
<file path=[Content_Types].xml><?xml version="1.0" encoding="utf-8"?>
<Types xmlns="http://schemas.openxmlformats.org/package/2006/content-types">
  <Default Extension="png" ContentType="image/png"/>
  <Default Extension="m4a" ContentType="audio/mp4"/>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7" r:id="rId2"/>
    <p:sldId id="355" r:id="rId3"/>
    <p:sldId id="354" r:id="rId4"/>
    <p:sldId id="351" r:id="rId5"/>
    <p:sldId id="352" r:id="rId6"/>
    <p:sldId id="353" r:id="rId7"/>
    <p:sldId id="298" r:id="rId8"/>
    <p:sldId id="335" r:id="rId9"/>
    <p:sldId id="336" r:id="rId10"/>
    <p:sldId id="338" r:id="rId11"/>
    <p:sldId id="337" r:id="rId12"/>
    <p:sldId id="299" r:id="rId13"/>
    <p:sldId id="302" r:id="rId14"/>
    <p:sldId id="339" r:id="rId15"/>
    <p:sldId id="269" r:id="rId16"/>
    <p:sldId id="340" r:id="rId17"/>
    <p:sldId id="341" r:id="rId18"/>
    <p:sldId id="342" r:id="rId19"/>
    <p:sldId id="266" r:id="rId20"/>
    <p:sldId id="267" r:id="rId21"/>
    <p:sldId id="343" r:id="rId22"/>
    <p:sldId id="346" r:id="rId23"/>
    <p:sldId id="344" r:id="rId24"/>
    <p:sldId id="345" r:id="rId25"/>
    <p:sldId id="348" r:id="rId26"/>
    <p:sldId id="347" r:id="rId27"/>
    <p:sldId id="260" r:id="rId28"/>
    <p:sldId id="356" r:id="rId29"/>
    <p:sldId id="292"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C01"/>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3" d="100"/>
          <a:sy n="63" d="100"/>
        </p:scale>
        <p:origin x="80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emf"/><Relationship Id="rId5" Type="http://schemas.openxmlformats.org/officeDocument/2006/relationships/image" Target="../media/image1.emf"/><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emf"/></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hemeOverride" Target="../theme/themeOverride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5"/>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6"/>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8"/>
          <a:stretch>
            <a:fillRect/>
          </a:stretch>
        </p:blipFill>
        <p:spPr>
          <a:xfrm>
            <a:off x="-112889" y="4288121"/>
            <a:ext cx="6714451" cy="1972334"/>
          </a:xfrm>
          <a:prstGeom prst="rect">
            <a:avLst/>
          </a:prstGeom>
        </p:spPr>
      </p:pic>
      <p:pic>
        <p:nvPicPr>
          <p:cNvPr id="13" name="Picture 12"/>
          <p:cNvPicPr>
            <a:picLocks noChangeAspect="1"/>
          </p:cNvPicPr>
          <p:nvPr/>
        </p:nvPicPr>
        <p:blipFill>
          <a:blip r:embed="rId9"/>
          <a:stretch>
            <a:fillRect/>
          </a:stretch>
        </p:blipFill>
        <p:spPr>
          <a:xfrm>
            <a:off x="7109562" y="4708455"/>
            <a:ext cx="5882401" cy="1034667"/>
          </a:xfrm>
          <a:prstGeom prst="rect">
            <a:avLst/>
          </a:prstGeom>
        </p:spPr>
      </p:pic>
      <p:sp>
        <p:nvSpPr>
          <p:cNvPr id="14" name="TextBox 13"/>
          <p:cNvSpPr txBox="1"/>
          <p:nvPr/>
        </p:nvSpPr>
        <p:spPr>
          <a:xfrm>
            <a:off x="474133" y="4581790"/>
            <a:ext cx="64139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a:t>
            </a:r>
            <a:r>
              <a:rPr lang="en-US" sz="2800" dirty="0" smtClean="0">
                <a:solidFill>
                  <a:schemeClr val="bg1"/>
                </a:solidFill>
                <a:latin typeface="Tajawal Medium" panose="00000600000000000000" pitchFamily="2" charset="-78"/>
                <a:cs typeface="Tajawal Medium" panose="00000600000000000000" pitchFamily="2" charset="-78"/>
              </a:rPr>
              <a:t>Consumer Behavior</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err="1" smtClean="0">
                <a:solidFill>
                  <a:srgbClr val="24A9E1"/>
                </a:solidFill>
                <a:latin typeface="Tajawal Medium" panose="00000600000000000000" pitchFamily="2" charset="-78"/>
                <a:cs typeface="Tajawal Medium" panose="00000600000000000000" pitchFamily="2" charset="-78"/>
              </a:rPr>
              <a:t>Dr.Noha</a:t>
            </a:r>
            <a:r>
              <a:rPr lang="en-US" sz="2800" dirty="0" smtClean="0">
                <a:solidFill>
                  <a:srgbClr val="24A9E1"/>
                </a:solidFill>
                <a:latin typeface="Tajawal Medium" panose="00000600000000000000" pitchFamily="2" charset="-78"/>
                <a:cs typeface="Tajawal Medium" panose="00000600000000000000" pitchFamily="2" charset="-78"/>
              </a:rPr>
              <a:t> Al Aswad</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Intro Lecture </a:t>
            </a:r>
          </a:p>
        </p:txBody>
      </p:sp>
      <p:sp>
        <p:nvSpPr>
          <p:cNvPr id="16" name="TextBox 15"/>
          <p:cNvSpPr txBox="1"/>
          <p:nvPr/>
        </p:nvSpPr>
        <p:spPr>
          <a:xfrm>
            <a:off x="7147659" y="4708454"/>
            <a:ext cx="5984331" cy="954107"/>
          </a:xfrm>
          <a:prstGeom prst="rect">
            <a:avLst/>
          </a:prstGeom>
          <a:noFill/>
        </p:spPr>
        <p:txBody>
          <a:bodyPr wrap="none" rtlCol="0">
            <a:spAutoFit/>
          </a:bodyPr>
          <a:lstStyle/>
          <a:p>
            <a:r>
              <a:rPr lang="en-US" sz="2800" u="sng" dirty="0" smtClean="0"/>
              <a:t>MKT713_</a:t>
            </a:r>
          </a:p>
          <a:p>
            <a:r>
              <a:rPr lang="en-US" sz="2800" dirty="0" smtClean="0">
                <a:solidFill>
                  <a:schemeClr val="bg1"/>
                </a:solidFill>
                <a:latin typeface="Tajawal Medium" panose="00000600000000000000" pitchFamily="2" charset="-78"/>
                <a:cs typeface="Tajawal Medium" panose="00000600000000000000" pitchFamily="2" charset="-78"/>
              </a:rPr>
              <a:t>Master of Digital Marketing</a:t>
            </a:r>
            <a:endParaRPr lang="ar-EG" sz="2800" dirty="0">
              <a:solidFill>
                <a:schemeClr val="bg1"/>
              </a:solidFill>
              <a:latin typeface="Tajawal Medium" panose="00000600000000000000" pitchFamily="2" charset="-78"/>
              <a:cs typeface="Tajawal Medium" panose="00000600000000000000" pitchFamily="2" charset="-78"/>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20510"/>
    </mc:Choice>
    <mc:Fallback xmlns="">
      <p:transition spd="slow" advTm="205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65997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 Lecture outline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8217634"/>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Know about </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Some important definitions.</a:t>
            </a:r>
          </a:p>
          <a:p>
            <a:pPr marL="682625" indent="-165100" algn="just">
              <a:lnSpc>
                <a:spcPct val="200000"/>
              </a:lnSpc>
              <a:buFont typeface="Wingdings" panose="05000000000000000000" pitchFamily="2" charset="2"/>
              <a:buChar char="§"/>
            </a:pPr>
            <a:r>
              <a:rPr lang="en-US" sz="2400" b="1" dirty="0" smtClean="0">
                <a:solidFill>
                  <a:srgbClr val="0A1F61"/>
                </a:solidFill>
                <a:latin typeface="Tajawal ExtraBold" panose="00000800000000000000" pitchFamily="2" charset="-78"/>
                <a:cs typeface="Tajawal ExtraBold" panose="00000800000000000000" pitchFamily="2" charset="-78"/>
              </a:rPr>
              <a:t>Introduction </a:t>
            </a:r>
            <a:r>
              <a:rPr lang="en-US" sz="2400" b="1" dirty="0">
                <a:solidFill>
                  <a:srgbClr val="0A1F61"/>
                </a:solidFill>
                <a:latin typeface="Tajawal ExtraBold" panose="00000800000000000000" pitchFamily="2" charset="-78"/>
                <a:cs typeface="Tajawal ExtraBold" panose="00000800000000000000" pitchFamily="2" charset="-78"/>
              </a:rPr>
              <a:t>to the </a:t>
            </a:r>
            <a:r>
              <a:rPr lang="en-US" sz="2400" b="1" dirty="0" smtClean="0">
                <a:solidFill>
                  <a:srgbClr val="0A1F61"/>
                </a:solidFill>
                <a:latin typeface="Tajawal ExtraBold" panose="00000800000000000000" pitchFamily="2" charset="-78"/>
                <a:cs typeface="Tajawal ExtraBold" panose="00000800000000000000" pitchFamily="2" charset="-78"/>
              </a:rPr>
              <a:t>course.</a:t>
            </a:r>
          </a:p>
          <a:p>
            <a:pPr marL="682625" indent="-165100" algn="just">
              <a:lnSpc>
                <a:spcPct val="200000"/>
              </a:lnSpc>
              <a:buFont typeface="Wingdings" panose="05000000000000000000" pitchFamily="2" charset="2"/>
              <a:buChar char="§"/>
            </a:pPr>
            <a:r>
              <a:rPr lang="en-US" sz="2400" b="1" dirty="0" smtClean="0">
                <a:solidFill>
                  <a:srgbClr val="0A1F61"/>
                </a:solidFill>
                <a:latin typeface="Tajawal ExtraBold" panose="00000800000000000000" pitchFamily="2" charset="-78"/>
                <a:cs typeface="Tajawal ExtraBold" panose="00000800000000000000" pitchFamily="2" charset="-78"/>
              </a:rPr>
              <a:t>Course description.</a:t>
            </a:r>
            <a:endParaRPr lang="en-US" sz="2400" b="1" dirty="0">
              <a:solidFill>
                <a:srgbClr val="0A1F61"/>
              </a:solidFill>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syllabus </a:t>
            </a:r>
            <a:r>
              <a:rPr lang="en-US" sz="2400" b="1" dirty="0" smtClean="0">
                <a:solidFill>
                  <a:srgbClr val="0A1F61"/>
                </a:solidFill>
                <a:latin typeface="Tajawal ExtraBold" panose="00000800000000000000" pitchFamily="2" charset="-78"/>
                <a:cs typeface="Tajawal ExtraBold" panose="00000800000000000000" pitchFamily="2" charset="-78"/>
              </a:rPr>
              <a:t>(Learning </a:t>
            </a:r>
            <a:r>
              <a:rPr lang="en-US" sz="2400" b="1" dirty="0">
                <a:solidFill>
                  <a:srgbClr val="0A1F61"/>
                </a:solidFill>
                <a:latin typeface="Tajawal ExtraBold" panose="00000800000000000000" pitchFamily="2" charset="-78"/>
                <a:cs typeface="Tajawal ExtraBold" panose="00000800000000000000" pitchFamily="2" charset="-78"/>
              </a:rPr>
              <a:t>Outcomes</a:t>
            </a:r>
            <a:r>
              <a:rPr lang="en-US" sz="2400" b="1" dirty="0" smtClean="0">
                <a:solidFill>
                  <a:srgbClr val="0A1F61"/>
                </a:solidFill>
                <a:latin typeface="Tajawal ExtraBold" panose="00000800000000000000" pitchFamily="2" charset="-78"/>
                <a:cs typeface="Tajawal ExtraBold" panose="00000800000000000000" pitchFamily="2" charset="-78"/>
              </a:rPr>
              <a:t>).</a:t>
            </a:r>
            <a:endParaRPr lang="en-US" sz="2400" b="1" dirty="0" smtClean="0">
              <a:solidFill>
                <a:srgbClr val="0A1F61"/>
              </a:solidFill>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syllabus </a:t>
            </a:r>
            <a:r>
              <a:rPr lang="en-US" sz="2400" b="1" dirty="0" smtClean="0">
                <a:solidFill>
                  <a:srgbClr val="0A1F61"/>
                </a:solidFill>
                <a:latin typeface="Tajawal ExtraBold" panose="00000800000000000000" pitchFamily="2" charset="-78"/>
                <a:cs typeface="Tajawal ExtraBold" panose="00000800000000000000" pitchFamily="2" charset="-78"/>
              </a:rPr>
              <a:t>(Course Topics</a:t>
            </a:r>
            <a:r>
              <a:rPr lang="en-US" sz="2400" b="1" dirty="0" smtClean="0">
                <a:solidFill>
                  <a:srgbClr val="0A1F61"/>
                </a:solidFill>
                <a:latin typeface="Tajawal ExtraBold" panose="00000800000000000000" pitchFamily="2" charset="-78"/>
                <a:cs typeface="Tajawal ExtraBold" panose="00000800000000000000" pitchFamily="2" charset="-78"/>
              </a:rPr>
              <a:t>).</a:t>
            </a:r>
            <a:endParaRPr lang="en-US" sz="2400" b="1" dirty="0" smtClean="0">
              <a:solidFill>
                <a:srgbClr val="0A1F61"/>
              </a:solidFill>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r>
              <a:rPr lang="en-US" sz="2400" b="1" dirty="0" smtClean="0">
                <a:solidFill>
                  <a:srgbClr val="0A1F61"/>
                </a:solidFill>
                <a:latin typeface="Tajawal ExtraBold" panose="00000800000000000000" pitchFamily="2" charset="-78"/>
                <a:cs typeface="Tajawal ExtraBold" panose="00000800000000000000" pitchFamily="2" charset="-78"/>
              </a:rPr>
              <a:t>References.</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endParaRPr lang="en-US" sz="2400" b="1" dirty="0" smtClean="0">
              <a:solidFill>
                <a:srgbClr val="0A1F61"/>
              </a:solidFill>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endParaRPr lang="en-US" sz="2400" b="1" dirty="0" smtClean="0">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endParaRPr lang="en-US" sz="2400" b="1" dirty="0" smtClean="0">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52820173"/>
      </p:ext>
    </p:extLst>
  </p:cSld>
  <p:clrMapOvr>
    <a:masterClrMapping/>
  </p:clrMapOvr>
  <mc:AlternateContent xmlns:mc="http://schemas.openxmlformats.org/markup-compatibility/2006" xmlns:p14="http://schemas.microsoft.com/office/powerpoint/2010/main">
    <mc:Choice Requires="p14">
      <p:transition spd="slow" p14:dur="2000" advTm="2653"/>
    </mc:Choice>
    <mc:Fallback xmlns="">
      <p:transition spd="slow" advTm="2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71120"/>
            <a:ext cx="9533101" cy="1610200"/>
          </a:xfrm>
          <a:prstGeom prst="rect">
            <a:avLst/>
          </a:prstGeom>
        </p:spPr>
      </p:pic>
      <p:sp>
        <p:nvSpPr>
          <p:cNvPr id="7" name="TextBox 6"/>
          <p:cNvSpPr txBox="1"/>
          <p:nvPr/>
        </p:nvSpPr>
        <p:spPr>
          <a:xfrm>
            <a:off x="2650377" y="543490"/>
            <a:ext cx="5984331"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Some important definitions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52320" y="1524275"/>
            <a:ext cx="9450846" cy="3785652"/>
          </a:xfrm>
          <a:prstGeom prst="rect">
            <a:avLst/>
          </a:prstGeom>
          <a:noFill/>
        </p:spPr>
        <p:txBody>
          <a:bodyPr wrap="square" rtlCol="0">
            <a:spAutoFit/>
          </a:bodyPr>
          <a:lstStyle/>
          <a:p>
            <a:pPr marL="860425" indent="-342900" algn="just">
              <a:lnSpc>
                <a:spcPct val="200000"/>
              </a:lnSpc>
              <a:buFont typeface="Arial" panose="020B0604020202020204" pitchFamily="34" charset="0"/>
              <a:buChar char="•"/>
            </a:pPr>
            <a:r>
              <a:rPr lang="en-US" sz="2400" b="1" dirty="0" smtClean="0">
                <a:solidFill>
                  <a:srgbClr val="0A1F61"/>
                </a:solidFill>
                <a:latin typeface="Tajawal ExtraBold" panose="00000800000000000000" pitchFamily="2" charset="-78"/>
                <a:cs typeface="Tajawal ExtraBold" panose="00000800000000000000" pitchFamily="2" charset="-78"/>
              </a:rPr>
              <a:t>Marketing</a:t>
            </a:r>
          </a:p>
          <a:p>
            <a:pPr marL="860425" indent="-342900" algn="just">
              <a:lnSpc>
                <a:spcPct val="200000"/>
              </a:lnSpc>
              <a:buFont typeface="Arial" panose="020B0604020202020204" pitchFamily="34" charset="0"/>
              <a:buChar char="•"/>
            </a:pPr>
            <a:r>
              <a:rPr lang="en-US" sz="2400" b="1" dirty="0" smtClean="0">
                <a:solidFill>
                  <a:srgbClr val="0A1F61"/>
                </a:solidFill>
                <a:latin typeface="Tajawal ExtraBold" panose="00000800000000000000" pitchFamily="2" charset="-78"/>
                <a:cs typeface="Tajawal ExtraBold" panose="00000800000000000000" pitchFamily="2" charset="-78"/>
              </a:rPr>
              <a:t>Consumer behavior</a:t>
            </a:r>
          </a:p>
          <a:p>
            <a:pPr marL="860425" indent="-342900" algn="just">
              <a:lnSpc>
                <a:spcPct val="200000"/>
              </a:lnSpc>
              <a:buFont typeface="Arial" panose="020B0604020202020204" pitchFamily="34" charset="0"/>
              <a:buChar char="•"/>
            </a:pPr>
            <a:r>
              <a:rPr lang="en-US" sz="2400" b="1" dirty="0" smtClean="0">
                <a:solidFill>
                  <a:srgbClr val="0A1F61"/>
                </a:solidFill>
                <a:latin typeface="Tajawal ExtraBold" panose="00000800000000000000" pitchFamily="2" charset="-78"/>
                <a:cs typeface="Tajawal ExtraBold" panose="00000800000000000000" pitchFamily="2" charset="-78"/>
              </a:rPr>
              <a:t>Digital consumer behavior</a:t>
            </a:r>
            <a:endParaRPr lang="en-US" sz="2400" b="1" dirty="0" smtClean="0">
              <a:solidFill>
                <a:srgbClr val="0A1F61"/>
              </a:solidFill>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769077043"/>
      </p:ext>
    </p:extLst>
  </p:cSld>
  <p:clrMapOvr>
    <a:masterClrMapping/>
  </p:clrMapOvr>
  <mc:AlternateContent xmlns:mc="http://schemas.openxmlformats.org/markup-compatibility/2006" xmlns:p14="http://schemas.microsoft.com/office/powerpoint/2010/main">
    <mc:Choice Requires="p14">
      <p:transition spd="slow" p14:dur="2000" advTm="2653"/>
    </mc:Choice>
    <mc:Fallback xmlns="">
      <p:transition spd="slow" advTm="2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142240"/>
            <a:ext cx="9533101" cy="1610200"/>
          </a:xfrm>
          <a:prstGeom prst="rect">
            <a:avLst/>
          </a:prstGeom>
        </p:spPr>
      </p:pic>
      <p:sp>
        <p:nvSpPr>
          <p:cNvPr id="7" name="TextBox 6"/>
          <p:cNvSpPr txBox="1"/>
          <p:nvPr/>
        </p:nvSpPr>
        <p:spPr>
          <a:xfrm>
            <a:off x="2650377" y="543490"/>
            <a:ext cx="4265911"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What is Marketing?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52320" y="1524275"/>
            <a:ext cx="9450846" cy="3539430"/>
          </a:xfrm>
          <a:prstGeom prst="rect">
            <a:avLst/>
          </a:prstGeom>
          <a:noFill/>
        </p:spPr>
        <p:txBody>
          <a:bodyPr wrap="square" rtlCol="0">
            <a:spAutoFit/>
          </a:bodyPr>
          <a:lstStyle/>
          <a:p>
            <a:pPr marL="860425" indent="-342900" algn="just">
              <a:lnSpc>
                <a:spcPct val="200000"/>
              </a:lnSpc>
              <a:buFont typeface="Arial" panose="020B0604020202020204" pitchFamily="34" charset="0"/>
              <a:buChar char="•"/>
            </a:pPr>
            <a:r>
              <a:rPr lang="en-US" sz="3200" b="1" dirty="0" smtClean="0">
                <a:solidFill>
                  <a:srgbClr val="0A1F61"/>
                </a:solidFill>
                <a:latin typeface="Tajawal ExtraBold" panose="00000800000000000000" pitchFamily="2" charset="-78"/>
                <a:cs typeface="Tajawal ExtraBold" panose="00000800000000000000" pitchFamily="2" charset="-78"/>
              </a:rPr>
              <a:t>Marketing is </a:t>
            </a:r>
            <a:r>
              <a:rPr lang="en-US" sz="3200" b="1" dirty="0">
                <a:solidFill>
                  <a:srgbClr val="0A1F61"/>
                </a:solidFill>
                <a:latin typeface="Tajawal ExtraBold" panose="00000800000000000000" pitchFamily="2" charset="-78"/>
                <a:cs typeface="Tajawal ExtraBold" panose="00000800000000000000" pitchFamily="2" charset="-78"/>
              </a:rPr>
              <a:t>“</a:t>
            </a:r>
            <a:r>
              <a:rPr lang="en-US" sz="3200" b="1" dirty="0">
                <a:solidFill>
                  <a:srgbClr val="FF0000"/>
                </a:solidFill>
                <a:latin typeface="Tajawal ExtraBold" panose="00000800000000000000" pitchFamily="2" charset="-78"/>
                <a:cs typeface="Tajawal ExtraBold" panose="00000800000000000000" pitchFamily="2" charset="-78"/>
              </a:rPr>
              <a:t>Satisfying </a:t>
            </a:r>
            <a:r>
              <a:rPr lang="en-US" sz="3200" b="1" dirty="0">
                <a:solidFill>
                  <a:srgbClr val="FF0000"/>
                </a:solidFill>
                <a:latin typeface="Tajawal ExtraBold" panose="00000800000000000000" pitchFamily="2" charset="-78"/>
                <a:cs typeface="Tajawal ExtraBold" panose="00000800000000000000" pitchFamily="2" charset="-78"/>
              </a:rPr>
              <a:t>customer needs at a </a:t>
            </a:r>
            <a:r>
              <a:rPr lang="en-US" sz="3200" b="1" dirty="0">
                <a:solidFill>
                  <a:srgbClr val="FF0000"/>
                </a:solidFill>
                <a:latin typeface="Tajawal ExtraBold" panose="00000800000000000000" pitchFamily="2" charset="-78"/>
                <a:cs typeface="Tajawal ExtraBold" panose="00000800000000000000" pitchFamily="2" charset="-78"/>
              </a:rPr>
              <a:t>profit</a:t>
            </a:r>
            <a:r>
              <a:rPr lang="en-US" sz="3200" b="1" dirty="0">
                <a:solidFill>
                  <a:srgbClr val="0A1F61"/>
                </a:solidFill>
                <a:latin typeface="Tajawal ExtraBold" panose="00000800000000000000" pitchFamily="2" charset="-78"/>
                <a:cs typeface="Tajawal ExtraBold" panose="00000800000000000000" pitchFamily="2" charset="-78"/>
              </a:rPr>
              <a:t>”.</a:t>
            </a:r>
          </a:p>
          <a:p>
            <a:pPr marL="682625" indent="-165100" algn="just">
              <a:lnSpc>
                <a:spcPct val="20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524169855"/>
      </p:ext>
    </p:extLst>
  </p:cSld>
  <p:clrMapOvr>
    <a:masterClrMapping/>
  </p:clrMapOvr>
  <mc:AlternateContent xmlns:mc="http://schemas.openxmlformats.org/markup-compatibility/2006" xmlns:p14="http://schemas.microsoft.com/office/powerpoint/2010/main">
    <mc:Choice Requires="p14">
      <p:transition spd="slow" p14:dur="2000" advTm="2653"/>
    </mc:Choice>
    <mc:Fallback xmlns="">
      <p:transition spd="slow" advTm="2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71120"/>
            <a:ext cx="9533101" cy="1610200"/>
          </a:xfrm>
          <a:prstGeom prst="rect">
            <a:avLst/>
          </a:prstGeom>
        </p:spPr>
      </p:pic>
      <p:sp>
        <p:nvSpPr>
          <p:cNvPr id="7" name="TextBox 6"/>
          <p:cNvSpPr txBox="1"/>
          <p:nvPr/>
        </p:nvSpPr>
        <p:spPr>
          <a:xfrm>
            <a:off x="2322480" y="529778"/>
            <a:ext cx="5798382" cy="954107"/>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What is </a:t>
            </a:r>
            <a:r>
              <a:rPr lang="en-US" sz="2800" b="1" dirty="0">
                <a:solidFill>
                  <a:schemeClr val="bg1"/>
                </a:solidFill>
                <a:latin typeface="Tajawal ExtraBold" panose="00000800000000000000" pitchFamily="2" charset="-78"/>
                <a:cs typeface="Tajawal ExtraBold" panose="00000800000000000000" pitchFamily="2" charset="-78"/>
              </a:rPr>
              <a:t>Consumer </a:t>
            </a:r>
            <a:r>
              <a:rPr lang="en-US" sz="2800" b="1" dirty="0" smtClean="0">
                <a:solidFill>
                  <a:schemeClr val="bg1"/>
                </a:solidFill>
                <a:latin typeface="Tajawal ExtraBold" panose="00000800000000000000" pitchFamily="2" charset="-78"/>
                <a:cs typeface="Tajawal ExtraBold" panose="00000800000000000000" pitchFamily="2" charset="-78"/>
              </a:rPr>
              <a:t>behavior?</a:t>
            </a:r>
            <a:endParaRPr lang="en-US" sz="2800" b="1" dirty="0">
              <a:solidFill>
                <a:schemeClr val="bg1"/>
              </a:solidFill>
              <a:latin typeface="Tajawal ExtraBold" panose="00000800000000000000" pitchFamily="2" charset="-78"/>
              <a:cs typeface="Tajawal ExtraBold" panose="00000800000000000000" pitchFamily="2" charset="-78"/>
            </a:endParaRPr>
          </a:p>
          <a:p>
            <a:r>
              <a:rPr lang="en-US" sz="2800" b="1" dirty="0" smtClean="0">
                <a:solidFill>
                  <a:schemeClr val="bg1"/>
                </a:solidFill>
                <a:latin typeface="Tajawal Medium" panose="00000600000000000000" pitchFamily="2" charset="-78"/>
                <a:cs typeface="Tajawal Medium" panose="00000600000000000000" pitchFamily="2" charset="-78"/>
              </a:rPr>
              <a:t>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52320" y="1524275"/>
            <a:ext cx="9450846" cy="4431983"/>
          </a:xfrm>
          <a:prstGeom prst="rect">
            <a:avLst/>
          </a:prstGeom>
          <a:noFill/>
        </p:spPr>
        <p:txBody>
          <a:bodyPr wrap="square" rtlCol="0">
            <a:spAutoFit/>
          </a:bodyPr>
          <a:lstStyle/>
          <a:p>
            <a:pPr marL="517525" algn="just">
              <a:lnSpc>
                <a:spcPct val="200000"/>
              </a:lnSpc>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Consumer </a:t>
            </a:r>
            <a:r>
              <a:rPr lang="en-US" sz="2400" b="1" dirty="0" smtClean="0">
                <a:solidFill>
                  <a:schemeClr val="accent1">
                    <a:lumMod val="75000"/>
                  </a:schemeClr>
                </a:solidFill>
                <a:latin typeface="Tajawal ExtraBold" panose="00000800000000000000" pitchFamily="2" charset="-78"/>
                <a:cs typeface="Tajawal ExtraBold" panose="00000800000000000000" pitchFamily="2" charset="-78"/>
              </a:rPr>
              <a:t>behavior </a:t>
            </a:r>
            <a:r>
              <a:rPr lang="en-US" sz="2400" b="1" dirty="0">
                <a:solidFill>
                  <a:schemeClr val="accent1">
                    <a:lumMod val="75000"/>
                  </a:schemeClr>
                </a:solidFill>
                <a:latin typeface="Tajawal ExtraBold" panose="00000800000000000000" pitchFamily="2" charset="-78"/>
                <a:cs typeface="Tajawal ExtraBold" panose="00000800000000000000" pitchFamily="2" charset="-78"/>
              </a:rPr>
              <a:t>is </a:t>
            </a:r>
            <a:r>
              <a:rPr lang="en-US" sz="2400" b="1" dirty="0">
                <a:solidFill>
                  <a:schemeClr val="accent1">
                    <a:lumMod val="75000"/>
                  </a:schemeClr>
                </a:solidFill>
                <a:latin typeface="Tajawal ExtraBold" panose="00000800000000000000" pitchFamily="2" charset="-78"/>
                <a:cs typeface="Tajawal ExtraBold" panose="00000800000000000000" pitchFamily="2" charset="-78"/>
              </a:rPr>
              <a:t>the study of </a:t>
            </a:r>
            <a:r>
              <a:rPr lang="en-US" sz="2400" b="1" dirty="0">
                <a:solidFill>
                  <a:srgbClr val="FF0000"/>
                </a:solidFill>
                <a:latin typeface="Tajawal ExtraBold" panose="00000800000000000000" pitchFamily="2" charset="-78"/>
                <a:cs typeface="Tajawal ExtraBold" panose="00000800000000000000" pitchFamily="2" charset="-78"/>
              </a:rPr>
              <a:t>how people are making purchase decisions to satisfy their needs, wants or desires, and how their emotional, mental, and behavioral responses influence the buying decision. </a:t>
            </a: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759844977"/>
      </p:ext>
    </p:extLst>
  </p:cSld>
  <p:clrMapOvr>
    <a:masterClrMapping/>
  </p:clrMapOvr>
  <mc:AlternateContent xmlns:mc="http://schemas.openxmlformats.org/markup-compatibility/2006" xmlns:p14="http://schemas.microsoft.com/office/powerpoint/2010/main">
    <mc:Choice Requires="p14">
      <p:transition spd="slow" p14:dur="2000" advTm="2653"/>
    </mc:Choice>
    <mc:Fallback xmlns="">
      <p:transition spd="slow" advTm="2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142240"/>
            <a:ext cx="9533101" cy="1610200"/>
          </a:xfrm>
          <a:prstGeom prst="rect">
            <a:avLst/>
          </a:prstGeom>
        </p:spPr>
      </p:pic>
      <p:sp>
        <p:nvSpPr>
          <p:cNvPr id="7" name="TextBox 6"/>
          <p:cNvSpPr txBox="1"/>
          <p:nvPr/>
        </p:nvSpPr>
        <p:spPr>
          <a:xfrm>
            <a:off x="1109813" y="152439"/>
            <a:ext cx="8609892" cy="846386"/>
          </a:xfrm>
          <a:prstGeom prst="rect">
            <a:avLst/>
          </a:prstGeom>
          <a:noFill/>
        </p:spPr>
        <p:txBody>
          <a:bodyPr wrap="square" rtlCol="0">
            <a:spAutoFit/>
          </a:bodyPr>
          <a:lstStyle/>
          <a:p>
            <a:pPr marL="860425" indent="-342900" algn="just">
              <a:lnSpc>
                <a:spcPct val="200000"/>
              </a:lnSpc>
              <a:buFont typeface="Arial" panose="020B0604020202020204" pitchFamily="34" charset="0"/>
              <a:buChar char="•"/>
            </a:pPr>
            <a:r>
              <a:rPr lang="en-US" sz="2800" b="1" dirty="0" smtClean="0">
                <a:solidFill>
                  <a:schemeClr val="bg1"/>
                </a:solidFill>
                <a:latin typeface="Tajawal Medium" panose="00000600000000000000" pitchFamily="2" charset="-78"/>
                <a:cs typeface="Tajawal Medium" panose="00000600000000000000" pitchFamily="2" charset="-78"/>
              </a:rPr>
              <a:t>What is </a:t>
            </a:r>
            <a:r>
              <a:rPr lang="en-US" sz="2800" b="1" dirty="0">
                <a:solidFill>
                  <a:schemeClr val="bg1"/>
                </a:solidFill>
                <a:latin typeface="Tajawal ExtraBold" panose="00000800000000000000" pitchFamily="2" charset="-78"/>
                <a:cs typeface="Tajawal ExtraBold" panose="00000800000000000000" pitchFamily="2" charset="-78"/>
              </a:rPr>
              <a:t>Digital consumer </a:t>
            </a:r>
            <a:r>
              <a:rPr lang="en-US" sz="2800" b="1" dirty="0" smtClean="0">
                <a:solidFill>
                  <a:schemeClr val="bg1"/>
                </a:solidFill>
                <a:latin typeface="Tajawal ExtraBold" panose="00000800000000000000" pitchFamily="2" charset="-78"/>
                <a:cs typeface="Tajawal ExtraBold" panose="00000800000000000000" pitchFamily="2" charset="-78"/>
              </a:rPr>
              <a:t>behavior?</a:t>
            </a:r>
            <a:endParaRPr lang="en-US" sz="2800" b="1" dirty="0">
              <a:solidFill>
                <a:schemeClr val="bg1"/>
              </a:solidFill>
              <a:latin typeface="Tajawal ExtraBold" panose="00000800000000000000" pitchFamily="2" charset="-78"/>
              <a:cs typeface="Tajawal ExtraBold" panose="00000800000000000000" pitchFamily="2" charset="-78"/>
            </a:endParaRPr>
          </a:p>
        </p:txBody>
      </p:sp>
      <p:sp>
        <p:nvSpPr>
          <p:cNvPr id="9" name="TextBox 8"/>
          <p:cNvSpPr txBox="1"/>
          <p:nvPr/>
        </p:nvSpPr>
        <p:spPr>
          <a:xfrm>
            <a:off x="1652320" y="1524275"/>
            <a:ext cx="9450846" cy="6001643"/>
          </a:xfrm>
          <a:prstGeom prst="rect">
            <a:avLst/>
          </a:prstGeom>
          <a:noFill/>
        </p:spPr>
        <p:txBody>
          <a:bodyPr wrap="square" rtlCol="0">
            <a:spAutoFit/>
          </a:bodyPr>
          <a:lstStyle/>
          <a:p>
            <a:pPr marL="517525" algn="just">
              <a:lnSpc>
                <a:spcPct val="200000"/>
              </a:lnSpc>
            </a:pPr>
            <a:r>
              <a:rPr lang="en-US" sz="2400" b="1" dirty="0" smtClean="0">
                <a:solidFill>
                  <a:srgbClr val="0A1F61"/>
                </a:solidFill>
                <a:latin typeface="Tajawal ExtraBold" panose="00000800000000000000" pitchFamily="2" charset="-78"/>
                <a:cs typeface="Tajawal ExtraBold" panose="00000800000000000000" pitchFamily="2" charset="-78"/>
              </a:rPr>
              <a:t>Digital consumer behavior </a:t>
            </a:r>
            <a:r>
              <a:rPr lang="en-US" sz="2400" b="1" dirty="0">
                <a:solidFill>
                  <a:srgbClr val="0A1F61"/>
                </a:solidFill>
                <a:latin typeface="Tajawal ExtraBold" panose="00000800000000000000" pitchFamily="2" charset="-78"/>
                <a:cs typeface="Tajawal ExtraBold" panose="00000800000000000000" pitchFamily="2" charset="-78"/>
              </a:rPr>
              <a:t>It </a:t>
            </a:r>
            <a:r>
              <a:rPr lang="en-US" sz="2400" b="1" dirty="0">
                <a:solidFill>
                  <a:srgbClr val="FF0000"/>
                </a:solidFill>
                <a:latin typeface="Tajawal ExtraBold" panose="00000800000000000000" pitchFamily="2" charset="-78"/>
                <a:cs typeface="Tajawal ExtraBold" panose="00000800000000000000" pitchFamily="2" charset="-78"/>
              </a:rPr>
              <a:t>refers to how customers and potential customers interact with brands in their social media use, website visits, browsing and shopping, and ad engagement—wherever businesses seek our attention and sales</a:t>
            </a:r>
            <a:r>
              <a:rPr lang="en-US" sz="2400" b="1" dirty="0">
                <a:solidFill>
                  <a:srgbClr val="FF0000"/>
                </a:solidFill>
                <a:latin typeface="Tajawal ExtraBold" panose="00000800000000000000" pitchFamily="2" charset="-78"/>
                <a:cs typeface="Tajawal ExtraBold" panose="00000800000000000000" pitchFamily="2" charset="-78"/>
              </a:rPr>
              <a:t>. </a:t>
            </a:r>
          </a:p>
          <a:p>
            <a:pPr marL="682625" indent="-165100" algn="just">
              <a:lnSpc>
                <a:spcPct val="20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690642983"/>
      </p:ext>
    </p:extLst>
  </p:cSld>
  <p:clrMapOvr>
    <a:masterClrMapping/>
  </p:clrMapOvr>
  <mc:AlternateContent xmlns:mc="http://schemas.openxmlformats.org/markup-compatibility/2006" xmlns:p14="http://schemas.microsoft.com/office/powerpoint/2010/main">
    <mc:Choice Requires="p14">
      <p:transition spd="slow" p14:dur="2000" advTm="2653"/>
    </mc:Choice>
    <mc:Fallback xmlns="">
      <p:transition spd="slow" advTm="2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6394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 to the course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347070"/>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dirty="0"/>
              <a:t>As more of us go online every day, there’s no doubt the world is changing—and consumer behavior evolves faster than you can say “the Web.”. </a:t>
            </a:r>
            <a:endParaRPr lang="en-US" dirty="0" smtClean="0"/>
          </a:p>
          <a:p>
            <a:pPr marL="682625" indent="-165100" algn="just">
              <a:lnSpc>
                <a:spcPct val="200000"/>
              </a:lnSpc>
              <a:buFont typeface="Wingdings" panose="05000000000000000000" pitchFamily="2" charset="2"/>
              <a:buChar char="§"/>
            </a:pPr>
            <a:r>
              <a:rPr lang="en-US" dirty="0" smtClean="0"/>
              <a:t>Today</a:t>
            </a:r>
            <a:r>
              <a:rPr lang="en-US" dirty="0"/>
              <a:t>, consumers and producers come together electronically in ways we have never known before. Rapid transmission of information alters the speed at which new trends develop and the direction in which they travel, especially because the virtual world lets consumers participate in the creation and dissemination of new products. </a:t>
            </a: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476451285"/>
      </p:ext>
    </p:extLst>
  </p:cSld>
  <p:clrMapOvr>
    <a:masterClrMapping/>
  </p:clrMapOvr>
  <mc:AlternateContent xmlns:mc="http://schemas.openxmlformats.org/markup-compatibility/2006" xmlns:p14="http://schemas.microsoft.com/office/powerpoint/2010/main">
    <mc:Choice Requires="p14">
      <p:transition spd="slow" p14:dur="2000" advTm="4392"/>
    </mc:Choice>
    <mc:Fallback xmlns="">
      <p:transition spd="slow" advTm="4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94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 to the course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970318"/>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dirty="0"/>
              <a:t>One of the most exciting aspects of the new digital world is that consumers can interact directly with other people who live around the block or around the world</a:t>
            </a:r>
            <a:r>
              <a:rPr lang="en-US" dirty="0" smtClean="0"/>
              <a:t>.</a:t>
            </a:r>
            <a:r>
              <a:rPr lang="en-US" dirty="0"/>
              <a:t> </a:t>
            </a:r>
            <a:endParaRPr lang="en-US" dirty="0" smtClean="0"/>
          </a:p>
          <a:p>
            <a:pPr marL="682625" indent="-165100" algn="just">
              <a:lnSpc>
                <a:spcPct val="200000"/>
              </a:lnSpc>
              <a:buFont typeface="Wingdings" panose="05000000000000000000" pitchFamily="2" charset="2"/>
              <a:buChar char="§"/>
            </a:pPr>
            <a:r>
              <a:rPr lang="en-US" dirty="0" smtClean="0"/>
              <a:t>As </a:t>
            </a:r>
            <a:r>
              <a:rPr lang="en-US" dirty="0"/>
              <a:t>a result, we need to radically redefine the meaning of community. It’s no longer enough to acknowledge that consumers like to talk to each other about products</a:t>
            </a:r>
            <a:r>
              <a:rPr lang="en-US" dirty="0" smtClean="0"/>
              <a:t>.</a:t>
            </a:r>
          </a:p>
          <a:p>
            <a:pPr marL="682625" indent="-165100" algn="just">
              <a:lnSpc>
                <a:spcPct val="200000"/>
              </a:lnSpc>
              <a:buFont typeface="Wingdings" panose="05000000000000000000" pitchFamily="2" charset="2"/>
              <a:buChar char="§"/>
            </a:pPr>
            <a:r>
              <a:rPr lang="en-US" dirty="0"/>
              <a:t>Now we share opinions and get the buzz about new movies, CDs, cars, clothes—you name it—in electronic communities that may include a housewife in Alabama, a disabled senior citizen in Alaska, or a teen in Amsterdam. </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265251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6394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 to the course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Content Placeholder 14"/>
          <p:cNvSpPr>
            <a:spLocks noGrp="1"/>
          </p:cNvSpPr>
          <p:nvPr>
            <p:ph idx="1"/>
          </p:nvPr>
        </p:nvSpPr>
        <p:spPr/>
        <p:txBody>
          <a:bodyPr>
            <a:normAutofit/>
          </a:bodyPr>
          <a:lstStyle/>
          <a:p>
            <a:pPr marL="682625" indent="-165100" algn="just">
              <a:lnSpc>
                <a:spcPct val="200000"/>
              </a:lnSpc>
              <a:buFont typeface="Wingdings" panose="05000000000000000000" pitchFamily="2" charset="2"/>
              <a:buChar char="§"/>
            </a:pPr>
            <a:r>
              <a:rPr lang="en-US" sz="1800" dirty="0"/>
              <a:t>And many of us meet up in computer-mediated environments (CMEs) such as Facebook, Twitter, and Foursquare. </a:t>
            </a:r>
          </a:p>
          <a:p>
            <a:pPr marL="682625" indent="-165100" algn="just">
              <a:lnSpc>
                <a:spcPct val="200000"/>
              </a:lnSpc>
              <a:buFont typeface="Wingdings" panose="05000000000000000000" pitchFamily="2" charset="2"/>
              <a:buChar char="§"/>
            </a:pPr>
            <a:r>
              <a:rPr lang="en-US" sz="1800" dirty="0"/>
              <a:t>Consumer behavior is the study of people and the products that help to shape their identities.</a:t>
            </a:r>
          </a:p>
          <a:p>
            <a:pPr marL="682625" indent="-165100" algn="just">
              <a:lnSpc>
                <a:spcPct val="200000"/>
              </a:lnSpc>
              <a:buFont typeface="Wingdings" panose="05000000000000000000" pitchFamily="2" charset="2"/>
              <a:buChar char="§"/>
            </a:pPr>
            <a:r>
              <a:rPr lang="en-US" sz="1800" dirty="0"/>
              <a:t> In many courses, students are merely passive observers; they learn about topics that affect them indirectly, if at all. </a:t>
            </a:r>
          </a:p>
          <a:p>
            <a:pPr marL="682625" indent="-165100" algn="just">
              <a:lnSpc>
                <a:spcPct val="200000"/>
              </a:lnSpc>
              <a:buFont typeface="Wingdings" panose="05000000000000000000" pitchFamily="2" charset="2"/>
              <a:buChar char="§"/>
            </a:pPr>
            <a:r>
              <a:rPr lang="en-US" sz="1800" dirty="0"/>
              <a:t>Not everyone is a plasma physicist, a medieval French scholar, or a marketing professional.</a:t>
            </a:r>
          </a:p>
        </p:txBody>
      </p:sp>
    </p:spTree>
    <p:extLst>
      <p:ext uri="{BB962C8B-B14F-4D97-AF65-F5344CB8AC3E}">
        <p14:creationId xmlns:p14="http://schemas.microsoft.com/office/powerpoint/2010/main" val="59305323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94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 to the course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10"/>
          <p:cNvSpPr>
            <a:spLocks noGrp="1"/>
          </p:cNvSpPr>
          <p:nvPr>
            <p:ph idx="1"/>
          </p:nvPr>
        </p:nvSpPr>
        <p:spPr/>
        <p:txBody>
          <a:bodyPr>
            <a:normAutofit/>
          </a:bodyPr>
          <a:lstStyle/>
          <a:p>
            <a:pPr marL="682625" indent="-165100" algn="just">
              <a:lnSpc>
                <a:spcPct val="200000"/>
              </a:lnSpc>
              <a:buFont typeface="Wingdings" panose="05000000000000000000" pitchFamily="2" charset="2"/>
              <a:buChar char="§"/>
            </a:pPr>
            <a:r>
              <a:rPr lang="en-US" sz="1800" dirty="0"/>
              <a:t>But we are all consumers. Many of the topics in this book have both professional and personal relevance to the reader, regardless of whether he or she is a student, professor, or businessperson. </a:t>
            </a:r>
          </a:p>
          <a:p>
            <a:pPr marL="682625" indent="-165100" algn="just">
              <a:lnSpc>
                <a:spcPct val="200000"/>
              </a:lnSpc>
              <a:buFont typeface="Wingdings" panose="05000000000000000000" pitchFamily="2" charset="2"/>
              <a:buChar char="§"/>
            </a:pPr>
            <a:r>
              <a:rPr lang="en-US" sz="1800" dirty="0"/>
              <a:t>Consumer behavior is more than buying things; it also embraces the study of how having (or not having) things affects our lives and how our possessions influence the way we feel about ourselves and about each other—our state of being. </a:t>
            </a:r>
          </a:p>
        </p:txBody>
      </p:sp>
    </p:spTree>
    <p:extLst>
      <p:ext uri="{BB962C8B-B14F-4D97-AF65-F5344CB8AC3E}">
        <p14:creationId xmlns:p14="http://schemas.microsoft.com/office/powerpoint/2010/main" val="20958073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94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 to the course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347070"/>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dirty="0"/>
              <a:t>In addition to understanding why people buy things, we also try to appreciate how products, services, and consumption activities contribute to the broader social world we experience. </a:t>
            </a:r>
            <a:endParaRPr lang="en-US" dirty="0" smtClean="0"/>
          </a:p>
          <a:p>
            <a:pPr marL="682625" indent="-165100" algn="just">
              <a:lnSpc>
                <a:spcPct val="200000"/>
              </a:lnSpc>
              <a:buFont typeface="Wingdings" panose="05000000000000000000" pitchFamily="2" charset="2"/>
              <a:buChar char="§"/>
            </a:pPr>
            <a:r>
              <a:rPr lang="en-US" dirty="0" smtClean="0"/>
              <a:t>Whether </a:t>
            </a:r>
            <a:r>
              <a:rPr lang="en-US" dirty="0"/>
              <a:t>we shop, cook, clean, play basketball, hang out at the beach, or even look at ourselves in the mirror, the marketing system touches our lives. </a:t>
            </a:r>
            <a:endParaRPr lang="en-US" dirty="0" smtClean="0"/>
          </a:p>
          <a:p>
            <a:pPr marL="682625" indent="-165100" algn="just">
              <a:lnSpc>
                <a:spcPct val="200000"/>
              </a:lnSpc>
              <a:buFont typeface="Wingdings" panose="05000000000000000000" pitchFamily="2" charset="2"/>
              <a:buChar char="§"/>
            </a:pPr>
            <a:r>
              <a:rPr lang="en-US" dirty="0" smtClean="0"/>
              <a:t>As </a:t>
            </a:r>
            <a:r>
              <a:rPr lang="en-US" dirty="0"/>
              <a:t>if these experiences aren’t complex enough, the task of understanding the consumer increases when we take a multicultural perspective. </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86509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51109"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Course Descriptio</a:t>
            </a:r>
            <a:r>
              <a:rPr lang="en-US" sz="2800" b="1" dirty="0">
                <a:solidFill>
                  <a:schemeClr val="bg1"/>
                </a:solidFill>
                <a:latin typeface="Tajawal Medium" panose="00000600000000000000" pitchFamily="2" charset="-78"/>
                <a:cs typeface="Tajawal Medium" panose="00000600000000000000" pitchFamily="2" charset="-78"/>
              </a:rPr>
              <a:t>n</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416320"/>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dirty="0"/>
              <a:t>We’ll explore these ideas with intriguing and current examples as we show how the consumer behavior discipline relates to your daily life.</a:t>
            </a:r>
          </a:p>
          <a:p>
            <a:pPr marL="682625" indent="-165100" algn="just">
              <a:lnSpc>
                <a:spcPct val="200000"/>
              </a:lnSpc>
              <a:buFont typeface="Wingdings" panose="05000000000000000000" pitchFamily="2" charset="2"/>
              <a:buChar char="§"/>
            </a:pPr>
            <a:r>
              <a:rPr lang="en-US" dirty="0"/>
              <a:t>In this course, students are introduced to an overview of the field of consumer behavior (CB). In Part 1, we look at how consumers influence the field of marketing and at how marketers influence us. We describe the discipline of consumer behavior and some of the different approaches to understanding what makes consumers tick. </a:t>
            </a:r>
            <a:endParaRPr lang="en-US" sz="3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46489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65911"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8" y="236724"/>
            <a:ext cx="168828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286232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
            </a:pPr>
            <a:r>
              <a:rPr lang="en-US" dirty="0"/>
              <a:t>In Part 2 we’ll look at the broad issue of well-being, at both the positive and negative ways the products we use affect us and we’ll also focus on the central role of ethics in marketing decisions</a:t>
            </a:r>
            <a:r>
              <a:rPr lang="en-US" dirty="0" smtClean="0"/>
              <a:t>.</a:t>
            </a:r>
          </a:p>
          <a:p>
            <a:pPr marL="285750" indent="-285750" algn="just">
              <a:lnSpc>
                <a:spcPct val="200000"/>
              </a:lnSpc>
              <a:buFont typeface="Wingdings" panose="05000000000000000000" pitchFamily="2" charset="2"/>
              <a:buChar char="§"/>
            </a:pPr>
            <a:r>
              <a:rPr lang="en-US" dirty="0" smtClean="0"/>
              <a:t> </a:t>
            </a:r>
            <a:r>
              <a:rPr lang="en-US" dirty="0"/>
              <a:t>We will focus on the internal dynamics of consumers. Although “no man is an island,” each of us are to some degree “self-contained” in terms of receiving information about the outside world. </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91141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51109"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Course Description</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8" y="236724"/>
            <a:ext cx="168828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470898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
            </a:pPr>
            <a:r>
              <a:rPr lang="en-US" dirty="0" smtClean="0"/>
              <a:t>We </a:t>
            </a:r>
            <a:r>
              <a:rPr lang="en-US" dirty="0"/>
              <a:t>are constantly confronted by advertising messages, products, and other people—not to mention our own thoughts about ourselves—that affect how we make sense of the world and of course what we choose to buy. </a:t>
            </a:r>
            <a:endParaRPr lang="en-US" dirty="0" smtClean="0"/>
          </a:p>
          <a:p>
            <a:pPr marL="285750" indent="-285750" algn="just">
              <a:lnSpc>
                <a:spcPct val="200000"/>
              </a:lnSpc>
              <a:buFont typeface="Wingdings" panose="05000000000000000000" pitchFamily="2" charset="2"/>
              <a:buChar char="§"/>
            </a:pPr>
            <a:r>
              <a:rPr lang="en-US" dirty="0"/>
              <a:t>Each chapter in this section looks at some aspect that may be “invisible” to others but is important to understand how consumers make choices. </a:t>
            </a:r>
            <a:endParaRPr lang="en-US" dirty="0" smtClean="0"/>
          </a:p>
          <a:p>
            <a:pPr marL="285750" indent="-285750" algn="just">
              <a:lnSpc>
                <a:spcPct val="200000"/>
              </a:lnSpc>
              <a:buFont typeface="Wingdings" panose="05000000000000000000" pitchFamily="2" charset="2"/>
              <a:buChar char="§"/>
            </a:pPr>
            <a:r>
              <a:rPr lang="en-US" dirty="0" smtClean="0"/>
              <a:t>Part </a:t>
            </a:r>
            <a:r>
              <a:rPr lang="en-US" dirty="0"/>
              <a:t>3 describes the process of perception; the way we absorb and interpret information about products and other people from the outside world.</a:t>
            </a:r>
          </a:p>
          <a:p>
            <a:pPr marL="285750" indent="-285750" algn="just">
              <a:lnSpc>
                <a:spcPct val="200000"/>
              </a:lnSpc>
              <a:buFont typeface="Wingdings" panose="05000000000000000000" pitchFamily="2" charset="2"/>
              <a:buChar char="§"/>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180576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3693319"/>
          </a:xfrm>
          <a:prstGeom prst="rect">
            <a:avLst/>
          </a:prstGeom>
          <a:noFill/>
        </p:spPr>
        <p:txBody>
          <a:bodyPr wrap="square" rtlCol="0">
            <a:spAutoFit/>
          </a:bodyPr>
          <a:lstStyle/>
          <a:p>
            <a:r>
              <a:rPr lang="en-US" b="1" dirty="0"/>
              <a:t>At the end of this course, students should be able to demonstrate the following:</a:t>
            </a:r>
            <a:endParaRPr lang="en-US" dirty="0"/>
          </a:p>
          <a:p>
            <a:pPr marL="285750" lvl="0" indent="-285750">
              <a:lnSpc>
                <a:spcPct val="200000"/>
              </a:lnSpc>
              <a:buFont typeface="Arial" panose="020B0604020202020204" pitchFamily="34" charset="0"/>
              <a:buChar char="•"/>
            </a:pPr>
            <a:r>
              <a:rPr lang="en-US" dirty="0"/>
              <a:t>Consumers use products to help them define their identities in different settings.</a:t>
            </a:r>
          </a:p>
          <a:p>
            <a:pPr marL="285750" lvl="0" indent="-285750">
              <a:lnSpc>
                <a:spcPct val="200000"/>
              </a:lnSpc>
              <a:buFont typeface="Arial" panose="020B0604020202020204" pitchFamily="34" charset="0"/>
              <a:buChar char="•"/>
            </a:pPr>
            <a:r>
              <a:rPr lang="en-US" dirty="0"/>
              <a:t>Consumer behavior is a process. </a:t>
            </a:r>
          </a:p>
          <a:p>
            <a:pPr marL="285750" lvl="0" indent="-285750">
              <a:lnSpc>
                <a:spcPct val="200000"/>
              </a:lnSpc>
              <a:buFont typeface="Arial" panose="020B0604020202020204" pitchFamily="34" charset="0"/>
              <a:buChar char="•"/>
            </a:pPr>
            <a:r>
              <a:rPr lang="en-US" dirty="0"/>
              <a:t>Marketers need to understand the wants and needs of different consumer segments.</a:t>
            </a:r>
          </a:p>
          <a:p>
            <a:pPr marL="285750" lvl="0" indent="-285750">
              <a:lnSpc>
                <a:spcPct val="200000"/>
              </a:lnSpc>
              <a:buFont typeface="Arial" panose="020B0604020202020204" pitchFamily="34" charset="0"/>
              <a:buChar char="•"/>
            </a:pPr>
            <a:r>
              <a:rPr lang="en-US" dirty="0"/>
              <a:t>The Web is changing consumer behavior.</a:t>
            </a:r>
          </a:p>
          <a:p>
            <a:pPr marL="285750" lvl="0" indent="-285750">
              <a:lnSpc>
                <a:spcPct val="200000"/>
              </a:lnSpc>
              <a:buFont typeface="Arial" panose="020B0604020202020204" pitchFamily="34" charset="0"/>
              <a:buChar char="•"/>
            </a:pPr>
            <a:r>
              <a:rPr lang="en-US" dirty="0"/>
              <a:t>Consumer behavior relates to other issues in our lives. </a:t>
            </a:r>
          </a:p>
          <a:p>
            <a:pPr marL="285750" lvl="0" indent="-285750">
              <a:lnSpc>
                <a:spcPct val="200000"/>
              </a:lnSpc>
              <a:buFont typeface="Arial" panose="020B0604020202020204" pitchFamily="34" charset="0"/>
              <a:buChar char="•"/>
            </a:pPr>
            <a:r>
              <a:rPr lang="en-US" dirty="0"/>
              <a:t>Many different types of specialists study consumer behavior</a:t>
            </a:r>
            <a:r>
              <a:rPr lang="en-US" dirty="0" smtClean="0"/>
              <a:t>.</a:t>
            </a:r>
            <a:endParaRPr lang="en-US" dirty="0"/>
          </a:p>
        </p:txBody>
      </p:sp>
    </p:spTree>
    <p:extLst>
      <p:ext uri="{BB962C8B-B14F-4D97-AF65-F5344CB8AC3E}">
        <p14:creationId xmlns:p14="http://schemas.microsoft.com/office/powerpoint/2010/main" val="33934594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4154984"/>
          </a:xfrm>
          <a:prstGeom prst="rect">
            <a:avLst/>
          </a:prstGeom>
          <a:noFill/>
        </p:spPr>
        <p:txBody>
          <a:bodyPr wrap="square" rtlCol="0">
            <a:spAutoFit/>
          </a:bodyPr>
          <a:lstStyle/>
          <a:p>
            <a:pPr marL="285750" lvl="0" indent="-285750">
              <a:lnSpc>
                <a:spcPct val="200000"/>
              </a:lnSpc>
              <a:buFont typeface="Wingdings" panose="05000000000000000000" pitchFamily="2" charset="2"/>
              <a:buChar char="§"/>
            </a:pPr>
            <a:r>
              <a:rPr lang="en-US" dirty="0"/>
              <a:t>There are two major perspectives that seek to understand and study consumer behavior.</a:t>
            </a:r>
          </a:p>
          <a:p>
            <a:pPr marL="285750" lvl="0" indent="-285750">
              <a:lnSpc>
                <a:spcPct val="200000"/>
              </a:lnSpc>
              <a:buFont typeface="Wingdings" panose="05000000000000000000" pitchFamily="2" charset="2"/>
              <a:buChar char="§"/>
            </a:pPr>
            <a:r>
              <a:rPr lang="en-US" dirty="0"/>
              <a:t>Ethical business is good business. </a:t>
            </a:r>
          </a:p>
          <a:p>
            <a:pPr marL="285750" lvl="0" indent="-285750">
              <a:lnSpc>
                <a:spcPct val="200000"/>
              </a:lnSpc>
              <a:buFont typeface="Wingdings" panose="05000000000000000000" pitchFamily="2" charset="2"/>
              <a:buChar char="§"/>
            </a:pPr>
            <a:r>
              <a:rPr lang="en-US" dirty="0"/>
              <a:t>Marketers have an obligation to provide safe and functional products as part of their business activities. </a:t>
            </a:r>
          </a:p>
          <a:p>
            <a:pPr marL="285750" lvl="0" indent="-285750">
              <a:lnSpc>
                <a:spcPct val="200000"/>
              </a:lnSpc>
              <a:buFont typeface="Wingdings" panose="05000000000000000000" pitchFamily="2" charset="2"/>
              <a:buChar char="§"/>
            </a:pPr>
            <a:r>
              <a:rPr lang="en-US" dirty="0"/>
              <a:t>Consumer behavior impacts directly on major public policy issues that confront our </a:t>
            </a:r>
            <a:r>
              <a:rPr lang="en-US" dirty="0" smtClean="0"/>
              <a:t>society.</a:t>
            </a:r>
          </a:p>
          <a:p>
            <a:pPr lvl="0">
              <a:lnSpc>
                <a:spcPct val="200000"/>
              </a:lnSpc>
            </a:pPr>
            <a:endParaRPr lang="en-US" dirty="0"/>
          </a:p>
          <a:p>
            <a:pPr algn="just">
              <a:lnSpc>
                <a:spcPct val="200000"/>
              </a:lnSpc>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705067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3892732"/>
          </a:xfrm>
          <a:prstGeom prst="rect">
            <a:avLst/>
          </a:prstGeom>
          <a:noFill/>
        </p:spPr>
        <p:txBody>
          <a:bodyPr wrap="square" rtlCol="0">
            <a:spAutoFit/>
          </a:bodyPr>
          <a:lstStyle/>
          <a:p>
            <a:pPr marL="285750" lvl="0" indent="-285750">
              <a:lnSpc>
                <a:spcPct val="200000"/>
              </a:lnSpc>
              <a:buFont typeface="Wingdings" panose="05000000000000000000" pitchFamily="2" charset="2"/>
              <a:buChar char="§"/>
            </a:pPr>
            <a:r>
              <a:rPr lang="en-US" dirty="0"/>
              <a:t>The design of a product often is a key driver of its success or failure. </a:t>
            </a:r>
          </a:p>
          <a:p>
            <a:pPr marL="342900" lvl="0" indent="-342900">
              <a:lnSpc>
                <a:spcPct val="200000"/>
              </a:lnSpc>
              <a:buFont typeface="Wingdings" panose="05000000000000000000" pitchFamily="2" charset="2"/>
              <a:buChar char="§"/>
            </a:pPr>
            <a:r>
              <a:rPr lang="en-US" dirty="0"/>
              <a:t>Products and commercial messages often appeal to our senses, but because of the profusion of these messages we don’t notice most of them. </a:t>
            </a:r>
          </a:p>
          <a:p>
            <a:pPr marL="342900" lvl="0" indent="-342900">
              <a:lnSpc>
                <a:spcPct val="200000"/>
              </a:lnSpc>
              <a:buFont typeface="Wingdings" panose="05000000000000000000" pitchFamily="2" charset="2"/>
              <a:buChar char="§"/>
            </a:pPr>
            <a:r>
              <a:rPr lang="en-US" dirty="0"/>
              <a:t>Perception is a three-stage process that translates raw stimuli into meaning. </a:t>
            </a:r>
          </a:p>
          <a:p>
            <a:pPr marL="342900" lvl="0" indent="-342900">
              <a:lnSpc>
                <a:spcPct val="200000"/>
              </a:lnSpc>
              <a:buFont typeface="Wingdings" panose="05000000000000000000" pitchFamily="2" charset="2"/>
              <a:buChar char="§"/>
            </a:pPr>
            <a:r>
              <a:rPr lang="en-US" dirty="0"/>
              <a:t>Subliminal advertising is a controversial—but largely ineffective—way to talk to consumers. </a:t>
            </a:r>
          </a:p>
          <a:p>
            <a:pPr marL="342900" indent="-342900">
              <a:lnSpc>
                <a:spcPct val="200000"/>
              </a:lnSpc>
              <a:buFont typeface="Wingdings" panose="05000000000000000000" pitchFamily="2" charset="2"/>
              <a:buChar char="§"/>
            </a:pPr>
            <a:r>
              <a:rPr lang="en-US" dirty="0"/>
              <a:t>We interpret the stimuli to which we do pay attention according to learned patterns and expectations. </a:t>
            </a:r>
          </a:p>
        </p:txBody>
      </p:sp>
    </p:spTree>
    <p:extLst>
      <p:ext uri="{BB962C8B-B14F-4D97-AF65-F5344CB8AC3E}">
        <p14:creationId xmlns:p14="http://schemas.microsoft.com/office/powerpoint/2010/main" val="2940070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90264"/>
            <a:ext cx="9666288" cy="3200876"/>
          </a:xfrm>
          <a:prstGeom prst="rect">
            <a:avLst/>
          </a:prstGeom>
          <a:noFill/>
        </p:spPr>
        <p:txBody>
          <a:bodyPr wrap="square" rtlCol="0">
            <a:spAutoFit/>
          </a:bodyPr>
          <a:lstStyle/>
          <a:p>
            <a:pPr marL="285750" lvl="0" indent="-285750">
              <a:lnSpc>
                <a:spcPct val="200000"/>
              </a:lnSpc>
              <a:buFont typeface="Wingdings" panose="05000000000000000000" pitchFamily="2" charset="2"/>
              <a:buChar char="§"/>
            </a:pPr>
            <a:r>
              <a:rPr lang="en-US" sz="2400" dirty="0"/>
              <a:t>Consumer behavior can be harmful to individuals and to society.</a:t>
            </a:r>
          </a:p>
          <a:p>
            <a:pPr marL="285750" lvl="0" indent="-285750">
              <a:lnSpc>
                <a:spcPct val="200000"/>
              </a:lnSpc>
              <a:buFont typeface="Wingdings" panose="05000000000000000000" pitchFamily="2" charset="2"/>
              <a:buChar char="§"/>
            </a:pPr>
            <a:r>
              <a:rPr lang="en-US" sz="2400" dirty="0" smtClean="0"/>
              <a:t>The </a:t>
            </a:r>
            <a:r>
              <a:rPr lang="en-US" sz="2400" dirty="0"/>
              <a:t>field of semiotics helps us to understand how marketers use symbols to create meaning</a:t>
            </a:r>
          </a:p>
          <a:p>
            <a:r>
              <a:rPr lang="en-US" dirty="0"/>
              <a:t> </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55558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4431983"/>
          </a:xfrm>
          <a:prstGeom prst="rect">
            <a:avLst/>
          </a:prstGeom>
          <a:noFill/>
        </p:spPr>
        <p:txBody>
          <a:bodyPr wrap="square" rtlCol="0">
            <a:spAutoFit/>
          </a:bodyPr>
          <a:lstStyle/>
          <a:p>
            <a:r>
              <a:rPr lang="en-US" b="1" u="sng" dirty="0"/>
              <a:t>Topics</a:t>
            </a:r>
            <a:endParaRPr lang="en-US" dirty="0"/>
          </a:p>
          <a:p>
            <a:r>
              <a:rPr lang="en-US" b="1" dirty="0"/>
              <a:t> </a:t>
            </a:r>
            <a:endParaRPr lang="en-US" dirty="0"/>
          </a:p>
          <a:p>
            <a:r>
              <a:rPr lang="en-US" b="1" u="sng" dirty="0"/>
              <a:t>Part 1: Buying, Having, and Being: An Introduction to Consumer Behavior </a:t>
            </a:r>
            <a:endParaRPr lang="en-US" dirty="0"/>
          </a:p>
          <a:p>
            <a:pPr marL="285750" lvl="0" indent="-285750">
              <a:lnSpc>
                <a:spcPct val="200000"/>
              </a:lnSpc>
              <a:buFont typeface="Wingdings" panose="05000000000000000000" pitchFamily="2" charset="2"/>
              <a:buChar char="§"/>
            </a:pPr>
            <a:r>
              <a:rPr lang="en-US" dirty="0"/>
              <a:t>People in the Marketplace </a:t>
            </a:r>
          </a:p>
          <a:p>
            <a:pPr marL="285750" lvl="0" indent="-285750">
              <a:lnSpc>
                <a:spcPct val="200000"/>
              </a:lnSpc>
              <a:buFont typeface="Wingdings" panose="05000000000000000000" pitchFamily="2" charset="2"/>
              <a:buChar char="§"/>
            </a:pPr>
            <a:r>
              <a:rPr lang="en-US" dirty="0"/>
              <a:t>What Is Consumer Behavior? </a:t>
            </a:r>
          </a:p>
          <a:p>
            <a:pPr marL="285750" lvl="0" indent="-285750">
              <a:lnSpc>
                <a:spcPct val="200000"/>
              </a:lnSpc>
              <a:buFont typeface="Wingdings" panose="05000000000000000000" pitchFamily="2" charset="2"/>
              <a:buChar char="§"/>
            </a:pPr>
            <a:r>
              <a:rPr lang="en-US" dirty="0"/>
              <a:t>Consumer Behavior Is a Process </a:t>
            </a:r>
          </a:p>
          <a:p>
            <a:pPr marL="285750" lvl="0" indent="-285750">
              <a:lnSpc>
                <a:spcPct val="200000"/>
              </a:lnSpc>
              <a:buFont typeface="Wingdings" panose="05000000000000000000" pitchFamily="2" charset="2"/>
              <a:buChar char="§"/>
            </a:pPr>
            <a:r>
              <a:rPr lang="en-US" dirty="0"/>
              <a:t>Consumers’ Impact on Marketing Strategy </a:t>
            </a:r>
          </a:p>
          <a:p>
            <a:pPr marL="285750" lvl="0" indent="-285750">
              <a:lnSpc>
                <a:spcPct val="200000"/>
              </a:lnSpc>
              <a:buFont typeface="Wingdings" panose="05000000000000000000" pitchFamily="2" charset="2"/>
              <a:buChar char="§"/>
            </a:pPr>
            <a:r>
              <a:rPr lang="en-US" dirty="0"/>
              <a:t>Consumers Are Different! How We Divide Them Up </a:t>
            </a:r>
          </a:p>
          <a:p>
            <a:pPr algn="just">
              <a:lnSpc>
                <a:spcPct val="200000"/>
              </a:lnSpc>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1558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77886" y="1794832"/>
            <a:ext cx="9450846" cy="3892732"/>
          </a:xfrm>
          <a:prstGeom prst="rect">
            <a:avLst/>
          </a:prstGeom>
          <a:noFill/>
        </p:spPr>
        <p:txBody>
          <a:bodyPr wrap="square" rtlCol="0">
            <a:spAutoFit/>
          </a:bodyPr>
          <a:lstStyle/>
          <a:p>
            <a:pPr marL="285750" lvl="0" indent="-285750">
              <a:lnSpc>
                <a:spcPct val="200000"/>
              </a:lnSpc>
              <a:buFont typeface="Wingdings" panose="05000000000000000000" pitchFamily="2" charset="2"/>
              <a:buChar char="§"/>
            </a:pPr>
            <a:r>
              <a:rPr lang="en-US" dirty="0"/>
              <a:t>Marketing’s Impact on Consumers </a:t>
            </a:r>
          </a:p>
          <a:p>
            <a:pPr marL="285750" lvl="0" indent="-285750">
              <a:lnSpc>
                <a:spcPct val="200000"/>
              </a:lnSpc>
              <a:buFont typeface="Wingdings" panose="05000000000000000000" pitchFamily="2" charset="2"/>
              <a:buChar char="§"/>
            </a:pPr>
            <a:r>
              <a:rPr lang="en-US" dirty="0"/>
              <a:t>Popular Culture Is Marketing Is Popular Culture … </a:t>
            </a:r>
          </a:p>
          <a:p>
            <a:pPr marL="285750" lvl="0" indent="-285750">
              <a:lnSpc>
                <a:spcPct val="200000"/>
              </a:lnSpc>
              <a:buFont typeface="Wingdings" panose="05000000000000000000" pitchFamily="2" charset="2"/>
              <a:buChar char="§"/>
            </a:pPr>
            <a:r>
              <a:rPr lang="en-US" dirty="0"/>
              <a:t>What Does It Mean to Consume? </a:t>
            </a:r>
          </a:p>
          <a:p>
            <a:pPr marL="285750" lvl="0" indent="-285750">
              <a:lnSpc>
                <a:spcPct val="200000"/>
              </a:lnSpc>
              <a:buFont typeface="Wingdings" panose="05000000000000000000" pitchFamily="2" charset="2"/>
              <a:buChar char="§"/>
            </a:pPr>
            <a:r>
              <a:rPr lang="en-US" dirty="0"/>
              <a:t>What Do We Need—Really? </a:t>
            </a:r>
          </a:p>
          <a:p>
            <a:pPr marL="285750" lvl="0" indent="-285750">
              <a:lnSpc>
                <a:spcPct val="200000"/>
              </a:lnSpc>
              <a:buFont typeface="Wingdings" panose="05000000000000000000" pitchFamily="2" charset="2"/>
              <a:buChar char="§"/>
            </a:pPr>
            <a:r>
              <a:rPr lang="en-US" dirty="0"/>
              <a:t>The Global “Always-On” Consumer </a:t>
            </a:r>
          </a:p>
          <a:p>
            <a:pPr marL="285750" lvl="0" indent="-285750">
              <a:lnSpc>
                <a:spcPct val="200000"/>
              </a:lnSpc>
              <a:buFont typeface="Wingdings" panose="05000000000000000000" pitchFamily="2" charset="2"/>
              <a:buChar char="§"/>
            </a:pPr>
            <a:r>
              <a:rPr lang="en-US" dirty="0"/>
              <a:t>The Digital Native: Living a Social [Media] Life </a:t>
            </a:r>
          </a:p>
          <a:p>
            <a:pPr marL="285750" lvl="0" indent="-285750">
              <a:lnSpc>
                <a:spcPct val="200000"/>
              </a:lnSpc>
              <a:buFont typeface="Wingdings" panose="05000000000000000000" pitchFamily="2" charset="2"/>
              <a:buChar char="§"/>
            </a:pPr>
            <a:r>
              <a:rPr lang="en-US" dirty="0"/>
              <a:t>Consumer Behavior as a Field of Study </a:t>
            </a:r>
          </a:p>
        </p:txBody>
      </p:sp>
    </p:spTree>
    <p:extLst>
      <p:ext uri="{BB962C8B-B14F-4D97-AF65-F5344CB8AC3E}">
        <p14:creationId xmlns:p14="http://schemas.microsoft.com/office/powerpoint/2010/main" val="36475560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77886" y="1794832"/>
            <a:ext cx="9450846" cy="1200329"/>
          </a:xfrm>
          <a:prstGeom prst="rect">
            <a:avLst/>
          </a:prstGeom>
          <a:noFill/>
        </p:spPr>
        <p:txBody>
          <a:bodyPr wrap="square" rtlCol="0">
            <a:spAutoFit/>
          </a:bodyPr>
          <a:lstStyle/>
          <a:p>
            <a:pPr marL="285750" lvl="0" indent="-285750">
              <a:lnSpc>
                <a:spcPct val="200000"/>
              </a:lnSpc>
              <a:buFont typeface="Wingdings" panose="05000000000000000000" pitchFamily="2" charset="2"/>
              <a:buChar char="§"/>
            </a:pPr>
            <a:r>
              <a:rPr lang="en-US" dirty="0"/>
              <a:t>Where Do We Find Consumer Researchers? </a:t>
            </a:r>
          </a:p>
          <a:p>
            <a:pPr>
              <a:lnSpc>
                <a:spcPct val="200000"/>
              </a:lnSpc>
            </a:pPr>
            <a:r>
              <a:rPr lang="en-US" b="1" dirty="0"/>
              <a:t> </a:t>
            </a:r>
            <a:endParaRPr lang="en-US" dirty="0"/>
          </a:p>
        </p:txBody>
      </p:sp>
    </p:spTree>
    <p:extLst>
      <p:ext uri="{BB962C8B-B14F-4D97-AF65-F5344CB8AC3E}">
        <p14:creationId xmlns:p14="http://schemas.microsoft.com/office/powerpoint/2010/main" val="19903008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77886" y="1794832"/>
            <a:ext cx="9450846" cy="2308324"/>
          </a:xfrm>
          <a:prstGeom prst="rect">
            <a:avLst/>
          </a:prstGeom>
          <a:noFill/>
        </p:spPr>
        <p:txBody>
          <a:bodyPr wrap="square" rtlCol="0">
            <a:spAutoFit/>
          </a:bodyPr>
          <a:lstStyle/>
          <a:p>
            <a:pPr>
              <a:lnSpc>
                <a:spcPct val="200000"/>
              </a:lnSpc>
            </a:pPr>
            <a:r>
              <a:rPr lang="en-US" b="1" dirty="0"/>
              <a:t> </a:t>
            </a:r>
            <a:r>
              <a:rPr lang="en-US" b="1" u="sng" dirty="0" smtClean="0"/>
              <a:t>Part </a:t>
            </a:r>
            <a:r>
              <a:rPr lang="en-US" b="1" u="sng" dirty="0"/>
              <a:t>2: Consumer and Social Well-Being </a:t>
            </a:r>
            <a:endParaRPr lang="en-US" dirty="0"/>
          </a:p>
          <a:p>
            <a:pPr marL="285750" indent="-285750">
              <a:lnSpc>
                <a:spcPct val="200000"/>
              </a:lnSpc>
              <a:buFont typeface="Wingdings" panose="05000000000000000000" pitchFamily="2" charset="2"/>
              <a:buChar char="§"/>
            </a:pPr>
            <a:r>
              <a:rPr lang="en-US" b="1" dirty="0"/>
              <a:t> </a:t>
            </a:r>
            <a:r>
              <a:rPr lang="en-US" dirty="0" smtClean="0"/>
              <a:t>Business </a:t>
            </a:r>
            <a:r>
              <a:rPr lang="en-US" dirty="0"/>
              <a:t>Ethics and Consumer Rights </a:t>
            </a:r>
          </a:p>
          <a:p>
            <a:pPr marL="285750" lvl="0" indent="-285750">
              <a:lnSpc>
                <a:spcPct val="200000"/>
              </a:lnSpc>
              <a:buFont typeface="Wingdings" panose="05000000000000000000" pitchFamily="2" charset="2"/>
              <a:buChar char="§"/>
            </a:pPr>
            <a:r>
              <a:rPr lang="en-US" dirty="0"/>
              <a:t>Needs and Wants: Do Marketers Manipulate Consumers? </a:t>
            </a:r>
          </a:p>
          <a:p>
            <a:pPr marL="285750" lvl="0" indent="-285750">
              <a:lnSpc>
                <a:spcPct val="200000"/>
              </a:lnSpc>
              <a:buFont typeface="Wingdings" panose="05000000000000000000" pitchFamily="2" charset="2"/>
              <a:buChar char="§"/>
            </a:pPr>
            <a:r>
              <a:rPr lang="en-US" dirty="0"/>
              <a:t>Consumers’ Rights and Product Satisfaction </a:t>
            </a:r>
          </a:p>
        </p:txBody>
      </p:sp>
    </p:spTree>
    <p:extLst>
      <p:ext uri="{BB962C8B-B14F-4D97-AF65-F5344CB8AC3E}">
        <p14:creationId xmlns:p14="http://schemas.microsoft.com/office/powerpoint/2010/main" val="30056090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77886" y="1794832"/>
            <a:ext cx="9450846" cy="4247317"/>
          </a:xfrm>
          <a:prstGeom prst="rect">
            <a:avLst/>
          </a:prstGeom>
          <a:noFill/>
        </p:spPr>
        <p:txBody>
          <a:bodyPr wrap="square" rtlCol="0">
            <a:spAutoFit/>
          </a:bodyPr>
          <a:lstStyle/>
          <a:p>
            <a:pPr marL="285750" lvl="0" indent="-285750">
              <a:lnSpc>
                <a:spcPct val="200000"/>
              </a:lnSpc>
              <a:buFont typeface="Wingdings" panose="05000000000000000000" pitchFamily="2" charset="2"/>
              <a:buChar char="§"/>
            </a:pPr>
            <a:r>
              <a:rPr lang="en-US" dirty="0"/>
              <a:t>Market Regulation </a:t>
            </a:r>
          </a:p>
          <a:p>
            <a:pPr marL="285750" lvl="0" indent="-285750">
              <a:lnSpc>
                <a:spcPct val="200000"/>
              </a:lnSpc>
              <a:buFont typeface="Wingdings" panose="05000000000000000000" pitchFamily="2" charset="2"/>
              <a:buChar char="§"/>
            </a:pPr>
            <a:r>
              <a:rPr lang="en-US" dirty="0"/>
              <a:t>Consumerism </a:t>
            </a:r>
          </a:p>
          <a:p>
            <a:pPr marL="285750" lvl="0" indent="-285750">
              <a:lnSpc>
                <a:spcPct val="200000"/>
              </a:lnSpc>
              <a:buFont typeface="Wingdings" panose="05000000000000000000" pitchFamily="2" charset="2"/>
              <a:buChar char="§"/>
            </a:pPr>
            <a:r>
              <a:rPr lang="en-US" dirty="0"/>
              <a:t>Transformative Consumer </a:t>
            </a:r>
            <a:r>
              <a:rPr lang="en-US" dirty="0" smtClean="0"/>
              <a:t>Research</a:t>
            </a:r>
          </a:p>
          <a:p>
            <a:pPr marL="285750" lvl="0" indent="-285750">
              <a:lnSpc>
                <a:spcPct val="200000"/>
              </a:lnSpc>
              <a:buFont typeface="Wingdings" panose="05000000000000000000" pitchFamily="2" charset="2"/>
              <a:buChar char="§"/>
            </a:pPr>
            <a:r>
              <a:rPr lang="en-US" dirty="0"/>
              <a:t>Social Marketing and Corporate Social Responsibility (CSR) </a:t>
            </a:r>
          </a:p>
          <a:p>
            <a:pPr marL="285750" lvl="0" indent="-285750">
              <a:lnSpc>
                <a:spcPct val="200000"/>
              </a:lnSpc>
              <a:buFont typeface="Wingdings" panose="05000000000000000000" pitchFamily="2" charset="2"/>
              <a:buChar char="§"/>
            </a:pPr>
            <a:r>
              <a:rPr lang="en-US" dirty="0"/>
              <a:t>Major Policy Issues Relevant to Consumer Behavior </a:t>
            </a:r>
          </a:p>
          <a:p>
            <a:pPr marL="285750" lvl="0" indent="-285750">
              <a:lnSpc>
                <a:spcPct val="200000"/>
              </a:lnSpc>
              <a:buFont typeface="Wingdings" panose="05000000000000000000" pitchFamily="2" charset="2"/>
              <a:buChar char="§"/>
            </a:pPr>
            <a:r>
              <a:rPr lang="en-US" dirty="0"/>
              <a:t>Data Privacy and Identity Theft </a:t>
            </a:r>
          </a:p>
          <a:p>
            <a:pPr marL="285750" lvl="0" indent="-285750">
              <a:lnSpc>
                <a:spcPct val="200000"/>
              </a:lnSpc>
              <a:buFont typeface="Wingdings" panose="05000000000000000000" pitchFamily="2" charset="2"/>
              <a:buChar char="§"/>
            </a:pPr>
            <a:r>
              <a:rPr lang="en-US" dirty="0"/>
              <a:t>Market Access </a:t>
            </a:r>
          </a:p>
          <a:p>
            <a:pPr lvl="0"/>
            <a:r>
              <a:rPr lang="en-US" dirty="0" smtClean="0"/>
              <a:t> </a:t>
            </a:r>
            <a:endParaRPr lang="en-US" dirty="0"/>
          </a:p>
        </p:txBody>
      </p:sp>
    </p:spTree>
    <p:extLst>
      <p:ext uri="{BB962C8B-B14F-4D97-AF65-F5344CB8AC3E}">
        <p14:creationId xmlns:p14="http://schemas.microsoft.com/office/powerpoint/2010/main" val="3302704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77886" y="1794832"/>
            <a:ext cx="9450846" cy="2784737"/>
          </a:xfrm>
          <a:prstGeom prst="rect">
            <a:avLst/>
          </a:prstGeom>
          <a:noFill/>
        </p:spPr>
        <p:txBody>
          <a:bodyPr wrap="square" rtlCol="0">
            <a:spAutoFit/>
          </a:bodyPr>
          <a:lstStyle/>
          <a:p>
            <a:pPr marL="285750" lvl="0" indent="-285750">
              <a:lnSpc>
                <a:spcPct val="200000"/>
              </a:lnSpc>
              <a:buFont typeface="Wingdings" panose="05000000000000000000" pitchFamily="2" charset="2"/>
              <a:buChar char="§"/>
            </a:pPr>
            <a:r>
              <a:rPr lang="en-US" dirty="0"/>
              <a:t>Sustainability and Environmental Stewardship </a:t>
            </a:r>
          </a:p>
          <a:p>
            <a:pPr marL="285750" lvl="0" indent="-285750">
              <a:lnSpc>
                <a:spcPct val="200000"/>
              </a:lnSpc>
              <a:buFont typeface="Wingdings" panose="05000000000000000000" pitchFamily="2" charset="2"/>
              <a:buChar char="§"/>
            </a:pPr>
            <a:r>
              <a:rPr lang="en-US" dirty="0"/>
              <a:t>The Dark Side of Consumer Behavior </a:t>
            </a:r>
          </a:p>
          <a:p>
            <a:pPr marL="285750" lvl="0" indent="-285750">
              <a:lnSpc>
                <a:spcPct val="200000"/>
              </a:lnSpc>
              <a:buFont typeface="Wingdings" panose="05000000000000000000" pitchFamily="2" charset="2"/>
              <a:buChar char="§"/>
            </a:pPr>
            <a:r>
              <a:rPr lang="en-US" dirty="0"/>
              <a:t>Addictive Consumption </a:t>
            </a:r>
          </a:p>
          <a:p>
            <a:pPr marL="285750" lvl="0" indent="-285750">
              <a:lnSpc>
                <a:spcPct val="200000"/>
              </a:lnSpc>
              <a:buFont typeface="Wingdings" panose="05000000000000000000" pitchFamily="2" charset="2"/>
              <a:buChar char="§"/>
            </a:pPr>
            <a:r>
              <a:rPr lang="en-US" dirty="0"/>
              <a:t>Consumed Consumers </a:t>
            </a:r>
          </a:p>
          <a:p>
            <a:pPr marL="285750" lvl="0" indent="-285750">
              <a:lnSpc>
                <a:spcPct val="200000"/>
              </a:lnSpc>
              <a:buFont typeface="Wingdings" panose="05000000000000000000" pitchFamily="2" charset="2"/>
              <a:buChar char="§"/>
            </a:pPr>
            <a:endParaRPr lang="en-US" dirty="0"/>
          </a:p>
        </p:txBody>
      </p:sp>
    </p:spTree>
    <p:extLst>
      <p:ext uri="{BB962C8B-B14F-4D97-AF65-F5344CB8AC3E}">
        <p14:creationId xmlns:p14="http://schemas.microsoft.com/office/powerpoint/2010/main" val="2648013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77886" y="1794832"/>
            <a:ext cx="9450846" cy="2784737"/>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b="1" u="sng" dirty="0"/>
              <a:t>Part 3: Perception </a:t>
            </a:r>
            <a:endParaRPr lang="en-US" dirty="0"/>
          </a:p>
          <a:p>
            <a:pPr marL="285750" lvl="0" indent="-285750">
              <a:lnSpc>
                <a:spcPct val="200000"/>
              </a:lnSpc>
              <a:buFont typeface="Wingdings" panose="05000000000000000000" pitchFamily="2" charset="2"/>
              <a:buChar char="§"/>
            </a:pPr>
            <a:r>
              <a:rPr lang="en-US" dirty="0"/>
              <a:t>Sensation </a:t>
            </a:r>
          </a:p>
          <a:p>
            <a:pPr marL="285750" lvl="0" indent="-285750">
              <a:lnSpc>
                <a:spcPct val="200000"/>
              </a:lnSpc>
              <a:buFont typeface="Wingdings" panose="05000000000000000000" pitchFamily="2" charset="2"/>
              <a:buChar char="§"/>
            </a:pPr>
            <a:r>
              <a:rPr lang="en-US" dirty="0"/>
              <a:t>Hedonic Consumption </a:t>
            </a:r>
          </a:p>
          <a:p>
            <a:pPr marL="285750" lvl="0" indent="-285750">
              <a:lnSpc>
                <a:spcPct val="200000"/>
              </a:lnSpc>
              <a:buFont typeface="Wingdings" panose="05000000000000000000" pitchFamily="2" charset="2"/>
              <a:buChar char="§"/>
            </a:pPr>
            <a:r>
              <a:rPr lang="en-US" dirty="0"/>
              <a:t>Sensory Marketing </a:t>
            </a:r>
          </a:p>
          <a:p>
            <a:pPr marL="285750" lvl="0" indent="-285750">
              <a:lnSpc>
                <a:spcPct val="200000"/>
              </a:lnSpc>
              <a:buFont typeface="Wingdings" panose="05000000000000000000" pitchFamily="2" charset="2"/>
              <a:buChar char="§"/>
            </a:pPr>
            <a:endParaRPr lang="en-US" dirty="0"/>
          </a:p>
        </p:txBody>
      </p:sp>
    </p:spTree>
    <p:extLst>
      <p:ext uri="{BB962C8B-B14F-4D97-AF65-F5344CB8AC3E}">
        <p14:creationId xmlns:p14="http://schemas.microsoft.com/office/powerpoint/2010/main" val="17796257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77886" y="1794832"/>
            <a:ext cx="9450846" cy="2784737"/>
          </a:xfrm>
          <a:prstGeom prst="rect">
            <a:avLst/>
          </a:prstGeom>
          <a:noFill/>
        </p:spPr>
        <p:txBody>
          <a:bodyPr wrap="square" rtlCol="0">
            <a:spAutoFit/>
          </a:bodyPr>
          <a:lstStyle/>
          <a:p>
            <a:pPr marL="285750" lvl="0" indent="-285750">
              <a:lnSpc>
                <a:spcPct val="200000"/>
              </a:lnSpc>
              <a:buFont typeface="Wingdings" panose="05000000000000000000" pitchFamily="2" charset="2"/>
              <a:buChar char="§"/>
            </a:pPr>
            <a:r>
              <a:rPr lang="en-US" dirty="0" smtClean="0"/>
              <a:t>The </a:t>
            </a:r>
            <a:r>
              <a:rPr lang="en-US" dirty="0"/>
              <a:t>Stages of Perception </a:t>
            </a:r>
          </a:p>
          <a:p>
            <a:pPr marL="285750" lvl="0" indent="-285750">
              <a:lnSpc>
                <a:spcPct val="200000"/>
              </a:lnSpc>
              <a:buFont typeface="Wingdings" panose="05000000000000000000" pitchFamily="2" charset="2"/>
              <a:buChar char="§"/>
            </a:pPr>
            <a:r>
              <a:rPr lang="en-US" dirty="0"/>
              <a:t>Stage 1: Exposure </a:t>
            </a:r>
          </a:p>
          <a:p>
            <a:pPr marL="285750" lvl="0" indent="-285750">
              <a:lnSpc>
                <a:spcPct val="200000"/>
              </a:lnSpc>
              <a:buFont typeface="Wingdings" panose="05000000000000000000" pitchFamily="2" charset="2"/>
              <a:buChar char="§"/>
            </a:pPr>
            <a:r>
              <a:rPr lang="en-US" dirty="0"/>
              <a:t>Stage 2: Attention </a:t>
            </a:r>
          </a:p>
          <a:p>
            <a:pPr marL="285750" lvl="0" indent="-285750">
              <a:lnSpc>
                <a:spcPct val="200000"/>
              </a:lnSpc>
              <a:buFont typeface="Wingdings" panose="05000000000000000000" pitchFamily="2" charset="2"/>
              <a:buChar char="§"/>
            </a:pPr>
            <a:r>
              <a:rPr lang="en-US" dirty="0"/>
              <a:t>Stage 3: Interpretation </a:t>
            </a:r>
          </a:p>
          <a:p>
            <a:pPr marL="285750" lvl="0" indent="-285750">
              <a:lnSpc>
                <a:spcPct val="200000"/>
              </a:lnSpc>
              <a:buFont typeface="Wingdings" panose="05000000000000000000" pitchFamily="2" charset="2"/>
              <a:buChar char="§"/>
            </a:pPr>
            <a:endParaRPr lang="en-US" dirty="0"/>
          </a:p>
        </p:txBody>
      </p:sp>
    </p:spTree>
    <p:extLst>
      <p:ext uri="{BB962C8B-B14F-4D97-AF65-F5344CB8AC3E}">
        <p14:creationId xmlns:p14="http://schemas.microsoft.com/office/powerpoint/2010/main" val="26864388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55637" y="236724"/>
            <a:ext cx="238238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2046885" y="2467107"/>
            <a:ext cx="9595405" cy="954107"/>
          </a:xfrm>
          <a:prstGeom prst="rect">
            <a:avLst/>
          </a:prstGeom>
          <a:noFill/>
        </p:spPr>
        <p:txBody>
          <a:bodyPr wrap="square" rtlCol="0">
            <a:spAutoFit/>
          </a:bodyPr>
          <a:lstStyle/>
          <a:p>
            <a:pPr marL="969963" indent="-969963"/>
            <a:r>
              <a:rPr lang="en-US" dirty="0"/>
              <a:t>Consumer Behavior Buying, Having, and Being Twelfth Edition, Michael R. Solomon Saint Joseph’s University.</a:t>
            </a:r>
          </a:p>
          <a:p>
            <a:pPr marL="969963" indent="-969963"/>
            <a:endParaRPr lang="en-US" sz="2000" dirty="0">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051109"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LECTURE OBJECTIVE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8217634"/>
          </a:xfrm>
          <a:prstGeom prst="rect">
            <a:avLst/>
          </a:prstGeom>
          <a:noFill/>
        </p:spPr>
        <p:txBody>
          <a:bodyPr wrap="square" rtlCol="0">
            <a:spAutoFit/>
          </a:bodyPr>
          <a:lstStyle/>
          <a:p>
            <a:pPr algn="just"/>
            <a:r>
              <a:rPr lang="en-US" sz="2400" b="1" u="sng" dirty="0" smtClean="0">
                <a:solidFill>
                  <a:srgbClr val="FF8C01"/>
                </a:solidFill>
                <a:latin typeface="Tajawal ExtraBold" panose="00000800000000000000" pitchFamily="2" charset="-78"/>
                <a:cs typeface="Tajawal ExtraBold" panose="00000800000000000000" pitchFamily="2" charset="-78"/>
              </a:rPr>
              <a:t>We have been learning about.</a:t>
            </a:r>
            <a:endParaRPr lang="en-US" sz="2400" b="1" u="sng" dirty="0">
              <a:solidFill>
                <a:srgbClr val="FF8C01"/>
              </a:solidFill>
              <a:latin typeface="Tajawal ExtraBold" panose="00000800000000000000" pitchFamily="2" charset="-78"/>
              <a:cs typeface="Tajawal ExtraBold" panose="00000800000000000000" pitchFamily="2" charset="-78"/>
            </a:endParaRP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Some important definitions.</a:t>
            </a:r>
          </a:p>
          <a:p>
            <a:pPr marL="682625" indent="-165100" algn="just">
              <a:lnSpc>
                <a:spcPct val="200000"/>
              </a:lnSpc>
              <a:buFont typeface="Wingdings" panose="05000000000000000000" pitchFamily="2" charset="2"/>
              <a:buChar char="§"/>
            </a:pPr>
            <a:r>
              <a:rPr lang="en-US" sz="2400" b="1" dirty="0" smtClean="0">
                <a:solidFill>
                  <a:srgbClr val="0A1F61"/>
                </a:solidFill>
                <a:latin typeface="Tajawal ExtraBold" panose="00000800000000000000" pitchFamily="2" charset="-78"/>
                <a:cs typeface="Tajawal ExtraBold" panose="00000800000000000000" pitchFamily="2" charset="-78"/>
              </a:rPr>
              <a:t>Introduction </a:t>
            </a:r>
            <a:r>
              <a:rPr lang="en-US" sz="2400" b="1" dirty="0">
                <a:solidFill>
                  <a:srgbClr val="0A1F61"/>
                </a:solidFill>
                <a:latin typeface="Tajawal ExtraBold" panose="00000800000000000000" pitchFamily="2" charset="-78"/>
                <a:cs typeface="Tajawal ExtraBold" panose="00000800000000000000" pitchFamily="2" charset="-78"/>
              </a:rPr>
              <a:t>to the </a:t>
            </a:r>
            <a:r>
              <a:rPr lang="en-US" sz="2400" b="1" dirty="0" smtClean="0">
                <a:solidFill>
                  <a:srgbClr val="0A1F61"/>
                </a:solidFill>
                <a:latin typeface="Tajawal ExtraBold" panose="00000800000000000000" pitchFamily="2" charset="-78"/>
                <a:cs typeface="Tajawal ExtraBold" panose="00000800000000000000" pitchFamily="2" charset="-78"/>
              </a:rPr>
              <a:t>course.</a:t>
            </a:r>
          </a:p>
          <a:p>
            <a:pPr marL="682625" indent="-165100" algn="just">
              <a:lnSpc>
                <a:spcPct val="200000"/>
              </a:lnSpc>
              <a:buFont typeface="Wingdings" panose="05000000000000000000" pitchFamily="2" charset="2"/>
              <a:buChar char="§"/>
            </a:pPr>
            <a:r>
              <a:rPr lang="en-US" sz="2400" b="1" dirty="0" smtClean="0">
                <a:solidFill>
                  <a:srgbClr val="0A1F61"/>
                </a:solidFill>
                <a:latin typeface="Tajawal ExtraBold" panose="00000800000000000000" pitchFamily="2" charset="-78"/>
                <a:cs typeface="Tajawal ExtraBold" panose="00000800000000000000" pitchFamily="2" charset="-78"/>
              </a:rPr>
              <a:t>Course description.</a:t>
            </a:r>
            <a:endParaRPr lang="en-US" sz="2400" b="1" dirty="0">
              <a:solidFill>
                <a:srgbClr val="0A1F61"/>
              </a:solidFill>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syllabus </a:t>
            </a:r>
            <a:r>
              <a:rPr lang="en-US" sz="2400" b="1" dirty="0" smtClean="0">
                <a:solidFill>
                  <a:srgbClr val="0A1F61"/>
                </a:solidFill>
                <a:latin typeface="Tajawal ExtraBold" panose="00000800000000000000" pitchFamily="2" charset="-78"/>
                <a:cs typeface="Tajawal ExtraBold" panose="00000800000000000000" pitchFamily="2" charset="-78"/>
              </a:rPr>
              <a:t>(Learning </a:t>
            </a:r>
            <a:r>
              <a:rPr lang="en-US" sz="2400" b="1" dirty="0">
                <a:solidFill>
                  <a:srgbClr val="0A1F61"/>
                </a:solidFill>
                <a:latin typeface="Tajawal ExtraBold" panose="00000800000000000000" pitchFamily="2" charset="-78"/>
                <a:cs typeface="Tajawal ExtraBold" panose="00000800000000000000" pitchFamily="2" charset="-78"/>
              </a:rPr>
              <a:t>Outcomes</a:t>
            </a:r>
            <a:r>
              <a:rPr lang="en-US" sz="2400" b="1" dirty="0" smtClean="0">
                <a:solidFill>
                  <a:srgbClr val="0A1F61"/>
                </a:solidFill>
                <a:latin typeface="Tajawal ExtraBold" panose="00000800000000000000" pitchFamily="2" charset="-78"/>
                <a:cs typeface="Tajawal ExtraBold" panose="00000800000000000000" pitchFamily="2" charset="-78"/>
              </a:rPr>
              <a:t>).</a:t>
            </a:r>
            <a:endParaRPr lang="en-US" sz="2400" b="1" dirty="0" smtClean="0">
              <a:solidFill>
                <a:srgbClr val="0A1F61"/>
              </a:solidFill>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syllabus </a:t>
            </a:r>
            <a:r>
              <a:rPr lang="en-US" sz="2400" b="1" dirty="0" smtClean="0">
                <a:solidFill>
                  <a:srgbClr val="0A1F61"/>
                </a:solidFill>
                <a:latin typeface="Tajawal ExtraBold" panose="00000800000000000000" pitchFamily="2" charset="-78"/>
                <a:cs typeface="Tajawal ExtraBold" panose="00000800000000000000" pitchFamily="2" charset="-78"/>
              </a:rPr>
              <a:t>(Course Topics</a:t>
            </a:r>
            <a:r>
              <a:rPr lang="en-US" sz="2400" b="1" dirty="0" smtClean="0">
                <a:solidFill>
                  <a:srgbClr val="0A1F61"/>
                </a:solidFill>
                <a:latin typeface="Tajawal ExtraBold" panose="00000800000000000000" pitchFamily="2" charset="-78"/>
                <a:cs typeface="Tajawal ExtraBold" panose="00000800000000000000" pitchFamily="2" charset="-78"/>
              </a:rPr>
              <a:t>).</a:t>
            </a:r>
            <a:endParaRPr lang="en-US" sz="2400" b="1" dirty="0" smtClean="0">
              <a:solidFill>
                <a:srgbClr val="0A1F61"/>
              </a:solidFill>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r>
              <a:rPr lang="en-US" sz="2400" b="1" dirty="0" smtClean="0">
                <a:solidFill>
                  <a:srgbClr val="0A1F61"/>
                </a:solidFill>
                <a:latin typeface="Tajawal ExtraBold" panose="00000800000000000000" pitchFamily="2" charset="-78"/>
                <a:cs typeface="Tajawal ExtraBold" panose="00000800000000000000" pitchFamily="2" charset="-78"/>
              </a:rPr>
              <a:t>References.</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endParaRPr lang="en-US" sz="2400" b="1" dirty="0" smtClean="0">
              <a:solidFill>
                <a:srgbClr val="0A1F61"/>
              </a:solidFill>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endParaRPr lang="en-US" sz="2400" b="1" dirty="0" smtClean="0">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endParaRPr lang="en-US" sz="2400" b="1" dirty="0" smtClean="0">
              <a:latin typeface="Tajawal ExtraBold" panose="00000800000000000000" pitchFamily="2" charset="-78"/>
              <a:cs typeface="Tajawal ExtraBold" panose="00000800000000000000" pitchFamily="2" charset="-78"/>
            </a:endParaRPr>
          </a:p>
          <a:p>
            <a:pPr marL="682625" indent="-165100" algn="just">
              <a:lnSpc>
                <a:spcPct val="20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385114768"/>
      </p:ext>
    </p:extLst>
  </p:cSld>
  <p:clrMapOvr>
    <a:masterClrMapping/>
  </p:clrMapOvr>
  <mc:AlternateContent xmlns:mc="http://schemas.openxmlformats.org/markup-compatibility/2006" xmlns:p14="http://schemas.microsoft.com/office/powerpoint/2010/main">
    <mc:Choice Requires="p14">
      <p:transition spd="slow" p14:dur="2000" advTm="2653"/>
    </mc:Choice>
    <mc:Fallback xmlns="">
      <p:transition spd="slow" advTm="2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241388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859</TotalTime>
  <Words>1399</Words>
  <Application>Microsoft Office PowerPoint</Application>
  <PresentationFormat>Widescreen</PresentationFormat>
  <Paragraphs>165</Paragraphs>
  <Slides>29</Slides>
  <Notes>1</Notes>
  <HiddenSlides>0</HiddenSlides>
  <MMClips>8</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mohamed.ekram.afifi@gmail.com</cp:lastModifiedBy>
  <cp:revision>44</cp:revision>
  <dcterms:created xsi:type="dcterms:W3CDTF">2021-08-03T13:03:26Z</dcterms:created>
  <dcterms:modified xsi:type="dcterms:W3CDTF">2023-01-26T13:22:05Z</dcterms:modified>
</cp:coreProperties>
</file>