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496" r:id="rId3"/>
    <p:sldId id="333" r:id="rId4"/>
    <p:sldId id="497" r:id="rId5"/>
    <p:sldId id="498" r:id="rId6"/>
    <p:sldId id="499" r:id="rId7"/>
    <p:sldId id="500" r:id="rId8"/>
    <p:sldId id="501" r:id="rId9"/>
    <p:sldId id="502" r:id="rId10"/>
    <p:sldId id="503" r:id="rId11"/>
    <p:sldId id="504" r:id="rId12"/>
    <p:sldId id="505" r:id="rId13"/>
    <p:sldId id="506" r:id="rId14"/>
    <p:sldId id="507" r:id="rId15"/>
    <p:sldId id="508" r:id="rId16"/>
    <p:sldId id="509" r:id="rId17"/>
    <p:sldId id="510" r:id="rId18"/>
    <p:sldId id="511" r:id="rId19"/>
    <p:sldId id="512" r:id="rId20"/>
    <p:sldId id="513" r:id="rId21"/>
    <p:sldId id="514" r:id="rId22"/>
    <p:sldId id="515" r:id="rId23"/>
    <p:sldId id="516" r:id="rId24"/>
    <p:sldId id="517" r:id="rId25"/>
    <p:sldId id="518" r:id="rId26"/>
    <p:sldId id="519" r:id="rId27"/>
    <p:sldId id="520" r:id="rId28"/>
    <p:sldId id="521" r:id="rId29"/>
    <p:sldId id="522" r:id="rId30"/>
    <p:sldId id="523" r:id="rId31"/>
    <p:sldId id="343"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3" d="100"/>
          <a:sy n="53" d="100"/>
        </p:scale>
        <p:origin x="58" y="1022"/>
      </p:cViewPr>
      <p:guideLst/>
    </p:cSldViewPr>
  </p:slideViewPr>
  <p:notesTextViewPr>
    <p:cViewPr>
      <p:scale>
        <a:sx n="1" d="1"/>
        <a:sy n="1" d="1"/>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DFA47C-8412-4F09-919C-A816A241D7D1}" type="datetimeFigureOut">
              <a:rPr lang="en-US" smtClean="0"/>
              <a:t>6/29/2026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3D70D-28D4-48A5-9C6C-4FFB3DF78302}" type="slidenum">
              <a:rPr lang="en-US" smtClean="0"/>
              <a:t>‹#›</a:t>
            </a:fld>
            <a:endParaRPr lang="en-US"/>
          </a:p>
        </p:txBody>
      </p:sp>
    </p:spTree>
    <p:extLst>
      <p:ext uri="{BB962C8B-B14F-4D97-AF65-F5344CB8AC3E}">
        <p14:creationId xmlns:p14="http://schemas.microsoft.com/office/powerpoint/2010/main" val="3470637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30</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6/29/2026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7120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6/29/2026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924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6/29/2026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5206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6/29/2026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3269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6/29/2026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62368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6/29/2026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673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6/29/2026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27964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6/29/2026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68656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6/29/2026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34860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6/29/2026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561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6/29/2026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0037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78125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668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590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298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752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483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937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6/29/2026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1828544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4" name="TextBox 13">
            <a:extLst>
              <a:ext uri="{FF2B5EF4-FFF2-40B4-BE49-F238E27FC236}">
                <a16:creationId xmlns:a16="http://schemas.microsoft.com/office/drawing/2014/main" id="{8C520B7F-7764-8B81-C7C7-A7440DA2CCAF}"/>
              </a:ext>
            </a:extLst>
          </p:cNvPr>
          <p:cNvSpPr txBox="1"/>
          <p:nvPr/>
        </p:nvSpPr>
        <p:spPr>
          <a:xfrm>
            <a:off x="5345648" y="4239731"/>
            <a:ext cx="586740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srgbClr val="35A8E0"/>
                </a:solidFill>
                <a:effectLst/>
                <a:uLnTx/>
                <a:uFillTx/>
                <a:latin typeface="Calibri" panose="020F0502020204030204"/>
                <a:ea typeface="+mn-ea"/>
                <a:cs typeface="Arial" panose="020B0604020202020204" pitchFamily="34" charset="0"/>
              </a:rPr>
              <a:t>Preventing malicious access to computer networks, hosts, and data</a:t>
            </a:r>
            <a:endParaRPr kumimoji="0" lang="en-US" sz="1400" b="0" i="1" u="none" strike="noStrike" kern="1200" cap="none" spc="0" normalizeH="0" baseline="0" noProof="0" dirty="0">
              <a:ln>
                <a:noFill/>
              </a:ln>
              <a:solidFill>
                <a:prstClr val="black"/>
              </a:solidFill>
              <a:effectLst/>
              <a:uLnTx/>
              <a:uFillTx/>
              <a:latin typeface="Calibri" panose="020F0502020204030204"/>
              <a:ea typeface="Majalla UI"/>
              <a:cs typeface="Majalla UI"/>
            </a:endParaRPr>
          </a:p>
        </p:txBody>
      </p:sp>
      <p:sp>
        <p:nvSpPr>
          <p:cNvPr id="11" name="Title 1"/>
          <p:cNvSpPr txBox="1">
            <a:spLocks/>
          </p:cNvSpPr>
          <p:nvPr/>
        </p:nvSpPr>
        <p:spPr>
          <a:xfrm>
            <a:off x="4503474" y="2190705"/>
            <a:ext cx="7688526"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rgbClr val="00B0F0"/>
                </a:solidFill>
                <a:latin typeface="Times New Roman" panose="02020603050405020304" pitchFamily="18" charset="0"/>
                <a:ea typeface="+mn-ea"/>
                <a:cs typeface="Times New Roman" panose="02020603050405020304" pitchFamily="18" charset="0"/>
              </a:rPr>
              <a:t>Information Security Operations Center</a:t>
            </a:r>
          </a:p>
          <a:p>
            <a:pPr algn="ctr"/>
            <a:r>
              <a:rPr lang="en-US" sz="2800" b="1" dirty="0">
                <a:solidFill>
                  <a:srgbClr val="00B0F0"/>
                </a:solidFill>
                <a:latin typeface="Times New Roman" panose="02020603050405020304" pitchFamily="18" charset="0"/>
                <a:ea typeface="+mn-ea"/>
                <a:cs typeface="Times New Roman" panose="02020603050405020304" pitchFamily="18" charset="0"/>
              </a:rPr>
              <a:t>(Info SOC)</a:t>
            </a:r>
          </a:p>
          <a:p>
            <a:pPr algn="ctr"/>
            <a:r>
              <a:rPr lang="en-US" sz="3200" b="1" dirty="0">
                <a:solidFill>
                  <a:srgbClr val="00B0F0"/>
                </a:solidFill>
                <a:latin typeface="Times New Roman" panose="02020603050405020304" pitchFamily="18" charset="0"/>
                <a:ea typeface="+mn-ea"/>
                <a:cs typeface="Times New Roman" panose="02020603050405020304" pitchFamily="18" charset="0"/>
              </a:rPr>
              <a:t> </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4952003" y="3347469"/>
            <a:ext cx="6791468" cy="58473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6</a:t>
            </a:r>
          </a:p>
        </p:txBody>
      </p:sp>
      <p:sp>
        <p:nvSpPr>
          <p:cNvPr id="3" name="TextBox 2">
            <a:extLst>
              <a:ext uri="{FF2B5EF4-FFF2-40B4-BE49-F238E27FC236}">
                <a16:creationId xmlns:a16="http://schemas.microsoft.com/office/drawing/2014/main" id="{6905961B-39A3-D3DA-81EE-BAC44E2D7E53}"/>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lang="en-US" sz="2800" b="1" dirty="0">
                <a:solidFill>
                  <a:srgbClr val="00B0F0"/>
                </a:solidFill>
                <a:latin typeface="Alexandria" charset="0"/>
                <a:cs typeface="Alexandria" charset="0"/>
              </a:rPr>
              <a:t>Ibrahim Gomaa</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7" name="TextBox 6">
            <a:extLst>
              <a:ext uri="{FF2B5EF4-FFF2-40B4-BE49-F238E27FC236}">
                <a16:creationId xmlns:a16="http://schemas.microsoft.com/office/drawing/2014/main" id="{E0A65115-726D-82B6-66A3-40D5A94EA4CB}"/>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15315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Contents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088194" y="6252521"/>
            <a:ext cx="710380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TextBox 4">
            <a:extLst>
              <a:ext uri="{FF2B5EF4-FFF2-40B4-BE49-F238E27FC236}">
                <a16:creationId xmlns:a16="http://schemas.microsoft.com/office/drawing/2014/main" id="{76190575-5B28-913F-5A8C-B41E8C4CA4A8}"/>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7B27B5F3-BCE2-65A7-6DEE-C19384DD287A}"/>
              </a:ext>
            </a:extLst>
          </p:cNvPr>
          <p:cNvGraphicFramePr>
            <a:graphicFrameLocks noGrp="1"/>
          </p:cNvGraphicFramePr>
          <p:nvPr>
            <p:extLst>
              <p:ext uri="{D42A27DB-BD31-4B8C-83A1-F6EECF244321}">
                <p14:modId xmlns:p14="http://schemas.microsoft.com/office/powerpoint/2010/main" val="3569064665"/>
              </p:ext>
            </p:extLst>
          </p:nvPr>
        </p:nvGraphicFramePr>
        <p:xfrm>
          <a:off x="501857" y="1687332"/>
          <a:ext cx="11300937" cy="3486545"/>
        </p:xfrm>
        <a:graphic>
          <a:graphicData uri="http://schemas.openxmlformats.org/drawingml/2006/table">
            <a:tbl>
              <a:tblPr firstRow="1" firstCol="1" bandRow="1">
                <a:tableStyleId>{5C22544A-7EE6-4342-B048-85BDC9FD1C3A}</a:tableStyleId>
              </a:tblPr>
              <a:tblGrid>
                <a:gridCol w="3989974">
                  <a:extLst>
                    <a:ext uri="{9D8B030D-6E8A-4147-A177-3AD203B41FA5}">
                      <a16:colId xmlns:a16="http://schemas.microsoft.com/office/drawing/2014/main" val="399010295"/>
                    </a:ext>
                  </a:extLst>
                </a:gridCol>
                <a:gridCol w="7310963">
                  <a:extLst>
                    <a:ext uri="{9D8B030D-6E8A-4147-A177-3AD203B41FA5}">
                      <a16:colId xmlns:a16="http://schemas.microsoft.com/office/drawing/2014/main" val="3417728144"/>
                    </a:ext>
                  </a:extLst>
                </a:gridCol>
              </a:tblGrid>
              <a:tr h="277263">
                <a:tc>
                  <a:txBody>
                    <a:bodyPr/>
                    <a:lstStyle/>
                    <a:p>
                      <a:pPr marL="0" marR="0" algn="ctr">
                        <a:lnSpc>
                          <a:spcPct val="107000"/>
                        </a:lnSpc>
                        <a:spcBef>
                          <a:spcPts val="0"/>
                        </a:spcBef>
                        <a:spcAft>
                          <a:spcPts val="0"/>
                        </a:spcAft>
                      </a:pPr>
                      <a:r>
                        <a:rPr lang="en-US" sz="1900" dirty="0">
                          <a:effectLst/>
                          <a:latin typeface="Times New Roman" panose="02020603050405020304" pitchFamily="18" charset="0"/>
                          <a:cs typeface="Times New Roman" panose="02020603050405020304" pitchFamily="18" charset="0"/>
                        </a:rPr>
                        <a:t>Topic Title</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tc>
                  <a:txBody>
                    <a:bodyPr/>
                    <a:lstStyle/>
                    <a:p>
                      <a:pPr marL="0" marR="0" algn="ctr">
                        <a:lnSpc>
                          <a:spcPct val="107000"/>
                        </a:lnSpc>
                        <a:spcBef>
                          <a:spcPts val="0"/>
                        </a:spcBef>
                        <a:spcAft>
                          <a:spcPts val="0"/>
                        </a:spcAft>
                      </a:pPr>
                      <a:r>
                        <a:rPr lang="en-US" sz="1900" dirty="0">
                          <a:effectLst/>
                          <a:latin typeface="Times New Roman" panose="02020603050405020304" pitchFamily="18" charset="0"/>
                          <a:cs typeface="Times New Roman" panose="02020603050405020304" pitchFamily="18" charset="0"/>
                        </a:rPr>
                        <a:t>Topic Objective</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64302898"/>
                  </a:ext>
                </a:extLst>
              </a:tr>
              <a:tr h="574509">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1900" b="1" kern="1200" dirty="0">
                          <a:solidFill>
                            <a:schemeClr val="lt1"/>
                          </a:solidFill>
                          <a:effectLst/>
                          <a:latin typeface="Times New Roman" panose="02020603050405020304" pitchFamily="18" charset="0"/>
                          <a:ea typeface="+mn-ea"/>
                          <a:cs typeface="Times New Roman" panose="02020603050405020304" pitchFamily="18" charset="0"/>
                        </a:rPr>
                        <a:t>Defense-in-Depth</a:t>
                      </a:r>
                    </a:p>
                  </a:txBody>
                  <a:tcPr marL="60168" marR="60168" marT="0" marB="0" anchor="ctr"/>
                </a:tc>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1900" kern="1200" dirty="0">
                          <a:solidFill>
                            <a:schemeClr val="dk1"/>
                          </a:solidFill>
                          <a:effectLst/>
                          <a:latin typeface="Times New Roman" panose="02020603050405020304" pitchFamily="18" charset="0"/>
                          <a:ea typeface="+mn-ea"/>
                          <a:cs typeface="Times New Roman" panose="02020603050405020304" pitchFamily="18" charset="0"/>
                        </a:rPr>
                        <a:t>Explain how the defense-in-depth strategy is used to protect networks.</a:t>
                      </a:r>
                    </a:p>
                  </a:txBody>
                  <a:tcPr marL="60168" marR="60168" marT="0" marB="0" anchor="ctr"/>
                </a:tc>
                <a:extLst>
                  <a:ext uri="{0D108BD9-81ED-4DB2-BD59-A6C34878D82A}">
                    <a16:rowId xmlns:a16="http://schemas.microsoft.com/office/drawing/2014/main" val="2646230504"/>
                  </a:ext>
                </a:extLst>
              </a:tr>
              <a:tr h="871755">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1900" b="1" kern="1200" dirty="0">
                          <a:solidFill>
                            <a:schemeClr val="lt1"/>
                          </a:solidFill>
                          <a:effectLst/>
                          <a:latin typeface="Times New Roman" panose="02020603050405020304" pitchFamily="18" charset="0"/>
                          <a:ea typeface="+mn-ea"/>
                          <a:cs typeface="Times New Roman" panose="02020603050405020304" pitchFamily="18" charset="0"/>
                        </a:rPr>
                        <a:t>Security Policies, Regulations, and Standards</a:t>
                      </a:r>
                    </a:p>
                  </a:txBody>
                  <a:tcPr marL="60168" marR="60168" marT="0" marB="0" anchor="ctr"/>
                </a:tc>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1900" kern="1200" dirty="0">
                          <a:solidFill>
                            <a:schemeClr val="dk1"/>
                          </a:solidFill>
                          <a:effectLst/>
                          <a:latin typeface="Times New Roman" panose="02020603050405020304" pitchFamily="18" charset="0"/>
                          <a:ea typeface="+mn-ea"/>
                          <a:cs typeface="Times New Roman" panose="02020603050405020304" pitchFamily="18" charset="0"/>
                        </a:rPr>
                        <a:t>Explain security policies, regulations, and standards.</a:t>
                      </a:r>
                    </a:p>
                  </a:txBody>
                  <a:tcPr marL="60168" marR="60168" marT="0" marB="0" anchor="ctr"/>
                </a:tc>
                <a:extLst>
                  <a:ext uri="{0D108BD9-81ED-4DB2-BD59-A6C34878D82A}">
                    <a16:rowId xmlns:a16="http://schemas.microsoft.com/office/drawing/2014/main" val="999312931"/>
                  </a:ext>
                </a:extLst>
              </a:tr>
              <a:tr h="277263">
                <a:tc>
                  <a:txBody>
                    <a:bodyPr/>
                    <a:lstStyle/>
                    <a:p>
                      <a:pPr marL="0" marR="0">
                        <a:lnSpc>
                          <a:spcPct val="107000"/>
                        </a:lnSpc>
                        <a:spcBef>
                          <a:spcPts val="0"/>
                        </a:spcBef>
                        <a:spcAft>
                          <a:spcPts val="0"/>
                        </a:spcAft>
                      </a:pPr>
                      <a:r>
                        <a:rPr lang="en-US" sz="1900" b="1" kern="1200" dirty="0">
                          <a:solidFill>
                            <a:schemeClr val="lt1"/>
                          </a:solidFill>
                          <a:effectLst/>
                          <a:latin typeface="Times New Roman" panose="02020603050405020304" pitchFamily="18" charset="0"/>
                          <a:ea typeface="+mn-ea"/>
                          <a:cs typeface="Times New Roman" panose="02020603050405020304" pitchFamily="18" charset="0"/>
                        </a:rPr>
                        <a:t>Access Control Concepts</a:t>
                      </a:r>
                    </a:p>
                  </a:txBody>
                  <a:tcPr marL="60168" marR="60168" marT="0" marB="0" anchor="ctr"/>
                </a:tc>
                <a:tc>
                  <a:txBody>
                    <a:bodyPr/>
                    <a:lstStyle/>
                    <a:p>
                      <a:pPr marL="0" marR="0">
                        <a:lnSpc>
                          <a:spcPct val="107000"/>
                        </a:lnSpc>
                        <a:spcBef>
                          <a:spcPts val="0"/>
                        </a:spcBef>
                        <a:spcAft>
                          <a:spcPts val="0"/>
                        </a:spcAft>
                      </a:pPr>
                      <a:r>
                        <a:rPr lang="en-US" sz="1900" kern="1200" dirty="0">
                          <a:solidFill>
                            <a:schemeClr val="dk1"/>
                          </a:solidFill>
                          <a:effectLst/>
                          <a:latin typeface="Times New Roman" panose="02020603050405020304" pitchFamily="18" charset="0"/>
                          <a:ea typeface="+mn-ea"/>
                          <a:cs typeface="Times New Roman" panose="02020603050405020304" pitchFamily="18" charset="0"/>
                        </a:rPr>
                        <a:t>Explain how access control protocols network data.</a:t>
                      </a:r>
                    </a:p>
                  </a:txBody>
                  <a:tcPr marL="60168" marR="60168" marT="0" marB="0" anchor="ctr"/>
                </a:tc>
                <a:extLst>
                  <a:ext uri="{0D108BD9-81ED-4DB2-BD59-A6C34878D82A}">
                    <a16:rowId xmlns:a16="http://schemas.microsoft.com/office/drawing/2014/main" val="2296854508"/>
                  </a:ext>
                </a:extLst>
              </a:tr>
              <a:tr h="277263">
                <a:tc>
                  <a:txBody>
                    <a:bodyPr/>
                    <a:lstStyle/>
                    <a:p>
                      <a:pPr marL="0" marR="0">
                        <a:lnSpc>
                          <a:spcPct val="107000"/>
                        </a:lnSpc>
                        <a:spcBef>
                          <a:spcPts val="0"/>
                        </a:spcBef>
                        <a:spcAft>
                          <a:spcPts val="0"/>
                        </a:spcAft>
                      </a:pPr>
                      <a:r>
                        <a:rPr lang="en-US" sz="1900" b="1" kern="1200" dirty="0">
                          <a:solidFill>
                            <a:schemeClr val="lt1"/>
                          </a:solidFill>
                          <a:effectLst/>
                          <a:latin typeface="Times New Roman" panose="02020603050405020304" pitchFamily="18" charset="0"/>
                          <a:ea typeface="+mn-ea"/>
                          <a:cs typeface="Times New Roman" panose="02020603050405020304" pitchFamily="18" charset="0"/>
                        </a:rPr>
                        <a:t>AAA Usage and Operation</a:t>
                      </a:r>
                    </a:p>
                  </a:txBody>
                  <a:tcPr marL="60168" marR="60168" marT="0" marB="0" anchor="ctr"/>
                </a:tc>
                <a:tc>
                  <a:txBody>
                    <a:bodyPr/>
                    <a:lstStyle/>
                    <a:p>
                      <a:pPr marL="0" marR="0">
                        <a:lnSpc>
                          <a:spcPct val="107000"/>
                        </a:lnSpc>
                        <a:spcBef>
                          <a:spcPts val="0"/>
                        </a:spcBef>
                        <a:spcAft>
                          <a:spcPts val="0"/>
                        </a:spcAft>
                      </a:pPr>
                      <a:r>
                        <a:rPr lang="en-US" sz="1900" kern="1200" dirty="0">
                          <a:solidFill>
                            <a:schemeClr val="dk1"/>
                          </a:solidFill>
                          <a:effectLst/>
                          <a:latin typeface="Times New Roman" panose="02020603050405020304" pitchFamily="18" charset="0"/>
                          <a:ea typeface="+mn-ea"/>
                          <a:cs typeface="Times New Roman" panose="02020603050405020304" pitchFamily="18" charset="0"/>
                        </a:rPr>
                        <a:t>Explain how AAA is used to control network access.</a:t>
                      </a:r>
                    </a:p>
                  </a:txBody>
                  <a:tcPr marL="60168" marR="60168" marT="0" marB="0" anchor="ctr"/>
                </a:tc>
                <a:extLst>
                  <a:ext uri="{0D108BD9-81ED-4DB2-BD59-A6C34878D82A}">
                    <a16:rowId xmlns:a16="http://schemas.microsoft.com/office/drawing/2014/main" val="2969059201"/>
                  </a:ext>
                </a:extLst>
              </a:tr>
              <a:tr h="574509">
                <a:tc>
                  <a:txBody>
                    <a:bodyPr/>
                    <a:lstStyle/>
                    <a:p>
                      <a:pPr marL="0" marR="0">
                        <a:lnSpc>
                          <a:spcPct val="107000"/>
                        </a:lnSpc>
                        <a:spcBef>
                          <a:spcPts val="0"/>
                        </a:spcBef>
                        <a:spcAft>
                          <a:spcPts val="0"/>
                        </a:spcAft>
                      </a:pPr>
                      <a:r>
                        <a:rPr lang="en-US" sz="1900" dirty="0">
                          <a:effectLst/>
                          <a:latin typeface="Times New Roman" panose="02020603050405020304" pitchFamily="18" charset="0"/>
                          <a:cs typeface="Times New Roman" panose="02020603050405020304" pitchFamily="18" charset="0"/>
                        </a:rPr>
                        <a:t>Information Sources</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tc>
                  <a:txBody>
                    <a:bodyPr/>
                    <a:lstStyle/>
                    <a:p>
                      <a:pPr marL="0" marR="0">
                        <a:lnSpc>
                          <a:spcPct val="107000"/>
                        </a:lnSpc>
                        <a:spcBef>
                          <a:spcPts val="0"/>
                        </a:spcBef>
                        <a:spcAft>
                          <a:spcPts val="0"/>
                        </a:spcAft>
                      </a:pPr>
                      <a:r>
                        <a:rPr lang="en-US" sz="19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Describe information sources used to communicate emerging network security threats.</a:t>
                      </a:r>
                      <a:endParaRPr lang="en-US" sz="19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225715641"/>
                  </a:ext>
                </a:extLst>
              </a:tr>
              <a:tr h="574509">
                <a:tc>
                  <a:txBody>
                    <a:bodyPr/>
                    <a:lstStyle/>
                    <a:p>
                      <a:pPr marL="0" marR="0">
                        <a:lnSpc>
                          <a:spcPct val="107000"/>
                        </a:lnSpc>
                        <a:spcBef>
                          <a:spcPts val="0"/>
                        </a:spcBef>
                        <a:spcAft>
                          <a:spcPts val="0"/>
                        </a:spcAft>
                      </a:pPr>
                      <a:r>
                        <a:rPr lang="en-US" sz="1900" dirty="0">
                          <a:effectLst/>
                          <a:latin typeface="Times New Roman" panose="02020603050405020304" pitchFamily="18" charset="0"/>
                          <a:cs typeface="Times New Roman" panose="02020603050405020304" pitchFamily="18" charset="0"/>
                        </a:rPr>
                        <a:t>Threat Intelligence Services</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tc>
                  <a:txBody>
                    <a:bodyPr/>
                    <a:lstStyle/>
                    <a:p>
                      <a:pPr marL="0" marR="0">
                        <a:lnSpc>
                          <a:spcPct val="107000"/>
                        </a:lnSpc>
                        <a:spcBef>
                          <a:spcPts val="0"/>
                        </a:spcBef>
                        <a:spcAft>
                          <a:spcPts val="0"/>
                        </a:spcAft>
                      </a:pPr>
                      <a:r>
                        <a:rPr lang="en-US" sz="19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Describe various threat intelligence services.</a:t>
                      </a:r>
                      <a:endParaRPr lang="en-US" sz="1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274301724"/>
                  </a:ext>
                </a:extLst>
              </a:tr>
            </a:tbl>
          </a:graphicData>
        </a:graphic>
      </p:graphicFrame>
    </p:spTree>
    <p:extLst>
      <p:ext uri="{BB962C8B-B14F-4D97-AF65-F5344CB8AC3E}">
        <p14:creationId xmlns:p14="http://schemas.microsoft.com/office/powerpoint/2010/main" val="5328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860078"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Defense-in-Depth</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Defense-in-Depth</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EA9A336-8D5B-671B-303E-7705012FC621}"/>
              </a:ext>
            </a:extLst>
          </p:cNvPr>
          <p:cNvSpPr txBox="1"/>
          <p:nvPr/>
        </p:nvSpPr>
        <p:spPr>
          <a:xfrm>
            <a:off x="418318" y="1606886"/>
            <a:ext cx="11368870" cy="3516347"/>
          </a:xfrm>
          <a:prstGeom prst="rect">
            <a:avLst/>
          </a:prstGeom>
          <a:noFill/>
        </p:spPr>
        <p:txBody>
          <a:bodyPr wrap="square" rtlCol="0">
            <a:spAutoFit/>
          </a:bodyPr>
          <a:lstStyle/>
          <a:p>
            <a:pPr>
              <a:buFont typeface="Arial" panose="020B0604020202020204" pitchFamily="34" charset="0"/>
              <a:buChar char="•"/>
            </a:pPr>
            <a:r>
              <a:rPr lang="en-IN" sz="2000" dirty="0">
                <a:latin typeface="Times New Roman" panose="02020603050405020304" pitchFamily="18" charset="0"/>
                <a:cs typeface="Times New Roman" panose="02020603050405020304" pitchFamily="18" charset="0"/>
              </a:rPr>
              <a:t>The figure displays a</a:t>
            </a:r>
            <a:r>
              <a:rPr lang="en-US" sz="2000" dirty="0">
                <a:latin typeface="Times New Roman" panose="02020603050405020304" pitchFamily="18" charset="0"/>
                <a:cs typeface="Times New Roman" panose="02020603050405020304" pitchFamily="18" charset="0"/>
              </a:rPr>
              <a:t> simple topology of a defense-in-depth approach:</a:t>
            </a:r>
          </a:p>
          <a:p>
            <a:pPr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Edge router </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The first line of defense is known as an edge router (R1 in the figure). The edge router has a set of rules specifying which traffic it allows or denies. It passes all connections that are intended for the internal LAN to the firewall.</a:t>
            </a:r>
          </a:p>
          <a:p>
            <a:pPr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Firewall</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 second line of defense is the firewall. The firewall is a checkpoint device that performs additional filtering and tracks the state of the connections. It denies the initiation of connections from the untrusted networks to the trusted network while enabling internal users to establish two-way connections to the untrusted networks.</a:t>
            </a:r>
          </a:p>
          <a:p>
            <a:pPr lvl="1">
              <a:buFont typeface="Arial" panose="020B0604020202020204" pitchFamily="34" charset="0"/>
              <a:buChar char="•"/>
            </a:pPr>
            <a:r>
              <a:rPr lang="en-US" sz="2000" b="1" dirty="0">
                <a:solidFill>
                  <a:srgbClr val="00B0F0"/>
                </a:solidFill>
                <a:latin typeface="Times New Roman" panose="02020603050405020304" pitchFamily="18" charset="0"/>
                <a:cs typeface="Times New Roman" panose="02020603050405020304" pitchFamily="18" charset="0"/>
              </a:rPr>
              <a:t>Internal router </a:t>
            </a:r>
            <a:r>
              <a:rPr lang="en-US" sz="2000" b="1" i="0" dirty="0">
                <a:effectLst/>
                <a:latin typeface="Times New Roman" panose="02020603050405020304" pitchFamily="18" charset="0"/>
                <a:cs typeface="Times New Roman" panose="02020603050405020304" pitchFamily="18" charset="0"/>
              </a:rPr>
              <a:t>- </a:t>
            </a:r>
            <a:r>
              <a:rPr lang="en-US" sz="2000" b="0" i="0" dirty="0">
                <a:effectLst/>
                <a:latin typeface="Times New Roman" panose="02020603050405020304" pitchFamily="18" charset="0"/>
                <a:cs typeface="Times New Roman" panose="02020603050405020304" pitchFamily="18" charset="0"/>
              </a:rPr>
              <a:t>Another line of defense is the internal router (R2 in the figure). It can apply final filtering rules on the traffic before it is forwarded to its destination.</a:t>
            </a:r>
          </a:p>
          <a:p>
            <a:pPr marL="176212">
              <a:spcBef>
                <a:spcPts val="300"/>
              </a:spcBef>
              <a:spcAft>
                <a:spcPts val="300"/>
              </a:spcAft>
              <a:buClrTx/>
              <a:buSzPct val="100000"/>
            </a:pPr>
            <a:endParaRPr lang="en-US" sz="2000" dirty="0">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id="{B44FE693-342B-6C3A-394D-7CE6C995605B}"/>
              </a:ext>
            </a:extLst>
          </p:cNvPr>
          <p:cNvPicPr>
            <a:picLocks noChangeAspect="1" noChangeArrowheads="1"/>
          </p:cNvPicPr>
          <p:nvPr/>
        </p:nvPicPr>
        <p:blipFill rotWithShape="1">
          <a:blip r:embed="rId3"/>
          <a:srcRect l="4040" t="10542" r="3667" b="41063"/>
          <a:stretch/>
        </p:blipFill>
        <p:spPr bwMode="auto">
          <a:xfrm>
            <a:off x="3483055" y="4760368"/>
            <a:ext cx="5835386" cy="1124372"/>
          </a:xfrm>
          <a:prstGeom prst="rect">
            <a:avLst/>
          </a:prstGeom>
          <a:noFill/>
          <a:ln w="9525">
            <a:solidFill>
              <a:schemeClr val="tx1">
                <a:lumMod val="60000"/>
                <a:lumOff val="40000"/>
              </a:schemeClr>
            </a:solidFill>
            <a:miter lim="800000"/>
            <a:headEnd/>
            <a:tailEnd/>
          </a:ln>
        </p:spPr>
      </p:pic>
    </p:spTree>
    <p:extLst>
      <p:ext uri="{BB962C8B-B14F-4D97-AF65-F5344CB8AC3E}">
        <p14:creationId xmlns:p14="http://schemas.microsoft.com/office/powerpoint/2010/main" val="4277678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860078"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Defense-in-Depth</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The Security Onion and The Security Artichoke</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83FEC53A-A25A-164B-4E6D-8F13D4DDC4BB}"/>
              </a:ext>
            </a:extLst>
          </p:cNvPr>
          <p:cNvSpPr txBox="1"/>
          <p:nvPr/>
        </p:nvSpPr>
        <p:spPr>
          <a:xfrm>
            <a:off x="439334" y="1547894"/>
            <a:ext cx="7390184" cy="4501232"/>
          </a:xfrm>
          <a:prstGeom prst="rect">
            <a:avLst/>
          </a:prstGeom>
          <a:noFill/>
        </p:spPr>
        <p:txBody>
          <a:bodyPr wrap="square" rtlCol="0">
            <a:spAutoFit/>
          </a:bodyPr>
          <a:lstStyle/>
          <a:p>
            <a:pPr marL="0" indent="0" algn="l">
              <a:spcBef>
                <a:spcPts val="300"/>
              </a:spcBef>
              <a:spcAft>
                <a:spcPts val="300"/>
              </a:spcAft>
              <a:buNone/>
            </a:pPr>
            <a:r>
              <a:rPr lang="en-US" sz="2400" b="0" i="0" dirty="0">
                <a:effectLst/>
                <a:latin typeface="Times New Roman" panose="02020603050405020304" pitchFamily="18" charset="0"/>
                <a:cs typeface="Times New Roman" panose="02020603050405020304" pitchFamily="18" charset="0"/>
              </a:rPr>
              <a:t>There are two common analogies that are used to describe a defense-in-depth approach.</a:t>
            </a:r>
          </a:p>
          <a:p>
            <a:pPr>
              <a:spcBef>
                <a:spcPts val="300"/>
              </a:spcBef>
              <a:spcAft>
                <a:spcPts val="300"/>
              </a:spcAft>
            </a:pPr>
            <a:r>
              <a:rPr lang="en-US" sz="2400" b="1" dirty="0">
                <a:solidFill>
                  <a:srgbClr val="000000"/>
                </a:solidFill>
                <a:latin typeface="Times New Roman" panose="02020603050405020304" pitchFamily="18" charset="0"/>
                <a:cs typeface="Times New Roman" panose="02020603050405020304" pitchFamily="18" charset="0"/>
              </a:rPr>
              <a:t>Security Onion</a:t>
            </a:r>
          </a:p>
          <a:p>
            <a:pPr marL="285750" indent="-285750">
              <a:spcBef>
                <a:spcPts val="300"/>
              </a:spcBef>
              <a:spcAft>
                <a:spcPts val="300"/>
              </a:spcAft>
              <a:buClr>
                <a:schemeClr val="tx2"/>
              </a:buClr>
              <a:buFont typeface="Arial" panose="020B0604020202020204" pitchFamily="34" charset="0"/>
              <a:buChar char="•"/>
            </a:pPr>
            <a:r>
              <a:rPr lang="en-US" sz="2400" dirty="0">
                <a:solidFill>
                  <a:srgbClr val="000000"/>
                </a:solidFill>
                <a:latin typeface="Times New Roman" panose="02020603050405020304" pitchFamily="18" charset="0"/>
                <a:cs typeface="Times New Roman" panose="02020603050405020304" pitchFamily="18" charset="0"/>
              </a:rPr>
              <a:t>A common analogy used to describe a defense-in-depth approach is called "the security onion."</a:t>
            </a:r>
          </a:p>
          <a:p>
            <a:pPr marL="285750" indent="-285750">
              <a:spcBef>
                <a:spcPts val="300"/>
              </a:spcBef>
              <a:spcAft>
                <a:spcPts val="300"/>
              </a:spcAft>
              <a:buClr>
                <a:schemeClr val="tx2"/>
              </a:buClr>
              <a:buFont typeface="Arial" panose="020B0604020202020204" pitchFamily="34" charset="0"/>
              <a:buChar char="•"/>
            </a:pPr>
            <a:r>
              <a:rPr lang="en-US" sz="2400" dirty="0">
                <a:solidFill>
                  <a:srgbClr val="000000"/>
                </a:solidFill>
                <a:latin typeface="Times New Roman" panose="02020603050405020304" pitchFamily="18" charset="0"/>
                <a:cs typeface="Times New Roman" panose="02020603050405020304" pitchFamily="18" charset="0"/>
              </a:rPr>
              <a:t> As illustrated in figure, a threat actor would have to peel away at a network’s defenses layer by layer in a manner like peeling an onion.</a:t>
            </a:r>
          </a:p>
          <a:p>
            <a:pPr marL="285750" indent="-285750">
              <a:spcBef>
                <a:spcPts val="300"/>
              </a:spcBef>
              <a:spcAft>
                <a:spcPts val="300"/>
              </a:spcAft>
              <a:buClr>
                <a:schemeClr val="tx2"/>
              </a:buClr>
              <a:buFont typeface="Arial" panose="020B0604020202020204" pitchFamily="34" charset="0"/>
              <a:buChar char="•"/>
            </a:pPr>
            <a:r>
              <a:rPr lang="en-US" sz="2400" dirty="0">
                <a:solidFill>
                  <a:srgbClr val="000000"/>
                </a:solidFill>
                <a:latin typeface="Times New Roman" panose="02020603050405020304" pitchFamily="18" charset="0"/>
                <a:cs typeface="Times New Roman" panose="02020603050405020304" pitchFamily="18" charset="0"/>
              </a:rPr>
              <a:t>Only after penetrating each layer would the threat actor reach the target data or system.</a:t>
            </a:r>
          </a:p>
          <a:p>
            <a:endParaRPr lang="en-US" sz="2400" dirty="0">
              <a:latin typeface="Times New Roman" panose="02020603050405020304" pitchFamily="18" charset="0"/>
              <a:cs typeface="Times New Roman" panose="02020603050405020304" pitchFamily="18" charset="0"/>
            </a:endParaRPr>
          </a:p>
        </p:txBody>
      </p:sp>
      <p:pic>
        <p:nvPicPr>
          <p:cNvPr id="8" name="Picture 3">
            <a:extLst>
              <a:ext uri="{FF2B5EF4-FFF2-40B4-BE49-F238E27FC236}">
                <a16:creationId xmlns:a16="http://schemas.microsoft.com/office/drawing/2014/main" id="{A5A2FA82-BBDE-B2DD-9FE2-31F6070FC108}"/>
              </a:ext>
            </a:extLst>
          </p:cNvPr>
          <p:cNvPicPr>
            <a:picLocks noChangeAspect="1"/>
          </p:cNvPicPr>
          <p:nvPr/>
        </p:nvPicPr>
        <p:blipFill>
          <a:blip r:embed="rId3"/>
          <a:stretch>
            <a:fillRect/>
          </a:stretch>
        </p:blipFill>
        <p:spPr>
          <a:xfrm>
            <a:off x="7829518" y="2483722"/>
            <a:ext cx="4219083" cy="2592000"/>
          </a:xfrm>
          <a:prstGeom prst="rect">
            <a:avLst/>
          </a:prstGeom>
          <a:ln>
            <a:solidFill>
              <a:schemeClr val="tx1">
                <a:lumMod val="60000"/>
                <a:lumOff val="40000"/>
              </a:schemeClr>
            </a:solidFill>
          </a:ln>
        </p:spPr>
      </p:pic>
    </p:spTree>
    <p:extLst>
      <p:ext uri="{BB962C8B-B14F-4D97-AF65-F5344CB8AC3E}">
        <p14:creationId xmlns:p14="http://schemas.microsoft.com/office/powerpoint/2010/main" val="3341599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860078" cy="954107"/>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Defense-in-Depth</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The Security Onion and The Security Artichoke</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67831C7-4496-CDBA-815E-9AB3FF2C9AD6}"/>
              </a:ext>
            </a:extLst>
          </p:cNvPr>
          <p:cNvSpPr txBox="1"/>
          <p:nvPr/>
        </p:nvSpPr>
        <p:spPr>
          <a:xfrm>
            <a:off x="418318" y="1547894"/>
            <a:ext cx="7575308" cy="4516621"/>
          </a:xfrm>
          <a:prstGeom prst="rect">
            <a:avLst/>
          </a:prstGeom>
          <a:noFill/>
        </p:spPr>
        <p:txBody>
          <a:bodyPr wrap="square" rtlCol="0">
            <a:spAutoFit/>
          </a:bodyPr>
          <a:lstStyle/>
          <a:p>
            <a:pPr>
              <a:spcBef>
                <a:spcPts val="300"/>
              </a:spcBef>
              <a:spcAft>
                <a:spcPts val="300"/>
              </a:spcAft>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evolution of borderless networks has changed the analogy to the "security artichoke", which benefits the threat actor.</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As illustrated in the figure, threat actors no longer must peel away each layer. They only need to remove certain "artichoke leaves."</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bonus is that each "leaf" of the network may reveal sensitive data that is not well secured.</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 order to get at the heart of the artichoke, the hacker chips away at the security armor along the perimeter.</a:t>
            </a:r>
          </a:p>
          <a:p>
            <a:pPr>
              <a:spcBef>
                <a:spcPts val="300"/>
              </a:spcBef>
              <a:spcAft>
                <a:spcPts val="300"/>
              </a:spcAf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While internet-facing systems are very well protected, persistent hackers do find a gap in that hard-core exterior through which they can enter.</a:t>
            </a:r>
          </a:p>
          <a:p>
            <a:endParaRPr lang="en-US" sz="2000"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4A1FE7BA-C93D-99F6-B1A6-A7C2CC50FB2C}"/>
              </a:ext>
            </a:extLst>
          </p:cNvPr>
          <p:cNvPicPr>
            <a:picLocks noChangeAspect="1"/>
          </p:cNvPicPr>
          <p:nvPr/>
        </p:nvPicPr>
        <p:blipFill rotWithShape="1">
          <a:blip r:embed="rId3"/>
          <a:srcRect l="2095"/>
          <a:stretch/>
        </p:blipFill>
        <p:spPr>
          <a:xfrm>
            <a:off x="8232276" y="1802706"/>
            <a:ext cx="3652221" cy="3600000"/>
          </a:xfrm>
          <a:prstGeom prst="rect">
            <a:avLst/>
          </a:prstGeom>
          <a:ln>
            <a:solidFill>
              <a:schemeClr val="tx1">
                <a:lumMod val="60000"/>
                <a:lumOff val="40000"/>
              </a:schemeClr>
            </a:solidFill>
          </a:ln>
        </p:spPr>
      </p:pic>
    </p:spTree>
    <p:extLst>
      <p:ext uri="{BB962C8B-B14F-4D97-AF65-F5344CB8AC3E}">
        <p14:creationId xmlns:p14="http://schemas.microsoft.com/office/powerpoint/2010/main" val="597362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1384995"/>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Security Policies, Regulations, and Standards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Business Policies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9DA95BCC-A19B-D221-2EBD-38057B2AAABF}"/>
              </a:ext>
            </a:extLst>
          </p:cNvPr>
          <p:cNvSpPr txBox="1">
            <a:spLocks/>
          </p:cNvSpPr>
          <p:nvPr/>
        </p:nvSpPr>
        <p:spPr>
          <a:xfrm>
            <a:off x="609599" y="2038464"/>
            <a:ext cx="11394445" cy="36846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00B0F0"/>
                </a:solidFill>
                <a:latin typeface="Times New Roman" panose="02020603050405020304" pitchFamily="18" charset="0"/>
                <a:cs typeface="Times New Roman" panose="02020603050405020304" pitchFamily="18" charset="0"/>
              </a:rPr>
              <a:t>Business policies </a:t>
            </a:r>
            <a:r>
              <a:rPr lang="en-US" dirty="0">
                <a:latin typeface="Times New Roman" panose="02020603050405020304" pitchFamily="18" charset="0"/>
                <a:cs typeface="Times New Roman" panose="02020603050405020304" pitchFamily="18" charset="0"/>
              </a:rPr>
              <a:t>are the guidelines that are developed by an organization to govern its actions. </a:t>
            </a:r>
          </a:p>
          <a:p>
            <a:r>
              <a:rPr lang="en-US" b="1" dirty="0">
                <a:solidFill>
                  <a:srgbClr val="00B0F0"/>
                </a:solidFill>
                <a:latin typeface="Times New Roman" panose="02020603050405020304" pitchFamily="18" charset="0"/>
                <a:cs typeface="Times New Roman" panose="02020603050405020304" pitchFamily="18" charset="0"/>
              </a:rPr>
              <a:t>The policies </a:t>
            </a:r>
            <a:r>
              <a:rPr lang="en-US" dirty="0">
                <a:latin typeface="Times New Roman" panose="02020603050405020304" pitchFamily="18" charset="0"/>
                <a:cs typeface="Times New Roman" panose="02020603050405020304" pitchFamily="18" charset="0"/>
              </a:rPr>
              <a:t>define standards of correct behavior for the business and its employees. </a:t>
            </a:r>
          </a:p>
          <a:p>
            <a:r>
              <a:rPr lang="en-US" b="1" dirty="0">
                <a:solidFill>
                  <a:srgbClr val="00B0F0"/>
                </a:solidFill>
                <a:latin typeface="Times New Roman" panose="02020603050405020304" pitchFamily="18" charset="0"/>
                <a:cs typeface="Times New Roman" panose="02020603050405020304" pitchFamily="18" charset="0"/>
              </a:rPr>
              <a:t>In networking</a:t>
            </a:r>
            <a:r>
              <a:rPr lang="en-US" dirty="0">
                <a:latin typeface="Times New Roman" panose="02020603050405020304" pitchFamily="18" charset="0"/>
                <a:cs typeface="Times New Roman" panose="02020603050405020304" pitchFamily="18" charset="0"/>
              </a:rPr>
              <a:t>, policies define the activities that are allowed on the network.</a:t>
            </a:r>
          </a:p>
          <a:p>
            <a:r>
              <a:rPr lang="en-US" dirty="0">
                <a:latin typeface="Times New Roman" panose="02020603050405020304" pitchFamily="18" charset="0"/>
                <a:cs typeface="Times New Roman" panose="02020603050405020304" pitchFamily="18" charset="0"/>
              </a:rPr>
              <a:t>This sets a baseline of acceptable use. If behavior that violates business policy is detected on the network, it is possible that a security breach has occurred.</a:t>
            </a:r>
          </a:p>
          <a:p>
            <a:pPr marL="0"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4546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1384995"/>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Security Policies, Regulations, and Standards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Business Policies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C50306FF-03EB-4268-8B9D-2C50BBABAB9E}"/>
              </a:ext>
            </a:extLst>
          </p:cNvPr>
          <p:cNvSpPr txBox="1">
            <a:spLocks/>
          </p:cNvSpPr>
          <p:nvPr/>
        </p:nvSpPr>
        <p:spPr>
          <a:xfrm>
            <a:off x="2164476" y="1583921"/>
            <a:ext cx="11804802" cy="3950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solidFill>
                  <a:srgbClr val="000000"/>
                </a:solidFill>
                <a:latin typeface="Times New Roman" panose="02020603050405020304" pitchFamily="18" charset="0"/>
                <a:cs typeface="Times New Roman" panose="02020603050405020304" pitchFamily="18" charset="0"/>
              </a:rPr>
              <a:t>An organization may have several guiding policies, as listed in the table.</a:t>
            </a:r>
            <a:endParaRPr lang="en-IN" sz="2400" dirty="0">
              <a:solidFill>
                <a:srgbClr val="000000"/>
              </a:solidFill>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graphicFrame>
        <p:nvGraphicFramePr>
          <p:cNvPr id="8" name="Table 3">
            <a:extLst>
              <a:ext uri="{FF2B5EF4-FFF2-40B4-BE49-F238E27FC236}">
                <a16:creationId xmlns:a16="http://schemas.microsoft.com/office/drawing/2014/main" id="{CB46904D-78B0-3CD7-2E71-73C6436813AD}"/>
              </a:ext>
            </a:extLst>
          </p:cNvPr>
          <p:cNvGraphicFramePr>
            <a:graphicFrameLocks/>
          </p:cNvGraphicFramePr>
          <p:nvPr>
            <p:extLst>
              <p:ext uri="{D42A27DB-BD31-4B8C-83A1-F6EECF244321}">
                <p14:modId xmlns:p14="http://schemas.microsoft.com/office/powerpoint/2010/main" val="3927164841"/>
              </p:ext>
            </p:extLst>
          </p:nvPr>
        </p:nvGraphicFramePr>
        <p:xfrm>
          <a:off x="492027" y="1972313"/>
          <a:ext cx="11626490" cy="3844432"/>
        </p:xfrm>
        <a:graphic>
          <a:graphicData uri="http://schemas.openxmlformats.org/drawingml/2006/table">
            <a:tbl>
              <a:tblPr firstRow="1" bandRow="1">
                <a:tableStyleId>{5C22544A-7EE6-4342-B048-85BDC9FD1C3A}</a:tableStyleId>
              </a:tblPr>
              <a:tblGrid>
                <a:gridCol w="1426887">
                  <a:extLst>
                    <a:ext uri="{9D8B030D-6E8A-4147-A177-3AD203B41FA5}">
                      <a16:colId xmlns:a16="http://schemas.microsoft.com/office/drawing/2014/main" val="2613727917"/>
                    </a:ext>
                  </a:extLst>
                </a:gridCol>
                <a:gridCol w="10199603">
                  <a:extLst>
                    <a:ext uri="{9D8B030D-6E8A-4147-A177-3AD203B41FA5}">
                      <a16:colId xmlns:a16="http://schemas.microsoft.com/office/drawing/2014/main" val="1763016582"/>
                    </a:ext>
                  </a:extLst>
                </a:gridCol>
              </a:tblGrid>
              <a:tr h="327821">
                <a:tc>
                  <a:txBody>
                    <a:bodyPr/>
                    <a:lstStyle/>
                    <a:p>
                      <a:pPr algn="ctr"/>
                      <a:r>
                        <a:rPr lang="en-US" sz="1500" b="1" i="0" kern="1200" dirty="0">
                          <a:solidFill>
                            <a:schemeClr val="lt1"/>
                          </a:solidFill>
                          <a:latin typeface="Times New Roman" panose="02020603050405020304" pitchFamily="18" charset="0"/>
                          <a:ea typeface="+mn-ea"/>
                          <a:cs typeface="Times New Roman" panose="02020603050405020304" pitchFamily="18" charset="0"/>
                        </a:rPr>
                        <a:t>Policy</a:t>
                      </a:r>
                      <a:endParaRPr lang="en-US" sz="1500" dirty="0">
                        <a:latin typeface="Times New Roman" panose="02020603050405020304" pitchFamily="18" charset="0"/>
                        <a:cs typeface="Times New Roman" panose="02020603050405020304" pitchFamily="18" charset="0"/>
                      </a:endParaRPr>
                    </a:p>
                  </a:txBody>
                  <a:tcPr/>
                </a:tc>
                <a:tc>
                  <a:txBody>
                    <a:bodyPr/>
                    <a:lstStyle/>
                    <a:p>
                      <a:pPr algn="ctr"/>
                      <a:r>
                        <a:rPr lang="en-US" sz="1500"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2897481931"/>
                  </a:ext>
                </a:extLst>
              </a:tr>
              <a:tr h="1266800">
                <a:tc>
                  <a:txBody>
                    <a:bodyPr/>
                    <a:lstStyle/>
                    <a:p>
                      <a:pPr marL="0" marR="0" indent="0" algn="l" defTabSz="685777" rtl="0" eaLnBrk="1" fontAlgn="auto" latinLnBrk="0" hangingPunct="1">
                        <a:lnSpc>
                          <a:spcPct val="100000"/>
                        </a:lnSpc>
                        <a:spcBef>
                          <a:spcPts val="0"/>
                        </a:spcBef>
                        <a:spcAft>
                          <a:spcPts val="0"/>
                        </a:spcAft>
                        <a:buClrTx/>
                        <a:buSzTx/>
                        <a:buFontTx/>
                        <a:buNone/>
                        <a:tabLst/>
                        <a:defRPr/>
                      </a:pPr>
                      <a:r>
                        <a:rPr lang="en-US" sz="1500" b="0" i="0" kern="1200" dirty="0">
                          <a:solidFill>
                            <a:schemeClr val="tx1"/>
                          </a:solidFill>
                          <a:effectLst/>
                          <a:latin typeface="Times New Roman" panose="02020603050405020304" pitchFamily="18" charset="0"/>
                          <a:ea typeface="+mn-ea"/>
                          <a:cs typeface="Times New Roman" panose="02020603050405020304" pitchFamily="18" charset="0"/>
                        </a:rPr>
                        <a:t>Company</a:t>
                      </a:r>
                      <a:r>
                        <a:rPr lang="en-US" sz="1500" b="0" i="0" kern="1200" dirty="0">
                          <a:solidFill>
                            <a:schemeClr val="tx1"/>
                          </a:solidFill>
                          <a:latin typeface="Times New Roman" panose="02020603050405020304" pitchFamily="18" charset="0"/>
                          <a:ea typeface="+mn-ea"/>
                          <a:cs typeface="Times New Roman" panose="02020603050405020304" pitchFamily="18" charset="0"/>
                        </a:rPr>
                        <a:t> </a:t>
                      </a:r>
                      <a:r>
                        <a:rPr lang="en-US" sz="1500" b="0" i="0" kern="1200" dirty="0">
                          <a:solidFill>
                            <a:schemeClr val="tx1"/>
                          </a:solidFill>
                          <a:effectLst/>
                          <a:latin typeface="Times New Roman" panose="02020603050405020304" pitchFamily="18" charset="0"/>
                          <a:ea typeface="+mn-ea"/>
                          <a:cs typeface="Times New Roman" panose="02020603050405020304" pitchFamily="18" charset="0"/>
                        </a:rPr>
                        <a:t>policies</a:t>
                      </a:r>
                      <a:r>
                        <a:rPr lang="en-US" sz="1500" b="0" i="0" kern="1200" dirty="0">
                          <a:solidFill>
                            <a:schemeClr val="tx1"/>
                          </a:solidFill>
                          <a:latin typeface="Times New Roman" panose="02020603050405020304" pitchFamily="18" charset="0"/>
                          <a:ea typeface="+mn-ea"/>
                          <a:cs typeface="Times New Roman" panose="02020603050405020304" pitchFamily="18" charset="0"/>
                        </a:rPr>
                        <a:t>  </a:t>
                      </a:r>
                    </a:p>
                  </a:txBody>
                  <a:tcPr/>
                </a:tc>
                <a:tc>
                  <a:txBody>
                    <a:bodyPr/>
                    <a:lstStyle/>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It establishes the rules of conduct and the responsibilities of both employees and employers.</a:t>
                      </a:r>
                    </a:p>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It protect the rights of workers as well as the business interests of employers.</a:t>
                      </a:r>
                    </a:p>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Depending on the needs of the organization, various policies and procedures establish rules regarding employee conduct, attendance, dress code, privacy and other areas related to the terms and conditions of employment.</a:t>
                      </a:r>
                    </a:p>
                  </a:txBody>
                  <a:tcPr/>
                </a:tc>
                <a:extLst>
                  <a:ext uri="{0D108BD9-81ED-4DB2-BD59-A6C34878D82A}">
                    <a16:rowId xmlns:a16="http://schemas.microsoft.com/office/drawing/2014/main" val="3325520177"/>
                  </a:ext>
                </a:extLst>
              </a:tr>
              <a:tr h="786771">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Employee</a:t>
                      </a:r>
                      <a:r>
                        <a:rPr lang="en-US" sz="1500" b="0" i="0" kern="1200" dirty="0">
                          <a:solidFill>
                            <a:schemeClr val="dk1"/>
                          </a:solidFill>
                          <a:latin typeface="Times New Roman" panose="02020603050405020304" pitchFamily="18" charset="0"/>
                          <a:ea typeface="+mn-ea"/>
                          <a:cs typeface="Times New Roman" panose="02020603050405020304" pitchFamily="18" charset="0"/>
                        </a:rPr>
                        <a:t> </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policies</a:t>
                      </a:r>
                    </a:p>
                  </a:txBody>
                  <a:tcPr/>
                </a:tc>
                <a:tc>
                  <a:txBody>
                    <a:bodyPr/>
                    <a:lstStyle/>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These policies are created and maintained by human resources staff to identify employee salary, pay schedule, employee benefits, work schedule, vacations, and more.</a:t>
                      </a:r>
                    </a:p>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They are often provided to new employees to review and sign.</a:t>
                      </a:r>
                    </a:p>
                  </a:txBody>
                  <a:tcPr/>
                </a:tc>
                <a:extLst>
                  <a:ext uri="{0D108BD9-81ED-4DB2-BD59-A6C34878D82A}">
                    <a16:rowId xmlns:a16="http://schemas.microsoft.com/office/drawing/2014/main" val="4259328940"/>
                  </a:ext>
                </a:extLst>
              </a:tr>
              <a:tr h="1399025">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Security</a:t>
                      </a:r>
                      <a:r>
                        <a:rPr lang="en-US" sz="1500" b="0" i="0" kern="1200" dirty="0">
                          <a:solidFill>
                            <a:schemeClr val="dk1"/>
                          </a:solidFill>
                          <a:latin typeface="Times New Roman" panose="02020603050405020304" pitchFamily="18" charset="0"/>
                          <a:ea typeface="+mn-ea"/>
                          <a:cs typeface="Times New Roman" panose="02020603050405020304" pitchFamily="18" charset="0"/>
                        </a:rPr>
                        <a:t> </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policies</a:t>
                      </a:r>
                    </a:p>
                  </a:txBody>
                  <a:tcPr/>
                </a:tc>
                <a:tc>
                  <a:txBody>
                    <a:bodyPr/>
                    <a:lstStyle/>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These policies identify a set of security objectives for a company, define the rules of behavior for users and administrators, and specify system requirements.</a:t>
                      </a:r>
                    </a:p>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These objectives, rules, and requirements collectively ensure the security of a network and the computer systems in an organization.</a:t>
                      </a:r>
                    </a:p>
                    <a:p>
                      <a:pPr marL="108000" indent="-108000">
                        <a:buFont typeface="Arial" panose="020B0604020202020204" pitchFamily="34" charset="0"/>
                        <a:buChar char="•"/>
                      </a:pPr>
                      <a:r>
                        <a:rPr lang="en-US" sz="1500" b="0" i="0" kern="1200" dirty="0">
                          <a:solidFill>
                            <a:schemeClr val="dk1"/>
                          </a:solidFill>
                          <a:latin typeface="Times New Roman" panose="02020603050405020304" pitchFamily="18" charset="0"/>
                          <a:ea typeface="+mn-ea"/>
                          <a:cs typeface="Times New Roman" panose="02020603050405020304" pitchFamily="18" charset="0"/>
                        </a:rPr>
                        <a:t>It is a constantly evolving document based on changes in the threat landscape, vulnerabilities, and business and employee requirements.</a:t>
                      </a:r>
                    </a:p>
                  </a:txBody>
                  <a:tcPr/>
                </a:tc>
                <a:extLst>
                  <a:ext uri="{0D108BD9-81ED-4DB2-BD59-A6C34878D82A}">
                    <a16:rowId xmlns:a16="http://schemas.microsoft.com/office/drawing/2014/main" val="862817331"/>
                  </a:ext>
                </a:extLst>
              </a:tr>
            </a:tbl>
          </a:graphicData>
        </a:graphic>
      </p:graphicFrame>
    </p:spTree>
    <p:extLst>
      <p:ext uri="{BB962C8B-B14F-4D97-AF65-F5344CB8AC3E}">
        <p14:creationId xmlns:p14="http://schemas.microsoft.com/office/powerpoint/2010/main" val="36366179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1384995"/>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Security Policies, Regulations, and Standards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31336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Security Policy</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BF4BF621-39E0-18A7-12D7-608057BCEBEC}"/>
              </a:ext>
            </a:extLst>
          </p:cNvPr>
          <p:cNvSpPr txBox="1">
            <a:spLocks/>
          </p:cNvSpPr>
          <p:nvPr/>
        </p:nvSpPr>
        <p:spPr>
          <a:xfrm>
            <a:off x="418318" y="1740857"/>
            <a:ext cx="11654357" cy="40575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100" b="1" dirty="0">
                <a:solidFill>
                  <a:srgbClr val="00B0F0"/>
                </a:solidFill>
                <a:latin typeface="Times New Roman" panose="02020603050405020304" pitchFamily="18" charset="0"/>
                <a:cs typeface="Times New Roman" panose="02020603050405020304" pitchFamily="18" charset="0"/>
              </a:rPr>
              <a:t>Security policies </a:t>
            </a:r>
            <a:r>
              <a:rPr lang="en-US" sz="2100" dirty="0">
                <a:latin typeface="Times New Roman" panose="02020603050405020304" pitchFamily="18" charset="0"/>
                <a:cs typeface="Times New Roman" panose="02020603050405020304" pitchFamily="18" charset="0"/>
              </a:rPr>
              <a:t>are used to inform users, staff, and managers of an organization’s requirements for protecting technology and information assets. </a:t>
            </a:r>
          </a:p>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 comprehensive security policy has several benefits, including the following:</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Demonstrates an organization’s commitment to security</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Sets the rules for expected behavior</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Ensures consistency in system operations, software and hardware acquisition and use, and maintenance</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Defines the legal consequences of violations</a:t>
            </a:r>
          </a:p>
          <a:p>
            <a:pPr lvl="1">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Gives security staff the backing of management</a:t>
            </a:r>
          </a:p>
          <a:p>
            <a:pPr>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 security policy also specifies the mechanisms that are needed to meet security requirements and provides a baseline from which to acquire, configure, and audit computer systems and networks for compliance.</a:t>
            </a:r>
          </a:p>
        </p:txBody>
      </p:sp>
    </p:spTree>
    <p:extLst>
      <p:ext uri="{BB962C8B-B14F-4D97-AF65-F5344CB8AC3E}">
        <p14:creationId xmlns:p14="http://schemas.microsoft.com/office/powerpoint/2010/main" val="29028961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1384995"/>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Security Policies, Regulations, and Standards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31336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Security Policy</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98305B3F-E80F-E275-78F2-878B70A0404F}"/>
              </a:ext>
            </a:extLst>
          </p:cNvPr>
          <p:cNvSpPr txBox="1">
            <a:spLocks/>
          </p:cNvSpPr>
          <p:nvPr/>
        </p:nvSpPr>
        <p:spPr>
          <a:xfrm>
            <a:off x="1508104" y="1765015"/>
            <a:ext cx="8305463" cy="4473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latin typeface="Times New Roman" panose="02020603050405020304" pitchFamily="18" charset="0"/>
                <a:cs typeface="Times New Roman" panose="02020603050405020304" pitchFamily="18" charset="0"/>
              </a:rPr>
              <a:t>The following table lists the policies that may be included in a security policy:</a:t>
            </a:r>
          </a:p>
        </p:txBody>
      </p:sp>
      <p:graphicFrame>
        <p:nvGraphicFramePr>
          <p:cNvPr id="8" name="Table 7">
            <a:extLst>
              <a:ext uri="{FF2B5EF4-FFF2-40B4-BE49-F238E27FC236}">
                <a16:creationId xmlns:a16="http://schemas.microsoft.com/office/drawing/2014/main" id="{77724C8C-F0D0-D4EC-BBA1-555942535282}"/>
              </a:ext>
            </a:extLst>
          </p:cNvPr>
          <p:cNvGraphicFramePr>
            <a:graphicFrameLocks noGrp="1"/>
          </p:cNvGraphicFramePr>
          <p:nvPr>
            <p:extLst>
              <p:ext uri="{D42A27DB-BD31-4B8C-83A1-F6EECF244321}">
                <p14:modId xmlns:p14="http://schemas.microsoft.com/office/powerpoint/2010/main" val="731857312"/>
              </p:ext>
            </p:extLst>
          </p:nvPr>
        </p:nvGraphicFramePr>
        <p:xfrm>
          <a:off x="460284" y="2198906"/>
          <a:ext cx="11531943" cy="3636912"/>
        </p:xfrm>
        <a:graphic>
          <a:graphicData uri="http://schemas.openxmlformats.org/drawingml/2006/table">
            <a:tbl>
              <a:tblPr firstRow="1" bandRow="1">
                <a:tableStyleId>{5C22544A-7EE6-4342-B048-85BDC9FD1C3A}</a:tableStyleId>
              </a:tblPr>
              <a:tblGrid>
                <a:gridCol w="2668904">
                  <a:extLst>
                    <a:ext uri="{9D8B030D-6E8A-4147-A177-3AD203B41FA5}">
                      <a16:colId xmlns:a16="http://schemas.microsoft.com/office/drawing/2014/main" val="20000"/>
                    </a:ext>
                  </a:extLst>
                </a:gridCol>
                <a:gridCol w="8863039">
                  <a:extLst>
                    <a:ext uri="{9D8B030D-6E8A-4147-A177-3AD203B41FA5}">
                      <a16:colId xmlns:a16="http://schemas.microsoft.com/office/drawing/2014/main" val="20001"/>
                    </a:ext>
                  </a:extLst>
                </a:gridCol>
              </a:tblGrid>
              <a:tr h="237099">
                <a:tc>
                  <a:txBody>
                    <a:bodyPr/>
                    <a:lstStyle/>
                    <a:p>
                      <a:pPr algn="ctr"/>
                      <a:r>
                        <a:rPr lang="en-US" sz="1750" b="1" i="0" kern="1200" dirty="0">
                          <a:solidFill>
                            <a:schemeClr val="lt1"/>
                          </a:solidFill>
                          <a:latin typeface="Times New Roman" panose="02020603050405020304" pitchFamily="18" charset="0"/>
                          <a:ea typeface="+mn-ea"/>
                          <a:cs typeface="Times New Roman" panose="02020603050405020304" pitchFamily="18" charset="0"/>
                        </a:rPr>
                        <a:t>Policy</a:t>
                      </a:r>
                      <a:endParaRPr lang="en-US" sz="1750" dirty="0">
                        <a:latin typeface="Times New Roman" panose="02020603050405020304" pitchFamily="18" charset="0"/>
                        <a:cs typeface="Times New Roman" panose="02020603050405020304" pitchFamily="18" charset="0"/>
                      </a:endParaRPr>
                    </a:p>
                  </a:txBody>
                  <a:tcPr/>
                </a:tc>
                <a:tc>
                  <a:txBody>
                    <a:bodyPr/>
                    <a:lstStyle/>
                    <a:p>
                      <a:pPr algn="ctr"/>
                      <a:r>
                        <a:rPr lang="en-US" sz="1750"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10000"/>
                  </a:ext>
                </a:extLst>
              </a:tr>
              <a:tr h="403068">
                <a:tc>
                  <a:txBody>
                    <a:bodyPr/>
                    <a:lstStyle/>
                    <a:p>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Identification and authentication policy</a:t>
                      </a:r>
                    </a:p>
                  </a:txBody>
                  <a:tcPr/>
                </a:tc>
                <a:tc>
                  <a:txBody>
                    <a:bodyPr/>
                    <a:lstStyle/>
                    <a:p>
                      <a:pPr>
                        <a:buFont typeface="Arial" pitchFamily="34" charset="0"/>
                        <a:buNone/>
                      </a:pPr>
                      <a:r>
                        <a:rPr lang="en-US" sz="1750" b="0" i="0" kern="1200" dirty="0">
                          <a:solidFill>
                            <a:schemeClr val="dk1"/>
                          </a:solidFill>
                          <a:latin typeface="Times New Roman" panose="02020603050405020304" pitchFamily="18" charset="0"/>
                          <a:ea typeface="+mn-ea"/>
                          <a:cs typeface="Times New Roman" panose="02020603050405020304" pitchFamily="18" charset="0"/>
                        </a:rPr>
                        <a:t>It specifies authorized persons that can have access to network resources and identity verification procedures.</a:t>
                      </a:r>
                    </a:p>
                  </a:txBody>
                  <a:tcPr/>
                </a:tc>
                <a:extLst>
                  <a:ext uri="{0D108BD9-81ED-4DB2-BD59-A6C34878D82A}">
                    <a16:rowId xmlns:a16="http://schemas.microsoft.com/office/drawing/2014/main" val="10002"/>
                  </a:ext>
                </a:extLst>
              </a:tr>
              <a:tr h="240063">
                <a:tc>
                  <a:txBody>
                    <a:bodyPr/>
                    <a:lstStyle/>
                    <a:p>
                      <a:pPr fontAlgn="ctr"/>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Password policies</a:t>
                      </a:r>
                    </a:p>
                  </a:txBody>
                  <a:tcPr marL="47625" marR="47625" marT="47625" marB="47625" anchor="ctr"/>
                </a:tc>
                <a:tc>
                  <a:txBody>
                    <a:bodyPr/>
                    <a:lstStyle/>
                    <a:p>
                      <a:pPr fontAlgn="ctr"/>
                      <a:r>
                        <a:rPr lang="en-US" sz="1750" b="0" i="0" kern="1200" dirty="0">
                          <a:solidFill>
                            <a:schemeClr val="dk1"/>
                          </a:solidFill>
                          <a:latin typeface="Times New Roman" panose="02020603050405020304" pitchFamily="18" charset="0"/>
                          <a:ea typeface="+mn-ea"/>
                          <a:cs typeface="Times New Roman" panose="02020603050405020304" pitchFamily="18" charset="0"/>
                        </a:rPr>
                        <a:t>These ensure passwords meet minimum requirements and are changed regularly.</a:t>
                      </a:r>
                    </a:p>
                  </a:txBody>
                  <a:tcPr marL="47625" marR="47625" marT="47625" marB="47625" anchor="ctr"/>
                </a:tc>
                <a:extLst>
                  <a:ext uri="{0D108BD9-81ED-4DB2-BD59-A6C34878D82A}">
                    <a16:rowId xmlns:a16="http://schemas.microsoft.com/office/drawing/2014/main" val="10004"/>
                  </a:ext>
                </a:extLst>
              </a:tr>
              <a:tr h="406032">
                <a:tc>
                  <a:txBody>
                    <a:bodyPr/>
                    <a:lstStyle/>
                    <a:p>
                      <a:pPr fontAlgn="ctr"/>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Acceptable use policy (AUP)</a:t>
                      </a:r>
                    </a:p>
                  </a:txBody>
                  <a:tcPr marL="47625" marR="47625" marT="47625" marB="47625" anchor="ctr"/>
                </a:tc>
                <a:tc>
                  <a:txBody>
                    <a:bodyPr/>
                    <a:lstStyle/>
                    <a:p>
                      <a:pPr fontAlgn="ctr"/>
                      <a:r>
                        <a:rPr lang="en-US" sz="1750" b="0" i="0" kern="1200" dirty="0">
                          <a:solidFill>
                            <a:schemeClr val="dk1"/>
                          </a:solidFill>
                          <a:latin typeface="Times New Roman" panose="02020603050405020304" pitchFamily="18" charset="0"/>
                          <a:ea typeface="+mn-ea"/>
                          <a:cs typeface="Times New Roman" panose="02020603050405020304" pitchFamily="18" charset="0"/>
                        </a:rPr>
                        <a:t>It identifies network applications and uses that are acceptable to the organization. It may also identify ramifications if this policy is violated.</a:t>
                      </a:r>
                    </a:p>
                  </a:txBody>
                  <a:tcPr marL="47625" marR="47625" marT="47625" marB="47625" anchor="ctr"/>
                </a:tc>
                <a:extLst>
                  <a:ext uri="{0D108BD9-81ED-4DB2-BD59-A6C34878D82A}">
                    <a16:rowId xmlns:a16="http://schemas.microsoft.com/office/drawing/2014/main" val="10003"/>
                  </a:ext>
                </a:extLst>
              </a:tr>
              <a:tr h="406032">
                <a:tc>
                  <a:txBody>
                    <a:bodyPr/>
                    <a:lstStyle/>
                    <a:p>
                      <a:pPr fontAlgn="ctr"/>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Remote access policy</a:t>
                      </a:r>
                    </a:p>
                  </a:txBody>
                  <a:tcPr marL="47625" marR="47625" marT="47625" marB="47625" anchor="ctr"/>
                </a:tc>
                <a:tc>
                  <a:txBody>
                    <a:bodyPr/>
                    <a:lstStyle/>
                    <a:p>
                      <a:pPr fontAlgn="ctr"/>
                      <a:r>
                        <a:rPr lang="en-US" sz="1750" b="0" i="0" kern="1200" dirty="0">
                          <a:solidFill>
                            <a:schemeClr val="dk1"/>
                          </a:solidFill>
                          <a:latin typeface="Times New Roman" panose="02020603050405020304" pitchFamily="18" charset="0"/>
                          <a:ea typeface="+mn-ea"/>
                          <a:cs typeface="Times New Roman" panose="02020603050405020304" pitchFamily="18" charset="0"/>
                        </a:rPr>
                        <a:t>It identifies how remote users can access a network and what is accessible via remote connectivity.</a:t>
                      </a:r>
                    </a:p>
                  </a:txBody>
                  <a:tcPr marL="47625" marR="47625" marT="47625" marB="47625" anchor="ctr"/>
                </a:tc>
                <a:extLst>
                  <a:ext uri="{0D108BD9-81ED-4DB2-BD59-A6C34878D82A}">
                    <a16:rowId xmlns:a16="http://schemas.microsoft.com/office/drawing/2014/main" val="10005"/>
                  </a:ext>
                </a:extLst>
              </a:tr>
              <a:tr h="406032">
                <a:tc>
                  <a:txBody>
                    <a:bodyPr/>
                    <a:lstStyle/>
                    <a:p>
                      <a:pPr fontAlgn="ctr"/>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Network maintenance policy</a:t>
                      </a:r>
                    </a:p>
                  </a:txBody>
                  <a:tcPr marL="47625" marR="47625" marT="47625" marB="47625" anchor="ctr"/>
                </a:tc>
                <a:tc>
                  <a:txBody>
                    <a:bodyPr/>
                    <a:lstStyle/>
                    <a:p>
                      <a:pPr fontAlgn="ctr"/>
                      <a:r>
                        <a:rPr lang="en-US" sz="1750" b="0" i="0" kern="1200" dirty="0">
                          <a:solidFill>
                            <a:schemeClr val="dk1"/>
                          </a:solidFill>
                          <a:latin typeface="Times New Roman" panose="02020603050405020304" pitchFamily="18" charset="0"/>
                          <a:ea typeface="+mn-ea"/>
                          <a:cs typeface="Times New Roman" panose="02020603050405020304" pitchFamily="18" charset="0"/>
                        </a:rPr>
                        <a:t>It specifies network device operating systems and end user application update procedures.</a:t>
                      </a:r>
                    </a:p>
                  </a:txBody>
                  <a:tcPr marL="47625" marR="47625" marT="47625" marB="47625" anchor="ctr"/>
                </a:tc>
                <a:extLst>
                  <a:ext uri="{0D108BD9-81ED-4DB2-BD59-A6C34878D82A}">
                    <a16:rowId xmlns:a16="http://schemas.microsoft.com/office/drawing/2014/main" val="10006"/>
                  </a:ext>
                </a:extLst>
              </a:tr>
              <a:tr h="406032">
                <a:tc>
                  <a:txBody>
                    <a:bodyPr/>
                    <a:lstStyle/>
                    <a:p>
                      <a:pPr fontAlgn="ctr"/>
                      <a:r>
                        <a:rPr lang="en-US" sz="1750" b="0" i="0" kern="1200" dirty="0">
                          <a:solidFill>
                            <a:schemeClr val="dk1"/>
                          </a:solidFill>
                          <a:effectLst/>
                          <a:latin typeface="Times New Roman" panose="02020603050405020304" pitchFamily="18" charset="0"/>
                          <a:ea typeface="+mn-ea"/>
                          <a:cs typeface="Times New Roman" panose="02020603050405020304" pitchFamily="18" charset="0"/>
                        </a:rPr>
                        <a:t>Incident handling procedures</a:t>
                      </a:r>
                    </a:p>
                  </a:txBody>
                  <a:tcPr marL="47625" marR="47625" marT="47625" marB="47625" anchor="ctr"/>
                </a:tc>
                <a:tc>
                  <a:txBody>
                    <a:bodyPr/>
                    <a:lstStyle/>
                    <a:p>
                      <a:pPr fontAlgn="ctr"/>
                      <a:r>
                        <a:rPr lang="en-US" sz="1750" b="0" i="0" kern="1200" dirty="0">
                          <a:solidFill>
                            <a:schemeClr val="dk1"/>
                          </a:solidFill>
                          <a:latin typeface="Times New Roman" panose="02020603050405020304" pitchFamily="18" charset="0"/>
                          <a:ea typeface="+mn-ea"/>
                          <a:cs typeface="Times New Roman" panose="02020603050405020304" pitchFamily="18" charset="0"/>
                        </a:rPr>
                        <a:t>These describe how security incidents are handled.</a:t>
                      </a:r>
                      <a:endParaRPr lang="en-US" sz="1750" b="0" dirty="0">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968059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31336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Zero Trust Security</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248F8897-8A5C-2683-2101-E4B42B081409}"/>
              </a:ext>
            </a:extLst>
          </p:cNvPr>
          <p:cNvSpPr txBox="1">
            <a:spLocks/>
          </p:cNvSpPr>
          <p:nvPr/>
        </p:nvSpPr>
        <p:spPr>
          <a:xfrm>
            <a:off x="439334" y="1886960"/>
            <a:ext cx="11487924" cy="3664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IN" sz="2400" b="1" dirty="0">
                <a:solidFill>
                  <a:srgbClr val="00B0F0"/>
                </a:solidFill>
                <a:latin typeface="Times New Roman" panose="02020603050405020304" pitchFamily="18" charset="0"/>
                <a:cs typeface="Times New Roman" panose="02020603050405020304" pitchFamily="18" charset="0"/>
              </a:rPr>
              <a:t>Zero trust </a:t>
            </a:r>
            <a:r>
              <a:rPr lang="en-IN" sz="2400" dirty="0">
                <a:latin typeface="Times New Roman" panose="02020603050405020304" pitchFamily="18" charset="0"/>
                <a:cs typeface="Times New Roman" panose="02020603050405020304" pitchFamily="18" charset="0"/>
              </a:rPr>
              <a:t>is a</a:t>
            </a:r>
            <a:r>
              <a:rPr lang="en-US" sz="2400" dirty="0">
                <a:latin typeface="Times New Roman" panose="02020603050405020304" pitchFamily="18" charset="0"/>
                <a:cs typeface="Times New Roman" panose="02020603050405020304" pitchFamily="18" charset="0"/>
              </a:rPr>
              <a:t> comprehensive approach to securing all access across networks, applications, and environments.</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This approach helps secure access from users, end-user devices, APIs, IoT, microservices, containers, and more. </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principle of a zero-trust approach is "never trust always verify".</a:t>
            </a:r>
          </a:p>
          <a:p>
            <a:pPr>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A zero-trust security framework </a:t>
            </a:r>
            <a:r>
              <a:rPr lang="en-US" sz="2400" dirty="0">
                <a:latin typeface="Times New Roman" panose="02020603050405020304" pitchFamily="18" charset="0"/>
                <a:cs typeface="Times New Roman" panose="02020603050405020304" pitchFamily="18" charset="0"/>
              </a:rPr>
              <a:t>helps to prevent unauthorized access, contain breaches, and reduce the risk of an attacker's lateral movement through a network.</a:t>
            </a:r>
          </a:p>
          <a:p>
            <a:pPr>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In a Zero-trust approach</a:t>
            </a:r>
            <a:r>
              <a:rPr lang="en-US" sz="2400" dirty="0">
                <a:latin typeface="Times New Roman" panose="02020603050405020304" pitchFamily="18" charset="0"/>
                <a:cs typeface="Times New Roman" panose="02020603050405020304" pitchFamily="18" charset="0"/>
              </a:rPr>
              <a:t>, any place at which an access control decision is required should be considered a perimeter. </a:t>
            </a:r>
          </a:p>
        </p:txBody>
      </p:sp>
    </p:spTree>
    <p:extLst>
      <p:ext uri="{BB962C8B-B14F-4D97-AF65-F5344CB8AC3E}">
        <p14:creationId xmlns:p14="http://schemas.microsoft.com/office/powerpoint/2010/main" val="34240485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31336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Zero Trust Security</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0F2E51D4-BF76-94B1-CCBA-8AA4DC171C41}"/>
              </a:ext>
            </a:extLst>
          </p:cNvPr>
          <p:cNvSpPr txBox="1">
            <a:spLocks/>
          </p:cNvSpPr>
          <p:nvPr/>
        </p:nvSpPr>
        <p:spPr>
          <a:xfrm>
            <a:off x="421171" y="1782323"/>
            <a:ext cx="11651227" cy="36645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three pillars of zero trust</a:t>
            </a:r>
            <a:r>
              <a:rPr lang="en-US" sz="2400" dirty="0">
                <a:latin typeface="Times New Roman" panose="02020603050405020304" pitchFamily="18" charset="0"/>
                <a:cs typeface="Times New Roman" panose="02020603050405020304" pitchFamily="18" charset="0"/>
              </a:rPr>
              <a:t> are </a:t>
            </a:r>
            <a:r>
              <a:rPr lang="en-US" sz="2400" b="1" dirty="0">
                <a:solidFill>
                  <a:srgbClr val="00B0F0"/>
                </a:solidFill>
                <a:latin typeface="Times New Roman" panose="02020603050405020304" pitchFamily="18" charset="0"/>
                <a:cs typeface="Times New Roman" panose="02020603050405020304" pitchFamily="18" charset="0"/>
              </a:rPr>
              <a:t>workforce, workloads, and workplace</a:t>
            </a:r>
            <a:r>
              <a:rPr lang="en-US" sz="2400" dirty="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Zero Trust for the Workforce </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This pillar consists of people who access work applications by using their personal or corporate-managed devices. It ensures only the right users and secure devices can access applications, regardless of location.  </a:t>
            </a:r>
          </a:p>
          <a:p>
            <a:pPr>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Zero Trust for Workloads </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This pillar is concerned with applications that are running in the cloud, in data centers, and other virtualized environments that interact with one another. It focuses on secure access when an API, a microservice, or a container is accessing a database within an application. </a:t>
            </a:r>
          </a:p>
          <a:p>
            <a:pPr>
              <a:buFont typeface="Arial" panose="020B0604020202020204" pitchFamily="34" charset="0"/>
              <a:buChar char="•"/>
            </a:pPr>
            <a:r>
              <a:rPr lang="en-US" sz="2400" b="1" dirty="0">
                <a:solidFill>
                  <a:srgbClr val="00B0F0"/>
                </a:solidFill>
                <a:latin typeface="Times New Roman" panose="02020603050405020304" pitchFamily="18" charset="0"/>
                <a:cs typeface="Times New Roman" panose="02020603050405020304" pitchFamily="18" charset="0"/>
              </a:rPr>
              <a:t>Zero Trust for the Workplace </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This pillar focuses on secure access for all devices, including on the internet of things (IoT), that connect to enterprise networks, such as user endpoints, physical and virtual servers, printers, cameras and more.</a:t>
            </a:r>
          </a:p>
          <a:p>
            <a:pPr>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80077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Access Control Models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5BC96AFA-7276-6D75-9561-580DA1D74DFD}"/>
              </a:ext>
            </a:extLst>
          </p:cNvPr>
          <p:cNvSpPr txBox="1">
            <a:spLocks/>
          </p:cNvSpPr>
          <p:nvPr/>
        </p:nvSpPr>
        <p:spPr>
          <a:xfrm>
            <a:off x="392143" y="1593639"/>
            <a:ext cx="11651227" cy="18934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t>An organization must implement proper access controls to protect its network resources, information system resources, and information.</a:t>
            </a:r>
          </a:p>
          <a:p>
            <a:pPr>
              <a:buFont typeface="Arial" panose="020B0604020202020204" pitchFamily="34" charset="0"/>
              <a:buChar char="•"/>
            </a:pPr>
            <a:r>
              <a:rPr lang="en-US" sz="2400" dirty="0"/>
              <a:t>A security analyst should understand the different basic access control models to have a better understanding of how attackers can break the access controls.</a:t>
            </a:r>
          </a:p>
          <a:p>
            <a:pPr>
              <a:buFont typeface="Arial" panose="020B0604020202020204" pitchFamily="34" charset="0"/>
              <a:buChar char="•"/>
            </a:pPr>
            <a:r>
              <a:rPr lang="en-US" sz="2400" dirty="0"/>
              <a:t>The following table lists various types of access control models:</a:t>
            </a:r>
          </a:p>
        </p:txBody>
      </p:sp>
      <p:graphicFrame>
        <p:nvGraphicFramePr>
          <p:cNvPr id="8" name="Table 7">
            <a:extLst>
              <a:ext uri="{FF2B5EF4-FFF2-40B4-BE49-F238E27FC236}">
                <a16:creationId xmlns:a16="http://schemas.microsoft.com/office/drawing/2014/main" id="{B69529E1-1807-01BB-96A9-38284F4C595D}"/>
              </a:ext>
            </a:extLst>
          </p:cNvPr>
          <p:cNvGraphicFramePr>
            <a:graphicFrameLocks noGrp="1"/>
          </p:cNvGraphicFramePr>
          <p:nvPr>
            <p:extLst>
              <p:ext uri="{D42A27DB-BD31-4B8C-83A1-F6EECF244321}">
                <p14:modId xmlns:p14="http://schemas.microsoft.com/office/powerpoint/2010/main" val="1538746244"/>
              </p:ext>
            </p:extLst>
          </p:nvPr>
        </p:nvGraphicFramePr>
        <p:xfrm>
          <a:off x="502483" y="3617645"/>
          <a:ext cx="11430547" cy="2155646"/>
        </p:xfrm>
        <a:graphic>
          <a:graphicData uri="http://schemas.openxmlformats.org/drawingml/2006/table">
            <a:tbl>
              <a:tblPr firstRow="1" bandRow="1">
                <a:tableStyleId>{5C22544A-7EE6-4342-B048-85BDC9FD1C3A}</a:tableStyleId>
              </a:tblPr>
              <a:tblGrid>
                <a:gridCol w="4111506">
                  <a:extLst>
                    <a:ext uri="{9D8B030D-6E8A-4147-A177-3AD203B41FA5}">
                      <a16:colId xmlns:a16="http://schemas.microsoft.com/office/drawing/2014/main" val="20000"/>
                    </a:ext>
                  </a:extLst>
                </a:gridCol>
                <a:gridCol w="7319041">
                  <a:extLst>
                    <a:ext uri="{9D8B030D-6E8A-4147-A177-3AD203B41FA5}">
                      <a16:colId xmlns:a16="http://schemas.microsoft.com/office/drawing/2014/main" val="20001"/>
                    </a:ext>
                  </a:extLst>
                </a:gridCol>
              </a:tblGrid>
              <a:tr h="286445">
                <a:tc>
                  <a:txBody>
                    <a:bodyPr/>
                    <a:lstStyle/>
                    <a:p>
                      <a:pPr algn="ctr"/>
                      <a:r>
                        <a:rPr lang="en-IN" sz="1400" dirty="0"/>
                        <a:t>Access Control Models</a:t>
                      </a:r>
                    </a:p>
                  </a:txBody>
                  <a:tcPr/>
                </a:tc>
                <a:tc>
                  <a:txBody>
                    <a:bodyPr/>
                    <a:lstStyle/>
                    <a:p>
                      <a:pPr algn="ctr"/>
                      <a:r>
                        <a:rPr lang="en-IN" sz="1400" dirty="0"/>
                        <a:t>Description</a:t>
                      </a:r>
                    </a:p>
                  </a:txBody>
                  <a:tcPr/>
                </a:tc>
                <a:extLst>
                  <a:ext uri="{0D108BD9-81ED-4DB2-BD59-A6C34878D82A}">
                    <a16:rowId xmlns:a16="http://schemas.microsoft.com/office/drawing/2014/main" val="10000"/>
                  </a:ext>
                </a:extLst>
              </a:tr>
              <a:tr h="962865">
                <a:tc>
                  <a:txBody>
                    <a:bodyPr/>
                    <a:lstStyle/>
                    <a:p>
                      <a:r>
                        <a:rPr lang="en-IN" sz="1400" b="0" i="0" u="none" strike="noStrike" kern="1200" dirty="0">
                          <a:solidFill>
                            <a:schemeClr val="dk1"/>
                          </a:solidFill>
                          <a:effectLst/>
                          <a:latin typeface="+mn-lt"/>
                          <a:ea typeface="+mn-ea"/>
                          <a:cs typeface="+mn-cs"/>
                        </a:rPr>
                        <a:t>Discretionary access control (DAC)</a:t>
                      </a:r>
                      <a:endParaRPr lang="en-IN" sz="1400" b="0" dirty="0"/>
                    </a:p>
                  </a:txBody>
                  <a:tcPr/>
                </a:tc>
                <a:tc>
                  <a:txBody>
                    <a:bodyPr/>
                    <a:lstStyle/>
                    <a:p>
                      <a:pPr marL="285750" indent="-285750">
                        <a:buFont typeface="Arial" panose="020B0604020202020204" pitchFamily="34" charset="0"/>
                        <a:buChar char="•"/>
                      </a:pPr>
                      <a:r>
                        <a:rPr lang="en-US" sz="1400" b="0" i="0" kern="1200" dirty="0">
                          <a:solidFill>
                            <a:schemeClr val="dk1"/>
                          </a:solidFill>
                          <a:effectLst/>
                          <a:latin typeface="+mn-lt"/>
                          <a:ea typeface="+mn-ea"/>
                          <a:cs typeface="+mn-cs"/>
                        </a:rPr>
                        <a:t>This is the least restrictive model and allows users to control access to their data as owners of that data.</a:t>
                      </a:r>
                    </a:p>
                    <a:p>
                      <a:pPr marL="285750" indent="-285750">
                        <a:buFont typeface="Arial" panose="020B0604020202020204" pitchFamily="34" charset="0"/>
                        <a:buChar char="•"/>
                      </a:pPr>
                      <a:r>
                        <a:rPr lang="en-US" sz="1400" b="0" i="0" kern="1200" dirty="0">
                          <a:solidFill>
                            <a:schemeClr val="dk1"/>
                          </a:solidFill>
                          <a:effectLst/>
                          <a:latin typeface="+mn-lt"/>
                          <a:ea typeface="+mn-ea"/>
                          <a:cs typeface="+mn-cs"/>
                        </a:rPr>
                        <a:t>It may use ACLs or other methods to specify which users or groups of users have access to the information.</a:t>
                      </a:r>
                    </a:p>
                  </a:txBody>
                  <a:tcPr/>
                </a:tc>
                <a:extLst>
                  <a:ext uri="{0D108BD9-81ED-4DB2-BD59-A6C34878D82A}">
                    <a16:rowId xmlns:a16="http://schemas.microsoft.com/office/drawing/2014/main" val="10001"/>
                  </a:ext>
                </a:extLst>
              </a:tr>
              <a:tr h="887981">
                <a:tc>
                  <a:txBody>
                    <a:bodyPr/>
                    <a:lstStyle/>
                    <a:p>
                      <a:r>
                        <a:rPr lang="en-IN" sz="1400" b="0" i="0" u="none" strike="noStrike" kern="1200" dirty="0">
                          <a:solidFill>
                            <a:schemeClr val="dk1"/>
                          </a:solidFill>
                          <a:effectLst/>
                          <a:latin typeface="+mn-lt"/>
                          <a:ea typeface="+mn-ea"/>
                          <a:cs typeface="+mn-cs"/>
                        </a:rPr>
                        <a:t>Mandatory access control (MAC)</a:t>
                      </a:r>
                      <a:endParaRPr lang="en-IN" sz="1400" b="0" dirty="0"/>
                    </a:p>
                  </a:txBody>
                  <a:tcPr/>
                </a:tc>
                <a:tc>
                  <a:txBody>
                    <a:bodyPr/>
                    <a:lstStyle/>
                    <a:p>
                      <a:pPr marL="285750" indent="-285750">
                        <a:buFont typeface="Arial" panose="020B0604020202020204" pitchFamily="34" charset="0"/>
                        <a:buChar char="•"/>
                      </a:pPr>
                      <a:r>
                        <a:rPr lang="en-US" sz="1400" b="0" i="0" kern="1200" dirty="0">
                          <a:solidFill>
                            <a:schemeClr val="dk1"/>
                          </a:solidFill>
                          <a:effectLst/>
                          <a:latin typeface="+mn-lt"/>
                          <a:ea typeface="+mn-ea"/>
                          <a:cs typeface="+mn-cs"/>
                        </a:rPr>
                        <a:t>This applies the strictest access control and is used in military or mission critical applications.</a:t>
                      </a:r>
                    </a:p>
                    <a:p>
                      <a:pPr marL="285750" indent="-285750">
                        <a:buFont typeface="Arial" panose="020B0604020202020204" pitchFamily="34" charset="0"/>
                        <a:buChar char="•"/>
                      </a:pPr>
                      <a:r>
                        <a:rPr lang="en-US" sz="1400" b="0" i="0" kern="1200" dirty="0">
                          <a:solidFill>
                            <a:schemeClr val="dk1"/>
                          </a:solidFill>
                          <a:effectLst/>
                          <a:latin typeface="+mn-lt"/>
                          <a:ea typeface="+mn-ea"/>
                          <a:cs typeface="+mn-cs"/>
                        </a:rPr>
                        <a:t>It assigns security level labels to information and enables users with access based on their security level clearance.</a:t>
                      </a:r>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4354042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Access Control Models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ACEC4866-B6BE-9370-318A-B02ACC3666A1}"/>
              </a:ext>
            </a:extLst>
          </p:cNvPr>
          <p:cNvGraphicFramePr>
            <a:graphicFrameLocks noGrp="1"/>
          </p:cNvGraphicFramePr>
          <p:nvPr>
            <p:extLst>
              <p:ext uri="{D42A27DB-BD31-4B8C-83A1-F6EECF244321}">
                <p14:modId xmlns:p14="http://schemas.microsoft.com/office/powerpoint/2010/main" val="1392934433"/>
              </p:ext>
            </p:extLst>
          </p:nvPr>
        </p:nvGraphicFramePr>
        <p:xfrm>
          <a:off x="439333" y="1773710"/>
          <a:ext cx="11459155" cy="3809334"/>
        </p:xfrm>
        <a:graphic>
          <a:graphicData uri="http://schemas.openxmlformats.org/drawingml/2006/table">
            <a:tbl>
              <a:tblPr firstRow="1" bandRow="1">
                <a:tableStyleId>{5C22544A-7EE6-4342-B048-85BDC9FD1C3A}</a:tableStyleId>
              </a:tblPr>
              <a:tblGrid>
                <a:gridCol w="4360208">
                  <a:extLst>
                    <a:ext uri="{9D8B030D-6E8A-4147-A177-3AD203B41FA5}">
                      <a16:colId xmlns:a16="http://schemas.microsoft.com/office/drawing/2014/main" val="20000"/>
                    </a:ext>
                  </a:extLst>
                </a:gridCol>
                <a:gridCol w="7098947">
                  <a:extLst>
                    <a:ext uri="{9D8B030D-6E8A-4147-A177-3AD203B41FA5}">
                      <a16:colId xmlns:a16="http://schemas.microsoft.com/office/drawing/2014/main" val="20001"/>
                    </a:ext>
                  </a:extLst>
                </a:gridCol>
              </a:tblGrid>
              <a:tr h="282787">
                <a:tc>
                  <a:txBody>
                    <a:bodyPr/>
                    <a:lstStyle/>
                    <a:p>
                      <a:pPr algn="ctr"/>
                      <a:r>
                        <a:rPr lang="en-IN" sz="1500" dirty="0">
                          <a:latin typeface="Times New Roman" panose="02020603050405020304" pitchFamily="18" charset="0"/>
                          <a:cs typeface="Times New Roman" panose="02020603050405020304" pitchFamily="18" charset="0"/>
                        </a:rPr>
                        <a:t>Access Control Models</a:t>
                      </a:r>
                    </a:p>
                  </a:txBody>
                  <a:tcPr/>
                </a:tc>
                <a:tc>
                  <a:txBody>
                    <a:bodyPr/>
                    <a:lstStyle/>
                    <a:p>
                      <a:pPr algn="ctr"/>
                      <a:r>
                        <a:rPr lang="en-IN" sz="1500"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10000"/>
                  </a:ext>
                </a:extLst>
              </a:tr>
              <a:tr h="1074590">
                <a:tc>
                  <a:txBody>
                    <a:bodyPr/>
                    <a:lstStyle/>
                    <a:p>
                      <a:r>
                        <a:rPr lang="en-IN"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Role-based access control (RBAC)</a:t>
                      </a:r>
                      <a:endParaRPr lang="en-IN" sz="1500" b="0" dirty="0">
                        <a:latin typeface="Times New Roman" panose="02020603050405020304" pitchFamily="18" charset="0"/>
                        <a:cs typeface="Times New Roman" panose="02020603050405020304" pitchFamily="18" charset="0"/>
                      </a:endParaRPr>
                    </a:p>
                  </a:txBody>
                  <a:tcPr/>
                </a:tc>
                <a:tc>
                  <a:txBody>
                    <a:bodyPr/>
                    <a:lstStyle/>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Access decisions are based on an individual’s roles and responsibilities within the organization. </a:t>
                      </a:r>
                    </a:p>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Different roles are assigned security privileges, and individuals are assigned to the RBAC profile for the role. </a:t>
                      </a:r>
                    </a:p>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Also known as a type of non-discretionary access control.</a:t>
                      </a:r>
                    </a:p>
                  </a:txBody>
                  <a:tcPr/>
                </a:tc>
                <a:extLst>
                  <a:ext uri="{0D108BD9-81ED-4DB2-BD59-A6C34878D82A}">
                    <a16:rowId xmlns:a16="http://schemas.microsoft.com/office/drawing/2014/main" val="10001"/>
                  </a:ext>
                </a:extLst>
              </a:tr>
              <a:tr h="696564">
                <a:tc>
                  <a:txBody>
                    <a:bodyPr/>
                    <a:lstStyle/>
                    <a:p>
                      <a:r>
                        <a:rPr lang="en-IN"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Attribute-based access control (ABAC) </a:t>
                      </a:r>
                      <a:endParaRPr lang="en-IN" sz="1500" b="0" dirty="0">
                        <a:latin typeface="Times New Roman" panose="02020603050405020304" pitchFamily="18" charset="0"/>
                        <a:cs typeface="Times New Roman" panose="02020603050405020304" pitchFamily="18" charset="0"/>
                      </a:endParaRPr>
                    </a:p>
                  </a:txBody>
                  <a:tcPr/>
                </a:tc>
                <a:tc>
                  <a:txBody>
                    <a:bodyPr/>
                    <a:lstStyle/>
                    <a:p>
                      <a:pPr marL="0" indent="0">
                        <a:buFont typeface="Arial" panose="020B0604020202020204" pitchFamily="34" charset="0"/>
                        <a:buNone/>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It allows access based on attributes of the object to be accessed, the subject accessing the resource, and environmental factors regarding how the object is to be accessed.</a:t>
                      </a:r>
                      <a:endParaRPr lang="en-IN"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52703182"/>
                  </a:ext>
                </a:extLst>
              </a:tr>
              <a:tr h="1074590">
                <a:tc>
                  <a:txBody>
                    <a:bodyPr/>
                    <a:lstStyle/>
                    <a:p>
                      <a:r>
                        <a:rPr lang="en-IN"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Rule-based access control (RBAC)</a:t>
                      </a:r>
                      <a:endParaRPr lang="en-IN" sz="1500" b="0" dirty="0">
                        <a:latin typeface="Times New Roman" panose="02020603050405020304" pitchFamily="18" charset="0"/>
                        <a:cs typeface="Times New Roman" panose="02020603050405020304" pitchFamily="18" charset="0"/>
                      </a:endParaRPr>
                    </a:p>
                  </a:txBody>
                  <a:tcPr/>
                </a:tc>
                <a:tc>
                  <a:txBody>
                    <a:bodyPr/>
                    <a:lstStyle/>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Network security staff specify sets of rules or conditions that are associated with access to data or systems. </a:t>
                      </a:r>
                    </a:p>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These rules may specify permitted or denied IP addresses, or certain protocols and other conditions. </a:t>
                      </a:r>
                    </a:p>
                    <a:p>
                      <a:pPr marL="171450" indent="-171450">
                        <a:buFont typeface="Arial" panose="020B0604020202020204" pitchFamily="34" charset="0"/>
                        <a:buChar char="•"/>
                      </a:pPr>
                      <a:r>
                        <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Also known as Rule Based RBAC</a:t>
                      </a:r>
                      <a:r>
                        <a:rPr lang="en-US" sz="1500" b="1" i="0" u="none" strike="noStrike" kern="1200" dirty="0">
                          <a:solidFill>
                            <a:schemeClr val="dk1"/>
                          </a:solidFill>
                          <a:effectLst/>
                          <a:latin typeface="Times New Roman" panose="02020603050405020304" pitchFamily="18" charset="0"/>
                          <a:ea typeface="+mn-ea"/>
                          <a:cs typeface="Times New Roman" panose="02020603050405020304" pitchFamily="18" charset="0"/>
                        </a:rPr>
                        <a:t>.</a:t>
                      </a:r>
                      <a:endParaRPr lang="en-US" sz="1500" b="0" i="0" u="none" strike="noStrike" kern="1200" dirty="0">
                        <a:solidFill>
                          <a:schemeClr val="dk1"/>
                        </a:solidFill>
                        <a:effectLst/>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10002"/>
                  </a:ext>
                </a:extLst>
              </a:tr>
              <a:tr h="286322">
                <a:tc>
                  <a:txBody>
                    <a:bodyPr/>
                    <a:lstStyle/>
                    <a:p>
                      <a:pPr fontAlgn="ctr"/>
                      <a:r>
                        <a:rPr lang="en-IN" sz="1500" b="0" dirty="0">
                          <a:effectLst/>
                          <a:latin typeface="Times New Roman" panose="02020603050405020304" pitchFamily="18" charset="0"/>
                          <a:cs typeface="Times New Roman" panose="02020603050405020304" pitchFamily="18" charset="0"/>
                        </a:rPr>
                        <a:t>Time-based access control (TAC)</a:t>
                      </a:r>
                    </a:p>
                  </a:txBody>
                  <a:tcPr marL="47625" marR="47625" marT="47625" marB="47625" anchor="ctr"/>
                </a:tc>
                <a:tc>
                  <a:txBody>
                    <a:bodyPr/>
                    <a:lstStyle/>
                    <a:p>
                      <a:pPr marL="0" indent="0" fontAlgn="ctr">
                        <a:buFont typeface="Arial" panose="020B0604020202020204" pitchFamily="34" charset="0"/>
                        <a:buNone/>
                      </a:pPr>
                      <a:r>
                        <a:rPr lang="en-US" sz="1500" b="0" dirty="0">
                          <a:effectLst/>
                          <a:latin typeface="Times New Roman" panose="02020603050405020304" pitchFamily="18" charset="0"/>
                          <a:cs typeface="Times New Roman" panose="02020603050405020304" pitchFamily="18" charset="0"/>
                        </a:rPr>
                        <a:t>It allows access to network resources based on time and day.</a:t>
                      </a:r>
                    </a:p>
                  </a:txBody>
                  <a:tcPr marL="47625" marR="47625" marT="47625" marB="476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4712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AAA Operation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C41142B-A52E-B8AC-5686-BA137CE5C034}"/>
              </a:ext>
            </a:extLst>
          </p:cNvPr>
          <p:cNvSpPr txBox="1"/>
          <p:nvPr/>
        </p:nvSpPr>
        <p:spPr>
          <a:xfrm>
            <a:off x="1345448" y="1519026"/>
            <a:ext cx="10741741" cy="830997"/>
          </a:xfrm>
          <a:prstGeom prst="rect">
            <a:avLst/>
          </a:prstGeom>
          <a:noFill/>
        </p:spPr>
        <p:txBody>
          <a:bodyPr wrap="square">
            <a:spAutoFit/>
          </a:bodyPr>
          <a:lstStyle/>
          <a:p>
            <a:pPr marL="0" indent="0">
              <a:buNone/>
            </a:pPr>
            <a:r>
              <a:rPr lang="en-US" sz="2400" dirty="0">
                <a:latin typeface="Times New Roman" panose="02020603050405020304" pitchFamily="18" charset="0"/>
                <a:cs typeface="Times New Roman" panose="02020603050405020304" pitchFamily="18" charset="0"/>
              </a:rPr>
              <a:t>The following table lists the three independent security functions provided by the AAA architectural framework:</a:t>
            </a:r>
          </a:p>
        </p:txBody>
      </p:sp>
      <p:graphicFrame>
        <p:nvGraphicFramePr>
          <p:cNvPr id="8" name="Table 7">
            <a:extLst>
              <a:ext uri="{FF2B5EF4-FFF2-40B4-BE49-F238E27FC236}">
                <a16:creationId xmlns:a16="http://schemas.microsoft.com/office/drawing/2014/main" id="{CB0A9882-5CA5-705A-17A6-CB723E435BFE}"/>
              </a:ext>
            </a:extLst>
          </p:cNvPr>
          <p:cNvGraphicFramePr>
            <a:graphicFrameLocks noGrp="1"/>
          </p:cNvGraphicFramePr>
          <p:nvPr>
            <p:extLst>
              <p:ext uri="{D42A27DB-BD31-4B8C-83A1-F6EECF244321}">
                <p14:modId xmlns:p14="http://schemas.microsoft.com/office/powerpoint/2010/main" val="2357123824"/>
              </p:ext>
            </p:extLst>
          </p:nvPr>
        </p:nvGraphicFramePr>
        <p:xfrm>
          <a:off x="439334" y="2312590"/>
          <a:ext cx="11428867" cy="3223260"/>
        </p:xfrm>
        <a:graphic>
          <a:graphicData uri="http://schemas.openxmlformats.org/drawingml/2006/table">
            <a:tbl>
              <a:tblPr firstRow="1" bandRow="1">
                <a:tableStyleId>{5C22544A-7EE6-4342-B048-85BDC9FD1C3A}</a:tableStyleId>
              </a:tblPr>
              <a:tblGrid>
                <a:gridCol w="2072654">
                  <a:extLst>
                    <a:ext uri="{9D8B030D-6E8A-4147-A177-3AD203B41FA5}">
                      <a16:colId xmlns:a16="http://schemas.microsoft.com/office/drawing/2014/main" val="20000"/>
                    </a:ext>
                  </a:extLst>
                </a:gridCol>
                <a:gridCol w="9356213">
                  <a:extLst>
                    <a:ext uri="{9D8B030D-6E8A-4147-A177-3AD203B41FA5}">
                      <a16:colId xmlns:a16="http://schemas.microsoft.com/office/drawing/2014/main" val="20001"/>
                    </a:ext>
                  </a:extLst>
                </a:gridCol>
              </a:tblGrid>
              <a:tr h="349554">
                <a:tc>
                  <a:txBody>
                    <a:bodyPr/>
                    <a:lstStyle/>
                    <a:p>
                      <a:pPr algn="ctr" fontAlgn="ctr"/>
                      <a:r>
                        <a:rPr lang="en-IN" sz="1700" b="1" dirty="0">
                          <a:effectLst/>
                          <a:latin typeface="Times New Roman" panose="02020603050405020304" pitchFamily="18" charset="0"/>
                          <a:cs typeface="Times New Roman" panose="02020603050405020304" pitchFamily="18" charset="0"/>
                        </a:rPr>
                        <a:t>AAA Component</a:t>
                      </a:r>
                      <a:endParaRPr lang="en-IN" sz="170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algn="ctr" fontAlgn="ctr"/>
                      <a:r>
                        <a:rPr lang="en-IN" sz="1700" b="1" dirty="0">
                          <a:effectLst/>
                          <a:latin typeface="Times New Roman" panose="02020603050405020304" pitchFamily="18" charset="0"/>
                          <a:cs typeface="Times New Roman" panose="02020603050405020304" pitchFamily="18" charset="0"/>
                        </a:rPr>
                        <a:t>Description</a:t>
                      </a:r>
                      <a:endParaRPr lang="en-IN" sz="170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0"/>
                  </a:ext>
                </a:extLst>
              </a:tr>
              <a:tr h="832888">
                <a:tc>
                  <a:txBody>
                    <a:bodyPr/>
                    <a:lstStyle/>
                    <a:p>
                      <a:pPr fontAlgn="ctr"/>
                      <a:r>
                        <a:rPr lang="en-IN" sz="1700" b="0" dirty="0">
                          <a:effectLst/>
                          <a:latin typeface="Times New Roman" panose="02020603050405020304" pitchFamily="18" charset="0"/>
                          <a:cs typeface="Times New Roman" panose="02020603050405020304" pitchFamily="18" charset="0"/>
                        </a:rPr>
                        <a:t>Authentication</a:t>
                      </a:r>
                    </a:p>
                  </a:txBody>
                  <a:tcPr marL="47625" marR="47625" marT="47625" marB="47625"/>
                </a:tc>
                <a:tc>
                  <a:txBody>
                    <a:bodyPr/>
                    <a:lstStyle/>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Authentication can be established using username and password combinations, challenge and response questions, token cards, and other methods.</a:t>
                      </a:r>
                    </a:p>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AAA authentication provides a centralized way to control access to the network.</a:t>
                      </a:r>
                    </a:p>
                  </a:txBody>
                  <a:tcPr marL="47625" marR="47625" marT="47625" marB="47625" anchor="ctr"/>
                </a:tc>
                <a:extLst>
                  <a:ext uri="{0D108BD9-81ED-4DB2-BD59-A6C34878D82A}">
                    <a16:rowId xmlns:a16="http://schemas.microsoft.com/office/drawing/2014/main" val="10001"/>
                  </a:ext>
                </a:extLst>
              </a:tr>
              <a:tr h="828573">
                <a:tc>
                  <a:txBody>
                    <a:bodyPr/>
                    <a:lstStyle/>
                    <a:p>
                      <a:r>
                        <a:rPr lang="en-IN" sz="1700" dirty="0">
                          <a:latin typeface="Times New Roman" panose="02020603050405020304" pitchFamily="18" charset="0"/>
                          <a:cs typeface="Times New Roman" panose="02020603050405020304" pitchFamily="18" charset="0"/>
                        </a:rPr>
                        <a:t>Authorization</a:t>
                      </a:r>
                    </a:p>
                  </a:txBody>
                  <a:tcPr/>
                </a:tc>
                <a:tc>
                  <a:txBody>
                    <a:bodyPr/>
                    <a:lstStyle/>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After the user is authenticated, authorization services determine which resources the user can access and which operations the user is allowed to perform.</a:t>
                      </a:r>
                    </a:p>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An example is "User can access host server XYZ using SSH only."</a:t>
                      </a:r>
                    </a:p>
                  </a:txBody>
                  <a:tcPr/>
                </a:tc>
                <a:extLst>
                  <a:ext uri="{0D108BD9-81ED-4DB2-BD59-A6C34878D82A}">
                    <a16:rowId xmlns:a16="http://schemas.microsoft.com/office/drawing/2014/main" val="10002"/>
                  </a:ext>
                </a:extLst>
              </a:tr>
              <a:tr h="1070240">
                <a:tc>
                  <a:txBody>
                    <a:bodyPr/>
                    <a:lstStyle/>
                    <a:p>
                      <a:r>
                        <a:rPr lang="en-IN" sz="1700" dirty="0">
                          <a:latin typeface="Times New Roman" panose="02020603050405020304" pitchFamily="18" charset="0"/>
                          <a:cs typeface="Times New Roman" panose="02020603050405020304" pitchFamily="18" charset="0"/>
                        </a:rPr>
                        <a:t>Accounting</a:t>
                      </a:r>
                    </a:p>
                  </a:txBody>
                  <a:tcPr/>
                </a:tc>
                <a:tc>
                  <a:txBody>
                    <a:bodyPr/>
                    <a:lstStyle/>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Accounting records what the user does, including what is accessed, the amount of time the resource is accessed, and any changes that were made.</a:t>
                      </a:r>
                    </a:p>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Accounting keeps track of how network resources are used.</a:t>
                      </a:r>
                    </a:p>
                    <a:p>
                      <a:pPr marL="285750" indent="-285750">
                        <a:buFont typeface="Arial" panose="020B0604020202020204" pitchFamily="34" charset="0"/>
                        <a:buChar cha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An example is "User accessed host server XYZ using SSH for 15 minutes."</a:t>
                      </a: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54605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AAA Operation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B3DD91C6-3F53-339D-A0D8-5BA6A2622D6E}"/>
              </a:ext>
            </a:extLst>
          </p:cNvPr>
          <p:cNvSpPr txBox="1">
            <a:spLocks/>
          </p:cNvSpPr>
          <p:nvPr/>
        </p:nvSpPr>
        <p:spPr>
          <a:xfrm>
            <a:off x="390263" y="2130261"/>
            <a:ext cx="5537469"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latin typeface="Times New Roman" panose="02020603050405020304" pitchFamily="18" charset="0"/>
                <a:cs typeface="Times New Roman" panose="02020603050405020304" pitchFamily="18" charset="0"/>
              </a:rPr>
              <a:t>This concept is like the use of a credit card, as indicated by the figure. The credit card identifies who can use it, how much that user can spend, and keeps account of what items the user spent money on.</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C8E3CFC2-9A95-0837-921F-FA46F9C45091}"/>
              </a:ext>
            </a:extLst>
          </p:cNvPr>
          <p:cNvPicPr>
            <a:picLocks noChangeAspect="1"/>
          </p:cNvPicPr>
          <p:nvPr/>
        </p:nvPicPr>
        <p:blipFill rotWithShape="1">
          <a:blip r:embed="rId3"/>
          <a:srcRect l="1483"/>
          <a:stretch/>
        </p:blipFill>
        <p:spPr>
          <a:xfrm>
            <a:off x="6348644" y="1476979"/>
            <a:ext cx="5354129" cy="4032000"/>
          </a:xfrm>
          <a:prstGeom prst="rect">
            <a:avLst/>
          </a:prstGeom>
          <a:ln>
            <a:solidFill>
              <a:schemeClr val="bg1">
                <a:lumMod val="75000"/>
              </a:schemeClr>
            </a:solidFill>
          </a:ln>
        </p:spPr>
      </p:pic>
    </p:spTree>
    <p:extLst>
      <p:ext uri="{BB962C8B-B14F-4D97-AF65-F5344CB8AC3E}">
        <p14:creationId xmlns:p14="http://schemas.microsoft.com/office/powerpoint/2010/main" val="35881460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AAA Authentication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305FC8D0-F3FB-4173-69AA-60F198CEA13F}"/>
              </a:ext>
            </a:extLst>
          </p:cNvPr>
          <p:cNvSpPr txBox="1">
            <a:spLocks/>
          </p:cNvSpPr>
          <p:nvPr/>
        </p:nvSpPr>
        <p:spPr>
          <a:xfrm>
            <a:off x="636068" y="1693620"/>
            <a:ext cx="11555931" cy="2858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AAA Authentication can be used to authenticate users for administrative access, or it can be used to authenticate users for remote network access.</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Cisco provides two common methods for implementing AAA Services:</a:t>
            </a:r>
          </a:p>
          <a:p>
            <a:pPr marL="0" indent="0">
              <a:buNone/>
            </a:pPr>
            <a:r>
              <a:rPr lang="en-US" sz="2000" b="1" dirty="0">
                <a:solidFill>
                  <a:srgbClr val="00B0F0"/>
                </a:solidFill>
                <a:latin typeface="Times New Roman" panose="02020603050405020304" pitchFamily="18" charset="0"/>
                <a:cs typeface="Times New Roman" panose="02020603050405020304" pitchFamily="18" charset="0"/>
              </a:rPr>
              <a:t>Local AAA Authentication</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method is known as self-contained authentication because it authenticates users against locally stored usernames and passwords. </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Local AAA is ideal for small networks.</a:t>
            </a:r>
          </a:p>
          <a:p>
            <a:pPr marL="0" indent="0">
              <a:buNone/>
            </a:pPr>
            <a:r>
              <a:rPr lang="en-US" sz="2000" b="1" dirty="0">
                <a:solidFill>
                  <a:srgbClr val="00B0F0"/>
                </a:solidFill>
                <a:latin typeface="Times New Roman" panose="02020603050405020304" pitchFamily="18" charset="0"/>
                <a:cs typeface="Times New Roman" panose="02020603050405020304" pitchFamily="18" charset="0"/>
              </a:rPr>
              <a:t>Server-based AAA Authentication</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method authenticates against a central AAA server that contains the usernames and passwords for all users. </a:t>
            </a:r>
          </a:p>
          <a:p>
            <a:pPr>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This is ideal for medium-to-large networks.</a:t>
            </a:r>
          </a:p>
        </p:txBody>
      </p:sp>
    </p:spTree>
    <p:extLst>
      <p:ext uri="{BB962C8B-B14F-4D97-AF65-F5344CB8AC3E}">
        <p14:creationId xmlns:p14="http://schemas.microsoft.com/office/powerpoint/2010/main" val="6843389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AAA Authentication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5DD9EFB7-06BF-B722-5AE2-91D100A9B077}"/>
              </a:ext>
            </a:extLst>
          </p:cNvPr>
          <p:cNvSpPr txBox="1">
            <a:spLocks/>
          </p:cNvSpPr>
          <p:nvPr/>
        </p:nvSpPr>
        <p:spPr>
          <a:xfrm>
            <a:off x="651740" y="1823839"/>
            <a:ext cx="11555931" cy="21696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latin typeface="Times New Roman" panose="02020603050405020304" pitchFamily="18" charset="0"/>
                <a:cs typeface="Times New Roman" panose="02020603050405020304" pitchFamily="18" charset="0"/>
              </a:rPr>
              <a:t>Local AAA Authentication</a:t>
            </a:r>
            <a:endParaRPr lang="en-US" sz="24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client establishes a connection with the router.</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AAA router prompts the user for a username and password.</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router authenticated the username and password using the local database and the user is provided access to the network based on information in the local database.</a:t>
            </a:r>
          </a:p>
        </p:txBody>
      </p:sp>
      <p:pic>
        <p:nvPicPr>
          <p:cNvPr id="8" name="Picture 7">
            <a:extLst>
              <a:ext uri="{FF2B5EF4-FFF2-40B4-BE49-F238E27FC236}">
                <a16:creationId xmlns:a16="http://schemas.microsoft.com/office/drawing/2014/main" id="{44037B9E-15FC-1E4B-662B-88D39172C9BD}"/>
              </a:ext>
            </a:extLst>
          </p:cNvPr>
          <p:cNvPicPr>
            <a:picLocks noChangeAspect="1"/>
          </p:cNvPicPr>
          <p:nvPr/>
        </p:nvPicPr>
        <p:blipFill>
          <a:blip r:embed="rId3"/>
          <a:stretch>
            <a:fillRect/>
          </a:stretch>
        </p:blipFill>
        <p:spPr>
          <a:xfrm>
            <a:off x="2742770" y="4092175"/>
            <a:ext cx="6717749" cy="1620000"/>
          </a:xfrm>
          <a:prstGeom prst="rect">
            <a:avLst/>
          </a:prstGeom>
          <a:ln>
            <a:solidFill>
              <a:schemeClr val="bg1">
                <a:lumMod val="75000"/>
              </a:schemeClr>
            </a:solidFill>
          </a:ln>
        </p:spPr>
      </p:pic>
    </p:spTree>
    <p:extLst>
      <p:ext uri="{BB962C8B-B14F-4D97-AF65-F5344CB8AC3E}">
        <p14:creationId xmlns:p14="http://schemas.microsoft.com/office/powerpoint/2010/main" val="24607589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AAA Authentication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ECA3082B-AD02-99CB-2CD0-27210C609A0E}"/>
              </a:ext>
            </a:extLst>
          </p:cNvPr>
          <p:cNvSpPr txBox="1">
            <a:spLocks/>
          </p:cNvSpPr>
          <p:nvPr/>
        </p:nvSpPr>
        <p:spPr>
          <a:xfrm>
            <a:off x="427704" y="1649671"/>
            <a:ext cx="11779968" cy="216968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latin typeface="Times New Roman" panose="02020603050405020304" pitchFamily="18" charset="0"/>
                <a:cs typeface="Times New Roman" panose="02020603050405020304" pitchFamily="18" charset="0"/>
              </a:rPr>
              <a:t>Server-based AAA Authentication</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client establishes a connection with the router.</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AAA router prompts the user for a username and password.</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router authenticates the username and password using a AAA server.</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user is provided access to the network based on information in the remote AAA server.</a:t>
            </a:r>
          </a:p>
        </p:txBody>
      </p:sp>
      <p:pic>
        <p:nvPicPr>
          <p:cNvPr id="10" name="Picture 9">
            <a:extLst>
              <a:ext uri="{FF2B5EF4-FFF2-40B4-BE49-F238E27FC236}">
                <a16:creationId xmlns:a16="http://schemas.microsoft.com/office/drawing/2014/main" id="{96E1AC8F-DC51-58DD-CF23-5B8545E2F1BA}"/>
              </a:ext>
            </a:extLst>
          </p:cNvPr>
          <p:cNvPicPr>
            <a:picLocks noChangeAspect="1"/>
          </p:cNvPicPr>
          <p:nvPr/>
        </p:nvPicPr>
        <p:blipFill>
          <a:blip r:embed="rId3"/>
          <a:stretch>
            <a:fillRect/>
          </a:stretch>
        </p:blipFill>
        <p:spPr>
          <a:xfrm>
            <a:off x="2836713" y="4133384"/>
            <a:ext cx="6518573" cy="1620000"/>
          </a:xfrm>
          <a:prstGeom prst="rect">
            <a:avLst/>
          </a:prstGeom>
          <a:ln>
            <a:solidFill>
              <a:schemeClr val="bg1">
                <a:lumMod val="75000"/>
              </a:schemeClr>
            </a:solidFill>
          </a:ln>
        </p:spPr>
      </p:pic>
    </p:spTree>
    <p:extLst>
      <p:ext uri="{BB962C8B-B14F-4D97-AF65-F5344CB8AC3E}">
        <p14:creationId xmlns:p14="http://schemas.microsoft.com/office/powerpoint/2010/main" val="287841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AAA Authentication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5A85668B-BC47-56D4-D88F-AB8F385B4F79}"/>
              </a:ext>
            </a:extLst>
          </p:cNvPr>
          <p:cNvSpPr txBox="1">
            <a:spLocks/>
          </p:cNvSpPr>
          <p:nvPr/>
        </p:nvSpPr>
        <p:spPr>
          <a:xfrm>
            <a:off x="566056" y="1748739"/>
            <a:ext cx="11641615" cy="41267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300" b="1" dirty="0">
                <a:latin typeface="Times New Roman" panose="02020603050405020304" pitchFamily="18" charset="0"/>
                <a:cs typeface="Times New Roman" panose="02020603050405020304" pitchFamily="18" charset="0"/>
              </a:rPr>
              <a:t>Centralized AAA</a:t>
            </a:r>
          </a:p>
          <a:p>
            <a:pPr>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Centralized AAA is more scalable and manageable than local AAA authentication, and therefore, it is the preferred AAA implementation.</a:t>
            </a:r>
          </a:p>
          <a:p>
            <a:pPr>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A centralized AAA system may independently maintain databases for authentication, authorization, and accounting. </a:t>
            </a:r>
          </a:p>
          <a:p>
            <a:pPr>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It can leverage Active Directory or Lightweight Directory Access Protocol (LDAP) for user authentication and group membership, while maintaining its own authorization and accounting databases.</a:t>
            </a:r>
          </a:p>
          <a:p>
            <a:pPr>
              <a:buFont typeface="Arial" panose="020B0604020202020204" pitchFamily="34" charset="0"/>
              <a:buChar char="•"/>
            </a:pPr>
            <a:r>
              <a:rPr lang="en-US" sz="2300" dirty="0">
                <a:latin typeface="Times New Roman" panose="02020603050405020304" pitchFamily="18" charset="0"/>
                <a:cs typeface="Times New Roman" panose="02020603050405020304" pitchFamily="18" charset="0"/>
              </a:rPr>
              <a:t>Devices communicate with the centralized AAA server using either the Remote Authentication Dial-In User Service (RADIUS) or Terminal Access Controller Access Control System (TACACS+) protocols.</a:t>
            </a:r>
          </a:p>
        </p:txBody>
      </p:sp>
    </p:spTree>
    <p:extLst>
      <p:ext uri="{BB962C8B-B14F-4D97-AF65-F5344CB8AC3E}">
        <p14:creationId xmlns:p14="http://schemas.microsoft.com/office/powerpoint/2010/main" val="3811441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AAA Authentication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C1FFC36F-6B67-E876-514A-7C49323BC2D1}"/>
              </a:ext>
            </a:extLst>
          </p:cNvPr>
          <p:cNvSpPr txBox="1">
            <a:spLocks/>
          </p:cNvSpPr>
          <p:nvPr/>
        </p:nvSpPr>
        <p:spPr>
          <a:xfrm>
            <a:off x="1874165" y="1668423"/>
            <a:ext cx="8672051" cy="3462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imes New Roman" panose="02020603050405020304" pitchFamily="18" charset="0"/>
                <a:cs typeface="Times New Roman" panose="02020603050405020304" pitchFamily="18" charset="0"/>
              </a:rPr>
              <a:t>The following table lists the differences between the two protocols:</a:t>
            </a:r>
          </a:p>
          <a:p>
            <a:pPr marL="0" indent="0">
              <a:buNone/>
            </a:pP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5E4EE77D-0B3D-217E-8751-0E66FEE2E707}"/>
              </a:ext>
            </a:extLst>
          </p:cNvPr>
          <p:cNvGraphicFramePr>
            <a:graphicFrameLocks noGrp="1"/>
          </p:cNvGraphicFramePr>
          <p:nvPr>
            <p:extLst>
              <p:ext uri="{D42A27DB-BD31-4B8C-83A1-F6EECF244321}">
                <p14:modId xmlns:p14="http://schemas.microsoft.com/office/powerpoint/2010/main" val="4253883263"/>
              </p:ext>
            </p:extLst>
          </p:nvPr>
        </p:nvGraphicFramePr>
        <p:xfrm>
          <a:off x="458857" y="2115807"/>
          <a:ext cx="11438320" cy="3659619"/>
        </p:xfrm>
        <a:graphic>
          <a:graphicData uri="http://schemas.openxmlformats.org/drawingml/2006/table">
            <a:tbl>
              <a:tblPr firstRow="1" bandRow="1">
                <a:tableStyleId>{5C22544A-7EE6-4342-B048-85BDC9FD1C3A}</a:tableStyleId>
              </a:tblPr>
              <a:tblGrid>
                <a:gridCol w="1913694">
                  <a:extLst>
                    <a:ext uri="{9D8B030D-6E8A-4147-A177-3AD203B41FA5}">
                      <a16:colId xmlns:a16="http://schemas.microsoft.com/office/drawing/2014/main" val="20000"/>
                    </a:ext>
                  </a:extLst>
                </a:gridCol>
                <a:gridCol w="4553539">
                  <a:extLst>
                    <a:ext uri="{9D8B030D-6E8A-4147-A177-3AD203B41FA5}">
                      <a16:colId xmlns:a16="http://schemas.microsoft.com/office/drawing/2014/main" val="20001"/>
                    </a:ext>
                  </a:extLst>
                </a:gridCol>
                <a:gridCol w="4971087">
                  <a:extLst>
                    <a:ext uri="{9D8B030D-6E8A-4147-A177-3AD203B41FA5}">
                      <a16:colId xmlns:a16="http://schemas.microsoft.com/office/drawing/2014/main" val="20002"/>
                    </a:ext>
                  </a:extLst>
                </a:gridCol>
              </a:tblGrid>
              <a:tr h="314878">
                <a:tc>
                  <a:txBody>
                    <a:bodyPr/>
                    <a:lstStyle/>
                    <a:p>
                      <a:pPr algn="ctr"/>
                      <a:r>
                        <a:rPr lang="en-IN" sz="2000" b="1" dirty="0">
                          <a:latin typeface="Times New Roman" panose="02020603050405020304" pitchFamily="18" charset="0"/>
                          <a:cs typeface="Times New Roman" panose="02020603050405020304" pitchFamily="18" charset="0"/>
                        </a:rPr>
                        <a:t>Functions</a:t>
                      </a:r>
                    </a:p>
                  </a:txBody>
                  <a:tcPr/>
                </a:tc>
                <a:tc>
                  <a:txBody>
                    <a:bodyPr/>
                    <a:lstStyle/>
                    <a:p>
                      <a:pPr marL="0" marR="0" indent="0" algn="ctr" defTabSz="685777" rtl="0" eaLnBrk="1" fontAlgn="auto" latinLnBrk="0" hangingPunct="1">
                        <a:lnSpc>
                          <a:spcPct val="100000"/>
                        </a:lnSpc>
                        <a:spcBef>
                          <a:spcPts val="0"/>
                        </a:spcBef>
                        <a:spcAft>
                          <a:spcPts val="0"/>
                        </a:spcAft>
                        <a:buClrTx/>
                        <a:buSzTx/>
                        <a:buFontTx/>
                        <a:buNone/>
                        <a:tabLst/>
                        <a:defRPr/>
                      </a:pPr>
                      <a:r>
                        <a:rPr lang="en-IN" sz="2000" b="1" i="0" u="none" strike="noStrike" kern="1200" dirty="0">
                          <a:solidFill>
                            <a:schemeClr val="lt1"/>
                          </a:solidFill>
                          <a:effectLst/>
                          <a:latin typeface="Times New Roman" panose="02020603050405020304" pitchFamily="18" charset="0"/>
                          <a:ea typeface="+mn-ea"/>
                          <a:cs typeface="Times New Roman" panose="02020603050405020304" pitchFamily="18" charset="0"/>
                        </a:rPr>
                        <a:t>TACACS+</a:t>
                      </a:r>
                      <a:endParaRPr lang="en-IN" sz="2000" b="1" dirty="0">
                        <a:latin typeface="Times New Roman" panose="02020603050405020304" pitchFamily="18" charset="0"/>
                        <a:cs typeface="Times New Roman" panose="02020603050405020304" pitchFamily="18" charset="0"/>
                      </a:endParaRPr>
                    </a:p>
                  </a:txBody>
                  <a:tcPr/>
                </a:tc>
                <a:tc>
                  <a:txBody>
                    <a:bodyPr/>
                    <a:lstStyle/>
                    <a:p>
                      <a:pPr algn="ctr"/>
                      <a:r>
                        <a:rPr lang="en-IN" sz="2000" b="1" dirty="0">
                          <a:latin typeface="Times New Roman" panose="02020603050405020304" pitchFamily="18" charset="0"/>
                          <a:cs typeface="Times New Roman" panose="02020603050405020304" pitchFamily="18" charset="0"/>
                        </a:rPr>
                        <a:t> RADIUS</a:t>
                      </a:r>
                    </a:p>
                  </a:txBody>
                  <a:tcPr/>
                </a:tc>
                <a:extLst>
                  <a:ext uri="{0D108BD9-81ED-4DB2-BD59-A6C34878D82A}">
                    <a16:rowId xmlns:a16="http://schemas.microsoft.com/office/drawing/2014/main" val="10000"/>
                  </a:ext>
                </a:extLst>
              </a:tr>
              <a:tr h="1200474">
                <a:tc>
                  <a:txBody>
                    <a:bodyPr/>
                    <a:lstStyle/>
                    <a:p>
                      <a:r>
                        <a:rPr lang="en-IN" sz="2000" dirty="0">
                          <a:latin typeface="Times New Roman" panose="02020603050405020304" pitchFamily="18" charset="0"/>
                          <a:cs typeface="Times New Roman" panose="02020603050405020304" pitchFamily="18" charset="0"/>
                        </a:rPr>
                        <a:t>Functionality</a:t>
                      </a:r>
                    </a:p>
                  </a:txBody>
                  <a:tcPr/>
                </a:tc>
                <a:tc>
                  <a:txBody>
                    <a:bodyPr/>
                    <a:lstStyle/>
                    <a:p>
                      <a:pPr fontAlgn="ctr"/>
                      <a:r>
                        <a:rPr lang="en-US" sz="2000" b="0" dirty="0">
                          <a:effectLst/>
                          <a:latin typeface="Times New Roman" panose="02020603050405020304" pitchFamily="18" charset="0"/>
                          <a:cs typeface="Times New Roman" panose="02020603050405020304" pitchFamily="18" charset="0"/>
                        </a:rPr>
                        <a:t>It separates authentication, authorization, and accounting functions according to the AAA architecture. This allows modularity of the security server implementation.</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It combines authentication and authorization but separates accounting, which allows less flexibility in implementation than TACACS+.</a:t>
                      </a:r>
                    </a:p>
                  </a:txBody>
                  <a:tcPr marL="47625" marR="47625" marT="47625" marB="47625"/>
                </a:tc>
                <a:extLst>
                  <a:ext uri="{0D108BD9-81ED-4DB2-BD59-A6C34878D82A}">
                    <a16:rowId xmlns:a16="http://schemas.microsoft.com/office/drawing/2014/main" val="10001"/>
                  </a:ext>
                </a:extLst>
              </a:tr>
              <a:tr h="318814">
                <a:tc>
                  <a:txBody>
                    <a:bodyPr/>
                    <a:lstStyle/>
                    <a:p>
                      <a:pPr fontAlgn="ctr"/>
                      <a:r>
                        <a:rPr lang="en-IN" sz="2000" b="0" dirty="0">
                          <a:effectLst/>
                          <a:latin typeface="Times New Roman" panose="02020603050405020304" pitchFamily="18" charset="0"/>
                          <a:cs typeface="Times New Roman" panose="02020603050405020304" pitchFamily="18" charset="0"/>
                        </a:rPr>
                        <a:t>Standard</a:t>
                      </a:r>
                    </a:p>
                  </a:txBody>
                  <a:tcPr marL="47625" marR="47625" marT="47625" marB="47625"/>
                </a:tc>
                <a:tc>
                  <a:txBody>
                    <a:bodyPr/>
                    <a:lstStyle/>
                    <a:p>
                      <a:pPr fontAlgn="ctr"/>
                      <a:r>
                        <a:rPr lang="en-IN" sz="2000" b="0" dirty="0">
                          <a:effectLst/>
                          <a:latin typeface="Times New Roman" panose="02020603050405020304" pitchFamily="18" charset="0"/>
                          <a:cs typeface="Times New Roman" panose="02020603050405020304" pitchFamily="18" charset="0"/>
                        </a:rPr>
                        <a:t>Mostly Cisco supported</a:t>
                      </a:r>
                    </a:p>
                  </a:txBody>
                  <a:tcPr marL="47625" marR="47625" marT="47625" marB="47625"/>
                </a:tc>
                <a:tc>
                  <a:txBody>
                    <a:bodyPr/>
                    <a:lstStyle/>
                    <a:p>
                      <a:pPr fontAlgn="ctr"/>
                      <a:r>
                        <a:rPr lang="en-IN" sz="2000" b="0" dirty="0">
                          <a:effectLst/>
                          <a:latin typeface="Times New Roman" panose="02020603050405020304" pitchFamily="18" charset="0"/>
                          <a:cs typeface="Times New Roman" panose="02020603050405020304" pitchFamily="18" charset="0"/>
                        </a:rPr>
                        <a:t>Open/RFC standard</a:t>
                      </a:r>
                    </a:p>
                  </a:txBody>
                  <a:tcPr marL="47625" marR="47625" marT="47625" marB="47625"/>
                </a:tc>
                <a:extLst>
                  <a:ext uri="{0D108BD9-81ED-4DB2-BD59-A6C34878D82A}">
                    <a16:rowId xmlns:a16="http://schemas.microsoft.com/office/drawing/2014/main" val="10002"/>
                  </a:ext>
                </a:extLst>
              </a:tr>
              <a:tr h="539229">
                <a:tc>
                  <a:txBody>
                    <a:bodyPr/>
                    <a:lstStyle/>
                    <a:p>
                      <a:pPr fontAlgn="ctr"/>
                      <a:r>
                        <a:rPr lang="en-IN" sz="2000" b="0" dirty="0">
                          <a:effectLst/>
                          <a:latin typeface="Times New Roman" panose="02020603050405020304" pitchFamily="18" charset="0"/>
                          <a:cs typeface="Times New Roman" panose="02020603050405020304" pitchFamily="18" charset="0"/>
                        </a:rPr>
                        <a:t>Transport </a:t>
                      </a:r>
                    </a:p>
                  </a:txBody>
                  <a:tcPr marL="47625" marR="47625" marT="47625" marB="47625"/>
                </a:tc>
                <a:tc>
                  <a:txBody>
                    <a:bodyPr/>
                    <a:lstStyle/>
                    <a:p>
                      <a:pPr fontAlgn="ctr"/>
                      <a:r>
                        <a:rPr lang="en-IN" sz="2000" b="0" dirty="0">
                          <a:effectLst/>
                          <a:latin typeface="Times New Roman" panose="02020603050405020304" pitchFamily="18" charset="0"/>
                          <a:cs typeface="Times New Roman" panose="02020603050405020304" pitchFamily="18" charset="0"/>
                        </a:rPr>
                        <a:t>TCP port 49</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UDP ports 1812 and 1813, or 1645 and 1646</a:t>
                      </a:r>
                    </a:p>
                  </a:txBody>
                  <a:tcPr marL="47625" marR="47625" marT="47625" marB="47625"/>
                </a:tc>
                <a:extLst>
                  <a:ext uri="{0D108BD9-81ED-4DB2-BD59-A6C34878D82A}">
                    <a16:rowId xmlns:a16="http://schemas.microsoft.com/office/drawing/2014/main" val="10003"/>
                  </a:ext>
                </a:extLst>
              </a:tr>
              <a:tr h="759644">
                <a:tc>
                  <a:txBody>
                    <a:bodyPr/>
                    <a:lstStyle/>
                    <a:p>
                      <a:pPr fontAlgn="ctr"/>
                      <a:r>
                        <a:rPr lang="en-IN" sz="2000" b="0" dirty="0">
                          <a:effectLst/>
                          <a:latin typeface="Times New Roman" panose="02020603050405020304" pitchFamily="18" charset="0"/>
                          <a:cs typeface="Times New Roman" panose="02020603050405020304" pitchFamily="18" charset="0"/>
                        </a:rPr>
                        <a:t>Protocol CHAP</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Bidirectional challenge and response as used in Challenge Handshake Authentication Protocol (CHAP)</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Unidirectional challenge and response from the RADIUS security server to the RADIUS client</a:t>
                      </a:r>
                    </a:p>
                  </a:txBody>
                  <a:tcPr marL="47625" marR="47625" marT="47625" marB="47625"/>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5203760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Control Concepts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AAA Authentication</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1325B71B-123B-6BCF-BBB0-DDC2BB15FAB4}"/>
              </a:ext>
            </a:extLst>
          </p:cNvPr>
          <p:cNvGraphicFramePr>
            <a:graphicFrameLocks noGrp="1"/>
          </p:cNvGraphicFramePr>
          <p:nvPr>
            <p:extLst>
              <p:ext uri="{D42A27DB-BD31-4B8C-83A1-F6EECF244321}">
                <p14:modId xmlns:p14="http://schemas.microsoft.com/office/powerpoint/2010/main" val="1741148880"/>
              </p:ext>
            </p:extLst>
          </p:nvPr>
        </p:nvGraphicFramePr>
        <p:xfrm>
          <a:off x="478126" y="1980284"/>
          <a:ext cx="11450232" cy="3425190"/>
        </p:xfrm>
        <a:graphic>
          <a:graphicData uri="http://schemas.openxmlformats.org/drawingml/2006/table">
            <a:tbl>
              <a:tblPr firstRow="1" bandRow="1">
                <a:tableStyleId>{5C22544A-7EE6-4342-B048-85BDC9FD1C3A}</a:tableStyleId>
              </a:tblPr>
              <a:tblGrid>
                <a:gridCol w="1812824">
                  <a:extLst>
                    <a:ext uri="{9D8B030D-6E8A-4147-A177-3AD203B41FA5}">
                      <a16:colId xmlns:a16="http://schemas.microsoft.com/office/drawing/2014/main" val="20000"/>
                    </a:ext>
                  </a:extLst>
                </a:gridCol>
                <a:gridCol w="4380786">
                  <a:extLst>
                    <a:ext uri="{9D8B030D-6E8A-4147-A177-3AD203B41FA5}">
                      <a16:colId xmlns:a16="http://schemas.microsoft.com/office/drawing/2014/main" val="20001"/>
                    </a:ext>
                  </a:extLst>
                </a:gridCol>
                <a:gridCol w="5256622">
                  <a:extLst>
                    <a:ext uri="{9D8B030D-6E8A-4147-A177-3AD203B41FA5}">
                      <a16:colId xmlns:a16="http://schemas.microsoft.com/office/drawing/2014/main" val="20002"/>
                    </a:ext>
                  </a:extLst>
                </a:gridCol>
              </a:tblGrid>
              <a:tr h="341697">
                <a:tc>
                  <a:txBody>
                    <a:bodyPr/>
                    <a:lstStyle/>
                    <a:p>
                      <a:pPr algn="ctr"/>
                      <a:r>
                        <a:rPr lang="en-IN" sz="2000" b="1" dirty="0">
                          <a:latin typeface="Times New Roman" panose="02020603050405020304" pitchFamily="18" charset="0"/>
                          <a:cs typeface="Times New Roman" panose="02020603050405020304" pitchFamily="18" charset="0"/>
                        </a:rPr>
                        <a:t>Functions</a:t>
                      </a:r>
                    </a:p>
                  </a:txBody>
                  <a:tcPr/>
                </a:tc>
                <a:tc>
                  <a:txBody>
                    <a:bodyPr/>
                    <a:lstStyle/>
                    <a:p>
                      <a:pPr marL="0" marR="0" indent="0" algn="ctr" defTabSz="685777" rtl="0" eaLnBrk="1" fontAlgn="auto" latinLnBrk="0" hangingPunct="1">
                        <a:lnSpc>
                          <a:spcPct val="100000"/>
                        </a:lnSpc>
                        <a:spcBef>
                          <a:spcPts val="0"/>
                        </a:spcBef>
                        <a:spcAft>
                          <a:spcPts val="0"/>
                        </a:spcAft>
                        <a:buClrTx/>
                        <a:buSzTx/>
                        <a:buFontTx/>
                        <a:buNone/>
                        <a:tabLst/>
                        <a:defRPr/>
                      </a:pPr>
                      <a:r>
                        <a:rPr lang="en-IN" sz="2000" b="1" i="0" u="none" strike="noStrike" kern="1200" dirty="0">
                          <a:solidFill>
                            <a:schemeClr val="lt1"/>
                          </a:solidFill>
                          <a:effectLst/>
                          <a:latin typeface="Times New Roman" panose="02020603050405020304" pitchFamily="18" charset="0"/>
                          <a:ea typeface="+mn-ea"/>
                          <a:cs typeface="Times New Roman" panose="02020603050405020304" pitchFamily="18" charset="0"/>
                        </a:rPr>
                        <a:t>TACACS+</a:t>
                      </a:r>
                      <a:endParaRPr lang="en-IN" sz="2000" b="1" dirty="0">
                        <a:latin typeface="Times New Roman" panose="02020603050405020304" pitchFamily="18" charset="0"/>
                        <a:cs typeface="Times New Roman" panose="02020603050405020304" pitchFamily="18" charset="0"/>
                      </a:endParaRPr>
                    </a:p>
                  </a:txBody>
                  <a:tcPr/>
                </a:tc>
                <a:tc>
                  <a:txBody>
                    <a:bodyPr/>
                    <a:lstStyle/>
                    <a:p>
                      <a:pPr algn="ctr"/>
                      <a:r>
                        <a:rPr lang="en-IN" sz="2000" b="1" dirty="0">
                          <a:latin typeface="Times New Roman" panose="02020603050405020304" pitchFamily="18" charset="0"/>
                          <a:cs typeface="Times New Roman" panose="02020603050405020304" pitchFamily="18" charset="0"/>
                        </a:rPr>
                        <a:t> RADIUS</a:t>
                      </a:r>
                    </a:p>
                  </a:txBody>
                  <a:tcPr/>
                </a:tc>
                <a:extLst>
                  <a:ext uri="{0D108BD9-81ED-4DB2-BD59-A6C34878D82A}">
                    <a16:rowId xmlns:a16="http://schemas.microsoft.com/office/drawing/2014/main" val="10000"/>
                  </a:ext>
                </a:extLst>
              </a:tr>
              <a:tr h="1302718">
                <a:tc>
                  <a:txBody>
                    <a:bodyPr/>
                    <a:lstStyle/>
                    <a:p>
                      <a:pPr fontAlgn="ctr"/>
                      <a:r>
                        <a:rPr lang="en-IN" sz="2000" b="0" dirty="0">
                          <a:effectLst/>
                          <a:latin typeface="Times New Roman" panose="02020603050405020304" pitchFamily="18" charset="0"/>
                          <a:cs typeface="Times New Roman" panose="02020603050405020304" pitchFamily="18" charset="0"/>
                        </a:rPr>
                        <a:t>Confidentiality</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Encrypts the entire body of the packet but leaves a standard TACACS+ header.</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Encrypts only the password in the access-request packet from the client to the server. The remainder of the packet is unencrypted, leaving the username, authorized services, and accounting unprotected.</a:t>
                      </a:r>
                    </a:p>
                  </a:txBody>
                  <a:tcPr marL="47625" marR="47625" marT="47625" marB="47625"/>
                </a:tc>
                <a:extLst>
                  <a:ext uri="{0D108BD9-81ED-4DB2-BD59-A6C34878D82A}">
                    <a16:rowId xmlns:a16="http://schemas.microsoft.com/office/drawing/2014/main" val="10001"/>
                  </a:ext>
                </a:extLst>
              </a:tr>
              <a:tr h="824343">
                <a:tc>
                  <a:txBody>
                    <a:bodyPr/>
                    <a:lstStyle/>
                    <a:p>
                      <a:pPr fontAlgn="ctr"/>
                      <a:r>
                        <a:rPr lang="en-IN" sz="2000" b="0" dirty="0">
                          <a:effectLst/>
                          <a:latin typeface="Times New Roman" panose="02020603050405020304" pitchFamily="18" charset="0"/>
                          <a:cs typeface="Times New Roman" panose="02020603050405020304" pitchFamily="18" charset="0"/>
                        </a:rPr>
                        <a:t>Customization</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Provides authorization of router commands on a per-user or per-group basis.</a:t>
                      </a:r>
                    </a:p>
                  </a:txBody>
                  <a:tcPr marL="47625" marR="47625" marT="47625" marB="47625"/>
                </a:tc>
                <a:tc>
                  <a:txBody>
                    <a:bodyPr/>
                    <a:lstStyle/>
                    <a:p>
                      <a:pPr fontAlgn="ctr"/>
                      <a:r>
                        <a:rPr lang="en-US" sz="2000" b="0" dirty="0">
                          <a:effectLst/>
                          <a:latin typeface="Times New Roman" panose="02020603050405020304" pitchFamily="18" charset="0"/>
                          <a:cs typeface="Times New Roman" panose="02020603050405020304" pitchFamily="18" charset="0"/>
                        </a:rPr>
                        <a:t>Has no option to authorize router commands on a per-user or per-group basis.</a:t>
                      </a:r>
                    </a:p>
                  </a:txBody>
                  <a:tcPr marL="47625" marR="47625" marT="47625" marB="47625"/>
                </a:tc>
                <a:extLst>
                  <a:ext uri="{0D108BD9-81ED-4DB2-BD59-A6C34878D82A}">
                    <a16:rowId xmlns:a16="http://schemas.microsoft.com/office/drawing/2014/main" val="10002"/>
                  </a:ext>
                </a:extLst>
              </a:tr>
              <a:tr h="345968">
                <a:tc>
                  <a:txBody>
                    <a:bodyPr/>
                    <a:lstStyle/>
                    <a:p>
                      <a:pPr fontAlgn="ctr"/>
                      <a:r>
                        <a:rPr lang="en-IN" sz="2000" b="0" dirty="0">
                          <a:effectLst/>
                          <a:latin typeface="Times New Roman" panose="02020603050405020304" pitchFamily="18" charset="0"/>
                          <a:cs typeface="Times New Roman" panose="02020603050405020304" pitchFamily="18" charset="0"/>
                        </a:rPr>
                        <a:t>Accounting</a:t>
                      </a:r>
                    </a:p>
                  </a:txBody>
                  <a:tcPr marL="47625" marR="47625" marT="47625" marB="47625"/>
                </a:tc>
                <a:tc>
                  <a:txBody>
                    <a:bodyPr/>
                    <a:lstStyle/>
                    <a:p>
                      <a:pPr fontAlgn="ctr"/>
                      <a:r>
                        <a:rPr lang="en-IN" sz="2000" b="0" dirty="0">
                          <a:effectLst/>
                          <a:latin typeface="Times New Roman" panose="02020603050405020304" pitchFamily="18" charset="0"/>
                          <a:cs typeface="Times New Roman" panose="02020603050405020304" pitchFamily="18" charset="0"/>
                        </a:rPr>
                        <a:t>Limited</a:t>
                      </a:r>
                    </a:p>
                  </a:txBody>
                  <a:tcPr marL="47625" marR="47625" marT="47625" marB="47625"/>
                </a:tc>
                <a:tc>
                  <a:txBody>
                    <a:bodyPr/>
                    <a:lstStyle/>
                    <a:p>
                      <a:pPr fontAlgn="ctr"/>
                      <a:r>
                        <a:rPr lang="en-IN" sz="2000" b="0" dirty="0">
                          <a:effectLst/>
                          <a:latin typeface="Times New Roman" panose="02020603050405020304" pitchFamily="18" charset="0"/>
                          <a:cs typeface="Times New Roman" panose="02020603050405020304" pitchFamily="18" charset="0"/>
                        </a:rPr>
                        <a:t>Extensive</a:t>
                      </a:r>
                    </a:p>
                  </a:txBody>
                  <a:tcPr marL="47625" marR="47625" marT="47625" marB="47625"/>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6310786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Information Sources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Network Intelligence Communities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4C2CBE16-7F21-F25B-E4CE-6DFB016A3AB6}"/>
              </a:ext>
            </a:extLst>
          </p:cNvPr>
          <p:cNvSpPr txBox="1">
            <a:spLocks/>
          </p:cNvSpPr>
          <p:nvPr/>
        </p:nvSpPr>
        <p:spPr>
          <a:xfrm>
            <a:off x="439334" y="1856376"/>
            <a:ext cx="11603652" cy="408874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latin typeface="Times New Roman" panose="02020603050405020304" pitchFamily="18" charset="0"/>
                <a:cs typeface="Times New Roman" panose="02020603050405020304" pitchFamily="18" charset="0"/>
              </a:rPr>
              <a:t>To effectively protect a network, the security professionals must stay informed about the threats and vulnerabilities.</a:t>
            </a:r>
          </a:p>
          <a:p>
            <a:r>
              <a:rPr lang="en-IN" sz="2200" dirty="0">
                <a:latin typeface="Times New Roman" panose="02020603050405020304" pitchFamily="18" charset="0"/>
                <a:cs typeface="Times New Roman" panose="02020603050405020304" pitchFamily="18" charset="0"/>
              </a:rPr>
              <a:t>There are many security organizations which provide network intelligence, resources, workshops, and conferences to help security professionals. </a:t>
            </a:r>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To remain effective, a network security professional must:</a:t>
            </a:r>
          </a:p>
          <a:p>
            <a:pPr marL="452438"/>
            <a:r>
              <a:rPr lang="en-US" sz="2200" b="1" dirty="0">
                <a:solidFill>
                  <a:srgbClr val="00B0F0"/>
                </a:solidFill>
                <a:latin typeface="Times New Roman" panose="02020603050405020304" pitchFamily="18" charset="0"/>
                <a:cs typeface="Times New Roman" panose="02020603050405020304" pitchFamily="18" charset="0"/>
              </a:rPr>
              <a:t>Keep abreast of the latest threats</a:t>
            </a:r>
            <a:r>
              <a:rPr lang="en-US" sz="2200" dirty="0">
                <a:solidFill>
                  <a:srgbClr val="00B0F0"/>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 Includes subscribing to real-time feeds regarding threats, routinely perusing security-related websites, following security blogs and podcasts, and more.</a:t>
            </a:r>
          </a:p>
          <a:p>
            <a:pPr marL="452438"/>
            <a:r>
              <a:rPr lang="en-US" sz="2200" b="1" dirty="0">
                <a:solidFill>
                  <a:srgbClr val="00B0F0"/>
                </a:solidFill>
                <a:latin typeface="Times New Roman" panose="02020603050405020304" pitchFamily="18" charset="0"/>
                <a:cs typeface="Times New Roman" panose="02020603050405020304" pitchFamily="18" charset="0"/>
              </a:rPr>
              <a:t>Continue to upgrade skills</a:t>
            </a:r>
            <a:r>
              <a:rPr lang="en-US" sz="2200" dirty="0">
                <a:solidFill>
                  <a:srgbClr val="00B0F0"/>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 Includes attending security-related training, workshops, and conferences.</a:t>
            </a:r>
          </a:p>
          <a:p>
            <a:r>
              <a:rPr lang="en-IN" sz="2200" b="1" dirty="0">
                <a:latin typeface="Times New Roman" panose="02020603050405020304" pitchFamily="18" charset="0"/>
                <a:cs typeface="Times New Roman" panose="02020603050405020304" pitchFamily="18" charset="0"/>
              </a:rPr>
              <a:t>Note</a:t>
            </a:r>
            <a:r>
              <a:rPr lang="en-IN" sz="2200" dirty="0">
                <a:latin typeface="Times New Roman" panose="02020603050405020304" pitchFamily="18" charset="0"/>
                <a:cs typeface="Times New Roman" panose="02020603050405020304" pitchFamily="18" charset="0"/>
              </a:rPr>
              <a:t>: Network security has a very steep learning curve and requires a commitment to continuous professional development.</a:t>
            </a:r>
            <a:endParaRPr lang="en-US" sz="22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88215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Information Sources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Network Intelligence Communities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B676F2F5-3F9C-8726-A114-1773F59D2CCC}"/>
              </a:ext>
            </a:extLst>
          </p:cNvPr>
          <p:cNvSpPr txBox="1">
            <a:spLocks/>
          </p:cNvSpPr>
          <p:nvPr/>
        </p:nvSpPr>
        <p:spPr>
          <a:xfrm>
            <a:off x="1815959" y="1635926"/>
            <a:ext cx="9766852" cy="4262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imes New Roman" panose="02020603050405020304" pitchFamily="18" charset="0"/>
                <a:cs typeface="Times New Roman" panose="02020603050405020304" pitchFamily="18" charset="0"/>
              </a:rPr>
              <a:t>The table lists the important network security organization.</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A2D7C292-C8F9-EDF7-E5B3-6E7747F4FEF5}"/>
              </a:ext>
            </a:extLst>
          </p:cNvPr>
          <p:cNvGraphicFramePr>
            <a:graphicFrameLocks noGrp="1"/>
          </p:cNvGraphicFramePr>
          <p:nvPr>
            <p:extLst>
              <p:ext uri="{D42A27DB-BD31-4B8C-83A1-F6EECF244321}">
                <p14:modId xmlns:p14="http://schemas.microsoft.com/office/powerpoint/2010/main" val="3480042929"/>
              </p:ext>
            </p:extLst>
          </p:nvPr>
        </p:nvGraphicFramePr>
        <p:xfrm>
          <a:off x="329191" y="2063961"/>
          <a:ext cx="11563113" cy="3852736"/>
        </p:xfrm>
        <a:graphic>
          <a:graphicData uri="http://schemas.openxmlformats.org/drawingml/2006/table">
            <a:tbl>
              <a:tblPr firstRow="1" bandRow="1">
                <a:tableStyleId>{5C22544A-7EE6-4342-B048-85BDC9FD1C3A}</a:tableStyleId>
              </a:tblPr>
              <a:tblGrid>
                <a:gridCol w="2913575">
                  <a:extLst>
                    <a:ext uri="{9D8B030D-6E8A-4147-A177-3AD203B41FA5}">
                      <a16:colId xmlns:a16="http://schemas.microsoft.com/office/drawing/2014/main" val="20000"/>
                    </a:ext>
                  </a:extLst>
                </a:gridCol>
                <a:gridCol w="8649538">
                  <a:extLst>
                    <a:ext uri="{9D8B030D-6E8A-4147-A177-3AD203B41FA5}">
                      <a16:colId xmlns:a16="http://schemas.microsoft.com/office/drawing/2014/main" val="20001"/>
                    </a:ext>
                  </a:extLst>
                </a:gridCol>
              </a:tblGrid>
              <a:tr h="271305">
                <a:tc>
                  <a:txBody>
                    <a:bodyPr/>
                    <a:lstStyle/>
                    <a:p>
                      <a:pPr algn="ctr"/>
                      <a:r>
                        <a:rPr lang="en-IN" sz="1800" b="1" dirty="0">
                          <a:latin typeface="Times New Roman" panose="02020603050405020304" pitchFamily="18" charset="0"/>
                          <a:cs typeface="Times New Roman" panose="02020603050405020304" pitchFamily="18" charset="0"/>
                        </a:rPr>
                        <a:t>Organization</a:t>
                      </a:r>
                    </a:p>
                  </a:txBody>
                  <a:tcPr/>
                </a:tc>
                <a:tc>
                  <a:txBody>
                    <a:bodyPr/>
                    <a:lstStyle/>
                    <a:p>
                      <a:pPr algn="ctr"/>
                      <a:r>
                        <a:rPr lang="en-IN" sz="1800" b="1"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10000"/>
                  </a:ext>
                </a:extLst>
              </a:tr>
              <a:tr h="1584625">
                <a:tc>
                  <a:txBody>
                    <a:bodyPr/>
                    <a:lstStyle/>
                    <a:p>
                      <a:r>
                        <a:rPr lang="en-IN"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SysAdmin, Audit, Network, Security (SANS)</a:t>
                      </a:r>
                      <a:endParaRPr lang="en-IN" sz="1800" dirty="0">
                        <a:latin typeface="Times New Roman" panose="02020603050405020304" pitchFamily="18" charset="0"/>
                        <a:cs typeface="Times New Roman" panose="02020603050405020304" pitchFamily="18" charset="0"/>
                      </a:endParaRPr>
                    </a:p>
                  </a:txBody>
                  <a:tcPr/>
                </a:tc>
                <a:tc>
                  <a:txBody>
                    <a:bodyPr/>
                    <a:lstStyle/>
                    <a:p>
                      <a:pPr>
                        <a:lnSpc>
                          <a:spcPct val="114000"/>
                        </a:lnSpc>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SANS</a:t>
                      </a:r>
                      <a:r>
                        <a:rPr lang="en-US" sz="1800" b="0" i="0" u="none" strike="noStrike" kern="1200" baseline="0" dirty="0">
                          <a:solidFill>
                            <a:schemeClr val="dk1"/>
                          </a:solidFill>
                          <a:effectLst/>
                          <a:latin typeface="Times New Roman" panose="02020603050405020304" pitchFamily="18" charset="0"/>
                          <a:ea typeface="+mn-ea"/>
                          <a:cs typeface="Times New Roman" panose="02020603050405020304" pitchFamily="18" charset="0"/>
                        </a:rPr>
                        <a:t> Institute</a:t>
                      </a: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 resources are largely free upon request and include:</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The Internet Storm Center - the popular internet early warning system</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NewsBites</a:t>
                      </a:r>
                      <a:r>
                        <a:rPr lang="en-US" sz="1800" b="0" i="0" u="none" strike="noStrike" kern="1200" baseline="0" dirty="0">
                          <a:solidFill>
                            <a:schemeClr val="dk1"/>
                          </a:solidFill>
                          <a:effectLst/>
                          <a:latin typeface="Times New Roman" panose="02020603050405020304" pitchFamily="18" charset="0"/>
                          <a:ea typeface="+mn-ea"/>
                          <a:cs typeface="Times New Roman" panose="02020603050405020304" pitchFamily="18" charset="0"/>
                        </a:rPr>
                        <a:t> - </a:t>
                      </a: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The weekly digest of news articles about computer security. </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@RISK</a:t>
                      </a:r>
                      <a:r>
                        <a:rPr lang="en-US" sz="1800" b="0" i="0" u="none" strike="noStrike" kern="1200" baseline="0" dirty="0">
                          <a:solidFill>
                            <a:schemeClr val="dk1"/>
                          </a:solidFill>
                          <a:effectLst/>
                          <a:latin typeface="Times New Roman" panose="02020603050405020304" pitchFamily="18" charset="0"/>
                          <a:ea typeface="+mn-ea"/>
                          <a:cs typeface="Times New Roman" panose="02020603050405020304" pitchFamily="18" charset="0"/>
                        </a:rPr>
                        <a:t> - T</a:t>
                      </a: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he weekly digest of newly discovered attack vectors, vulnerabilities with active exploits, and explanations of how recent attacks worked.</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Flash security alerts</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Reading Room - More than 1,200 award-winning, original research papers. </a:t>
                      </a:r>
                    </a:p>
                    <a:p>
                      <a:pPr marL="171450" indent="-171450">
                        <a:lnSpc>
                          <a:spcPct val="114000"/>
                        </a:lnSpc>
                        <a:buFont typeface="Arial" panose="020B0604020202020204" pitchFamily="34" charset="0"/>
                        <a:buChar char="•"/>
                      </a:pPr>
                      <a:r>
                        <a:rPr lang="en-US" sz="1800" b="0" i="0" u="none" strike="noStrike" kern="1200" dirty="0">
                          <a:solidFill>
                            <a:schemeClr val="dk1"/>
                          </a:solidFill>
                          <a:effectLst/>
                          <a:latin typeface="Times New Roman" panose="02020603050405020304" pitchFamily="18" charset="0"/>
                          <a:ea typeface="+mn-ea"/>
                          <a:cs typeface="Times New Roman" panose="02020603050405020304" pitchFamily="18" charset="0"/>
                        </a:rPr>
                        <a:t>SANS also develops security courses.</a:t>
                      </a:r>
                    </a:p>
                  </a:txBody>
                  <a:tcPr/>
                </a:tc>
                <a:extLst>
                  <a:ext uri="{0D108BD9-81ED-4DB2-BD59-A6C34878D82A}">
                    <a16:rowId xmlns:a16="http://schemas.microsoft.com/office/drawing/2014/main" val="10001"/>
                  </a:ext>
                </a:extLst>
              </a:tr>
              <a:tr h="456482">
                <a:tc>
                  <a:txBody>
                    <a:bodyPr/>
                    <a:lstStyle/>
                    <a:p>
                      <a:pPr fontAlgn="ctr"/>
                      <a:r>
                        <a:rPr lang="en-IN" sz="1800" b="0" dirty="0">
                          <a:effectLst/>
                          <a:latin typeface="Times New Roman" panose="02020603050405020304" pitchFamily="18" charset="0"/>
                          <a:cs typeface="Times New Roman" panose="02020603050405020304" pitchFamily="18" charset="0"/>
                        </a:rPr>
                        <a:t>MITRE (</a:t>
                      </a:r>
                      <a:r>
                        <a:rPr lang="en-US" sz="1800" b="0" dirty="0">
                          <a:effectLst/>
                          <a:latin typeface="Times New Roman" panose="02020603050405020304" pitchFamily="18" charset="0"/>
                          <a:cs typeface="Times New Roman" panose="02020603050405020304" pitchFamily="18" charset="0"/>
                        </a:rPr>
                        <a:t>Massachusetts Institute of Technology Research and Engineering)</a:t>
                      </a:r>
                      <a:endParaRPr lang="en-IN" sz="1800" b="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fontAlgn="ctr"/>
                      <a:r>
                        <a:rPr lang="en-IN" sz="1800" b="0" i="0" kern="1200" dirty="0">
                          <a:solidFill>
                            <a:schemeClr val="dk1"/>
                          </a:solidFill>
                          <a:effectLst/>
                          <a:latin typeface="Times New Roman" panose="02020603050405020304" pitchFamily="18" charset="0"/>
                          <a:ea typeface="+mn-ea"/>
                          <a:cs typeface="Times New Roman" panose="02020603050405020304" pitchFamily="18" charset="0"/>
                        </a:rPr>
                        <a:t>The Mitre Corporation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m</a:t>
                      </a:r>
                      <a:r>
                        <a:rPr lang="en-US" sz="1800" b="0" dirty="0">
                          <a:effectLst/>
                          <a:latin typeface="Times New Roman" panose="02020603050405020304" pitchFamily="18" charset="0"/>
                          <a:cs typeface="Times New Roman" panose="02020603050405020304" pitchFamily="18" charset="0"/>
                        </a:rPr>
                        <a:t>aintains a list of Common Vulnerabilities and Exposures (CVE) used by prominent security organizations.</a:t>
                      </a:r>
                    </a:p>
                  </a:txBody>
                  <a:tcPr marL="47625" marR="47625" marT="47625" marB="47625" anchor="ct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5710080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Information Sources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Network Intelligence Communities</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7E21DE5D-7F1A-158C-C525-639714895D55}"/>
              </a:ext>
            </a:extLst>
          </p:cNvPr>
          <p:cNvGraphicFramePr>
            <a:graphicFrameLocks noGrp="1"/>
          </p:cNvGraphicFramePr>
          <p:nvPr>
            <p:extLst>
              <p:ext uri="{D42A27DB-BD31-4B8C-83A1-F6EECF244321}">
                <p14:modId xmlns:p14="http://schemas.microsoft.com/office/powerpoint/2010/main" val="2251483150"/>
              </p:ext>
            </p:extLst>
          </p:nvPr>
        </p:nvGraphicFramePr>
        <p:xfrm>
          <a:off x="439334" y="1728368"/>
          <a:ext cx="11388871" cy="3844158"/>
        </p:xfrm>
        <a:graphic>
          <a:graphicData uri="http://schemas.openxmlformats.org/drawingml/2006/table">
            <a:tbl>
              <a:tblPr firstRow="1" bandRow="1">
                <a:tableStyleId>{5C22544A-7EE6-4342-B048-85BDC9FD1C3A}</a:tableStyleId>
              </a:tblPr>
              <a:tblGrid>
                <a:gridCol w="3676745">
                  <a:extLst>
                    <a:ext uri="{9D8B030D-6E8A-4147-A177-3AD203B41FA5}">
                      <a16:colId xmlns:a16="http://schemas.microsoft.com/office/drawing/2014/main" val="20000"/>
                    </a:ext>
                  </a:extLst>
                </a:gridCol>
                <a:gridCol w="7712126">
                  <a:extLst>
                    <a:ext uri="{9D8B030D-6E8A-4147-A177-3AD203B41FA5}">
                      <a16:colId xmlns:a16="http://schemas.microsoft.com/office/drawing/2014/main" val="20001"/>
                    </a:ext>
                  </a:extLst>
                </a:gridCol>
              </a:tblGrid>
              <a:tr h="0">
                <a:tc>
                  <a:txBody>
                    <a:bodyPr/>
                    <a:lstStyle/>
                    <a:p>
                      <a:pPr algn="ctr"/>
                      <a:r>
                        <a:rPr lang="en-IN" sz="1600" b="1" dirty="0">
                          <a:latin typeface="Times New Roman" panose="02020603050405020304" pitchFamily="18" charset="0"/>
                          <a:cs typeface="Times New Roman" panose="02020603050405020304" pitchFamily="18" charset="0"/>
                        </a:rPr>
                        <a:t>Organization</a:t>
                      </a:r>
                    </a:p>
                  </a:txBody>
                  <a:tcPr/>
                </a:tc>
                <a:tc>
                  <a:txBody>
                    <a:bodyPr/>
                    <a:lstStyle/>
                    <a:p>
                      <a:pPr algn="ctr"/>
                      <a:r>
                        <a:rPr lang="en-IN" sz="1600" b="1" dirty="0">
                          <a:latin typeface="Times New Roman" panose="02020603050405020304" pitchFamily="18" charset="0"/>
                          <a:cs typeface="Times New Roman" panose="02020603050405020304" pitchFamily="18" charset="0"/>
                        </a:rPr>
                        <a:t>Description</a:t>
                      </a:r>
                    </a:p>
                  </a:txBody>
                  <a:tcPr/>
                </a:tc>
                <a:extLst>
                  <a:ext uri="{0D108BD9-81ED-4DB2-BD59-A6C34878D82A}">
                    <a16:rowId xmlns:a16="http://schemas.microsoft.com/office/drawing/2014/main" val="10000"/>
                  </a:ext>
                </a:extLst>
              </a:tr>
              <a:tr h="907835">
                <a:tc>
                  <a:txBody>
                    <a:bodyPr/>
                    <a:lstStyle/>
                    <a:p>
                      <a:pPr fontAlgn="ctr"/>
                      <a:r>
                        <a:rPr lang="en-US" sz="1600" b="0" dirty="0">
                          <a:effectLst/>
                          <a:latin typeface="Times New Roman" panose="02020603050405020304" pitchFamily="18" charset="0"/>
                          <a:cs typeface="Times New Roman" panose="02020603050405020304" pitchFamily="18" charset="0"/>
                        </a:rPr>
                        <a:t>Forum of Incident Response and Security Teams (F</a:t>
                      </a:r>
                      <a:r>
                        <a:rPr lang="en-IN" sz="1600" b="0" dirty="0">
                          <a:effectLst/>
                          <a:latin typeface="Times New Roman" panose="02020603050405020304" pitchFamily="18" charset="0"/>
                          <a:cs typeface="Times New Roman" panose="02020603050405020304" pitchFamily="18" charset="0"/>
                        </a:rPr>
                        <a:t>IRST)</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It is a security organization that brings together a variety of computer security incident response teams from government, commercial, and educational organizations to foster cooperation and coordination in information sharing, incident prevention and rapid reaction.</a:t>
                      </a:r>
                    </a:p>
                  </a:txBody>
                  <a:tcPr marL="47625" marR="47625" marT="47625" marB="47625" anchor="ctr"/>
                </a:tc>
                <a:extLst>
                  <a:ext uri="{0D108BD9-81ED-4DB2-BD59-A6C34878D82A}">
                    <a16:rowId xmlns:a16="http://schemas.microsoft.com/office/drawing/2014/main" val="10001"/>
                  </a:ext>
                </a:extLst>
              </a:tr>
              <a:tr h="499492">
                <a:tc>
                  <a:txBody>
                    <a:bodyPr/>
                    <a:lstStyle/>
                    <a:p>
                      <a:pPr fontAlgn="ctr"/>
                      <a:r>
                        <a:rPr lang="en-IN" sz="1600" b="0" dirty="0">
                          <a:effectLst/>
                          <a:latin typeface="Times New Roman" panose="02020603050405020304" pitchFamily="18" charset="0"/>
                          <a:cs typeface="Times New Roman" panose="02020603050405020304" pitchFamily="18" charset="0"/>
                        </a:rPr>
                        <a:t>SecurityNewsWire</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A security news portal that aggregates the latest breaking news pertaining to alerts, exploits, and vulnerabilities.</a:t>
                      </a:r>
                    </a:p>
                  </a:txBody>
                  <a:tcPr marL="47625" marR="47625" marT="47625" marB="47625" anchor="ctr"/>
                </a:tc>
                <a:extLst>
                  <a:ext uri="{0D108BD9-81ED-4DB2-BD59-A6C34878D82A}">
                    <a16:rowId xmlns:a16="http://schemas.microsoft.com/office/drawing/2014/main" val="10002"/>
                  </a:ext>
                </a:extLst>
              </a:tr>
              <a:tr h="703663">
                <a:tc>
                  <a:txBody>
                    <a:bodyPr/>
                    <a:lstStyle/>
                    <a:p>
                      <a:pPr fontAlgn="ctr"/>
                      <a:r>
                        <a:rPr lang="en-US" sz="1600" b="0" dirty="0">
                          <a:effectLst/>
                          <a:latin typeface="Times New Roman" panose="02020603050405020304" pitchFamily="18" charset="0"/>
                          <a:cs typeface="Times New Roman" panose="02020603050405020304" pitchFamily="18" charset="0"/>
                        </a:rPr>
                        <a:t>International Information Systems Security Certification Consortium </a:t>
                      </a:r>
                      <a:r>
                        <a:rPr lang="en-IN" sz="1600" b="0" dirty="0">
                          <a:effectLst/>
                          <a:latin typeface="Times New Roman" panose="02020603050405020304" pitchFamily="18" charset="0"/>
                          <a:cs typeface="Times New Roman" panose="02020603050405020304" pitchFamily="18" charset="0"/>
                        </a:rPr>
                        <a:t>(ISC)</a:t>
                      </a:r>
                      <a:r>
                        <a:rPr lang="en-IN" sz="1600" b="0" baseline="30000" dirty="0">
                          <a:effectLst/>
                          <a:latin typeface="Times New Roman" panose="02020603050405020304" pitchFamily="18" charset="0"/>
                          <a:cs typeface="Times New Roman" panose="02020603050405020304" pitchFamily="18" charset="0"/>
                        </a:rPr>
                        <a:t>2</a:t>
                      </a:r>
                      <a:endParaRPr lang="en-IN" sz="1600" b="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Provides vendor neutral education products and career services to more than 75,000+ industry professionals in more than 135 countries.</a:t>
                      </a:r>
                    </a:p>
                  </a:txBody>
                  <a:tcPr marL="47625" marR="47625" marT="47625" marB="47625" anchor="ctr"/>
                </a:tc>
                <a:extLst>
                  <a:ext uri="{0D108BD9-81ED-4DB2-BD59-A6C34878D82A}">
                    <a16:rowId xmlns:a16="http://schemas.microsoft.com/office/drawing/2014/main" val="10003"/>
                  </a:ext>
                </a:extLst>
              </a:tr>
              <a:tr h="1112007">
                <a:tc>
                  <a:txBody>
                    <a:bodyPr/>
                    <a:lstStyle/>
                    <a:p>
                      <a:pPr fontAlgn="ctr"/>
                      <a:r>
                        <a:rPr lang="en-IN" sz="1600" b="0" dirty="0">
                          <a:effectLst/>
                          <a:latin typeface="Times New Roman" panose="02020603050405020304" pitchFamily="18" charset="0"/>
                          <a:cs typeface="Times New Roman" panose="02020603050405020304" pitchFamily="18" charset="0"/>
                        </a:rPr>
                        <a:t> </a:t>
                      </a:r>
                      <a:r>
                        <a:rPr lang="en-US" sz="1600" b="0" dirty="0">
                          <a:effectLst/>
                          <a:latin typeface="Times New Roman" panose="02020603050405020304" pitchFamily="18" charset="0"/>
                          <a:cs typeface="Times New Roman" panose="02020603050405020304" pitchFamily="18" charset="0"/>
                        </a:rPr>
                        <a:t>Center for Internet Security (</a:t>
                      </a:r>
                      <a:r>
                        <a:rPr lang="en-IN" sz="1600" b="0" dirty="0">
                          <a:effectLst/>
                          <a:latin typeface="Times New Roman" panose="02020603050405020304" pitchFamily="18" charset="0"/>
                          <a:cs typeface="Times New Roman" panose="02020603050405020304" pitchFamily="18" charset="0"/>
                        </a:rPr>
                        <a:t>CIS)</a:t>
                      </a:r>
                    </a:p>
                  </a:txBody>
                  <a:tcPr marL="47625" marR="47625" marT="47625" marB="47625" anchor="ctr"/>
                </a:tc>
                <a:tc>
                  <a:txBody>
                    <a:bodyPr/>
                    <a:lstStyle/>
                    <a:p>
                      <a:pPr fontAlgn="ctr"/>
                      <a:r>
                        <a:rPr lang="en-US" sz="1600" b="0" dirty="0">
                          <a:effectLst/>
                          <a:latin typeface="Times New Roman" panose="02020603050405020304" pitchFamily="18" charset="0"/>
                          <a:cs typeface="Times New Roman" panose="02020603050405020304" pitchFamily="18" charset="0"/>
                        </a:rPr>
                        <a:t>It is a focal point for cyber threat prevention, protection, response, and recovery for state, local, tribal, and territorial (SLTT) governments through the Multi-State Information Sharing and Analysis Center (MS-ISAC). </a:t>
                      </a:r>
                    </a:p>
                    <a:p>
                      <a:pPr fontAlgn="ctr"/>
                      <a:r>
                        <a:rPr lang="en-US" sz="1600" b="0" dirty="0">
                          <a:effectLst/>
                          <a:latin typeface="Times New Roman" panose="02020603050405020304" pitchFamily="18" charset="0"/>
                          <a:cs typeface="Times New Roman" panose="02020603050405020304" pitchFamily="18" charset="0"/>
                        </a:rPr>
                        <a:t>The MS-ISAC offers 24x7 cyber threat warnings and advisories, vulnerability identification, and mitigation and incident response.</a:t>
                      </a:r>
                    </a:p>
                  </a:txBody>
                  <a:tcPr marL="47625" marR="47625" marT="47625" marB="476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3037578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Threat Intelligence Services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Cisco Talos </a:t>
            </a:r>
          </a:p>
          <a:p>
            <a:pPr marL="0" indent="0">
              <a:buNone/>
            </a:pP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0" name="Content Placeholder 1">
            <a:extLst>
              <a:ext uri="{FF2B5EF4-FFF2-40B4-BE49-F238E27FC236}">
                <a16:creationId xmlns:a16="http://schemas.microsoft.com/office/drawing/2014/main" id="{3D9CCB6E-5D8E-6FFE-FC84-F3B26FBB624D}"/>
              </a:ext>
            </a:extLst>
          </p:cNvPr>
          <p:cNvSpPr txBox="1">
            <a:spLocks/>
          </p:cNvSpPr>
          <p:nvPr/>
        </p:nvSpPr>
        <p:spPr>
          <a:xfrm>
            <a:off x="439334" y="1728336"/>
            <a:ext cx="6183048" cy="3662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Talos</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one of the largest </a:t>
            </a:r>
            <a:r>
              <a:rPr lang="en-US" sz="2400" dirty="0">
                <a:solidFill>
                  <a:srgbClr val="00B0F0"/>
                </a:solidFill>
                <a:latin typeface="Times New Roman" panose="02020603050405020304" pitchFamily="18" charset="0"/>
                <a:cs typeface="Times New Roman" panose="02020603050405020304" pitchFamily="18" charset="0"/>
              </a:rPr>
              <a:t>commercial threat intelligence teams</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in the world, and is comprised of world-class researchers, analysts and engineers.  </a:t>
            </a:r>
          </a:p>
          <a:p>
            <a:pPr marL="180975" indent="-180975">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goal is to help </a:t>
            </a:r>
            <a:r>
              <a:rPr lang="en-US" sz="2400" dirty="0">
                <a:solidFill>
                  <a:srgbClr val="00B0F0"/>
                </a:solidFill>
                <a:latin typeface="Times New Roman" panose="02020603050405020304" pitchFamily="18" charset="0"/>
                <a:cs typeface="Times New Roman" panose="02020603050405020304" pitchFamily="18" charset="0"/>
              </a:rPr>
              <a:t>protect enterprise users, data, and infrastructure</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from active adversaries. </a:t>
            </a:r>
          </a:p>
          <a:p>
            <a:pPr marL="180975" indent="-180975">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team collects information about active, existing, and emerging threats, and then provides comprehensive protection against these attacks and malware to its subscribers.</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pic>
        <p:nvPicPr>
          <p:cNvPr id="15" name="Picture 2">
            <a:extLst>
              <a:ext uri="{FF2B5EF4-FFF2-40B4-BE49-F238E27FC236}">
                <a16:creationId xmlns:a16="http://schemas.microsoft.com/office/drawing/2014/main" id="{7FC24A94-4008-94CF-8414-A6D0D653CC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40537" y="1902542"/>
            <a:ext cx="5390107" cy="34882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647388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Threat Intelligence Services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FireEye</a:t>
            </a:r>
            <a:r>
              <a:rPr lang="en-US" sz="2400" b="1" dirty="0">
                <a:solidFill>
                  <a:srgbClr val="0A1F61"/>
                </a:solidFill>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4A19A498-C918-5EF8-4A7F-BA381537442C}"/>
              </a:ext>
            </a:extLst>
          </p:cNvPr>
          <p:cNvSpPr txBox="1">
            <a:spLocks/>
          </p:cNvSpPr>
          <p:nvPr/>
        </p:nvSpPr>
        <p:spPr>
          <a:xfrm>
            <a:off x="609600" y="2062466"/>
            <a:ext cx="11224423" cy="3328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400" dirty="0">
                <a:solidFill>
                  <a:srgbClr val="00B0F0"/>
                </a:solidFill>
                <a:latin typeface="Times New Roman" panose="02020603050405020304" pitchFamily="18" charset="0"/>
                <a:cs typeface="Times New Roman" panose="02020603050405020304" pitchFamily="18" charset="0"/>
              </a:rPr>
              <a:t>FireEye</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another security company that offers services to help enterprises secure their networks. </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uses a three-pronged approach combining security intelligence, security expertise, and technology.</a:t>
            </a:r>
          </a:p>
          <a:p>
            <a:pPr>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offers </a:t>
            </a:r>
            <a:r>
              <a:rPr lang="en-US" sz="2400" dirty="0">
                <a:solidFill>
                  <a:srgbClr val="00B0F0"/>
                </a:solidFill>
                <a:latin typeface="Times New Roman" panose="02020603050405020304" pitchFamily="18" charset="0"/>
                <a:cs typeface="Times New Roman" panose="02020603050405020304" pitchFamily="18" charset="0"/>
              </a:rPr>
              <a:t>SIEM and SOAR </a:t>
            </a:r>
            <a:r>
              <a:rPr lang="en-US" sz="2400" dirty="0">
                <a:latin typeface="Times New Roman" panose="02020603050405020304" pitchFamily="18" charset="0"/>
                <a:cs typeface="Times New Roman" panose="02020603050405020304" pitchFamily="18" charset="0"/>
              </a:rPr>
              <a:t>with the </a:t>
            </a:r>
            <a:r>
              <a:rPr lang="en-US" sz="2400" dirty="0">
                <a:solidFill>
                  <a:srgbClr val="00B0F0"/>
                </a:solidFill>
                <a:latin typeface="Times New Roman" panose="02020603050405020304" pitchFamily="18" charset="0"/>
                <a:cs typeface="Times New Roman" panose="02020603050405020304" pitchFamily="18" charset="0"/>
              </a:rPr>
              <a:t>Helix Security Platform</a:t>
            </a:r>
            <a:r>
              <a:rPr lang="en-US" sz="2400" dirty="0">
                <a:latin typeface="Times New Roman" panose="02020603050405020304" pitchFamily="18" charset="0"/>
                <a:cs typeface="Times New Roman" panose="02020603050405020304" pitchFamily="18" charset="0"/>
              </a:rPr>
              <a:t>, which uses behavioral analysis and advanced threat detection and is supported by the FireEye Mandiant worldwide threat intelligence network. </a:t>
            </a:r>
          </a:p>
          <a:p>
            <a:pPr marL="0" indent="0">
              <a:buFont typeface="Arial" panose="020B0604020202020204" pitchFamily="34" charset="0"/>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05681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Threat Intelligence Services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Automated Indicator Sharing</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D3ACEA61-5E1D-AF2C-B74E-3114CA412063}"/>
              </a:ext>
            </a:extLst>
          </p:cNvPr>
          <p:cNvSpPr txBox="1">
            <a:spLocks/>
          </p:cNvSpPr>
          <p:nvPr/>
        </p:nvSpPr>
        <p:spPr>
          <a:xfrm>
            <a:off x="511043" y="2006846"/>
            <a:ext cx="11531943" cy="3662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a:t>
            </a:r>
            <a:r>
              <a:rPr lang="en-US" dirty="0">
                <a:solidFill>
                  <a:srgbClr val="00B0F0"/>
                </a:solidFill>
                <a:latin typeface="Times New Roman" panose="02020603050405020304" pitchFamily="18" charset="0"/>
                <a:cs typeface="Times New Roman" panose="02020603050405020304" pitchFamily="18" charset="0"/>
              </a:rPr>
              <a:t>Automated Indicator Sharing (AIS) </a:t>
            </a:r>
            <a:r>
              <a:rPr lang="en-US" dirty="0">
                <a:latin typeface="Times New Roman" panose="02020603050405020304" pitchFamily="18" charset="0"/>
                <a:cs typeface="Times New Roman" panose="02020603050405020304" pitchFamily="18" charset="0"/>
              </a:rPr>
              <a:t>is a free service offered by the U.S Department of Homeland Security(DHS).</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AIS enables the real-time exchange of cyber threat indicators between the U.S. Federal Government and the private sector.</a:t>
            </a:r>
          </a:p>
          <a:p>
            <a:pPr>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AIS creates an ecosystem when a threat is recognized. Later, it is immediately shared with the community to help them protect their networks from that threat.</a:t>
            </a:r>
          </a:p>
          <a:p>
            <a:pPr marL="0"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70662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Threat Intelligence Services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The Malware Information Sharing Platform (MISP)</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6A66A65C-921F-B7C5-EF88-0FB4D58537A8}"/>
              </a:ext>
            </a:extLst>
          </p:cNvPr>
          <p:cNvSpPr txBox="1">
            <a:spLocks/>
          </p:cNvSpPr>
          <p:nvPr/>
        </p:nvSpPr>
        <p:spPr>
          <a:xfrm>
            <a:off x="511043" y="2006846"/>
            <a:ext cx="11531943" cy="3662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Char char="•"/>
            </a:pPr>
            <a:r>
              <a:rPr lang="en-US" sz="2800" dirty="0">
                <a:solidFill>
                  <a:srgbClr val="00B0F0"/>
                </a:solidFill>
                <a:latin typeface="Times New Roman" panose="02020603050405020304" pitchFamily="18" charset="0"/>
                <a:cs typeface="Times New Roman" panose="02020603050405020304" pitchFamily="18" charset="0"/>
              </a:rPr>
              <a:t>The Malware Information Sharing Platform </a:t>
            </a:r>
            <a:r>
              <a:rPr lang="en-US" sz="2800" dirty="0">
                <a:latin typeface="Times New Roman" panose="02020603050405020304" pitchFamily="18" charset="0"/>
                <a:cs typeface="Times New Roman" panose="02020603050405020304" pitchFamily="18" charset="0"/>
              </a:rPr>
              <a:t>(MISP) is an open-source platform for sharing Indicators of Compromise (IOCs) for newly discovered threats. </a:t>
            </a:r>
          </a:p>
          <a:p>
            <a:pPr>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MISP is supported by the </a:t>
            </a:r>
            <a:r>
              <a:rPr lang="en-US" sz="2800" dirty="0">
                <a:solidFill>
                  <a:srgbClr val="00B0F0"/>
                </a:solidFill>
                <a:latin typeface="Times New Roman" panose="02020603050405020304" pitchFamily="18" charset="0"/>
                <a:cs typeface="Times New Roman" panose="02020603050405020304" pitchFamily="18" charset="0"/>
              </a:rPr>
              <a:t>European Union </a:t>
            </a:r>
            <a:r>
              <a:rPr lang="en-US" sz="2800" dirty="0">
                <a:latin typeface="Times New Roman" panose="02020603050405020304" pitchFamily="18" charset="0"/>
                <a:cs typeface="Times New Roman" panose="02020603050405020304" pitchFamily="18" charset="0"/>
              </a:rPr>
              <a:t>and is used by over </a:t>
            </a:r>
            <a:r>
              <a:rPr lang="en-US" sz="2800" dirty="0">
                <a:solidFill>
                  <a:srgbClr val="00B0F0"/>
                </a:solidFill>
                <a:latin typeface="Times New Roman" panose="02020603050405020304" pitchFamily="18" charset="0"/>
                <a:cs typeface="Times New Roman" panose="02020603050405020304" pitchFamily="18" charset="0"/>
              </a:rPr>
              <a:t>6,000 </a:t>
            </a:r>
            <a:r>
              <a:rPr lang="en-US" sz="2800" dirty="0">
                <a:latin typeface="Times New Roman" panose="02020603050405020304" pitchFamily="18" charset="0"/>
                <a:cs typeface="Times New Roman" panose="02020603050405020304" pitchFamily="18" charset="0"/>
              </a:rPr>
              <a:t>organizations globally. </a:t>
            </a:r>
          </a:p>
          <a:p>
            <a:pPr>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MISP enables automated sharing of IOCs </a:t>
            </a:r>
            <a:r>
              <a:rPr lang="en-US" dirty="0">
                <a:latin typeface="Times New Roman" panose="02020603050405020304" pitchFamily="18" charset="0"/>
                <a:cs typeface="Times New Roman" panose="02020603050405020304" pitchFamily="18" charset="0"/>
              </a:rPr>
              <a:t>between people and machines </a:t>
            </a:r>
            <a:r>
              <a:rPr lang="en-US" sz="2800" dirty="0">
                <a:latin typeface="Times New Roman" panose="02020603050405020304" pitchFamily="18" charset="0"/>
                <a:cs typeface="Times New Roman" panose="02020603050405020304" pitchFamily="18" charset="0"/>
              </a:rPr>
              <a:t>by using </a:t>
            </a:r>
            <a:r>
              <a:rPr lang="en-US" sz="2800" dirty="0">
                <a:solidFill>
                  <a:srgbClr val="00B0F0"/>
                </a:solidFill>
                <a:latin typeface="Times New Roman" panose="02020603050405020304" pitchFamily="18" charset="0"/>
                <a:cs typeface="Times New Roman" panose="02020603050405020304" pitchFamily="18" charset="0"/>
              </a:rPr>
              <a:t>STIX </a:t>
            </a:r>
            <a:r>
              <a:rPr lang="en-US" sz="2800" dirty="0">
                <a:latin typeface="Times New Roman" panose="02020603050405020304" pitchFamily="18" charset="0"/>
                <a:cs typeface="Times New Roman" panose="02020603050405020304" pitchFamily="18" charset="0"/>
              </a:rPr>
              <a:t>and other export formats.</a:t>
            </a:r>
          </a:p>
          <a:p>
            <a:pPr marL="0"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74843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66643" cy="954107"/>
          </a:xfrm>
          <a:prstGeom prst="rect">
            <a:avLst/>
          </a:prstGeom>
          <a:noFill/>
        </p:spPr>
        <p:txBody>
          <a:bodyPr wrap="squar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Threat Intelligence Services</a:t>
            </a:r>
          </a:p>
          <a:p>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240795"/>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B0F0"/>
                </a:solidFill>
                <a:latin typeface="Times New Roman" panose="02020603050405020304" pitchFamily="18" charset="0"/>
                <a:cs typeface="Times New Roman" panose="02020603050405020304" pitchFamily="18" charset="0"/>
              </a:rPr>
              <a:t>Threat Intelligence Communication Standards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70AA4BAF-4FCA-2561-70ED-39D5E0153B69}"/>
              </a:ext>
            </a:extLst>
          </p:cNvPr>
          <p:cNvSpPr txBox="1">
            <a:spLocks/>
          </p:cNvSpPr>
          <p:nvPr/>
        </p:nvSpPr>
        <p:spPr>
          <a:xfrm>
            <a:off x="241738" y="1725610"/>
            <a:ext cx="8976003" cy="39430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3838" indent="0">
              <a:buNone/>
            </a:pPr>
            <a:r>
              <a:rPr lang="en-IN" sz="2100" b="1" dirty="0">
                <a:solidFill>
                  <a:srgbClr val="00B0F0"/>
                </a:solidFill>
                <a:latin typeface="Times New Roman" panose="02020603050405020304" pitchFamily="18" charset="0"/>
                <a:ea typeface="ＭＳ Ｐゴシック" charset="0"/>
                <a:cs typeface="Times New Roman" panose="02020603050405020304" pitchFamily="18" charset="0"/>
              </a:rPr>
              <a:t>Three</a:t>
            </a:r>
            <a:r>
              <a:rPr lang="en-IN" sz="2100" dirty="0">
                <a:solidFill>
                  <a:srgbClr val="000000"/>
                </a:solidFill>
                <a:latin typeface="Times New Roman" panose="02020603050405020304" pitchFamily="18" charset="0"/>
                <a:ea typeface="ＭＳ Ｐゴシック" charset="0"/>
                <a:cs typeface="Times New Roman" panose="02020603050405020304" pitchFamily="18" charset="0"/>
              </a:rPr>
              <a:t> common threat intelligence sharing standards include the following:</a:t>
            </a:r>
          </a:p>
          <a:p>
            <a:pPr marL="452438"/>
            <a:r>
              <a:rPr lang="en-US" sz="2100" dirty="0">
                <a:latin typeface="Times New Roman" panose="02020603050405020304" pitchFamily="18" charset="0"/>
                <a:cs typeface="Times New Roman" panose="02020603050405020304" pitchFamily="18" charset="0"/>
              </a:rPr>
              <a:t>These standards enable the exchange of </a:t>
            </a:r>
            <a:r>
              <a:rPr lang="en-US" sz="2100" dirty="0">
                <a:solidFill>
                  <a:srgbClr val="00B0F0"/>
                </a:solidFill>
                <a:latin typeface="Times New Roman" panose="02020603050405020304" pitchFamily="18" charset="0"/>
                <a:cs typeface="Times New Roman" panose="02020603050405020304" pitchFamily="18" charset="0"/>
              </a:rPr>
              <a:t>cyber threat intelligence </a:t>
            </a:r>
            <a:r>
              <a:rPr lang="en-US" sz="2100" dirty="0">
                <a:latin typeface="Times New Roman" panose="02020603050405020304" pitchFamily="18" charset="0"/>
                <a:cs typeface="Times New Roman" panose="02020603050405020304" pitchFamily="18" charset="0"/>
              </a:rPr>
              <a:t>(CTI) in an automated, consistent, and machine-readable format</a:t>
            </a:r>
            <a:r>
              <a:rPr lang="en-US" sz="2100" dirty="0">
                <a:solidFill>
                  <a:srgbClr val="FF0000"/>
                </a:solidFill>
                <a:latin typeface="Times New Roman" panose="02020603050405020304" pitchFamily="18" charset="0"/>
                <a:cs typeface="Times New Roman" panose="02020603050405020304" pitchFamily="18" charset="0"/>
              </a:rPr>
              <a:t>.</a:t>
            </a:r>
          </a:p>
          <a:p>
            <a:pPr marL="452438"/>
            <a:r>
              <a:rPr lang="en-US" sz="2100" b="1" dirty="0">
                <a:solidFill>
                  <a:srgbClr val="00B0F0"/>
                </a:solidFill>
                <a:latin typeface="Times New Roman" panose="02020603050405020304" pitchFamily="18" charset="0"/>
                <a:cs typeface="Times New Roman" panose="02020603050405020304" pitchFamily="18" charset="0"/>
              </a:rPr>
              <a:t>Structured Threat Information Expression (STIX)</a:t>
            </a:r>
            <a:r>
              <a:rPr lang="en-US" sz="2100" dirty="0">
                <a:solidFill>
                  <a:srgbClr val="00B0F0"/>
                </a:solidFill>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 This is a set of specifications for exchanging cyber threat information between organizations. </a:t>
            </a:r>
          </a:p>
          <a:p>
            <a:pPr marL="452438"/>
            <a:r>
              <a:rPr lang="en-US" sz="2100" b="1" dirty="0">
                <a:solidFill>
                  <a:srgbClr val="00B0F0"/>
                </a:solidFill>
                <a:latin typeface="Times New Roman" panose="02020603050405020304" pitchFamily="18" charset="0"/>
                <a:cs typeface="Times New Roman" panose="02020603050405020304" pitchFamily="18" charset="0"/>
              </a:rPr>
              <a:t>Trusted Automated Exchange of Indicator Information (TAXII)</a:t>
            </a:r>
            <a:r>
              <a:rPr lang="en-US" sz="2100" dirty="0">
                <a:solidFill>
                  <a:srgbClr val="00B0F0"/>
                </a:solidFill>
                <a:latin typeface="Times New Roman" panose="02020603050405020304" pitchFamily="18" charset="0"/>
                <a:cs typeface="Times New Roman" panose="02020603050405020304" pitchFamily="18" charset="0"/>
              </a:rPr>
              <a:t> </a:t>
            </a:r>
            <a:r>
              <a:rPr lang="en-US" sz="2100" dirty="0">
                <a:latin typeface="Times New Roman" panose="02020603050405020304" pitchFamily="18" charset="0"/>
                <a:cs typeface="Times New Roman" panose="02020603050405020304" pitchFamily="18" charset="0"/>
              </a:rPr>
              <a:t>– This is the specification for an application layer protocol that allows the communication of CTI over HTTPS. TAXII is designed to support STIX.</a:t>
            </a:r>
          </a:p>
          <a:p>
            <a:pPr marL="452438"/>
            <a:r>
              <a:rPr lang="en-US" sz="2100" b="1" dirty="0">
                <a:solidFill>
                  <a:srgbClr val="00B0F0"/>
                </a:solidFill>
                <a:latin typeface="Times New Roman" panose="02020603050405020304" pitchFamily="18" charset="0"/>
                <a:cs typeface="Times New Roman" panose="02020603050405020304" pitchFamily="18" charset="0"/>
              </a:rPr>
              <a:t>CybOX</a:t>
            </a:r>
            <a:r>
              <a:rPr lang="en-US" sz="2100" dirty="0">
                <a:latin typeface="Times New Roman" panose="02020603050405020304" pitchFamily="18" charset="0"/>
                <a:cs typeface="Times New Roman" panose="02020603050405020304" pitchFamily="18" charset="0"/>
              </a:rPr>
              <a:t> - This is a set of standardized schema for specifying, capturing, characterizing, and communicating events and properties of network operations that supports many cybersecurity functions.</a:t>
            </a:r>
          </a:p>
          <a:p>
            <a:pPr marL="0" indent="0">
              <a:buFont typeface="Arial" panose="020B0604020202020204" pitchFamily="34" charset="0"/>
              <a:buNone/>
            </a:pPr>
            <a:endParaRPr lang="en-US" sz="21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endParaRPr lang="en-US" sz="21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B7553E37-23B4-A670-A2B0-78CDA64376BF}"/>
              </a:ext>
            </a:extLst>
          </p:cNvPr>
          <p:cNvPicPr>
            <a:picLocks noChangeAspect="1"/>
          </p:cNvPicPr>
          <p:nvPr/>
        </p:nvPicPr>
        <p:blipFill rotWithShape="1">
          <a:blip r:embed="rId3">
            <a:extLst>
              <a:ext uri="{28A0092B-C50C-407E-A947-70E740481C1C}">
                <a14:useLocalDpi xmlns:a14="http://schemas.microsoft.com/office/drawing/2010/main" val="0"/>
              </a:ext>
            </a:extLst>
          </a:blip>
          <a:srcRect l="13244"/>
          <a:stretch/>
        </p:blipFill>
        <p:spPr>
          <a:xfrm>
            <a:off x="9054608" y="1933909"/>
            <a:ext cx="2975534" cy="3115324"/>
          </a:xfrm>
          <a:prstGeom prst="rect">
            <a:avLst/>
          </a:prstGeom>
          <a:ln w="3175">
            <a:solidFill>
              <a:schemeClr val="bg1">
                <a:lumMod val="85000"/>
              </a:schemeClr>
            </a:solidFill>
          </a:ln>
        </p:spPr>
      </p:pic>
    </p:spTree>
    <p:extLst>
      <p:ext uri="{BB962C8B-B14F-4D97-AF65-F5344CB8AC3E}">
        <p14:creationId xmlns:p14="http://schemas.microsoft.com/office/powerpoint/2010/main" val="26920428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1651819" y="631061"/>
            <a:ext cx="8025581"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4984955" y="6252521"/>
            <a:ext cx="7207044" cy="368051"/>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3" name="TextBox 2">
            <a:extLst>
              <a:ext uri="{FF2B5EF4-FFF2-40B4-BE49-F238E27FC236}">
                <a16:creationId xmlns:a16="http://schemas.microsoft.com/office/drawing/2014/main" id="{6E64F4E6-BF20-F105-F54B-9593D1F2A021}"/>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6</a:t>
            </a:r>
          </a:p>
        </p:txBody>
      </p:sp>
      <p:sp>
        <p:nvSpPr>
          <p:cNvPr id="6" name="TextBox 5">
            <a:extLst>
              <a:ext uri="{FF2B5EF4-FFF2-40B4-BE49-F238E27FC236}">
                <a16:creationId xmlns:a16="http://schemas.microsoft.com/office/drawing/2014/main" id="{931CCFD5-4ECB-2F66-5558-B65240568702}"/>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2" name="TextBox 11">
            <a:extLst>
              <a:ext uri="{FF2B5EF4-FFF2-40B4-BE49-F238E27FC236}">
                <a16:creationId xmlns:a16="http://schemas.microsoft.com/office/drawing/2014/main" id="{35B247E3-90A5-50F7-5D5A-32A7A3B51091}"/>
              </a:ext>
            </a:extLst>
          </p:cNvPr>
          <p:cNvSpPr txBox="1"/>
          <p:nvPr/>
        </p:nvSpPr>
        <p:spPr>
          <a:xfrm>
            <a:off x="4869519" y="6251726"/>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6</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273</TotalTime>
  <Words>3547</Words>
  <Application>Microsoft Office PowerPoint</Application>
  <PresentationFormat>Widescreen</PresentationFormat>
  <Paragraphs>449</Paragraphs>
  <Slides>30</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30</vt:i4>
      </vt:variant>
    </vt:vector>
  </HeadingPairs>
  <TitlesOfParts>
    <vt:vector size="39" baseType="lpstr">
      <vt:lpstr>Alexandria</vt:lpstr>
      <vt:lpstr>Aptos</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Ibrahim Gomaa</cp:lastModifiedBy>
  <cp:revision>37</cp:revision>
  <dcterms:created xsi:type="dcterms:W3CDTF">2021-08-03T13:03:26Z</dcterms:created>
  <dcterms:modified xsi:type="dcterms:W3CDTF">2026-06-29T15:48:13Z</dcterms:modified>
</cp:coreProperties>
</file>