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2"/>
  </p:notesMasterIdLst>
  <p:sldIdLst>
    <p:sldId id="480" r:id="rId5"/>
    <p:sldId id="855" r:id="rId6"/>
    <p:sldId id="856" r:id="rId7"/>
    <p:sldId id="825" r:id="rId8"/>
    <p:sldId id="826" r:id="rId9"/>
    <p:sldId id="827" r:id="rId10"/>
    <p:sldId id="828" r:id="rId11"/>
    <p:sldId id="829" r:id="rId12"/>
    <p:sldId id="830" r:id="rId13"/>
    <p:sldId id="731" r:id="rId14"/>
    <p:sldId id="795" r:id="rId15"/>
    <p:sldId id="832" r:id="rId16"/>
    <p:sldId id="833" r:id="rId17"/>
    <p:sldId id="834" r:id="rId18"/>
    <p:sldId id="835" r:id="rId19"/>
    <p:sldId id="836" r:id="rId20"/>
    <p:sldId id="837" r:id="rId21"/>
    <p:sldId id="838" r:id="rId22"/>
    <p:sldId id="839" r:id="rId23"/>
    <p:sldId id="840" r:id="rId24"/>
    <p:sldId id="841" r:id="rId25"/>
    <p:sldId id="842" r:id="rId26"/>
    <p:sldId id="843" r:id="rId27"/>
    <p:sldId id="844" r:id="rId28"/>
    <p:sldId id="845" r:id="rId29"/>
    <p:sldId id="846" r:id="rId30"/>
    <p:sldId id="847" r:id="rId31"/>
    <p:sldId id="848" r:id="rId32"/>
    <p:sldId id="849" r:id="rId33"/>
    <p:sldId id="850" r:id="rId34"/>
    <p:sldId id="851" r:id="rId35"/>
    <p:sldId id="852" r:id="rId36"/>
    <p:sldId id="853" r:id="rId37"/>
    <p:sldId id="854" r:id="rId38"/>
    <p:sldId id="857" r:id="rId39"/>
    <p:sldId id="858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855"/>
            <p14:sldId id="856"/>
            <p14:sldId id="825"/>
            <p14:sldId id="826"/>
            <p14:sldId id="827"/>
            <p14:sldId id="828"/>
            <p14:sldId id="829"/>
            <p14:sldId id="830"/>
            <p14:sldId id="731"/>
            <p14:sldId id="795"/>
            <p14:sldId id="832"/>
            <p14:sldId id="833"/>
            <p14:sldId id="834"/>
            <p14:sldId id="835"/>
            <p14:sldId id="836"/>
            <p14:sldId id="837"/>
            <p14:sldId id="838"/>
            <p14:sldId id="839"/>
            <p14:sldId id="840"/>
            <p14:sldId id="841"/>
            <p14:sldId id="842"/>
            <p14:sldId id="843"/>
            <p14:sldId id="844"/>
            <p14:sldId id="845"/>
            <p14:sldId id="846"/>
            <p14:sldId id="847"/>
            <p14:sldId id="848"/>
            <p14:sldId id="849"/>
            <p14:sldId id="850"/>
            <p14:sldId id="851"/>
            <p14:sldId id="852"/>
            <p14:sldId id="853"/>
            <p14:sldId id="854"/>
            <p14:sldId id="857"/>
            <p14:sldId id="85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F58221"/>
    <a:srgbClr val="00AEEF"/>
    <a:srgbClr val="FAC748"/>
    <a:srgbClr val="000000"/>
    <a:srgbClr val="FFD200"/>
    <a:srgbClr val="669BBC"/>
    <a:srgbClr val="2D3956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05" autoAdjust="0"/>
    <p:restoredTop sz="94660"/>
  </p:normalViewPr>
  <p:slideViewPr>
    <p:cSldViewPr snapToGrid="0">
      <p:cViewPr varScale="1">
        <p:scale>
          <a:sx n="63" d="100"/>
          <a:sy n="63" d="100"/>
        </p:scale>
        <p:origin x="156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104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105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bd924ddcd4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" name="Google Shape;377;gbd924ddcd4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53363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197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340839" y="-720725"/>
            <a:ext cx="749594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930438" y="4302449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0" y="1898890"/>
            <a:ext cx="640906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Accreditation in Healthcare</a:t>
            </a:r>
          </a:p>
          <a:p>
            <a:pPr algn="ctr"/>
            <a:r>
              <a:rPr lang="en-US" sz="40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(Part II)</a:t>
            </a:r>
            <a:endParaRPr lang="en-US" sz="40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972912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MHA623</a:t>
            </a:r>
          </a:p>
          <a:p>
            <a:r>
              <a:rPr lang="en-US" b="1" dirty="0"/>
              <a:t>Healthcare Quality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728591" y="-320675"/>
            <a:ext cx="6882202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40"/>
          <p:cNvSpPr txBox="1">
            <a:spLocks noGrp="1"/>
          </p:cNvSpPr>
          <p:nvPr>
            <p:ph type="title"/>
          </p:nvPr>
        </p:nvSpPr>
        <p:spPr>
          <a:xfrm>
            <a:off x="212748" y="226771"/>
            <a:ext cx="7283600" cy="528400"/>
          </a:xfrm>
          <a:prstGeom prst="rect">
            <a:avLst/>
          </a:prstGeom>
        </p:spPr>
        <p:txBody>
          <a:bodyPr spcFirstLastPara="1" vert="horz" wrap="square" lIns="0" tIns="0" rIns="0" bIns="0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b="1" dirty="0">
                <a:solidFill>
                  <a:srgbClr val="CA0619"/>
                </a:solidFill>
                <a:latin typeface="Book Antiqua" panose="02040602050305030304" pitchFamily="18" charset="0"/>
              </a:rPr>
              <a:t>Our Roadmap</a:t>
            </a:r>
            <a:endParaRPr b="1" dirty="0">
              <a:solidFill>
                <a:srgbClr val="CA0619"/>
              </a:solidFill>
              <a:latin typeface="Book Antiqua" panose="02040602050305030304" pitchFamily="18" charset="0"/>
            </a:endParaRPr>
          </a:p>
        </p:txBody>
      </p:sp>
      <p:sp>
        <p:nvSpPr>
          <p:cNvPr id="380" name="Google Shape;380;p40"/>
          <p:cNvSpPr txBox="1">
            <a:spLocks noGrp="1"/>
          </p:cNvSpPr>
          <p:nvPr>
            <p:ph type="sldNum" idx="12"/>
          </p:nvPr>
        </p:nvSpPr>
        <p:spPr>
          <a:xfrm>
            <a:off x="11205845" y="6231535"/>
            <a:ext cx="731600" cy="524800"/>
          </a:xfrm>
          <a:prstGeom prst="rect">
            <a:avLst/>
          </a:prstGeom>
        </p:spPr>
        <p:txBody>
          <a:bodyPr spcFirstLastPara="1" vert="horz" wrap="square" lIns="0" tIns="0" rIns="0" bIns="0" rtlCol="0" anchor="ctr" anchorCtr="0">
            <a:noAutofit/>
          </a:bodyPr>
          <a:lstStyle/>
          <a:p>
            <a:pPr algn="r"/>
            <a:fld id="{00000000-1234-1234-1234-123412341234}" type="slidenum">
              <a:rPr lang="en">
                <a:solidFill>
                  <a:schemeClr val="accent5"/>
                </a:solidFill>
              </a:rPr>
              <a:pPr algn="r"/>
              <a:t>2</a:t>
            </a:fld>
            <a:endParaRPr>
              <a:solidFill>
                <a:schemeClr val="accent5"/>
              </a:solidFill>
            </a:endParaRPr>
          </a:p>
        </p:txBody>
      </p:sp>
      <p:sp>
        <p:nvSpPr>
          <p:cNvPr id="381" name="Google Shape;381;p40"/>
          <p:cNvSpPr/>
          <p:nvPr/>
        </p:nvSpPr>
        <p:spPr>
          <a:xfrm>
            <a:off x="0" y="3364572"/>
            <a:ext cx="12192000" cy="1348057"/>
          </a:xfrm>
          <a:custGeom>
            <a:avLst/>
            <a:gdLst/>
            <a:ahLst/>
            <a:cxnLst/>
            <a:rect l="l" t="t" r="r" b="b"/>
            <a:pathLst>
              <a:path w="12192000" h="1348058" extrusionOk="0">
                <a:moveTo>
                  <a:pt x="12192000" y="0"/>
                </a:moveTo>
                <a:lnTo>
                  <a:pt x="10837333" y="0"/>
                </a:lnTo>
                <a:cubicBezTo>
                  <a:pt x="10463295" y="0"/>
                  <a:pt x="10160000" y="301773"/>
                  <a:pt x="10160000" y="674029"/>
                </a:cubicBezTo>
                <a:lnTo>
                  <a:pt x="10160000" y="674029"/>
                </a:lnTo>
                <a:cubicBezTo>
                  <a:pt x="10160000" y="1046281"/>
                  <a:pt x="9856705" y="1348059"/>
                  <a:pt x="9482667" y="1348059"/>
                </a:cubicBezTo>
                <a:lnTo>
                  <a:pt x="9482667" y="1348059"/>
                </a:lnTo>
                <a:cubicBezTo>
                  <a:pt x="9108581" y="1348059"/>
                  <a:pt x="8805333" y="1046281"/>
                  <a:pt x="8805333" y="674029"/>
                </a:cubicBezTo>
                <a:lnTo>
                  <a:pt x="8805333" y="674029"/>
                </a:lnTo>
                <a:cubicBezTo>
                  <a:pt x="8805333" y="301773"/>
                  <a:pt x="8502086" y="0"/>
                  <a:pt x="8128000" y="0"/>
                </a:cubicBezTo>
                <a:lnTo>
                  <a:pt x="8128000" y="0"/>
                </a:lnTo>
                <a:cubicBezTo>
                  <a:pt x="7753915" y="0"/>
                  <a:pt x="7450667" y="301773"/>
                  <a:pt x="7450667" y="674029"/>
                </a:cubicBezTo>
                <a:lnTo>
                  <a:pt x="7450667" y="674029"/>
                </a:lnTo>
                <a:cubicBezTo>
                  <a:pt x="7450667" y="1046281"/>
                  <a:pt x="7147419" y="1348059"/>
                  <a:pt x="6773334" y="1348059"/>
                </a:cubicBezTo>
                <a:lnTo>
                  <a:pt x="6773334" y="1348059"/>
                </a:lnTo>
                <a:cubicBezTo>
                  <a:pt x="6399248" y="1348059"/>
                  <a:pt x="6096000" y="1046281"/>
                  <a:pt x="6096000" y="674029"/>
                </a:cubicBezTo>
                <a:lnTo>
                  <a:pt x="6096000" y="674029"/>
                </a:lnTo>
                <a:cubicBezTo>
                  <a:pt x="6096000" y="301773"/>
                  <a:pt x="5792753" y="0"/>
                  <a:pt x="5418667" y="0"/>
                </a:cubicBezTo>
                <a:lnTo>
                  <a:pt x="5418667" y="0"/>
                </a:lnTo>
                <a:cubicBezTo>
                  <a:pt x="5044581" y="0"/>
                  <a:pt x="4741334" y="301773"/>
                  <a:pt x="4741334" y="674029"/>
                </a:cubicBezTo>
                <a:lnTo>
                  <a:pt x="4741334" y="674029"/>
                </a:lnTo>
                <a:cubicBezTo>
                  <a:pt x="4741334" y="1046281"/>
                  <a:pt x="4438076" y="1348059"/>
                  <a:pt x="4064000" y="1348059"/>
                </a:cubicBezTo>
                <a:lnTo>
                  <a:pt x="4064000" y="1348059"/>
                </a:lnTo>
                <a:cubicBezTo>
                  <a:pt x="3689924" y="1348059"/>
                  <a:pt x="3386667" y="1046281"/>
                  <a:pt x="3386667" y="674029"/>
                </a:cubicBezTo>
                <a:lnTo>
                  <a:pt x="3386667" y="674029"/>
                </a:lnTo>
                <a:cubicBezTo>
                  <a:pt x="3386667" y="301773"/>
                  <a:pt x="3083410" y="0"/>
                  <a:pt x="2709333" y="0"/>
                </a:cubicBezTo>
                <a:lnTo>
                  <a:pt x="2709333" y="0"/>
                </a:lnTo>
                <a:cubicBezTo>
                  <a:pt x="2335257" y="0"/>
                  <a:pt x="2032000" y="301773"/>
                  <a:pt x="2032000" y="674029"/>
                </a:cubicBezTo>
                <a:lnTo>
                  <a:pt x="2032000" y="674029"/>
                </a:lnTo>
                <a:cubicBezTo>
                  <a:pt x="2032000" y="1046281"/>
                  <a:pt x="1728743" y="1348059"/>
                  <a:pt x="1354667" y="1348059"/>
                </a:cubicBezTo>
                <a:lnTo>
                  <a:pt x="0" y="1348059"/>
                </a:lnTo>
              </a:path>
            </a:pathLst>
          </a:custGeom>
          <a:noFill/>
          <a:ln w="228600" cap="flat" cmpd="sng">
            <a:solidFill>
              <a:schemeClr val="lt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endParaRPr sz="2400">
              <a:ln>
                <a:solidFill>
                  <a:srgbClr val="FF0000"/>
                </a:solidFill>
              </a:ln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40"/>
          <p:cNvSpPr/>
          <p:nvPr/>
        </p:nvSpPr>
        <p:spPr>
          <a:xfrm>
            <a:off x="0" y="3364572"/>
            <a:ext cx="12192000" cy="1348057"/>
          </a:xfrm>
          <a:custGeom>
            <a:avLst/>
            <a:gdLst/>
            <a:ahLst/>
            <a:cxnLst/>
            <a:rect l="l" t="t" r="r" b="b"/>
            <a:pathLst>
              <a:path w="12192000" h="1348058" extrusionOk="0">
                <a:moveTo>
                  <a:pt x="12192000" y="0"/>
                </a:moveTo>
                <a:lnTo>
                  <a:pt x="10837333" y="0"/>
                </a:lnTo>
                <a:cubicBezTo>
                  <a:pt x="10463295" y="0"/>
                  <a:pt x="10160000" y="301773"/>
                  <a:pt x="10160000" y="674029"/>
                </a:cubicBezTo>
                <a:lnTo>
                  <a:pt x="10160000" y="674029"/>
                </a:lnTo>
                <a:cubicBezTo>
                  <a:pt x="10160000" y="1046281"/>
                  <a:pt x="9856705" y="1348059"/>
                  <a:pt x="9482667" y="1348059"/>
                </a:cubicBezTo>
                <a:lnTo>
                  <a:pt x="9482667" y="1348059"/>
                </a:lnTo>
                <a:cubicBezTo>
                  <a:pt x="9108581" y="1348059"/>
                  <a:pt x="8805333" y="1046281"/>
                  <a:pt x="8805333" y="674029"/>
                </a:cubicBezTo>
                <a:lnTo>
                  <a:pt x="8805333" y="674029"/>
                </a:lnTo>
                <a:cubicBezTo>
                  <a:pt x="8805333" y="301773"/>
                  <a:pt x="8502086" y="0"/>
                  <a:pt x="8128000" y="0"/>
                </a:cubicBezTo>
                <a:lnTo>
                  <a:pt x="8128000" y="0"/>
                </a:lnTo>
                <a:cubicBezTo>
                  <a:pt x="7753915" y="0"/>
                  <a:pt x="7450667" y="301773"/>
                  <a:pt x="7450667" y="674029"/>
                </a:cubicBezTo>
                <a:lnTo>
                  <a:pt x="7450667" y="674029"/>
                </a:lnTo>
                <a:cubicBezTo>
                  <a:pt x="7450667" y="1046281"/>
                  <a:pt x="7147419" y="1348059"/>
                  <a:pt x="6773334" y="1348059"/>
                </a:cubicBezTo>
                <a:lnTo>
                  <a:pt x="6773334" y="1348059"/>
                </a:lnTo>
                <a:cubicBezTo>
                  <a:pt x="6399248" y="1348059"/>
                  <a:pt x="6096000" y="1046281"/>
                  <a:pt x="6096000" y="674029"/>
                </a:cubicBezTo>
                <a:lnTo>
                  <a:pt x="6096000" y="674029"/>
                </a:lnTo>
                <a:cubicBezTo>
                  <a:pt x="6096000" y="301773"/>
                  <a:pt x="5792753" y="0"/>
                  <a:pt x="5418667" y="0"/>
                </a:cubicBezTo>
                <a:lnTo>
                  <a:pt x="5418667" y="0"/>
                </a:lnTo>
                <a:cubicBezTo>
                  <a:pt x="5044581" y="0"/>
                  <a:pt x="4741334" y="301773"/>
                  <a:pt x="4741334" y="674029"/>
                </a:cubicBezTo>
                <a:lnTo>
                  <a:pt x="4741334" y="674029"/>
                </a:lnTo>
                <a:cubicBezTo>
                  <a:pt x="4741334" y="1046281"/>
                  <a:pt x="4438076" y="1348059"/>
                  <a:pt x="4064000" y="1348059"/>
                </a:cubicBezTo>
                <a:lnTo>
                  <a:pt x="4064000" y="1348059"/>
                </a:lnTo>
                <a:cubicBezTo>
                  <a:pt x="3689924" y="1348059"/>
                  <a:pt x="3386667" y="1046281"/>
                  <a:pt x="3386667" y="674029"/>
                </a:cubicBezTo>
                <a:lnTo>
                  <a:pt x="3386667" y="674029"/>
                </a:lnTo>
                <a:cubicBezTo>
                  <a:pt x="3386667" y="301773"/>
                  <a:pt x="3083410" y="0"/>
                  <a:pt x="2709333" y="0"/>
                </a:cubicBezTo>
                <a:lnTo>
                  <a:pt x="2709333" y="0"/>
                </a:lnTo>
                <a:cubicBezTo>
                  <a:pt x="2335257" y="0"/>
                  <a:pt x="2032000" y="301773"/>
                  <a:pt x="2032000" y="674029"/>
                </a:cubicBezTo>
                <a:lnTo>
                  <a:pt x="2032000" y="674029"/>
                </a:lnTo>
                <a:cubicBezTo>
                  <a:pt x="2032000" y="1046281"/>
                  <a:pt x="1728743" y="1348059"/>
                  <a:pt x="1354667" y="1348059"/>
                </a:cubicBezTo>
                <a:lnTo>
                  <a:pt x="0" y="1348059"/>
                </a:lnTo>
              </a:path>
            </a:pathLst>
          </a:custGeom>
          <a:noFill/>
          <a:ln w="19050" cap="flat" cmpd="sng">
            <a:solidFill>
              <a:schemeClr val="dk1"/>
            </a:solidFill>
            <a:prstDash val="dash"/>
            <a:miter lim="8000"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83" name="Google Shape;383;p40"/>
          <p:cNvGrpSpPr/>
          <p:nvPr/>
        </p:nvGrpSpPr>
        <p:grpSpPr>
          <a:xfrm>
            <a:off x="2381785" y="2474401"/>
            <a:ext cx="631200" cy="631200"/>
            <a:chOff x="1786339" y="1703401"/>
            <a:chExt cx="473400" cy="473400"/>
          </a:xfrm>
        </p:grpSpPr>
        <p:sp>
          <p:nvSpPr>
            <p:cNvPr id="384" name="Google Shape;384;p40"/>
            <p:cNvSpPr/>
            <p:nvPr/>
          </p:nvSpPr>
          <p:spPr>
            <a:xfrm rot="8100000">
              <a:off x="1855667" y="1772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85" name="Google Shape;385;p40"/>
            <p:cNvSpPr/>
            <p:nvPr/>
          </p:nvSpPr>
          <p:spPr>
            <a:xfrm>
              <a:off x="1955989" y="1866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ea typeface="Lora"/>
                  <a:cs typeface="Lora"/>
                  <a:sym typeface="Lora"/>
                </a:rPr>
                <a:t>1</a:t>
              </a:r>
              <a:endParaRPr sz="1600" dirty="0">
                <a:solidFill>
                  <a:schemeClr val="dk2"/>
                </a:solidFill>
                <a:latin typeface="Lora"/>
                <a:ea typeface="Lora"/>
                <a:cs typeface="Lora"/>
                <a:sym typeface="Lora"/>
              </a:endParaRPr>
            </a:p>
          </p:txBody>
        </p:sp>
      </p:grpSp>
      <p:grpSp>
        <p:nvGrpSpPr>
          <p:cNvPr id="386" name="Google Shape;386;p40"/>
          <p:cNvGrpSpPr/>
          <p:nvPr/>
        </p:nvGrpSpPr>
        <p:grpSpPr>
          <a:xfrm>
            <a:off x="5085885" y="2474401"/>
            <a:ext cx="631200" cy="631200"/>
            <a:chOff x="3814414" y="1703401"/>
            <a:chExt cx="473400" cy="473400"/>
          </a:xfrm>
        </p:grpSpPr>
        <p:sp>
          <p:nvSpPr>
            <p:cNvPr id="387" name="Google Shape;387;p40"/>
            <p:cNvSpPr/>
            <p:nvPr/>
          </p:nvSpPr>
          <p:spPr>
            <a:xfrm rot="8100000">
              <a:off x="3883742" y="1772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88" name="Google Shape;388;p40"/>
            <p:cNvSpPr/>
            <p:nvPr/>
          </p:nvSpPr>
          <p:spPr>
            <a:xfrm>
              <a:off x="3984064" y="1866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3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89" name="Google Shape;389;p40"/>
          <p:cNvGrpSpPr/>
          <p:nvPr/>
        </p:nvGrpSpPr>
        <p:grpSpPr>
          <a:xfrm>
            <a:off x="7789985" y="2474401"/>
            <a:ext cx="631200" cy="631200"/>
            <a:chOff x="5842489" y="1703401"/>
            <a:chExt cx="473400" cy="473400"/>
          </a:xfrm>
        </p:grpSpPr>
        <p:sp>
          <p:nvSpPr>
            <p:cNvPr id="390" name="Google Shape;390;p40"/>
            <p:cNvSpPr/>
            <p:nvPr/>
          </p:nvSpPr>
          <p:spPr>
            <a:xfrm rot="8100000">
              <a:off x="5911817" y="1772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91" name="Google Shape;391;p40"/>
            <p:cNvSpPr/>
            <p:nvPr/>
          </p:nvSpPr>
          <p:spPr>
            <a:xfrm>
              <a:off x="6012139" y="1866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5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92" name="Google Shape;392;p40"/>
          <p:cNvGrpSpPr/>
          <p:nvPr/>
        </p:nvGrpSpPr>
        <p:grpSpPr>
          <a:xfrm>
            <a:off x="9174419" y="4971600"/>
            <a:ext cx="631200" cy="631200"/>
            <a:chOff x="6880814" y="3576300"/>
            <a:chExt cx="473400" cy="473400"/>
          </a:xfrm>
        </p:grpSpPr>
        <p:sp>
          <p:nvSpPr>
            <p:cNvPr id="393" name="Google Shape;393;p40"/>
            <p:cNvSpPr/>
            <p:nvPr/>
          </p:nvSpPr>
          <p:spPr>
            <a:xfrm rot="-2700000">
              <a:off x="6950142" y="3645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94" name="Google Shape;394;p40"/>
            <p:cNvSpPr/>
            <p:nvPr/>
          </p:nvSpPr>
          <p:spPr>
            <a:xfrm flipH="1">
              <a:off x="7050464" y="3752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6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95" name="Google Shape;395;p40"/>
          <p:cNvGrpSpPr/>
          <p:nvPr/>
        </p:nvGrpSpPr>
        <p:grpSpPr>
          <a:xfrm>
            <a:off x="6562751" y="5064034"/>
            <a:ext cx="446325" cy="446325"/>
            <a:chOff x="4922067" y="3645628"/>
            <a:chExt cx="334744" cy="334744"/>
          </a:xfrm>
        </p:grpSpPr>
        <p:sp>
          <p:nvSpPr>
            <p:cNvPr id="396" name="Google Shape;396;p40"/>
            <p:cNvSpPr/>
            <p:nvPr/>
          </p:nvSpPr>
          <p:spPr>
            <a:xfrm rot="-2700000">
              <a:off x="4922067" y="3645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97" name="Google Shape;397;p40"/>
            <p:cNvSpPr/>
            <p:nvPr/>
          </p:nvSpPr>
          <p:spPr>
            <a:xfrm flipH="1">
              <a:off x="5022393" y="3752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4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98" name="Google Shape;398;p40"/>
          <p:cNvGrpSpPr/>
          <p:nvPr/>
        </p:nvGrpSpPr>
        <p:grpSpPr>
          <a:xfrm>
            <a:off x="3766219" y="4971600"/>
            <a:ext cx="631200" cy="631200"/>
            <a:chOff x="2824664" y="3576300"/>
            <a:chExt cx="473400" cy="473400"/>
          </a:xfrm>
        </p:grpSpPr>
        <p:sp>
          <p:nvSpPr>
            <p:cNvPr id="399" name="Google Shape;399;p40"/>
            <p:cNvSpPr/>
            <p:nvPr/>
          </p:nvSpPr>
          <p:spPr>
            <a:xfrm rot="-2700000">
              <a:off x="2893992" y="3645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400" name="Google Shape;400;p40"/>
            <p:cNvSpPr/>
            <p:nvPr/>
          </p:nvSpPr>
          <p:spPr>
            <a:xfrm flipH="1">
              <a:off x="2994314" y="3752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2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sp>
        <p:nvSpPr>
          <p:cNvPr id="401" name="Google Shape;401;p40"/>
          <p:cNvSpPr txBox="1"/>
          <p:nvPr/>
        </p:nvSpPr>
        <p:spPr>
          <a:xfrm>
            <a:off x="848140" y="1757919"/>
            <a:ext cx="3737112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algn="ctr"/>
            <a:r>
              <a:rPr lang="en-US" sz="2000" b="1" dirty="0">
                <a:solidFill>
                  <a:srgbClr val="7030A0"/>
                </a:solidFill>
                <a:latin typeface="Book Antiqua" panose="02040602050305030304" pitchFamily="18" charset="0"/>
                <a:ea typeface="Lora"/>
                <a:cs typeface="Lora"/>
                <a:sym typeface="Lora"/>
              </a:rPr>
              <a:t> Quality improvement methodologies Overview</a:t>
            </a:r>
            <a:endParaRPr sz="2000" b="1" dirty="0">
              <a:solidFill>
                <a:srgbClr val="7030A0"/>
              </a:solidFill>
              <a:latin typeface="Book Antiqua" panose="02040602050305030304" pitchFamily="18" charset="0"/>
              <a:ea typeface="Lora"/>
              <a:cs typeface="Lora"/>
              <a:sym typeface="Lora"/>
            </a:endParaRPr>
          </a:p>
        </p:txBody>
      </p:sp>
      <p:sp>
        <p:nvSpPr>
          <p:cNvPr id="402" name="Google Shape;402;p40"/>
          <p:cNvSpPr txBox="1"/>
          <p:nvPr/>
        </p:nvSpPr>
        <p:spPr>
          <a:xfrm>
            <a:off x="4714974" y="1731415"/>
            <a:ext cx="1715200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Book Antiqua" panose="02040602050305030304" pitchFamily="18" charset="0"/>
                <a:sym typeface="Lora"/>
              </a:rPr>
              <a:t>Common planning tools</a:t>
            </a:r>
            <a:endParaRPr sz="2000" b="1" dirty="0">
              <a:solidFill>
                <a:srgbClr val="FF0000"/>
              </a:solidFill>
              <a:latin typeface="Book Antiqua" panose="02040602050305030304" pitchFamily="18" charset="0"/>
              <a:sym typeface="Lora"/>
            </a:endParaRPr>
          </a:p>
        </p:txBody>
      </p:sp>
      <p:sp>
        <p:nvSpPr>
          <p:cNvPr id="403" name="Google Shape;403;p40"/>
          <p:cNvSpPr txBox="1"/>
          <p:nvPr/>
        </p:nvSpPr>
        <p:spPr>
          <a:xfrm>
            <a:off x="6956464" y="1744667"/>
            <a:ext cx="2333309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algn="ctr"/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  <a:sym typeface="Lora"/>
              </a:rPr>
              <a:t>Six-Sigma methodology</a:t>
            </a:r>
            <a:endParaRPr sz="2000" b="1" dirty="0">
              <a:solidFill>
                <a:schemeClr val="accent2">
                  <a:lumMod val="75000"/>
                </a:schemeClr>
              </a:solidFill>
              <a:latin typeface="Book Antiqua" panose="02040602050305030304" pitchFamily="18" charset="0"/>
              <a:sym typeface="Lora"/>
            </a:endParaRPr>
          </a:p>
        </p:txBody>
      </p:sp>
      <p:sp>
        <p:nvSpPr>
          <p:cNvPr id="404" name="Google Shape;404;p40"/>
          <p:cNvSpPr txBox="1"/>
          <p:nvPr/>
        </p:nvSpPr>
        <p:spPr>
          <a:xfrm>
            <a:off x="3224233" y="5621333"/>
            <a:ext cx="1715200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Book Antiqua" panose="02040602050305030304" pitchFamily="18" charset="0"/>
                <a:sym typeface="Lora"/>
              </a:rPr>
              <a:t>Planning phase orientation</a:t>
            </a:r>
            <a:endParaRPr sz="2000" b="1" dirty="0">
              <a:solidFill>
                <a:srgbClr val="C00000"/>
              </a:solidFill>
              <a:latin typeface="Book Antiqua" panose="02040602050305030304" pitchFamily="18" charset="0"/>
              <a:sym typeface="Lora"/>
            </a:endParaRPr>
          </a:p>
        </p:txBody>
      </p:sp>
      <p:sp>
        <p:nvSpPr>
          <p:cNvPr id="405" name="Google Shape;405;p40"/>
          <p:cNvSpPr txBox="1"/>
          <p:nvPr/>
        </p:nvSpPr>
        <p:spPr>
          <a:xfrm>
            <a:off x="5862078" y="5621333"/>
            <a:ext cx="1903695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  <a:latin typeface="Book Antiqua" panose="02040602050305030304" pitchFamily="18" charset="0"/>
                <a:sym typeface="Lora"/>
              </a:rPr>
              <a:t>PDCA cycle</a:t>
            </a:r>
            <a:endParaRPr sz="2400" b="1" dirty="0">
              <a:solidFill>
                <a:srgbClr val="00B050"/>
              </a:solidFill>
              <a:latin typeface="Book Antiqua" panose="02040602050305030304" pitchFamily="18" charset="0"/>
              <a:sym typeface="Lora"/>
            </a:endParaRPr>
          </a:p>
        </p:txBody>
      </p:sp>
      <p:sp>
        <p:nvSpPr>
          <p:cNvPr id="406" name="Google Shape;406;p40"/>
          <p:cNvSpPr txBox="1"/>
          <p:nvPr/>
        </p:nvSpPr>
        <p:spPr>
          <a:xfrm>
            <a:off x="8155368" y="5515315"/>
            <a:ext cx="2777675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Book Antiqua" panose="02040602050305030304" pitchFamily="18" charset="0"/>
                <a:sym typeface="Lora"/>
              </a:rPr>
              <a:t>Accreditation overview</a:t>
            </a:r>
            <a:endParaRPr sz="2400" b="1" dirty="0">
              <a:solidFill>
                <a:srgbClr val="00B0F0"/>
              </a:solidFill>
              <a:latin typeface="Book Antiqua" panose="02040602050305030304" pitchFamily="18" charset="0"/>
              <a:sym typeface="Lora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65407DD0-7670-4520-9997-66B02F5F47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9718" y="5440438"/>
            <a:ext cx="1231499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560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965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Intended Objectives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8440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3756" y="875097"/>
            <a:ext cx="1177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282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05094" y="2187797"/>
            <a:ext cx="105918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3200" dirty="0" smtClean="0">
                <a:latin typeface="Alexandria"/>
              </a:rPr>
              <a:t>Define </a:t>
            </a:r>
            <a:r>
              <a:rPr lang="en-US" altLang="en-US" sz="3200" dirty="0">
                <a:latin typeface="Alexandria"/>
              </a:rPr>
              <a:t>the purpose and structure of JCI accreditation.</a:t>
            </a:r>
          </a:p>
          <a:p>
            <a:pPr marL="514350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3200" dirty="0">
                <a:latin typeface="Alexandria"/>
              </a:rPr>
              <a:t>List key benefits of JCI for healthcare facilities.</a:t>
            </a:r>
          </a:p>
          <a:p>
            <a:pPr marL="514350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3200" dirty="0">
                <a:latin typeface="Alexandria"/>
              </a:rPr>
              <a:t>Recognize main components of JCI standards.</a:t>
            </a:r>
          </a:p>
          <a:p>
            <a:pPr marL="514350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3200" dirty="0">
                <a:latin typeface="Alexandria"/>
              </a:rPr>
              <a:t>Relate standards to patient care and safety.</a:t>
            </a:r>
          </a:p>
          <a:p>
            <a:pPr marL="514350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3200" dirty="0">
                <a:latin typeface="Alexandria"/>
              </a:rPr>
              <a:t>Understand leadership and ethics in accreditation</a:t>
            </a:r>
            <a:r>
              <a:rPr lang="en-US" altLang="en-US" sz="3200" dirty="0" smtClean="0">
                <a:latin typeface="Alexandria"/>
              </a:rPr>
              <a:t>.</a:t>
            </a:r>
            <a:endParaRPr lang="en-US" altLang="en-US" sz="32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45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965"/>
            <a:ext cx="56896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Overview </a:t>
            </a:r>
            <a:endParaRPr lang="en-US" sz="44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8440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3756" y="875097"/>
            <a:ext cx="1177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282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99355" y="1864086"/>
            <a:ext cx="11003280" cy="4433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latin typeface="Alexandria"/>
              </a:rPr>
              <a:t>JCI: </a:t>
            </a:r>
            <a:r>
              <a:rPr lang="en-US" sz="3200" dirty="0">
                <a:latin typeface="Alexandria"/>
              </a:rPr>
              <a:t>Joint Commission International – a global leader in healthcare accreditation.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latin typeface="Alexandria"/>
              </a:rPr>
              <a:t>Aim: </a:t>
            </a:r>
            <a:r>
              <a:rPr lang="en-US" sz="3200" dirty="0">
                <a:latin typeface="Alexandria"/>
              </a:rPr>
              <a:t>Improve patient safety and quality of care worldwide.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latin typeface="Alexandria"/>
              </a:rPr>
              <a:t>Manual: </a:t>
            </a:r>
            <a:r>
              <a:rPr lang="en-US" sz="3200" dirty="0">
                <a:latin typeface="Alexandria"/>
              </a:rPr>
              <a:t>Structured into chapters covering care functions, eligibility, and accreditation processes.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36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274932"/>
            <a:ext cx="56896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Value </a:t>
            </a:r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of JCI </a:t>
            </a:r>
            <a:r>
              <a:rPr lang="en-US" sz="36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Accreditation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8440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3756" y="875097"/>
            <a:ext cx="1177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282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0197" y="2041097"/>
            <a:ext cx="1090159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Recognized </a:t>
            </a:r>
            <a:r>
              <a:rPr lang="en-US" sz="2800" dirty="0">
                <a:latin typeface="Alexandria"/>
              </a:rPr>
              <a:t>Gold Seal of Approval®.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Boosts hospital’s competitive edge and credibility.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Required by many insurers and agencies.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Drives performance improvement and high reliability.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Enhances staff education and leadership in safety.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Provides expert support and continuous learning</a:t>
            </a:r>
            <a:r>
              <a:rPr lang="en-US" sz="2800" dirty="0" smtClean="0">
                <a:latin typeface="Alexandria"/>
              </a:rPr>
              <a:t>.</a:t>
            </a:r>
            <a:endParaRPr lang="en-US" sz="28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905" y="2544082"/>
            <a:ext cx="2143125" cy="2964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7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7" y="376432"/>
            <a:ext cx="56896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Standards </a:t>
            </a:r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Development </a:t>
            </a:r>
            <a:r>
              <a:rPr lang="en-US" sz="36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Process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8440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3756" y="875097"/>
            <a:ext cx="1177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282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0196" y="2149829"/>
            <a:ext cx="10901595" cy="3890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Involves </a:t>
            </a:r>
            <a:r>
              <a:rPr lang="en-US" sz="2800" dirty="0">
                <a:latin typeface="Alexandria"/>
              </a:rPr>
              <a:t>focus groups, literature reviews, expert input.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Guided by global trends and evidence-based practices.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Reviewed by Technical Advisory Panel.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Public feedback via online field review.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Revisions based on feedback, legal/regulatory needs, and evolving practices</a:t>
            </a:r>
            <a:r>
              <a:rPr lang="en-US" sz="2800" dirty="0" smtClean="0">
                <a:latin typeface="Alexandria"/>
              </a:rPr>
              <a:t>.</a:t>
            </a:r>
            <a:endParaRPr lang="en-US" sz="28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2149829"/>
            <a:ext cx="1608629" cy="246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48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6" y="438183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Organization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of </a:t>
            </a: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the Hospital Accreditation Manual</a:t>
            </a:r>
            <a:endParaRPr lang="en-US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8440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3756" y="875097"/>
            <a:ext cx="1177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282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0195" y="1896638"/>
            <a:ext cx="1090159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Section </a:t>
            </a:r>
            <a:r>
              <a:rPr lang="en-US" sz="2800" b="1" dirty="0">
                <a:latin typeface="Alexandria"/>
              </a:rPr>
              <a:t>I: </a:t>
            </a:r>
            <a:r>
              <a:rPr lang="en-US" sz="2800" dirty="0">
                <a:latin typeface="Alexandria"/>
              </a:rPr>
              <a:t>Accreditation Participation Requirements (APRs</a:t>
            </a:r>
            <a:r>
              <a:rPr lang="en-US" sz="2800" dirty="0" smtClean="0">
                <a:latin typeface="Alexandria"/>
              </a:rPr>
              <a:t>).</a:t>
            </a:r>
            <a:endParaRPr lang="en-US" sz="2800" dirty="0">
              <a:latin typeface="Alexandria"/>
            </a:endParaRP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Section II: </a:t>
            </a:r>
            <a:r>
              <a:rPr lang="en-US" sz="2800" dirty="0">
                <a:latin typeface="Alexandria"/>
              </a:rPr>
              <a:t>Patient-Centered Standards.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Section III: </a:t>
            </a:r>
            <a:r>
              <a:rPr lang="en-US" sz="2800" dirty="0" smtClean="0">
                <a:latin typeface="Alexandria"/>
              </a:rPr>
              <a:t>Health </a:t>
            </a:r>
            <a:r>
              <a:rPr lang="en-US" sz="2800" dirty="0">
                <a:latin typeface="Alexandria"/>
              </a:rPr>
              <a:t>Care Organization Management </a:t>
            </a:r>
            <a:r>
              <a:rPr lang="en-US" sz="2800" dirty="0" smtClean="0">
                <a:latin typeface="Alexandria"/>
              </a:rPr>
              <a:t>Standards.</a:t>
            </a:r>
            <a:endParaRPr lang="en-US" sz="2800" dirty="0">
              <a:latin typeface="Alexandria"/>
            </a:endParaRP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Section IV: </a:t>
            </a:r>
            <a:r>
              <a:rPr lang="en-US" sz="2800" dirty="0" smtClean="0">
                <a:latin typeface="Alexandria"/>
              </a:rPr>
              <a:t>Global </a:t>
            </a:r>
            <a:r>
              <a:rPr lang="en-US" sz="2800" dirty="0">
                <a:latin typeface="Alexandria"/>
              </a:rPr>
              <a:t>Health Impact </a:t>
            </a:r>
            <a:r>
              <a:rPr lang="en-US" sz="2800" dirty="0" smtClean="0">
                <a:latin typeface="Alexandria"/>
              </a:rPr>
              <a:t>Standards.</a:t>
            </a:r>
            <a:endParaRPr lang="en-US" sz="2800" dirty="0">
              <a:latin typeface="Alexandria"/>
            </a:endParaRP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Section </a:t>
            </a:r>
            <a:r>
              <a:rPr lang="en-US" sz="2800" b="1" dirty="0">
                <a:latin typeface="Alexandria"/>
              </a:rPr>
              <a:t>V: </a:t>
            </a:r>
            <a:r>
              <a:rPr lang="en-US" sz="2800" dirty="0">
                <a:latin typeface="Alexandria"/>
              </a:rPr>
              <a:t>Academic </a:t>
            </a:r>
            <a:r>
              <a:rPr lang="en-US" sz="2800" dirty="0" smtClean="0">
                <a:latin typeface="Alexandria"/>
              </a:rPr>
              <a:t>Medical Center Standards.</a:t>
            </a:r>
            <a:endParaRPr lang="en-US" sz="2800" dirty="0">
              <a:latin typeface="Alexandria"/>
            </a:endParaRP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Appendices include: </a:t>
            </a:r>
            <a:r>
              <a:rPr lang="en-US" sz="2800" dirty="0">
                <a:latin typeface="Alexandria"/>
              </a:rPr>
              <a:t>Patient Safety Systems, Sentinel Event Policy, etc.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79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5" y="438183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Key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Elements in Each Standards </a:t>
            </a: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Chapter</a:t>
            </a:r>
            <a:endParaRPr lang="en-US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8440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3756" y="875097"/>
            <a:ext cx="1177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282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0194" y="2452083"/>
            <a:ext cx="10901595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Overview: </a:t>
            </a:r>
            <a:r>
              <a:rPr lang="en-US" sz="2800" dirty="0" smtClean="0">
                <a:latin typeface="Alexandria"/>
              </a:rPr>
              <a:t>purpose </a:t>
            </a:r>
            <a:r>
              <a:rPr lang="en-US" sz="2800" dirty="0">
                <a:latin typeface="Alexandria"/>
              </a:rPr>
              <a:t>of the </a:t>
            </a:r>
            <a:r>
              <a:rPr lang="en-US" sz="2800" dirty="0" smtClean="0">
                <a:latin typeface="Alexandria"/>
              </a:rPr>
              <a:t>chapter.</a:t>
            </a:r>
            <a:endParaRPr lang="en-US" sz="2800" dirty="0">
              <a:latin typeface="Alexandria"/>
            </a:endParaRP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Standards </a:t>
            </a:r>
            <a:r>
              <a:rPr lang="en-US" sz="2800" b="1" dirty="0" smtClean="0">
                <a:latin typeface="Alexandria"/>
              </a:rPr>
              <a:t>List: </a:t>
            </a:r>
            <a:r>
              <a:rPr lang="en-US" sz="2800" dirty="0">
                <a:latin typeface="Alexandria"/>
              </a:rPr>
              <a:t>detailed </a:t>
            </a:r>
            <a:r>
              <a:rPr lang="en-US" sz="2800" dirty="0" smtClean="0">
                <a:latin typeface="Alexandria"/>
              </a:rPr>
              <a:t>structure.</a:t>
            </a:r>
            <a:endParaRPr lang="en-US" sz="2800" dirty="0">
              <a:latin typeface="Alexandria"/>
            </a:endParaRP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Intent: </a:t>
            </a:r>
            <a:r>
              <a:rPr lang="en-US" sz="2800" dirty="0" smtClean="0">
                <a:latin typeface="Alexandria"/>
              </a:rPr>
              <a:t>explains </a:t>
            </a:r>
            <a:r>
              <a:rPr lang="en-US" sz="2800" dirty="0">
                <a:latin typeface="Alexandria"/>
              </a:rPr>
              <a:t>rationale behind the </a:t>
            </a:r>
            <a:r>
              <a:rPr lang="en-US" sz="2800" dirty="0" smtClean="0">
                <a:latin typeface="Alexandria"/>
              </a:rPr>
              <a:t>standard.</a:t>
            </a:r>
            <a:endParaRPr lang="en-US" sz="2800" dirty="0">
              <a:latin typeface="Alexandria"/>
            </a:endParaRP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Measurable Elements (MEs</a:t>
            </a:r>
            <a:r>
              <a:rPr lang="en-US" sz="2800" b="1" dirty="0" smtClean="0">
                <a:latin typeface="Alexandria"/>
              </a:rPr>
              <a:t>): </a:t>
            </a:r>
            <a:r>
              <a:rPr lang="en-US" sz="2800" dirty="0" smtClean="0">
                <a:latin typeface="Alexandria"/>
              </a:rPr>
              <a:t>scoring </a:t>
            </a:r>
            <a:r>
              <a:rPr lang="en-US" sz="2800" dirty="0">
                <a:latin typeface="Alexandria"/>
              </a:rPr>
              <a:t>criteria for </a:t>
            </a:r>
            <a:r>
              <a:rPr lang="en-US" sz="2800" dirty="0" smtClean="0">
                <a:latin typeface="Alexandria"/>
              </a:rPr>
              <a:t>compliance.</a:t>
            </a:r>
            <a:endParaRPr lang="en-US" sz="2800" dirty="0">
              <a:latin typeface="Alexandria"/>
            </a:endParaRP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Examples &amp; </a:t>
            </a:r>
            <a:r>
              <a:rPr lang="en-US" sz="2800" b="1" dirty="0" smtClean="0">
                <a:latin typeface="Alexandria"/>
              </a:rPr>
              <a:t>Notes: </a:t>
            </a:r>
            <a:r>
              <a:rPr lang="en-US" sz="2800" dirty="0" smtClean="0">
                <a:latin typeface="Alexandria"/>
              </a:rPr>
              <a:t>help </a:t>
            </a:r>
            <a:r>
              <a:rPr lang="en-US" sz="2800" dirty="0">
                <a:latin typeface="Alexandria"/>
              </a:rPr>
              <a:t>clarify </a:t>
            </a:r>
            <a:r>
              <a:rPr lang="en-US" sz="2800" dirty="0" smtClean="0">
                <a:latin typeface="Alexandria"/>
              </a:rPr>
              <a:t>expectations</a:t>
            </a:r>
            <a:endParaRPr lang="en-US" sz="28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8664" y="1896638"/>
            <a:ext cx="2143125" cy="2370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28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6" y="438183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Documentation Requirements</a:t>
            </a:r>
            <a:endParaRPr lang="en-US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8440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3756" y="875097"/>
            <a:ext cx="1177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282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34956" y="2557129"/>
            <a:ext cx="1113207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 smtClean="0">
                <a:latin typeface="Alexandria"/>
              </a:rPr>
              <a:t>Marked </a:t>
            </a:r>
            <a:r>
              <a:rPr lang="en-US" sz="3200" dirty="0">
                <a:latin typeface="Alexandria"/>
              </a:rPr>
              <a:t>with icon </a:t>
            </a:r>
            <a:r>
              <a:rPr lang="en-US" sz="3200" b="1" dirty="0">
                <a:latin typeface="Alexandria"/>
              </a:rPr>
              <a:t>D</a:t>
            </a:r>
            <a:r>
              <a:rPr lang="en-US" sz="3200" dirty="0">
                <a:latin typeface="Alexandria"/>
              </a:rPr>
              <a:t> when required.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latin typeface="Alexandria"/>
              </a:rPr>
              <a:t>Focus on implementation, not just paperwork.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latin typeface="Alexandria"/>
              </a:rPr>
              <a:t>Documents may include </a:t>
            </a:r>
            <a:r>
              <a:rPr lang="en-US" sz="3200" b="1" dirty="0">
                <a:latin typeface="Alexandria"/>
              </a:rPr>
              <a:t>policies</a:t>
            </a:r>
            <a:r>
              <a:rPr lang="en-US" sz="3200" dirty="0">
                <a:latin typeface="Alexandria"/>
              </a:rPr>
              <a:t>, </a:t>
            </a:r>
            <a:r>
              <a:rPr lang="en-US" sz="3200" b="1" dirty="0">
                <a:latin typeface="Alexandria"/>
              </a:rPr>
              <a:t>reports</a:t>
            </a:r>
            <a:r>
              <a:rPr lang="en-US" sz="3200" dirty="0">
                <a:latin typeface="Alexandria"/>
              </a:rPr>
              <a:t>, </a:t>
            </a:r>
            <a:r>
              <a:rPr lang="en-US" sz="3200" b="1" dirty="0">
                <a:latin typeface="Alexandria"/>
              </a:rPr>
              <a:t>licenses</a:t>
            </a:r>
            <a:r>
              <a:rPr lang="en-US" sz="3200" dirty="0">
                <a:latin typeface="Alexandria"/>
              </a:rPr>
              <a:t>, etc.</a:t>
            </a:r>
          </a:p>
          <a:p>
            <a:pPr marL="457200" lvl="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latin typeface="Alexandria"/>
              </a:rPr>
              <a:t>Can be electronic or paper-based</a:t>
            </a:r>
            <a:r>
              <a:rPr lang="en-US" sz="3200" dirty="0" smtClean="0">
                <a:latin typeface="Alexandria"/>
              </a:rPr>
              <a:t>.</a:t>
            </a:r>
            <a:endParaRPr lang="en-US" sz="32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17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98120" y="1201227"/>
            <a:ext cx="7741920" cy="5338947"/>
          </a:xfrm>
          <a:prstGeom prst="cloudCallout">
            <a:avLst>
              <a:gd name="adj1" fmla="val 60326"/>
              <a:gd name="adj2" fmla="val 8514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lvl="0" algn="ctr">
              <a:lnSpc>
                <a:spcPct val="150000"/>
              </a:lnSpc>
            </a:pPr>
            <a:r>
              <a:rPr lang="en-US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Section I</a:t>
            </a:r>
          </a:p>
          <a:p>
            <a:pPr algn="ctr">
              <a:lnSpc>
                <a:spcPct val="150000"/>
              </a:lnSpc>
            </a:pPr>
            <a:r>
              <a:rPr 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Accreditation </a:t>
            </a: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Participation Requirements (APRs) </a:t>
            </a:r>
            <a:endParaRPr lang="ar-EG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203E5F"/>
              </a:solidFill>
              <a:latin typeface="Alexandr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489099"/>
            <a:ext cx="3068591" cy="4763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7829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9" y="528296"/>
            <a:ext cx="56896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28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Accreditation </a:t>
            </a: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Participation Requirements (APR) </a:t>
            </a:r>
            <a:endParaRPr lang="ar-EG" sz="28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3" y="2000139"/>
            <a:ext cx="107554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Submit accurate information to JCI and report changes (e.g., services, leadership).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Grant JCI surveys and access to external evaluation reports.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Use quality measures for continuous improvement.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Only accredited hospitals can display the Gold Seal.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Protect staff reporting safety concerns from retaliation and notify the public on how to report concerns.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Ensure no "Immediate Threat to Health or Safety" exists.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70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98120" y="1201227"/>
            <a:ext cx="7741920" cy="5338947"/>
          </a:xfrm>
          <a:prstGeom prst="cloudCallout">
            <a:avLst>
              <a:gd name="adj1" fmla="val 60326"/>
              <a:gd name="adj2" fmla="val 8514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lvl="0" algn="ctr">
              <a:lnSpc>
                <a:spcPct val="150000"/>
              </a:lnSpc>
            </a:pPr>
            <a:r>
              <a:rPr lang="en-US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Section II</a:t>
            </a:r>
          </a:p>
          <a:p>
            <a:pPr algn="ctr">
              <a:lnSpc>
                <a:spcPct val="150000"/>
              </a:lnSpc>
            </a:pPr>
            <a:r>
              <a:rPr 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Patient-Centered </a:t>
            </a: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Standards</a:t>
            </a:r>
            <a:endParaRPr lang="ar-EG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203E5F"/>
              </a:solidFill>
              <a:latin typeface="Alexandr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489099"/>
            <a:ext cx="3068591" cy="4763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9786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9" y="528296"/>
            <a:ext cx="56896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28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Access </a:t>
            </a:r>
            <a:r>
              <a:rPr lang="en-US" sz="28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to Care and Continuity of Care (ACC) </a:t>
            </a:r>
            <a:endParaRPr lang="ar-EG" sz="28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3" y="2141974"/>
            <a:ext cx="1075544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Focuses </a:t>
            </a:r>
            <a:r>
              <a:rPr lang="en-US" sz="2400" dirty="0">
                <a:latin typeface="Alexandria"/>
              </a:rPr>
              <a:t>on matching patient needs with services and ensuring smooth transitions.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Admission: </a:t>
            </a:r>
            <a:r>
              <a:rPr lang="en-US" sz="2000" dirty="0">
                <a:latin typeface="Alexandria"/>
              </a:rPr>
              <a:t>Prioritize urgent cases; inform patients of delays.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Patient Flow: </a:t>
            </a:r>
            <a:r>
              <a:rPr lang="en-US" sz="2000" dirty="0">
                <a:latin typeface="Alexandria"/>
              </a:rPr>
              <a:t>Educate patients/families on care plans and costs at admission.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Discharge/Transfer: </a:t>
            </a:r>
            <a:r>
              <a:rPr lang="en-US" sz="2000" dirty="0">
                <a:latin typeface="Alexandria"/>
              </a:rPr>
              <a:t>Plan for continuing care; provide summaries for transfers.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Transportation: </a:t>
            </a:r>
            <a:r>
              <a:rPr lang="en-US" sz="2000" dirty="0">
                <a:latin typeface="Alexandria"/>
              </a:rPr>
              <a:t>Ensure safe, compliant transport services.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66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441178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2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Assessment </a:t>
            </a:r>
            <a:r>
              <a:rPr lang="en-US" sz="32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of Patients (AOP)</a:t>
            </a:r>
            <a:endParaRPr lang="ar-EG" sz="32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3" y="2141974"/>
            <a:ext cx="1075544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Identifies </a:t>
            </a:r>
            <a:r>
              <a:rPr lang="en-US" sz="2400" dirty="0">
                <a:latin typeface="Alexandria"/>
              </a:rPr>
              <a:t>patient needs through history, physical, and ongoing reassessment.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Initial Assessment: </a:t>
            </a:r>
            <a:r>
              <a:rPr lang="en-US" sz="2000" dirty="0">
                <a:latin typeface="Alexandria"/>
              </a:rPr>
              <a:t>Includes physical, psychological, social, and pain screening.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Falls Prevention: </a:t>
            </a:r>
            <a:r>
              <a:rPr lang="en-US" sz="2000" dirty="0">
                <a:latin typeface="Alexandria"/>
              </a:rPr>
              <a:t>Implement processes to reduce fall risks.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Lab/Imaging Services: </a:t>
            </a:r>
            <a:r>
              <a:rPr lang="en-US" sz="2000" dirty="0">
                <a:latin typeface="Alexandria"/>
              </a:rPr>
              <a:t>Ensure quality, timely results, and equipment safety.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Blood Transfusion: </a:t>
            </a:r>
            <a:r>
              <a:rPr lang="en-US" sz="2000" dirty="0">
                <a:latin typeface="Alexandria"/>
              </a:rPr>
              <a:t>Follow guidelines for safe handling and administration.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0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48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77817" y="1685495"/>
            <a:ext cx="11706174" cy="50634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86097" y="431953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2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Anesthesia </a:t>
            </a:r>
            <a:r>
              <a:rPr lang="en-US" sz="32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and Surgical Care (ASC)</a:t>
            </a:r>
            <a:endParaRPr lang="ar-EG" sz="32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07725" y="2038144"/>
            <a:ext cx="1164635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28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Covers </a:t>
            </a:r>
            <a:r>
              <a:rPr lang="en-US" sz="2400" dirty="0">
                <a:latin typeface="Alexandria"/>
              </a:rPr>
              <a:t>sedation, anesthesia, and surgical care with a focus on safety.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8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Sedation: </a:t>
            </a:r>
            <a:r>
              <a:rPr lang="en-US" sz="2400" dirty="0">
                <a:latin typeface="Alexandria"/>
              </a:rPr>
              <a:t>Standardize practices; qualify practitioners; document risks/benefits.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Anesthesia: </a:t>
            </a:r>
            <a:r>
              <a:rPr lang="en-US" sz="2400" dirty="0">
                <a:latin typeface="Alexandria"/>
              </a:rPr>
              <a:t>Conduct pre-anesthesia assessments; monitor physiological status.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Surgery: </a:t>
            </a:r>
            <a:r>
              <a:rPr lang="en-US" sz="2400" dirty="0">
                <a:latin typeface="Alexandria"/>
              </a:rPr>
              <a:t>Plan care pre/post-op; discuss risks/alternatives; document procedures.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7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760531"/>
            <a:ext cx="5689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4"/>
            </a:pPr>
            <a:r>
              <a:rPr lang="en-US" sz="32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Care </a:t>
            </a:r>
            <a:r>
              <a:rPr lang="en-US" sz="32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of Patients (COP)</a:t>
            </a:r>
            <a:endParaRPr lang="ar-EG" sz="32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2" y="1978033"/>
            <a:ext cx="1075544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Ensures </a:t>
            </a:r>
            <a:r>
              <a:rPr lang="en-US" sz="2400" dirty="0">
                <a:latin typeface="Alexandria"/>
              </a:rPr>
              <a:t>individualized, coordinated care for all patients, including high-risk groups.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Care Plans: </a:t>
            </a:r>
            <a:r>
              <a:rPr lang="en-US" sz="2000" dirty="0">
                <a:latin typeface="Alexandria"/>
              </a:rPr>
              <a:t>Develop and modify based on patient needs.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High-Risk Services: </a:t>
            </a:r>
            <a:r>
              <a:rPr lang="en-US" sz="2000" dirty="0">
                <a:latin typeface="Alexandria"/>
              </a:rPr>
              <a:t>Follow guidelines for resuscitation, suicide prevention, and pain management.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Transplant Programs: </a:t>
            </a:r>
            <a:r>
              <a:rPr lang="en-US" sz="2000" dirty="0">
                <a:latin typeface="Alexandria"/>
              </a:rPr>
              <a:t>Oversee donor/recipient processes; ensure informed consent.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End-of-Life Care: </a:t>
            </a:r>
            <a:r>
              <a:rPr lang="en-US" sz="2000" dirty="0">
                <a:latin typeface="Alexandria"/>
              </a:rPr>
              <a:t>Address comfort, dignity, and family needs.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41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7" y="437365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5"/>
            </a:pPr>
            <a:r>
              <a:rPr lang="en-US" sz="32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International </a:t>
            </a:r>
            <a:r>
              <a:rPr lang="en-US" sz="32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Patient Safety Goals (IPSG)</a:t>
            </a:r>
            <a:endParaRPr lang="ar-EG" sz="32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1" y="2141974"/>
            <a:ext cx="107554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Mandatory </a:t>
            </a:r>
            <a:r>
              <a:rPr lang="en-US" sz="2400" dirty="0">
                <a:latin typeface="Alexandria"/>
              </a:rPr>
              <a:t>goals to address critical safety areas.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Goals 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Correct Identification: </a:t>
            </a:r>
            <a:r>
              <a:rPr lang="en-US" sz="2000" dirty="0" smtClean="0">
                <a:latin typeface="Alexandria"/>
              </a:rPr>
              <a:t>Prevent errors with standardized patient ID processes.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Communication: </a:t>
            </a:r>
            <a:r>
              <a:rPr lang="en-US" sz="2000" dirty="0" smtClean="0">
                <a:latin typeface="Alexandria"/>
              </a:rPr>
              <a:t>Report critical test results; standardize handovers.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Medication Safety: </a:t>
            </a:r>
            <a:r>
              <a:rPr lang="en-US" sz="2000" dirty="0" smtClean="0">
                <a:latin typeface="Alexandria"/>
              </a:rPr>
              <a:t>Manage high-alert and look-alike/sound-alike medications.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Safe Surgery: </a:t>
            </a:r>
            <a:r>
              <a:rPr lang="en-US" sz="2000" dirty="0" smtClean="0">
                <a:latin typeface="Alexandria"/>
              </a:rPr>
              <a:t>Verify procedures with time-outs and site marking.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Infection Prevention: </a:t>
            </a:r>
            <a:r>
              <a:rPr lang="en-US" sz="2000" dirty="0" smtClean="0">
                <a:latin typeface="Alexandria"/>
              </a:rPr>
              <a:t>Implement hand hygiene guidelines.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0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92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45456" y="1685494"/>
            <a:ext cx="11304584" cy="50245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7" y="437365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6"/>
            </a:pPr>
            <a:r>
              <a:rPr lang="en-US" sz="32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Medication </a:t>
            </a:r>
            <a:r>
              <a:rPr lang="en-US" sz="32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Management and Use (MMU)</a:t>
            </a:r>
            <a:endParaRPr lang="ar-EG" sz="32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5648" y="2001073"/>
            <a:ext cx="107442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32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Medications </a:t>
            </a:r>
            <a:r>
              <a:rPr lang="en-US" sz="2800" dirty="0">
                <a:latin typeface="Alexandria"/>
              </a:rPr>
              <a:t>are vital for diagnosis, treatment, and prevention.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Medication </a:t>
            </a:r>
            <a:r>
              <a:rPr lang="en-US" sz="2800" dirty="0">
                <a:latin typeface="Alexandria"/>
              </a:rPr>
              <a:t>errors are a leading cause of preventable harm globally.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Errors </a:t>
            </a:r>
            <a:r>
              <a:rPr lang="en-US" sz="2800" b="1" dirty="0">
                <a:latin typeface="Alexandria"/>
              </a:rPr>
              <a:t>can occur at all </a:t>
            </a:r>
            <a:r>
              <a:rPr lang="en-US" sz="2800" b="1" dirty="0" smtClean="0">
                <a:latin typeface="Alexandria"/>
              </a:rPr>
              <a:t>stages: </a:t>
            </a:r>
            <a:r>
              <a:rPr lang="en-US" sz="2800" dirty="0" smtClean="0">
                <a:latin typeface="Alexandria"/>
              </a:rPr>
              <a:t>prescribing</a:t>
            </a:r>
            <a:r>
              <a:rPr lang="en-US" sz="2800" dirty="0">
                <a:latin typeface="Alexandria"/>
              </a:rPr>
              <a:t>, dispensing, administration, and </a:t>
            </a:r>
            <a:r>
              <a:rPr lang="en-US" sz="2800" dirty="0" smtClean="0">
                <a:latin typeface="Alexandria"/>
              </a:rPr>
              <a:t>monitoring. we </a:t>
            </a:r>
            <a:r>
              <a:rPr lang="en-US" sz="2800" dirty="0">
                <a:latin typeface="Alexandria"/>
              </a:rPr>
              <a:t>must do our best to prevent them.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4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7" y="437365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6"/>
            </a:pPr>
            <a:r>
              <a:rPr lang="en-US" sz="32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Medication </a:t>
            </a:r>
            <a:r>
              <a:rPr lang="en-US" sz="32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Management and Use (MMU)</a:t>
            </a:r>
            <a:endParaRPr lang="ar-EG" sz="32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1" y="1945829"/>
            <a:ext cx="1075544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Key Standards :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Organization: </a:t>
            </a:r>
            <a:r>
              <a:rPr lang="en-US" sz="2400" dirty="0">
                <a:latin typeface="Alexandria"/>
              </a:rPr>
              <a:t>Manage medication processes, antimicrobial stewardship, and recall systems.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Storage: </a:t>
            </a:r>
            <a:r>
              <a:rPr lang="en-US" sz="2400" dirty="0">
                <a:latin typeface="Alexandria"/>
              </a:rPr>
              <a:t>Ensure safe storage, especially for emergency medications.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Prescribing: </a:t>
            </a:r>
            <a:r>
              <a:rPr lang="en-US" sz="2400" dirty="0">
                <a:latin typeface="Alexandria"/>
              </a:rPr>
              <a:t>Define qualified prescribers and safe practices (e.g., reconciliation).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Dispensing/Administering: </a:t>
            </a:r>
            <a:r>
              <a:rPr lang="en-US" sz="2400" dirty="0">
                <a:latin typeface="Alexandria"/>
              </a:rPr>
              <a:t>Ensure right dose, patient, and time.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Monitoring: </a:t>
            </a:r>
            <a:r>
              <a:rPr lang="en-US" sz="2400" dirty="0">
                <a:latin typeface="Alexandria"/>
              </a:rPr>
              <a:t>Track adverse drug events and errors. </a:t>
            </a:r>
            <a:endParaRPr lang="en-US" sz="2000" dirty="0" smtClean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68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437365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7"/>
            </a:pPr>
            <a:r>
              <a:rPr lang="en-US" sz="3200" b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Patient-Centered </a:t>
            </a:r>
            <a:r>
              <a:rPr lang="en-US" sz="32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Care (PCC)</a:t>
            </a:r>
            <a:endParaRPr lang="ar-EG" sz="32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3" y="2141974"/>
            <a:ext cx="1075544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Care </a:t>
            </a:r>
            <a:r>
              <a:rPr lang="en-US" sz="2400" dirty="0">
                <a:latin typeface="Alexandria"/>
              </a:rPr>
              <a:t>must respect patient/family needs, values, and cultural beliefs.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Education </a:t>
            </a:r>
            <a:r>
              <a:rPr lang="en-US" sz="2400" dirty="0">
                <a:latin typeface="Alexandria"/>
              </a:rPr>
              <a:t>and informed consent are critical for decision-making.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Rights: </a:t>
            </a:r>
            <a:r>
              <a:rPr lang="en-US" sz="2000" dirty="0">
                <a:latin typeface="Alexandria"/>
              </a:rPr>
              <a:t>Protect privacy, confidentiality, and access to information.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Engagement: </a:t>
            </a:r>
            <a:r>
              <a:rPr lang="en-US" sz="2000" dirty="0">
                <a:latin typeface="Alexandria"/>
              </a:rPr>
              <a:t>Involve patients/families in care decisions (e.g., treatment refusal).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Education: </a:t>
            </a:r>
            <a:r>
              <a:rPr lang="en-US" sz="2000" dirty="0">
                <a:latin typeface="Alexandria"/>
              </a:rPr>
              <a:t>Assess and document patient learning needs.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Complaints: </a:t>
            </a:r>
            <a:r>
              <a:rPr lang="en-US" sz="2000" dirty="0">
                <a:latin typeface="Alexandria"/>
              </a:rPr>
              <a:t>Provide a process for reporting concerns/errors.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85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98120" y="1201227"/>
            <a:ext cx="7741920" cy="5338947"/>
          </a:xfrm>
          <a:prstGeom prst="cloudCallout">
            <a:avLst>
              <a:gd name="adj1" fmla="val 60326"/>
              <a:gd name="adj2" fmla="val 8514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lvl="0" algn="ctr">
              <a:lnSpc>
                <a:spcPct val="150000"/>
              </a:lnSpc>
            </a:pPr>
            <a:r>
              <a:rPr lang="en-US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Section III</a:t>
            </a:r>
          </a:p>
          <a:p>
            <a:pPr algn="ctr">
              <a:lnSpc>
                <a:spcPct val="150000"/>
              </a:lnSpc>
            </a:pPr>
            <a:r>
              <a:rPr 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Health </a:t>
            </a: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Care Organization Management Standards</a:t>
            </a:r>
            <a:endParaRPr lang="ar-EG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203E5F"/>
              </a:solidFill>
              <a:latin typeface="Alexandr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489099"/>
            <a:ext cx="3068591" cy="4763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4799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7" y="538746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Facility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Management and Safety (FMS)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1" y="2000139"/>
            <a:ext cx="1075544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Ensure </a:t>
            </a:r>
            <a:r>
              <a:rPr lang="en-US" sz="2400" dirty="0">
                <a:latin typeface="Alexandria"/>
              </a:rPr>
              <a:t>safe, functional facilities by managing risks (e.g., fire, utilities, hazards).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24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4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Safety/Security: </a:t>
            </a:r>
            <a:r>
              <a:rPr lang="en-US" sz="2000" dirty="0">
                <a:latin typeface="Alexandria"/>
              </a:rPr>
              <a:t>Comply with laws; inspect facilities regularly.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Hazardous Materials: </a:t>
            </a:r>
            <a:r>
              <a:rPr lang="en-US" sz="2000" dirty="0">
                <a:latin typeface="Alexandria"/>
              </a:rPr>
              <a:t>Proper handling and disposal.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Emergency Preparedness: </a:t>
            </a:r>
            <a:r>
              <a:rPr lang="en-US" sz="2000" dirty="0">
                <a:latin typeface="Alexandria"/>
              </a:rPr>
              <a:t>Plan for disasters/epidemics.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Medical Equipment: </a:t>
            </a:r>
            <a:r>
              <a:rPr lang="en-US" sz="2000" dirty="0">
                <a:latin typeface="Alexandria"/>
              </a:rPr>
              <a:t>Maintain and monitor for recalls.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 smtClean="0">
                <a:latin typeface="Alexandria"/>
              </a:rPr>
              <a:t>Utilities: </a:t>
            </a:r>
            <a:r>
              <a:rPr lang="en-US" sz="2000" dirty="0">
                <a:latin typeface="Alexandria"/>
              </a:rPr>
              <a:t>Ensure water/energy availability and quality.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53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1437" y="450955"/>
            <a:ext cx="61191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Governance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, Leadership, and Direction (GLD)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/>
          <a:stretch>
            <a:fillRect/>
          </a:stretch>
        </p:blipFill>
        <p:spPr>
          <a:xfrm>
            <a:off x="1407072" y="1536134"/>
            <a:ext cx="9387840" cy="52079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4858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1437" y="450955"/>
            <a:ext cx="61191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Governance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, Leadership, and Direction (GLD)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69" y="1898048"/>
            <a:ext cx="1075544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28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Effective leadership is essential for quality/safety culture.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Key Standards :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Structure: </a:t>
            </a:r>
            <a:r>
              <a:rPr lang="en-US" sz="2400" dirty="0">
                <a:latin typeface="Alexandria"/>
              </a:rPr>
              <a:t>Define roles of governance, executives, and departments.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Quality/Safety: </a:t>
            </a:r>
            <a:r>
              <a:rPr lang="en-US" sz="2400" dirty="0">
                <a:latin typeface="Alexandria"/>
              </a:rPr>
              <a:t>Prioritize improvement initiatives and measure outcomes.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Ethics: </a:t>
            </a:r>
            <a:r>
              <a:rPr lang="en-US" sz="2400" dirty="0">
                <a:latin typeface="Alexandria"/>
              </a:rPr>
              <a:t>Promote ethical decision-making and patient rights.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Contracts: </a:t>
            </a:r>
            <a:r>
              <a:rPr lang="en-US" sz="2400" dirty="0">
                <a:latin typeface="Alexandria"/>
              </a:rPr>
              <a:t>Ensure qualified staff and safe supply chains.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11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6" y="450955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Health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Care Technology (HCT)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0" y="1816484"/>
            <a:ext cx="1075544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32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Technology </a:t>
            </a:r>
            <a:r>
              <a:rPr lang="en-US" sz="2800" dirty="0">
                <a:latin typeface="Alexandria"/>
              </a:rPr>
              <a:t>(EHRs, AI, telehealth) enhances care but requires oversight.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32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IT Management: </a:t>
            </a:r>
            <a:r>
              <a:rPr lang="en-US" sz="2800" dirty="0">
                <a:latin typeface="Alexandria"/>
              </a:rPr>
              <a:t>Protect data privacy and cybersecurity.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Telehealth/AI: </a:t>
            </a:r>
            <a:r>
              <a:rPr lang="en-US" sz="2800" dirty="0">
                <a:latin typeface="Alexandria"/>
              </a:rPr>
              <a:t>Ensure guidelines for safe use.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Downtime Plans: </a:t>
            </a:r>
            <a:r>
              <a:rPr lang="en-US" sz="2800" dirty="0">
                <a:latin typeface="Alexandria"/>
              </a:rPr>
              <a:t>Prepare for system failures.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31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26705" y="437365"/>
            <a:ext cx="43485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4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Management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of Information (MOI</a:t>
            </a: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70" y="1816484"/>
            <a:ext cx="1075544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32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Effective </a:t>
            </a:r>
            <a:r>
              <a:rPr lang="en-US" sz="2800" dirty="0">
                <a:latin typeface="Alexandria"/>
              </a:rPr>
              <a:t>information management prevents communication errors. 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800" b="1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Confidentiality: </a:t>
            </a:r>
            <a:r>
              <a:rPr lang="en-US" sz="2800" dirty="0">
                <a:latin typeface="Alexandria"/>
              </a:rPr>
              <a:t>Secure patient data against breaches.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Standardization: </a:t>
            </a:r>
            <a:r>
              <a:rPr lang="en-US" sz="2800" dirty="0">
                <a:latin typeface="Alexandria"/>
              </a:rPr>
              <a:t>Use uniform codes/abbreviations.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Medical Records: </a:t>
            </a:r>
            <a:r>
              <a:rPr lang="en-US" sz="2800" dirty="0">
                <a:latin typeface="Alexandria"/>
              </a:rPr>
              <a:t>Maintain accurate, accessible records.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80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9525" y="437365"/>
            <a:ext cx="57229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5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Prevention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and Control of Infections (PCI)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69" y="1872615"/>
            <a:ext cx="1075544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28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lexandria"/>
              </a:rPr>
              <a:t>Healthcare </a:t>
            </a:r>
            <a:r>
              <a:rPr lang="en-US" sz="2400" dirty="0">
                <a:latin typeface="Alexandria"/>
              </a:rPr>
              <a:t>Associated Infections (HAIs) are a major risk; prevention requires hospital-wide efforts.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400" b="1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Program Oversight: </a:t>
            </a:r>
            <a:r>
              <a:rPr lang="en-US" sz="2400" dirty="0">
                <a:latin typeface="Alexandria"/>
              </a:rPr>
              <a:t>Assign qualified leaders for infection control.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Equipment/Sterilization: </a:t>
            </a:r>
            <a:r>
              <a:rPr lang="en-US" sz="2400" dirty="0">
                <a:latin typeface="Alexandria"/>
              </a:rPr>
              <a:t>Proper cleaning and disposal.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Transmission Prevention: </a:t>
            </a:r>
            <a:r>
              <a:rPr lang="en-US" sz="2400" dirty="0">
                <a:latin typeface="Alexandria"/>
              </a:rPr>
              <a:t>Protect staff/patients from outbreaks.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Education: </a:t>
            </a:r>
            <a:r>
              <a:rPr lang="en-US" sz="2400" dirty="0">
                <a:latin typeface="Alexandria"/>
              </a:rPr>
              <a:t>Train staff on hygiene and protocols.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52363" y="437365"/>
            <a:ext cx="48972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6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Quality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and Patient Safety (QPS)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69" y="2062596"/>
            <a:ext cx="1075544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Data-driven </a:t>
            </a:r>
            <a:r>
              <a:rPr lang="en-US" sz="2800" dirty="0">
                <a:latin typeface="Alexandria"/>
              </a:rPr>
              <a:t>improvements enhance care outcomes.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800" b="1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Measurement: </a:t>
            </a:r>
            <a:r>
              <a:rPr lang="en-US" sz="2800" dirty="0">
                <a:latin typeface="Alexandria"/>
              </a:rPr>
              <a:t>Collect/analyze data to identify trends.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Improvement: </a:t>
            </a:r>
            <a:r>
              <a:rPr lang="en-US" sz="2800" dirty="0">
                <a:latin typeface="Alexandria"/>
              </a:rPr>
              <a:t>Prioritize and sustain changes.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Risk Management: </a:t>
            </a:r>
            <a:r>
              <a:rPr lang="en-US" sz="2800" dirty="0">
                <a:latin typeface="Alexandria"/>
              </a:rPr>
              <a:t>Proactively reduce adverse events.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38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34001" y="437365"/>
            <a:ext cx="53339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7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Staff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Qualifications and Education (SQE)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69" y="1814949"/>
            <a:ext cx="1075544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Qualified </a:t>
            </a:r>
            <a:r>
              <a:rPr lang="en-US" sz="2800" dirty="0">
                <a:latin typeface="Alexandria"/>
              </a:rPr>
              <a:t>staff are critical for safe care.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800" b="1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Credentials: </a:t>
            </a:r>
            <a:r>
              <a:rPr lang="en-US" sz="2800" dirty="0">
                <a:latin typeface="Alexandria"/>
              </a:rPr>
              <a:t>Verify licenses and competencies.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Training: </a:t>
            </a:r>
            <a:r>
              <a:rPr lang="en-US" sz="2800" dirty="0">
                <a:latin typeface="Alexandria"/>
              </a:rPr>
              <a:t>Provide orientation and ongoing education.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Health/Safety: </a:t>
            </a:r>
            <a:r>
              <a:rPr lang="en-US" sz="2800" dirty="0">
                <a:latin typeface="Alexandria"/>
              </a:rPr>
              <a:t>Vaccinate staff and prevent workplace violence.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226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98120" y="1201227"/>
            <a:ext cx="7741920" cy="5338947"/>
          </a:xfrm>
          <a:prstGeom prst="cloudCallout">
            <a:avLst>
              <a:gd name="adj1" fmla="val 60326"/>
              <a:gd name="adj2" fmla="val 8514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lvl="0" algn="ctr">
              <a:lnSpc>
                <a:spcPct val="150000"/>
              </a:lnSpc>
            </a:pPr>
            <a:r>
              <a:rPr lang="en-US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Section IV</a:t>
            </a:r>
          </a:p>
          <a:p>
            <a:pPr algn="ctr">
              <a:lnSpc>
                <a:spcPct val="150000"/>
              </a:lnSpc>
            </a:pPr>
            <a:r>
              <a:rPr 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Global </a:t>
            </a: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Health Impact Standards</a:t>
            </a:r>
            <a:endParaRPr lang="ar-EG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203E5F"/>
              </a:solidFill>
              <a:latin typeface="Alexandr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489099"/>
            <a:ext cx="3068591" cy="4763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64656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52363" y="375809"/>
            <a:ext cx="4897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 smtClean="0">
                <a:solidFill>
                  <a:srgbClr val="203E5F"/>
                </a:solidFill>
                <a:latin typeface="Alexandria" charset="0"/>
                <a:cs typeface="Alexandria" charset="0"/>
              </a:rPr>
              <a:t>Global </a:t>
            </a:r>
            <a:r>
              <a:rPr lang="en-US" sz="3600" b="1" i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Health Impact (GHI)</a:t>
            </a:r>
            <a:endParaRPr lang="ar-EG" sz="3600" b="1" i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68" y="2095405"/>
            <a:ext cx="1075544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Hospitals </a:t>
            </a:r>
            <a:r>
              <a:rPr lang="en-US" sz="2800" dirty="0">
                <a:latin typeface="Alexandria"/>
              </a:rPr>
              <a:t>must address climate risks and sustainability.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800" b="1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Governance: </a:t>
            </a:r>
            <a:r>
              <a:rPr lang="en-US" sz="2800" dirty="0">
                <a:latin typeface="Alexandria"/>
              </a:rPr>
              <a:t>Integrate environmental strategies.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Resource Use: </a:t>
            </a:r>
            <a:r>
              <a:rPr lang="en-US" sz="2800" dirty="0">
                <a:latin typeface="Alexandria"/>
              </a:rPr>
              <a:t>Reduce energy/water waste.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Supply Chain: </a:t>
            </a:r>
            <a:r>
              <a:rPr lang="en-US" sz="2800" dirty="0">
                <a:latin typeface="Alexandria"/>
              </a:rPr>
              <a:t>Minimize environmental impact.</a:t>
            </a:r>
            <a:r>
              <a:rPr lang="en-US" dirty="0"/>
              <a:t>  </a:t>
            </a:r>
            <a:endParaRPr lang="en-US" sz="1600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1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98120" y="1201227"/>
            <a:ext cx="7741920" cy="5338947"/>
          </a:xfrm>
          <a:prstGeom prst="cloudCallout">
            <a:avLst>
              <a:gd name="adj1" fmla="val 60326"/>
              <a:gd name="adj2" fmla="val 8514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lvl="0" algn="ctr">
              <a:lnSpc>
                <a:spcPct val="150000"/>
              </a:lnSpc>
            </a:pPr>
            <a:r>
              <a:rPr lang="en-US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58221"/>
                </a:solidFill>
                <a:latin typeface="Alexandria"/>
              </a:rPr>
              <a:t>Section V</a:t>
            </a:r>
          </a:p>
          <a:p>
            <a:pPr algn="ctr">
              <a:lnSpc>
                <a:spcPct val="150000"/>
              </a:lnSpc>
            </a:pPr>
            <a:r>
              <a:rPr 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Academic </a:t>
            </a: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Medical Center Standards</a:t>
            </a:r>
            <a:endParaRPr lang="ar-EG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203E5F"/>
              </a:solidFill>
              <a:latin typeface="Alexandr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489099"/>
            <a:ext cx="3068591" cy="4763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7994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52363" y="437365"/>
            <a:ext cx="48972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Human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Subjects Research (HRP)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68" y="2219918"/>
            <a:ext cx="1075544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Protect </a:t>
            </a:r>
            <a:r>
              <a:rPr lang="en-US" sz="2800" dirty="0">
                <a:latin typeface="Alexandria"/>
              </a:rPr>
              <a:t>participants in clinical research.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800" b="1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Ethics Review: </a:t>
            </a:r>
            <a:r>
              <a:rPr lang="en-US" sz="2800" dirty="0">
                <a:latin typeface="Alexandria"/>
              </a:rPr>
              <a:t>Institutional Review </a:t>
            </a:r>
            <a:r>
              <a:rPr lang="en-US" sz="2800" dirty="0" smtClean="0">
                <a:latin typeface="Alexandria"/>
              </a:rPr>
              <a:t>Board </a:t>
            </a:r>
            <a:r>
              <a:rPr lang="en-US" sz="2800" b="1" dirty="0" smtClean="0">
                <a:latin typeface="Alexandria"/>
              </a:rPr>
              <a:t>(IRB) </a:t>
            </a:r>
            <a:r>
              <a:rPr lang="en-US" sz="2800" dirty="0">
                <a:latin typeface="Alexandria"/>
              </a:rPr>
              <a:t>oversight for all studies.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Safety: </a:t>
            </a:r>
            <a:r>
              <a:rPr lang="en-US" sz="2800" dirty="0">
                <a:latin typeface="Alexandria"/>
              </a:rPr>
              <a:t>Manage conflicts of interest and adverse events.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95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10200" y="388498"/>
            <a:ext cx="51815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2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Medical </a:t>
            </a: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Professional Education (MPE)</a:t>
            </a:r>
            <a:endParaRPr lang="ar-EG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66" y="2385761"/>
            <a:ext cx="10755445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Overview :  </a:t>
            </a:r>
            <a:endParaRPr lang="en-US" sz="32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Ensure </a:t>
            </a:r>
            <a:r>
              <a:rPr lang="en-US" sz="2800" dirty="0">
                <a:latin typeface="Alexandria"/>
              </a:rPr>
              <a:t>quality/safety in teaching settings.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Key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Standards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800" b="1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Supervision: </a:t>
            </a:r>
            <a:r>
              <a:rPr lang="en-US" sz="2800" dirty="0">
                <a:latin typeface="Alexandria"/>
              </a:rPr>
              <a:t>Trainees must be overseen by qualified staff. 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Compliance: </a:t>
            </a:r>
            <a:r>
              <a:rPr lang="en-US" sz="2800" dirty="0">
                <a:latin typeface="Alexandria"/>
              </a:rPr>
              <a:t>Align education with hospital policies.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10198" y="715370"/>
            <a:ext cx="51815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64" y="2200550"/>
            <a:ext cx="10755445" cy="3879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200000"/>
              </a:lnSpc>
              <a:buFont typeface="+mj-lt"/>
              <a:buAutoNum type="arabicPeriod"/>
            </a:pPr>
            <a:r>
              <a:rPr lang="en-US" altLang="en-US" sz="3200" dirty="0" smtClean="0">
                <a:latin typeface="Alexandria"/>
              </a:rPr>
              <a:t>JCI </a:t>
            </a:r>
            <a:r>
              <a:rPr lang="en-US" altLang="en-US" sz="3200" dirty="0">
                <a:latin typeface="Alexandria"/>
              </a:rPr>
              <a:t>promotes global patient safety and </a:t>
            </a:r>
            <a:r>
              <a:rPr lang="en-US" altLang="en-US" sz="3200" dirty="0" smtClean="0">
                <a:latin typeface="Alexandria"/>
              </a:rPr>
              <a:t>quality.</a:t>
            </a:r>
          </a:p>
          <a:p>
            <a:pPr marL="514350" indent="-514350" algn="just">
              <a:lnSpc>
                <a:spcPct val="200000"/>
              </a:lnSpc>
              <a:buFont typeface="+mj-lt"/>
              <a:buAutoNum type="arabicPeriod"/>
            </a:pPr>
            <a:r>
              <a:rPr lang="en-US" altLang="en-US" sz="3200" dirty="0" smtClean="0">
                <a:latin typeface="Alexandria"/>
              </a:rPr>
              <a:t>Manual </a:t>
            </a:r>
            <a:r>
              <a:rPr lang="en-US" altLang="en-US" sz="3200" dirty="0">
                <a:latin typeface="Alexandria"/>
              </a:rPr>
              <a:t>covers clinical and management </a:t>
            </a:r>
            <a:r>
              <a:rPr lang="en-US" altLang="en-US" sz="3200" dirty="0" smtClean="0">
                <a:latin typeface="Alexandria"/>
              </a:rPr>
              <a:t>standards.</a:t>
            </a:r>
          </a:p>
          <a:p>
            <a:pPr marL="514350" indent="-514350" algn="just">
              <a:lnSpc>
                <a:spcPct val="200000"/>
              </a:lnSpc>
              <a:buFont typeface="+mj-lt"/>
              <a:buAutoNum type="arabicPeriod"/>
            </a:pPr>
            <a:r>
              <a:rPr lang="en-US" altLang="en-US" sz="3200" dirty="0" smtClean="0">
                <a:latin typeface="Alexandria"/>
              </a:rPr>
              <a:t>Standards </a:t>
            </a:r>
            <a:r>
              <a:rPr lang="en-US" altLang="en-US" sz="3200" dirty="0">
                <a:latin typeface="Alexandria"/>
              </a:rPr>
              <a:t>include intent, measures, and </a:t>
            </a:r>
            <a:r>
              <a:rPr lang="en-US" altLang="en-US" sz="3200" dirty="0" smtClean="0">
                <a:latin typeface="Alexandria"/>
              </a:rPr>
              <a:t>docs.</a:t>
            </a:r>
          </a:p>
          <a:p>
            <a:pPr marL="514350" indent="-514350" algn="just">
              <a:lnSpc>
                <a:spcPct val="200000"/>
              </a:lnSpc>
              <a:buFont typeface="+mj-lt"/>
              <a:buAutoNum type="arabicPeriod"/>
            </a:pPr>
            <a:r>
              <a:rPr lang="en-US" altLang="en-US" sz="3200" dirty="0" smtClean="0">
                <a:latin typeface="Alexandria"/>
              </a:rPr>
              <a:t>Patient-centered </a:t>
            </a:r>
            <a:r>
              <a:rPr lang="en-US" altLang="en-US" sz="3200" dirty="0">
                <a:latin typeface="Alexandria"/>
              </a:rPr>
              <a:t>care is a core focus</a:t>
            </a:r>
            <a:r>
              <a:rPr lang="en-US" altLang="en-US" sz="3200" dirty="0" smtClean="0">
                <a:latin typeface="Alexandria"/>
              </a:rPr>
              <a:t>.</a:t>
            </a:r>
            <a:endParaRPr lang="en-US" altLang="en-US" sz="32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5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909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10198" y="715370"/>
            <a:ext cx="51815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3264" y="2124151"/>
            <a:ext cx="1075544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1" indent="-51435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3200" dirty="0">
                <a:latin typeface="Alexandria"/>
              </a:rPr>
              <a:t>Safe </a:t>
            </a:r>
            <a:r>
              <a:rPr lang="en-US" altLang="en-US" sz="3200" dirty="0">
                <a:latin typeface="Alexandria"/>
              </a:rPr>
              <a:t>medication use is essential.</a:t>
            </a:r>
          </a:p>
          <a:p>
            <a:pPr marL="514350" lvl="1" indent="-51435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3200" dirty="0">
                <a:latin typeface="Alexandria"/>
              </a:rPr>
              <a:t>Infection control requires system-wide effort.</a:t>
            </a:r>
          </a:p>
          <a:p>
            <a:pPr marL="514350" lvl="1" indent="-51435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3200" dirty="0">
                <a:latin typeface="Alexandria"/>
              </a:rPr>
              <a:t>Leadership ensures safety culture and improvement.</a:t>
            </a:r>
          </a:p>
          <a:p>
            <a:pPr marL="514350" lvl="1" indent="-51435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3200" dirty="0">
                <a:latin typeface="Alexandria"/>
              </a:rPr>
              <a:t>IRB ensures ethical research practices</a:t>
            </a:r>
            <a:r>
              <a:rPr lang="en-US" altLang="en-US" sz="3200" dirty="0" smtClean="0">
                <a:latin typeface="Alexandria"/>
              </a:rPr>
              <a:t>.</a:t>
            </a:r>
            <a:endParaRPr lang="en-US" altLang="en-US" sz="32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59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3CEF9E6-BFEB-44F7-9D4F-65D267F5E21A}"/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4515</TotalTime>
  <Words>1625</Words>
  <Application>Microsoft Office PowerPoint</Application>
  <PresentationFormat>Widescreen</PresentationFormat>
  <Paragraphs>287</Paragraphs>
  <Slides>37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6" baseType="lpstr">
      <vt:lpstr>Alexandria</vt:lpstr>
      <vt:lpstr>Arial</vt:lpstr>
      <vt:lpstr>Book Antiqua</vt:lpstr>
      <vt:lpstr>Calibri</vt:lpstr>
      <vt:lpstr>Calibri Light</vt:lpstr>
      <vt:lpstr>Lora</vt:lpstr>
      <vt:lpstr>Roboto Light</vt:lpstr>
      <vt:lpstr>Wingdings</vt:lpstr>
      <vt:lpstr>Office Theme</vt:lpstr>
      <vt:lpstr>PowerPoint Presentation</vt:lpstr>
      <vt:lpstr>Our Roadmap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 HISHAM</cp:lastModifiedBy>
  <cp:revision>704</cp:revision>
  <dcterms:created xsi:type="dcterms:W3CDTF">2023-04-29T09:08:00Z</dcterms:created>
  <dcterms:modified xsi:type="dcterms:W3CDTF">2025-04-13T04:35:06Z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