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7" r:id="rId1"/>
    <p:sldMasterId id="2147483665" r:id="rId2"/>
  </p:sldMasterIdLst>
  <p:notesMasterIdLst>
    <p:notesMasterId r:id="rId32"/>
  </p:notesMasterIdLst>
  <p:handoutMasterIdLst>
    <p:handoutMasterId r:id="rId33"/>
  </p:handoutMasterIdLst>
  <p:sldIdLst>
    <p:sldId id="298" r:id="rId3"/>
    <p:sldId id="295" r:id="rId4"/>
    <p:sldId id="299" r:id="rId5"/>
    <p:sldId id="300" r:id="rId6"/>
    <p:sldId id="302" r:id="rId7"/>
    <p:sldId id="303" r:id="rId8"/>
    <p:sldId id="304" r:id="rId9"/>
    <p:sldId id="306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21" r:id="rId19"/>
    <p:sldId id="316" r:id="rId20"/>
    <p:sldId id="317" r:id="rId21"/>
    <p:sldId id="318" r:id="rId22"/>
    <p:sldId id="322" r:id="rId23"/>
    <p:sldId id="323" r:id="rId24"/>
    <p:sldId id="319" r:id="rId25"/>
    <p:sldId id="320" r:id="rId26"/>
    <p:sldId id="327" r:id="rId27"/>
    <p:sldId id="328" r:id="rId28"/>
    <p:sldId id="329" r:id="rId29"/>
    <p:sldId id="324" r:id="rId30"/>
    <p:sldId id="325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09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006666"/>
    <a:srgbClr val="336699"/>
    <a:srgbClr val="003366"/>
    <a:srgbClr val="FFFFCC"/>
    <a:srgbClr val="4D4D4D"/>
    <a:srgbClr val="CC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6984" autoAdjust="0"/>
  </p:normalViewPr>
  <p:slideViewPr>
    <p:cSldViewPr showGuides="1">
      <p:cViewPr>
        <p:scale>
          <a:sx n="80" d="100"/>
          <a:sy n="80" d="100"/>
        </p:scale>
        <p:origin x="-9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206"/>
    </p:cViewPr>
  </p:sorterViewPr>
  <p:notesViewPr>
    <p:cSldViewPr showGuides="1">
      <p:cViewPr varScale="1">
        <p:scale>
          <a:sx n="102" d="100"/>
          <a:sy n="102" d="100"/>
        </p:scale>
        <p:origin x="3426" y="84"/>
      </p:cViewPr>
      <p:guideLst>
        <p:guide orient="horz" pos="2909"/>
        <p:guide pos="2160"/>
      </p:guideLst>
    </p:cSldViewPr>
  </p:notesViewPr>
  <p:gridSpacing cx="91439" cy="91439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Project Management 6e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41B43A-004C-4C35-A64A-04217F44827B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FC80AF-CA63-4016-B06C-C27A459E33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017667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947122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>
                <a:latin typeface="Times New Roman" panose="02020603050405020304" pitchFamily="18" charset="0"/>
              </a:defRPr>
            </a:lvl1pPr>
          </a:lstStyle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 i="0">
                <a:latin typeface="Times New Roman" panose="02020603050405020304" pitchFamily="18" charset="0"/>
              </a:defRPr>
            </a:lvl1pPr>
          </a:lstStyle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58916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indent="227013" algn="l" rtl="0" eaLnBrk="0" fontAlgn="base" hangingPunct="0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38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416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095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194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590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235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Project Management 6e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dirty="0" smtClean="0"/>
              <a:t>2–</a:t>
            </a:r>
            <a:fld id="{0021D51A-B140-41D8-B455-79292309F0E0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763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63" name="Text Box 31"/>
          <p:cNvSpPr txBox="1">
            <a:spLocks noChangeArrowheads="1"/>
          </p:cNvSpPr>
          <p:nvPr userDrawn="1"/>
        </p:nvSpPr>
        <p:spPr bwMode="auto">
          <a:xfrm>
            <a:off x="5549900" y="2727325"/>
            <a:ext cx="347027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Strategy and Project Selection</a:t>
            </a:r>
          </a:p>
        </p:txBody>
      </p:sp>
      <p:sp>
        <p:nvSpPr>
          <p:cNvPr id="44066" name="Text Box 34"/>
          <p:cNvSpPr txBox="1">
            <a:spLocks noChangeArrowheads="1"/>
          </p:cNvSpPr>
          <p:nvPr userDrawn="1"/>
        </p:nvSpPr>
        <p:spPr bwMode="auto">
          <a:xfrm>
            <a:off x="5531177" y="1796538"/>
            <a:ext cx="29257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accent3">
                    <a:lumMod val="75000"/>
                  </a:schemeClr>
                </a:solidFill>
              </a:rPr>
              <a:t>CHAPTER TWO</a:t>
            </a:r>
          </a:p>
        </p:txBody>
      </p:sp>
      <p:sp>
        <p:nvSpPr>
          <p:cNvPr id="6" name="Rectangle 32"/>
          <p:cNvSpPr>
            <a:spLocks noChangeArrowheads="1"/>
          </p:cNvSpPr>
          <p:nvPr userDrawn="1"/>
        </p:nvSpPr>
        <p:spPr bwMode="auto">
          <a:xfrm>
            <a:off x="5915025" y="6172200"/>
            <a:ext cx="2803525" cy="23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DDDDDD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>
            <a:lvl1pPr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PowerPoint Presentation by Charlie Cook</a:t>
            </a:r>
          </a:p>
        </p:txBody>
      </p:sp>
      <p:sp>
        <p:nvSpPr>
          <p:cNvPr id="7" name="Rectangle 33"/>
          <p:cNvSpPr>
            <a:spLocks noChangeArrowheads="1"/>
          </p:cNvSpPr>
          <p:nvPr userDrawn="1"/>
        </p:nvSpPr>
        <p:spPr bwMode="auto">
          <a:xfrm>
            <a:off x="6072188" y="5802313"/>
            <a:ext cx="248761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593903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b">
            <a:spAutoFit/>
          </a:bodyPr>
          <a:lstStyle>
            <a:lvl1pPr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Copyright </a:t>
            </a:r>
            <a:r>
              <a:rPr lang="en-US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© </a:t>
            </a:r>
            <a:r>
              <a:rPr lang="en-US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 McGraw-Hill Education. </a:t>
            </a:r>
            <a:br>
              <a:rPr lang="en-US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Rights Reserved.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defRPr>
                <a:solidFill>
                  <a:schemeClr val="tx1"/>
                </a:solidFill>
              </a:defRPr>
            </a:lvl1pPr>
            <a:lvl2pPr algn="just">
              <a:defRPr/>
            </a:lvl2pPr>
            <a:lvl3pPr algn="just">
              <a:defRPr/>
            </a:lvl3pPr>
            <a:lvl4pPr algn="just">
              <a:defRPr/>
            </a:lvl4pPr>
            <a:lvl5pPr algn="just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548684" y="6447496"/>
            <a:ext cx="8229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0" i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Copyright © 2018 McGraw-Hill Education. All rights reserved. No reproduction or distribution without the prior written consent of McGraw-Hill Education.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75256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245256"/>
          </a:xfrm>
        </p:spPr>
        <p:txBody>
          <a:bodyPr tIns="91440">
            <a:no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83098"/>
            <a:ext cx="8077200" cy="431290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2</a:t>
            </a:r>
            <a:r>
              <a:rPr lang="en-US" dirty="0" smtClean="0">
                <a:cs typeface="Times New Roman" panose="02020603050405020304" pitchFamily="18" charset="0"/>
              </a:rPr>
              <a:t>–</a:t>
            </a:r>
            <a:fld id="{99A9600D-45E7-4CF0-AB14-5C77CDB2B0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548684" y="6537926"/>
            <a:ext cx="75894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0" i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Copyright © 2018 McGraw-Hill Education. All rights reserved. No reproduction or distribution without the prior written consent of McGraw-Hill Education.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200757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2</a:t>
            </a:r>
            <a:r>
              <a:rPr lang="en-US" dirty="0" smtClean="0">
                <a:cs typeface="Times New Roman" panose="02020603050405020304" pitchFamily="18" charset="0"/>
              </a:rPr>
              <a:t>–</a:t>
            </a:r>
            <a:fld id="{14730FF1-74CE-4463-A621-CE9BB931BE2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731562" y="6537926"/>
            <a:ext cx="75894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0" i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Copyright © 2018 McGraw-Hill Education. All rights reserved. No reproduction or distribution without the prior written consent of McGraw-Hill Education.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568443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328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19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092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722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4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891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41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4475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716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996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596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92875" y="6553200"/>
            <a:ext cx="2117725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i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dirty="0" smtClean="0"/>
              <a:t>2</a:t>
            </a:r>
            <a:r>
              <a:rPr lang="en-US" dirty="0" smtClean="0">
                <a:cs typeface="Times New Roman" panose="02020603050405020304" pitchFamily="18" charset="0"/>
              </a:rPr>
              <a:t>–</a:t>
            </a:r>
            <a:fld id="{B049FE56-CC7F-4BE2-B4D1-36EE4941209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 bwMode="blackWhite">
          <a:xfrm>
            <a:off x="495300" y="263525"/>
            <a:ext cx="8153400" cy="823913"/>
          </a:xfrm>
          <a:prstGeom prst="roundRect">
            <a:avLst>
              <a:gd name="adj" fmla="val 10061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4D4D4D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137160" rIns="91440" bIns="13716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dirty="0" smtClean="0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19200"/>
            <a:ext cx="80772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4" r:id="rId3"/>
    <p:sldLayoutId id="2147483663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3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0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0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 autoUpdateAnimBg="0"/>
      <p:bldP spid="43013" grpId="0" uiExpand="1" build="p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0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01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0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01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0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01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0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01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0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01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200" kern="1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F8F8F8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0" indent="0" algn="just" rtl="1" fontAlgn="base">
        <a:spcBef>
          <a:spcPct val="20000"/>
        </a:spcBef>
        <a:spcAft>
          <a:spcPct val="0"/>
        </a:spcAft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33413" indent="-296863" algn="just" rtl="1" fontAlgn="base">
        <a:spcBef>
          <a:spcPct val="20000"/>
        </a:spcBef>
        <a:spcAft>
          <a:spcPct val="0"/>
        </a:spcAft>
        <a:buChar char="–"/>
        <a:defRPr sz="2400" kern="1200">
          <a:solidFill>
            <a:srgbClr val="990033"/>
          </a:solidFill>
          <a:latin typeface="+mn-lt"/>
          <a:ea typeface="+mn-ea"/>
          <a:cs typeface="+mn-cs"/>
        </a:defRPr>
      </a:lvl2pPr>
      <a:lvl3pPr marL="971550" indent="-174625" algn="just" rtl="1" fontAlgn="base">
        <a:spcBef>
          <a:spcPct val="20000"/>
        </a:spcBef>
        <a:spcAft>
          <a:spcPct val="0"/>
        </a:spcAft>
        <a:buSzPct val="90000"/>
        <a:buChar char="•"/>
        <a:defRPr sz="2000" kern="1200">
          <a:solidFill>
            <a:srgbClr val="006666"/>
          </a:solidFill>
          <a:latin typeface="Tahoma" panose="020B0604030504040204" pitchFamily="34" charset="0"/>
          <a:ea typeface="+mn-ea"/>
          <a:cs typeface="+mn-cs"/>
        </a:defRPr>
      </a:lvl3pPr>
      <a:lvl4pPr marL="1258888" indent="-173038" algn="just" rtl="1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1595438" indent="-160338" algn="just" rtl="1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C0A2D-D4BF-4202-83A2-8F0E68B60918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45" y="6356350"/>
            <a:ext cx="795519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i="1" dirty="0" smtClean="0"/>
              <a:t>Copyright © 2018 McGraw-Hill Education. All rights reserved. No reproduction or distribution without the prior written consent of McGraw-Hill Education.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FB139-CB61-4227-A818-B7A86F2075C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457245" y="6457890"/>
            <a:ext cx="79551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0" i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Copyright © 2018 McGraw-Hill Education. All rights reserved. No reproduction or distribution without the prior written consent of McGraw-Hill Education.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49682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Two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solidFill>
                  <a:schemeClr val="tx1"/>
                </a:solidFill>
              </a:rPr>
              <a:t>Organization Strategy and Project Selection</a:t>
            </a:r>
          </a:p>
          <a:p>
            <a:pPr algn="ctr"/>
            <a:r>
              <a:rPr lang="ar-EG" dirty="0">
                <a:solidFill>
                  <a:schemeClr val="tx1"/>
                </a:solidFill>
              </a:rPr>
              <a:t>استراتيجية المنظمة واختيار المشروع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-182828" y="6446487"/>
            <a:ext cx="8061916" cy="259113"/>
          </a:xfrm>
        </p:spPr>
        <p:txBody>
          <a:bodyPr/>
          <a:lstStyle/>
          <a:p>
            <a:r>
              <a:rPr lang="en-US" smtClean="0"/>
              <a:t>2</a:t>
            </a:r>
            <a:r>
              <a:rPr lang="en-US" smtClean="0">
                <a:cs typeface="Times New Roman" panose="02020603050405020304" pitchFamily="18" charset="0"/>
              </a:rPr>
              <a:t>–</a:t>
            </a:r>
            <a:fld id="{99A9600D-45E7-4CF0-AB14-5C77CDB2B04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061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We Are Now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-182828" y="6446487"/>
            <a:ext cx="8061916" cy="259113"/>
          </a:xfrm>
        </p:spPr>
        <p:txBody>
          <a:bodyPr/>
          <a:lstStyle/>
          <a:p>
            <a:r>
              <a:rPr lang="en-US" smtClean="0"/>
              <a:t>2</a:t>
            </a:r>
            <a:r>
              <a:rPr lang="en-US" smtClean="0">
                <a:cs typeface="Times New Roman" panose="02020603050405020304" pitchFamily="18" charset="0"/>
              </a:rPr>
              <a:t>–</a:t>
            </a:r>
            <a:fld id="{99A9600D-45E7-4CF0-AB14-5C77CDB2B04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1600220"/>
            <a:ext cx="8115300" cy="3886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7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ar-EG" dirty="0" smtClean="0"/>
              <a:t>لماذا </a:t>
            </a:r>
            <a:r>
              <a:rPr lang="ar-EG" dirty="0"/>
              <a:t>من المهم لمديري المشاريع فهم إستراتيجية مؤسستهم</a:t>
            </a:r>
          </a:p>
          <a:p>
            <a:pPr marL="514350" indent="-514350">
              <a:buFont typeface="+mj-lt"/>
              <a:buAutoNum type="arabicPeriod"/>
            </a:pPr>
            <a:r>
              <a:rPr lang="ar-EG" dirty="0"/>
              <a:t>تحديد الدور </a:t>
            </a:r>
            <a:r>
              <a:rPr lang="ar-EG" dirty="0" smtClean="0"/>
              <a:t>الهام الذي </a:t>
            </a:r>
            <a:r>
              <a:rPr lang="ar-EG" dirty="0"/>
              <a:t>تسهم به المشروعات في الاتجاه الاستراتيجي للمنظمة</a:t>
            </a:r>
          </a:p>
          <a:p>
            <a:pPr marL="514350" indent="-514350">
              <a:buFont typeface="+mj-lt"/>
              <a:buAutoNum type="arabicPeriod"/>
            </a:pPr>
            <a:r>
              <a:rPr lang="ar-EG" dirty="0"/>
              <a:t>فهم الحاجة إلى </a:t>
            </a:r>
            <a:r>
              <a:rPr lang="ar-EG" dirty="0" smtClean="0"/>
              <a:t>وضع نظام وتحديد </a:t>
            </a:r>
            <a:r>
              <a:rPr lang="ar-EG" dirty="0"/>
              <a:t>أولوية المشروع</a:t>
            </a:r>
          </a:p>
          <a:p>
            <a:pPr marL="514350" indent="-514350">
              <a:buFont typeface="+mj-lt"/>
              <a:buAutoNum type="arabicPeriod"/>
            </a:pPr>
            <a:r>
              <a:rPr lang="ar-EG" dirty="0"/>
              <a:t>تطبيق المعايير المالية وغير المالية لتقييم قيمة المشاريع</a:t>
            </a:r>
          </a:p>
          <a:p>
            <a:pPr marL="514350" indent="-514350">
              <a:buFont typeface="+mj-lt"/>
              <a:buAutoNum type="arabicPeriod"/>
            </a:pPr>
            <a:r>
              <a:rPr lang="ar-EG" dirty="0"/>
              <a:t>فهم كيف يمكن استخدام النماذج متعددة المعايير لتحديد المشاريع</a:t>
            </a:r>
          </a:p>
          <a:p>
            <a:pPr marL="514350" indent="-514350">
              <a:buFont typeface="+mj-lt"/>
              <a:buAutoNum type="arabicPeriod"/>
            </a:pPr>
            <a:r>
              <a:rPr lang="ar-EG" dirty="0"/>
              <a:t>تطبيق نظام أولوية موضوعية لاختيار المشروع</a:t>
            </a:r>
          </a:p>
          <a:p>
            <a:pPr marL="514350" indent="-514350">
              <a:buFont typeface="+mj-lt"/>
              <a:buAutoNum type="arabicPeriod"/>
            </a:pPr>
            <a:r>
              <a:rPr lang="ar-EG" dirty="0"/>
              <a:t>فهم الحاجة لإدارة محفظة المشروع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841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2.1 عملية الإدارة الاستراتيجية: نظرة عامة</a:t>
            </a:r>
          </a:p>
          <a:p>
            <a:r>
              <a:rPr lang="ar-EG" dirty="0"/>
              <a:t>2.2 الحاجة إلى نظام أولوية المشروع</a:t>
            </a:r>
          </a:p>
          <a:p>
            <a:r>
              <a:rPr lang="ar-EG" dirty="0"/>
              <a:t>2.3 نظام إدارة المحافظ</a:t>
            </a:r>
          </a:p>
          <a:p>
            <a:r>
              <a:rPr lang="ar-EG" dirty="0"/>
              <a:t>2.4 معايير الاختيار</a:t>
            </a:r>
          </a:p>
          <a:p>
            <a:r>
              <a:rPr lang="ar-EG" dirty="0"/>
              <a:t>2.5 تطبيق نموذج اختيار</a:t>
            </a:r>
          </a:p>
          <a:p>
            <a:r>
              <a:rPr lang="ar-EG" dirty="0"/>
              <a:t>2.6 إدارة نظام الحافظة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548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Why Project Managers Need </a:t>
            </a:r>
            <a:br>
              <a:rPr lang="en-US" dirty="0"/>
            </a:br>
            <a:r>
              <a:rPr lang="en-US" dirty="0"/>
              <a:t>to Understand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91658"/>
            <a:ext cx="8077200" cy="4404341"/>
          </a:xfrm>
        </p:spPr>
        <p:txBody>
          <a:bodyPr/>
          <a:lstStyle/>
          <a:p>
            <a:r>
              <a:rPr lang="ar-EG" dirty="0"/>
              <a:t>الإدارة الاستراتيجية</a:t>
            </a:r>
          </a:p>
          <a:p>
            <a:pPr lvl="1"/>
            <a:r>
              <a:rPr lang="ar-EG" dirty="0" smtClean="0"/>
              <a:t>هي </a:t>
            </a:r>
            <a:r>
              <a:rPr lang="ar-EG" dirty="0"/>
              <a:t>التي تحدد بشكل أساسي كيف </a:t>
            </a:r>
            <a:r>
              <a:rPr lang="ar-EG" dirty="0" smtClean="0"/>
              <a:t>ستنافس </a:t>
            </a:r>
            <a:r>
              <a:rPr lang="ar-EG" dirty="0"/>
              <a:t>المنظمة.</a:t>
            </a:r>
          </a:p>
          <a:p>
            <a:pPr lvl="1"/>
            <a:r>
              <a:rPr lang="ar-EG" dirty="0" smtClean="0"/>
              <a:t>تتطلب </a:t>
            </a:r>
            <a:r>
              <a:rPr lang="ar-EG" dirty="0"/>
              <a:t>أن يرتبط كل مشروع بوضوح بالاستراتيجية.</a:t>
            </a:r>
          </a:p>
          <a:p>
            <a:pPr lvl="1"/>
            <a:r>
              <a:rPr lang="ar-EG" dirty="0" smtClean="0"/>
              <a:t>توفر الهدف وتركز علي الاتجاه </a:t>
            </a:r>
            <a:r>
              <a:rPr lang="ar-EG" dirty="0"/>
              <a:t>المستقبلي للشركة.</a:t>
            </a:r>
          </a:p>
          <a:p>
            <a:pPr lvl="2"/>
            <a:r>
              <a:rPr lang="ar-EG" dirty="0"/>
              <a:t>الاستجابة للتغيرات في البيئة الخارجية - المسح البيئي</a:t>
            </a:r>
          </a:p>
          <a:p>
            <a:pPr lvl="2"/>
            <a:r>
              <a:rPr lang="ar-EG" dirty="0"/>
              <a:t>تخصيص الموارد النادرة للشركة لتحسين وضعها التنافسي - الاستجابات الداخلية للبرامج الجديدة</a:t>
            </a:r>
          </a:p>
          <a:p>
            <a:pPr lvl="1"/>
            <a:r>
              <a:rPr lang="ar-EG" dirty="0"/>
              <a:t>يتطلب روابط قوية بين المهمة والغايات والأهداف والاستراتيجية والتنفيذ</a:t>
            </a:r>
            <a:r>
              <a:rPr lang="ar-EG" dirty="0" smtClean="0"/>
              <a:t>.</a:t>
            </a:r>
          </a:p>
          <a:p>
            <a:pPr lvl="1" algn="l" rtl="0"/>
            <a:r>
              <a:rPr lang="en-US" sz="2200" dirty="0"/>
              <a:t>mission, </a:t>
            </a:r>
            <a:r>
              <a:rPr lang="en-US" sz="2200" dirty="0" smtClean="0"/>
              <a:t>goals</a:t>
            </a:r>
            <a:r>
              <a:rPr lang="ar-EG" sz="2200" dirty="0" smtClean="0"/>
              <a:t> </a:t>
            </a:r>
            <a:r>
              <a:rPr lang="en-US" sz="2200" dirty="0" smtClean="0"/>
              <a:t> LT, objectives ST, </a:t>
            </a:r>
            <a:r>
              <a:rPr lang="en-US" sz="2200" dirty="0"/>
              <a:t>strategy, and implementation.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708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Why Project Managers Need </a:t>
            </a:r>
            <a:br>
              <a:rPr lang="en-US" dirty="0"/>
            </a:br>
            <a:r>
              <a:rPr lang="en-US" dirty="0"/>
              <a:t>to Understand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20"/>
            <a:ext cx="8077200" cy="4495780"/>
          </a:xfrm>
        </p:spPr>
        <p:txBody>
          <a:bodyPr/>
          <a:lstStyle/>
          <a:p>
            <a:r>
              <a:rPr lang="ar-EG" dirty="0"/>
              <a:t>لماذا يحتاج مديرو المشروعات إلى فهم </a:t>
            </a:r>
            <a:r>
              <a:rPr lang="ar-EG" dirty="0" smtClean="0"/>
              <a:t>الإستراتيجية؟</a:t>
            </a:r>
          </a:p>
          <a:p>
            <a:pPr lvl="1"/>
            <a:r>
              <a:rPr lang="ar-EG" dirty="0" smtClean="0"/>
              <a:t>التغييرات </a:t>
            </a:r>
            <a:r>
              <a:rPr lang="ar-EG" dirty="0"/>
              <a:t>في مهمة </a:t>
            </a:r>
            <a:r>
              <a:rPr lang="ar-EG" dirty="0" smtClean="0"/>
              <a:t>المنظمة (</a:t>
            </a:r>
            <a:r>
              <a:rPr lang="en-US" dirty="0"/>
              <a:t>organization’s </a:t>
            </a:r>
            <a:r>
              <a:rPr lang="en-US" dirty="0" smtClean="0"/>
              <a:t>mission</a:t>
            </a:r>
            <a:r>
              <a:rPr lang="ar-EG" dirty="0" smtClean="0"/>
              <a:t>) </a:t>
            </a:r>
            <a:r>
              <a:rPr lang="ar-EG" dirty="0"/>
              <a:t>واستراتيجيتها</a:t>
            </a:r>
          </a:p>
          <a:p>
            <a:pPr lvl="2"/>
            <a:r>
              <a:rPr lang="ar-EG" sz="2400" dirty="0"/>
              <a:t>يجب على مديري المشاريع الاستجابة للتغيرات مع اتخاذ القرارات المناسبة حول المشاريع المستقبلية والتعديلات على المشاريع الحالية.</a:t>
            </a:r>
          </a:p>
          <a:p>
            <a:pPr lvl="2"/>
            <a:r>
              <a:rPr lang="ar-EG" sz="2400" dirty="0"/>
              <a:t>يمكن لمديري المشاريع الذين يفهمون استراتيجية مؤسستهم أن يصبحوا </a:t>
            </a:r>
            <a:r>
              <a:rPr lang="ar-EG" sz="2400" dirty="0" smtClean="0"/>
              <a:t>اداه دعم فعاله للمشاريع </a:t>
            </a:r>
            <a:r>
              <a:rPr lang="ar-EG" sz="2400" dirty="0"/>
              <a:t>التي تتوافق مع مهمة الشركة.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37852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Four Activities of the Strategic </a:t>
            </a:r>
            <a:br>
              <a:rPr lang="en-US" dirty="0"/>
            </a:br>
            <a:r>
              <a:rPr lang="en-US" dirty="0"/>
              <a:t>Management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91658"/>
            <a:ext cx="8077200" cy="4404341"/>
          </a:xfrm>
        </p:spPr>
        <p:txBody>
          <a:bodyPr/>
          <a:lstStyle/>
          <a:p>
            <a:r>
              <a:rPr lang="ar-EG" dirty="0"/>
              <a:t>أربعة أنشطة لعملية </a:t>
            </a:r>
            <a:r>
              <a:rPr lang="ar-EG" b="1" u="sng" dirty="0"/>
              <a:t>الإدارة </a:t>
            </a:r>
            <a:r>
              <a:rPr lang="ar-EG" b="1" u="sng" dirty="0" smtClean="0"/>
              <a:t>الاستراتيجية</a:t>
            </a:r>
          </a:p>
          <a:p>
            <a:pPr lvl="1"/>
            <a:r>
              <a:rPr lang="ar-EG" dirty="0"/>
              <a:t>مراجعة وتحديد المهمة </a:t>
            </a:r>
            <a:r>
              <a:rPr lang="ar-EG" dirty="0" smtClean="0"/>
              <a:t>التنظيمية </a:t>
            </a:r>
            <a:r>
              <a:rPr lang="ar-EG" dirty="0"/>
              <a:t>(</a:t>
            </a:r>
            <a:r>
              <a:rPr lang="en-US" dirty="0"/>
              <a:t>organization’s mission</a:t>
            </a:r>
            <a:r>
              <a:rPr lang="ar-EG" dirty="0"/>
              <a:t>) </a:t>
            </a:r>
          </a:p>
          <a:p>
            <a:pPr lvl="1"/>
            <a:r>
              <a:rPr lang="ar-EG" dirty="0"/>
              <a:t>وضع </a:t>
            </a:r>
            <a:r>
              <a:rPr lang="ar-EG" dirty="0" smtClean="0"/>
              <a:t>أهداف </a:t>
            </a:r>
            <a:r>
              <a:rPr lang="en-US" dirty="0" smtClean="0"/>
              <a:t> goals</a:t>
            </a:r>
            <a:r>
              <a:rPr lang="ar-EG" dirty="0" smtClean="0"/>
              <a:t>وغايات </a:t>
            </a:r>
            <a:r>
              <a:rPr lang="en-US" dirty="0"/>
              <a:t>objectives</a:t>
            </a:r>
            <a:r>
              <a:rPr lang="ar-EG" dirty="0" smtClean="0"/>
              <a:t> </a:t>
            </a:r>
            <a:r>
              <a:rPr lang="ar-EG" dirty="0"/>
              <a:t>بعيدة المدى</a:t>
            </a:r>
          </a:p>
          <a:p>
            <a:pPr lvl="1"/>
            <a:r>
              <a:rPr lang="ar-EG" dirty="0"/>
              <a:t>تحليل وصياغة الاستراتيجيات للوصول إلى الأهداف</a:t>
            </a:r>
          </a:p>
          <a:p>
            <a:pPr lvl="1"/>
            <a:r>
              <a:rPr lang="ar-EG" dirty="0"/>
              <a:t>تنفيذ الاستراتيجيات من خلال المشاريع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347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AB192347-DFA6-4D70-91AD-A08AE560BCE3}" type="slidenum">
              <a:rPr lang="en-US"/>
              <a:pPr/>
              <a:t>8</a:t>
            </a:fld>
            <a:endParaRPr lang="en-US"/>
          </a:p>
        </p:txBody>
      </p:sp>
      <p:sp>
        <p:nvSpPr>
          <p:cNvPr id="70658" name="AutoShape 2"/>
          <p:cNvSpPr>
            <a:spLocks noGrp="1" noChangeArrowheads="1"/>
          </p:cNvSpPr>
          <p:nvPr>
            <p:ph type="title"/>
          </p:nvPr>
        </p:nvSpPr>
        <p:spPr>
          <a:xfrm>
            <a:off x="6583363" y="2579688"/>
            <a:ext cx="2111375" cy="1295400"/>
          </a:xfr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000" dirty="0"/>
              <a:t>Strategic Management Process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7407275" y="6172200"/>
            <a:ext cx="1279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>
                <a:solidFill>
                  <a:srgbClr val="006666"/>
                </a:solidFill>
              </a:rPr>
              <a:t>FIGURE 2.</a:t>
            </a:r>
            <a:r>
              <a:rPr lang="en-US" sz="1200" b="1">
                <a:solidFill>
                  <a:srgbClr val="006666"/>
                </a:solidFill>
                <a:cs typeface="Arial" panose="020B0604020202020204" pitchFamily="34" charset="0"/>
              </a:rPr>
              <a:t>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96"/>
            <a:ext cx="6337123" cy="672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5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814090"/>
          </a:xfrm>
        </p:spPr>
        <p:txBody>
          <a:bodyPr/>
          <a:lstStyle/>
          <a:p>
            <a:r>
              <a:rPr lang="en-US" dirty="0"/>
              <a:t>Characteristics of Objectives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3620647"/>
              </p:ext>
            </p:extLst>
          </p:nvPr>
        </p:nvGraphicFramePr>
        <p:xfrm>
          <a:off x="533400" y="1219197"/>
          <a:ext cx="8077200" cy="474871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18381"/>
                <a:gridCol w="5958819"/>
              </a:tblGrid>
              <a:tr h="7467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SMART</a:t>
                      </a:r>
                      <a:endParaRPr lang="en-US" sz="4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97343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rgbClr val="CC3300"/>
                          </a:solidFill>
                          <a:latin typeface="Arial" panose="020B0604020202020204" pitchFamily="34" charset="0"/>
                        </a:rPr>
                        <a:t>S</a:t>
                      </a:r>
                      <a:r>
                        <a:rPr lang="en-US" sz="1800" b="1" dirty="0" smtClean="0">
                          <a:latin typeface="Arial" panose="020B0604020202020204" pitchFamily="34" charset="0"/>
                        </a:rPr>
                        <a:t>pecific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محددة ، كن محددًا في استهداف هدف</a:t>
                      </a:r>
                      <a:endParaRPr lang="en-US" dirty="0"/>
                    </a:p>
                  </a:txBody>
                  <a:tcPr/>
                </a:tc>
              </a:tr>
              <a:tr h="797343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rgbClr val="CC3300"/>
                          </a:solidFill>
                          <a:latin typeface="Arial" panose="020B0604020202020204" pitchFamily="34" charset="0"/>
                        </a:rPr>
                        <a:t>M</a:t>
                      </a:r>
                      <a:r>
                        <a:rPr lang="en-US" sz="1800" b="1" dirty="0" smtClean="0">
                          <a:latin typeface="Arial" panose="020B0604020202020204" pitchFamily="34" charset="0"/>
                        </a:rPr>
                        <a:t>easurable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قابلة للقياس ، ضع مؤشرًا (مؤشرات) للتقدم</a:t>
                      </a:r>
                      <a:endParaRPr lang="en-US" dirty="0"/>
                    </a:p>
                  </a:txBody>
                  <a:tcPr/>
                </a:tc>
              </a:tr>
              <a:tr h="797343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rgbClr val="CC3300"/>
                          </a:solidFill>
                          <a:latin typeface="Arial" panose="020B0604020202020204" pitchFamily="34" charset="0"/>
                        </a:rPr>
                        <a:t>A</a:t>
                      </a:r>
                      <a:r>
                        <a:rPr lang="en-US" sz="1800" b="1" dirty="0" smtClean="0">
                          <a:latin typeface="Arial" panose="020B0604020202020204" pitchFamily="34" charset="0"/>
                        </a:rPr>
                        <a:t>ssignable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قابل للتخصيص ، اجعل الهدف قابلاً للتعيين لشخص واحد لإكماله</a:t>
                      </a:r>
                      <a:endParaRPr lang="en-US" dirty="0"/>
                    </a:p>
                  </a:txBody>
                  <a:tcPr/>
                </a:tc>
              </a:tr>
              <a:tr h="797343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rgbClr val="CC3300"/>
                          </a:solidFill>
                          <a:latin typeface="Arial" panose="020B0604020202020204" pitchFamily="34" charset="0"/>
                        </a:rPr>
                        <a:t>R</a:t>
                      </a:r>
                      <a:r>
                        <a:rPr lang="en-US" sz="1800" b="1" dirty="0" smtClean="0">
                          <a:latin typeface="Arial" panose="020B0604020202020204" pitchFamily="34" charset="0"/>
                        </a:rPr>
                        <a:t>ealistic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واقعي</a:t>
                      </a:r>
                      <a:r>
                        <a:rPr lang="en-US" dirty="0" smtClean="0"/>
                        <a:t> </a:t>
                      </a:r>
                      <a:r>
                        <a:rPr lang="ar-EG" dirty="0" smtClean="0"/>
                        <a:t>،</a:t>
                      </a:r>
                      <a:r>
                        <a:rPr lang="en-US" dirty="0" smtClean="0"/>
                        <a:t> </a:t>
                      </a:r>
                      <a:r>
                        <a:rPr lang="ar-EG" dirty="0" smtClean="0"/>
                        <a:t>اذكر</a:t>
                      </a:r>
                      <a:r>
                        <a:rPr lang="en-US" baseline="0" dirty="0" smtClean="0"/>
                        <a:t> </a:t>
                      </a:r>
                      <a:r>
                        <a:rPr lang="ar-EG" dirty="0" smtClean="0"/>
                        <a:t>ما الذي يمكن فعله فعليًا باستخدام الموارد المتاحة</a:t>
                      </a:r>
                      <a:endParaRPr lang="en-US" dirty="0"/>
                    </a:p>
                  </a:txBody>
                  <a:tcPr/>
                </a:tc>
              </a:tr>
              <a:tr h="797343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rgbClr val="CC3300"/>
                          </a:solidFill>
                          <a:latin typeface="Arial" panose="020B0604020202020204" pitchFamily="34" charset="0"/>
                        </a:rPr>
                        <a:t>T</a:t>
                      </a:r>
                      <a:r>
                        <a:rPr lang="en-US" sz="1800" b="1" dirty="0" smtClean="0">
                          <a:latin typeface="Arial" panose="020B0604020202020204" pitchFamily="34" charset="0"/>
                        </a:rPr>
                        <a:t>ime related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محدد</a:t>
                      </a:r>
                      <a:r>
                        <a:rPr lang="ar-EG" baseline="0" dirty="0" smtClean="0"/>
                        <a:t> </a:t>
                      </a:r>
                      <a:r>
                        <a:rPr lang="ar-EG" dirty="0" smtClean="0"/>
                        <a:t>الوقت ، حدد متى يمكن تحقيق الهدف ، أي المدة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485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Understand The Need for a Project Priority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67834"/>
            <a:ext cx="8077200" cy="4495775"/>
          </a:xfrm>
        </p:spPr>
        <p:txBody>
          <a:bodyPr/>
          <a:lstStyle/>
          <a:p>
            <a:r>
              <a:rPr lang="ar-EG" dirty="0"/>
              <a:t>تنفيذ المشاريع دون </a:t>
            </a:r>
            <a:r>
              <a:rPr lang="ar-EG" dirty="0" smtClean="0"/>
              <a:t>وضع نظام قوي لتحديد الأولويات المرتبطه </a:t>
            </a:r>
            <a:r>
              <a:rPr lang="ar-EG" dirty="0"/>
              <a:t>بالاستراتيجية </a:t>
            </a:r>
            <a:r>
              <a:rPr lang="ar-EG" dirty="0" smtClean="0"/>
              <a:t>يخلق العديد من المشاكل</a:t>
            </a:r>
            <a:r>
              <a:rPr lang="ar-EG" dirty="0"/>
              <a:t>.</a:t>
            </a:r>
          </a:p>
          <a:p>
            <a:r>
              <a:rPr lang="ar-EG" dirty="0"/>
              <a:t>المشاكل الأكثر وضوحا هي ؛</a:t>
            </a:r>
          </a:p>
          <a:p>
            <a:pPr lvl="1"/>
            <a:r>
              <a:rPr lang="ar-EG" dirty="0"/>
              <a:t>فجوة التنفيذ</a:t>
            </a:r>
          </a:p>
          <a:p>
            <a:pPr lvl="1"/>
            <a:r>
              <a:rPr lang="ar-EG" dirty="0"/>
              <a:t>تضارب الموارد وتعدد المهام</a:t>
            </a:r>
          </a:p>
          <a:p>
            <a:r>
              <a:rPr lang="ar-EG" dirty="0"/>
              <a:t>يمكن لنظام حافظة المشاريع الذي يحظى بالأولوية أن يقطع شوطًا طويلًا لتقليل أو حتى القضاء على تأثير هذه المشكلات.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379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Understand The Need for a Project Priority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67834"/>
            <a:ext cx="8077200" cy="4221458"/>
          </a:xfrm>
        </p:spPr>
        <p:txBody>
          <a:bodyPr/>
          <a:lstStyle/>
          <a:p>
            <a:r>
              <a:rPr lang="ar-EG" dirty="0" smtClean="0"/>
              <a:t>تشير </a:t>
            </a:r>
            <a:r>
              <a:rPr lang="ar-EG" dirty="0"/>
              <a:t>فجوة التنفيذ إلى</a:t>
            </a:r>
          </a:p>
          <a:p>
            <a:pPr lvl="1"/>
            <a:r>
              <a:rPr lang="ar-EG" dirty="0"/>
              <a:t>في المؤسسات التي لها دورات حياة قصيرة للمنتج ، </a:t>
            </a:r>
            <a:r>
              <a:rPr lang="ar-EG" dirty="0" smtClean="0"/>
              <a:t>أ </a:t>
            </a:r>
            <a:r>
              <a:rPr lang="ar-EG" dirty="0"/>
              <a:t>نلاحظ أن المشاركة في التخطيط الاستراتيجي والتنفيذ بشكل متكرر </a:t>
            </a:r>
            <a:r>
              <a:rPr lang="ar-EG" b="1" dirty="0" smtClean="0"/>
              <a:t>يجب ان </a:t>
            </a:r>
            <a:r>
              <a:rPr lang="ar-EG" dirty="0" smtClean="0"/>
              <a:t>تشمل </a:t>
            </a:r>
            <a:r>
              <a:rPr lang="ar-EG" dirty="0"/>
              <a:t>مشاركين من جميع المستويات داخل المنظمة.</a:t>
            </a:r>
          </a:p>
          <a:p>
            <a:pPr lvl="1"/>
            <a:r>
              <a:rPr lang="ar-EG" dirty="0"/>
              <a:t>تشير فجوة التنفيذ إلى الافتقار إلى الفهم والإجماع حول الإستراتيجية بين مديري الإدارة العليا </a:t>
            </a:r>
            <a:r>
              <a:rPr lang="en-US" dirty="0"/>
              <a:t>top management </a:t>
            </a:r>
            <a:r>
              <a:rPr lang="ar-EG" dirty="0" smtClean="0"/>
              <a:t> والمديرين المتوسطي </a:t>
            </a:r>
            <a:r>
              <a:rPr lang="en-US" dirty="0"/>
              <a:t>middle-level</a:t>
            </a:r>
            <a:r>
              <a:rPr lang="ar-EG" dirty="0" smtClean="0"/>
              <a:t> </a:t>
            </a:r>
            <a:r>
              <a:rPr lang="ar-EG" dirty="0"/>
              <a:t>(</a:t>
            </a:r>
            <a:r>
              <a:rPr lang="ar-EG" dirty="0" smtClean="0"/>
              <a:t>الوظيفي- </a:t>
            </a:r>
            <a:r>
              <a:rPr lang="en-US" dirty="0"/>
              <a:t>functional</a:t>
            </a:r>
            <a:r>
              <a:rPr lang="ar-EG" dirty="0" smtClean="0"/>
              <a:t>) </a:t>
            </a:r>
            <a:r>
              <a:rPr lang="ar-EG" dirty="0"/>
              <a:t>الذين يقومون بتنفيذ الإستراتيجية بشكل مستقل.</a:t>
            </a:r>
          </a:p>
          <a:p>
            <a:pPr lvl="1"/>
            <a:r>
              <a:rPr lang="ar-EG" dirty="0"/>
              <a:t>في حالة وجود </a:t>
            </a:r>
            <a:r>
              <a:rPr lang="ar-EG" dirty="0" smtClean="0"/>
              <a:t>هذه الظروف، </a:t>
            </a:r>
            <a:r>
              <a:rPr lang="ar-EG" dirty="0"/>
              <a:t>كيف يمكن تنفيذ الإستراتيجية بفعالية؟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601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Understand The Need for a Project Priority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83098"/>
            <a:ext cx="8077200" cy="4404336"/>
          </a:xfrm>
        </p:spPr>
        <p:txBody>
          <a:bodyPr/>
          <a:lstStyle/>
          <a:p>
            <a:r>
              <a:rPr lang="ar-EG" dirty="0"/>
              <a:t>تضارب الموارد وتعدد المهام</a:t>
            </a:r>
          </a:p>
          <a:p>
            <a:pPr lvl="1"/>
            <a:r>
              <a:rPr lang="ar-EG" dirty="0"/>
              <a:t>تعمل بيئة المشروعات المتعددة على إنشاء علاقات ترابط الموارد المشتركة مما يؤدي إلى بدء وإيقاف وإعادة تشغيل المشروعات (تعدد المهام).</a:t>
            </a:r>
          </a:p>
          <a:p>
            <a:pPr lvl="1"/>
            <a:r>
              <a:rPr lang="ar-EG" dirty="0"/>
              <a:t>مشاكل مشاركة الموارد وجدولة الموارد عبر المشاريع تنمو بشكل كبير مع ارتفاع عدد المشاريع.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23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63525"/>
            <a:ext cx="8153400" cy="1335107"/>
          </a:xfrm>
        </p:spPr>
        <p:txBody>
          <a:bodyPr/>
          <a:lstStyle/>
          <a:p>
            <a:r>
              <a:rPr lang="en-US" dirty="0"/>
              <a:t>Understand The Need for a Project Priority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91658"/>
            <a:ext cx="8077200" cy="4404341"/>
          </a:xfrm>
        </p:spPr>
        <p:txBody>
          <a:bodyPr/>
          <a:lstStyle/>
          <a:p>
            <a:r>
              <a:rPr lang="ar-EG" dirty="0"/>
              <a:t>كيف يمكن تضييق فجوة التنفيذ حتى يتسنى فهم الاستراتيجيات التنظيمية لجميع مستويات الإدارة؟</a:t>
            </a:r>
          </a:p>
          <a:p>
            <a:r>
              <a:rPr lang="ar-EG" dirty="0"/>
              <a:t>هل يمكن تطوير العمليات التي يتم فيها تحديد أولويات المشروعات باستمرار لدعم الاستراتيجيات التنظيمية؟</a:t>
            </a:r>
          </a:p>
          <a:p>
            <a:r>
              <a:rPr lang="ar-EG" dirty="0"/>
              <a:t>هل يمكن استخدام المشاريع ذات الأولوية لتخصيص الموارد التنظيمية النادرة - على سبيل المثال ، الأشخاص والمعدات؟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812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Portfolio Management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لقد حولت المنظمات التي تدير مشاريع مستقلة وموارد مخصصة إلى التركيز على اختيار الحافظة المناسبة من المشاريع </a:t>
            </a:r>
            <a:r>
              <a:rPr lang="ar-EG" dirty="0">
                <a:solidFill>
                  <a:srgbClr val="C00000"/>
                </a:solidFill>
              </a:rPr>
              <a:t>لتحقيق أهدافها الاستراتيجية.</a:t>
            </a:r>
          </a:p>
          <a:p>
            <a:r>
              <a:rPr lang="ar-EG" dirty="0"/>
              <a:t>الهدف من إدارة المحفظة هو </a:t>
            </a:r>
            <a:r>
              <a:rPr lang="ar-EG" dirty="0">
                <a:solidFill>
                  <a:srgbClr val="C00000"/>
                </a:solidFill>
              </a:rPr>
              <a:t>ضمان توافق المشروعات مع الأهداف الإستراتيجية وترتيب أولوياتها بشكل مناسب</a:t>
            </a:r>
            <a:r>
              <a:rPr lang="ar-EG" dirty="0" smtClean="0">
                <a:solidFill>
                  <a:srgbClr val="C00000"/>
                </a:solidFill>
              </a:rPr>
              <a:t>.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ar-EG" dirty="0" smtClean="0">
                <a:solidFill>
                  <a:srgbClr val="C00000"/>
                </a:solidFill>
              </a:rPr>
              <a:t> </a:t>
            </a:r>
            <a:r>
              <a:rPr lang="ar-EG" dirty="0" smtClean="0"/>
              <a:t>إدارة المحافظ</a:t>
            </a:r>
            <a:r>
              <a:rPr lang="en-US" dirty="0" smtClean="0"/>
              <a:t> </a:t>
            </a:r>
            <a:r>
              <a:rPr lang="ar-EG" dirty="0" smtClean="0"/>
              <a:t> تحتاج الي الاجابه عن </a:t>
            </a:r>
            <a:r>
              <a:rPr lang="ar-EG" dirty="0" smtClean="0">
                <a:solidFill>
                  <a:srgbClr val="C00000"/>
                </a:solidFill>
              </a:rPr>
              <a:t>"</a:t>
            </a:r>
            <a:r>
              <a:rPr lang="ar-EG" dirty="0">
                <a:solidFill>
                  <a:srgbClr val="C00000"/>
                </a:solidFill>
              </a:rPr>
              <a:t>ما هي الاستراتيجية لمنظمتنا؟"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550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Portfolio Management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فوائد إدارة محفظة المشروع</a:t>
            </a:r>
          </a:p>
          <a:p>
            <a:pPr lvl="1"/>
            <a:r>
              <a:rPr lang="ar-EG" dirty="0"/>
              <a:t>يبني الانضباط </a:t>
            </a:r>
            <a:r>
              <a:rPr lang="ar-EG" dirty="0" smtClean="0"/>
              <a:t>و الالتزام في </a:t>
            </a:r>
            <a:r>
              <a:rPr lang="ar-EG" dirty="0"/>
              <a:t>عملية اختيار المشروع</a:t>
            </a:r>
          </a:p>
          <a:p>
            <a:pPr lvl="1"/>
            <a:r>
              <a:rPr lang="ar-EG" dirty="0"/>
              <a:t>يربط اختيار المشروع </a:t>
            </a:r>
            <a:r>
              <a:rPr lang="ar-EG" dirty="0" smtClean="0"/>
              <a:t>بالاهداف </a:t>
            </a:r>
            <a:r>
              <a:rPr lang="ar-EG" dirty="0"/>
              <a:t>الاستراتيجية</a:t>
            </a:r>
          </a:p>
          <a:p>
            <a:pPr lvl="1"/>
            <a:r>
              <a:rPr lang="ar-EG" dirty="0"/>
              <a:t>يعطي الأولوية لمقترحات المشروع عبر مجموعة مشتركة من المعايير ، بدلاً من السياسة أو العاطفة</a:t>
            </a:r>
          </a:p>
          <a:p>
            <a:pPr lvl="1"/>
            <a:r>
              <a:rPr lang="ar-EG" dirty="0"/>
              <a:t>يخصص الموارد للمشاريع التي تتماشى مع الاتجاه الاستراتيجي</a:t>
            </a:r>
          </a:p>
          <a:p>
            <a:pPr lvl="1"/>
            <a:r>
              <a:rPr lang="ar-EG" dirty="0" smtClean="0"/>
              <a:t>رصدة و تقيم </a:t>
            </a:r>
            <a:r>
              <a:rPr lang="ar-EG" dirty="0"/>
              <a:t>المخاطر في جميع المشاريع</a:t>
            </a:r>
          </a:p>
          <a:p>
            <a:pPr lvl="1"/>
            <a:r>
              <a:rPr lang="ar-EG" dirty="0"/>
              <a:t>يبرر </a:t>
            </a:r>
            <a:r>
              <a:rPr lang="ar-EG" dirty="0" smtClean="0"/>
              <a:t>رفض المشاريع </a:t>
            </a:r>
            <a:r>
              <a:rPr lang="ar-EG" dirty="0"/>
              <a:t>التي لا تدعم الاستراتيجية</a:t>
            </a:r>
          </a:p>
          <a:p>
            <a:pPr lvl="1"/>
            <a:r>
              <a:rPr lang="ar-EG" dirty="0"/>
              <a:t>يحسن التواصل ويدعم الاتفاق على أهداف المشروع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627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Portfolio Management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يجب أن يتضمن تصميم نظام محفظة المشروع ما يلي:</a:t>
            </a:r>
          </a:p>
          <a:p>
            <a:pPr lvl="1"/>
            <a:r>
              <a:rPr lang="ar-EG" dirty="0"/>
              <a:t>تصنيف المشروع</a:t>
            </a:r>
          </a:p>
          <a:p>
            <a:pPr lvl="1"/>
            <a:r>
              <a:rPr lang="ar-EG" dirty="0"/>
              <a:t>معايير الاختيار اعتمادا على التصنيف</a:t>
            </a:r>
          </a:p>
          <a:p>
            <a:pPr lvl="1"/>
            <a:r>
              <a:rPr lang="ar-EG" dirty="0"/>
              <a:t>مصادر المقترحات</a:t>
            </a:r>
          </a:p>
          <a:p>
            <a:pPr lvl="1"/>
            <a:r>
              <a:rPr lang="ar-EG" dirty="0"/>
              <a:t>تقييم المقترحات</a:t>
            </a:r>
          </a:p>
          <a:p>
            <a:pPr lvl="1"/>
            <a:r>
              <a:rPr lang="ar-EG" dirty="0"/>
              <a:t>إدارة محفظة المشاريع.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4557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9867ED7B-AF52-4DE7-820B-A2A112C994AA}" type="slidenum">
              <a:rPr lang="en-US"/>
              <a:pPr/>
              <a:t>17</a:t>
            </a:fld>
            <a:endParaRPr lang="en-US"/>
          </a:p>
        </p:txBody>
      </p:sp>
      <p:sp>
        <p:nvSpPr>
          <p:cNvPr id="73730" name="AutoShape 2"/>
          <p:cNvSpPr>
            <a:spLocks noGrp="1" noChangeArrowheads="1"/>
          </p:cNvSpPr>
          <p:nvPr>
            <p:ph type="title"/>
          </p:nvPr>
        </p:nvSpPr>
        <p:spPr>
          <a:xfrm>
            <a:off x="471488" y="266700"/>
            <a:ext cx="8201025" cy="757238"/>
          </a:xfr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800"/>
              <a:t>Portfolio of Projects by Type</a:t>
            </a: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7407275" y="6172200"/>
            <a:ext cx="1279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>
                <a:solidFill>
                  <a:srgbClr val="006666"/>
                </a:solidFill>
              </a:rPr>
              <a:t>FIGURE 2.2</a:t>
            </a:r>
            <a:endParaRPr lang="en-US" sz="1200" b="1">
              <a:solidFill>
                <a:srgbClr val="006666"/>
              </a:solidFill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3037" y="1504920"/>
            <a:ext cx="6257925" cy="46672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92219" y="1051586"/>
            <a:ext cx="20815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ar-EG" sz="1800" b="1" dirty="0"/>
              <a:t>تصنيف المشروع</a:t>
            </a:r>
          </a:p>
        </p:txBody>
      </p:sp>
    </p:spTree>
    <p:extLst>
      <p:ext uri="{BB962C8B-B14F-4D97-AF65-F5344CB8AC3E}">
        <p14:creationId xmlns:p14="http://schemas.microsoft.com/office/powerpoint/2010/main" val="414326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Portfolio Management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معيار الاختيار</a:t>
            </a:r>
          </a:p>
          <a:p>
            <a:pPr lvl="1"/>
            <a:r>
              <a:rPr lang="ar-EG" dirty="0"/>
              <a:t>النماذج المالية: </a:t>
            </a:r>
            <a:endParaRPr lang="ar-EG" dirty="0" smtClean="0"/>
          </a:p>
          <a:p>
            <a:pPr lvl="2"/>
            <a:r>
              <a:rPr lang="ar-EG" dirty="0" smtClean="0"/>
              <a:t>الاسترداد </a:t>
            </a:r>
            <a:r>
              <a:rPr lang="ar-EG" dirty="0"/>
              <a:t>، صافي القيمة الحالية (صافي القيمة الحالية)</a:t>
            </a:r>
          </a:p>
          <a:p>
            <a:pPr lvl="1"/>
            <a:r>
              <a:rPr lang="ar-EG" dirty="0"/>
              <a:t>النماذج غير المالية</a:t>
            </a:r>
            <a:r>
              <a:rPr lang="ar-EG" dirty="0" smtClean="0"/>
              <a:t>:</a:t>
            </a:r>
          </a:p>
          <a:p>
            <a:pPr lvl="2"/>
            <a:r>
              <a:rPr lang="ar-EG" dirty="0" smtClean="0"/>
              <a:t> </a:t>
            </a:r>
            <a:r>
              <a:rPr lang="ar-EG" dirty="0"/>
              <a:t>المشاريع ذات الأهمية الاستراتيجية للشركة</a:t>
            </a:r>
          </a:p>
          <a:p>
            <a:pPr lvl="1"/>
            <a:r>
              <a:rPr lang="ar-EG" dirty="0"/>
              <a:t>نماذج اختيار معايير متعددة</a:t>
            </a:r>
          </a:p>
          <a:p>
            <a:pPr lvl="2"/>
            <a:r>
              <a:rPr lang="ar-EG" dirty="0"/>
              <a:t>استخدم عدة معايير اختيار مرجحة لتقييم مقترحات المشروع ،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75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Portfolio Management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نموذج </a:t>
            </a:r>
            <a:r>
              <a:rPr lang="ar-EG" dirty="0" smtClean="0"/>
              <a:t>فتره الاسترداد</a:t>
            </a:r>
            <a:endParaRPr lang="ar-EG" dirty="0"/>
          </a:p>
          <a:p>
            <a:pPr lvl="1"/>
            <a:r>
              <a:rPr lang="ar-EG" dirty="0"/>
              <a:t>يقيس الوقت الذي سيستغرقه المشروع لاسترداد استثمار المشروع.</a:t>
            </a:r>
          </a:p>
          <a:p>
            <a:pPr lvl="1"/>
            <a:r>
              <a:rPr lang="ar-EG" dirty="0"/>
              <a:t>يستخدم المزيد من عمليات الاسترداد القصيرة المرغوب فيها.</a:t>
            </a:r>
          </a:p>
          <a:p>
            <a:pPr lvl="1"/>
            <a:r>
              <a:rPr lang="ar-EG" dirty="0"/>
              <a:t>تشدد على التدفقات النقدية ، وهي عامل رئيسي في العمل.</a:t>
            </a:r>
          </a:p>
          <a:p>
            <a:r>
              <a:rPr lang="ar-EG" dirty="0" smtClean="0"/>
              <a:t>عيوب فتره </a:t>
            </a:r>
            <a:r>
              <a:rPr lang="ar-EG" dirty="0"/>
              <a:t>الاسترداد:</a:t>
            </a:r>
          </a:p>
          <a:p>
            <a:pPr lvl="1"/>
            <a:r>
              <a:rPr lang="ar-EG" dirty="0"/>
              <a:t>يتجاهل القيمة الزمنية للنقود.</a:t>
            </a:r>
          </a:p>
          <a:p>
            <a:pPr lvl="1"/>
            <a:r>
              <a:rPr lang="ar-EG" dirty="0"/>
              <a:t>يفترض التدفقات النقدية الداخلة لفترة الاستثمار (وليس بعدها).</a:t>
            </a:r>
          </a:p>
          <a:p>
            <a:pPr lvl="1"/>
            <a:r>
              <a:rPr lang="ar-EG" dirty="0"/>
              <a:t>لا يعتبر الربحية.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945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Portfolio Management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نموذج القيمة الحالية الصافية </a:t>
            </a:r>
            <a:r>
              <a:rPr lang="en-US" dirty="0" smtClean="0"/>
              <a:t>NPV)</a:t>
            </a:r>
            <a:r>
              <a:rPr lang="ar-EG" dirty="0" smtClean="0"/>
              <a:t>)</a:t>
            </a:r>
            <a:endParaRPr lang="en-US" dirty="0"/>
          </a:p>
          <a:p>
            <a:pPr lvl="1"/>
            <a:r>
              <a:rPr lang="ar-EG" dirty="0"/>
              <a:t>يستخدم الحد الأدنى لمعدل العائد المطلوب من الإدارة (معدل الخصم) لحساب القيمة الحالية لجميع التدفقات النقدية الصافية.</a:t>
            </a:r>
          </a:p>
          <a:p>
            <a:pPr lvl="2"/>
            <a:r>
              <a:rPr lang="ar-EG" dirty="0" smtClean="0"/>
              <a:t>صافي القيمة </a:t>
            </a:r>
            <a:r>
              <a:rPr lang="ar-EG" dirty="0"/>
              <a:t>الحالية</a:t>
            </a:r>
            <a:r>
              <a:rPr lang="en-US" dirty="0" smtClean="0"/>
              <a:t> </a:t>
            </a:r>
            <a:r>
              <a:rPr lang="ar-EG" dirty="0"/>
              <a:t>إيجابي: يفي المشروع بالحد الأدنى لمعدل العائد المرغوب وهو مؤهل لمزيد من الدراسة.</a:t>
            </a:r>
          </a:p>
          <a:p>
            <a:pPr lvl="2"/>
            <a:r>
              <a:rPr lang="ar-EG" dirty="0" smtClean="0"/>
              <a:t>صافي القيمة </a:t>
            </a:r>
            <a:r>
              <a:rPr lang="ar-EG" dirty="0"/>
              <a:t>الحالية</a:t>
            </a:r>
            <a:r>
              <a:rPr lang="en-US" dirty="0" smtClean="0"/>
              <a:t> </a:t>
            </a:r>
            <a:r>
              <a:rPr lang="ar-EG" dirty="0"/>
              <a:t>سلبية: تم رفض </a:t>
            </a:r>
            <a:r>
              <a:rPr lang="ar-EG" dirty="0" smtClean="0"/>
              <a:t>المشروع</a:t>
            </a:r>
            <a:r>
              <a:rPr lang="ar-EG" dirty="0"/>
              <a:t>.</a:t>
            </a:r>
            <a:endParaRPr lang="en-US" dirty="0"/>
          </a:p>
        </p:txBody>
      </p:sp>
      <p:pic>
        <p:nvPicPr>
          <p:cNvPr id="4" name="Picture 6" descr="020np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79" y="3794755"/>
            <a:ext cx="7223125" cy="22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31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A5559C26-08B1-45B2-81F8-5A85F4B2A303}" type="slidenum">
              <a:rPr lang="en-US"/>
              <a:pPr/>
              <a:t>21</a:t>
            </a:fld>
            <a:endParaRPr lang="en-US"/>
          </a:p>
        </p:txBody>
      </p:sp>
      <p:sp>
        <p:nvSpPr>
          <p:cNvPr id="89090" name="AutoShape 2"/>
          <p:cNvSpPr>
            <a:spLocks noGrp="1" noChangeArrowheads="1"/>
          </p:cNvSpPr>
          <p:nvPr>
            <p:ph type="title"/>
          </p:nvPr>
        </p:nvSpPr>
        <p:spPr>
          <a:xfrm>
            <a:off x="477838" y="233363"/>
            <a:ext cx="8189912" cy="1092200"/>
          </a:xfr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400"/>
              <a:t>Example Comparing Two Projects </a:t>
            </a:r>
            <a:br>
              <a:rPr lang="en-US" sz="2400"/>
            </a:br>
            <a:r>
              <a:rPr lang="en-US" sz="2400"/>
              <a:t>Using Payback Method</a:t>
            </a: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7407275" y="6172200"/>
            <a:ext cx="1279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 dirty="0">
                <a:solidFill>
                  <a:srgbClr val="006666"/>
                </a:solidFill>
              </a:rPr>
              <a:t>EXHIBIT </a:t>
            </a:r>
            <a:r>
              <a:rPr lang="en-US" sz="1200" b="1" dirty="0" smtClean="0">
                <a:solidFill>
                  <a:srgbClr val="006666"/>
                </a:solidFill>
              </a:rPr>
              <a:t>2.3A</a:t>
            </a:r>
            <a:endParaRPr lang="en-US" sz="1200" b="1" dirty="0">
              <a:solidFill>
                <a:srgbClr val="006666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2" y="1671637"/>
            <a:ext cx="8486775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20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0FEDE422-5F44-4F0B-82FD-3774D8490D17}" type="slidenum">
              <a:rPr lang="en-US"/>
              <a:pPr/>
              <a:t>22</a:t>
            </a:fld>
            <a:endParaRPr lang="en-US"/>
          </a:p>
        </p:txBody>
      </p:sp>
      <p:sp>
        <p:nvSpPr>
          <p:cNvPr id="130050" name="AutoShape 2"/>
          <p:cNvSpPr>
            <a:spLocks noGrp="1" noChangeArrowheads="1"/>
          </p:cNvSpPr>
          <p:nvPr>
            <p:ph type="title"/>
          </p:nvPr>
        </p:nvSpPr>
        <p:spPr>
          <a:xfrm>
            <a:off x="477838" y="233363"/>
            <a:ext cx="8189912" cy="1092200"/>
          </a:xfr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400"/>
              <a:t>Example Comparing Two Projects </a:t>
            </a:r>
            <a:br>
              <a:rPr lang="en-US" sz="2400"/>
            </a:br>
            <a:r>
              <a:rPr lang="en-US" sz="2400"/>
              <a:t>Using Net Present Value Method</a:t>
            </a:r>
          </a:p>
        </p:txBody>
      </p:sp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7407275" y="6172200"/>
            <a:ext cx="1279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>
                <a:solidFill>
                  <a:srgbClr val="006666"/>
                </a:solidFill>
              </a:rPr>
              <a:t>EXHIBIT 2.3b</a:t>
            </a:r>
            <a:endParaRPr lang="en-US" sz="1200" b="1">
              <a:solidFill>
                <a:srgbClr val="006666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87" y="1655422"/>
            <a:ext cx="8277225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Nonfinancial Strategic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قد تدعم الشركة المشروعات التي ليس لديها هوامش ربح عالية لأسباب استراتيجية أخرى بما في ذلك:</a:t>
            </a:r>
          </a:p>
          <a:p>
            <a:pPr lvl="1"/>
            <a:r>
              <a:rPr lang="ar-EG" dirty="0" smtClean="0"/>
              <a:t>للحصول </a:t>
            </a:r>
            <a:r>
              <a:rPr lang="ar-EG" dirty="0"/>
              <a:t>حصة أكبر في السوق</a:t>
            </a:r>
          </a:p>
          <a:p>
            <a:pPr lvl="1"/>
            <a:r>
              <a:rPr lang="ar-EG" dirty="0"/>
              <a:t>لتجعل من الصعب على المنافسين دخول السوق</a:t>
            </a:r>
          </a:p>
          <a:p>
            <a:pPr lvl="1"/>
            <a:r>
              <a:rPr lang="ar-EG" dirty="0"/>
              <a:t>لتطوير منتج </a:t>
            </a:r>
            <a:r>
              <a:rPr lang="ar-EG" dirty="0" smtClean="0"/>
              <a:t>ا</a:t>
            </a:r>
            <a:r>
              <a:rPr lang="ar-EG" b="1" dirty="0" smtClean="0"/>
              <a:t>لتمكين</a:t>
            </a:r>
            <a:r>
              <a:rPr lang="ar-EG" dirty="0" smtClean="0"/>
              <a:t> </a:t>
            </a:r>
            <a:r>
              <a:rPr lang="en-US" b="1" dirty="0"/>
              <a:t>an enabler </a:t>
            </a:r>
            <a:r>
              <a:rPr lang="ar-EG" dirty="0" smtClean="0"/>
              <a:t>، </a:t>
            </a:r>
            <a:r>
              <a:rPr lang="ar-EG" dirty="0"/>
              <a:t>والذي من خلال إدخاله سيزيد من المبيعات في منتجات أكثر ربحية</a:t>
            </a:r>
          </a:p>
          <a:p>
            <a:pPr lvl="1"/>
            <a:r>
              <a:rPr lang="ar-EG" dirty="0"/>
              <a:t>لتطوير التكنولوجيا الأساسية التي سيتم استخدامها في منتجات الجيل القادم</a:t>
            </a:r>
          </a:p>
          <a:p>
            <a:pPr lvl="1"/>
            <a:r>
              <a:rPr lang="ar-EG" dirty="0"/>
              <a:t>للحد من الاعتماد على الموردين غير موثوق بها</a:t>
            </a:r>
          </a:p>
          <a:p>
            <a:pPr lvl="1"/>
            <a:r>
              <a:rPr lang="ar-EG" dirty="0"/>
              <a:t>لمنع </a:t>
            </a:r>
            <a:r>
              <a:rPr lang="ar-EG" dirty="0" smtClean="0"/>
              <a:t>التدخل الحكومي والنقابات</a:t>
            </a:r>
            <a:endParaRPr lang="ar-EG" dirty="0"/>
          </a:p>
          <a:p>
            <a:pPr lvl="1"/>
            <a:r>
              <a:rPr lang="ar-EG" dirty="0"/>
              <a:t>لاستعادة صورة الشركة أو تعزيز التعرف على العلامة التجارية</a:t>
            </a:r>
          </a:p>
          <a:p>
            <a:pPr lvl="1"/>
            <a:r>
              <a:rPr lang="ar-EG" dirty="0"/>
              <a:t>لإظهار التزامها </a:t>
            </a:r>
            <a:r>
              <a:rPr lang="ar-EG" dirty="0" smtClean="0"/>
              <a:t>في دعم و </a:t>
            </a:r>
            <a:r>
              <a:rPr lang="ar-EG" dirty="0"/>
              <a:t>تنمية المجتمع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077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Multi-Criteria Selection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نموذج قائمة </a:t>
            </a:r>
            <a:r>
              <a:rPr lang="ar-EG" dirty="0" smtClean="0"/>
              <a:t>التحقق </a:t>
            </a:r>
            <a:r>
              <a:rPr lang="en-US" dirty="0"/>
              <a:t>Checklist </a:t>
            </a:r>
            <a:r>
              <a:rPr lang="en-US" dirty="0" smtClean="0"/>
              <a:t>Model</a:t>
            </a:r>
            <a:endParaRPr lang="ar-EG" dirty="0"/>
          </a:p>
          <a:p>
            <a:pPr lvl="1"/>
            <a:r>
              <a:rPr lang="ar-EG" dirty="0"/>
              <a:t>يستخدم قائمة من الأسئلة لمراجعة المشاريع المحتملة وتحديد قبولها أو رفضها.</a:t>
            </a:r>
          </a:p>
          <a:p>
            <a:pPr lvl="2"/>
            <a:r>
              <a:rPr lang="ar-EG" dirty="0"/>
              <a:t>وتتمثل أوجه القصور الرئيسية في هذا النهج في أنه لا يفي بالأهمية النسبية للمشروع المحتمل أو قيمته ولا يسمح بالمقارنة مع المشاريع </a:t>
            </a:r>
            <a:r>
              <a:rPr lang="ar-EG" dirty="0" smtClean="0"/>
              <a:t>المحتملة</a:t>
            </a:r>
            <a:r>
              <a:rPr lang="en-US" dirty="0" smtClean="0"/>
              <a:t> </a:t>
            </a:r>
            <a:r>
              <a:rPr lang="ar-EG" dirty="0" smtClean="0"/>
              <a:t>الأخرى.</a:t>
            </a:r>
          </a:p>
          <a:p>
            <a:r>
              <a:rPr lang="ar-EG" dirty="0" smtClean="0"/>
              <a:t>نموذج التسجيل متعدد الأوزان </a:t>
            </a:r>
            <a:r>
              <a:rPr lang="en-US" sz="2000" dirty="0" smtClean="0"/>
              <a:t>Multi-Weighted Scoring Model</a:t>
            </a:r>
          </a:p>
          <a:p>
            <a:pPr lvl="1"/>
            <a:r>
              <a:rPr lang="ar-EG" dirty="0" smtClean="0"/>
              <a:t>يستخدم </a:t>
            </a:r>
            <a:r>
              <a:rPr lang="ar-EG" dirty="0"/>
              <a:t>عدة معايير اختيار نوعية و / أو كمية مرجحة لتقييم مقترحات المشروع.</a:t>
            </a:r>
          </a:p>
          <a:p>
            <a:pPr lvl="1"/>
            <a:r>
              <a:rPr lang="ar-EG" dirty="0"/>
              <a:t>يسمح لمقارنة المشاريع مع المشاريع المحتملة الأخرى.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5095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10ECB783-7849-4BFD-A192-757FD3DD6D2C}" type="slidenum">
              <a:rPr lang="en-US"/>
              <a:pPr/>
              <a:t>25</a:t>
            </a:fld>
            <a:endParaRPr lang="en-US"/>
          </a:p>
        </p:txBody>
      </p:sp>
      <p:sp>
        <p:nvSpPr>
          <p:cNvPr id="134147" name="AutoShape 3"/>
          <p:cNvSpPr>
            <a:spLocks noGrp="1" noChangeArrowheads="1"/>
          </p:cNvSpPr>
          <p:nvPr>
            <p:ph type="title"/>
          </p:nvPr>
        </p:nvSpPr>
        <p:spPr>
          <a:xfrm>
            <a:off x="493713" y="266700"/>
            <a:ext cx="8156575" cy="755650"/>
          </a:xfr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800" dirty="0"/>
              <a:t>Sample Selection Questions Used in Practice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7407275" y="6172200"/>
            <a:ext cx="1279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>
                <a:solidFill>
                  <a:srgbClr val="006666"/>
                </a:solidFill>
              </a:rPr>
              <a:t>EXHIBIT 2.4</a:t>
            </a:r>
            <a:endParaRPr lang="en-US" sz="1200" b="1">
              <a:solidFill>
                <a:srgbClr val="006666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34258" name="Group 1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794723"/>
              </p:ext>
            </p:extLst>
          </p:nvPr>
        </p:nvGraphicFramePr>
        <p:xfrm>
          <a:off x="640379" y="1310640"/>
          <a:ext cx="7954962" cy="4755198"/>
        </p:xfrm>
        <a:graphic>
          <a:graphicData uri="http://schemas.openxmlformats.org/drawingml/2006/table">
            <a:tbl>
              <a:tblPr/>
              <a:tblGrid>
                <a:gridCol w="2286000"/>
                <a:gridCol w="5668962"/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Topic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Question 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Strategy/alignment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specific strategy does this project align with?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Driver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business problem does the project solve?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Success metrics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will we measure success?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Sponsorship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 is the project sponsor?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the impact of not doing this project?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the project risk to our organization?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Where does the proposed project fit in our risk profile?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Benefits, value, ROI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the value of the project to this organization?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Benefits, value, ROI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When will the project show results?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Objectives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are the project objectives?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140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4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0A0F08D7-FBA3-4FB7-8B33-174EAF0FF517}" type="slidenum">
              <a:rPr lang="en-US"/>
              <a:pPr/>
              <a:t>26</a:t>
            </a:fld>
            <a:endParaRPr lang="en-US"/>
          </a:p>
        </p:txBody>
      </p:sp>
      <p:sp>
        <p:nvSpPr>
          <p:cNvPr id="142338" name="AutoShape 2"/>
          <p:cNvSpPr>
            <a:spLocks noGrp="1" noChangeArrowheads="1"/>
          </p:cNvSpPr>
          <p:nvPr>
            <p:ph type="title"/>
          </p:nvPr>
        </p:nvSpPr>
        <p:spPr>
          <a:xfrm>
            <a:off x="493713" y="266700"/>
            <a:ext cx="8156575" cy="755650"/>
          </a:xfr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800"/>
              <a:t>Sample Selection Questions Used in Practice</a:t>
            </a:r>
          </a:p>
        </p:txBody>
      </p:sp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6400800" y="6172200"/>
            <a:ext cx="2286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>
                <a:solidFill>
                  <a:srgbClr val="006666"/>
                </a:solidFill>
              </a:rPr>
              <a:t>EXHIBIT 2.4 cont’d</a:t>
            </a:r>
            <a:endParaRPr lang="en-US" sz="1200" b="1">
              <a:solidFill>
                <a:srgbClr val="006666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4239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958711"/>
              </p:ext>
            </p:extLst>
          </p:nvPr>
        </p:nvGraphicFramePr>
        <p:xfrm>
          <a:off x="623006" y="1310958"/>
          <a:ext cx="7954962" cy="4754880"/>
        </p:xfrm>
        <a:graphic>
          <a:graphicData uri="http://schemas.openxmlformats.org/drawingml/2006/table">
            <a:tbl>
              <a:tblPr/>
              <a:tblGrid>
                <a:gridCol w="2286000"/>
                <a:gridCol w="5668962"/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Topic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Question 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Organization culture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our organization culture right for this type of project?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Resources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 internal resources be available for this project?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Approach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 we build or buy?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Schedule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long will this project take?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Schedule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the time line realistic?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Training/resources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 staff training be required?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Finance/portfolio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the estimated cost of the project?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Portfolio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this a new initiative or part of an existing initiative?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Portfolio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does this project interact with current projects?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Technology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>
                          <a:solidFill>
                            <a:srgbClr val="336699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rgbClr val="9900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SzPct val="90000"/>
                        <a:defRPr>
                          <a:solidFill>
                            <a:srgbClr val="006666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the technology available or new?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91440" marB="9144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8348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en-US">
                <a:cs typeface="Times New Roman" panose="02020603050405020304" pitchFamily="18" charset="0"/>
              </a:rPr>
              <a:t>–</a:t>
            </a:r>
            <a:fld id="{F1970930-8497-407A-8CD9-0F8EE00BE4AB}" type="slidenum">
              <a:rPr lang="en-US"/>
              <a:pPr/>
              <a:t>27</a:t>
            </a:fld>
            <a:endParaRPr lang="en-US"/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" y="1325563"/>
            <a:ext cx="6218238" cy="484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3970" name="AutoShape 2"/>
          <p:cNvSpPr>
            <a:spLocks noGrp="1" noChangeArrowheads="1"/>
          </p:cNvSpPr>
          <p:nvPr>
            <p:ph type="title"/>
          </p:nvPr>
        </p:nvSpPr>
        <p:spPr>
          <a:xfrm>
            <a:off x="493713" y="266700"/>
            <a:ext cx="8156575" cy="757238"/>
          </a:xfr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/>
        </p:spPr>
        <p:txBody>
          <a:bodyPr/>
          <a:lstStyle/>
          <a:p>
            <a:r>
              <a:rPr lang="en-US" sz="2800"/>
              <a:t>Project Screening Matrix</a:t>
            </a: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7407275" y="6172200"/>
            <a:ext cx="1279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1">
                <a:solidFill>
                  <a:srgbClr val="006666"/>
                </a:solidFill>
              </a:rPr>
              <a:t>FIGURE 2.3</a:t>
            </a:r>
            <a:endParaRPr lang="en-US" sz="1200" b="1">
              <a:solidFill>
                <a:srgbClr val="006666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26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Applying a Selection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EG" sz="2800" dirty="0">
                <a:solidFill>
                  <a:schemeClr val="tx1"/>
                </a:solidFill>
              </a:rPr>
              <a:t>في الماضي ، كانت المعايير المالية تستخدم تقريبًا لاستبعاد المعايير الأخرى. ومع ذلك ، شهدنا خلال العقدين الأخيرين تحولا جذريا لتشمل معايير متعددة في اختيار المشروع.</a:t>
            </a:r>
          </a:p>
          <a:p>
            <a:pPr lvl="1"/>
            <a:r>
              <a:rPr lang="ar-EG" sz="2800" dirty="0">
                <a:solidFill>
                  <a:schemeClr val="tx1"/>
                </a:solidFill>
              </a:rPr>
              <a:t>بغض النظر عن الاختلافات في المعايير بين أنواع مختلفة من المشاريع ، فإن أهم معيار للاختيار هو ملاءمة المشروع لاستراتيجية المنظمة.</a:t>
            </a:r>
          </a:p>
          <a:p>
            <a:pPr lvl="1"/>
            <a:r>
              <a:rPr lang="ar-EG" sz="2800" dirty="0">
                <a:solidFill>
                  <a:schemeClr val="tx1"/>
                </a:solidFill>
              </a:rPr>
              <a:t>لذلك ، يجب أن يكون هذا المعيار متسقًا في جميع أنواع المشاريع وأن يحمل أولوية عالية بالنسبة لمعايير أخرى.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605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Applying a Selection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dirty="0"/>
              <a:t>اختيار نموذج</a:t>
            </a:r>
          </a:p>
          <a:p>
            <a:pPr lvl="1"/>
            <a:r>
              <a:rPr lang="ar-EG" dirty="0" smtClean="0"/>
              <a:t>مزايا تطبيق </a:t>
            </a:r>
            <a:r>
              <a:rPr lang="ar-EG" dirty="0"/>
              <a:t>نموذج تسجيل مرجح لمواءمة المشاريع عن قرب مع الأهداف الاستراتيجية للمنظمة</a:t>
            </a:r>
          </a:p>
          <a:p>
            <a:pPr lvl="2"/>
            <a:r>
              <a:rPr lang="ar-EG" dirty="0"/>
              <a:t>يقلل من عدد </a:t>
            </a:r>
            <a:r>
              <a:rPr lang="ar-EG"/>
              <a:t>المشاريع </a:t>
            </a:r>
            <a:r>
              <a:rPr lang="ar-EG" smtClean="0"/>
              <a:t>المهدرة للوقت و الموارد</a:t>
            </a:r>
            <a:endParaRPr lang="ar-EG" dirty="0"/>
          </a:p>
          <a:p>
            <a:pPr lvl="2"/>
            <a:r>
              <a:rPr lang="ar-EG" dirty="0"/>
              <a:t>يساعد في تحديد الأهداف المناسبة للمشاريع</a:t>
            </a:r>
          </a:p>
          <a:p>
            <a:pPr lvl="2"/>
            <a:r>
              <a:rPr lang="ar-EG" dirty="0"/>
              <a:t>يساعد كل المعنيين على فهم كيف ولماذا يتم اختيار المشروع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19515"/>
      </p:ext>
    </p:extLst>
  </p:cSld>
  <p:clrMapOvr>
    <a:masterClrMapping/>
  </p:clrMapOvr>
</p:sld>
</file>

<file path=ppt/theme/theme1.xml><?xml version="1.0" encoding="utf-8"?>
<a:theme xmlns:a="http://schemas.openxmlformats.org/drawingml/2006/main" name="Project Management 6e. - Gray and Larson">
  <a:themeElements>
    <a:clrScheme name="">
      <a:dk1>
        <a:srgbClr val="000000"/>
      </a:dk1>
      <a:lt1>
        <a:srgbClr val="FFFFE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6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ct Management 5e. - Gray and Lars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roject Management 5e. - Gray and Lars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Management 5e. - Gray and Lars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Management 5e. - Gray and Lars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Management 5e. - Gray and Lars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Management 5e. - Gray and Lars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Management 5e. - Gray and Lars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Management 5e. - Gray and Lars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1501</TotalTime>
  <Words>1438</Words>
  <Application>Microsoft Office PowerPoint</Application>
  <PresentationFormat>On-screen Show (4:3)</PresentationFormat>
  <Paragraphs>221</Paragraphs>
  <Slides>29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Project Management 6e. - Gray and Larson</vt:lpstr>
      <vt:lpstr>Custom Design</vt:lpstr>
      <vt:lpstr>Chapter Two</vt:lpstr>
      <vt:lpstr>Where We Are Now</vt:lpstr>
      <vt:lpstr>Learning Objectives</vt:lpstr>
      <vt:lpstr>Chapter Outline</vt:lpstr>
      <vt:lpstr>Why Project Managers Need  to Understand Strategy</vt:lpstr>
      <vt:lpstr>Why Project Managers Need  to Understand Strategy</vt:lpstr>
      <vt:lpstr>Four Activities of the Strategic  Management Process</vt:lpstr>
      <vt:lpstr>Strategic Management Process</vt:lpstr>
      <vt:lpstr>Characteristics of Objectives</vt:lpstr>
      <vt:lpstr>Understand The Need for a Project Priority System</vt:lpstr>
      <vt:lpstr>Understand The Need for a Project Priority System</vt:lpstr>
      <vt:lpstr>Understand The Need for a Project Priority System</vt:lpstr>
      <vt:lpstr>Understand The Need for a Project Priority System</vt:lpstr>
      <vt:lpstr>A Portfolio Management System</vt:lpstr>
      <vt:lpstr>A Portfolio Management System</vt:lpstr>
      <vt:lpstr>A Portfolio Management System</vt:lpstr>
      <vt:lpstr>Portfolio of Projects by Type</vt:lpstr>
      <vt:lpstr>A Portfolio Management System</vt:lpstr>
      <vt:lpstr>A Portfolio Management System</vt:lpstr>
      <vt:lpstr>A Portfolio Management System</vt:lpstr>
      <vt:lpstr>Example Comparing Two Projects  Using Payback Method</vt:lpstr>
      <vt:lpstr>Example Comparing Two Projects  Using Net Present Value Method</vt:lpstr>
      <vt:lpstr>Nonfinancial Strategic Criteria</vt:lpstr>
      <vt:lpstr>Multi-Criteria Selection Models</vt:lpstr>
      <vt:lpstr>Sample Selection Questions Used in Practice</vt:lpstr>
      <vt:lpstr>Sample Selection Questions Used in Practice</vt:lpstr>
      <vt:lpstr>Project Screening Matrix</vt:lpstr>
      <vt:lpstr>Applying a Selection Model</vt:lpstr>
      <vt:lpstr>Applying a Selection Model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 7e</dc:title>
  <dc:subject>Chapter 2</dc:subject>
  <dc:creator>Minkster</dc:creator>
  <cp:lastModifiedBy>win7</cp:lastModifiedBy>
  <cp:revision>42</cp:revision>
  <cp:lastPrinted>1601-01-01T00:00:00Z</cp:lastPrinted>
  <dcterms:created xsi:type="dcterms:W3CDTF">1901-01-01T06:00:00Z</dcterms:created>
  <dcterms:modified xsi:type="dcterms:W3CDTF">2020-02-15T18:07:53Z</dcterms:modified>
</cp:coreProperties>
</file>