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 id="2147483660" r:id="rId4"/>
  </p:sldMasterIdLst>
  <p:notesMasterIdLst>
    <p:notesMasterId r:id="rId14"/>
  </p:notesMasterIdLst>
  <p:sldIdLst>
    <p:sldId id="480" r:id="rId5"/>
    <p:sldId id="268" r:id="rId6"/>
    <p:sldId id="260"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7" d="100"/>
          <a:sy n="107" d="100"/>
        </p:scale>
        <p:origin x="76" y="34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A2EBD0-D7A4-4382-8D9F-2C0F9CBAC56B}"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F19686-1B43-4522-9FA0-47D08168A9E3}" type="slidenum">
              <a:rPr lang="en-US" smtClean="0"/>
              <a:t>‹#›</a:t>
            </a:fld>
            <a:endParaRPr lang="en-US"/>
          </a:p>
        </p:txBody>
      </p:sp>
    </p:spTree>
    <p:extLst>
      <p:ext uri="{BB962C8B-B14F-4D97-AF65-F5344CB8AC3E}">
        <p14:creationId xmlns:p14="http://schemas.microsoft.com/office/powerpoint/2010/main" val="2329675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5/31/2024</a:t>
            </a:fld>
            <a:endParaRPr lang="en-US"/>
          </a:p>
        </p:txBody>
      </p:sp>
      <p:sp>
        <p:nvSpPr>
          <p:cNvPr id="5" name="Rectangle 5">
            <a:extLst>
              <a:ext uri="{FF2B5EF4-FFF2-40B4-BE49-F238E27FC236}">
                <a16:creationId xmlns:a16="http://schemas.microsoft.com/office/drawing/2014/main"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166730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5/31/2024</a:t>
            </a:fld>
            <a:endParaRPr lang="en-US"/>
          </a:p>
        </p:txBody>
      </p:sp>
      <p:sp>
        <p:nvSpPr>
          <p:cNvPr id="5" name="Rectangle 5">
            <a:extLst>
              <a:ext uri="{FF2B5EF4-FFF2-40B4-BE49-F238E27FC236}">
                <a16:creationId xmlns:a16="http://schemas.microsoft.com/office/drawing/2014/main"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588599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5/31/2024</a:t>
            </a:fld>
            <a:endParaRPr lang="en-US"/>
          </a:p>
        </p:txBody>
      </p:sp>
      <p:sp>
        <p:nvSpPr>
          <p:cNvPr id="5" name="Rectangle 5">
            <a:extLst>
              <a:ext uri="{FF2B5EF4-FFF2-40B4-BE49-F238E27FC236}">
                <a16:creationId xmlns:a16="http://schemas.microsoft.com/office/drawing/2014/main"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182508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5/31/2024</a:t>
            </a:fld>
            <a:endParaRPr lang="en-US"/>
          </a:p>
        </p:txBody>
      </p:sp>
      <p:sp>
        <p:nvSpPr>
          <p:cNvPr id="6" name="Rectangle 5">
            <a:extLst>
              <a:ext uri="{FF2B5EF4-FFF2-40B4-BE49-F238E27FC236}">
                <a16:creationId xmlns:a16="http://schemas.microsoft.com/office/drawing/2014/main"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620256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5/31/2024</a:t>
            </a:fld>
            <a:endParaRPr lang="en-US"/>
          </a:p>
        </p:txBody>
      </p:sp>
      <p:sp>
        <p:nvSpPr>
          <p:cNvPr id="8" name="Rectangle 5">
            <a:extLst>
              <a:ext uri="{FF2B5EF4-FFF2-40B4-BE49-F238E27FC236}">
                <a16:creationId xmlns:a16="http://schemas.microsoft.com/office/drawing/2014/main"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927758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5/31/2024</a:t>
            </a:fld>
            <a:endParaRPr lang="en-US"/>
          </a:p>
        </p:txBody>
      </p:sp>
      <p:sp>
        <p:nvSpPr>
          <p:cNvPr id="4" name="Rectangle 5">
            <a:extLst>
              <a:ext uri="{FF2B5EF4-FFF2-40B4-BE49-F238E27FC236}">
                <a16:creationId xmlns:a16="http://schemas.microsoft.com/office/drawing/2014/main"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953315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5/31/2024</a:t>
            </a:fld>
            <a:endParaRPr lang="en-US"/>
          </a:p>
        </p:txBody>
      </p:sp>
      <p:sp>
        <p:nvSpPr>
          <p:cNvPr id="3" name="Rectangle 5">
            <a:extLst>
              <a:ext uri="{FF2B5EF4-FFF2-40B4-BE49-F238E27FC236}">
                <a16:creationId xmlns:a16="http://schemas.microsoft.com/office/drawing/2014/main"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784547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5/31/2024</a:t>
            </a:fld>
            <a:endParaRPr lang="en-US"/>
          </a:p>
        </p:txBody>
      </p:sp>
      <p:sp>
        <p:nvSpPr>
          <p:cNvPr id="6" name="Rectangle 5">
            <a:extLst>
              <a:ext uri="{FF2B5EF4-FFF2-40B4-BE49-F238E27FC236}">
                <a16:creationId xmlns:a16="http://schemas.microsoft.com/office/drawing/2014/main"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7447719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5/31/2024</a:t>
            </a:fld>
            <a:endParaRPr lang="en-US"/>
          </a:p>
        </p:txBody>
      </p:sp>
      <p:sp>
        <p:nvSpPr>
          <p:cNvPr id="6" name="Rectangle 5">
            <a:extLst>
              <a:ext uri="{FF2B5EF4-FFF2-40B4-BE49-F238E27FC236}">
                <a16:creationId xmlns:a16="http://schemas.microsoft.com/office/drawing/2014/main"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670391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5/31/2024</a:t>
            </a:fld>
            <a:endParaRPr lang="en-US"/>
          </a:p>
        </p:txBody>
      </p:sp>
      <p:sp>
        <p:nvSpPr>
          <p:cNvPr id="5" name="Rectangle 5">
            <a:extLst>
              <a:ext uri="{FF2B5EF4-FFF2-40B4-BE49-F238E27FC236}">
                <a16:creationId xmlns:a16="http://schemas.microsoft.com/office/drawing/2014/main"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256470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5/31/2024</a:t>
            </a:fld>
            <a:endParaRPr lang="en-US"/>
          </a:p>
        </p:txBody>
      </p:sp>
      <p:sp>
        <p:nvSpPr>
          <p:cNvPr id="5" name="Rectangle 5">
            <a:extLst>
              <a:ext uri="{FF2B5EF4-FFF2-40B4-BE49-F238E27FC236}">
                <a16:creationId xmlns:a16="http://schemas.microsoft.com/office/drawing/2014/main"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163038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918111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151440641"/>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425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8A781DF-4A2A-B24C-F839-BCEC6C29FCAB}"/>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47EA797-259F-8227-8172-B7ABA861665D}"/>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0AB77B43-F938-9562-8108-C4F73495E00F}"/>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2547372-AC09-47B6-BD01-AB0CE1E4A426}" type="datetimeFigureOut">
              <a:rPr lang="en-US"/>
              <a:pPr>
                <a:defRPr/>
              </a:pPr>
              <a:t>5/31/2024</a:t>
            </a:fld>
            <a:endParaRPr lang="en-US"/>
          </a:p>
        </p:txBody>
      </p:sp>
      <p:sp>
        <p:nvSpPr>
          <p:cNvPr id="76805" name="Rectangle 5">
            <a:extLst>
              <a:ext uri="{FF2B5EF4-FFF2-40B4-BE49-F238E27FC236}">
                <a16:creationId xmlns:a16="http://schemas.microsoft.com/office/drawing/2014/main" id="{4DC4E403-038F-E7A8-790F-5ACB3DABF426}"/>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2635885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4.png"/><Relationship Id="rId7" Type="http://schemas.openxmlformats.org/officeDocument/2006/relationships/image" Target="../media/image8.emf"/><Relationship Id="rId2" Type="http://schemas.openxmlformats.org/officeDocument/2006/relationships/image" Target="../media/image3.emf"/><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4.png"/><Relationship Id="rId7" Type="http://schemas.openxmlformats.org/officeDocument/2006/relationships/image" Target="../media/image8.emf"/><Relationship Id="rId2" Type="http://schemas.openxmlformats.org/officeDocument/2006/relationships/image" Target="../media/image3.emf"/><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4.png"/><Relationship Id="rId7" Type="http://schemas.openxmlformats.org/officeDocument/2006/relationships/image" Target="../media/image8.emf"/><Relationship Id="rId2" Type="http://schemas.openxmlformats.org/officeDocument/2006/relationships/image" Target="../media/image3.emf"/><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5.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4.png"/><Relationship Id="rId7" Type="http://schemas.openxmlformats.org/officeDocument/2006/relationships/image" Target="../media/image8.emf"/><Relationship Id="rId2" Type="http://schemas.openxmlformats.org/officeDocument/2006/relationships/image" Target="../media/image3.emf"/><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6.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4.png"/><Relationship Id="rId7" Type="http://schemas.openxmlformats.org/officeDocument/2006/relationships/image" Target="../media/image8.emf"/><Relationship Id="rId2" Type="http://schemas.openxmlformats.org/officeDocument/2006/relationships/image" Target="../media/image3.emf"/><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7.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4.png"/><Relationship Id="rId7" Type="http://schemas.openxmlformats.org/officeDocument/2006/relationships/image" Target="../media/image8.emf"/><Relationship Id="rId2" Type="http://schemas.openxmlformats.org/officeDocument/2006/relationships/image" Target="../media/image3.emf"/><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4.png"/><Relationship Id="rId7" Type="http://schemas.openxmlformats.org/officeDocument/2006/relationships/image" Target="../media/image8.emf"/><Relationship Id="rId2" Type="http://schemas.openxmlformats.org/officeDocument/2006/relationships/image" Target="../media/image3.emf"/><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9.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4.png"/><Relationship Id="rId7" Type="http://schemas.openxmlformats.org/officeDocument/2006/relationships/image" Target="../media/image8.emf"/><Relationship Id="rId2" Type="http://schemas.openxmlformats.org/officeDocument/2006/relationships/image" Target="../media/image3.emf"/><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64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908463" y="2564905"/>
            <a:ext cx="4255212" cy="738664"/>
          </a:xfrm>
          <a:prstGeom prst="rect">
            <a:avLst/>
          </a:prstGeom>
          <a:noFill/>
        </p:spPr>
        <p:txBody>
          <a:bodyPr wrap="square" rtlCol="0">
            <a:spAutoFit/>
          </a:bodyPr>
          <a:lstStyle/>
          <a:p>
            <a:pPr fontAlgn="base">
              <a:spcBef>
                <a:spcPct val="0"/>
              </a:spcBef>
              <a:spcAft>
                <a:spcPct val="0"/>
              </a:spcAft>
              <a:defRPr/>
            </a:pPr>
            <a:r>
              <a:rPr lang="en-US" altLang="en-US" sz="2100" dirty="0">
                <a:solidFill>
                  <a:srgbClr val="24A9E1"/>
                </a:solidFill>
                <a:latin typeface="Tajawal Medium"/>
                <a:cs typeface="Arial" panose="020B0604020202020204" pitchFamily="34" charset="0"/>
              </a:rPr>
              <a:t>Entrepreneurship &amp; Innovation </a:t>
            </a:r>
          </a:p>
          <a:p>
            <a:pPr fontAlgn="base">
              <a:spcBef>
                <a:spcPct val="0"/>
              </a:spcBef>
              <a:spcAft>
                <a:spcPct val="0"/>
              </a:spcAft>
              <a:defRPr/>
            </a:pPr>
            <a:r>
              <a:rPr lang="en-US" altLang="en-US" sz="2100" dirty="0">
                <a:solidFill>
                  <a:srgbClr val="24A9E1"/>
                </a:solidFill>
                <a:latin typeface="Tajawal Medium"/>
                <a:ea typeface="Tajawal Medium"/>
                <a:cs typeface="Tajawal Medium"/>
              </a:rPr>
              <a:t>Prepared by Dr. Amany Ramadan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r>
              <a:rPr lang="en-US" sz="2100" b="1" dirty="0">
                <a:solidFill>
                  <a:prstClr val="white"/>
                </a:solidFill>
                <a:latin typeface="Times New Roman" panose="02020603050405020304" pitchFamily="18" charset="0"/>
                <a:cs typeface="Times New Roman" panose="02020603050405020304" pitchFamily="18" charset="0"/>
              </a:rPr>
              <a:t>Introduction </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669964" y="4435770"/>
            <a:ext cx="3756349" cy="969496"/>
          </a:xfrm>
          <a:prstGeom prst="rect">
            <a:avLst/>
          </a:prstGeom>
          <a:noFill/>
        </p:spPr>
        <p:txBody>
          <a:bodyPr wrap="none" rtlCol="0">
            <a:spAutoFit/>
          </a:bodyPr>
          <a:lstStyle/>
          <a:p>
            <a:pPr fontAlgn="base">
              <a:spcBef>
                <a:spcPct val="0"/>
              </a:spcBef>
              <a:spcAft>
                <a:spcPct val="0"/>
              </a:spcAft>
              <a:defRPr/>
            </a:pPr>
            <a:r>
              <a:rPr lang="en-US" altLang="en-US" sz="2100" dirty="0">
                <a:solidFill>
                  <a:srgbClr val="24A9E1"/>
                </a:solidFill>
                <a:latin typeface="Tajawal Medium"/>
                <a:cs typeface="Arial" panose="020B0604020202020204" pitchFamily="34" charset="0"/>
              </a:rPr>
              <a:t>ENT 611</a:t>
            </a:r>
          </a:p>
          <a:p>
            <a:pPr fontAlgn="base">
              <a:spcBef>
                <a:spcPct val="0"/>
              </a:spcBef>
              <a:spcAft>
                <a:spcPct val="0"/>
              </a:spcAft>
              <a:defRPr/>
            </a:pPr>
            <a:r>
              <a:rPr lang="en-US" altLang="en-US" sz="2100" dirty="0">
                <a:solidFill>
                  <a:srgbClr val="24A9E1"/>
                </a:solidFill>
                <a:latin typeface="Tajawal Medium"/>
                <a:cs typeface="Arial" panose="020B0604020202020204" pitchFamily="34" charset="0"/>
              </a:rPr>
              <a:t>Entrepreneurship &amp; Innovation</a:t>
            </a:r>
            <a:r>
              <a:rPr lang="en-US" altLang="en-US" sz="2100" dirty="0">
                <a:solidFill>
                  <a:srgbClr val="FFFFFF"/>
                </a:solidFill>
                <a:latin typeface="Tajawal Medium"/>
                <a:ea typeface="Tajawal Medium"/>
                <a:cs typeface="Tajawal Medium"/>
              </a:rPr>
              <a:t> </a:t>
            </a:r>
            <a:endParaRPr lang="en-US" altLang="en-US" sz="2100" dirty="0">
              <a:solidFill>
                <a:srgbClr val="FF9518"/>
              </a:solidFill>
              <a:latin typeface="Tajawal Medium"/>
              <a:ea typeface="Tajawal Medium"/>
              <a:cs typeface="Tajawal Medium"/>
            </a:endParaRPr>
          </a:p>
          <a:p>
            <a:pPr defTabSz="685800"/>
            <a:r>
              <a:rPr lang="en-US" sz="1500" dirty="0">
                <a:solidFill>
                  <a:prstClr val="black"/>
                </a:solidFill>
                <a:latin typeface="Times New Roman" panose="02020603050405020304" pitchFamily="18" charset="0"/>
                <a:cs typeface="Times New Roman" panose="02020603050405020304" pitchFamily="18" charset="0"/>
              </a:rPr>
              <a:t>     </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69964" y="1059491"/>
            <a:ext cx="2215991" cy="1034717"/>
          </a:xfrm>
          <a:prstGeom prst="rect">
            <a:avLst/>
          </a:prstGeom>
        </p:spPr>
      </p:pic>
      <p:pic>
        <p:nvPicPr>
          <p:cNvPr id="3" name="Picture 2">
            <a:extLst>
              <a:ext uri="{FF2B5EF4-FFF2-40B4-BE49-F238E27FC236}">
                <a16:creationId xmlns:a16="http://schemas.microsoft.com/office/drawing/2014/main" id="{C6C83472-201F-7018-22F0-1CB14E42FCE9}"/>
              </a:ext>
            </a:extLst>
          </p:cNvPr>
          <p:cNvPicPr>
            <a:picLocks noChangeAspect="1"/>
          </p:cNvPicPr>
          <p:nvPr/>
        </p:nvPicPr>
        <p:blipFill>
          <a:blip r:embed="rId4"/>
          <a:stretch>
            <a:fillRect/>
          </a:stretch>
        </p:blipFill>
        <p:spPr>
          <a:xfrm>
            <a:off x="6679870" y="1949779"/>
            <a:ext cx="4673883" cy="2442389"/>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893640"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19290" y="533330"/>
            <a:ext cx="507510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FF9518"/>
                </a:solidFill>
                <a:cs typeface="Tajawal Medium" panose="00000600000000000000" pitchFamily="2" charset="-78"/>
              </a:rPr>
              <a:t>Entrepreneurship and innovation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81804CDB-2550-4272-359A-D8E6D76DDAF6}"/>
              </a:ext>
            </a:extLst>
          </p:cNvPr>
          <p:cNvSpPr txBox="1"/>
          <p:nvPr/>
        </p:nvSpPr>
        <p:spPr>
          <a:xfrm>
            <a:off x="504701" y="1971305"/>
            <a:ext cx="7499268" cy="2369880"/>
          </a:xfrm>
          <a:prstGeom prst="rect">
            <a:avLst/>
          </a:prstGeom>
          <a:noFill/>
        </p:spPr>
        <p:txBody>
          <a:bodyPr wrap="square">
            <a:spAutoFit/>
          </a:bodyPr>
          <a:lstStyle/>
          <a:p>
            <a:pPr algn="l"/>
            <a:endParaRPr lang="en-US" sz="2800" b="0" i="0" u="none" strike="noStrike" baseline="0" dirty="0">
              <a:solidFill>
                <a:srgbClr val="000000"/>
              </a:solidFill>
              <a:latin typeface="Times New Roman" panose="02020603050405020304" pitchFamily="18" charset="0"/>
            </a:endParaRPr>
          </a:p>
          <a:p>
            <a:r>
              <a:rPr lang="en-US" sz="2000" dirty="0">
                <a:solidFill>
                  <a:srgbClr val="0A1F61"/>
                </a:solidFill>
                <a:cs typeface="Tajawal ExtraBold" panose="00000800000000000000" pitchFamily="2" charset="-78"/>
              </a:rPr>
              <a:t> </a:t>
            </a:r>
            <a:r>
              <a:rPr lang="en-US" sz="2400" dirty="0">
                <a:solidFill>
                  <a:srgbClr val="0A1F61"/>
                </a:solidFill>
                <a:cs typeface="Tajawal ExtraBold" panose="00000800000000000000" pitchFamily="2" charset="-78"/>
              </a:rPr>
              <a:t>This Entrepreneurship and Innovation course focuses on the interconnection between entrepreneurial thinking and innovation. Specifically, we look at models used to grow both start-up companies as well as innovation inside large organizations. </a:t>
            </a:r>
            <a:endParaRPr lang="en-US" sz="1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5377315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61640" y="4005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19290" y="533330"/>
            <a:ext cx="4993355"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Entrepreneurship and innovation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82600" y="1766344"/>
            <a:ext cx="7808026" cy="3145733"/>
          </a:xfrm>
          <a:prstGeom prst="rect">
            <a:avLst/>
          </a:prstGeom>
          <a:noFill/>
        </p:spPr>
        <p:txBody>
          <a:bodyPr wrap="square" rtlCol="0">
            <a:spAutoFit/>
          </a:bodyPr>
          <a:lstStyle/>
          <a:p>
            <a:pPr>
              <a:lnSpc>
                <a:spcPct val="200000"/>
              </a:lnSpc>
            </a:pPr>
            <a:r>
              <a:rPr lang="en-US" sz="1400" dirty="0">
                <a:solidFill>
                  <a:srgbClr val="0A1F61"/>
                </a:solidFill>
                <a:cs typeface="Tajawal ExtraBold" panose="00000800000000000000" pitchFamily="2" charset="-78"/>
              </a:rPr>
              <a:t>This course addresses critical areas for successful growth, including design thinking, open innovation, business models, product-market fit, and financing. This course will teach you how to think like an entrepreneur and provide you with the models, tools, and frameworks to further develop your business or idea. An emphasis will be placed on startup innovation ecosystem. In this first part, From Basics to Open Innovation, the following areas are included: innovation and entrepreneurship basics; the different entrepreneurship models; the importance of failure; market analysis: how to engage with customers; and open innovation prospective.</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1438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Course objectives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23664" y="1680333"/>
            <a:ext cx="7808026" cy="3103222"/>
          </a:xfrm>
          <a:prstGeom prst="rect">
            <a:avLst/>
          </a:prstGeom>
          <a:noFill/>
        </p:spPr>
        <p:txBody>
          <a:bodyPr wrap="square" rtlCol="0">
            <a:spAutoFit/>
          </a:bodyPr>
          <a:lstStyle/>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Give students the knowledge about understanding the nature of enterprise and entrepreneurship</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Introduce</a:t>
            </a: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role of the entrepreneur, innovation, and technology in the entrepreneurial process</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Development of growth-oriented businesses - whether for-profit or not-for-profit</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How to manage and mitigate uncertainty and risk in entrepreneurship</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Engage in policy making in the entrepreneurship ecosystem</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3897110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45762" y="527742"/>
            <a:ext cx="291291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FF9518"/>
                </a:solidFill>
                <a:cs typeface="Tajawal Medium" panose="00000600000000000000" pitchFamily="2" charset="-78"/>
              </a:rPr>
              <a:t>Course</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r>
              <a:rPr lang="en-US" sz="2800" dirty="0">
                <a:solidFill>
                  <a:srgbClr val="FF9518"/>
                </a:solidFill>
                <a:cs typeface="Tajawal Medium" panose="00000600000000000000" pitchFamily="2" charset="-78"/>
              </a:rPr>
              <a:t>Objectives</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EF491369-3390-1065-8799-DD5B82A819B1}"/>
              </a:ext>
            </a:extLst>
          </p:cNvPr>
          <p:cNvSpPr txBox="1"/>
          <p:nvPr/>
        </p:nvSpPr>
        <p:spPr>
          <a:xfrm>
            <a:off x="682784" y="1964297"/>
            <a:ext cx="6228608" cy="3472554"/>
          </a:xfrm>
          <a:prstGeom prst="rect">
            <a:avLst/>
          </a:prstGeom>
          <a:noFill/>
        </p:spPr>
        <p:txBody>
          <a:bodyPr wrap="square">
            <a:spAutoFit/>
          </a:bodyPr>
          <a:lstStyle/>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Discuss the attitudes, values, characteristics, behavior, and processes associated with possessing an entrepreneurial mindset and engaging in successful appropriate entrepreneurial behavior.</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Discuss what is meant by entrepreneurship and innovation from both a theoretical and practical perspective, and the role of the entrepreneur in the new enterprise creation process.</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the ways in which entrepreneurs perceive opportunity, manage risk, organize resources, and add value.</a:t>
            </a:r>
          </a:p>
        </p:txBody>
      </p:sp>
    </p:spTree>
    <p:extLst>
      <p:ext uri="{BB962C8B-B14F-4D97-AF65-F5344CB8AC3E}">
        <p14:creationId xmlns:p14="http://schemas.microsoft.com/office/powerpoint/2010/main" val="39924758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8" name="TextBox 7">
            <a:extLst>
              <a:ext uri="{FF2B5EF4-FFF2-40B4-BE49-F238E27FC236}">
                <a16:creationId xmlns:a16="http://schemas.microsoft.com/office/drawing/2014/main" id="{94AF735E-F2A3-78A7-17E0-1112DFDEA14B}"/>
              </a:ext>
            </a:extLst>
          </p:cNvPr>
          <p:cNvSpPr txBox="1"/>
          <p:nvPr/>
        </p:nvSpPr>
        <p:spPr>
          <a:xfrm>
            <a:off x="870408" y="1596800"/>
            <a:ext cx="6228608" cy="1754326"/>
          </a:xfrm>
          <a:prstGeom prst="rect">
            <a:avLst/>
          </a:prstGeom>
          <a:noFill/>
        </p:spPr>
        <p:txBody>
          <a:bodyPr wrap="square">
            <a:spAutoFit/>
          </a:bodyPr>
          <a:lstStyle/>
          <a:p>
            <a:pPr algn="l"/>
            <a:endParaRPr lang="en-US" sz="2000" b="0" i="0" u="none" strike="noStrike" baseline="0" dirty="0">
              <a:solidFill>
                <a:srgbClr val="000000"/>
              </a:solidFill>
              <a:latin typeface="Symbol" panose="05050102010706020507" pitchFamily="18" charset="2"/>
            </a:endParaRPr>
          </a:p>
          <a:p>
            <a:r>
              <a:rPr lang="en-US" sz="1400" dirty="0">
                <a:solidFill>
                  <a:srgbClr val="0A1F61"/>
                </a:solidFill>
                <a:cs typeface="Tajawal ExtraBold" panose="00000800000000000000"/>
              </a:rPr>
              <a:t>• Develop a plan for implementing entrepreneurial activities in a globalized and competitive environment being responsible for the social, ethical and culture issues. </a:t>
            </a:r>
          </a:p>
          <a:p>
            <a:endParaRPr lang="en-US" sz="1400" dirty="0">
              <a:solidFill>
                <a:srgbClr val="0A1F61"/>
              </a:solidFill>
              <a:cs typeface="Tajawal ExtraBold" panose="00000800000000000000"/>
            </a:endParaRPr>
          </a:p>
          <a:p>
            <a:r>
              <a:rPr lang="en-US" sz="1400" dirty="0">
                <a:solidFill>
                  <a:srgbClr val="0A1F61"/>
                </a:solidFill>
                <a:cs typeface="Tajawal ExtraBold" panose="00000800000000000000"/>
              </a:rPr>
              <a:t>• Engage in a continuing learning process through the interaction with peers in related topics, as individuals and as team members. </a:t>
            </a:r>
          </a:p>
        </p:txBody>
      </p:sp>
      <p:sp>
        <p:nvSpPr>
          <p:cNvPr id="15" name="TextBox 14">
            <a:extLst>
              <a:ext uri="{FF2B5EF4-FFF2-40B4-BE49-F238E27FC236}">
                <a16:creationId xmlns:a16="http://schemas.microsoft.com/office/drawing/2014/main" id="{885D25ED-CAFA-A43E-F0BE-04EF02C95AAD}"/>
              </a:ext>
            </a:extLst>
          </p:cNvPr>
          <p:cNvSpPr txBox="1"/>
          <p:nvPr/>
        </p:nvSpPr>
        <p:spPr>
          <a:xfrm>
            <a:off x="2605889" y="636348"/>
            <a:ext cx="622860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rPr>
              <a:t>Course</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r>
              <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rPr>
              <a:t>Objectives</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7377173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21840" y="43674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4802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473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922000" y="236724"/>
            <a:ext cx="18473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51740" y="1961262"/>
            <a:ext cx="7808026" cy="1169551"/>
          </a:xfrm>
          <a:prstGeom prst="rect">
            <a:avLst/>
          </a:prstGeom>
          <a:noFill/>
        </p:spPr>
        <p:txBody>
          <a:bodyPr wrap="square" rtlCol="0">
            <a:spAutoFit/>
          </a:bodyPr>
          <a:lstStyle/>
          <a:p>
            <a:r>
              <a:rPr lang="en-US" sz="1400" dirty="0">
                <a:solidFill>
                  <a:srgbClr val="000000"/>
                </a:solidFill>
                <a:latin typeface="Times New Roman" panose="02020603050405020304" pitchFamily="18" charset="0"/>
              </a:rPr>
              <a:t>Credit Hours: 3 credit hours </a:t>
            </a:r>
          </a:p>
          <a:p>
            <a:endParaRPr lang="en-US" sz="1400" dirty="0">
              <a:solidFill>
                <a:srgbClr val="000000"/>
              </a:solidFill>
              <a:latin typeface="Times New Roman" panose="02020603050405020304" pitchFamily="18" charset="0"/>
            </a:endParaRPr>
          </a:p>
          <a:p>
            <a:r>
              <a:rPr lang="en-US" sz="1400" dirty="0">
                <a:solidFill>
                  <a:srgbClr val="000000"/>
                </a:solidFill>
                <a:latin typeface="Times New Roman" panose="02020603050405020304" pitchFamily="18" charset="0"/>
              </a:rPr>
              <a:t>The main material and reference for each course will be the suggested textbook mentioned in the syllabus and other related materials. Lecture notes and slides are additional resources that are prepared by the professor.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B1462D66-2BEA-75D2-F189-FD287BA25116}"/>
              </a:ext>
            </a:extLst>
          </p:cNvPr>
          <p:cNvSpPr txBox="1"/>
          <p:nvPr/>
        </p:nvSpPr>
        <p:spPr>
          <a:xfrm>
            <a:off x="2650377" y="655933"/>
            <a:ext cx="6225638" cy="523220"/>
          </a:xfrm>
          <a:prstGeom prst="rect">
            <a:avLst/>
          </a:prstGeom>
          <a:noFill/>
        </p:spPr>
        <p:txBody>
          <a:bodyPr wrap="square">
            <a:spAutoFit/>
          </a:bodyPr>
          <a:lstStyle/>
          <a:p>
            <a:r>
              <a:rPr lang="en-US" sz="2800" dirty="0">
                <a:solidFill>
                  <a:srgbClr val="FF9518"/>
                </a:solidFill>
                <a:latin typeface="Calibri" panose="020F0502020204030204"/>
                <a:cs typeface="Tajawal Medium" panose="00000600000000000000" pitchFamily="2" charset="-78"/>
              </a:rPr>
              <a:t>Credit</a:t>
            </a:r>
            <a:r>
              <a:rPr kumimoji="0" lang="en-US" sz="1800" b="1" i="0" u="none" strike="noStrike" kern="1200" cap="none" spc="0" normalizeH="0" baseline="0" noProof="0" dirty="0">
                <a:ln>
                  <a:noFill/>
                </a:ln>
                <a:solidFill>
                  <a:srgbClr val="2E5395"/>
                </a:solidFill>
                <a:effectLst/>
                <a:uLnTx/>
                <a:uFillTx/>
                <a:latin typeface="Times New Roman" panose="02020603050405020304" pitchFamily="18" charset="0"/>
                <a:ea typeface="+mn-ea"/>
                <a:cs typeface="+mn-cs"/>
              </a:rPr>
              <a:t> </a:t>
            </a:r>
            <a:r>
              <a:rPr lang="en-US" sz="2800" dirty="0">
                <a:solidFill>
                  <a:srgbClr val="FF9518"/>
                </a:solidFill>
                <a:latin typeface="Calibri" panose="020F0502020204030204"/>
                <a:cs typeface="Tajawal Medium" panose="00000600000000000000" pitchFamily="2" charset="-78"/>
              </a:rPr>
              <a:t>Hours</a:t>
            </a:r>
          </a:p>
        </p:txBody>
      </p:sp>
    </p:spTree>
    <p:extLst>
      <p:ext uri="{BB962C8B-B14F-4D97-AF65-F5344CB8AC3E}">
        <p14:creationId xmlns:p14="http://schemas.microsoft.com/office/powerpoint/2010/main" val="8878564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88976" y="1919088"/>
            <a:ext cx="7808026" cy="2862322"/>
          </a:xfrm>
          <a:prstGeom prst="rect">
            <a:avLst/>
          </a:prstGeom>
          <a:noFill/>
        </p:spPr>
        <p:txBody>
          <a:bodyPr wrap="square" rtlCol="0">
            <a:spAutoFit/>
          </a:bodyPr>
          <a:lstStyle/>
          <a:p>
            <a:r>
              <a:rPr lang="en-US" sz="1800" b="0" i="0" u="none" strike="noStrike" baseline="0" dirty="0">
                <a:solidFill>
                  <a:srgbClr val="000000"/>
                </a:solidFill>
                <a:latin typeface="Times New Roman" panose="02020603050405020304" pitchFamily="18" charset="0"/>
              </a:rPr>
              <a:t>• </a:t>
            </a:r>
            <a:r>
              <a:rPr lang="en-US" dirty="0">
                <a:solidFill>
                  <a:srgbClr val="0A1F61"/>
                </a:solidFill>
                <a:cs typeface="Tajawal ExtraBold" panose="00000800000000000000"/>
              </a:rPr>
              <a:t>Introduction to Entrepreneurship </a:t>
            </a:r>
          </a:p>
          <a:p>
            <a:r>
              <a:rPr lang="en-US" dirty="0">
                <a:solidFill>
                  <a:srgbClr val="0A1F61"/>
                </a:solidFill>
                <a:cs typeface="Tajawal ExtraBold" panose="00000800000000000000"/>
              </a:rPr>
              <a:t>• Opportunity Recognition and Design Thinking </a:t>
            </a:r>
          </a:p>
          <a:p>
            <a:r>
              <a:rPr lang="en-US" dirty="0">
                <a:solidFill>
                  <a:srgbClr val="0A1F61"/>
                </a:solidFill>
                <a:cs typeface="Tajawal ExtraBold" panose="00000800000000000000"/>
              </a:rPr>
              <a:t>• Evaluating Entrepreneurial Opportunities </a:t>
            </a:r>
          </a:p>
          <a:p>
            <a:r>
              <a:rPr lang="en-US" dirty="0">
                <a:solidFill>
                  <a:srgbClr val="0A1F61"/>
                </a:solidFill>
                <a:cs typeface="Tajawal ExtraBold" panose="00000800000000000000"/>
              </a:rPr>
              <a:t>• Business Models </a:t>
            </a:r>
          </a:p>
          <a:p>
            <a:r>
              <a:rPr lang="en-US" dirty="0">
                <a:solidFill>
                  <a:srgbClr val="0A1F61"/>
                </a:solidFill>
                <a:cs typeface="Tajawal ExtraBold" panose="00000800000000000000"/>
              </a:rPr>
              <a:t>• Business Planning </a:t>
            </a:r>
          </a:p>
          <a:p>
            <a:r>
              <a:rPr lang="en-US" dirty="0">
                <a:solidFill>
                  <a:srgbClr val="0A1F61"/>
                </a:solidFill>
                <a:cs typeface="Tajawal ExtraBold" panose="00000800000000000000"/>
              </a:rPr>
              <a:t>• Key Resources &amp; Financing Entrepreneurship </a:t>
            </a:r>
          </a:p>
          <a:p>
            <a:r>
              <a:rPr lang="en-US" dirty="0">
                <a:solidFill>
                  <a:srgbClr val="0A1F61"/>
                </a:solidFill>
                <a:cs typeface="Tajawal ExtraBold" panose="00000800000000000000"/>
              </a:rPr>
              <a:t>• Business Set-Up, Start-Up, and Growth </a:t>
            </a:r>
          </a:p>
          <a:p>
            <a:r>
              <a:rPr lang="en-US" dirty="0">
                <a:solidFill>
                  <a:srgbClr val="0A1F61"/>
                </a:solidFill>
                <a:cs typeface="Tajawal ExtraBold" panose="00000800000000000000"/>
              </a:rPr>
              <a:t>• Strategic Entrepreneurship </a:t>
            </a:r>
          </a:p>
          <a:p>
            <a:r>
              <a:rPr lang="en-US" dirty="0">
                <a:solidFill>
                  <a:srgbClr val="0A1F61"/>
                </a:solidFill>
                <a:cs typeface="Tajawal ExtraBold" panose="00000800000000000000"/>
              </a:rPr>
              <a:t>• Innovation and Entrepreneurship </a:t>
            </a:r>
          </a:p>
          <a:p>
            <a:r>
              <a:rPr lang="en-US" dirty="0">
                <a:solidFill>
                  <a:srgbClr val="0A1F61"/>
                </a:solidFill>
                <a:cs typeface="Tajawal ExtraBold" panose="00000800000000000000"/>
              </a:rPr>
              <a:t>• The Entrepreneurial Environment and ecosystem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F44B445-86EC-E9A0-3CB6-1DF0C02CF1C2}"/>
              </a:ext>
            </a:extLst>
          </p:cNvPr>
          <p:cNvSpPr txBox="1"/>
          <p:nvPr/>
        </p:nvSpPr>
        <p:spPr>
          <a:xfrm>
            <a:off x="2739763" y="554566"/>
            <a:ext cx="622860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FF9518"/>
                </a:solidFill>
                <a:latin typeface="Calibri" panose="020F0502020204030204"/>
                <a:cs typeface="Tajawal Medium" panose="00000600000000000000" pitchFamily="2" charset="-78"/>
              </a:rPr>
              <a:t>Topics</a:t>
            </a:r>
          </a:p>
        </p:txBody>
      </p:sp>
    </p:spTree>
    <p:extLst>
      <p:ext uri="{BB962C8B-B14F-4D97-AF65-F5344CB8AC3E}">
        <p14:creationId xmlns:p14="http://schemas.microsoft.com/office/powerpoint/2010/main" val="37584655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1686" y="1625767"/>
            <a:ext cx="7990458" cy="3970318"/>
          </a:xfrm>
          <a:prstGeom prst="rect">
            <a:avLst/>
          </a:prstGeom>
          <a:noFill/>
        </p:spPr>
        <p:txBody>
          <a:bodyPr wrap="square" rtlCol="0">
            <a:spAutoFit/>
          </a:bodyPr>
          <a:lstStyle/>
          <a:p>
            <a:pPr marL="342900" indent="-342900">
              <a:buFont typeface="+mj-lt"/>
              <a:buAutoNum type="arabicPeriod"/>
            </a:pPr>
            <a:r>
              <a:rPr lang="en-US" sz="1400" dirty="0">
                <a:solidFill>
                  <a:srgbClr val="0A1F61"/>
                </a:solidFill>
                <a:cs typeface="Tajawal ExtraBold" panose="00000800000000000000"/>
              </a:rPr>
              <a:t>Understand what entrepreneurship is, understand the life of an entrepreneur and the process of transforming an idea into a viable business. </a:t>
            </a:r>
          </a:p>
          <a:p>
            <a:pPr marL="342900" indent="-342900">
              <a:buFont typeface="+mj-lt"/>
              <a:buAutoNum type="arabicPeriod"/>
            </a:pPr>
            <a:r>
              <a:rPr lang="en-US" sz="1400" dirty="0">
                <a:solidFill>
                  <a:srgbClr val="0A1F61"/>
                </a:solidFill>
                <a:cs typeface="Tajawal ExtraBold" panose="00000800000000000000"/>
              </a:rPr>
              <a:t>Understand the difference between an invention/idea and an innovation, the diversity of forms of innovation. </a:t>
            </a:r>
          </a:p>
          <a:p>
            <a:pPr marL="342900" indent="-342900">
              <a:buFont typeface="+mj-lt"/>
              <a:buAutoNum type="arabicPeriod"/>
            </a:pPr>
            <a:r>
              <a:rPr lang="en-US" sz="1400" dirty="0">
                <a:solidFill>
                  <a:srgbClr val="0A1F61"/>
                </a:solidFill>
                <a:cs typeface="Tajawal ExtraBold" panose="00000800000000000000"/>
              </a:rPr>
              <a:t>Learn how to introduce an innovation to market. </a:t>
            </a:r>
          </a:p>
          <a:p>
            <a:pPr marL="342900" indent="-342900">
              <a:buFont typeface="+mj-lt"/>
              <a:buAutoNum type="arabicPeriod"/>
            </a:pPr>
            <a:r>
              <a:rPr lang="en-US" sz="1400" dirty="0">
                <a:solidFill>
                  <a:srgbClr val="0A1F61"/>
                </a:solidFill>
                <a:cs typeface="Tajawal ExtraBold" panose="00000800000000000000"/>
              </a:rPr>
              <a:t>Learn about open innovation funnel. </a:t>
            </a:r>
          </a:p>
          <a:p>
            <a:pPr marL="342900" indent="-342900">
              <a:buFont typeface="+mj-lt"/>
              <a:buAutoNum type="arabicPeriod"/>
            </a:pPr>
            <a:r>
              <a:rPr lang="en-US" sz="1400" dirty="0">
                <a:solidFill>
                  <a:srgbClr val="0A1F61"/>
                </a:solidFill>
                <a:cs typeface="Tajawal ExtraBold" panose="00000800000000000000"/>
              </a:rPr>
              <a:t>Understand the role of entrepreneurship in society and its power to solve social problems, discovering a potentially fulfilling path for your professional life. </a:t>
            </a:r>
          </a:p>
          <a:p>
            <a:pPr marL="342900" indent="-342900">
              <a:buFont typeface="+mj-lt"/>
              <a:buAutoNum type="arabicPeriod"/>
            </a:pPr>
            <a:r>
              <a:rPr lang="en-US" sz="1400" dirty="0">
                <a:solidFill>
                  <a:srgbClr val="0A1F61"/>
                </a:solidFill>
                <a:cs typeface="Tajawal ExtraBold" panose="00000800000000000000"/>
              </a:rPr>
              <a:t>Work collaboratively with other students, developing active listening and the ability to conduct in-depth interviews, developing analytical skill. </a:t>
            </a:r>
          </a:p>
          <a:p>
            <a:pPr marL="342900" indent="-342900">
              <a:buFont typeface="+mj-lt"/>
              <a:buAutoNum type="arabicPeriod"/>
            </a:pPr>
            <a:r>
              <a:rPr lang="en-US" sz="1400" dirty="0">
                <a:solidFill>
                  <a:srgbClr val="0A1F61"/>
                </a:solidFill>
                <a:cs typeface="Tajawal ExtraBold" panose="00000800000000000000"/>
              </a:rPr>
              <a:t> Students advance their skills in customer development, customer validation, competitive analysis, and iteration while utilizing design thinking and process tools to evaluate in real-world problems and projects. </a:t>
            </a:r>
          </a:p>
          <a:p>
            <a:pPr marL="342900" indent="-342900">
              <a:buFont typeface="+mj-lt"/>
              <a:buAutoNum type="arabicPeriod"/>
            </a:pPr>
            <a:r>
              <a:rPr lang="en-US" sz="1400" dirty="0">
                <a:solidFill>
                  <a:srgbClr val="0A1F61"/>
                </a:solidFill>
                <a:cs typeface="Tajawal ExtraBold" panose="00000800000000000000"/>
              </a:rPr>
              <a:t>Students can create presentations and business </a:t>
            </a:r>
          </a:p>
          <a:p>
            <a:pPr marL="342900" indent="-342900">
              <a:buFont typeface="+mj-lt"/>
              <a:buAutoNum type="arabicPeriod"/>
            </a:pPr>
            <a:r>
              <a:rPr lang="en-US" sz="1400" dirty="0">
                <a:solidFill>
                  <a:srgbClr val="0A1F61"/>
                </a:solidFill>
                <a:cs typeface="Tajawal ExtraBold" panose="00000800000000000000"/>
              </a:rPr>
              <a:t>Participants will learn to manage uncertainty, build and test hypothesis and put the problem before the solution. Participants will be encouraged to build teams with diverse technical and personal skills and will be required to go out and talk to potential customers, gather feedback and integrate the learning into their solution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F44B445-86EC-E9A0-3CB6-1DF0C02CF1C2}"/>
              </a:ext>
            </a:extLst>
          </p:cNvPr>
          <p:cNvSpPr txBox="1"/>
          <p:nvPr/>
        </p:nvSpPr>
        <p:spPr>
          <a:xfrm>
            <a:off x="2739763" y="554566"/>
            <a:ext cx="622860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FF9518"/>
                </a:solidFill>
                <a:latin typeface="Calibri" panose="020F0502020204030204"/>
                <a:cs typeface="Tajawal Medium" panose="00000600000000000000" pitchFamily="2" charset="-78"/>
              </a:rPr>
              <a:t>Learning Outcomes </a:t>
            </a:r>
            <a:endPar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endParaRPr>
          </a:p>
        </p:txBody>
      </p:sp>
    </p:spTree>
    <p:extLst>
      <p:ext uri="{BB962C8B-B14F-4D97-AF65-F5344CB8AC3E}">
        <p14:creationId xmlns:p14="http://schemas.microsoft.com/office/powerpoint/2010/main" val="39216701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8" ma:contentTypeDescription="Create a new document." ma:contentTypeScope="" ma:versionID="a1f46264472c06ccb9cf2ae02c955a9a">
  <xsd:schema xmlns:xsd="http://www.w3.org/2001/XMLSchema" xmlns:xs="http://www.w3.org/2001/XMLSchema" xmlns:p="http://schemas.microsoft.com/office/2006/metadata/properties" xmlns:ns2="d13aca44-ef33-4cf4-9980-7f0b00e6eeb9" targetNamespace="http://schemas.microsoft.com/office/2006/metadata/properties" ma:root="true" ma:fieldsID="5b34a80d407bd68107e4f07535044a90" ns2:_="">
    <xsd:import namespace="d13aca44-ef33-4cf4-9980-7f0b00e6eeb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A518097-ADE1-4570-8137-E2280F41B4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061BF0F-ECBA-4717-A7D5-D7B1C55ACAD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167</TotalTime>
  <Words>642</Words>
  <Application>Microsoft Office PowerPoint</Application>
  <PresentationFormat>Widescreen</PresentationFormat>
  <Paragraphs>52</Paragraphs>
  <Slides>9</Slides>
  <Notes>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9</vt:i4>
      </vt:variant>
    </vt:vector>
  </HeadingPairs>
  <TitlesOfParts>
    <vt:vector size="20" baseType="lpstr">
      <vt:lpstr>Aptos</vt:lpstr>
      <vt:lpstr>Arial</vt:lpstr>
      <vt:lpstr>Calibri</vt:lpstr>
      <vt:lpstr>Calibri Light</vt:lpstr>
      <vt:lpstr>Symbol</vt:lpstr>
      <vt:lpstr>Tajawal ExtraBold</vt:lpstr>
      <vt:lpstr>Tajawal Medium</vt:lpstr>
      <vt:lpstr>Times New Roman</vt:lpstr>
      <vt:lpstr>Wingdings</vt:lpstr>
      <vt:lpstr>Office Theme</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Amany Ramadan</cp:lastModifiedBy>
  <cp:revision>9</cp:revision>
  <dcterms:created xsi:type="dcterms:W3CDTF">2021-08-03T13:03:26Z</dcterms:created>
  <dcterms:modified xsi:type="dcterms:W3CDTF">2024-05-31T10:04:41Z</dcterms:modified>
</cp:coreProperties>
</file>