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96" r:id="rId5"/>
    <p:sldId id="543" r:id="rId6"/>
    <p:sldId id="256" r:id="rId7"/>
    <p:sldId id="545" r:id="rId8"/>
    <p:sldId id="547" r:id="rId9"/>
    <p:sldId id="582" r:id="rId10"/>
    <p:sldId id="546" r:id="rId11"/>
    <p:sldId id="587" r:id="rId12"/>
    <p:sldId id="588" r:id="rId13"/>
    <p:sldId id="589" r:id="rId14"/>
    <p:sldId id="594" r:id="rId15"/>
    <p:sldId id="555" r:id="rId16"/>
    <p:sldId id="591" r:id="rId17"/>
    <p:sldId id="592" r:id="rId18"/>
    <p:sldId id="593" r:id="rId19"/>
    <p:sldId id="595" r:id="rId20"/>
    <p:sldId id="596" r:id="rId21"/>
    <p:sldId id="597" r:id="rId22"/>
    <p:sldId id="598" r:id="rId23"/>
    <p:sldId id="618" r:id="rId24"/>
    <p:sldId id="600" r:id="rId25"/>
    <p:sldId id="601" r:id="rId26"/>
    <p:sldId id="602" r:id="rId27"/>
    <p:sldId id="603" r:id="rId28"/>
    <p:sldId id="606" r:id="rId29"/>
    <p:sldId id="607" r:id="rId30"/>
    <p:sldId id="623" r:id="rId31"/>
    <p:sldId id="608" r:id="rId32"/>
    <p:sldId id="617" r:id="rId33"/>
    <p:sldId id="610" r:id="rId34"/>
    <p:sldId id="611" r:id="rId35"/>
    <p:sldId id="616" r:id="rId36"/>
    <p:sldId id="609" r:id="rId37"/>
    <p:sldId id="619" r:id="rId38"/>
    <p:sldId id="620" r:id="rId39"/>
    <p:sldId id="621" r:id="rId40"/>
    <p:sldId id="574" r:id="rId41"/>
    <p:sldId id="590" r:id="rId42"/>
    <p:sldId id="556" r:id="rId43"/>
    <p:sldId id="580" r:id="rId44"/>
    <p:sldId id="581" r:id="rId45"/>
    <p:sldId id="548" r:id="rId46"/>
    <p:sldId id="622"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543"/>
            <p14:sldId id="256"/>
            <p14:sldId id="545"/>
            <p14:sldId id="547"/>
            <p14:sldId id="582"/>
            <p14:sldId id="546"/>
            <p14:sldId id="587"/>
            <p14:sldId id="588"/>
            <p14:sldId id="589"/>
            <p14:sldId id="594"/>
            <p14:sldId id="555"/>
            <p14:sldId id="591"/>
            <p14:sldId id="592"/>
            <p14:sldId id="593"/>
            <p14:sldId id="595"/>
            <p14:sldId id="596"/>
            <p14:sldId id="597"/>
            <p14:sldId id="598"/>
            <p14:sldId id="618"/>
            <p14:sldId id="600"/>
            <p14:sldId id="601"/>
            <p14:sldId id="602"/>
            <p14:sldId id="603"/>
            <p14:sldId id="606"/>
            <p14:sldId id="607"/>
            <p14:sldId id="623"/>
            <p14:sldId id="608"/>
            <p14:sldId id="617"/>
            <p14:sldId id="610"/>
            <p14:sldId id="611"/>
            <p14:sldId id="616"/>
            <p14:sldId id="609"/>
            <p14:sldId id="619"/>
            <p14:sldId id="620"/>
            <p14:sldId id="621"/>
            <p14:sldId id="574"/>
            <p14:sldId id="590"/>
            <p14:sldId id="556"/>
            <p14:sldId id="580"/>
            <p14:sldId id="581"/>
            <p14:sldId id="548"/>
            <p14:sldId id="62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9" d="100"/>
          <a:sy n="89" d="100"/>
        </p:scale>
        <p:origin x="150"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3145100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D6DF86-4728-84C6-A5A3-E7B5C7F738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161516-09E3-B0AF-7676-8786B43C8B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9D9E3E-E9D4-4FA6-A166-AE3795C2B3C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6BD1B76-ED3F-00A1-04E6-9BF139BE7CD9}"/>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6722932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15B842-E136-87B5-2048-FE9A1C8ECA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ABC662-2285-9F7A-98CC-FEAA8D81F0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D3148C1-DB28-F1A4-6429-0A389770FB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0197316-0DF4-C75F-4450-26E8EFDD8B43}"/>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0640501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843982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kotelnikov.biz/coach/achiever_focused.html" TargetMode="External"/><Relationship Id="rId7" Type="http://schemas.openxmlformats.org/officeDocument/2006/relationships/image" Target="../media/image4.png"/><Relationship Id="rId2" Type="http://schemas.openxmlformats.org/officeDocument/2006/relationships/hyperlink" Target="http://1000ventures.com/business_guide/crosscuttings/vision_shared_develop.html" TargetMode="External"/><Relationship Id="rId1" Type="http://schemas.openxmlformats.org/officeDocument/2006/relationships/slideLayout" Target="../slideLayouts/slideLayout14.xml"/><Relationship Id="rId6" Type="http://schemas.openxmlformats.org/officeDocument/2006/relationships/hyperlink" Target="http://1000ventures.com/business_guide/crosscuttings/thinking_design_strategic.html" TargetMode="External"/><Relationship Id="rId5" Type="http://schemas.openxmlformats.org/officeDocument/2006/relationships/hyperlink" Target="http://kotelnikov.biz/coach/loving_creator.html" TargetMode="External"/><Relationship Id="rId4" Type="http://schemas.openxmlformats.org/officeDocument/2006/relationships/hyperlink" Target="http://www.1000ventures.com/doc/glossary-thinking_holistic.html"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26.pn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7.png"/></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28.png"/></Relationships>
</file>

<file path=ppt/slides/_rels/slide4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16.xml"/><Relationship Id="rId5" Type="http://schemas.openxmlformats.org/officeDocument/2006/relationships/image" Target="../media/image34.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26479" y="2704497"/>
            <a:ext cx="5617243" cy="1384995"/>
          </a:xfrm>
          <a:prstGeom prst="rect">
            <a:avLst/>
          </a:prstGeom>
          <a:noFill/>
        </p:spPr>
        <p:txBody>
          <a:bodyPr wrap="none" rtlCol="0">
            <a:spAutoFit/>
          </a:bodyPr>
          <a:lstStyle/>
          <a:p>
            <a:pPr algn="ctr"/>
            <a:r>
              <a:rPr lang="en-US" sz="2800" b="1" dirty="0">
                <a:solidFill>
                  <a:srgbClr val="8E5A6D"/>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Influence and Negotiation Skills</a:t>
            </a:r>
          </a:p>
          <a:p>
            <a:pPr algn="ctr"/>
            <a:endParaRPr lang="en-US" sz="2800" b="1" dirty="0">
              <a:solidFill>
                <a:srgbClr val="8E5A6D"/>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ajawal Medium" panose="00000600000000000000" pitchFamily="2" charset="-78"/>
            </a:endParaRPr>
          </a:p>
          <a:p>
            <a:pPr algn="ctr"/>
            <a:r>
              <a:rPr lang="en-US" sz="2800" dirty="0">
                <a:solidFill>
                  <a:srgbClr val="23232D"/>
                </a:solidFill>
                <a:latin typeface="Times New Roman" panose="02020603050405020304" pitchFamily="18" charset="0"/>
                <a:ea typeface="Calibri" panose="020F0502020204030204" pitchFamily="34" charset="0"/>
                <a:cs typeface="Arial" panose="020B0604020202020204" pitchFamily="34" charset="0"/>
              </a:rPr>
              <a:t>Negotiation Strategies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8</a:t>
            </a:r>
          </a:p>
        </p:txBody>
      </p:sp>
      <p:sp>
        <p:nvSpPr>
          <p:cNvPr id="11" name="TextBox 10"/>
          <p:cNvSpPr txBox="1"/>
          <p:nvPr/>
        </p:nvSpPr>
        <p:spPr>
          <a:xfrm>
            <a:off x="5578077" y="4918395"/>
            <a:ext cx="5129930"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College of Entrepreneurship and Innovation</a:t>
            </a:r>
          </a:p>
          <a:p>
            <a:pPr algn="ctr"/>
            <a:r>
              <a:rPr lang="en-US" sz="2000" dirty="0">
                <a:solidFill>
                  <a:srgbClr val="2D3956"/>
                </a:solidFill>
                <a:latin typeface="Tajawal Medium" panose="00000600000000000000" pitchFamily="2" charset="-78"/>
                <a:cs typeface="Tajawal Medium" panose="00000600000000000000" pitchFamily="2" charset="-78"/>
              </a:rPr>
              <a:t>Code ENT623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Bothaina Mahmoud Fouad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A47063F-493D-A6F0-0AFD-B39475726BC5}"/>
              </a:ext>
            </a:extLst>
          </p:cNvPr>
          <p:cNvSpPr>
            <a:spLocks noGrp="1"/>
          </p:cNvSpPr>
          <p:nvPr>
            <p:ph type="title"/>
          </p:nvPr>
        </p:nvSpPr>
        <p:spPr>
          <a:xfrm>
            <a:off x="6927925" y="5667785"/>
            <a:ext cx="5160215" cy="770339"/>
          </a:xfrm>
        </p:spPr>
        <p:txBody>
          <a:bodyPr>
            <a:normAutofit/>
          </a:bodyPr>
          <a:lstStyle/>
          <a:p>
            <a:pPr algn="ctr"/>
            <a:r>
              <a:rPr lang="en-US" sz="4000" b="1" dirty="0">
                <a:solidFill>
                  <a:srgbClr val="00AEEF"/>
                </a:solidFill>
                <a:effectLst>
                  <a:outerShdw blurRad="38100" dist="38100" dir="2700000" algn="tl">
                    <a:srgbClr val="000000">
                      <a:alpha val="43137"/>
                    </a:srgbClr>
                  </a:outerShdw>
                </a:effectLst>
              </a:rPr>
              <a:t>Our Learning Outcomes</a:t>
            </a:r>
          </a:p>
        </p:txBody>
      </p:sp>
      <p:sp>
        <p:nvSpPr>
          <p:cNvPr id="5" name="Content Placeholder 4">
            <a:extLst>
              <a:ext uri="{FF2B5EF4-FFF2-40B4-BE49-F238E27FC236}">
                <a16:creationId xmlns:a16="http://schemas.microsoft.com/office/drawing/2014/main" id="{8854FD23-719D-D534-CDD0-E3DB2779F66C}"/>
              </a:ext>
            </a:extLst>
          </p:cNvPr>
          <p:cNvSpPr>
            <a:spLocks noGrp="1"/>
          </p:cNvSpPr>
          <p:nvPr>
            <p:ph sz="half" idx="1"/>
          </p:nvPr>
        </p:nvSpPr>
        <p:spPr>
          <a:xfrm>
            <a:off x="221063" y="1085222"/>
            <a:ext cx="6380703" cy="5588523"/>
          </a:xfrm>
        </p:spPr>
        <p:txBody>
          <a:bodyPr>
            <a:normAutofit/>
          </a:bodyPr>
          <a:lstStyle/>
          <a:p>
            <a:pPr marL="0" indent="0">
              <a:buNone/>
            </a:pPr>
            <a:endParaRPr lang="en-US" b="1" u="sng" dirty="0"/>
          </a:p>
          <a:p>
            <a:pPr marL="0" indent="0">
              <a:buNone/>
            </a:pPr>
            <a:r>
              <a:rPr lang="en-US" b="1" u="sng" dirty="0"/>
              <a:t>The main points:</a:t>
            </a:r>
          </a:p>
          <a:p>
            <a:pPr marL="0" indent="0">
              <a:buNone/>
            </a:pPr>
            <a:endParaRPr lang="en-US" b="1" u="sng" dirty="0"/>
          </a:p>
          <a:p>
            <a:pPr algn="l"/>
            <a:r>
              <a:rPr lang="en-US" b="0" i="0" dirty="0">
                <a:solidFill>
                  <a:srgbClr val="050E17"/>
                </a:solidFill>
                <a:effectLst/>
                <a:latin typeface="-apple-system"/>
              </a:rPr>
              <a:t>The negotiation Strategies</a:t>
            </a:r>
          </a:p>
          <a:p>
            <a:pPr algn="l"/>
            <a:r>
              <a:rPr lang="en-US" b="0" i="0" dirty="0">
                <a:solidFill>
                  <a:srgbClr val="050E17"/>
                </a:solidFill>
                <a:effectLst/>
                <a:latin typeface="-apple-system"/>
              </a:rPr>
              <a:t>Difference of each strategy through asking ourselves ( how and when we can use these strategies ).</a:t>
            </a:r>
          </a:p>
          <a:p>
            <a:pPr algn="l"/>
            <a:r>
              <a:rPr lang="en-US" dirty="0">
                <a:solidFill>
                  <a:srgbClr val="050E17"/>
                </a:solidFill>
                <a:latin typeface="-apple-system"/>
              </a:rPr>
              <a:t>The Power of Persuasion</a:t>
            </a:r>
            <a:endParaRPr lang="en-US" b="0" i="0" dirty="0">
              <a:solidFill>
                <a:srgbClr val="050E17"/>
              </a:solidFill>
              <a:effectLst/>
              <a:latin typeface="-apple-system"/>
            </a:endParaRPr>
          </a:p>
          <a:p>
            <a:pPr algn="l"/>
            <a:r>
              <a:rPr lang="en-US" b="0" i="0" dirty="0">
                <a:solidFill>
                  <a:srgbClr val="050E17"/>
                </a:solidFill>
                <a:effectLst/>
                <a:latin typeface="-apple-system"/>
              </a:rPr>
              <a:t>Case studies</a:t>
            </a:r>
          </a:p>
          <a:p>
            <a:pPr algn="l"/>
            <a:endParaRPr lang="en-US" dirty="0">
              <a:solidFill>
                <a:srgbClr val="050E17"/>
              </a:solidFill>
              <a:latin typeface="-apple-system"/>
            </a:endParaRPr>
          </a:p>
          <a:p>
            <a:pPr algn="l"/>
            <a:endParaRPr lang="en-US" b="0" i="0" dirty="0">
              <a:solidFill>
                <a:srgbClr val="050E17"/>
              </a:solidFill>
              <a:effectLst/>
              <a:latin typeface="-apple-system"/>
            </a:endParaRPr>
          </a:p>
          <a:p>
            <a:pPr marL="0" indent="0">
              <a:buNone/>
            </a:pPr>
            <a:endParaRPr lang="en-US" b="1" u="sng" dirty="0"/>
          </a:p>
          <a:p>
            <a:endParaRPr lang="en-AU" altLang="en-US" dirty="0"/>
          </a:p>
          <a:p>
            <a:endParaRPr lang="en-AU" altLang="en-US" dirty="0"/>
          </a:p>
          <a:p>
            <a:endParaRPr lang="en-US" b="1" u="sng" dirty="0"/>
          </a:p>
          <a:p>
            <a:pPr marL="0" indent="0">
              <a:buNone/>
            </a:pPr>
            <a:endParaRPr lang="en-US" b="1" u="sng" dirty="0"/>
          </a:p>
        </p:txBody>
      </p:sp>
      <p:pic>
        <p:nvPicPr>
          <p:cNvPr id="7" name="Picture 2" descr="Negotiation Skills - Strengthscape">
            <a:extLst>
              <a:ext uri="{FF2B5EF4-FFF2-40B4-BE49-F238E27FC236}">
                <a16:creationId xmlns:a16="http://schemas.microsoft.com/office/drawing/2014/main" id="{7B12690A-FC79-D86B-C0ED-9D714EBC948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249292" y="1136132"/>
            <a:ext cx="4028308" cy="3840480"/>
          </a:xfrm>
          <a:prstGeom prst="rect">
            <a:avLst/>
          </a:prstGeom>
          <a:noFill/>
          <a:extLst>
            <a:ext uri="{909E8E84-426E-40DD-AFC4-6F175D3DCCD1}">
              <a14:hiddenFill xmlns:a14="http://schemas.microsoft.com/office/drawing/2010/main">
                <a:solidFill>
                  <a:srgbClr val="FFFFFF"/>
                </a:solidFill>
              </a14:hiddenFill>
            </a:ext>
          </a:extLst>
        </p:spPr>
      </p:pic>
      <p:pic>
        <p:nvPicPr>
          <p:cNvPr id="2" name="Graphic 21">
            <a:extLst>
              <a:ext uri="{FF2B5EF4-FFF2-40B4-BE49-F238E27FC236}">
                <a16:creationId xmlns:a16="http://schemas.microsoft.com/office/drawing/2014/main" id="{66CA5AA7-E1D2-937A-FA12-B18617F24C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58377280"/>
      </p:ext>
    </p:extLst>
  </p:cSld>
  <p:clrMapOvr>
    <a:masterClrMapping/>
  </p:clrMapOvr>
  <mc:AlternateContent xmlns:mc="http://schemas.openxmlformats.org/markup-compatibility/2006" xmlns:p14="http://schemas.microsoft.com/office/powerpoint/2010/main">
    <mc:Choice Requires="p14">
      <p:transition spd="slow" p14:dur="2000" advTm="43182"/>
    </mc:Choice>
    <mc:Fallback xmlns="">
      <p:transition spd="slow" advTm="4318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39638" y="2715959"/>
            <a:ext cx="9345750" cy="2802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503853" y="3189755"/>
            <a:ext cx="8417320" cy="1569660"/>
          </a:xfrm>
          <a:prstGeom prst="rect">
            <a:avLst/>
          </a:prstGeom>
          <a:noFill/>
        </p:spPr>
        <p:txBody>
          <a:bodyPr wrap="square" rtlCol="0">
            <a:spAutoFit/>
          </a:bodyPr>
          <a:lstStyle/>
          <a:p>
            <a:pPr algn="ctr"/>
            <a:r>
              <a:rPr lang="en-US" sz="2400" dirty="0">
                <a:solidFill>
                  <a:srgbClr val="040C28"/>
                </a:solidFill>
                <a:latin typeface="Google Sans"/>
              </a:rPr>
              <a:t>While strategy is the action plan that takes you where you want to go, the tactics are the individual steps and actions that will get you there</a:t>
            </a:r>
            <a:r>
              <a:rPr lang="en-US" sz="2400" dirty="0">
                <a:solidFill>
                  <a:srgbClr val="202124"/>
                </a:solidFill>
                <a:latin typeface="Google Sans"/>
              </a:rPr>
              <a:t>. In a business context, this means the specific actions teams take to implement the initiatives outlined in the strategy</a:t>
            </a: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2ED111B-D1DD-158C-A810-6B6B999BB104}"/>
              </a:ext>
            </a:extLst>
          </p:cNvPr>
          <p:cNvSpPr txBox="1"/>
          <p:nvPr/>
        </p:nvSpPr>
        <p:spPr>
          <a:xfrm>
            <a:off x="803243" y="1151084"/>
            <a:ext cx="6513754" cy="523220"/>
          </a:xfrm>
          <a:prstGeom prst="rect">
            <a:avLst/>
          </a:prstGeom>
          <a:noFill/>
        </p:spPr>
        <p:txBody>
          <a:bodyPr wrap="square">
            <a:spAutoFit/>
          </a:bodyPr>
          <a:lstStyle/>
          <a:p>
            <a:pPr algn="ctr"/>
            <a:r>
              <a:rPr lang="en-US" sz="2800" b="1" dirty="0">
                <a:cs typeface="Tajawal ExtraBold" panose="00000800000000000000" pitchFamily="2" charset="-78"/>
              </a:rPr>
              <a:t>Difference between Tactics and Strategies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F7ACB2-6A25-F1B8-2B53-C90BBC47F0A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3FF9B24-E35C-D476-4889-200D4A5BE86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B1770BB-D907-403E-4536-6457F3612A9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01BF4EC-5AEB-4875-8552-E9CEECDFDFEA}"/>
              </a:ext>
            </a:extLst>
          </p:cNvPr>
          <p:cNvSpPr/>
          <p:nvPr/>
        </p:nvSpPr>
        <p:spPr>
          <a:xfrm>
            <a:off x="1039638" y="1674304"/>
            <a:ext cx="9345750" cy="46827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3CE64B43-680D-B81C-FBCB-78008BDD999D}"/>
              </a:ext>
            </a:extLst>
          </p:cNvPr>
          <p:cNvSpPr txBox="1"/>
          <p:nvPr/>
        </p:nvSpPr>
        <p:spPr>
          <a:xfrm>
            <a:off x="1127336" y="1789791"/>
            <a:ext cx="9113944" cy="4308872"/>
          </a:xfrm>
          <a:prstGeom prst="rect">
            <a:avLst/>
          </a:prstGeom>
          <a:noFill/>
        </p:spPr>
        <p:txBody>
          <a:bodyPr wrap="square" rtlCol="0">
            <a:spAutoFit/>
          </a:bodyPr>
          <a:lstStyle/>
          <a:p>
            <a:pPr algn="ctr" fontAlgn="ctr"/>
            <a:r>
              <a:rPr lang="en-US" dirty="0"/>
              <a:t>In simple terms, a strategy is a comprehensive, long-term plan of action designed to achieve a specific goal, while tactics are the specific, short-term actions taken to execute that plan. Think of strategy as the "what" and "why," and tactics as the "how". </a:t>
            </a:r>
          </a:p>
          <a:p>
            <a:endParaRPr lang="ar-EG" dirty="0"/>
          </a:p>
          <a:p>
            <a:r>
              <a:rPr lang="en-US" sz="2000" b="1" dirty="0">
                <a:solidFill>
                  <a:srgbClr val="C00000"/>
                </a:solidFill>
              </a:rPr>
              <a:t>Strategy:</a:t>
            </a:r>
          </a:p>
          <a:p>
            <a:r>
              <a:rPr lang="en-US" b="1" dirty="0"/>
              <a:t>Long-term:</a:t>
            </a:r>
            <a:r>
              <a:rPr lang="en-US" dirty="0"/>
              <a:t> Focuses on achieving broad, overarching goals.</a:t>
            </a:r>
          </a:p>
          <a:p>
            <a:r>
              <a:rPr lang="en-US" b="1" dirty="0"/>
              <a:t>Big picture:</a:t>
            </a:r>
            <a:r>
              <a:rPr lang="en-US" dirty="0"/>
              <a:t> Considers the overall direction and roadmap for an organization or project.</a:t>
            </a:r>
          </a:p>
          <a:p>
            <a:pPr fontAlgn="ctr"/>
            <a:r>
              <a:rPr lang="en-US" b="1" dirty="0"/>
              <a:t>Example:</a:t>
            </a:r>
            <a:r>
              <a:rPr lang="en-US" dirty="0"/>
              <a:t> A company's strategy might be to become the market leader in a specific industry. </a:t>
            </a:r>
            <a:endParaRPr lang="ar-EG" dirty="0"/>
          </a:p>
          <a:p>
            <a:pPr fontAlgn="ctr"/>
            <a:endParaRPr lang="en-US" dirty="0"/>
          </a:p>
          <a:p>
            <a:r>
              <a:rPr lang="en-US" sz="2000" b="1" dirty="0">
                <a:solidFill>
                  <a:srgbClr val="C00000"/>
                </a:solidFill>
              </a:rPr>
              <a:t>Tactics:</a:t>
            </a:r>
          </a:p>
          <a:p>
            <a:r>
              <a:rPr lang="en-US" b="1" dirty="0"/>
              <a:t>Short-term:</a:t>
            </a:r>
            <a:r>
              <a:rPr lang="en-US" dirty="0"/>
              <a:t> Involves specific actions taken to implement the strategy.</a:t>
            </a:r>
          </a:p>
          <a:p>
            <a:r>
              <a:rPr lang="en-US" b="1" dirty="0"/>
              <a:t>Specific and actionable:</a:t>
            </a:r>
            <a:r>
              <a:rPr lang="en-US" dirty="0"/>
              <a:t> Outlines the concrete steps needed to achieve the strategy's objectives.</a:t>
            </a:r>
          </a:p>
          <a:p>
            <a:r>
              <a:rPr lang="en-US" b="1" dirty="0"/>
              <a:t>Example:</a:t>
            </a:r>
            <a:r>
              <a:rPr lang="en-US" dirty="0"/>
              <a:t> To achieve the market leadership strategy, the company might use tactics like developing innovative products, targeted marketing campaigns, or strategic partnership</a:t>
            </a:r>
          </a:p>
        </p:txBody>
      </p:sp>
      <p:pic>
        <p:nvPicPr>
          <p:cNvPr id="5" name="Graphic 21">
            <a:extLst>
              <a:ext uri="{FF2B5EF4-FFF2-40B4-BE49-F238E27FC236}">
                <a16:creationId xmlns:a16="http://schemas.microsoft.com/office/drawing/2014/main" id="{C6E64A39-3F70-6642-E869-DC65D916FE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6FDC480-36AE-FFD7-2D89-4FDC34565C42}"/>
              </a:ext>
            </a:extLst>
          </p:cNvPr>
          <p:cNvSpPr txBox="1"/>
          <p:nvPr/>
        </p:nvSpPr>
        <p:spPr>
          <a:xfrm>
            <a:off x="803243" y="1151084"/>
            <a:ext cx="6513754" cy="523220"/>
          </a:xfrm>
          <a:prstGeom prst="rect">
            <a:avLst/>
          </a:prstGeom>
          <a:noFill/>
        </p:spPr>
        <p:txBody>
          <a:bodyPr wrap="square">
            <a:spAutoFit/>
          </a:bodyPr>
          <a:lstStyle/>
          <a:p>
            <a:pPr algn="ctr"/>
            <a:r>
              <a:rPr lang="en-US" sz="2800" b="1" dirty="0">
                <a:cs typeface="Tajawal ExtraBold" panose="00000800000000000000" pitchFamily="2" charset="-78"/>
              </a:rPr>
              <a:t>Difference between Tactics and Strategies</a:t>
            </a:r>
          </a:p>
        </p:txBody>
      </p:sp>
    </p:spTree>
    <p:extLst>
      <p:ext uri="{BB962C8B-B14F-4D97-AF65-F5344CB8AC3E}">
        <p14:creationId xmlns:p14="http://schemas.microsoft.com/office/powerpoint/2010/main" val="41099573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3C7794-291E-541F-4141-FC42A1A47F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2800207-9655-EB89-3593-DA39EA72E8B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F3FBF74-EB84-F5F8-96CD-988B19FD00C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E3F8FE5-8D3B-8100-939C-D965D26D71B1}"/>
              </a:ext>
            </a:extLst>
          </p:cNvPr>
          <p:cNvSpPr/>
          <p:nvPr/>
        </p:nvSpPr>
        <p:spPr>
          <a:xfrm>
            <a:off x="1039638" y="1674304"/>
            <a:ext cx="9345750" cy="46827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135F994-3807-2C4C-2E9E-E64B5960ED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EBA44C7-CFDB-0A1D-36EF-D0BB95F56A8A}"/>
              </a:ext>
            </a:extLst>
          </p:cNvPr>
          <p:cNvSpPr txBox="1"/>
          <p:nvPr/>
        </p:nvSpPr>
        <p:spPr>
          <a:xfrm>
            <a:off x="803243" y="1151084"/>
            <a:ext cx="6513754" cy="523220"/>
          </a:xfrm>
          <a:prstGeom prst="rect">
            <a:avLst/>
          </a:prstGeom>
          <a:noFill/>
        </p:spPr>
        <p:txBody>
          <a:bodyPr wrap="square">
            <a:spAutoFit/>
          </a:bodyPr>
          <a:lstStyle/>
          <a:p>
            <a:r>
              <a:rPr lang="en-US" sz="2800" b="1" dirty="0">
                <a:cs typeface="Tajawal ExtraBold" panose="00000800000000000000" pitchFamily="2" charset="-78"/>
              </a:rPr>
              <a:t>The Negotiation Strategies</a:t>
            </a:r>
          </a:p>
        </p:txBody>
      </p:sp>
      <p:pic>
        <p:nvPicPr>
          <p:cNvPr id="1026" name="Picture 2" descr="5 NEGOTIATION STRATEGIES">
            <a:extLst>
              <a:ext uri="{FF2B5EF4-FFF2-40B4-BE49-F238E27FC236}">
                <a16:creationId xmlns:a16="http://schemas.microsoft.com/office/drawing/2014/main" id="{DC2D6680-CA7C-BD5E-99B4-3A8143C4C4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1078" y="1842952"/>
            <a:ext cx="9062869" cy="434549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56029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500981-BFD9-6856-8AD8-71F165B0AC5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36A38D8-F1E6-1F94-EC73-650BB28E472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11B87D9-BB3B-D5EA-2F6E-197BF611E65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DE7CD63-5180-4B60-8731-7B10DFC1DE7A}"/>
              </a:ext>
            </a:extLst>
          </p:cNvPr>
          <p:cNvSpPr/>
          <p:nvPr/>
        </p:nvSpPr>
        <p:spPr>
          <a:xfrm>
            <a:off x="1039638" y="1674304"/>
            <a:ext cx="9345750" cy="46827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82732D7-E78F-88CD-3CFE-70993FC1F2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DC4A273-2836-BE83-4A6A-63FF8F99AD5A}"/>
              </a:ext>
            </a:extLst>
          </p:cNvPr>
          <p:cNvSpPr txBox="1"/>
          <p:nvPr/>
        </p:nvSpPr>
        <p:spPr>
          <a:xfrm>
            <a:off x="0" y="1012990"/>
            <a:ext cx="11629016" cy="523220"/>
          </a:xfrm>
          <a:prstGeom prst="rect">
            <a:avLst/>
          </a:prstGeom>
          <a:noFill/>
        </p:spPr>
        <p:txBody>
          <a:bodyPr wrap="square">
            <a:spAutoFit/>
          </a:bodyPr>
          <a:lstStyle/>
          <a:p>
            <a:pPr algn="ctr"/>
            <a:r>
              <a:rPr lang="en-US" sz="2800" b="1" dirty="0"/>
              <a:t>Looking at the Strategy Matrix, you will notice the varying negotiation styles.</a:t>
            </a:r>
            <a:endParaRPr lang="en-US" sz="2800" b="1" dirty="0">
              <a:cs typeface="Tajawal ExtraBold" panose="00000800000000000000" pitchFamily="2" charset="-78"/>
            </a:endParaRPr>
          </a:p>
        </p:txBody>
      </p:sp>
      <p:pic>
        <p:nvPicPr>
          <p:cNvPr id="2" name="Picture 2">
            <a:extLst>
              <a:ext uri="{FF2B5EF4-FFF2-40B4-BE49-F238E27FC236}">
                <a16:creationId xmlns:a16="http://schemas.microsoft.com/office/drawing/2014/main" id="{AA27D44E-B3E1-CAEF-C9AA-C4E95B4625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1825" y="1999968"/>
            <a:ext cx="9090213" cy="403146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2985990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C80DDA-DD9C-60F2-1905-B6BB3D2830C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CAD3A26-4272-3AFD-5D2A-2678E40C9E5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D2351F4-49B8-87C6-6B08-BA762A2C6BA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7118AA5-1BC0-0DAB-A1FC-0BBB6991E8C1}"/>
              </a:ext>
            </a:extLst>
          </p:cNvPr>
          <p:cNvSpPr/>
          <p:nvPr/>
        </p:nvSpPr>
        <p:spPr>
          <a:xfrm>
            <a:off x="1039638" y="1674304"/>
            <a:ext cx="9345750" cy="46827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F556230-D42D-0159-4EFA-984FF17E23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6C4A43C-4ECA-FE83-7ADF-49FBDED8A777}"/>
              </a:ext>
            </a:extLst>
          </p:cNvPr>
          <p:cNvSpPr txBox="1"/>
          <p:nvPr/>
        </p:nvSpPr>
        <p:spPr>
          <a:xfrm>
            <a:off x="803243" y="1151084"/>
            <a:ext cx="6513754" cy="523220"/>
          </a:xfrm>
          <a:prstGeom prst="rect">
            <a:avLst/>
          </a:prstGeom>
          <a:noFill/>
        </p:spPr>
        <p:txBody>
          <a:bodyPr wrap="square">
            <a:spAutoFit/>
          </a:bodyPr>
          <a:lstStyle/>
          <a:p>
            <a:r>
              <a:rPr lang="en-US" sz="2800" b="1" dirty="0">
                <a:cs typeface="Tajawal ExtraBold" panose="00000800000000000000" pitchFamily="2" charset="-78"/>
              </a:rPr>
              <a:t>Negotiation Strategies</a:t>
            </a:r>
          </a:p>
        </p:txBody>
      </p:sp>
      <p:pic>
        <p:nvPicPr>
          <p:cNvPr id="2" name="Picture 2">
            <a:extLst>
              <a:ext uri="{FF2B5EF4-FFF2-40B4-BE49-F238E27FC236}">
                <a16:creationId xmlns:a16="http://schemas.microsoft.com/office/drawing/2014/main" id="{0F239F6F-444F-B491-1308-550FF98458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1826" y="1871894"/>
            <a:ext cx="9111727" cy="428761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8102997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D362E0-80B6-A266-A302-4ED98A435CA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089EBF3-E995-D965-E6D0-78FDDDDE4926}"/>
              </a:ext>
            </a:extLst>
          </p:cNvPr>
          <p:cNvSpPr/>
          <p:nvPr/>
        </p:nvSpPr>
        <p:spPr>
          <a:xfrm>
            <a:off x="557049" y="1397680"/>
            <a:ext cx="5567318"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88AA5F1D-DA40-3B59-52E3-7BB247261BBD}"/>
              </a:ext>
            </a:extLst>
          </p:cNvPr>
          <p:cNvSpPr/>
          <p:nvPr/>
        </p:nvSpPr>
        <p:spPr>
          <a:xfrm>
            <a:off x="624407" y="1896800"/>
            <a:ext cx="4949761" cy="3416320"/>
          </a:xfrm>
          <a:prstGeom prst="rect">
            <a:avLst/>
          </a:prstGeom>
        </p:spPr>
        <p:txBody>
          <a:bodyPr wrap="square">
            <a:spAutoFit/>
          </a:bodyPr>
          <a:lstStyle/>
          <a:p>
            <a:pPr algn="just"/>
            <a:r>
              <a:rPr lang="en-US" b="1" dirty="0"/>
              <a:t>Definition:</a:t>
            </a:r>
            <a:r>
              <a:rPr lang="en-US" dirty="0"/>
              <a:t> </a:t>
            </a:r>
          </a:p>
          <a:p>
            <a:pPr algn="just"/>
            <a:r>
              <a:rPr lang="en-US" dirty="0"/>
              <a:t>Parties work together to find solutions that satisfy the interests of all involved.</a:t>
            </a:r>
          </a:p>
          <a:p>
            <a:pPr algn="just"/>
            <a:r>
              <a:rPr lang="en-US" b="1" dirty="0"/>
              <a:t>Characteristics:</a:t>
            </a:r>
            <a:r>
              <a:rPr lang="en-US" dirty="0"/>
              <a:t> </a:t>
            </a:r>
          </a:p>
          <a:p>
            <a:pPr marL="342900" indent="-342900" algn="just">
              <a:buFont typeface="Arial" panose="020B0604020202020204" pitchFamily="34" charset="0"/>
              <a:buChar char="•"/>
            </a:pPr>
            <a:r>
              <a:rPr lang="en-US" dirty="0"/>
              <a:t>Collaborative, focuses on mutual benefits, and often involves creative problem-solving.</a:t>
            </a:r>
          </a:p>
          <a:p>
            <a:pPr algn="just"/>
            <a:r>
              <a:rPr lang="en-US" b="1" dirty="0"/>
              <a:t>Examples:</a:t>
            </a:r>
            <a:r>
              <a:rPr lang="en-US" dirty="0"/>
              <a:t> </a:t>
            </a:r>
          </a:p>
          <a:p>
            <a:pPr marL="342900" indent="-342900" algn="just">
              <a:buFont typeface="Arial" panose="020B0604020202020204" pitchFamily="34" charset="0"/>
              <a:buChar char="•"/>
            </a:pPr>
            <a:r>
              <a:rPr lang="en-US" dirty="0"/>
              <a:t>Business partnerships, </a:t>
            </a:r>
          </a:p>
          <a:p>
            <a:pPr marL="342900" indent="-342900" algn="just">
              <a:buFont typeface="Arial" panose="020B0604020202020204" pitchFamily="34" charset="0"/>
              <a:buChar char="•"/>
            </a:pPr>
            <a:r>
              <a:rPr lang="en-US" dirty="0"/>
              <a:t>labor negotiations, and conflict resolution.</a:t>
            </a:r>
          </a:p>
          <a:p>
            <a:pPr algn="just"/>
            <a:r>
              <a:rPr lang="en-US" b="1" dirty="0"/>
              <a:t>Potential Benefits:</a:t>
            </a:r>
            <a:r>
              <a:rPr lang="en-US" dirty="0"/>
              <a:t> </a:t>
            </a:r>
          </a:p>
          <a:p>
            <a:pPr marL="342900" indent="-342900" algn="just">
              <a:buFont typeface="Arial" panose="020B0604020202020204" pitchFamily="34" charset="0"/>
              <a:buChar char="•"/>
            </a:pPr>
            <a:r>
              <a:rPr lang="en-US" dirty="0"/>
              <a:t>Stronger relationships, long-term cooperation, and more creative solutions.</a:t>
            </a:r>
          </a:p>
        </p:txBody>
      </p:sp>
      <p:sp>
        <p:nvSpPr>
          <p:cNvPr id="17" name="TextBox 16">
            <a:extLst>
              <a:ext uri="{FF2B5EF4-FFF2-40B4-BE49-F238E27FC236}">
                <a16:creationId xmlns:a16="http://schemas.microsoft.com/office/drawing/2014/main" id="{2AC45670-D9A5-D207-3362-F142D13EB7E2}"/>
              </a:ext>
            </a:extLst>
          </p:cNvPr>
          <p:cNvSpPr txBox="1"/>
          <p:nvPr/>
        </p:nvSpPr>
        <p:spPr>
          <a:xfrm>
            <a:off x="6830712" y="4796692"/>
            <a:ext cx="4113898" cy="1200329"/>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Win- Win Strategy</a:t>
            </a:r>
          </a:p>
          <a:p>
            <a:pPr algn="ctr"/>
            <a:endParaRPr lang="en-US" sz="2400" b="1" dirty="0">
              <a:solidFill>
                <a:srgbClr val="2D3956"/>
              </a:solidFill>
              <a:latin typeface="Tajawal Medium" panose="00000600000000000000" pitchFamily="2" charset="-78"/>
              <a:cs typeface="Tajawal Medium" panose="00000600000000000000" pitchFamily="2" charset="-78"/>
            </a:endParaRPr>
          </a:p>
          <a:p>
            <a:pPr algn="ctr"/>
            <a:r>
              <a:rPr lang="en-US" sz="2400" b="1" dirty="0"/>
              <a:t>(Integrative Bargaining)</a:t>
            </a:r>
            <a:endParaRPr lang="en-US" sz="2400" dirty="0"/>
          </a:p>
        </p:txBody>
      </p:sp>
      <p:sp>
        <p:nvSpPr>
          <p:cNvPr id="18" name="Rectangle 17">
            <a:extLst>
              <a:ext uri="{FF2B5EF4-FFF2-40B4-BE49-F238E27FC236}">
                <a16:creationId xmlns:a16="http://schemas.microsoft.com/office/drawing/2014/main" id="{270B3EBA-75CB-C4B8-E86E-5707C6129FE1}"/>
              </a:ext>
            </a:extLst>
          </p:cNvPr>
          <p:cNvSpPr/>
          <p:nvPr/>
        </p:nvSpPr>
        <p:spPr>
          <a:xfrm>
            <a:off x="5641526" y="41776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15D8D421-23AE-D860-ABF7-1F6E0D5E5292}"/>
              </a:ext>
            </a:extLst>
          </p:cNvPr>
          <p:cNvSpPr txBox="1"/>
          <p:nvPr/>
        </p:nvSpPr>
        <p:spPr>
          <a:xfrm>
            <a:off x="5826569" y="4442557"/>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a:extLst>
              <a:ext uri="{FF2B5EF4-FFF2-40B4-BE49-F238E27FC236}">
                <a16:creationId xmlns:a16="http://schemas.microsoft.com/office/drawing/2014/main" id="{2CA7A14C-9FF3-2F31-A32F-7081FD5C9C5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5BB9718-A876-6BCE-B9F8-627993685E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C642EF54-1DE0-8613-4480-38043B9EC4C8}"/>
              </a:ext>
            </a:extLst>
          </p:cNvPr>
          <p:cNvSpPr>
            <a:spLocks noGrp="1"/>
          </p:cNvSpPr>
          <p:nvPr>
            <p:ph type="pic" sz="quarter" idx="10"/>
          </p:nvPr>
        </p:nvSpPr>
        <p:spPr/>
      </p:sp>
      <p:pic>
        <p:nvPicPr>
          <p:cNvPr id="9" name="Picture 8">
            <a:extLst>
              <a:ext uri="{FF2B5EF4-FFF2-40B4-BE49-F238E27FC236}">
                <a16:creationId xmlns:a16="http://schemas.microsoft.com/office/drawing/2014/main" id="{E265C76D-A9F8-09F0-436F-B9E5F49DAC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76855" y="788429"/>
            <a:ext cx="5841876" cy="3389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6079290"/>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BCD810-2059-221B-9069-BEDA4F81318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06E1DB06-BE39-4951-0BDE-C81EF367CF69}"/>
              </a:ext>
            </a:extLst>
          </p:cNvPr>
          <p:cNvSpPr/>
          <p:nvPr/>
        </p:nvSpPr>
        <p:spPr>
          <a:xfrm>
            <a:off x="557049" y="1397680"/>
            <a:ext cx="5567318"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C2D3303F-5C08-BAE0-044C-AE6A92773B18}"/>
              </a:ext>
            </a:extLst>
          </p:cNvPr>
          <p:cNvSpPr/>
          <p:nvPr/>
        </p:nvSpPr>
        <p:spPr>
          <a:xfrm>
            <a:off x="588579" y="1642688"/>
            <a:ext cx="4949761" cy="3726533"/>
          </a:xfrm>
          <a:prstGeom prst="rect">
            <a:avLst/>
          </a:prstGeom>
        </p:spPr>
        <p:txBody>
          <a:bodyPr wrap="square">
            <a:spAutoFit/>
          </a:bodyPr>
          <a:lstStyle/>
          <a:p>
            <a:pPr marL="285750" indent="-285750" algn="just">
              <a:lnSpc>
                <a:spcPct val="120000"/>
              </a:lnSpc>
              <a:buFont typeface="Arial" panose="020B0604020202020204" pitchFamily="34" charset="0"/>
              <a:buChar char="•"/>
            </a:pPr>
            <a:r>
              <a:rPr lang="en-US" dirty="0">
                <a:cs typeface="Tajawal ExtraBold" panose="00000800000000000000" pitchFamily="2" charset="-78"/>
              </a:rPr>
              <a:t>A situation where both parties gain from a transaction or a deal, or where all possible outcomes are favorable.</a:t>
            </a:r>
          </a:p>
          <a:p>
            <a:pPr marL="285750" indent="-285750" algn="just">
              <a:lnSpc>
                <a:spcPct val="120000"/>
              </a:lnSpc>
              <a:buFont typeface="Arial" panose="020B0604020202020204" pitchFamily="34" charset="0"/>
              <a:buChar char="•"/>
            </a:pPr>
            <a:r>
              <a:rPr lang="en-US" dirty="0">
                <a:cs typeface="Tajawal ExtraBold" panose="00000800000000000000" pitchFamily="2" charset="-78"/>
              </a:rPr>
              <a:t>The situation by which a cooperation, compromise or group participation leads to all participants benefiting</a:t>
            </a:r>
          </a:p>
          <a:p>
            <a:pPr marL="285750" indent="-285750" algn="just">
              <a:lnSpc>
                <a:spcPct val="120000"/>
              </a:lnSpc>
              <a:buFont typeface="Arial" panose="020B0604020202020204" pitchFamily="34" charset="0"/>
              <a:buChar char="•"/>
            </a:pPr>
            <a:r>
              <a:rPr lang="en-US" dirty="0"/>
              <a:t>the result of a mutual-gains approach to negotiation in which parties work together to meet interests and maximize value creation.</a:t>
            </a:r>
          </a:p>
          <a:p>
            <a:pPr marL="285750" indent="-285750" algn="just">
              <a:lnSpc>
                <a:spcPct val="120000"/>
              </a:lnSpc>
              <a:buFont typeface="Arial" panose="020B0604020202020204" pitchFamily="34" charset="0"/>
              <a:buChar char="•"/>
            </a:pPr>
            <a:r>
              <a:rPr lang="en-US" dirty="0"/>
              <a:t>when both sides are satisfied with their agreement</a:t>
            </a:r>
            <a:r>
              <a:rPr lang="en-US" dirty="0">
                <a:cs typeface="Tajawal ExtraBold" panose="00000800000000000000" pitchFamily="2" charset="-78"/>
              </a:rPr>
              <a:t>.</a:t>
            </a:r>
            <a:endParaRPr lang="en-US" dirty="0"/>
          </a:p>
        </p:txBody>
      </p:sp>
      <p:sp>
        <p:nvSpPr>
          <p:cNvPr id="17" name="TextBox 16">
            <a:extLst>
              <a:ext uri="{FF2B5EF4-FFF2-40B4-BE49-F238E27FC236}">
                <a16:creationId xmlns:a16="http://schemas.microsoft.com/office/drawing/2014/main" id="{FED83BA3-CDF9-BC7C-7E1E-952A8803CA16}"/>
              </a:ext>
            </a:extLst>
          </p:cNvPr>
          <p:cNvSpPr txBox="1"/>
          <p:nvPr/>
        </p:nvSpPr>
        <p:spPr>
          <a:xfrm>
            <a:off x="6830712" y="4796692"/>
            <a:ext cx="4113898" cy="461665"/>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Win- Win Strategy</a:t>
            </a:r>
          </a:p>
        </p:txBody>
      </p:sp>
      <p:sp>
        <p:nvSpPr>
          <p:cNvPr id="18" name="Rectangle 17">
            <a:extLst>
              <a:ext uri="{FF2B5EF4-FFF2-40B4-BE49-F238E27FC236}">
                <a16:creationId xmlns:a16="http://schemas.microsoft.com/office/drawing/2014/main" id="{A4AB273A-534D-FE98-508E-D9AA36985C39}"/>
              </a:ext>
            </a:extLst>
          </p:cNvPr>
          <p:cNvSpPr/>
          <p:nvPr/>
        </p:nvSpPr>
        <p:spPr>
          <a:xfrm>
            <a:off x="5641526" y="41776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7FA18814-BC1E-4F3A-7C7B-E6C5238697D4}"/>
              </a:ext>
            </a:extLst>
          </p:cNvPr>
          <p:cNvSpPr txBox="1"/>
          <p:nvPr/>
        </p:nvSpPr>
        <p:spPr>
          <a:xfrm>
            <a:off x="5826569" y="4442557"/>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a:extLst>
              <a:ext uri="{FF2B5EF4-FFF2-40B4-BE49-F238E27FC236}">
                <a16:creationId xmlns:a16="http://schemas.microsoft.com/office/drawing/2014/main" id="{B7EA74DE-1559-E002-04E0-E6745F203F9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BCE6307-9680-3BFC-3D71-F364D897B7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FE5401BC-4D65-3ECC-4813-D6AD97B50771}"/>
              </a:ext>
            </a:extLst>
          </p:cNvPr>
          <p:cNvSpPr>
            <a:spLocks noGrp="1"/>
          </p:cNvSpPr>
          <p:nvPr>
            <p:ph type="pic" sz="quarter" idx="10"/>
          </p:nvPr>
        </p:nvSpPr>
        <p:spPr/>
      </p:sp>
      <p:pic>
        <p:nvPicPr>
          <p:cNvPr id="9" name="Picture 8">
            <a:extLst>
              <a:ext uri="{FF2B5EF4-FFF2-40B4-BE49-F238E27FC236}">
                <a16:creationId xmlns:a16="http://schemas.microsoft.com/office/drawing/2014/main" id="{E2471119-A08B-8DA0-26A0-A50D982888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76855" y="788429"/>
            <a:ext cx="5841876" cy="3389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0981165"/>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D8EF31-5DE9-B1A8-B065-3011818A08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6395D32-1E52-60BC-9C8E-62C8F32929A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49473B7-E7B4-8757-AB37-A8441906841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D67420C-618E-B940-0B08-6323E5E01999}"/>
              </a:ext>
            </a:extLst>
          </p:cNvPr>
          <p:cNvSpPr/>
          <p:nvPr/>
        </p:nvSpPr>
        <p:spPr>
          <a:xfrm>
            <a:off x="1039638" y="1674304"/>
            <a:ext cx="9345750" cy="46827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F465B14-7CBC-1D89-5187-0CC8494285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A16B917-D5C3-8859-951E-49FC553A6F52}"/>
              </a:ext>
            </a:extLst>
          </p:cNvPr>
          <p:cNvSpPr txBox="1"/>
          <p:nvPr/>
        </p:nvSpPr>
        <p:spPr>
          <a:xfrm>
            <a:off x="803243" y="1151084"/>
            <a:ext cx="6513754" cy="523220"/>
          </a:xfrm>
          <a:prstGeom prst="rect">
            <a:avLst/>
          </a:prstGeom>
          <a:noFill/>
        </p:spPr>
        <p:txBody>
          <a:bodyPr wrap="square">
            <a:spAutoFit/>
          </a:bodyPr>
          <a:lstStyle/>
          <a:p>
            <a:r>
              <a:rPr lang="en-US" sz="2800" b="1" dirty="0">
                <a:cs typeface="Tajawal ExtraBold" panose="00000800000000000000" pitchFamily="2" charset="-78"/>
              </a:rPr>
              <a:t>When we can use this style??</a:t>
            </a:r>
          </a:p>
        </p:txBody>
      </p:sp>
      <p:pic>
        <p:nvPicPr>
          <p:cNvPr id="4" name="Picture 2">
            <a:extLst>
              <a:ext uri="{FF2B5EF4-FFF2-40B4-BE49-F238E27FC236}">
                <a16:creationId xmlns:a16="http://schemas.microsoft.com/office/drawing/2014/main" id="{0A1C93E5-3A84-5ED8-DA9D-6896F8B167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2584" y="1877328"/>
            <a:ext cx="9014908" cy="435135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2065639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6F31D3-4D5D-7C7F-F4BC-25CAB5171D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AB743E-073C-D327-4AB6-4ECFE92AFCBD}"/>
              </a:ext>
            </a:extLst>
          </p:cNvPr>
          <p:cNvSpPr/>
          <p:nvPr/>
        </p:nvSpPr>
        <p:spPr>
          <a:xfrm>
            <a:off x="208009" y="1685495"/>
            <a:ext cx="11582372" cy="4984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9F13C90-438A-F949-1C25-B02A12D51021}"/>
              </a:ext>
            </a:extLst>
          </p:cNvPr>
          <p:cNvSpPr txBox="1"/>
          <p:nvPr/>
        </p:nvSpPr>
        <p:spPr>
          <a:xfrm>
            <a:off x="1451101" y="1108616"/>
            <a:ext cx="7649868" cy="523220"/>
          </a:xfrm>
          <a:prstGeom prst="rect">
            <a:avLst/>
          </a:prstGeom>
          <a:noFill/>
        </p:spPr>
        <p:txBody>
          <a:bodyPr wrap="square" rtlCol="0">
            <a:spAutoFit/>
          </a:bodyPr>
          <a:lstStyle/>
          <a:p>
            <a:pPr algn="ctr"/>
            <a:r>
              <a:rPr lang="en-US" sz="2800" b="1" dirty="0">
                <a:solidFill>
                  <a:srgbClr val="C00000"/>
                </a:solidFill>
                <a:latin typeface="Noto Sans" panose="020B0502040504020204" pitchFamily="34" charset="0"/>
              </a:rPr>
              <a:t>Tips for reaching a win-win situation</a:t>
            </a:r>
          </a:p>
        </p:txBody>
      </p:sp>
      <p:sp>
        <p:nvSpPr>
          <p:cNvPr id="5" name="Rectangle 4">
            <a:extLst>
              <a:ext uri="{FF2B5EF4-FFF2-40B4-BE49-F238E27FC236}">
                <a16:creationId xmlns:a16="http://schemas.microsoft.com/office/drawing/2014/main" id="{C3157D21-C224-8C2F-00A6-89BF6308243F}"/>
              </a:ext>
            </a:extLst>
          </p:cNvPr>
          <p:cNvSpPr/>
          <p:nvPr/>
        </p:nvSpPr>
        <p:spPr>
          <a:xfrm>
            <a:off x="46644"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13FF19C7-0CDD-8746-237C-7792A23CB0F3}"/>
              </a:ext>
            </a:extLst>
          </p:cNvPr>
          <p:cNvSpPr txBox="1"/>
          <p:nvPr/>
        </p:nvSpPr>
        <p:spPr>
          <a:xfrm>
            <a:off x="208009" y="1928306"/>
            <a:ext cx="11248885" cy="4524315"/>
          </a:xfrm>
          <a:prstGeom prst="rect">
            <a:avLst/>
          </a:prstGeom>
          <a:noFill/>
        </p:spPr>
        <p:txBody>
          <a:bodyPr wrap="square" rtlCol="0">
            <a:spAutoFit/>
          </a:bodyPr>
          <a:lstStyle/>
          <a:p>
            <a:pPr marL="342900" indent="-342900" algn="just">
              <a:buFont typeface="+mj-lt"/>
              <a:buAutoNum type="arabicPeriod"/>
            </a:pPr>
            <a:r>
              <a:rPr lang="en-US" b="1" u="sng" dirty="0"/>
              <a:t>Start with defining a </a:t>
            </a:r>
            <a:r>
              <a:rPr lang="en-US" b="1" u="sng" dirty="0">
                <a:hlinkClick r:id="rId2">
                  <a:extLst>
                    <a:ext uri="{A12FA001-AC4F-418D-AE19-62706E023703}">
                      <ahyp:hlinkClr xmlns:ahyp="http://schemas.microsoft.com/office/drawing/2018/hyperlinkcolor" val="tx"/>
                    </a:ext>
                  </a:extLst>
                </a:hlinkClick>
              </a:rPr>
              <a:t>shared vision</a:t>
            </a:r>
            <a:r>
              <a:rPr lang="en-US" b="1" u="sng" dirty="0"/>
              <a:t>, </a:t>
            </a:r>
            <a:r>
              <a:rPr lang="en-US" dirty="0">
                <a:solidFill>
                  <a:srgbClr val="000000"/>
                </a:solidFill>
              </a:rPr>
              <a:t>of a desired future you want to achieve.</a:t>
            </a:r>
          </a:p>
          <a:p>
            <a:pPr marL="342900" indent="-342900" algn="just">
              <a:buFont typeface="+mj-lt"/>
              <a:buAutoNum type="arabicPeriod"/>
            </a:pPr>
            <a:r>
              <a:rPr lang="en-US" b="1" u="sng" dirty="0">
                <a:hlinkClick r:id="rId3">
                  <a:extLst>
                    <a:ext uri="{A12FA001-AC4F-418D-AE19-62706E023703}">
                      <ahyp:hlinkClr xmlns:ahyp="http://schemas.microsoft.com/office/drawing/2018/hyperlinkcolor" val="tx"/>
                    </a:ext>
                  </a:extLst>
                </a:hlinkClick>
              </a:rPr>
              <a:t>Focus</a:t>
            </a:r>
            <a:r>
              <a:rPr lang="en-US" b="1" u="sng" dirty="0"/>
              <a:t> on long-term mutual gain, </a:t>
            </a:r>
            <a:r>
              <a:rPr lang="en-US" dirty="0">
                <a:solidFill>
                  <a:srgbClr val="000000"/>
                </a:solidFill>
              </a:rPr>
              <a:t>and be ready to make short-term tactical changes in your plan if they help to achieve strategic success.</a:t>
            </a:r>
          </a:p>
          <a:p>
            <a:pPr marL="342900" indent="-342900" algn="just">
              <a:buFont typeface="+mj-lt"/>
              <a:buAutoNum type="arabicPeriod"/>
            </a:pPr>
            <a:r>
              <a:rPr lang="en-US" b="1" dirty="0">
                <a:hlinkClick r:id="rId4">
                  <a:extLst>
                    <a:ext uri="{A12FA001-AC4F-418D-AE19-62706E023703}">
                      <ahyp:hlinkClr xmlns:ahyp="http://schemas.microsoft.com/office/drawing/2018/hyperlinkcolor" val="tx"/>
                    </a:ext>
                  </a:extLst>
                </a:hlinkClick>
              </a:rPr>
              <a:t>Think holistically</a:t>
            </a:r>
            <a:r>
              <a:rPr lang="en-US" b="1" dirty="0">
                <a:solidFill>
                  <a:srgbClr val="000000"/>
                </a:solidFill>
              </a:rPr>
              <a:t>,</a:t>
            </a:r>
            <a:r>
              <a:rPr lang="en-US" dirty="0">
                <a:solidFill>
                  <a:srgbClr val="000000"/>
                </a:solidFill>
              </a:rPr>
              <a:t> keep the big picture of the desired future in mind and always remember that there are not just one, but many ways to draw it.</a:t>
            </a:r>
          </a:p>
          <a:p>
            <a:pPr marL="342900" indent="-342900" algn="just">
              <a:buFont typeface="+mj-lt"/>
              <a:buAutoNum type="arabicPeriod"/>
            </a:pPr>
            <a:r>
              <a:rPr lang="en-US" b="1" u="sng" dirty="0">
                <a:solidFill>
                  <a:srgbClr val="000000"/>
                </a:solidFill>
              </a:rPr>
              <a:t>See yourselves not as bargainers</a:t>
            </a:r>
            <a:r>
              <a:rPr lang="en-US" dirty="0">
                <a:solidFill>
                  <a:srgbClr val="000000"/>
                </a:solidFill>
              </a:rPr>
              <a:t>, but as </a:t>
            </a:r>
            <a:r>
              <a:rPr lang="en-US" dirty="0">
                <a:solidFill>
                  <a:srgbClr val="000000"/>
                </a:solidFill>
                <a:hlinkClick r:id="rId5"/>
              </a:rPr>
              <a:t>creators</a:t>
            </a:r>
            <a:r>
              <a:rPr lang="en-US" dirty="0">
                <a:solidFill>
                  <a:srgbClr val="000000"/>
                </a:solidFill>
              </a:rPr>
              <a:t> and </a:t>
            </a:r>
            <a:r>
              <a:rPr lang="en-US" dirty="0">
                <a:solidFill>
                  <a:srgbClr val="000000"/>
                </a:solidFill>
                <a:hlinkClick r:id="rId6"/>
              </a:rPr>
              <a:t>strategic design thinkers</a:t>
            </a:r>
            <a:r>
              <a:rPr lang="en-US" dirty="0">
                <a:solidFill>
                  <a:srgbClr val="000000"/>
                </a:solidFill>
              </a:rPr>
              <a:t> who design a better future jointly.</a:t>
            </a:r>
          </a:p>
          <a:p>
            <a:pPr marL="342900" indent="-342900" algn="just">
              <a:buFont typeface="+mj-lt"/>
              <a:buAutoNum type="arabicPeriod"/>
            </a:pPr>
            <a:r>
              <a:rPr lang="en-US" b="1" u="sng" dirty="0">
                <a:solidFill>
                  <a:srgbClr val="000000"/>
                </a:solidFill>
              </a:rPr>
              <a:t>Be strategically flexible,</a:t>
            </a:r>
            <a:r>
              <a:rPr lang="en-US" dirty="0">
                <a:solidFill>
                  <a:srgbClr val="000000"/>
                </a:solidFill>
              </a:rPr>
              <a:t> Keep your mind open to emerging strategic opportunities when you face a major road block in negotiations. Be ready to adapt your strategies accordingly to achieve a Win-Win solution</a:t>
            </a:r>
            <a:endParaRPr lang="en-US" b="1" dirty="0">
              <a:solidFill>
                <a:srgbClr val="2D2D2D"/>
              </a:solidFill>
            </a:endParaRPr>
          </a:p>
          <a:p>
            <a:pPr marL="342900" indent="-342900" algn="just">
              <a:buFont typeface="+mj-lt"/>
              <a:buAutoNum type="arabicPeriod"/>
            </a:pPr>
            <a:r>
              <a:rPr lang="en-US" b="1" u="sng" dirty="0">
                <a:solidFill>
                  <a:srgbClr val="2D2D2D"/>
                </a:solidFill>
              </a:rPr>
              <a:t>Stay calm</a:t>
            </a:r>
            <a:r>
              <a:rPr lang="en-US" b="1" dirty="0">
                <a:solidFill>
                  <a:srgbClr val="2D2D2D"/>
                </a:solidFill>
              </a:rPr>
              <a:t>,</a:t>
            </a:r>
            <a:r>
              <a:rPr lang="en-US" dirty="0">
                <a:solidFill>
                  <a:srgbClr val="2D2D2D"/>
                </a:solidFill>
              </a:rPr>
              <a:t> it's helpful to stay calm and make sure your actions work toward a win for both sides. And to take a moment to breathe and collect your thoughts before responding to a proposed solution you find less than desirable.</a:t>
            </a:r>
          </a:p>
          <a:p>
            <a:pPr marL="342900" indent="-342900" algn="just">
              <a:buFont typeface="+mj-lt"/>
              <a:buAutoNum type="arabicPeriod"/>
            </a:pPr>
            <a:r>
              <a:rPr lang="en-US" b="1" u="sng" dirty="0">
                <a:solidFill>
                  <a:srgbClr val="2D2D2D"/>
                </a:solidFill>
              </a:rPr>
              <a:t>Remain positive</a:t>
            </a:r>
            <a:r>
              <a:rPr lang="en-US" b="1" dirty="0">
                <a:solidFill>
                  <a:srgbClr val="2D2D2D"/>
                </a:solidFill>
              </a:rPr>
              <a:t>, </a:t>
            </a:r>
            <a:r>
              <a:rPr lang="en-US" dirty="0">
                <a:solidFill>
                  <a:srgbClr val="2D2D2D"/>
                </a:solidFill>
              </a:rPr>
              <a:t>Though it's not always certain that you can get everything you want, remaining positive can remind you that there's often still a resolution that can benefit the both of you. A positive attitude can also prime the atmosphere for the negotiations, helping the entire process take on a more positive tone.</a:t>
            </a:r>
          </a:p>
          <a:p>
            <a:pPr marL="342900" indent="-342900" algn="just">
              <a:buFont typeface="+mj-lt"/>
              <a:buAutoNum type="arabicPeriod"/>
            </a:pPr>
            <a:r>
              <a:rPr lang="en-US" b="1" u="sng" dirty="0">
                <a:solidFill>
                  <a:srgbClr val="2D2D2D"/>
                </a:solidFill>
              </a:rPr>
              <a:t>Be respectful</a:t>
            </a:r>
            <a:r>
              <a:rPr lang="en-US" b="1" dirty="0">
                <a:solidFill>
                  <a:srgbClr val="2D2D2D"/>
                </a:solidFill>
              </a:rPr>
              <a:t>, </a:t>
            </a:r>
            <a:r>
              <a:rPr lang="en-US" dirty="0">
                <a:solidFill>
                  <a:srgbClr val="2D2D2D"/>
                </a:solidFill>
              </a:rPr>
              <a:t>Try to keep in mind that the other side of a negotiation is trying to get what they think is fair. Be respectful of other people's time, opinions and requests to help negotiations run smoothly.</a:t>
            </a:r>
          </a:p>
        </p:txBody>
      </p:sp>
      <p:pic>
        <p:nvPicPr>
          <p:cNvPr id="7" name="Graphic 21">
            <a:extLst>
              <a:ext uri="{FF2B5EF4-FFF2-40B4-BE49-F238E27FC236}">
                <a16:creationId xmlns:a16="http://schemas.microsoft.com/office/drawing/2014/main" id="{DE0DDFB4-8722-BED7-E4DF-3D4C7D64D4B0}"/>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672731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DF2AAE-6500-ACE0-CF87-0451C51786F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4547AC-6638-76EC-9D3B-C51B45CC923C}"/>
              </a:ext>
            </a:extLst>
          </p:cNvPr>
          <p:cNvSpPr/>
          <p:nvPr/>
        </p:nvSpPr>
        <p:spPr>
          <a:xfrm>
            <a:off x="208009" y="1685495"/>
            <a:ext cx="7236283" cy="4984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2F86B38-3556-6AA8-DFB3-9BE1614AFE62}"/>
              </a:ext>
            </a:extLst>
          </p:cNvPr>
          <p:cNvSpPr txBox="1"/>
          <p:nvPr/>
        </p:nvSpPr>
        <p:spPr>
          <a:xfrm>
            <a:off x="1451101" y="1108616"/>
            <a:ext cx="5910088" cy="523220"/>
          </a:xfrm>
          <a:prstGeom prst="rect">
            <a:avLst/>
          </a:prstGeom>
          <a:noFill/>
        </p:spPr>
        <p:txBody>
          <a:bodyPr wrap="square" rtlCol="0">
            <a:spAutoFit/>
          </a:bodyPr>
          <a:lstStyle/>
          <a:p>
            <a:r>
              <a:rPr lang="en-US" sz="2800" b="1" dirty="0"/>
              <a:t>How to negotiate a win-win situation</a:t>
            </a:r>
          </a:p>
        </p:txBody>
      </p:sp>
      <p:sp>
        <p:nvSpPr>
          <p:cNvPr id="5" name="Rectangle 4">
            <a:extLst>
              <a:ext uri="{FF2B5EF4-FFF2-40B4-BE49-F238E27FC236}">
                <a16:creationId xmlns:a16="http://schemas.microsoft.com/office/drawing/2014/main" id="{5D4209E9-43D2-5546-70D9-CAF9FC76B4B4}"/>
              </a:ext>
            </a:extLst>
          </p:cNvPr>
          <p:cNvSpPr/>
          <p:nvPr/>
        </p:nvSpPr>
        <p:spPr>
          <a:xfrm>
            <a:off x="46644"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8926F51E-2693-30AC-8342-63E9389F9FA8}"/>
              </a:ext>
            </a:extLst>
          </p:cNvPr>
          <p:cNvSpPr txBox="1"/>
          <p:nvPr/>
        </p:nvSpPr>
        <p:spPr>
          <a:xfrm>
            <a:off x="208009" y="1907004"/>
            <a:ext cx="7074918" cy="4770537"/>
          </a:xfrm>
          <a:prstGeom prst="rect">
            <a:avLst/>
          </a:prstGeom>
          <a:noFill/>
        </p:spPr>
        <p:txBody>
          <a:bodyPr wrap="square" rtlCol="0">
            <a:spAutoFit/>
          </a:bodyPr>
          <a:lstStyle/>
          <a:p>
            <a:pPr marL="342900" indent="-342900" algn="just">
              <a:buFont typeface="Arial" panose="020B0604020202020204" pitchFamily="34" charset="0"/>
              <a:buChar char="•"/>
            </a:pPr>
            <a:r>
              <a:rPr lang="en-US" sz="1600" b="1" dirty="0">
                <a:solidFill>
                  <a:srgbClr val="2D2D2D"/>
                </a:solidFill>
              </a:rPr>
              <a:t>Remember the other person's goals: </a:t>
            </a:r>
            <a:r>
              <a:rPr lang="en-US" sz="1600" dirty="0">
                <a:solidFill>
                  <a:srgbClr val="2D2D2D"/>
                </a:solidFill>
              </a:rPr>
              <a:t>When negotiating with someone, it's helpful to remember what the other person might want out of this situation.</a:t>
            </a:r>
          </a:p>
          <a:p>
            <a:pPr marL="342900" indent="-342900" algn="just">
              <a:buFont typeface="Arial" panose="020B0604020202020204" pitchFamily="34" charset="0"/>
              <a:buChar char="•"/>
            </a:pPr>
            <a:r>
              <a:rPr lang="en-US" sz="1600" b="1" dirty="0">
                <a:solidFill>
                  <a:srgbClr val="2D2D2D"/>
                </a:solidFill>
              </a:rPr>
              <a:t>Evaluate your expectations: </a:t>
            </a:r>
            <a:r>
              <a:rPr lang="en-US" sz="1600" dirty="0">
                <a:solidFill>
                  <a:srgbClr val="2D2D2D"/>
                </a:solidFill>
              </a:rPr>
              <a:t>Since a win-win resolution means that both sides think the outcome is beneficial, it's important to make sure that what you expect from the other party is fair to them. </a:t>
            </a:r>
          </a:p>
          <a:p>
            <a:pPr marL="342900" indent="-342900" algn="just">
              <a:buFont typeface="Arial" panose="020B0604020202020204" pitchFamily="34" charset="0"/>
              <a:buChar char="•"/>
            </a:pPr>
            <a:r>
              <a:rPr lang="en-US" sz="1600" b="1" dirty="0">
                <a:solidFill>
                  <a:srgbClr val="2D2D2D"/>
                </a:solidFill>
              </a:rPr>
              <a:t>Create mutually beneficial opportunities: </a:t>
            </a:r>
            <a:r>
              <a:rPr lang="en-US" sz="1600" dirty="0">
                <a:solidFill>
                  <a:srgbClr val="2D2D2D"/>
                </a:solidFill>
              </a:rPr>
              <a:t>If the negotiations don't seem to include a way of reaching a win-win situation, it's sometimes possible to create a new situation that does.</a:t>
            </a:r>
          </a:p>
          <a:p>
            <a:pPr marL="342900" indent="-342900" algn="just">
              <a:buFont typeface="Arial" panose="020B0604020202020204" pitchFamily="34" charset="0"/>
              <a:buChar char="•"/>
            </a:pPr>
            <a:r>
              <a:rPr lang="en-US" sz="1600" b="1" dirty="0">
                <a:solidFill>
                  <a:srgbClr val="2D2D2D"/>
                </a:solidFill>
              </a:rPr>
              <a:t>Remain objective: </a:t>
            </a:r>
            <a:r>
              <a:rPr lang="en-US" sz="1600" dirty="0">
                <a:solidFill>
                  <a:srgbClr val="2D2D2D"/>
                </a:solidFill>
              </a:rPr>
              <a:t>During negotiations, it's best to keep a focus on the objective facts of that specific situation instead of the potential outcome.</a:t>
            </a:r>
          </a:p>
          <a:p>
            <a:pPr marL="342900" indent="-342900" algn="just">
              <a:buFont typeface="Arial" panose="020B0604020202020204" pitchFamily="34" charset="0"/>
              <a:buChar char="•"/>
            </a:pPr>
            <a:r>
              <a:rPr lang="en-US" sz="1600" b="1" dirty="0">
                <a:solidFill>
                  <a:srgbClr val="2D2D2D"/>
                </a:solidFill>
              </a:rPr>
              <a:t>Determine your best alternative: </a:t>
            </a:r>
            <a:r>
              <a:rPr lang="en-US" sz="1600" dirty="0">
                <a:solidFill>
                  <a:srgbClr val="2D2D2D"/>
                </a:solidFill>
              </a:rPr>
              <a:t>Instead of focusing on your most desirable outcome, it's helpful to determine which alternative outcome might have benefits for you.</a:t>
            </a:r>
          </a:p>
          <a:p>
            <a:pPr marL="342900" indent="-342900" algn="just">
              <a:buFont typeface="Arial" panose="020B0604020202020204" pitchFamily="34" charset="0"/>
              <a:buChar char="•"/>
            </a:pPr>
            <a:r>
              <a:rPr lang="en-US" sz="1600" b="1" dirty="0">
                <a:solidFill>
                  <a:srgbClr val="2D2D2D"/>
                </a:solidFill>
              </a:rPr>
              <a:t>Work together toward a common goal: </a:t>
            </a:r>
            <a:r>
              <a:rPr lang="en-US" sz="1600" dirty="0">
                <a:solidFill>
                  <a:srgbClr val="2D2D2D"/>
                </a:solidFill>
              </a:rPr>
              <a:t>It's sometimes helpful to work together with the other party to determine which outcomes you both want.</a:t>
            </a:r>
          </a:p>
          <a:p>
            <a:pPr marL="342900" indent="-342900" algn="just">
              <a:buFont typeface="Arial" panose="020B0604020202020204" pitchFamily="34" charset="0"/>
              <a:buChar char="•"/>
            </a:pPr>
            <a:r>
              <a:rPr lang="en-US" sz="1600" b="1" dirty="0">
                <a:solidFill>
                  <a:srgbClr val="2D2D2D"/>
                </a:solidFill>
              </a:rPr>
              <a:t>Be honest about any potential issues: </a:t>
            </a:r>
            <a:r>
              <a:rPr lang="en-US" sz="1600" dirty="0">
                <a:solidFill>
                  <a:srgbClr val="2D2D2D"/>
                </a:solidFill>
              </a:rPr>
              <a:t>In negotiations like these, it's helpful to remain honest about the things that conflict with your desired goal. This lets both parties either work around those potential conflicts or resolve the issues themselves.</a:t>
            </a:r>
          </a:p>
        </p:txBody>
      </p:sp>
      <p:pic>
        <p:nvPicPr>
          <p:cNvPr id="7" name="Graphic 21">
            <a:extLst>
              <a:ext uri="{FF2B5EF4-FFF2-40B4-BE49-F238E27FC236}">
                <a16:creationId xmlns:a16="http://schemas.microsoft.com/office/drawing/2014/main" id="{D380D0EA-0518-D333-268C-1FC5442020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id="{5647DDE0-F117-4BFF-E309-BEACF85ABF73}"/>
              </a:ext>
            </a:extLst>
          </p:cNvPr>
          <p:cNvPicPr>
            <a:picLocks noChangeAspect="1"/>
          </p:cNvPicPr>
          <p:nvPr/>
        </p:nvPicPr>
        <p:blipFill>
          <a:blip r:embed="rId3"/>
          <a:srcRect l="15171" t="51608" r="41076" b="14859"/>
          <a:stretch>
            <a:fillRect/>
          </a:stretch>
        </p:blipFill>
        <p:spPr>
          <a:xfrm>
            <a:off x="7551868" y="2132913"/>
            <a:ext cx="4432123" cy="3859096"/>
          </a:xfrm>
          <a:prstGeom prst="rect">
            <a:avLst/>
          </a:prstGeom>
        </p:spPr>
      </p:pic>
    </p:spTree>
    <p:extLst>
      <p:ext uri="{BB962C8B-B14F-4D97-AF65-F5344CB8AC3E}">
        <p14:creationId xmlns:p14="http://schemas.microsoft.com/office/powerpoint/2010/main" val="439305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BD2DA1-BAF0-9ECC-344D-10979BE8D9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92F1FC-D444-04C3-A329-BCB3DC2B3E59}"/>
              </a:ext>
            </a:extLst>
          </p:cNvPr>
          <p:cNvSpPr/>
          <p:nvPr/>
        </p:nvSpPr>
        <p:spPr>
          <a:xfrm>
            <a:off x="2635899" y="1506819"/>
            <a:ext cx="7236283" cy="4984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AA6A5AB-FC52-DB3D-D60E-4A8BEC2648DC}"/>
              </a:ext>
            </a:extLst>
          </p:cNvPr>
          <p:cNvSpPr txBox="1"/>
          <p:nvPr/>
        </p:nvSpPr>
        <p:spPr>
          <a:xfrm>
            <a:off x="3435630" y="2013783"/>
            <a:ext cx="5910088" cy="3970318"/>
          </a:xfrm>
          <a:prstGeom prst="rect">
            <a:avLst/>
          </a:prstGeom>
          <a:noFill/>
        </p:spPr>
        <p:txBody>
          <a:bodyPr wrap="square" rtlCol="0">
            <a:spAutoFit/>
          </a:bodyPr>
          <a:lstStyle/>
          <a:p>
            <a:pPr algn="ctr"/>
            <a:r>
              <a:rPr lang="en-US" sz="2800" b="1" dirty="0"/>
              <a:t>Scenario: Freelance Graphic Designer and a Small Business Owner</a:t>
            </a:r>
          </a:p>
          <a:p>
            <a:pPr algn="ctr"/>
            <a:r>
              <a:rPr lang="en-US" sz="2800" b="1" dirty="0"/>
              <a:t>Context</a:t>
            </a:r>
            <a:r>
              <a:rPr lang="en-US" sz="2800" dirty="0"/>
              <a:t>: A small business wants to hire a freelance graphic designer to create branding materials (logo, business cards, and social media graphics). The business has a limited budget, and the designer wants fair compensation for quality work.</a:t>
            </a:r>
          </a:p>
        </p:txBody>
      </p:sp>
      <p:sp>
        <p:nvSpPr>
          <p:cNvPr id="5" name="Rectangle 4">
            <a:extLst>
              <a:ext uri="{FF2B5EF4-FFF2-40B4-BE49-F238E27FC236}">
                <a16:creationId xmlns:a16="http://schemas.microsoft.com/office/drawing/2014/main" id="{06058E90-E2BF-9BF4-B6A0-B75F43A17188}"/>
              </a:ext>
            </a:extLst>
          </p:cNvPr>
          <p:cNvSpPr/>
          <p:nvPr/>
        </p:nvSpPr>
        <p:spPr>
          <a:xfrm>
            <a:off x="1780851"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D0C896F0-17EF-7845-904D-3C828C8D45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097682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121816-6811-BC13-8E8C-4DA100FB5A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F945840-7939-2D92-6D08-85EE3165299C}"/>
              </a:ext>
            </a:extLst>
          </p:cNvPr>
          <p:cNvSpPr/>
          <p:nvPr/>
        </p:nvSpPr>
        <p:spPr>
          <a:xfrm>
            <a:off x="208009" y="1685495"/>
            <a:ext cx="11574088" cy="4984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23381F1-3AEB-89D1-32F1-7922D9491295}"/>
              </a:ext>
            </a:extLst>
          </p:cNvPr>
          <p:cNvSpPr txBox="1"/>
          <p:nvPr/>
        </p:nvSpPr>
        <p:spPr>
          <a:xfrm>
            <a:off x="409903" y="1901685"/>
            <a:ext cx="10208819" cy="4801314"/>
          </a:xfrm>
          <a:prstGeom prst="rect">
            <a:avLst/>
          </a:prstGeom>
          <a:noFill/>
        </p:spPr>
        <p:txBody>
          <a:bodyPr wrap="square" rtlCol="0">
            <a:spAutoFit/>
          </a:bodyPr>
          <a:lstStyle/>
          <a:p>
            <a:pPr marL="342900" indent="-342900" algn="just">
              <a:buFont typeface="+mj-lt"/>
              <a:buAutoNum type="arabicPeriod"/>
            </a:pPr>
            <a:r>
              <a:rPr lang="en-US" b="1" dirty="0"/>
              <a:t>Remember the other person's goals</a:t>
            </a:r>
          </a:p>
          <a:p>
            <a:pPr marL="742950" lvl="1" indent="-285750" algn="just">
              <a:buFont typeface="Arial" panose="020B0604020202020204" pitchFamily="34" charset="0"/>
              <a:buChar char="•"/>
            </a:pPr>
            <a:r>
              <a:rPr lang="en-US" b="1" dirty="0"/>
              <a:t>Designer considers</a:t>
            </a:r>
            <a:r>
              <a:rPr lang="en-US" dirty="0"/>
              <a:t>: “The business owner wants a strong brand presence without going over budget.”</a:t>
            </a:r>
          </a:p>
          <a:p>
            <a:pPr marL="742950" lvl="1" indent="-285750" algn="just">
              <a:buFont typeface="Arial" panose="020B0604020202020204" pitchFamily="34" charset="0"/>
              <a:buChar char="•"/>
            </a:pPr>
            <a:r>
              <a:rPr lang="en-US" b="1" dirty="0"/>
              <a:t>Business owner considers</a:t>
            </a:r>
            <a:r>
              <a:rPr lang="en-US" dirty="0"/>
              <a:t>: “The designer needs to earn fairly for their time and skill.”</a:t>
            </a:r>
          </a:p>
          <a:p>
            <a:pPr algn="just"/>
            <a:endParaRPr lang="en-US" dirty="0"/>
          </a:p>
          <a:p>
            <a:pPr algn="just"/>
            <a:r>
              <a:rPr lang="en-US" b="1" dirty="0"/>
              <a:t>2. Evaluate your expectations</a:t>
            </a:r>
          </a:p>
          <a:p>
            <a:pPr marL="742950" lvl="1" indent="-285750" algn="just">
              <a:buFont typeface="Arial" panose="020B0604020202020204" pitchFamily="34" charset="0"/>
              <a:buChar char="•"/>
            </a:pPr>
            <a:r>
              <a:rPr lang="en-US" b="1" dirty="0"/>
              <a:t>Designer</a:t>
            </a:r>
            <a:r>
              <a:rPr lang="en-US" dirty="0"/>
              <a:t>: “I usually charge $1,000 for this package, but given their situation, I can simplify the project to meet them halfway.”</a:t>
            </a:r>
          </a:p>
          <a:p>
            <a:pPr marL="742950" lvl="1" indent="-285750" algn="just">
              <a:buFont typeface="Arial" panose="020B0604020202020204" pitchFamily="34" charset="0"/>
              <a:buChar char="•"/>
            </a:pPr>
            <a:r>
              <a:rPr lang="en-US" b="1" dirty="0"/>
              <a:t>Business owner</a:t>
            </a:r>
            <a:r>
              <a:rPr lang="en-US" dirty="0"/>
              <a:t>: “I was hoping to pay $600. Maybe I can stretch to $800 if we phase the project.”</a:t>
            </a:r>
          </a:p>
          <a:p>
            <a:pPr algn="just"/>
            <a:endParaRPr lang="en-US" dirty="0"/>
          </a:p>
          <a:p>
            <a:pPr algn="just"/>
            <a:r>
              <a:rPr lang="en-US" b="1" dirty="0"/>
              <a:t>3. Create mutually beneficial opportunities</a:t>
            </a:r>
          </a:p>
          <a:p>
            <a:pPr marL="742950" lvl="1" indent="-285750" algn="just">
              <a:buFont typeface="Arial" panose="020B0604020202020204" pitchFamily="34" charset="0"/>
              <a:buChar char="•"/>
            </a:pPr>
            <a:r>
              <a:rPr lang="en-US" b="1" dirty="0"/>
              <a:t>They agree</a:t>
            </a:r>
            <a:r>
              <a:rPr lang="en-US" dirty="0"/>
              <a:t>: “Let’s do the logo and business cards now for $700, and revisit the social media graphics next month. This helps both financially and workload-wise.”</a:t>
            </a:r>
          </a:p>
          <a:p>
            <a:pPr algn="just"/>
            <a:endParaRPr lang="en-US" dirty="0"/>
          </a:p>
          <a:p>
            <a:pPr algn="just"/>
            <a:r>
              <a:rPr lang="en-US" b="1" dirty="0"/>
              <a:t>4. Remain objective</a:t>
            </a:r>
          </a:p>
          <a:p>
            <a:pPr marL="742950" lvl="1" indent="-285750" algn="just">
              <a:buFont typeface="Arial" panose="020B0604020202020204" pitchFamily="34" charset="0"/>
              <a:buChar char="•"/>
            </a:pPr>
            <a:r>
              <a:rPr lang="en-US" b="1" dirty="0"/>
              <a:t>They focus on deliverables, timelines, and the value of good design</a:t>
            </a:r>
            <a:r>
              <a:rPr lang="en-US" dirty="0"/>
              <a:t>, rather than emotions or assumptions like “You’re undervaluing me” or “You’re charging too much.”</a:t>
            </a:r>
          </a:p>
        </p:txBody>
      </p:sp>
      <p:sp>
        <p:nvSpPr>
          <p:cNvPr id="5" name="Rectangle 4">
            <a:extLst>
              <a:ext uri="{FF2B5EF4-FFF2-40B4-BE49-F238E27FC236}">
                <a16:creationId xmlns:a16="http://schemas.microsoft.com/office/drawing/2014/main" id="{F212017E-5BF8-5FDA-34FF-4B68FC72EE6C}"/>
              </a:ext>
            </a:extLst>
          </p:cNvPr>
          <p:cNvSpPr/>
          <p:nvPr/>
        </p:nvSpPr>
        <p:spPr>
          <a:xfrm>
            <a:off x="46644"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CFFBC06D-AA71-17F8-612F-D3995813E6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5774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0E3AD2-6E06-B281-3027-28E35AE5A5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41F685-446A-D450-253E-C08743F1ED67}"/>
              </a:ext>
            </a:extLst>
          </p:cNvPr>
          <p:cNvSpPr/>
          <p:nvPr/>
        </p:nvSpPr>
        <p:spPr>
          <a:xfrm>
            <a:off x="208009" y="1685495"/>
            <a:ext cx="11574088" cy="4984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08E152E-EFB5-7C06-6AC1-131BCA0CA8FB}"/>
              </a:ext>
            </a:extLst>
          </p:cNvPr>
          <p:cNvSpPr txBox="1"/>
          <p:nvPr/>
        </p:nvSpPr>
        <p:spPr>
          <a:xfrm>
            <a:off x="409903" y="2006785"/>
            <a:ext cx="10208819" cy="3416320"/>
          </a:xfrm>
          <a:prstGeom prst="rect">
            <a:avLst/>
          </a:prstGeom>
          <a:noFill/>
        </p:spPr>
        <p:txBody>
          <a:bodyPr wrap="square" rtlCol="0">
            <a:spAutoFit/>
          </a:bodyPr>
          <a:lstStyle/>
          <a:p>
            <a:pPr algn="just"/>
            <a:r>
              <a:rPr lang="en-US" b="1" dirty="0"/>
              <a:t>5. Determine your best alternative</a:t>
            </a:r>
          </a:p>
          <a:p>
            <a:pPr marL="742950" lvl="1" indent="-285750" algn="just">
              <a:buFont typeface="Arial" panose="020B0604020202020204" pitchFamily="34" charset="0"/>
              <a:buChar char="•"/>
            </a:pPr>
            <a:r>
              <a:rPr lang="en-US" b="1" dirty="0"/>
              <a:t>Designer’s BATNA</a:t>
            </a:r>
            <a:r>
              <a:rPr lang="en-US" dirty="0"/>
              <a:t>: “If this doesn’t work, I could take a smaller gig this week.”</a:t>
            </a:r>
          </a:p>
          <a:p>
            <a:pPr marL="742950" lvl="1" indent="-285750" algn="just">
              <a:buFont typeface="Arial" panose="020B0604020202020204" pitchFamily="34" charset="0"/>
              <a:buChar char="•"/>
            </a:pPr>
            <a:r>
              <a:rPr lang="en-US" b="1" dirty="0"/>
              <a:t>Business owner’s BATNA</a:t>
            </a:r>
            <a:r>
              <a:rPr lang="en-US" dirty="0"/>
              <a:t>: “I could try a DIY logo maker, but it won’t have the same impact.”</a:t>
            </a:r>
          </a:p>
          <a:p>
            <a:pPr algn="just"/>
            <a:endParaRPr lang="en-US" dirty="0"/>
          </a:p>
          <a:p>
            <a:pPr algn="just"/>
            <a:r>
              <a:rPr lang="en-US" b="1" dirty="0"/>
              <a:t>6. Work together toward a common goal</a:t>
            </a:r>
          </a:p>
          <a:p>
            <a:pPr marL="742950" lvl="1" indent="-285750" algn="just">
              <a:buFont typeface="Arial" panose="020B0604020202020204" pitchFamily="34" charset="0"/>
              <a:buChar char="•"/>
            </a:pPr>
            <a:r>
              <a:rPr lang="en-US" b="1" dirty="0"/>
              <a:t>Both parties </a:t>
            </a:r>
            <a:r>
              <a:rPr lang="en-US" dirty="0"/>
              <a:t>discuss their goals and realize: “We both want a polished brand that helps grow the business—if this succeeds, we can collaborate again.”</a:t>
            </a:r>
          </a:p>
          <a:p>
            <a:pPr algn="just"/>
            <a:endParaRPr lang="en-US" dirty="0"/>
          </a:p>
          <a:p>
            <a:pPr algn="just"/>
            <a:r>
              <a:rPr lang="en-US" b="1" dirty="0"/>
              <a:t>7. Be honest about any potential issues</a:t>
            </a:r>
          </a:p>
          <a:p>
            <a:pPr marL="742950" lvl="1" indent="-285750" algn="just">
              <a:buFont typeface="Arial" panose="020B0604020202020204" pitchFamily="34" charset="0"/>
              <a:buChar char="•"/>
            </a:pPr>
            <a:r>
              <a:rPr lang="en-US" b="1" dirty="0"/>
              <a:t>Designer says</a:t>
            </a:r>
            <a:r>
              <a:rPr lang="en-US" dirty="0"/>
              <a:t>: “I can’t deliver high-quality results if I have to rush it—can we extend the deadline by two days?”</a:t>
            </a:r>
          </a:p>
          <a:p>
            <a:pPr marL="742950" lvl="1" indent="-285750" algn="just">
              <a:buFont typeface="Arial" panose="020B0604020202020204" pitchFamily="34" charset="0"/>
              <a:buChar char="•"/>
            </a:pPr>
            <a:r>
              <a:rPr lang="en-US" b="1" dirty="0"/>
              <a:t>Owner says</a:t>
            </a:r>
            <a:r>
              <a:rPr lang="en-US" dirty="0"/>
              <a:t>: “I’m concerned about the upfront cost—can we split the payment?”</a:t>
            </a:r>
          </a:p>
        </p:txBody>
      </p:sp>
      <p:sp>
        <p:nvSpPr>
          <p:cNvPr id="5" name="Rectangle 4">
            <a:extLst>
              <a:ext uri="{FF2B5EF4-FFF2-40B4-BE49-F238E27FC236}">
                <a16:creationId xmlns:a16="http://schemas.microsoft.com/office/drawing/2014/main" id="{AEE63841-ECDB-71CC-76EE-3FB3181A3F59}"/>
              </a:ext>
            </a:extLst>
          </p:cNvPr>
          <p:cNvSpPr/>
          <p:nvPr/>
        </p:nvSpPr>
        <p:spPr>
          <a:xfrm>
            <a:off x="46644"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8B3543C6-BC0E-D7EB-7443-40EBEB8A5B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566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40FF53-7153-200D-98D1-CB0F5C1F32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CE40E2-AFB5-F9BC-6A68-DCE0556965C1}"/>
              </a:ext>
            </a:extLst>
          </p:cNvPr>
          <p:cNvSpPr/>
          <p:nvPr/>
        </p:nvSpPr>
        <p:spPr>
          <a:xfrm>
            <a:off x="208009" y="1685495"/>
            <a:ext cx="11574088" cy="4984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59580EAC-09A8-FAE1-9321-D4F92D1E5ADC}"/>
              </a:ext>
            </a:extLst>
          </p:cNvPr>
          <p:cNvSpPr/>
          <p:nvPr/>
        </p:nvSpPr>
        <p:spPr>
          <a:xfrm>
            <a:off x="46644"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CAA7F985-514B-6FCD-1E74-D0A647908D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FC9D078-FD2E-6B0F-3C35-691C60F84ADC}"/>
              </a:ext>
            </a:extLst>
          </p:cNvPr>
          <p:cNvSpPr txBox="1"/>
          <p:nvPr/>
        </p:nvSpPr>
        <p:spPr>
          <a:xfrm>
            <a:off x="1482207" y="2998328"/>
            <a:ext cx="9048466" cy="3046988"/>
          </a:xfrm>
          <a:prstGeom prst="rect">
            <a:avLst/>
          </a:prstGeom>
          <a:noFill/>
        </p:spPr>
        <p:txBody>
          <a:bodyPr wrap="square">
            <a:spAutoFit/>
          </a:bodyPr>
          <a:lstStyle/>
          <a:p>
            <a:pPr algn="just"/>
            <a:r>
              <a:rPr lang="en-US" sz="2400" b="0" i="0" dirty="0">
                <a:solidFill>
                  <a:srgbClr val="000000"/>
                </a:solidFill>
                <a:effectLst/>
                <a:latin typeface="Calibri" panose="020F0502020204030204" pitchFamily="34" charset="0"/>
              </a:rPr>
              <a:t>Company A is a large manufacturer of electronics products, and Company B is a small retailer specializing in selling these products to consumers. Both companies recognize the potential for collaboration to increase their profits and market reach.</a:t>
            </a:r>
          </a:p>
          <a:p>
            <a:pPr algn="just"/>
            <a:endParaRPr lang="en-US" sz="2400" dirty="0">
              <a:solidFill>
                <a:srgbClr val="000000"/>
              </a:solidFill>
              <a:latin typeface="Calibri" panose="020F0502020204030204" pitchFamily="34" charset="0"/>
            </a:endParaRPr>
          </a:p>
          <a:p>
            <a:pPr algn="just"/>
            <a:r>
              <a:rPr lang="en-US" sz="2400" b="1" i="0" dirty="0">
                <a:solidFill>
                  <a:srgbClr val="000000"/>
                </a:solidFill>
                <a:effectLst/>
                <a:latin typeface="Calibri" panose="020F0502020204030204" pitchFamily="34" charset="0"/>
              </a:rPr>
              <a:t>Objective</a:t>
            </a:r>
            <a:r>
              <a:rPr lang="en-US" sz="2400" b="0" i="0" dirty="0">
                <a:solidFill>
                  <a:srgbClr val="000000"/>
                </a:solidFill>
                <a:effectLst/>
                <a:latin typeface="Calibri" panose="020F0502020204030204" pitchFamily="34" charset="0"/>
              </a:rPr>
              <a:t>: The objective of this collaboration is to create a win-win situation where both Company A and Company B can achieve their business goals through mutual cooperation.</a:t>
            </a:r>
          </a:p>
        </p:txBody>
      </p:sp>
      <p:sp>
        <p:nvSpPr>
          <p:cNvPr id="4" name="TextBox 3">
            <a:extLst>
              <a:ext uri="{FF2B5EF4-FFF2-40B4-BE49-F238E27FC236}">
                <a16:creationId xmlns:a16="http://schemas.microsoft.com/office/drawing/2014/main" id="{A47BD0D5-8E90-D21A-C102-F1B9DE2D0623}"/>
              </a:ext>
            </a:extLst>
          </p:cNvPr>
          <p:cNvSpPr txBox="1"/>
          <p:nvPr/>
        </p:nvSpPr>
        <p:spPr>
          <a:xfrm>
            <a:off x="748872" y="2268495"/>
            <a:ext cx="6094324" cy="461665"/>
          </a:xfrm>
          <a:prstGeom prst="rect">
            <a:avLst/>
          </a:prstGeom>
          <a:noFill/>
        </p:spPr>
        <p:txBody>
          <a:bodyPr wrap="square">
            <a:spAutoFit/>
          </a:bodyPr>
          <a:lstStyle/>
          <a:p>
            <a:r>
              <a:rPr lang="en-US" sz="2400" b="1" i="0" dirty="0">
                <a:solidFill>
                  <a:srgbClr val="C00000"/>
                </a:solidFill>
                <a:effectLst/>
                <a:latin typeface="Calibri" panose="020F0502020204030204" pitchFamily="34" charset="0"/>
              </a:rPr>
              <a:t>Win – Win case study</a:t>
            </a:r>
            <a:endParaRPr lang="en-US" sz="2400" b="0" i="0" dirty="0">
              <a:solidFill>
                <a:srgbClr val="C00000"/>
              </a:solidFill>
              <a:effectLst/>
              <a:latin typeface="Calibri" panose="020F0502020204030204" pitchFamily="34" charset="0"/>
            </a:endParaRPr>
          </a:p>
        </p:txBody>
      </p:sp>
    </p:spTree>
    <p:extLst>
      <p:ext uri="{BB962C8B-B14F-4D97-AF65-F5344CB8AC3E}">
        <p14:creationId xmlns:p14="http://schemas.microsoft.com/office/powerpoint/2010/main" val="2984445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2A4DE-C82F-590C-3325-63E802F3E36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CAD772-DB82-5E95-4A24-811075FD5F8E}"/>
              </a:ext>
            </a:extLst>
          </p:cNvPr>
          <p:cNvSpPr/>
          <p:nvPr/>
        </p:nvSpPr>
        <p:spPr>
          <a:xfrm>
            <a:off x="208009" y="1685495"/>
            <a:ext cx="11574088" cy="4984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FEA2AC9-6A60-3E5C-89CF-AD946AE5C8D4}"/>
              </a:ext>
            </a:extLst>
          </p:cNvPr>
          <p:cNvSpPr/>
          <p:nvPr/>
        </p:nvSpPr>
        <p:spPr>
          <a:xfrm>
            <a:off x="46644"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E4D6E0F8-D035-942D-E177-24D0FC869B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39A03365-33B8-7DBC-7295-37ECE5204422}"/>
              </a:ext>
            </a:extLst>
          </p:cNvPr>
          <p:cNvSpPr txBox="1"/>
          <p:nvPr/>
        </p:nvSpPr>
        <p:spPr>
          <a:xfrm>
            <a:off x="1451101" y="1677206"/>
            <a:ext cx="1404457" cy="523220"/>
          </a:xfrm>
          <a:prstGeom prst="rect">
            <a:avLst/>
          </a:prstGeom>
          <a:noFill/>
        </p:spPr>
        <p:txBody>
          <a:bodyPr wrap="square">
            <a:spAutoFit/>
          </a:bodyPr>
          <a:lstStyle/>
          <a:p>
            <a:pPr algn="just"/>
            <a:r>
              <a:rPr lang="en-US" sz="2800" b="1" i="0" dirty="0">
                <a:solidFill>
                  <a:srgbClr val="C00000"/>
                </a:solidFill>
                <a:effectLst/>
                <a:latin typeface="Calibri" panose="020F0502020204030204" pitchFamily="34" charset="0"/>
              </a:rPr>
              <a:t>Actions</a:t>
            </a:r>
          </a:p>
        </p:txBody>
      </p:sp>
      <p:sp>
        <p:nvSpPr>
          <p:cNvPr id="6" name="TextBox 5">
            <a:extLst>
              <a:ext uri="{FF2B5EF4-FFF2-40B4-BE49-F238E27FC236}">
                <a16:creationId xmlns:a16="http://schemas.microsoft.com/office/drawing/2014/main" id="{7F89C917-12B2-63E5-70CC-CCC0C990E09E}"/>
              </a:ext>
            </a:extLst>
          </p:cNvPr>
          <p:cNvSpPr txBox="1"/>
          <p:nvPr/>
        </p:nvSpPr>
        <p:spPr>
          <a:xfrm>
            <a:off x="316822" y="2249696"/>
            <a:ext cx="11356462" cy="4185761"/>
          </a:xfrm>
          <a:prstGeom prst="rect">
            <a:avLst/>
          </a:prstGeom>
          <a:noFill/>
        </p:spPr>
        <p:txBody>
          <a:bodyPr wrap="square">
            <a:spAutoFit/>
          </a:bodyPr>
          <a:lstStyle/>
          <a:p>
            <a:pPr marL="457200" indent="-457200" algn="just">
              <a:buFont typeface="+mj-lt"/>
              <a:buAutoNum type="arabicPeriod"/>
            </a:pPr>
            <a:r>
              <a:rPr lang="en-US" sz="1900" b="1" i="0" dirty="0">
                <a:solidFill>
                  <a:srgbClr val="000000"/>
                </a:solidFill>
                <a:effectLst/>
                <a:latin typeface="Calibri" panose="020F0502020204030204" pitchFamily="34" charset="0"/>
              </a:rPr>
              <a:t>Identifying Complementary Strengths</a:t>
            </a:r>
            <a:r>
              <a:rPr lang="en-US" sz="1900" b="0" i="0" dirty="0">
                <a:solidFill>
                  <a:srgbClr val="000000"/>
                </a:solidFill>
                <a:effectLst/>
                <a:latin typeface="Calibri" panose="020F0502020204030204" pitchFamily="34" charset="0"/>
              </a:rPr>
              <a:t>: Both companies identified their respective strengths and weaknesses. Company A excelled in manufacturing and had a vast production capacity, while Company B had a strong local market presence and knowledge of consumer preferences.</a:t>
            </a:r>
          </a:p>
          <a:p>
            <a:pPr marL="457200" indent="-457200" algn="just">
              <a:buFont typeface="+mj-lt"/>
              <a:buAutoNum type="arabicPeriod"/>
            </a:pPr>
            <a:r>
              <a:rPr lang="en-US" sz="1900" b="1" i="0" dirty="0">
                <a:solidFill>
                  <a:srgbClr val="000000"/>
                </a:solidFill>
                <a:effectLst/>
                <a:latin typeface="Calibri" panose="020F0502020204030204" pitchFamily="34" charset="0"/>
              </a:rPr>
              <a:t>Resource Sharing</a:t>
            </a:r>
            <a:r>
              <a:rPr lang="en-US" sz="1900" b="0" i="0" dirty="0">
                <a:solidFill>
                  <a:srgbClr val="000000"/>
                </a:solidFill>
                <a:effectLst/>
                <a:latin typeface="Calibri" panose="020F0502020204030204" pitchFamily="34" charset="0"/>
              </a:rPr>
              <a:t>: To create a win-win situation, both companies agreed to share resources. Company A offered a discount on bulk purchases to Company B, enabling the retailer to access products at a lower cost. In return, Company B agreed to provide valuable market insights and feedback on product performance.</a:t>
            </a:r>
            <a:endParaRPr lang="en-US" sz="1900" dirty="0">
              <a:solidFill>
                <a:srgbClr val="000000"/>
              </a:solidFill>
              <a:latin typeface="Calibri" panose="020F0502020204030204" pitchFamily="34" charset="0"/>
            </a:endParaRPr>
          </a:p>
          <a:p>
            <a:pPr marL="457200" indent="-457200" algn="just">
              <a:buFont typeface="+mj-lt"/>
              <a:buAutoNum type="arabicPeriod"/>
            </a:pPr>
            <a:r>
              <a:rPr lang="en-US" sz="1900" b="1" dirty="0">
                <a:solidFill>
                  <a:srgbClr val="000000"/>
                </a:solidFill>
                <a:latin typeface="Calibri" panose="020F0502020204030204" pitchFamily="34" charset="0"/>
              </a:rPr>
              <a:t>Marketing Collaboration</a:t>
            </a:r>
            <a:r>
              <a:rPr lang="en-US" sz="1900" dirty="0">
                <a:solidFill>
                  <a:srgbClr val="000000"/>
                </a:solidFill>
                <a:latin typeface="Calibri" panose="020F0502020204030204" pitchFamily="34" charset="0"/>
              </a:rPr>
              <a:t>: Company A and Company B collaborated in marketing efforts. Company B utilized its local market knowledge and customer relationships to promote Company A's products effectively. This resulted in increased sales for Company A and a boost to Company B's revenue through increased customer traffic.</a:t>
            </a:r>
          </a:p>
          <a:p>
            <a:pPr marL="457200" indent="-457200" algn="just">
              <a:buFont typeface="+mj-lt"/>
              <a:buAutoNum type="arabicPeriod"/>
            </a:pPr>
            <a:r>
              <a:rPr lang="en-US" sz="1900" b="1" dirty="0">
                <a:solidFill>
                  <a:srgbClr val="000000"/>
                </a:solidFill>
                <a:latin typeface="Calibri" panose="020F0502020204030204" pitchFamily="34" charset="0"/>
              </a:rPr>
              <a:t>Customer Support Collaboration</a:t>
            </a:r>
            <a:r>
              <a:rPr lang="en-US" sz="1900" dirty="0">
                <a:solidFill>
                  <a:srgbClr val="000000"/>
                </a:solidFill>
                <a:latin typeface="Calibri" panose="020F0502020204030204" pitchFamily="34" charset="0"/>
              </a:rPr>
              <a:t>: Company B provided pre and post-sales customer support on behalf of Company A. This arrangement helped both companies significantly. Company B expanded its service offerings, attracting more customers, and Company A reduced its operational costs by outsourcing customer support.</a:t>
            </a:r>
          </a:p>
        </p:txBody>
      </p:sp>
    </p:spTree>
    <p:extLst>
      <p:ext uri="{BB962C8B-B14F-4D97-AF65-F5344CB8AC3E}">
        <p14:creationId xmlns:p14="http://schemas.microsoft.com/office/powerpoint/2010/main" val="2893378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849721-3AC9-C39D-921C-3B87C341B9B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2CEA18-D0C7-0800-4DDD-19C9E4BD7A4E}"/>
              </a:ext>
            </a:extLst>
          </p:cNvPr>
          <p:cNvSpPr/>
          <p:nvPr/>
        </p:nvSpPr>
        <p:spPr>
          <a:xfrm>
            <a:off x="208009" y="1685495"/>
            <a:ext cx="11574088" cy="4984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B62F49B6-081F-39C4-8E08-A7E4D23AA5C0}"/>
              </a:ext>
            </a:extLst>
          </p:cNvPr>
          <p:cNvSpPr/>
          <p:nvPr/>
        </p:nvSpPr>
        <p:spPr>
          <a:xfrm>
            <a:off x="46644"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B8F89520-5EBD-ACAE-9DBE-F0CE474FA0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799574E-2AAB-B720-100B-3BD3655B3F3C}"/>
              </a:ext>
            </a:extLst>
          </p:cNvPr>
          <p:cNvSpPr txBox="1"/>
          <p:nvPr/>
        </p:nvSpPr>
        <p:spPr>
          <a:xfrm>
            <a:off x="1451101" y="1666696"/>
            <a:ext cx="1404457" cy="523220"/>
          </a:xfrm>
          <a:prstGeom prst="rect">
            <a:avLst/>
          </a:prstGeom>
          <a:noFill/>
        </p:spPr>
        <p:txBody>
          <a:bodyPr wrap="square">
            <a:spAutoFit/>
          </a:bodyPr>
          <a:lstStyle/>
          <a:p>
            <a:pPr algn="just"/>
            <a:r>
              <a:rPr lang="en-US" sz="2800" b="1" i="0" dirty="0">
                <a:solidFill>
                  <a:srgbClr val="C00000"/>
                </a:solidFill>
                <a:effectLst/>
                <a:latin typeface="Calibri" panose="020F0502020204030204" pitchFamily="34" charset="0"/>
              </a:rPr>
              <a:t>Results</a:t>
            </a:r>
          </a:p>
        </p:txBody>
      </p:sp>
      <p:sp>
        <p:nvSpPr>
          <p:cNvPr id="6" name="TextBox 5">
            <a:extLst>
              <a:ext uri="{FF2B5EF4-FFF2-40B4-BE49-F238E27FC236}">
                <a16:creationId xmlns:a16="http://schemas.microsoft.com/office/drawing/2014/main" id="{335CED2B-B2B9-7952-D6D9-CD6FB57AFDAD}"/>
              </a:ext>
            </a:extLst>
          </p:cNvPr>
          <p:cNvSpPr txBox="1"/>
          <p:nvPr/>
        </p:nvSpPr>
        <p:spPr>
          <a:xfrm>
            <a:off x="316822" y="2249696"/>
            <a:ext cx="11356462" cy="4247317"/>
          </a:xfrm>
          <a:prstGeom prst="rect">
            <a:avLst/>
          </a:prstGeom>
          <a:noFill/>
        </p:spPr>
        <p:txBody>
          <a:bodyPr wrap="square">
            <a:spAutoFit/>
          </a:bodyPr>
          <a:lstStyle/>
          <a:p>
            <a:pPr marL="457200" indent="-457200" algn="just">
              <a:buFont typeface="+mj-lt"/>
              <a:buAutoNum type="arabicPeriod"/>
            </a:pPr>
            <a:r>
              <a:rPr lang="en-US" b="1" dirty="0">
                <a:solidFill>
                  <a:srgbClr val="000000"/>
                </a:solidFill>
                <a:latin typeface="Calibri" panose="020F0502020204030204" pitchFamily="34" charset="0"/>
              </a:rPr>
              <a:t>Increased Sales and Profits</a:t>
            </a:r>
            <a:r>
              <a:rPr lang="en-US" dirty="0">
                <a:solidFill>
                  <a:srgbClr val="000000"/>
                </a:solidFill>
                <a:latin typeface="Calibri" panose="020F0502020204030204" pitchFamily="34" charset="0"/>
              </a:rPr>
              <a:t>: The collaboration resulted in increased sales for both companies. Company A's products gained wider visibility through the retailer's marketing efforts, leading to a surge in demand. Company B saw an increase in revenue due to access to discounted products and increased foot traffic.</a:t>
            </a:r>
          </a:p>
          <a:p>
            <a:pPr marL="457200" indent="-457200" algn="just">
              <a:buFont typeface="+mj-lt"/>
              <a:buAutoNum type="arabicPeriod"/>
            </a:pPr>
            <a:r>
              <a:rPr lang="en-US" b="1" dirty="0">
                <a:solidFill>
                  <a:srgbClr val="000000"/>
                </a:solidFill>
                <a:latin typeface="Calibri" panose="020F0502020204030204" pitchFamily="34" charset="0"/>
              </a:rPr>
              <a:t>Market Expansion</a:t>
            </a:r>
            <a:r>
              <a:rPr lang="en-US" dirty="0">
                <a:solidFill>
                  <a:srgbClr val="000000"/>
                </a:solidFill>
                <a:latin typeface="Calibri" panose="020F0502020204030204" pitchFamily="34" charset="0"/>
              </a:rPr>
              <a:t>: Through collaboration, Company A was able to penetrate new markets, leveraging Company B's established distribution channels. This resulted in increased product exposure and improved accessibility for customers.</a:t>
            </a:r>
          </a:p>
          <a:p>
            <a:pPr marL="457200" indent="-457200" algn="just">
              <a:buFont typeface="+mj-lt"/>
              <a:buAutoNum type="arabicPeriod"/>
            </a:pPr>
            <a:r>
              <a:rPr lang="en-US" b="1" dirty="0">
                <a:solidFill>
                  <a:srgbClr val="000000"/>
                </a:solidFill>
                <a:latin typeface="Calibri" panose="020F0502020204030204" pitchFamily="34" charset="0"/>
              </a:rPr>
              <a:t>Improved Efficiency</a:t>
            </a:r>
            <a:r>
              <a:rPr lang="en-US" dirty="0">
                <a:solidFill>
                  <a:srgbClr val="000000"/>
                </a:solidFill>
                <a:latin typeface="Calibri" panose="020F0502020204030204" pitchFamily="34" charset="0"/>
              </a:rPr>
              <a:t>: The collaboration allowed Company A to focus on its core competency of manufacturing, while Company B handled customer support and marketing. This specialization improved operational efficiency for both companies, ultimately leading to cost savings and improved overall performance.</a:t>
            </a:r>
          </a:p>
          <a:p>
            <a:pPr algn="just"/>
            <a:endParaRPr lang="en-US" dirty="0">
              <a:solidFill>
                <a:srgbClr val="000000"/>
              </a:solidFill>
              <a:latin typeface="Calibri" panose="020F0502020204030204" pitchFamily="34" charset="0"/>
            </a:endParaRPr>
          </a:p>
          <a:p>
            <a:pPr algn="just"/>
            <a:endParaRPr lang="en-US" dirty="0">
              <a:solidFill>
                <a:srgbClr val="000000"/>
              </a:solidFill>
              <a:latin typeface="Calibri" panose="020F0502020204030204" pitchFamily="34" charset="0"/>
            </a:endParaRPr>
          </a:p>
          <a:p>
            <a:pPr algn="ctr"/>
            <a:r>
              <a:rPr lang="en-US" dirty="0">
                <a:solidFill>
                  <a:srgbClr val="000000"/>
                </a:solidFill>
                <a:latin typeface="Calibri" panose="020F0502020204030204" pitchFamily="34" charset="0"/>
              </a:rPr>
              <a:t>This case study demonstrates how a win-win situation can be achieved through collaboration and resource sharing. By identifying complementary strengths and aligning their objectives, Company A and Company B were able to benefit from each other's capabilities, resulting in increased sales, market expansion, and improved efficiency. Such win-win partnerships build sustainable relationships and contribute to the long-term growth and success of businesses involved.</a:t>
            </a:r>
          </a:p>
        </p:txBody>
      </p:sp>
      <p:sp>
        <p:nvSpPr>
          <p:cNvPr id="2" name="TextBox 1">
            <a:extLst>
              <a:ext uri="{FF2B5EF4-FFF2-40B4-BE49-F238E27FC236}">
                <a16:creationId xmlns:a16="http://schemas.microsoft.com/office/drawing/2014/main" id="{D8A9F280-CDCA-80EF-343A-6716D5725646}"/>
              </a:ext>
            </a:extLst>
          </p:cNvPr>
          <p:cNvSpPr txBox="1"/>
          <p:nvPr/>
        </p:nvSpPr>
        <p:spPr>
          <a:xfrm>
            <a:off x="1267174" y="4814537"/>
            <a:ext cx="2915943" cy="523220"/>
          </a:xfrm>
          <a:prstGeom prst="rect">
            <a:avLst/>
          </a:prstGeom>
          <a:noFill/>
        </p:spPr>
        <p:txBody>
          <a:bodyPr wrap="square">
            <a:spAutoFit/>
          </a:bodyPr>
          <a:lstStyle/>
          <a:p>
            <a:pPr algn="just"/>
            <a:r>
              <a:rPr lang="en-US" sz="2800" b="1" i="0" dirty="0">
                <a:solidFill>
                  <a:srgbClr val="C00000"/>
                </a:solidFill>
                <a:effectLst/>
                <a:latin typeface="Calibri" panose="020F0502020204030204" pitchFamily="34" charset="0"/>
              </a:rPr>
              <a:t>Conclusion</a:t>
            </a:r>
          </a:p>
        </p:txBody>
      </p:sp>
    </p:spTree>
    <p:extLst>
      <p:ext uri="{BB962C8B-B14F-4D97-AF65-F5344CB8AC3E}">
        <p14:creationId xmlns:p14="http://schemas.microsoft.com/office/powerpoint/2010/main" val="3657230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DED0A0-34A4-ADAD-E51A-99663792BC9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EB083C6A-4BCE-EC1E-74D2-462E025D6CAF}"/>
              </a:ext>
            </a:extLst>
          </p:cNvPr>
          <p:cNvSpPr/>
          <p:nvPr/>
        </p:nvSpPr>
        <p:spPr>
          <a:xfrm>
            <a:off x="180431" y="1397680"/>
            <a:ext cx="5943936" cy="4959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3087D398-7B85-8321-3469-AABB5FF6F064}"/>
              </a:ext>
            </a:extLst>
          </p:cNvPr>
          <p:cNvSpPr/>
          <p:nvPr/>
        </p:nvSpPr>
        <p:spPr>
          <a:xfrm>
            <a:off x="338592" y="1407872"/>
            <a:ext cx="5116477" cy="4763099"/>
          </a:xfrm>
          <a:prstGeom prst="rect">
            <a:avLst/>
          </a:prstGeom>
        </p:spPr>
        <p:txBody>
          <a:bodyPr wrap="square">
            <a:spAutoFit/>
          </a:bodyPr>
          <a:lstStyle/>
          <a:p>
            <a:pPr>
              <a:lnSpc>
                <a:spcPct val="120000"/>
              </a:lnSpc>
            </a:pPr>
            <a:r>
              <a:rPr lang="en-US" sz="1400" b="1" dirty="0">
                <a:latin typeface="Tajawal ExtraBold" panose="00000800000000000000" pitchFamily="2" charset="-78"/>
                <a:cs typeface="Tajawal ExtraBold" panose="00000800000000000000" pitchFamily="2" charset="-78"/>
              </a:rPr>
              <a:t>Definition</a:t>
            </a:r>
          </a:p>
          <a:p>
            <a:pPr algn="ctr">
              <a:lnSpc>
                <a:spcPct val="120000"/>
              </a:lnSpc>
            </a:pPr>
            <a:r>
              <a:rPr lang="en-US" sz="1600" dirty="0"/>
              <a:t>refers to a distributive negotiation where one negotiator’s gain the other negotiator’s loss. Both negotiators are typically competing to take away or claim the most value from their negotiation. </a:t>
            </a:r>
          </a:p>
          <a:p>
            <a:pPr algn="ctr">
              <a:lnSpc>
                <a:spcPct val="120000"/>
              </a:lnSpc>
            </a:pPr>
            <a:endParaRPr lang="en-US" sz="1600" dirty="0"/>
          </a:p>
          <a:p>
            <a:pPr algn="ctr">
              <a:lnSpc>
                <a:spcPct val="120000"/>
              </a:lnSpc>
            </a:pPr>
            <a:r>
              <a:rPr lang="en-US" sz="1600" dirty="0"/>
              <a:t>The </a:t>
            </a:r>
            <a:r>
              <a:rPr lang="en-US" sz="1600" b="1" dirty="0"/>
              <a:t>win-lose negotiation</a:t>
            </a:r>
            <a:r>
              <a:rPr lang="en-US" sz="1600" dirty="0"/>
              <a:t> assumes a </a:t>
            </a:r>
            <a:r>
              <a:rPr lang="en-US" sz="1600" b="1" dirty="0"/>
              <a:t>fixed amount of value (zero-sum game)</a:t>
            </a:r>
            <a:r>
              <a:rPr lang="en-US" sz="1600" dirty="0"/>
              <a:t> — if one side gains, the other loses.</a:t>
            </a:r>
          </a:p>
          <a:p>
            <a:pPr>
              <a:lnSpc>
                <a:spcPct val="120000"/>
              </a:lnSpc>
            </a:pPr>
            <a:endParaRPr lang="en-US" sz="1600" dirty="0">
              <a:cs typeface="Segoe UI Light" panose="020B0502040204020203" pitchFamily="34" charset="0"/>
            </a:endParaRPr>
          </a:p>
          <a:p>
            <a:pPr marL="285750" indent="-285750" algn="just">
              <a:lnSpc>
                <a:spcPct val="120000"/>
              </a:lnSpc>
              <a:buFont typeface="Arial" panose="020B0604020202020204" pitchFamily="34" charset="0"/>
              <a:buChar char="•"/>
            </a:pPr>
            <a:r>
              <a:rPr lang="en-US" sz="1600" dirty="0">
                <a:cs typeface="Segoe UI Light" panose="020B0502040204020203" pitchFamily="34" charset="0"/>
              </a:rPr>
              <a:t>This term refers to a distributive negotiation whereby  one party’s gain is another party’s loss.</a:t>
            </a:r>
          </a:p>
          <a:p>
            <a:pPr marL="285750" indent="-285750" algn="just">
              <a:lnSpc>
                <a:spcPct val="120000"/>
              </a:lnSpc>
              <a:buFont typeface="Arial" panose="020B0604020202020204" pitchFamily="34" charset="0"/>
              <a:buChar char="•"/>
            </a:pPr>
            <a:r>
              <a:rPr lang="en-US" sz="1600" dirty="0">
                <a:cs typeface="Segoe UI Light" panose="020B0502040204020203" pitchFamily="34" charset="0"/>
              </a:rPr>
              <a:t>Both parties are competing to get the most value from the negotiation</a:t>
            </a:r>
          </a:p>
          <a:p>
            <a:pPr marL="285750" indent="-285750" algn="just">
              <a:lnSpc>
                <a:spcPct val="120000"/>
              </a:lnSpc>
              <a:buFont typeface="Arial" panose="020B0604020202020204" pitchFamily="34" charset="0"/>
              <a:buChar char="•"/>
            </a:pPr>
            <a:r>
              <a:rPr lang="en-US" sz="1600" dirty="0"/>
              <a:t>with Win-Lose, you are looking to claim as much of the existing value as possible. </a:t>
            </a:r>
          </a:p>
          <a:p>
            <a:pPr marL="285750" indent="-285750" algn="just">
              <a:lnSpc>
                <a:spcPct val="120000"/>
              </a:lnSpc>
              <a:buFont typeface="Arial" panose="020B0604020202020204" pitchFamily="34" charset="0"/>
              <a:buChar char="•"/>
            </a:pPr>
            <a:r>
              <a:rPr lang="en-US" sz="1600" dirty="0"/>
              <a:t>Also called the ‘fixed-pie’ scenario.</a:t>
            </a:r>
            <a:r>
              <a:rPr lang="en-US" sz="1600" dirty="0">
                <a:cs typeface="Segoe UI Light" panose="020B0502040204020203" pitchFamily="34" charset="0"/>
              </a:rPr>
              <a:t> </a:t>
            </a:r>
          </a:p>
        </p:txBody>
      </p:sp>
      <p:sp>
        <p:nvSpPr>
          <p:cNvPr id="17" name="TextBox 16">
            <a:extLst>
              <a:ext uri="{FF2B5EF4-FFF2-40B4-BE49-F238E27FC236}">
                <a16:creationId xmlns:a16="http://schemas.microsoft.com/office/drawing/2014/main" id="{CEED9541-E473-32CE-7FA5-CF4D9F674ADD}"/>
              </a:ext>
            </a:extLst>
          </p:cNvPr>
          <p:cNvSpPr txBox="1"/>
          <p:nvPr/>
        </p:nvSpPr>
        <p:spPr>
          <a:xfrm>
            <a:off x="6830712" y="4796692"/>
            <a:ext cx="4113898" cy="461665"/>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Win- Lose Strategy</a:t>
            </a:r>
          </a:p>
        </p:txBody>
      </p:sp>
      <p:sp>
        <p:nvSpPr>
          <p:cNvPr id="18" name="Rectangle 17">
            <a:extLst>
              <a:ext uri="{FF2B5EF4-FFF2-40B4-BE49-F238E27FC236}">
                <a16:creationId xmlns:a16="http://schemas.microsoft.com/office/drawing/2014/main" id="{4F86A8C6-CFFC-EAEB-09DD-8FB2617F1B59}"/>
              </a:ext>
            </a:extLst>
          </p:cNvPr>
          <p:cNvSpPr/>
          <p:nvPr/>
        </p:nvSpPr>
        <p:spPr>
          <a:xfrm>
            <a:off x="5641526" y="41776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B932B62A-2F1A-984E-18F1-1402ED2ACCF8}"/>
              </a:ext>
            </a:extLst>
          </p:cNvPr>
          <p:cNvSpPr txBox="1"/>
          <p:nvPr/>
        </p:nvSpPr>
        <p:spPr>
          <a:xfrm>
            <a:off x="5826569" y="4442557"/>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29" name="Rectangle 28">
            <a:extLst>
              <a:ext uri="{FF2B5EF4-FFF2-40B4-BE49-F238E27FC236}">
                <a16:creationId xmlns:a16="http://schemas.microsoft.com/office/drawing/2014/main" id="{4D080BA4-C1C9-1F2C-F17A-F8D10F3D4F4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0357D34-33D7-EBF0-6027-B3C52527A6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A5C80579-8AB0-CD34-64FC-8998E5D203EC}"/>
              </a:ext>
            </a:extLst>
          </p:cNvPr>
          <p:cNvSpPr>
            <a:spLocks noGrp="1"/>
          </p:cNvSpPr>
          <p:nvPr>
            <p:ph type="pic" sz="quarter" idx="10"/>
          </p:nvPr>
        </p:nvSpPr>
        <p:spPr/>
      </p:sp>
      <p:pic>
        <p:nvPicPr>
          <p:cNvPr id="3" name="Picture Placeholder 4">
            <a:extLst>
              <a:ext uri="{FF2B5EF4-FFF2-40B4-BE49-F238E27FC236}">
                <a16:creationId xmlns:a16="http://schemas.microsoft.com/office/drawing/2014/main" id="{3FD283E9-0F5D-F6E4-64A4-414FA988FDEC}"/>
              </a:ext>
            </a:extLst>
          </p:cNvPr>
          <p:cNvPicPr>
            <a:picLocks noChangeAspect="1"/>
          </p:cNvPicPr>
          <p:nvPr/>
        </p:nvPicPr>
        <p:blipFill>
          <a:blip r:embed="rId3">
            <a:extLst>
              <a:ext uri="{28A0092B-C50C-407E-A947-70E740481C1C}">
                <a14:useLocalDpi xmlns:a14="http://schemas.microsoft.com/office/drawing/2010/main" val="0"/>
              </a:ext>
            </a:extLst>
          </a:blip>
          <a:srcRect l="7468" r="7468"/>
          <a:stretch>
            <a:fillRect/>
          </a:stretch>
        </p:blipFill>
        <p:spPr>
          <a:xfrm>
            <a:off x="6063973" y="788430"/>
            <a:ext cx="5171088" cy="2743152"/>
          </a:xfrm>
          <a:prstGeom prst="rect">
            <a:avLst/>
          </a:prstGeom>
          <a:solidFill>
            <a:schemeClr val="bg1">
              <a:lumMod val="85000"/>
              <a:alpha val="50000"/>
            </a:schemeClr>
          </a:solidFill>
        </p:spPr>
      </p:pic>
    </p:spTree>
    <p:extLst>
      <p:ext uri="{BB962C8B-B14F-4D97-AF65-F5344CB8AC3E}">
        <p14:creationId xmlns:p14="http://schemas.microsoft.com/office/powerpoint/2010/main" val="241888245"/>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4B89F7-187A-0D0D-8E0D-7401805625E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448AA769-200E-4A98-2F0B-B8AC8BA3E517}"/>
              </a:ext>
            </a:extLst>
          </p:cNvPr>
          <p:cNvSpPr/>
          <p:nvPr/>
        </p:nvSpPr>
        <p:spPr>
          <a:xfrm>
            <a:off x="180431" y="1397680"/>
            <a:ext cx="5943936" cy="4959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877B80EE-FF24-A5FE-E3D3-640F8FF07098}"/>
              </a:ext>
            </a:extLst>
          </p:cNvPr>
          <p:cNvSpPr/>
          <p:nvPr/>
        </p:nvSpPr>
        <p:spPr>
          <a:xfrm>
            <a:off x="271764" y="1765119"/>
            <a:ext cx="5116477" cy="4247317"/>
          </a:xfrm>
          <a:prstGeom prst="rect">
            <a:avLst/>
          </a:prstGeom>
        </p:spPr>
        <p:txBody>
          <a:bodyPr wrap="square">
            <a:spAutoFit/>
          </a:bodyPr>
          <a:lstStyle/>
          <a:p>
            <a:endParaRPr lang="en-US" b="1" dirty="0"/>
          </a:p>
          <a:p>
            <a:r>
              <a:rPr lang="en-US" b="1" dirty="0"/>
              <a:t>Characteristics:</a:t>
            </a:r>
          </a:p>
          <a:p>
            <a:pPr marL="285750" indent="-285750">
              <a:buFont typeface="Arial" panose="020B0604020202020204" pitchFamily="34" charset="0"/>
              <a:buChar char="•"/>
            </a:pPr>
            <a:r>
              <a:rPr lang="en-US" dirty="0"/>
              <a:t>Competitive or adversarial.</a:t>
            </a:r>
          </a:p>
          <a:p>
            <a:pPr marL="285750" indent="-285750">
              <a:buFont typeface="Arial" panose="020B0604020202020204" pitchFamily="34" charset="0"/>
              <a:buChar char="•"/>
            </a:pPr>
            <a:r>
              <a:rPr lang="en-US" dirty="0"/>
              <a:t>Short-term focus.</a:t>
            </a:r>
          </a:p>
          <a:p>
            <a:pPr marL="285750" indent="-285750">
              <a:buFont typeface="Arial" panose="020B0604020202020204" pitchFamily="34" charset="0"/>
              <a:buChar char="•"/>
            </a:pPr>
            <a:r>
              <a:rPr lang="en-US" dirty="0"/>
              <a:t>Often involves </a:t>
            </a:r>
            <a:r>
              <a:rPr lang="en-US" b="1" dirty="0"/>
              <a:t>hard bargaining</a:t>
            </a:r>
            <a:r>
              <a:rPr lang="en-US" dirty="0"/>
              <a:t> or manipulation.</a:t>
            </a:r>
          </a:p>
          <a:p>
            <a:pPr marL="285750" indent="-285750">
              <a:buFont typeface="Arial" panose="020B0604020202020204" pitchFamily="34" charset="0"/>
              <a:buChar char="•"/>
            </a:pPr>
            <a:r>
              <a:rPr lang="en-US" dirty="0"/>
              <a:t>One party gets more at the expense of the other.</a:t>
            </a:r>
          </a:p>
          <a:p>
            <a:r>
              <a:rPr lang="en-US" b="1" dirty="0"/>
              <a:t>Examples:</a:t>
            </a:r>
          </a:p>
          <a:p>
            <a:pPr marL="285750" indent="-285750">
              <a:buFont typeface="Arial" panose="020B0604020202020204" pitchFamily="34" charset="0"/>
              <a:buChar char="•"/>
            </a:pPr>
            <a:r>
              <a:rPr lang="en-US" dirty="0"/>
              <a:t>A buyer insists on a very low price, forcing the seller to accept minimal profit.</a:t>
            </a:r>
          </a:p>
          <a:p>
            <a:pPr marL="285750" indent="-285750">
              <a:buFont typeface="Arial" panose="020B0604020202020204" pitchFamily="34" charset="0"/>
              <a:buChar char="•"/>
            </a:pPr>
            <a:r>
              <a:rPr lang="en-US" dirty="0"/>
              <a:t>Legal settlements where one party wins the case, and the other loses completely.</a:t>
            </a:r>
          </a:p>
          <a:p>
            <a:r>
              <a:rPr lang="en-US" b="1" dirty="0"/>
              <a:t>Potential Downsides:</a:t>
            </a:r>
          </a:p>
          <a:p>
            <a:pPr marL="285750" indent="-285750">
              <a:buFont typeface="Arial" panose="020B0604020202020204" pitchFamily="34" charset="0"/>
              <a:buChar char="•"/>
            </a:pPr>
            <a:r>
              <a:rPr lang="en-US" dirty="0"/>
              <a:t>Can damage relationships.</a:t>
            </a:r>
          </a:p>
          <a:p>
            <a:pPr marL="285750" indent="-285750">
              <a:buFont typeface="Arial" panose="020B0604020202020204" pitchFamily="34" charset="0"/>
              <a:buChar char="•"/>
            </a:pPr>
            <a:r>
              <a:rPr lang="en-US" dirty="0"/>
              <a:t>Often leads to </a:t>
            </a:r>
            <a:r>
              <a:rPr lang="en-US" b="1" dirty="0"/>
              <a:t>resentment or future conflict</a:t>
            </a:r>
            <a:r>
              <a:rPr lang="en-US" dirty="0"/>
              <a:t>.</a:t>
            </a:r>
          </a:p>
          <a:p>
            <a:pPr marL="285750" indent="-285750">
              <a:buFont typeface="Arial" panose="020B0604020202020204" pitchFamily="34" charset="0"/>
              <a:buChar char="•"/>
            </a:pPr>
            <a:r>
              <a:rPr lang="en-US" dirty="0"/>
              <a:t>Limited opportunities for creative solutions.</a:t>
            </a:r>
          </a:p>
        </p:txBody>
      </p:sp>
      <p:sp>
        <p:nvSpPr>
          <p:cNvPr id="17" name="TextBox 16">
            <a:extLst>
              <a:ext uri="{FF2B5EF4-FFF2-40B4-BE49-F238E27FC236}">
                <a16:creationId xmlns:a16="http://schemas.microsoft.com/office/drawing/2014/main" id="{80574DF6-F82A-3446-3216-CD7DB31D186E}"/>
              </a:ext>
            </a:extLst>
          </p:cNvPr>
          <p:cNvSpPr txBox="1"/>
          <p:nvPr/>
        </p:nvSpPr>
        <p:spPr>
          <a:xfrm>
            <a:off x="6830712" y="4796692"/>
            <a:ext cx="4113898" cy="461665"/>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Win- Lose Strategy</a:t>
            </a:r>
          </a:p>
        </p:txBody>
      </p:sp>
      <p:sp>
        <p:nvSpPr>
          <p:cNvPr id="18" name="Rectangle 17">
            <a:extLst>
              <a:ext uri="{FF2B5EF4-FFF2-40B4-BE49-F238E27FC236}">
                <a16:creationId xmlns:a16="http://schemas.microsoft.com/office/drawing/2014/main" id="{4163384F-E3FE-6BD9-0716-31F265F75372}"/>
              </a:ext>
            </a:extLst>
          </p:cNvPr>
          <p:cNvSpPr/>
          <p:nvPr/>
        </p:nvSpPr>
        <p:spPr>
          <a:xfrm>
            <a:off x="5641526" y="41776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A8A61CD2-AFED-9000-4BAA-9A81E77EE977}"/>
              </a:ext>
            </a:extLst>
          </p:cNvPr>
          <p:cNvSpPr txBox="1"/>
          <p:nvPr/>
        </p:nvSpPr>
        <p:spPr>
          <a:xfrm>
            <a:off x="5826569" y="4442557"/>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29" name="Rectangle 28">
            <a:extLst>
              <a:ext uri="{FF2B5EF4-FFF2-40B4-BE49-F238E27FC236}">
                <a16:creationId xmlns:a16="http://schemas.microsoft.com/office/drawing/2014/main" id="{FC59401B-5A84-AE4A-2A8D-BA1425FDF12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5A32DA4-19E2-A75F-3DC7-76B93E0C9C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17F5D1AF-B6C8-E695-6B74-4B51892C3739}"/>
              </a:ext>
            </a:extLst>
          </p:cNvPr>
          <p:cNvSpPr>
            <a:spLocks noGrp="1"/>
          </p:cNvSpPr>
          <p:nvPr>
            <p:ph type="pic" sz="quarter" idx="10"/>
          </p:nvPr>
        </p:nvSpPr>
        <p:spPr/>
      </p:sp>
      <p:pic>
        <p:nvPicPr>
          <p:cNvPr id="3" name="Picture Placeholder 4">
            <a:extLst>
              <a:ext uri="{FF2B5EF4-FFF2-40B4-BE49-F238E27FC236}">
                <a16:creationId xmlns:a16="http://schemas.microsoft.com/office/drawing/2014/main" id="{C2BA26F7-7A65-17D7-EADD-08AB685C08F4}"/>
              </a:ext>
            </a:extLst>
          </p:cNvPr>
          <p:cNvPicPr>
            <a:picLocks noChangeAspect="1"/>
          </p:cNvPicPr>
          <p:nvPr/>
        </p:nvPicPr>
        <p:blipFill>
          <a:blip r:embed="rId3">
            <a:extLst>
              <a:ext uri="{28A0092B-C50C-407E-A947-70E740481C1C}">
                <a14:useLocalDpi xmlns:a14="http://schemas.microsoft.com/office/drawing/2010/main" val="0"/>
              </a:ext>
            </a:extLst>
          </a:blip>
          <a:srcRect l="7468" r="7468"/>
          <a:stretch>
            <a:fillRect/>
          </a:stretch>
        </p:blipFill>
        <p:spPr>
          <a:xfrm>
            <a:off x="6063973" y="788430"/>
            <a:ext cx="5171088" cy="2743152"/>
          </a:xfrm>
          <a:prstGeom prst="rect">
            <a:avLst/>
          </a:prstGeom>
          <a:solidFill>
            <a:schemeClr val="bg1">
              <a:lumMod val="85000"/>
              <a:alpha val="50000"/>
            </a:schemeClr>
          </a:solidFill>
        </p:spPr>
      </p:pic>
    </p:spTree>
    <p:extLst>
      <p:ext uri="{BB962C8B-B14F-4D97-AF65-F5344CB8AC3E}">
        <p14:creationId xmlns:p14="http://schemas.microsoft.com/office/powerpoint/2010/main" val="571233190"/>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D1BB27-7121-C7ED-B20E-31149CAB3C4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2A345DF-7D70-1ED2-D550-F1F06586C6A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68E9ED1-9F32-71B2-D1DC-CA2079D1990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CB7E014-16D0-632D-2B20-69A9A65D7007}"/>
              </a:ext>
            </a:extLst>
          </p:cNvPr>
          <p:cNvSpPr/>
          <p:nvPr/>
        </p:nvSpPr>
        <p:spPr>
          <a:xfrm>
            <a:off x="1039638" y="1674304"/>
            <a:ext cx="9345750" cy="46827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32A3092-FB7E-59E1-C5FB-D53D4C2399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89DAAE5-8399-5590-FA1F-996EEAE346E7}"/>
              </a:ext>
            </a:extLst>
          </p:cNvPr>
          <p:cNvSpPr txBox="1"/>
          <p:nvPr/>
        </p:nvSpPr>
        <p:spPr>
          <a:xfrm>
            <a:off x="803243" y="1151084"/>
            <a:ext cx="6513754" cy="523220"/>
          </a:xfrm>
          <a:prstGeom prst="rect">
            <a:avLst/>
          </a:prstGeom>
          <a:noFill/>
        </p:spPr>
        <p:txBody>
          <a:bodyPr wrap="square">
            <a:spAutoFit/>
          </a:bodyPr>
          <a:lstStyle/>
          <a:p>
            <a:r>
              <a:rPr lang="en-US" sz="2800" b="1" dirty="0">
                <a:cs typeface="Tajawal ExtraBold" panose="00000800000000000000" pitchFamily="2" charset="-78"/>
              </a:rPr>
              <a:t>When we can use this style??</a:t>
            </a:r>
          </a:p>
        </p:txBody>
      </p:sp>
      <p:pic>
        <p:nvPicPr>
          <p:cNvPr id="2" name="Picture 1">
            <a:extLst>
              <a:ext uri="{FF2B5EF4-FFF2-40B4-BE49-F238E27FC236}">
                <a16:creationId xmlns:a16="http://schemas.microsoft.com/office/drawing/2014/main" id="{AB02B569-DCA0-FB39-5B8C-809AE39A9A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1485" y="1896156"/>
            <a:ext cx="8810513" cy="421364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17749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E22535-EAE5-5B2A-8701-E90139C7A9E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783C1A1-B975-ECC3-BB8C-D1252933893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1195E47-DCC6-C9A2-61D3-6D515A3AA97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5E55846-5F01-680C-1EC5-F27BFE1D97B6}"/>
              </a:ext>
            </a:extLst>
          </p:cNvPr>
          <p:cNvSpPr/>
          <p:nvPr/>
        </p:nvSpPr>
        <p:spPr>
          <a:xfrm>
            <a:off x="1039638" y="1674304"/>
            <a:ext cx="9345750" cy="46827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335F622-950E-6E57-3059-911DAE7451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CE3CB74-8CCC-93F4-DE18-6459B5D9D612}"/>
              </a:ext>
            </a:extLst>
          </p:cNvPr>
          <p:cNvSpPr txBox="1"/>
          <p:nvPr/>
        </p:nvSpPr>
        <p:spPr>
          <a:xfrm>
            <a:off x="803243" y="1151084"/>
            <a:ext cx="6513754" cy="523220"/>
          </a:xfrm>
          <a:prstGeom prst="rect">
            <a:avLst/>
          </a:prstGeom>
          <a:noFill/>
        </p:spPr>
        <p:txBody>
          <a:bodyPr wrap="square">
            <a:spAutoFit/>
          </a:bodyPr>
          <a:lstStyle/>
          <a:p>
            <a:r>
              <a:rPr lang="en-US" sz="2800" b="1" dirty="0">
                <a:cs typeface="Tajawal ExtraBold" panose="00000800000000000000" pitchFamily="2" charset="-78"/>
              </a:rPr>
              <a:t>When we can use this style??</a:t>
            </a:r>
          </a:p>
        </p:txBody>
      </p:sp>
      <p:pic>
        <p:nvPicPr>
          <p:cNvPr id="4" name="Picture 2">
            <a:extLst>
              <a:ext uri="{FF2B5EF4-FFF2-40B4-BE49-F238E27FC236}">
                <a16:creationId xmlns:a16="http://schemas.microsoft.com/office/drawing/2014/main" id="{3F1D76E0-DF41-62FC-E214-7E8CE3893C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0088" y="1867914"/>
            <a:ext cx="8893617" cy="423035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7972698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7591A4-8B69-C5DC-0C79-25C6CC0D1E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01D113-F9C4-B5C3-01B4-E0DB3BEE703C}"/>
              </a:ext>
            </a:extLst>
          </p:cNvPr>
          <p:cNvSpPr/>
          <p:nvPr/>
        </p:nvSpPr>
        <p:spPr>
          <a:xfrm>
            <a:off x="208009" y="1685495"/>
            <a:ext cx="11574088" cy="4984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EBD2B1-0AEF-50DD-646F-6205DF511BD8}"/>
              </a:ext>
            </a:extLst>
          </p:cNvPr>
          <p:cNvSpPr/>
          <p:nvPr/>
        </p:nvSpPr>
        <p:spPr>
          <a:xfrm>
            <a:off x="46644"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BB21E555-7361-3E8C-28EF-EBEAE0DF42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F95B64C9-C3F9-DD46-771C-14C1480554CE}"/>
              </a:ext>
            </a:extLst>
          </p:cNvPr>
          <p:cNvSpPr txBox="1"/>
          <p:nvPr/>
        </p:nvSpPr>
        <p:spPr>
          <a:xfrm>
            <a:off x="403549" y="2315419"/>
            <a:ext cx="11183007" cy="4247317"/>
          </a:xfrm>
          <a:prstGeom prst="rect">
            <a:avLst/>
          </a:prstGeom>
          <a:noFill/>
        </p:spPr>
        <p:txBody>
          <a:bodyPr wrap="square">
            <a:spAutoFit/>
          </a:bodyPr>
          <a:lstStyle/>
          <a:p>
            <a:pPr marL="285750" indent="-285750" algn="just">
              <a:buFont typeface="Arial" panose="020B0604020202020204" pitchFamily="34" charset="0"/>
              <a:buChar char="•"/>
            </a:pPr>
            <a:r>
              <a:rPr lang="en-US" dirty="0">
                <a:solidFill>
                  <a:srgbClr val="000000"/>
                </a:solidFill>
                <a:latin typeface="Calibri" panose="020F0502020204030204" pitchFamily="34" charset="0"/>
              </a:rPr>
              <a:t> the negotiation between a company and its labor union during contract renewal. </a:t>
            </a:r>
          </a:p>
          <a:p>
            <a:pPr marL="285750" indent="-285750" algn="just">
              <a:buFont typeface="Arial" panose="020B0604020202020204" pitchFamily="34" charset="0"/>
              <a:buChar char="•"/>
            </a:pPr>
            <a:r>
              <a:rPr lang="en-US" dirty="0">
                <a:solidFill>
                  <a:srgbClr val="000000"/>
                </a:solidFill>
                <a:latin typeface="Calibri" panose="020F0502020204030204" pitchFamily="34" charset="0"/>
              </a:rPr>
              <a:t>Let's say Company X, a manufacturing firm, is negotiating a new contract with its labor union representing the workers.</a:t>
            </a:r>
          </a:p>
          <a:p>
            <a:pPr marL="285750" indent="-285750" algn="just">
              <a:buFont typeface="Arial" panose="020B0604020202020204" pitchFamily="34" charset="0"/>
              <a:buChar char="•"/>
            </a:pPr>
            <a:r>
              <a:rPr lang="en-US" dirty="0">
                <a:solidFill>
                  <a:srgbClr val="000000"/>
                </a:solidFill>
                <a:latin typeface="Calibri" panose="020F0502020204030204" pitchFamily="34" charset="0"/>
              </a:rPr>
              <a:t>The workers are demanding higher wages and improved working conditions, while the company wants to keep labor costs low to remain competitive in the market.</a:t>
            </a:r>
          </a:p>
          <a:p>
            <a:pPr marL="285750" indent="-285750" algn="just">
              <a:buFont typeface="Arial" panose="020B0604020202020204" pitchFamily="34" charset="0"/>
              <a:buChar char="•"/>
            </a:pPr>
            <a:r>
              <a:rPr lang="en-US" dirty="0">
                <a:solidFill>
                  <a:srgbClr val="000000"/>
                </a:solidFill>
                <a:latin typeface="Calibri" panose="020F0502020204030204" pitchFamily="34" charset="0"/>
              </a:rPr>
              <a:t>In this situation, if the labor union is successful in negotiating higher wages and better working conditions, the workers will be considered the winners. They will enjoy improved pay and working conditions, potentially leading to higher job satisfaction and productivity. </a:t>
            </a:r>
          </a:p>
          <a:p>
            <a:pPr marL="285750" indent="-285750" algn="just">
              <a:buFont typeface="Arial" panose="020B0604020202020204" pitchFamily="34" charset="0"/>
              <a:buChar char="•"/>
            </a:pPr>
            <a:r>
              <a:rPr lang="en-US" dirty="0">
                <a:solidFill>
                  <a:srgbClr val="000000"/>
                </a:solidFill>
                <a:latin typeface="Calibri" panose="020F0502020204030204" pitchFamily="34" charset="0"/>
              </a:rPr>
              <a:t>However, if the company is unable to meet the union's demands, they will be considered the losers. They may have to cut costs in other areas, reduce labor force, or face strikes and disruptions in operations. This could negatively impact the profitability and competitiveness of the company. </a:t>
            </a:r>
          </a:p>
          <a:p>
            <a:pPr algn="just"/>
            <a:endParaRPr lang="en-US" dirty="0">
              <a:solidFill>
                <a:srgbClr val="000000"/>
              </a:solidFill>
              <a:latin typeface="Calibri" panose="020F0502020204030204" pitchFamily="34" charset="0"/>
            </a:endParaRPr>
          </a:p>
          <a:p>
            <a:pPr algn="just"/>
            <a:endParaRPr lang="en-US" dirty="0">
              <a:solidFill>
                <a:srgbClr val="000000"/>
              </a:solidFill>
              <a:latin typeface="Calibri" panose="020F0502020204030204" pitchFamily="34" charset="0"/>
            </a:endParaRPr>
          </a:p>
          <a:p>
            <a:pPr algn="just"/>
            <a:r>
              <a:rPr lang="en-US" dirty="0">
                <a:solidFill>
                  <a:srgbClr val="000000"/>
                </a:solidFill>
                <a:latin typeface="Calibri" panose="020F0502020204030204" pitchFamily="34" charset="0"/>
              </a:rPr>
              <a:t>Ultimately, this negotiation illustrates a win-lose situation as the outcome favors one side (the workers or the company) at the expense of the other.</a:t>
            </a:r>
          </a:p>
        </p:txBody>
      </p:sp>
      <p:sp>
        <p:nvSpPr>
          <p:cNvPr id="4" name="TextBox 3">
            <a:extLst>
              <a:ext uri="{FF2B5EF4-FFF2-40B4-BE49-F238E27FC236}">
                <a16:creationId xmlns:a16="http://schemas.microsoft.com/office/drawing/2014/main" id="{A7B3846C-827E-27D3-E8F1-A61BC3E7AB64}"/>
              </a:ext>
            </a:extLst>
          </p:cNvPr>
          <p:cNvSpPr txBox="1"/>
          <p:nvPr/>
        </p:nvSpPr>
        <p:spPr>
          <a:xfrm>
            <a:off x="748872" y="1900637"/>
            <a:ext cx="6094324" cy="461665"/>
          </a:xfrm>
          <a:prstGeom prst="rect">
            <a:avLst/>
          </a:prstGeom>
          <a:noFill/>
        </p:spPr>
        <p:txBody>
          <a:bodyPr wrap="square">
            <a:spAutoFit/>
          </a:bodyPr>
          <a:lstStyle/>
          <a:p>
            <a:r>
              <a:rPr lang="en-US" sz="2400" b="1" i="0" dirty="0">
                <a:solidFill>
                  <a:srgbClr val="C00000"/>
                </a:solidFill>
                <a:effectLst/>
                <a:latin typeface="Calibri" panose="020F0502020204030204" pitchFamily="34" charset="0"/>
              </a:rPr>
              <a:t>Win – Lose case study</a:t>
            </a:r>
            <a:endParaRPr lang="en-US" sz="2400" b="0" i="0" dirty="0">
              <a:solidFill>
                <a:srgbClr val="C00000"/>
              </a:solidFill>
              <a:effectLst/>
              <a:latin typeface="Calibri" panose="020F0502020204030204" pitchFamily="34" charset="0"/>
            </a:endParaRPr>
          </a:p>
        </p:txBody>
      </p:sp>
      <p:sp>
        <p:nvSpPr>
          <p:cNvPr id="3" name="TextBox 2">
            <a:extLst>
              <a:ext uri="{FF2B5EF4-FFF2-40B4-BE49-F238E27FC236}">
                <a16:creationId xmlns:a16="http://schemas.microsoft.com/office/drawing/2014/main" id="{139F469C-7A01-9BBB-DB7E-7B3A8FEC959B}"/>
              </a:ext>
            </a:extLst>
          </p:cNvPr>
          <p:cNvSpPr txBox="1"/>
          <p:nvPr/>
        </p:nvSpPr>
        <p:spPr>
          <a:xfrm>
            <a:off x="605444" y="5410090"/>
            <a:ext cx="2341613" cy="523220"/>
          </a:xfrm>
          <a:prstGeom prst="rect">
            <a:avLst/>
          </a:prstGeom>
          <a:noFill/>
        </p:spPr>
        <p:txBody>
          <a:bodyPr wrap="square">
            <a:spAutoFit/>
          </a:bodyPr>
          <a:lstStyle/>
          <a:p>
            <a:pPr algn="just"/>
            <a:r>
              <a:rPr lang="en-US" sz="2800" b="1" i="0" dirty="0">
                <a:solidFill>
                  <a:srgbClr val="C00000"/>
                </a:solidFill>
                <a:effectLst/>
                <a:latin typeface="Calibri" panose="020F0502020204030204" pitchFamily="34" charset="0"/>
              </a:rPr>
              <a:t>Conclusion</a:t>
            </a:r>
          </a:p>
        </p:txBody>
      </p:sp>
    </p:spTree>
    <p:extLst>
      <p:ext uri="{BB962C8B-B14F-4D97-AF65-F5344CB8AC3E}">
        <p14:creationId xmlns:p14="http://schemas.microsoft.com/office/powerpoint/2010/main" val="31595810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E1ACBA-A5C5-0EAD-C2F3-D80A8914657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9D32DBA-AC3A-95BE-6935-E8CEC84D02C7}"/>
              </a:ext>
            </a:extLst>
          </p:cNvPr>
          <p:cNvSpPr/>
          <p:nvPr/>
        </p:nvSpPr>
        <p:spPr>
          <a:xfrm>
            <a:off x="180431" y="1397680"/>
            <a:ext cx="5943936" cy="4959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D8CB84CF-CF2F-CE3C-6950-8A684F418799}"/>
              </a:ext>
            </a:extLst>
          </p:cNvPr>
          <p:cNvSpPr/>
          <p:nvPr/>
        </p:nvSpPr>
        <p:spPr>
          <a:xfrm>
            <a:off x="289030" y="1339687"/>
            <a:ext cx="5351082" cy="5062924"/>
          </a:xfrm>
          <a:prstGeom prst="rect">
            <a:avLst/>
          </a:prstGeom>
        </p:spPr>
        <p:txBody>
          <a:bodyPr wrap="square">
            <a:spAutoFit/>
          </a:bodyPr>
          <a:lstStyle/>
          <a:p>
            <a:r>
              <a:rPr lang="en-US" sz="1700" b="1" dirty="0"/>
              <a:t>Definition:</a:t>
            </a:r>
          </a:p>
          <a:p>
            <a:r>
              <a:rPr lang="en-US" sz="1700" dirty="0"/>
              <a:t>Both parties </a:t>
            </a:r>
            <a:r>
              <a:rPr lang="en-US" sz="1700" b="1" dirty="0"/>
              <a:t>give up part of their demands</a:t>
            </a:r>
            <a:r>
              <a:rPr lang="en-US" sz="1700" dirty="0"/>
              <a:t> to reach an acceptable middle ground.</a:t>
            </a:r>
            <a:endParaRPr lang="ar-EG" sz="1700" dirty="0"/>
          </a:p>
          <a:p>
            <a:r>
              <a:rPr lang="en-US" sz="1700" b="1" u="sng" dirty="0">
                <a:cs typeface="Segoe UI Light" panose="020B0502040204020203" pitchFamily="34" charset="0"/>
              </a:rPr>
              <a:t>Or</a:t>
            </a:r>
            <a:r>
              <a:rPr lang="en-US" sz="1700" dirty="0">
                <a:cs typeface="Segoe UI Light" panose="020B0502040204020203" pitchFamily="34" charset="0"/>
              </a:rPr>
              <a:t> both parties give up something that they want in order to get something else they want more.</a:t>
            </a:r>
            <a:endParaRPr lang="ar-EG" sz="1700" dirty="0">
              <a:cs typeface="Segoe UI Light" panose="020B0502040204020203" pitchFamily="34" charset="0"/>
            </a:endParaRPr>
          </a:p>
          <a:p>
            <a:endParaRPr lang="en-US" sz="1700" dirty="0"/>
          </a:p>
          <a:p>
            <a:r>
              <a:rPr lang="en-US" sz="1700" b="1" dirty="0"/>
              <a:t>Characteristics:</a:t>
            </a:r>
          </a:p>
          <a:p>
            <a:pPr marL="285750" indent="-285750">
              <a:buFont typeface="Arial" panose="020B0604020202020204" pitchFamily="34" charset="0"/>
              <a:buChar char="•"/>
            </a:pPr>
            <a:r>
              <a:rPr lang="en-US" sz="1700" dirty="0"/>
              <a:t>Often used under time pressure.</a:t>
            </a:r>
          </a:p>
          <a:p>
            <a:pPr marL="285750" indent="-285750">
              <a:buFont typeface="Arial" panose="020B0604020202020204" pitchFamily="34" charset="0"/>
              <a:buChar char="•"/>
            </a:pPr>
            <a:r>
              <a:rPr lang="en-US" sz="1700" dirty="0"/>
              <a:t>Seen as “fair,” but might not be the best outcome for either side.</a:t>
            </a:r>
          </a:p>
          <a:p>
            <a:pPr marL="285750" indent="-285750">
              <a:buFont typeface="Arial" panose="020B0604020202020204" pitchFamily="34" charset="0"/>
              <a:buChar char="•"/>
            </a:pPr>
            <a:r>
              <a:rPr lang="en-US" sz="1700" dirty="0"/>
              <a:t>Faster than integrative negotiation, but possibly less creative.</a:t>
            </a:r>
          </a:p>
          <a:p>
            <a:r>
              <a:rPr lang="en-US" sz="1700" b="1" dirty="0"/>
              <a:t>Examples:</a:t>
            </a:r>
          </a:p>
          <a:p>
            <a:pPr marL="285750" indent="-285750">
              <a:buFont typeface="Arial" panose="020B0604020202020204" pitchFamily="34" charset="0"/>
              <a:buChar char="•"/>
            </a:pPr>
            <a:r>
              <a:rPr lang="en-US" sz="1700" dirty="0"/>
              <a:t>Negotiating a project deadline that is halfway between two proposed dates.</a:t>
            </a:r>
          </a:p>
          <a:p>
            <a:pPr marL="285750" indent="-285750">
              <a:buFont typeface="Arial" panose="020B0604020202020204" pitchFamily="34" charset="0"/>
              <a:buChar char="•"/>
            </a:pPr>
            <a:r>
              <a:rPr lang="en-US" sz="1700" dirty="0"/>
              <a:t>Settling a lawsuit for half the claimed damages.</a:t>
            </a:r>
          </a:p>
          <a:p>
            <a:r>
              <a:rPr lang="en-US" sz="1700" b="1" dirty="0"/>
              <a:t>Potential Benefits:</a:t>
            </a:r>
          </a:p>
          <a:p>
            <a:pPr marL="285750" indent="-285750">
              <a:buFont typeface="Arial" panose="020B0604020202020204" pitchFamily="34" charset="0"/>
              <a:buChar char="•"/>
            </a:pPr>
            <a:r>
              <a:rPr lang="en-US" sz="1700" dirty="0"/>
              <a:t>Can resolve conflict quickly.</a:t>
            </a:r>
          </a:p>
          <a:p>
            <a:pPr marL="285750" indent="-285750">
              <a:buFont typeface="Arial" panose="020B0604020202020204" pitchFamily="34" charset="0"/>
              <a:buChar char="•"/>
            </a:pPr>
            <a:r>
              <a:rPr lang="en-US" sz="1700" dirty="0"/>
              <a:t>Everyone walks away with something.</a:t>
            </a:r>
          </a:p>
        </p:txBody>
      </p:sp>
      <p:sp>
        <p:nvSpPr>
          <p:cNvPr id="17" name="TextBox 16">
            <a:extLst>
              <a:ext uri="{FF2B5EF4-FFF2-40B4-BE49-F238E27FC236}">
                <a16:creationId xmlns:a16="http://schemas.microsoft.com/office/drawing/2014/main" id="{28F990D4-9AC8-7FA8-EA6E-154C6275BFD5}"/>
              </a:ext>
            </a:extLst>
          </p:cNvPr>
          <p:cNvSpPr txBox="1"/>
          <p:nvPr/>
        </p:nvSpPr>
        <p:spPr>
          <a:xfrm>
            <a:off x="6830712" y="4796692"/>
            <a:ext cx="4113898" cy="461665"/>
          </a:xfrm>
          <a:prstGeom prst="rect">
            <a:avLst/>
          </a:prstGeom>
          <a:noFill/>
        </p:spPr>
        <p:txBody>
          <a:bodyPr wrap="square" rtlCol="0">
            <a:spAutoFit/>
          </a:bodyPr>
          <a:lstStyle/>
          <a:p>
            <a:pPr algn="ctr"/>
            <a:r>
              <a:rPr lang="en-US" sz="2400" b="1" dirty="0">
                <a:cs typeface="Segoe UI Light" panose="020B0502040204020203" pitchFamily="34" charset="0"/>
              </a:rPr>
              <a:t>Compromise </a:t>
            </a:r>
            <a:r>
              <a:rPr lang="en-US" sz="2400" b="1" dirty="0">
                <a:solidFill>
                  <a:srgbClr val="2D3956"/>
                </a:solidFill>
                <a:latin typeface="Tajawal Medium" panose="00000600000000000000" pitchFamily="2" charset="-78"/>
                <a:cs typeface="Tajawal Medium" panose="00000600000000000000" pitchFamily="2" charset="-78"/>
              </a:rPr>
              <a:t>Strategy</a:t>
            </a:r>
          </a:p>
        </p:txBody>
      </p:sp>
      <p:sp>
        <p:nvSpPr>
          <p:cNvPr id="18" name="Rectangle 17">
            <a:extLst>
              <a:ext uri="{FF2B5EF4-FFF2-40B4-BE49-F238E27FC236}">
                <a16:creationId xmlns:a16="http://schemas.microsoft.com/office/drawing/2014/main" id="{D1634125-B6E1-E65D-14DD-DFB00C65A54E}"/>
              </a:ext>
            </a:extLst>
          </p:cNvPr>
          <p:cNvSpPr/>
          <p:nvPr/>
        </p:nvSpPr>
        <p:spPr>
          <a:xfrm>
            <a:off x="5641526" y="41776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6B9803FB-380C-CE38-69F0-EE78F621A153}"/>
              </a:ext>
            </a:extLst>
          </p:cNvPr>
          <p:cNvSpPr txBox="1"/>
          <p:nvPr/>
        </p:nvSpPr>
        <p:spPr>
          <a:xfrm>
            <a:off x="5826569" y="4442557"/>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29" name="Rectangle 28">
            <a:extLst>
              <a:ext uri="{FF2B5EF4-FFF2-40B4-BE49-F238E27FC236}">
                <a16:creationId xmlns:a16="http://schemas.microsoft.com/office/drawing/2014/main" id="{AC72B3F5-30A2-D6C8-2B6A-61A5540154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24ECFD1-B4CF-FA2B-31DE-02FC7EC3CD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413B95B0-33D0-3782-AA07-90901961F803}"/>
              </a:ext>
            </a:extLst>
          </p:cNvPr>
          <p:cNvSpPr>
            <a:spLocks noGrp="1"/>
          </p:cNvSpPr>
          <p:nvPr>
            <p:ph type="pic" sz="quarter" idx="10"/>
          </p:nvPr>
        </p:nvSpPr>
        <p:spPr/>
      </p:sp>
      <p:pic>
        <p:nvPicPr>
          <p:cNvPr id="5" name="Picture Placeholder 19">
            <a:extLst>
              <a:ext uri="{FF2B5EF4-FFF2-40B4-BE49-F238E27FC236}">
                <a16:creationId xmlns:a16="http://schemas.microsoft.com/office/drawing/2014/main" id="{F5495D01-B907-1D5C-5E3E-82E8405A1CF4}"/>
              </a:ext>
            </a:extLst>
          </p:cNvPr>
          <p:cNvPicPr>
            <a:picLocks noChangeAspect="1"/>
          </p:cNvPicPr>
          <p:nvPr/>
        </p:nvPicPr>
        <p:blipFill>
          <a:blip r:embed="rId3">
            <a:extLst>
              <a:ext uri="{28A0092B-C50C-407E-A947-70E740481C1C}">
                <a14:useLocalDpi xmlns:a14="http://schemas.microsoft.com/office/drawing/2010/main" val="0"/>
              </a:ext>
            </a:extLst>
          </a:blip>
          <a:srcRect l="12404" r="12404"/>
          <a:stretch>
            <a:fillRect/>
          </a:stretch>
        </p:blipFill>
        <p:spPr>
          <a:xfrm>
            <a:off x="6096000" y="891410"/>
            <a:ext cx="4962146" cy="3126084"/>
          </a:xfrm>
          <a:prstGeom prst="rect">
            <a:avLst/>
          </a:prstGeom>
          <a:solidFill>
            <a:schemeClr val="bg1">
              <a:lumMod val="85000"/>
              <a:alpha val="50000"/>
            </a:schemeClr>
          </a:solidFill>
        </p:spPr>
      </p:pic>
    </p:spTree>
    <p:extLst>
      <p:ext uri="{BB962C8B-B14F-4D97-AF65-F5344CB8AC3E}">
        <p14:creationId xmlns:p14="http://schemas.microsoft.com/office/powerpoint/2010/main" val="325890589"/>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A1ED4F-71C6-7AA6-B6AE-52FFE5277EF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DB98A09-CA8B-1F7C-0FFE-7CF71B348A4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E12C0BA-F904-6FF9-A3D0-680613EE203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F14AA91-D24A-2F29-15E3-DCD1D11CED81}"/>
              </a:ext>
            </a:extLst>
          </p:cNvPr>
          <p:cNvSpPr/>
          <p:nvPr/>
        </p:nvSpPr>
        <p:spPr>
          <a:xfrm>
            <a:off x="1039638" y="1674304"/>
            <a:ext cx="9345750" cy="46827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9F14D3B-1936-5890-621C-B09C511DB1A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2F5C0EC-3009-B939-5865-44EA6046C130}"/>
              </a:ext>
            </a:extLst>
          </p:cNvPr>
          <p:cNvSpPr txBox="1"/>
          <p:nvPr/>
        </p:nvSpPr>
        <p:spPr>
          <a:xfrm>
            <a:off x="803243" y="1151084"/>
            <a:ext cx="6513754" cy="523220"/>
          </a:xfrm>
          <a:prstGeom prst="rect">
            <a:avLst/>
          </a:prstGeom>
          <a:noFill/>
        </p:spPr>
        <p:txBody>
          <a:bodyPr wrap="square">
            <a:spAutoFit/>
          </a:bodyPr>
          <a:lstStyle/>
          <a:p>
            <a:r>
              <a:rPr lang="en-US" sz="2800" b="1" dirty="0">
                <a:cs typeface="Tajawal ExtraBold" panose="00000800000000000000" pitchFamily="2" charset="-78"/>
              </a:rPr>
              <a:t>When we can use this style??</a:t>
            </a:r>
          </a:p>
        </p:txBody>
      </p:sp>
      <p:pic>
        <p:nvPicPr>
          <p:cNvPr id="2" name="Picture 1">
            <a:extLst>
              <a:ext uri="{FF2B5EF4-FFF2-40B4-BE49-F238E27FC236}">
                <a16:creationId xmlns:a16="http://schemas.microsoft.com/office/drawing/2014/main" id="{3E3B9E71-9EA3-823B-55A0-DF0D09E3D0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8254" y="1877328"/>
            <a:ext cx="9074541" cy="413853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1235395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B1D37A-BC51-7BD0-4FBE-1375E970F6F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3F1CC43-0B46-8A06-E0C4-8BF40E88690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868C7BE-14A5-D05F-C503-C2156B18FEF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471F89F-3AE5-38C2-13E0-5AB8B3DEB63E}"/>
              </a:ext>
            </a:extLst>
          </p:cNvPr>
          <p:cNvSpPr/>
          <p:nvPr/>
        </p:nvSpPr>
        <p:spPr>
          <a:xfrm>
            <a:off x="1039638" y="1674304"/>
            <a:ext cx="9345750" cy="46827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E143204-D1F4-458C-BE2D-405F780407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E0053AD-BB5F-B1E4-9FCF-C9E9A1593C8A}"/>
              </a:ext>
            </a:extLst>
          </p:cNvPr>
          <p:cNvSpPr txBox="1"/>
          <p:nvPr/>
        </p:nvSpPr>
        <p:spPr>
          <a:xfrm>
            <a:off x="803243" y="1151084"/>
            <a:ext cx="6513754" cy="523220"/>
          </a:xfrm>
          <a:prstGeom prst="rect">
            <a:avLst/>
          </a:prstGeom>
          <a:noFill/>
        </p:spPr>
        <p:txBody>
          <a:bodyPr wrap="square">
            <a:spAutoFit/>
          </a:bodyPr>
          <a:lstStyle/>
          <a:p>
            <a:r>
              <a:rPr lang="en-US" sz="2800" b="1" dirty="0">
                <a:cs typeface="Tajawal ExtraBold" panose="00000800000000000000" pitchFamily="2" charset="-78"/>
              </a:rPr>
              <a:t>When we can use this style??</a:t>
            </a:r>
          </a:p>
        </p:txBody>
      </p:sp>
      <p:pic>
        <p:nvPicPr>
          <p:cNvPr id="4" name="Picture 2">
            <a:extLst>
              <a:ext uri="{FF2B5EF4-FFF2-40B4-BE49-F238E27FC236}">
                <a16:creationId xmlns:a16="http://schemas.microsoft.com/office/drawing/2014/main" id="{B6F11EA2-15A6-29BD-09FE-69835C1459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5827" y="1912352"/>
            <a:ext cx="9001666" cy="422280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37265697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A516F-6FF9-D72F-838B-849931FF8D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81AF30B-72BB-1F76-F676-0B23C9E5A4C0}"/>
              </a:ext>
            </a:extLst>
          </p:cNvPr>
          <p:cNvSpPr/>
          <p:nvPr/>
        </p:nvSpPr>
        <p:spPr>
          <a:xfrm>
            <a:off x="208009" y="1685495"/>
            <a:ext cx="11574088" cy="4984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799A1B3C-FA24-69E8-73AF-760EA1EE1366}"/>
              </a:ext>
            </a:extLst>
          </p:cNvPr>
          <p:cNvSpPr/>
          <p:nvPr/>
        </p:nvSpPr>
        <p:spPr>
          <a:xfrm>
            <a:off x="46644"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EB5E6BC4-19DD-AC8D-2412-9E593B6A98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E40A4B3-1F3D-2656-B176-0A5590321B83}"/>
              </a:ext>
            </a:extLst>
          </p:cNvPr>
          <p:cNvSpPr txBox="1"/>
          <p:nvPr/>
        </p:nvSpPr>
        <p:spPr>
          <a:xfrm>
            <a:off x="319466" y="2787840"/>
            <a:ext cx="11183007" cy="3022366"/>
          </a:xfrm>
          <a:prstGeom prst="rect">
            <a:avLst/>
          </a:prstGeom>
          <a:noFill/>
        </p:spPr>
        <p:txBody>
          <a:bodyPr wrap="square">
            <a:spAutoFit/>
          </a:bodyPr>
          <a:lstStyle/>
          <a:p>
            <a:pPr algn="just">
              <a:lnSpc>
                <a:spcPct val="120000"/>
              </a:lnSpc>
            </a:pPr>
            <a:r>
              <a:rPr lang="en-US" sz="2000" dirty="0">
                <a:cs typeface="Segoe UI Light" panose="020B0502040204020203" pitchFamily="34" charset="0"/>
              </a:rPr>
              <a:t>Joy and Antony want to buy a house that is on the market for 200000$.</a:t>
            </a:r>
          </a:p>
          <a:p>
            <a:pPr algn="just">
              <a:lnSpc>
                <a:spcPct val="120000"/>
              </a:lnSpc>
            </a:pPr>
            <a:r>
              <a:rPr lang="en-US" sz="2000" dirty="0">
                <a:cs typeface="Segoe UI Light" panose="020B0502040204020203" pitchFamily="34" charset="0"/>
              </a:rPr>
              <a:t>However, they don’t want to pay that much, so they make an offer of 160000$.</a:t>
            </a:r>
          </a:p>
          <a:p>
            <a:pPr algn="just">
              <a:lnSpc>
                <a:spcPct val="120000"/>
              </a:lnSpc>
            </a:pPr>
            <a:r>
              <a:rPr lang="en-US" sz="2000" dirty="0">
                <a:cs typeface="Segoe UI Light" panose="020B0502040204020203" pitchFamily="34" charset="0"/>
              </a:rPr>
              <a:t>Bob the seller doesn't want to go that low, but does want to sell the house soon, so he offers to sell for 180000$.</a:t>
            </a:r>
          </a:p>
          <a:p>
            <a:pPr algn="just">
              <a:lnSpc>
                <a:spcPct val="120000"/>
              </a:lnSpc>
            </a:pPr>
            <a:r>
              <a:rPr lang="en-US" sz="2000" dirty="0">
                <a:cs typeface="Segoe UI Light" panose="020B0502040204020203" pitchFamily="34" charset="0"/>
              </a:rPr>
              <a:t>Joy and Antony accept the deal and the house is sold.</a:t>
            </a:r>
          </a:p>
          <a:p>
            <a:pPr algn="just">
              <a:lnSpc>
                <a:spcPct val="120000"/>
              </a:lnSpc>
            </a:pPr>
            <a:endParaRPr lang="en-US" sz="2000" dirty="0">
              <a:cs typeface="Segoe UI Light" panose="020B0502040204020203" pitchFamily="34" charset="0"/>
            </a:endParaRPr>
          </a:p>
          <a:p>
            <a:pPr algn="just">
              <a:lnSpc>
                <a:spcPct val="120000"/>
              </a:lnSpc>
            </a:pPr>
            <a:r>
              <a:rPr lang="en-US" sz="2000" b="1" dirty="0">
                <a:cs typeface="Segoe UI Light" panose="020B0502040204020203" pitchFamily="34" charset="0"/>
              </a:rPr>
              <a:t>In this case</a:t>
            </a:r>
            <a:r>
              <a:rPr lang="en-US" sz="2000" dirty="0">
                <a:cs typeface="Segoe UI Light" panose="020B0502040204020203" pitchFamily="34" charset="0"/>
              </a:rPr>
              <a:t>, Joy and Antony paid 20000$ more than they wanted to and Bob sold for 20000$ less, but the house was exchanged, which was the main goal of both parties</a:t>
            </a:r>
            <a:endParaRPr lang="en-US" sz="2000" dirty="0">
              <a:latin typeface="Calibri" panose="020F0502020204030204" pitchFamily="34" charset="0"/>
            </a:endParaRPr>
          </a:p>
        </p:txBody>
      </p:sp>
      <p:sp>
        <p:nvSpPr>
          <p:cNvPr id="4" name="TextBox 3">
            <a:extLst>
              <a:ext uri="{FF2B5EF4-FFF2-40B4-BE49-F238E27FC236}">
                <a16:creationId xmlns:a16="http://schemas.microsoft.com/office/drawing/2014/main" id="{EBB37755-DB19-CE77-0AFD-92CECE991BD6}"/>
              </a:ext>
            </a:extLst>
          </p:cNvPr>
          <p:cNvSpPr txBox="1"/>
          <p:nvPr/>
        </p:nvSpPr>
        <p:spPr>
          <a:xfrm>
            <a:off x="748872" y="1900637"/>
            <a:ext cx="6094324" cy="461665"/>
          </a:xfrm>
          <a:prstGeom prst="rect">
            <a:avLst/>
          </a:prstGeom>
          <a:noFill/>
        </p:spPr>
        <p:txBody>
          <a:bodyPr wrap="square">
            <a:spAutoFit/>
          </a:bodyPr>
          <a:lstStyle/>
          <a:p>
            <a:r>
              <a:rPr lang="en-US" sz="2400" b="1" i="0" dirty="0">
                <a:solidFill>
                  <a:srgbClr val="C00000"/>
                </a:solidFill>
                <a:effectLst/>
                <a:latin typeface="Calibri" panose="020F0502020204030204" pitchFamily="34" charset="0"/>
              </a:rPr>
              <a:t>Compromise case study</a:t>
            </a:r>
            <a:endParaRPr lang="en-US" sz="2400" b="0" i="0" dirty="0">
              <a:solidFill>
                <a:srgbClr val="C00000"/>
              </a:solidFill>
              <a:effectLst/>
              <a:latin typeface="Calibri" panose="020F0502020204030204" pitchFamily="34" charset="0"/>
            </a:endParaRPr>
          </a:p>
        </p:txBody>
      </p:sp>
    </p:spTree>
    <p:extLst>
      <p:ext uri="{BB962C8B-B14F-4D97-AF65-F5344CB8AC3E}">
        <p14:creationId xmlns:p14="http://schemas.microsoft.com/office/powerpoint/2010/main" val="1974380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B49A88-38E9-4E51-3914-C1959EBA2934}"/>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59269308-4088-9AD7-B1D2-89E000499AC3}"/>
              </a:ext>
            </a:extLst>
          </p:cNvPr>
          <p:cNvSpPr/>
          <p:nvPr/>
        </p:nvSpPr>
        <p:spPr>
          <a:xfrm>
            <a:off x="180431" y="1397680"/>
            <a:ext cx="5943936" cy="4959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64E12541-BF6D-9F9A-96A7-F210F798C1F8}"/>
              </a:ext>
            </a:extLst>
          </p:cNvPr>
          <p:cNvSpPr/>
          <p:nvPr/>
        </p:nvSpPr>
        <p:spPr>
          <a:xfrm>
            <a:off x="271764" y="1889485"/>
            <a:ext cx="5116477" cy="3138039"/>
          </a:xfrm>
          <a:prstGeom prst="rect">
            <a:avLst/>
          </a:prstGeom>
        </p:spPr>
        <p:txBody>
          <a:bodyPr wrap="square">
            <a:spAutoFit/>
          </a:bodyPr>
          <a:lstStyle/>
          <a:p>
            <a:pPr algn="just"/>
            <a:r>
              <a:rPr lang="en-US" b="1" dirty="0"/>
              <a:t>Definition:</a:t>
            </a:r>
          </a:p>
          <a:p>
            <a:pPr algn="just"/>
            <a:r>
              <a:rPr lang="en-US" dirty="0"/>
              <a:t>One or both parties choose to </a:t>
            </a:r>
            <a:r>
              <a:rPr lang="en-US" b="1" dirty="0"/>
              <a:t>avoid or delay</a:t>
            </a:r>
            <a:r>
              <a:rPr lang="en-US" dirty="0"/>
              <a:t> the negotiation altogether.</a:t>
            </a:r>
          </a:p>
          <a:p>
            <a:pPr algn="just"/>
            <a:endParaRPr lang="en-US" dirty="0"/>
          </a:p>
          <a:p>
            <a:pPr algn="ctr">
              <a:lnSpc>
                <a:spcPct val="120000"/>
              </a:lnSpc>
            </a:pPr>
            <a:r>
              <a:rPr lang="en-US" dirty="0">
                <a:latin typeface="Google Sans"/>
              </a:rPr>
              <a:t>this a strategy where one party gives in to the wishes or demands of another. They're being cooperative but not assertive. This may appear to be a gracious way to give in when one figures out s/he has been wrong about an argument.</a:t>
            </a:r>
            <a:endParaRPr lang="en-US" dirty="0">
              <a:cs typeface="Segoe UI Light" panose="020B0502040204020203" pitchFamily="34" charset="0"/>
            </a:endParaRPr>
          </a:p>
          <a:p>
            <a:pPr>
              <a:lnSpc>
                <a:spcPct val="120000"/>
              </a:lnSpc>
            </a:pPr>
            <a:endParaRPr lang="en-US" sz="1600" b="1" dirty="0">
              <a:cs typeface="Segoe UI Light" panose="020B0502040204020203" pitchFamily="34" charset="0"/>
            </a:endParaRPr>
          </a:p>
        </p:txBody>
      </p:sp>
      <p:sp>
        <p:nvSpPr>
          <p:cNvPr id="17" name="TextBox 16">
            <a:extLst>
              <a:ext uri="{FF2B5EF4-FFF2-40B4-BE49-F238E27FC236}">
                <a16:creationId xmlns:a16="http://schemas.microsoft.com/office/drawing/2014/main" id="{69CE8648-56F0-7473-4FD6-8789A75C3DC3}"/>
              </a:ext>
            </a:extLst>
          </p:cNvPr>
          <p:cNvSpPr txBox="1"/>
          <p:nvPr/>
        </p:nvSpPr>
        <p:spPr>
          <a:xfrm>
            <a:off x="6830712" y="4796692"/>
            <a:ext cx="4113898" cy="461665"/>
          </a:xfrm>
          <a:prstGeom prst="rect">
            <a:avLst/>
          </a:prstGeom>
          <a:noFill/>
        </p:spPr>
        <p:txBody>
          <a:bodyPr wrap="square" rtlCol="0">
            <a:spAutoFit/>
          </a:bodyPr>
          <a:lstStyle/>
          <a:p>
            <a:pPr algn="ctr"/>
            <a:r>
              <a:rPr lang="en-US" sz="2400" b="1" dirty="0">
                <a:cs typeface="Segoe UI Light" panose="020B0502040204020203" pitchFamily="34" charset="0"/>
              </a:rPr>
              <a:t>Lose- Win </a:t>
            </a:r>
            <a:r>
              <a:rPr lang="en-US" sz="2400" b="1" dirty="0">
                <a:solidFill>
                  <a:srgbClr val="2D3956"/>
                </a:solidFill>
                <a:latin typeface="Tajawal Medium" panose="00000600000000000000" pitchFamily="2" charset="-78"/>
                <a:cs typeface="Tajawal Medium" panose="00000600000000000000" pitchFamily="2" charset="-78"/>
              </a:rPr>
              <a:t>Strategy</a:t>
            </a:r>
          </a:p>
        </p:txBody>
      </p:sp>
      <p:sp>
        <p:nvSpPr>
          <p:cNvPr id="18" name="Rectangle 17">
            <a:extLst>
              <a:ext uri="{FF2B5EF4-FFF2-40B4-BE49-F238E27FC236}">
                <a16:creationId xmlns:a16="http://schemas.microsoft.com/office/drawing/2014/main" id="{13C7C98D-514C-65AE-49A2-41E6A29C0A7F}"/>
              </a:ext>
            </a:extLst>
          </p:cNvPr>
          <p:cNvSpPr/>
          <p:nvPr/>
        </p:nvSpPr>
        <p:spPr>
          <a:xfrm>
            <a:off x="5641526" y="41776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4D2EF1A1-2BE8-5D24-71F5-8A34F472D10E}"/>
              </a:ext>
            </a:extLst>
          </p:cNvPr>
          <p:cNvSpPr txBox="1"/>
          <p:nvPr/>
        </p:nvSpPr>
        <p:spPr>
          <a:xfrm>
            <a:off x="5826569" y="4442557"/>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a:extLst>
              <a:ext uri="{FF2B5EF4-FFF2-40B4-BE49-F238E27FC236}">
                <a16:creationId xmlns:a16="http://schemas.microsoft.com/office/drawing/2014/main" id="{78C99FA8-644F-F87D-77CC-179E3CCDF0B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DA9F349-26C6-777C-D241-2418771089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8FEB8EDC-0EF5-64CC-A591-A3816F0A51FD}"/>
              </a:ext>
            </a:extLst>
          </p:cNvPr>
          <p:cNvSpPr>
            <a:spLocks noGrp="1"/>
          </p:cNvSpPr>
          <p:nvPr>
            <p:ph type="pic" sz="quarter" idx="10"/>
          </p:nvPr>
        </p:nvSpPr>
        <p:spPr/>
      </p:sp>
      <p:pic>
        <p:nvPicPr>
          <p:cNvPr id="3" name="Picture 2" descr="For agencies, losing is the best way to win">
            <a:extLst>
              <a:ext uri="{FF2B5EF4-FFF2-40B4-BE49-F238E27FC236}">
                <a16:creationId xmlns:a16="http://schemas.microsoft.com/office/drawing/2014/main" id="{27E28D57-0001-05C3-5C42-600FAFD9B1D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81253" y="732885"/>
            <a:ext cx="5634644" cy="28574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528078"/>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0EE835-A5F3-E654-9690-57159D988052}"/>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6D4FBA4-43A1-FE18-D150-CF107CD99D18}"/>
              </a:ext>
            </a:extLst>
          </p:cNvPr>
          <p:cNvSpPr/>
          <p:nvPr/>
        </p:nvSpPr>
        <p:spPr>
          <a:xfrm>
            <a:off x="180431" y="1397680"/>
            <a:ext cx="5943936" cy="4959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70F55E76-B433-FE04-2241-7498E8D51B31}"/>
              </a:ext>
            </a:extLst>
          </p:cNvPr>
          <p:cNvSpPr/>
          <p:nvPr/>
        </p:nvSpPr>
        <p:spPr>
          <a:xfrm>
            <a:off x="271764" y="1620099"/>
            <a:ext cx="5116477" cy="3970318"/>
          </a:xfrm>
          <a:prstGeom prst="rect">
            <a:avLst/>
          </a:prstGeom>
        </p:spPr>
        <p:txBody>
          <a:bodyPr wrap="square">
            <a:spAutoFit/>
          </a:bodyPr>
          <a:lstStyle/>
          <a:p>
            <a:pPr algn="just"/>
            <a:endParaRPr lang="en-US" b="1" dirty="0"/>
          </a:p>
          <a:p>
            <a:pPr algn="just"/>
            <a:endParaRPr lang="en-US" b="1" dirty="0"/>
          </a:p>
          <a:p>
            <a:pPr algn="just"/>
            <a:r>
              <a:rPr lang="en-US" b="1" dirty="0"/>
              <a:t>Characteristics:</a:t>
            </a:r>
          </a:p>
          <a:p>
            <a:pPr algn="just"/>
            <a:r>
              <a:rPr lang="en-US" dirty="0"/>
              <a:t>Passive approach.</a:t>
            </a:r>
          </a:p>
          <a:p>
            <a:pPr algn="just"/>
            <a:r>
              <a:rPr lang="en-US" dirty="0"/>
              <a:t>Often due to fear of conflict or lack of power.</a:t>
            </a:r>
          </a:p>
          <a:p>
            <a:pPr algn="just"/>
            <a:r>
              <a:rPr lang="en-US" dirty="0"/>
              <a:t>May lead to unresolved issues.</a:t>
            </a:r>
          </a:p>
          <a:p>
            <a:pPr algn="just"/>
            <a:r>
              <a:rPr lang="en-US" b="1" dirty="0"/>
              <a:t>Examples:</a:t>
            </a:r>
          </a:p>
          <a:p>
            <a:pPr algn="just"/>
            <a:r>
              <a:rPr lang="en-US" dirty="0"/>
              <a:t>An employee avoids asking for a raise despite dissatisfaction.</a:t>
            </a:r>
          </a:p>
          <a:p>
            <a:pPr algn="just"/>
            <a:r>
              <a:rPr lang="en-US" dirty="0"/>
              <a:t>Two departments refuse to collaborate, resulting in inefficiencies.</a:t>
            </a:r>
          </a:p>
          <a:p>
            <a:pPr algn="just"/>
            <a:r>
              <a:rPr lang="en-US" b="1" dirty="0"/>
              <a:t>Potential Drawbacks:</a:t>
            </a:r>
          </a:p>
          <a:p>
            <a:pPr algn="just"/>
            <a:r>
              <a:rPr lang="en-US" dirty="0"/>
              <a:t>Problems persist or worsen.</a:t>
            </a:r>
          </a:p>
          <a:p>
            <a:pPr algn="just"/>
            <a:r>
              <a:rPr lang="en-US" dirty="0"/>
              <a:t>Missed opportunities for resolution or growth.</a:t>
            </a:r>
          </a:p>
        </p:txBody>
      </p:sp>
      <p:sp>
        <p:nvSpPr>
          <p:cNvPr id="17" name="TextBox 16">
            <a:extLst>
              <a:ext uri="{FF2B5EF4-FFF2-40B4-BE49-F238E27FC236}">
                <a16:creationId xmlns:a16="http://schemas.microsoft.com/office/drawing/2014/main" id="{6E65BDDE-B074-BB28-FB81-A720331F09FF}"/>
              </a:ext>
            </a:extLst>
          </p:cNvPr>
          <p:cNvSpPr txBox="1"/>
          <p:nvPr/>
        </p:nvSpPr>
        <p:spPr>
          <a:xfrm>
            <a:off x="6830712" y="4796692"/>
            <a:ext cx="4113898" cy="461665"/>
          </a:xfrm>
          <a:prstGeom prst="rect">
            <a:avLst/>
          </a:prstGeom>
          <a:noFill/>
        </p:spPr>
        <p:txBody>
          <a:bodyPr wrap="square" rtlCol="0">
            <a:spAutoFit/>
          </a:bodyPr>
          <a:lstStyle/>
          <a:p>
            <a:pPr algn="ctr"/>
            <a:r>
              <a:rPr lang="en-US" sz="2400" b="1" dirty="0">
                <a:cs typeface="Segoe UI Light" panose="020B0502040204020203" pitchFamily="34" charset="0"/>
              </a:rPr>
              <a:t>Lose- Win </a:t>
            </a:r>
            <a:r>
              <a:rPr lang="en-US" sz="2400" b="1" dirty="0">
                <a:solidFill>
                  <a:srgbClr val="2D3956"/>
                </a:solidFill>
                <a:latin typeface="Tajawal Medium" panose="00000600000000000000" pitchFamily="2" charset="-78"/>
                <a:cs typeface="Tajawal Medium" panose="00000600000000000000" pitchFamily="2" charset="-78"/>
              </a:rPr>
              <a:t>Strategy</a:t>
            </a:r>
          </a:p>
        </p:txBody>
      </p:sp>
      <p:sp>
        <p:nvSpPr>
          <p:cNvPr id="18" name="Rectangle 17">
            <a:extLst>
              <a:ext uri="{FF2B5EF4-FFF2-40B4-BE49-F238E27FC236}">
                <a16:creationId xmlns:a16="http://schemas.microsoft.com/office/drawing/2014/main" id="{EFD8E90B-D3E9-7241-57C6-0342C7284002}"/>
              </a:ext>
            </a:extLst>
          </p:cNvPr>
          <p:cNvSpPr/>
          <p:nvPr/>
        </p:nvSpPr>
        <p:spPr>
          <a:xfrm>
            <a:off x="5641526" y="41776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831334AA-52B6-C415-D6B3-76DD5E0BA036}"/>
              </a:ext>
            </a:extLst>
          </p:cNvPr>
          <p:cNvSpPr txBox="1"/>
          <p:nvPr/>
        </p:nvSpPr>
        <p:spPr>
          <a:xfrm>
            <a:off x="5826569" y="4442557"/>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a:extLst>
              <a:ext uri="{FF2B5EF4-FFF2-40B4-BE49-F238E27FC236}">
                <a16:creationId xmlns:a16="http://schemas.microsoft.com/office/drawing/2014/main" id="{BC1D4465-E618-C5BC-9004-1DE6937EB652}"/>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D432BBF-E1E4-A4E8-D2EE-8383013BCB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7C9DD59D-BA2F-A1D8-9610-F0B9C0F0147C}"/>
              </a:ext>
            </a:extLst>
          </p:cNvPr>
          <p:cNvSpPr>
            <a:spLocks noGrp="1"/>
          </p:cNvSpPr>
          <p:nvPr>
            <p:ph type="pic" sz="quarter" idx="10"/>
          </p:nvPr>
        </p:nvSpPr>
        <p:spPr/>
      </p:sp>
      <p:pic>
        <p:nvPicPr>
          <p:cNvPr id="3" name="Picture 2" descr="For agencies, losing is the best way to win">
            <a:extLst>
              <a:ext uri="{FF2B5EF4-FFF2-40B4-BE49-F238E27FC236}">
                <a16:creationId xmlns:a16="http://schemas.microsoft.com/office/drawing/2014/main" id="{757BC9DC-F408-1D24-2322-63F3994CFBD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81253" y="732885"/>
            <a:ext cx="5634644" cy="28574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2873508"/>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B0D9A2-D53A-2D33-71F4-86B34A7E996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10317B5-D497-A452-36BD-05A89387845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79E96E6-FEE7-9731-E215-FF9283E641B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04C3D88-1C35-E028-CEA2-CF36C77F611B}"/>
              </a:ext>
            </a:extLst>
          </p:cNvPr>
          <p:cNvSpPr/>
          <p:nvPr/>
        </p:nvSpPr>
        <p:spPr>
          <a:xfrm>
            <a:off x="1039638" y="1674304"/>
            <a:ext cx="9345750" cy="46827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F5A1CCB-73E1-2532-56ED-820770A99F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3A20E16-BECE-C38F-4879-9E1AB511FEAF}"/>
              </a:ext>
            </a:extLst>
          </p:cNvPr>
          <p:cNvSpPr txBox="1"/>
          <p:nvPr/>
        </p:nvSpPr>
        <p:spPr>
          <a:xfrm>
            <a:off x="803243" y="1151084"/>
            <a:ext cx="6513754" cy="523220"/>
          </a:xfrm>
          <a:prstGeom prst="rect">
            <a:avLst/>
          </a:prstGeom>
          <a:noFill/>
        </p:spPr>
        <p:txBody>
          <a:bodyPr wrap="square">
            <a:spAutoFit/>
          </a:bodyPr>
          <a:lstStyle/>
          <a:p>
            <a:r>
              <a:rPr lang="en-US" sz="2800" b="1" dirty="0">
                <a:cs typeface="Tajawal ExtraBold" panose="00000800000000000000" pitchFamily="2" charset="-78"/>
              </a:rPr>
              <a:t>When we can use this style??</a:t>
            </a:r>
          </a:p>
        </p:txBody>
      </p:sp>
      <p:pic>
        <p:nvPicPr>
          <p:cNvPr id="4" name="Picture 3">
            <a:extLst>
              <a:ext uri="{FF2B5EF4-FFF2-40B4-BE49-F238E27FC236}">
                <a16:creationId xmlns:a16="http://schemas.microsoft.com/office/drawing/2014/main" id="{AFDBE8CA-F105-87FA-60B9-24907E657C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6464" y="1877328"/>
            <a:ext cx="8954058" cy="431412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9518216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17F07B-38B4-ECDD-C5DF-D3D20316B97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3C67BF9-6AF2-B932-DAC1-549476D0956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B236342-11A9-3975-C750-270D44E06AC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8313FB6-01CA-343D-8005-6C9638AFC1E6}"/>
              </a:ext>
            </a:extLst>
          </p:cNvPr>
          <p:cNvSpPr/>
          <p:nvPr/>
        </p:nvSpPr>
        <p:spPr>
          <a:xfrm>
            <a:off x="1039638" y="1674304"/>
            <a:ext cx="9345750" cy="46827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2DFB342-6DC2-9643-4D45-6B0C66BF4D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0457679-6F2A-7F0F-BDFF-3EDAB6BB47F7}"/>
              </a:ext>
            </a:extLst>
          </p:cNvPr>
          <p:cNvSpPr txBox="1"/>
          <p:nvPr/>
        </p:nvSpPr>
        <p:spPr>
          <a:xfrm>
            <a:off x="803243" y="1151084"/>
            <a:ext cx="6513754" cy="523220"/>
          </a:xfrm>
          <a:prstGeom prst="rect">
            <a:avLst/>
          </a:prstGeom>
          <a:noFill/>
        </p:spPr>
        <p:txBody>
          <a:bodyPr wrap="square">
            <a:spAutoFit/>
          </a:bodyPr>
          <a:lstStyle/>
          <a:p>
            <a:r>
              <a:rPr lang="en-US" sz="2800" b="1" dirty="0">
                <a:cs typeface="Tajawal ExtraBold" panose="00000800000000000000" pitchFamily="2" charset="-78"/>
              </a:rPr>
              <a:t>When we can use this style??</a:t>
            </a:r>
          </a:p>
        </p:txBody>
      </p:sp>
      <p:pic>
        <p:nvPicPr>
          <p:cNvPr id="2" name="Picture 2">
            <a:extLst>
              <a:ext uri="{FF2B5EF4-FFF2-40B4-BE49-F238E27FC236}">
                <a16:creationId xmlns:a16="http://schemas.microsoft.com/office/drawing/2014/main" id="{A65A34D6-D906-03CE-774C-12B92DE187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7407" y="1956052"/>
            <a:ext cx="9090212" cy="4175075"/>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2097132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0A8F4C-51C5-8010-46B8-92D114D2622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9636B68-2B5F-54F7-9149-591A099D7023}"/>
              </a:ext>
            </a:extLst>
          </p:cNvPr>
          <p:cNvSpPr/>
          <p:nvPr/>
        </p:nvSpPr>
        <p:spPr>
          <a:xfrm>
            <a:off x="180431" y="1397680"/>
            <a:ext cx="5943936" cy="4959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46645FA8-8283-21C9-190A-392F8BB52D2F}"/>
              </a:ext>
            </a:extLst>
          </p:cNvPr>
          <p:cNvSpPr/>
          <p:nvPr/>
        </p:nvSpPr>
        <p:spPr>
          <a:xfrm>
            <a:off x="273178" y="1777161"/>
            <a:ext cx="5368348" cy="2419124"/>
          </a:xfrm>
          <a:prstGeom prst="rect">
            <a:avLst/>
          </a:prstGeom>
        </p:spPr>
        <p:txBody>
          <a:bodyPr wrap="square">
            <a:spAutoFit/>
          </a:bodyPr>
          <a:lstStyle/>
          <a:p>
            <a:r>
              <a:rPr lang="en-US" b="1" dirty="0"/>
              <a:t>Definition:</a:t>
            </a:r>
          </a:p>
          <a:p>
            <a:r>
              <a:rPr lang="en-US" dirty="0"/>
              <a:t>A negotiation where </a:t>
            </a:r>
            <a:r>
              <a:rPr lang="en-US" b="1" dirty="0"/>
              <a:t>both parties end up worse off</a:t>
            </a:r>
            <a:r>
              <a:rPr lang="en-US" dirty="0"/>
              <a:t>, often due to stubbornness, miscommunication, or unwillingness to compromise.</a:t>
            </a:r>
          </a:p>
          <a:p>
            <a:endParaRPr lang="en-US" dirty="0"/>
          </a:p>
          <a:p>
            <a:pPr>
              <a:lnSpc>
                <a:spcPct val="120000"/>
              </a:lnSpc>
            </a:pPr>
            <a:r>
              <a:rPr lang="en-US" b="1" dirty="0">
                <a:cs typeface="Segoe UI Light" panose="020B0502040204020203" pitchFamily="34" charset="0"/>
              </a:rPr>
              <a:t>Is called too no win situation, </a:t>
            </a:r>
            <a:r>
              <a:rPr lang="en-US" dirty="0">
                <a:latin typeface="Arial" panose="020B0604020202020204" pitchFamily="34" charset="0"/>
              </a:rPr>
              <a:t>is one where a person has choices, but no choice leads to a net gain</a:t>
            </a:r>
            <a:endParaRPr lang="en-US" b="1" dirty="0">
              <a:cs typeface="Segoe UI Light" panose="020B0502040204020203" pitchFamily="34" charset="0"/>
            </a:endParaRPr>
          </a:p>
          <a:p>
            <a:endParaRPr lang="en-US" dirty="0"/>
          </a:p>
        </p:txBody>
      </p:sp>
      <p:sp>
        <p:nvSpPr>
          <p:cNvPr id="17" name="TextBox 16">
            <a:extLst>
              <a:ext uri="{FF2B5EF4-FFF2-40B4-BE49-F238E27FC236}">
                <a16:creationId xmlns:a16="http://schemas.microsoft.com/office/drawing/2014/main" id="{ABCD06D1-BC9D-1F8F-516D-63EE62DD559D}"/>
              </a:ext>
            </a:extLst>
          </p:cNvPr>
          <p:cNvSpPr txBox="1"/>
          <p:nvPr/>
        </p:nvSpPr>
        <p:spPr>
          <a:xfrm>
            <a:off x="6830712" y="4796692"/>
            <a:ext cx="4113898" cy="461665"/>
          </a:xfrm>
          <a:prstGeom prst="rect">
            <a:avLst/>
          </a:prstGeom>
          <a:noFill/>
        </p:spPr>
        <p:txBody>
          <a:bodyPr wrap="square" rtlCol="0">
            <a:spAutoFit/>
          </a:bodyPr>
          <a:lstStyle/>
          <a:p>
            <a:pPr algn="ctr"/>
            <a:r>
              <a:rPr lang="en-US" sz="2400" b="1" dirty="0">
                <a:cs typeface="Segoe UI Light" panose="020B0502040204020203" pitchFamily="34" charset="0"/>
              </a:rPr>
              <a:t>Lose- Lose </a:t>
            </a:r>
            <a:r>
              <a:rPr lang="en-US" sz="2400" b="1" dirty="0">
                <a:solidFill>
                  <a:srgbClr val="2D3956"/>
                </a:solidFill>
                <a:latin typeface="Tajawal Medium" panose="00000600000000000000" pitchFamily="2" charset="-78"/>
                <a:cs typeface="Tajawal Medium" panose="00000600000000000000" pitchFamily="2" charset="-78"/>
              </a:rPr>
              <a:t>Strategy</a:t>
            </a:r>
          </a:p>
        </p:txBody>
      </p:sp>
      <p:sp>
        <p:nvSpPr>
          <p:cNvPr id="18" name="Rectangle 17">
            <a:extLst>
              <a:ext uri="{FF2B5EF4-FFF2-40B4-BE49-F238E27FC236}">
                <a16:creationId xmlns:a16="http://schemas.microsoft.com/office/drawing/2014/main" id="{7F5ACB25-8CAC-1198-8772-D8D1DCEB027B}"/>
              </a:ext>
            </a:extLst>
          </p:cNvPr>
          <p:cNvSpPr/>
          <p:nvPr/>
        </p:nvSpPr>
        <p:spPr>
          <a:xfrm>
            <a:off x="5641526" y="41776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5EC9B449-4DDA-E275-7905-FB92A6646074}"/>
              </a:ext>
            </a:extLst>
          </p:cNvPr>
          <p:cNvSpPr txBox="1"/>
          <p:nvPr/>
        </p:nvSpPr>
        <p:spPr>
          <a:xfrm>
            <a:off x="5826569" y="4442557"/>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a:extLst>
              <a:ext uri="{FF2B5EF4-FFF2-40B4-BE49-F238E27FC236}">
                <a16:creationId xmlns:a16="http://schemas.microsoft.com/office/drawing/2014/main" id="{F65FDFE2-0716-6F22-9B7B-D67B374F23D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8CFB8EF-541E-A754-0706-9743CA333A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B8C88AD7-E6B3-CF21-C2D4-96E1A9B92EFE}"/>
              </a:ext>
            </a:extLst>
          </p:cNvPr>
          <p:cNvSpPr>
            <a:spLocks noGrp="1"/>
          </p:cNvSpPr>
          <p:nvPr>
            <p:ph type="pic" sz="quarter" idx="10"/>
          </p:nvPr>
        </p:nvSpPr>
        <p:spPr/>
      </p:sp>
      <p:pic>
        <p:nvPicPr>
          <p:cNvPr id="5" name="Picture Placeholder 6">
            <a:extLst>
              <a:ext uri="{FF2B5EF4-FFF2-40B4-BE49-F238E27FC236}">
                <a16:creationId xmlns:a16="http://schemas.microsoft.com/office/drawing/2014/main" id="{8EDFDFC1-A624-D38A-D975-9A677FD0831C}"/>
              </a:ext>
            </a:extLst>
          </p:cNvPr>
          <p:cNvPicPr>
            <a:picLocks noChangeAspect="1"/>
          </p:cNvPicPr>
          <p:nvPr/>
        </p:nvPicPr>
        <p:blipFill>
          <a:blip r:embed="rId3">
            <a:extLst>
              <a:ext uri="{28A0092B-C50C-407E-A947-70E740481C1C}">
                <a14:useLocalDpi xmlns:a14="http://schemas.microsoft.com/office/drawing/2010/main" val="0"/>
              </a:ext>
            </a:extLst>
          </a:blip>
          <a:srcRect l="6493" r="6493"/>
          <a:stretch>
            <a:fillRect/>
          </a:stretch>
        </p:blipFill>
        <p:spPr>
          <a:xfrm>
            <a:off x="6074980" y="859880"/>
            <a:ext cx="4962146" cy="3286858"/>
          </a:xfrm>
          <a:prstGeom prst="rect">
            <a:avLst/>
          </a:prstGeom>
          <a:solidFill>
            <a:schemeClr val="bg1">
              <a:lumMod val="85000"/>
              <a:alpha val="50000"/>
            </a:schemeClr>
          </a:solidFill>
        </p:spPr>
      </p:pic>
    </p:spTree>
    <p:extLst>
      <p:ext uri="{BB962C8B-B14F-4D97-AF65-F5344CB8AC3E}">
        <p14:creationId xmlns:p14="http://schemas.microsoft.com/office/powerpoint/2010/main" val="1312698580"/>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FA3515-2E2D-622F-7F8E-34A4DA08D39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A02FA57A-4E7B-9010-502F-859821821DE6}"/>
              </a:ext>
            </a:extLst>
          </p:cNvPr>
          <p:cNvSpPr/>
          <p:nvPr/>
        </p:nvSpPr>
        <p:spPr>
          <a:xfrm>
            <a:off x="180431" y="1397680"/>
            <a:ext cx="5943936" cy="49594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9678883E-A778-027E-D7C0-8FC781E14B77}"/>
              </a:ext>
            </a:extLst>
          </p:cNvPr>
          <p:cNvSpPr/>
          <p:nvPr/>
        </p:nvSpPr>
        <p:spPr>
          <a:xfrm>
            <a:off x="271764" y="1767001"/>
            <a:ext cx="5368348" cy="3693319"/>
          </a:xfrm>
          <a:prstGeom prst="rect">
            <a:avLst/>
          </a:prstGeom>
        </p:spPr>
        <p:txBody>
          <a:bodyPr wrap="square">
            <a:spAutoFit/>
          </a:bodyPr>
          <a:lstStyle/>
          <a:p>
            <a:r>
              <a:rPr lang="en-US" b="1" dirty="0"/>
              <a:t>Characteristics:</a:t>
            </a:r>
          </a:p>
          <a:p>
            <a:pPr marL="742950" lvl="1" indent="-285750">
              <a:buFont typeface="Arial" panose="020B0604020202020204" pitchFamily="34" charset="0"/>
              <a:buChar char="•"/>
            </a:pPr>
            <a:r>
              <a:rPr lang="en-US" dirty="0"/>
              <a:t>Often emotional or defensive.</a:t>
            </a:r>
          </a:p>
          <a:p>
            <a:pPr marL="742950" lvl="1" indent="-285750">
              <a:buFont typeface="Arial" panose="020B0604020202020204" pitchFamily="34" charset="0"/>
              <a:buChar char="•"/>
            </a:pPr>
            <a:r>
              <a:rPr lang="en-US" dirty="0"/>
              <a:t>Driven by a desire to “not let the other win.”</a:t>
            </a:r>
          </a:p>
          <a:p>
            <a:pPr marL="742950" lvl="1" indent="-285750">
              <a:buFont typeface="Arial" panose="020B0604020202020204" pitchFamily="34" charset="0"/>
              <a:buChar char="•"/>
            </a:pPr>
            <a:r>
              <a:rPr lang="en-US" dirty="0"/>
              <a:t>Results in suboptimal outcomes.</a:t>
            </a:r>
          </a:p>
          <a:p>
            <a:r>
              <a:rPr lang="en-US" b="1" dirty="0"/>
              <a:t>Examples:</a:t>
            </a:r>
          </a:p>
          <a:p>
            <a:pPr marL="742950" lvl="1" indent="-285750">
              <a:buFont typeface="Arial" panose="020B0604020202020204" pitchFamily="34" charset="0"/>
              <a:buChar char="•"/>
            </a:pPr>
            <a:r>
              <a:rPr lang="en-US" dirty="0"/>
              <a:t>Two companies go to court instead of settling, resulting in huge legal fees for both.</a:t>
            </a:r>
          </a:p>
          <a:p>
            <a:pPr marL="742950" lvl="1" indent="-285750">
              <a:buFont typeface="Arial" panose="020B0604020202020204" pitchFamily="34" charset="0"/>
              <a:buChar char="•"/>
            </a:pPr>
            <a:r>
              <a:rPr lang="en-US" dirty="0"/>
              <a:t>Labor strike where both the employer and employees suffer financial losses.</a:t>
            </a:r>
          </a:p>
          <a:p>
            <a:r>
              <a:rPr lang="en-US" b="1" dirty="0"/>
              <a:t>Potential Causes:</a:t>
            </a:r>
          </a:p>
          <a:p>
            <a:pPr marL="742950" lvl="1" indent="-285750">
              <a:buFont typeface="Arial" panose="020B0604020202020204" pitchFamily="34" charset="0"/>
              <a:buChar char="•"/>
            </a:pPr>
            <a:r>
              <a:rPr lang="en-US" dirty="0"/>
              <a:t>Ego or pride.</a:t>
            </a:r>
          </a:p>
          <a:p>
            <a:pPr marL="742950" lvl="1" indent="-285750">
              <a:buFont typeface="Arial" panose="020B0604020202020204" pitchFamily="34" charset="0"/>
              <a:buChar char="•"/>
            </a:pPr>
            <a:r>
              <a:rPr lang="en-US" dirty="0"/>
              <a:t>Poor communication.</a:t>
            </a:r>
          </a:p>
          <a:p>
            <a:pPr marL="742950" lvl="1" indent="-285750">
              <a:buFont typeface="Arial" panose="020B0604020202020204" pitchFamily="34" charset="0"/>
              <a:buChar char="•"/>
            </a:pPr>
            <a:r>
              <a:rPr lang="en-US" dirty="0"/>
              <a:t>Misaligned goals.</a:t>
            </a:r>
          </a:p>
        </p:txBody>
      </p:sp>
      <p:sp>
        <p:nvSpPr>
          <p:cNvPr id="17" name="TextBox 16">
            <a:extLst>
              <a:ext uri="{FF2B5EF4-FFF2-40B4-BE49-F238E27FC236}">
                <a16:creationId xmlns:a16="http://schemas.microsoft.com/office/drawing/2014/main" id="{508EF09F-8407-8BF3-97DE-4A52B0567602}"/>
              </a:ext>
            </a:extLst>
          </p:cNvPr>
          <p:cNvSpPr txBox="1"/>
          <p:nvPr/>
        </p:nvSpPr>
        <p:spPr>
          <a:xfrm>
            <a:off x="6830712" y="4796692"/>
            <a:ext cx="4113898" cy="461665"/>
          </a:xfrm>
          <a:prstGeom prst="rect">
            <a:avLst/>
          </a:prstGeom>
          <a:noFill/>
        </p:spPr>
        <p:txBody>
          <a:bodyPr wrap="square" rtlCol="0">
            <a:spAutoFit/>
          </a:bodyPr>
          <a:lstStyle/>
          <a:p>
            <a:pPr algn="ctr"/>
            <a:r>
              <a:rPr lang="en-US" sz="2400" b="1" dirty="0">
                <a:cs typeface="Segoe UI Light" panose="020B0502040204020203" pitchFamily="34" charset="0"/>
              </a:rPr>
              <a:t>Lose- Lose </a:t>
            </a:r>
            <a:r>
              <a:rPr lang="en-US" sz="2400" b="1" dirty="0">
                <a:solidFill>
                  <a:srgbClr val="2D3956"/>
                </a:solidFill>
                <a:latin typeface="Tajawal Medium" panose="00000600000000000000" pitchFamily="2" charset="-78"/>
                <a:cs typeface="Tajawal Medium" panose="00000600000000000000" pitchFamily="2" charset="-78"/>
              </a:rPr>
              <a:t>Strategy</a:t>
            </a:r>
          </a:p>
        </p:txBody>
      </p:sp>
      <p:sp>
        <p:nvSpPr>
          <p:cNvPr id="18" name="Rectangle 17">
            <a:extLst>
              <a:ext uri="{FF2B5EF4-FFF2-40B4-BE49-F238E27FC236}">
                <a16:creationId xmlns:a16="http://schemas.microsoft.com/office/drawing/2014/main" id="{D9B30149-389F-A48E-53BF-813625182B73}"/>
              </a:ext>
            </a:extLst>
          </p:cNvPr>
          <p:cNvSpPr/>
          <p:nvPr/>
        </p:nvSpPr>
        <p:spPr>
          <a:xfrm>
            <a:off x="5641526" y="41776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4AF664E0-ED7C-3BB0-4E21-BA7E40F94AE9}"/>
              </a:ext>
            </a:extLst>
          </p:cNvPr>
          <p:cNvSpPr txBox="1"/>
          <p:nvPr/>
        </p:nvSpPr>
        <p:spPr>
          <a:xfrm>
            <a:off x="5826569" y="4442557"/>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sp>
        <p:nvSpPr>
          <p:cNvPr id="29" name="Rectangle 28">
            <a:extLst>
              <a:ext uri="{FF2B5EF4-FFF2-40B4-BE49-F238E27FC236}">
                <a16:creationId xmlns:a16="http://schemas.microsoft.com/office/drawing/2014/main" id="{6C6428EF-1BF2-E505-D12A-9F378BA93D38}"/>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12A1DFF-A12C-1568-E72A-02E94BB589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Picture Placeholder 3">
            <a:extLst>
              <a:ext uri="{FF2B5EF4-FFF2-40B4-BE49-F238E27FC236}">
                <a16:creationId xmlns:a16="http://schemas.microsoft.com/office/drawing/2014/main" id="{055F027D-DC4D-E8F5-C2B9-FB35C1759B8B}"/>
              </a:ext>
            </a:extLst>
          </p:cNvPr>
          <p:cNvSpPr>
            <a:spLocks noGrp="1"/>
          </p:cNvSpPr>
          <p:nvPr>
            <p:ph type="pic" sz="quarter" idx="10"/>
          </p:nvPr>
        </p:nvSpPr>
        <p:spPr/>
      </p:sp>
      <p:pic>
        <p:nvPicPr>
          <p:cNvPr id="5" name="Picture Placeholder 6">
            <a:extLst>
              <a:ext uri="{FF2B5EF4-FFF2-40B4-BE49-F238E27FC236}">
                <a16:creationId xmlns:a16="http://schemas.microsoft.com/office/drawing/2014/main" id="{4D9AA5CF-002C-433F-A291-F3DDFF5E48FF}"/>
              </a:ext>
            </a:extLst>
          </p:cNvPr>
          <p:cNvPicPr>
            <a:picLocks noChangeAspect="1"/>
          </p:cNvPicPr>
          <p:nvPr/>
        </p:nvPicPr>
        <p:blipFill>
          <a:blip r:embed="rId3">
            <a:extLst>
              <a:ext uri="{28A0092B-C50C-407E-A947-70E740481C1C}">
                <a14:useLocalDpi xmlns:a14="http://schemas.microsoft.com/office/drawing/2010/main" val="0"/>
              </a:ext>
            </a:extLst>
          </a:blip>
          <a:srcRect l="6493" r="6493"/>
          <a:stretch>
            <a:fillRect/>
          </a:stretch>
        </p:blipFill>
        <p:spPr>
          <a:xfrm>
            <a:off x="6074980" y="859880"/>
            <a:ext cx="4962146" cy="3286858"/>
          </a:xfrm>
          <a:prstGeom prst="rect">
            <a:avLst/>
          </a:prstGeom>
          <a:solidFill>
            <a:schemeClr val="bg1">
              <a:lumMod val="85000"/>
              <a:alpha val="50000"/>
            </a:schemeClr>
          </a:solidFill>
        </p:spPr>
      </p:pic>
    </p:spTree>
    <p:extLst>
      <p:ext uri="{BB962C8B-B14F-4D97-AF65-F5344CB8AC3E}">
        <p14:creationId xmlns:p14="http://schemas.microsoft.com/office/powerpoint/2010/main" val="3660424998"/>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A4D618-4311-5BF7-13B5-65D525F6786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7686177-ECFF-5AA3-037F-3D3EE928A4E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3A7B825-1F59-CFD9-8DF3-E1293FD46FC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EA00C18-784C-5EB9-617E-C377C34A90B3}"/>
              </a:ext>
            </a:extLst>
          </p:cNvPr>
          <p:cNvSpPr/>
          <p:nvPr/>
        </p:nvSpPr>
        <p:spPr>
          <a:xfrm>
            <a:off x="1039638" y="1674304"/>
            <a:ext cx="9345750" cy="46827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FA6F8F3-7CFF-7855-A89E-5C7654622B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6201E42-DD58-9A91-D39D-F6F32C37C215}"/>
              </a:ext>
            </a:extLst>
          </p:cNvPr>
          <p:cNvSpPr txBox="1"/>
          <p:nvPr/>
        </p:nvSpPr>
        <p:spPr>
          <a:xfrm>
            <a:off x="803243" y="1151084"/>
            <a:ext cx="6513754" cy="523220"/>
          </a:xfrm>
          <a:prstGeom prst="rect">
            <a:avLst/>
          </a:prstGeom>
          <a:noFill/>
        </p:spPr>
        <p:txBody>
          <a:bodyPr wrap="square">
            <a:spAutoFit/>
          </a:bodyPr>
          <a:lstStyle/>
          <a:p>
            <a:r>
              <a:rPr lang="en-US" sz="2800" b="1" dirty="0">
                <a:cs typeface="Tajawal ExtraBold" panose="00000800000000000000" pitchFamily="2" charset="-78"/>
              </a:rPr>
              <a:t>When we can use this style??</a:t>
            </a:r>
          </a:p>
        </p:txBody>
      </p:sp>
      <p:pic>
        <p:nvPicPr>
          <p:cNvPr id="2" name="Picture 1">
            <a:extLst>
              <a:ext uri="{FF2B5EF4-FFF2-40B4-BE49-F238E27FC236}">
                <a16:creationId xmlns:a16="http://schemas.microsoft.com/office/drawing/2014/main" id="{D077DE53-4904-D615-5DCA-C553F4B758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8130" y="1895500"/>
            <a:ext cx="9083150" cy="424040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8483701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D0A54D-D0F3-4AB7-4A39-2B10EA12D6B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BF92E04-9DF7-E2D7-C01B-FC13336DC8F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42BD1D9-A5FE-AA88-FBE3-3280B03146A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1E05B3A-19BB-887C-944A-EEDC039FAC8D}"/>
              </a:ext>
            </a:extLst>
          </p:cNvPr>
          <p:cNvSpPr/>
          <p:nvPr/>
        </p:nvSpPr>
        <p:spPr>
          <a:xfrm>
            <a:off x="1039638" y="1674304"/>
            <a:ext cx="9345750" cy="46827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DD397EE-40FE-A7A3-C503-E1731169F6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43E4772-A25C-AC91-C83E-020DFBDC27BE}"/>
              </a:ext>
            </a:extLst>
          </p:cNvPr>
          <p:cNvSpPr txBox="1"/>
          <p:nvPr/>
        </p:nvSpPr>
        <p:spPr>
          <a:xfrm>
            <a:off x="803243" y="1151084"/>
            <a:ext cx="6513754" cy="523220"/>
          </a:xfrm>
          <a:prstGeom prst="rect">
            <a:avLst/>
          </a:prstGeom>
          <a:noFill/>
        </p:spPr>
        <p:txBody>
          <a:bodyPr wrap="square">
            <a:spAutoFit/>
          </a:bodyPr>
          <a:lstStyle/>
          <a:p>
            <a:r>
              <a:rPr lang="en-US" sz="2800" b="1" dirty="0">
                <a:cs typeface="Tajawal ExtraBold" panose="00000800000000000000" pitchFamily="2" charset="-78"/>
              </a:rPr>
              <a:t>When we can use this style??</a:t>
            </a:r>
          </a:p>
        </p:txBody>
      </p:sp>
      <p:pic>
        <p:nvPicPr>
          <p:cNvPr id="4" name="Picture 2">
            <a:extLst>
              <a:ext uri="{FF2B5EF4-FFF2-40B4-BE49-F238E27FC236}">
                <a16:creationId xmlns:a16="http://schemas.microsoft.com/office/drawing/2014/main" id="{B958453C-C836-E2FB-4336-47594A1ABC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99594" y="2046225"/>
            <a:ext cx="9084718" cy="3938954"/>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72535761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5176C3-3FC8-845E-9D61-FE5362EA3C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AFB8805-0C6A-31B2-8174-6DAD4EFC7F60}"/>
              </a:ext>
            </a:extLst>
          </p:cNvPr>
          <p:cNvSpPr/>
          <p:nvPr/>
        </p:nvSpPr>
        <p:spPr>
          <a:xfrm>
            <a:off x="208009" y="1685495"/>
            <a:ext cx="11574088" cy="4984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96AD3D07-D82E-ACA6-BEA9-98B80881510B}"/>
              </a:ext>
            </a:extLst>
          </p:cNvPr>
          <p:cNvSpPr/>
          <p:nvPr/>
        </p:nvSpPr>
        <p:spPr>
          <a:xfrm>
            <a:off x="46644" y="762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Graphic 21">
            <a:extLst>
              <a:ext uri="{FF2B5EF4-FFF2-40B4-BE49-F238E27FC236}">
                <a16:creationId xmlns:a16="http://schemas.microsoft.com/office/drawing/2014/main" id="{8B43DBAF-2844-A355-8E22-76F65E3140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9EBCF8B5-C79C-2593-988F-4534E395D410}"/>
              </a:ext>
            </a:extLst>
          </p:cNvPr>
          <p:cNvSpPr txBox="1"/>
          <p:nvPr/>
        </p:nvSpPr>
        <p:spPr>
          <a:xfrm>
            <a:off x="1206364" y="2752717"/>
            <a:ext cx="9779271" cy="1173719"/>
          </a:xfrm>
          <a:prstGeom prst="rect">
            <a:avLst/>
          </a:prstGeom>
          <a:noFill/>
        </p:spPr>
        <p:txBody>
          <a:bodyPr wrap="square">
            <a:spAutoFit/>
          </a:bodyPr>
          <a:lstStyle/>
          <a:p>
            <a:pPr algn="ctr">
              <a:lnSpc>
                <a:spcPct val="120000"/>
              </a:lnSpc>
            </a:pPr>
            <a:r>
              <a:rPr lang="en-US" sz="2000" dirty="0">
                <a:solidFill>
                  <a:srgbClr val="202122"/>
                </a:solidFill>
                <a:latin typeface="Arial" panose="020B0604020202020204" pitchFamily="34" charset="0"/>
              </a:rPr>
              <a:t>For example, if a company finds a dangerous fault in one of its products, they can either issue a product recall and take some reputational damage, or allow the product to harm people: the company is in a no-win situation.</a:t>
            </a:r>
            <a:endParaRPr lang="en-US" sz="2000" dirty="0">
              <a:latin typeface="Calibri" panose="020F0502020204030204" pitchFamily="34" charset="0"/>
            </a:endParaRPr>
          </a:p>
        </p:txBody>
      </p:sp>
      <p:sp>
        <p:nvSpPr>
          <p:cNvPr id="4" name="TextBox 3">
            <a:extLst>
              <a:ext uri="{FF2B5EF4-FFF2-40B4-BE49-F238E27FC236}">
                <a16:creationId xmlns:a16="http://schemas.microsoft.com/office/drawing/2014/main" id="{B80B4202-86B4-1EFA-89B8-390F9B66B1C7}"/>
              </a:ext>
            </a:extLst>
          </p:cNvPr>
          <p:cNvSpPr txBox="1"/>
          <p:nvPr/>
        </p:nvSpPr>
        <p:spPr>
          <a:xfrm>
            <a:off x="748872" y="1900637"/>
            <a:ext cx="6094324" cy="461665"/>
          </a:xfrm>
          <a:prstGeom prst="rect">
            <a:avLst/>
          </a:prstGeom>
          <a:noFill/>
        </p:spPr>
        <p:txBody>
          <a:bodyPr wrap="square">
            <a:spAutoFit/>
          </a:bodyPr>
          <a:lstStyle/>
          <a:p>
            <a:r>
              <a:rPr lang="en-US" sz="2400" b="1" i="0" dirty="0">
                <a:solidFill>
                  <a:srgbClr val="C00000"/>
                </a:solidFill>
                <a:effectLst/>
                <a:latin typeface="Calibri" panose="020F0502020204030204" pitchFamily="34" charset="0"/>
              </a:rPr>
              <a:t>Lose – Lose case study</a:t>
            </a:r>
            <a:endParaRPr lang="en-US" sz="2400" b="0" i="0" dirty="0">
              <a:solidFill>
                <a:srgbClr val="C00000"/>
              </a:solidFill>
              <a:effectLst/>
              <a:latin typeface="Calibri" panose="020F0502020204030204" pitchFamily="34" charset="0"/>
            </a:endParaRPr>
          </a:p>
        </p:txBody>
      </p:sp>
    </p:spTree>
    <p:extLst>
      <p:ext uri="{BB962C8B-B14F-4D97-AF65-F5344CB8AC3E}">
        <p14:creationId xmlns:p14="http://schemas.microsoft.com/office/powerpoint/2010/main" val="2807615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C01CD8-B83E-F749-14EA-61B9BF379EBF}"/>
            </a:ext>
          </a:extLst>
        </p:cNvPr>
        <p:cNvGrpSpPr/>
        <p:nvPr/>
      </p:nvGrpSpPr>
      <p:grpSpPr>
        <a:xfrm>
          <a:off x="0" y="0"/>
          <a:ext cx="0" cy="0"/>
          <a:chOff x="0" y="0"/>
          <a:chExt cx="0" cy="0"/>
        </a:xfrm>
      </p:grpSpPr>
      <p:sp>
        <p:nvSpPr>
          <p:cNvPr id="9" name="Rectangle 8">
            <a:extLst>
              <a:ext uri="{FF2B5EF4-FFF2-40B4-BE49-F238E27FC236}">
                <a16:creationId xmlns:a16="http://schemas.microsoft.com/office/drawing/2014/main" id="{43AA0475-5827-ADF6-07D1-A2443B56C28F}"/>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0F82D230-6DD4-4B92-3F69-CA2C06B12E58}"/>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DD800700-98CC-1420-530E-8D96520B8268}"/>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4B7F8637-BFFE-F738-B281-2EC75293DE99}"/>
              </a:ext>
            </a:extLst>
          </p:cNvPr>
          <p:cNvSpPr txBox="1"/>
          <p:nvPr/>
        </p:nvSpPr>
        <p:spPr>
          <a:xfrm>
            <a:off x="1408023" y="5160387"/>
            <a:ext cx="4381520" cy="584775"/>
          </a:xfrm>
          <a:prstGeom prst="rect">
            <a:avLst/>
          </a:prstGeom>
          <a:noFill/>
        </p:spPr>
        <p:txBody>
          <a:bodyPr wrap="none" rtlCol="0">
            <a:spAutoFit/>
          </a:bodyPr>
          <a:lstStyle/>
          <a:p>
            <a:r>
              <a:rPr lang="en-US" sz="3200" b="1" dirty="0">
                <a:solidFill>
                  <a:srgbClr val="C00000"/>
                </a:solidFill>
                <a:latin typeface="Alexandria" charset="0"/>
                <a:cs typeface="Alexandria" charset="0"/>
              </a:rPr>
              <a:t>The Power of Persuasion</a:t>
            </a:r>
          </a:p>
        </p:txBody>
      </p:sp>
      <p:pic>
        <p:nvPicPr>
          <p:cNvPr id="5" name="Graphic 21">
            <a:extLst>
              <a:ext uri="{FF2B5EF4-FFF2-40B4-BE49-F238E27FC236}">
                <a16:creationId xmlns:a16="http://schemas.microsoft.com/office/drawing/2014/main" id="{F6928E31-DCBB-054B-654D-8542EA61DC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 name="Picture Placeholder 7">
            <a:extLst>
              <a:ext uri="{FF2B5EF4-FFF2-40B4-BE49-F238E27FC236}">
                <a16:creationId xmlns:a16="http://schemas.microsoft.com/office/drawing/2014/main" id="{25658484-3501-9EF2-B71C-4C5DE94ED9C5}"/>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4256" b="4256"/>
          <a:stretch>
            <a:fillRect/>
          </a:stretch>
        </p:blipFill>
        <p:spPr>
          <a:xfrm>
            <a:off x="1154113" y="1112838"/>
            <a:ext cx="9936162" cy="4610100"/>
          </a:xfrm>
        </p:spPr>
      </p:pic>
    </p:spTree>
    <p:extLst>
      <p:ext uri="{BB962C8B-B14F-4D97-AF65-F5344CB8AC3E}">
        <p14:creationId xmlns:p14="http://schemas.microsoft.com/office/powerpoint/2010/main" val="3667091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D9C9C8-1BA6-A3E8-059D-04A443F26AC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A0EA5E-1215-5982-B549-98CD2BB976FE}"/>
              </a:ext>
            </a:extLst>
          </p:cNvPr>
          <p:cNvSpPr/>
          <p:nvPr/>
        </p:nvSpPr>
        <p:spPr>
          <a:xfrm>
            <a:off x="617280" y="1685495"/>
            <a:ext cx="59126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BC05D68-A9C7-DBC7-9DC2-AAE6179A9E16}"/>
              </a:ext>
            </a:extLst>
          </p:cNvPr>
          <p:cNvSpPr txBox="1"/>
          <p:nvPr/>
        </p:nvSpPr>
        <p:spPr>
          <a:xfrm>
            <a:off x="2513150" y="1019069"/>
            <a:ext cx="3902032" cy="521970"/>
          </a:xfrm>
          <a:prstGeom prst="rect">
            <a:avLst/>
          </a:prstGeom>
          <a:noFill/>
        </p:spPr>
        <p:txBody>
          <a:bodyPr wrap="square" rtlCol="0">
            <a:spAutoFit/>
          </a:bodyPr>
          <a:lstStyle/>
          <a:p>
            <a:r>
              <a:rPr lang="en-US" sz="2800" b="1" dirty="0">
                <a:latin typeface="Alexandria" charset="0"/>
                <a:cs typeface="Alexandria" charset="0"/>
              </a:rPr>
              <a:t>The Power of Persuasion </a:t>
            </a:r>
          </a:p>
        </p:txBody>
      </p:sp>
      <p:sp>
        <p:nvSpPr>
          <p:cNvPr id="5" name="Rectangle 4">
            <a:extLst>
              <a:ext uri="{FF2B5EF4-FFF2-40B4-BE49-F238E27FC236}">
                <a16:creationId xmlns:a16="http://schemas.microsoft.com/office/drawing/2014/main" id="{2B7EAE0B-8BC2-5623-B952-D8162328223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9D401188-D0FC-C3E6-32DB-382E2303B390}"/>
              </a:ext>
            </a:extLst>
          </p:cNvPr>
          <p:cNvSpPr txBox="1"/>
          <p:nvPr/>
        </p:nvSpPr>
        <p:spPr>
          <a:xfrm>
            <a:off x="889000" y="2391844"/>
            <a:ext cx="5526182" cy="3046988"/>
          </a:xfrm>
          <a:prstGeom prst="rect">
            <a:avLst/>
          </a:prstGeom>
          <a:noFill/>
        </p:spPr>
        <p:txBody>
          <a:bodyPr wrap="square" rtlCol="0">
            <a:spAutoFit/>
          </a:bodyPr>
          <a:lstStyle/>
          <a:p>
            <a:pPr algn="ctr"/>
            <a:r>
              <a:rPr lang="en-US" sz="2400" dirty="0"/>
              <a:t>Ethos, pathos, and logos are three persuasive appeals used to influence an audience. Ethos focuses on establishing the speaker's credibility and trustworthiness, pathos uses emotional appeals to connect with the audience, and logos relies on logical arguments and evidence to persuade</a:t>
            </a:r>
            <a:endParaRPr lang="en-US" sz="2000" dirty="0">
              <a:latin typeface="Alexandria" charset="0"/>
              <a:cs typeface="Alexandria" charset="0"/>
            </a:endParaRPr>
          </a:p>
        </p:txBody>
      </p:sp>
      <p:pic>
        <p:nvPicPr>
          <p:cNvPr id="7" name="Graphic 21">
            <a:extLst>
              <a:ext uri="{FF2B5EF4-FFF2-40B4-BE49-F238E27FC236}">
                <a16:creationId xmlns:a16="http://schemas.microsoft.com/office/drawing/2014/main" id="{79FC4F85-D62C-40DB-BF0E-2063D3525B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03E7E873-4B1C-98F4-54A9-A87C5B51523E}"/>
              </a:ext>
            </a:extLst>
          </p:cNvPr>
          <p:cNvPicPr>
            <a:picLocks noChangeAspect="1"/>
          </p:cNvPicPr>
          <p:nvPr/>
        </p:nvPicPr>
        <p:blipFill>
          <a:blip r:embed="rId3"/>
          <a:srcRect l="32571" t="32748" r="15171" b="14859"/>
          <a:stretch>
            <a:fillRect/>
          </a:stretch>
        </p:blipFill>
        <p:spPr>
          <a:xfrm>
            <a:off x="6686902" y="2000139"/>
            <a:ext cx="5375792" cy="3593079"/>
          </a:xfrm>
          <a:prstGeom prst="rect">
            <a:avLst/>
          </a:prstGeom>
        </p:spPr>
      </p:pic>
    </p:spTree>
    <p:extLst>
      <p:ext uri="{BB962C8B-B14F-4D97-AF65-F5344CB8AC3E}">
        <p14:creationId xmlns:p14="http://schemas.microsoft.com/office/powerpoint/2010/main" val="12968416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F276F-561B-11C5-4F2E-A899516B20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441D7E-4A0C-B007-79CC-8085052EAEE6}"/>
              </a:ext>
            </a:extLst>
          </p:cNvPr>
          <p:cNvSpPr/>
          <p:nvPr/>
        </p:nvSpPr>
        <p:spPr>
          <a:xfrm>
            <a:off x="617280" y="1685495"/>
            <a:ext cx="656634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25E9266-6D59-8576-CC7E-B5BA8DEA4FC4}"/>
              </a:ext>
            </a:extLst>
          </p:cNvPr>
          <p:cNvSpPr txBox="1"/>
          <p:nvPr/>
        </p:nvSpPr>
        <p:spPr>
          <a:xfrm>
            <a:off x="2513150" y="1019069"/>
            <a:ext cx="6630850" cy="523220"/>
          </a:xfrm>
          <a:prstGeom prst="rect">
            <a:avLst/>
          </a:prstGeom>
          <a:noFill/>
        </p:spPr>
        <p:txBody>
          <a:bodyPr wrap="square" rtlCol="0">
            <a:spAutoFit/>
          </a:bodyPr>
          <a:lstStyle/>
          <a:p>
            <a:r>
              <a:rPr lang="en-US" sz="2800" b="1" dirty="0"/>
              <a:t>The three classic modes of persuasion </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47ABB8AE-949A-E2AD-B310-22D5E2723742}"/>
              </a:ext>
            </a:extLst>
          </p:cNvPr>
          <p:cNvSpPr/>
          <p:nvPr/>
        </p:nvSpPr>
        <p:spPr>
          <a:xfrm>
            <a:off x="576734" y="9202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998936DF-2B3B-2068-2A3C-A83177360B98}"/>
              </a:ext>
            </a:extLst>
          </p:cNvPr>
          <p:cNvSpPr txBox="1"/>
          <p:nvPr/>
        </p:nvSpPr>
        <p:spPr>
          <a:xfrm>
            <a:off x="576734" y="1992800"/>
            <a:ext cx="6566344" cy="4093428"/>
          </a:xfrm>
          <a:prstGeom prst="rect">
            <a:avLst/>
          </a:prstGeom>
          <a:noFill/>
        </p:spPr>
        <p:txBody>
          <a:bodyPr wrap="square" rtlCol="0">
            <a:spAutoFit/>
          </a:bodyPr>
          <a:lstStyle/>
          <a:p>
            <a:r>
              <a:rPr lang="en-US" sz="2400" b="1" dirty="0">
                <a:cs typeface="Alexandria" charset="0"/>
              </a:rPr>
              <a:t>1. Ethos — Building Credibility</a:t>
            </a:r>
          </a:p>
          <a:p>
            <a:r>
              <a:rPr lang="en-US" dirty="0">
                <a:cs typeface="Alexandria" charset="0"/>
              </a:rPr>
              <a:t>Definition: Appeal based on the character, credibility, or authority of the speaker or writer.</a:t>
            </a:r>
          </a:p>
          <a:p>
            <a:r>
              <a:rPr lang="en-US" dirty="0">
                <a:cs typeface="Alexandria" charset="0"/>
              </a:rPr>
              <a:t>Goal: Make the audience trust you.</a:t>
            </a:r>
          </a:p>
          <a:p>
            <a:r>
              <a:rPr lang="en-US" dirty="0">
                <a:cs typeface="Alexandria" charset="0"/>
              </a:rPr>
              <a:t>How it works: When you demonstrate expertise, integrity, or goodwill, people are more likely to believe and follow you.</a:t>
            </a:r>
          </a:p>
          <a:p>
            <a:endParaRPr lang="en-US" sz="2000" dirty="0">
              <a:cs typeface="Alexandria" charset="0"/>
            </a:endParaRPr>
          </a:p>
          <a:p>
            <a:r>
              <a:rPr lang="en-US" dirty="0">
                <a:cs typeface="Alexandria" charset="0"/>
              </a:rPr>
              <a:t>Examples:</a:t>
            </a:r>
          </a:p>
          <a:p>
            <a:pPr marL="285750" indent="-285750">
              <a:buFont typeface="Arial" panose="020B0604020202020204" pitchFamily="34" charset="0"/>
              <a:buChar char="•"/>
            </a:pPr>
            <a:r>
              <a:rPr lang="en-US" dirty="0">
                <a:cs typeface="Alexandria" charset="0"/>
              </a:rPr>
              <a:t>“As a doctor with 20 years of experience…”</a:t>
            </a:r>
          </a:p>
          <a:p>
            <a:pPr marL="285750" indent="-285750">
              <a:buFont typeface="Arial" panose="020B0604020202020204" pitchFamily="34" charset="0"/>
              <a:buChar char="•"/>
            </a:pPr>
            <a:r>
              <a:rPr lang="en-US" dirty="0">
                <a:cs typeface="Alexandria" charset="0"/>
              </a:rPr>
              <a:t>“Our organization has won multiple safety awards.”</a:t>
            </a:r>
          </a:p>
          <a:p>
            <a:pPr marL="285750" indent="-285750">
              <a:buFont typeface="Arial" panose="020B0604020202020204" pitchFamily="34" charset="0"/>
              <a:buChar char="•"/>
            </a:pPr>
            <a:r>
              <a:rPr lang="en-US" dirty="0">
                <a:cs typeface="Alexandria" charset="0"/>
              </a:rPr>
              <a:t>Speaking clearly, dressing professionally, and citing reliable sources.</a:t>
            </a:r>
          </a:p>
          <a:p>
            <a:pPr marL="285750" indent="-285750">
              <a:buFont typeface="Arial" panose="020B0604020202020204" pitchFamily="34" charset="0"/>
              <a:buChar char="•"/>
            </a:pPr>
            <a:r>
              <a:rPr lang="en-US" dirty="0">
                <a:cs typeface="Alexandria" charset="0"/>
              </a:rPr>
              <a:t>Best used when: You're trying to gain trust or establish authority on a topic.</a:t>
            </a:r>
          </a:p>
        </p:txBody>
      </p:sp>
      <p:pic>
        <p:nvPicPr>
          <p:cNvPr id="7" name="Graphic 21">
            <a:extLst>
              <a:ext uri="{FF2B5EF4-FFF2-40B4-BE49-F238E27FC236}">
                <a16:creationId xmlns:a16="http://schemas.microsoft.com/office/drawing/2014/main" id="{8D464B4D-09C5-A92A-7566-E7D7AAA4692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4" name="Picture 13">
            <a:extLst>
              <a:ext uri="{FF2B5EF4-FFF2-40B4-BE49-F238E27FC236}">
                <a16:creationId xmlns:a16="http://schemas.microsoft.com/office/drawing/2014/main" id="{87E2A2FC-9199-FBB2-A300-94C832BBA4F9}"/>
              </a:ext>
            </a:extLst>
          </p:cNvPr>
          <p:cNvPicPr>
            <a:picLocks noChangeAspect="1"/>
          </p:cNvPicPr>
          <p:nvPr/>
        </p:nvPicPr>
        <p:blipFill>
          <a:blip r:embed="rId4"/>
          <a:srcRect l="32571" t="27294" r="14410" b="19843"/>
          <a:stretch>
            <a:fillRect/>
          </a:stretch>
        </p:blipFill>
        <p:spPr>
          <a:xfrm>
            <a:off x="7455050" y="1992800"/>
            <a:ext cx="4736950" cy="3625328"/>
          </a:xfrm>
          <a:prstGeom prst="rect">
            <a:avLst/>
          </a:prstGeom>
        </p:spPr>
      </p:pic>
    </p:spTree>
    <p:extLst>
      <p:ext uri="{BB962C8B-B14F-4D97-AF65-F5344CB8AC3E}">
        <p14:creationId xmlns:p14="http://schemas.microsoft.com/office/powerpoint/2010/main" val="1548356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354879-1539-4BEE-3C5C-0653895E9D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5DAAF0-7F31-780D-1EEE-65885FF0F46A}"/>
              </a:ext>
            </a:extLst>
          </p:cNvPr>
          <p:cNvSpPr/>
          <p:nvPr/>
        </p:nvSpPr>
        <p:spPr>
          <a:xfrm>
            <a:off x="617280" y="1685495"/>
            <a:ext cx="683776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B959B3E-51A4-CC77-1187-BFEAEE2AE37F}"/>
              </a:ext>
            </a:extLst>
          </p:cNvPr>
          <p:cNvSpPr txBox="1"/>
          <p:nvPr/>
        </p:nvSpPr>
        <p:spPr>
          <a:xfrm>
            <a:off x="2513150" y="1019069"/>
            <a:ext cx="6630850" cy="523220"/>
          </a:xfrm>
          <a:prstGeom prst="rect">
            <a:avLst/>
          </a:prstGeom>
          <a:noFill/>
        </p:spPr>
        <p:txBody>
          <a:bodyPr wrap="square" rtlCol="0">
            <a:spAutoFit/>
          </a:bodyPr>
          <a:lstStyle/>
          <a:p>
            <a:r>
              <a:rPr lang="en-US" sz="2800" b="1" dirty="0"/>
              <a:t>The three classic modes of persuasion </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CE138699-64F1-E5DB-79F0-C0FCDFF0B951}"/>
              </a:ext>
            </a:extLst>
          </p:cNvPr>
          <p:cNvSpPr/>
          <p:nvPr/>
        </p:nvSpPr>
        <p:spPr>
          <a:xfrm>
            <a:off x="576734" y="9202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636898F0-3FB1-9419-4332-9946CD711494}"/>
              </a:ext>
            </a:extLst>
          </p:cNvPr>
          <p:cNvSpPr txBox="1"/>
          <p:nvPr/>
        </p:nvSpPr>
        <p:spPr>
          <a:xfrm>
            <a:off x="685210" y="2147457"/>
            <a:ext cx="6597718" cy="3785652"/>
          </a:xfrm>
          <a:prstGeom prst="rect">
            <a:avLst/>
          </a:prstGeom>
          <a:noFill/>
        </p:spPr>
        <p:txBody>
          <a:bodyPr wrap="square" rtlCol="0">
            <a:spAutoFit/>
          </a:bodyPr>
          <a:lstStyle/>
          <a:p>
            <a:r>
              <a:rPr lang="en-US" sz="2400" b="1" dirty="0">
                <a:cs typeface="Alexandria" charset="0"/>
              </a:rPr>
              <a:t>2. Pathos — Emotional Appeal</a:t>
            </a:r>
          </a:p>
          <a:p>
            <a:r>
              <a:rPr lang="en-US" dirty="0">
                <a:cs typeface="Alexandria" charset="0"/>
              </a:rPr>
              <a:t>Definition: Appeal to the emotions, values, or desires of the audience.</a:t>
            </a:r>
          </a:p>
          <a:p>
            <a:r>
              <a:rPr lang="en-US" dirty="0">
                <a:cs typeface="Alexandria" charset="0"/>
              </a:rPr>
              <a:t>Goal: Make the audience feel something—sympathy, fear, anger, joy—that leads them to act.</a:t>
            </a:r>
          </a:p>
          <a:p>
            <a:r>
              <a:rPr lang="en-US" dirty="0">
                <a:cs typeface="Alexandria" charset="0"/>
              </a:rPr>
              <a:t>How it works: By tapping into feelings or personal stories, you create a connection that logic alone may not achieve.</a:t>
            </a:r>
          </a:p>
          <a:p>
            <a:endParaRPr lang="en-US" dirty="0">
              <a:cs typeface="Alexandria" charset="0"/>
            </a:endParaRPr>
          </a:p>
          <a:p>
            <a:r>
              <a:rPr lang="en-US" dirty="0">
                <a:cs typeface="Alexandria" charset="0"/>
              </a:rPr>
              <a:t>Examples:</a:t>
            </a:r>
          </a:p>
          <a:p>
            <a:pPr marL="342900" indent="-342900">
              <a:buFont typeface="Arial" panose="020B0604020202020204" pitchFamily="34" charset="0"/>
              <a:buChar char="•"/>
            </a:pPr>
            <a:r>
              <a:rPr lang="en-US" dirty="0">
                <a:cs typeface="Alexandria" charset="0"/>
              </a:rPr>
              <a:t>“Imagine a child going to bed hungry tonight.”</a:t>
            </a:r>
          </a:p>
          <a:p>
            <a:pPr marL="342900" indent="-342900">
              <a:buFont typeface="Arial" panose="020B0604020202020204" pitchFamily="34" charset="0"/>
              <a:buChar char="•"/>
            </a:pPr>
            <a:r>
              <a:rPr lang="en-US" dirty="0">
                <a:cs typeface="Alexandria" charset="0"/>
              </a:rPr>
              <a:t>Using music, vivid imagery, or emotionally charged language.</a:t>
            </a:r>
          </a:p>
          <a:p>
            <a:pPr marL="342900" indent="-342900">
              <a:buFont typeface="Arial" panose="020B0604020202020204" pitchFamily="34" charset="0"/>
              <a:buChar char="•"/>
            </a:pPr>
            <a:r>
              <a:rPr lang="en-US" dirty="0">
                <a:cs typeface="Alexandria" charset="0"/>
              </a:rPr>
              <a:t>Showing before/after effects of a problem.</a:t>
            </a:r>
          </a:p>
          <a:p>
            <a:pPr marL="342900" indent="-342900">
              <a:buFont typeface="Arial" panose="020B0604020202020204" pitchFamily="34" charset="0"/>
              <a:buChar char="•"/>
            </a:pPr>
            <a:r>
              <a:rPr lang="en-US" dirty="0">
                <a:cs typeface="Alexandria" charset="0"/>
              </a:rPr>
              <a:t>Best used when: You need to motivate action or inspire empathy.</a:t>
            </a:r>
          </a:p>
        </p:txBody>
      </p:sp>
      <p:pic>
        <p:nvPicPr>
          <p:cNvPr id="7" name="Graphic 21">
            <a:extLst>
              <a:ext uri="{FF2B5EF4-FFF2-40B4-BE49-F238E27FC236}">
                <a16:creationId xmlns:a16="http://schemas.microsoft.com/office/drawing/2014/main" id="{21C9FAA8-5043-D10B-F7A1-25C57EE71C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4DA0F3D1-1B50-B570-F80A-96CAED1C36A6}"/>
              </a:ext>
            </a:extLst>
          </p:cNvPr>
          <p:cNvPicPr>
            <a:picLocks noChangeAspect="1"/>
          </p:cNvPicPr>
          <p:nvPr/>
        </p:nvPicPr>
        <p:blipFill>
          <a:blip r:embed="rId4"/>
          <a:srcRect l="33530" t="35137" r="15171" b="12593"/>
          <a:stretch>
            <a:fillRect/>
          </a:stretch>
        </p:blipFill>
        <p:spPr>
          <a:xfrm>
            <a:off x="7522978" y="2004251"/>
            <a:ext cx="4565585" cy="3584639"/>
          </a:xfrm>
          <a:prstGeom prst="rect">
            <a:avLst/>
          </a:prstGeom>
        </p:spPr>
      </p:pic>
    </p:spTree>
    <p:extLst>
      <p:ext uri="{BB962C8B-B14F-4D97-AF65-F5344CB8AC3E}">
        <p14:creationId xmlns:p14="http://schemas.microsoft.com/office/powerpoint/2010/main" val="2305830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2F3E4F-FF0A-FCF8-9E98-F07112C6D53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923673-0817-6522-2AF7-E89436D08C6C}"/>
              </a:ext>
            </a:extLst>
          </p:cNvPr>
          <p:cNvSpPr/>
          <p:nvPr/>
        </p:nvSpPr>
        <p:spPr>
          <a:xfrm>
            <a:off x="617280" y="1685495"/>
            <a:ext cx="623534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19CBABD-8678-BEA3-E301-AFFCF2D02B0F}"/>
              </a:ext>
            </a:extLst>
          </p:cNvPr>
          <p:cNvSpPr txBox="1"/>
          <p:nvPr/>
        </p:nvSpPr>
        <p:spPr>
          <a:xfrm>
            <a:off x="2513150" y="1019069"/>
            <a:ext cx="6630850" cy="523220"/>
          </a:xfrm>
          <a:prstGeom prst="rect">
            <a:avLst/>
          </a:prstGeom>
          <a:noFill/>
        </p:spPr>
        <p:txBody>
          <a:bodyPr wrap="square" rtlCol="0">
            <a:spAutoFit/>
          </a:bodyPr>
          <a:lstStyle/>
          <a:p>
            <a:r>
              <a:rPr lang="en-US" sz="2800" b="1" dirty="0"/>
              <a:t>The three classic modes of persuasion </a:t>
            </a:r>
            <a:endParaRPr lang="en-US" sz="2800" b="1" dirty="0">
              <a:latin typeface="Alexandria" charset="0"/>
              <a:cs typeface="Alexandria" charset="0"/>
            </a:endParaRPr>
          </a:p>
        </p:txBody>
      </p:sp>
      <p:sp>
        <p:nvSpPr>
          <p:cNvPr id="5" name="Rectangle 4">
            <a:extLst>
              <a:ext uri="{FF2B5EF4-FFF2-40B4-BE49-F238E27FC236}">
                <a16:creationId xmlns:a16="http://schemas.microsoft.com/office/drawing/2014/main" id="{BFF92A44-0A62-54D8-72EF-7B7C7B719AF0}"/>
              </a:ext>
            </a:extLst>
          </p:cNvPr>
          <p:cNvSpPr/>
          <p:nvPr/>
        </p:nvSpPr>
        <p:spPr>
          <a:xfrm>
            <a:off x="576734" y="9202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4B98B02F-7B59-F664-68A9-77DE99D251A2}"/>
              </a:ext>
            </a:extLst>
          </p:cNvPr>
          <p:cNvSpPr txBox="1"/>
          <p:nvPr/>
        </p:nvSpPr>
        <p:spPr>
          <a:xfrm>
            <a:off x="685209" y="2090578"/>
            <a:ext cx="6099481" cy="3847207"/>
          </a:xfrm>
          <a:prstGeom prst="rect">
            <a:avLst/>
          </a:prstGeom>
          <a:noFill/>
        </p:spPr>
        <p:txBody>
          <a:bodyPr wrap="square" rtlCol="0">
            <a:spAutoFit/>
          </a:bodyPr>
          <a:lstStyle/>
          <a:p>
            <a:r>
              <a:rPr lang="en-US" sz="2400" b="1" dirty="0">
                <a:cs typeface="Alexandria" charset="0"/>
              </a:rPr>
              <a:t>3. Logos — Logical Argument</a:t>
            </a:r>
          </a:p>
          <a:p>
            <a:r>
              <a:rPr lang="en-US" sz="2000" dirty="0">
                <a:cs typeface="Alexandria" charset="0"/>
              </a:rPr>
              <a:t>Definition: Appeal to reason, facts, data, and logic.</a:t>
            </a:r>
          </a:p>
          <a:p>
            <a:r>
              <a:rPr lang="en-US" sz="2000" dirty="0">
                <a:cs typeface="Alexandria" charset="0"/>
              </a:rPr>
              <a:t>Goal: Convince the audience through rationality.</a:t>
            </a:r>
          </a:p>
          <a:p>
            <a:r>
              <a:rPr lang="en-US" sz="2000" dirty="0">
                <a:cs typeface="Alexandria" charset="0"/>
              </a:rPr>
              <a:t>How it works: Presenting clear evidence, sound reasoning, and a structured argument makes your case hard to deny.</a:t>
            </a:r>
          </a:p>
          <a:p>
            <a:endParaRPr lang="en-US" sz="2000" dirty="0">
              <a:cs typeface="Alexandria" charset="0"/>
            </a:endParaRPr>
          </a:p>
          <a:p>
            <a:r>
              <a:rPr lang="en-US" sz="2000" dirty="0">
                <a:cs typeface="Alexandria" charset="0"/>
              </a:rPr>
              <a:t>Examples:</a:t>
            </a:r>
          </a:p>
          <a:p>
            <a:pPr marL="342900" indent="-342900">
              <a:buFont typeface="Arial" panose="020B0604020202020204" pitchFamily="34" charset="0"/>
              <a:buChar char="•"/>
            </a:pPr>
            <a:r>
              <a:rPr lang="en-US" sz="2000" dirty="0">
                <a:cs typeface="Alexandria" charset="0"/>
              </a:rPr>
              <a:t>“Studies show a 40% increase in productivity with this method.”</a:t>
            </a:r>
          </a:p>
          <a:p>
            <a:pPr marL="342900" indent="-342900">
              <a:buFont typeface="Arial" panose="020B0604020202020204" pitchFamily="34" charset="0"/>
              <a:buChar char="•"/>
            </a:pPr>
            <a:r>
              <a:rPr lang="en-US" sz="2000" dirty="0">
                <a:cs typeface="Alexandria" charset="0"/>
              </a:rPr>
              <a:t>Using statistics, graphs, step-by-step reasoning.</a:t>
            </a:r>
          </a:p>
          <a:p>
            <a:pPr marL="342900" indent="-342900">
              <a:buFont typeface="Arial" panose="020B0604020202020204" pitchFamily="34" charset="0"/>
              <a:buChar char="•"/>
            </a:pPr>
            <a:r>
              <a:rPr lang="en-US" sz="2000" dirty="0">
                <a:cs typeface="Alexandria" charset="0"/>
              </a:rPr>
              <a:t>Making comparisons or citing historical facts.</a:t>
            </a:r>
          </a:p>
        </p:txBody>
      </p:sp>
      <p:pic>
        <p:nvPicPr>
          <p:cNvPr id="7" name="Graphic 21">
            <a:extLst>
              <a:ext uri="{FF2B5EF4-FFF2-40B4-BE49-F238E27FC236}">
                <a16:creationId xmlns:a16="http://schemas.microsoft.com/office/drawing/2014/main" id="{03EE9936-7C7E-E013-9C26-28A541472A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192AC4BD-1DD8-F5ED-ABC3-E31CD3D9FE7F}"/>
              </a:ext>
            </a:extLst>
          </p:cNvPr>
          <p:cNvPicPr>
            <a:picLocks noChangeAspect="1"/>
          </p:cNvPicPr>
          <p:nvPr/>
        </p:nvPicPr>
        <p:blipFill>
          <a:blip r:embed="rId4"/>
          <a:srcRect l="32989" t="24577" r="15199" b="24577"/>
          <a:stretch>
            <a:fillRect/>
          </a:stretch>
        </p:blipFill>
        <p:spPr>
          <a:xfrm>
            <a:off x="7078533" y="1996809"/>
            <a:ext cx="4808640" cy="3487010"/>
          </a:xfrm>
          <a:prstGeom prst="rect">
            <a:avLst/>
          </a:prstGeom>
        </p:spPr>
      </p:pic>
    </p:spTree>
    <p:extLst>
      <p:ext uri="{BB962C8B-B14F-4D97-AF65-F5344CB8AC3E}">
        <p14:creationId xmlns:p14="http://schemas.microsoft.com/office/powerpoint/2010/main" val="20760092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CA0A0F-8E13-08F5-5FA4-AC90E84D276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0F3722D-1745-98B1-09D8-05C83C0319C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457BEA4-A758-2382-A154-7135EF7C79D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BCB6267-C24A-29CF-EC8B-57719E96C4EB}"/>
              </a:ext>
            </a:extLst>
          </p:cNvPr>
          <p:cNvSpPr/>
          <p:nvPr/>
        </p:nvSpPr>
        <p:spPr>
          <a:xfrm>
            <a:off x="1039638" y="1674304"/>
            <a:ext cx="9345750" cy="46827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DF99BF3-9A6F-3D61-0D66-3F0925FF5B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8BA74D-1E05-97E1-8219-E3E5F22A00C7}"/>
              </a:ext>
            </a:extLst>
          </p:cNvPr>
          <p:cNvSpPr txBox="1"/>
          <p:nvPr/>
        </p:nvSpPr>
        <p:spPr>
          <a:xfrm>
            <a:off x="0" y="1012990"/>
            <a:ext cx="11629016" cy="523220"/>
          </a:xfrm>
          <a:prstGeom prst="rect">
            <a:avLst/>
          </a:prstGeom>
          <a:noFill/>
        </p:spPr>
        <p:txBody>
          <a:bodyPr wrap="square">
            <a:spAutoFit/>
          </a:bodyPr>
          <a:lstStyle/>
          <a:p>
            <a:pPr algn="ctr"/>
            <a:r>
              <a:rPr lang="en-US" sz="2800" b="1" dirty="0"/>
              <a:t>Looking at the Strategy Matrix, you will notice the varying negotiation styles.</a:t>
            </a:r>
            <a:endParaRPr lang="en-US" sz="2800" b="1" dirty="0">
              <a:cs typeface="Tajawal ExtraBold" panose="00000800000000000000" pitchFamily="2" charset="-78"/>
            </a:endParaRPr>
          </a:p>
        </p:txBody>
      </p:sp>
      <p:pic>
        <p:nvPicPr>
          <p:cNvPr id="4" name="Picture 2">
            <a:extLst>
              <a:ext uri="{FF2B5EF4-FFF2-40B4-BE49-F238E27FC236}">
                <a16:creationId xmlns:a16="http://schemas.microsoft.com/office/drawing/2014/main" id="{82144480-3E15-51CA-A889-B4B91882FF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2584" y="1877328"/>
            <a:ext cx="9025666" cy="426528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69851856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EA9048-D44B-B4A6-4C67-47030523F4B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7164ADC-828A-CD24-D1D6-408A3C7C421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059B720-95AB-E74E-ABC2-07E575A90D3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B8899E1-8EFA-2BED-B4AA-0CDAB4093CE4}"/>
              </a:ext>
            </a:extLst>
          </p:cNvPr>
          <p:cNvSpPr/>
          <p:nvPr/>
        </p:nvSpPr>
        <p:spPr>
          <a:xfrm>
            <a:off x="1039638" y="1674304"/>
            <a:ext cx="9345750" cy="46827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2287975-92FC-0799-3CB7-D9B3A8C8DB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C4313A7-8BE2-C674-7EE9-1CDF90219640}"/>
              </a:ext>
            </a:extLst>
          </p:cNvPr>
          <p:cNvSpPr txBox="1"/>
          <p:nvPr/>
        </p:nvSpPr>
        <p:spPr>
          <a:xfrm>
            <a:off x="0" y="1012990"/>
            <a:ext cx="11629016" cy="523220"/>
          </a:xfrm>
          <a:prstGeom prst="rect">
            <a:avLst/>
          </a:prstGeom>
          <a:noFill/>
        </p:spPr>
        <p:txBody>
          <a:bodyPr wrap="square">
            <a:spAutoFit/>
          </a:bodyPr>
          <a:lstStyle/>
          <a:p>
            <a:pPr algn="ctr"/>
            <a:r>
              <a:rPr lang="en-US" sz="2800" b="1" dirty="0"/>
              <a:t>Looking at the Strategy Matrix, you will notice the varying negotiation styles.</a:t>
            </a:r>
            <a:endParaRPr lang="en-US" sz="2800" b="1" dirty="0">
              <a:cs typeface="Tajawal ExtraBold" panose="00000800000000000000" pitchFamily="2" charset="-78"/>
            </a:endParaRPr>
          </a:p>
        </p:txBody>
      </p:sp>
      <p:pic>
        <p:nvPicPr>
          <p:cNvPr id="2" name="Picture 1">
            <a:extLst>
              <a:ext uri="{FF2B5EF4-FFF2-40B4-BE49-F238E27FC236}">
                <a16:creationId xmlns:a16="http://schemas.microsoft.com/office/drawing/2014/main" id="{57607C28-0DB3-6B0D-FCF2-4089B35868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0310" y="1796527"/>
            <a:ext cx="9090211" cy="451485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65520009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6738029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6f52ad2a505f8400814fb0d9a5132d3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333f22de3f627f3ecc762a69a412d1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3B6EADE-F591-466A-ADF2-8F056EDB173C}"/>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0</TotalTime>
  <Words>3127</Words>
  <Application>Microsoft Office PowerPoint</Application>
  <PresentationFormat>Widescreen</PresentationFormat>
  <Paragraphs>267</Paragraphs>
  <Slides>44</Slides>
  <Notes>4</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44</vt:i4>
      </vt:variant>
    </vt:vector>
  </HeadingPairs>
  <TitlesOfParts>
    <vt:vector size="57" baseType="lpstr">
      <vt:lpstr>Alexandria</vt:lpstr>
      <vt:lpstr>-apple-system</vt:lpstr>
      <vt:lpstr>Arial</vt:lpstr>
      <vt:lpstr>Calibri</vt:lpstr>
      <vt:lpstr>Calibri Light</vt:lpstr>
      <vt:lpstr>Google Sans</vt:lpstr>
      <vt:lpstr>Noto Sans</vt:lpstr>
      <vt:lpstr>Roboto Light</vt:lpstr>
      <vt:lpstr>Segoe UI Light</vt:lpstr>
      <vt:lpstr>Tajawal ExtraBold</vt:lpstr>
      <vt:lpstr>Tajawal Medium</vt:lpstr>
      <vt:lpstr>Times New Roman</vt:lpstr>
      <vt:lpstr>Office Theme</vt:lpstr>
      <vt:lpstr>PowerPoint Presentation</vt:lpstr>
      <vt:lpstr>Our Learning Outcomes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Bothaina Mahmoud Fouad</cp:lastModifiedBy>
  <cp:revision>57</cp:revision>
  <dcterms:created xsi:type="dcterms:W3CDTF">2023-04-29T09:08:00Z</dcterms:created>
  <dcterms:modified xsi:type="dcterms:W3CDTF">2025-07-24T09:38:17Z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