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unknown"/>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606" r:id="rId6"/>
    <p:sldId id="608" r:id="rId7"/>
    <p:sldId id="497" r:id="rId8"/>
    <p:sldId id="609" r:id="rId9"/>
    <p:sldId id="610" r:id="rId10"/>
    <p:sldId id="611" r:id="rId11"/>
    <p:sldId id="612" r:id="rId12"/>
    <p:sldId id="613" r:id="rId13"/>
    <p:sldId id="614" r:id="rId14"/>
    <p:sldId id="615" r:id="rId15"/>
    <p:sldId id="616" r:id="rId16"/>
    <p:sldId id="618" r:id="rId17"/>
    <p:sldId id="619" r:id="rId18"/>
    <p:sldId id="620" r:id="rId19"/>
    <p:sldId id="621" r:id="rId20"/>
    <p:sldId id="622" r:id="rId21"/>
    <p:sldId id="623" r:id="rId22"/>
    <p:sldId id="624" r:id="rId23"/>
    <p:sldId id="625" r:id="rId24"/>
    <p:sldId id="626" r:id="rId25"/>
    <p:sldId id="627" r:id="rId26"/>
    <p:sldId id="628" r:id="rId27"/>
    <p:sldId id="629" r:id="rId28"/>
    <p:sldId id="630" r:id="rId29"/>
    <p:sldId id="631" r:id="rId30"/>
    <p:sldId id="633" r:id="rId31"/>
    <p:sldId id="632" r:id="rId32"/>
    <p:sldId id="634" r:id="rId33"/>
    <p:sldId id="635" r:id="rId34"/>
    <p:sldId id="637" r:id="rId35"/>
    <p:sldId id="638" r:id="rId36"/>
    <p:sldId id="639" r:id="rId37"/>
    <p:sldId id="640" r:id="rId38"/>
    <p:sldId id="641" r:id="rId39"/>
    <p:sldId id="642" r:id="rId40"/>
    <p:sldId id="644" r:id="rId41"/>
    <p:sldId id="643" r:id="rId42"/>
    <p:sldId id="645" r:id="rId43"/>
    <p:sldId id="647" r:id="rId44"/>
    <p:sldId id="649" r:id="rId45"/>
    <p:sldId id="650" r:id="rId46"/>
    <p:sldId id="651" r:id="rId47"/>
    <p:sldId id="65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609"/>
            <p14:sldId id="610"/>
            <p14:sldId id="611"/>
            <p14:sldId id="612"/>
            <p14:sldId id="613"/>
            <p14:sldId id="614"/>
            <p14:sldId id="615"/>
            <p14:sldId id="616"/>
            <p14:sldId id="618"/>
            <p14:sldId id="619"/>
            <p14:sldId id="620"/>
            <p14:sldId id="621"/>
            <p14:sldId id="622"/>
            <p14:sldId id="623"/>
            <p14:sldId id="624"/>
            <p14:sldId id="625"/>
            <p14:sldId id="626"/>
            <p14:sldId id="627"/>
            <p14:sldId id="628"/>
            <p14:sldId id="629"/>
            <p14:sldId id="630"/>
            <p14:sldId id="631"/>
            <p14:sldId id="633"/>
            <p14:sldId id="632"/>
            <p14:sldId id="634"/>
            <p14:sldId id="635"/>
            <p14:sldId id="637"/>
            <p14:sldId id="638"/>
            <p14:sldId id="639"/>
            <p14:sldId id="640"/>
            <p14:sldId id="641"/>
            <p14:sldId id="642"/>
            <p14:sldId id="644"/>
            <p14:sldId id="643"/>
            <p14:sldId id="645"/>
            <p14:sldId id="647"/>
            <p14:sldId id="649"/>
            <p14:sldId id="650"/>
            <p14:sldId id="651"/>
            <p14:sldId id="652"/>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45" autoAdjust="0"/>
    <p:restoredTop sz="93819" autoAdjust="0"/>
  </p:normalViewPr>
  <p:slideViewPr>
    <p:cSldViewPr snapToGrid="0">
      <p:cViewPr>
        <p:scale>
          <a:sx n="67" d="100"/>
          <a:sy n="67" d="100"/>
        </p:scale>
        <p:origin x="-565" y="18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944561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8.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jpe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8.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4.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5.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69" y="1670467"/>
            <a:ext cx="4754459"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ar-YE" sz="4400" b="1" dirty="0">
                <a:solidFill>
                  <a:srgbClr val="00B0F0"/>
                </a:solidFill>
                <a:latin typeface="Traditional Arabic" panose="02020603050405020304" pitchFamily="18" charset="-78"/>
                <a:cs typeface="Traditional Arabic" panose="02020603050405020304" pitchFamily="18" charset="-78"/>
              </a:rPr>
              <a:t>إدارة المخاطر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
        <p:nvSpPr>
          <p:cNvPr id="34" name="Rectangle: Rounded Corners 33"/>
          <p:cNvSpPr/>
          <p:nvPr/>
        </p:nvSpPr>
        <p:spPr>
          <a:xfrm>
            <a:off x="108463" y="5331733"/>
            <a:ext cx="6253667" cy="140391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TO RISK MANAGEMENT</a:t>
            </a:r>
          </a:p>
          <a:p>
            <a:pPr algn="ctr"/>
            <a:r>
              <a:rPr lang="ar-YE" sz="3600" b="1" dirty="0">
                <a:solidFill>
                  <a:schemeClr val="bg1"/>
                </a:solidFill>
                <a:latin typeface="Traditional Arabic" panose="02020603050405020304" pitchFamily="18" charset="-78"/>
                <a:cs typeface="Traditional Arabic" panose="02020603050405020304" pitchFamily="18" charset="-78"/>
              </a:rPr>
              <a:t>مقدمة الى إدارة المخاطر</a:t>
            </a:r>
          </a:p>
        </p:txBody>
      </p:sp>
      <p:sp>
        <p:nvSpPr>
          <p:cNvPr id="46" name="TextBox 45"/>
          <p:cNvSpPr txBox="1"/>
          <p:nvPr/>
        </p:nvSpPr>
        <p:spPr>
          <a:xfrm>
            <a:off x="329269" y="510424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58675"/>
    </mc:Choice>
    <mc:Fallback xmlns="">
      <p:transition spd="slow" advTm="586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050" name="Picture 2" descr="‪Insurance: Everything you need to know | Insurance Business America‬‏">
            <a:extLst>
              <a:ext uri="{FF2B5EF4-FFF2-40B4-BE49-F238E27FC236}">
                <a16:creationId xmlns:a16="http://schemas.microsoft.com/office/drawing/2014/main" xmlns="" id="{83EBCD2D-80BB-2C38-F6FA-2DAA6C199B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7548" y="1234919"/>
            <a:ext cx="6115183" cy="40693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2DA0C24A-124E-2783-755F-801E57ED0408}"/>
              </a:ext>
            </a:extLst>
          </p:cNvPr>
          <p:cNvSpPr txBox="1"/>
          <p:nvPr/>
        </p:nvSpPr>
        <p:spPr>
          <a:xfrm>
            <a:off x="329269" y="2875456"/>
            <a:ext cx="4985681" cy="3339376"/>
          </a:xfrm>
          <a:prstGeom prst="rect">
            <a:avLst/>
          </a:prstGeom>
          <a:noFill/>
        </p:spPr>
        <p:txBody>
          <a:bodyPr wrap="square">
            <a:spAutoFit/>
          </a:bodyPr>
          <a:lstStyle/>
          <a:p>
            <a:pPr algn="l"/>
            <a:r>
              <a:rPr lang="en-US" sz="1100" b="0" i="1" u="none" strike="noStrike" baseline="0" dirty="0">
                <a:solidFill>
                  <a:srgbClr val="00AEF0"/>
                </a:solidFill>
                <a:latin typeface="CantoriaMTStd-Italic"/>
              </a:rPr>
              <a:t>“</a:t>
            </a:r>
            <a:r>
              <a:rPr lang="en-US" b="0" i="1" u="none" strike="noStrike" baseline="0" dirty="0">
                <a:latin typeface="CantoriaMTStd-Italic"/>
              </a:rPr>
              <a:t>The essence of risk management lies in maximizing the areas where we have some control over the outcome while minimizing the areas where we have absolutely no control </a:t>
            </a:r>
            <a:r>
              <a:rPr lang="en-MY" b="0" i="1" u="none" strike="noStrike" baseline="0" dirty="0">
                <a:latin typeface="CantoriaMTStd-Italic"/>
              </a:rPr>
              <a:t>over the outcome </a:t>
            </a:r>
            <a:r>
              <a:rPr lang="en-MY" sz="1100" i="1" dirty="0">
                <a:solidFill>
                  <a:srgbClr val="00AEF0"/>
                </a:solidFill>
                <a:latin typeface="CantoriaMTStd-Italic"/>
              </a:rPr>
              <a:t>…”</a:t>
            </a:r>
            <a:endParaRPr lang="ar-YE" sz="1100" i="1" dirty="0">
              <a:solidFill>
                <a:srgbClr val="00AEF0"/>
              </a:solidFill>
              <a:latin typeface="CantoriaMTStd-Italic"/>
            </a:endParaRPr>
          </a:p>
          <a:p>
            <a:pPr algn="l"/>
            <a:endParaRPr lang="ar-YE" sz="1100" i="1" dirty="0">
              <a:solidFill>
                <a:srgbClr val="00AEF0"/>
              </a:solidFill>
              <a:latin typeface="CantoriaMTStd-Italic"/>
            </a:endParaRPr>
          </a:p>
          <a:p>
            <a:pPr algn="r" rtl="1"/>
            <a:r>
              <a:rPr lang="ar-YE" sz="2400" dirty="0">
                <a:solidFill>
                  <a:srgbClr val="00AEF0"/>
                </a:solidFill>
                <a:latin typeface="Traditional Arabic" panose="02020603050405020304" pitchFamily="18" charset="-78"/>
                <a:cs typeface="Traditional Arabic" panose="02020603050405020304" pitchFamily="18" charset="-78"/>
              </a:rPr>
              <a:t>يكمن جوهر إدارة المخاطر في تعظيم المساحات التي لدينا فيها بعض السيطرة على المخرجات مع تقليل المساحات التي ليس لدينا أي سيطرة على المخرجات فيها ..."</a:t>
            </a:r>
          </a:p>
          <a:p>
            <a:pPr algn="r" rtl="1"/>
            <a:endParaRPr lang="en-MY" sz="2400" i="1" dirty="0">
              <a:solidFill>
                <a:srgbClr val="00AEF0"/>
              </a:solidFill>
              <a:latin typeface="Traditional Arabic" panose="02020603050405020304" pitchFamily="18" charset="-78"/>
              <a:cs typeface="Traditional Arabic" panose="02020603050405020304" pitchFamily="18" charset="-78"/>
            </a:endParaRPr>
          </a:p>
          <a:p>
            <a:pPr algn="ctr"/>
            <a:r>
              <a:rPr lang="en-MY" sz="1600" b="0" i="0" u="none" strike="noStrike" baseline="0" dirty="0">
                <a:solidFill>
                  <a:srgbClr val="00AEF0"/>
                </a:solidFill>
                <a:latin typeface="ScalaSansPro-Regular"/>
              </a:rPr>
              <a:t>Peter L. Bernstein</a:t>
            </a:r>
          </a:p>
          <a:p>
            <a:pPr algn="r"/>
            <a:r>
              <a:rPr lang="en-US" sz="1600" b="0" i="1" u="none" strike="noStrike" baseline="0" dirty="0">
                <a:solidFill>
                  <a:srgbClr val="00AEF0"/>
                </a:solidFill>
                <a:latin typeface="ScalaSansPro-Italic"/>
              </a:rPr>
              <a:t>Against the Gods: The Remarkable Story of Risk</a:t>
            </a:r>
            <a:endParaRPr lang="en-MY" sz="3200" dirty="0"/>
          </a:p>
        </p:txBody>
      </p:sp>
      <p:sp>
        <p:nvSpPr>
          <p:cNvPr id="3" name="TextBox 2">
            <a:extLst>
              <a:ext uri="{FF2B5EF4-FFF2-40B4-BE49-F238E27FC236}">
                <a16:creationId xmlns:a16="http://schemas.microsoft.com/office/drawing/2014/main" xmlns="" id="{6C41881F-B966-D219-57CF-1A0A36274029}"/>
              </a:ext>
            </a:extLst>
          </p:cNvPr>
          <p:cNvSpPr txBox="1"/>
          <p:nvPr/>
        </p:nvSpPr>
        <p:spPr>
          <a:xfrm>
            <a:off x="404771" y="1539091"/>
            <a:ext cx="438534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a:t>
            </a:r>
            <a:r>
              <a:rPr lang="en-US" sz="3600" b="1" dirty="0">
                <a:solidFill>
                  <a:srgbClr val="00B0F0"/>
                </a:solidFill>
                <a:latin typeface="Alexandria" charset="0"/>
                <a:cs typeface="Alexandria" charset="0"/>
              </a:rPr>
              <a:t> Management</a:t>
            </a:r>
            <a:endParaRPr lang="ar-YE" sz="3600" b="1" dirty="0">
              <a:solidFill>
                <a:srgbClr val="00B0F0"/>
              </a:solidFill>
              <a:latin typeface="Alexandria" charset="0"/>
              <a:cs typeface="Alexandria" charset="0"/>
            </a:endParaRPr>
          </a:p>
          <a:p>
            <a:pPr algn="ctr"/>
            <a:r>
              <a:rPr lang="ar-YE" sz="3600" b="1" dirty="0">
                <a:solidFill>
                  <a:srgbClr val="00B0F0"/>
                </a:solidFill>
                <a:latin typeface="Traditional Arabic" panose="02020603050405020304" pitchFamily="18" charset="-78"/>
                <a:cs typeface="Traditional Arabic" panose="02020603050405020304" pitchFamily="18" charset="-78"/>
              </a:rPr>
              <a:t>إدارة المخاطر</a:t>
            </a:r>
            <a:r>
              <a:rPr lang="ar-YE" sz="4400" b="1" dirty="0">
                <a:solidFill>
                  <a:srgbClr val="00B0F0"/>
                </a:solidFill>
                <a:latin typeface="Traditional Arabic" panose="02020603050405020304" pitchFamily="18" charset="-78"/>
                <a:cs typeface="Traditional Arabic" panose="02020603050405020304" pitchFamily="18" charset="-78"/>
              </a:rPr>
              <a:t> </a:t>
            </a:r>
            <a:endParaRPr lang="en-US" sz="4400" b="1" dirty="0">
              <a:solidFill>
                <a:srgbClr val="00B0F0"/>
              </a:solidFill>
              <a:latin typeface="Traditional Arabic" panose="02020603050405020304" pitchFamily="18" charset="-78"/>
              <a:cs typeface="Traditional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4851"/>
    </mc:Choice>
    <mc:Fallback xmlns="">
      <p:transition spd="slow" advTm="114851"/>
    </mc:Fallback>
  </mc:AlternateContent>
  <p:extLst mod="1">
    <p:ext uri="{3A86A75C-4F4B-4683-9AE1-C65F6400EC91}">
      <p14:laserTraceLst xmlns:p14="http://schemas.microsoft.com/office/powerpoint/2010/main">
        <p14:tracePtLst>
          <p14:tracePt t="13283" x="3644900" y="6292850"/>
          <p14:tracePt t="13434" x="2684463" y="6705600"/>
          <p14:tracePt t="13447" x="2668588" y="6577013"/>
          <p14:tracePt t="13464" x="2625725" y="6186488"/>
          <p14:tracePt t="13480" x="2625725" y="5838825"/>
          <p14:tracePt t="13498" x="2803525" y="5276850"/>
          <p14:tracePt t="13499" x="2947988" y="4954588"/>
          <p14:tracePt t="13514" x="3049588" y="4708525"/>
          <p14:tracePt t="13515" x="3135313" y="4495800"/>
          <p14:tracePt t="13531" x="3186113" y="4376738"/>
          <p14:tracePt t="13532" x="3219450" y="4275138"/>
          <p14:tracePt t="13547" x="3244850" y="4164013"/>
          <p14:tracePt t="13564" x="3244850" y="4121150"/>
          <p14:tracePt t="13582" x="3244850" y="4079875"/>
          <p14:tracePt t="13598" x="3244850" y="4027488"/>
          <p14:tracePt t="13614" x="3244850" y="3968750"/>
          <p14:tracePt t="13630" x="3244850" y="3925888"/>
          <p14:tracePt t="13647" x="3244850" y="3900488"/>
          <p14:tracePt t="13666" x="3244850" y="3892550"/>
          <p14:tracePt t="13680" x="3244850" y="3883025"/>
          <p14:tracePt t="13698" x="3244850" y="3875088"/>
          <p14:tracePt t="13714" x="3244850" y="3867150"/>
          <p14:tracePt t="13715" x="3244850" y="3857625"/>
          <p14:tracePt t="13739" x="3244850" y="3841750"/>
          <p14:tracePt t="13748" x="3244850" y="3824288"/>
          <p14:tracePt t="13764" x="3244850" y="3790950"/>
          <p14:tracePt t="13780" x="3270250" y="3713163"/>
          <p14:tracePt t="13797" x="3287713" y="3568700"/>
          <p14:tracePt t="13814" x="3313113" y="3459163"/>
          <p14:tracePt t="13831" x="3322638" y="3424238"/>
          <p14:tracePt t="13848" x="3330575" y="3408363"/>
          <p14:tracePt t="14106" x="3330575" y="3398838"/>
          <p14:tracePt t="14116" x="3330575" y="3373438"/>
          <p14:tracePt t="14122" x="3330575" y="3305175"/>
          <p14:tracePt t="14131" x="3330575" y="3263900"/>
          <p14:tracePt t="14147" x="3330575" y="3238500"/>
          <p14:tracePt t="14163" x="3338513" y="3195638"/>
          <p14:tracePt t="14180" x="3348038" y="3170238"/>
          <p14:tracePt t="14197" x="3355975" y="3144838"/>
          <p14:tracePt t="14213" x="3363913" y="3119438"/>
          <p14:tracePt t="14230" x="3381375" y="3094038"/>
          <p14:tracePt t="14247" x="3389313" y="3076575"/>
          <p14:tracePt t="14263" x="3414713" y="3041650"/>
          <p14:tracePt t="14280" x="3424238" y="3033713"/>
          <p14:tracePt t="14297" x="3441700" y="3016250"/>
          <p14:tracePt t="14314" x="3467100" y="3008313"/>
          <p14:tracePt t="14330" x="3467100" y="3000375"/>
          <p14:tracePt t="14347" x="3482975" y="2990850"/>
          <p14:tracePt t="14363" x="3492500" y="2990850"/>
          <p14:tracePt t="14382" x="3492500" y="2982913"/>
          <p14:tracePt t="14398" x="3500438" y="2974975"/>
          <p14:tracePt t="14418" x="3508375" y="2965450"/>
          <p14:tracePt t="14594" x="3517900" y="2957513"/>
          <p14:tracePt t="14964" x="3543300" y="2949575"/>
          <p14:tracePt t="14970" x="3551238" y="2949575"/>
          <p14:tracePt t="14980" x="3576638" y="2949575"/>
          <p14:tracePt t="14997" x="3611563" y="2949575"/>
          <p14:tracePt t="15013" x="3670300" y="2949575"/>
          <p14:tracePt t="15030" x="3797300" y="2949575"/>
          <p14:tracePt t="15046" x="3857625" y="2965450"/>
          <p14:tracePt t="15063" x="3883025" y="2965450"/>
          <p14:tracePt t="15080" x="3900488" y="2965450"/>
          <p14:tracePt t="15097" x="3916363" y="2982913"/>
          <p14:tracePt t="15113" x="3933825" y="2982913"/>
          <p14:tracePt t="15114" x="3941763" y="2982913"/>
          <p14:tracePt t="15132" x="3959225" y="2982913"/>
          <p14:tracePt t="15148" x="3984625" y="2990850"/>
          <p14:tracePt t="15165" x="4017963" y="2990850"/>
          <p14:tracePt t="15181" x="4044950" y="3000375"/>
          <p14:tracePt t="15196" x="4070350" y="3000375"/>
          <p14:tracePt t="15214" x="4095750" y="3000375"/>
          <p14:tracePt t="15230" x="4121150" y="3000375"/>
          <p14:tracePt t="15247" x="4162425" y="3000375"/>
          <p14:tracePt t="15263" x="4248150" y="3000375"/>
          <p14:tracePt t="15280" x="4316413" y="3000375"/>
          <p14:tracePt t="15297" x="4349750" y="3000375"/>
          <p14:tracePt t="15298" x="4359275" y="3000375"/>
          <p14:tracePt t="15313" x="4367213" y="3000375"/>
          <p14:tracePt t="15331" x="4384675" y="3000375"/>
          <p14:tracePt t="15786" x="4392613" y="3000375"/>
          <p14:tracePt t="15826" x="4384675" y="3000375"/>
          <p14:tracePt t="15834" x="4375150" y="3000375"/>
          <p14:tracePt t="15846" x="4367213" y="3000375"/>
          <p14:tracePt t="15862" x="4359275" y="3000375"/>
          <p14:tracePt t="16114" x="4375150" y="3000375"/>
          <p14:tracePt t="16122" x="4400550" y="3000375"/>
          <p14:tracePt t="16131" x="4435475" y="3000375"/>
          <p14:tracePt t="16148" x="4486275" y="3000375"/>
          <p14:tracePt t="16163" x="4503738" y="3000375"/>
          <p14:tracePt t="16164" x="4511675" y="3000375"/>
          <p14:tracePt t="16179" x="4570413" y="3000375"/>
          <p14:tracePt t="16197" x="4646613" y="2982913"/>
          <p14:tracePt t="16212" x="4724400" y="2982913"/>
          <p14:tracePt t="16231" x="4833938" y="2957513"/>
          <p14:tracePt t="16248" x="4894263" y="2957513"/>
          <p14:tracePt t="16263" x="4919663" y="2957513"/>
          <p14:tracePt t="16290" x="4927600" y="2957513"/>
          <p14:tracePt t="16554" x="4927600" y="2974975"/>
          <p14:tracePt t="16570" x="4927600" y="2990850"/>
          <p14:tracePt t="16578" x="4927600" y="3008313"/>
          <p14:tracePt t="16594" x="4919663" y="3033713"/>
          <p14:tracePt t="16602" x="4910138" y="3041650"/>
          <p14:tracePt t="16612" x="4902200" y="3041650"/>
          <p14:tracePt t="16629" x="4902200" y="3076575"/>
          <p14:tracePt t="16646" x="4894263" y="3101975"/>
          <p14:tracePt t="16664" x="4876800" y="3119438"/>
          <p14:tracePt t="16679" x="4868863" y="3144838"/>
          <p14:tracePt t="16695" x="4859338" y="3152775"/>
          <p14:tracePt t="16713" x="4843463" y="3186113"/>
          <p14:tracePt t="16714" x="4833938" y="3203575"/>
          <p14:tracePt t="16729" x="4826000" y="3221038"/>
          <p14:tracePt t="16747" x="4800600" y="3263900"/>
          <p14:tracePt t="16763" x="4791075" y="3271838"/>
          <p14:tracePt t="16764" x="4783138" y="3289300"/>
          <p14:tracePt t="16780" x="4775200" y="3297238"/>
          <p14:tracePt t="16795" x="4740275" y="3340100"/>
          <p14:tracePt t="16812" x="4714875" y="3365500"/>
          <p14:tracePt t="16828" x="4664075" y="3408363"/>
          <p14:tracePt t="16846" x="4613275" y="3441700"/>
          <p14:tracePt t="16862" x="4579938" y="3459163"/>
          <p14:tracePt t="16879" x="4537075" y="3484563"/>
          <p14:tracePt t="16896" x="4529138" y="3492500"/>
          <p14:tracePt t="16898" x="4511675" y="3509963"/>
          <p14:tracePt t="16914" x="4494213" y="3509963"/>
          <p14:tracePt t="16930" x="4468813" y="3517900"/>
          <p14:tracePt t="16948" x="4443413" y="3517900"/>
          <p14:tracePt t="16963" x="4410075" y="3527425"/>
          <p14:tracePt t="16979" x="4384675" y="3527425"/>
          <p14:tracePt t="16995" x="4359275" y="3527425"/>
          <p14:tracePt t="16996" x="4316413" y="3543300"/>
          <p14:tracePt t="17012" x="4298950" y="3543300"/>
          <p14:tracePt t="17028" x="4281488" y="3543300"/>
          <p14:tracePt t="17047" x="4248150" y="3543300"/>
          <p14:tracePt t="17062" x="4214813" y="3543300"/>
          <p14:tracePt t="17079" x="4179888" y="3543300"/>
          <p14:tracePt t="17096" x="4154488" y="3543300"/>
          <p14:tracePt t="17113" x="4129088" y="3543300"/>
          <p14:tracePt t="17131" x="4070350" y="3535363"/>
          <p14:tracePt t="17147" x="4035425" y="3535363"/>
          <p14:tracePt t="17164" x="4010025" y="3535363"/>
          <p14:tracePt t="17180" x="3984625" y="3527425"/>
          <p14:tracePt t="17196" x="3951288" y="3517900"/>
          <p14:tracePt t="17213" x="3890963" y="3509963"/>
          <p14:tracePt t="17229" x="3848100" y="3509963"/>
          <p14:tracePt t="17245" x="3781425" y="3502025"/>
          <p14:tracePt t="17262" x="3729038" y="3492500"/>
          <p14:tracePt t="17279" x="3695700" y="3492500"/>
          <p14:tracePt t="17296" x="3636963" y="3492500"/>
          <p14:tracePt t="17313" x="3586163" y="3492500"/>
          <p14:tracePt t="17315" x="3559175" y="3492500"/>
          <p14:tracePt t="17329" x="3533775" y="3492500"/>
          <p14:tracePt t="17346" x="3482975" y="3492500"/>
          <p14:tracePt t="17347" x="3457575" y="3492500"/>
          <p14:tracePt t="17362" x="3432175" y="3492500"/>
          <p14:tracePt t="17363" x="3398838" y="3484563"/>
          <p14:tracePt t="17380" x="3381375" y="3475038"/>
          <p14:tracePt t="17396" x="3363913" y="3475038"/>
          <p14:tracePt t="17412" x="3355975" y="3475038"/>
          <p14:tracePt t="17450" x="3338513" y="3475038"/>
          <p14:tracePt t="17467" x="3330575" y="3475038"/>
          <p14:tracePt t="17490" x="3322638" y="3475038"/>
          <p14:tracePt t="17507" x="3313113" y="3467100"/>
          <p14:tracePt t="17586" x="3305175" y="3467100"/>
          <p14:tracePt t="17611" x="3297238" y="3467100"/>
          <p14:tracePt t="17650" x="3287713" y="3467100"/>
          <p14:tracePt t="17666" x="3279775" y="3467100"/>
          <p14:tracePt t="17683" x="3270250" y="3467100"/>
          <p14:tracePt t="17699" x="3262313" y="3459163"/>
          <p14:tracePt t="17722" x="3244850" y="3459163"/>
          <p14:tracePt t="17730" x="3236913" y="3449638"/>
          <p14:tracePt t="17746" x="3236913" y="3441700"/>
          <p14:tracePt t="17754" x="3228975" y="3441700"/>
          <p14:tracePt t="17763" x="3219450" y="3441700"/>
          <p14:tracePt t="17779" x="3186113" y="3416300"/>
          <p14:tracePt t="17795" x="3092450" y="3365500"/>
          <p14:tracePt t="17812" x="2982913" y="3305175"/>
          <p14:tracePt t="17828" x="2889250" y="3246438"/>
          <p14:tracePt t="17847" x="2863850" y="3238500"/>
          <p14:tracePt t="17862" x="2854325" y="3228975"/>
          <p14:tracePt t="17938" x="2854325" y="3221038"/>
          <p14:tracePt t="17946" x="2973388" y="3203575"/>
          <p14:tracePt t="17954" x="3178175" y="3203575"/>
          <p14:tracePt t="17963" x="3525838" y="3203575"/>
          <p14:tracePt t="17979" x="3848100" y="3203575"/>
          <p14:tracePt t="17980" x="4137025" y="3203575"/>
          <p14:tracePt t="17995" x="4316413" y="3203575"/>
          <p14:tracePt t="18011" x="4332288" y="3203575"/>
          <p14:tracePt t="18034" x="4367213" y="3203575"/>
          <p14:tracePt t="18045" x="4400550" y="3178175"/>
          <p14:tracePt t="18062" x="4410075" y="3152775"/>
          <p14:tracePt t="18078" x="4435475" y="3094038"/>
          <p14:tracePt t="18095" x="4443413" y="2990850"/>
          <p14:tracePt t="18114" x="4443413" y="2863850"/>
          <p14:tracePt t="18115" x="4443413" y="2762250"/>
          <p14:tracePt t="18128" x="4443413" y="2676525"/>
          <p14:tracePt t="18146" x="4443413" y="2379663"/>
          <p14:tracePt t="18164" x="4392613" y="2260600"/>
          <p14:tracePt t="18179" x="4367213" y="2200275"/>
          <p14:tracePt t="18195" x="4349750" y="2174875"/>
          <p14:tracePt t="18197" x="4341813" y="2166938"/>
          <p14:tracePt t="18218" x="4324350" y="2149475"/>
          <p14:tracePt t="18228" x="4316413" y="2149475"/>
          <p14:tracePt t="18245" x="4230688" y="2124075"/>
          <p14:tracePt t="18262" x="4078288" y="2047875"/>
          <p14:tracePt t="18278" x="3933825" y="1963738"/>
          <p14:tracePt t="18295" x="3771900" y="1860550"/>
          <p14:tracePt t="18312" x="3602038" y="1766888"/>
          <p14:tracePt t="18328" x="3517900" y="1733550"/>
          <p14:tracePt t="18345" x="3492500" y="1716088"/>
          <p14:tracePt t="18362" x="3457575" y="1716088"/>
          <p14:tracePt t="18363" x="3441700" y="1716088"/>
          <p14:tracePt t="18380" x="3406775" y="1725613"/>
          <p14:tracePt t="18397" x="3348038" y="1776413"/>
          <p14:tracePt t="18412" x="3254375" y="1844675"/>
          <p14:tracePt t="18428" x="3168650" y="1920875"/>
          <p14:tracePt t="18445" x="3084513" y="1979613"/>
          <p14:tracePt t="18462" x="3074988" y="1979613"/>
          <p14:tracePt t="18514" x="3067050" y="1963738"/>
          <p14:tracePt t="18522" x="3067050" y="1878013"/>
          <p14:tracePt t="18530" x="3067050" y="1852613"/>
          <p14:tracePt t="18545" x="3067050" y="1819275"/>
          <p14:tracePt t="18898" x="3059113" y="1809750"/>
          <p14:tracePt t="20938" x="3041650" y="1819275"/>
          <p14:tracePt t="20946" x="3024188" y="1835150"/>
          <p14:tracePt t="20954" x="3016250" y="1844675"/>
          <p14:tracePt t="20962" x="3016250" y="1852613"/>
          <p14:tracePt t="20977" x="3008313" y="1860550"/>
          <p14:tracePt t="20993" x="2998788" y="1870075"/>
          <p14:tracePt t="21011" x="2998788" y="1885950"/>
          <p14:tracePt t="21050" x="2990850" y="1903413"/>
          <p14:tracePt t="21074" x="2990850" y="1911350"/>
          <p14:tracePt t="21194" x="2990850" y="1920875"/>
          <p14:tracePt t="21227" x="2990850" y="1928813"/>
          <p14:tracePt t="21242" x="2990850" y="1938338"/>
          <p14:tracePt t="21930" x="2990850" y="1963738"/>
          <p14:tracePt t="21939" x="2990850" y="1979613"/>
          <p14:tracePt t="21963" x="2990850" y="1989138"/>
          <p14:tracePt t="21986" x="2990850" y="1997075"/>
          <p14:tracePt t="21994" x="2990850" y="2005013"/>
          <p14:tracePt t="22002" x="2990850" y="2014538"/>
          <p14:tracePt t="22050" x="2990850" y="2022475"/>
          <p14:tracePt t="22058" x="2990850" y="2030413"/>
          <p14:tracePt t="22066" x="2990850" y="2047875"/>
          <p14:tracePt t="22077" x="2990850" y="2065338"/>
          <p14:tracePt t="22106" x="2990850" y="2082800"/>
          <p14:tracePt t="22146" x="2990850" y="2090738"/>
          <p14:tracePt t="22178" x="2990850" y="2098675"/>
          <p14:tracePt t="22204" x="2990850" y="2116138"/>
          <p14:tracePt t="22210" x="2998788" y="2124075"/>
          <p14:tracePt t="22227" x="3008313" y="2141538"/>
          <p14:tracePt t="22258" x="3016250" y="2149475"/>
          <p14:tracePt t="22282" x="3024188" y="2159000"/>
          <p14:tracePt t="22298" x="3049588" y="2184400"/>
          <p14:tracePt t="22306" x="3067050" y="2200275"/>
          <p14:tracePt t="22314" x="3092450" y="2227263"/>
          <p14:tracePt t="22327" x="3100388" y="2235200"/>
          <p14:tracePt t="22343" x="3135313" y="2268538"/>
          <p14:tracePt t="22360" x="3143250" y="2278063"/>
          <p14:tracePt t="22377" x="3168650" y="2303463"/>
          <p14:tracePt t="22378" x="3178175" y="2311400"/>
          <p14:tracePt t="22395" x="3194050" y="2328863"/>
          <p14:tracePt t="22419" x="3203575" y="2336800"/>
          <p14:tracePt t="22466" x="3211513" y="2336800"/>
          <p14:tracePt t="22474" x="3219450" y="2344738"/>
          <p14:tracePt t="24444" x="3228975" y="2344738"/>
          <p14:tracePt t="24450" x="3244850" y="2362200"/>
          <p14:tracePt t="24460" x="3254375" y="2371725"/>
          <p14:tracePt t="24475" x="3262313" y="2371725"/>
          <p14:tracePt t="24492" x="3287713" y="2379663"/>
          <p14:tracePt t="24511" x="3297238" y="2397125"/>
          <p14:tracePt t="24587" x="3305175" y="2397125"/>
          <p14:tracePt t="24595" x="3330575" y="2405063"/>
          <p14:tracePt t="24602" x="3381375" y="2413000"/>
          <p14:tracePt t="24610" x="3414713" y="2422525"/>
          <p14:tracePt t="24626" x="3467100" y="2447925"/>
          <p14:tracePt t="24642" x="3482975" y="2455863"/>
          <p14:tracePt t="24644" x="3500438" y="2463800"/>
          <p14:tracePt t="29963" x="3525838" y="2463800"/>
          <p14:tracePt t="29971" x="3525838" y="2549525"/>
          <p14:tracePt t="29978" x="3457575" y="2719388"/>
          <p14:tracePt t="29989" x="3406775" y="2838450"/>
          <p14:tracePt t="30007" x="3330575" y="2990850"/>
          <p14:tracePt t="30022" x="3287713" y="3094038"/>
          <p14:tracePt t="30039" x="3236913" y="3170238"/>
          <p14:tracePt t="30056" x="3228975" y="3221038"/>
          <p14:tracePt t="30075" x="3228975" y="3238500"/>
          <p14:tracePt t="30090" x="3228975" y="3254375"/>
          <p14:tracePt t="30291" x="3228975" y="3263900"/>
          <p14:tracePt t="30299" x="3236913" y="3279775"/>
          <p14:tracePt t="30308" x="3244850" y="3279775"/>
          <p14:tracePt t="30323" x="3262313" y="3289300"/>
          <p14:tracePt t="30340" x="3279775" y="3289300"/>
          <p14:tracePt t="30356" x="3297238" y="3289300"/>
          <p14:tracePt t="30374" x="3313113" y="3289300"/>
          <p14:tracePt t="30410" x="3330575" y="3289300"/>
          <p14:tracePt t="37051" x="3322638" y="3297238"/>
          <p14:tracePt t="39923" x="3305175" y="3305175"/>
          <p14:tracePt t="39955" x="3305175" y="3314700"/>
          <p14:tracePt t="41987" x="3297238" y="3314700"/>
          <p14:tracePt t="41995" x="3287713" y="3330575"/>
          <p14:tracePt t="42019" x="3287713" y="3340100"/>
          <p14:tracePt t="42026" x="3279775" y="3365500"/>
          <p14:tracePt t="42036" x="3279775" y="3373438"/>
          <p14:tracePt t="42051" x="3279775" y="3382963"/>
          <p14:tracePt t="42068" x="3279775" y="3398838"/>
          <p14:tracePt t="42090" x="3270250" y="3408363"/>
          <p14:tracePt t="42102" x="3270250" y="3424238"/>
          <p14:tracePt t="42131" x="3262313" y="3449638"/>
          <p14:tracePt t="42155" x="3262313" y="3459163"/>
          <p14:tracePt t="42171" x="3254375" y="3475038"/>
          <p14:tracePt t="42195" x="3254375" y="3484563"/>
          <p14:tracePt t="42203" x="3254375" y="3502025"/>
          <p14:tracePt t="42252" x="3270250" y="3484563"/>
          <p14:tracePt t="42436" x="3279775" y="3484563"/>
          <p14:tracePt t="42452" x="3287713" y="3492500"/>
          <p14:tracePt t="42971" x="3287713" y="3509963"/>
          <p14:tracePt t="43010" x="3287713" y="3517900"/>
          <p14:tracePt t="43019" x="3287713" y="3527425"/>
          <p14:tracePt t="43052" x="3279775" y="3535363"/>
          <p14:tracePt t="43123" x="3279775" y="3543300"/>
          <p14:tracePt t="43131" x="3270250" y="3552825"/>
          <p14:tracePt t="43170" x="3262313" y="3560763"/>
          <p14:tracePt t="43178" x="3262313" y="3568700"/>
          <p14:tracePt t="43186" x="3254375" y="3578225"/>
          <p14:tracePt t="43200" x="3254375" y="3586163"/>
          <p14:tracePt t="43219" x="3244850" y="3594100"/>
          <p14:tracePt t="43220" x="3236913" y="3603625"/>
          <p14:tracePt t="43236" x="3228975" y="3619500"/>
          <p14:tracePt t="43283" x="3219450" y="3646488"/>
          <p14:tracePt t="43299" x="3219450" y="3654425"/>
          <p14:tracePt t="43307" x="3211513" y="3654425"/>
          <p14:tracePt t="43339" x="3211513" y="3671888"/>
          <p14:tracePt t="43346" x="3203575" y="3671888"/>
          <p14:tracePt t="43355" x="3203575" y="3679825"/>
          <p14:tracePt t="43368" x="3203575" y="3687763"/>
          <p14:tracePt t="43384" x="3203575" y="3705225"/>
          <p14:tracePt t="43401" x="3186113" y="3722688"/>
          <p14:tracePt t="43418" x="3178175" y="3730625"/>
          <p14:tracePt t="43420" x="3178175" y="3738563"/>
          <p14:tracePt t="43437" x="3178175" y="3763963"/>
          <p14:tracePt t="43452" x="3160713" y="3790950"/>
          <p14:tracePt t="43467" x="3152775" y="3806825"/>
          <p14:tracePt t="43507" x="3152775" y="3798888"/>
          <p14:tracePt t="43522" x="3152775" y="3790950"/>
          <p14:tracePt t="43875" x="3143250" y="3790950"/>
          <p14:tracePt t="43995" x="3127375" y="3790950"/>
          <p14:tracePt t="44090" x="3117850" y="3806825"/>
          <p14:tracePt t="44443" x="3109913" y="3806825"/>
          <p14:tracePt t="44906" x="3109913" y="3816350"/>
          <p14:tracePt t="46506" x="3117850" y="3824288"/>
          <p14:tracePt t="46515" x="3127375" y="3824288"/>
          <p14:tracePt t="46531" x="3143250" y="3824288"/>
          <p14:tracePt t="46538" x="3152775" y="3824288"/>
          <p14:tracePt t="46549" x="3168650" y="3806825"/>
          <p14:tracePt t="46566" x="3236913" y="3763963"/>
          <p14:tracePt t="46584" x="3322638" y="3738563"/>
          <p14:tracePt t="46600" x="3373438" y="3722688"/>
          <p14:tracePt t="46602" x="3389313" y="3713163"/>
          <p14:tracePt t="46628" x="3398838" y="3713163"/>
          <p14:tracePt t="46635" x="3406775" y="3713163"/>
          <p14:tracePt t="46731" x="3414713" y="3713163"/>
          <p14:tracePt t="46738" x="3414713" y="3722688"/>
          <p14:tracePt t="46763" x="3424238" y="3722688"/>
          <p14:tracePt t="46812" x="3432175" y="3722688"/>
          <p14:tracePt t="46827" x="3457575" y="3748088"/>
          <p14:tracePt t="46834" x="3482975" y="3763963"/>
          <p14:tracePt t="46851" x="3533775" y="3798888"/>
          <p14:tracePt t="46866" x="3568700" y="3816350"/>
          <p14:tracePt t="46867" x="3627438" y="3841750"/>
          <p14:tracePt t="46882" x="3729038" y="3892550"/>
          <p14:tracePt t="46884" x="3763963" y="3900488"/>
          <p14:tracePt t="46901" x="3840163" y="3908425"/>
          <p14:tracePt t="46918" x="3890963" y="3908425"/>
          <p14:tracePt t="46932" x="3951288" y="3908425"/>
          <p14:tracePt t="46950" x="4010025" y="3908425"/>
          <p14:tracePt t="46966" x="4070350" y="3908425"/>
          <p14:tracePt t="46982" x="4162425" y="3900488"/>
          <p14:tracePt t="46998" x="4230688" y="3900488"/>
          <p14:tracePt t="47015" x="4306888" y="3883025"/>
          <p14:tracePt t="47032" x="4349750" y="3883025"/>
          <p14:tracePt t="47049" x="4375150" y="3883025"/>
          <p14:tracePt t="47067" x="4418013" y="3883025"/>
          <p14:tracePt t="47084" x="4476750" y="3875088"/>
          <p14:tracePt t="47100" x="4529138" y="3849688"/>
          <p14:tracePt t="47116" x="4613275" y="3816350"/>
          <p14:tracePt t="47132" x="4621213" y="3798888"/>
          <p14:tracePt t="47149" x="4646613" y="3781425"/>
          <p14:tracePt t="47167" x="4646613" y="3763963"/>
          <p14:tracePt t="47184" x="4656138" y="3730625"/>
          <p14:tracePt t="47200" x="4656138" y="3646488"/>
          <p14:tracePt t="47216" x="4656138" y="3459163"/>
          <p14:tracePt t="47218" x="4630738" y="3340100"/>
          <p14:tracePt t="47233" x="4554538" y="3186113"/>
          <p14:tracePt t="47234" x="4425950" y="2965450"/>
          <p14:tracePt t="47249" x="4306888" y="2787650"/>
          <p14:tracePt t="47265" x="4103688" y="2557463"/>
          <p14:tracePt t="47283" x="3832225" y="2387600"/>
          <p14:tracePt t="47299" x="3713163" y="2336800"/>
          <p14:tracePt t="47315" x="3414713" y="2260600"/>
          <p14:tracePt t="47332" x="3262313" y="2243138"/>
          <p14:tracePt t="47349" x="3143250" y="2243138"/>
          <p14:tracePt t="47365" x="3059113" y="2243138"/>
          <p14:tracePt t="47382" x="2905125" y="2278063"/>
          <p14:tracePt t="47399" x="2744788" y="2336800"/>
          <p14:tracePt t="47416" x="2582863" y="2413000"/>
          <p14:tracePt t="47434" x="2430463" y="2463800"/>
          <p14:tracePt t="47436" x="2327275" y="2516188"/>
          <p14:tracePt t="47451" x="2174875" y="2574925"/>
          <p14:tracePt t="47466" x="2073275" y="2608263"/>
          <p14:tracePt t="47467" x="1997075" y="2633663"/>
          <p14:tracePt t="47482" x="1920875" y="2651125"/>
          <p14:tracePt t="47483" x="1885950" y="2660650"/>
          <p14:tracePt t="47499" x="1852613" y="2668588"/>
          <p14:tracePt t="47500" x="1835150" y="2668588"/>
          <p14:tracePt t="47516" x="1766888" y="2701925"/>
          <p14:tracePt t="47532" x="1682750" y="2744788"/>
          <p14:tracePt t="47548" x="1563688" y="2787650"/>
          <p14:tracePt t="47565" x="1477963" y="2813050"/>
          <p14:tracePt t="47584" x="1419225" y="2855913"/>
          <p14:tracePt t="47598" x="1368425" y="2889250"/>
          <p14:tracePt t="47616" x="1333500" y="2914650"/>
          <p14:tracePt t="47632" x="1317625" y="2932113"/>
          <p14:tracePt t="47649" x="1282700" y="2957513"/>
          <p14:tracePt t="47666" x="1265238" y="2974975"/>
          <p14:tracePt t="47667" x="1249363" y="3000375"/>
          <p14:tracePt t="47682" x="1231900" y="3025775"/>
          <p14:tracePt t="47701" x="1214438" y="3025775"/>
          <p14:tracePt t="47717" x="1198563" y="3059113"/>
          <p14:tracePt t="47732" x="1189038" y="3067050"/>
          <p14:tracePt t="47749" x="1181100" y="3101975"/>
          <p14:tracePt t="47766" x="1163638" y="3109913"/>
          <p14:tracePt t="47782" x="1155700" y="3127375"/>
          <p14:tracePt t="47800" x="1155700" y="3135313"/>
          <p14:tracePt t="47802" x="1147763" y="3152775"/>
          <p14:tracePt t="47834" x="1147763" y="3160713"/>
          <p14:tracePt t="47850" x="1147763" y="3170238"/>
          <p14:tracePt t="47867" x="1138238" y="3186113"/>
          <p14:tracePt t="47874" x="1138238" y="3195638"/>
          <p14:tracePt t="47883" x="1138238" y="3203575"/>
          <p14:tracePt t="47899" x="1138238" y="3221038"/>
          <p14:tracePt t="47900" x="1130300" y="3228975"/>
          <p14:tracePt t="47915" x="1130300" y="3238500"/>
          <p14:tracePt t="47932" x="1130300" y="3246438"/>
          <p14:tracePt t="47955" x="1130300" y="3263900"/>
          <p14:tracePt t="47971" x="1130300" y="3279775"/>
          <p14:tracePt t="47983" x="1130300" y="3305175"/>
          <p14:tracePt t="47998" x="1155700" y="3330575"/>
          <p14:tracePt t="48016" x="1189038" y="3390900"/>
          <p14:tracePt t="48031" x="1198563" y="3416300"/>
          <p14:tracePt t="48048" x="1223963" y="3449638"/>
          <p14:tracePt t="48065" x="1239838" y="3459163"/>
          <p14:tracePt t="48066" x="1249363" y="3459163"/>
          <p14:tracePt t="48083" x="1282700" y="3484563"/>
          <p14:tracePt t="48100" x="1290638" y="3484563"/>
          <p14:tracePt t="48123" x="1300163" y="3492500"/>
          <p14:tracePt t="48132" x="1308100" y="3492500"/>
          <p14:tracePt t="48149" x="1317625" y="3502025"/>
          <p14:tracePt t="48165" x="1325563" y="3502025"/>
          <p14:tracePt t="48181" x="1333500" y="3509963"/>
          <p14:tracePt t="48198" x="1350963" y="3517900"/>
          <p14:tracePt t="48216" x="1384300" y="3527425"/>
          <p14:tracePt t="48232" x="1462088" y="3560763"/>
          <p14:tracePt t="48250" x="1597025" y="3611563"/>
          <p14:tracePt t="48267" x="1708150" y="3654425"/>
          <p14:tracePt t="48282" x="1749425" y="3662363"/>
          <p14:tracePt t="48299" x="1878013" y="3697288"/>
          <p14:tracePt t="48315" x="1920875" y="3697288"/>
          <p14:tracePt t="48316" x="1946275" y="3705225"/>
          <p14:tracePt t="48331" x="2090738" y="3748088"/>
          <p14:tracePt t="48348" x="2182813" y="3763963"/>
          <p14:tracePt t="48366" x="2268538" y="3790950"/>
          <p14:tracePt t="48381" x="2352675" y="3798888"/>
          <p14:tracePt t="48398" x="2446338" y="3824288"/>
          <p14:tracePt t="48415" x="2549525" y="3832225"/>
          <p14:tracePt t="48431" x="2641600" y="3849688"/>
          <p14:tracePt t="48448" x="2778125" y="3883025"/>
          <p14:tracePt t="48465" x="2854325" y="3892550"/>
          <p14:tracePt t="48481" x="2955925" y="3900488"/>
          <p14:tracePt t="48482" x="3016250" y="3917950"/>
          <p14:tracePt t="48498" x="3067050" y="3925888"/>
          <p14:tracePt t="48499" x="3109913" y="3925888"/>
          <p14:tracePt t="48516" x="3152775" y="3935413"/>
          <p14:tracePt t="48517" x="3203575" y="3951288"/>
          <p14:tracePt t="48531" x="3270250" y="3976688"/>
          <p14:tracePt t="48549" x="3297238" y="3976688"/>
          <p14:tracePt t="48565" x="3348038" y="3986213"/>
          <p14:tracePt t="48582" x="3389313" y="3994150"/>
          <p14:tracePt t="48600" x="3414713" y="4011613"/>
          <p14:tracePt t="48615" x="3449638" y="4019550"/>
          <p14:tracePt t="48631" x="3475038" y="4019550"/>
          <p14:tracePt t="48648" x="3492500" y="4027488"/>
          <p14:tracePt t="48731" x="3500438" y="4027488"/>
          <p14:tracePt t="48754" x="3508375" y="4027488"/>
          <p14:tracePt t="48811" x="3517900" y="4027488"/>
          <p14:tracePt t="48819" x="3525838" y="4027488"/>
          <p14:tracePt t="48831" x="3533775" y="4027488"/>
          <p14:tracePt t="48849" x="3559175" y="4027488"/>
          <p14:tracePt t="50367" x="3508375" y="4011613"/>
          <p14:tracePt t="50371" x="3467100" y="3986213"/>
          <p14:tracePt t="50381" x="3414713" y="3976688"/>
          <p14:tracePt t="50398" x="3305175" y="3935413"/>
          <p14:tracePt t="50414" x="3211513" y="3908425"/>
          <p14:tracePt t="50431" x="3143250" y="3908425"/>
          <p14:tracePt t="50447" x="3024188" y="3908425"/>
          <p14:tracePt t="50464" x="2955925" y="3908425"/>
          <p14:tracePt t="50466" x="2922588" y="3908425"/>
          <p14:tracePt t="50481" x="2863850" y="3917950"/>
          <p14:tracePt t="50482" x="2828925" y="3925888"/>
          <p14:tracePt t="50498" x="2735263" y="3951288"/>
          <p14:tracePt t="50515" x="2684463" y="3976688"/>
          <p14:tracePt t="50516" x="2633663" y="3986213"/>
          <p14:tracePt t="50530" x="2600325" y="4002088"/>
          <p14:tracePt t="50533" x="2557463" y="4011613"/>
          <p14:tracePt t="50548" x="2532063" y="4011613"/>
          <p14:tracePt t="50549" x="2506663" y="4019550"/>
          <p14:tracePt t="50564" x="2455863" y="4044950"/>
          <p14:tracePt t="50580" x="2405063" y="4052888"/>
          <p14:tracePt t="50598" x="2352675" y="4062413"/>
          <p14:tracePt t="50614" x="2286000" y="4062413"/>
          <p14:tracePt t="50633" x="2243138" y="4062413"/>
          <p14:tracePt t="50634" x="2217738" y="4062413"/>
          <p14:tracePt t="50648" x="2192338" y="4062413"/>
          <p14:tracePt t="50650" x="2174875" y="4062413"/>
          <p14:tracePt t="50664" x="2132013" y="4062413"/>
          <p14:tracePt t="50680" x="2038350" y="4062413"/>
          <p14:tracePt t="50697" x="1928813" y="4027488"/>
          <p14:tracePt t="50698" x="1868488" y="4019550"/>
          <p14:tracePt t="50715" x="1724025" y="3986213"/>
          <p14:tracePt t="50730" x="1665288" y="3976688"/>
          <p14:tracePt t="50748" x="1538288" y="3960813"/>
          <p14:tracePt t="50765" x="1503363" y="3943350"/>
          <p14:tracePt t="50780" x="1487488" y="3943350"/>
          <p14:tracePt t="50797" x="1470025" y="3943350"/>
          <p14:tracePt t="50814" x="1427163" y="3943350"/>
          <p14:tracePt t="50830" x="1393825" y="3943350"/>
          <p14:tracePt t="50847" x="1350963" y="3943350"/>
          <p14:tracePt t="50864" x="1317625" y="3943350"/>
          <p14:tracePt t="50881" x="1300163" y="3943350"/>
          <p14:tracePt t="50898" x="1290638" y="3943350"/>
          <p14:tracePt t="51115" x="1308100" y="3943350"/>
          <p14:tracePt t="51123" x="1350963" y="3943350"/>
          <p14:tracePt t="51132" x="1393825" y="3943350"/>
          <p14:tracePt t="51148" x="1462088" y="3943350"/>
          <p14:tracePt t="51149" x="1538288" y="3943350"/>
          <p14:tracePt t="51165" x="1665288" y="3943350"/>
          <p14:tracePt t="51182" x="1784350" y="3935413"/>
          <p14:tracePt t="51197" x="1911350" y="3925888"/>
          <p14:tracePt t="51216" x="2055813" y="3908425"/>
          <p14:tracePt t="51218" x="2124075" y="3908425"/>
          <p14:tracePt t="51231" x="2174875" y="3908425"/>
          <p14:tracePt t="51247" x="2268538" y="3908425"/>
          <p14:tracePt t="51264" x="2344738" y="3908425"/>
          <p14:tracePt t="51280" x="2405063" y="3908425"/>
          <p14:tracePt t="51298" x="2455863" y="3908425"/>
          <p14:tracePt t="51299" x="2471738" y="3908425"/>
          <p14:tracePt t="51315" x="2506663" y="3908425"/>
          <p14:tracePt t="51316" x="2524125" y="3908425"/>
          <p14:tracePt t="51330" x="2557463" y="3900488"/>
          <p14:tracePt t="51347" x="2625725" y="3900488"/>
          <p14:tracePt t="51348" x="2651125" y="3900488"/>
          <p14:tracePt t="51363" x="2735263" y="3900488"/>
          <p14:tracePt t="51381" x="2803525" y="3900488"/>
          <p14:tracePt t="51397" x="2863850" y="3900488"/>
          <p14:tracePt t="51414" x="2879725" y="3900488"/>
          <p14:tracePt t="51430" x="2905125" y="3900488"/>
          <p14:tracePt t="51448" x="2914650" y="3892550"/>
          <p14:tracePt t="51450" x="2922588" y="3892550"/>
          <p14:tracePt t="51464" x="2930525" y="3892550"/>
          <p14:tracePt t="51480" x="2940050" y="3892550"/>
          <p14:tracePt t="51497" x="2965450" y="3892550"/>
          <p14:tracePt t="51514" x="2973388" y="3892550"/>
          <p14:tracePt t="51532" x="2990850" y="3892550"/>
          <p14:tracePt t="51595" x="2998788" y="3892550"/>
          <p14:tracePt t="51627" x="3008313" y="3892550"/>
          <p14:tracePt t="51659" x="3016250" y="3892550"/>
          <p14:tracePt t="51749" x="3024188" y="3892550"/>
          <p14:tracePt t="57099" x="3016250" y="3908425"/>
          <p14:tracePt t="57106" x="2982913" y="3943350"/>
          <p14:tracePt t="57114" x="2965450" y="3951288"/>
          <p14:tracePt t="110883" x="2965450" y="3662363"/>
          <p14:tracePt t="110892" x="3024188" y="2965450"/>
          <p14:tracePt t="110907" x="3024188" y="1708150"/>
          <p14:tracePt t="110923" x="3024188" y="722313"/>
          <p14:tracePt t="110937" x="3059113" y="365125"/>
          <p14:tracePt t="111658" x="3492500" y="50800"/>
          <p14:tracePt t="111670" x="3492500" y="76200"/>
          <p14:tracePt t="111687" x="3500438" y="76200"/>
          <p14:tracePt t="111748" x="3500438" y="85725"/>
          <p14:tracePt t="111756" x="3500438" y="111125"/>
          <p14:tracePt t="111762" x="3500438" y="136525"/>
          <p14:tracePt t="111771" x="3492500" y="161925"/>
          <p14:tracePt t="111788" x="3482975" y="195263"/>
          <p14:tracePt t="111803" x="3457575" y="230188"/>
          <p14:tracePt t="111821" x="3449638" y="238125"/>
          <p14:tracePt t="111837" x="3441700" y="255588"/>
          <p14:tracePt t="111854" x="3432175" y="271463"/>
          <p14:tracePt t="111871" x="3389313" y="296863"/>
          <p14:tracePt t="111887" x="3355975" y="331788"/>
          <p14:tracePt t="111903" x="3313113" y="347663"/>
          <p14:tracePt t="111920" x="3211513" y="374650"/>
          <p14:tracePt t="111937" x="3084513" y="382588"/>
          <p14:tracePt t="111953" x="2922588" y="400050"/>
          <p14:tracePt t="111972" x="2651125" y="433388"/>
          <p14:tracePt t="111987" x="2549525" y="433388"/>
          <p14:tracePt t="111988" x="2463800" y="433388"/>
          <p14:tracePt t="112004" x="2243138" y="433388"/>
          <p14:tracePt t="112020" x="2030413" y="433388"/>
          <p14:tracePt t="112037" x="1801813" y="433388"/>
          <p14:tracePt t="112053" x="1622425" y="433388"/>
          <p14:tracePt t="112070" x="1419225" y="433388"/>
          <p14:tracePt t="112087" x="1198563" y="433388"/>
          <p14:tracePt t="112103" x="917575" y="433388"/>
          <p14:tracePt t="112119" x="611188" y="407988"/>
          <p14:tracePt t="112137" x="331788" y="357188"/>
          <p14:tracePt t="112153" x="177800" y="339725"/>
          <p14:tracePt t="112155" x="111125" y="339725"/>
          <p14:tracePt t="112170" x="68263" y="314325"/>
          <p14:tracePt t="112171" x="17463" y="29686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15305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641562" y="555704"/>
            <a:ext cx="4233991"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C046781-4B6D-88EE-CD43-74AA0C1CCB0F}"/>
              </a:ext>
            </a:extLst>
          </p:cNvPr>
          <p:cNvSpPr txBox="1"/>
          <p:nvPr/>
        </p:nvSpPr>
        <p:spPr>
          <a:xfrm>
            <a:off x="412763" y="1431388"/>
            <a:ext cx="11366474" cy="526297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this lecture, you should be able to</a:t>
            </a:r>
            <a:r>
              <a:rPr kumimoji="0" lang="ar-YE"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endPar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Define risk management and explain the objectives of risk management.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 the steps in the risk management process.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Explain the major risk-control techniques, including : Avoidance</a:t>
            </a:r>
            <a:r>
              <a:rPr lang="en-US" sz="1400" dirty="0">
                <a:solidFill>
                  <a:srgbClr val="0A1F61"/>
                </a:solidFill>
                <a:latin typeface="Tajawal ExtraBold" panose="00000800000000000000" pitchFamily="2" charset="-78"/>
                <a:cs typeface="Tajawal ExtraBold" panose="00000800000000000000" pitchFamily="2" charset="-78"/>
              </a:rPr>
              <a:t> ,</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Loss prevention ,</a:t>
            </a:r>
            <a:r>
              <a:rPr lang="en-US" sz="1400" dirty="0">
                <a:solidFill>
                  <a:srgbClr val="0A1F61"/>
                </a:solidFill>
                <a:latin typeface="Tajawal ExtraBold" panose="00000800000000000000" pitchFamily="2" charset="-78"/>
                <a:cs typeface="Tajawal ExtraBold" panose="00000800000000000000" pitchFamily="2" charset="-78"/>
              </a:rPr>
              <a:t>and </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Loss reduction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Explain the major risk-financing techniques, including Retention</a:t>
            </a:r>
            <a:r>
              <a:rPr lang="en-US" sz="1400" dirty="0">
                <a:solidFill>
                  <a:srgbClr val="0A1F61"/>
                </a:solidFill>
                <a:latin typeface="Tajawal ExtraBold" panose="00000800000000000000" pitchFamily="2" charset="-78"/>
                <a:cs typeface="Tajawal ExtraBold" panose="00000800000000000000" pitchFamily="2" charset="-78"/>
              </a:rPr>
              <a:t> , </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Noninsurance transfers and Insurance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Apply the principles of risk management to a personal risk management program.</a:t>
            </a:r>
          </a:p>
          <a:p>
            <a:pPr algn="r" rtl="1"/>
            <a:r>
              <a:rPr lang="ar-YE" sz="2800" dirty="0">
                <a:solidFill>
                  <a:srgbClr val="00B0F0"/>
                </a:solidFill>
                <a:latin typeface="Traditional Arabic" panose="02020603050405020304" pitchFamily="18" charset="-78"/>
                <a:cs typeface="Traditional Arabic" panose="02020603050405020304" pitchFamily="18" charset="-78"/>
              </a:rPr>
              <a:t>بعد هذه المحاضرة، يجب أن تكون قادرًا على:</a:t>
            </a:r>
          </a:p>
          <a:p>
            <a:pPr marL="342900" indent="-3429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تعريف إدارة المخاطر وشرح أهداف إدارة المخاطر.</a:t>
            </a:r>
          </a:p>
          <a:p>
            <a:pPr marL="342900" indent="-3429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وصف خطوات عملية إدارة المخاطر.</a:t>
            </a:r>
          </a:p>
          <a:p>
            <a:pPr marL="342900" indent="-3429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شرح تقنيات التحكم في المخاطر الرئيسية، بما في ذلك: التجنب، منع الخسارة، والحد من الخسارة.</a:t>
            </a:r>
          </a:p>
          <a:p>
            <a:pPr marL="342900" indent="-3429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شرح تقنيات تمويل المخاطر الرئيسية، بما في ذلك الإحتفاظ، التحويلات غير التأمينية، والتأمين.</a:t>
            </a:r>
          </a:p>
          <a:p>
            <a:pPr marL="342900" indent="-342900" algn="r" rtl="1">
              <a:buFont typeface="Wingdings" panose="05000000000000000000" pitchFamily="2" charset="2"/>
              <a:buChar char="v"/>
            </a:pPr>
            <a:r>
              <a:rPr lang="ar-YE" sz="2800" dirty="0">
                <a:solidFill>
                  <a:srgbClr val="00B0F0"/>
                </a:solidFill>
                <a:latin typeface="Traditional Arabic" panose="02020603050405020304" pitchFamily="18" charset="-78"/>
                <a:cs typeface="Traditional Arabic" panose="02020603050405020304" pitchFamily="18" charset="-78"/>
              </a:rPr>
              <a:t>تطبيق مبادئ إدارة المخاطر على برنامج إدارة المخاطر الشخصية</a:t>
            </a:r>
            <a:r>
              <a:rPr lang="ar-YE" dirty="0">
                <a:solidFill>
                  <a:srgbClr val="00B0F0"/>
                </a:solidFill>
              </a:rPr>
              <a:t>.</a:t>
            </a:r>
          </a:p>
        </p:txBody>
      </p:sp>
    </p:spTree>
  </p:cSld>
  <p:clrMapOvr>
    <a:masterClrMapping/>
  </p:clrMapOvr>
  <mc:AlternateContent xmlns:mc="http://schemas.openxmlformats.org/markup-compatibility/2006" xmlns:p14="http://schemas.microsoft.com/office/powerpoint/2010/main">
    <mc:Choice Requires="p14">
      <p:transition spd="slow" p14:dur="2000" advTm="90172"/>
    </mc:Choice>
    <mc:Fallback xmlns="">
      <p:transition spd="slow" advTm="90172"/>
    </mc:Fallback>
  </mc:AlternateContent>
  <p:extLst>
    <p:ext uri="{3A86A75C-4F4B-4683-9AE1-C65F6400EC91}">
      <p14:laserTraceLst xmlns:p14="http://schemas.microsoft.com/office/powerpoint/2010/main">
        <p14:tracePtLst>
          <p14:tracePt t="15896" x="3689350" y="6273800"/>
          <p14:tracePt t="16080" x="2889250" y="6637338"/>
          <p14:tracePt t="16097" x="2889250" y="6407150"/>
          <p14:tracePt t="16098" x="2889250" y="5973763"/>
          <p14:tracePt t="16108" x="2889250" y="5481638"/>
          <p14:tracePt t="16125" x="2889250" y="4673600"/>
          <p14:tracePt t="16144" x="2889250" y="3951288"/>
          <p14:tracePt t="16158" x="2889250" y="3798888"/>
          <p14:tracePt t="16176" x="2889250" y="3424238"/>
          <p14:tracePt t="16177" x="2889250" y="3246438"/>
          <p14:tracePt t="16190" x="2889250" y="3109913"/>
          <p14:tracePt t="16208" x="2863850" y="2914650"/>
          <p14:tracePt t="16209" x="2846388" y="2855913"/>
          <p14:tracePt t="16224" x="2828925" y="2830513"/>
          <p14:tracePt t="16225" x="2820988" y="2820988"/>
          <p14:tracePt t="16241" x="2820988" y="2813050"/>
          <p14:tracePt t="16273" x="2811463" y="2805113"/>
          <p14:tracePt t="16320" x="2786063" y="2805113"/>
          <p14:tracePt t="16328" x="2744788" y="2805113"/>
          <p14:tracePt t="16336" x="2719388" y="2805113"/>
          <p14:tracePt t="16344" x="2659063" y="2805113"/>
          <p14:tracePt t="16363" x="2514600" y="2830513"/>
          <p14:tracePt t="16374" x="2455863" y="2830513"/>
          <p14:tracePt t="16392" x="2174875" y="2846388"/>
          <p14:tracePt t="16408" x="2090738" y="2846388"/>
          <p14:tracePt t="16409" x="2012950" y="2846388"/>
          <p14:tracePt t="16427" x="1868488" y="2830513"/>
          <p14:tracePt t="16441" x="1749425" y="2805113"/>
          <p14:tracePt t="16458" x="1682750" y="2795588"/>
          <p14:tracePt t="16475" x="1657350" y="2787650"/>
          <p14:tracePt t="16491" x="1597025" y="2778125"/>
          <p14:tracePt t="16508" x="1546225" y="2778125"/>
          <p14:tracePt t="16524" x="1477963" y="2778125"/>
          <p14:tracePt t="16545" x="1419225" y="2778125"/>
          <p14:tracePt t="16559" x="1409700" y="2778125"/>
          <p14:tracePt t="16576" x="1393825" y="2778125"/>
          <p14:tracePt t="16608" x="1384300" y="2778125"/>
          <p14:tracePt t="16625" x="1376363" y="2778125"/>
          <p14:tracePt t="16641" x="1368425" y="2778125"/>
          <p14:tracePt t="16648" x="1358900" y="2778125"/>
          <p14:tracePt t="16658" x="1358900" y="2787650"/>
          <p14:tracePt t="16674" x="1350963" y="2787650"/>
          <p14:tracePt t="16692" x="1308100" y="2813050"/>
          <p14:tracePt t="16707" x="1282700" y="2820988"/>
          <p14:tracePt t="16725" x="1249363" y="2830513"/>
          <p14:tracePt t="16741" x="1206500" y="2846388"/>
          <p14:tracePt t="16904" x="1206500" y="2863850"/>
          <p14:tracePt t="16912" x="1214438" y="2863850"/>
          <p14:tracePt t="16924" x="1231900" y="2871788"/>
          <p14:tracePt t="16941" x="1265238" y="2889250"/>
          <p14:tracePt t="16958" x="1343025" y="2906713"/>
          <p14:tracePt t="16974" x="1470025" y="2932113"/>
          <p14:tracePt t="16990" x="1698625" y="2982913"/>
          <p14:tracePt t="16992" x="1817688" y="2990850"/>
          <p14:tracePt t="17008" x="1946275" y="3008313"/>
          <p14:tracePt t="17008" x="2055813" y="3016250"/>
          <p14:tracePt t="17024" x="2149475" y="3041650"/>
          <p14:tracePt t="17040" x="2243138" y="3041650"/>
          <p14:tracePt t="17057" x="2251075" y="3041650"/>
          <p14:tracePt t="17136" x="2276475" y="3041650"/>
          <p14:tracePt t="17144" x="2286000" y="3041650"/>
          <p14:tracePt t="17152" x="2311400" y="3041650"/>
          <p14:tracePt t="17168" x="2319338" y="3041650"/>
          <p14:tracePt t="17184" x="2336800" y="3041650"/>
          <p14:tracePt t="17192" x="2344738" y="3041650"/>
          <p14:tracePt t="17210" x="2352675" y="3041650"/>
          <p14:tracePt t="17226" x="2379663" y="3041650"/>
          <p14:tracePt t="17241" x="2405063" y="3041650"/>
          <p14:tracePt t="17242" x="2413000" y="3041650"/>
          <p14:tracePt t="17257" x="2446338" y="3033713"/>
          <p14:tracePt t="17274" x="2455863" y="3033713"/>
          <p14:tracePt t="17290" x="2471738" y="3033713"/>
          <p14:tracePt t="23193" x="2524125" y="3033713"/>
          <p14:tracePt t="23201" x="2600325" y="3025775"/>
          <p14:tracePt t="23208" x="2684463" y="3000375"/>
          <p14:tracePt t="23227" x="2786063" y="3000375"/>
          <p14:tracePt t="23237" x="2828925" y="3000375"/>
          <p14:tracePt t="23257" x="2897188" y="3000375"/>
          <p14:tracePt t="23273" x="2905125" y="3000375"/>
          <p14:tracePt t="23369" x="2940050" y="2965450"/>
          <p14:tracePt t="23377" x="2955925" y="2914650"/>
          <p14:tracePt t="23392" x="2955925" y="2855913"/>
          <p14:tracePt t="23393" x="2955925" y="2770188"/>
          <p14:tracePt t="23408" x="2973388" y="2752725"/>
          <p14:tracePt t="23793" x="2973388" y="2744788"/>
          <p14:tracePt t="23808" x="2940050" y="2744788"/>
          <p14:tracePt t="23817" x="2905125" y="2762250"/>
          <p14:tracePt t="23824" x="2863850" y="2778125"/>
          <p14:tracePt t="23838" x="2811463" y="2787650"/>
          <p14:tracePt t="23841" x="2752725" y="2813050"/>
          <p14:tracePt t="23856" x="2608263" y="2830513"/>
          <p14:tracePt t="23877" x="2463800" y="2838450"/>
          <p14:tracePt t="23892" x="2327275" y="2838450"/>
          <p14:tracePt t="23909" x="2200275" y="2838450"/>
          <p14:tracePt t="23921" x="2090738" y="2838450"/>
          <p14:tracePt t="23939" x="1962150" y="2838450"/>
          <p14:tracePt t="23954" x="1843088" y="2863850"/>
          <p14:tracePt t="23972" x="1724025" y="2881313"/>
          <p14:tracePt t="23987" x="1665288" y="2897188"/>
          <p14:tracePt t="24006" x="1622425" y="2922588"/>
          <p14:tracePt t="24009" x="1614488" y="2932113"/>
          <p14:tracePt t="24025" x="1579563" y="2949575"/>
          <p14:tracePt t="24040" x="1554163" y="2965450"/>
          <p14:tracePt t="24056" x="1512888" y="2982913"/>
          <p14:tracePt t="24073" x="1419225" y="3025775"/>
          <p14:tracePt t="24089" x="1376363" y="3033713"/>
          <p14:tracePt t="24107" x="1350963" y="3051175"/>
          <p14:tracePt t="24123" x="1325563" y="3067050"/>
          <p14:tracePt t="24137" x="1308100" y="3076575"/>
          <p14:tracePt t="24156" x="1265238" y="3109913"/>
          <p14:tracePt t="24170" x="1239838" y="3127375"/>
          <p14:tracePt t="24187" x="1223963" y="3135313"/>
          <p14:tracePt t="24204" x="1181100" y="3152775"/>
          <p14:tracePt t="24225" x="1138238" y="3178175"/>
          <p14:tracePt t="24237" x="1120775" y="3195638"/>
          <p14:tracePt t="24257" x="1087438" y="3238500"/>
          <p14:tracePt t="24271" x="1069975" y="3254375"/>
          <p14:tracePt t="24295" x="1062038" y="3271838"/>
          <p14:tracePt t="24313" x="1062038" y="3279775"/>
          <p14:tracePt t="24321" x="1054100" y="3289300"/>
          <p14:tracePt t="24345" x="1054100" y="3297238"/>
          <p14:tracePt t="24424" x="1054100" y="3305175"/>
          <p14:tracePt t="24465" x="1054100" y="3314700"/>
          <p14:tracePt t="24480" x="1054100" y="3330575"/>
          <p14:tracePt t="24488" x="1054100" y="3340100"/>
          <p14:tracePt t="24524" x="1054100" y="3348038"/>
          <p14:tracePt t="24569" x="1054100" y="3355975"/>
          <p14:tracePt t="24592" x="1069975" y="3373438"/>
          <p14:tracePt t="24600" x="1079500" y="3373438"/>
          <p14:tracePt t="24624" x="1087438" y="3382963"/>
          <p14:tracePt t="24649" x="1095375" y="3390900"/>
          <p14:tracePt t="24705" x="1104900" y="3390900"/>
          <p14:tracePt t="24712" x="1130300" y="3390900"/>
          <p14:tracePt t="24721" x="1138238" y="3390900"/>
          <p14:tracePt t="24738" x="1181100" y="3390900"/>
          <p14:tracePt t="24755" x="1265238" y="3314700"/>
          <p14:tracePt t="24771" x="1274763" y="3297238"/>
          <p14:tracePt t="25049" x="1290638" y="3297238"/>
          <p14:tracePt t="25057" x="1308100" y="3297238"/>
          <p14:tracePt t="25065" x="1333500" y="3289300"/>
          <p14:tracePt t="26361" x="1343025" y="3305175"/>
          <p14:tracePt t="26368" x="1343025" y="3330575"/>
          <p14:tracePt t="26377" x="1343025" y="3340100"/>
          <p14:tracePt t="26389" x="1343025" y="3348038"/>
          <p14:tracePt t="26410" x="1368425" y="3373438"/>
          <p14:tracePt t="26425" x="1368425" y="3382963"/>
          <p14:tracePt t="26439" x="1376363" y="3390900"/>
          <p14:tracePt t="26456" x="1384300" y="3398838"/>
          <p14:tracePt t="26500" x="1393825" y="3398838"/>
          <p14:tracePt t="26504" x="1401763" y="3416300"/>
          <p14:tracePt t="26538" x="1409700" y="3416300"/>
          <p14:tracePt t="26556" x="1419225" y="3416300"/>
          <p14:tracePt t="26560" x="1435100" y="3416300"/>
          <p14:tracePt t="26572" x="1462088" y="3424238"/>
          <p14:tracePt t="26587" x="1495425" y="3433763"/>
          <p14:tracePt t="26604" x="1546225" y="3449638"/>
          <p14:tracePt t="26621" x="1631950" y="3449638"/>
          <p14:tracePt t="26637" x="1733550" y="3459163"/>
          <p14:tracePt t="26653" x="1817688" y="3467100"/>
          <p14:tracePt t="26676" x="1954213" y="3475038"/>
          <p14:tracePt t="26689" x="2022475" y="3502025"/>
          <p14:tracePt t="26707" x="2073275" y="3502025"/>
          <p14:tracePt t="26723" x="2157413" y="3502025"/>
          <p14:tracePt t="26738" x="2208213" y="3502025"/>
          <p14:tracePt t="26754" x="2225675" y="3502025"/>
          <p14:tracePt t="26770" x="2235200" y="3502025"/>
          <p14:tracePt t="26786" x="2260600" y="3502025"/>
          <p14:tracePt t="26807" x="2268538" y="3502025"/>
          <p14:tracePt t="26822" x="2286000" y="3502025"/>
          <p14:tracePt t="26840" x="2311400" y="3502025"/>
          <p14:tracePt t="26854" x="2319338" y="3502025"/>
          <p14:tracePt t="26856" x="2327275" y="3502025"/>
          <p14:tracePt t="26870" x="2344738" y="3502025"/>
          <p14:tracePt t="26872" x="2352675" y="3502025"/>
          <p14:tracePt t="26886" x="2379663" y="3502025"/>
          <p14:tracePt t="26907" x="2438400" y="3502025"/>
          <p14:tracePt t="26921" x="2506663" y="3502025"/>
          <p14:tracePt t="26939" x="2549525" y="3502025"/>
          <p14:tracePt t="26958" x="2590800" y="3502025"/>
          <p14:tracePt t="26972" x="2633663" y="3502025"/>
          <p14:tracePt t="26987" x="2693988" y="3509963"/>
          <p14:tracePt t="27004" x="2701925" y="3509963"/>
          <p14:tracePt t="27021" x="2709863" y="3509963"/>
          <p14:tracePt t="27057" x="2709863" y="3517900"/>
          <p14:tracePt t="28362" x="2719388" y="3517900"/>
          <p14:tracePt t="28369" x="2770188" y="3517900"/>
          <p14:tracePt t="28376" x="2838450" y="3517900"/>
          <p14:tracePt t="28388" x="2940050" y="3517900"/>
          <p14:tracePt t="28406" x="3135313" y="3517900"/>
          <p14:tracePt t="28409" x="3219450" y="3517900"/>
          <p14:tracePt t="28421" x="3305175" y="3517900"/>
          <p14:tracePt t="28439" x="3424238" y="3517900"/>
          <p14:tracePt t="28439" x="3467100" y="3517900"/>
          <p14:tracePt t="28452" x="3533775" y="3517900"/>
          <p14:tracePt t="28469" x="3611563" y="3517900"/>
          <p14:tracePt t="28487" x="3713163" y="3517900"/>
          <p14:tracePt t="28507" x="3806825" y="3517900"/>
          <p14:tracePt t="28518" x="3848100" y="3517900"/>
          <p14:tracePt t="28538" x="3967163" y="3517900"/>
          <p14:tracePt t="28557" x="4017963" y="3517900"/>
          <p14:tracePt t="28571" x="4086225" y="3517900"/>
          <p14:tracePt t="28585" x="4121150" y="3517900"/>
          <p14:tracePt t="28602" x="4154488" y="3517900"/>
          <p14:tracePt t="28619" x="4179888" y="3517900"/>
          <p14:tracePt t="28635" x="4205288" y="3517900"/>
          <p14:tracePt t="28656" x="4256088" y="3517900"/>
          <p14:tracePt t="28669" x="4265613" y="3517900"/>
          <p14:tracePt t="28690" x="4281488" y="3517900"/>
          <p14:tracePt t="38539" x="4306888" y="3517900"/>
          <p14:tracePt t="38544" x="4605338" y="3517900"/>
          <p14:tracePt t="38554" x="5173663" y="3517900"/>
          <p14:tracePt t="38566" x="5895975" y="3517900"/>
          <p14:tracePt t="38569" x="6669088" y="3517900"/>
          <p14:tracePt t="38582" x="7451725" y="3502025"/>
          <p14:tracePt t="38585" x="8164513" y="3502025"/>
          <p14:tracePt t="38598" x="8878888" y="3502025"/>
          <p14:tracePt t="38614" x="10161588" y="3398838"/>
          <p14:tracePt t="38631" x="10934700" y="3211513"/>
          <p14:tracePt t="38648" x="11249025" y="3051175"/>
          <p14:tracePt t="38649" x="11299825" y="2990850"/>
          <p14:tracePt t="38665" x="11333163" y="2965450"/>
          <p14:tracePt t="38666" x="11350625" y="2940050"/>
          <p14:tracePt t="38685" x="11360150" y="2922588"/>
          <p14:tracePt t="38700" x="11360150" y="2889250"/>
          <p14:tracePt t="38716" x="11360150" y="2881313"/>
          <p14:tracePt t="38927" x="11360150" y="2871788"/>
          <p14:tracePt t="38936" x="11325225" y="2871788"/>
          <p14:tracePt t="38950" x="11291888" y="2871788"/>
          <p14:tracePt t="38970" x="11249025" y="2889250"/>
          <p14:tracePt t="38985" x="11223625" y="2940050"/>
          <p14:tracePt t="38998" x="11198225" y="2957513"/>
          <p14:tracePt t="39014" x="11172825" y="2982913"/>
          <p14:tracePt t="39032" x="11172825" y="2990850"/>
          <p14:tracePt t="39048" x="11172825" y="3000375"/>
          <p14:tracePt t="39088" x="11163300" y="3008313"/>
          <p14:tracePt t="39099" x="11147425" y="3016250"/>
          <p14:tracePt t="39104" x="11104563" y="3016250"/>
          <p14:tracePt t="39114" x="11061700" y="3025775"/>
          <p14:tracePt t="39131" x="10968038" y="3041650"/>
          <p14:tracePt t="39148" x="10926763" y="3051175"/>
          <p14:tracePt t="39164" x="10883900" y="3051175"/>
          <p14:tracePt t="39181" x="10874375" y="3051175"/>
          <p14:tracePt t="39198" x="10858500" y="3051175"/>
          <p14:tracePt t="39223" x="10848975" y="3051175"/>
          <p14:tracePt t="39240" x="10833100" y="3059113"/>
          <p14:tracePt t="39256" x="10823575" y="3059113"/>
          <p14:tracePt t="39272" x="10815638" y="3067050"/>
          <p14:tracePt t="39281" x="10798175" y="3067050"/>
          <p14:tracePt t="39297" x="10772775" y="3076575"/>
          <p14:tracePt t="39314" x="10739438" y="3084513"/>
          <p14:tracePt t="39332" x="10688638" y="3094038"/>
          <p14:tracePt t="39349" x="10637838" y="3101975"/>
          <p14:tracePt t="39367" x="10585450" y="3109913"/>
          <p14:tracePt t="39369" x="10534650" y="3119438"/>
          <p14:tracePt t="39381" x="10501313" y="3144838"/>
          <p14:tracePt t="39397" x="10407650" y="3160713"/>
          <p14:tracePt t="39418" x="10313988" y="3186113"/>
          <p14:tracePt t="39434" x="10271125" y="3195638"/>
          <p14:tracePt t="39450" x="10212388" y="3211513"/>
          <p14:tracePt t="39466" x="10161588" y="3211513"/>
          <p14:tracePt t="39483" x="10126663" y="3221038"/>
          <p14:tracePt t="39498" x="10093325" y="3238500"/>
          <p14:tracePt t="39517" x="10085388" y="3238500"/>
          <p14:tracePt t="39530" x="10067925" y="3246438"/>
          <p14:tracePt t="39548" x="10042525" y="3246438"/>
          <p14:tracePt t="39566" x="10025063" y="3246438"/>
          <p14:tracePt t="39569" x="9999663" y="3254375"/>
          <p14:tracePt t="39581" x="9983788" y="3263900"/>
          <p14:tracePt t="39598" x="9931400" y="3271838"/>
          <p14:tracePt t="39617" x="9864725" y="3279775"/>
          <p14:tracePt t="39635" x="9812338" y="3297238"/>
          <p14:tracePt t="39648" x="9796463" y="3305175"/>
          <p14:tracePt t="39665" x="9771063" y="3305175"/>
          <p14:tracePt t="39682" x="9761538" y="3314700"/>
          <p14:tracePt t="39697" x="9736138" y="3322638"/>
          <p14:tracePt t="39713" x="9710738" y="3322638"/>
          <p14:tracePt t="39731" x="9685338" y="3330575"/>
          <p14:tracePt t="39755" x="9677400" y="3340100"/>
          <p14:tracePt t="39808" x="9667875" y="3348038"/>
          <p14:tracePt t="39824" x="9659938" y="3348038"/>
          <p14:tracePt t="39833" x="9652000" y="3348038"/>
          <p14:tracePt t="39902" x="9642475" y="3355975"/>
          <p14:tracePt t="39904" x="9634538" y="3365500"/>
          <p14:tracePt t="39915" x="9634538" y="3373438"/>
          <p14:tracePt t="39931" x="9626600" y="3373438"/>
          <p14:tracePt t="39949" x="9617075" y="3382963"/>
          <p14:tracePt t="39965" x="9601200" y="3398838"/>
          <p14:tracePt t="40006" x="9566275" y="3398838"/>
          <p14:tracePt t="40008" x="9550400" y="3398838"/>
          <p14:tracePt t="40016" x="9523413" y="3398838"/>
          <p14:tracePt t="40035" x="9456738" y="3398838"/>
          <p14:tracePt t="40048" x="9447213" y="3398838"/>
          <p14:tracePt t="40048" x="9413875" y="3398838"/>
          <p14:tracePt t="40065" x="9353550" y="3398838"/>
          <p14:tracePt t="40081" x="9337675" y="3398838"/>
          <p14:tracePt t="40082" x="9312275" y="3398838"/>
          <p14:tracePt t="40098" x="9277350" y="3398838"/>
          <p14:tracePt t="40113" x="9251950" y="3398838"/>
          <p14:tracePt t="40130" x="9193213" y="3398838"/>
          <p14:tracePt t="40148" x="9142413" y="3390900"/>
          <p14:tracePt t="40167" x="9064625" y="3382963"/>
          <p14:tracePt t="40168" x="9031288" y="3382963"/>
          <p14:tracePt t="40182" x="9005888" y="3365500"/>
          <p14:tracePt t="40184" x="8988425" y="3365500"/>
          <p14:tracePt t="40197" x="8980488" y="3365500"/>
          <p14:tracePt t="40214" x="8963025" y="3365500"/>
          <p14:tracePt t="40230" x="8955088" y="3365500"/>
          <p14:tracePt t="40247" x="8947150" y="3365500"/>
          <p14:tracePt t="40272" x="8947150" y="3390900"/>
          <p14:tracePt t="40287" x="8947150" y="3424238"/>
          <p14:tracePt t="40298" x="8947150" y="3459163"/>
          <p14:tracePt t="40315" x="8947150" y="3492500"/>
          <p14:tracePt t="40333" x="8947150" y="3509963"/>
          <p14:tracePt t="40337" x="8955088" y="3517900"/>
          <p14:tracePt t="40348" x="8963025" y="3527425"/>
          <p14:tracePt t="40365" x="8972550" y="3535363"/>
          <p14:tracePt t="40381" x="8988425" y="3535363"/>
          <p14:tracePt t="40403" x="9023350" y="3552825"/>
          <p14:tracePt t="40420" x="9048750" y="3552825"/>
          <p14:tracePt t="40435" x="9117013" y="3552825"/>
          <p14:tracePt t="40449" x="9183688" y="3552825"/>
          <p14:tracePt t="40465" x="9261475" y="3552825"/>
          <p14:tracePt t="40480" x="9294813" y="3552825"/>
          <p14:tracePt t="40504" x="9380538" y="3552825"/>
          <p14:tracePt t="40505" x="9421813" y="3552825"/>
          <p14:tracePt t="40513" x="9482138" y="3552825"/>
          <p14:tracePt t="40531" x="9694863" y="3543300"/>
          <p14:tracePt t="40550" x="9974263" y="3543300"/>
          <p14:tracePt t="40552" x="10118725" y="3543300"/>
          <p14:tracePt t="40568" x="10356850" y="3543300"/>
          <p14:tracePt t="40581" x="10450513" y="3543300"/>
          <p14:tracePt t="40598" x="10585450" y="3543300"/>
          <p14:tracePt t="40601" x="10602913" y="3543300"/>
          <p14:tracePt t="40614" x="10637838" y="3543300"/>
          <p14:tracePt t="40633" x="10696575" y="3543300"/>
          <p14:tracePt t="40648" x="10714038" y="3543300"/>
          <p14:tracePt t="40649" x="10764838" y="3517900"/>
          <p14:tracePt t="40670" x="10833100" y="3517900"/>
          <p14:tracePt t="40682" x="10934700" y="3502025"/>
          <p14:tracePt t="40699" x="10985500" y="3484563"/>
          <p14:tracePt t="40714" x="11036300" y="3475038"/>
          <p14:tracePt t="40730" x="11079163" y="3475038"/>
          <p14:tracePt t="40747" x="11087100" y="3475038"/>
          <p14:tracePt t="40769" x="11104563" y="3475038"/>
          <p14:tracePt t="40771" x="11112500" y="3475038"/>
          <p14:tracePt t="40784" x="11122025" y="3475038"/>
          <p14:tracePt t="40798" x="11129963" y="3467100"/>
          <p14:tracePt t="40800" x="11137900" y="3467100"/>
          <p14:tracePt t="40817" x="11155363" y="3449638"/>
          <p14:tracePt t="40836" x="11188700" y="3449638"/>
          <p14:tracePt t="40848" x="11223625" y="3441700"/>
          <p14:tracePt t="40867" x="11299825" y="3441700"/>
          <p14:tracePt t="40883" x="11410950" y="3433763"/>
          <p14:tracePt t="40899" x="11588750" y="3449638"/>
          <p14:tracePt t="40914" x="11750675" y="3492500"/>
          <p14:tracePt t="40933" x="11911013" y="3543300"/>
          <p14:tracePt t="40950" x="11979275" y="3568700"/>
          <p14:tracePt t="40967" x="11996738" y="3578225"/>
          <p14:tracePt t="40992" x="12004675" y="3578225"/>
          <p14:tracePt t="41145" x="11928475" y="3578225"/>
          <p14:tracePt t="41152" x="11852275" y="3578225"/>
          <p14:tracePt t="41163" x="11741150" y="3578225"/>
          <p14:tracePt t="41180" x="11452225" y="3619500"/>
          <p14:tracePt t="41198" x="10952163" y="3697288"/>
          <p14:tracePt t="41201" x="10399713" y="3738563"/>
          <p14:tracePt t="41213" x="9821863" y="3781425"/>
          <p14:tracePt t="41230" x="8435975" y="3781425"/>
          <p14:tracePt t="41251" x="6430963" y="3781425"/>
          <p14:tracePt t="41268" x="5538788" y="3781425"/>
          <p14:tracePt t="41282" x="5183188" y="3781425"/>
          <p14:tracePt t="41299" x="4902200" y="3781425"/>
          <p14:tracePt t="41314" x="4605338" y="3781425"/>
          <p14:tracePt t="41330" x="4281488" y="3781425"/>
          <p14:tracePt t="41347" x="3883025" y="3824288"/>
          <p14:tracePt t="41369" x="3381375" y="3925888"/>
          <p14:tracePt t="41380" x="3236913" y="3976688"/>
          <p14:tracePt t="41397" x="2947988" y="4044950"/>
          <p14:tracePt t="41413" x="2744788" y="4130675"/>
          <p14:tracePt t="41433" x="2438400" y="4232275"/>
          <p14:tracePt t="41448" x="2243138" y="4275138"/>
          <p14:tracePt t="41468" x="2081213" y="4325938"/>
          <p14:tracePt t="41484" x="1987550" y="4333875"/>
          <p14:tracePt t="41498" x="1971675" y="4333875"/>
          <p14:tracePt t="41513" x="1962150" y="4333875"/>
          <p14:tracePt t="41529" x="1885950" y="4333875"/>
          <p14:tracePt t="41546" x="1741488" y="4333875"/>
          <p14:tracePt t="41563" x="1631950" y="4333875"/>
          <p14:tracePt t="41580" x="1538288" y="4333875"/>
          <p14:tracePt t="41596" x="1503363" y="4333875"/>
          <p14:tracePt t="41617" x="1495425" y="4333875"/>
          <p14:tracePt t="41633" x="1487488" y="4333875"/>
          <p14:tracePt t="41647" x="1462088" y="4333875"/>
          <p14:tracePt t="41664" x="1427163" y="4316413"/>
          <p14:tracePt t="41681" x="1401763" y="4308475"/>
          <p14:tracePt t="41698" x="1384300" y="4291013"/>
          <p14:tracePt t="41901" x="1401763" y="4300538"/>
          <p14:tracePt t="41912" x="1427163" y="4308475"/>
          <p14:tracePt t="41920" x="1435100" y="4316413"/>
          <p14:tracePt t="41930" x="1435100" y="4325938"/>
          <p14:tracePt t="41946" x="1470025" y="4333875"/>
          <p14:tracePt t="41963" x="1554163" y="4333875"/>
          <p14:tracePt t="41980" x="1657350" y="4333875"/>
          <p14:tracePt t="41996" x="1741488" y="4333875"/>
          <p14:tracePt t="42017" x="1860550" y="4333875"/>
          <p14:tracePt t="42035" x="1920875" y="4333875"/>
          <p14:tracePt t="42049" x="1971675" y="4333875"/>
          <p14:tracePt t="42064" x="1997075" y="4333875"/>
          <p14:tracePt t="42080" x="2012950" y="4333875"/>
          <p14:tracePt t="42080" x="2038350" y="4333875"/>
          <p14:tracePt t="42096" x="2055813" y="4333875"/>
          <p14:tracePt t="42096" x="2081213" y="4333875"/>
          <p14:tracePt t="42112" x="2124075" y="4333875"/>
          <p14:tracePt t="42129" x="2149475" y="4333875"/>
          <p14:tracePt t="42152" x="2157413" y="4333875"/>
          <p14:tracePt t="42320" x="2174875" y="4333875"/>
          <p14:tracePt t="42328" x="2192338" y="4333875"/>
          <p14:tracePt t="42336" x="2260600" y="4291013"/>
          <p14:tracePt t="42346" x="2311400" y="4240213"/>
          <p14:tracePt t="42363" x="2514600" y="4052888"/>
          <p14:tracePt t="42380" x="2514600" y="4037013"/>
          <p14:tracePt t="42745" x="2524125" y="4037013"/>
          <p14:tracePt t="42752" x="2549525" y="4037013"/>
          <p14:tracePt t="42762" x="2557463" y="4037013"/>
          <p14:tracePt t="42779" x="2590800" y="4037013"/>
          <p14:tracePt t="42799" x="2625725" y="4037013"/>
          <p14:tracePt t="43121" x="2625725" y="4044950"/>
          <p14:tracePt t="43128" x="2574925" y="4052888"/>
          <p14:tracePt t="43137" x="2481263" y="4079875"/>
          <p14:tracePt t="43146" x="2420938" y="4087813"/>
          <p14:tracePt t="43163" x="2336800" y="4105275"/>
          <p14:tracePt t="43180" x="2276475" y="4138613"/>
          <p14:tracePt t="43195" x="2235200" y="4156075"/>
          <p14:tracePt t="43219" x="2116138" y="4206875"/>
          <p14:tracePt t="43232" x="2030413" y="4240213"/>
          <p14:tracePt t="43249" x="1954213" y="4265613"/>
          <p14:tracePt t="43264" x="1893888" y="4283075"/>
          <p14:tracePt t="43280" x="1843088" y="4308475"/>
          <p14:tracePt t="43299" x="1817688" y="4333875"/>
          <p14:tracePt t="43314" x="1801813" y="4341813"/>
          <p14:tracePt t="43333" x="1749425" y="4359275"/>
          <p14:tracePt t="43348" x="1733550" y="4384675"/>
          <p14:tracePt t="43366" x="1690688" y="4410075"/>
          <p14:tracePt t="43368" x="1673225" y="4419600"/>
          <p14:tracePt t="43380" x="1673225" y="4427538"/>
          <p14:tracePt t="43397" x="1647825" y="4445000"/>
          <p14:tracePt t="43412" x="1639888" y="4452938"/>
          <p14:tracePt t="43429" x="1631950" y="4460875"/>
          <p14:tracePt t="43452" x="1606550" y="4486275"/>
          <p14:tracePt t="43473" x="1597025" y="4495800"/>
          <p14:tracePt t="43480" x="1597025" y="4503738"/>
          <p14:tracePt t="43497" x="1563688" y="4529138"/>
          <p14:tracePt t="43534" x="1554163" y="4538663"/>
          <p14:tracePt t="43555" x="1546225" y="4546600"/>
          <p14:tracePt t="43586" x="1538288" y="4546600"/>
          <p14:tracePt t="43600" x="1538288" y="4564063"/>
          <p14:tracePt t="43608" x="1538288" y="4572000"/>
          <p14:tracePt t="43625" x="1538288" y="4579938"/>
          <p14:tracePt t="43633" x="1538288" y="4597400"/>
          <p14:tracePt t="43664" x="1538288" y="4614863"/>
          <p14:tracePt t="43697" x="1554163" y="4622800"/>
          <p14:tracePt t="43720" x="1571625" y="4622800"/>
          <p14:tracePt t="43730" x="1579563" y="4630738"/>
          <p14:tracePt t="43747" x="1589088" y="4630738"/>
          <p14:tracePt t="43763" x="1606550" y="4640263"/>
          <p14:tracePt t="43792" x="1614488" y="4640263"/>
          <p14:tracePt t="43800" x="1622425" y="4640263"/>
          <p14:tracePt t="43814" x="1631950" y="4648200"/>
          <p14:tracePt t="43848" x="1639888" y="4648200"/>
          <p14:tracePt t="43865" x="1647825" y="4648200"/>
          <p14:tracePt t="43888" x="1657350" y="4648200"/>
          <p14:tracePt t="43898" x="1665288" y="4648200"/>
          <p14:tracePt t="43904" x="1673225" y="4648200"/>
          <p14:tracePt t="43920" x="1682750" y="4648200"/>
          <p14:tracePt t="43928" x="1690688" y="4648200"/>
          <p14:tracePt t="43950" x="1716088" y="4648200"/>
          <p14:tracePt t="43962" x="1724025" y="4648200"/>
          <p14:tracePt t="43980" x="1733550" y="4648200"/>
          <p14:tracePt t="44009" x="1749425" y="4657725"/>
          <p14:tracePt t="44018" x="1749425" y="4665663"/>
          <p14:tracePt t="44031" x="1766888" y="4665663"/>
          <p14:tracePt t="44045" x="1776413" y="4665663"/>
          <p14:tracePt t="44062" x="1809750" y="4673600"/>
          <p14:tracePt t="44080" x="1852613" y="4683125"/>
          <p14:tracePt t="44081" x="1868488" y="4691063"/>
          <p14:tracePt t="44097" x="1928813" y="4708525"/>
          <p14:tracePt t="44113" x="1954213" y="4708525"/>
          <p14:tracePt t="44115" x="1971675" y="4708525"/>
          <p14:tracePt t="44128" x="1979613" y="4716463"/>
          <p14:tracePt t="44152" x="1987550" y="4716463"/>
          <p14:tracePt t="44177" x="1997075" y="4716463"/>
          <p14:tracePt t="44192" x="2022475" y="4716463"/>
          <p14:tracePt t="44209" x="2055813" y="4716463"/>
          <p14:tracePt t="44216" x="2065338" y="4716463"/>
          <p14:tracePt t="44229" x="2090738" y="4716463"/>
          <p14:tracePt t="44246" x="2132013" y="4716463"/>
          <p14:tracePt t="44262" x="2166938" y="4716463"/>
          <p14:tracePt t="44280" x="2217738" y="4716463"/>
          <p14:tracePt t="44301" x="2251075" y="4716463"/>
          <p14:tracePt t="44314" x="2301875" y="4716463"/>
          <p14:tracePt t="44329" x="2327275" y="4716463"/>
          <p14:tracePt t="44330" x="2352675" y="4716463"/>
          <p14:tracePt t="44348" x="2395538" y="4716463"/>
          <p14:tracePt t="44362" x="2430463" y="4716463"/>
          <p14:tracePt t="44379" x="2446338" y="4716463"/>
          <p14:tracePt t="44395" x="2455863" y="4716463"/>
          <p14:tracePt t="44416" x="2489200" y="4716463"/>
          <p14:tracePt t="44431" x="2497138" y="4716463"/>
          <p14:tracePt t="44433" x="2524125" y="4716463"/>
          <p14:tracePt t="44445" x="2557463" y="4716463"/>
          <p14:tracePt t="44462" x="2590800" y="4716463"/>
          <p14:tracePt t="44465" x="2616200" y="4716463"/>
          <p14:tracePt t="44478" x="2625725" y="4716463"/>
          <p14:tracePt t="44496" x="2641600" y="4716463"/>
          <p14:tracePt t="44498" x="2651125" y="4716463"/>
          <p14:tracePt t="44512" x="2659063" y="4716463"/>
          <p14:tracePt t="44549" x="2668588" y="4716463"/>
          <p14:tracePt t="44568" x="2676525" y="4716463"/>
          <p14:tracePt t="44585" x="2693988" y="4716463"/>
          <p14:tracePt t="44600" x="2701925" y="4716463"/>
          <p14:tracePt t="44611" x="2719388" y="4716463"/>
          <p14:tracePt t="44616" x="2727325" y="4716463"/>
          <p14:tracePt t="44628" x="2752725" y="4716463"/>
          <p14:tracePt t="44647" x="2811463" y="4708525"/>
          <p14:tracePt t="44662" x="2811463" y="4699000"/>
          <p14:tracePt t="44681" x="2820988" y="4683125"/>
          <p14:tracePt t="44864" x="2795588" y="4708525"/>
          <p14:tracePt t="44875" x="2770188" y="4708525"/>
          <p14:tracePt t="44964" x="2778125" y="4708525"/>
          <p14:tracePt t="44967" x="2811463" y="4708525"/>
          <p14:tracePt t="44979" x="2854325" y="4708525"/>
          <p14:tracePt t="44996" x="2889250" y="4699000"/>
          <p14:tracePt t="45012" x="2905125" y="4699000"/>
          <p14:tracePt t="45028" x="2914650" y="4699000"/>
          <p14:tracePt t="45112" x="2930525" y="4699000"/>
          <p14:tracePt t="45121" x="2940050" y="4699000"/>
          <p14:tracePt t="45129" x="2965450" y="4699000"/>
          <p14:tracePt t="45146" x="3016250" y="4699000"/>
          <p14:tracePt t="45163" x="3067050" y="4699000"/>
          <p14:tracePt t="45178" x="3117850" y="4699000"/>
          <p14:tracePt t="45194" x="3194050" y="4699000"/>
          <p14:tracePt t="45214" x="3254375" y="4699000"/>
          <p14:tracePt t="45218" x="3297238" y="4699000"/>
          <p14:tracePt t="45233" x="3355975" y="4699000"/>
          <p14:tracePt t="45245" x="3373438" y="4699000"/>
          <p14:tracePt t="45262" x="3414713" y="4699000"/>
          <p14:tracePt t="45278" x="3432175" y="4699000"/>
          <p14:tracePt t="45299" x="3441700" y="4699000"/>
          <p14:tracePt t="45695" x="3457575" y="4699000"/>
          <p14:tracePt t="45704" x="3492500" y="4673600"/>
          <p14:tracePt t="45712" x="3551238" y="4648200"/>
          <p14:tracePt t="45728" x="3602038" y="4640263"/>
          <p14:tracePt t="45730" x="3627438" y="4630738"/>
          <p14:tracePt t="45745" x="3644900" y="4630738"/>
          <p14:tracePt t="45746" x="3670300" y="4622800"/>
          <p14:tracePt t="45761" x="3695700" y="4622800"/>
          <p14:tracePt t="45779" x="3703638" y="4614863"/>
          <p14:tracePt t="45849" x="3713163" y="4614863"/>
          <p14:tracePt t="45856" x="3738563" y="4614863"/>
          <p14:tracePt t="45864" x="3771900" y="4614863"/>
          <p14:tracePt t="45884" x="3840163" y="4622800"/>
          <p14:tracePt t="45900" x="3908425" y="4622800"/>
          <p14:tracePt t="45914" x="3984625" y="4630738"/>
          <p14:tracePt t="45930" x="4086225" y="4657725"/>
          <p14:tracePt t="45945" x="4162425" y="4673600"/>
          <p14:tracePt t="45962" x="4349750" y="4699000"/>
          <p14:tracePt t="45977" x="4468813" y="4708525"/>
          <p14:tracePt t="45998" x="4605338" y="4733925"/>
          <p14:tracePt t="46015" x="4681538" y="4741863"/>
          <p14:tracePt t="46017" x="4714875" y="4741863"/>
          <p14:tracePt t="46028" x="4749800" y="4749800"/>
          <p14:tracePt t="46045" x="4818063" y="4749800"/>
          <p14:tracePt t="46066" x="4970463" y="4749800"/>
          <p14:tracePt t="46081" x="5021263" y="4749800"/>
          <p14:tracePt t="46097" x="5064125" y="4749800"/>
          <p14:tracePt t="46112" x="5080000" y="4749800"/>
          <p14:tracePt t="46128" x="5089525" y="4749800"/>
          <p14:tracePt t="46148" x="5097463" y="4749800"/>
          <p14:tracePt t="46163" x="5122863" y="4749800"/>
          <p14:tracePt t="46178" x="5148263" y="4749800"/>
          <p14:tracePt t="46194" x="5191125" y="4749800"/>
          <p14:tracePt t="46211" x="5241925" y="4749800"/>
          <p14:tracePt t="46227" x="5302250" y="4749800"/>
          <p14:tracePt t="46245" x="5335588" y="4749800"/>
          <p14:tracePt t="46261" x="5353050" y="4749800"/>
          <p14:tracePt t="46277" x="5378450" y="4749800"/>
          <p14:tracePt t="46297" x="5403850" y="4749800"/>
          <p14:tracePt t="46311" x="5411788" y="4749800"/>
          <p14:tracePt t="46328" x="5429250" y="4749800"/>
          <p14:tracePt t="46344" x="5437188" y="4749800"/>
          <p14:tracePt t="46512" x="5411788" y="4733925"/>
          <p14:tracePt t="46520" x="5378450" y="4724400"/>
          <p14:tracePt t="46529" x="5335588" y="4724400"/>
          <p14:tracePt t="46551" x="5267325" y="4716463"/>
          <p14:tracePt t="46552" x="5241925" y="4716463"/>
          <p14:tracePt t="46562" x="5224463" y="4716463"/>
          <p14:tracePt t="46580" x="5106988" y="4716463"/>
          <p14:tracePt t="46596" x="4953000" y="4691063"/>
          <p14:tracePt t="46611" x="4800600" y="4673600"/>
          <p14:tracePt t="46628" x="4699000" y="4665663"/>
          <p14:tracePt t="46645" x="4613275" y="4665663"/>
          <p14:tracePt t="46662" x="4537075" y="4665663"/>
          <p14:tracePt t="46664" x="4519613" y="4665663"/>
          <p14:tracePt t="46678" x="4494213" y="4665663"/>
          <p14:tracePt t="46680" x="4476750" y="4665663"/>
          <p14:tracePt t="46694" x="4460875" y="4665663"/>
          <p14:tracePt t="46712" x="4410075" y="4665663"/>
          <p14:tracePt t="46729" x="4349750" y="4665663"/>
          <p14:tracePt t="46745" x="4298950" y="4665663"/>
          <p14:tracePt t="46761" x="4265613" y="4648200"/>
          <p14:tracePt t="46777" x="4230688" y="4648200"/>
          <p14:tracePt t="46794" x="4197350" y="4648200"/>
          <p14:tracePt t="46817" x="4171950" y="4648200"/>
          <p14:tracePt t="46818" x="4162425" y="4648200"/>
          <p14:tracePt t="46828" x="4154488" y="4648200"/>
          <p14:tracePt t="46848" x="4137025" y="4648200"/>
          <p14:tracePt t="46860" x="4129088" y="4640263"/>
          <p14:tracePt t="46904" x="4121150" y="4640263"/>
          <p14:tracePt t="46929" x="4111625" y="4640263"/>
          <p14:tracePt t="47282" x="4095750" y="4640263"/>
          <p14:tracePt t="47288" x="4086225" y="4640263"/>
          <p14:tracePt t="47336" x="4078288" y="4640263"/>
          <p14:tracePt t="47350" x="4070350" y="4640263"/>
          <p14:tracePt t="47352" x="4060825" y="4640263"/>
          <p14:tracePt t="47396" x="4044950" y="4640263"/>
          <p14:tracePt t="47417" x="4035425" y="4640263"/>
          <p14:tracePt t="47456" x="4027488" y="4640263"/>
          <p14:tracePt t="47464" x="4010025" y="4640263"/>
          <p14:tracePt t="47473" x="4002088" y="4640263"/>
          <p14:tracePt t="47483" x="3976688" y="4640263"/>
          <p14:tracePt t="47500" x="3933825" y="4640263"/>
          <p14:tracePt t="47510" x="3908425" y="4640263"/>
          <p14:tracePt t="47529" x="3789363" y="4640263"/>
          <p14:tracePt t="47545" x="3721100" y="4640263"/>
          <p14:tracePt t="47564" x="3644900" y="4640263"/>
          <p14:tracePt t="47577" x="3611563" y="4640263"/>
          <p14:tracePt t="47595" x="3533775" y="4640263"/>
          <p14:tracePt t="47617" x="3449638" y="4657725"/>
          <p14:tracePt t="47629" x="3432175" y="4657725"/>
          <p14:tracePt t="47646" x="3373438" y="4683125"/>
          <p14:tracePt t="47649" x="3363913" y="4683125"/>
          <p14:tracePt t="47660" x="3355975" y="4691063"/>
          <p14:tracePt t="47677" x="3338513" y="4691063"/>
          <p14:tracePt t="47694" x="3322638" y="4699000"/>
          <p14:tracePt t="47711" x="3305175" y="4699000"/>
          <p14:tracePt t="47769" x="3305175" y="4708525"/>
          <p14:tracePt t="47834" x="3322638" y="4716463"/>
          <p14:tracePt t="47840" x="3381375" y="4724400"/>
          <p14:tracePt t="47848" x="3424238" y="4724400"/>
          <p14:tracePt t="47860" x="3500438" y="4733925"/>
          <p14:tracePt t="47878" x="3687763" y="4749800"/>
          <p14:tracePt t="47880" x="3756025" y="4749800"/>
          <p14:tracePt t="47897" x="3900488" y="4749800"/>
          <p14:tracePt t="47910" x="3967163" y="4749800"/>
          <p14:tracePt t="47913" x="4052888" y="4749800"/>
          <p14:tracePt t="47929" x="4197350" y="4749800"/>
          <p14:tracePt t="47946" x="4359275" y="4749800"/>
          <p14:tracePt t="47963" x="4486275" y="4749800"/>
          <p14:tracePt t="47978" x="4595813" y="4749800"/>
          <p14:tracePt t="47993" x="4714875" y="4749800"/>
          <p14:tracePt t="48013" x="4791075" y="4749800"/>
          <p14:tracePt t="48034" x="4902200" y="4749800"/>
          <p14:tracePt t="48045" x="4927600" y="4749800"/>
          <p14:tracePt t="48062" x="5003800" y="4749800"/>
          <p14:tracePt t="48064" x="5046663" y="4749800"/>
          <p14:tracePt t="48078" x="5089525" y="4749800"/>
          <p14:tracePt t="48080" x="5132388" y="4749800"/>
          <p14:tracePt t="48097" x="5233988" y="4749800"/>
          <p14:tracePt t="48116" x="5353050" y="4749800"/>
          <p14:tracePt t="48126" x="5378450" y="4749800"/>
          <p14:tracePt t="48146" x="5472113" y="4749800"/>
          <p14:tracePt t="48164" x="5480050" y="4749800"/>
          <p14:tracePt t="48177" x="5487988" y="4749800"/>
          <p14:tracePt t="48200" x="5505450" y="4749800"/>
          <p14:tracePt t="48217" x="5522913" y="4749800"/>
          <p14:tracePt t="48228" x="5530850" y="4749800"/>
          <p14:tracePt t="48243" x="5548313" y="4749800"/>
          <p14:tracePt t="48260" x="5573713" y="4749800"/>
          <p14:tracePt t="48277" x="5581650" y="4749800"/>
          <p14:tracePt t="48301" x="5607050" y="4749800"/>
          <p14:tracePt t="48313" x="5624513" y="4749800"/>
          <p14:tracePt t="48329" x="5641975" y="4767263"/>
          <p14:tracePt t="48616" x="5641975" y="4775200"/>
          <p14:tracePt t="48632" x="5675313" y="4775200"/>
          <p14:tracePt t="48640" x="5692775" y="4784725"/>
          <p14:tracePt t="48648" x="5708650" y="4792663"/>
          <p14:tracePt t="48660" x="5726113" y="4802188"/>
          <p14:tracePt t="48677" x="5751513" y="4810125"/>
          <p14:tracePt t="48698" x="5794375" y="4810125"/>
          <p14:tracePt t="48714" x="5819775" y="4810125"/>
          <p14:tracePt t="48726" x="5827713" y="4810125"/>
          <p14:tracePt t="48743" x="5862638" y="4802188"/>
          <p14:tracePt t="48761" x="5880100" y="4802188"/>
          <p14:tracePt t="48777" x="5888038" y="4802188"/>
          <p14:tracePt t="48796" x="5895975" y="4802188"/>
          <p14:tracePt t="48814" x="5905500" y="4802188"/>
          <p14:tracePt t="48832" x="5913438" y="4802188"/>
          <p14:tracePt t="48848" x="5921375" y="4802188"/>
          <p14:tracePt t="48861" x="5930900" y="4802188"/>
          <p14:tracePt t="48877" x="5946775" y="4802188"/>
          <p14:tracePt t="48893" x="5956300" y="4802188"/>
          <p14:tracePt t="48911" x="5972175" y="4802188"/>
          <p14:tracePt t="48948" x="5981700" y="4802188"/>
          <p14:tracePt t="48952" x="5989638" y="4802188"/>
          <p14:tracePt t="48961" x="5997575" y="4802188"/>
          <p14:tracePt t="48978" x="6007100" y="4802188"/>
          <p14:tracePt t="49395" x="6015038" y="4802188"/>
          <p14:tracePt t="49409" x="6032500" y="4802188"/>
          <p14:tracePt t="49416" x="6049963" y="4802188"/>
          <p14:tracePt t="49432" x="6075363" y="4802188"/>
          <p14:tracePt t="49446" x="6083300" y="4802188"/>
          <p14:tracePt t="49448" x="6151563" y="4802188"/>
          <p14:tracePt t="49459" x="6184900" y="4792663"/>
          <p14:tracePt t="49480" x="6329363" y="4792663"/>
          <p14:tracePt t="49497" x="6415088" y="4792663"/>
          <p14:tracePt t="49509" x="6473825" y="4792663"/>
          <p14:tracePt t="49530" x="6592888" y="4792663"/>
          <p14:tracePt t="49545" x="6653213" y="4792663"/>
          <p14:tracePt t="49561" x="6711950" y="4792663"/>
          <p14:tracePt t="49578" x="6762750" y="4784725"/>
          <p14:tracePt t="49593" x="6831013" y="4784725"/>
          <p14:tracePt t="49610" x="6915150" y="4775200"/>
          <p14:tracePt t="49634" x="7034213" y="4759325"/>
          <p14:tracePt t="49642" x="7059613" y="4759325"/>
          <p14:tracePt t="49660" x="7102475" y="4749800"/>
          <p14:tracePt t="49676" x="7119938" y="4749800"/>
          <p14:tracePt t="49693" x="7127875" y="4749800"/>
          <p14:tracePt t="49710" x="7137400" y="4741863"/>
          <p14:tracePt t="49713" x="7153275" y="4741863"/>
          <p14:tracePt t="49726" x="7162800" y="4741863"/>
          <p14:tracePt t="49747" x="7272338" y="4708525"/>
          <p14:tracePt t="49763" x="7323138" y="4708525"/>
          <p14:tracePt t="49778" x="7358063" y="4699000"/>
          <p14:tracePt t="49796" x="7383463" y="4683125"/>
          <p14:tracePt t="49921" x="7391400" y="4683125"/>
          <p14:tracePt t="49928" x="7400925" y="4683125"/>
          <p14:tracePt t="49944" x="7426325" y="4683125"/>
          <p14:tracePt t="49952" x="7434263" y="4683125"/>
          <p14:tracePt t="49961" x="7451725" y="4683125"/>
          <p14:tracePt t="49976" x="7459663" y="4683125"/>
          <p14:tracePt t="49993" x="7467600" y="4683125"/>
          <p14:tracePt t="50024" x="7485063" y="4683125"/>
          <p14:tracePt t="50032" x="7493000" y="4683125"/>
          <p14:tracePt t="50043" x="7502525" y="4683125"/>
          <p14:tracePt t="50063" x="7527925" y="4683125"/>
          <p14:tracePt t="50067" x="7553325" y="4683125"/>
          <p14:tracePt t="50076" x="7561263" y="4683125"/>
          <p14:tracePt t="50092" x="7586663" y="4691063"/>
          <p14:tracePt t="50109" x="7604125" y="4691063"/>
          <p14:tracePt t="50128" x="7612063" y="4691063"/>
          <p14:tracePt t="50148" x="7629525" y="4691063"/>
          <p14:tracePt t="50164" x="7646988" y="4691063"/>
          <p14:tracePt t="50177" x="7672388" y="4691063"/>
          <p14:tracePt t="50178" x="7697788" y="4691063"/>
          <p14:tracePt t="50195" x="7748588" y="4691063"/>
          <p14:tracePt t="50209" x="7791450" y="4699000"/>
          <p14:tracePt t="50227" x="7816850" y="4699000"/>
          <p14:tracePt t="50288" x="7832725" y="4699000"/>
          <p14:tracePt t="50298" x="7842250" y="4699000"/>
          <p14:tracePt t="50320" x="7850188" y="4699000"/>
          <p14:tracePt t="50337" x="7867650" y="4699000"/>
          <p14:tracePt t="50360" x="7875588" y="4699000"/>
          <p14:tracePt t="50369" x="7885113" y="4699000"/>
          <p14:tracePt t="50384" x="7893050" y="4699000"/>
          <p14:tracePt t="50393" x="7900988" y="4699000"/>
          <p14:tracePt t="50412" x="7910513" y="4699000"/>
          <p14:tracePt t="50429" x="7935913" y="4699000"/>
          <p14:tracePt t="50442" x="7943850" y="4699000"/>
          <p14:tracePt t="50460" x="7961313" y="4699000"/>
          <p14:tracePt t="50477" x="7977188" y="4699000"/>
          <p14:tracePt t="50494" x="7994650" y="4691063"/>
          <p14:tracePt t="50496" x="8004175" y="4691063"/>
          <p14:tracePt t="50510" x="8012113" y="4683125"/>
          <p14:tracePt t="50512" x="8012113" y="4673600"/>
          <p14:tracePt t="50529" x="8020050" y="4673600"/>
          <p14:tracePt t="50549" x="8045450" y="4657725"/>
          <p14:tracePt t="50563" x="8062913" y="4640263"/>
          <p14:tracePt t="50579" x="8080375" y="4630738"/>
          <p14:tracePt t="50592" x="8088313" y="4614863"/>
          <p14:tracePt t="50609" x="8088313" y="4605338"/>
          <p14:tracePt t="50664" x="8096250" y="4605338"/>
          <p14:tracePt t="50672" x="8096250" y="4589463"/>
          <p14:tracePt t="50705" x="8096250" y="4579938"/>
          <p14:tracePt t="50720" x="8096250" y="4564063"/>
          <p14:tracePt t="50979" x="8096250" y="4554538"/>
          <p14:tracePt t="51040" x="8096250" y="4546600"/>
          <p14:tracePt t="51074" x="8096250" y="4529138"/>
          <p14:tracePt t="51128" x="8096250" y="4521200"/>
          <p14:tracePt t="51164" x="8088313" y="4513263"/>
          <p14:tracePt t="51193" x="8062913" y="4503738"/>
          <p14:tracePt t="51229" x="8054975" y="4495800"/>
          <p14:tracePt t="51240" x="8029575" y="4486275"/>
          <p14:tracePt t="51248" x="7994650" y="4470400"/>
          <p14:tracePt t="51259" x="7969250" y="4445000"/>
          <p14:tracePt t="51275" x="7875588" y="4402138"/>
          <p14:tracePt t="51292" x="7791450" y="4376738"/>
          <p14:tracePt t="51309" x="7715250" y="4351338"/>
          <p14:tracePt t="51325" x="7654925" y="4341813"/>
          <p14:tracePt t="51342" x="7612063" y="4341813"/>
          <p14:tracePt t="51358" x="7596188" y="4333875"/>
          <p14:tracePt t="51433" x="7578725" y="4333875"/>
          <p14:tracePt t="51440" x="7561263" y="4333875"/>
          <p14:tracePt t="51448" x="7545388" y="4333875"/>
          <p14:tracePt t="51458" x="7518400" y="4333875"/>
          <p14:tracePt t="51480" x="7459663" y="4351338"/>
          <p14:tracePt t="51481" x="7442200" y="4351338"/>
          <p14:tracePt t="51499" x="7391400" y="4368800"/>
          <p14:tracePt t="51508" x="7373938" y="4376738"/>
          <p14:tracePt t="51526" x="7323138" y="4402138"/>
          <p14:tracePt t="51546" x="7297738" y="4402138"/>
          <p14:tracePt t="51563" x="7281863" y="4410075"/>
          <p14:tracePt t="51577" x="7272338" y="4419600"/>
          <p14:tracePt t="51592" x="7272338" y="4427538"/>
          <p14:tracePt t="51612" x="7256463" y="4435475"/>
          <p14:tracePt t="51629" x="7239000" y="4452938"/>
          <p14:tracePt t="51643" x="7229475" y="4460875"/>
          <p14:tracePt t="51659" x="7221538" y="4486275"/>
          <p14:tracePt t="51678" x="7204075" y="4513263"/>
          <p14:tracePt t="51696" x="7204075" y="4521200"/>
          <p14:tracePt t="51729" x="7204075" y="4529138"/>
          <p14:tracePt t="51749" x="7204075" y="4538663"/>
          <p14:tracePt t="51751" x="7204075" y="4546600"/>
          <p14:tracePt t="51762" x="7204075" y="4564063"/>
          <p14:tracePt t="51778" x="7204075" y="4572000"/>
          <p14:tracePt t="51793" x="7204075" y="4579938"/>
          <p14:tracePt t="51811" x="7204075" y="4597400"/>
          <p14:tracePt t="51825" x="7221538" y="4640263"/>
          <p14:tracePt t="51842" x="7239000" y="4665663"/>
          <p14:tracePt t="51858" x="7256463" y="4683125"/>
          <p14:tracePt t="51880" x="7281863" y="4699000"/>
          <p14:tracePt t="51897" x="7307263" y="4708525"/>
          <p14:tracePt t="51910" x="7315200" y="4708525"/>
          <p14:tracePt t="51913" x="7340600" y="4708525"/>
          <p14:tracePt t="51928" x="7400925" y="4733925"/>
          <p14:tracePt t="51945" x="7502525" y="4749800"/>
          <p14:tracePt t="51961" x="7596188" y="4775200"/>
          <p14:tracePt t="51977" x="7715250" y="4775200"/>
          <p14:tracePt t="51997" x="7816850" y="4775200"/>
          <p14:tracePt t="52013" x="7893050" y="4775200"/>
          <p14:tracePt t="52029" x="7986713" y="4749800"/>
          <p14:tracePt t="52042" x="8037513" y="4724400"/>
          <p14:tracePt t="52060" x="8105775" y="4691063"/>
          <p14:tracePt t="52077" x="8199438" y="4673600"/>
          <p14:tracePt t="52092" x="8258175" y="4673600"/>
          <p14:tracePt t="52109" x="8326438" y="4665663"/>
          <p14:tracePt t="52125" x="8394700" y="4665663"/>
          <p14:tracePt t="52148" x="8470900" y="4665663"/>
          <p14:tracePt t="52163" x="8521700" y="4665663"/>
          <p14:tracePt t="52177" x="8547100" y="4665663"/>
          <p14:tracePt t="52197" x="8564563" y="4657725"/>
          <p14:tracePt t="52210" x="8529638" y="4589463"/>
          <p14:tracePt t="52226" x="8478838" y="4513263"/>
          <p14:tracePt t="52417" x="8478838" y="4521200"/>
          <p14:tracePt t="52472" x="8504238" y="4521200"/>
          <p14:tracePt t="52481" x="8529638" y="4521200"/>
          <p14:tracePt t="52492" x="8555038" y="4521200"/>
          <p14:tracePt t="52510" x="8666163" y="4513263"/>
          <p14:tracePt t="52511" x="8709025" y="4513263"/>
          <p14:tracePt t="52525" x="8734425" y="4513263"/>
          <p14:tracePt t="52546" x="8767763" y="4513263"/>
          <p14:tracePt t="52564" x="8785225" y="4513263"/>
          <p14:tracePt t="52593" x="8793163" y="4513263"/>
          <p14:tracePt t="52617" x="8802688" y="4513263"/>
          <p14:tracePt t="52712" x="8818563" y="4513263"/>
          <p14:tracePt t="52728" x="8836025" y="4521200"/>
          <p14:tracePt t="52744" x="8853488" y="4521200"/>
          <p14:tracePt t="52753" x="8861425" y="4521200"/>
          <p14:tracePt t="52761" x="8886825" y="4521200"/>
          <p14:tracePt t="52777" x="8929688" y="4521200"/>
          <p14:tracePt t="52793" x="9005888" y="4538663"/>
          <p14:tracePt t="52813" x="9107488" y="4538663"/>
          <p14:tracePt t="52829" x="9251950" y="4538663"/>
          <p14:tracePt t="52841" x="9421813" y="4538663"/>
          <p14:tracePt t="52858" x="9591675" y="4538663"/>
          <p14:tracePt t="52875" x="9736138" y="4538663"/>
          <p14:tracePt t="52891" x="9855200" y="4538663"/>
          <p14:tracePt t="52909" x="10009188" y="4554538"/>
          <p14:tracePt t="52925" x="10126663" y="4572000"/>
          <p14:tracePt t="52941" x="10161588" y="4572000"/>
          <p14:tracePt t="52958" x="10229850" y="4572000"/>
          <p14:tracePt t="52977" x="10339388" y="4572000"/>
          <p14:tracePt t="52993" x="10390188" y="4572000"/>
          <p14:tracePt t="53010" x="10433050" y="4572000"/>
          <p14:tracePt t="53032" x="10493375" y="4579938"/>
          <p14:tracePt t="53042" x="10526713" y="4579938"/>
          <p14:tracePt t="53059" x="10544175" y="4579938"/>
          <p14:tracePt t="53080" x="10560050" y="4579938"/>
          <p14:tracePt t="53097" x="10585450" y="4579938"/>
          <p14:tracePt t="53108" x="10594975" y="4579938"/>
          <p14:tracePt t="53126" x="10628313" y="4579938"/>
          <p14:tracePt t="53128" x="10637838" y="4579938"/>
          <p14:tracePt t="53141" x="10653713" y="4579938"/>
          <p14:tracePt t="53160" x="10688638" y="4579938"/>
          <p14:tracePt t="53177" x="10696575" y="4589463"/>
          <p14:tracePt t="53363" x="10653713" y="4597400"/>
          <p14:tracePt t="53367" x="10602913" y="4605338"/>
          <p14:tracePt t="53375" x="10552113" y="4605338"/>
          <p14:tracePt t="53393" x="10399713" y="4630738"/>
          <p14:tracePt t="53409" x="10255250" y="4640263"/>
          <p14:tracePt t="53426" x="10126663" y="4640263"/>
          <p14:tracePt t="53443" x="10075863" y="4640263"/>
          <p14:tracePt t="53459" x="10025063" y="4640263"/>
          <p14:tracePt t="53477" x="9983788" y="4640263"/>
          <p14:tracePt t="53494" x="9915525" y="4640263"/>
          <p14:tracePt t="53496" x="9872663" y="4640263"/>
          <p14:tracePt t="53509" x="9829800" y="4640263"/>
          <p14:tracePt t="53526" x="9702800" y="4640263"/>
          <p14:tracePt t="53527" x="9634538" y="4640263"/>
          <p14:tracePt t="53549" x="9515475" y="4640263"/>
          <p14:tracePt t="53557" x="9447213" y="4640263"/>
          <p14:tracePt t="53578" x="9337675" y="4630738"/>
          <p14:tracePt t="53595" x="9277350" y="4630738"/>
          <p14:tracePt t="53610" x="9226550" y="4630738"/>
          <p14:tracePt t="53630" x="9142413" y="4630738"/>
          <p14:tracePt t="53643" x="9064625" y="4630738"/>
          <p14:tracePt t="53659" x="9013825" y="4630738"/>
          <p14:tracePt t="53676" x="8955088" y="4630738"/>
          <p14:tracePt t="53693" x="8937625" y="4630738"/>
          <p14:tracePt t="53708" x="8921750" y="4630738"/>
          <p14:tracePt t="53730" x="8886825" y="4630738"/>
          <p14:tracePt t="53744" x="8878888" y="4630738"/>
          <p14:tracePt t="53761" x="8861425" y="4630738"/>
          <p14:tracePt t="53776" x="8853488" y="4630738"/>
          <p14:tracePt t="53792" x="8843963" y="4630738"/>
          <p14:tracePt t="53848" x="8828088" y="4630738"/>
          <p14:tracePt t="54416" x="8853488" y="4622800"/>
          <p14:tracePt t="54428" x="8886825" y="4622800"/>
          <p14:tracePt t="54431" x="8921750" y="4622800"/>
          <p14:tracePt t="54446" x="8988425" y="4605338"/>
          <p14:tracePt t="54448" x="9048750" y="4597400"/>
          <p14:tracePt t="54459" x="9142413" y="4589463"/>
          <p14:tracePt t="54475" x="9353550" y="4589463"/>
          <p14:tracePt t="54493" x="9566275" y="4589463"/>
          <p14:tracePt t="54497" x="9667875" y="4589463"/>
          <p14:tracePt t="54507" x="9753600" y="4589463"/>
          <p14:tracePt t="54524" x="9898063" y="4589463"/>
          <p14:tracePt t="54543" x="9991725" y="4589463"/>
          <p14:tracePt t="54546" x="10034588" y="4589463"/>
          <p14:tracePt t="54557" x="10059988" y="4589463"/>
          <p14:tracePt t="54582" x="10194925" y="4589463"/>
          <p14:tracePt t="54594" x="10280650" y="4589463"/>
          <p14:tracePt t="54609" x="10407650" y="4589463"/>
          <p14:tracePt t="54627" x="10526713" y="4589463"/>
          <p14:tracePt t="54641" x="10569575" y="4589463"/>
          <p14:tracePt t="54642" x="10594975" y="4589463"/>
          <p14:tracePt t="54657" x="10628313" y="4589463"/>
          <p14:tracePt t="54674" x="10645775" y="4589463"/>
          <p14:tracePt t="54694" x="10663238" y="4589463"/>
          <p14:tracePt t="54709" x="10688638" y="4589463"/>
          <p14:tracePt t="54726" x="10729913" y="4589463"/>
          <p14:tracePt t="54729" x="10756900" y="4589463"/>
          <p14:tracePt t="54784" x="10764838" y="4579938"/>
          <p14:tracePt t="54861" x="10772775" y="4579938"/>
          <p14:tracePt t="55297" x="10782300" y="4579938"/>
          <p14:tracePt t="55313" x="10782300" y="4589463"/>
          <p14:tracePt t="55497" x="10782300" y="4597400"/>
          <p14:tracePt t="55544" x="10782300" y="4614863"/>
          <p14:tracePt t="55600" x="10782300" y="4630738"/>
          <p14:tracePt t="55611" x="10798175" y="4630738"/>
          <p14:tracePt t="55616" x="10841038" y="4630738"/>
          <p14:tracePt t="55628" x="10917238" y="4630738"/>
          <p14:tracePt t="55642" x="11112500" y="4665663"/>
          <p14:tracePt t="55657" x="11256963" y="4665663"/>
          <p14:tracePt t="55673" x="11385550" y="4665663"/>
          <p14:tracePt t="55690" x="11410950" y="4665663"/>
          <p14:tracePt t="55760" x="11418888" y="4665663"/>
          <p14:tracePt t="55762" x="11426825" y="4665663"/>
          <p14:tracePt t="55767" x="11436350" y="4665663"/>
          <p14:tracePt t="55785" x="11452225" y="4665663"/>
          <p14:tracePt t="55792" x="11461750" y="4665663"/>
          <p14:tracePt t="55808" x="11469688" y="4665663"/>
          <p14:tracePt t="55826" x="11487150" y="4657725"/>
          <p14:tracePt t="55844" x="11530013" y="4657725"/>
          <p14:tracePt t="55857" x="11555413" y="4640263"/>
          <p14:tracePt t="55858" x="11588750" y="4630738"/>
          <p14:tracePt t="55880" x="11657013" y="4630738"/>
          <p14:tracePt t="55880" x="11682413" y="4622800"/>
          <p14:tracePt t="55891" x="11690350" y="4622800"/>
          <p14:tracePt t="55907" x="11725275" y="4622800"/>
          <p14:tracePt t="55984" x="11733213" y="4622800"/>
          <p14:tracePt t="56000" x="11750675" y="4622800"/>
          <p14:tracePt t="56018" x="11758613" y="4622800"/>
          <p14:tracePt t="56060" x="11766550" y="4622800"/>
          <p14:tracePt t="56513" x="11750675" y="4622800"/>
          <p14:tracePt t="56520" x="11699875" y="4622800"/>
          <p14:tracePt t="56528" x="11588750" y="4622800"/>
          <p14:tracePt t="56540" x="11461750" y="4622800"/>
          <p14:tracePt t="56565" x="10696575" y="4640263"/>
          <p14:tracePt t="56573" x="10348913" y="4640263"/>
          <p14:tracePt t="56595" x="9193213" y="4640263"/>
          <p14:tracePt t="56608" x="8785225" y="4640263"/>
          <p14:tracePt t="56610" x="8410575" y="4640263"/>
          <p14:tracePt t="56626" x="7680325" y="4691063"/>
          <p14:tracePt t="56640" x="7059613" y="4724400"/>
          <p14:tracePt t="56658" x="6610350" y="4759325"/>
          <p14:tracePt t="56675" x="6194425" y="4767263"/>
          <p14:tracePt t="56692" x="5761038" y="4767263"/>
          <p14:tracePt t="56706" x="5353050" y="4767263"/>
          <p14:tracePt t="56724" x="5029200" y="4767263"/>
          <p14:tracePt t="56740" x="4765675" y="4767263"/>
          <p14:tracePt t="56757" x="4529138" y="4792663"/>
          <p14:tracePt t="56773" x="4256088" y="4810125"/>
          <p14:tracePt t="56792" x="3738563" y="4810125"/>
          <p14:tracePt t="56811" x="3389313" y="4827588"/>
          <p14:tracePt t="56830" x="3135313" y="4860925"/>
          <p14:tracePt t="56831" x="3059113" y="4878388"/>
          <p14:tracePt t="56840" x="3016250" y="4886325"/>
          <p14:tracePt t="56860" x="2947988" y="4903788"/>
          <p14:tracePt t="56872" x="2947988" y="4911725"/>
          <p14:tracePt t="56893" x="2905125" y="4919663"/>
          <p14:tracePt t="56908" x="2871788" y="4929188"/>
          <p14:tracePt t="56924" x="2828925" y="4929188"/>
          <p14:tracePt t="56941" x="2786063" y="4946650"/>
          <p14:tracePt t="56959" x="2760663" y="4946650"/>
          <p14:tracePt t="57000" x="2752725" y="4946650"/>
          <p14:tracePt t="57009" x="2727325" y="4946650"/>
          <p14:tracePt t="57017" x="2693988" y="4946650"/>
          <p14:tracePt t="57024" x="2684463" y="4946650"/>
          <p14:tracePt t="57041" x="2633663" y="4946650"/>
          <p14:tracePt t="57058" x="2590800" y="4954588"/>
          <p14:tracePt t="57078" x="2565400" y="4954588"/>
          <p14:tracePt t="57082" x="2565400" y="4962525"/>
          <p14:tracePt t="57091" x="2549525" y="4962525"/>
          <p14:tracePt t="57107" x="2532063" y="4987925"/>
          <p14:tracePt t="57123" x="2489200" y="4987925"/>
          <p14:tracePt t="57139" x="2420938" y="5030788"/>
          <p14:tracePt t="57158" x="2370138" y="5048250"/>
          <p14:tracePt t="57161" x="2336800" y="5073650"/>
          <p14:tracePt t="57174" x="2311400" y="5073650"/>
          <p14:tracePt t="57177" x="2293938" y="5073650"/>
          <p14:tracePt t="57190" x="2286000" y="5081588"/>
          <p14:tracePt t="57208" x="2251075" y="5099050"/>
          <p14:tracePt t="57227" x="2208213" y="5106988"/>
          <p14:tracePt t="57242" x="2157413" y="5116513"/>
          <p14:tracePt t="57258" x="2106613" y="5124450"/>
          <p14:tracePt t="57274" x="2065338" y="5141913"/>
          <p14:tracePt t="57290" x="2047875" y="5141913"/>
          <p14:tracePt t="57306" x="2038350" y="5149850"/>
          <p14:tracePt t="57328" x="2030413" y="5149850"/>
          <p14:tracePt t="57340" x="2012950" y="5149850"/>
          <p14:tracePt t="57360" x="1962150" y="5149850"/>
          <p14:tracePt t="57373" x="1936750" y="5149850"/>
          <p14:tracePt t="57394" x="1885950" y="5149850"/>
          <p14:tracePt t="57406" x="1868488" y="5149850"/>
          <p14:tracePt t="57424" x="1852613" y="5149850"/>
          <p14:tracePt t="57442" x="1835150" y="5149850"/>
          <p14:tracePt t="57458" x="1801813" y="5149850"/>
          <p14:tracePt t="57477" x="1758950" y="5157788"/>
          <p14:tracePt t="57491" x="1724025" y="5157788"/>
          <p14:tracePt t="57506" x="1690688" y="5175250"/>
          <p14:tracePt t="57524" x="1682750" y="5175250"/>
          <p14:tracePt t="57540" x="1673225" y="5183188"/>
          <p14:tracePt t="57576" x="1665288" y="5183188"/>
          <p14:tracePt t="57585" x="1657350" y="5183188"/>
          <p14:tracePt t="57600" x="1647825" y="5183188"/>
          <p14:tracePt t="57776" x="1631950" y="5183188"/>
          <p14:tracePt t="57785" x="1606550" y="5192713"/>
          <p14:tracePt t="57809" x="1597025" y="5192713"/>
          <p14:tracePt t="57826" x="1579563" y="5192713"/>
          <p14:tracePt t="57840" x="1571625" y="5192713"/>
          <p14:tracePt t="57858" x="1571625" y="5200650"/>
          <p14:tracePt t="57864" x="1563688" y="5208588"/>
          <p14:tracePt t="57873" x="1546225" y="5218113"/>
          <p14:tracePt t="57894" x="1512888" y="5218113"/>
          <p14:tracePt t="57906" x="1477963" y="5226050"/>
          <p14:tracePt t="57924" x="1435100" y="5251450"/>
          <p14:tracePt t="57940" x="1401763" y="5268913"/>
          <p14:tracePt t="57956" x="1376363" y="5276850"/>
          <p14:tracePt t="58000" x="1358900" y="5294313"/>
          <p14:tracePt t="58032" x="1343025" y="5302250"/>
          <p14:tracePt t="58064" x="1325563" y="5319713"/>
          <p14:tracePt t="58137" x="1325563" y="5337175"/>
          <p14:tracePt t="58144" x="1333500" y="5337175"/>
          <p14:tracePt t="58164" x="1358900" y="5345113"/>
          <p14:tracePt t="58172" x="1393825" y="5370513"/>
          <p14:tracePt t="58191" x="1444625" y="5387975"/>
          <p14:tracePt t="58194" x="1452563" y="5387975"/>
          <p14:tracePt t="58206" x="1470025" y="5395913"/>
          <p14:tracePt t="58210" x="1477963" y="5395913"/>
          <p14:tracePt t="58227" x="1528763" y="5413375"/>
          <p14:tracePt t="58240" x="1571625" y="5413375"/>
          <p14:tracePt t="58260" x="1657350" y="5413375"/>
          <p14:tracePt t="58277" x="1758950" y="5413375"/>
          <p14:tracePt t="58290" x="1903413" y="5413375"/>
          <p14:tracePt t="58305" x="2149475" y="5413375"/>
          <p14:tracePt t="58322" x="2420938" y="5413375"/>
          <p14:tracePt t="58339" x="2549525" y="5413375"/>
          <p14:tracePt t="58356" x="2565400" y="5413375"/>
          <p14:tracePt t="58372" x="2565400" y="5421313"/>
          <p14:tracePt t="58389" x="2574925" y="5421313"/>
          <p14:tracePt t="58416" x="2582863" y="5421313"/>
          <p14:tracePt t="58432" x="2590800" y="5430838"/>
          <p14:tracePt t="58828" x="2600325" y="5430838"/>
          <p14:tracePt t="58831" x="2600325" y="5405438"/>
          <p14:tracePt t="58840" x="2600325" y="5362575"/>
          <p14:tracePt t="58857" x="2600325" y="5327650"/>
          <p14:tracePt t="59264" x="2590800" y="5319713"/>
          <p14:tracePt t="59273" x="2574925" y="5319713"/>
          <p14:tracePt t="59279" x="2540000" y="5319713"/>
          <p14:tracePt t="59288" x="2514600" y="5319713"/>
          <p14:tracePt t="59305" x="2506663" y="5319713"/>
          <p14:tracePt t="59322" x="2489200" y="5319713"/>
          <p14:tracePt t="59385" x="2471738" y="5327650"/>
          <p14:tracePt t="59392" x="2438400" y="5327650"/>
          <p14:tracePt t="59408" x="2430463" y="5327650"/>
          <p14:tracePt t="59421" x="2413000" y="5327650"/>
          <p14:tracePt t="59440" x="2362200" y="5353050"/>
          <p14:tracePt t="59456" x="2336800" y="5362575"/>
          <p14:tracePt t="59475" x="2301875" y="5370513"/>
          <p14:tracePt t="59491" x="2268538" y="5380038"/>
          <p14:tracePt t="59507" x="2225675" y="5387975"/>
          <p14:tracePt t="59523" x="2182813" y="5395913"/>
          <p14:tracePt t="59540" x="2157413" y="5395913"/>
          <p14:tracePt t="59556" x="2098675" y="5413375"/>
          <p14:tracePt t="59572" x="2038350" y="5430838"/>
          <p14:tracePt t="59589" x="2005013" y="5446713"/>
          <p14:tracePt t="59609" x="1911350" y="5481638"/>
          <p14:tracePt t="59624" x="1860550" y="5489575"/>
          <p14:tracePt t="59638" x="1835150" y="5497513"/>
          <p14:tracePt t="59657" x="1749425" y="5524500"/>
          <p14:tracePt t="59676" x="1708150" y="5540375"/>
          <p14:tracePt t="59689" x="1682750" y="5540375"/>
          <p14:tracePt t="59691" x="1673225" y="5557838"/>
          <p14:tracePt t="59705" x="1639888" y="5557838"/>
          <p14:tracePt t="59722" x="1614488" y="5557838"/>
          <p14:tracePt t="59739" x="1597025" y="5565775"/>
          <p14:tracePt t="59759" x="1571625" y="5575300"/>
          <p14:tracePt t="59793" x="1563688" y="5583238"/>
          <p14:tracePt t="59800" x="1554163" y="5591175"/>
          <p14:tracePt t="59816" x="1546225" y="5591175"/>
          <p14:tracePt t="59832" x="1538288" y="5591175"/>
          <p14:tracePt t="59841" x="1528763" y="5591175"/>
          <p14:tracePt t="59937" x="1538288" y="5591175"/>
          <p14:tracePt t="59945" x="1554163" y="5575300"/>
          <p14:tracePt t="59957" x="1571625" y="5524500"/>
          <p14:tracePt t="59973" x="1597025" y="5438775"/>
          <p14:tracePt t="59976" x="1622425" y="5438775"/>
          <p14:tracePt t="60160" x="1631950" y="5446713"/>
          <p14:tracePt t="60169" x="1639888" y="5456238"/>
          <p14:tracePt t="60177" x="1657350" y="5456238"/>
          <p14:tracePt t="60908" x="1657350" y="5481638"/>
          <p14:tracePt t="60912" x="1647825" y="5489575"/>
          <p14:tracePt t="60930" x="1631950" y="5507038"/>
          <p14:tracePt t="60937" x="1622425" y="5524500"/>
          <p14:tracePt t="60959" x="1589088" y="5583238"/>
          <p14:tracePt t="60959" x="1571625" y="5600700"/>
          <p14:tracePt t="60973" x="1546225" y="5651500"/>
          <p14:tracePt t="60988" x="1503363" y="5710238"/>
          <p14:tracePt t="61006" x="1487488" y="5735638"/>
          <p14:tracePt t="61008" x="1470025" y="5770563"/>
          <p14:tracePt t="61112" x="1462088" y="5778500"/>
          <p14:tracePt t="61123" x="1435100" y="5788025"/>
          <p14:tracePt t="61153" x="1427163" y="5788025"/>
          <p14:tracePt t="61160" x="1419225" y="5788025"/>
          <p14:tracePt t="61171" x="1409700" y="5788025"/>
          <p14:tracePt t="61188" x="1401763" y="5788025"/>
          <p14:tracePt t="61210" x="1368425" y="5788025"/>
          <p14:tracePt t="61225" x="1358900" y="5788025"/>
          <p14:tracePt t="61237" x="1343025" y="5788025"/>
          <p14:tracePt t="61256" x="1333500" y="5788025"/>
          <p14:tracePt t="61272" x="1308100" y="5788025"/>
          <p14:tracePt t="61289" x="1300163" y="5788025"/>
          <p14:tracePt t="61313" x="1290638" y="5788025"/>
          <p14:tracePt t="61322" x="1282700" y="5788025"/>
          <p14:tracePt t="61340" x="1265238" y="5803900"/>
          <p14:tracePt t="61358" x="1239838" y="5813425"/>
          <p14:tracePt t="61371" x="1223963" y="5821363"/>
          <p14:tracePt t="61392" x="1206500" y="5846763"/>
          <p14:tracePt t="61416" x="1189038" y="5846763"/>
          <p14:tracePt t="61513" x="1181100" y="5854700"/>
          <p14:tracePt t="62233" x="1173163" y="5864225"/>
          <p14:tracePt t="62251" x="1163638" y="5872163"/>
          <p14:tracePt t="62272" x="1155700" y="5872163"/>
          <p14:tracePt t="62608" x="1155700" y="5880100"/>
          <p14:tracePt t="62617" x="1155700" y="5889625"/>
          <p14:tracePt t="62624" x="1155700" y="5897563"/>
          <p14:tracePt t="62641" x="1173163" y="5897563"/>
          <p14:tracePt t="62658" x="1214438" y="5897563"/>
          <p14:tracePt t="62676" x="1249363" y="5897563"/>
          <p14:tracePt t="62691" x="1317625" y="5897563"/>
          <p14:tracePt t="62709" x="1384300" y="5897563"/>
          <p14:tracePt t="62723" x="1444625" y="5897563"/>
          <p14:tracePt t="62737" x="1487488" y="5897563"/>
          <p14:tracePt t="62753" x="1520825" y="5897563"/>
          <p14:tracePt t="62777" x="1538288" y="5897563"/>
          <p14:tracePt t="62807" x="1554163" y="5897563"/>
          <p14:tracePt t="62816" x="1571625" y="5897563"/>
          <p14:tracePt t="62832" x="1579563" y="5897563"/>
          <p14:tracePt t="62840" x="1589088" y="5897563"/>
          <p14:tracePt t="62854" x="1606550" y="5897563"/>
          <p14:tracePt t="62857" x="1614488" y="5897563"/>
          <p14:tracePt t="62877" x="1639888" y="5897563"/>
          <p14:tracePt t="62889" x="1647825" y="5897563"/>
          <p14:tracePt t="62906" x="1665288" y="5889625"/>
          <p14:tracePt t="62924" x="1673225" y="5889625"/>
          <p14:tracePt t="62937" x="1708150" y="5889625"/>
          <p14:tracePt t="62962" x="1733550" y="5889625"/>
          <p14:tracePt t="62970" x="1741488" y="5889625"/>
          <p14:tracePt t="62988" x="1784350" y="5889625"/>
          <p14:tracePt t="63004" x="1817688" y="5889625"/>
          <p14:tracePt t="63021" x="1860550" y="5889625"/>
          <p14:tracePt t="63038" x="1868488" y="5889625"/>
          <p14:tracePt t="63055" x="1878013" y="5889625"/>
          <p14:tracePt t="63074" x="1885950" y="5889625"/>
          <p14:tracePt t="63096" x="1911350" y="5889625"/>
          <p14:tracePt t="63107" x="1920875" y="5889625"/>
          <p14:tracePt t="63125" x="1971675" y="5889625"/>
          <p14:tracePt t="63143" x="2012950" y="5889625"/>
          <p14:tracePt t="63144" x="2038350" y="5889625"/>
          <p14:tracePt t="63153" x="2055813" y="5889625"/>
          <p14:tracePt t="63170" x="2106613" y="5889625"/>
          <p14:tracePt t="63187" x="2149475" y="5889625"/>
          <p14:tracePt t="63208" x="2217738" y="5889625"/>
          <p14:tracePt t="63227" x="2260600" y="5889625"/>
          <p14:tracePt t="63237" x="2286000" y="5889625"/>
          <p14:tracePt t="63257" x="2370138" y="5889625"/>
          <p14:tracePt t="63272" x="2395538" y="5889625"/>
          <p14:tracePt t="63274" x="2420938" y="5889625"/>
          <p14:tracePt t="63288" x="2489200" y="5889625"/>
          <p14:tracePt t="63306" x="2557463" y="5889625"/>
          <p14:tracePt t="63321" x="2565400" y="5889625"/>
          <p14:tracePt t="63321" x="2590800" y="5889625"/>
          <p14:tracePt t="63336" x="2608263" y="5889625"/>
          <p14:tracePt t="63362" x="2633663" y="5889625"/>
          <p14:tracePt t="63369" x="2641600" y="5889625"/>
          <p14:tracePt t="63390" x="2668588" y="5889625"/>
          <p14:tracePt t="63403" x="2693988" y="5889625"/>
          <p14:tracePt t="63420" x="2727325" y="5889625"/>
          <p14:tracePt t="63438" x="2744788" y="5889625"/>
          <p14:tracePt t="63440" x="2752725" y="5889625"/>
          <p14:tracePt t="63454" x="2760663" y="5889625"/>
          <p14:tracePt t="63475" x="2795588" y="5889625"/>
          <p14:tracePt t="63490" x="2820988" y="5889625"/>
          <p14:tracePt t="63507" x="2863850" y="5889625"/>
          <p14:tracePt t="63522" x="2914650" y="5889625"/>
          <p14:tracePt t="63537" x="2930525" y="5889625"/>
          <p14:tracePt t="63538" x="2955925" y="5905500"/>
          <p14:tracePt t="63554" x="3016250" y="5905500"/>
          <p14:tracePt t="63572" x="3049588" y="5905500"/>
          <p14:tracePt t="63589" x="3059113" y="5905500"/>
          <p14:tracePt t="63606" x="3092450" y="5905500"/>
          <p14:tracePt t="63609" x="3127375" y="5905500"/>
          <p14:tracePt t="63626" x="3160713" y="5905500"/>
          <p14:tracePt t="63640" x="3211513" y="5905500"/>
          <p14:tracePt t="63653" x="3228975" y="5905500"/>
          <p14:tracePt t="63669" x="3287713" y="5905500"/>
          <p14:tracePt t="63689" x="3373438" y="5905500"/>
          <p14:tracePt t="63705" x="3432175" y="5905500"/>
          <p14:tracePt t="63722" x="3482975" y="5905500"/>
          <p14:tracePt t="63738" x="3525838" y="5905500"/>
          <p14:tracePt t="63758" x="3586163" y="5905500"/>
          <p14:tracePt t="63770" x="3636963" y="5905500"/>
          <p14:tracePt t="63788" x="3678238" y="5905500"/>
          <p14:tracePt t="63804" x="3713163" y="5905500"/>
          <p14:tracePt t="63822" x="3746500" y="5905500"/>
          <p14:tracePt t="63825" x="3781425" y="5905500"/>
          <p14:tracePt t="63836" x="3789363" y="5905500"/>
          <p14:tracePt t="63853" x="3806825" y="5905500"/>
          <p14:tracePt t="63875" x="3848100" y="5905500"/>
          <p14:tracePt t="63887" x="3883025" y="5915025"/>
          <p14:tracePt t="63905" x="3916363" y="5915025"/>
          <p14:tracePt t="63921" x="3925888" y="5915025"/>
          <p14:tracePt t="63938" x="3976688" y="5915025"/>
          <p14:tracePt t="63956" x="4027488" y="5915025"/>
          <p14:tracePt t="63971" x="4078288" y="5922963"/>
          <p14:tracePt t="63988" x="4129088" y="5940425"/>
          <p14:tracePt t="64004" x="4179888" y="5940425"/>
          <p14:tracePt t="64025" x="4230688" y="5948363"/>
          <p14:tracePt t="64040" x="4281488" y="5948363"/>
          <p14:tracePt t="64054" x="4298950" y="5948363"/>
          <p14:tracePt t="64057" x="4316413" y="5948363"/>
          <p14:tracePt t="64070" x="4332288" y="5948363"/>
          <p14:tracePt t="64086" x="4375150" y="5948363"/>
          <p14:tracePt t="64105" x="4451350" y="5948363"/>
          <p14:tracePt t="64121" x="4511675" y="5948363"/>
          <p14:tracePt t="64143" x="4529138" y="5948363"/>
          <p14:tracePt t="64144" x="4554538" y="5948363"/>
          <p14:tracePt t="64153" x="4562475" y="5957888"/>
          <p14:tracePt t="64170" x="4595813" y="5957888"/>
          <p14:tracePt t="64187" x="4630738" y="5957888"/>
          <p14:tracePt t="64203" x="4673600" y="5957888"/>
          <p14:tracePt t="64220" x="4706938" y="5957888"/>
          <p14:tracePt t="64239" x="4757738" y="5957888"/>
          <p14:tracePt t="64253" x="4775200" y="5957888"/>
          <p14:tracePt t="64274" x="4800600" y="5957888"/>
          <p14:tracePt t="64292" x="4826000" y="5957888"/>
          <p14:tracePt t="64302" x="4833938" y="5957888"/>
          <p14:tracePt t="64320" x="4843463" y="5957888"/>
          <p14:tracePt t="64337" x="4851400" y="5957888"/>
          <p14:tracePt t="64353" x="4859338" y="5957888"/>
          <p14:tracePt t="64370" x="4868863" y="5957888"/>
          <p14:tracePt t="64388" x="4894263" y="5957888"/>
          <p14:tracePt t="64416" x="4902200" y="5957888"/>
          <p14:tracePt t="64424" x="4902200" y="5948363"/>
          <p14:tracePt t="64640" x="4884738" y="5948363"/>
          <p14:tracePt t="64657" x="4859338" y="5983288"/>
          <p14:tracePt t="64664" x="4859338" y="5991225"/>
          <p14:tracePt t="64721" x="4859338" y="5999163"/>
          <p14:tracePt t="64738" x="4868863" y="5999163"/>
          <p14:tracePt t="64745" x="4902200" y="5999163"/>
          <p14:tracePt t="64753" x="4945063" y="5999163"/>
          <p14:tracePt t="64769" x="5029200" y="5999163"/>
          <p14:tracePt t="64785" x="5183188" y="5991225"/>
          <p14:tracePt t="64802" x="5318125" y="5973763"/>
          <p14:tracePt t="64819" x="5446713" y="5965825"/>
          <p14:tracePt t="64835" x="5581650" y="5932488"/>
          <p14:tracePt t="64852" x="5657850" y="5922963"/>
          <p14:tracePt t="64869" x="5726113" y="5915025"/>
          <p14:tracePt t="64885" x="5761038" y="5915025"/>
          <p14:tracePt t="64902" x="5794375" y="5915025"/>
          <p14:tracePt t="64920" x="5819775" y="5915025"/>
          <p14:tracePt t="64920" x="5827713" y="5915025"/>
          <p14:tracePt t="64937" x="5845175" y="5915025"/>
          <p14:tracePt t="64953" x="5862638" y="5915025"/>
          <p14:tracePt t="64969" x="5880100" y="5915025"/>
          <p14:tracePt t="64986" x="5895975" y="5915025"/>
          <p14:tracePt t="65002" x="5921375" y="5915025"/>
          <p14:tracePt t="65019" x="5946775" y="5915025"/>
          <p14:tracePt t="65036" x="5956300" y="5915025"/>
          <p14:tracePt t="65053" x="5972175" y="5915025"/>
          <p14:tracePt t="65056" x="5989638" y="5915025"/>
          <p14:tracePt t="65069" x="6007100" y="5915025"/>
          <p14:tracePt t="65088" x="6065838" y="5915025"/>
          <p14:tracePt t="65102" x="6108700" y="5915025"/>
          <p14:tracePt t="65119" x="6176963" y="5915025"/>
          <p14:tracePt t="65136" x="6270625" y="5915025"/>
          <p14:tracePt t="65152" x="6303963" y="5915025"/>
          <p14:tracePt t="65169" x="6329363" y="5915025"/>
          <p14:tracePt t="65185" x="6364288" y="5915025"/>
          <p14:tracePt t="65202" x="6389688" y="5915025"/>
          <p14:tracePt t="65219" x="6423025" y="5915025"/>
          <p14:tracePt t="65236" x="6440488" y="5915025"/>
          <p14:tracePt t="65252" x="6473825" y="5915025"/>
          <p14:tracePt t="65269" x="6483350" y="5915025"/>
          <p14:tracePt t="65304" x="6491288" y="5915025"/>
          <p14:tracePt t="68552" x="6473825" y="5915025"/>
          <p14:tracePt t="68561" x="6465888" y="5915025"/>
          <p14:tracePt t="68569" x="6456363" y="5915025"/>
          <p14:tracePt t="69264" x="6448425" y="5915025"/>
          <p14:tracePt t="69272" x="6440488" y="5915025"/>
          <p14:tracePt t="69433" x="6430963" y="5915025"/>
          <p14:tracePt t="69441" x="6423025" y="5915025"/>
          <p14:tracePt t="69464" x="6415088" y="5915025"/>
          <p14:tracePt t="70120" x="6405563" y="5915025"/>
          <p14:tracePt t="70137" x="6380163" y="5897563"/>
          <p14:tracePt t="70151" x="6372225" y="5897563"/>
          <p14:tracePt t="70189" x="6364288" y="5897563"/>
          <p14:tracePt t="70224" x="6346825" y="5897563"/>
          <p14:tracePt t="70401" x="6338888" y="5897563"/>
          <p14:tracePt t="70728" x="6329363" y="5897563"/>
          <p14:tracePt t="70745" x="6321425" y="5897563"/>
          <p14:tracePt t="70752" x="6311900" y="5897563"/>
          <p14:tracePt t="70825" x="6303963" y="5897563"/>
          <p14:tracePt t="70840" x="6286500" y="5897563"/>
          <p14:tracePt t="70848" x="6278563" y="5897563"/>
          <p14:tracePt t="70872" x="6270625" y="5897563"/>
          <p14:tracePt t="70880" x="6253163" y="5897563"/>
          <p14:tracePt t="70937" x="6245225" y="5897563"/>
          <p14:tracePt t="70957" x="6235700" y="5897563"/>
          <p14:tracePt t="70960" x="6210300" y="5897563"/>
          <p14:tracePt t="70976" x="6202363" y="5897563"/>
          <p14:tracePt t="70985" x="6194425" y="5897563"/>
          <p14:tracePt t="71000" x="6184900" y="5897563"/>
          <p14:tracePt t="71017" x="6151563" y="5905500"/>
          <p14:tracePt t="71033" x="6126163" y="5905500"/>
          <p14:tracePt t="71050" x="6091238" y="5905500"/>
          <p14:tracePt t="71066" x="6032500" y="5905500"/>
          <p14:tracePt t="71088" x="5930900" y="5905500"/>
          <p14:tracePt t="71103" x="5905500" y="5905500"/>
          <p14:tracePt t="71104" x="5880100" y="5905500"/>
          <p14:tracePt t="71118" x="5845175" y="5905500"/>
          <p14:tracePt t="71120" x="5786438" y="5897563"/>
          <p14:tracePt t="71136" x="5768975" y="5897563"/>
          <p14:tracePt t="71152" x="5735638" y="5897563"/>
          <p14:tracePt t="71167" x="5718175" y="5897563"/>
          <p14:tracePt t="71169" x="5675313" y="5889625"/>
          <p14:tracePt t="71185" x="5632450" y="5880100"/>
          <p14:tracePt t="71201" x="5573713" y="5880100"/>
          <p14:tracePt t="71220" x="5530850" y="5872163"/>
          <p14:tracePt t="71224" x="5513388" y="5872163"/>
          <p14:tracePt t="71241" x="5480050" y="5872163"/>
          <p14:tracePt t="71250" x="5454650" y="5864225"/>
          <p14:tracePt t="71268" x="5446713" y="5854700"/>
          <p14:tracePt t="71284" x="5421313" y="5854700"/>
          <p14:tracePt t="71300" x="5394325" y="5854700"/>
          <p14:tracePt t="71316" x="5368925" y="5854700"/>
          <p14:tracePt t="71333" x="5343525" y="5854700"/>
          <p14:tracePt t="71350" x="5310188" y="5854700"/>
          <p14:tracePt t="71369" x="5276850" y="5854700"/>
          <p14:tracePt t="71424" x="5259388" y="5854700"/>
          <p14:tracePt t="71435" x="5249863" y="5854700"/>
          <p14:tracePt t="71465" x="5241925" y="5854700"/>
          <p14:tracePt t="71496" x="5224463" y="5854700"/>
          <p14:tracePt t="71568" x="5216525" y="5854700"/>
          <p14:tracePt t="71576" x="5208588" y="5854700"/>
          <p14:tracePt t="71585" x="5199063" y="5854700"/>
          <p14:tracePt t="71637" x="5191125" y="5854700"/>
          <p14:tracePt t="71642" x="5173663" y="5854700"/>
          <p14:tracePt t="71651" x="5165725" y="5854700"/>
          <p14:tracePt t="71666" x="5140325" y="5846763"/>
          <p14:tracePt t="71684" x="5114925" y="5846763"/>
          <p14:tracePt t="71701" x="5097463" y="5846763"/>
          <p14:tracePt t="71716" x="5089525" y="5838825"/>
          <p14:tracePt t="71740" x="5064125" y="5821363"/>
          <p14:tracePt t="71755" x="5046663" y="5821363"/>
          <p14:tracePt t="71768" x="5013325" y="5821363"/>
          <p14:tracePt t="71792" x="5003800" y="5821363"/>
          <p14:tracePt t="71826" x="4995863" y="5821363"/>
          <p14:tracePt t="71832" x="4987925" y="5813425"/>
          <p14:tracePt t="72080" x="4978400" y="5813425"/>
          <p14:tracePt t="76872" x="4978400" y="5788025"/>
          <p14:tracePt t="76880" x="4978400" y="5735638"/>
          <p14:tracePt t="76888" x="4978400" y="5694363"/>
          <p14:tracePt t="76899" x="4978400" y="5684838"/>
          <p14:tracePt t="76915" x="4978400" y="5659438"/>
          <p14:tracePt t="76937" x="4978400" y="5626100"/>
          <p14:tracePt t="76938" x="4987925" y="5583238"/>
          <p14:tracePt t="76949" x="4995863" y="5557838"/>
          <p14:tracePt t="76969" x="5046663" y="5438775"/>
          <p14:tracePt t="76981" x="5054600" y="5413375"/>
          <p14:tracePt t="76984" x="5080000" y="5380038"/>
          <p14:tracePt t="76997" x="5089525" y="5362575"/>
          <p14:tracePt t="77018" x="5148263" y="5218113"/>
          <p14:tracePt t="77033" x="5191125" y="5200650"/>
          <p14:tracePt t="77257" x="5191125" y="5218113"/>
          <p14:tracePt t="77268" x="5191125" y="5226050"/>
          <p14:tracePt t="77271" x="5191125" y="5235575"/>
          <p14:tracePt t="77281" x="5173663" y="5243513"/>
          <p14:tracePt t="77298" x="5173663" y="5251450"/>
          <p14:tracePt t="77400" x="5208588" y="5251450"/>
          <p14:tracePt t="77409" x="5249863" y="5251450"/>
          <p14:tracePt t="77416" x="5327650" y="5200650"/>
          <p14:tracePt t="77432" x="5497513" y="5073650"/>
          <p14:tracePt t="77448" x="5683250" y="4962525"/>
          <p14:tracePt t="77467" x="5837238" y="4886325"/>
          <p14:tracePt t="77487" x="5964238" y="4802188"/>
          <p14:tracePt t="77487" x="5997575" y="4784725"/>
          <p14:tracePt t="77501" x="6049963" y="4741863"/>
          <p14:tracePt t="77514" x="6116638" y="4683125"/>
          <p14:tracePt t="77531" x="6142038" y="4640263"/>
          <p14:tracePt t="77548" x="6176963" y="4597400"/>
          <p14:tracePt t="77568" x="6202363" y="4564063"/>
          <p14:tracePt t="77569" x="6202363" y="4554538"/>
          <p14:tracePt t="77582" x="6210300" y="4538663"/>
          <p14:tracePt t="77585" x="6219825" y="4521200"/>
          <p14:tracePt t="77598" x="6235700" y="4503738"/>
          <p14:tracePt t="77601" x="6245225" y="4478338"/>
          <p14:tracePt t="77618" x="6261100" y="4452938"/>
          <p14:tracePt t="77636" x="6278563" y="4427538"/>
          <p14:tracePt t="78115" x="6278563" y="4419600"/>
          <p14:tracePt t="78251" x="6270625" y="4419600"/>
          <p14:tracePt t="78264" x="6253163" y="4419600"/>
          <p14:tracePt t="79009" x="6245225" y="4419600"/>
          <p14:tracePt t="79016" x="6235700" y="4419600"/>
          <p14:tracePt t="79024" x="6227763" y="4419600"/>
          <p14:tracePt t="79032" x="6219825" y="4419600"/>
          <p14:tracePt t="79050" x="6210300" y="4410075"/>
          <p14:tracePt t="79113" x="6202363" y="4410075"/>
          <p14:tracePt t="79120" x="6184900" y="4410075"/>
          <p14:tracePt t="79131" x="6176963" y="4410075"/>
          <p14:tracePt t="79146" x="6159500" y="4410075"/>
          <p14:tracePt t="79164" x="6151563" y="4410075"/>
          <p14:tracePt t="79208" x="6142038" y="4410075"/>
          <p14:tracePt t="79222" x="6126163" y="4410075"/>
          <p14:tracePt t="79240" x="6116638" y="4410075"/>
          <p14:tracePt t="79320" x="6108700" y="4410075"/>
          <p14:tracePt t="79345" x="6100763" y="4410075"/>
          <p14:tracePt t="79352" x="6091238" y="4410075"/>
          <p14:tracePt t="79368" x="6083300" y="4410075"/>
          <p14:tracePt t="79504" x="6065838" y="4410075"/>
          <p14:tracePt t="79519" x="6057900" y="4410075"/>
          <p14:tracePt t="79600" x="6049963" y="4410075"/>
          <p14:tracePt t="79609" x="6040438" y="4410075"/>
          <p14:tracePt t="79664" x="6032500" y="4410075"/>
          <p14:tracePt t="79680" x="6024563" y="4410075"/>
          <p14:tracePt t="79688" x="6015038" y="4419600"/>
          <p14:tracePt t="79769" x="6007100" y="4419600"/>
          <p14:tracePt t="79905" x="5997575" y="4419600"/>
          <p14:tracePt t="79985" x="5989638" y="4419600"/>
          <p14:tracePt t="80008" x="5972175" y="4419600"/>
          <p14:tracePt t="80032" x="5964238" y="4419600"/>
          <p14:tracePt t="81305" x="5938838" y="4419600"/>
          <p14:tracePt t="81457" x="5921375" y="4427538"/>
          <p14:tracePt t="81473" x="5913438" y="4435475"/>
          <p14:tracePt t="81504" x="5913438" y="4445000"/>
          <p14:tracePt t="81513" x="5913438" y="4460875"/>
          <p14:tracePt t="81519" x="5921375" y="4470400"/>
          <p14:tracePt t="81530" x="5938838" y="4470400"/>
          <p14:tracePt t="81545" x="5938838" y="4460875"/>
          <p14:tracePt t="81562" x="5938838" y="4452938"/>
          <p14:tracePt t="81579" x="5946775" y="4435475"/>
          <p14:tracePt t="81753" x="5946775" y="4445000"/>
          <p14:tracePt t="81760" x="5913438" y="4478338"/>
          <p14:tracePt t="81767" x="5888038" y="4486275"/>
          <p14:tracePt t="81778" x="5888038" y="4495800"/>
          <p14:tracePt t="82049" x="5862638" y="4495800"/>
          <p14:tracePt t="82180" x="5853113" y="4495800"/>
          <p14:tracePt t="82183" x="5845175" y="4495800"/>
          <p14:tracePt t="82195" x="5837238" y="4495800"/>
          <p14:tracePt t="82211" x="5819775" y="4495800"/>
          <p14:tracePt t="82593" x="5811838" y="4495800"/>
          <p14:tracePt t="82600" x="5802313" y="4495800"/>
          <p14:tracePt t="82613" x="5794375" y="4495800"/>
          <p14:tracePt t="82640" x="5786438" y="4495800"/>
          <p14:tracePt t="82648" x="5768975" y="4495800"/>
          <p14:tracePt t="82665" x="5743575" y="4495800"/>
          <p14:tracePt t="82678" x="5726113" y="4503738"/>
          <p14:tracePt t="82699" x="5675313" y="4538663"/>
          <p14:tracePt t="82711" x="5649913" y="4554538"/>
          <p14:tracePt t="82712" x="5641975" y="4564063"/>
          <p14:tracePt t="82729" x="5607050" y="4572000"/>
          <p14:tracePt t="82730" x="5591175" y="4572000"/>
          <p14:tracePt t="82745" x="5581650" y="4572000"/>
          <p14:tracePt t="82766" x="5548313" y="4597400"/>
          <p14:tracePt t="82767" x="5530850" y="4605338"/>
          <p14:tracePt t="82784" x="5505450" y="4614863"/>
          <p14:tracePt t="82800" x="5487988" y="4614863"/>
          <p14:tracePt t="82817" x="5472113" y="4630738"/>
          <p14:tracePt t="82829" x="5462588" y="4640263"/>
          <p14:tracePt t="82845" x="5446713" y="4640263"/>
          <p14:tracePt t="82862" x="5429250" y="4657725"/>
          <p14:tracePt t="83553" x="5421313" y="4665663"/>
          <p14:tracePt t="85755" x="5386388" y="4665663"/>
          <p14:tracePt t="85764" x="5292725" y="4538663"/>
          <p14:tracePt t="85767" x="5249863" y="4513263"/>
          <p14:tracePt t="87533" x="5233988" y="4513263"/>
          <p14:tracePt t="87536" x="5199063" y="4529138"/>
          <p14:tracePt t="87546" x="5165725" y="4538663"/>
          <p14:tracePt t="87566" x="5132388" y="4538663"/>
          <p14:tracePt t="87577" x="5114925" y="4538663"/>
          <p14:tracePt t="87597" x="5114925" y="4503738"/>
          <p14:tracePt t="87610" x="5114925" y="4470400"/>
          <p14:tracePt t="87629" x="5157788" y="4445000"/>
          <p14:tracePt t="87632" x="5183188" y="4427538"/>
          <p14:tracePt t="87783" x="5191125" y="4435475"/>
          <p14:tracePt t="87784" x="5199063" y="4452938"/>
          <p14:tracePt t="87810" x="5208588" y="4460875"/>
          <p14:tracePt t="88032" x="5208588" y="4470400"/>
          <p14:tracePt t="88037" x="5208588" y="4495800"/>
          <p14:tracePt t="88042" x="5208588" y="4529138"/>
          <p14:tracePt t="88061" x="5173663" y="4622800"/>
          <p14:tracePt t="88080" x="5165725" y="4648200"/>
          <p14:tracePt t="88081" x="5157788" y="4657725"/>
          <p14:tracePt t="88168" x="5157788" y="4648200"/>
          <p14:tracePt t="88177" x="5157788" y="4630738"/>
          <p14:tracePt t="88680" x="5097463" y="4589463"/>
          <p14:tracePt t="88688" x="5029200" y="4554538"/>
          <p14:tracePt t="88696" x="4953000" y="4495800"/>
          <p14:tracePt t="88709" x="4876800" y="4452938"/>
          <p14:tracePt t="88726" x="4656138" y="4300538"/>
          <p14:tracePt t="88728" x="4545013" y="4214813"/>
          <p14:tracePt t="88742" x="4400550" y="4087813"/>
          <p14:tracePt t="88760" x="4137025" y="3849688"/>
          <p14:tracePt t="88762" x="4017963" y="3763963"/>
          <p14:tracePt t="88777" x="3822700" y="3586163"/>
          <p14:tracePt t="88796" x="3636963" y="3424238"/>
          <p14:tracePt t="88813" x="3424238" y="3203575"/>
          <p14:tracePt t="88825" x="3168650" y="2949575"/>
          <p14:tracePt t="88842" x="2947988" y="2752725"/>
          <p14:tracePt t="88860" x="2752725" y="2582863"/>
          <p14:tracePt t="88878" x="2549525" y="2413000"/>
          <p14:tracePt t="88881" x="2446338" y="2319338"/>
          <p14:tracePt t="88893" x="2336800" y="2227263"/>
          <p14:tracePt t="88909" x="2106613" y="2005013"/>
          <p14:tracePt t="88928" x="1614488" y="1614488"/>
          <p14:tracePt t="88944" x="1155700" y="1206500"/>
          <p14:tracePt t="88961" x="636588" y="755650"/>
          <p14:tracePt t="88977" x="230188" y="458788"/>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767865" y="746696"/>
            <a:ext cx="5604610"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Risk management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7" y="2010556"/>
            <a:ext cx="11420035" cy="198362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management is a process that identifies loss exposures faced by an organization and selects</a:t>
            </a:r>
          </a:p>
          <a:p>
            <a:pPr>
              <a:lnSpc>
                <a:spcPct val="150000"/>
              </a:lnSpc>
            </a:pPr>
            <a:r>
              <a:rPr lang="en-US" sz="2000" dirty="0">
                <a:solidFill>
                  <a:srgbClr val="0A1F61"/>
                </a:solidFill>
                <a:cs typeface="Tajawal ExtraBold" panose="00000800000000000000" pitchFamily="2" charset="-78"/>
              </a:rPr>
              <a:t>the most appropriate techniques for treating such exposures</a:t>
            </a:r>
            <a:endParaRPr lang="ar-YE" sz="20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dirty="0">
                <a:solidFill>
                  <a:srgbClr val="00B0F0"/>
                </a:solidFill>
                <a:latin typeface="Traditional Arabic" panose="02020603050405020304" pitchFamily="18" charset="-78"/>
                <a:cs typeface="Traditional Arabic" panose="02020603050405020304" pitchFamily="18" charset="-78"/>
              </a:rPr>
              <a:t>إدارة المخاطر هي عملية تحدد مصادر التعرض للخسارة التي تواجهها المنظمة وتختار التقنيات الأنسب لمعالجة تلك التعرضات.</a:t>
            </a:r>
          </a:p>
          <a:p>
            <a:pPr>
              <a:lnSpc>
                <a:spcPct val="150000"/>
              </a:lnSpc>
            </a:pP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97560AB2-F9F5-9F56-60E5-2A0B41652430}"/>
              </a:ext>
            </a:extLst>
          </p:cNvPr>
          <p:cNvPicPr>
            <a:picLocks noChangeAspect="1"/>
          </p:cNvPicPr>
          <p:nvPr/>
        </p:nvPicPr>
        <p:blipFill>
          <a:blip r:embed="rId3"/>
          <a:stretch>
            <a:fillRect/>
          </a:stretch>
        </p:blipFill>
        <p:spPr>
          <a:xfrm>
            <a:off x="7498583" y="4103180"/>
            <a:ext cx="4215245" cy="2360537"/>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56175"/>
    </mc:Choice>
    <mc:Fallback xmlns="">
      <p:transition spd="slow" advTm="561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3006"/>
            <a:ext cx="9385391" cy="478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2655543" y="580158"/>
            <a:ext cx="7315839" cy="1200329"/>
          </a:xfrm>
          <a:prstGeom prst="rect">
            <a:avLst/>
          </a:prstGeom>
          <a:solidFill>
            <a:srgbClr val="00B0F0"/>
          </a:solidFill>
        </p:spPr>
        <p:txBody>
          <a:bodyPr wrap="square" rtlCol="0">
            <a:spAutoFit/>
          </a:bodyPr>
          <a:lstStyle/>
          <a:p>
            <a:r>
              <a:rPr lang="en-US" sz="3600" b="1" dirty="0">
                <a:solidFill>
                  <a:schemeClr val="bg1"/>
                </a:solidFill>
                <a:latin typeface="Alexandria" charset="0"/>
              </a:rPr>
              <a:t>OBJECTIVES OF RISK MANAGEMENT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أهداف إدارة المخاطر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75554" y="1639799"/>
            <a:ext cx="10873701" cy="276998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Risk management has important objectives. These objectives can be classified as follows: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Pre-loss objectives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Post-loss objectives</a:t>
            </a:r>
            <a:endParaRPr lang="ar-YE" sz="2000" dirty="0">
              <a:solidFill>
                <a:srgbClr val="0A1F61"/>
              </a:solidFill>
              <a:cs typeface="Tajawal ExtraBold" panose="00000800000000000000" pitchFamily="2" charset="-78"/>
            </a:endParaRPr>
          </a:p>
          <a:p>
            <a:pPr marR="0" lvl="0" algn="r" defTabSz="914400" rtl="1" eaLnBrk="1" fontAlgn="auto" latinLnBrk="0" hangingPunct="1">
              <a:lnSpc>
                <a:spcPct val="100000"/>
              </a:lnSpc>
              <a:spcBef>
                <a:spcPts val="0"/>
              </a:spcBef>
              <a:spcAft>
                <a:spcPts val="0"/>
              </a:spcAft>
              <a:buClrTx/>
              <a:buSzTx/>
              <a:tabLst/>
              <a:defRPr/>
            </a:pPr>
            <a:r>
              <a:rPr kumimoji="0" lang="ar-YE" sz="2800" b="0" i="0" u="none" strike="noStrike" kern="1200" cap="none" spc="0" normalizeH="0" baseline="0" noProof="0" dirty="0">
                <a:ln>
                  <a:noFill/>
                </a:ln>
                <a:solidFill>
                  <a:srgbClr val="00B0F0"/>
                </a:solidFill>
                <a:effectLst/>
                <a:uLnTx/>
                <a:uFillTx/>
                <a:latin typeface="Traditional Arabic" panose="02020603050405020304" pitchFamily="18" charset="-78"/>
                <a:ea typeface="+mn-ea"/>
                <a:cs typeface="Traditional Arabic" panose="02020603050405020304" pitchFamily="18" charset="-78"/>
              </a:rPr>
              <a:t>إدارة المخاطر لها أهداف مهمة ، يمكن تصنيف هذه الأهداف كما يلي:</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2800" b="0" i="0" u="none" strike="noStrike" kern="1200" cap="none" spc="0" normalizeH="0" baseline="0" noProof="0" dirty="0">
                <a:ln>
                  <a:noFill/>
                </a:ln>
                <a:solidFill>
                  <a:srgbClr val="00B0F0"/>
                </a:solidFill>
                <a:effectLst/>
                <a:uLnTx/>
                <a:uFillTx/>
                <a:latin typeface="Traditional Arabic" panose="02020603050405020304" pitchFamily="18" charset="-78"/>
                <a:ea typeface="+mn-ea"/>
                <a:cs typeface="Traditional Arabic" panose="02020603050405020304" pitchFamily="18" charset="-78"/>
              </a:rPr>
              <a:t>أهداف ما قبل الخسارة</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2800" b="0" i="0" u="none" strike="noStrike" kern="1200" cap="none" spc="0" normalizeH="0" baseline="0" noProof="0" dirty="0">
                <a:ln>
                  <a:noFill/>
                </a:ln>
                <a:solidFill>
                  <a:srgbClr val="00B0F0"/>
                </a:solidFill>
                <a:effectLst/>
                <a:uLnTx/>
                <a:uFillTx/>
                <a:latin typeface="Traditional Arabic" panose="02020603050405020304" pitchFamily="18" charset="-78"/>
                <a:ea typeface="+mn-ea"/>
                <a:cs typeface="Traditional Arabic" panose="02020603050405020304" pitchFamily="18" charset="-78"/>
              </a:rPr>
              <a:t>أهداف ما بعد الخسارة</a:t>
            </a:r>
            <a:endParaRPr kumimoji="0" lang="en-MY" sz="2800" b="0" i="0" u="none" strike="noStrike" kern="1200" cap="none" spc="0" normalizeH="0" baseline="0" noProof="0" dirty="0">
              <a:ln>
                <a:noFill/>
              </a:ln>
              <a:solidFill>
                <a:srgbClr val="00B0F0"/>
              </a:solidFill>
              <a:effectLst/>
              <a:uLnTx/>
              <a:uFillTx/>
              <a:latin typeface="Traditional Arabic" panose="02020603050405020304" pitchFamily="18" charset="-78"/>
              <a:ea typeface="+mn-ea"/>
              <a:cs typeface="Traditional Arabic" panose="02020603050405020304" pitchFamily="18" charset="-78"/>
            </a:endParaRPr>
          </a:p>
        </p:txBody>
      </p:sp>
      <p:pic>
        <p:nvPicPr>
          <p:cNvPr id="8" name="Picture 7">
            <a:extLst>
              <a:ext uri="{FF2B5EF4-FFF2-40B4-BE49-F238E27FC236}">
                <a16:creationId xmlns:a16="http://schemas.microsoft.com/office/drawing/2014/main" xmlns="" id="{4CD37562-9048-896E-5009-753B0B376841}"/>
              </a:ext>
            </a:extLst>
          </p:cNvPr>
          <p:cNvPicPr>
            <a:picLocks noChangeAspect="1"/>
          </p:cNvPicPr>
          <p:nvPr/>
        </p:nvPicPr>
        <p:blipFill>
          <a:blip r:embed="rId3"/>
          <a:stretch>
            <a:fillRect/>
          </a:stretch>
        </p:blipFill>
        <p:spPr>
          <a:xfrm>
            <a:off x="799317" y="3931435"/>
            <a:ext cx="5113087" cy="2573531"/>
          </a:xfrm>
          <a:prstGeom prst="rect">
            <a:avLst/>
          </a:prstGeom>
        </p:spPr>
      </p:pic>
    </p:spTree>
    <p:extLst>
      <p:ext uri="{BB962C8B-B14F-4D97-AF65-F5344CB8AC3E}">
        <p14:creationId xmlns:p14="http://schemas.microsoft.com/office/powerpoint/2010/main" val="2661552493"/>
      </p:ext>
    </p:extLst>
  </p:cSld>
  <p:clrMapOvr>
    <a:masterClrMapping/>
  </p:clrMapOvr>
  <mc:AlternateContent xmlns:mc="http://schemas.openxmlformats.org/markup-compatibility/2006" xmlns:p14="http://schemas.microsoft.com/office/powerpoint/2010/main">
    <mc:Choice Requires="p14">
      <p:transition spd="slow" p14:dur="2000" advTm="201185"/>
    </mc:Choice>
    <mc:Fallback xmlns="">
      <p:transition spd="slow" advTm="2011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3652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C9C6905-96B6-3DD2-F43C-9F4FB4B473D7}"/>
              </a:ext>
            </a:extLst>
          </p:cNvPr>
          <p:cNvSpPr txBox="1"/>
          <p:nvPr/>
        </p:nvSpPr>
        <p:spPr>
          <a:xfrm>
            <a:off x="3280689" y="546620"/>
            <a:ext cx="3950621" cy="1138773"/>
          </a:xfrm>
          <a:prstGeom prst="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3600" b="1" dirty="0">
                <a:solidFill>
                  <a:schemeClr val="bg1"/>
                </a:solidFill>
                <a:latin typeface="Alexandria" charset="0"/>
              </a:rPr>
              <a:t>Pre-Loss Objectives</a:t>
            </a:r>
            <a:endParaRPr lang="ar-YE" sz="3600" b="1" dirty="0">
              <a:solidFill>
                <a:schemeClr val="bg1"/>
              </a:solidFill>
              <a:latin typeface="Alexandria" charset="0"/>
            </a:endParaRPr>
          </a:p>
          <a:p>
            <a:pPr marR="0" lvl="0" algn="r" defTabSz="914400" rtl="1" eaLnBrk="1" fontAlgn="auto" latinLnBrk="0" hangingPunct="1">
              <a:lnSpc>
                <a:spcPct val="100000"/>
              </a:lnSpc>
              <a:spcBef>
                <a:spcPts val="0"/>
              </a:spcBef>
              <a:spcAft>
                <a:spcPts val="0"/>
              </a:spcAft>
              <a:buClrTx/>
              <a:buSzTx/>
              <a:tabLst/>
              <a:defRPr/>
            </a:pPr>
            <a:r>
              <a:rPr kumimoji="0" lang="ar-YE" sz="3200" b="1" i="0" u="none" strike="noStrike" kern="1200" cap="none" spc="0" normalizeH="0" baseline="0" noProof="0" dirty="0">
                <a:ln>
                  <a:noFill/>
                </a:ln>
                <a:solidFill>
                  <a:schemeClr val="bg1"/>
                </a:solidFill>
                <a:effectLst/>
                <a:uLnTx/>
                <a:uFillTx/>
                <a:latin typeface="Traditional Arabic" panose="02020603050405020304" pitchFamily="18" charset="-78"/>
                <a:ea typeface="+mn-ea"/>
                <a:cs typeface="Traditional Arabic" panose="02020603050405020304" pitchFamily="18" charset="-78"/>
              </a:rPr>
              <a:t>أهداف ما قبل الخسارة</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08647" y="1666044"/>
            <a:ext cx="11654054" cy="4578176"/>
          </a:xfrm>
          <a:prstGeom prst="rect">
            <a:avLst/>
          </a:prstGeom>
          <a:noFill/>
        </p:spPr>
        <p:txBody>
          <a:bodyPr wrap="square">
            <a:spAutoFit/>
          </a:bodyPr>
          <a:lstStyle/>
          <a:p>
            <a:pPr>
              <a:lnSpc>
                <a:spcPct val="150000"/>
              </a:lnSpc>
            </a:pPr>
            <a:r>
              <a:rPr lang="en-US" sz="1600" dirty="0">
                <a:solidFill>
                  <a:srgbClr val="0A1F61"/>
                </a:solidFill>
                <a:cs typeface="Tajawal ExtraBold" panose="00000800000000000000" pitchFamily="2" charset="-78"/>
              </a:rPr>
              <a:t>Important objectives before a loss occurs include economy, reduction of anxiety, and meeting legal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obligations.</a:t>
            </a:r>
          </a:p>
          <a:p>
            <a:pPr>
              <a:lnSpc>
                <a:spcPct val="150000"/>
              </a:lnSpc>
            </a:pPr>
            <a:r>
              <a:rPr lang="en-US" sz="1600" b="1" dirty="0">
                <a:solidFill>
                  <a:srgbClr val="0A1F61"/>
                </a:solidFill>
                <a:cs typeface="Tajawal ExtraBold" panose="00000800000000000000" pitchFamily="2" charset="-78"/>
              </a:rPr>
              <a:t>The first objective means that the firm should prepare for potential losses in the most economical</a:t>
            </a:r>
            <a:r>
              <a:rPr lang="ar-YE" sz="1600" b="1"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way </a:t>
            </a:r>
            <a:r>
              <a:rPr lang="en-US" sz="1600" dirty="0">
                <a:solidFill>
                  <a:srgbClr val="0A1F61"/>
                </a:solidFill>
                <a:cs typeface="Tajawal ExtraBold" panose="00000800000000000000" pitchFamily="2" charset="-78"/>
              </a:rPr>
              <a:t>. </a:t>
            </a:r>
          </a:p>
          <a:p>
            <a:pPr>
              <a:lnSpc>
                <a:spcPct val="150000"/>
              </a:lnSpc>
            </a:pPr>
            <a:r>
              <a:rPr lang="en-US" sz="1600" b="1" dirty="0">
                <a:solidFill>
                  <a:srgbClr val="0A1F61"/>
                </a:solidFill>
                <a:cs typeface="Tajawal ExtraBold" panose="00000800000000000000" pitchFamily="2" charset="-78"/>
              </a:rPr>
              <a:t>The second objective is the reduction of anxiety </a:t>
            </a:r>
            <a:r>
              <a:rPr lang="en-US" sz="1600" dirty="0">
                <a:solidFill>
                  <a:srgbClr val="0A1F61"/>
                </a:solidFill>
                <a:cs typeface="Tajawal ExtraBold" panose="00000800000000000000" pitchFamily="2" charset="-78"/>
              </a:rPr>
              <a:t>. Certain loss exposures can cause greater worry and</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fear for the risk manager and key executives.</a:t>
            </a:r>
          </a:p>
          <a:p>
            <a:pPr>
              <a:lnSpc>
                <a:spcPct val="150000"/>
              </a:lnSpc>
            </a:pPr>
            <a:r>
              <a:rPr lang="en-US" sz="1600" b="1" dirty="0">
                <a:solidFill>
                  <a:srgbClr val="0A1F61"/>
                </a:solidFill>
                <a:cs typeface="Tajawal ExtraBold" panose="00000800000000000000" pitchFamily="2" charset="-78"/>
              </a:rPr>
              <a:t>The final objective is to meet any legal obligations </a:t>
            </a:r>
            <a:r>
              <a:rPr lang="en-US" sz="1600" dirty="0">
                <a:solidFill>
                  <a:srgbClr val="0A1F61"/>
                </a:solidFill>
                <a:cs typeface="Tajawal ExtraBold" panose="00000800000000000000" pitchFamily="2" charset="-78"/>
              </a:rPr>
              <a:t>. For example, government regulations may require a firm to install safety devices to protect workers from harm, to dispose of hazardous waste materials properly, and to label consumer products appropriately. </a:t>
            </a:r>
            <a:endParaRPr lang="ar-YE" sz="1600" dirty="0">
              <a:solidFill>
                <a:srgbClr val="0A1F61"/>
              </a:solidFill>
              <a:cs typeface="Tajawal ExtraBold" panose="00000800000000000000" pitchFamily="2" charset="-78"/>
            </a:endParaRPr>
          </a:p>
          <a:p>
            <a:pPr algn="r" rtl="1">
              <a:lnSpc>
                <a:spcPct val="150000"/>
              </a:lnSpc>
            </a:pPr>
            <a:r>
              <a:rPr lang="ar-YE" sz="2000" dirty="0">
                <a:latin typeface="Traditional Arabic" panose="02020603050405020304" pitchFamily="18" charset="-78"/>
                <a:cs typeface="Traditional Arabic" panose="02020603050405020304" pitchFamily="18" charset="-78"/>
              </a:rPr>
              <a:t>الأهداف الهامة قبل حدوث الخسارة تشمل الاقتصاد، تقليل القلق، والوفاء بالالتزامات القانونية.</a:t>
            </a:r>
          </a:p>
          <a:p>
            <a:pPr algn="r" rtl="1">
              <a:lnSpc>
                <a:spcPct val="150000"/>
              </a:lnSpc>
            </a:pPr>
            <a:r>
              <a:rPr lang="ar-YE" sz="2000" b="1" dirty="0">
                <a:latin typeface="Traditional Arabic" panose="02020603050405020304" pitchFamily="18" charset="-78"/>
                <a:cs typeface="Traditional Arabic" panose="02020603050405020304" pitchFamily="18" charset="-78"/>
              </a:rPr>
              <a:t> الهدف الأول يعني أن على الشركة أن تستعد للخسائر المحتملة بأكثر الطرق اقتصادية.</a:t>
            </a:r>
          </a:p>
          <a:p>
            <a:pPr algn="r" rtl="1">
              <a:lnSpc>
                <a:spcPct val="150000"/>
              </a:lnSpc>
            </a:pPr>
            <a:r>
              <a:rPr lang="ar-YE" sz="2000" dirty="0">
                <a:latin typeface="Traditional Arabic" panose="02020603050405020304" pitchFamily="18" charset="-78"/>
                <a:cs typeface="Traditional Arabic" panose="02020603050405020304" pitchFamily="18" charset="-78"/>
              </a:rPr>
              <a:t> </a:t>
            </a:r>
            <a:r>
              <a:rPr lang="ar-YE" sz="2000" b="1" dirty="0">
                <a:latin typeface="Traditional Arabic" panose="02020603050405020304" pitchFamily="18" charset="-78"/>
                <a:cs typeface="Traditional Arabic" panose="02020603050405020304" pitchFamily="18" charset="-78"/>
              </a:rPr>
              <a:t>الهدف الثاني هو تقليل القلق. </a:t>
            </a:r>
            <a:r>
              <a:rPr lang="ar-YE" sz="2000" dirty="0">
                <a:latin typeface="Traditional Arabic" panose="02020603050405020304" pitchFamily="18" charset="-78"/>
                <a:cs typeface="Traditional Arabic" panose="02020603050405020304" pitchFamily="18" charset="-78"/>
              </a:rPr>
              <a:t>بعض حالات التعرض للخسائر قد تسبب قلقًا وخوفًا أكبر لمدير المخاطر والمسؤولين التنفيذيين الرئيسيين. </a:t>
            </a:r>
          </a:p>
          <a:p>
            <a:pPr algn="r" rtl="1">
              <a:lnSpc>
                <a:spcPct val="150000"/>
              </a:lnSpc>
            </a:pPr>
            <a:r>
              <a:rPr lang="ar-YE" sz="2000" b="1" dirty="0">
                <a:latin typeface="Traditional Arabic" panose="02020603050405020304" pitchFamily="18" charset="-78"/>
                <a:cs typeface="Traditional Arabic" panose="02020603050405020304" pitchFamily="18" charset="-78"/>
              </a:rPr>
              <a:t>أما الهدف </a:t>
            </a:r>
            <a:r>
              <a:rPr lang="ar-YE" sz="2000" dirty="0">
                <a:latin typeface="Traditional Arabic" panose="02020603050405020304" pitchFamily="18" charset="-78"/>
                <a:cs typeface="Traditional Arabic" panose="02020603050405020304" pitchFamily="18" charset="-78"/>
              </a:rPr>
              <a:t>الأخير فهو الوفاء بأي التزامات قانونية. على سبيل المثال، قد تتطلب اللوائح الحكومية من الشركة تركيب أجهزة سلامة لحماية العمال من الأذى، والتخلص من المواد الخطرة بشكل صحيح، ووضع العلامات المناسبة على المنتجات الاستهلاكية</a:t>
            </a:r>
            <a:r>
              <a:rPr lang="ar-YE" sz="1600" dirty="0"/>
              <a:t>.</a:t>
            </a:r>
            <a:endParaRPr lang="en-MY" sz="16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94145797"/>
      </p:ext>
    </p:extLst>
  </p:cSld>
  <p:clrMapOvr>
    <a:masterClrMapping/>
  </p:clrMapOvr>
  <mc:AlternateContent xmlns:mc="http://schemas.openxmlformats.org/markup-compatibility/2006" xmlns:p14="http://schemas.microsoft.com/office/powerpoint/2010/main">
    <mc:Choice Requires="p14">
      <p:transition spd="slow" p14:dur="2000" advTm="134178"/>
    </mc:Choice>
    <mc:Fallback xmlns="">
      <p:transition spd="slow" advTm="134178"/>
    </mc:Fallback>
  </mc:AlternateContent>
  <p:extLst>
    <p:ext uri="{3A86A75C-4F4B-4683-9AE1-C65F6400EC91}">
      <p14:laserTraceLst xmlns:p14="http://schemas.microsoft.com/office/powerpoint/2010/main">
        <p14:tracePtLst>
          <p14:tracePt t="55324" x="3771900" y="6261100"/>
          <p14:tracePt t="55441" x="3219450" y="6510338"/>
          <p14:tracePt t="55449" x="3305175" y="6272213"/>
          <p14:tracePt t="55466" x="3533775" y="5651500"/>
          <p14:tracePt t="55482" x="3900488" y="5030788"/>
          <p14:tracePt t="55498" x="4146550" y="4630738"/>
          <p14:tracePt t="55514" x="4324350" y="4300538"/>
          <p14:tracePt t="55531" x="4451350" y="4095750"/>
          <p14:tracePt t="55547" x="4511675" y="4011613"/>
          <p14:tracePt t="55564" x="4545013" y="3968750"/>
          <p14:tracePt t="55581" x="4554538" y="3935413"/>
          <p14:tracePt t="55602" x="4579938" y="3900488"/>
          <p14:tracePt t="55604" x="4605338" y="3875088"/>
          <p14:tracePt t="55617" x="4621213" y="3867150"/>
          <p14:tracePt t="55661" x="4630738" y="3867150"/>
          <p14:tracePt t="55674" x="4638675" y="3867150"/>
          <p14:tracePt t="55689" x="4646613" y="3867150"/>
          <p14:tracePt t="55700" x="4656138" y="3867150"/>
          <p14:tracePt t="55717" x="4757738" y="3867150"/>
          <p14:tracePt t="55721" x="4843463" y="3867150"/>
          <p14:tracePt t="55731" x="4927600" y="3867150"/>
          <p14:tracePt t="55749" x="5072063" y="3849688"/>
          <p14:tracePt t="55764" x="5191125" y="3806825"/>
          <p14:tracePt t="55781" x="5276850" y="3781425"/>
          <p14:tracePt t="55798" x="5284788" y="3781425"/>
          <p14:tracePt t="55882" x="5292725" y="3781425"/>
          <p14:tracePt t="55889" x="5327650" y="3781425"/>
          <p14:tracePt t="55899" x="5335588" y="3841750"/>
          <p14:tracePt t="55919" x="5343525" y="3935413"/>
          <p14:tracePt t="55932" x="5360988" y="3994150"/>
          <p14:tracePt t="55950" x="5360988" y="4037013"/>
          <p14:tracePt t="55966" x="5360988" y="4044950"/>
          <p14:tracePt t="56059" x="5360988" y="4052888"/>
          <p14:tracePt t="56074" x="5343525" y="4044950"/>
          <p14:tracePt t="56081" x="5327650" y="4037013"/>
          <p14:tracePt t="56089" x="5302250" y="4037013"/>
          <p14:tracePt t="56099" x="5292725" y="4027488"/>
          <p14:tracePt t="56118" x="5249863" y="4027488"/>
          <p14:tracePt t="56133" x="5191125" y="4019550"/>
          <p14:tracePt t="56147" x="5122863" y="4019550"/>
          <p14:tracePt t="56165" x="5038725" y="4019550"/>
          <p14:tracePt t="56183" x="4919663" y="4019550"/>
          <p14:tracePt t="56186" x="4859338" y="4019550"/>
          <p14:tracePt t="56199" x="4791075" y="4019550"/>
          <p14:tracePt t="56200" x="4664075" y="4019550"/>
          <p14:tracePt t="56218" x="4476750" y="4019550"/>
          <p14:tracePt t="56232" x="4367213" y="4019550"/>
          <p14:tracePt t="56247" x="4332288" y="4019550"/>
          <p14:tracePt t="56267" x="4273550" y="4019550"/>
          <p14:tracePt t="56290" x="4265613" y="4019550"/>
          <p14:tracePt t="56346" x="4256088" y="4019550"/>
          <p14:tracePt t="56354" x="4248150" y="4019550"/>
          <p14:tracePt t="56366" x="4240213" y="4019550"/>
          <p14:tracePt t="56380" x="4230688" y="4019550"/>
          <p14:tracePt t="56397" x="4222750" y="4019550"/>
          <p14:tracePt t="56413" x="4214813" y="4019550"/>
          <p14:tracePt t="56430" x="4205288" y="4019550"/>
          <p14:tracePt t="56447" x="4187825" y="4019550"/>
          <p14:tracePt t="56449" x="4179888" y="4019550"/>
          <p14:tracePt t="56468" x="4162425" y="4027488"/>
          <p14:tracePt t="56483" x="4154488" y="4037013"/>
          <p14:tracePt t="56499" x="4146550" y="4037013"/>
          <p14:tracePt t="75538" x="4137025" y="4002088"/>
          <p14:tracePt t="75545" x="4137025" y="3790950"/>
          <p14:tracePt t="75556" x="4137025" y="3586163"/>
          <p14:tracePt t="75573" x="4197350" y="3340100"/>
          <p14:tracePt t="75589" x="4265613" y="3203575"/>
          <p14:tracePt t="75606" x="4349750" y="3033713"/>
          <p14:tracePt t="75608" x="4392613" y="2957513"/>
          <p14:tracePt t="75622" x="4435475" y="2889250"/>
          <p14:tracePt t="75638" x="4443413" y="2871788"/>
          <p14:tracePt t="75682" x="4451350" y="2863850"/>
          <p14:tracePt t="76138" x="4443413" y="2863850"/>
          <p14:tracePt t="76145" x="4392613" y="2871788"/>
          <p14:tracePt t="76156" x="4349750" y="2889250"/>
          <p14:tracePt t="76171" x="4298950" y="2922588"/>
          <p14:tracePt t="76190" x="4273550" y="2940050"/>
          <p14:tracePt t="76209" x="4240213" y="2957513"/>
          <p14:tracePt t="76225" x="4222750" y="2965450"/>
          <p14:tracePt t="76434" x="4214813" y="2974975"/>
          <p14:tracePt t="76441" x="4205288" y="2982913"/>
          <p14:tracePt t="76455" x="4197350" y="3000375"/>
          <p14:tracePt t="76476" x="4187825" y="3008313"/>
          <p14:tracePt t="76488" x="4179888" y="3025775"/>
          <p14:tracePt t="76508" x="4179888" y="3033713"/>
          <p14:tracePt t="76522" x="4179888" y="3041650"/>
          <p14:tracePt t="76539" x="4171950" y="3059113"/>
          <p14:tracePt t="76555" x="4162425" y="3067050"/>
          <p14:tracePt t="76571" x="4146550" y="3067050"/>
          <p14:tracePt t="76589" x="4146550" y="3076575"/>
          <p14:tracePt t="76606" x="4129088" y="3084513"/>
          <p14:tracePt t="76622" x="4121150" y="3101975"/>
          <p14:tracePt t="76626" x="4103688" y="3109913"/>
          <p14:tracePt t="76639" x="4095750" y="3127375"/>
          <p14:tracePt t="76642" x="4078288" y="3144838"/>
          <p14:tracePt t="76654" x="4052888" y="3160713"/>
          <p14:tracePt t="76671" x="4010025" y="3195638"/>
          <p14:tracePt t="76689" x="3976688" y="3228975"/>
          <p14:tracePt t="76785" x="3967163" y="3246438"/>
          <p14:tracePt t="79011" x="3951288" y="3254375"/>
          <p14:tracePt t="79018" x="3941763" y="3254375"/>
          <p14:tracePt t="79024" x="3933825" y="3263900"/>
          <p14:tracePt t="79037" x="3925888" y="3263900"/>
          <p14:tracePt t="79054" x="3908425" y="3271838"/>
          <p14:tracePt t="79106" x="3900488" y="3279775"/>
          <p14:tracePt t="79355" x="3890963" y="3279775"/>
          <p14:tracePt t="88769" x="3883025" y="3355975"/>
          <p14:tracePt t="88778" x="3883025" y="3467100"/>
          <p14:tracePt t="88786" x="3883025" y="3568700"/>
          <p14:tracePt t="88799" x="3883025" y="3629025"/>
          <p14:tracePt t="88819" x="3890963" y="3798888"/>
          <p14:tracePt t="88838" x="3890963" y="3849688"/>
          <p14:tracePt t="88851" x="3890963" y="3875088"/>
          <p14:tracePt t="88866" x="3890963" y="3883025"/>
          <p14:tracePt t="88869" x="3890963" y="3900488"/>
          <p14:tracePt t="88883" x="3916363" y="3935413"/>
          <p14:tracePt t="88900" x="3941763" y="4002088"/>
          <p14:tracePt t="88917" x="4027488" y="4164013"/>
          <p14:tracePt t="88934" x="4129088" y="4325938"/>
          <p14:tracePt t="88950" x="4205288" y="4445000"/>
          <p14:tracePt t="88966" x="4248150" y="4513263"/>
          <p14:tracePt t="88983" x="4281488" y="4564063"/>
          <p14:tracePt t="88986" x="4291013" y="4579938"/>
          <p14:tracePt t="89003" x="4298950" y="4605338"/>
          <p14:tracePt t="89019" x="4332288" y="4648200"/>
          <p14:tracePt t="89032" x="4359275" y="4673600"/>
          <p14:tracePt t="89034" x="4384675" y="4683125"/>
          <p14:tracePt t="89049" x="4443413" y="4724400"/>
          <p14:tracePt t="89067" x="4630738" y="4818063"/>
          <p14:tracePt t="89087" x="4791075" y="4886325"/>
          <p14:tracePt t="89089" x="4876800" y="4894263"/>
          <p14:tracePt t="89100" x="4970463" y="4929188"/>
          <p14:tracePt t="89116" x="5106988" y="4962525"/>
          <p14:tracePt t="89134" x="5216525" y="4979988"/>
          <p14:tracePt t="89149" x="5292725" y="4987925"/>
          <p14:tracePt t="89169" x="5327650" y="4987925"/>
          <p14:tracePt t="89184" x="5343525" y="4987925"/>
          <p14:tracePt t="89186" x="5353050" y="4987925"/>
          <p14:tracePt t="89202" x="5378450" y="4987925"/>
          <p14:tracePt t="89218" x="5403850" y="4987925"/>
          <p14:tracePt t="89234" x="5462588" y="4987925"/>
          <p14:tracePt t="89250" x="5505450" y="4979988"/>
          <p14:tracePt t="89265" x="5530850" y="4972050"/>
          <p14:tracePt t="89288" x="5599113" y="4946650"/>
          <p14:tracePt t="89298" x="5599113" y="4937125"/>
          <p14:tracePt t="89319" x="5641975" y="4929188"/>
          <p14:tracePt t="89320" x="5649913" y="4929188"/>
          <p14:tracePt t="89333" x="5675313" y="4911725"/>
          <p14:tracePt t="89349" x="5726113" y="4894263"/>
          <p14:tracePt t="89366" x="5768975" y="4878388"/>
          <p14:tracePt t="89385" x="5845175" y="4878388"/>
          <p14:tracePt t="89387" x="5895975" y="4878388"/>
          <p14:tracePt t="89399" x="5981700" y="4878388"/>
          <p14:tracePt t="89418" x="6075363" y="4878388"/>
          <p14:tracePt t="89419" x="6108700" y="4878388"/>
          <p14:tracePt t="89434" x="6151563" y="4878388"/>
          <p14:tracePt t="89449" x="6194425" y="4878388"/>
          <p14:tracePt t="89466" x="6227763" y="4878388"/>
          <p14:tracePt t="91545" x="6235700" y="4878388"/>
          <p14:tracePt t="91554" x="6253163" y="4878388"/>
          <p14:tracePt t="91578" x="6270625" y="4878388"/>
          <p14:tracePt t="91585" x="6278563" y="4878388"/>
          <p14:tracePt t="91610" x="6286500" y="4878388"/>
          <p14:tracePt t="91619" x="6296025" y="4878388"/>
          <p14:tracePt t="91650" x="6321425" y="4886325"/>
          <p14:tracePt t="91703" x="6329363" y="4886325"/>
          <p14:tracePt t="91748" x="6346825" y="4886325"/>
          <p14:tracePt t="91763" x="6354763" y="4886325"/>
          <p14:tracePt t="91770" x="6364288" y="4886325"/>
          <p14:tracePt t="91781" x="6380163" y="4886325"/>
          <p14:tracePt t="91797" x="6389688" y="4886325"/>
          <p14:tracePt t="91817" x="6430963" y="4886325"/>
          <p14:tracePt t="91833" x="6473825" y="4903788"/>
          <p14:tracePt t="91852" x="6524625" y="4903788"/>
          <p14:tracePt t="91866" x="6559550" y="4911725"/>
          <p14:tracePt t="91883" x="6600825" y="4911725"/>
          <p14:tracePt t="91899" x="6635750" y="4911725"/>
          <p14:tracePt t="91916" x="6669088" y="4911725"/>
          <p14:tracePt t="91934" x="6678613" y="4911725"/>
          <p14:tracePt t="91938" x="6686550" y="4911725"/>
          <p14:tracePt t="91953" x="6704013" y="4911725"/>
          <p14:tracePt t="91968" x="6711950" y="4911725"/>
          <p14:tracePt t="91981" x="6719888" y="4911725"/>
          <p14:tracePt t="91998" x="6737350" y="4911725"/>
          <p14:tracePt t="92001" x="6745288" y="4911725"/>
          <p14:tracePt t="92034" x="6754813" y="4911725"/>
          <p14:tracePt t="92322" x="6762750" y="4911725"/>
          <p14:tracePt t="92345" x="6770688" y="4911725"/>
          <p14:tracePt t="92361" x="6770688" y="4886325"/>
          <p14:tracePt t="92370" x="6770688" y="4878388"/>
          <p14:tracePt t="92380" x="6770688" y="4868863"/>
          <p14:tracePt t="92398" x="6754813" y="4818063"/>
          <p14:tracePt t="92415" x="6729413" y="4792663"/>
          <p14:tracePt t="92418" x="6719888" y="4784725"/>
          <p14:tracePt t="92626" x="6719888" y="4792663"/>
          <p14:tracePt t="92634" x="6719888" y="4810125"/>
          <p14:tracePt t="92651" x="6737350" y="4810125"/>
          <p14:tracePt t="92666" x="6770688" y="4810125"/>
          <p14:tracePt t="92681" x="6797675" y="4810125"/>
          <p14:tracePt t="92683" x="6823075" y="4818063"/>
          <p14:tracePt t="92698" x="6873875" y="4818063"/>
          <p14:tracePt t="92720" x="6932613" y="4818063"/>
          <p14:tracePt t="92722" x="6975475" y="4827588"/>
          <p14:tracePt t="92732" x="7018338" y="4843463"/>
          <p14:tracePt t="92748" x="7069138" y="4843463"/>
          <p14:tracePt t="92763" x="7102475" y="4852988"/>
          <p14:tracePt t="92780" x="7127875" y="4852988"/>
          <p14:tracePt t="92798" x="7153275" y="4852988"/>
          <p14:tracePt t="92818" x="7188200" y="4860925"/>
          <p14:tracePt t="92842" x="7196138" y="4860925"/>
          <p14:tracePt t="92849" x="7204075" y="4860925"/>
          <p14:tracePt t="92865" x="7213600" y="4860925"/>
          <p14:tracePt t="92867" x="7229475" y="4860925"/>
          <p14:tracePt t="92888" x="7256463" y="4860925"/>
          <p14:tracePt t="92889" x="7272338" y="4860925"/>
          <p14:tracePt t="92897" x="7289800" y="4860925"/>
          <p14:tracePt t="92914" x="7297738" y="4860925"/>
          <p14:tracePt t="92931" x="7315200" y="4860925"/>
          <p14:tracePt t="92947" x="7323138" y="4860925"/>
          <p14:tracePt t="92964" x="7332663" y="4860925"/>
          <p14:tracePt t="92981" x="7348538" y="4860925"/>
          <p14:tracePt t="92997" x="7366000" y="4868863"/>
          <p14:tracePt t="93018" x="7400925" y="4878388"/>
          <p14:tracePt t="93043" x="7416800" y="4878388"/>
          <p14:tracePt t="93058" x="7426325" y="4878388"/>
          <p14:tracePt t="93075" x="7442200" y="4886325"/>
          <p14:tracePt t="93089" x="7459663" y="4886325"/>
          <p14:tracePt t="93099" x="7467600" y="4886325"/>
          <p14:tracePt t="93115" x="7485063" y="4886325"/>
          <p14:tracePt t="93132" x="7518400" y="4886325"/>
          <p14:tracePt t="93147" x="7561263" y="4894263"/>
          <p14:tracePt t="93165" x="7646988" y="4911725"/>
          <p14:tracePt t="93181" x="7680325" y="4919663"/>
          <p14:tracePt t="93198" x="7705725" y="4919663"/>
          <p14:tracePt t="93260" x="7715250" y="4919663"/>
          <p14:tracePt t="93268" x="7723188" y="4919663"/>
          <p14:tracePt t="93286" x="7766050" y="4919663"/>
          <p14:tracePt t="93288" x="7781925" y="4919663"/>
          <p14:tracePt t="93300" x="7799388" y="4919663"/>
          <p14:tracePt t="93317" x="7832725" y="4919663"/>
          <p14:tracePt t="93331" x="7859713" y="4919663"/>
          <p14:tracePt t="93347" x="7885113" y="4919663"/>
          <p14:tracePt t="93364" x="7918450" y="4919663"/>
          <p14:tracePt t="93381" x="7951788" y="4919663"/>
          <p14:tracePt t="93397" x="7994650" y="4919663"/>
          <p14:tracePt t="93414" x="8045450" y="4919663"/>
          <p14:tracePt t="93431" x="8080375" y="4919663"/>
          <p14:tracePt t="93434" x="8088313" y="4919663"/>
          <p14:tracePt t="93447" x="8105775" y="4919663"/>
          <p14:tracePt t="93449" x="8113713" y="4919663"/>
          <p14:tracePt t="93465" x="8131175" y="4919663"/>
          <p14:tracePt t="93482" x="8147050" y="4919663"/>
          <p14:tracePt t="93497" x="8174038" y="4919663"/>
          <p14:tracePt t="93499" x="8181975" y="4919663"/>
          <p14:tracePt t="93514" x="8215313" y="4919663"/>
          <p14:tracePt t="93530" x="8250238" y="4919663"/>
          <p14:tracePt t="93549" x="8275638" y="4919663"/>
          <p14:tracePt t="93567" x="8301038" y="4919663"/>
          <p14:tracePt t="93568" x="8308975" y="4919663"/>
          <p14:tracePt t="93580" x="8318500" y="4919663"/>
          <p14:tracePt t="94234" x="8326438" y="4919663"/>
          <p14:tracePt t="94241" x="8359775" y="4919663"/>
          <p14:tracePt t="94249" x="8394700" y="4919663"/>
          <p14:tracePt t="94266" x="8470900" y="4919663"/>
          <p14:tracePt t="94283" x="8496300" y="4919663"/>
          <p14:tracePt t="94320" x="8513763" y="4919663"/>
          <p14:tracePt t="94322" x="8539163" y="4919663"/>
          <p14:tracePt t="94331" x="8547100" y="4919663"/>
          <p14:tracePt t="94352" x="8564563" y="4919663"/>
          <p14:tracePt t="94364" x="8572500" y="4919663"/>
          <p14:tracePt t="94382" x="8589963" y="4919663"/>
          <p14:tracePt t="94399" x="8640763" y="4919663"/>
          <p14:tracePt t="94401" x="8648700" y="4919663"/>
          <p14:tracePt t="94413" x="8674100" y="4919663"/>
          <p14:tracePt t="94431" x="8709025" y="4911725"/>
          <p14:tracePt t="94434" x="8724900" y="4911725"/>
          <p14:tracePt t="94447" x="8750300" y="4911725"/>
          <p14:tracePt t="94465" x="8802688" y="4903788"/>
          <p14:tracePt t="94482" x="8818563" y="4903788"/>
          <p14:tracePt t="94498" x="8828088" y="4903788"/>
          <p14:tracePt t="94515" x="8843963" y="4903788"/>
          <p14:tracePt t="94529" x="8861425" y="4903788"/>
          <p14:tracePt t="94546" x="8869363" y="4903788"/>
          <p14:tracePt t="94563" x="8878888" y="4903788"/>
          <p14:tracePt t="94585" x="8886825" y="4903788"/>
          <p14:tracePt t="94626" x="8904288" y="4903788"/>
          <p14:tracePt t="94633" x="8912225" y="4903788"/>
          <p14:tracePt t="94649" x="8921750" y="4903788"/>
          <p14:tracePt t="94665" x="8947150" y="4903788"/>
          <p14:tracePt t="94682" x="8955088" y="4903788"/>
          <p14:tracePt t="94699" x="8988425" y="4903788"/>
          <p14:tracePt t="94714" x="9013825" y="4903788"/>
          <p14:tracePt t="94731" x="9056688" y="4903788"/>
          <p14:tracePt t="94746" x="9099550" y="4911725"/>
          <p14:tracePt t="94765" x="9124950" y="4911725"/>
          <p14:tracePt t="94779" x="9158288" y="4919663"/>
          <p14:tracePt t="94796" x="9183688" y="4919663"/>
          <p14:tracePt t="94818" x="9193213" y="4919663"/>
          <p14:tracePt t="94842" x="9201150" y="4919663"/>
          <p14:tracePt t="94850" x="9209088" y="4919663"/>
          <p14:tracePt t="94870" x="9226550" y="4919663"/>
          <p14:tracePt t="94879" x="9244013" y="4919663"/>
          <p14:tracePt t="94899" x="9261475" y="4919663"/>
          <p14:tracePt t="94914" x="9286875" y="4919663"/>
          <p14:tracePt t="94930" x="9312275" y="4919663"/>
          <p14:tracePt t="94954" x="9320213" y="4919663"/>
          <p14:tracePt t="95233" x="9328150" y="4919663"/>
          <p14:tracePt t="95242" x="9337675" y="4919663"/>
          <p14:tracePt t="95259" x="9345613" y="4919663"/>
          <p14:tracePt t="95337" x="9353550" y="4919663"/>
          <p14:tracePt t="95393" x="9371013" y="4919663"/>
          <p14:tracePt t="95602" x="9388475" y="4919663"/>
          <p14:tracePt t="95618" x="9405938" y="4919663"/>
          <p14:tracePt t="95859" x="9413875" y="4919663"/>
          <p14:tracePt t="95866" x="9421813" y="4919663"/>
          <p14:tracePt t="95880" x="9431338" y="4919663"/>
          <p14:tracePt t="95899" x="9439275" y="4911725"/>
          <p14:tracePt t="95954" x="9447213" y="4911725"/>
          <p14:tracePt t="95965" x="9456738" y="4911725"/>
          <p14:tracePt t="95968" x="9482138" y="4903788"/>
          <p14:tracePt t="95985" x="9532938" y="4886325"/>
          <p14:tracePt t="96002" x="9558338" y="4886325"/>
          <p14:tracePt t="96017" x="9566275" y="4886325"/>
          <p14:tracePt t="96097" x="9583738" y="4886325"/>
          <p14:tracePt t="96234" x="9591675" y="4886325"/>
          <p14:tracePt t="96242" x="9601200" y="4886325"/>
          <p14:tracePt t="96266" x="9609138" y="4886325"/>
          <p14:tracePt t="96298" x="9617075" y="4886325"/>
          <p14:tracePt t="96306" x="9626600" y="4886325"/>
          <p14:tracePt t="96322" x="9642475" y="4886325"/>
          <p14:tracePt t="96331" x="9652000" y="4886325"/>
          <p14:tracePt t="96346" x="9659938" y="4886325"/>
          <p14:tracePt t="96362" x="9685338" y="4886325"/>
          <p14:tracePt t="96381" x="9694863" y="4886325"/>
          <p14:tracePt t="96398" x="9702800" y="4886325"/>
          <p14:tracePt t="96418" x="9710738" y="4886325"/>
          <p14:tracePt t="96441" x="9720263" y="4886325"/>
          <p14:tracePt t="96457" x="9728200" y="4886325"/>
          <p14:tracePt t="97114" x="9728200" y="4878388"/>
          <p14:tracePt t="97137" x="9710738" y="4868863"/>
          <p14:tracePt t="97148" x="9694863" y="4868863"/>
          <p14:tracePt t="97152" x="9667875" y="4868863"/>
          <p14:tracePt t="97162" x="9634538" y="4868863"/>
          <p14:tracePt t="97179" x="9472613" y="4868863"/>
          <p14:tracePt t="97196" x="9218613" y="4868863"/>
          <p14:tracePt t="97212" x="8759825" y="4852988"/>
          <p14:tracePt t="97229" x="8189913" y="4784725"/>
          <p14:tracePt t="97245" x="7705725" y="4741863"/>
          <p14:tracePt t="97262" x="7426325" y="4741863"/>
          <p14:tracePt t="97284" x="7196138" y="4741863"/>
          <p14:tracePt t="97296" x="7119938" y="4741863"/>
          <p14:tracePt t="97297" x="7069138" y="4741863"/>
          <p14:tracePt t="97316" x="6838950" y="4741863"/>
          <p14:tracePt t="97330" x="6491288" y="4741863"/>
          <p14:tracePt t="97347" x="6024563" y="4741863"/>
          <p14:tracePt t="97363" x="5649913" y="4741863"/>
          <p14:tracePt t="97380" x="5335588" y="4767263"/>
          <p14:tracePt t="97400" x="5021263" y="4818063"/>
          <p14:tracePt t="97402" x="4859338" y="4818063"/>
          <p14:tracePt t="97412" x="4724400" y="4818063"/>
          <p14:tracePt t="97430" x="4324350" y="4818063"/>
          <p14:tracePt t="97446" x="3916363" y="4818063"/>
          <p14:tracePt t="97462" x="3559175" y="4818063"/>
          <p14:tracePt t="97465" x="3432175" y="4818063"/>
          <p14:tracePt t="97479" x="3322638" y="4818063"/>
          <p14:tracePt t="97481" x="3211513" y="4818063"/>
          <p14:tracePt t="97495" x="3109913" y="4818063"/>
          <p14:tracePt t="97514" x="2947988" y="4827588"/>
          <p14:tracePt t="97531" x="2871788" y="4835525"/>
          <p14:tracePt t="97547" x="2838450" y="4843463"/>
          <p14:tracePt t="97561" x="2828925" y="4843463"/>
          <p14:tracePt t="97578" x="2795588" y="4843463"/>
          <p14:tracePt t="97595" x="2744788" y="4852988"/>
          <p14:tracePt t="97612" x="2641600" y="4852988"/>
          <p14:tracePt t="97629" x="2481263" y="4852988"/>
          <p14:tracePt t="97649" x="2286000" y="4852988"/>
          <p14:tracePt t="97661" x="2200275" y="4852988"/>
          <p14:tracePt t="97680" x="1936750" y="4852988"/>
          <p14:tracePt t="97695" x="1852613" y="4852988"/>
          <p14:tracePt t="97697" x="1801813" y="4852988"/>
          <p14:tracePt t="97714" x="1682750" y="4852988"/>
          <p14:tracePt t="97729" x="1622425" y="4852988"/>
          <p14:tracePt t="97746" x="1528763" y="4852988"/>
          <p14:tracePt t="97763" x="1495425" y="4860925"/>
          <p14:tracePt t="97778" x="1487488" y="4860925"/>
          <p14:tracePt t="97818" x="1462088" y="4868863"/>
          <p14:tracePt t="97841" x="1462088" y="4878388"/>
          <p14:tracePt t="97858" x="1452563" y="4878388"/>
          <p14:tracePt t="97866" x="1444625" y="4886325"/>
          <p14:tracePt t="97881" x="1435100" y="4894263"/>
          <p14:tracePt t="97915" x="1427163" y="4903788"/>
          <p14:tracePt t="97922" x="1409700" y="4903788"/>
          <p14:tracePt t="97931" x="1409700" y="4911725"/>
          <p14:tracePt t="97947" x="1393825" y="4919663"/>
          <p14:tracePt t="97963" x="1376363" y="4929188"/>
          <p14:tracePt t="97979" x="1368425" y="4929188"/>
          <p14:tracePt t="97995" x="1343025" y="4929188"/>
          <p14:tracePt t="98012" x="1343025" y="4937125"/>
          <p14:tracePt t="98028" x="1333500" y="4946650"/>
          <p14:tracePt t="98050" x="1325563" y="4946650"/>
          <p14:tracePt t="108481" x="1325563" y="4954588"/>
          <p14:tracePt t="108488" x="1325563" y="4979988"/>
          <p14:tracePt t="108496" x="1343025" y="4979988"/>
          <p14:tracePt t="108537" x="1358900" y="4979988"/>
          <p14:tracePt t="108546" x="1368425" y="4987925"/>
          <p14:tracePt t="108881" x="1376363" y="4997450"/>
          <p14:tracePt t="108890" x="1401763" y="5005388"/>
          <p14:tracePt t="108898" x="1435100" y="5022850"/>
          <p14:tracePt t="108907" x="1512888" y="5030788"/>
          <p14:tracePt t="108924" x="1827213" y="5081588"/>
          <p14:tracePt t="108946" x="2430463" y="5243513"/>
          <p14:tracePt t="108958" x="2549525" y="5286375"/>
          <p14:tracePt t="108974" x="2803525" y="5370513"/>
          <p14:tracePt t="108994" x="3186113" y="5514975"/>
          <p14:tracePt t="109009" x="3389313" y="5565775"/>
          <p14:tracePt t="109025" x="3525838" y="5591175"/>
          <p14:tracePt t="109043" x="3678238" y="5651500"/>
          <p14:tracePt t="109058" x="3925888" y="5735638"/>
          <p14:tracePt t="109074" x="4060825" y="5761038"/>
          <p14:tracePt t="109076" x="4230688" y="5821363"/>
          <p14:tracePt t="109090" x="4554538" y="5932488"/>
          <p14:tracePt t="109107" x="5097463" y="6059488"/>
          <p14:tracePt t="109123" x="5581650" y="6169025"/>
          <p14:tracePt t="109140" x="5853113" y="6229350"/>
          <p14:tracePt t="109157" x="5972175" y="6254750"/>
          <p14:tracePt t="109174" x="6040438" y="6288088"/>
          <p14:tracePt t="109190" x="6049963" y="6288088"/>
          <p14:tracePt t="109207" x="6057900" y="6297613"/>
          <p14:tracePt t="109210" x="6057900" y="6305550"/>
          <p14:tracePt t="109225" x="6057900" y="6313488"/>
          <p14:tracePt t="109228" x="6057900" y="6348413"/>
          <p14:tracePt t="109241" x="6057900" y="6381750"/>
          <p14:tracePt t="109259" x="5981700" y="6442075"/>
          <p14:tracePt t="109280" x="5853113" y="6518275"/>
          <p14:tracePt t="109290" x="5811838" y="6535738"/>
          <p14:tracePt t="109307" x="5761038" y="6569075"/>
          <p14:tracePt t="109323" x="5726113" y="6586538"/>
          <p14:tracePt t="109340" x="5718175" y="6602413"/>
          <p14:tracePt t="109357" x="5692775" y="6619875"/>
          <p14:tracePt t="109373" x="5683250" y="6627813"/>
          <p14:tracePt t="109425" x="5683250" y="6594475"/>
          <p14:tracePt t="109436" x="5708650" y="6526213"/>
          <p14:tracePt t="109441" x="5786438" y="6424613"/>
          <p14:tracePt t="109459" x="5938838" y="6237288"/>
          <p14:tracePt t="109476" x="6083300" y="6092825"/>
          <p14:tracePt t="109492" x="6270625" y="5965825"/>
          <p14:tracePt t="109507" x="6440488" y="5864225"/>
          <p14:tracePt t="109526" x="6592888" y="5788025"/>
          <p14:tracePt t="109545" x="6823075" y="5694363"/>
          <p14:tracePt t="109558" x="6881813" y="5668963"/>
          <p14:tracePt t="109573" x="7059613" y="5591175"/>
          <p14:tracePt t="109590" x="7196138" y="5565775"/>
          <p14:tracePt t="109594" x="7239000" y="5540375"/>
          <p14:tracePt t="109607" x="7272338" y="5532438"/>
          <p14:tracePt t="109623" x="7383463" y="5497513"/>
          <p14:tracePt t="109626" x="7426325" y="5489575"/>
          <p14:tracePt t="109641" x="7535863" y="5464175"/>
          <p14:tracePt t="109659" x="7629525" y="5438775"/>
          <p14:tracePt t="109674" x="7705725" y="5421313"/>
          <p14:tracePt t="109689" x="7824788" y="5387975"/>
          <p14:tracePt t="109707" x="7969250" y="5387975"/>
          <p14:tracePt t="109727" x="8070850" y="5387975"/>
          <p14:tracePt t="109730" x="8105775" y="5387975"/>
          <p14:tracePt t="109740" x="8147050" y="5387975"/>
          <p14:tracePt t="109758" x="8224838" y="5387975"/>
          <p14:tracePt t="109773" x="8250238" y="5387975"/>
          <p14:tracePt t="109792" x="8266113" y="5387975"/>
          <p14:tracePt t="109814" x="8326438" y="5387975"/>
          <p14:tracePt t="109822" x="8343900" y="5387975"/>
          <p14:tracePt t="109843" x="8462963" y="5387975"/>
          <p14:tracePt t="109858" x="8555038" y="5395913"/>
          <p14:tracePt t="109875" x="8648700" y="5405438"/>
          <p14:tracePt t="109891" x="8724900" y="5421313"/>
          <p14:tracePt t="109908" x="8785225" y="5430838"/>
          <p14:tracePt t="109924" x="8810625" y="5430838"/>
          <p14:tracePt t="109940" x="8853488" y="5430838"/>
          <p14:tracePt t="109960" x="8937625" y="5430838"/>
          <p14:tracePt t="109960" x="8997950" y="5430838"/>
          <p14:tracePt t="109972" x="9039225" y="5430838"/>
          <p14:tracePt t="109990" x="9082088" y="5430838"/>
          <p14:tracePt t="110007" x="9091613" y="5430838"/>
          <p14:tracePt t="110066" x="9099550" y="5430838"/>
          <p14:tracePt t="110109" x="9107488" y="5430838"/>
          <p14:tracePt t="110306" x="9107488" y="5438775"/>
          <p14:tracePt t="110322" x="9107488" y="5446713"/>
          <p14:tracePt t="110361" x="9107488" y="5456238"/>
          <p14:tracePt t="110466" x="9107488" y="5464175"/>
          <p14:tracePt t="110480" x="9117013" y="5472113"/>
          <p14:tracePt t="110481" x="9124950" y="5472113"/>
          <p14:tracePt t="110489" x="9142413" y="5472113"/>
          <p14:tracePt t="110496" x="9167813" y="5472113"/>
          <p14:tracePt t="110514" x="9193213" y="5472113"/>
          <p14:tracePt t="110523" x="9201150" y="5464175"/>
          <p14:tracePt t="110539" x="9226550" y="5456238"/>
          <p14:tracePt t="110557" x="9236075" y="5456238"/>
          <p14:tracePt t="110577" x="9269413" y="5446713"/>
          <p14:tracePt t="110590" x="9269413" y="5438775"/>
          <p14:tracePt t="110593" x="9277350" y="5430838"/>
          <p14:tracePt t="110608" x="9302750" y="5430838"/>
          <p14:tracePt t="110624" x="9328150" y="5421313"/>
          <p14:tracePt t="110642" x="9371013" y="5413375"/>
          <p14:tracePt t="110656" x="9380538" y="5405438"/>
          <p14:tracePt t="110674" x="9380538" y="5395913"/>
          <p14:tracePt t="110690" x="9396413" y="5395913"/>
          <p14:tracePt t="110708" x="9413875" y="5387975"/>
          <p14:tracePt t="110727" x="9431338" y="5387975"/>
          <p14:tracePt t="110842" x="9388475" y="5387975"/>
          <p14:tracePt t="110849" x="9320213" y="5387975"/>
          <p14:tracePt t="110857" x="9244013" y="5387975"/>
          <p14:tracePt t="110879" x="9091613" y="5387975"/>
          <p14:tracePt t="110890" x="8861425" y="5387975"/>
          <p14:tracePt t="110907" x="8555038" y="5387975"/>
          <p14:tracePt t="110922" x="8224838" y="5387975"/>
          <p14:tracePt t="110942" x="7900988" y="5387975"/>
          <p14:tracePt t="110960" x="7570788" y="5387975"/>
          <p14:tracePt t="110961" x="7416800" y="5387975"/>
          <p14:tracePt t="110974" x="7264400" y="5387975"/>
          <p14:tracePt t="110989" x="7008813" y="5387975"/>
          <p14:tracePt t="111008" x="6661150" y="5387975"/>
          <p14:tracePt t="111023" x="6542088" y="5387975"/>
          <p14:tracePt t="111025" x="6448425" y="5387975"/>
          <p14:tracePt t="111042" x="6219825" y="5387975"/>
          <p14:tracePt t="111057" x="5913438" y="5430838"/>
          <p14:tracePt t="111075" x="5641975" y="5472113"/>
          <p14:tracePt t="111090" x="5403850" y="5497513"/>
          <p14:tracePt t="111108" x="5216525" y="5532438"/>
          <p14:tracePt t="111122" x="5029200" y="5565775"/>
          <p14:tracePt t="111144" x="4833938" y="5608638"/>
          <p14:tracePt t="111145" x="4740275" y="5616575"/>
          <p14:tracePt t="111157" x="4638675" y="5641975"/>
          <p14:tracePt t="111175" x="4451350" y="5659438"/>
          <p14:tracePt t="111176" x="4349750" y="5676900"/>
          <p14:tracePt t="111189" x="4248150" y="5694363"/>
          <p14:tracePt t="111206" x="4111625" y="5719763"/>
          <p14:tracePt t="111227" x="3857625" y="5753100"/>
          <p14:tracePt t="111239" x="3756025" y="5761038"/>
          <p14:tracePt t="111256" x="3568700" y="5788025"/>
          <p14:tracePt t="111257" x="3449638" y="5821363"/>
          <p14:tracePt t="111273" x="3178175" y="5838825"/>
          <p14:tracePt t="111289" x="3067050" y="5864225"/>
          <p14:tracePt t="111306" x="2735263" y="5897563"/>
          <p14:tracePt t="111322" x="2532063" y="5940425"/>
          <p14:tracePt t="111339" x="2311400" y="5957888"/>
          <p14:tracePt t="111355" x="2038350" y="5983288"/>
          <p14:tracePt t="111372" x="1801813" y="5983288"/>
          <p14:tracePt t="111390" x="1597025" y="5983288"/>
          <p14:tracePt t="111395" x="1546225" y="5983288"/>
          <p14:tracePt t="111408" x="1495425" y="5983288"/>
          <p14:tracePt t="111409" x="1470025" y="5983288"/>
          <p14:tracePt t="111429" x="1409700" y="5983288"/>
          <p14:tracePt t="111439" x="1384300" y="5983288"/>
          <p14:tracePt t="111459" x="1249363" y="5999163"/>
          <p14:tracePt t="111477" x="1112838" y="6008688"/>
          <p14:tracePt t="111488" x="1028700" y="6024563"/>
          <p14:tracePt t="111509" x="884238" y="6042025"/>
          <p14:tracePt t="111522" x="823913" y="6049963"/>
          <p14:tracePt t="111539" x="798513" y="6049963"/>
          <p14:tracePt t="111557" x="773113" y="6049963"/>
          <p14:tracePt t="111572" x="765175" y="6049963"/>
          <p14:tracePt t="111590" x="739775" y="6059488"/>
          <p14:tracePt t="111606" x="730250" y="6067425"/>
          <p14:tracePt t="112361" x="730250" y="6076950"/>
          <p14:tracePt t="112409" x="739775" y="6084888"/>
          <p14:tracePt t="112508" x="747713" y="6084888"/>
          <p14:tracePt t="112512" x="765175" y="6084888"/>
          <p14:tracePt t="112538" x="773113" y="6084888"/>
          <p14:tracePt t="112586" x="781050" y="6084888"/>
          <p14:tracePt t="112593" x="790575" y="6084888"/>
          <p14:tracePt t="112605" x="798513" y="6084888"/>
          <p14:tracePt t="112622" x="831850" y="6084888"/>
          <p14:tracePt t="112639" x="858838" y="6084888"/>
          <p14:tracePt t="112642" x="866775" y="6084888"/>
          <p14:tracePt t="112657" x="892175" y="6084888"/>
          <p14:tracePt t="112673" x="909638" y="6084888"/>
          <p14:tracePt t="112690" x="935038" y="6084888"/>
          <p14:tracePt t="114361" x="960438" y="6084888"/>
          <p14:tracePt t="114369" x="968375" y="6084888"/>
          <p14:tracePt t="114377" x="993775" y="6084888"/>
          <p14:tracePt t="114388" x="1011238" y="6084888"/>
          <p14:tracePt t="114406" x="1036638" y="6084888"/>
          <p14:tracePt t="114421" x="1155700" y="6042025"/>
          <p14:tracePt t="114440" x="1300163" y="5991225"/>
          <p14:tracePt t="114457" x="1333500" y="5983288"/>
          <p14:tracePt t="114458" x="1368425" y="5957888"/>
          <p14:tracePt t="114476" x="1470025" y="5940425"/>
          <p14:tracePt t="114492" x="1571625" y="5897563"/>
          <p14:tracePt t="114509" x="1614488" y="5889625"/>
          <p14:tracePt t="114523" x="1647825" y="5889625"/>
          <p14:tracePt t="114537" x="1665288" y="5889625"/>
          <p14:tracePt t="114554" x="1708150" y="5872163"/>
          <p14:tracePt t="114571" x="1733550" y="5872163"/>
          <p14:tracePt t="114589" x="1749425" y="5872163"/>
          <p14:tracePt t="114607" x="1784350" y="5864225"/>
          <p14:tracePt t="114628" x="1817688" y="5854700"/>
          <p14:tracePt t="114638" x="1852613" y="5838825"/>
          <p14:tracePt t="114640" x="1860550" y="5838825"/>
          <p14:tracePt t="114657" x="1885950" y="5829300"/>
          <p14:tracePt t="114671" x="1911350" y="5829300"/>
          <p14:tracePt t="114674" x="1920875" y="5829300"/>
          <p14:tracePt t="114689" x="1954213" y="5829300"/>
          <p14:tracePt t="114706" x="1979613" y="5829300"/>
          <p14:tracePt t="114722" x="2012950" y="5821363"/>
          <p14:tracePt t="114738" x="2022475" y="5821363"/>
          <p14:tracePt t="114757" x="2055813" y="5821363"/>
          <p14:tracePt t="114761" x="2081213" y="5821363"/>
          <p14:tracePt t="114770" x="2106613" y="5821363"/>
          <p14:tracePt t="114789" x="2166938" y="5821363"/>
          <p14:tracePt t="114806" x="2251075" y="5821363"/>
          <p14:tracePt t="114821" x="2344738" y="5821363"/>
          <p14:tracePt t="114838" x="2430463" y="5821363"/>
          <p14:tracePt t="114857" x="2506663" y="5821363"/>
          <p14:tracePt t="114877" x="2540000" y="5821363"/>
          <p14:tracePt t="114888" x="2590800" y="5821363"/>
          <p14:tracePt t="114907" x="2633663" y="5821363"/>
          <p14:tracePt t="114923" x="2684463" y="5821363"/>
          <p14:tracePt t="114940" x="2786063" y="5821363"/>
          <p14:tracePt t="114954" x="2863850" y="5821363"/>
          <p14:tracePt t="114972" x="2930525" y="5821363"/>
          <p14:tracePt t="114991" x="2990850" y="5821363"/>
          <p14:tracePt t="114992" x="3008313" y="5821363"/>
          <p14:tracePt t="115004" x="3024188" y="5821363"/>
          <p14:tracePt t="115020" x="3067050" y="5821363"/>
          <p14:tracePt t="115038" x="3092450" y="5821363"/>
          <p14:tracePt t="115040" x="3100388" y="5821363"/>
          <p14:tracePt t="115054" x="3109913" y="5821363"/>
          <p14:tracePt t="115057" x="3127375" y="5821363"/>
          <p14:tracePt t="115072" x="3135313" y="5821363"/>
          <p14:tracePt t="115090" x="3143250" y="5821363"/>
          <p14:tracePt t="115122" x="3152775" y="5821363"/>
          <p14:tracePt t="115145" x="3160713" y="5821363"/>
          <p14:tracePt t="115158" x="3168650" y="5821363"/>
          <p14:tracePt t="115161" x="3178175" y="5821363"/>
          <p14:tracePt t="115171" x="3186113" y="5821363"/>
          <p14:tracePt t="115187" x="3194050" y="5821363"/>
          <p14:tracePt t="115206" x="3228975" y="5821363"/>
          <p14:tracePt t="115221" x="3262313" y="5821363"/>
          <p14:tracePt t="115237" x="3297238" y="5821363"/>
          <p14:tracePt t="115254" x="3330575" y="5838825"/>
          <p14:tracePt t="115257" x="3348038" y="5838825"/>
          <p14:tracePt t="115275" x="3398838" y="5838825"/>
          <p14:tracePt t="115287" x="3424238" y="5838825"/>
          <p14:tracePt t="115307" x="3500438" y="5838825"/>
          <p14:tracePt t="115323" x="3568700" y="5838825"/>
          <p14:tracePt t="115340" x="3602038" y="5838825"/>
          <p14:tracePt t="115356" x="3627438" y="5838825"/>
          <p14:tracePt t="115371" x="3644900" y="5838825"/>
          <p14:tracePt t="115387" x="3678238" y="5838825"/>
          <p14:tracePt t="115406" x="3738563" y="5846763"/>
          <p14:tracePt t="115425" x="3789363" y="5854700"/>
          <p14:tracePt t="115438" x="3814763" y="5854700"/>
          <p14:tracePt t="115454" x="3857625" y="5872163"/>
          <p14:tracePt t="115458" x="3865563" y="5872163"/>
          <p14:tracePt t="115471" x="3900488" y="5872163"/>
          <p14:tracePt t="115491" x="4027488" y="5889625"/>
          <p14:tracePt t="115505" x="4111625" y="5889625"/>
          <p14:tracePt t="115521" x="4187825" y="5889625"/>
          <p14:tracePt t="115538" x="4197350" y="5889625"/>
          <p14:tracePt t="115540" x="4205288" y="5889625"/>
          <p14:tracePt t="115554" x="4214813" y="5889625"/>
          <p14:tracePt t="115571" x="4214813" y="5880100"/>
          <p14:tracePt t="115809" x="4230688" y="5889625"/>
          <p14:tracePt t="115818" x="4256088" y="5889625"/>
          <p14:tracePt t="115826" x="4281488" y="5915025"/>
          <p14:tracePt t="115838" x="4298950" y="5915025"/>
          <p14:tracePt t="115841" x="4324350" y="5915025"/>
          <p14:tracePt t="115857" x="4341813" y="5922963"/>
          <p14:tracePt t="115905" x="4349750" y="5922963"/>
          <p14:tracePt t="115914" x="4367213" y="5922963"/>
          <p14:tracePt t="115929" x="4384675" y="5922963"/>
          <p14:tracePt t="115943" x="4410075" y="5922963"/>
          <p14:tracePt t="115954" x="4418013" y="5922963"/>
          <p14:tracePt t="115973" x="4435475" y="5922963"/>
          <p14:tracePt t="115990" x="4443413" y="5922963"/>
          <p14:tracePt t="116010" x="4451350" y="5922963"/>
          <p14:tracePt t="116346" x="4468813" y="5922963"/>
          <p14:tracePt t="116355" x="4503738" y="5915025"/>
          <p14:tracePt t="116361" x="4545013" y="5905500"/>
          <p14:tracePt t="116370" x="4595813" y="5880100"/>
          <p14:tracePt t="116388" x="4699000" y="5872163"/>
          <p14:tracePt t="116404" x="4818063" y="5829300"/>
          <p14:tracePt t="116420" x="4910138" y="5821363"/>
          <p14:tracePt t="116439" x="4970463" y="5813425"/>
          <p14:tracePt t="116441" x="4995863" y="5813425"/>
          <p14:tracePt t="116453" x="5021263" y="5813425"/>
          <p14:tracePt t="116478" x="5089525" y="5788025"/>
          <p14:tracePt t="116489" x="5132388" y="5788025"/>
          <p14:tracePt t="116507" x="5199063" y="5778500"/>
          <p14:tracePt t="116522" x="5249863" y="5778500"/>
          <p14:tracePt t="116538" x="5284788" y="5778500"/>
          <p14:tracePt t="116539" x="5318125" y="5778500"/>
          <p14:tracePt t="116555" x="5353050" y="5778500"/>
          <p14:tracePt t="116571" x="5386388" y="5770563"/>
          <p14:tracePt t="116587" x="5446713" y="5770563"/>
          <p14:tracePt t="116604" x="5513388" y="5770563"/>
          <p14:tracePt t="116620" x="5591175" y="5770563"/>
          <p14:tracePt t="116637" x="5632450" y="5770563"/>
          <p14:tracePt t="116654" x="5667375" y="5770563"/>
          <p14:tracePt t="116671" x="5683250" y="5770563"/>
          <p14:tracePt t="116674" x="5692775" y="5770563"/>
          <p14:tracePt t="116687" x="5700713" y="5770563"/>
          <p14:tracePt t="116703" x="5718175" y="5770563"/>
          <p14:tracePt t="116721" x="5726113" y="5770563"/>
          <p14:tracePt t="116738" x="5735638" y="5770563"/>
          <p14:tracePt t="117558" x="5743575" y="5770563"/>
          <p14:tracePt t="117594" x="5768975" y="5778500"/>
          <p14:tracePt t="117618" x="5776913" y="5778500"/>
          <p14:tracePt t="117626" x="5794375" y="5778500"/>
          <p14:tracePt t="117649" x="5802313" y="5778500"/>
          <p14:tracePt t="117754" x="5811838" y="5778500"/>
          <p14:tracePt t="133242" x="5819775" y="5761038"/>
          <p14:tracePt t="133249" x="5776913" y="5387975"/>
          <p14:tracePt t="133265" x="5616575" y="4903788"/>
          <p14:tracePt t="133268" x="5353050" y="4470400"/>
          <p14:tracePt t="133281" x="5046663" y="3756025"/>
          <p14:tracePt t="133298" x="4876800" y="3279775"/>
          <p14:tracePt t="133314" x="4749800" y="2922588"/>
          <p14:tracePt t="133329" x="4664075" y="2660650"/>
          <p14:tracePt t="133332" x="4562475" y="2362200"/>
          <p14:tracePt t="133348" x="4341813" y="1852613"/>
          <p14:tracePt t="133362" x="4281488" y="1690688"/>
          <p14:tracePt t="133379" x="4162425" y="1393825"/>
          <p14:tracePt t="133396" x="4095750" y="1274763"/>
          <p14:tracePt t="133413" x="4002088" y="1163638"/>
          <p14:tracePt t="133430" x="3857625" y="1104900"/>
          <p14:tracePt t="133433" x="3695700" y="1054100"/>
          <p14:tracePt t="133446" x="3449638" y="1019175"/>
          <p14:tracePt t="133465" x="2914650" y="833438"/>
          <p14:tracePt t="133481" x="2760663" y="730250"/>
          <p14:tracePt t="133497" x="2668588" y="552450"/>
          <p14:tracePt t="133515" x="2582863" y="357188"/>
          <p14:tracePt t="133530" x="2455863" y="195263"/>
          <p14:tracePt t="133546" x="2362200" y="85725"/>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380571"/>
            <a:ext cx="9487525" cy="548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85893" y="1671796"/>
            <a:ext cx="11610363" cy="4778231"/>
          </a:xfrm>
          <a:prstGeom prst="rect">
            <a:avLst/>
          </a:prstGeom>
          <a:noFill/>
        </p:spPr>
        <p:txBody>
          <a:bodyPr wrap="square">
            <a:spAutoFit/>
          </a:bodyPr>
          <a:lstStyle/>
          <a:p>
            <a:pPr algn="l">
              <a:lnSpc>
                <a:spcPct val="150000"/>
              </a:lnSpc>
            </a:pPr>
            <a:r>
              <a:rPr lang="en-US" sz="1700" dirty="0">
                <a:solidFill>
                  <a:srgbClr val="0A1F61"/>
                </a:solidFill>
                <a:cs typeface="Tajawal ExtraBold" panose="00000800000000000000" pitchFamily="2" charset="-78"/>
              </a:rPr>
              <a:t>Risk management also has certain objectives after a loss occurs. These objectives are .</a:t>
            </a:r>
          </a:p>
          <a:p>
            <a:pPr algn="l">
              <a:lnSpc>
                <a:spcPct val="150000"/>
              </a:lnSpc>
            </a:pPr>
            <a:r>
              <a:rPr lang="en-US" sz="1700" b="1" dirty="0">
                <a:solidFill>
                  <a:srgbClr val="0A1F61"/>
                </a:solidFill>
                <a:cs typeface="Tajawal ExtraBold" panose="00000800000000000000" pitchFamily="2" charset="-78"/>
              </a:rPr>
              <a:t>The most important post-loss objective is survival of the firm </a:t>
            </a:r>
            <a:r>
              <a:rPr lang="en-US" sz="1700" dirty="0">
                <a:solidFill>
                  <a:srgbClr val="0A1F61"/>
                </a:solidFill>
                <a:cs typeface="Tajawal ExtraBold" panose="00000800000000000000" pitchFamily="2" charset="-78"/>
              </a:rPr>
              <a:t>. Survival means that after a loss occurs, the firm can resume at least</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partial operations within </a:t>
            </a:r>
            <a:r>
              <a:rPr lang="en-MY" sz="1700" dirty="0">
                <a:solidFill>
                  <a:srgbClr val="0A1F61"/>
                </a:solidFill>
                <a:cs typeface="Tajawal ExtraBold" panose="00000800000000000000" pitchFamily="2" charset="-78"/>
              </a:rPr>
              <a:t>some reasonable time period.</a:t>
            </a:r>
          </a:p>
          <a:p>
            <a:pPr algn="l">
              <a:lnSpc>
                <a:spcPct val="150000"/>
              </a:lnSpc>
            </a:pPr>
            <a:r>
              <a:rPr lang="en-US" sz="1700" b="1" dirty="0">
                <a:solidFill>
                  <a:srgbClr val="0A1F61"/>
                </a:solidFill>
                <a:cs typeface="Tajawal ExtraBold" panose="00000800000000000000" pitchFamily="2" charset="-78"/>
              </a:rPr>
              <a:t>The second post-loss objective is to continue operating </a:t>
            </a:r>
            <a:r>
              <a:rPr lang="en-US" sz="1700" dirty="0">
                <a:solidFill>
                  <a:srgbClr val="0A1F61"/>
                </a:solidFill>
                <a:cs typeface="Tajawal ExtraBold" panose="00000800000000000000" pitchFamily="2" charset="-78"/>
              </a:rPr>
              <a:t>. For some firms, the ability to operate after</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a loss is extremely important. </a:t>
            </a:r>
          </a:p>
          <a:p>
            <a:pPr algn="l">
              <a:lnSpc>
                <a:spcPct val="150000"/>
              </a:lnSpc>
            </a:pPr>
            <a:r>
              <a:rPr lang="en-US" sz="1700" b="1" dirty="0">
                <a:solidFill>
                  <a:srgbClr val="0A1F61"/>
                </a:solidFill>
                <a:cs typeface="Tajawal ExtraBold" panose="00000800000000000000" pitchFamily="2" charset="-78"/>
              </a:rPr>
              <a:t>The third post-loss objective is stability of earnings </a:t>
            </a:r>
            <a:r>
              <a:rPr lang="en-US" sz="1700" dirty="0">
                <a:solidFill>
                  <a:srgbClr val="0A1F61"/>
                </a:solidFill>
                <a:cs typeface="Tajawal ExtraBold" panose="00000800000000000000" pitchFamily="2" charset="-78"/>
              </a:rPr>
              <a:t>. Earnings per share can be maintained if the firm</a:t>
            </a:r>
            <a:r>
              <a:rPr lang="ar-YE" sz="1700" dirty="0">
                <a:solidFill>
                  <a:srgbClr val="0A1F61"/>
                </a:solidFill>
                <a:cs typeface="Tajawal ExtraBold" panose="00000800000000000000" pitchFamily="2" charset="-78"/>
              </a:rPr>
              <a:t> </a:t>
            </a:r>
            <a:r>
              <a:rPr lang="en-US" sz="1700" dirty="0">
                <a:solidFill>
                  <a:srgbClr val="0A1F61"/>
                </a:solidFill>
                <a:cs typeface="Tajawal ExtraBold" panose="00000800000000000000" pitchFamily="2" charset="-78"/>
              </a:rPr>
              <a:t>continues to operate. </a:t>
            </a:r>
            <a:endParaRPr lang="ar-YE" sz="1700" dirty="0">
              <a:solidFill>
                <a:srgbClr val="0A1F61"/>
              </a:solidFill>
              <a:cs typeface="Tajawal ExtraBold" panose="00000800000000000000" pitchFamily="2" charset="-78"/>
            </a:endParaRPr>
          </a:p>
          <a:p>
            <a:pPr algn="r" rtl="1">
              <a:lnSpc>
                <a:spcPct val="150000"/>
              </a:lnSpc>
            </a:pPr>
            <a:r>
              <a:rPr lang="ar-YE" sz="2400" b="1" dirty="0">
                <a:latin typeface="Traditional Arabic" panose="02020603050405020304" pitchFamily="18" charset="-78"/>
                <a:cs typeface="Traditional Arabic" panose="02020603050405020304" pitchFamily="18" charset="-78"/>
              </a:rPr>
              <a:t>إدارة المخاطر لها أيضًا أهداف معينة بعد حدوث الخسارة. </a:t>
            </a:r>
          </a:p>
          <a:p>
            <a:pPr algn="r" rtl="1">
              <a:lnSpc>
                <a:spcPct val="150000"/>
              </a:lnSpc>
            </a:pPr>
            <a:r>
              <a:rPr lang="ar-YE" sz="2400" b="1" dirty="0">
                <a:latin typeface="Traditional Arabic" panose="02020603050405020304" pitchFamily="18" charset="-78"/>
                <a:cs typeface="Traditional Arabic" panose="02020603050405020304" pitchFamily="18" charset="-78"/>
              </a:rPr>
              <a:t>وهذه الأهداف هي</a:t>
            </a:r>
            <a:r>
              <a:rPr lang="ar-YE" sz="2400" dirty="0">
                <a:latin typeface="Traditional Arabic" panose="02020603050405020304" pitchFamily="18" charset="-78"/>
                <a:cs typeface="Traditional Arabic" panose="02020603050405020304" pitchFamily="18" charset="-78"/>
              </a:rPr>
              <a:t>: </a:t>
            </a:r>
            <a:r>
              <a:rPr lang="ar-YE" sz="2400" b="1" dirty="0">
                <a:latin typeface="Traditional Arabic" panose="02020603050405020304" pitchFamily="18" charset="-78"/>
                <a:cs typeface="Traditional Arabic" panose="02020603050405020304" pitchFamily="18" charset="-78"/>
              </a:rPr>
              <a:t>أهم هدف بعد الخسارة هو بقاء الشركة. ويعني البقاء أنه بعد حدوث الخسارة </a:t>
            </a:r>
            <a:r>
              <a:rPr lang="ar-YE" sz="2400" dirty="0">
                <a:latin typeface="Traditional Arabic" panose="02020603050405020304" pitchFamily="18" charset="-78"/>
                <a:cs typeface="Traditional Arabic" panose="02020603050405020304" pitchFamily="18" charset="-78"/>
              </a:rPr>
              <a:t>يمكن للشركة استئناف العمليات الجزئية على الأقل خلال فترة زمنية معقولة. </a:t>
            </a:r>
          </a:p>
          <a:p>
            <a:pPr algn="r" rtl="1">
              <a:lnSpc>
                <a:spcPct val="150000"/>
              </a:lnSpc>
            </a:pPr>
            <a:r>
              <a:rPr lang="ar-YE" sz="2400" b="1" dirty="0">
                <a:latin typeface="Traditional Arabic" panose="02020603050405020304" pitchFamily="18" charset="-78"/>
                <a:cs typeface="Traditional Arabic" panose="02020603050405020304" pitchFamily="18" charset="-78"/>
              </a:rPr>
              <a:t>الهدف الثاني بعد الخسارة هو الاستمرار في التشغيل</a:t>
            </a:r>
            <a:r>
              <a:rPr lang="ar-YE" sz="2400" dirty="0">
                <a:latin typeface="Traditional Arabic" panose="02020603050405020304" pitchFamily="18" charset="-78"/>
                <a:cs typeface="Traditional Arabic" panose="02020603050405020304" pitchFamily="18" charset="-78"/>
              </a:rPr>
              <a:t>. بالنسبة لبعض الشركات، فإن القدرة على العمل بعد الخسارة أمر بالغ الأهمية. </a:t>
            </a:r>
          </a:p>
          <a:p>
            <a:pPr algn="r" rtl="1">
              <a:lnSpc>
                <a:spcPct val="150000"/>
              </a:lnSpc>
            </a:pPr>
            <a:r>
              <a:rPr lang="ar-YE" sz="2400" b="1" dirty="0">
                <a:latin typeface="Traditional Arabic" panose="02020603050405020304" pitchFamily="18" charset="-78"/>
                <a:cs typeface="Traditional Arabic" panose="02020603050405020304" pitchFamily="18" charset="-78"/>
              </a:rPr>
              <a:t>الهدف الثالث بعد الخسارة هو استقرار الأرباح. </a:t>
            </a:r>
            <a:r>
              <a:rPr lang="ar-YE" sz="2400" dirty="0">
                <a:latin typeface="Traditional Arabic" panose="02020603050405020304" pitchFamily="18" charset="-78"/>
                <a:cs typeface="Traditional Arabic" panose="02020603050405020304" pitchFamily="18" charset="-78"/>
              </a:rPr>
              <a:t>يمكن الحفاظ على الأرباح لكل سهم إذا استمرت الشركة في التشغيل.</a:t>
            </a:r>
            <a:endParaRPr lang="en-US" sz="2400" dirty="0">
              <a:solidFill>
                <a:srgbClr val="0A1F6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3497264" y="555704"/>
            <a:ext cx="5858719" cy="1200329"/>
          </a:xfrm>
          <a:prstGeom prst="rect">
            <a:avLst/>
          </a:prstGeom>
          <a:solidFill>
            <a:srgbClr val="00B0F0"/>
          </a:solidFill>
        </p:spPr>
        <p:txBody>
          <a:bodyPr wrap="square" rtlCol="0">
            <a:spAutoFit/>
          </a:bodyPr>
          <a:lstStyle/>
          <a:p>
            <a:pPr algn="ctr"/>
            <a:r>
              <a:rPr lang="en-MY" sz="3600" b="1" dirty="0">
                <a:solidFill>
                  <a:schemeClr val="bg1"/>
                </a:solidFill>
                <a:latin typeface="Alexandria" charset="0"/>
              </a:rPr>
              <a:t>Post-Loss Objectives</a:t>
            </a:r>
            <a:endParaRPr lang="ar-YE" sz="3600" b="1" dirty="0">
              <a:solidFill>
                <a:schemeClr val="bg1"/>
              </a:solidFill>
              <a:latin typeface="Alexandria" charset="0"/>
            </a:endParaRPr>
          </a:p>
          <a:p>
            <a:pPr marR="0" lvl="0" algn="ctr" defTabSz="914400" rtl="1" eaLnBrk="1" fontAlgn="auto" latinLnBrk="0" hangingPunct="1">
              <a:lnSpc>
                <a:spcPct val="100000"/>
              </a:lnSpc>
              <a:spcBef>
                <a:spcPts val="0"/>
              </a:spcBef>
              <a:spcAft>
                <a:spcPts val="0"/>
              </a:spcAft>
              <a:buClrTx/>
              <a:buSzTx/>
              <a:tabLst/>
              <a:defRPr/>
            </a:pPr>
            <a:r>
              <a:rPr lang="ar-YE" sz="3600" b="1" dirty="0">
                <a:solidFill>
                  <a:schemeClr val="bg1"/>
                </a:solidFill>
                <a:latin typeface="Traditional Arabic" panose="02020603050405020304" pitchFamily="18" charset="-78"/>
                <a:cs typeface="Traditional Arabic" panose="02020603050405020304" pitchFamily="18" charset="-78"/>
              </a:rPr>
              <a:t>أهداف ما بعد الخسارة</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569654410"/>
      </p:ext>
    </p:extLst>
  </p:cSld>
  <p:clrMapOvr>
    <a:masterClrMapping/>
  </p:clrMapOvr>
  <mc:AlternateContent xmlns:mc="http://schemas.openxmlformats.org/markup-compatibility/2006" xmlns:p14="http://schemas.microsoft.com/office/powerpoint/2010/main">
    <mc:Choice Requires="p14">
      <p:transition spd="slow" p14:dur="2000" advTm="86873"/>
    </mc:Choice>
    <mc:Fallback xmlns="">
      <p:transition spd="slow" advTm="8687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18033" y="385013"/>
            <a:ext cx="93621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444706" y="1889103"/>
            <a:ext cx="11543161" cy="4538165"/>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The fourth post-loss objective is continued growth of the firm </a:t>
            </a:r>
            <a:r>
              <a:rPr lang="en-US" sz="2000" dirty="0">
                <a:solidFill>
                  <a:srgbClr val="0A1F61"/>
                </a:solidFill>
                <a:cs typeface="Tajawal ExtraBold" panose="00000800000000000000" pitchFamily="2" charset="-78"/>
              </a:rPr>
              <a:t>. A company can grow by developing new.  products and markets or by acquiring or merging with other companies. The risk manager must therefore consider the effect that a loss will have on the firm’s ability to grow.</a:t>
            </a:r>
          </a:p>
          <a:p>
            <a:pPr algn="l">
              <a:lnSpc>
                <a:spcPct val="150000"/>
              </a:lnSpc>
            </a:pPr>
            <a:r>
              <a:rPr lang="en-US" sz="2000" b="1" dirty="0">
                <a:solidFill>
                  <a:srgbClr val="0A1F61"/>
                </a:solidFill>
                <a:cs typeface="Tajawal ExtraBold" panose="00000800000000000000" pitchFamily="2" charset="-78"/>
              </a:rPr>
              <a:t>Finally, the objective of social responsibility </a:t>
            </a:r>
            <a:r>
              <a:rPr lang="en-US" sz="2000" dirty="0">
                <a:solidFill>
                  <a:srgbClr val="0A1F61"/>
                </a:solidFill>
                <a:cs typeface="Tajawal ExtraBold" panose="00000800000000000000" pitchFamily="2" charset="-78"/>
              </a:rPr>
              <a:t>is to minimize the effects that a loss will have on other</a:t>
            </a:r>
          </a:p>
          <a:p>
            <a:pPr algn="l">
              <a:lnSpc>
                <a:spcPct val="150000"/>
              </a:lnSpc>
            </a:pPr>
            <a:r>
              <a:rPr lang="en-US" sz="2000" dirty="0">
                <a:solidFill>
                  <a:srgbClr val="0A1F61"/>
                </a:solidFill>
                <a:cs typeface="Tajawal ExtraBold" panose="00000800000000000000" pitchFamily="2" charset="-78"/>
              </a:rPr>
              <a:t>persons and on society ..</a:t>
            </a:r>
            <a:endParaRPr lang="ar-YE" sz="2000" dirty="0">
              <a:solidFill>
                <a:srgbClr val="0A1F61"/>
              </a:solidFill>
              <a:cs typeface="Tajawal ExtraBold" panose="00000800000000000000" pitchFamily="2" charset="-78"/>
            </a:endParaRPr>
          </a:p>
          <a:p>
            <a:pPr algn="r" rtl="1"/>
            <a:r>
              <a:rPr lang="ar-YE" sz="2800" b="1" dirty="0">
                <a:latin typeface="Traditional Arabic" panose="02020603050405020304" pitchFamily="18" charset="-78"/>
                <a:cs typeface="Traditional Arabic" panose="02020603050405020304" pitchFamily="18" charset="-78"/>
              </a:rPr>
              <a:t>الهدف الرابع بعد الخسارة هو استمرار نمو الشركة</a:t>
            </a:r>
            <a:r>
              <a:rPr lang="ar-YE" sz="2800" dirty="0">
                <a:latin typeface="Traditional Arabic" panose="02020603050405020304" pitchFamily="18" charset="-78"/>
                <a:cs typeface="Traditional Arabic" panose="02020603050405020304" pitchFamily="18" charset="-78"/>
              </a:rPr>
              <a:t>. يمكن للشركة أن تنمو من خلال تطوير منتجات وأسواق جديدة أو من خلال الاستحواذ أو الاندماج مع شركات أخرى. لذلك، يجب على مدير المخاطر أن يأخذ في الاعتبار تأثير الخسارة على قدرة الشركة على النمو.</a:t>
            </a:r>
          </a:p>
          <a:p>
            <a:pPr algn="r" rtl="1"/>
            <a:r>
              <a:rPr lang="ar-YE" sz="2800" b="1" dirty="0">
                <a:latin typeface="Traditional Arabic" panose="02020603050405020304" pitchFamily="18" charset="-78"/>
                <a:cs typeface="Traditional Arabic" panose="02020603050405020304" pitchFamily="18" charset="-78"/>
              </a:rPr>
              <a:t>وأخيراً، فإن هدف المسؤولية الاجتماعية </a:t>
            </a:r>
            <a:r>
              <a:rPr lang="ar-YE" sz="2800" dirty="0">
                <a:latin typeface="Traditional Arabic" panose="02020603050405020304" pitchFamily="18" charset="-78"/>
                <a:cs typeface="Traditional Arabic" panose="02020603050405020304" pitchFamily="18" charset="-78"/>
              </a:rPr>
              <a:t>هو تقليل التأثيرات التي قد تحدثها الخسارة على الأشخاص الآخرين والمجتمع.</a:t>
            </a:r>
          </a:p>
          <a:p>
            <a:pPr algn="l">
              <a:lnSpc>
                <a:spcPct val="150000"/>
              </a:lnSpc>
            </a:pPr>
            <a:endParaRPr lang="en-MY" sz="20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xmlns="" id="{D2C9F5C6-23B7-139D-FB6F-875EB52633F0}"/>
              </a:ext>
            </a:extLst>
          </p:cNvPr>
          <p:cNvSpPr txBox="1"/>
          <p:nvPr/>
        </p:nvSpPr>
        <p:spPr>
          <a:xfrm>
            <a:off x="3472097" y="617697"/>
            <a:ext cx="5858719" cy="1200329"/>
          </a:xfrm>
          <a:prstGeom prst="rect">
            <a:avLst/>
          </a:prstGeom>
          <a:solidFill>
            <a:srgbClr val="00B0F0"/>
          </a:solidFill>
        </p:spPr>
        <p:txBody>
          <a:bodyPr wrap="square" rtlCol="0">
            <a:spAutoFit/>
          </a:bodyPr>
          <a:lstStyle/>
          <a:p>
            <a:pPr algn="ctr"/>
            <a:r>
              <a:rPr lang="en-MY" sz="3600" b="1" dirty="0">
                <a:solidFill>
                  <a:schemeClr val="bg1"/>
                </a:solidFill>
                <a:latin typeface="Alexandria" charset="0"/>
              </a:rPr>
              <a:t>Post-Loss Objectives</a:t>
            </a:r>
            <a:endParaRPr lang="ar-YE" sz="3600" b="1" dirty="0">
              <a:solidFill>
                <a:schemeClr val="bg1"/>
              </a:solidFill>
              <a:latin typeface="Alexandria" charset="0"/>
            </a:endParaRPr>
          </a:p>
          <a:p>
            <a:pPr marR="0" lvl="0" algn="ctr" defTabSz="914400" rtl="1" eaLnBrk="1" fontAlgn="auto" latinLnBrk="0" hangingPunct="1">
              <a:lnSpc>
                <a:spcPct val="100000"/>
              </a:lnSpc>
              <a:spcBef>
                <a:spcPts val="0"/>
              </a:spcBef>
              <a:spcAft>
                <a:spcPts val="0"/>
              </a:spcAft>
              <a:buClrTx/>
              <a:buSzTx/>
              <a:tabLst/>
              <a:defRPr/>
            </a:pPr>
            <a:r>
              <a:rPr lang="ar-YE" sz="3600" b="1" dirty="0">
                <a:solidFill>
                  <a:schemeClr val="bg1"/>
                </a:solidFill>
                <a:latin typeface="Traditional Arabic" panose="02020603050405020304" pitchFamily="18" charset="-78"/>
                <a:cs typeface="Traditional Arabic" panose="02020603050405020304" pitchFamily="18" charset="-78"/>
              </a:rPr>
              <a:t>أهداف ما بعد الخسارة</a:t>
            </a:r>
            <a:endParaRPr lang="en-MY"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509185658"/>
      </p:ext>
    </p:extLst>
  </p:cSld>
  <p:clrMapOvr>
    <a:masterClrMapping/>
  </p:clrMapOvr>
  <mc:AlternateContent xmlns:mc="http://schemas.openxmlformats.org/markup-compatibility/2006" xmlns:p14="http://schemas.microsoft.com/office/powerpoint/2010/main">
    <mc:Choice Requires="p14">
      <p:transition spd="slow" p14:dur="2000" advTm="74514"/>
    </mc:Choice>
    <mc:Fallback xmlns="">
      <p:transition spd="slow" advTm="745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62177" y="1641162"/>
            <a:ext cx="8601500" cy="5028621"/>
          </a:xfrm>
          <a:prstGeom prst="rect">
            <a:avLst/>
          </a:prstGeom>
          <a:noFill/>
        </p:spPr>
        <p:txBody>
          <a:bodyPr wrap="square">
            <a:spAutoFit/>
          </a:bodyPr>
          <a:lstStyle/>
          <a:p>
            <a:pPr algn="l">
              <a:lnSpc>
                <a:spcPct val="150000"/>
              </a:lnSpc>
            </a:pPr>
            <a:r>
              <a:rPr lang="en-US" sz="1600" dirty="0">
                <a:solidFill>
                  <a:srgbClr val="0A1F61"/>
                </a:solidFill>
                <a:cs typeface="Tajawal ExtraBold" panose="00000800000000000000" pitchFamily="2" charset="-78"/>
              </a:rPr>
              <a:t>There are four steps in the risk management process</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Identify loss exposures</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Measure and analyze the loss exposures</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Select the appropriate combination of techniques for treating the loss exposures</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Implement and monitor the risk management program</a:t>
            </a:r>
          </a:p>
          <a:p>
            <a:pPr algn="l">
              <a:lnSpc>
                <a:spcPct val="150000"/>
              </a:lnSpc>
            </a:pPr>
            <a:r>
              <a:rPr lang="en-US" sz="1600" dirty="0">
                <a:solidFill>
                  <a:srgbClr val="0A1F61"/>
                </a:solidFill>
                <a:cs typeface="Tajawal ExtraBold" panose="00000800000000000000" pitchFamily="2" charset="-78"/>
              </a:rPr>
              <a:t>Each of these steps is discussed in some detail in the sections that follow.</a:t>
            </a:r>
            <a:endParaRPr lang="ar-YE" sz="1600" dirty="0">
              <a:solidFill>
                <a:srgbClr val="0A1F61"/>
              </a:solidFill>
              <a:cs typeface="Tajawal ExtraBold" panose="00000800000000000000" pitchFamily="2" charset="-78"/>
            </a:endParaRPr>
          </a:p>
          <a:p>
            <a:pPr algn="r" rtl="1">
              <a:lnSpc>
                <a:spcPct val="150000"/>
              </a:lnSpc>
            </a:pPr>
            <a:r>
              <a:rPr lang="ar-YE" sz="2000" dirty="0">
                <a:solidFill>
                  <a:srgbClr val="0A1F61"/>
                </a:solidFill>
                <a:latin typeface="Traditional Arabic" panose="02020603050405020304" pitchFamily="18" charset="-78"/>
                <a:cs typeface="Traditional Arabic" panose="02020603050405020304" pitchFamily="18" charset="-78"/>
              </a:rPr>
              <a:t>هناك أربع خطوات في عملية إدارة المخاطر:</a:t>
            </a: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تحديد مصادر الخسارة المحتملة</a:t>
            </a: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قياس وتحليل مصادر الخسارة</a:t>
            </a: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اختيار التركيبة المناسبة من الأساليب لمعالجة مصادر الخسارة</a:t>
            </a:r>
          </a:p>
          <a:p>
            <a:pPr marL="342900" indent="-342900" algn="r" rtl="1">
              <a:lnSpc>
                <a:spcPct val="150000"/>
              </a:lnSpc>
              <a:buFont typeface="Wingdings" panose="05000000000000000000" pitchFamily="2" charset="2"/>
              <a:buChar char="v"/>
            </a:pPr>
            <a:r>
              <a:rPr lang="ar-YE" sz="2000" b="1" dirty="0">
                <a:solidFill>
                  <a:srgbClr val="0A1F61"/>
                </a:solidFill>
                <a:latin typeface="Traditional Arabic" panose="02020603050405020304" pitchFamily="18" charset="-78"/>
                <a:cs typeface="Traditional Arabic" panose="02020603050405020304" pitchFamily="18" charset="-78"/>
              </a:rPr>
              <a:t>تنفيذ ومراقبة برنامج إدارة المخاطر</a:t>
            </a:r>
          </a:p>
          <a:p>
            <a:pPr algn="r" rtl="1">
              <a:lnSpc>
                <a:spcPct val="150000"/>
              </a:lnSpc>
            </a:pPr>
            <a:r>
              <a:rPr lang="ar-YE" sz="2000" dirty="0">
                <a:solidFill>
                  <a:srgbClr val="0A1F61"/>
                </a:solidFill>
                <a:latin typeface="Traditional Arabic" panose="02020603050405020304" pitchFamily="18" charset="-78"/>
                <a:cs typeface="Traditional Arabic" panose="02020603050405020304" pitchFamily="18" charset="-78"/>
              </a:rPr>
              <a:t>سيتم مناقشة كل من هذه الخطوات بتفصيل أكبر في الأقسام التالية.</a:t>
            </a:r>
            <a:endParaRPr lang="en-MY" sz="2000" dirty="0">
              <a:solidFill>
                <a:srgbClr val="0A1F6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626178" y="573843"/>
            <a:ext cx="8696778" cy="1200329"/>
          </a:xfrm>
          <a:prstGeom prst="rect">
            <a:avLst/>
          </a:prstGeom>
          <a:solidFill>
            <a:srgbClr val="00B0F0"/>
          </a:solidFill>
        </p:spPr>
        <p:txBody>
          <a:bodyPr wrap="square" rtlCol="0">
            <a:spAutoFit/>
          </a:bodyPr>
          <a:lstStyle/>
          <a:p>
            <a:r>
              <a:rPr lang="en-US" sz="3600" b="1" dirty="0">
                <a:solidFill>
                  <a:schemeClr val="bg1"/>
                </a:solidFill>
                <a:latin typeface="Alexandria" charset="0"/>
              </a:rPr>
              <a:t>STEPS IN THE RISK MANAGEMENT PROCESS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خطوات عملية إدارة المخاطر</a:t>
            </a:r>
            <a:endParaRPr lang="en-US" sz="3600" b="1" dirty="0">
              <a:solidFill>
                <a:schemeClr val="bg1"/>
              </a:solidFill>
              <a:latin typeface="Traditional Arabic" panose="02020603050405020304" pitchFamily="18" charset="-78"/>
              <a:cs typeface="Traditional Arabic" panose="02020603050405020304" pitchFamily="18" charset="-78"/>
            </a:endParaRPr>
          </a:p>
        </p:txBody>
      </p:sp>
      <p:pic>
        <p:nvPicPr>
          <p:cNvPr id="7" name="Picture 6">
            <a:extLst>
              <a:ext uri="{FF2B5EF4-FFF2-40B4-BE49-F238E27FC236}">
                <a16:creationId xmlns:a16="http://schemas.microsoft.com/office/drawing/2014/main" xmlns="" id="{49D020AC-6045-77AE-4B1B-6C5FF14758F2}"/>
              </a:ext>
            </a:extLst>
          </p:cNvPr>
          <p:cNvPicPr>
            <a:picLocks noChangeAspect="1"/>
          </p:cNvPicPr>
          <p:nvPr/>
        </p:nvPicPr>
        <p:blipFill>
          <a:blip r:embed="rId5"/>
          <a:stretch>
            <a:fillRect/>
          </a:stretch>
        </p:blipFill>
        <p:spPr>
          <a:xfrm>
            <a:off x="8881122" y="2079631"/>
            <a:ext cx="3193432" cy="3782352"/>
          </a:xfrm>
          <a:prstGeom prst="rect">
            <a:avLst/>
          </a:prstGeom>
        </p:spPr>
      </p:pic>
      <p:pic>
        <p:nvPicPr>
          <p:cNvPr id="3" name="Audio 2">
            <a:hlinkClick r:id="" action="ppaction://media"/>
            <a:extLst>
              <a:ext uri="{FF2B5EF4-FFF2-40B4-BE49-F238E27FC236}">
                <a16:creationId xmlns:a16="http://schemas.microsoft.com/office/drawing/2014/main" xmlns="" id="{84B862B0-9F81-D501-D34D-562145A13CE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1440107"/>
      </p:ext>
    </p:extLst>
  </p:cSld>
  <p:clrMapOvr>
    <a:masterClrMapping/>
  </p:clrMapOvr>
  <mc:AlternateContent xmlns:mc="http://schemas.openxmlformats.org/markup-compatibility/2006" xmlns:p14="http://schemas.microsoft.com/office/powerpoint/2010/main">
    <mc:Choice Requires="p14">
      <p:transition spd="slow" p14:dur="2000" advTm="107857"/>
    </mc:Choice>
    <mc:Fallback xmlns="">
      <p:transition spd="slow" advTm="1078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21850" x="3752850" y="6216650"/>
          <p14:tracePt t="21961" x="2914650" y="6738938"/>
          <p14:tracePt t="21969" x="2914650" y="6619875"/>
          <p14:tracePt t="21983" x="2914650" y="6483350"/>
          <p14:tracePt t="22002" x="2965450" y="5311775"/>
          <p14:tracePt t="22022" x="3109913" y="4249738"/>
          <p14:tracePt t="22033" x="3228975" y="3355975"/>
          <p14:tracePt t="22053" x="3363913" y="2863850"/>
          <p14:tracePt t="22067" x="3492500" y="2516188"/>
          <p14:tracePt t="22085" x="3559175" y="2336800"/>
          <p14:tracePt t="22108" x="3619500" y="2141538"/>
          <p14:tracePt t="22117" x="3636963" y="2090738"/>
          <p14:tracePt t="22135" x="3644900" y="2014538"/>
          <p14:tracePt t="22136" x="3652838" y="1971675"/>
          <p14:tracePt t="22149" x="3652838" y="1928813"/>
          <p14:tracePt t="22166" x="3662363" y="1878013"/>
          <p14:tracePt t="22183" x="3678238" y="1852613"/>
          <p14:tracePt t="22201" x="3695700" y="1819275"/>
          <p14:tracePt t="22218" x="3703638" y="1809750"/>
          <p14:tracePt t="22233" x="3721100" y="1776413"/>
          <p14:tracePt t="22250" x="3746500" y="1725613"/>
          <p14:tracePt t="22266" x="3756025" y="1716088"/>
          <p14:tracePt t="22377" x="3756025" y="1725613"/>
          <p14:tracePt t="22388" x="3713163" y="1784350"/>
          <p14:tracePt t="22391" x="3695700" y="1835150"/>
          <p14:tracePt t="22401" x="3652838" y="1885950"/>
          <p14:tracePt t="22419" x="3568700" y="2022475"/>
          <p14:tracePt t="22437" x="3492500" y="2133600"/>
          <p14:tracePt t="22450" x="3355975" y="2227263"/>
          <p14:tracePt t="22466" x="3236913" y="2252663"/>
          <p14:tracePt t="22483" x="3033713" y="2286000"/>
          <p14:tracePt t="22500" x="2828925" y="2336800"/>
          <p14:tracePt t="22516" x="2608263" y="2371725"/>
          <p14:tracePt t="22532" x="2405063" y="2405063"/>
          <p14:tracePt t="22553" x="2182813" y="2430463"/>
          <p14:tracePt t="22566" x="2124075" y="2447925"/>
          <p14:tracePt t="22582" x="1987550" y="2498725"/>
          <p14:tracePt t="22602" x="1893888" y="2541588"/>
          <p14:tracePt t="22620" x="1843088" y="2566988"/>
          <p14:tracePt t="22640" x="1657350" y="2633663"/>
          <p14:tracePt t="22652" x="1606550" y="2643188"/>
          <p14:tracePt t="22670" x="1495425" y="2686050"/>
          <p14:tracePt t="22683" x="1427163" y="2711450"/>
          <p14:tracePt t="22699" x="1419225" y="2719388"/>
          <p14:tracePt t="22716" x="1393825" y="2727325"/>
          <p14:tracePt t="22737" x="1384300" y="2727325"/>
          <p14:tracePt t="22750" x="1368425" y="2727325"/>
          <p14:tracePt t="22766" x="1358900" y="2727325"/>
          <p14:tracePt t="22784" x="1350963" y="2736850"/>
          <p14:tracePt t="22889" x="1350963" y="2744788"/>
          <p14:tracePt t="22897" x="1376363" y="2744788"/>
          <p14:tracePt t="22906" x="1409700" y="2744788"/>
          <p14:tracePt t="22916" x="1462088" y="2744788"/>
          <p14:tracePt t="22932" x="1673225" y="2719388"/>
          <p14:tracePt t="22949" x="1928813" y="2719388"/>
          <p14:tracePt t="22966" x="2141538" y="2719388"/>
          <p14:tracePt t="22983" x="2286000" y="2719388"/>
          <p14:tracePt t="23001" x="2430463" y="2719388"/>
          <p14:tracePt t="23019" x="2524125" y="2719388"/>
          <p14:tracePt t="23035" x="2608263" y="2719388"/>
          <p14:tracePt t="23051" x="2744788" y="2719388"/>
          <p14:tracePt t="23066" x="2922588" y="2719388"/>
          <p14:tracePt t="23083" x="3074988" y="2719388"/>
          <p14:tracePt t="23100" x="3194050" y="2719388"/>
          <p14:tracePt t="23116" x="3236913" y="2719388"/>
          <p14:tracePt t="23133" x="3262313" y="2719388"/>
          <p14:tracePt t="23150" x="3305175" y="2719388"/>
          <p14:tracePt t="23170" x="3449638" y="2701925"/>
          <p14:tracePt t="23185" x="3533775" y="2701925"/>
          <p14:tracePt t="23201" x="3611563" y="2701925"/>
          <p14:tracePt t="23217" x="3636963" y="2701925"/>
          <p14:tracePt t="23219" x="3652838" y="2701925"/>
          <p14:tracePt t="23233" x="3678238" y="2701925"/>
          <p14:tracePt t="23249" x="3738563" y="2701925"/>
          <p14:tracePt t="23266" x="3781425" y="2693988"/>
          <p14:tracePt t="23284" x="3822700" y="2686050"/>
          <p14:tracePt t="23307" x="3848100" y="2668588"/>
          <p14:tracePt t="23344" x="3848100" y="2651125"/>
          <p14:tracePt t="23352" x="3857625" y="2643188"/>
          <p14:tracePt t="23360" x="3857625" y="2625725"/>
          <p14:tracePt t="23368" x="3857625" y="2600325"/>
          <p14:tracePt t="23385" x="3857625" y="2582863"/>
          <p14:tracePt t="23400" x="3822700" y="2516188"/>
          <p14:tracePt t="23416" x="3806825" y="2498725"/>
          <p14:tracePt t="23441" x="3594100" y="2344738"/>
          <p14:tracePt t="23449" x="3525838" y="2319338"/>
          <p14:tracePt t="23466" x="3389313" y="2243138"/>
          <p14:tracePt t="23482" x="3279775" y="2200275"/>
          <p14:tracePt t="23499" x="3160713" y="2159000"/>
          <p14:tracePt t="23515" x="3024188" y="2133600"/>
          <p14:tracePt t="23532" x="2879725" y="2108200"/>
          <p14:tracePt t="23550" x="2760663" y="2090738"/>
          <p14:tracePt t="23566" x="2574925" y="2090738"/>
          <p14:tracePt t="23584" x="2387600" y="2073275"/>
          <p14:tracePt t="23601" x="2149475" y="2073275"/>
          <p14:tracePt t="23618" x="2065338" y="2073275"/>
          <p14:tracePt t="23634" x="2012950" y="2073275"/>
          <p14:tracePt t="23636" x="1971675" y="2073275"/>
          <p14:tracePt t="23649" x="1903413" y="2073275"/>
          <p14:tracePt t="23666" x="1835150" y="2108200"/>
          <p14:tracePt t="23683" x="1801813" y="2116138"/>
          <p14:tracePt t="23701" x="1741488" y="2133600"/>
          <p14:tracePt t="23715" x="1716088" y="2149475"/>
          <p14:tracePt t="23733" x="1682750" y="2159000"/>
          <p14:tracePt t="23754" x="1657350" y="2184400"/>
          <p14:tracePt t="23766" x="1647825" y="2192338"/>
          <p14:tracePt t="23782" x="1639888" y="2217738"/>
          <p14:tracePt t="23801" x="1631950" y="2268538"/>
          <p14:tracePt t="23817" x="1631950" y="2303463"/>
          <p14:tracePt t="23840" x="1647825" y="2336800"/>
          <p14:tracePt t="23841" x="1665288" y="2354263"/>
          <p14:tracePt t="23849" x="1698625" y="2371725"/>
          <p14:tracePt t="23866" x="1784350" y="2422525"/>
          <p14:tracePt t="23882" x="1868488" y="2463800"/>
          <p14:tracePt t="23900" x="1936750" y="2498725"/>
          <p14:tracePt t="23916" x="2073275" y="2532063"/>
          <p14:tracePt t="23933" x="2217738" y="2549525"/>
          <p14:tracePt t="23949" x="2319338" y="2566988"/>
          <p14:tracePt t="23976" x="2506663" y="2566988"/>
          <p14:tracePt t="23977" x="2549525" y="2566988"/>
          <p14:tracePt t="23983" x="2590800" y="2566988"/>
          <p14:tracePt t="24001" x="2651125" y="2566988"/>
          <p14:tracePt t="24019" x="2684463" y="2566988"/>
          <p14:tracePt t="24041" x="2693988" y="2566988"/>
          <p14:tracePt t="24052" x="2709863" y="2566988"/>
          <p14:tracePt t="24066" x="2752725" y="2566988"/>
          <p14:tracePt t="24083" x="2786063" y="2566988"/>
          <p14:tracePt t="24099" x="2795588" y="2566988"/>
          <p14:tracePt t="24116" x="2828925" y="2557463"/>
          <p14:tracePt t="24134" x="2838450" y="2549525"/>
          <p14:tracePt t="24136" x="2846388" y="2549525"/>
          <p14:tracePt t="24239" x="2879725" y="2549525"/>
          <p14:tracePt t="24250" x="2889250" y="2549525"/>
          <p14:tracePt t="24255" x="2914650" y="2549525"/>
          <p14:tracePt t="24267" x="2922588" y="2549525"/>
          <p14:tracePt t="24282" x="2965450" y="2549525"/>
          <p14:tracePt t="24299" x="2998788" y="2549525"/>
          <p14:tracePt t="24316" x="3033713" y="2549525"/>
          <p14:tracePt t="24340" x="3059113" y="2549525"/>
          <p14:tracePt t="24369" x="3067050" y="2549525"/>
          <p14:tracePt t="24377" x="3074988" y="2549525"/>
          <p14:tracePt t="24393" x="3084513" y="2549525"/>
          <p14:tracePt t="24793" x="3092450" y="2549525"/>
          <p14:tracePt t="24800" x="3092450" y="2498725"/>
          <p14:tracePt t="24808" x="3092450" y="2413000"/>
          <p14:tracePt t="24816" x="3092450" y="2311400"/>
          <p14:tracePt t="24839" x="3092450" y="2116138"/>
          <p14:tracePt t="24840" x="3092450" y="2082800"/>
          <p14:tracePt t="24852" x="3100388" y="2082800"/>
          <p14:tracePt t="25177" x="3100388" y="2073275"/>
          <p14:tracePt t="25185" x="3117850" y="2073275"/>
          <p14:tracePt t="25224" x="3127375" y="2073275"/>
          <p14:tracePt t="25249" x="3143250" y="2073275"/>
          <p14:tracePt t="25258" x="3168650" y="2090738"/>
          <p14:tracePt t="25272" x="3194050" y="2098675"/>
          <p14:tracePt t="25291" x="3211513" y="2108200"/>
          <p14:tracePt t="25303" x="3244850" y="2133600"/>
          <p14:tracePt t="25305" x="3270250" y="2141538"/>
          <p14:tracePt t="25318" x="3305175" y="2166938"/>
          <p14:tracePt t="25319" x="3313113" y="2174875"/>
          <p14:tracePt t="25336" x="3330575" y="2184400"/>
          <p14:tracePt t="25336" x="3348038" y="2184400"/>
          <p14:tracePt t="25361" x="3363913" y="2200275"/>
          <p14:tracePt t="25369" x="3373438" y="2209800"/>
          <p14:tracePt t="25384" x="3381375" y="2217738"/>
          <p14:tracePt t="25401" x="3389313" y="2217738"/>
          <p14:tracePt t="25417" x="3406775" y="2243138"/>
          <p14:tracePt t="25434" x="3414713" y="2252663"/>
          <p14:tracePt t="25449" x="3432175" y="2268538"/>
          <p14:tracePt t="25467" x="3441700" y="2268538"/>
          <p14:tracePt t="25481" x="3441700" y="2278063"/>
          <p14:tracePt t="25500" x="3467100" y="2286000"/>
          <p14:tracePt t="25515" x="3482975" y="2303463"/>
          <p14:tracePt t="25531" x="3492500" y="2319338"/>
          <p14:tracePt t="25549" x="3508375" y="2336800"/>
          <p14:tracePt t="25572" x="3517900" y="2336800"/>
          <p14:tracePt t="25587" x="3517900" y="2344738"/>
          <p14:tracePt t="25600" x="3517900" y="2354263"/>
          <p14:tracePt t="25615" x="3525838" y="2362200"/>
          <p14:tracePt t="25632" x="3543300" y="2379663"/>
          <p14:tracePt t="25649" x="3551238" y="2397125"/>
          <p14:tracePt t="25666" x="3568700" y="2413000"/>
          <p14:tracePt t="25683" x="3602038" y="2430463"/>
          <p14:tracePt t="25699" x="3619500" y="2447925"/>
          <p14:tracePt t="25715" x="3652838" y="2463800"/>
          <p14:tracePt t="25732" x="3678238" y="2473325"/>
          <p14:tracePt t="25750" x="3703638" y="2498725"/>
          <p14:tracePt t="25765" x="3713163" y="2498725"/>
          <p14:tracePt t="25783" x="3721100" y="2498725"/>
          <p14:tracePt t="25921" x="3729038" y="2498725"/>
          <p14:tracePt t="25929" x="3756025" y="2506663"/>
          <p14:tracePt t="25937" x="3763963" y="2506663"/>
          <p14:tracePt t="25949" x="3789363" y="2506663"/>
          <p14:tracePt t="25967" x="3890963" y="2506663"/>
          <p14:tracePt t="25969" x="3976688" y="2516188"/>
          <p14:tracePt t="25983" x="4044950" y="2524125"/>
          <p14:tracePt t="25986" x="4121150" y="2549525"/>
          <p14:tracePt t="26000" x="4214813" y="2549525"/>
          <p14:tracePt t="26017" x="4298950" y="2549525"/>
          <p14:tracePt t="26032" x="4324350" y="2549525"/>
          <p14:tracePt t="26052" x="4418013" y="2549525"/>
          <p14:tracePt t="26067" x="4451350" y="2549525"/>
          <p14:tracePt t="26081" x="4503738" y="2549525"/>
          <p14:tracePt t="26104" x="4554538" y="2549525"/>
          <p14:tracePt t="26105" x="4587875" y="2557463"/>
          <p14:tracePt t="26117" x="4621213" y="2557463"/>
          <p14:tracePt t="26132" x="4664075" y="2557463"/>
          <p14:tracePt t="26148" x="4689475" y="2557463"/>
          <p14:tracePt t="26165" x="4714875" y="2557463"/>
          <p14:tracePt t="26181" x="4732338" y="2557463"/>
          <p14:tracePt t="26201" x="4749800" y="2557463"/>
          <p14:tracePt t="26216" x="4765675" y="2557463"/>
          <p14:tracePt t="26217" x="4783138" y="2557463"/>
          <p14:tracePt t="26233" x="4800600" y="2557463"/>
          <p14:tracePt t="26250" x="4833938" y="2557463"/>
          <p14:tracePt t="26265" x="4843463" y="2557463"/>
          <p14:tracePt t="26267" x="4843463" y="2566988"/>
          <p14:tracePt t="26281" x="4851400" y="2566988"/>
          <p14:tracePt t="26320" x="4859338" y="2566988"/>
          <p14:tracePt t="26361" x="4868863" y="2566988"/>
          <p14:tracePt t="26370" x="4884738" y="2557463"/>
          <p14:tracePt t="26383" x="4902200" y="2498725"/>
          <p14:tracePt t="26402" x="4919663" y="2413000"/>
          <p14:tracePt t="26416" x="4919663" y="2387600"/>
          <p14:tracePt t="26560" x="4927600" y="2387600"/>
          <p14:tracePt t="26689" x="4927600" y="2397125"/>
          <p14:tracePt t="26721" x="4902200" y="2397125"/>
          <p14:tracePt t="26737" x="4894263" y="2397125"/>
          <p14:tracePt t="26745" x="4868863" y="2397125"/>
          <p14:tracePt t="26753" x="4826000" y="2405063"/>
          <p14:tracePt t="26764" x="4800600" y="2405063"/>
          <p14:tracePt t="26781" x="4681538" y="2430463"/>
          <p14:tracePt t="26798" x="4605338" y="2438400"/>
          <p14:tracePt t="26814" x="4503738" y="2447925"/>
          <p14:tracePt t="26831" x="4367213" y="2473325"/>
          <p14:tracePt t="26851" x="4070350" y="2473325"/>
          <p14:tracePt t="26867" x="3900488" y="2473325"/>
          <p14:tracePt t="26885" x="3771900" y="2473325"/>
          <p14:tracePt t="26900" x="3713163" y="2473325"/>
          <p14:tracePt t="26920" x="3652838" y="2481263"/>
          <p14:tracePt t="26937" x="3644900" y="2481263"/>
          <p14:tracePt t="26948" x="3627438" y="2489200"/>
          <p14:tracePt t="26964" x="3611563" y="2506663"/>
          <p14:tracePt t="26981" x="3576638" y="2516188"/>
          <p14:tracePt t="26998" x="3533775" y="2524125"/>
          <p14:tracePt t="27017" x="3517900" y="2524125"/>
          <p14:tracePt t="27032" x="3508375" y="2532063"/>
          <p14:tracePt t="27153" x="3508375" y="2541588"/>
          <p14:tracePt t="27169" x="3508375" y="2549525"/>
          <p14:tracePt t="27185" x="3508375" y="2557463"/>
          <p14:tracePt t="27193" x="3517900" y="2566988"/>
          <p14:tracePt t="27200" x="3525838" y="2574925"/>
          <p14:tracePt t="27214" x="3551238" y="2582863"/>
          <p14:tracePt t="27232" x="3594100" y="2600325"/>
          <p14:tracePt t="27234" x="3602038" y="2600325"/>
          <p14:tracePt t="27250" x="3627438" y="2600325"/>
          <p14:tracePt t="27265" x="3636963" y="2600325"/>
          <p14:tracePt t="27266" x="3652838" y="2600325"/>
          <p14:tracePt t="27282" x="3652838" y="2608263"/>
          <p14:tracePt t="27298" x="3678238" y="2608263"/>
          <p14:tracePt t="27314" x="3687763" y="2608263"/>
          <p14:tracePt t="27331" x="3721100" y="2617788"/>
          <p14:tracePt t="27350" x="3781425" y="2625725"/>
          <p14:tracePt t="27364" x="3865563" y="2633663"/>
          <p14:tracePt t="27381" x="3925888" y="2651125"/>
          <p14:tracePt t="27402" x="3992563" y="2660650"/>
          <p14:tracePt t="27414" x="4002088" y="2660650"/>
          <p14:tracePt t="27434" x="4017963" y="2660650"/>
          <p14:tracePt t="27451" x="4027488" y="2660650"/>
          <p14:tracePt t="27469" x="4035425" y="2660650"/>
          <p14:tracePt t="27483" x="4052888" y="2660650"/>
          <p14:tracePt t="27501" x="4060825" y="2660650"/>
          <p14:tracePt t="27515" x="4070350" y="2660650"/>
          <p14:tracePt t="27544" x="4086225" y="2660650"/>
          <p14:tracePt t="27552" x="4095750" y="2660650"/>
          <p14:tracePt t="27565" x="4103688" y="2660650"/>
          <p14:tracePt t="27581" x="4137025" y="2660650"/>
          <p14:tracePt t="27598" x="4214813" y="2660650"/>
          <p14:tracePt t="27614" x="4332288" y="2660650"/>
          <p14:tracePt t="27631" x="4435475" y="2660650"/>
          <p14:tracePt t="27650" x="4519613" y="2668588"/>
          <p14:tracePt t="27666" x="4562475" y="2668588"/>
          <p14:tracePt t="27680" x="4587875" y="2668588"/>
          <p14:tracePt t="27698" x="4638675" y="2668588"/>
          <p14:tracePt t="27714" x="4664075" y="2668588"/>
          <p14:tracePt t="27730" x="4673600" y="2668588"/>
          <p14:tracePt t="27748" x="4689475" y="2668588"/>
          <p14:tracePt t="27764" x="4699000" y="2668588"/>
          <p14:tracePt t="27780" x="4732338" y="2668588"/>
          <p14:tracePt t="27798" x="4765675" y="2668588"/>
          <p14:tracePt t="27814" x="4818063" y="2676525"/>
          <p14:tracePt t="27830" x="4851400" y="2686050"/>
          <p14:tracePt t="27850" x="4910138" y="2693988"/>
          <p14:tracePt t="27865" x="4919663" y="2693988"/>
          <p14:tracePt t="27866" x="4953000" y="2693988"/>
          <p14:tracePt t="27882" x="4962525" y="2693988"/>
          <p14:tracePt t="27900" x="5038725" y="2701925"/>
          <p14:tracePt t="27914" x="5072063" y="2701925"/>
          <p14:tracePt t="27931" x="5089525" y="2701925"/>
          <p14:tracePt t="28192" x="5080000" y="2701925"/>
          <p14:tracePt t="28200" x="5072063" y="2701925"/>
          <p14:tracePt t="28208" x="5064125" y="2701925"/>
          <p14:tracePt t="28224" x="5046663" y="2701925"/>
          <p14:tracePt t="28232" x="5038725" y="2701925"/>
          <p14:tracePt t="28250" x="5038725" y="2711450"/>
          <p14:tracePt t="28266" x="5013325" y="2711450"/>
          <p14:tracePt t="28283" x="5003800" y="2711450"/>
          <p14:tracePt t="28298" x="4995863" y="2711450"/>
          <p14:tracePt t="28316" x="4978400" y="2711450"/>
          <p14:tracePt t="28331" x="4970463" y="2711450"/>
          <p14:tracePt t="28351" x="4935538" y="2711450"/>
          <p14:tracePt t="28367" x="4910138" y="2711450"/>
          <p14:tracePt t="28368" x="4876800" y="2711450"/>
          <p14:tracePt t="28381" x="4851400" y="2711450"/>
          <p14:tracePt t="28398" x="4791075" y="2701925"/>
          <p14:tracePt t="28400" x="4783138" y="2693988"/>
          <p14:tracePt t="28417" x="4765675" y="2693988"/>
          <p14:tracePt t="28504" x="4757738" y="2693988"/>
          <p14:tracePt t="28512" x="4749800" y="2693988"/>
          <p14:tracePt t="28529" x="4732338" y="2693988"/>
          <p14:tracePt t="28553" x="4724400" y="2693988"/>
          <p14:tracePt t="28569" x="4714875" y="2693988"/>
          <p14:tracePt t="28769" x="4706938" y="2693988"/>
          <p14:tracePt t="28776" x="4699000" y="2693988"/>
          <p14:tracePt t="28784" x="4689475" y="2693988"/>
          <p14:tracePt t="28808" x="4681538" y="2693988"/>
          <p14:tracePt t="28816" x="4673600" y="2693988"/>
          <p14:tracePt t="28830" x="4664075" y="2693988"/>
          <p14:tracePt t="28850" x="4638675" y="2693988"/>
          <p14:tracePt t="28865" x="4621213" y="2693988"/>
          <p14:tracePt t="28881" x="4613275" y="2693988"/>
          <p14:tracePt t="28882" x="4605338" y="2693988"/>
          <p14:tracePt t="28898" x="4595813" y="2693988"/>
          <p14:tracePt t="28914" x="4587875" y="2693988"/>
          <p14:tracePt t="28937" x="4579938" y="2693988"/>
          <p14:tracePt t="29120" x="4570413" y="2693988"/>
          <p14:tracePt t="29129" x="4562475" y="2693988"/>
          <p14:tracePt t="29137" x="4537075" y="2693988"/>
          <p14:tracePt t="29148" x="4529138" y="2693988"/>
          <p14:tracePt t="29165" x="4494213" y="2693988"/>
          <p14:tracePt t="29181" x="4451350" y="2693988"/>
          <p14:tracePt t="29198" x="4384675" y="2693988"/>
          <p14:tracePt t="29200" x="4359275" y="2693988"/>
          <p14:tracePt t="29214" x="4316413" y="2693988"/>
          <p14:tracePt t="29232" x="4256088" y="2693988"/>
          <p14:tracePt t="29250" x="4222750" y="2693988"/>
          <p14:tracePt t="29281" x="4205288" y="2693988"/>
          <p14:tracePt t="29301" x="4187825" y="2693988"/>
          <p14:tracePt t="29305" x="4171950" y="2693988"/>
          <p14:tracePt t="29333" x="4162425" y="2693988"/>
          <p14:tracePt t="29336" x="4154488" y="2693988"/>
          <p14:tracePt t="29353" x="4146550" y="2693988"/>
          <p14:tracePt t="29363" x="4137025" y="2693988"/>
          <p14:tracePt t="29381" x="4129088" y="2693988"/>
          <p14:tracePt t="29401" x="4111625" y="2693988"/>
          <p14:tracePt t="29414" x="4103688" y="2693988"/>
          <p14:tracePt t="29441" x="4095750" y="2693988"/>
          <p14:tracePt t="43113" x="4086225" y="2693988"/>
          <p14:tracePt t="43121" x="4086225" y="2701925"/>
          <p14:tracePt t="43129" x="4103688" y="2719388"/>
          <p14:tracePt t="43141" x="4111625" y="2727325"/>
          <p14:tracePt t="43162" x="4137025" y="2736850"/>
          <p14:tracePt t="43179" x="4146550" y="2744788"/>
          <p14:tracePt t="43241" x="4129088" y="2744788"/>
          <p14:tracePt t="43248" x="4103688" y="2744788"/>
          <p14:tracePt t="43313" x="4086225" y="2752725"/>
          <p14:tracePt t="43320" x="4070350" y="2762250"/>
          <p14:tracePt t="43328" x="4070350" y="2770188"/>
          <p14:tracePt t="43340" x="4060825" y="2795588"/>
          <p14:tracePt t="43359" x="4052888" y="2846388"/>
          <p14:tracePt t="43361" x="4035425" y="2871788"/>
          <p14:tracePt t="43376" x="3992563" y="2949575"/>
          <p14:tracePt t="43391" x="3984625" y="2974975"/>
          <p14:tracePt t="43392" x="3976688" y="3008313"/>
          <p14:tracePt t="43408" x="3976688" y="3025775"/>
          <p14:tracePt t="43409" x="3967163" y="3041650"/>
          <p14:tracePt t="43433" x="3951288" y="3067050"/>
          <p14:tracePt t="43433" x="3951288" y="3076575"/>
          <p14:tracePt t="43442" x="3951288" y="3084513"/>
          <p14:tracePt t="43460" x="3951288" y="3094038"/>
          <p14:tracePt t="43481" x="3941763" y="3109913"/>
          <p14:tracePt t="43512" x="3933825" y="3101975"/>
          <p14:tracePt t="43520" x="3959225" y="3025775"/>
          <p14:tracePt t="43529" x="4002088" y="2957513"/>
          <p14:tracePt t="43541" x="4017963" y="2949575"/>
          <p14:tracePt t="43737" x="4017963" y="2940050"/>
          <p14:tracePt t="43753" x="4002088" y="2922588"/>
          <p14:tracePt t="43769" x="3992563" y="2922588"/>
          <p14:tracePt t="43777" x="3976688" y="2914650"/>
          <p14:tracePt t="43785" x="3951288" y="2914650"/>
          <p14:tracePt t="43792" x="3941763" y="2914650"/>
          <p14:tracePt t="43809" x="3933825" y="2906713"/>
          <p14:tracePt t="43825" x="3908425" y="2889250"/>
          <p14:tracePt t="43842" x="3900488" y="2881313"/>
          <p14:tracePt t="43858" x="3883025" y="2881313"/>
          <p14:tracePt t="43875" x="3865563" y="2871788"/>
          <p14:tracePt t="43891" x="3840163" y="2855913"/>
          <p14:tracePt t="43908" x="3797300" y="2846388"/>
          <p14:tracePt t="43923" x="3729038" y="2838450"/>
          <p14:tracePt t="43940" x="3687763" y="2838450"/>
          <p14:tracePt t="43963" x="3678238" y="2838450"/>
          <p14:tracePt t="43978" x="3670300" y="2838450"/>
          <p14:tracePt t="43990" x="3662363" y="2838450"/>
          <p14:tracePt t="44009" x="3644900" y="2838450"/>
          <p14:tracePt t="44849" x="3644900" y="2846388"/>
          <p14:tracePt t="44858" x="3644900" y="2889250"/>
          <p14:tracePt t="44865" x="3662363" y="2940050"/>
          <p14:tracePt t="44873" x="3678238" y="2982913"/>
          <p14:tracePt t="44889" x="3721100" y="3025775"/>
          <p14:tracePt t="44907" x="3738563" y="3041650"/>
          <p14:tracePt t="44923" x="3738563" y="3051175"/>
          <p14:tracePt t="44940" x="3746500" y="3059113"/>
          <p14:tracePt t="45145" x="3746500" y="3067050"/>
          <p14:tracePt t="45177" x="3746500" y="3084513"/>
          <p14:tracePt t="45185" x="3746500" y="3094038"/>
          <p14:tracePt t="45211" x="3746500" y="3101975"/>
          <p14:tracePt t="45216" x="3746500" y="3109913"/>
          <p14:tracePt t="45232" x="3738563" y="3109913"/>
          <p14:tracePt t="45248" x="3729038" y="3119438"/>
          <p14:tracePt t="45311" x="3721100" y="3127375"/>
          <p14:tracePt t="46092" x="3713163" y="3127375"/>
          <p14:tracePt t="46097" x="3703638" y="3127375"/>
          <p14:tracePt t="46112" x="3695700" y="3135313"/>
          <p14:tracePt t="46122" x="3687763" y="3135313"/>
          <p14:tracePt t="46139" x="3678238" y="3135313"/>
          <p14:tracePt t="46160" x="3662363" y="3152775"/>
          <p14:tracePt t="46176" x="3644900" y="3160713"/>
          <p14:tracePt t="46216" x="3636963" y="3170238"/>
          <p14:tracePt t="46226" x="3636963" y="3178175"/>
          <p14:tracePt t="46242" x="3627438" y="3186113"/>
          <p14:tracePt t="48666" x="3644900" y="3186113"/>
          <p14:tracePt t="48674" x="3703638" y="3186113"/>
          <p14:tracePt t="48680" x="3789363" y="3186113"/>
          <p14:tracePt t="48689" x="3848100" y="3186113"/>
          <p14:tracePt t="48708" x="3925888" y="3203575"/>
          <p14:tracePt t="48722" x="3967163" y="3203575"/>
          <p14:tracePt t="48738" x="4002088" y="3203575"/>
          <p14:tracePt t="48761" x="4060825" y="3238500"/>
          <p14:tracePt t="48774" x="4078288" y="3238500"/>
          <p14:tracePt t="48790" x="4121150" y="3246438"/>
          <p14:tracePt t="48791" x="4146550" y="3263900"/>
          <p14:tracePt t="48805" x="4162425" y="3263900"/>
          <p14:tracePt t="48822" x="4205288" y="3263900"/>
          <p14:tracePt t="48838" x="4256088" y="3271838"/>
          <p14:tracePt t="48857" x="4298950" y="3271838"/>
          <p14:tracePt t="48858" x="4306888" y="3271838"/>
          <p14:tracePt t="48871" x="4316413" y="3271838"/>
          <p14:tracePt t="48891" x="4349750" y="3271838"/>
          <p14:tracePt t="48907" x="4375150" y="3271838"/>
          <p14:tracePt t="48923" x="4384675" y="3271838"/>
          <p14:tracePt t="48938" x="4392613" y="3271838"/>
          <p14:tracePt t="48955" x="4400550" y="3271838"/>
          <p14:tracePt t="48972" x="4435475" y="3271838"/>
          <p14:tracePt t="48988" x="4460875" y="3271838"/>
          <p14:tracePt t="49010" x="4562475" y="3271838"/>
          <p14:tracePt t="49026" x="4621213" y="3271838"/>
          <p14:tracePt t="49041" x="4664075" y="3271838"/>
          <p14:tracePt t="49058" x="4714875" y="3271838"/>
          <p14:tracePt t="49072" x="4732338" y="3271838"/>
          <p14:tracePt t="49074" x="4775200" y="3271838"/>
          <p14:tracePt t="49090" x="4826000" y="3271838"/>
          <p14:tracePt t="49106" x="4868863" y="3271838"/>
          <p14:tracePt t="49121" x="4894263" y="3271838"/>
          <p14:tracePt t="49137" x="4927600" y="3271838"/>
          <p14:tracePt t="49154" x="4970463" y="3271838"/>
          <p14:tracePt t="49171" x="5003800" y="3271838"/>
          <p14:tracePt t="49188" x="5038725" y="3271838"/>
          <p14:tracePt t="49205" x="5064125" y="3271838"/>
          <p14:tracePt t="49221" x="5106988" y="3271838"/>
          <p14:tracePt t="49242" x="5148263" y="3271838"/>
          <p14:tracePt t="49254" x="5165725" y="3263900"/>
          <p14:tracePt t="49278" x="5208588" y="3263900"/>
          <p14:tracePt t="49280" x="5216525" y="3254375"/>
          <p14:tracePt t="49297" x="5224463" y="3254375"/>
          <p14:tracePt t="49312" x="5259388" y="3238500"/>
          <p14:tracePt t="49329" x="5259388" y="3228975"/>
          <p14:tracePt t="49697" x="5241925" y="3221038"/>
          <p14:tracePt t="49706" x="5233988" y="3221038"/>
          <p14:tracePt t="49712" x="5224463" y="3221038"/>
          <p14:tracePt t="49721" x="5216525" y="3221038"/>
          <p14:tracePt t="49741" x="5199063" y="3221038"/>
          <p14:tracePt t="49754" x="5191125" y="3221038"/>
          <p14:tracePt t="49771" x="5157788" y="3221038"/>
          <p14:tracePt t="49809" x="5148263" y="3221038"/>
          <p14:tracePt t="49817" x="5132388" y="3221038"/>
          <p14:tracePt t="49832" x="5122863" y="3221038"/>
          <p14:tracePt t="49843" x="5114925" y="3221038"/>
          <p14:tracePt t="49857" x="5080000" y="3221038"/>
          <p14:tracePt t="49870" x="5072063" y="3221038"/>
          <p14:tracePt t="49889" x="5013325" y="3221038"/>
          <p14:tracePt t="49907" x="4935538" y="3221038"/>
          <p14:tracePt t="49921" x="4851400" y="3221038"/>
          <p14:tracePt t="49938" x="4775200" y="3211513"/>
          <p14:tracePt t="49954" x="4724400" y="3195638"/>
          <p14:tracePt t="49971" x="4706938" y="3195638"/>
          <p14:tracePt t="49987" x="4699000" y="3195638"/>
          <p14:tracePt t="50004" x="4689475" y="3195638"/>
          <p14:tracePt t="50021" x="4664075" y="3195638"/>
          <p14:tracePt t="50038" x="4621213" y="3186113"/>
          <p14:tracePt t="50040" x="4595813" y="3178175"/>
          <p14:tracePt t="50057" x="4554538" y="3152775"/>
          <p14:tracePt t="50071" x="4519613" y="3152775"/>
          <p14:tracePt t="50089" x="4468813" y="3144838"/>
          <p14:tracePt t="50108" x="4443413" y="3144838"/>
          <p14:tracePt t="50125" x="4400550" y="3144838"/>
          <p14:tracePt t="50137" x="4367213" y="3144838"/>
          <p14:tracePt t="50154" x="4341813" y="3144838"/>
          <p14:tracePt t="50171" x="4332288" y="3144838"/>
          <p14:tracePt t="50188" x="4306888" y="3144838"/>
          <p14:tracePt t="50209" x="4298950" y="3144838"/>
          <p14:tracePt t="50225" x="4291013" y="3144838"/>
          <p14:tracePt t="50240" x="4273550" y="3144838"/>
          <p14:tracePt t="50260" x="4265613" y="3144838"/>
          <p14:tracePt t="50289" x="4256088" y="3144838"/>
          <p14:tracePt t="50296" x="4248150" y="3144838"/>
          <p14:tracePt t="50312" x="4240213" y="3144838"/>
          <p14:tracePt t="50329" x="4230688" y="3144838"/>
          <p14:tracePt t="50353" x="4222750" y="3144838"/>
          <p14:tracePt t="50376" x="4197350" y="3135313"/>
          <p14:tracePt t="50392" x="4187825" y="3127375"/>
          <p14:tracePt t="50400" x="4179888" y="3127375"/>
          <p14:tracePt t="50416" x="4171950" y="3127375"/>
          <p14:tracePt t="50425" x="4154488" y="3127375"/>
          <p14:tracePt t="50439" x="4146550" y="3127375"/>
          <p14:tracePt t="50441" x="4129088" y="3127375"/>
          <p14:tracePt t="50454" x="4111625" y="3127375"/>
          <p14:tracePt t="50470" x="4070350" y="3127375"/>
          <p14:tracePt t="50489" x="4044950" y="3127375"/>
          <p14:tracePt t="50513" x="4017963" y="3127375"/>
          <p14:tracePt t="50528" x="4010025" y="3127375"/>
          <p14:tracePt t="50538" x="4002088" y="3127375"/>
          <p14:tracePt t="50554" x="3992563" y="3127375"/>
          <p14:tracePt t="50577" x="3984625" y="3127375"/>
          <p14:tracePt t="50592" x="3976688" y="3127375"/>
          <p14:tracePt t="50617" x="3967163" y="3127375"/>
          <p14:tracePt t="50625" x="3951288" y="3127375"/>
          <p14:tracePt t="50746" x="3941763" y="3127375"/>
          <p14:tracePt t="50856" x="3933825" y="3127375"/>
          <p14:tracePt t="50873" x="3925888" y="3127375"/>
          <p14:tracePt t="50881" x="3916363" y="3127375"/>
          <p14:tracePt t="50901" x="3908425" y="3127375"/>
          <p14:tracePt t="50945" x="3890963" y="3127375"/>
          <p14:tracePt t="50953" x="3883025" y="3127375"/>
          <p14:tracePt t="50969" x="3873500" y="3127375"/>
          <p14:tracePt t="50976" x="3857625" y="3127375"/>
          <p14:tracePt t="50992" x="3848100" y="3127375"/>
          <p14:tracePt t="51003" x="3840163" y="3127375"/>
          <p14:tracePt t="51024" x="3822700" y="3127375"/>
          <p14:tracePt t="51037" x="3814763" y="3127375"/>
          <p14:tracePt t="51089" x="3797300" y="3127375"/>
          <p14:tracePt t="52529" x="3789363" y="3127375"/>
          <p14:tracePt t="52539" x="3789363" y="3094038"/>
          <p14:tracePt t="52544" x="3789363" y="3076575"/>
          <p14:tracePt t="52553" x="3797300" y="3051175"/>
          <p14:tracePt t="54113" x="3822700" y="3076575"/>
          <p14:tracePt t="54122" x="3848100" y="3101975"/>
          <p14:tracePt t="54128" x="3883025" y="3119438"/>
          <p14:tracePt t="54140" x="3908425" y="3135313"/>
          <p14:tracePt t="54155" x="3916363" y="3144838"/>
          <p14:tracePt t="54404" x="3933825" y="3152775"/>
          <p14:tracePt t="54408" x="3951288" y="3152775"/>
          <p14:tracePt t="54419" x="3951288" y="3160713"/>
          <p14:tracePt t="54436" x="3976688" y="3170238"/>
          <p14:tracePt t="54453" x="4002088" y="3178175"/>
          <p14:tracePt t="54468" x="4044950" y="3186113"/>
          <p14:tracePt t="54486" x="4146550" y="3203575"/>
          <p14:tracePt t="54502" x="4298950" y="3221038"/>
          <p14:tracePt t="54519" x="4486275" y="3246438"/>
          <p14:tracePt t="54537" x="4646613" y="3263900"/>
          <p14:tracePt t="54557" x="4689475" y="3263900"/>
          <p14:tracePt t="54570" x="4732338" y="3263900"/>
          <p14:tracePt t="54586" x="4765675" y="3263900"/>
          <p14:tracePt t="54603" x="4775200" y="3263900"/>
          <p14:tracePt t="54620" x="4818063" y="3263900"/>
          <p14:tracePt t="54642" x="4910138" y="3263900"/>
          <p14:tracePt t="54652" x="4953000" y="3263900"/>
          <p14:tracePt t="54673" x="5089525" y="3263900"/>
          <p14:tracePt t="54689" x="5157788" y="3246438"/>
          <p14:tracePt t="54702" x="5173663" y="3246438"/>
          <p14:tracePt t="54719" x="5216525" y="3246438"/>
          <p14:tracePt t="54737" x="5249863" y="3228975"/>
          <p14:tracePt t="54754" x="5284788" y="3221038"/>
          <p14:tracePt t="54772" x="5318125" y="3211513"/>
          <p14:tracePt t="54790" x="5353050" y="3203575"/>
          <p14:tracePt t="54791" x="5368925" y="3186113"/>
          <p14:tracePt t="54809" x="5378450" y="3178175"/>
          <p14:tracePt t="54820" x="5386388" y="3178175"/>
          <p14:tracePt t="54836" x="5403850" y="3160713"/>
          <p14:tracePt t="54852" x="5437188" y="3127375"/>
          <p14:tracePt t="54869" x="5446713" y="3109913"/>
          <p14:tracePt t="54889" x="5472113" y="3067050"/>
          <p14:tracePt t="54910" x="5497513" y="3041650"/>
          <p14:tracePt t="54929" x="5497513" y="3016250"/>
          <p14:tracePt t="54937" x="5497513" y="3008313"/>
          <p14:tracePt t="54953" x="5497513" y="2990850"/>
          <p14:tracePt t="54955" x="5497513" y="2974975"/>
          <p14:tracePt t="54970" x="5497513" y="2940050"/>
          <p14:tracePt t="54988" x="5497513" y="2914650"/>
          <p14:tracePt t="55003" x="5497513" y="2881313"/>
          <p14:tracePt t="55019" x="5480050" y="2863850"/>
          <p14:tracePt t="55035" x="5421313" y="2830513"/>
          <p14:tracePt t="55052" x="5335588" y="2770188"/>
          <p14:tracePt t="55069" x="5224463" y="2711450"/>
          <p14:tracePt t="55086" x="5072063" y="2660650"/>
          <p14:tracePt t="55102" x="4970463" y="2625725"/>
          <p14:tracePt t="55118" x="4851400" y="2617788"/>
          <p14:tracePt t="55137" x="4646613" y="2617788"/>
          <p14:tracePt t="55153" x="4494213" y="2617788"/>
          <p14:tracePt t="55173" x="4332288" y="2617788"/>
          <p14:tracePt t="55188" x="4187825" y="2617788"/>
          <p14:tracePt t="55203" x="4060825" y="2643188"/>
          <p14:tracePt t="55219" x="3951288" y="2660650"/>
          <p14:tracePt t="55235" x="3890963" y="2686050"/>
          <p14:tracePt t="55252" x="3822700" y="2693988"/>
          <p14:tracePt t="55269" x="3781425" y="2701925"/>
          <p14:tracePt t="55285" x="3738563" y="2719388"/>
          <p14:tracePt t="55302" x="3678238" y="2727325"/>
          <p14:tracePt t="55320" x="3619500" y="2752725"/>
          <p14:tracePt t="55337" x="3576638" y="2770188"/>
          <p14:tracePt t="55353" x="3543300" y="2787650"/>
          <p14:tracePt t="55372" x="3517900" y="2805113"/>
          <p14:tracePt t="55386" x="3492500" y="2830513"/>
          <p14:tracePt t="55403" x="3475038" y="2838450"/>
          <p14:tracePt t="55421" x="3449638" y="2863850"/>
          <p14:tracePt t="55443" x="3441700" y="2897188"/>
          <p14:tracePt t="55452" x="3432175" y="2897188"/>
          <p14:tracePt t="55469" x="3424238" y="2932113"/>
          <p14:tracePt t="55489" x="3406775" y="3016250"/>
          <p14:tracePt t="55503" x="3398838" y="3033713"/>
          <p14:tracePt t="55505" x="3398838" y="3051175"/>
          <p14:tracePt t="55519" x="3398838" y="3084513"/>
          <p14:tracePt t="55536" x="3381375" y="3101975"/>
          <p14:tracePt t="55552" x="3381375" y="3109913"/>
          <p14:tracePt t="55587" x="3381375" y="3119438"/>
          <p14:tracePt t="55600" x="3373438" y="3127375"/>
          <p14:tracePt t="55609" x="3348038" y="3144838"/>
          <p14:tracePt t="55619" x="3348038" y="3152775"/>
          <p14:tracePt t="55636" x="3313113" y="3152775"/>
          <p14:tracePt t="55652" x="3270250" y="3152775"/>
          <p14:tracePt t="55672" x="3143250" y="3160713"/>
          <p14:tracePt t="55686" x="3084513" y="3160713"/>
          <p14:tracePt t="55689" x="3041650" y="3160713"/>
          <p14:tracePt t="55710" x="2965450" y="3160713"/>
          <p14:tracePt t="55720" x="2879725" y="3195638"/>
          <p14:tracePt t="55738" x="2838450" y="3195638"/>
          <p14:tracePt t="55755" x="2795588" y="3203575"/>
          <p14:tracePt t="55769" x="2760663" y="3203575"/>
          <p14:tracePt t="55788" x="2727325" y="3203575"/>
          <p14:tracePt t="55802" x="2709863" y="3203575"/>
          <p14:tracePt t="55819" x="2693988" y="3211513"/>
          <p14:tracePt t="55836" x="2651125" y="3228975"/>
          <p14:tracePt t="55851" x="2590800" y="3246438"/>
          <p14:tracePt t="55868" x="2532063" y="3254375"/>
          <p14:tracePt t="55885" x="2471738" y="3271838"/>
          <p14:tracePt t="55902" x="2420938" y="3271838"/>
          <p14:tracePt t="55921" x="2352675" y="3271838"/>
          <p14:tracePt t="55937" x="2336800" y="3271838"/>
          <p14:tracePt t="55953" x="2301875" y="3271838"/>
          <p14:tracePt t="55955" x="2276475" y="3271838"/>
          <p14:tracePt t="55972" x="2192338" y="3271838"/>
          <p14:tracePt t="55990" x="2081213" y="3271838"/>
          <p14:tracePt t="56001" x="1936750" y="3246438"/>
          <p14:tracePt t="56018" x="1776413" y="3221038"/>
          <p14:tracePt t="56035" x="1657350" y="3195638"/>
          <p14:tracePt t="56051" x="1554163" y="3178175"/>
          <p14:tracePt t="56068" x="1495425" y="3178175"/>
          <p14:tracePt t="56085" x="1487488" y="3178175"/>
          <p14:tracePt t="56102" x="1462088" y="3178175"/>
          <p14:tracePt t="56105" x="1435100" y="3178175"/>
          <p14:tracePt t="56118" x="1427163" y="3178175"/>
          <p14:tracePt t="56135" x="1384300" y="3178175"/>
          <p14:tracePt t="56152" x="1358900" y="3178175"/>
          <p14:tracePt t="56154" x="1350963" y="3178175"/>
          <p14:tracePt t="56171" x="1325563" y="3178175"/>
          <p14:tracePt t="56239" x="1308100" y="3178175"/>
          <p14:tracePt t="56257" x="1300163" y="3178175"/>
          <p14:tracePt t="56265" x="1300163" y="3186113"/>
          <p14:tracePt t="56425" x="1290638" y="3186113"/>
          <p14:tracePt t="56432" x="1290638" y="3203575"/>
          <p14:tracePt t="56451" x="1300163" y="3203575"/>
          <p14:tracePt t="56457" x="1325563" y="3203575"/>
          <p14:tracePt t="56468" x="1343025" y="3203575"/>
          <p14:tracePt t="56484" x="1376363" y="3211513"/>
          <p14:tracePt t="56507" x="1435100" y="3221038"/>
          <p14:tracePt t="56517" x="1444625" y="3221038"/>
          <p14:tracePt t="56538" x="1495425" y="3221038"/>
          <p14:tracePt t="56551" x="1503363" y="3221038"/>
          <p14:tracePt t="56656" x="1512888" y="3221038"/>
          <p14:tracePt t="56672" x="1528763" y="3221038"/>
          <p14:tracePt t="56713" x="1538288" y="3221038"/>
          <p14:tracePt t="56731" x="1546225" y="3221038"/>
          <p14:tracePt t="56736" x="1554163" y="3221038"/>
          <p14:tracePt t="56745" x="1563688" y="3221038"/>
          <p14:tracePt t="56753" x="1571625" y="3221038"/>
          <p14:tracePt t="56771" x="1579563" y="3221038"/>
          <p14:tracePt t="56792" x="1589088" y="3221038"/>
          <p14:tracePt t="57032" x="1579563" y="3221038"/>
          <p14:tracePt t="57041" x="1571625" y="3221038"/>
          <p14:tracePt t="57052" x="1563688" y="3221038"/>
          <p14:tracePt t="57069" x="1554163" y="3228975"/>
          <p14:tracePt t="57086" x="1546225" y="3238500"/>
          <p14:tracePt t="57089" x="1538288" y="3246438"/>
          <p14:tracePt t="57101" x="1528763" y="3246438"/>
          <p14:tracePt t="57117" x="1503363" y="3254375"/>
          <p14:tracePt t="57137" x="1495425" y="3279775"/>
          <p14:tracePt t="57154" x="1487488" y="3279775"/>
          <p14:tracePt t="57168" x="1477963" y="3289300"/>
          <p14:tracePt t="57169" x="1470025" y="3297238"/>
          <p14:tracePt t="57184" x="1462088" y="3305175"/>
          <p14:tracePt t="57202" x="1444625" y="3314700"/>
          <p14:tracePt t="57218" x="1419225" y="3322638"/>
          <p14:tracePt t="57234" x="1384300" y="3330575"/>
          <p14:tracePt t="57251" x="1343025" y="3340100"/>
          <p14:tracePt t="57269" x="1308100" y="3355975"/>
          <p14:tracePt t="57288" x="1274763" y="3382963"/>
          <p14:tracePt t="57309" x="1257300" y="3382963"/>
          <p14:tracePt t="57320" x="1249363" y="3390900"/>
          <p14:tracePt t="57340" x="1223963" y="3408363"/>
          <p14:tracePt t="57352" x="1223963" y="3416300"/>
          <p14:tracePt t="57369" x="1198563" y="3449638"/>
          <p14:tracePt t="57384" x="1189038" y="3449638"/>
          <p14:tracePt t="57403" x="1189038" y="3475038"/>
          <p14:tracePt t="57425" x="1189038" y="3484563"/>
          <p14:tracePt t="57435" x="1189038" y="3502025"/>
          <p14:tracePt t="57465" x="1189038" y="3509963"/>
          <p14:tracePt t="57472" x="1189038" y="3527425"/>
          <p14:tracePt t="57485" x="1189038" y="3535363"/>
          <p14:tracePt t="57501" x="1189038" y="3568700"/>
          <p14:tracePt t="57519" x="1206500" y="3603625"/>
          <p14:tracePt t="57539" x="1206500" y="3619500"/>
          <p14:tracePt t="57552" x="1214438" y="3619500"/>
          <p14:tracePt t="57571" x="1223963" y="3629025"/>
          <p14:tracePt t="57602" x="1231900" y="3636963"/>
          <p14:tracePt t="58264" x="1231900" y="3646488"/>
          <p14:tracePt t="58273" x="1249363" y="3646488"/>
          <p14:tracePt t="58284" x="1265238" y="3654425"/>
          <p14:tracePt t="58305" x="1282700" y="3671888"/>
          <p14:tracePt t="58329" x="1300163" y="3679825"/>
          <p14:tracePt t="58449" x="1317625" y="3679825"/>
          <p14:tracePt t="58521" x="1325563" y="3679825"/>
          <p14:tracePt t="58537" x="1333500" y="3679825"/>
          <p14:tracePt t="58545" x="1350963" y="3679825"/>
          <p14:tracePt t="58561" x="1368425" y="3679825"/>
          <p14:tracePt t="58568" x="1376363" y="3679825"/>
          <p14:tracePt t="58585" x="1393825" y="3679825"/>
          <p14:tracePt t="58602" x="1427163" y="3679825"/>
          <p14:tracePt t="58620" x="1462088" y="3687763"/>
          <p14:tracePt t="58638" x="1503363" y="3687763"/>
          <p14:tracePt t="58656" x="1538288" y="3687763"/>
          <p14:tracePt t="58881" x="1554163" y="3687763"/>
          <p14:tracePt t="58890" x="1563688" y="3687763"/>
          <p14:tracePt t="58909" x="1597025" y="3687763"/>
          <p14:tracePt t="58918" x="1606550" y="3687763"/>
          <p14:tracePt t="58919" x="1631950" y="3687763"/>
          <p14:tracePt t="58934" x="1647825" y="3697288"/>
          <p14:tracePt t="58952" x="1708150" y="3705225"/>
          <p14:tracePt t="58967" x="1716088" y="3713163"/>
          <p14:tracePt t="58985" x="1776413" y="3722688"/>
          <p14:tracePt t="59001" x="1784350" y="3722688"/>
          <p14:tracePt t="59016" x="1817688" y="3722688"/>
          <p14:tracePt t="59033" x="1852613" y="3722688"/>
          <p14:tracePt t="59051" x="1868488" y="3730625"/>
          <p14:tracePt t="59072" x="1878013" y="3730625"/>
          <p14:tracePt t="59128" x="1885950" y="3730625"/>
          <p14:tracePt t="59175" x="1903413" y="3730625"/>
          <p14:tracePt t="59185" x="1911350" y="3730625"/>
          <p14:tracePt t="59191" x="1936750" y="3730625"/>
          <p14:tracePt t="59204" x="1946275" y="3730625"/>
          <p14:tracePt t="59220" x="1971675" y="3730625"/>
          <p14:tracePt t="59234" x="2012950" y="3730625"/>
          <p14:tracePt t="59250" x="2047875" y="3730625"/>
          <p14:tracePt t="59267" x="2081213" y="3730625"/>
          <p14:tracePt t="59283" x="2098675" y="3730625"/>
          <p14:tracePt t="59304" x="2132013" y="3730625"/>
          <p14:tracePt t="59316" x="2149475" y="3730625"/>
          <p14:tracePt t="59333" x="2182813" y="3730625"/>
          <p14:tracePt t="59353" x="2235200" y="3738563"/>
          <p14:tracePt t="59369" x="2276475" y="3748088"/>
          <p14:tracePt t="59385" x="2301875" y="3748088"/>
          <p14:tracePt t="59402" x="2319338" y="3748088"/>
          <p14:tracePt t="59403" x="2336800" y="3748088"/>
          <p14:tracePt t="59417" x="2362200" y="3748088"/>
          <p14:tracePt t="59421" x="2379663" y="3748088"/>
          <p14:tracePt t="59438" x="2420938" y="3748088"/>
          <p14:tracePt t="59451" x="2446338" y="3748088"/>
          <p14:tracePt t="59469" x="2481263" y="3748088"/>
          <p14:tracePt t="59483" x="2514600" y="3748088"/>
          <p14:tracePt t="59500" x="2557463" y="3748088"/>
          <p14:tracePt t="59517" x="2590800" y="3748088"/>
          <p14:tracePt t="59533" x="2616200" y="3748088"/>
          <p14:tracePt t="59552" x="2641600" y="3748088"/>
          <p14:tracePt t="59566" x="2659063" y="3748088"/>
          <p14:tracePt t="59585" x="2719388" y="3748088"/>
          <p14:tracePt t="59601" x="2760663" y="3748088"/>
          <p14:tracePt t="59618" x="2811463" y="3748088"/>
          <p14:tracePt t="59633" x="2863850" y="3738563"/>
          <p14:tracePt t="59652" x="2897188" y="3738563"/>
          <p14:tracePt t="59667" x="2947988" y="3738563"/>
          <p14:tracePt t="59690" x="2973388" y="3738563"/>
          <p14:tracePt t="59691" x="2982913" y="3738563"/>
          <p14:tracePt t="59705" x="2990850" y="3738563"/>
          <p14:tracePt t="59721" x="2998788" y="3738563"/>
          <p14:tracePt t="59733" x="3016250" y="3738563"/>
          <p14:tracePt t="59750" x="3041650" y="3738563"/>
          <p14:tracePt t="59766" x="3059113" y="3738563"/>
          <p14:tracePt t="59785" x="3084513" y="3738563"/>
          <p14:tracePt t="59803" x="3100388" y="3738563"/>
          <p14:tracePt t="59821" x="3135313" y="3738563"/>
          <p14:tracePt t="59833" x="3194050" y="3748088"/>
          <p14:tracePt t="59850" x="3219450" y="3748088"/>
          <p14:tracePt t="59867" x="3254375" y="3748088"/>
          <p14:tracePt t="59885" x="3279775" y="3748088"/>
          <p14:tracePt t="59900" x="3338513" y="3748088"/>
          <p14:tracePt t="59917" x="3373438" y="3748088"/>
          <p14:tracePt t="59933" x="3406775" y="3748088"/>
          <p14:tracePt t="59950" x="3424238" y="3748088"/>
          <p14:tracePt t="59969" x="3457575" y="3748088"/>
          <p14:tracePt t="59986" x="3482975" y="3748088"/>
          <p14:tracePt t="60001" x="3500438" y="3748088"/>
          <p14:tracePt t="60001" x="3525838" y="3748088"/>
          <p14:tracePt t="60019" x="3551238" y="3748088"/>
          <p14:tracePt t="60033" x="3576638" y="3748088"/>
          <p14:tracePt t="60050" x="3602038" y="3748088"/>
          <p14:tracePt t="60066" x="3662363" y="3748088"/>
          <p14:tracePt t="60083" x="3771900" y="3748088"/>
          <p14:tracePt t="60101" x="3865563" y="3748088"/>
          <p14:tracePt t="60116" x="3925888" y="3748088"/>
          <p14:tracePt t="60133" x="3967163" y="3748088"/>
          <p14:tracePt t="60150" x="4002088" y="3748088"/>
          <p14:tracePt t="60167" x="4027488" y="3748088"/>
          <p14:tracePt t="60189" x="4035425" y="3748088"/>
          <p14:tracePt t="60209" x="4052888" y="3748088"/>
          <p14:tracePt t="60230" x="4060825" y="3748088"/>
          <p14:tracePt t="60234" x="4070350" y="3748088"/>
          <p14:tracePt t="60252" x="4095750" y="3748088"/>
          <p14:tracePt t="60269" x="4111625" y="3748088"/>
          <p14:tracePt t="60286" x="4129088" y="3748088"/>
          <p14:tracePt t="60302" x="4146550" y="3748088"/>
          <p14:tracePt t="60320" x="4154488" y="3748088"/>
          <p14:tracePt t="60353" x="4171950" y="3748088"/>
          <p14:tracePt t="60369" x="4197350" y="3748088"/>
          <p14:tracePt t="60377" x="4222750" y="3748088"/>
          <p14:tracePt t="60384" x="4230688" y="3748088"/>
          <p14:tracePt t="60402" x="4265613" y="3748088"/>
          <p14:tracePt t="60737" x="4281488" y="3748088"/>
          <p14:tracePt t="60745" x="4291013" y="3748088"/>
          <p14:tracePt t="60752" x="4298950" y="3748088"/>
          <p14:tracePt t="60773" x="4324350" y="3748088"/>
          <p14:tracePt t="60789" x="4367213" y="3748088"/>
          <p14:tracePt t="60799" x="4392613" y="3748088"/>
          <p14:tracePt t="60819" x="4468813" y="3748088"/>
          <p14:tracePt t="60833" x="4486275" y="3748088"/>
          <p14:tracePt t="60850" x="4537075" y="3738563"/>
          <p14:tracePt t="60867" x="4570413" y="3730625"/>
          <p14:tracePt t="60883" x="4605338" y="3713163"/>
          <p14:tracePt t="60901" x="4621213" y="3705225"/>
          <p14:tracePt t="60917" x="4630738" y="3705225"/>
          <p14:tracePt t="60932" x="4656138" y="3705225"/>
          <p14:tracePt t="61000" x="4664075" y="3705225"/>
          <p14:tracePt t="61008" x="4673600" y="3705225"/>
          <p14:tracePt t="61017" x="4681538" y="3705225"/>
          <p14:tracePt t="61036" x="4706938" y="3705225"/>
          <p14:tracePt t="61049" x="4714875" y="3705225"/>
          <p14:tracePt t="61050" x="4724400" y="3705225"/>
          <p14:tracePt t="61068" x="4749800" y="3705225"/>
          <p14:tracePt t="61082" x="4775200" y="3705225"/>
          <p14:tracePt t="61285" x="4749800" y="3705225"/>
          <p14:tracePt t="61288" x="4740275" y="3705225"/>
          <p14:tracePt t="61300" x="4706938" y="3705225"/>
          <p14:tracePt t="61316" x="4638675" y="3705225"/>
          <p14:tracePt t="61332" x="4579938" y="3705225"/>
          <p14:tracePt t="61349" x="4451350" y="3713163"/>
          <p14:tracePt t="61366" x="4384675" y="3722688"/>
          <p14:tracePt t="61385" x="4306888" y="3756025"/>
          <p14:tracePt t="61401" x="4273550" y="3763963"/>
          <p14:tracePt t="61418" x="4248150" y="3773488"/>
          <p14:tracePt t="61448" x="4240213" y="3773488"/>
          <p14:tracePt t="61468" x="4230688" y="3773488"/>
          <p14:tracePt t="61472" x="4222750" y="3773488"/>
          <p14:tracePt t="61483" x="4214813" y="3773488"/>
          <p14:tracePt t="61499" x="4205288" y="3781425"/>
          <p14:tracePt t="61746" x="4205288" y="3790950"/>
          <p14:tracePt t="61752" x="4187825" y="3790950"/>
          <p14:tracePt t="61766" x="4171950" y="3790950"/>
          <p14:tracePt t="61782" x="4146550" y="3790950"/>
          <p14:tracePt t="61799" x="4121150" y="3790950"/>
          <p14:tracePt t="61819" x="4070350" y="3790950"/>
          <p14:tracePt t="61840" x="4002088" y="3790950"/>
          <p14:tracePt t="61849" x="3967163" y="3790950"/>
          <p14:tracePt t="61869" x="3916363" y="3790950"/>
          <p14:tracePt t="61883" x="3883025" y="3790950"/>
          <p14:tracePt t="61901" x="3840163" y="3798888"/>
          <p14:tracePt t="61916" x="3781425" y="3806825"/>
          <p14:tracePt t="61932" x="3738563" y="3806825"/>
          <p14:tracePt t="61949" x="3713163" y="3806825"/>
          <p14:tracePt t="61966" x="3695700" y="3806825"/>
          <p14:tracePt t="61982" x="3670300" y="3806825"/>
          <p14:tracePt t="61999" x="3662363" y="3806825"/>
          <p14:tracePt t="62018" x="3619500" y="3816350"/>
          <p14:tracePt t="62032" x="3602038" y="3816350"/>
          <p14:tracePt t="62049" x="3551238" y="3824288"/>
          <p14:tracePt t="62065" x="3517900" y="3824288"/>
          <p14:tracePt t="62082" x="3475038" y="3832225"/>
          <p14:tracePt t="62104" x="3414713" y="3849688"/>
          <p14:tracePt t="62123" x="3381375" y="3867150"/>
          <p14:tracePt t="62134" x="3373438" y="3867150"/>
          <p14:tracePt t="62149" x="3363913" y="3875088"/>
          <p14:tracePt t="62166" x="3355975" y="3875088"/>
          <p14:tracePt t="62183" x="3338513" y="3875088"/>
          <p14:tracePt t="62198" x="3338513" y="3883025"/>
          <p14:tracePt t="62221" x="3305175" y="3900488"/>
          <p14:tracePt t="62233" x="3297238" y="3908425"/>
          <p14:tracePt t="62250" x="3287713" y="3908425"/>
          <p14:tracePt t="62266" x="3287713" y="3917950"/>
          <p14:tracePt t="62329" x="3270250" y="3925888"/>
          <p14:tracePt t="62336" x="3254375" y="3925888"/>
          <p14:tracePt t="62353" x="3244850" y="3925888"/>
          <p14:tracePt t="62370" x="3219450" y="3925888"/>
          <p14:tracePt t="62386" x="3203575" y="3935413"/>
          <p14:tracePt t="62402" x="3168650" y="3943350"/>
          <p14:tracePt t="62418" x="3143250" y="3943350"/>
          <p14:tracePt t="62433" x="3109913" y="3951288"/>
          <p14:tracePt t="62450" x="3074988" y="3951288"/>
          <p14:tracePt t="62467" x="3033713" y="3968750"/>
          <p14:tracePt t="62482" x="3008313" y="3968750"/>
          <p14:tracePt t="62500" x="2990850" y="3976688"/>
          <p14:tracePt t="62516" x="2965450" y="3976688"/>
          <p14:tracePt t="62533" x="2940050" y="3976688"/>
          <p14:tracePt t="62549" x="2905125" y="3986213"/>
          <p14:tracePt t="62566" x="2871788" y="3986213"/>
          <p14:tracePt t="62568" x="2854325" y="4002088"/>
          <p14:tracePt t="62583" x="2838450" y="4011613"/>
          <p14:tracePt t="62601" x="2811463" y="4019550"/>
          <p14:tracePt t="62615" x="2803525" y="4019550"/>
          <p14:tracePt t="62636" x="2795588" y="4019550"/>
          <p14:tracePt t="62656" x="2770188" y="4019550"/>
          <p14:tracePt t="62668" x="2770188" y="4027488"/>
          <p14:tracePt t="62681" x="2760663" y="4027488"/>
          <p14:tracePt t="62700" x="2735263" y="4027488"/>
          <p14:tracePt t="62719" x="2709863" y="4027488"/>
          <p14:tracePt t="62720" x="2709863" y="4037013"/>
          <p14:tracePt t="62733" x="2701925" y="4037013"/>
          <p14:tracePt t="62748" x="2693988" y="4037013"/>
          <p14:tracePt t="62767" x="2668588" y="4037013"/>
          <p14:tracePt t="62783" x="2659063" y="4037013"/>
          <p14:tracePt t="62785" x="2641600" y="4037013"/>
          <p14:tracePt t="62800" x="2633663" y="4037013"/>
          <p14:tracePt t="62815" x="2625725" y="4037013"/>
          <p14:tracePt t="62835" x="2616200" y="4037013"/>
          <p14:tracePt t="62851" x="2600325" y="4037013"/>
          <p14:tracePt t="62872" x="2582863" y="4037013"/>
          <p14:tracePt t="62883" x="2574925" y="4044950"/>
          <p14:tracePt t="63240" x="2549525" y="4044950"/>
          <p14:tracePt t="63256" x="2532063" y="4044950"/>
          <p14:tracePt t="63264" x="2497138" y="4044950"/>
          <p14:tracePt t="63272" x="2481263" y="4044950"/>
          <p14:tracePt t="63281" x="2471738" y="4044950"/>
          <p14:tracePt t="63298" x="2430463" y="4044950"/>
          <p14:tracePt t="63315" x="2405063" y="4044950"/>
          <p14:tracePt t="63335" x="2387600" y="4044950"/>
          <p14:tracePt t="63836" x="2379663" y="4044950"/>
          <p14:tracePt t="63840" x="2370138" y="4044950"/>
          <p14:tracePt t="64657" x="2362200" y="4037013"/>
          <p14:tracePt t="64689" x="2370138" y="4037013"/>
          <p14:tracePt t="64704" x="2379663" y="4037013"/>
          <p14:tracePt t="64720" x="2395538" y="4027488"/>
          <p14:tracePt t="64784" x="2405063" y="4027488"/>
          <p14:tracePt t="64816" x="2413000" y="4027488"/>
          <p14:tracePt t="64840" x="2420938" y="4027488"/>
          <p14:tracePt t="64848" x="2430463" y="4027488"/>
          <p14:tracePt t="64857" x="2438400" y="4027488"/>
          <p14:tracePt t="64872" x="2455863" y="4027488"/>
          <p14:tracePt t="64880" x="2463800" y="4019550"/>
          <p14:tracePt t="64899" x="2471738" y="4011613"/>
          <p14:tracePt t="64914" x="2489200" y="4011613"/>
          <p14:tracePt t="64969" x="2497138" y="4002088"/>
          <p14:tracePt t="65029" x="2506663" y="4002088"/>
          <p14:tracePt t="65085" x="2514600" y="4002088"/>
          <p14:tracePt t="65112" x="2524125" y="4002088"/>
          <p14:tracePt t="65129" x="2532063" y="4002088"/>
          <p14:tracePt t="65152" x="2549525" y="4002088"/>
          <p14:tracePt t="65161" x="2557463" y="4002088"/>
          <p14:tracePt t="65256" x="2565400" y="4002088"/>
          <p14:tracePt t="65281" x="2582863" y="4002088"/>
          <p14:tracePt t="65305" x="2600325" y="3994150"/>
          <p14:tracePt t="65315" x="2608263" y="3986213"/>
          <p14:tracePt t="65328" x="2625725" y="3976688"/>
          <p14:tracePt t="65336" x="2633663" y="3968750"/>
          <p14:tracePt t="65352" x="2641600" y="3960813"/>
          <p14:tracePt t="65364" x="2659063" y="3951288"/>
          <p14:tracePt t="65382" x="2668588" y="3951288"/>
          <p14:tracePt t="65500" x="2668588" y="3943350"/>
          <p14:tracePt t="65553" x="2676525" y="3935413"/>
          <p14:tracePt t="65571" x="2684463" y="3935413"/>
          <p14:tracePt t="65584" x="2701925" y="3925888"/>
          <p14:tracePt t="65592" x="2709863" y="3917950"/>
          <p14:tracePt t="65600" x="2727325" y="3908425"/>
          <p14:tracePt t="65614" x="2735263" y="3892550"/>
          <p14:tracePt t="65633" x="2778125" y="3841750"/>
          <p14:tracePt t="65649" x="2795588" y="3806825"/>
          <p14:tracePt t="65667" x="2811463" y="3790950"/>
          <p14:tracePt t="65681" x="2828925" y="3756025"/>
          <p14:tracePt t="65698" x="2838450" y="3730625"/>
          <p14:tracePt t="65889" x="2846388" y="3730625"/>
          <p14:tracePt t="65905" x="2854325" y="3730625"/>
          <p14:tracePt t="65930" x="2871788" y="3730625"/>
          <p14:tracePt t="65936" x="2897188" y="3730625"/>
          <p14:tracePt t="65947" x="2905125" y="3730625"/>
          <p14:tracePt t="65967" x="2940050" y="3730625"/>
          <p14:tracePt t="65981" x="2965450" y="3730625"/>
          <p14:tracePt t="65997" x="2990850" y="3730625"/>
          <p14:tracePt t="66014" x="3008313" y="3730625"/>
          <p14:tracePt t="66031" x="3059113" y="3730625"/>
          <p14:tracePt t="66049" x="3117850" y="3730625"/>
          <p14:tracePt t="66065" x="3160713" y="3730625"/>
          <p14:tracePt t="66081" x="3186113" y="3730625"/>
          <p14:tracePt t="66105" x="3228975" y="3730625"/>
          <p14:tracePt t="66114" x="3254375" y="3730625"/>
          <p14:tracePt t="66131" x="3287713" y="3730625"/>
          <p14:tracePt t="66147" x="3322638" y="3730625"/>
          <p14:tracePt t="66164" x="3348038" y="3730625"/>
          <p14:tracePt t="66181" x="3406775" y="3730625"/>
          <p14:tracePt t="66185" x="3432175" y="3730625"/>
          <p14:tracePt t="66197" x="3449638" y="3730625"/>
          <p14:tracePt t="66216" x="3482975" y="3730625"/>
          <p14:tracePt t="66219" x="3500438" y="3730625"/>
          <p14:tracePt t="66232" x="3508375" y="3730625"/>
          <p14:tracePt t="66250" x="3533775" y="3730625"/>
          <p14:tracePt t="66265" x="3543300" y="3730625"/>
          <p14:tracePt t="66289" x="3551238" y="3730625"/>
          <p14:tracePt t="66305" x="3559175" y="3730625"/>
          <p14:tracePt t="66313" x="3568700" y="3730625"/>
          <p14:tracePt t="66330" x="3594100" y="3730625"/>
          <p14:tracePt t="66350" x="3611563" y="3730625"/>
          <p14:tracePt t="66352" x="3636963" y="3730625"/>
          <p14:tracePt t="66366" x="3652838" y="3730625"/>
          <p14:tracePt t="66368" x="3687763" y="3738563"/>
          <p14:tracePt t="66383" x="3703638" y="3738563"/>
          <p14:tracePt t="66396" x="3721100" y="3748088"/>
          <p14:tracePt t="66414" x="3746500" y="3748088"/>
          <p14:tracePt t="66430" x="3789363" y="3748088"/>
          <p14:tracePt t="66450" x="3848100" y="3763963"/>
          <p14:tracePt t="66465" x="3873500" y="3763963"/>
          <p14:tracePt t="66482" x="3908425" y="3763963"/>
          <p14:tracePt t="66498" x="3941763" y="3763963"/>
          <p14:tracePt t="66515" x="3967163" y="3763963"/>
          <p14:tracePt t="66530" x="3992563" y="3763963"/>
          <p14:tracePt t="66547" x="4017963" y="3763963"/>
          <p14:tracePt t="66563" x="4060825" y="3763963"/>
          <p14:tracePt t="66580" x="4095750" y="3763963"/>
          <p14:tracePt t="66597" x="4121150" y="3773488"/>
          <p14:tracePt t="66614" x="4154488" y="3773488"/>
          <p14:tracePt t="66634" x="4179888" y="3773488"/>
          <p14:tracePt t="66647" x="4187825" y="3773488"/>
          <p14:tracePt t="66647" x="4197350" y="3773488"/>
          <p14:tracePt t="66666" x="4214813" y="3773488"/>
          <p14:tracePt t="66682" x="4240213" y="3773488"/>
          <p14:tracePt t="66699" x="4273550" y="3730625"/>
          <p14:tracePt t="66713" x="4281488" y="3713163"/>
          <p14:tracePt t="66736" x="4291013" y="3697288"/>
          <p14:tracePt t="66747" x="4291013" y="3687763"/>
          <p14:tracePt t="66764" x="4291013" y="3679825"/>
          <p14:tracePt t="67720" x="4291013" y="3662363"/>
          <p14:tracePt t="67731" x="4291013" y="3619500"/>
          <p14:tracePt t="67737" x="4291013" y="3578225"/>
          <p14:tracePt t="67746" x="4291013" y="3535363"/>
          <p14:tracePt t="67763" x="4273550" y="3517900"/>
          <p14:tracePt t="67780" x="4273550" y="3509963"/>
          <p14:tracePt t="68273" x="4256088" y="3509963"/>
          <p14:tracePt t="68285" x="4214813" y="3509963"/>
          <p14:tracePt t="68288" x="4197350" y="3509963"/>
          <p14:tracePt t="68298" x="4179888" y="3509963"/>
          <p14:tracePt t="68313" x="4171950" y="3509963"/>
          <p14:tracePt t="68329" x="4129088" y="3527425"/>
          <p14:tracePt t="68351" x="4103688" y="3535363"/>
          <p14:tracePt t="68352" x="4095750" y="3543300"/>
          <p14:tracePt t="68369" x="4086225" y="3560763"/>
          <p14:tracePt t="68380" x="4078288" y="3560763"/>
          <p14:tracePt t="68398" x="4070350" y="3560763"/>
          <p14:tracePt t="68414" x="4052888" y="3586163"/>
          <p14:tracePt t="68417" x="4035425" y="3603625"/>
          <p14:tracePt t="68432" x="4017963" y="3611563"/>
          <p14:tracePt t="68446" x="4002088" y="3611563"/>
          <p14:tracePt t="68465" x="3967163" y="3629025"/>
          <p14:tracePt t="68488" x="3959225" y="3636963"/>
          <p14:tracePt t="68536" x="3951288" y="3636963"/>
          <p14:tracePt t="68570" x="3933825" y="3646488"/>
          <p14:tracePt t="68617" x="3925888" y="3646488"/>
          <p14:tracePt t="70041" x="3916363" y="3646488"/>
          <p14:tracePt t="70049" x="3908425" y="3654425"/>
          <p14:tracePt t="70056" x="3908425" y="3662363"/>
          <p14:tracePt t="70073" x="3900488" y="3671888"/>
          <p14:tracePt t="75569" x="3890963" y="3671888"/>
          <p14:tracePt t="75577" x="3890963" y="3687763"/>
          <p14:tracePt t="75585" x="3890963" y="3705225"/>
          <p14:tracePt t="75601" x="3900488" y="3713163"/>
          <p14:tracePt t="75609" x="3900488" y="3722688"/>
          <p14:tracePt t="75627" x="3925888" y="3730625"/>
          <p14:tracePt t="75648" x="3933825" y="3738563"/>
          <p14:tracePt t="75648" x="3933825" y="3748088"/>
          <p14:tracePt t="75681" x="3951288" y="3748088"/>
          <p14:tracePt t="75689" x="3959225" y="3748088"/>
          <p14:tracePt t="75698" x="3959225" y="3756025"/>
          <p14:tracePt t="75721" x="3967163" y="3763963"/>
          <p14:tracePt t="75968" x="3976688" y="3773488"/>
          <p14:tracePt t="76161" x="3976688" y="3781425"/>
          <p14:tracePt t="76177" x="3976688" y="3790950"/>
          <p14:tracePt t="76186" x="3976688" y="3798888"/>
          <p14:tracePt t="76194" x="3984625" y="3798888"/>
          <p14:tracePt t="78090" x="3992563" y="3798888"/>
          <p14:tracePt t="78130" x="3992563" y="3790950"/>
          <p14:tracePt t="78321" x="3992563" y="3763963"/>
          <p14:tracePt t="78329" x="3992563" y="3756025"/>
          <p14:tracePt t="78336" x="3992563" y="3748088"/>
          <p14:tracePt t="78360" x="3992563" y="3738563"/>
          <p14:tracePt t="78368" x="3992563" y="3730625"/>
          <p14:tracePt t="78432" x="3992563" y="3722688"/>
          <p14:tracePt t="78449" x="3992563" y="3713163"/>
          <p14:tracePt t="78457" x="3992563" y="3705225"/>
          <p14:tracePt t="78729" x="3992563" y="3730625"/>
          <p14:tracePt t="78745" x="3992563" y="3738563"/>
          <p14:tracePt t="78760" x="3992563" y="3748088"/>
          <p14:tracePt t="78880" x="4002088" y="3730625"/>
          <p14:tracePt t="78889" x="4010025" y="3697288"/>
          <p14:tracePt t="78903" x="4017963" y="3671888"/>
          <p14:tracePt t="78912" x="4027488" y="3646488"/>
          <p14:tracePt t="78932" x="4035425" y="3611563"/>
          <p14:tracePt t="78946" x="4035425" y="3578225"/>
          <p14:tracePt t="78962" x="4035425" y="3568700"/>
          <p14:tracePt t="78976" x="4035425" y="3552825"/>
          <p14:tracePt t="79842" x="4035425" y="3568700"/>
          <p14:tracePt t="79848" x="4035425" y="3586163"/>
          <p14:tracePt t="79858" x="4035425" y="3594100"/>
          <p14:tracePt t="79882" x="4027488" y="3603625"/>
          <p14:tracePt t="82570" x="3976688" y="3654425"/>
          <p14:tracePt t="82577" x="3900488" y="3679825"/>
          <p14:tracePt t="82590" x="3840163" y="3722688"/>
          <p14:tracePt t="82606" x="3695700" y="3806825"/>
          <p14:tracePt t="82627" x="3576638" y="3883025"/>
          <p14:tracePt t="82643" x="3533775" y="3908425"/>
          <p14:tracePt t="82658" x="3525838" y="3925888"/>
          <p14:tracePt t="82681" x="3517900" y="3935413"/>
          <p14:tracePt t="82705" x="3508375" y="3943350"/>
          <p14:tracePt t="82728" x="3500438" y="3951288"/>
          <p14:tracePt t="82745" x="3500438" y="3960813"/>
          <p14:tracePt t="82769" x="3492500" y="3976688"/>
          <p14:tracePt t="82801" x="3492500" y="3986213"/>
          <p14:tracePt t="82808" x="3475038" y="4002088"/>
          <p14:tracePt t="82849" x="3475038" y="4011613"/>
          <p14:tracePt t="82857" x="3475038" y="4019550"/>
          <p14:tracePt t="82865" x="3475038" y="4027488"/>
          <p14:tracePt t="82874" x="3475038" y="4037013"/>
          <p14:tracePt t="82890" x="3475038" y="4062413"/>
          <p14:tracePt t="82910" x="3475038" y="4087813"/>
          <p14:tracePt t="82924" x="3475038" y="4113213"/>
          <p14:tracePt t="82946" x="3475038" y="4121150"/>
          <p14:tracePt t="82969" x="3475038" y="4095750"/>
          <p14:tracePt t="82977" x="3482975" y="4087813"/>
          <p14:tracePt t="83249" x="3475038" y="4087813"/>
          <p14:tracePt t="83257" x="3467100" y="4087813"/>
          <p14:tracePt t="83265" x="3424238" y="4087813"/>
          <p14:tracePt t="83274" x="3414713" y="4105275"/>
          <p14:tracePt t="83290" x="3355975" y="4146550"/>
          <p14:tracePt t="83306" x="3305175" y="4189413"/>
          <p14:tracePt t="83322" x="3262313" y="4224338"/>
          <p14:tracePt t="83339" x="3211513" y="4232275"/>
          <p14:tracePt t="83356" x="3152775" y="4257675"/>
          <p14:tracePt t="83373" x="3109913" y="4265613"/>
          <p14:tracePt t="83389" x="3024188" y="4291013"/>
          <p14:tracePt t="83406" x="2940050" y="4300538"/>
          <p14:tracePt t="83431" x="2811463" y="4316413"/>
          <p14:tracePt t="83433" x="2770188" y="4316413"/>
          <p14:tracePt t="83440" x="2760663" y="4316413"/>
          <p14:tracePt t="83459" x="2701925" y="4316413"/>
          <p14:tracePt t="83475" x="2668588" y="4333875"/>
          <p14:tracePt t="83490" x="2641600" y="4333875"/>
          <p14:tracePt t="83506" x="2616200" y="4341813"/>
          <p14:tracePt t="83523" x="2574925" y="4351338"/>
          <p14:tracePt t="83539" x="2540000" y="4351338"/>
          <p14:tracePt t="83556" x="2506663" y="4359275"/>
          <p14:tracePt t="83574" x="2471738" y="4368800"/>
          <p14:tracePt t="83577" x="2463800" y="4376738"/>
          <p14:tracePt t="83589" x="2455863" y="4376738"/>
          <p14:tracePt t="83607" x="2438400" y="4384675"/>
          <p14:tracePt t="83623" x="2420938" y="4394200"/>
          <p14:tracePt t="83640" x="2405063" y="4402138"/>
          <p14:tracePt t="83640" x="2395538" y="4402138"/>
          <p14:tracePt t="83658" x="2379663" y="4410075"/>
          <p14:tracePt t="83697" x="2370138" y="4410075"/>
          <p14:tracePt t="83720" x="2362200" y="4419600"/>
          <p14:tracePt t="83744" x="2352675" y="4427538"/>
          <p14:tracePt t="83760" x="2336800" y="4435475"/>
          <p14:tracePt t="83777" x="2327275" y="4435475"/>
          <p14:tracePt t="83793" x="2327275" y="4445000"/>
          <p14:tracePt t="83801" x="2311400" y="4460875"/>
          <p14:tracePt t="83825" x="2301875" y="4470400"/>
          <p14:tracePt t="83840" x="2301875" y="4486275"/>
          <p14:tracePt t="83856" x="2293938" y="4495800"/>
          <p14:tracePt t="83865" x="2293938" y="4503738"/>
          <p14:tracePt t="83881" x="2276475" y="4521200"/>
          <p14:tracePt t="83906" x="2268538" y="4521200"/>
          <p14:tracePt t="83952" x="2268538" y="4529138"/>
          <p14:tracePt t="84445" x="2268538" y="4546600"/>
          <p14:tracePt t="84448" x="2268538" y="4572000"/>
          <p14:tracePt t="84459" x="2276475" y="4579938"/>
          <p14:tracePt t="84477" x="2286000" y="4589463"/>
          <p14:tracePt t="84585" x="2293938" y="4589463"/>
          <p14:tracePt t="84601" x="2301875" y="4589463"/>
          <p14:tracePt t="84617" x="2311400" y="4589463"/>
          <p14:tracePt t="84729" x="2327275" y="4589463"/>
          <p14:tracePt t="84744" x="2336800" y="4589463"/>
          <p14:tracePt t="84775" x="2344738" y="4589463"/>
          <p14:tracePt t="84792" x="2362200" y="4589463"/>
          <p14:tracePt t="84824" x="2379663" y="4589463"/>
          <p14:tracePt t="84840" x="2387600" y="4589463"/>
          <p14:tracePt t="84848" x="2395538" y="4589463"/>
          <p14:tracePt t="84856" x="2413000" y="4589463"/>
          <p14:tracePt t="84874" x="2446338" y="4589463"/>
          <p14:tracePt t="84891" x="2471738" y="4589463"/>
          <p14:tracePt t="84906" x="2557463" y="4589463"/>
          <p14:tracePt t="84923" x="2719388" y="4589463"/>
          <p14:tracePt t="84939" x="2871788" y="4589463"/>
          <p14:tracePt t="84959" x="2998788" y="4589463"/>
          <p14:tracePt t="84959" x="3059113" y="4589463"/>
          <p14:tracePt t="84978" x="3117850" y="4589463"/>
          <p14:tracePt t="84988" x="3152775" y="4589463"/>
          <p14:tracePt t="85009" x="3203575" y="4589463"/>
          <p14:tracePt t="85025" x="3228975" y="4589463"/>
          <p14:tracePt t="85041" x="3244850" y="4597400"/>
          <p14:tracePt t="85057" x="3254375" y="4605338"/>
          <p14:tracePt t="85081" x="3262313" y="4605338"/>
          <p14:tracePt t="85097" x="3270250" y="4605338"/>
          <p14:tracePt t="85106" x="3279775" y="4614863"/>
          <p14:tracePt t="85123" x="3287713" y="4614863"/>
          <p14:tracePt t="85139" x="3313113" y="4622800"/>
          <p14:tracePt t="85156" x="3348038" y="4622800"/>
          <p14:tracePt t="85172" x="3363913" y="4640263"/>
          <p14:tracePt t="85188" x="3381375" y="4648200"/>
          <p14:tracePt t="85206" x="3406775" y="4657725"/>
          <p14:tracePt t="85226" x="3424238" y="4657725"/>
          <p14:tracePt t="85248" x="3441700" y="4657725"/>
          <p14:tracePt t="85264" x="3449638" y="4665663"/>
          <p14:tracePt t="85290" x="3457575" y="4665663"/>
          <p14:tracePt t="85299" x="3475038" y="4665663"/>
          <p14:tracePt t="85324" x="3482975" y="4665663"/>
          <p14:tracePt t="85327" x="3500438" y="4665663"/>
          <p14:tracePt t="85339" x="3508375" y="4665663"/>
          <p14:tracePt t="85377" x="3517900" y="4665663"/>
          <p14:tracePt t="85393" x="3525838" y="4665663"/>
          <p14:tracePt t="85408" x="3533775" y="4665663"/>
          <p14:tracePt t="85417" x="3543300" y="4665663"/>
          <p14:tracePt t="85440" x="3551238" y="4665663"/>
          <p14:tracePt t="85449" x="3568700" y="4665663"/>
          <p14:tracePt t="85489" x="3576638" y="4657725"/>
          <p14:tracePt t="85505" x="3586163" y="4648200"/>
          <p14:tracePt t="85544" x="3594100" y="4648200"/>
          <p14:tracePt t="85561" x="3594100" y="4640263"/>
          <p14:tracePt t="85585" x="3602038" y="4640263"/>
          <p14:tracePt t="85617" x="3611563" y="4640263"/>
          <p14:tracePt t="85641" x="3627438" y="4640263"/>
          <p14:tracePt t="85648" x="3636963" y="4640263"/>
          <p14:tracePt t="85664" x="3644900" y="4640263"/>
          <p14:tracePt t="85673" x="3662363" y="4640263"/>
          <p14:tracePt t="85697" x="3670300" y="4640263"/>
          <p14:tracePt t="85706" x="3678238" y="4640263"/>
          <p14:tracePt t="85721" x="3738563" y="4640263"/>
          <p14:tracePt t="85741" x="3806825" y="4640263"/>
          <p14:tracePt t="85755" x="3951288" y="4640263"/>
          <p14:tracePt t="85773" x="4137025" y="4657725"/>
          <p14:tracePt t="85788" x="4256088" y="4665663"/>
          <p14:tracePt t="85806" x="4349750" y="4673600"/>
          <p14:tracePt t="85809" x="4375150" y="4683125"/>
          <p14:tracePt t="85826" x="4418013" y="4699000"/>
          <p14:tracePt t="85845" x="4435475" y="4699000"/>
          <p14:tracePt t="85858" x="4443413" y="4699000"/>
          <p14:tracePt t="85874" x="4451350" y="4699000"/>
          <p14:tracePt t="85897" x="4476750" y="4699000"/>
          <p14:tracePt t="85906" x="4494213" y="4708525"/>
          <p14:tracePt t="85922" x="4529138" y="4716463"/>
          <p14:tracePt t="85938" x="4579938" y="4733925"/>
          <p14:tracePt t="85957" x="4638675" y="4741863"/>
          <p14:tracePt t="85977" x="4699000" y="4749800"/>
          <p14:tracePt t="85988" x="4706938" y="4749800"/>
          <p14:tracePt t="86005" x="4732338" y="4749800"/>
          <p14:tracePt t="86022" x="4740275" y="4733925"/>
          <p14:tracePt t="86041" x="4724400" y="4597400"/>
          <p14:tracePt t="86217" x="4724400" y="4605338"/>
          <p14:tracePt t="86224" x="4724400" y="4614863"/>
          <p14:tracePt t="86232" x="4740275" y="4622800"/>
          <p14:tracePt t="86241" x="4740275" y="4630738"/>
          <p14:tracePt t="86272" x="4757738" y="4630738"/>
          <p14:tracePt t="86289" x="4765675" y="4630738"/>
          <p14:tracePt t="86297" x="4791075" y="4630738"/>
          <p14:tracePt t="86306" x="4833938" y="4630738"/>
          <p14:tracePt t="86322" x="4919663" y="4630738"/>
          <p14:tracePt t="86338" x="5021263" y="4630738"/>
          <p14:tracePt t="86361" x="5140325" y="4630738"/>
          <p14:tracePt t="86380" x="5191125" y="4630738"/>
          <p14:tracePt t="86388" x="5216525" y="4630738"/>
          <p14:tracePt t="86405" x="5259388" y="4630738"/>
          <p14:tracePt t="86422" x="5284788" y="4630738"/>
          <p14:tracePt t="86438" x="5310188" y="4630738"/>
          <p14:tracePt t="86461" x="5335588" y="4622800"/>
          <p14:tracePt t="86479" x="5353050" y="4622800"/>
          <p14:tracePt t="86479" x="5360988" y="4622800"/>
          <p14:tracePt t="86489" x="5386388" y="4614863"/>
          <p14:tracePt t="86506" x="5394325" y="4614863"/>
          <p14:tracePt t="86521" x="5403850" y="4614863"/>
          <p14:tracePt t="86538" x="5411788" y="4614863"/>
          <p14:tracePt t="86632" x="5421313" y="4614863"/>
          <p14:tracePt t="86641" x="5437188" y="4614863"/>
          <p14:tracePt t="86659" x="5437188" y="4605338"/>
          <p14:tracePt t="86730" x="5446713" y="4597400"/>
          <p14:tracePt t="86739" x="5462588" y="4597400"/>
          <p14:tracePt t="86744" x="5487988" y="4622800"/>
          <p14:tracePt t="86755" x="5487988" y="4640263"/>
          <p14:tracePt t="86771" x="5522913" y="4691063"/>
          <p14:tracePt t="86788" x="5522913" y="4699000"/>
          <p14:tracePt t="87153" x="5522913" y="4708525"/>
          <p14:tracePt t="87179" x="5522913" y="4716463"/>
          <p14:tracePt t="87183" x="5513388" y="4716463"/>
          <p14:tracePt t="87217" x="5505450" y="4716463"/>
          <p14:tracePt t="87240" x="5487988" y="4716463"/>
          <p14:tracePt t="87289" x="5480050" y="4716463"/>
          <p14:tracePt t="87297" x="5472113" y="4716463"/>
          <p14:tracePt t="87312" x="5462588" y="4716463"/>
          <p14:tracePt t="87322" x="5454650" y="4708525"/>
          <p14:tracePt t="87338" x="5446713" y="4708525"/>
          <p14:tracePt t="87355" x="5429250" y="4708525"/>
          <p14:tracePt t="87402" x="5421313" y="4708525"/>
          <p14:tracePt t="87447" x="5411788" y="4708525"/>
          <p14:tracePt t="87456" x="5403850" y="4708525"/>
          <p14:tracePt t="87464" x="5394325" y="4708525"/>
          <p14:tracePt t="87475" x="5386388" y="4708525"/>
          <p14:tracePt t="87856" x="5368925" y="4708525"/>
          <p14:tracePt t="87865" x="5360988" y="4708525"/>
          <p14:tracePt t="106513" x="5353050" y="4708525"/>
          <p14:tracePt t="106521" x="5267325" y="4435475"/>
          <p14:tracePt t="106529" x="5097463" y="3857625"/>
          <p14:tracePt t="106546" x="5038725" y="3322638"/>
          <p14:tracePt t="106563" x="4970463" y="3178175"/>
          <p14:tracePt t="106579" x="4902200" y="3067050"/>
          <p14:tracePt t="106601" x="4689475" y="2889250"/>
          <p14:tracePt t="106612" x="4570413" y="2830513"/>
          <p14:tracePt t="106635" x="4129088" y="2668588"/>
          <p14:tracePt t="106650" x="3900488" y="2617788"/>
          <p14:tracePt t="106665" x="3713163" y="2557463"/>
          <p14:tracePt t="106679" x="3594100" y="2549525"/>
          <p14:tracePt t="106699" x="3389313" y="2506663"/>
          <p14:tracePt t="106712" x="3373438" y="2498725"/>
          <p14:tracePt t="106730" x="3287713" y="2430463"/>
          <p14:tracePt t="106746" x="3178175" y="2371725"/>
          <p14:tracePt t="106762" x="3024188" y="2243138"/>
          <p14:tracePt t="106779" x="2744788" y="2039938"/>
          <p14:tracePt t="106795" x="2225675" y="1665288"/>
          <p14:tracePt t="106812" x="1622425" y="1138238"/>
          <p14:tracePt t="106829" x="1155700" y="714375"/>
          <p14:tracePt t="106846" x="925513" y="458788"/>
          <p14:tracePt t="106868" x="823913" y="271463"/>
          <p14:tracePt t="106883" x="798513" y="203200"/>
          <p14:tracePt t="106897" x="747713" y="111125"/>
          <p14:tracePt t="106919" x="671513" y="174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847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1" y="1912953"/>
            <a:ext cx="6136513" cy="4486100"/>
          </a:xfrm>
          <a:prstGeom prst="rect">
            <a:avLst/>
          </a:prstGeom>
          <a:noFill/>
        </p:spPr>
        <p:txBody>
          <a:bodyPr wrap="square">
            <a:spAutoFit/>
          </a:bodyPr>
          <a:lstStyle/>
          <a:p>
            <a:pPr algn="l">
              <a:lnSpc>
                <a:spcPct val="150000"/>
              </a:lnSpc>
            </a:pPr>
            <a:r>
              <a:rPr lang="en-US" sz="1600" dirty="0">
                <a:solidFill>
                  <a:srgbClr val="0A1F61"/>
                </a:solidFill>
                <a:cs typeface="Tajawal ExtraBold" panose="00000800000000000000" pitchFamily="2" charset="-78"/>
              </a:rPr>
              <a:t>The first step in the risk management process is to identify all major and minor loss exposures. This step involves a painstaking review of all potential losses. Important loss exposures include the following:</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Property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Liability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Business income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Human resources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Crime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Employee benefit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Foreign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Intangible property loss exposures</a:t>
            </a: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Failure to comply with government laws and regulations</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859450" y="606333"/>
            <a:ext cx="5001035"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Identify Loss Exposures</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تحديد مصادر التعرض للخسائر</a:t>
            </a:r>
            <a:endParaRPr lang="en-US" sz="3200" b="1" dirty="0">
              <a:solidFill>
                <a:schemeClr val="bg1"/>
              </a:solidFill>
              <a:latin typeface="Traditional Arabic" panose="02020603050405020304" pitchFamily="18" charset="-78"/>
              <a:cs typeface="Traditional Arabic" panose="02020603050405020304" pitchFamily="18" charset="-78"/>
            </a:endParaRPr>
          </a:p>
        </p:txBody>
      </p:sp>
      <p:pic>
        <p:nvPicPr>
          <p:cNvPr id="1026" name="Picture 2" descr="‪RISK MANAGEMENT – Zine Design‬‏">
            <a:extLst>
              <a:ext uri="{FF2B5EF4-FFF2-40B4-BE49-F238E27FC236}">
                <a16:creationId xmlns:a16="http://schemas.microsoft.com/office/drawing/2014/main" xmlns="" id="{294C009F-5951-639F-1502-1F0C993518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09301" y="3202365"/>
            <a:ext cx="3530955" cy="2349690"/>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a:extLst>
              <a:ext uri="{FF2B5EF4-FFF2-40B4-BE49-F238E27FC236}">
                <a16:creationId xmlns:a16="http://schemas.microsoft.com/office/drawing/2014/main" xmlns="" id="{26F95870-2FDE-AD75-8BC8-A92626ADAE6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2704" t="-125896" r="-262704" b="-125896"/>
          <a:stretch>
            <a:fillRect/>
          </a:stretch>
        </p:blipFill>
        <p:spPr>
          <a:xfrm>
            <a:off x="8862935" y="5143500"/>
            <a:ext cx="3048000" cy="1714500"/>
          </a:xfrm>
          <a:prstGeom prst="rect">
            <a:avLst/>
          </a:prstGeom>
        </p:spPr>
      </p:pic>
      <p:sp>
        <p:nvSpPr>
          <p:cNvPr id="8" name="TextBox 7">
            <a:extLst>
              <a:ext uri="{FF2B5EF4-FFF2-40B4-BE49-F238E27FC236}">
                <a16:creationId xmlns:a16="http://schemas.microsoft.com/office/drawing/2014/main" xmlns="" id="{875849D9-0F8F-54D8-7A35-86B8F4DE11BF}"/>
              </a:ext>
            </a:extLst>
          </p:cNvPr>
          <p:cNvSpPr txBox="1"/>
          <p:nvPr/>
        </p:nvSpPr>
        <p:spPr>
          <a:xfrm>
            <a:off x="6223331" y="1801512"/>
            <a:ext cx="5875800" cy="4708981"/>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الخطوة الأولى في عملية إدارة المخاطر هي تحديد جميع مصادر الخسائر الكبيرة والصغيرة. تتضمن هذه الخطوة مراجعة دقيقة لجميع الخسائر المحتملة. تشمل مصادر الخسائر المهمة ما يلي:</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لخسائر الممتلكات</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لخسائر المسؤولية</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لخسائر دخل الأعمال</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لخسائر الموارد البشرية</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لخسائر بسبب الجريمة</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لخسائر المزايا المقدمة للموظفين</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للخسائر الأجنبية</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التعرض لخسائر الممتلكات غير الملموسة</a:t>
            </a:r>
          </a:p>
          <a:p>
            <a:pPr marL="457200" indent="-4572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الفشل في الامتثال للقوانين واللوائح الحكومية</a:t>
            </a:r>
          </a:p>
        </p:txBody>
      </p:sp>
    </p:spTree>
    <p:extLst>
      <p:ext uri="{BB962C8B-B14F-4D97-AF65-F5344CB8AC3E}">
        <p14:creationId xmlns:p14="http://schemas.microsoft.com/office/powerpoint/2010/main" val="2951007617"/>
      </p:ext>
    </p:extLst>
  </p:cSld>
  <p:clrMapOvr>
    <a:masterClrMapping/>
  </p:clrMapOvr>
  <mc:AlternateContent xmlns:mc="http://schemas.openxmlformats.org/markup-compatibility/2006" xmlns:p14="http://schemas.microsoft.com/office/powerpoint/2010/main">
    <mc:Choice Requires="p14">
      <p:transition spd="slow" p14:dur="2000" advTm="223596"/>
    </mc:Choice>
    <mc:Fallback xmlns="">
      <p:transition spd="slow" advTm="2235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p:ext uri="{3A86A75C-4F4B-4683-9AE1-C65F6400EC91}">
      <p14:laserTraceLst xmlns:p14="http://schemas.microsoft.com/office/powerpoint/2010/main">
        <p14:tracePtLst>
          <p14:tracePt t="62762" x="3638550" y="6254750"/>
          <p14:tracePt t="62945" x="2820988" y="6602413"/>
          <p14:tracePt t="62956" x="2820988" y="6457950"/>
          <p14:tracePt t="62966" x="2820988" y="6305550"/>
          <p14:tracePt t="62985" x="2940050" y="5575300"/>
          <p14:tracePt t="63002" x="2947988" y="5438775"/>
          <p14:tracePt t="63003" x="2973388" y="5319713"/>
          <p14:tracePt t="63017" x="3016250" y="5243513"/>
          <p14:tracePt t="63035" x="3127375" y="5091113"/>
          <p14:tracePt t="63050" x="3186113" y="4997450"/>
          <p14:tracePt t="63067" x="3203575" y="4962525"/>
          <p14:tracePt t="63085" x="3236913" y="4911725"/>
          <p14:tracePt t="63103" x="3244850" y="4878388"/>
          <p14:tracePt t="63105" x="3254375" y="4852988"/>
          <p14:tracePt t="63123" x="3279775" y="4784725"/>
          <p14:tracePt t="63135" x="3287713" y="4733925"/>
          <p14:tracePt t="63136" x="3305175" y="4673600"/>
          <p14:tracePt t="63150" x="3330575" y="4597400"/>
          <p14:tracePt t="63170" x="3381375" y="4384675"/>
          <p14:tracePt t="63185" x="3398838" y="4341813"/>
          <p14:tracePt t="63187" x="3398838" y="4300538"/>
          <p14:tracePt t="63200" x="3398838" y="4275138"/>
          <p14:tracePt t="63224" x="3406775" y="4265613"/>
          <p14:tracePt t="63570" x="3389313" y="4265613"/>
          <p14:tracePt t="63577" x="3322638" y="4257675"/>
          <p14:tracePt t="63587" x="3219450" y="4257675"/>
          <p14:tracePt t="63601" x="3135313" y="4257675"/>
          <p14:tracePt t="63618" x="2914650" y="4257675"/>
          <p14:tracePt t="63635" x="2744788" y="4257675"/>
          <p14:tracePt t="63658" x="2532063" y="4257675"/>
          <p14:tracePt t="63659" x="2446338" y="4257675"/>
          <p14:tracePt t="63666" x="2370138" y="4257675"/>
          <p14:tracePt t="63683" x="2260600" y="4257675"/>
          <p14:tracePt t="63700" x="2192338" y="4257675"/>
          <p14:tracePt t="63718" x="2116138" y="4240213"/>
          <p14:tracePt t="63736" x="2030413" y="4232275"/>
          <p14:tracePt t="63750" x="1997075" y="4224338"/>
          <p14:tracePt t="63767" x="1954213" y="4214813"/>
          <p14:tracePt t="63786" x="1911350" y="4206875"/>
          <p14:tracePt t="63825" x="1893888" y="4206875"/>
          <p14:tracePt t="63857" x="1885950" y="4206875"/>
          <p14:tracePt t="63868" x="1878013" y="4206875"/>
          <p14:tracePt t="63873" x="1860550" y="4206875"/>
          <p14:tracePt t="63883" x="1843088" y="4206875"/>
          <p14:tracePt t="63903" x="1817688" y="4206875"/>
          <p14:tracePt t="63904" x="1809750" y="4206875"/>
          <p14:tracePt t="63937" x="1792288" y="4206875"/>
          <p14:tracePt t="64521" x="1809750" y="4206875"/>
          <p14:tracePt t="64528" x="1817688" y="4206875"/>
          <p14:tracePt t="66601" x="1827213" y="4206875"/>
          <p14:tracePt t="66617" x="1852613" y="4206875"/>
          <p14:tracePt t="66625" x="1893888" y="4206875"/>
          <p14:tracePt t="66633" x="1903413" y="4206875"/>
          <p14:tracePt t="66649" x="1928813" y="4214813"/>
          <p14:tracePt t="66665" x="2005013" y="4214813"/>
          <p14:tracePt t="66682" x="2038350" y="4214813"/>
          <p14:tracePt t="66699" x="2055813" y="4232275"/>
          <p14:tracePt t="66961" x="2073275" y="4232275"/>
          <p14:tracePt t="66969" x="2090738" y="4240213"/>
          <p14:tracePt t="66989" x="2132013" y="4240213"/>
          <p14:tracePt t="67002" x="2182813" y="4240213"/>
          <p14:tracePt t="67015" x="2208213" y="4240213"/>
          <p14:tracePt t="67034" x="2268538" y="4240213"/>
          <p14:tracePt t="67050" x="2276475" y="4240213"/>
          <p14:tracePt t="67577" x="2293938" y="4240213"/>
          <p14:tracePt t="67585" x="2311400" y="4257675"/>
          <p14:tracePt t="67617" x="2311400" y="4265613"/>
          <p14:tracePt t="67625" x="2319338" y="4275138"/>
          <p14:tracePt t="67713" x="2327275" y="4275138"/>
          <p14:tracePt t="67753" x="2336800" y="4275138"/>
          <p14:tracePt t="67817" x="2344738" y="4283075"/>
          <p14:tracePt t="67841" x="2352675" y="4283075"/>
          <p14:tracePt t="67850" x="2362200" y="4283075"/>
          <p14:tracePt t="67873" x="2370138" y="4283075"/>
          <p14:tracePt t="67938" x="2395538" y="4283075"/>
          <p14:tracePt t="67947" x="2405063" y="4283075"/>
          <p14:tracePt t="67952" x="2420938" y="4283075"/>
          <p14:tracePt t="67965" x="2430463" y="4283075"/>
          <p14:tracePt t="67986" x="2497138" y="4283075"/>
          <p14:tracePt t="68003" x="2506663" y="4283075"/>
          <p14:tracePt t="68025" x="2514600" y="4283075"/>
          <p14:tracePt t="68161" x="2524125" y="4283075"/>
          <p14:tracePt t="68187" x="2532063" y="4283075"/>
          <p14:tracePt t="68188" x="2540000" y="4283075"/>
          <p14:tracePt t="68353" x="2557463" y="4283075"/>
          <p14:tracePt t="68385" x="2565400" y="4283075"/>
          <p14:tracePt t="68409" x="2574925" y="4283075"/>
          <p14:tracePt t="68417" x="2590800" y="4283075"/>
          <p14:tracePt t="68433" x="2600325" y="4283075"/>
          <p14:tracePt t="68445" x="2608263" y="4283075"/>
          <p14:tracePt t="68449" x="2625725" y="4283075"/>
          <p14:tracePt t="68469" x="2641600" y="4291013"/>
          <p14:tracePt t="68487" x="2651125" y="4300538"/>
          <p14:tracePt t="68502" x="2659063" y="4300538"/>
          <p14:tracePt t="68515" x="2668588" y="4300538"/>
          <p14:tracePt t="68531" x="2684463" y="4300538"/>
          <p14:tracePt t="68548" x="2693988" y="4300538"/>
          <p14:tracePt t="68567" x="2719388" y="4300538"/>
          <p14:tracePt t="68581" x="2727325" y="4300538"/>
          <p14:tracePt t="68598" x="2744788" y="4300538"/>
          <p14:tracePt t="68614" x="2752725" y="4300538"/>
          <p14:tracePt t="68633" x="2778125" y="4300538"/>
          <p14:tracePt t="68650" x="2786063" y="4300538"/>
          <p14:tracePt t="69898" x="2786063" y="4308475"/>
          <p14:tracePt t="70105" x="2795588" y="4308475"/>
          <p14:tracePt t="70130" x="2811463" y="4308475"/>
          <p14:tracePt t="70177" x="2820988" y="4316413"/>
          <p14:tracePt t="70193" x="2838450" y="4325938"/>
          <p14:tracePt t="70249" x="2846388" y="4325938"/>
          <p14:tracePt t="70257" x="2854325" y="4325938"/>
          <p14:tracePt t="70265" x="2871788" y="4325938"/>
          <p14:tracePt t="70280" x="2879725" y="4333875"/>
          <p14:tracePt t="70305" x="2889250" y="4333875"/>
          <p14:tracePt t="70321" x="2905125" y="4341813"/>
          <p14:tracePt t="70332" x="2914650" y="4341813"/>
          <p14:tracePt t="70348" x="2947988" y="4351338"/>
          <p14:tracePt t="70366" x="2973388" y="4368800"/>
          <p14:tracePt t="70381" x="3016250" y="4376738"/>
          <p14:tracePt t="70398" x="3024188" y="4384675"/>
          <p14:tracePt t="70401" x="3033713" y="4384675"/>
          <p14:tracePt t="70414" x="3033713" y="4394200"/>
          <p14:tracePt t="70430" x="3059113" y="4402138"/>
          <p14:tracePt t="70457" x="3074988" y="4410075"/>
          <p14:tracePt t="70501" x="3084513" y="4410075"/>
          <p14:tracePt t="70609" x="3092450" y="4410075"/>
          <p14:tracePt t="70632" x="3109913" y="4419600"/>
          <p14:tracePt t="70648" x="3117850" y="4419600"/>
          <p14:tracePt t="70657" x="3127375" y="4419600"/>
          <p14:tracePt t="70665" x="3127375" y="4427538"/>
          <p14:tracePt t="70698" x="3135313" y="4427538"/>
          <p14:tracePt t="70705" x="3143250" y="4435475"/>
          <p14:tracePt t="70721" x="3152775" y="4435475"/>
          <p14:tracePt t="70730" x="3152775" y="4445000"/>
          <p14:tracePt t="70753" x="3168650" y="4445000"/>
          <p14:tracePt t="70793" x="3178175" y="4445000"/>
          <p14:tracePt t="70817" x="3194050" y="4460875"/>
          <p14:tracePt t="70825" x="3203575" y="4460875"/>
          <p14:tracePt t="70834" x="3211513" y="4470400"/>
          <p14:tracePt t="70868" x="3219450" y="4470400"/>
          <p14:tracePt t="70872" x="3228975" y="4478338"/>
          <p14:tracePt t="70882" x="3244850" y="4478338"/>
          <p14:tracePt t="70899" x="3254375" y="4478338"/>
          <p14:tracePt t="70913" x="3279775" y="4495800"/>
          <p14:tracePt t="70931" x="3287713" y="4495800"/>
          <p14:tracePt t="70947" x="3305175" y="4495800"/>
          <p14:tracePt t="70967" x="3313113" y="4503738"/>
          <p14:tracePt t="70982" x="3338513" y="4503738"/>
          <p14:tracePt t="70999" x="3363913" y="4503738"/>
          <p14:tracePt t="71017" x="3373438" y="4503738"/>
          <p14:tracePt t="71041" x="3381375" y="4503738"/>
          <p14:tracePt t="71073" x="3398838" y="4503738"/>
          <p14:tracePt t="71105" x="3406775" y="4503738"/>
          <p14:tracePt t="71120" x="3414713" y="4503738"/>
          <p14:tracePt t="71153" x="3432175" y="4503738"/>
          <p14:tracePt t="71185" x="3441700" y="4503738"/>
          <p14:tracePt t="71193" x="3449638" y="4503738"/>
          <p14:tracePt t="71201" x="3467100" y="4503738"/>
          <p14:tracePt t="71213" x="3475038" y="4503738"/>
          <p14:tracePt t="71230" x="3492500" y="4503738"/>
          <p14:tracePt t="71247" x="3500438" y="4503738"/>
          <p14:tracePt t="73251" x="3492500" y="4503738"/>
          <p14:tracePt t="73256" x="3482975" y="4503738"/>
          <p14:tracePt t="73264" x="3467100" y="4503738"/>
          <p14:tracePt t="73279" x="3457575" y="4503738"/>
          <p14:tracePt t="73298" x="3441700" y="4503738"/>
          <p14:tracePt t="73313" x="3432175" y="4503738"/>
          <p14:tracePt t="73330" x="3406775" y="4503738"/>
          <p14:tracePt t="73416" x="3398838" y="4503738"/>
          <p14:tracePt t="74465" x="3389313" y="4513263"/>
          <p14:tracePt t="74488" x="3389313" y="4521200"/>
          <p14:tracePt t="74530" x="3389313" y="4529138"/>
          <p14:tracePt t="74609" x="3381375" y="4538663"/>
          <p14:tracePt t="74649" x="3373438" y="4546600"/>
          <p14:tracePt t="74705" x="3363913" y="4554538"/>
          <p14:tracePt t="74746" x="3355975" y="4564063"/>
          <p14:tracePt t="74781" x="3348038" y="4572000"/>
          <p14:tracePt t="74796" x="3348038" y="4579938"/>
          <p14:tracePt t="74801" x="3338513" y="4589463"/>
          <p14:tracePt t="74825" x="3330575" y="4589463"/>
          <p14:tracePt t="74857" x="3322638" y="4597400"/>
          <p14:tracePt t="74913" x="3313113" y="4605338"/>
          <p14:tracePt t="74932" x="3313113" y="4614863"/>
          <p14:tracePt t="74936" x="3305175" y="4614863"/>
          <p14:tracePt t="75067" x="3305175" y="4630738"/>
          <p14:tracePt t="75082" x="3287713" y="4640263"/>
          <p14:tracePt t="75116" x="3270250" y="4648200"/>
          <p14:tracePt t="75120" x="3262313" y="4657725"/>
          <p14:tracePt t="75153" x="3254375" y="4665663"/>
          <p14:tracePt t="75185" x="3244850" y="4665663"/>
          <p14:tracePt t="75201" x="3244850" y="4673600"/>
          <p14:tracePt t="75232" x="3228975" y="4673600"/>
          <p14:tracePt t="75257" x="3219450" y="4673600"/>
          <p14:tracePt t="75273" x="3203575" y="4673600"/>
          <p14:tracePt t="75281" x="3194050" y="4683125"/>
          <p14:tracePt t="83299" x="3160713" y="4683125"/>
          <p14:tracePt t="83305" x="3109913" y="4708525"/>
          <p14:tracePt t="83314" x="3084513" y="4724400"/>
          <p14:tracePt t="83325" x="3049588" y="4749800"/>
          <p14:tracePt t="83343" x="2982913" y="4784725"/>
          <p14:tracePt t="83367" x="2871788" y="4852988"/>
          <p14:tracePt t="83369" x="2846388" y="4868863"/>
          <p14:tracePt t="83379" x="2811463" y="4878388"/>
          <p14:tracePt t="83395" x="2770188" y="4894263"/>
          <p14:tracePt t="83408" x="2735263" y="4903788"/>
          <p14:tracePt t="83426" x="2633663" y="4962525"/>
          <p14:tracePt t="83442" x="2590800" y="4997450"/>
          <p14:tracePt t="83459" x="2489200" y="5048250"/>
          <p14:tracePt t="83476" x="2405063" y="5099050"/>
          <p14:tracePt t="83493" x="2352675" y="5132388"/>
          <p14:tracePt t="83509" x="2319338" y="5157788"/>
          <p14:tracePt t="83525" x="2235200" y="5192713"/>
          <p14:tracePt t="83542" x="2166938" y="5226050"/>
          <p14:tracePt t="83562" x="2030413" y="5260975"/>
          <p14:tracePt t="83574" x="2005013" y="5276850"/>
          <p14:tracePt t="83591" x="1928813" y="5302250"/>
          <p14:tracePt t="83611" x="1852613" y="5319713"/>
          <p14:tracePt t="83634" x="1784350" y="5345113"/>
          <p14:tracePt t="83641" x="1776413" y="5345113"/>
          <p14:tracePt t="83661" x="1766888" y="5345113"/>
          <p14:tracePt t="83676" x="1741488" y="5353050"/>
          <p14:tracePt t="83692" x="1724025" y="5370513"/>
          <p14:tracePt t="83709" x="1716088" y="5370513"/>
          <p14:tracePt t="83725" x="1698625" y="5370513"/>
          <p14:tracePt t="83743" x="1682750" y="5370513"/>
          <p14:tracePt t="83757" x="1673225" y="5370513"/>
          <p14:tracePt t="83776" x="1665288" y="5370513"/>
          <p14:tracePt t="83793" x="1657350" y="5370513"/>
          <p14:tracePt t="83794" x="1647825" y="5370513"/>
          <p14:tracePt t="83809" x="1639888" y="5362575"/>
          <p14:tracePt t="84161" x="1647825" y="5362575"/>
          <p14:tracePt t="84169" x="1673225" y="5362575"/>
          <p14:tracePt t="84182" x="1682750" y="5362575"/>
          <p14:tracePt t="84193" x="1690688" y="5362575"/>
          <p14:tracePt t="84209" x="1698625" y="5362575"/>
          <p14:tracePt t="84226" x="1708150" y="5362575"/>
          <p14:tracePt t="84243" x="1716088" y="5362575"/>
          <p14:tracePt t="84257" x="1749425" y="5362575"/>
          <p14:tracePt t="84275" x="1758950" y="5362575"/>
          <p14:tracePt t="84291" x="1766888" y="5362575"/>
          <p14:tracePt t="86770" x="1784350" y="5362575"/>
          <p14:tracePt t="86777" x="1792288" y="5362575"/>
          <p14:tracePt t="86790" x="1817688" y="5362575"/>
          <p14:tracePt t="86807" x="1868488" y="5362575"/>
          <p14:tracePt t="86823" x="1903413" y="5362575"/>
          <p14:tracePt t="86893" x="1911350" y="5362575"/>
          <p14:tracePt t="86896" x="1920875" y="5362575"/>
          <p14:tracePt t="86908" x="1928813" y="5362575"/>
          <p14:tracePt t="86923" x="1962150" y="5353050"/>
          <p14:tracePt t="86942" x="1987550" y="5353050"/>
          <p14:tracePt t="86956" x="1997075" y="5353050"/>
          <p14:tracePt t="86974" x="2005013" y="5345113"/>
          <p14:tracePt t="86993" x="2012950" y="5345113"/>
          <p14:tracePt t="87041" x="2022475" y="5345113"/>
          <p14:tracePt t="87074" x="2030413" y="5345113"/>
          <p14:tracePt t="87145" x="2047875" y="5345113"/>
          <p14:tracePt t="87266" x="2055813" y="5345113"/>
          <p14:tracePt t="87274" x="2065338" y="5345113"/>
          <p14:tracePt t="87290" x="2073275" y="5345113"/>
          <p14:tracePt t="87355" x="2081213" y="5345113"/>
          <p14:tracePt t="87380" x="2090738" y="5345113"/>
          <p14:tracePt t="87392" x="2106613" y="5345113"/>
          <p14:tracePt t="87401" x="2124075" y="5345113"/>
          <p14:tracePt t="87410" x="2141538" y="5345113"/>
          <p14:tracePt t="87423" x="2166938" y="5345113"/>
          <p14:tracePt t="87442" x="2225675" y="5345113"/>
          <p14:tracePt t="87474" x="2235200" y="5345113"/>
          <p14:tracePt t="87513" x="2251075" y="5345113"/>
          <p14:tracePt t="87521" x="2260600" y="5345113"/>
          <p14:tracePt t="87529" x="2268538" y="5345113"/>
          <p14:tracePt t="87539" x="2293938" y="5337175"/>
          <p14:tracePt t="87556" x="2319338" y="5327650"/>
          <p14:tracePt t="87573" x="2362200" y="5319713"/>
          <p14:tracePt t="87590" x="2379663" y="5311775"/>
          <p14:tracePt t="87606" x="2395538" y="5302250"/>
          <p14:tracePt t="87626" x="2438400" y="5286375"/>
          <p14:tracePt t="87640" x="2463800" y="5286375"/>
          <p14:tracePt t="87659" x="2481263" y="5268913"/>
          <p14:tracePt t="87676" x="2497138" y="5268913"/>
          <p14:tracePt t="87697" x="2506663" y="5268913"/>
          <p14:tracePt t="87721" x="2524125" y="5268913"/>
          <p14:tracePt t="87745" x="2532063" y="5268913"/>
          <p14:tracePt t="87761" x="2540000" y="5268913"/>
          <p14:tracePt t="87777" x="2549525" y="5268913"/>
          <p14:tracePt t="87793" x="2565400" y="5268913"/>
          <p14:tracePt t="87802" x="2574925" y="5268913"/>
          <p14:tracePt t="87816" x="2590800" y="5268913"/>
          <p14:tracePt t="87825" x="2600325" y="5268913"/>
          <p14:tracePt t="87857" x="2608263" y="5268913"/>
          <p14:tracePt t="87865" x="2625725" y="5268913"/>
          <p14:tracePt t="87881" x="2633663" y="5268913"/>
          <p14:tracePt t="87891" x="2641600" y="5268913"/>
          <p14:tracePt t="87909" x="2651125" y="5268913"/>
          <p14:tracePt t="87937" x="2659063" y="5268913"/>
          <p14:tracePt t="87961" x="2676525" y="5268913"/>
          <p14:tracePt t="87977" x="2684463" y="5268913"/>
          <p14:tracePt t="87985" x="2709863" y="5268913"/>
          <p14:tracePt t="88001" x="2719388" y="5268913"/>
          <p14:tracePt t="88020" x="2735263" y="5276850"/>
          <p14:tracePt t="88057" x="2744788" y="5276850"/>
          <p14:tracePt t="88105" x="2752725" y="5276850"/>
          <p14:tracePt t="88137" x="2760663" y="5286375"/>
          <p14:tracePt t="88161" x="2770188" y="5286375"/>
          <p14:tracePt t="88168" x="2778125" y="5286375"/>
          <p14:tracePt t="88179" x="2778125" y="5294313"/>
          <p14:tracePt t="88202" x="2786063" y="5294313"/>
          <p14:tracePt t="88282" x="2795588" y="5294313"/>
          <p14:tracePt t="88305" x="2803525" y="5302250"/>
          <p14:tracePt t="88354" x="2811463" y="5311775"/>
          <p14:tracePt t="88361" x="2820988" y="5311775"/>
          <p14:tracePt t="88393" x="2838450" y="5319713"/>
          <p14:tracePt t="88410" x="2854325" y="5319713"/>
          <p14:tracePt t="88418" x="2863850" y="5327650"/>
          <p14:tracePt t="88443" x="2871788" y="5327650"/>
          <p14:tracePt t="88451" x="2879725" y="5337175"/>
          <p14:tracePt t="88481" x="2889250" y="5337175"/>
          <p14:tracePt t="88491" x="2897188" y="5345113"/>
          <p14:tracePt t="88521" x="2905125" y="5353050"/>
          <p14:tracePt t="88529" x="2930525" y="5362575"/>
          <p14:tracePt t="88541" x="2940050" y="5362575"/>
          <p14:tracePt t="88556" x="2973388" y="5370513"/>
          <p14:tracePt t="88573" x="2998788" y="5387975"/>
          <p14:tracePt t="88588" x="3008313" y="5387975"/>
          <p14:tracePt t="88605" x="3024188" y="5395913"/>
          <p14:tracePt t="88641" x="3033713" y="5395913"/>
          <p14:tracePt t="88649" x="3041650" y="5395913"/>
          <p14:tracePt t="88826" x="3024188" y="5395913"/>
          <p14:tracePt t="88834" x="3008313" y="5395913"/>
          <p14:tracePt t="88841" x="2982913" y="5395913"/>
          <p14:tracePt t="88858" x="2947988" y="5387975"/>
          <p14:tracePt t="88874" x="2914650" y="5387975"/>
          <p14:tracePt t="88889" x="2889250" y="5387975"/>
          <p14:tracePt t="88912" x="2871788" y="5370513"/>
          <p14:tracePt t="88913" x="2863850" y="5370513"/>
          <p14:tracePt t="88924" x="2854325" y="5370513"/>
          <p14:tracePt t="88939" x="2811463" y="5370513"/>
          <p14:tracePt t="88956" x="2770188" y="5370513"/>
          <p14:tracePt t="88981" x="2701925" y="5370513"/>
          <p14:tracePt t="88991" x="2676525" y="5370513"/>
          <p14:tracePt t="88992" x="2668588" y="5370513"/>
          <p14:tracePt t="89025" x="2659063" y="5370513"/>
          <p14:tracePt t="89313" x="2641600" y="5370513"/>
          <p14:tracePt t="89337" x="2633663" y="5370513"/>
          <p14:tracePt t="89345" x="2625725" y="5370513"/>
          <p14:tracePt t="89355" x="2608263" y="5370513"/>
          <p14:tracePt t="89372" x="2590800" y="5370513"/>
          <p14:tracePt t="89394" x="2582863" y="5370513"/>
          <p14:tracePt t="89416" x="2574925" y="5370513"/>
          <p14:tracePt t="89481" x="2557463" y="5362575"/>
          <p14:tracePt t="89493" x="2549525" y="5362575"/>
          <p14:tracePt t="89511" x="2540000" y="5362575"/>
          <p14:tracePt t="89625" x="2532063" y="5362575"/>
          <p14:tracePt t="89633" x="2524125" y="5362575"/>
          <p14:tracePt t="89641" x="2514600" y="5362575"/>
          <p14:tracePt t="89655" x="2506663" y="5362575"/>
          <p14:tracePt t="93017" x="2514600" y="5353050"/>
          <p14:tracePt t="93025" x="2524125" y="5353050"/>
          <p14:tracePt t="93033" x="2532063" y="5353050"/>
          <p14:tracePt t="93041" x="2540000" y="5353050"/>
          <p14:tracePt t="93054" x="2549525" y="5353050"/>
          <p14:tracePt t="93070" x="2565400" y="5353050"/>
          <p14:tracePt t="93087" x="2574925" y="5353050"/>
          <p14:tracePt t="93106" x="2600325" y="5353050"/>
          <p14:tracePt t="93121" x="2608263" y="5353050"/>
          <p14:tracePt t="93122" x="2616200" y="5353050"/>
          <p14:tracePt t="93137" x="2625725" y="5353050"/>
          <p14:tracePt t="93138" x="2633663" y="5353050"/>
          <p14:tracePt t="93153" x="2641600" y="5353050"/>
          <p14:tracePt t="93171" x="2668588" y="5353050"/>
          <p14:tracePt t="93191" x="2676525" y="5353050"/>
          <p14:tracePt t="93192" x="2693988" y="5353050"/>
          <p14:tracePt t="93208" x="2709863" y="5353050"/>
          <p14:tracePt t="93221" x="2719388" y="5353050"/>
          <p14:tracePt t="93242" x="2778125" y="5353050"/>
          <p14:tracePt t="93261" x="2820988" y="5353050"/>
          <p14:tracePt t="93273" x="2871788" y="5353050"/>
          <p14:tracePt t="93286" x="2889250" y="5353050"/>
          <p14:tracePt t="93306" x="2930525" y="5353050"/>
          <p14:tracePt t="93321" x="2947988" y="5353050"/>
          <p14:tracePt t="93323" x="2955925" y="5353050"/>
          <p14:tracePt t="93345" x="2973388" y="5337175"/>
          <p14:tracePt t="93353" x="2982913" y="5337175"/>
          <p14:tracePt t="93370" x="2990850" y="5337175"/>
          <p14:tracePt t="93387" x="3016250" y="5327650"/>
          <p14:tracePt t="93409" x="3024188" y="5319713"/>
          <p14:tracePt t="93433" x="3041650" y="5319713"/>
          <p14:tracePt t="93460" x="3059113" y="5311775"/>
          <p14:tracePt t="93545" x="3067050" y="5311775"/>
          <p14:tracePt t="93593" x="3074988" y="5311775"/>
          <p14:tracePt t="93657" x="3084513" y="5311775"/>
          <p14:tracePt t="94153" x="3074988" y="5311775"/>
          <p14:tracePt t="94171" x="3049588" y="5311775"/>
          <p14:tracePt t="94185" x="3033713" y="5319713"/>
          <p14:tracePt t="94210" x="3016250" y="5327650"/>
          <p14:tracePt t="94217" x="3008313" y="5337175"/>
          <p14:tracePt t="94224" x="2990850" y="5337175"/>
          <p14:tracePt t="94241" x="2973388" y="5345113"/>
          <p14:tracePt t="94253" x="2965450" y="5345113"/>
          <p14:tracePt t="94272" x="2947988" y="5353050"/>
          <p14:tracePt t="94273" x="2930525" y="5370513"/>
          <p14:tracePt t="94287" x="2914650" y="5370513"/>
          <p14:tracePt t="94309" x="2871788" y="5387975"/>
          <p14:tracePt t="94325" x="2854325" y="5405438"/>
          <p14:tracePt t="94340" x="2846388" y="5405438"/>
          <p14:tracePt t="94354" x="2838450" y="5405438"/>
          <p14:tracePt t="94371" x="2820988" y="5413375"/>
          <p14:tracePt t="94387" x="2803525" y="5413375"/>
          <p14:tracePt t="94403" x="2778125" y="5421313"/>
          <p14:tracePt t="94420" x="2760663" y="5438775"/>
          <p14:tracePt t="94436" x="2735263" y="5438775"/>
          <p14:tracePt t="94455" x="2719388" y="5438775"/>
          <p14:tracePt t="94457" x="2709863" y="5438775"/>
          <p14:tracePt t="94470" x="2701925" y="5446713"/>
          <p14:tracePt t="94545" x="2676525" y="5456238"/>
          <p14:tracePt t="94556" x="2659063" y="5472113"/>
          <p14:tracePt t="94574" x="2651125" y="5472113"/>
          <p14:tracePt t="94577" x="2641600" y="5472113"/>
          <p14:tracePt t="94584" x="2633663" y="5481638"/>
          <p14:tracePt t="94592" x="2616200" y="5489575"/>
          <p14:tracePt t="94604" x="2590800" y="5507038"/>
          <p14:tracePt t="94620" x="2557463" y="5524500"/>
          <p14:tracePt t="94637" x="2524125" y="5524500"/>
          <p14:tracePt t="94654" x="2489200" y="5540375"/>
          <p14:tracePt t="94658" x="2481263" y="5549900"/>
          <p14:tracePt t="94670" x="2481263" y="5557838"/>
          <p14:tracePt t="94690" x="2438400" y="5557838"/>
          <p14:tracePt t="94703" x="2430463" y="5565775"/>
          <p14:tracePt t="94721" x="2420938" y="5583238"/>
          <p14:tracePt t="94722" x="2413000" y="5583238"/>
          <p14:tracePt t="94738" x="2395538" y="5600700"/>
          <p14:tracePt t="94753" x="2387600" y="5608638"/>
          <p14:tracePt t="94771" x="2370138" y="5626100"/>
          <p14:tracePt t="94786" x="2319338" y="5659438"/>
          <p14:tracePt t="94804" x="2225675" y="5702300"/>
          <p14:tracePt t="94821" x="2141538" y="5745163"/>
          <p14:tracePt t="94842" x="2081213" y="5778500"/>
          <p14:tracePt t="94857" x="2065338" y="5778500"/>
          <p14:tracePt t="95761" x="2065338" y="5788025"/>
          <p14:tracePt t="95801" x="2055813" y="5795963"/>
          <p14:tracePt t="96665" x="2047875" y="5803900"/>
          <p14:tracePt t="96673" x="2030413" y="5821363"/>
          <p14:tracePt t="96702" x="2030413" y="5829300"/>
          <p14:tracePt t="96728" x="2022475" y="5846763"/>
          <p14:tracePt t="96745" x="2012950" y="5854700"/>
          <p14:tracePt t="96753" x="2005013" y="5854700"/>
          <p14:tracePt t="96770" x="2005013" y="5864225"/>
          <p14:tracePt t="96777" x="1997075" y="5872163"/>
          <p14:tracePt t="96793" x="1987550" y="5880100"/>
          <p14:tracePt t="96841" x="1979613" y="5880100"/>
          <p14:tracePt t="96865" x="1962150" y="5905500"/>
          <p14:tracePt t="96873" x="1954213" y="5905500"/>
          <p14:tracePt t="96880" x="1954213" y="5915025"/>
          <p14:tracePt t="96889" x="1946275" y="5915025"/>
          <p14:tracePt t="96902" x="1928813" y="5922963"/>
          <p14:tracePt t="96921" x="1903413" y="5940425"/>
          <p14:tracePt t="96954" x="1893888" y="5940425"/>
          <p14:tracePt t="96963" x="1878013" y="5948363"/>
          <p14:tracePt t="96976" x="1860550" y="5948363"/>
          <p14:tracePt t="97033" x="1843088" y="5948363"/>
          <p14:tracePt t="97040" x="1835150" y="5948363"/>
          <p14:tracePt t="97065" x="1827213" y="5948363"/>
          <p14:tracePt t="97089" x="1801813" y="5948363"/>
          <p14:tracePt t="97105" x="1801813" y="5940425"/>
          <p14:tracePt t="97146" x="1792288" y="5940425"/>
          <p14:tracePt t="97161" x="1784350" y="5932488"/>
          <p14:tracePt t="97186" x="1766888" y="5932488"/>
          <p14:tracePt t="97193" x="1758950" y="5932488"/>
          <p14:tracePt t="97209" x="1758950" y="5922963"/>
          <p14:tracePt t="97225" x="1749425" y="5915025"/>
          <p14:tracePt t="97257" x="1741488" y="5915025"/>
          <p14:tracePt t="97313" x="1733550" y="5905500"/>
          <p14:tracePt t="97345" x="1733550" y="5889625"/>
          <p14:tracePt t="97361" x="1733550" y="5872163"/>
          <p14:tracePt t="97370" x="1733550" y="5846763"/>
          <p14:tracePt t="97377" x="1741488" y="5838825"/>
          <p14:tracePt t="97386" x="1749425" y="5829300"/>
          <p14:tracePt t="97403" x="1809750" y="5803900"/>
          <p14:tracePt t="97418" x="1852613" y="5788025"/>
          <p14:tracePt t="97436" x="1878013" y="5778500"/>
          <p14:tracePt t="97452" x="1885950" y="5778500"/>
          <p14:tracePt t="97509" x="1893888" y="5778500"/>
          <p14:tracePt t="97512" x="1911350" y="5778500"/>
          <p14:tracePt t="97523" x="1920875" y="5778500"/>
          <p14:tracePt t="97540" x="1954213" y="5778500"/>
          <p14:tracePt t="97552" x="1962150" y="5778500"/>
          <p14:tracePt t="97553" x="1971675" y="5778500"/>
          <p14:tracePt t="97568" x="1979613" y="5778500"/>
          <p14:tracePt t="97617" x="1987550" y="5778500"/>
          <p14:tracePt t="110931" x="1997075" y="5778500"/>
          <p14:tracePt t="110945" x="1997075" y="5795963"/>
          <p14:tracePt t="110953" x="1987550" y="5795963"/>
          <p14:tracePt t="110962" x="1979613" y="5803900"/>
          <p14:tracePt t="110979" x="1971675" y="5803900"/>
          <p14:tracePt t="110997" x="1962150" y="5803900"/>
          <p14:tracePt t="111025" x="1946275" y="5813425"/>
          <p14:tracePt t="111057" x="1928813" y="5821363"/>
          <p14:tracePt t="111073" x="1911350" y="5829300"/>
          <p14:tracePt t="111097" x="1903413" y="5838825"/>
          <p14:tracePt t="111105" x="1893888" y="5846763"/>
          <p14:tracePt t="111119" x="1878013" y="5864225"/>
          <p14:tracePt t="111130" x="1868488" y="5872163"/>
          <p14:tracePt t="111147" x="1860550" y="5880100"/>
          <p14:tracePt t="111162" x="1835150" y="5905500"/>
          <p14:tracePt t="111179" x="1827213" y="5922963"/>
          <p14:tracePt t="111197" x="1817688" y="5932488"/>
          <p14:tracePt t="111214" x="1809750" y="5940425"/>
          <p14:tracePt t="111229" x="1801813" y="5965825"/>
          <p14:tracePt t="111273" x="1801813" y="5973763"/>
          <p14:tracePt t="111297" x="1792288" y="5999163"/>
          <p14:tracePt t="111305" x="1792288" y="6008688"/>
          <p14:tracePt t="111316" x="1792288" y="6024563"/>
          <p14:tracePt t="111329" x="1784350" y="6024563"/>
          <p14:tracePt t="111330" x="1784350" y="6034088"/>
          <p14:tracePt t="111353" x="1776413" y="6049963"/>
          <p14:tracePt t="111491" x="1776413" y="6059488"/>
          <p14:tracePt t="111530" x="1776413" y="6067425"/>
          <p14:tracePt t="111566" x="1784350" y="6076950"/>
          <p14:tracePt t="111569" x="1792288" y="6084888"/>
          <p14:tracePt t="111594" x="1792288" y="6092825"/>
          <p14:tracePt t="111617" x="1792288" y="6102350"/>
          <p14:tracePt t="111631" x="1792288" y="6118225"/>
          <p14:tracePt t="111640" x="1784350" y="6135688"/>
          <p14:tracePt t="111648" x="1784350" y="6153150"/>
          <p14:tracePt t="111667" x="1784350" y="6169025"/>
          <p14:tracePt t="111681" x="1784350" y="6221413"/>
          <p14:tracePt t="111699" x="1784350" y="6237288"/>
          <p14:tracePt t="111714" x="1776413" y="6280150"/>
          <p14:tracePt t="111730" x="1776413" y="6288088"/>
          <p14:tracePt t="111747" x="1776413" y="6297613"/>
          <p14:tracePt t="111763" x="1758950" y="6313488"/>
          <p14:tracePt t="112265" x="1766888" y="6313488"/>
          <p14:tracePt t="112513" x="1776413" y="6305550"/>
          <p14:tracePt t="112521" x="1784350" y="6305550"/>
          <p14:tracePt t="112530" x="1792288" y="6297613"/>
          <p14:tracePt t="112545" x="1801813" y="6297613"/>
          <p14:tracePt t="112567" x="1827213" y="6297613"/>
          <p14:tracePt t="114584" x="1852613" y="6297613"/>
          <p14:tracePt t="114592" x="1860550" y="6297613"/>
          <p14:tracePt t="114600" x="1878013" y="6297613"/>
          <p14:tracePt t="114625" x="1893888" y="6297613"/>
          <p14:tracePt t="114633" x="1903413" y="6297613"/>
          <p14:tracePt t="114650" x="1911350" y="6297613"/>
          <p14:tracePt t="114665" x="1920875" y="6297613"/>
          <p14:tracePt t="114678" x="1928813" y="6297613"/>
          <p14:tracePt t="114696" x="1936750" y="6297613"/>
          <p14:tracePt t="114713" x="1954213" y="6305550"/>
          <p14:tracePt t="125401" x="1954213" y="6313488"/>
          <p14:tracePt t="125409" x="1954213" y="6338888"/>
          <p14:tracePt t="125417" x="1954213" y="6373813"/>
          <p14:tracePt t="125425" x="1954213" y="6399213"/>
          <p14:tracePt t="125442" x="1954213" y="6450013"/>
          <p14:tracePt t="125458" x="1954213" y="6492875"/>
          <p14:tracePt t="125475" x="1954213" y="6518275"/>
          <p14:tracePt t="125489" x="1962150" y="6535738"/>
          <p14:tracePt t="125510" x="1979613" y="6543675"/>
          <p14:tracePt t="125528" x="1987550" y="6551613"/>
          <p14:tracePt t="125539" x="1997075" y="6561138"/>
          <p14:tracePt t="125556" x="2005013" y="6569075"/>
          <p14:tracePt t="125585" x="2005013" y="6577013"/>
          <p14:tracePt t="125601" x="2005013" y="6586538"/>
          <p14:tracePt t="125609" x="2012950" y="6586538"/>
          <p14:tracePt t="125623" x="2012950" y="6594475"/>
          <p14:tracePt t="125639" x="2012950" y="6611938"/>
          <p14:tracePt t="125659" x="2012950" y="6645275"/>
          <p14:tracePt t="125681" x="2012950" y="6654800"/>
          <p14:tracePt t="125691" x="2022475" y="6662738"/>
          <p14:tracePt t="125706" x="2022475" y="6680200"/>
          <p14:tracePt t="125722" x="2030413" y="6688138"/>
          <p14:tracePt t="125739" x="2038350" y="6688138"/>
          <p14:tracePt t="125756" x="2038350" y="6713538"/>
          <p14:tracePt t="125777" x="2038350" y="6731000"/>
          <p14:tracePt t="125792" x="2038350" y="6738938"/>
          <p14:tracePt t="125860" x="2038350" y="6746875"/>
          <p14:tracePt t="125876" x="2030413" y="6756400"/>
          <p14:tracePt t="125897" x="2030413" y="6764338"/>
          <p14:tracePt t="125905" x="2030413" y="6772275"/>
          <p14:tracePt t="126061" x="2012950" y="6781800"/>
          <p14:tracePt t="126064" x="2005013" y="6781800"/>
          <p14:tracePt t="126092" x="1979613" y="6781800"/>
          <p14:tracePt t="126097" x="1971675" y="6781800"/>
          <p14:tracePt t="126113" x="1962150" y="6789738"/>
          <p14:tracePt t="126122" x="1954213" y="6789738"/>
          <p14:tracePt t="126553" x="1962150" y="6789738"/>
          <p14:tracePt t="126564" x="1971675" y="6789738"/>
          <p14:tracePt t="126579" x="1997075" y="6789738"/>
          <p14:tracePt t="126591" x="2005013" y="6789738"/>
          <p14:tracePt t="126609" x="2012950" y="6781800"/>
          <p14:tracePt t="126622" x="2022475" y="6772275"/>
          <p14:tracePt t="126641" x="2038350" y="6764338"/>
          <p14:tracePt t="126657" x="2065338" y="6764338"/>
          <p14:tracePt t="126680" x="2090738" y="6746875"/>
          <p14:tracePt t="126680" x="2106613" y="6738938"/>
          <p14:tracePt t="126690" x="2132013" y="6731000"/>
          <p14:tracePt t="126705" x="2149475" y="6731000"/>
          <p14:tracePt t="126722" x="2182813" y="6731000"/>
          <p14:tracePt t="126740" x="2208213" y="6713538"/>
          <p14:tracePt t="126757" x="2235200" y="6705600"/>
          <p14:tracePt t="126773" x="2251075" y="6696075"/>
          <p14:tracePt t="126790" x="2268538" y="6696075"/>
          <p14:tracePt t="126808" x="2319338" y="6680200"/>
          <p14:tracePt t="126827" x="2327275" y="6680200"/>
          <p14:tracePt t="126830" x="2352675" y="6670675"/>
          <p14:tracePt t="126845" x="2370138" y="6670675"/>
          <p14:tracePt t="126861" x="2395538" y="6670675"/>
          <p14:tracePt t="126874" x="2463800" y="6670675"/>
          <p14:tracePt t="126891" x="2506663" y="6662738"/>
          <p14:tracePt t="126908" x="2549525" y="6662738"/>
          <p14:tracePt t="126922" x="2590800" y="6654800"/>
          <p14:tracePt t="126938" x="2616200" y="6654800"/>
          <p14:tracePt t="126957" x="2659063" y="6637338"/>
          <p14:tracePt t="126972" x="2727325" y="6637338"/>
          <p14:tracePt t="126990" x="2786063" y="6627813"/>
          <p14:tracePt t="127005" x="2820988" y="6627813"/>
          <p14:tracePt t="127024" x="2854325" y="6627813"/>
          <p14:tracePt t="127041" x="2871788" y="6627813"/>
          <p14:tracePt t="127055" x="2879725" y="6627813"/>
          <p14:tracePt t="127082" x="2897188" y="6627813"/>
          <p14:tracePt t="127090" x="2905125" y="6627813"/>
          <p14:tracePt t="127113" x="2914650" y="6627813"/>
          <p14:tracePt t="127125" x="2930525" y="6627813"/>
          <p14:tracePt t="127153" x="2940050" y="6627813"/>
          <p14:tracePt t="127169" x="2947988" y="6627813"/>
          <p14:tracePt t="127178" x="2955925" y="6627813"/>
          <p14:tracePt t="127193" x="2965450" y="6627813"/>
          <p14:tracePt t="127206" x="2973388" y="6627813"/>
          <p14:tracePt t="127233" x="2990850" y="6627813"/>
          <p14:tracePt t="127240" x="2998788" y="6627813"/>
          <p14:tracePt t="127257" x="3024188" y="6627813"/>
          <p14:tracePt t="127274" x="3033713" y="6637338"/>
          <p14:tracePt t="127289" x="3041650" y="6637338"/>
          <p14:tracePt t="127291" x="3049588" y="6637338"/>
          <p14:tracePt t="127305" x="3059113" y="6637338"/>
          <p14:tracePt t="127321" x="3074988" y="6645275"/>
          <p14:tracePt t="127339" x="3084513" y="6662738"/>
          <p14:tracePt t="127358" x="3100388" y="6670675"/>
          <p14:tracePt t="127377" x="3109913" y="6680200"/>
          <p14:tracePt t="127400" x="3117850" y="6680200"/>
          <p14:tracePt t="127416" x="3127375" y="6680200"/>
          <p14:tracePt t="127425" x="3143250" y="6688138"/>
          <p14:tracePt t="127438" x="3152775" y="6696075"/>
          <p14:tracePt t="127457" x="3168650" y="6696075"/>
          <p14:tracePt t="127474" x="3186113" y="6705600"/>
          <p14:tracePt t="127490" x="3194050" y="6705600"/>
          <p14:tracePt t="127505" x="3203575" y="6713538"/>
          <p14:tracePt t="127523" x="3236913" y="6731000"/>
          <p14:tracePt t="127538" x="3254375" y="6731000"/>
          <p14:tracePt t="127555" x="3270250" y="6731000"/>
          <p14:tracePt t="127572" x="3297238" y="6731000"/>
          <p14:tracePt t="127588" x="3330575" y="6738938"/>
          <p14:tracePt t="127605" x="3363913" y="6738938"/>
          <p14:tracePt t="127622" x="3406775" y="6738938"/>
          <p14:tracePt t="127641" x="3406775" y="6705600"/>
          <p14:tracePt t="127658" x="3406775" y="6696075"/>
          <p14:tracePt t="127852" x="3414713" y="6705600"/>
          <p14:tracePt t="127857" x="3449638" y="6713538"/>
          <p14:tracePt t="127877" x="3517900" y="6713538"/>
          <p14:tracePt t="127892" x="3568700" y="6713538"/>
          <p14:tracePt t="127910" x="3636963" y="6713538"/>
          <p14:tracePt t="127912" x="3687763" y="6713538"/>
          <p14:tracePt t="127923" x="3729038" y="6713538"/>
          <p14:tracePt t="127938" x="3857625" y="6713538"/>
          <p14:tracePt t="127956" x="3984625" y="6713538"/>
          <p14:tracePt t="127973" x="4129088" y="6713538"/>
          <p14:tracePt t="127988" x="4205288" y="6713538"/>
          <p14:tracePt t="128005" x="4265613" y="6713538"/>
          <p14:tracePt t="128022" x="4316413" y="6713538"/>
          <p14:tracePt t="128038" x="4324350" y="6713538"/>
          <p14:tracePt t="128089" x="4332288" y="6713538"/>
          <p14:tracePt t="128153" x="4341813" y="6721475"/>
          <p14:tracePt t="128365" x="4349750" y="6721475"/>
          <p14:tracePt t="128412" x="4359275" y="6721475"/>
          <p14:tracePt t="128497" x="4367213" y="6721475"/>
          <p14:tracePt t="128506" x="4375150" y="6721475"/>
          <p14:tracePt t="128513" x="4392613" y="6721475"/>
          <p14:tracePt t="128523" x="4400550" y="6721475"/>
          <p14:tracePt t="128539" x="4418013" y="6721475"/>
          <p14:tracePt t="128555" x="4451350" y="6721475"/>
          <p14:tracePt t="128573" x="4486275" y="6721475"/>
          <p14:tracePt t="128588" x="4519613" y="6721475"/>
          <p14:tracePt t="128606" x="4537075" y="6721475"/>
          <p14:tracePt t="128622" x="4554538" y="6721475"/>
          <p14:tracePt t="128640" x="4570413" y="6713538"/>
          <p14:tracePt t="131577" x="4570413" y="6705600"/>
          <p14:tracePt t="146794" x="4570413" y="6654800"/>
          <p14:tracePt t="146801" x="4579938" y="6518275"/>
          <p14:tracePt t="146813" x="4630738" y="6348413"/>
          <p14:tracePt t="146833" x="4749800" y="6169025"/>
          <p14:tracePt t="146851" x="4775200" y="6135688"/>
          <p14:tracePt t="146865" x="4800600" y="6127750"/>
          <p14:tracePt t="146881" x="4808538" y="6127750"/>
          <p14:tracePt t="147332" x="4800600" y="6127750"/>
          <p14:tracePt t="147338" x="4749800" y="6143625"/>
          <p14:tracePt t="147346" x="4724400" y="6143625"/>
          <p14:tracePt t="147368" x="4689475" y="6153150"/>
          <p14:tracePt t="147393" x="4681538" y="6161088"/>
          <p14:tracePt t="147457" x="4673600" y="6169025"/>
          <p14:tracePt t="147465" x="4673600" y="6178550"/>
          <p14:tracePt t="147473" x="4673600" y="6194425"/>
          <p14:tracePt t="147482" x="4673600" y="6211888"/>
          <p14:tracePt t="147497" x="4673600" y="6254750"/>
          <p14:tracePt t="147513" x="4673600" y="6272213"/>
          <p14:tracePt t="147515" x="4673600" y="6280150"/>
          <p14:tracePt t="147533" x="4673600" y="6313488"/>
          <p14:tracePt t="147547" x="4699000" y="6365875"/>
          <p14:tracePt t="147563" x="4757738" y="6450013"/>
          <p14:tracePt t="147580" x="4859338" y="6551613"/>
          <p14:tracePt t="147596" x="4927600" y="6577013"/>
          <p14:tracePt t="147614" x="4978400" y="6594475"/>
          <p14:tracePt t="147632" x="5021263" y="6594475"/>
          <p14:tracePt t="147657" x="5029200" y="6586538"/>
          <p14:tracePt t="147681" x="5038725" y="6586538"/>
          <p14:tracePt t="147689" x="5046663" y="6586538"/>
          <p14:tracePt t="147698" x="5054600" y="6586538"/>
          <p14:tracePt t="147712" x="5064125" y="6586538"/>
          <p14:tracePt t="147729" x="5072063" y="6586538"/>
          <p14:tracePt t="147746" x="5089525" y="6586538"/>
          <p14:tracePt t="147762" x="5106988" y="6594475"/>
          <p14:tracePt t="147780" x="5114925" y="6602413"/>
          <p14:tracePt t="147800" x="5140325" y="6602413"/>
          <p14:tracePt t="147813" x="5165725" y="6611938"/>
          <p14:tracePt t="147830" x="5233988" y="6637338"/>
          <p14:tracePt t="147849" x="5353050" y="6662738"/>
          <p14:tracePt t="147867" x="5446713" y="6696075"/>
          <p14:tracePt t="147881" x="5581650" y="6738938"/>
          <p14:tracePt t="147905" x="5700713" y="6756400"/>
          <p14:tracePt t="147905" x="5776913" y="6772275"/>
          <p14:tracePt t="147915" x="5837238" y="6772275"/>
          <p14:tracePt t="147932" x="5913438" y="6781800"/>
          <p14:tracePt t="147947" x="5989638" y="6789738"/>
          <p14:tracePt t="147963" x="6083300" y="6799263"/>
          <p14:tracePt t="147979" x="6194425" y="6799263"/>
          <p14:tracePt t="147996" x="6278563" y="6799263"/>
          <p14:tracePt t="148018" x="6364288" y="6799263"/>
          <p14:tracePt t="148032" x="6380163" y="6799263"/>
          <p14:tracePt t="148051" x="6405563" y="6781800"/>
          <p14:tracePt t="148062" x="6423025" y="6772275"/>
          <p14:tracePt t="148079" x="6440488" y="6764338"/>
          <p14:tracePt t="148098" x="6456363" y="6764338"/>
          <p14:tracePt t="148210" x="6465888" y="6764338"/>
          <p14:tracePt t="148227" x="6473825" y="6764338"/>
          <p14:tracePt t="148233" x="6491288" y="6764338"/>
          <p14:tracePt t="148246" x="6508750" y="6764338"/>
          <p14:tracePt t="148262" x="6524625" y="6764338"/>
          <p14:tracePt t="148282" x="6550025" y="6756400"/>
          <p14:tracePt t="148296" x="6559550" y="6756400"/>
          <p14:tracePt t="148312" x="6567488" y="6746875"/>
          <p14:tracePt t="148345" x="6575425" y="6746875"/>
          <p14:tracePt t="148352" x="6575425" y="6738938"/>
          <p14:tracePt t="148849" x="6567488" y="6738938"/>
          <p14:tracePt t="148857" x="6559550" y="6738938"/>
          <p14:tracePt t="149193" x="6542088" y="6738938"/>
          <p14:tracePt t="149814" x="6534150" y="6738938"/>
          <p14:tracePt t="149817" x="6524625" y="6738938"/>
          <p14:tracePt t="149829" x="6508750" y="6738938"/>
          <p14:tracePt t="149846" x="6499225" y="6738938"/>
          <p14:tracePt t="149849" x="6491288" y="6738938"/>
          <p14:tracePt t="149863" x="6483350" y="6738938"/>
          <p14:tracePt t="150129" x="6483350" y="6746875"/>
          <p14:tracePt t="150146" x="6473825" y="6746875"/>
          <p14:tracePt t="150168" x="6465888" y="6746875"/>
          <p14:tracePt t="222640" x="6430963" y="6696075"/>
          <p14:tracePt t="222648" x="6321425" y="6356350"/>
          <p14:tracePt t="222656" x="6032500" y="5684838"/>
          <p14:tracePt t="222664" x="5743575" y="5013325"/>
          <p14:tracePt t="222680" x="5335588" y="4359275"/>
          <p14:tracePt t="222681" x="5029200" y="3790950"/>
          <p14:tracePt t="222696" x="4699000" y="3195638"/>
          <p14:tracePt t="222713" x="4248150" y="2055813"/>
          <p14:tracePt t="222729" x="3678238" y="136525"/>
          <p14:tracePt t="223596" x="2532063" y="111125"/>
          <p14:tracePt t="223596" x="2770188" y="187325"/>
          <p14:tracePt t="223596" x="3024188" y="255588"/>
          <p14:tracePt t="223596" x="3551238" y="415925"/>
          <p14:tracePt t="223596" x="4291013" y="585788"/>
          <p14:tracePt t="223596" x="4468813" y="603250"/>
          <p14:tracePt t="223596" x="4765675" y="654050"/>
          <p14:tracePt t="223596" x="5021263" y="696913"/>
          <p14:tracePt t="223596" x="5038725" y="696913"/>
          <p14:tracePt t="223596" x="5054600" y="696913"/>
          <p14:tracePt t="223596" x="5064125" y="696913"/>
          <p14:tracePt t="223596" x="5106988" y="704850"/>
          <p14:tracePt t="223596" x="5208588" y="714375"/>
          <p14:tracePt t="223596" x="5353050" y="765175"/>
          <p14:tracePt t="223596" x="5819775" y="900113"/>
          <p14:tracePt t="223596" x="6483350" y="1096963"/>
          <p14:tracePt t="223596" x="7137400" y="1350963"/>
          <p14:tracePt t="223596" x="7637463" y="1530350"/>
          <p14:tracePt t="223596" x="8240713" y="1690688"/>
          <p14:tracePt t="223596" x="9107488" y="1751013"/>
          <p14:tracePt t="223596" x="9371013" y="1751013"/>
          <p14:tracePt t="223596" x="9677400" y="1708150"/>
          <p14:tracePt t="223596" x="9940925" y="1631950"/>
          <p14:tracePt t="223596" x="10186988" y="1512888"/>
          <p14:tracePt t="223596" x="10407650" y="1385888"/>
          <p14:tracePt t="223596" x="10620375" y="1223963"/>
          <p14:tracePt t="223596" x="10858500" y="1019175"/>
          <p14:tracePt t="223596" x="11071225" y="833438"/>
          <p14:tracePt t="223596" x="11385550" y="577850"/>
          <p14:tracePt t="223596" x="11563350" y="365125"/>
          <p14:tracePt t="223596" x="11690350" y="212725"/>
          <p14:tracePt t="223596" x="11801475" y="76200"/>
          <p14:tracePt t="223596" x="11733213" y="127000"/>
          <p14:tracePt t="223596" x="11631613" y="195263"/>
          <p14:tracePt t="223596" x="11376025" y="314325"/>
          <p14:tracePt t="223596" x="11053763" y="466725"/>
          <p14:tracePt t="223596" x="10815638" y="560388"/>
          <p14:tracePt t="223596" x="10663238" y="620713"/>
          <p14:tracePt t="223596" x="10620375" y="654050"/>
          <p14:tracePt t="223596" x="10620375" y="663575"/>
          <p14:tracePt t="223596" x="10612438" y="671513"/>
          <p14:tracePt t="223596" x="10612438" y="688975"/>
          <p14:tracePt t="223596" x="10653713" y="688975"/>
          <p14:tracePt t="223596" x="10790238" y="688975"/>
          <p14:tracePt t="223596" x="11350625" y="663575"/>
          <p14:tracePt t="223596" x="12014200" y="46672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7614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89674" y="1714500"/>
            <a:ext cx="11412652" cy="5055487"/>
          </a:xfrm>
          <a:prstGeom prst="rect">
            <a:avLst/>
          </a:prstGeom>
          <a:noFill/>
        </p:spPr>
        <p:txBody>
          <a:bodyPr wrap="square">
            <a:spAutoFit/>
          </a:bodyPr>
          <a:lstStyle/>
          <a:p>
            <a:pPr algn="l">
              <a:lnSpc>
                <a:spcPct val="150000"/>
              </a:lnSpc>
            </a:pPr>
            <a:r>
              <a:rPr lang="en-US" dirty="0">
                <a:solidFill>
                  <a:srgbClr val="0A1F61"/>
                </a:solidFill>
                <a:cs typeface="Tajawal ExtraBold" panose="00000800000000000000" pitchFamily="2" charset="-78"/>
              </a:rPr>
              <a:t>A risk manager can use several sources of information</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to identify the preceding loss exposures. They</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include the following:</a:t>
            </a:r>
          </a:p>
          <a:p>
            <a:pPr marL="342900" indent="-342900" algn="l">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Risk analysis questionnaires and checklists .</a:t>
            </a:r>
            <a:endParaRPr lang="ar-YE" b="1" dirty="0">
              <a:solidFill>
                <a:srgbClr val="0A1F61"/>
              </a:solidFill>
              <a:cs typeface="Tajawal ExtraBold" panose="00000800000000000000" pitchFamily="2" charset="-78"/>
            </a:endParaRPr>
          </a:p>
          <a:p>
            <a:pPr algn="l">
              <a:lnSpc>
                <a:spcPct val="150000"/>
              </a:lnSpc>
            </a:pP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Questionnaires and checklists require the risk</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manager to answer numerous questions that</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identify major and minor loss exposures.</a:t>
            </a:r>
          </a:p>
          <a:p>
            <a:pPr marL="342900" indent="-342900" algn="l">
              <a:lnSpc>
                <a:spcPct val="150000"/>
              </a:lnSpc>
              <a:buFont typeface="Wingdings" panose="05000000000000000000" pitchFamily="2" charset="2"/>
              <a:buChar char="v"/>
            </a:pPr>
            <a:r>
              <a:rPr lang="en-US" b="1" dirty="0">
                <a:solidFill>
                  <a:srgbClr val="0A1F61"/>
                </a:solidFill>
                <a:cs typeface="Tajawal ExtraBold" panose="00000800000000000000" pitchFamily="2" charset="-78"/>
              </a:rPr>
              <a:t> Physical inspection .</a:t>
            </a:r>
            <a:endParaRPr lang="ar-YE" b="1" dirty="0">
              <a:solidFill>
                <a:srgbClr val="0A1F61"/>
              </a:solidFill>
              <a:cs typeface="Tajawal ExtraBold" panose="00000800000000000000" pitchFamily="2" charset="-78"/>
            </a:endParaRPr>
          </a:p>
          <a:p>
            <a:pPr algn="l">
              <a:lnSpc>
                <a:spcPct val="150000"/>
              </a:lnSpc>
            </a:pPr>
            <a:r>
              <a:rPr lang="en-US" b="1"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A physical inspection of</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company plants and operations can identify</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major loss exposures.</a:t>
            </a:r>
            <a:endParaRPr lang="ar-YE" dirty="0">
              <a:solidFill>
                <a:srgbClr val="0A1F61"/>
              </a:solidFill>
              <a:cs typeface="Tajawal ExtraBold" panose="00000800000000000000" pitchFamily="2" charset="-78"/>
            </a:endParaRPr>
          </a:p>
          <a:p>
            <a:pPr algn="r" rtl="1"/>
            <a:r>
              <a:rPr lang="ar-YE" sz="2800" dirty="0">
                <a:latin typeface="Traditional Arabic" panose="02020603050405020304" pitchFamily="18" charset="-78"/>
                <a:cs typeface="Traditional Arabic" panose="02020603050405020304" pitchFamily="18" charset="-78"/>
              </a:rPr>
              <a:t>يمكن لمدير المخاطر استخدام عدة مصادر للمعلومات لتحديد التعرضات السابقة للخسائر. وتشمل ما يلي:</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استبيانات وتحاليل المخاطر والقوائم</a:t>
            </a:r>
            <a:r>
              <a:rPr lang="ar-YE" sz="2800" dirty="0">
                <a:latin typeface="Traditional Arabic" panose="02020603050405020304" pitchFamily="18" charset="-78"/>
                <a:cs typeface="Traditional Arabic" panose="02020603050405020304" pitchFamily="18" charset="-78"/>
              </a:rPr>
              <a:t> : تتطلب الاستبيانات والقوائم من مدير المخاطر الإجابة على العديد من الأسئلة التي تحدد التعرضات الكبرى والصغرى للخسائر.</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الفحص الميداني : </a:t>
            </a:r>
            <a:r>
              <a:rPr lang="ar-YE" sz="2800" dirty="0">
                <a:latin typeface="Traditional Arabic" panose="02020603050405020304" pitchFamily="18" charset="-78"/>
                <a:cs typeface="Traditional Arabic" panose="02020603050405020304" pitchFamily="18" charset="-78"/>
              </a:rPr>
              <a:t>يمكن للفحص الميداني لمصانع الشركة وعملياتها أن يحدد التعرضات الكبرى للخسائر.</a:t>
            </a:r>
          </a:p>
          <a:p>
            <a:pPr algn="l">
              <a:lnSpc>
                <a:spcPct val="150000"/>
              </a:lnSpc>
            </a:pPr>
            <a:endParaRPr lang="en-US" sz="1600" dirty="0">
              <a:solidFill>
                <a:srgbClr val="0A1F61"/>
              </a:solidFill>
              <a:cs typeface="Tajawal ExtraBold" panose="00000800000000000000" pitchFamily="2"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4114347" y="617697"/>
            <a:ext cx="5029653" cy="1200329"/>
          </a:xfrm>
          <a:prstGeom prst="rect">
            <a:avLst/>
          </a:prstGeom>
          <a:solidFill>
            <a:srgbClr val="00B0F0"/>
          </a:solidFill>
        </p:spPr>
        <p:txBody>
          <a:bodyPr wrap="square" rtlCol="0">
            <a:spAutoFit/>
          </a:bodyPr>
          <a:lstStyle/>
          <a:p>
            <a:r>
              <a:rPr lang="en-US" sz="3600" b="1" dirty="0">
                <a:solidFill>
                  <a:schemeClr val="bg1"/>
                </a:solidFill>
                <a:latin typeface="Alexandria" charset="0"/>
              </a:rPr>
              <a:t>Identify Loss Exposures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تحديد مخاطر الخسارة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456584090"/>
      </p:ext>
    </p:extLst>
  </p:cSld>
  <p:clrMapOvr>
    <a:masterClrMapping/>
  </p:clrMapOvr>
  <mc:AlternateContent xmlns:mc="http://schemas.openxmlformats.org/markup-compatibility/2006" xmlns:p14="http://schemas.microsoft.com/office/powerpoint/2010/main">
    <mc:Choice Requires="p14">
      <p:transition spd="slow" p14:dur="2000" advTm="107630"/>
    </mc:Choice>
    <mc:Fallback xmlns="">
      <p:transition spd="slow" advTm="107630"/>
    </mc:Fallback>
  </mc:AlternateContent>
  <p:extLst>
    <p:ext uri="{3A86A75C-4F4B-4683-9AE1-C65F6400EC91}">
      <p14:laserTraceLst xmlns:p14="http://schemas.microsoft.com/office/powerpoint/2010/main">
        <p14:tracePtLst>
          <p14:tracePt t="6520" x="3752850" y="6267450"/>
          <p14:tracePt t="6682" x="3533775" y="6288088"/>
          <p14:tracePt t="6690" x="3992563" y="5565775"/>
          <p14:tracePt t="6703" x="4503738" y="4852988"/>
          <p14:tracePt t="6719" x="5368925" y="3263900"/>
          <p14:tracePt t="6736" x="5997575" y="2133600"/>
          <p14:tracePt t="6753" x="6364288" y="1504950"/>
          <p14:tracePt t="6771" x="6661150" y="1163638"/>
          <p14:tracePt t="6786" x="6729413" y="1087438"/>
          <p14:tracePt t="6787" x="6797675" y="1036638"/>
          <p14:tracePt t="6802" x="6856413" y="968375"/>
          <p14:tracePt t="6820" x="7051675" y="747713"/>
          <p14:tracePt t="6836" x="7127875" y="646113"/>
          <p14:tracePt t="6852" x="7162800" y="585788"/>
          <p14:tracePt t="6869" x="7170738" y="569913"/>
          <p14:tracePt t="6930" x="7170738" y="560388"/>
          <p14:tracePt t="6938" x="7170738" y="552450"/>
          <p14:tracePt t="6954" x="7170738" y="534988"/>
          <p14:tracePt t="6978" x="7162800" y="534988"/>
          <p14:tracePt t="7011" x="7153275" y="534988"/>
          <p14:tracePt t="7019" x="7127875" y="534988"/>
          <p14:tracePt t="7026" x="7094538" y="534988"/>
          <p14:tracePt t="7037" x="7051675" y="534988"/>
          <p14:tracePt t="7053" x="7000875" y="534988"/>
          <p14:tracePt t="7069" x="6932613" y="534988"/>
          <p14:tracePt t="7086" x="6873875" y="552450"/>
          <p14:tracePt t="7103" x="6831013" y="577850"/>
          <p14:tracePt t="7119" x="6780213" y="585788"/>
          <p14:tracePt t="7136" x="6711950" y="620713"/>
          <p14:tracePt t="7153" x="6626225" y="663575"/>
          <p14:tracePt t="7169" x="6508750" y="704850"/>
          <p14:tracePt t="7187" x="6253163" y="781050"/>
          <p14:tracePt t="7202" x="6167438" y="815975"/>
          <p14:tracePt t="7219" x="5938838" y="874713"/>
          <p14:tracePt t="7235" x="5819775" y="917575"/>
          <p14:tracePt t="7252" x="5726113" y="952500"/>
          <p14:tracePt t="7269" x="5624513" y="952500"/>
          <p14:tracePt t="7287" x="5462588" y="977900"/>
          <p14:tracePt t="7309" x="5165725" y="1003300"/>
          <p14:tracePt t="7320" x="5089525" y="1028700"/>
          <p14:tracePt t="7322" x="5029200" y="1036638"/>
          <p14:tracePt t="7336" x="4970463" y="1044575"/>
          <p14:tracePt t="7353" x="4843463" y="1087438"/>
          <p14:tracePt t="7355" x="4800600" y="1096963"/>
          <p14:tracePt t="7369" x="4740275" y="1104900"/>
          <p14:tracePt t="7386" x="4579938" y="1155700"/>
          <p14:tracePt t="7387" x="4468813" y="1206500"/>
          <p14:tracePt t="7403" x="4205288" y="1308100"/>
          <p14:tracePt t="7419" x="4095750" y="1333500"/>
          <p14:tracePt t="7436" x="3703638" y="1452563"/>
          <p14:tracePt t="7452" x="3543300" y="1495425"/>
          <p14:tracePt t="7469" x="3449638" y="1530350"/>
          <p14:tracePt t="7486" x="3363913" y="1546225"/>
          <p14:tracePt t="7502" x="3305175" y="1571625"/>
          <p14:tracePt t="7519" x="3211513" y="1589088"/>
          <p14:tracePt t="7536" x="3127375" y="1606550"/>
          <p14:tracePt t="7554" x="3033713" y="1622425"/>
          <p14:tracePt t="7554" x="3008313" y="1622425"/>
          <p14:tracePt t="7571" x="2947988" y="1631950"/>
          <p14:tracePt t="7588" x="2871788" y="1657350"/>
          <p14:tracePt t="7604" x="2778125" y="1682750"/>
          <p14:tracePt t="7619" x="2719388" y="1708150"/>
          <p14:tracePt t="7636" x="2557463" y="1766888"/>
          <p14:tracePt t="7653" x="2438400" y="1809750"/>
          <p14:tracePt t="7669" x="2387600" y="1835150"/>
          <p14:tracePt t="7685" x="2370138" y="1852613"/>
          <p14:tracePt t="7702" x="2352675" y="1860550"/>
          <p14:tracePt t="7719" x="2336800" y="1885950"/>
          <p14:tracePt t="7735" x="2327275" y="1895475"/>
          <p14:tracePt t="7752" x="2311400" y="1903413"/>
          <p14:tracePt t="7769" x="2301875" y="1911350"/>
          <p14:tracePt t="7788" x="2276475" y="1928813"/>
          <p14:tracePt t="7803" x="2260600" y="1938338"/>
          <p14:tracePt t="7832" x="2251075" y="1946275"/>
          <p14:tracePt t="7883" x="2243138" y="1946275"/>
          <p14:tracePt t="8002" x="2243138" y="1954213"/>
          <p14:tracePt t="8700" x="2243138" y="1963738"/>
          <p14:tracePt t="8707" x="2243138" y="1971675"/>
          <p14:tracePt t="8755" x="2243138" y="1979613"/>
          <p14:tracePt t="8787" x="2235200" y="1989138"/>
          <p14:tracePt t="8811" x="2225675" y="1997075"/>
          <p14:tracePt t="8826" x="2217738" y="2005013"/>
          <p14:tracePt t="8914" x="2217738" y="2014538"/>
          <p14:tracePt t="9258" x="2217738" y="2022475"/>
          <p14:tracePt t="9290" x="2217738" y="2030413"/>
          <p14:tracePt t="11611" x="2217738" y="2039938"/>
          <p14:tracePt t="11618" x="2225675" y="2055813"/>
          <p14:tracePt t="11626" x="2235200" y="2073275"/>
          <p14:tracePt t="11635" x="2243138" y="2082800"/>
          <p14:tracePt t="11682" x="2251075" y="2098675"/>
          <p14:tracePt t="11707" x="2251075" y="2108200"/>
          <p14:tracePt t="11714" x="2251075" y="2116138"/>
          <p14:tracePt t="11730" x="2260600" y="2133600"/>
          <p14:tracePt t="11738" x="2260600" y="2141538"/>
          <p14:tracePt t="11751" x="2268538" y="2141538"/>
          <p14:tracePt t="11818" x="2268538" y="2149475"/>
          <p14:tracePt t="14979" x="2268538" y="2166938"/>
          <p14:tracePt t="15451" x="2268538" y="2174875"/>
          <p14:tracePt t="15459" x="2268538" y="2184400"/>
          <p14:tracePt t="15732" x="2268538" y="2192338"/>
          <p14:tracePt t="15748" x="2268538" y="2200275"/>
          <p14:tracePt t="15770" x="2268538" y="2209800"/>
          <p14:tracePt t="16043" x="2268538" y="2235200"/>
          <p14:tracePt t="16059" x="2260600" y="2235200"/>
          <p14:tracePt t="16139" x="2260600" y="2243138"/>
          <p14:tracePt t="16188" x="2251075" y="2252663"/>
          <p14:tracePt t="16379" x="2251075" y="2260600"/>
          <p14:tracePt t="16411" x="2251075" y="2268538"/>
          <p14:tracePt t="16428" x="2251075" y="2278063"/>
          <p14:tracePt t="16443" x="2251075" y="2286000"/>
          <p14:tracePt t="16451" x="2251075" y="2293938"/>
          <p14:tracePt t="16459" x="2251075" y="2303463"/>
          <p14:tracePt t="16476" x="2251075" y="2328863"/>
          <p14:tracePt t="16483" x="2251075" y="2354263"/>
          <p14:tracePt t="16499" x="2268538" y="2371725"/>
          <p14:tracePt t="16515" x="2286000" y="2422525"/>
          <p14:tracePt t="16531" x="2301875" y="2447925"/>
          <p14:tracePt t="16549" x="2311400" y="2473325"/>
          <p14:tracePt t="16568" x="2327275" y="2489200"/>
          <p14:tracePt t="16582" x="2362200" y="2541588"/>
          <p14:tracePt t="16598" x="2471738" y="2633663"/>
          <p14:tracePt t="16615" x="2608263" y="2762250"/>
          <p14:tracePt t="16635" x="2709863" y="2914650"/>
          <p14:tracePt t="16636" x="2752725" y="2982913"/>
          <p14:tracePt t="16649" x="2770188" y="3008313"/>
          <p14:tracePt t="16666" x="2795588" y="3041650"/>
          <p14:tracePt t="16683" x="2803525" y="3059113"/>
          <p14:tracePt t="16724" x="2811463" y="3067050"/>
          <p14:tracePt t="16731" x="2811463" y="3094038"/>
          <p14:tracePt t="16738" x="2828925" y="3127375"/>
          <p14:tracePt t="16748" x="2828925" y="3135313"/>
          <p14:tracePt t="16765" x="2871788" y="3135313"/>
          <p14:tracePt t="16782" x="2879725" y="3135313"/>
          <p14:tracePt t="17148" x="2889250" y="3135313"/>
          <p14:tracePt t="17155" x="2897188" y="3144838"/>
          <p14:tracePt t="17165" x="2905125" y="3152775"/>
          <p14:tracePt t="17183" x="2973388" y="3186113"/>
          <p14:tracePt t="17199" x="3033713" y="3221038"/>
          <p14:tracePt t="17216" x="3084513" y="3246438"/>
          <p14:tracePt t="17231" x="3143250" y="3271838"/>
          <p14:tracePt t="17248" x="3194050" y="3297238"/>
          <p14:tracePt t="17265" x="3270250" y="3340100"/>
          <p14:tracePt t="17268" x="3338513" y="3365500"/>
          <p14:tracePt t="17282" x="3424238" y="3408363"/>
          <p14:tracePt t="17299" x="3594100" y="3484563"/>
          <p14:tracePt t="17300" x="3652838" y="3527425"/>
          <p14:tracePt t="17315" x="3721100" y="3568700"/>
          <p14:tracePt t="17332" x="3806825" y="3619500"/>
          <p14:tracePt t="17348" x="3840163" y="3636963"/>
          <p14:tracePt t="17371" x="3848100" y="3636963"/>
          <p14:tracePt t="17411" x="3857625" y="3646488"/>
          <p14:tracePt t="17476" x="3865563" y="3646488"/>
          <p14:tracePt t="17539" x="3873500" y="3654425"/>
          <p14:tracePt t="17555" x="3873500" y="3679825"/>
          <p14:tracePt t="17563" x="3873500" y="3687763"/>
          <p14:tracePt t="17571" x="3873500" y="3705225"/>
          <p14:tracePt t="17582" x="3873500" y="3713163"/>
          <p14:tracePt t="17598" x="3873500" y="3722688"/>
          <p14:tracePt t="17615" x="3865563" y="3738563"/>
          <p14:tracePt t="17632" x="3857625" y="3756025"/>
          <p14:tracePt t="17648" x="3840163" y="3773488"/>
          <p14:tracePt t="17665" x="3814763" y="3790950"/>
          <p14:tracePt t="17681" x="3797300" y="3790950"/>
          <p14:tracePt t="17700" x="3746500" y="3806825"/>
          <p14:tracePt t="17716" x="3713163" y="3816350"/>
          <p14:tracePt t="17733" x="3652838" y="3824288"/>
          <p14:tracePt t="17748" x="3611563" y="3824288"/>
          <p14:tracePt t="17764" x="3533775" y="3832225"/>
          <p14:tracePt t="17781" x="3475038" y="3841750"/>
          <p14:tracePt t="17798" x="3432175" y="3849688"/>
          <p14:tracePt t="17815" x="3389313" y="3849688"/>
          <p14:tracePt t="17831" x="3355975" y="3849688"/>
          <p14:tracePt t="17848" x="3313113" y="3849688"/>
          <p14:tracePt t="17864" x="3270250" y="3849688"/>
          <p14:tracePt t="17881" x="3228975" y="3849688"/>
          <p14:tracePt t="17898" x="3178175" y="3849688"/>
          <p14:tracePt t="17901" x="3160713" y="3849688"/>
          <p14:tracePt t="17917" x="3135313" y="3849688"/>
          <p14:tracePt t="17933" x="3127375" y="3849688"/>
          <p14:tracePt t="17948" x="3117850" y="3849688"/>
          <p14:tracePt t="17973" x="3109913" y="3849688"/>
          <p14:tracePt t="17988" x="3092450" y="3849688"/>
          <p14:tracePt t="18011" x="3074988" y="3849688"/>
          <p14:tracePt t="18027" x="3067050" y="3849688"/>
          <p14:tracePt t="18075" x="3059113" y="3849688"/>
          <p14:tracePt t="18090" x="3049588" y="3849688"/>
          <p14:tracePt t="18116" x="3041650" y="3849688"/>
          <p14:tracePt t="18171" x="3033713" y="3849688"/>
          <p14:tracePt t="18195" x="3024188" y="3849688"/>
          <p14:tracePt t="18210" x="3016250" y="3849688"/>
          <p14:tracePt t="18235" x="3008313" y="3849688"/>
          <p14:tracePt t="18275" x="2998788" y="3849688"/>
          <p14:tracePt t="18768" x="2990850" y="3841750"/>
          <p14:tracePt t="18779" x="3008313" y="3841750"/>
          <p14:tracePt t="18789" x="3041650" y="3841750"/>
          <p14:tracePt t="18797" x="3074988" y="3824288"/>
          <p14:tracePt t="18814" x="3143250" y="3824288"/>
          <p14:tracePt t="18831" x="3228975" y="3824288"/>
          <p14:tracePt t="18848" x="3355975" y="3824288"/>
          <p14:tracePt t="18865" x="3517900" y="3824288"/>
          <p14:tracePt t="18881" x="3619500" y="3824288"/>
          <p14:tracePt t="18898" x="3703638" y="3824288"/>
          <p14:tracePt t="18899" x="3738563" y="3824288"/>
          <p14:tracePt t="18918" x="3781425" y="3824288"/>
          <p14:tracePt t="18931" x="3789363" y="3824288"/>
          <p14:tracePt t="18952" x="3806825" y="3824288"/>
          <p14:tracePt t="18964" x="3840163" y="3824288"/>
          <p14:tracePt t="18983" x="3900488" y="3824288"/>
          <p14:tracePt t="18997" x="3959225" y="3824288"/>
          <p14:tracePt t="19018" x="4044950" y="3824288"/>
          <p14:tracePt t="19039" x="4070350" y="3824288"/>
          <p14:tracePt t="19051" x="4086225" y="3824288"/>
          <p14:tracePt t="19064" x="4111625" y="3816350"/>
          <p14:tracePt t="19082" x="4146550" y="3816350"/>
          <p14:tracePt t="19084" x="4179888" y="3816350"/>
          <p14:tracePt t="19098" x="4187825" y="3806825"/>
          <p14:tracePt t="19118" x="4273550" y="3806825"/>
          <p14:tracePt t="19131" x="4298950" y="3806825"/>
          <p14:tracePt t="19132" x="4316413" y="3806825"/>
          <p14:tracePt t="19148" x="4341813" y="3806825"/>
          <p14:tracePt t="19149" x="4349750" y="3806825"/>
          <p14:tracePt t="19165" x="4384675" y="3806825"/>
          <p14:tracePt t="19180" x="4418013" y="3806825"/>
          <p14:tracePt t="19211" x="4425950" y="3806825"/>
          <p14:tracePt t="19356" x="4410075" y="3806825"/>
          <p14:tracePt t="19363" x="4349750" y="3798888"/>
          <p14:tracePt t="19370" x="4316413" y="3781425"/>
          <p14:tracePt t="19380" x="4281488" y="3756025"/>
          <p14:tracePt t="19397" x="4240213" y="3722688"/>
          <p14:tracePt t="19414" x="4230688" y="3705225"/>
          <p14:tracePt t="19431" x="4230688" y="3697288"/>
          <p14:tracePt t="19875" x="4240213" y="3697288"/>
          <p14:tracePt t="19891" x="4256088" y="3697288"/>
          <p14:tracePt t="19907" x="4265613" y="3697288"/>
          <p14:tracePt t="19915" x="4273550" y="3697288"/>
          <p14:tracePt t="19923" x="4281488" y="3697288"/>
          <p14:tracePt t="19931" x="4291013" y="3697288"/>
          <p14:tracePt t="19947" x="4306888" y="3697288"/>
          <p14:tracePt t="19948" x="4316413" y="3697288"/>
          <p14:tracePt t="19963" x="4332288" y="3697288"/>
          <p14:tracePt t="19980" x="4425950" y="3730625"/>
          <p14:tracePt t="19997" x="4460875" y="3730625"/>
          <p14:tracePt t="20016" x="4562475" y="3738563"/>
          <p14:tracePt t="20036" x="4714875" y="3763963"/>
          <p14:tracePt t="20047" x="4757738" y="3781425"/>
          <p14:tracePt t="20064" x="4826000" y="3790950"/>
          <p14:tracePt t="20084" x="4894263" y="3798888"/>
          <p14:tracePt t="20098" x="4902200" y="3798888"/>
          <p14:tracePt t="20115" x="4919663" y="3798888"/>
          <p14:tracePt t="20164" x="4935538" y="3806825"/>
          <p14:tracePt t="20170" x="4945063" y="3816350"/>
          <p14:tracePt t="20180" x="4953000" y="3824288"/>
          <p14:tracePt t="20197" x="4987925" y="3832225"/>
          <p14:tracePt t="20213" x="5046663" y="3832225"/>
          <p14:tracePt t="20230" x="5122863" y="3832225"/>
          <p14:tracePt t="20247" x="5199063" y="3832225"/>
          <p14:tracePt t="20264" x="5241925" y="3832225"/>
          <p14:tracePt t="20280" x="5276850" y="3832225"/>
          <p14:tracePt t="20297" x="5310188" y="3824288"/>
          <p14:tracePt t="20358" x="5318125" y="3816350"/>
          <p14:tracePt t="20651" x="5318125" y="3824288"/>
          <p14:tracePt t="20667" x="5310188" y="3832225"/>
          <p14:tracePt t="20683" x="5302250" y="3832225"/>
          <p14:tracePt t="20691" x="5292725" y="3841750"/>
          <p14:tracePt t="20988" x="5284788" y="3849688"/>
          <p14:tracePt t="21003" x="5276850" y="3857625"/>
          <p14:tracePt t="21027" x="5259388" y="3857625"/>
          <p14:tracePt t="21034" x="5241925" y="3867150"/>
          <p14:tracePt t="21051" x="5224463" y="3867150"/>
          <p14:tracePt t="21063" x="5216525" y="3867150"/>
          <p14:tracePt t="21080" x="5208588" y="3867150"/>
          <p14:tracePt t="21096" x="5199063" y="3875088"/>
          <p14:tracePt t="21227" x="5191125" y="3875088"/>
          <p14:tracePt t="21268" x="5183188" y="3875088"/>
          <p14:tracePt t="21275" x="5173663" y="3875088"/>
          <p14:tracePt t="21283" x="5157788" y="3875088"/>
          <p14:tracePt t="21298" x="5148263" y="3875088"/>
          <p14:tracePt t="21313" x="5140325" y="3875088"/>
          <p14:tracePt t="21330" x="5122863" y="3875088"/>
          <p14:tracePt t="21347" x="5114925" y="3875088"/>
          <p14:tracePt t="21348" x="5097463" y="3875088"/>
          <p14:tracePt t="21364" x="5089525" y="3875088"/>
          <p14:tracePt t="21380" x="5064125" y="3875088"/>
          <p14:tracePt t="21396" x="5054600" y="3875088"/>
          <p14:tracePt t="21419" x="5046663" y="3875088"/>
          <p14:tracePt t="21419" x="5038725" y="3875088"/>
          <p14:tracePt t="21438" x="5029200" y="3875088"/>
          <p14:tracePt t="21468" x="5021263" y="3875088"/>
          <p14:tracePt t="21483" x="5013325" y="3875088"/>
          <p14:tracePt t="21491" x="5003800" y="3875088"/>
          <p14:tracePt t="21507" x="4995863" y="3875088"/>
          <p14:tracePt t="21667" x="4987925" y="3875088"/>
          <p14:tracePt t="21675" x="4970463" y="3875088"/>
          <p14:tracePt t="21699" x="4962525" y="3875088"/>
          <p14:tracePt t="21708" x="4953000" y="3875088"/>
          <p14:tracePt t="21714" x="4945063" y="3875088"/>
          <p14:tracePt t="21731" x="4935538" y="3875088"/>
          <p14:tracePt t="21747" x="4927600" y="3875088"/>
          <p14:tracePt t="21764" x="4910138" y="3875088"/>
          <p14:tracePt t="21779" x="4902200" y="3875088"/>
          <p14:tracePt t="21796" x="4876800" y="3883025"/>
          <p14:tracePt t="21813" x="4859338" y="3883025"/>
          <p14:tracePt t="21829" x="4826000" y="3883025"/>
          <p14:tracePt t="21850" x="4808538" y="3883025"/>
          <p14:tracePt t="21898" x="4800600" y="3883025"/>
          <p14:tracePt t="21923" x="4791075" y="3883025"/>
          <p14:tracePt t="21998" x="4783138" y="3883025"/>
          <p14:tracePt t="22028" x="4775200" y="3883025"/>
          <p14:tracePt t="22036" x="4765675" y="3883025"/>
          <p14:tracePt t="22047" x="4757738" y="3883025"/>
          <p14:tracePt t="22069" x="4732338" y="3875088"/>
          <p14:tracePt t="22099" x="4714875" y="3875088"/>
          <p14:tracePt t="22114" x="4706938" y="3875088"/>
          <p14:tracePt t="22139" x="4699000" y="3867150"/>
          <p14:tracePt t="22179" x="4681538" y="3867150"/>
          <p14:tracePt t="22195" x="4673600" y="3857625"/>
          <p14:tracePt t="22227" x="4664075" y="3857625"/>
          <p14:tracePt t="22635" x="4656138" y="3857625"/>
          <p14:tracePt t="22643" x="4646613" y="3857625"/>
          <p14:tracePt t="22667" x="4638675" y="3857625"/>
          <p14:tracePt t="22698" x="4630738" y="3857625"/>
          <p14:tracePt t="22723" x="4621213" y="3857625"/>
          <p14:tracePt t="22730" x="4613275" y="3857625"/>
          <p14:tracePt t="22739" x="4605338" y="3857625"/>
          <p14:tracePt t="22787" x="4587875" y="3857625"/>
          <p14:tracePt t="22835" x="4579938" y="3857625"/>
          <p14:tracePt t="22842" x="4570413" y="3857625"/>
          <p14:tracePt t="23003" x="4562475" y="3857625"/>
          <p14:tracePt t="23011" x="4554538" y="3857625"/>
          <p14:tracePt t="23018" x="4545013" y="3857625"/>
          <p14:tracePt t="23046" x="4537075" y="3857625"/>
          <p14:tracePt t="23152" x="4529138" y="3857625"/>
          <p14:tracePt t="24011" x="4511675" y="3857625"/>
          <p14:tracePt t="24018" x="4503738" y="3849688"/>
          <p14:tracePt t="24436" x="4494213" y="3849688"/>
          <p14:tracePt t="24459" x="4486275" y="3849688"/>
          <p14:tracePt t="24507" x="4476750" y="3849688"/>
          <p14:tracePt t="24531" x="4460875" y="3849688"/>
          <p14:tracePt t="25123" x="4425950" y="3849688"/>
          <p14:tracePt t="25131" x="4410075" y="3849688"/>
          <p14:tracePt t="25138" x="4384675" y="3849688"/>
          <p14:tracePt t="25146" x="4367213" y="3849688"/>
          <p14:tracePt t="25162" x="4332288" y="3849688"/>
          <p14:tracePt t="25179" x="4306888" y="3849688"/>
          <p14:tracePt t="25196" x="4281488" y="3849688"/>
          <p14:tracePt t="25211" x="4240213" y="3849688"/>
          <p14:tracePt t="25235" x="4205288" y="3841750"/>
          <p14:tracePt t="25250" x="4197350" y="3841750"/>
          <p14:tracePt t="25261" x="4179888" y="3841750"/>
          <p14:tracePt t="25278" x="4137025" y="3841750"/>
          <p14:tracePt t="25295" x="4103688" y="3841750"/>
          <p14:tracePt t="25311" x="4070350" y="3841750"/>
          <p14:tracePt t="25328" x="4035425" y="3841750"/>
          <p14:tracePt t="25345" x="4017963" y="3841750"/>
          <p14:tracePt t="25363" x="3984625" y="3841750"/>
          <p14:tracePt t="25378" x="3976688" y="3841750"/>
          <p14:tracePt t="25394" x="3951288" y="3841750"/>
          <p14:tracePt t="25411" x="3908425" y="3841750"/>
          <p14:tracePt t="25429" x="3857625" y="3841750"/>
          <p14:tracePt t="25446" x="3822700" y="3841750"/>
          <p14:tracePt t="25461" x="3781425" y="3841750"/>
          <p14:tracePt t="25478" x="3703638" y="3841750"/>
          <p14:tracePt t="25495" x="3627438" y="3849688"/>
          <p14:tracePt t="25511" x="3551238" y="3849688"/>
          <p14:tracePt t="25528" x="3475038" y="3849688"/>
          <p14:tracePt t="25544" x="3355975" y="3867150"/>
          <p14:tracePt t="25561" x="3203575" y="3867150"/>
          <p14:tracePt t="25578" x="3016250" y="3867150"/>
          <p14:tracePt t="25595" x="2828925" y="3883025"/>
          <p14:tracePt t="25596" x="2735263" y="3883025"/>
          <p14:tracePt t="25611" x="2616200" y="3900488"/>
          <p14:tracePt t="25627" x="2301875" y="3925888"/>
          <p14:tracePt t="25644" x="2141538" y="3935413"/>
          <p14:tracePt t="25661" x="2022475" y="3968750"/>
          <p14:tracePt t="25679" x="1928813" y="3986213"/>
          <p14:tracePt t="25696" x="1835150" y="4011613"/>
          <p14:tracePt t="25713" x="1758950" y="4037013"/>
          <p14:tracePt t="25714" x="1708150" y="4052888"/>
          <p14:tracePt t="25728" x="1665288" y="4052888"/>
          <p14:tracePt t="25747" x="1546225" y="4070350"/>
          <p14:tracePt t="25761" x="1512888" y="4070350"/>
          <p14:tracePt t="25778" x="1462088" y="4079875"/>
          <p14:tracePt t="25795" x="1427163" y="4087813"/>
          <p14:tracePt t="25819" x="1401763" y="4095750"/>
          <p14:tracePt t="25828" x="1376363" y="4105275"/>
          <p14:tracePt t="25844" x="1343025" y="4130675"/>
          <p14:tracePt t="25861" x="1325563" y="4138613"/>
          <p14:tracePt t="25878" x="1308100" y="4164013"/>
          <p14:tracePt t="25955" x="1308100" y="4171950"/>
          <p14:tracePt t="25963" x="1308100" y="4189413"/>
          <p14:tracePt t="25988" x="1308100" y="4197350"/>
          <p14:tracePt t="25995" x="1317625" y="4206875"/>
          <p14:tracePt t="26003" x="1325563" y="4206875"/>
          <p14:tracePt t="26012" x="1350963" y="4214813"/>
          <p14:tracePt t="26028" x="1358900" y="4232275"/>
          <p14:tracePt t="26045" x="1384300" y="4240213"/>
          <p14:tracePt t="26061" x="1419225" y="4249738"/>
          <p14:tracePt t="26078" x="1495425" y="4249738"/>
          <p14:tracePt t="26094" x="1554163" y="4249738"/>
          <p14:tracePt t="26111" x="1657350" y="4249738"/>
          <p14:tracePt t="26128" x="1801813" y="4249738"/>
          <p14:tracePt t="26144" x="1946275" y="4249738"/>
          <p14:tracePt t="26162" x="2116138" y="4249738"/>
          <p14:tracePt t="26178" x="2174875" y="4249738"/>
          <p14:tracePt t="26179" x="2251075" y="4249738"/>
          <p14:tracePt t="26194" x="2301875" y="4249738"/>
          <p14:tracePt t="26211" x="2446338" y="4249738"/>
          <p14:tracePt t="26212" x="2532063" y="4249738"/>
          <p14:tracePt t="26228" x="2651125" y="4249738"/>
          <p14:tracePt t="26245" x="2709863" y="4249738"/>
          <p14:tracePt t="26260" x="2752725" y="4249738"/>
          <p14:tracePt t="26323" x="2760663" y="4249738"/>
          <p14:tracePt t="26331" x="2778125" y="4232275"/>
          <p14:tracePt t="26347" x="2803525" y="4232275"/>
          <p14:tracePt t="26355" x="2820988" y="4224338"/>
          <p14:tracePt t="26362" x="2828925" y="4224338"/>
          <p14:tracePt t="26377" x="2854325" y="4224338"/>
          <p14:tracePt t="26395" x="2889250" y="4224338"/>
          <p14:tracePt t="26396" x="2897188" y="4214813"/>
          <p14:tracePt t="26412" x="2922588" y="4214813"/>
          <p14:tracePt t="26412" x="2930525" y="4214813"/>
          <p14:tracePt t="26451" x="2947988" y="4214813"/>
          <p14:tracePt t="27028" x="2955925" y="4214813"/>
          <p14:tracePt t="27050" x="2965450" y="4214813"/>
          <p14:tracePt t="27074" x="2982913" y="4214813"/>
          <p14:tracePt t="27090" x="2990850" y="4214813"/>
          <p14:tracePt t="27115" x="2998788" y="4214813"/>
          <p14:tracePt t="27123" x="3008313" y="4214813"/>
          <p14:tracePt t="27155" x="3016250" y="4214813"/>
          <p14:tracePt t="27162" x="3024188" y="4214813"/>
          <p14:tracePt t="27179" x="3041650" y="4214813"/>
          <p14:tracePt t="27187" x="3049588" y="4214813"/>
          <p14:tracePt t="27203" x="3059113" y="4214813"/>
          <p14:tracePt t="27219" x="3074988" y="4214813"/>
          <p14:tracePt t="27245" x="3084513" y="4214813"/>
          <p14:tracePt t="27259" x="3092450" y="4214813"/>
          <p14:tracePt t="27267" x="3100388" y="4214813"/>
          <p14:tracePt t="27278" x="3109913" y="4214813"/>
          <p14:tracePt t="27296" x="3117850" y="4214813"/>
          <p14:tracePt t="27311" x="3135313" y="4214813"/>
          <p14:tracePt t="27328" x="3143250" y="4214813"/>
          <p14:tracePt t="27344" x="3152775" y="4214813"/>
          <p14:tracePt t="27360" x="3168650" y="4214813"/>
          <p14:tracePt t="29946" x="3186113" y="4214813"/>
          <p14:tracePt t="29954" x="3203575" y="4214813"/>
          <p14:tracePt t="29963" x="3219450" y="4214813"/>
          <p14:tracePt t="29978" x="3254375" y="4214813"/>
          <p14:tracePt t="29978" x="3297238" y="4214813"/>
          <p14:tracePt t="29992" x="3338513" y="4214813"/>
          <p14:tracePt t="30009" x="3482975" y="4214813"/>
          <p14:tracePt t="30025" x="3652838" y="4214813"/>
          <p14:tracePt t="30043" x="3797300" y="4214813"/>
          <p14:tracePt t="30059" x="3883025" y="4214813"/>
          <p14:tracePt t="30075" x="4010025" y="4214813"/>
          <p14:tracePt t="30092" x="4060825" y="4214813"/>
          <p14:tracePt t="30109" x="4095750" y="4214813"/>
          <p14:tracePt t="30126" x="4103688" y="4214813"/>
          <p14:tracePt t="30142" x="4111625" y="4214813"/>
          <p14:tracePt t="30159" x="4121150" y="4214813"/>
          <p14:tracePt t="30176" x="4154488" y="4197350"/>
          <p14:tracePt t="30192" x="4205288" y="4181475"/>
          <p14:tracePt t="30209" x="4248150" y="4171950"/>
          <p14:tracePt t="30227" x="4332288" y="4171950"/>
          <p14:tracePt t="30243" x="4349750" y="4171950"/>
          <p14:tracePt t="30243" x="4359275" y="4171950"/>
          <p14:tracePt t="30259" x="4392613" y="4156075"/>
          <p14:tracePt t="30275" x="4435475" y="4146550"/>
          <p14:tracePt t="30292" x="4460875" y="4146550"/>
          <p14:tracePt t="30309" x="4503738" y="4138613"/>
          <p14:tracePt t="30325" x="4529138" y="4138613"/>
          <p14:tracePt t="30342" x="4570413" y="4138613"/>
          <p14:tracePt t="30359" x="4595813" y="4138613"/>
          <p14:tracePt t="30375" x="4638675" y="4138613"/>
          <p14:tracePt t="30392" x="4646613" y="4138613"/>
          <p14:tracePt t="30409" x="4689475" y="4121150"/>
          <p14:tracePt t="30428" x="4699000" y="4121150"/>
          <p14:tracePt t="30442" x="4706938" y="4121150"/>
          <p14:tracePt t="30459" x="4714875" y="4121150"/>
          <p14:tracePt t="30491" x="4740275" y="4113213"/>
          <p14:tracePt t="30506" x="4749800" y="4105275"/>
          <p14:tracePt t="30514" x="4765675" y="4105275"/>
          <p14:tracePt t="30525" x="4775200" y="4105275"/>
          <p14:tracePt t="30542" x="4800600" y="4095750"/>
          <p14:tracePt t="30560" x="4818063" y="4087813"/>
          <p14:tracePt t="30576" x="4833938" y="4087813"/>
          <p14:tracePt t="30592" x="4851400" y="4070350"/>
          <p14:tracePt t="30609" x="4876800" y="4070350"/>
          <p14:tracePt t="30626" x="4919663" y="4044950"/>
          <p14:tracePt t="30642" x="4945063" y="4044950"/>
          <p14:tracePt t="30659" x="5003800" y="4027488"/>
          <p14:tracePt t="30676" x="5080000" y="4002088"/>
          <p14:tracePt t="30692" x="5140325" y="3986213"/>
          <p14:tracePt t="30709" x="5165725" y="3976688"/>
          <p14:tracePt t="30725" x="5191125" y="3960813"/>
          <p14:tracePt t="30742" x="5216525" y="3960813"/>
          <p14:tracePt t="30759" x="5249863" y="3960813"/>
          <p14:tracePt t="30776" x="5310188" y="3951288"/>
          <p14:tracePt t="30792" x="5360988" y="3951288"/>
          <p14:tracePt t="30809" x="5403850" y="3951288"/>
          <p14:tracePt t="30825" x="5429250" y="3951288"/>
          <p14:tracePt t="30843" x="5454650" y="3951288"/>
          <p14:tracePt t="30859" x="5472113" y="3951288"/>
          <p14:tracePt t="30875" x="5497513" y="3951288"/>
          <p14:tracePt t="30892" x="5513388" y="3951288"/>
          <p14:tracePt t="30908" x="5538788" y="3951288"/>
          <p14:tracePt t="30925" x="5565775" y="3951288"/>
          <p14:tracePt t="31771" x="5581650" y="3951288"/>
          <p14:tracePt t="31778" x="5599113" y="3951288"/>
          <p14:tracePt t="31795" x="5607050" y="3951288"/>
          <p14:tracePt t="31819" x="5616575" y="3951288"/>
          <p14:tracePt t="31827" x="5624513" y="3951288"/>
          <p14:tracePt t="31834" x="5632450" y="3951288"/>
          <p14:tracePt t="31843" x="5641975" y="3951288"/>
          <p14:tracePt t="31867" x="5657850" y="3951288"/>
          <p14:tracePt t="31877" x="5667375" y="3951288"/>
          <p14:tracePt t="31891" x="5700713" y="3951288"/>
          <p14:tracePt t="31909" x="5735638" y="3951288"/>
          <p14:tracePt t="31925" x="5743575" y="3951288"/>
          <p14:tracePt t="31942" x="5768975" y="3951288"/>
          <p14:tracePt t="31959" x="5802313" y="3951288"/>
          <p14:tracePt t="31975" x="5845175" y="3951288"/>
          <p14:tracePt t="31992" x="5888038" y="3968750"/>
          <p14:tracePt t="32009" x="5930900" y="3968750"/>
          <p14:tracePt t="32025" x="5956300" y="3976688"/>
          <p14:tracePt t="32043" x="5964238" y="3976688"/>
          <p14:tracePt t="32044" x="5981700" y="3976688"/>
          <p14:tracePt t="32060" x="5997575" y="3976688"/>
          <p14:tracePt t="32061" x="6015038" y="3986213"/>
          <p14:tracePt t="32076" x="6024563" y="3986213"/>
          <p14:tracePt t="32093" x="6049963" y="3994150"/>
          <p14:tracePt t="32109" x="6057900" y="3994150"/>
          <p14:tracePt t="32126" x="6075363" y="3994150"/>
          <p14:tracePt t="32142" x="6091238" y="3994150"/>
          <p14:tracePt t="32196" x="6108700" y="3994150"/>
          <p14:tracePt t="32203" x="6116638" y="3994150"/>
          <p14:tracePt t="32218" x="6142038" y="3994150"/>
          <p14:tracePt t="32226" x="6151563" y="3994150"/>
          <p14:tracePt t="32242" x="6159500" y="3994150"/>
          <p14:tracePt t="32242" x="6184900" y="4002088"/>
          <p14:tracePt t="32267" x="6184900" y="3976688"/>
          <p14:tracePt t="32276" x="6167438" y="3900488"/>
          <p14:tracePt t="32291" x="6134100" y="3849688"/>
          <p14:tracePt t="32476" x="6134100" y="3841750"/>
          <p14:tracePt t="32482" x="6126163" y="3841750"/>
          <p14:tracePt t="32498" x="6108700" y="3841750"/>
          <p14:tracePt t="32571" x="6126163" y="3841750"/>
          <p14:tracePt t="32578" x="6142038" y="3841750"/>
          <p14:tracePt t="32592" x="6159500" y="3841750"/>
          <p14:tracePt t="32609" x="6219825" y="3841750"/>
          <p14:tracePt t="32625" x="6296025" y="3841750"/>
          <p14:tracePt t="32642" x="6380163" y="3841750"/>
          <p14:tracePt t="32660" x="6423025" y="3841750"/>
          <p14:tracePt t="32661" x="6465888" y="3841750"/>
          <p14:tracePt t="32680" x="6508750" y="3857625"/>
          <p14:tracePt t="32692" x="6524625" y="3867150"/>
          <p14:tracePt t="32788" x="6524625" y="3875088"/>
          <p14:tracePt t="32795" x="6508750" y="3883025"/>
          <p14:tracePt t="32808" x="6491288" y="3900488"/>
          <p14:tracePt t="32825" x="6415088" y="3943350"/>
          <p14:tracePt t="32841" x="6253163" y="3968750"/>
          <p14:tracePt t="32859" x="5956300" y="4044950"/>
          <p14:tracePt t="32860" x="5743575" y="4070350"/>
          <p14:tracePt t="32875" x="5497513" y="4105275"/>
          <p14:tracePt t="32876" x="5292725" y="4105275"/>
          <p14:tracePt t="32892" x="4935538" y="4130675"/>
          <p14:tracePt t="32910" x="4732338" y="4130675"/>
          <p14:tracePt t="32924" x="4656138" y="4130675"/>
          <p14:tracePt t="32941" x="4621213" y="4130675"/>
          <p14:tracePt t="32959" x="4570413" y="4138613"/>
          <p14:tracePt t="32979" x="4494213" y="4146550"/>
          <p14:tracePt t="32980" x="4443413" y="4156075"/>
          <p14:tracePt t="32993" x="4400550" y="4156075"/>
          <p14:tracePt t="32995" x="4359275" y="4171950"/>
          <p14:tracePt t="33008" x="4332288" y="4181475"/>
          <p14:tracePt t="33024" x="4265613" y="4189413"/>
          <p14:tracePt t="33041" x="4248150" y="4189413"/>
          <p14:tracePt t="33058" x="4240213" y="4189413"/>
          <p14:tracePt t="33075" x="4230688" y="4197350"/>
          <p14:tracePt t="33092" x="4214813" y="4197350"/>
          <p14:tracePt t="33108" x="4205288" y="4197350"/>
          <p14:tracePt t="33124" x="4197350" y="4206875"/>
          <p14:tracePt t="33141" x="4187825" y="4214813"/>
          <p14:tracePt t="33233" x="4171950" y="4214813"/>
          <p14:tracePt t="33316" x="4154488" y="4214813"/>
          <p14:tracePt t="33323" x="4154488" y="4224338"/>
          <p14:tracePt t="33330" x="4146550" y="4224338"/>
          <p14:tracePt t="33341" x="4137025" y="4232275"/>
          <p14:tracePt t="33358" x="4129088" y="4240213"/>
          <p14:tracePt t="33374" x="4111625" y="4249738"/>
          <p14:tracePt t="33411" x="4103688" y="4257675"/>
          <p14:tracePt t="33483" x="4095750" y="4257675"/>
          <p14:tracePt t="33771" x="4078288" y="4275138"/>
          <p14:tracePt t="38995" x="4060825" y="4275138"/>
          <p14:tracePt t="39067" x="4052888" y="4283075"/>
          <p14:tracePt t="40363" x="4044950" y="4283075"/>
          <p14:tracePt t="40389" x="4027488" y="4283075"/>
          <p14:tracePt t="40394" x="4027488" y="4291013"/>
          <p14:tracePt t="40774" x="4017963" y="4291013"/>
          <p14:tracePt t="40778" x="4010025" y="4291013"/>
          <p14:tracePt t="40788" x="4002088" y="4291013"/>
          <p14:tracePt t="40805" x="3992563" y="4291013"/>
          <p14:tracePt t="40828" x="3984625" y="4291013"/>
          <p14:tracePt t="40867" x="3976688" y="4300538"/>
          <p14:tracePt t="40989" x="3967163" y="4308475"/>
          <p14:tracePt t="41572" x="3959225" y="4308475"/>
          <p14:tracePt t="41579" x="3951288" y="4308475"/>
          <p14:tracePt t="41587" x="3933825" y="4308475"/>
          <p14:tracePt t="41604" x="3925888" y="4308475"/>
          <p14:tracePt t="41621" x="3916363" y="4308475"/>
          <p14:tracePt t="41637" x="3900488" y="4308475"/>
          <p14:tracePt t="41654" x="3890963" y="4308475"/>
          <p14:tracePt t="41671" x="3832225" y="4308475"/>
          <p14:tracePt t="41687" x="3814763" y="4308475"/>
          <p14:tracePt t="41705" x="3781425" y="4308475"/>
          <p14:tracePt t="41720" x="3771900" y="4308475"/>
          <p14:tracePt t="41795" x="3763963" y="4308475"/>
          <p14:tracePt t="41803" x="3756025" y="4308475"/>
          <p14:tracePt t="41811" x="3746500" y="4300538"/>
          <p14:tracePt t="71687" x="3729038" y="4291013"/>
          <p14:tracePt t="71692" x="3721100" y="4291013"/>
          <p14:tracePt t="71708" x="3713163" y="4283075"/>
          <p14:tracePt t="71724" x="3703638" y="4283075"/>
          <p14:tracePt t="71843" x="3695700" y="4275138"/>
          <p14:tracePt t="71850" x="3678238" y="4224338"/>
          <p14:tracePt t="71859" x="3611563" y="4011613"/>
          <p14:tracePt t="71875" x="3457575" y="3654425"/>
          <p14:tracePt t="71875" x="3330575" y="3330575"/>
          <p14:tracePt t="71891" x="3152775" y="3016250"/>
          <p14:tracePt t="71908" x="2838450" y="2557463"/>
          <p14:tracePt t="71910" x="2786063" y="2463800"/>
          <p14:tracePt t="71923" x="2760663" y="2387600"/>
          <p14:tracePt t="71941" x="2752725" y="2379663"/>
          <p14:tracePt t="72019" x="2778125" y="2422525"/>
          <p14:tracePt t="72027" x="2795588" y="2463800"/>
          <p14:tracePt t="72036" x="2820988" y="2498725"/>
          <p14:tracePt t="72043" x="2820988" y="2516188"/>
          <p14:tracePt t="72057" x="2828925" y="2532063"/>
          <p14:tracePt t="72075" x="2828925" y="2633663"/>
          <p14:tracePt t="72091" x="2820988" y="2736850"/>
          <p14:tracePt t="72108" x="2744788" y="2863850"/>
          <p14:tracePt t="72127" x="2668588" y="3059113"/>
          <p14:tracePt t="72141" x="2668588" y="3238500"/>
          <p14:tracePt t="72157" x="2735263" y="3441700"/>
          <p14:tracePt t="72174" x="2838450" y="3611563"/>
          <p14:tracePt t="72190" x="2897188" y="3722688"/>
          <p14:tracePt t="72207" x="2930525" y="3738563"/>
          <p14:tracePt t="72224" x="2940050" y="3748088"/>
          <p14:tracePt t="72240" x="2940050" y="3763963"/>
          <p14:tracePt t="72257" x="2947988" y="3824288"/>
          <p14:tracePt t="72275" x="2973388" y="3917950"/>
          <p14:tracePt t="72291" x="3024188" y="4011613"/>
          <p14:tracePt t="72308" x="3127375" y="4240213"/>
          <p14:tracePt t="72310" x="3194050" y="4351338"/>
          <p14:tracePt t="72323" x="3262313" y="4538663"/>
          <p14:tracePt t="72341" x="3414713" y="4835525"/>
          <p14:tracePt t="72358" x="3482975" y="4929188"/>
          <p14:tracePt t="72378" x="3492500" y="4937125"/>
          <p14:tracePt t="72442" x="3508375" y="4954588"/>
          <p14:tracePt t="72450" x="3517900" y="4954588"/>
          <p14:tracePt t="72459" x="3525838" y="4962525"/>
          <p14:tracePt t="72474" x="3543300" y="4997450"/>
          <p14:tracePt t="72475" x="3559175" y="5022850"/>
          <p14:tracePt t="72490" x="3576638" y="5048250"/>
          <p14:tracePt t="72507" x="3602038" y="5124450"/>
          <p14:tracePt t="72523" x="3636963" y="5192713"/>
          <p14:tracePt t="72540" x="3721100" y="5395913"/>
          <p14:tracePt t="72557" x="3797300" y="5532438"/>
          <p14:tracePt t="72574" x="3822700" y="5591175"/>
          <p14:tracePt t="72590" x="3840163" y="5651500"/>
          <p14:tracePt t="72607" x="3848100" y="5676900"/>
          <p14:tracePt t="72675" x="3848100" y="5684838"/>
          <p14:tracePt t="72691" x="3840163" y="5684838"/>
          <p14:tracePt t="72699" x="3832225" y="5684838"/>
          <p14:tracePt t="72708" x="3814763" y="5668963"/>
          <p14:tracePt t="72723" x="3806825" y="5651500"/>
          <p14:tracePt t="72740" x="3771900" y="5600700"/>
          <p14:tracePt t="72758" x="3756025" y="5583238"/>
          <p14:tracePt t="72774" x="3729038" y="5565775"/>
          <p14:tracePt t="72790" x="3662363" y="5540375"/>
          <p14:tracePt t="72807" x="3551238" y="5514975"/>
          <p14:tracePt t="72823" x="3432175" y="5481638"/>
          <p14:tracePt t="72841" x="3244850" y="5456238"/>
          <p14:tracePt t="72858" x="3016250" y="5421313"/>
          <p14:tracePt t="72859" x="2889250" y="5405438"/>
          <p14:tracePt t="72875" x="2600325" y="5362575"/>
          <p14:tracePt t="72899" x="2352675" y="5311775"/>
          <p14:tracePt t="72901" x="2251075" y="5294313"/>
          <p14:tracePt t="72908" x="2225675" y="5294313"/>
          <p14:tracePt t="72924" x="2200275" y="5286375"/>
          <p14:tracePt t="72940" x="2166938" y="5286375"/>
          <p14:tracePt t="72995" x="2149475" y="5286375"/>
          <p14:tracePt t="73019" x="2141538" y="5286375"/>
          <p14:tracePt t="73027" x="2132013" y="5286375"/>
          <p14:tracePt t="73035" x="2124075" y="5286375"/>
          <p14:tracePt t="73043" x="2106613" y="5286375"/>
          <p14:tracePt t="73057" x="2098675" y="5286375"/>
          <p14:tracePt t="73074" x="2065338" y="5286375"/>
          <p14:tracePt t="73075" x="2022475" y="5286375"/>
          <p14:tracePt t="73090" x="1954213" y="5286375"/>
          <p14:tracePt t="73107" x="1817688" y="5243513"/>
          <p14:tracePt t="73124" x="1690688" y="5235575"/>
          <p14:tracePt t="73141" x="1589088" y="5208588"/>
          <p14:tracePt t="73163" x="1528763" y="5200650"/>
          <p14:tracePt t="73163" x="1528763" y="5192713"/>
          <p14:tracePt t="73195" x="1520825" y="5192713"/>
          <p14:tracePt t="73458" x="1546225" y="5183188"/>
          <p14:tracePt t="73467" x="1571625" y="5183188"/>
          <p14:tracePt t="73475" x="1606550" y="5175250"/>
          <p14:tracePt t="73490" x="1647825" y="5167313"/>
          <p14:tracePt t="73508" x="1716088" y="5167313"/>
          <p14:tracePt t="73508" x="1741488" y="5167313"/>
          <p14:tracePt t="73524" x="1784350" y="5167313"/>
          <p14:tracePt t="73525" x="1827213" y="5167313"/>
          <p14:tracePt t="73539" x="1911350" y="5167313"/>
          <p14:tracePt t="73556" x="2012950" y="5167313"/>
          <p14:tracePt t="73573" x="2073275" y="5167313"/>
          <p14:tracePt t="73590" x="2106613" y="5167313"/>
          <p14:tracePt t="73607" x="2116138" y="5167313"/>
          <p14:tracePt t="73623" x="2132013" y="5167313"/>
          <p14:tracePt t="73640" x="2141538" y="5167313"/>
          <p14:tracePt t="73659" x="2149475" y="5167313"/>
          <p14:tracePt t="73686" x="2157413" y="5167313"/>
          <p14:tracePt t="73702" x="2166938" y="5167313"/>
          <p14:tracePt t="73711" x="2174875" y="5167313"/>
          <p14:tracePt t="73726" x="2200275" y="5167313"/>
          <p14:tracePt t="73740" x="2225675" y="5167313"/>
          <p14:tracePt t="73762" x="2235200" y="5157788"/>
          <p14:tracePt t="73773" x="2260600" y="5157788"/>
          <p14:tracePt t="73790" x="2268538" y="5157788"/>
          <p14:tracePt t="73827" x="2276475" y="5157788"/>
          <p14:tracePt t="73835" x="2286000" y="5157788"/>
          <p14:tracePt t="73842" x="2293938" y="5157788"/>
          <p14:tracePt t="73856" x="2311400" y="5157788"/>
          <p14:tracePt t="73873" x="2344738" y="5157788"/>
          <p14:tracePt t="73890" x="2362200" y="5157788"/>
          <p14:tracePt t="73908" x="2370138" y="5157788"/>
          <p14:tracePt t="73924" x="2379663" y="5157788"/>
          <p14:tracePt t="73939" x="2387600" y="5157788"/>
          <p14:tracePt t="73956" x="2405063" y="5157788"/>
          <p14:tracePt t="73974" x="2438400" y="5157788"/>
          <p14:tracePt t="73990" x="2489200" y="5157788"/>
          <p14:tracePt t="74007" x="2557463" y="5157788"/>
          <p14:tracePt t="74023" x="2600325" y="5157788"/>
          <p14:tracePt t="74039" x="2633663" y="5157788"/>
          <p14:tracePt t="74056" x="2693988" y="5157788"/>
          <p14:tracePt t="74073" x="2709863" y="5157788"/>
          <p14:tracePt t="74090" x="2727325" y="5157788"/>
          <p14:tracePt t="74339" x="2633663" y="5157788"/>
          <p14:tracePt t="74347" x="2549525" y="5157788"/>
          <p14:tracePt t="74356" x="2463800" y="5157788"/>
          <p14:tracePt t="74372" x="2243138" y="5157788"/>
          <p14:tracePt t="74389" x="2038350" y="5157788"/>
          <p14:tracePt t="74407" x="1928813" y="5157788"/>
          <p14:tracePt t="74423" x="1843088" y="5157788"/>
          <p14:tracePt t="74439" x="1809750" y="5157788"/>
          <p14:tracePt t="74456" x="1776413" y="5157788"/>
          <p14:tracePt t="74473" x="1733550" y="5157788"/>
          <p14:tracePt t="74490" x="1614488" y="5157788"/>
          <p14:tracePt t="74492" x="1571625" y="5157788"/>
          <p14:tracePt t="74508" x="1470025" y="5157788"/>
          <p14:tracePt t="74525" x="1427163" y="5157788"/>
          <p14:tracePt t="74540" x="1419225" y="5157788"/>
          <p14:tracePt t="74773" x="1409700" y="5157788"/>
          <p14:tracePt t="74789" x="1427163" y="5157788"/>
          <p14:tracePt t="74795" x="1462088" y="5157788"/>
          <p14:tracePt t="74806" x="1487488" y="5157788"/>
          <p14:tracePt t="74824" x="1622425" y="5157788"/>
          <p14:tracePt t="74840" x="1835150" y="5157788"/>
          <p14:tracePt t="74856" x="2132013" y="5157788"/>
          <p14:tracePt t="74858" x="2260600" y="5157788"/>
          <p14:tracePt t="74873" x="2379663" y="5157788"/>
          <p14:tracePt t="74889" x="2549525" y="5175250"/>
          <p14:tracePt t="74907" x="2668588" y="5183188"/>
          <p14:tracePt t="74908" x="2701925" y="5183188"/>
          <p14:tracePt t="74923" x="2744788" y="5192713"/>
          <p14:tracePt t="74939" x="2786063" y="5192713"/>
          <p14:tracePt t="74956" x="2838450" y="5192713"/>
          <p14:tracePt t="74972" x="2905125" y="5192713"/>
          <p14:tracePt t="74989" x="2947988" y="5192713"/>
          <p14:tracePt t="75006" x="2965450" y="5192713"/>
          <p14:tracePt t="75030" x="2973388" y="5192713"/>
          <p14:tracePt t="75044" x="2998788" y="5192713"/>
          <p14:tracePt t="75057" x="3016250" y="5192713"/>
          <p14:tracePt t="75059" x="3059113" y="5192713"/>
          <p14:tracePt t="75073" x="3084513" y="5192713"/>
          <p14:tracePt t="75075" x="3127375" y="5192713"/>
          <p14:tracePt t="75091" x="3178175" y="5192713"/>
          <p14:tracePt t="75107" x="3236913" y="5192713"/>
          <p14:tracePt t="75123" x="3313113" y="5192713"/>
          <p14:tracePt t="75139" x="3338513" y="5183188"/>
          <p14:tracePt t="75156" x="3389313" y="5183188"/>
          <p14:tracePt t="75173" x="3424238" y="5167313"/>
          <p14:tracePt t="75189" x="3449638" y="5149850"/>
          <p14:tracePt t="75218" x="3457575" y="5141913"/>
          <p14:tracePt t="75243" x="3467100" y="5141913"/>
          <p14:tracePt t="75251" x="3475038" y="5132388"/>
          <p14:tracePt t="75258" x="3482975" y="5116513"/>
          <p14:tracePt t="75272" x="3492500" y="5116513"/>
          <p14:tracePt t="75290" x="3508375" y="5099050"/>
          <p14:tracePt t="75291" x="3533775" y="5091113"/>
          <p14:tracePt t="75314" x="3533775" y="5081588"/>
          <p14:tracePt t="75404" x="3525838" y="5048250"/>
          <p14:tracePt t="75411" x="3500438" y="5030788"/>
          <p14:tracePt t="75422" x="3441700" y="5005388"/>
          <p14:tracePt t="75439" x="3348038" y="4954588"/>
          <p14:tracePt t="75456" x="3262313" y="4929188"/>
          <p14:tracePt t="75473" x="3168650" y="4903788"/>
          <p14:tracePt t="75490" x="3049588" y="4878388"/>
          <p14:tracePt t="75491" x="2998788" y="4852988"/>
          <p14:tracePt t="75513" x="2922588" y="4835525"/>
          <p14:tracePt t="75516" x="2897188" y="4835525"/>
          <p14:tracePt t="75526" x="2889250" y="4818063"/>
          <p14:tracePt t="75588" x="2879725" y="4818063"/>
          <p14:tracePt t="75604" x="2854325" y="4818063"/>
          <p14:tracePt t="75611" x="2828925" y="4818063"/>
          <p14:tracePt t="75623" x="2795588" y="4818063"/>
          <p14:tracePt t="75639" x="2684463" y="4818063"/>
          <p14:tracePt t="75656" x="2574925" y="4818063"/>
          <p14:tracePt t="75672" x="2438400" y="4818063"/>
          <p14:tracePt t="75689" x="2336800" y="4818063"/>
          <p14:tracePt t="75705" x="2225675" y="4818063"/>
          <p14:tracePt t="75723" x="2124075" y="4810125"/>
          <p14:tracePt t="75724" x="2081213" y="4810125"/>
          <p14:tracePt t="75739" x="2038350" y="4810125"/>
          <p14:tracePt t="75756" x="1928813" y="4810125"/>
          <p14:tracePt t="75772" x="1852613" y="4810125"/>
          <p14:tracePt t="75794" x="1817688" y="4810125"/>
          <p14:tracePt t="75797" x="1809750" y="4810125"/>
          <p14:tracePt t="75806" x="1801813" y="4810125"/>
          <p14:tracePt t="75828" x="1766888" y="4810125"/>
          <p14:tracePt t="75841" x="1758950" y="4810125"/>
          <p14:tracePt t="75858" x="1716088" y="4818063"/>
          <p14:tracePt t="75872" x="1698625" y="4827588"/>
          <p14:tracePt t="75889" x="1647825" y="4852988"/>
          <p14:tracePt t="75906" x="1597025" y="4868863"/>
          <p14:tracePt t="75922" x="1571625" y="4903788"/>
          <p14:tracePt t="75939" x="1554163" y="4911725"/>
          <p14:tracePt t="75955" x="1528763" y="4929188"/>
          <p14:tracePt t="75978" x="1528763" y="4937125"/>
          <p14:tracePt t="75988" x="1528763" y="4946650"/>
          <p14:tracePt t="76005" x="1528763" y="4954588"/>
          <p14:tracePt t="76024" x="1528763" y="4972050"/>
          <p14:tracePt t="76038" x="1528763" y="4987925"/>
          <p14:tracePt t="76056" x="1528763" y="4997450"/>
          <p14:tracePt t="76058" x="1528763" y="5022850"/>
          <p14:tracePt t="76074" x="1528763" y="5056188"/>
          <p14:tracePt t="76094" x="1546225" y="5099050"/>
          <p14:tracePt t="76114" x="1673225" y="5200650"/>
          <p14:tracePt t="76123" x="1749425" y="5235575"/>
          <p14:tracePt t="76139" x="1852613" y="5276850"/>
          <p14:tracePt t="76140" x="1971675" y="5311775"/>
          <p14:tracePt t="76156" x="2098675" y="5337175"/>
          <p14:tracePt t="76172" x="2701925" y="5472113"/>
          <p14:tracePt t="76189" x="2990850" y="5514975"/>
          <p14:tracePt t="76206" x="3219450" y="5524500"/>
          <p14:tracePt t="76222" x="3441700" y="5532438"/>
          <p14:tracePt t="76238" x="3627438" y="5565775"/>
          <p14:tracePt t="76255" x="3771900" y="5583238"/>
          <p14:tracePt t="76272" x="3822700" y="5583238"/>
          <p14:tracePt t="76289" x="3865563" y="5583238"/>
          <p14:tracePt t="76306" x="3916363" y="5583238"/>
          <p14:tracePt t="76307" x="3951288" y="5583238"/>
          <p14:tracePt t="76324" x="4010025" y="5575300"/>
          <p14:tracePt t="76339" x="4017963" y="5575300"/>
          <p14:tracePt t="76358" x="4060825" y="5565775"/>
          <p14:tracePt t="76380" x="4111625" y="5565775"/>
          <p14:tracePt t="76390" x="4146550" y="5565775"/>
          <p14:tracePt t="76406" x="4230688" y="5557838"/>
          <p14:tracePt t="76422" x="4281488" y="5557838"/>
          <p14:tracePt t="76438" x="4359275" y="5557838"/>
          <p14:tracePt t="76455" x="4435475" y="5557838"/>
          <p14:tracePt t="76472" x="4486275" y="5565775"/>
          <p14:tracePt t="76489" x="4519613" y="5565775"/>
          <p14:tracePt t="76505" x="4545013" y="5565775"/>
          <p14:tracePt t="76521" x="4554538" y="5565775"/>
          <p14:tracePt t="76683" x="4519613" y="5565775"/>
          <p14:tracePt t="76690" x="4460875" y="5565775"/>
          <p14:tracePt t="76699" x="4349750" y="5540375"/>
          <p14:tracePt t="76706" x="4298950" y="5497513"/>
          <p14:tracePt t="76721" x="4291013" y="5497513"/>
          <p14:tracePt t="76850" x="4281488" y="5497513"/>
          <p14:tracePt t="76858" x="4230688" y="5549900"/>
          <p14:tracePt t="76867" x="4187825" y="5583238"/>
          <p14:tracePt t="76874" x="4171950" y="5608638"/>
          <p14:tracePt t="76889" x="4154488" y="5608638"/>
          <p14:tracePt t="77850" x="4137025" y="5608638"/>
          <p14:tracePt t="77858" x="4095750" y="5608638"/>
          <p14:tracePt t="77866" x="4052888" y="5608638"/>
          <p14:tracePt t="77875" x="4035425" y="5608638"/>
          <p14:tracePt t="77888" x="4017963" y="5608638"/>
          <p14:tracePt t="77907" x="4010025" y="5608638"/>
          <p14:tracePt t="77924" x="4002088" y="5608638"/>
          <p14:tracePt t="78203" x="4002088" y="5616575"/>
          <p14:tracePt t="78211" x="4017963" y="5616575"/>
          <p14:tracePt t="78221" x="4052888" y="5616575"/>
          <p14:tracePt t="78239" x="4137025" y="5616575"/>
          <p14:tracePt t="78255" x="4222750" y="5616575"/>
          <p14:tracePt t="78271" x="4298950" y="5616575"/>
          <p14:tracePt t="78288" x="4375150" y="5616575"/>
          <p14:tracePt t="78312" x="4519613" y="5616575"/>
          <p14:tracePt t="78327" x="4605338" y="5634038"/>
          <p14:tracePt t="78339" x="4664075" y="5641975"/>
          <p14:tracePt t="78356" x="4699000" y="5651500"/>
          <p14:tracePt t="78373" x="4757738" y="5651500"/>
          <p14:tracePt t="78388" x="4775200" y="5651500"/>
          <p14:tracePt t="78405" x="4859338" y="5651500"/>
          <p14:tracePt t="78421" x="4910138" y="5651500"/>
          <p14:tracePt t="78438" x="4978400" y="5651500"/>
          <p14:tracePt t="78454" x="5072063" y="5641975"/>
          <p14:tracePt t="78472" x="5140325" y="5641975"/>
          <p14:tracePt t="78488" x="5208588" y="5641975"/>
          <p14:tracePt t="78509" x="5267325" y="5641975"/>
          <p14:tracePt t="78527" x="5292725" y="5641975"/>
          <p14:tracePt t="78541" x="5318125" y="5641975"/>
          <p14:tracePt t="78557" x="5335588" y="5641975"/>
          <p14:tracePt t="78574" x="5343525" y="5641975"/>
          <p14:tracePt t="78595" x="5353050" y="5641975"/>
          <p14:tracePt t="80531" x="5368925" y="5641975"/>
          <p14:tracePt t="80538" x="5386388" y="5641975"/>
          <p14:tracePt t="80547" x="5394325" y="5641975"/>
          <p14:tracePt t="80555" x="5394325" y="5651500"/>
          <p14:tracePt t="80570" x="5421313" y="5651500"/>
          <p14:tracePt t="80587" x="5437188" y="5651500"/>
          <p14:tracePt t="80604" x="5454650" y="5651500"/>
          <p14:tracePt t="80604" x="5462588" y="5651500"/>
          <p14:tracePt t="80620" x="5522913" y="5651500"/>
          <p14:tracePt t="80638" x="5675313" y="5651500"/>
          <p14:tracePt t="80654" x="5888038" y="5651500"/>
          <p14:tracePt t="80670" x="6057900" y="5651500"/>
          <p14:tracePt t="80687" x="6194425" y="5651500"/>
          <p14:tracePt t="80703" x="6296025" y="5651500"/>
          <p14:tracePt t="80719" x="6397625" y="5651500"/>
          <p14:tracePt t="80737" x="6499225" y="5651500"/>
          <p14:tracePt t="80753" x="6626225" y="5651500"/>
          <p14:tracePt t="80770" x="6770688" y="5651500"/>
          <p14:tracePt t="80787" x="6932613" y="5651500"/>
          <p14:tracePt t="80804" x="7034213" y="5651500"/>
          <p14:tracePt t="80805" x="7043738" y="5651500"/>
          <p14:tracePt t="80820" x="7085013" y="5651500"/>
          <p14:tracePt t="80837" x="7094538" y="5651500"/>
          <p14:tracePt t="80853" x="7102475" y="5651500"/>
          <p14:tracePt t="80874" x="7112000" y="5651500"/>
          <p14:tracePt t="81192" x="7094538" y="5668963"/>
          <p14:tracePt t="81370" x="7085013" y="5668963"/>
          <p14:tracePt t="81378" x="7077075" y="5668963"/>
          <p14:tracePt t="81395" x="7069138" y="5668963"/>
          <p14:tracePt t="81420" x="7051675" y="5668963"/>
          <p14:tracePt t="81427" x="7043738" y="5668963"/>
          <p14:tracePt t="81443" x="7026275" y="5668963"/>
          <p14:tracePt t="81453" x="7018338" y="5668963"/>
          <p14:tracePt t="81483" x="7008813" y="5668963"/>
          <p14:tracePt t="81628" x="7051675" y="5676900"/>
          <p14:tracePt t="81638" x="7145338" y="5694363"/>
          <p14:tracePt t="81643" x="7229475" y="5710238"/>
          <p14:tracePt t="81654" x="7332663" y="5719763"/>
          <p14:tracePt t="81669" x="7502525" y="5735638"/>
          <p14:tracePt t="81686" x="7578725" y="5735638"/>
          <p14:tracePt t="81704" x="7578725" y="5727700"/>
          <p14:tracePt t="81827" x="7553325" y="5745163"/>
          <p14:tracePt t="81836" x="7527925" y="5745163"/>
          <p14:tracePt t="81915" x="7545388" y="5745163"/>
          <p14:tracePt t="81923" x="7596188" y="5735638"/>
          <p14:tracePt t="81930" x="7637463" y="5702300"/>
          <p14:tracePt t="81938" x="7680325" y="5676900"/>
          <p14:tracePt t="81953" x="7756525" y="5676900"/>
          <p14:tracePt t="81970" x="7807325" y="5659438"/>
          <p14:tracePt t="81987" x="7850188" y="5634038"/>
          <p14:tracePt t="82003" x="7885113" y="5634038"/>
          <p14:tracePt t="82004" x="7918450" y="5626100"/>
          <p14:tracePt t="82019" x="7943850" y="5616575"/>
          <p14:tracePt t="82036" x="7951788" y="5616575"/>
          <p14:tracePt t="82052" x="7977188" y="5600700"/>
          <p14:tracePt t="82069" x="8020050" y="5600700"/>
          <p14:tracePt t="82086" x="8070850" y="5600700"/>
          <p14:tracePt t="82103" x="8113713" y="5600700"/>
          <p14:tracePt t="82119" x="8139113" y="5600700"/>
          <p14:tracePt t="82171" x="8147050" y="5600700"/>
          <p14:tracePt t="82188" x="8174038" y="5600700"/>
          <p14:tracePt t="82195" x="8181975" y="5600700"/>
          <p14:tracePt t="82203" x="8207375" y="5600700"/>
          <p14:tracePt t="82219" x="8215313" y="5600700"/>
          <p14:tracePt t="82237" x="8275638" y="5600700"/>
          <p14:tracePt t="82254" x="8291513" y="5600700"/>
          <p14:tracePt t="82269" x="8308975" y="5600700"/>
          <p14:tracePt t="82291" x="8318500" y="5600700"/>
          <p14:tracePt t="82316" x="8334375" y="5600700"/>
          <p14:tracePt t="82331" x="8343900" y="5600700"/>
          <p14:tracePt t="82363" x="8351838" y="5600700"/>
          <p14:tracePt t="83020" x="8359775" y="5600700"/>
          <p14:tracePt t="83059" x="8351838" y="5600700"/>
          <p14:tracePt t="83068" x="8343900" y="5600700"/>
          <p14:tracePt t="83075" x="8334375" y="5600700"/>
          <p14:tracePt t="83086" x="8326438" y="5608638"/>
          <p14:tracePt t="83104" x="8308975" y="5608638"/>
          <p14:tracePt t="83119" x="8275638" y="5626100"/>
          <p14:tracePt t="83137" x="8266113" y="5626100"/>
          <p14:tracePt t="83139" x="8258175" y="5626100"/>
          <p14:tracePt t="83152" x="8250238" y="5626100"/>
          <p14:tracePt t="83169" x="8240713" y="5626100"/>
          <p14:tracePt t="83171" x="8240713" y="5634038"/>
          <p14:tracePt t="83188" x="8224838" y="5634038"/>
          <p14:tracePt t="83203" x="8215313" y="5634038"/>
          <p14:tracePt t="83219" x="8207375" y="5634038"/>
          <p14:tracePt t="83236" x="8189913" y="5634038"/>
          <p14:tracePt t="83252" x="8156575" y="5634038"/>
          <p14:tracePt t="83269" x="8139113" y="5634038"/>
          <p14:tracePt t="83286" x="8131175" y="5634038"/>
          <p14:tracePt t="83803" x="8121650" y="5634038"/>
          <p14:tracePt t="83891" x="8121650" y="5641975"/>
          <p14:tracePt t="83907" x="8113713" y="5641975"/>
          <p14:tracePt t="84011" x="8096250" y="5641975"/>
          <p14:tracePt t="84370" x="8113713" y="5641975"/>
          <p14:tracePt t="84378" x="8121650" y="5641975"/>
          <p14:tracePt t="84386" x="8147050" y="5641975"/>
          <p14:tracePt t="84402" x="8164513" y="5641975"/>
          <p14:tracePt t="84418" x="8189913" y="5641975"/>
          <p14:tracePt t="84435" x="8232775" y="5641975"/>
          <p14:tracePt t="84451" x="8351838" y="5641975"/>
          <p14:tracePt t="84468" x="8402638" y="5659438"/>
          <p14:tracePt t="84484" x="8462963" y="5668963"/>
          <p14:tracePt t="84501" x="8478838" y="5668963"/>
          <p14:tracePt t="84518" x="8504238" y="5668963"/>
          <p14:tracePt t="84535" x="8555038" y="5668963"/>
          <p14:tracePt t="84551" x="8589963" y="5668963"/>
          <p14:tracePt t="84568" x="8623300" y="5668963"/>
          <p14:tracePt t="84585" x="8674100" y="5668963"/>
          <p14:tracePt t="84601" x="8699500" y="5668963"/>
          <p14:tracePt t="84620" x="8759825" y="5668963"/>
          <p14:tracePt t="84621" x="8777288" y="5668963"/>
          <p14:tracePt t="84636" x="8853488" y="5659438"/>
          <p14:tracePt t="84652" x="8937625" y="5659438"/>
          <p14:tracePt t="84668" x="8972550" y="5659438"/>
          <p14:tracePt t="84685" x="8997950" y="5659438"/>
          <p14:tracePt t="84747" x="9005888" y="5659438"/>
          <p14:tracePt t="84754" x="9013825" y="5659438"/>
          <p14:tracePt t="84762" x="9031288" y="5659438"/>
          <p14:tracePt t="84771" x="9039225" y="5659438"/>
          <p14:tracePt t="84785" x="9048750" y="5651500"/>
          <p14:tracePt t="84801" x="9064625" y="5651500"/>
          <p14:tracePt t="84818" x="9074150" y="5651500"/>
          <p14:tracePt t="84882" x="9091613" y="5651500"/>
          <p14:tracePt t="84890" x="9099550" y="5651500"/>
          <p14:tracePt t="84907" x="9107488" y="5651500"/>
          <p14:tracePt t="84919" x="9124950" y="5651500"/>
          <p14:tracePt t="84935" x="9142413" y="5651500"/>
          <p14:tracePt t="84955" x="9150350" y="5651500"/>
          <p14:tracePt t="84970" x="9158288" y="5651500"/>
          <p14:tracePt t="84985" x="9167813" y="5651500"/>
          <p14:tracePt t="85003" x="9201150" y="5651500"/>
          <p14:tracePt t="85019" x="9226550" y="5651500"/>
          <p14:tracePt t="85034" x="9244013" y="5651500"/>
          <p14:tracePt t="85051" x="9302750" y="5651500"/>
          <p14:tracePt t="85068" x="9328150" y="5651500"/>
          <p14:tracePt t="85084" x="9337675" y="5651500"/>
          <p14:tracePt t="85130" x="9363075" y="5651500"/>
          <p14:tracePt t="85147" x="9371013" y="5651500"/>
          <p14:tracePt t="85166" x="9380538" y="5651500"/>
          <p14:tracePt t="85179" x="9388475" y="5651500"/>
          <p14:tracePt t="85186" x="9396413" y="5651500"/>
          <p14:tracePt t="85210" x="9405938" y="5651500"/>
          <p14:tracePt t="85379" x="9405938" y="5668963"/>
          <p14:tracePt t="85395" x="9396413" y="5676900"/>
          <p14:tracePt t="85403" x="9363075" y="5668963"/>
          <p14:tracePt t="85410" x="9345613" y="5668963"/>
          <p14:tracePt t="85419" x="9320213" y="5659438"/>
          <p14:tracePt t="85436" x="9294813" y="5651500"/>
          <p14:tracePt t="85451" x="9277350" y="5616575"/>
          <p14:tracePt t="85531" x="9251950" y="5626100"/>
          <p14:tracePt t="85538" x="9251950" y="5634038"/>
          <p14:tracePt t="85603" x="9244013" y="5634038"/>
          <p14:tracePt t="85610" x="9226550" y="5634038"/>
          <p14:tracePt t="85619" x="9218613" y="5634038"/>
          <p14:tracePt t="85635" x="9183688" y="5634038"/>
          <p14:tracePt t="85636" x="9167813" y="5634038"/>
          <p14:tracePt t="85652" x="9142413" y="5634038"/>
          <p14:tracePt t="85667" x="8997950" y="5634038"/>
          <p14:tracePt t="85685" x="8793163" y="5634038"/>
          <p14:tracePt t="85702" x="8555038" y="5608638"/>
          <p14:tracePt t="85718" x="8308975" y="5575300"/>
          <p14:tracePt t="85734" x="8131175" y="5575300"/>
          <p14:tracePt t="85751" x="7994650" y="5557838"/>
          <p14:tracePt t="85768" x="7910513" y="5557838"/>
          <p14:tracePt t="85784" x="7832725" y="5549900"/>
          <p14:tracePt t="85802" x="7723188" y="5549900"/>
          <p14:tracePt t="85819" x="7680325" y="5549900"/>
          <p14:tracePt t="85819" x="7637463" y="5549900"/>
          <p14:tracePt t="85840" x="7553325" y="5549900"/>
          <p14:tracePt t="85859" x="7485063" y="5549900"/>
          <p14:tracePt t="85860" x="7442200" y="5549900"/>
          <p14:tracePt t="85868" x="7416800" y="5549900"/>
          <p14:tracePt t="85884" x="7315200" y="5549900"/>
          <p14:tracePt t="85901" x="7272338" y="5549900"/>
          <p14:tracePt t="85902" x="7188200" y="5549900"/>
          <p14:tracePt t="85918" x="7026275" y="5549900"/>
          <p14:tracePt t="85934" x="6813550" y="5549900"/>
          <p14:tracePt t="85952" x="6575425" y="5549900"/>
          <p14:tracePt t="85968" x="6338888" y="5549900"/>
          <p14:tracePt t="85985" x="6167438" y="5549900"/>
          <p14:tracePt t="86001" x="6007100" y="5549900"/>
          <p14:tracePt t="86018" x="5853113" y="5549900"/>
          <p14:tracePt t="86019" x="5751513" y="5549900"/>
          <p14:tracePt t="86035" x="5683250" y="5549900"/>
          <p14:tracePt t="86051" x="5530850" y="5549900"/>
          <p14:tracePt t="86067" x="5343525" y="5549900"/>
          <p14:tracePt t="86084" x="5249863" y="5549900"/>
          <p14:tracePt t="86106" x="5173663" y="5549900"/>
          <p14:tracePt t="86107" x="5157788" y="5549900"/>
          <p14:tracePt t="86117" x="5132388" y="5549900"/>
          <p14:tracePt t="86135" x="5064125" y="5549900"/>
          <p14:tracePt t="86151" x="4927600" y="5549900"/>
          <p14:tracePt t="86167" x="4765675" y="5549900"/>
          <p14:tracePt t="86184" x="4664075" y="5549900"/>
          <p14:tracePt t="86201" x="4587875" y="5549900"/>
          <p14:tracePt t="86219" x="4570413" y="5549900"/>
          <p14:tracePt t="86220" x="4554538" y="5549900"/>
          <p14:tracePt t="86252" x="4545013" y="5549900"/>
          <p14:tracePt t="86258" x="4537075" y="5549900"/>
          <p14:tracePt t="86274" x="4529138" y="5549900"/>
          <p14:tracePt t="86284" x="4519613" y="5549900"/>
          <p14:tracePt t="87189" x="4511675" y="5549900"/>
          <p14:tracePt t="87200" x="4468813" y="5549900"/>
          <p14:tracePt t="87217" x="4281488" y="5549900"/>
          <p14:tracePt t="87234" x="4197350" y="5549900"/>
          <p14:tracePt t="87250" x="4171950" y="5549900"/>
          <p14:tracePt t="87268" x="4146550" y="5549900"/>
          <p14:tracePt t="87269" x="4129088" y="5549900"/>
          <p14:tracePt t="87283" x="4111625" y="5549900"/>
          <p14:tracePt t="87300" x="4086225" y="5549900"/>
          <p14:tracePt t="87317" x="4060825" y="5549900"/>
          <p14:tracePt t="87336" x="4052888" y="5549900"/>
          <p14:tracePt t="87452" x="4044950" y="5549900"/>
          <p14:tracePt t="87843" x="4017963" y="5549900"/>
          <p14:tracePt t="87851" x="3959225" y="5549900"/>
          <p14:tracePt t="87858" x="3933825" y="5549900"/>
          <p14:tracePt t="87868" x="3873500" y="5549900"/>
          <p14:tracePt t="87883" x="3789363" y="5549900"/>
          <p14:tracePt t="87900" x="3738563" y="5549900"/>
          <p14:tracePt t="87917" x="3713163" y="5549900"/>
          <p14:tracePt t="87934" x="3703638" y="5549900"/>
          <p14:tracePt t="87950" x="3687763" y="5549900"/>
          <p14:tracePt t="87966" x="3662363" y="5549900"/>
          <p14:tracePt t="87983" x="3627438" y="5549900"/>
          <p14:tracePt t="88000" x="3602038" y="5549900"/>
          <p14:tracePt t="88017" x="3586163" y="5549900"/>
          <p14:tracePt t="88033" x="3568700" y="5549900"/>
          <p14:tracePt t="88050" x="3559175" y="5549900"/>
          <p14:tracePt t="88051" x="3533775" y="5549900"/>
          <p14:tracePt t="88067" x="3525838" y="5549900"/>
          <p14:tracePt t="88085" x="3398838" y="5532438"/>
          <p14:tracePt t="88101" x="3355975" y="5532438"/>
          <p14:tracePt t="88117" x="3322638" y="5514975"/>
          <p14:tracePt t="88135" x="3297238" y="5514975"/>
          <p14:tracePt t="88150" x="3262313" y="5514975"/>
          <p14:tracePt t="88167" x="3168650" y="5497513"/>
          <p14:tracePt t="88184" x="3049588" y="5489575"/>
          <p14:tracePt t="88200" x="2889250" y="5456238"/>
          <p14:tracePt t="88217" x="2770188" y="5446713"/>
          <p14:tracePt t="88235" x="2684463" y="5438775"/>
          <p14:tracePt t="88251" x="2668588" y="5438775"/>
          <p14:tracePt t="88252" x="2651125" y="5438775"/>
          <p14:tracePt t="88268" x="2633663" y="5438775"/>
          <p14:tracePt t="88283" x="2608263" y="5438775"/>
          <p14:tracePt t="88300" x="2582863" y="5438775"/>
          <p14:tracePt t="88317" x="2557463" y="5438775"/>
          <p14:tracePt t="88333" x="2540000" y="5438775"/>
          <p14:tracePt t="88359" x="2532063" y="5438775"/>
          <p14:tracePt t="88368" x="2532063" y="5430838"/>
          <p14:tracePt t="88395" x="2524125" y="5421313"/>
          <p14:tracePt t="88402" x="2514600" y="5421313"/>
          <p14:tracePt t="88417" x="2506663" y="5421313"/>
          <p14:tracePt t="88443" x="2489200" y="5421313"/>
          <p14:tracePt t="89370" x="2481263" y="5421313"/>
          <p14:tracePt t="89411" x="2471738" y="5421313"/>
          <p14:tracePt t="89418" x="2463800" y="5421313"/>
          <p14:tracePt t="89435" x="2455863" y="5421313"/>
          <p14:tracePt t="89515" x="2446338" y="5430838"/>
          <p14:tracePt t="89555" x="2438400" y="5438775"/>
          <p14:tracePt t="89627" x="2430463" y="5438775"/>
          <p14:tracePt t="89651" x="2430463" y="5446713"/>
          <p14:tracePt t="89684" x="2430463" y="5456238"/>
          <p14:tracePt t="89707" x="2430463" y="5464175"/>
          <p14:tracePt t="89716" x="2446338" y="5472113"/>
          <p14:tracePt t="89723" x="2446338" y="5481638"/>
          <p14:tracePt t="89739" x="2455863" y="5481638"/>
          <p14:tracePt t="89755" x="2471738" y="5481638"/>
          <p14:tracePt t="89766" x="2481263" y="5481638"/>
          <p14:tracePt t="89783" x="2514600" y="5481638"/>
          <p14:tracePt t="89801" x="2565400" y="5481638"/>
          <p14:tracePt t="89803" x="2590800" y="5472113"/>
          <p14:tracePt t="89816" x="2625725" y="5472113"/>
          <p14:tracePt t="89833" x="2668588" y="5438775"/>
          <p14:tracePt t="89850" x="2770188" y="5370513"/>
          <p14:tracePt t="89851" x="2820988" y="5319713"/>
          <p14:tracePt t="89867" x="2940050" y="5183188"/>
          <p14:tracePt t="89884" x="3041650" y="5048250"/>
          <p14:tracePt t="89899" x="3152775" y="4886325"/>
          <p14:tracePt t="89918" x="3211513" y="4792663"/>
          <p14:tracePt t="89933" x="3254375" y="4691063"/>
          <p14:tracePt t="89950" x="3322638" y="4538663"/>
          <p14:tracePt t="89970" x="3389313" y="4359275"/>
          <p14:tracePt t="89971" x="3424238" y="4249738"/>
          <p14:tracePt t="89982" x="3457575" y="4138613"/>
          <p14:tracePt t="89999" x="3492500" y="3994150"/>
          <p14:tracePt t="90016" x="3500438" y="3892550"/>
          <p14:tracePt t="90032" x="3508375" y="3832225"/>
          <p14:tracePt t="90049" x="3517900" y="3806825"/>
          <p14:tracePt t="90067" x="3517900" y="3756025"/>
          <p14:tracePt t="90083" x="3517900" y="3730625"/>
          <p14:tracePt t="90084" x="3517900" y="3662363"/>
          <p14:tracePt t="90099" x="3517900" y="3611563"/>
          <p14:tracePt t="90100" x="3517900" y="3552825"/>
          <p14:tracePt t="90118" x="3517900" y="3502025"/>
          <p14:tracePt t="90134" x="3517900" y="3449638"/>
          <p14:tracePt t="90157" x="3500438" y="3433763"/>
          <p14:tracePt t="90157" x="3500438" y="3424238"/>
          <p14:tracePt t="90167" x="3482975" y="3416300"/>
          <p14:tracePt t="90184" x="3475038" y="3408363"/>
          <p14:tracePt t="90203" x="3457575" y="3408363"/>
          <p14:tracePt t="90217" x="3449638" y="3398838"/>
          <p14:tracePt t="90219" x="3432175" y="3398838"/>
          <p14:tracePt t="90238" x="3398838" y="3398838"/>
          <p14:tracePt t="90249" x="3381375" y="3390900"/>
          <p14:tracePt t="90267" x="3322638" y="3373438"/>
          <p14:tracePt t="90285" x="3305175" y="3373438"/>
          <p14:tracePt t="90347" x="3287713" y="3373438"/>
          <p14:tracePt t="90355" x="3270250" y="3373438"/>
          <p14:tracePt t="90371" x="3254375" y="3373438"/>
          <p14:tracePt t="90385" x="3244850" y="3373438"/>
          <p14:tracePt t="90411" x="3236913" y="3373438"/>
          <p14:tracePt t="90418" x="3228975" y="3373438"/>
          <p14:tracePt t="91579" x="3219450" y="3398838"/>
          <p14:tracePt t="91591" x="3219450" y="3408363"/>
          <p14:tracePt t="91603" x="3219450" y="3416300"/>
          <p14:tracePt t="91616" x="3219450" y="3433763"/>
          <p14:tracePt t="91632" x="3219450" y="3449638"/>
          <p14:tracePt t="91651" x="3219450" y="3467100"/>
          <p14:tracePt t="91666" x="3219450" y="3492500"/>
          <p14:tracePt t="91683" x="3219450" y="3502025"/>
          <p14:tracePt t="91698" x="3219450" y="3509963"/>
          <p14:tracePt t="91715" x="3219450" y="3517900"/>
          <p14:tracePt t="91732" x="3219450" y="3535363"/>
          <p14:tracePt t="91749" x="3219450" y="3543300"/>
          <p14:tracePt t="91765" x="3219450" y="3552825"/>
          <p14:tracePt t="91787" x="3219450" y="3560763"/>
          <p14:tracePt t="91802" x="3219450" y="3568700"/>
          <p14:tracePt t="91828" x="3219450" y="3578225"/>
          <p14:tracePt t="91835" x="3219450" y="3586163"/>
          <p14:tracePt t="91870" x="3219450" y="3594100"/>
          <p14:tracePt t="91889" x="3219450" y="3611563"/>
          <p14:tracePt t="91962" x="3219450" y="3619500"/>
          <p14:tracePt t="92763" x="3219450" y="3629025"/>
          <p14:tracePt t="92770" x="3219450" y="3636963"/>
          <p14:tracePt t="92781" x="3228975" y="3654425"/>
          <p14:tracePt t="92810" x="3228975" y="3662363"/>
          <p14:tracePt t="92827" x="3236913" y="3662363"/>
          <p14:tracePt t="92843" x="3236913" y="3671888"/>
          <p14:tracePt t="92858" x="3236913" y="3679825"/>
          <p14:tracePt t="92875" x="3236913" y="3687763"/>
          <p14:tracePt t="92890" x="3236913" y="3697288"/>
          <p14:tracePt t="92900" x="3236913" y="3705225"/>
          <p14:tracePt t="92919" x="3244850" y="3748088"/>
          <p14:tracePt t="92932" x="3254375" y="3763963"/>
          <p14:tracePt t="92948" x="3254375" y="3790950"/>
          <p14:tracePt t="92965" x="3262313" y="3806825"/>
          <p14:tracePt t="92981" x="3262313" y="3816350"/>
          <p14:tracePt t="92998" x="3262313" y="3832225"/>
          <p14:tracePt t="93016" x="3270250" y="3849688"/>
          <p14:tracePt t="93031" x="3279775" y="3857625"/>
          <p14:tracePt t="93067" x="3279775" y="3875088"/>
          <p14:tracePt t="93075" x="3279775" y="3883025"/>
          <p14:tracePt t="93107" x="3287713" y="3892550"/>
          <p14:tracePt t="93122" x="3287713" y="3900488"/>
          <p14:tracePt t="93138" x="3287713" y="3908425"/>
          <p14:tracePt t="93163" x="3287713" y="3917950"/>
          <p14:tracePt t="93170" x="3287713" y="3925888"/>
          <p14:tracePt t="93388" x="3287713" y="3935413"/>
          <p14:tracePt t="93395" x="3287713" y="3943350"/>
          <p14:tracePt t="93424" x="3287713" y="3951288"/>
          <p14:tracePt t="93438" x="3287713" y="3968750"/>
          <p14:tracePt t="93475" x="3287713" y="3976688"/>
          <p14:tracePt t="93490" x="3287713" y="3986213"/>
          <p14:tracePt t="93507" x="3287713" y="3994150"/>
          <p14:tracePt t="93515" x="3287713" y="4002088"/>
          <p14:tracePt t="93523" x="3287713" y="4011613"/>
          <p14:tracePt t="93538" x="3287713" y="4019550"/>
          <p14:tracePt t="93563" x="3287713" y="4027488"/>
          <p14:tracePt t="93570" x="3287713" y="4037013"/>
          <p14:tracePt t="93611" x="3287713" y="4044950"/>
          <p14:tracePt t="93627" x="3287713" y="4062413"/>
          <p14:tracePt t="93651" x="3287713" y="4070350"/>
          <p14:tracePt t="93658" x="3287713" y="4079875"/>
          <p14:tracePt t="93675" x="3287713" y="4087813"/>
          <p14:tracePt t="93683" x="3287713" y="4095750"/>
          <p14:tracePt t="93707" x="3287713" y="4105275"/>
          <p14:tracePt t="93733" x="3287713" y="4121150"/>
          <p14:tracePt t="93738" x="3287713" y="4130675"/>
          <p14:tracePt t="93778" x="3287713" y="4138613"/>
          <p14:tracePt t="93795" x="3287713" y="4156075"/>
          <p14:tracePt t="93827" x="3287713" y="4164013"/>
          <p14:tracePt t="93851" x="3287713" y="4171950"/>
          <p14:tracePt t="93867" x="3287713" y="4181475"/>
          <p14:tracePt t="93875" x="3287713" y="4189413"/>
          <p14:tracePt t="93891" x="3287713" y="4197350"/>
          <p14:tracePt t="93907" x="3287713" y="4206875"/>
          <p14:tracePt t="93915" x="3287713" y="4214813"/>
          <p14:tracePt t="93932" x="3287713" y="4224338"/>
          <p14:tracePt t="93949" x="3287713" y="4232275"/>
          <p14:tracePt t="93965" x="3287713" y="4240213"/>
          <p14:tracePt t="93981" x="3287713" y="4249738"/>
          <p14:tracePt t="94003" x="3287713" y="4257675"/>
          <p14:tracePt t="94018" x="3287713" y="4265613"/>
          <p14:tracePt t="94067" x="3287713" y="4275138"/>
          <p14:tracePt t="94090" x="3287713" y="4283075"/>
          <p14:tracePt t="94107" x="3287713" y="4291013"/>
          <p14:tracePt t="94171" x="3287713" y="4308475"/>
          <p14:tracePt t="94235" x="3297238" y="4308475"/>
          <p14:tracePt t="94508" x="3305175" y="4316413"/>
          <p14:tracePt t="94563" x="3313113" y="4316413"/>
          <p14:tracePt t="94570" x="3322638" y="4316413"/>
          <p14:tracePt t="94580" x="3330575" y="4316413"/>
          <p14:tracePt t="94598" x="3338513" y="4316413"/>
          <p14:tracePt t="94613" x="3373438" y="4308475"/>
          <p14:tracePt t="94630" x="3406775" y="4300538"/>
          <p14:tracePt t="94647" x="3457575" y="4283075"/>
          <p14:tracePt t="94664" x="3508375" y="4275138"/>
          <p14:tracePt t="94680" x="3568700" y="4257675"/>
          <p14:tracePt t="94697" x="3611563" y="4240213"/>
          <p14:tracePt t="94714" x="3619500" y="4240213"/>
          <p14:tracePt t="94715" x="3636963" y="4240213"/>
          <p14:tracePt t="94731" x="3644900" y="4240213"/>
          <p14:tracePt t="94731" x="3652838" y="4240213"/>
          <p14:tracePt t="94748" x="3662363" y="4232275"/>
          <p14:tracePt t="94765" x="3670300" y="4232275"/>
          <p14:tracePt t="94781" x="3678238" y="4232275"/>
          <p14:tracePt t="94818" x="3695700" y="4232275"/>
          <p14:tracePt t="94827" x="3703638" y="4232275"/>
          <p14:tracePt t="94851" x="3713163" y="4232275"/>
          <p14:tracePt t="94858" x="3729038" y="4232275"/>
          <p14:tracePt t="94875" x="3738563" y="4224338"/>
          <p14:tracePt t="94882" x="3746500" y="4224338"/>
          <p14:tracePt t="94898" x="3756025" y="4224338"/>
          <p14:tracePt t="94915" x="3771900" y="4214813"/>
          <p14:tracePt t="95570" x="3771900" y="4206875"/>
          <p14:tracePt t="95587" x="3763963" y="4206875"/>
          <p14:tracePt t="95634" x="3746500" y="4206875"/>
          <p14:tracePt t="95749" x="3738563" y="4206875"/>
          <p14:tracePt t="95756" x="3729038" y="4206875"/>
          <p14:tracePt t="95772" x="3721100" y="4206875"/>
          <p14:tracePt t="95788" x="3713163" y="4206875"/>
          <p14:tracePt t="96099" x="3703638" y="4206875"/>
          <p14:tracePt t="96123" x="3695700" y="4206875"/>
          <p14:tracePt t="96171" x="3695700" y="4214813"/>
          <p14:tracePt t="96195" x="3695700" y="4224338"/>
          <p14:tracePt t="96411" x="3687763" y="4240213"/>
          <p14:tracePt t="96419" x="3678238" y="4249738"/>
          <p14:tracePt t="96435" x="3670300" y="4257675"/>
          <p14:tracePt t="96475" x="3662363" y="4265613"/>
          <p14:tracePt t="96490" x="3652838" y="4275138"/>
          <p14:tracePt t="96610" x="3644900" y="4275138"/>
          <p14:tracePt t="96779" x="3636963" y="4291013"/>
          <p14:tracePt t="96810" x="3627438" y="4300538"/>
          <p14:tracePt t="96836" x="3619500" y="4300538"/>
          <p14:tracePt t="96868" x="3611563" y="4308475"/>
          <p14:tracePt t="97068" x="3602038" y="4325938"/>
          <p14:tracePt t="97490" x="3586163" y="4333875"/>
          <p14:tracePt t="97498" x="3576638" y="4333875"/>
          <p14:tracePt t="97522" x="3559175" y="4333875"/>
          <p14:tracePt t="97603" x="3551238" y="4333875"/>
          <p14:tracePt t="97627" x="3543300" y="4333875"/>
          <p14:tracePt t="97643" x="3525838" y="4333875"/>
          <p14:tracePt t="102588" x="3492500" y="4333875"/>
          <p14:tracePt t="102595" x="3482975" y="4333875"/>
          <p14:tracePt t="102611" x="3467100" y="4341813"/>
          <p14:tracePt t="102636" x="3457575" y="4341813"/>
          <p14:tracePt t="102644" x="3457575" y="4351338"/>
          <p14:tracePt t="102667" x="3449638" y="4351338"/>
          <p14:tracePt t="102683" x="3441700" y="4351338"/>
          <p14:tracePt t="102690" x="3424238" y="4359275"/>
          <p14:tracePt t="102698" x="3414713" y="4359275"/>
          <p14:tracePt t="102711" x="3406775" y="4368800"/>
          <p14:tracePt t="102730" x="3398838" y="4368800"/>
          <p14:tracePt t="102744" x="3389313" y="4368800"/>
          <p14:tracePt t="102762" x="3363913" y="4368800"/>
          <p14:tracePt t="102763" x="3355975" y="4368800"/>
          <p14:tracePt t="102782" x="3338513" y="4376738"/>
          <p14:tracePt t="102794" x="3330575" y="4376738"/>
          <p14:tracePt t="102810" x="3313113" y="4376738"/>
          <p14:tracePt t="103060" x="3330575" y="4376738"/>
          <p14:tracePt t="103067" x="3398838" y="4376738"/>
          <p14:tracePt t="103077" x="3457575" y="4376738"/>
          <p14:tracePt t="103093" x="3525838" y="4316413"/>
          <p14:tracePt t="103110" x="3619500" y="4291013"/>
          <p14:tracePt t="103127" x="3636963" y="4291013"/>
          <p14:tracePt t="103228" x="3636963" y="4308475"/>
          <p14:tracePt t="103234" x="3636963" y="4316413"/>
          <p14:tracePt t="103243" x="3636963" y="4333875"/>
          <p14:tracePt t="103260" x="3636963" y="4341813"/>
          <p14:tracePt t="103347" x="3619500" y="4341813"/>
          <p14:tracePt t="103355" x="3568700" y="4316413"/>
          <p14:tracePt t="103362" x="3508375" y="4275138"/>
          <p14:tracePt t="103376" x="3432175" y="4232275"/>
          <p14:tracePt t="103394" x="3254375" y="4105275"/>
          <p14:tracePt t="103395" x="3178175" y="4052888"/>
          <p14:tracePt t="103411" x="3117850" y="3994150"/>
          <p14:tracePt t="103412" x="3049588" y="3917950"/>
          <p14:tracePt t="103427" x="2990850" y="3841750"/>
          <p14:tracePt t="103428" x="2947988" y="3748088"/>
          <p14:tracePt t="103443" x="2914650" y="3687763"/>
          <p14:tracePt t="103460" x="2803525" y="3390900"/>
          <p14:tracePt t="103479" x="2744788" y="3186113"/>
          <p14:tracePt t="103495" x="2701925" y="3008313"/>
          <p14:tracePt t="103516" x="2590800" y="2752725"/>
          <p14:tracePt t="103527" x="2549525" y="2693988"/>
          <p14:tracePt t="103548" x="2430463" y="2463800"/>
          <p14:tracePt t="103567" x="2336800" y="2227263"/>
          <p14:tracePt t="103579" x="2157413" y="1827213"/>
          <p14:tracePt t="103595" x="1903413" y="1385888"/>
          <p14:tracePt t="103611" x="1749425" y="1198563"/>
          <p14:tracePt t="103612" x="1597025" y="1011238"/>
          <p14:tracePt t="103628" x="1308100" y="646113"/>
          <p14:tracePt t="103646" x="1130300" y="433388"/>
          <p14:tracePt t="103659" x="1019175" y="288925"/>
          <p14:tracePt t="103677" x="935038" y="212725"/>
          <p14:tracePt t="103694" x="866775" y="111125"/>
          <p14:tracePt t="103710" x="823913" y="25400"/>
          <p14:tracePt t="104730" x="373063" y="382588"/>
          <p14:tracePt t="104742" x="679450" y="552450"/>
          <p14:tracePt t="104759" x="1419225" y="952500"/>
          <p14:tracePt t="104776" x="1962150" y="1300163"/>
          <p14:tracePt t="104793" x="2235200" y="1530350"/>
          <p14:tracePt t="104809" x="2301875" y="1631950"/>
          <p14:tracePt t="104827" x="2344738" y="1725613"/>
          <p14:tracePt t="104828" x="2379663" y="1801813"/>
          <p14:tracePt t="104843" x="2395538" y="1852613"/>
          <p14:tracePt t="104859" x="2514600" y="2073275"/>
          <p14:tracePt t="104876" x="2651125" y="2268538"/>
          <p14:tracePt t="104893" x="2770188" y="2438400"/>
          <p14:tracePt t="104911" x="2879725" y="2608263"/>
          <p14:tracePt t="104926" x="2905125" y="2711450"/>
          <p14:tracePt t="104945" x="2947988" y="2795588"/>
          <p14:tracePt t="104947" x="2955925" y="2830513"/>
          <p14:tracePt t="104959" x="2982913" y="2871788"/>
          <p14:tracePt t="104983" x="3024188" y="2949575"/>
          <p14:tracePt t="104986" x="3033713" y="2990850"/>
          <p14:tracePt t="104995" x="3059113" y="3033713"/>
          <p14:tracePt t="105011" x="3084513" y="3094038"/>
          <p14:tracePt t="105013" x="3092450" y="3127375"/>
          <p14:tracePt t="105026" x="3109913" y="3170238"/>
          <p14:tracePt t="105027" x="3109913" y="3195638"/>
          <p14:tracePt t="105043" x="3117850" y="3238500"/>
          <p14:tracePt t="105043" x="3127375" y="3263900"/>
          <p14:tracePt t="105058" x="3135313" y="3297238"/>
          <p14:tracePt t="105076" x="3160713" y="3330575"/>
          <p14:tracePt t="105092" x="3168650" y="3365500"/>
          <p14:tracePt t="105156" x="3168650" y="3373438"/>
          <p14:tracePt t="105187" x="3168650" y="3390900"/>
          <p14:tracePt t="106516" x="3160713" y="3390900"/>
          <p14:tracePt t="106524" x="3152775" y="3390900"/>
          <p14:tracePt t="106531" x="3143250" y="3390900"/>
          <p14:tracePt t="106541" x="3135313" y="3390900"/>
          <p14:tracePt t="106559" x="3117850" y="3390900"/>
          <p14:tracePt t="106576" x="3092450" y="3390900"/>
          <p14:tracePt t="106593" x="3059113" y="3355975"/>
          <p14:tracePt t="106594" x="3033713" y="3330575"/>
          <p14:tracePt t="106609" x="3008313" y="3297238"/>
          <p14:tracePt t="106627" x="2930525" y="3221038"/>
          <p14:tracePt t="106642" x="2838450" y="3127375"/>
          <p14:tracePt t="106659" x="2760663" y="3059113"/>
          <p14:tracePt t="106676" x="2497138" y="2727325"/>
          <p14:tracePt t="106691" x="2301875" y="2489200"/>
          <p14:tracePt t="106709" x="2124075" y="2293938"/>
          <p14:tracePt t="106727" x="2022475" y="2149475"/>
          <p14:tracePt t="106742" x="1903413" y="1979613"/>
          <p14:tracePt t="106760" x="1716088" y="1716088"/>
          <p14:tracePt t="106782" x="1350963" y="1282700"/>
          <p14:tracePt t="106795" x="1155700" y="1054100"/>
          <p14:tracePt t="106808" x="1087438" y="977900"/>
          <p14:tracePt t="106827" x="909638" y="765175"/>
          <p14:tracePt t="106843" x="866775" y="704850"/>
          <p14:tracePt t="106845" x="823913" y="636588"/>
          <p14:tracePt t="106858" x="806450" y="577850"/>
          <p14:tracePt t="106875" x="722313" y="450850"/>
          <p14:tracePt t="106891" x="534988" y="187325"/>
          <p14:tracePt t="106908" x="390525" y="3333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8618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1" y="1496306"/>
            <a:ext cx="11467750" cy="5201424"/>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Flowcharts</a:t>
            </a:r>
            <a:r>
              <a:rPr lang="en-US" sz="1600" dirty="0">
                <a:solidFill>
                  <a:srgbClr val="0A1F61"/>
                </a:solidFill>
                <a:cs typeface="Tajawal ExtraBold" panose="00000800000000000000" pitchFamily="2" charset="-78"/>
              </a:rPr>
              <a:t> . </a:t>
            </a:r>
            <a:endParaRPr lang="ar-YE" sz="1600" dirty="0">
              <a:solidFill>
                <a:srgbClr val="0A1F61"/>
              </a:solidFill>
              <a:cs typeface="Tajawal ExtraBold" panose="00000800000000000000" pitchFamily="2" charset="-78"/>
            </a:endParaRPr>
          </a:p>
          <a:p>
            <a:pPr algn="l">
              <a:lnSpc>
                <a:spcPct val="150000"/>
              </a:lnSpc>
            </a:pPr>
            <a:r>
              <a:rPr lang="en-US" sz="1600" dirty="0">
                <a:solidFill>
                  <a:srgbClr val="0A1F61"/>
                </a:solidFill>
                <a:cs typeface="Tajawal ExtraBold" panose="00000800000000000000" pitchFamily="2" charset="-78"/>
              </a:rPr>
              <a:t>Flowcharts that show the flow of</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production and delivery can reveal production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other bottlenecks as well as where a loss can have severe financial consequences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for the firm.</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Financial statements </a:t>
            </a:r>
            <a:r>
              <a:rPr lang="en-US" sz="1600" dirty="0">
                <a:solidFill>
                  <a:srgbClr val="0A1F61"/>
                </a:solidFill>
                <a:cs typeface="Tajawal ExtraBold" panose="00000800000000000000" pitchFamily="2" charset="-78"/>
              </a:rPr>
              <a:t>.</a:t>
            </a:r>
            <a:endParaRPr lang="ar-YE" sz="1600" dirty="0">
              <a:solidFill>
                <a:srgbClr val="0A1F61"/>
              </a:solidFill>
              <a:cs typeface="Tajawal ExtraBold" panose="00000800000000000000" pitchFamily="2" charset="-78"/>
            </a:endParaRPr>
          </a:p>
          <a:p>
            <a:pPr algn="l">
              <a:lnSpc>
                <a:spcPct val="150000"/>
              </a:lnSpc>
            </a:pPr>
            <a:r>
              <a:rPr lang="en-US" sz="1600" dirty="0">
                <a:solidFill>
                  <a:srgbClr val="0A1F61"/>
                </a:solidFill>
                <a:cs typeface="Tajawal ExtraBold" panose="00000800000000000000" pitchFamily="2" charset="-78"/>
              </a:rPr>
              <a:t> Analysis of financial</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statements can identify the major assets that</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must be protected, loss of income exposures,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and key customers and suppliers.</a:t>
            </a: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Historical loss data . </a:t>
            </a:r>
            <a:endParaRPr lang="ar-YE" sz="1600" b="1" dirty="0">
              <a:solidFill>
                <a:srgbClr val="0A1F61"/>
              </a:solidFill>
              <a:cs typeface="Tajawal ExtraBold" panose="00000800000000000000" pitchFamily="2" charset="-78"/>
            </a:endParaRPr>
          </a:p>
          <a:p>
            <a:pPr algn="l">
              <a:lnSpc>
                <a:spcPct val="150000"/>
              </a:lnSpc>
            </a:pPr>
            <a:r>
              <a:rPr lang="en-US" sz="1600" dirty="0">
                <a:solidFill>
                  <a:srgbClr val="0A1F61"/>
                </a:solidFill>
                <a:cs typeface="Tajawal ExtraBold" panose="00000800000000000000" pitchFamily="2" charset="-78"/>
              </a:rPr>
              <a:t>Historical loss data can be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invaluable in identifying major loss exposures.</a:t>
            </a:r>
          </a:p>
          <a:p>
            <a:pPr marL="285750" indent="-28575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مخططات التدفق.</a:t>
            </a:r>
            <a:r>
              <a:rPr lang="ar-YE" sz="2000" dirty="0">
                <a:latin typeface="Traditional Arabic" panose="02020603050405020304" pitchFamily="18" charset="-78"/>
                <a:cs typeface="Traditional Arabic" panose="02020603050405020304" pitchFamily="18" charset="-78"/>
              </a:rPr>
              <a:t/>
            </a:r>
            <a:br>
              <a:rPr lang="ar-YE" sz="2000" dirty="0">
                <a:latin typeface="Traditional Arabic" panose="02020603050405020304" pitchFamily="18" charset="-78"/>
                <a:cs typeface="Traditional Arabic" panose="02020603050405020304" pitchFamily="18" charset="-78"/>
              </a:rPr>
            </a:br>
            <a:r>
              <a:rPr lang="ar-YE" sz="2000" dirty="0">
                <a:latin typeface="Traditional Arabic" panose="02020603050405020304" pitchFamily="18" charset="-78"/>
                <a:cs typeface="Traditional Arabic" panose="02020603050405020304" pitchFamily="18" charset="-78"/>
              </a:rPr>
              <a:t>يمكن أن تكشف مخططات التدفق التي توضح سير الإنتاج والتسليم عن نقاط الاختناق في الإنتاج وغيرها، بالإضافة إلى الأماكن التي يمكن أن يؤدي فيها فقدان ما إلى عواقب مالية كبيرة على الشركة.</a:t>
            </a:r>
          </a:p>
          <a:p>
            <a:pPr marL="285750" indent="-28575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البيانات المالية.</a:t>
            </a:r>
            <a:r>
              <a:rPr lang="ar-YE" sz="2000" dirty="0">
                <a:latin typeface="Traditional Arabic" panose="02020603050405020304" pitchFamily="18" charset="-78"/>
                <a:cs typeface="Traditional Arabic" panose="02020603050405020304" pitchFamily="18" charset="-78"/>
              </a:rPr>
              <a:t/>
            </a:r>
            <a:br>
              <a:rPr lang="ar-YE" sz="2000" dirty="0">
                <a:latin typeface="Traditional Arabic" panose="02020603050405020304" pitchFamily="18" charset="-78"/>
                <a:cs typeface="Traditional Arabic" panose="02020603050405020304" pitchFamily="18" charset="-78"/>
              </a:rPr>
            </a:br>
            <a:r>
              <a:rPr lang="ar-YE" sz="2000" dirty="0">
                <a:latin typeface="Traditional Arabic" panose="02020603050405020304" pitchFamily="18" charset="-78"/>
                <a:cs typeface="Traditional Arabic" panose="02020603050405020304" pitchFamily="18" charset="-78"/>
              </a:rPr>
              <a:t>يمكن أن تساعد تحليل البيانات المالية في تحديد الأصول الرئيسية التي يجب حمايتها، ومخاطر فقدان الدخل، والعملاء والموردين الرئيسيين.</a:t>
            </a:r>
          </a:p>
          <a:p>
            <a:pPr marL="285750" indent="-285750" algn="r" rtl="1">
              <a:buFont typeface="Wingdings" panose="05000000000000000000" pitchFamily="2" charset="2"/>
              <a:buChar char="v"/>
            </a:pPr>
            <a:r>
              <a:rPr lang="ar-YE" sz="2000" b="1" dirty="0">
                <a:latin typeface="Traditional Arabic" panose="02020603050405020304" pitchFamily="18" charset="-78"/>
                <a:cs typeface="Traditional Arabic" panose="02020603050405020304" pitchFamily="18" charset="-78"/>
              </a:rPr>
              <a:t>بيانات الخسائر التاريخية.</a:t>
            </a:r>
            <a:r>
              <a:rPr lang="ar-YE" sz="2000" dirty="0">
                <a:latin typeface="Traditional Arabic" panose="02020603050405020304" pitchFamily="18" charset="-78"/>
                <a:cs typeface="Traditional Arabic" panose="02020603050405020304" pitchFamily="18" charset="-78"/>
              </a:rPr>
              <a:t/>
            </a:r>
            <a:br>
              <a:rPr lang="ar-YE" sz="2000" dirty="0">
                <a:latin typeface="Traditional Arabic" panose="02020603050405020304" pitchFamily="18" charset="-78"/>
                <a:cs typeface="Traditional Arabic" panose="02020603050405020304" pitchFamily="18" charset="-78"/>
              </a:rPr>
            </a:br>
            <a:r>
              <a:rPr lang="ar-YE" sz="2000" dirty="0">
                <a:latin typeface="Traditional Arabic" panose="02020603050405020304" pitchFamily="18" charset="-78"/>
                <a:cs typeface="Traditional Arabic" panose="02020603050405020304" pitchFamily="18" charset="-78"/>
              </a:rPr>
              <a:t>يمكن أن تكون بيانات الخسائر التاريخية ذات قيمة كبيرة في تحديد مخاطر الخسارة الرئيسية</a:t>
            </a:r>
            <a:r>
              <a:rPr lang="ar-YE" dirty="0">
                <a:latin typeface="Traditional Arabic" panose="02020603050405020304" pitchFamily="18" charset="-78"/>
                <a:cs typeface="Traditional Arabic" panose="02020603050405020304" pitchFamily="18" charset="-78"/>
              </a:rPr>
              <a:t>.</a:t>
            </a:r>
          </a:p>
        </p:txBody>
      </p:sp>
      <p:sp>
        <p:nvSpPr>
          <p:cNvPr id="3" name="TextBox 2">
            <a:extLst>
              <a:ext uri="{FF2B5EF4-FFF2-40B4-BE49-F238E27FC236}">
                <a16:creationId xmlns:a16="http://schemas.microsoft.com/office/drawing/2014/main" xmlns="" id="{9A536015-2039-6A77-BE71-959B5BD1D4A9}"/>
              </a:ext>
            </a:extLst>
          </p:cNvPr>
          <p:cNvSpPr txBox="1"/>
          <p:nvPr/>
        </p:nvSpPr>
        <p:spPr>
          <a:xfrm>
            <a:off x="3963345" y="555704"/>
            <a:ext cx="5029653" cy="1200329"/>
          </a:xfrm>
          <a:prstGeom prst="rect">
            <a:avLst/>
          </a:prstGeom>
          <a:solidFill>
            <a:srgbClr val="00B0F0"/>
          </a:solidFill>
        </p:spPr>
        <p:txBody>
          <a:bodyPr wrap="square" rtlCol="0">
            <a:spAutoFit/>
          </a:bodyPr>
          <a:lstStyle/>
          <a:p>
            <a:r>
              <a:rPr lang="en-US" sz="3600" b="1" dirty="0">
                <a:solidFill>
                  <a:schemeClr val="bg1"/>
                </a:solidFill>
                <a:latin typeface="Alexandria" charset="0"/>
              </a:rPr>
              <a:t>Identify Loss Exposures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تحديد مخاطر الخسارة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926399652"/>
      </p:ext>
    </p:extLst>
  </p:cSld>
  <p:clrMapOvr>
    <a:masterClrMapping/>
  </p:clrMapOvr>
  <mc:AlternateContent xmlns:mc="http://schemas.openxmlformats.org/markup-compatibility/2006" xmlns:p14="http://schemas.microsoft.com/office/powerpoint/2010/main">
    <mc:Choice Requires="p14">
      <p:transition spd="slow" p14:dur="2000" advTm="180484"/>
    </mc:Choice>
    <mc:Fallback xmlns="">
      <p:transition spd="slow" advTm="18048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274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94283" y="1922123"/>
            <a:ext cx="11566145" cy="4247317"/>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The second step is to measure and analyze the loss</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exposures</a:t>
            </a:r>
            <a:r>
              <a:rPr lang="en-US" sz="2000" dirty="0">
                <a:solidFill>
                  <a:srgbClr val="0A1F61"/>
                </a:solidFill>
                <a:cs typeface="Tajawal ExtraBold" panose="00000800000000000000" pitchFamily="2" charset="-78"/>
              </a:rPr>
              <a:t>. It is important to measure and quantify</a:t>
            </a:r>
          </a:p>
          <a:p>
            <a:pPr algn="l">
              <a:lnSpc>
                <a:spcPct val="150000"/>
              </a:lnSpc>
            </a:pP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loss exposures in order to manage them properly..</a:t>
            </a:r>
            <a:endParaRPr lang="ar-YE" sz="2000" dirty="0">
              <a:solidFill>
                <a:srgbClr val="0A1F61"/>
              </a:solidFill>
              <a:cs typeface="Tajawal ExtraBold" panose="00000800000000000000" pitchFamily="2" charset="-78"/>
            </a:endParaRPr>
          </a:p>
          <a:p>
            <a:pPr algn="l">
              <a:lnSpc>
                <a:spcPct val="150000"/>
              </a:lnSpc>
            </a:pPr>
            <a:r>
              <a:rPr lang="en-US" sz="2000" dirty="0">
                <a:solidFill>
                  <a:srgbClr val="0A1F61"/>
                </a:solidFill>
                <a:cs typeface="Tajawal ExtraBold" panose="00000800000000000000" pitchFamily="2" charset="-78"/>
              </a:rPr>
              <a:t>This step requires an estimation of the </a:t>
            </a:r>
            <a:r>
              <a:rPr lang="en-US" sz="2000" b="1" dirty="0">
                <a:solidFill>
                  <a:srgbClr val="0A1F61"/>
                </a:solidFill>
                <a:cs typeface="Tajawal ExtraBold" panose="00000800000000000000" pitchFamily="2" charset="-78"/>
              </a:rPr>
              <a:t>frequency and</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severity of loss</a:t>
            </a:r>
            <a:r>
              <a:rPr lang="en-US" sz="2000" dirty="0">
                <a:solidFill>
                  <a:srgbClr val="0A1F61"/>
                </a:solidFill>
                <a:cs typeface="Tajawal ExtraBold" panose="00000800000000000000" pitchFamily="2" charset="-78"/>
              </a:rPr>
              <a:t>. Loss frequency refers to the </a:t>
            </a:r>
            <a:r>
              <a:rPr lang="en-US" sz="2000" b="1" dirty="0">
                <a:solidFill>
                  <a:srgbClr val="0A1F61"/>
                </a:solidFill>
                <a:cs typeface="Tajawal ExtraBold" panose="00000800000000000000" pitchFamily="2" charset="-78"/>
              </a:rPr>
              <a:t>probable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number of losses </a:t>
            </a:r>
            <a:r>
              <a:rPr lang="en-US" sz="2000" dirty="0">
                <a:solidFill>
                  <a:srgbClr val="0A1F61"/>
                </a:solidFill>
                <a:cs typeface="Tajawal ExtraBold" panose="00000800000000000000" pitchFamily="2" charset="-78"/>
              </a:rPr>
              <a:t>that may occur during some given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time period . Loss severity refers to the </a:t>
            </a:r>
            <a:r>
              <a:rPr lang="en-US" sz="2000" b="1" dirty="0">
                <a:solidFill>
                  <a:srgbClr val="0A1F61"/>
                </a:solidFill>
                <a:cs typeface="Tajawal ExtraBold" panose="00000800000000000000" pitchFamily="2" charset="-78"/>
              </a:rPr>
              <a:t>probable size</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of the losses </a:t>
            </a:r>
            <a:r>
              <a:rPr lang="en-US" sz="2000" dirty="0">
                <a:solidFill>
                  <a:srgbClr val="0A1F61"/>
                </a:solidFill>
                <a:cs typeface="Tajawal ExtraBold" panose="00000800000000000000" pitchFamily="2" charset="-78"/>
              </a:rPr>
              <a:t>that may occur .</a:t>
            </a:r>
            <a:endParaRPr lang="ar-YE" sz="2000" dirty="0">
              <a:solidFill>
                <a:srgbClr val="0A1F61"/>
              </a:solidFill>
              <a:cs typeface="Tajawal ExtraBold" panose="00000800000000000000" pitchFamily="2" charset="-78"/>
            </a:endParaRPr>
          </a:p>
          <a:p>
            <a:pPr marL="457200" indent="-457200" algn="r" rtl="1">
              <a:buFont typeface="Wingdings" panose="05000000000000000000" pitchFamily="2" charset="2"/>
              <a:buChar char="v"/>
            </a:pPr>
            <a:r>
              <a:rPr lang="ar-YE" sz="3000" dirty="0">
                <a:latin typeface="Traditional Arabic" panose="02020603050405020304" pitchFamily="18" charset="-78"/>
                <a:cs typeface="Traditional Arabic" panose="02020603050405020304" pitchFamily="18" charset="-78"/>
              </a:rPr>
              <a:t>الخطوة الثانية هي قياس وتحليل تعرضات الخسارة. من المهم قياس وتحديد تعرضات الخسارة من أجل إدارتها بشكل صحيح.</a:t>
            </a:r>
          </a:p>
          <a:p>
            <a:pPr marL="457200" indent="-457200" algn="r" rtl="1">
              <a:buFont typeface="Wingdings" panose="05000000000000000000" pitchFamily="2" charset="2"/>
              <a:buChar char="v"/>
            </a:pPr>
            <a:r>
              <a:rPr lang="ar-YE" sz="3000" dirty="0">
                <a:latin typeface="Traditional Arabic" panose="02020603050405020304" pitchFamily="18" charset="-78"/>
                <a:cs typeface="Traditional Arabic" panose="02020603050405020304" pitchFamily="18" charset="-78"/>
              </a:rPr>
              <a:t> تتطلب هذه الخطوة تقدير تكرار الخسارة وشدتها. يشير تكرار الخسارة إلى العدد المحتمل من الخسائر التي قد تحدث خلال فترة زمنية معينة. بينما تشير شدة الخسارة إلى الحجم المحتمل للخسائر التي قد تحدث.</a:t>
            </a:r>
            <a:endParaRPr lang="ar-YE" sz="3000" dirty="0">
              <a:solidFill>
                <a:srgbClr val="0A1F6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57609" y="617697"/>
            <a:ext cx="8232321" cy="1754326"/>
          </a:xfrm>
          <a:prstGeom prst="rect">
            <a:avLst/>
          </a:prstGeom>
          <a:solidFill>
            <a:srgbClr val="00B0F0"/>
          </a:solidFill>
        </p:spPr>
        <p:txBody>
          <a:bodyPr wrap="square" rtlCol="0">
            <a:spAutoFit/>
          </a:bodyPr>
          <a:lstStyle/>
          <a:p>
            <a:r>
              <a:rPr lang="en-US" sz="3600" b="1" dirty="0">
                <a:solidFill>
                  <a:schemeClr val="bg1"/>
                </a:solidFill>
                <a:latin typeface="Alexandria" charset="0"/>
              </a:rPr>
              <a:t>Measure and Analyze the Loss Exposures</a:t>
            </a:r>
            <a:endParaRPr lang="ar-YE" sz="3600" b="1" dirty="0">
              <a:solidFill>
                <a:schemeClr val="bg1"/>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srgbClr val="FF0000"/>
                </a:solidFill>
                <a:latin typeface="Traditional Arabic" panose="02020603050405020304" pitchFamily="18" charset="-78"/>
                <a:cs typeface="Traditional Arabic" panose="02020603050405020304" pitchFamily="18" charset="-78"/>
              </a:rPr>
              <a:t>قياس وتحليل تعرضات الخسارة</a:t>
            </a:r>
          </a:p>
        </p:txBody>
      </p:sp>
    </p:spTree>
    <p:extLst>
      <p:ext uri="{BB962C8B-B14F-4D97-AF65-F5344CB8AC3E}">
        <p14:creationId xmlns:p14="http://schemas.microsoft.com/office/powerpoint/2010/main" val="1703430709"/>
      </p:ext>
    </p:extLst>
  </p:cSld>
  <p:clrMapOvr>
    <a:masterClrMapping/>
  </p:clrMapOvr>
  <mc:AlternateContent xmlns:mc="http://schemas.openxmlformats.org/markup-compatibility/2006" xmlns:p14="http://schemas.microsoft.com/office/powerpoint/2010/main">
    <mc:Choice Requires="p14">
      <p:transition spd="slow" p14:dur="2000" advTm="114834"/>
    </mc:Choice>
    <mc:Fallback xmlns="">
      <p:transition spd="slow" advTm="114834"/>
    </mc:Fallback>
  </mc:AlternateContent>
  <p:extLst mod="1">
    <p:ext uri="{3A86A75C-4F4B-4683-9AE1-C65F6400EC91}">
      <p14:laserTraceLst xmlns:p14="http://schemas.microsoft.com/office/powerpoint/2010/main">
        <p14:tracePtLst>
          <p14:tracePt t="33035" x="3727450" y="6261100"/>
          <p14:tracePt t="33236" x="3194050" y="6696075"/>
          <p14:tracePt t="33243" x="3287713" y="6602413"/>
          <p14:tracePt t="33260" x="3517900" y="6424613"/>
          <p14:tracePt t="33275" x="3619500" y="6338888"/>
          <p14:tracePt t="33276" x="3721100" y="6272213"/>
          <p14:tracePt t="33291" x="3806825" y="6211888"/>
          <p14:tracePt t="33308" x="3925888" y="6092825"/>
          <p14:tracePt t="33325" x="4154488" y="5905500"/>
          <p14:tracePt t="33341" x="4367213" y="5761038"/>
          <p14:tracePt t="33359" x="4621213" y="5591175"/>
          <p14:tracePt t="33375" x="4953000" y="5362575"/>
          <p14:tracePt t="33392" x="5368925" y="5132388"/>
          <p14:tracePt t="33409" x="5880100" y="4843463"/>
          <p14:tracePt t="33429" x="6669088" y="4376738"/>
          <p14:tracePt t="33441" x="6889750" y="4275138"/>
          <p14:tracePt t="33460" x="7348538" y="4062413"/>
          <p14:tracePt t="33477" x="7434263" y="4019550"/>
          <p14:tracePt t="33492" x="7451725" y="4011613"/>
          <p14:tracePt t="33494" x="7459663" y="4011613"/>
          <p14:tracePt t="33558" x="7467600" y="4011613"/>
          <p14:tracePt t="33580" x="7467600" y="3994150"/>
          <p14:tracePt t="33588" x="7459663" y="3986213"/>
          <p14:tracePt t="33844" x="7451725" y="3986213"/>
          <p14:tracePt t="33852" x="7434263" y="3968750"/>
          <p14:tracePt t="33860" x="7434263" y="3925888"/>
          <p14:tracePt t="33876" x="7434263" y="3883025"/>
          <p14:tracePt t="33878" x="7434263" y="3841750"/>
          <p14:tracePt t="33897" x="7416800" y="3730625"/>
          <p14:tracePt t="33908" x="7383463" y="3646488"/>
          <p14:tracePt t="33924" x="7315200" y="3408363"/>
          <p14:tracePt t="33941" x="7196138" y="3084513"/>
          <p14:tracePt t="33959" x="7204075" y="3084513"/>
          <p14:tracePt t="34079" x="7229475" y="3084513"/>
          <p14:tracePt t="34084" x="7256463" y="3067050"/>
          <p14:tracePt t="34093" x="7289800" y="3041650"/>
          <p14:tracePt t="34111" x="7340600" y="3008313"/>
          <p14:tracePt t="34125" x="7348538" y="3000375"/>
          <p14:tracePt t="34509" x="7332663" y="3008313"/>
          <p14:tracePt t="34516" x="7315200" y="3025775"/>
          <p14:tracePt t="34526" x="7297738" y="3041650"/>
          <p14:tracePt t="34541" x="7239000" y="3067050"/>
          <p14:tracePt t="34558" x="7204075" y="3094038"/>
          <p14:tracePt t="34575" x="7153275" y="3109913"/>
          <p14:tracePt t="34592" x="7145338" y="3119438"/>
          <p14:tracePt t="35443" x="7162800" y="3119438"/>
          <p14:tracePt t="35451" x="7170738" y="3119438"/>
          <p14:tracePt t="35459" x="7204075" y="3119438"/>
          <p14:tracePt t="35474" x="7213600" y="3119438"/>
          <p14:tracePt t="35491" x="7229475" y="3119438"/>
          <p14:tracePt t="35571" x="7239000" y="3119438"/>
          <p14:tracePt t="35596" x="7256463" y="3119438"/>
          <p14:tracePt t="35603" x="7264400" y="3119438"/>
          <p14:tracePt t="35627" x="7289800" y="3119438"/>
          <p14:tracePt t="35644" x="7307263" y="3119438"/>
          <p14:tracePt t="35651" x="7332663" y="3119438"/>
          <p14:tracePt t="35680" x="7340600" y="3119438"/>
          <p14:tracePt t="35684" x="7358063" y="3119438"/>
          <p14:tracePt t="35692" x="7373938" y="3119438"/>
          <p14:tracePt t="35718" x="7442200" y="3119438"/>
          <p14:tracePt t="35725" x="7477125" y="3119438"/>
          <p14:tracePt t="35741" x="7553325" y="3109913"/>
          <p14:tracePt t="35757" x="7646988" y="3094038"/>
          <p14:tracePt t="35774" x="7740650" y="3059113"/>
          <p14:tracePt t="35791" x="7842250" y="3041650"/>
          <p14:tracePt t="35807" x="8029575" y="2974975"/>
          <p14:tracePt t="35824" x="8283575" y="2932113"/>
          <p14:tracePt t="35840" x="8555038" y="2897188"/>
          <p14:tracePt t="35857" x="8785225" y="2871788"/>
          <p14:tracePt t="35873" x="8972550" y="2871788"/>
          <p14:tracePt t="35890" x="9074150" y="2871788"/>
          <p14:tracePt t="35908" x="9117013" y="2871788"/>
          <p14:tracePt t="35932" x="9132888" y="2871788"/>
          <p14:tracePt t="35940" x="9150350" y="2871788"/>
          <p14:tracePt t="35957" x="9183688" y="2871788"/>
          <p14:tracePt t="35974" x="9226550" y="2871788"/>
          <p14:tracePt t="35990" x="9345613" y="2871788"/>
          <p14:tracePt t="36007" x="9498013" y="2949575"/>
          <p14:tracePt t="36023" x="9702800" y="3016250"/>
          <p14:tracePt t="36046" x="9983788" y="3084513"/>
          <p14:tracePt t="36057" x="10067925" y="3094038"/>
          <p14:tracePt t="36073" x="10194925" y="3119438"/>
          <p14:tracePt t="36090" x="10237788" y="3119438"/>
          <p14:tracePt t="36107" x="10255250" y="3119438"/>
          <p14:tracePt t="36236" x="10186988" y="3119438"/>
          <p14:tracePt t="36244" x="10101263" y="3119438"/>
          <p14:tracePt t="36257" x="9974263" y="3119438"/>
          <p14:tracePt t="36273" x="9498013" y="3119438"/>
          <p14:tracePt t="36290" x="8921750" y="3119438"/>
          <p14:tracePt t="36308" x="7621588" y="3119438"/>
          <p14:tracePt t="36324" x="7213600" y="3109913"/>
          <p14:tracePt t="36326" x="6745288" y="3094038"/>
          <p14:tracePt t="36340" x="6380163" y="3033713"/>
          <p14:tracePt t="36357" x="5675313" y="3000375"/>
          <p14:tracePt t="36375" x="5411788" y="3000375"/>
          <p14:tracePt t="36390" x="5191125" y="3025775"/>
          <p14:tracePt t="36408" x="5029200" y="3067050"/>
          <p14:tracePt t="36424" x="4935538" y="3084513"/>
          <p14:tracePt t="36440" x="4791075" y="3135313"/>
          <p14:tracePt t="36460" x="4638675" y="3170238"/>
          <p14:tracePt t="36478" x="4545013" y="3178175"/>
          <p14:tracePt t="36492" x="4425950" y="3203575"/>
          <p14:tracePt t="36508" x="4324350" y="3221038"/>
          <p14:tracePt t="36524" x="4265613" y="3221038"/>
          <p14:tracePt t="36525" x="4187825" y="3238500"/>
          <p14:tracePt t="36541" x="4121150" y="3238500"/>
          <p14:tracePt t="36557" x="3900488" y="3271838"/>
          <p14:tracePt t="36575" x="3756025" y="3297238"/>
          <p14:tracePt t="36591" x="3644900" y="3322638"/>
          <p14:tracePt t="36607" x="3543300" y="3330575"/>
          <p14:tracePt t="36623" x="3424238" y="3355975"/>
          <p14:tracePt t="36640" x="3330575" y="3373438"/>
          <p14:tracePt t="36656" x="3244850" y="3382963"/>
          <p14:tracePt t="36680" x="3092450" y="3416300"/>
          <p14:tracePt t="36692" x="2973388" y="3441700"/>
          <p14:tracePt t="36710" x="2854325" y="3484563"/>
          <p14:tracePt t="36725" x="2795588" y="3492500"/>
          <p14:tracePt t="36726" x="2727325" y="3517900"/>
          <p14:tracePt t="36743" x="2633663" y="3552825"/>
          <p14:tracePt t="36759" x="2582863" y="3586163"/>
          <p14:tracePt t="36773" x="2549525" y="3611563"/>
          <p14:tracePt t="36791" x="2524125" y="3629025"/>
          <p14:tracePt t="36819" x="2524125" y="3646488"/>
          <p14:tracePt t="36828" x="2524125" y="3654425"/>
          <p14:tracePt t="36840" x="2524125" y="3679825"/>
          <p14:tracePt t="36857" x="2582863" y="3763963"/>
          <p14:tracePt t="36873" x="2684463" y="3857625"/>
          <p14:tracePt t="36890" x="2854325" y="3935413"/>
          <p14:tracePt t="36907" x="3084513" y="4002088"/>
          <p14:tracePt t="36925" x="3424238" y="4052888"/>
          <p14:tracePt t="36941" x="3525838" y="4052888"/>
          <p14:tracePt t="36942" x="3627438" y="4052888"/>
          <p14:tracePt t="36957" x="3781425" y="4052888"/>
          <p14:tracePt t="36973" x="3908425" y="4052888"/>
          <p14:tracePt t="36989" x="3984625" y="4052888"/>
          <p14:tracePt t="37008" x="4060825" y="4052888"/>
          <p14:tracePt t="37023" x="4137025" y="4052888"/>
          <p14:tracePt t="37040" x="4240213" y="4052888"/>
          <p14:tracePt t="37057" x="4410075" y="4052888"/>
          <p14:tracePt t="37073" x="4605338" y="4052888"/>
          <p14:tracePt t="37089" x="4826000" y="4052888"/>
          <p14:tracePt t="37108" x="5122863" y="4052888"/>
          <p14:tracePt t="37124" x="5224463" y="4052888"/>
          <p14:tracePt t="37140" x="5327650" y="4052888"/>
          <p14:tracePt t="37159" x="5437188" y="4052888"/>
          <p14:tracePt t="37176" x="5480050" y="4052888"/>
          <p14:tracePt t="37190" x="5505450" y="4052888"/>
          <p14:tracePt t="37211" x="5548313" y="4044950"/>
          <p14:tracePt t="37212" x="5556250" y="4044950"/>
          <p14:tracePt t="37223" x="5599113" y="4037013"/>
          <p14:tracePt t="37240" x="5667375" y="4037013"/>
          <p14:tracePt t="37261" x="5761038" y="3994150"/>
          <p14:tracePt t="37274" x="5786438" y="3986213"/>
          <p14:tracePt t="37275" x="5802313" y="3986213"/>
          <p14:tracePt t="37290" x="5819775" y="3976688"/>
          <p14:tracePt t="37307" x="5845175" y="3976688"/>
          <p14:tracePt t="37324" x="5913438" y="3968750"/>
          <p14:tracePt t="37340" x="5956300" y="3960813"/>
          <p14:tracePt t="37357" x="6083300" y="3960813"/>
          <p14:tracePt t="37359" x="6167438" y="3943350"/>
          <p14:tracePt t="37374" x="6364288" y="3943350"/>
          <p14:tracePt t="37390" x="6465888" y="3943350"/>
          <p14:tracePt t="37406" x="6559550" y="3943350"/>
          <p14:tracePt t="37425" x="6584950" y="3943350"/>
          <p14:tracePt t="37440" x="6610350" y="3943350"/>
          <p14:tracePt t="37458" x="6626225" y="3943350"/>
          <p14:tracePt t="37473" x="6678613" y="3943350"/>
          <p14:tracePt t="37490" x="6729413" y="3943350"/>
          <p14:tracePt t="37509" x="6805613" y="3943350"/>
          <p14:tracePt t="37527" x="6838950" y="3943350"/>
          <p14:tracePt t="37542" x="6873875" y="3943350"/>
          <p14:tracePt t="37620" x="6881813" y="3943350"/>
          <p14:tracePt t="37700" x="6889750" y="3943350"/>
          <p14:tracePt t="37708" x="6899275" y="3935413"/>
          <p14:tracePt t="37716" x="6907213" y="3935413"/>
          <p14:tracePt t="37852" x="6915150" y="3925888"/>
          <p14:tracePt t="37859" x="6899275" y="3925888"/>
          <p14:tracePt t="37873" x="6838950" y="3917950"/>
          <p14:tracePt t="37890" x="6694488" y="3917950"/>
          <p14:tracePt t="37906" x="6456363" y="3917950"/>
          <p14:tracePt t="37924" x="6075363" y="3908425"/>
          <p14:tracePt t="37942" x="5870575" y="3908425"/>
          <p14:tracePt t="37957" x="5786438" y="3908425"/>
          <p14:tracePt t="37958" x="5718175" y="3908425"/>
          <p14:tracePt t="37973" x="5607050" y="3875088"/>
          <p14:tracePt t="37989" x="5513388" y="3875088"/>
          <p14:tracePt t="38007" x="5421313" y="3875088"/>
          <p14:tracePt t="38023" x="5335588" y="3875088"/>
          <p14:tracePt t="38039" x="5249863" y="3875088"/>
          <p14:tracePt t="38056" x="5183188" y="3875088"/>
          <p14:tracePt t="38073" x="5140325" y="3875088"/>
          <p14:tracePt t="38090" x="5089525" y="3875088"/>
          <p14:tracePt t="38091" x="5072063" y="3875088"/>
          <p14:tracePt t="38106" x="5054600" y="3875088"/>
          <p14:tracePt t="38125" x="5046663" y="3875088"/>
          <p14:tracePt t="38141" x="5038725" y="3875088"/>
          <p14:tracePt t="38558" x="5029200" y="3875088"/>
          <p14:tracePt t="42059" x="5038725" y="3875088"/>
          <p14:tracePt t="42068" x="5089525" y="3875088"/>
          <p14:tracePt t="42075" x="5140325" y="3883025"/>
          <p14:tracePt t="42088" x="5183188" y="3883025"/>
          <p14:tracePt t="42104" x="5267325" y="3883025"/>
          <p14:tracePt t="42121" x="5368925" y="3883025"/>
          <p14:tracePt t="42137" x="5446713" y="3883025"/>
          <p14:tracePt t="42155" x="5505450" y="3883025"/>
          <p14:tracePt t="42156" x="5522913" y="3892550"/>
          <p14:tracePt t="42173" x="5548313" y="3892550"/>
          <p14:tracePt t="42188" x="5556250" y="3892550"/>
          <p14:tracePt t="42211" x="5581650" y="3892550"/>
          <p14:tracePt t="42212" x="5607050" y="3892550"/>
          <p14:tracePt t="42223" x="5616575" y="3892550"/>
          <p14:tracePt t="42238" x="5641975" y="3892550"/>
          <p14:tracePt t="42254" x="5683250" y="3892550"/>
          <p14:tracePt t="42272" x="5718175" y="3892550"/>
          <p14:tracePt t="42287" x="5743575" y="3892550"/>
          <p14:tracePt t="42305" x="5751513" y="3892550"/>
          <p14:tracePt t="42321" x="5776913" y="3892550"/>
          <p14:tracePt t="42339" x="5811838" y="3892550"/>
          <p14:tracePt t="42358" x="5845175" y="3892550"/>
          <p14:tracePt t="42371" x="5862638" y="3883025"/>
          <p14:tracePt t="42372" x="5880100" y="3883025"/>
          <p14:tracePt t="42389" x="5921375" y="3883025"/>
          <p14:tracePt t="42405" x="5938838" y="3875088"/>
          <p14:tracePt t="42407" x="5956300" y="3875088"/>
          <p14:tracePt t="42421" x="5997575" y="3875088"/>
          <p14:tracePt t="42438" x="6049963" y="3875088"/>
          <p14:tracePt t="42454" x="6091238" y="3875088"/>
          <p14:tracePt t="42471" x="6142038" y="3875088"/>
          <p14:tracePt t="42488" x="6167438" y="3875088"/>
          <p14:tracePt t="42505" x="6194425" y="3875088"/>
          <p14:tracePt t="42521" x="6202363" y="3875088"/>
          <p14:tracePt t="42700" x="6219825" y="3875088"/>
          <p14:tracePt t="42724" x="6227763" y="3875088"/>
          <p14:tracePt t="42739" x="6245225" y="3883025"/>
          <p14:tracePt t="42780" x="6253163" y="3883025"/>
          <p14:tracePt t="42788" x="6261100" y="3883025"/>
          <p14:tracePt t="42811" x="6270625" y="3883025"/>
          <p14:tracePt t="42820" x="6278563" y="3883025"/>
          <p14:tracePt t="42827" x="6286500" y="3883025"/>
          <p14:tracePt t="42837" x="6296025" y="3883025"/>
          <p14:tracePt t="42853" x="6311900" y="3883025"/>
          <p14:tracePt t="42871" x="6321425" y="3883025"/>
          <p14:tracePt t="42889" x="6338888" y="3883025"/>
          <p14:tracePt t="42940" x="6346825" y="3883025"/>
          <p14:tracePt t="43717" x="6372225" y="3883025"/>
          <p14:tracePt t="43724" x="6389688" y="3883025"/>
          <p14:tracePt t="43737" x="6415088" y="3883025"/>
          <p14:tracePt t="43754" x="6456363" y="3883025"/>
          <p14:tracePt t="43770" x="6499225" y="3883025"/>
          <p14:tracePt t="43788" x="6575425" y="3883025"/>
          <p14:tracePt t="43804" x="6600825" y="3883025"/>
          <p14:tracePt t="43805" x="6626225" y="3883025"/>
          <p14:tracePt t="43820" x="6643688" y="3883025"/>
          <p14:tracePt t="43836" x="6737350" y="3883025"/>
          <p14:tracePt t="43853" x="6780213" y="3883025"/>
          <p14:tracePt t="43870" x="6813550" y="3892550"/>
          <p14:tracePt t="43887" x="6856413" y="3892550"/>
          <p14:tracePt t="43904" x="6881813" y="3892550"/>
          <p14:tracePt t="43920" x="6899275" y="3892550"/>
          <p14:tracePt t="43940" x="6907213" y="3892550"/>
          <p14:tracePt t="43964" x="6915150" y="3892550"/>
          <p14:tracePt t="44077" x="6932613" y="3892550"/>
          <p14:tracePt t="44084" x="6950075" y="3892550"/>
          <p14:tracePt t="44091" x="6975475" y="3892550"/>
          <p14:tracePt t="44107" x="6983413" y="3892550"/>
          <p14:tracePt t="44120" x="7000875" y="3892550"/>
          <p14:tracePt t="44136" x="7026275" y="3892550"/>
          <p14:tracePt t="44157" x="7051675" y="3892550"/>
          <p14:tracePt t="44172" x="7069138" y="3892550"/>
          <p14:tracePt t="44190" x="7094538" y="3892550"/>
          <p14:tracePt t="44212" x="7119938" y="3892550"/>
          <p14:tracePt t="44213" x="7170738" y="3900488"/>
          <p14:tracePt t="44221" x="7188200" y="3908425"/>
          <p14:tracePt t="44240" x="7229475" y="3908425"/>
          <p14:tracePt t="44255" x="7272338" y="3908425"/>
          <p14:tracePt t="44270" x="7297738" y="3908425"/>
          <p14:tracePt t="44287" x="7307263" y="3908425"/>
          <p14:tracePt t="44332" x="7323138" y="3908425"/>
          <p14:tracePt t="44339" x="7340600" y="3908425"/>
          <p14:tracePt t="44348" x="7358063" y="3908425"/>
          <p14:tracePt t="44355" x="7366000" y="3908425"/>
          <p14:tracePt t="44370" x="7373938" y="3908425"/>
          <p14:tracePt t="44388" x="7400925" y="3908425"/>
          <p14:tracePt t="46524" x="7408863" y="3908425"/>
          <p14:tracePt t="46532" x="7442200" y="3908425"/>
          <p14:tracePt t="46540" x="7477125" y="3908425"/>
          <p14:tracePt t="46556" x="7502525" y="3908425"/>
          <p14:tracePt t="46569" x="7510463" y="3908425"/>
          <p14:tracePt t="46586" x="7535863" y="3908425"/>
          <p14:tracePt t="46603" x="7545388" y="3908425"/>
          <p14:tracePt t="46627" x="7553325" y="3908425"/>
          <p14:tracePt t="46637" x="7561263" y="3908425"/>
          <p14:tracePt t="46654" x="7570788" y="3908425"/>
          <p14:tracePt t="46669" x="7596188" y="3908425"/>
          <p14:tracePt t="46686" x="7621588" y="3908425"/>
          <p14:tracePt t="46703" x="7629525" y="3908425"/>
          <p14:tracePt t="46812" x="7637463" y="3908425"/>
          <p14:tracePt t="46908" x="7596188" y="3908425"/>
          <p14:tracePt t="46916" x="7518400" y="3908425"/>
          <p14:tracePt t="46923" x="7426325" y="3908425"/>
          <p14:tracePt t="46936" x="7297738" y="3908425"/>
          <p14:tracePt t="46952" x="6864350" y="3908425"/>
          <p14:tracePt t="46969" x="5972175" y="3790950"/>
          <p14:tracePt t="46988" x="4503738" y="3646488"/>
          <p14:tracePt t="47004" x="3746500" y="3679825"/>
          <p14:tracePt t="47020" x="3467100" y="3722688"/>
          <p14:tracePt t="47021" x="3219450" y="3756025"/>
          <p14:tracePt t="47036" x="2990850" y="3790950"/>
          <p14:tracePt t="47052" x="2930525" y="3798888"/>
          <p14:tracePt t="47069" x="2846388" y="3816350"/>
          <p14:tracePt t="47086" x="2838450" y="3816350"/>
          <p14:tracePt t="47116" x="2828925" y="3816350"/>
          <p14:tracePt t="47123" x="2811463" y="3832225"/>
          <p14:tracePt t="47138" x="2786063" y="3832225"/>
          <p14:tracePt t="47139" x="2778125" y="3832225"/>
          <p14:tracePt t="47157" x="2709863" y="3849688"/>
          <p14:tracePt t="47169" x="2676525" y="3849688"/>
          <p14:tracePt t="47186" x="2616200" y="3875088"/>
          <p14:tracePt t="47203" x="2524125" y="3883025"/>
          <p14:tracePt t="47205" x="2481263" y="3883025"/>
          <p14:tracePt t="47219" x="2430463" y="3892550"/>
          <p14:tracePt t="47220" x="2387600" y="3925888"/>
          <p14:tracePt t="47239" x="2319338" y="3935413"/>
          <p14:tracePt t="47260" x="2276475" y="3951288"/>
          <p14:tracePt t="47261" x="2268538" y="3960813"/>
          <p14:tracePt t="47284" x="2260600" y="3968750"/>
          <p14:tracePt t="47292" x="2251075" y="3968750"/>
          <p14:tracePt t="47302" x="2251075" y="3976688"/>
          <p14:tracePt t="47319" x="2243138" y="3994150"/>
          <p14:tracePt t="47335" x="2243138" y="4002088"/>
          <p14:tracePt t="47353" x="2243138" y="4019550"/>
          <p14:tracePt t="47369" x="2235200" y="4037013"/>
          <p14:tracePt t="47396" x="2235200" y="4052888"/>
          <p14:tracePt t="47412" x="2235200" y="4062413"/>
          <p14:tracePt t="47421" x="2235200" y="4070350"/>
          <p14:tracePt t="47478" x="2243138" y="4070350"/>
          <p14:tracePt t="47487" x="2251075" y="4070350"/>
          <p14:tracePt t="47492" x="2251075" y="4079875"/>
          <p14:tracePt t="47502" x="2260600" y="4087813"/>
          <p14:tracePt t="47518" x="2268538" y="4087813"/>
          <p14:tracePt t="47535" x="2276475" y="4095750"/>
          <p14:tracePt t="47580" x="2293938" y="4095750"/>
          <p14:tracePt t="47603" x="2301875" y="4105275"/>
          <p14:tracePt t="47620" x="2311400" y="4113213"/>
          <p14:tracePt t="47627" x="2319338" y="4113213"/>
          <p14:tracePt t="47636" x="2327275" y="4121150"/>
          <p14:tracePt t="47653" x="2336800" y="4130675"/>
          <p14:tracePt t="47675" x="2352675" y="4138613"/>
          <p14:tracePt t="47699" x="2370138" y="4146550"/>
          <p14:tracePt t="47716" x="2387600" y="4156075"/>
          <p14:tracePt t="47731" x="2387600" y="4164013"/>
          <p14:tracePt t="47739" x="2395538" y="4171950"/>
          <p14:tracePt t="47752" x="2413000" y="4181475"/>
          <p14:tracePt t="47768" x="2413000" y="4189413"/>
          <p14:tracePt t="47785" x="2446338" y="4206875"/>
          <p14:tracePt t="47801" x="2489200" y="4240213"/>
          <p14:tracePt t="47819" x="2540000" y="4257675"/>
          <p14:tracePt t="47820" x="2557463" y="4265613"/>
          <p14:tracePt t="47835" x="2590800" y="4275138"/>
          <p14:tracePt t="47836" x="2608263" y="4283075"/>
          <p14:tracePt t="47852" x="2625725" y="4283075"/>
          <p14:tracePt t="47853" x="2651125" y="4283075"/>
          <p14:tracePt t="47868" x="2668588" y="4300538"/>
          <p14:tracePt t="47885" x="2709863" y="4300538"/>
          <p14:tracePt t="47901" x="2735263" y="4300538"/>
          <p14:tracePt t="47918" x="2770188" y="4300538"/>
          <p14:tracePt t="47937" x="2795588" y="4300538"/>
          <p14:tracePt t="47952" x="2828925" y="4300538"/>
          <p14:tracePt t="47968" x="2854325" y="4300538"/>
          <p14:tracePt t="47985" x="2871788" y="4300538"/>
          <p14:tracePt t="48011" x="2879725" y="4300538"/>
          <p14:tracePt t="50597" x="2897188" y="4300538"/>
          <p14:tracePt t="50604" x="2922588" y="4300538"/>
          <p14:tracePt t="50622" x="2955925" y="4300538"/>
          <p14:tracePt t="50634" x="2982913" y="4308475"/>
          <p14:tracePt t="50652" x="3033713" y="4325938"/>
          <p14:tracePt t="50652" x="3067050" y="4333875"/>
          <p14:tracePt t="50668" x="3092450" y="4341813"/>
          <p14:tracePt t="50669" x="3109913" y="4341813"/>
          <p14:tracePt t="50683" x="3127375" y="4341813"/>
          <p14:tracePt t="50701" x="3143250" y="4341813"/>
          <p14:tracePt t="50740" x="3143250" y="4351338"/>
          <p14:tracePt t="50748" x="3160713" y="4351338"/>
          <p14:tracePt t="50756" x="3168650" y="4351338"/>
          <p14:tracePt t="50771" x="3194050" y="4351338"/>
          <p14:tracePt t="50788" x="3211513" y="4351338"/>
          <p14:tracePt t="50801" x="3228975" y="4351338"/>
          <p14:tracePt t="50817" x="3244850" y="4351338"/>
          <p14:tracePt t="50834" x="3279775" y="4351338"/>
          <p14:tracePt t="50850" x="3305175" y="4351338"/>
          <p14:tracePt t="50868" x="3348038" y="4351338"/>
          <p14:tracePt t="50869" x="3373438" y="4351338"/>
          <p14:tracePt t="50885" x="3406775" y="4351338"/>
          <p14:tracePt t="50901" x="3424238" y="4351338"/>
          <p14:tracePt t="50918" x="3508375" y="4351338"/>
          <p14:tracePt t="50933" x="3559175" y="4351338"/>
          <p14:tracePt t="50950" x="3611563" y="4351338"/>
          <p14:tracePt t="50967" x="3644900" y="4351338"/>
          <p14:tracePt t="50984" x="3670300" y="4351338"/>
          <p14:tracePt t="51001" x="3678238" y="4351338"/>
          <p14:tracePt t="51018" x="3703638" y="4351338"/>
          <p14:tracePt t="51036" x="3713163" y="4351338"/>
          <p14:tracePt t="51068" x="3729038" y="4351338"/>
          <p14:tracePt t="51092" x="3738563" y="4351338"/>
          <p14:tracePt t="51102" x="3746500" y="4351338"/>
          <p14:tracePt t="51108" x="3756025" y="4351338"/>
          <p14:tracePt t="51117" x="3763963" y="4351338"/>
          <p14:tracePt t="51136" x="3789363" y="4351338"/>
          <p14:tracePt t="51157" x="3840163" y="4351338"/>
          <p14:tracePt t="51167" x="3848100" y="4351338"/>
          <p14:tracePt t="51186" x="3865563" y="4351338"/>
          <p14:tracePt t="51189" x="3873500" y="4351338"/>
          <p14:tracePt t="51200" x="3890963" y="4351338"/>
          <p14:tracePt t="51220" x="3908425" y="4351338"/>
          <p14:tracePt t="51234" x="3925888" y="4351338"/>
          <p14:tracePt t="51251" x="3933825" y="4351338"/>
          <p14:tracePt t="51269" x="3941763" y="4351338"/>
          <p14:tracePt t="52860" x="3967163" y="4351338"/>
          <p14:tracePt t="52867" x="4027488" y="4351338"/>
          <p14:tracePt t="52876" x="4103688" y="4359275"/>
          <p14:tracePt t="52884" x="4162425" y="4359275"/>
          <p14:tracePt t="52900" x="4222750" y="4384675"/>
          <p14:tracePt t="52916" x="4349750" y="4394200"/>
          <p14:tracePt t="52933" x="4587875" y="4427538"/>
          <p14:tracePt t="52950" x="4800600" y="4460875"/>
          <p14:tracePt t="52966" x="5013325" y="4495800"/>
          <p14:tracePt t="52983" x="5241925" y="4495800"/>
          <p14:tracePt t="53002" x="5538788" y="4495800"/>
          <p14:tracePt t="53004" x="5718175" y="4495800"/>
          <p14:tracePt t="53018" x="5946775" y="4495800"/>
          <p14:tracePt t="53020" x="6151563" y="4495800"/>
          <p14:tracePt t="53032" x="6303963" y="4495800"/>
          <p14:tracePt t="53049" x="6559550" y="4495800"/>
          <p14:tracePt t="53066" x="6745288" y="4495800"/>
          <p14:tracePt t="53068" x="6797675" y="4495800"/>
          <p14:tracePt t="53083" x="6899275" y="4495800"/>
          <p14:tracePt t="53084" x="6958013" y="4495800"/>
          <p14:tracePt t="53100" x="7043738" y="4495800"/>
          <p14:tracePt t="53101" x="7077075" y="4495800"/>
          <p14:tracePt t="53118" x="7119938" y="4495800"/>
          <p14:tracePt t="53132" x="7170738" y="4495800"/>
          <p14:tracePt t="53149" x="7213600" y="4503738"/>
          <p14:tracePt t="53166" x="7229475" y="4503738"/>
          <p14:tracePt t="53183" x="7264400" y="4513263"/>
          <p14:tracePt t="53199" x="7289800" y="4513263"/>
          <p14:tracePt t="53216" x="7297738" y="4513263"/>
          <p14:tracePt t="53411" x="7307263" y="4513263"/>
          <p14:tracePt t="53427" x="7323138" y="4513263"/>
          <p14:tracePt t="53435" x="7340600" y="4513263"/>
          <p14:tracePt t="53443" x="7358063" y="4513263"/>
          <p14:tracePt t="53452" x="7383463" y="4513263"/>
          <p14:tracePt t="53465" x="7416800" y="4513263"/>
          <p14:tracePt t="53482" x="7493000" y="4495800"/>
          <p14:tracePt t="53499" x="7545388" y="4478338"/>
          <p14:tracePt t="53516" x="7570788" y="4452938"/>
          <p14:tracePt t="53536" x="7578725" y="4445000"/>
          <p14:tracePt t="53605" x="7586663" y="4435475"/>
          <p14:tracePt t="53612" x="7604125" y="4419600"/>
          <p14:tracePt t="53734" x="7612063" y="4419600"/>
          <p14:tracePt t="53756" x="7629525" y="4419600"/>
          <p14:tracePt t="53772" x="7637463" y="4419600"/>
          <p14:tracePt t="53780" x="7646988" y="4419600"/>
          <p14:tracePt t="53788" x="7672388" y="4419600"/>
          <p14:tracePt t="53799" x="7680325" y="4419600"/>
          <p14:tracePt t="53819" x="7697788" y="4419600"/>
          <p14:tracePt t="91509" x="7688263" y="4402138"/>
          <p14:tracePt t="91517" x="7680325" y="4402138"/>
          <p14:tracePt t="92052" x="7697788" y="4402138"/>
          <p14:tracePt t="92059" x="7756525" y="4402138"/>
          <p14:tracePt t="92068" x="7816850" y="4402138"/>
          <p14:tracePt t="92082" x="7859713" y="4402138"/>
          <p14:tracePt t="92099" x="8037513" y="4427538"/>
          <p14:tracePt t="92116" x="8181975" y="4445000"/>
          <p14:tracePt t="92132" x="8258175" y="4452938"/>
          <p14:tracePt t="92151" x="8291513" y="4470400"/>
          <p14:tracePt t="92228" x="8301038" y="4478338"/>
          <p14:tracePt t="92236" x="8291513" y="4486275"/>
          <p14:tracePt t="92252" x="8164513" y="4495800"/>
          <p14:tracePt t="92266" x="8121650" y="4495800"/>
          <p14:tracePt t="92282" x="8045450" y="4495800"/>
          <p14:tracePt t="92301" x="7740650" y="4495800"/>
          <p14:tracePt t="92316" x="7586663" y="4495800"/>
          <p14:tracePt t="92318" x="7416800" y="4495800"/>
          <p14:tracePt t="92336" x="6805613" y="4495800"/>
          <p14:tracePt t="92349" x="6516688" y="4495800"/>
          <p14:tracePt t="92365" x="5649913" y="4579938"/>
          <p14:tracePt t="92382" x="5241925" y="4630738"/>
          <p14:tracePt t="92399" x="4995863" y="4683125"/>
          <p14:tracePt t="92415" x="4775200" y="4691063"/>
          <p14:tracePt t="92432" x="4562475" y="4708525"/>
          <p14:tracePt t="92449" x="4332288" y="4708525"/>
          <p14:tracePt t="92467" x="4121150" y="4708525"/>
          <p14:tracePt t="92483" x="4027488" y="4724400"/>
          <p14:tracePt t="92483" x="3976688" y="4724400"/>
          <p14:tracePt t="92499" x="3916363" y="4724400"/>
          <p14:tracePt t="92500" x="3840163" y="4724400"/>
          <p14:tracePt t="92517" x="3703638" y="4724400"/>
          <p14:tracePt t="92533" x="3559175" y="4724400"/>
          <p14:tracePt t="92549" x="3457575" y="4724400"/>
          <p14:tracePt t="92567" x="3381375" y="4733925"/>
          <p14:tracePt t="92582" x="3305175" y="4741863"/>
          <p14:tracePt t="92598" x="3287713" y="4741863"/>
          <p14:tracePt t="92616" x="3203575" y="4749800"/>
          <p14:tracePt t="92632" x="3059113" y="4775200"/>
          <p14:tracePt t="92651" x="2879725" y="4784725"/>
          <p14:tracePt t="92652" x="2795588" y="4784725"/>
          <p14:tracePt t="92665" x="2744788" y="4784725"/>
          <p14:tracePt t="92684" x="2481263" y="4827588"/>
          <p14:tracePt t="92699" x="2293938" y="4860925"/>
          <p14:tracePt t="92718" x="2132013" y="4886325"/>
          <p14:tracePt t="92739" x="1997075" y="4903788"/>
          <p14:tracePt t="92741" x="1946275" y="4903788"/>
          <p14:tracePt t="92749" x="1885950" y="4903788"/>
          <p14:tracePt t="92766" x="1827213" y="4903788"/>
          <p14:tracePt t="92782" x="1817688" y="4903788"/>
          <p14:tracePt t="93060" x="1835150" y="4903788"/>
          <p14:tracePt t="93068" x="1878013" y="4903788"/>
          <p14:tracePt t="93075" x="1928813" y="4903788"/>
          <p14:tracePt t="93083" x="1971675" y="4903788"/>
          <p14:tracePt t="93098" x="2030413" y="4903788"/>
          <p14:tracePt t="93116" x="2141538" y="4903788"/>
          <p14:tracePt t="93131" x="2301875" y="4919663"/>
          <p14:tracePt t="93148" x="2420938" y="4946650"/>
          <p14:tracePt t="93149" x="2463800" y="4946650"/>
          <p14:tracePt t="93165" x="2481263" y="4954588"/>
          <p14:tracePt t="93188" x="2506663" y="4954588"/>
          <p14:tracePt t="93244" x="2514600" y="4954588"/>
          <p14:tracePt t="93260" x="2524125" y="4972050"/>
          <p14:tracePt t="93273" x="2532063" y="4972050"/>
          <p14:tracePt t="93276" x="2549525" y="4979988"/>
          <p14:tracePt t="93292" x="2565400" y="4979988"/>
          <p14:tracePt t="93299" x="2574925" y="4979988"/>
          <p14:tracePt t="93308" x="2590800" y="4979988"/>
          <p14:tracePt t="93316" x="2608263" y="4979988"/>
          <p14:tracePt t="93332" x="2625725" y="4979988"/>
          <p14:tracePt t="93348" x="2659063" y="4979988"/>
          <p14:tracePt t="93364" x="2709863" y="4979988"/>
          <p14:tracePt t="93381" x="2752725" y="4979988"/>
          <p14:tracePt t="93398" x="2803525" y="4979988"/>
          <p14:tracePt t="93415" x="2871788" y="4979988"/>
          <p14:tracePt t="93432" x="2930525" y="4979988"/>
          <p14:tracePt t="93449" x="2998788" y="4979988"/>
          <p14:tracePt t="93465" x="3049588" y="4979988"/>
          <p14:tracePt t="93481" x="3067050" y="4979988"/>
          <p14:tracePt t="93500" x="3084513" y="4979988"/>
          <p14:tracePt t="93501" x="3092450" y="4979988"/>
          <p14:tracePt t="93523" x="3100388" y="4979988"/>
          <p14:tracePt t="93550" x="3109913" y="4979988"/>
          <p14:tracePt t="93566" x="3117850" y="4979988"/>
          <p14:tracePt t="93571" x="3127375" y="4979988"/>
          <p14:tracePt t="93605" x="3135313" y="4979988"/>
          <p14:tracePt t="93612" x="3135313" y="4972050"/>
          <p14:tracePt t="93629" x="3143250" y="4972050"/>
          <p14:tracePt t="93644" x="3160713" y="4972050"/>
          <p14:tracePt t="93676" x="3178175" y="4962525"/>
          <p14:tracePt t="93691" x="3194050" y="4962525"/>
          <p14:tracePt t="93733" x="3203575" y="4962525"/>
          <p14:tracePt t="93772" x="3219450" y="4954588"/>
          <p14:tracePt t="94716" x="3219450" y="4946650"/>
          <p14:tracePt t="95573" x="3228975" y="4946650"/>
          <p14:tracePt t="95580" x="3228975" y="4919663"/>
          <p14:tracePt t="95588" x="3279775" y="4886325"/>
          <p14:tracePt t="95597" x="3322638" y="4852988"/>
          <p14:tracePt t="95614" x="3330575" y="4852988"/>
          <p14:tracePt t="95702" x="3305175" y="4827588"/>
          <p14:tracePt t="95708" x="3297238" y="4818063"/>
          <p14:tracePt t="95740" x="3287713" y="4810125"/>
          <p14:tracePt t="95749" x="3279775" y="4802188"/>
          <p14:tracePt t="95756" x="3270250" y="4784725"/>
          <p14:tracePt t="95765" x="3254375" y="4741863"/>
          <p14:tracePt t="95781" x="3236913" y="4716463"/>
          <p14:tracePt t="95799" x="3203575" y="4699000"/>
          <p14:tracePt t="95814" x="3127375" y="4657725"/>
          <p14:tracePt t="95830" x="3074988" y="4640263"/>
          <p14:tracePt t="95848" x="3059113" y="4622800"/>
          <p14:tracePt t="95864" x="3033713" y="4605338"/>
          <p14:tracePt t="95880" x="2982913" y="4589463"/>
          <p14:tracePt t="95898" x="2947988" y="4589463"/>
          <p14:tracePt t="95913" x="2889250" y="4589463"/>
          <p14:tracePt t="95931" x="2760663" y="4579938"/>
          <p14:tracePt t="95948" x="2455863" y="4513263"/>
          <p14:tracePt t="95964" x="2395538" y="4486275"/>
          <p14:tracePt t="95965" x="2319338" y="4478338"/>
          <p14:tracePt t="95980" x="2260600" y="4470400"/>
          <p14:tracePt t="95981" x="2217738" y="4460875"/>
          <p14:tracePt t="95997" x="2090738" y="4427538"/>
          <p14:tracePt t="96014" x="2047875" y="4410075"/>
          <p14:tracePt t="96031" x="2022475" y="4394200"/>
          <p14:tracePt t="96047" x="2012950" y="4394200"/>
          <p14:tracePt t="96092" x="1997075" y="4394200"/>
          <p14:tracePt t="96099" x="1979613" y="4394200"/>
          <p14:tracePt t="96107" x="1962150" y="4394200"/>
          <p14:tracePt t="96115" x="1936750" y="4394200"/>
          <p14:tracePt t="96130" x="1903413" y="4402138"/>
          <p14:tracePt t="96148" x="1801813" y="4445000"/>
          <p14:tracePt t="96164" x="1698625" y="4495800"/>
          <p14:tracePt t="96165" x="1647825" y="4513263"/>
          <p14:tracePt t="96181" x="1589088" y="4546600"/>
          <p14:tracePt t="96182" x="1538288" y="4564063"/>
          <p14:tracePt t="96198" x="1435100" y="4605338"/>
          <p14:tracePt t="96215" x="1350963" y="4640263"/>
          <p14:tracePt t="96230" x="1343025" y="4648200"/>
          <p14:tracePt t="96259" x="1333500" y="4648200"/>
          <p14:tracePt t="96372" x="1333500" y="4657725"/>
          <p14:tracePt t="96389" x="1343025" y="4665663"/>
          <p14:tracePt t="96396" x="1350963" y="4665663"/>
          <p14:tracePt t="96404" x="1350963" y="4673600"/>
          <p14:tracePt t="96419" x="1358900" y="4673600"/>
          <p14:tracePt t="96435" x="1376363" y="4673600"/>
          <p14:tracePt t="96451" x="1376363" y="4683125"/>
          <p14:tracePt t="96476" x="1384300" y="4683125"/>
          <p14:tracePt t="96483" x="1409700" y="4683125"/>
          <p14:tracePt t="96500" x="1495425" y="4683125"/>
          <p14:tracePt t="96513" x="1546225" y="4683125"/>
          <p14:tracePt t="96530" x="1690688" y="4630738"/>
          <p14:tracePt t="96550" x="1827213" y="4554538"/>
          <p14:tracePt t="96569" x="1852613" y="4538663"/>
          <p14:tracePt t="96582" x="1860550" y="4513263"/>
          <p14:tracePt t="96598" x="1878013" y="4486275"/>
          <p14:tracePt t="96613" x="1878013" y="4478338"/>
          <p14:tracePt t="96676" x="1878013" y="4470400"/>
          <p14:tracePt t="96700" x="1878013" y="4460875"/>
          <p14:tracePt t="96764" x="1878013" y="4452938"/>
          <p14:tracePt t="96771" x="1868488" y="4452938"/>
          <p14:tracePt t="96781" x="1860550" y="4452938"/>
          <p14:tracePt t="96796" x="1843088" y="4445000"/>
          <p14:tracePt t="96813" x="1835150" y="4445000"/>
          <p14:tracePt t="96830" x="1817688" y="4435475"/>
          <p14:tracePt t="96847" x="1809750" y="4427538"/>
          <p14:tracePt t="96863" x="1801813" y="4427538"/>
          <p14:tracePt t="96881" x="1792288" y="4427538"/>
          <p14:tracePt t="96897" x="1784350" y="4419600"/>
          <p14:tracePt t="96913" x="1776413" y="4410075"/>
          <p14:tracePt t="97004" x="1758950" y="4410075"/>
          <p14:tracePt t="97019" x="1758950" y="4402138"/>
          <p14:tracePt t="97027" x="1749425" y="4402138"/>
          <p14:tracePt t="97229" x="1784350" y="4394200"/>
          <p14:tracePt t="97236" x="1817688" y="4394200"/>
          <p14:tracePt t="97246" x="1860550" y="4384675"/>
          <p14:tracePt t="97263" x="1962150" y="4384675"/>
          <p14:tracePt t="97280" x="2065338" y="4384675"/>
          <p14:tracePt t="97297" x="2141538" y="4384675"/>
          <p14:tracePt t="97313" x="2192338" y="4384675"/>
          <p14:tracePt t="97329" x="2243138" y="4384675"/>
          <p14:tracePt t="97346" x="2301875" y="4376738"/>
          <p14:tracePt t="97363" x="2336800" y="4376738"/>
          <p14:tracePt t="97364" x="2344738" y="4376738"/>
          <p14:tracePt t="97380" x="2352675" y="4376738"/>
          <p14:tracePt t="97541" x="2362200" y="4376738"/>
          <p14:tracePt t="97550" x="2370138" y="4376738"/>
          <p14:tracePt t="98005" x="2379663" y="4359275"/>
          <p14:tracePt t="98523" x="2379663" y="4384675"/>
          <p14:tracePt t="98531" x="2379663" y="4410075"/>
          <p14:tracePt t="98540" x="2327275" y="4435475"/>
          <p14:tracePt t="98548" x="2301875" y="4452938"/>
          <p14:tracePt t="98570" x="2251075" y="4478338"/>
          <p14:tracePt t="98572" x="2235200" y="4486275"/>
          <p14:tracePt t="98581" x="2225675" y="4495800"/>
          <p14:tracePt t="98606" x="2208213" y="4503738"/>
          <p14:tracePt t="98619" x="2200275" y="4503738"/>
          <p14:tracePt t="98635" x="2192338" y="4503738"/>
          <p14:tracePt t="98646" x="2174875" y="4513263"/>
          <p14:tracePt t="98662" x="2132013" y="4529138"/>
          <p14:tracePt t="98679" x="2098675" y="4554538"/>
          <p14:tracePt t="98697" x="2038350" y="4572000"/>
          <p14:tracePt t="98713" x="2005013" y="4589463"/>
          <p14:tracePt t="98730" x="1979613" y="4597400"/>
          <p14:tracePt t="98748" x="1885950" y="4614863"/>
          <p14:tracePt t="98764" x="1817688" y="4640263"/>
          <p14:tracePt t="98781" x="1776413" y="4648200"/>
          <p14:tracePt t="98798" x="1741488" y="4657725"/>
          <p14:tracePt t="98816" x="1698625" y="4657725"/>
          <p14:tracePt t="98836" x="1690688" y="4665663"/>
          <p14:tracePt t="98847" x="1673225" y="4665663"/>
          <p14:tracePt t="99484" x="1665288" y="4673600"/>
          <p14:tracePt t="99499" x="1665288" y="4683125"/>
          <p14:tracePt t="99523" x="1673225" y="4683125"/>
          <p14:tracePt t="99539" x="1673225" y="4691063"/>
          <p14:tracePt t="99547" x="1682750" y="4699000"/>
          <p14:tracePt t="99564" x="1690688" y="4699000"/>
          <p14:tracePt t="99597" x="1698625" y="4708525"/>
          <p14:tracePt t="99637" x="1708150" y="4716463"/>
          <p14:tracePt t="99644" x="1716088" y="4716463"/>
          <p14:tracePt t="99651" x="1724025" y="4724400"/>
          <p14:tracePt t="99666" x="1733550" y="4724400"/>
          <p14:tracePt t="99683" x="1741488" y="4733925"/>
          <p14:tracePt t="99709" x="1749425" y="4741863"/>
          <p14:tracePt t="99732" x="1758950" y="4741863"/>
          <p14:tracePt t="99755" x="1766888" y="4749800"/>
          <p14:tracePt t="99771" x="1776413" y="4749800"/>
          <p14:tracePt t="99780" x="1792288" y="4759325"/>
          <p14:tracePt t="99813" x="1801813" y="4767263"/>
          <p14:tracePt t="99820" x="1809750" y="4767263"/>
          <p14:tracePt t="99828" x="1817688" y="4775200"/>
          <p14:tracePt t="99851" x="1827213" y="4775200"/>
          <p14:tracePt t="99853" x="1843088" y="4792663"/>
          <p14:tracePt t="99862" x="1852613" y="4792663"/>
          <p14:tracePt t="99880" x="1860550" y="4802188"/>
          <p14:tracePt t="99897" x="1868488" y="4810125"/>
          <p14:tracePt t="99912" x="1885950" y="4810125"/>
          <p14:tracePt t="99972" x="1893888" y="4818063"/>
          <p14:tracePt t="101092" x="1928813" y="4827588"/>
          <p14:tracePt t="101100" x="2030413" y="4827588"/>
          <p14:tracePt t="101111" x="2132013" y="4827588"/>
          <p14:tracePt t="101129" x="2413000" y="4827588"/>
          <p14:tracePt t="101146" x="2719388" y="4827588"/>
          <p14:tracePt t="101148" x="2879725" y="4827588"/>
          <p14:tracePt t="101162" x="3049588" y="4827588"/>
          <p14:tracePt t="101180" x="3305175" y="4827588"/>
          <p14:tracePt t="101196" x="3330575" y="4827588"/>
          <p14:tracePt t="101251" x="3338513" y="4827588"/>
          <p14:tracePt t="101281" x="3355975" y="4827588"/>
          <p14:tracePt t="101283" x="3363913" y="4827588"/>
          <p14:tracePt t="101295" x="3373438" y="4818063"/>
          <p14:tracePt t="101314" x="3381375" y="4818063"/>
          <p14:tracePt t="101329" x="3389313" y="4818063"/>
          <p14:tracePt t="101351" x="3406775" y="4818063"/>
          <p14:tracePt t="101361" x="3432175" y="4818063"/>
          <p14:tracePt t="101378" x="3482975" y="4818063"/>
          <p14:tracePt t="101397" x="3533775" y="4818063"/>
          <p14:tracePt t="113573" x="3559175" y="4827588"/>
          <p14:tracePt t="113579" x="3576638" y="4860925"/>
          <p14:tracePt t="113589" x="3576638" y="4903788"/>
          <p14:tracePt t="113605" x="3576638" y="4962525"/>
          <p14:tracePt t="113623" x="3586163" y="4987925"/>
          <p14:tracePt t="113639" x="3533775" y="5005388"/>
          <p14:tracePt t="113660" x="3305175" y="5038725"/>
          <p14:tracePt t="113661" x="3059113" y="5064125"/>
          <p14:tracePt t="113672" x="2668588" y="5124450"/>
          <p14:tracePt t="113689" x="1885950" y="5141913"/>
          <p14:tracePt t="113706" x="1495425" y="5013325"/>
          <p14:tracePt t="113723" x="1325563" y="4767263"/>
          <p14:tracePt t="113724" x="1214438" y="4478338"/>
          <p14:tracePt t="113740" x="1044575" y="4087813"/>
          <p14:tracePt t="113741" x="714375" y="3492500"/>
          <p14:tracePt t="113756" x="373063" y="283845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39822" y="1685399"/>
            <a:ext cx="11385213" cy="447814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The third step in the risk management process is to</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select the appropriate combination of techniques</a:t>
            </a:r>
          </a:p>
          <a:p>
            <a:pPr algn="l">
              <a:lnSpc>
                <a:spcPct val="150000"/>
              </a:lnSpc>
            </a:pPr>
            <a:r>
              <a:rPr lang="en-US" sz="1600" dirty="0">
                <a:solidFill>
                  <a:srgbClr val="0A1F61"/>
                </a:solidFill>
                <a:cs typeface="Tajawal ExtraBold" panose="00000800000000000000" pitchFamily="2" charset="-78"/>
              </a:rPr>
              <a:t>for treating the loss exposures. These techniques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can be classified broadly as either </a:t>
            </a:r>
            <a:r>
              <a:rPr lang="en-US" sz="1600" b="1" dirty="0">
                <a:solidFill>
                  <a:srgbClr val="0A1F61"/>
                </a:solidFill>
                <a:cs typeface="Tajawal ExtraBold" panose="00000800000000000000" pitchFamily="2" charset="-78"/>
              </a:rPr>
              <a:t>risk control </a:t>
            </a:r>
            <a:r>
              <a:rPr lang="en-US" sz="1600" dirty="0">
                <a:solidFill>
                  <a:srgbClr val="0A1F61"/>
                </a:solidFill>
                <a:cs typeface="Tajawal ExtraBold" panose="00000800000000000000" pitchFamily="2" charset="-78"/>
              </a:rPr>
              <a:t>or</a:t>
            </a:r>
            <a:r>
              <a:rPr lang="ar-YE"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risk financing.</a:t>
            </a:r>
            <a:endParaRPr lang="ar-YE" sz="1600" b="1"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b="1" dirty="0">
                <a:solidFill>
                  <a:srgbClr val="0A1F61"/>
                </a:solidFill>
                <a:cs typeface="Tajawal ExtraBold" panose="00000800000000000000" pitchFamily="2" charset="-78"/>
              </a:rPr>
              <a:t>Risk control </a:t>
            </a:r>
            <a:r>
              <a:rPr lang="en-US" sz="1600" dirty="0">
                <a:solidFill>
                  <a:srgbClr val="0A1F61"/>
                </a:solidFill>
                <a:cs typeface="Tajawal ExtraBold" panose="00000800000000000000" pitchFamily="2" charset="-78"/>
              </a:rPr>
              <a:t>refers to techniques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that reduce the frequency or severity of losses . Risk</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financing refers to techniques that provide for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funding of losses . Risk managers typically use a combination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techniques for treating each loss exposure.</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ar-YE" sz="1600"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Risk</a:t>
            </a:r>
            <a:r>
              <a:rPr lang="ar-YE" sz="1600" b="1" dirty="0">
                <a:solidFill>
                  <a:srgbClr val="0A1F61"/>
                </a:solidFill>
                <a:cs typeface="Tajawal ExtraBold" panose="00000800000000000000" pitchFamily="2" charset="-78"/>
              </a:rPr>
              <a:t> </a:t>
            </a:r>
            <a:r>
              <a:rPr lang="en-US" sz="1600" b="1" dirty="0">
                <a:solidFill>
                  <a:srgbClr val="0A1F61"/>
                </a:solidFill>
                <a:cs typeface="Tajawal ExtraBold" panose="00000800000000000000" pitchFamily="2" charset="-78"/>
              </a:rPr>
              <a:t>financing </a:t>
            </a:r>
            <a:r>
              <a:rPr lang="en-US" sz="1600" dirty="0">
                <a:solidFill>
                  <a:srgbClr val="0A1F61"/>
                </a:solidFill>
                <a:cs typeface="Tajawal ExtraBold" panose="00000800000000000000" pitchFamily="2" charset="-78"/>
              </a:rPr>
              <a:t>refers to techniques that provide for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funding of losses . Risk managers typically use a combination</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of techniques for treating each loss exposure.</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الخطوة الثالثة في عملية إدارة المخاطر </a:t>
            </a:r>
            <a:r>
              <a:rPr lang="ar-YE" sz="2400" dirty="0">
                <a:latin typeface="Traditional Arabic" panose="02020603050405020304" pitchFamily="18" charset="-78"/>
                <a:cs typeface="Traditional Arabic" panose="02020603050405020304" pitchFamily="18" charset="-78"/>
              </a:rPr>
              <a:t>هي اختيار المزيج المناسب من التقنيات لمعالجة مخاطر الخسائر. يمكن تصنيف هذه التقنيات بشكل عام إلى نوعين: </a:t>
            </a:r>
            <a:r>
              <a:rPr lang="ar-YE" sz="2400" b="1" dirty="0">
                <a:latin typeface="Traditional Arabic" panose="02020603050405020304" pitchFamily="18" charset="-78"/>
                <a:cs typeface="Traditional Arabic" panose="02020603050405020304" pitchFamily="18" charset="-78"/>
              </a:rPr>
              <a:t>السيطرة على المخاطر أو تمويل المخاطر.</a:t>
            </a: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تشير </a:t>
            </a:r>
            <a:r>
              <a:rPr lang="ar-YE" sz="2400" b="1" dirty="0">
                <a:latin typeface="Traditional Arabic" panose="02020603050405020304" pitchFamily="18" charset="-78"/>
                <a:cs typeface="Traditional Arabic" panose="02020603050405020304" pitchFamily="18" charset="-78"/>
              </a:rPr>
              <a:t>السيطرة على المخاطر </a:t>
            </a:r>
            <a:r>
              <a:rPr lang="ar-YE" sz="2400" dirty="0">
                <a:latin typeface="Traditional Arabic" panose="02020603050405020304" pitchFamily="18" charset="-78"/>
                <a:cs typeface="Traditional Arabic" panose="02020603050405020304" pitchFamily="18" charset="-78"/>
              </a:rPr>
              <a:t>إلى التقنيات التي تقلل من تكرار أو شدة الخسائر. </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أما </a:t>
            </a:r>
            <a:r>
              <a:rPr lang="ar-YE" sz="2400" b="1" dirty="0">
                <a:latin typeface="Traditional Arabic" panose="02020603050405020304" pitchFamily="18" charset="-78"/>
                <a:cs typeface="Traditional Arabic" panose="02020603050405020304" pitchFamily="18" charset="-78"/>
              </a:rPr>
              <a:t>تمويل المخاطر، </a:t>
            </a:r>
            <a:r>
              <a:rPr lang="ar-YE" sz="2400" dirty="0">
                <a:latin typeface="Traditional Arabic" panose="02020603050405020304" pitchFamily="18" charset="-78"/>
                <a:cs typeface="Traditional Arabic" panose="02020603050405020304" pitchFamily="18" charset="-78"/>
              </a:rPr>
              <a:t>فيشير إلى التقنيات التي توفر تمويل الخسائر. يستخدم مدراء المخاطر عادةً مزيجًا من التقنيات لمعالجة كل تعرض لخسارة.</a:t>
            </a:r>
            <a:endParaRPr lang="ar-YE" sz="2400" dirty="0">
              <a:solidFill>
                <a:srgbClr val="0A1F61"/>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485572" y="638956"/>
            <a:ext cx="9301027" cy="1261884"/>
          </a:xfrm>
          <a:prstGeom prst="rect">
            <a:avLst/>
          </a:prstGeom>
          <a:solidFill>
            <a:srgbClr val="00B0F0"/>
          </a:solidFill>
        </p:spPr>
        <p:txBody>
          <a:bodyPr wrap="square" rtlCol="0">
            <a:spAutoFit/>
          </a:bodyPr>
          <a:lstStyle/>
          <a:p>
            <a:r>
              <a:rPr lang="en-US" sz="2000" b="1" dirty="0">
                <a:solidFill>
                  <a:schemeClr val="bg1"/>
                </a:solidFill>
                <a:latin typeface="Alexandria" charset="0"/>
              </a:rPr>
              <a:t>Select the Appropriate Combination</a:t>
            </a:r>
            <a:r>
              <a:rPr lang="ar-YE" sz="2000" b="1" dirty="0">
                <a:solidFill>
                  <a:schemeClr val="bg1"/>
                </a:solidFill>
                <a:latin typeface="Alexandria" charset="0"/>
              </a:rPr>
              <a:t> </a:t>
            </a:r>
            <a:r>
              <a:rPr lang="en-US" sz="2000" b="1" dirty="0">
                <a:solidFill>
                  <a:schemeClr val="bg1"/>
                </a:solidFill>
                <a:latin typeface="Alexandria" charset="0"/>
              </a:rPr>
              <a:t>of Techniques for Treating the Loss Exposures</a:t>
            </a:r>
            <a:endParaRPr lang="ar-YE" sz="20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p>
        </p:txBody>
      </p:sp>
    </p:spTree>
    <p:extLst>
      <p:ext uri="{BB962C8B-B14F-4D97-AF65-F5344CB8AC3E}">
        <p14:creationId xmlns:p14="http://schemas.microsoft.com/office/powerpoint/2010/main" val="3938013724"/>
      </p:ext>
    </p:extLst>
  </p:cSld>
  <p:clrMapOvr>
    <a:masterClrMapping/>
  </p:clrMapOvr>
  <mc:AlternateContent xmlns:mc="http://schemas.openxmlformats.org/markup-compatibility/2006" xmlns:p14="http://schemas.microsoft.com/office/powerpoint/2010/main">
    <mc:Choice Requires="p14">
      <p:transition spd="slow" p14:dur="2000" advTm="178378"/>
    </mc:Choice>
    <mc:Fallback xmlns="">
      <p:transition spd="slow" advTm="178378"/>
    </mc:Fallback>
  </mc:AlternateContent>
  <p:extLst mod="1">
    <p:ext uri="{3A86A75C-4F4B-4683-9AE1-C65F6400EC91}">
      <p14:laserTraceLst xmlns:p14="http://schemas.microsoft.com/office/powerpoint/2010/main">
        <p14:tracePtLst>
          <p14:tracePt t="114294" x="3619500" y="6356350"/>
          <p14:tracePt t="114534" x="3500438" y="6696075"/>
          <p14:tracePt t="114543" x="3729038" y="6619875"/>
          <p14:tracePt t="114559" x="4187825" y="6518275"/>
          <p14:tracePt t="114575" x="4605338" y="6500813"/>
          <p14:tracePt t="114593" x="5013325" y="6500813"/>
          <p14:tracePt t="114615" x="5310188" y="6500813"/>
          <p14:tracePt t="114617" x="5421313" y="6500813"/>
          <p14:tracePt t="114629" x="5513388" y="6500813"/>
          <p14:tracePt t="114630" x="5599113" y="6500813"/>
          <p14:tracePt t="114643" x="5675313" y="6500813"/>
          <p14:tracePt t="114659" x="5819775" y="6492875"/>
          <p14:tracePt t="114679" x="5964238" y="6442075"/>
          <p14:tracePt t="114692" x="6015038" y="6399213"/>
          <p14:tracePt t="114709" x="6024563" y="6391275"/>
          <p14:tracePt t="114726" x="6049963" y="6373813"/>
          <p14:tracePt t="114728" x="6057900" y="6365875"/>
          <p14:tracePt t="114749" x="6100763" y="6330950"/>
          <p14:tracePt t="114754" x="6134100" y="6313488"/>
          <p14:tracePt t="114760" x="6184900" y="6280150"/>
          <p14:tracePt t="114775" x="6303963" y="6178550"/>
          <p14:tracePt t="114792" x="6380163" y="6118225"/>
          <p14:tracePt t="114808" x="6456363" y="6049963"/>
          <p14:tracePt t="114827" x="6524625" y="5991225"/>
          <p14:tracePt t="114843" x="6584950" y="5957888"/>
          <p14:tracePt t="114846" x="6600825" y="5948363"/>
          <p14:tracePt t="114858" x="6626225" y="5940425"/>
          <p14:tracePt t="114884" x="6694488" y="5889625"/>
          <p14:tracePt t="114886" x="6719888" y="5864225"/>
          <p14:tracePt t="114893" x="6745288" y="5838825"/>
          <p14:tracePt t="114910" x="6780213" y="5813425"/>
          <p14:tracePt t="114912" x="6823075" y="5788025"/>
          <p14:tracePt t="114927" x="6889750" y="5719763"/>
          <p14:tracePt t="114945" x="6992938" y="5634038"/>
          <p14:tracePt t="114959" x="7034213" y="5616575"/>
          <p14:tracePt t="114975" x="7119938" y="5540375"/>
          <p14:tracePt t="114992" x="7170738" y="5489575"/>
          <p14:tracePt t="115008" x="7229475" y="5446713"/>
          <p14:tracePt t="115025" x="7289800" y="5405438"/>
          <p14:tracePt t="115042" x="7348538" y="5362575"/>
          <p14:tracePt t="115058" x="7416800" y="5327650"/>
          <p14:tracePt t="115075" x="7477125" y="5302250"/>
          <p14:tracePt t="115092" x="7510463" y="5286375"/>
          <p14:tracePt t="115109" x="7570788" y="5251450"/>
          <p14:tracePt t="115125" x="7612063" y="5226050"/>
          <p14:tracePt t="115126" x="7621588" y="5218113"/>
          <p14:tracePt t="115318" x="7596188" y="5218113"/>
          <p14:tracePt t="115334" x="7561263" y="5226050"/>
          <p14:tracePt t="115343" x="7527925" y="5235575"/>
          <p14:tracePt t="115349" x="7510463" y="5235575"/>
          <p14:tracePt t="115359" x="7467600" y="5243513"/>
          <p14:tracePt t="115376" x="7442200" y="5243513"/>
          <p14:tracePt t="115377" x="7400925" y="5243513"/>
          <p14:tracePt t="115393" x="7323138" y="5260975"/>
          <p14:tracePt t="115410" x="7264400" y="5268913"/>
          <p14:tracePt t="115427" x="7229475" y="5276850"/>
          <p14:tracePt t="115442" x="7170738" y="5302250"/>
          <p14:tracePt t="115460" x="7153275" y="5302250"/>
          <p14:tracePt t="115475" x="7119938" y="5311775"/>
          <p14:tracePt t="115983" x="7127875" y="5311775"/>
          <p14:tracePt t="115990" x="7281863" y="5311775"/>
          <p14:tracePt t="115998" x="7510463" y="5311775"/>
          <p14:tracePt t="116008" x="7773988" y="5311775"/>
          <p14:tracePt t="116025" x="8088313" y="5327650"/>
          <p14:tracePt t="116042" x="8199438" y="5362575"/>
          <p14:tracePt t="116058" x="8215313" y="5370513"/>
          <p14:tracePt t="116166" x="8240713" y="5370513"/>
          <p14:tracePt t="116177" x="8266113" y="5370513"/>
          <p14:tracePt t="116182" x="8291513" y="5370513"/>
          <p14:tracePt t="116191" x="8308975" y="5370513"/>
          <p14:tracePt t="116208" x="8318500" y="5370513"/>
          <p14:tracePt t="116278" x="8326438" y="5370513"/>
          <p14:tracePt t="116286" x="8334375" y="5370513"/>
          <p14:tracePt t="116294" x="8351838" y="5370513"/>
          <p14:tracePt t="116308" x="8377238" y="5370513"/>
          <p14:tracePt t="116324" x="8410575" y="5370513"/>
          <p14:tracePt t="116342" x="8428038" y="5370513"/>
          <p14:tracePt t="116358" x="8445500" y="5370513"/>
          <p14:tracePt t="117119" x="8453438" y="5370513"/>
          <p14:tracePt t="117131" x="8462963" y="5370513"/>
          <p14:tracePt t="117134" x="8470900" y="5370513"/>
          <p14:tracePt t="117142" x="8478838" y="5362575"/>
          <p14:tracePt t="117158" x="8488363" y="5362575"/>
          <p14:tracePt t="117174" x="8504238" y="5362575"/>
          <p14:tracePt t="117191" x="8513763" y="5362575"/>
          <p14:tracePt t="117223" x="8521700" y="5362575"/>
          <p14:tracePt t="117230" x="8539163" y="5353050"/>
          <p14:tracePt t="117246" x="8547100" y="5353050"/>
          <p14:tracePt t="117278" x="8555038" y="5353050"/>
          <p14:tracePt t="117294" x="8580438" y="5353050"/>
          <p14:tracePt t="117305" x="8589963" y="5353050"/>
          <p14:tracePt t="117310" x="8605838" y="5345113"/>
          <p14:tracePt t="117324" x="8632825" y="5345113"/>
          <p14:tracePt t="117344" x="8724900" y="5337175"/>
          <p14:tracePt t="117360" x="8767763" y="5337175"/>
          <p14:tracePt t="117361" x="8802688" y="5337175"/>
          <p14:tracePt t="117380" x="8828088" y="5337175"/>
          <p14:tracePt t="117382" x="8843963" y="5337175"/>
          <p14:tracePt t="117470" x="8853488" y="5337175"/>
          <p14:tracePt t="117477" x="8869363" y="5337175"/>
          <p14:tracePt t="117491" x="8869363" y="5327650"/>
          <p14:tracePt t="117507" x="8886825" y="5319713"/>
          <p14:tracePt t="119377" x="8886825" y="5327650"/>
          <p14:tracePt t="119382" x="8878888" y="5337175"/>
          <p14:tracePt t="119392" x="8843963" y="5362575"/>
          <p14:tracePt t="119408" x="8836025" y="5362575"/>
          <p14:tracePt t="119409" x="8818563" y="5370513"/>
          <p14:tracePt t="119429" x="8750300" y="5413375"/>
          <p14:tracePt t="119440" x="8716963" y="5421313"/>
          <p14:tracePt t="121072" x="8699500" y="5430838"/>
          <p14:tracePt t="121078" x="8648700" y="5438775"/>
          <p14:tracePt t="121089" x="8547100" y="5456238"/>
          <p14:tracePt t="121106" x="8428038" y="5464175"/>
          <p14:tracePt t="121123" x="8385175" y="5481638"/>
          <p14:tracePt t="121139" x="8369300" y="5481638"/>
          <p14:tracePt t="121156" x="8351838" y="5481638"/>
          <p14:tracePt t="121173" x="8291513" y="5489575"/>
          <p14:tracePt t="121175" x="8275638" y="5497513"/>
          <p14:tracePt t="121190" x="8240713" y="5497513"/>
          <p14:tracePt t="121206" x="8164513" y="5497513"/>
          <p14:tracePt t="121207" x="8121650" y="5507038"/>
          <p14:tracePt t="121223" x="8088313" y="5507038"/>
          <p14:tracePt t="121223" x="8054975" y="5514975"/>
          <p14:tracePt t="121239" x="8029575" y="5524500"/>
          <p14:tracePt t="121256" x="8004175" y="5524500"/>
          <p14:tracePt t="121272" x="7935913" y="5532438"/>
          <p14:tracePt t="121291" x="7867650" y="5540375"/>
          <p14:tracePt t="121306" x="7816850" y="5540375"/>
          <p14:tracePt t="121322" x="7748588" y="5565775"/>
          <p14:tracePt t="121339" x="7680325" y="5565775"/>
          <p14:tracePt t="121356" x="7637463" y="5575300"/>
          <p14:tracePt t="121379" x="7561263" y="5575300"/>
          <p14:tracePt t="121394" x="7493000" y="5575300"/>
          <p14:tracePt t="121407" x="7400925" y="5575300"/>
          <p14:tracePt t="121423" x="7315200" y="5575300"/>
          <p14:tracePt t="121438" x="7213600" y="5575300"/>
          <p14:tracePt t="121456" x="7145338" y="5575300"/>
          <p14:tracePt t="121473" x="7085013" y="5565775"/>
          <p14:tracePt t="121489" x="7018338" y="5557838"/>
          <p14:tracePt t="121506" x="6983413" y="5549900"/>
          <p14:tracePt t="121522" x="6950075" y="5549900"/>
          <p14:tracePt t="121539" x="6932613" y="5549900"/>
          <p14:tracePt t="121557" x="6907213" y="5549900"/>
          <p14:tracePt t="121559" x="6899275" y="5549900"/>
          <p14:tracePt t="121573" x="6889750" y="5549900"/>
          <p14:tracePt t="121590" x="6873875" y="5549900"/>
          <p14:tracePt t="121607" x="6838950" y="5549900"/>
          <p14:tracePt t="121608" x="6823075" y="5549900"/>
          <p14:tracePt t="121623" x="6805613" y="5549900"/>
          <p14:tracePt t="121640" x="6729413" y="5549900"/>
          <p14:tracePt t="121656" x="6653213" y="5549900"/>
          <p14:tracePt t="121673" x="6524625" y="5583238"/>
          <p14:tracePt t="121689" x="6423025" y="5616575"/>
          <p14:tracePt t="121706" x="6364288" y="5626100"/>
          <p14:tracePt t="121727" x="6296025" y="5634038"/>
          <p14:tracePt t="121739" x="6286500" y="5634038"/>
          <p14:tracePt t="121759" x="6245225" y="5634038"/>
          <p14:tracePt t="121775" x="6184900" y="5634038"/>
          <p14:tracePt t="121789" x="6176963" y="5634038"/>
          <p14:tracePt t="121809" x="6083300" y="5659438"/>
          <p14:tracePt t="121828" x="6015038" y="5668963"/>
          <p14:tracePt t="121840" x="5938838" y="5676900"/>
          <p14:tracePt t="121855" x="5895975" y="5710238"/>
          <p14:tracePt t="121879" x="5845175" y="5710238"/>
          <p14:tracePt t="121880" x="5819775" y="5719763"/>
          <p14:tracePt t="121894" x="5786438" y="5735638"/>
          <p14:tracePt t="121894" x="5761038" y="5745163"/>
          <p14:tracePt t="121907" x="5735638" y="5745163"/>
          <p14:tracePt t="121922" x="5692775" y="5761038"/>
          <p14:tracePt t="121939" x="5657850" y="5761038"/>
          <p14:tracePt t="121955" x="5649913" y="5761038"/>
          <p14:tracePt t="121972" x="5607050" y="5778500"/>
          <p14:tracePt t="121989" x="5581650" y="5778500"/>
          <p14:tracePt t="122007" x="5538788" y="5788025"/>
          <p14:tracePt t="122007" x="5513388" y="5788025"/>
          <p14:tracePt t="122023" x="5497513" y="5788025"/>
          <p14:tracePt t="122039" x="5454650" y="5788025"/>
          <p14:tracePt t="122057" x="5429250" y="5795963"/>
          <p14:tracePt t="122075" x="5411788" y="5795963"/>
          <p14:tracePt t="177409" x="5343525" y="5788025"/>
          <p14:tracePt t="177415" x="4962525" y="5446713"/>
          <p14:tracePt t="177422" x="4341813" y="4792663"/>
          <p14:tracePt t="177430" x="3687763" y="4095750"/>
          <p14:tracePt t="177447" x="2973388" y="2897188"/>
          <p14:tracePt t="177464" x="2693988" y="2005013"/>
          <p14:tracePt t="177482" x="2471738" y="1282700"/>
          <p14:tracePt t="177498" x="2327275" y="790575"/>
          <p14:tracePt t="177514" x="2217738" y="552450"/>
          <p14:tracePt t="177538" x="2098675" y="347663"/>
          <p14:tracePt t="177550" x="2047875" y="288925"/>
          <p14:tracePt t="177566" x="2022475" y="246063"/>
          <p14:tracePt t="177581" x="1987550" y="212725"/>
          <p14:tracePt t="177583" x="1987550" y="203200"/>
          <p14:tracePt t="177638" x="1946275" y="203200"/>
          <p14:tracePt t="177647" x="1843088" y="246063"/>
          <p14:tracePt t="177654" x="1733550" y="246063"/>
          <p14:tracePt t="177665" x="1579563" y="246063"/>
          <p14:tracePt t="177681" x="1087438" y="58738"/>
          <p14:tracePt t="178378" x="382588" y="111125"/>
          <p14:tracePt t="178378" x="534988" y="230188"/>
          <p14:tracePt t="178378" x="646113" y="288925"/>
          <p14:tracePt t="178378" x="841375" y="441325"/>
          <p14:tracePt t="178378" x="976313" y="577850"/>
          <p14:tracePt t="178378" x="1112838" y="730250"/>
          <p14:tracePt t="178378" x="1290638" y="960438"/>
          <p14:tracePt t="178378" x="1597025" y="1300163"/>
          <p14:tracePt t="178378" x="2065338" y="1938338"/>
          <p14:tracePt t="178378" x="2565400" y="2660650"/>
          <p14:tracePt t="178378" x="2668588" y="2881313"/>
          <p14:tracePt t="178378" x="2719388" y="2990850"/>
          <p14:tracePt t="178378" x="2752725" y="3067050"/>
          <p14:tracePt t="178378" x="2786063" y="3135313"/>
          <p14:tracePt t="178378" x="2838450" y="3178175"/>
          <p14:tracePt t="178378" x="2914650" y="3195638"/>
          <p14:tracePt t="178378" x="2947988" y="3211513"/>
          <p14:tracePt t="178378" x="3008313" y="3211513"/>
          <p14:tracePt t="178378" x="3178175" y="3211513"/>
          <p14:tracePt t="178378" x="3857625" y="3170238"/>
          <p14:tracePt t="178378" x="4324350" y="3109913"/>
          <p14:tracePt t="178378" x="5454650" y="2922588"/>
          <p14:tracePt t="178378" x="7264400" y="2600325"/>
          <p14:tracePt t="178378" x="8240713" y="2293938"/>
          <p14:tracePt t="178378" x="8921750" y="2055813"/>
          <p14:tracePt t="178378" x="9353550" y="1852613"/>
          <p14:tracePt t="178378" x="9702800" y="1682750"/>
          <p14:tracePt t="178378" x="10204450" y="1436688"/>
          <p14:tracePt t="178378" x="10747375" y="1198563"/>
          <p14:tracePt t="178378" x="11342688" y="968375"/>
          <p14:tracePt t="178378" x="12090400" y="84137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520839" y="1846621"/>
            <a:ext cx="11385213" cy="4555093"/>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Risk Control As noted above, risk control is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generic term to describe techniques for reducing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frequency or severity of losses. Major risk-control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techniques include the following:</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Avoidance</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Loss prevention</a:t>
            </a:r>
          </a:p>
          <a:p>
            <a:pPr marL="342900" indent="-342900" algn="l">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Loss reduction</a:t>
            </a:r>
            <a:endParaRPr lang="ar-YE" sz="2000" b="1" dirty="0">
              <a:solidFill>
                <a:srgbClr val="0A1F61"/>
              </a:solidFill>
              <a:cs typeface="Tajawal ExtraBold" panose="00000800000000000000" pitchFamily="2" charset="-78"/>
            </a:endParaRPr>
          </a:p>
          <a:p>
            <a:pPr algn="r" rtl="1"/>
            <a:r>
              <a:rPr lang="ar-YE" sz="2800" dirty="0">
                <a:latin typeface="Traditional Arabic" panose="02020603050405020304" pitchFamily="18" charset="-78"/>
                <a:cs typeface="Traditional Arabic" panose="02020603050405020304" pitchFamily="18" charset="-78"/>
              </a:rPr>
              <a:t>كما تم الإشارة إليه أعلاه، يُعتبر التحكم بالمخاطر مصطلحًا عامًا لوصف التقنيات المستخدمة لتقليل تكرار أو شدة الخسائر. تشمل تقنيات بالتحكم المخاطر الرئيسية ما يلي:</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التجنب</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منع الخسائر</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تقليل الخسائر</a:t>
            </a:r>
          </a:p>
        </p:txBody>
      </p:sp>
      <p:sp>
        <p:nvSpPr>
          <p:cNvPr id="7" name="TextBox 6">
            <a:extLst>
              <a:ext uri="{FF2B5EF4-FFF2-40B4-BE49-F238E27FC236}">
                <a16:creationId xmlns:a16="http://schemas.microsoft.com/office/drawing/2014/main" xmlns="" id="{9EEA4850-13D6-EA97-7C02-81C3942BB08C}"/>
              </a:ext>
            </a:extLst>
          </p:cNvPr>
          <p:cNvSpPr txBox="1"/>
          <p:nvPr/>
        </p:nvSpPr>
        <p:spPr>
          <a:xfrm>
            <a:off x="2626179" y="617697"/>
            <a:ext cx="9162428" cy="1261884"/>
          </a:xfrm>
          <a:prstGeom prst="rect">
            <a:avLst/>
          </a:prstGeom>
          <a:solidFill>
            <a:srgbClr val="00B0F0"/>
          </a:solidFill>
        </p:spPr>
        <p:txBody>
          <a:bodyPr wrap="square" rtlCol="0">
            <a:spAutoFit/>
          </a:bodyPr>
          <a:lstStyle/>
          <a:p>
            <a:r>
              <a:rPr lang="en-US" sz="2000" b="1" dirty="0">
                <a:solidFill>
                  <a:schemeClr val="bg1"/>
                </a:solidFill>
                <a:latin typeface="Alexandria" charset="0"/>
              </a:rPr>
              <a:t>Select the Appropriate Combination</a:t>
            </a:r>
            <a:r>
              <a:rPr lang="ar-YE" sz="2000" b="1" dirty="0">
                <a:solidFill>
                  <a:schemeClr val="bg1"/>
                </a:solidFill>
                <a:latin typeface="Alexandria" charset="0"/>
              </a:rPr>
              <a:t> </a:t>
            </a:r>
            <a:r>
              <a:rPr lang="en-US" sz="2000" b="1" dirty="0">
                <a:solidFill>
                  <a:schemeClr val="bg1"/>
                </a:solidFill>
                <a:latin typeface="Alexandria" charset="0"/>
              </a:rPr>
              <a:t>of Techniques for Treating the Loss Exposures</a:t>
            </a:r>
            <a:endParaRPr lang="ar-YE" sz="20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766640408"/>
      </p:ext>
    </p:extLst>
  </p:cSld>
  <p:clrMapOvr>
    <a:masterClrMapping/>
  </p:clrMapOvr>
  <mc:AlternateContent xmlns:mc="http://schemas.openxmlformats.org/markup-compatibility/2006" xmlns:p14="http://schemas.microsoft.com/office/powerpoint/2010/main">
    <mc:Choice Requires="p14">
      <p:transition spd="slow" p14:dur="2000" advTm="247419"/>
    </mc:Choice>
    <mc:Fallback xmlns="">
      <p:transition spd="slow" advTm="247419"/>
    </mc:Fallback>
  </mc:AlternateContent>
  <p:extLst mod="1">
    <p:ext uri="{3A86A75C-4F4B-4683-9AE1-C65F6400EC91}">
      <p14:laserTraceLst xmlns:p14="http://schemas.microsoft.com/office/powerpoint/2010/main">
        <p14:tracePtLst>
          <p14:tracePt t="89955" x="3683000" y="6299200"/>
          <p14:tracePt t="90163" x="2616200" y="6611938"/>
          <p14:tracePt t="90170" x="2549525" y="6356350"/>
          <p14:tracePt t="90185" x="2471738" y="6118225"/>
          <p14:tracePt t="90204" x="2268538" y="5524500"/>
          <p14:tracePt t="90219" x="2149475" y="5192713"/>
          <p14:tracePt t="90235" x="2116138" y="4997450"/>
          <p14:tracePt t="90252" x="2116138" y="4946650"/>
          <p14:tracePt t="90267" x="2116138" y="4919663"/>
          <p14:tracePt t="90268" x="2116138" y="4894263"/>
          <p14:tracePt t="90283" x="2116138" y="4868863"/>
          <p14:tracePt t="90300" x="2141538" y="4827588"/>
          <p14:tracePt t="90317" x="2157413" y="4784725"/>
          <p14:tracePt t="90333" x="2174875" y="4759325"/>
          <p14:tracePt t="90350" x="2182813" y="4741863"/>
          <p14:tracePt t="90366" x="2208213" y="4699000"/>
          <p14:tracePt t="90383" x="2235200" y="4665663"/>
          <p14:tracePt t="90400" x="2268538" y="4614863"/>
          <p14:tracePt t="90418" x="2301875" y="4538663"/>
          <p14:tracePt t="90420" x="2327275" y="4486275"/>
          <p14:tracePt t="90437" x="2352675" y="4435475"/>
          <p14:tracePt t="90455" x="2387600" y="4359275"/>
          <p14:tracePt t="90467" x="2387600" y="4351338"/>
          <p14:tracePt t="90468" x="2395538" y="4325938"/>
          <p14:tracePt t="90485" x="2430463" y="4283075"/>
          <p14:tracePt t="90500" x="2438400" y="4275138"/>
          <p14:tracePt t="90627" x="2438400" y="4265613"/>
          <p14:tracePt t="90635" x="2430463" y="4249738"/>
          <p14:tracePt t="90642" x="2405063" y="4240213"/>
          <p14:tracePt t="90651" x="2379663" y="4232275"/>
          <p14:tracePt t="90667" x="2352675" y="4232275"/>
          <p14:tracePt t="90668" x="2336800" y="4232275"/>
          <p14:tracePt t="90685" x="2311400" y="4232275"/>
          <p14:tracePt t="90701" x="2286000" y="4232275"/>
          <p14:tracePt t="90716" x="2217738" y="4232275"/>
          <p14:tracePt t="90734" x="2141538" y="4265613"/>
          <p14:tracePt t="90749" x="2065338" y="4275138"/>
          <p14:tracePt t="90766" x="1962150" y="4291013"/>
          <p14:tracePt t="90783" x="1920875" y="4300538"/>
          <p14:tracePt t="90800" x="1878013" y="4300538"/>
          <p14:tracePt t="90816" x="1843088" y="4308475"/>
          <p14:tracePt t="90833" x="1776413" y="4308475"/>
          <p14:tracePt t="90850" x="1682750" y="4308475"/>
          <p14:tracePt t="90866" x="1520825" y="4308475"/>
          <p14:tracePt t="90883" x="1308100" y="4308475"/>
          <p14:tracePt t="90899" x="1198563" y="4308475"/>
          <p14:tracePt t="90917" x="1147763" y="4300538"/>
          <p14:tracePt t="90933" x="1120775" y="4291013"/>
          <p14:tracePt t="90951" x="1112838" y="4291013"/>
          <p14:tracePt t="90968" x="1087438" y="4291013"/>
          <p14:tracePt t="90988" x="1079500" y="4291013"/>
          <p14:tracePt t="91000" x="1069975" y="4291013"/>
          <p14:tracePt t="91002" x="1054100" y="4291013"/>
          <p14:tracePt t="91017" x="1044575" y="4291013"/>
          <p14:tracePt t="91035" x="1028700" y="4291013"/>
          <p14:tracePt t="91075" x="1019175" y="4291013"/>
          <p14:tracePt t="91379" x="1036638" y="4291013"/>
          <p14:tracePt t="91395" x="1044575" y="4300538"/>
          <p14:tracePt t="95580" x="1079500" y="4300538"/>
          <p14:tracePt t="95587" x="1181100" y="4308475"/>
          <p14:tracePt t="95599" x="1249363" y="4308475"/>
          <p14:tracePt t="95614" x="1350963" y="4308475"/>
          <p14:tracePt t="95632" x="1427163" y="4308475"/>
          <p14:tracePt t="95635" x="1470025" y="4308475"/>
          <p14:tracePt t="95648" x="1503363" y="4308475"/>
          <p14:tracePt t="95664" x="1546225" y="4308475"/>
          <p14:tracePt t="95681" x="1554163" y="4308475"/>
          <p14:tracePt t="95699" x="1571625" y="4308475"/>
          <p14:tracePt t="95715" x="1589088" y="4308475"/>
          <p14:tracePt t="95734" x="1665288" y="4308475"/>
          <p14:tracePt t="95747" x="1708150" y="4308475"/>
          <p14:tracePt t="95765" x="1724025" y="4316413"/>
          <p14:tracePt t="95783" x="1741488" y="4333875"/>
          <p14:tracePt t="95827" x="1766888" y="4333875"/>
          <p14:tracePt t="95835" x="1776413" y="4333875"/>
          <p14:tracePt t="95849" x="1801813" y="4333875"/>
          <p14:tracePt t="95865" x="1827213" y="4333875"/>
          <p14:tracePt t="95882" x="1852613" y="4333875"/>
          <p14:tracePt t="95884" x="1860550" y="4341813"/>
          <p14:tracePt t="95899" x="1878013" y="4351338"/>
          <p14:tracePt t="95916" x="1920875" y="4351338"/>
          <p14:tracePt t="95931" x="1946275" y="4351338"/>
          <p14:tracePt t="95948" x="2038350" y="4384675"/>
          <p14:tracePt t="95965" x="2073275" y="4394200"/>
          <p14:tracePt t="95983" x="2081213" y="4402138"/>
          <p14:tracePt t="95997" x="2090738" y="4410075"/>
          <p14:tracePt t="96053" x="2098675" y="4410075"/>
          <p14:tracePt t="96524" x="2106613" y="4410075"/>
          <p14:tracePt t="96723" x="2124075" y="4410075"/>
          <p14:tracePt t="96746" x="2132013" y="4410075"/>
          <p14:tracePt t="96778" x="2141538" y="4410075"/>
          <p14:tracePt t="96859" x="2157413" y="4410075"/>
          <p14:tracePt t="246564" x="2124075" y="4359275"/>
          <p14:tracePt t="246570" x="1885950" y="4257675"/>
          <p14:tracePt t="246581" x="1647825" y="4070350"/>
          <p14:tracePt t="246597" x="1290638" y="3238500"/>
          <p14:tracePt t="246614" x="935038" y="2055813"/>
          <p14:tracePt t="246630" x="492125" y="755650"/>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44617"/>
            <a:ext cx="9385391" cy="5628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82808" y="1605812"/>
            <a:ext cx="11579893" cy="5217326"/>
          </a:xfrm>
          <a:prstGeom prst="rect">
            <a:avLst/>
          </a:prstGeom>
          <a:noFill/>
        </p:spPr>
        <p:txBody>
          <a:bodyPr wrap="square">
            <a:spAutoFit/>
          </a:bodyPr>
          <a:lstStyle/>
          <a:p>
            <a:pPr algn="l">
              <a:lnSpc>
                <a:spcPct val="150000"/>
              </a:lnSpc>
            </a:pPr>
            <a:r>
              <a:rPr lang="en-US" sz="1600" b="1" dirty="0">
                <a:solidFill>
                  <a:srgbClr val="0A1F61"/>
                </a:solidFill>
                <a:cs typeface="Tajawal ExtraBold" panose="00000800000000000000" pitchFamily="2" charset="-78"/>
              </a:rPr>
              <a:t>Avoidance</a:t>
            </a:r>
            <a:endParaRPr lang="ar-YE" sz="1600" b="1"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 Avoidance means a certain loss exposure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is never acquired or undertaken, or an existing loss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exposure is abandoned .</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The major advantage of avoidance is that the</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chance of loss is reduced to zero if the loss exposure is</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never acquired.</a:t>
            </a:r>
            <a:endParaRPr lang="ar-YE" sz="16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r>
              <a:rPr lang="en-US" sz="1600" dirty="0">
                <a:solidFill>
                  <a:srgbClr val="0A1F61"/>
                </a:solidFill>
                <a:cs typeface="Tajawal ExtraBold" panose="00000800000000000000" pitchFamily="2" charset="-78"/>
              </a:rPr>
              <a:t>Avoidance has two major disadvantages. </a:t>
            </a:r>
            <a:endParaRPr lang="ar-YE" sz="1600" dirty="0">
              <a:solidFill>
                <a:srgbClr val="0A1F61"/>
              </a:solidFill>
              <a:cs typeface="Tajawal ExtraBold" panose="00000800000000000000" pitchFamily="2" charset="-78"/>
            </a:endParaRPr>
          </a:p>
          <a:p>
            <a:pPr algn="l">
              <a:lnSpc>
                <a:spcPct val="150000"/>
              </a:lnSpc>
            </a:pPr>
            <a:r>
              <a:rPr lang="en-US" sz="1600" b="1" dirty="0">
                <a:solidFill>
                  <a:srgbClr val="FF0000"/>
                </a:solidFill>
                <a:cs typeface="Tajawal ExtraBold" panose="00000800000000000000" pitchFamily="2" charset="-78"/>
              </a:rPr>
              <a:t>First</a:t>
            </a:r>
            <a:r>
              <a:rPr lang="en-US" sz="1600" dirty="0">
                <a:solidFill>
                  <a:srgbClr val="0A1F61"/>
                </a:solidFill>
                <a:cs typeface="Tajawal ExtraBold" panose="00000800000000000000" pitchFamily="2" charset="-78"/>
              </a:rPr>
              <a:t>, the firm may not be able to avoid all losses.</a:t>
            </a:r>
            <a:endParaRPr lang="ar-YE" sz="1600" dirty="0">
              <a:solidFill>
                <a:srgbClr val="0A1F61"/>
              </a:solidFill>
              <a:cs typeface="Tajawal ExtraBold" panose="00000800000000000000" pitchFamily="2" charset="-78"/>
            </a:endParaRPr>
          </a:p>
          <a:p>
            <a:pPr algn="l">
              <a:lnSpc>
                <a:spcPct val="150000"/>
              </a:lnSpc>
            </a:pPr>
            <a:r>
              <a:rPr lang="en-US" sz="1600" dirty="0">
                <a:solidFill>
                  <a:srgbClr val="0A1F61"/>
                </a:solidFill>
                <a:cs typeface="Tajawal ExtraBold" panose="00000800000000000000" pitchFamily="2" charset="-78"/>
              </a:rPr>
              <a:t> </a:t>
            </a:r>
            <a:r>
              <a:rPr lang="en-US" sz="1600" b="1" dirty="0">
                <a:solidFill>
                  <a:srgbClr val="FF0000"/>
                </a:solidFill>
                <a:cs typeface="Tajawal ExtraBold" panose="00000800000000000000" pitchFamily="2" charset="-78"/>
              </a:rPr>
              <a:t>Second</a:t>
            </a:r>
            <a:r>
              <a:rPr lang="en-US" sz="1600" dirty="0">
                <a:solidFill>
                  <a:srgbClr val="FF0000"/>
                </a:solidFill>
                <a:cs typeface="Tajawal ExtraBold" panose="00000800000000000000" pitchFamily="2" charset="-78"/>
              </a:rPr>
              <a:t>, </a:t>
            </a:r>
            <a:r>
              <a:rPr lang="en-US" sz="1600" dirty="0">
                <a:solidFill>
                  <a:srgbClr val="0A1F61"/>
                </a:solidFill>
                <a:cs typeface="Tajawal ExtraBold" panose="00000800000000000000" pitchFamily="2" charset="-78"/>
              </a:rPr>
              <a:t>it may</a:t>
            </a:r>
            <a:r>
              <a:rPr lang="ar-YE" sz="1600" dirty="0">
                <a:solidFill>
                  <a:srgbClr val="0A1F61"/>
                </a:solidFill>
                <a:cs typeface="Tajawal ExtraBold" panose="00000800000000000000" pitchFamily="2" charset="-78"/>
              </a:rPr>
              <a:t> </a:t>
            </a:r>
            <a:r>
              <a:rPr lang="en-US" sz="1600" dirty="0">
                <a:solidFill>
                  <a:srgbClr val="0A1F61"/>
                </a:solidFill>
                <a:cs typeface="Tajawal ExtraBold" panose="00000800000000000000" pitchFamily="2" charset="-78"/>
              </a:rPr>
              <a:t>not be feasible or practical to avoid the exposure.</a:t>
            </a:r>
            <a:endParaRPr lang="ar-YE" sz="1600" dirty="0">
              <a:solidFill>
                <a:srgbClr val="0A1F61"/>
              </a:solidFill>
              <a:cs typeface="Tajawal ExtraBold" panose="00000800000000000000" pitchFamily="2" charset="-78"/>
            </a:endParaRPr>
          </a:p>
          <a:p>
            <a:pPr algn="r" rtl="1"/>
            <a:endParaRPr lang="ar-YE" sz="2400" b="1" dirty="0">
              <a:latin typeface="Traditional Arabic" panose="02020603050405020304" pitchFamily="18" charset="-78"/>
              <a:cs typeface="Traditional Arabic" panose="02020603050405020304" pitchFamily="18" charset="-78"/>
            </a:endParaRPr>
          </a:p>
          <a:p>
            <a:pPr algn="r" rtl="1"/>
            <a:r>
              <a:rPr lang="ar-YE" sz="2400" b="1" dirty="0">
                <a:latin typeface="Traditional Arabic" panose="02020603050405020304" pitchFamily="18" charset="-78"/>
                <a:cs typeface="Traditional Arabic" panose="02020603050405020304" pitchFamily="18" charset="-78"/>
              </a:rPr>
              <a:t>تجنب</a:t>
            </a:r>
            <a:r>
              <a:rPr lang="ar-YE" sz="2400" b="1" dirty="0"/>
              <a:t> </a:t>
            </a:r>
            <a:r>
              <a:rPr lang="ar-YE" sz="2400" b="1" dirty="0">
                <a:latin typeface="Traditional Arabic" panose="02020603050405020304" pitchFamily="18" charset="-78"/>
                <a:cs typeface="Traditional Arabic" panose="02020603050405020304" pitchFamily="18" charset="-78"/>
              </a:rPr>
              <a:t>المخاطر</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يعني التجنب : الابتعاد عن التعرض لخسارة معينة ، أو أن التعرض لخسارة قائمة قد تم التخلي عنه.</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الميزة الرئيسية للتجنب هي أن فرصة الخسارة تتقلص إلى الصفر إذا تم تجنب التعرض للخسارة.</a:t>
            </a:r>
          </a:p>
          <a:p>
            <a:pPr marL="342900" indent="-342900" algn="r" rtl="1">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للتجنب عيبان رئيسيان.</a:t>
            </a:r>
            <a:r>
              <a:rPr lang="ar-YE" sz="2400" dirty="0">
                <a:latin typeface="Traditional Arabic" panose="02020603050405020304" pitchFamily="18" charset="-78"/>
                <a:cs typeface="Traditional Arabic" panose="02020603050405020304" pitchFamily="18" charset="-78"/>
              </a:rPr>
              <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أولاً، قد لا تتمكن الشركة من تجنب جميع الخسائر.</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ثانياً، قد لا يكون من الممكن تجنب التعرض عملياً .</a:t>
            </a:r>
          </a:p>
          <a:p>
            <a:pPr algn="l">
              <a:lnSpc>
                <a:spcPct val="150000"/>
              </a:lnSpc>
            </a:pPr>
            <a:endParaRPr lang="ar-YE" sz="1600" dirty="0">
              <a:solidFill>
                <a:srgbClr val="0A1F61"/>
              </a:solidFill>
              <a:cs typeface="Tajawal ExtraBold" panose="00000800000000000000" pitchFamily="2" charset="-78"/>
            </a:endParaRPr>
          </a:p>
        </p:txBody>
      </p:sp>
      <p:pic>
        <p:nvPicPr>
          <p:cNvPr id="3" name="Picture 2">
            <a:extLst>
              <a:ext uri="{FF2B5EF4-FFF2-40B4-BE49-F238E27FC236}">
                <a16:creationId xmlns:a16="http://schemas.microsoft.com/office/drawing/2014/main" xmlns="" id="{D2651DF8-C6C7-26D5-E4B7-C50246671AC0}"/>
              </a:ext>
            </a:extLst>
          </p:cNvPr>
          <p:cNvPicPr>
            <a:picLocks noChangeAspect="1"/>
          </p:cNvPicPr>
          <p:nvPr/>
        </p:nvPicPr>
        <p:blipFill>
          <a:blip r:embed="rId3"/>
          <a:stretch>
            <a:fillRect/>
          </a:stretch>
        </p:blipFill>
        <p:spPr>
          <a:xfrm>
            <a:off x="484386" y="4499658"/>
            <a:ext cx="3041788" cy="2024171"/>
          </a:xfrm>
          <a:prstGeom prst="rect">
            <a:avLst/>
          </a:prstGeom>
        </p:spPr>
      </p:pic>
      <p:sp>
        <p:nvSpPr>
          <p:cNvPr id="8" name="TextBox 7">
            <a:extLst>
              <a:ext uri="{FF2B5EF4-FFF2-40B4-BE49-F238E27FC236}">
                <a16:creationId xmlns:a16="http://schemas.microsoft.com/office/drawing/2014/main" xmlns="" id="{1A05B1FA-A9AD-399E-6332-9EBE9E2796AD}"/>
              </a:ext>
            </a:extLst>
          </p:cNvPr>
          <p:cNvSpPr txBox="1"/>
          <p:nvPr/>
        </p:nvSpPr>
        <p:spPr>
          <a:xfrm>
            <a:off x="2690562" y="505990"/>
            <a:ext cx="9160421" cy="1261884"/>
          </a:xfrm>
          <a:prstGeom prst="rect">
            <a:avLst/>
          </a:prstGeom>
          <a:solidFill>
            <a:srgbClr val="00B0F0"/>
          </a:solidFill>
        </p:spPr>
        <p:txBody>
          <a:bodyPr wrap="square" rtlCol="0">
            <a:spAutoFit/>
          </a:bodyPr>
          <a:lstStyle/>
          <a:p>
            <a:r>
              <a:rPr lang="en-US" sz="2000" b="1" dirty="0">
                <a:solidFill>
                  <a:schemeClr val="bg1"/>
                </a:solidFill>
                <a:latin typeface="Alexandria" charset="0"/>
              </a:rPr>
              <a:t>Select the Appropriate Combination</a:t>
            </a:r>
            <a:r>
              <a:rPr lang="ar-YE" sz="2000" b="1" dirty="0">
                <a:solidFill>
                  <a:schemeClr val="bg1"/>
                </a:solidFill>
                <a:latin typeface="Alexandria" charset="0"/>
              </a:rPr>
              <a:t> </a:t>
            </a:r>
            <a:r>
              <a:rPr lang="en-US" sz="2000" b="1" dirty="0">
                <a:solidFill>
                  <a:schemeClr val="bg1"/>
                </a:solidFill>
                <a:latin typeface="Alexandria" charset="0"/>
              </a:rPr>
              <a:t>of Techniques for Treating the Loss Exposures</a:t>
            </a:r>
            <a:endParaRPr lang="ar-YE" sz="2000" b="1" dirty="0">
              <a:solidFill>
                <a:schemeClr val="bg1"/>
              </a:solidFill>
              <a:latin typeface="Alexandria" charset="0"/>
            </a:endParaRPr>
          </a:p>
          <a:p>
            <a:pPr algn="ctr"/>
            <a:r>
              <a:rPr lang="ar-YE" sz="36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6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28924171"/>
      </p:ext>
    </p:extLst>
  </p:cSld>
  <p:clrMapOvr>
    <a:masterClrMapping/>
  </p:clrMapOvr>
  <mc:AlternateContent xmlns:mc="http://schemas.openxmlformats.org/markup-compatibility/2006" xmlns:p14="http://schemas.microsoft.com/office/powerpoint/2010/main">
    <mc:Choice Requires="p14">
      <p:transition spd="slow" p14:dur="2000" advTm="205561"/>
    </mc:Choice>
    <mc:Fallback xmlns="">
      <p:transition spd="slow" advTm="20556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4199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2" y="1562162"/>
            <a:ext cx="8421962" cy="4960973"/>
          </a:xfrm>
          <a:prstGeom prst="rect">
            <a:avLst/>
          </a:prstGeom>
          <a:noFill/>
        </p:spPr>
        <p:txBody>
          <a:bodyPr wrap="square">
            <a:spAutoFit/>
          </a:bodyPr>
          <a:lstStyle/>
          <a:p>
            <a:pPr algn="l"/>
            <a:r>
              <a:rPr lang="en-US" sz="1600" b="1" dirty="0">
                <a:solidFill>
                  <a:srgbClr val="0A1F61"/>
                </a:solidFill>
                <a:cs typeface="Tajawal ExtraBold" panose="00000800000000000000" pitchFamily="2" charset="-78"/>
              </a:rPr>
              <a:t>Loss Prevention </a:t>
            </a:r>
          </a:p>
          <a:p>
            <a:pPr algn="l">
              <a:lnSpc>
                <a:spcPct val="150000"/>
              </a:lnSpc>
            </a:pPr>
            <a:r>
              <a:rPr lang="en-US" sz="1600" dirty="0">
                <a:solidFill>
                  <a:srgbClr val="0A1F61"/>
                </a:solidFill>
                <a:cs typeface="Tajawal ExtraBold" panose="00000800000000000000" pitchFamily="2" charset="-78"/>
              </a:rPr>
              <a:t>It refers to measures that reduce the frequency of a particular loss . For example, measures that reduce truck accidents include : driver training, zero tolerance for alcohol or drug abuse, and strict enforcement of safety rules.</a:t>
            </a:r>
          </a:p>
          <a:p>
            <a:pPr algn="l">
              <a:lnSpc>
                <a:spcPct val="150000"/>
              </a:lnSpc>
            </a:pPr>
            <a:r>
              <a:rPr lang="en-US" sz="1600" dirty="0">
                <a:solidFill>
                  <a:srgbClr val="0A1F61"/>
                </a:solidFill>
                <a:cs typeface="Tajawal ExtraBold" panose="00000800000000000000" pitchFamily="2" charset="-78"/>
              </a:rPr>
              <a:t> Measures that reduce lawsuits from defective products include installation of safety features on hazardous products, placement of warning labels on dangerous products, and use of quality-control checks.</a:t>
            </a:r>
            <a:endParaRPr lang="ar-YE" sz="1600" dirty="0">
              <a:solidFill>
                <a:srgbClr val="0A1F61"/>
              </a:solidFill>
              <a:cs typeface="Tajawal ExtraBold" panose="00000800000000000000" pitchFamily="2" charset="-78"/>
            </a:endParaRPr>
          </a:p>
          <a:p>
            <a:pPr algn="r" rtl="1">
              <a:lnSpc>
                <a:spcPct val="150000"/>
              </a:lnSpc>
            </a:pPr>
            <a:r>
              <a:rPr lang="ar-YE" sz="2200" b="1" dirty="0">
                <a:latin typeface="Traditional Arabic" panose="02020603050405020304" pitchFamily="18" charset="-78"/>
                <a:cs typeface="Traditional Arabic" panose="02020603050405020304" pitchFamily="18" charset="-78"/>
              </a:rPr>
              <a:t>الوقاية من الخسائر</a:t>
            </a:r>
            <a:r>
              <a:rPr lang="ar-YE" sz="2200" dirty="0">
                <a:latin typeface="Traditional Arabic" panose="02020603050405020304" pitchFamily="18" charset="-78"/>
                <a:cs typeface="Traditional Arabic" panose="02020603050405020304" pitchFamily="18" charset="-78"/>
              </a:rPr>
              <a:t/>
            </a:r>
            <a:br>
              <a:rPr lang="ar-YE" sz="2200" dirty="0">
                <a:latin typeface="Traditional Arabic" panose="02020603050405020304" pitchFamily="18" charset="-78"/>
                <a:cs typeface="Traditional Arabic" panose="02020603050405020304" pitchFamily="18" charset="-78"/>
              </a:rPr>
            </a:br>
            <a:r>
              <a:rPr lang="ar-YE" sz="2100" dirty="0">
                <a:latin typeface="Traditional Arabic" panose="02020603050405020304" pitchFamily="18" charset="-78"/>
                <a:cs typeface="Traditional Arabic" panose="02020603050405020304" pitchFamily="18" charset="-78"/>
              </a:rPr>
              <a:t>تشير إلى التدابير التي تقلل من تكرار خسارة معينة. على سبيل المثال، تشمل التدابير التي تقلل من حوادث الشاحنات: تدريب السائقين، وعدم التسامح مع تناول الكحول أو تعاطي المخدرات، والتطبيق الصارم لقواعد السلامة.</a:t>
            </a:r>
            <a:br>
              <a:rPr lang="ar-YE" sz="2100" dirty="0">
                <a:latin typeface="Traditional Arabic" panose="02020603050405020304" pitchFamily="18" charset="-78"/>
                <a:cs typeface="Traditional Arabic" panose="02020603050405020304" pitchFamily="18" charset="-78"/>
              </a:rPr>
            </a:br>
            <a:r>
              <a:rPr lang="ar-YE" sz="2100" dirty="0">
                <a:latin typeface="Traditional Arabic" panose="02020603050405020304" pitchFamily="18" charset="-78"/>
                <a:cs typeface="Traditional Arabic" panose="02020603050405020304" pitchFamily="18" charset="-78"/>
              </a:rPr>
              <a:t>تشمل التدابير التي تقلل من الدعاوى القضائية الناتجة عن المنتجات المعيبة تركيب ميزات السلامة على المنتجات الخطرة، ووضع علامات تحذيرية على المنتجات الخطرة، واستخدام فحوصات ضبط الجودة.</a:t>
            </a:r>
            <a:endParaRPr lang="ar-YE" sz="2100" dirty="0">
              <a:solidFill>
                <a:srgbClr val="0A1F61"/>
              </a:solidFill>
              <a:latin typeface="Traditional Arabic" panose="02020603050405020304" pitchFamily="18" charset="-78"/>
              <a:cs typeface="Traditional Arabic" panose="02020603050405020304" pitchFamily="18" charset="-78"/>
            </a:endParaRPr>
          </a:p>
        </p:txBody>
      </p:sp>
      <p:pic>
        <p:nvPicPr>
          <p:cNvPr id="1026" name="Picture 2" descr="‪Loss prevention and Loss prevention strategies | by Mubeenabbas | Medium‬‏">
            <a:extLst>
              <a:ext uri="{FF2B5EF4-FFF2-40B4-BE49-F238E27FC236}">
                <a16:creationId xmlns:a16="http://schemas.microsoft.com/office/drawing/2014/main" xmlns="" id="{2A942416-2AFE-FA82-D56F-232AA2AAE3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2393" y="2735464"/>
            <a:ext cx="3465781" cy="230631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4E756B17-E13B-EEDE-AB3F-6C0D3A7640BA}"/>
              </a:ext>
            </a:extLst>
          </p:cNvPr>
          <p:cNvSpPr txBox="1"/>
          <p:nvPr/>
        </p:nvSpPr>
        <p:spPr>
          <a:xfrm>
            <a:off x="2710068" y="577337"/>
            <a:ext cx="9160421" cy="1261884"/>
          </a:xfrm>
          <a:prstGeom prst="rect">
            <a:avLst/>
          </a:prstGeom>
          <a:solidFill>
            <a:srgbClr val="00B0F0"/>
          </a:solidFill>
        </p:spPr>
        <p:txBody>
          <a:bodyPr wrap="square" rtlCol="0">
            <a:spAutoFit/>
          </a:bodyPr>
          <a:lstStyle/>
          <a:p>
            <a:r>
              <a:rPr lang="en-US" sz="2000" b="1" dirty="0">
                <a:solidFill>
                  <a:schemeClr val="bg1"/>
                </a:solidFill>
                <a:latin typeface="Alexandria" charset="0"/>
              </a:rPr>
              <a:t>Select the Appropriate Combination</a:t>
            </a:r>
            <a:r>
              <a:rPr lang="ar-YE" sz="2000" b="1" dirty="0">
                <a:solidFill>
                  <a:schemeClr val="bg1"/>
                </a:solidFill>
                <a:latin typeface="Alexandria" charset="0"/>
              </a:rPr>
              <a:t> </a:t>
            </a:r>
            <a:r>
              <a:rPr lang="en-US" sz="2000" b="1" dirty="0">
                <a:solidFill>
                  <a:schemeClr val="bg1"/>
                </a:solidFill>
                <a:latin typeface="Alexandria" charset="0"/>
              </a:rPr>
              <a:t>of Techniques for Treating the Loss Exposures</a:t>
            </a:r>
            <a:endParaRPr lang="ar-YE" sz="2000" b="1" dirty="0">
              <a:solidFill>
                <a:schemeClr val="bg1"/>
              </a:solidFill>
              <a:latin typeface="Alexandria" charset="0"/>
            </a:endParaRPr>
          </a:p>
          <a:p>
            <a:pPr algn="ctr"/>
            <a:r>
              <a:rPr lang="ar-YE" sz="36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6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3988556"/>
      </p:ext>
    </p:extLst>
  </p:cSld>
  <p:clrMapOvr>
    <a:masterClrMapping/>
  </p:clrMapOvr>
  <mc:AlternateContent xmlns:mc="http://schemas.openxmlformats.org/markup-compatibility/2006" xmlns:p14="http://schemas.microsoft.com/office/powerpoint/2010/main">
    <mc:Choice Requires="p14">
      <p:transition spd="slow" p14:dur="2000" advTm="82192"/>
    </mc:Choice>
    <mc:Fallback xmlns="">
      <p:transition spd="slow" advTm="82192"/>
    </mc:Fallback>
  </mc:AlternateContent>
  <p:extLst mod="1">
    <p:ext uri="{3A86A75C-4F4B-4683-9AE1-C65F6400EC91}">
      <p14:laserTraceLst xmlns:p14="http://schemas.microsoft.com/office/powerpoint/2010/main">
        <p14:tracePtLst>
          <p14:tracePt t="50460" x="3708400" y="6311900"/>
          <p14:tracePt t="50660" x="2914650" y="6746875"/>
          <p14:tracePt t="50669" x="2914650" y="6688138"/>
          <p14:tracePt t="50686" x="2914650" y="6561138"/>
          <p14:tracePt t="50702" x="2965450" y="6432550"/>
          <p14:tracePt t="50718" x="3084513" y="6323013"/>
          <p14:tracePt t="50732" x="3228975" y="6169025"/>
          <p14:tracePt t="50751" x="3305175" y="6059488"/>
          <p14:tracePt t="50766" x="3373438" y="5948363"/>
          <p14:tracePt t="50782" x="3432175" y="5854700"/>
          <p14:tracePt t="50804" x="3500438" y="5788025"/>
          <p14:tracePt t="50805" x="3517900" y="5761038"/>
          <p14:tracePt t="50825" x="3551238" y="5710238"/>
          <p14:tracePt t="50833" x="3568700" y="5684838"/>
          <p14:tracePt t="50852" x="3568700" y="5668963"/>
          <p14:tracePt t="50869" x="3576638" y="5659438"/>
          <p14:tracePt t="54136" x="3611563" y="5608638"/>
          <p14:tracePt t="54140" x="3644900" y="5549900"/>
          <p14:tracePt t="54149" x="3652838" y="5524500"/>
          <p14:tracePt t="54164" x="3687763" y="5472113"/>
          <p14:tracePt t="54182" x="3695700" y="5446713"/>
          <p14:tracePt t="54198" x="3703638" y="5413375"/>
          <p14:tracePt t="54215" x="3721100" y="5387975"/>
          <p14:tracePt t="54232" x="3729038" y="5353050"/>
          <p14:tracePt t="54249" x="3729038" y="5337175"/>
          <p14:tracePt t="54266" x="3738563" y="5302250"/>
          <p14:tracePt t="54268" x="3756025" y="5286375"/>
          <p14:tracePt t="54285" x="3763963" y="5260975"/>
          <p14:tracePt t="54301" x="3781425" y="5218113"/>
          <p14:tracePt t="54318" x="3789363" y="5192713"/>
          <p14:tracePt t="54333" x="3806825" y="5167313"/>
          <p14:tracePt t="54350" x="3814763" y="5149850"/>
          <p14:tracePt t="54368" x="3832225" y="5116513"/>
          <p14:tracePt t="54396" x="3832225" y="5106988"/>
          <p14:tracePt t="54404" x="3840163" y="5099050"/>
          <p14:tracePt t="61029" x="3848100" y="5091113"/>
          <p14:tracePt t="61036" x="3890963" y="5073650"/>
          <p14:tracePt t="61045" x="3959225" y="5056188"/>
          <p14:tracePt t="61062" x="4044950" y="5048250"/>
          <p14:tracePt t="61081" x="4095750" y="5038725"/>
          <p14:tracePt t="61095" x="4121150" y="5030788"/>
          <p14:tracePt t="61112" x="4137025" y="5022850"/>
          <p14:tracePt t="61128" x="4146550" y="5013325"/>
          <p14:tracePt t="61150" x="4171950" y="4997450"/>
          <p14:tracePt t="61165" x="4197350" y="4987925"/>
          <p14:tracePt t="61178" x="4214813" y="4979988"/>
          <p14:tracePt t="61195" x="4256088" y="4972050"/>
          <p14:tracePt t="61216" x="4316413" y="4929188"/>
          <p14:tracePt t="61233" x="4359275" y="4911725"/>
          <p14:tracePt t="61246" x="4384675" y="4903788"/>
          <p14:tracePt t="61261" x="4410075" y="4894263"/>
          <p14:tracePt t="61278" x="4425950" y="4886325"/>
          <p14:tracePt t="61295" x="4443413" y="4886325"/>
          <p14:tracePt t="61311" x="4476750" y="4886325"/>
          <p14:tracePt t="61356" x="4486275" y="4886325"/>
          <p14:tracePt t="61364" x="4503738" y="4868863"/>
          <p14:tracePt t="61372" x="4511675" y="4868863"/>
          <p14:tracePt t="61379" x="4529138" y="4868863"/>
          <p14:tracePt t="61394" x="4545013" y="4868863"/>
          <p14:tracePt t="61411" x="4587875" y="4860925"/>
          <p14:tracePt t="61431" x="4630738" y="4843463"/>
          <p14:tracePt t="61445" x="4638675" y="4835525"/>
          <p14:tracePt t="61463" x="4664075" y="4827588"/>
          <p14:tracePt t="61492" x="4673600" y="4827588"/>
          <p14:tracePt t="61516" x="4689475" y="4818063"/>
          <p14:tracePt t="61525" x="4699000" y="4818063"/>
          <p14:tracePt t="61548" x="4714875" y="4818063"/>
          <p14:tracePt t="61556" x="4724400" y="4818063"/>
          <p14:tracePt t="61581" x="4732338" y="4818063"/>
          <p14:tracePt t="61748" x="4749800" y="4818063"/>
          <p14:tracePt t="61901" x="4757738" y="4818063"/>
          <p14:tracePt t="62021" x="4765675" y="4827588"/>
          <p14:tracePt t="62033" x="4765675" y="4835525"/>
          <p14:tracePt t="62063" x="4765675" y="4852988"/>
          <p14:tracePt t="62069" x="4765675" y="4860925"/>
          <p14:tracePt t="62084" x="4765675" y="4868863"/>
          <p14:tracePt t="62094" x="4765675" y="4886325"/>
          <p14:tracePt t="62111" x="4757738" y="4903788"/>
          <p14:tracePt t="62128" x="4749800" y="4911725"/>
          <p14:tracePt t="62144" x="4740275" y="4937125"/>
          <p14:tracePt t="62161" x="4732338" y="4954588"/>
          <p14:tracePt t="62183" x="4706938" y="4987925"/>
          <p14:tracePt t="62194" x="4699000" y="5013325"/>
          <p14:tracePt t="62213" x="4664075" y="5048250"/>
          <p14:tracePt t="62229" x="4638675" y="5064125"/>
          <p14:tracePt t="62246" x="4630738" y="5081588"/>
          <p14:tracePt t="62699" x="4646613" y="5038725"/>
          <p14:tracePt t="62714" x="4689475" y="4972050"/>
          <p14:tracePt t="62718" x="4714875" y="4937125"/>
          <p14:tracePt t="62728" x="4740275" y="4903788"/>
          <p14:tracePt t="62744" x="4765675" y="4860925"/>
          <p14:tracePt t="62761" x="4775200" y="4852988"/>
          <p14:tracePt t="62788" x="4783138" y="4852988"/>
          <p14:tracePt t="62804" x="4791075" y="4843463"/>
          <p14:tracePt t="62813" x="4800600" y="4843463"/>
          <p14:tracePt t="62832" x="4800600" y="4835525"/>
          <p14:tracePt t="62942" x="4826000" y="4835525"/>
          <p14:tracePt t="62948" x="4826000" y="4827588"/>
          <p14:tracePt t="62961" x="4843463" y="4827588"/>
          <p14:tracePt t="62980" x="4919663" y="4802188"/>
          <p14:tracePt t="62994" x="4953000" y="4784725"/>
          <p14:tracePt t="63013" x="5080000" y="4716463"/>
          <p14:tracePt t="63031" x="5097463" y="4691063"/>
          <p14:tracePt t="63046" x="5132388" y="4648200"/>
          <p14:tracePt t="63068" x="5183188" y="4572000"/>
          <p14:tracePt t="63069" x="5208588" y="4521200"/>
          <p14:tracePt t="63077" x="5224463" y="4486275"/>
          <p14:tracePt t="63098" x="5292725" y="4368800"/>
          <p14:tracePt t="63099" x="5302250" y="4341813"/>
          <p14:tracePt t="63111" x="5310188" y="4316413"/>
          <p14:tracePt t="63130" x="5310188" y="4275138"/>
          <p14:tracePt t="63131" x="5310188" y="4249738"/>
          <p14:tracePt t="63144" x="5310188" y="4232275"/>
          <p14:tracePt t="63161" x="5310188" y="4171950"/>
          <p14:tracePt t="63181" x="5310188" y="4113213"/>
          <p14:tracePt t="63194" x="5302250" y="4079875"/>
          <p14:tracePt t="63211" x="5276850" y="4037013"/>
          <p14:tracePt t="63230" x="5233988" y="3968750"/>
          <p14:tracePt t="63245" x="5216525" y="3943350"/>
          <p14:tracePt t="63245" x="5183188" y="3875088"/>
          <p14:tracePt t="63262" x="5080000" y="3748088"/>
          <p14:tracePt t="63279" x="5003800" y="3629025"/>
          <p14:tracePt t="63295" x="4919663" y="3492500"/>
          <p14:tracePt t="63311" x="4859338" y="3416300"/>
          <p14:tracePt t="63724" x="3933825" y="2643188"/>
          <p14:tracePt t="63795" x="3908425" y="2617788"/>
          <p14:tracePt t="63803" x="3883025" y="2574925"/>
          <p14:tracePt t="63811" x="3857625" y="2557463"/>
          <p14:tracePt t="63826" x="3840163" y="2549525"/>
          <p14:tracePt t="63844" x="3797300" y="2541588"/>
          <p14:tracePt t="63845" x="3781425" y="2524125"/>
          <p14:tracePt t="64061" x="3756025" y="2506663"/>
          <p14:tracePt t="64078" x="3746500" y="2498725"/>
          <p14:tracePt t="64084" x="3738563" y="2498725"/>
          <p14:tracePt t="64101" x="3729038" y="2498725"/>
          <p14:tracePt t="64124" x="3713163" y="2498725"/>
          <p14:tracePt t="64132" x="3687763" y="2481263"/>
          <p14:tracePt t="64145" x="3670300" y="2473325"/>
          <p14:tracePt t="64165" x="3594100" y="2422525"/>
          <p14:tracePt t="64182" x="3517900" y="2387600"/>
          <p14:tracePt t="64193" x="3475038" y="2362200"/>
          <p14:tracePt t="64213" x="3363913" y="2328863"/>
          <p14:tracePt t="64226" x="3330575" y="2319338"/>
          <p14:tracePt t="64243" x="3297238" y="2303463"/>
          <p14:tracePt t="64324" x="3287713" y="2303463"/>
          <p14:tracePt t="64381" x="3270250" y="2303463"/>
          <p14:tracePt t="64388" x="3270250" y="2293938"/>
          <p14:tracePt t="64396" x="3254375" y="2286000"/>
          <p14:tracePt t="64415" x="3228975" y="2268538"/>
          <p14:tracePt t="64434" x="3219450" y="2260600"/>
          <p14:tracePt t="64448" x="3203575" y="2260600"/>
          <p14:tracePt t="64459" x="3194050" y="2260600"/>
          <p14:tracePt t="78100" x="3178175" y="2252663"/>
          <p14:tracePt t="78108" x="3143250" y="2235200"/>
          <p14:tracePt t="78120" x="3127375" y="2235200"/>
          <p14:tracePt t="78139" x="3084513" y="2227263"/>
          <p14:tracePt t="78172" x="3067050" y="2227263"/>
          <p14:tracePt t="78180" x="3033713" y="2217738"/>
          <p14:tracePt t="78188" x="3016250" y="2200275"/>
          <p14:tracePt t="78204" x="2990850" y="2200275"/>
          <p14:tracePt t="78221" x="2879725" y="2192338"/>
          <p14:tracePt t="78237" x="2795588" y="2184400"/>
          <p14:tracePt t="78254" x="2719388" y="2184400"/>
          <p14:tracePt t="78273" x="2684463" y="2184400"/>
          <p14:tracePt t="78289" x="2659063" y="2184400"/>
          <p14:tracePt t="78304" x="2641600" y="2184400"/>
          <p14:tracePt t="78321" x="2582863" y="2184400"/>
          <p14:tracePt t="78337" x="2540000" y="2184400"/>
          <p14:tracePt t="78355" x="2489200" y="2184400"/>
          <p14:tracePt t="78370" x="2463800" y="2184400"/>
          <p14:tracePt t="78389" x="2395538" y="2184400"/>
          <p14:tracePt t="78405" x="2362200" y="2200275"/>
          <p14:tracePt t="78405" x="2352675" y="2200275"/>
          <p14:tracePt t="78423" x="2311400" y="2200275"/>
          <p14:tracePt t="78438" x="2286000" y="2200275"/>
          <p14:tracePt t="78454" x="2268538" y="2200275"/>
          <p14:tracePt t="78472" x="2251075" y="2209800"/>
          <p14:tracePt t="78487" x="2243138" y="2217738"/>
          <p14:tracePt t="78504" x="2235200" y="2217738"/>
          <p14:tracePt t="78521" x="2208213" y="2217738"/>
          <p14:tracePt t="78541" x="2192338" y="2235200"/>
          <p14:tracePt t="78564" x="2182813" y="2235200"/>
          <p14:tracePt t="78574" x="2174875" y="2243138"/>
          <p14:tracePt t="78589" x="2157413" y="2243138"/>
          <p14:tracePt t="78604" x="2149475" y="2252663"/>
          <p14:tracePt t="78605" x="2141538" y="2252663"/>
          <p14:tracePt t="78622" x="2124075" y="2260600"/>
          <p14:tracePt t="78637" x="2116138" y="2260600"/>
          <p14:tracePt t="78653" x="2116138" y="2268538"/>
          <p14:tracePt t="78671" x="2106613" y="2278063"/>
          <p14:tracePt t="78687" x="2098675" y="2278063"/>
          <p14:tracePt t="78703" x="2090738" y="2293938"/>
          <p14:tracePt t="78724" x="2081213" y="2303463"/>
          <p14:tracePt t="78741" x="2073275" y="2303463"/>
          <p14:tracePt t="78754" x="2065338" y="2311400"/>
          <p14:tracePt t="78755" x="2047875" y="2319338"/>
          <p14:tracePt t="78771" x="2038350" y="2328863"/>
          <p14:tracePt t="78792" x="2005013" y="2344738"/>
          <p14:tracePt t="78806" x="1987550" y="2354263"/>
          <p14:tracePt t="78823" x="1979613" y="2362200"/>
          <p14:tracePt t="78838" x="1962150" y="2371725"/>
          <p14:tracePt t="78853" x="1954213" y="2379663"/>
          <p14:tracePt t="78876" x="1946275" y="2379663"/>
          <p14:tracePt t="78909" x="1946275" y="2387600"/>
          <p14:tracePt t="78924" x="1946275" y="2397125"/>
          <p14:tracePt t="78973" x="1936750" y="2405063"/>
          <p14:tracePt t="78988" x="1936750" y="2413000"/>
          <p14:tracePt t="78996" x="1928813" y="2422525"/>
          <p14:tracePt t="79022" x="1920875" y="2430463"/>
          <p14:tracePt t="79105" x="1911350" y="2447925"/>
          <p14:tracePt t="79116" x="1903413" y="2463800"/>
          <p14:tracePt t="79124" x="1885950" y="2473325"/>
          <p14:tracePt t="79140" x="1868488" y="2481263"/>
          <p14:tracePt t="79141" x="1852613" y="2498725"/>
          <p14:tracePt t="79154" x="1827213" y="2506663"/>
          <p14:tracePt t="79172" x="1792288" y="2506663"/>
          <p14:tracePt t="79196" x="1776413" y="2506663"/>
          <p14:tracePt t="79205" x="1766888" y="2516188"/>
          <p14:tracePt t="79221" x="1758950" y="2524125"/>
          <p14:tracePt t="79238" x="1749425" y="2524125"/>
          <p14:tracePt t="79254" x="1716088" y="2524125"/>
          <p14:tracePt t="79270" x="1690688" y="2524125"/>
          <p14:tracePt t="79289" x="1682750" y="2524125"/>
          <p14:tracePt t="79303" x="1647825" y="2524125"/>
          <p14:tracePt t="79321" x="1614488" y="2524125"/>
          <p14:tracePt t="79341" x="1503363" y="2524125"/>
          <p14:tracePt t="79356" x="1435100" y="2524125"/>
          <p14:tracePt t="79373" x="1350963" y="2524125"/>
          <p14:tracePt t="79388" x="1265238" y="2524125"/>
          <p14:tracePt t="79405" x="1231900" y="2524125"/>
          <p14:tracePt t="79406" x="1198563" y="2524125"/>
          <p14:tracePt t="79422" x="1120775" y="2524125"/>
          <p14:tracePt t="79438" x="1079500" y="2524125"/>
          <p14:tracePt t="79453" x="1003300" y="2524125"/>
          <p14:tracePt t="79470" x="917575" y="2524125"/>
          <p14:tracePt t="79487" x="831850" y="2524125"/>
          <p14:tracePt t="79504" x="773113" y="2524125"/>
          <p14:tracePt t="79521" x="730250" y="2524125"/>
          <p14:tracePt t="79537" x="696913" y="2524125"/>
          <p14:tracePt t="79554" x="671513" y="2524125"/>
          <p14:tracePt t="81116" x="636588" y="2524125"/>
          <p14:tracePt t="81124" x="585788" y="2516188"/>
          <p14:tracePt t="81136" x="517525" y="2473325"/>
          <p14:tracePt t="81153" x="390525" y="2362200"/>
          <p14:tracePt t="81169" x="288925" y="2268538"/>
          <p14:tracePt t="81186" x="187325" y="2184400"/>
          <p14:tracePt t="81204" x="111125" y="2108200"/>
          <p14:tracePt t="81220" x="68263" y="2039938"/>
          <p14:tracePt t="81236" x="33338" y="1971675"/>
          <p14:tracePt t="82192" x="2463800" y="203200"/>
          <p14:tracePt t="82192" x="2828925" y="255588"/>
          <p14:tracePt t="82192" x="3127375" y="288925"/>
          <p14:tracePt t="82192" x="3814763" y="382588"/>
          <p14:tracePt t="82192" x="4384675" y="492125"/>
          <p14:tracePt t="82192" x="4562475" y="552450"/>
          <p14:tracePt t="82192" x="4664075" y="585788"/>
          <p14:tracePt t="82192" x="4749800" y="620713"/>
          <p14:tracePt t="82192" x="4757738" y="628650"/>
          <p14:tracePt t="82192" x="4775200" y="628650"/>
          <p14:tracePt t="82192" x="4818063" y="628650"/>
          <p14:tracePt t="82192" x="5038725" y="714375"/>
          <p14:tracePt t="82192" x="5157788" y="739775"/>
          <p14:tracePt t="82192" x="5480050" y="747713"/>
          <p14:tracePt t="82192" x="6311900" y="798513"/>
          <p14:tracePt t="82192" x="6915150" y="884238"/>
          <p14:tracePt t="82192" x="7672388" y="1003300"/>
          <p14:tracePt t="82192" x="8410575" y="1163638"/>
          <p14:tracePt t="82192" x="8904288" y="1308100"/>
          <p14:tracePt t="82192" x="9490075" y="1427163"/>
          <p14:tracePt t="82192" x="10212388" y="1538288"/>
          <p14:tracePt t="82192" x="10313988" y="1538288"/>
          <p14:tracePt t="82192" x="10374313" y="1538288"/>
          <p14:tracePt t="82192" x="10612438" y="1530350"/>
          <p14:tracePt t="82192" x="10858500" y="1487488"/>
          <p14:tracePt t="82192" x="11436350" y="1401763"/>
          <p14:tracePt t="82192" x="11945938" y="1292225"/>
          <p14:tracePt t="82192" x="12123738" y="1241425"/>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296344" y="1483490"/>
            <a:ext cx="8504987" cy="5039841"/>
          </a:xfrm>
          <a:prstGeom prst="rect">
            <a:avLst/>
          </a:prstGeom>
          <a:noFill/>
        </p:spPr>
        <p:txBody>
          <a:bodyPr wrap="square">
            <a:spAutoFit/>
          </a:bodyPr>
          <a:lstStyle/>
          <a:p>
            <a:pPr algn="l"/>
            <a:r>
              <a:rPr lang="en-US" sz="1700" b="1" dirty="0">
                <a:solidFill>
                  <a:srgbClr val="0A1F61"/>
                </a:solidFill>
                <a:cs typeface="Tajawal ExtraBold" panose="00000800000000000000" pitchFamily="2" charset="-78"/>
              </a:rPr>
              <a:t>Loss Reduction </a:t>
            </a:r>
          </a:p>
          <a:p>
            <a:pPr algn="l">
              <a:lnSpc>
                <a:spcPct val="150000"/>
              </a:lnSpc>
            </a:pPr>
            <a:r>
              <a:rPr lang="en-US" sz="1700" dirty="0">
                <a:solidFill>
                  <a:srgbClr val="0A1F61"/>
                </a:solidFill>
                <a:cs typeface="Tajawal ExtraBold" panose="00000800000000000000" pitchFamily="2" charset="-78"/>
              </a:rPr>
              <a:t>Loss reduction refers to measures that reduce the severity of a loss after it occurs . Examples include installation of an automatic sprinkler system that promptly extinguishes a fire; segregation of exposure units so that a single loss cannot simultaneously damage all exposure units, such as having warehouses with inventories at different locations; rehabilitation of workers with job-related injuries; and limiting the amount of cash on the premises.</a:t>
            </a:r>
            <a:endParaRPr lang="ar-YE" sz="1700" dirty="0">
              <a:solidFill>
                <a:srgbClr val="0A1F61"/>
              </a:solidFill>
              <a:cs typeface="Tajawal ExtraBold" panose="00000800000000000000" pitchFamily="2" charset="-78"/>
            </a:endParaRPr>
          </a:p>
          <a:p>
            <a:pPr algn="r" rtl="1">
              <a:lnSpc>
                <a:spcPct val="150000"/>
              </a:lnSpc>
            </a:pPr>
            <a:r>
              <a:rPr lang="ar-YE" sz="2400" b="1" dirty="0">
                <a:latin typeface="Traditional Arabic" panose="02020603050405020304" pitchFamily="18" charset="-78"/>
                <a:cs typeface="Traditional Arabic" panose="02020603050405020304" pitchFamily="18" charset="-78"/>
              </a:rPr>
              <a:t>تقليل الخسائر</a:t>
            </a:r>
            <a:r>
              <a:rPr lang="ar-YE" sz="2400" dirty="0">
                <a:latin typeface="Traditional Arabic" panose="02020603050405020304" pitchFamily="18" charset="-78"/>
                <a:cs typeface="Traditional Arabic" panose="02020603050405020304" pitchFamily="18" charset="-78"/>
              </a:rPr>
              <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يشير تقليل الخسائر إلى التدابير التي تقلل من شدة الخسارة بعد حدوثها. تشمل الأمثلة تركيب نظام اطفاء رش آلي يطفئ الحريق بسرعة؛ فصل وحدات التعرض بحيث لا يمكن أن تتسبب خسارة واحدة في تلف جميع وحدات التعرض في نفس الوقت، مثل وجود مستودعات تحتوي على مخزونات في مواقع مختلفة؛ تأهيل العمال الذين سيتعرضوا لإصابات متعلقة بالعمل؛ وتحديد كمية النقود المتواجدة في المباني</a:t>
            </a:r>
            <a:r>
              <a:rPr lang="ar-YE" sz="1600" dirty="0"/>
              <a:t>.</a:t>
            </a:r>
            <a:endParaRPr lang="ar-YE" sz="1600" dirty="0">
              <a:solidFill>
                <a:srgbClr val="0A1F61"/>
              </a:solidFill>
              <a:cs typeface="Tajawal ExtraBold" panose="00000800000000000000" pitchFamily="2" charset="-78"/>
            </a:endParaRPr>
          </a:p>
        </p:txBody>
      </p:sp>
      <p:pic>
        <p:nvPicPr>
          <p:cNvPr id="3" name="Picture 2">
            <a:extLst>
              <a:ext uri="{FF2B5EF4-FFF2-40B4-BE49-F238E27FC236}">
                <a16:creationId xmlns:a16="http://schemas.microsoft.com/office/drawing/2014/main" xmlns="" id="{2A55FD07-C45A-C7F9-FA85-832EAA3D9A95}"/>
              </a:ext>
            </a:extLst>
          </p:cNvPr>
          <p:cNvPicPr>
            <a:picLocks noChangeAspect="1"/>
          </p:cNvPicPr>
          <p:nvPr/>
        </p:nvPicPr>
        <p:blipFill>
          <a:blip r:embed="rId3"/>
          <a:stretch>
            <a:fillRect/>
          </a:stretch>
        </p:blipFill>
        <p:spPr>
          <a:xfrm>
            <a:off x="8801331" y="2406013"/>
            <a:ext cx="3094325" cy="3094325"/>
          </a:xfrm>
          <a:prstGeom prst="rect">
            <a:avLst/>
          </a:prstGeom>
        </p:spPr>
      </p:pic>
      <p:sp>
        <p:nvSpPr>
          <p:cNvPr id="8" name="TextBox 7">
            <a:extLst>
              <a:ext uri="{FF2B5EF4-FFF2-40B4-BE49-F238E27FC236}">
                <a16:creationId xmlns:a16="http://schemas.microsoft.com/office/drawing/2014/main" xmlns="" id="{38E9FFCE-7565-D8CA-7066-38AE26FE5C4C}"/>
              </a:ext>
            </a:extLst>
          </p:cNvPr>
          <p:cNvSpPr txBox="1"/>
          <p:nvPr/>
        </p:nvSpPr>
        <p:spPr>
          <a:xfrm>
            <a:off x="2735235" y="617697"/>
            <a:ext cx="9160421" cy="1261884"/>
          </a:xfrm>
          <a:prstGeom prst="rect">
            <a:avLst/>
          </a:prstGeom>
          <a:solidFill>
            <a:srgbClr val="00B0F0"/>
          </a:solidFill>
        </p:spPr>
        <p:txBody>
          <a:bodyPr wrap="square" rtlCol="0">
            <a:spAutoFit/>
          </a:bodyPr>
          <a:lstStyle/>
          <a:p>
            <a:r>
              <a:rPr lang="en-US" sz="2000" b="1" dirty="0">
                <a:solidFill>
                  <a:schemeClr val="bg1"/>
                </a:solidFill>
                <a:latin typeface="Alexandria" charset="0"/>
              </a:rPr>
              <a:t>Select the Appropriate Combination</a:t>
            </a:r>
            <a:r>
              <a:rPr lang="ar-YE" sz="2000" b="1" dirty="0">
                <a:solidFill>
                  <a:schemeClr val="bg1"/>
                </a:solidFill>
                <a:latin typeface="Alexandria" charset="0"/>
              </a:rPr>
              <a:t> </a:t>
            </a:r>
            <a:r>
              <a:rPr lang="en-US" sz="2000" b="1" dirty="0">
                <a:solidFill>
                  <a:schemeClr val="bg1"/>
                </a:solidFill>
                <a:latin typeface="Alexandria" charset="0"/>
              </a:rPr>
              <a:t>of Techniques for Treating the Loss Exposures</a:t>
            </a:r>
            <a:endParaRPr lang="ar-YE" sz="2000" b="1" dirty="0">
              <a:solidFill>
                <a:schemeClr val="bg1"/>
              </a:solidFill>
              <a:latin typeface="Alexandria" charset="0"/>
            </a:endParaRPr>
          </a:p>
          <a:p>
            <a:pPr algn="ctr"/>
            <a:r>
              <a:rPr lang="ar-YE" sz="36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6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554152429"/>
      </p:ext>
    </p:extLst>
  </p:cSld>
  <p:clrMapOvr>
    <a:masterClrMapping/>
  </p:clrMapOvr>
  <mc:AlternateContent xmlns:mc="http://schemas.openxmlformats.org/markup-compatibility/2006" xmlns:p14="http://schemas.microsoft.com/office/powerpoint/2010/main">
    <mc:Choice Requires="p14">
      <p:transition spd="slow" p14:dur="2000" advTm="119604"/>
    </mc:Choice>
    <mc:Fallback xmlns="">
      <p:transition spd="slow" advTm="119604"/>
    </mc:Fallback>
  </mc:AlternateContent>
  <p:extLst mod="1">
    <p:ext uri="{3A86A75C-4F4B-4683-9AE1-C65F6400EC91}">
      <p14:laserTraceLst xmlns:p14="http://schemas.microsoft.com/office/powerpoint/2010/main">
        <p14:tracePtLst>
          <p14:tracePt t="38593" x="3752850" y="6203950"/>
          <p14:tracePt t="38689" x="3330575" y="6391275"/>
          <p14:tracePt t="38698" x="3644900" y="5957888"/>
          <p14:tracePt t="38715" x="4256088" y="5091113"/>
          <p14:tracePt t="38730" x="4765675" y="4394200"/>
          <p14:tracePt t="38747" x="5183188" y="3883025"/>
          <p14:tracePt t="38763" x="5472113" y="3611563"/>
          <p14:tracePt t="38781" x="5683250" y="3459163"/>
          <p14:tracePt t="38784" x="5776913" y="3408363"/>
          <p14:tracePt t="38800" x="5989638" y="3289300"/>
          <p14:tracePt t="38820" x="6184900" y="3170238"/>
          <p14:tracePt t="38830" x="6227763" y="3152775"/>
          <p14:tracePt t="38850" x="6372225" y="3127375"/>
          <p14:tracePt t="38867" x="6405563" y="3119438"/>
          <p14:tracePt t="38937" x="6423025" y="3119438"/>
          <p14:tracePt t="38944" x="6456363" y="3144838"/>
          <p14:tracePt t="38952" x="6499225" y="3221038"/>
          <p14:tracePt t="38963" x="6534150" y="3279775"/>
          <p14:tracePt t="38981" x="6567488" y="3330575"/>
          <p14:tracePt t="38996" x="6592888" y="3373438"/>
          <p14:tracePt t="39014" x="6626225" y="3433763"/>
          <p14:tracePt t="39017" x="6653213" y="3475038"/>
          <p14:tracePt t="39030" x="6678613" y="3517900"/>
          <p14:tracePt t="39051" x="6719888" y="3568700"/>
          <p14:tracePt t="39070" x="6719888" y="3578225"/>
          <p14:tracePt t="39084" x="6745288" y="3586163"/>
          <p14:tracePt t="39099" x="6754813" y="3619500"/>
          <p14:tracePt t="39117" x="6797675" y="3671888"/>
          <p14:tracePt t="39131" x="6848475" y="3738563"/>
          <p14:tracePt t="39147" x="6889750" y="3790950"/>
          <p14:tracePt t="39163" x="6924675" y="3816350"/>
          <p14:tracePt t="39179" x="6942138" y="3849688"/>
          <p14:tracePt t="39198" x="6950075" y="3857625"/>
          <p14:tracePt t="39201" x="6950075" y="3867150"/>
          <p14:tracePt t="39224" x="6950075" y="3875088"/>
          <p14:tracePt t="39249" x="6950075" y="3883025"/>
          <p14:tracePt t="39345" x="6950075" y="3892550"/>
          <p14:tracePt t="39353" x="6907213" y="3892550"/>
          <p14:tracePt t="39366" x="6856413" y="3892550"/>
          <p14:tracePt t="39380" x="6704013" y="3892550"/>
          <p14:tracePt t="39400" x="6354763" y="3892550"/>
          <p14:tracePt t="39418" x="6065838" y="3892550"/>
          <p14:tracePt t="39431" x="5930900" y="3892550"/>
          <p14:tracePt t="39432" x="5786438" y="3892550"/>
          <p14:tracePt t="39447" x="5649913" y="3892550"/>
          <p14:tracePt t="39465" x="5368925" y="3892550"/>
          <p14:tracePt t="39483" x="5249863" y="3892550"/>
          <p14:tracePt t="39498" x="5199063" y="3892550"/>
          <p14:tracePt t="39514" x="5148263" y="3892550"/>
          <p14:tracePt t="39529" x="5089525" y="3883025"/>
          <p14:tracePt t="39548" x="5046663" y="3883025"/>
          <p14:tracePt t="39566" x="5021263" y="3875088"/>
          <p14:tracePt t="39569" x="5013325" y="3875088"/>
          <p14:tracePt t="39608" x="5003800" y="3875088"/>
          <p14:tracePt t="39817" x="5038725" y="3875088"/>
          <p14:tracePt t="39824" x="5080000" y="3883025"/>
          <p14:tracePt t="39832" x="5157788" y="3900488"/>
          <p14:tracePt t="39846" x="5216525" y="3908425"/>
          <p14:tracePt t="39864" x="5360988" y="3917950"/>
          <p14:tracePt t="39881" x="5368925" y="3917950"/>
          <p14:tracePt t="39897" x="5378450" y="3917950"/>
          <p14:tracePt t="39918" x="5386388" y="3917950"/>
          <p14:tracePt t="39930" x="5411788" y="3917950"/>
          <p14:tracePt t="39946" x="5480050" y="3917950"/>
          <p14:tracePt t="39964" x="5538788" y="3917950"/>
          <p14:tracePt t="39980" x="5573713" y="3917950"/>
          <p14:tracePt t="39998" x="5581650" y="3925888"/>
          <p14:tracePt t="40013" x="5591175" y="3925888"/>
          <p14:tracePt t="40031" x="5599113" y="3925888"/>
          <p14:tracePt t="40124" x="5591175" y="3925888"/>
          <p14:tracePt t="40133" x="5513388" y="3925888"/>
          <p14:tracePt t="40138" x="5411788" y="3917950"/>
          <p14:tracePt t="40146" x="5276850" y="3900488"/>
          <p14:tracePt t="40165" x="4953000" y="3857625"/>
          <p14:tracePt t="40179" x="4519613" y="3798888"/>
          <p14:tracePt t="40196" x="4197350" y="3763963"/>
          <p14:tracePt t="40213" x="3984625" y="3763963"/>
          <p14:tracePt t="40230" x="3848100" y="3763963"/>
          <p14:tracePt t="40246" x="3789363" y="3763963"/>
          <p14:tracePt t="40266" x="3738563" y="3763963"/>
          <p14:tracePt t="40280" x="3729038" y="3763963"/>
          <p14:tracePt t="40297" x="3721100" y="3763963"/>
          <p14:tracePt t="40313" x="3713163" y="3763963"/>
          <p14:tracePt t="40315" x="3703638" y="3763963"/>
          <p14:tracePt t="40329" x="3695700" y="3763963"/>
          <p14:tracePt t="40346" x="3652838" y="3763963"/>
          <p14:tracePt t="40362" x="3576638" y="3781425"/>
          <p14:tracePt t="40380" x="3517900" y="3781425"/>
          <p14:tracePt t="40398" x="3482975" y="3790950"/>
          <p14:tracePt t="40403" x="3475038" y="3790950"/>
          <p14:tracePt t="40412" x="3467100" y="3790950"/>
          <p14:tracePt t="40434" x="3457575" y="3790950"/>
          <p14:tracePt t="42761" x="3441700" y="3806825"/>
          <p14:tracePt t="42768" x="3441700" y="3816350"/>
          <p14:tracePt t="42778" x="3441700" y="3824288"/>
          <p14:tracePt t="42795" x="3441700" y="3832225"/>
          <p14:tracePt t="42849" x="3441700" y="3849688"/>
          <p14:tracePt t="42889" x="3441700" y="3857625"/>
          <p14:tracePt t="43016" x="3449638" y="3867150"/>
          <p14:tracePt t="43024" x="3457575" y="3867150"/>
          <p14:tracePt t="43088" x="3467100" y="3867150"/>
          <p14:tracePt t="43114" x="3475038" y="3875088"/>
          <p14:tracePt t="43120" x="3492500" y="3883025"/>
          <p14:tracePt t="43131" x="3492500" y="3892550"/>
          <p14:tracePt t="43144" x="3500438" y="3892550"/>
          <p14:tracePt t="43161" x="3508375" y="3900488"/>
          <p14:tracePt t="43177" x="3525838" y="3908425"/>
          <p14:tracePt t="43194" x="3533775" y="3917950"/>
          <p14:tracePt t="43211" x="3551238" y="3935413"/>
          <p14:tracePt t="43230" x="3568700" y="3943350"/>
          <p14:tracePt t="43245" x="3586163" y="3951288"/>
          <p14:tracePt t="43264" x="3594100" y="3960813"/>
          <p14:tracePt t="43266" x="3611563" y="3968750"/>
          <p14:tracePt t="43280" x="3627438" y="3976688"/>
          <p14:tracePt t="43296" x="3636963" y="3986213"/>
          <p14:tracePt t="43314" x="3652838" y="3986213"/>
          <p14:tracePt t="43330" x="3670300" y="3994150"/>
          <p14:tracePt t="43347" x="3695700" y="3994150"/>
          <p14:tracePt t="43362" x="3729038" y="3994150"/>
          <p14:tracePt t="43377" x="3771900" y="4002088"/>
          <p14:tracePt t="43395" x="3840163" y="4019550"/>
          <p14:tracePt t="43413" x="3848100" y="4019550"/>
          <p14:tracePt t="43431" x="3865563" y="4027488"/>
          <p14:tracePt t="43456" x="3883025" y="4037013"/>
          <p14:tracePt t="43473" x="3900488" y="4037013"/>
          <p14:tracePt t="43489" x="3916363" y="4044950"/>
          <p14:tracePt t="43504" x="3933825" y="4044950"/>
          <p14:tracePt t="43513" x="3933825" y="4052888"/>
          <p14:tracePt t="43529" x="3941763" y="4052888"/>
          <p14:tracePt t="43546" x="3951288" y="4052888"/>
          <p14:tracePt t="43562" x="3959225" y="4052888"/>
          <p14:tracePt t="43580" x="3967163" y="4062413"/>
          <p14:tracePt t="43599" x="3976688" y="4070350"/>
          <p14:tracePt t="43599" x="3992563" y="4070350"/>
          <p14:tracePt t="43611" x="4010025" y="4079875"/>
          <p14:tracePt t="43632" x="4035425" y="4087813"/>
          <p14:tracePt t="43713" x="4044950" y="4087813"/>
          <p14:tracePt t="43720" x="4060825" y="4087813"/>
          <p14:tracePt t="43729" x="4060825" y="4095750"/>
          <p14:tracePt t="43778" x="4070350" y="4095750"/>
          <p14:tracePt t="43784" x="4078288" y="4105275"/>
          <p14:tracePt t="43794" x="4103688" y="4105275"/>
          <p14:tracePt t="43810" x="4171950" y="4130675"/>
          <p14:tracePt t="43827" x="4265613" y="4138613"/>
          <p14:tracePt t="43845" x="4316413" y="4138613"/>
          <p14:tracePt t="43864" x="4392613" y="4138613"/>
          <p14:tracePt t="43881" x="4435475" y="4113213"/>
          <p14:tracePt t="43896" x="4476750" y="4044950"/>
          <p14:tracePt t="43914" x="4476750" y="4027488"/>
          <p14:tracePt t="44049" x="4468813" y="4027488"/>
          <p14:tracePt t="44057" x="4418013" y="4062413"/>
          <p14:tracePt t="44064" x="4359275" y="4113213"/>
          <p14:tracePt t="44077" x="4230688" y="4164013"/>
          <p14:tracePt t="44100" x="4052888" y="4232275"/>
          <p14:tracePt t="44224" x="4070350" y="4232275"/>
          <p14:tracePt t="44232" x="4086225" y="4232275"/>
          <p14:tracePt t="44245" x="4103688" y="4232275"/>
          <p14:tracePt t="44261" x="4154488" y="4257675"/>
          <p14:tracePt t="44278" x="4171950" y="4257675"/>
          <p14:tracePt t="44294" x="4205288" y="4275138"/>
          <p14:tracePt t="44313" x="4222750" y="4275138"/>
          <p14:tracePt t="44330" x="4240213" y="4291013"/>
          <p14:tracePt t="44345" x="4281488" y="4291013"/>
          <p14:tracePt t="44361" x="4332288" y="4291013"/>
          <p14:tracePt t="44377" x="4410075" y="4300538"/>
          <p14:tracePt t="44396" x="4519613" y="4300538"/>
          <p14:tracePt t="44413" x="4646613" y="4300538"/>
          <p14:tracePt t="44433" x="4724400" y="4300538"/>
          <p14:tracePt t="44444" x="4757738" y="4300538"/>
          <p14:tracePt t="44460" x="4843463" y="4300538"/>
          <p14:tracePt t="44480" x="5003800" y="4300538"/>
          <p14:tracePt t="44494" x="5038725" y="4300538"/>
          <p14:tracePt t="44512" x="5132388" y="4300538"/>
          <p14:tracePt t="44514" x="5173663" y="4300538"/>
          <p14:tracePt t="44529" x="5267325" y="4300538"/>
          <p14:tracePt t="44547" x="5343525" y="4283075"/>
          <p14:tracePt t="44561" x="5378450" y="4283075"/>
          <p14:tracePt t="44562" x="5403850" y="4283075"/>
          <p14:tracePt t="44577" x="5472113" y="4265613"/>
          <p14:tracePt t="44594" x="5548313" y="4265613"/>
          <p14:tracePt t="44613" x="5692775" y="4265613"/>
          <p14:tracePt t="44632" x="5862638" y="4265613"/>
          <p14:tracePt t="44644" x="5946775" y="4265613"/>
          <p14:tracePt t="44663" x="6065838" y="4265613"/>
          <p14:tracePt t="44667" x="6126163" y="4265613"/>
          <p14:tracePt t="44684" x="6227763" y="4265613"/>
          <p14:tracePt t="44699" x="6270625" y="4265613"/>
          <p14:tracePt t="44713" x="6296025" y="4265613"/>
          <p14:tracePt t="44729" x="6338888" y="4265613"/>
          <p14:tracePt t="44745" x="6440488" y="4240213"/>
          <p14:tracePt t="44761" x="6524625" y="4232275"/>
          <p14:tracePt t="44777" x="6635750" y="4189413"/>
          <p14:tracePt t="44794" x="6754813" y="4164013"/>
          <p14:tracePt t="44812" x="6881813" y="4130675"/>
          <p14:tracePt t="44827" x="6975475" y="4105275"/>
          <p14:tracePt t="44844" x="7051675" y="4095750"/>
          <p14:tracePt t="44862" x="7085013" y="4087813"/>
          <p14:tracePt t="44865" x="7094538" y="4087813"/>
          <p14:tracePt t="44877" x="7102475" y="4087813"/>
          <p14:tracePt t="44894" x="7145338" y="4087813"/>
          <p14:tracePt t="44912" x="7204075" y="4087813"/>
          <p14:tracePt t="44914" x="7239000" y="4087813"/>
          <p14:tracePt t="44934" x="7272338" y="4087813"/>
          <p14:tracePt t="44936" x="7289800" y="4087813"/>
          <p14:tracePt t="44951" x="7307263" y="4087813"/>
          <p14:tracePt t="44964" x="7315200" y="4087813"/>
          <p14:tracePt t="44979" x="7323138" y="4095750"/>
          <p14:tracePt t="44996" x="7348538" y="4095750"/>
          <p14:tracePt t="45011" x="7373938" y="4105275"/>
          <p14:tracePt t="45028" x="7434263" y="4138613"/>
          <p14:tracePt t="45043" x="7477125" y="4156075"/>
          <p14:tracePt t="45060" x="7527925" y="4171950"/>
          <p14:tracePt t="45077" x="7535863" y="4181475"/>
          <p14:tracePt t="45096" x="7545388" y="4181475"/>
          <p14:tracePt t="45112" x="7553325" y="4189413"/>
          <p14:tracePt t="45131" x="7561263" y="4189413"/>
          <p14:tracePt t="45296" x="7553325" y="4189413"/>
          <p14:tracePt t="45304" x="7527925" y="4189413"/>
          <p14:tracePt t="45311" x="7502525" y="4189413"/>
          <p14:tracePt t="45329" x="7426325" y="4189413"/>
          <p14:tracePt t="45346" x="7307263" y="4189413"/>
          <p14:tracePt t="45361" x="7188200" y="4189413"/>
          <p14:tracePt t="45378" x="7085013" y="4189413"/>
          <p14:tracePt t="45396" x="7008813" y="4189413"/>
          <p14:tracePt t="45412" x="6942138" y="4189413"/>
          <p14:tracePt t="45427" x="6889750" y="4189413"/>
          <p14:tracePt t="45450" x="6856413" y="4189413"/>
          <p14:tracePt t="45450" x="6831013" y="4189413"/>
          <p14:tracePt t="45462" x="6813550" y="4189413"/>
          <p14:tracePt t="45482" x="6678613" y="4189413"/>
          <p14:tracePt t="45497" x="6559550" y="4189413"/>
          <p14:tracePt t="45513" x="6430963" y="4189413"/>
          <p14:tracePt t="45529" x="6253163" y="4189413"/>
          <p14:tracePt t="45545" x="6065838" y="4189413"/>
          <p14:tracePt t="45562" x="5895975" y="4189413"/>
          <p14:tracePt t="45579" x="5751513" y="4189413"/>
          <p14:tracePt t="45595" x="5607050" y="4189413"/>
          <p14:tracePt t="45612" x="5462588" y="4189413"/>
          <p14:tracePt t="45627" x="5327650" y="4189413"/>
          <p14:tracePt t="45644" x="5224463" y="4189413"/>
          <p14:tracePt t="45661" x="5165725" y="4189413"/>
          <p14:tracePt t="45676" x="5122863" y="4189413"/>
          <p14:tracePt t="45693" x="5054600" y="4189413"/>
          <p14:tracePt t="45712" x="4902200" y="4189413"/>
          <p14:tracePt t="45729" x="4757738" y="4189413"/>
          <p14:tracePt t="45746" x="4673600" y="4189413"/>
          <p14:tracePt t="45763" x="4613275" y="4189413"/>
          <p14:tracePt t="45781" x="4570413" y="4189413"/>
          <p14:tracePt t="45795" x="4529138" y="4189413"/>
          <p14:tracePt t="45810" x="4425950" y="4189413"/>
          <p14:tracePt t="45829" x="4273550" y="4189413"/>
          <p14:tracePt t="45845" x="4070350" y="4189413"/>
          <p14:tracePt t="45860" x="3916363" y="4189413"/>
          <p14:tracePt t="45877" x="3797300" y="4189413"/>
          <p14:tracePt t="45894" x="3729038" y="4189413"/>
          <p14:tracePt t="45910" x="3670300" y="4189413"/>
          <p14:tracePt t="45929" x="3551238" y="4189413"/>
          <p14:tracePt t="45950" x="3492500" y="4189413"/>
          <p14:tracePt t="45963" x="3424238" y="4189413"/>
          <p14:tracePt t="45980" x="3348038" y="4189413"/>
          <p14:tracePt t="45994" x="3279775" y="4189413"/>
          <p14:tracePt t="46015" x="3219450" y="4189413"/>
          <p14:tracePt t="46016" x="3194050" y="4189413"/>
          <p14:tracePt t="46028" x="3152775" y="4189413"/>
          <p14:tracePt t="46046" x="3049588" y="4189413"/>
          <p14:tracePt t="46060" x="2930525" y="4189413"/>
          <p14:tracePt t="46077" x="2863850" y="4189413"/>
          <p14:tracePt t="46094" x="2803525" y="4189413"/>
          <p14:tracePt t="46098" x="2770188" y="4189413"/>
          <p14:tracePt t="46112" x="2727325" y="4189413"/>
          <p14:tracePt t="46130" x="2676525" y="4189413"/>
          <p14:tracePt t="46145" x="2633663" y="4189413"/>
          <p14:tracePt t="46161" x="2616200" y="4189413"/>
          <p14:tracePt t="46184" x="2608263" y="4189413"/>
          <p14:tracePt t="46537" x="2616200" y="4189413"/>
          <p14:tracePt t="46552" x="2641600" y="4197350"/>
          <p14:tracePt t="46567" x="2651125" y="4206875"/>
          <p14:tracePt t="46580" x="2668588" y="4206875"/>
          <p14:tracePt t="46583" x="2676525" y="4214813"/>
          <p14:tracePt t="46601" x="2684463" y="4214813"/>
          <p14:tracePt t="46611" x="2693988" y="4214813"/>
          <p14:tracePt t="46626" x="2744788" y="4214813"/>
          <p14:tracePt t="46646" x="2871788" y="4214813"/>
          <p14:tracePt t="46647" x="2982913" y="4214813"/>
          <p14:tracePt t="46662" x="3109913" y="4214813"/>
          <p14:tracePt t="46663" x="3236913" y="4214813"/>
          <p14:tracePt t="46677" x="3363913" y="4214813"/>
          <p14:tracePt t="46698" x="3619500" y="4214813"/>
          <p14:tracePt t="46710" x="3662363" y="4214813"/>
          <p14:tracePt t="46726" x="3738563" y="4214813"/>
          <p14:tracePt t="46745" x="3789363" y="4214813"/>
          <p14:tracePt t="46761" x="3873500" y="4214813"/>
          <p14:tracePt t="46779" x="4044950" y="4214813"/>
          <p14:tracePt t="46795" x="4273550" y="4214813"/>
          <p14:tracePt t="46813" x="4425950" y="4214813"/>
          <p14:tracePt t="46817" x="4468813" y="4214813"/>
          <p14:tracePt t="46830" x="4494213" y="4214813"/>
          <p14:tracePt t="46873" x="4511675" y="4214813"/>
          <p14:tracePt t="46881" x="4545013" y="4214813"/>
          <p14:tracePt t="46893" x="4587875" y="4214813"/>
          <p14:tracePt t="46910" x="4714875" y="4214813"/>
          <p14:tracePt t="46926" x="4826000" y="4214813"/>
          <p14:tracePt t="46946" x="4953000" y="4214813"/>
          <p14:tracePt t="46962" x="4978400" y="4214813"/>
          <p14:tracePt t="46976" x="4987925" y="4214813"/>
          <p14:tracePt t="46993" x="5003800" y="4214813"/>
          <p14:tracePt t="47010" x="5021263" y="4214813"/>
          <p14:tracePt t="47026" x="5072063" y="4214813"/>
          <p14:tracePt t="47043" x="5114925" y="4214813"/>
          <p14:tracePt t="47060" x="5122863" y="4214813"/>
          <p14:tracePt t="47363" x="5114925" y="4214813"/>
          <p14:tracePt t="47368" x="5046663" y="4214813"/>
          <p14:tracePt t="47378" x="4970463" y="4214813"/>
          <p14:tracePt t="47394" x="4843463" y="4206875"/>
          <p14:tracePt t="47409" x="4749800" y="4181475"/>
          <p14:tracePt t="47427" x="4656138" y="4171950"/>
          <p14:tracePt t="47445" x="4570413" y="4171950"/>
          <p14:tracePt t="47462" x="4468813" y="4171950"/>
          <p14:tracePt t="47464" x="4410075" y="4171950"/>
          <p14:tracePt t="47477" x="4367213" y="4171950"/>
          <p14:tracePt t="47493" x="4265613" y="4171950"/>
          <p14:tracePt t="47511" x="4162425" y="4171950"/>
          <p14:tracePt t="47526" x="4146550" y="4171950"/>
          <p14:tracePt t="47546" x="3992563" y="4171950"/>
          <p14:tracePt t="47561" x="3933825" y="4171950"/>
          <p14:tracePt t="47576" x="3883025" y="4171950"/>
          <p14:tracePt t="47597" x="3789363" y="4171950"/>
          <p14:tracePt t="47612" x="3738563" y="4171950"/>
          <p14:tracePt t="47626" x="3703638" y="4171950"/>
          <p14:tracePt t="47646" x="3695700" y="4171950"/>
          <p14:tracePt t="47662" x="3687763" y="4171950"/>
          <p14:tracePt t="47680" x="3678238" y="4171950"/>
          <p14:tracePt t="47721" x="3670300" y="4171950"/>
          <p14:tracePt t="47841" x="3662363" y="4171950"/>
          <p14:tracePt t="61418" x="3619500" y="4171950"/>
          <p14:tracePt t="61424" x="3559175" y="4181475"/>
          <p14:tracePt t="61438" x="3533775" y="4197350"/>
          <p14:tracePt t="61442" x="3508375" y="4206875"/>
          <p14:tracePt t="61453" x="3500438" y="4206875"/>
          <p14:tracePt t="61471" x="3475038" y="4214813"/>
          <p14:tracePt t="61497" x="3381375" y="4275138"/>
          <p14:tracePt t="61504" x="3355975" y="4300538"/>
          <p14:tracePt t="61521" x="3348038" y="4308475"/>
          <p14:tracePt t="61522" x="3330575" y="4325938"/>
          <p14:tracePt t="61537" x="3305175" y="4351338"/>
          <p14:tracePt t="61557" x="3262313" y="4419600"/>
          <p14:tracePt t="61569" x="3203575" y="4478338"/>
          <p14:tracePt t="61586" x="3100388" y="4538663"/>
          <p14:tracePt t="61604" x="2990850" y="4597400"/>
          <p14:tracePt t="61620" x="2889250" y="4657725"/>
          <p14:tracePt t="61638" x="2803525" y="4708525"/>
          <p14:tracePt t="61640" x="2778125" y="4716463"/>
          <p14:tracePt t="61653" x="2760663" y="4724400"/>
          <p14:tracePt t="61672" x="2709863" y="4741863"/>
          <p14:tracePt t="61688" x="2641600" y="4759325"/>
          <p14:tracePt t="61705" x="2549525" y="4767263"/>
          <p14:tracePt t="61721" x="2455863" y="4775200"/>
          <p14:tracePt t="61722" x="2387600" y="4784725"/>
          <p14:tracePt t="61739" x="2208213" y="4818063"/>
          <p14:tracePt t="61756" x="2116138" y="4827588"/>
          <p14:tracePt t="61776" x="2038350" y="4835525"/>
          <p14:tracePt t="61777" x="2005013" y="4852988"/>
          <p14:tracePt t="61785" x="1987550" y="4852988"/>
          <p14:tracePt t="61806" x="1971675" y="4860925"/>
          <p14:tracePt t="61808" x="1962150" y="4868863"/>
          <p14:tracePt t="61824" x="1954213" y="4878388"/>
          <p14:tracePt t="61838" x="1946275" y="4894263"/>
          <p14:tracePt t="61841" x="1936750" y="4903788"/>
          <p14:tracePt t="61854" x="1928813" y="4903788"/>
          <p14:tracePt t="61856" x="1920875" y="4919663"/>
          <p14:tracePt t="61870" x="1920875" y="4929188"/>
          <p14:tracePt t="61888" x="1893888" y="4962525"/>
          <p14:tracePt t="61905" x="1885950" y="4972050"/>
          <p14:tracePt t="61921" x="1878013" y="4972050"/>
          <p14:tracePt t="61936" x="1860550" y="4987925"/>
          <p14:tracePt t="61953" x="1809750" y="5013325"/>
          <p14:tracePt t="61970" x="1766888" y="5022850"/>
          <p14:tracePt t="61987" x="1708150" y="5022850"/>
          <p14:tracePt t="62004" x="1639888" y="5022850"/>
          <p14:tracePt t="62024" x="1435100" y="5022850"/>
          <p14:tracePt t="62039" x="1274763" y="5022850"/>
          <p14:tracePt t="62058" x="1044575" y="4979988"/>
          <p14:tracePt t="62075" x="798513" y="4903788"/>
          <p14:tracePt t="62089" x="696913" y="4886325"/>
          <p14:tracePt t="62105" x="628650" y="4886325"/>
          <p14:tracePt t="62121" x="611188" y="4868863"/>
          <p14:tracePt t="62123" x="603250" y="4868863"/>
          <p14:tracePt t="62144" x="595313" y="4868863"/>
          <p14:tracePt t="62169" x="585788" y="4868863"/>
          <p14:tracePt t="62185" x="560388" y="4868863"/>
          <p14:tracePt t="62200" x="552450" y="4868863"/>
          <p14:tracePt t="62208" x="534988" y="4868863"/>
          <p14:tracePt t="62249" x="527050" y="4868863"/>
          <p14:tracePt t="62272" x="527050" y="4878388"/>
          <p14:tracePt t="62282" x="527050" y="4886325"/>
          <p14:tracePt t="62296" x="527050" y="4894263"/>
          <p14:tracePt t="62308" x="527050" y="4903788"/>
          <p14:tracePt t="62325" x="527050" y="4911725"/>
          <p14:tracePt t="62352" x="527050" y="4929188"/>
          <p14:tracePt t="62376" x="527050" y="4937125"/>
          <p14:tracePt t="62409" x="534988" y="4937125"/>
          <p14:tracePt t="62449" x="552450" y="4946650"/>
          <p14:tracePt t="62488" x="560388" y="4954588"/>
          <p14:tracePt t="62496" x="569913" y="4962525"/>
          <p14:tracePt t="62521" x="577850" y="4962525"/>
          <p14:tracePt t="62544" x="585788" y="4962525"/>
          <p14:tracePt t="62557" x="595313" y="4972050"/>
          <p14:tracePt t="62584" x="595313" y="4979988"/>
          <p14:tracePt t="62601" x="611188" y="4979988"/>
          <p14:tracePt t="62616" x="628650" y="4997450"/>
          <p14:tracePt t="62672" x="646113" y="4997450"/>
          <p14:tracePt t="62689" x="661988" y="5005388"/>
          <p14:tracePt t="62705" x="688975" y="5005388"/>
          <p14:tracePt t="62720" x="696913" y="5005388"/>
          <p14:tracePt t="62728" x="714375" y="5013325"/>
          <p14:tracePt t="62745" x="722313" y="5013325"/>
          <p14:tracePt t="62754" x="730250" y="5022850"/>
          <p14:tracePt t="62771" x="739775" y="5022850"/>
          <p14:tracePt t="62786" x="747713" y="5030788"/>
          <p14:tracePt t="62810" x="755650" y="5030788"/>
          <p14:tracePt t="62824" x="781050" y="5030788"/>
          <p14:tracePt t="62842" x="790575" y="5030788"/>
          <p14:tracePt t="62853" x="806450" y="5038725"/>
          <p14:tracePt t="62857" x="815975" y="5038725"/>
          <p14:tracePt t="62872" x="823913" y="5038725"/>
          <p14:tracePt t="62886" x="849313" y="5048250"/>
          <p14:tracePt t="62905" x="892175" y="5064125"/>
          <p14:tracePt t="62920" x="909638" y="5064125"/>
          <p14:tracePt t="62938" x="925513" y="5073650"/>
          <p14:tracePt t="62955" x="950913" y="5073650"/>
          <p14:tracePt t="62969" x="968375" y="5081588"/>
          <p14:tracePt t="62988" x="993775" y="5081588"/>
          <p14:tracePt t="63003" x="1028700" y="5081588"/>
          <p14:tracePt t="63020" x="1054100" y="5099050"/>
          <p14:tracePt t="63036" x="1095375" y="5099050"/>
          <p14:tracePt t="63057" x="1138238" y="5106988"/>
          <p14:tracePt t="63058" x="1173163" y="5116513"/>
          <p14:tracePt t="63073" x="1181100" y="5116513"/>
          <p14:tracePt t="63090" x="1206500" y="5116513"/>
          <p14:tracePt t="63105" x="1231900" y="5116513"/>
          <p14:tracePt t="63121" x="1249363" y="5116513"/>
          <p14:tracePt t="63138" x="1274763" y="5116513"/>
          <p14:tracePt t="63154" x="1282700" y="5116513"/>
          <p14:tracePt t="63155" x="1300163" y="5116513"/>
          <p14:tracePt t="63170" x="1343025" y="5116513"/>
          <p14:tracePt t="63187" x="1376363" y="5132388"/>
          <p14:tracePt t="63204" x="1419225" y="5132388"/>
          <p14:tracePt t="63220" x="1470025" y="5141913"/>
          <p14:tracePt t="63237" x="1520825" y="5149850"/>
          <p14:tracePt t="63252" x="1571625" y="5157788"/>
          <p14:tracePt t="63270" x="1631950" y="5175250"/>
          <p14:tracePt t="63272" x="1639888" y="5175250"/>
          <p14:tracePt t="63285" x="1647825" y="5175250"/>
          <p14:tracePt t="63303" x="1690688" y="5175250"/>
          <p14:tracePt t="63305" x="1708150" y="5175250"/>
          <p14:tracePt t="63327" x="1758950" y="5175250"/>
          <p14:tracePt t="63336" x="1801813" y="5175250"/>
          <p14:tracePt t="63356" x="1817688" y="5175250"/>
          <p14:tracePt t="63370" x="1835150" y="5175250"/>
          <p14:tracePt t="63386" x="1868488" y="5183188"/>
          <p14:tracePt t="63403" x="1878013" y="5183188"/>
          <p14:tracePt t="63421" x="1885950" y="5183188"/>
          <p14:tracePt t="63437" x="1903413" y="5183188"/>
          <p14:tracePt t="63456" x="1920875" y="5183188"/>
          <p14:tracePt t="63530" x="1928813" y="5183188"/>
          <p14:tracePt t="63609" x="1936750" y="5183188"/>
          <p14:tracePt t="63617" x="1954213" y="5183188"/>
          <p14:tracePt t="65852" x="1962150" y="5183188"/>
          <p14:tracePt t="84025" x="1997075" y="5192713"/>
          <p14:tracePt t="84032" x="2055813" y="5235575"/>
          <p14:tracePt t="84043" x="2116138" y="5268913"/>
          <p14:tracePt t="84061" x="2260600" y="5362575"/>
          <p14:tracePt t="84076" x="2387600" y="5464175"/>
          <p14:tracePt t="84095" x="2463800" y="5524500"/>
          <p14:tracePt t="84096" x="2489200" y="5540375"/>
          <p14:tracePt t="84113" x="2506663" y="5549900"/>
          <p14:tracePt t="84131" x="2514600" y="5557838"/>
          <p14:tracePt t="84149" x="2540000" y="5557838"/>
          <p14:tracePt t="84163" x="2549525" y="5575300"/>
          <p14:tracePt t="84179" x="2565400" y="5575300"/>
          <p14:tracePt t="84193" x="2582863" y="5591175"/>
          <p14:tracePt t="84209" x="2600325" y="5600700"/>
          <p14:tracePt t="84226" x="2633663" y="5616575"/>
          <p14:tracePt t="84244" x="2651125" y="5626100"/>
          <p14:tracePt t="84261" x="2676525" y="5641975"/>
          <p14:tracePt t="84278" x="2676525" y="5668963"/>
          <p14:tracePt t="84281" x="2684463" y="5684838"/>
          <p14:tracePt t="84294" x="2693988" y="5694363"/>
          <p14:tracePt t="84312" x="2693988" y="5710238"/>
          <p14:tracePt t="84313" x="2701925" y="5727700"/>
          <p14:tracePt t="84329" x="2701925" y="5745163"/>
          <p14:tracePt t="84344" x="2701925" y="5753100"/>
          <p14:tracePt t="84833" x="2701925" y="5761038"/>
          <p14:tracePt t="84856" x="2684463" y="5761038"/>
          <p14:tracePt t="84928" x="2709863" y="5761038"/>
          <p14:tracePt t="84936" x="2752725" y="5761038"/>
          <p14:tracePt t="84947" x="2803525" y="5761038"/>
          <p14:tracePt t="84962" x="2930525" y="5735638"/>
          <p14:tracePt t="84980" x="2990850" y="5727700"/>
          <p14:tracePt t="84992" x="3067050" y="5719763"/>
          <p14:tracePt t="85009" x="3135313" y="5694363"/>
          <p14:tracePt t="85029" x="3236913" y="5668963"/>
          <p14:tracePt t="85042" x="3363913" y="5634038"/>
          <p14:tracePt t="85060" x="3432175" y="5626100"/>
          <p14:tracePt t="85076" x="3475038" y="5616575"/>
          <p14:tracePt t="85093" x="3517900" y="5608638"/>
          <p14:tracePt t="85097" x="3525838" y="5600700"/>
          <p14:tracePt t="85110" x="3559175" y="5591175"/>
          <p14:tracePt t="85126" x="3586163" y="5591175"/>
          <p14:tracePt t="85142" x="3594100" y="5591175"/>
          <p14:tracePt t="85200" x="3602038" y="5591175"/>
          <p14:tracePt t="85212" x="3611563" y="5591175"/>
          <p14:tracePt t="85215" x="3627438" y="5591175"/>
          <p14:tracePt t="85232" x="3644900" y="5591175"/>
          <p14:tracePt t="85240" x="3652838" y="5591175"/>
          <p14:tracePt t="85923" x="3636963" y="5591175"/>
          <p14:tracePt t="85928" x="3619500" y="5591175"/>
          <p14:tracePt t="85942" x="3611563" y="5591175"/>
          <p14:tracePt t="85969" x="3602038" y="5591175"/>
          <p14:tracePt t="86097" x="3594100" y="5591175"/>
          <p14:tracePt t="86104" x="3586163" y="5591175"/>
          <p14:tracePt t="86129" x="3568700" y="5591175"/>
          <p14:tracePt t="86137" x="3559175" y="5591175"/>
          <p14:tracePt t="86153" x="3551238" y="5591175"/>
          <p14:tracePt t="86160" x="3533775" y="5591175"/>
          <p14:tracePt t="86179" x="3508375" y="5591175"/>
          <p14:tracePt t="86192" x="3492500" y="5591175"/>
          <p14:tracePt t="86208" x="3475038" y="5591175"/>
          <p14:tracePt t="86225" x="3467100" y="5591175"/>
          <p14:tracePt t="86288" x="3457575" y="5591175"/>
          <p14:tracePt t="86337" x="3449638" y="5591175"/>
          <p14:tracePt t="86352" x="3432175" y="5591175"/>
          <p14:tracePt t="86369" x="3424238" y="5583238"/>
          <p14:tracePt t="86408" x="3398838" y="5583238"/>
          <p14:tracePt t="86416" x="3389313" y="5575300"/>
          <p14:tracePt t="86457" x="3373438" y="5575300"/>
          <p14:tracePt t="86472" x="3363913" y="5575300"/>
          <p14:tracePt t="86479" x="3355975" y="5575300"/>
          <p14:tracePt t="86495" x="3348038" y="5565775"/>
          <p14:tracePt t="86584" x="3338513" y="5565775"/>
          <p14:tracePt t="86681" x="3330575" y="5565775"/>
          <p14:tracePt t="86696" x="3313113" y="5565775"/>
          <p14:tracePt t="86760" x="3305175" y="5565775"/>
          <p14:tracePt t="86816" x="3279775" y="5565775"/>
          <p14:tracePt t="86857" x="3270250" y="5565775"/>
          <p14:tracePt t="87112" x="3262313" y="5565775"/>
          <p14:tracePt t="87121" x="3254375" y="5565775"/>
          <p14:tracePt t="87136" x="3244850" y="5565775"/>
          <p14:tracePt t="88072" x="3228975" y="5565775"/>
          <p14:tracePt t="88080" x="3203575" y="5565775"/>
          <p14:tracePt t="88091" x="3194050" y="5565775"/>
          <p14:tracePt t="88108" x="3186113" y="5565775"/>
          <p14:tracePt t="88192" x="3178175" y="5565775"/>
          <p14:tracePt t="88210" x="3168650" y="5565775"/>
          <p14:tracePt t="88225" x="3152775" y="5565775"/>
          <p14:tracePt t="88232" x="3135313" y="5565775"/>
          <p14:tracePt t="88249" x="3117850" y="5565775"/>
          <p14:tracePt t="88258" x="3109913" y="5565775"/>
          <p14:tracePt t="88275" x="3100388" y="5565775"/>
          <p14:tracePt t="88293" x="3092450" y="5565775"/>
          <p14:tracePt t="88308" x="3084513" y="5575300"/>
          <p14:tracePt t="88361" x="3074988" y="5575300"/>
          <p14:tracePt t="88369" x="3059113" y="5575300"/>
          <p14:tracePt t="88376" x="3041650" y="5575300"/>
          <p14:tracePt t="88393" x="3016250" y="5575300"/>
          <p14:tracePt t="88412" x="2990850" y="5575300"/>
          <p14:tracePt t="88430" x="2982913" y="5575300"/>
          <p14:tracePt t="88442" x="2973388" y="5575300"/>
          <p14:tracePt t="88464" x="2965450" y="5575300"/>
          <p14:tracePt t="88496" x="2955925" y="5575300"/>
          <p14:tracePt t="88504" x="2947988" y="5575300"/>
          <p14:tracePt t="88521" x="2940050" y="5575300"/>
          <p14:tracePt t="88537" x="2922588" y="5575300"/>
          <p14:tracePt t="88953" x="2889250" y="5575300"/>
          <p14:tracePt t="88963" x="2871788" y="5575300"/>
          <p14:tracePt t="88967" x="2846388" y="5575300"/>
          <p14:tracePt t="88976" x="2838450" y="5575300"/>
          <p14:tracePt t="88992" x="2828925" y="5575300"/>
          <p14:tracePt t="88993" x="2795588" y="5575300"/>
          <p14:tracePt t="89014" x="2760663" y="5575300"/>
          <p14:tracePt t="89016" x="2735263" y="5575300"/>
          <p14:tracePt t="89025" x="2727325" y="5575300"/>
          <p14:tracePt t="89056" x="2709863" y="5575300"/>
          <p14:tracePt t="89112" x="2701925" y="5575300"/>
          <p14:tracePt t="89128" x="2676525" y="5575300"/>
          <p14:tracePt t="89136" x="2659063" y="5575300"/>
          <p14:tracePt t="89144" x="2633663" y="5575300"/>
          <p14:tracePt t="89160" x="2608263" y="5565775"/>
          <p14:tracePt t="89176" x="2600325" y="5565775"/>
          <p14:tracePt t="89216" x="2590800" y="5565775"/>
          <p14:tracePt t="89262" x="2582863" y="5565775"/>
          <p14:tracePt t="89281" x="2574925" y="5565775"/>
          <p14:tracePt t="89288" x="2565400" y="5565775"/>
          <p14:tracePt t="89305" x="2549525" y="5565775"/>
          <p14:tracePt t="89312" x="2540000" y="5565775"/>
          <p14:tracePt t="89324" x="2532063" y="5565775"/>
          <p14:tracePt t="89341" x="2506663" y="5565775"/>
          <p14:tracePt t="89361" x="2463800" y="5565775"/>
          <p14:tracePt t="89375" x="2455863" y="5565775"/>
          <p14:tracePt t="89392" x="2446338" y="5565775"/>
          <p14:tracePt t="89416" x="2438400" y="5557838"/>
          <p14:tracePt t="89465" x="2430463" y="5557838"/>
          <p14:tracePt t="89481" x="2413000" y="5557838"/>
          <p14:tracePt t="89492" x="2405063" y="5557838"/>
          <p14:tracePt t="118633" x="2395538" y="5549900"/>
          <p14:tracePt t="118641" x="2420938" y="5380038"/>
          <p14:tracePt t="118649" x="2524125" y="5106988"/>
          <p14:tracePt t="118662" x="2608263" y="4894263"/>
          <p14:tracePt t="118666" x="2668588" y="4767263"/>
          <p14:tracePt t="118682" x="2811463" y="4564063"/>
          <p14:tracePt t="118700" x="2947988" y="4368800"/>
          <p14:tracePt t="118713" x="3127375" y="4062413"/>
          <p14:tracePt t="118731" x="3254375" y="3857625"/>
          <p14:tracePt t="118746" x="3330575" y="3662363"/>
          <p14:tracePt t="118762" x="3373438" y="3441700"/>
          <p14:tracePt t="118780" x="3373438" y="3221038"/>
          <p14:tracePt t="118794" x="3355975" y="2914650"/>
          <p14:tracePt t="118814" x="3178175" y="2557463"/>
          <p14:tracePt t="118827" x="2616200" y="2022475"/>
          <p14:tracePt t="118849" x="960438" y="1249363"/>
          <p14:tracePt t="118861" x="552450" y="1069975"/>
          <p14:tracePt t="118878" x="415925" y="884238"/>
          <p14:tracePt t="118898" x="322263" y="230188"/>
          <p14:tracePt t="119604" x="4060825" y="58738"/>
          <p14:tracePt t="119604" x="4205288" y="93663"/>
          <p14:tracePt t="119604" x="4341813" y="119063"/>
          <p14:tracePt t="119604" x="4605338" y="169863"/>
          <p14:tracePt t="119604" x="4818063" y="230188"/>
          <p14:tracePt t="119604" x="5013325" y="288925"/>
          <p14:tracePt t="119604" x="5089525" y="322263"/>
          <p14:tracePt t="119604" x="5208588" y="374650"/>
          <p14:tracePt t="119604" x="5276850" y="407988"/>
          <p14:tracePt t="119604" x="5368925" y="458788"/>
          <p14:tracePt t="119604" x="5421313" y="509588"/>
          <p14:tracePt t="119604" x="5497513" y="585788"/>
          <p14:tracePt t="119604" x="5548313" y="671513"/>
          <p14:tracePt t="119604" x="5573713" y="704850"/>
          <p14:tracePt t="119604" x="5624513" y="798513"/>
          <p14:tracePt t="119604" x="5641975" y="841375"/>
          <p14:tracePt t="119604" x="5649913" y="849313"/>
          <p14:tracePt t="119604" x="5657850" y="917575"/>
          <p14:tracePt t="119604" x="5657850" y="968375"/>
          <p14:tracePt t="119604" x="5657850" y="1003300"/>
          <p14:tracePt t="119604" x="5657850" y="1044575"/>
          <p14:tracePt t="119604" x="5657850" y="1079500"/>
          <p14:tracePt t="119604" x="5657850" y="1130300"/>
          <p14:tracePt t="119604" x="5657850" y="1292225"/>
          <p14:tracePt t="119604" x="5657850" y="1376363"/>
          <p14:tracePt t="119604" x="5649913" y="1487488"/>
          <p14:tracePt t="119604" x="5599113" y="1597025"/>
          <p14:tracePt t="119604" x="5573713" y="1700213"/>
          <p14:tracePt t="119604" x="5530850" y="1809750"/>
          <p14:tracePt t="119604" x="5446713" y="1963738"/>
          <p14:tracePt t="119604" x="5403850" y="2030413"/>
          <p14:tracePt t="119604" x="5386388" y="2090738"/>
          <p14:tracePt t="119604" x="5343525" y="2184400"/>
          <p14:tracePt t="119604" x="5327650" y="2278063"/>
          <p14:tracePt t="119604" x="5302250" y="2405063"/>
          <p14:tracePt t="119604" x="5284788" y="2473325"/>
          <p14:tracePt t="119604" x="5267325" y="2506663"/>
          <p14:tracePt t="119604" x="5259388" y="2532063"/>
          <p14:tracePt t="119604" x="5249863" y="2574925"/>
          <p14:tracePt t="119604" x="5241925" y="2608263"/>
          <p14:tracePt t="119604" x="5233988" y="2651125"/>
          <p14:tracePt t="119604" x="5224463" y="2693988"/>
          <p14:tracePt t="119604" x="5208588" y="2719388"/>
          <p14:tracePt t="119604" x="5208588" y="2752725"/>
          <p14:tracePt t="119604" x="5191125" y="2813050"/>
          <p14:tracePt t="119604" x="5191125" y="2863850"/>
          <p14:tracePt t="119604" x="5241925" y="2949575"/>
          <p14:tracePt t="119604" x="5327650" y="3025775"/>
          <p14:tracePt t="119604" x="5505450" y="3084513"/>
          <p14:tracePt t="119604" x="5845175" y="3119438"/>
          <p14:tracePt t="119604" x="6142038" y="3119438"/>
          <p14:tracePt t="119604" x="6456363" y="3119438"/>
          <p14:tracePt t="119604" x="7162800" y="3067050"/>
          <p14:tracePt t="119604" x="8121650" y="2719388"/>
          <p14:tracePt t="119604" x="8955088" y="2371725"/>
          <p14:tracePt t="119604" x="9779000" y="1885950"/>
          <p14:tracePt t="119604" x="10782300" y="1181100"/>
          <p14:tracePt t="119604" x="11231563" y="798513"/>
          <p14:tracePt t="119604" x="11715750" y="43338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50888" y="1571804"/>
            <a:ext cx="7660597" cy="5216813"/>
          </a:xfrm>
          <a:prstGeom prst="rect">
            <a:avLst/>
          </a:prstGeom>
          <a:noFill/>
        </p:spPr>
        <p:txBody>
          <a:bodyPr wrap="square">
            <a:spAutoFit/>
          </a:bodyPr>
          <a:lstStyle/>
          <a:p>
            <a:pPr algn="l">
              <a:lnSpc>
                <a:spcPct val="150000"/>
              </a:lnSpc>
            </a:pPr>
            <a:r>
              <a:rPr lang="en-US" b="1" dirty="0">
                <a:solidFill>
                  <a:srgbClr val="0A1F61"/>
                </a:solidFill>
                <a:cs typeface="Tajawal ExtraBold" panose="00000800000000000000" pitchFamily="2" charset="-78"/>
              </a:rPr>
              <a:t>Risk Financing</a:t>
            </a:r>
          </a:p>
          <a:p>
            <a:pPr algn="l">
              <a:lnSpc>
                <a:spcPct val="150000"/>
              </a:lnSpc>
            </a:pPr>
            <a:r>
              <a:rPr lang="en-US" dirty="0">
                <a:solidFill>
                  <a:srgbClr val="0A1F61"/>
                </a:solidFill>
                <a:cs typeface="Tajawal ExtraBold" panose="00000800000000000000" pitchFamily="2" charset="-78"/>
              </a:rPr>
              <a:t> As stated earlier, risk financing  refers to techniques that provide for the payment of losses after they occur. Major risk-financing techniques include the following:</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Retention</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Noninsurance transfers</a:t>
            </a:r>
          </a:p>
          <a:p>
            <a:pPr marL="342900" indent="-342900" algn="l">
              <a:lnSpc>
                <a:spcPct val="150000"/>
              </a:lnSpc>
              <a:buFont typeface="Wingdings" panose="05000000000000000000" pitchFamily="2" charset="2"/>
              <a:buChar char="v"/>
            </a:pPr>
            <a:r>
              <a:rPr lang="en-US" dirty="0">
                <a:solidFill>
                  <a:srgbClr val="0A1F61"/>
                </a:solidFill>
                <a:cs typeface="Tajawal ExtraBold" panose="00000800000000000000" pitchFamily="2" charset="-78"/>
              </a:rPr>
              <a:t>Commercial insurance</a:t>
            </a:r>
            <a:endParaRPr lang="ar-YE" dirty="0">
              <a:solidFill>
                <a:srgbClr val="0A1F61"/>
              </a:solidFill>
              <a:cs typeface="Tajawal ExtraBold" panose="00000800000000000000" pitchFamily="2" charset="-78"/>
            </a:endParaRPr>
          </a:p>
          <a:p>
            <a:pPr algn="r" rtl="1"/>
            <a:r>
              <a:rPr lang="ar-YE" sz="2400" b="1" dirty="0">
                <a:latin typeface="Traditional Arabic" panose="02020603050405020304" pitchFamily="18" charset="-78"/>
                <a:cs typeface="Traditional Arabic" panose="02020603050405020304" pitchFamily="18" charset="-78"/>
              </a:rPr>
              <a:t>تمويل المخاطر</a:t>
            </a:r>
            <a:r>
              <a:rPr lang="ar-YE" dirty="0">
                <a:latin typeface="Traditional Arabic" panose="02020603050405020304" pitchFamily="18" charset="-78"/>
                <a:cs typeface="Traditional Arabic" panose="02020603050405020304" pitchFamily="18" charset="-78"/>
              </a:rPr>
              <a:t/>
            </a:r>
            <a:br>
              <a:rPr lang="ar-YE"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كما ذكرنا سابقًا، يشير تمويل المخاطر إلى التقنيات التي توفر دفع الخسائر بعد حدوثها. تشمل تقنيات تمويل المخاطر الرئيسية ما يلي:</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الإحتفاظ</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التحويلات غير التأمينية</a:t>
            </a:r>
          </a:p>
          <a:p>
            <a:pPr algn="r" rtl="1">
              <a:buFont typeface="+mj-lt"/>
              <a:buAutoNum type="arabicPeriod"/>
            </a:pPr>
            <a:r>
              <a:rPr lang="ar-YE" sz="2400" dirty="0">
                <a:latin typeface="Traditional Arabic" panose="02020603050405020304" pitchFamily="18" charset="-78"/>
                <a:cs typeface="Traditional Arabic" panose="02020603050405020304" pitchFamily="18" charset="-78"/>
              </a:rPr>
              <a:t>التأمين التجاري</a:t>
            </a:r>
          </a:p>
        </p:txBody>
      </p:sp>
      <p:pic>
        <p:nvPicPr>
          <p:cNvPr id="7" name="Picture 6">
            <a:extLst>
              <a:ext uri="{FF2B5EF4-FFF2-40B4-BE49-F238E27FC236}">
                <a16:creationId xmlns:a16="http://schemas.microsoft.com/office/drawing/2014/main" xmlns="" id="{0A1FCDD0-E246-4BEC-2540-5EDCEA5F3AD5}"/>
              </a:ext>
            </a:extLst>
          </p:cNvPr>
          <p:cNvPicPr>
            <a:picLocks noChangeAspect="1"/>
          </p:cNvPicPr>
          <p:nvPr/>
        </p:nvPicPr>
        <p:blipFill>
          <a:blip r:embed="rId3"/>
          <a:stretch>
            <a:fillRect/>
          </a:stretch>
        </p:blipFill>
        <p:spPr>
          <a:xfrm>
            <a:off x="8088822" y="1875268"/>
            <a:ext cx="3887250" cy="1939584"/>
          </a:xfrm>
          <a:prstGeom prst="rect">
            <a:avLst/>
          </a:prstGeom>
        </p:spPr>
      </p:pic>
      <p:sp>
        <p:nvSpPr>
          <p:cNvPr id="8" name="TextBox 7">
            <a:extLst>
              <a:ext uri="{FF2B5EF4-FFF2-40B4-BE49-F238E27FC236}">
                <a16:creationId xmlns:a16="http://schemas.microsoft.com/office/drawing/2014/main" xmlns="" id="{820B98D1-3113-6B64-2802-C79CFE57C6CD}"/>
              </a:ext>
            </a:extLst>
          </p:cNvPr>
          <p:cNvSpPr txBox="1"/>
          <p:nvPr/>
        </p:nvSpPr>
        <p:spPr>
          <a:xfrm>
            <a:off x="2735235" y="617697"/>
            <a:ext cx="9160421" cy="1261884"/>
          </a:xfrm>
          <a:prstGeom prst="rect">
            <a:avLst/>
          </a:prstGeom>
          <a:solidFill>
            <a:srgbClr val="00B0F0"/>
          </a:solidFill>
        </p:spPr>
        <p:txBody>
          <a:bodyPr wrap="square" rtlCol="0">
            <a:spAutoFit/>
          </a:bodyPr>
          <a:lstStyle/>
          <a:p>
            <a:r>
              <a:rPr lang="en-US" sz="2000" b="1" dirty="0">
                <a:solidFill>
                  <a:schemeClr val="bg1"/>
                </a:solidFill>
                <a:latin typeface="Alexandria" charset="0"/>
              </a:rPr>
              <a:t>Select the Appropriate Combination</a:t>
            </a:r>
            <a:r>
              <a:rPr lang="ar-YE" sz="2000" b="1" dirty="0">
                <a:solidFill>
                  <a:schemeClr val="bg1"/>
                </a:solidFill>
                <a:latin typeface="Alexandria" charset="0"/>
              </a:rPr>
              <a:t> </a:t>
            </a:r>
            <a:r>
              <a:rPr lang="en-US" sz="2000" b="1" dirty="0">
                <a:solidFill>
                  <a:schemeClr val="bg1"/>
                </a:solidFill>
                <a:latin typeface="Alexandria" charset="0"/>
              </a:rPr>
              <a:t>of Techniques for Treating the Loss Exposures</a:t>
            </a:r>
            <a:endParaRPr lang="ar-YE" sz="2000" b="1" dirty="0">
              <a:solidFill>
                <a:schemeClr val="bg1"/>
              </a:solidFill>
              <a:latin typeface="Alexandria" charset="0"/>
            </a:endParaRPr>
          </a:p>
          <a:p>
            <a:pPr algn="ctr"/>
            <a:r>
              <a:rPr lang="ar-YE" sz="36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6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679782301"/>
      </p:ext>
    </p:extLst>
  </p:cSld>
  <p:clrMapOvr>
    <a:masterClrMapping/>
  </p:clrMapOvr>
  <mc:AlternateContent xmlns:mc="http://schemas.openxmlformats.org/markup-compatibility/2006" xmlns:p14="http://schemas.microsoft.com/office/powerpoint/2010/main">
    <mc:Choice Requires="p14">
      <p:transition spd="slow" p14:dur="2000" advTm="178720"/>
    </mc:Choice>
    <mc:Fallback xmlns="">
      <p:transition spd="slow" advTm="1787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1" y="1546967"/>
            <a:ext cx="11874549" cy="5334153"/>
          </a:xfrm>
          <a:prstGeom prst="rect">
            <a:avLst/>
          </a:prstGeom>
          <a:noFill/>
        </p:spPr>
        <p:txBody>
          <a:bodyPr wrap="square">
            <a:spAutoFit/>
          </a:bodyPr>
          <a:lstStyle/>
          <a:p>
            <a:pPr algn="l">
              <a:lnSpc>
                <a:spcPct val="150000"/>
              </a:lnSpc>
            </a:pPr>
            <a:r>
              <a:rPr lang="en-US" b="1" dirty="0">
                <a:solidFill>
                  <a:srgbClr val="0A1F61"/>
                </a:solidFill>
                <a:cs typeface="Tajawal ExtraBold" panose="00000800000000000000" pitchFamily="2" charset="-78"/>
              </a:rPr>
              <a:t>Retention</a:t>
            </a:r>
          </a:p>
          <a:p>
            <a:pPr algn="l">
              <a:lnSpc>
                <a:spcPct val="150000"/>
              </a:lnSpc>
            </a:pPr>
            <a:r>
              <a:rPr lang="en-US" b="1"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It  means that the firm retains part or all of the losses that can result from a given loss.</a:t>
            </a:r>
            <a:r>
              <a:rPr lang="ar-YE" dirty="0">
                <a:solidFill>
                  <a:srgbClr val="0A1F61"/>
                </a:solidFill>
                <a:cs typeface="Tajawal ExtraBold" panose="00000800000000000000" pitchFamily="2" charset="-78"/>
              </a:rPr>
              <a:t> </a:t>
            </a:r>
            <a:r>
              <a:rPr lang="en-US" dirty="0">
                <a:solidFill>
                  <a:srgbClr val="0A1F61"/>
                </a:solidFill>
                <a:cs typeface="Tajawal ExtraBold" panose="00000800000000000000" pitchFamily="2" charset="-78"/>
              </a:rPr>
              <a:t>It can be either active or passive. </a:t>
            </a:r>
          </a:p>
          <a:p>
            <a:pPr algn="l">
              <a:lnSpc>
                <a:spcPct val="150000"/>
              </a:lnSpc>
            </a:pPr>
            <a:r>
              <a:rPr lang="en-US" b="1" dirty="0">
                <a:solidFill>
                  <a:srgbClr val="0A1F61"/>
                </a:solidFill>
                <a:cs typeface="Tajawal ExtraBold" panose="00000800000000000000" pitchFamily="2" charset="-78"/>
              </a:rPr>
              <a:t>Active risk </a:t>
            </a:r>
            <a:r>
              <a:rPr lang="en-US" dirty="0">
                <a:solidFill>
                  <a:srgbClr val="0A1F61"/>
                </a:solidFill>
                <a:cs typeface="Tajawal ExtraBold" panose="00000800000000000000" pitchFamily="2" charset="-78"/>
              </a:rPr>
              <a:t>retention means that the firm is aware of the loss exposure and consciously decides to retain part or all of it, such as collision losses to a fleet of company cars.</a:t>
            </a:r>
          </a:p>
          <a:p>
            <a:pPr algn="l">
              <a:lnSpc>
                <a:spcPct val="150000"/>
              </a:lnSpc>
            </a:pPr>
            <a:r>
              <a:rPr lang="en-US" dirty="0">
                <a:solidFill>
                  <a:srgbClr val="0A1F61"/>
                </a:solidFill>
                <a:cs typeface="Tajawal ExtraBold" panose="00000800000000000000" pitchFamily="2" charset="-78"/>
              </a:rPr>
              <a:t> </a:t>
            </a:r>
            <a:r>
              <a:rPr lang="en-US" b="1" dirty="0">
                <a:solidFill>
                  <a:srgbClr val="0A1F61"/>
                </a:solidFill>
                <a:cs typeface="Tajawal ExtraBold" panose="00000800000000000000" pitchFamily="2" charset="-78"/>
              </a:rPr>
              <a:t>Passive retention</a:t>
            </a:r>
            <a:r>
              <a:rPr lang="en-US" dirty="0">
                <a:solidFill>
                  <a:srgbClr val="0A1F61"/>
                </a:solidFill>
                <a:cs typeface="Tajawal ExtraBold" panose="00000800000000000000" pitchFamily="2" charset="-78"/>
              </a:rPr>
              <a:t>, however, is the failure to identify a loss exposure, failure to act, or forgetting to act. </a:t>
            </a:r>
            <a:endParaRPr lang="ar-YE" dirty="0">
              <a:solidFill>
                <a:srgbClr val="0A1F61"/>
              </a:solidFill>
              <a:cs typeface="Tajawal ExtraBold" panose="00000800000000000000" pitchFamily="2" charset="-78"/>
            </a:endParaRPr>
          </a:p>
          <a:p>
            <a:pPr algn="r" rtl="1">
              <a:lnSpc>
                <a:spcPct val="150000"/>
              </a:lnSpc>
            </a:pPr>
            <a:r>
              <a:rPr lang="ar-YE" sz="2400" b="1" dirty="0">
                <a:latin typeface="Traditional Arabic" panose="02020603050405020304" pitchFamily="18" charset="-78"/>
                <a:cs typeface="Traditional Arabic" panose="02020603050405020304" pitchFamily="18" charset="-78"/>
              </a:rPr>
              <a:t>الإحتفاظ</a:t>
            </a:r>
            <a:r>
              <a:rPr lang="ar-YE" sz="2000" dirty="0">
                <a:latin typeface="Traditional Arabic" panose="02020603050405020304" pitchFamily="18" charset="-78"/>
                <a:cs typeface="Traditional Arabic" panose="02020603050405020304" pitchFamily="18" charset="-78"/>
              </a:rPr>
              <a:t/>
            </a:r>
            <a:br>
              <a:rPr lang="ar-YE" sz="2000" dirty="0">
                <a:latin typeface="Traditional Arabic" panose="02020603050405020304" pitchFamily="18" charset="-78"/>
                <a:cs typeface="Traditional Arabic" panose="02020603050405020304" pitchFamily="18" charset="-78"/>
              </a:rPr>
            </a:br>
            <a:r>
              <a:rPr lang="ar-YE" sz="2200" dirty="0">
                <a:latin typeface="Traditional Arabic" panose="02020603050405020304" pitchFamily="18" charset="-78"/>
                <a:cs typeface="Traditional Arabic" panose="02020603050405020304" pitchFamily="18" charset="-78"/>
              </a:rPr>
              <a:t>يعني أن الشركة تحتفظ بجزء أو كل الخسائر التي يمكن أن تنتج عن خسارة معينة.</a:t>
            </a:r>
            <a:br>
              <a:rPr lang="ar-YE" sz="2200" dirty="0">
                <a:latin typeface="Traditional Arabic" panose="02020603050405020304" pitchFamily="18" charset="-78"/>
                <a:cs typeface="Traditional Arabic" panose="02020603050405020304" pitchFamily="18" charset="-78"/>
              </a:rPr>
            </a:br>
            <a:r>
              <a:rPr lang="ar-YE" sz="2200" dirty="0">
                <a:latin typeface="Traditional Arabic" panose="02020603050405020304" pitchFamily="18" charset="-78"/>
                <a:cs typeface="Traditional Arabic" panose="02020603050405020304" pitchFamily="18" charset="-78"/>
              </a:rPr>
              <a:t>يمكن أن يكون الاحتفاظ إما نشطًا أو سلبياً.</a:t>
            </a:r>
            <a:br>
              <a:rPr lang="ar-YE" sz="2200" dirty="0">
                <a:latin typeface="Traditional Arabic" panose="02020603050405020304" pitchFamily="18" charset="-78"/>
                <a:cs typeface="Traditional Arabic" panose="02020603050405020304" pitchFamily="18" charset="-78"/>
              </a:rPr>
            </a:br>
            <a:r>
              <a:rPr lang="ar-YE" sz="2200" dirty="0">
                <a:latin typeface="Traditional Arabic" panose="02020603050405020304" pitchFamily="18" charset="-78"/>
                <a:cs typeface="Traditional Arabic" panose="02020603050405020304" pitchFamily="18" charset="-78"/>
              </a:rPr>
              <a:t>يعني الاحتفاظ النشط بالمخاطر أن الشركة تدرك التعرض للخسارة وتقرر بوعي الاحتفاظ بجزء أو كل هذه الخسارة، مثل خسائر الاصطدام لأسطول من سيارات الشركة.</a:t>
            </a:r>
            <a:br>
              <a:rPr lang="ar-YE" sz="2200" dirty="0">
                <a:latin typeface="Traditional Arabic" panose="02020603050405020304" pitchFamily="18" charset="-78"/>
                <a:cs typeface="Traditional Arabic" panose="02020603050405020304" pitchFamily="18" charset="-78"/>
              </a:rPr>
            </a:br>
            <a:r>
              <a:rPr lang="ar-YE" sz="2200" dirty="0">
                <a:latin typeface="Traditional Arabic" panose="02020603050405020304" pitchFamily="18" charset="-78"/>
                <a:cs typeface="Traditional Arabic" panose="02020603050405020304" pitchFamily="18" charset="-78"/>
              </a:rPr>
              <a:t>ومع ذلك، فإن الاحتفاظ السلبي هو الفشل في تحديد التعرض للخسارة، أو الفشل في التصرف، أو نسيان التصرف.</a:t>
            </a:r>
            <a:endParaRPr lang="ar-YE" sz="2200" dirty="0">
              <a:solidFill>
                <a:srgbClr val="0A1F61"/>
              </a:solidFill>
              <a:latin typeface="Traditional Arabic" panose="02020603050405020304" pitchFamily="18" charset="-78"/>
              <a:cs typeface="Traditional Arabic" panose="02020603050405020304" pitchFamily="18" charset="-78"/>
            </a:endParaRPr>
          </a:p>
        </p:txBody>
      </p:sp>
      <p:sp>
        <p:nvSpPr>
          <p:cNvPr id="3" name="TextBox 2">
            <a:extLst>
              <a:ext uri="{FF2B5EF4-FFF2-40B4-BE49-F238E27FC236}">
                <a16:creationId xmlns:a16="http://schemas.microsoft.com/office/drawing/2014/main" xmlns="" id="{D2C6932C-6A21-EF6B-4A69-32D5C94A5A67}"/>
              </a:ext>
            </a:extLst>
          </p:cNvPr>
          <p:cNvSpPr txBox="1"/>
          <p:nvPr/>
        </p:nvSpPr>
        <p:spPr>
          <a:xfrm>
            <a:off x="2777180" y="569740"/>
            <a:ext cx="9160421" cy="1261884"/>
          </a:xfrm>
          <a:prstGeom prst="rect">
            <a:avLst/>
          </a:prstGeom>
          <a:solidFill>
            <a:srgbClr val="00B0F0"/>
          </a:solidFill>
        </p:spPr>
        <p:txBody>
          <a:bodyPr wrap="square" rtlCol="0">
            <a:spAutoFit/>
          </a:bodyPr>
          <a:lstStyle/>
          <a:p>
            <a:r>
              <a:rPr lang="en-US" sz="2000" b="1" dirty="0">
                <a:solidFill>
                  <a:schemeClr val="bg1"/>
                </a:solidFill>
                <a:latin typeface="Alexandria" charset="0"/>
              </a:rPr>
              <a:t>Select the Appropriate Combination</a:t>
            </a:r>
            <a:r>
              <a:rPr lang="ar-YE" sz="2000" b="1" dirty="0">
                <a:solidFill>
                  <a:schemeClr val="bg1"/>
                </a:solidFill>
                <a:latin typeface="Alexandria" charset="0"/>
              </a:rPr>
              <a:t> </a:t>
            </a:r>
            <a:r>
              <a:rPr lang="en-US" sz="2000" b="1" dirty="0">
                <a:solidFill>
                  <a:schemeClr val="bg1"/>
                </a:solidFill>
                <a:latin typeface="Alexandria" charset="0"/>
              </a:rPr>
              <a:t>of Techniques for Treating the Loss Exposures</a:t>
            </a:r>
            <a:endParaRPr lang="ar-YE" sz="2000" b="1" dirty="0">
              <a:solidFill>
                <a:schemeClr val="bg1"/>
              </a:solidFill>
              <a:latin typeface="Alexandria" charset="0"/>
            </a:endParaRPr>
          </a:p>
          <a:p>
            <a:pPr algn="ctr"/>
            <a:r>
              <a:rPr lang="ar-YE" sz="36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6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834411665"/>
      </p:ext>
    </p:extLst>
  </p:cSld>
  <p:clrMapOvr>
    <a:masterClrMapping/>
  </p:clrMapOvr>
  <mc:AlternateContent xmlns:mc="http://schemas.openxmlformats.org/markup-compatibility/2006" xmlns:p14="http://schemas.microsoft.com/office/powerpoint/2010/main">
    <mc:Choice Requires="p14">
      <p:transition spd="slow" p14:dur="2000" advTm="131776"/>
    </mc:Choice>
    <mc:Fallback xmlns="">
      <p:transition spd="slow" advTm="131776"/>
    </mc:Fallback>
  </mc:AlternateContent>
  <p:extLst mod="1">
    <p:ext uri="{3A86A75C-4F4B-4683-9AE1-C65F6400EC91}">
      <p14:laserTraceLst xmlns:p14="http://schemas.microsoft.com/office/powerpoint/2010/main">
        <p14:tracePtLst>
          <p14:tracePt t="13484" x="3683000" y="6229350"/>
          <p14:tracePt t="13680" x="3203575" y="6510338"/>
          <p14:tracePt t="13689" x="3449638" y="6153150"/>
          <p14:tracePt t="13701" x="3756025" y="5778500"/>
          <p14:tracePt t="13717" x="4349750" y="5038725"/>
          <p14:tracePt t="13734" x="4826000" y="4470400"/>
          <p14:tracePt t="13753" x="5462588" y="3763963"/>
          <p14:tracePt t="13768" x="5573713" y="3611563"/>
          <p14:tracePt t="13770" x="5700713" y="3459163"/>
          <p14:tracePt t="13788" x="5811838" y="3271838"/>
          <p14:tracePt t="13804" x="5880100" y="3084513"/>
          <p14:tracePt t="13819" x="5921375" y="2965450"/>
          <p14:tracePt t="13834" x="5930900" y="2889250"/>
          <p14:tracePt t="13852" x="5930900" y="2881313"/>
          <p14:tracePt t="14098" x="5930900" y="2871788"/>
          <p14:tracePt t="14105" x="5930900" y="2863850"/>
          <p14:tracePt t="14117" x="5930900" y="2846388"/>
          <p14:tracePt t="14134" x="5862638" y="2805113"/>
          <p14:tracePt t="14137" x="5827713" y="2795588"/>
          <p14:tracePt t="14150" x="5811838" y="2787650"/>
          <p14:tracePt t="14168" x="5786438" y="2770188"/>
          <p14:tracePt t="14345" x="5776913" y="2770188"/>
          <p14:tracePt t="14353" x="5751513" y="2770188"/>
          <p14:tracePt t="14361" x="5683250" y="2770188"/>
          <p14:tracePt t="14369" x="5607050" y="2795588"/>
          <p14:tracePt t="14386" x="5302250" y="2949575"/>
          <p14:tracePt t="14402" x="4851400" y="3101975"/>
          <p14:tracePt t="14420" x="4562475" y="3186113"/>
          <p14:tracePt t="14433" x="4298950" y="3279775"/>
          <p14:tracePt t="14451" x="4146550" y="3289300"/>
          <p14:tracePt t="14469" x="4035425" y="3314700"/>
          <p14:tracePt t="14491" x="3992563" y="3330575"/>
          <p14:tracePt t="14821" x="3984625" y="3330575"/>
          <p14:tracePt t="14825" x="3984625" y="3322638"/>
          <p14:tracePt t="14834" x="4044950" y="3263900"/>
          <p14:tracePt t="14851" x="4205288" y="3109913"/>
          <p14:tracePt t="14868" x="4291013" y="3016250"/>
          <p14:tracePt t="14883" x="4306888" y="2957513"/>
          <p14:tracePt t="14900" x="4324350" y="2949575"/>
          <p14:tracePt t="14937" x="4332288" y="2932113"/>
          <p14:tracePt t="14946" x="4316413" y="2932113"/>
          <p14:tracePt t="15003" x="4332288" y="2922588"/>
          <p14:tracePt t="15442" x="4341813" y="2922588"/>
          <p14:tracePt t="15449" x="4359275" y="2906713"/>
          <p14:tracePt t="15457" x="4375150" y="2906713"/>
          <p14:tracePt t="15546" x="4384675" y="2897188"/>
          <p14:tracePt t="15554" x="4384675" y="2889250"/>
          <p14:tracePt t="15561" x="4349750" y="2889250"/>
          <p14:tracePt t="15569" x="4306888" y="2889250"/>
          <p14:tracePt t="15586" x="4214813" y="2889250"/>
          <p14:tracePt t="15603" x="4111625" y="2889250"/>
          <p14:tracePt t="15617" x="4027488" y="2889250"/>
          <p14:tracePt t="15620" x="3916363" y="2889250"/>
          <p14:tracePt t="15633" x="3789363" y="2889250"/>
          <p14:tracePt t="15649" x="3305175" y="2889250"/>
          <p14:tracePt t="15666" x="2973388" y="2889250"/>
          <p14:tracePt t="15683" x="2676525" y="2889250"/>
          <p14:tracePt t="15700" x="2405063" y="2889250"/>
          <p14:tracePt t="15717" x="2200275" y="2889250"/>
          <p14:tracePt t="15733" x="1997075" y="2889250"/>
          <p14:tracePt t="15750" x="1801813" y="2889250"/>
          <p14:tracePt t="15767" x="1682750" y="2889250"/>
          <p14:tracePt t="15770" x="1665288" y="2889250"/>
          <p14:tracePt t="15787" x="1606550" y="2889250"/>
          <p14:tracePt t="15800" x="1538288" y="2922588"/>
          <p14:tracePt t="15821" x="1520825" y="2932113"/>
          <p14:tracePt t="15836" x="1487488" y="2940050"/>
          <p14:tracePt t="15850" x="1462088" y="2957513"/>
          <p14:tracePt t="15867" x="1444625" y="2965450"/>
          <p14:tracePt t="15883" x="1435100" y="2965450"/>
          <p14:tracePt t="15900" x="1419225" y="2974975"/>
          <p14:tracePt t="15918" x="1401763" y="2982913"/>
          <p14:tracePt t="15934" x="1393825" y="2990850"/>
          <p14:tracePt t="15950" x="1393825" y="3000375"/>
          <p14:tracePt t="15969" x="1376363" y="3008313"/>
          <p14:tracePt t="15983" x="1368425" y="3016250"/>
          <p14:tracePt t="16929" x="1368425" y="3033713"/>
          <p14:tracePt t="16937" x="1376363" y="3041650"/>
          <p14:tracePt t="16952" x="1384300" y="3041650"/>
          <p14:tracePt t="16977" x="1384300" y="3051175"/>
          <p14:tracePt t="16985" x="1393825" y="3059113"/>
          <p14:tracePt t="17017" x="1409700" y="3067050"/>
          <p14:tracePt t="17057" x="1419225" y="3076575"/>
          <p14:tracePt t="17068" x="1427163" y="3076575"/>
          <p14:tracePt t="17073" x="1435100" y="3084513"/>
          <p14:tracePt t="17082" x="1444625" y="3084513"/>
          <p14:tracePt t="17100" x="1462088" y="3094038"/>
          <p14:tracePt t="17119" x="1477963" y="3109913"/>
          <p14:tracePt t="17137" x="1495425" y="3109913"/>
          <p14:tracePt t="17153" x="1528763" y="3119438"/>
          <p14:tracePt t="17170" x="1546225" y="3127375"/>
          <p14:tracePt t="17184" x="1554163" y="3135313"/>
          <p14:tracePt t="17187" x="1563688" y="3135313"/>
          <p14:tracePt t="17200" x="1571625" y="3144838"/>
          <p14:tracePt t="17202" x="1597025" y="3152775"/>
          <p14:tracePt t="17220" x="1657350" y="3186113"/>
          <p14:tracePt t="17234" x="1690688" y="3195638"/>
          <p14:tracePt t="17250" x="1733550" y="3211513"/>
          <p14:tracePt t="17265" x="1766888" y="3228975"/>
          <p14:tracePt t="17283" x="1835150" y="3254375"/>
          <p14:tracePt t="17302" x="1911350" y="3271838"/>
          <p14:tracePt t="17316" x="2005013" y="3279775"/>
          <p14:tracePt t="17337" x="2149475" y="3314700"/>
          <p14:tracePt t="17352" x="2251075" y="3322638"/>
          <p14:tracePt t="17367" x="2311400" y="3348038"/>
          <p14:tracePt t="17370" x="2344738" y="3348038"/>
          <p14:tracePt t="17388" x="2395538" y="3355975"/>
          <p14:tracePt t="17404" x="2446338" y="3365500"/>
          <p14:tracePt t="17417" x="2489200" y="3365500"/>
          <p14:tracePt t="17436" x="2532063" y="3373438"/>
          <p14:tracePt t="17450" x="2582863" y="3382963"/>
          <p14:tracePt t="17468" x="2616200" y="3382963"/>
          <p14:tracePt t="17482" x="2668588" y="3390900"/>
          <p14:tracePt t="17499" x="2709863" y="3390900"/>
          <p14:tracePt t="17516" x="2735263" y="3390900"/>
          <p14:tracePt t="17533" x="2786063" y="3390900"/>
          <p14:tracePt t="17549" x="2846388" y="3390900"/>
          <p14:tracePt t="17566" x="2871788" y="3390900"/>
          <p14:tracePt t="17570" x="2889250" y="3390900"/>
          <p14:tracePt t="17582" x="2914650" y="3390900"/>
          <p14:tracePt t="17599" x="2955925" y="3390900"/>
          <p14:tracePt t="17601" x="2982913" y="3390900"/>
          <p14:tracePt t="17620" x="2998788" y="3390900"/>
          <p14:tracePt t="17635" x="3008313" y="3390900"/>
          <p14:tracePt t="17650" x="3016250" y="3390900"/>
          <p14:tracePt t="17672" x="3024188" y="3390900"/>
          <p14:tracePt t="17697" x="3049588" y="3390900"/>
          <p14:tracePt t="17705" x="3059113" y="3390900"/>
          <p14:tracePt t="17746" x="3074988" y="3390900"/>
          <p14:tracePt t="17868" x="3084513" y="3390900"/>
          <p14:tracePt t="17873" x="3092450" y="3390900"/>
          <p14:tracePt t="17884" x="3109913" y="3390900"/>
          <p14:tracePt t="17901" x="3135313" y="3390900"/>
          <p14:tracePt t="17917" x="3160713" y="3390900"/>
          <p14:tracePt t="17933" x="3186113" y="3390900"/>
          <p14:tracePt t="17949" x="3211513" y="3390900"/>
          <p14:tracePt t="17965" x="3219450" y="3390900"/>
          <p14:tracePt t="17982" x="3244850" y="3390900"/>
          <p14:tracePt t="17998" x="3254375" y="3390900"/>
          <p14:tracePt t="18016" x="3270250" y="3390900"/>
          <p14:tracePt t="18168" x="3279775" y="3390900"/>
          <p14:tracePt t="18176" x="3287713" y="3390900"/>
          <p14:tracePt t="18184" x="3297238" y="3390900"/>
          <p14:tracePt t="18201" x="3313113" y="3390900"/>
          <p14:tracePt t="18217" x="3348038" y="3390900"/>
          <p14:tracePt t="18232" x="3363913" y="3390900"/>
          <p14:tracePt t="18249" x="3414713" y="3390900"/>
          <p14:tracePt t="18250" x="3449638" y="3390900"/>
          <p14:tracePt t="18267" x="3500438" y="3390900"/>
          <p14:tracePt t="18282" x="3543300" y="3390900"/>
          <p14:tracePt t="18302" x="3586163" y="3390900"/>
          <p14:tracePt t="18315" x="3611563" y="3390900"/>
          <p14:tracePt t="18332" x="3619500" y="3390900"/>
          <p14:tracePt t="18349" x="3627438" y="3390900"/>
          <p14:tracePt t="18385" x="3636963" y="3390900"/>
          <p14:tracePt t="18393" x="3644900" y="3390900"/>
          <p14:tracePt t="18401" x="3662363" y="3390900"/>
          <p14:tracePt t="18415" x="3670300" y="3390900"/>
          <p14:tracePt t="18441" x="3678238" y="3390900"/>
          <p14:tracePt t="18451" x="3695700" y="3390900"/>
          <p14:tracePt t="18486" x="3695700" y="3398838"/>
          <p14:tracePt t="18505" x="3703638" y="3398838"/>
          <p14:tracePt t="18513" x="3721100" y="3398838"/>
          <p14:tracePt t="18521" x="3729038" y="3398838"/>
          <p14:tracePt t="18532" x="3738563" y="3408363"/>
          <p14:tracePt t="18548" x="3746500" y="3408363"/>
          <p14:tracePt t="21538" x="3746500" y="3416300"/>
          <p14:tracePt t="21593" x="3746500" y="3424238"/>
          <p14:tracePt t="21833" x="3746500" y="3441700"/>
          <p14:tracePt t="21841" x="3746500" y="3459163"/>
          <p14:tracePt t="21849" x="3746500" y="3484563"/>
          <p14:tracePt t="21865" x="3771900" y="3517900"/>
          <p14:tracePt t="21881" x="3781425" y="3535363"/>
          <p14:tracePt t="21882" x="3789363" y="3535363"/>
          <p14:tracePt t="21896" x="3797300" y="3543300"/>
          <p14:tracePt t="21916" x="3822700" y="3543300"/>
          <p14:tracePt t="21932" x="3865563" y="3543300"/>
          <p14:tracePt t="21948" x="3908425" y="3560763"/>
          <p14:tracePt t="21964" x="3941763" y="3560763"/>
          <p14:tracePt t="21980" x="3992563" y="3560763"/>
          <p14:tracePt t="21997" x="4070350" y="3568700"/>
          <p14:tracePt t="22023" x="4162425" y="3578225"/>
          <p14:tracePt t="22025" x="4187825" y="3578225"/>
          <p14:tracePt t="22032" x="4197350" y="3578225"/>
          <p14:tracePt t="22049" x="4214813" y="3578225"/>
          <p14:tracePt t="22067" x="4230688" y="3578225"/>
          <p14:tracePt t="22083" x="4248150" y="3578225"/>
          <p14:tracePt t="22098" x="4265613" y="3578225"/>
          <p14:tracePt t="22905" x="4256088" y="3578225"/>
          <p14:tracePt t="22914" x="4240213" y="3578225"/>
          <p14:tracePt t="22921" x="4222750" y="3578225"/>
          <p14:tracePt t="22930" x="4197350" y="3578225"/>
          <p14:tracePt t="22947" x="4146550" y="3578225"/>
          <p14:tracePt t="22965" x="4111625" y="3578225"/>
          <p14:tracePt t="22980" x="4095750" y="3568700"/>
          <p14:tracePt t="23033" x="4086225" y="3568700"/>
          <p14:tracePt t="23049" x="4078288" y="3568700"/>
          <p14:tracePt t="23057" x="4070350" y="3568700"/>
          <p14:tracePt t="23072" x="4052888" y="3568700"/>
          <p14:tracePt t="23130" x="4044950" y="3568700"/>
          <p14:tracePt t="23169" x="4035425" y="3568700"/>
          <p14:tracePt t="23939" x="4027488" y="3568700"/>
          <p14:tracePt t="23946" x="4002088" y="3568700"/>
          <p14:tracePt t="23953" x="3959225" y="3568700"/>
          <p14:tracePt t="23964" x="3900488" y="3568700"/>
          <p14:tracePt t="23980" x="3781425" y="3586163"/>
          <p14:tracePt t="23997" x="3662363" y="3594100"/>
          <p14:tracePt t="24013" x="3568700" y="3619500"/>
          <p14:tracePt t="24032" x="3508375" y="3629025"/>
          <p14:tracePt t="24050" x="3482975" y="3629025"/>
          <p14:tracePt t="24067" x="3467100" y="3629025"/>
          <p14:tracePt t="24081" x="3441700" y="3629025"/>
          <p14:tracePt t="24100" x="3414713" y="3629025"/>
          <p14:tracePt t="24114" x="3398838" y="3629025"/>
          <p14:tracePt t="24130" x="3355975" y="3629025"/>
          <p14:tracePt t="24147" x="3297238" y="3629025"/>
          <p14:tracePt t="24163" x="3228975" y="3629025"/>
          <p14:tracePt t="24180" x="3127375" y="3646488"/>
          <p14:tracePt t="24201" x="3033713" y="3687763"/>
          <p14:tracePt t="24214" x="2998788" y="3705225"/>
          <p14:tracePt t="24217" x="2973388" y="3713163"/>
          <p14:tracePt t="24230" x="2947988" y="3722688"/>
          <p14:tracePt t="24247" x="2940050" y="3730625"/>
          <p14:tracePt t="24377" x="2922588" y="3738563"/>
          <p14:tracePt t="24386" x="2914650" y="3748088"/>
          <p14:tracePt t="24401" x="2905125" y="3756025"/>
          <p14:tracePt t="24402" x="2897188" y="3756025"/>
          <p14:tracePt t="24412" x="2889250" y="3773488"/>
          <p14:tracePt t="24430" x="2871788" y="3790950"/>
          <p14:tracePt t="24447" x="2863850" y="3806825"/>
          <p14:tracePt t="24450" x="2854325" y="3824288"/>
          <p14:tracePt t="25884" x="2854325" y="3832225"/>
          <p14:tracePt t="25889" x="2854325" y="3849688"/>
          <p14:tracePt t="25897" x="2854325" y="3857625"/>
          <p14:tracePt t="25937" x="2854325" y="3867150"/>
          <p14:tracePt t="25965" x="2863850" y="3875088"/>
          <p14:tracePt t="25986" x="2871788" y="3883025"/>
          <p14:tracePt t="26001" x="2879725" y="3883025"/>
          <p14:tracePt t="26009" x="2889250" y="3892550"/>
          <p14:tracePt t="26017" x="2897188" y="3892550"/>
          <p14:tracePt t="26029" x="2905125" y="3900488"/>
          <p14:tracePt t="26046" x="2922588" y="3908425"/>
          <p14:tracePt t="26062" x="2930525" y="3917950"/>
          <p14:tracePt t="26079" x="2955925" y="3935413"/>
          <p14:tracePt t="26097" x="2973388" y="3951288"/>
          <p14:tracePt t="26113" x="2982913" y="3960813"/>
          <p14:tracePt t="26130" x="2990850" y="3968750"/>
          <p14:tracePt t="26150" x="2998788" y="3986213"/>
          <p14:tracePt t="26166" x="3016250" y="3986213"/>
          <p14:tracePt t="26169" x="3033713" y="3986213"/>
          <p14:tracePt t="26202" x="3033713" y="3951288"/>
          <p14:tracePt t="26212" x="3008313" y="3867150"/>
          <p14:tracePt t="26216" x="2982913" y="3816350"/>
          <p14:tracePt t="26249" x="2947988" y="3806825"/>
          <p14:tracePt t="26258" x="2947988" y="3773488"/>
          <p14:tracePt t="26273" x="2947988" y="3763963"/>
          <p14:tracePt t="26400" x="2973388" y="3781425"/>
          <p14:tracePt t="26408" x="3008313" y="3798888"/>
          <p14:tracePt t="26416" x="3033713" y="3816350"/>
          <p14:tracePt t="26428" x="3059113" y="3816350"/>
          <p14:tracePt t="26444" x="3092450" y="3816350"/>
          <p14:tracePt t="26472" x="3100388" y="3816350"/>
          <p14:tracePt t="26497" x="3117850" y="3816350"/>
          <p14:tracePt t="26505" x="3127375" y="3816350"/>
          <p14:tracePt t="26516" x="3127375" y="3824288"/>
          <p14:tracePt t="26529" x="3135313" y="3824288"/>
          <p14:tracePt t="26532" x="3152775" y="3824288"/>
          <p14:tracePt t="26546" x="3168650" y="3824288"/>
          <p14:tracePt t="26548" x="3186113" y="3824288"/>
          <p14:tracePt t="26563" x="3211513" y="3824288"/>
          <p14:tracePt t="26578" x="3244850" y="3832225"/>
          <p14:tracePt t="26596" x="3270250" y="3849688"/>
          <p14:tracePt t="26612" x="3297238" y="3867150"/>
          <p14:tracePt t="26628" x="3330575" y="3892550"/>
          <p14:tracePt t="26645" x="3373438" y="3908425"/>
          <p14:tracePt t="26661" x="3398838" y="3935413"/>
          <p14:tracePt t="26680" x="3432175" y="3943350"/>
          <p14:tracePt t="26697" x="3457575" y="3960813"/>
          <p14:tracePt t="26714" x="3500438" y="3976688"/>
          <p14:tracePt t="26733" x="3533775" y="3986213"/>
          <p14:tracePt t="26750" x="3586163" y="3994150"/>
          <p14:tracePt t="26765" x="3627438" y="3994150"/>
          <p14:tracePt t="26778" x="3687763" y="4002088"/>
          <p14:tracePt t="26795" x="3771900" y="4011613"/>
          <p14:tracePt t="26812" x="3848100" y="4011613"/>
          <p14:tracePt t="26829" x="3908425" y="4011613"/>
          <p14:tracePt t="26845" x="3951288" y="4011613"/>
          <p14:tracePt t="26849" x="3967163" y="4011613"/>
          <p14:tracePt t="26862" x="3992563" y="4011613"/>
          <p14:tracePt t="26881" x="4070350" y="4011613"/>
          <p14:tracePt t="26897" x="4121150" y="4011613"/>
          <p14:tracePt t="26914" x="4197350" y="4011613"/>
          <p14:tracePt t="26932" x="4265613" y="4011613"/>
          <p14:tracePt t="26947" x="4316413" y="4011613"/>
          <p14:tracePt t="26963" x="4349750" y="4011613"/>
          <p14:tracePt t="26981" x="4375150" y="4011613"/>
          <p14:tracePt t="27001" x="4392613" y="4011613"/>
          <p14:tracePt t="27010" x="4400550" y="4011613"/>
          <p14:tracePt t="27031" x="4418013" y="4011613"/>
          <p14:tracePt t="27045" x="4443413" y="4011613"/>
          <p14:tracePt t="27061" x="4451350" y="4011613"/>
          <p14:tracePt t="27077" x="4476750" y="4011613"/>
          <p14:tracePt t="27094" x="4503738" y="4011613"/>
          <p14:tracePt t="27136" x="4503738" y="4019550"/>
          <p14:tracePt t="27152" x="4511675" y="4019550"/>
          <p14:tracePt t="27160" x="4519613" y="4019550"/>
          <p14:tracePt t="27168" x="4529138" y="4019550"/>
          <p14:tracePt t="27177" x="4545013" y="4019550"/>
          <p14:tracePt t="27194" x="4562475" y="4019550"/>
          <p14:tracePt t="27211" x="4570413" y="4019550"/>
          <p14:tracePt t="27228" x="4579938" y="4019550"/>
          <p14:tracePt t="27246" x="4595813" y="4019550"/>
          <p14:tracePt t="27268" x="4613275" y="4037013"/>
          <p14:tracePt t="27338" x="4621213" y="4037013"/>
          <p14:tracePt t="27763" x="4630738" y="4037013"/>
          <p14:tracePt t="27779" x="4638675" y="4037013"/>
          <p14:tracePt t="27833" x="4656138" y="4037013"/>
          <p14:tracePt t="27865" x="4664075" y="4037013"/>
          <p14:tracePt t="27898" x="4673600" y="4044950"/>
          <p14:tracePt t="28026" x="4681538" y="4052888"/>
          <p14:tracePt t="28033" x="4689475" y="4052888"/>
          <p14:tracePt t="29370" x="4699000" y="4052888"/>
          <p14:tracePt t="29378" x="4699000" y="4070350"/>
          <p14:tracePt t="29397" x="4699000" y="4087813"/>
          <p14:tracePt t="29400" x="4689475" y="4095750"/>
          <p14:tracePt t="29409" x="4689475" y="4105275"/>
          <p14:tracePt t="29432" x="4664075" y="4138613"/>
          <p14:tracePt t="29432" x="4656138" y="4146550"/>
          <p14:tracePt t="29444" x="4656138" y="4164013"/>
          <p14:tracePt t="29464" x="4621213" y="4197350"/>
          <p14:tracePt t="29477" x="4621213" y="4206875"/>
          <p14:tracePt t="29495" x="4595813" y="4224338"/>
          <p14:tracePt t="35986" x="4605338" y="4214813"/>
          <p14:tracePt t="35993" x="4613275" y="4214813"/>
          <p14:tracePt t="36002" x="4613275" y="4206875"/>
          <p14:tracePt t="36025" x="4621213" y="4197350"/>
          <p14:tracePt t="36033" x="4638675" y="4189413"/>
          <p14:tracePt t="36049" x="4656138" y="4171950"/>
          <p14:tracePt t="36065" x="4656138" y="4164013"/>
          <p14:tracePt t="36078" x="4664075" y="4156075"/>
          <p14:tracePt t="36093" x="4664075" y="4146550"/>
          <p14:tracePt t="36425" x="4664075" y="4138613"/>
          <p14:tracePt t="36546" x="4673600" y="4130675"/>
          <p14:tracePt t="36553" x="4681538" y="4113213"/>
          <p14:tracePt t="36561" x="4699000" y="4105275"/>
          <p14:tracePt t="36601" x="4714875" y="4105275"/>
          <p14:tracePt t="36610" x="4714875" y="4095750"/>
          <p14:tracePt t="36697" x="4732338" y="4095750"/>
          <p14:tracePt t="36705" x="4749800" y="4095750"/>
          <p14:tracePt t="36713" x="4757738" y="4079875"/>
          <p14:tracePt t="36737" x="4775200" y="4070350"/>
          <p14:tracePt t="36879" x="4783138" y="4070350"/>
          <p14:tracePt t="36888" x="4791075" y="4062413"/>
          <p14:tracePt t="36897" x="4800600" y="4062413"/>
          <p14:tracePt t="36939" x="4818063" y="4052888"/>
          <p14:tracePt t="37033" x="4826000" y="4044950"/>
          <p14:tracePt t="37042" x="4833938" y="4044950"/>
          <p14:tracePt t="37059" x="4843463" y="4044950"/>
          <p14:tracePt t="37081" x="4851400" y="4044950"/>
          <p14:tracePt t="37297" x="4859338" y="4044950"/>
          <p14:tracePt t="37306" x="4868863" y="4037013"/>
          <p14:tracePt t="37329" x="4876800" y="4037013"/>
          <p14:tracePt t="38979" x="4859338" y="4027488"/>
          <p14:tracePt t="38985" x="4843463" y="4011613"/>
          <p14:tracePt t="38994" x="4843463" y="4002088"/>
          <p14:tracePt t="39009" x="4818063" y="3935413"/>
          <p14:tracePt t="39023" x="4818063" y="3925888"/>
          <p14:tracePt t="39065" x="4818063" y="3908425"/>
          <p14:tracePt t="39218" x="4808538" y="3908425"/>
          <p14:tracePt t="39362" x="4800600" y="3908425"/>
          <p14:tracePt t="39541" x="4800600" y="3917950"/>
          <p14:tracePt t="39561" x="4800600" y="3925888"/>
          <p14:tracePt t="40738" x="4783138" y="3935413"/>
          <p14:tracePt t="40744" x="4775200" y="3943350"/>
          <p14:tracePt t="40756" x="4775200" y="3951288"/>
          <p14:tracePt t="40777" x="4765675" y="3951288"/>
          <p14:tracePt t="40801" x="4757738" y="3960813"/>
          <p14:tracePt t="40817" x="4749800" y="3968750"/>
          <p14:tracePt t="40922" x="4732338" y="3986213"/>
          <p14:tracePt t="40939" x="4714875" y="3994150"/>
          <p14:tracePt t="40969" x="4714875" y="4002088"/>
          <p14:tracePt t="41017" x="4706938" y="4002088"/>
          <p14:tracePt t="41050" x="4689475" y="4019550"/>
          <p14:tracePt t="41159" x="4681538" y="4027488"/>
          <p14:tracePt t="41168" x="4673600" y="4027488"/>
          <p14:tracePt t="41185" x="4656138" y="4037013"/>
          <p14:tracePt t="42865" x="4646613" y="4052888"/>
          <p14:tracePt t="42872" x="4638675" y="4062413"/>
          <p14:tracePt t="42882" x="4630738" y="4062413"/>
          <p14:tracePt t="42889" x="4621213" y="4070350"/>
          <p14:tracePt t="42913" x="4613275" y="4079875"/>
          <p14:tracePt t="42939" x="4605338" y="4087813"/>
          <p14:tracePt t="42990" x="4595813" y="4087813"/>
          <p14:tracePt t="43016" x="4587875" y="4095750"/>
          <p14:tracePt t="43040" x="4579938" y="4105275"/>
          <p14:tracePt t="43073" x="4562475" y="4113213"/>
          <p14:tracePt t="43145" x="4554538" y="4113213"/>
          <p14:tracePt t="48572" x="4554538" y="4130675"/>
          <p14:tracePt t="48577" x="4537075" y="4156075"/>
          <p14:tracePt t="48588" x="4519613" y="4164013"/>
          <p14:tracePt t="48605" x="4476750" y="4189413"/>
          <p14:tracePt t="48618" x="4468813" y="4206875"/>
          <p14:tracePt t="48635" x="4451350" y="4206875"/>
          <p14:tracePt t="48658" x="4443413" y="4206875"/>
          <p14:tracePt t="48953" x="4418013" y="4206875"/>
          <p14:tracePt t="48961" x="4384675" y="4206875"/>
          <p14:tracePt t="48970" x="4359275" y="4206875"/>
          <p14:tracePt t="48986" x="4332288" y="4224338"/>
          <p14:tracePt t="49002" x="4316413" y="4224338"/>
          <p14:tracePt t="49019" x="4306888" y="4232275"/>
          <p14:tracePt t="50113" x="4298950" y="4232275"/>
          <p14:tracePt t="50121" x="4298950" y="4224338"/>
          <p14:tracePt t="50139" x="4298950" y="4197350"/>
          <p14:tracePt t="50153" x="4306888" y="4197350"/>
          <p14:tracePt t="50170" x="4324350" y="4189413"/>
          <p14:tracePt t="50185" x="4332288" y="4181475"/>
          <p14:tracePt t="50211" x="4349750" y="4164013"/>
          <p14:tracePt t="50211" x="4359275" y="4164013"/>
          <p14:tracePt t="50218" x="4367213" y="4164013"/>
          <p14:tracePt t="50236" x="4375150" y="4156075"/>
          <p14:tracePt t="50253" x="4392613" y="4146550"/>
          <p14:tracePt t="50270" x="4410075" y="4130675"/>
          <p14:tracePt t="50284" x="4435475" y="4121150"/>
          <p14:tracePt t="50302" x="4460875" y="4105275"/>
          <p14:tracePt t="50304" x="4468813" y="4095750"/>
          <p14:tracePt t="50321" x="4486275" y="4087813"/>
          <p14:tracePt t="50337" x="4494213" y="4079875"/>
          <p14:tracePt t="50352" x="4511675" y="4079875"/>
          <p14:tracePt t="50370" x="4519613" y="4070350"/>
          <p14:tracePt t="50385" x="4537075" y="4062413"/>
          <p14:tracePt t="50402" x="4537075" y="4052888"/>
          <p14:tracePt t="50569" x="4545013" y="4052888"/>
          <p14:tracePt t="50577" x="4545013" y="4037013"/>
          <p14:tracePt t="50586" x="4529138" y="4002088"/>
          <p14:tracePt t="50603" x="4519613" y="3968750"/>
          <p14:tracePt t="50619" x="4519613" y="3960813"/>
          <p14:tracePt t="51048" x="4545013" y="3960813"/>
          <p14:tracePt t="51059" x="4554538" y="3960813"/>
          <p14:tracePt t="51068" x="4587875" y="3960813"/>
          <p14:tracePt t="51084" x="4621213" y="3960813"/>
          <p14:tracePt t="51101" x="4630738" y="3960813"/>
          <p14:tracePt t="51963" x="4638675" y="3951288"/>
          <p14:tracePt t="51969" x="4638675" y="3935413"/>
          <p14:tracePt t="53499" x="4638675" y="3908425"/>
          <p14:tracePt t="53505" x="4630738" y="3875088"/>
          <p14:tracePt t="53517" x="4605338" y="3867150"/>
          <p14:tracePt t="53533" x="4595813" y="3857625"/>
          <p14:tracePt t="53550" x="4595813" y="3849688"/>
          <p14:tracePt t="130898" x="4587875" y="3832225"/>
          <p14:tracePt t="130905" x="4494213" y="3781425"/>
          <p14:tracePt t="130915" x="4332288" y="3671888"/>
          <p14:tracePt t="130933" x="3916363" y="3271838"/>
          <p14:tracePt t="130949" x="3695700" y="2906713"/>
          <p14:tracePt t="130965" x="3568700" y="2600325"/>
          <p14:tracePt t="130969" x="3500438" y="2422525"/>
          <p14:tracePt t="130985" x="3254375" y="1819275"/>
          <p14:tracePt t="131007" x="3008313" y="1198563"/>
          <p14:tracePt t="131008" x="2838450" y="892175"/>
          <p14:tracePt t="131015" x="2701925" y="688975"/>
          <p14:tracePt t="131033" x="2497138" y="433388"/>
          <p14:tracePt t="131050" x="2370138" y="314325"/>
          <p14:tracePt t="131065" x="2106613" y="177800"/>
          <p14:tracePt t="131776" x="7043738" y="42863"/>
          <p14:tracePt t="131776" x="8105775" y="42863"/>
          <p14:tracePt t="131776" x="9056688" y="42863"/>
          <p14:tracePt t="131776" x="10747375" y="68263"/>
          <p14:tracePt t="131776" x="11928475" y="682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477921" y="1904065"/>
            <a:ext cx="11459680" cy="4093428"/>
          </a:xfrm>
          <a:prstGeom prst="rect">
            <a:avLst/>
          </a:prstGeom>
          <a:noFill/>
        </p:spPr>
        <p:txBody>
          <a:bodyPr wrap="square">
            <a:spAutoFit/>
          </a:bodyPr>
          <a:lstStyle/>
          <a:p>
            <a:pPr algn="l">
              <a:lnSpc>
                <a:spcPct val="150000"/>
              </a:lnSpc>
            </a:pPr>
            <a:r>
              <a:rPr lang="en-US" sz="2000" b="1" dirty="0">
                <a:solidFill>
                  <a:srgbClr val="0A1F61"/>
                </a:solidFill>
                <a:cs typeface="Tajawal ExtraBold" panose="00000800000000000000" pitchFamily="2" charset="-78"/>
              </a:rPr>
              <a:t>Retention</a:t>
            </a:r>
            <a:r>
              <a:rPr lang="en-US" sz="2000" dirty="0">
                <a:solidFill>
                  <a:srgbClr val="0A1F61"/>
                </a:solidFill>
                <a:cs typeface="Tajawal ExtraBold" panose="00000800000000000000" pitchFamily="2" charset="-78"/>
              </a:rPr>
              <a:t> can be effectively used in a risk management program under the following conditions:</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No other method of treatment is available .</a:t>
            </a:r>
          </a:p>
          <a:p>
            <a:pPr marL="342900" indent="-342900" algn="l">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worst possible loss is not serious.</a:t>
            </a:r>
          </a:p>
          <a:p>
            <a:pPr marL="342900" indent="-342900" algn="l">
              <a:lnSpc>
                <a:spcPct val="150000"/>
              </a:lnSpc>
              <a:buFont typeface="Wingdings" panose="05000000000000000000" pitchFamily="2" charset="2"/>
              <a:buChar char="v"/>
            </a:pPr>
            <a:r>
              <a:rPr lang="en-MY" sz="2000" dirty="0">
                <a:solidFill>
                  <a:srgbClr val="0A1F61"/>
                </a:solidFill>
                <a:cs typeface="Tajawal ExtraBold" panose="00000800000000000000" pitchFamily="2" charset="-78"/>
              </a:rPr>
              <a:t>Losses are fairly predictable .</a:t>
            </a:r>
          </a:p>
          <a:p>
            <a:pPr algn="r" rtl="1"/>
            <a:r>
              <a:rPr lang="ar-YE" sz="2800" b="1" dirty="0">
                <a:latin typeface="Traditional Arabic" panose="02020603050405020304" pitchFamily="18" charset="-78"/>
                <a:cs typeface="Traditional Arabic" panose="02020603050405020304" pitchFamily="18" charset="-78"/>
              </a:rPr>
              <a:t>الإحتفاظ</a:t>
            </a:r>
            <a:r>
              <a:rPr lang="ar-YE" sz="2800" dirty="0">
                <a:latin typeface="Traditional Arabic" panose="02020603050405020304" pitchFamily="18" charset="-78"/>
                <a:cs typeface="Traditional Arabic" panose="02020603050405020304" pitchFamily="18" charset="-78"/>
              </a:rPr>
              <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يمكن استخدام الإحتفاظ بفاعلية في برنامج إدارة المخاطر تحت الظروف التالية: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لا توجد وسيلة علاج أخرى متاحة.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عندما تكون اسوأ خسارة محتملة ليست خطيرة.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يمكن التنبؤ ب</a:t>
            </a: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الخسائر</a:t>
            </a:r>
            <a:r>
              <a:rPr lang="ar-YE" sz="2800" dirty="0">
                <a:latin typeface="Traditional Arabic" panose="02020603050405020304" pitchFamily="18" charset="-78"/>
                <a:cs typeface="Traditional Arabic" panose="02020603050405020304" pitchFamily="18" charset="-78"/>
              </a:rPr>
              <a:t> بشكل معقول.</a:t>
            </a:r>
          </a:p>
        </p:txBody>
      </p:sp>
      <p:sp>
        <p:nvSpPr>
          <p:cNvPr id="7" name="TextBox 6">
            <a:extLst>
              <a:ext uri="{FF2B5EF4-FFF2-40B4-BE49-F238E27FC236}">
                <a16:creationId xmlns:a16="http://schemas.microsoft.com/office/drawing/2014/main" xmlns="" id="{3B70D741-C5DF-69D5-AD84-8AA34E6EF759}"/>
              </a:ext>
            </a:extLst>
          </p:cNvPr>
          <p:cNvSpPr txBox="1"/>
          <p:nvPr/>
        </p:nvSpPr>
        <p:spPr>
          <a:xfrm>
            <a:off x="2626178" y="617697"/>
            <a:ext cx="9311423" cy="1231106"/>
          </a:xfrm>
          <a:prstGeom prst="rect">
            <a:avLst/>
          </a:prstGeom>
          <a:solidFill>
            <a:srgbClr val="00B0F0"/>
          </a:solidFill>
        </p:spPr>
        <p:txBody>
          <a:bodyPr wrap="square" rtlCol="0">
            <a:spAutoFit/>
          </a:bodyPr>
          <a:lstStyle/>
          <a:p>
            <a:r>
              <a:rPr lang="en-US" sz="2100" b="1" dirty="0">
                <a:solidFill>
                  <a:schemeClr val="bg1"/>
                </a:solidFill>
                <a:latin typeface="Alexandria" charset="0"/>
              </a:rPr>
              <a:t>Select the Appropriate Combination</a:t>
            </a:r>
            <a:r>
              <a:rPr lang="ar-YE" sz="2100" b="1" dirty="0">
                <a:solidFill>
                  <a:schemeClr val="bg1"/>
                </a:solidFill>
                <a:latin typeface="Alexandria" charset="0"/>
              </a:rPr>
              <a:t> </a:t>
            </a:r>
            <a:r>
              <a:rPr lang="en-US" sz="2100" b="1" dirty="0">
                <a:solidFill>
                  <a:schemeClr val="bg1"/>
                </a:solidFill>
                <a:latin typeface="Alexandria" charset="0"/>
              </a:rPr>
              <a:t>of Techniques for Treating the Loss Exposures</a:t>
            </a:r>
            <a:endParaRPr lang="ar-YE" sz="2100" b="1" dirty="0">
              <a:solidFill>
                <a:schemeClr val="bg1"/>
              </a:solidFill>
              <a:latin typeface="Alexandria" charset="0"/>
            </a:endParaRPr>
          </a:p>
          <a:p>
            <a:pPr algn="ctr"/>
            <a:r>
              <a:rPr lang="ar-YE" sz="32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2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4087045900"/>
      </p:ext>
    </p:extLst>
  </p:cSld>
  <p:clrMapOvr>
    <a:masterClrMapping/>
  </p:clrMapOvr>
  <mc:AlternateContent xmlns:mc="http://schemas.openxmlformats.org/markup-compatibility/2006" xmlns:p14="http://schemas.microsoft.com/office/powerpoint/2010/main">
    <mc:Choice Requires="p14">
      <p:transition spd="slow" p14:dur="2000" advTm="126116"/>
    </mc:Choice>
    <mc:Fallback xmlns="">
      <p:transition spd="slow" advTm="126116"/>
    </mc:Fallback>
  </mc:AlternateContent>
  <p:extLst mod="1">
    <p:ext uri="{3A86A75C-4F4B-4683-9AE1-C65F6400EC91}">
      <p14:laserTraceLst xmlns:p14="http://schemas.microsoft.com/office/powerpoint/2010/main">
        <p14:tracePtLst>
          <p14:tracePt t="21578" x="3632200" y="6299200"/>
          <p14:tracePt t="21750" x="2982913" y="6246813"/>
          <p14:tracePt t="21753" x="3092450" y="5591175"/>
          <p14:tracePt t="21765" x="3194050" y="4946650"/>
          <p14:tracePt t="21781" x="3313113" y="3968750"/>
          <p14:tracePt t="21796" x="3313113" y="3186113"/>
          <p14:tracePt t="21814" x="3313113" y="2727325"/>
          <p14:tracePt t="21829" x="3330575" y="2498725"/>
          <p14:tracePt t="21849" x="3355975" y="2379663"/>
          <p14:tracePt t="21851" x="3373438" y="2344738"/>
          <p14:tracePt t="21863" x="3389313" y="2319338"/>
          <p14:tracePt t="22148" x="3389313" y="2354263"/>
          <p14:tracePt t="22154" x="3381375" y="2387600"/>
          <p14:tracePt t="22164" x="3338513" y="2455863"/>
          <p14:tracePt t="22179" x="3287713" y="2574925"/>
          <p14:tracePt t="22197" x="3228975" y="2676525"/>
          <p14:tracePt t="22214" x="3168650" y="2778125"/>
          <p14:tracePt t="22229" x="3135313" y="2830513"/>
          <p14:tracePt t="22248" x="3100388" y="2881313"/>
          <p14:tracePt t="22250" x="3100388" y="2897188"/>
          <p14:tracePt t="22269" x="3092450" y="2906713"/>
          <p14:tracePt t="22284" x="3074988" y="2922588"/>
          <p14:tracePt t="22296" x="3067050" y="2932113"/>
          <p14:tracePt t="22297" x="3067050" y="2940050"/>
          <p14:tracePt t="22316" x="3041650" y="2949575"/>
          <p14:tracePt t="22331" x="2998788" y="2974975"/>
          <p14:tracePt t="22348" x="2955925" y="2990850"/>
          <p14:tracePt t="22364" x="2871788" y="3016250"/>
          <p14:tracePt t="22387" x="2770188" y="3025775"/>
          <p14:tracePt t="22387" x="2693988" y="3033713"/>
          <p14:tracePt t="22395" x="2641600" y="3033713"/>
          <p14:tracePt t="22419" x="2446338" y="3067050"/>
          <p14:tracePt t="22431" x="2387600" y="3067050"/>
          <p14:tracePt t="22447" x="2286000" y="3067050"/>
          <p14:tracePt t="22466" x="2141538" y="3067050"/>
          <p14:tracePt t="22481" x="2098675" y="3067050"/>
          <p14:tracePt t="22482" x="2030413" y="3067050"/>
          <p14:tracePt t="22496" x="1971675" y="3067050"/>
          <p14:tracePt t="22515" x="1827213" y="3067050"/>
          <p14:tracePt t="22518" x="1766888" y="3067050"/>
          <p14:tracePt t="22532" x="1657350" y="3067050"/>
          <p14:tracePt t="22552" x="1563688" y="3067050"/>
          <p14:tracePt t="22553" x="1538288" y="3067050"/>
          <p14:tracePt t="22564" x="1528763" y="3067050"/>
          <p14:tracePt t="22579" x="1495425" y="3067050"/>
          <p14:tracePt t="22595" x="1462088" y="3067050"/>
          <p14:tracePt t="22612" x="1401763" y="3067050"/>
          <p14:tracePt t="22629" x="1317625" y="3067050"/>
          <p14:tracePt t="22646" x="1231900" y="3067050"/>
          <p14:tracePt t="22662" x="1173163" y="3067050"/>
          <p14:tracePt t="22680" x="1163638" y="3067050"/>
          <p14:tracePt t="22723" x="1155700" y="3067050"/>
          <p14:tracePt t="23042" x="1138238" y="3067050"/>
          <p14:tracePt t="23050" x="1120775" y="3067050"/>
          <p14:tracePt t="23066" x="1069975" y="3067050"/>
          <p14:tracePt t="23083" x="1036638" y="3067050"/>
          <p14:tracePt t="23095" x="1019175" y="3067050"/>
          <p14:tracePt t="23114" x="976313" y="3041650"/>
          <p14:tracePt t="23115" x="968375" y="3041650"/>
          <p14:tracePt t="23132" x="917575" y="3008313"/>
          <p14:tracePt t="23148" x="849313" y="2974975"/>
          <p14:tracePt t="23163" x="790575" y="2957513"/>
          <p14:tracePt t="23164" x="739775" y="2940050"/>
          <p14:tracePt t="23180" x="688975" y="2914650"/>
          <p14:tracePt t="23198" x="654050" y="2914650"/>
          <p14:tracePt t="23214" x="636588" y="2897188"/>
          <p14:tracePt t="23229" x="628650" y="2897188"/>
          <p14:tracePt t="23246" x="611188" y="2889250"/>
          <p14:tracePt t="23404" x="620713" y="2897188"/>
          <p14:tracePt t="23410" x="628650" y="2897188"/>
          <p14:tracePt t="23418" x="696913" y="2914650"/>
          <p14:tracePt t="23429" x="773113" y="2914650"/>
          <p14:tracePt t="23445" x="1011238" y="2914650"/>
          <p14:tracePt t="23463" x="1333500" y="2914650"/>
          <p14:tracePt t="23479" x="1682750" y="2914650"/>
          <p14:tracePt t="23496" x="2090738" y="2974975"/>
          <p14:tracePt t="23512" x="2344738" y="3016250"/>
          <p14:tracePt t="23530" x="2524125" y="3033713"/>
          <p14:tracePt t="23547" x="2735263" y="3033713"/>
          <p14:tracePt t="23564" x="2897188" y="3041650"/>
          <p14:tracePt t="23579" x="3067050" y="3041650"/>
          <p14:tracePt t="23598" x="3244850" y="3041650"/>
          <p14:tracePt t="23612" x="3449638" y="3041650"/>
          <p14:tracePt t="23633" x="3695700" y="3076575"/>
          <p14:tracePt t="23645" x="3756025" y="3084513"/>
          <p14:tracePt t="23662" x="3840163" y="3094038"/>
          <p14:tracePt t="23680" x="3890963" y="3094038"/>
          <p14:tracePt t="23695" x="3976688" y="3119438"/>
          <p14:tracePt t="23714" x="4240213" y="3144838"/>
          <p14:tracePt t="23731" x="4425950" y="3178175"/>
          <p14:tracePt t="23748" x="4570413" y="3195638"/>
          <p14:tracePt t="23765" x="4706938" y="3228975"/>
          <p14:tracePt t="23778" x="4749800" y="3246438"/>
          <p14:tracePt t="23795" x="4757738" y="3246438"/>
          <p14:tracePt t="23842" x="4775200" y="3246438"/>
          <p14:tracePt t="23858" x="4783138" y="3246438"/>
          <p14:tracePt t="23866" x="4791075" y="3246438"/>
          <p14:tracePt t="23881" x="4800600" y="3246438"/>
          <p14:tracePt t="23898" x="4818063" y="3246438"/>
          <p14:tracePt t="23918" x="4843463" y="3246438"/>
          <p14:tracePt t="23931" x="4859338" y="3246438"/>
          <p14:tracePt t="23948" x="4902200" y="3246438"/>
          <p14:tracePt t="23962" x="4919663" y="3246438"/>
          <p14:tracePt t="24010" x="4927600" y="3246438"/>
          <p14:tracePt t="24027" x="4935538" y="3246438"/>
          <p14:tracePt t="24169" x="4919663" y="3246438"/>
          <p14:tracePt t="24180" x="4851400" y="3246438"/>
          <p14:tracePt t="24186" x="4791075" y="3246438"/>
          <p14:tracePt t="24197" x="4724400" y="3246438"/>
          <p14:tracePt t="24213" x="4519613" y="3246438"/>
          <p14:tracePt t="24228" x="4187825" y="3246438"/>
          <p14:tracePt t="24246" x="3670300" y="3246438"/>
          <p14:tracePt t="24263" x="3092450" y="3246438"/>
          <p14:tracePt t="24266" x="2744788" y="3246438"/>
          <p14:tracePt t="24279" x="2344738" y="3178175"/>
          <p14:tracePt t="24295" x="1657350" y="3084513"/>
          <p14:tracePt t="24311" x="1112838" y="3025775"/>
          <p14:tracePt t="24328" x="790575" y="3008313"/>
          <p14:tracePt t="24347" x="534988" y="3008313"/>
          <p14:tracePt t="24363" x="458788" y="3008313"/>
          <p14:tracePt t="24380" x="415925" y="3008313"/>
          <p14:tracePt t="24381" x="400050" y="3016250"/>
          <p14:tracePt t="24402" x="296863" y="3051175"/>
          <p14:tracePt t="24411" x="271463" y="3059113"/>
          <p14:tracePt t="24431" x="220663" y="3067050"/>
          <p14:tracePt t="24445" x="177800" y="3067050"/>
          <p14:tracePt t="24482" x="169863" y="3067050"/>
          <p14:tracePt t="24586" x="161925" y="3067050"/>
          <p14:tracePt t="24602" x="161925" y="3084513"/>
          <p14:tracePt t="24610" x="161925" y="3101975"/>
          <p14:tracePt t="24619" x="187325" y="3127375"/>
          <p14:tracePt t="24629" x="195263" y="3127375"/>
          <p14:tracePt t="24645" x="255588" y="3160713"/>
          <p14:tracePt t="24668" x="400050" y="3211513"/>
          <p14:tracePt t="24682" x="509588" y="3228975"/>
          <p14:tracePt t="24695" x="552450" y="3228975"/>
          <p14:tracePt t="24712" x="636588" y="3238500"/>
          <p14:tracePt t="24732" x="755650" y="3238500"/>
          <p14:tracePt t="24748" x="806450" y="3238500"/>
          <p14:tracePt t="24762" x="841375" y="3254375"/>
          <p14:tracePt t="24779" x="866775" y="3254375"/>
          <p14:tracePt t="24794" x="892175" y="3254375"/>
          <p14:tracePt t="24812" x="935038" y="3263900"/>
          <p14:tracePt t="24828" x="993775" y="3263900"/>
          <p14:tracePt t="24844" x="1069975" y="3263900"/>
          <p14:tracePt t="24861" x="1138238" y="3263900"/>
          <p14:tracePt t="24878" x="1231900" y="3263900"/>
          <p14:tracePt t="24901" x="1368425" y="3263900"/>
          <p14:tracePt t="24913" x="1462088" y="3263900"/>
          <p14:tracePt t="24930" x="1554163" y="3279775"/>
          <p14:tracePt t="24951" x="1657350" y="3305175"/>
          <p14:tracePt t="24963" x="1784350" y="3314700"/>
          <p14:tracePt t="24981" x="1928813" y="3322638"/>
          <p14:tracePt t="24997" x="2038350" y="3330575"/>
          <p14:tracePt t="25012" x="2141538" y="3330575"/>
          <p14:tracePt t="25028" x="2200275" y="3330575"/>
          <p14:tracePt t="25045" x="2235200" y="3330575"/>
          <p14:tracePt t="25061" x="2293938" y="3330575"/>
          <p14:tracePt t="25078" x="2362200" y="3330575"/>
          <p14:tracePt t="25095" x="2463800" y="3330575"/>
          <p14:tracePt t="25111" x="2582863" y="3330575"/>
          <p14:tracePt t="25128" x="2684463" y="3330575"/>
          <p14:tracePt t="25147" x="2760663" y="3330575"/>
          <p14:tracePt t="25167" x="2786063" y="3330575"/>
          <p14:tracePt t="25180" x="2811463" y="3330575"/>
          <p14:tracePt t="25199" x="2863850" y="3314700"/>
          <p14:tracePt t="25215" x="2922588" y="3297238"/>
          <p14:tracePt t="25231" x="2965450" y="3297238"/>
          <p14:tracePt t="25246" x="3008313" y="3297238"/>
          <p14:tracePt t="25266" x="3024188" y="3297238"/>
          <p14:tracePt t="25354" x="3033713" y="3297238"/>
          <p14:tracePt t="25370" x="3041650" y="3297238"/>
          <p14:tracePt t="25386" x="3049588" y="3297238"/>
          <p14:tracePt t="25401" x="3067050" y="3297238"/>
          <p14:tracePt t="25402" x="3092450" y="3297238"/>
          <p14:tracePt t="25409" x="3100388" y="3297238"/>
          <p14:tracePt t="25417" x="3127375" y="3297238"/>
          <p14:tracePt t="25427" x="3143250" y="3297238"/>
          <p14:tracePt t="25445" x="3178175" y="3297238"/>
          <p14:tracePt t="25467" x="3203575" y="3297238"/>
          <p14:tracePt t="25483" x="3211513" y="3297238"/>
          <p14:tracePt t="49138" x="3211513" y="3263900"/>
          <p14:tracePt t="49146" x="3211513" y="3228975"/>
          <p14:tracePt t="49154" x="3211513" y="3203575"/>
          <p14:tracePt t="49167" x="3211513" y="3195638"/>
          <p14:tracePt t="49184" x="3186113" y="3144838"/>
          <p14:tracePt t="49204" x="3127375" y="3101975"/>
          <p14:tracePt t="49586" x="3178175" y="3135313"/>
          <p14:tracePt t="49594" x="3330575" y="3195638"/>
          <p14:tracePt t="49602" x="3619500" y="3305175"/>
          <p14:tracePt t="49619" x="4460875" y="3433763"/>
          <p14:tracePt t="49636" x="5132388" y="3654425"/>
          <p14:tracePt t="49650" x="5513388" y="3841750"/>
          <p14:tracePt t="49667" x="5718175" y="3960813"/>
          <p14:tracePt t="49686" x="5827713" y="4019550"/>
          <p14:tracePt t="49701" x="5853113" y="4037013"/>
          <p14:tracePt t="49851" x="5837238" y="4037013"/>
          <p14:tracePt t="49858" x="5794375" y="4037013"/>
          <p14:tracePt t="49867" x="5735638" y="4037013"/>
          <p14:tracePt t="49885" x="5607050" y="4037013"/>
          <p14:tracePt t="49901" x="5446713" y="4037013"/>
          <p14:tracePt t="49918" x="5249863" y="4037013"/>
          <p14:tracePt t="49934" x="5106988" y="4037013"/>
          <p14:tracePt t="49951" x="5003800" y="4027488"/>
          <p14:tracePt t="49968" x="4962525" y="4027488"/>
          <p14:tracePt t="49984" x="4945063" y="4027488"/>
          <p14:tracePt t="50004" x="4910138" y="4019550"/>
          <p14:tracePt t="50018" x="4868863" y="4019550"/>
          <p14:tracePt t="50038" x="4775200" y="4019550"/>
          <p14:tracePt t="50056" x="4673600" y="4019550"/>
          <p14:tracePt t="50057" x="4605338" y="4019550"/>
          <p14:tracePt t="50066" x="4545013" y="4019550"/>
          <p14:tracePt t="50083" x="4392613" y="4019550"/>
          <p14:tracePt t="50102" x="4291013" y="4019550"/>
          <p14:tracePt t="50117" x="4187825" y="4002088"/>
          <p14:tracePt t="50134" x="4111625" y="3994150"/>
          <p14:tracePt t="50150" x="4060825" y="3994150"/>
          <p14:tracePt t="50168" x="4044950" y="3986213"/>
          <p14:tracePt t="50184" x="4035425" y="3986213"/>
          <p14:tracePt t="50227" x="4027488" y="3986213"/>
          <p14:tracePt t="50235" x="4017963" y="3976688"/>
          <p14:tracePt t="50258" x="4010025" y="3976688"/>
          <p14:tracePt t="50271" x="4002088" y="3976688"/>
          <p14:tracePt t="51074" x="3992563" y="3976688"/>
          <p14:tracePt t="51088" x="3967163" y="3976688"/>
          <p14:tracePt t="51089" x="3941763" y="3994150"/>
          <p14:tracePt t="51098" x="3925888" y="4002088"/>
          <p14:tracePt t="51130" x="3908425" y="4011613"/>
          <p14:tracePt t="51139" x="3900488" y="4019550"/>
          <p14:tracePt t="51151" x="3890963" y="4019550"/>
          <p14:tracePt t="51155" x="3883025" y="4027488"/>
          <p14:tracePt t="51166" x="3873500" y="4027488"/>
          <p14:tracePt t="51186" x="3840163" y="4037013"/>
          <p14:tracePt t="51200" x="3840163" y="4044950"/>
          <p14:tracePt t="51203" x="3832225" y="4044950"/>
          <p14:tracePt t="51220" x="3806825" y="4052888"/>
          <p14:tracePt t="125259" x="3789363" y="4052888"/>
          <p14:tracePt t="125269" x="3662363" y="3722688"/>
          <p14:tracePt t="125274" x="3467100" y="3119438"/>
          <p14:tracePt t="125283" x="3363913" y="2633663"/>
          <p14:tracePt t="125307" x="3236913" y="2184400"/>
          <p14:tracePt t="125308" x="3211513" y="2149475"/>
          <p14:tracePt t="125316" x="3203575" y="2133600"/>
          <p14:tracePt t="125364" x="3186113" y="2108200"/>
          <p14:tracePt t="125370" x="3100388" y="2055813"/>
          <p14:tracePt t="125383" x="2897188" y="1963738"/>
          <p14:tracePt t="125403" x="1452563" y="1325563"/>
          <p14:tracePt t="125418" x="841375" y="1019175"/>
          <p14:tracePt t="125439" x="492125" y="909638"/>
          <p14:tracePt t="125453" x="238125" y="823913"/>
          <p14:tracePt t="125473" x="144463" y="808038"/>
          <p14:tracePt t="125474" x="111125" y="798513"/>
          <p14:tracePt t="125485" x="93663" y="798513"/>
          <p14:tracePt t="125502" x="50800" y="755650"/>
          <p14:tracePt t="125517" x="7938" y="663575"/>
          <p14:tracePt t="125534" x="7938" y="484188"/>
          <p14:tracePt t="125550" x="7938" y="16192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504060" y="1607911"/>
            <a:ext cx="11349584" cy="4901342"/>
          </a:xfrm>
          <a:prstGeom prst="rect">
            <a:avLst/>
          </a:prstGeom>
          <a:noFill/>
        </p:spPr>
        <p:txBody>
          <a:bodyPr wrap="square">
            <a:spAutoFit/>
          </a:bodyPr>
          <a:lstStyle/>
          <a:p>
            <a:pPr algn="l">
              <a:lnSpc>
                <a:spcPct val="150000"/>
              </a:lnSpc>
            </a:pPr>
            <a:r>
              <a:rPr lang="en-US" sz="1700" b="1" dirty="0">
                <a:solidFill>
                  <a:srgbClr val="0A1F61"/>
                </a:solidFill>
                <a:cs typeface="Tajawal ExtraBold" panose="00000800000000000000" pitchFamily="2" charset="-78"/>
              </a:rPr>
              <a:t>Paying Losses </a:t>
            </a:r>
          </a:p>
          <a:p>
            <a:pPr algn="l">
              <a:lnSpc>
                <a:spcPct val="150000"/>
              </a:lnSpc>
            </a:pPr>
            <a:r>
              <a:rPr lang="en-US" sz="1700" dirty="0">
                <a:solidFill>
                  <a:srgbClr val="0A1F61"/>
                </a:solidFill>
                <a:cs typeface="Tajawal ExtraBold" panose="00000800000000000000" pitchFamily="2" charset="-78"/>
              </a:rPr>
              <a:t>If retention is used, the risk manager must have some method for paying losses. The following methods are typically used:</a:t>
            </a:r>
          </a:p>
          <a:p>
            <a:pPr marL="342900" indent="-342900" algn="l">
              <a:lnSpc>
                <a:spcPct val="150000"/>
              </a:lnSpc>
              <a:buFont typeface="Wingdings" panose="05000000000000000000" pitchFamily="2" charset="2"/>
              <a:buChar char="v"/>
            </a:pPr>
            <a:r>
              <a:rPr lang="en-US" sz="1700" b="1" dirty="0">
                <a:solidFill>
                  <a:srgbClr val="0A1F61"/>
                </a:solidFill>
                <a:cs typeface="Tajawal ExtraBold" panose="00000800000000000000" pitchFamily="2" charset="-78"/>
              </a:rPr>
              <a:t>Current net income </a:t>
            </a:r>
            <a:r>
              <a:rPr lang="en-US" sz="1700" dirty="0">
                <a:solidFill>
                  <a:srgbClr val="0A1F61"/>
                </a:solidFill>
                <a:cs typeface="Tajawal ExtraBold" panose="00000800000000000000" pitchFamily="2" charset="-78"/>
              </a:rPr>
              <a:t>: The firm can pay losses out of its current net income and treat losses as expenses for that year. A large number of losses could exceed current income, however, and other assets may have to be liquidated to pay losses.</a:t>
            </a:r>
          </a:p>
          <a:p>
            <a:pPr marL="342900" indent="-342900" algn="l">
              <a:lnSpc>
                <a:spcPct val="150000"/>
              </a:lnSpc>
              <a:buFont typeface="Wingdings" panose="05000000000000000000" pitchFamily="2" charset="2"/>
              <a:buChar char="v"/>
            </a:pPr>
            <a:r>
              <a:rPr lang="en-US" sz="1700" b="1" dirty="0">
                <a:solidFill>
                  <a:srgbClr val="0A1F61"/>
                </a:solidFill>
                <a:cs typeface="Tajawal ExtraBold" panose="00000800000000000000" pitchFamily="2" charset="-78"/>
              </a:rPr>
              <a:t>Unfunded reserve : </a:t>
            </a:r>
            <a:r>
              <a:rPr lang="en-US" sz="1700" dirty="0">
                <a:solidFill>
                  <a:srgbClr val="0A1F61"/>
                </a:solidFill>
                <a:cs typeface="Tajawal ExtraBold" panose="00000800000000000000" pitchFamily="2" charset="-78"/>
              </a:rPr>
              <a:t>An unfunded reserve is a bookkeeping account that is charged with actual or expected losses from a given exposure.</a:t>
            </a:r>
            <a:endParaRPr lang="ar-YE" sz="1700" dirty="0">
              <a:solidFill>
                <a:srgbClr val="0A1F61"/>
              </a:solidFill>
              <a:cs typeface="Tajawal ExtraBold" panose="00000800000000000000" pitchFamily="2" charset="-78"/>
            </a:endParaRPr>
          </a:p>
          <a:p>
            <a:pPr marL="342900" indent="-342900" algn="l">
              <a:lnSpc>
                <a:spcPct val="150000"/>
              </a:lnSpc>
              <a:buFont typeface="Wingdings" panose="05000000000000000000" pitchFamily="2" charset="2"/>
              <a:buChar char="v"/>
            </a:pPr>
            <a:endParaRPr lang="en-US" sz="1700" dirty="0">
              <a:solidFill>
                <a:srgbClr val="0A1F61"/>
              </a:solidFill>
              <a:cs typeface="Tajawal ExtraBold" panose="00000800000000000000" pitchFamily="2" charset="-78"/>
            </a:endParaRPr>
          </a:p>
          <a:p>
            <a:pPr algn="r" rtl="1"/>
            <a:r>
              <a:rPr lang="ar-YE" sz="2800" b="1" dirty="0">
                <a:latin typeface="Traditional Arabic" panose="02020603050405020304" pitchFamily="18" charset="-78"/>
                <a:cs typeface="Traditional Arabic" panose="02020603050405020304" pitchFamily="18" charset="-78"/>
              </a:rPr>
              <a:t>دفع الخسائر</a:t>
            </a:r>
            <a:r>
              <a:rPr lang="ar-YE" sz="2800" dirty="0">
                <a:latin typeface="Traditional Arabic" panose="02020603050405020304" pitchFamily="18" charset="-78"/>
                <a:cs typeface="Traditional Arabic" panose="02020603050405020304" pitchFamily="18" charset="-78"/>
              </a:rPr>
              <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إذا تم استخدام الإحتفاظ، يجب على مدير المخاطر أن يكون لديه طريقة ما لدفع الخسائر. تستخدم الطرق التالية عادةً:</a:t>
            </a:r>
          </a:p>
          <a:p>
            <a:pPr marL="457200" indent="-457200" algn="r" rtl="1">
              <a:buFont typeface="Wingdings" panose="05000000000000000000" pitchFamily="2" charset="2"/>
              <a:buChar char="v"/>
            </a:pPr>
            <a:r>
              <a:rPr lang="ar-YE" sz="2600" b="1" dirty="0">
                <a:latin typeface="Traditional Arabic" panose="02020603050405020304" pitchFamily="18" charset="-78"/>
                <a:cs typeface="Traditional Arabic" panose="02020603050405020304" pitchFamily="18" charset="-78"/>
              </a:rPr>
              <a:t>صافي الدخل الحالي</a:t>
            </a:r>
            <a:r>
              <a:rPr lang="ar-YE" sz="2600" dirty="0">
                <a:latin typeface="Traditional Arabic" panose="02020603050405020304" pitchFamily="18" charset="-78"/>
                <a:cs typeface="Traditional Arabic" panose="02020603050405020304" pitchFamily="18" charset="-78"/>
              </a:rPr>
              <a:t>: يمكن للشركة دفع الخسائر من صافي دخلها الحالي ومعاملة الخسائر كمصروفات للسنة الحالية. ومع ذلك، قد تتجاوز عدد كبير من الخسائر الدخل الحالي، وقد يتعين تصفية أصول أخرى لدفع الخسائر.</a:t>
            </a:r>
          </a:p>
          <a:p>
            <a:pPr marL="457200" indent="-457200" algn="r" rtl="1">
              <a:buFont typeface="Wingdings" panose="05000000000000000000" pitchFamily="2" charset="2"/>
              <a:buChar char="v"/>
            </a:pPr>
            <a:r>
              <a:rPr kumimoji="0" lang="ar-YE" sz="26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الإحتياطي غير الممول:</a:t>
            </a:r>
            <a:r>
              <a:rPr lang="ar-YE" sz="2600" b="1" dirty="0">
                <a:latin typeface="Traditional Arabic" panose="02020603050405020304" pitchFamily="18" charset="-78"/>
                <a:cs typeface="Traditional Arabic" panose="02020603050405020304" pitchFamily="18" charset="-78"/>
              </a:rPr>
              <a:t> </a:t>
            </a:r>
            <a:r>
              <a:rPr lang="ar-YE" sz="2600" dirty="0">
                <a:latin typeface="Traditional Arabic" panose="02020603050405020304" pitchFamily="18" charset="-78"/>
                <a:cs typeface="Traditional Arabic" panose="02020603050405020304" pitchFamily="18" charset="-78"/>
              </a:rPr>
              <a:t>الإحتياطي غير الممول هو حساب محاسبي يتم تحميله بالخسائر الفعلية أو المتوقعة من تعرض معين.</a:t>
            </a:r>
            <a:endParaRPr lang="en-US" sz="2600" dirty="0">
              <a:solidFill>
                <a:srgbClr val="0A1F61"/>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xmlns="" id="{B840CE3E-67B7-741F-8121-1F8FA710BA8C}"/>
              </a:ext>
            </a:extLst>
          </p:cNvPr>
          <p:cNvSpPr txBox="1"/>
          <p:nvPr/>
        </p:nvSpPr>
        <p:spPr>
          <a:xfrm>
            <a:off x="2626178" y="617697"/>
            <a:ext cx="9311423" cy="1231106"/>
          </a:xfrm>
          <a:prstGeom prst="rect">
            <a:avLst/>
          </a:prstGeom>
          <a:solidFill>
            <a:srgbClr val="00B0F0"/>
          </a:solidFill>
        </p:spPr>
        <p:txBody>
          <a:bodyPr wrap="square" rtlCol="0">
            <a:spAutoFit/>
          </a:bodyPr>
          <a:lstStyle/>
          <a:p>
            <a:r>
              <a:rPr lang="en-US" sz="2100" b="1" dirty="0">
                <a:solidFill>
                  <a:schemeClr val="bg1"/>
                </a:solidFill>
                <a:latin typeface="Alexandria" charset="0"/>
              </a:rPr>
              <a:t>Select the Appropriate Combination</a:t>
            </a:r>
            <a:r>
              <a:rPr lang="ar-YE" sz="2100" b="1" dirty="0">
                <a:solidFill>
                  <a:schemeClr val="bg1"/>
                </a:solidFill>
                <a:latin typeface="Alexandria" charset="0"/>
              </a:rPr>
              <a:t> </a:t>
            </a:r>
            <a:r>
              <a:rPr lang="en-US" sz="2100" b="1" dirty="0">
                <a:solidFill>
                  <a:schemeClr val="bg1"/>
                </a:solidFill>
                <a:latin typeface="Alexandria" charset="0"/>
              </a:rPr>
              <a:t>of Techniques for Treating the Loss Exposures</a:t>
            </a:r>
            <a:endParaRPr lang="ar-YE" sz="2100" b="1" dirty="0">
              <a:solidFill>
                <a:schemeClr val="bg1"/>
              </a:solidFill>
              <a:latin typeface="Alexandria" charset="0"/>
            </a:endParaRPr>
          </a:p>
          <a:p>
            <a:pPr algn="ctr"/>
            <a:r>
              <a:rPr lang="ar-YE" sz="32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2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253594910"/>
      </p:ext>
    </p:extLst>
  </p:cSld>
  <p:clrMapOvr>
    <a:masterClrMapping/>
  </p:clrMapOvr>
  <mc:AlternateContent xmlns:mc="http://schemas.openxmlformats.org/markup-compatibility/2006" xmlns:p14="http://schemas.microsoft.com/office/powerpoint/2010/main">
    <mc:Choice Requires="p14">
      <p:transition spd="slow" p14:dur="2000" advTm="107530"/>
    </mc:Choice>
    <mc:Fallback xmlns="">
      <p:transition spd="slow" advTm="1075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05433" y="1525638"/>
            <a:ext cx="11632168" cy="5174493"/>
          </a:xfrm>
          <a:prstGeom prst="rect">
            <a:avLst/>
          </a:prstGeom>
          <a:noFill/>
        </p:spPr>
        <p:txBody>
          <a:bodyPr wrap="square">
            <a:spAutoFit/>
          </a:bodyPr>
          <a:lstStyle/>
          <a:p>
            <a:pPr marL="342900" indent="-342900" algn="l">
              <a:lnSpc>
                <a:spcPct val="150000"/>
              </a:lnSpc>
              <a:buFont typeface="Wingdings" panose="05000000000000000000" pitchFamily="2" charset="2"/>
              <a:buChar char="§"/>
            </a:pPr>
            <a:r>
              <a:rPr lang="en-US" sz="1600" b="1" dirty="0">
                <a:solidFill>
                  <a:srgbClr val="0A1F61"/>
                </a:solidFill>
                <a:cs typeface="Tajawal ExtraBold" panose="00000800000000000000" pitchFamily="2" charset="-78"/>
              </a:rPr>
              <a:t>Funded reserve : </a:t>
            </a:r>
          </a:p>
          <a:p>
            <a:pPr algn="l">
              <a:lnSpc>
                <a:spcPct val="150000"/>
              </a:lnSpc>
            </a:pPr>
            <a:r>
              <a:rPr lang="en-US" sz="1600" dirty="0">
                <a:solidFill>
                  <a:srgbClr val="0A1F61"/>
                </a:solidFill>
                <a:cs typeface="Tajawal ExtraBold" panose="00000800000000000000" pitchFamily="2" charset="-78"/>
              </a:rPr>
              <a:t>It is the setting aside of liquid funds to pay losses. A self- insurance program (discussed later) that is funded is an example of a funded reserve. However, if not required to do so, many businesses do not establish funded reserves because the funds may yield a higher return by being used elsewhere in the business. In addition, contributions to a funded reserve are not income-tax deductible. Losses, however, are tax deductible when paid.</a:t>
            </a:r>
          </a:p>
          <a:p>
            <a:pPr marL="342900" indent="-342900" algn="l">
              <a:lnSpc>
                <a:spcPct val="150000"/>
              </a:lnSpc>
              <a:buFont typeface="Wingdings" panose="05000000000000000000" pitchFamily="2" charset="2"/>
              <a:buChar char="§"/>
            </a:pPr>
            <a:r>
              <a:rPr lang="en-US" sz="1600" b="1" dirty="0">
                <a:solidFill>
                  <a:srgbClr val="0A1F61"/>
                </a:solidFill>
                <a:cs typeface="Tajawal ExtraBold" panose="00000800000000000000" pitchFamily="2" charset="-78"/>
              </a:rPr>
              <a:t>Credit line </a:t>
            </a:r>
            <a:r>
              <a:rPr lang="en-US" sz="1600" dirty="0">
                <a:solidFill>
                  <a:srgbClr val="0A1F61"/>
                </a:solidFill>
                <a:cs typeface="Tajawal ExtraBold" panose="00000800000000000000" pitchFamily="2" charset="-78"/>
              </a:rPr>
              <a:t>. A credit line can be established with a bank, and borrowed funds may be used to pay losses as they occur. Interest must be paid on the loan, however, and loan repayments can aggravate any cash-flow problems a firm may have.</a:t>
            </a:r>
            <a:endParaRPr lang="ar-YE" sz="1600" dirty="0">
              <a:solidFill>
                <a:srgbClr val="0A1F61"/>
              </a:solidFill>
              <a:cs typeface="Tajawal ExtraBold" panose="00000800000000000000" pitchFamily="2" charset="-78"/>
            </a:endParaRPr>
          </a:p>
          <a:p>
            <a:pPr marL="342900" indent="-342900" algn="r" rtl="1">
              <a:lnSpc>
                <a:spcPct val="150000"/>
              </a:lnSpc>
              <a:buFont typeface="Wingdings" panose="05000000000000000000" pitchFamily="2" charset="2"/>
              <a:buChar char="v"/>
            </a:pPr>
            <a:r>
              <a:rPr lang="ar-YE" sz="2200" b="1" dirty="0">
                <a:solidFill>
                  <a:srgbClr val="0A1F61"/>
                </a:solidFill>
                <a:latin typeface="Traditional Arabic" panose="02020603050405020304" pitchFamily="18" charset="-78"/>
                <a:cs typeface="Traditional Arabic" panose="02020603050405020304" pitchFamily="18" charset="-78"/>
              </a:rPr>
              <a:t>الاحتياطي الممول: </a:t>
            </a:r>
            <a:r>
              <a:rPr lang="ar-YE" sz="2200" dirty="0">
                <a:solidFill>
                  <a:srgbClr val="0A1F61"/>
                </a:solidFill>
                <a:latin typeface="Traditional Arabic" panose="02020603050405020304" pitchFamily="18" charset="-78"/>
                <a:cs typeface="Traditional Arabic" panose="02020603050405020304" pitchFamily="18" charset="-78"/>
              </a:rPr>
              <a:t>هو تخصيص أموال لدفع الخسائر. يعد برنامج التأمين الذاتي (سيناقش لاحقًا) الذي يتم تمويله مثالًا على الاحتياطي الممول. ومع ذلك، إذا لم يكن مطلوبًا القيام بذلك، فإن العديد من الشركات لا تنشئ احتياطيات ممولة لأن الأموال قد تحقق عائدًا أعلى إذا تم استخدامها في مجالات أخرى من الأعمال. بالإضافة إلى ذلك، فإن المساهمات في الاحتياطي الممول غير قابلة للخصم الضريبي. ومع ذلك، فإن الخسائر قابلة للخصم الضريبي عند دفعها.</a:t>
            </a:r>
          </a:p>
          <a:p>
            <a:pPr marL="342900" indent="-342900" algn="r" rtl="1">
              <a:lnSpc>
                <a:spcPct val="150000"/>
              </a:lnSpc>
              <a:buFont typeface="Wingdings" panose="05000000000000000000" pitchFamily="2" charset="2"/>
              <a:buChar char="v"/>
            </a:pPr>
            <a:r>
              <a:rPr lang="ar-YE" sz="2200" b="1" dirty="0">
                <a:solidFill>
                  <a:srgbClr val="0A1F61"/>
                </a:solidFill>
                <a:latin typeface="Traditional Arabic" panose="02020603050405020304" pitchFamily="18" charset="-78"/>
                <a:cs typeface="Traditional Arabic" panose="02020603050405020304" pitchFamily="18" charset="-78"/>
              </a:rPr>
              <a:t>خط الائتمان: </a:t>
            </a:r>
            <a:r>
              <a:rPr lang="ar-YE" sz="2200" dirty="0">
                <a:solidFill>
                  <a:srgbClr val="0A1F61"/>
                </a:solidFill>
                <a:latin typeface="Traditional Arabic" panose="02020603050405020304" pitchFamily="18" charset="-78"/>
                <a:cs typeface="Traditional Arabic" panose="02020603050405020304" pitchFamily="18" charset="-78"/>
              </a:rPr>
              <a:t>يمكن إنشاء خط ائتمان مع بنك، ويمكن استخدام الأموال المقترضة لدفع الخسائر عند حدوثها. ومع ذلك، يجب دفع الفائدة على القرض، ويمكن أن تزيد سداد القروض من أي مشاكل في تدفق النقد قد تواجهها الشركة.</a:t>
            </a:r>
          </a:p>
        </p:txBody>
      </p:sp>
      <p:sp>
        <p:nvSpPr>
          <p:cNvPr id="7" name="TextBox 6">
            <a:extLst>
              <a:ext uri="{FF2B5EF4-FFF2-40B4-BE49-F238E27FC236}">
                <a16:creationId xmlns:a16="http://schemas.microsoft.com/office/drawing/2014/main" xmlns="" id="{4FDC2840-2045-FCF1-753C-13441B4680C9}"/>
              </a:ext>
            </a:extLst>
          </p:cNvPr>
          <p:cNvSpPr txBox="1"/>
          <p:nvPr/>
        </p:nvSpPr>
        <p:spPr>
          <a:xfrm>
            <a:off x="2626178" y="582158"/>
            <a:ext cx="9311423" cy="1231106"/>
          </a:xfrm>
          <a:prstGeom prst="rect">
            <a:avLst/>
          </a:prstGeom>
          <a:solidFill>
            <a:srgbClr val="00B0F0"/>
          </a:solidFill>
        </p:spPr>
        <p:txBody>
          <a:bodyPr wrap="square" rtlCol="0">
            <a:spAutoFit/>
          </a:bodyPr>
          <a:lstStyle/>
          <a:p>
            <a:r>
              <a:rPr lang="en-US" sz="2100" b="1" dirty="0">
                <a:solidFill>
                  <a:schemeClr val="bg1"/>
                </a:solidFill>
                <a:latin typeface="Alexandria" charset="0"/>
              </a:rPr>
              <a:t>Select the Appropriate Combination</a:t>
            </a:r>
            <a:r>
              <a:rPr lang="ar-YE" sz="2100" b="1" dirty="0">
                <a:solidFill>
                  <a:schemeClr val="bg1"/>
                </a:solidFill>
                <a:latin typeface="Alexandria" charset="0"/>
              </a:rPr>
              <a:t> </a:t>
            </a:r>
            <a:r>
              <a:rPr lang="en-US" sz="2100" b="1" dirty="0">
                <a:solidFill>
                  <a:schemeClr val="bg1"/>
                </a:solidFill>
                <a:latin typeface="Alexandria" charset="0"/>
              </a:rPr>
              <a:t>of Techniques for Treating the Loss Exposures</a:t>
            </a:r>
            <a:endParaRPr lang="ar-YE" sz="2100" b="1" dirty="0">
              <a:solidFill>
                <a:schemeClr val="bg1"/>
              </a:solidFill>
              <a:latin typeface="Alexandria" charset="0"/>
            </a:endParaRPr>
          </a:p>
          <a:p>
            <a:pPr algn="ctr"/>
            <a:r>
              <a:rPr lang="ar-YE" sz="32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200" b="1" dirty="0">
              <a:solidFill>
                <a:srgbClr val="FF000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95241250"/>
      </p:ext>
    </p:extLst>
  </p:cSld>
  <p:clrMapOvr>
    <a:masterClrMapping/>
  </p:clrMapOvr>
  <mc:AlternateContent xmlns:mc="http://schemas.openxmlformats.org/markup-compatibility/2006" xmlns:p14="http://schemas.microsoft.com/office/powerpoint/2010/main">
    <mc:Choice Requires="p14">
      <p:transition spd="slow" p14:dur="2000" advTm="101709"/>
    </mc:Choice>
    <mc:Fallback xmlns="">
      <p:transition spd="slow" advTm="1017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30601" y="1525637"/>
            <a:ext cx="6254758" cy="4115166"/>
          </a:xfrm>
          <a:prstGeom prst="rect">
            <a:avLst/>
          </a:prstGeom>
          <a:noFill/>
        </p:spPr>
        <p:txBody>
          <a:bodyPr wrap="square">
            <a:spAutoFit/>
          </a:bodyPr>
          <a:lstStyle/>
          <a:p>
            <a:pPr marL="342900" indent="-342900" algn="l">
              <a:lnSpc>
                <a:spcPct val="150000"/>
              </a:lnSpc>
              <a:buFont typeface="Wingdings" panose="05000000000000000000" pitchFamily="2" charset="2"/>
              <a:buChar char="§"/>
            </a:pPr>
            <a:r>
              <a:rPr lang="en-US" sz="1600" b="1" dirty="0">
                <a:solidFill>
                  <a:srgbClr val="0A1F61"/>
                </a:solidFill>
                <a:cs typeface="Tajawal ExtraBold" panose="00000800000000000000" pitchFamily="2" charset="-78"/>
              </a:rPr>
              <a:t>Captive Insurer Losses </a:t>
            </a:r>
            <a:r>
              <a:rPr lang="en-US" sz="1600" dirty="0">
                <a:solidFill>
                  <a:srgbClr val="0A1F61"/>
                </a:solidFill>
                <a:cs typeface="Tajawal ExtraBold" panose="00000800000000000000" pitchFamily="2" charset="-78"/>
              </a:rPr>
              <a:t>can also be paid by a captive insurer. </a:t>
            </a:r>
          </a:p>
          <a:p>
            <a:pPr marL="342900" indent="-342900" algn="l">
              <a:lnSpc>
                <a:spcPct val="150000"/>
              </a:lnSpc>
              <a:buFont typeface="Wingdings" panose="05000000000000000000" pitchFamily="2" charset="2"/>
              <a:buChar char="§"/>
            </a:pPr>
            <a:r>
              <a:rPr lang="en-US" sz="1600" dirty="0">
                <a:solidFill>
                  <a:srgbClr val="0A1F61"/>
                </a:solidFill>
                <a:cs typeface="Tajawal ExtraBold" panose="00000800000000000000" pitchFamily="2" charset="-78"/>
              </a:rPr>
              <a:t>A captive insurer is an insurer owned by a parent firm for the purpose of insuring the parent firm’s loss exposures . There are different types of  captive insurers..</a:t>
            </a:r>
          </a:p>
          <a:p>
            <a:pPr marL="342900" indent="-342900" algn="l">
              <a:lnSpc>
                <a:spcPct val="150000"/>
              </a:lnSpc>
              <a:buFont typeface="Wingdings" panose="05000000000000000000" pitchFamily="2" charset="2"/>
              <a:buChar char="§"/>
            </a:pPr>
            <a:r>
              <a:rPr lang="en-US" sz="1600" dirty="0">
                <a:solidFill>
                  <a:srgbClr val="0A1F61"/>
                </a:solidFill>
                <a:cs typeface="Tajawal ExtraBold" panose="00000800000000000000" pitchFamily="2" charset="-78"/>
              </a:rPr>
              <a:t>Captive insurers are formed for several reasons, including the following:</a:t>
            </a:r>
          </a:p>
          <a:p>
            <a:pPr marL="342900" indent="-342900" algn="l">
              <a:lnSpc>
                <a:spcPct val="150000"/>
              </a:lnSpc>
              <a:buFontTx/>
              <a:buChar char="-"/>
            </a:pPr>
            <a:r>
              <a:rPr lang="en-US" sz="1600" dirty="0">
                <a:solidFill>
                  <a:srgbClr val="0A1F61"/>
                </a:solidFill>
                <a:cs typeface="Tajawal ExtraBold" panose="00000800000000000000" pitchFamily="2" charset="-78"/>
              </a:rPr>
              <a:t>Difficulty in obtaining insurance.</a:t>
            </a:r>
          </a:p>
          <a:p>
            <a:pPr marL="342900" indent="-342900" algn="l">
              <a:lnSpc>
                <a:spcPct val="150000"/>
              </a:lnSpc>
              <a:buFontTx/>
              <a:buChar char="-"/>
            </a:pPr>
            <a:r>
              <a:rPr lang="en-US" sz="1600" dirty="0">
                <a:solidFill>
                  <a:srgbClr val="0A1F61"/>
                </a:solidFill>
                <a:cs typeface="Tajawal ExtraBold" panose="00000800000000000000" pitchFamily="2" charset="-78"/>
              </a:rPr>
              <a:t> Favorable regulatory environment.</a:t>
            </a:r>
          </a:p>
          <a:p>
            <a:pPr marL="342900" indent="-342900" algn="l">
              <a:lnSpc>
                <a:spcPct val="150000"/>
              </a:lnSpc>
              <a:buFontTx/>
              <a:buChar char="-"/>
            </a:pPr>
            <a:r>
              <a:rPr lang="en-US" sz="1600" dirty="0">
                <a:solidFill>
                  <a:srgbClr val="0A1F61"/>
                </a:solidFill>
                <a:cs typeface="Tajawal ExtraBold" panose="00000800000000000000" pitchFamily="2" charset="-78"/>
              </a:rPr>
              <a:t> Lower costs.</a:t>
            </a:r>
          </a:p>
          <a:p>
            <a:pPr marL="342900" indent="-342900" algn="l">
              <a:lnSpc>
                <a:spcPct val="150000"/>
              </a:lnSpc>
              <a:buFontTx/>
              <a:buChar char="-"/>
            </a:pPr>
            <a:r>
              <a:rPr lang="en-US" sz="1600" dirty="0">
                <a:solidFill>
                  <a:srgbClr val="0A1F61"/>
                </a:solidFill>
                <a:cs typeface="Tajawal ExtraBold" panose="00000800000000000000" pitchFamily="2" charset="-78"/>
              </a:rPr>
              <a:t>Easier access to a reinsurer.</a:t>
            </a:r>
          </a:p>
          <a:p>
            <a:pPr marL="342900" indent="-342900" algn="l">
              <a:lnSpc>
                <a:spcPct val="150000"/>
              </a:lnSpc>
              <a:buFontTx/>
              <a:buChar char="-"/>
            </a:pPr>
            <a:r>
              <a:rPr lang="en-US" sz="1600" dirty="0">
                <a:solidFill>
                  <a:srgbClr val="0A1F61"/>
                </a:solidFill>
                <a:cs typeface="Tajawal ExtraBold" panose="00000800000000000000" pitchFamily="2" charset="-78"/>
              </a:rPr>
              <a:t>Formation of a profit center</a:t>
            </a:r>
            <a:endParaRPr lang="ar-YE" sz="1600" dirty="0">
              <a:solidFill>
                <a:srgbClr val="0A1F61"/>
              </a:solidFill>
              <a:cs typeface="Tajawal ExtraBold" panose="00000800000000000000" pitchFamily="2" charset="-78"/>
            </a:endParaRPr>
          </a:p>
        </p:txBody>
      </p:sp>
      <p:sp>
        <p:nvSpPr>
          <p:cNvPr id="7" name="TextBox 6">
            <a:extLst>
              <a:ext uri="{FF2B5EF4-FFF2-40B4-BE49-F238E27FC236}">
                <a16:creationId xmlns:a16="http://schemas.microsoft.com/office/drawing/2014/main" xmlns="" id="{BE4EDF61-B9F2-72EA-1BCA-92F144B18A3C}"/>
              </a:ext>
            </a:extLst>
          </p:cNvPr>
          <p:cNvSpPr txBox="1"/>
          <p:nvPr/>
        </p:nvSpPr>
        <p:spPr>
          <a:xfrm>
            <a:off x="2626178" y="582158"/>
            <a:ext cx="9311423" cy="1231106"/>
          </a:xfrm>
          <a:prstGeom prst="rect">
            <a:avLst/>
          </a:prstGeom>
          <a:solidFill>
            <a:srgbClr val="00B0F0"/>
          </a:solidFill>
        </p:spPr>
        <p:txBody>
          <a:bodyPr wrap="square" rtlCol="0">
            <a:spAutoFit/>
          </a:bodyPr>
          <a:lstStyle/>
          <a:p>
            <a:r>
              <a:rPr lang="en-US" sz="2100" b="1" dirty="0">
                <a:solidFill>
                  <a:schemeClr val="bg1"/>
                </a:solidFill>
                <a:latin typeface="Alexandria" charset="0"/>
              </a:rPr>
              <a:t>Select the Appropriate Combination</a:t>
            </a:r>
            <a:r>
              <a:rPr lang="ar-YE" sz="2100" b="1" dirty="0">
                <a:solidFill>
                  <a:schemeClr val="bg1"/>
                </a:solidFill>
                <a:latin typeface="Alexandria" charset="0"/>
              </a:rPr>
              <a:t> </a:t>
            </a:r>
            <a:r>
              <a:rPr lang="en-US" sz="2100" b="1" dirty="0">
                <a:solidFill>
                  <a:schemeClr val="bg1"/>
                </a:solidFill>
                <a:latin typeface="Alexandria" charset="0"/>
              </a:rPr>
              <a:t>of Techniques for Treating the Loss Exposures</a:t>
            </a:r>
            <a:endParaRPr lang="ar-YE" sz="2100" b="1" dirty="0">
              <a:solidFill>
                <a:schemeClr val="bg1"/>
              </a:solidFill>
              <a:latin typeface="Alexandria" charset="0"/>
            </a:endParaRPr>
          </a:p>
          <a:p>
            <a:pPr algn="ctr"/>
            <a:r>
              <a:rPr lang="ar-YE" sz="3200" b="1" dirty="0">
                <a:solidFill>
                  <a:srgbClr val="FF0000"/>
                </a:solidFill>
                <a:latin typeface="Traditional Arabic" panose="02020603050405020304" pitchFamily="18" charset="-78"/>
                <a:cs typeface="Traditional Arabic" panose="02020603050405020304" pitchFamily="18" charset="-78"/>
              </a:rPr>
              <a:t>اختيار مزيج من التقنيات للتعامل مع مخاطر التعرض للخسائر</a:t>
            </a:r>
            <a:endParaRPr lang="en-US" sz="3200" b="1" dirty="0">
              <a:solidFill>
                <a:srgbClr val="FF0000"/>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xmlns="" id="{D4803BA0-1F83-E2CA-98B5-131B851FD908}"/>
              </a:ext>
            </a:extLst>
          </p:cNvPr>
          <p:cNvSpPr txBox="1"/>
          <p:nvPr/>
        </p:nvSpPr>
        <p:spPr>
          <a:xfrm>
            <a:off x="6207853" y="1685774"/>
            <a:ext cx="5653546"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يمكن أيضًا دفع الخسائر من قبل </a:t>
            </a:r>
            <a:r>
              <a:rPr lang="ar-YE" sz="2800" b="1" dirty="0">
                <a:latin typeface="Traditional Arabic" panose="02020603050405020304" pitchFamily="18" charset="-78"/>
                <a:cs typeface="Traditional Arabic" panose="02020603050405020304" pitchFamily="18" charset="-78"/>
              </a:rPr>
              <a:t>شركة تأمين تابعة</a:t>
            </a:r>
            <a:r>
              <a:rPr lang="ar-YE" sz="2800" dirty="0">
                <a:latin typeface="Traditional Arabic" panose="02020603050405020304" pitchFamily="18" charset="-78"/>
                <a:cs typeface="Traditional Arabic" panose="02020603050405020304" pitchFamily="18" charset="-78"/>
              </a:rPr>
              <a:t>.</a:t>
            </a:r>
            <a:br>
              <a:rPr lang="ar-YE" sz="2800" dirty="0">
                <a:latin typeface="Traditional Arabic" panose="02020603050405020304" pitchFamily="18" charset="-78"/>
                <a:cs typeface="Traditional Arabic" panose="02020603050405020304" pitchFamily="18" charset="-78"/>
              </a:rPr>
            </a:br>
            <a:r>
              <a:rPr lang="ar-YE" sz="2800" dirty="0">
                <a:latin typeface="Traditional Arabic" panose="02020603050405020304" pitchFamily="18" charset="-78"/>
                <a:cs typeface="Traditional Arabic" panose="02020603050405020304" pitchFamily="18" charset="-78"/>
              </a:rPr>
              <a:t>شركة التأمين التابعة هي شركة تأمين مملوكة للشركة الأم بغرض تأمين تعرضات الخسائر الخاصة بالشركة الأم. هناك أنواع مختلفة من شركات التأمين التابعة.</a:t>
            </a:r>
          </a:p>
          <a:p>
            <a:pPr algn="r" rtl="1"/>
            <a:r>
              <a:rPr lang="ar-YE" sz="2800" dirty="0">
                <a:latin typeface="Traditional Arabic" panose="02020603050405020304" pitchFamily="18" charset="-78"/>
                <a:cs typeface="Traditional Arabic" panose="02020603050405020304" pitchFamily="18" charset="-78"/>
              </a:rPr>
              <a:t>يتم إنشاء شركات التأمين التابعة لأسباب عدة، بما في ذلك:</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صعوبة الحصول على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بيئة تنظيمية مواتية.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تكاليف أقل.</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سهولة الوصول إلى معيد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تشكيل مركز لتحقيق الأرباح.</a:t>
            </a:r>
            <a:endParaRPr lang="ar-YE"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806264838"/>
      </p:ext>
    </p:extLst>
  </p:cSld>
  <p:clrMapOvr>
    <a:masterClrMapping/>
  </p:clrMapOvr>
  <mc:AlternateContent xmlns:mc="http://schemas.openxmlformats.org/markup-compatibility/2006" xmlns:p14="http://schemas.microsoft.com/office/powerpoint/2010/main">
    <mc:Choice Requires="p14">
      <p:transition spd="slow" p14:dur="2000" advTm="144334"/>
    </mc:Choice>
    <mc:Fallback xmlns="">
      <p:transition spd="slow" advTm="14433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10393" y="1869744"/>
            <a:ext cx="11711031" cy="484748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b="0" i="0" u="none" strike="noStrike" baseline="0" dirty="0">
                <a:solidFill>
                  <a:srgbClr val="000000"/>
                </a:solidFill>
                <a:latin typeface="ScalaSansPro-Regular"/>
              </a:rPr>
              <a:t>A self-funded employee benefit plan has a number of advantages over a more traditional insured plan. They include:</a:t>
            </a:r>
          </a:p>
          <a:p>
            <a:pPr marL="342900" indent="-342900" algn="l">
              <a:lnSpc>
                <a:spcPct val="150000"/>
              </a:lnSpc>
              <a:buFont typeface="Wingdings" panose="05000000000000000000" pitchFamily="2" charset="2"/>
              <a:buChar char="v"/>
            </a:pPr>
            <a:r>
              <a:rPr lang="en-US" b="0" i="0" u="none" strike="noStrike" baseline="0" dirty="0">
                <a:solidFill>
                  <a:srgbClr val="000000"/>
                </a:solidFill>
                <a:latin typeface="ScalaSansPro-Regular"/>
              </a:rPr>
              <a:t>The self-funded plan may be </a:t>
            </a:r>
            <a:r>
              <a:rPr lang="en-US" b="1" i="0" u="none" strike="noStrike" baseline="0" dirty="0">
                <a:solidFill>
                  <a:srgbClr val="000000"/>
                </a:solidFill>
                <a:latin typeface="ScalaSansPro-Bold"/>
              </a:rPr>
              <a:t>tailored to fit </a:t>
            </a:r>
            <a:r>
              <a:rPr lang="en-US" b="0" i="0" u="none" strike="noStrike" baseline="0" dirty="0">
                <a:solidFill>
                  <a:srgbClr val="000000"/>
                </a:solidFill>
                <a:latin typeface="ScalaSansPro-Regular"/>
              </a:rPr>
              <a:t>the needs of </a:t>
            </a:r>
            <a:r>
              <a:rPr lang="en-MY" b="0" i="0" u="none" strike="noStrike" baseline="0" dirty="0">
                <a:solidFill>
                  <a:srgbClr val="000000"/>
                </a:solidFill>
                <a:latin typeface="ScalaSansPro-Regular"/>
              </a:rPr>
              <a:t>the group.</a:t>
            </a:r>
          </a:p>
          <a:p>
            <a:pPr marL="342900" indent="-342900" algn="l">
              <a:lnSpc>
                <a:spcPct val="150000"/>
              </a:lnSpc>
              <a:buFont typeface="Wingdings" panose="05000000000000000000" pitchFamily="2" charset="2"/>
              <a:buChar char="v"/>
            </a:pPr>
            <a:r>
              <a:rPr lang="en-US" b="0" i="0" u="none" strike="noStrike" baseline="0" dirty="0">
                <a:solidFill>
                  <a:srgbClr val="000000"/>
                </a:solidFill>
                <a:latin typeface="ScalaSansPro-Regular"/>
              </a:rPr>
              <a:t>The self-funded plan has </a:t>
            </a:r>
            <a:r>
              <a:rPr lang="en-US" b="1" i="0" u="none" strike="noStrike" baseline="0" dirty="0">
                <a:solidFill>
                  <a:srgbClr val="000000"/>
                </a:solidFill>
                <a:latin typeface="ScalaSansPro-Bold"/>
              </a:rPr>
              <a:t>lower fixed costs </a:t>
            </a:r>
            <a:r>
              <a:rPr lang="en-US" b="0" i="0" u="none" strike="noStrike" baseline="0" dirty="0">
                <a:solidFill>
                  <a:srgbClr val="000000"/>
                </a:solidFill>
                <a:latin typeface="ScalaSansPro-Regular"/>
              </a:rPr>
              <a:t>than a fully insured plan. Most expenses are variable based on the </a:t>
            </a:r>
            <a:r>
              <a:rPr lang="en-MY" b="0" i="0" u="none" strike="noStrike" baseline="0" dirty="0">
                <a:solidFill>
                  <a:srgbClr val="000000"/>
                </a:solidFill>
                <a:latin typeface="ScalaSansPro-Regular"/>
              </a:rPr>
              <a:t>actual claims.</a:t>
            </a:r>
          </a:p>
          <a:p>
            <a:pPr marL="342900" indent="-342900" algn="l">
              <a:lnSpc>
                <a:spcPct val="150000"/>
              </a:lnSpc>
              <a:buFont typeface="Wingdings" panose="05000000000000000000" pitchFamily="2" charset="2"/>
              <a:buChar char="v"/>
            </a:pPr>
            <a:r>
              <a:rPr lang="en-US" b="0" i="0" u="none" strike="noStrike" baseline="0" dirty="0">
                <a:solidFill>
                  <a:srgbClr val="000000"/>
                </a:solidFill>
                <a:latin typeface="ScalaSansPro-Regular"/>
              </a:rPr>
              <a:t>The self-funded employer may use the independent, managed-care measures, such as preferred provider</a:t>
            </a:r>
          </a:p>
          <a:p>
            <a:pPr algn="l">
              <a:lnSpc>
                <a:spcPct val="150000"/>
              </a:lnSpc>
            </a:pPr>
            <a:r>
              <a:rPr lang="en-US" b="0" i="0" u="none" strike="noStrike" baseline="0" dirty="0">
                <a:solidFill>
                  <a:srgbClr val="000000"/>
                </a:solidFill>
                <a:latin typeface="ScalaSansPro-Regular"/>
              </a:rPr>
              <a:t>organizations, pre-certification, and utilization review, that </a:t>
            </a:r>
            <a:r>
              <a:rPr lang="en-US" b="1" i="0" u="none" strike="noStrike" baseline="0" dirty="0">
                <a:solidFill>
                  <a:srgbClr val="000000"/>
                </a:solidFill>
                <a:latin typeface="ScalaSansPro-Bold"/>
              </a:rPr>
              <a:t>save the most money, </a:t>
            </a:r>
            <a:r>
              <a:rPr lang="en-US" b="0" i="0" u="none" strike="noStrike" baseline="0" dirty="0">
                <a:solidFill>
                  <a:srgbClr val="000000"/>
                </a:solidFill>
                <a:latin typeface="ScalaSansPro-Regular"/>
              </a:rPr>
              <a:t>rather than simply those the </a:t>
            </a:r>
            <a:r>
              <a:rPr lang="en-MY" b="0" i="0" u="none" strike="noStrike" baseline="0" dirty="0">
                <a:solidFill>
                  <a:srgbClr val="000000"/>
                </a:solidFill>
                <a:latin typeface="ScalaSansPro-Regular"/>
              </a:rPr>
              <a:t>carrier offers.</a:t>
            </a:r>
            <a:endParaRPr lang="ar-YE" b="0" i="0" u="none" strike="noStrike" baseline="0" dirty="0">
              <a:solidFill>
                <a:srgbClr val="000000"/>
              </a:solidFill>
              <a:latin typeface="ScalaSansPro-Regular"/>
            </a:endParaRPr>
          </a:p>
          <a:p>
            <a:pPr algn="r" rtl="1"/>
            <a:r>
              <a:rPr lang="ar-YE" sz="2400" dirty="0">
                <a:latin typeface="Traditional Arabic" panose="02020603050405020304" pitchFamily="18" charset="-78"/>
                <a:cs typeface="Traditional Arabic" panose="02020603050405020304" pitchFamily="18" charset="-78"/>
              </a:rPr>
              <a:t>خطة المنافع للموظفين الممولة ذاتيًا تتمتع بعدد من المزايا مقارنة بالخطة التقليدية المؤمنة. وتشمل هذه المزايا:</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يمكن تعديل الخطة الممولة ذاتيًا لتناسب احتياجات المجموعة.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الخطة الممولة ذاتيًا لها تكاليف ثابتة أقل من الخطة المؤمنة بالكامل. معظم النفقات تكون متغيرة بناءً على المطالبات الفعلية.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يمكن لصاحب العمل الممول ذاتيًا استخدام التدابير المستقلة لإدارة الرعاية، مثل منظمات مقدمي الخدمات المفضلة، والتصديق المسبق، ومراجعة الاستخدام، التي توفر أكبر قدر من التوفير، بدلاً من الاعتماد فقط على تلك التي يقدمها شركة التأمين.</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3122611" y="577240"/>
            <a:ext cx="7868104" cy="1261884"/>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Advantages of Self Insurance</a:t>
            </a:r>
            <a:endParaRPr lang="ar-YE" sz="3600" b="1" dirty="0">
              <a:solidFill>
                <a:schemeClr val="bg1"/>
              </a:solidFill>
              <a:latin typeface="Alexandria" charset="0"/>
            </a:endParaRPr>
          </a:p>
          <a:p>
            <a:pPr algn="ctr"/>
            <a:r>
              <a:rPr lang="ar-YE" sz="4000" b="1" dirty="0">
                <a:solidFill>
                  <a:schemeClr val="bg1"/>
                </a:solidFill>
                <a:latin typeface="Traditional Arabic" panose="02020603050405020304" pitchFamily="18" charset="-78"/>
                <a:cs typeface="Traditional Arabic" panose="02020603050405020304" pitchFamily="18" charset="-78"/>
              </a:rPr>
              <a:t>مزايا التأمين الذاتي</a:t>
            </a:r>
          </a:p>
        </p:txBody>
      </p:sp>
    </p:spTree>
    <p:extLst>
      <p:ext uri="{BB962C8B-B14F-4D97-AF65-F5344CB8AC3E}">
        <p14:creationId xmlns:p14="http://schemas.microsoft.com/office/powerpoint/2010/main" val="1295557841"/>
      </p:ext>
    </p:extLst>
  </p:cSld>
  <p:clrMapOvr>
    <a:masterClrMapping/>
  </p:clrMapOvr>
  <mc:AlternateContent xmlns:mc="http://schemas.openxmlformats.org/markup-compatibility/2006" xmlns:p14="http://schemas.microsoft.com/office/powerpoint/2010/main">
    <mc:Choice Requires="p14">
      <p:transition spd="slow" p14:dur="2000" advTm="52053"/>
    </mc:Choice>
    <mc:Fallback xmlns="">
      <p:transition spd="slow" advTm="5205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1" y="1544287"/>
            <a:ext cx="6941822" cy="4855432"/>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Any leftover funds in the claim account may be reconciled </a:t>
            </a:r>
            <a:r>
              <a:rPr kumimoji="0" lang="en-MY" sz="1600" b="0" i="0" u="none" strike="noStrike" kern="1200" cap="none" spc="0" normalizeH="0" baseline="0" noProof="0" dirty="0">
                <a:ln>
                  <a:noFill/>
                </a:ln>
                <a:solidFill>
                  <a:srgbClr val="000000"/>
                </a:solidFill>
                <a:effectLst/>
                <a:uLnTx/>
                <a:uFillTx/>
                <a:latin typeface="ScalaSansPro-Regular"/>
                <a:ea typeface="+mn-ea"/>
                <a:cs typeface="+mn-cs"/>
              </a:rPr>
              <a:t>against future contributions.</a:t>
            </a:r>
            <a:endParaRPr lang="ar-YE" sz="1600" b="1" i="0" u="none" strike="noStrike" baseline="0" dirty="0">
              <a:solidFill>
                <a:srgbClr val="000000"/>
              </a:solidFill>
              <a:latin typeface="ScalaSansPro-Bold"/>
            </a:endParaRPr>
          </a:p>
          <a:p>
            <a:pPr marL="342900" indent="-342900" algn="l">
              <a:lnSpc>
                <a:spcPct val="150000"/>
              </a:lnSpc>
              <a:buFont typeface="Wingdings" panose="05000000000000000000" pitchFamily="2" charset="2"/>
              <a:buChar char="v"/>
            </a:pPr>
            <a:r>
              <a:rPr lang="en-US" sz="1600" b="1" i="0" u="none" strike="noStrike" baseline="0" dirty="0">
                <a:solidFill>
                  <a:srgbClr val="000000"/>
                </a:solidFill>
                <a:latin typeface="ScalaSansPro-Bold"/>
              </a:rPr>
              <a:t>Interest earned </a:t>
            </a:r>
            <a:r>
              <a:rPr lang="en-US" sz="1600" b="0" i="0" u="none" strike="noStrike" baseline="0" dirty="0">
                <a:solidFill>
                  <a:srgbClr val="000000"/>
                </a:solidFill>
                <a:latin typeface="ScalaSansPro-Regular"/>
              </a:rPr>
              <a:t>on the claim account is considered income to a non-qualified plan. A qualified plan may use this interest for future benefit payment.</a:t>
            </a:r>
          </a:p>
          <a:p>
            <a:pPr marL="342900" indent="-342900" algn="l">
              <a:lnSpc>
                <a:spcPct val="150000"/>
              </a:lnSpc>
              <a:buFont typeface="Wingdings" panose="05000000000000000000" pitchFamily="2" charset="2"/>
              <a:buChar char="v"/>
            </a:pPr>
            <a:r>
              <a:rPr lang="en-US" sz="1600" b="0" i="0" u="none" strike="noStrike" baseline="0" dirty="0">
                <a:solidFill>
                  <a:srgbClr val="000000"/>
                </a:solidFill>
                <a:latin typeface="ScalaSansPro-Regular"/>
              </a:rPr>
              <a:t>Benefit plan administration through a professional third-party administrator is </a:t>
            </a:r>
            <a:r>
              <a:rPr lang="en-US" sz="1600" b="1" i="0" u="none" strike="noStrike" baseline="0" dirty="0">
                <a:solidFill>
                  <a:srgbClr val="000000"/>
                </a:solidFill>
                <a:latin typeface="ScalaSansPro-Bold"/>
              </a:rPr>
              <a:t>reasonably and competitively priced. </a:t>
            </a:r>
            <a:r>
              <a:rPr lang="en-US" sz="1600" b="0" i="0" u="none" strike="noStrike" baseline="0" dirty="0">
                <a:solidFill>
                  <a:srgbClr val="000000"/>
                </a:solidFill>
                <a:latin typeface="ScalaSansPro-Regular"/>
              </a:rPr>
              <a:t>Only slightly more involvement by the employer is required, such as verifying eligibility, printing employee communication materials, and distributing claim checks.</a:t>
            </a:r>
          </a:p>
          <a:p>
            <a:pPr marL="342900" indent="-342900" algn="l">
              <a:lnSpc>
                <a:spcPct val="150000"/>
              </a:lnSpc>
              <a:buFont typeface="Wingdings" panose="05000000000000000000" pitchFamily="2" charset="2"/>
              <a:buChar char="v"/>
            </a:pPr>
            <a:r>
              <a:rPr lang="en-US" sz="1600" b="0" i="0" u="none" strike="noStrike" baseline="0" dirty="0">
                <a:solidFill>
                  <a:srgbClr val="000000"/>
                </a:solidFill>
                <a:latin typeface="ScalaSansPro-Regular"/>
              </a:rPr>
              <a:t>Self-funding with stop-loss coverage </a:t>
            </a:r>
            <a:r>
              <a:rPr lang="en-US" sz="1600" b="1" i="0" u="none" strike="noStrike" baseline="0" dirty="0">
                <a:solidFill>
                  <a:srgbClr val="000000"/>
                </a:solidFill>
                <a:latin typeface="ScalaSansPro-Bold"/>
              </a:rPr>
              <a:t>simplifies budgeting </a:t>
            </a:r>
            <a:r>
              <a:rPr lang="en-US" sz="1600" b="0" i="0" u="none" strike="noStrike" baseline="0" dirty="0">
                <a:solidFill>
                  <a:srgbClr val="000000"/>
                </a:solidFill>
                <a:latin typeface="ScalaSansPro-Regular"/>
              </a:rPr>
              <a:t>because the employer always knows its maximum expenditure </a:t>
            </a:r>
            <a:r>
              <a:rPr lang="en-MY" sz="1600" b="0" i="0" u="none" strike="noStrike" baseline="0" dirty="0">
                <a:solidFill>
                  <a:srgbClr val="000000"/>
                </a:solidFill>
                <a:latin typeface="ScalaSansPro-Regular"/>
              </a:rPr>
              <a:t>for group health coverage.</a:t>
            </a:r>
          </a:p>
          <a:p>
            <a:pPr marL="342900" indent="-342900" algn="l">
              <a:lnSpc>
                <a:spcPct val="150000"/>
              </a:lnSpc>
              <a:buFont typeface="Wingdings" panose="05000000000000000000" pitchFamily="2" charset="2"/>
              <a:buChar char="v"/>
            </a:pPr>
            <a:r>
              <a:rPr lang="en-US" sz="1600" b="0" i="0" u="none" strike="noStrike" baseline="0" dirty="0">
                <a:solidFill>
                  <a:srgbClr val="000000"/>
                </a:solidFill>
                <a:latin typeface="ScalaSansPro-Regular"/>
              </a:rPr>
              <a:t>Administrative services such as claims handling are often </a:t>
            </a:r>
            <a:r>
              <a:rPr lang="en-US" sz="1600" b="1" i="0" u="none" strike="noStrike" baseline="0" dirty="0">
                <a:solidFill>
                  <a:srgbClr val="000000"/>
                </a:solidFill>
                <a:latin typeface="ScalaSansPro-Bold"/>
              </a:rPr>
              <a:t>simpler, faster, </a:t>
            </a:r>
            <a:r>
              <a:rPr lang="en-US" sz="1600" b="0" i="0" u="none" strike="noStrike" baseline="0" dirty="0">
                <a:solidFill>
                  <a:srgbClr val="000000"/>
                </a:solidFill>
                <a:latin typeface="ScalaSansPro-Regular"/>
              </a:rPr>
              <a:t>and performed on a more personal and professional basis. Bureaucratic red tape is eliminated.</a:t>
            </a:r>
          </a:p>
        </p:txBody>
      </p:sp>
      <p:sp>
        <p:nvSpPr>
          <p:cNvPr id="7" name="TextBox 6">
            <a:extLst>
              <a:ext uri="{FF2B5EF4-FFF2-40B4-BE49-F238E27FC236}">
                <a16:creationId xmlns:a16="http://schemas.microsoft.com/office/drawing/2014/main" xmlns="" id="{9B9C2399-A644-C4D5-9F5E-E8474BF0E6F0}"/>
              </a:ext>
            </a:extLst>
          </p:cNvPr>
          <p:cNvSpPr txBox="1"/>
          <p:nvPr/>
        </p:nvSpPr>
        <p:spPr>
          <a:xfrm>
            <a:off x="3122611" y="577240"/>
            <a:ext cx="7868104" cy="954107"/>
          </a:xfrm>
          <a:prstGeom prst="rect">
            <a:avLst/>
          </a:prstGeom>
          <a:solidFill>
            <a:srgbClr val="00B0F0"/>
          </a:solidFill>
        </p:spPr>
        <p:txBody>
          <a:bodyPr wrap="square" rtlCol="0">
            <a:spAutoFit/>
          </a:bodyPr>
          <a:lstStyle/>
          <a:p>
            <a:pPr algn="ctr"/>
            <a:r>
              <a:rPr lang="en-US" sz="2800" b="1" dirty="0">
                <a:solidFill>
                  <a:schemeClr val="bg1"/>
                </a:solidFill>
                <a:latin typeface="Alexandria" charset="0"/>
              </a:rPr>
              <a:t>Advantages of Self Insurance</a:t>
            </a:r>
            <a:endParaRPr lang="ar-YE" sz="2800" b="1" dirty="0">
              <a:solidFill>
                <a:schemeClr val="bg1"/>
              </a:solidFill>
              <a:latin typeface="Alexandria" charset="0"/>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مزايا التأمين الذاتي</a:t>
            </a:r>
          </a:p>
        </p:txBody>
      </p:sp>
      <p:sp>
        <p:nvSpPr>
          <p:cNvPr id="9" name="TextBox 8">
            <a:extLst>
              <a:ext uri="{FF2B5EF4-FFF2-40B4-BE49-F238E27FC236}">
                <a16:creationId xmlns:a16="http://schemas.microsoft.com/office/drawing/2014/main" xmlns="" id="{0D04502B-025A-B3F2-0EA3-1445368C925E}"/>
              </a:ext>
            </a:extLst>
          </p:cNvPr>
          <p:cNvSpPr txBox="1"/>
          <p:nvPr/>
        </p:nvSpPr>
        <p:spPr>
          <a:xfrm>
            <a:off x="7122253" y="1656944"/>
            <a:ext cx="4832058" cy="5170646"/>
          </a:xfrm>
          <a:prstGeom prst="rect">
            <a:avLst/>
          </a:prstGeom>
          <a:noFill/>
        </p:spPr>
        <p:txBody>
          <a:bodyPr wrap="square">
            <a:spAutoFit/>
          </a:bodyPr>
          <a:lstStyle/>
          <a:p>
            <a:pPr marL="342900" indent="-34290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أي أموال متبقية في حساب المطالبات يمكن تسويتها مع المساهمات المستقبلية.</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الفائدة المكتسبة </a:t>
            </a:r>
            <a:r>
              <a:rPr lang="ar-YE" sz="2200" dirty="0">
                <a:latin typeface="Traditional Arabic" panose="02020603050405020304" pitchFamily="18" charset="-78"/>
                <a:cs typeface="Traditional Arabic" panose="02020603050405020304" pitchFamily="18" charset="-78"/>
              </a:rPr>
              <a:t>على حساب المطالبات تعتبر دخلاً لخطة غير مؤهلة. أما الخطة المؤهلة فيمكنها استخدام هذه الفائدة لمدفوعات المنافع المستقبلية.</a:t>
            </a:r>
          </a:p>
          <a:p>
            <a:pPr marL="342900" indent="-34290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إدارة خطط المنافع من خلال جهة إدارية محترفة خارجية تكون </a:t>
            </a:r>
            <a:r>
              <a:rPr lang="ar-YE" sz="2200" b="1" dirty="0">
                <a:latin typeface="Traditional Arabic" panose="02020603050405020304" pitchFamily="18" charset="-78"/>
                <a:cs typeface="Traditional Arabic" panose="02020603050405020304" pitchFamily="18" charset="-78"/>
              </a:rPr>
              <a:t>بأسعار معقولة وتنافسية</a:t>
            </a:r>
            <a:r>
              <a:rPr lang="ar-YE" sz="2200" dirty="0">
                <a:latin typeface="Traditional Arabic" panose="02020603050405020304" pitchFamily="18" charset="-78"/>
                <a:cs typeface="Traditional Arabic" panose="02020603050405020304" pitchFamily="18" charset="-78"/>
              </a:rPr>
              <a:t>. يتطلب الأمر مشاركة بسيطة إضافية من صاحب العمل مثل التحقق من الأهلية، طباعة مواد التواصل مع الموظفين، وتوزيع شيكات المطالبات.</a:t>
            </a:r>
          </a:p>
          <a:p>
            <a:pPr marL="342900" indent="-34290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التمويل الذاتي مع تغطية التوقف عن الخسائر </a:t>
            </a:r>
            <a:r>
              <a:rPr lang="ar-YE" sz="2200" b="1" dirty="0">
                <a:latin typeface="Traditional Arabic" panose="02020603050405020304" pitchFamily="18" charset="-78"/>
                <a:cs typeface="Traditional Arabic" panose="02020603050405020304" pitchFamily="18" charset="-78"/>
              </a:rPr>
              <a:t>يُبسط عملية إعداد الميزانية </a:t>
            </a:r>
            <a:r>
              <a:rPr lang="ar-YE" sz="2200" dirty="0">
                <a:latin typeface="Traditional Arabic" panose="02020603050405020304" pitchFamily="18" charset="-78"/>
                <a:cs typeface="Traditional Arabic" panose="02020603050405020304" pitchFamily="18" charset="-78"/>
              </a:rPr>
              <a:t>لأن صاحب العمل دائمًا يعرف الحد الأقصى لنفقاته لتغطية التأمين الصحي الجماعي.</a:t>
            </a:r>
          </a:p>
          <a:p>
            <a:pPr marL="342900" indent="-342900" algn="r" rtl="1">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الخدمات الإدارية مثل التعامل مع المطالبات غالبًا ما تكون </a:t>
            </a:r>
            <a:r>
              <a:rPr lang="ar-YE" sz="2200" b="1" dirty="0">
                <a:latin typeface="Traditional Arabic" panose="02020603050405020304" pitchFamily="18" charset="-78"/>
                <a:cs typeface="Traditional Arabic" panose="02020603050405020304" pitchFamily="18" charset="-78"/>
              </a:rPr>
              <a:t>أبسط، وأسرع</a:t>
            </a:r>
            <a:r>
              <a:rPr lang="ar-YE" sz="2200" dirty="0">
                <a:latin typeface="Traditional Arabic" panose="02020603050405020304" pitchFamily="18" charset="-78"/>
                <a:cs typeface="Traditional Arabic" panose="02020603050405020304" pitchFamily="18" charset="-78"/>
              </a:rPr>
              <a:t>، ويتم تنفيذها بشكل شخصي ومهني أكثر. ويتم التخلص من الروتين البيروقراطي</a:t>
            </a:r>
            <a:r>
              <a:rPr lang="ar-YE" dirty="0"/>
              <a:t>.</a:t>
            </a:r>
            <a:endParaRPr lang="en-MY" dirty="0"/>
          </a:p>
        </p:txBody>
      </p:sp>
    </p:spTree>
    <p:extLst>
      <p:ext uri="{BB962C8B-B14F-4D97-AF65-F5344CB8AC3E}">
        <p14:creationId xmlns:p14="http://schemas.microsoft.com/office/powerpoint/2010/main" val="4102789776"/>
      </p:ext>
    </p:extLst>
  </p:cSld>
  <p:clrMapOvr>
    <a:masterClrMapping/>
  </p:clrMapOvr>
  <mc:AlternateContent xmlns:mc="http://schemas.openxmlformats.org/markup-compatibility/2006" xmlns:p14="http://schemas.microsoft.com/office/powerpoint/2010/main">
    <mc:Choice Requires="p14">
      <p:transition spd="slow" p14:dur="2000" advTm="135244"/>
    </mc:Choice>
    <mc:Fallback xmlns="">
      <p:transition spd="slow" advTm="1352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93868" y="1552485"/>
            <a:ext cx="6367659" cy="5250283"/>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The risk</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retention technique has both advantages and disadvantages</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in a risk management program.</a:t>
            </a:r>
            <a:endParaRPr kumimoji="0" lang="ar-YE" sz="1500" b="0" i="0" u="none" strike="noStrike" kern="1200" cap="none" spc="0" normalizeH="0" baseline="0" noProof="0" dirty="0">
              <a:ln>
                <a:noFill/>
              </a:ln>
              <a:solidFill>
                <a:srgbClr val="000000"/>
              </a:solidFill>
              <a:effectLst/>
              <a:uLnTx/>
              <a:uFillTx/>
              <a:latin typeface="ScalaSansPro-Regular"/>
              <a:ea typeface="+mn-ea"/>
              <a:cs typeface="+mn-cs"/>
            </a:endParaRPr>
          </a:p>
          <a:p>
            <a:pPr marR="0" lvl="0" algn="l" defTabSz="914400" rtl="0" eaLnBrk="1" fontAlgn="auto" latinLnBrk="0" hangingPunct="1">
              <a:lnSpc>
                <a:spcPct val="150000"/>
              </a:lnSpc>
              <a:spcBef>
                <a:spcPts val="0"/>
              </a:spcBef>
              <a:spcAft>
                <a:spcPts val="0"/>
              </a:spcAft>
              <a:buClrTx/>
              <a:buSzTx/>
              <a:tabLst/>
              <a:defRPr/>
            </a:pP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 The major</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advantages are as follows: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500" b="1" i="0" u="none" strike="noStrike" kern="1200" cap="none" spc="0" normalizeH="0" baseline="0" noProof="0" dirty="0">
                <a:ln>
                  <a:noFill/>
                </a:ln>
                <a:solidFill>
                  <a:srgbClr val="000000"/>
                </a:solidFill>
                <a:effectLst/>
                <a:uLnTx/>
                <a:uFillTx/>
                <a:latin typeface="ScalaSansPro-Regular"/>
                <a:ea typeface="+mn-ea"/>
                <a:cs typeface="+mn-cs"/>
              </a:rPr>
              <a:t>Save on loss costs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 The firm can save money in</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the long run if its actual losses are less than the</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loss component in a private insurer’s premium.</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b="1" dirty="0">
                <a:solidFill>
                  <a:srgbClr val="000000"/>
                </a:solidFill>
                <a:latin typeface="ScalaSansPro-Regular"/>
              </a:rPr>
              <a:t>Save on expenses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 The services provided by the</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insurer may be provided by the firm at a lower</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cost. Some</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expenses may be reduced, including</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loss-adjustment expenses, general administrative</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expenses, commissions and brokerage fees,</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risk-control expenses, taxes and fees, and the</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insurer’s profit.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b="1" dirty="0">
                <a:solidFill>
                  <a:srgbClr val="000000"/>
                </a:solidFill>
                <a:latin typeface="ScalaSansPro-Regular"/>
              </a:rPr>
              <a:t>Encourage loss prevention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 Because the exposure</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is retained, there may be a greater incentive for</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loss prevention.</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500" b="1" dirty="0">
                <a:solidFill>
                  <a:srgbClr val="000000"/>
                </a:solidFill>
                <a:latin typeface="ScalaSansPro-Regular"/>
              </a:rPr>
              <a:t>Increase cash flow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 Cash flow may be increased</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because the firm can use some of the funds that</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normally would be paid to the insurer at the</a:t>
            </a:r>
            <a:r>
              <a:rPr kumimoji="0" lang="ar-YE" sz="15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500" b="0" i="0" u="none" strike="noStrike" kern="1200" cap="none" spc="0" normalizeH="0" baseline="0" noProof="0" dirty="0">
                <a:ln>
                  <a:noFill/>
                </a:ln>
                <a:solidFill>
                  <a:srgbClr val="000000"/>
                </a:solidFill>
                <a:effectLst/>
                <a:uLnTx/>
                <a:uFillTx/>
                <a:latin typeface="ScalaSansPro-Regular"/>
                <a:ea typeface="+mn-ea"/>
                <a:cs typeface="+mn-cs"/>
              </a:rPr>
              <a:t>beginning of the policy period.</a:t>
            </a:r>
            <a:endParaRPr lang="en-US" sz="1500" b="0" i="0" u="none" strike="noStrike" baseline="0" dirty="0">
              <a:solidFill>
                <a:srgbClr val="000000"/>
              </a:solidFill>
              <a:latin typeface="ScalaSansPro-Regular"/>
            </a:endParaRPr>
          </a:p>
        </p:txBody>
      </p:sp>
      <p:sp>
        <p:nvSpPr>
          <p:cNvPr id="3" name="TextBox 2">
            <a:extLst>
              <a:ext uri="{FF2B5EF4-FFF2-40B4-BE49-F238E27FC236}">
                <a16:creationId xmlns:a16="http://schemas.microsoft.com/office/drawing/2014/main" xmlns="" id="{66D58F8E-8B1B-CFD5-BE0C-1CAAB07D8D4A}"/>
              </a:ext>
            </a:extLst>
          </p:cNvPr>
          <p:cNvSpPr txBox="1"/>
          <p:nvPr/>
        </p:nvSpPr>
        <p:spPr>
          <a:xfrm>
            <a:off x="3122611" y="577240"/>
            <a:ext cx="7868104" cy="954107"/>
          </a:xfrm>
          <a:prstGeom prst="rect">
            <a:avLst/>
          </a:prstGeom>
          <a:solidFill>
            <a:srgbClr val="00B0F0"/>
          </a:solidFill>
        </p:spPr>
        <p:txBody>
          <a:bodyPr wrap="square" rtlCol="0">
            <a:spAutoFit/>
          </a:bodyPr>
          <a:lstStyle/>
          <a:p>
            <a:pPr algn="ctr"/>
            <a:r>
              <a:rPr lang="en-US" sz="2800" b="1" dirty="0">
                <a:solidFill>
                  <a:schemeClr val="bg1"/>
                </a:solidFill>
                <a:latin typeface="Alexandria" charset="0"/>
              </a:rPr>
              <a:t>Advantages of retention </a:t>
            </a:r>
            <a:r>
              <a:rPr lang="ar-YE" sz="2800" b="1" dirty="0">
                <a:solidFill>
                  <a:schemeClr val="bg1"/>
                </a:solidFill>
                <a:latin typeface="Alexandria" charset="0"/>
              </a:rPr>
              <a:t> </a:t>
            </a:r>
            <a:r>
              <a:rPr lang="en-US" sz="2800" b="1" dirty="0">
                <a:solidFill>
                  <a:schemeClr val="bg1"/>
                </a:solidFill>
                <a:latin typeface="Alexandria" charset="0"/>
              </a:rPr>
              <a:t> </a:t>
            </a:r>
            <a:endParaRPr lang="ar-YE" sz="2800" b="1" dirty="0">
              <a:solidFill>
                <a:schemeClr val="bg1"/>
              </a:solidFill>
              <a:latin typeface="Alexandria" charset="0"/>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مزايا الإحتفاط</a:t>
            </a:r>
          </a:p>
        </p:txBody>
      </p:sp>
      <p:sp>
        <p:nvSpPr>
          <p:cNvPr id="9" name="TextBox 8">
            <a:extLst>
              <a:ext uri="{FF2B5EF4-FFF2-40B4-BE49-F238E27FC236}">
                <a16:creationId xmlns:a16="http://schemas.microsoft.com/office/drawing/2014/main" xmlns="" id="{B2BA5E53-1DF5-D8DA-83F7-43A56C58CD93}"/>
              </a:ext>
            </a:extLst>
          </p:cNvPr>
          <p:cNvSpPr txBox="1"/>
          <p:nvPr/>
        </p:nvSpPr>
        <p:spPr>
          <a:xfrm>
            <a:off x="6761527" y="1592303"/>
            <a:ext cx="5220748" cy="5170646"/>
          </a:xfrm>
          <a:prstGeom prst="rect">
            <a:avLst/>
          </a:prstGeom>
          <a:noFill/>
        </p:spPr>
        <p:txBody>
          <a:bodyPr wrap="square">
            <a:spAutoFit/>
          </a:bodyPr>
          <a:lstStyle/>
          <a:p>
            <a:pPr algn="r" rtl="1"/>
            <a:r>
              <a:rPr lang="ar-YE" sz="2200" dirty="0">
                <a:latin typeface="Traditional Arabic" panose="02020603050405020304" pitchFamily="18" charset="-78"/>
                <a:cs typeface="Traditional Arabic" panose="02020603050405020304" pitchFamily="18" charset="-78"/>
              </a:rPr>
              <a:t>تقنية الاحتفاظ بالمخاطر لها كل من المزايا والعيوب في برنامج إدارة المخاطر. تتمثل المزايا الرئيسية فيما يلي:</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التوفير في تكاليف الخسارة: </a:t>
            </a:r>
            <a:r>
              <a:rPr lang="ar-YE" sz="2200" dirty="0">
                <a:latin typeface="Traditional Arabic" panose="02020603050405020304" pitchFamily="18" charset="-78"/>
                <a:cs typeface="Traditional Arabic" panose="02020603050405020304" pitchFamily="18" charset="-78"/>
              </a:rPr>
              <a:t>يمكن للشركة توفير المال على المدى الطويل إذا كانت خسائرها الفعلية أقل من مكون الخسارة في قسط التأمين الخاص بشركة التأمين.</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التوفير في النفقات: </a:t>
            </a:r>
            <a:r>
              <a:rPr lang="ar-YE" sz="2200" dirty="0">
                <a:latin typeface="Traditional Arabic" panose="02020603050405020304" pitchFamily="18" charset="-78"/>
                <a:cs typeface="Traditional Arabic" panose="02020603050405020304" pitchFamily="18" charset="-78"/>
              </a:rPr>
              <a:t>قد توفر الشركة الخدمات التي تقدمها شركة التأمين بتكلفة أقل. يمكن تقليل بعض النفقات، بما في ذلك نفقات تسوية الخسائر، والنفقات الإدارية العامة، والعمولات والرسوم، ونفقات التحكم في المخاطر، والضرائب والرسوم، وأرباح شركة التأمين.</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تشجيع الوقاية من الخسائر: </a:t>
            </a:r>
            <a:r>
              <a:rPr lang="ar-YE" sz="2200" dirty="0">
                <a:latin typeface="Traditional Arabic" panose="02020603050405020304" pitchFamily="18" charset="-78"/>
                <a:cs typeface="Traditional Arabic" panose="02020603050405020304" pitchFamily="18" charset="-78"/>
              </a:rPr>
              <a:t>نظرًا لاحتفاظ الشركة بالتعرض للمخاطر، قد يكون هناك دافع أكبر للوقاية من الخسائر.</a:t>
            </a:r>
          </a:p>
          <a:p>
            <a:pPr marL="342900" indent="-34290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زيادة التدفق النقدي:</a:t>
            </a:r>
            <a:r>
              <a:rPr lang="ar-YE" sz="2200" dirty="0">
                <a:latin typeface="Traditional Arabic" panose="02020603050405020304" pitchFamily="18" charset="-78"/>
                <a:cs typeface="Traditional Arabic" panose="02020603050405020304" pitchFamily="18" charset="-78"/>
              </a:rPr>
              <a:t> قد يزداد التدفق النقدي لأن الشركة يمكنها استخدام بعض الأموال التي عادةً ما يتم دفعها لشركة التأمين في بداية فترة الوثيقة.</a:t>
            </a:r>
          </a:p>
        </p:txBody>
      </p:sp>
    </p:spTree>
    <p:extLst>
      <p:ext uri="{BB962C8B-B14F-4D97-AF65-F5344CB8AC3E}">
        <p14:creationId xmlns:p14="http://schemas.microsoft.com/office/powerpoint/2010/main" val="1738385104"/>
      </p:ext>
    </p:extLst>
  </p:cSld>
  <p:clrMapOvr>
    <a:masterClrMapping/>
  </p:clrMapOvr>
  <mc:AlternateContent xmlns:mc="http://schemas.openxmlformats.org/markup-compatibility/2006" xmlns:p14="http://schemas.microsoft.com/office/powerpoint/2010/main">
    <mc:Choice Requires="p14">
      <p:transition spd="slow" p14:dur="2000" advTm="137794"/>
    </mc:Choice>
    <mc:Fallback xmlns="">
      <p:transition spd="slow" advTm="1377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10393" y="1500255"/>
            <a:ext cx="6233020" cy="5224764"/>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The retention technique</a:t>
            </a:r>
            <a:r>
              <a:rPr lang="ar-YE" sz="1600" b="1" dirty="0">
                <a:solidFill>
                  <a:srgbClr val="000000"/>
                </a:solidFill>
                <a:latin typeface="ScalaSansPro-Regular"/>
              </a:rPr>
              <a:t> </a:t>
            </a: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has several</a:t>
            </a:r>
            <a:r>
              <a:rPr kumimoji="0" lang="ar-YE" sz="1600" b="1"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disadvantages:</a:t>
            </a:r>
            <a:endParaRPr kumimoji="0" lang="ar-YE" sz="1600" b="1" i="0" u="none" strike="noStrike" kern="1200" cap="none" spc="0" normalizeH="0" baseline="0" noProof="0" dirty="0">
              <a:ln>
                <a:noFill/>
              </a:ln>
              <a:solidFill>
                <a:srgbClr val="000000"/>
              </a:solidFill>
              <a:effectLst/>
              <a:uLnTx/>
              <a:uFillTx/>
              <a:latin typeface="ScalaSansPro-Regular"/>
              <a:ea typeface="+mn-ea"/>
              <a:cs typeface="+mn-cs"/>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Possible higher losses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 The losses retained by the</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firm may be greater than the loss allowance in the</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insurance premium that is saved by not purchasing</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insurance. Also, in the short run, there may be</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great volatility in the firm’s loss experience.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Possible higher expenses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 Expenses may actually</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be higher. Outside experts such as safety engineers</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may have to be hired. Insurers may be able to provide</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risk control and claim services at a lower cost.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Possible higher taxes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 Income taxes may also be</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higher. The premiums paid to an insurer are immediately</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income-tax deductible. However, if retention</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is used, only the amounts paid out for losses</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are deductible, and the</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deduction cannot be taken</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until the losses are actually paid. Contributions to a</a:t>
            </a:r>
            <a:r>
              <a:rPr kumimoji="0" lang="ar-YE" sz="1600" b="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b="0" i="0" u="none" strike="noStrike" kern="1200" cap="none" spc="0" normalizeH="0" baseline="0" noProof="0" dirty="0">
                <a:ln>
                  <a:noFill/>
                </a:ln>
                <a:solidFill>
                  <a:srgbClr val="000000"/>
                </a:solidFill>
                <a:effectLst/>
                <a:uLnTx/>
                <a:uFillTx/>
                <a:latin typeface="ScalaSansPro-Regular"/>
                <a:ea typeface="+mn-ea"/>
                <a:cs typeface="+mn-cs"/>
              </a:rPr>
              <a:t>funded reserve are not income-tax deductible.</a:t>
            </a:r>
            <a:endParaRPr lang="en-US" sz="1600" b="0" i="0" u="none" strike="noStrike" baseline="0" dirty="0">
              <a:solidFill>
                <a:srgbClr val="000000"/>
              </a:solidFill>
              <a:latin typeface="ScalaSansPro-Regular"/>
            </a:endParaRPr>
          </a:p>
        </p:txBody>
      </p:sp>
      <p:sp>
        <p:nvSpPr>
          <p:cNvPr id="7" name="TextBox 6">
            <a:extLst>
              <a:ext uri="{FF2B5EF4-FFF2-40B4-BE49-F238E27FC236}">
                <a16:creationId xmlns:a16="http://schemas.microsoft.com/office/drawing/2014/main" xmlns="" id="{49B6BBE0-8BBF-1D93-AD66-F70999C448CB}"/>
              </a:ext>
            </a:extLst>
          </p:cNvPr>
          <p:cNvSpPr txBox="1"/>
          <p:nvPr/>
        </p:nvSpPr>
        <p:spPr>
          <a:xfrm>
            <a:off x="3122611" y="577240"/>
            <a:ext cx="7868104" cy="954107"/>
          </a:xfrm>
          <a:prstGeom prst="rect">
            <a:avLst/>
          </a:prstGeom>
          <a:solidFill>
            <a:srgbClr val="00B0F0"/>
          </a:solidFill>
        </p:spPr>
        <p:txBody>
          <a:bodyPr wrap="square" rtlCol="0">
            <a:spAutoFit/>
          </a:bodyPr>
          <a:lstStyle/>
          <a:p>
            <a:pPr algn="ctr"/>
            <a:r>
              <a:rPr lang="en-US" sz="2800" b="1" dirty="0">
                <a:solidFill>
                  <a:schemeClr val="bg1"/>
                </a:solidFill>
                <a:latin typeface="Alexandria" charset="0"/>
              </a:rPr>
              <a:t>Disadvantages of retention </a:t>
            </a:r>
            <a:r>
              <a:rPr lang="ar-YE" sz="2800" b="1" dirty="0">
                <a:solidFill>
                  <a:schemeClr val="bg1"/>
                </a:solidFill>
                <a:latin typeface="Alexandria" charset="0"/>
              </a:rPr>
              <a:t> </a:t>
            </a:r>
            <a:r>
              <a:rPr lang="en-US" sz="2800" b="1" dirty="0">
                <a:solidFill>
                  <a:schemeClr val="bg1"/>
                </a:solidFill>
                <a:latin typeface="Alexandria" charset="0"/>
              </a:rPr>
              <a:t> </a:t>
            </a:r>
            <a:endParaRPr lang="ar-YE" sz="2800" b="1" dirty="0">
              <a:solidFill>
                <a:schemeClr val="bg1"/>
              </a:solidFill>
              <a:latin typeface="Alexandria" charset="0"/>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عيوب الإحتفاط</a:t>
            </a:r>
          </a:p>
        </p:txBody>
      </p:sp>
      <p:sp>
        <p:nvSpPr>
          <p:cNvPr id="9" name="TextBox 8">
            <a:extLst>
              <a:ext uri="{FF2B5EF4-FFF2-40B4-BE49-F238E27FC236}">
                <a16:creationId xmlns:a16="http://schemas.microsoft.com/office/drawing/2014/main" xmlns="" id="{84C5E713-02C4-DCB5-11F4-30AAB6D36989}"/>
              </a:ext>
            </a:extLst>
          </p:cNvPr>
          <p:cNvSpPr txBox="1"/>
          <p:nvPr/>
        </p:nvSpPr>
        <p:spPr>
          <a:xfrm>
            <a:off x="6543413" y="1531347"/>
            <a:ext cx="5478010" cy="5186035"/>
          </a:xfrm>
          <a:prstGeom prst="rect">
            <a:avLst/>
          </a:prstGeom>
          <a:noFill/>
        </p:spPr>
        <p:txBody>
          <a:bodyPr wrap="square">
            <a:spAutoFit/>
          </a:bodyPr>
          <a:lstStyle/>
          <a:p>
            <a:pPr algn="r" rtl="1"/>
            <a:r>
              <a:rPr lang="ar-YE" sz="2300" b="1" dirty="0">
                <a:latin typeface="Traditional Arabic" panose="02020603050405020304" pitchFamily="18" charset="-78"/>
                <a:cs typeface="Traditional Arabic" panose="02020603050405020304" pitchFamily="18" charset="-78"/>
              </a:rPr>
              <a:t>لتقنية الاحتفاظ عدة عيوب:</a:t>
            </a:r>
          </a:p>
          <a:p>
            <a:pPr marL="285750" indent="-28575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احتمالية خسائر أكبر</a:t>
            </a:r>
            <a:r>
              <a:rPr lang="ar-YE" sz="2200" dirty="0">
                <a:latin typeface="Traditional Arabic" panose="02020603050405020304" pitchFamily="18" charset="-78"/>
                <a:cs typeface="Traditional Arabic" panose="02020603050405020304" pitchFamily="18" charset="-78"/>
              </a:rPr>
              <a:t>: قد تكون الخسائر التي تحتفظ بها الشركة أكبر من مخصص الخسائر في قسط التأمين الذي يتم توفيره بعدم شراء التأمين. أيضًا، على المدى القصير قد يكون هناك تقلب كبير في تجربة خسائر الشركة.</a:t>
            </a:r>
          </a:p>
          <a:p>
            <a:pPr marL="285750" indent="-28575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احتمالية نفقات أعلى</a:t>
            </a:r>
            <a:r>
              <a:rPr lang="ar-YE" sz="2200" dirty="0">
                <a:latin typeface="Traditional Arabic" panose="02020603050405020304" pitchFamily="18" charset="-78"/>
                <a:cs typeface="Traditional Arabic" panose="02020603050405020304" pitchFamily="18" charset="-78"/>
              </a:rPr>
              <a:t>: قد تكون النفقات فعليًا أعلى. قد يكون من الضروري توظيف خبراء خارجيين مثل مهندسي السلامة. فشركات التأمين قد تكون قادرة على تقديم خدمات التحكم في المخاطر وخدمات المطالبات بتكلفة أقل.</a:t>
            </a:r>
          </a:p>
          <a:p>
            <a:pPr marL="285750" indent="-285750" algn="r" rtl="1">
              <a:buFont typeface="Wingdings" panose="05000000000000000000" pitchFamily="2" charset="2"/>
              <a:buChar char="v"/>
            </a:pPr>
            <a:r>
              <a:rPr lang="ar-YE" sz="2200" b="1" dirty="0">
                <a:latin typeface="Traditional Arabic" panose="02020603050405020304" pitchFamily="18" charset="-78"/>
                <a:cs typeface="Traditional Arabic" panose="02020603050405020304" pitchFamily="18" charset="-78"/>
              </a:rPr>
              <a:t>احتمالية ضرائب أعلى</a:t>
            </a:r>
            <a:r>
              <a:rPr lang="ar-YE" sz="2200" dirty="0">
                <a:latin typeface="Traditional Arabic" panose="02020603050405020304" pitchFamily="18" charset="-78"/>
                <a:cs typeface="Traditional Arabic" panose="02020603050405020304" pitchFamily="18" charset="-78"/>
              </a:rPr>
              <a:t>: قد تكون ضرائب الدخل أيضًا أعلى. الأقساط المدفوعة لشركة التأمين تكون قابلة للخصم الضريبي مباشرة. ومع ذلك، إذا تم استخدام الاحتفاظ، فإن المبالغ المدفوعة مقابل الخسائر فقط تكون قابلة للخصم، ولا يمكن أخذ الخصم حتى يتم دفع الخسائر فعليًا. المساهمات في الاحتياطي الممول لا تكون قابلة للخصم الضريبي</a:t>
            </a:r>
            <a:r>
              <a:rPr lang="ar-YE" sz="2200" dirty="0"/>
              <a:t>.</a:t>
            </a:r>
          </a:p>
        </p:txBody>
      </p:sp>
    </p:spTree>
    <p:extLst>
      <p:ext uri="{BB962C8B-B14F-4D97-AF65-F5344CB8AC3E}">
        <p14:creationId xmlns:p14="http://schemas.microsoft.com/office/powerpoint/2010/main" val="3402402953"/>
      </p:ext>
    </p:extLst>
  </p:cSld>
  <p:clrMapOvr>
    <a:masterClrMapping/>
  </p:clrMapOvr>
  <mc:AlternateContent xmlns:mc="http://schemas.openxmlformats.org/markup-compatibility/2006" xmlns:p14="http://schemas.microsoft.com/office/powerpoint/2010/main">
    <mc:Choice Requires="p14">
      <p:transition spd="slow" p14:dur="2000" advTm="175035"/>
    </mc:Choice>
    <mc:Fallback xmlns="">
      <p:transition spd="slow" advTm="17503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489120" y="1970037"/>
            <a:ext cx="6003960" cy="4619854"/>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Noninsurance transfers</a:t>
            </a:r>
            <a:r>
              <a:rPr kumimoji="0" lang="ar-YE" sz="16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are another risk-financing technique. Noninsurance</a:t>
            </a:r>
            <a:r>
              <a:rPr kumimoji="0" lang="ar-YE" sz="16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transfers are methods other than insurance by which</a:t>
            </a:r>
            <a:r>
              <a:rPr kumimoji="0" lang="ar-YE" sz="16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a pure risk and its potential financial consequences</a:t>
            </a:r>
            <a:r>
              <a:rPr kumimoji="0" lang="ar-YE" sz="16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are transferred to another party . Examples of noninsurance</a:t>
            </a:r>
            <a:r>
              <a:rPr kumimoji="0" lang="ar-YE" sz="16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transfers include contracts, leases, and</a:t>
            </a:r>
            <a:r>
              <a:rPr kumimoji="0" lang="ar-YE" sz="16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hold-harmless agreements.</a:t>
            </a:r>
            <a:endParaRPr kumimoji="0" lang="ar-YE" sz="1600" i="0" u="none" strike="noStrike" kern="1200" cap="none" spc="0" normalizeH="0" baseline="0" noProof="0" dirty="0">
              <a:ln>
                <a:noFill/>
              </a:ln>
              <a:solidFill>
                <a:srgbClr val="000000"/>
              </a:solidFill>
              <a:effectLst/>
              <a:uLnTx/>
              <a:uFillTx/>
              <a:latin typeface="ScalaSansPro-Regular"/>
              <a:ea typeface="+mn-ea"/>
              <a:cs typeface="+mn-cs"/>
            </a:endParaRPr>
          </a:p>
          <a:p>
            <a:pPr marR="0" lvl="0" algn="l" defTabSz="914400" rtl="0" eaLnBrk="1" fontAlgn="auto" latinLnBrk="0" hangingPunct="1">
              <a:lnSpc>
                <a:spcPct val="150000"/>
              </a:lnSpc>
              <a:spcBef>
                <a:spcPts val="0"/>
              </a:spcBef>
              <a:spcAft>
                <a:spcPts val="0"/>
              </a:spcAft>
              <a:buClrTx/>
              <a:buSzTx/>
              <a:tabLst/>
              <a:defRPr/>
            </a:pPr>
            <a:r>
              <a:rPr lang="en-US" sz="1600" i="0" u="none" strike="noStrike" baseline="0" dirty="0">
                <a:solidFill>
                  <a:srgbClr val="000000"/>
                </a:solidFill>
                <a:latin typeface="ScalaSansPro-Regular"/>
              </a:rPr>
              <a:t>In a risk management program, noninsurance</a:t>
            </a:r>
          </a:p>
          <a:p>
            <a:pPr marR="0" lvl="0" algn="l" defTabSz="914400" rtl="0" eaLnBrk="1" fontAlgn="auto" latinLnBrk="0" hangingPunct="1">
              <a:lnSpc>
                <a:spcPct val="150000"/>
              </a:lnSpc>
              <a:spcBef>
                <a:spcPts val="0"/>
              </a:spcBef>
              <a:spcAft>
                <a:spcPts val="0"/>
              </a:spcAft>
              <a:buClrTx/>
              <a:buSzTx/>
              <a:tabLst/>
              <a:defRPr/>
            </a:pPr>
            <a:r>
              <a:rPr lang="en-US" sz="1600" i="0" u="none" strike="noStrike" baseline="0" dirty="0">
                <a:solidFill>
                  <a:srgbClr val="000000"/>
                </a:solidFill>
                <a:latin typeface="ScalaSansPro-Regular"/>
              </a:rPr>
              <a:t>transfers have several advantages:</a:t>
            </a:r>
            <a:endParaRPr lang="ar-YE" sz="1600" i="0" u="none" strike="noStrike" baseline="0" dirty="0">
              <a:solidFill>
                <a:srgbClr val="000000"/>
              </a:solidFill>
              <a:latin typeface="ScalaSansPro-Regular"/>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i="0" u="none" strike="noStrike" baseline="0" dirty="0">
                <a:solidFill>
                  <a:srgbClr val="000000"/>
                </a:solidFill>
                <a:latin typeface="ScalaSansPro-Regular"/>
              </a:rPr>
              <a:t>The risk manager can transfer some potential</a:t>
            </a:r>
            <a:r>
              <a:rPr lang="ar-YE" sz="1600" i="0" u="none" strike="noStrike" baseline="0" dirty="0">
                <a:solidFill>
                  <a:srgbClr val="000000"/>
                </a:solidFill>
                <a:latin typeface="ScalaSansPro-Regular"/>
              </a:rPr>
              <a:t> </a:t>
            </a:r>
            <a:r>
              <a:rPr lang="en-US" sz="1600" i="0" u="none" strike="noStrike" baseline="0" dirty="0">
                <a:solidFill>
                  <a:srgbClr val="000000"/>
                </a:solidFill>
                <a:latin typeface="ScalaSansPro-Regular"/>
              </a:rPr>
              <a:t>losses that are not commercially insurable.</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i="0" u="none" strike="noStrike" baseline="0" dirty="0">
                <a:solidFill>
                  <a:srgbClr val="000000"/>
                </a:solidFill>
                <a:latin typeface="ScalaSansPro-Regular"/>
              </a:rPr>
              <a:t>Noninsurance transfers often cost less than</a:t>
            </a:r>
            <a:r>
              <a:rPr lang="ar-YE" sz="1600" i="0" u="none" strike="noStrike" baseline="0" dirty="0">
                <a:solidFill>
                  <a:srgbClr val="000000"/>
                </a:solidFill>
                <a:latin typeface="ScalaSansPro-Regular"/>
              </a:rPr>
              <a:t> </a:t>
            </a:r>
            <a:r>
              <a:rPr lang="en-US" sz="1600" i="0" u="none" strike="noStrike" baseline="0" dirty="0">
                <a:solidFill>
                  <a:srgbClr val="000000"/>
                </a:solidFill>
                <a:latin typeface="ScalaSansPro-Regular"/>
              </a:rPr>
              <a:t>insurance.</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i="0" u="none" strike="noStrike" baseline="0" dirty="0">
                <a:solidFill>
                  <a:srgbClr val="000000"/>
                </a:solidFill>
                <a:latin typeface="ScalaSansPro-Regular"/>
              </a:rPr>
              <a:t>The potential loss may be shifted to someone who</a:t>
            </a:r>
            <a:r>
              <a:rPr lang="ar-YE" sz="1600" i="0" u="none" strike="noStrike" baseline="0" dirty="0">
                <a:solidFill>
                  <a:srgbClr val="000000"/>
                </a:solidFill>
                <a:latin typeface="ScalaSansPro-Regular"/>
              </a:rPr>
              <a:t> </a:t>
            </a:r>
            <a:r>
              <a:rPr lang="en-US" sz="1600" i="0" u="none" strike="noStrike" baseline="0" dirty="0">
                <a:solidFill>
                  <a:srgbClr val="000000"/>
                </a:solidFill>
                <a:latin typeface="ScalaSansPro-Regular"/>
              </a:rPr>
              <a:t>is in a better position to exercise loss control.</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626178" y="597722"/>
            <a:ext cx="8696777"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Noninsurance Transfers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النقل غير التأميني </a:t>
            </a:r>
            <a:r>
              <a:rPr lang="en-US" sz="3600" b="1" dirty="0">
                <a:solidFill>
                  <a:schemeClr val="bg1"/>
                </a:solidFill>
                <a:latin typeface="Traditional Arabic" panose="02020603050405020304" pitchFamily="18" charset="-78"/>
                <a:cs typeface="Traditional Arabic" panose="02020603050405020304" pitchFamily="18" charset="-78"/>
              </a:rPr>
              <a:t> </a:t>
            </a:r>
          </a:p>
        </p:txBody>
      </p:sp>
      <p:sp>
        <p:nvSpPr>
          <p:cNvPr id="8" name="TextBox 7">
            <a:extLst>
              <a:ext uri="{FF2B5EF4-FFF2-40B4-BE49-F238E27FC236}">
                <a16:creationId xmlns:a16="http://schemas.microsoft.com/office/drawing/2014/main" xmlns="" id="{F3F01B35-4CEA-CAA5-D75B-8B8EF89E682E}"/>
              </a:ext>
            </a:extLst>
          </p:cNvPr>
          <p:cNvSpPr txBox="1"/>
          <p:nvPr/>
        </p:nvSpPr>
        <p:spPr>
          <a:xfrm>
            <a:off x="6325299" y="1970037"/>
            <a:ext cx="5612235" cy="4708981"/>
          </a:xfrm>
          <a:prstGeom prst="rect">
            <a:avLst/>
          </a:prstGeom>
          <a:noFill/>
        </p:spPr>
        <p:txBody>
          <a:bodyPr wrap="square">
            <a:spAutoFit/>
          </a:bodyPr>
          <a:lstStyle/>
          <a:p>
            <a:pPr algn="r" rtl="1"/>
            <a:r>
              <a:rPr lang="ar-YE" sz="2500" b="1" dirty="0">
                <a:latin typeface="Traditional Arabic" panose="02020603050405020304" pitchFamily="18" charset="-78"/>
                <a:cs typeface="Traditional Arabic" panose="02020603050405020304" pitchFamily="18" charset="-78"/>
              </a:rPr>
              <a:t>نقل المخاطر غير التأميني هو تقنية أخرى لتمويل المخاطر</a:t>
            </a:r>
            <a:r>
              <a:rPr lang="ar-YE" sz="2500" dirty="0">
                <a:latin typeface="Traditional Arabic" panose="02020603050405020304" pitchFamily="18" charset="-78"/>
                <a:cs typeface="Traditional Arabic" panose="02020603050405020304" pitchFamily="18" charset="-78"/>
              </a:rPr>
              <a:t>. </a:t>
            </a:r>
          </a:p>
          <a:p>
            <a:pPr algn="r" rtl="1"/>
            <a:r>
              <a:rPr lang="ar-YE" sz="2500" dirty="0">
                <a:latin typeface="Traditional Arabic" panose="02020603050405020304" pitchFamily="18" charset="-78"/>
                <a:cs typeface="Traditional Arabic" panose="02020603050405020304" pitchFamily="18" charset="-78"/>
              </a:rPr>
              <a:t>نقل المخاطر غير التأميني يشير إلى طرق غير التأمين يتم من خلالها نقل الخطر البحت وتبعاته المالية المحتملة إلى طرف آخر. أمثلة على نقل المخاطر غير التأميني تشمل العقود والإيجارات واتفاقيات إخلاء المسؤولية.</a:t>
            </a:r>
          </a:p>
          <a:p>
            <a:pPr algn="r" rtl="1"/>
            <a:r>
              <a:rPr lang="ar-YE" sz="2500" dirty="0">
                <a:latin typeface="Traditional Arabic" panose="02020603050405020304" pitchFamily="18" charset="-78"/>
                <a:cs typeface="Traditional Arabic" panose="02020603050405020304" pitchFamily="18" charset="-78"/>
              </a:rPr>
              <a:t>في برنامج إدارة المخاطر، يتمتع نقل المخاطر غير التأميني بعدة مزايا: </a:t>
            </a:r>
          </a:p>
          <a:p>
            <a:pPr marL="457200" indent="-457200" algn="r" rtl="1">
              <a:buFont typeface="Wingdings" panose="05000000000000000000" pitchFamily="2" charset="2"/>
              <a:buChar char="v"/>
            </a:pPr>
            <a:r>
              <a:rPr lang="ar-YE" sz="2500" dirty="0">
                <a:latin typeface="Traditional Arabic" panose="02020603050405020304" pitchFamily="18" charset="-78"/>
                <a:cs typeface="Traditional Arabic" panose="02020603050405020304" pitchFamily="18" charset="-78"/>
              </a:rPr>
              <a:t>يمكن لمدير المخاطر نقل بعض الخسائر المحتملة التي لا يمكن التأمين عليها تجاريًا. </a:t>
            </a:r>
          </a:p>
          <a:p>
            <a:pPr marL="457200" indent="-457200" algn="r" rtl="1">
              <a:buFont typeface="Wingdings" panose="05000000000000000000" pitchFamily="2" charset="2"/>
              <a:buChar char="v"/>
            </a:pPr>
            <a:r>
              <a:rPr lang="ar-YE" sz="2500" dirty="0">
                <a:latin typeface="Traditional Arabic" panose="02020603050405020304" pitchFamily="18" charset="-78"/>
                <a:cs typeface="Traditional Arabic" panose="02020603050405020304" pitchFamily="18" charset="-78"/>
              </a:rPr>
              <a:t>غالبًا ما يكون نقل المخاطر غير التأميني أقل تكلفة من التأمين. </a:t>
            </a:r>
          </a:p>
          <a:p>
            <a:pPr marL="457200" indent="-457200" algn="r" rtl="1">
              <a:buFont typeface="Wingdings" panose="05000000000000000000" pitchFamily="2" charset="2"/>
              <a:buChar char="v"/>
            </a:pPr>
            <a:r>
              <a:rPr lang="ar-YE" sz="2500" dirty="0">
                <a:latin typeface="Traditional Arabic" panose="02020603050405020304" pitchFamily="18" charset="-78"/>
                <a:cs typeface="Traditional Arabic" panose="02020603050405020304" pitchFamily="18" charset="-78"/>
              </a:rPr>
              <a:t>قد يتم نقل الخسارة المحتملة إلى شخص يكون في وضع أفضل للتحكم في الخسائر.</a:t>
            </a:r>
          </a:p>
        </p:txBody>
      </p:sp>
    </p:spTree>
    <p:extLst>
      <p:ext uri="{BB962C8B-B14F-4D97-AF65-F5344CB8AC3E}">
        <p14:creationId xmlns:p14="http://schemas.microsoft.com/office/powerpoint/2010/main" val="3862078691"/>
      </p:ext>
    </p:extLst>
  </p:cSld>
  <p:clrMapOvr>
    <a:masterClrMapping/>
  </p:clrMapOvr>
  <mc:AlternateContent xmlns:mc="http://schemas.openxmlformats.org/markup-compatibility/2006" xmlns:p14="http://schemas.microsoft.com/office/powerpoint/2010/main">
    <mc:Choice Requires="p14">
      <p:transition spd="slow" p14:dur="2000" advTm="239356"/>
    </mc:Choice>
    <mc:Fallback xmlns="">
      <p:transition spd="slow" advTm="239356"/>
    </mc:Fallback>
  </mc:AlternateContent>
  <p:extLst>
    <p:ext uri="{3A86A75C-4F4B-4683-9AE1-C65F6400EC91}">
      <p14:laserTraceLst xmlns:p14="http://schemas.microsoft.com/office/powerpoint/2010/main">
        <p14:tracePtLst>
          <p14:tracePt t="44708" x="3790950" y="6248400"/>
          <p14:tracePt t="44831" x="3355975" y="6619875"/>
          <p14:tracePt t="44841" x="3576638" y="6297613"/>
          <p14:tracePt t="44859" x="4103688" y="5497513"/>
          <p14:tracePt t="44875" x="4554538" y="4724400"/>
          <p14:tracePt t="44892" x="4927600" y="4079875"/>
          <p14:tracePt t="44909" x="5259388" y="3611563"/>
          <p14:tracePt t="44911" x="5327650" y="3492500"/>
          <p14:tracePt t="44925" x="5429250" y="3348038"/>
          <p14:tracePt t="44927" x="5472113" y="3289300"/>
          <p14:tracePt t="44942" x="5548313" y="3186113"/>
          <p14:tracePt t="44959" x="5556250" y="3160713"/>
          <p14:tracePt t="44961" x="5573713" y="3135313"/>
          <p14:tracePt t="44976" x="5581650" y="3119438"/>
          <p14:tracePt t="44992" x="5607050" y="3101975"/>
          <p14:tracePt t="45009" x="5616575" y="3094038"/>
          <p14:tracePt t="45025" x="5624513" y="3084513"/>
          <p14:tracePt t="45042" x="5624513" y="3076575"/>
          <p14:tracePt t="45151" x="5632450" y="3076575"/>
          <p14:tracePt t="45167" x="5641975" y="3076575"/>
          <p14:tracePt t="45174" x="5641975" y="3101975"/>
          <p14:tracePt t="45183" x="5641975" y="3119438"/>
          <p14:tracePt t="45192" x="5641975" y="3144838"/>
          <p14:tracePt t="45208" x="5641975" y="3160713"/>
          <p14:tracePt t="45225" x="5641975" y="3170238"/>
          <p14:tracePt t="45242" x="5641975" y="3178175"/>
          <p14:tracePt t="45259" x="5649913" y="3186113"/>
          <p14:tracePt t="45278" x="5649913" y="3203575"/>
          <p14:tracePt t="45292" x="5649913" y="3211513"/>
          <p14:tracePt t="45309" x="5649913" y="3221038"/>
          <p14:tracePt t="45325" x="5649913" y="3238500"/>
          <p14:tracePt t="45326" x="5649913" y="3246438"/>
          <p14:tracePt t="45359" x="5649913" y="3254375"/>
          <p14:tracePt t="45366" x="5624513" y="3263900"/>
          <p14:tracePt t="45375" x="5599113" y="3263900"/>
          <p14:tracePt t="45392" x="5530850" y="3279775"/>
          <p14:tracePt t="45409" x="5472113" y="3289300"/>
          <p14:tracePt t="45425" x="5411788" y="3289300"/>
          <p14:tracePt t="45442" x="5343525" y="3289300"/>
          <p14:tracePt t="45459" x="5284788" y="3289300"/>
          <p14:tracePt t="45476" x="5241925" y="3289300"/>
          <p14:tracePt t="45492" x="5233988" y="3289300"/>
          <p14:tracePt t="45576" x="5259388" y="3279775"/>
          <p14:tracePt t="45582" x="5292725" y="3279775"/>
          <p14:tracePt t="45592" x="5335588" y="3271838"/>
          <p14:tracePt t="45608" x="5403850" y="3271838"/>
          <p14:tracePt t="45625" x="5480050" y="3271838"/>
          <p14:tracePt t="45642" x="5522913" y="3271838"/>
          <p14:tracePt t="45659" x="5556250" y="3271838"/>
          <p14:tracePt t="45727" x="5565775" y="3271838"/>
          <p14:tracePt t="45734" x="5581650" y="3271838"/>
          <p14:tracePt t="45742" x="5607050" y="3271838"/>
          <p14:tracePt t="45758" x="5683250" y="3279775"/>
          <p14:tracePt t="45775" x="5726113" y="3279775"/>
          <p14:tracePt t="45775" x="5786438" y="3279775"/>
          <p14:tracePt t="45792" x="5862638" y="3279775"/>
          <p14:tracePt t="45808" x="5870575" y="3279775"/>
          <p14:tracePt t="45825" x="5880100" y="3279775"/>
          <p14:tracePt t="45918" x="5862638" y="3279775"/>
          <p14:tracePt t="45926" x="5819775" y="3279775"/>
          <p14:tracePt t="45934" x="5786438" y="3289300"/>
          <p14:tracePt t="45943" x="5726113" y="3297238"/>
          <p14:tracePt t="45958" x="5641975" y="3297238"/>
          <p14:tracePt t="45975" x="5591175" y="3305175"/>
          <p14:tracePt t="45976" x="5581650" y="3305175"/>
          <p14:tracePt t="45991" x="5556250" y="3314700"/>
          <p14:tracePt t="45992" x="5548313" y="3322638"/>
          <p14:tracePt t="46087" x="5591175" y="3322638"/>
          <p14:tracePt t="46094" x="5657850" y="3322638"/>
          <p14:tracePt t="46102" x="5761038" y="3322638"/>
          <p14:tracePt t="46110" x="5853113" y="3322638"/>
          <p14:tracePt t="46125" x="5930900" y="3322638"/>
          <p14:tracePt t="46126" x="6015038" y="3322638"/>
          <p14:tracePt t="46142" x="6100763" y="3322638"/>
          <p14:tracePt t="46159" x="6202363" y="3322638"/>
          <p14:tracePt t="46175" x="6253163" y="3330575"/>
          <p14:tracePt t="46175" x="6270625" y="3330575"/>
          <p14:tracePt t="46191" x="6286500" y="3330575"/>
          <p14:tracePt t="46192" x="6296025" y="3330575"/>
          <p14:tracePt t="46208" x="6329363" y="3330575"/>
          <p14:tracePt t="46225" x="6380163" y="3330575"/>
          <p14:tracePt t="46242" x="6465888" y="3330575"/>
          <p14:tracePt t="46258" x="6524625" y="3330575"/>
          <p14:tracePt t="46275" x="6542088" y="3330575"/>
          <p14:tracePt t="46291" x="6550025" y="3330575"/>
          <p14:tracePt t="46839" x="6559550" y="3330575"/>
          <p14:tracePt t="46846" x="6559550" y="3322638"/>
          <p14:tracePt t="46862" x="6550025" y="3322638"/>
          <p14:tracePt t="50014" x="6559550" y="3322638"/>
          <p14:tracePt t="50022" x="6567488" y="3322638"/>
          <p14:tracePt t="50311" x="6575425" y="3322638"/>
          <p14:tracePt t="50320" x="6584950" y="3322638"/>
          <p14:tracePt t="50335" x="6618288" y="3322638"/>
          <p14:tracePt t="50342" x="6635750" y="3322638"/>
          <p14:tracePt t="50356" x="6661150" y="3322638"/>
          <p14:tracePt t="50373" x="6704013" y="3322638"/>
          <p14:tracePt t="50390" x="6762750" y="3322638"/>
          <p14:tracePt t="50407" x="6848475" y="3322638"/>
          <p14:tracePt t="50423" x="6881813" y="3322638"/>
          <p14:tracePt t="50424" x="6907213" y="3322638"/>
          <p14:tracePt t="50440" x="6915150" y="3322638"/>
          <p14:tracePt t="50456" x="6924675" y="3322638"/>
          <p14:tracePt t="50473" x="6932613" y="3322638"/>
          <p14:tracePt t="50598" x="6942138" y="3322638"/>
          <p14:tracePt t="50606" x="6958013" y="3322638"/>
          <p14:tracePt t="50614" x="6975475" y="3322638"/>
          <p14:tracePt t="50623" x="6983413" y="3322638"/>
          <p14:tracePt t="50639" x="7000875" y="3322638"/>
          <p14:tracePt t="50640" x="7008813" y="3322638"/>
          <p14:tracePt t="50656" x="7026275" y="3314700"/>
          <p14:tracePt t="50766" x="7034213" y="3314700"/>
          <p14:tracePt t="50790" x="7051675" y="3314700"/>
          <p14:tracePt t="50806" x="7059613" y="3314700"/>
          <p14:tracePt t="50814" x="7069138" y="3314700"/>
          <p14:tracePt t="50823" x="7077075" y="3314700"/>
          <p14:tracePt t="50839" x="7094538" y="3314700"/>
          <p14:tracePt t="50856" x="7102475" y="3314700"/>
          <p14:tracePt t="50872" x="7119938" y="3297238"/>
          <p14:tracePt t="50889" x="7127875" y="3297238"/>
          <p14:tracePt t="50906" x="7145338" y="3297238"/>
          <p14:tracePt t="50923" x="7153275" y="3297238"/>
          <p14:tracePt t="50940" x="7162800" y="3289300"/>
          <p14:tracePt t="50956" x="7188200" y="3289300"/>
          <p14:tracePt t="50991" x="7196138" y="3289300"/>
          <p14:tracePt t="50999" x="7204075" y="3289300"/>
          <p14:tracePt t="51006" x="7213600" y="3289300"/>
          <p14:tracePt t="51023" x="7221538" y="3289300"/>
          <p14:tracePt t="51023" x="7229475" y="3289300"/>
          <p14:tracePt t="51039" x="7239000" y="3289300"/>
          <p14:tracePt t="51040" x="7246938" y="3289300"/>
          <p14:tracePt t="51056" x="7256463" y="3289300"/>
          <p14:tracePt t="51263" x="7272338" y="3289300"/>
          <p14:tracePt t="51278" x="7281863" y="3289300"/>
          <p14:tracePt t="51294" x="7297738" y="3289300"/>
          <p14:tracePt t="51302" x="7307263" y="3289300"/>
          <p14:tracePt t="51311" x="7315200" y="3289300"/>
          <p14:tracePt t="51322" x="7348538" y="3297238"/>
          <p14:tracePt t="51339" x="7408863" y="3314700"/>
          <p14:tracePt t="51356" x="7451725" y="3330575"/>
          <p14:tracePt t="51373" x="7510463" y="3340100"/>
          <p14:tracePt t="51389" x="7570788" y="3340100"/>
          <p14:tracePt t="51390" x="7596188" y="3340100"/>
          <p14:tracePt t="51406" x="7662863" y="3355975"/>
          <p14:tracePt t="51423" x="7680325" y="3355975"/>
          <p14:tracePt t="51424" x="7715250" y="3355975"/>
          <p14:tracePt t="51439" x="7756525" y="3373438"/>
          <p14:tracePt t="51441" x="7832725" y="3398838"/>
          <p14:tracePt t="51456" x="7951788" y="3424238"/>
          <p14:tracePt t="51472" x="8037513" y="3449638"/>
          <p14:tracePt t="51489" x="8088313" y="3459163"/>
          <p14:tracePt t="51506" x="8088313" y="3467100"/>
          <p14:tracePt t="51559" x="8096250" y="3467100"/>
          <p14:tracePt t="51590" x="8113713" y="3467100"/>
          <p14:tracePt t="51646" x="8121650" y="3467100"/>
          <p14:tracePt t="51654" x="8131175" y="3467100"/>
          <p14:tracePt t="51662" x="8139113" y="3467100"/>
          <p14:tracePt t="51673" x="8147050" y="3467100"/>
          <p14:tracePt t="51689" x="8174038" y="3467100"/>
          <p14:tracePt t="51706" x="8181975" y="3467100"/>
          <p14:tracePt t="52287" x="8174038" y="3467100"/>
          <p14:tracePt t="52294" x="8164513" y="3467100"/>
          <p14:tracePt t="52305" x="8147050" y="3467100"/>
          <p14:tracePt t="52322" x="8121650" y="3467100"/>
          <p14:tracePt t="52339" x="8080375" y="3467100"/>
          <p14:tracePt t="52355" x="8037513" y="3467100"/>
          <p14:tracePt t="52372" x="7994650" y="3467100"/>
          <p14:tracePt t="52389" x="7961313" y="3467100"/>
          <p14:tracePt t="52390" x="7943850" y="3467100"/>
          <p14:tracePt t="52406" x="7935913" y="3467100"/>
          <p14:tracePt t="52407" x="7910513" y="3467100"/>
          <p14:tracePt t="52422" x="7893050" y="3467100"/>
          <p14:tracePt t="52439" x="7875588" y="3467100"/>
          <p14:tracePt t="52455" x="7859713" y="3467100"/>
          <p14:tracePt t="52472" x="7842250" y="3467100"/>
          <p14:tracePt t="52489" x="7832725" y="3467100"/>
          <p14:tracePt t="57551" x="7816850" y="3467100"/>
          <p14:tracePt t="57559" x="7799388" y="3467100"/>
          <p14:tracePt t="57570" x="7791450" y="3475038"/>
          <p14:tracePt t="57586" x="7740650" y="3475038"/>
          <p14:tracePt t="57603" x="7731125" y="3484563"/>
          <p14:tracePt t="57620" x="7705725" y="3484563"/>
          <p14:tracePt t="57637" x="7688263" y="3484563"/>
          <p14:tracePt t="57653" x="7680325" y="3484563"/>
          <p14:tracePt t="57654" x="7672388" y="3484563"/>
          <p14:tracePt t="57671" x="7629525" y="3509963"/>
          <p14:tracePt t="57687" x="7596188" y="3509963"/>
          <p14:tracePt t="57688" x="7561263" y="3509963"/>
          <p14:tracePt t="57703" x="7518400" y="3517900"/>
          <p14:tracePt t="57704" x="7477125" y="3517900"/>
          <p14:tracePt t="57719" x="7426325" y="3527425"/>
          <p14:tracePt t="57736" x="7391400" y="3543300"/>
          <p14:tracePt t="57753" x="7358063" y="3543300"/>
          <p14:tracePt t="57770" x="7348538" y="3543300"/>
          <p14:tracePt t="57786" x="7281863" y="3560763"/>
          <p14:tracePt t="57803" x="7112000" y="3586163"/>
          <p14:tracePt t="57820" x="6881813" y="3603625"/>
          <p14:tracePt t="57836" x="6465888" y="3603625"/>
          <p14:tracePt t="57853" x="6108700" y="3603625"/>
          <p14:tracePt t="57871" x="5751513" y="3619500"/>
          <p14:tracePt t="57886" x="5667375" y="3619500"/>
          <p14:tracePt t="57887" x="5581650" y="3619500"/>
          <p14:tracePt t="57903" x="5480050" y="3619500"/>
          <p14:tracePt t="57904" x="5368925" y="3619500"/>
          <p14:tracePt t="57920" x="5241925" y="3619500"/>
          <p14:tracePt t="57921" x="5106988" y="3619500"/>
          <p14:tracePt t="57936" x="4791075" y="3619500"/>
          <p14:tracePt t="57953" x="4476750" y="3619500"/>
          <p14:tracePt t="57970" x="4197350" y="3619500"/>
          <p14:tracePt t="57986" x="3984625" y="3619500"/>
          <p14:tracePt t="58003" x="3746500" y="3619500"/>
          <p14:tracePt t="58020" x="3424238" y="3619500"/>
          <p14:tracePt t="58036" x="2905125" y="3619500"/>
          <p14:tracePt t="58053" x="2352675" y="3619500"/>
          <p14:tracePt t="58054" x="2090738" y="3619500"/>
          <p14:tracePt t="58071" x="1546225" y="3619500"/>
          <p14:tracePt t="58086" x="1282700" y="3619500"/>
          <p14:tracePt t="58087" x="1019175" y="3619500"/>
          <p14:tracePt t="58102" x="815975" y="3619500"/>
          <p14:tracePt t="58103" x="661988" y="3619500"/>
          <p14:tracePt t="58120" x="534988" y="3619500"/>
          <p14:tracePt t="58121" x="407988" y="3619500"/>
          <p14:tracePt t="58136" x="255588" y="3619500"/>
          <p14:tracePt t="58153" x="187325" y="3619500"/>
          <p14:tracePt t="58174" x="177800" y="3619500"/>
          <p14:tracePt t="58222" x="169863" y="3619500"/>
          <p14:tracePt t="58246" x="152400" y="3619500"/>
          <p14:tracePt t="58350" x="144463" y="3619500"/>
          <p14:tracePt t="58374" x="136525" y="3619500"/>
          <p14:tracePt t="58407" x="136525" y="3629025"/>
          <p14:tracePt t="58422" x="136525" y="3636963"/>
          <p14:tracePt t="58431" x="136525" y="3646488"/>
          <p14:tracePt t="58438" x="144463" y="3654425"/>
          <p14:tracePt t="58453" x="152400" y="3662363"/>
          <p14:tracePt t="58470" x="280988" y="3697288"/>
          <p14:tracePt t="58487" x="458788" y="3748088"/>
          <p14:tracePt t="58503" x="534988" y="3781425"/>
          <p14:tracePt t="58504" x="611188" y="3790950"/>
          <p14:tracePt t="58519" x="671513" y="3790950"/>
          <p14:tracePt t="58520" x="714375" y="3798888"/>
          <p14:tracePt t="58536" x="815975" y="3798888"/>
          <p14:tracePt t="58552" x="900113" y="3798888"/>
          <p14:tracePt t="58569" x="1044575" y="3798888"/>
          <p14:tracePt t="58586" x="1257300" y="3824288"/>
          <p14:tracePt t="58603" x="1487488" y="3824288"/>
          <p14:tracePt t="58619" x="1682750" y="3824288"/>
          <p14:tracePt t="58636" x="1920875" y="3824288"/>
          <p14:tracePt t="58653" x="2106613" y="3824288"/>
          <p14:tracePt t="58654" x="2208213" y="3824288"/>
          <p14:tracePt t="58670" x="2362200" y="3824288"/>
          <p14:tracePt t="58686" x="2549525" y="3824288"/>
          <p14:tracePt t="58702" x="2641600" y="3824288"/>
          <p14:tracePt t="58703" x="2760663" y="3824288"/>
          <p14:tracePt t="58719" x="2854325" y="3824288"/>
          <p14:tracePt t="58721" x="2973388" y="3824288"/>
          <p14:tracePt t="58736" x="3186113" y="3824288"/>
          <p14:tracePt t="58753" x="3381375" y="3824288"/>
          <p14:tracePt t="58769" x="3568700" y="3824288"/>
          <p14:tracePt t="58786" x="3695700" y="3824288"/>
          <p14:tracePt t="58802" x="3797300" y="3824288"/>
          <p14:tracePt t="58819" x="3890963" y="3824288"/>
          <p14:tracePt t="58836" x="4010025" y="3824288"/>
          <p14:tracePt t="58853" x="4111625" y="3824288"/>
          <p14:tracePt t="58854" x="4154488" y="3824288"/>
          <p14:tracePt t="58870" x="4197350" y="3824288"/>
          <p14:tracePt t="58870" x="4230688" y="3824288"/>
          <p14:tracePt t="58886" x="4291013" y="3824288"/>
          <p14:tracePt t="58903" x="4316413" y="3824288"/>
          <p14:tracePt t="58920" x="4341813" y="3824288"/>
          <p14:tracePt t="58921" x="4349750" y="3824288"/>
          <p14:tracePt t="58936" x="4392613" y="3824288"/>
          <p14:tracePt t="58953" x="4476750" y="3832225"/>
          <p14:tracePt t="58969" x="4570413" y="3841750"/>
          <p14:tracePt t="58986" x="4681538" y="3857625"/>
          <p14:tracePt t="59002" x="4808538" y="3883025"/>
          <p14:tracePt t="59019" x="4953000" y="3892550"/>
          <p14:tracePt t="59036" x="5029200" y="3900488"/>
          <p14:tracePt t="59053" x="5064125" y="3900488"/>
          <p14:tracePt t="59069" x="5106988" y="3900488"/>
          <p14:tracePt t="59070" x="5140325" y="3900488"/>
          <p14:tracePt t="59086" x="5183188" y="3900488"/>
          <p14:tracePt t="59103" x="5216525" y="3900488"/>
          <p14:tracePt t="59103" x="5224463" y="3900488"/>
          <p14:tracePt t="59119" x="5233988" y="3900488"/>
          <p14:tracePt t="59120" x="5259388" y="3900488"/>
          <p14:tracePt t="59136" x="5302250" y="3900488"/>
          <p14:tracePt t="59152" x="5335588" y="3908425"/>
          <p14:tracePt t="59169" x="5335588" y="3917950"/>
          <p14:tracePt t="59191" x="5343525" y="3925888"/>
          <p14:tracePt t="59223" x="5353050" y="3925888"/>
          <p14:tracePt t="59231" x="5360988" y="3925888"/>
          <p14:tracePt t="59239" x="5378450" y="3925888"/>
          <p14:tracePt t="59253" x="5394325" y="3925888"/>
          <p14:tracePt t="59269" x="5403850" y="3925888"/>
          <p14:tracePt t="59270" x="5411788" y="3925888"/>
          <p14:tracePt t="59286" x="5421313" y="3925888"/>
          <p14:tracePt t="59406" x="5394325" y="3925888"/>
          <p14:tracePt t="59414" x="5335588" y="3925888"/>
          <p14:tracePt t="59422" x="5267325" y="3943350"/>
          <p14:tracePt t="59436" x="5224463" y="3943350"/>
          <p14:tracePt t="59452" x="5106988" y="3943350"/>
          <p14:tracePt t="59469" x="4962525" y="3960813"/>
          <p14:tracePt t="59486" x="4732338" y="3960813"/>
          <p14:tracePt t="59502" x="4664075" y="3960813"/>
          <p14:tracePt t="59503" x="4638675" y="3960813"/>
          <p14:tracePt t="59519" x="4595813" y="3960813"/>
          <p14:tracePt t="59520" x="4562475" y="3960813"/>
          <p14:tracePt t="59535" x="4476750" y="3960813"/>
          <p14:tracePt t="59552" x="4324350" y="3960813"/>
          <p14:tracePt t="59569" x="4121150" y="3960813"/>
          <p14:tracePt t="59585" x="3925888" y="3960813"/>
          <p14:tracePt t="59602" x="3729038" y="3960813"/>
          <p14:tracePt t="59619" x="3586163" y="3960813"/>
          <p14:tracePt t="59636" x="3432175" y="3960813"/>
          <p14:tracePt t="59652" x="3363913" y="3960813"/>
          <p14:tracePt t="59669" x="3287713" y="3960813"/>
          <p14:tracePt t="59685" x="3254375" y="3960813"/>
          <p14:tracePt t="59686" x="3228975" y="3960813"/>
          <p14:tracePt t="59702" x="3211513" y="3960813"/>
          <p14:tracePt t="59703" x="3194050" y="3960813"/>
          <p14:tracePt t="59719" x="3178175" y="3960813"/>
          <p14:tracePt t="59720" x="3160713" y="3960813"/>
          <p14:tracePt t="59735" x="3143250" y="3960813"/>
          <p14:tracePt t="59752" x="3135313" y="3960813"/>
          <p14:tracePt t="60167" x="3143250" y="3960813"/>
          <p14:tracePt t="60191" x="3152775" y="3960813"/>
          <p14:tracePt t="60206" x="3168650" y="3960813"/>
          <p14:tracePt t="60214" x="3178175" y="3960813"/>
          <p14:tracePt t="60222" x="3186113" y="3960813"/>
          <p14:tracePt t="60235" x="3194050" y="3960813"/>
          <p14:tracePt t="60252" x="3244850" y="3960813"/>
          <p14:tracePt t="60268" x="3322638" y="3960813"/>
          <p14:tracePt t="60285" x="3381375" y="3960813"/>
          <p14:tracePt t="60286" x="3424238" y="3960813"/>
          <p14:tracePt t="60302" x="3467100" y="3960813"/>
          <p14:tracePt t="60319" x="3492500" y="3960813"/>
          <p14:tracePt t="60320" x="3525838" y="3960813"/>
          <p14:tracePt t="60335" x="3568700" y="3960813"/>
          <p14:tracePt t="60352" x="3594100" y="3960813"/>
          <p14:tracePt t="60369" x="3602038" y="3960813"/>
          <p14:tracePt t="60385" x="3636963" y="3960813"/>
          <p14:tracePt t="60402" x="3703638" y="3960813"/>
          <p14:tracePt t="60419" x="3763963" y="3960813"/>
          <p14:tracePt t="60435" x="3822700" y="3960813"/>
          <p14:tracePt t="60452" x="3857625" y="3960813"/>
          <p14:tracePt t="60469" x="3873500" y="3960813"/>
          <p14:tracePt t="60485" x="3908425" y="3951288"/>
          <p14:tracePt t="60486" x="3941763" y="3935413"/>
          <p14:tracePt t="60502" x="3984625" y="3917950"/>
          <p14:tracePt t="60519" x="3992563" y="3908425"/>
          <p14:tracePt t="60519" x="4010025" y="3908425"/>
          <p14:tracePt t="60535" x="4070350" y="3883025"/>
          <p14:tracePt t="60552" x="4146550" y="3867150"/>
          <p14:tracePt t="60568" x="4298950" y="3832225"/>
          <p14:tracePt t="60585" x="4400550" y="3824288"/>
          <p14:tracePt t="60602" x="4503738" y="3798888"/>
          <p14:tracePt t="60618" x="4545013" y="3798888"/>
          <p14:tracePt t="60635" x="4595813" y="3790950"/>
          <p14:tracePt t="60652" x="4613275" y="3790950"/>
          <p14:tracePt t="60668" x="4638675" y="3781425"/>
          <p14:tracePt t="60685" x="4646613" y="3781425"/>
          <p14:tracePt t="60702" x="4673600" y="3773488"/>
          <p14:tracePt t="61135" x="4681538" y="3773488"/>
          <p14:tracePt t="61142" x="4706938" y="3773488"/>
          <p14:tracePt t="61158" x="4714875" y="3773488"/>
          <p14:tracePt t="61168" x="4732338" y="3773488"/>
          <p14:tracePt t="61191" x="4740275" y="3773488"/>
          <p14:tracePt t="61246" x="4749800" y="3773488"/>
          <p14:tracePt t="61255" x="4765675" y="3773488"/>
          <p14:tracePt t="61262" x="4783138" y="3773488"/>
          <p14:tracePt t="61270" x="4800600" y="3773488"/>
          <p14:tracePt t="61285" x="4818063" y="3773488"/>
          <p14:tracePt t="61302" x="4843463" y="3773488"/>
          <p14:tracePt t="61318" x="4876800" y="3773488"/>
          <p14:tracePt t="61334" x="4884738" y="3773488"/>
          <p14:tracePt t="61335" x="4894263" y="3773488"/>
          <p14:tracePt t="61352" x="4902200" y="3773488"/>
          <p14:tracePt t="61368" x="4927600" y="3773488"/>
          <p14:tracePt t="61385" x="4970463" y="3773488"/>
          <p14:tracePt t="61401" x="5003800" y="3773488"/>
          <p14:tracePt t="61418" x="5013325" y="3773488"/>
          <p14:tracePt t="61435" x="5021263" y="3773488"/>
          <p14:tracePt t="61567" x="5013325" y="3773488"/>
          <p14:tracePt t="61574" x="4970463" y="3773488"/>
          <p14:tracePt t="61584" x="4919663" y="3773488"/>
          <p14:tracePt t="61601" x="4714875" y="3798888"/>
          <p14:tracePt t="61618" x="4503738" y="3824288"/>
          <p14:tracePt t="61636" x="4281488" y="3857625"/>
          <p14:tracePt t="61652" x="3992563" y="3917950"/>
          <p14:tracePt t="61668" x="3756025" y="3917950"/>
          <p14:tracePt t="61684" x="3619500" y="3925888"/>
          <p14:tracePt t="61702" x="3568700" y="3925888"/>
          <p14:tracePt t="61703" x="3551238" y="3925888"/>
          <p14:tracePt t="61718" x="3533775" y="3925888"/>
          <p14:tracePt t="61734" x="3517900" y="3925888"/>
          <p14:tracePt t="61735" x="3508375" y="3925888"/>
          <p14:tracePt t="61799" x="3500438" y="3925888"/>
          <p14:tracePt t="62055" x="3492500" y="3935413"/>
          <p14:tracePt t="62062" x="3492500" y="3943350"/>
          <p14:tracePt t="62070" x="3508375" y="3943350"/>
          <p14:tracePt t="62084" x="3517900" y="3960813"/>
          <p14:tracePt t="62101" x="3543300" y="3968750"/>
          <p14:tracePt t="62118" x="3695700" y="4011613"/>
          <p14:tracePt t="62135" x="3822700" y="4044950"/>
          <p14:tracePt t="62151" x="3883025" y="4062413"/>
          <p14:tracePt t="62152" x="3916363" y="4070350"/>
          <p14:tracePt t="62168" x="3951288" y="4070350"/>
          <p14:tracePt t="62185" x="3976688" y="4079875"/>
          <p14:tracePt t="62201" x="4002088" y="4087813"/>
          <p14:tracePt t="62218" x="4035425" y="4087813"/>
          <p14:tracePt t="62234" x="4078288" y="4087813"/>
          <p14:tracePt t="62251" x="4154488" y="4087813"/>
          <p14:tracePt t="62268" x="4214813" y="4087813"/>
          <p14:tracePt t="62284" x="4265613" y="4095750"/>
          <p14:tracePt t="62301" x="4291013" y="4095750"/>
          <p14:tracePt t="62302" x="4298950" y="4095750"/>
          <p14:tracePt t="62343" x="4306888" y="4095750"/>
          <p14:tracePt t="62359" x="4324350" y="4095750"/>
          <p14:tracePt t="62399" x="4332288" y="4095750"/>
          <p14:tracePt t="62463" x="4341813" y="4095750"/>
          <p14:tracePt t="62479" x="4349750" y="4095750"/>
          <p14:tracePt t="62486" x="4359275" y="4095750"/>
          <p14:tracePt t="62494" x="4367213" y="4095750"/>
          <p14:tracePt t="62527" x="4384675" y="4095750"/>
          <p14:tracePt t="62551" x="4392613" y="4095750"/>
          <p14:tracePt t="62566" x="4400550" y="4105275"/>
          <p14:tracePt t="62582" x="4418013" y="4105275"/>
          <p14:tracePt t="62600" x="4425950" y="4105275"/>
          <p14:tracePt t="62615" x="4435475" y="4113213"/>
          <p14:tracePt t="62767" x="4443413" y="4121150"/>
          <p14:tracePt t="62774" x="4443413" y="4130675"/>
          <p14:tracePt t="62784" x="4400550" y="4164013"/>
          <p14:tracePt t="62801" x="4332288" y="4197350"/>
          <p14:tracePt t="62818" x="4265613" y="4232275"/>
          <p14:tracePt t="62834" x="4197350" y="4265613"/>
          <p14:tracePt t="62851" x="4137025" y="4275138"/>
          <p14:tracePt t="62867" x="4111625" y="4283075"/>
          <p14:tracePt t="62884" x="4060825" y="4291013"/>
          <p14:tracePt t="62901" x="3976688" y="4300538"/>
          <p14:tracePt t="62902" x="3916363" y="4300538"/>
          <p14:tracePt t="62918" x="3746500" y="4300538"/>
          <p14:tracePt t="62934" x="3576638" y="4300538"/>
          <p14:tracePt t="62951" x="3475038" y="4300538"/>
          <p14:tracePt t="62952" x="3381375" y="4300538"/>
          <p14:tracePt t="62968" x="3305175" y="4300538"/>
          <p14:tracePt t="62969" x="3262313" y="4300538"/>
          <p14:tracePt t="62984" x="3135313" y="4291013"/>
          <p14:tracePt t="63001" x="3041650" y="4275138"/>
          <p14:tracePt t="63017" x="2947988" y="4265613"/>
          <p14:tracePt t="63034" x="2879725" y="4265613"/>
          <p14:tracePt t="63051" x="2778125" y="4265613"/>
          <p14:tracePt t="63067" x="2676525" y="4265613"/>
          <p14:tracePt t="63084" x="2549525" y="4265613"/>
          <p14:tracePt t="63101" x="2446338" y="4265613"/>
          <p14:tracePt t="63118" x="2311400" y="4275138"/>
          <p14:tracePt t="63134" x="2268538" y="4283075"/>
          <p14:tracePt t="63151" x="2260600" y="4283075"/>
          <p14:tracePt t="63152" x="2235200" y="4291013"/>
          <p14:tracePt t="63168" x="2225675" y="4291013"/>
          <p14:tracePt t="63207" x="2208213" y="4291013"/>
          <p14:tracePt t="63511" x="2260600" y="4283075"/>
          <p14:tracePt t="63518" x="2319338" y="4283075"/>
          <p14:tracePt t="63534" x="2379663" y="4283075"/>
          <p14:tracePt t="63551" x="2481263" y="4283075"/>
          <p14:tracePt t="63552" x="2540000" y="4283075"/>
          <p14:tracePt t="63567" x="2582863" y="4283075"/>
          <p14:tracePt t="63568" x="2625725" y="4283075"/>
          <p14:tracePt t="63584" x="2719388" y="4291013"/>
          <p14:tracePt t="63601" x="2778125" y="4291013"/>
          <p14:tracePt t="63617" x="2838450" y="4291013"/>
          <p14:tracePt t="63634" x="2897188" y="4300538"/>
          <p14:tracePt t="63650" x="2973388" y="4316413"/>
          <p14:tracePt t="63668" x="3033713" y="4325938"/>
          <p14:tracePt t="63684" x="3067050" y="4333875"/>
          <p14:tracePt t="63701" x="3084513" y="4341813"/>
          <p14:tracePt t="63702" x="3092450" y="4341813"/>
          <p14:tracePt t="63718" x="3100388" y="4341813"/>
          <p14:tracePt t="63734" x="3127375" y="4341813"/>
          <p14:tracePt t="63750" x="3143250" y="4341813"/>
          <p14:tracePt t="63751" x="3160713" y="4341813"/>
          <p14:tracePt t="63767" x="3168650" y="4341813"/>
          <p14:tracePt t="63768" x="3178175" y="4341813"/>
          <p14:tracePt t="63783" x="3194050" y="4341813"/>
          <p14:tracePt t="63839" x="3203575" y="4341813"/>
          <p14:tracePt t="63862" x="3211513" y="4341813"/>
          <p14:tracePt t="63871" x="3219450" y="4341813"/>
          <p14:tracePt t="63879" x="3228975" y="4341813"/>
          <p14:tracePt t="63886" x="3236913" y="4341813"/>
          <p14:tracePt t="63900" x="3244850" y="4359275"/>
          <p14:tracePt t="63917" x="3262313" y="4368800"/>
          <p14:tracePt t="63942" x="3270250" y="4368800"/>
          <p14:tracePt t="64007" x="3287713" y="4368800"/>
          <p14:tracePt t="64502" x="3287713" y="4376738"/>
          <p14:tracePt t="64511" x="3270250" y="4376738"/>
          <p14:tracePt t="64518" x="3262313" y="4376738"/>
          <p14:tracePt t="64533" x="3236913" y="4376738"/>
          <p14:tracePt t="64550" x="3228975" y="4376738"/>
          <p14:tracePt t="64591" x="3219450" y="4376738"/>
          <p14:tracePt t="71048" x="3178175" y="4359275"/>
          <p14:tracePt t="71054" x="3135313" y="4341813"/>
          <p14:tracePt t="71064" x="3059113" y="4308475"/>
          <p14:tracePt t="71080" x="2803525" y="4189413"/>
          <p14:tracePt t="71097" x="2471738" y="4044950"/>
          <p14:tracePt t="71113" x="2327275" y="3976688"/>
          <p14:tracePt t="71358" x="2379663" y="3968750"/>
          <p14:tracePt t="71366" x="2540000" y="3986213"/>
          <p14:tracePt t="71374" x="2752725" y="3994150"/>
          <p14:tracePt t="71382" x="2947988" y="4037013"/>
          <p14:tracePt t="71397" x="3092450" y="4052888"/>
          <p14:tracePt t="71414" x="3211513" y="4087813"/>
          <p14:tracePt t="71414" x="3236913" y="4095750"/>
          <p14:tracePt t="71430" x="3297238" y="4130675"/>
          <p14:tracePt t="71431" x="3330575" y="4146550"/>
          <p14:tracePt t="71447" x="3373438" y="4164013"/>
          <p14:tracePt t="71448" x="3414713" y="4189413"/>
          <p14:tracePt t="71464" x="3482975" y="4232275"/>
          <p14:tracePt t="71480" x="3602038" y="4265613"/>
          <p14:tracePt t="71497" x="3822700" y="4291013"/>
          <p14:tracePt t="71513" x="4086225" y="4325938"/>
          <p14:tracePt t="71530" x="4359275" y="4359275"/>
          <p14:tracePt t="71547" x="4656138" y="4394200"/>
          <p14:tracePt t="71564" x="4902200" y="4445000"/>
          <p14:tracePt t="71580" x="5021263" y="4452938"/>
          <p14:tracePt t="71597" x="5054600" y="4452938"/>
          <p14:tracePt t="71598" x="5080000" y="4452938"/>
          <p14:tracePt t="71614" x="5114925" y="4452938"/>
          <p14:tracePt t="71631" x="5165725" y="4452938"/>
          <p14:tracePt t="71646" x="5191125" y="4460875"/>
          <p14:tracePt t="71647" x="5233988" y="4470400"/>
          <p14:tracePt t="71663" x="5284788" y="4486275"/>
          <p14:tracePt t="71680" x="5310188" y="4495800"/>
          <p14:tracePt t="71697" x="5327650" y="4503738"/>
          <p14:tracePt t="71751" x="5335588" y="4503738"/>
          <p14:tracePt t="71759" x="5353050" y="4513263"/>
          <p14:tracePt t="71767" x="5386388" y="4521200"/>
          <p14:tracePt t="71780" x="5403850" y="4529138"/>
          <p14:tracePt t="71797" x="5429250" y="4546600"/>
          <p14:tracePt t="71799" x="5446713" y="4554538"/>
          <p14:tracePt t="71847" x="5446713" y="4564063"/>
          <p14:tracePt t="71871" x="5454650" y="4572000"/>
          <p14:tracePt t="71880" x="5472113" y="4579938"/>
          <p14:tracePt t="71886" x="5480050" y="4597400"/>
          <p14:tracePt t="71896" x="5497513" y="4614863"/>
          <p14:tracePt t="71918" x="5505450" y="4630738"/>
          <p14:tracePt t="72294" x="5522913" y="4648200"/>
          <p14:tracePt t="72302" x="5538788" y="4657725"/>
          <p14:tracePt t="72313" x="5556250" y="4673600"/>
          <p14:tracePt t="72330" x="5591175" y="4683125"/>
          <p14:tracePt t="72347" x="5599113" y="4691063"/>
          <p14:tracePt t="72607" x="5657850" y="4691063"/>
          <p14:tracePt t="72615" x="5802313" y="4691063"/>
          <p14:tracePt t="72622" x="5972175" y="4691063"/>
          <p14:tracePt t="72631" x="6100763" y="4691063"/>
          <p14:tracePt t="72646" x="6151563" y="4691063"/>
          <p14:tracePt t="72647" x="6184900" y="4691063"/>
          <p14:tracePt t="72663" x="6210300" y="4691063"/>
          <p14:tracePt t="72663" x="6219825" y="4691063"/>
          <p14:tracePt t="72679" x="6253163" y="4691063"/>
          <p14:tracePt t="72697" x="6303963" y="4691063"/>
          <p14:tracePt t="72713" x="6372225" y="4673600"/>
          <p14:tracePt t="72730" x="6405563" y="4673600"/>
          <p14:tracePt t="72746" x="6423025" y="4665663"/>
          <p14:tracePt t="72763" x="6430963" y="4665663"/>
          <p14:tracePt t="72807" x="6440488" y="4665663"/>
          <p14:tracePt t="72831" x="6448425" y="4665663"/>
          <p14:tracePt t="72854" x="6456363" y="4665663"/>
          <p14:tracePt t="72863" x="6465888" y="4665663"/>
          <p14:tracePt t="72880" x="6473825" y="4665663"/>
          <p14:tracePt t="72911" x="6483350" y="4665663"/>
          <p14:tracePt t="72919" x="6499225" y="4673600"/>
          <p14:tracePt t="72930" x="6524625" y="4683125"/>
          <p14:tracePt t="72946" x="6618288" y="4708525"/>
          <p14:tracePt t="72963" x="6686550" y="4724400"/>
          <p14:tracePt t="72979" x="6754813" y="4741863"/>
          <p14:tracePt t="72996" x="6797675" y="4741863"/>
          <p14:tracePt t="73013" x="6838950" y="4741863"/>
          <p14:tracePt t="73014" x="6848475" y="4741863"/>
          <p14:tracePt t="73030" x="6864350" y="4741863"/>
          <p14:tracePt t="73047" x="6873875" y="4741863"/>
          <p14:tracePt t="73063" x="6889750" y="4749800"/>
          <p14:tracePt t="73079" x="6915150" y="4759325"/>
          <p14:tracePt t="73096" x="6924675" y="4767263"/>
          <p14:tracePt t="73113" x="6942138" y="4767263"/>
          <p14:tracePt t="73130" x="6967538" y="4767263"/>
          <p14:tracePt t="73146" x="6992938" y="4767263"/>
          <p14:tracePt t="73162" x="7000875" y="4767263"/>
          <p14:tracePt t="73180" x="7018338" y="4767263"/>
          <p14:tracePt t="73196" x="7043738" y="4767263"/>
          <p14:tracePt t="73213" x="7059613" y="4784725"/>
          <p14:tracePt t="73231" x="7094538" y="4792663"/>
          <p14:tracePt t="73247" x="7112000" y="4810125"/>
          <p14:tracePt t="73263" x="7119938" y="4810125"/>
          <p14:tracePt t="73263" x="7127875" y="4810125"/>
          <p14:tracePt t="73280" x="7137400" y="4810125"/>
          <p14:tracePt t="73281" x="7170738" y="4818063"/>
          <p14:tracePt t="73327" x="7188200" y="4818063"/>
          <p14:tracePt t="73367" x="7188200" y="4827588"/>
          <p14:tracePt t="73374" x="7196138" y="4827588"/>
          <p14:tracePt t="73390" x="7204075" y="4827588"/>
          <p14:tracePt t="73398" x="7204075" y="4818063"/>
          <p14:tracePt t="73622" x="7213600" y="4818063"/>
          <p14:tracePt t="73640" x="7221538" y="4818063"/>
          <p14:tracePt t="73654" x="7229475" y="4818063"/>
          <p14:tracePt t="73671" x="7239000" y="4818063"/>
          <p14:tracePt t="73711" x="7256463" y="4810125"/>
          <p14:tracePt t="73719" x="7272338" y="4810125"/>
          <p14:tracePt t="73734" x="7289800" y="4802188"/>
          <p14:tracePt t="73750" x="7307263" y="4792663"/>
          <p14:tracePt t="73762" x="7315200" y="4784725"/>
          <p14:tracePt t="73780" x="7323138" y="4784725"/>
          <p14:tracePt t="73808" x="7332663" y="4784725"/>
          <p14:tracePt t="74054" x="7340600" y="4775200"/>
          <p14:tracePt t="74087" x="7332663" y="4775200"/>
          <p14:tracePt t="74102" x="7323138" y="4775200"/>
          <p14:tracePt t="74110" x="7289800" y="4775200"/>
          <p14:tracePt t="74119" x="7264400" y="4775200"/>
          <p14:tracePt t="74129" x="7246938" y="4767263"/>
          <p14:tracePt t="74146" x="7188200" y="4767263"/>
          <p14:tracePt t="74162" x="7170738" y="4767263"/>
          <p14:tracePt t="74179" x="7153275" y="4767263"/>
          <p14:tracePt t="74196" x="7137400" y="4767263"/>
          <p14:tracePt t="74212" x="7127875" y="4767263"/>
          <p14:tracePt t="74229" x="7112000" y="4767263"/>
          <p14:tracePt t="74230" x="7094538" y="4767263"/>
          <p14:tracePt t="74246" x="7077075" y="4767263"/>
          <p14:tracePt t="74262" x="7059613" y="4767263"/>
          <p14:tracePt t="74263" x="7043738" y="4767263"/>
          <p14:tracePt t="74280" x="7026275" y="4767263"/>
          <p14:tracePt t="74302" x="7018338" y="4767263"/>
          <p14:tracePt t="74312" x="7008813" y="4767263"/>
          <p14:tracePt t="74329" x="6992938" y="4767263"/>
          <p14:tracePt t="74346" x="6975475" y="4767263"/>
          <p14:tracePt t="74362" x="6942138" y="4767263"/>
          <p14:tracePt t="74379" x="6899275" y="4775200"/>
          <p14:tracePt t="74396" x="6873875" y="4775200"/>
          <p14:tracePt t="74412" x="6848475" y="4775200"/>
          <p14:tracePt t="74429" x="6813550" y="4775200"/>
          <p14:tracePt t="74446" x="6797675" y="4775200"/>
          <p14:tracePt t="74462" x="6780213" y="4775200"/>
          <p14:tracePt t="74479" x="6770688" y="4775200"/>
          <p14:tracePt t="74480" x="6762750" y="4775200"/>
          <p14:tracePt t="74495" x="6745288" y="4775200"/>
          <p14:tracePt t="74519" x="6729413" y="4775200"/>
          <p14:tracePt t="74551" x="6719888" y="4775200"/>
          <p14:tracePt t="74567" x="6711950" y="4775200"/>
          <p14:tracePt t="74575" x="6704013" y="4775200"/>
          <p14:tracePt t="74591" x="6694488" y="4775200"/>
          <p14:tracePt t="74680" x="6686550" y="4775200"/>
          <p14:tracePt t="74687" x="6669088" y="4775200"/>
          <p14:tracePt t="74696" x="6653213" y="4775200"/>
          <p14:tracePt t="74712" x="6626225" y="4775200"/>
          <p14:tracePt t="74729" x="6618288" y="4775200"/>
          <p14:tracePt t="74746" x="6600825" y="4775200"/>
          <p14:tracePt t="76599" x="6635750" y="4775200"/>
          <p14:tracePt t="76606" x="6678613" y="4775200"/>
          <p14:tracePt t="76614" x="6762750" y="4775200"/>
          <p14:tracePt t="76628" x="6823075" y="4775200"/>
          <p14:tracePt t="76644" x="6950075" y="4775200"/>
          <p14:tracePt t="76662" x="7059613" y="4784725"/>
          <p14:tracePt t="76678" x="7145338" y="4784725"/>
          <p14:tracePt t="76694" x="7196138" y="4784725"/>
          <p14:tracePt t="76695" x="7229475" y="4784725"/>
          <p14:tracePt t="76711" x="7272338" y="4784725"/>
          <p14:tracePt t="76712" x="7340600" y="4784725"/>
          <p14:tracePt t="76728" x="7485063" y="4784725"/>
          <p14:tracePt t="76745" x="7629525" y="4784725"/>
          <p14:tracePt t="76762" x="7756525" y="4784725"/>
          <p14:tracePt t="76778" x="7875588" y="4784725"/>
          <p14:tracePt t="76794" x="7951788" y="4784725"/>
          <p14:tracePt t="76811" x="8004175" y="4784725"/>
          <p14:tracePt t="76828" x="8062913" y="4784725"/>
          <p14:tracePt t="76844" x="8131175" y="4759325"/>
          <p14:tracePt t="76861" x="8199438" y="4733925"/>
          <p14:tracePt t="76878" x="8275638" y="4724400"/>
          <p14:tracePt t="76895" x="8308975" y="4724400"/>
          <p14:tracePt t="76895" x="8318500" y="4724400"/>
          <p14:tracePt t="76911" x="8326438" y="4724400"/>
          <p14:tracePt t="76951" x="8334375" y="4724400"/>
          <p14:tracePt t="76967" x="8351838" y="4724400"/>
          <p14:tracePt t="76974" x="8394700" y="4724400"/>
          <p14:tracePt t="76982" x="8428038" y="4724400"/>
          <p14:tracePt t="76994" x="8470900" y="4724400"/>
          <p14:tracePt t="77011" x="8572500" y="4724400"/>
          <p14:tracePt t="77028" x="8674100" y="4724400"/>
          <p14:tracePt t="77044" x="8759825" y="4724400"/>
          <p14:tracePt t="77061" x="8878888" y="4724400"/>
          <p14:tracePt t="77062" x="8921750" y="4724400"/>
          <p14:tracePt t="77079" x="8988425" y="4724400"/>
          <p14:tracePt t="77095" x="9005888" y="4724400"/>
          <p14:tracePt t="77096" x="9023350" y="4733925"/>
          <p14:tracePt t="77111" x="9039225" y="4733925"/>
          <p14:tracePt t="77128" x="9091613" y="4733925"/>
          <p14:tracePt t="77144" x="9124950" y="4741863"/>
          <p14:tracePt t="77162" x="9183688" y="4749800"/>
          <p14:tracePt t="77178" x="9226550" y="4749800"/>
          <p14:tracePt t="77195" x="9261475" y="4759325"/>
          <p14:tracePt t="77742" x="9251950" y="4759325"/>
          <p14:tracePt t="77750" x="9236075" y="4759325"/>
          <p14:tracePt t="77761" x="9201150" y="4759325"/>
          <p14:tracePt t="77778" x="9150350" y="4759325"/>
          <p14:tracePt t="77794" x="9074150" y="4775200"/>
          <p14:tracePt t="77811" x="8972550" y="4792663"/>
          <p14:tracePt t="77828" x="8912225" y="4792663"/>
          <p14:tracePt t="77844" x="8869363" y="4802188"/>
          <p14:tracePt t="77861" x="8836025" y="4802188"/>
          <p14:tracePt t="77877" x="8818563" y="4802188"/>
          <p14:tracePt t="77878" x="8802688" y="4802188"/>
          <p14:tracePt t="77894" x="8793163" y="4802188"/>
          <p14:tracePt t="77895" x="8777288" y="4802188"/>
          <p14:tracePt t="77911" x="8767763" y="4802188"/>
          <p14:tracePt t="77911" x="8750300" y="4802188"/>
          <p14:tracePt t="77928" x="8724900" y="4802188"/>
          <p14:tracePt t="77929" x="8699500" y="4802188"/>
          <p14:tracePt t="77944" x="8648700" y="4802188"/>
          <p14:tracePt t="77961" x="8555038" y="4802188"/>
          <p14:tracePt t="77978" x="8453438" y="4802188"/>
          <p14:tracePt t="77994" x="8369300" y="4802188"/>
          <p14:tracePt t="78011" x="8308975" y="4802188"/>
          <p14:tracePt t="78028" x="8258175" y="4802188"/>
          <p14:tracePt t="78044" x="8224838" y="4802188"/>
          <p14:tracePt t="78061" x="8199438" y="4802188"/>
          <p14:tracePt t="78078" x="8156575" y="4802188"/>
          <p14:tracePt t="78102" x="8147050" y="4802188"/>
          <p14:tracePt t="78111" x="8121650" y="4802188"/>
          <p14:tracePt t="78127" x="8096250" y="4802188"/>
          <p14:tracePt t="78144" x="8088313" y="4802188"/>
          <p14:tracePt t="78161" x="8070850" y="4818063"/>
          <p14:tracePt t="78177" x="8045450" y="4818063"/>
          <p14:tracePt t="78194" x="8020050" y="4827588"/>
          <p14:tracePt t="78211" x="8012113" y="4827588"/>
          <p14:tracePt t="78227" x="7994650" y="4827588"/>
          <p14:tracePt t="238319" x="7943850" y="4614863"/>
          <p14:tracePt t="238327" x="7748588" y="3951288"/>
          <p14:tracePt t="238339" x="7416800" y="3355975"/>
          <p14:tracePt t="238356" x="6745288" y="2557463"/>
          <p14:tracePt t="238373" x="5981700" y="2108200"/>
          <p14:tracePt t="238374" x="5480050" y="1895475"/>
          <p14:tracePt t="238390" x="4699000" y="1512888"/>
          <p14:tracePt t="238407" x="4341813" y="1257300"/>
          <p14:tracePt t="238423" x="4222750" y="1173163"/>
          <p14:tracePt t="238423" x="4111625" y="1096963"/>
          <p14:tracePt t="238440" x="3890963" y="925513"/>
          <p14:tracePt t="238456" x="3611563" y="739775"/>
          <p14:tracePt t="238473" x="3363913" y="552450"/>
          <p14:tracePt t="238489" x="3194050" y="441325"/>
          <p14:tracePt t="238506" x="3092450" y="382588"/>
          <p14:tracePt t="238523" x="3067050" y="365125"/>
          <p14:tracePt t="238539" x="3033713" y="347663"/>
          <p14:tracePt t="238556" x="3024188" y="347663"/>
          <p14:tracePt t="238573" x="3008313" y="347663"/>
          <p14:tracePt t="238591" x="2965450" y="347663"/>
          <p14:tracePt t="238606" x="2930525" y="347663"/>
          <p14:tracePt t="238607" x="2914650" y="347663"/>
          <p14:tracePt t="238623" x="2838450" y="347663"/>
          <p14:tracePt t="238624" x="2719388" y="347663"/>
          <p14:tracePt t="238639" x="2590800" y="347663"/>
          <p14:tracePt t="238640" x="2430463" y="322263"/>
          <p14:tracePt t="238656" x="1657350" y="111125"/>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451693" y="1750644"/>
            <a:ext cx="6368558" cy="4661276"/>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Noninsurance transfers have several disadvantages: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transfer of potential loss may fail because</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the contract language is ambiguous. Also, there</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may be no court precedents for the interpretation</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of a contract tailor-made to fit the situation.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If the party to whom the potential loss is transferred</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is unable to pay the loss, the firm is still</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responsible for the claim.</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An insurer may not give credit for the transfers,</a:t>
            </a:r>
            <a:r>
              <a:rPr kumimoji="0" lang="ar-YE" sz="2000"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2000" i="0" u="none" strike="noStrike" kern="1200" cap="none" spc="0" normalizeH="0" baseline="0" noProof="0" dirty="0">
                <a:ln>
                  <a:noFill/>
                </a:ln>
                <a:solidFill>
                  <a:srgbClr val="000000"/>
                </a:solidFill>
                <a:effectLst/>
                <a:uLnTx/>
                <a:uFillTx/>
                <a:latin typeface="ScalaSansPro-Regular"/>
                <a:ea typeface="+mn-ea"/>
                <a:cs typeface="+mn-cs"/>
              </a:rPr>
              <a:t>and insurance costs may not be reduced.</a:t>
            </a:r>
            <a:endParaRPr lang="en-US" sz="2400" i="0" u="none" strike="noStrike" baseline="0" dirty="0">
              <a:solidFill>
                <a:srgbClr val="000000"/>
              </a:solidFill>
              <a:latin typeface="ScalaSansPro-Regular"/>
            </a:endParaRPr>
          </a:p>
        </p:txBody>
      </p:sp>
      <p:sp>
        <p:nvSpPr>
          <p:cNvPr id="7" name="TextBox 6">
            <a:extLst>
              <a:ext uri="{FF2B5EF4-FFF2-40B4-BE49-F238E27FC236}">
                <a16:creationId xmlns:a16="http://schemas.microsoft.com/office/drawing/2014/main" xmlns="" id="{3F655C04-AC6A-3046-1DB8-E90522FF5B34}"/>
              </a:ext>
            </a:extLst>
          </p:cNvPr>
          <p:cNvSpPr txBox="1"/>
          <p:nvPr/>
        </p:nvSpPr>
        <p:spPr>
          <a:xfrm>
            <a:off x="2626178" y="597722"/>
            <a:ext cx="8696777"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Noninsurance Transfers</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النقل غير التأميني </a:t>
            </a:r>
            <a:r>
              <a:rPr lang="en-US" sz="3600" b="1" dirty="0">
                <a:solidFill>
                  <a:schemeClr val="bg1"/>
                </a:solidFill>
                <a:latin typeface="Traditional Arabic" panose="02020603050405020304" pitchFamily="18" charset="-78"/>
                <a:cs typeface="Traditional Arabic" panose="02020603050405020304" pitchFamily="18" charset="-78"/>
              </a:rPr>
              <a:t> </a:t>
            </a:r>
          </a:p>
        </p:txBody>
      </p:sp>
      <p:sp>
        <p:nvSpPr>
          <p:cNvPr id="10" name="TextBox 9">
            <a:extLst>
              <a:ext uri="{FF2B5EF4-FFF2-40B4-BE49-F238E27FC236}">
                <a16:creationId xmlns:a16="http://schemas.microsoft.com/office/drawing/2014/main" xmlns="" id="{F9A1B952-D9CC-A546-E96D-411FEFFF866F}"/>
              </a:ext>
            </a:extLst>
          </p:cNvPr>
          <p:cNvSpPr txBox="1"/>
          <p:nvPr/>
        </p:nvSpPr>
        <p:spPr>
          <a:xfrm>
            <a:off x="6727971" y="2020623"/>
            <a:ext cx="5108895" cy="3970318"/>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النقل غير التأميني له عدة عيوب: </a:t>
            </a: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قد يفشل نقل الخسارة المحتملة بسبب غموض لغة العقد. بالإضافة إلى ذلك، قد لا توجد سوابق قضائية لتفسير عقد مخصص ليناسب الوضع.</a:t>
            </a: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إذا كانت الجهة التي نُقلت إليها الخسارة المحتملة غير قادرة على دفع الخسارة، تظل الشركة مسؤولة عن المطالبة.</a:t>
            </a:r>
          </a:p>
          <a:p>
            <a:pPr marL="285750" indent="-28575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قد لا يمنح المؤمن خصمًا مقابل هذه التحويلات، وقد لا يتم تخفيض تكاليف التأمين.</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259670371"/>
      </p:ext>
    </p:extLst>
  </p:cSld>
  <p:clrMapOvr>
    <a:masterClrMapping/>
  </p:clrMapOvr>
  <mc:AlternateContent xmlns:mc="http://schemas.openxmlformats.org/markup-compatibility/2006" xmlns:p14="http://schemas.microsoft.com/office/powerpoint/2010/main">
    <mc:Choice Requires="p14">
      <p:transition spd="slow" p14:dur="2000" advTm="188597"/>
    </mc:Choice>
    <mc:Fallback xmlns="">
      <p:transition spd="slow" advTm="188597"/>
    </mc:Fallback>
  </mc:AlternateContent>
  <p:extLst>
    <p:ext uri="{3A86A75C-4F4B-4683-9AE1-C65F6400EC91}">
      <p14:laserTraceLst xmlns:p14="http://schemas.microsoft.com/office/powerpoint/2010/main">
        <p14:tracePtLst>
          <p14:tracePt t="138042" x="3771900" y="6311900"/>
          <p14:tracePt t="138159" x="2871788" y="6688138"/>
          <p14:tracePt t="138170" x="2838450" y="6416675"/>
          <p14:tracePt t="138187" x="2778125" y="5395913"/>
          <p14:tracePt t="138205" x="2549525" y="4206875"/>
          <p14:tracePt t="138221" x="2293938" y="3552825"/>
          <p14:tracePt t="138223" x="2225675" y="3449638"/>
          <p14:tracePt t="138237" x="2192338" y="3355975"/>
          <p14:tracePt t="138240" x="2166938" y="3330575"/>
          <p14:tracePt t="138254" x="2141538" y="3297238"/>
          <p14:tracePt t="138257" x="2132013" y="3279775"/>
          <p14:tracePt t="138272" x="2116138" y="3254375"/>
          <p14:tracePt t="138288" x="2098675" y="3238500"/>
          <p14:tracePt t="138330" x="2090738" y="3228975"/>
          <p14:tracePt t="138336" x="2081213" y="3228975"/>
          <p14:tracePt t="138344" x="2065338" y="3228975"/>
          <p14:tracePt t="138354" x="2047875" y="3228975"/>
          <p14:tracePt t="138370" x="2030413" y="3238500"/>
          <p14:tracePt t="138387" x="2022475" y="3254375"/>
          <p14:tracePt t="138403" x="1997075" y="3314700"/>
          <p14:tracePt t="138420" x="1979613" y="3340100"/>
          <p14:tracePt t="138437" x="1954213" y="3373438"/>
          <p14:tracePt t="138453" x="1954213" y="3382963"/>
          <p14:tracePt t="138470" x="1928813" y="3398838"/>
          <p14:tracePt t="138471" x="1893888" y="3433763"/>
          <p14:tracePt t="138487" x="1835150" y="3492500"/>
          <p14:tracePt t="138504" x="1801813" y="3552825"/>
          <p14:tracePt t="138505" x="1766888" y="3603625"/>
          <p14:tracePt t="138520" x="1665288" y="3738563"/>
          <p14:tracePt t="138537" x="1579563" y="3849688"/>
          <p14:tracePt t="138553" x="1495425" y="3976688"/>
          <p14:tracePt t="138570" x="1462088" y="4070350"/>
          <p14:tracePt t="138587" x="1427163" y="4181475"/>
          <p14:tracePt t="138603" x="1409700" y="4325938"/>
          <p14:tracePt t="138620" x="1401763" y="4460875"/>
          <p14:tracePt t="138637" x="1376363" y="4564063"/>
          <p14:tracePt t="138653" x="1368425" y="4622800"/>
          <p14:tracePt t="138670" x="1368425" y="4640263"/>
          <p14:tracePt t="138776" x="1368425" y="4648200"/>
          <p14:tracePt t="138785" x="1376363" y="4648200"/>
          <p14:tracePt t="138791" x="1384300" y="4648200"/>
          <p14:tracePt t="138803" x="1419225" y="4648200"/>
          <p14:tracePt t="138820" x="1452563" y="4648200"/>
          <p14:tracePt t="138837" x="1520825" y="4648200"/>
          <p14:tracePt t="138853" x="1563688" y="4648200"/>
          <p14:tracePt t="138869" x="1614488" y="4630738"/>
          <p14:tracePt t="138871" x="1639888" y="4630738"/>
          <p14:tracePt t="138887" x="1682750" y="4630738"/>
          <p14:tracePt t="138887" x="1716088" y="4630738"/>
          <p14:tracePt t="138903" x="1758950" y="4630738"/>
          <p14:tracePt t="138904" x="1801813" y="4630738"/>
          <p14:tracePt t="138920" x="1860550" y="4630738"/>
          <p14:tracePt t="138920" x="1920875" y="4630738"/>
          <p14:tracePt t="138936" x="2065338" y="4630738"/>
          <p14:tracePt t="138953" x="2217738" y="4630738"/>
          <p14:tracePt t="138970" x="2362200" y="4630738"/>
          <p14:tracePt t="138987" x="2481263" y="4622800"/>
          <p14:tracePt t="139003" x="2582863" y="4622800"/>
          <p14:tracePt t="139019" x="2684463" y="4622800"/>
          <p14:tracePt t="139036" x="2744788" y="4605338"/>
          <p14:tracePt t="139053" x="2838450" y="4597400"/>
          <p14:tracePt t="139069" x="2930525" y="4579938"/>
          <p14:tracePt t="139071" x="2973388" y="4564063"/>
          <p14:tracePt t="139087" x="3041650" y="4554538"/>
          <p14:tracePt t="139103" x="3092450" y="4546600"/>
          <p14:tracePt t="139104" x="3117850" y="4546600"/>
          <p14:tracePt t="139120" x="3135313" y="4546600"/>
          <p14:tracePt t="139120" x="3168650" y="4538663"/>
          <p14:tracePt t="139136" x="3178175" y="4538663"/>
          <p14:tracePt t="139136" x="3203575" y="4538663"/>
          <p14:tracePt t="139153" x="3254375" y="4521200"/>
          <p14:tracePt t="139170" x="3287713" y="4521200"/>
          <p14:tracePt t="139186" x="3330575" y="4521200"/>
          <p14:tracePt t="139203" x="3406775" y="4521200"/>
          <p14:tracePt t="139220" x="3492500" y="4521200"/>
          <p14:tracePt t="139236" x="3619500" y="4521200"/>
          <p14:tracePt t="139253" x="3756025" y="4521200"/>
          <p14:tracePt t="139270" x="3865563" y="4521200"/>
          <p14:tracePt t="139271" x="3890963" y="4521200"/>
          <p14:tracePt t="139287" x="3925888" y="4521200"/>
          <p14:tracePt t="139303" x="3941763" y="4521200"/>
          <p14:tracePt t="139359" x="3951288" y="4521200"/>
          <p14:tracePt t="139375" x="3959225" y="4521200"/>
          <p14:tracePt t="139384" x="3967163" y="4521200"/>
          <p14:tracePt t="139399" x="3984625" y="4521200"/>
          <p14:tracePt t="139407" x="3992563" y="4521200"/>
          <p14:tracePt t="139420" x="4017963" y="4521200"/>
          <p14:tracePt t="139436" x="4078288" y="4521200"/>
          <p14:tracePt t="139453" x="4146550" y="4521200"/>
          <p14:tracePt t="139469" x="4187825" y="4521200"/>
          <p14:tracePt t="139486" x="4205288" y="4521200"/>
          <p14:tracePt t="139503" x="4230688" y="4521200"/>
          <p14:tracePt t="139519" x="4256088" y="4521200"/>
          <p14:tracePt t="139521" x="4281488" y="4521200"/>
          <p14:tracePt t="139537" x="4324350" y="4521200"/>
          <p14:tracePt t="139538" x="4384675" y="4521200"/>
          <p14:tracePt t="139553" x="4529138" y="4521200"/>
          <p14:tracePt t="139570" x="4681538" y="4521200"/>
          <p14:tracePt t="139587" x="4884738" y="4521200"/>
          <p14:tracePt t="139603" x="5038725" y="4538663"/>
          <p14:tracePt t="139619" x="5148263" y="4538663"/>
          <p14:tracePt t="139636" x="5191125" y="4546600"/>
          <p14:tracePt t="139653" x="5199063" y="4554538"/>
          <p14:tracePt t="139896" x="5208588" y="4554538"/>
          <p14:tracePt t="140751" x="5199063" y="4554538"/>
          <p14:tracePt t="140775" x="5191125" y="4554538"/>
          <p14:tracePt t="140791" x="5183188" y="4554538"/>
          <p14:tracePt t="140816" x="5173663" y="4554538"/>
          <p14:tracePt t="144615" x="5165725" y="4554538"/>
          <p14:tracePt t="144631" x="5191125" y="4564063"/>
          <p14:tracePt t="144647" x="5199063" y="4564063"/>
          <p14:tracePt t="144656" x="5216525" y="4564063"/>
          <p14:tracePt t="144667" x="5224463" y="4564063"/>
          <p14:tracePt t="144684" x="5233988" y="4564063"/>
          <p14:tracePt t="144735" x="5259388" y="4564063"/>
          <p14:tracePt t="144751" x="5284788" y="4564063"/>
          <p14:tracePt t="144758" x="5292725" y="4564063"/>
          <p14:tracePt t="144770" x="5327650" y="4564063"/>
          <p14:tracePt t="144784" x="5343525" y="4564063"/>
          <p14:tracePt t="144785" x="5378450" y="4564063"/>
          <p14:tracePt t="144800" x="5462588" y="4572000"/>
          <p14:tracePt t="144817" x="5591175" y="4572000"/>
          <p14:tracePt t="144834" x="5657850" y="4572000"/>
          <p14:tracePt t="144850" x="5675313" y="4572000"/>
          <p14:tracePt t="144868" x="5683250" y="4572000"/>
          <p14:tracePt t="144935" x="5692775" y="4572000"/>
          <p14:tracePt t="145055" x="5700713" y="4572000"/>
          <p14:tracePt t="145096" x="5708650" y="4579938"/>
          <p14:tracePt t="146839" x="5708650" y="4597400"/>
          <p14:tracePt t="146847" x="5708650" y="4605338"/>
          <p14:tracePt t="146856" x="5708650" y="4614863"/>
          <p14:tracePt t="146911" x="5708650" y="4605338"/>
          <p14:tracePt t="146919" x="5692775" y="4554538"/>
          <p14:tracePt t="146927" x="5683250" y="4529138"/>
          <p14:tracePt t="146935" x="5675313" y="4503738"/>
          <p14:tracePt t="147360" x="5675313" y="4495800"/>
          <p14:tracePt t="147367" x="5675313" y="4452938"/>
          <p14:tracePt t="147375" x="5675313" y="4419600"/>
          <p14:tracePt t="147383" x="5675313" y="4394200"/>
          <p14:tracePt t="147871" x="5667375" y="4394200"/>
          <p14:tracePt t="147887" x="5657850" y="4394200"/>
          <p14:tracePt t="147911" x="5649913" y="4394200"/>
          <p14:tracePt t="147919" x="5641975" y="4402138"/>
          <p14:tracePt t="147975" x="5632450" y="4402138"/>
          <p14:tracePt t="147983" x="5632450" y="4410075"/>
          <p14:tracePt t="147991" x="5624513" y="4410075"/>
          <p14:tracePt t="148000" x="5616575" y="4419600"/>
          <p14:tracePt t="148023" x="5607050" y="4427538"/>
          <p14:tracePt t="148063" x="5581650" y="4427538"/>
          <p14:tracePt t="148087" x="5581650" y="4445000"/>
          <p14:tracePt t="148095" x="5573713" y="4452938"/>
          <p14:tracePt t="148103" x="5565775" y="4460875"/>
          <p14:tracePt t="148115" x="5556250" y="4460875"/>
          <p14:tracePt t="148132" x="5548313" y="4478338"/>
          <p14:tracePt t="148149" x="5538788" y="4486275"/>
          <p14:tracePt t="187464" x="5530850" y="4486275"/>
          <p14:tracePt t="187471" x="5616575" y="4495800"/>
          <p14:tracePt t="187481" x="5921375" y="4564063"/>
          <p14:tracePt t="187498" x="6661150" y="4614863"/>
          <p14:tracePt t="187515" x="7213600" y="4019550"/>
          <p14:tracePt t="187531" x="7527925" y="2430463"/>
          <p14:tracePt t="187548" x="7646988" y="382588"/>
          <p14:tracePt t="188597" x="4052888" y="765175"/>
          <p14:tracePt t="188597" x="5259388" y="1181100"/>
          <p14:tracePt t="188597" x="6354763" y="1622425"/>
          <p14:tracePt t="188597" x="8291513" y="2387600"/>
          <p14:tracePt t="188597" x="9779000" y="3025775"/>
          <p14:tracePt t="188597" x="10721975" y="3441700"/>
          <p14:tracePt t="188597" x="11325225" y="3816350"/>
          <p14:tracePt t="188597" x="11503025" y="3994150"/>
          <p14:tracePt t="188597" x="11530013" y="4113213"/>
          <p14:tracePt t="188597" x="11530013" y="4164013"/>
          <p14:tracePt t="188597" x="11530013" y="4197350"/>
          <p14:tracePt t="188597" x="11512550" y="4232275"/>
          <p14:tracePt t="188597" x="11461750" y="4308475"/>
          <p14:tracePt t="188597" x="11376025" y="4394200"/>
          <p14:tracePt t="188597" x="11291888" y="4460875"/>
          <p14:tracePt t="188597" x="11198225" y="4538663"/>
          <p14:tracePt t="188597" x="11112500" y="4605338"/>
          <p14:tracePt t="188597" x="11018838" y="4691063"/>
          <p14:tracePt t="188597" x="10866438" y="4919663"/>
          <p14:tracePt t="188597" x="10815638" y="5048250"/>
          <p14:tracePt t="188597" x="10807700" y="5106988"/>
          <p14:tracePt t="188597" x="10807700" y="5116513"/>
          <p14:tracePt t="188597" x="10807700" y="5124450"/>
          <p14:tracePt t="188597" x="10807700" y="5132388"/>
          <p14:tracePt t="188597" x="10833100" y="5175250"/>
          <p14:tracePt t="188597" x="10968038" y="5260975"/>
          <p14:tracePt t="188597" x="11155363" y="5413375"/>
          <p14:tracePt t="188597" x="11266488" y="5489575"/>
          <p14:tracePt t="188597" x="11452225" y="5676900"/>
          <p14:tracePt t="188597" x="11530013" y="5761038"/>
          <p14:tracePt t="188597" x="11622088" y="5889625"/>
          <p14:tracePt t="188597" x="11631613" y="5915025"/>
          <p14:tracePt t="188597" x="11674475" y="5991225"/>
          <p14:tracePt t="188597" x="11699875" y="6118225"/>
          <p14:tracePt t="188597" x="11733213" y="6330950"/>
          <p14:tracePt t="188597" x="11766550" y="6561138"/>
          <p14:tracePt t="188597" x="11791950" y="6731000"/>
          <p14:tracePt t="188597" x="11818938" y="6850063"/>
          <p14:tracePt t="188597" x="661988" y="152400"/>
          <p14:tracePt t="188597" x="1265238" y="152400"/>
          <p14:tracePt t="188597" x="1979613" y="152400"/>
          <p14:tracePt t="188597" x="4044950" y="152400"/>
          <p14:tracePt t="188597" x="6456363" y="195263"/>
          <p14:tracePt t="188597" x="8691563" y="195263"/>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06572" y="2087405"/>
            <a:ext cx="6085840" cy="4619854"/>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i="0" u="none" strike="noStrike" kern="1200" cap="none" spc="0" normalizeH="0" baseline="0" noProof="0" dirty="0">
                <a:ln>
                  <a:noFill/>
                </a:ln>
                <a:solidFill>
                  <a:srgbClr val="000000"/>
                </a:solidFill>
                <a:effectLst/>
                <a:uLnTx/>
                <a:uFillTx/>
                <a:latin typeface="ScalaSansPro-Regular"/>
                <a:ea typeface="+mn-ea"/>
                <a:cs typeface="+mn-cs"/>
              </a:rPr>
              <a:t>Commercial insurance is also used in a</a:t>
            </a:r>
            <a:r>
              <a:rPr kumimoji="0" lang="ar-YE" i="0" u="none" strike="noStrike" kern="1200" cap="none" spc="0" normalizeH="0" baseline="0" noProof="0" dirty="0">
                <a:ln>
                  <a:noFill/>
                </a:ln>
                <a:solidFill>
                  <a:srgbClr val="000000"/>
                </a:solidFill>
                <a:effectLst/>
                <a:uLnTx/>
                <a:uFillTx/>
                <a:latin typeface="ScalaSansPro-Regular"/>
                <a:ea typeface="+mn-ea"/>
                <a:cs typeface="+mn-cs"/>
              </a:rPr>
              <a:t> </a:t>
            </a:r>
            <a:r>
              <a:rPr kumimoji="0" lang="en-US" i="0" u="none" strike="noStrike" kern="1200" cap="none" spc="0" normalizeH="0" baseline="0" noProof="0" dirty="0">
                <a:ln>
                  <a:noFill/>
                </a:ln>
                <a:solidFill>
                  <a:srgbClr val="000000"/>
                </a:solidFill>
                <a:effectLst/>
                <a:uLnTx/>
                <a:uFillTx/>
                <a:latin typeface="ScalaSansPro-Regular"/>
                <a:ea typeface="+mn-ea"/>
                <a:cs typeface="+mn-cs"/>
              </a:rPr>
              <a:t>risk management program. Insurance is appropriate</a:t>
            </a:r>
            <a:r>
              <a:rPr kumimoji="0" lang="ar-YE" i="0" u="none" strike="noStrike" kern="1200" cap="none" spc="0" normalizeH="0" baseline="0" noProof="0" dirty="0">
                <a:ln>
                  <a:noFill/>
                </a:ln>
                <a:solidFill>
                  <a:srgbClr val="000000"/>
                </a:solidFill>
                <a:effectLst/>
                <a:uLnTx/>
                <a:uFillTx/>
                <a:latin typeface="ScalaSansPro-Regular"/>
                <a:ea typeface="+mn-ea"/>
                <a:cs typeface="+mn-cs"/>
              </a:rPr>
              <a:t> </a:t>
            </a:r>
            <a:r>
              <a:rPr kumimoji="0" lang="en-US" i="0" u="none" strike="noStrike" kern="1200" cap="none" spc="0" normalizeH="0" baseline="0" noProof="0" dirty="0">
                <a:ln>
                  <a:noFill/>
                </a:ln>
                <a:solidFill>
                  <a:srgbClr val="000000"/>
                </a:solidFill>
                <a:effectLst/>
                <a:uLnTx/>
                <a:uFillTx/>
                <a:latin typeface="ScalaSansPro-Regular"/>
                <a:ea typeface="+mn-ea"/>
                <a:cs typeface="+mn-cs"/>
              </a:rPr>
              <a:t>for loss exposures that have a low probability of loss</a:t>
            </a:r>
            <a:r>
              <a:rPr kumimoji="0" lang="ar-YE" i="0" u="none" strike="noStrike" kern="1200" cap="none" spc="0" normalizeH="0" baseline="0" noProof="0" dirty="0">
                <a:ln>
                  <a:noFill/>
                </a:ln>
                <a:solidFill>
                  <a:srgbClr val="000000"/>
                </a:solidFill>
                <a:effectLst/>
                <a:uLnTx/>
                <a:uFillTx/>
                <a:latin typeface="ScalaSansPro-Regular"/>
                <a:ea typeface="+mn-ea"/>
                <a:cs typeface="+mn-cs"/>
              </a:rPr>
              <a:t> </a:t>
            </a:r>
            <a:r>
              <a:rPr kumimoji="0" lang="en-US" i="0" u="none" strike="noStrike" kern="1200" cap="none" spc="0" normalizeH="0" baseline="0" noProof="0" dirty="0">
                <a:ln>
                  <a:noFill/>
                </a:ln>
                <a:solidFill>
                  <a:srgbClr val="000000"/>
                </a:solidFill>
                <a:effectLst/>
                <a:uLnTx/>
                <a:uFillTx/>
                <a:latin typeface="ScalaSansPro-Regular"/>
                <a:ea typeface="+mn-ea"/>
                <a:cs typeface="+mn-cs"/>
              </a:rPr>
              <a:t>but the severity of loss is high.</a:t>
            </a:r>
          </a:p>
          <a:p>
            <a:pPr marR="0" lvl="0" algn="l" defTabSz="914400" rtl="0" eaLnBrk="1" fontAlgn="auto" latinLnBrk="0" hangingPunct="1">
              <a:lnSpc>
                <a:spcPct val="150000"/>
              </a:lnSpc>
              <a:spcBef>
                <a:spcPts val="0"/>
              </a:spcBef>
              <a:spcAft>
                <a:spcPts val="0"/>
              </a:spcAft>
              <a:buClrTx/>
              <a:buSzTx/>
              <a:tabLst/>
              <a:defRPr/>
            </a:pPr>
            <a:r>
              <a:rPr kumimoji="0" lang="en-US" i="0" u="none" strike="noStrike" kern="1200" cap="none" spc="0" normalizeH="0" baseline="0" noProof="0" dirty="0">
                <a:ln>
                  <a:noFill/>
                </a:ln>
                <a:solidFill>
                  <a:srgbClr val="000000"/>
                </a:solidFill>
                <a:effectLst/>
                <a:uLnTx/>
                <a:uFillTx/>
                <a:latin typeface="ScalaSansPro-Regular"/>
                <a:ea typeface="+mn-ea"/>
                <a:cs typeface="+mn-cs"/>
              </a:rPr>
              <a:t>If the risk manager uses insurance to treat certain</a:t>
            </a:r>
            <a:r>
              <a:rPr kumimoji="0" lang="ar-YE" i="0" u="none" strike="noStrike" kern="1200" cap="none" spc="0" normalizeH="0" baseline="0" noProof="0" dirty="0">
                <a:ln>
                  <a:noFill/>
                </a:ln>
                <a:solidFill>
                  <a:srgbClr val="000000"/>
                </a:solidFill>
                <a:effectLst/>
                <a:uLnTx/>
                <a:uFillTx/>
                <a:latin typeface="ScalaSansPro-Regular"/>
                <a:ea typeface="+mn-ea"/>
                <a:cs typeface="+mn-cs"/>
              </a:rPr>
              <a:t> </a:t>
            </a:r>
            <a:r>
              <a:rPr kumimoji="0" lang="en-US" i="0" u="none" strike="noStrike" kern="1200" cap="none" spc="0" normalizeH="0" baseline="0" noProof="0" dirty="0">
                <a:ln>
                  <a:noFill/>
                </a:ln>
                <a:solidFill>
                  <a:srgbClr val="000000"/>
                </a:solidFill>
                <a:effectLst/>
                <a:uLnTx/>
                <a:uFillTx/>
                <a:latin typeface="ScalaSansPro-Regular"/>
                <a:ea typeface="+mn-ea"/>
                <a:cs typeface="+mn-cs"/>
              </a:rPr>
              <a:t>loss exposures, five key areas must be emphasized:</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i="0" u="none" strike="noStrike" kern="1200" cap="none" spc="0" normalizeH="0" baseline="0" noProof="0" dirty="0">
                <a:ln>
                  <a:noFill/>
                </a:ln>
                <a:solidFill>
                  <a:srgbClr val="000000"/>
                </a:solidFill>
                <a:effectLst/>
                <a:uLnTx/>
                <a:uFillTx/>
                <a:latin typeface="ScalaSansPro-Regular"/>
                <a:ea typeface="+mn-ea"/>
                <a:cs typeface="+mn-cs"/>
              </a:rPr>
              <a:t>Selection of insurance coverages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i="0" u="none" strike="noStrike" kern="1200" cap="none" spc="0" normalizeH="0" baseline="0" noProof="0" dirty="0">
                <a:ln>
                  <a:noFill/>
                </a:ln>
                <a:solidFill>
                  <a:srgbClr val="000000"/>
                </a:solidFill>
                <a:effectLst/>
                <a:uLnTx/>
                <a:uFillTx/>
                <a:latin typeface="ScalaSansPro-Regular"/>
                <a:ea typeface="+mn-ea"/>
                <a:cs typeface="+mn-cs"/>
              </a:rPr>
              <a:t>Selection of an insurer</a:t>
            </a:r>
            <a:endParaRPr kumimoji="0" lang="ar-YE" i="0" u="none" strike="noStrike" kern="1200" cap="none" spc="0" normalizeH="0" baseline="0" noProof="0" dirty="0">
              <a:ln>
                <a:noFill/>
              </a:ln>
              <a:solidFill>
                <a:srgbClr val="000000"/>
              </a:solidFill>
              <a:effectLst/>
              <a:uLnTx/>
              <a:uFillTx/>
              <a:latin typeface="ScalaSansPro-Regular"/>
              <a:ea typeface="+mn-ea"/>
              <a:cs typeface="+mn-cs"/>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i="0" u="none" strike="noStrike" baseline="0" dirty="0">
                <a:solidFill>
                  <a:srgbClr val="000000"/>
                </a:solidFill>
                <a:latin typeface="ScalaSansPro-Regular"/>
              </a:rPr>
              <a:t> </a:t>
            </a:r>
            <a:r>
              <a:rPr lang="en-US" i="0" u="none" strike="noStrike" baseline="0" dirty="0">
                <a:solidFill>
                  <a:srgbClr val="000000"/>
                </a:solidFill>
                <a:latin typeface="ScalaSansPro-Regular"/>
              </a:rPr>
              <a:t>Negotiation of terms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i="0" u="none" strike="noStrike" baseline="0" dirty="0">
                <a:solidFill>
                  <a:srgbClr val="000000"/>
                </a:solidFill>
                <a:latin typeface="ScalaSansPro-Regular"/>
              </a:rPr>
              <a:t>Dissemination of information concerning insurance</a:t>
            </a:r>
            <a:r>
              <a:rPr lang="ar-YE" i="0" u="none" strike="noStrike" baseline="0" dirty="0">
                <a:solidFill>
                  <a:srgbClr val="000000"/>
                </a:solidFill>
                <a:latin typeface="ScalaSansPro-Regular"/>
              </a:rPr>
              <a:t> </a:t>
            </a:r>
            <a:r>
              <a:rPr lang="en-US" i="0" u="none" strike="noStrike" baseline="0" dirty="0">
                <a:solidFill>
                  <a:srgbClr val="000000"/>
                </a:solidFill>
                <a:latin typeface="ScalaSansPro-Regular"/>
              </a:rPr>
              <a:t>coverages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i="0" u="none" strike="noStrike" baseline="0" dirty="0">
                <a:solidFill>
                  <a:srgbClr val="000000"/>
                </a:solidFill>
                <a:latin typeface="ScalaSansPro-Regular"/>
              </a:rPr>
              <a:t>Periodic review of the insurance program</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639899" y="615305"/>
            <a:ext cx="8696777"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Insurance</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التأمين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pic>
        <p:nvPicPr>
          <p:cNvPr id="3074" name="Picture 2" descr="What is Your Risk Management Plan? | JMB Financial Managers">
            <a:extLst>
              <a:ext uri="{FF2B5EF4-FFF2-40B4-BE49-F238E27FC236}">
                <a16:creationId xmlns:a16="http://schemas.microsoft.com/office/drawing/2014/main" xmlns="" id="{80C5851A-59B6-4F24-DD9D-3A0F829E74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6095" y="4031291"/>
            <a:ext cx="2639809" cy="137507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F52CE209-3619-9B3D-E968-7667EBE907FC}"/>
              </a:ext>
            </a:extLst>
          </p:cNvPr>
          <p:cNvSpPr txBox="1"/>
          <p:nvPr/>
        </p:nvSpPr>
        <p:spPr>
          <a:xfrm>
            <a:off x="6719583" y="1884319"/>
            <a:ext cx="5300070" cy="4832092"/>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يتم استخدام التأمين التجاري أيضًا في برنامج إدارة المخاطر. </a:t>
            </a:r>
          </a:p>
          <a:p>
            <a:pPr algn="r" rtl="1"/>
            <a:r>
              <a:rPr lang="ar-YE" sz="2800" dirty="0">
                <a:latin typeface="Traditional Arabic" panose="02020603050405020304" pitchFamily="18" charset="-78"/>
                <a:cs typeface="Traditional Arabic" panose="02020603050405020304" pitchFamily="18" charset="-78"/>
              </a:rPr>
              <a:t>يعد التأمين مناسبًا لمواجهة مخاطر الخسائر التي تكون احتمالية وقوعها منخفضة ولكن شدتها عالية. إذا استخدم مدير المخاطر التأمين لمعالجة بعض مخاطر الخسائر، يجب التركيز على خمسة مجالات رئيسية: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اختيار تغطيات التأمين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اختيار شركة التأمين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التفاوض على الشروط</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نشر المعلومات المتعلقة بتغطيات التأمين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المراجعة الدورية لبرنامج التأمين.</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614245808"/>
      </p:ext>
    </p:extLst>
  </p:cSld>
  <p:clrMapOvr>
    <a:masterClrMapping/>
  </p:clrMapOvr>
  <mc:AlternateContent xmlns:mc="http://schemas.openxmlformats.org/markup-compatibility/2006" xmlns:p14="http://schemas.microsoft.com/office/powerpoint/2010/main">
    <mc:Choice Requires="p14">
      <p:transition spd="slow" p14:dur="2000" advTm="274385"/>
    </mc:Choice>
    <mc:Fallback xmlns="">
      <p:transition spd="slow" advTm="274385"/>
    </mc:Fallback>
  </mc:AlternateContent>
  <p:extLst>
    <p:ext uri="{3A86A75C-4F4B-4683-9AE1-C65F6400EC91}">
      <p14:laserTraceLst xmlns:p14="http://schemas.microsoft.com/office/powerpoint/2010/main">
        <p14:tracePtLst>
          <p14:tracePt t="145363" x="3816350" y="6248400"/>
          <p14:tracePt t="145499" x="2965450" y="6543675"/>
          <p14:tracePt t="145507" x="2947988" y="6323013"/>
          <p14:tracePt t="145517" x="2897188" y="6076950"/>
          <p14:tracePt t="145534" x="2863850" y="5430838"/>
          <p14:tracePt t="145551" x="2863850" y="4903788"/>
          <p14:tracePt t="145567" x="2803525" y="4445000"/>
          <p14:tracePt t="145584" x="2778125" y="4130675"/>
          <p14:tracePt t="145601" x="2752725" y="3968750"/>
          <p14:tracePt t="145617" x="2735263" y="3867150"/>
          <p14:tracePt t="145618" x="2735263" y="3841750"/>
          <p14:tracePt t="145634" x="2735263" y="3832225"/>
          <p14:tracePt t="145650" x="2719388" y="3806825"/>
          <p14:tracePt t="145668" x="2709863" y="3798888"/>
          <p14:tracePt t="145732" x="2693988" y="3798888"/>
          <p14:tracePt t="145739" x="2684463" y="3798888"/>
          <p14:tracePt t="145750" x="2676525" y="3798888"/>
          <p14:tracePt t="145767" x="2616200" y="3798888"/>
          <p14:tracePt t="145784" x="2506663" y="3816350"/>
          <p14:tracePt t="145800" x="2370138" y="3867150"/>
          <p14:tracePt t="145817" x="2157413" y="3960813"/>
          <p14:tracePt t="145834" x="2022475" y="4027488"/>
          <p14:tracePt t="145835" x="1946275" y="4062413"/>
          <p14:tracePt t="145851" x="1835150" y="4121150"/>
          <p14:tracePt t="145867" x="1776413" y="4138613"/>
          <p14:tracePt t="145868" x="1724025" y="4171950"/>
          <p14:tracePt t="145884" x="1690688" y="4181475"/>
          <p14:tracePt t="145885" x="1647825" y="4189413"/>
          <p14:tracePt t="145900" x="1579563" y="4197350"/>
          <p14:tracePt t="145917" x="1503363" y="4214813"/>
          <p14:tracePt t="145934" x="1409700" y="4214813"/>
          <p14:tracePt t="145950" x="1325563" y="4214813"/>
          <p14:tracePt t="145967" x="1249363" y="4214813"/>
          <p14:tracePt t="145984" x="1181100" y="4232275"/>
          <p14:tracePt t="146000" x="1147763" y="4232275"/>
          <p14:tracePt t="146017" x="1069975" y="4257675"/>
          <p14:tracePt t="146034" x="960438" y="4275138"/>
          <p14:tracePt t="146035" x="874713" y="4283075"/>
          <p14:tracePt t="146051" x="739775" y="4341813"/>
          <p14:tracePt t="146067" x="661988" y="4384675"/>
          <p14:tracePt t="146068" x="628650" y="4394200"/>
          <p14:tracePt t="146084" x="595313" y="4419600"/>
          <p14:tracePt t="146085" x="569913" y="4427538"/>
          <p14:tracePt t="146100" x="534988" y="4460875"/>
          <p14:tracePt t="146187" x="527050" y="4470400"/>
          <p14:tracePt t="146195" x="527050" y="4486275"/>
          <p14:tracePt t="146203" x="552450" y="4513263"/>
          <p14:tracePt t="146216" x="603250" y="4538663"/>
          <p14:tracePt t="146233" x="696913" y="4579938"/>
          <p14:tracePt t="146251" x="884238" y="4597400"/>
          <p14:tracePt t="146267" x="985838" y="4597400"/>
          <p14:tracePt t="146268" x="1155700" y="4597400"/>
          <p14:tracePt t="146284" x="1393825" y="4597400"/>
          <p14:tracePt t="146285" x="1682750" y="4597400"/>
          <p14:tracePt t="146300" x="2344738" y="4597400"/>
          <p14:tracePt t="146316" x="2863850" y="4597400"/>
          <p14:tracePt t="146333" x="3074988" y="4597400"/>
          <p14:tracePt t="146350" x="3186113" y="4564063"/>
          <p14:tracePt t="146367" x="3236913" y="4546600"/>
          <p14:tracePt t="146383" x="3262313" y="4529138"/>
          <p14:tracePt t="146400" x="3270250" y="4521200"/>
          <p14:tracePt t="146417" x="3270250" y="4513263"/>
          <p14:tracePt t="146433" x="3287713" y="4495800"/>
          <p14:tracePt t="146450" x="3313113" y="4460875"/>
          <p14:tracePt t="146467" x="3330575" y="4452938"/>
          <p14:tracePt t="146467" x="3338513" y="4435475"/>
          <p14:tracePt t="146484" x="3338513" y="4419600"/>
          <p14:tracePt t="146485" x="3348038" y="4402138"/>
          <p14:tracePt t="146500" x="3381375" y="4384675"/>
          <p14:tracePt t="146517" x="3424238" y="4351338"/>
          <p14:tracePt t="146533" x="3449638" y="4333875"/>
          <p14:tracePt t="146550" x="3482975" y="4308475"/>
          <p14:tracePt t="146603" x="3482975" y="4300538"/>
          <p14:tracePt t="146611" x="3482975" y="4291013"/>
          <p14:tracePt t="146619" x="3457575" y="4249738"/>
          <p14:tracePt t="146633" x="3381375" y="4232275"/>
          <p14:tracePt t="146635" x="3305175" y="4197350"/>
          <p14:tracePt t="146650" x="3203575" y="4171950"/>
          <p14:tracePt t="146651" x="3074988" y="4156075"/>
          <p14:tracePt t="146667" x="2760663" y="4113213"/>
          <p14:tracePt t="146684" x="2565400" y="4087813"/>
          <p14:tracePt t="146685" x="2413000" y="4079875"/>
          <p14:tracePt t="146700" x="2149475" y="4079875"/>
          <p14:tracePt t="146716" x="1868488" y="4079875"/>
          <p14:tracePt t="146733" x="1597025" y="4079875"/>
          <p14:tracePt t="146750" x="1358900" y="4079875"/>
          <p14:tracePt t="146767" x="1189038" y="4079875"/>
          <p14:tracePt t="146783" x="1087438" y="4079875"/>
          <p14:tracePt t="146800" x="1044575" y="4070350"/>
          <p14:tracePt t="146816" x="1011238" y="4062413"/>
          <p14:tracePt t="146892" x="1003300" y="4062413"/>
          <p14:tracePt t="146901" x="985838" y="4062413"/>
          <p14:tracePt t="146907" x="968375" y="4062413"/>
          <p14:tracePt t="146916" x="950913" y="4062413"/>
          <p14:tracePt t="146933" x="925513" y="4062413"/>
          <p14:tracePt t="146950" x="900113" y="4079875"/>
          <p14:tracePt t="146980" x="884238" y="4079875"/>
          <p14:tracePt t="147084" x="874713" y="4095750"/>
          <p14:tracePt t="147099" x="866775" y="4105275"/>
          <p14:tracePt t="147499" x="866775" y="4113213"/>
          <p14:tracePt t="147619" x="858838" y="4121150"/>
          <p14:tracePt t="147779" x="858838" y="4130675"/>
          <p14:tracePt t="147795" x="858838" y="4138613"/>
          <p14:tracePt t="147803" x="849313" y="4146550"/>
          <p14:tracePt t="147827" x="849313" y="4156075"/>
          <p14:tracePt t="148035" x="849313" y="4181475"/>
          <p14:tracePt t="148067" x="849313" y="4197350"/>
          <p14:tracePt t="148083" x="841375" y="4206875"/>
          <p14:tracePt t="148107" x="831850" y="4214813"/>
          <p14:tracePt t="148115" x="823913" y="4224338"/>
          <p14:tracePt t="148147" x="823913" y="4232275"/>
          <p14:tracePt t="148171" x="823913" y="4240213"/>
          <p14:tracePt t="148187" x="823913" y="4249738"/>
          <p14:tracePt t="148243" x="815975" y="4265613"/>
          <p14:tracePt t="156403" x="806450" y="4275138"/>
          <p14:tracePt t="156411" x="798513" y="4275138"/>
          <p14:tracePt t="156419" x="765175" y="4275138"/>
          <p14:tracePt t="156428" x="722313" y="4275138"/>
          <p14:tracePt t="156445" x="688975" y="4275138"/>
          <p14:tracePt t="156463" x="671513" y="4275138"/>
          <p14:tracePt t="156479" x="661988" y="4275138"/>
          <p14:tracePt t="273124" x="654050" y="4265613"/>
          <p14:tracePt t="273131" x="636588" y="4257675"/>
          <p14:tracePt t="273144" x="620713" y="4249738"/>
          <p14:tracePt t="273160" x="611188" y="4232275"/>
          <p14:tracePt t="273177" x="603250" y="4224338"/>
          <p14:tracePt t="273363" x="704850" y="4197350"/>
          <p14:tracePt t="273371" x="798513" y="4189413"/>
          <p14:tracePt t="273379" x="866775" y="4181475"/>
          <p14:tracePt t="273394" x="900113" y="4181475"/>
          <p14:tracePt t="273410" x="976313" y="4138613"/>
          <p14:tracePt t="273427" x="1054100" y="4070350"/>
          <p14:tracePt t="273428" x="1104900" y="3986213"/>
          <p14:tracePt t="273444" x="1147763" y="3875088"/>
          <p14:tracePt t="273445" x="1198563" y="3773488"/>
          <p14:tracePt t="273460" x="1308100" y="3552825"/>
          <p14:tracePt t="273477" x="1393825" y="3373438"/>
          <p14:tracePt t="273494" x="1401763" y="3279775"/>
          <p14:tracePt t="273510" x="1401763" y="3221038"/>
          <p14:tracePt t="273527" x="1181100" y="3051175"/>
          <p14:tracePt t="273544" x="255588" y="2600325"/>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91251" y="1919454"/>
            <a:ext cx="6135072" cy="4760790"/>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700" b="1" i="0" u="none" strike="noStrike" kern="1200" cap="none" spc="0" normalizeH="0" baseline="0" noProof="0" dirty="0">
                <a:ln>
                  <a:noFill/>
                </a:ln>
                <a:solidFill>
                  <a:srgbClr val="000000"/>
                </a:solidFill>
                <a:effectLst/>
                <a:uLnTx/>
                <a:uFillTx/>
                <a:latin typeface="ScalaSansPro-Regular"/>
                <a:ea typeface="+mn-ea"/>
                <a:cs typeface="+mn-cs"/>
              </a:rPr>
              <a:t>First, </a:t>
            </a:r>
            <a:r>
              <a:rPr kumimoji="0" lang="en-US" sz="1700" i="0" u="none" strike="noStrike" kern="1200" cap="none" spc="0" normalizeH="0" baseline="0" noProof="0" dirty="0">
                <a:ln>
                  <a:noFill/>
                </a:ln>
                <a:solidFill>
                  <a:srgbClr val="000000"/>
                </a:solidFill>
                <a:effectLst/>
                <a:uLnTx/>
                <a:uFillTx/>
                <a:latin typeface="ScalaSansPro-Regular"/>
                <a:ea typeface="+mn-ea"/>
                <a:cs typeface="+mn-cs"/>
              </a:rPr>
              <a:t>the risk manager must select the insurance coverages needed </a:t>
            </a:r>
            <a:r>
              <a:rPr lang="en-US" sz="1700" i="0" u="none" strike="noStrike" baseline="0" dirty="0">
                <a:solidFill>
                  <a:srgbClr val="000000"/>
                </a:solidFill>
                <a:latin typeface="ScalaSansPro-Regular"/>
              </a:rPr>
              <a:t>The risk manager must also determine if a deductible is needed and the size of the deductible. A deductible is a provision by which a specified amount is subtracted from the loss payment otherwise payable to the insured .</a:t>
            </a:r>
          </a:p>
          <a:p>
            <a:pPr marR="0" lvl="0" algn="l" defTabSz="914400" rtl="0" eaLnBrk="1" fontAlgn="auto" latinLnBrk="0" hangingPunct="1">
              <a:lnSpc>
                <a:spcPct val="150000"/>
              </a:lnSpc>
              <a:spcBef>
                <a:spcPts val="0"/>
              </a:spcBef>
              <a:spcAft>
                <a:spcPts val="0"/>
              </a:spcAft>
              <a:buClrTx/>
              <a:buSzTx/>
              <a:tabLst/>
              <a:defRPr/>
            </a:pPr>
            <a:r>
              <a:rPr lang="en-US" sz="1700" b="1" i="0" u="none" strike="noStrike" baseline="0" dirty="0">
                <a:solidFill>
                  <a:srgbClr val="000000"/>
                </a:solidFill>
                <a:latin typeface="ScalaSansPro-Regular"/>
              </a:rPr>
              <a:t>Second, </a:t>
            </a:r>
            <a:r>
              <a:rPr lang="en-US" sz="1700" i="0" u="none" strike="noStrike" baseline="0" dirty="0">
                <a:solidFill>
                  <a:srgbClr val="000000"/>
                </a:solidFill>
                <a:latin typeface="ScalaSansPro-Regular"/>
              </a:rPr>
              <a:t>the risk manager must select an insurer or several insurers .</a:t>
            </a:r>
          </a:p>
          <a:p>
            <a:pPr marR="0" lvl="0" algn="l" defTabSz="914400" rtl="0" eaLnBrk="1" fontAlgn="auto" latinLnBrk="0" hangingPunct="1">
              <a:lnSpc>
                <a:spcPct val="150000"/>
              </a:lnSpc>
              <a:spcBef>
                <a:spcPts val="0"/>
              </a:spcBef>
              <a:spcAft>
                <a:spcPts val="0"/>
              </a:spcAft>
              <a:buClrTx/>
              <a:buSzTx/>
              <a:tabLst/>
              <a:defRPr/>
            </a:pPr>
            <a:r>
              <a:rPr lang="en-US" sz="1700" b="1" i="0" u="none" strike="noStrike" baseline="0" dirty="0">
                <a:solidFill>
                  <a:srgbClr val="000000"/>
                </a:solidFill>
                <a:latin typeface="ScalaSansPro-Regular"/>
              </a:rPr>
              <a:t>Third, </a:t>
            </a:r>
            <a:r>
              <a:rPr lang="en-US" sz="1700" i="0" u="none" strike="noStrike" baseline="0" dirty="0">
                <a:solidFill>
                  <a:srgbClr val="000000"/>
                </a:solidFill>
                <a:latin typeface="ScalaSansPro-Regular"/>
              </a:rPr>
              <a:t>after the insurer or insurers are selected, the terms of the insurance contract must be negotiated .</a:t>
            </a:r>
          </a:p>
          <a:p>
            <a:pPr marR="0" lvl="0" algn="l" defTabSz="914400" rtl="0" eaLnBrk="1" fontAlgn="auto" latinLnBrk="0" hangingPunct="1">
              <a:lnSpc>
                <a:spcPct val="150000"/>
              </a:lnSpc>
              <a:spcBef>
                <a:spcPts val="0"/>
              </a:spcBef>
              <a:spcAft>
                <a:spcPts val="0"/>
              </a:spcAft>
              <a:buClrTx/>
              <a:buSzTx/>
              <a:tabLst/>
              <a:defRPr/>
            </a:pPr>
            <a:r>
              <a:rPr lang="en-US" sz="1700" b="1" i="0" u="none" strike="noStrike" baseline="0" dirty="0">
                <a:solidFill>
                  <a:srgbClr val="000000"/>
                </a:solidFill>
                <a:latin typeface="ScalaSansPro-Regular"/>
              </a:rPr>
              <a:t>In addition, </a:t>
            </a:r>
            <a:r>
              <a:rPr lang="en-US" sz="1700" i="0" u="none" strike="noStrike" baseline="0" dirty="0">
                <a:solidFill>
                  <a:srgbClr val="000000"/>
                </a:solidFill>
                <a:latin typeface="ScalaSansPro-Regular"/>
              </a:rPr>
              <a:t>information concerning insurance coverages must be disseminated to others in the firm .</a:t>
            </a:r>
          </a:p>
          <a:p>
            <a:pPr marR="0" lvl="0" algn="l" defTabSz="914400" rtl="0" eaLnBrk="1" fontAlgn="auto" latinLnBrk="0" hangingPunct="1">
              <a:lnSpc>
                <a:spcPct val="150000"/>
              </a:lnSpc>
              <a:spcBef>
                <a:spcPts val="0"/>
              </a:spcBef>
              <a:spcAft>
                <a:spcPts val="0"/>
              </a:spcAft>
              <a:buClrTx/>
              <a:buSzTx/>
              <a:tabLst/>
              <a:defRPr/>
            </a:pPr>
            <a:r>
              <a:rPr lang="en-US" sz="1700" b="1" i="0" u="none" strike="noStrike" baseline="0" dirty="0">
                <a:solidFill>
                  <a:srgbClr val="000000"/>
                </a:solidFill>
                <a:latin typeface="ScalaSansPro-Regular"/>
              </a:rPr>
              <a:t>Finally, </a:t>
            </a:r>
            <a:r>
              <a:rPr lang="en-US" sz="1700" i="0" u="none" strike="noStrike" baseline="0" dirty="0">
                <a:solidFill>
                  <a:srgbClr val="000000"/>
                </a:solidFill>
                <a:latin typeface="ScalaSansPro-Regular"/>
              </a:rPr>
              <a:t>the insurance program must be periodically reviewed .</a:t>
            </a:r>
          </a:p>
        </p:txBody>
      </p:sp>
      <p:sp>
        <p:nvSpPr>
          <p:cNvPr id="8" name="TextBox 7">
            <a:extLst>
              <a:ext uri="{FF2B5EF4-FFF2-40B4-BE49-F238E27FC236}">
                <a16:creationId xmlns:a16="http://schemas.microsoft.com/office/drawing/2014/main" xmlns="" id="{86532087-6644-43A2-482C-6CC92EB57B6F}"/>
              </a:ext>
            </a:extLst>
          </p:cNvPr>
          <p:cNvSpPr txBox="1"/>
          <p:nvPr/>
        </p:nvSpPr>
        <p:spPr>
          <a:xfrm>
            <a:off x="6326323" y="1853025"/>
            <a:ext cx="5612235" cy="4893647"/>
          </a:xfrm>
          <a:prstGeom prst="rect">
            <a:avLst/>
          </a:prstGeom>
          <a:noFill/>
        </p:spPr>
        <p:txBody>
          <a:bodyPr wrap="square">
            <a:spAutoFit/>
          </a:bodyPr>
          <a:lstStyle/>
          <a:p>
            <a:pPr algn="r" rtl="1"/>
            <a:r>
              <a:rPr lang="ar-YE" sz="2600" b="1" dirty="0">
                <a:latin typeface="Traditional Arabic" panose="02020603050405020304" pitchFamily="18" charset="-78"/>
                <a:cs typeface="Traditional Arabic" panose="02020603050405020304" pitchFamily="18" charset="-78"/>
              </a:rPr>
              <a:t>أولاً</a:t>
            </a:r>
            <a:r>
              <a:rPr lang="ar-YE" sz="2600" dirty="0">
                <a:latin typeface="Traditional Arabic" panose="02020603050405020304" pitchFamily="18" charset="-78"/>
                <a:cs typeface="Traditional Arabic" panose="02020603050405020304" pitchFamily="18" charset="-78"/>
              </a:rPr>
              <a:t>، يجب على مدير المخاطر اختيار التغطيات التأمينية اللازمة.</a:t>
            </a:r>
            <a:br>
              <a:rPr lang="ar-YE" sz="2600" dirty="0">
                <a:latin typeface="Traditional Arabic" panose="02020603050405020304" pitchFamily="18" charset="-78"/>
                <a:cs typeface="Traditional Arabic" panose="02020603050405020304" pitchFamily="18" charset="-78"/>
              </a:rPr>
            </a:br>
            <a:r>
              <a:rPr lang="ar-YE" sz="2600" dirty="0">
                <a:latin typeface="Traditional Arabic" panose="02020603050405020304" pitchFamily="18" charset="-78"/>
                <a:cs typeface="Traditional Arabic" panose="02020603050405020304" pitchFamily="18" charset="-78"/>
              </a:rPr>
              <a:t>كما يجب على مدير المخاطر تحديد ما إذا كانت هناك حاجة لوجود تحمل إجباري، وتحديد حجمه. التحمل الإجباري هو شرط يتم بموجبه خصم مبلغ محدد من مدفوعات الخسارة التي تدفع للمؤمن عليه.</a:t>
            </a:r>
            <a:br>
              <a:rPr lang="ar-YE" sz="2600" dirty="0">
                <a:latin typeface="Traditional Arabic" panose="02020603050405020304" pitchFamily="18" charset="-78"/>
                <a:cs typeface="Traditional Arabic" panose="02020603050405020304" pitchFamily="18" charset="-78"/>
              </a:rPr>
            </a:br>
            <a:r>
              <a:rPr lang="ar-YE" sz="2600" b="1" dirty="0">
                <a:latin typeface="Traditional Arabic" panose="02020603050405020304" pitchFamily="18" charset="-78"/>
                <a:cs typeface="Traditional Arabic" panose="02020603050405020304" pitchFamily="18" charset="-78"/>
              </a:rPr>
              <a:t>ثانياً</a:t>
            </a:r>
            <a:r>
              <a:rPr lang="ar-YE" sz="2600" dirty="0">
                <a:latin typeface="Traditional Arabic" panose="02020603050405020304" pitchFamily="18" charset="-78"/>
                <a:cs typeface="Traditional Arabic" panose="02020603050405020304" pitchFamily="18" charset="-78"/>
              </a:rPr>
              <a:t>، يجب على مدير المخاطر اختيار شركة تأمين واحدة أو عدة شركات تأمين.</a:t>
            </a:r>
            <a:br>
              <a:rPr lang="ar-YE" sz="2600" dirty="0">
                <a:latin typeface="Traditional Arabic" panose="02020603050405020304" pitchFamily="18" charset="-78"/>
                <a:cs typeface="Traditional Arabic" panose="02020603050405020304" pitchFamily="18" charset="-78"/>
              </a:rPr>
            </a:br>
            <a:r>
              <a:rPr lang="ar-YE" sz="2600" b="1" dirty="0">
                <a:latin typeface="Traditional Arabic" panose="02020603050405020304" pitchFamily="18" charset="-78"/>
                <a:cs typeface="Traditional Arabic" panose="02020603050405020304" pitchFamily="18" charset="-78"/>
              </a:rPr>
              <a:t>ثالثاً</a:t>
            </a:r>
            <a:r>
              <a:rPr lang="ar-YE" sz="2600" dirty="0">
                <a:latin typeface="Traditional Arabic" panose="02020603050405020304" pitchFamily="18" charset="-78"/>
                <a:cs typeface="Traditional Arabic" panose="02020603050405020304" pitchFamily="18" charset="-78"/>
              </a:rPr>
              <a:t>، بعد اختيار شركة التأمين أو شركات التأمين، يجب التفاوض على شروط عقد التأمين.</a:t>
            </a:r>
            <a:br>
              <a:rPr lang="ar-YE" sz="2600" dirty="0">
                <a:latin typeface="Traditional Arabic" panose="02020603050405020304" pitchFamily="18" charset="-78"/>
                <a:cs typeface="Traditional Arabic" panose="02020603050405020304" pitchFamily="18" charset="-78"/>
              </a:rPr>
            </a:br>
            <a:r>
              <a:rPr lang="ar-YE" sz="2600" b="1" dirty="0">
                <a:latin typeface="Traditional Arabic" panose="02020603050405020304" pitchFamily="18" charset="-78"/>
                <a:cs typeface="Traditional Arabic" panose="02020603050405020304" pitchFamily="18" charset="-78"/>
              </a:rPr>
              <a:t>بالإضافة إلى ذلك، </a:t>
            </a:r>
            <a:r>
              <a:rPr lang="ar-YE" sz="2600" dirty="0">
                <a:latin typeface="Traditional Arabic" panose="02020603050405020304" pitchFamily="18" charset="-78"/>
                <a:cs typeface="Traditional Arabic" panose="02020603050405020304" pitchFamily="18" charset="-78"/>
              </a:rPr>
              <a:t>يجب نشر المعلومات المتعلقة بالتغطيات التأمينية للآخرين في الشركة.</a:t>
            </a:r>
            <a:br>
              <a:rPr lang="ar-YE" sz="2600" dirty="0">
                <a:latin typeface="Traditional Arabic" panose="02020603050405020304" pitchFamily="18" charset="-78"/>
                <a:cs typeface="Traditional Arabic" panose="02020603050405020304" pitchFamily="18" charset="-78"/>
              </a:rPr>
            </a:br>
            <a:r>
              <a:rPr lang="ar-YE" sz="2600" b="1" dirty="0">
                <a:latin typeface="Traditional Arabic" panose="02020603050405020304" pitchFamily="18" charset="-78"/>
                <a:cs typeface="Traditional Arabic" panose="02020603050405020304" pitchFamily="18" charset="-78"/>
              </a:rPr>
              <a:t>وأخيراً</a:t>
            </a:r>
            <a:r>
              <a:rPr lang="ar-YE" sz="2600" dirty="0">
                <a:latin typeface="Traditional Arabic" panose="02020603050405020304" pitchFamily="18" charset="-78"/>
                <a:cs typeface="Traditional Arabic" panose="02020603050405020304" pitchFamily="18" charset="-78"/>
              </a:rPr>
              <a:t>، يجب مراجعة برنامج التأمين بشكل دوري</a:t>
            </a:r>
            <a:r>
              <a:rPr lang="ar-YE" dirty="0"/>
              <a:t>.</a:t>
            </a:r>
            <a:endParaRPr lang="en-MY" dirty="0"/>
          </a:p>
        </p:txBody>
      </p:sp>
      <p:sp>
        <p:nvSpPr>
          <p:cNvPr id="9" name="TextBox 8">
            <a:extLst>
              <a:ext uri="{FF2B5EF4-FFF2-40B4-BE49-F238E27FC236}">
                <a16:creationId xmlns:a16="http://schemas.microsoft.com/office/drawing/2014/main" xmlns="" id="{6ADD34D3-0CF6-42C1-91B2-20AC92E33372}"/>
              </a:ext>
            </a:extLst>
          </p:cNvPr>
          <p:cNvSpPr txBox="1"/>
          <p:nvPr/>
        </p:nvSpPr>
        <p:spPr>
          <a:xfrm>
            <a:off x="3445291" y="586482"/>
            <a:ext cx="5301418" cy="1138773"/>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Insurance</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التأمين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395749854"/>
      </p:ext>
    </p:extLst>
  </p:cSld>
  <p:clrMapOvr>
    <a:masterClrMapping/>
  </p:clrMapOvr>
  <mc:AlternateContent xmlns:mc="http://schemas.openxmlformats.org/markup-compatibility/2006" xmlns:p14="http://schemas.microsoft.com/office/powerpoint/2010/main">
    <mc:Choice Requires="p14">
      <p:transition spd="slow" p14:dur="2000" advTm="11995"/>
    </mc:Choice>
    <mc:Fallback xmlns="">
      <p:transition spd="slow" advTm="119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38829" y="500900"/>
            <a:ext cx="9385391"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65293" y="1552485"/>
            <a:ext cx="6052285" cy="5224764"/>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Advantages of Insurance</a:t>
            </a:r>
          </a:p>
          <a:p>
            <a:pPr marR="0" lvl="0" algn="l" defTabSz="914400" rtl="0" eaLnBrk="1" fontAlgn="auto" latinLnBrk="0" hangingPunct="1">
              <a:lnSpc>
                <a:spcPct val="150000"/>
              </a:lnSpc>
              <a:spcBef>
                <a:spcPts val="0"/>
              </a:spcBef>
              <a:spcAft>
                <a:spcPts val="0"/>
              </a:spcAft>
              <a:buClrTx/>
              <a:buSzTx/>
              <a:tabLst/>
              <a:defRPr/>
            </a:pP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The use of commercial insurance in a risk management program has certain advantages: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 The firm will be indemnified after a loss occurs. </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The firm can continue to operate and fluctuations in earnings are minimized.</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 Uncertainty is reduced, which permits the firm to lengthen its planning horizon. Worry and fear are reduced for managers and employees, which should improve performance and productivity.</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Insurers can provide valuable risk management services, such as risk-control services, loss exposure</a:t>
            </a:r>
          </a:p>
          <a:p>
            <a:pPr marR="0" lvl="0" algn="l" defTabSz="914400" rtl="0" eaLnBrk="1" fontAlgn="auto" latinLnBrk="0" hangingPunct="1">
              <a:lnSpc>
                <a:spcPct val="150000"/>
              </a:lnSpc>
              <a:spcBef>
                <a:spcPts val="0"/>
              </a:spcBef>
              <a:spcAft>
                <a:spcPts val="0"/>
              </a:spcAft>
              <a:buClrTx/>
              <a:buSzTx/>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         analysis, and claims adjusting.</a:t>
            </a:r>
          </a:p>
          <a:p>
            <a:pPr marL="457200" marR="0" lvl="0" indent="-4572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 Insurance premiums are income-tax deductible as a business expense.</a:t>
            </a:r>
            <a:endParaRPr lang="en-US" sz="1600" i="0" u="none" strike="noStrike" baseline="0" dirty="0">
              <a:solidFill>
                <a:srgbClr val="000000"/>
              </a:solidFill>
              <a:latin typeface="ScalaSansPro-Regular"/>
            </a:endParaRPr>
          </a:p>
        </p:txBody>
      </p:sp>
      <p:sp>
        <p:nvSpPr>
          <p:cNvPr id="3" name="TextBox 2">
            <a:extLst>
              <a:ext uri="{FF2B5EF4-FFF2-40B4-BE49-F238E27FC236}">
                <a16:creationId xmlns:a16="http://schemas.microsoft.com/office/drawing/2014/main" xmlns="" id="{D8FBB414-99FF-095B-2E04-71859ACDB409}"/>
              </a:ext>
            </a:extLst>
          </p:cNvPr>
          <p:cNvSpPr txBox="1"/>
          <p:nvPr/>
        </p:nvSpPr>
        <p:spPr>
          <a:xfrm>
            <a:off x="3445291" y="586482"/>
            <a:ext cx="5301418" cy="1138773"/>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Insurance</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التأمين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xmlns="" id="{BA7EBB46-DFC7-F821-4D98-20C153F5E809}"/>
              </a:ext>
            </a:extLst>
          </p:cNvPr>
          <p:cNvSpPr txBox="1"/>
          <p:nvPr/>
        </p:nvSpPr>
        <p:spPr>
          <a:xfrm>
            <a:off x="6253621" y="1989094"/>
            <a:ext cx="5573086" cy="4524315"/>
          </a:xfrm>
          <a:prstGeom prst="rect">
            <a:avLst/>
          </a:prstGeom>
          <a:noFill/>
        </p:spPr>
        <p:txBody>
          <a:bodyPr wrap="square">
            <a:spAutoFit/>
          </a:bodyPr>
          <a:lstStyle/>
          <a:p>
            <a:pPr algn="r" rtl="1"/>
            <a:r>
              <a:rPr lang="ar-YE" sz="2400" b="1" dirty="0">
                <a:latin typeface="Traditional Arabic" panose="02020603050405020304" pitchFamily="18" charset="-78"/>
                <a:cs typeface="Traditional Arabic" panose="02020603050405020304" pitchFamily="18" charset="-78"/>
              </a:rPr>
              <a:t>مزايا التأمين</a:t>
            </a:r>
            <a:r>
              <a:rPr lang="ar-YE" sz="2400" dirty="0">
                <a:latin typeface="Traditional Arabic" panose="02020603050405020304" pitchFamily="18" charset="-78"/>
                <a:cs typeface="Traditional Arabic" panose="02020603050405020304" pitchFamily="18" charset="-78"/>
              </a:rPr>
              <a:t/>
            </a:r>
            <a:br>
              <a:rPr lang="ar-YE" sz="2400" dirty="0">
                <a:latin typeface="Traditional Arabic" panose="02020603050405020304" pitchFamily="18" charset="-78"/>
                <a:cs typeface="Traditional Arabic" panose="02020603050405020304" pitchFamily="18" charset="-78"/>
              </a:rPr>
            </a:br>
            <a:r>
              <a:rPr lang="ar-YE" sz="2400" dirty="0">
                <a:latin typeface="Traditional Arabic" panose="02020603050405020304" pitchFamily="18" charset="-78"/>
                <a:cs typeface="Traditional Arabic" panose="02020603050405020304" pitchFamily="18" charset="-78"/>
              </a:rPr>
              <a:t>استخدام التأمين التجاري في برنامج إدارة المخاطر له مزايا معينة: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سيتم تعويض الشركة بعد وقوع الخسارة.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يمكن للشركة الاستمرار في العمل وتقليل تقلبات الأرباح إلى الحد الأدنى.</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يتم تقليل حالة عدم اليقين، مما يسمح للشركة بإطالة أفق التخطيط الخاص بها. يتم تقليل القلق والخوف لدى المدراء والموظفين، مما يحسن الأداء والإنتاجية.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يمكن لشركات التأمين تقديم خدمات إدارة مخاطر قيمة، مثل خدمات التحكم في المخاطر، وتحليل التعرض للخسائر، وتسوية المطالبات.</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أقساط التأمين قابلة للخصم من الضرائب كنفقة تجارية</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738092496"/>
      </p:ext>
    </p:extLst>
  </p:cSld>
  <p:clrMapOvr>
    <a:masterClrMapping/>
  </p:clrMapOvr>
  <mc:AlternateContent xmlns:mc="http://schemas.openxmlformats.org/markup-compatibility/2006" xmlns:p14="http://schemas.microsoft.com/office/powerpoint/2010/main">
    <mc:Choice Requires="p14">
      <p:transition spd="slow" p14:dur="2000" advTm="197119"/>
    </mc:Choice>
    <mc:Fallback xmlns="">
      <p:transition spd="slow" advTm="197119"/>
    </mc:Fallback>
  </mc:AlternateContent>
  <p:extLst>
    <p:ext uri="{3A86A75C-4F4B-4683-9AE1-C65F6400EC91}">
      <p14:laserTraceLst xmlns:p14="http://schemas.microsoft.com/office/powerpoint/2010/main">
        <p14:tracePtLst>
          <p14:tracePt t="76081" x="3740150" y="6369050"/>
          <p14:tracePt t="76301" x="2846388" y="6543675"/>
          <p14:tracePt t="76309" x="2803525" y="6323013"/>
          <p14:tracePt t="76320" x="2786063" y="6084888"/>
          <p14:tracePt t="76338" x="2786063" y="5591175"/>
          <p14:tracePt t="76353" x="2795588" y="5116513"/>
          <p14:tracePt t="76370" x="2854325" y="4733925"/>
          <p14:tracePt t="76387" x="2982913" y="4351338"/>
          <p14:tracePt t="76404" x="3049588" y="4156075"/>
          <p14:tracePt t="76405" x="3067050" y="4113213"/>
          <p14:tracePt t="76421" x="3100388" y="4037013"/>
          <p14:tracePt t="76438" x="3117850" y="4027488"/>
          <p14:tracePt t="76454" x="3117850" y="4019550"/>
          <p14:tracePt t="76509" x="3127375" y="4011613"/>
          <p14:tracePt t="76525" x="3127375" y="4002088"/>
          <p14:tracePt t="76532" x="3127375" y="3976688"/>
          <p14:tracePt t="76540" x="3143250" y="3917950"/>
          <p14:tracePt t="76553" x="3143250" y="3849688"/>
          <p14:tracePt t="76570" x="3143250" y="3697288"/>
          <p14:tracePt t="76587" x="3143250" y="3578225"/>
          <p14:tracePt t="76604" x="3143250" y="3527425"/>
          <p14:tracePt t="78389" x="3117850" y="3527425"/>
          <p14:tracePt t="78397" x="3109913" y="3535363"/>
          <p14:tracePt t="78404" x="3109913" y="3552825"/>
          <p14:tracePt t="78420" x="3109913" y="3560763"/>
          <p14:tracePt t="78445" x="3109913" y="3568700"/>
          <p14:tracePt t="78461" x="3109913" y="3586163"/>
          <p14:tracePt t="78677" x="3109913" y="3594100"/>
          <p14:tracePt t="78693" x="3109913" y="3619500"/>
          <p14:tracePt t="78709" x="3109913" y="3629025"/>
          <p14:tracePt t="78749" x="3109913" y="3636963"/>
          <p14:tracePt t="78766" x="3109913" y="3646488"/>
          <p14:tracePt t="78773" x="3109913" y="3654425"/>
          <p14:tracePt t="78845" x="3117850" y="3662363"/>
          <p14:tracePt t="78877" x="3127375" y="3662363"/>
          <p14:tracePt t="78887" x="3127375" y="3671888"/>
          <p14:tracePt t="78926" x="3143250" y="3671888"/>
          <p14:tracePt t="78989" x="3160713" y="3679825"/>
          <p14:tracePt t="79013" x="3168650" y="3687763"/>
          <p14:tracePt t="79037" x="3168650" y="3697288"/>
          <p14:tracePt t="79053" x="3186113" y="3697288"/>
          <p14:tracePt t="79077" x="3194050" y="3697288"/>
          <p14:tracePt t="79086" x="3194050" y="3705225"/>
          <p14:tracePt t="79093" x="3203575" y="3705225"/>
          <p14:tracePt t="79103" x="3211513" y="3713163"/>
          <p14:tracePt t="79119" x="3219450" y="3713163"/>
          <p14:tracePt t="79149" x="3219450" y="3722688"/>
          <p14:tracePt t="79181" x="3236913" y="3722688"/>
          <p14:tracePt t="79189" x="3244850" y="3730625"/>
          <p14:tracePt t="79221" x="3254375" y="3738563"/>
          <p14:tracePt t="79261" x="3262313" y="3738563"/>
          <p14:tracePt t="79269" x="3279775" y="3748088"/>
          <p14:tracePt t="79277" x="3287713" y="3756025"/>
          <p14:tracePt t="79333" x="3297238" y="3756025"/>
          <p14:tracePt t="79357" x="3305175" y="3763963"/>
          <p14:tracePt t="79373" x="3313113" y="3763963"/>
          <p14:tracePt t="79389" x="3322638" y="3763963"/>
          <p14:tracePt t="79413" x="3330575" y="3763963"/>
          <p14:tracePt t="79453" x="3338513" y="3773488"/>
          <p14:tracePt t="79477" x="3348038" y="3781425"/>
          <p14:tracePt t="79509" x="3348038" y="3790950"/>
          <p14:tracePt t="79557" x="3363913" y="3790950"/>
          <p14:tracePt t="79589" x="3373438" y="3798888"/>
          <p14:tracePt t="79997" x="3398838" y="3798888"/>
          <p14:tracePt t="80005" x="3406775" y="3798888"/>
          <p14:tracePt t="80019" x="3432175" y="3798888"/>
          <p14:tracePt t="80035" x="3457575" y="3798888"/>
          <p14:tracePt t="80053" x="3500438" y="3798888"/>
          <p14:tracePt t="80069" x="3508375" y="3798888"/>
          <p14:tracePt t="80389" x="3533775" y="3798888"/>
          <p14:tracePt t="80404" x="3543300" y="3798888"/>
          <p14:tracePt t="80413" x="3551238" y="3798888"/>
          <p14:tracePt t="80421" x="3559175" y="3798888"/>
          <p14:tracePt t="80435" x="3568700" y="3798888"/>
          <p14:tracePt t="80452" x="3586163" y="3798888"/>
          <p14:tracePt t="80469" x="3594100" y="3798888"/>
          <p14:tracePt t="80469" x="3602038" y="3798888"/>
          <p14:tracePt t="80486" x="3611563" y="3798888"/>
          <p14:tracePt t="80487" x="3619500" y="3798888"/>
          <p14:tracePt t="80502" x="3636963" y="3798888"/>
          <p14:tracePt t="80701" x="3644900" y="3798888"/>
          <p14:tracePt t="147030" x="3652838" y="3790950"/>
          <p14:tracePt t="147038" x="3652838" y="3748088"/>
          <p14:tracePt t="147045" x="3695700" y="3697288"/>
          <p14:tracePt t="147055" x="3738563" y="3619500"/>
          <p14:tracePt t="147072" x="3951288" y="3178175"/>
          <p14:tracePt t="147089" x="4435475" y="1928813"/>
          <p14:tracePt t="147106" x="5097463" y="407988"/>
          <p14:tracePt t="147517" x="6235700" y="271463"/>
          <p14:tracePt t="147525" x="6286500" y="552450"/>
          <p14:tracePt t="147539" x="6303963" y="815975"/>
          <p14:tracePt t="147555" x="6303963" y="1282700"/>
          <p14:tracePt t="147572" x="6303963" y="1776413"/>
          <p14:tracePt t="147573" x="6303963" y="1946275"/>
          <p14:tracePt t="147589" x="6303963" y="2073275"/>
          <p14:tracePt t="147589" x="6303963" y="2174875"/>
          <p14:tracePt t="147605" x="6311900" y="2260600"/>
          <p14:tracePt t="147623" x="6364288" y="2473325"/>
          <p14:tracePt t="147639" x="6415088" y="2557463"/>
          <p14:tracePt t="147655" x="6456363" y="2651125"/>
          <p14:tracePt t="147672" x="6508750" y="2736850"/>
          <p14:tracePt t="147688" x="6542088" y="2762250"/>
          <p14:tracePt t="147705" x="6550025" y="2778125"/>
          <p14:tracePt t="147722" x="6559550" y="2778125"/>
          <p14:tracePt t="147738" x="6575425" y="2787650"/>
          <p14:tracePt t="147755" x="6729413" y="2863850"/>
          <p14:tracePt t="147772" x="6958013" y="3000375"/>
          <p14:tracePt t="147789" x="7188200" y="3109913"/>
          <p14:tracePt t="147789" x="7289800" y="3170238"/>
          <p14:tracePt t="147806" x="7366000" y="3228975"/>
          <p14:tracePt t="147807" x="7434263" y="3279775"/>
          <p14:tracePt t="147822" x="7545388" y="3365500"/>
          <p14:tracePt t="147839" x="7612063" y="3416300"/>
          <p14:tracePt t="147856" x="7697788" y="3611563"/>
          <p14:tracePt t="147872" x="7723188" y="3994150"/>
          <p14:tracePt t="147889" x="7723188" y="4460875"/>
          <p14:tracePt t="147906" x="7697788" y="4759325"/>
          <p14:tracePt t="147923" x="7680325" y="4827588"/>
          <p14:tracePt t="147958" x="7680325" y="4835525"/>
          <p14:tracePt t="147965" x="7680325" y="4852988"/>
          <p14:tracePt t="147973" x="7688263" y="4852988"/>
          <p14:tracePt t="147989" x="7697788" y="4868863"/>
          <p14:tracePt t="147989" x="7705725" y="4903788"/>
          <p14:tracePt t="148006" x="7723188" y="4937125"/>
          <p14:tracePt t="148007" x="7766050" y="4972050"/>
          <p14:tracePt t="148022" x="7799388" y="5005388"/>
          <p14:tracePt t="148038" x="7961313" y="5048250"/>
          <p14:tracePt t="148055" x="8131175" y="5073650"/>
          <p14:tracePt t="148072" x="8250238" y="5099050"/>
          <p14:tracePt t="148088" x="8377238" y="5141913"/>
          <p14:tracePt t="148105" x="8470900" y="5192713"/>
          <p14:tracePt t="148122" x="8564563" y="5235575"/>
          <p14:tracePt t="148139" x="8640763" y="5251450"/>
          <p14:tracePt t="148155" x="8716963" y="5251450"/>
          <p14:tracePt t="148157" x="8734425" y="5251450"/>
          <p14:tracePt t="148172" x="8767763" y="5251450"/>
          <p14:tracePt t="148189" x="8793163" y="5251450"/>
          <p14:tracePt t="148190" x="8828088" y="5226050"/>
          <p14:tracePt t="148205" x="8853488" y="5218113"/>
          <p14:tracePt t="148206" x="8921750" y="5192713"/>
          <p14:tracePt t="148221" x="8972550" y="5157788"/>
          <p14:tracePt t="148239" x="9117013" y="5081588"/>
          <p14:tracePt t="148255" x="9167813" y="5064125"/>
          <p14:tracePt t="148272" x="9193213" y="5038725"/>
          <p14:tracePt t="148288" x="9218613" y="5030788"/>
          <p14:tracePt t="148305" x="9244013" y="5022850"/>
          <p14:tracePt t="148322" x="9261475" y="5005388"/>
          <p14:tracePt t="148339" x="9294813" y="4962525"/>
          <p14:tracePt t="148355" x="9345613" y="4929188"/>
          <p14:tracePt t="148356" x="9388475" y="4886325"/>
          <p14:tracePt t="148373" x="9439275" y="4827588"/>
          <p14:tracePt t="148389" x="9464675" y="4792663"/>
          <p14:tracePt t="148405" x="9464675" y="4784725"/>
          <p14:tracePt t="148407" x="9464675" y="4775200"/>
          <p14:tracePt t="148478" x="9456738" y="4767263"/>
          <p14:tracePt t="148486" x="9431338" y="4767263"/>
          <p14:tracePt t="148492" x="9371013" y="4767263"/>
          <p14:tracePt t="148505" x="9286875" y="4767263"/>
          <p14:tracePt t="148522" x="9099550" y="4767263"/>
          <p14:tracePt t="148538" x="8904288" y="4767263"/>
          <p14:tracePt t="148555" x="8699500" y="4767263"/>
          <p14:tracePt t="148572" x="8597900" y="4767263"/>
          <p14:tracePt t="148573" x="8555038" y="4767263"/>
          <p14:tracePt t="148589" x="8521700" y="4767263"/>
          <p14:tracePt t="148589" x="8513763" y="4767263"/>
          <p14:tracePt t="148605" x="8496300" y="4767263"/>
          <p14:tracePt t="148662" x="8488363" y="4767263"/>
          <p14:tracePt t="148677" x="8470900" y="4767263"/>
          <p14:tracePt t="148758" x="8470900" y="4775200"/>
          <p14:tracePt t="148781" x="8496300" y="4775200"/>
          <p14:tracePt t="148789" x="8539163" y="4775200"/>
          <p14:tracePt t="148797" x="8572500" y="4775200"/>
          <p14:tracePt t="148806" x="8615363" y="4775200"/>
          <p14:tracePt t="148822" x="8674100" y="4775200"/>
          <p14:tracePt t="148822" x="8716963" y="4775200"/>
          <p14:tracePt t="148838" x="8828088" y="4775200"/>
          <p14:tracePt t="148856" x="8947150" y="4775200"/>
          <p14:tracePt t="148872" x="9023350" y="4775200"/>
          <p14:tracePt t="148888" x="9064625" y="4775200"/>
          <p14:tracePt t="148906" x="9091613" y="4775200"/>
          <p14:tracePt t="148922" x="9107488" y="4775200"/>
          <p14:tracePt t="148938" x="9124950" y="4775200"/>
          <p14:tracePt t="148955" x="9132888" y="4784725"/>
          <p14:tracePt t="148997" x="9142413" y="4792663"/>
          <p14:tracePt t="149006" x="9150350" y="4802188"/>
          <p14:tracePt t="149037" x="9158288" y="4802188"/>
          <p14:tracePt t="149045" x="9175750" y="4802188"/>
          <p14:tracePt t="149055" x="9183688" y="4802188"/>
          <p14:tracePt t="149072" x="9236075" y="4802188"/>
          <p14:tracePt t="149088" x="9371013" y="4802188"/>
          <p14:tracePt t="149105" x="9498013" y="4802188"/>
          <p14:tracePt t="149121" x="9550400" y="4802188"/>
          <p14:tracePt t="149189" x="9540875" y="4802188"/>
          <p14:tracePt t="149198" x="9498013" y="4802188"/>
          <p14:tracePt t="149206" x="9464675" y="4802188"/>
          <p14:tracePt t="149222" x="9413875" y="4802188"/>
          <p14:tracePt t="149223" x="9337675" y="4802188"/>
          <p14:tracePt t="149238" x="9269413" y="4802188"/>
          <p14:tracePt t="149239" x="9167813" y="4802188"/>
          <p14:tracePt t="149255" x="8988425" y="4802188"/>
          <p14:tracePt t="149271" x="8843963" y="4802188"/>
          <p14:tracePt t="149288" x="8767763" y="4802188"/>
          <p14:tracePt t="149305" x="8759825" y="4802188"/>
          <p14:tracePt t="149321" x="8742363" y="4802188"/>
          <p14:tracePt t="149341" x="8734425" y="4802188"/>
          <p14:tracePt t="149998" x="8742363" y="4802188"/>
          <p14:tracePt t="150004" x="8759825" y="4802188"/>
          <p14:tracePt t="150013" x="8777288" y="4802188"/>
          <p14:tracePt t="150022" x="8793163" y="4802188"/>
          <p14:tracePt t="150038" x="8810625" y="4802188"/>
          <p14:tracePt t="150039" x="8843963" y="4802188"/>
          <p14:tracePt t="150054" x="8886825" y="4802188"/>
          <p14:tracePt t="150071" x="8929688" y="4784725"/>
          <p14:tracePt t="150088" x="8980488" y="4784725"/>
          <p14:tracePt t="150104" x="9023350" y="4767263"/>
          <p14:tracePt t="150121" x="9074150" y="4759325"/>
          <p14:tracePt t="150138" x="9107488" y="4759325"/>
          <p14:tracePt t="150154" x="9132888" y="4759325"/>
          <p14:tracePt t="150171" x="9167813" y="4749800"/>
          <p14:tracePt t="150187" x="9209088" y="4749800"/>
          <p14:tracePt t="150204" x="9244013" y="4749800"/>
          <p14:tracePt t="150221" x="9286875" y="4749800"/>
          <p14:tracePt t="150222" x="9320213" y="4749800"/>
          <p14:tracePt t="150237" x="9345613" y="4749800"/>
          <p14:tracePt t="150254" x="9405938" y="4724400"/>
          <p14:tracePt t="150271" x="9447213" y="4724400"/>
          <p14:tracePt t="150287" x="9472613" y="4716463"/>
          <p14:tracePt t="150304" x="9507538" y="4716463"/>
          <p14:tracePt t="150321" x="9575800" y="4708525"/>
          <p14:tracePt t="150337" x="9634538" y="4708525"/>
          <p14:tracePt t="150354" x="9736138" y="4691063"/>
          <p14:tracePt t="150371" x="9821863" y="4691063"/>
          <p14:tracePt t="150388" x="9880600" y="4691063"/>
          <p14:tracePt t="150389" x="9898063" y="4683125"/>
          <p14:tracePt t="150404" x="9931400" y="4683125"/>
          <p14:tracePt t="150421" x="9956800" y="4673600"/>
          <p14:tracePt t="150438" x="9966325" y="4673600"/>
          <p14:tracePt t="150454" x="9974263" y="4673600"/>
          <p14:tracePt t="150471" x="9991725" y="4673600"/>
          <p14:tracePt t="150488" x="10009188" y="4657725"/>
          <p14:tracePt t="150504" x="10025063" y="4657725"/>
          <p14:tracePt t="150521" x="10169525" y="4622800"/>
          <p14:tracePt t="150538" x="10399713" y="4589463"/>
          <p14:tracePt t="150554" x="10645775" y="4564063"/>
          <p14:tracePt t="150571" x="10883900" y="4529138"/>
          <p14:tracePt t="150588" x="11002963" y="4529138"/>
          <p14:tracePt t="150589" x="11018838" y="4529138"/>
          <p14:tracePt t="150829" x="11028363" y="4529138"/>
          <p14:tracePt t="150872" x="11028363" y="4538663"/>
          <p14:tracePt t="151013" x="11028363" y="4554538"/>
          <p14:tracePt t="151021" x="11028363" y="4564063"/>
          <p14:tracePt t="151029" x="11010900" y="4572000"/>
          <p14:tracePt t="151045" x="10968038" y="4572000"/>
          <p14:tracePt t="151054" x="10952163" y="4579938"/>
          <p14:tracePt t="151070" x="10883900" y="4579938"/>
          <p14:tracePt t="151087" x="10815638" y="4605338"/>
          <p14:tracePt t="151104" x="10729913" y="4605338"/>
          <p14:tracePt t="151121" x="10637838" y="4605338"/>
          <p14:tracePt t="151138" x="10552113" y="4605338"/>
          <p14:tracePt t="151154" x="10475913" y="4605338"/>
          <p14:tracePt t="151170" x="10407650" y="4622800"/>
          <p14:tracePt t="151187" x="10348913" y="4622800"/>
          <p14:tracePt t="151188" x="10323513" y="4640263"/>
          <p14:tracePt t="151204" x="10288588" y="4640263"/>
          <p14:tracePt t="151205" x="10271125" y="4640263"/>
          <p14:tracePt t="151221" x="10220325" y="4648200"/>
          <p14:tracePt t="151238" x="10194925" y="4648200"/>
          <p14:tracePt t="151239" x="10179050" y="4648200"/>
          <p14:tracePt t="151253" x="10153650" y="4648200"/>
          <p14:tracePt t="151270" x="10059988" y="4648200"/>
          <p14:tracePt t="151287" x="9923463" y="4657725"/>
          <p14:tracePt t="151304" x="9771063" y="4673600"/>
          <p14:tracePt t="151320" x="9583738" y="4691063"/>
          <p14:tracePt t="151337" x="9286875" y="4691063"/>
          <p14:tracePt t="151354" x="8793163" y="4691063"/>
          <p14:tracePt t="151370" x="8240713" y="4691063"/>
          <p14:tracePt t="151387" x="7662863" y="4691063"/>
          <p14:tracePt t="151404" x="7112000" y="4691063"/>
          <p14:tracePt t="151405" x="6823075" y="4691063"/>
          <p14:tracePt t="151421" x="6184900" y="4691063"/>
          <p14:tracePt t="151437" x="5895975" y="4691063"/>
          <p14:tracePt t="151438" x="5667375" y="4691063"/>
          <p14:tracePt t="151454" x="5513388" y="4691063"/>
          <p14:tracePt t="151455" x="5386388" y="4691063"/>
          <p14:tracePt t="151471" x="5249863" y="4699000"/>
          <p14:tracePt t="151487" x="5199063" y="4699000"/>
          <p14:tracePt t="151504" x="5165725" y="4699000"/>
          <p14:tracePt t="151521" x="5140325" y="4699000"/>
          <p14:tracePt t="151537" x="5089525" y="4699000"/>
          <p14:tracePt t="151554" x="4945063" y="4708525"/>
          <p14:tracePt t="151570" x="4765675" y="4708525"/>
          <p14:tracePt t="151587" x="4562475" y="4708525"/>
          <p14:tracePt t="151604" x="4410075" y="4708525"/>
          <p14:tracePt t="151621" x="4179888" y="4708525"/>
          <p14:tracePt t="151637" x="4078288" y="4708525"/>
          <p14:tracePt t="151638" x="3967163" y="4708525"/>
          <p14:tracePt t="151653" x="3840163" y="4708525"/>
          <p14:tracePt t="151670" x="3517900" y="4708525"/>
          <p14:tracePt t="151687" x="3338513" y="4741863"/>
          <p14:tracePt t="151704" x="3186113" y="4767263"/>
          <p14:tracePt t="151720" x="3033713" y="4802188"/>
          <p14:tracePt t="151737" x="2905125" y="4818063"/>
          <p14:tracePt t="151754" x="2770188" y="4868863"/>
          <p14:tracePt t="151770" x="2659063" y="4911725"/>
          <p14:tracePt t="151787" x="2574925" y="4954588"/>
          <p14:tracePt t="151803" x="2489200" y="4987925"/>
          <p14:tracePt t="151820" x="2430463" y="5005388"/>
          <p14:tracePt t="151821" x="2420938" y="5005388"/>
          <p14:tracePt t="151837" x="2405063" y="5013325"/>
          <p14:tracePt t="151838" x="2362200" y="5030788"/>
          <p14:tracePt t="151853" x="2336800" y="5038725"/>
          <p14:tracePt t="151870" x="2268538" y="5056188"/>
          <p14:tracePt t="151887" x="2217738" y="5081588"/>
          <p14:tracePt t="151903" x="2174875" y="5091113"/>
          <p14:tracePt t="151920" x="2141538" y="5099050"/>
          <p14:tracePt t="151937" x="2081213" y="5116513"/>
          <p14:tracePt t="151953" x="2022475" y="5124450"/>
          <p14:tracePt t="151970" x="1971675" y="5149850"/>
          <p14:tracePt t="151987" x="1928813" y="5167313"/>
          <p14:tracePt t="152003" x="1878013" y="5192713"/>
          <p14:tracePt t="152004" x="1852613" y="5208588"/>
          <p14:tracePt t="152021" x="1827213" y="5218113"/>
          <p14:tracePt t="152038" x="1817688" y="5218113"/>
          <p14:tracePt t="152054" x="1809750" y="5235575"/>
          <p14:tracePt t="152070" x="1801813" y="5235575"/>
          <p14:tracePt t="152181" x="1792288" y="5243513"/>
          <p14:tracePt t="152214" x="1809750" y="5260975"/>
          <p14:tracePt t="152221" x="1817688" y="5260975"/>
          <p14:tracePt t="152229" x="1852613" y="5268913"/>
          <p14:tracePt t="152238" x="1868488" y="5268913"/>
          <p14:tracePt t="152253" x="1878013" y="5276850"/>
          <p14:tracePt t="152254" x="1893888" y="5286375"/>
          <p14:tracePt t="152270" x="1903413" y="5286375"/>
          <p14:tracePt t="152287" x="1920875" y="5286375"/>
          <p14:tracePt t="152309" x="1928813" y="5286375"/>
          <p14:tracePt t="152333" x="1936750" y="5286375"/>
          <p14:tracePt t="152341" x="1946275" y="5286375"/>
          <p14:tracePt t="152353" x="1954213" y="5286375"/>
          <p14:tracePt t="152370" x="1962150" y="5286375"/>
          <p14:tracePt t="152387" x="1987550" y="5286375"/>
          <p14:tracePt t="152403" x="2012950" y="5286375"/>
          <p14:tracePt t="152405" x="2030413" y="5286375"/>
          <p14:tracePt t="152420" x="2065338" y="5286375"/>
          <p14:tracePt t="152421" x="2081213" y="5286375"/>
          <p14:tracePt t="152438" x="2116138" y="5286375"/>
          <p14:tracePt t="152438" x="2166938" y="5286375"/>
          <p14:tracePt t="152454" x="2225675" y="5286375"/>
          <p14:tracePt t="152455" x="2301875" y="5268913"/>
          <p14:tracePt t="152470" x="2395538" y="5251450"/>
          <p14:tracePt t="152486" x="2438400" y="5243513"/>
          <p14:tracePt t="152527" x="2446338" y="5243513"/>
          <p14:tracePt t="152605" x="2455863" y="5243513"/>
          <p14:tracePt t="152701" x="2463800" y="5243513"/>
          <p14:tracePt t="152709" x="2471738" y="5251450"/>
          <p14:tracePt t="152749" x="2481263" y="5260975"/>
          <p14:tracePt t="152757" x="2489200" y="5260975"/>
          <p14:tracePt t="152770" x="2497138" y="5260975"/>
          <p14:tracePt t="152787" x="2524125" y="5260975"/>
          <p14:tracePt t="152803" x="2557463" y="5260975"/>
          <p14:tracePt t="152804" x="2565400" y="5260975"/>
          <p14:tracePt t="152820" x="2590800" y="5268913"/>
          <p14:tracePt t="152837" x="2616200" y="5268913"/>
          <p14:tracePt t="152853" x="2625725" y="5268913"/>
          <p14:tracePt t="152854" x="2633663" y="5268913"/>
          <p14:tracePt t="152870" x="2659063" y="5286375"/>
          <p14:tracePt t="152887" x="2668588" y="5286375"/>
          <p14:tracePt t="152903" x="2693988" y="5294313"/>
          <p14:tracePt t="152920" x="2701925" y="5294313"/>
          <p14:tracePt t="152937" x="2709863" y="5302250"/>
          <p14:tracePt t="152966" x="2719388" y="5302250"/>
          <p14:tracePt t="196005" x="2719388" y="5319713"/>
          <p14:tracePt t="196013" x="2719388" y="5327650"/>
          <p14:tracePt t="196029" x="2719388" y="5345113"/>
          <p14:tracePt t="196037" x="2719388" y="5353050"/>
          <p14:tracePt t="196053" x="2719388" y="5370513"/>
          <p14:tracePt t="196068" x="2719388" y="5380038"/>
          <p14:tracePt t="196084" x="2719388" y="5395913"/>
          <p14:tracePt t="196101" x="2879725" y="5438775"/>
          <p14:tracePt t="196118" x="2940050" y="5464175"/>
          <p14:tracePt t="196119" x="2998788" y="5489575"/>
          <p14:tracePt t="196134" x="3033713" y="5497513"/>
          <p14:tracePt t="196134" x="3049588" y="5507038"/>
          <p14:tracePt t="196173" x="3049588" y="5514975"/>
          <p14:tracePt t="196189" x="3024188" y="5514975"/>
          <p14:tracePt t="196197" x="2965450" y="5514975"/>
          <p14:tracePt t="196205" x="2863850" y="5514975"/>
          <p14:tracePt t="196218" x="2735263" y="5514975"/>
          <p14:tracePt t="196234" x="2540000" y="5514975"/>
          <p14:tracePt t="196250" x="2352675" y="5489575"/>
          <p14:tracePt t="196267" x="1878013" y="5132388"/>
          <p14:tracePt t="196269" x="1673225" y="4886325"/>
          <p14:tracePt t="196284" x="1444625" y="4546600"/>
          <p14:tracePt t="196285" x="1317625" y="4316413"/>
          <p14:tracePt t="196301" x="1036638" y="3790950"/>
          <p14:tracePt t="196319" x="671513" y="3238500"/>
          <p14:tracePt t="196334" x="212725" y="2319338"/>
          <p14:tracePt t="197119" x="10620375" y="30638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771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365294" y="1552485"/>
            <a:ext cx="5582500" cy="5224764"/>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1600" b="1" i="0" u="none" strike="noStrike" kern="1200" cap="none" spc="0" normalizeH="0" baseline="0" noProof="0" dirty="0">
                <a:ln>
                  <a:noFill/>
                </a:ln>
                <a:solidFill>
                  <a:srgbClr val="000000"/>
                </a:solidFill>
                <a:effectLst/>
                <a:uLnTx/>
                <a:uFillTx/>
                <a:latin typeface="ScalaSansPro-Regular"/>
                <a:ea typeface="+mn-ea"/>
                <a:cs typeface="+mn-cs"/>
              </a:rPr>
              <a:t>Disadvantages of Insurance </a:t>
            </a:r>
          </a:p>
          <a:p>
            <a:pPr marR="0" lvl="0" algn="l" defTabSz="914400" rtl="0" eaLnBrk="1" fontAlgn="auto" latinLnBrk="0" hangingPunct="1">
              <a:lnSpc>
                <a:spcPct val="150000"/>
              </a:lnSpc>
              <a:spcBef>
                <a:spcPts val="0"/>
              </a:spcBef>
              <a:spcAft>
                <a:spcPts val="0"/>
              </a:spcAft>
              <a:buClrTx/>
              <a:buSzTx/>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The use of insurance also entails certain disadvantages and costs.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The payment of premiums is a major cost because the premium consists of a component to pay losses, an amount to cover the insurer’s expenses, and an allowance for profit and contingencies.</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Considerable time and effort must be spent in negotiating the insurance coverages. An insurer or insurers must be selected, policy terms and premiums must be negotiated, and the firm must cooperate with the risk-control activities of the insurer.</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600" dirty="0">
                <a:solidFill>
                  <a:srgbClr val="000000"/>
                </a:solidFill>
                <a:latin typeface="ScalaSansPro-Regular"/>
              </a:rPr>
              <a:t> </a:t>
            </a:r>
            <a:r>
              <a:rPr kumimoji="0" lang="en-US" sz="1600" i="0" u="none" strike="noStrike" kern="1200" cap="none" spc="0" normalizeH="0" baseline="0" noProof="0" dirty="0">
                <a:ln>
                  <a:noFill/>
                </a:ln>
                <a:solidFill>
                  <a:srgbClr val="000000"/>
                </a:solidFill>
                <a:effectLst/>
                <a:uLnTx/>
                <a:uFillTx/>
                <a:latin typeface="ScalaSansPro-Regular"/>
                <a:ea typeface="+mn-ea"/>
                <a:cs typeface="+mn-cs"/>
              </a:rPr>
              <a:t>The risk manager may have less incentive to implement loss-control measures because the insurer will pay the claim if a loss occurs.</a:t>
            </a:r>
            <a:endParaRPr lang="en-US" sz="2000" i="0" u="none" strike="noStrike" baseline="0" dirty="0">
              <a:solidFill>
                <a:srgbClr val="000000"/>
              </a:solidFill>
              <a:latin typeface="ScalaSansPro-Regular"/>
            </a:endParaRPr>
          </a:p>
        </p:txBody>
      </p:sp>
      <p:sp>
        <p:nvSpPr>
          <p:cNvPr id="3" name="TextBox 2">
            <a:extLst>
              <a:ext uri="{FF2B5EF4-FFF2-40B4-BE49-F238E27FC236}">
                <a16:creationId xmlns:a16="http://schemas.microsoft.com/office/drawing/2014/main" xmlns="" id="{8B77AC2E-4E1B-CB4A-E7FD-553125140B0A}"/>
              </a:ext>
            </a:extLst>
          </p:cNvPr>
          <p:cNvSpPr txBox="1"/>
          <p:nvPr/>
        </p:nvSpPr>
        <p:spPr>
          <a:xfrm>
            <a:off x="3445291" y="586482"/>
            <a:ext cx="5301418" cy="1138773"/>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Insurance</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التأمين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xmlns="" id="{9B92712F-F027-1723-D5AC-0347320F84C0}"/>
              </a:ext>
            </a:extLst>
          </p:cNvPr>
          <p:cNvSpPr txBox="1"/>
          <p:nvPr/>
        </p:nvSpPr>
        <p:spPr>
          <a:xfrm>
            <a:off x="6014906" y="1921483"/>
            <a:ext cx="5811800" cy="4708981"/>
          </a:xfrm>
          <a:prstGeom prst="rect">
            <a:avLst/>
          </a:prstGeom>
          <a:noFill/>
        </p:spPr>
        <p:txBody>
          <a:bodyPr wrap="square">
            <a:spAutoFit/>
          </a:bodyPr>
          <a:lstStyle/>
          <a:p>
            <a:pPr algn="r" rtl="1"/>
            <a:r>
              <a:rPr lang="ar-YE" sz="2500" b="1" dirty="0">
                <a:latin typeface="Traditional Arabic" panose="02020603050405020304" pitchFamily="18" charset="-78"/>
                <a:cs typeface="Traditional Arabic" panose="02020603050405020304" pitchFamily="18" charset="-78"/>
              </a:rPr>
              <a:t>عيوب التأمين </a:t>
            </a:r>
          </a:p>
          <a:p>
            <a:pPr algn="r" rtl="1"/>
            <a:r>
              <a:rPr lang="ar-YE" sz="2500" dirty="0">
                <a:latin typeface="Traditional Arabic" panose="02020603050405020304" pitchFamily="18" charset="-78"/>
                <a:cs typeface="Traditional Arabic" panose="02020603050405020304" pitchFamily="18" charset="-78"/>
              </a:rPr>
              <a:t>ينطوي استخدام التأمين أيضًا على بعض العيوب والتكاليف.</a:t>
            </a:r>
          </a:p>
          <a:p>
            <a:pPr marL="342900" indent="-342900" algn="r" rtl="1">
              <a:buFont typeface="Wingdings" panose="05000000000000000000" pitchFamily="2" charset="2"/>
              <a:buChar char="v"/>
            </a:pPr>
            <a:r>
              <a:rPr lang="ar-YE" sz="2500" dirty="0">
                <a:latin typeface="Traditional Arabic" panose="02020603050405020304" pitchFamily="18" charset="-78"/>
                <a:cs typeface="Traditional Arabic" panose="02020603050405020304" pitchFamily="18" charset="-78"/>
              </a:rPr>
              <a:t>يُعد دفع الأقساط تكلفة رئيسية، حيث تتكون الأقساط من جزء لتغطية الخسائر، ومبلغ لتغطية نفقات شركة التأمين، وبدل للأرباح والاحتمالات.</a:t>
            </a:r>
          </a:p>
          <a:p>
            <a:pPr marL="342900" indent="-342900" algn="r" rtl="1">
              <a:buFont typeface="Wingdings" panose="05000000000000000000" pitchFamily="2" charset="2"/>
              <a:buChar char="v"/>
            </a:pPr>
            <a:r>
              <a:rPr lang="ar-YE" sz="2500" dirty="0">
                <a:latin typeface="Traditional Arabic" panose="02020603050405020304" pitchFamily="18" charset="-78"/>
                <a:cs typeface="Traditional Arabic" panose="02020603050405020304" pitchFamily="18" charset="-78"/>
              </a:rPr>
              <a:t>يجب قضاء وقت وجهد كبيرين في التفاوض حول التغطيات التأمينية. يجب اختيار شركة تأمين أو شركات تأمين، والتفاوض على شروط البوليصة والأقساط، ويجب على الشركة التعاون مع أنشطة التحكم في المخاطر الخاصة بشركة التأمين.</a:t>
            </a:r>
          </a:p>
          <a:p>
            <a:pPr marL="342900" indent="-342900" algn="r" rtl="1">
              <a:buFont typeface="Wingdings" panose="05000000000000000000" pitchFamily="2" charset="2"/>
              <a:buChar char="v"/>
            </a:pPr>
            <a:r>
              <a:rPr lang="ar-YE" sz="2500" dirty="0">
                <a:latin typeface="Traditional Arabic" panose="02020603050405020304" pitchFamily="18" charset="-78"/>
                <a:cs typeface="Traditional Arabic" panose="02020603050405020304" pitchFamily="18" charset="-78"/>
              </a:rPr>
              <a:t>قد يكون لدى مدير المخاطر حافز أقل لتطبيق تدابير التحكم في الخسائر، لأن شركة التأمين ستدفع المطالبة في حال حدوث خسارة.</a:t>
            </a:r>
            <a:endParaRPr lang="en-MY" sz="25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71091573"/>
      </p:ext>
    </p:extLst>
  </p:cSld>
  <p:clrMapOvr>
    <a:masterClrMapping/>
  </p:clrMapOvr>
  <mc:AlternateContent xmlns:mc="http://schemas.openxmlformats.org/markup-compatibility/2006" xmlns:p14="http://schemas.microsoft.com/office/powerpoint/2010/main">
    <mc:Choice Requires="p14">
      <p:transition spd="slow" p14:dur="2000" advTm="179958"/>
    </mc:Choice>
    <mc:Fallback xmlns="">
      <p:transition spd="slow" advTm="179958"/>
    </mc:Fallback>
  </mc:AlternateContent>
  <p:extLst>
    <p:ext uri="{3A86A75C-4F4B-4683-9AE1-C65F6400EC91}">
      <p14:laserTraceLst xmlns:p14="http://schemas.microsoft.com/office/powerpoint/2010/main">
        <p14:tracePtLst>
          <p14:tracePt t="29639" x="3714750" y="6229350"/>
          <p14:tracePt t="29791" x="3508375" y="6569075"/>
          <p14:tracePt t="29800" x="3756025" y="6338888"/>
          <p14:tracePt t="29813" x="4027488" y="6084888"/>
          <p14:tracePt t="29815" x="4273550" y="5854700"/>
          <p14:tracePt t="29830" x="4613275" y="5524500"/>
          <p14:tracePt t="29831" x="4919663" y="5218113"/>
          <p14:tracePt t="29847" x="5487988" y="4605338"/>
          <p14:tracePt t="29863" x="5761038" y="4351338"/>
          <p14:tracePt t="29880" x="6261100" y="3790950"/>
          <p14:tracePt t="29897" x="6491288" y="3568700"/>
          <p14:tracePt t="29913" x="6661150" y="3459163"/>
          <p14:tracePt t="29930" x="6831013" y="3355975"/>
          <p14:tracePt t="29947" x="7000875" y="3238500"/>
          <p14:tracePt t="29963" x="7127875" y="3135313"/>
          <p14:tracePt t="29980" x="7229475" y="3059113"/>
          <p14:tracePt t="29996" x="7264400" y="3016250"/>
          <p14:tracePt t="29999" x="7272338" y="3000375"/>
          <p14:tracePt t="30013" x="7272338" y="2990850"/>
          <p14:tracePt t="30031" x="7281863" y="2982913"/>
          <p14:tracePt t="30591" x="7239000" y="2982913"/>
          <p14:tracePt t="30599" x="7170738" y="3008313"/>
          <p14:tracePt t="30613" x="7153275" y="3016250"/>
          <p14:tracePt t="30615" x="7137400" y="3025775"/>
          <p14:tracePt t="30629" x="7112000" y="3033713"/>
          <p14:tracePt t="30632" x="7102475" y="3041650"/>
          <p14:tracePt t="30647" x="7094538" y="3041650"/>
          <p14:tracePt t="30663" x="7085013" y="3051175"/>
          <p14:tracePt t="30680" x="7077075" y="3051175"/>
          <p14:tracePt t="30681" x="7069138" y="3059113"/>
          <p14:tracePt t="30695" x="7051675" y="3059113"/>
          <p14:tracePt t="30713" x="7043738" y="3067050"/>
          <p14:tracePt t="30735" x="7034213" y="3067050"/>
          <p14:tracePt t="30746" x="7018338" y="3067050"/>
          <p14:tracePt t="30763" x="6975475" y="3084513"/>
          <p14:tracePt t="30780" x="6924675" y="3094038"/>
          <p14:tracePt t="30796" x="6838950" y="3094038"/>
          <p14:tracePt t="30800" x="6788150" y="3101975"/>
          <p14:tracePt t="30813" x="6754813" y="3101975"/>
          <p14:tracePt t="30815" x="6737350" y="3101975"/>
          <p14:tracePt t="30829" x="6711950" y="3119438"/>
          <p14:tracePt t="30831" x="6694488" y="3119438"/>
          <p14:tracePt t="30847" x="6686550" y="3127375"/>
          <p14:tracePt t="30864" x="6678613" y="3127375"/>
          <p14:tracePt t="30879" x="6669088" y="3127375"/>
          <p14:tracePt t="30881" x="6653213" y="3127375"/>
          <p14:tracePt t="30896" x="6635750" y="3127375"/>
          <p14:tracePt t="30913" x="6618288" y="3127375"/>
          <p14:tracePt t="30929" x="6600825" y="3127375"/>
          <p14:tracePt t="30946" x="6592888" y="3135313"/>
          <p14:tracePt t="30963" x="6575425" y="3135313"/>
          <p14:tracePt t="30979" x="6559550" y="3135313"/>
          <p14:tracePt t="30996" x="6542088" y="3135313"/>
          <p14:tracePt t="31013" x="6524625" y="3144838"/>
          <p14:tracePt t="31015" x="6516688" y="3152775"/>
          <p14:tracePt t="31647" x="6534150" y="3152775"/>
          <p14:tracePt t="31655" x="6567488" y="3152775"/>
          <p14:tracePt t="31663" x="6600825" y="3152775"/>
          <p14:tracePt t="31679" x="6643688" y="3152775"/>
          <p14:tracePt t="31680" x="6704013" y="3152775"/>
          <p14:tracePt t="31695" x="6805613" y="3144838"/>
          <p14:tracePt t="31712" x="6950075" y="3094038"/>
          <p14:tracePt t="31729" x="7112000" y="3076575"/>
          <p14:tracePt t="31746" x="7307263" y="3025775"/>
          <p14:tracePt t="31762" x="7467600" y="2974975"/>
          <p14:tracePt t="31779" x="7604125" y="2932113"/>
          <p14:tracePt t="31796" x="7672388" y="2889250"/>
          <p14:tracePt t="31813" x="7723188" y="2855913"/>
          <p14:tracePt t="31815" x="7740650" y="2846388"/>
          <p14:tracePt t="31975" x="7756525" y="2846388"/>
          <p14:tracePt t="31992" x="7766050" y="2846388"/>
          <p14:tracePt t="32007" x="7773988" y="2846388"/>
          <p14:tracePt t="32014" x="7791450" y="2846388"/>
          <p14:tracePt t="32029" x="7799388" y="2846388"/>
          <p14:tracePt t="32046" x="7842250" y="2846388"/>
          <p14:tracePt t="32063" x="7875588" y="2846388"/>
          <p14:tracePt t="32080" x="7900988" y="2846388"/>
          <p14:tracePt t="32095" x="7910513" y="2838450"/>
          <p14:tracePt t="32097" x="7935913" y="2838450"/>
          <p14:tracePt t="32112" x="7977188" y="2838450"/>
          <p14:tracePt t="32129" x="8054975" y="2838450"/>
          <p14:tracePt t="32146" x="8131175" y="2838450"/>
          <p14:tracePt t="32162" x="8174038" y="2838450"/>
          <p14:tracePt t="32179" x="8207375" y="2838450"/>
          <p14:tracePt t="32195" x="8240713" y="2838450"/>
          <p14:tracePt t="32212" x="8266113" y="2855913"/>
          <p14:tracePt t="32229" x="8291513" y="2855913"/>
          <p14:tracePt t="32246" x="8334375" y="2855913"/>
          <p14:tracePt t="32247" x="8343900" y="2855913"/>
          <p14:tracePt t="32263" x="8369300" y="2855913"/>
          <p14:tracePt t="32279" x="8377238" y="2855913"/>
          <p14:tracePt t="32279" x="8394700" y="2855913"/>
          <p14:tracePt t="32296" x="8420100" y="2855913"/>
          <p14:tracePt t="32313" x="8453438" y="2855913"/>
          <p14:tracePt t="32328" x="8496300" y="2855913"/>
          <p14:tracePt t="32345" x="8555038" y="2863850"/>
          <p14:tracePt t="32362" x="8597900" y="2871788"/>
          <p14:tracePt t="32379" x="8640763" y="2889250"/>
          <p14:tracePt t="32395" x="8759825" y="2897188"/>
          <p14:tracePt t="32412" x="8921750" y="2932113"/>
          <p14:tracePt t="32429" x="9056688" y="2974975"/>
          <p14:tracePt t="32445" x="9158288" y="2990850"/>
          <p14:tracePt t="32462" x="9226550" y="3000375"/>
          <p14:tracePt t="32479" x="9236075" y="3000375"/>
          <p14:tracePt t="32552" x="9236075" y="3008313"/>
          <p14:tracePt t="32568" x="9201150" y="3008313"/>
          <p14:tracePt t="32575" x="9117013" y="3033713"/>
          <p14:tracePt t="32582" x="9048750" y="3033713"/>
          <p14:tracePt t="32595" x="8972550" y="3041650"/>
          <p14:tracePt t="32612" x="8734425" y="3059113"/>
          <p14:tracePt t="32628" x="8462963" y="3059113"/>
          <p14:tracePt t="32645" x="8181975" y="3059113"/>
          <p14:tracePt t="32663" x="7662863" y="3059113"/>
          <p14:tracePt t="32679" x="7145338" y="3059113"/>
          <p14:tracePt t="32695" x="6823075" y="3059113"/>
          <p14:tracePt t="32696" x="6592888" y="3059113"/>
          <p14:tracePt t="32712" x="6389688" y="3059113"/>
          <p14:tracePt t="32713" x="6235700" y="3059113"/>
          <p14:tracePt t="32728" x="6032500" y="3067050"/>
          <p14:tracePt t="32745" x="5905500" y="3101975"/>
          <p14:tracePt t="32762" x="5819775" y="3144838"/>
          <p14:tracePt t="32779" x="5735638" y="3170238"/>
          <p14:tracePt t="32795" x="5667375" y="3203575"/>
          <p14:tracePt t="32812" x="5565775" y="3246438"/>
          <p14:tracePt t="32828" x="5437188" y="3271838"/>
          <p14:tracePt t="32845" x="5327650" y="3305175"/>
          <p14:tracePt t="32862" x="5157788" y="3348038"/>
          <p14:tracePt t="32879" x="5038725" y="3382963"/>
          <p14:tracePt t="32895" x="4978400" y="3398838"/>
          <p14:tracePt t="32896" x="4902200" y="3424238"/>
          <p14:tracePt t="32912" x="4859338" y="3441700"/>
          <p14:tracePt t="32913" x="4783138" y="3449638"/>
          <p14:tracePt t="32928" x="4656138" y="3502025"/>
          <p14:tracePt t="32945" x="4511675" y="3552825"/>
          <p14:tracePt t="32962" x="4400550" y="3586163"/>
          <p14:tracePt t="32978" x="4349750" y="3603625"/>
          <p14:tracePt t="32995" x="4332288" y="3603625"/>
          <p14:tracePt t="33135" x="4359275" y="3603625"/>
          <p14:tracePt t="33143" x="4410075" y="3603625"/>
          <p14:tracePt t="33151" x="4451350" y="3603625"/>
          <p14:tracePt t="33163" x="4486275" y="3603625"/>
          <p14:tracePt t="33178" x="4579938" y="3603625"/>
          <p14:tracePt t="33195" x="4732338" y="3603625"/>
          <p14:tracePt t="33212" x="4902200" y="3603625"/>
          <p14:tracePt t="33228" x="5046663" y="3603625"/>
          <p14:tracePt t="33245" x="5148263" y="3603625"/>
          <p14:tracePt t="33262" x="5267325" y="3603625"/>
          <p14:tracePt t="33279" x="5343525" y="3603625"/>
          <p14:tracePt t="33295" x="5394325" y="3603625"/>
          <p14:tracePt t="33296" x="5454650" y="3603625"/>
          <p14:tracePt t="33312" x="5538788" y="3603625"/>
          <p14:tracePt t="33328" x="5641975" y="3603625"/>
          <p14:tracePt t="33345" x="5708650" y="3603625"/>
          <p14:tracePt t="33362" x="5751513" y="3603625"/>
          <p14:tracePt t="33378" x="5786438" y="3594100"/>
          <p14:tracePt t="33395" x="5811838" y="3594100"/>
          <p14:tracePt t="33412" x="5845175" y="3586163"/>
          <p14:tracePt t="33428" x="5895975" y="3568700"/>
          <p14:tracePt t="33445" x="5956300" y="3552825"/>
          <p14:tracePt t="33463" x="5989638" y="3535363"/>
          <p14:tracePt t="33478" x="6015038" y="3527425"/>
          <p14:tracePt t="33495" x="6040438" y="3527425"/>
          <p14:tracePt t="33495" x="6057900" y="3517900"/>
          <p14:tracePt t="33512" x="6057900" y="3509963"/>
          <p14:tracePt t="33512" x="6075363" y="3509963"/>
          <p14:tracePt t="33528" x="6100763" y="3492500"/>
          <p14:tracePt t="33545" x="6134100" y="3484563"/>
          <p14:tracePt t="33562" x="6167438" y="3475038"/>
          <p14:tracePt t="33578" x="6202363" y="3467100"/>
          <p14:tracePt t="33595" x="6245225" y="3441700"/>
          <p14:tracePt t="33612" x="6253163" y="3433763"/>
          <p14:tracePt t="33628" x="6270625" y="3433763"/>
          <p14:tracePt t="33645" x="6286500" y="3424238"/>
          <p14:tracePt t="33662" x="6303963" y="3424238"/>
          <p14:tracePt t="33663" x="6321425" y="3408363"/>
          <p14:tracePt t="33678" x="6329363" y="3408363"/>
          <p14:tracePt t="33695" x="6346825" y="3408363"/>
          <p14:tracePt t="33712" x="6354763" y="3408363"/>
          <p14:tracePt t="33728" x="6372225" y="3408363"/>
          <p14:tracePt t="33745" x="6430963" y="3408363"/>
          <p14:tracePt t="33762" x="6456363" y="3408363"/>
          <p14:tracePt t="33778" x="6491288" y="3408363"/>
          <p14:tracePt t="33794" x="6508750" y="3408363"/>
          <p14:tracePt t="33811" x="6534150" y="3408363"/>
          <p14:tracePt t="33831" x="6542088" y="3408363"/>
          <p14:tracePt t="33844" x="6559550" y="3408363"/>
          <p14:tracePt t="33862" x="6584950" y="3408363"/>
          <p14:tracePt t="33878" x="6592888" y="3408363"/>
          <p14:tracePt t="33895" x="6635750" y="3408363"/>
          <p14:tracePt t="33912" x="6661150" y="3408363"/>
          <p14:tracePt t="33912" x="6704013" y="3408363"/>
          <p14:tracePt t="33928" x="6737350" y="3408363"/>
          <p14:tracePt t="33929" x="6780213" y="3408363"/>
          <p14:tracePt t="33944" x="6838950" y="3408363"/>
          <p14:tracePt t="33962" x="6873875" y="3408363"/>
          <p14:tracePt t="33977" x="6915150" y="3408363"/>
          <p14:tracePt t="33994" x="6950075" y="3408363"/>
          <p14:tracePt t="34012" x="6983413" y="3408363"/>
          <p14:tracePt t="34028" x="7008813" y="3408363"/>
          <p14:tracePt t="34045" x="7034213" y="3408363"/>
          <p14:tracePt t="34061" x="7069138" y="3408363"/>
          <p14:tracePt t="34077" x="7112000" y="3408363"/>
          <p14:tracePt t="34095" x="7170738" y="3424238"/>
          <p14:tracePt t="34112" x="7196138" y="3424238"/>
          <p14:tracePt t="34127" x="7221538" y="3424238"/>
          <p14:tracePt t="34128" x="7229475" y="3424238"/>
          <p14:tracePt t="34144" x="7272338" y="3424238"/>
          <p14:tracePt t="34161" x="7315200" y="3424238"/>
          <p14:tracePt t="34177" x="7391400" y="3424238"/>
          <p14:tracePt t="34194" x="7451725" y="3424238"/>
          <p14:tracePt t="34211" x="7493000" y="3424238"/>
          <p14:tracePt t="34228" x="7535863" y="3424238"/>
          <p14:tracePt t="34245" x="7545388" y="3424238"/>
          <p14:tracePt t="34246" x="7561263" y="3424238"/>
          <p14:tracePt t="34262" x="7570788" y="3424238"/>
          <p14:tracePt t="34279" x="7596188" y="3424238"/>
          <p14:tracePt t="34296" x="7612063" y="3424238"/>
          <p14:tracePt t="34311" x="7637463" y="3424238"/>
          <p14:tracePt t="34312" x="7646988" y="3424238"/>
          <p14:tracePt t="34328" x="7672388" y="3424238"/>
          <p14:tracePt t="34328" x="7680325" y="3424238"/>
          <p14:tracePt t="34344" x="7723188" y="3424238"/>
          <p14:tracePt t="34362" x="7766050" y="3408363"/>
          <p14:tracePt t="34377" x="7824788" y="3398838"/>
          <p14:tracePt t="34395" x="7875588" y="3398838"/>
          <p14:tracePt t="34413" x="7926388" y="3390900"/>
          <p14:tracePt t="34427" x="7951788" y="3390900"/>
          <p14:tracePt t="34444" x="7986713" y="3382963"/>
          <p14:tracePt t="34461" x="8029575" y="3365500"/>
          <p14:tracePt t="34478" x="8062913" y="3355975"/>
          <p14:tracePt t="34494" x="8088313" y="3355975"/>
          <p14:tracePt t="35711" x="8113713" y="3355975"/>
          <p14:tracePt t="35718" x="8121650" y="3355975"/>
          <p14:tracePt t="35735" x="8156575" y="3355975"/>
          <p14:tracePt t="35751" x="8181975" y="3355975"/>
          <p14:tracePt t="35760" x="8189913" y="3355975"/>
          <p14:tracePt t="35777" x="8240713" y="3365500"/>
          <p14:tracePt t="35794" x="8318500" y="3373438"/>
          <p14:tracePt t="35810" x="8351838" y="3373438"/>
          <p14:tracePt t="35827" x="8369300" y="3373438"/>
          <p14:tracePt t="35844" x="8385175" y="3373438"/>
          <p14:tracePt t="35860" x="8402638" y="3373438"/>
          <p14:tracePt t="35877" x="8410575" y="3373438"/>
          <p14:tracePt t="35895" x="8445500" y="3373438"/>
          <p14:tracePt t="35912" x="8453438" y="3373438"/>
          <p14:tracePt t="35928" x="8462963" y="3373438"/>
          <p14:tracePt t="35943" x="8478838" y="3373438"/>
          <p14:tracePt t="35960" x="8521700" y="3373438"/>
          <p14:tracePt t="35977" x="8580438" y="3373438"/>
          <p14:tracePt t="35993" x="8658225" y="3373438"/>
          <p14:tracePt t="36010" x="8724900" y="3373438"/>
          <p14:tracePt t="36027" x="8785225" y="3373438"/>
          <p14:tracePt t="36044" x="8869363" y="3382963"/>
          <p14:tracePt t="36060" x="8980488" y="3408363"/>
          <p14:tracePt t="36077" x="9124950" y="3408363"/>
          <p14:tracePt t="36094" x="9277350" y="3408363"/>
          <p14:tracePt t="36095" x="9353550" y="3408363"/>
          <p14:tracePt t="36110" x="9447213" y="3416300"/>
          <p14:tracePt t="36111" x="9532938" y="3416300"/>
          <p14:tracePt t="36127" x="9609138" y="3416300"/>
          <p14:tracePt t="36128" x="9694863" y="3416300"/>
          <p14:tracePt t="36144" x="9761538" y="3416300"/>
          <p14:tracePt t="36145" x="9804400" y="3416300"/>
          <p14:tracePt t="36160" x="9966325" y="3416300"/>
          <p14:tracePt t="36177" x="10110788" y="3416300"/>
          <p14:tracePt t="36194" x="10194925" y="3416300"/>
          <p14:tracePt t="36210" x="10229850" y="3416300"/>
          <p14:tracePt t="36227" x="10245725" y="3416300"/>
          <p14:tracePt t="36471" x="10212388" y="3416300"/>
          <p14:tracePt t="36478" x="10169525" y="3416300"/>
          <p14:tracePt t="36493" x="10118725" y="3416300"/>
          <p14:tracePt t="36510" x="10034588" y="3416300"/>
          <p14:tracePt t="36527" x="9890125" y="3416300"/>
          <p14:tracePt t="36543" x="9812338" y="3424238"/>
          <p14:tracePt t="36544" x="9728200" y="3433763"/>
          <p14:tracePt t="36560" x="9472613" y="3433763"/>
          <p14:tracePt t="36577" x="9099550" y="3433763"/>
          <p14:tracePt t="36594" x="8377238" y="3433763"/>
          <p14:tracePt t="36610" x="7570788" y="3433763"/>
          <p14:tracePt t="36627" x="6823075" y="3433763"/>
          <p14:tracePt t="36644" x="6303963" y="3433763"/>
          <p14:tracePt t="36660" x="6024563" y="3433763"/>
          <p14:tracePt t="36677" x="5819775" y="3433763"/>
          <p14:tracePt t="36680" x="5735638" y="3433763"/>
          <p14:tracePt t="36694" x="5641975" y="3433763"/>
          <p14:tracePt t="36711" x="5106988" y="3355975"/>
          <p14:tracePt t="36727" x="4859338" y="3305175"/>
          <p14:tracePt t="36728" x="4554538" y="3271838"/>
          <p14:tracePt t="36743" x="4027488" y="3238500"/>
          <p14:tracePt t="36760" x="3840163" y="3228975"/>
          <p14:tracePt t="36761" x="3695700" y="3228975"/>
          <p14:tracePt t="36777" x="3525838" y="3228975"/>
          <p14:tracePt t="36793" x="3373438" y="3228975"/>
          <p14:tracePt t="36810" x="3186113" y="3221038"/>
          <p14:tracePt t="36827" x="2838450" y="3170238"/>
          <p14:tracePt t="36844" x="2497138" y="3144838"/>
          <p14:tracePt t="36860" x="2182813" y="3094038"/>
          <p14:tracePt t="36876" x="1903413" y="3076575"/>
          <p14:tracePt t="36893" x="1682750" y="3051175"/>
          <p14:tracePt t="36911" x="1393825" y="3025775"/>
          <p14:tracePt t="36927" x="1317625" y="3025775"/>
          <p14:tracePt t="36927" x="1231900" y="3000375"/>
          <p14:tracePt t="36943" x="1130300" y="2990850"/>
          <p14:tracePt t="36960" x="900113" y="2940050"/>
          <p14:tracePt t="36961" x="798513" y="2932113"/>
          <p14:tracePt t="36976" x="611188" y="2922588"/>
          <p14:tracePt t="36993" x="534988" y="2922588"/>
          <p14:tracePt t="37010" x="509588" y="2922588"/>
          <p14:tracePt t="37027" x="501650" y="2922588"/>
          <p14:tracePt t="37043" x="484188" y="2922588"/>
          <p14:tracePt t="37060" x="476250" y="2922588"/>
          <p14:tracePt t="37192" x="476250" y="2932113"/>
          <p14:tracePt t="37200" x="509588" y="2940050"/>
          <p14:tracePt t="37210" x="560388" y="2949575"/>
          <p14:tracePt t="37226" x="636588" y="2974975"/>
          <p14:tracePt t="37243" x="765175" y="3016250"/>
          <p14:tracePt t="37259" x="935038" y="3051175"/>
          <p14:tracePt t="37276" x="1147763" y="3084513"/>
          <p14:tracePt t="37293" x="1350963" y="3084513"/>
          <p14:tracePt t="37295" x="1435100" y="3084513"/>
          <p14:tracePt t="37310" x="1528763" y="3084513"/>
          <p14:tracePt t="37326" x="1665288" y="3059113"/>
          <p14:tracePt t="37327" x="1690688" y="3051175"/>
          <p14:tracePt t="37343" x="1724025" y="3033713"/>
          <p14:tracePt t="37344" x="1741488" y="3033713"/>
          <p14:tracePt t="37360" x="1749425" y="3025775"/>
          <p14:tracePt t="37376" x="1758950" y="3016250"/>
          <p14:tracePt t="37393" x="1784350" y="3000375"/>
          <p14:tracePt t="37410" x="1792288" y="2990850"/>
          <p14:tracePt t="37455" x="1801813" y="2982913"/>
          <p14:tracePt t="37462" x="1801813" y="2974975"/>
          <p14:tracePt t="37477" x="1792288" y="2957513"/>
          <p14:tracePt t="37493" x="1733550" y="2922588"/>
          <p14:tracePt t="37510" x="1698625" y="2906713"/>
          <p14:tracePt t="37511" x="1657350" y="2889250"/>
          <p14:tracePt t="37527" x="1614488" y="2863850"/>
          <p14:tracePt t="37543" x="1571625" y="2838450"/>
          <p14:tracePt t="37544" x="1520825" y="2813050"/>
          <p14:tracePt t="37560" x="1487488" y="2778125"/>
          <p14:tracePt t="37560" x="1419225" y="2736850"/>
          <p14:tracePt t="37576" x="1290638" y="2676525"/>
          <p14:tracePt t="37593" x="1173163" y="2625725"/>
          <p14:tracePt t="37609" x="1079500" y="2592388"/>
          <p14:tracePt t="37626" x="1003300" y="2574925"/>
          <p14:tracePt t="37643" x="950913" y="2566988"/>
          <p14:tracePt t="37659" x="917575" y="2566988"/>
          <p14:tracePt t="37676" x="874713" y="2566988"/>
          <p14:tracePt t="37694" x="831850" y="2566988"/>
          <p14:tracePt t="37695" x="815975" y="2566988"/>
          <p14:tracePt t="37709" x="806450" y="2566988"/>
          <p14:tracePt t="37727" x="773113" y="2566988"/>
          <p14:tracePt t="37728" x="747713" y="2566988"/>
          <p14:tracePt t="37743" x="739775" y="2566988"/>
          <p14:tracePt t="37744" x="714375" y="2566988"/>
          <p14:tracePt t="37760" x="688975" y="2582863"/>
          <p14:tracePt t="37761" x="688975" y="2592388"/>
          <p14:tracePt t="37776" x="661988" y="2600325"/>
          <p14:tracePt t="37793" x="654050" y="2617788"/>
          <p14:tracePt t="37809" x="628650" y="2651125"/>
          <p14:tracePt t="37826" x="611188" y="2686050"/>
          <p14:tracePt t="37843" x="595313" y="2727325"/>
          <p14:tracePt t="37859" x="560388" y="2795588"/>
          <p14:tracePt t="37876" x="552450" y="2846388"/>
          <p14:tracePt t="37893" x="544513" y="2863850"/>
          <p14:tracePt t="37909" x="534988" y="2889250"/>
          <p14:tracePt t="37927" x="534988" y="2897188"/>
          <p14:tracePt t="37943" x="534988" y="2906713"/>
          <p14:tracePt t="37960" x="534988" y="2914650"/>
          <p14:tracePt t="37961" x="534988" y="2922588"/>
          <p14:tracePt t="37976" x="534988" y="2949575"/>
          <p14:tracePt t="37977" x="534988" y="2965450"/>
          <p14:tracePt t="37993" x="544513" y="3000375"/>
          <p14:tracePt t="38010" x="560388" y="3033713"/>
          <p14:tracePt t="38026" x="569913" y="3051175"/>
          <p14:tracePt t="38043" x="585788" y="3067050"/>
          <p14:tracePt t="38059" x="603250" y="3109913"/>
          <p14:tracePt t="38076" x="646113" y="3135313"/>
          <p14:tracePt t="38093" x="688975" y="3186113"/>
          <p14:tracePt t="38109" x="765175" y="3228975"/>
          <p14:tracePt t="38126" x="815975" y="3254375"/>
          <p14:tracePt t="38127" x="831850" y="3263900"/>
          <p14:tracePt t="38143" x="841375" y="3263900"/>
          <p14:tracePt t="38143" x="866775" y="3263900"/>
          <p14:tracePt t="38160" x="874713" y="3263900"/>
          <p14:tracePt t="38176" x="884238" y="3263900"/>
          <p14:tracePt t="38193" x="909638" y="3271838"/>
          <p14:tracePt t="38209" x="935038" y="3271838"/>
          <p14:tracePt t="38226" x="960438" y="3271838"/>
          <p14:tracePt t="38243" x="993775" y="3271838"/>
          <p14:tracePt t="38259" x="1044575" y="3246438"/>
          <p14:tracePt t="38276" x="1130300" y="3186113"/>
          <p14:tracePt t="38293" x="1206500" y="3101975"/>
          <p14:tracePt t="38309" x="1223963" y="3041650"/>
          <p14:tracePt t="38326" x="1231900" y="2990850"/>
          <p14:tracePt t="38343" x="1231900" y="2855913"/>
          <p14:tracePt t="38359" x="1231900" y="2830513"/>
          <p14:tracePt t="38360" x="1231900" y="2820988"/>
          <p14:tracePt t="38376" x="1231900" y="2795588"/>
          <p14:tracePt t="38392" x="1231900" y="2752725"/>
          <p14:tracePt t="38409" x="1189038" y="2693988"/>
          <p14:tracePt t="38425" x="1120775" y="2643188"/>
          <p14:tracePt t="38443" x="1062038" y="2600325"/>
          <p14:tracePt t="38459" x="1019175" y="2566988"/>
          <p14:tracePt t="38476" x="1003300" y="2557463"/>
          <p14:tracePt t="38492" x="976313" y="2549525"/>
          <p14:tracePt t="38510" x="960438" y="2549525"/>
          <p14:tracePt t="38526" x="942975" y="2541588"/>
          <p14:tracePt t="38543" x="909638" y="2532063"/>
          <p14:tracePt t="38560" x="900113" y="2532063"/>
          <p14:tracePt t="38560" x="884238" y="2532063"/>
          <p14:tracePt t="38577" x="874713" y="2532063"/>
          <p14:tracePt t="38593" x="858838" y="2532063"/>
          <p14:tracePt t="38672" x="849313" y="2532063"/>
          <p14:tracePt t="38688" x="841375" y="2532063"/>
          <p14:tracePt t="38759" x="831850" y="2532063"/>
          <p14:tracePt t="39031" x="823913" y="2532063"/>
          <p14:tracePt t="39047" x="815975" y="2532063"/>
          <p14:tracePt t="39063" x="806450" y="2532063"/>
          <p14:tracePt t="39079" x="790575" y="2549525"/>
          <p14:tracePt t="39096" x="790575" y="2557463"/>
          <p14:tracePt t="39111" x="781050" y="2566988"/>
          <p14:tracePt t="39119" x="773113" y="2574925"/>
          <p14:tracePt t="39126" x="773113" y="2600325"/>
          <p14:tracePt t="39142" x="765175" y="2617788"/>
          <p14:tracePt t="39143" x="765175" y="2625725"/>
          <p14:tracePt t="39159" x="755650" y="2633663"/>
          <p14:tracePt t="39160" x="747713" y="2651125"/>
          <p14:tracePt t="39176" x="747713" y="2660650"/>
          <p14:tracePt t="39177" x="739775" y="2676525"/>
          <p14:tracePt t="39192" x="722313" y="2711450"/>
          <p14:tracePt t="39209" x="722313" y="2736850"/>
          <p14:tracePt t="39232" x="722313" y="2744788"/>
          <p14:tracePt t="39242" x="722313" y="2752725"/>
          <p14:tracePt t="39258" x="722313" y="2762250"/>
          <p14:tracePt t="39275" x="722313" y="2805113"/>
          <p14:tracePt t="39292" x="722313" y="2820988"/>
          <p14:tracePt t="39309" x="714375" y="2863850"/>
          <p14:tracePt t="39325" x="714375" y="2914650"/>
          <p14:tracePt t="39342" x="714375" y="2949575"/>
          <p14:tracePt t="39359" x="714375" y="2957513"/>
          <p14:tracePt t="39359" x="714375" y="2965450"/>
          <p14:tracePt t="39375" x="714375" y="2982913"/>
          <p14:tracePt t="39376" x="714375" y="3000375"/>
          <p14:tracePt t="39392" x="714375" y="3033713"/>
          <p14:tracePt t="39408" x="714375" y="3059113"/>
          <p14:tracePt t="39425" x="714375" y="3084513"/>
          <p14:tracePt t="39442" x="714375" y="3109913"/>
          <p14:tracePt t="39458" x="739775" y="3127375"/>
          <p14:tracePt t="39475" x="755650" y="3144838"/>
          <p14:tracePt t="39492" x="773113" y="3152775"/>
          <p14:tracePt t="39508" x="790575" y="3160713"/>
          <p14:tracePt t="39526" x="798513" y="3160713"/>
          <p14:tracePt t="39542" x="815975" y="3170238"/>
          <p14:tracePt t="39559" x="858838" y="3178175"/>
          <p14:tracePt t="39575" x="884238" y="3178175"/>
          <p14:tracePt t="39576" x="900113" y="3195638"/>
          <p14:tracePt t="39592" x="925513" y="3195638"/>
          <p14:tracePt t="39608" x="935038" y="3195638"/>
          <p14:tracePt t="40102" x="950913" y="3195638"/>
          <p14:tracePt t="41255" x="960438" y="3195638"/>
          <p14:tracePt t="41263" x="968375" y="3195638"/>
          <p14:tracePt t="41275" x="985838" y="3195638"/>
          <p14:tracePt t="41292" x="1003300" y="3178175"/>
          <p14:tracePt t="41966" x="1003300" y="3186113"/>
          <p14:tracePt t="42455" x="993775" y="3186113"/>
          <p14:tracePt t="42471" x="985838" y="3186113"/>
          <p14:tracePt t="42503" x="976313" y="3186113"/>
          <p14:tracePt t="43680" x="968375" y="3186113"/>
          <p14:tracePt t="43688" x="960438" y="3186113"/>
          <p14:tracePt t="43727" x="935038" y="3195638"/>
          <p14:tracePt t="43783" x="935038" y="3203575"/>
          <p14:tracePt t="44743" x="925513" y="3203575"/>
          <p14:tracePt t="44751" x="909638" y="3203575"/>
          <p14:tracePt t="44775" x="900113" y="3203575"/>
          <p14:tracePt t="45055" x="892175" y="3195638"/>
          <p14:tracePt t="45063" x="892175" y="3170238"/>
          <p14:tracePt t="45073" x="884238" y="3152775"/>
          <p14:tracePt t="45089" x="874713" y="3144838"/>
          <p14:tracePt t="45106" x="874713" y="3135313"/>
          <p14:tracePt t="45123" x="866775" y="3127375"/>
          <p14:tracePt t="45139" x="858838" y="3119438"/>
          <p14:tracePt t="45271" x="858838" y="3109913"/>
          <p14:tracePt t="45279" x="849313" y="3109913"/>
          <p14:tracePt t="45290" x="841375" y="3109913"/>
          <p14:tracePt t="45991" x="841375" y="3127375"/>
          <p14:tracePt t="45999" x="831850" y="3127375"/>
          <p14:tracePt t="46024" x="831850" y="3135313"/>
          <p14:tracePt t="46103" x="831850" y="3152775"/>
          <p14:tracePt t="46135" x="823913" y="3160713"/>
          <p14:tracePt t="46168" x="815975" y="3170238"/>
          <p14:tracePt t="47112" x="815975" y="3178175"/>
          <p14:tracePt t="47119" x="815975" y="3203575"/>
          <p14:tracePt t="47776" x="815975" y="3221038"/>
          <p14:tracePt t="47783" x="815975" y="3228975"/>
          <p14:tracePt t="47791" x="815975" y="3254375"/>
          <p14:tracePt t="47805" x="806450" y="3254375"/>
          <p14:tracePt t="47823" x="806450" y="3263900"/>
          <p14:tracePt t="47838" x="798513" y="3271838"/>
          <p14:tracePt t="51151" x="790575" y="3271838"/>
          <p14:tracePt t="51159" x="773113" y="3271838"/>
          <p14:tracePt t="51170" x="765175" y="3271838"/>
          <p14:tracePt t="51415" x="755650" y="3271838"/>
          <p14:tracePt t="51422" x="747713" y="3271838"/>
          <p14:tracePt t="51447" x="739775" y="3271838"/>
          <p14:tracePt t="51504" x="722313" y="3271838"/>
          <p14:tracePt t="51521" x="714375" y="3271838"/>
          <p14:tracePt t="51527" x="704850" y="3279775"/>
          <p14:tracePt t="51536" x="704850" y="3289300"/>
          <p14:tracePt t="51553" x="696913" y="3305175"/>
          <p14:tracePt t="51570" x="688975" y="3340100"/>
          <p14:tracePt t="51586" x="688975" y="3355975"/>
          <p14:tracePt t="51604" x="679450" y="3408363"/>
          <p14:tracePt t="51620" x="671513" y="3433763"/>
          <p14:tracePt t="51637" x="661988" y="3475038"/>
          <p14:tracePt t="51654" x="661988" y="3509963"/>
          <p14:tracePt t="51655" x="661988" y="3517900"/>
          <p14:tracePt t="51670" x="661988" y="3535363"/>
          <p14:tracePt t="51775" x="661988" y="3543300"/>
          <p14:tracePt t="51831" x="671513" y="3543300"/>
          <p14:tracePt t="64775" x="688975" y="3543300"/>
          <p14:tracePt t="64782" x="730250" y="3543300"/>
          <p14:tracePt t="64791" x="815975" y="3552825"/>
          <p14:tracePt t="64798" x="909638" y="3603625"/>
          <p14:tracePt t="64814" x="968375" y="3619500"/>
          <p14:tracePt t="64815" x="1019175" y="3654425"/>
          <p14:tracePt t="64830" x="1062038" y="3662363"/>
          <p14:tracePt t="64848" x="1120775" y="3697288"/>
          <p14:tracePt t="64849" x="1181100" y="3713163"/>
          <p14:tracePt t="65880" x="3756025" y="3051175"/>
          <p14:tracePt t="65887" x="5446713" y="3067050"/>
          <p14:tracePt t="65903" x="5446713" y="3076575"/>
          <p14:tracePt t="65914" x="5403850" y="3094038"/>
          <p14:tracePt t="65931" x="5173663" y="3127375"/>
          <p14:tracePt t="65947" x="4894263" y="3144838"/>
          <p14:tracePt t="65964" x="4579938" y="3144838"/>
          <p14:tracePt t="65980" x="4324350" y="3119438"/>
          <p14:tracePt t="65997" x="4027488" y="3041650"/>
          <p14:tracePt t="66015" x="3687763" y="2982913"/>
          <p14:tracePt t="66030" x="3652838" y="2982913"/>
          <p14:tracePt t="66080" x="3687763" y="2974975"/>
          <p14:tracePt t="66086" x="3746500" y="2965450"/>
          <p14:tracePt t="66097" x="3822700" y="2949575"/>
          <p14:tracePt t="66114" x="3865563" y="2940050"/>
          <p14:tracePt t="66131" x="3865563" y="2932113"/>
          <p14:tracePt t="66147" x="3865563" y="2982913"/>
          <p14:tracePt t="66164" x="3713163" y="3509963"/>
          <p14:tracePt t="66180" x="3381375" y="4283075"/>
          <p14:tracePt t="66197" x="3074988" y="4894263"/>
          <p14:tracePt t="66214" x="2811463" y="5370513"/>
          <p14:tracePt t="66215" x="2744788" y="5472113"/>
          <p14:tracePt t="66230" x="2719388" y="5557838"/>
          <p14:tracePt t="66231" x="2709863" y="5616575"/>
          <p14:tracePt t="66247" x="2709863" y="5694363"/>
          <p14:tracePt t="66248" x="2709863" y="5788025"/>
          <p14:tracePt t="66264" x="2752725" y="5905500"/>
          <p14:tracePt t="66264" x="2795588" y="5999163"/>
          <p14:tracePt t="66280" x="2879725" y="6153150"/>
          <p14:tracePt t="66297" x="2940050" y="6288088"/>
          <p14:tracePt t="66314" x="2947988" y="6338888"/>
          <p14:tracePt t="66331" x="2973388" y="6381750"/>
          <p14:tracePt t="66347" x="2990850" y="6442075"/>
          <p14:tracePt t="66365" x="3024188" y="6500813"/>
          <p14:tracePt t="66380" x="3092450" y="6586538"/>
          <p14:tracePt t="66397" x="3254375" y="6637338"/>
          <p14:tracePt t="66414" x="3533775" y="6619875"/>
          <p14:tracePt t="66415" x="3756025" y="6492875"/>
          <p14:tracePt t="66430" x="4103688" y="6280150"/>
          <p14:tracePt t="66431" x="4410075" y="6102350"/>
          <p14:tracePt t="66447" x="4706938" y="5897563"/>
          <p14:tracePt t="66448" x="5003800" y="5634038"/>
          <p14:tracePt t="66463" x="5310188" y="5353050"/>
          <p14:tracePt t="66464" x="5472113" y="5141913"/>
          <p14:tracePt t="66480" x="5708650" y="4860925"/>
          <p14:tracePt t="66496" x="5964238" y="4589463"/>
          <p14:tracePt t="66513" x="6167438" y="4402138"/>
          <p14:tracePt t="66530" x="6311900" y="4316413"/>
          <p14:tracePt t="66547" x="6405563" y="4257675"/>
          <p14:tracePt t="66563" x="6491288" y="4197350"/>
          <p14:tracePt t="66580" x="6575425" y="4105275"/>
          <p14:tracePt t="66596" x="6610350" y="4052888"/>
          <p14:tracePt t="66614" x="6626225" y="4044950"/>
          <p14:tracePt t="66615" x="6635750" y="4027488"/>
          <p14:tracePt t="66630" x="6643688" y="4027488"/>
          <p14:tracePt t="66631" x="6653213" y="4027488"/>
          <p14:tracePt t="66647" x="6661150" y="4019550"/>
          <p14:tracePt t="66648" x="6686550" y="4019550"/>
          <p14:tracePt t="66663" x="6704013" y="4011613"/>
          <p14:tracePt t="66664" x="6719888" y="4002088"/>
          <p14:tracePt t="66680" x="6729413" y="3994150"/>
          <p14:tracePt t="66681" x="6754813" y="3986213"/>
          <p14:tracePt t="66696" x="6780213" y="3986213"/>
          <p14:tracePt t="66713" x="6805613" y="3986213"/>
          <p14:tracePt t="66730" x="6823075" y="3968750"/>
          <p14:tracePt t="66747" x="6838950" y="3951288"/>
          <p14:tracePt t="66764" x="6899275" y="3917950"/>
          <p14:tracePt t="66780" x="6975475" y="3875088"/>
          <p14:tracePt t="66797" x="7026275" y="3832225"/>
          <p14:tracePt t="66814" x="7026275" y="3824288"/>
          <p14:tracePt t="66864" x="7000875" y="3824288"/>
          <p14:tracePt t="66871" x="6975475" y="3824288"/>
          <p14:tracePt t="66879" x="6924675" y="3806825"/>
          <p14:tracePt t="66896" x="6838950" y="3806825"/>
          <p14:tracePt t="66913" x="6711950" y="3806825"/>
          <p14:tracePt t="66930" x="6524625" y="3816350"/>
          <p14:tracePt t="66946" x="6364288" y="3849688"/>
          <p14:tracePt t="66963" x="6296025" y="3857625"/>
          <p14:tracePt t="66980" x="6261100" y="3857625"/>
          <p14:tracePt t="67023" x="6245225" y="3857625"/>
          <p14:tracePt t="67031" x="6227763" y="3867150"/>
          <p14:tracePt t="67039" x="6210300" y="3867150"/>
          <p14:tracePt t="67047" x="6184900" y="3875088"/>
          <p14:tracePt t="67064" x="6159500" y="3875088"/>
          <p14:tracePt t="67081" x="6151563" y="3875088"/>
          <p14:tracePt t="67096" x="6134100" y="3875088"/>
          <p14:tracePt t="67113" x="6116638" y="3875088"/>
          <p14:tracePt t="67130" x="6091238" y="3875088"/>
          <p14:tracePt t="67146" x="6065838" y="3875088"/>
          <p14:tracePt t="67163" x="6049963" y="3875088"/>
          <p14:tracePt t="67180" x="6032500" y="3875088"/>
          <p14:tracePt t="67247" x="6134100" y="3875088"/>
          <p14:tracePt t="67258" x="6261100" y="3875088"/>
          <p14:tracePt t="67265" x="6405563" y="3875088"/>
          <p14:tracePt t="67280" x="6542088" y="3875088"/>
          <p14:tracePt t="67280" x="6711950" y="3875088"/>
          <p14:tracePt t="67296" x="7178675" y="3875088"/>
          <p14:tracePt t="67313" x="7697788" y="3875088"/>
          <p14:tracePt t="67330" x="8062913" y="3875088"/>
          <p14:tracePt t="67346" x="8266113" y="3875088"/>
          <p14:tracePt t="67363" x="8402638" y="3875088"/>
          <p14:tracePt t="67379" x="8478838" y="3875088"/>
          <p14:tracePt t="67397" x="8496300" y="3875088"/>
          <p14:tracePt t="67413" x="8504238" y="3875088"/>
          <p14:tracePt t="67529" x="8428038" y="3875088"/>
          <p14:tracePt t="67535" x="8308975" y="3875088"/>
          <p14:tracePt t="67546" x="8181975" y="3875088"/>
          <p14:tracePt t="67564" x="7885113" y="3875088"/>
          <p14:tracePt t="67579" x="7596188" y="3875088"/>
          <p14:tracePt t="67596" x="7323138" y="3875088"/>
          <p14:tracePt t="67613" x="7085013" y="3875088"/>
          <p14:tracePt t="67630" x="6899275" y="3875088"/>
          <p14:tracePt t="67630" x="6805613" y="3875088"/>
          <p14:tracePt t="67647" x="6686550" y="3875088"/>
          <p14:tracePt t="67647" x="6600825" y="3849688"/>
          <p14:tracePt t="67663" x="6516688" y="3841750"/>
          <p14:tracePt t="67680" x="6329363" y="3816350"/>
          <p14:tracePt t="67681" x="6278563" y="3798888"/>
          <p14:tracePt t="67696" x="6219825" y="3790950"/>
          <p14:tracePt t="67713" x="6202363" y="3790950"/>
          <p14:tracePt t="67855" x="6219825" y="3790950"/>
          <p14:tracePt t="67863" x="6270625" y="3790950"/>
          <p14:tracePt t="67871" x="6329363" y="3790950"/>
          <p14:tracePt t="67880" x="6440488" y="3790950"/>
          <p14:tracePt t="67896" x="6678613" y="3790950"/>
          <p14:tracePt t="67913" x="7077075" y="3790950"/>
          <p14:tracePt t="67930" x="7467600" y="3806825"/>
          <p14:tracePt t="67946" x="7781925" y="3824288"/>
          <p14:tracePt t="67963" x="8012113" y="3824288"/>
          <p14:tracePt t="67980" x="8199438" y="3824288"/>
          <p14:tracePt t="67996" x="8308975" y="3824288"/>
          <p14:tracePt t="68013" x="8402638" y="3824288"/>
          <p14:tracePt t="68029" x="8470900" y="3816350"/>
          <p14:tracePt t="68046" x="8504238" y="3816350"/>
          <p14:tracePt t="68047" x="8513763" y="3816350"/>
          <p14:tracePt t="68063" x="8521700" y="3816350"/>
          <p14:tracePt t="68063" x="8539163" y="3816350"/>
          <p14:tracePt t="68095" x="8547100" y="3816350"/>
          <p14:tracePt t="68103" x="8555038" y="3816350"/>
          <p14:tracePt t="68112" x="8564563" y="3816350"/>
          <p14:tracePt t="68129" x="8605838" y="3816350"/>
          <p14:tracePt t="68146" x="8623300" y="3816350"/>
          <p14:tracePt t="68163" x="8640763" y="3816350"/>
          <p14:tracePt t="68179" x="8648700" y="3816350"/>
          <p14:tracePt t="68224" x="8640763" y="3816350"/>
          <p14:tracePt t="68231" x="8572500" y="3806825"/>
          <p14:tracePt t="68247" x="8402638" y="3806825"/>
          <p14:tracePt t="68263" x="8291513" y="3806825"/>
          <p14:tracePt t="68264" x="8174038" y="3806825"/>
          <p14:tracePt t="68280" x="8062913" y="3806825"/>
          <p14:tracePt t="68280" x="7926388" y="3806825"/>
          <p14:tracePt t="68296" x="7781925" y="3806825"/>
          <p14:tracePt t="68313" x="7373938" y="3806825"/>
          <p14:tracePt t="68329" x="7137400" y="3806825"/>
          <p14:tracePt t="68346" x="6907213" y="3806825"/>
          <p14:tracePt t="68363" x="6797675" y="3806825"/>
          <p14:tracePt t="68379" x="6737350" y="3806825"/>
          <p14:tracePt t="68396" x="6729413" y="3806825"/>
          <p14:tracePt t="68511" x="6737350" y="3806825"/>
          <p14:tracePt t="68518" x="6813550" y="3806825"/>
          <p14:tracePt t="68530" x="6907213" y="3806825"/>
          <p14:tracePt t="68546" x="7137400" y="3806825"/>
          <p14:tracePt t="68563" x="7485063" y="3806825"/>
          <p14:tracePt t="68579" x="7893050" y="3806825"/>
          <p14:tracePt t="68596" x="8174038" y="3806825"/>
          <p14:tracePt t="68613" x="8385175" y="3806825"/>
          <p14:tracePt t="68629" x="8564563" y="3806825"/>
          <p14:tracePt t="68647" x="8724900" y="3806825"/>
          <p14:tracePt t="68663" x="8777288" y="3806825"/>
          <p14:tracePt t="68680" x="8802688" y="3806825"/>
          <p14:tracePt t="68681" x="8810625" y="3806825"/>
          <p14:tracePt t="68696" x="8818563" y="3806825"/>
          <p14:tracePt t="68713" x="8836025" y="3806825"/>
          <p14:tracePt t="68729" x="8843963" y="3806825"/>
          <p14:tracePt t="69407" x="8869363" y="3806825"/>
          <p14:tracePt t="69415" x="8878888" y="3806825"/>
          <p14:tracePt t="69430" x="8912225" y="3806825"/>
          <p14:tracePt t="69430" x="8929688" y="3806825"/>
          <p14:tracePt t="69445" x="8947150" y="3806825"/>
          <p14:tracePt t="69447" x="8980488" y="3806825"/>
          <p14:tracePt t="69462" x="9005888" y="3798888"/>
          <p14:tracePt t="69463" x="9039225" y="3790950"/>
          <p14:tracePt t="69479" x="9082088" y="3763963"/>
          <p14:tracePt t="69480" x="9132888" y="3738563"/>
          <p14:tracePt t="69495" x="9175750" y="3738563"/>
          <p14:tracePt t="69496" x="9244013" y="3722688"/>
          <p14:tracePt t="69512" x="9269413" y="3722688"/>
          <p14:tracePt t="69513" x="9294813" y="3722688"/>
          <p14:tracePt t="69528" x="9337675" y="3713163"/>
          <p14:tracePt t="69545" x="9371013" y="3705225"/>
          <p14:tracePt t="69562" x="9380538" y="3705225"/>
          <p14:tracePt t="69579" x="9413875" y="3697288"/>
          <p14:tracePt t="69595" x="9464675" y="3697288"/>
          <p14:tracePt t="69612" x="9523413" y="3679825"/>
          <p14:tracePt t="69629" x="9583738" y="3671888"/>
          <p14:tracePt t="69645" x="9642475" y="3662363"/>
          <p14:tracePt t="69662" x="9685338" y="3662363"/>
          <p14:tracePt t="69679" x="9710738" y="3654425"/>
          <p14:tracePt t="69680" x="9728200" y="3654425"/>
          <p14:tracePt t="69695" x="9745663" y="3654425"/>
          <p14:tracePt t="69712" x="9761538" y="3654425"/>
          <p14:tracePt t="69728" x="9786938" y="3654425"/>
          <p14:tracePt t="69745" x="9812338" y="3654425"/>
          <p14:tracePt t="69762" x="9829800" y="3654425"/>
          <p14:tracePt t="69778" x="9855200" y="3654425"/>
          <p14:tracePt t="69795" x="9880600" y="3662363"/>
          <p14:tracePt t="69812" x="9915525" y="3679825"/>
          <p14:tracePt t="69829" x="9948863" y="3713163"/>
          <p14:tracePt t="69845" x="9999663" y="3738563"/>
          <p14:tracePt t="69863" x="10025063" y="3756025"/>
          <p14:tracePt t="69879" x="10034588" y="3756025"/>
          <p14:tracePt t="69895" x="10042525" y="3756025"/>
          <p14:tracePt t="69896" x="10042525" y="3763963"/>
          <p14:tracePt t="70159" x="10067925" y="3763963"/>
          <p14:tracePt t="70166" x="10075863" y="3763963"/>
          <p14:tracePt t="70179" x="10093325" y="3763963"/>
          <p14:tracePt t="70195" x="10101263" y="3763963"/>
          <p14:tracePt t="70287" x="10085388" y="3781425"/>
          <p14:tracePt t="70295" x="10050463" y="3781425"/>
          <p14:tracePt t="70312" x="9999663" y="3790950"/>
          <p14:tracePt t="70313" x="9940925" y="3790950"/>
          <p14:tracePt t="70329" x="9804400" y="3806825"/>
          <p14:tracePt t="70345" x="9515475" y="3857625"/>
          <p14:tracePt t="70362" x="9056688" y="3917950"/>
          <p14:tracePt t="70379" x="8504238" y="4002088"/>
          <p14:tracePt t="70395" x="7926388" y="4087813"/>
          <p14:tracePt t="70412" x="7256463" y="4189413"/>
          <p14:tracePt t="70429" x="6550025" y="4240213"/>
          <p14:tracePt t="70432" x="6142038" y="4240213"/>
          <p14:tracePt t="70446" x="5794375" y="4240213"/>
          <p14:tracePt t="70448" x="5480050" y="4240213"/>
          <p14:tracePt t="70463" x="4843463" y="4240213"/>
          <p14:tracePt t="70479" x="4240213" y="4240213"/>
          <p14:tracePt t="70495" x="4002088" y="4240213"/>
          <p14:tracePt t="70496" x="3746500" y="4240213"/>
          <p14:tracePt t="70512" x="3508375" y="4240213"/>
          <p14:tracePt t="70513" x="3355975" y="4257675"/>
          <p14:tracePt t="70528" x="3084513" y="4265613"/>
          <p14:tracePt t="70545" x="2889250" y="4265613"/>
          <p14:tracePt t="70562" x="2719388" y="4265613"/>
          <p14:tracePt t="70578" x="2549525" y="4265613"/>
          <p14:tracePt t="70595" x="2395538" y="4265613"/>
          <p14:tracePt t="70612" x="2293938" y="4265613"/>
          <p14:tracePt t="70628" x="2200275" y="4300538"/>
          <p14:tracePt t="70645" x="2106613" y="4308475"/>
          <p14:tracePt t="70662" x="1928813" y="4325938"/>
          <p14:tracePt t="70678" x="1758950" y="4325938"/>
          <p14:tracePt t="70695" x="1690688" y="4325938"/>
          <p14:tracePt t="70696" x="1614488" y="4325938"/>
          <p14:tracePt t="70712" x="1528763" y="4325938"/>
          <p14:tracePt t="70728" x="1470025" y="4333875"/>
          <p14:tracePt t="70745" x="1452563" y="4341813"/>
          <p14:tracePt t="70762" x="1444625" y="4341813"/>
          <p14:tracePt t="71183" x="1435100" y="4341813"/>
          <p14:tracePt t="71207" x="1435100" y="4359275"/>
          <p14:tracePt t="71215" x="1444625" y="4359275"/>
          <p14:tracePt t="71229" x="1462088" y="4359275"/>
          <p14:tracePt t="71245" x="1503363" y="4359275"/>
          <p14:tracePt t="71262" x="1528763" y="4368800"/>
          <p14:tracePt t="71263" x="1546225" y="4368800"/>
          <p14:tracePt t="71278" x="1554163" y="4368800"/>
          <p14:tracePt t="71295" x="1579563" y="4376738"/>
          <p14:tracePt t="71298" x="1589088" y="4376738"/>
          <p14:tracePt t="71311" x="1597025" y="4376738"/>
          <p14:tracePt t="71312" x="1614488" y="4376738"/>
          <p14:tracePt t="71335" x="1622425" y="4376738"/>
          <p14:tracePt t="71344" x="1639888" y="4376738"/>
          <p14:tracePt t="71361" x="1657350" y="4376738"/>
          <p14:tracePt t="71377" x="1665288" y="4376738"/>
          <p14:tracePt t="71394" x="1673225" y="4376738"/>
          <p14:tracePt t="71462" x="1682750" y="4376738"/>
          <p14:tracePt t="71601" x="1690688" y="4376738"/>
          <p14:tracePt t="71607" x="1690688" y="4384675"/>
          <p14:tracePt t="71614" x="1698625" y="4384675"/>
          <p14:tracePt t="71628" x="1708150" y="4384675"/>
          <p14:tracePt t="71645" x="1733550" y="4384675"/>
          <p14:tracePt t="71662" x="1741488" y="4384675"/>
          <p14:tracePt t="71663" x="1749425" y="4384675"/>
          <p14:tracePt t="71678" x="1758950" y="4384675"/>
          <p14:tracePt t="71695" x="1792288" y="4384675"/>
          <p14:tracePt t="71711" x="1809750" y="4384675"/>
          <p14:tracePt t="71743" x="1817688" y="4384675"/>
          <p14:tracePt t="71768" x="1827213" y="4384675"/>
          <p14:tracePt t="71783" x="1835150" y="4384675"/>
          <p14:tracePt t="71808" x="1843088" y="4384675"/>
          <p14:tracePt t="71856" x="1860550" y="4384675"/>
          <p14:tracePt t="71863" x="1868488" y="4384675"/>
          <p14:tracePt t="71878" x="1878013" y="4384675"/>
          <p14:tracePt t="71879" x="1893888" y="4384675"/>
          <p14:tracePt t="71895" x="1903413" y="4384675"/>
          <p14:tracePt t="71913" x="1928813" y="4384675"/>
          <p14:tracePt t="71928" x="1946275" y="4384675"/>
          <p14:tracePt t="71945" x="1979613" y="4384675"/>
          <p14:tracePt t="71961" x="2005013" y="4384675"/>
          <p14:tracePt t="71977" x="2012950" y="4384675"/>
          <p14:tracePt t="71995" x="2030413" y="4384675"/>
          <p14:tracePt t="72012" x="2047875" y="4384675"/>
          <p14:tracePt t="72031" x="2055813" y="4384675"/>
          <p14:tracePt t="72056" x="2065338" y="4384675"/>
          <p14:tracePt t="72063" x="2081213" y="4384675"/>
          <p14:tracePt t="72079" x="2090738" y="4376738"/>
          <p14:tracePt t="72096" x="2098675" y="4376738"/>
          <p14:tracePt t="72112" x="2106613" y="4376738"/>
          <p14:tracePt t="72128" x="2116138" y="4376738"/>
          <p14:tracePt t="72144" x="2124075" y="4376738"/>
          <p14:tracePt t="72167" x="2132013" y="4376738"/>
          <p14:tracePt t="72200" x="2141538" y="4376738"/>
          <p14:tracePt t="72215" x="2157413" y="4376738"/>
          <p14:tracePt t="72231" x="2166938" y="4376738"/>
          <p14:tracePt t="72240" x="2174875" y="4376738"/>
          <p14:tracePt t="72247" x="2182813" y="4384675"/>
          <p14:tracePt t="72271" x="2192338" y="4384675"/>
          <p14:tracePt t="72287" x="2200275" y="4384675"/>
          <p14:tracePt t="72343" x="2225675" y="4384675"/>
          <p14:tracePt t="72367" x="2235200" y="4384675"/>
          <p14:tracePt t="72407" x="2251075" y="4384675"/>
          <p14:tracePt t="72448" x="2260600" y="4384675"/>
          <p14:tracePt t="72455" x="2268538" y="4384675"/>
          <p14:tracePt t="72471" x="2276475" y="4384675"/>
          <p14:tracePt t="72479" x="2293938" y="4394200"/>
          <p14:tracePt t="72495" x="2311400" y="4410075"/>
          <p14:tracePt t="72528" x="2319338" y="4419600"/>
          <p14:tracePt t="72542" x="2336800" y="4419600"/>
          <p14:tracePt t="72551" x="2344738" y="4419600"/>
          <p14:tracePt t="72560" x="2362200" y="4419600"/>
          <p14:tracePt t="72577" x="2405063" y="4427538"/>
          <p14:tracePt t="72594" x="2481263" y="4445000"/>
          <p14:tracePt t="72611" x="2557463" y="4452938"/>
          <p14:tracePt t="72627" x="2600325" y="4452938"/>
          <p14:tracePt t="72644" x="2625725" y="4460875"/>
          <p14:tracePt t="72661" x="2651125" y="4460875"/>
          <p14:tracePt t="72662" x="2668588" y="4460875"/>
          <p14:tracePt t="72678" x="2676525" y="4460875"/>
          <p14:tracePt t="72679" x="2701925" y="4460875"/>
          <p14:tracePt t="72694" x="2709863" y="4460875"/>
          <p14:tracePt t="72711" x="2727325" y="4460875"/>
          <p14:tracePt t="72712" x="2735263" y="4460875"/>
          <p14:tracePt t="72727" x="2760663" y="4460875"/>
          <p14:tracePt t="72728" x="2770188" y="4460875"/>
          <p14:tracePt t="72744" x="2795588" y="4460875"/>
          <p14:tracePt t="72760" x="2811463" y="4460875"/>
          <p14:tracePt t="72777" x="2838450" y="4460875"/>
          <p14:tracePt t="72794" x="2854325" y="4460875"/>
          <p14:tracePt t="72811" x="2871788" y="4460875"/>
          <p14:tracePt t="72827" x="2889250" y="4460875"/>
          <p14:tracePt t="73200" x="2905125" y="4460875"/>
          <p14:tracePt t="73207" x="2914650" y="4460875"/>
          <p14:tracePt t="73215" x="2922588" y="4460875"/>
          <p14:tracePt t="73231" x="2930525" y="4460875"/>
          <p14:tracePt t="73263" x="2940050" y="4460875"/>
          <p14:tracePt t="73447" x="2955925" y="4460875"/>
          <p14:tracePt t="75022" x="2965450" y="4460875"/>
          <p14:tracePt t="77600" x="2973388" y="4452938"/>
          <p14:tracePt t="77623" x="2982913" y="4452938"/>
          <p14:tracePt t="77647" x="2990850" y="4452938"/>
          <p14:tracePt t="77655" x="2998788" y="4445000"/>
          <p14:tracePt t="77688" x="3016250" y="4445000"/>
          <p14:tracePt t="77695" x="3024188" y="4445000"/>
          <p14:tracePt t="77708" x="3033713" y="4435475"/>
          <p14:tracePt t="77725" x="3092450" y="4419600"/>
          <p14:tracePt t="77727" x="3117850" y="4410075"/>
          <p14:tracePt t="77742" x="3143250" y="4402138"/>
          <p14:tracePt t="77742" x="3194050" y="4394200"/>
          <p14:tracePt t="77759" x="3270250" y="4368800"/>
          <p14:tracePt t="77775" x="3287713" y="4368800"/>
          <p14:tracePt t="77776" x="3313113" y="4359275"/>
          <p14:tracePt t="77792" x="3322638" y="4359275"/>
          <p14:tracePt t="77808" x="3348038" y="4351338"/>
          <p14:tracePt t="77826" x="3373438" y="4351338"/>
          <p14:tracePt t="77842" x="3389313" y="4333875"/>
          <p14:tracePt t="77858" x="3424238" y="4333875"/>
          <p14:tracePt t="77875" x="3441700" y="4325938"/>
          <p14:tracePt t="77892" x="3457575" y="4316413"/>
          <p14:tracePt t="77908" x="3475038" y="4316413"/>
          <p14:tracePt t="77926" x="3482975" y="4316413"/>
          <p14:tracePt t="77943" x="3492500" y="4316413"/>
          <p14:tracePt t="77959" x="3500438" y="4316413"/>
          <p14:tracePt t="77975" x="3508375" y="4316413"/>
          <p14:tracePt t="77976" x="3517900" y="4316413"/>
          <p14:tracePt t="77992" x="3533775" y="4316413"/>
          <p14:tracePt t="78008" x="3551238" y="4316413"/>
          <p14:tracePt t="78025" x="3568700" y="4316413"/>
          <p14:tracePt t="78041" x="3586163" y="4316413"/>
          <p14:tracePt t="78058" x="3611563" y="4308475"/>
          <p14:tracePt t="78075" x="3619500" y="4308475"/>
          <p14:tracePt t="78119" x="3627438" y="4308475"/>
          <p14:tracePt t="78143" x="3636963" y="4308475"/>
          <p14:tracePt t="78222" x="3644900" y="4308475"/>
          <p14:tracePt t="78350" x="3662363" y="4308475"/>
          <p14:tracePt t="78382" x="3670300" y="4308475"/>
          <p14:tracePt t="78422" x="3678238" y="4308475"/>
          <p14:tracePt t="78438" x="3695700" y="4308475"/>
          <p14:tracePt t="78447" x="3703638" y="4308475"/>
          <p14:tracePt t="78470" x="3713163" y="4308475"/>
          <p14:tracePt t="78511" x="3721100" y="4308475"/>
          <p14:tracePt t="78519" x="3729038" y="4308475"/>
          <p14:tracePt t="78535" x="3738563" y="4308475"/>
          <p14:tracePt t="78551" x="3756025" y="4308475"/>
          <p14:tracePt t="78575" x="3763963" y="4308475"/>
          <p14:tracePt t="78622" x="3771900" y="4308475"/>
          <p14:tracePt t="78630" x="3789363" y="4308475"/>
          <p14:tracePt t="78647" x="3797300" y="4308475"/>
          <p14:tracePt t="78659" x="3814763" y="4308475"/>
          <p14:tracePt t="78675" x="3840163" y="4308475"/>
          <p14:tracePt t="78691" x="3848100" y="4308475"/>
          <p14:tracePt t="78709" x="3873500" y="4308475"/>
          <p14:tracePt t="78725" x="3908425" y="4308475"/>
          <p14:tracePt t="78742" x="3959225" y="4308475"/>
          <p14:tracePt t="78743" x="3976688" y="4308475"/>
          <p14:tracePt t="78758" x="3992563" y="4308475"/>
          <p14:tracePt t="78759" x="4010025" y="4308475"/>
          <p14:tracePt t="78775" x="4052888" y="4300538"/>
          <p14:tracePt t="78791" x="4078288" y="4300538"/>
          <p14:tracePt t="78809" x="4111625" y="4291013"/>
          <p14:tracePt t="78824" x="4121150" y="4291013"/>
          <p14:tracePt t="78841" x="4146550" y="4291013"/>
          <p14:tracePt t="78858" x="4154488" y="4291013"/>
          <p14:tracePt t="78874" x="4171950" y="4283075"/>
          <p14:tracePt t="78892" x="4197350" y="4275138"/>
          <p14:tracePt t="78908" x="4205288" y="4265613"/>
          <p14:tracePt t="78924" x="4214813" y="4265613"/>
          <p14:tracePt t="78941" x="4230688" y="4265613"/>
          <p14:tracePt t="78958" x="4240213" y="4257675"/>
          <p14:tracePt t="79015" x="4248150" y="4257675"/>
          <p14:tracePt t="79031" x="4273550" y="4249738"/>
          <p14:tracePt t="79055" x="4281488" y="4232275"/>
          <p14:tracePt t="79079" x="4298950" y="4232275"/>
          <p14:tracePt t="80304" x="4306888" y="4232275"/>
          <p14:tracePt t="80311" x="4316413" y="4232275"/>
          <p14:tracePt t="80324" x="4332288" y="4232275"/>
          <p14:tracePt t="80340" x="4341813" y="4232275"/>
          <p14:tracePt t="80357" x="4367213" y="4232275"/>
          <p14:tracePt t="80375" x="4410075" y="4232275"/>
          <p14:tracePt t="80375" x="4425950" y="4232275"/>
          <p14:tracePt t="80391" x="4451350" y="4232275"/>
          <p14:tracePt t="80391" x="4476750" y="4232275"/>
          <p14:tracePt t="80408" x="4529138" y="4240213"/>
          <p14:tracePt t="80424" x="4570413" y="4240213"/>
          <p14:tracePt t="80441" x="4605338" y="4240213"/>
          <p14:tracePt t="80457" x="4638675" y="4240213"/>
          <p14:tracePt t="80474" x="4673600" y="4240213"/>
          <p14:tracePt t="80490" x="4706938" y="4249738"/>
          <p14:tracePt t="80507" x="4732338" y="4249738"/>
          <p14:tracePt t="80524" x="4757738" y="4249738"/>
          <p14:tracePt t="80540" x="4775200" y="4249738"/>
          <p14:tracePt t="80557" x="4800600" y="4249738"/>
          <p14:tracePt t="80574" x="4833938" y="4249738"/>
          <p14:tracePt t="80575" x="4851400" y="4249738"/>
          <p14:tracePt t="80591" x="4876800" y="4249738"/>
          <p14:tracePt t="80591" x="4894263" y="4249738"/>
          <p14:tracePt t="80607" x="4927600" y="4249738"/>
          <p14:tracePt t="80608" x="4962525" y="4249738"/>
          <p14:tracePt t="80624" x="4995863" y="4249738"/>
          <p14:tracePt t="80641" x="5021263" y="4249738"/>
          <p14:tracePt t="80657" x="5054600" y="4249738"/>
          <p14:tracePt t="80674" x="5072063" y="4249738"/>
          <p14:tracePt t="80691" x="5097463" y="4249738"/>
          <p14:tracePt t="80707" x="5106988" y="4249738"/>
          <p14:tracePt t="80735" x="5122863" y="4249738"/>
          <p14:tracePt t="80743" x="5132388" y="4249738"/>
          <p14:tracePt t="80775" x="5140325" y="4257675"/>
          <p14:tracePt t="80782" x="5148263" y="4265613"/>
          <p14:tracePt t="80807" x="5157788" y="4265613"/>
          <p14:tracePt t="80823" x="5165725" y="4265613"/>
          <p14:tracePt t="80830" x="5173663" y="4265613"/>
          <p14:tracePt t="80847" x="5183188" y="4265613"/>
          <p14:tracePt t="80857" x="5191125" y="4265613"/>
          <p14:tracePt t="80874" x="5199063" y="4265613"/>
          <p14:tracePt t="80890" x="5224463" y="4265613"/>
          <p14:tracePt t="80907" x="5241925" y="4265613"/>
          <p14:tracePt t="80924" x="5267325" y="4265613"/>
          <p14:tracePt t="80941" x="5284788" y="4265613"/>
          <p14:tracePt t="80957" x="5292725" y="4265613"/>
          <p14:tracePt t="80974" x="5302250" y="4265613"/>
          <p14:tracePt t="80991" x="5318125" y="4265613"/>
          <p14:tracePt t="81015" x="5335588" y="4275138"/>
          <p14:tracePt t="81031" x="5343525" y="4275138"/>
          <p14:tracePt t="81040" x="5353050" y="4275138"/>
          <p14:tracePt t="81057" x="5378450" y="4275138"/>
          <p14:tracePt t="81074" x="5386388" y="4283075"/>
          <p14:tracePt t="81090" x="5394325" y="4283075"/>
          <p14:tracePt t="81107" x="5411788" y="4283075"/>
          <p14:tracePt t="81135" x="5421313" y="4291013"/>
          <p14:tracePt t="81191" x="5429250" y="4291013"/>
          <p14:tracePt t="81207" x="5437188" y="4291013"/>
          <p14:tracePt t="81295" x="5446713" y="4291013"/>
          <p14:tracePt t="81311" x="5454650" y="4291013"/>
          <p14:tracePt t="81599" x="5472113" y="4291013"/>
          <p14:tracePt t="81607" x="5480050" y="4291013"/>
          <p14:tracePt t="81623" x="5497513" y="4291013"/>
          <p14:tracePt t="81640" x="5505450" y="4291013"/>
          <p14:tracePt t="81657" x="5522913" y="4291013"/>
          <p14:tracePt t="81674" x="5538788" y="4300538"/>
          <p14:tracePt t="81690" x="5565775" y="4300538"/>
          <p14:tracePt t="81706" x="5616575" y="4300538"/>
          <p14:tracePt t="81723" x="5649913" y="4291013"/>
          <p14:tracePt t="81740" x="5675313" y="4146550"/>
          <p14:tracePt t="81756" x="5675313" y="4019550"/>
          <p14:tracePt t="81919" x="5632450" y="4027488"/>
          <p14:tracePt t="81927" x="5530850" y="4062413"/>
          <p14:tracePt t="81940" x="5454650" y="4087813"/>
          <p14:tracePt t="81957" x="5437188" y="4087813"/>
          <p14:tracePt t="81974" x="5446713" y="4079875"/>
          <p14:tracePt t="81975" x="5462588" y="4079875"/>
          <p14:tracePt t="81990" x="5505450" y="4079875"/>
          <p14:tracePt t="81991" x="5530850" y="4079875"/>
          <p14:tracePt t="82007" x="5667375" y="4079875"/>
          <p14:tracePt t="82024" x="5726113" y="4079875"/>
          <p14:tracePt t="82024" x="5811838" y="4079875"/>
          <p14:tracePt t="82039" x="5862638" y="4079875"/>
          <p14:tracePt t="82056" x="6108700" y="4079875"/>
          <p14:tracePt t="82073" x="6261100" y="4079875"/>
          <p14:tracePt t="82090" x="6423025" y="4070350"/>
          <p14:tracePt t="82106" x="6542088" y="4070350"/>
          <p14:tracePt t="82123" x="6610350" y="4070350"/>
          <p14:tracePt t="82140" x="6653213" y="4070350"/>
          <p14:tracePt t="82156" x="6661150" y="4070350"/>
          <p14:tracePt t="82183" x="6678613" y="4070350"/>
          <p14:tracePt t="82255" x="6686550" y="4070350"/>
          <p14:tracePt t="82295" x="6694488" y="4070350"/>
          <p14:tracePt t="82319" x="6704013" y="4070350"/>
          <p14:tracePt t="82327" x="6711950" y="4070350"/>
          <p14:tracePt t="82359" x="6729413" y="4079875"/>
          <p14:tracePt t="82383" x="6737350" y="4079875"/>
          <p14:tracePt t="82407" x="6745288" y="4079875"/>
          <p14:tracePt t="82425" x="6754813" y="4079875"/>
          <p14:tracePt t="82448" x="6770688" y="4079875"/>
          <p14:tracePt t="82455" x="6788150" y="4079875"/>
          <p14:tracePt t="82463" x="6797675" y="4079875"/>
          <p14:tracePt t="82473" x="6805613" y="4079875"/>
          <p14:tracePt t="82489" x="6813550" y="4079875"/>
          <p14:tracePt t="82506" x="6823075" y="4079875"/>
          <p14:tracePt t="82523" x="6838950" y="4079875"/>
          <p14:tracePt t="82551" x="6848475" y="4079875"/>
          <p14:tracePt t="83303" x="6823075" y="4079875"/>
          <p14:tracePt t="83311" x="6823075" y="4087813"/>
          <p14:tracePt t="83322" x="6805613" y="4095750"/>
          <p14:tracePt t="83340" x="6770688" y="4113213"/>
          <p14:tracePt t="83356" x="6745288" y="4121150"/>
          <p14:tracePt t="83373" x="6711950" y="4121150"/>
          <p14:tracePt t="83389" x="6669088" y="4130675"/>
          <p14:tracePt t="83405" x="6635750" y="4130675"/>
          <p14:tracePt t="83423" x="6550025" y="4130675"/>
          <p14:tracePt t="83440" x="6508750" y="4130675"/>
          <p14:tracePt t="83440" x="6465888" y="4130675"/>
          <p14:tracePt t="83456" x="6364288" y="4138613"/>
          <p14:tracePt t="83472" x="6253163" y="4164013"/>
          <p14:tracePt t="83489" x="6083300" y="4171950"/>
          <p14:tracePt t="83505" x="5913438" y="4171950"/>
          <p14:tracePt t="83522" x="5726113" y="4171950"/>
          <p14:tracePt t="83539" x="5505450" y="4171950"/>
          <p14:tracePt t="83556" x="5208588" y="4171950"/>
          <p14:tracePt t="83573" x="4927600" y="4171950"/>
          <p14:tracePt t="83589" x="4699000" y="4197350"/>
          <p14:tracePt t="83606" x="4529138" y="4232275"/>
          <p14:tracePt t="83607" x="4425950" y="4240213"/>
          <p14:tracePt t="83623" x="4324350" y="4249738"/>
          <p14:tracePt t="83624" x="4248150" y="4275138"/>
          <p14:tracePt t="83639" x="4146550" y="4283075"/>
          <p14:tracePt t="83640" x="4060825" y="4291013"/>
          <p14:tracePt t="83656" x="3933825" y="4291013"/>
          <p14:tracePt t="83672" x="3814763" y="4291013"/>
          <p14:tracePt t="83689" x="3729038" y="4291013"/>
          <p14:tracePt t="83706" x="3627438" y="4291013"/>
          <p14:tracePt t="83722" x="3551238" y="4300538"/>
          <p14:tracePt t="83739" x="3457575" y="4333875"/>
          <p14:tracePt t="83756" x="3348038" y="4341813"/>
          <p14:tracePt t="83773" x="3236913" y="4376738"/>
          <p14:tracePt t="83789" x="3109913" y="4435475"/>
          <p14:tracePt t="83806" x="2930525" y="4495800"/>
          <p14:tracePt t="83822" x="2854325" y="4503738"/>
          <p14:tracePt t="83823" x="2795588" y="4538663"/>
          <p14:tracePt t="83839" x="2735263" y="4546600"/>
          <p14:tracePt t="83840" x="2676525" y="4554538"/>
          <p14:tracePt t="83856" x="2600325" y="4579938"/>
          <p14:tracePt t="83857" x="2549525" y="4589463"/>
          <p14:tracePt t="83872" x="2481263" y="4597400"/>
          <p14:tracePt t="83890" x="2430463" y="4614863"/>
          <p14:tracePt t="83906" x="2413000" y="4622800"/>
          <p14:tracePt t="83927" x="2379663" y="4630738"/>
          <p14:tracePt t="83943" x="2352675" y="4640263"/>
          <p14:tracePt t="83955" x="2319338" y="4657725"/>
          <p14:tracePt t="83972" x="2293938" y="4665663"/>
          <p14:tracePt t="83989" x="2276475" y="4673600"/>
          <p14:tracePt t="84006" x="2251075" y="4699000"/>
          <p14:tracePt t="84007" x="2243138" y="4708525"/>
          <p14:tracePt t="84023" x="2235200" y="4724400"/>
          <p14:tracePt t="84039" x="2225675" y="4741863"/>
          <p14:tracePt t="84040" x="2208213" y="4749800"/>
          <p14:tracePt t="84056" x="2200275" y="4759325"/>
          <p14:tracePt t="84057" x="2200275" y="4767263"/>
          <p14:tracePt t="84072" x="2182813" y="4775200"/>
          <p14:tracePt t="84089" x="2174875" y="4775200"/>
          <p14:tracePt t="84105" x="2166938" y="4775200"/>
          <p14:tracePt t="84122" x="2149475" y="4775200"/>
          <p14:tracePt t="84139" x="2149475" y="4784725"/>
          <p14:tracePt t="84156" x="2141538" y="4792663"/>
          <p14:tracePt t="84280" x="2141538" y="4802188"/>
          <p14:tracePt t="84290" x="2149475" y="4802188"/>
          <p14:tracePt t="84306" x="2174875" y="4810125"/>
          <p14:tracePt t="84335" x="2200275" y="4810125"/>
          <p14:tracePt t="84342" x="2208213" y="4810125"/>
          <p14:tracePt t="84355" x="2235200" y="4827588"/>
          <p14:tracePt t="84372" x="2293938" y="4827588"/>
          <p14:tracePt t="84388" x="2370138" y="4843463"/>
          <p14:tracePt t="84406" x="2455863" y="4852988"/>
          <p14:tracePt t="84422" x="2565400" y="4868863"/>
          <p14:tracePt t="84423" x="2590800" y="4868863"/>
          <p14:tracePt t="84439" x="2625725" y="4868863"/>
          <p14:tracePt t="84456" x="2668588" y="4886325"/>
          <p14:tracePt t="84479" x="2676525" y="4886325"/>
          <p14:tracePt t="84503" x="2693988" y="4886325"/>
          <p14:tracePt t="84512" x="2709863" y="4886325"/>
          <p14:tracePt t="84522" x="2735263" y="4886325"/>
          <p14:tracePt t="84538" x="2752725" y="4886325"/>
          <p14:tracePt t="84556" x="2760663" y="4886325"/>
          <p14:tracePt t="84572" x="2778125" y="4886325"/>
          <p14:tracePt t="84600" x="2803525" y="4886325"/>
          <p14:tracePt t="84607" x="2811463" y="4878388"/>
          <p14:tracePt t="84623" x="2828925" y="4878388"/>
          <p14:tracePt t="84640" x="2838450" y="4878388"/>
          <p14:tracePt t="84656" x="2863850" y="4878388"/>
          <p14:tracePt t="84672" x="2889250" y="4878388"/>
          <p14:tracePt t="84688" x="2914650" y="4878388"/>
          <p14:tracePt t="84705" x="2947988" y="4878388"/>
          <p14:tracePt t="84722" x="2973388" y="4878388"/>
          <p14:tracePt t="84738" x="2990850" y="4878388"/>
          <p14:tracePt t="84755" x="3008313" y="4878388"/>
          <p14:tracePt t="84772" x="3024188" y="4878388"/>
          <p14:tracePt t="84789" x="3033713" y="4878388"/>
          <p14:tracePt t="84831" x="3041650" y="4878388"/>
          <p14:tracePt t="84839" x="3049588" y="4868863"/>
          <p14:tracePt t="85159" x="3024188" y="4868863"/>
          <p14:tracePt t="85166" x="3008313" y="4868863"/>
          <p14:tracePt t="85175" x="2982913" y="4860925"/>
          <p14:tracePt t="85188" x="2947988" y="4860925"/>
          <p14:tracePt t="85205" x="2914650" y="4835525"/>
          <p14:tracePt t="85206" x="2905125" y="4835525"/>
          <p14:tracePt t="85222" x="2879725" y="4835525"/>
          <p14:tracePt t="85239" x="2828925" y="4827588"/>
          <p14:tracePt t="85255" x="2770188" y="4818063"/>
          <p14:tracePt t="85272" x="2719388" y="4802188"/>
          <p14:tracePt t="85273" x="2676525" y="4792663"/>
          <p14:tracePt t="85288" x="2600325" y="4784725"/>
          <p14:tracePt t="85305" x="2549525" y="4784725"/>
          <p14:tracePt t="85322" x="2524125" y="4775200"/>
          <p14:tracePt t="85338" x="2514600" y="4775200"/>
          <p14:tracePt t="85355" x="2489200" y="4775200"/>
          <p14:tracePt t="85372" x="2481263" y="4775200"/>
          <p14:tracePt t="85388" x="2463800" y="4775200"/>
          <p14:tracePt t="85405" x="2455863" y="4775200"/>
          <p14:tracePt t="85423" x="2446338" y="4775200"/>
          <p14:tracePt t="85463" x="2420938" y="4775200"/>
          <p14:tracePt t="85480" x="2413000" y="4775200"/>
          <p14:tracePt t="85487" x="2395538" y="4775200"/>
          <p14:tracePt t="85503" x="2387600" y="4775200"/>
          <p14:tracePt t="85519" x="2379663" y="4775200"/>
          <p14:tracePt t="85543" x="2370138" y="4775200"/>
          <p14:tracePt t="85559" x="2362200" y="4775200"/>
          <p14:tracePt t="85575" x="2344738" y="4775200"/>
          <p14:tracePt t="85583" x="2336800" y="4775200"/>
          <p14:tracePt t="85590" x="2327275" y="4775200"/>
          <p14:tracePt t="85607" x="2319338" y="4775200"/>
          <p14:tracePt t="85622" x="2301875" y="4775200"/>
          <p14:tracePt t="85639" x="2293938" y="4775200"/>
          <p14:tracePt t="85656" x="2286000" y="4775200"/>
          <p14:tracePt t="85672" x="2276475" y="4775200"/>
          <p14:tracePt t="85688" x="2260600" y="4775200"/>
          <p14:tracePt t="85705" x="2235200" y="4775200"/>
          <p14:tracePt t="85722" x="2225675" y="4775200"/>
          <p14:tracePt t="85738" x="2208213" y="4775200"/>
          <p14:tracePt t="85755" x="2200275" y="4775200"/>
          <p14:tracePt t="85783" x="2192338" y="4775200"/>
          <p14:tracePt t="85984" x="2192338" y="4784725"/>
          <p14:tracePt t="86007" x="2192338" y="4802188"/>
          <p14:tracePt t="86015" x="2208213" y="4802188"/>
          <p14:tracePt t="86022" x="2243138" y="4810125"/>
          <p14:tracePt t="86038" x="2276475" y="4827588"/>
          <p14:tracePt t="86055" x="2311400" y="4827588"/>
          <p14:tracePt t="86055" x="2327275" y="4827588"/>
          <p14:tracePt t="86072" x="2336800" y="4827588"/>
          <p14:tracePt t="86073" x="2352675" y="4835525"/>
          <p14:tracePt t="86127" x="2362200" y="4835525"/>
          <p14:tracePt t="86135" x="2370138" y="4835525"/>
          <p14:tracePt t="86142" x="2379663" y="4835525"/>
          <p14:tracePt t="86155" x="2387600" y="4835525"/>
          <p14:tracePt t="86172" x="2420938" y="4835525"/>
          <p14:tracePt t="86188" x="2446338" y="4827588"/>
          <p14:tracePt t="86204" x="2471738" y="4827588"/>
          <p14:tracePt t="86222" x="2489200" y="4818063"/>
          <p14:tracePt t="86238" x="2514600" y="4818063"/>
          <p14:tracePt t="86255" x="2549525" y="4810125"/>
          <p14:tracePt t="86271" x="2557463" y="4810125"/>
          <p14:tracePt t="86272" x="2574925" y="4810125"/>
          <p14:tracePt t="86288" x="2590800" y="4810125"/>
          <p14:tracePt t="86304" x="2641600" y="4810125"/>
          <p14:tracePt t="86322" x="2693988" y="4810125"/>
          <p14:tracePt t="86338" x="2735263" y="4810125"/>
          <p14:tracePt t="86355" x="2778125" y="4810125"/>
          <p14:tracePt t="86371" x="2803525" y="4810125"/>
          <p14:tracePt t="86388" x="2828925" y="4827588"/>
          <p14:tracePt t="86405" x="2854325" y="4827588"/>
          <p14:tracePt t="86407" x="2863850" y="4827588"/>
          <p14:tracePt t="86422" x="2889250" y="4827588"/>
          <p14:tracePt t="86439" x="2955925" y="4827588"/>
          <p14:tracePt t="86455" x="2998788" y="4827588"/>
          <p14:tracePt t="86471" x="3024188" y="4827588"/>
          <p14:tracePt t="86487" x="3074988" y="4827588"/>
          <p14:tracePt t="86504" x="3109913" y="4827588"/>
          <p14:tracePt t="86522" x="3135313" y="4827588"/>
          <p14:tracePt t="86538" x="3168650" y="4818063"/>
          <p14:tracePt t="86555" x="3194050" y="4810125"/>
          <p14:tracePt t="86572" x="3211513" y="4810125"/>
          <p14:tracePt t="86588" x="3228975" y="4802188"/>
          <p14:tracePt t="86604" x="3244850" y="4792663"/>
          <p14:tracePt t="86621" x="3254375" y="4792663"/>
          <p14:tracePt t="86637" x="3270250" y="4784725"/>
          <p14:tracePt t="86654" x="3287713" y="4784725"/>
          <p14:tracePt t="86672" x="3297238" y="4784725"/>
          <p14:tracePt t="86688" x="3305175" y="4784725"/>
          <p14:tracePt t="86688" x="3313113" y="4775200"/>
          <p14:tracePt t="86705" x="3330575" y="4775200"/>
          <p14:tracePt t="86743" x="3355975" y="4775200"/>
          <p14:tracePt t="86760" x="3373438" y="4775200"/>
          <p14:tracePt t="86767" x="3389313" y="4775200"/>
          <p14:tracePt t="86775" x="3398838" y="4775200"/>
          <p14:tracePt t="86787" x="3414713" y="4775200"/>
          <p14:tracePt t="86804" x="3432175" y="4775200"/>
          <p14:tracePt t="86821" x="3441700" y="4775200"/>
          <p14:tracePt t="86822" x="3449638" y="4767263"/>
          <p14:tracePt t="87288" x="3441700" y="4767263"/>
          <p14:tracePt t="87295" x="3432175" y="4767263"/>
          <p14:tracePt t="87305" x="3424238" y="4759325"/>
          <p14:tracePt t="87322" x="3398838" y="4759325"/>
          <p14:tracePt t="87338" x="3389313" y="4759325"/>
          <p14:tracePt t="87354" x="3373438" y="4759325"/>
          <p14:tracePt t="87371" x="3363913" y="4759325"/>
          <p14:tracePt t="87423" x="3355975" y="4749800"/>
          <p14:tracePt t="87543" x="3338513" y="4749800"/>
          <p14:tracePt t="88663" x="3330575" y="4749800"/>
          <p14:tracePt t="88671" x="3322638" y="4749800"/>
          <p14:tracePt t="88712" x="3313113" y="4749800"/>
          <p14:tracePt t="88728" x="3305175" y="4749800"/>
          <p14:tracePt t="88935" x="3297238" y="4749800"/>
          <p14:tracePt t="88951" x="3287713" y="4749800"/>
          <p14:tracePt t="89063" x="3279775" y="4749800"/>
          <p14:tracePt t="89128" x="3270250" y="4749800"/>
          <p14:tracePt t="89215" x="3262313" y="4741863"/>
          <p14:tracePt t="89256" x="3262313" y="4733925"/>
          <p14:tracePt t="89288" x="3244850" y="4733925"/>
          <p14:tracePt t="89328" x="3236913" y="4733925"/>
          <p14:tracePt t="89335" x="3228975" y="4733925"/>
          <p14:tracePt t="89350" x="3219450" y="4733925"/>
          <p14:tracePt t="89359" x="3211513" y="4733925"/>
          <p14:tracePt t="89375" x="3203575" y="4733925"/>
          <p14:tracePt t="89386" x="3194050" y="4733925"/>
          <p14:tracePt t="89403" x="3186113" y="4733925"/>
          <p14:tracePt t="89420" x="3178175" y="4733925"/>
          <p14:tracePt t="89512" x="3168650" y="4733925"/>
          <p14:tracePt t="89543" x="3152775" y="4733925"/>
          <p14:tracePt t="89583" x="3143250" y="4733925"/>
          <p14:tracePt t="89599" x="3135313" y="4733925"/>
          <p14:tracePt t="89615" x="3127375" y="4733925"/>
          <p14:tracePt t="89631" x="3109913" y="4724400"/>
          <p14:tracePt t="89647" x="3100388" y="4724400"/>
          <p14:tracePt t="89654" x="3084513" y="4724400"/>
          <p14:tracePt t="89670" x="3067050" y="4724400"/>
          <p14:tracePt t="89671" x="3059113" y="4724400"/>
          <p14:tracePt t="89687" x="3033713" y="4724400"/>
          <p14:tracePt t="89703" x="3016250" y="4724400"/>
          <p14:tracePt t="89704" x="3008313" y="4724400"/>
          <p14:tracePt t="89720" x="2998788" y="4716463"/>
          <p14:tracePt t="89736" x="2982913" y="4716463"/>
          <p14:tracePt t="89753" x="2973388" y="4716463"/>
          <p14:tracePt t="89770" x="2947988" y="4716463"/>
          <p14:tracePt t="89786" x="2914650" y="4716463"/>
          <p14:tracePt t="89803" x="2889250" y="4716463"/>
          <p14:tracePt t="89820" x="2854325" y="4716463"/>
          <p14:tracePt t="89836" x="2838450" y="4716463"/>
          <p14:tracePt t="89854" x="2803525" y="4716463"/>
          <p14:tracePt t="89855" x="2786063" y="4716463"/>
          <p14:tracePt t="89870" x="2770188" y="4716463"/>
          <p14:tracePt t="89887" x="2735263" y="4716463"/>
          <p14:tracePt t="89903" x="2719388" y="4716463"/>
          <p14:tracePt t="89904" x="2709863" y="4716463"/>
          <p14:tracePt t="89920" x="2676525" y="4716463"/>
          <p14:tracePt t="89936" x="2651125" y="4716463"/>
          <p14:tracePt t="89953" x="2641600" y="4716463"/>
          <p14:tracePt t="89970" x="2633663" y="4716463"/>
          <p14:tracePt t="89986" x="2625725" y="4716463"/>
          <p14:tracePt t="90003" x="2616200" y="4716463"/>
          <p14:tracePt t="90192" x="2641600" y="4716463"/>
          <p14:tracePt t="90200" x="2684463" y="4716463"/>
          <p14:tracePt t="90208" x="2719388" y="4716463"/>
          <p14:tracePt t="90220" x="2760663" y="4733925"/>
          <p14:tracePt t="90237" x="2820988" y="4741863"/>
          <p14:tracePt t="90240" x="2838450" y="4741863"/>
          <p14:tracePt t="90253" x="2863850" y="4741863"/>
          <p14:tracePt t="90270" x="2897188" y="4741863"/>
          <p14:tracePt t="90287" x="2998788" y="4741863"/>
          <p14:tracePt t="90303" x="3016250" y="4741863"/>
          <p14:tracePt t="90304" x="3049588" y="4741863"/>
          <p14:tracePt t="90320" x="3074988" y="4741863"/>
          <p14:tracePt t="90320" x="3092450" y="4741863"/>
          <p14:tracePt t="90336" x="3152775" y="4733925"/>
          <p14:tracePt t="90353" x="3194050" y="4733925"/>
          <p14:tracePt t="90369" x="3244850" y="4724400"/>
          <p14:tracePt t="90386" x="3313113" y="4724400"/>
          <p14:tracePt t="90403" x="3389313" y="4724400"/>
          <p14:tracePt t="90420" x="3449638" y="4716463"/>
          <p14:tracePt t="90436" x="3482975" y="4716463"/>
          <p14:tracePt t="90453" x="3517900" y="4716463"/>
          <p14:tracePt t="90455" x="3551238" y="4708525"/>
          <p14:tracePt t="90470" x="3586163" y="4708525"/>
          <p14:tracePt t="90471" x="3602038" y="4708525"/>
          <p14:tracePt t="90486" x="3636963" y="4708525"/>
          <p14:tracePt t="90487" x="3670300" y="4708525"/>
          <p14:tracePt t="90503" x="3703638" y="4699000"/>
          <p14:tracePt t="90504" x="3721100" y="4699000"/>
          <p14:tracePt t="90520" x="3756025" y="4699000"/>
          <p14:tracePt t="90520" x="3797300" y="4699000"/>
          <p14:tracePt t="90536" x="3840163" y="4699000"/>
          <p14:tracePt t="90553" x="3900488" y="4699000"/>
          <p14:tracePt t="90569" x="3916363" y="4699000"/>
          <p14:tracePt t="90586" x="3933825" y="4699000"/>
          <p14:tracePt t="90603" x="3959225" y="4699000"/>
          <p14:tracePt t="90620" x="3984625" y="4699000"/>
          <p14:tracePt t="90636" x="4010025" y="4699000"/>
          <p14:tracePt t="90652" x="4044950" y="4699000"/>
          <p14:tracePt t="90669" x="4078288" y="4699000"/>
          <p14:tracePt t="90687" x="4121150" y="4699000"/>
          <p14:tracePt t="90711" x="4137025" y="4699000"/>
          <p14:tracePt t="90720" x="4146550" y="4699000"/>
          <p14:tracePt t="90736" x="4154488" y="4699000"/>
          <p14:tracePt t="90752" x="4171950" y="4699000"/>
          <p14:tracePt t="90769" x="4187825" y="4699000"/>
          <p14:tracePt t="90786" x="4214813" y="4699000"/>
          <p14:tracePt t="90803" x="4240213" y="4699000"/>
          <p14:tracePt t="90819" x="4265613" y="4699000"/>
          <p14:tracePt t="90836" x="4291013" y="4699000"/>
          <p14:tracePt t="90853" x="4306888" y="4699000"/>
          <p14:tracePt t="90869" x="4316413" y="4699000"/>
          <p14:tracePt t="90870" x="4341813" y="4699000"/>
          <p14:tracePt t="90886" x="4349750" y="4691063"/>
          <p14:tracePt t="90887" x="4367213" y="4691063"/>
          <p14:tracePt t="90903" x="4375150" y="4691063"/>
          <p14:tracePt t="90904" x="4384675" y="4691063"/>
          <p14:tracePt t="90920" x="4410075" y="4691063"/>
          <p14:tracePt t="90920" x="4418013" y="4691063"/>
          <p14:tracePt t="90936" x="4443413" y="4691063"/>
          <p14:tracePt t="90936" x="4451350" y="4691063"/>
          <p14:tracePt t="90953" x="4476750" y="4691063"/>
          <p14:tracePt t="90969" x="4503738" y="4691063"/>
          <p14:tracePt t="90986" x="4537075" y="4691063"/>
          <p14:tracePt t="91003" x="4579938" y="4691063"/>
          <p14:tracePt t="91019" x="4630738" y="4691063"/>
          <p14:tracePt t="91036" x="4689475" y="4691063"/>
          <p14:tracePt t="91053" x="4749800" y="4691063"/>
          <p14:tracePt t="91069" x="4783138" y="4699000"/>
          <p14:tracePt t="91086" x="4808538" y="4699000"/>
          <p14:tracePt t="91103" x="4843463" y="4699000"/>
          <p14:tracePt t="91103" x="4851400" y="4699000"/>
          <p14:tracePt t="91120" x="4859338" y="4699000"/>
          <p14:tracePt t="91120" x="4868863" y="4699000"/>
          <p14:tracePt t="91136" x="4876800" y="4699000"/>
          <p14:tracePt t="91153" x="4884738" y="4699000"/>
          <p14:tracePt t="91169" x="4894263" y="4699000"/>
          <p14:tracePt t="91192" x="4902200" y="4699000"/>
          <p14:tracePt t="92767" x="4894263" y="4699000"/>
          <p14:tracePt t="92814" x="4884738" y="4699000"/>
          <p14:tracePt t="95335" x="4876800" y="4699000"/>
          <p14:tracePt t="95351" x="4859338" y="4699000"/>
          <p14:tracePt t="95368" x="4843463" y="4691063"/>
          <p14:tracePt t="97311" x="4826000" y="4691063"/>
          <p14:tracePt t="97639" x="4818063" y="4691063"/>
          <p14:tracePt t="97646" x="4818063" y="4683125"/>
          <p14:tracePt t="99143" x="4791075" y="4683125"/>
          <p14:tracePt t="99150" x="4775200" y="4665663"/>
          <p14:tracePt t="99167" x="4740275" y="4665663"/>
          <p14:tracePt t="99183" x="4706938" y="4665663"/>
          <p14:tracePt t="99199" x="4673600" y="4665663"/>
          <p14:tracePt t="99199" x="4630738" y="4665663"/>
          <p14:tracePt t="99216" x="4587875" y="4665663"/>
          <p14:tracePt t="99217" x="4545013" y="4665663"/>
          <p14:tracePt t="99232" x="4443413" y="4665663"/>
          <p14:tracePt t="99249" x="4341813" y="4673600"/>
          <p14:tracePt t="99265" x="4265613" y="4691063"/>
          <p14:tracePt t="99282" x="4214813" y="4691063"/>
          <p14:tracePt t="99299" x="4179888" y="4708525"/>
          <p14:tracePt t="99316" x="4154488" y="4708525"/>
          <p14:tracePt t="99333" x="4129088" y="4708525"/>
          <p14:tracePt t="99367" x="4121150" y="4708525"/>
          <p14:tracePt t="99551" x="4121150" y="4716463"/>
          <p14:tracePt t="99566" x="4129088" y="4716463"/>
          <p14:tracePt t="99575" x="4137025" y="4716463"/>
          <p14:tracePt t="99583" x="4146550" y="4716463"/>
          <p14:tracePt t="99599" x="4179888" y="4724400"/>
          <p14:tracePt t="99615" x="4187825" y="4724400"/>
          <p14:tracePt t="99616" x="4197350" y="4724400"/>
          <p14:tracePt t="99632" x="4222750" y="4724400"/>
          <p14:tracePt t="99648" x="4248150" y="4741863"/>
          <p14:tracePt t="99665" x="4256088" y="4741863"/>
          <p14:tracePt t="99682" x="4273550" y="4741863"/>
          <p14:tracePt t="99699" x="4291013" y="4741863"/>
          <p14:tracePt t="99715" x="4324350" y="4741863"/>
          <p14:tracePt t="99732" x="4341813" y="4733925"/>
          <p14:tracePt t="99749" x="4359275" y="4733925"/>
          <p14:tracePt t="99766" x="4384675" y="4733925"/>
          <p14:tracePt t="99767" x="4392613" y="4733925"/>
          <p14:tracePt t="99782" x="4410075" y="4733925"/>
          <p14:tracePt t="99799" x="4425950" y="4733925"/>
          <p14:tracePt t="99800" x="4435475" y="4733925"/>
          <p14:tracePt t="99815" x="4443413" y="4733925"/>
          <p14:tracePt t="99832" x="4468813" y="4733925"/>
          <p14:tracePt t="99848" x="4486275" y="4733925"/>
          <p14:tracePt t="99865" x="4519613" y="4733925"/>
          <p14:tracePt t="99882" x="4554538" y="4733925"/>
          <p14:tracePt t="99898" x="4587875" y="4733925"/>
          <p14:tracePt t="99915" x="4630738" y="4733925"/>
          <p14:tracePt t="99932" x="4689475" y="4733925"/>
          <p14:tracePt t="99948" x="4706938" y="4733925"/>
          <p14:tracePt t="99966" x="4732338" y="4733925"/>
          <p14:tracePt t="99991" x="4749800" y="4724400"/>
          <p14:tracePt t="99999" x="4757738" y="4724400"/>
          <p14:tracePt t="100016" x="4765675" y="4724400"/>
          <p14:tracePt t="100032" x="4783138" y="4716463"/>
          <p14:tracePt t="100049" x="4800600" y="4716463"/>
          <p14:tracePt t="100065" x="4808538" y="4708525"/>
          <p14:tracePt t="100082" x="4818063" y="4708525"/>
          <p14:tracePt t="100098" x="4826000" y="4708525"/>
          <p14:tracePt t="100119" x="4833938" y="4708525"/>
          <p14:tracePt t="100132" x="4851400" y="4708525"/>
          <p14:tracePt t="100149" x="4902200" y="4699000"/>
          <p14:tracePt t="100150" x="4945063" y="4699000"/>
          <p14:tracePt t="100165" x="4978400" y="4699000"/>
          <p14:tracePt t="100166" x="5013325" y="4699000"/>
          <p14:tracePt t="100182" x="5046663" y="4699000"/>
          <p14:tracePt t="100199" x="5080000" y="4699000"/>
          <p14:tracePt t="100200" x="5089525" y="4699000"/>
          <p14:tracePt t="100215" x="5106988" y="4699000"/>
          <p14:tracePt t="100232" x="5114925" y="4699000"/>
          <p14:tracePt t="100519" x="5097463" y="4699000"/>
          <p14:tracePt t="100526" x="5080000" y="4699000"/>
          <p14:tracePt t="100534" x="5064125" y="4699000"/>
          <p14:tracePt t="100548" x="5046663" y="4708525"/>
          <p14:tracePt t="100565" x="5013325" y="4708525"/>
          <p14:tracePt t="100567" x="4987925" y="4708525"/>
          <p14:tracePt t="100582" x="4978400" y="4716463"/>
          <p14:tracePt t="100583" x="4962525" y="4716463"/>
          <p14:tracePt t="100599" x="4945063" y="4716463"/>
          <p14:tracePt t="100615" x="4919663" y="4724400"/>
          <p14:tracePt t="100631" x="4910138" y="4724400"/>
          <p14:tracePt t="100648" x="4884738" y="4724400"/>
          <p14:tracePt t="100665" x="4851400" y="4733925"/>
          <p14:tracePt t="100682" x="4808538" y="4741863"/>
          <p14:tracePt t="100698" x="4765675" y="4741863"/>
          <p14:tracePt t="100715" x="4732338" y="4749800"/>
          <p14:tracePt t="100732" x="4673600" y="4759325"/>
          <p14:tracePt t="100748" x="4638675" y="4759325"/>
          <p14:tracePt t="100765" x="4587875" y="4767263"/>
          <p14:tracePt t="100782" x="4554538" y="4775200"/>
          <p14:tracePt t="100799" x="4519613" y="4784725"/>
          <p14:tracePt t="100800" x="4503738" y="4784725"/>
          <p14:tracePt t="100815" x="4476750" y="4784725"/>
          <p14:tracePt t="100816" x="4468813" y="4784725"/>
          <p14:tracePt t="100832" x="4392613" y="4784725"/>
          <p14:tracePt t="100848" x="4349750" y="4792663"/>
          <p14:tracePt t="100849" x="4306888" y="4792663"/>
          <p14:tracePt t="100864" x="4240213" y="4792663"/>
          <p14:tracePt t="100881" x="4197350" y="4792663"/>
          <p14:tracePt t="100898" x="4162425" y="4792663"/>
          <p14:tracePt t="100915" x="4121150" y="4792663"/>
          <p14:tracePt t="100931" x="4086225" y="4792663"/>
          <p14:tracePt t="100948" x="4060825" y="4792663"/>
          <p14:tracePt t="100965" x="4044950" y="4792663"/>
          <p14:tracePt t="100983" x="4002088" y="4792663"/>
          <p14:tracePt t="100999" x="3976688" y="4792663"/>
          <p14:tracePt t="101016" x="3959225" y="4792663"/>
          <p14:tracePt t="101032" x="3951288" y="4792663"/>
          <p14:tracePt t="101048" x="3941763" y="4802188"/>
          <p14:tracePt t="101065" x="3925888" y="4802188"/>
          <p14:tracePt t="101081" x="3908425" y="4810125"/>
          <p14:tracePt t="101103" x="3890963" y="4810125"/>
          <p14:tracePt t="101128" x="3873500" y="4818063"/>
          <p14:tracePt t="101888" x="3865563" y="4827588"/>
          <p14:tracePt t="101911" x="3857625" y="4827588"/>
          <p14:tracePt t="101951" x="3840163" y="4835525"/>
          <p14:tracePt t="101966" x="3840163" y="4843463"/>
          <p14:tracePt t="101982" x="3832225" y="4843463"/>
          <p14:tracePt t="101990" x="3822700" y="4852988"/>
          <p14:tracePt t="102559" x="3814763" y="4852988"/>
          <p14:tracePt t="102608" x="3797300" y="4843463"/>
          <p14:tracePt t="102615" x="3789363" y="4843463"/>
          <p14:tracePt t="102631" x="3756025" y="4843463"/>
          <p14:tracePt t="102632" x="3721100" y="4835525"/>
          <p14:tracePt t="102647" x="3695700" y="4835525"/>
          <p14:tracePt t="102648" x="3652838" y="4827588"/>
          <p14:tracePt t="102664" x="3602038" y="4827588"/>
          <p14:tracePt t="102681" x="3551238" y="4810125"/>
          <p14:tracePt t="102697" x="3475038" y="4810125"/>
          <p14:tracePt t="102714" x="3432175" y="4810125"/>
          <p14:tracePt t="102731" x="3373438" y="4810125"/>
          <p14:tracePt t="102747" x="3313113" y="4810125"/>
          <p14:tracePt t="102764" x="3262313" y="4818063"/>
          <p14:tracePt t="102781" x="3219450" y="4827588"/>
          <p14:tracePt t="102798" x="3168650" y="4827588"/>
          <p14:tracePt t="102814" x="3143250" y="4827588"/>
          <p14:tracePt t="102831" x="3059113" y="4860925"/>
          <p14:tracePt t="102847" x="2998788" y="4860925"/>
          <p14:tracePt t="102848" x="2955925" y="4868863"/>
          <p14:tracePt t="102864" x="2854325" y="4894263"/>
          <p14:tracePt t="102880" x="2786063" y="4911725"/>
          <p14:tracePt t="102897" x="2709863" y="4929188"/>
          <p14:tracePt t="102914" x="2668588" y="4946650"/>
          <p14:tracePt t="102930" x="2641600" y="4946650"/>
          <p14:tracePt t="102947" x="2608263" y="4954588"/>
          <p14:tracePt t="107023" x="2600325" y="4972050"/>
          <p14:tracePt t="107030" x="2608263" y="4997450"/>
          <p14:tracePt t="107046" x="2608263" y="5005388"/>
          <p14:tracePt t="107062" x="2608263" y="5013325"/>
          <p14:tracePt t="107080" x="2557463" y="5124450"/>
          <p14:tracePt t="107096" x="2540000" y="5141913"/>
          <p14:tracePt t="107096" x="2532063" y="5149850"/>
          <p14:tracePt t="107113" x="2497138" y="5192713"/>
          <p14:tracePt t="107128" x="2471738" y="5208588"/>
          <p14:tracePt t="107145" x="2438400" y="5226050"/>
          <p14:tracePt t="107162" x="2405063" y="5243513"/>
          <p14:tracePt t="107178" x="2379663" y="5251450"/>
          <p14:tracePt t="107195" x="2344738" y="5251450"/>
          <p14:tracePt t="107212" x="2319338" y="5276850"/>
          <p14:tracePt t="107229" x="2293938" y="5302250"/>
          <p14:tracePt t="107245" x="2286000" y="5311775"/>
          <p14:tracePt t="107320" x="2293938" y="5327650"/>
          <p14:tracePt t="107333" x="2311400" y="5337175"/>
          <p14:tracePt t="107346" x="2481263" y="5370513"/>
          <p14:tracePt t="107362" x="2744788" y="5370513"/>
          <p14:tracePt t="107378" x="3059113" y="5370513"/>
          <p14:tracePt t="107395" x="3373438" y="5370513"/>
          <p14:tracePt t="107412" x="3789363" y="5370513"/>
          <p14:tracePt t="107428" x="4129088" y="5370513"/>
          <p14:tracePt t="107445" x="4359275" y="5370513"/>
          <p14:tracePt t="107462" x="4554538" y="5370513"/>
          <p14:tracePt t="107479" x="4765675" y="5370513"/>
          <p14:tracePt t="107495" x="4818063" y="5370513"/>
          <p14:tracePt t="107496" x="4843463" y="5370513"/>
          <p14:tracePt t="107512" x="4884738" y="5370513"/>
          <p14:tracePt t="107551" x="4894263" y="5370513"/>
          <p14:tracePt t="107559" x="4902200" y="5380038"/>
          <p14:tracePt t="107576" x="4919663" y="5380038"/>
          <p14:tracePt t="107582" x="4935538" y="5380038"/>
          <p14:tracePt t="107595" x="4978400" y="5395913"/>
          <p14:tracePt t="107612" x="5046663" y="5405438"/>
          <p14:tracePt t="107628" x="5089525" y="5413375"/>
          <p14:tracePt t="107645" x="5140325" y="5421313"/>
          <p14:tracePt t="107662" x="5173663" y="5438775"/>
          <p14:tracePt t="107696" x="5191125" y="5438775"/>
          <p14:tracePt t="107703" x="5199063" y="5438775"/>
          <p14:tracePt t="107712" x="5233988" y="5438775"/>
          <p14:tracePt t="107728" x="5292725" y="5438775"/>
          <p14:tracePt t="107745" x="5360988" y="5446713"/>
          <p14:tracePt t="107762" x="5437188" y="5456238"/>
          <p14:tracePt t="107778" x="5530850" y="5464175"/>
          <p14:tracePt t="107795" x="5581650" y="5481638"/>
          <p14:tracePt t="107812" x="5649913" y="5489575"/>
          <p14:tracePt t="107828" x="5692775" y="5489575"/>
          <p14:tracePt t="107845" x="5735638" y="5489575"/>
          <p14:tracePt t="107863" x="5776913" y="5489575"/>
          <p14:tracePt t="107879" x="5811838" y="5489575"/>
          <p14:tracePt t="107895" x="5837238" y="5489575"/>
          <p14:tracePt t="107896" x="5845175" y="5489575"/>
          <p14:tracePt t="107912" x="5905500" y="5489575"/>
          <p14:tracePt t="107928" x="5930900" y="5489575"/>
          <p14:tracePt t="107945" x="5972175" y="5481638"/>
          <p14:tracePt t="107962" x="6057900" y="5481638"/>
          <p14:tracePt t="107978" x="6194425" y="5481638"/>
          <p14:tracePt t="107995" x="6364288" y="5481638"/>
          <p14:tracePt t="108012" x="6550025" y="5472113"/>
          <p14:tracePt t="108028" x="6719888" y="5438775"/>
          <p14:tracePt t="108045" x="6838950" y="5413375"/>
          <p14:tracePt t="108062" x="6907213" y="5387975"/>
          <p14:tracePt t="108063" x="6924675" y="5387975"/>
          <p14:tracePt t="108079" x="6932613" y="5387975"/>
          <p14:tracePt t="108079" x="6958013" y="5387975"/>
          <p14:tracePt t="108095" x="6975475" y="5380038"/>
          <p14:tracePt t="108096" x="7008813" y="5370513"/>
          <p14:tracePt t="108111" x="7069138" y="5353050"/>
          <p14:tracePt t="108128" x="7119938" y="5345113"/>
          <p14:tracePt t="108145" x="7145338" y="5345113"/>
          <p14:tracePt t="108162" x="7170738" y="5345113"/>
          <p14:tracePt t="108178" x="7188200" y="5337175"/>
          <p14:tracePt t="108195" x="7204075" y="5337175"/>
          <p14:tracePt t="108211" x="7239000" y="5337175"/>
          <p14:tracePt t="108228" x="7281863" y="5337175"/>
          <p14:tracePt t="108245" x="7332663" y="5337175"/>
          <p14:tracePt t="108261" x="7391400" y="5337175"/>
          <p14:tracePt t="108278" x="7426325" y="5337175"/>
          <p14:tracePt t="108279" x="7434263" y="5337175"/>
          <p14:tracePt t="108295" x="7442200" y="5337175"/>
          <p14:tracePt t="108311" x="7477125" y="5337175"/>
          <p14:tracePt t="108313" x="7485063" y="5337175"/>
          <p14:tracePt t="108328" x="7518400" y="5337175"/>
          <p14:tracePt t="108345" x="7561263" y="5337175"/>
          <p14:tracePt t="108362" x="7612063" y="5337175"/>
          <p14:tracePt t="108378" x="7662863" y="5337175"/>
          <p14:tracePt t="108395" x="7715250" y="5337175"/>
          <p14:tracePt t="108411" x="7766050" y="5337175"/>
          <p14:tracePt t="108428" x="7824788" y="5337175"/>
          <p14:tracePt t="108445" x="7867650" y="5337175"/>
          <p14:tracePt t="108461" x="7910513" y="5337175"/>
          <p14:tracePt t="108479" x="8029575" y="5337175"/>
          <p14:tracePt t="108495" x="8062913" y="5337175"/>
          <p14:tracePt t="108496" x="8080375" y="5337175"/>
          <p14:tracePt t="108512" x="8147050" y="5337175"/>
          <p14:tracePt t="108513" x="8207375" y="5337175"/>
          <p14:tracePt t="108528" x="8351838" y="5353050"/>
          <p14:tracePt t="108545" x="8445500" y="5370513"/>
          <p14:tracePt t="108561" x="8478838" y="5370513"/>
          <p14:tracePt t="108578" x="8496300" y="5370513"/>
          <p14:tracePt t="108594" x="8529638" y="5370513"/>
          <p14:tracePt t="108612" x="8564563" y="5370513"/>
          <p14:tracePt t="108628" x="8623300" y="5370513"/>
          <p14:tracePt t="108645" x="8666163" y="5370513"/>
          <p14:tracePt t="108647" x="8674100" y="5370513"/>
          <p14:tracePt t="108661" x="8709025" y="5380038"/>
          <p14:tracePt t="108678" x="8734425" y="5380038"/>
          <p14:tracePt t="108680" x="8759825" y="5395913"/>
          <p14:tracePt t="108695" x="8793163" y="5395913"/>
          <p14:tracePt t="108696" x="8828088" y="5395913"/>
          <p14:tracePt t="108711" x="8853488" y="5405438"/>
          <p14:tracePt t="108713" x="8878888" y="5405438"/>
          <p14:tracePt t="108728" x="8947150" y="5413375"/>
          <p14:tracePt t="108745" x="8980488" y="5413375"/>
          <p14:tracePt t="108761" x="9013825" y="5413375"/>
          <p14:tracePt t="108778" x="9023350" y="5413375"/>
          <p14:tracePt t="108795" x="9039225" y="5413375"/>
          <p14:tracePt t="108811" x="9048750" y="5413375"/>
          <p14:tracePt t="108828" x="9056688" y="5413375"/>
          <p14:tracePt t="109383" x="9064625" y="5413375"/>
          <p14:tracePt t="109398" x="9074150" y="5413375"/>
          <p14:tracePt t="109406" x="9082088" y="5413375"/>
          <p14:tracePt t="109439" x="9091613" y="5413375"/>
          <p14:tracePt t="109455" x="9107488" y="5413375"/>
          <p14:tracePt t="109463" x="9117013" y="5413375"/>
          <p14:tracePt t="109478" x="9117013" y="5405438"/>
          <p14:tracePt t="109807" x="9124950" y="5405438"/>
          <p14:tracePt t="109814" x="9142413" y="5405438"/>
          <p14:tracePt t="109828" x="9150350" y="5405438"/>
          <p14:tracePt t="109844" x="9167813" y="5405438"/>
          <p14:tracePt t="109861" x="9175750" y="5405438"/>
          <p14:tracePt t="109878" x="9183688" y="5405438"/>
          <p14:tracePt t="109903" x="9201150" y="5405438"/>
          <p14:tracePt t="109911" x="9209088" y="5405438"/>
          <p14:tracePt t="109928" x="9218613" y="5405438"/>
          <p14:tracePt t="109944" x="9251950" y="5405438"/>
          <p14:tracePt t="109960" x="9277350" y="5405438"/>
          <p14:tracePt t="109977" x="9312275" y="5405438"/>
          <p14:tracePt t="109994" x="9337675" y="5405438"/>
          <p14:tracePt t="110015" x="9345613" y="5405438"/>
          <p14:tracePt t="110027" x="9353550" y="5405438"/>
          <p14:tracePt t="110044" x="9380538" y="5405438"/>
          <p14:tracePt t="110061" x="9456738" y="5395913"/>
          <p14:tracePt t="110078" x="9507538" y="5395913"/>
          <p14:tracePt t="110079" x="9550400" y="5387975"/>
          <p14:tracePt t="110094" x="9583738" y="5387975"/>
          <p14:tracePt t="110095" x="9601200" y="5387975"/>
          <p14:tracePt t="110111" x="9617075" y="5387975"/>
          <p14:tracePt t="110112" x="9642475" y="5387975"/>
          <p14:tracePt t="111647" x="9652000" y="5380038"/>
          <p14:tracePt t="111944" x="9642475" y="5380038"/>
          <p14:tracePt t="112239" x="9634538" y="5380038"/>
          <p14:tracePt t="112263" x="9626600" y="5380038"/>
          <p14:tracePt t="112296" x="9617075" y="5380038"/>
          <p14:tracePt t="112311" x="9609138" y="5380038"/>
          <p14:tracePt t="112344" x="9601200" y="5380038"/>
          <p14:tracePt t="112368" x="9591675" y="5380038"/>
          <p14:tracePt t="112863" x="9566275" y="5380038"/>
          <p14:tracePt t="112870" x="9558338" y="5380038"/>
          <p14:tracePt t="112927" x="9550400" y="5380038"/>
          <p14:tracePt t="112951" x="9532938" y="5380038"/>
          <p14:tracePt t="113454" x="9523413" y="5380038"/>
          <p14:tracePt t="113551" x="9515475" y="5380038"/>
          <p14:tracePt t="113807" x="9498013" y="5380038"/>
          <p14:tracePt t="113822" x="9490075" y="5380038"/>
          <p14:tracePt t="114320" x="9498013" y="5380038"/>
          <p14:tracePt t="114327" x="9523413" y="5380038"/>
          <p14:tracePt t="114335" x="9558338" y="5380038"/>
          <p14:tracePt t="114343" x="9583738" y="5380038"/>
          <p14:tracePt t="114359" x="9601200" y="5380038"/>
          <p14:tracePt t="114359" x="9617075" y="5370513"/>
          <p14:tracePt t="114375" x="9652000" y="5362575"/>
          <p14:tracePt t="114392" x="9736138" y="5345113"/>
          <p14:tracePt t="114409" x="9804400" y="5345113"/>
          <p14:tracePt t="114426" x="9855200" y="5345113"/>
          <p14:tracePt t="114442" x="9915525" y="5327650"/>
          <p14:tracePt t="114458" x="9923463" y="5327650"/>
          <p14:tracePt t="114475" x="9931400" y="5319713"/>
          <p14:tracePt t="114492" x="9948863" y="5319713"/>
          <p14:tracePt t="114508" x="9974263" y="5319713"/>
          <p14:tracePt t="114526" x="9991725" y="5311775"/>
          <p14:tracePt t="114527" x="9999663" y="5311775"/>
          <p14:tracePt t="114542" x="10009188" y="5311775"/>
          <p14:tracePt t="114543" x="10017125" y="5311775"/>
          <p14:tracePt t="114568" x="10050463" y="5302250"/>
          <p14:tracePt t="114577" x="10050463" y="5294313"/>
          <p14:tracePt t="114592" x="10101263" y="5294313"/>
          <p14:tracePt t="114609" x="10169525" y="5294313"/>
          <p14:tracePt t="114625" x="10255250" y="5294313"/>
          <p14:tracePt t="114642" x="10331450" y="5294313"/>
          <p14:tracePt t="114658" x="10382250" y="5294313"/>
          <p14:tracePt t="114676" x="10425113" y="5294313"/>
          <p14:tracePt t="115703" x="7850188" y="4027488"/>
          <p14:tracePt t="115710" x="4451350" y="4027488"/>
          <p14:tracePt t="115726" x="1054100" y="4027488"/>
          <p14:tracePt t="115888" x="177800" y="3824288"/>
          <p14:tracePt t="115895" x="280988" y="3798888"/>
          <p14:tracePt t="115908" x="400050" y="3790950"/>
          <p14:tracePt t="115925" x="569913" y="3756025"/>
          <p14:tracePt t="115941" x="646113" y="3722688"/>
          <p14:tracePt t="115958" x="661988" y="3713163"/>
          <p14:tracePt t="115975" x="646113" y="3697288"/>
          <p14:tracePt t="115976" x="595313" y="3671888"/>
          <p14:tracePt t="115991" x="501650" y="3646488"/>
          <p14:tracePt t="116008" x="238125" y="3611563"/>
          <p14:tracePt t="116009" x="42863" y="3611563"/>
          <p14:tracePt t="116294" x="169863" y="5030788"/>
          <p14:tracePt t="116309" x="296863" y="5048250"/>
          <p14:tracePt t="116324" x="517525" y="5048250"/>
          <p14:tracePt t="116341" x="755650" y="5048250"/>
          <p14:tracePt t="116342" x="858838" y="5048250"/>
          <p14:tracePt t="116359" x="1087438" y="5064125"/>
          <p14:tracePt t="116375" x="1282700" y="5073650"/>
          <p14:tracePt t="116391" x="1384300" y="5073650"/>
          <p14:tracePt t="116392" x="1487488" y="5081588"/>
          <p14:tracePt t="116408" x="1589088" y="5106988"/>
          <p14:tracePt t="116409" x="1657350" y="5116513"/>
          <p14:tracePt t="116424" x="1792288" y="5124450"/>
          <p14:tracePt t="116441" x="1827213" y="5132388"/>
          <p14:tracePt t="116458" x="1852613" y="5132388"/>
          <p14:tracePt t="116474" x="1893888" y="5149850"/>
          <p14:tracePt t="116492" x="1946275" y="5149850"/>
          <p14:tracePt t="116508" x="2038350" y="5167313"/>
          <p14:tracePt t="116525" x="2141538" y="5200650"/>
          <p14:tracePt t="116541" x="2225675" y="5218113"/>
          <p14:tracePt t="116559" x="2311400" y="5251450"/>
          <p14:tracePt t="116575" x="2327275" y="5251450"/>
          <p14:tracePt t="116591" x="2336800" y="5251450"/>
          <p14:tracePt t="116592" x="2344738" y="5251450"/>
          <p14:tracePt t="116616" x="2362200" y="5251450"/>
          <p14:tracePt t="116631" x="2370138" y="5251450"/>
          <p14:tracePt t="116655" x="2379663" y="5260975"/>
          <p14:tracePt t="117534" x="2379663" y="5268913"/>
          <p14:tracePt t="117583" x="2379663" y="5276850"/>
          <p14:tracePt t="117680" x="2370138" y="5276850"/>
          <p14:tracePt t="117703" x="2362200" y="5286375"/>
          <p14:tracePt t="118120" x="2352675" y="5286375"/>
          <p14:tracePt t="122959" x="2344738" y="5294313"/>
          <p14:tracePt t="175151" x="2387600" y="5260975"/>
          <p14:tracePt t="175159" x="2395538" y="5183188"/>
          <p14:tracePt t="175166" x="2395538" y="5167313"/>
          <p14:tracePt t="175182" x="2395538" y="5141913"/>
          <p14:tracePt t="179071" x="2395538" y="5132388"/>
          <p14:tracePt t="179079" x="2362200" y="5091113"/>
          <p14:tracePt t="179087" x="2260600" y="5056188"/>
          <p14:tracePt t="179097" x="2141538" y="5013325"/>
          <p14:tracePt t="179113" x="1852613" y="4886325"/>
          <p14:tracePt t="179131" x="1452563" y="4640263"/>
          <p14:tracePt t="179147" x="1120775" y="4325938"/>
          <p14:tracePt t="179163" x="900113" y="3935413"/>
          <p14:tracePt t="179180" x="755650" y="3467100"/>
          <p14:tracePt t="179197" x="679450" y="2914650"/>
          <p14:tracePt t="179214" x="595313" y="2303463"/>
          <p14:tracePt t="179215" x="517525" y="1938338"/>
          <p14:tracePt t="179231" x="450850" y="1631950"/>
          <p14:tracePt t="179231" x="407988" y="1401763"/>
          <p14:tracePt t="179247" x="357188" y="1274763"/>
          <p14:tracePt t="179249" x="314325" y="1155700"/>
          <p14:tracePt t="179264" x="288925" y="1036638"/>
          <p14:tracePt t="179265" x="246063" y="960438"/>
          <p14:tracePt t="179280" x="195263" y="823913"/>
          <p14:tracePt t="179296" x="136525" y="739775"/>
          <p14:tracePt t="179313" x="68263" y="611188"/>
          <p14:tracePt t="179330" x="7938" y="47625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xmlns="" id="{87257550-6B76-0921-6F03-193A15BDE0F1}"/>
              </a:ext>
            </a:extLst>
          </p:cNvPr>
          <p:cNvSpPr txBox="1"/>
          <p:nvPr/>
        </p:nvSpPr>
        <p:spPr>
          <a:xfrm>
            <a:off x="180431" y="1915407"/>
            <a:ext cx="6362678" cy="3835024"/>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lang="en-US" sz="1600" i="0" u="none" strike="noStrike" baseline="0" dirty="0">
                <a:solidFill>
                  <a:srgbClr val="000000"/>
                </a:solidFill>
                <a:latin typeface="ScalaSansPro-Regular"/>
              </a:rPr>
              <a:t>In determining the appropriate technique or techniques for handling</a:t>
            </a:r>
          </a:p>
          <a:p>
            <a:pPr marR="0" lvl="0" algn="l" defTabSz="914400" rtl="0" eaLnBrk="1" fontAlgn="auto" latinLnBrk="0" hangingPunct="1">
              <a:lnSpc>
                <a:spcPct val="150000"/>
              </a:lnSpc>
              <a:spcBef>
                <a:spcPts val="0"/>
              </a:spcBef>
              <a:spcAft>
                <a:spcPts val="0"/>
              </a:spcAft>
              <a:buClrTx/>
              <a:buSzTx/>
              <a:tabLst/>
              <a:defRPr/>
            </a:pPr>
            <a:r>
              <a:rPr lang="en-US" sz="1600" i="0" u="none" strike="noStrike" baseline="0" dirty="0">
                <a:solidFill>
                  <a:srgbClr val="000000"/>
                </a:solidFill>
                <a:latin typeface="ScalaSansPro-Regular"/>
              </a:rPr>
              <a:t> loss exposures, a matrix can be used that classifies the various loss exposures according to frequency and severity.</a:t>
            </a:r>
          </a:p>
          <a:p>
            <a:pPr marR="0" lvl="0" algn="l" defTabSz="914400" rtl="0" eaLnBrk="1" fontAlgn="auto" latinLnBrk="0" hangingPunct="1">
              <a:lnSpc>
                <a:spcPct val="150000"/>
              </a:lnSpc>
              <a:spcBef>
                <a:spcPts val="0"/>
              </a:spcBef>
              <a:spcAft>
                <a:spcPts val="0"/>
              </a:spcAft>
              <a:buClrTx/>
              <a:buSzTx/>
              <a:tabLst/>
              <a:defRPr/>
            </a:pPr>
            <a:r>
              <a:rPr lang="en-US" sz="1600" b="1" i="0" u="none" strike="noStrike" baseline="0" dirty="0">
                <a:solidFill>
                  <a:srgbClr val="000000"/>
                </a:solidFill>
                <a:latin typeface="ScalaSansPro-Regular"/>
              </a:rPr>
              <a:t>The first loss exposure </a:t>
            </a:r>
            <a:r>
              <a:rPr lang="en-US" sz="1600" i="0" u="none" strike="noStrike" baseline="0" dirty="0">
                <a:solidFill>
                  <a:srgbClr val="000000"/>
                </a:solidFill>
                <a:latin typeface="ScalaSansPro-Regular"/>
              </a:rPr>
              <a:t>is characterized by both low frequency and</a:t>
            </a:r>
          </a:p>
          <a:p>
            <a:pPr marR="0" lvl="0" algn="l" defTabSz="914400" rtl="0" eaLnBrk="1" fontAlgn="auto" latinLnBrk="0" hangingPunct="1">
              <a:lnSpc>
                <a:spcPct val="150000"/>
              </a:lnSpc>
              <a:spcBef>
                <a:spcPts val="0"/>
              </a:spcBef>
              <a:spcAft>
                <a:spcPts val="0"/>
              </a:spcAft>
              <a:buClrTx/>
              <a:buSzTx/>
              <a:tabLst/>
              <a:defRPr/>
            </a:pPr>
            <a:r>
              <a:rPr lang="en-US" sz="1600" i="0" u="none" strike="noStrike" baseline="0" dirty="0">
                <a:solidFill>
                  <a:srgbClr val="000000"/>
                </a:solidFill>
                <a:latin typeface="ScalaSansPro-Regular"/>
              </a:rPr>
              <a:t> low severity of loss.</a:t>
            </a:r>
          </a:p>
          <a:p>
            <a:pPr marR="0" lvl="0" algn="l" defTabSz="914400" rtl="0" eaLnBrk="1" fontAlgn="auto" latinLnBrk="0" hangingPunct="1">
              <a:lnSpc>
                <a:spcPct val="150000"/>
              </a:lnSpc>
              <a:spcBef>
                <a:spcPts val="0"/>
              </a:spcBef>
              <a:spcAft>
                <a:spcPts val="0"/>
              </a:spcAft>
              <a:buClrTx/>
              <a:buSzTx/>
              <a:tabLst/>
              <a:defRPr/>
            </a:pPr>
            <a:r>
              <a:rPr lang="en-US" sz="1600" b="1" i="0" u="none" strike="noStrike" baseline="0" dirty="0">
                <a:solidFill>
                  <a:srgbClr val="000000"/>
                </a:solidFill>
                <a:latin typeface="ScalaSansPro-Regular"/>
              </a:rPr>
              <a:t>The second type of exposure is more serious. </a:t>
            </a:r>
          </a:p>
          <a:p>
            <a:pPr marR="0" lvl="0" algn="l" defTabSz="914400" rtl="0" eaLnBrk="1" fontAlgn="auto" latinLnBrk="0" hangingPunct="1">
              <a:lnSpc>
                <a:spcPct val="150000"/>
              </a:lnSpc>
              <a:spcBef>
                <a:spcPts val="0"/>
              </a:spcBef>
              <a:spcAft>
                <a:spcPts val="0"/>
              </a:spcAft>
              <a:buClrTx/>
              <a:buSzTx/>
              <a:tabLst/>
              <a:defRPr/>
            </a:pPr>
            <a:r>
              <a:rPr lang="en-US" sz="1600" i="0" u="none" strike="noStrike" baseline="0" dirty="0">
                <a:solidFill>
                  <a:srgbClr val="000000"/>
                </a:solidFill>
                <a:latin typeface="ScalaSansPro-Regular"/>
              </a:rPr>
              <a:t>Losses occur frequently, but severity is relatively low.</a:t>
            </a:r>
          </a:p>
          <a:p>
            <a:pPr marR="0" lvl="0" algn="l" defTabSz="914400" rtl="0" eaLnBrk="1" fontAlgn="auto" latinLnBrk="0" hangingPunct="1">
              <a:lnSpc>
                <a:spcPct val="150000"/>
              </a:lnSpc>
              <a:spcBef>
                <a:spcPts val="0"/>
              </a:spcBef>
              <a:spcAft>
                <a:spcPts val="0"/>
              </a:spcAft>
              <a:buClrTx/>
              <a:buSzTx/>
              <a:tabLst/>
              <a:defRPr/>
            </a:pPr>
            <a:r>
              <a:rPr lang="en-US" sz="1600" b="1" i="0" u="none" strike="noStrike" baseline="0" dirty="0">
                <a:solidFill>
                  <a:srgbClr val="000000"/>
                </a:solidFill>
                <a:latin typeface="ScalaSansPro-Regular"/>
              </a:rPr>
              <a:t>The third type of exposure </a:t>
            </a:r>
            <a:r>
              <a:rPr lang="en-US" sz="1600" i="0" u="none" strike="noStrike" baseline="0" dirty="0">
                <a:solidFill>
                  <a:srgbClr val="000000"/>
                </a:solidFill>
                <a:latin typeface="ScalaSansPro-Regular"/>
              </a:rPr>
              <a:t>can be met by transfer, including insurance.</a:t>
            </a:r>
          </a:p>
          <a:p>
            <a:pPr marR="0" lvl="0" algn="l" defTabSz="914400" rtl="0" eaLnBrk="1" fontAlgn="auto" latinLnBrk="0" hangingPunct="1">
              <a:lnSpc>
                <a:spcPct val="150000"/>
              </a:lnSpc>
              <a:spcBef>
                <a:spcPts val="0"/>
              </a:spcBef>
              <a:spcAft>
                <a:spcPts val="0"/>
              </a:spcAft>
              <a:buClrTx/>
              <a:buSzTx/>
              <a:tabLst/>
              <a:defRPr/>
            </a:pPr>
            <a:r>
              <a:rPr lang="en-US" sz="1600" b="1" i="0" u="none" strike="noStrike" baseline="0" dirty="0">
                <a:solidFill>
                  <a:srgbClr val="000000"/>
                </a:solidFill>
                <a:latin typeface="ScalaSansPro-Regular"/>
              </a:rPr>
              <a:t>The fourth and most serious type of exposure </a:t>
            </a:r>
            <a:r>
              <a:rPr lang="en-US" sz="1600" i="0" u="none" strike="noStrike" baseline="0" dirty="0">
                <a:solidFill>
                  <a:srgbClr val="000000"/>
                </a:solidFill>
                <a:latin typeface="ScalaSansPro-Regular"/>
              </a:rPr>
              <a:t>is one characterized by both high frequency and high severity.</a:t>
            </a:r>
          </a:p>
        </p:txBody>
      </p:sp>
      <p:sp>
        <p:nvSpPr>
          <p:cNvPr id="4" name="TextBox 3">
            <a:extLst>
              <a:ext uri="{FF2B5EF4-FFF2-40B4-BE49-F238E27FC236}">
                <a16:creationId xmlns:a16="http://schemas.microsoft.com/office/drawing/2014/main" xmlns="" id="{958760A5-BC30-E336-A35B-4C3C996E4D86}"/>
              </a:ext>
            </a:extLst>
          </p:cNvPr>
          <p:cNvSpPr txBox="1"/>
          <p:nvPr/>
        </p:nvSpPr>
        <p:spPr>
          <a:xfrm>
            <a:off x="2726422" y="601424"/>
            <a:ext cx="8514650"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Which Technique Should Be Used?</a:t>
            </a:r>
            <a:endParaRPr lang="ar-YE" sz="3600" b="1" dirty="0">
              <a:solidFill>
                <a:schemeClr val="bg1"/>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schemeClr val="bg1"/>
                </a:solidFill>
                <a:latin typeface="Traditional Arabic" panose="02020603050405020304" pitchFamily="18" charset="-78"/>
                <a:cs typeface="Traditional Arabic" panose="02020603050405020304" pitchFamily="18" charset="-78"/>
              </a:rPr>
              <a:t>ما هي التقنية التي يجب استخدامها؟ </a:t>
            </a:r>
          </a:p>
        </p:txBody>
      </p:sp>
      <p:pic>
        <p:nvPicPr>
          <p:cNvPr id="7" name="Picture 6">
            <a:extLst>
              <a:ext uri="{FF2B5EF4-FFF2-40B4-BE49-F238E27FC236}">
                <a16:creationId xmlns:a16="http://schemas.microsoft.com/office/drawing/2014/main" xmlns="" id="{D332D731-EF42-3E26-91CB-40CBCDE1492F}"/>
              </a:ext>
            </a:extLst>
          </p:cNvPr>
          <p:cNvPicPr>
            <a:picLocks noChangeAspect="1"/>
          </p:cNvPicPr>
          <p:nvPr/>
        </p:nvPicPr>
        <p:blipFill>
          <a:blip r:embed="rId3"/>
          <a:stretch>
            <a:fillRect/>
          </a:stretch>
        </p:blipFill>
        <p:spPr>
          <a:xfrm>
            <a:off x="4773449" y="5272073"/>
            <a:ext cx="2645102" cy="1493296"/>
          </a:xfrm>
          <a:prstGeom prst="rect">
            <a:avLst/>
          </a:prstGeom>
        </p:spPr>
      </p:pic>
      <p:sp>
        <p:nvSpPr>
          <p:cNvPr id="9" name="TextBox 8">
            <a:extLst>
              <a:ext uri="{FF2B5EF4-FFF2-40B4-BE49-F238E27FC236}">
                <a16:creationId xmlns:a16="http://schemas.microsoft.com/office/drawing/2014/main" xmlns="" id="{0116F534-518A-0B0E-D585-BB0C8D28FB7B}"/>
              </a:ext>
            </a:extLst>
          </p:cNvPr>
          <p:cNvSpPr txBox="1"/>
          <p:nvPr/>
        </p:nvSpPr>
        <p:spPr>
          <a:xfrm>
            <a:off x="6201995" y="1915407"/>
            <a:ext cx="5809574" cy="3785652"/>
          </a:xfrm>
          <a:prstGeom prst="rect">
            <a:avLst/>
          </a:prstGeom>
          <a:noFill/>
        </p:spPr>
        <p:txBody>
          <a:bodyPr wrap="square">
            <a:spAutoFit/>
          </a:bodyPr>
          <a:lstStyle/>
          <a:p>
            <a:pPr algn="r"/>
            <a:r>
              <a:rPr lang="ar-YE" sz="2400" dirty="0">
                <a:latin typeface="Traditional Arabic" panose="02020603050405020304" pitchFamily="18" charset="-78"/>
                <a:cs typeface="Traditional Arabic" panose="02020603050405020304" pitchFamily="18" charset="-78"/>
              </a:rPr>
              <a:t>عند تحديد التقنية أو التقنيات المناسبة للتعامل مع تعرضات الخسارة، يمكن استخدام مصفوفة تصنف مختلف تعرضات الخسارة بناءً على التكرار والشدة.</a:t>
            </a:r>
          </a:p>
          <a:p>
            <a:pPr algn="r"/>
            <a:r>
              <a:rPr lang="ar-YE" sz="2400" dirty="0">
                <a:latin typeface="Traditional Arabic" panose="02020603050405020304" pitchFamily="18" charset="-78"/>
                <a:cs typeface="Traditional Arabic" panose="02020603050405020304" pitchFamily="18" charset="-78"/>
              </a:rPr>
              <a:t> </a:t>
            </a:r>
            <a:r>
              <a:rPr lang="ar-YE" sz="2400" b="1" dirty="0">
                <a:latin typeface="Traditional Arabic" panose="02020603050405020304" pitchFamily="18" charset="-78"/>
                <a:cs typeface="Traditional Arabic" panose="02020603050405020304" pitchFamily="18" charset="-78"/>
              </a:rPr>
              <a:t>التعرض الأول: </a:t>
            </a:r>
            <a:r>
              <a:rPr lang="ar-YE" sz="2400" dirty="0">
                <a:latin typeface="Traditional Arabic" panose="02020603050405020304" pitchFamily="18" charset="-78"/>
                <a:cs typeface="Traditional Arabic" panose="02020603050405020304" pitchFamily="18" charset="-78"/>
              </a:rPr>
              <a:t>للخسارة يتميز بانخفاض كل من التكرار والشدة. </a:t>
            </a:r>
          </a:p>
          <a:p>
            <a:pPr algn="r"/>
            <a:r>
              <a:rPr lang="ar-YE" sz="2400" b="1" dirty="0">
                <a:latin typeface="Traditional Arabic" panose="02020603050405020304" pitchFamily="18" charset="-78"/>
                <a:cs typeface="Traditional Arabic" panose="02020603050405020304" pitchFamily="18" charset="-78"/>
              </a:rPr>
              <a:t>النوع الثاني من التعرضات أكثر جدية</a:t>
            </a:r>
            <a:r>
              <a:rPr lang="ar-YE" sz="2400" dirty="0">
                <a:latin typeface="Traditional Arabic" panose="02020603050405020304" pitchFamily="18" charset="-78"/>
                <a:cs typeface="Traditional Arabic" panose="02020603050405020304" pitchFamily="18" charset="-78"/>
              </a:rPr>
              <a:t>: تحدث الخسائر بشكل متكرر، لكن الشدة منخفضة نسبياً. </a:t>
            </a:r>
          </a:p>
          <a:p>
            <a:pPr algn="r"/>
            <a:r>
              <a:rPr lang="ar-YE" sz="2400" b="1" dirty="0">
                <a:latin typeface="Traditional Arabic" panose="02020603050405020304" pitchFamily="18" charset="-78"/>
                <a:cs typeface="Traditional Arabic" panose="02020603050405020304" pitchFamily="18" charset="-78"/>
              </a:rPr>
              <a:t>النوع الثالث من التعرض</a:t>
            </a:r>
            <a:r>
              <a:rPr lang="ar-YE" sz="2400" dirty="0">
                <a:latin typeface="Traditional Arabic" panose="02020603050405020304" pitchFamily="18" charset="-78"/>
                <a:cs typeface="Traditional Arabic" panose="02020603050405020304" pitchFamily="18" charset="-78"/>
              </a:rPr>
              <a:t> يمكن مواجهته من خلال النقل، بما في ذلك التأمين.</a:t>
            </a:r>
          </a:p>
          <a:p>
            <a:pPr algn="r"/>
            <a:r>
              <a:rPr lang="ar-YE" sz="2400" dirty="0">
                <a:latin typeface="Traditional Arabic" panose="02020603050405020304" pitchFamily="18" charset="-78"/>
                <a:cs typeface="Traditional Arabic" panose="02020603050405020304" pitchFamily="18" charset="-78"/>
              </a:rPr>
              <a:t> </a:t>
            </a:r>
            <a:r>
              <a:rPr lang="ar-YE" sz="2400" b="1" dirty="0">
                <a:latin typeface="Traditional Arabic" panose="02020603050405020304" pitchFamily="18" charset="-78"/>
                <a:cs typeface="Traditional Arabic" panose="02020603050405020304" pitchFamily="18" charset="-78"/>
              </a:rPr>
              <a:t>أما النوع الرابع والأكثر خطورة من التعرض </a:t>
            </a:r>
            <a:r>
              <a:rPr lang="ar-YE" sz="2400" dirty="0">
                <a:latin typeface="Traditional Arabic" panose="02020603050405020304" pitchFamily="18" charset="-78"/>
                <a:cs typeface="Traditional Arabic" panose="02020603050405020304" pitchFamily="18" charset="-78"/>
              </a:rPr>
              <a:t>فيتميز</a:t>
            </a:r>
            <a:r>
              <a:rPr lang="ar-YE" sz="2400" b="1"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بارتفاع كل من التكرار والشدة.</a:t>
            </a:r>
            <a:endParaRPr lang="en-MY" sz="24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873435562"/>
      </p:ext>
    </p:extLst>
  </p:cSld>
  <p:clrMapOvr>
    <a:masterClrMapping/>
  </p:clrMapOvr>
  <mc:AlternateContent xmlns:mc="http://schemas.openxmlformats.org/markup-compatibility/2006" xmlns:p14="http://schemas.microsoft.com/office/powerpoint/2010/main">
    <mc:Choice Requires="p14">
      <p:transition spd="slow" p14:dur="2000" advTm="277559"/>
    </mc:Choice>
    <mc:Fallback xmlns="">
      <p:transition spd="slow" advTm="27755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8760A5-BC30-E336-A35B-4C3C996E4D86}"/>
              </a:ext>
            </a:extLst>
          </p:cNvPr>
          <p:cNvSpPr txBox="1"/>
          <p:nvPr/>
        </p:nvSpPr>
        <p:spPr>
          <a:xfrm>
            <a:off x="2804550" y="617697"/>
            <a:ext cx="8849178" cy="954107"/>
          </a:xfrm>
          <a:prstGeom prst="rect">
            <a:avLst/>
          </a:prstGeom>
          <a:solidFill>
            <a:srgbClr val="00B0F0"/>
          </a:solidFill>
        </p:spPr>
        <p:txBody>
          <a:bodyPr wrap="square" rtlCol="0">
            <a:spAutoFit/>
          </a:bodyPr>
          <a:lstStyle/>
          <a:p>
            <a:pPr algn="ctr"/>
            <a:r>
              <a:rPr lang="en-US" sz="2400" b="1" dirty="0">
                <a:solidFill>
                  <a:schemeClr val="bg1"/>
                </a:solidFill>
                <a:latin typeface="Alexandria" charset="0"/>
              </a:rPr>
              <a:t>IMPLEMENT AND MONITOR THE</a:t>
            </a:r>
            <a:r>
              <a:rPr lang="ar-YE" sz="2400" b="1" dirty="0">
                <a:solidFill>
                  <a:schemeClr val="bg1"/>
                </a:solidFill>
                <a:latin typeface="Alexandria" charset="0"/>
              </a:rPr>
              <a:t> </a:t>
            </a:r>
            <a:r>
              <a:rPr lang="en-US" sz="2400" b="1" dirty="0">
                <a:solidFill>
                  <a:schemeClr val="bg1"/>
                </a:solidFill>
                <a:latin typeface="Alexandria" charset="0"/>
              </a:rPr>
              <a:t>RISK MANAGEMENT PROGRAM</a:t>
            </a:r>
            <a:endParaRPr lang="ar-YE" sz="24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تنفيذ ومراقبة برنامج إدارة المخاطر</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xmlns="" id="{7766FD42-B1A8-34F3-EF1C-EF07B7A950AC}"/>
              </a:ext>
            </a:extLst>
          </p:cNvPr>
          <p:cNvSpPr txBox="1"/>
          <p:nvPr/>
        </p:nvSpPr>
        <p:spPr>
          <a:xfrm>
            <a:off x="437602" y="1768885"/>
            <a:ext cx="5787028" cy="4661276"/>
          </a:xfrm>
          <a:prstGeom prst="rect">
            <a:avLst/>
          </a:prstGeom>
          <a:noFill/>
        </p:spPr>
        <p:txBody>
          <a:bodyPr wrap="square">
            <a:spAutoFit/>
          </a:bodyPr>
          <a:lstStyle/>
          <a:p>
            <a:pPr algn="l">
              <a:lnSpc>
                <a:spcPct val="150000"/>
              </a:lnSpc>
            </a:pPr>
            <a:r>
              <a:rPr lang="en-US" sz="2000" dirty="0">
                <a:solidFill>
                  <a:srgbClr val="000000"/>
                </a:solidFill>
                <a:latin typeface="ScalaSansPro-Regular"/>
              </a:rPr>
              <a:t>At this point, we have discussed three of the four</a:t>
            </a:r>
            <a:r>
              <a:rPr lang="ar-YE" sz="2000" dirty="0">
                <a:solidFill>
                  <a:srgbClr val="000000"/>
                </a:solidFill>
                <a:latin typeface="ScalaSansPro-Regular"/>
              </a:rPr>
              <a:t> </a:t>
            </a:r>
            <a:r>
              <a:rPr lang="en-US" sz="2000" dirty="0">
                <a:solidFill>
                  <a:srgbClr val="000000"/>
                </a:solidFill>
                <a:latin typeface="ScalaSansPro-Regular"/>
              </a:rPr>
              <a:t>steps in the risk management process. The fourth step</a:t>
            </a:r>
            <a:r>
              <a:rPr lang="ar-YE" sz="2000" dirty="0">
                <a:solidFill>
                  <a:srgbClr val="000000"/>
                </a:solidFill>
                <a:latin typeface="ScalaSansPro-Regular"/>
              </a:rPr>
              <a:t> </a:t>
            </a:r>
            <a:r>
              <a:rPr lang="en-US" sz="2000" dirty="0">
                <a:solidFill>
                  <a:srgbClr val="000000"/>
                </a:solidFill>
                <a:latin typeface="ScalaSansPro-Regular"/>
              </a:rPr>
              <a:t>is to implement and monitor the risk management</a:t>
            </a:r>
            <a:r>
              <a:rPr lang="ar-YE" sz="2000" dirty="0">
                <a:solidFill>
                  <a:srgbClr val="000000"/>
                </a:solidFill>
                <a:latin typeface="ScalaSansPro-Regular"/>
              </a:rPr>
              <a:t> </a:t>
            </a:r>
            <a:r>
              <a:rPr lang="en-US" sz="2000" dirty="0">
                <a:solidFill>
                  <a:srgbClr val="000000"/>
                </a:solidFill>
                <a:latin typeface="ScalaSansPro-Regular"/>
              </a:rPr>
              <a:t>program. This step begins with a policy statement.</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b="1" dirty="0">
                <a:solidFill>
                  <a:srgbClr val="000000"/>
                </a:solidFill>
                <a:latin typeface="ScalaSansPro-Regular"/>
              </a:rPr>
              <a:t>A risk management policy statement </a:t>
            </a:r>
            <a:r>
              <a:rPr lang="en-US" sz="2000" dirty="0">
                <a:solidFill>
                  <a:srgbClr val="000000"/>
                </a:solidFill>
                <a:latin typeface="ScalaSansPro-Regular"/>
              </a:rPr>
              <a:t>is necessary to</a:t>
            </a:r>
            <a:r>
              <a:rPr lang="ar-YE" sz="2000" dirty="0">
                <a:solidFill>
                  <a:srgbClr val="000000"/>
                </a:solidFill>
                <a:latin typeface="ScalaSansPro-Regular"/>
              </a:rPr>
              <a:t> </a:t>
            </a:r>
            <a:r>
              <a:rPr lang="en-US" sz="2000" dirty="0">
                <a:solidFill>
                  <a:srgbClr val="000000"/>
                </a:solidFill>
                <a:latin typeface="ScalaSansPro-Regular"/>
              </a:rPr>
              <a:t>have an effective risk management program.</a:t>
            </a:r>
            <a:endParaRPr lang="ar-YE" sz="20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2000" b="1" dirty="0">
                <a:solidFill>
                  <a:srgbClr val="000000"/>
                </a:solidFill>
                <a:latin typeface="ScalaSansPro-Regular"/>
              </a:rPr>
              <a:t>A</a:t>
            </a:r>
            <a:r>
              <a:rPr lang="ar-YE" sz="2000" b="1" dirty="0">
                <a:solidFill>
                  <a:srgbClr val="000000"/>
                </a:solidFill>
                <a:latin typeface="ScalaSansPro-Regular"/>
              </a:rPr>
              <a:t> </a:t>
            </a:r>
            <a:r>
              <a:rPr lang="en-US" sz="2000" b="1" dirty="0">
                <a:solidFill>
                  <a:srgbClr val="000000"/>
                </a:solidFill>
                <a:latin typeface="ScalaSansPro-Regular"/>
              </a:rPr>
              <a:t>risk management manual </a:t>
            </a:r>
            <a:r>
              <a:rPr lang="en-US" sz="2000" dirty="0">
                <a:solidFill>
                  <a:srgbClr val="000000"/>
                </a:solidFill>
                <a:latin typeface="ScalaSansPro-Regular"/>
              </a:rPr>
              <a:t>may</a:t>
            </a:r>
            <a:r>
              <a:rPr lang="ar-YE" sz="2000" dirty="0">
                <a:solidFill>
                  <a:srgbClr val="000000"/>
                </a:solidFill>
                <a:latin typeface="ScalaSansPro-Regular"/>
              </a:rPr>
              <a:t> </a:t>
            </a:r>
            <a:r>
              <a:rPr lang="en-US" sz="2000" dirty="0">
                <a:solidFill>
                  <a:srgbClr val="000000"/>
                </a:solidFill>
                <a:latin typeface="ScalaSansPro-Regular"/>
              </a:rPr>
              <a:t>be developed and used in the program.</a:t>
            </a:r>
            <a:endParaRPr lang="ar-YE" sz="2000" dirty="0">
              <a:solidFill>
                <a:srgbClr val="000000"/>
              </a:solidFill>
              <a:latin typeface="ScalaSansPro-Regular"/>
            </a:endParaRPr>
          </a:p>
          <a:p>
            <a:pPr algn="l">
              <a:lnSpc>
                <a:spcPct val="150000"/>
              </a:lnSpc>
            </a:pPr>
            <a:endParaRPr lang="en-MY" sz="2000" dirty="0">
              <a:solidFill>
                <a:srgbClr val="000000"/>
              </a:solidFill>
              <a:latin typeface="ScalaSansPro-Regular"/>
            </a:endParaRPr>
          </a:p>
        </p:txBody>
      </p:sp>
      <p:sp>
        <p:nvSpPr>
          <p:cNvPr id="8" name="TextBox 7">
            <a:extLst>
              <a:ext uri="{FF2B5EF4-FFF2-40B4-BE49-F238E27FC236}">
                <a16:creationId xmlns:a16="http://schemas.microsoft.com/office/drawing/2014/main" xmlns="" id="{9339172D-0636-4932-487C-E2A75BD121A3}"/>
              </a:ext>
            </a:extLst>
          </p:cNvPr>
          <p:cNvSpPr txBox="1"/>
          <p:nvPr/>
        </p:nvSpPr>
        <p:spPr>
          <a:xfrm>
            <a:off x="6224630" y="1761641"/>
            <a:ext cx="5633919" cy="4308872"/>
          </a:xfrm>
          <a:prstGeom prst="rect">
            <a:avLst/>
          </a:prstGeom>
          <a:noFill/>
        </p:spPr>
        <p:txBody>
          <a:bodyPr wrap="square">
            <a:spAutoFit/>
          </a:bodyPr>
          <a:lstStyle/>
          <a:p>
            <a:pPr algn="r" rtl="1"/>
            <a:r>
              <a:rPr lang="ar-YE" dirty="0"/>
              <a:t/>
            </a:r>
            <a:br>
              <a:rPr lang="ar-YE" dirty="0"/>
            </a:br>
            <a:r>
              <a:rPr lang="ar-YE" sz="3200" dirty="0">
                <a:latin typeface="Traditional Arabic" panose="02020603050405020304" pitchFamily="18" charset="-78"/>
                <a:cs typeface="Traditional Arabic" panose="02020603050405020304" pitchFamily="18" charset="-78"/>
              </a:rPr>
              <a:t>في هذه المرحلة، ناقشنا ثلاث خطوات من أصل أربع في عملية إدارة المخاطر. الخطوة الرابعة هي تنفيذ ومراقبة برنامج إدارة المخاطر. تبدأ هذه الخطوة ببيان السياسة.</a:t>
            </a:r>
          </a:p>
          <a:p>
            <a:pPr marL="285750" indent="-28575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بيان سياسة إدارة المخاطر</a:t>
            </a:r>
            <a:r>
              <a:rPr lang="ar-YE" sz="3200" dirty="0">
                <a:latin typeface="Traditional Arabic" panose="02020603050405020304" pitchFamily="18" charset="-78"/>
                <a:cs typeface="Traditional Arabic" panose="02020603050405020304" pitchFamily="18" charset="-78"/>
              </a:rPr>
              <a:t> ضروري للحصول على برنامج إدارة مخاطر فعال.</a:t>
            </a:r>
          </a:p>
          <a:p>
            <a:pPr marL="285750" indent="-285750" algn="r" rtl="1">
              <a:buFont typeface="Wingdings" panose="05000000000000000000" pitchFamily="2" charset="2"/>
              <a:buChar char="v"/>
            </a:pPr>
            <a:r>
              <a:rPr lang="ar-YE" sz="3200" b="1" dirty="0">
                <a:latin typeface="Traditional Arabic" panose="02020603050405020304" pitchFamily="18" charset="-78"/>
                <a:cs typeface="Traditional Arabic" panose="02020603050405020304" pitchFamily="18" charset="-78"/>
              </a:rPr>
              <a:t>قد يتم تطوير دليل إدارة المخاطر </a:t>
            </a:r>
            <a:r>
              <a:rPr lang="ar-YE" sz="3200" dirty="0">
                <a:latin typeface="Traditional Arabic" panose="02020603050405020304" pitchFamily="18" charset="-78"/>
                <a:cs typeface="Traditional Arabic" panose="02020603050405020304" pitchFamily="18" charset="-78"/>
              </a:rPr>
              <a:t>واستخدامه في البرنامج.</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482086313"/>
      </p:ext>
    </p:extLst>
  </p:cSld>
  <p:clrMapOvr>
    <a:masterClrMapping/>
  </p:clrMapOvr>
  <mc:AlternateContent xmlns:mc="http://schemas.openxmlformats.org/markup-compatibility/2006" xmlns:p14="http://schemas.microsoft.com/office/powerpoint/2010/main">
    <mc:Choice Requires="p14">
      <p:transition spd="slow" p14:dur="2000" advTm="295969"/>
    </mc:Choice>
    <mc:Fallback xmlns="">
      <p:transition spd="slow" advTm="295969"/>
    </mc:Fallback>
  </mc:AlternateContent>
  <p:extLst>
    <p:ext uri="{3A86A75C-4F4B-4683-9AE1-C65F6400EC91}">
      <p14:laserTraceLst xmlns:p14="http://schemas.microsoft.com/office/powerpoint/2010/main">
        <p14:tracePtLst>
          <p14:tracePt t="175577" x="3670300" y="6223000"/>
          <p14:tracePt t="175757" x="2854325" y="6662738"/>
          <p14:tracePt t="175773" x="2838450" y="6518275"/>
          <p14:tracePt t="175774" x="2811463" y="6280150"/>
          <p14:tracePt t="175790" x="2795588" y="5957888"/>
          <p14:tracePt t="175790" x="2719388" y="5583238"/>
          <p14:tracePt t="175806" x="2684463" y="5260975"/>
          <p14:tracePt t="175807" x="2600325" y="4937125"/>
          <p14:tracePt t="175822" x="2524125" y="4708525"/>
          <p14:tracePt t="175839" x="2311400" y="4257675"/>
          <p14:tracePt t="175856" x="2251075" y="4181475"/>
          <p14:tracePt t="175872" x="2251075" y="4171950"/>
          <p14:tracePt t="175889" x="2235200" y="4164013"/>
          <p14:tracePt t="175918" x="2217738" y="4164013"/>
          <p14:tracePt t="175926" x="2208213" y="4156075"/>
          <p14:tracePt t="175939" x="2174875" y="4146550"/>
          <p14:tracePt t="175956" x="2055813" y="4113213"/>
          <p14:tracePt t="175973" x="1852613" y="4095750"/>
          <p14:tracePt t="175974" x="1749425" y="4079875"/>
          <p14:tracePt t="175990" x="1682750" y="4079875"/>
          <p14:tracePt t="175991" x="1597025" y="4079875"/>
          <p14:tracePt t="176006" x="1554163" y="4079875"/>
          <p14:tracePt t="176022" x="1487488" y="4079875"/>
          <p14:tracePt t="176039" x="1384300" y="4079875"/>
          <p14:tracePt t="176056" x="1282700" y="4121150"/>
          <p14:tracePt t="176072" x="1147763" y="4214813"/>
          <p14:tracePt t="176089" x="1044575" y="4308475"/>
          <p14:tracePt t="176106" x="950913" y="4410075"/>
          <p14:tracePt t="176122" x="925513" y="4460875"/>
          <p14:tracePt t="176139" x="892175" y="4513263"/>
          <p14:tracePt t="176156" x="858838" y="4546600"/>
          <p14:tracePt t="176172" x="815975" y="4597400"/>
          <p14:tracePt t="176190" x="730250" y="4640263"/>
          <p14:tracePt t="176206" x="704850" y="4665663"/>
          <p14:tracePt t="176207" x="679450" y="4665663"/>
          <p14:tracePt t="176223" x="661988" y="4673600"/>
          <p14:tracePt t="176302" x="661988" y="4691063"/>
          <p14:tracePt t="176317" x="679450" y="4708525"/>
          <p14:tracePt t="176325" x="722313" y="4716463"/>
          <p14:tracePt t="176333" x="773113" y="4741863"/>
          <p14:tracePt t="176341" x="815975" y="4759325"/>
          <p14:tracePt t="176356" x="935038" y="4775200"/>
          <p14:tracePt t="176372" x="1138238" y="4843463"/>
          <p14:tracePt t="176373" x="1249363" y="4843463"/>
          <p14:tracePt t="176389" x="1333500" y="4843463"/>
          <p14:tracePt t="176406" x="1462088" y="4843463"/>
          <p14:tracePt t="176422" x="1579563" y="4843463"/>
          <p14:tracePt t="176423" x="1639888" y="4835525"/>
          <p14:tracePt t="176439" x="1784350" y="4767263"/>
          <p14:tracePt t="176456" x="1962150" y="4691063"/>
          <p14:tracePt t="176472" x="2260600" y="4614863"/>
          <p14:tracePt t="176489" x="2582863" y="4605338"/>
          <p14:tracePt t="176506" x="2940050" y="4605338"/>
          <p14:tracePt t="176522" x="3135313" y="4605338"/>
          <p14:tracePt t="176539" x="3168650" y="4597400"/>
          <p14:tracePt t="176727" x="3178175" y="4597400"/>
          <p14:tracePt t="176734" x="3186113" y="4597400"/>
          <p14:tracePt t="176742" x="3194050" y="4597400"/>
          <p14:tracePt t="176758" x="3203575" y="4597400"/>
          <p14:tracePt t="176774" x="3219450" y="4605338"/>
          <p14:tracePt t="176814" x="3219450" y="4614863"/>
          <p14:tracePt t="176823" x="3219450" y="4630738"/>
          <p14:tracePt t="176830" x="3219450" y="4648200"/>
          <p14:tracePt t="176838" x="3219450" y="4657725"/>
          <p14:tracePt t="176855" x="3211513" y="4683125"/>
          <p14:tracePt t="176872" x="3127375" y="4733925"/>
          <p14:tracePt t="176889" x="2998788" y="4792663"/>
          <p14:tracePt t="176906" x="2811463" y="4835525"/>
          <p14:tracePt t="176922" x="2608263" y="4852988"/>
          <p14:tracePt t="176938" x="2455863" y="4852988"/>
          <p14:tracePt t="176956" x="2311400" y="4852988"/>
          <p14:tracePt t="176972" x="2157413" y="4852988"/>
          <p14:tracePt t="176989" x="2012950" y="4860925"/>
          <p14:tracePt t="177006" x="1852613" y="4860925"/>
          <p14:tracePt t="177022" x="1733550" y="4860925"/>
          <p14:tracePt t="177039" x="1622425" y="4827588"/>
          <p14:tracePt t="177056" x="1606550" y="4827588"/>
          <p14:tracePt t="177072" x="1589088" y="4827588"/>
          <p14:tracePt t="177167" x="1614488" y="4827588"/>
          <p14:tracePt t="177174" x="1665288" y="4827588"/>
          <p14:tracePt t="177183" x="1716088" y="4827588"/>
          <p14:tracePt t="177190" x="1792288" y="4827588"/>
          <p14:tracePt t="177205" x="1878013" y="4827588"/>
          <p14:tracePt t="177222" x="2047875" y="4835525"/>
          <p14:tracePt t="177238" x="2235200" y="4843463"/>
          <p14:tracePt t="177255" x="2405063" y="4843463"/>
          <p14:tracePt t="177271" x="2489200" y="4843463"/>
          <p14:tracePt t="177289" x="2514600" y="4843463"/>
          <p14:tracePt t="177305" x="2540000" y="4843463"/>
          <p14:tracePt t="177322" x="2557463" y="4843463"/>
          <p14:tracePt t="177339" x="2582863" y="4843463"/>
          <p14:tracePt t="177355" x="2616200" y="4843463"/>
          <p14:tracePt t="177372" x="2651125" y="4843463"/>
          <p14:tracePt t="177388" x="2684463" y="4843463"/>
          <p14:tracePt t="177406" x="2701925" y="4843463"/>
          <p14:tracePt t="177422" x="2727325" y="4843463"/>
          <p14:tracePt t="177438" x="2770188" y="4852988"/>
          <p14:tracePt t="177455" x="2914650" y="4894263"/>
          <p14:tracePt t="177472" x="3059113" y="4919663"/>
          <p14:tracePt t="177489" x="3168650" y="4946650"/>
          <p14:tracePt t="177505" x="3279775" y="4954588"/>
          <p14:tracePt t="177522" x="3330575" y="4962525"/>
          <p14:tracePt t="177538" x="3348038" y="4962525"/>
          <p14:tracePt t="177829" x="3348038" y="4972050"/>
          <p14:tracePt t="177839" x="3330575" y="4972050"/>
          <p14:tracePt t="177846" x="3313113" y="4972050"/>
          <p14:tracePt t="177855" x="3297238" y="4962525"/>
          <p14:tracePt t="177872" x="3279775" y="4962525"/>
          <p14:tracePt t="177926" x="3279775" y="4954588"/>
          <p14:tracePt t="294662" x="3279775" y="4929188"/>
          <p14:tracePt t="294670" x="3178175" y="4749800"/>
          <p14:tracePt t="294677" x="2955925" y="4359275"/>
          <p14:tracePt t="294687" x="2786063" y="3968750"/>
          <p14:tracePt t="294703" x="2565400" y="3355975"/>
          <p14:tracePt t="294720" x="2549525" y="3152775"/>
          <p14:tracePt t="294736" x="2549525" y="2965450"/>
          <p14:tracePt t="294753" x="2590800" y="2651125"/>
          <p14:tracePt t="294770" x="2701925" y="2243138"/>
          <p14:tracePt t="294786" x="2795588" y="1827213"/>
          <p14:tracePt t="294803" x="2803525" y="1411288"/>
          <p14:tracePt t="294820" x="2803525" y="1155700"/>
          <p14:tracePt t="294837" x="2854325" y="1003300"/>
          <p14:tracePt t="294854" x="2905125" y="909638"/>
          <p14:tracePt t="294854" x="2914650" y="892175"/>
          <p14:tracePt t="295174" x="2922588" y="892175"/>
          <p14:tracePt t="295182" x="2914650" y="874713"/>
          <p14:tracePt t="295189" x="2838450" y="833438"/>
          <p14:tracePt t="295203" x="2760663" y="798513"/>
          <p14:tracePt t="295220" x="2481263" y="722313"/>
          <p14:tracePt t="295236" x="1690688" y="569913"/>
          <p14:tracePt t="295254" x="585788" y="314325"/>
          <p14:tracePt t="295254" x="119063" y="1524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8760A5-BC30-E336-A35B-4C3C996E4D86}"/>
              </a:ext>
            </a:extLst>
          </p:cNvPr>
          <p:cNvSpPr txBox="1"/>
          <p:nvPr/>
        </p:nvSpPr>
        <p:spPr>
          <a:xfrm>
            <a:off x="3288484" y="598078"/>
            <a:ext cx="8052648"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Cooperation with Other Departments</a:t>
            </a:r>
            <a:endParaRPr lang="ar-YE" sz="3200" b="1" dirty="0">
              <a:solidFill>
                <a:schemeClr val="bg1"/>
              </a:solidFill>
              <a:latin typeface="Alexandria" charset="0"/>
            </a:endParaRPr>
          </a:p>
          <a:p>
            <a:pPr algn="ctr"/>
            <a:r>
              <a:rPr lang="ar-YE" sz="3200" b="1" dirty="0">
                <a:solidFill>
                  <a:srgbClr val="FF0000"/>
                </a:solidFill>
                <a:latin typeface="Traditional Arabic" panose="02020603050405020304" pitchFamily="18" charset="-78"/>
                <a:cs typeface="Traditional Arabic" panose="02020603050405020304" pitchFamily="18" charset="-78"/>
              </a:rPr>
              <a:t>التعاون مع الأقسام الأخرى</a:t>
            </a:r>
            <a:endParaRPr lang="en-US" sz="3200" b="1" dirty="0">
              <a:solidFill>
                <a:srgbClr val="FF0000"/>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xmlns="" id="{7766FD42-B1A8-34F3-EF1C-EF07B7A950AC}"/>
              </a:ext>
            </a:extLst>
          </p:cNvPr>
          <p:cNvSpPr txBox="1"/>
          <p:nvPr/>
        </p:nvSpPr>
        <p:spPr>
          <a:xfrm>
            <a:off x="180431" y="1907012"/>
            <a:ext cx="6530763" cy="4871462"/>
          </a:xfrm>
          <a:prstGeom prst="rect">
            <a:avLst/>
          </a:prstGeom>
          <a:noFill/>
        </p:spPr>
        <p:txBody>
          <a:bodyPr wrap="square">
            <a:spAutoFit/>
          </a:bodyPr>
          <a:lstStyle/>
          <a:p>
            <a:pPr algn="l">
              <a:lnSpc>
                <a:spcPct val="150000"/>
              </a:lnSpc>
            </a:pPr>
            <a:r>
              <a:rPr lang="en-US" sz="1900" dirty="0">
                <a:solidFill>
                  <a:srgbClr val="000000"/>
                </a:solidFill>
                <a:latin typeface="ScalaSansPro-Regular"/>
              </a:rPr>
              <a:t>The risk manager does not work alone. Other functional</a:t>
            </a:r>
            <a:r>
              <a:rPr lang="ar-YE" sz="1900" dirty="0">
                <a:solidFill>
                  <a:srgbClr val="000000"/>
                </a:solidFill>
                <a:latin typeface="ScalaSansPro-Regular"/>
              </a:rPr>
              <a:t> </a:t>
            </a:r>
            <a:r>
              <a:rPr lang="en-US" sz="1900" dirty="0">
                <a:solidFill>
                  <a:srgbClr val="000000"/>
                </a:solidFill>
                <a:latin typeface="ScalaSansPro-Regular"/>
              </a:rPr>
              <a:t>departments within the firm are extremely important</a:t>
            </a:r>
            <a:r>
              <a:rPr lang="ar-YE" sz="1900" dirty="0">
                <a:solidFill>
                  <a:srgbClr val="000000"/>
                </a:solidFill>
                <a:latin typeface="ScalaSansPro-Regular"/>
              </a:rPr>
              <a:t> </a:t>
            </a:r>
            <a:r>
              <a:rPr lang="en-US" sz="1900" dirty="0">
                <a:solidFill>
                  <a:srgbClr val="000000"/>
                </a:solidFill>
                <a:latin typeface="ScalaSansPro-Regular"/>
              </a:rPr>
              <a:t>in identifying loss exposures, methods for treating</a:t>
            </a:r>
            <a:r>
              <a:rPr lang="ar-YE" sz="1900" dirty="0">
                <a:solidFill>
                  <a:srgbClr val="000000"/>
                </a:solidFill>
                <a:latin typeface="ScalaSansPro-Regular"/>
              </a:rPr>
              <a:t> </a:t>
            </a:r>
            <a:r>
              <a:rPr lang="en-US" sz="1900" dirty="0">
                <a:solidFill>
                  <a:srgbClr val="000000"/>
                </a:solidFill>
                <a:latin typeface="ScalaSansPro-Regular"/>
              </a:rPr>
              <a:t>these exposures, and ways to administer the risk management</a:t>
            </a:r>
            <a:r>
              <a:rPr lang="ar-YE" sz="1900" dirty="0">
                <a:solidFill>
                  <a:srgbClr val="000000"/>
                </a:solidFill>
                <a:latin typeface="ScalaSansPro-Regular"/>
              </a:rPr>
              <a:t> </a:t>
            </a:r>
            <a:r>
              <a:rPr lang="en-US" sz="1900" dirty="0">
                <a:solidFill>
                  <a:srgbClr val="000000"/>
                </a:solidFill>
                <a:latin typeface="ScalaSansPro-Regular"/>
              </a:rPr>
              <a:t>program. These departments can cooperate in</a:t>
            </a:r>
            <a:r>
              <a:rPr lang="ar-YE" sz="1900" dirty="0">
                <a:solidFill>
                  <a:srgbClr val="000000"/>
                </a:solidFill>
                <a:latin typeface="ScalaSansPro-Regular"/>
              </a:rPr>
              <a:t> </a:t>
            </a:r>
            <a:r>
              <a:rPr lang="en-US" sz="1900" dirty="0">
                <a:solidFill>
                  <a:srgbClr val="000000"/>
                </a:solidFill>
                <a:latin typeface="ScalaSansPro-Regular"/>
              </a:rPr>
              <a:t>the risk management process in the following ways:</a:t>
            </a:r>
            <a:endParaRPr lang="ar-YE" sz="19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900" dirty="0">
                <a:solidFill>
                  <a:srgbClr val="000000"/>
                </a:solidFill>
                <a:latin typeface="ScalaSansPro-Regular"/>
              </a:rPr>
              <a:t>Accounting </a:t>
            </a:r>
            <a:endParaRPr lang="ar-YE" sz="19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900" dirty="0">
                <a:solidFill>
                  <a:srgbClr val="000000"/>
                </a:solidFill>
                <a:latin typeface="ScalaSansPro-Regular"/>
              </a:rPr>
              <a:t>Finance . </a:t>
            </a:r>
            <a:endParaRPr lang="ar-YE" sz="19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900" dirty="0">
                <a:solidFill>
                  <a:srgbClr val="000000"/>
                </a:solidFill>
                <a:latin typeface="ScalaSansPro-Regular"/>
              </a:rPr>
              <a:t>Marketing . </a:t>
            </a:r>
            <a:endParaRPr lang="ar-YE" sz="19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900" dirty="0">
                <a:solidFill>
                  <a:srgbClr val="000000"/>
                </a:solidFill>
                <a:latin typeface="ScalaSansPro-Regular"/>
              </a:rPr>
              <a:t>Production </a:t>
            </a:r>
            <a:endParaRPr lang="ar-YE" sz="19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900" dirty="0">
                <a:solidFill>
                  <a:srgbClr val="000000"/>
                </a:solidFill>
                <a:latin typeface="ScalaSansPro-Regular"/>
              </a:rPr>
              <a:t>Human resources . </a:t>
            </a:r>
            <a:endParaRPr lang="en-MY" sz="1900" dirty="0">
              <a:solidFill>
                <a:srgbClr val="000000"/>
              </a:solidFill>
              <a:latin typeface="ScalaSansPro-Regular"/>
            </a:endParaRPr>
          </a:p>
        </p:txBody>
      </p:sp>
      <p:sp>
        <p:nvSpPr>
          <p:cNvPr id="8" name="TextBox 7">
            <a:extLst>
              <a:ext uri="{FF2B5EF4-FFF2-40B4-BE49-F238E27FC236}">
                <a16:creationId xmlns:a16="http://schemas.microsoft.com/office/drawing/2014/main" xmlns="" id="{0FD2B934-80FB-BD2B-BDEA-AECC0CD86EE8}"/>
              </a:ext>
            </a:extLst>
          </p:cNvPr>
          <p:cNvSpPr txBox="1"/>
          <p:nvPr/>
        </p:nvSpPr>
        <p:spPr>
          <a:xfrm>
            <a:off x="6630849" y="2388685"/>
            <a:ext cx="5427677" cy="4401205"/>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مدير المخاطر لا يعمل بمفرده. </a:t>
            </a:r>
          </a:p>
          <a:p>
            <a:pPr algn="r" rtl="1"/>
            <a:r>
              <a:rPr lang="ar-YE" sz="2800" dirty="0">
                <a:latin typeface="Traditional Arabic" panose="02020603050405020304" pitchFamily="18" charset="-78"/>
                <a:cs typeface="Traditional Arabic" panose="02020603050405020304" pitchFamily="18" charset="-78"/>
              </a:rPr>
              <a:t>تعد الأقسام الوظيفية الأخرى داخل الشركة مهمة للغاية في تحديد مصادر الخسارة، وطرق معالجة هذه المصادر، ووسائل إدارة برنامج إدارة المخاطر. يمكن لهذه الأقسام التعاون في عملية إدارة المخاطر بالطرق التالية: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المحاسبة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المالية</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التسويق</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الإنتاج</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الموارد البشرية</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57546356"/>
      </p:ext>
    </p:extLst>
  </p:cSld>
  <p:clrMapOvr>
    <a:masterClrMapping/>
  </p:clrMapOvr>
  <mc:AlternateContent xmlns:mc="http://schemas.openxmlformats.org/markup-compatibility/2006" xmlns:p14="http://schemas.microsoft.com/office/powerpoint/2010/main">
    <mc:Choice Requires="p14">
      <p:transition spd="slow" p14:dur="2000" advTm="243359"/>
    </mc:Choice>
    <mc:Fallback xmlns="">
      <p:transition spd="slow" advTm="24335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43998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8760A5-BC30-E336-A35B-4C3C996E4D86}"/>
              </a:ext>
            </a:extLst>
          </p:cNvPr>
          <p:cNvSpPr txBox="1"/>
          <p:nvPr/>
        </p:nvSpPr>
        <p:spPr>
          <a:xfrm>
            <a:off x="3556931" y="534210"/>
            <a:ext cx="7387335"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Periodic Review and Evaluation</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المراجعة والتقييم الدوري</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xmlns="" id="{7766FD42-B1A8-34F3-EF1C-EF07B7A950AC}"/>
              </a:ext>
            </a:extLst>
          </p:cNvPr>
          <p:cNvSpPr txBox="1"/>
          <p:nvPr/>
        </p:nvSpPr>
        <p:spPr>
          <a:xfrm>
            <a:off x="353553" y="1758535"/>
            <a:ext cx="6224631" cy="5153206"/>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700" dirty="0">
                <a:solidFill>
                  <a:srgbClr val="000000"/>
                </a:solidFill>
                <a:latin typeface="ScalaSansPro-Regular"/>
              </a:rPr>
              <a:t>To be effective, the risk management program must</a:t>
            </a:r>
            <a:r>
              <a:rPr lang="ar-YE" sz="1700" dirty="0">
                <a:solidFill>
                  <a:srgbClr val="000000"/>
                </a:solidFill>
                <a:latin typeface="ScalaSansPro-Regular"/>
              </a:rPr>
              <a:t> </a:t>
            </a:r>
            <a:r>
              <a:rPr lang="en-US" sz="1700" dirty="0">
                <a:solidFill>
                  <a:srgbClr val="000000"/>
                </a:solidFill>
                <a:latin typeface="ScalaSansPro-Regular"/>
              </a:rPr>
              <a:t>be periodically reviewed and evaluated to determine</a:t>
            </a:r>
            <a:r>
              <a:rPr lang="ar-YE" sz="1700" dirty="0">
                <a:solidFill>
                  <a:srgbClr val="000000"/>
                </a:solidFill>
                <a:latin typeface="ScalaSansPro-Regular"/>
              </a:rPr>
              <a:t> </a:t>
            </a:r>
            <a:r>
              <a:rPr lang="en-US" sz="1700" dirty="0">
                <a:solidFill>
                  <a:srgbClr val="000000"/>
                </a:solidFill>
                <a:latin typeface="ScalaSansPro-Regular"/>
              </a:rPr>
              <a:t>whether the objectives are being attained or if corrective</a:t>
            </a:r>
            <a:r>
              <a:rPr lang="ar-YE" sz="1700" dirty="0">
                <a:solidFill>
                  <a:srgbClr val="000000"/>
                </a:solidFill>
                <a:latin typeface="ScalaSansPro-Regular"/>
              </a:rPr>
              <a:t> </a:t>
            </a:r>
            <a:r>
              <a:rPr lang="en-US" sz="1700" dirty="0">
                <a:solidFill>
                  <a:srgbClr val="000000"/>
                </a:solidFill>
                <a:latin typeface="ScalaSansPro-Regular"/>
              </a:rPr>
              <a:t>actions are needed. In particular, risk management</a:t>
            </a:r>
            <a:r>
              <a:rPr lang="ar-YE" sz="1700" dirty="0">
                <a:solidFill>
                  <a:srgbClr val="000000"/>
                </a:solidFill>
                <a:latin typeface="ScalaSansPro-Regular"/>
              </a:rPr>
              <a:t> </a:t>
            </a:r>
            <a:r>
              <a:rPr lang="en-US" sz="1700" dirty="0">
                <a:solidFill>
                  <a:srgbClr val="000000"/>
                </a:solidFill>
                <a:latin typeface="ScalaSansPro-Regular"/>
              </a:rPr>
              <a:t>costs, safety programs, and loss-prevention</a:t>
            </a:r>
            <a:r>
              <a:rPr lang="ar-YE" sz="1700" dirty="0">
                <a:solidFill>
                  <a:srgbClr val="000000"/>
                </a:solidFill>
                <a:latin typeface="ScalaSansPro-Regular"/>
              </a:rPr>
              <a:t> </a:t>
            </a:r>
            <a:r>
              <a:rPr lang="en-US" sz="1700" dirty="0">
                <a:solidFill>
                  <a:srgbClr val="000000"/>
                </a:solidFill>
                <a:latin typeface="ScalaSansPro-Regular"/>
              </a:rPr>
              <a:t>programs must be carefully monitored.</a:t>
            </a:r>
            <a:endParaRPr lang="ar-YE" sz="17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700" dirty="0">
                <a:solidFill>
                  <a:srgbClr val="000000"/>
                </a:solidFill>
                <a:latin typeface="ScalaSansPro-Regular"/>
              </a:rPr>
              <a:t> Loss records</a:t>
            </a:r>
            <a:r>
              <a:rPr lang="ar-YE" sz="1700" dirty="0">
                <a:solidFill>
                  <a:srgbClr val="000000"/>
                </a:solidFill>
                <a:latin typeface="ScalaSansPro-Regular"/>
              </a:rPr>
              <a:t> </a:t>
            </a:r>
            <a:r>
              <a:rPr lang="en-US" sz="1700" dirty="0">
                <a:solidFill>
                  <a:srgbClr val="000000"/>
                </a:solidFill>
                <a:latin typeface="ScalaSansPro-Regular"/>
              </a:rPr>
              <a:t>must also be examined to detect any changes in frequency</a:t>
            </a:r>
            <a:r>
              <a:rPr lang="ar-YE" sz="1700" dirty="0">
                <a:solidFill>
                  <a:srgbClr val="000000"/>
                </a:solidFill>
                <a:latin typeface="ScalaSansPro-Regular"/>
              </a:rPr>
              <a:t> </a:t>
            </a:r>
            <a:r>
              <a:rPr lang="en-US" sz="1700" dirty="0">
                <a:solidFill>
                  <a:srgbClr val="000000"/>
                </a:solidFill>
                <a:latin typeface="ScalaSansPro-Regular"/>
              </a:rPr>
              <a:t>and severity. </a:t>
            </a:r>
            <a:endParaRPr lang="ar-YE" sz="17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700" dirty="0">
                <a:solidFill>
                  <a:srgbClr val="000000"/>
                </a:solidFill>
                <a:latin typeface="ScalaSansPro-Regular"/>
              </a:rPr>
              <a:t>Retention and transfer decisions</a:t>
            </a:r>
            <a:r>
              <a:rPr lang="ar-YE" sz="1700" dirty="0">
                <a:solidFill>
                  <a:srgbClr val="000000"/>
                </a:solidFill>
                <a:latin typeface="ScalaSansPro-Regular"/>
              </a:rPr>
              <a:t> </a:t>
            </a:r>
            <a:r>
              <a:rPr lang="en-US" sz="1700" dirty="0">
                <a:solidFill>
                  <a:srgbClr val="000000"/>
                </a:solidFill>
                <a:latin typeface="ScalaSansPro-Regular"/>
              </a:rPr>
              <a:t>must also be reviewed to determine if these</a:t>
            </a:r>
            <a:r>
              <a:rPr lang="ar-YE" sz="1700" dirty="0">
                <a:solidFill>
                  <a:srgbClr val="000000"/>
                </a:solidFill>
                <a:latin typeface="ScalaSansPro-Regular"/>
              </a:rPr>
              <a:t> </a:t>
            </a:r>
            <a:r>
              <a:rPr lang="en-US" sz="1700" dirty="0">
                <a:solidFill>
                  <a:srgbClr val="000000"/>
                </a:solidFill>
                <a:latin typeface="ScalaSansPro-Regular"/>
              </a:rPr>
              <a:t>techniques are being properly used. </a:t>
            </a:r>
            <a:endParaRPr lang="ar-YE" sz="1700" dirty="0">
              <a:solidFill>
                <a:srgbClr val="000000"/>
              </a:solidFill>
              <a:latin typeface="ScalaSansPro-Regular"/>
            </a:endParaRPr>
          </a:p>
          <a:p>
            <a:pPr marL="342900" indent="-342900" algn="l">
              <a:lnSpc>
                <a:spcPct val="150000"/>
              </a:lnSpc>
              <a:buFont typeface="Wingdings" panose="05000000000000000000" pitchFamily="2" charset="2"/>
              <a:buChar char="v"/>
            </a:pPr>
            <a:r>
              <a:rPr lang="en-US" sz="1700" dirty="0">
                <a:solidFill>
                  <a:srgbClr val="000000"/>
                </a:solidFill>
                <a:latin typeface="ScalaSansPro-Regular"/>
              </a:rPr>
              <a:t>Finally, the risk</a:t>
            </a:r>
            <a:r>
              <a:rPr lang="ar-YE" sz="1700" dirty="0">
                <a:solidFill>
                  <a:srgbClr val="000000"/>
                </a:solidFill>
                <a:latin typeface="ScalaSansPro-Regular"/>
              </a:rPr>
              <a:t> </a:t>
            </a:r>
            <a:r>
              <a:rPr lang="en-US" sz="1700" dirty="0">
                <a:solidFill>
                  <a:srgbClr val="000000"/>
                </a:solidFill>
                <a:latin typeface="ScalaSansPro-Regular"/>
              </a:rPr>
              <a:t>manager must determine whether the firm’s overall</a:t>
            </a:r>
            <a:r>
              <a:rPr lang="ar-YE" sz="1700" dirty="0">
                <a:solidFill>
                  <a:srgbClr val="000000"/>
                </a:solidFill>
                <a:latin typeface="ScalaSansPro-Regular"/>
              </a:rPr>
              <a:t> </a:t>
            </a:r>
            <a:r>
              <a:rPr lang="en-US" sz="1700" dirty="0">
                <a:solidFill>
                  <a:srgbClr val="000000"/>
                </a:solidFill>
                <a:latin typeface="ScalaSansPro-Regular"/>
              </a:rPr>
              <a:t>risk management policies are being carried out, and</a:t>
            </a:r>
            <a:r>
              <a:rPr lang="ar-YE" sz="1700" dirty="0">
                <a:solidFill>
                  <a:srgbClr val="000000"/>
                </a:solidFill>
                <a:latin typeface="ScalaSansPro-Regular"/>
              </a:rPr>
              <a:t> </a:t>
            </a:r>
            <a:r>
              <a:rPr lang="en-US" sz="1700" dirty="0">
                <a:solidFill>
                  <a:srgbClr val="000000"/>
                </a:solidFill>
                <a:latin typeface="ScalaSansPro-Regular"/>
              </a:rPr>
              <a:t>whether the risk manager is receiving cooperation</a:t>
            </a:r>
            <a:r>
              <a:rPr lang="ar-YE" sz="1700" dirty="0">
                <a:solidFill>
                  <a:srgbClr val="000000"/>
                </a:solidFill>
                <a:latin typeface="ScalaSansPro-Regular"/>
              </a:rPr>
              <a:t> </a:t>
            </a:r>
            <a:r>
              <a:rPr lang="en-US" sz="1700" dirty="0">
                <a:solidFill>
                  <a:srgbClr val="000000"/>
                </a:solidFill>
                <a:latin typeface="ScalaSansPro-Regular"/>
              </a:rPr>
              <a:t>from other departments. </a:t>
            </a:r>
            <a:endParaRPr lang="en-MY" sz="1700" dirty="0">
              <a:solidFill>
                <a:srgbClr val="000000"/>
              </a:solidFill>
              <a:latin typeface="ScalaSansPro-Regular"/>
            </a:endParaRPr>
          </a:p>
        </p:txBody>
      </p:sp>
      <p:sp>
        <p:nvSpPr>
          <p:cNvPr id="8" name="TextBox 7">
            <a:extLst>
              <a:ext uri="{FF2B5EF4-FFF2-40B4-BE49-F238E27FC236}">
                <a16:creationId xmlns:a16="http://schemas.microsoft.com/office/drawing/2014/main" xmlns="" id="{2856BF54-ACE2-D325-2E72-4F7C9F93FB6C}"/>
              </a:ext>
            </a:extLst>
          </p:cNvPr>
          <p:cNvSpPr txBox="1"/>
          <p:nvPr/>
        </p:nvSpPr>
        <p:spPr>
          <a:xfrm>
            <a:off x="6578184" y="1752893"/>
            <a:ext cx="5260263" cy="4893647"/>
          </a:xfrm>
          <a:prstGeom prst="rect">
            <a:avLst/>
          </a:prstGeom>
          <a:noFill/>
        </p:spPr>
        <p:txBody>
          <a:bodyPr wrap="square">
            <a:spAutoFit/>
          </a:bodyPr>
          <a:lstStyle/>
          <a:p>
            <a:pPr marL="285750" indent="-28575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a:t>
            </a:r>
            <a:r>
              <a:rPr lang="ar-YE" sz="2600" dirty="0">
                <a:latin typeface="Traditional Arabic" panose="02020603050405020304" pitchFamily="18" charset="-78"/>
                <a:cs typeface="Traditional Arabic" panose="02020603050405020304" pitchFamily="18" charset="-78"/>
              </a:rPr>
              <a:t>لكي يكون برنامج إدارة المخاطر فعالاً، يجب مراجعته وتقييمه بشكل دوري لتحديد ما إذا كانت الأهداف تُحقق أو إذا كانت هناك حاجة لاتخاذ إجراءات تصحيحية. على وجه الخصوص، يجب مراقبة تكاليف إدارة المخاطر وبرامج السلامة وبرامج منع الخسائر بعناية.</a:t>
            </a: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 كما يجب فحص سجلات الخسائر لاكتشاف أي تغييرات في التكرار والشدة.</a:t>
            </a: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يجب أيضًا مراجعة قرارات الاحتفاظ والنقل لتحديد ما إذا كانت هذه التقنيات تُستخدم بشكل صحيح.</a:t>
            </a:r>
          </a:p>
          <a:p>
            <a:pPr marL="285750" indent="-285750" algn="r" rtl="1">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أخيراً، يجب على مدير المخاطر تحديد ما إذا كانت سياسات إدارة المخاطر العامة للشركة تُنفذ، وما إذا كان مدير المخاطر يحصل على التعاون من الأقسام الأخرى</a:t>
            </a:r>
            <a:r>
              <a:rPr lang="ar-YE" sz="2600" dirty="0"/>
              <a:t>.</a:t>
            </a:r>
            <a:endParaRPr lang="en-MY" sz="2600" dirty="0"/>
          </a:p>
        </p:txBody>
      </p:sp>
    </p:spTree>
    <p:extLst>
      <p:ext uri="{BB962C8B-B14F-4D97-AF65-F5344CB8AC3E}">
        <p14:creationId xmlns:p14="http://schemas.microsoft.com/office/powerpoint/2010/main" val="302259976"/>
      </p:ext>
    </p:extLst>
  </p:cSld>
  <p:clrMapOvr>
    <a:masterClrMapping/>
  </p:clrMapOvr>
  <mc:AlternateContent xmlns:mc="http://schemas.openxmlformats.org/markup-compatibility/2006" xmlns:p14="http://schemas.microsoft.com/office/powerpoint/2010/main">
    <mc:Choice Requires="p14">
      <p:transition spd="slow" p14:dur="2000" advTm="127278"/>
    </mc:Choice>
    <mc:Fallback xmlns="">
      <p:transition spd="slow" advTm="127278"/>
    </mc:Fallback>
  </mc:AlternateContent>
  <p:extLst>
    <p:ext uri="{3A86A75C-4F4B-4683-9AE1-C65F6400EC91}">
      <p14:laserTraceLst xmlns:p14="http://schemas.microsoft.com/office/powerpoint/2010/main">
        <p14:tracePtLst>
          <p14:tracePt t="39377" x="3689350" y="6273800"/>
          <p14:tracePt t="39477" x="2998788" y="6645275"/>
          <p14:tracePt t="39488" x="3049588" y="6475413"/>
          <p14:tracePt t="39504" x="3262313" y="5864225"/>
          <p14:tracePt t="39521" x="3533775" y="5175250"/>
          <p14:tracePt t="39537" x="3756025" y="4741863"/>
          <p14:tracePt t="39555" x="3908425" y="4478338"/>
          <p14:tracePt t="39571" x="4070350" y="4283075"/>
          <p14:tracePt t="39588" x="4179888" y="4087813"/>
          <p14:tracePt t="39605" x="4273550" y="3883025"/>
          <p14:tracePt t="39606" x="4281488" y="3806825"/>
          <p14:tracePt t="39621" x="4306888" y="3730625"/>
          <p14:tracePt t="39637" x="4349750" y="3568700"/>
          <p14:tracePt t="39655" x="4400550" y="3441700"/>
          <p14:tracePt t="39671" x="4410075" y="3433763"/>
          <p14:tracePt t="39702" x="4418013" y="3424238"/>
          <p14:tracePt t="39709" x="4425950" y="3416300"/>
          <p14:tracePt t="39726" x="4443413" y="3416300"/>
          <p14:tracePt t="39738" x="4468813" y="3416300"/>
          <p14:tracePt t="39754" x="4545013" y="3408363"/>
          <p14:tracePt t="39771" x="4613275" y="3408363"/>
          <p14:tracePt t="39787" x="4699000" y="3416300"/>
          <p14:tracePt t="39805" x="4740275" y="3433763"/>
          <p14:tracePt t="39806" x="4757738" y="3441700"/>
          <p14:tracePt t="39838" x="4765675" y="3449638"/>
          <p14:tracePt t="39877" x="4775200" y="3449638"/>
          <p14:tracePt t="39885" x="4791075" y="3433763"/>
          <p14:tracePt t="39893" x="4808538" y="3416300"/>
          <p14:tracePt t="39904" x="4826000" y="3398838"/>
          <p14:tracePt t="39921" x="4884738" y="3355975"/>
          <p14:tracePt t="39937" x="4919663" y="3322638"/>
          <p14:tracePt t="39954" x="4945063" y="3289300"/>
          <p14:tracePt t="39971" x="4945063" y="3271838"/>
          <p14:tracePt t="40030" x="4935538" y="3263900"/>
          <p14:tracePt t="40039" x="4894263" y="3263900"/>
          <p14:tracePt t="40046" x="4833938" y="3254375"/>
          <p14:tracePt t="40055" x="4757738" y="3246438"/>
          <p14:tracePt t="40072" x="4570413" y="3211513"/>
          <p14:tracePt t="40088" x="4341813" y="3195638"/>
          <p14:tracePt t="40104" x="4103688" y="3186113"/>
          <p14:tracePt t="40121" x="3916363" y="3186113"/>
          <p14:tracePt t="40138" x="3814763" y="3170238"/>
          <p14:tracePt t="40154" x="3771900" y="3170238"/>
          <p14:tracePt t="40171" x="3763963" y="3160713"/>
          <p14:tracePt t="40188" x="3746500" y="3160713"/>
          <p14:tracePt t="40204" x="3738563" y="3152775"/>
          <p14:tracePt t="40221" x="3729038" y="3152775"/>
          <p14:tracePt t="40222" x="3713163" y="3152775"/>
          <p14:tracePt t="40238" x="3695700" y="3152775"/>
          <p14:tracePt t="40254" x="3627438" y="3144838"/>
          <p14:tracePt t="40271" x="3602038" y="3144838"/>
          <p14:tracePt t="40422" x="3619500" y="3144838"/>
          <p14:tracePt t="40429" x="3636963" y="3144838"/>
          <p14:tracePt t="40439" x="3662363" y="3144838"/>
          <p14:tracePt t="40454" x="3713163" y="3144838"/>
          <p14:tracePt t="40471" x="3797300" y="3144838"/>
          <p14:tracePt t="40488" x="3992563" y="3144838"/>
          <p14:tracePt t="40504" x="4179888" y="3144838"/>
          <p14:tracePt t="40521" x="4332288" y="3144838"/>
          <p14:tracePt t="40538" x="4418013" y="3144838"/>
          <p14:tracePt t="40554" x="4519613" y="3119438"/>
          <p14:tracePt t="40571" x="4562475" y="3119438"/>
          <p14:tracePt t="40587" x="4579938" y="3109913"/>
          <p14:tracePt t="40604" x="4587875" y="3109913"/>
          <p14:tracePt t="40639" x="4595813" y="3109913"/>
          <p14:tracePt t="40661" x="4605338" y="3109913"/>
          <p14:tracePt t="40693" x="4613275" y="3109913"/>
          <p14:tracePt t="40725" x="4621213" y="3109913"/>
          <p14:tracePt t="40733" x="4638675" y="3109913"/>
          <p14:tracePt t="40741" x="4656138" y="3109913"/>
          <p14:tracePt t="40754" x="4681538" y="3109913"/>
          <p14:tracePt t="40770" x="4775200" y="3127375"/>
          <p14:tracePt t="40788" x="4808538" y="3127375"/>
          <p14:tracePt t="40804" x="4818063" y="3127375"/>
          <p14:tracePt t="44293" x="4826000" y="3135313"/>
          <p14:tracePt t="44301" x="4833938" y="3135313"/>
          <p14:tracePt t="44308" x="4859338" y="3144838"/>
          <p14:tracePt t="44319" x="4884738" y="3144838"/>
          <p14:tracePt t="44336" x="4927600" y="3160713"/>
          <p14:tracePt t="44352" x="5064125" y="3170238"/>
          <p14:tracePt t="44369" x="5191125" y="3195638"/>
          <p14:tracePt t="44386" x="5224463" y="3195638"/>
          <p14:tracePt t="44402" x="5241925" y="3195638"/>
          <p14:tracePt t="44419" x="5249863" y="3195638"/>
          <p14:tracePt t="44493" x="5259388" y="3203575"/>
          <p14:tracePt t="44549" x="5276850" y="3203575"/>
          <p14:tracePt t="44597" x="5284788" y="3203575"/>
          <p14:tracePt t="44604" x="5292725" y="3203575"/>
          <p14:tracePt t="44619" x="5310188" y="3211513"/>
          <p14:tracePt t="44635" x="5335588" y="3211513"/>
          <p14:tracePt t="44653" x="5386388" y="3221038"/>
          <p14:tracePt t="44654" x="5403850" y="3228975"/>
          <p14:tracePt t="44669" x="5421313" y="3228975"/>
          <p14:tracePt t="44670" x="5429250" y="3228975"/>
          <p14:tracePt t="44687" x="5446713" y="3228975"/>
          <p14:tracePt t="44702" x="5454650" y="3228975"/>
          <p14:tracePt t="44719" x="5462588" y="3228975"/>
          <p14:tracePt t="44736" x="5480050" y="3228975"/>
          <p14:tracePt t="44752" x="5530850" y="3228975"/>
          <p14:tracePt t="44769" x="5616575" y="3228975"/>
          <p14:tracePt t="44786" x="5700713" y="3228975"/>
          <p14:tracePt t="44802" x="5743575" y="3228975"/>
          <p14:tracePt t="44819" x="5768975" y="3228975"/>
          <p14:tracePt t="44836" x="5794375" y="3228975"/>
          <p14:tracePt t="44853" x="5811838" y="3228975"/>
          <p14:tracePt t="44870" x="5837238" y="3228975"/>
          <p14:tracePt t="44885" x="5845175" y="3228975"/>
          <p14:tracePt t="44902" x="5905500" y="3228975"/>
          <p14:tracePt t="44918" x="5938838" y="3228975"/>
          <p14:tracePt t="44935" x="5956300" y="3238500"/>
          <p14:tracePt t="44952" x="5964238" y="3238500"/>
          <p14:tracePt t="44969" x="5972175" y="3238500"/>
          <p14:tracePt t="44985" x="5981700" y="3246438"/>
          <p14:tracePt t="45053" x="5989638" y="3254375"/>
          <p14:tracePt t="45301" x="5997575" y="3254375"/>
          <p14:tracePt t="45309" x="6007100" y="3254375"/>
          <p14:tracePt t="45382" x="6015038" y="3254375"/>
          <p14:tracePt t="45389" x="6032500" y="3254375"/>
          <p14:tracePt t="45402" x="6040438" y="3263900"/>
          <p14:tracePt t="45418" x="6065838" y="3271838"/>
          <p14:tracePt t="45435" x="6108700" y="3279775"/>
          <p14:tracePt t="45452" x="6126163" y="3279775"/>
          <p14:tracePt t="45453" x="6142038" y="3279775"/>
          <p14:tracePt t="45469" x="6151563" y="3279775"/>
          <p14:tracePt t="45470" x="6176963" y="3279775"/>
          <p14:tracePt t="45485" x="6184900" y="3279775"/>
          <p14:tracePt t="45502" x="6219825" y="3279775"/>
          <p14:tracePt t="45518" x="6286500" y="3279775"/>
          <p14:tracePt t="45535" x="6338888" y="3279775"/>
          <p14:tracePt t="45552" x="6380163" y="3279775"/>
          <p14:tracePt t="45568" x="6448425" y="3279775"/>
          <p14:tracePt t="45586" x="6542088" y="3279775"/>
          <p14:tracePt t="45602" x="6635750" y="3289300"/>
          <p14:tracePt t="45619" x="6694488" y="3289300"/>
          <p14:tracePt t="45636" x="6754813" y="3289300"/>
          <p14:tracePt t="45652" x="6797675" y="3289300"/>
          <p14:tracePt t="45669" x="6864350" y="3289300"/>
          <p14:tracePt t="45670" x="6873875" y="3289300"/>
          <p14:tracePt t="45685" x="6907213" y="3289300"/>
          <p14:tracePt t="45702" x="7018338" y="3289300"/>
          <p14:tracePt t="45718" x="7102475" y="3289300"/>
          <p14:tracePt t="45735" x="7188200" y="3289300"/>
          <p14:tracePt t="45752" x="7307263" y="3289300"/>
          <p14:tracePt t="45768" x="7400925" y="3289300"/>
          <p14:tracePt t="45785" x="7493000" y="3289300"/>
          <p14:tracePt t="45801" x="7637463" y="3289300"/>
          <p14:tracePt t="45818" x="7807325" y="3289300"/>
          <p14:tracePt t="45835" x="7961313" y="3289300"/>
          <p14:tracePt t="45852" x="8088313" y="3289300"/>
          <p14:tracePt t="45868" x="8207375" y="3289300"/>
          <p14:tracePt t="45869" x="8291513" y="3289300"/>
          <p14:tracePt t="45885" x="8377238" y="3322638"/>
          <p14:tracePt t="45901" x="8580438" y="3348038"/>
          <p14:tracePt t="45918" x="8894763" y="3390900"/>
          <p14:tracePt t="45935" x="9082088" y="3408363"/>
          <p14:tracePt t="45952" x="9218613" y="3433763"/>
          <p14:tracePt t="45968" x="9320213" y="3441700"/>
          <p14:tracePt t="45985" x="9396413" y="3449638"/>
          <p14:tracePt t="46002" x="9413875" y="3449638"/>
          <p14:tracePt t="46018" x="9439275" y="3449638"/>
          <p14:tracePt t="46333" x="9413875" y="3449638"/>
          <p14:tracePt t="46340" x="9396413" y="3449638"/>
          <p14:tracePt t="46351" x="9353550" y="3449638"/>
          <p14:tracePt t="46368" x="9218613" y="3449638"/>
          <p14:tracePt t="46385" x="9064625" y="3449638"/>
          <p14:tracePt t="46401" x="8853488" y="3449638"/>
          <p14:tracePt t="46418" x="8615363" y="3449638"/>
          <p14:tracePt t="46435" x="8334375" y="3449638"/>
          <p14:tracePt t="46451" x="8054975" y="3449638"/>
          <p14:tracePt t="46468" x="7705725" y="3449638"/>
          <p14:tracePt t="46485" x="7408863" y="3467100"/>
          <p14:tracePt t="46486" x="7307263" y="3484563"/>
          <p14:tracePt t="46501" x="7204075" y="3502025"/>
          <p14:tracePt t="46518" x="6975475" y="3535363"/>
          <p14:tracePt t="46534" x="6831013" y="3552825"/>
          <p14:tracePt t="46551" x="6694488" y="3560763"/>
          <p14:tracePt t="46568" x="6567488" y="3560763"/>
          <p14:tracePt t="46585" x="6423025" y="3560763"/>
          <p14:tracePt t="46601" x="6311900" y="3560763"/>
          <p14:tracePt t="46618" x="6194425" y="3560763"/>
          <p14:tracePt t="46635" x="6091238" y="3568700"/>
          <p14:tracePt t="46651" x="5989638" y="3586163"/>
          <p14:tracePt t="46668" x="5853113" y="3611563"/>
          <p14:tracePt t="46685" x="5726113" y="3619500"/>
          <p14:tracePt t="46686" x="5624513" y="3619500"/>
          <p14:tracePt t="46701" x="5556250" y="3619500"/>
          <p14:tracePt t="46717" x="5310188" y="3619500"/>
          <p14:tracePt t="46734" x="5183188" y="3619500"/>
          <p14:tracePt t="46751" x="5080000" y="3619500"/>
          <p14:tracePt t="46768" x="4978400" y="3619500"/>
          <p14:tracePt t="46784" x="4876800" y="3619500"/>
          <p14:tracePt t="46801" x="4765675" y="3619500"/>
          <p14:tracePt t="46818" x="4681538" y="3619500"/>
          <p14:tracePt t="46835" x="4613275" y="3619500"/>
          <p14:tracePt t="46851" x="4545013" y="3619500"/>
          <p14:tracePt t="46868" x="4519613" y="3619500"/>
          <p14:tracePt t="46884" x="4511675" y="3619500"/>
          <p14:tracePt t="47557" x="4503738" y="3619500"/>
          <p14:tracePt t="47566" x="4486275" y="3619500"/>
          <p14:tracePt t="47573" x="4476750" y="3619500"/>
          <p14:tracePt t="47584" x="4468813" y="3619500"/>
          <p14:tracePt t="47601" x="4435475" y="3619500"/>
          <p14:tracePt t="47618" x="4392613" y="3619500"/>
          <p14:tracePt t="47634" x="4332288" y="3619500"/>
          <p14:tracePt t="47651" x="4273550" y="3619500"/>
          <p14:tracePt t="47667" x="4205288" y="3619500"/>
          <p14:tracePt t="47684" x="4137025" y="3619500"/>
          <p14:tracePt t="47686" x="4121150" y="3619500"/>
          <p14:tracePt t="47702" x="4027488" y="3619500"/>
          <p14:tracePt t="47717" x="3984625" y="3619500"/>
          <p14:tracePt t="47734" x="3925888" y="3619500"/>
          <p14:tracePt t="47751" x="3916363" y="3619500"/>
          <p14:tracePt t="47821" x="3900488" y="3619500"/>
          <p14:tracePt t="47845" x="3890963" y="3619500"/>
          <p14:tracePt t="47942" x="3883025" y="3619500"/>
          <p14:tracePt t="50518" x="3890963" y="3619500"/>
          <p14:tracePt t="50525" x="3933825" y="3619500"/>
          <p14:tracePt t="50534" x="3976688" y="3619500"/>
          <p14:tracePt t="50549" x="4027488" y="3619500"/>
          <p14:tracePt t="50566" x="4035425" y="3619500"/>
          <p14:tracePt t="50606" x="4044950" y="3619500"/>
          <p14:tracePt t="50645" x="4052888" y="3619500"/>
          <p14:tracePt t="50653" x="4070350" y="3619500"/>
          <p14:tracePt t="50661" x="4086225" y="3619500"/>
          <p14:tracePt t="50669" x="4129088" y="3619500"/>
          <p14:tracePt t="50683" x="4146550" y="3619500"/>
          <p14:tracePt t="50700" x="4197350" y="3619500"/>
          <p14:tracePt t="50717" x="4248150" y="3619500"/>
          <p14:tracePt t="50718" x="4291013" y="3619500"/>
          <p14:tracePt t="50733" x="4324350" y="3619500"/>
          <p14:tracePt t="50750" x="4367213" y="3619500"/>
          <p14:tracePt t="50751" x="4392613" y="3603625"/>
          <p14:tracePt t="50766" x="4443413" y="3586163"/>
          <p14:tracePt t="50783" x="4503738" y="3578225"/>
          <p14:tracePt t="50800" x="4562475" y="3568700"/>
          <p14:tracePt t="50816" x="4605338" y="3560763"/>
          <p14:tracePt t="50833" x="4646613" y="3560763"/>
          <p14:tracePt t="50850" x="4775200" y="3543300"/>
          <p14:tracePt t="50866" x="4919663" y="3543300"/>
          <p14:tracePt t="50883" x="4978400" y="3543300"/>
          <p14:tracePt t="50899" x="5038725" y="3543300"/>
          <p14:tracePt t="50917" x="5080000" y="3543300"/>
          <p14:tracePt t="50933" x="5106988" y="3543300"/>
          <p14:tracePt t="50949" x="5114925" y="3543300"/>
          <p14:tracePt t="50966" x="5157788" y="3543300"/>
          <p14:tracePt t="50983" x="5224463" y="3543300"/>
          <p14:tracePt t="50999" x="5411788" y="3543300"/>
          <p14:tracePt t="51016" x="5556250" y="3543300"/>
          <p14:tracePt t="51033" x="5700713" y="3543300"/>
          <p14:tracePt t="51049" x="5802313" y="3543300"/>
          <p14:tracePt t="51066" x="5888038" y="3535363"/>
          <p14:tracePt t="51083" x="5956300" y="3535363"/>
          <p14:tracePt t="51099" x="5997575" y="3517900"/>
          <p14:tracePt t="51117" x="6057900" y="3509963"/>
          <p14:tracePt t="51118" x="6091238" y="3509963"/>
          <p14:tracePt t="51138" x="6151563" y="3509963"/>
          <p14:tracePt t="51149" x="6159500" y="3509963"/>
          <p14:tracePt t="51167" x="6167438" y="3509963"/>
          <p14:tracePt t="51190" x="6184900" y="3509963"/>
          <p14:tracePt t="51199" x="6194425" y="3509963"/>
          <p14:tracePt t="51217" x="6219825" y="3509963"/>
          <p14:tracePt t="51233" x="6235700" y="3509963"/>
          <p14:tracePt t="51249" x="6286500" y="3509963"/>
          <p14:tracePt t="51266" x="6354763" y="3509963"/>
          <p14:tracePt t="51283" x="6423025" y="3509963"/>
          <p14:tracePt t="51299" x="6491288" y="3509963"/>
          <p14:tracePt t="51316" x="6575425" y="3509963"/>
          <p14:tracePt t="51333" x="6678613" y="3509963"/>
          <p14:tracePt t="51334" x="6737350" y="3509963"/>
          <p14:tracePt t="51349" x="6788150" y="3509963"/>
          <p14:tracePt t="51366" x="6907213" y="3509963"/>
          <p14:tracePt t="51383" x="7034213" y="3509963"/>
          <p14:tracePt t="51399" x="7127875" y="3509963"/>
          <p14:tracePt t="51416" x="7188200" y="3509963"/>
          <p14:tracePt t="51433" x="7256463" y="3509963"/>
          <p14:tracePt t="51449" x="7307263" y="3509963"/>
          <p14:tracePt t="51466" x="7426325" y="3509963"/>
          <p14:tracePt t="51483" x="7535863" y="3509963"/>
          <p14:tracePt t="51499" x="7612063" y="3509963"/>
          <p14:tracePt t="51516" x="7672388" y="3509963"/>
          <p14:tracePt t="51533" x="7697788" y="3509963"/>
          <p14:tracePt t="51909" x="7705725" y="3509963"/>
          <p14:tracePt t="51917" x="7715250" y="3509963"/>
          <p14:tracePt t="51933" x="7731125" y="3509963"/>
          <p14:tracePt t="52038" x="7740650" y="3517900"/>
          <p14:tracePt t="52293" x="7748588" y="3527425"/>
          <p14:tracePt t="52309" x="7766050" y="3527425"/>
          <p14:tracePt t="52316" x="7781925" y="3527425"/>
          <p14:tracePt t="52325" x="7807325" y="3527425"/>
          <p14:tracePt t="52333" x="7850188" y="3527425"/>
          <p14:tracePt t="52349" x="7885113" y="3527425"/>
          <p14:tracePt t="52349" x="7900988" y="3527425"/>
          <p14:tracePt t="52365" x="7943850" y="3527425"/>
          <p14:tracePt t="52382" x="8004175" y="3527425"/>
          <p14:tracePt t="52399" x="8070850" y="3535363"/>
          <p14:tracePt t="52415" x="8088313" y="3535363"/>
          <p14:tracePt t="52432" x="8096250" y="3535363"/>
          <p14:tracePt t="52449" x="8105775" y="3535363"/>
          <p14:tracePt t="52465" x="8113713" y="3535363"/>
          <p14:tracePt t="52482" x="8131175" y="3535363"/>
          <p14:tracePt t="52677" x="8139113" y="3535363"/>
          <p14:tracePt t="52797" x="8139113" y="3543300"/>
          <p14:tracePt t="52805" x="8113713" y="3552825"/>
          <p14:tracePt t="52815" x="8096250" y="3552825"/>
          <p14:tracePt t="52832" x="8062913" y="3560763"/>
          <p14:tracePt t="52849" x="8020050" y="3560763"/>
          <p14:tracePt t="52865" x="7994650" y="3568700"/>
          <p14:tracePt t="52949" x="7977188" y="3568700"/>
          <p14:tracePt t="52957" x="7961313" y="3568700"/>
          <p14:tracePt t="52973" x="7935913" y="3568700"/>
          <p14:tracePt t="52982" x="7926388" y="3568700"/>
          <p14:tracePt t="52998" x="7900988" y="3568700"/>
          <p14:tracePt t="53015" x="7867650" y="3568700"/>
          <p14:tracePt t="53032" x="7850188" y="3568700"/>
          <p14:tracePt t="53049" x="7799388" y="3586163"/>
          <p14:tracePt t="53065" x="7766050" y="3594100"/>
          <p14:tracePt t="53082" x="7715250" y="3594100"/>
          <p14:tracePt t="53099" x="7705725" y="3594100"/>
          <p14:tracePt t="53101" x="7688263" y="3594100"/>
          <p14:tracePt t="53115" x="7680325" y="3594100"/>
          <p14:tracePt t="53117" x="7672388" y="3594100"/>
          <p14:tracePt t="53132" x="7662863" y="3594100"/>
          <p14:tracePt t="53133" x="7654925" y="3594100"/>
          <p14:tracePt t="53397" x="7688263" y="3594100"/>
          <p14:tracePt t="53405" x="7723188" y="3594100"/>
          <p14:tracePt t="53415" x="7756525" y="3594100"/>
          <p14:tracePt t="53432" x="7807325" y="3586163"/>
          <p14:tracePt t="53448" x="7850188" y="3586163"/>
          <p14:tracePt t="53465" x="7893050" y="3586163"/>
          <p14:tracePt t="53482" x="7918450" y="3586163"/>
          <p14:tracePt t="53498" x="7943850" y="3586163"/>
          <p14:tracePt t="53515" x="7951788" y="3586163"/>
          <p14:tracePt t="53531" x="7969250" y="3586163"/>
          <p14:tracePt t="53557" x="7977188" y="3586163"/>
          <p14:tracePt t="53589" x="7986713" y="3586163"/>
          <p14:tracePt t="53613" x="8004175" y="3586163"/>
          <p14:tracePt t="53629" x="8012113" y="3586163"/>
          <p14:tracePt t="53653" x="8020050" y="3586163"/>
          <p14:tracePt t="53660" x="8037513" y="3586163"/>
          <p14:tracePt t="53669" x="8045450" y="3586163"/>
          <p14:tracePt t="53681" x="8054975" y="3586163"/>
          <p14:tracePt t="53698" x="8062913" y="3586163"/>
          <p14:tracePt t="53714" x="8080375" y="3586163"/>
          <p14:tracePt t="53733" x="8096250" y="3586163"/>
          <p14:tracePt t="53748" x="8105775" y="3586163"/>
          <p14:tracePt t="54013" x="8096250" y="3586163"/>
          <p14:tracePt t="54021" x="8080375" y="3586163"/>
          <p14:tracePt t="54031" x="8062913" y="3586163"/>
          <p14:tracePt t="54048" x="8037513" y="3586163"/>
          <p14:tracePt t="54064" x="8020050" y="3578225"/>
          <p14:tracePt t="54081" x="8004175" y="3578225"/>
          <p14:tracePt t="54098" x="7986713" y="3578225"/>
          <p14:tracePt t="54114" x="7977188" y="3578225"/>
          <p14:tracePt t="54131" x="7969250" y="3578225"/>
          <p14:tracePt t="54148" x="7951788" y="3578225"/>
          <p14:tracePt t="54166" x="7910513" y="3578225"/>
          <p14:tracePt t="54183" x="7885113" y="3578225"/>
          <p14:tracePt t="54221" x="7875588" y="3578225"/>
          <p14:tracePt t="54253" x="7867650" y="3578225"/>
          <p14:tracePt t="54260" x="7859713" y="3578225"/>
          <p14:tracePt t="54269" x="7850188" y="3578225"/>
          <p14:tracePt t="54284" x="7842250" y="3578225"/>
          <p14:tracePt t="54565" x="7824788" y="3578225"/>
          <p14:tracePt t="55093" x="7832725" y="3578225"/>
          <p14:tracePt t="55100" x="7842250" y="3578225"/>
          <p14:tracePt t="55108" x="7859713" y="3578225"/>
          <p14:tracePt t="55116" x="7875588" y="3578225"/>
          <p14:tracePt t="55130" x="7885113" y="3578225"/>
          <p14:tracePt t="55147" x="7900988" y="3578225"/>
          <p14:tracePt t="55165" x="7918450" y="3578225"/>
          <p14:tracePt t="55181" x="7935913" y="3578225"/>
          <p14:tracePt t="55182" x="7943850" y="3578225"/>
          <p14:tracePt t="55198" x="7951788" y="3578225"/>
          <p14:tracePt t="55214" x="7969250" y="3578225"/>
          <p14:tracePt t="55231" x="8012113" y="3568700"/>
          <p14:tracePt t="55248" x="8045450" y="3552825"/>
          <p14:tracePt t="55264" x="8096250" y="3543300"/>
          <p14:tracePt t="55280" x="8147050" y="3509963"/>
          <p14:tracePt t="55298" x="8181975" y="3502025"/>
          <p14:tracePt t="55314" x="8199438" y="3502025"/>
          <p14:tracePt t="55331" x="8207375" y="3502025"/>
          <p14:tracePt t="55348" x="8240713" y="3502025"/>
          <p14:tracePt t="55365" x="8283575" y="3502025"/>
          <p14:tracePt t="55381" x="8301038" y="3502025"/>
          <p14:tracePt t="55382" x="8308975" y="3502025"/>
          <p14:tracePt t="55398" x="8326438" y="3502025"/>
          <p14:tracePt t="55414" x="8351838" y="3492500"/>
          <p14:tracePt t="55431" x="8369300" y="3484563"/>
          <p14:tracePt t="55448" x="8377238" y="3475038"/>
          <p14:tracePt t="55549" x="8394700" y="3475038"/>
          <p14:tracePt t="55557" x="8410575" y="3475038"/>
          <p14:tracePt t="55565" x="8428038" y="3475038"/>
          <p14:tracePt t="55581" x="8445500" y="3475038"/>
          <p14:tracePt t="55581" x="8462963" y="3475038"/>
          <p14:tracePt t="55598" x="8478838" y="3475038"/>
          <p14:tracePt t="55614" x="8496300" y="3475038"/>
          <p14:tracePt t="55637" x="8504238" y="3475038"/>
          <p14:tracePt t="55677" x="8513763" y="3475038"/>
          <p14:tracePt t="55686" x="8529638" y="3475038"/>
          <p14:tracePt t="55693" x="8547100" y="3475038"/>
          <p14:tracePt t="55701" x="8597900" y="3484563"/>
          <p14:tracePt t="55714" x="8648700" y="3492500"/>
          <p14:tracePt t="55731" x="8742363" y="3527425"/>
          <p14:tracePt t="55748" x="8802688" y="3543300"/>
          <p14:tracePt t="55764" x="8869363" y="3568700"/>
          <p14:tracePt t="55815" x="8878888" y="3578225"/>
          <p14:tracePt t="55853" x="8886825" y="3578225"/>
          <p14:tracePt t="55869" x="8894763" y="3578225"/>
          <p14:tracePt t="56494" x="8886825" y="3578225"/>
          <p14:tracePt t="56517" x="8869363" y="3578225"/>
          <p14:tracePt t="56524" x="8853488" y="3578225"/>
          <p14:tracePt t="56541" x="8818563" y="3594100"/>
          <p14:tracePt t="56557" x="8785225" y="3594100"/>
          <p14:tracePt t="56565" x="8759825" y="3603625"/>
          <p14:tracePt t="56581" x="8750300" y="3603625"/>
          <p14:tracePt t="56582" x="8724900" y="3603625"/>
          <p14:tracePt t="56597" x="8716963" y="3603625"/>
          <p14:tracePt t="56614" x="8674100" y="3603625"/>
          <p14:tracePt t="56630" x="8648700" y="3603625"/>
          <p14:tracePt t="56669" x="8640763" y="3603625"/>
          <p14:tracePt t="56685" x="8623300" y="3603625"/>
          <p14:tracePt t="56709" x="8615363" y="3603625"/>
          <p14:tracePt t="56782" x="8605838" y="3603625"/>
          <p14:tracePt t="57014" x="8597900" y="3603625"/>
          <p14:tracePt t="57020" x="8589963" y="3603625"/>
          <p14:tracePt t="57037" x="8580438" y="3603625"/>
          <p14:tracePt t="57069" x="8564563" y="3603625"/>
          <p14:tracePt t="58309" x="8555038" y="3603625"/>
          <p14:tracePt t="58326" x="8547100" y="3603625"/>
          <p14:tracePt t="58333" x="8529638" y="3603625"/>
          <p14:tracePt t="58349" x="8521700" y="3603625"/>
          <p14:tracePt t="58363" x="8513763" y="3603625"/>
          <p14:tracePt t="58379" x="8504238" y="3603625"/>
          <p14:tracePt t="58406" x="8496300" y="3603625"/>
          <p14:tracePt t="58421" x="8488363" y="3603625"/>
          <p14:tracePt t="58437" x="8470900" y="3603625"/>
          <p14:tracePt t="58446" x="8462963" y="3603625"/>
          <p14:tracePt t="58463" x="8428038" y="3603625"/>
          <p14:tracePt t="58479" x="8385175" y="3603625"/>
          <p14:tracePt t="58496" x="8326438" y="3611563"/>
          <p14:tracePt t="58513" x="8224838" y="3611563"/>
          <p14:tracePt t="58529" x="8174038" y="3611563"/>
          <p14:tracePt t="58546" x="8088313" y="3611563"/>
          <p14:tracePt t="58563" x="8029575" y="3611563"/>
          <p14:tracePt t="58579" x="7969250" y="3611563"/>
          <p14:tracePt t="58596" x="7918450" y="3611563"/>
          <p14:tracePt t="58597" x="7893050" y="3611563"/>
          <p14:tracePt t="58613" x="7867650" y="3611563"/>
          <p14:tracePt t="58629" x="7859713" y="3611563"/>
          <p14:tracePt t="58646" x="7799388" y="3611563"/>
          <p14:tracePt t="58663" x="7756525" y="3619500"/>
          <p14:tracePt t="58679" x="7680325" y="3636963"/>
          <p14:tracePt t="58696" x="7561263" y="3636963"/>
          <p14:tracePt t="58713" x="7459663" y="3654425"/>
          <p14:tracePt t="58729" x="7340600" y="3654425"/>
          <p14:tracePt t="58746" x="7221538" y="3671888"/>
          <p14:tracePt t="58763" x="7137400" y="3679825"/>
          <p14:tracePt t="58779" x="7034213" y="3679825"/>
          <p14:tracePt t="58796" x="6889750" y="3679825"/>
          <p14:tracePt t="58797" x="6788150" y="3679825"/>
          <p14:tracePt t="58813" x="6686550" y="3679825"/>
          <p14:tracePt t="58813" x="6575425" y="3679825"/>
          <p14:tracePt t="58829" x="6491288" y="3679825"/>
          <p14:tracePt t="58846" x="6210300" y="3679825"/>
          <p14:tracePt t="58863" x="6065838" y="3679825"/>
          <p14:tracePt t="58880" x="5895975" y="3679825"/>
          <p14:tracePt t="58897" x="5657850" y="3679825"/>
          <p14:tracePt t="58913" x="5421313" y="3679825"/>
          <p14:tracePt t="58930" x="5157788" y="3713163"/>
          <p14:tracePt t="58946" x="4927600" y="3756025"/>
          <p14:tracePt t="58963" x="4714875" y="3773488"/>
          <p14:tracePt t="58979" x="4545013" y="3806825"/>
          <p14:tracePt t="58996" x="4384675" y="3816350"/>
          <p14:tracePt t="59013" x="4222750" y="3849688"/>
          <p14:tracePt t="59014" x="4121150" y="3857625"/>
          <p14:tracePt t="59029" x="4027488" y="3857625"/>
          <p14:tracePt t="59046" x="3652838" y="3857625"/>
          <p14:tracePt t="59062" x="3414713" y="3857625"/>
          <p14:tracePt t="59079" x="3203575" y="3857625"/>
          <p14:tracePt t="59096" x="3074988" y="3857625"/>
          <p14:tracePt t="59112" x="2998788" y="3857625"/>
          <p14:tracePt t="59129" x="2965450" y="3857625"/>
          <p14:tracePt t="59469" x="2982913" y="3857625"/>
          <p14:tracePt t="59480" x="3024188" y="3857625"/>
          <p14:tracePt t="59484" x="3067050" y="3857625"/>
          <p14:tracePt t="59495" x="3127375" y="3857625"/>
          <p14:tracePt t="59512" x="3236913" y="3857625"/>
          <p14:tracePt t="59529" x="3355975" y="3857625"/>
          <p14:tracePt t="59545" x="3398838" y="3857625"/>
          <p14:tracePt t="59563" x="3441700" y="3857625"/>
          <p14:tracePt t="59579" x="3482975" y="3857625"/>
          <p14:tracePt t="59596" x="3508375" y="3857625"/>
          <p14:tracePt t="59613" x="3543300" y="3857625"/>
          <p14:tracePt t="59613" x="3559175" y="3857625"/>
          <p14:tracePt t="59629" x="3586163" y="3857625"/>
          <p14:tracePt t="59646" x="3619500" y="3857625"/>
          <p14:tracePt t="59662" x="3662363" y="3857625"/>
          <p14:tracePt t="59679" x="3687763" y="3857625"/>
          <p14:tracePt t="59695" x="3713163" y="3857625"/>
          <p14:tracePt t="59712" x="3756025" y="3857625"/>
          <p14:tracePt t="59729" x="3814763" y="3857625"/>
          <p14:tracePt t="59745" x="3865563" y="3857625"/>
          <p14:tracePt t="59762" x="3873500" y="3857625"/>
          <p14:tracePt t="59779" x="3900488" y="3857625"/>
          <p14:tracePt t="59795" x="3908425" y="3857625"/>
          <p14:tracePt t="59813" x="3933825" y="3867150"/>
          <p14:tracePt t="59814" x="3941763" y="3875088"/>
          <p14:tracePt t="59829" x="3967163" y="3892550"/>
          <p14:tracePt t="59830" x="3976688" y="3892550"/>
          <p14:tracePt t="59846" x="3984625" y="3892550"/>
          <p14:tracePt t="59862" x="4010025" y="3917950"/>
          <p14:tracePt t="59878" x="4010025" y="3968750"/>
          <p14:tracePt t="59895" x="4010025" y="4011613"/>
          <p14:tracePt t="59912" x="3984625" y="4079875"/>
          <p14:tracePt t="59929" x="3933825" y="4130675"/>
          <p14:tracePt t="59946" x="3890963" y="4164013"/>
          <p14:tracePt t="59962" x="3832225" y="4206875"/>
          <p14:tracePt t="59979" x="3756025" y="4224338"/>
          <p14:tracePt t="59995" x="3662363" y="4249738"/>
          <p14:tracePt t="60013" x="3568700" y="4265613"/>
          <p14:tracePt t="60014" x="3508375" y="4265613"/>
          <p14:tracePt t="60029" x="3424238" y="4265613"/>
          <p14:tracePt t="60030" x="3355975" y="4265613"/>
          <p14:tracePt t="60045" x="3254375" y="4265613"/>
          <p14:tracePt t="60062" x="2982913" y="4265613"/>
          <p14:tracePt t="60078" x="2828925" y="4265613"/>
          <p14:tracePt t="60096" x="2744788" y="4265613"/>
          <p14:tracePt t="60112" x="2659063" y="4257675"/>
          <p14:tracePt t="60129" x="2608263" y="4249738"/>
          <p14:tracePt t="60145" x="2549525" y="4240213"/>
          <p14:tracePt t="60162" x="2497138" y="4240213"/>
          <p14:tracePt t="60178" x="2438400" y="4240213"/>
          <p14:tracePt t="60195" x="2379663" y="4232275"/>
          <p14:tracePt t="60213" x="2260600" y="4224338"/>
          <p14:tracePt t="60229" x="2243138" y="4224338"/>
          <p14:tracePt t="60229" x="2225675" y="4224338"/>
          <p14:tracePt t="60245" x="2192338" y="4214813"/>
          <p14:tracePt t="60262" x="2098675" y="4206875"/>
          <p14:tracePt t="60279" x="2030413" y="4197350"/>
          <p14:tracePt t="60295" x="1920875" y="4171950"/>
          <p14:tracePt t="60312" x="1835150" y="4171950"/>
          <p14:tracePt t="60328" x="1758950" y="4171950"/>
          <p14:tracePt t="60345" x="1716088" y="4171950"/>
          <p14:tracePt t="60362" x="1690688" y="4171950"/>
          <p14:tracePt t="60379" x="1682750" y="4171950"/>
          <p14:tracePt t="60395" x="1673225" y="4171950"/>
          <p14:tracePt t="61341" x="1690688" y="4171950"/>
          <p14:tracePt t="61348" x="1708150" y="4171950"/>
          <p14:tracePt t="61357" x="1741488" y="4171950"/>
          <p14:tracePt t="61365" x="1758950" y="4181475"/>
          <p14:tracePt t="61378" x="1784350" y="4181475"/>
          <p14:tracePt t="61395" x="1827213" y="4189413"/>
          <p14:tracePt t="61411" x="1835150" y="4189413"/>
          <p14:tracePt t="61429" x="1852613" y="4197350"/>
          <p14:tracePt t="61453" x="1860550" y="4197350"/>
          <p14:tracePt t="61462" x="1860550" y="4206875"/>
          <p14:tracePt t="61485" x="1868488" y="4206875"/>
          <p14:tracePt t="61495" x="1893888" y="4206875"/>
          <p14:tracePt t="61511" x="1903413" y="4206875"/>
          <p14:tracePt t="61528" x="1920875" y="4206875"/>
          <p14:tracePt t="61545" x="1954213" y="4206875"/>
          <p14:tracePt t="61561" x="1971675" y="4206875"/>
          <p14:tracePt t="61578" x="1997075" y="4206875"/>
          <p14:tracePt t="61595" x="2065338" y="4206875"/>
          <p14:tracePt t="61611" x="2116138" y="4206875"/>
          <p14:tracePt t="61628" x="2182813" y="4206875"/>
          <p14:tracePt t="61645" x="2200275" y="4206875"/>
          <p14:tracePt t="61646" x="2217738" y="4206875"/>
          <p14:tracePt t="61661" x="2235200" y="4206875"/>
          <p14:tracePt t="61678" x="2251075" y="4206875"/>
          <p14:tracePt t="61805" x="2260600" y="4206875"/>
          <p14:tracePt t="61812" x="2268538" y="4214813"/>
          <p14:tracePt t="62029" x="2276475" y="4214813"/>
          <p14:tracePt t="62046" x="2286000" y="4214813"/>
          <p14:tracePt t="62053" x="2293938" y="4214813"/>
          <p14:tracePt t="62101" x="2311400" y="4214813"/>
          <p14:tracePt t="62125" x="2319338" y="4214813"/>
          <p14:tracePt t="62133" x="2327275" y="4224338"/>
          <p14:tracePt t="62165" x="2336800" y="4224338"/>
          <p14:tracePt t="62182" x="2344738" y="4224338"/>
          <p14:tracePt t="62189" x="2352675" y="4224338"/>
          <p14:tracePt t="62197" x="2362200" y="4224338"/>
          <p14:tracePt t="62211" x="2379663" y="4224338"/>
          <p14:tracePt t="62228" x="2413000" y="4224338"/>
          <p14:tracePt t="62245" x="2438400" y="4224338"/>
          <p14:tracePt t="62246" x="2455863" y="4224338"/>
          <p14:tracePt t="62269" x="2463800" y="4224338"/>
          <p14:tracePt t="62373" x="2471738" y="4224338"/>
          <p14:tracePt t="62462" x="2481263" y="4224338"/>
          <p14:tracePt t="62477" x="2497138" y="4224338"/>
          <p14:tracePt t="62485" x="2497138" y="4232275"/>
          <p14:tracePt t="62494" x="2506663" y="4232275"/>
          <p14:tracePt t="62511" x="2514600" y="4232275"/>
          <p14:tracePt t="62527" x="2549525" y="4240213"/>
          <p14:tracePt t="62544" x="2600325" y="4257675"/>
          <p14:tracePt t="62561" x="2719388" y="4275138"/>
          <p14:tracePt t="62577" x="2838450" y="4300538"/>
          <p14:tracePt t="62594" x="2940050" y="4308475"/>
          <p14:tracePt t="62611" x="3059113" y="4308475"/>
          <p14:tracePt t="62627" x="3127375" y="4325938"/>
          <p14:tracePt t="62645" x="3178175" y="4333875"/>
          <p14:tracePt t="62661" x="3186113" y="4333875"/>
          <p14:tracePt t="62662" x="3194050" y="4333875"/>
          <p14:tracePt t="62686" x="3211513" y="4333875"/>
          <p14:tracePt t="62694" x="3219450" y="4333875"/>
          <p14:tracePt t="62711" x="3244850" y="4333875"/>
          <p14:tracePt t="62727" x="3262313" y="4341813"/>
          <p14:tracePt t="62744" x="3287713" y="4341813"/>
          <p14:tracePt t="62761" x="3322638" y="4351338"/>
          <p14:tracePt t="62778" x="3363913" y="4359275"/>
          <p14:tracePt t="62794" x="3381375" y="4359275"/>
          <p14:tracePt t="62811" x="3398838" y="4359275"/>
          <p14:tracePt t="62827" x="3424238" y="4359275"/>
          <p14:tracePt t="62844" x="3457575" y="4359275"/>
          <p14:tracePt t="62845" x="3467100" y="4359275"/>
          <p14:tracePt t="62861" x="3492500" y="4359275"/>
          <p14:tracePt t="62877" x="3500438" y="4359275"/>
          <p14:tracePt t="62894" x="3559175" y="4359275"/>
          <p14:tracePt t="62911" x="3594100" y="4359275"/>
          <p14:tracePt t="62928" x="3627438" y="4359275"/>
          <p14:tracePt t="62944" x="3636963" y="4359275"/>
          <p14:tracePt t="62961" x="3662363" y="4359275"/>
          <p14:tracePt t="62978" x="3687763" y="4351338"/>
          <p14:tracePt t="62995" x="3687763" y="4341813"/>
          <p14:tracePt t="62998" x="3695700" y="4341813"/>
          <p14:tracePt t="63037" x="3703638" y="4341813"/>
          <p14:tracePt t="63053" x="3713163" y="4341813"/>
          <p14:tracePt t="63069" x="3729038" y="4333875"/>
          <p14:tracePt t="63078" x="3738563" y="4325938"/>
          <p14:tracePt t="63093" x="3746500" y="4325938"/>
          <p14:tracePt t="63101" x="3756025" y="4316413"/>
          <p14:tracePt t="63125" x="3763963" y="4316413"/>
          <p14:tracePt t="64653" x="3763963" y="4308475"/>
          <p14:tracePt t="64942" x="3756025" y="4300538"/>
          <p14:tracePt t="66061" x="3738563" y="4300538"/>
          <p14:tracePt t="66081" x="3729038" y="4300538"/>
          <p14:tracePt t="66101" x="3721100" y="4300538"/>
          <p14:tracePt t="66117" x="3703638" y="4300538"/>
          <p14:tracePt t="66541" x="3721100" y="4300538"/>
          <p14:tracePt t="66548" x="3738563" y="4300538"/>
          <p14:tracePt t="66559" x="3763963" y="4300538"/>
          <p14:tracePt t="66576" x="3771900" y="4300538"/>
          <p14:tracePt t="66592" x="3789363" y="4300538"/>
          <p14:tracePt t="66609" x="3797300" y="4300538"/>
          <p14:tracePt t="66626" x="3806825" y="4300538"/>
          <p14:tracePt t="66642" x="3832225" y="4300538"/>
          <p14:tracePt t="66659" x="3848100" y="4300538"/>
          <p14:tracePt t="66676" x="3890963" y="4300538"/>
          <p14:tracePt t="66677" x="3900488" y="4300538"/>
          <p14:tracePt t="66693" x="3933825" y="4300538"/>
          <p14:tracePt t="66693" x="3959225" y="4300538"/>
          <p14:tracePt t="66709" x="3976688" y="4300538"/>
          <p14:tracePt t="66726" x="4017963" y="4300538"/>
          <p14:tracePt t="66742" x="4035425" y="4300538"/>
          <p14:tracePt t="66759" x="4044950" y="4300538"/>
          <p14:tracePt t="66789" x="4052888" y="4300538"/>
          <p14:tracePt t="66813" x="4070350" y="4300538"/>
          <p14:tracePt t="66893" x="4078288" y="4300538"/>
          <p14:tracePt t="66900" x="4086225" y="4300538"/>
          <p14:tracePt t="66917" x="4095750" y="4300538"/>
          <p14:tracePt t="66927" x="4103688" y="4300538"/>
          <p14:tracePt t="66942" x="4111625" y="4300538"/>
          <p14:tracePt t="66959" x="4121150" y="4300538"/>
          <p14:tracePt t="66976" x="4129088" y="4300538"/>
          <p14:tracePt t="66992" x="4137025" y="4300538"/>
          <p14:tracePt t="67009" x="4146550" y="4300538"/>
          <p14:tracePt t="67026" x="4162425" y="4300538"/>
          <p14:tracePt t="67045" x="4171950" y="4300538"/>
          <p14:tracePt t="67293" x="4179888" y="4300538"/>
          <p14:tracePt t="69485" x="4179888" y="4291013"/>
          <p14:tracePt t="69533" x="4171950" y="4291013"/>
          <p14:tracePt t="69542" x="4162425" y="4291013"/>
          <p14:tracePt t="69548" x="4154488" y="4283075"/>
          <p14:tracePt t="69558" x="4146550" y="4275138"/>
          <p14:tracePt t="69574" x="4137025" y="4275138"/>
          <p14:tracePt t="69591" x="4121150" y="4275138"/>
          <p14:tracePt t="69608" x="4111625" y="4275138"/>
          <p14:tracePt t="69624" x="4095750" y="4275138"/>
          <p14:tracePt t="69641" x="4086225" y="4275138"/>
          <p14:tracePt t="69657" x="4078288" y="4275138"/>
          <p14:tracePt t="69674" x="4070350" y="4275138"/>
          <p14:tracePt t="69691" x="4070350" y="4265613"/>
          <p14:tracePt t="69717" x="4052888" y="4265613"/>
          <p14:tracePt t="69733" x="4044950" y="4265613"/>
          <p14:tracePt t="69742" x="4035425" y="4257675"/>
          <p14:tracePt t="69765" x="4027488" y="4257675"/>
          <p14:tracePt t="69797" x="4017963" y="4257675"/>
          <p14:tracePt t="69853" x="4010025" y="4257675"/>
          <p14:tracePt t="91077" x="4010025" y="4265613"/>
          <p14:tracePt t="91085" x="4002088" y="4283075"/>
          <p14:tracePt t="91309" x="3992563" y="4283075"/>
          <p14:tracePt t="91317" x="3976688" y="4283075"/>
          <p14:tracePt t="91325" x="3967163" y="4283075"/>
          <p14:tracePt t="91332" x="3951288" y="4283075"/>
          <p14:tracePt t="91349" x="3941763" y="4283075"/>
          <p14:tracePt t="91701" x="3933825" y="4283075"/>
          <p14:tracePt t="91709" x="3925888" y="4283075"/>
          <p14:tracePt t="91725" x="3916363" y="4283075"/>
          <p14:tracePt t="91797" x="3908425" y="4291013"/>
          <p14:tracePt t="91933" x="3890963" y="4291013"/>
          <p14:tracePt t="91940" x="3883025" y="4291013"/>
          <p14:tracePt t="91949" x="3865563" y="4308475"/>
          <p14:tracePt t="91966" x="3857625" y="4308475"/>
          <p14:tracePt t="92005" x="3848100" y="4308475"/>
          <p14:tracePt t="92046" x="3840163" y="4308475"/>
          <p14:tracePt t="92062" x="3832225" y="4316413"/>
          <p14:tracePt t="92077" x="3822700" y="4316413"/>
          <p14:tracePt t="92125" x="3814763" y="4316413"/>
          <p14:tracePt t="92157" x="3806825" y="4316413"/>
          <p14:tracePt t="92166" x="3806825" y="4325938"/>
          <p14:tracePt t="92173" x="3797300" y="4325938"/>
          <p14:tracePt t="92206" x="3789363" y="4333875"/>
          <p14:tracePt t="92229" x="3781425" y="4341813"/>
          <p14:tracePt t="92245" x="3771900" y="4351338"/>
          <p14:tracePt t="92269" x="3763963" y="4351338"/>
          <p14:tracePt t="92285" x="3756025" y="4368800"/>
          <p14:tracePt t="93045" x="3746500" y="4376738"/>
          <p14:tracePt t="94021" x="3763963" y="4376738"/>
          <p14:tracePt t="94029" x="3814763" y="4376738"/>
          <p14:tracePt t="94037" x="3848100" y="4376738"/>
          <p14:tracePt t="94047" x="3873500" y="4376738"/>
          <p14:tracePt t="94063" x="3916363" y="4376738"/>
          <p14:tracePt t="94080" x="3959225" y="4376738"/>
          <p14:tracePt t="94097" x="4002088" y="4376738"/>
          <p14:tracePt t="94114" x="4070350" y="4376738"/>
          <p14:tracePt t="94130" x="4171950" y="4376738"/>
          <p14:tracePt t="94147" x="4265613" y="4359275"/>
          <p14:tracePt t="94164" x="4349750" y="4351338"/>
          <p14:tracePt t="94181" x="4435475" y="4333875"/>
          <p14:tracePt t="94197" x="4460875" y="4325938"/>
          <p14:tracePt t="94214" x="4468813" y="4316413"/>
          <p14:tracePt t="94230" x="4486275" y="4316413"/>
          <p14:tracePt t="94248" x="4503738" y="4308475"/>
          <p14:tracePt t="94264" x="4537075" y="4300538"/>
          <p14:tracePt t="94280" x="4562475" y="4291013"/>
          <p14:tracePt t="94297" x="4613275" y="4275138"/>
          <p14:tracePt t="94313" x="4646613" y="4257675"/>
          <p14:tracePt t="94330" x="4664075" y="4249738"/>
          <p14:tracePt t="94347" x="4699000" y="4249738"/>
          <p14:tracePt t="94364" x="4749800" y="4240213"/>
          <p14:tracePt t="94380" x="4775200" y="4214813"/>
          <p14:tracePt t="94397" x="4826000" y="4206875"/>
          <p14:tracePt t="94413" x="4851400" y="4197350"/>
          <p14:tracePt t="94430" x="4910138" y="4181475"/>
          <p14:tracePt t="94461" x="4919663" y="4181475"/>
          <p14:tracePt t="94765" x="4927600" y="4171950"/>
          <p14:tracePt t="94781" x="4910138" y="4138613"/>
          <p14:tracePt t="94788" x="4894263" y="4130675"/>
          <p14:tracePt t="94798" x="4859338" y="4130675"/>
          <p14:tracePt t="94813" x="4826000" y="4121150"/>
          <p14:tracePt t="94829" x="4646613" y="4105275"/>
          <p14:tracePt t="94847" x="4503738" y="4105275"/>
          <p14:tracePt t="94863" x="4306888" y="4105275"/>
          <p14:tracePt t="94880" x="4103688" y="4130675"/>
          <p14:tracePt t="94897" x="3890963" y="4164013"/>
          <p14:tracePt t="94913" x="3627438" y="4164013"/>
          <p14:tracePt t="94930" x="3398838" y="4206875"/>
          <p14:tracePt t="94947" x="3219450" y="4240213"/>
          <p14:tracePt t="94963" x="3074988" y="4275138"/>
          <p14:tracePt t="94980" x="3008313" y="4275138"/>
          <p14:tracePt t="94997" x="2940050" y="4283075"/>
          <p14:tracePt t="94998" x="2914650" y="4291013"/>
          <p14:tracePt t="95013" x="2889250" y="4308475"/>
          <p14:tracePt t="95030" x="2838450" y="4325938"/>
          <p14:tracePt t="95046" x="2820988" y="4325938"/>
          <p14:tracePt t="95063" x="2770188" y="4359275"/>
          <p14:tracePt t="95080" x="2719388" y="4394200"/>
          <p14:tracePt t="95097" x="2668588" y="4435475"/>
          <p14:tracePt t="95113" x="2616200" y="4470400"/>
          <p14:tracePt t="95129" x="2574925" y="4503738"/>
          <p14:tracePt t="95147" x="2540000" y="4546600"/>
          <p14:tracePt t="95164" x="2514600" y="4564063"/>
          <p14:tracePt t="95180" x="2481263" y="4605338"/>
          <p14:tracePt t="95197" x="2438400" y="4640263"/>
          <p14:tracePt t="95198" x="2430463" y="4657725"/>
          <p14:tracePt t="95213" x="2413000" y="4699000"/>
          <p14:tracePt t="95230" x="2370138" y="4784725"/>
          <p14:tracePt t="95247" x="2327275" y="4843463"/>
          <p14:tracePt t="95263" x="2311400" y="4878388"/>
          <p14:tracePt t="95280" x="2301875" y="4911725"/>
          <p14:tracePt t="95301" x="2301875" y="4919663"/>
          <p14:tracePt t="95313" x="2301875" y="4937125"/>
          <p14:tracePt t="95330" x="2301875" y="4946650"/>
          <p14:tracePt t="95347" x="2301875" y="4962525"/>
          <p14:tracePt t="95363" x="2311400" y="4979988"/>
          <p14:tracePt t="95380" x="2327275" y="4987925"/>
          <p14:tracePt t="95396" x="2352675" y="5005388"/>
          <p14:tracePt t="95413" x="2379663" y="5013325"/>
          <p14:tracePt t="95415" x="2379663" y="5022850"/>
          <p14:tracePt t="95430" x="2405063" y="5022850"/>
          <p14:tracePt t="95431" x="2413000" y="5030788"/>
          <p14:tracePt t="95446" x="2430463" y="5030788"/>
          <p14:tracePt t="95463" x="2463800" y="5048250"/>
          <p14:tracePt t="95480" x="2524125" y="5056188"/>
          <p14:tracePt t="95497" x="2600325" y="5064125"/>
          <p14:tracePt t="95513" x="2744788" y="5073650"/>
          <p14:tracePt t="95530" x="2914650" y="5073650"/>
          <p14:tracePt t="95546" x="3084513" y="5073650"/>
          <p14:tracePt t="95563" x="3279775" y="5073650"/>
          <p14:tracePt t="95580" x="3467100" y="5073650"/>
          <p14:tracePt t="95597" x="3619500" y="5073650"/>
          <p14:tracePt t="95613" x="3763963" y="5073650"/>
          <p14:tracePt t="95614" x="3822700" y="5073650"/>
          <p14:tracePt t="95630" x="3925888" y="5073650"/>
          <p14:tracePt t="95646" x="4044950" y="5073650"/>
          <p14:tracePt t="95663" x="4146550" y="5073650"/>
          <p14:tracePt t="95680" x="4324350" y="5073650"/>
          <p14:tracePt t="95696" x="4511675" y="5048250"/>
          <p14:tracePt t="95713" x="4646613" y="5048250"/>
          <p14:tracePt t="95729" x="4757738" y="5048250"/>
          <p14:tracePt t="95746" x="4826000" y="5048250"/>
          <p14:tracePt t="95763" x="4876800" y="5048250"/>
          <p14:tracePt t="95780" x="4927600" y="5048250"/>
          <p14:tracePt t="95796" x="5013325" y="5048250"/>
          <p14:tracePt t="95813" x="5165725" y="5048250"/>
          <p14:tracePt t="95814" x="5224463" y="5048250"/>
          <p14:tracePt t="95830" x="5310188" y="5048250"/>
          <p14:tracePt t="95831" x="5378450" y="5048250"/>
          <p14:tracePt t="95846" x="5480050" y="5048250"/>
          <p14:tracePt t="95863" x="5573713" y="5048250"/>
          <p14:tracePt t="95880" x="5632450" y="5048250"/>
          <p14:tracePt t="95897" x="5692775" y="5048250"/>
          <p14:tracePt t="95913" x="5726113" y="5048250"/>
          <p14:tracePt t="95929" x="5761038" y="5048250"/>
          <p14:tracePt t="95947" x="5794375" y="5038725"/>
          <p14:tracePt t="95963" x="5827713" y="5038725"/>
          <p14:tracePt t="95979" x="5853113" y="5038725"/>
          <p14:tracePt t="95997" x="5862638" y="5030788"/>
          <p14:tracePt t="95997" x="5880100" y="5030788"/>
          <p14:tracePt t="96021" x="5888038" y="5030788"/>
          <p14:tracePt t="96030" x="5895975" y="5030788"/>
          <p14:tracePt t="96046" x="5913438" y="5030788"/>
          <p14:tracePt t="96063" x="5921375" y="5030788"/>
          <p14:tracePt t="96079" x="5946775" y="5030788"/>
          <p14:tracePt t="96349" x="5938838" y="5030788"/>
          <p14:tracePt t="96357" x="5930900" y="5030788"/>
          <p14:tracePt t="96372" x="5921375" y="5030788"/>
          <p14:tracePt t="96405" x="5913438" y="5030788"/>
          <p14:tracePt t="96437" x="5905500" y="5030788"/>
          <p14:tracePt t="96452" x="5895975" y="5030788"/>
          <p14:tracePt t="96460" x="5880100" y="5013325"/>
          <p14:tracePt t="96565" x="5870575" y="5013325"/>
          <p14:tracePt t="96580" x="5862638" y="5013325"/>
          <p14:tracePt t="97037" x="5853113" y="5013325"/>
          <p14:tracePt t="97061" x="5845175" y="5013325"/>
          <p14:tracePt t="97149" x="5827713" y="5013325"/>
          <p14:tracePt t="97189" x="5819775" y="5013325"/>
          <p14:tracePt t="97213" x="5811838" y="5013325"/>
          <p14:tracePt t="97230" x="5802313" y="5013325"/>
          <p14:tracePt t="97341" x="5794375" y="5013325"/>
          <p14:tracePt t="97573" x="5776913" y="5013325"/>
          <p14:tracePt t="97589" x="5768975" y="5013325"/>
          <p14:tracePt t="97596" x="5761038" y="5013325"/>
          <p14:tracePt t="97613" x="5751513" y="5013325"/>
          <p14:tracePt t="97741" x="5735638" y="5013325"/>
          <p14:tracePt t="97749" x="5726113" y="5013325"/>
          <p14:tracePt t="97765" x="5718175" y="5022850"/>
          <p14:tracePt t="97797" x="5700713" y="5022850"/>
          <p14:tracePt t="97837" x="5692775" y="5022850"/>
          <p14:tracePt t="97853" x="5675313" y="5038725"/>
          <p14:tracePt t="97877" x="5667375" y="5038725"/>
          <p14:tracePt t="97886" x="5657850" y="5038725"/>
          <p14:tracePt t="97895" x="5649913" y="5038725"/>
          <p14:tracePt t="97912" x="5632450" y="5038725"/>
          <p14:tracePt t="97933" x="5624513" y="5038725"/>
          <p14:tracePt t="97997" x="5607050" y="5038725"/>
          <p14:tracePt t="98020" x="5599113" y="5038725"/>
          <p14:tracePt t="98029" x="5591175" y="5038725"/>
          <p14:tracePt t="98046" x="5581650" y="5038725"/>
          <p14:tracePt t="98053" x="5573713" y="5038725"/>
          <p14:tracePt t="98061" x="5556250" y="5038725"/>
          <p14:tracePt t="98078" x="5530850" y="5048250"/>
          <p14:tracePt t="98101" x="5522913" y="5048250"/>
          <p14:tracePt t="98117" x="5513388" y="5048250"/>
          <p14:tracePt t="98197" x="5505450" y="5048250"/>
          <p14:tracePt t="98229" x="5497513" y="5048250"/>
          <p14:tracePt t="98405" x="5487988" y="5056188"/>
          <p14:tracePt t="98421" x="5480050" y="5056188"/>
          <p14:tracePt t="98477" x="5472113" y="5056188"/>
          <p14:tracePt t="98534" x="5462588" y="5056188"/>
          <p14:tracePt t="98557" x="5454650" y="5056188"/>
          <p14:tracePt t="98653" x="5446713" y="5056188"/>
          <p14:tracePt t="98709" x="5437188" y="5064125"/>
          <p14:tracePt t="99685" x="5429250" y="5064125"/>
          <p14:tracePt t="99700" x="5429250" y="5073650"/>
          <p14:tracePt t="99708" x="5421313" y="5073650"/>
          <p14:tracePt t="99724" x="5411788" y="5073650"/>
          <p14:tracePt t="101349" x="5403850" y="5081588"/>
          <p14:tracePt t="101357" x="5386388" y="5081588"/>
          <p14:tracePt t="101373" x="5368925" y="5091113"/>
          <p14:tracePt t="101413" x="5343525" y="5091113"/>
          <p14:tracePt t="101429" x="5310188" y="5091113"/>
          <p14:tracePt t="101437" x="5276850" y="5073650"/>
          <p14:tracePt t="101445" x="5216525" y="5048250"/>
          <p14:tracePt t="101461" x="5165725" y="4997450"/>
          <p14:tracePt t="101462" x="5097463" y="4954588"/>
          <p14:tracePt t="101477" x="5038725" y="4911725"/>
          <p14:tracePt t="101494" x="4935538" y="4818063"/>
          <p14:tracePt t="101510" x="4818063" y="4657725"/>
          <p14:tracePt t="101527" x="4783138" y="4564063"/>
          <p14:tracePt t="101544" x="4757738" y="4513263"/>
          <p14:tracePt t="101560" x="4757738" y="4486275"/>
          <p14:tracePt t="101577" x="4749800" y="4478338"/>
          <p14:tracePt t="101594" x="4740275" y="4460875"/>
          <p14:tracePt t="101610" x="4740275" y="4427538"/>
          <p14:tracePt t="101627" x="4740275" y="4376738"/>
          <p14:tracePt t="101644" x="4740275" y="4325938"/>
          <p14:tracePt t="101661" x="4740275" y="4257675"/>
          <p14:tracePt t="101677" x="4740275" y="4232275"/>
          <p14:tracePt t="101694" x="4740275" y="4214813"/>
          <p14:tracePt t="101711" x="4740275" y="4197350"/>
          <p14:tracePt t="101749" x="4740275" y="4189413"/>
          <p14:tracePt t="101757" x="4740275" y="4181475"/>
          <p14:tracePt t="101765" x="4714875" y="4164013"/>
          <p14:tracePt t="101777" x="4699000" y="4146550"/>
          <p14:tracePt t="101793" x="4673600" y="4121150"/>
          <p14:tracePt t="101810" x="4638675" y="4113213"/>
          <p14:tracePt t="101827" x="4579938" y="4095750"/>
          <p14:tracePt t="101846" x="4476750" y="4079875"/>
          <p14:tracePt t="101862" x="4332288" y="4062413"/>
          <p14:tracePt t="101878" x="4256088" y="4052888"/>
          <p14:tracePt t="101879" x="4171950" y="4052888"/>
          <p14:tracePt t="101894" x="4121150" y="4027488"/>
          <p14:tracePt t="101896" x="4070350" y="4027488"/>
          <p14:tracePt t="101911" x="3976688" y="4019550"/>
          <p14:tracePt t="101928" x="3883025" y="4011613"/>
          <p14:tracePt t="101943" x="3822700" y="4002088"/>
          <p14:tracePt t="101960" x="3771900" y="3994150"/>
          <p14:tracePt t="101977" x="3763963" y="3994150"/>
          <p14:tracePt t="102101" x="3746500" y="3994150"/>
          <p14:tracePt t="102117" x="3738563" y="3994150"/>
          <p14:tracePt t="103605" x="3729038" y="3994150"/>
          <p14:tracePt t="103613" x="3703638" y="3994150"/>
          <p14:tracePt t="103626" x="3695700" y="3994150"/>
          <p14:tracePt t="103643" x="3670300" y="4002088"/>
          <p14:tracePt t="103660" x="3652838" y="4019550"/>
          <p14:tracePt t="103677" x="3636963" y="4027488"/>
          <p14:tracePt t="103678" x="3627438" y="4037013"/>
          <p14:tracePt t="103693" x="3602038" y="4052888"/>
          <p14:tracePt t="103694" x="3594100" y="4052888"/>
          <p14:tracePt t="103709" x="3586163" y="4052888"/>
          <p14:tracePt t="103711" x="3551238" y="4070350"/>
          <p14:tracePt t="103726" x="3517900" y="4087813"/>
          <p14:tracePt t="103743" x="3482975" y="4095750"/>
          <p14:tracePt t="103759" x="3467100" y="4105275"/>
          <p14:tracePt t="103776" x="3457575" y="4105275"/>
          <p14:tracePt t="103793" x="3432175" y="4105275"/>
          <p14:tracePt t="103809" x="3424238" y="4121150"/>
          <p14:tracePt t="103826" x="3414713" y="4130675"/>
          <p14:tracePt t="103843" x="3389313" y="4138613"/>
          <p14:tracePt t="103859" x="3348038" y="4156075"/>
          <p14:tracePt t="103876" x="3322638" y="4181475"/>
          <p14:tracePt t="103893" x="3270250" y="4214813"/>
          <p14:tracePt t="103909" x="3254375" y="4240213"/>
          <p14:tracePt t="103926" x="3211513" y="4275138"/>
          <p14:tracePt t="103943" x="3160713" y="4300538"/>
          <p14:tracePt t="103959" x="3135313" y="4325938"/>
          <p14:tracePt t="103976" x="3109913" y="4341813"/>
          <p14:tracePt t="103993" x="3092450" y="4368800"/>
          <p14:tracePt t="104009" x="3059113" y="4394200"/>
          <p14:tracePt t="104026" x="3033713" y="4427538"/>
          <p14:tracePt t="104043" x="3016250" y="4435475"/>
          <p14:tracePt t="104059" x="2990850" y="4478338"/>
          <p14:tracePt t="104076" x="2955925" y="4503738"/>
          <p14:tracePt t="104077" x="2955925" y="4513263"/>
          <p14:tracePt t="104093" x="2940050" y="4529138"/>
          <p14:tracePt t="104094" x="2930525" y="4529138"/>
          <p14:tracePt t="104109" x="2922588" y="4546600"/>
          <p14:tracePt t="104126" x="2897188" y="4589463"/>
          <p14:tracePt t="104142" x="2871788" y="4622800"/>
          <p14:tracePt t="104159" x="2854325" y="4648200"/>
          <p14:tracePt t="104176" x="2846388" y="4657725"/>
          <p14:tracePt t="104192" x="2828925" y="4683125"/>
          <p14:tracePt t="104209" x="2811463" y="4699000"/>
          <p14:tracePt t="104226" x="2803525" y="4716463"/>
          <p14:tracePt t="104243" x="2795588" y="4733925"/>
          <p14:tracePt t="104259" x="2770188" y="4767263"/>
          <p14:tracePt t="104276" x="2744788" y="4784725"/>
          <p14:tracePt t="104293" x="2735263" y="4792663"/>
          <p14:tracePt t="104293" x="2709863" y="4818063"/>
          <p14:tracePt t="104311" x="2701925" y="4827588"/>
          <p14:tracePt t="104326" x="2693988" y="4835525"/>
          <p14:tracePt t="104342" x="2676525" y="4852988"/>
          <p14:tracePt t="104359" x="2659063" y="4868863"/>
          <p14:tracePt t="104376" x="2651125" y="4878388"/>
          <p14:tracePt t="104397" x="2641600" y="4878388"/>
          <p14:tracePt t="104409" x="2633663" y="4886325"/>
          <p14:tracePt t="104426" x="2625725" y="4886325"/>
          <p14:tracePt t="104442" x="2616200" y="4894263"/>
          <p14:tracePt t="104469" x="2608263" y="4903788"/>
          <p14:tracePt t="104581" x="2608263" y="4911725"/>
          <p14:tracePt t="104589" x="2600325" y="4919663"/>
          <p14:tracePt t="104749" x="2600325" y="4929188"/>
          <p14:tracePt t="104757" x="2600325" y="4937125"/>
          <p14:tracePt t="104781" x="2600325" y="4962525"/>
          <p14:tracePt t="104789" x="2616200" y="4972050"/>
          <p14:tracePt t="104797" x="2625725" y="4979988"/>
          <p14:tracePt t="104808" x="2651125" y="4979988"/>
          <p14:tracePt t="104825" x="2676525" y="4979988"/>
          <p14:tracePt t="104842" x="2693988" y="4979988"/>
          <p14:tracePt t="104859" x="2719388" y="4979988"/>
          <p14:tracePt t="104875" x="2727325" y="4979988"/>
          <p14:tracePt t="104893" x="2752725" y="4979988"/>
          <p14:tracePt t="104893" x="2760663" y="4979988"/>
          <p14:tracePt t="104909" x="2786063" y="4979988"/>
          <p14:tracePt t="104910" x="2795588" y="4979988"/>
          <p14:tracePt t="104926" x="2811463" y="4979988"/>
          <p14:tracePt t="104926" x="2820988" y="4979988"/>
          <p14:tracePt t="104949" x="2828925" y="4979988"/>
          <p14:tracePt t="104959" x="2846388" y="4979988"/>
          <p14:tracePt t="104989" x="2854325" y="4979988"/>
          <p14:tracePt t="104997" x="2863850" y="4979988"/>
          <p14:tracePt t="105009" x="2871788" y="4979988"/>
          <p14:tracePt t="105026" x="2879725" y="4979988"/>
          <p14:tracePt t="105042" x="2889250" y="4979988"/>
          <p14:tracePt t="105059" x="2905125" y="4979988"/>
          <p14:tracePt t="105076" x="2914650" y="4979988"/>
          <p14:tracePt t="105102" x="2922588" y="4979988"/>
          <p14:tracePt t="105174" x="2940050" y="4979988"/>
          <p14:tracePt t="105301" x="2947988" y="4979988"/>
          <p14:tracePt t="105317" x="2965450" y="4972050"/>
          <p14:tracePt t="126045" x="3016250" y="4749800"/>
          <p14:tracePt t="126053" x="3084513" y="4546600"/>
          <p14:tracePt t="126066" x="3178175" y="4333875"/>
          <p14:tracePt t="126083" x="3262313" y="4206875"/>
          <p14:tracePt t="126099" x="3313113" y="4171950"/>
          <p14:tracePt t="126116" x="3338513" y="4164013"/>
          <p14:tracePt t="126133" x="3517900" y="4156075"/>
          <p14:tracePt t="126150" x="4017963" y="4197350"/>
          <p14:tracePt t="126151" x="4230688" y="4206875"/>
          <p14:tracePt t="126166" x="4443413" y="4224338"/>
          <p14:tracePt t="126183" x="4451350" y="4224338"/>
          <p14:tracePt t="126381" x="4435475" y="4224338"/>
          <p14:tracePt t="126389" x="4298950" y="4002088"/>
          <p14:tracePt t="126399" x="3967163" y="3101975"/>
          <p14:tracePt t="126416" x="2955925" y="704850"/>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8760A5-BC30-E336-A35B-4C3C996E4D86}"/>
              </a:ext>
            </a:extLst>
          </p:cNvPr>
          <p:cNvSpPr txBox="1"/>
          <p:nvPr/>
        </p:nvSpPr>
        <p:spPr>
          <a:xfrm>
            <a:off x="2980522" y="617697"/>
            <a:ext cx="6993988" cy="1077218"/>
          </a:xfrm>
          <a:prstGeom prst="rect">
            <a:avLst/>
          </a:prstGeom>
          <a:solidFill>
            <a:srgbClr val="00B0F0"/>
          </a:solidFill>
        </p:spPr>
        <p:txBody>
          <a:bodyPr wrap="square" rtlCol="0">
            <a:spAutoFit/>
          </a:bodyPr>
          <a:lstStyle/>
          <a:p>
            <a:pPr algn="ctr"/>
            <a:r>
              <a:rPr lang="en-US" sz="2800" b="1" dirty="0">
                <a:solidFill>
                  <a:schemeClr val="bg1"/>
                </a:solidFill>
                <a:latin typeface="Alexandria" charset="0"/>
              </a:rPr>
              <a:t>BENEFITS OF RISK MANAGEMENT</a:t>
            </a:r>
            <a:endParaRPr lang="ar-YE" sz="2800" b="1" dirty="0">
              <a:solidFill>
                <a:schemeClr val="bg1"/>
              </a:solidFill>
              <a:latin typeface="Alexandria" charset="0"/>
            </a:endParaRPr>
          </a:p>
          <a:p>
            <a:pPr algn="ctr"/>
            <a:r>
              <a:rPr lang="ar-YE" sz="2800" b="1" dirty="0">
                <a:solidFill>
                  <a:schemeClr val="bg1"/>
                </a:solidFill>
                <a:latin typeface="Traditional Arabic" panose="02020603050405020304" pitchFamily="18" charset="-78"/>
                <a:cs typeface="Traditional Arabic" panose="02020603050405020304" pitchFamily="18" charset="-78"/>
              </a:rPr>
              <a:t>فوائد إدارة المخاطر</a:t>
            </a:r>
            <a:r>
              <a:rPr lang="ar-YE" sz="3600" b="1" dirty="0">
                <a:solidFill>
                  <a:schemeClr val="bg1"/>
                </a:solidFill>
                <a:latin typeface="Traditional Arabic" panose="02020603050405020304" pitchFamily="18" charset="-78"/>
                <a:cs typeface="Traditional Arabic" panose="02020603050405020304" pitchFamily="18" charset="-78"/>
              </a:rPr>
              <a:t> </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xmlns="" id="{7766FD42-B1A8-34F3-EF1C-EF07B7A950AC}"/>
              </a:ext>
            </a:extLst>
          </p:cNvPr>
          <p:cNvSpPr txBox="1"/>
          <p:nvPr/>
        </p:nvSpPr>
        <p:spPr>
          <a:xfrm>
            <a:off x="453006" y="1965287"/>
            <a:ext cx="6350465" cy="4202561"/>
          </a:xfrm>
          <a:prstGeom prst="rect">
            <a:avLst/>
          </a:prstGeom>
          <a:noFill/>
        </p:spPr>
        <p:txBody>
          <a:bodyPr wrap="square">
            <a:spAutoFit/>
          </a:bodyPr>
          <a:lstStyle/>
          <a:p>
            <a:pPr algn="l">
              <a:lnSpc>
                <a:spcPct val="150000"/>
              </a:lnSpc>
            </a:pPr>
            <a:r>
              <a:rPr lang="en-US" dirty="0">
                <a:solidFill>
                  <a:srgbClr val="000000"/>
                </a:solidFill>
                <a:latin typeface="ScalaSansPro-Regular"/>
              </a:rPr>
              <a:t>The previous discussion shows that the risk management</a:t>
            </a:r>
            <a:r>
              <a:rPr lang="ar-YE" dirty="0">
                <a:solidFill>
                  <a:srgbClr val="000000"/>
                </a:solidFill>
                <a:latin typeface="ScalaSansPro-Regular"/>
              </a:rPr>
              <a:t> </a:t>
            </a:r>
            <a:r>
              <a:rPr lang="en-US" dirty="0">
                <a:solidFill>
                  <a:srgbClr val="000000"/>
                </a:solidFill>
                <a:latin typeface="ScalaSansPro-Regular"/>
              </a:rPr>
              <a:t>process involves a complex and detailed</a:t>
            </a:r>
            <a:r>
              <a:rPr lang="ar-YE" dirty="0">
                <a:solidFill>
                  <a:srgbClr val="000000"/>
                </a:solidFill>
                <a:latin typeface="ScalaSansPro-Regular"/>
              </a:rPr>
              <a:t> </a:t>
            </a:r>
            <a:r>
              <a:rPr lang="en-US" dirty="0">
                <a:solidFill>
                  <a:srgbClr val="000000"/>
                </a:solidFill>
                <a:latin typeface="ScalaSansPro-Regular"/>
              </a:rPr>
              <a:t>analysis. Despite the complexities, an effective risk</a:t>
            </a:r>
            <a:r>
              <a:rPr lang="ar-YE" dirty="0">
                <a:solidFill>
                  <a:srgbClr val="000000"/>
                </a:solidFill>
                <a:latin typeface="ScalaSansPro-Regular"/>
              </a:rPr>
              <a:t> </a:t>
            </a:r>
            <a:r>
              <a:rPr lang="en-US" dirty="0">
                <a:solidFill>
                  <a:srgbClr val="000000"/>
                </a:solidFill>
                <a:latin typeface="ScalaSansPro-Regular"/>
              </a:rPr>
              <a:t>management program yields substantial benefits to</a:t>
            </a:r>
            <a:r>
              <a:rPr lang="ar-YE" dirty="0">
                <a:solidFill>
                  <a:srgbClr val="000000"/>
                </a:solidFill>
                <a:latin typeface="ScalaSansPro-Regular"/>
              </a:rPr>
              <a:t> </a:t>
            </a:r>
            <a:r>
              <a:rPr lang="en-US" dirty="0">
                <a:solidFill>
                  <a:srgbClr val="000000"/>
                </a:solidFill>
                <a:latin typeface="ScalaSansPro-Regular"/>
              </a:rPr>
              <a:t>the firm or organization. Major benefits include the</a:t>
            </a:r>
            <a:r>
              <a:rPr lang="ar-YE" dirty="0">
                <a:solidFill>
                  <a:srgbClr val="000000"/>
                </a:solidFill>
                <a:latin typeface="ScalaSansPro-Regular"/>
              </a:rPr>
              <a:t> </a:t>
            </a:r>
            <a:r>
              <a:rPr lang="en-MY" dirty="0">
                <a:solidFill>
                  <a:srgbClr val="000000"/>
                </a:solidFill>
                <a:latin typeface="ScalaSansPro-Regular"/>
              </a:rPr>
              <a:t>following:</a:t>
            </a:r>
          </a:p>
          <a:p>
            <a:pPr marL="342900" indent="-342900" algn="l">
              <a:lnSpc>
                <a:spcPct val="150000"/>
              </a:lnSpc>
              <a:buFont typeface="Wingdings" panose="05000000000000000000" pitchFamily="2" charset="2"/>
              <a:buChar char="v"/>
            </a:pPr>
            <a:r>
              <a:rPr lang="en-US" dirty="0">
                <a:solidFill>
                  <a:srgbClr val="000000"/>
                </a:solidFill>
                <a:latin typeface="ScalaSansPro-Regular"/>
              </a:rPr>
              <a:t>A formal risk management program enables a</a:t>
            </a:r>
            <a:r>
              <a:rPr lang="ar-YE" dirty="0">
                <a:solidFill>
                  <a:srgbClr val="000000"/>
                </a:solidFill>
                <a:latin typeface="ScalaSansPro-Regular"/>
              </a:rPr>
              <a:t> </a:t>
            </a:r>
            <a:r>
              <a:rPr lang="en-US" dirty="0">
                <a:solidFill>
                  <a:srgbClr val="000000"/>
                </a:solidFill>
                <a:latin typeface="ScalaSansPro-Regular"/>
              </a:rPr>
              <a:t>firm to attain its pre-loss and post-loss objectives</a:t>
            </a:r>
            <a:r>
              <a:rPr lang="ar-YE" dirty="0">
                <a:solidFill>
                  <a:srgbClr val="000000"/>
                </a:solidFill>
                <a:latin typeface="ScalaSansPro-Regular"/>
              </a:rPr>
              <a:t> </a:t>
            </a:r>
            <a:r>
              <a:rPr lang="en-MY" dirty="0">
                <a:solidFill>
                  <a:srgbClr val="000000"/>
                </a:solidFill>
                <a:latin typeface="ScalaSansPro-Regular"/>
              </a:rPr>
              <a:t>more easily.</a:t>
            </a:r>
          </a:p>
          <a:p>
            <a:pPr marL="342900" indent="-342900" algn="l">
              <a:lnSpc>
                <a:spcPct val="150000"/>
              </a:lnSpc>
              <a:buFont typeface="Wingdings" panose="05000000000000000000" pitchFamily="2" charset="2"/>
              <a:buChar char="v"/>
            </a:pPr>
            <a:r>
              <a:rPr lang="en-US" dirty="0">
                <a:solidFill>
                  <a:srgbClr val="000000"/>
                </a:solidFill>
                <a:latin typeface="ScalaSansPro-Regular"/>
              </a:rPr>
              <a:t>The cost of risk is reduced, which may increase</a:t>
            </a:r>
            <a:r>
              <a:rPr lang="ar-YE" dirty="0">
                <a:solidFill>
                  <a:srgbClr val="000000"/>
                </a:solidFill>
                <a:latin typeface="ScalaSansPro-Regular"/>
              </a:rPr>
              <a:t> </a:t>
            </a:r>
            <a:r>
              <a:rPr lang="en-US" dirty="0">
                <a:solidFill>
                  <a:srgbClr val="000000"/>
                </a:solidFill>
                <a:latin typeface="ScalaSansPro-Regular"/>
              </a:rPr>
              <a:t>the company’s profits. The cost of risk is a risk</a:t>
            </a:r>
            <a:r>
              <a:rPr lang="ar-YE" dirty="0">
                <a:solidFill>
                  <a:srgbClr val="000000"/>
                </a:solidFill>
                <a:latin typeface="ScalaSansPro-Regular"/>
              </a:rPr>
              <a:t> </a:t>
            </a:r>
            <a:r>
              <a:rPr lang="en-US" dirty="0">
                <a:solidFill>
                  <a:srgbClr val="000000"/>
                </a:solidFill>
                <a:latin typeface="ScalaSansPro-Regular"/>
              </a:rPr>
              <a:t>management tool that measures certain costs.</a:t>
            </a:r>
            <a:r>
              <a:rPr lang="ar-YE" dirty="0">
                <a:solidFill>
                  <a:srgbClr val="000000"/>
                </a:solidFill>
                <a:latin typeface="ScalaSansPro-Regular"/>
              </a:rPr>
              <a:t> </a:t>
            </a:r>
          </a:p>
        </p:txBody>
      </p:sp>
      <p:pic>
        <p:nvPicPr>
          <p:cNvPr id="3" name="Audio 2">
            <a:hlinkClick r:id="" action="ppaction://media"/>
            <a:extLst>
              <a:ext uri="{FF2B5EF4-FFF2-40B4-BE49-F238E27FC236}">
                <a16:creationId xmlns:a16="http://schemas.microsoft.com/office/drawing/2014/main" xmlns="" id="{E1240C6E-DC8E-CD97-2EB6-EAF96B5FA5F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072593" y="5191749"/>
            <a:ext cx="3048000" cy="1714500"/>
          </a:xfrm>
          <a:prstGeom prst="rect">
            <a:avLst/>
          </a:prstGeom>
        </p:spPr>
      </p:pic>
      <p:sp>
        <p:nvSpPr>
          <p:cNvPr id="8" name="TextBox 7">
            <a:extLst>
              <a:ext uri="{FF2B5EF4-FFF2-40B4-BE49-F238E27FC236}">
                <a16:creationId xmlns:a16="http://schemas.microsoft.com/office/drawing/2014/main" xmlns="" id="{0330B7B7-01CF-D939-F5CC-2F569B065D08}"/>
              </a:ext>
            </a:extLst>
          </p:cNvPr>
          <p:cNvSpPr txBox="1"/>
          <p:nvPr/>
        </p:nvSpPr>
        <p:spPr>
          <a:xfrm>
            <a:off x="6803471" y="2061950"/>
            <a:ext cx="5025006" cy="440120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تُظهر المناقشة السابقة أن عملية إدارة المخاطر تتطلب تحليلاً معقدًا ومفصلاً. وعلى الرغم من التعقيدات، فإن برنامج إدارة المخاطر الفعال يوفر فوائد كبيرة للشركة أو المنظمة. تشمل الفوائد الرئيسية ما يلي:</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يساعد برنامج إدارة المخاطر الرسمي الشركة في تحقيق أهدافها قبل وبعد وقوع الخسارة بشكل أسهل.</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تُخفض تكلفة المخاطر، مما قد يزيد من أرباح الشركة. تكلفة المخاطر هي أداة لإدارة المخاطر تقيس تكاليف معينة.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163990225"/>
      </p:ext>
    </p:extLst>
  </p:cSld>
  <p:clrMapOvr>
    <a:masterClrMapping/>
  </p:clrMapOvr>
  <mc:AlternateContent xmlns:mc="http://schemas.openxmlformats.org/markup-compatibility/2006" xmlns:p14="http://schemas.microsoft.com/office/powerpoint/2010/main">
    <mc:Choice Requires="p14">
      <p:transition spd="slow" p14:dur="2000" advTm="112331"/>
    </mc:Choice>
    <mc:Fallback xmlns="">
      <p:transition spd="slow" advTm="1123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958760A5-BC30-E336-A35B-4C3C996E4D86}"/>
              </a:ext>
            </a:extLst>
          </p:cNvPr>
          <p:cNvSpPr txBox="1"/>
          <p:nvPr/>
        </p:nvSpPr>
        <p:spPr>
          <a:xfrm>
            <a:off x="3171038" y="617697"/>
            <a:ext cx="8113378"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PERSONAL RISK MANAGEMENT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إدارة المخاطر الشخصية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9" name="TextBox 8">
            <a:extLst>
              <a:ext uri="{FF2B5EF4-FFF2-40B4-BE49-F238E27FC236}">
                <a16:creationId xmlns:a16="http://schemas.microsoft.com/office/drawing/2014/main" xmlns="" id="{7766FD42-B1A8-34F3-EF1C-EF07B7A950AC}"/>
              </a:ext>
            </a:extLst>
          </p:cNvPr>
          <p:cNvSpPr txBox="1"/>
          <p:nvPr/>
        </p:nvSpPr>
        <p:spPr>
          <a:xfrm>
            <a:off x="286923" y="2082733"/>
            <a:ext cx="6231078" cy="3735959"/>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0" i="0" u="none" strike="noStrike" baseline="0" dirty="0">
                <a:latin typeface="SabonLTStd-Roman"/>
              </a:rPr>
              <a:t>The principles of corporate risk management are also</a:t>
            </a:r>
            <a:r>
              <a:rPr lang="ar-YE" sz="2000" b="0" i="0" u="none" strike="noStrike" baseline="0" dirty="0">
                <a:latin typeface="SabonLTStd-Roman"/>
              </a:rPr>
              <a:t> </a:t>
            </a:r>
            <a:r>
              <a:rPr lang="en-US" sz="2000" b="0" i="0" u="none" strike="noStrike" baseline="0" dirty="0">
                <a:latin typeface="SabonLTStd-Roman"/>
              </a:rPr>
              <a:t>applicable to a personal risk management program.</a:t>
            </a:r>
          </a:p>
          <a:p>
            <a:pPr marL="342900" indent="-342900" algn="l">
              <a:lnSpc>
                <a:spcPct val="150000"/>
              </a:lnSpc>
              <a:buFont typeface="Wingdings" panose="05000000000000000000" pitchFamily="2" charset="2"/>
              <a:buChar char="v"/>
            </a:pPr>
            <a:r>
              <a:rPr lang="en-US" sz="2000" b="0" i="0" u="none" strike="noStrike" baseline="0" dirty="0">
                <a:latin typeface="SabonLTStd-Roman"/>
              </a:rPr>
              <a:t>Personal risk management refers to the identification</a:t>
            </a:r>
            <a:r>
              <a:rPr lang="ar-YE" sz="2000" b="0" i="0" u="none" strike="noStrike" baseline="0" dirty="0">
                <a:latin typeface="SabonLTStd-Roman"/>
              </a:rPr>
              <a:t> </a:t>
            </a:r>
            <a:r>
              <a:rPr lang="en-US" sz="2000" b="0" i="0" u="none" strike="noStrike" baseline="0" dirty="0">
                <a:latin typeface="SabonLTStd-Roman"/>
              </a:rPr>
              <a:t>and analysis of pure risks faced by an individual or family, and to the selection and implementation of</a:t>
            </a:r>
            <a:r>
              <a:rPr lang="ar-YE" sz="2000" b="0" i="0" u="none" strike="noStrike" baseline="0" dirty="0">
                <a:latin typeface="SabonLTStd-Roman"/>
              </a:rPr>
              <a:t> </a:t>
            </a:r>
            <a:r>
              <a:rPr lang="en-US" sz="2000" b="0" i="0" u="none" strike="noStrike" baseline="0" dirty="0">
                <a:latin typeface="SabonLTStd-Roman"/>
              </a:rPr>
              <a:t>the most appropriate technique(s) for treating such risks .</a:t>
            </a:r>
          </a:p>
          <a:p>
            <a:pPr marL="342900" indent="-342900" algn="l">
              <a:lnSpc>
                <a:spcPct val="150000"/>
              </a:lnSpc>
              <a:buFont typeface="Wingdings" panose="05000000000000000000" pitchFamily="2" charset="2"/>
              <a:buChar char="v"/>
            </a:pPr>
            <a:r>
              <a:rPr lang="en-US" sz="2000" b="0" i="0" u="none" strike="noStrike" baseline="0" dirty="0">
                <a:latin typeface="SabonLTStd-Roman"/>
              </a:rPr>
              <a:t> Personal risk management considers other</a:t>
            </a:r>
            <a:r>
              <a:rPr lang="ar-YE" sz="2000" b="0" i="0" u="none" strike="noStrike" baseline="0" dirty="0">
                <a:latin typeface="SabonLTStd-Roman"/>
              </a:rPr>
              <a:t> </a:t>
            </a:r>
            <a:r>
              <a:rPr lang="en-US" sz="2000" b="0" i="0" u="none" strike="noStrike" baseline="0" dirty="0">
                <a:latin typeface="SabonLTStd-Roman"/>
              </a:rPr>
              <a:t>methods for handling risk in addition to insurance.</a:t>
            </a:r>
            <a:endParaRPr lang="ar-YE" sz="2000" dirty="0">
              <a:solidFill>
                <a:srgbClr val="000000"/>
              </a:solidFill>
              <a:latin typeface="ScalaSansPro-Regular"/>
            </a:endParaRPr>
          </a:p>
        </p:txBody>
      </p:sp>
      <p:sp>
        <p:nvSpPr>
          <p:cNvPr id="8" name="TextBox 7">
            <a:extLst>
              <a:ext uri="{FF2B5EF4-FFF2-40B4-BE49-F238E27FC236}">
                <a16:creationId xmlns:a16="http://schemas.microsoft.com/office/drawing/2014/main" xmlns="" id="{E22CFBBA-0775-B175-BCFB-60D22ECBDC34}"/>
              </a:ext>
            </a:extLst>
          </p:cNvPr>
          <p:cNvSpPr txBox="1"/>
          <p:nvPr/>
        </p:nvSpPr>
        <p:spPr>
          <a:xfrm>
            <a:off x="6585357" y="1911642"/>
            <a:ext cx="5319720" cy="4524315"/>
          </a:xfrm>
          <a:prstGeom prst="rect">
            <a:avLst/>
          </a:prstGeom>
          <a:noFill/>
        </p:spPr>
        <p:txBody>
          <a:bodyPr wrap="square">
            <a:spAutoFit/>
          </a:bodyPr>
          <a:lstStyle/>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 تنطبق مبادئ إدارة المخاطر المؤسسية أيضًا على برنامج إدارة المخاطر الشخصية.</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 تشير إدارة المخاطر الشخصية إلى تحديد وتحليل المخاطر البحتة التي يواجهها الفرد أو الأسرة، واختيار وتنفيذ التقنية/التقنيات الأنسب لمعالجة تلك المخاطر.</a:t>
            </a:r>
          </a:p>
          <a:p>
            <a:pPr marL="285750" indent="-285750" algn="r" rtl="1">
              <a:buFont typeface="Wingdings" panose="05000000000000000000" pitchFamily="2" charset="2"/>
              <a:buChar char="v"/>
            </a:pPr>
            <a:r>
              <a:rPr lang="ar-YE" sz="3200" dirty="0">
                <a:latin typeface="Traditional Arabic" panose="02020603050405020304" pitchFamily="18" charset="-78"/>
                <a:cs typeface="Traditional Arabic" panose="02020603050405020304" pitchFamily="18" charset="-78"/>
              </a:rPr>
              <a:t>تأخذ إدارة المخاطر الشخصية في الاعتبار طرقًا أخرى للتعامل مع المخاطر بالإضافة إلى التأمين.</a:t>
            </a:r>
            <a:endParaRPr lang="en-MY"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4749246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56321"/>
    </mc:Choice>
    <mc:Fallback xmlns="">
      <p:transition spd="slow" advTm="15632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flipV="1">
            <a:off x="2626179" y="455181"/>
            <a:ext cx="894224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7766FD42-B1A8-34F3-EF1C-EF07B7A950AC}"/>
              </a:ext>
            </a:extLst>
          </p:cNvPr>
          <p:cNvSpPr txBox="1"/>
          <p:nvPr/>
        </p:nvSpPr>
        <p:spPr>
          <a:xfrm>
            <a:off x="479871" y="2135525"/>
            <a:ext cx="5532239" cy="3735959"/>
          </a:xfrm>
          <a:prstGeom prst="rect">
            <a:avLst/>
          </a:prstGeom>
          <a:noFill/>
        </p:spPr>
        <p:txBody>
          <a:bodyPr wrap="square">
            <a:spAutoFit/>
          </a:bodyPr>
          <a:lstStyle/>
          <a:p>
            <a:pPr algn="l">
              <a:lnSpc>
                <a:spcPct val="150000"/>
              </a:lnSpc>
            </a:pPr>
            <a:r>
              <a:rPr lang="en-US" sz="2000" b="1" i="0" u="none" strike="noStrike" baseline="0" dirty="0">
                <a:latin typeface="SabonLTStd-Roman"/>
              </a:rPr>
              <a:t>Steps in Personal Risk Management</a:t>
            </a:r>
          </a:p>
          <a:p>
            <a:pPr algn="l">
              <a:lnSpc>
                <a:spcPct val="150000"/>
              </a:lnSpc>
            </a:pPr>
            <a:r>
              <a:rPr lang="en-US" sz="2000" b="0" i="0" u="none" strike="noStrike" baseline="0" dirty="0">
                <a:latin typeface="SabonLTStd-Roman"/>
              </a:rPr>
              <a:t>A personal risk management program involves</a:t>
            </a:r>
            <a:r>
              <a:rPr lang="ar-YE" sz="2000" b="0" i="0" u="none" strike="noStrike" baseline="0" dirty="0">
                <a:latin typeface="SabonLTStd-Roman"/>
              </a:rPr>
              <a:t> </a:t>
            </a:r>
            <a:r>
              <a:rPr lang="en-US" sz="2000" b="0" i="0" u="none" strike="noStrike" baseline="0" dirty="0">
                <a:latin typeface="SabonLTStd-Roman"/>
              </a:rPr>
              <a:t>four steps:</a:t>
            </a:r>
            <a:endParaRPr lang="ar-YE" sz="2000" b="0" i="0" u="none" strike="noStrike" baseline="0" dirty="0">
              <a:latin typeface="SabonLTStd-Roman"/>
            </a:endParaRPr>
          </a:p>
          <a:p>
            <a:pPr algn="l">
              <a:lnSpc>
                <a:spcPct val="150000"/>
              </a:lnSpc>
            </a:pPr>
            <a:r>
              <a:rPr lang="en-US" sz="2000" b="0" i="0" u="none" strike="noStrike" baseline="0" dirty="0">
                <a:latin typeface="SabonLTStd-Roman"/>
              </a:rPr>
              <a:t> (1) identify loss exposures, </a:t>
            </a:r>
            <a:endParaRPr lang="ar-YE" sz="2000" b="0" i="0" u="none" strike="noStrike" baseline="0" dirty="0">
              <a:latin typeface="SabonLTStd-Roman"/>
            </a:endParaRPr>
          </a:p>
          <a:p>
            <a:pPr algn="l">
              <a:lnSpc>
                <a:spcPct val="150000"/>
              </a:lnSpc>
            </a:pPr>
            <a:r>
              <a:rPr lang="en-US" sz="2000" b="0" i="0" u="none" strike="noStrike" baseline="0" dirty="0">
                <a:latin typeface="SabonLTStd-Roman"/>
              </a:rPr>
              <a:t>(2) Measure</a:t>
            </a:r>
            <a:r>
              <a:rPr lang="ar-YE" sz="2000" b="0" i="0" u="none" strike="noStrike" baseline="0" dirty="0">
                <a:latin typeface="SabonLTStd-Roman"/>
              </a:rPr>
              <a:t> </a:t>
            </a:r>
            <a:r>
              <a:rPr lang="en-US" sz="2000" b="0" i="0" u="none" strike="noStrike" baseline="0" dirty="0">
                <a:latin typeface="SabonLTStd-Roman"/>
              </a:rPr>
              <a:t>and analyze the loss exposures, </a:t>
            </a:r>
            <a:endParaRPr lang="ar-YE" sz="2000" b="0" i="0" u="none" strike="noStrike" baseline="0" dirty="0">
              <a:latin typeface="SabonLTStd-Roman"/>
            </a:endParaRPr>
          </a:p>
          <a:p>
            <a:pPr algn="l">
              <a:lnSpc>
                <a:spcPct val="150000"/>
              </a:lnSpc>
            </a:pPr>
            <a:r>
              <a:rPr lang="en-US" sz="2000" b="0" i="0" u="none" strike="noStrike" baseline="0" dirty="0">
                <a:latin typeface="SabonLTStd-Roman"/>
              </a:rPr>
              <a:t>(3) select appropriate</a:t>
            </a:r>
            <a:r>
              <a:rPr lang="ar-YE" sz="2000" b="0" i="0" u="none" strike="noStrike" baseline="0" dirty="0">
                <a:latin typeface="SabonLTStd-Roman"/>
              </a:rPr>
              <a:t> </a:t>
            </a:r>
            <a:r>
              <a:rPr lang="en-US" sz="2000" b="0" i="0" u="none" strike="noStrike" baseline="0" dirty="0">
                <a:latin typeface="SabonLTStd-Roman"/>
              </a:rPr>
              <a:t>techniques for treating the loss exposures, and</a:t>
            </a:r>
          </a:p>
          <a:p>
            <a:pPr algn="l">
              <a:lnSpc>
                <a:spcPct val="150000"/>
              </a:lnSpc>
            </a:pPr>
            <a:r>
              <a:rPr lang="en-US" sz="2000" b="0" i="0" u="none" strike="noStrike" baseline="0" dirty="0">
                <a:latin typeface="SabonLTStd-Roman"/>
              </a:rPr>
              <a:t>(4) implement and review the program periodically.</a:t>
            </a:r>
            <a:endParaRPr lang="ar-YE" sz="2000" dirty="0">
              <a:solidFill>
                <a:srgbClr val="000000"/>
              </a:solidFill>
              <a:latin typeface="ScalaSansPro-Regular"/>
            </a:endParaRPr>
          </a:p>
        </p:txBody>
      </p:sp>
      <p:sp>
        <p:nvSpPr>
          <p:cNvPr id="7" name="TextBox 6">
            <a:extLst>
              <a:ext uri="{FF2B5EF4-FFF2-40B4-BE49-F238E27FC236}">
                <a16:creationId xmlns:a16="http://schemas.microsoft.com/office/drawing/2014/main" xmlns="" id="{B22B206D-CBA9-6AF9-269C-F37D89D7F4B4}"/>
              </a:ext>
            </a:extLst>
          </p:cNvPr>
          <p:cNvSpPr txBox="1"/>
          <p:nvPr/>
        </p:nvSpPr>
        <p:spPr>
          <a:xfrm>
            <a:off x="3171038" y="617697"/>
            <a:ext cx="8113378"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PERSONAL RISK MANAGEMENT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إدارة المخاطر الشخصية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xmlns="" id="{6A8BAF0C-BC75-F2D3-0C6E-802393117388}"/>
              </a:ext>
            </a:extLst>
          </p:cNvPr>
          <p:cNvSpPr txBox="1"/>
          <p:nvPr/>
        </p:nvSpPr>
        <p:spPr>
          <a:xfrm>
            <a:off x="6096001" y="2480011"/>
            <a:ext cx="5807978" cy="3046988"/>
          </a:xfrm>
          <a:prstGeom prst="rect">
            <a:avLst/>
          </a:prstGeom>
          <a:noFill/>
        </p:spPr>
        <p:txBody>
          <a:bodyPr wrap="square">
            <a:spAutoFit/>
          </a:bodyPr>
          <a:lstStyle/>
          <a:p>
            <a:pPr algn="r" rtl="1"/>
            <a:r>
              <a:rPr lang="ar-YE" sz="3200" b="1" dirty="0">
                <a:latin typeface="Traditional Arabic" panose="02020603050405020304" pitchFamily="18" charset="-78"/>
                <a:cs typeface="Traditional Arabic" panose="02020603050405020304" pitchFamily="18" charset="-78"/>
              </a:rPr>
              <a:t>خطوات إدارة المخاطر الشخصية</a:t>
            </a:r>
            <a:r>
              <a:rPr lang="ar-YE" sz="3200" dirty="0">
                <a:latin typeface="Traditional Arabic" panose="02020603050405020304" pitchFamily="18" charset="-78"/>
                <a:cs typeface="Traditional Arabic" panose="02020603050405020304" pitchFamily="18" charset="-78"/>
              </a:rPr>
              <a:t/>
            </a:r>
            <a:br>
              <a:rPr lang="ar-YE" sz="3200" dirty="0">
                <a:latin typeface="Traditional Arabic" panose="02020603050405020304" pitchFamily="18" charset="-78"/>
                <a:cs typeface="Traditional Arabic" panose="02020603050405020304" pitchFamily="18" charset="-78"/>
              </a:rPr>
            </a:br>
            <a:r>
              <a:rPr lang="ar-YE" sz="3200" dirty="0">
                <a:latin typeface="Traditional Arabic" panose="02020603050405020304" pitchFamily="18" charset="-78"/>
                <a:cs typeface="Traditional Arabic" panose="02020603050405020304" pitchFamily="18" charset="-78"/>
              </a:rPr>
              <a:t>يتضمن برنامج إدارة المخاطر الشخصية أربع خطوات:</a:t>
            </a:r>
          </a:p>
          <a:p>
            <a:pPr algn="r" rtl="1">
              <a:buFont typeface="+mj-lt"/>
              <a:buAutoNum type="arabicPeriod"/>
            </a:pPr>
            <a:r>
              <a:rPr lang="ar-YE" sz="3200" dirty="0">
                <a:latin typeface="Traditional Arabic" panose="02020603050405020304" pitchFamily="18" charset="-78"/>
                <a:cs typeface="Traditional Arabic" panose="02020603050405020304" pitchFamily="18" charset="-78"/>
              </a:rPr>
              <a:t>تحديد مصادر التعرض للخسارة المحتملة،</a:t>
            </a:r>
          </a:p>
          <a:p>
            <a:pPr algn="r" rtl="1">
              <a:buFont typeface="+mj-lt"/>
              <a:buAutoNum type="arabicPeriod"/>
            </a:pPr>
            <a:r>
              <a:rPr lang="ar-YE" sz="3200" dirty="0">
                <a:latin typeface="Traditional Arabic" panose="02020603050405020304" pitchFamily="18" charset="-78"/>
                <a:cs typeface="Traditional Arabic" panose="02020603050405020304" pitchFamily="18" charset="-78"/>
              </a:rPr>
              <a:t>قياس وتحليل مصادر التعرض للخسارة،</a:t>
            </a:r>
          </a:p>
          <a:p>
            <a:pPr algn="r" rtl="1">
              <a:buFont typeface="+mj-lt"/>
              <a:buAutoNum type="arabicPeriod"/>
            </a:pPr>
            <a:r>
              <a:rPr lang="ar-YE" sz="3200" dirty="0">
                <a:latin typeface="Traditional Arabic" panose="02020603050405020304" pitchFamily="18" charset="-78"/>
                <a:cs typeface="Traditional Arabic" panose="02020603050405020304" pitchFamily="18" charset="-78"/>
              </a:rPr>
              <a:t>اختيار التقنيات المناسبة لمعالجة التعرض للخسارة.</a:t>
            </a:r>
          </a:p>
          <a:p>
            <a:pPr algn="r" rtl="1">
              <a:buFont typeface="+mj-lt"/>
              <a:buAutoNum type="arabicPeriod"/>
            </a:pPr>
            <a:r>
              <a:rPr lang="ar-YE" sz="3200" dirty="0">
                <a:latin typeface="Traditional Arabic" panose="02020603050405020304" pitchFamily="18" charset="-78"/>
                <a:cs typeface="Traditional Arabic" panose="02020603050405020304" pitchFamily="18" charset="-78"/>
              </a:rPr>
              <a:t>تنفيذ البرنامج ومراجعته بشكل دوري.</a:t>
            </a:r>
            <a:endParaRPr lang="ar-YE"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036415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3348"/>
    </mc:Choice>
    <mc:Fallback xmlns="">
      <p:transition spd="slow" advTm="7334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9" y="500900"/>
            <a:ext cx="92442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7766FD42-B1A8-34F3-EF1C-EF07B7A950AC}"/>
              </a:ext>
            </a:extLst>
          </p:cNvPr>
          <p:cNvSpPr txBox="1"/>
          <p:nvPr/>
        </p:nvSpPr>
        <p:spPr>
          <a:xfrm>
            <a:off x="563760" y="1965287"/>
            <a:ext cx="6147433" cy="4199611"/>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2000" b="1" i="0" u="none" strike="noStrike" baseline="0" dirty="0">
                <a:latin typeface="SabonLTStd-Roman"/>
              </a:rPr>
              <a:t>Identify Loss Exposures </a:t>
            </a:r>
            <a:endParaRPr lang="ar-YE" sz="2000" b="1" i="0" u="none" strike="noStrike" baseline="0" dirty="0">
              <a:latin typeface="SabonLTStd-Roman"/>
            </a:endParaRPr>
          </a:p>
          <a:p>
            <a:pPr algn="l">
              <a:lnSpc>
                <a:spcPct val="150000"/>
              </a:lnSpc>
            </a:pPr>
            <a:r>
              <a:rPr lang="en-US" sz="2000" b="0" i="0" u="none" strike="noStrike" baseline="0" dirty="0">
                <a:latin typeface="SabonLTStd-Roman"/>
              </a:rPr>
              <a:t>The first step is to identify</a:t>
            </a:r>
            <a:r>
              <a:rPr lang="ar-YE" sz="2000" b="0" i="0" u="none" strike="noStrike" baseline="0" dirty="0">
                <a:latin typeface="SabonLTStd-Roman"/>
              </a:rPr>
              <a:t> </a:t>
            </a:r>
            <a:r>
              <a:rPr lang="en-US" sz="2000" b="0" i="0" u="none" strike="noStrike" baseline="0" dirty="0">
                <a:latin typeface="SabonLTStd-Roman"/>
              </a:rPr>
              <a:t>all loss exposures that can cause serious financial</a:t>
            </a:r>
            <a:r>
              <a:rPr lang="ar-YE" sz="2000" b="0" i="0" u="none" strike="noStrike" baseline="0" dirty="0">
                <a:latin typeface="SabonLTStd-Roman"/>
              </a:rPr>
              <a:t> </a:t>
            </a:r>
            <a:r>
              <a:rPr lang="en-US" sz="2000" b="0" i="0" u="none" strike="noStrike" baseline="0" dirty="0">
                <a:latin typeface="SabonLTStd-Roman"/>
              </a:rPr>
              <a:t>problems. Serious financial losses can result from the</a:t>
            </a:r>
            <a:r>
              <a:rPr lang="ar-YE" sz="2000" b="0" i="0" u="none" strike="noStrike" baseline="0" dirty="0">
                <a:latin typeface="SabonLTStd-Roman"/>
              </a:rPr>
              <a:t> </a:t>
            </a:r>
            <a:r>
              <a:rPr lang="en-US" sz="2000" b="0" i="0" u="none" strike="noStrike" baseline="0" dirty="0">
                <a:latin typeface="SabonLTStd-Roman"/>
              </a:rPr>
              <a:t>following:</a:t>
            </a:r>
          </a:p>
          <a:p>
            <a:pPr marL="457200" indent="-457200" algn="l">
              <a:lnSpc>
                <a:spcPct val="150000"/>
              </a:lnSpc>
              <a:buAutoNum type="arabicPeriod"/>
            </a:pPr>
            <a:r>
              <a:rPr lang="en-US" sz="2000" b="0" i="0" u="none" strike="noStrike" baseline="0" dirty="0">
                <a:latin typeface="SabonLTStd-Roman"/>
              </a:rPr>
              <a:t>Personal loss exposures</a:t>
            </a:r>
            <a:endParaRPr lang="ar-YE" sz="2000" b="0" i="0" u="none" strike="noStrike" baseline="0" dirty="0">
              <a:latin typeface="SabonLTStd-Roman"/>
            </a:endParaRPr>
          </a:p>
          <a:p>
            <a:pPr marL="457200" indent="-457200" algn="l">
              <a:lnSpc>
                <a:spcPct val="150000"/>
              </a:lnSpc>
              <a:buAutoNum type="arabicPeriod"/>
            </a:pPr>
            <a:r>
              <a:rPr lang="en-MY" sz="2000" dirty="0">
                <a:latin typeface="SabonLTStd-Roman"/>
              </a:rPr>
              <a:t>Property loss exposures</a:t>
            </a:r>
            <a:endParaRPr lang="ar-YE" sz="2000" dirty="0">
              <a:latin typeface="SabonLTStd-Roman"/>
            </a:endParaRPr>
          </a:p>
          <a:p>
            <a:pPr marL="342900" indent="-342900" algn="l">
              <a:lnSpc>
                <a:spcPct val="150000"/>
              </a:lnSpc>
              <a:buFont typeface="Wingdings" panose="05000000000000000000" pitchFamily="2" charset="2"/>
              <a:buChar char="v"/>
            </a:pPr>
            <a:r>
              <a:rPr lang="en-US" sz="2000" b="1" i="0" u="none" strike="noStrike" baseline="0" dirty="0">
                <a:latin typeface="SabonLTStd-Roman"/>
              </a:rPr>
              <a:t>Analyze the Loss Exposures</a:t>
            </a:r>
            <a:endParaRPr lang="ar-YE" sz="2000" b="1" i="0" u="none" strike="noStrike" baseline="0" dirty="0">
              <a:latin typeface="SabonLTStd-Roman"/>
            </a:endParaRPr>
          </a:p>
          <a:p>
            <a:pPr algn="l">
              <a:lnSpc>
                <a:spcPct val="150000"/>
              </a:lnSpc>
            </a:pPr>
            <a:r>
              <a:rPr lang="en-US" sz="2000" dirty="0">
                <a:latin typeface="SabonLTStd-Roman"/>
              </a:rPr>
              <a:t>The second step is to</a:t>
            </a:r>
            <a:r>
              <a:rPr lang="ar-YE" sz="2000" dirty="0">
                <a:latin typeface="SabonLTStd-Roman"/>
              </a:rPr>
              <a:t> </a:t>
            </a:r>
            <a:r>
              <a:rPr lang="en-US" sz="2000" dirty="0">
                <a:latin typeface="SabonLTStd-Roman"/>
              </a:rPr>
              <a:t>measure and analyze the loss exposures.</a:t>
            </a:r>
          </a:p>
        </p:txBody>
      </p:sp>
      <p:sp>
        <p:nvSpPr>
          <p:cNvPr id="7" name="TextBox 6">
            <a:extLst>
              <a:ext uri="{FF2B5EF4-FFF2-40B4-BE49-F238E27FC236}">
                <a16:creationId xmlns:a16="http://schemas.microsoft.com/office/drawing/2014/main" xmlns="" id="{2AB2BF2D-4BE4-CA9C-0EDE-2EE48F622AB6}"/>
              </a:ext>
            </a:extLst>
          </p:cNvPr>
          <p:cNvSpPr txBox="1"/>
          <p:nvPr/>
        </p:nvSpPr>
        <p:spPr>
          <a:xfrm>
            <a:off x="3171038" y="617697"/>
            <a:ext cx="8113378"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PERSONAL RISK MANAGEMENT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إدارة المخاطر الشخصية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2" name="TextBox 11">
            <a:extLst>
              <a:ext uri="{FF2B5EF4-FFF2-40B4-BE49-F238E27FC236}">
                <a16:creationId xmlns:a16="http://schemas.microsoft.com/office/drawing/2014/main" xmlns="" id="{90121A8D-971B-CDA5-A4BA-CEC6EED9D217}"/>
              </a:ext>
            </a:extLst>
          </p:cNvPr>
          <p:cNvSpPr txBox="1"/>
          <p:nvPr/>
        </p:nvSpPr>
        <p:spPr>
          <a:xfrm>
            <a:off x="6635692" y="2220227"/>
            <a:ext cx="5090020" cy="3539430"/>
          </a:xfrm>
          <a:prstGeom prst="rect">
            <a:avLst/>
          </a:prstGeom>
          <a:noFill/>
        </p:spPr>
        <p:txBody>
          <a:bodyPr wrap="square">
            <a:spAutoFit/>
          </a:bodyPr>
          <a:lstStyle/>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تحديد مخاطر الخسارة</a:t>
            </a:r>
          </a:p>
          <a:p>
            <a:pPr algn="r" rtl="1"/>
            <a:r>
              <a:rPr lang="ar-YE" sz="2800" dirty="0">
                <a:latin typeface="Traditional Arabic" panose="02020603050405020304" pitchFamily="18" charset="-78"/>
                <a:cs typeface="Traditional Arabic" panose="02020603050405020304" pitchFamily="18" charset="-78"/>
              </a:rPr>
              <a:t>الخطوة الأولى هي تحديد جميع مخاطر التعرض للخسارة التي يمكن أن تسبب مشكلات مالية خطيرة. يمكن أن تنتج خسائر مالية كبيرة عن ما يلي:</a:t>
            </a:r>
          </a:p>
          <a:p>
            <a:pPr marL="514350" indent="-514350" algn="r" rtl="1">
              <a:buFont typeface="+mj-lt"/>
              <a:buAutoNum type="arabicPeriod"/>
            </a:pPr>
            <a:r>
              <a:rPr lang="ar-YE" sz="2800" dirty="0">
                <a:latin typeface="Traditional Arabic" panose="02020603050405020304" pitchFamily="18" charset="-78"/>
                <a:cs typeface="Traditional Arabic" panose="02020603050405020304" pitchFamily="18" charset="-78"/>
              </a:rPr>
              <a:t>التعرض لمخاطر الخسارة الشخصية</a:t>
            </a:r>
          </a:p>
          <a:p>
            <a:pPr marL="514350" indent="-514350" algn="r" rtl="1">
              <a:buFont typeface="+mj-lt"/>
              <a:buAutoNum type="arabicPeriod"/>
            </a:pPr>
            <a:r>
              <a:rPr lang="ar-YE" sz="2800" dirty="0">
                <a:latin typeface="Traditional Arabic" panose="02020603050405020304" pitchFamily="18" charset="-78"/>
                <a:cs typeface="Traditional Arabic" panose="02020603050405020304" pitchFamily="18" charset="-78"/>
              </a:rPr>
              <a:t>التعرض لمخاطر خسارة الممتلكات </a:t>
            </a:r>
          </a:p>
          <a:p>
            <a:pPr marL="457200" indent="-457200" algn="r" rtl="1">
              <a:buFont typeface="Wingdings" panose="05000000000000000000" pitchFamily="2" charset="2"/>
              <a:buChar char="v"/>
            </a:pPr>
            <a:r>
              <a:rPr lang="ar-YE" sz="2800" b="1" dirty="0">
                <a:latin typeface="Traditional Arabic" panose="02020603050405020304" pitchFamily="18" charset="-78"/>
                <a:cs typeface="Traditional Arabic" panose="02020603050405020304" pitchFamily="18" charset="-78"/>
              </a:rPr>
              <a:t>تحليل مخاطر التعرض الخسارة</a:t>
            </a:r>
          </a:p>
          <a:p>
            <a:pPr algn="r" rtl="1"/>
            <a:r>
              <a:rPr lang="ar-YE" sz="2800" dirty="0">
                <a:latin typeface="Traditional Arabic" panose="02020603050405020304" pitchFamily="18" charset="-78"/>
                <a:cs typeface="Traditional Arabic" panose="02020603050405020304" pitchFamily="18" charset="-78"/>
              </a:rPr>
              <a:t>الخطوة الثانية هي قياس وتحليل مخاطر التعرض الخسارة.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55355046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3675"/>
    </mc:Choice>
    <mc:Fallback xmlns="">
      <p:transition spd="slow" advTm="8367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7766FD42-B1A8-34F3-EF1C-EF07B7A950AC}"/>
              </a:ext>
            </a:extLst>
          </p:cNvPr>
          <p:cNvSpPr txBox="1"/>
          <p:nvPr/>
        </p:nvSpPr>
        <p:spPr>
          <a:xfrm>
            <a:off x="289764" y="1924508"/>
            <a:ext cx="5724419" cy="4581832"/>
          </a:xfrm>
          <a:prstGeom prst="rect">
            <a:avLst/>
          </a:prstGeom>
          <a:noFill/>
        </p:spPr>
        <p:txBody>
          <a:bodyPr wrap="square">
            <a:spAutoFit/>
          </a:bodyPr>
          <a:lstStyle/>
          <a:p>
            <a:pPr marL="342900" indent="-342900" algn="l">
              <a:lnSpc>
                <a:spcPct val="150000"/>
              </a:lnSpc>
              <a:buFont typeface="Wingdings" panose="05000000000000000000" pitchFamily="2" charset="2"/>
              <a:buChar char="v"/>
            </a:pPr>
            <a:r>
              <a:rPr lang="en-US" sz="1400" b="1" i="0" u="none" strike="noStrike" baseline="0" dirty="0">
                <a:latin typeface="SabonLTStd-Roman"/>
              </a:rPr>
              <a:t>Select Appropriate Techniques for Treating the</a:t>
            </a:r>
            <a:r>
              <a:rPr lang="ar-YE" sz="1400" b="1" i="0" u="none" strike="noStrike" baseline="0" dirty="0">
                <a:latin typeface="SabonLTStd-Roman"/>
              </a:rPr>
              <a:t> </a:t>
            </a:r>
            <a:r>
              <a:rPr lang="en-US" sz="1400" b="1" i="0" u="none" strike="noStrike" baseline="0" dirty="0">
                <a:latin typeface="SabonLTStd-Roman"/>
              </a:rPr>
              <a:t>Loss Exposures</a:t>
            </a:r>
            <a:r>
              <a:rPr lang="en-US" sz="1400" dirty="0">
                <a:latin typeface="SabonLTStd-Roman"/>
              </a:rPr>
              <a:t>: </a:t>
            </a:r>
            <a:endParaRPr lang="ar-YE" sz="1400" dirty="0">
              <a:latin typeface="SabonLTStd-Roman"/>
            </a:endParaRPr>
          </a:p>
          <a:p>
            <a:pPr algn="l">
              <a:lnSpc>
                <a:spcPct val="150000"/>
              </a:lnSpc>
            </a:pPr>
            <a:r>
              <a:rPr lang="ar-YE" sz="1400" dirty="0">
                <a:latin typeface="SabonLTStd-Roman"/>
              </a:rPr>
              <a:t> </a:t>
            </a:r>
            <a:r>
              <a:rPr lang="en-US" sz="1400" dirty="0">
                <a:latin typeface="SabonLTStd-Roman"/>
              </a:rPr>
              <a:t>The third step is to select the</a:t>
            </a:r>
            <a:r>
              <a:rPr lang="ar-YE" sz="1400" dirty="0">
                <a:latin typeface="SabonLTStd-Roman"/>
              </a:rPr>
              <a:t> </a:t>
            </a:r>
            <a:r>
              <a:rPr lang="en-US" sz="1400" dirty="0">
                <a:latin typeface="SabonLTStd-Roman"/>
              </a:rPr>
              <a:t>most appropriate techniques for treating each loss</a:t>
            </a:r>
            <a:r>
              <a:rPr lang="ar-YE" sz="1400" dirty="0">
                <a:latin typeface="SabonLTStd-Roman"/>
              </a:rPr>
              <a:t> </a:t>
            </a:r>
            <a:r>
              <a:rPr lang="en-US" sz="1400" dirty="0">
                <a:latin typeface="SabonLTStd-Roman"/>
              </a:rPr>
              <a:t>exposure. The major methods are avoidance, risk</a:t>
            </a:r>
            <a:r>
              <a:rPr lang="ar-YE" sz="1400" dirty="0">
                <a:latin typeface="SabonLTStd-Roman"/>
              </a:rPr>
              <a:t> </a:t>
            </a:r>
            <a:r>
              <a:rPr lang="en-US" sz="1400" dirty="0">
                <a:latin typeface="SabonLTStd-Roman"/>
              </a:rPr>
              <a:t>control, retention, noninsurance transfers, and</a:t>
            </a:r>
            <a:r>
              <a:rPr lang="ar-YE" sz="1400" dirty="0">
                <a:latin typeface="SabonLTStd-Roman"/>
              </a:rPr>
              <a:t> </a:t>
            </a:r>
            <a:r>
              <a:rPr lang="en-US" sz="1400" dirty="0">
                <a:latin typeface="SabonLTStd-Roman"/>
              </a:rPr>
              <a:t>insurance.</a:t>
            </a:r>
            <a:endParaRPr lang="ar-YE" sz="1400" dirty="0">
              <a:latin typeface="SabonLTStd-Roman"/>
            </a:endParaRPr>
          </a:p>
          <a:p>
            <a:pPr marL="342900" indent="-342900" algn="l">
              <a:lnSpc>
                <a:spcPct val="150000"/>
              </a:lnSpc>
              <a:buFont typeface="Wingdings" panose="05000000000000000000" pitchFamily="2" charset="2"/>
              <a:buChar char="v"/>
            </a:pPr>
            <a:r>
              <a:rPr lang="en-US" sz="1400" b="1" dirty="0">
                <a:latin typeface="SabonLTStd-Roman"/>
              </a:rPr>
              <a:t>Avoidance:  </a:t>
            </a:r>
            <a:r>
              <a:rPr lang="en-US" sz="1400" dirty="0">
                <a:latin typeface="SabonLTStd-Roman"/>
              </a:rPr>
              <a:t>Avoidance is one method for treating</a:t>
            </a:r>
            <a:r>
              <a:rPr lang="ar-YE" sz="1400" dirty="0">
                <a:latin typeface="SabonLTStd-Roman"/>
              </a:rPr>
              <a:t> </a:t>
            </a:r>
            <a:r>
              <a:rPr lang="en-US" sz="1400" dirty="0">
                <a:latin typeface="SabonLTStd-Roman"/>
              </a:rPr>
              <a:t>a loss exposure.</a:t>
            </a:r>
            <a:endParaRPr lang="ar-YE" sz="1400" dirty="0">
              <a:latin typeface="SabonLTStd-Roman"/>
            </a:endParaRPr>
          </a:p>
          <a:p>
            <a:pPr marL="342900" indent="-342900" algn="l">
              <a:lnSpc>
                <a:spcPct val="150000"/>
              </a:lnSpc>
              <a:buFont typeface="Wingdings" panose="05000000000000000000" pitchFamily="2" charset="2"/>
              <a:buChar char="v"/>
            </a:pPr>
            <a:r>
              <a:rPr lang="ar-YE" sz="1400" b="1" dirty="0">
                <a:latin typeface="SabonLTStd-Roman"/>
              </a:rPr>
              <a:t> </a:t>
            </a:r>
            <a:r>
              <a:rPr lang="en-US" sz="1400" b="1" dirty="0">
                <a:latin typeface="SabonLTStd-Roman"/>
              </a:rPr>
              <a:t>Risk control: </a:t>
            </a:r>
            <a:r>
              <a:rPr lang="en-US" sz="1400" dirty="0">
                <a:latin typeface="SabonLTStd-Roman"/>
              </a:rPr>
              <a:t>Risk control refers to activities</a:t>
            </a:r>
            <a:r>
              <a:rPr lang="ar-YE" sz="1400" dirty="0">
                <a:latin typeface="SabonLTStd-Roman"/>
              </a:rPr>
              <a:t> </a:t>
            </a:r>
            <a:r>
              <a:rPr lang="en-US" sz="1400" dirty="0">
                <a:latin typeface="SabonLTStd-Roman"/>
              </a:rPr>
              <a:t>that reduce the frequency or severity of loss</a:t>
            </a:r>
            <a:r>
              <a:rPr lang="ar-YE" sz="1400" dirty="0">
                <a:latin typeface="SabonLTStd-Roman"/>
              </a:rPr>
              <a:t>.</a:t>
            </a:r>
          </a:p>
          <a:p>
            <a:pPr marL="342900" indent="-342900" algn="l">
              <a:lnSpc>
                <a:spcPct val="150000"/>
              </a:lnSpc>
              <a:buFont typeface="Wingdings" panose="05000000000000000000" pitchFamily="2" charset="2"/>
              <a:buChar char="v"/>
            </a:pPr>
            <a:r>
              <a:rPr lang="ar-YE" sz="1400" dirty="0">
                <a:latin typeface="SabonLTStd-Roman"/>
              </a:rPr>
              <a:t> </a:t>
            </a:r>
            <a:r>
              <a:rPr lang="en-US" sz="1400" b="1" dirty="0">
                <a:latin typeface="SabonLTStd-Roman"/>
              </a:rPr>
              <a:t>Retention:  </a:t>
            </a:r>
            <a:r>
              <a:rPr lang="en-US" sz="1400" dirty="0">
                <a:latin typeface="SabonLTStd-Roman"/>
              </a:rPr>
              <a:t>Retention means that you retain part</a:t>
            </a:r>
            <a:r>
              <a:rPr lang="ar-YE" sz="1400" dirty="0">
                <a:latin typeface="SabonLTStd-Roman"/>
              </a:rPr>
              <a:t> </a:t>
            </a:r>
            <a:r>
              <a:rPr lang="en-US" sz="1400" dirty="0">
                <a:latin typeface="SabonLTStd-Roman"/>
              </a:rPr>
              <a:t>or all of a loss. As noted earlier, risk retention</a:t>
            </a:r>
            <a:r>
              <a:rPr lang="ar-YE" sz="1400" dirty="0">
                <a:latin typeface="SabonLTStd-Roman"/>
              </a:rPr>
              <a:t> </a:t>
            </a:r>
            <a:r>
              <a:rPr lang="en-US" sz="1400" dirty="0">
                <a:latin typeface="SabonLTStd-Roman"/>
              </a:rPr>
              <a:t>can be active or passive.</a:t>
            </a:r>
            <a:endParaRPr lang="ar-YE" sz="1400" dirty="0">
              <a:latin typeface="SabonLTStd-Roman"/>
            </a:endParaRPr>
          </a:p>
          <a:p>
            <a:pPr marL="342900" indent="-342900">
              <a:lnSpc>
                <a:spcPct val="150000"/>
              </a:lnSpc>
              <a:buFont typeface="Wingdings" panose="05000000000000000000" pitchFamily="2" charset="2"/>
              <a:buChar char="v"/>
            </a:pPr>
            <a:r>
              <a:rPr lang="ar-YE" sz="1400" dirty="0">
                <a:latin typeface="SabonLTStd-Roman"/>
              </a:rPr>
              <a:t> </a:t>
            </a:r>
            <a:r>
              <a:rPr lang="en-US" sz="1400" b="1" dirty="0">
                <a:latin typeface="SabonLTStd-Roman"/>
              </a:rPr>
              <a:t>Noninsurance transfers</a:t>
            </a:r>
            <a:r>
              <a:rPr lang="en-US" sz="1400" dirty="0">
                <a:latin typeface="SabonLTStd-Roman"/>
              </a:rPr>
              <a:t>: Noninsurance transfers</a:t>
            </a:r>
            <a:r>
              <a:rPr lang="ar-YE" sz="1400" dirty="0">
                <a:latin typeface="SabonLTStd-Roman"/>
              </a:rPr>
              <a:t> </a:t>
            </a:r>
            <a:r>
              <a:rPr lang="en-US" sz="1400" dirty="0">
                <a:latin typeface="SabonLTStd-Roman"/>
              </a:rPr>
              <a:t>are methods other than insurance by which</a:t>
            </a:r>
            <a:r>
              <a:rPr lang="ar-YE" sz="1400" dirty="0">
                <a:latin typeface="SabonLTStd-Roman"/>
              </a:rPr>
              <a:t> </a:t>
            </a:r>
            <a:r>
              <a:rPr lang="en-US" sz="1400" dirty="0">
                <a:latin typeface="SabonLTStd-Roman"/>
              </a:rPr>
              <a:t>a pure risk is transferred to a party other than</a:t>
            </a:r>
            <a:r>
              <a:rPr lang="ar-YE" sz="1400" dirty="0">
                <a:latin typeface="SabonLTStd-Roman"/>
              </a:rPr>
              <a:t> </a:t>
            </a:r>
            <a:r>
              <a:rPr lang="en-US" sz="1400" dirty="0">
                <a:latin typeface="SabonLTStd-Roman"/>
              </a:rPr>
              <a:t>an insurer. </a:t>
            </a:r>
            <a:endParaRPr lang="ar-YE" sz="1400" dirty="0">
              <a:latin typeface="SabonLTStd-Roman"/>
            </a:endParaRPr>
          </a:p>
          <a:p>
            <a:pPr marL="342900" indent="-342900">
              <a:lnSpc>
                <a:spcPct val="150000"/>
              </a:lnSpc>
              <a:buFont typeface="Wingdings" panose="05000000000000000000" pitchFamily="2" charset="2"/>
              <a:buChar char="v"/>
            </a:pPr>
            <a:r>
              <a:rPr lang="en-US" sz="1400" b="1" dirty="0">
                <a:latin typeface="SabonLTStd-Roman"/>
              </a:rPr>
              <a:t>Insurance: </a:t>
            </a:r>
            <a:r>
              <a:rPr lang="ar-YE" sz="1400" b="1" dirty="0">
                <a:latin typeface="SabonLTStd-Roman"/>
              </a:rPr>
              <a:t> </a:t>
            </a:r>
            <a:r>
              <a:rPr lang="en-US" sz="1400" dirty="0">
                <a:latin typeface="SabonLTStd-Roman"/>
              </a:rPr>
              <a:t>In a personal risk management program,</a:t>
            </a:r>
            <a:r>
              <a:rPr lang="ar-YE" sz="1400" dirty="0">
                <a:latin typeface="SabonLTStd-Roman"/>
              </a:rPr>
              <a:t> </a:t>
            </a:r>
            <a:r>
              <a:rPr lang="en-US" sz="1400" dirty="0">
                <a:latin typeface="SabonLTStd-Roman"/>
              </a:rPr>
              <a:t>most people rely heavily on insurance</a:t>
            </a:r>
            <a:r>
              <a:rPr lang="ar-YE" sz="1400" dirty="0">
                <a:latin typeface="SabonLTStd-Roman"/>
              </a:rPr>
              <a:t> </a:t>
            </a:r>
            <a:r>
              <a:rPr lang="en-US" sz="1400" dirty="0">
                <a:latin typeface="SabonLTStd-Roman"/>
              </a:rPr>
              <a:t>as the major method for dealing with risk.</a:t>
            </a:r>
          </a:p>
        </p:txBody>
      </p:sp>
      <p:sp>
        <p:nvSpPr>
          <p:cNvPr id="7" name="TextBox 6">
            <a:extLst>
              <a:ext uri="{FF2B5EF4-FFF2-40B4-BE49-F238E27FC236}">
                <a16:creationId xmlns:a16="http://schemas.microsoft.com/office/drawing/2014/main" xmlns="" id="{F9794850-37F7-69DA-B807-12E773062807}"/>
              </a:ext>
            </a:extLst>
          </p:cNvPr>
          <p:cNvSpPr txBox="1"/>
          <p:nvPr/>
        </p:nvSpPr>
        <p:spPr>
          <a:xfrm>
            <a:off x="3151973" y="573151"/>
            <a:ext cx="8113378" cy="1200329"/>
          </a:xfrm>
          <a:prstGeom prst="rect">
            <a:avLst/>
          </a:prstGeom>
          <a:solidFill>
            <a:srgbClr val="00B0F0"/>
          </a:solidFill>
        </p:spPr>
        <p:txBody>
          <a:bodyPr wrap="square" rtlCol="0">
            <a:spAutoFit/>
          </a:bodyPr>
          <a:lstStyle/>
          <a:p>
            <a:pPr algn="ctr"/>
            <a:r>
              <a:rPr lang="en-US" sz="3600" b="1" dirty="0">
                <a:solidFill>
                  <a:schemeClr val="bg1"/>
                </a:solidFill>
                <a:latin typeface="Alexandria" charset="0"/>
              </a:rPr>
              <a:t>PERSONAL RISK MANAGEMENT</a:t>
            </a:r>
            <a:endParaRPr lang="ar-YE" sz="3600" b="1" dirty="0">
              <a:solidFill>
                <a:schemeClr val="bg1"/>
              </a:solidFill>
              <a:latin typeface="Alexandria" charset="0"/>
            </a:endParaRPr>
          </a:p>
          <a:p>
            <a:pPr algn="ctr"/>
            <a:r>
              <a:rPr lang="ar-YE" sz="3600" b="1" dirty="0">
                <a:solidFill>
                  <a:schemeClr val="bg1"/>
                </a:solidFill>
                <a:latin typeface="Traditional Arabic" panose="02020603050405020304" pitchFamily="18" charset="-78"/>
                <a:cs typeface="Traditional Arabic" panose="02020603050405020304" pitchFamily="18" charset="-78"/>
              </a:rPr>
              <a:t>إدارة المخاطر الشخصية</a:t>
            </a:r>
            <a:endParaRPr lang="en-US" sz="36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xmlns="" id="{D6DEAE73-E9D3-23CF-DAC3-6F0E7430FB19}"/>
              </a:ext>
            </a:extLst>
          </p:cNvPr>
          <p:cNvSpPr txBox="1"/>
          <p:nvPr/>
        </p:nvSpPr>
        <p:spPr>
          <a:xfrm>
            <a:off x="5922628" y="1887330"/>
            <a:ext cx="6087941" cy="4693593"/>
          </a:xfrm>
          <a:prstGeom prst="rect">
            <a:avLst/>
          </a:prstGeom>
          <a:noFill/>
        </p:spPr>
        <p:txBody>
          <a:bodyPr wrap="square">
            <a:spAutoFit/>
          </a:bodyPr>
          <a:lstStyle/>
          <a:p>
            <a:pPr algn="r" rtl="1"/>
            <a:r>
              <a:rPr lang="ar-YE" sz="2300" b="1" dirty="0">
                <a:latin typeface="Traditional Arabic" panose="02020603050405020304" pitchFamily="18" charset="-78"/>
                <a:cs typeface="Traditional Arabic" panose="02020603050405020304" pitchFamily="18" charset="-78"/>
              </a:rPr>
              <a:t>اختر التقنيات المناسبة لمعالجة مخاطر التعرض للخسارة:</a:t>
            </a:r>
            <a:br>
              <a:rPr lang="ar-YE" sz="2300" b="1" dirty="0">
                <a:latin typeface="Traditional Arabic" panose="02020603050405020304" pitchFamily="18" charset="-78"/>
                <a:cs typeface="Traditional Arabic" panose="02020603050405020304" pitchFamily="18" charset="-78"/>
              </a:rPr>
            </a:br>
            <a:r>
              <a:rPr lang="ar-YE" sz="2300" dirty="0">
                <a:latin typeface="Traditional Arabic" panose="02020603050405020304" pitchFamily="18" charset="-78"/>
                <a:cs typeface="Traditional Arabic" panose="02020603050405020304" pitchFamily="18" charset="-78"/>
              </a:rPr>
              <a:t>الخطوة الثالثة هي اختيار التقنيات الأكثر ملاءمة لمعالجة كل مخاطرالتعرض للخسارة. الطرق الرئيسية هي تجنب المخاطر، التحكم في المخاطر، الاحتفاظ، النقل غير التأميني، والتأمين.</a:t>
            </a:r>
          </a:p>
          <a:p>
            <a:pPr marL="342900" indent="-342900" algn="r" rtl="1">
              <a:buFont typeface="Wingdings" panose="05000000000000000000" pitchFamily="2" charset="2"/>
              <a:buChar char="v"/>
            </a:pPr>
            <a:r>
              <a:rPr lang="ar-YE" sz="2300" dirty="0">
                <a:latin typeface="Traditional Arabic" panose="02020603050405020304" pitchFamily="18" charset="-78"/>
                <a:cs typeface="Traditional Arabic" panose="02020603050405020304" pitchFamily="18" charset="-78"/>
              </a:rPr>
              <a:t> </a:t>
            </a:r>
            <a:r>
              <a:rPr lang="ar-YE" sz="2300" b="1" dirty="0">
                <a:latin typeface="Traditional Arabic" panose="02020603050405020304" pitchFamily="18" charset="-78"/>
                <a:cs typeface="Traditional Arabic" panose="02020603050405020304" pitchFamily="18" charset="-78"/>
              </a:rPr>
              <a:t>تجنب المخاطر: </a:t>
            </a:r>
            <a:r>
              <a:rPr lang="ar-YE" sz="2300" dirty="0">
                <a:latin typeface="Traditional Arabic" panose="02020603050405020304" pitchFamily="18" charset="-78"/>
                <a:cs typeface="Traditional Arabic" panose="02020603050405020304" pitchFamily="18" charset="-78"/>
              </a:rPr>
              <a:t>التجنب هو إحدى الطرق لمعالجة مخاطر التعرض للخسارة.</a:t>
            </a:r>
          </a:p>
          <a:p>
            <a:pPr marL="342900" indent="-342900" algn="r" rtl="1">
              <a:buFont typeface="Wingdings" panose="05000000000000000000" pitchFamily="2" charset="2"/>
              <a:buChar char="v"/>
            </a:pPr>
            <a:r>
              <a:rPr lang="ar-YE" sz="2300" b="1" dirty="0">
                <a:latin typeface="Traditional Arabic" panose="02020603050405020304" pitchFamily="18" charset="-78"/>
                <a:cs typeface="Traditional Arabic" panose="02020603050405020304" pitchFamily="18" charset="-78"/>
              </a:rPr>
              <a:t>التحكم في المخاطر</a:t>
            </a:r>
            <a:r>
              <a:rPr lang="ar-YE" sz="2300" dirty="0">
                <a:latin typeface="Traditional Arabic" panose="02020603050405020304" pitchFamily="18" charset="-78"/>
                <a:cs typeface="Traditional Arabic" panose="02020603050405020304" pitchFamily="18" charset="-78"/>
              </a:rPr>
              <a:t>: يشير التحكم في المخاطر إلى الأنشطة التي تقلل من تكرار أو شدة التعرض للخسارة.</a:t>
            </a:r>
          </a:p>
          <a:p>
            <a:pPr marL="342900" indent="-342900" algn="r" rtl="1">
              <a:buFont typeface="Wingdings" panose="05000000000000000000" pitchFamily="2" charset="2"/>
              <a:buChar char="v"/>
            </a:pPr>
            <a:r>
              <a:rPr lang="ar-YE" sz="2300" b="1" dirty="0">
                <a:latin typeface="Traditional Arabic" panose="02020603050405020304" pitchFamily="18" charset="-78"/>
                <a:cs typeface="Traditional Arabic" panose="02020603050405020304" pitchFamily="18" charset="-78"/>
              </a:rPr>
              <a:t>الاحتفاظ</a:t>
            </a:r>
            <a:r>
              <a:rPr lang="ar-YE" sz="2300" dirty="0">
                <a:latin typeface="Traditional Arabic" panose="02020603050405020304" pitchFamily="18" charset="-78"/>
                <a:cs typeface="Traditional Arabic" panose="02020603050405020304" pitchFamily="18" charset="-78"/>
              </a:rPr>
              <a:t>: يعني الإحتفاظ أنك تحتفظ بجزء أو كل الخسارة. كما ذكر سابقًا، يمكن أن يكون الاحتفاظ بالمخاطر نشطًا أو سلبيًا.</a:t>
            </a:r>
          </a:p>
          <a:p>
            <a:pPr marL="342900" indent="-342900" algn="r" rtl="1">
              <a:buFont typeface="Wingdings" panose="05000000000000000000" pitchFamily="2" charset="2"/>
              <a:buChar char="v"/>
            </a:pPr>
            <a:r>
              <a:rPr lang="ar-YE" sz="2300" b="1" dirty="0">
                <a:latin typeface="Traditional Arabic" panose="02020603050405020304" pitchFamily="18" charset="-78"/>
                <a:cs typeface="Traditional Arabic" panose="02020603050405020304" pitchFamily="18" charset="-78"/>
              </a:rPr>
              <a:t>النقل غير التأميني: </a:t>
            </a:r>
            <a:r>
              <a:rPr lang="ar-YE" sz="2300" dirty="0">
                <a:latin typeface="Traditional Arabic" panose="02020603050405020304" pitchFamily="18" charset="-78"/>
                <a:cs typeface="Traditional Arabic" panose="02020603050405020304" pitchFamily="18" charset="-78"/>
              </a:rPr>
              <a:t>النقل غير التأميني هو عبارة عن طرق أخرى غير التأمين يتم من خلالها نقل الخطر البحت إلى طرف آخر غير شركة التأمين.</a:t>
            </a:r>
          </a:p>
          <a:p>
            <a:pPr marL="342900" indent="-342900" algn="r" rtl="1">
              <a:buFont typeface="Wingdings" panose="05000000000000000000" pitchFamily="2" charset="2"/>
              <a:buChar char="v"/>
            </a:pPr>
            <a:r>
              <a:rPr lang="ar-YE" sz="2300" b="1" dirty="0">
                <a:latin typeface="Traditional Arabic" panose="02020603050405020304" pitchFamily="18" charset="-78"/>
                <a:cs typeface="Traditional Arabic" panose="02020603050405020304" pitchFamily="18" charset="-78"/>
              </a:rPr>
              <a:t>التأمين</a:t>
            </a:r>
            <a:r>
              <a:rPr lang="ar-YE" sz="2300" dirty="0">
                <a:latin typeface="Traditional Arabic" panose="02020603050405020304" pitchFamily="18" charset="-78"/>
                <a:cs typeface="Traditional Arabic" panose="02020603050405020304" pitchFamily="18" charset="-78"/>
              </a:rPr>
              <a:t>: في برنامج إدارة المخاطر الشخصية، يعتمد معظم الناس بشكل كبير على التأمين كطريقة رئيسية للتعامل مع المخاطر</a:t>
            </a:r>
            <a:endParaRPr lang="en-MY" sz="23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6781570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49755"/>
    </mc:Choice>
    <mc:Fallback xmlns="">
      <p:transition spd="slow" advTm="149755"/>
    </mc:Fallback>
  </mc:AlternateContent>
  <p:extLst>
    <p:ext uri="{3A86A75C-4F4B-4683-9AE1-C65F6400EC91}">
      <p14:laserTraceLst xmlns:p14="http://schemas.microsoft.com/office/powerpoint/2010/main">
        <p14:tracePtLst>
          <p14:tracePt t="69214" x="3689350" y="6318250"/>
          <p14:tracePt t="69465" x="2735263" y="6680200"/>
          <p14:tracePt t="69477" x="2735263" y="6551613"/>
          <p14:tracePt t="69494" x="2735263" y="6127750"/>
          <p14:tracePt t="69511" x="2701925" y="5276850"/>
          <p14:tracePt t="69527" x="2557463" y="4240213"/>
          <p14:tracePt t="69544" x="2446338" y="3467100"/>
          <p14:tracePt t="69561" x="2395538" y="3170238"/>
          <p14:tracePt t="69562" x="2395538" y="3144838"/>
          <p14:tracePt t="69578" x="2395538" y="3127375"/>
          <p14:tracePt t="69595" x="2395538" y="3119438"/>
          <p14:tracePt t="69596" x="2395538" y="3109913"/>
          <p14:tracePt t="69697" x="2405063" y="3109913"/>
          <p14:tracePt t="69705" x="2420938" y="3109913"/>
          <p14:tracePt t="69714" x="2446338" y="3119438"/>
          <p14:tracePt t="69727" x="2471738" y="3135313"/>
          <p14:tracePt t="69744" x="2481263" y="3144838"/>
          <p14:tracePt t="69762" x="2497138" y="3160713"/>
          <p14:tracePt t="69763" x="2506663" y="3160713"/>
          <p14:tracePt t="69786" x="2514600" y="3170238"/>
          <p14:tracePt t="69802" x="2524125" y="3186113"/>
          <p14:tracePt t="69812" x="2524125" y="3195638"/>
          <p14:tracePt t="69827" x="2549525" y="3238500"/>
          <p14:tracePt t="69844" x="2565400" y="3289300"/>
          <p14:tracePt t="69860" x="2565400" y="3348038"/>
          <p14:tracePt t="69877" x="2582863" y="3408363"/>
          <p14:tracePt t="69894" x="2590800" y="3475038"/>
          <p14:tracePt t="69911" x="2608263" y="3552825"/>
          <p14:tracePt t="69927" x="2641600" y="3671888"/>
          <p14:tracePt t="69944" x="2684463" y="3849688"/>
          <p14:tracePt t="69961" x="2719388" y="4079875"/>
          <p14:tracePt t="69978" x="2760663" y="4224338"/>
          <p14:tracePt t="69979" x="2770188" y="4283075"/>
          <p14:tracePt t="69994" x="2786063" y="4316413"/>
          <p14:tracePt t="70011" x="2811463" y="4359275"/>
          <p14:tracePt t="70027" x="2828925" y="4376738"/>
          <p14:tracePt t="70044" x="2854325" y="4376738"/>
          <p14:tracePt t="70060" x="2863850" y="4376738"/>
          <p14:tracePt t="70077" x="2854325" y="4341813"/>
          <p14:tracePt t="70094" x="2803525" y="4265613"/>
          <p14:tracePt t="70110" x="2803525" y="4257675"/>
          <p14:tracePt t="70250" x="2820988" y="4232275"/>
          <p14:tracePt t="70257" x="2879725" y="4189413"/>
          <p14:tracePt t="70265" x="2922588" y="4146550"/>
          <p14:tracePt t="70277" x="3024188" y="4113213"/>
          <p14:tracePt t="70294" x="3168650" y="4095750"/>
          <p14:tracePt t="70310" x="3211513" y="4079875"/>
          <p14:tracePt t="71042" x="3160713" y="4113213"/>
          <p14:tracePt t="71050" x="3100388" y="4156075"/>
          <p14:tracePt t="71060" x="3033713" y="4197350"/>
          <p14:tracePt t="71076" x="2922588" y="4283075"/>
          <p14:tracePt t="71094" x="2795588" y="4376738"/>
          <p14:tracePt t="71110" x="2668588" y="4435475"/>
          <p14:tracePt t="71127" x="2608263" y="4470400"/>
          <p14:tracePt t="71939" x="2590800" y="4470400"/>
          <p14:tracePt t="71970" x="2582863" y="4470400"/>
          <p14:tracePt t="71995" x="2565400" y="4460875"/>
          <p14:tracePt t="72042" x="2557463" y="4460875"/>
          <p14:tracePt t="72058" x="2549525" y="4460875"/>
          <p14:tracePt t="72123" x="2540000" y="4460875"/>
          <p14:tracePt t="72138" x="2540000" y="4452938"/>
          <p14:tracePt t="72146" x="2532063" y="4445000"/>
          <p14:tracePt t="72161" x="2524125" y="4445000"/>
          <p14:tracePt t="72170" x="2514600" y="4445000"/>
          <p14:tracePt t="72211" x="2506663" y="4445000"/>
          <p14:tracePt t="72498" x="2497138" y="4435475"/>
          <p14:tracePt t="72562" x="2489200" y="4435475"/>
          <p14:tracePt t="87226" x="2481263" y="4435475"/>
          <p14:tracePt t="87234" x="2481263" y="4452938"/>
          <p14:tracePt t="87241" x="2497138" y="4495800"/>
          <p14:tracePt t="87253" x="2506663" y="4521200"/>
          <p14:tracePt t="87269" x="2557463" y="4597400"/>
          <p14:tracePt t="87286" x="2659063" y="4673600"/>
          <p14:tracePt t="87303" x="2820988" y="4767263"/>
          <p14:tracePt t="87319" x="2973388" y="4843463"/>
          <p14:tracePt t="87336" x="3049588" y="4860925"/>
          <p14:tracePt t="87353" x="3074988" y="4878388"/>
          <p14:tracePt t="87370" x="3084513" y="4886325"/>
          <p14:tracePt t="87371" x="3092450" y="4894263"/>
          <p14:tracePt t="87386" x="3109913" y="4894263"/>
          <p14:tracePt t="87403" x="3152775" y="4894263"/>
          <p14:tracePt t="87420" x="3178175" y="4894263"/>
          <p14:tracePt t="87436" x="3219450" y="4868863"/>
          <p14:tracePt t="87453" x="3236913" y="4860925"/>
          <p14:tracePt t="87470" x="3270250" y="4843463"/>
          <p14:tracePt t="87486" x="3279775" y="4835525"/>
          <p14:tracePt t="87503" x="3305175" y="4810125"/>
          <p14:tracePt t="87519" x="3338513" y="4802188"/>
          <p14:tracePt t="87536" x="3355975" y="4802188"/>
          <p14:tracePt t="87553" x="3373438" y="4792663"/>
          <p14:tracePt t="87594" x="3381375" y="4792663"/>
          <p14:tracePt t="93410" x="3348038" y="4827588"/>
          <p14:tracePt t="93417" x="3287713" y="4894263"/>
          <p14:tracePt t="93425" x="3262313" y="4929188"/>
          <p14:tracePt t="93434" x="3244850" y="4946650"/>
          <p14:tracePt t="93450" x="3236913" y="4962525"/>
          <p14:tracePt t="93467" x="3219450" y="4979988"/>
          <p14:tracePt t="93570" x="3211513" y="4987925"/>
          <p14:tracePt t="93577" x="3211513" y="4997450"/>
          <p14:tracePt t="93585" x="3194050" y="4997450"/>
          <p14:tracePt t="93600" x="3168650" y="5005388"/>
          <p14:tracePt t="93617" x="3135313" y="5005388"/>
          <p14:tracePt t="93633" x="3100388" y="5005388"/>
          <p14:tracePt t="93650" x="3024188" y="5022850"/>
          <p14:tracePt t="93667" x="2930525" y="5048250"/>
          <p14:tracePt t="93683" x="2871788" y="5064125"/>
          <p14:tracePt t="93700" x="2838450" y="5081588"/>
          <p14:tracePt t="93717" x="2811463" y="5091113"/>
          <p14:tracePt t="93734" x="2786063" y="5091113"/>
          <p14:tracePt t="93750" x="2752725" y="5099050"/>
          <p14:tracePt t="93767" x="2727325" y="5106988"/>
          <p14:tracePt t="93784" x="2684463" y="5106988"/>
          <p14:tracePt t="93800" x="2616200" y="5116513"/>
          <p14:tracePt t="93817" x="2557463" y="5116513"/>
          <p14:tracePt t="93833" x="2471738" y="5149850"/>
          <p14:tracePt t="93850" x="2362200" y="5157788"/>
          <p14:tracePt t="93867" x="2174875" y="5167313"/>
          <p14:tracePt t="93883" x="2098675" y="5175250"/>
          <p14:tracePt t="93900" x="2055813" y="5175250"/>
          <p14:tracePt t="93917" x="2038350" y="5175250"/>
          <p14:tracePt t="93933" x="2030413" y="5175250"/>
          <p14:tracePt t="94074" x="2065338" y="5175250"/>
          <p14:tracePt t="94082" x="2098675" y="5175250"/>
          <p14:tracePt t="94089" x="2149475" y="5175250"/>
          <p14:tracePt t="94100" x="2182813" y="5175250"/>
          <p14:tracePt t="94117" x="2268538" y="5175250"/>
          <p14:tracePt t="94133" x="2344738" y="5157788"/>
          <p14:tracePt t="94150" x="2395538" y="5157788"/>
          <p14:tracePt t="94166" x="2471738" y="5157788"/>
          <p14:tracePt t="94184" x="2532063" y="5157788"/>
          <p14:tracePt t="94200" x="2608263" y="5175250"/>
          <p14:tracePt t="94216" x="2693988" y="5208588"/>
          <p14:tracePt t="94233" x="2760663" y="5251450"/>
          <p14:tracePt t="94250" x="2820988" y="5260975"/>
          <p14:tracePt t="94266" x="2922588" y="5294313"/>
          <p14:tracePt t="94283" x="2982913" y="5294313"/>
          <p14:tracePt t="94300" x="3059113" y="5302250"/>
          <p14:tracePt t="94317" x="3127375" y="5302250"/>
          <p14:tracePt t="94333" x="3194050" y="5302250"/>
          <p14:tracePt t="94350" x="3270250" y="5302250"/>
          <p14:tracePt t="94366" x="3330575" y="5302250"/>
          <p14:tracePt t="94383" x="3355975" y="5302250"/>
          <p14:tracePt t="94400" x="3373438" y="5302250"/>
          <p14:tracePt t="94417" x="3389313" y="5302250"/>
          <p14:tracePt t="94433" x="3406775" y="5302250"/>
          <p14:tracePt t="94450" x="3414713" y="5302250"/>
          <p14:tracePt t="94466" x="3424238" y="5302250"/>
          <p14:tracePt t="94506" x="3432175" y="5302250"/>
          <p14:tracePt t="94514" x="3441700" y="5302250"/>
          <p14:tracePt t="94522" x="3449638" y="5302250"/>
          <p14:tracePt t="94533" x="3457575" y="5302250"/>
          <p14:tracePt t="94550" x="3467100" y="5302250"/>
          <p14:tracePt t="94566" x="3475038" y="5302250"/>
          <p14:tracePt t="94842" x="3482975" y="5302250"/>
          <p14:tracePt t="94867" x="3475038" y="5302250"/>
          <p14:tracePt t="94874" x="3457575" y="5302250"/>
          <p14:tracePt t="94882" x="3457575" y="5294313"/>
          <p14:tracePt t="94900" x="3424238" y="5294313"/>
          <p14:tracePt t="94916" x="3406775" y="5286375"/>
          <p14:tracePt t="94933" x="3381375" y="5286375"/>
          <p14:tracePt t="94950" x="3363913" y="5286375"/>
          <p14:tracePt t="94986" x="3348038" y="5286375"/>
          <p14:tracePt t="94994" x="3338513" y="5286375"/>
          <p14:tracePt t="95001" x="3322638" y="5286375"/>
          <p14:tracePt t="95016" x="3305175" y="5286375"/>
          <p14:tracePt t="95034" x="3279775" y="5286375"/>
          <p14:tracePt t="95035" x="3270250" y="5286375"/>
          <p14:tracePt t="95050" x="3244850" y="5286375"/>
          <p14:tracePt t="95066" x="3236913" y="5286375"/>
          <p14:tracePt t="95082" x="3211513" y="5286375"/>
          <p14:tracePt t="95100" x="3168650" y="5286375"/>
          <p14:tracePt t="95116" x="3135313" y="5286375"/>
          <p14:tracePt t="95133" x="3092450" y="5286375"/>
          <p14:tracePt t="95149" x="3059113" y="5286375"/>
          <p14:tracePt t="95166" x="3024188" y="5276850"/>
          <p14:tracePt t="95183" x="2965450" y="5276850"/>
          <p14:tracePt t="95199" x="2914650" y="5260975"/>
          <p14:tracePt t="95216" x="2863850" y="5251450"/>
          <p14:tracePt t="95233" x="2803525" y="5243513"/>
          <p14:tracePt t="95250" x="2744788" y="5243513"/>
          <p14:tracePt t="95266" x="2701925" y="5243513"/>
          <p14:tracePt t="95267" x="2676525" y="5243513"/>
          <p14:tracePt t="95283" x="2641600" y="5243513"/>
          <p14:tracePt t="95299" x="2600325" y="5243513"/>
          <p14:tracePt t="95316" x="2532063" y="5243513"/>
          <p14:tracePt t="95332" x="2506663" y="5243513"/>
          <p14:tracePt t="95349" x="2489200" y="5243513"/>
          <p14:tracePt t="95366" x="2463800" y="5243513"/>
          <p14:tracePt t="95383" x="2455863" y="5243513"/>
          <p14:tracePt t="95399" x="2430463" y="5243513"/>
          <p14:tracePt t="95416" x="2405063" y="5243513"/>
          <p14:tracePt t="95433" x="2370138" y="5243513"/>
          <p14:tracePt t="95450" x="2327275" y="5243513"/>
          <p14:tracePt t="95466" x="2319338" y="5243513"/>
          <p14:tracePt t="95482" x="2301875" y="5243513"/>
          <p14:tracePt t="95522" x="2293938" y="5226050"/>
          <p14:tracePt t="95530" x="2336800" y="5141913"/>
          <p14:tracePt t="95537" x="2352675" y="5116513"/>
          <p14:tracePt t="95801" x="2362200" y="5099050"/>
          <p14:tracePt t="96009" x="2352675" y="5106988"/>
          <p14:tracePt t="96025" x="2344738" y="5106988"/>
          <p14:tracePt t="96097" x="2336800" y="5116513"/>
          <p14:tracePt t="96105" x="2327275" y="5116513"/>
          <p14:tracePt t="96170" x="2311400" y="5116513"/>
          <p14:tracePt t="96178" x="2286000" y="5124450"/>
          <p14:tracePt t="96194" x="2268538" y="5132388"/>
          <p14:tracePt t="96201" x="2260600" y="5132388"/>
          <p14:tracePt t="96216" x="2243138" y="5141913"/>
          <p14:tracePt t="96233" x="2217738" y="5157788"/>
          <p14:tracePt t="96234" x="2208213" y="5167313"/>
          <p14:tracePt t="96249" x="2182813" y="5175250"/>
          <p14:tracePt t="96250" x="2174875" y="5175250"/>
          <p14:tracePt t="96266" x="2166938" y="5192713"/>
          <p14:tracePt t="96282" x="2157413" y="5200650"/>
          <p14:tracePt t="96299" x="2149475" y="5208588"/>
          <p14:tracePt t="96490" x="2149475" y="5218113"/>
          <p14:tracePt t="96497" x="2157413" y="5226050"/>
          <p14:tracePt t="96505" x="2192338" y="5226050"/>
          <p14:tracePt t="96515" x="2243138" y="5226050"/>
          <p14:tracePt t="96532" x="2438400" y="5226050"/>
          <p14:tracePt t="96549" x="2608263" y="5226050"/>
          <p14:tracePt t="96565" x="2719388" y="5192713"/>
          <p14:tracePt t="96582" x="2811463" y="5167313"/>
          <p14:tracePt t="96599" x="2871788" y="5157788"/>
          <p14:tracePt t="96615" x="2905125" y="5149850"/>
          <p14:tracePt t="96632" x="2922588" y="5149850"/>
          <p14:tracePt t="96650" x="2947988" y="5149850"/>
          <p14:tracePt t="96666" x="2955925" y="5149850"/>
          <p14:tracePt t="96683" x="2973388" y="5149850"/>
          <p14:tracePt t="96699" x="3008313" y="5149850"/>
          <p14:tracePt t="96716" x="3049588" y="5149850"/>
          <p14:tracePt t="96732" x="3092450" y="5149850"/>
          <p14:tracePt t="96749" x="3127375" y="5149850"/>
          <p14:tracePt t="96766" x="3152775" y="5149850"/>
          <p14:tracePt t="96782" x="3178175" y="5149850"/>
          <p14:tracePt t="96798" x="3194050" y="5149850"/>
          <p14:tracePt t="96815" x="3228975" y="5149850"/>
          <p14:tracePt t="96832" x="3254375" y="5149850"/>
          <p14:tracePt t="96849" x="3279775" y="5149850"/>
          <p14:tracePt t="96850" x="3287713" y="5149850"/>
          <p14:tracePt t="96866" x="3313113" y="5149850"/>
          <p14:tracePt t="96867" x="3330575" y="5149850"/>
          <p14:tracePt t="96890" x="3348038" y="5149850"/>
          <p14:tracePt t="96898" x="3355975" y="5149850"/>
          <p14:tracePt t="96930" x="3363913" y="5149850"/>
          <p14:tracePt t="96938" x="3381375" y="5149850"/>
          <p14:tracePt t="96948" x="3389313" y="5149850"/>
          <p14:tracePt t="96965" x="3406775" y="5149850"/>
          <p14:tracePt t="96982" x="3432175" y="5149850"/>
          <p14:tracePt t="96999" x="3482975" y="5149850"/>
          <p14:tracePt t="97015" x="3533775" y="5149850"/>
          <p14:tracePt t="97032" x="3586163" y="5141913"/>
          <p14:tracePt t="97049" x="3644900" y="5124450"/>
          <p14:tracePt t="97067" x="3662363" y="5116513"/>
          <p14:tracePt t="97122" x="3678238" y="5106988"/>
          <p14:tracePt t="97138" x="3678238" y="5099050"/>
          <p14:tracePt t="97385" x="3678238" y="5106988"/>
          <p14:tracePt t="97394" x="3670300" y="5116513"/>
          <p14:tracePt t="97401" x="3662363" y="5124450"/>
          <p14:tracePt t="97415" x="3652838" y="5124450"/>
          <p14:tracePt t="97432" x="3644900" y="5141913"/>
          <p14:tracePt t="97563" x="3636963" y="5141913"/>
          <p14:tracePt t="97627" x="3619500" y="5141913"/>
          <p14:tracePt t="97634" x="3611563" y="5141913"/>
          <p14:tracePt t="97754" x="3602038" y="5141913"/>
          <p14:tracePt t="97761" x="3594100" y="5141913"/>
          <p14:tracePt t="97769" x="3586163" y="5141913"/>
          <p14:tracePt t="97785" x="3568700" y="5141913"/>
          <p14:tracePt t="97798" x="3559175" y="5141913"/>
          <p14:tracePt t="97815" x="3525838" y="5149850"/>
          <p14:tracePt t="97832" x="3517900" y="5149850"/>
          <p14:tracePt t="97883" x="3500438" y="5149850"/>
          <p14:tracePt t="97938" x="3492500" y="5149850"/>
          <p14:tracePt t="97970" x="3482975" y="5149850"/>
          <p14:tracePt t="98146" x="3475038" y="5149850"/>
          <p14:tracePt t="98170" x="3457575" y="5149850"/>
          <p14:tracePt t="98178" x="3424238" y="5149850"/>
          <p14:tracePt t="98185" x="3389313" y="5149850"/>
          <p14:tracePt t="98198" x="3381375" y="5149850"/>
          <p14:tracePt t="98215" x="3355975" y="5149850"/>
          <p14:tracePt t="98231" x="3348038" y="5149850"/>
          <p14:tracePt t="98248" x="3338513" y="5141913"/>
          <p14:tracePt t="98282" x="3330575" y="5141913"/>
          <p14:tracePt t="98354" x="3322638" y="5141913"/>
          <p14:tracePt t="98370" x="3313113" y="5132388"/>
          <p14:tracePt t="98754" x="3279775" y="5124450"/>
          <p14:tracePt t="98762" x="3270250" y="5116513"/>
          <p14:tracePt t="98769" x="3254375" y="5116513"/>
          <p14:tracePt t="98781" x="3236913" y="5116513"/>
          <p14:tracePt t="98797" x="3211513" y="5106988"/>
          <p14:tracePt t="98814" x="3186113" y="5106988"/>
          <p14:tracePt t="98831" x="3143250" y="5106988"/>
          <p14:tracePt t="98848" x="3109913" y="5106988"/>
          <p14:tracePt t="98865" x="3084513" y="5106988"/>
          <p14:tracePt t="98882" x="3074988" y="5106988"/>
          <p14:tracePt t="98899" x="3067050" y="5106988"/>
          <p14:tracePt t="99299" x="3049588" y="5106988"/>
          <p14:tracePt t="99395" x="3041650" y="5106988"/>
          <p14:tracePt t="99402" x="3024188" y="5106988"/>
          <p14:tracePt t="99415" x="3016250" y="5106988"/>
          <p14:tracePt t="99431" x="3008313" y="5106988"/>
          <p14:tracePt t="130594" x="2930525" y="4954588"/>
          <p14:tracePt t="130601" x="2719388" y="4427538"/>
          <p14:tracePt t="130609" x="2489200" y="3509963"/>
          <p14:tracePt t="130618" x="2157413" y="2617788"/>
          <p14:tracePt t="130634" x="1852613" y="1690688"/>
          <p14:tracePt t="131058" x="3168650" y="620713"/>
          <p14:tracePt t="131066" x="3168650" y="884238"/>
          <p14:tracePt t="131084" x="3049588" y="1555750"/>
          <p14:tracePt t="131100" x="2854325" y="2200275"/>
          <p14:tracePt t="131117" x="2701925" y="2770188"/>
          <p14:tracePt t="131134" x="2641600" y="3238500"/>
          <p14:tracePt t="131150" x="2616200" y="3502025"/>
          <p14:tracePt t="131167" x="2616200" y="3654425"/>
          <p14:tracePt t="131184" x="2574925" y="3773488"/>
          <p14:tracePt t="131200" x="2557463" y="3892550"/>
          <p14:tracePt t="131217" x="2540000" y="3994150"/>
          <p14:tracePt t="131218" x="2540000" y="4052888"/>
          <p14:tracePt t="131234" x="2540000" y="4121150"/>
          <p14:tracePt t="131250" x="2540000" y="4316413"/>
          <p14:tracePt t="131251" x="2540000" y="4435475"/>
          <p14:tracePt t="131267" x="2590800" y="4683125"/>
          <p14:tracePt t="131284" x="2651125" y="4868863"/>
          <p14:tracePt t="131300" x="2719388" y="5005388"/>
          <p14:tracePt t="131317" x="2752725" y="5106988"/>
          <p14:tracePt t="131333" x="2778125" y="5175250"/>
          <p14:tracePt t="131350" x="2786063" y="5208588"/>
          <p14:tracePt t="131367" x="2803525" y="5226050"/>
          <p14:tracePt t="131383" x="2828925" y="5260975"/>
          <p14:tracePt t="131400" x="2863850" y="5268913"/>
          <p14:tracePt t="131417" x="2982913" y="5311775"/>
          <p14:tracePt t="131434" x="3117850" y="5362575"/>
          <p14:tracePt t="131450" x="3287713" y="5430838"/>
          <p14:tracePt t="131466" x="3475038" y="5497513"/>
          <p14:tracePt t="131483" x="3594100" y="5557838"/>
          <p14:tracePt t="131500" x="3721100" y="5608638"/>
          <p14:tracePt t="131517" x="3848100" y="5668963"/>
          <p14:tracePt t="131533" x="3951288" y="5710238"/>
          <p14:tracePt t="131550" x="4027488" y="5753100"/>
          <p14:tracePt t="131567" x="4111625" y="5821363"/>
          <p14:tracePt t="131583" x="4230688" y="5905500"/>
          <p14:tracePt t="131600" x="4359275" y="6016625"/>
          <p14:tracePt t="131616" x="4460875" y="6118225"/>
          <p14:tracePt t="131634" x="4562475" y="6194425"/>
          <p14:tracePt t="131635" x="4605338" y="6237288"/>
          <p14:tracePt t="131650" x="4613275" y="6254750"/>
          <p14:tracePt t="131690" x="4621213" y="6262688"/>
          <p14:tracePt t="131706" x="4621213" y="6272213"/>
          <p14:tracePt t="131722" x="4630738" y="6280150"/>
          <p14:tracePt t="131730" x="4630738" y="6288088"/>
          <p14:tracePt t="131737" x="4638675" y="6305550"/>
          <p14:tracePt t="131753" x="4646613" y="6323013"/>
          <p14:tracePt t="131766" x="4656138" y="6330950"/>
          <p14:tracePt t="131784" x="4681538" y="6365875"/>
          <p14:tracePt t="131800" x="4724400" y="6407150"/>
          <p14:tracePt t="131817" x="4740275" y="6416675"/>
          <p14:tracePt t="131834" x="4757738" y="6432550"/>
          <p14:tracePt t="131835" x="4765675" y="6432550"/>
          <p14:tracePt t="131851" x="4775200" y="6442075"/>
          <p14:tracePt t="131882" x="4783138" y="6450013"/>
          <p14:tracePt t="131890" x="4783138" y="6457950"/>
          <p14:tracePt t="131900" x="4791075" y="6467475"/>
          <p14:tracePt t="131916" x="4818063" y="6510338"/>
          <p14:tracePt t="131933" x="4851400" y="6543675"/>
          <p14:tracePt t="131950" x="4902200" y="6611938"/>
          <p14:tracePt t="131967" x="4945063" y="6654800"/>
          <p14:tracePt t="131984" x="4953000" y="6654800"/>
          <p14:tracePt t="132090" x="4945063" y="6662738"/>
          <p14:tracePt t="132097" x="4935538" y="6670675"/>
          <p14:tracePt t="132105" x="4927600" y="6670675"/>
          <p14:tracePt t="132116" x="4902200" y="6670675"/>
          <p14:tracePt t="132133" x="4826000" y="6680200"/>
          <p14:tracePt t="132150" x="4740275" y="6688138"/>
          <p14:tracePt t="132166" x="4638675" y="6688138"/>
          <p14:tracePt t="132183" x="4537075" y="6688138"/>
          <p14:tracePt t="132200" x="4375150" y="6688138"/>
          <p14:tracePt t="132216" x="4230688" y="6662738"/>
          <p14:tracePt t="132234" x="4086225" y="6645275"/>
          <p14:tracePt t="132235" x="4010025" y="6637338"/>
          <p14:tracePt t="132250" x="3967163" y="6637338"/>
          <p14:tracePt t="132267" x="3873500" y="6611938"/>
          <p14:tracePt t="132268" x="3832225" y="6602413"/>
          <p14:tracePt t="132283" x="3695700" y="6594475"/>
          <p14:tracePt t="132300" x="3576638" y="6586538"/>
          <p14:tracePt t="132316" x="3424238" y="6569075"/>
          <p14:tracePt t="132333" x="3219450" y="6569075"/>
          <p14:tracePt t="132350" x="3049588" y="6569075"/>
          <p14:tracePt t="132366" x="2947988" y="6569075"/>
          <p14:tracePt t="132383" x="2914650" y="6569075"/>
          <p14:tracePt t="132399" x="2897188" y="6569075"/>
          <p14:tracePt t="132418" x="2889250" y="6569075"/>
          <p14:tracePt t="132482" x="2879725" y="6561138"/>
          <p14:tracePt t="132530" x="2863850" y="6551613"/>
          <p14:tracePt t="132563" x="2854325" y="6551613"/>
          <p14:tracePt t="132946" x="2854325" y="6543675"/>
          <p14:tracePt t="133201" x="2846388" y="6543675"/>
          <p14:tracePt t="133258" x="2846388" y="6535738"/>
          <p14:tracePt t="133890" x="2838450" y="6526213"/>
          <p14:tracePt t="133897" x="2828925" y="6526213"/>
          <p14:tracePt t="134322" x="2820988" y="6518275"/>
          <p14:tracePt t="134586" x="2795588" y="6518275"/>
          <p14:tracePt t="134593" x="2786063" y="6518275"/>
          <p14:tracePt t="134601" x="2778125" y="6518275"/>
          <p14:tracePt t="134617" x="2760663" y="6518275"/>
          <p14:tracePt t="134650" x="2752725" y="6518275"/>
          <p14:tracePt t="134666" x="2744788" y="6518275"/>
          <p14:tracePt t="134690" x="2735263" y="6518275"/>
          <p14:tracePt t="136515" x="2727325" y="6518275"/>
          <p14:tracePt t="136523" x="2719388" y="6518275"/>
          <p14:tracePt t="136626" x="2701925" y="6518275"/>
          <p14:tracePt t="136634" x="2684463" y="6500813"/>
          <p14:tracePt t="136730" x="2684463" y="6492875"/>
          <p14:tracePt t="137122" x="2668588" y="6492875"/>
          <p14:tracePt t="137137" x="2659063" y="6492875"/>
          <p14:tracePt t="137210" x="2659063" y="6467475"/>
          <p14:tracePt t="137217" x="2659063" y="6457950"/>
          <p14:tracePt t="137386" x="2668588" y="6457950"/>
          <p14:tracePt t="137394" x="2684463" y="6442075"/>
          <p14:tracePt t="137401" x="2701925" y="6424613"/>
          <p14:tracePt t="137794" x="2709863" y="6424613"/>
          <p14:tracePt t="137826" x="2709863" y="6407150"/>
          <p14:tracePt t="138146" x="2709863" y="6399213"/>
          <p14:tracePt t="138331" x="2709863" y="6391275"/>
          <p14:tracePt t="138370" x="2709863" y="6365875"/>
          <p14:tracePt t="138410" x="2709863" y="6356350"/>
          <p14:tracePt t="138417" x="2709863" y="6348413"/>
          <p14:tracePt t="138430" x="2709863" y="6338888"/>
          <p14:tracePt t="138447" x="2709863" y="6330950"/>
          <p14:tracePt t="138507" x="2709863" y="6313488"/>
          <p14:tracePt t="138515" x="2709863" y="6297613"/>
          <p14:tracePt t="138522" x="2709863" y="6262688"/>
          <p14:tracePt t="138532" x="2709863" y="6254750"/>
          <p14:tracePt t="138546" x="2727325" y="6211888"/>
          <p14:tracePt t="138564" x="2735263" y="6194425"/>
          <p14:tracePt t="138763" x="2735263" y="6186488"/>
          <p14:tracePt t="138770" x="2735263" y="6169025"/>
          <p14:tracePt t="138780" x="2735263" y="6161088"/>
          <p14:tracePt t="138797" x="2735263" y="6153150"/>
          <p14:tracePt t="138898" x="2744788" y="6143625"/>
          <p14:tracePt t="138914" x="2752725" y="6143625"/>
          <p14:tracePt t="138946" x="2760663" y="6143625"/>
          <p14:tracePt t="138978" x="2770188" y="6143625"/>
          <p14:tracePt t="138986" x="2770188" y="6153150"/>
          <p14:tracePt t="139466" x="2770188" y="6161088"/>
          <p14:tracePt t="139530" x="2770188" y="6186488"/>
          <p14:tracePt t="139546" x="2770188" y="6194425"/>
          <p14:tracePt t="139586" x="2770188" y="6203950"/>
          <p14:tracePt t="139594" x="2770188" y="6221413"/>
          <p14:tracePt t="139618" x="2770188" y="6229350"/>
          <p14:tracePt t="139642" x="2770188" y="6237288"/>
          <p14:tracePt t="139649" x="2770188" y="6246813"/>
          <p14:tracePt t="139665" x="2770188" y="6254750"/>
          <p14:tracePt t="139690" x="2770188" y="6262688"/>
          <p14:tracePt t="139697" x="2770188" y="6272213"/>
          <p14:tracePt t="139723" x="2770188" y="6280150"/>
          <p14:tracePt t="139738" x="2770188" y="6288088"/>
          <p14:tracePt t="140018" x="2770188" y="6305550"/>
          <p14:tracePt t="140330" x="2760663" y="6305550"/>
          <p14:tracePt t="140401" x="2752725" y="6305550"/>
          <p14:tracePt t="140417" x="2744788" y="6305550"/>
          <p14:tracePt t="140449" x="2735263" y="6297613"/>
          <p14:tracePt t="140474" x="2727325" y="6297613"/>
          <p14:tracePt t="141026" x="2744788" y="6313488"/>
          <p14:tracePt t="141058" x="2744788" y="6323013"/>
          <p14:tracePt t="141081" x="2744788" y="6338888"/>
          <p14:tracePt t="141089" x="2744788" y="6348413"/>
          <p14:tracePt t="141105" x="2744788" y="6356350"/>
          <p14:tracePt t="141114" x="2744788" y="6373813"/>
          <p14:tracePt t="141148" x="2744788" y="6381750"/>
          <p14:tracePt t="141170" x="2744788" y="6391275"/>
          <p14:tracePt t="146514" x="2735263" y="6391275"/>
          <p14:tracePt t="146529" x="2727325" y="6391275"/>
          <p14:tracePt t="146537" x="2719388" y="6381750"/>
          <p14:tracePt t="146545" x="2701925" y="6373813"/>
          <p14:tracePt t="146561" x="2693988" y="6365875"/>
          <p14:tracePt t="146577" x="2676525" y="6348413"/>
          <p14:tracePt t="146594" x="2668588" y="6338888"/>
          <p14:tracePt t="146610" x="2659063" y="6338888"/>
          <p14:tracePt t="146627" x="2641600" y="6323013"/>
          <p14:tracePt t="146643" x="2633663" y="6305550"/>
          <p14:tracePt t="146665" x="2633663" y="6297613"/>
          <p14:tracePt t="147003" x="2633663" y="6288088"/>
          <p14:tracePt t="147011" x="2625725" y="6262688"/>
          <p14:tracePt t="147027" x="2590800" y="6178550"/>
          <p14:tracePt t="147043" x="2557463" y="6092825"/>
          <p14:tracePt t="147060" x="2532063" y="6016625"/>
          <p14:tracePt t="147076" x="2506663" y="5973763"/>
          <p14:tracePt t="147093" x="2506663" y="5965825"/>
          <p14:tracePt t="147110" x="2506663" y="5957888"/>
          <p14:tracePt t="147126" x="2506663" y="5940425"/>
          <p14:tracePt t="147145" x="2506663" y="5932488"/>
          <p14:tracePt t="147160" x="2506663" y="5922963"/>
          <p14:tracePt t="147176" x="2506663" y="5915025"/>
          <p14:tracePt t="147194" x="2514600" y="5889625"/>
          <p14:tracePt t="147210" x="2557463" y="5829300"/>
          <p14:tracePt t="147226" x="2600325" y="5745163"/>
          <p14:tracePt t="147243" x="2727325" y="5583238"/>
          <p14:tracePt t="147260" x="2786063" y="5507038"/>
          <p14:tracePt t="147276" x="2795588" y="5489575"/>
          <p14:tracePt t="147482" x="2820988" y="5489575"/>
          <p14:tracePt t="147490" x="2828925" y="5489575"/>
          <p14:tracePt t="147497" x="2846388" y="5489575"/>
          <p14:tracePt t="147523" x="2854325" y="5489575"/>
          <p14:tracePt t="147538" x="2854325" y="5481638"/>
          <p14:tracePt t="147545" x="2854325" y="5464175"/>
          <p14:tracePt t="147560" x="2854325" y="5446713"/>
          <p14:tracePt t="147576" x="2854325" y="5421313"/>
          <p14:tracePt t="147593" x="2854325" y="5387975"/>
          <p14:tracePt t="147594" x="2854325" y="5370513"/>
          <p14:tracePt t="147610" x="2854325" y="5353050"/>
          <p14:tracePt t="147626" x="2854325" y="5327650"/>
          <p14:tracePt t="147643" x="2846388" y="5294313"/>
          <p14:tracePt t="148034" x="2846388" y="5286375"/>
          <p14:tracePt t="148044" x="2838450" y="5286375"/>
          <p14:tracePt t="148050" x="2828925" y="5276850"/>
          <p14:tracePt t="148059" x="2820988" y="5276850"/>
          <p14:tracePt t="148075" x="2803525" y="5268913"/>
          <p14:tracePt t="148123" x="2786063" y="5260975"/>
          <p14:tracePt t="148130" x="2778125" y="5251450"/>
          <p14:tracePt t="148143" x="2770188" y="5251450"/>
          <p14:tracePt t="148159" x="2752725" y="5243513"/>
          <p14:tracePt t="148203" x="2744788" y="5243513"/>
          <p14:tracePt t="148370" x="2735263" y="5243513"/>
          <p14:tracePt t="148410" x="2727325" y="5243513"/>
          <p14:tracePt t="148474" x="2719388" y="5243513"/>
          <p14:tracePt t="148482" x="2709863" y="5251450"/>
          <p14:tracePt t="148492" x="2701925" y="5251450"/>
          <p14:tracePt t="148509" x="2684463" y="5268913"/>
          <p14:tracePt t="148526" x="2659063" y="5276850"/>
          <p14:tracePt t="148546" x="2651125" y="5286375"/>
          <p14:tracePt t="148578" x="2641600" y="5294313"/>
          <p14:tracePt t="148610" x="2633663" y="5302250"/>
          <p14:tracePt t="148650" x="2616200" y="5302250"/>
          <p14:tracePt t="148658" x="2608263" y="5302250"/>
          <p14:tracePt t="148665" x="2600325" y="5302250"/>
          <p14:tracePt t="148675" x="2590800" y="5302250"/>
          <p14:tracePt t="148692" x="2582863" y="5302250"/>
          <p14:tracePt t="148709" x="2574925" y="5302250"/>
          <p14:tracePt t="148905" x="2557463" y="5302250"/>
          <p14:tracePt t="148914" x="2532063" y="5302250"/>
          <p14:tracePt t="148926" x="2481263" y="5286375"/>
          <p14:tracePt t="148942" x="2286000" y="5106988"/>
          <p14:tracePt t="148959" x="1878013" y="4724400"/>
          <p14:tracePt t="148975" x="1265238" y="4037013"/>
          <p14:tracePt t="148992" x="765175" y="3186113"/>
          <p14:tracePt t="149009" x="365125" y="2379663"/>
          <p14:tracePt t="149010" x="212725" y="2022475"/>
          <p14:tracePt t="149025" x="111125" y="1751013"/>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7766FD42-B1A8-34F3-EF1C-EF07B7A950AC}"/>
              </a:ext>
            </a:extLst>
          </p:cNvPr>
          <p:cNvSpPr txBox="1"/>
          <p:nvPr/>
        </p:nvSpPr>
        <p:spPr>
          <a:xfrm>
            <a:off x="559241" y="1845731"/>
            <a:ext cx="5925449" cy="4661276"/>
          </a:xfrm>
          <a:prstGeom prst="rect">
            <a:avLst/>
          </a:prstGeom>
          <a:noFill/>
        </p:spPr>
        <p:txBody>
          <a:bodyPr wrap="square">
            <a:spAutoFit/>
          </a:bodyPr>
          <a:lstStyle/>
          <a:p>
            <a:pPr algn="l">
              <a:lnSpc>
                <a:spcPct val="150000"/>
              </a:lnSpc>
            </a:pPr>
            <a:r>
              <a:rPr lang="en-US" sz="2000" b="1" dirty="0">
                <a:latin typeface="SabonLTStd-Roman"/>
              </a:rPr>
              <a:t>Implement and Monitor the Program Periodically</a:t>
            </a:r>
          </a:p>
          <a:p>
            <a:pPr algn="l">
              <a:lnSpc>
                <a:spcPct val="150000"/>
              </a:lnSpc>
            </a:pPr>
            <a:r>
              <a:rPr lang="en-US" sz="2000" b="1" dirty="0">
                <a:latin typeface="SabonLTStd-Roman"/>
              </a:rPr>
              <a:t>The final step</a:t>
            </a:r>
            <a:r>
              <a:rPr lang="en-US" sz="2000" dirty="0">
                <a:latin typeface="SabonLTStd-Roman"/>
              </a:rPr>
              <a:t> is to implement the personal risk management</a:t>
            </a:r>
            <a:r>
              <a:rPr lang="ar-YE" sz="2000" dirty="0">
                <a:latin typeface="SabonLTStd-Roman"/>
              </a:rPr>
              <a:t> </a:t>
            </a:r>
            <a:r>
              <a:rPr lang="en-US" sz="2000" dirty="0">
                <a:latin typeface="SabonLTStd-Roman"/>
              </a:rPr>
              <a:t>program and review the program periodically.</a:t>
            </a:r>
            <a:endParaRPr lang="ar-YE" sz="2000" dirty="0">
              <a:latin typeface="SabonLTStd-Roman"/>
            </a:endParaRPr>
          </a:p>
          <a:p>
            <a:pPr algn="l">
              <a:lnSpc>
                <a:spcPct val="150000"/>
              </a:lnSpc>
            </a:pPr>
            <a:r>
              <a:rPr lang="en-US" sz="2000" b="1" dirty="0">
                <a:latin typeface="SabonLTStd-Roman"/>
              </a:rPr>
              <a:t>At least every two or three years, </a:t>
            </a:r>
            <a:r>
              <a:rPr lang="en-US" sz="2000" dirty="0">
                <a:latin typeface="SabonLTStd-Roman"/>
              </a:rPr>
              <a:t>you should</a:t>
            </a:r>
            <a:r>
              <a:rPr lang="ar-YE" sz="2000" dirty="0">
                <a:latin typeface="SabonLTStd-Roman"/>
              </a:rPr>
              <a:t> </a:t>
            </a:r>
            <a:r>
              <a:rPr lang="en-US" sz="2000" dirty="0">
                <a:latin typeface="SabonLTStd-Roman"/>
              </a:rPr>
              <a:t>determine whether all major loss exposures are adequately</a:t>
            </a:r>
            <a:r>
              <a:rPr lang="ar-YE" sz="2000" dirty="0">
                <a:latin typeface="SabonLTStd-Roman"/>
              </a:rPr>
              <a:t> </a:t>
            </a:r>
            <a:r>
              <a:rPr lang="en-US" sz="2000" dirty="0">
                <a:latin typeface="SabonLTStd-Roman"/>
              </a:rPr>
              <a:t>covered. You should also review your program</a:t>
            </a:r>
            <a:r>
              <a:rPr lang="ar-YE" sz="2000" dirty="0">
                <a:latin typeface="SabonLTStd-Roman"/>
              </a:rPr>
              <a:t> </a:t>
            </a:r>
            <a:r>
              <a:rPr lang="en-US" sz="2000" dirty="0">
                <a:latin typeface="SabonLTStd-Roman"/>
              </a:rPr>
              <a:t>at major events in your life, such as a divorce,</a:t>
            </a:r>
            <a:r>
              <a:rPr lang="ar-YE" sz="2000" dirty="0">
                <a:latin typeface="SabonLTStd-Roman"/>
              </a:rPr>
              <a:t> </a:t>
            </a:r>
            <a:r>
              <a:rPr lang="en-US" sz="2000" dirty="0">
                <a:latin typeface="SabonLTStd-Roman"/>
              </a:rPr>
              <a:t>birth of a child, purchase of a home, change of jobs,</a:t>
            </a:r>
            <a:r>
              <a:rPr lang="ar-YE" sz="2000" dirty="0">
                <a:latin typeface="SabonLTStd-Roman"/>
              </a:rPr>
              <a:t> </a:t>
            </a:r>
            <a:r>
              <a:rPr lang="en-US" sz="2000" dirty="0">
                <a:latin typeface="SabonLTStd-Roman"/>
              </a:rPr>
              <a:t>or death of a spouse or family member.</a:t>
            </a:r>
          </a:p>
        </p:txBody>
      </p:sp>
      <p:sp>
        <p:nvSpPr>
          <p:cNvPr id="7" name="TextBox 6">
            <a:extLst>
              <a:ext uri="{FF2B5EF4-FFF2-40B4-BE49-F238E27FC236}">
                <a16:creationId xmlns:a16="http://schemas.microsoft.com/office/drawing/2014/main" xmlns="" id="{5D15202F-C654-777A-0C9C-766A683A8E25}"/>
              </a:ext>
            </a:extLst>
          </p:cNvPr>
          <p:cNvSpPr txBox="1"/>
          <p:nvPr/>
        </p:nvSpPr>
        <p:spPr>
          <a:xfrm>
            <a:off x="3823646" y="500900"/>
            <a:ext cx="6844353" cy="1077218"/>
          </a:xfrm>
          <a:prstGeom prst="rect">
            <a:avLst/>
          </a:prstGeom>
          <a:solidFill>
            <a:srgbClr val="00B0F0"/>
          </a:solidFill>
        </p:spPr>
        <p:txBody>
          <a:bodyPr wrap="square" rtlCol="0">
            <a:spAutoFit/>
          </a:bodyPr>
          <a:lstStyle/>
          <a:p>
            <a:pPr algn="ctr"/>
            <a:r>
              <a:rPr lang="en-US" sz="3200" b="1" dirty="0">
                <a:solidFill>
                  <a:schemeClr val="bg1"/>
                </a:solidFill>
                <a:latin typeface="Alexandria" charset="0"/>
              </a:rPr>
              <a:t>PERSONAL RISK MANAGEMENT</a:t>
            </a:r>
            <a:endParaRPr lang="ar-YE" sz="3200" b="1" dirty="0">
              <a:solidFill>
                <a:schemeClr val="bg1"/>
              </a:solidFill>
              <a:latin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إدارة المخاطر الشخصية</a:t>
            </a:r>
            <a:endParaRPr lang="en-US" sz="3200" b="1" dirty="0">
              <a:solidFill>
                <a:schemeClr val="bg1"/>
              </a:solidFill>
              <a:latin typeface="Traditional Arabic" panose="02020603050405020304" pitchFamily="18" charset="-78"/>
              <a:cs typeface="Traditional Arabic" panose="02020603050405020304" pitchFamily="18" charset="-78"/>
            </a:endParaRPr>
          </a:p>
        </p:txBody>
      </p:sp>
      <p:sp>
        <p:nvSpPr>
          <p:cNvPr id="10" name="TextBox 9">
            <a:extLst>
              <a:ext uri="{FF2B5EF4-FFF2-40B4-BE49-F238E27FC236}">
                <a16:creationId xmlns:a16="http://schemas.microsoft.com/office/drawing/2014/main" xmlns="" id="{67ADDA19-6545-22C7-90CD-3F68919A5F9A}"/>
              </a:ext>
            </a:extLst>
          </p:cNvPr>
          <p:cNvSpPr txBox="1"/>
          <p:nvPr/>
        </p:nvSpPr>
        <p:spPr>
          <a:xfrm>
            <a:off x="6484691" y="2120094"/>
            <a:ext cx="5352175" cy="3539430"/>
          </a:xfrm>
          <a:prstGeom prst="rect">
            <a:avLst/>
          </a:prstGeom>
          <a:noFill/>
        </p:spPr>
        <p:txBody>
          <a:bodyPr wrap="square">
            <a:spAutoFit/>
          </a:bodyPr>
          <a:lstStyle/>
          <a:p>
            <a:pPr algn="r" rtl="1"/>
            <a:r>
              <a:rPr lang="ar-YE" sz="2800" b="1" dirty="0">
                <a:latin typeface="Traditional Arabic" panose="02020603050405020304" pitchFamily="18" charset="-78"/>
                <a:cs typeface="Traditional Arabic" panose="02020603050405020304" pitchFamily="18" charset="-78"/>
              </a:rPr>
              <a:t>تنفيذ ومراقبة البرنامج بشكل دوري</a:t>
            </a:r>
            <a:r>
              <a:rPr lang="ar-YE" sz="2800" dirty="0">
                <a:latin typeface="Traditional Arabic" panose="02020603050405020304" pitchFamily="18" charset="-78"/>
                <a:cs typeface="Traditional Arabic" panose="02020603050405020304" pitchFamily="18" charset="-78"/>
              </a:rPr>
              <a:t/>
            </a:r>
            <a:br>
              <a:rPr lang="ar-YE" sz="2800" dirty="0">
                <a:latin typeface="Traditional Arabic" panose="02020603050405020304" pitchFamily="18" charset="-78"/>
                <a:cs typeface="Traditional Arabic" panose="02020603050405020304" pitchFamily="18" charset="-78"/>
              </a:rPr>
            </a:br>
            <a:r>
              <a:rPr lang="ar-YE" sz="2800" b="1" dirty="0">
                <a:latin typeface="Traditional Arabic" panose="02020603050405020304" pitchFamily="18" charset="-78"/>
                <a:cs typeface="Traditional Arabic" panose="02020603050405020304" pitchFamily="18" charset="-78"/>
              </a:rPr>
              <a:t>الخطوة الأخيرة </a:t>
            </a:r>
            <a:r>
              <a:rPr lang="ar-YE" sz="2800" dirty="0">
                <a:latin typeface="Traditional Arabic" panose="02020603050405020304" pitchFamily="18" charset="-78"/>
                <a:cs typeface="Traditional Arabic" panose="02020603050405020304" pitchFamily="18" charset="-78"/>
              </a:rPr>
              <a:t>هي تنفيذ برنامج إدارة المخاطر الشخصية ومراجعة البرنامج بشكل دوري.</a:t>
            </a:r>
            <a:br>
              <a:rPr lang="ar-YE" sz="2800" dirty="0">
                <a:latin typeface="Traditional Arabic" panose="02020603050405020304" pitchFamily="18" charset="-78"/>
                <a:cs typeface="Traditional Arabic" panose="02020603050405020304" pitchFamily="18" charset="-78"/>
              </a:rPr>
            </a:br>
            <a:r>
              <a:rPr lang="ar-YE" sz="2800" b="1" dirty="0">
                <a:latin typeface="Traditional Arabic" panose="02020603050405020304" pitchFamily="18" charset="-78"/>
                <a:cs typeface="Traditional Arabic" panose="02020603050405020304" pitchFamily="18" charset="-78"/>
              </a:rPr>
              <a:t>يجب عليك على الأقل كل سنتين أو ثلاث سنوات </a:t>
            </a:r>
            <a:r>
              <a:rPr lang="ar-YE" sz="2800" dirty="0">
                <a:latin typeface="Traditional Arabic" panose="02020603050405020304" pitchFamily="18" charset="-78"/>
                <a:cs typeface="Traditional Arabic" panose="02020603050405020304" pitchFamily="18" charset="-78"/>
              </a:rPr>
              <a:t>تحديد ما إذا كانت جميع المخاطر الرئيسية مغطاة بشكل كافٍ. يجب أيضًا مراجعة برنامجك عند حدوث أحداث رئيسية في حياتك، مثل الطلاق، أو ولادة طفل، أو شراء منزل، أو تغيير وظيفة، أو وفاة زوج أو أحد أفراد الأسرة.</a:t>
            </a:r>
            <a:endParaRPr lang="en-MY" sz="2800" dirty="0">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7866000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33975"/>
    </mc:Choice>
    <mc:Fallback xmlns="">
      <p:transition spd="slow" advTm="13397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602DCE-55C7-4B59-88E8-F8085CAF54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42110</TotalTime>
  <Words>6135</Words>
  <Application>Microsoft Office PowerPoint</Application>
  <PresentationFormat>Custom</PresentationFormat>
  <Paragraphs>473</Paragraphs>
  <Slides>45</Slides>
  <Notes>3</Notes>
  <HiddenSlides>0</HiddenSlides>
  <MMClips>3</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394</cp:revision>
  <dcterms:created xsi:type="dcterms:W3CDTF">2023-04-29T09:08:00Z</dcterms:created>
  <dcterms:modified xsi:type="dcterms:W3CDTF">2024-10-15T17:43:03Z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