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notesMasterIdLst>
    <p:notesMasterId r:id="rId42"/>
  </p:notesMasterIdLst>
  <p:sldIdLst>
    <p:sldId id="502" r:id="rId5"/>
    <p:sldId id="503" r:id="rId6"/>
    <p:sldId id="501" r:id="rId7"/>
    <p:sldId id="370" r:id="rId8"/>
    <p:sldId id="799" r:id="rId9"/>
    <p:sldId id="913" r:id="rId10"/>
    <p:sldId id="872" r:id="rId11"/>
    <p:sldId id="914" r:id="rId12"/>
    <p:sldId id="873" r:id="rId13"/>
    <p:sldId id="915" r:id="rId14"/>
    <p:sldId id="839" r:id="rId15"/>
    <p:sldId id="916" r:id="rId16"/>
    <p:sldId id="917" r:id="rId17"/>
    <p:sldId id="918" r:id="rId18"/>
    <p:sldId id="919" r:id="rId19"/>
    <p:sldId id="920" r:id="rId20"/>
    <p:sldId id="921" r:id="rId21"/>
    <p:sldId id="922" r:id="rId22"/>
    <p:sldId id="923" r:id="rId23"/>
    <p:sldId id="924" r:id="rId24"/>
    <p:sldId id="925" r:id="rId25"/>
    <p:sldId id="926" r:id="rId26"/>
    <p:sldId id="927" r:id="rId27"/>
    <p:sldId id="883" r:id="rId28"/>
    <p:sldId id="928" r:id="rId29"/>
    <p:sldId id="884" r:id="rId30"/>
    <p:sldId id="929" r:id="rId31"/>
    <p:sldId id="885" r:id="rId32"/>
    <p:sldId id="886" r:id="rId33"/>
    <p:sldId id="934" r:id="rId34"/>
    <p:sldId id="935" r:id="rId35"/>
    <p:sldId id="933" r:id="rId36"/>
    <p:sldId id="931" r:id="rId37"/>
    <p:sldId id="932" r:id="rId38"/>
    <p:sldId id="930" r:id="rId39"/>
    <p:sldId id="665" r:id="rId40"/>
    <p:sldId id="349" r:id="rId41"/>
  </p:sldIdLst>
  <p:sldSz cx="12192000" cy="6858000"/>
  <p:notesSz cx="6858000" cy="9144000"/>
  <p:embeddedFontLst>
    <p:embeddedFont>
      <p:font typeface="Alexandria" pitchFamily="2" charset="-78"/>
      <p:regular r:id="rId43"/>
      <p:bold r:id="rId44"/>
    </p:embeddedFont>
    <p:embeddedFont>
      <p:font typeface="Alexandria Light" pitchFamily="2" charset="-78"/>
      <p:regular r:id="rId4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02"/>
            <p14:sldId id="503"/>
            <p14:sldId id="501"/>
            <p14:sldId id="370"/>
            <p14:sldId id="799"/>
            <p14:sldId id="913"/>
            <p14:sldId id="872"/>
            <p14:sldId id="914"/>
            <p14:sldId id="873"/>
            <p14:sldId id="915"/>
            <p14:sldId id="839"/>
            <p14:sldId id="916"/>
            <p14:sldId id="917"/>
            <p14:sldId id="918"/>
            <p14:sldId id="919"/>
            <p14:sldId id="920"/>
            <p14:sldId id="921"/>
            <p14:sldId id="922"/>
            <p14:sldId id="923"/>
            <p14:sldId id="924"/>
            <p14:sldId id="925"/>
            <p14:sldId id="926"/>
            <p14:sldId id="927"/>
            <p14:sldId id="883"/>
            <p14:sldId id="928"/>
            <p14:sldId id="884"/>
            <p14:sldId id="929"/>
            <p14:sldId id="885"/>
            <p14:sldId id="886"/>
            <p14:sldId id="934"/>
            <p14:sldId id="935"/>
            <p14:sldId id="933"/>
            <p14:sldId id="931"/>
            <p14:sldId id="932"/>
            <p14:sldId id="930"/>
            <p14:sldId id="665"/>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00AEEF"/>
    <a:srgbClr val="FFD200"/>
    <a:srgbClr val="203E5F"/>
    <a:srgbClr val="F58221"/>
    <a:srgbClr val="000000"/>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D00259C-DA3F-4242-B11C-E9527B5B536B}" v="563" dt="2024-12-05T11:48:30.685"/>
  </p1510:revLst>
</p1510:revInfo>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بلا نمط، شبكة جدول">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249" autoAdjust="0"/>
    <p:restoredTop sz="72465" autoAdjust="0"/>
  </p:normalViewPr>
  <p:slideViewPr>
    <p:cSldViewPr snapToGrid="0">
      <p:cViewPr varScale="1">
        <p:scale>
          <a:sx n="67" d="100"/>
          <a:sy n="67" d="100"/>
        </p:scale>
        <p:origin x="928"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notesMaster" Target="notesMasters/notesMaster1.xml"/><Relationship Id="rId47" Type="http://schemas.openxmlformats.org/officeDocument/2006/relationships/viewProps" Target="viewProps.xml"/><Relationship Id="rId50" Type="http://schemas.microsoft.com/office/2016/11/relationships/changesInfo" Target="changesInfos/changesInfo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font" Target="fonts/font3.fntdata"/><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font" Target="fonts/font2.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font" Target="fonts/font1.fntdata"/><Relationship Id="rId48" Type="http://schemas.openxmlformats.org/officeDocument/2006/relationships/theme" Target="theme/theme1.xml"/><Relationship Id="rId8" Type="http://schemas.openxmlformats.org/officeDocument/2006/relationships/slide" Target="slides/slide4.xml"/><Relationship Id="rId51" Type="http://schemas.microsoft.com/office/2015/10/relationships/revisionInfo" Target="revisionInfo.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watef B" userId="4c3a533462edbdd8" providerId="LiveId" clId="{3D00259C-DA3F-4242-B11C-E9527B5B536B}"/>
    <pc:docChg chg="undo custSel addSld delSld modSld sldOrd modSection">
      <pc:chgData name="ِAwatef B" userId="4c3a533462edbdd8" providerId="LiveId" clId="{3D00259C-DA3F-4242-B11C-E9527B5B536B}" dt="2024-12-05T11:54:46.264" v="1424" actId="478"/>
      <pc:docMkLst>
        <pc:docMk/>
      </pc:docMkLst>
      <pc:sldChg chg="delSp mod delAnim">
        <pc:chgData name="ِAwatef B" userId="4c3a533462edbdd8" providerId="LiveId" clId="{3D00259C-DA3F-4242-B11C-E9527B5B536B}" dt="2024-12-05T11:54:46.264" v="1424" actId="478"/>
        <pc:sldMkLst>
          <pc:docMk/>
          <pc:sldMk cId="0" sldId="349"/>
        </pc:sldMkLst>
        <pc:picChg chg="del">
          <ac:chgData name="ِAwatef B" userId="4c3a533462edbdd8" providerId="LiveId" clId="{3D00259C-DA3F-4242-B11C-E9527B5B536B}" dt="2024-12-05T11:54:46.264" v="1424" actId="478"/>
          <ac:picMkLst>
            <pc:docMk/>
            <pc:sldMk cId="0" sldId="349"/>
            <ac:picMk id="3" creationId="{5371B873-A04D-CF26-D648-BC8973C8B57E}"/>
          </ac:picMkLst>
        </pc:picChg>
      </pc:sldChg>
      <pc:sldChg chg="delSp modSp mod delAnim modAnim">
        <pc:chgData name="ِAwatef B" userId="4c3a533462edbdd8" providerId="LiveId" clId="{3D00259C-DA3F-4242-B11C-E9527B5B536B}" dt="2024-12-05T11:50:54.795" v="1388" actId="478"/>
        <pc:sldMkLst>
          <pc:docMk/>
          <pc:sldMk cId="2844625956" sldId="370"/>
        </pc:sldMkLst>
        <pc:spChg chg="mod">
          <ac:chgData name="ِAwatef B" userId="4c3a533462edbdd8" providerId="LiveId" clId="{3D00259C-DA3F-4242-B11C-E9527B5B536B}" dt="2024-12-05T11:47:44.136" v="1384" actId="1076"/>
          <ac:spMkLst>
            <pc:docMk/>
            <pc:sldMk cId="2844625956" sldId="370"/>
            <ac:spMk id="3" creationId="{571164F4-6807-D434-2AC4-6A7AB2080EE8}"/>
          </ac:spMkLst>
        </pc:spChg>
        <pc:picChg chg="del">
          <ac:chgData name="ِAwatef B" userId="4c3a533462edbdd8" providerId="LiveId" clId="{3D00259C-DA3F-4242-B11C-E9527B5B536B}" dt="2024-12-05T11:50:54.795" v="1388" actId="478"/>
          <ac:picMkLst>
            <pc:docMk/>
            <pc:sldMk cId="2844625956" sldId="370"/>
            <ac:picMk id="2" creationId="{3E443E85-2211-2DBC-FDD4-EF4A935B9F26}"/>
          </ac:picMkLst>
        </pc:picChg>
      </pc:sldChg>
      <pc:sldChg chg="modSp mod">
        <pc:chgData name="ِAwatef B" userId="4c3a533462edbdd8" providerId="LiveId" clId="{3D00259C-DA3F-4242-B11C-E9527B5B536B}" dt="2024-12-03T14:29:50.418" v="75" actId="20577"/>
        <pc:sldMkLst>
          <pc:docMk/>
          <pc:sldMk cId="3209221492" sldId="501"/>
        </pc:sldMkLst>
        <pc:spChg chg="mod">
          <ac:chgData name="ِAwatef B" userId="4c3a533462edbdd8" providerId="LiveId" clId="{3D00259C-DA3F-4242-B11C-E9527B5B536B}" dt="2024-12-03T14:29:50.418" v="75" actId="20577"/>
          <ac:spMkLst>
            <pc:docMk/>
            <pc:sldMk cId="3209221492" sldId="501"/>
            <ac:spMk id="10" creationId="{00000000-0000-0000-0000-000000000000}"/>
          </ac:spMkLst>
        </pc:spChg>
      </pc:sldChg>
      <pc:sldChg chg="delSp modSp mod delAnim">
        <pc:chgData name="ِAwatef B" userId="4c3a533462edbdd8" providerId="LiveId" clId="{3D00259C-DA3F-4242-B11C-E9527B5B536B}" dt="2024-12-05T11:50:46.187" v="1386" actId="478"/>
        <pc:sldMkLst>
          <pc:docMk/>
          <pc:sldMk cId="0" sldId="502"/>
        </pc:sldMkLst>
        <pc:spChg chg="mod">
          <ac:chgData name="ِAwatef B" userId="4c3a533462edbdd8" providerId="LiveId" clId="{3D00259C-DA3F-4242-B11C-E9527B5B536B}" dt="2024-12-03T14:28:56.513" v="31" actId="20577"/>
          <ac:spMkLst>
            <pc:docMk/>
            <pc:sldMk cId="0" sldId="502"/>
            <ac:spMk id="3" creationId="{6D9AC4FC-D5AC-C002-168E-DF345744E9DD}"/>
          </ac:spMkLst>
        </pc:spChg>
        <pc:spChg chg="mod">
          <ac:chgData name="ِAwatef B" userId="4c3a533462edbdd8" providerId="LiveId" clId="{3D00259C-DA3F-4242-B11C-E9527B5B536B}" dt="2024-12-03T14:28:49.790" v="23" actId="20577"/>
          <ac:spMkLst>
            <pc:docMk/>
            <pc:sldMk cId="0" sldId="502"/>
            <ac:spMk id="34" creationId="{00000000-0000-0000-0000-000000000000}"/>
          </ac:spMkLst>
        </pc:spChg>
        <pc:spChg chg="mod">
          <ac:chgData name="ِAwatef B" userId="4c3a533462edbdd8" providerId="LiveId" clId="{3D00259C-DA3F-4242-B11C-E9527B5B536B}" dt="2024-12-03T14:28:42.533" v="15" actId="20577"/>
          <ac:spMkLst>
            <pc:docMk/>
            <pc:sldMk cId="0" sldId="502"/>
            <ac:spMk id="46" creationId="{00000000-0000-0000-0000-000000000000}"/>
          </ac:spMkLst>
        </pc:spChg>
        <pc:picChg chg="del">
          <ac:chgData name="ِAwatef B" userId="4c3a533462edbdd8" providerId="LiveId" clId="{3D00259C-DA3F-4242-B11C-E9527B5B536B}" dt="2024-12-05T11:50:46.187" v="1386" actId="478"/>
          <ac:picMkLst>
            <pc:docMk/>
            <pc:sldMk cId="0" sldId="502"/>
            <ac:picMk id="5" creationId="{F087F5D5-9C33-7BBD-7C10-4556751560FF}"/>
          </ac:picMkLst>
        </pc:picChg>
      </pc:sldChg>
      <pc:sldChg chg="delSp modSp mod delAnim modAnim">
        <pc:chgData name="ِAwatef B" userId="4c3a533462edbdd8" providerId="LiveId" clId="{3D00259C-DA3F-4242-B11C-E9527B5B536B}" dt="2024-12-05T11:50:49.970" v="1387" actId="478"/>
        <pc:sldMkLst>
          <pc:docMk/>
          <pc:sldMk cId="363843668" sldId="503"/>
        </pc:sldMkLst>
        <pc:spChg chg="mod">
          <ac:chgData name="ِAwatef B" userId="4c3a533462edbdd8" providerId="LiveId" clId="{3D00259C-DA3F-4242-B11C-E9527B5B536B}" dt="2024-12-05T11:45:03.680" v="1162" actId="20577"/>
          <ac:spMkLst>
            <pc:docMk/>
            <pc:sldMk cId="363843668" sldId="503"/>
            <ac:spMk id="46" creationId="{00000000-0000-0000-0000-000000000000}"/>
          </ac:spMkLst>
        </pc:spChg>
        <pc:picChg chg="del mod">
          <ac:chgData name="ِAwatef B" userId="4c3a533462edbdd8" providerId="LiveId" clId="{3D00259C-DA3F-4242-B11C-E9527B5B536B}" dt="2024-12-05T11:40:25.367" v="1151" actId="478"/>
          <ac:picMkLst>
            <pc:docMk/>
            <pc:sldMk cId="363843668" sldId="503"/>
            <ac:picMk id="3" creationId="{6C33A0CB-41B1-4D5A-0DF0-D2BE87FB6504}"/>
          </ac:picMkLst>
        </pc:picChg>
        <pc:picChg chg="del">
          <ac:chgData name="ِAwatef B" userId="4c3a533462edbdd8" providerId="LiveId" clId="{3D00259C-DA3F-4242-B11C-E9527B5B536B}" dt="2024-12-05T11:50:49.970" v="1387" actId="478"/>
          <ac:picMkLst>
            <pc:docMk/>
            <pc:sldMk cId="363843668" sldId="503"/>
            <ac:picMk id="5" creationId="{F43E2986-C8D0-1187-81F8-4B5BAEE6207E}"/>
          </ac:picMkLst>
        </pc:picChg>
      </pc:sldChg>
      <pc:sldChg chg="delSp modSp mod delAnim modAnim">
        <pc:chgData name="ِAwatef B" userId="4c3a533462edbdd8" providerId="LiveId" clId="{3D00259C-DA3F-4242-B11C-E9527B5B536B}" dt="2024-12-05T11:54:41.980" v="1423" actId="478"/>
        <pc:sldMkLst>
          <pc:docMk/>
          <pc:sldMk cId="1058915096" sldId="665"/>
        </pc:sldMkLst>
        <pc:picChg chg="del mod">
          <ac:chgData name="ِAwatef B" userId="4c3a533462edbdd8" providerId="LiveId" clId="{3D00259C-DA3F-4242-B11C-E9527B5B536B}" dt="2024-12-05T11:54:41.980" v="1423" actId="478"/>
          <ac:picMkLst>
            <pc:docMk/>
            <pc:sldMk cId="1058915096" sldId="665"/>
            <ac:picMk id="3" creationId="{9F2BB2EC-9DF5-EA00-533F-375E32EA0E2D}"/>
          </ac:picMkLst>
        </pc:picChg>
        <pc:picChg chg="del">
          <ac:chgData name="ِAwatef B" userId="4c3a533462edbdd8" providerId="LiveId" clId="{3D00259C-DA3F-4242-B11C-E9527B5B536B}" dt="2024-12-05T11:54:41.980" v="1423" actId="478"/>
          <ac:picMkLst>
            <pc:docMk/>
            <pc:sldMk cId="1058915096" sldId="665"/>
            <ac:picMk id="4" creationId="{76FDED5B-D541-D4BF-2DF1-34C05C8908D2}"/>
          </ac:picMkLst>
        </pc:picChg>
      </pc:sldChg>
      <pc:sldChg chg="delSp modSp mod delAnim modNotesTx">
        <pc:chgData name="ِAwatef B" userId="4c3a533462edbdd8" providerId="LiveId" clId="{3D00259C-DA3F-4242-B11C-E9527B5B536B}" dt="2024-12-05T11:50:59.085" v="1389" actId="478"/>
        <pc:sldMkLst>
          <pc:docMk/>
          <pc:sldMk cId="1628360170" sldId="799"/>
        </pc:sldMkLst>
        <pc:spChg chg="mod">
          <ac:chgData name="ِAwatef B" userId="4c3a533462edbdd8" providerId="LiveId" clId="{3D00259C-DA3F-4242-B11C-E9527B5B536B}" dt="2024-12-03T14:31:59.124" v="113" actId="20577"/>
          <ac:spMkLst>
            <pc:docMk/>
            <pc:sldMk cId="1628360170" sldId="799"/>
            <ac:spMk id="4" creationId="{270265D0-1305-6E23-105B-4C311F999D32}"/>
          </ac:spMkLst>
        </pc:spChg>
        <pc:spChg chg="mod">
          <ac:chgData name="ِAwatef B" userId="4c3a533462edbdd8" providerId="LiveId" clId="{3D00259C-DA3F-4242-B11C-E9527B5B536B}" dt="2024-12-03T16:54:59.754" v="1137" actId="14100"/>
          <ac:spMkLst>
            <pc:docMk/>
            <pc:sldMk cId="1628360170" sldId="799"/>
            <ac:spMk id="5" creationId="{5DFA3386-09A8-43B3-C426-7AFB2B9E2794}"/>
          </ac:spMkLst>
        </pc:spChg>
        <pc:spChg chg="mod">
          <ac:chgData name="ِAwatef B" userId="4c3a533462edbdd8" providerId="LiveId" clId="{3D00259C-DA3F-4242-B11C-E9527B5B536B}" dt="2024-12-03T14:31:00.970" v="89" actId="14100"/>
          <ac:spMkLst>
            <pc:docMk/>
            <pc:sldMk cId="1628360170" sldId="799"/>
            <ac:spMk id="6" creationId="{FD96B289-5F29-06E8-9C32-38F0836D4819}"/>
          </ac:spMkLst>
        </pc:spChg>
        <pc:spChg chg="mod">
          <ac:chgData name="ِAwatef B" userId="4c3a533462edbdd8" providerId="LiveId" clId="{3D00259C-DA3F-4242-B11C-E9527B5B536B}" dt="2024-12-03T14:30:56.618" v="88" actId="14100"/>
          <ac:spMkLst>
            <pc:docMk/>
            <pc:sldMk cId="1628360170" sldId="799"/>
            <ac:spMk id="7" creationId="{1B252F3D-77DC-BAB3-C521-933DBF13ED06}"/>
          </ac:spMkLst>
        </pc:spChg>
        <pc:spChg chg="mod">
          <ac:chgData name="ِAwatef B" userId="4c3a533462edbdd8" providerId="LiveId" clId="{3D00259C-DA3F-4242-B11C-E9527B5B536B}" dt="2024-12-03T16:54:56.258" v="1136" actId="14100"/>
          <ac:spMkLst>
            <pc:docMk/>
            <pc:sldMk cId="1628360170" sldId="799"/>
            <ac:spMk id="25" creationId="{9CE0DB92-C4BF-CE79-3F1D-BF0AB6422424}"/>
          </ac:spMkLst>
        </pc:spChg>
        <pc:picChg chg="del">
          <ac:chgData name="ِAwatef B" userId="4c3a533462edbdd8" providerId="LiveId" clId="{3D00259C-DA3F-4242-B11C-E9527B5B536B}" dt="2024-12-05T11:50:59.085" v="1389" actId="478"/>
          <ac:picMkLst>
            <pc:docMk/>
            <pc:sldMk cId="1628360170" sldId="799"/>
            <ac:picMk id="2" creationId="{0EC8A9A4-4B02-B243-CA90-64D355CF3F12}"/>
          </ac:picMkLst>
        </pc:picChg>
      </pc:sldChg>
      <pc:sldChg chg="delSp modSp mod delAnim">
        <pc:chgData name="ِAwatef B" userId="4c3a533462edbdd8" providerId="LiveId" clId="{3D00259C-DA3F-4242-B11C-E9527B5B536B}" dt="2024-12-05T11:51:50.614" v="1397" actId="478"/>
        <pc:sldMkLst>
          <pc:docMk/>
          <pc:sldMk cId="125118117" sldId="839"/>
        </pc:sldMkLst>
        <pc:spChg chg="mod">
          <ac:chgData name="ِAwatef B" userId="4c3a533462edbdd8" providerId="LiveId" clId="{3D00259C-DA3F-4242-B11C-E9527B5B536B}" dt="2024-12-03T14:42:17.436" v="337" actId="207"/>
          <ac:spMkLst>
            <pc:docMk/>
            <pc:sldMk cId="125118117" sldId="839"/>
            <ac:spMk id="5" creationId="{3D2EABC2-234D-086E-896B-1FDC70DC6847}"/>
          </ac:spMkLst>
        </pc:spChg>
        <pc:spChg chg="del">
          <ac:chgData name="ِAwatef B" userId="4c3a533462edbdd8" providerId="LiveId" clId="{3D00259C-DA3F-4242-B11C-E9527B5B536B}" dt="2024-12-03T14:41:36.264" v="306" actId="478"/>
          <ac:spMkLst>
            <pc:docMk/>
            <pc:sldMk cId="125118117" sldId="839"/>
            <ac:spMk id="10" creationId="{CA357662-5BFE-FE33-0C74-7D36418CBC76}"/>
          </ac:spMkLst>
        </pc:spChg>
        <pc:picChg chg="del">
          <ac:chgData name="ِAwatef B" userId="4c3a533462edbdd8" providerId="LiveId" clId="{3D00259C-DA3F-4242-B11C-E9527B5B536B}" dt="2024-12-05T11:51:50.614" v="1397" actId="478"/>
          <ac:picMkLst>
            <pc:docMk/>
            <pc:sldMk cId="125118117" sldId="839"/>
            <ac:picMk id="2" creationId="{4C500385-3EA6-AED3-92DF-557CA6CEC0B8}"/>
          </ac:picMkLst>
        </pc:picChg>
        <pc:picChg chg="del">
          <ac:chgData name="ِAwatef B" userId="4c3a533462edbdd8" providerId="LiveId" clId="{3D00259C-DA3F-4242-B11C-E9527B5B536B}" dt="2024-12-05T11:51:50.614" v="1397" actId="478"/>
          <ac:picMkLst>
            <pc:docMk/>
            <pc:sldMk cId="125118117" sldId="839"/>
            <ac:picMk id="11" creationId="{9EF21C9E-29CA-FB6F-A971-3CA4A670E250}"/>
          </ac:picMkLst>
        </pc:picChg>
        <pc:picChg chg="del">
          <ac:chgData name="ِAwatef B" userId="4c3a533462edbdd8" providerId="LiveId" clId="{3D00259C-DA3F-4242-B11C-E9527B5B536B}" dt="2024-12-05T11:51:50.614" v="1397" actId="478"/>
          <ac:picMkLst>
            <pc:docMk/>
            <pc:sldMk cId="125118117" sldId="839"/>
            <ac:picMk id="12" creationId="{4B184D8A-3DFB-38C5-8999-7B778FC9E7F8}"/>
          </ac:picMkLst>
        </pc:picChg>
      </pc:sldChg>
      <pc:sldChg chg="addSp delSp modSp mod ord addAnim delAnim">
        <pc:chgData name="ِAwatef B" userId="4c3a533462edbdd8" providerId="LiveId" clId="{3D00259C-DA3F-4242-B11C-E9527B5B536B}" dt="2024-12-05T11:51:30.125" v="1393" actId="478"/>
        <pc:sldMkLst>
          <pc:docMk/>
          <pc:sldMk cId="3353734950" sldId="872"/>
        </pc:sldMkLst>
        <pc:spChg chg="add del">
          <ac:chgData name="ِAwatef B" userId="4c3a533462edbdd8" providerId="LiveId" clId="{3D00259C-DA3F-4242-B11C-E9527B5B536B}" dt="2024-12-05T11:51:19.088" v="1392" actId="478"/>
          <ac:spMkLst>
            <pc:docMk/>
            <pc:sldMk cId="3353734950" sldId="872"/>
            <ac:spMk id="3" creationId="{9F288B0D-6323-61B9-1CC5-F71BA44D0AAC}"/>
          </ac:spMkLst>
        </pc:spChg>
        <pc:spChg chg="mod">
          <ac:chgData name="ِAwatef B" userId="4c3a533462edbdd8" providerId="LiveId" clId="{3D00259C-DA3F-4242-B11C-E9527B5B536B}" dt="2024-12-03T14:36:58.419" v="238" actId="20577"/>
          <ac:spMkLst>
            <pc:docMk/>
            <pc:sldMk cId="3353734950" sldId="872"/>
            <ac:spMk id="4" creationId="{AEDFD1D0-E3C1-93BF-19A6-7EF279EC5C60}"/>
          </ac:spMkLst>
        </pc:spChg>
        <pc:spChg chg="mod">
          <ac:chgData name="ِAwatef B" userId="4c3a533462edbdd8" providerId="LiveId" clId="{3D00259C-DA3F-4242-B11C-E9527B5B536B}" dt="2024-12-03T14:36:50.068" v="217" actId="1036"/>
          <ac:spMkLst>
            <pc:docMk/>
            <pc:sldMk cId="3353734950" sldId="872"/>
            <ac:spMk id="10" creationId="{51F3317F-0D9D-5285-808E-300F4421A74A}"/>
          </ac:spMkLst>
        </pc:spChg>
        <pc:spChg chg="mod">
          <ac:chgData name="ِAwatef B" userId="4c3a533462edbdd8" providerId="LiveId" clId="{3D00259C-DA3F-4242-B11C-E9527B5B536B}" dt="2024-12-03T14:37:10.234" v="244" actId="14100"/>
          <ac:spMkLst>
            <pc:docMk/>
            <pc:sldMk cId="3353734950" sldId="872"/>
            <ac:spMk id="25" creationId="{6B26958A-A9AB-FA81-42F6-D178EBF1BA14}"/>
          </ac:spMkLst>
        </pc:spChg>
        <pc:picChg chg="add del">
          <ac:chgData name="ِAwatef B" userId="4c3a533462edbdd8" providerId="LiveId" clId="{3D00259C-DA3F-4242-B11C-E9527B5B536B}" dt="2024-12-05T11:51:30.125" v="1393" actId="478"/>
          <ac:picMkLst>
            <pc:docMk/>
            <pc:sldMk cId="3353734950" sldId="872"/>
            <ac:picMk id="2" creationId="{68AA5B19-E088-E37B-4F5A-8EA204006B33}"/>
          </ac:picMkLst>
        </pc:picChg>
        <pc:picChg chg="add del">
          <ac:chgData name="ِAwatef B" userId="4c3a533462edbdd8" providerId="LiveId" clId="{3D00259C-DA3F-4242-B11C-E9527B5B536B}" dt="2024-12-05T11:51:30.125" v="1393" actId="478"/>
          <ac:picMkLst>
            <pc:docMk/>
            <pc:sldMk cId="3353734950" sldId="872"/>
            <ac:picMk id="8" creationId="{5C847F0C-D8D7-A7E2-EB78-354F2AB11568}"/>
          </ac:picMkLst>
        </pc:picChg>
        <pc:picChg chg="add del">
          <ac:chgData name="ِAwatef B" userId="4c3a533462edbdd8" providerId="LiveId" clId="{3D00259C-DA3F-4242-B11C-E9527B5B536B}" dt="2024-12-05T11:51:30.125" v="1393" actId="478"/>
          <ac:picMkLst>
            <pc:docMk/>
            <pc:sldMk cId="3353734950" sldId="872"/>
            <ac:picMk id="11" creationId="{A6E6B9D2-A02A-8732-FB44-46F0EE322E45}"/>
          </ac:picMkLst>
        </pc:picChg>
      </pc:sldChg>
      <pc:sldChg chg="delSp modSp mod delAnim">
        <pc:chgData name="ِAwatef B" userId="4c3a533462edbdd8" providerId="LiveId" clId="{3D00259C-DA3F-4242-B11C-E9527B5B536B}" dt="2024-12-05T11:51:38.007" v="1395" actId="478"/>
        <pc:sldMkLst>
          <pc:docMk/>
          <pc:sldMk cId="3522379651" sldId="873"/>
        </pc:sldMkLst>
        <pc:spChg chg="mod">
          <ac:chgData name="ِAwatef B" userId="4c3a533462edbdd8" providerId="LiveId" clId="{3D00259C-DA3F-4242-B11C-E9527B5B536B}" dt="2024-12-03T14:40:26.148" v="298" actId="1037"/>
          <ac:spMkLst>
            <pc:docMk/>
            <pc:sldMk cId="3522379651" sldId="873"/>
            <ac:spMk id="2" creationId="{783C8574-CB05-8D01-0918-F36C3A8C53CD}"/>
          </ac:spMkLst>
        </pc:spChg>
        <pc:spChg chg="del">
          <ac:chgData name="ِAwatef B" userId="4c3a533462edbdd8" providerId="LiveId" clId="{3D00259C-DA3F-4242-B11C-E9527B5B536B}" dt="2024-12-03T14:39:34.025" v="282" actId="478"/>
          <ac:spMkLst>
            <pc:docMk/>
            <pc:sldMk cId="3522379651" sldId="873"/>
            <ac:spMk id="4" creationId="{97A5593E-AEAE-6313-A28C-F6CC808C1CC6}"/>
          </ac:spMkLst>
        </pc:spChg>
        <pc:spChg chg="del">
          <ac:chgData name="ِAwatef B" userId="4c3a533462edbdd8" providerId="LiveId" clId="{3D00259C-DA3F-4242-B11C-E9527B5B536B}" dt="2024-12-03T14:39:35.536" v="283" actId="478"/>
          <ac:spMkLst>
            <pc:docMk/>
            <pc:sldMk cId="3522379651" sldId="873"/>
            <ac:spMk id="5" creationId="{C9B9B748-40C2-A756-E72D-941864865779}"/>
          </ac:spMkLst>
        </pc:spChg>
        <pc:spChg chg="mod">
          <ac:chgData name="ِAwatef B" userId="4c3a533462edbdd8" providerId="LiveId" clId="{3D00259C-DA3F-4242-B11C-E9527B5B536B}" dt="2024-12-03T14:40:17.474" v="290" actId="14100"/>
          <ac:spMkLst>
            <pc:docMk/>
            <pc:sldMk cId="3522379651" sldId="873"/>
            <ac:spMk id="25" creationId="{9444F098-6E70-9254-498C-696098A1411B}"/>
          </ac:spMkLst>
        </pc:spChg>
        <pc:picChg chg="del">
          <ac:chgData name="ِAwatef B" userId="4c3a533462edbdd8" providerId="LiveId" clId="{3D00259C-DA3F-4242-B11C-E9527B5B536B}" dt="2024-12-05T11:51:38.007" v="1395" actId="478"/>
          <ac:picMkLst>
            <pc:docMk/>
            <pc:sldMk cId="3522379651" sldId="873"/>
            <ac:picMk id="3" creationId="{09D5C6C0-B6C2-1AAB-8CD4-DAA0A64313DA}"/>
          </ac:picMkLst>
        </pc:picChg>
      </pc:sldChg>
      <pc:sldChg chg="delSp modSp mod delAnim modNotesTx">
        <pc:chgData name="ِAwatef B" userId="4c3a533462edbdd8" providerId="LiveId" clId="{3D00259C-DA3F-4242-B11C-E9527B5B536B}" dt="2024-12-05T11:53:20.690" v="1411" actId="478"/>
        <pc:sldMkLst>
          <pc:docMk/>
          <pc:sldMk cId="868062967" sldId="883"/>
        </pc:sldMkLst>
        <pc:spChg chg="mod">
          <ac:chgData name="ِAwatef B" userId="4c3a533462edbdd8" providerId="LiveId" clId="{3D00259C-DA3F-4242-B11C-E9527B5B536B}" dt="2024-12-03T15:05:38.844" v="757" actId="207"/>
          <ac:spMkLst>
            <pc:docMk/>
            <pc:sldMk cId="868062967" sldId="883"/>
            <ac:spMk id="5" creationId="{79053A3B-E80B-0689-4655-E2D2AB6302F7}"/>
          </ac:spMkLst>
        </pc:spChg>
        <pc:spChg chg="del mod">
          <ac:chgData name="ِAwatef B" userId="4c3a533462edbdd8" providerId="LiveId" clId="{3D00259C-DA3F-4242-B11C-E9527B5B536B}" dt="2024-12-03T15:04:04.927" v="732" actId="478"/>
          <ac:spMkLst>
            <pc:docMk/>
            <pc:sldMk cId="868062967" sldId="883"/>
            <ac:spMk id="6" creationId="{6252B749-9A8A-294A-E349-FC4514AA715A}"/>
          </ac:spMkLst>
        </pc:spChg>
        <pc:spChg chg="del">
          <ac:chgData name="ِAwatef B" userId="4c3a533462edbdd8" providerId="LiveId" clId="{3D00259C-DA3F-4242-B11C-E9527B5B536B}" dt="2024-12-03T15:04:06.796" v="733" actId="478"/>
          <ac:spMkLst>
            <pc:docMk/>
            <pc:sldMk cId="868062967" sldId="883"/>
            <ac:spMk id="7" creationId="{333F3A15-9656-6F27-21BC-BFD25B9379FC}"/>
          </ac:spMkLst>
        </pc:spChg>
        <pc:spChg chg="mod">
          <ac:chgData name="ِAwatef B" userId="4c3a533462edbdd8" providerId="LiveId" clId="{3D00259C-DA3F-4242-B11C-E9527B5B536B}" dt="2024-12-03T15:04:01.500" v="731" actId="14100"/>
          <ac:spMkLst>
            <pc:docMk/>
            <pc:sldMk cId="868062967" sldId="883"/>
            <ac:spMk id="25" creationId="{0E498E16-FDAB-1204-7504-255D72B68614}"/>
          </ac:spMkLst>
        </pc:spChg>
        <pc:picChg chg="del">
          <ac:chgData name="ِAwatef B" userId="4c3a533462edbdd8" providerId="LiveId" clId="{3D00259C-DA3F-4242-B11C-E9527B5B536B}" dt="2024-12-05T11:53:20.690" v="1411" actId="478"/>
          <ac:picMkLst>
            <pc:docMk/>
            <pc:sldMk cId="868062967" sldId="883"/>
            <ac:picMk id="2" creationId="{751C8294-A568-C857-97A9-9444AC518FD7}"/>
          </ac:picMkLst>
        </pc:picChg>
      </pc:sldChg>
      <pc:sldChg chg="delSp modSp mod delAnim">
        <pc:chgData name="ِAwatef B" userId="4c3a533462edbdd8" providerId="LiveId" clId="{3D00259C-DA3F-4242-B11C-E9527B5B536B}" dt="2024-12-05T11:53:32.568" v="1413" actId="478"/>
        <pc:sldMkLst>
          <pc:docMk/>
          <pc:sldMk cId="3119361796" sldId="884"/>
        </pc:sldMkLst>
        <pc:spChg chg="del">
          <ac:chgData name="ِAwatef B" userId="4c3a533462edbdd8" providerId="LiveId" clId="{3D00259C-DA3F-4242-B11C-E9527B5B536B}" dt="2024-12-03T15:08:23.332" v="853" actId="478"/>
          <ac:spMkLst>
            <pc:docMk/>
            <pc:sldMk cId="3119361796" sldId="884"/>
            <ac:spMk id="2" creationId="{6A68EB60-6607-196F-DBE0-B8B86CA64454}"/>
          </ac:spMkLst>
        </pc:spChg>
        <pc:spChg chg="mod">
          <ac:chgData name="ِAwatef B" userId="4c3a533462edbdd8" providerId="LiveId" clId="{3D00259C-DA3F-4242-B11C-E9527B5B536B}" dt="2024-12-03T15:08:47.809" v="861" actId="207"/>
          <ac:spMkLst>
            <pc:docMk/>
            <pc:sldMk cId="3119361796" sldId="884"/>
            <ac:spMk id="5" creationId="{8146505D-E917-0ABC-ED01-BFC3E3BC460A}"/>
          </ac:spMkLst>
        </pc:spChg>
        <pc:spChg chg="del">
          <ac:chgData name="ِAwatef B" userId="4c3a533462edbdd8" providerId="LiveId" clId="{3D00259C-DA3F-4242-B11C-E9527B5B536B}" dt="2024-12-03T15:08:25.844" v="854" actId="478"/>
          <ac:spMkLst>
            <pc:docMk/>
            <pc:sldMk cId="3119361796" sldId="884"/>
            <ac:spMk id="8" creationId="{BFAC7F9B-0B0D-8FEA-72C7-23E7C873DEAF}"/>
          </ac:spMkLst>
        </pc:spChg>
        <pc:picChg chg="del">
          <ac:chgData name="ِAwatef B" userId="4c3a533462edbdd8" providerId="LiveId" clId="{3D00259C-DA3F-4242-B11C-E9527B5B536B}" dt="2024-12-05T11:53:32.568" v="1413" actId="478"/>
          <ac:picMkLst>
            <pc:docMk/>
            <pc:sldMk cId="3119361796" sldId="884"/>
            <ac:picMk id="2" creationId="{7560DF9C-D07B-B5E4-8EDC-1E1C18B227CB}"/>
          </ac:picMkLst>
        </pc:picChg>
      </pc:sldChg>
      <pc:sldChg chg="delSp modSp mod delAnim">
        <pc:chgData name="ِAwatef B" userId="4c3a533462edbdd8" providerId="LiveId" clId="{3D00259C-DA3F-4242-B11C-E9527B5B536B}" dt="2024-12-05T11:53:39.988" v="1415" actId="478"/>
        <pc:sldMkLst>
          <pc:docMk/>
          <pc:sldMk cId="1705453938" sldId="885"/>
        </pc:sldMkLst>
        <pc:spChg chg="mod">
          <ac:chgData name="ِAwatef B" userId="4c3a533462edbdd8" providerId="LiveId" clId="{3D00259C-DA3F-4242-B11C-E9527B5B536B}" dt="2024-12-03T17:40:03.048" v="1144" actId="20577"/>
          <ac:spMkLst>
            <pc:docMk/>
            <pc:sldMk cId="1705453938" sldId="885"/>
            <ac:spMk id="5" creationId="{BDA78510-2A4F-8A48-B41A-66ED9C5C9EC2}"/>
          </ac:spMkLst>
        </pc:spChg>
        <pc:spChg chg="del">
          <ac:chgData name="ِAwatef B" userId="4c3a533462edbdd8" providerId="LiveId" clId="{3D00259C-DA3F-4242-B11C-E9527B5B536B}" dt="2024-12-03T16:26:23.838" v="883" actId="478"/>
          <ac:spMkLst>
            <pc:docMk/>
            <pc:sldMk cId="1705453938" sldId="885"/>
            <ac:spMk id="8" creationId="{7C344FB6-857D-7C65-847E-8F9FC72284B1}"/>
          </ac:spMkLst>
        </pc:spChg>
        <pc:spChg chg="del">
          <ac:chgData name="ِAwatef B" userId="4c3a533462edbdd8" providerId="LiveId" clId="{3D00259C-DA3F-4242-B11C-E9527B5B536B}" dt="2024-12-03T16:26:25.734" v="884" actId="478"/>
          <ac:spMkLst>
            <pc:docMk/>
            <pc:sldMk cId="1705453938" sldId="885"/>
            <ac:spMk id="10" creationId="{DFA5E8B6-92CA-0586-694E-216D3026B105}"/>
          </ac:spMkLst>
        </pc:spChg>
        <pc:picChg chg="del">
          <ac:chgData name="ِAwatef B" userId="4c3a533462edbdd8" providerId="LiveId" clId="{3D00259C-DA3F-4242-B11C-E9527B5B536B}" dt="2024-12-05T11:53:39.988" v="1415" actId="478"/>
          <ac:picMkLst>
            <pc:docMk/>
            <pc:sldMk cId="1705453938" sldId="885"/>
            <ac:picMk id="2" creationId="{722EB7EF-81EF-9502-1199-135557145B29}"/>
          </ac:picMkLst>
        </pc:picChg>
      </pc:sldChg>
      <pc:sldChg chg="delSp modSp mod delAnim">
        <pc:chgData name="ِAwatef B" userId="4c3a533462edbdd8" providerId="LiveId" clId="{3D00259C-DA3F-4242-B11C-E9527B5B536B}" dt="2024-12-05T11:53:43.407" v="1416" actId="478"/>
        <pc:sldMkLst>
          <pc:docMk/>
          <pc:sldMk cId="1030323553" sldId="886"/>
        </pc:sldMkLst>
        <pc:spChg chg="del">
          <ac:chgData name="ِAwatef B" userId="4c3a533462edbdd8" providerId="LiveId" clId="{3D00259C-DA3F-4242-B11C-E9527B5B536B}" dt="2024-12-03T16:27:36.324" v="903" actId="478"/>
          <ac:spMkLst>
            <pc:docMk/>
            <pc:sldMk cId="1030323553" sldId="886"/>
            <ac:spMk id="2" creationId="{63A4AC57-90EE-2E51-A745-F05C07B7C0E6}"/>
          </ac:spMkLst>
        </pc:spChg>
        <pc:spChg chg="mod">
          <ac:chgData name="ِAwatef B" userId="4c3a533462edbdd8" providerId="LiveId" clId="{3D00259C-DA3F-4242-B11C-E9527B5B536B}" dt="2024-12-03T16:28:14.583" v="912" actId="207"/>
          <ac:spMkLst>
            <pc:docMk/>
            <pc:sldMk cId="1030323553" sldId="886"/>
            <ac:spMk id="5" creationId="{E7606241-7B7D-F82F-C7CC-AE5C4E8D6383}"/>
          </ac:spMkLst>
        </pc:spChg>
        <pc:spChg chg="del">
          <ac:chgData name="ِAwatef B" userId="4c3a533462edbdd8" providerId="LiveId" clId="{3D00259C-DA3F-4242-B11C-E9527B5B536B}" dt="2024-12-03T16:27:32.707" v="902" actId="478"/>
          <ac:spMkLst>
            <pc:docMk/>
            <pc:sldMk cId="1030323553" sldId="886"/>
            <ac:spMk id="6" creationId="{F4C24F01-F607-56AF-81F7-111F2CEC39AA}"/>
          </ac:spMkLst>
        </pc:spChg>
        <pc:spChg chg="del">
          <ac:chgData name="ِAwatef B" userId="4c3a533462edbdd8" providerId="LiveId" clId="{3D00259C-DA3F-4242-B11C-E9527B5B536B}" dt="2024-12-03T16:27:31.614" v="901" actId="478"/>
          <ac:spMkLst>
            <pc:docMk/>
            <pc:sldMk cId="1030323553" sldId="886"/>
            <ac:spMk id="7" creationId="{24BDB776-8C16-16A4-AD3C-4C425703192B}"/>
          </ac:spMkLst>
        </pc:spChg>
        <pc:spChg chg="mod">
          <ac:chgData name="ِAwatef B" userId="4c3a533462edbdd8" providerId="LiveId" clId="{3D00259C-DA3F-4242-B11C-E9527B5B536B}" dt="2024-12-03T16:27:53.655" v="907" actId="14100"/>
          <ac:spMkLst>
            <pc:docMk/>
            <pc:sldMk cId="1030323553" sldId="886"/>
            <ac:spMk id="25" creationId="{923F1A5C-DEFA-AA28-8FEC-5638C35AD37F}"/>
          </ac:spMkLst>
        </pc:spChg>
        <pc:picChg chg="del">
          <ac:chgData name="ِAwatef B" userId="4c3a533462edbdd8" providerId="LiveId" clId="{3D00259C-DA3F-4242-B11C-E9527B5B536B}" dt="2024-12-05T11:53:43.407" v="1416" actId="478"/>
          <ac:picMkLst>
            <pc:docMk/>
            <pc:sldMk cId="1030323553" sldId="886"/>
            <ac:picMk id="2" creationId="{B7F7E856-CD3C-B7E3-94D2-36836A7CC50B}"/>
          </ac:picMkLst>
        </pc:picChg>
        <pc:picChg chg="del">
          <ac:chgData name="ِAwatef B" userId="4c3a533462edbdd8" providerId="LiveId" clId="{3D00259C-DA3F-4242-B11C-E9527B5B536B}" dt="2024-12-03T16:27:40.286" v="904" actId="478"/>
          <ac:picMkLst>
            <pc:docMk/>
            <pc:sldMk cId="1030323553" sldId="886"/>
            <ac:picMk id="9" creationId="{AFE8713D-CC95-63E9-466A-1FBF966EB308}"/>
          </ac:picMkLst>
        </pc:picChg>
      </pc:sldChg>
      <pc:sldChg chg="delSp modSp del mod">
        <pc:chgData name="ِAwatef B" userId="4c3a533462edbdd8" providerId="LiveId" clId="{3D00259C-DA3F-4242-B11C-E9527B5B536B}" dt="2024-12-03T17:41:04.710" v="1145" actId="47"/>
        <pc:sldMkLst>
          <pc:docMk/>
          <pc:sldMk cId="2796353406" sldId="887"/>
        </pc:sldMkLst>
        <pc:spChg chg="del">
          <ac:chgData name="ِAwatef B" userId="4c3a533462edbdd8" providerId="LiveId" clId="{3D00259C-DA3F-4242-B11C-E9527B5B536B}" dt="2024-12-03T16:28:54.181" v="931" actId="478"/>
          <ac:spMkLst>
            <pc:docMk/>
            <pc:sldMk cId="2796353406" sldId="887"/>
            <ac:spMk id="2" creationId="{291044BE-4B4C-116A-DACD-E90B1C37CC87}"/>
          </ac:spMkLst>
        </pc:spChg>
        <pc:spChg chg="mod">
          <ac:chgData name="ِAwatef B" userId="4c3a533462edbdd8" providerId="LiveId" clId="{3D00259C-DA3F-4242-B11C-E9527B5B536B}" dt="2024-12-03T16:50:51.443" v="1029" actId="1037"/>
          <ac:spMkLst>
            <pc:docMk/>
            <pc:sldMk cId="2796353406" sldId="887"/>
            <ac:spMk id="5" creationId="{ABF5CB2B-4CE2-570E-D8FD-EFB9BF972938}"/>
          </ac:spMkLst>
        </pc:spChg>
        <pc:spChg chg="del">
          <ac:chgData name="ِAwatef B" userId="4c3a533462edbdd8" providerId="LiveId" clId="{3D00259C-DA3F-4242-B11C-E9527B5B536B}" dt="2024-12-03T16:49:40.730" v="973" actId="478"/>
          <ac:spMkLst>
            <pc:docMk/>
            <pc:sldMk cId="2796353406" sldId="887"/>
            <ac:spMk id="6" creationId="{3B14AB00-7106-23C4-FDF0-C525B4DB7A50}"/>
          </ac:spMkLst>
        </pc:spChg>
        <pc:spChg chg="del">
          <ac:chgData name="ِAwatef B" userId="4c3a533462edbdd8" providerId="LiveId" clId="{3D00259C-DA3F-4242-B11C-E9527B5B536B}" dt="2024-12-03T16:49:38.586" v="972" actId="478"/>
          <ac:spMkLst>
            <pc:docMk/>
            <pc:sldMk cId="2796353406" sldId="887"/>
            <ac:spMk id="7" creationId="{784FE5E0-796C-2907-7F18-56CBB1FF8340}"/>
          </ac:spMkLst>
        </pc:spChg>
        <pc:spChg chg="mod">
          <ac:chgData name="ِAwatef B" userId="4c3a533462edbdd8" providerId="LiveId" clId="{3D00259C-DA3F-4242-B11C-E9527B5B536B}" dt="2024-12-03T16:49:58.927" v="978" actId="1076"/>
          <ac:spMkLst>
            <pc:docMk/>
            <pc:sldMk cId="2796353406" sldId="887"/>
            <ac:spMk id="25" creationId="{E33EFBB9-44F9-F334-C0AF-5D04E3499B2B}"/>
          </ac:spMkLst>
        </pc:spChg>
      </pc:sldChg>
      <pc:sldChg chg="del">
        <pc:chgData name="ِAwatef B" userId="4c3a533462edbdd8" providerId="LiveId" clId="{3D00259C-DA3F-4242-B11C-E9527B5B536B}" dt="2024-12-03T16:29:26.537" v="932" actId="47"/>
        <pc:sldMkLst>
          <pc:docMk/>
          <pc:sldMk cId="2992183025" sldId="888"/>
        </pc:sldMkLst>
      </pc:sldChg>
      <pc:sldChg chg="del">
        <pc:chgData name="ِAwatef B" userId="4c3a533462edbdd8" providerId="LiveId" clId="{3D00259C-DA3F-4242-B11C-E9527B5B536B}" dt="2024-12-03T16:29:26.537" v="932" actId="47"/>
        <pc:sldMkLst>
          <pc:docMk/>
          <pc:sldMk cId="2163671565" sldId="889"/>
        </pc:sldMkLst>
      </pc:sldChg>
      <pc:sldChg chg="del">
        <pc:chgData name="ِAwatef B" userId="4c3a533462edbdd8" providerId="LiveId" clId="{3D00259C-DA3F-4242-B11C-E9527B5B536B}" dt="2024-12-03T16:29:26.537" v="932" actId="47"/>
        <pc:sldMkLst>
          <pc:docMk/>
          <pc:sldMk cId="4233882943" sldId="890"/>
        </pc:sldMkLst>
      </pc:sldChg>
      <pc:sldChg chg="del">
        <pc:chgData name="ِAwatef B" userId="4c3a533462edbdd8" providerId="LiveId" clId="{3D00259C-DA3F-4242-B11C-E9527B5B536B}" dt="2024-12-03T16:29:26.537" v="932" actId="47"/>
        <pc:sldMkLst>
          <pc:docMk/>
          <pc:sldMk cId="2384615795" sldId="891"/>
        </pc:sldMkLst>
      </pc:sldChg>
      <pc:sldChg chg="del">
        <pc:chgData name="ِAwatef B" userId="4c3a533462edbdd8" providerId="LiveId" clId="{3D00259C-DA3F-4242-B11C-E9527B5B536B}" dt="2024-12-03T16:29:26.537" v="932" actId="47"/>
        <pc:sldMkLst>
          <pc:docMk/>
          <pc:sldMk cId="20127171" sldId="893"/>
        </pc:sldMkLst>
      </pc:sldChg>
      <pc:sldChg chg="del">
        <pc:chgData name="ِAwatef B" userId="4c3a533462edbdd8" providerId="LiveId" clId="{3D00259C-DA3F-4242-B11C-E9527B5B536B}" dt="2024-12-03T16:29:26.537" v="932" actId="47"/>
        <pc:sldMkLst>
          <pc:docMk/>
          <pc:sldMk cId="3950633870" sldId="894"/>
        </pc:sldMkLst>
      </pc:sldChg>
      <pc:sldChg chg="del">
        <pc:chgData name="ِAwatef B" userId="4c3a533462edbdd8" providerId="LiveId" clId="{3D00259C-DA3F-4242-B11C-E9527B5B536B}" dt="2024-12-03T16:29:26.537" v="932" actId="47"/>
        <pc:sldMkLst>
          <pc:docMk/>
          <pc:sldMk cId="484403743" sldId="895"/>
        </pc:sldMkLst>
      </pc:sldChg>
      <pc:sldChg chg="del">
        <pc:chgData name="ِAwatef B" userId="4c3a533462edbdd8" providerId="LiveId" clId="{3D00259C-DA3F-4242-B11C-E9527B5B536B}" dt="2024-12-03T16:29:26.537" v="932" actId="47"/>
        <pc:sldMkLst>
          <pc:docMk/>
          <pc:sldMk cId="3284956260" sldId="896"/>
        </pc:sldMkLst>
      </pc:sldChg>
      <pc:sldChg chg="del">
        <pc:chgData name="ِAwatef B" userId="4c3a533462edbdd8" providerId="LiveId" clId="{3D00259C-DA3F-4242-B11C-E9527B5B536B}" dt="2024-12-03T16:29:26.537" v="932" actId="47"/>
        <pc:sldMkLst>
          <pc:docMk/>
          <pc:sldMk cId="1668994794" sldId="897"/>
        </pc:sldMkLst>
      </pc:sldChg>
      <pc:sldChg chg="del">
        <pc:chgData name="ِAwatef B" userId="4c3a533462edbdd8" providerId="LiveId" clId="{3D00259C-DA3F-4242-B11C-E9527B5B536B}" dt="2024-12-03T16:29:26.537" v="932" actId="47"/>
        <pc:sldMkLst>
          <pc:docMk/>
          <pc:sldMk cId="3087905619" sldId="898"/>
        </pc:sldMkLst>
      </pc:sldChg>
      <pc:sldChg chg="del">
        <pc:chgData name="ِAwatef B" userId="4c3a533462edbdd8" providerId="LiveId" clId="{3D00259C-DA3F-4242-B11C-E9527B5B536B}" dt="2024-12-03T16:29:26.537" v="932" actId="47"/>
        <pc:sldMkLst>
          <pc:docMk/>
          <pc:sldMk cId="2312573418" sldId="899"/>
        </pc:sldMkLst>
      </pc:sldChg>
      <pc:sldChg chg="del">
        <pc:chgData name="ِAwatef B" userId="4c3a533462edbdd8" providerId="LiveId" clId="{3D00259C-DA3F-4242-B11C-E9527B5B536B}" dt="2024-12-03T16:29:26.537" v="932" actId="47"/>
        <pc:sldMkLst>
          <pc:docMk/>
          <pc:sldMk cId="82319326" sldId="900"/>
        </pc:sldMkLst>
      </pc:sldChg>
      <pc:sldChg chg="del">
        <pc:chgData name="ِAwatef B" userId="4c3a533462edbdd8" providerId="LiveId" clId="{3D00259C-DA3F-4242-B11C-E9527B5B536B}" dt="2024-12-03T16:29:26.537" v="932" actId="47"/>
        <pc:sldMkLst>
          <pc:docMk/>
          <pc:sldMk cId="1842662209" sldId="901"/>
        </pc:sldMkLst>
      </pc:sldChg>
      <pc:sldChg chg="del">
        <pc:chgData name="ِAwatef B" userId="4c3a533462edbdd8" providerId="LiveId" clId="{3D00259C-DA3F-4242-B11C-E9527B5B536B}" dt="2024-12-03T16:29:26.537" v="932" actId="47"/>
        <pc:sldMkLst>
          <pc:docMk/>
          <pc:sldMk cId="1645906871" sldId="902"/>
        </pc:sldMkLst>
      </pc:sldChg>
      <pc:sldChg chg="del">
        <pc:chgData name="ِAwatef B" userId="4c3a533462edbdd8" providerId="LiveId" clId="{3D00259C-DA3F-4242-B11C-E9527B5B536B}" dt="2024-12-03T16:29:26.537" v="932" actId="47"/>
        <pc:sldMkLst>
          <pc:docMk/>
          <pc:sldMk cId="2290719855" sldId="903"/>
        </pc:sldMkLst>
      </pc:sldChg>
      <pc:sldChg chg="del">
        <pc:chgData name="ِAwatef B" userId="4c3a533462edbdd8" providerId="LiveId" clId="{3D00259C-DA3F-4242-B11C-E9527B5B536B}" dt="2024-12-03T16:29:26.537" v="932" actId="47"/>
        <pc:sldMkLst>
          <pc:docMk/>
          <pc:sldMk cId="383706117" sldId="904"/>
        </pc:sldMkLst>
      </pc:sldChg>
      <pc:sldChg chg="del">
        <pc:chgData name="ِAwatef B" userId="4c3a533462edbdd8" providerId="LiveId" clId="{3D00259C-DA3F-4242-B11C-E9527B5B536B}" dt="2024-12-03T16:29:26.537" v="932" actId="47"/>
        <pc:sldMkLst>
          <pc:docMk/>
          <pc:sldMk cId="690617909" sldId="905"/>
        </pc:sldMkLst>
      </pc:sldChg>
      <pc:sldChg chg="del">
        <pc:chgData name="ِAwatef B" userId="4c3a533462edbdd8" providerId="LiveId" clId="{3D00259C-DA3F-4242-B11C-E9527B5B536B}" dt="2024-12-03T16:29:26.537" v="932" actId="47"/>
        <pc:sldMkLst>
          <pc:docMk/>
          <pc:sldMk cId="1481322038" sldId="906"/>
        </pc:sldMkLst>
      </pc:sldChg>
      <pc:sldChg chg="del">
        <pc:chgData name="ِAwatef B" userId="4c3a533462edbdd8" providerId="LiveId" clId="{3D00259C-DA3F-4242-B11C-E9527B5B536B}" dt="2024-12-03T16:29:26.537" v="932" actId="47"/>
        <pc:sldMkLst>
          <pc:docMk/>
          <pc:sldMk cId="4093821317" sldId="907"/>
        </pc:sldMkLst>
      </pc:sldChg>
      <pc:sldChg chg="del">
        <pc:chgData name="ِAwatef B" userId="4c3a533462edbdd8" providerId="LiveId" clId="{3D00259C-DA3F-4242-B11C-E9527B5B536B}" dt="2024-12-03T16:29:26.537" v="932" actId="47"/>
        <pc:sldMkLst>
          <pc:docMk/>
          <pc:sldMk cId="3476961888" sldId="908"/>
        </pc:sldMkLst>
      </pc:sldChg>
      <pc:sldChg chg="del">
        <pc:chgData name="ِAwatef B" userId="4c3a533462edbdd8" providerId="LiveId" clId="{3D00259C-DA3F-4242-B11C-E9527B5B536B}" dt="2024-12-03T16:29:26.537" v="932" actId="47"/>
        <pc:sldMkLst>
          <pc:docMk/>
          <pc:sldMk cId="3843403172" sldId="909"/>
        </pc:sldMkLst>
      </pc:sldChg>
      <pc:sldChg chg="del">
        <pc:chgData name="ِAwatef B" userId="4c3a533462edbdd8" providerId="LiveId" clId="{3D00259C-DA3F-4242-B11C-E9527B5B536B}" dt="2024-12-03T16:29:26.537" v="932" actId="47"/>
        <pc:sldMkLst>
          <pc:docMk/>
          <pc:sldMk cId="2868104934" sldId="910"/>
        </pc:sldMkLst>
      </pc:sldChg>
      <pc:sldChg chg="del">
        <pc:chgData name="ِAwatef B" userId="4c3a533462edbdd8" providerId="LiveId" clId="{3D00259C-DA3F-4242-B11C-E9527B5B536B}" dt="2024-12-03T16:29:26.537" v="932" actId="47"/>
        <pc:sldMkLst>
          <pc:docMk/>
          <pc:sldMk cId="2578023509" sldId="911"/>
        </pc:sldMkLst>
      </pc:sldChg>
      <pc:sldChg chg="del">
        <pc:chgData name="ِAwatef B" userId="4c3a533462edbdd8" providerId="LiveId" clId="{3D00259C-DA3F-4242-B11C-E9527B5B536B}" dt="2024-12-03T16:29:26.537" v="932" actId="47"/>
        <pc:sldMkLst>
          <pc:docMk/>
          <pc:sldMk cId="461332540" sldId="912"/>
        </pc:sldMkLst>
      </pc:sldChg>
      <pc:sldChg chg="delSp modSp add mod ord delAnim">
        <pc:chgData name="ِAwatef B" userId="4c3a533462edbdd8" providerId="LiveId" clId="{3D00259C-DA3F-4242-B11C-E9527B5B536B}" dt="2024-12-05T11:51:03.092" v="1390" actId="478"/>
        <pc:sldMkLst>
          <pc:docMk/>
          <pc:sldMk cId="303347476" sldId="913"/>
        </pc:sldMkLst>
        <pc:spChg chg="mod">
          <ac:chgData name="ِAwatef B" userId="4c3a533462edbdd8" providerId="LiveId" clId="{3D00259C-DA3F-4242-B11C-E9527B5B536B}" dt="2024-12-03T14:35:55.746" v="193" actId="1036"/>
          <ac:spMkLst>
            <pc:docMk/>
            <pc:sldMk cId="303347476" sldId="913"/>
            <ac:spMk id="4" creationId="{619A8952-042F-CEEE-91B5-000A892BE1FD}"/>
          </ac:spMkLst>
        </pc:spChg>
        <pc:spChg chg="mod">
          <ac:chgData name="ِAwatef B" userId="4c3a533462edbdd8" providerId="LiveId" clId="{3D00259C-DA3F-4242-B11C-E9527B5B536B}" dt="2024-12-03T14:35:48.132" v="187" actId="1036"/>
          <ac:spMkLst>
            <pc:docMk/>
            <pc:sldMk cId="303347476" sldId="913"/>
            <ac:spMk id="5" creationId="{3521CC9B-0ABE-3730-8D54-FA777541435E}"/>
          </ac:spMkLst>
        </pc:spChg>
        <pc:spChg chg="mod">
          <ac:chgData name="ِAwatef B" userId="4c3a533462edbdd8" providerId="LiveId" clId="{3D00259C-DA3F-4242-B11C-E9527B5B536B}" dt="2024-12-03T14:35:38.252" v="175" actId="14100"/>
          <ac:spMkLst>
            <pc:docMk/>
            <pc:sldMk cId="303347476" sldId="913"/>
            <ac:spMk id="6" creationId="{3060EEB1-A70B-CB09-EAFB-00751E5100FF}"/>
          </ac:spMkLst>
        </pc:spChg>
        <pc:spChg chg="mod">
          <ac:chgData name="ِAwatef B" userId="4c3a533462edbdd8" providerId="LiveId" clId="{3D00259C-DA3F-4242-B11C-E9527B5B536B}" dt="2024-12-03T14:35:43.521" v="176" actId="14100"/>
          <ac:spMkLst>
            <pc:docMk/>
            <pc:sldMk cId="303347476" sldId="913"/>
            <ac:spMk id="7" creationId="{4ED567E8-5BEF-FE04-2E8A-F32E00CC706A}"/>
          </ac:spMkLst>
        </pc:spChg>
        <pc:spChg chg="mod">
          <ac:chgData name="ِAwatef B" userId="4c3a533462edbdd8" providerId="LiveId" clId="{3D00259C-DA3F-4242-B11C-E9527B5B536B}" dt="2024-12-03T14:36:00.382" v="194" actId="14100"/>
          <ac:spMkLst>
            <pc:docMk/>
            <pc:sldMk cId="303347476" sldId="913"/>
            <ac:spMk id="25" creationId="{E73ACC4B-A8EA-5EE6-D9B3-1A4E28AE28EE}"/>
          </ac:spMkLst>
        </pc:spChg>
        <pc:picChg chg="del">
          <ac:chgData name="ِAwatef B" userId="4c3a533462edbdd8" providerId="LiveId" clId="{3D00259C-DA3F-4242-B11C-E9527B5B536B}" dt="2024-12-05T11:51:03.092" v="1390" actId="478"/>
          <ac:picMkLst>
            <pc:docMk/>
            <pc:sldMk cId="303347476" sldId="913"/>
            <ac:picMk id="2" creationId="{916CE92C-429D-2FF9-8A6C-6A3FCAE14429}"/>
          </ac:picMkLst>
        </pc:picChg>
      </pc:sldChg>
      <pc:sldChg chg="delSp modSp add mod delAnim">
        <pc:chgData name="ِAwatef B" userId="4c3a533462edbdd8" providerId="LiveId" clId="{3D00259C-DA3F-4242-B11C-E9527B5B536B}" dt="2024-12-05T11:51:33.813" v="1394" actId="478"/>
        <pc:sldMkLst>
          <pc:docMk/>
          <pc:sldMk cId="4009200022" sldId="914"/>
        </pc:sldMkLst>
        <pc:spChg chg="mod">
          <ac:chgData name="ِAwatef B" userId="4c3a533462edbdd8" providerId="LiveId" clId="{3D00259C-DA3F-4242-B11C-E9527B5B536B}" dt="2024-12-03T14:38:55.738" v="280" actId="1076"/>
          <ac:spMkLst>
            <pc:docMk/>
            <pc:sldMk cId="4009200022" sldId="914"/>
            <ac:spMk id="4" creationId="{D1C771BB-75CA-228E-1355-5AEF6EFE3FC3}"/>
          </ac:spMkLst>
        </pc:spChg>
        <pc:spChg chg="mod">
          <ac:chgData name="ِAwatef B" userId="4c3a533462edbdd8" providerId="LiveId" clId="{3D00259C-DA3F-4242-B11C-E9527B5B536B}" dt="2024-12-03T14:38:52.195" v="279" actId="1076"/>
          <ac:spMkLst>
            <pc:docMk/>
            <pc:sldMk cId="4009200022" sldId="914"/>
            <ac:spMk id="10" creationId="{3A748631-A063-B072-1F3F-31B2C197E377}"/>
          </ac:spMkLst>
        </pc:spChg>
        <pc:spChg chg="mod">
          <ac:chgData name="ِAwatef B" userId="4c3a533462edbdd8" providerId="LiveId" clId="{3D00259C-DA3F-4242-B11C-E9527B5B536B}" dt="2024-12-03T14:38:48.852" v="278" actId="1038"/>
          <ac:spMkLst>
            <pc:docMk/>
            <pc:sldMk cId="4009200022" sldId="914"/>
            <ac:spMk id="25" creationId="{B2583CF6-FCD2-E875-9A91-625827D6D034}"/>
          </ac:spMkLst>
        </pc:spChg>
        <pc:picChg chg="del">
          <ac:chgData name="ِAwatef B" userId="4c3a533462edbdd8" providerId="LiveId" clId="{3D00259C-DA3F-4242-B11C-E9527B5B536B}" dt="2024-12-05T11:51:33.813" v="1394" actId="478"/>
          <ac:picMkLst>
            <pc:docMk/>
            <pc:sldMk cId="4009200022" sldId="914"/>
            <ac:picMk id="2" creationId="{C16C1F50-A5DB-6BFF-EB58-724D98991075}"/>
          </ac:picMkLst>
        </pc:picChg>
      </pc:sldChg>
      <pc:sldChg chg="delSp modSp add mod delAnim">
        <pc:chgData name="ِAwatef B" userId="4c3a533462edbdd8" providerId="LiveId" clId="{3D00259C-DA3F-4242-B11C-E9527B5B536B}" dt="2024-12-05T11:51:41.504" v="1396" actId="478"/>
        <pc:sldMkLst>
          <pc:docMk/>
          <pc:sldMk cId="893675886" sldId="915"/>
        </pc:sldMkLst>
        <pc:spChg chg="mod">
          <ac:chgData name="ِAwatef B" userId="4c3a533462edbdd8" providerId="LiveId" clId="{3D00259C-DA3F-4242-B11C-E9527B5B536B}" dt="2024-12-03T14:41:08.663" v="304" actId="207"/>
          <ac:spMkLst>
            <pc:docMk/>
            <pc:sldMk cId="893675886" sldId="915"/>
            <ac:spMk id="2" creationId="{986647C3-23CF-17A4-A09C-A61C94392006}"/>
          </ac:spMkLst>
        </pc:spChg>
        <pc:picChg chg="del">
          <ac:chgData name="ِAwatef B" userId="4c3a533462edbdd8" providerId="LiveId" clId="{3D00259C-DA3F-4242-B11C-E9527B5B536B}" dt="2024-12-05T11:51:41.504" v="1396" actId="478"/>
          <ac:picMkLst>
            <pc:docMk/>
            <pc:sldMk cId="893675886" sldId="915"/>
            <ac:picMk id="3" creationId="{1F858DD5-C8BE-D101-0706-D3221C966BBA}"/>
          </ac:picMkLst>
        </pc:picChg>
      </pc:sldChg>
      <pc:sldChg chg="delSp modSp add mod delAnim">
        <pc:chgData name="ِAwatef B" userId="4c3a533462edbdd8" providerId="LiveId" clId="{3D00259C-DA3F-4242-B11C-E9527B5B536B}" dt="2024-12-05T11:52:06.783" v="1398" actId="478"/>
        <pc:sldMkLst>
          <pc:docMk/>
          <pc:sldMk cId="4148741455" sldId="916"/>
        </pc:sldMkLst>
        <pc:spChg chg="mod">
          <ac:chgData name="ِAwatef B" userId="4c3a533462edbdd8" providerId="LiveId" clId="{3D00259C-DA3F-4242-B11C-E9527B5B536B}" dt="2024-12-03T17:15:59.404" v="1139"/>
          <ac:spMkLst>
            <pc:docMk/>
            <pc:sldMk cId="4148741455" sldId="916"/>
            <ac:spMk id="5" creationId="{8C59D92E-23C7-6E8E-AC53-FBD68227C6B3}"/>
          </ac:spMkLst>
        </pc:spChg>
        <pc:picChg chg="del">
          <ac:chgData name="ِAwatef B" userId="4c3a533462edbdd8" providerId="LiveId" clId="{3D00259C-DA3F-4242-B11C-E9527B5B536B}" dt="2024-12-05T11:52:06.783" v="1398" actId="478"/>
          <ac:picMkLst>
            <pc:docMk/>
            <pc:sldMk cId="4148741455" sldId="916"/>
            <ac:picMk id="2" creationId="{1C0C2FEE-2C32-59FD-1623-E47DEC49EE31}"/>
          </ac:picMkLst>
        </pc:picChg>
      </pc:sldChg>
      <pc:sldChg chg="delSp modSp add mod delAnim">
        <pc:chgData name="ِAwatef B" userId="4c3a533462edbdd8" providerId="LiveId" clId="{3D00259C-DA3F-4242-B11C-E9527B5B536B}" dt="2024-12-05T11:52:11.673" v="1399" actId="478"/>
        <pc:sldMkLst>
          <pc:docMk/>
          <pc:sldMk cId="881458627" sldId="917"/>
        </pc:sldMkLst>
        <pc:spChg chg="mod">
          <ac:chgData name="ِAwatef B" userId="4c3a533462edbdd8" providerId="LiveId" clId="{3D00259C-DA3F-4242-B11C-E9527B5B536B}" dt="2024-12-03T14:45:30.923" v="386" actId="207"/>
          <ac:spMkLst>
            <pc:docMk/>
            <pc:sldMk cId="881458627" sldId="917"/>
            <ac:spMk id="5" creationId="{4117EDA5-8371-F9CB-E316-6E8307633FA7}"/>
          </ac:spMkLst>
        </pc:spChg>
        <pc:spChg chg="mod">
          <ac:chgData name="ِAwatef B" userId="4c3a533462edbdd8" providerId="LiveId" clId="{3D00259C-DA3F-4242-B11C-E9527B5B536B}" dt="2024-12-03T14:44:49.293" v="377" actId="14100"/>
          <ac:spMkLst>
            <pc:docMk/>
            <pc:sldMk cId="881458627" sldId="917"/>
            <ac:spMk id="25" creationId="{A61F3F34-6853-37B9-2BA0-701F498D6BB4}"/>
          </ac:spMkLst>
        </pc:spChg>
        <pc:picChg chg="del">
          <ac:chgData name="ِAwatef B" userId="4c3a533462edbdd8" providerId="LiveId" clId="{3D00259C-DA3F-4242-B11C-E9527B5B536B}" dt="2024-12-05T11:52:11.673" v="1399" actId="478"/>
          <ac:picMkLst>
            <pc:docMk/>
            <pc:sldMk cId="881458627" sldId="917"/>
            <ac:picMk id="2" creationId="{FAC652DF-5F1F-7F9A-70F5-616585AC0834}"/>
          </ac:picMkLst>
        </pc:picChg>
      </pc:sldChg>
      <pc:sldChg chg="delSp modSp add mod delAnim">
        <pc:chgData name="ِAwatef B" userId="4c3a533462edbdd8" providerId="LiveId" clId="{3D00259C-DA3F-4242-B11C-E9527B5B536B}" dt="2024-12-05T11:52:15.908" v="1400" actId="478"/>
        <pc:sldMkLst>
          <pc:docMk/>
          <pc:sldMk cId="560582321" sldId="918"/>
        </pc:sldMkLst>
        <pc:spChg chg="mod">
          <ac:chgData name="ِAwatef B" userId="4c3a533462edbdd8" providerId="LiveId" clId="{3D00259C-DA3F-4242-B11C-E9527B5B536B}" dt="2024-12-03T14:46:52.555" v="401" actId="313"/>
          <ac:spMkLst>
            <pc:docMk/>
            <pc:sldMk cId="560582321" sldId="918"/>
            <ac:spMk id="5" creationId="{567DC0A0-7439-0DFC-C71B-86A8671FBAFD}"/>
          </ac:spMkLst>
        </pc:spChg>
        <pc:picChg chg="del">
          <ac:chgData name="ِAwatef B" userId="4c3a533462edbdd8" providerId="LiveId" clId="{3D00259C-DA3F-4242-B11C-E9527B5B536B}" dt="2024-12-05T11:52:15.908" v="1400" actId="478"/>
          <ac:picMkLst>
            <pc:docMk/>
            <pc:sldMk cId="560582321" sldId="918"/>
            <ac:picMk id="2" creationId="{6C5EAB52-997C-0652-8C07-50390C36ABB8}"/>
          </ac:picMkLst>
        </pc:picChg>
      </pc:sldChg>
      <pc:sldChg chg="delSp modSp add mod delAnim">
        <pc:chgData name="ِAwatef B" userId="4c3a533462edbdd8" providerId="LiveId" clId="{3D00259C-DA3F-4242-B11C-E9527B5B536B}" dt="2024-12-05T11:52:23.751" v="1401" actId="478"/>
        <pc:sldMkLst>
          <pc:docMk/>
          <pc:sldMk cId="3665331444" sldId="919"/>
        </pc:sldMkLst>
        <pc:spChg chg="mod">
          <ac:chgData name="ِAwatef B" userId="4c3a533462edbdd8" providerId="LiveId" clId="{3D00259C-DA3F-4242-B11C-E9527B5B536B}" dt="2024-12-03T14:49:06.832" v="446" actId="207"/>
          <ac:spMkLst>
            <pc:docMk/>
            <pc:sldMk cId="3665331444" sldId="919"/>
            <ac:spMk id="5" creationId="{E699867F-839B-8B70-C086-073DF9056FD2}"/>
          </ac:spMkLst>
        </pc:spChg>
        <pc:spChg chg="mod">
          <ac:chgData name="ِAwatef B" userId="4c3a533462edbdd8" providerId="LiveId" clId="{3D00259C-DA3F-4242-B11C-E9527B5B536B}" dt="2024-12-03T14:48:41.883" v="439" actId="14100"/>
          <ac:spMkLst>
            <pc:docMk/>
            <pc:sldMk cId="3665331444" sldId="919"/>
            <ac:spMk id="6" creationId="{0E18DF91-8499-AC14-F40E-B97F22E83158}"/>
          </ac:spMkLst>
        </pc:spChg>
        <pc:spChg chg="mod">
          <ac:chgData name="ِAwatef B" userId="4c3a533462edbdd8" providerId="LiveId" clId="{3D00259C-DA3F-4242-B11C-E9527B5B536B}" dt="2024-12-03T14:48:46.125" v="440" actId="14100"/>
          <ac:spMkLst>
            <pc:docMk/>
            <pc:sldMk cId="3665331444" sldId="919"/>
            <ac:spMk id="7" creationId="{958C6F6D-EE18-C0DB-C879-169E93992E11}"/>
          </ac:spMkLst>
        </pc:spChg>
        <pc:spChg chg="mod">
          <ac:chgData name="ِAwatef B" userId="4c3a533462edbdd8" providerId="LiveId" clId="{3D00259C-DA3F-4242-B11C-E9527B5B536B}" dt="2024-12-03T14:48:38.008" v="438" actId="14100"/>
          <ac:spMkLst>
            <pc:docMk/>
            <pc:sldMk cId="3665331444" sldId="919"/>
            <ac:spMk id="25" creationId="{59451608-D68F-687D-CEF2-821D17C83802}"/>
          </ac:spMkLst>
        </pc:spChg>
        <pc:picChg chg="del">
          <ac:chgData name="ِAwatef B" userId="4c3a533462edbdd8" providerId="LiveId" clId="{3D00259C-DA3F-4242-B11C-E9527B5B536B}" dt="2024-12-05T11:52:23.751" v="1401" actId="478"/>
          <ac:picMkLst>
            <pc:docMk/>
            <pc:sldMk cId="3665331444" sldId="919"/>
            <ac:picMk id="2" creationId="{A14D2297-5613-D205-F5CF-9C54043FFA30}"/>
          </ac:picMkLst>
        </pc:picChg>
        <pc:picChg chg="mod">
          <ac:chgData name="ِAwatef B" userId="4c3a533462edbdd8" providerId="LiveId" clId="{3D00259C-DA3F-4242-B11C-E9527B5B536B}" dt="2024-12-03T14:48:33.706" v="437" actId="14100"/>
          <ac:picMkLst>
            <pc:docMk/>
            <pc:sldMk cId="3665331444" sldId="919"/>
            <ac:picMk id="9" creationId="{C62FD1F9-6483-6AD2-043A-2E7D04CF4329}"/>
          </ac:picMkLst>
        </pc:picChg>
      </pc:sldChg>
      <pc:sldChg chg="delSp modSp add mod delAnim">
        <pc:chgData name="ِAwatef B" userId="4c3a533462edbdd8" providerId="LiveId" clId="{3D00259C-DA3F-4242-B11C-E9527B5B536B}" dt="2024-12-05T11:52:30.867" v="1402" actId="478"/>
        <pc:sldMkLst>
          <pc:docMk/>
          <pc:sldMk cId="1479568863" sldId="920"/>
        </pc:sldMkLst>
        <pc:spChg chg="mod">
          <ac:chgData name="ِAwatef B" userId="4c3a533462edbdd8" providerId="LiveId" clId="{3D00259C-DA3F-4242-B11C-E9527B5B536B}" dt="2024-12-03T14:49:21.420" v="449" actId="403"/>
          <ac:spMkLst>
            <pc:docMk/>
            <pc:sldMk cId="1479568863" sldId="920"/>
            <ac:spMk id="5" creationId="{FA5F0A0A-FA13-AE6F-805B-433ED75961FA}"/>
          </ac:spMkLst>
        </pc:spChg>
        <pc:picChg chg="del">
          <ac:chgData name="ِAwatef B" userId="4c3a533462edbdd8" providerId="LiveId" clId="{3D00259C-DA3F-4242-B11C-E9527B5B536B}" dt="2024-12-05T11:52:30.867" v="1402" actId="478"/>
          <ac:picMkLst>
            <pc:docMk/>
            <pc:sldMk cId="1479568863" sldId="920"/>
            <ac:picMk id="2" creationId="{4406C7C7-6C8F-D5F2-1190-A8B2390A7FD0}"/>
          </ac:picMkLst>
        </pc:picChg>
        <pc:picChg chg="del">
          <ac:chgData name="ِAwatef B" userId="4c3a533462edbdd8" providerId="LiveId" clId="{3D00259C-DA3F-4242-B11C-E9527B5B536B}" dt="2024-12-05T11:52:30.867" v="1402" actId="478"/>
          <ac:picMkLst>
            <pc:docMk/>
            <pc:sldMk cId="1479568863" sldId="920"/>
            <ac:picMk id="8" creationId="{3A0D221F-0542-4C36-C5DA-A4B2BD42E15E}"/>
          </ac:picMkLst>
        </pc:picChg>
        <pc:picChg chg="del">
          <ac:chgData name="ِAwatef B" userId="4c3a533462edbdd8" providerId="LiveId" clId="{3D00259C-DA3F-4242-B11C-E9527B5B536B}" dt="2024-12-05T11:52:30.867" v="1402" actId="478"/>
          <ac:picMkLst>
            <pc:docMk/>
            <pc:sldMk cId="1479568863" sldId="920"/>
            <ac:picMk id="12" creationId="{F1D9C043-CFBC-91C8-892C-0C734E7761A5}"/>
          </ac:picMkLst>
        </pc:picChg>
      </pc:sldChg>
      <pc:sldChg chg="delSp modSp add mod delAnim">
        <pc:chgData name="ِAwatef B" userId="4c3a533462edbdd8" providerId="LiveId" clId="{3D00259C-DA3F-4242-B11C-E9527B5B536B}" dt="2024-12-05T11:52:35.224" v="1403" actId="478"/>
        <pc:sldMkLst>
          <pc:docMk/>
          <pc:sldMk cId="649593502" sldId="921"/>
        </pc:sldMkLst>
        <pc:spChg chg="mod">
          <ac:chgData name="ِAwatef B" userId="4c3a533462edbdd8" providerId="LiveId" clId="{3D00259C-DA3F-4242-B11C-E9527B5B536B}" dt="2024-12-03T17:27:45.550" v="1140" actId="313"/>
          <ac:spMkLst>
            <pc:docMk/>
            <pc:sldMk cId="649593502" sldId="921"/>
            <ac:spMk id="5" creationId="{64CB5686-DED8-AF73-C6DC-E0A2C2F53E5C}"/>
          </ac:spMkLst>
        </pc:spChg>
        <pc:picChg chg="del">
          <ac:chgData name="ِAwatef B" userId="4c3a533462edbdd8" providerId="LiveId" clId="{3D00259C-DA3F-4242-B11C-E9527B5B536B}" dt="2024-12-05T11:52:35.224" v="1403" actId="478"/>
          <ac:picMkLst>
            <pc:docMk/>
            <pc:sldMk cId="649593502" sldId="921"/>
            <ac:picMk id="2" creationId="{40508006-C3DC-D0ED-E525-4BF51B59B03B}"/>
          </ac:picMkLst>
        </pc:picChg>
      </pc:sldChg>
      <pc:sldChg chg="delSp modSp add mod delAnim">
        <pc:chgData name="ِAwatef B" userId="4c3a533462edbdd8" providerId="LiveId" clId="{3D00259C-DA3F-4242-B11C-E9527B5B536B}" dt="2024-12-05T11:52:41.758" v="1404" actId="478"/>
        <pc:sldMkLst>
          <pc:docMk/>
          <pc:sldMk cId="1690743505" sldId="922"/>
        </pc:sldMkLst>
        <pc:spChg chg="mod">
          <ac:chgData name="ِAwatef B" userId="4c3a533462edbdd8" providerId="LiveId" clId="{3D00259C-DA3F-4242-B11C-E9527B5B536B}" dt="2024-12-03T17:28:47.025" v="1142" actId="20577"/>
          <ac:spMkLst>
            <pc:docMk/>
            <pc:sldMk cId="1690743505" sldId="922"/>
            <ac:spMk id="5" creationId="{7ADADD5B-BDE7-1391-2543-378220323A5E}"/>
          </ac:spMkLst>
        </pc:spChg>
        <pc:picChg chg="del">
          <ac:chgData name="ِAwatef B" userId="4c3a533462edbdd8" providerId="LiveId" clId="{3D00259C-DA3F-4242-B11C-E9527B5B536B}" dt="2024-12-05T11:52:41.758" v="1404" actId="478"/>
          <ac:picMkLst>
            <pc:docMk/>
            <pc:sldMk cId="1690743505" sldId="922"/>
            <ac:picMk id="2" creationId="{4D0218FD-00BC-5910-A9A1-A47C1996D3D8}"/>
          </ac:picMkLst>
        </pc:picChg>
      </pc:sldChg>
      <pc:sldChg chg="delSp modSp add mod delAnim">
        <pc:chgData name="ِAwatef B" userId="4c3a533462edbdd8" providerId="LiveId" clId="{3D00259C-DA3F-4242-B11C-E9527B5B536B}" dt="2024-12-05T11:52:46.083" v="1405" actId="478"/>
        <pc:sldMkLst>
          <pc:docMk/>
          <pc:sldMk cId="2783031404" sldId="923"/>
        </pc:sldMkLst>
        <pc:spChg chg="mod">
          <ac:chgData name="ِAwatef B" userId="4c3a533462edbdd8" providerId="LiveId" clId="{3D00259C-DA3F-4242-B11C-E9527B5B536B}" dt="2024-12-03T14:53:51.667" v="527" actId="20577"/>
          <ac:spMkLst>
            <pc:docMk/>
            <pc:sldMk cId="2783031404" sldId="923"/>
            <ac:spMk id="5" creationId="{500C2475-02C0-A69B-3687-DB767B4E99F0}"/>
          </ac:spMkLst>
        </pc:spChg>
        <pc:spChg chg="mod">
          <ac:chgData name="ِAwatef B" userId="4c3a533462edbdd8" providerId="LiveId" clId="{3D00259C-DA3F-4242-B11C-E9527B5B536B}" dt="2024-12-03T14:53:47.126" v="525" actId="14100"/>
          <ac:spMkLst>
            <pc:docMk/>
            <pc:sldMk cId="2783031404" sldId="923"/>
            <ac:spMk id="25" creationId="{1E4A67D3-EF9A-9D87-32B5-B3B8E496834A}"/>
          </ac:spMkLst>
        </pc:spChg>
        <pc:picChg chg="del">
          <ac:chgData name="ِAwatef B" userId="4c3a533462edbdd8" providerId="LiveId" clId="{3D00259C-DA3F-4242-B11C-E9527B5B536B}" dt="2024-12-05T11:52:46.083" v="1405" actId="478"/>
          <ac:picMkLst>
            <pc:docMk/>
            <pc:sldMk cId="2783031404" sldId="923"/>
            <ac:picMk id="8" creationId="{09766782-3006-194B-F24E-B328CA11B403}"/>
          </ac:picMkLst>
        </pc:picChg>
      </pc:sldChg>
      <pc:sldChg chg="delSp modSp add mod delAnim">
        <pc:chgData name="ِAwatef B" userId="4c3a533462edbdd8" providerId="LiveId" clId="{3D00259C-DA3F-4242-B11C-E9527B5B536B}" dt="2024-12-05T11:52:51.126" v="1406" actId="478"/>
        <pc:sldMkLst>
          <pc:docMk/>
          <pc:sldMk cId="2667691058" sldId="924"/>
        </pc:sldMkLst>
        <pc:spChg chg="mod">
          <ac:chgData name="ِAwatef B" userId="4c3a533462edbdd8" providerId="LiveId" clId="{3D00259C-DA3F-4242-B11C-E9527B5B536B}" dt="2024-12-03T14:56:03.966" v="617" actId="1036"/>
          <ac:spMkLst>
            <pc:docMk/>
            <pc:sldMk cId="2667691058" sldId="924"/>
            <ac:spMk id="5" creationId="{7AD7C5FF-A7EB-07DE-0262-B4F56871CD77}"/>
          </ac:spMkLst>
        </pc:spChg>
        <pc:spChg chg="mod">
          <ac:chgData name="ِAwatef B" userId="4c3a533462edbdd8" providerId="LiveId" clId="{3D00259C-DA3F-4242-B11C-E9527B5B536B}" dt="2024-12-03T14:55:51.452" v="575" actId="14100"/>
          <ac:spMkLst>
            <pc:docMk/>
            <pc:sldMk cId="2667691058" sldId="924"/>
            <ac:spMk id="6" creationId="{0F58260B-CBD7-93BB-2A82-A1844AFBFDC0}"/>
          </ac:spMkLst>
        </pc:spChg>
        <pc:spChg chg="del mod">
          <ac:chgData name="ِAwatef B" userId="4c3a533462edbdd8" providerId="LiveId" clId="{3D00259C-DA3F-4242-B11C-E9527B5B536B}" dt="2024-12-03T14:56:06.731" v="618" actId="478"/>
          <ac:spMkLst>
            <pc:docMk/>
            <pc:sldMk cId="2667691058" sldId="924"/>
            <ac:spMk id="7" creationId="{9CA966F5-A812-7681-E320-C1FC8BF8F77C}"/>
          </ac:spMkLst>
        </pc:spChg>
        <pc:spChg chg="mod">
          <ac:chgData name="ِAwatef B" userId="4c3a533462edbdd8" providerId="LiveId" clId="{3D00259C-DA3F-4242-B11C-E9527B5B536B}" dt="2024-12-03T14:55:07.163" v="537" actId="1076"/>
          <ac:spMkLst>
            <pc:docMk/>
            <pc:sldMk cId="2667691058" sldId="924"/>
            <ac:spMk id="25" creationId="{10EA5D07-9F29-E730-59BE-7B31B710A71C}"/>
          </ac:spMkLst>
        </pc:spChg>
        <pc:picChg chg="del">
          <ac:chgData name="ِAwatef B" userId="4c3a533462edbdd8" providerId="LiveId" clId="{3D00259C-DA3F-4242-B11C-E9527B5B536B}" dt="2024-12-05T11:52:51.126" v="1406" actId="478"/>
          <ac:picMkLst>
            <pc:docMk/>
            <pc:sldMk cId="2667691058" sldId="924"/>
            <ac:picMk id="2" creationId="{67EC4646-5CA9-75B6-3B4F-890EF85D854C}"/>
          </ac:picMkLst>
        </pc:picChg>
      </pc:sldChg>
      <pc:sldChg chg="delSp modSp add mod delAnim modNotesTx">
        <pc:chgData name="ِAwatef B" userId="4c3a533462edbdd8" providerId="LiveId" clId="{3D00259C-DA3F-4242-B11C-E9527B5B536B}" dt="2024-12-05T11:53:04.781" v="1408" actId="6549"/>
        <pc:sldMkLst>
          <pc:docMk/>
          <pc:sldMk cId="120743813" sldId="925"/>
        </pc:sldMkLst>
        <pc:spChg chg="mod">
          <ac:chgData name="ِAwatef B" userId="4c3a533462edbdd8" providerId="LiveId" clId="{3D00259C-DA3F-4242-B11C-E9527B5B536B}" dt="2024-12-03T14:56:53.665" v="623" actId="313"/>
          <ac:spMkLst>
            <pc:docMk/>
            <pc:sldMk cId="120743813" sldId="925"/>
            <ac:spMk id="5" creationId="{A598E36D-4A05-CA5F-5F73-51A9083C79D7}"/>
          </ac:spMkLst>
        </pc:spChg>
        <pc:picChg chg="del">
          <ac:chgData name="ِAwatef B" userId="4c3a533462edbdd8" providerId="LiveId" clId="{3D00259C-DA3F-4242-B11C-E9527B5B536B}" dt="2024-12-05T11:53:02.014" v="1407" actId="478"/>
          <ac:picMkLst>
            <pc:docMk/>
            <pc:sldMk cId="120743813" sldId="925"/>
            <ac:picMk id="2" creationId="{66BEC4B9-F872-D0CD-763D-6B3DC93E50EA}"/>
          </ac:picMkLst>
        </pc:picChg>
        <pc:picChg chg="del">
          <ac:chgData name="ِAwatef B" userId="4c3a533462edbdd8" providerId="LiveId" clId="{3D00259C-DA3F-4242-B11C-E9527B5B536B}" dt="2024-12-05T11:53:02.014" v="1407" actId="478"/>
          <ac:picMkLst>
            <pc:docMk/>
            <pc:sldMk cId="120743813" sldId="925"/>
            <ac:picMk id="11" creationId="{10E528A6-D5F9-36B3-57B3-C9608E475604}"/>
          </ac:picMkLst>
        </pc:picChg>
        <pc:picChg chg="del">
          <ac:chgData name="ِAwatef B" userId="4c3a533462edbdd8" providerId="LiveId" clId="{3D00259C-DA3F-4242-B11C-E9527B5B536B}" dt="2024-12-05T11:53:02.014" v="1407" actId="478"/>
          <ac:picMkLst>
            <pc:docMk/>
            <pc:sldMk cId="120743813" sldId="925"/>
            <ac:picMk id="12" creationId="{3C750267-E434-87EB-BFB6-6EDA62D29E0A}"/>
          </ac:picMkLst>
        </pc:picChg>
      </pc:sldChg>
      <pc:sldChg chg="add del ord">
        <pc:chgData name="ِAwatef B" userId="4c3a533462edbdd8" providerId="LiveId" clId="{3D00259C-DA3F-4242-B11C-E9527B5B536B}" dt="2024-12-03T14:58:18.244" v="630" actId="2890"/>
        <pc:sldMkLst>
          <pc:docMk/>
          <pc:sldMk cId="1177259169" sldId="926"/>
        </pc:sldMkLst>
      </pc:sldChg>
      <pc:sldChg chg="delSp modSp add mod ord delAnim">
        <pc:chgData name="ِAwatef B" userId="4c3a533462edbdd8" providerId="LiveId" clId="{3D00259C-DA3F-4242-B11C-E9527B5B536B}" dt="2024-12-05T11:53:12.048" v="1409" actId="478"/>
        <pc:sldMkLst>
          <pc:docMk/>
          <pc:sldMk cId="3886402456" sldId="926"/>
        </pc:sldMkLst>
        <pc:spChg chg="mod">
          <ac:chgData name="ِAwatef B" userId="4c3a533462edbdd8" providerId="LiveId" clId="{3D00259C-DA3F-4242-B11C-E9527B5B536B}" dt="2024-12-03T14:59:16.264" v="668" actId="1037"/>
          <ac:spMkLst>
            <pc:docMk/>
            <pc:sldMk cId="3886402456" sldId="926"/>
            <ac:spMk id="5" creationId="{303C1F98-4E08-AD14-2F1F-7F0D748086EC}"/>
          </ac:spMkLst>
        </pc:spChg>
        <pc:picChg chg="del">
          <ac:chgData name="ِAwatef B" userId="4c3a533462edbdd8" providerId="LiveId" clId="{3D00259C-DA3F-4242-B11C-E9527B5B536B}" dt="2024-12-05T11:53:12.048" v="1409" actId="478"/>
          <ac:picMkLst>
            <pc:docMk/>
            <pc:sldMk cId="3886402456" sldId="926"/>
            <ac:picMk id="2" creationId="{06D35BF4-EC3A-DC91-64FD-DDB8F85865B7}"/>
          </ac:picMkLst>
        </pc:picChg>
        <pc:picChg chg="del">
          <ac:chgData name="ِAwatef B" userId="4c3a533462edbdd8" providerId="LiveId" clId="{3D00259C-DA3F-4242-B11C-E9527B5B536B}" dt="2024-12-05T11:53:12.048" v="1409" actId="478"/>
          <ac:picMkLst>
            <pc:docMk/>
            <pc:sldMk cId="3886402456" sldId="926"/>
            <ac:picMk id="12" creationId="{C0795FA7-E8EC-1A20-48CB-223B494E2BE3}"/>
          </ac:picMkLst>
        </pc:picChg>
        <pc:picChg chg="del">
          <ac:chgData name="ِAwatef B" userId="4c3a533462edbdd8" providerId="LiveId" clId="{3D00259C-DA3F-4242-B11C-E9527B5B536B}" dt="2024-12-05T11:53:12.048" v="1409" actId="478"/>
          <ac:picMkLst>
            <pc:docMk/>
            <pc:sldMk cId="3886402456" sldId="926"/>
            <ac:picMk id="13" creationId="{86EBB792-C0B5-6FF7-F19F-7EBC7F92A1FC}"/>
          </ac:picMkLst>
        </pc:picChg>
      </pc:sldChg>
      <pc:sldChg chg="delSp modSp add mod delAnim">
        <pc:chgData name="ِAwatef B" userId="4c3a533462edbdd8" providerId="LiveId" clId="{3D00259C-DA3F-4242-B11C-E9527B5B536B}" dt="2024-12-05T11:53:16.343" v="1410" actId="478"/>
        <pc:sldMkLst>
          <pc:docMk/>
          <pc:sldMk cId="3600291920" sldId="927"/>
        </pc:sldMkLst>
        <pc:spChg chg="mod">
          <ac:chgData name="ِAwatef B" userId="4c3a533462edbdd8" providerId="LiveId" clId="{3D00259C-DA3F-4242-B11C-E9527B5B536B}" dt="2024-12-03T15:01:04.600" v="703" actId="20577"/>
          <ac:spMkLst>
            <pc:docMk/>
            <pc:sldMk cId="3600291920" sldId="927"/>
            <ac:spMk id="5" creationId="{E2E8A756-99A9-6DC1-2179-DD1ADA2B2105}"/>
          </ac:spMkLst>
        </pc:spChg>
        <pc:spChg chg="del">
          <ac:chgData name="ِAwatef B" userId="4c3a533462edbdd8" providerId="LiveId" clId="{3D00259C-DA3F-4242-B11C-E9527B5B536B}" dt="2024-12-03T15:00:09.910" v="677" actId="478"/>
          <ac:spMkLst>
            <pc:docMk/>
            <pc:sldMk cId="3600291920" sldId="927"/>
            <ac:spMk id="7" creationId="{B03D1862-B4AF-3960-5592-860116B90F28}"/>
          </ac:spMkLst>
        </pc:spChg>
        <pc:picChg chg="del">
          <ac:chgData name="ِAwatef B" userId="4c3a533462edbdd8" providerId="LiveId" clId="{3D00259C-DA3F-4242-B11C-E9527B5B536B}" dt="2024-12-05T11:53:16.343" v="1410" actId="478"/>
          <ac:picMkLst>
            <pc:docMk/>
            <pc:sldMk cId="3600291920" sldId="927"/>
            <ac:picMk id="2" creationId="{E63A88D4-C587-CEA4-A307-A1CE952932AD}"/>
          </ac:picMkLst>
        </pc:picChg>
      </pc:sldChg>
      <pc:sldChg chg="delSp modSp add mod delAnim">
        <pc:chgData name="ِAwatef B" userId="4c3a533462edbdd8" providerId="LiveId" clId="{3D00259C-DA3F-4242-B11C-E9527B5B536B}" dt="2024-12-05T11:53:24.281" v="1412" actId="478"/>
        <pc:sldMkLst>
          <pc:docMk/>
          <pc:sldMk cId="3899403121" sldId="928"/>
        </pc:sldMkLst>
        <pc:spChg chg="mod">
          <ac:chgData name="ِAwatef B" userId="4c3a533462edbdd8" providerId="LiveId" clId="{3D00259C-DA3F-4242-B11C-E9527B5B536B}" dt="2024-12-03T15:06:19.762" v="763" actId="207"/>
          <ac:spMkLst>
            <pc:docMk/>
            <pc:sldMk cId="3899403121" sldId="928"/>
            <ac:spMk id="5" creationId="{D7E1CC4D-098D-F2FA-D3D6-232FEEED895D}"/>
          </ac:spMkLst>
        </pc:spChg>
        <pc:picChg chg="del">
          <ac:chgData name="ِAwatef B" userId="4c3a533462edbdd8" providerId="LiveId" clId="{3D00259C-DA3F-4242-B11C-E9527B5B536B}" dt="2024-12-05T11:53:24.281" v="1412" actId="478"/>
          <ac:picMkLst>
            <pc:docMk/>
            <pc:sldMk cId="3899403121" sldId="928"/>
            <ac:picMk id="2" creationId="{474E944E-CD74-1ABF-D295-8B13A95F6BC7}"/>
          </ac:picMkLst>
        </pc:picChg>
      </pc:sldChg>
      <pc:sldChg chg="delSp modSp add mod delAnim">
        <pc:chgData name="ِAwatef B" userId="4c3a533462edbdd8" providerId="LiveId" clId="{3D00259C-DA3F-4242-B11C-E9527B5B536B}" dt="2024-12-05T11:53:36.365" v="1414" actId="478"/>
        <pc:sldMkLst>
          <pc:docMk/>
          <pc:sldMk cId="4117997330" sldId="929"/>
        </pc:sldMkLst>
        <pc:spChg chg="mod">
          <ac:chgData name="ِAwatef B" userId="4c3a533462edbdd8" providerId="LiveId" clId="{3D00259C-DA3F-4242-B11C-E9527B5B536B}" dt="2024-12-03T15:09:36.203" v="879" actId="1035"/>
          <ac:spMkLst>
            <pc:docMk/>
            <pc:sldMk cId="4117997330" sldId="929"/>
            <ac:spMk id="5" creationId="{EF1981AD-2DE4-CD33-64BE-1D7E9C77553F}"/>
          </ac:spMkLst>
        </pc:spChg>
        <pc:picChg chg="del">
          <ac:chgData name="ِAwatef B" userId="4c3a533462edbdd8" providerId="LiveId" clId="{3D00259C-DA3F-4242-B11C-E9527B5B536B}" dt="2024-12-05T11:53:36.365" v="1414" actId="478"/>
          <ac:picMkLst>
            <pc:docMk/>
            <pc:sldMk cId="4117997330" sldId="929"/>
            <ac:picMk id="2" creationId="{C2ED9C89-27CB-655A-7D67-752F4BFBBBCD}"/>
          </ac:picMkLst>
        </pc:picChg>
      </pc:sldChg>
      <pc:sldChg chg="delSp add mod delAnim">
        <pc:chgData name="ِAwatef B" userId="4c3a533462edbdd8" providerId="LiveId" clId="{3D00259C-DA3F-4242-B11C-E9527B5B536B}" dt="2024-12-05T11:54:34.306" v="1422" actId="478"/>
        <pc:sldMkLst>
          <pc:docMk/>
          <pc:sldMk cId="2984826650" sldId="930"/>
        </pc:sldMkLst>
        <pc:picChg chg="del">
          <ac:chgData name="ِAwatef B" userId="4c3a533462edbdd8" providerId="LiveId" clId="{3D00259C-DA3F-4242-B11C-E9527B5B536B}" dt="2024-12-05T11:54:34.306" v="1422" actId="478"/>
          <ac:picMkLst>
            <pc:docMk/>
            <pc:sldMk cId="2984826650" sldId="930"/>
            <ac:picMk id="2" creationId="{9BE6A302-9572-4BCC-0792-2B2652647673}"/>
          </ac:picMkLst>
        </pc:picChg>
      </pc:sldChg>
      <pc:sldChg chg="delSp modSp add mod delAnim">
        <pc:chgData name="ِAwatef B" userId="4c3a533462edbdd8" providerId="LiveId" clId="{3D00259C-DA3F-4242-B11C-E9527B5B536B}" dt="2024-12-05T11:53:59.970" v="1420" actId="478"/>
        <pc:sldMkLst>
          <pc:docMk/>
          <pc:sldMk cId="1241927949" sldId="931"/>
        </pc:sldMkLst>
        <pc:spChg chg="mod">
          <ac:chgData name="ِAwatef B" userId="4c3a533462edbdd8" providerId="LiveId" clId="{3D00259C-DA3F-4242-B11C-E9527B5B536B}" dt="2024-12-03T16:38:28.126" v="957" actId="1038"/>
          <ac:spMkLst>
            <pc:docMk/>
            <pc:sldMk cId="1241927949" sldId="931"/>
            <ac:spMk id="5" creationId="{DF252ABD-136C-7B45-8D64-40AA2E8B8D16}"/>
          </ac:spMkLst>
        </pc:spChg>
        <pc:spChg chg="mod">
          <ac:chgData name="ِAwatef B" userId="4c3a533462edbdd8" providerId="LiveId" clId="{3D00259C-DA3F-4242-B11C-E9527B5B536B}" dt="2024-12-03T16:38:17.994" v="948" actId="14100"/>
          <ac:spMkLst>
            <pc:docMk/>
            <pc:sldMk cId="1241927949" sldId="931"/>
            <ac:spMk id="6" creationId="{6B318C0F-B806-7145-123C-B38EC801783C}"/>
          </ac:spMkLst>
        </pc:spChg>
        <pc:spChg chg="mod">
          <ac:chgData name="ِAwatef B" userId="4c3a533462edbdd8" providerId="LiveId" clId="{3D00259C-DA3F-4242-B11C-E9527B5B536B}" dt="2024-12-03T16:38:13.819" v="947" actId="14100"/>
          <ac:spMkLst>
            <pc:docMk/>
            <pc:sldMk cId="1241927949" sldId="931"/>
            <ac:spMk id="7" creationId="{2CC467FC-C664-8739-3FFC-0B2925709AF4}"/>
          </ac:spMkLst>
        </pc:spChg>
        <pc:spChg chg="mod">
          <ac:chgData name="ِAwatef B" userId="4c3a533462edbdd8" providerId="LiveId" clId="{3D00259C-DA3F-4242-B11C-E9527B5B536B}" dt="2024-12-03T16:38:23.520" v="950" actId="1037"/>
          <ac:spMkLst>
            <pc:docMk/>
            <pc:sldMk cId="1241927949" sldId="931"/>
            <ac:spMk id="25" creationId="{E5D198F3-FD8E-B7F9-0607-60015CF71B5E}"/>
          </ac:spMkLst>
        </pc:spChg>
        <pc:picChg chg="del">
          <ac:chgData name="ِAwatef B" userId="4c3a533462edbdd8" providerId="LiveId" clId="{3D00259C-DA3F-4242-B11C-E9527B5B536B}" dt="2024-12-05T11:53:59.970" v="1420" actId="478"/>
          <ac:picMkLst>
            <pc:docMk/>
            <pc:sldMk cId="1241927949" sldId="931"/>
            <ac:picMk id="2" creationId="{8305B590-4A15-A3F5-E12C-FD8C57240C99}"/>
          </ac:picMkLst>
        </pc:picChg>
      </pc:sldChg>
      <pc:sldChg chg="delSp modSp add mod delAnim">
        <pc:chgData name="ِAwatef B" userId="4c3a533462edbdd8" providerId="LiveId" clId="{3D00259C-DA3F-4242-B11C-E9527B5B536B}" dt="2024-12-05T11:54:04.031" v="1421" actId="478"/>
        <pc:sldMkLst>
          <pc:docMk/>
          <pc:sldMk cId="2749380522" sldId="932"/>
        </pc:sldMkLst>
        <pc:spChg chg="mod">
          <ac:chgData name="ِAwatef B" userId="4c3a533462edbdd8" providerId="LiveId" clId="{3D00259C-DA3F-4242-B11C-E9527B5B536B}" dt="2024-12-03T16:39:21.589" v="962" actId="403"/>
          <ac:spMkLst>
            <pc:docMk/>
            <pc:sldMk cId="2749380522" sldId="932"/>
            <ac:spMk id="5" creationId="{FE6B4A1F-6576-448B-A165-924528BFBB9E}"/>
          </ac:spMkLst>
        </pc:spChg>
        <pc:picChg chg="del">
          <ac:chgData name="ِAwatef B" userId="4c3a533462edbdd8" providerId="LiveId" clId="{3D00259C-DA3F-4242-B11C-E9527B5B536B}" dt="2024-12-05T11:54:04.031" v="1421" actId="478"/>
          <ac:picMkLst>
            <pc:docMk/>
            <pc:sldMk cId="2749380522" sldId="932"/>
            <ac:picMk id="2" creationId="{790060FF-694F-EC31-9ED0-EF50FD966AC9}"/>
          </ac:picMkLst>
        </pc:picChg>
      </pc:sldChg>
      <pc:sldChg chg="delSp add mod delAnim">
        <pc:chgData name="ِAwatef B" userId="4c3a533462edbdd8" providerId="LiveId" clId="{3D00259C-DA3F-4242-B11C-E9527B5B536B}" dt="2024-12-05T11:53:56.104" v="1419" actId="478"/>
        <pc:sldMkLst>
          <pc:docMk/>
          <pc:sldMk cId="1734071840" sldId="933"/>
        </pc:sldMkLst>
        <pc:picChg chg="del">
          <ac:chgData name="ِAwatef B" userId="4c3a533462edbdd8" providerId="LiveId" clId="{3D00259C-DA3F-4242-B11C-E9527B5B536B}" dt="2024-12-05T11:53:56.104" v="1419" actId="478"/>
          <ac:picMkLst>
            <pc:docMk/>
            <pc:sldMk cId="1734071840" sldId="933"/>
            <ac:picMk id="2" creationId="{30294EE1-87D0-0ADF-72D1-DF1FB9C3848E}"/>
          </ac:picMkLst>
        </pc:picChg>
      </pc:sldChg>
      <pc:sldChg chg="delSp modSp add mod delAnim">
        <pc:chgData name="ِAwatef B" userId="4c3a533462edbdd8" providerId="LiveId" clId="{3D00259C-DA3F-4242-B11C-E9527B5B536B}" dt="2024-12-05T11:53:46.982" v="1417" actId="478"/>
        <pc:sldMkLst>
          <pc:docMk/>
          <pc:sldMk cId="637210623" sldId="934"/>
        </pc:sldMkLst>
        <pc:spChg chg="mod">
          <ac:chgData name="ِAwatef B" userId="4c3a533462edbdd8" providerId="LiveId" clId="{3D00259C-DA3F-4242-B11C-E9527B5B536B}" dt="2024-12-03T16:51:53.801" v="1085" actId="207"/>
          <ac:spMkLst>
            <pc:docMk/>
            <pc:sldMk cId="637210623" sldId="934"/>
            <ac:spMk id="5" creationId="{904BA1E1-2F82-8629-41C6-018818690700}"/>
          </ac:spMkLst>
        </pc:spChg>
        <pc:spChg chg="mod">
          <ac:chgData name="ِAwatef B" userId="4c3a533462edbdd8" providerId="LiveId" clId="{3D00259C-DA3F-4242-B11C-E9527B5B536B}" dt="2024-12-03T16:51:04.627" v="1032" actId="403"/>
          <ac:spMkLst>
            <pc:docMk/>
            <pc:sldMk cId="637210623" sldId="934"/>
            <ac:spMk id="25" creationId="{07F776A8-1B67-E3D8-86D8-7CEC1F73B143}"/>
          </ac:spMkLst>
        </pc:spChg>
        <pc:picChg chg="del">
          <ac:chgData name="ِAwatef B" userId="4c3a533462edbdd8" providerId="LiveId" clId="{3D00259C-DA3F-4242-B11C-E9527B5B536B}" dt="2024-12-05T11:53:46.982" v="1417" actId="478"/>
          <ac:picMkLst>
            <pc:docMk/>
            <pc:sldMk cId="637210623" sldId="934"/>
            <ac:picMk id="2" creationId="{A3C30852-7903-7BC9-F602-3D891FDF7E43}"/>
          </ac:picMkLst>
        </pc:picChg>
      </pc:sldChg>
      <pc:sldChg chg="addSp delSp modSp add mod delAnim">
        <pc:chgData name="ِAwatef B" userId="4c3a533462edbdd8" providerId="LiveId" clId="{3D00259C-DA3F-4242-B11C-E9527B5B536B}" dt="2024-12-05T11:53:50.449" v="1418" actId="478"/>
        <pc:sldMkLst>
          <pc:docMk/>
          <pc:sldMk cId="4200191616" sldId="935"/>
        </pc:sldMkLst>
        <pc:spChg chg="add mod">
          <ac:chgData name="ِAwatef B" userId="4c3a533462edbdd8" providerId="LiveId" clId="{3D00259C-DA3F-4242-B11C-E9527B5B536B}" dt="2024-12-03T16:54:24.219" v="1135" actId="1038"/>
          <ac:spMkLst>
            <pc:docMk/>
            <pc:sldMk cId="4200191616" sldId="935"/>
            <ac:spMk id="2" creationId="{78C44B9B-2B48-01C9-83C1-32F45F420993}"/>
          </ac:spMkLst>
        </pc:spChg>
        <pc:spChg chg="add mod">
          <ac:chgData name="ِAwatef B" userId="4c3a533462edbdd8" providerId="LiveId" clId="{3D00259C-DA3F-4242-B11C-E9527B5B536B}" dt="2024-12-03T16:54:24.219" v="1135" actId="1038"/>
          <ac:spMkLst>
            <pc:docMk/>
            <pc:sldMk cId="4200191616" sldId="935"/>
            <ac:spMk id="3" creationId="{23FD8710-3F8E-7D57-1C6A-A97984EFF088}"/>
          </ac:spMkLst>
        </pc:spChg>
        <pc:spChg chg="mod">
          <ac:chgData name="ِAwatef B" userId="4c3a533462edbdd8" providerId="LiveId" clId="{3D00259C-DA3F-4242-B11C-E9527B5B536B}" dt="2024-12-03T16:54:09.291" v="1125" actId="1037"/>
          <ac:spMkLst>
            <pc:docMk/>
            <pc:sldMk cId="4200191616" sldId="935"/>
            <ac:spMk id="5" creationId="{BFBF8B6C-6278-AC95-2B96-CA5F36C03678}"/>
          </ac:spMkLst>
        </pc:spChg>
        <pc:spChg chg="mod">
          <ac:chgData name="ِAwatef B" userId="4c3a533462edbdd8" providerId="LiveId" clId="{3D00259C-DA3F-4242-B11C-E9527B5B536B}" dt="2024-12-03T16:53:44.391" v="1110" actId="1037"/>
          <ac:spMkLst>
            <pc:docMk/>
            <pc:sldMk cId="4200191616" sldId="935"/>
            <ac:spMk id="25" creationId="{41AF127A-00E5-F9D6-11CA-9F653EE93995}"/>
          </ac:spMkLst>
        </pc:spChg>
        <pc:picChg chg="del">
          <ac:chgData name="ِAwatef B" userId="4c3a533462edbdd8" providerId="LiveId" clId="{3D00259C-DA3F-4242-B11C-E9527B5B536B}" dt="2024-12-05T11:53:50.449" v="1418" actId="478"/>
          <ac:picMkLst>
            <pc:docMk/>
            <pc:sldMk cId="4200191616" sldId="935"/>
            <ac:picMk id="6" creationId="{4F5A1282-DE98-F5AB-D482-9315D4798880}"/>
          </ac:picMkLst>
        </pc:picChg>
        <pc:picChg chg="mod">
          <ac:chgData name="ِAwatef B" userId="4c3a533462edbdd8" providerId="LiveId" clId="{3D00259C-DA3F-4242-B11C-E9527B5B536B}" dt="2024-12-03T16:53:25.053" v="1097" actId="14100"/>
          <ac:picMkLst>
            <pc:docMk/>
            <pc:sldMk cId="4200191616" sldId="935"/>
            <ac:picMk id="9" creationId="{7A507988-2622-93F0-EBC5-6C3EA2C94BC6}"/>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6051082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424148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42879809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ar-SA" sz="1200" dirty="0">
                <a:effectLst/>
                <a:latin typeface="Alexandria Light" pitchFamily="2" charset="-78"/>
                <a:ea typeface="Times New Roman" panose="02020603050405020304" pitchFamily="18" charset="0"/>
                <a:cs typeface="Alexandria Light" pitchFamily="2" charset="-78"/>
              </a:rPr>
              <a:t>وإذا استطاعت هذه الصراعات التكيف مع البيئة الخارجية، وتمكنت من رفع مستوى الرضا الوظيفي لدى العاملين في البيئة الداخلية، من خلال إدراك الأهداف الشخصية والطموحات المستقبلية، قد يكون دافعا جديداً للأداء المتميز، فرضا الفرد عن عمله يحدث توافقا نفسيا واجتماعيا لديه لارتباطه بالنجاح في العمل، </a:t>
            </a:r>
            <a:r>
              <a:rPr lang="ar-EG" sz="1200" dirty="0">
                <a:effectLst/>
                <a:latin typeface="Alexandria Light" pitchFamily="2" charset="-78"/>
                <a:ea typeface="Times New Roman" panose="02020603050405020304" pitchFamily="18" charset="0"/>
                <a:cs typeface="Alexandria Light" pitchFamily="2" charset="-78"/>
              </a:rPr>
              <a:t>والإدارة الفعالة للصراع تتعامل مع</a:t>
            </a:r>
            <a:r>
              <a:rPr lang="ar-EG" sz="1200" b="1" dirty="0">
                <a:effectLst/>
                <a:latin typeface="Alexandria Light" pitchFamily="2" charset="-78"/>
                <a:ea typeface="Times New Roman" panose="02020603050405020304" pitchFamily="18" charset="0"/>
                <a:cs typeface="Alexandria Light" pitchFamily="2" charset="-78"/>
              </a:rPr>
              <a:t> الصراع</a:t>
            </a:r>
            <a:r>
              <a:rPr lang="ar-EG" sz="1200" dirty="0">
                <a:effectLst/>
                <a:latin typeface="Alexandria Light" pitchFamily="2" charset="-78"/>
                <a:ea typeface="Times New Roman" panose="02020603050405020304" pitchFamily="18" charset="0"/>
                <a:cs typeface="Alexandria Light" pitchFamily="2" charset="-78"/>
              </a:rPr>
              <a:t> على انه مشكلة متوقعة تتطلب حلاً ضمن مناخ تسوده روح التشارك والمنافسة الإيجابية, لذا فإنه يمكن إن يؤدي إلى مخرجات إيجابية منتجة.</a:t>
            </a:r>
            <a:endParaRPr lang="en-US" sz="1200" dirty="0">
              <a:effectLst/>
              <a:latin typeface="Alexandria Light" pitchFamily="2" charset="-78"/>
              <a:ea typeface="Times New Roman" panose="02020603050405020304" pitchFamily="18" charset="0"/>
              <a:cs typeface="Alexandria Light" pitchFamily="2" charset="-78"/>
            </a:endParaRPr>
          </a:p>
          <a:p>
            <a:pPr algn="r" rtl="1"/>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0454116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B5EC0D-7A5D-1728-D937-E86232A760CD}"/>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4DAFFB3A-8A55-40D0-D750-603D920D1145}"/>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A0C7DDFE-BFF9-85F6-B76B-6A9ECAC2D50B}"/>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ar-SA" sz="1200" dirty="0">
                <a:effectLst/>
                <a:latin typeface="Alexandria Light" pitchFamily="2" charset="-78"/>
                <a:ea typeface="Times New Roman" panose="02020603050405020304" pitchFamily="18" charset="0"/>
                <a:cs typeface="Alexandria Light" pitchFamily="2" charset="-78"/>
              </a:rPr>
              <a:t>وإذا استطاعت هذه الصراعات التكيف مع البيئة الخارجية، وتمكنت من رفع مستوى الرضا الوظيفي لدى العاملين في البيئة الداخلية، من خلال إدراك الأهداف الشخصية والطموحات المستقبلية، قد يكون دافعا جديداً للأداء المتميز، فرضا الفرد عن عمله يحدث توافقا نفسيا واجتماعيا لديه لارتباطه بالنجاح في العمل، </a:t>
            </a:r>
            <a:r>
              <a:rPr lang="ar-EG" sz="1200" dirty="0">
                <a:effectLst/>
                <a:latin typeface="Alexandria Light" pitchFamily="2" charset="-78"/>
                <a:ea typeface="Times New Roman" panose="02020603050405020304" pitchFamily="18" charset="0"/>
                <a:cs typeface="Alexandria Light" pitchFamily="2" charset="-78"/>
              </a:rPr>
              <a:t>والإدارة الفعالة للصراع تتعامل مع</a:t>
            </a:r>
            <a:r>
              <a:rPr lang="ar-EG" sz="1200" b="1" dirty="0">
                <a:effectLst/>
                <a:latin typeface="Alexandria Light" pitchFamily="2" charset="-78"/>
                <a:ea typeface="Times New Roman" panose="02020603050405020304" pitchFamily="18" charset="0"/>
                <a:cs typeface="Alexandria Light" pitchFamily="2" charset="-78"/>
              </a:rPr>
              <a:t> الصراع</a:t>
            </a:r>
            <a:r>
              <a:rPr lang="ar-EG" sz="1200" dirty="0">
                <a:effectLst/>
                <a:latin typeface="Alexandria Light" pitchFamily="2" charset="-78"/>
                <a:ea typeface="Times New Roman" panose="02020603050405020304" pitchFamily="18" charset="0"/>
                <a:cs typeface="Alexandria Light" pitchFamily="2" charset="-78"/>
              </a:rPr>
              <a:t> على انه مشكلة متوقعة تتطلب حلاً ضمن مناخ تسوده روح التشارك والمنافسة الإيجابية, لذا فإنه يمكن إن يؤدي إلى مخرجات إيجابية منتجة.</a:t>
            </a:r>
            <a:endParaRPr lang="en-US" sz="1200" dirty="0">
              <a:effectLst/>
              <a:latin typeface="Alexandria Light" pitchFamily="2" charset="-78"/>
              <a:ea typeface="Times New Roman" panose="02020603050405020304" pitchFamily="18" charset="0"/>
              <a:cs typeface="Alexandria Light" pitchFamily="2" charset="-78"/>
            </a:endParaRPr>
          </a:p>
          <a:p>
            <a:pPr algn="r" rtl="1"/>
            <a:endParaRPr lang="ar-SA" dirty="0"/>
          </a:p>
        </p:txBody>
      </p:sp>
      <p:sp>
        <p:nvSpPr>
          <p:cNvPr id="4" name="عنصر نائب لرقم الشريحة 3">
            <a:extLst>
              <a:ext uri="{FF2B5EF4-FFF2-40B4-BE49-F238E27FC236}">
                <a16:creationId xmlns:a16="http://schemas.microsoft.com/office/drawing/2014/main" id="{2BB6C508-1A19-7810-1CF9-A50D25387531}"/>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39522867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932DC4-0878-D143-9BFD-65BF96D1851E}"/>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DFCCFA0F-1DC5-7BAF-9552-0B913BC86C62}"/>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572ADF9C-7EDC-9A60-DC31-FD85AB45C74E}"/>
              </a:ext>
            </a:extLst>
          </p:cNvPr>
          <p:cNvSpPr>
            <a:spLocks noGrp="1"/>
          </p:cNvSpPr>
          <p:nvPr>
            <p:ph type="body" idx="1"/>
          </p:nvPr>
        </p:nvSpPr>
        <p:spPr/>
        <p:txBody>
          <a:bodyPr/>
          <a:lstStyle/>
          <a:p>
            <a:pPr algn="r" rtl="1"/>
            <a:endParaRPr lang="ar-SA" dirty="0"/>
          </a:p>
        </p:txBody>
      </p:sp>
      <p:sp>
        <p:nvSpPr>
          <p:cNvPr id="4" name="عنصر نائب لرقم الشريحة 3">
            <a:extLst>
              <a:ext uri="{FF2B5EF4-FFF2-40B4-BE49-F238E27FC236}">
                <a16:creationId xmlns:a16="http://schemas.microsoft.com/office/drawing/2014/main" id="{D78C74A1-6368-E814-588B-A8B56451D9A5}"/>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95394140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EFA6DB-B8BC-6951-EAAA-2A06CF31B079}"/>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5879D835-F1DF-785D-C532-573B6ADE5488}"/>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99C535A2-E1EA-D864-579D-79B967AAC66B}"/>
              </a:ext>
            </a:extLst>
          </p:cNvPr>
          <p:cNvSpPr>
            <a:spLocks noGrp="1"/>
          </p:cNvSpPr>
          <p:nvPr>
            <p:ph type="body" idx="1"/>
          </p:nvPr>
        </p:nvSpPr>
        <p:spPr/>
        <p:txBody>
          <a:bodyPr/>
          <a:lstStyle/>
          <a:p>
            <a:pPr algn="r" rtl="1"/>
            <a:endParaRPr lang="ar-SA" dirty="0"/>
          </a:p>
        </p:txBody>
      </p:sp>
      <p:sp>
        <p:nvSpPr>
          <p:cNvPr id="4" name="عنصر نائب لرقم الشريحة 3">
            <a:extLst>
              <a:ext uri="{FF2B5EF4-FFF2-40B4-BE49-F238E27FC236}">
                <a16:creationId xmlns:a16="http://schemas.microsoft.com/office/drawing/2014/main" id="{79B39C73-EE5F-F605-B1B2-3BFDFC06CBFA}"/>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58595551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6859669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4413AC-A61C-AAE4-1834-45B0B30C29EF}"/>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80DAE101-578C-6CAB-98ED-B494A8130BCD}"/>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CB1E1923-58CE-782D-4DBD-4791F7D694E3}"/>
              </a:ext>
            </a:extLst>
          </p:cNvPr>
          <p:cNvSpPr>
            <a:spLocks noGrp="1"/>
          </p:cNvSpPr>
          <p:nvPr>
            <p:ph type="body" idx="1"/>
          </p:nvPr>
        </p:nvSpPr>
        <p:spPr/>
        <p:txBody>
          <a:bodyPr/>
          <a:lstStyle/>
          <a:p>
            <a:pPr algn="r"/>
            <a:endParaRPr lang="ar-SA" dirty="0"/>
          </a:p>
        </p:txBody>
      </p:sp>
      <p:sp>
        <p:nvSpPr>
          <p:cNvPr id="4" name="عنصر نائب لرقم الشريحة 3">
            <a:extLst>
              <a:ext uri="{FF2B5EF4-FFF2-40B4-BE49-F238E27FC236}">
                <a16:creationId xmlns:a16="http://schemas.microsoft.com/office/drawing/2014/main" id="{F0C9A61F-2ABC-BB48-6092-87A717658289}"/>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57869201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ar-EG" sz="1200" dirty="0">
                <a:effectLst/>
                <a:latin typeface="Alexandria Light" pitchFamily="2" charset="-78"/>
                <a:ea typeface="Times New Roman" panose="02020603050405020304" pitchFamily="18" charset="0"/>
                <a:cs typeface="Alexandria Light" pitchFamily="2" charset="-78"/>
              </a:rPr>
              <a:t>ومن أهم الصراعات في البيئة التنظيمية </a:t>
            </a:r>
            <a:r>
              <a:rPr lang="ar-EG" sz="1200" b="1" dirty="0">
                <a:effectLst/>
                <a:latin typeface="Alexandria Light" pitchFamily="2" charset="-78"/>
                <a:ea typeface="Times New Roman" panose="02020603050405020304" pitchFamily="18" charset="0"/>
                <a:cs typeface="Alexandria Light" pitchFamily="2" charset="-78"/>
              </a:rPr>
              <a:t>الصراع</a:t>
            </a:r>
            <a:r>
              <a:rPr lang="ar-EG" sz="1200" dirty="0">
                <a:effectLst/>
                <a:latin typeface="Alexandria Light" pitchFamily="2" charset="-78"/>
                <a:ea typeface="Times New Roman" panose="02020603050405020304" pitchFamily="18" charset="0"/>
                <a:cs typeface="Alexandria Light" pitchFamily="2" charset="-78"/>
              </a:rPr>
              <a:t> الذاتي أو صراع الدور كأن يطلب من الموظف أعمالاً تتعارض مع قيمه أو آرائه أو رغباته أو تتعارض مع قيم وآراء ورغبات الآخرين. فقد يكلّف الموظف بأعمال بسيطة أو غير ضرورية أو يطلب منه أن يؤدي أعمالاً متناقضة من عدة مديرين أو عند تعارض مطالب العمل من حيث الأولويات, أما المديرون فقد يواجهون صراع الدور عند تخطي خطوط السلطة أو عند تعارض مطالب الإدارة مع طلبات الموظفين الذين يشرفون عليهم.</a:t>
            </a:r>
            <a:endParaRPr lang="en-US" sz="1200" dirty="0">
              <a:effectLst/>
              <a:latin typeface="Alexandria Light" pitchFamily="2" charset="-78"/>
              <a:ea typeface="Times New Roman" panose="02020603050405020304" pitchFamily="18" charset="0"/>
              <a:cs typeface="Alexandria Light" pitchFamily="2" charset="-78"/>
            </a:endParaRPr>
          </a:p>
          <a:p>
            <a:pPr algn="r" rtl="1"/>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59781414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160617951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5659860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41878134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jpe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jpe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jpe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jpe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jpe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jpe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jpe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jpe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jpe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jpe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jpe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jpe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jpe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jpe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jpe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jpe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jpe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jpe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jpe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2.xml"/><Relationship Id="rId1" Type="http://schemas.openxmlformats.org/officeDocument/2006/relationships/slideLayout" Target="../slideLayouts/slideLayout14.xml"/><Relationship Id="rId6" Type="http://schemas.openxmlformats.org/officeDocument/2006/relationships/image" Target="../media/image12.png"/><Relationship Id="rId5" Type="http://schemas.openxmlformats.org/officeDocument/2006/relationships/image" Target="../media/image11.svg"/><Relationship Id="rId4" Type="http://schemas.openxmlformats.org/officeDocument/2006/relationships/image" Target="../media/image10.png"/></Relationships>
</file>

<file path=ppt/slides/_rels/slide3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3.xml"/><Relationship Id="rId1" Type="http://schemas.openxmlformats.org/officeDocument/2006/relationships/slideLayout" Target="../slideLayouts/slideLayout14.xml"/><Relationship Id="rId6" Type="http://schemas.openxmlformats.org/officeDocument/2006/relationships/image" Target="../media/image12.png"/><Relationship Id="rId5" Type="http://schemas.openxmlformats.org/officeDocument/2006/relationships/image" Target="../media/image11.svg"/><Relationship Id="rId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1" y="1755632"/>
            <a:ext cx="4796852" cy="525976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30" name="TextBox 29"/>
          <p:cNvSpPr txBox="1"/>
          <p:nvPr/>
        </p:nvSpPr>
        <p:spPr>
          <a:xfrm>
            <a:off x="7239487" y="5406325"/>
            <a:ext cx="4250356" cy="789319"/>
          </a:xfrm>
          <a:prstGeom prst="rect">
            <a:avLst/>
          </a:prstGeom>
          <a:noFill/>
        </p:spPr>
        <p:txBody>
          <a:bodyPr wrap="square" rtlCol="0">
            <a:spAutoFit/>
          </a:bodyPr>
          <a:lstStyle/>
          <a:p>
            <a:pPr algn="ctr">
              <a:lnSpc>
                <a:spcPct val="150000"/>
              </a:lnSpc>
            </a:pPr>
            <a:r>
              <a:rPr lang="ar-SA" sz="1600" dirty="0">
                <a:latin typeface="Alexandria" charset="0"/>
                <a:cs typeface="Alexandria" charset="0"/>
              </a:rPr>
              <a:t>د. عواطف بطاح المطيري</a:t>
            </a:r>
          </a:p>
          <a:p>
            <a:pPr algn="ctr">
              <a:lnSpc>
                <a:spcPct val="150000"/>
              </a:lnSpc>
            </a:pPr>
            <a:r>
              <a:rPr lang="ar-SA" sz="1600" dirty="0">
                <a:latin typeface="Alexandria" charset="0"/>
                <a:cs typeface="Alexandria" charset="0"/>
              </a:rPr>
              <a:t>دكتوراه الفلسفة في القيادة التربوية</a:t>
            </a:r>
            <a:endParaRPr lang="en-US" sz="1600" dirty="0">
              <a:latin typeface="Alexandria" charset="0"/>
              <a:cs typeface="Alexandria" charset="0"/>
            </a:endParaRPr>
          </a:p>
        </p:txBody>
      </p:sp>
      <p:sp>
        <p:nvSpPr>
          <p:cNvPr id="31" name="TextBox 30"/>
          <p:cNvSpPr txBox="1"/>
          <p:nvPr/>
        </p:nvSpPr>
        <p:spPr>
          <a:xfrm>
            <a:off x="6438046" y="1397812"/>
            <a:ext cx="3161443" cy="1015663"/>
          </a:xfrm>
          <a:prstGeom prst="rect">
            <a:avLst/>
          </a:prstGeom>
          <a:noFill/>
        </p:spPr>
        <p:txBody>
          <a:bodyPr wrap="none" rtlCol="0">
            <a:spAutoFit/>
          </a:bodyPr>
          <a:lstStyle/>
          <a:p>
            <a:pPr algn="ctr" rtl="1"/>
            <a:r>
              <a:rPr lang="ar-SA" sz="2000" dirty="0">
                <a:latin typeface="Alexandria" charset="0"/>
                <a:cs typeface="Alexandria" charset="0"/>
              </a:rPr>
              <a:t>مقرر</a:t>
            </a:r>
          </a:p>
          <a:p>
            <a:pPr algn="r" rtl="1"/>
            <a:r>
              <a:rPr lang="ar-SA" sz="4000" dirty="0">
                <a:latin typeface="Alexandria" charset="0"/>
                <a:cs typeface="Alexandria" charset="0"/>
              </a:rPr>
              <a:t>قيادة التغيير </a:t>
            </a:r>
            <a:endParaRPr lang="en-US" sz="4000" dirty="0">
              <a:latin typeface="Alexandria" charset="0"/>
              <a:cs typeface="Alexandria" charset="0"/>
            </a:endParaRPr>
          </a:p>
        </p:txBody>
      </p:sp>
      <p:sp>
        <p:nvSpPr>
          <p:cNvPr id="34" name="Rectangle: Rounded Corners 33"/>
          <p:cNvSpPr/>
          <p:nvPr/>
        </p:nvSpPr>
        <p:spPr>
          <a:xfrm>
            <a:off x="5774924" y="2736207"/>
            <a:ext cx="4366567" cy="529166"/>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000" b="1" dirty="0">
                <a:solidFill>
                  <a:schemeClr val="bg1"/>
                </a:solidFill>
                <a:effectLst>
                  <a:outerShdw blurRad="38100" dist="38100" dir="2700000" algn="tl">
                    <a:srgbClr val="000000">
                      <a:alpha val="43137"/>
                    </a:srgbClr>
                  </a:outerShdw>
                </a:effectLst>
                <a:latin typeface="Alexandria" charset="0"/>
                <a:cs typeface="Alexandria" charset="0"/>
              </a:rPr>
              <a:t>المحاضرة </a:t>
            </a:r>
            <a:r>
              <a:rPr lang="ar-SA" sz="2000" b="1" dirty="0">
                <a:solidFill>
                  <a:schemeClr val="bg1"/>
                </a:solidFill>
                <a:effectLst>
                  <a:outerShdw blurRad="38100" dist="38100" dir="2700000" algn="tl">
                    <a:srgbClr val="000000">
                      <a:alpha val="43137"/>
                    </a:srgbClr>
                  </a:outerShdw>
                </a:effectLst>
                <a:latin typeface="Alexandria" pitchFamily="2" charset="-78"/>
                <a:cs typeface="Alexandria" pitchFamily="2" charset="-78"/>
              </a:rPr>
              <a:t>العاشرة</a:t>
            </a:r>
            <a:r>
              <a:rPr lang="ar-SA" sz="2000" b="1" dirty="0">
                <a:solidFill>
                  <a:schemeClr val="bg1"/>
                </a:solidFill>
                <a:effectLst>
                  <a:outerShdw blurRad="38100" dist="38100" dir="2700000" algn="tl">
                    <a:srgbClr val="000000">
                      <a:alpha val="43137"/>
                    </a:srgbClr>
                  </a:outerShdw>
                </a:effectLst>
                <a:latin typeface="Alexandria" charset="0"/>
                <a:cs typeface="Alexandria" charset="0"/>
              </a:rPr>
              <a:t> :</a:t>
            </a:r>
            <a:endParaRPr lang="en-US" sz="2000" b="1" dirty="0">
              <a:solidFill>
                <a:schemeClr val="bg1"/>
              </a:solidFill>
              <a:effectLst>
                <a:outerShdw blurRad="38100" dist="38100" dir="2700000" algn="tl">
                  <a:srgbClr val="000000">
                    <a:alpha val="43137"/>
                  </a:srgbClr>
                </a:outerShdw>
              </a:effectLst>
              <a:latin typeface="Alexandria" charset="0"/>
              <a:cs typeface="Alexandria" charset="0"/>
            </a:endParaRPr>
          </a:p>
        </p:txBody>
      </p:sp>
      <p:sp>
        <p:nvSpPr>
          <p:cNvPr id="46" name="TextBox 45"/>
          <p:cNvSpPr txBox="1"/>
          <p:nvPr/>
        </p:nvSpPr>
        <p:spPr>
          <a:xfrm>
            <a:off x="5893589" y="3714325"/>
            <a:ext cx="4250356" cy="1312090"/>
          </a:xfrm>
          <a:prstGeom prst="rect">
            <a:avLst/>
          </a:prstGeom>
          <a:noFill/>
        </p:spPr>
        <p:txBody>
          <a:bodyPr wrap="square" rtlCol="0">
            <a:spAutoFit/>
          </a:bodyPr>
          <a:lstStyle/>
          <a:p>
            <a:pPr algn="ctr" rtl="1">
              <a:lnSpc>
                <a:spcPct val="150000"/>
              </a:lnSpc>
            </a:pPr>
            <a:r>
              <a:rPr lang="ar-SA" sz="2800" dirty="0">
                <a:solidFill>
                  <a:schemeClr val="accent5">
                    <a:lumMod val="75000"/>
                  </a:schemeClr>
                </a:solidFill>
                <a:effectLst/>
                <a:latin typeface="Alexandria" pitchFamily="2" charset="-78"/>
                <a:ea typeface="Times New Roman" panose="02020603050405020304" pitchFamily="18" charset="0"/>
                <a:cs typeface="Alexandria" pitchFamily="2" charset="-78"/>
              </a:rPr>
              <a:t>قيادة التغيير وإدارة الصراع التنظيمي </a:t>
            </a:r>
            <a:endParaRPr lang="ar-SA" sz="4000" dirty="0">
              <a:solidFill>
                <a:schemeClr val="accent5">
                  <a:lumMod val="75000"/>
                </a:schemeClr>
              </a:solidFill>
              <a:latin typeface="Alexandria" pitchFamily="2" charset="-78"/>
              <a:cs typeface="Alexandria" pitchFamily="2" charset="-78"/>
            </a:endParaRPr>
          </a:p>
        </p:txBody>
      </p:sp>
      <p:sp>
        <p:nvSpPr>
          <p:cNvPr id="14" name="Oval 13"/>
          <p:cNvSpPr/>
          <p:nvPr/>
        </p:nvSpPr>
        <p:spPr>
          <a:xfrm>
            <a:off x="-44970" y="2207675"/>
            <a:ext cx="4616970" cy="480772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6064" y="-45831"/>
            <a:ext cx="3433003" cy="1602978"/>
          </a:xfrm>
          <a:prstGeom prst="rect">
            <a:avLst/>
          </a:prstGeom>
        </p:spPr>
      </p:pic>
      <p:sp>
        <p:nvSpPr>
          <p:cNvPr id="2" name="Right Triangle 1">
            <a:extLst>
              <a:ext uri="{FF2B5EF4-FFF2-40B4-BE49-F238E27FC236}">
                <a16:creationId xmlns:a16="http://schemas.microsoft.com/office/drawing/2014/main" id="{3DCC92C3-E712-88DC-0B00-E91DA5121EC4}"/>
              </a:ext>
            </a:extLst>
          </p:cNvPr>
          <p:cNvSpPr/>
          <p:nvPr/>
        </p:nvSpPr>
        <p:spPr>
          <a:xfrm flipV="1">
            <a:off x="-150359" y="-169455"/>
            <a:ext cx="2958059" cy="2695297"/>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3" name="Google Shape;110;p1">
            <a:extLst>
              <a:ext uri="{FF2B5EF4-FFF2-40B4-BE49-F238E27FC236}">
                <a16:creationId xmlns:a16="http://schemas.microsoft.com/office/drawing/2014/main" id="{6D9AC4FC-D5AC-C002-168E-DF345744E9DD}"/>
              </a:ext>
            </a:extLst>
          </p:cNvPr>
          <p:cNvSpPr/>
          <p:nvPr/>
        </p:nvSpPr>
        <p:spPr>
          <a:xfrm>
            <a:off x="4300318" y="6160557"/>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lang="ar-SA" sz="1400" kern="0" dirty="0">
                <a:solidFill>
                  <a:srgbClr val="2D3956"/>
                </a:solidFill>
                <a:latin typeface="Alexandria Light" pitchFamily="2" charset="-78"/>
                <a:cs typeface="Alexandria Light" pitchFamily="2" charset="-78"/>
                <a:sym typeface="Tajawal Medium"/>
              </a:rPr>
              <a:t>عاشرة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spTree>
  </p:cSld>
  <p:clrMapOvr>
    <a:masterClrMapping/>
  </p:clrMapOvr>
  <mc:AlternateContent xmlns:mc="http://schemas.openxmlformats.org/markup-compatibility/2006" xmlns:p14="http://schemas.microsoft.com/office/powerpoint/2010/main">
    <mc:Choice Requires="p14">
      <p:transition spd="slow" p14:dur="2000" advTm="50631"/>
    </mc:Choice>
    <mc:Fallback xmlns="">
      <p:transition spd="slow" advTm="50631"/>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1" y="3359491"/>
            <a:ext cx="3251420" cy="3513618"/>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34" name="Rectangle: Rounded Corners 33"/>
          <p:cNvSpPr/>
          <p:nvPr/>
        </p:nvSpPr>
        <p:spPr>
          <a:xfrm>
            <a:off x="7871460" y="59839"/>
            <a:ext cx="3916301" cy="443081"/>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solidFill>
                  <a:schemeClr val="bg1"/>
                </a:solidFill>
                <a:effectLst>
                  <a:outerShdw blurRad="38100" dist="38100" dir="2700000" algn="tl">
                    <a:srgbClr val="000000">
                      <a:alpha val="43137"/>
                    </a:srgbClr>
                  </a:outerShdw>
                </a:effectLst>
                <a:latin typeface="Alexandria" charset="0"/>
                <a:cs typeface="Alexandria" charset="0"/>
              </a:rPr>
              <a:t>ملخص المحاضــرة السابقة </a:t>
            </a:r>
            <a:endParaRPr lang="en-US" sz="2000" b="1" dirty="0">
              <a:solidFill>
                <a:schemeClr val="bg1"/>
              </a:solidFill>
              <a:effectLst>
                <a:outerShdw blurRad="38100" dist="38100" dir="2700000" algn="tl">
                  <a:srgbClr val="000000">
                    <a:alpha val="43137"/>
                  </a:srgbClr>
                </a:outerShdw>
              </a:effectLst>
              <a:latin typeface="Alexandria" charset="0"/>
              <a:cs typeface="Alexandria" charset="0"/>
            </a:endParaRPr>
          </a:p>
        </p:txBody>
      </p:sp>
      <p:sp>
        <p:nvSpPr>
          <p:cNvPr id="46" name="TextBox 45"/>
          <p:cNvSpPr txBox="1"/>
          <p:nvPr/>
        </p:nvSpPr>
        <p:spPr>
          <a:xfrm>
            <a:off x="3176605" y="349646"/>
            <a:ext cx="8836171" cy="6416437"/>
          </a:xfrm>
          <a:prstGeom prst="rect">
            <a:avLst/>
          </a:prstGeom>
          <a:noFill/>
        </p:spPr>
        <p:txBody>
          <a:bodyPr wrap="square" rtlCol="0">
            <a:spAutoFit/>
          </a:bodyPr>
          <a:lstStyle/>
          <a:p>
            <a:pPr marL="342900" indent="-342900" algn="r" rtl="1">
              <a:lnSpc>
                <a:spcPct val="200000"/>
              </a:lnSpc>
              <a:buClr>
                <a:srgbClr val="000000"/>
              </a:buClr>
              <a:buFont typeface="Arial" pitchFamily="34" charset="0"/>
              <a:buChar char="•"/>
            </a:pPr>
            <a:r>
              <a:rPr lang="ar-EG" kern="0" dirty="0">
                <a:latin typeface="Alexandria Light" pitchFamily="2" charset="-78"/>
                <a:ea typeface="Calibri"/>
                <a:cs typeface="Alexandria Light" pitchFamily="2" charset="-78"/>
                <a:sym typeface="Calibri"/>
              </a:rPr>
              <a:t>تناولنا </a:t>
            </a:r>
            <a:r>
              <a:rPr lang="ar-SA" kern="0" dirty="0">
                <a:latin typeface="Alexandria Light" pitchFamily="2" charset="-78"/>
                <a:ea typeface="Calibri"/>
                <a:cs typeface="Alexandria Light" pitchFamily="2" charset="-78"/>
                <a:sym typeface="Calibri"/>
              </a:rPr>
              <a:t>في </a:t>
            </a:r>
            <a:r>
              <a:rPr lang="ar-EG" kern="0" dirty="0">
                <a:latin typeface="Alexandria Light" pitchFamily="2" charset="-78"/>
                <a:ea typeface="Calibri"/>
                <a:cs typeface="Alexandria Light" pitchFamily="2" charset="-78"/>
                <a:sym typeface="Calibri"/>
              </a:rPr>
              <a:t>المحاضرة ال</a:t>
            </a:r>
            <a:r>
              <a:rPr lang="ar-SA" kern="0" dirty="0">
                <a:latin typeface="Alexandria Light" pitchFamily="2" charset="-78"/>
                <a:ea typeface="Calibri"/>
                <a:cs typeface="Alexandria Light" pitchFamily="2" charset="-78"/>
                <a:sym typeface="Calibri"/>
              </a:rPr>
              <a:t>تاسعة بعنوان </a:t>
            </a:r>
            <a:r>
              <a:rPr lang="ar-SA" sz="1600" dirty="0">
                <a:solidFill>
                  <a:schemeClr val="accent1"/>
                </a:solidFill>
                <a:effectLst/>
                <a:latin typeface="Alexandria" pitchFamily="2" charset="-78"/>
                <a:ea typeface="Times New Roman" panose="02020603050405020304" pitchFamily="18" charset="0"/>
                <a:cs typeface="Alexandria" pitchFamily="2" charset="-78"/>
              </a:rPr>
              <a:t>قيادة التغيير وإدارة الإبداع</a:t>
            </a:r>
            <a:endParaRPr lang="ar-EG" kern="0" dirty="0">
              <a:latin typeface="Alexandria Light" pitchFamily="2" charset="-78"/>
              <a:ea typeface="Calibri"/>
              <a:cs typeface="Alexandria Light" pitchFamily="2" charset="-78"/>
              <a:sym typeface="Calibri"/>
            </a:endParaRPr>
          </a:p>
          <a:p>
            <a:pPr marL="285750" indent="-285750" algn="r" rtl="1">
              <a:lnSpc>
                <a:spcPct val="150000"/>
              </a:lnSpc>
              <a:buFont typeface="Wingdings" panose="05000000000000000000" pitchFamily="2" charset="2"/>
              <a:buChar char="q"/>
            </a:pPr>
            <a:r>
              <a:rPr lang="ar-SA" dirty="0">
                <a:effectLst/>
                <a:latin typeface="Alexandria Light" pitchFamily="2" charset="-78"/>
                <a:ea typeface="Times New Roman" panose="02020603050405020304" pitchFamily="18" charset="0"/>
                <a:cs typeface="Alexandria Light" pitchFamily="2" charset="-78"/>
              </a:rPr>
              <a:t> مفهوم الإبداع.</a:t>
            </a:r>
          </a:p>
          <a:p>
            <a:pPr marL="285750" indent="-285750" algn="r" rtl="1">
              <a:lnSpc>
                <a:spcPct val="150000"/>
              </a:lnSpc>
              <a:buFont typeface="Wingdings" panose="05000000000000000000" pitchFamily="2" charset="2"/>
              <a:buChar char="q"/>
            </a:pPr>
            <a:r>
              <a:rPr lang="ar-SA" dirty="0">
                <a:latin typeface="Alexandria Light" pitchFamily="2" charset="-78"/>
                <a:ea typeface="Times New Roman" panose="02020603050405020304" pitchFamily="18" charset="0"/>
                <a:cs typeface="Alexandria Light" pitchFamily="2" charset="-78"/>
              </a:rPr>
              <a:t> دوافع الإبداع.</a:t>
            </a:r>
          </a:p>
          <a:p>
            <a:pPr marL="285750" indent="-285750" algn="r" rtl="1">
              <a:lnSpc>
                <a:spcPct val="150000"/>
              </a:lnSpc>
              <a:buFont typeface="Wingdings" panose="05000000000000000000" pitchFamily="2" charset="2"/>
              <a:buChar char="q"/>
            </a:pPr>
            <a:r>
              <a:rPr lang="ar-SA" dirty="0">
                <a:latin typeface="Alexandria Light" pitchFamily="2" charset="-78"/>
                <a:ea typeface="Times New Roman" panose="02020603050405020304" pitchFamily="18" charset="0"/>
                <a:cs typeface="Alexandria Light" pitchFamily="2" charset="-78"/>
              </a:rPr>
              <a:t>كيف تتم عملية الإبداع.</a:t>
            </a:r>
          </a:p>
          <a:p>
            <a:pPr marL="285750" indent="-285750" algn="r" rtl="1">
              <a:lnSpc>
                <a:spcPct val="150000"/>
              </a:lnSpc>
              <a:buFont typeface="Wingdings" panose="05000000000000000000" pitchFamily="2" charset="2"/>
              <a:buChar char="q"/>
            </a:pPr>
            <a:r>
              <a:rPr lang="ar-SA" dirty="0">
                <a:latin typeface="Alexandria Light" pitchFamily="2" charset="-78"/>
                <a:ea typeface="Times New Roman" panose="02020603050405020304" pitchFamily="18" charset="0"/>
                <a:cs typeface="Alexandria Light" pitchFamily="2" charset="-78"/>
              </a:rPr>
              <a:t>شروط الإبداع.</a:t>
            </a:r>
          </a:p>
          <a:p>
            <a:pPr marL="285750" indent="-285750" algn="r" rtl="1">
              <a:lnSpc>
                <a:spcPct val="150000"/>
              </a:lnSpc>
              <a:buFont typeface="Wingdings" panose="05000000000000000000" pitchFamily="2" charset="2"/>
              <a:buChar char="q"/>
            </a:pPr>
            <a:r>
              <a:rPr lang="ar-SA" dirty="0">
                <a:latin typeface="Alexandria Light" pitchFamily="2" charset="-78"/>
                <a:ea typeface="Times New Roman" panose="02020603050405020304" pitchFamily="18" charset="0"/>
                <a:cs typeface="Alexandria Light" pitchFamily="2" charset="-78"/>
              </a:rPr>
              <a:t>مستويات الإبداع.</a:t>
            </a:r>
          </a:p>
          <a:p>
            <a:pPr marL="285750" indent="-285750" algn="r" rtl="1">
              <a:lnSpc>
                <a:spcPct val="150000"/>
              </a:lnSpc>
              <a:buFont typeface="Wingdings" panose="05000000000000000000" pitchFamily="2" charset="2"/>
              <a:buChar char="q"/>
            </a:pPr>
            <a:r>
              <a:rPr lang="ar-SA" dirty="0">
                <a:effectLst/>
                <a:latin typeface="Alexandria Light" pitchFamily="2" charset="-78"/>
                <a:ea typeface="Times New Roman" panose="02020603050405020304" pitchFamily="18" charset="0"/>
                <a:cs typeface="Alexandria Light" pitchFamily="2" charset="-78"/>
              </a:rPr>
              <a:t>أسباب تبني الإبداع في المنظمات</a:t>
            </a:r>
            <a:endParaRPr lang="ar-SA" dirty="0">
              <a:latin typeface="Alexandria Light" pitchFamily="2" charset="-78"/>
              <a:ea typeface="Times New Roman" panose="02020603050405020304" pitchFamily="18" charset="0"/>
              <a:cs typeface="Alexandria Light" pitchFamily="2" charset="-78"/>
            </a:endParaRPr>
          </a:p>
          <a:p>
            <a:pPr marL="285750" indent="-285750" algn="r" rtl="1">
              <a:lnSpc>
                <a:spcPct val="150000"/>
              </a:lnSpc>
              <a:buFont typeface="Wingdings" panose="05000000000000000000" pitchFamily="2" charset="2"/>
              <a:buChar char="q"/>
            </a:pPr>
            <a:r>
              <a:rPr lang="ar-SA" dirty="0">
                <a:effectLst/>
                <a:latin typeface="Alexandria Light" pitchFamily="2" charset="-78"/>
                <a:ea typeface="Times New Roman" panose="02020603050405020304" pitchFamily="18" charset="0"/>
                <a:cs typeface="Alexandria Light" pitchFamily="2" charset="-78"/>
              </a:rPr>
              <a:t>معوقات الإبداع في المنظمات</a:t>
            </a:r>
            <a:endParaRPr lang="en-US" dirty="0">
              <a:effectLst/>
              <a:latin typeface="Alexandria Light" pitchFamily="2" charset="-78"/>
              <a:ea typeface="Calibri" panose="020F0502020204030204" pitchFamily="34" charset="0"/>
              <a:cs typeface="Alexandria Light" pitchFamily="2" charset="-78"/>
            </a:endParaRPr>
          </a:p>
          <a:p>
            <a:pPr marL="285750" indent="-285750" algn="r" rtl="1">
              <a:lnSpc>
                <a:spcPct val="150000"/>
              </a:lnSpc>
              <a:buFont typeface="Wingdings" panose="05000000000000000000" pitchFamily="2" charset="2"/>
              <a:buChar char="q"/>
            </a:pPr>
            <a:r>
              <a:rPr lang="ar-SA" dirty="0">
                <a:latin typeface="Alexandria Light" pitchFamily="2" charset="-78"/>
                <a:cs typeface="Alexandria Light" pitchFamily="2" charset="-78"/>
              </a:rPr>
              <a:t>مفهوم إدارة الإبداع.</a:t>
            </a:r>
          </a:p>
          <a:p>
            <a:pPr marL="285750" indent="-285750" algn="r" rtl="1">
              <a:lnSpc>
                <a:spcPct val="150000"/>
              </a:lnSpc>
              <a:buFont typeface="Wingdings" panose="05000000000000000000" pitchFamily="2" charset="2"/>
              <a:buChar char="q"/>
            </a:pPr>
            <a:r>
              <a:rPr lang="ar-SA" dirty="0">
                <a:latin typeface="Alexandria Light" pitchFamily="2" charset="-78"/>
                <a:cs typeface="Alexandria Light" pitchFamily="2" charset="-78"/>
              </a:rPr>
              <a:t>مستويات إدارة الإبداع.</a:t>
            </a:r>
          </a:p>
          <a:p>
            <a:pPr marL="285750" indent="-285750" algn="r" rtl="1">
              <a:lnSpc>
                <a:spcPct val="150000"/>
              </a:lnSpc>
              <a:buFont typeface="Wingdings" panose="05000000000000000000" pitchFamily="2" charset="2"/>
              <a:buChar char="q"/>
            </a:pPr>
            <a:r>
              <a:rPr lang="ar-SA" dirty="0">
                <a:latin typeface="Alexandria Light" pitchFamily="2" charset="-78"/>
                <a:cs typeface="Alexandria Light" pitchFamily="2" charset="-78"/>
              </a:rPr>
              <a:t>المراحل العملية لإدارة الإبداع.</a:t>
            </a:r>
          </a:p>
          <a:p>
            <a:pPr marL="285750" indent="-285750" algn="r" rtl="1">
              <a:lnSpc>
                <a:spcPct val="150000"/>
              </a:lnSpc>
              <a:buFont typeface="Wingdings" panose="05000000000000000000" pitchFamily="2" charset="2"/>
              <a:buChar char="q"/>
            </a:pPr>
            <a:r>
              <a:rPr lang="ar-SA" dirty="0">
                <a:latin typeface="Alexandria Light" pitchFamily="2" charset="-78"/>
                <a:cs typeface="Alexandria Light" pitchFamily="2" charset="-78"/>
              </a:rPr>
              <a:t>مفهوم الإبداع الاستراتيجي.</a:t>
            </a:r>
          </a:p>
          <a:p>
            <a:pPr marL="285750" indent="-285750" algn="r" rtl="1">
              <a:lnSpc>
                <a:spcPct val="150000"/>
              </a:lnSpc>
              <a:buFont typeface="Wingdings" panose="05000000000000000000" pitchFamily="2" charset="2"/>
              <a:buChar char="q"/>
            </a:pPr>
            <a:r>
              <a:rPr lang="ar-SA" dirty="0">
                <a:latin typeface="Alexandria Light" pitchFamily="2" charset="-78"/>
                <a:cs typeface="Alexandria Light" pitchFamily="2" charset="-78"/>
              </a:rPr>
              <a:t>استراتيجيات الإبداع التنظيمي.</a:t>
            </a:r>
          </a:p>
          <a:p>
            <a:pPr marL="285750" indent="-285750" algn="r" rtl="1">
              <a:lnSpc>
                <a:spcPct val="150000"/>
              </a:lnSpc>
              <a:buFont typeface="Wingdings" panose="05000000000000000000" pitchFamily="2" charset="2"/>
              <a:buChar char="q"/>
            </a:pPr>
            <a:r>
              <a:rPr lang="ar-SA" dirty="0">
                <a:effectLst/>
                <a:latin typeface="Alexandria Light" pitchFamily="2" charset="-78"/>
                <a:ea typeface="Calibri" panose="020F0502020204030204" pitchFamily="34" charset="0"/>
                <a:cs typeface="Alexandria Light" pitchFamily="2" charset="-78"/>
              </a:rPr>
              <a:t>سمات القيادة الإبداعية</a:t>
            </a:r>
            <a:endParaRPr lang="ar-SA" dirty="0">
              <a:latin typeface="Alexandria Light" pitchFamily="2" charset="-78"/>
              <a:ea typeface="Times New Roman" panose="02020603050405020304" pitchFamily="18" charset="0"/>
              <a:cs typeface="Alexandria Light" pitchFamily="2" charset="-78"/>
            </a:endParaRPr>
          </a:p>
          <a:p>
            <a:pPr algn="r" rtl="1">
              <a:lnSpc>
                <a:spcPct val="150000"/>
              </a:lnSpc>
            </a:pPr>
            <a:r>
              <a:rPr lang="ar-EG" kern="0" dirty="0">
                <a:latin typeface="Alexandria Light" pitchFamily="2" charset="-78"/>
                <a:ea typeface="Calibri"/>
                <a:cs typeface="Alexandria Light" pitchFamily="2" charset="-78"/>
                <a:sym typeface="Calibri"/>
              </a:rPr>
              <a:t>واليوم </a:t>
            </a:r>
            <a:r>
              <a:rPr lang="ar-SA" kern="0" dirty="0">
                <a:latin typeface="Alexandria Light" pitchFamily="2" charset="-78"/>
                <a:ea typeface="Calibri"/>
                <a:cs typeface="Alexandria Light" pitchFamily="2" charset="-78"/>
                <a:sym typeface="Calibri"/>
              </a:rPr>
              <a:t>سنتناول بإذن الله محاضرة بعنوان </a:t>
            </a:r>
            <a:r>
              <a:rPr lang="ar-EG" kern="0" dirty="0">
                <a:latin typeface="Alexandria Light" pitchFamily="2" charset="-78"/>
                <a:ea typeface="Calibri"/>
                <a:cs typeface="Alexandria Light" pitchFamily="2" charset="-78"/>
                <a:sym typeface="Calibri"/>
              </a:rPr>
              <a:t> </a:t>
            </a:r>
            <a:r>
              <a:rPr lang="ar-SA" kern="0" dirty="0">
                <a:solidFill>
                  <a:schemeClr val="bg1"/>
                </a:solidFill>
                <a:effectLst>
                  <a:outerShdw blurRad="38100" dist="38100" dir="2700000" algn="tl">
                    <a:srgbClr val="000000">
                      <a:alpha val="43137"/>
                    </a:srgbClr>
                  </a:outerShdw>
                </a:effectLst>
                <a:highlight>
                  <a:srgbClr val="669BBC"/>
                </a:highlight>
                <a:latin typeface="Alexandria Light" pitchFamily="2" charset="-78"/>
                <a:ea typeface="Calibri"/>
                <a:cs typeface="Alexandria Light" pitchFamily="2" charset="-78"/>
                <a:sym typeface="Arial"/>
              </a:rPr>
              <a:t>قيادة التغيير وإدارة الصراع التنظيمي</a:t>
            </a:r>
          </a:p>
        </p:txBody>
      </p:sp>
      <p:sp>
        <p:nvSpPr>
          <p:cNvPr id="14" name="Oval 13"/>
          <p:cNvSpPr/>
          <p:nvPr/>
        </p:nvSpPr>
        <p:spPr>
          <a:xfrm>
            <a:off x="0" y="3475871"/>
            <a:ext cx="3085165" cy="3382129"/>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200177" y="-92412"/>
            <a:ext cx="3433003" cy="1602978"/>
          </a:xfrm>
          <a:prstGeom prst="rect">
            <a:avLst/>
          </a:prstGeom>
        </p:spPr>
      </p:pic>
      <p:sp>
        <p:nvSpPr>
          <p:cNvPr id="2" name="Right Triangle 1">
            <a:extLst>
              <a:ext uri="{FF2B5EF4-FFF2-40B4-BE49-F238E27FC236}">
                <a16:creationId xmlns:a16="http://schemas.microsoft.com/office/drawing/2014/main" id="{3DCC92C3-E712-88DC-0B00-E91DA5121EC4}"/>
              </a:ext>
            </a:extLst>
          </p:cNvPr>
          <p:cNvSpPr/>
          <p:nvPr/>
        </p:nvSpPr>
        <p:spPr>
          <a:xfrm flipV="1">
            <a:off x="-150359" y="-169455"/>
            <a:ext cx="2958059" cy="2695297"/>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Tree>
    <p:extLst>
      <p:ext uri="{BB962C8B-B14F-4D97-AF65-F5344CB8AC3E}">
        <p14:creationId xmlns:p14="http://schemas.microsoft.com/office/powerpoint/2010/main" val="363843668"/>
      </p:ext>
    </p:extLst>
  </p:cSld>
  <p:clrMapOvr>
    <a:masterClrMapping/>
  </p:clrMapOvr>
  <mc:AlternateContent xmlns:mc="http://schemas.openxmlformats.org/markup-compatibility/2006" xmlns:p14="http://schemas.microsoft.com/office/powerpoint/2010/main">
    <mc:Choice Requires="p14">
      <p:transition spd="slow" p14:dur="2000" advTm="16686"/>
    </mc:Choice>
    <mc:Fallback xmlns="">
      <p:transition spd="slow" advTm="16686"/>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5"/>
            <a:ext cx="12191999" cy="5948027"/>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723072" y="3251582"/>
            <a:ext cx="5536140" cy="707886"/>
          </a:xfrm>
          <a:prstGeom prst="rect">
            <a:avLst/>
          </a:prstGeom>
          <a:noFill/>
        </p:spPr>
        <p:txBody>
          <a:bodyPr wrap="square" rtlCol="0">
            <a:spAutoFit/>
          </a:bodyPr>
          <a:lstStyle/>
          <a:p>
            <a:pPr algn="ctr" rtl="1"/>
            <a:r>
              <a:rPr lang="ar-SA" sz="4000" b="1" dirty="0">
                <a:solidFill>
                  <a:srgbClr val="00B0F0"/>
                </a:solidFill>
                <a:latin typeface="Alexandria" charset="0"/>
                <a:cs typeface="Alexandria" charset="0"/>
              </a:rPr>
              <a:t>مقرر قيادة التغيير </a:t>
            </a:r>
            <a:endParaRPr lang="en-US" sz="4000" b="1" dirty="0">
              <a:solidFill>
                <a:srgbClr val="00B0F0"/>
              </a:solidFill>
              <a:latin typeface="Alexandria" charset="0"/>
              <a:cs typeface="Alexandria" charset="0"/>
            </a:endParaRPr>
          </a:p>
        </p:txBody>
      </p:sp>
      <p:sp>
        <p:nvSpPr>
          <p:cNvPr id="10" name="Rectangle: Rounded Corners 9"/>
          <p:cNvSpPr/>
          <p:nvPr/>
        </p:nvSpPr>
        <p:spPr>
          <a:xfrm>
            <a:off x="5345648" y="4606694"/>
            <a:ext cx="5389307"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tx1"/>
                </a:solidFill>
                <a:latin typeface="Alexandria" charset="0"/>
                <a:cs typeface="Alexandria" charset="0"/>
              </a:rPr>
              <a:t>محاور المحاضرة العاشرة : </a:t>
            </a:r>
            <a:endParaRPr lang="en-US" sz="2800" b="1" dirty="0">
              <a:solidFill>
                <a:schemeClr val="tx1"/>
              </a:solidFill>
              <a:latin typeface="Alexandria" charset="0"/>
              <a:cs typeface="Alexandria" charset="0"/>
            </a:endParaRPr>
          </a:p>
        </p:txBody>
      </p:sp>
      <p:sp>
        <p:nvSpPr>
          <p:cNvPr id="12" name="TextBox 11"/>
          <p:cNvSpPr txBox="1"/>
          <p:nvPr/>
        </p:nvSpPr>
        <p:spPr>
          <a:xfrm>
            <a:off x="339265" y="6307459"/>
            <a:ext cx="4886463"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AWATEF ALMUTIRI</a:t>
            </a:r>
          </a:p>
        </p:txBody>
      </p:sp>
      <p:sp>
        <p:nvSpPr>
          <p:cNvPr id="13" name="TextBox 12"/>
          <p:cNvSpPr txBox="1"/>
          <p:nvPr/>
        </p:nvSpPr>
        <p:spPr>
          <a:xfrm>
            <a:off x="309285" y="5905916"/>
            <a:ext cx="4886463" cy="400110"/>
          </a:xfrm>
          <a:prstGeom prst="rect">
            <a:avLst/>
          </a:prstGeom>
          <a:noFill/>
        </p:spPr>
        <p:txBody>
          <a:bodyPr wrap="square" rtlCol="0">
            <a:spAutoFit/>
          </a:bodyPr>
          <a:lstStyle/>
          <a:p>
            <a:r>
              <a:rPr lang="en-US" sz="20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2092214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301411" y="296883"/>
            <a:ext cx="6873411" cy="62820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Google Shape;123;p2">
            <a:extLst>
              <a:ext uri="{FF2B5EF4-FFF2-40B4-BE49-F238E27FC236}">
                <a16:creationId xmlns:a16="http://schemas.microsoft.com/office/drawing/2014/main" id="{571164F4-6807-D434-2AC4-6A7AB2080EE8}"/>
              </a:ext>
            </a:extLst>
          </p:cNvPr>
          <p:cNvSpPr txBox="1"/>
          <p:nvPr/>
        </p:nvSpPr>
        <p:spPr>
          <a:xfrm>
            <a:off x="3242750" y="1305362"/>
            <a:ext cx="5281328" cy="4247276"/>
          </a:xfrm>
          <a:prstGeom prst="rect">
            <a:avLst/>
          </a:prstGeom>
          <a:noFill/>
          <a:ln>
            <a:noFill/>
          </a:ln>
        </p:spPr>
        <p:txBody>
          <a:bodyPr spcFirstLastPara="1" wrap="square" lIns="91425" tIns="45700" rIns="91425" bIns="45700" anchor="t" anchorCtr="0">
            <a:spAutoFit/>
          </a:bodyPr>
          <a:lstStyle/>
          <a:p>
            <a:pPr marL="285750" indent="-285750" algn="r" rtl="1">
              <a:lnSpc>
                <a:spcPct val="150000"/>
              </a:lnSpc>
              <a:buFont typeface="Wingdings" panose="05000000000000000000" pitchFamily="2" charset="2"/>
              <a:buChar char="q"/>
            </a:pPr>
            <a:r>
              <a:rPr lang="ar-SA" sz="2000" dirty="0">
                <a:latin typeface="Alexandria Light" pitchFamily="2" charset="-78"/>
                <a:ea typeface="Times New Roman" panose="02020603050405020304" pitchFamily="18" charset="0"/>
                <a:cs typeface="Alexandria Light" pitchFamily="2" charset="-78"/>
              </a:rPr>
              <a:t>.مفهوم الصراع.</a:t>
            </a:r>
          </a:p>
          <a:p>
            <a:pPr marL="285750" indent="-285750" algn="r" rtl="1">
              <a:lnSpc>
                <a:spcPct val="150000"/>
              </a:lnSpc>
              <a:buFont typeface="Wingdings" panose="05000000000000000000" pitchFamily="2" charset="2"/>
              <a:buChar char="q"/>
            </a:pPr>
            <a:r>
              <a:rPr lang="ar-SA" sz="2000" dirty="0">
                <a:latin typeface="Alexandria Light" pitchFamily="2" charset="-78"/>
                <a:ea typeface="Times New Roman" panose="02020603050405020304" pitchFamily="18" charset="0"/>
                <a:cs typeface="Alexandria Light" pitchFamily="2" charset="-78"/>
              </a:rPr>
              <a:t>وجهات النظر لمفهوم الصراع.</a:t>
            </a:r>
          </a:p>
          <a:p>
            <a:pPr marL="285750" indent="-285750" algn="r" rtl="1">
              <a:lnSpc>
                <a:spcPct val="150000"/>
              </a:lnSpc>
              <a:buFont typeface="Wingdings" panose="05000000000000000000" pitchFamily="2" charset="2"/>
              <a:buChar char="q"/>
            </a:pPr>
            <a:r>
              <a:rPr lang="ar-SA" sz="2000" dirty="0">
                <a:latin typeface="Alexandria Light" pitchFamily="2" charset="-78"/>
                <a:ea typeface="Times New Roman" panose="02020603050405020304" pitchFamily="18" charset="0"/>
                <a:cs typeface="Alexandria Light" pitchFamily="2" charset="-78"/>
              </a:rPr>
              <a:t>أسباب ومصادر الصراع.</a:t>
            </a:r>
          </a:p>
          <a:p>
            <a:pPr marL="285750" indent="-285750" algn="r" rtl="1">
              <a:lnSpc>
                <a:spcPct val="150000"/>
              </a:lnSpc>
              <a:buFont typeface="Wingdings" panose="05000000000000000000" pitchFamily="2" charset="2"/>
              <a:buChar char="q"/>
            </a:pPr>
            <a:r>
              <a:rPr lang="ar-SA" sz="2000" dirty="0">
                <a:latin typeface="Alexandria Light" pitchFamily="2" charset="-78"/>
                <a:ea typeface="Times New Roman" panose="02020603050405020304" pitchFamily="18" charset="0"/>
                <a:cs typeface="Alexandria Light" pitchFamily="2" charset="-78"/>
              </a:rPr>
              <a:t>المؤشرات أو الأعراض التي تدل على الصراع </a:t>
            </a:r>
          </a:p>
          <a:p>
            <a:pPr marL="285750" indent="-285750" algn="r" rtl="1">
              <a:lnSpc>
                <a:spcPct val="150000"/>
              </a:lnSpc>
              <a:buFont typeface="Wingdings" panose="05000000000000000000" pitchFamily="2" charset="2"/>
              <a:buChar char="q"/>
            </a:pPr>
            <a:r>
              <a:rPr lang="ar-SA" sz="2000" dirty="0">
                <a:latin typeface="Alexandria Light" pitchFamily="2" charset="-78"/>
                <a:ea typeface="Times New Roman" panose="02020603050405020304" pitchFamily="18" charset="0"/>
                <a:cs typeface="Alexandria Light" pitchFamily="2" charset="-78"/>
              </a:rPr>
              <a:t>أساليب إدارة الصراع.</a:t>
            </a:r>
          </a:p>
          <a:p>
            <a:pPr marL="285750" indent="-285750" algn="r" rtl="1">
              <a:lnSpc>
                <a:spcPct val="150000"/>
              </a:lnSpc>
              <a:buFont typeface="Wingdings" panose="05000000000000000000" pitchFamily="2" charset="2"/>
              <a:buChar char="q"/>
            </a:pPr>
            <a:r>
              <a:rPr lang="ar-SA" sz="2000" dirty="0">
                <a:latin typeface="Alexandria Light" pitchFamily="2" charset="-78"/>
                <a:ea typeface="Times New Roman" panose="02020603050405020304" pitchFamily="18" charset="0"/>
                <a:cs typeface="Alexandria Light" pitchFamily="2" charset="-78"/>
              </a:rPr>
              <a:t>التعامل مع الصراع.</a:t>
            </a:r>
          </a:p>
          <a:p>
            <a:pPr marL="285750" indent="-285750" algn="r" rtl="1">
              <a:lnSpc>
                <a:spcPct val="150000"/>
              </a:lnSpc>
              <a:buFont typeface="Wingdings" panose="05000000000000000000" pitchFamily="2" charset="2"/>
              <a:buChar char="q"/>
            </a:pPr>
            <a:r>
              <a:rPr lang="ar-SA" sz="2000" dirty="0">
                <a:latin typeface="Alexandria Light" pitchFamily="2" charset="-78"/>
                <a:ea typeface="Times New Roman" panose="02020603050405020304" pitchFamily="18" charset="0"/>
                <a:cs typeface="Alexandria Light" pitchFamily="2" charset="-78"/>
              </a:rPr>
              <a:t>أنواع الصراع.</a:t>
            </a:r>
          </a:p>
          <a:p>
            <a:pPr marL="285750" indent="-285750" algn="r" rtl="1">
              <a:lnSpc>
                <a:spcPct val="150000"/>
              </a:lnSpc>
              <a:buFont typeface="Wingdings" panose="05000000000000000000" pitchFamily="2" charset="2"/>
              <a:buChar char="q"/>
            </a:pPr>
            <a:r>
              <a:rPr lang="ar-SA" sz="2000" dirty="0">
                <a:latin typeface="Alexandria Light" pitchFamily="2" charset="-78"/>
                <a:ea typeface="Times New Roman" panose="02020603050405020304" pitchFamily="18" charset="0"/>
                <a:cs typeface="Alexandria Light" pitchFamily="2" charset="-78"/>
              </a:rPr>
              <a:t>دور الإدارة عندما يقل الصراع  </a:t>
            </a:r>
          </a:p>
          <a:p>
            <a:pPr marL="285750" indent="-285750" algn="r" rtl="1">
              <a:lnSpc>
                <a:spcPct val="150000"/>
              </a:lnSpc>
              <a:buFont typeface="Wingdings" panose="05000000000000000000" pitchFamily="2" charset="2"/>
              <a:buChar char="q"/>
            </a:pPr>
            <a:endParaRPr lang="ar-SA" sz="2000" dirty="0">
              <a:latin typeface="Alexandria Light" pitchFamily="2" charset="-78"/>
              <a:ea typeface="Times New Roman" panose="02020603050405020304" pitchFamily="18" charset="0"/>
              <a:cs typeface="Alexandria Light" pitchFamily="2" charset="-78"/>
            </a:endParaRPr>
          </a:p>
        </p:txBody>
      </p:sp>
      <p:sp>
        <p:nvSpPr>
          <p:cNvPr id="6" name="Oval 17">
            <a:extLst>
              <a:ext uri="{FF2B5EF4-FFF2-40B4-BE49-F238E27FC236}">
                <a16:creationId xmlns:a16="http://schemas.microsoft.com/office/drawing/2014/main" id="{E301E4EB-6725-EE88-A4AC-5AA22C82CCFC}"/>
              </a:ext>
            </a:extLst>
          </p:cNvPr>
          <p:cNvSpPr/>
          <p:nvPr/>
        </p:nvSpPr>
        <p:spPr>
          <a:xfrm>
            <a:off x="1530096" y="3772483"/>
            <a:ext cx="2348894" cy="258817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D7E40114-B3AA-7AD0-0065-E7172B8E820D}"/>
              </a:ext>
            </a:extLst>
          </p:cNvPr>
          <p:cNvSpPr/>
          <p:nvPr/>
        </p:nvSpPr>
        <p:spPr>
          <a:xfrm>
            <a:off x="1530096" y="3960356"/>
            <a:ext cx="2229024" cy="2385193"/>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DF2D500F-E16C-9125-CBA2-D7FC37559C3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Tree>
    <p:extLst>
      <p:ext uri="{BB962C8B-B14F-4D97-AF65-F5344CB8AC3E}">
        <p14:creationId xmlns:p14="http://schemas.microsoft.com/office/powerpoint/2010/main" val="2844625956"/>
      </p:ext>
    </p:extLst>
  </p:cSld>
  <p:clrMapOvr>
    <a:masterClrMapping/>
  </p:clrMapOvr>
  <mc:AlternateContent xmlns:mc="http://schemas.openxmlformats.org/markup-compatibility/2006" xmlns:p14="http://schemas.microsoft.com/office/powerpoint/2010/main">
    <mc:Choice Requires="p14">
      <p:transition p14:dur="10" advTm="33605"/>
    </mc:Choice>
    <mc:Fallback xmlns="">
      <p:transition advTm="33605"/>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BE0520-AF1A-2A10-170F-67BC11A4068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CE0DB92-C4BF-CE79-3F1D-BF0AB6422424}"/>
              </a:ext>
            </a:extLst>
          </p:cNvPr>
          <p:cNvSpPr/>
          <p:nvPr/>
        </p:nvSpPr>
        <p:spPr>
          <a:xfrm>
            <a:off x="617280" y="702259"/>
            <a:ext cx="11020538" cy="60569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FD96B289-5F29-06E8-9C32-38F0836D4819}"/>
              </a:ext>
            </a:extLst>
          </p:cNvPr>
          <p:cNvSpPr/>
          <p:nvPr/>
        </p:nvSpPr>
        <p:spPr>
          <a:xfrm>
            <a:off x="111708" y="5557652"/>
            <a:ext cx="1099575" cy="1300348"/>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1B252F3D-77DC-BAB3-C521-933DBF13ED06}"/>
              </a:ext>
            </a:extLst>
          </p:cNvPr>
          <p:cNvSpPr/>
          <p:nvPr/>
        </p:nvSpPr>
        <p:spPr>
          <a:xfrm>
            <a:off x="111707" y="5664530"/>
            <a:ext cx="971731" cy="117836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009FFC58-1C78-FF68-3033-898F2DDB880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4" name="عنصر نائب للمحتوى 2">
            <a:extLst>
              <a:ext uri="{FF2B5EF4-FFF2-40B4-BE49-F238E27FC236}">
                <a16:creationId xmlns:a16="http://schemas.microsoft.com/office/drawing/2014/main" id="{270265D0-1305-6E23-105B-4C311F999D32}"/>
              </a:ext>
            </a:extLst>
          </p:cNvPr>
          <p:cNvSpPr txBox="1">
            <a:spLocks/>
          </p:cNvSpPr>
          <p:nvPr/>
        </p:nvSpPr>
        <p:spPr>
          <a:xfrm>
            <a:off x="3936560" y="265715"/>
            <a:ext cx="3941201" cy="56717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rtl="1">
              <a:buFont typeface="Arial" panose="020B0604020202020204" pitchFamily="34" charset="0"/>
              <a:buNone/>
            </a:pPr>
            <a:r>
              <a:rPr lang="ar-SA" sz="2000" b="1" dirty="0">
                <a:solidFill>
                  <a:schemeClr val="accent5">
                    <a:lumMod val="75000"/>
                  </a:schemeClr>
                </a:solidFill>
                <a:latin typeface="Alexandria" charset="0"/>
                <a:cs typeface="Alexandria" charset="0"/>
              </a:rPr>
              <a:t>إدارة الصراع التنظيمي</a:t>
            </a:r>
            <a:endParaRPr lang="en-US" sz="2000" b="1" dirty="0">
              <a:solidFill>
                <a:schemeClr val="accent5">
                  <a:lumMod val="75000"/>
                </a:schemeClr>
              </a:solidFill>
              <a:latin typeface="Alexandria" charset="0"/>
              <a:cs typeface="Alexandria" charset="0"/>
            </a:endParaRPr>
          </a:p>
        </p:txBody>
      </p:sp>
      <p:sp>
        <p:nvSpPr>
          <p:cNvPr id="5" name="مربع نص 4">
            <a:extLst>
              <a:ext uri="{FF2B5EF4-FFF2-40B4-BE49-F238E27FC236}">
                <a16:creationId xmlns:a16="http://schemas.microsoft.com/office/drawing/2014/main" id="{5DFA3386-09A8-43B3-C426-7AFB2B9E2794}"/>
              </a:ext>
            </a:extLst>
          </p:cNvPr>
          <p:cNvSpPr txBox="1"/>
          <p:nvPr/>
        </p:nvSpPr>
        <p:spPr>
          <a:xfrm>
            <a:off x="1083438" y="809281"/>
            <a:ext cx="10293123" cy="6154826"/>
          </a:xfrm>
          <a:prstGeom prst="rect">
            <a:avLst/>
          </a:prstGeom>
          <a:noFill/>
        </p:spPr>
        <p:txBody>
          <a:bodyPr wrap="square">
            <a:spAutoFit/>
          </a:bodyPr>
          <a:lstStyle/>
          <a:p>
            <a:pPr indent="457200" algn="just" rtl="1">
              <a:lnSpc>
                <a:spcPct val="150000"/>
              </a:lnSpc>
              <a:spcAft>
                <a:spcPts val="600"/>
              </a:spcAft>
            </a:pPr>
            <a:r>
              <a:rPr lang="ar-EG" sz="2000" dirty="0">
                <a:effectLst/>
                <a:latin typeface="Alexandria Light" pitchFamily="2" charset="-78"/>
                <a:ea typeface="Times New Roman" panose="02020603050405020304" pitchFamily="18" charset="0"/>
                <a:cs typeface="Alexandria Light" pitchFamily="2" charset="-78"/>
              </a:rPr>
              <a:t>إن </a:t>
            </a:r>
            <a:r>
              <a:rPr lang="ar-EG" sz="2000" b="1" dirty="0">
                <a:effectLst/>
                <a:latin typeface="Alexandria Light" pitchFamily="2" charset="-78"/>
                <a:ea typeface="Times New Roman" panose="02020603050405020304" pitchFamily="18" charset="0"/>
                <a:cs typeface="Alexandria Light" pitchFamily="2" charset="-78"/>
              </a:rPr>
              <a:t>الصراع</a:t>
            </a:r>
            <a:r>
              <a:rPr lang="ar-EG" sz="2000" dirty="0">
                <a:effectLst/>
                <a:latin typeface="Alexandria Light" pitchFamily="2" charset="-78"/>
                <a:ea typeface="Times New Roman" panose="02020603050405020304" pitchFamily="18" charset="0"/>
                <a:cs typeface="Alexandria Light" pitchFamily="2" charset="-78"/>
              </a:rPr>
              <a:t> والخلاف في المؤسسات حقيقة واقعة ومن الاستحالة تجنبها, لاختلاف الشخصيات المتعاملة واختلاف طبيعة البشر والخلافات موجودة على جميع المستويات الإدارية بين العاملين بعضهم البعض وحتى في الجهات الإشرافية والرقابية ووصولا إلى مجلس الإدارة في المنظمة, وينظر إلى</a:t>
            </a:r>
            <a:r>
              <a:rPr lang="ar-EG" sz="2000" b="1" dirty="0">
                <a:effectLst/>
                <a:latin typeface="Alexandria Light" pitchFamily="2" charset="-78"/>
                <a:ea typeface="Times New Roman" panose="02020603050405020304" pitchFamily="18" charset="0"/>
                <a:cs typeface="Alexandria Light" pitchFamily="2" charset="-78"/>
              </a:rPr>
              <a:t> الصراع على </a:t>
            </a:r>
            <a:r>
              <a:rPr lang="ar-EG" sz="2000" dirty="0">
                <a:effectLst/>
                <a:latin typeface="Alexandria Light" pitchFamily="2" charset="-78"/>
                <a:ea typeface="Times New Roman" panose="02020603050405020304" pitchFamily="18" charset="0"/>
                <a:cs typeface="Alexandria Light" pitchFamily="2" charset="-78"/>
              </a:rPr>
              <a:t>أنه أحد مظاهر البيئة التنظيمية الحتمية التي لا يمكن تفاديها, وتختلف درجة حدته وتأثيره على المنظمة والفرد حسب الموضوع وأطراف </a:t>
            </a:r>
            <a:r>
              <a:rPr lang="ar-EG" sz="2000" b="1" dirty="0">
                <a:effectLst/>
                <a:latin typeface="Alexandria Light" pitchFamily="2" charset="-78"/>
                <a:ea typeface="Times New Roman" panose="02020603050405020304" pitchFamily="18" charset="0"/>
                <a:cs typeface="Alexandria Light" pitchFamily="2" charset="-78"/>
              </a:rPr>
              <a:t>الصراع</a:t>
            </a:r>
            <a:r>
              <a:rPr lang="ar-EG" sz="2000" dirty="0">
                <a:effectLst/>
                <a:latin typeface="Alexandria Light" pitchFamily="2" charset="-78"/>
                <a:ea typeface="Times New Roman" panose="02020603050405020304" pitchFamily="18" charset="0"/>
                <a:cs typeface="Alexandria Light" pitchFamily="2" charset="-78"/>
              </a:rPr>
              <a:t>.</a:t>
            </a:r>
            <a:endParaRPr lang="en-US" sz="20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2000" dirty="0">
                <a:effectLst/>
                <a:latin typeface="Alexandria Light" pitchFamily="2" charset="-78"/>
                <a:ea typeface="Times New Roman" panose="02020603050405020304" pitchFamily="18" charset="0"/>
                <a:cs typeface="Alexandria Light" pitchFamily="2" charset="-78"/>
              </a:rPr>
              <a:t>إن الأنظمة البشرية لا يمكن أن تظل في حالة ثبات ما دامت في حقيقتها أنشطة اجتماعية مفتوحة تتفاعل مع البيئة التي تعيش فيها، هذه البيئة التي من سماتها: النمو، والتوسع، وتضاؤل الفواصل والحدود المكانية والزمانية، وتحول المجتمع إلى قرية صغيرة، أهم معالمها التغيير التقني السريع، والتضخم والتنوع والتعقد الهائل في العمليات، والتطوير المستمر في الأفكار والمفاهيم، وشدة المنافسة على الموارد، والتعارض بين الأهداف والمصالح، مما أدى إلى حالة أكبر من الغموض وعدم التأكد، واختلاف الأفكار والآراء والمعتقدات، وأصبح الصراع أمرًا وارداً وطبيعيًا؛ على اعتبار أن مقاومة التغيير أحد العوامل المسببة للصراع.</a:t>
            </a:r>
          </a:p>
          <a:p>
            <a:pPr indent="457200" algn="just" rtl="1">
              <a:lnSpc>
                <a:spcPct val="150000"/>
              </a:lnSpc>
              <a:spcAft>
                <a:spcPts val="600"/>
              </a:spcAft>
            </a:pPr>
            <a:endParaRPr lang="en-US" sz="2000" dirty="0">
              <a:effectLst/>
              <a:latin typeface="Alexandria Light" pitchFamily="2" charset="-78"/>
              <a:ea typeface="Times New Roman" panose="02020603050405020304" pitchFamily="18" charset="0"/>
              <a:cs typeface="Alexandria Light" pitchFamily="2" charset="-78"/>
            </a:endParaRPr>
          </a:p>
        </p:txBody>
      </p:sp>
    </p:spTree>
    <p:extLst>
      <p:ext uri="{BB962C8B-B14F-4D97-AF65-F5344CB8AC3E}">
        <p14:creationId xmlns:p14="http://schemas.microsoft.com/office/powerpoint/2010/main" val="1628360170"/>
      </p:ext>
    </p:extLst>
  </p:cSld>
  <p:clrMapOvr>
    <a:masterClrMapping/>
  </p:clrMapOvr>
  <mc:AlternateContent xmlns:mc="http://schemas.openxmlformats.org/markup-compatibility/2006" xmlns:p14="http://schemas.microsoft.com/office/powerpoint/2010/main">
    <mc:Choice Requires="p14">
      <p:transition p14:dur="10" advTm="183784"/>
    </mc:Choice>
    <mc:Fallback xmlns="">
      <p:transition advTm="183784"/>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43B1EB-ED11-9C97-4164-AD72619F5EE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73ACC4B-A8EA-5EE6-D9B3-1A4E28AE28EE}"/>
              </a:ext>
            </a:extLst>
          </p:cNvPr>
          <p:cNvSpPr/>
          <p:nvPr/>
        </p:nvSpPr>
        <p:spPr>
          <a:xfrm>
            <a:off x="617280" y="866776"/>
            <a:ext cx="10812720" cy="55748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3060EEB1-A70B-CB09-EAFB-00751E5100FF}"/>
              </a:ext>
            </a:extLst>
          </p:cNvPr>
          <p:cNvSpPr/>
          <p:nvPr/>
        </p:nvSpPr>
        <p:spPr>
          <a:xfrm>
            <a:off x="111708" y="5391397"/>
            <a:ext cx="1289580" cy="1466603"/>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4ED567E8-5BEF-FE04-2E8A-F32E00CC706A}"/>
              </a:ext>
            </a:extLst>
          </p:cNvPr>
          <p:cNvSpPr/>
          <p:nvPr/>
        </p:nvSpPr>
        <p:spPr>
          <a:xfrm>
            <a:off x="111707" y="5498275"/>
            <a:ext cx="1123327" cy="1344617"/>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88E28A8E-A218-22E6-D8F4-9407E4A3818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4" name="عنصر نائب للمحتوى 2">
            <a:extLst>
              <a:ext uri="{FF2B5EF4-FFF2-40B4-BE49-F238E27FC236}">
                <a16:creationId xmlns:a16="http://schemas.microsoft.com/office/drawing/2014/main" id="{619A8952-042F-CEEE-91B5-000A892BE1FD}"/>
              </a:ext>
            </a:extLst>
          </p:cNvPr>
          <p:cNvSpPr txBox="1">
            <a:spLocks/>
          </p:cNvSpPr>
          <p:nvPr/>
        </p:nvSpPr>
        <p:spPr>
          <a:xfrm>
            <a:off x="3936560" y="325090"/>
            <a:ext cx="3941201" cy="56717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rtl="1">
              <a:buFont typeface="Arial" panose="020B0604020202020204" pitchFamily="34" charset="0"/>
              <a:buNone/>
            </a:pPr>
            <a:r>
              <a:rPr lang="ar-SA" sz="2000" b="1" dirty="0">
                <a:solidFill>
                  <a:schemeClr val="accent5">
                    <a:lumMod val="75000"/>
                  </a:schemeClr>
                </a:solidFill>
                <a:latin typeface="Alexandria" charset="0"/>
                <a:cs typeface="Alexandria" charset="0"/>
              </a:rPr>
              <a:t>إدارة الصراع التنظيمي</a:t>
            </a:r>
            <a:endParaRPr lang="en-US" sz="2000" b="1" dirty="0">
              <a:solidFill>
                <a:schemeClr val="accent5">
                  <a:lumMod val="75000"/>
                </a:schemeClr>
              </a:solidFill>
              <a:latin typeface="Alexandria" charset="0"/>
              <a:cs typeface="Alexandria" charset="0"/>
            </a:endParaRPr>
          </a:p>
        </p:txBody>
      </p:sp>
      <p:sp>
        <p:nvSpPr>
          <p:cNvPr id="5" name="مربع نص 4">
            <a:extLst>
              <a:ext uri="{FF2B5EF4-FFF2-40B4-BE49-F238E27FC236}">
                <a16:creationId xmlns:a16="http://schemas.microsoft.com/office/drawing/2014/main" id="{3521CC9B-0ABE-3730-8D54-FA777541435E}"/>
              </a:ext>
            </a:extLst>
          </p:cNvPr>
          <p:cNvSpPr txBox="1"/>
          <p:nvPr/>
        </p:nvSpPr>
        <p:spPr>
          <a:xfrm>
            <a:off x="1083438" y="999285"/>
            <a:ext cx="10115031" cy="5195525"/>
          </a:xfrm>
          <a:prstGeom prst="rect">
            <a:avLst/>
          </a:prstGeom>
          <a:noFill/>
        </p:spPr>
        <p:txBody>
          <a:bodyPr wrap="square">
            <a:spAutoFit/>
          </a:bodyPr>
          <a:lstStyle/>
          <a:p>
            <a:pPr indent="457200" algn="just" rtl="1">
              <a:lnSpc>
                <a:spcPct val="150000"/>
              </a:lnSpc>
              <a:spcAft>
                <a:spcPts val="600"/>
              </a:spcAft>
            </a:pPr>
            <a:r>
              <a:rPr lang="ar-EG" sz="2000" b="1" dirty="0">
                <a:effectLst/>
                <a:latin typeface="Alexandria Light" pitchFamily="2" charset="-78"/>
                <a:ea typeface="Times New Roman" panose="02020603050405020304" pitchFamily="18" charset="0"/>
                <a:cs typeface="Alexandria Light" pitchFamily="2" charset="-78"/>
              </a:rPr>
              <a:t>الصراع التنظيمي</a:t>
            </a:r>
            <a:r>
              <a:rPr lang="ar-EG" sz="2000" dirty="0">
                <a:effectLst/>
                <a:latin typeface="Alexandria Light" pitchFamily="2" charset="-78"/>
                <a:ea typeface="Times New Roman" panose="02020603050405020304" pitchFamily="18" charset="0"/>
                <a:cs typeface="Alexandria Light" pitchFamily="2" charset="-78"/>
              </a:rPr>
              <a:t> هو أحد الأشكال الرئيسية للتفاعل ويمكن أيضاً تعريف</a:t>
            </a:r>
            <a:r>
              <a:rPr lang="ar-EG" sz="2000" b="1" dirty="0">
                <a:effectLst/>
                <a:latin typeface="Alexandria Light" pitchFamily="2" charset="-78"/>
                <a:ea typeface="Times New Roman" panose="02020603050405020304" pitchFamily="18" charset="0"/>
                <a:cs typeface="Alexandria Light" pitchFamily="2" charset="-78"/>
              </a:rPr>
              <a:t> الصراع</a:t>
            </a:r>
            <a:r>
              <a:rPr lang="ar-EG" sz="2000" dirty="0">
                <a:effectLst/>
                <a:latin typeface="Alexandria Light" pitchFamily="2" charset="-78"/>
                <a:ea typeface="Times New Roman" panose="02020603050405020304" pitchFamily="18" charset="0"/>
                <a:cs typeface="Alexandria Light" pitchFamily="2" charset="-78"/>
              </a:rPr>
              <a:t> بأنه إرباك أو تعطيل للعمل ولوسائل اتخاذ القرارات بشكل يؤدي إلى صعوبة المفاضلة والاختيار بين البدائل ، وحيث أشار معظم الكتاب إلى أن وجود </a:t>
            </a:r>
            <a:r>
              <a:rPr lang="ar-EG" sz="2000" b="1" dirty="0">
                <a:effectLst/>
                <a:latin typeface="Alexandria Light" pitchFamily="2" charset="-78"/>
                <a:ea typeface="Times New Roman" panose="02020603050405020304" pitchFamily="18" charset="0"/>
                <a:cs typeface="Alexandria Light" pitchFamily="2" charset="-78"/>
              </a:rPr>
              <a:t>الصراع</a:t>
            </a:r>
            <a:r>
              <a:rPr lang="ar-EG" sz="2000" dirty="0">
                <a:effectLst/>
                <a:latin typeface="Alexandria Light" pitchFamily="2" charset="-78"/>
                <a:ea typeface="Times New Roman" panose="02020603050405020304" pitchFamily="18" charset="0"/>
                <a:cs typeface="Alexandria Light" pitchFamily="2" charset="-78"/>
              </a:rPr>
              <a:t> عند مستوى معين يعتبر حافز ويعتبر أيضاً أحد مصادر القوة لرفع الأداء الوظيفي للأفراد والجماعات ولكن وصول الصراع إلى مستوى عالي يترتب عليه آثار سلبية أكثر منها إيجابية .</a:t>
            </a:r>
            <a:endParaRPr lang="en-US" sz="20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2000" dirty="0">
                <a:effectLst/>
                <a:latin typeface="Alexandria Light" pitchFamily="2" charset="-78"/>
                <a:ea typeface="Times New Roman" panose="02020603050405020304" pitchFamily="18" charset="0"/>
                <a:cs typeface="Alexandria Light" pitchFamily="2" charset="-78"/>
              </a:rPr>
              <a:t>وينشأ </a:t>
            </a:r>
            <a:r>
              <a:rPr lang="ar-EG" sz="2000" b="1" dirty="0">
                <a:effectLst/>
                <a:latin typeface="Alexandria Light" pitchFamily="2" charset="-78"/>
                <a:ea typeface="Times New Roman" panose="02020603050405020304" pitchFamily="18" charset="0"/>
                <a:cs typeface="Alexandria Light" pitchFamily="2" charset="-78"/>
              </a:rPr>
              <a:t>الصراع</a:t>
            </a:r>
            <a:r>
              <a:rPr lang="ar-EG" sz="2000" dirty="0">
                <a:effectLst/>
                <a:latin typeface="Alexandria Light" pitchFamily="2" charset="-78"/>
                <a:ea typeface="Times New Roman" panose="02020603050405020304" pitchFamily="18" charset="0"/>
                <a:cs typeface="Alexandria Light" pitchFamily="2" charset="-78"/>
              </a:rPr>
              <a:t> بين الأطراف بطريقة تلقائية حيناً وبطرق متعمدة أحياناً كأن يلجأ إليه الرئيس أو المشرف لخلق حالة من التوتر بين الأفراد على طريقة «</a:t>
            </a:r>
            <a:r>
              <a:rPr lang="ar-EG" sz="2000" b="1" dirty="0">
                <a:effectLst/>
                <a:latin typeface="Alexandria Light" pitchFamily="2" charset="-78"/>
                <a:ea typeface="Times New Roman" panose="02020603050405020304" pitchFamily="18" charset="0"/>
                <a:cs typeface="Alexandria Light" pitchFamily="2" charset="-78"/>
              </a:rPr>
              <a:t>فرّق تسد</a:t>
            </a:r>
            <a:r>
              <a:rPr lang="ar-EG" sz="2000" dirty="0">
                <a:effectLst/>
                <a:latin typeface="Alexandria Light" pitchFamily="2" charset="-78"/>
                <a:ea typeface="Times New Roman" panose="02020603050405020304" pitchFamily="18" charset="0"/>
                <a:cs typeface="Alexandria Light" pitchFamily="2" charset="-78"/>
              </a:rPr>
              <a:t>» خدمة لأهدافه وغاياته. والجدير بالذكر أن الصراع يمكن أن يحدث بين الأفراد أو داخل الجماعات أو بين الجماعات أو بين المنظمات. ويأخذ </a:t>
            </a:r>
            <a:r>
              <a:rPr lang="ar-EG" sz="2000" b="1" dirty="0">
                <a:effectLst/>
                <a:latin typeface="Alexandria Light" pitchFamily="2" charset="-78"/>
                <a:ea typeface="Times New Roman" panose="02020603050405020304" pitchFamily="18" charset="0"/>
                <a:cs typeface="Alexandria Light" pitchFamily="2" charset="-78"/>
              </a:rPr>
              <a:t>الصراع</a:t>
            </a:r>
            <a:r>
              <a:rPr lang="ar-EG" sz="2000" dirty="0">
                <a:effectLst/>
                <a:latin typeface="Alexandria Light" pitchFamily="2" charset="-78"/>
                <a:ea typeface="Times New Roman" panose="02020603050405020304" pitchFamily="18" charset="0"/>
                <a:cs typeface="Alexandria Light" pitchFamily="2" charset="-78"/>
              </a:rPr>
              <a:t> بين الأطراف أشكالاً مختلفة من التوتر والقلق والخوف والاعتراض وعدم الاستجابة ورفع الصوت واستخدام الألفاظ النابية، وقد يصل أحياناً إلى التشابك بالأيدي وتسديد الضربات والرفس بالركب والأقدام وغيرها.</a:t>
            </a:r>
            <a:endParaRPr lang="en-US" sz="2000" dirty="0">
              <a:effectLst/>
              <a:latin typeface="Alexandria Light" pitchFamily="2" charset="-78"/>
              <a:ea typeface="Times New Roman" panose="02020603050405020304" pitchFamily="18" charset="0"/>
              <a:cs typeface="Alexandria Light" pitchFamily="2" charset="-78"/>
            </a:endParaRPr>
          </a:p>
        </p:txBody>
      </p:sp>
    </p:spTree>
    <p:extLst>
      <p:ext uri="{BB962C8B-B14F-4D97-AF65-F5344CB8AC3E}">
        <p14:creationId xmlns:p14="http://schemas.microsoft.com/office/powerpoint/2010/main" val="303347476"/>
      </p:ext>
    </p:extLst>
  </p:cSld>
  <p:clrMapOvr>
    <a:masterClrMapping/>
  </p:clrMapOvr>
  <mc:AlternateContent xmlns:mc="http://schemas.openxmlformats.org/markup-compatibility/2006" xmlns:p14="http://schemas.microsoft.com/office/powerpoint/2010/main">
    <mc:Choice Requires="p14">
      <p:transition p14:dur="10" advTm="128343"/>
    </mc:Choice>
    <mc:Fallback xmlns="">
      <p:transition advTm="128343"/>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384C16-D311-7089-2B75-9C9EB019793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26958A-A9AB-FA81-42F6-D178EBF1BA14}"/>
              </a:ext>
            </a:extLst>
          </p:cNvPr>
          <p:cNvSpPr/>
          <p:nvPr/>
        </p:nvSpPr>
        <p:spPr>
          <a:xfrm>
            <a:off x="617280" y="885112"/>
            <a:ext cx="10812720" cy="57665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1ABD4559-74A2-D87F-D541-1ECF5EC12F7F}"/>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7C58906D-03EF-CDE5-ABD7-60F7C99619E8}"/>
              </a:ext>
            </a:extLst>
          </p:cNvPr>
          <p:cNvSpPr/>
          <p:nvPr/>
        </p:nvSpPr>
        <p:spPr>
          <a:xfrm>
            <a:off x="111707" y="5209692"/>
            <a:ext cx="1323688" cy="163320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9DE6EE3D-4C41-6A88-8BC7-1CA61EB8FC8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4" name="عنصر نائب للمحتوى 2">
            <a:extLst>
              <a:ext uri="{FF2B5EF4-FFF2-40B4-BE49-F238E27FC236}">
                <a16:creationId xmlns:a16="http://schemas.microsoft.com/office/drawing/2014/main" id="{AEDFD1D0-E3C1-93BF-19A6-7EF279EC5C60}"/>
              </a:ext>
            </a:extLst>
          </p:cNvPr>
          <p:cNvSpPr txBox="1">
            <a:spLocks/>
          </p:cNvSpPr>
          <p:nvPr/>
        </p:nvSpPr>
        <p:spPr>
          <a:xfrm>
            <a:off x="3936560" y="206336"/>
            <a:ext cx="3941201" cy="63127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rtl="1">
              <a:buFont typeface="Arial" panose="020B0604020202020204" pitchFamily="34" charset="0"/>
              <a:buNone/>
            </a:pPr>
            <a:r>
              <a:rPr lang="ar-SA" b="1" dirty="0">
                <a:solidFill>
                  <a:schemeClr val="accent5">
                    <a:lumMod val="75000"/>
                  </a:schemeClr>
                </a:solidFill>
                <a:latin typeface="Alexandria" charset="0"/>
                <a:cs typeface="Alexandria" charset="0"/>
              </a:rPr>
              <a:t>إدارة الصراع التنظيمي</a:t>
            </a:r>
            <a:endParaRPr lang="en-US" b="1" dirty="0">
              <a:solidFill>
                <a:schemeClr val="accent5">
                  <a:lumMod val="75000"/>
                </a:schemeClr>
              </a:solidFill>
              <a:latin typeface="Alexandria" charset="0"/>
              <a:cs typeface="Alexandria" charset="0"/>
            </a:endParaRPr>
          </a:p>
        </p:txBody>
      </p:sp>
      <p:sp>
        <p:nvSpPr>
          <p:cNvPr id="10" name="Rectangle 4">
            <a:extLst>
              <a:ext uri="{FF2B5EF4-FFF2-40B4-BE49-F238E27FC236}">
                <a16:creationId xmlns:a16="http://schemas.microsoft.com/office/drawing/2014/main" id="{51F3317F-0D9D-5285-808E-300F4421A74A}"/>
              </a:ext>
            </a:extLst>
          </p:cNvPr>
          <p:cNvSpPr>
            <a:spLocks noChangeArrowheads="1"/>
          </p:cNvSpPr>
          <p:nvPr/>
        </p:nvSpPr>
        <p:spPr bwMode="auto">
          <a:xfrm>
            <a:off x="1021278" y="857692"/>
            <a:ext cx="10241559" cy="56777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indent="457200" algn="just" rtl="1">
              <a:lnSpc>
                <a:spcPct val="150000"/>
              </a:lnSpc>
              <a:spcAft>
                <a:spcPts val="600"/>
              </a:spcAft>
            </a:pPr>
            <a:r>
              <a:rPr lang="ar-EG" b="1" dirty="0">
                <a:solidFill>
                  <a:srgbClr val="FF0000"/>
                </a:solidFill>
                <a:effectLst/>
                <a:latin typeface="Alexandria Light" pitchFamily="2" charset="-78"/>
                <a:ea typeface="Times New Roman" panose="02020603050405020304" pitchFamily="18" charset="0"/>
                <a:cs typeface="Alexandria Light" pitchFamily="2" charset="-78"/>
              </a:rPr>
              <a:t>مفهوم الصراع.</a:t>
            </a:r>
            <a:endParaRPr lang="en-US"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dirty="0">
                <a:effectLst/>
                <a:latin typeface="Alexandria Light" pitchFamily="2" charset="-78"/>
                <a:ea typeface="Times New Roman" panose="02020603050405020304" pitchFamily="18" charset="0"/>
                <a:cs typeface="Alexandria Light" pitchFamily="2" charset="-78"/>
              </a:rPr>
              <a:t>يشير مفهوم </a:t>
            </a:r>
            <a:r>
              <a:rPr lang="ar-EG" b="1" dirty="0">
                <a:effectLst/>
                <a:latin typeface="Alexandria Light" pitchFamily="2" charset="-78"/>
                <a:ea typeface="Times New Roman" panose="02020603050405020304" pitchFamily="18" charset="0"/>
                <a:cs typeface="Alexandria Light" pitchFamily="2" charset="-78"/>
              </a:rPr>
              <a:t>الصراع التنظيمي</a:t>
            </a:r>
            <a:r>
              <a:rPr lang="ar-EG" dirty="0">
                <a:effectLst/>
                <a:latin typeface="Alexandria Light" pitchFamily="2" charset="-78"/>
                <a:ea typeface="Times New Roman" panose="02020603050405020304" pitchFamily="18" charset="0"/>
                <a:cs typeface="Alexandria Light" pitchFamily="2" charset="-78"/>
              </a:rPr>
              <a:t> إلى عملية الخلاف أو النزاع التي تتكون كرد فعل لممارسة ضغط كبير من جانب فرد معين أو مجموعة أفراد، أو منظمة على فرد آخر أو مجموعة أفراد، سواء من داخل ميدان العمل أو في ميدان مجتمعي آخر، وذلك بهدف إحداث تغيير (إيجابي أو سلبي) في بنية أو معايير، أو قيم ذلك الفرد، أو تلك المجموعة، أو المنظمة. </a:t>
            </a:r>
            <a:endParaRPr lang="en-US"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b="1" dirty="0">
                <a:effectLst/>
                <a:latin typeface="Alexandria Light" pitchFamily="2" charset="-78"/>
                <a:ea typeface="Times New Roman" panose="02020603050405020304" pitchFamily="18" charset="0"/>
                <a:cs typeface="Alexandria Light" pitchFamily="2" charset="-78"/>
              </a:rPr>
              <a:t>ويعرف الصراع </a:t>
            </a:r>
            <a:r>
              <a:rPr lang="ar-EG" dirty="0">
                <a:effectLst/>
                <a:latin typeface="Alexandria Light" pitchFamily="2" charset="-78"/>
                <a:ea typeface="Times New Roman" panose="02020603050405020304" pitchFamily="18" charset="0"/>
                <a:cs typeface="Alexandria Light" pitchFamily="2" charset="-78"/>
              </a:rPr>
              <a:t>بأنه «حالة من التعارض تحدث بين طرفين أو أكثر نتيجة للتفاعل بينهم يؤدي إلى نشوء حالة من التوتر في العلاقات بين أطراف الصراع ينتج عنه ضعف في الأداء وإرباك للقرار». ولا شك أن للصراع أسباباً كثيرة منها اختلاف القيم والاتجاهات واختلاف التجارب والخبرات واختلاف الأهداف والغايات وتتداخل المسئوليات والصلاحيات واختلاف أنماط الشخصيات وغير ذلك.</a:t>
            </a:r>
            <a:endParaRPr lang="ar-SA"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b="1" dirty="0">
                <a:effectLst/>
                <a:latin typeface="Alexandria Light" pitchFamily="2" charset="-78"/>
                <a:ea typeface="Times New Roman" panose="02020603050405020304" pitchFamily="18" charset="0"/>
                <a:cs typeface="Alexandria Light" pitchFamily="2" charset="-78"/>
              </a:rPr>
              <a:t>الصراع </a:t>
            </a:r>
            <a:r>
              <a:rPr lang="ar-EG" dirty="0">
                <a:effectLst/>
                <a:latin typeface="Alexandria Light" pitchFamily="2" charset="-78"/>
                <a:ea typeface="Times New Roman" panose="02020603050405020304" pitchFamily="18" charset="0"/>
                <a:cs typeface="Alexandria Light" pitchFamily="2" charset="-78"/>
              </a:rPr>
              <a:t>هو تضاد بين قوتين أو أكثر يؤدي إلى تعارك وشجار وتعارض في المصالح والمبادئ </a:t>
            </a:r>
            <a:r>
              <a:rPr lang="ar-EG" dirty="0" err="1">
                <a:effectLst/>
                <a:latin typeface="Alexandria Light" pitchFamily="2" charset="-78"/>
                <a:ea typeface="Times New Roman" panose="02020603050405020304" pitchFamily="18" charset="0"/>
                <a:cs typeface="Alexandria Light" pitchFamily="2" charset="-78"/>
              </a:rPr>
              <a:t>والمنهجيه</a:t>
            </a:r>
            <a:r>
              <a:rPr lang="ar-EG" dirty="0">
                <a:effectLst/>
                <a:latin typeface="Alexandria Light" pitchFamily="2" charset="-78"/>
                <a:ea typeface="Times New Roman" panose="02020603050405020304" pitchFamily="18" charset="0"/>
                <a:cs typeface="Alexandria Light" pitchFamily="2" charset="-78"/>
              </a:rPr>
              <a:t> والآراء وتنافر في الممارسات الشعور والنتائج وتداخل في الأحداث والأنشطة والبرامج الزمنية وكفاح ذهني ناجم عن متطلبات متعارضة أو مفاجئة تصادم. والصراع قد يكون داخل ذات الفرد أو بين أفراد أو بين فرد وجماعة أو بين جماعات</a:t>
            </a:r>
            <a:r>
              <a:rPr lang="ar-SA" dirty="0">
                <a:effectLst/>
                <a:latin typeface="Alexandria Light" pitchFamily="2" charset="-78"/>
                <a:ea typeface="Times New Roman" panose="02020603050405020304" pitchFamily="18" charset="0"/>
                <a:cs typeface="Alexandria Light" pitchFamily="2" charset="-78"/>
              </a:rPr>
              <a:t>.</a:t>
            </a:r>
            <a:endParaRPr lang="en-US" dirty="0">
              <a:effectLst/>
              <a:latin typeface="Alexandria Light" pitchFamily="2" charset="-78"/>
              <a:ea typeface="Times New Roman" panose="02020603050405020304" pitchFamily="18" charset="0"/>
              <a:cs typeface="Alexandria Light" pitchFamily="2" charset="-78"/>
            </a:endParaRPr>
          </a:p>
        </p:txBody>
      </p:sp>
      <p:sp>
        <p:nvSpPr>
          <p:cNvPr id="3" name="TextBox 10">
            <a:extLst>
              <a:ext uri="{FF2B5EF4-FFF2-40B4-BE49-F238E27FC236}">
                <a16:creationId xmlns:a16="http://schemas.microsoft.com/office/drawing/2014/main" id="{9F288B0D-6323-61B9-1CC5-F71BA44D0AAC}"/>
              </a:ext>
            </a:extLst>
          </p:cNvPr>
          <p:cNvSpPr txBox="1"/>
          <p:nvPr/>
        </p:nvSpPr>
        <p:spPr>
          <a:xfrm>
            <a:off x="2381139" y="6250014"/>
            <a:ext cx="4305411" cy="419987"/>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 rtl="1">
              <a:lnSpc>
                <a:spcPct val="150000"/>
              </a:lnSpc>
            </a:pPr>
            <a:r>
              <a:rPr lang="ar-SA" sz="1600" b="1" kern="0" dirty="0">
                <a:solidFill>
                  <a:schemeClr val="bg1"/>
                </a:solidFill>
                <a:effectLst>
                  <a:outerShdw blurRad="38100" dist="38100" dir="2700000" algn="tl">
                    <a:srgbClr val="000000">
                      <a:alpha val="43137"/>
                    </a:srgbClr>
                  </a:outerShdw>
                </a:effectLst>
                <a:uFill>
                  <a:solidFill>
                    <a:srgbClr val="000000"/>
                  </a:solidFill>
                </a:uFill>
                <a:latin typeface="Alexandria Light" pitchFamily="2" charset="-78"/>
                <a:ea typeface="Sakkal Majalla" panose="02000000000000000000" pitchFamily="2" charset="-78"/>
                <a:cs typeface="Alexandria Light" pitchFamily="2" charset="-78"/>
              </a:rPr>
              <a:t>ما وجهات النظر التي تناولت الصراع التنظيمي؟</a:t>
            </a:r>
            <a:endParaRPr lang="ar-EG" sz="1200" b="1" kern="0" dirty="0">
              <a:solidFill>
                <a:schemeClr val="bg1"/>
              </a:solidFill>
              <a:effectLst>
                <a:outerShdw blurRad="38100" dist="38100" dir="2700000" algn="tl">
                  <a:srgbClr val="000000">
                    <a:alpha val="43137"/>
                  </a:srgbClr>
                </a:outerShdw>
              </a:effectLst>
              <a:uFill>
                <a:solidFill>
                  <a:srgbClr val="000000"/>
                </a:solidFill>
              </a:uFill>
              <a:latin typeface="Alexandria Light" pitchFamily="2" charset="-78"/>
              <a:ea typeface="Sakkal Majalla" panose="02000000000000000000" pitchFamily="2" charset="-78"/>
              <a:cs typeface="Alexandria Light" pitchFamily="2" charset="-78"/>
            </a:endParaRPr>
          </a:p>
        </p:txBody>
      </p:sp>
      <p:sp>
        <p:nvSpPr>
          <p:cNvPr id="5" name="Google Shape;6475;p53">
            <a:extLst>
              <a:ext uri="{FF2B5EF4-FFF2-40B4-BE49-F238E27FC236}">
                <a16:creationId xmlns:a16="http://schemas.microsoft.com/office/drawing/2014/main" id="{309C07B3-2F7D-30B6-0CE8-A7C9938C33D9}"/>
              </a:ext>
            </a:extLst>
          </p:cNvPr>
          <p:cNvSpPr/>
          <p:nvPr/>
        </p:nvSpPr>
        <p:spPr>
          <a:xfrm>
            <a:off x="1760747" y="6102178"/>
            <a:ext cx="764810" cy="765722"/>
          </a:xfrm>
          <a:custGeom>
            <a:avLst/>
            <a:gdLst/>
            <a:ahLst/>
            <a:cxnLst/>
            <a:rect l="l" t="t" r="r" b="b"/>
            <a:pathLst>
              <a:path w="11658" h="11657" extrusionOk="0">
                <a:moveTo>
                  <a:pt x="5955" y="1733"/>
                </a:moveTo>
                <a:cubicBezTo>
                  <a:pt x="7089" y="1733"/>
                  <a:pt x="8003" y="2647"/>
                  <a:pt x="8003" y="3781"/>
                </a:cubicBezTo>
                <a:cubicBezTo>
                  <a:pt x="7877" y="4442"/>
                  <a:pt x="7562" y="5041"/>
                  <a:pt x="7058" y="5419"/>
                </a:cubicBezTo>
                <a:cubicBezTo>
                  <a:pt x="6837" y="5577"/>
                  <a:pt x="6522" y="5892"/>
                  <a:pt x="6522" y="6333"/>
                </a:cubicBezTo>
                <a:lnTo>
                  <a:pt x="6522" y="6522"/>
                </a:lnTo>
                <a:cubicBezTo>
                  <a:pt x="6522" y="6931"/>
                  <a:pt x="6207" y="7215"/>
                  <a:pt x="5861" y="7215"/>
                </a:cubicBezTo>
                <a:cubicBezTo>
                  <a:pt x="5482" y="7215"/>
                  <a:pt x="5199" y="6900"/>
                  <a:pt x="5199" y="6522"/>
                </a:cubicBezTo>
                <a:lnTo>
                  <a:pt x="5199" y="6333"/>
                </a:lnTo>
                <a:cubicBezTo>
                  <a:pt x="5199" y="5577"/>
                  <a:pt x="5577" y="4852"/>
                  <a:pt x="6302" y="4316"/>
                </a:cubicBezTo>
                <a:cubicBezTo>
                  <a:pt x="6491" y="4190"/>
                  <a:pt x="6585" y="4001"/>
                  <a:pt x="6585" y="3781"/>
                </a:cubicBezTo>
                <a:cubicBezTo>
                  <a:pt x="6585" y="3371"/>
                  <a:pt x="6270" y="3119"/>
                  <a:pt x="5892" y="3119"/>
                </a:cubicBezTo>
                <a:cubicBezTo>
                  <a:pt x="5514" y="3119"/>
                  <a:pt x="5230" y="3434"/>
                  <a:pt x="5230" y="3781"/>
                </a:cubicBezTo>
                <a:cubicBezTo>
                  <a:pt x="5230" y="4159"/>
                  <a:pt x="4915" y="4442"/>
                  <a:pt x="4569" y="4442"/>
                </a:cubicBezTo>
                <a:cubicBezTo>
                  <a:pt x="4191" y="4442"/>
                  <a:pt x="3907" y="4127"/>
                  <a:pt x="3907" y="3781"/>
                </a:cubicBezTo>
                <a:cubicBezTo>
                  <a:pt x="3907" y="2647"/>
                  <a:pt x="4821" y="1733"/>
                  <a:pt x="5955" y="1733"/>
                </a:cubicBezTo>
                <a:close/>
                <a:moveTo>
                  <a:pt x="5829" y="8570"/>
                </a:moveTo>
                <a:cubicBezTo>
                  <a:pt x="6176" y="8570"/>
                  <a:pt x="6491" y="8885"/>
                  <a:pt x="6491" y="9263"/>
                </a:cubicBezTo>
                <a:cubicBezTo>
                  <a:pt x="6491" y="9641"/>
                  <a:pt x="6207" y="9924"/>
                  <a:pt x="5829" y="9924"/>
                </a:cubicBezTo>
                <a:cubicBezTo>
                  <a:pt x="5419" y="9924"/>
                  <a:pt x="5167" y="9609"/>
                  <a:pt x="5167" y="9263"/>
                </a:cubicBezTo>
                <a:cubicBezTo>
                  <a:pt x="5167" y="8853"/>
                  <a:pt x="5482" y="8570"/>
                  <a:pt x="5829" y="8570"/>
                </a:cubicBezTo>
                <a:close/>
                <a:moveTo>
                  <a:pt x="5829" y="0"/>
                </a:moveTo>
                <a:cubicBezTo>
                  <a:pt x="2647" y="0"/>
                  <a:pt x="1" y="2615"/>
                  <a:pt x="1" y="5829"/>
                </a:cubicBezTo>
                <a:cubicBezTo>
                  <a:pt x="1" y="9011"/>
                  <a:pt x="2647" y="11657"/>
                  <a:pt x="5829" y="11657"/>
                </a:cubicBezTo>
                <a:cubicBezTo>
                  <a:pt x="9011" y="11657"/>
                  <a:pt x="11657" y="9011"/>
                  <a:pt x="11657" y="5829"/>
                </a:cubicBezTo>
                <a:cubicBezTo>
                  <a:pt x="11657" y="2647"/>
                  <a:pt x="9011"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3353734950"/>
      </p:ext>
    </p:extLst>
  </p:cSld>
  <p:clrMapOvr>
    <a:masterClrMapping/>
  </p:clrMapOvr>
  <mc:AlternateContent xmlns:mc="http://schemas.openxmlformats.org/markup-compatibility/2006" xmlns:p14="http://schemas.microsoft.com/office/powerpoint/2010/main">
    <mc:Choice Requires="p14">
      <p:transition p14:dur="10" advTm="119077"/>
    </mc:Choice>
    <mc:Fallback xmlns="">
      <p:transition advTm="119077"/>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C63A86-2AB0-AB9B-F039-90A900C3791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2583CF6-FCD2-E875-9A91-625827D6D034}"/>
              </a:ext>
            </a:extLst>
          </p:cNvPr>
          <p:cNvSpPr/>
          <p:nvPr/>
        </p:nvSpPr>
        <p:spPr>
          <a:xfrm>
            <a:off x="842910" y="1199408"/>
            <a:ext cx="10812720" cy="54522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59F73D23-6887-68C1-0C1C-D045580081EB}"/>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30BE880A-EC25-8EDB-74F5-A46FB369F7F6}"/>
              </a:ext>
            </a:extLst>
          </p:cNvPr>
          <p:cNvSpPr/>
          <p:nvPr/>
        </p:nvSpPr>
        <p:spPr>
          <a:xfrm>
            <a:off x="111707" y="5209692"/>
            <a:ext cx="1323688" cy="163320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0454A4EA-468A-9E28-05A6-9C916534EC5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4" name="عنصر نائب للمحتوى 2">
            <a:extLst>
              <a:ext uri="{FF2B5EF4-FFF2-40B4-BE49-F238E27FC236}">
                <a16:creationId xmlns:a16="http://schemas.microsoft.com/office/drawing/2014/main" id="{D1C771BB-75CA-228E-1355-5AEF6EFE3FC3}"/>
              </a:ext>
            </a:extLst>
          </p:cNvPr>
          <p:cNvSpPr txBox="1">
            <a:spLocks/>
          </p:cNvSpPr>
          <p:nvPr/>
        </p:nvSpPr>
        <p:spPr>
          <a:xfrm>
            <a:off x="4521748" y="432814"/>
            <a:ext cx="3941201" cy="63127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rtl="1">
              <a:buFont typeface="Arial" panose="020B0604020202020204" pitchFamily="34" charset="0"/>
              <a:buNone/>
            </a:pPr>
            <a:r>
              <a:rPr lang="ar-SA" b="1" dirty="0">
                <a:solidFill>
                  <a:schemeClr val="accent5">
                    <a:lumMod val="75000"/>
                  </a:schemeClr>
                </a:solidFill>
                <a:latin typeface="Alexandria" charset="0"/>
                <a:cs typeface="Alexandria" charset="0"/>
              </a:rPr>
              <a:t>إدارة الصراع التنظيمي</a:t>
            </a:r>
            <a:endParaRPr lang="en-US" b="1" dirty="0">
              <a:solidFill>
                <a:schemeClr val="accent5">
                  <a:lumMod val="75000"/>
                </a:schemeClr>
              </a:solidFill>
              <a:latin typeface="Alexandria" charset="0"/>
              <a:cs typeface="Alexandria" charset="0"/>
            </a:endParaRPr>
          </a:p>
        </p:txBody>
      </p:sp>
      <p:sp>
        <p:nvSpPr>
          <p:cNvPr id="10" name="Rectangle 4">
            <a:extLst>
              <a:ext uri="{FF2B5EF4-FFF2-40B4-BE49-F238E27FC236}">
                <a16:creationId xmlns:a16="http://schemas.microsoft.com/office/drawing/2014/main" id="{3A748631-A063-B072-1F3F-31B2C197E377}"/>
              </a:ext>
            </a:extLst>
          </p:cNvPr>
          <p:cNvSpPr>
            <a:spLocks noChangeArrowheads="1"/>
          </p:cNvSpPr>
          <p:nvPr/>
        </p:nvSpPr>
        <p:spPr bwMode="auto">
          <a:xfrm>
            <a:off x="1371570" y="1560047"/>
            <a:ext cx="10241559" cy="44260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indent="457200" algn="just" rtl="1">
              <a:lnSpc>
                <a:spcPct val="150000"/>
              </a:lnSpc>
              <a:spcAft>
                <a:spcPts val="600"/>
              </a:spcAft>
            </a:pPr>
            <a:r>
              <a:rPr lang="ar-SA" sz="2000" b="1" dirty="0">
                <a:solidFill>
                  <a:srgbClr val="FF0000"/>
                </a:solidFill>
                <a:effectLst/>
                <a:latin typeface="Alexandria Light" pitchFamily="2" charset="-78"/>
                <a:ea typeface="Times New Roman" panose="02020603050405020304" pitchFamily="18" charset="0"/>
                <a:cs typeface="Alexandria Light" pitchFamily="2" charset="-78"/>
              </a:rPr>
              <a:t>وجهات النظر لمفهوم الصراع</a:t>
            </a:r>
            <a:endParaRPr lang="en-US" sz="20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2000" dirty="0">
                <a:effectLst/>
                <a:latin typeface="Alexandria Light" pitchFamily="2" charset="-78"/>
                <a:ea typeface="Times New Roman" panose="02020603050405020304" pitchFamily="18" charset="0"/>
                <a:cs typeface="Alexandria Light" pitchFamily="2" charset="-78"/>
              </a:rPr>
              <a:t>هناك من نظر للصراع على أنه سلاح ذو حدين يمكن استخدام أحد أطرافه في العنف والتدمير وتقويض البنيان الإداري كما يمكن توجيهه إلى أداء فاعلة للنمو والرقي وحفز الموظفين نحو التجارب الفعالية والبناء، وبالتالي فالصراع يمكن إن يكون سلبياً ولكنه أيضا يمكن إن يكون ايجابياً، ويمكن تناول مفهوم الصراع التنظيمي من خلال وجهتي نظر محددتين هما:</a:t>
            </a:r>
            <a:endParaRPr lang="en-US" sz="20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2000" b="1" dirty="0">
                <a:effectLst/>
                <a:latin typeface="Alexandria Light" pitchFamily="2" charset="-78"/>
                <a:ea typeface="Times New Roman" panose="02020603050405020304" pitchFamily="18" charset="0"/>
                <a:cs typeface="Alexandria Light" pitchFamily="2" charset="-78"/>
              </a:rPr>
              <a:t>1- النظرة الكلاسيكية (التقليدية):</a:t>
            </a:r>
            <a:endParaRPr lang="en-US" sz="20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2000" b="1" dirty="0">
                <a:effectLst/>
                <a:latin typeface="Alexandria Light" pitchFamily="2" charset="-78"/>
                <a:ea typeface="Times New Roman" panose="02020603050405020304" pitchFamily="18" charset="0"/>
                <a:cs typeface="Alexandria Light" pitchFamily="2" charset="-78"/>
              </a:rPr>
              <a:t> </a:t>
            </a:r>
            <a:r>
              <a:rPr lang="ar-EG" sz="2000" dirty="0">
                <a:effectLst/>
                <a:latin typeface="Alexandria Light" pitchFamily="2" charset="-78"/>
                <a:ea typeface="Times New Roman" panose="02020603050405020304" pitchFamily="18" charset="0"/>
                <a:cs typeface="Alexandria Light" pitchFamily="2" charset="-78"/>
              </a:rPr>
              <a:t>يرى أصحاب هذه النظرة الكلاسيكية  أن الصراع شيء غير مرغوب فيه، ويجب تقليله أدنى حد ممكن ، أو إزالته من خلال الاختيار السليم للأفراد ، والتدريب ، وتوصيف الوظائف ، وإعادة التنظيم وغالبا ما تساعد  هذه المبادئ على تقليل أو احتمال منع بعض أشكال الصراع غير المرغوب فيه .</a:t>
            </a:r>
            <a:endParaRPr lang="en-US" sz="2000" dirty="0">
              <a:effectLst/>
              <a:latin typeface="Alexandria Light" pitchFamily="2" charset="-78"/>
              <a:ea typeface="Times New Roman" panose="02020603050405020304" pitchFamily="18" charset="0"/>
              <a:cs typeface="Alexandria Light" pitchFamily="2" charset="-78"/>
            </a:endParaRPr>
          </a:p>
        </p:txBody>
      </p:sp>
    </p:spTree>
    <p:extLst>
      <p:ext uri="{BB962C8B-B14F-4D97-AF65-F5344CB8AC3E}">
        <p14:creationId xmlns:p14="http://schemas.microsoft.com/office/powerpoint/2010/main" val="4009200022"/>
      </p:ext>
    </p:extLst>
  </p:cSld>
  <p:clrMapOvr>
    <a:masterClrMapping/>
  </p:clrMapOvr>
  <mc:AlternateContent xmlns:mc="http://schemas.openxmlformats.org/markup-compatibility/2006" xmlns:p14="http://schemas.microsoft.com/office/powerpoint/2010/main">
    <mc:Choice Requires="p14">
      <p:transition p14:dur="10" advTm="125733"/>
    </mc:Choice>
    <mc:Fallback xmlns="">
      <p:transition advTm="125733"/>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5B7DDF-4FC1-F508-84FF-5497EED7396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444F098-6E70-9254-498C-696098A1411B}"/>
              </a:ext>
            </a:extLst>
          </p:cNvPr>
          <p:cNvSpPr/>
          <p:nvPr/>
        </p:nvSpPr>
        <p:spPr>
          <a:xfrm>
            <a:off x="463139" y="733425"/>
            <a:ext cx="11472432" cy="57386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98D2F55C-C22F-716F-623B-80FAD87EACD3}"/>
              </a:ext>
            </a:extLst>
          </p:cNvPr>
          <p:cNvSpPr/>
          <p:nvPr/>
        </p:nvSpPr>
        <p:spPr>
          <a:xfrm>
            <a:off x="111708" y="5617028"/>
            <a:ext cx="1152179" cy="1240972"/>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68E8EFCE-8D75-261D-BC47-DABA90D2A846}"/>
              </a:ext>
            </a:extLst>
          </p:cNvPr>
          <p:cNvSpPr/>
          <p:nvPr/>
        </p:nvSpPr>
        <p:spPr>
          <a:xfrm>
            <a:off x="111707" y="5617028"/>
            <a:ext cx="957072" cy="1225863"/>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441C0D57-E627-8F37-8451-4F71186CD8D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2" name="Rectangle 2">
            <a:extLst>
              <a:ext uri="{FF2B5EF4-FFF2-40B4-BE49-F238E27FC236}">
                <a16:creationId xmlns:a16="http://schemas.microsoft.com/office/drawing/2014/main" id="{783C8574-CB05-8D01-0918-F36C3A8C53CD}"/>
              </a:ext>
            </a:extLst>
          </p:cNvPr>
          <p:cNvSpPr>
            <a:spLocks noChangeArrowheads="1"/>
          </p:cNvSpPr>
          <p:nvPr/>
        </p:nvSpPr>
        <p:spPr bwMode="auto">
          <a:xfrm>
            <a:off x="741137" y="988904"/>
            <a:ext cx="11111309" cy="52264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indent="457200" algn="just" rtl="1">
              <a:lnSpc>
                <a:spcPct val="150000"/>
              </a:lnSpc>
              <a:spcAft>
                <a:spcPts val="600"/>
              </a:spcAft>
            </a:pPr>
            <a:r>
              <a:rPr lang="ar-EG" sz="1700" dirty="0">
                <a:effectLst/>
                <a:latin typeface="Alexandria Light" pitchFamily="2" charset="-78"/>
                <a:ea typeface="Times New Roman" panose="02020603050405020304" pitchFamily="18" charset="0"/>
                <a:cs typeface="Alexandria Light" pitchFamily="2" charset="-78"/>
              </a:rPr>
              <a:t>فالمفهوم التقليدي يرى في </a:t>
            </a:r>
            <a:r>
              <a:rPr lang="ar-EG" sz="1700" b="1" dirty="0">
                <a:effectLst/>
                <a:latin typeface="Alexandria Light" pitchFamily="2" charset="-78"/>
                <a:ea typeface="Times New Roman" panose="02020603050405020304" pitchFamily="18" charset="0"/>
                <a:cs typeface="Alexandria Light" pitchFamily="2" charset="-78"/>
              </a:rPr>
              <a:t>الصراع</a:t>
            </a:r>
            <a:r>
              <a:rPr lang="ar-EG" sz="1700" dirty="0">
                <a:effectLst/>
                <a:latin typeface="Alexandria Light" pitchFamily="2" charset="-78"/>
                <a:ea typeface="Times New Roman" panose="02020603050405020304" pitchFamily="18" charset="0"/>
                <a:cs typeface="Alexandria Light" pitchFamily="2" charset="-78"/>
              </a:rPr>
              <a:t> أنه عملية أو سلوك تنظيمي معطل وغير مرغوب فيه ناتج عن تعارض أو اختلاف أو خلاف بين الرئيس والعاملين، أو بين العاملين بعضهم بعضا، ويؤدي إلى تفتيت جهود العاملين, وخفض درجة التعاون فيما بينهم, وتقليل روح الجماعة، وارتفاع معدلات دوران العمل، وعدم القدرة على تحقيق الرضا الوظيفي، وضعف الانتماء للمنظمة, وارتفاع الخسائر المادية للمنظمة, ما يعوق تحقيق أهدافها ويهدد بقاءها واستمرارها في نشاطها, وبحكم هذا المفهوم التقليدي فإن الصراع التنظيمي يكون دائماً سلبياً وغير فاعل وغير صحي, الأمر الذي يتطلب من القيادة تجنبه والابتعاد عنه قدر الإمكان لتفادي التوتر والقلق . وللأسف هذا المفهوم هو الأكثر شيوعاً في منظماتنا المحلية.</a:t>
            </a:r>
            <a:endParaRPr lang="en-US" sz="17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1700" dirty="0">
                <a:effectLst/>
                <a:latin typeface="Alexandria Light" pitchFamily="2" charset="-78"/>
                <a:ea typeface="Times New Roman" panose="02020603050405020304" pitchFamily="18" charset="0"/>
                <a:cs typeface="Alexandria Light" pitchFamily="2" charset="-78"/>
              </a:rPr>
              <a:t>فأصحاب تلك النظرة يتناولون </a:t>
            </a:r>
            <a:r>
              <a:rPr lang="ar-EG" sz="1700" b="1" dirty="0">
                <a:effectLst/>
                <a:latin typeface="Alexandria Light" pitchFamily="2" charset="-78"/>
                <a:ea typeface="Times New Roman" panose="02020603050405020304" pitchFamily="18" charset="0"/>
                <a:cs typeface="Alexandria Light" pitchFamily="2" charset="-78"/>
              </a:rPr>
              <a:t>الصراع</a:t>
            </a:r>
            <a:r>
              <a:rPr lang="ar-EG" sz="1700" dirty="0">
                <a:effectLst/>
                <a:latin typeface="Alexandria Light" pitchFamily="2" charset="-78"/>
                <a:ea typeface="Times New Roman" panose="02020603050405020304" pitchFamily="18" charset="0"/>
                <a:cs typeface="Alexandria Light" pitchFamily="2" charset="-78"/>
              </a:rPr>
              <a:t> على أنه نوع من النقص، والقصور الناتج عن الهيكل التنظيمي ، وغالبا ما يؤدي هذا الصراع إلى التأثير على كفاية وفعالية المنظمة ، وبصفة عامة ، فإن أصحاب هذه النظرة يرون أن علاج النتائج السلبية للصراع يكمن في معالجة جوانب القصور في الهيكل التنظيمي بالدرجة الأولى ويتضح من هذا الافتراض أن الجهود الإدارية لمعالجة الصراع التنظيمي يجب أن توجه إلى تحسين العديد من الأبعاد التنظيمية مثل : تحسين قنوات الاتصال ، وتحديد المهام ،والاختصاصات الوظيفية ، والاهتمام بصياغة القوانين والإجراءات التنظيمية ، كوسائل أساسية لعلاج </a:t>
            </a:r>
            <a:r>
              <a:rPr lang="ar-EG" sz="1700" b="1" dirty="0">
                <a:effectLst/>
                <a:latin typeface="Alexandria Light" pitchFamily="2" charset="-78"/>
                <a:ea typeface="Times New Roman" panose="02020603050405020304" pitchFamily="18" charset="0"/>
                <a:cs typeface="Alexandria Light" pitchFamily="2" charset="-78"/>
              </a:rPr>
              <a:t>الصراع, </a:t>
            </a:r>
            <a:r>
              <a:rPr lang="ar-EG" sz="1700" dirty="0">
                <a:effectLst/>
                <a:latin typeface="Alexandria Light" pitchFamily="2" charset="-78"/>
                <a:ea typeface="Times New Roman" panose="02020603050405020304" pitchFamily="18" charset="0"/>
                <a:cs typeface="Alexandria Light" pitchFamily="2" charset="-78"/>
              </a:rPr>
              <a:t>وكذلك يتضح أن عدم قدرة الإدارة على تكوين الهيكل التنظيمي المناسب يمكن أن يؤدي إلى تزايد حدة  النتائج السلبية للصراع التنظيمي .</a:t>
            </a:r>
            <a:endParaRPr lang="en-US" sz="1700" dirty="0">
              <a:effectLst/>
              <a:latin typeface="Alexandria Light" pitchFamily="2" charset="-78"/>
              <a:ea typeface="Times New Roman" panose="02020603050405020304" pitchFamily="18" charset="0"/>
              <a:cs typeface="Alexandria Light" pitchFamily="2" charset="-78"/>
            </a:endParaRPr>
          </a:p>
        </p:txBody>
      </p:sp>
    </p:spTree>
    <p:extLst>
      <p:ext uri="{BB962C8B-B14F-4D97-AF65-F5344CB8AC3E}">
        <p14:creationId xmlns:p14="http://schemas.microsoft.com/office/powerpoint/2010/main" val="3522379651"/>
      </p:ext>
    </p:extLst>
  </p:cSld>
  <p:clrMapOvr>
    <a:masterClrMapping/>
  </p:clrMapOvr>
  <mc:AlternateContent xmlns:mc="http://schemas.openxmlformats.org/markup-compatibility/2006" xmlns:p14="http://schemas.microsoft.com/office/powerpoint/2010/main">
    <mc:Choice Requires="p14">
      <p:transition p14:dur="10" advTm="136706"/>
    </mc:Choice>
    <mc:Fallback xmlns="">
      <p:transition advTm="136706"/>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FD8333-0386-E6B7-E610-FA8C9E7F4C9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214CD77-1FD3-E357-FF20-981588C6DCF4}"/>
              </a:ext>
            </a:extLst>
          </p:cNvPr>
          <p:cNvSpPr/>
          <p:nvPr/>
        </p:nvSpPr>
        <p:spPr>
          <a:xfrm>
            <a:off x="463139" y="733425"/>
            <a:ext cx="11472432" cy="57386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AE3ACC19-5D43-3A40-A928-87A1435AF5F2}"/>
              </a:ext>
            </a:extLst>
          </p:cNvPr>
          <p:cNvSpPr/>
          <p:nvPr/>
        </p:nvSpPr>
        <p:spPr>
          <a:xfrm>
            <a:off x="111708" y="5617028"/>
            <a:ext cx="1152179" cy="1240972"/>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B3ABB6F1-C83B-ECF8-6BD1-0B34C8780417}"/>
              </a:ext>
            </a:extLst>
          </p:cNvPr>
          <p:cNvSpPr/>
          <p:nvPr/>
        </p:nvSpPr>
        <p:spPr>
          <a:xfrm>
            <a:off x="111707" y="5617028"/>
            <a:ext cx="957072" cy="1225863"/>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0DDD8F5C-22FB-BD37-7485-E8787D424D1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2" name="Rectangle 2">
            <a:extLst>
              <a:ext uri="{FF2B5EF4-FFF2-40B4-BE49-F238E27FC236}">
                <a16:creationId xmlns:a16="http://schemas.microsoft.com/office/drawing/2014/main" id="{986647C3-23CF-17A4-A09C-A61C94392006}"/>
              </a:ext>
            </a:extLst>
          </p:cNvPr>
          <p:cNvSpPr>
            <a:spLocks noChangeArrowheads="1"/>
          </p:cNvSpPr>
          <p:nvPr/>
        </p:nvSpPr>
        <p:spPr bwMode="auto">
          <a:xfrm>
            <a:off x="741137" y="763233"/>
            <a:ext cx="11111309" cy="56777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indent="457200" algn="just" rtl="1">
              <a:lnSpc>
                <a:spcPct val="150000"/>
              </a:lnSpc>
              <a:spcAft>
                <a:spcPts val="600"/>
              </a:spcAft>
            </a:pPr>
            <a:r>
              <a:rPr lang="ar-EG" sz="1800" b="1" dirty="0">
                <a:solidFill>
                  <a:srgbClr val="0070C0"/>
                </a:solidFill>
                <a:effectLst/>
                <a:latin typeface="Alexandria Light" pitchFamily="2" charset="-78"/>
                <a:ea typeface="Times New Roman" panose="02020603050405020304" pitchFamily="18" charset="0"/>
                <a:cs typeface="Alexandria Light" pitchFamily="2" charset="-78"/>
              </a:rPr>
              <a:t>- النظرة الوظيفية (السلوكية):</a:t>
            </a:r>
            <a:endParaRPr lang="en-US" sz="1800" dirty="0">
              <a:solidFill>
                <a:srgbClr val="0070C0"/>
              </a:solidFill>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1800" dirty="0">
                <a:effectLst/>
                <a:latin typeface="Alexandria Light" pitchFamily="2" charset="-78"/>
                <a:ea typeface="Times New Roman" panose="02020603050405020304" pitchFamily="18" charset="0"/>
                <a:cs typeface="Alexandria Light" pitchFamily="2" charset="-78"/>
              </a:rPr>
              <a:t> من جهة أخرى, يتبنى بعض الباحثين في الإدارة مفهوماً أكثر حداثة ومغايراً لمفهوم التقليديين حول الصراع، فهو بالنسبة لهم ظاهرة تنظيمية إيجابية وسمة أساسية ملازمة للتفاعلات الإنسانية في أي منظمة، وهو على نوعين صراع سلبي وغير فاعل وصراع إيجابي فاعل, فالصراع الإيجابي أو الحميد هو أحد المتغيرات الأساسية للنمو والاستمرار والتطوير التنظيمي الذي تنشده كل منظمة, يتناولونه بحسبانه ظاهرة طبيعية، حتمية تنظيمية، تصاحب التفاعلات الإنسانية داخل أي منظمة، ولا يمكن التخلص منه، بل ينبغي إدارته، وتحقيق أقصى استفادة ممكنة منه.</a:t>
            </a:r>
            <a:endParaRPr lang="en-US" sz="18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1800" dirty="0">
                <a:effectLst/>
                <a:latin typeface="Alexandria Light" pitchFamily="2" charset="-78"/>
                <a:ea typeface="Times New Roman" panose="02020603050405020304" pitchFamily="18" charset="0"/>
                <a:cs typeface="Alexandria Light" pitchFamily="2" charset="-78"/>
              </a:rPr>
              <a:t>تعتمد هذه النظرة على المفهوم القائل بأن تشخيص الموقف وتحليله يعتبر أمراً ضرورياً للعمل والأداء, وبالتالي فإنه من الأمور الهامة التي يجب اعتبارها عند التعامل مع الصراع ضرورة البحث عن بدائل لإدارة الصراع ومن ثم دراسة الموقف الأكثر مناسبة وملاءمة لكل من هذه البدائل التي يمكن إن تحقق فيها أقصى كفاية.</a:t>
            </a:r>
            <a:endParaRPr lang="en-US" sz="18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1800" dirty="0">
                <a:effectLst/>
                <a:latin typeface="Alexandria Light" pitchFamily="2" charset="-78"/>
                <a:ea typeface="Times New Roman" panose="02020603050405020304" pitchFamily="18" charset="0"/>
                <a:cs typeface="Alexandria Light" pitchFamily="2" charset="-78"/>
              </a:rPr>
              <a:t>وعليه إذا نشأ موقف صراع وكانت فيه أهداف </a:t>
            </a:r>
            <a:r>
              <a:rPr lang="ar-EG" sz="1800" dirty="0" err="1">
                <a:effectLst/>
                <a:latin typeface="Alexandria Light" pitchFamily="2" charset="-78"/>
                <a:ea typeface="Times New Roman" panose="02020603050405020304" pitchFamily="18" charset="0"/>
                <a:cs typeface="Alexandria Light" pitchFamily="2" charset="-78"/>
              </a:rPr>
              <a:t>الإطراف</a:t>
            </a:r>
            <a:r>
              <a:rPr lang="ar-EG" sz="1800" dirty="0">
                <a:effectLst/>
                <a:latin typeface="Alexandria Light" pitchFamily="2" charset="-78"/>
                <a:ea typeface="Times New Roman" panose="02020603050405020304" pitchFamily="18" charset="0"/>
                <a:cs typeface="Alexandria Light" pitchFamily="2" charset="-78"/>
              </a:rPr>
              <a:t> المختلفة غير متكاملة فإن من الضروري اختيار أسلوب للتعامل يتمتع بأفضل إنتاجية ممكنه من بين البدائل المتوافرة مع ضرورة الأخذ بعين الاعتبار إن بدل ربح – خسارة هو اقلها </a:t>
            </a:r>
            <a:r>
              <a:rPr lang="ar-EG" sz="1800" dirty="0" err="1">
                <a:effectLst/>
                <a:latin typeface="Alexandria Light" pitchFamily="2" charset="-78"/>
                <a:ea typeface="Times New Roman" panose="02020603050405020304" pitchFamily="18" charset="0"/>
                <a:cs typeface="Alexandria Light" pitchFamily="2" charset="-78"/>
              </a:rPr>
              <a:t>أنتاجا</a:t>
            </a:r>
            <a:r>
              <a:rPr lang="ar-EG" sz="1800" dirty="0">
                <a:effectLst/>
                <a:latin typeface="Alexandria Light" pitchFamily="2" charset="-78"/>
                <a:ea typeface="Times New Roman" panose="02020603050405020304" pitchFamily="18" charset="0"/>
                <a:cs typeface="Alexandria Light" pitchFamily="2" charset="-78"/>
              </a:rPr>
              <a:t>، بينما بديل ربح – ربح الذي يربح فيه كل من الطرفين مع إن ربحاهما قد لا يكون متعادلاً هو أفضل إنتاجيه ولذا فإنه يعتبر أفضل منطلق للاختيار من بين بدائل إدارة الصراع والتعامل معه.</a:t>
            </a:r>
            <a:endParaRPr lang="en-US" sz="1800" dirty="0">
              <a:effectLst/>
              <a:latin typeface="Alexandria Light" pitchFamily="2" charset="-78"/>
              <a:ea typeface="Times New Roman" panose="02020603050405020304" pitchFamily="18" charset="0"/>
              <a:cs typeface="Alexandria Light" pitchFamily="2" charset="-78"/>
            </a:endParaRPr>
          </a:p>
        </p:txBody>
      </p:sp>
    </p:spTree>
    <p:extLst>
      <p:ext uri="{BB962C8B-B14F-4D97-AF65-F5344CB8AC3E}">
        <p14:creationId xmlns:p14="http://schemas.microsoft.com/office/powerpoint/2010/main" val="893675886"/>
      </p:ext>
    </p:extLst>
  </p:cSld>
  <p:clrMapOvr>
    <a:masterClrMapping/>
  </p:clrMapOvr>
  <mc:AlternateContent xmlns:mc="http://schemas.openxmlformats.org/markup-compatibility/2006" xmlns:p14="http://schemas.microsoft.com/office/powerpoint/2010/main">
    <mc:Choice Requires="p14">
      <p:transition p14:dur="10" advTm="147193"/>
    </mc:Choice>
    <mc:Fallback xmlns="">
      <p:transition advTm="147193"/>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6522E0-74F8-0B6D-DF4D-3069326D7A8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105B469-0834-7782-FC79-BACA64DE367C}"/>
              </a:ext>
            </a:extLst>
          </p:cNvPr>
          <p:cNvSpPr/>
          <p:nvPr/>
        </p:nvSpPr>
        <p:spPr>
          <a:xfrm>
            <a:off x="617280" y="733425"/>
            <a:ext cx="10812720" cy="57386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992CBCE2-FE66-50D1-E6E3-9180CABFF201}"/>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25B3B11B-4163-01DB-ADC5-5E40D5083F65}"/>
              </a:ext>
            </a:extLst>
          </p:cNvPr>
          <p:cNvSpPr/>
          <p:nvPr/>
        </p:nvSpPr>
        <p:spPr>
          <a:xfrm>
            <a:off x="111707" y="5209692"/>
            <a:ext cx="1323688" cy="1633200"/>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B3249207-94F1-5922-B71F-394E641D7EA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3" name="Rectangle 3">
            <a:extLst>
              <a:ext uri="{FF2B5EF4-FFF2-40B4-BE49-F238E27FC236}">
                <a16:creationId xmlns:a16="http://schemas.microsoft.com/office/drawing/2014/main" id="{0F8C4733-9C4F-1F5F-6CAE-DDDF35A109A1}"/>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4" name="Rectangle 4">
            <a:extLst>
              <a:ext uri="{FF2B5EF4-FFF2-40B4-BE49-F238E27FC236}">
                <a16:creationId xmlns:a16="http://schemas.microsoft.com/office/drawing/2014/main" id="{3D44A026-98A6-0064-368F-21E6488AF993}"/>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5" name="Rectangle 6">
            <a:extLst>
              <a:ext uri="{FF2B5EF4-FFF2-40B4-BE49-F238E27FC236}">
                <a16:creationId xmlns:a16="http://schemas.microsoft.com/office/drawing/2014/main" id="{3D2EABC2-234D-086E-896B-1FDC70DC6847}"/>
              </a:ext>
            </a:extLst>
          </p:cNvPr>
          <p:cNvSpPr>
            <a:spLocks noChangeArrowheads="1"/>
          </p:cNvSpPr>
          <p:nvPr/>
        </p:nvSpPr>
        <p:spPr bwMode="auto">
          <a:xfrm>
            <a:off x="948142" y="794060"/>
            <a:ext cx="10295716" cy="56777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457200" algn="just" rtl="1">
              <a:lnSpc>
                <a:spcPct val="150000"/>
              </a:lnSpc>
              <a:spcAft>
                <a:spcPts val="600"/>
              </a:spcAft>
            </a:pPr>
            <a:r>
              <a:rPr lang="ar-EG" sz="1800" b="1" dirty="0">
                <a:solidFill>
                  <a:srgbClr val="0070C0"/>
                </a:solidFill>
                <a:effectLst/>
                <a:latin typeface="Alexandria Light" pitchFamily="2" charset="-78"/>
                <a:ea typeface="Times New Roman" panose="02020603050405020304" pitchFamily="18" charset="0"/>
                <a:cs typeface="Alexandria Light" pitchFamily="2" charset="-78"/>
              </a:rPr>
              <a:t>كما يمكن تقسيم اتجاهات المنظمات حول الصراع فيما يلي:</a:t>
            </a:r>
            <a:endParaRPr lang="en-US" sz="1800" dirty="0">
              <a:solidFill>
                <a:srgbClr val="0070C0"/>
              </a:solidFill>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1800" b="1" dirty="0">
                <a:solidFill>
                  <a:srgbClr val="0070C0"/>
                </a:solidFill>
                <a:effectLst/>
                <a:latin typeface="Alexandria Light" pitchFamily="2" charset="-78"/>
                <a:ea typeface="Times New Roman" panose="02020603050405020304" pitchFamily="18" charset="0"/>
                <a:cs typeface="Alexandria Light" pitchFamily="2" charset="-78"/>
              </a:rPr>
              <a:t>1- الاتجاه الإيجابي:</a:t>
            </a:r>
            <a:r>
              <a:rPr lang="ar-EG" sz="1800" dirty="0">
                <a:solidFill>
                  <a:srgbClr val="0070C0"/>
                </a:solidFill>
                <a:effectLst/>
                <a:latin typeface="Alexandria Light" pitchFamily="2" charset="-78"/>
                <a:ea typeface="Times New Roman" panose="02020603050405020304" pitchFamily="18" charset="0"/>
                <a:cs typeface="Alexandria Light" pitchFamily="2" charset="-78"/>
              </a:rPr>
              <a:t> </a:t>
            </a:r>
            <a:r>
              <a:rPr lang="ar-EG" sz="1800" dirty="0">
                <a:effectLst/>
                <a:latin typeface="Alexandria Light" pitchFamily="2" charset="-78"/>
                <a:ea typeface="Times New Roman" panose="02020603050405020304" pitchFamily="18" charset="0"/>
                <a:cs typeface="Alexandria Light" pitchFamily="2" charset="-78"/>
              </a:rPr>
              <a:t>وهو اتجاه ينظر إلى </a:t>
            </a:r>
            <a:r>
              <a:rPr lang="ar-EG" sz="1800" b="1" dirty="0">
                <a:effectLst/>
                <a:latin typeface="Alexandria Light" pitchFamily="2" charset="-78"/>
                <a:ea typeface="Times New Roman" panose="02020603050405020304" pitchFamily="18" charset="0"/>
                <a:cs typeface="Alexandria Light" pitchFamily="2" charset="-78"/>
              </a:rPr>
              <a:t>الصراع</a:t>
            </a:r>
            <a:r>
              <a:rPr lang="ar-EG" sz="1800" dirty="0">
                <a:effectLst/>
                <a:latin typeface="Alexandria Light" pitchFamily="2" charset="-78"/>
                <a:ea typeface="Times New Roman" panose="02020603050405020304" pitchFamily="18" charset="0"/>
                <a:cs typeface="Alexandria Light" pitchFamily="2" charset="-78"/>
              </a:rPr>
              <a:t> على أنه فرصة جيدة لتلمس مواطن الضعف في المنظمة ومن ثم إيجاد الحلول الناجعة لها عن طريق قبول المقترحات ووجهات النظر المختلفة حول موضوعات الخلاف مع تشجيع عملية الإبداع والتفكير الخلاق في سبيل تطوير الإجراءات والأساليب والهياكل التنظيمية لتحسين الأداء وزيادة الإنتاجية وبناء علاقات جيدة بين الأفراد عن طريق إحداث تغيير حقيقي للوصول إلى تحقيق الأهداف المنشودة.</a:t>
            </a:r>
            <a:endParaRPr lang="en-US" sz="18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1800" b="1" dirty="0">
                <a:solidFill>
                  <a:srgbClr val="0070C0"/>
                </a:solidFill>
                <a:effectLst/>
                <a:latin typeface="Alexandria Light" pitchFamily="2" charset="-78"/>
                <a:ea typeface="Times New Roman" panose="02020603050405020304" pitchFamily="18" charset="0"/>
                <a:cs typeface="Alexandria Light" pitchFamily="2" charset="-78"/>
              </a:rPr>
              <a:t>2- الاتجاه السلبي: </a:t>
            </a:r>
            <a:r>
              <a:rPr lang="ar-EG" sz="1800" dirty="0">
                <a:effectLst/>
                <a:latin typeface="Alexandria Light" pitchFamily="2" charset="-78"/>
                <a:ea typeface="Times New Roman" panose="02020603050405020304" pitchFamily="18" charset="0"/>
                <a:cs typeface="Alexandria Light" pitchFamily="2" charset="-78"/>
              </a:rPr>
              <a:t>وهو اتجاه ينظر إلى الصراع من جانبه السلبي حيث إنه يشتت الجهود ويستهلك قدرًا كبيرًا من موارد المنظمة ويتسبب في زيادة ضغوط العمل على الموظفين مما يقلل من الإنتاجية ويضعف الأداء ويوتر العلاقات بينهم فيصبح التعاون مستحيلاً مما يتسبب في حالات من العنف بين الأفراد.</a:t>
            </a:r>
            <a:endParaRPr lang="en-US" sz="18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1800" dirty="0">
                <a:solidFill>
                  <a:srgbClr val="0070C0"/>
                </a:solidFill>
                <a:effectLst/>
                <a:latin typeface="Alexandria Light" pitchFamily="2" charset="-78"/>
                <a:ea typeface="Times New Roman" panose="02020603050405020304" pitchFamily="18" charset="0"/>
                <a:cs typeface="Alexandria Light" pitchFamily="2" charset="-78"/>
              </a:rPr>
              <a:t>3</a:t>
            </a:r>
            <a:r>
              <a:rPr lang="ar-EG" sz="1800" b="1" dirty="0">
                <a:solidFill>
                  <a:srgbClr val="0070C0"/>
                </a:solidFill>
                <a:effectLst/>
                <a:latin typeface="Alexandria Light" pitchFamily="2" charset="-78"/>
                <a:ea typeface="Times New Roman" panose="02020603050405020304" pitchFamily="18" charset="0"/>
                <a:cs typeface="Alexandria Light" pitchFamily="2" charset="-78"/>
              </a:rPr>
              <a:t>- الاتجاه المتوازن:</a:t>
            </a:r>
            <a:r>
              <a:rPr lang="ar-EG" sz="1800" dirty="0">
                <a:solidFill>
                  <a:srgbClr val="0070C0"/>
                </a:solidFill>
                <a:effectLst/>
                <a:latin typeface="Alexandria Light" pitchFamily="2" charset="-78"/>
                <a:ea typeface="Times New Roman" panose="02020603050405020304" pitchFamily="18" charset="0"/>
                <a:cs typeface="Alexandria Light" pitchFamily="2" charset="-78"/>
              </a:rPr>
              <a:t> </a:t>
            </a:r>
            <a:r>
              <a:rPr lang="ar-EG" sz="1800" dirty="0">
                <a:effectLst/>
                <a:latin typeface="Alexandria Light" pitchFamily="2" charset="-78"/>
                <a:ea typeface="Times New Roman" panose="02020603050405020304" pitchFamily="18" charset="0"/>
                <a:cs typeface="Alexandria Light" pitchFamily="2" charset="-78"/>
              </a:rPr>
              <a:t>وهو اتجاه ينظر إلى الصراع نظرة واقعية حيث إن بعض الصراعات مرغوب بها والبعض الآخر غير مرغوب بها حسب الظروف والإمكانيات. كما ينظر إلى أن بعض الصراعات يمكن تجنبها وعدم الاكتراث بها والبعض الآخر يمكن التعامل معها وإدارتها بطريقة فاعلة تؤدي إلى حل للمشكلة المسببة للصراع.</a:t>
            </a:r>
            <a:endParaRPr lang="en-US" sz="1800" dirty="0">
              <a:effectLst/>
              <a:latin typeface="Alexandria Light" pitchFamily="2" charset="-78"/>
              <a:ea typeface="Times New Roman" panose="02020603050405020304" pitchFamily="18" charset="0"/>
              <a:cs typeface="Alexandria Light" pitchFamily="2" charset="-78"/>
            </a:endParaRPr>
          </a:p>
        </p:txBody>
      </p:sp>
      <p:sp>
        <p:nvSpPr>
          <p:cNvPr id="8" name="TextBox 10">
            <a:extLst>
              <a:ext uri="{FF2B5EF4-FFF2-40B4-BE49-F238E27FC236}">
                <a16:creationId xmlns:a16="http://schemas.microsoft.com/office/drawing/2014/main" id="{5B5296AF-2FC6-CBFC-9EA1-9F4E6330B8A3}"/>
              </a:ext>
            </a:extLst>
          </p:cNvPr>
          <p:cNvSpPr txBox="1"/>
          <p:nvPr/>
        </p:nvSpPr>
        <p:spPr>
          <a:xfrm>
            <a:off x="2381139" y="6250014"/>
            <a:ext cx="4305411" cy="419987"/>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 rtl="1">
              <a:lnSpc>
                <a:spcPct val="150000"/>
              </a:lnSpc>
            </a:pPr>
            <a:r>
              <a:rPr lang="ar-SA" sz="1600" b="1" kern="0" dirty="0">
                <a:solidFill>
                  <a:schemeClr val="bg1"/>
                </a:solidFill>
                <a:effectLst>
                  <a:outerShdw blurRad="38100" dist="38100" dir="2700000" algn="tl">
                    <a:srgbClr val="000000">
                      <a:alpha val="43137"/>
                    </a:srgbClr>
                  </a:outerShdw>
                </a:effectLst>
                <a:uFill>
                  <a:solidFill>
                    <a:srgbClr val="000000"/>
                  </a:solidFill>
                </a:uFill>
                <a:latin typeface="Alexandria Light" pitchFamily="2" charset="-78"/>
                <a:ea typeface="Sakkal Majalla" panose="02000000000000000000" pitchFamily="2" charset="-78"/>
                <a:cs typeface="Alexandria Light" pitchFamily="2" charset="-78"/>
              </a:rPr>
              <a:t>ما أسباب ومصادر الصراع التنظيمي؟</a:t>
            </a:r>
            <a:endParaRPr lang="ar-EG" sz="1200" b="1" kern="0" dirty="0">
              <a:solidFill>
                <a:schemeClr val="bg1"/>
              </a:solidFill>
              <a:effectLst>
                <a:outerShdw blurRad="38100" dist="38100" dir="2700000" algn="tl">
                  <a:srgbClr val="000000">
                    <a:alpha val="43137"/>
                  </a:srgbClr>
                </a:outerShdw>
              </a:effectLst>
              <a:uFill>
                <a:solidFill>
                  <a:srgbClr val="000000"/>
                </a:solidFill>
              </a:uFill>
              <a:latin typeface="Alexandria Light" pitchFamily="2" charset="-78"/>
              <a:ea typeface="Sakkal Majalla" panose="02000000000000000000" pitchFamily="2" charset="-78"/>
              <a:cs typeface="Alexandria Light" pitchFamily="2" charset="-78"/>
            </a:endParaRPr>
          </a:p>
        </p:txBody>
      </p:sp>
      <p:sp>
        <p:nvSpPr>
          <p:cNvPr id="10" name="Google Shape;6475;p53">
            <a:extLst>
              <a:ext uri="{FF2B5EF4-FFF2-40B4-BE49-F238E27FC236}">
                <a16:creationId xmlns:a16="http://schemas.microsoft.com/office/drawing/2014/main" id="{E4F45640-FA4C-5EC8-B60D-3260DD38107D}"/>
              </a:ext>
            </a:extLst>
          </p:cNvPr>
          <p:cNvSpPr/>
          <p:nvPr/>
        </p:nvSpPr>
        <p:spPr>
          <a:xfrm>
            <a:off x="1760747" y="6102178"/>
            <a:ext cx="764810" cy="765722"/>
          </a:xfrm>
          <a:custGeom>
            <a:avLst/>
            <a:gdLst/>
            <a:ahLst/>
            <a:cxnLst/>
            <a:rect l="l" t="t" r="r" b="b"/>
            <a:pathLst>
              <a:path w="11658" h="11657" extrusionOk="0">
                <a:moveTo>
                  <a:pt x="5955" y="1733"/>
                </a:moveTo>
                <a:cubicBezTo>
                  <a:pt x="7089" y="1733"/>
                  <a:pt x="8003" y="2647"/>
                  <a:pt x="8003" y="3781"/>
                </a:cubicBezTo>
                <a:cubicBezTo>
                  <a:pt x="7877" y="4442"/>
                  <a:pt x="7562" y="5041"/>
                  <a:pt x="7058" y="5419"/>
                </a:cubicBezTo>
                <a:cubicBezTo>
                  <a:pt x="6837" y="5577"/>
                  <a:pt x="6522" y="5892"/>
                  <a:pt x="6522" y="6333"/>
                </a:cubicBezTo>
                <a:lnTo>
                  <a:pt x="6522" y="6522"/>
                </a:lnTo>
                <a:cubicBezTo>
                  <a:pt x="6522" y="6931"/>
                  <a:pt x="6207" y="7215"/>
                  <a:pt x="5861" y="7215"/>
                </a:cubicBezTo>
                <a:cubicBezTo>
                  <a:pt x="5482" y="7215"/>
                  <a:pt x="5199" y="6900"/>
                  <a:pt x="5199" y="6522"/>
                </a:cubicBezTo>
                <a:lnTo>
                  <a:pt x="5199" y="6333"/>
                </a:lnTo>
                <a:cubicBezTo>
                  <a:pt x="5199" y="5577"/>
                  <a:pt x="5577" y="4852"/>
                  <a:pt x="6302" y="4316"/>
                </a:cubicBezTo>
                <a:cubicBezTo>
                  <a:pt x="6491" y="4190"/>
                  <a:pt x="6585" y="4001"/>
                  <a:pt x="6585" y="3781"/>
                </a:cubicBezTo>
                <a:cubicBezTo>
                  <a:pt x="6585" y="3371"/>
                  <a:pt x="6270" y="3119"/>
                  <a:pt x="5892" y="3119"/>
                </a:cubicBezTo>
                <a:cubicBezTo>
                  <a:pt x="5514" y="3119"/>
                  <a:pt x="5230" y="3434"/>
                  <a:pt x="5230" y="3781"/>
                </a:cubicBezTo>
                <a:cubicBezTo>
                  <a:pt x="5230" y="4159"/>
                  <a:pt x="4915" y="4442"/>
                  <a:pt x="4569" y="4442"/>
                </a:cubicBezTo>
                <a:cubicBezTo>
                  <a:pt x="4191" y="4442"/>
                  <a:pt x="3907" y="4127"/>
                  <a:pt x="3907" y="3781"/>
                </a:cubicBezTo>
                <a:cubicBezTo>
                  <a:pt x="3907" y="2647"/>
                  <a:pt x="4821" y="1733"/>
                  <a:pt x="5955" y="1733"/>
                </a:cubicBezTo>
                <a:close/>
                <a:moveTo>
                  <a:pt x="5829" y="8570"/>
                </a:moveTo>
                <a:cubicBezTo>
                  <a:pt x="6176" y="8570"/>
                  <a:pt x="6491" y="8885"/>
                  <a:pt x="6491" y="9263"/>
                </a:cubicBezTo>
                <a:cubicBezTo>
                  <a:pt x="6491" y="9641"/>
                  <a:pt x="6207" y="9924"/>
                  <a:pt x="5829" y="9924"/>
                </a:cubicBezTo>
                <a:cubicBezTo>
                  <a:pt x="5419" y="9924"/>
                  <a:pt x="5167" y="9609"/>
                  <a:pt x="5167" y="9263"/>
                </a:cubicBezTo>
                <a:cubicBezTo>
                  <a:pt x="5167" y="8853"/>
                  <a:pt x="5482" y="8570"/>
                  <a:pt x="5829" y="8570"/>
                </a:cubicBezTo>
                <a:close/>
                <a:moveTo>
                  <a:pt x="5829" y="0"/>
                </a:moveTo>
                <a:cubicBezTo>
                  <a:pt x="2647" y="0"/>
                  <a:pt x="1" y="2615"/>
                  <a:pt x="1" y="5829"/>
                </a:cubicBezTo>
                <a:cubicBezTo>
                  <a:pt x="1" y="9011"/>
                  <a:pt x="2647" y="11657"/>
                  <a:pt x="5829" y="11657"/>
                </a:cubicBezTo>
                <a:cubicBezTo>
                  <a:pt x="9011" y="11657"/>
                  <a:pt x="11657" y="9011"/>
                  <a:pt x="11657" y="5829"/>
                </a:cubicBezTo>
                <a:cubicBezTo>
                  <a:pt x="11657" y="2647"/>
                  <a:pt x="9011"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125118117"/>
      </p:ext>
    </p:extLst>
  </p:cSld>
  <p:clrMapOvr>
    <a:masterClrMapping/>
  </p:clrMapOvr>
  <mc:AlternateContent xmlns:mc="http://schemas.openxmlformats.org/markup-compatibility/2006" xmlns:p14="http://schemas.microsoft.com/office/powerpoint/2010/main">
    <mc:Choice Requires="p14">
      <p:transition p14:dur="10" advTm="112222"/>
    </mc:Choice>
    <mc:Fallback xmlns="">
      <p:transition advTm="112222"/>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22D904-DAFE-7258-AADE-EFBD0590554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37FB031-4934-EDB9-C500-110D8E49EE45}"/>
              </a:ext>
            </a:extLst>
          </p:cNvPr>
          <p:cNvSpPr/>
          <p:nvPr/>
        </p:nvSpPr>
        <p:spPr>
          <a:xfrm>
            <a:off x="617280" y="733425"/>
            <a:ext cx="10812720" cy="57386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414645D8-9C54-BEE3-2D44-81BE99AD9BDC}"/>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5C5E0598-5921-D061-B30C-5DCA6E49285C}"/>
              </a:ext>
            </a:extLst>
          </p:cNvPr>
          <p:cNvSpPr/>
          <p:nvPr/>
        </p:nvSpPr>
        <p:spPr>
          <a:xfrm>
            <a:off x="111707" y="5209692"/>
            <a:ext cx="1323688" cy="1633200"/>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B268534E-BD80-212D-5646-0B5D86A3570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3" name="Rectangle 3">
            <a:extLst>
              <a:ext uri="{FF2B5EF4-FFF2-40B4-BE49-F238E27FC236}">
                <a16:creationId xmlns:a16="http://schemas.microsoft.com/office/drawing/2014/main" id="{2DD6A5D2-F40B-6022-94CF-FC028494F152}"/>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4" name="Rectangle 4">
            <a:extLst>
              <a:ext uri="{FF2B5EF4-FFF2-40B4-BE49-F238E27FC236}">
                <a16:creationId xmlns:a16="http://schemas.microsoft.com/office/drawing/2014/main" id="{74C2E866-3205-1E22-1C11-945E57262733}"/>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5" name="Rectangle 6">
            <a:extLst>
              <a:ext uri="{FF2B5EF4-FFF2-40B4-BE49-F238E27FC236}">
                <a16:creationId xmlns:a16="http://schemas.microsoft.com/office/drawing/2014/main" id="{8C59D92E-23C7-6E8E-AC53-FBD68227C6B3}"/>
              </a:ext>
            </a:extLst>
          </p:cNvPr>
          <p:cNvSpPr>
            <a:spLocks noChangeArrowheads="1"/>
          </p:cNvSpPr>
          <p:nvPr/>
        </p:nvSpPr>
        <p:spPr bwMode="auto">
          <a:xfrm>
            <a:off x="1080655" y="924551"/>
            <a:ext cx="10127577" cy="48467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457200" algn="just" rtl="1">
              <a:lnSpc>
                <a:spcPct val="150000"/>
              </a:lnSpc>
              <a:spcAft>
                <a:spcPts val="600"/>
              </a:spcAft>
            </a:pPr>
            <a:r>
              <a:rPr lang="ar-EG" sz="1800" b="1" dirty="0">
                <a:solidFill>
                  <a:srgbClr val="FF0000"/>
                </a:solidFill>
                <a:effectLst/>
                <a:latin typeface="Alexandria Light" pitchFamily="2" charset="-78"/>
                <a:ea typeface="Times New Roman" panose="02020603050405020304" pitchFamily="18" charset="0"/>
                <a:cs typeface="Alexandria Light" pitchFamily="2" charset="-78"/>
              </a:rPr>
              <a:t>أسباب </a:t>
            </a:r>
            <a:r>
              <a:rPr lang="ar-EG" sz="1800" dirty="0">
                <a:solidFill>
                  <a:srgbClr val="FF0000"/>
                </a:solidFill>
                <a:effectLst/>
                <a:latin typeface="Alexandria Light" pitchFamily="2" charset="-78"/>
                <a:ea typeface="Times New Roman" panose="02020603050405020304" pitchFamily="18" charset="0"/>
                <a:cs typeface="Alexandria Light" pitchFamily="2" charset="-78"/>
              </a:rPr>
              <a:t>و</a:t>
            </a:r>
            <a:r>
              <a:rPr lang="ar-SA" sz="1800" b="1" dirty="0">
                <a:solidFill>
                  <a:srgbClr val="FF0000"/>
                </a:solidFill>
                <a:effectLst/>
                <a:latin typeface="Alexandria Light" pitchFamily="2" charset="-78"/>
                <a:ea typeface="Times New Roman" panose="02020603050405020304" pitchFamily="18" charset="0"/>
                <a:cs typeface="Alexandria Light" pitchFamily="2" charset="-78"/>
              </a:rPr>
              <a:t>مصادر الصراع التنظيمي.</a:t>
            </a:r>
            <a:endParaRPr lang="en-US" sz="18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SA" sz="1800" dirty="0">
                <a:effectLst/>
                <a:latin typeface="Alexandria Light" pitchFamily="2" charset="-78"/>
                <a:ea typeface="Times New Roman" panose="02020603050405020304" pitchFamily="18" charset="0"/>
                <a:cs typeface="Alexandria Light" pitchFamily="2" charset="-78"/>
              </a:rPr>
              <a:t>هناك عوامل عديدة لها دور في ظهور</a:t>
            </a:r>
            <a:r>
              <a:rPr lang="ar-SA" sz="1800" b="1" dirty="0">
                <a:effectLst/>
                <a:latin typeface="Alexandria Light" pitchFamily="2" charset="-78"/>
                <a:ea typeface="Times New Roman" panose="02020603050405020304" pitchFamily="18" charset="0"/>
                <a:cs typeface="Alexandria Light" pitchFamily="2" charset="-78"/>
              </a:rPr>
              <a:t> الصراع</a:t>
            </a:r>
            <a:r>
              <a:rPr lang="ar-SA" sz="1800" dirty="0">
                <a:effectLst/>
                <a:latin typeface="Alexandria Light" pitchFamily="2" charset="-78"/>
                <a:ea typeface="Times New Roman" panose="02020603050405020304" pitchFamily="18" charset="0"/>
                <a:cs typeface="Alexandria Light" pitchFamily="2" charset="-78"/>
              </a:rPr>
              <a:t> داخل المنظمة كأن يكون</a:t>
            </a:r>
            <a:r>
              <a:rPr lang="ar-SA" sz="1800" b="1" dirty="0">
                <a:effectLst/>
                <a:latin typeface="Alexandria Light" pitchFamily="2" charset="-78"/>
                <a:ea typeface="Times New Roman" panose="02020603050405020304" pitchFamily="18" charset="0"/>
                <a:cs typeface="Alexandria Light" pitchFamily="2" charset="-78"/>
              </a:rPr>
              <a:t> الصراع</a:t>
            </a:r>
            <a:r>
              <a:rPr lang="ar-SA" sz="1800" dirty="0">
                <a:effectLst/>
                <a:latin typeface="Alexandria Light" pitchFamily="2" charset="-78"/>
                <a:ea typeface="Times New Roman" panose="02020603050405020304" pitchFamily="18" charset="0"/>
                <a:cs typeface="Alexandria Light" pitchFamily="2" charset="-78"/>
              </a:rPr>
              <a:t> بين فرد وفرد أو جماعة وجماعة أو بين أقسام متعددة ولكل حالة من هذه الحالات أسباب خاصة بها </a:t>
            </a:r>
            <a:r>
              <a:rPr lang="ar-SA" sz="1800" b="1" dirty="0">
                <a:effectLst/>
                <a:latin typeface="Alexandria Light" pitchFamily="2" charset="-78"/>
                <a:ea typeface="Times New Roman" panose="02020603050405020304" pitchFamily="18" charset="0"/>
                <a:cs typeface="Alexandria Light" pitchFamily="2" charset="-78"/>
              </a:rPr>
              <a:t>أما أسباب الصراعات التنظيمية فهي :</a:t>
            </a:r>
            <a:endParaRPr lang="en-US" sz="18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SA" sz="1800" b="1" dirty="0">
                <a:effectLst/>
                <a:latin typeface="Alexandria Light" pitchFamily="2" charset="-78"/>
                <a:ea typeface="Times New Roman" panose="02020603050405020304" pitchFamily="18" charset="0"/>
                <a:cs typeface="Alexandria Light" pitchFamily="2" charset="-78"/>
              </a:rPr>
              <a:t>1- مشكلات الاتصالات الإدارية :</a:t>
            </a:r>
            <a:endParaRPr lang="en-US" sz="18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SA" sz="1800" dirty="0">
                <a:effectLst/>
                <a:latin typeface="Alexandria Light" pitchFamily="2" charset="-78"/>
                <a:ea typeface="Times New Roman" panose="02020603050405020304" pitchFamily="18" charset="0"/>
                <a:cs typeface="Alexandria Light" pitchFamily="2" charset="-78"/>
              </a:rPr>
              <a:t>معظم المشكلات تعود إلى سوء الفهم أو عدم وضوح خطوط الاتصال وقنواته </a:t>
            </a:r>
            <a:r>
              <a:rPr lang="ar-EG" sz="1800" dirty="0">
                <a:effectLst/>
                <a:latin typeface="Alexandria Light" pitchFamily="2" charset="-78"/>
                <a:ea typeface="Times New Roman" panose="02020603050405020304" pitchFamily="18" charset="0"/>
                <a:cs typeface="Alexandria Light" pitchFamily="2" charset="-78"/>
              </a:rPr>
              <a:t>ومشكلات في التواصل بين الأفراد والتخاطب المتبادل </a:t>
            </a:r>
            <a:r>
              <a:rPr lang="ar-SA" sz="1800" dirty="0">
                <a:effectLst/>
                <a:latin typeface="Alexandria Light" pitchFamily="2" charset="-78"/>
                <a:ea typeface="Times New Roman" panose="02020603050405020304" pitchFamily="18" charset="0"/>
                <a:cs typeface="Alexandria Light" pitchFamily="2" charset="-78"/>
              </a:rPr>
              <a:t>فيما بينهم بعضهم البعض أو بينهم وبين الجهات العليا، فالاتصال الجيد يساعد على التقليل من المخاطر ويجنب المنظمات الإدارية ما قد يترتب من نتائج سلبية ومن المعوقات التي تواجه عمليات الاتصال الإداري الفروقات بين الأفراد فقد يختلف الأفراد في مستوى إدراكهم لعملية الاتصال ، وقد يختلف الأفراد باختلاف اتجاهاتهم وتتضمن الاتجاهات الأشكال التاليـة: الانطواء، وحبس المعلومات  والمبالغة في تخطي خطوط السلطة.</a:t>
            </a:r>
            <a:endParaRPr lang="en-US" sz="1800" dirty="0">
              <a:effectLst/>
              <a:latin typeface="Alexandria Light" pitchFamily="2" charset="-78"/>
              <a:ea typeface="Times New Roman" panose="02020603050405020304" pitchFamily="18" charset="0"/>
              <a:cs typeface="Alexandria Light" pitchFamily="2" charset="-78"/>
            </a:endParaRPr>
          </a:p>
        </p:txBody>
      </p:sp>
    </p:spTree>
    <p:extLst>
      <p:ext uri="{BB962C8B-B14F-4D97-AF65-F5344CB8AC3E}">
        <p14:creationId xmlns:p14="http://schemas.microsoft.com/office/powerpoint/2010/main" val="4148741455"/>
      </p:ext>
    </p:extLst>
  </p:cSld>
  <p:clrMapOvr>
    <a:masterClrMapping/>
  </p:clrMapOvr>
  <mc:AlternateContent xmlns:mc="http://schemas.openxmlformats.org/markup-compatibility/2006" xmlns:p14="http://schemas.microsoft.com/office/powerpoint/2010/main">
    <mc:Choice Requires="p14">
      <p:transition p14:dur="10" advTm="91660"/>
    </mc:Choice>
    <mc:Fallback xmlns="">
      <p:transition advTm="9166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1ACC22-DE4E-E86B-1B38-4AD2D8AC505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61F3F34-6853-37B9-2BA0-701F498D6BB4}"/>
              </a:ext>
            </a:extLst>
          </p:cNvPr>
          <p:cNvSpPr/>
          <p:nvPr/>
        </p:nvSpPr>
        <p:spPr>
          <a:xfrm>
            <a:off x="617279" y="733425"/>
            <a:ext cx="11329297" cy="57386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5A27D68F-A977-3D8A-EC98-649455C84761}"/>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C9DD70D0-BAA6-2049-79CF-CDB22F8075D7}"/>
              </a:ext>
            </a:extLst>
          </p:cNvPr>
          <p:cNvSpPr/>
          <p:nvPr/>
        </p:nvSpPr>
        <p:spPr>
          <a:xfrm>
            <a:off x="111707" y="5209692"/>
            <a:ext cx="1323688" cy="1633200"/>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61BFCB58-8BCF-ABC1-0714-2CBA08F57D8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3" name="Rectangle 3">
            <a:extLst>
              <a:ext uri="{FF2B5EF4-FFF2-40B4-BE49-F238E27FC236}">
                <a16:creationId xmlns:a16="http://schemas.microsoft.com/office/drawing/2014/main" id="{BAECD096-449A-8DDC-4C83-72A8DCD57E8B}"/>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4" name="Rectangle 4">
            <a:extLst>
              <a:ext uri="{FF2B5EF4-FFF2-40B4-BE49-F238E27FC236}">
                <a16:creationId xmlns:a16="http://schemas.microsoft.com/office/drawing/2014/main" id="{D7B45D3D-6F45-88EA-1EC8-F480F5250331}"/>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5" name="Rectangle 6">
            <a:extLst>
              <a:ext uri="{FF2B5EF4-FFF2-40B4-BE49-F238E27FC236}">
                <a16:creationId xmlns:a16="http://schemas.microsoft.com/office/drawing/2014/main" id="{4117EDA5-8371-F9CB-E316-6E8307633FA7}"/>
              </a:ext>
            </a:extLst>
          </p:cNvPr>
          <p:cNvSpPr>
            <a:spLocks noChangeArrowheads="1"/>
          </p:cNvSpPr>
          <p:nvPr/>
        </p:nvSpPr>
        <p:spPr bwMode="auto">
          <a:xfrm>
            <a:off x="1282535" y="816829"/>
            <a:ext cx="10664041" cy="54162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457200" algn="just" rtl="1">
              <a:lnSpc>
                <a:spcPct val="150000"/>
              </a:lnSpc>
              <a:spcAft>
                <a:spcPts val="600"/>
              </a:spcAft>
            </a:pPr>
            <a:r>
              <a:rPr lang="ar-SA" b="1" dirty="0">
                <a:solidFill>
                  <a:srgbClr val="0070C0"/>
                </a:solidFill>
                <a:latin typeface="Alexandria Light" pitchFamily="2" charset="-78"/>
                <a:ea typeface="Times New Roman" panose="02020603050405020304" pitchFamily="18" charset="0"/>
                <a:cs typeface="Alexandria Light" pitchFamily="2" charset="-78"/>
              </a:rPr>
              <a:t>3 </a:t>
            </a:r>
            <a:r>
              <a:rPr lang="ar-SA" sz="1800" b="1" dirty="0">
                <a:solidFill>
                  <a:srgbClr val="0070C0"/>
                </a:solidFill>
                <a:effectLst/>
                <a:latin typeface="Alexandria Light" pitchFamily="2" charset="-78"/>
                <a:ea typeface="Times New Roman" panose="02020603050405020304" pitchFamily="18" charset="0"/>
                <a:cs typeface="Alexandria Light" pitchFamily="2" charset="-78"/>
              </a:rPr>
              <a:t>- معوقات أو مشكلات تسببها البيئة: </a:t>
            </a:r>
            <a:endParaRPr lang="en-US" sz="1800" dirty="0">
              <a:solidFill>
                <a:srgbClr val="0070C0"/>
              </a:solidFill>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SA" sz="1800" dirty="0">
                <a:effectLst/>
                <a:latin typeface="Alexandria Light" pitchFamily="2" charset="-78"/>
                <a:ea typeface="Times New Roman" panose="02020603050405020304" pitchFamily="18" charset="0"/>
                <a:cs typeface="Alexandria Light" pitchFamily="2" charset="-78"/>
              </a:rPr>
              <a:t>تظهر في البيئة الداخلية والخارجية وتتمثل في اللغة المستعملة ومدلولات الألفاظ أو الضعف في أجهزة الاتصال المستعملة أو نتيجة للبعد عن المنهج العلمي أو عدم وجود مناخ عمل صحي ، الأمر الذي يترتب عليه التصرف بطريقة عشوائية وتدني الإنتاجية وزيادة التكاليف, وهنا يمكن ملاحظة بعض العوامل التي تساعد على إحداث الصراع هي :</a:t>
            </a:r>
            <a:endParaRPr lang="en-US" sz="18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SA" sz="1800" dirty="0">
                <a:solidFill>
                  <a:srgbClr val="C00000"/>
                </a:solidFill>
                <a:effectLst/>
                <a:latin typeface="Alexandria Light" pitchFamily="2" charset="-78"/>
                <a:ea typeface="Times New Roman" panose="02020603050405020304" pitchFamily="18" charset="0"/>
                <a:cs typeface="Alexandria Light" pitchFamily="2" charset="-78"/>
              </a:rPr>
              <a:t>-</a:t>
            </a:r>
            <a:r>
              <a:rPr lang="ar-SA" sz="1800" b="1" dirty="0">
                <a:solidFill>
                  <a:srgbClr val="C00000"/>
                </a:solidFill>
                <a:effectLst/>
                <a:latin typeface="Alexandria Light" pitchFamily="2" charset="-78"/>
                <a:ea typeface="Times New Roman" panose="02020603050405020304" pitchFamily="18" charset="0"/>
                <a:cs typeface="Alexandria Light" pitchFamily="2" charset="-78"/>
              </a:rPr>
              <a:t> الظروف:</a:t>
            </a:r>
            <a:r>
              <a:rPr lang="ar-SA" sz="1800" dirty="0">
                <a:solidFill>
                  <a:srgbClr val="C00000"/>
                </a:solidFill>
                <a:effectLst/>
                <a:latin typeface="Alexandria Light" pitchFamily="2" charset="-78"/>
                <a:ea typeface="Times New Roman" panose="02020603050405020304" pitchFamily="18" charset="0"/>
                <a:cs typeface="Alexandria Light" pitchFamily="2" charset="-78"/>
              </a:rPr>
              <a:t> </a:t>
            </a:r>
            <a:r>
              <a:rPr lang="ar-SA" sz="1800" dirty="0">
                <a:effectLst/>
                <a:latin typeface="Alexandria Light" pitchFamily="2" charset="-78"/>
                <a:ea typeface="Times New Roman" panose="02020603050405020304" pitchFamily="18" charset="0"/>
                <a:cs typeface="Alexandria Light" pitchFamily="2" charset="-78"/>
              </a:rPr>
              <a:t>كأن يكون السبب هو سوء الاتصالات أو عدم كفاءة الهيكل التنظيمي.</a:t>
            </a:r>
            <a:endParaRPr lang="en-US" sz="18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SA" sz="1800" dirty="0">
                <a:solidFill>
                  <a:srgbClr val="C00000"/>
                </a:solidFill>
                <a:effectLst/>
                <a:latin typeface="Alexandria Light" pitchFamily="2" charset="-78"/>
                <a:ea typeface="Times New Roman" panose="02020603050405020304" pitchFamily="18" charset="0"/>
                <a:cs typeface="Alexandria Light" pitchFamily="2" charset="-78"/>
              </a:rPr>
              <a:t>- </a:t>
            </a:r>
            <a:r>
              <a:rPr lang="ar-SA" sz="1800" b="1" dirty="0">
                <a:solidFill>
                  <a:srgbClr val="C00000"/>
                </a:solidFill>
                <a:effectLst/>
                <a:latin typeface="Alexandria Light" pitchFamily="2" charset="-78"/>
                <a:ea typeface="Times New Roman" panose="02020603050405020304" pitchFamily="18" charset="0"/>
                <a:cs typeface="Alexandria Light" pitchFamily="2" charset="-78"/>
              </a:rPr>
              <a:t>إدراك الصراع :</a:t>
            </a:r>
            <a:r>
              <a:rPr lang="ar-SA" sz="1800" dirty="0">
                <a:solidFill>
                  <a:srgbClr val="C00000"/>
                </a:solidFill>
                <a:effectLst/>
                <a:latin typeface="Alexandria Light" pitchFamily="2" charset="-78"/>
                <a:ea typeface="Times New Roman" panose="02020603050405020304" pitchFamily="18" charset="0"/>
                <a:cs typeface="Alexandria Light" pitchFamily="2" charset="-78"/>
              </a:rPr>
              <a:t> </a:t>
            </a:r>
            <a:r>
              <a:rPr lang="ar-SA" sz="1800" dirty="0">
                <a:effectLst/>
                <a:latin typeface="Alexandria Light" pitchFamily="2" charset="-78"/>
                <a:ea typeface="Times New Roman" panose="02020603050405020304" pitchFamily="18" charset="0"/>
                <a:cs typeface="Alexandria Light" pitchFamily="2" charset="-78"/>
              </a:rPr>
              <a:t>كأن يقوم الإداريون بإدراك </a:t>
            </a:r>
            <a:r>
              <a:rPr lang="ar-SA" sz="1800" b="1" dirty="0">
                <a:effectLst/>
                <a:latin typeface="Alexandria Light" pitchFamily="2" charset="-78"/>
                <a:ea typeface="Times New Roman" panose="02020603050405020304" pitchFamily="18" charset="0"/>
                <a:cs typeface="Alexandria Light" pitchFamily="2" charset="-78"/>
              </a:rPr>
              <a:t>الصراع</a:t>
            </a:r>
            <a:r>
              <a:rPr lang="ar-SA" sz="1800" dirty="0">
                <a:effectLst/>
                <a:latin typeface="Alexandria Light" pitchFamily="2" charset="-78"/>
                <a:ea typeface="Times New Roman" panose="02020603050405020304" pitchFamily="18" charset="0"/>
                <a:cs typeface="Alexandria Light" pitchFamily="2" charset="-78"/>
              </a:rPr>
              <a:t> وفقاً لمفهومهم ومعرفتهم.</a:t>
            </a:r>
            <a:endParaRPr lang="en-US" sz="18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SA" sz="1800" b="1" dirty="0">
                <a:solidFill>
                  <a:srgbClr val="C00000"/>
                </a:solidFill>
                <a:effectLst/>
                <a:latin typeface="Alexandria Light" pitchFamily="2" charset="-78"/>
                <a:ea typeface="Times New Roman" panose="02020603050405020304" pitchFamily="18" charset="0"/>
                <a:cs typeface="Alexandria Light" pitchFamily="2" charset="-78"/>
              </a:rPr>
              <a:t>- ترجمة الصراع:</a:t>
            </a:r>
            <a:r>
              <a:rPr lang="ar-SA" sz="1800" dirty="0">
                <a:solidFill>
                  <a:srgbClr val="C00000"/>
                </a:solidFill>
                <a:effectLst/>
                <a:latin typeface="Alexandria Light" pitchFamily="2" charset="-78"/>
                <a:ea typeface="Times New Roman" panose="02020603050405020304" pitchFamily="18" charset="0"/>
                <a:cs typeface="Alexandria Light" pitchFamily="2" charset="-78"/>
              </a:rPr>
              <a:t> </a:t>
            </a:r>
            <a:r>
              <a:rPr lang="ar-SA" sz="1800" dirty="0">
                <a:effectLst/>
                <a:latin typeface="Alexandria Light" pitchFamily="2" charset="-78"/>
                <a:ea typeface="Times New Roman" panose="02020603050405020304" pitchFamily="18" charset="0"/>
                <a:cs typeface="Alexandria Light" pitchFamily="2" charset="-78"/>
              </a:rPr>
              <a:t>كأن يقوم الأفراد بترجمة </a:t>
            </a:r>
            <a:r>
              <a:rPr lang="ar-SA" sz="1800" b="1" dirty="0">
                <a:effectLst/>
                <a:latin typeface="Alexandria Light" pitchFamily="2" charset="-78"/>
                <a:ea typeface="Times New Roman" panose="02020603050405020304" pitchFamily="18" charset="0"/>
                <a:cs typeface="Alexandria Light" pitchFamily="2" charset="-78"/>
              </a:rPr>
              <a:t>الصراع</a:t>
            </a:r>
            <a:r>
              <a:rPr lang="ar-SA" sz="1800" dirty="0">
                <a:effectLst/>
                <a:latin typeface="Alexandria Light" pitchFamily="2" charset="-78"/>
                <a:ea typeface="Times New Roman" panose="02020603050405020304" pitchFamily="18" charset="0"/>
                <a:cs typeface="Alexandria Light" pitchFamily="2" charset="-78"/>
              </a:rPr>
              <a:t> على شكل منافسات أو تحالفات.</a:t>
            </a:r>
            <a:endParaRPr lang="en-US" sz="18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1800" b="1" dirty="0">
                <a:solidFill>
                  <a:srgbClr val="0070C0"/>
                </a:solidFill>
                <a:effectLst/>
                <a:latin typeface="Alexandria Light" pitchFamily="2" charset="-78"/>
                <a:ea typeface="Times New Roman" panose="02020603050405020304" pitchFamily="18" charset="0"/>
                <a:cs typeface="Alexandria Light" pitchFamily="2" charset="-78"/>
              </a:rPr>
              <a:t>4- الاعتماد المتبادل في العمل:</a:t>
            </a:r>
            <a:r>
              <a:rPr lang="ar-SA" b="1" dirty="0">
                <a:solidFill>
                  <a:srgbClr val="0070C0"/>
                </a:solidFill>
                <a:latin typeface="Alexandria Light" pitchFamily="2" charset="-78"/>
                <a:ea typeface="Times New Roman" panose="02020603050405020304" pitchFamily="18" charset="0"/>
                <a:cs typeface="Alexandria Light" pitchFamily="2" charset="-78"/>
              </a:rPr>
              <a:t> </a:t>
            </a:r>
            <a:r>
              <a:rPr lang="ar-EG" sz="1800" dirty="0">
                <a:effectLst/>
                <a:latin typeface="Alexandria Light" pitchFamily="2" charset="-78"/>
                <a:ea typeface="Times New Roman" panose="02020603050405020304" pitchFamily="18" charset="0"/>
                <a:cs typeface="Alexandria Light" pitchFamily="2" charset="-78"/>
              </a:rPr>
              <a:t>ويعتبر من الأسباب الرئيسية في الصراع بين المجموعات, والمقصود بذلك المدى الذي تعتمد فيه مجموعتان وتحتاج كل منهما إلى الأخرى لتنجز عملها وتحقق أهدافها, وهذا الموقف يحتاج إلى التعاون المتبادل بين المجموعتين إلا انه ينشا عنه صراعات قد تكون حادة تؤدي إلى التوتر والقلق والإحباط، وبالتالي يمكن استنتاج كلما زادت العلاقات الاعتمادية زادت حدة </a:t>
            </a:r>
            <a:r>
              <a:rPr lang="ar-EG" sz="1800" b="1" dirty="0">
                <a:effectLst/>
                <a:latin typeface="Alexandria Light" pitchFamily="2" charset="-78"/>
                <a:ea typeface="Times New Roman" panose="02020603050405020304" pitchFamily="18" charset="0"/>
                <a:cs typeface="Alexandria Light" pitchFamily="2" charset="-78"/>
              </a:rPr>
              <a:t>الصراع</a:t>
            </a:r>
            <a:r>
              <a:rPr lang="ar-EG" sz="1800" dirty="0">
                <a:effectLst/>
                <a:latin typeface="Alexandria Light" pitchFamily="2" charset="-78"/>
                <a:ea typeface="Times New Roman" panose="02020603050405020304" pitchFamily="18" charset="0"/>
                <a:cs typeface="Alexandria Light" pitchFamily="2" charset="-78"/>
              </a:rPr>
              <a:t>.</a:t>
            </a:r>
            <a:endParaRPr lang="en-US" sz="1800" dirty="0">
              <a:effectLst/>
              <a:latin typeface="Alexandria Light" pitchFamily="2" charset="-78"/>
              <a:ea typeface="Times New Roman" panose="02020603050405020304" pitchFamily="18" charset="0"/>
              <a:cs typeface="Alexandria Light" pitchFamily="2" charset="-78"/>
            </a:endParaRPr>
          </a:p>
        </p:txBody>
      </p:sp>
    </p:spTree>
    <p:extLst>
      <p:ext uri="{BB962C8B-B14F-4D97-AF65-F5344CB8AC3E}">
        <p14:creationId xmlns:p14="http://schemas.microsoft.com/office/powerpoint/2010/main" val="881458627"/>
      </p:ext>
    </p:extLst>
  </p:cSld>
  <p:clrMapOvr>
    <a:masterClrMapping/>
  </p:clrMapOvr>
  <mc:AlternateContent xmlns:mc="http://schemas.openxmlformats.org/markup-compatibility/2006" xmlns:p14="http://schemas.microsoft.com/office/powerpoint/2010/main">
    <mc:Choice Requires="p14">
      <p:transition p14:dur="10" advTm="125028"/>
    </mc:Choice>
    <mc:Fallback xmlns="">
      <p:transition advTm="125028"/>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6BCF48-CB5F-9C3E-5F54-A4715FC6D76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1C64E08-A053-72A0-4718-A82EB3FEE8B1}"/>
              </a:ext>
            </a:extLst>
          </p:cNvPr>
          <p:cNvSpPr/>
          <p:nvPr/>
        </p:nvSpPr>
        <p:spPr>
          <a:xfrm>
            <a:off x="617279" y="733425"/>
            <a:ext cx="11329297" cy="57386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968E0921-98A2-7659-3209-1888E1BCE633}"/>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46E3D64A-8C1D-63BF-ED97-BECA9DED890D}"/>
              </a:ext>
            </a:extLst>
          </p:cNvPr>
          <p:cNvSpPr/>
          <p:nvPr/>
        </p:nvSpPr>
        <p:spPr>
          <a:xfrm>
            <a:off x="111707" y="5209692"/>
            <a:ext cx="1323688" cy="1633200"/>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E26A4777-4162-A647-A0A9-59694926CBE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3" name="Rectangle 3">
            <a:extLst>
              <a:ext uri="{FF2B5EF4-FFF2-40B4-BE49-F238E27FC236}">
                <a16:creationId xmlns:a16="http://schemas.microsoft.com/office/drawing/2014/main" id="{EBBBA15A-1A2D-338A-568F-24509F33052F}"/>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4" name="Rectangle 4">
            <a:extLst>
              <a:ext uri="{FF2B5EF4-FFF2-40B4-BE49-F238E27FC236}">
                <a16:creationId xmlns:a16="http://schemas.microsoft.com/office/drawing/2014/main" id="{0D8E22DD-D525-B33B-D511-443FD3427E49}"/>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5" name="Rectangle 6">
            <a:extLst>
              <a:ext uri="{FF2B5EF4-FFF2-40B4-BE49-F238E27FC236}">
                <a16:creationId xmlns:a16="http://schemas.microsoft.com/office/drawing/2014/main" id="{567DC0A0-7439-0DFC-C71B-86A8671FBAFD}"/>
              </a:ext>
            </a:extLst>
          </p:cNvPr>
          <p:cNvSpPr>
            <a:spLocks noChangeArrowheads="1"/>
          </p:cNvSpPr>
          <p:nvPr/>
        </p:nvSpPr>
        <p:spPr bwMode="auto">
          <a:xfrm>
            <a:off x="1282535" y="947665"/>
            <a:ext cx="10664041" cy="51545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457200" algn="just" rtl="1">
              <a:lnSpc>
                <a:spcPct val="150000"/>
              </a:lnSpc>
              <a:spcAft>
                <a:spcPts val="600"/>
              </a:spcAft>
            </a:pPr>
            <a:r>
              <a:rPr lang="ar-SA" sz="1800" b="1" dirty="0">
                <a:solidFill>
                  <a:srgbClr val="0070C0"/>
                </a:solidFill>
                <a:effectLst/>
                <a:latin typeface="Alexandria Light" pitchFamily="2" charset="-78"/>
                <a:ea typeface="Times New Roman" panose="02020603050405020304" pitchFamily="18" charset="0"/>
                <a:cs typeface="Alexandria Light" pitchFamily="2" charset="-78"/>
              </a:rPr>
              <a:t>5</a:t>
            </a:r>
            <a:r>
              <a:rPr lang="ar-EG" sz="1800" b="1" dirty="0">
                <a:solidFill>
                  <a:srgbClr val="0070C0"/>
                </a:solidFill>
                <a:effectLst/>
                <a:latin typeface="Alexandria Light" pitchFamily="2" charset="-78"/>
                <a:ea typeface="Times New Roman" panose="02020603050405020304" pitchFamily="18" charset="0"/>
                <a:cs typeface="Alexandria Light" pitchFamily="2" charset="-78"/>
              </a:rPr>
              <a:t>- غموض الوسائل والأهداف أو تعارضهما:</a:t>
            </a:r>
            <a:endParaRPr lang="en-US" sz="1800" dirty="0">
              <a:solidFill>
                <a:srgbClr val="0070C0"/>
              </a:solidFill>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1800" dirty="0">
                <a:effectLst/>
                <a:latin typeface="Alexandria Light" pitchFamily="2" charset="-78"/>
                <a:ea typeface="Times New Roman" panose="02020603050405020304" pitchFamily="18" charset="0"/>
                <a:cs typeface="Alexandria Light" pitchFamily="2" charset="-78"/>
              </a:rPr>
              <a:t>اختلاف الأهداف والقيم والأساليب من شخص لآخر, فكلما ازداد غموض الأهداف والوسائل اللازمة لتحقيقها ينشأ </a:t>
            </a:r>
            <a:r>
              <a:rPr lang="ar-EG" sz="1800" b="1" dirty="0">
                <a:effectLst/>
                <a:latin typeface="Alexandria Light" pitchFamily="2" charset="-78"/>
                <a:ea typeface="Times New Roman" panose="02020603050405020304" pitchFamily="18" charset="0"/>
                <a:cs typeface="Alexandria Light" pitchFamily="2" charset="-78"/>
              </a:rPr>
              <a:t>الصراع</a:t>
            </a:r>
            <a:r>
              <a:rPr lang="ar-EG" sz="1800" dirty="0">
                <a:effectLst/>
                <a:latin typeface="Alexandria Light" pitchFamily="2" charset="-78"/>
                <a:ea typeface="Times New Roman" panose="02020603050405020304" pitchFamily="18" charset="0"/>
                <a:cs typeface="Alexandria Light" pitchFamily="2" charset="-78"/>
              </a:rPr>
              <a:t> وتزداد حدته، من المعلوم إن كل مؤسسة تمارس نشاطاتها في إطار هدف عام للمؤسسة، إلا إن ذلك لا يمنع من وجود نوع أو أكثر من أنواع التعارض بين الأهداف الخاصة حيث تستغل بعض المجموعات هذا الغموض أو التعارض في زيادة حجمها أو مكانتها على حساب المجموعات الأخرى.</a:t>
            </a:r>
            <a:endParaRPr lang="en-US" sz="18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1800" b="1" dirty="0">
                <a:solidFill>
                  <a:srgbClr val="0070C0"/>
                </a:solidFill>
                <a:effectLst/>
                <a:latin typeface="Alexandria Light" pitchFamily="2" charset="-78"/>
                <a:ea typeface="Times New Roman" panose="02020603050405020304" pitchFamily="18" charset="0"/>
                <a:cs typeface="Alexandria Light" pitchFamily="2" charset="-78"/>
              </a:rPr>
              <a:t>ومن أسباب الصراع أيضا </a:t>
            </a:r>
            <a:r>
              <a:rPr lang="ar-EG" sz="1800" b="1" dirty="0" err="1">
                <a:solidFill>
                  <a:srgbClr val="0070C0"/>
                </a:solidFill>
                <a:effectLst/>
                <a:latin typeface="Alexandria Light" pitchFamily="2" charset="-78"/>
                <a:ea typeface="Times New Roman" panose="02020603050405020304" pitchFamily="18" charset="0"/>
                <a:cs typeface="Alexandria Light" pitchFamily="2" charset="-78"/>
              </a:rPr>
              <a:t>مايلي</a:t>
            </a:r>
            <a:r>
              <a:rPr lang="ar-EG" sz="1800" b="1" dirty="0">
                <a:solidFill>
                  <a:srgbClr val="0070C0"/>
                </a:solidFill>
                <a:effectLst/>
                <a:latin typeface="Alexandria Light" pitchFamily="2" charset="-78"/>
                <a:ea typeface="Times New Roman" panose="02020603050405020304" pitchFamily="18" charset="0"/>
                <a:cs typeface="Alexandria Light" pitchFamily="2" charset="-78"/>
              </a:rPr>
              <a:t>:</a:t>
            </a:r>
            <a:r>
              <a:rPr lang="ar-EG" sz="1800" dirty="0">
                <a:solidFill>
                  <a:srgbClr val="0070C0"/>
                </a:solidFill>
                <a:effectLst/>
                <a:latin typeface="Alexandria Light" pitchFamily="2" charset="-78"/>
                <a:ea typeface="Times New Roman" panose="02020603050405020304" pitchFamily="18" charset="0"/>
                <a:cs typeface="Alexandria Light" pitchFamily="2" charset="-78"/>
              </a:rPr>
              <a:t> </a:t>
            </a:r>
            <a:endParaRPr lang="en-US" sz="1800" dirty="0">
              <a:solidFill>
                <a:srgbClr val="0070C0"/>
              </a:solidFill>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1800" dirty="0">
                <a:effectLst/>
                <a:latin typeface="Alexandria Light" pitchFamily="2" charset="-78"/>
                <a:ea typeface="Times New Roman" panose="02020603050405020304" pitchFamily="18" charset="0"/>
                <a:cs typeface="Alexandria Light" pitchFamily="2" charset="-78"/>
              </a:rPr>
              <a:t>- الانتماءات والولاءات الوظيفية والمهنية.</a:t>
            </a:r>
            <a:endParaRPr lang="en-US" sz="18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1800" dirty="0">
                <a:effectLst/>
                <a:latin typeface="Alexandria Light" pitchFamily="2" charset="-78"/>
                <a:ea typeface="Times New Roman" panose="02020603050405020304" pitchFamily="18" charset="0"/>
                <a:cs typeface="Alexandria Light" pitchFamily="2" charset="-78"/>
              </a:rPr>
              <a:t>- التباين في الصفات والأنماط الشخصية.</a:t>
            </a:r>
            <a:endParaRPr lang="en-US" sz="18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1800" dirty="0">
                <a:effectLst/>
                <a:latin typeface="Alexandria Light" pitchFamily="2" charset="-78"/>
                <a:ea typeface="Times New Roman" panose="02020603050405020304" pitchFamily="18" charset="0"/>
                <a:cs typeface="Alexandria Light" pitchFamily="2" charset="-78"/>
              </a:rPr>
              <a:t>- سعي الأفراد في الحصول على مكانة بارزة بدلا من التركيز على مصلحة الفريق.</a:t>
            </a:r>
            <a:endParaRPr lang="en-US" sz="18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1800" dirty="0">
                <a:effectLst/>
                <a:latin typeface="Alexandria Light" pitchFamily="2" charset="-78"/>
                <a:ea typeface="Times New Roman" panose="02020603050405020304" pitchFamily="18" charset="0"/>
                <a:cs typeface="Alexandria Light" pitchFamily="2" charset="-78"/>
              </a:rPr>
              <a:t>- شهوة السيطرة على فريق العمل.</a:t>
            </a:r>
            <a:endParaRPr lang="en-US" sz="18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1800" dirty="0">
                <a:effectLst/>
                <a:latin typeface="Alexandria Light" pitchFamily="2" charset="-78"/>
                <a:ea typeface="Times New Roman" panose="02020603050405020304" pitchFamily="18" charset="0"/>
                <a:cs typeface="Alexandria Light" pitchFamily="2" charset="-78"/>
              </a:rPr>
              <a:t>- الإحباط الذي قد يصيب أعضاء الفريق لبقاء الصراع دون حل, وتراخي المسؤولين.</a:t>
            </a:r>
            <a:endParaRPr lang="en-US" sz="1800" dirty="0">
              <a:effectLst/>
              <a:latin typeface="Alexandria Light" pitchFamily="2" charset="-78"/>
              <a:ea typeface="Times New Roman" panose="02020603050405020304" pitchFamily="18" charset="0"/>
              <a:cs typeface="Alexandria Light" pitchFamily="2" charset="-78"/>
            </a:endParaRPr>
          </a:p>
        </p:txBody>
      </p:sp>
    </p:spTree>
    <p:extLst>
      <p:ext uri="{BB962C8B-B14F-4D97-AF65-F5344CB8AC3E}">
        <p14:creationId xmlns:p14="http://schemas.microsoft.com/office/powerpoint/2010/main" val="560582321"/>
      </p:ext>
    </p:extLst>
  </p:cSld>
  <p:clrMapOvr>
    <a:masterClrMapping/>
  </p:clrMapOvr>
  <mc:AlternateContent xmlns:mc="http://schemas.openxmlformats.org/markup-compatibility/2006" xmlns:p14="http://schemas.microsoft.com/office/powerpoint/2010/main">
    <mc:Choice Requires="p14">
      <p:transition p14:dur="10" advTm="76891"/>
    </mc:Choice>
    <mc:Fallback xmlns="">
      <p:transition advTm="76891"/>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0B96DA-0DBC-71A8-B359-69ADF37D258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9451608-D68F-687D-CEF2-821D17C83802}"/>
              </a:ext>
            </a:extLst>
          </p:cNvPr>
          <p:cNvSpPr/>
          <p:nvPr/>
        </p:nvSpPr>
        <p:spPr>
          <a:xfrm>
            <a:off x="617279" y="1341912"/>
            <a:ext cx="11032415" cy="47501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0E18DF91-8499-AC14-F40E-B97F22E83158}"/>
              </a:ext>
            </a:extLst>
          </p:cNvPr>
          <p:cNvSpPr/>
          <p:nvPr/>
        </p:nvSpPr>
        <p:spPr>
          <a:xfrm>
            <a:off x="111707" y="4773881"/>
            <a:ext cx="1693341" cy="2084119"/>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958C6F6D-EE18-C0DB-C879-169E93992E11}"/>
              </a:ext>
            </a:extLst>
          </p:cNvPr>
          <p:cNvSpPr/>
          <p:nvPr/>
        </p:nvSpPr>
        <p:spPr>
          <a:xfrm>
            <a:off x="111707" y="4940135"/>
            <a:ext cx="1515212" cy="1902757"/>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C62FD1F9-6483-6AD2-043A-2E7D04CF432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603926" y="-113408"/>
            <a:ext cx="3669554" cy="1241564"/>
          </a:xfrm>
          <a:prstGeom prst="rect">
            <a:avLst/>
          </a:prstGeom>
        </p:spPr>
      </p:pic>
      <p:sp>
        <p:nvSpPr>
          <p:cNvPr id="3" name="Rectangle 3">
            <a:extLst>
              <a:ext uri="{FF2B5EF4-FFF2-40B4-BE49-F238E27FC236}">
                <a16:creationId xmlns:a16="http://schemas.microsoft.com/office/drawing/2014/main" id="{443EE0D5-49FE-EF4D-94F8-FC5643C4F4B1}"/>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4" name="Rectangle 4">
            <a:extLst>
              <a:ext uri="{FF2B5EF4-FFF2-40B4-BE49-F238E27FC236}">
                <a16:creationId xmlns:a16="http://schemas.microsoft.com/office/drawing/2014/main" id="{88237D82-D816-9A9F-0AEB-7E02F99D0BD6}"/>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5" name="Rectangle 6">
            <a:extLst>
              <a:ext uri="{FF2B5EF4-FFF2-40B4-BE49-F238E27FC236}">
                <a16:creationId xmlns:a16="http://schemas.microsoft.com/office/drawing/2014/main" id="{E699867F-839B-8B70-C086-073DF9056FD2}"/>
              </a:ext>
            </a:extLst>
          </p:cNvPr>
          <p:cNvSpPr>
            <a:spLocks noChangeArrowheads="1"/>
          </p:cNvSpPr>
          <p:nvPr/>
        </p:nvSpPr>
        <p:spPr bwMode="auto">
          <a:xfrm>
            <a:off x="826715" y="2102902"/>
            <a:ext cx="10664041" cy="31949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457200" algn="just" rtl="1">
              <a:lnSpc>
                <a:spcPct val="150000"/>
              </a:lnSpc>
              <a:spcAft>
                <a:spcPts val="600"/>
              </a:spcAft>
            </a:pPr>
            <a:r>
              <a:rPr lang="ar-EG" sz="2000" b="1" dirty="0">
                <a:solidFill>
                  <a:srgbClr val="0070C0"/>
                </a:solidFill>
                <a:effectLst/>
                <a:latin typeface="Alexandria Light" pitchFamily="2" charset="-78"/>
                <a:ea typeface="Times New Roman" panose="02020603050405020304" pitchFamily="18" charset="0"/>
                <a:cs typeface="Alexandria Light" pitchFamily="2" charset="-78"/>
              </a:rPr>
              <a:t>ومن المؤشرات أو الأعراض التي تدل على وجود الصراع</a:t>
            </a:r>
            <a:r>
              <a:rPr lang="ar-EG" sz="2000" dirty="0">
                <a:solidFill>
                  <a:srgbClr val="0070C0"/>
                </a:solidFill>
                <a:effectLst/>
                <a:latin typeface="Alexandria Light" pitchFamily="2" charset="-78"/>
                <a:ea typeface="Times New Roman" panose="02020603050405020304" pitchFamily="18" charset="0"/>
                <a:cs typeface="Alexandria Light" pitchFamily="2" charset="-78"/>
              </a:rPr>
              <a:t>:</a:t>
            </a:r>
            <a:endParaRPr lang="en-US" sz="2000" dirty="0">
              <a:solidFill>
                <a:srgbClr val="0070C0"/>
              </a:solidFill>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2000" dirty="0">
                <a:effectLst/>
                <a:latin typeface="Alexandria Light" pitchFamily="2" charset="-78"/>
                <a:ea typeface="Times New Roman" panose="02020603050405020304" pitchFamily="18" charset="0"/>
                <a:cs typeface="Alexandria Light" pitchFamily="2" charset="-78"/>
              </a:rPr>
              <a:t>- نفاذ صبر الأعضاء.</a:t>
            </a:r>
            <a:endParaRPr lang="en-US" sz="20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2000" dirty="0">
                <a:effectLst/>
                <a:latin typeface="Alexandria Light" pitchFamily="2" charset="-78"/>
                <a:ea typeface="Times New Roman" panose="02020603050405020304" pitchFamily="18" charset="0"/>
                <a:cs typeface="Alexandria Light" pitchFamily="2" charset="-78"/>
              </a:rPr>
              <a:t>- تعرض الأفكار المطروحة للهجوم قبل استكمال عرضها والتعبير عنها.</a:t>
            </a:r>
            <a:endParaRPr lang="en-US" sz="20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2000" dirty="0">
                <a:effectLst/>
                <a:latin typeface="Alexandria Light" pitchFamily="2" charset="-78"/>
                <a:ea typeface="Times New Roman" panose="02020603050405020304" pitchFamily="18" charset="0"/>
                <a:cs typeface="Alexandria Light" pitchFamily="2" charset="-78"/>
              </a:rPr>
              <a:t>- انحياز الأعضاء إلى تحالفات.</a:t>
            </a:r>
            <a:endParaRPr lang="en-US" sz="20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2000" dirty="0">
                <a:effectLst/>
                <a:latin typeface="Alexandria Light" pitchFamily="2" charset="-78"/>
                <a:ea typeface="Times New Roman" panose="02020603050405020304" pitchFamily="18" charset="0"/>
                <a:cs typeface="Alexandria Light" pitchFamily="2" charset="-78"/>
              </a:rPr>
              <a:t>- إبداء الملاحظات والتعليقات بشكل انفعالي.</a:t>
            </a:r>
            <a:endParaRPr lang="en-US" sz="20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2000" dirty="0">
                <a:effectLst/>
                <a:latin typeface="Alexandria Light" pitchFamily="2" charset="-78"/>
                <a:ea typeface="Times New Roman" panose="02020603050405020304" pitchFamily="18" charset="0"/>
                <a:cs typeface="Alexandria Light" pitchFamily="2" charset="-78"/>
              </a:rPr>
              <a:t>- التعبير عن الغضب وعدم الارتياح كلاميا أو بالإشارة.</a:t>
            </a:r>
            <a:endParaRPr lang="en-US" sz="2000" dirty="0">
              <a:effectLst/>
              <a:latin typeface="Alexandria Light" pitchFamily="2" charset="-78"/>
              <a:ea typeface="Times New Roman" panose="02020603050405020304" pitchFamily="18" charset="0"/>
              <a:cs typeface="Alexandria Light" pitchFamily="2" charset="-78"/>
            </a:endParaRPr>
          </a:p>
        </p:txBody>
      </p:sp>
    </p:spTree>
    <p:extLst>
      <p:ext uri="{BB962C8B-B14F-4D97-AF65-F5344CB8AC3E}">
        <p14:creationId xmlns:p14="http://schemas.microsoft.com/office/powerpoint/2010/main" val="3665331444"/>
      </p:ext>
    </p:extLst>
  </p:cSld>
  <p:clrMapOvr>
    <a:masterClrMapping/>
  </p:clrMapOvr>
  <mc:AlternateContent xmlns:mc="http://schemas.openxmlformats.org/markup-compatibility/2006" xmlns:p14="http://schemas.microsoft.com/office/powerpoint/2010/main">
    <mc:Choice Requires="p14">
      <p:transition p14:dur="10" advTm="122769"/>
    </mc:Choice>
    <mc:Fallback xmlns="">
      <p:transition advTm="122769"/>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AE1191-D5EE-0EC4-BA7E-7734B8C9862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61D7477-D687-3273-5A6E-1E74B01B67E7}"/>
              </a:ext>
            </a:extLst>
          </p:cNvPr>
          <p:cNvSpPr/>
          <p:nvPr/>
        </p:nvSpPr>
        <p:spPr>
          <a:xfrm>
            <a:off x="617279" y="733425"/>
            <a:ext cx="11329297" cy="57386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D15B5CAF-AB6D-0A91-A28A-C65FEF64B84C}"/>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74F9D4A5-3CAE-2E28-0862-3434A8E46D9D}"/>
              </a:ext>
            </a:extLst>
          </p:cNvPr>
          <p:cNvSpPr/>
          <p:nvPr/>
        </p:nvSpPr>
        <p:spPr>
          <a:xfrm>
            <a:off x="111707" y="5209692"/>
            <a:ext cx="1323688" cy="1633200"/>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947F4E9D-33B5-DAF5-7F11-7D99007BF3A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3" name="Rectangle 3">
            <a:extLst>
              <a:ext uri="{FF2B5EF4-FFF2-40B4-BE49-F238E27FC236}">
                <a16:creationId xmlns:a16="http://schemas.microsoft.com/office/drawing/2014/main" id="{E992F8B0-F358-AAE0-8B9F-96EE90979E95}"/>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4" name="Rectangle 4">
            <a:extLst>
              <a:ext uri="{FF2B5EF4-FFF2-40B4-BE49-F238E27FC236}">
                <a16:creationId xmlns:a16="http://schemas.microsoft.com/office/drawing/2014/main" id="{6EAA59FF-281A-8583-4DDD-9258247DE358}"/>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5" name="Rectangle 6">
            <a:extLst>
              <a:ext uri="{FF2B5EF4-FFF2-40B4-BE49-F238E27FC236}">
                <a16:creationId xmlns:a16="http://schemas.microsoft.com/office/drawing/2014/main" id="{FA5F0A0A-FA13-AE6F-805B-433ED75961FA}"/>
              </a:ext>
            </a:extLst>
          </p:cNvPr>
          <p:cNvSpPr>
            <a:spLocks noChangeArrowheads="1"/>
          </p:cNvSpPr>
          <p:nvPr/>
        </p:nvSpPr>
        <p:spPr bwMode="auto">
          <a:xfrm>
            <a:off x="1139550" y="1256264"/>
            <a:ext cx="10664041" cy="46929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457200" algn="just" rtl="1">
              <a:lnSpc>
                <a:spcPct val="150000"/>
              </a:lnSpc>
              <a:spcAft>
                <a:spcPts val="600"/>
              </a:spcAft>
            </a:pPr>
            <a:r>
              <a:rPr lang="ar-EG" sz="2000" dirty="0">
                <a:effectLst/>
                <a:latin typeface="Alexandria Light" pitchFamily="2" charset="-78"/>
                <a:ea typeface="Times New Roman" panose="02020603050405020304" pitchFamily="18" charset="0"/>
                <a:cs typeface="Alexandria Light" pitchFamily="2" charset="-78"/>
              </a:rPr>
              <a:t>ولكن كيف يمكن التعرف على </a:t>
            </a:r>
            <a:r>
              <a:rPr lang="ar-EG" sz="2000" b="1" dirty="0">
                <a:effectLst/>
                <a:latin typeface="Alexandria Light" pitchFamily="2" charset="-78"/>
                <a:ea typeface="Times New Roman" panose="02020603050405020304" pitchFamily="18" charset="0"/>
                <a:cs typeface="Alexandria Light" pitchFamily="2" charset="-78"/>
              </a:rPr>
              <a:t>الصراع</a:t>
            </a:r>
            <a:r>
              <a:rPr lang="ar-EG" sz="2000" dirty="0">
                <a:effectLst/>
                <a:latin typeface="Alexandria Light" pitchFamily="2" charset="-78"/>
                <a:ea typeface="Times New Roman" panose="02020603050405020304" pitchFamily="18" charset="0"/>
                <a:cs typeface="Alexandria Light" pitchFamily="2" charset="-78"/>
              </a:rPr>
              <a:t> المنتج البناء من</a:t>
            </a:r>
            <a:r>
              <a:rPr lang="ar-EG" sz="2000" b="1" dirty="0">
                <a:effectLst/>
                <a:latin typeface="Alexandria Light" pitchFamily="2" charset="-78"/>
                <a:ea typeface="Times New Roman" panose="02020603050405020304" pitchFamily="18" charset="0"/>
                <a:cs typeface="Alexandria Light" pitchFamily="2" charset="-78"/>
              </a:rPr>
              <a:t> الصراع</a:t>
            </a:r>
            <a:r>
              <a:rPr lang="ar-EG" sz="2000" dirty="0">
                <a:effectLst/>
                <a:latin typeface="Alexandria Light" pitchFamily="2" charset="-78"/>
                <a:ea typeface="Times New Roman" panose="02020603050405020304" pitchFamily="18" charset="0"/>
                <a:cs typeface="Alexandria Light" pitchFamily="2" charset="-78"/>
              </a:rPr>
              <a:t> غير المنتج الهدام  داخل فريق العمل الواحد؟ </a:t>
            </a:r>
            <a:r>
              <a:rPr lang="ar-EG" sz="2000" b="1" dirty="0">
                <a:effectLst/>
                <a:latin typeface="Alexandria Light" pitchFamily="2" charset="-78"/>
                <a:ea typeface="Times New Roman" panose="02020603050405020304" pitchFamily="18" charset="0"/>
                <a:cs typeface="Alexandria Light" pitchFamily="2" charset="-78"/>
              </a:rPr>
              <a:t>والإجابة في المقارنة التالية:</a:t>
            </a:r>
            <a:endParaRPr lang="en-US" sz="20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2000" dirty="0">
                <a:effectLst/>
                <a:latin typeface="Alexandria Light" pitchFamily="2" charset="-78"/>
                <a:ea typeface="Times New Roman" panose="02020603050405020304" pitchFamily="18" charset="0"/>
                <a:cs typeface="Alexandria Light" pitchFamily="2" charset="-78"/>
              </a:rPr>
              <a:t>- الفريق يصل إلى قرارات وتوصيات</a:t>
            </a:r>
            <a:r>
              <a:rPr lang="ar-EG" sz="2000" b="1" dirty="0">
                <a:solidFill>
                  <a:srgbClr val="FF0000"/>
                </a:solidFill>
                <a:effectLst/>
                <a:latin typeface="Alexandria Light" pitchFamily="2" charset="-78"/>
                <a:ea typeface="Times New Roman" panose="02020603050405020304" pitchFamily="18" charset="0"/>
                <a:cs typeface="Alexandria Light" pitchFamily="2" charset="-78"/>
              </a:rPr>
              <a:t> مقابل</a:t>
            </a:r>
            <a:r>
              <a:rPr lang="ar-EG" sz="2000" dirty="0">
                <a:effectLst/>
                <a:latin typeface="Alexandria Light" pitchFamily="2" charset="-78"/>
                <a:ea typeface="Times New Roman" panose="02020603050405020304" pitchFamily="18" charset="0"/>
                <a:cs typeface="Alexandria Light" pitchFamily="2" charset="-78"/>
              </a:rPr>
              <a:t> الفريق يصل إلى طريق مسدود.</a:t>
            </a:r>
            <a:endParaRPr lang="en-US" sz="20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2000" dirty="0">
                <a:effectLst/>
                <a:latin typeface="Alexandria Light" pitchFamily="2" charset="-78"/>
                <a:ea typeface="Times New Roman" panose="02020603050405020304" pitchFamily="18" charset="0"/>
                <a:cs typeface="Alexandria Light" pitchFamily="2" charset="-78"/>
              </a:rPr>
              <a:t>- المناخ السائد تعاوني </a:t>
            </a:r>
            <a:r>
              <a:rPr lang="ar-EG" sz="2000" b="1" dirty="0">
                <a:solidFill>
                  <a:srgbClr val="FF0000"/>
                </a:solidFill>
                <a:effectLst/>
                <a:latin typeface="Alexandria Light" pitchFamily="2" charset="-78"/>
                <a:ea typeface="Times New Roman" panose="02020603050405020304" pitchFamily="18" charset="0"/>
                <a:cs typeface="Alexandria Light" pitchFamily="2" charset="-78"/>
              </a:rPr>
              <a:t>مقابل</a:t>
            </a:r>
            <a:r>
              <a:rPr lang="ar-EG" sz="2000" dirty="0">
                <a:effectLst/>
                <a:latin typeface="Alexandria Light" pitchFamily="2" charset="-78"/>
                <a:ea typeface="Times New Roman" panose="02020603050405020304" pitchFamily="18" charset="0"/>
                <a:cs typeface="Alexandria Light" pitchFamily="2" charset="-78"/>
              </a:rPr>
              <a:t> مناخ تنافسي.</a:t>
            </a:r>
            <a:endParaRPr lang="en-US" sz="20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2000" dirty="0">
                <a:effectLst/>
                <a:latin typeface="Alexandria Light" pitchFamily="2" charset="-78"/>
                <a:ea typeface="Times New Roman" panose="02020603050405020304" pitchFamily="18" charset="0"/>
                <a:cs typeface="Alexandria Light" pitchFamily="2" charset="-78"/>
              </a:rPr>
              <a:t>- عدم الاتفاق هي مشكلة عادية </a:t>
            </a:r>
            <a:r>
              <a:rPr lang="ar-EG" sz="2000" b="1" dirty="0">
                <a:solidFill>
                  <a:srgbClr val="FF0000"/>
                </a:solidFill>
                <a:effectLst/>
                <a:latin typeface="Alexandria Light" pitchFamily="2" charset="-78"/>
                <a:ea typeface="Times New Roman" panose="02020603050405020304" pitchFamily="18" charset="0"/>
                <a:cs typeface="Alexandria Light" pitchFamily="2" charset="-78"/>
              </a:rPr>
              <a:t>مقابل</a:t>
            </a:r>
            <a:r>
              <a:rPr lang="ar-EG" sz="2000" dirty="0">
                <a:effectLst/>
                <a:latin typeface="Alexandria Light" pitchFamily="2" charset="-78"/>
                <a:ea typeface="Times New Roman" panose="02020603050405020304" pitchFamily="18" charset="0"/>
                <a:cs typeface="Alexandria Light" pitchFamily="2" charset="-78"/>
              </a:rPr>
              <a:t> عدم الاتفاق بهدف خلق رابح-خاسر.</a:t>
            </a:r>
            <a:endParaRPr lang="en-US" sz="20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2000" dirty="0">
                <a:effectLst/>
                <a:latin typeface="Alexandria Light" pitchFamily="2" charset="-78"/>
                <a:ea typeface="Times New Roman" panose="02020603050405020304" pitchFamily="18" charset="0"/>
                <a:cs typeface="Alexandria Light" pitchFamily="2" charset="-78"/>
              </a:rPr>
              <a:t>- الالتزام بأهداف الفريق </a:t>
            </a:r>
            <a:r>
              <a:rPr lang="ar-EG" sz="2000" b="1" dirty="0">
                <a:solidFill>
                  <a:srgbClr val="FF0000"/>
                </a:solidFill>
                <a:effectLst/>
                <a:latin typeface="Alexandria Light" pitchFamily="2" charset="-78"/>
                <a:ea typeface="Times New Roman" panose="02020603050405020304" pitchFamily="18" charset="0"/>
                <a:cs typeface="Alexandria Light" pitchFamily="2" charset="-78"/>
              </a:rPr>
              <a:t>مقابل</a:t>
            </a:r>
            <a:r>
              <a:rPr lang="ar-EG" sz="2000" dirty="0">
                <a:effectLst/>
                <a:latin typeface="Alexandria Light" pitchFamily="2" charset="-78"/>
                <a:ea typeface="Times New Roman" panose="02020603050405020304" pitchFamily="18" charset="0"/>
                <a:cs typeface="Alexandria Light" pitchFamily="2" charset="-78"/>
              </a:rPr>
              <a:t> الالتزام بأهداف شخصية.</a:t>
            </a:r>
            <a:endParaRPr lang="en-US" sz="20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2000" dirty="0">
                <a:effectLst/>
                <a:latin typeface="Alexandria Light" pitchFamily="2" charset="-78"/>
                <a:ea typeface="Times New Roman" panose="02020603050405020304" pitchFamily="18" charset="0"/>
                <a:cs typeface="Alexandria Light" pitchFamily="2" charset="-78"/>
              </a:rPr>
              <a:t>- روح تضامنية عالية </a:t>
            </a:r>
            <a:r>
              <a:rPr lang="ar-EG" sz="2000" b="1" dirty="0">
                <a:solidFill>
                  <a:srgbClr val="FF0000"/>
                </a:solidFill>
                <a:effectLst/>
                <a:latin typeface="Alexandria Light" pitchFamily="2" charset="-78"/>
                <a:ea typeface="Times New Roman" panose="02020603050405020304" pitchFamily="18" charset="0"/>
                <a:cs typeface="Alexandria Light" pitchFamily="2" charset="-78"/>
              </a:rPr>
              <a:t>مقابل</a:t>
            </a:r>
            <a:r>
              <a:rPr lang="ar-EG" sz="2000" dirty="0">
                <a:effectLst/>
                <a:latin typeface="Alexandria Light" pitchFamily="2" charset="-78"/>
                <a:ea typeface="Times New Roman" panose="02020603050405020304" pitchFamily="18" charset="0"/>
                <a:cs typeface="Alexandria Light" pitchFamily="2" charset="-78"/>
              </a:rPr>
              <a:t> روح تضامنية ضعيفة.</a:t>
            </a:r>
            <a:endParaRPr lang="en-US" sz="20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2000" dirty="0">
                <a:effectLst/>
                <a:latin typeface="Alexandria Light" pitchFamily="2" charset="-78"/>
                <a:ea typeface="Times New Roman" panose="02020603050405020304" pitchFamily="18" charset="0"/>
                <a:cs typeface="Alexandria Light" pitchFamily="2" charset="-78"/>
              </a:rPr>
              <a:t>- إنصات الأعضاء</a:t>
            </a:r>
            <a:r>
              <a:rPr lang="ar-EG" sz="2000" b="1" dirty="0">
                <a:solidFill>
                  <a:srgbClr val="FF0000"/>
                </a:solidFill>
                <a:effectLst/>
                <a:latin typeface="Alexandria Light" pitchFamily="2" charset="-78"/>
                <a:ea typeface="Times New Roman" panose="02020603050405020304" pitchFamily="18" charset="0"/>
                <a:cs typeface="Alexandria Light" pitchFamily="2" charset="-78"/>
              </a:rPr>
              <a:t> مقابل</a:t>
            </a:r>
            <a:r>
              <a:rPr lang="ar-EG" sz="2000" dirty="0">
                <a:effectLst/>
                <a:latin typeface="Alexandria Light" pitchFamily="2" charset="-78"/>
                <a:ea typeface="Times New Roman" panose="02020603050405020304" pitchFamily="18" charset="0"/>
                <a:cs typeface="Alexandria Light" pitchFamily="2" charset="-78"/>
              </a:rPr>
              <a:t> رؤية وجهة النظر الشخصية.</a:t>
            </a:r>
            <a:endParaRPr lang="en-US" sz="20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2000" dirty="0">
                <a:effectLst/>
                <a:latin typeface="Alexandria Light" pitchFamily="2" charset="-78"/>
                <a:ea typeface="Times New Roman" panose="02020603050405020304" pitchFamily="18" charset="0"/>
                <a:cs typeface="Alexandria Light" pitchFamily="2" charset="-78"/>
              </a:rPr>
              <a:t>- الاختلاف الموضوعي على المسائل المطروحة </a:t>
            </a:r>
            <a:r>
              <a:rPr lang="ar-EG" sz="2000" b="1" dirty="0">
                <a:solidFill>
                  <a:srgbClr val="FF0000"/>
                </a:solidFill>
                <a:effectLst/>
                <a:latin typeface="Alexandria Light" pitchFamily="2" charset="-78"/>
                <a:ea typeface="Times New Roman" panose="02020603050405020304" pitchFamily="18" charset="0"/>
                <a:cs typeface="Alexandria Light" pitchFamily="2" charset="-78"/>
              </a:rPr>
              <a:t>مقابل</a:t>
            </a:r>
            <a:r>
              <a:rPr lang="ar-EG" sz="2000" dirty="0">
                <a:effectLst/>
                <a:latin typeface="Alexandria Light" pitchFamily="2" charset="-78"/>
                <a:ea typeface="Times New Roman" panose="02020603050405020304" pitchFamily="18" charset="0"/>
                <a:cs typeface="Alexandria Light" pitchFamily="2" charset="-78"/>
              </a:rPr>
              <a:t> الهجوم على الأشخاص.</a:t>
            </a:r>
            <a:endParaRPr lang="en-US" sz="2000" dirty="0">
              <a:effectLst/>
              <a:latin typeface="Alexandria Light" pitchFamily="2" charset="-78"/>
              <a:ea typeface="Times New Roman" panose="02020603050405020304" pitchFamily="18" charset="0"/>
              <a:cs typeface="Alexandria Light" pitchFamily="2" charset="-78"/>
            </a:endParaRPr>
          </a:p>
        </p:txBody>
      </p:sp>
      <p:sp>
        <p:nvSpPr>
          <p:cNvPr id="10" name="TextBox 10">
            <a:extLst>
              <a:ext uri="{FF2B5EF4-FFF2-40B4-BE49-F238E27FC236}">
                <a16:creationId xmlns:a16="http://schemas.microsoft.com/office/drawing/2014/main" id="{96882BE8-EF4D-385A-708A-C8DA6810EAC2}"/>
              </a:ext>
            </a:extLst>
          </p:cNvPr>
          <p:cNvSpPr txBox="1"/>
          <p:nvPr/>
        </p:nvSpPr>
        <p:spPr>
          <a:xfrm>
            <a:off x="2381139" y="6250014"/>
            <a:ext cx="4305411" cy="419987"/>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 rtl="1">
              <a:lnSpc>
                <a:spcPct val="150000"/>
              </a:lnSpc>
            </a:pPr>
            <a:r>
              <a:rPr lang="ar-SA" sz="1600" b="1" kern="0" dirty="0">
                <a:solidFill>
                  <a:schemeClr val="bg1"/>
                </a:solidFill>
                <a:effectLst>
                  <a:outerShdw blurRad="38100" dist="38100" dir="2700000" algn="tl">
                    <a:srgbClr val="000000">
                      <a:alpha val="43137"/>
                    </a:srgbClr>
                  </a:outerShdw>
                </a:effectLst>
                <a:uFill>
                  <a:solidFill>
                    <a:srgbClr val="000000"/>
                  </a:solidFill>
                </a:uFill>
                <a:latin typeface="Alexandria Light" pitchFamily="2" charset="-78"/>
                <a:ea typeface="Sakkal Majalla" panose="02000000000000000000" pitchFamily="2" charset="-78"/>
                <a:cs typeface="Alexandria Light" pitchFamily="2" charset="-78"/>
              </a:rPr>
              <a:t>ما أساليب إدارة الصراع التنظيمي؟</a:t>
            </a:r>
            <a:endParaRPr lang="ar-EG" sz="1200" b="1" kern="0" dirty="0">
              <a:solidFill>
                <a:schemeClr val="bg1"/>
              </a:solidFill>
              <a:effectLst>
                <a:outerShdw blurRad="38100" dist="38100" dir="2700000" algn="tl">
                  <a:srgbClr val="000000">
                    <a:alpha val="43137"/>
                  </a:srgbClr>
                </a:outerShdw>
              </a:effectLst>
              <a:uFill>
                <a:solidFill>
                  <a:srgbClr val="000000"/>
                </a:solidFill>
              </a:uFill>
              <a:latin typeface="Alexandria Light" pitchFamily="2" charset="-78"/>
              <a:ea typeface="Sakkal Majalla" panose="02000000000000000000" pitchFamily="2" charset="-78"/>
              <a:cs typeface="Alexandria Light" pitchFamily="2" charset="-78"/>
            </a:endParaRPr>
          </a:p>
        </p:txBody>
      </p:sp>
      <p:sp>
        <p:nvSpPr>
          <p:cNvPr id="11" name="Google Shape;6475;p53">
            <a:extLst>
              <a:ext uri="{FF2B5EF4-FFF2-40B4-BE49-F238E27FC236}">
                <a16:creationId xmlns:a16="http://schemas.microsoft.com/office/drawing/2014/main" id="{AC63E205-9D53-5BBA-F2E3-DAAFFCB926AE}"/>
              </a:ext>
            </a:extLst>
          </p:cNvPr>
          <p:cNvSpPr/>
          <p:nvPr/>
        </p:nvSpPr>
        <p:spPr>
          <a:xfrm>
            <a:off x="1760747" y="6102178"/>
            <a:ext cx="764810" cy="765722"/>
          </a:xfrm>
          <a:custGeom>
            <a:avLst/>
            <a:gdLst/>
            <a:ahLst/>
            <a:cxnLst/>
            <a:rect l="l" t="t" r="r" b="b"/>
            <a:pathLst>
              <a:path w="11658" h="11657" extrusionOk="0">
                <a:moveTo>
                  <a:pt x="5955" y="1733"/>
                </a:moveTo>
                <a:cubicBezTo>
                  <a:pt x="7089" y="1733"/>
                  <a:pt x="8003" y="2647"/>
                  <a:pt x="8003" y="3781"/>
                </a:cubicBezTo>
                <a:cubicBezTo>
                  <a:pt x="7877" y="4442"/>
                  <a:pt x="7562" y="5041"/>
                  <a:pt x="7058" y="5419"/>
                </a:cubicBezTo>
                <a:cubicBezTo>
                  <a:pt x="6837" y="5577"/>
                  <a:pt x="6522" y="5892"/>
                  <a:pt x="6522" y="6333"/>
                </a:cubicBezTo>
                <a:lnTo>
                  <a:pt x="6522" y="6522"/>
                </a:lnTo>
                <a:cubicBezTo>
                  <a:pt x="6522" y="6931"/>
                  <a:pt x="6207" y="7215"/>
                  <a:pt x="5861" y="7215"/>
                </a:cubicBezTo>
                <a:cubicBezTo>
                  <a:pt x="5482" y="7215"/>
                  <a:pt x="5199" y="6900"/>
                  <a:pt x="5199" y="6522"/>
                </a:cubicBezTo>
                <a:lnTo>
                  <a:pt x="5199" y="6333"/>
                </a:lnTo>
                <a:cubicBezTo>
                  <a:pt x="5199" y="5577"/>
                  <a:pt x="5577" y="4852"/>
                  <a:pt x="6302" y="4316"/>
                </a:cubicBezTo>
                <a:cubicBezTo>
                  <a:pt x="6491" y="4190"/>
                  <a:pt x="6585" y="4001"/>
                  <a:pt x="6585" y="3781"/>
                </a:cubicBezTo>
                <a:cubicBezTo>
                  <a:pt x="6585" y="3371"/>
                  <a:pt x="6270" y="3119"/>
                  <a:pt x="5892" y="3119"/>
                </a:cubicBezTo>
                <a:cubicBezTo>
                  <a:pt x="5514" y="3119"/>
                  <a:pt x="5230" y="3434"/>
                  <a:pt x="5230" y="3781"/>
                </a:cubicBezTo>
                <a:cubicBezTo>
                  <a:pt x="5230" y="4159"/>
                  <a:pt x="4915" y="4442"/>
                  <a:pt x="4569" y="4442"/>
                </a:cubicBezTo>
                <a:cubicBezTo>
                  <a:pt x="4191" y="4442"/>
                  <a:pt x="3907" y="4127"/>
                  <a:pt x="3907" y="3781"/>
                </a:cubicBezTo>
                <a:cubicBezTo>
                  <a:pt x="3907" y="2647"/>
                  <a:pt x="4821" y="1733"/>
                  <a:pt x="5955" y="1733"/>
                </a:cubicBezTo>
                <a:close/>
                <a:moveTo>
                  <a:pt x="5829" y="8570"/>
                </a:moveTo>
                <a:cubicBezTo>
                  <a:pt x="6176" y="8570"/>
                  <a:pt x="6491" y="8885"/>
                  <a:pt x="6491" y="9263"/>
                </a:cubicBezTo>
                <a:cubicBezTo>
                  <a:pt x="6491" y="9641"/>
                  <a:pt x="6207" y="9924"/>
                  <a:pt x="5829" y="9924"/>
                </a:cubicBezTo>
                <a:cubicBezTo>
                  <a:pt x="5419" y="9924"/>
                  <a:pt x="5167" y="9609"/>
                  <a:pt x="5167" y="9263"/>
                </a:cubicBezTo>
                <a:cubicBezTo>
                  <a:pt x="5167" y="8853"/>
                  <a:pt x="5482" y="8570"/>
                  <a:pt x="5829" y="8570"/>
                </a:cubicBezTo>
                <a:close/>
                <a:moveTo>
                  <a:pt x="5829" y="0"/>
                </a:moveTo>
                <a:cubicBezTo>
                  <a:pt x="2647" y="0"/>
                  <a:pt x="1" y="2615"/>
                  <a:pt x="1" y="5829"/>
                </a:cubicBezTo>
                <a:cubicBezTo>
                  <a:pt x="1" y="9011"/>
                  <a:pt x="2647" y="11657"/>
                  <a:pt x="5829" y="11657"/>
                </a:cubicBezTo>
                <a:cubicBezTo>
                  <a:pt x="9011" y="11657"/>
                  <a:pt x="11657" y="9011"/>
                  <a:pt x="11657" y="5829"/>
                </a:cubicBezTo>
                <a:cubicBezTo>
                  <a:pt x="11657" y="2647"/>
                  <a:pt x="9011"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1479568863"/>
      </p:ext>
    </p:extLst>
  </p:cSld>
  <p:clrMapOvr>
    <a:masterClrMapping/>
  </p:clrMapOvr>
  <mc:AlternateContent xmlns:mc="http://schemas.openxmlformats.org/markup-compatibility/2006" xmlns:p14="http://schemas.microsoft.com/office/powerpoint/2010/main">
    <mc:Choice Requires="p14">
      <p:transition p14:dur="10" advTm="66650"/>
    </mc:Choice>
    <mc:Fallback xmlns="">
      <p:transition advTm="6665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8B121A-E84C-8C58-F3E0-7338C9EC5D5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AB4C123-5521-F28E-6BFA-DBB8298BEF0C}"/>
              </a:ext>
            </a:extLst>
          </p:cNvPr>
          <p:cNvSpPr/>
          <p:nvPr/>
        </p:nvSpPr>
        <p:spPr>
          <a:xfrm>
            <a:off x="617279" y="733425"/>
            <a:ext cx="11329297" cy="57386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D873DEBD-4D8E-3E24-36FF-739EB345225D}"/>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05778B47-9A14-6EA2-AE0B-43E8031E48DD}"/>
              </a:ext>
            </a:extLst>
          </p:cNvPr>
          <p:cNvSpPr/>
          <p:nvPr/>
        </p:nvSpPr>
        <p:spPr>
          <a:xfrm>
            <a:off x="111707" y="5209692"/>
            <a:ext cx="1323688" cy="1633200"/>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34178A47-BFC9-EDCB-A2C9-EEA84426F4F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3" name="Rectangle 3">
            <a:extLst>
              <a:ext uri="{FF2B5EF4-FFF2-40B4-BE49-F238E27FC236}">
                <a16:creationId xmlns:a16="http://schemas.microsoft.com/office/drawing/2014/main" id="{11582D30-66B7-7813-F640-8ED479D9B733}"/>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4" name="Rectangle 4">
            <a:extLst>
              <a:ext uri="{FF2B5EF4-FFF2-40B4-BE49-F238E27FC236}">
                <a16:creationId xmlns:a16="http://schemas.microsoft.com/office/drawing/2014/main" id="{81046A0B-55B9-00BA-F334-B7D3C6022BBB}"/>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5" name="Rectangle 6">
            <a:extLst>
              <a:ext uri="{FF2B5EF4-FFF2-40B4-BE49-F238E27FC236}">
                <a16:creationId xmlns:a16="http://schemas.microsoft.com/office/drawing/2014/main" id="{64CB5686-DED8-AF73-C6DC-E0A2C2F53E5C}"/>
              </a:ext>
            </a:extLst>
          </p:cNvPr>
          <p:cNvSpPr>
            <a:spLocks noChangeArrowheads="1"/>
          </p:cNvSpPr>
          <p:nvPr/>
        </p:nvSpPr>
        <p:spPr bwMode="auto">
          <a:xfrm>
            <a:off x="1128036" y="693752"/>
            <a:ext cx="10664041" cy="57341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457200" algn="just" rtl="1">
              <a:lnSpc>
                <a:spcPct val="150000"/>
              </a:lnSpc>
              <a:spcAft>
                <a:spcPts val="600"/>
              </a:spcAft>
            </a:pPr>
            <a:r>
              <a:rPr lang="ar-EG" sz="2000" b="1" dirty="0">
                <a:solidFill>
                  <a:srgbClr val="FF0000"/>
                </a:solidFill>
                <a:effectLst/>
                <a:latin typeface="Alexandria Light" pitchFamily="2" charset="-78"/>
                <a:ea typeface="Times New Roman" panose="02020603050405020304" pitchFamily="18" charset="0"/>
                <a:cs typeface="Alexandria Light" pitchFamily="2" charset="-78"/>
              </a:rPr>
              <a:t>أساليب إدارة الصراع</a:t>
            </a:r>
            <a:endParaRPr lang="en-US" sz="20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2000" dirty="0">
                <a:effectLst/>
                <a:latin typeface="Alexandria Light" pitchFamily="2" charset="-78"/>
                <a:ea typeface="Times New Roman" panose="02020603050405020304" pitchFamily="18" charset="0"/>
                <a:cs typeface="Alexandria Light" pitchFamily="2" charset="-78"/>
              </a:rPr>
              <a:t>يتفق كتاب الإدارة على وجود الأساليب الشخصية في إدارة الصراع بين الأفراد وإن كان هناك خلاف بينهم حول مدى فاعلية كل أسلوب .. وقد </a:t>
            </a:r>
            <a:r>
              <a:rPr lang="ar-SA" sz="2000" dirty="0">
                <a:effectLst/>
                <a:latin typeface="Alexandria Light" pitchFamily="2" charset="-78"/>
                <a:ea typeface="Times New Roman" panose="02020603050405020304" pitchFamily="18" charset="0"/>
                <a:cs typeface="Alexandria Light" pitchFamily="2" charset="-78"/>
              </a:rPr>
              <a:t>تم </a:t>
            </a:r>
            <a:r>
              <a:rPr lang="ar-EG" sz="2000" dirty="0">
                <a:effectLst/>
                <a:latin typeface="Alexandria Light" pitchFamily="2" charset="-78"/>
                <a:ea typeface="Times New Roman" panose="02020603050405020304" pitchFamily="18" charset="0"/>
                <a:cs typeface="Alexandria Light" pitchFamily="2" charset="-78"/>
              </a:rPr>
              <a:t>تحديد خمسة أساليب لإدارة الصراع بين الأفراد </a:t>
            </a:r>
            <a:r>
              <a:rPr lang="ar-SA" sz="2000" dirty="0">
                <a:latin typeface="Alexandria Light" pitchFamily="2" charset="-78"/>
                <a:ea typeface="Times New Roman" panose="02020603050405020304" pitchFamily="18" charset="0"/>
                <a:cs typeface="Alexandria Light" pitchFamily="2" charset="-78"/>
              </a:rPr>
              <a:t>يمكن توضيحها </a:t>
            </a:r>
            <a:r>
              <a:rPr lang="ar-EG" sz="2000" dirty="0">
                <a:effectLst/>
                <a:latin typeface="Alexandria Light" pitchFamily="2" charset="-78"/>
                <a:ea typeface="Times New Roman" panose="02020603050405020304" pitchFamily="18" charset="0"/>
                <a:cs typeface="Alexandria Light" pitchFamily="2" charset="-78"/>
              </a:rPr>
              <a:t> على شكل شبكة إدارية لها </a:t>
            </a:r>
            <a:r>
              <a:rPr lang="ar-SA" sz="2000" dirty="0">
                <a:effectLst/>
                <a:latin typeface="Alexandria Light" pitchFamily="2" charset="-78"/>
                <a:ea typeface="Times New Roman" panose="02020603050405020304" pitchFamily="18" charset="0"/>
                <a:cs typeface="Alexandria Light" pitchFamily="2" charset="-78"/>
              </a:rPr>
              <a:t>ب</a:t>
            </a:r>
            <a:r>
              <a:rPr lang="ar-EG" sz="2000" dirty="0">
                <a:effectLst/>
                <a:latin typeface="Alexandria Light" pitchFamily="2" charset="-78"/>
                <a:ea typeface="Times New Roman" panose="02020603050405020304" pitchFamily="18" charset="0"/>
                <a:cs typeface="Alexandria Light" pitchFamily="2" charset="-78"/>
              </a:rPr>
              <a:t>عدان هما : الاهتمام بالأفراد داخل المنظمة ، والاهتمام بالإنتاج وجعلا لكل من هذين البعيدين إحداثاً يمتد من ( صفر ) إلى ( 9 ) وقد ركز الباحثان على النقاط الواقعة في زوايا الشبكة ، وكذلك النقطة الواقعة في الوسط ، وبالتالي حددا الأساليب الخمسة التالية لإدارة الصراع :</a:t>
            </a:r>
            <a:endParaRPr lang="en-US" sz="20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2000" b="1" dirty="0">
                <a:effectLst/>
                <a:latin typeface="Alexandria Light" pitchFamily="2" charset="-78"/>
                <a:ea typeface="Times New Roman" panose="02020603050405020304" pitchFamily="18" charset="0"/>
                <a:cs typeface="Alexandria Light" pitchFamily="2" charset="-78"/>
              </a:rPr>
              <a:t>1-أسلوب التجنب: </a:t>
            </a:r>
            <a:r>
              <a:rPr lang="ar-EG" sz="2000" dirty="0">
                <a:effectLst/>
                <a:latin typeface="Alexandria Light" pitchFamily="2" charset="-78"/>
                <a:ea typeface="Times New Roman" panose="02020603050405020304" pitchFamily="18" charset="0"/>
                <a:cs typeface="Alexandria Light" pitchFamily="2" charset="-78"/>
              </a:rPr>
              <a:t>ويقصد به علمية الانسحاب من إدارة </a:t>
            </a:r>
            <a:r>
              <a:rPr lang="ar-EG" sz="2000" b="1" dirty="0">
                <a:effectLst/>
                <a:latin typeface="Alexandria Light" pitchFamily="2" charset="-78"/>
                <a:ea typeface="Times New Roman" panose="02020603050405020304" pitchFamily="18" charset="0"/>
                <a:cs typeface="Alexandria Light" pitchFamily="2" charset="-78"/>
              </a:rPr>
              <a:t>الصراع</a:t>
            </a:r>
            <a:r>
              <a:rPr lang="ar-EG" sz="2000" dirty="0">
                <a:effectLst/>
                <a:latin typeface="Alexandria Light" pitchFamily="2" charset="-78"/>
                <a:ea typeface="Times New Roman" panose="02020603050405020304" pitchFamily="18" charset="0"/>
                <a:cs typeface="Alexandria Light" pitchFamily="2" charset="-78"/>
              </a:rPr>
              <a:t>، فأسلوب تجنب </a:t>
            </a:r>
            <a:r>
              <a:rPr lang="ar-EG" sz="2000" b="1" dirty="0">
                <a:effectLst/>
                <a:latin typeface="Alexandria Light" pitchFamily="2" charset="-78"/>
                <a:ea typeface="Times New Roman" panose="02020603050405020304" pitchFamily="18" charset="0"/>
                <a:cs typeface="Alexandria Light" pitchFamily="2" charset="-78"/>
              </a:rPr>
              <a:t>الصراع </a:t>
            </a:r>
            <a:r>
              <a:rPr lang="ar-EG" sz="2000" dirty="0">
                <a:effectLst/>
                <a:latin typeface="Alexandria Light" pitchFamily="2" charset="-78"/>
                <a:ea typeface="Times New Roman" panose="02020603050405020304" pitchFamily="18" charset="0"/>
                <a:cs typeface="Alexandria Light" pitchFamily="2" charset="-78"/>
              </a:rPr>
              <a:t>مع الطرف الآخر عن طريق التأجيل أو التجاهل أو الفصل بين الأطراف المتنازعة, فقد يتجنب المدير حضور اجتماع معين، رغم إن هذا الموقف يؤدي إلى إحداث نتائج سلبية على تحقيق الأهداف ومع ذلك يمكن اللجوء إليه مثال ذلك إن يكون هناك آخرون يمكنهم إدارة </a:t>
            </a:r>
            <a:r>
              <a:rPr lang="ar-EG" sz="2000" b="1" dirty="0">
                <a:effectLst/>
                <a:latin typeface="Alexandria Light" pitchFamily="2" charset="-78"/>
                <a:ea typeface="Times New Roman" panose="02020603050405020304" pitchFamily="18" charset="0"/>
                <a:cs typeface="Alexandria Light" pitchFamily="2" charset="-78"/>
              </a:rPr>
              <a:t>الصراع</a:t>
            </a:r>
            <a:r>
              <a:rPr lang="ar-EG" sz="2000" dirty="0">
                <a:effectLst/>
                <a:latin typeface="Alexandria Light" pitchFamily="2" charset="-78"/>
                <a:ea typeface="Times New Roman" panose="02020603050405020304" pitchFamily="18" charset="0"/>
                <a:cs typeface="Alexandria Light" pitchFamily="2" charset="-78"/>
              </a:rPr>
              <a:t> أفضل من المدير مثل احد المرؤوسين.</a:t>
            </a:r>
            <a:endParaRPr lang="en-US" sz="2000" dirty="0">
              <a:effectLst/>
              <a:latin typeface="Alexandria Light" pitchFamily="2" charset="-78"/>
              <a:ea typeface="Times New Roman" panose="02020603050405020304" pitchFamily="18" charset="0"/>
              <a:cs typeface="Alexandria Light" pitchFamily="2" charset="-78"/>
            </a:endParaRPr>
          </a:p>
        </p:txBody>
      </p:sp>
    </p:spTree>
    <p:extLst>
      <p:ext uri="{BB962C8B-B14F-4D97-AF65-F5344CB8AC3E}">
        <p14:creationId xmlns:p14="http://schemas.microsoft.com/office/powerpoint/2010/main" val="649593502"/>
      </p:ext>
    </p:extLst>
  </p:cSld>
  <p:clrMapOvr>
    <a:masterClrMapping/>
  </p:clrMapOvr>
  <mc:AlternateContent xmlns:mc="http://schemas.openxmlformats.org/markup-compatibility/2006" xmlns:p14="http://schemas.microsoft.com/office/powerpoint/2010/main">
    <mc:Choice Requires="p14">
      <p:transition p14:dur="10" advTm="100224"/>
    </mc:Choice>
    <mc:Fallback xmlns="">
      <p:transition advTm="100224"/>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3A2C27-CB9A-BF27-B52B-5A5B0D54D65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AF6126C-81EC-51FF-8D1A-0F8C44D232EB}"/>
              </a:ext>
            </a:extLst>
          </p:cNvPr>
          <p:cNvSpPr/>
          <p:nvPr/>
        </p:nvSpPr>
        <p:spPr>
          <a:xfrm>
            <a:off x="617279" y="733425"/>
            <a:ext cx="11329297" cy="57386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03A3B560-2156-01AF-39C7-4D0DFC2E2CE6}"/>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0EF86D01-D5CF-DAC5-1D89-69A31AF71D8D}"/>
              </a:ext>
            </a:extLst>
          </p:cNvPr>
          <p:cNvSpPr/>
          <p:nvPr/>
        </p:nvSpPr>
        <p:spPr>
          <a:xfrm>
            <a:off x="111707" y="5209692"/>
            <a:ext cx="1323688" cy="1633200"/>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9051097F-280B-FA6A-1E46-6253782BA4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3" name="Rectangle 3">
            <a:extLst>
              <a:ext uri="{FF2B5EF4-FFF2-40B4-BE49-F238E27FC236}">
                <a16:creationId xmlns:a16="http://schemas.microsoft.com/office/drawing/2014/main" id="{E93A7448-AFA9-BED6-2612-89D6B5A46AC2}"/>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4" name="Rectangle 4">
            <a:extLst>
              <a:ext uri="{FF2B5EF4-FFF2-40B4-BE49-F238E27FC236}">
                <a16:creationId xmlns:a16="http://schemas.microsoft.com/office/drawing/2014/main" id="{852BF63F-2A51-EDDE-FD5B-4CB67F5681BD}"/>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5" name="Rectangle 6">
            <a:extLst>
              <a:ext uri="{FF2B5EF4-FFF2-40B4-BE49-F238E27FC236}">
                <a16:creationId xmlns:a16="http://schemas.microsoft.com/office/drawing/2014/main" id="{7ADADD5B-BDE7-1391-2543-378220323A5E}"/>
              </a:ext>
            </a:extLst>
          </p:cNvPr>
          <p:cNvSpPr>
            <a:spLocks noChangeArrowheads="1"/>
          </p:cNvSpPr>
          <p:nvPr/>
        </p:nvSpPr>
        <p:spPr bwMode="auto">
          <a:xfrm>
            <a:off x="1128036" y="929682"/>
            <a:ext cx="10664041" cy="52622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457200" algn="r" rtl="1">
              <a:lnSpc>
                <a:spcPct val="150000"/>
              </a:lnSpc>
              <a:spcAft>
                <a:spcPts val="600"/>
              </a:spcAft>
            </a:pPr>
            <a:r>
              <a:rPr lang="ar-EG" sz="1800" b="1" dirty="0">
                <a:effectLst/>
                <a:latin typeface="Alexandria Light" pitchFamily="2" charset="-78"/>
                <a:ea typeface="Times New Roman" panose="02020603050405020304" pitchFamily="18" charset="0"/>
                <a:cs typeface="Alexandria Light" pitchFamily="2" charset="-78"/>
              </a:rPr>
              <a:t>2-أسلوب المجاملة:</a:t>
            </a:r>
            <a:endParaRPr lang="en-US" sz="1800" dirty="0">
              <a:effectLst/>
              <a:latin typeface="Alexandria Light" pitchFamily="2" charset="-78"/>
              <a:ea typeface="Times New Roman" panose="02020603050405020304" pitchFamily="18" charset="0"/>
              <a:cs typeface="Alexandria Light" pitchFamily="2" charset="-78"/>
            </a:endParaRPr>
          </a:p>
          <a:p>
            <a:pPr algn="r" rtl="1">
              <a:lnSpc>
                <a:spcPct val="150000"/>
              </a:lnSpc>
            </a:pPr>
            <a:r>
              <a:rPr lang="ar-EG" sz="1800" dirty="0">
                <a:effectLst/>
                <a:latin typeface="Alexandria Light" pitchFamily="2" charset="-78"/>
                <a:ea typeface="Times New Roman" panose="02020603050405020304" pitchFamily="18" charset="0"/>
                <a:cs typeface="Alexandria Light" pitchFamily="2" charset="-78"/>
              </a:rPr>
              <a:t>وفيه يتصرف المدير كما لو كان يعتقد إن الصراع سيزول بمرور الوقت ويدعو </a:t>
            </a:r>
            <a:r>
              <a:rPr lang="ar-SA" sz="1800" dirty="0">
                <a:effectLst/>
                <a:latin typeface="Alexandria Light" pitchFamily="2" charset="-78"/>
                <a:ea typeface="Times New Roman" panose="02020603050405020304" pitchFamily="18" charset="0"/>
                <a:cs typeface="Alexandria Light" pitchFamily="2" charset="-78"/>
              </a:rPr>
              <a:t>أ</a:t>
            </a:r>
            <a:r>
              <a:rPr lang="ar-EG" sz="1800" dirty="0">
                <a:effectLst/>
                <a:latin typeface="Alexandria Light" pitchFamily="2" charset="-78"/>
                <a:ea typeface="Times New Roman" panose="02020603050405020304" pitchFamily="18" charset="0"/>
                <a:cs typeface="Alexandria Light" pitchFamily="2" charset="-78"/>
              </a:rPr>
              <a:t>طراف الصراع إلى التعاون محاولا تقليل التوتر، وهذا الأسلوب يشجع ال</a:t>
            </a:r>
            <a:r>
              <a:rPr lang="ar-SA" sz="1800" dirty="0">
                <a:effectLst/>
                <a:latin typeface="Alexandria Light" pitchFamily="2" charset="-78"/>
                <a:ea typeface="Times New Roman" panose="02020603050405020304" pitchFamily="18" charset="0"/>
                <a:cs typeface="Alexandria Light" pitchFamily="2" charset="-78"/>
              </a:rPr>
              <a:t>أ</a:t>
            </a:r>
            <a:r>
              <a:rPr lang="ar-EG" sz="1800" dirty="0">
                <a:effectLst/>
                <a:latin typeface="Alexandria Light" pitchFamily="2" charset="-78"/>
                <a:ea typeface="Times New Roman" panose="02020603050405020304" pitchFamily="18" charset="0"/>
                <a:cs typeface="Alexandria Light" pitchFamily="2" charset="-78"/>
              </a:rPr>
              <a:t>طراف على إخفاء مشاعرهم، لذلك فاعليته قليلة في التعامل مع الكثير من المشاكل ويتم اللجوء إليه إذا كان الصراع قائما على اختلاف الشخصية ل</a:t>
            </a:r>
            <a:r>
              <a:rPr lang="ar-SA" sz="1800" dirty="0">
                <a:effectLst/>
                <a:latin typeface="Alexandria Light" pitchFamily="2" charset="-78"/>
                <a:ea typeface="Times New Roman" panose="02020603050405020304" pitchFamily="18" charset="0"/>
                <a:cs typeface="Alexandria Light" pitchFamily="2" charset="-78"/>
              </a:rPr>
              <a:t>أ</a:t>
            </a:r>
            <a:r>
              <a:rPr lang="ar-EG" sz="1800" dirty="0">
                <a:effectLst/>
                <a:latin typeface="Alexandria Light" pitchFamily="2" charset="-78"/>
                <a:ea typeface="Times New Roman" panose="02020603050405020304" pitchFamily="18" charset="0"/>
                <a:cs typeface="Alexandria Light" pitchFamily="2" charset="-78"/>
              </a:rPr>
              <a:t>طراف الصراع.</a:t>
            </a:r>
            <a:endParaRPr lang="ar-SA" sz="1800" dirty="0">
              <a:effectLst/>
              <a:latin typeface="Alexandria Light" pitchFamily="2" charset="-78"/>
              <a:ea typeface="Times New Roman" panose="02020603050405020304" pitchFamily="18" charset="0"/>
              <a:cs typeface="Alexandria Light" pitchFamily="2" charset="-78"/>
            </a:endParaRPr>
          </a:p>
          <a:p>
            <a:pPr algn="r" rtl="1">
              <a:lnSpc>
                <a:spcPct val="150000"/>
              </a:lnSpc>
            </a:pPr>
            <a:r>
              <a:rPr lang="ar-EG" sz="1800" b="1" dirty="0">
                <a:effectLst/>
                <a:latin typeface="Alexandria Light" pitchFamily="2" charset="-78"/>
                <a:ea typeface="Times New Roman" panose="02020603050405020304" pitchFamily="18" charset="0"/>
                <a:cs typeface="Alexandria Light" pitchFamily="2" charset="-78"/>
              </a:rPr>
              <a:t>3-أسلوب الحل الوسط:</a:t>
            </a:r>
            <a:endParaRPr lang="en-US" sz="1800" dirty="0">
              <a:effectLst/>
              <a:latin typeface="Alexandria Light" pitchFamily="2" charset="-78"/>
              <a:ea typeface="Times New Roman" panose="02020603050405020304" pitchFamily="18" charset="0"/>
              <a:cs typeface="Alexandria Light" pitchFamily="2" charset="-78"/>
            </a:endParaRPr>
          </a:p>
          <a:p>
            <a:pPr indent="457200" algn="r" rtl="1">
              <a:lnSpc>
                <a:spcPct val="150000"/>
              </a:lnSpc>
              <a:spcAft>
                <a:spcPts val="600"/>
              </a:spcAft>
            </a:pPr>
            <a:r>
              <a:rPr lang="ar-EG" sz="1800" dirty="0">
                <a:effectLst/>
                <a:latin typeface="Alexandria Light" pitchFamily="2" charset="-78"/>
                <a:ea typeface="Times New Roman" panose="02020603050405020304" pitchFamily="18" charset="0"/>
                <a:cs typeface="Alexandria Light" pitchFamily="2" charset="-78"/>
              </a:rPr>
              <a:t>ويتصف بقدر معتدل من كل من الحزم والتعاون، ويتم اللجوء إليه إذا تساوت قوة طرفي الصراع من خلال المفاوضات.</a:t>
            </a:r>
            <a:endParaRPr lang="en-US" sz="1800" dirty="0">
              <a:effectLst/>
              <a:latin typeface="Alexandria Light" pitchFamily="2" charset="-78"/>
              <a:ea typeface="Times New Roman" panose="02020603050405020304" pitchFamily="18" charset="0"/>
              <a:cs typeface="Alexandria Light" pitchFamily="2" charset="-78"/>
            </a:endParaRPr>
          </a:p>
          <a:p>
            <a:pPr indent="457200" algn="r" rtl="1">
              <a:lnSpc>
                <a:spcPct val="150000"/>
              </a:lnSpc>
              <a:spcAft>
                <a:spcPts val="600"/>
              </a:spcAft>
            </a:pPr>
            <a:r>
              <a:rPr lang="ar-EG" sz="1800" b="1" dirty="0">
                <a:effectLst/>
                <a:latin typeface="Alexandria Light" pitchFamily="2" charset="-78"/>
                <a:ea typeface="Times New Roman" panose="02020603050405020304" pitchFamily="18" charset="0"/>
                <a:cs typeface="Alexandria Light" pitchFamily="2" charset="-78"/>
              </a:rPr>
              <a:t>4-أسلوب المنافسة:</a:t>
            </a:r>
            <a:endParaRPr lang="en-US" sz="1800" dirty="0">
              <a:effectLst/>
              <a:latin typeface="Alexandria Light" pitchFamily="2" charset="-78"/>
              <a:ea typeface="Times New Roman" panose="02020603050405020304" pitchFamily="18" charset="0"/>
              <a:cs typeface="Alexandria Light" pitchFamily="2" charset="-78"/>
            </a:endParaRPr>
          </a:p>
          <a:p>
            <a:pPr indent="457200" algn="r" rtl="1">
              <a:lnSpc>
                <a:spcPct val="150000"/>
              </a:lnSpc>
              <a:spcAft>
                <a:spcPts val="600"/>
              </a:spcAft>
            </a:pPr>
            <a:r>
              <a:rPr lang="ar-EG" sz="1800" dirty="0">
                <a:effectLst/>
                <a:latin typeface="Alexandria Light" pitchFamily="2" charset="-78"/>
                <a:ea typeface="Times New Roman" panose="02020603050405020304" pitchFamily="18" charset="0"/>
                <a:cs typeface="Alexandria Light" pitchFamily="2" charset="-78"/>
              </a:rPr>
              <a:t>يلجأ المدير في استخدامه لهذا الأسلوب إلى قوة السلطة والمركز والحل الذي يتوصل إليه يكون في صالح احد ال</a:t>
            </a:r>
            <a:r>
              <a:rPr lang="ar-SA" sz="1800" dirty="0">
                <a:effectLst/>
                <a:latin typeface="Alexandria Light" pitchFamily="2" charset="-78"/>
                <a:ea typeface="Times New Roman" panose="02020603050405020304" pitchFamily="18" charset="0"/>
                <a:cs typeface="Alexandria Light" pitchFamily="2" charset="-78"/>
              </a:rPr>
              <a:t>أ</a:t>
            </a:r>
            <a:r>
              <a:rPr lang="ar-EG" sz="1800" dirty="0">
                <a:effectLst/>
                <a:latin typeface="Alexandria Light" pitchFamily="2" charset="-78"/>
                <a:ea typeface="Times New Roman" panose="02020603050405020304" pitchFamily="18" charset="0"/>
                <a:cs typeface="Alexandria Light" pitchFamily="2" charset="-78"/>
              </a:rPr>
              <a:t>طراف فقط، عندما يكون الصراع بين الزملاء يلجأ المدير لممارسة السلطة على الطرف الأخر، والاعتماد على هذا الأسلوب يخفف من الدافعية للعمل، ويتم استخدامه إذا كانت القضية طارئة واتخاذ تصرف سريع علمية ضرورية.</a:t>
            </a:r>
            <a:endParaRPr lang="en-US" sz="1800" dirty="0">
              <a:effectLst/>
              <a:latin typeface="Alexandria Light" pitchFamily="2" charset="-78"/>
              <a:ea typeface="Times New Roman" panose="02020603050405020304" pitchFamily="18" charset="0"/>
              <a:cs typeface="Alexandria Light" pitchFamily="2" charset="-78"/>
            </a:endParaRPr>
          </a:p>
        </p:txBody>
      </p:sp>
    </p:spTree>
    <p:extLst>
      <p:ext uri="{BB962C8B-B14F-4D97-AF65-F5344CB8AC3E}">
        <p14:creationId xmlns:p14="http://schemas.microsoft.com/office/powerpoint/2010/main" val="1690743505"/>
      </p:ext>
    </p:extLst>
  </p:cSld>
  <p:clrMapOvr>
    <a:masterClrMapping/>
  </p:clrMapOvr>
  <mc:AlternateContent xmlns:mc="http://schemas.openxmlformats.org/markup-compatibility/2006" xmlns:p14="http://schemas.microsoft.com/office/powerpoint/2010/main">
    <mc:Choice Requires="p14">
      <p:transition p14:dur="10" advTm="88233"/>
    </mc:Choice>
    <mc:Fallback xmlns="">
      <p:transition advTm="88233"/>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204C0D-3193-DF3C-BB73-39C497803B5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E4A67D3-EF9A-9D87-32B5-B3B8E496834A}"/>
              </a:ext>
            </a:extLst>
          </p:cNvPr>
          <p:cNvSpPr/>
          <p:nvPr/>
        </p:nvSpPr>
        <p:spPr>
          <a:xfrm>
            <a:off x="617279" y="733425"/>
            <a:ext cx="11329297" cy="59310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4788F99F-A31B-3AFC-6039-E14CB9BF0113}"/>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5F3A20FF-B5C3-F34E-87D8-356393A80AAA}"/>
              </a:ext>
            </a:extLst>
          </p:cNvPr>
          <p:cNvSpPr/>
          <p:nvPr/>
        </p:nvSpPr>
        <p:spPr>
          <a:xfrm>
            <a:off x="111707" y="5209692"/>
            <a:ext cx="1323688" cy="1633200"/>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8C9EAA1E-89B0-CF41-A41F-255F19F18F0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3" name="Rectangle 3">
            <a:extLst>
              <a:ext uri="{FF2B5EF4-FFF2-40B4-BE49-F238E27FC236}">
                <a16:creationId xmlns:a16="http://schemas.microsoft.com/office/drawing/2014/main" id="{18AD3ACF-F076-C466-B5D8-68A096C5E192}"/>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4" name="Rectangle 4">
            <a:extLst>
              <a:ext uri="{FF2B5EF4-FFF2-40B4-BE49-F238E27FC236}">
                <a16:creationId xmlns:a16="http://schemas.microsoft.com/office/drawing/2014/main" id="{5B13BCFC-1A1D-87A8-C1F2-6F7D26FA03AA}"/>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5" name="Rectangle 6">
            <a:extLst>
              <a:ext uri="{FF2B5EF4-FFF2-40B4-BE49-F238E27FC236}">
                <a16:creationId xmlns:a16="http://schemas.microsoft.com/office/drawing/2014/main" id="{500C2475-02C0-A69B-3687-DB767B4E99F0}"/>
              </a:ext>
            </a:extLst>
          </p:cNvPr>
          <p:cNvSpPr>
            <a:spLocks noChangeArrowheads="1"/>
          </p:cNvSpPr>
          <p:nvPr/>
        </p:nvSpPr>
        <p:spPr bwMode="auto">
          <a:xfrm>
            <a:off x="1128036" y="631491"/>
            <a:ext cx="10664041" cy="58586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457200" algn="just" rtl="1">
              <a:lnSpc>
                <a:spcPct val="200000"/>
              </a:lnSpc>
              <a:spcAft>
                <a:spcPts val="600"/>
              </a:spcAft>
            </a:pPr>
            <a:r>
              <a:rPr lang="ar-EG" sz="1800" dirty="0">
                <a:effectLst/>
                <a:latin typeface="Alexandria Light" pitchFamily="2" charset="-78"/>
                <a:ea typeface="Times New Roman" panose="02020603050405020304" pitchFamily="18" charset="0"/>
                <a:cs typeface="Alexandria Light" pitchFamily="2" charset="-78"/>
              </a:rPr>
              <a:t>5</a:t>
            </a:r>
            <a:r>
              <a:rPr lang="ar-EG" sz="1800" b="1" dirty="0">
                <a:effectLst/>
                <a:latin typeface="Alexandria Light" pitchFamily="2" charset="-78"/>
                <a:ea typeface="Times New Roman" panose="02020603050405020304" pitchFamily="18" charset="0"/>
                <a:cs typeface="Alexandria Light" pitchFamily="2" charset="-78"/>
              </a:rPr>
              <a:t>-أسلوب التعاون:</a:t>
            </a:r>
            <a:r>
              <a:rPr lang="ar-EG" sz="1800" dirty="0">
                <a:effectLst/>
                <a:latin typeface="Alexandria Light" pitchFamily="2" charset="-78"/>
                <a:ea typeface="Times New Roman" panose="02020603050405020304" pitchFamily="18" charset="0"/>
                <a:cs typeface="Alexandria Light" pitchFamily="2" charset="-78"/>
              </a:rPr>
              <a:t> عن طريق العمل على نقاط الوفاق وتجنب نقاط الخلاف, ويتميز هذا الأسلوب باهتمامه ببعدي الحزم والتعاون واللجوء إلى القوة والى العلاقات الإنسانية، حيث يقوم المدير بدراسة أسباب الصراع مع كافة ال</a:t>
            </a:r>
            <a:r>
              <a:rPr lang="ar-SA" sz="1800" dirty="0">
                <a:effectLst/>
                <a:latin typeface="Alexandria Light" pitchFamily="2" charset="-78"/>
                <a:ea typeface="Times New Roman" panose="02020603050405020304" pitchFamily="18" charset="0"/>
                <a:cs typeface="Alexandria Light" pitchFamily="2" charset="-78"/>
              </a:rPr>
              <a:t>أ</a:t>
            </a:r>
            <a:r>
              <a:rPr lang="ar-EG" sz="1800" dirty="0">
                <a:effectLst/>
                <a:latin typeface="Alexandria Light" pitchFamily="2" charset="-78"/>
                <a:ea typeface="Times New Roman" panose="02020603050405020304" pitchFamily="18" charset="0"/>
                <a:cs typeface="Alexandria Light" pitchFamily="2" charset="-78"/>
              </a:rPr>
              <a:t>طراف ذوي العلاقة وطرح بدائل الحل ومناقشتها مع ال</a:t>
            </a:r>
            <a:r>
              <a:rPr lang="ar-SA" sz="1800" dirty="0">
                <a:effectLst/>
                <a:latin typeface="Alexandria Light" pitchFamily="2" charset="-78"/>
                <a:ea typeface="Times New Roman" panose="02020603050405020304" pitchFamily="18" charset="0"/>
                <a:cs typeface="Alexandria Light" pitchFamily="2" charset="-78"/>
              </a:rPr>
              <a:t>أ</a:t>
            </a:r>
            <a:r>
              <a:rPr lang="ar-EG" sz="1800" dirty="0">
                <a:effectLst/>
                <a:latin typeface="Alexandria Light" pitchFamily="2" charset="-78"/>
                <a:ea typeface="Times New Roman" panose="02020603050405020304" pitchFamily="18" charset="0"/>
                <a:cs typeface="Alexandria Light" pitchFamily="2" charset="-78"/>
              </a:rPr>
              <a:t>طراف حتى يتم علاج الأمر، علاجا فعالا مقبولا من الجميع، وهذا الأسلوب يلزمه الوقت الكافي الذي قد لا يتوفر للمدير أحيانا إلا انه أفضل الأساليب، ويتم اللجوء إليه إذا كان موضوع الصراع قضية أساسية تؤثر على أنجاز الأهداف التربوية كان لا يقوم المعلم بالتخطيط لعمله. </a:t>
            </a:r>
            <a:endParaRPr lang="en-US" sz="1800" dirty="0">
              <a:effectLst/>
              <a:latin typeface="Alexandria Light" pitchFamily="2" charset="-78"/>
              <a:ea typeface="Times New Roman" panose="02020603050405020304" pitchFamily="18" charset="0"/>
              <a:cs typeface="Alexandria Light" pitchFamily="2" charset="-78"/>
            </a:endParaRPr>
          </a:p>
          <a:p>
            <a:pPr indent="457200" algn="just" rtl="1">
              <a:lnSpc>
                <a:spcPct val="200000"/>
              </a:lnSpc>
              <a:spcAft>
                <a:spcPts val="600"/>
              </a:spcAft>
            </a:pPr>
            <a:r>
              <a:rPr lang="ar-EG" sz="1800" dirty="0">
                <a:effectLst/>
                <a:latin typeface="Alexandria Light" pitchFamily="2" charset="-78"/>
                <a:ea typeface="Times New Roman" panose="02020603050405020304" pitchFamily="18" charset="0"/>
                <a:cs typeface="Alexandria Light" pitchFamily="2" charset="-78"/>
              </a:rPr>
              <a:t>أما </a:t>
            </a:r>
            <a:r>
              <a:rPr lang="ar-EG" sz="1800" b="1" dirty="0">
                <a:effectLst/>
                <a:latin typeface="Alexandria Light" pitchFamily="2" charset="-78"/>
                <a:ea typeface="Times New Roman" panose="02020603050405020304" pitchFamily="18" charset="0"/>
                <a:cs typeface="Alexandria Light" pitchFamily="2" charset="-78"/>
              </a:rPr>
              <a:t>لورانس ولورس فيريا</a:t>
            </a:r>
            <a:r>
              <a:rPr lang="ar-EG" sz="1800" dirty="0">
                <a:effectLst/>
                <a:latin typeface="Alexandria Light" pitchFamily="2" charset="-78"/>
                <a:ea typeface="Times New Roman" panose="02020603050405020304" pitchFamily="18" charset="0"/>
                <a:cs typeface="Alexandria Light" pitchFamily="2" charset="-78"/>
              </a:rPr>
              <a:t> أن هناك ثلاثة اتجاهات فكرية لإدارة </a:t>
            </a:r>
            <a:r>
              <a:rPr lang="ar-EG" sz="1800" b="1" dirty="0">
                <a:effectLst/>
                <a:latin typeface="Alexandria Light" pitchFamily="2" charset="-78"/>
                <a:ea typeface="Times New Roman" panose="02020603050405020304" pitchFamily="18" charset="0"/>
                <a:cs typeface="Alexandria Light" pitchFamily="2" charset="-78"/>
              </a:rPr>
              <a:t>الصراع </a:t>
            </a:r>
            <a:r>
              <a:rPr lang="ar-EG" sz="1800" dirty="0">
                <a:effectLst/>
                <a:latin typeface="Alexandria Light" pitchFamily="2" charset="-78"/>
                <a:ea typeface="Times New Roman" panose="02020603050405020304" pitchFamily="18" charset="0"/>
                <a:cs typeface="Alexandria Light" pitchFamily="2" charset="-78"/>
              </a:rPr>
              <a:t>بين المجموعات هي:</a:t>
            </a:r>
            <a:endParaRPr lang="en-US" sz="1800" dirty="0">
              <a:effectLst/>
              <a:latin typeface="Alexandria Light" pitchFamily="2" charset="-78"/>
              <a:ea typeface="Times New Roman" panose="02020603050405020304" pitchFamily="18" charset="0"/>
              <a:cs typeface="Alexandria Light" pitchFamily="2" charset="-78"/>
            </a:endParaRPr>
          </a:p>
          <a:p>
            <a:pPr indent="457200" algn="just" rtl="1">
              <a:lnSpc>
                <a:spcPct val="200000"/>
              </a:lnSpc>
              <a:spcAft>
                <a:spcPts val="600"/>
              </a:spcAft>
            </a:pPr>
            <a:r>
              <a:rPr lang="ar-EG" sz="1800" b="1" dirty="0">
                <a:effectLst/>
                <a:latin typeface="Alexandria Light" pitchFamily="2" charset="-78"/>
                <a:ea typeface="Times New Roman" panose="02020603050405020304" pitchFamily="18" charset="0"/>
                <a:cs typeface="Alexandria Light" pitchFamily="2" charset="-78"/>
              </a:rPr>
              <a:t>1-الاتجاه التفاوضي: </a:t>
            </a:r>
            <a:r>
              <a:rPr lang="ar-EG" sz="1800" dirty="0">
                <a:effectLst/>
                <a:latin typeface="Alexandria Light" pitchFamily="2" charset="-78"/>
                <a:ea typeface="Times New Roman" panose="02020603050405020304" pitchFamily="18" charset="0"/>
                <a:cs typeface="Alexandria Light" pitchFamily="2" charset="-78"/>
              </a:rPr>
              <a:t>ويركز على إدارة </a:t>
            </a:r>
            <a:r>
              <a:rPr lang="ar-EG" sz="1800" b="1" dirty="0">
                <a:effectLst/>
                <a:latin typeface="Alexandria Light" pitchFamily="2" charset="-78"/>
                <a:ea typeface="Times New Roman" panose="02020603050405020304" pitchFamily="18" charset="0"/>
                <a:cs typeface="Alexandria Light" pitchFamily="2" charset="-78"/>
              </a:rPr>
              <a:t>الصراع</a:t>
            </a:r>
            <a:r>
              <a:rPr lang="ar-EG" sz="1800" dirty="0">
                <a:effectLst/>
                <a:latin typeface="Alexandria Light" pitchFamily="2" charset="-78"/>
                <a:ea typeface="Times New Roman" panose="02020603050405020304" pitchFamily="18" charset="0"/>
                <a:cs typeface="Alexandria Light" pitchFamily="2" charset="-78"/>
              </a:rPr>
              <a:t> بين المجموعات التي تتنافس على الموارد المحدودة.</a:t>
            </a:r>
            <a:endParaRPr lang="en-US" sz="1800" dirty="0">
              <a:effectLst/>
              <a:latin typeface="Alexandria Light" pitchFamily="2" charset="-78"/>
              <a:ea typeface="Times New Roman" panose="02020603050405020304" pitchFamily="18" charset="0"/>
              <a:cs typeface="Alexandria Light" pitchFamily="2" charset="-78"/>
            </a:endParaRPr>
          </a:p>
          <a:p>
            <a:pPr indent="457200" algn="just" rtl="1">
              <a:lnSpc>
                <a:spcPct val="200000"/>
              </a:lnSpc>
              <a:spcAft>
                <a:spcPts val="600"/>
              </a:spcAft>
            </a:pPr>
            <a:r>
              <a:rPr lang="ar-EG" sz="1800" b="1" dirty="0">
                <a:effectLst/>
                <a:latin typeface="Alexandria Light" pitchFamily="2" charset="-78"/>
                <a:ea typeface="Times New Roman" panose="02020603050405020304" pitchFamily="18" charset="0"/>
                <a:cs typeface="Alexandria Light" pitchFamily="2" charset="-78"/>
              </a:rPr>
              <a:t>2-الاتجاه البيروقراطي: </a:t>
            </a:r>
            <a:r>
              <a:rPr lang="ar-EG" sz="1800" dirty="0">
                <a:effectLst/>
                <a:latin typeface="Alexandria Light" pitchFamily="2" charset="-78"/>
                <a:ea typeface="Times New Roman" panose="02020603050405020304" pitchFamily="18" charset="0"/>
                <a:cs typeface="Alexandria Light" pitchFamily="2" charset="-78"/>
              </a:rPr>
              <a:t>ويركز على إدارة</a:t>
            </a:r>
            <a:r>
              <a:rPr lang="ar-EG" sz="1800" b="1" dirty="0">
                <a:effectLst/>
                <a:latin typeface="Alexandria Light" pitchFamily="2" charset="-78"/>
                <a:ea typeface="Times New Roman" panose="02020603050405020304" pitchFamily="18" charset="0"/>
                <a:cs typeface="Alexandria Light" pitchFamily="2" charset="-78"/>
              </a:rPr>
              <a:t> الصراع </a:t>
            </a:r>
            <a:r>
              <a:rPr lang="ar-EG" sz="1800" dirty="0">
                <a:effectLst/>
                <a:latin typeface="Alexandria Light" pitchFamily="2" charset="-78"/>
                <a:ea typeface="Times New Roman" panose="02020603050405020304" pitchFamily="18" charset="0"/>
                <a:cs typeface="Alexandria Light" pitchFamily="2" charset="-78"/>
              </a:rPr>
              <a:t>بين المجموعات الناتج عن علاقات السلطة الراسية في التنظيم واستراتيجية إدارة</a:t>
            </a:r>
            <a:r>
              <a:rPr lang="ar-EG" sz="1800" b="1" dirty="0">
                <a:effectLst/>
                <a:latin typeface="Alexandria Light" pitchFamily="2" charset="-78"/>
                <a:ea typeface="Times New Roman" panose="02020603050405020304" pitchFamily="18" charset="0"/>
                <a:cs typeface="Alexandria Light" pitchFamily="2" charset="-78"/>
              </a:rPr>
              <a:t> الصراع </a:t>
            </a:r>
            <a:r>
              <a:rPr lang="ar-EG" sz="1800" dirty="0">
                <a:effectLst/>
                <a:latin typeface="Alexandria Light" pitchFamily="2" charset="-78"/>
                <a:ea typeface="Times New Roman" panose="02020603050405020304" pitchFamily="18" charset="0"/>
                <a:cs typeface="Alexandria Light" pitchFamily="2" charset="-78"/>
              </a:rPr>
              <a:t>بأسلوب العلاقات الإنسانية.</a:t>
            </a:r>
            <a:endParaRPr lang="en-US" sz="1800" dirty="0">
              <a:effectLst/>
              <a:latin typeface="Alexandria Light" pitchFamily="2" charset="-78"/>
              <a:ea typeface="Times New Roman" panose="02020603050405020304" pitchFamily="18" charset="0"/>
              <a:cs typeface="Alexandria Light" pitchFamily="2" charset="-78"/>
            </a:endParaRPr>
          </a:p>
          <a:p>
            <a:pPr indent="457200" algn="just" rtl="1">
              <a:lnSpc>
                <a:spcPct val="200000"/>
              </a:lnSpc>
              <a:spcAft>
                <a:spcPts val="600"/>
              </a:spcAft>
            </a:pPr>
            <a:r>
              <a:rPr lang="ar-EG" sz="1800" b="1" dirty="0">
                <a:effectLst/>
                <a:latin typeface="Alexandria Light" pitchFamily="2" charset="-78"/>
                <a:ea typeface="Times New Roman" panose="02020603050405020304" pitchFamily="18" charset="0"/>
                <a:cs typeface="Alexandria Light" pitchFamily="2" charset="-78"/>
              </a:rPr>
              <a:t>3-اتجاه النظم: </a:t>
            </a:r>
            <a:r>
              <a:rPr lang="ar-EG" sz="1800" dirty="0">
                <a:effectLst/>
                <a:latin typeface="Alexandria Light" pitchFamily="2" charset="-78"/>
                <a:ea typeface="Times New Roman" panose="02020603050405020304" pitchFamily="18" charset="0"/>
                <a:cs typeface="Alexandria Light" pitchFamily="2" charset="-78"/>
              </a:rPr>
              <a:t>ويركز على إدارة </a:t>
            </a:r>
            <a:r>
              <a:rPr lang="ar-EG" sz="1800" b="1" dirty="0">
                <a:effectLst/>
                <a:latin typeface="Alexandria Light" pitchFamily="2" charset="-78"/>
                <a:ea typeface="Times New Roman" panose="02020603050405020304" pitchFamily="18" charset="0"/>
                <a:cs typeface="Alexandria Light" pitchFamily="2" charset="-78"/>
              </a:rPr>
              <a:t>الصراع </a:t>
            </a:r>
            <a:r>
              <a:rPr lang="ar-EG" sz="1800" dirty="0">
                <a:effectLst/>
                <a:latin typeface="Alexandria Light" pitchFamily="2" charset="-78"/>
                <a:ea typeface="Times New Roman" panose="02020603050405020304" pitchFamily="18" charset="0"/>
                <a:cs typeface="Alexandria Light" pitchFamily="2" charset="-78"/>
              </a:rPr>
              <a:t>بين المجموعات الناتج عن مشاكل التنسيق بين النظم.</a:t>
            </a:r>
            <a:endParaRPr lang="en-US" sz="1800" dirty="0">
              <a:effectLst/>
              <a:latin typeface="Alexandria Light" pitchFamily="2" charset="-78"/>
              <a:ea typeface="Times New Roman" panose="02020603050405020304" pitchFamily="18" charset="0"/>
              <a:cs typeface="Alexandria Light" pitchFamily="2" charset="-78"/>
            </a:endParaRPr>
          </a:p>
        </p:txBody>
      </p:sp>
    </p:spTree>
    <p:extLst>
      <p:ext uri="{BB962C8B-B14F-4D97-AF65-F5344CB8AC3E}">
        <p14:creationId xmlns:p14="http://schemas.microsoft.com/office/powerpoint/2010/main" val="2783031404"/>
      </p:ext>
    </p:extLst>
  </p:cSld>
  <p:clrMapOvr>
    <a:masterClrMapping/>
  </p:clrMapOvr>
  <mc:AlternateContent xmlns:mc="http://schemas.openxmlformats.org/markup-compatibility/2006" xmlns:p14="http://schemas.microsoft.com/office/powerpoint/2010/main">
    <mc:Choice Requires="p14">
      <p:transition p14:dur="10" advTm="5257"/>
    </mc:Choice>
    <mc:Fallback xmlns="">
      <p:transition advTm="5257"/>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276737-8CAF-E297-A773-5CF000C54D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0EA5D07-9F29-E730-59BE-7B31B710A71C}"/>
              </a:ext>
            </a:extLst>
          </p:cNvPr>
          <p:cNvSpPr/>
          <p:nvPr/>
        </p:nvSpPr>
        <p:spPr>
          <a:xfrm>
            <a:off x="617279" y="733425"/>
            <a:ext cx="11329297" cy="59310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0F58260B-CBD7-93BB-2A82-A1844AFBFDC0}"/>
              </a:ext>
            </a:extLst>
          </p:cNvPr>
          <p:cNvSpPr/>
          <p:nvPr/>
        </p:nvSpPr>
        <p:spPr>
          <a:xfrm>
            <a:off x="111708" y="5355770"/>
            <a:ext cx="1253954" cy="1502229"/>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pic>
        <p:nvPicPr>
          <p:cNvPr id="9" name="Graphic 21">
            <a:extLst>
              <a:ext uri="{FF2B5EF4-FFF2-40B4-BE49-F238E27FC236}">
                <a16:creationId xmlns:a16="http://schemas.microsoft.com/office/drawing/2014/main" id="{285F6BC0-9C00-8593-9F6E-09654182E91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3" name="Rectangle 3">
            <a:extLst>
              <a:ext uri="{FF2B5EF4-FFF2-40B4-BE49-F238E27FC236}">
                <a16:creationId xmlns:a16="http://schemas.microsoft.com/office/drawing/2014/main" id="{5450D716-D798-CC83-205F-CAE50AD3D386}"/>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4" name="Rectangle 4">
            <a:extLst>
              <a:ext uri="{FF2B5EF4-FFF2-40B4-BE49-F238E27FC236}">
                <a16:creationId xmlns:a16="http://schemas.microsoft.com/office/drawing/2014/main" id="{70DB199E-0A8C-BBF1-6C33-8F2636D2F40D}"/>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5" name="Rectangle 6">
            <a:extLst>
              <a:ext uri="{FF2B5EF4-FFF2-40B4-BE49-F238E27FC236}">
                <a16:creationId xmlns:a16="http://schemas.microsoft.com/office/drawing/2014/main" id="{7AD7C5FF-A7EB-07DE-0262-B4F56871CD77}"/>
              </a:ext>
            </a:extLst>
          </p:cNvPr>
          <p:cNvSpPr>
            <a:spLocks noChangeArrowheads="1"/>
          </p:cNvSpPr>
          <p:nvPr/>
        </p:nvSpPr>
        <p:spPr bwMode="auto">
          <a:xfrm>
            <a:off x="700409" y="685468"/>
            <a:ext cx="11329297" cy="58369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457200" algn="just" rtl="1">
              <a:lnSpc>
                <a:spcPct val="150000"/>
              </a:lnSpc>
              <a:spcAft>
                <a:spcPts val="600"/>
              </a:spcAft>
            </a:pPr>
            <a:r>
              <a:rPr lang="ar-SA" sz="1600" b="1" dirty="0">
                <a:effectLst/>
                <a:latin typeface="Alexandria Light" pitchFamily="2" charset="-78"/>
                <a:ea typeface="Times New Roman" panose="02020603050405020304" pitchFamily="18" charset="0"/>
                <a:cs typeface="Alexandria Light" pitchFamily="2" charset="-78"/>
              </a:rPr>
              <a:t>وأيضاً من الأساليب في حل الصراع منها:</a:t>
            </a:r>
            <a:endParaRPr lang="en-US" sz="16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SA" sz="1600" b="1" dirty="0">
                <a:effectLst/>
                <a:latin typeface="Alexandria Light" pitchFamily="2" charset="-78"/>
                <a:ea typeface="Times New Roman" panose="02020603050405020304" pitchFamily="18" charset="0"/>
                <a:cs typeface="Alexandria Light" pitchFamily="2" charset="-78"/>
              </a:rPr>
              <a:t>1-السيطرة على الجماعة الأقوى: </a:t>
            </a:r>
            <a:r>
              <a:rPr lang="ar-SA" sz="1600" dirty="0">
                <a:effectLst/>
                <a:latin typeface="Alexandria Light" pitchFamily="2" charset="-78"/>
                <a:ea typeface="Times New Roman" panose="02020603050405020304" pitchFamily="18" charset="0"/>
                <a:cs typeface="Alexandria Light" pitchFamily="2" charset="-78"/>
              </a:rPr>
              <a:t>وهذا يتم إذا لم يوقف الصراع فأن الأقوى هو الذي سيفوز وإذا كانت الهزيمة قاسية فإنه يمكن للمدير إن يتنحى بالنقل وفي بعض الحالات يتقبل المدراء الهزيمة وينتظروا فرصه أخرى للصراع، وإذا تصارع فريقان فإن السيطرة تتم بقرار الأكثرية.</a:t>
            </a:r>
            <a:endParaRPr lang="en-US" sz="16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SA" sz="1600" b="1" dirty="0">
                <a:effectLst/>
                <a:latin typeface="Alexandria Light" pitchFamily="2" charset="-78"/>
                <a:ea typeface="Times New Roman" panose="02020603050405020304" pitchFamily="18" charset="0"/>
                <a:cs typeface="Alexandria Light" pitchFamily="2" charset="-78"/>
              </a:rPr>
              <a:t>2-المساومة بين المتنافسين: </a:t>
            </a:r>
            <a:r>
              <a:rPr lang="ar-SA" sz="1600" dirty="0">
                <a:effectLst/>
                <a:latin typeface="Alexandria Light" pitchFamily="2" charset="-78"/>
                <a:ea typeface="Times New Roman" panose="02020603050405020304" pitchFamily="18" charset="0"/>
                <a:cs typeface="Alexandria Light" pitchFamily="2" charset="-78"/>
              </a:rPr>
              <a:t>إن المساومة هي الوسيلة للحل بين المتنافسين، وهذا ينطبق على أنواع أخرى من</a:t>
            </a:r>
            <a:r>
              <a:rPr lang="ar-SA" sz="1600" b="1" dirty="0">
                <a:effectLst/>
                <a:latin typeface="Alexandria Light" pitchFamily="2" charset="-78"/>
                <a:ea typeface="Times New Roman" panose="02020603050405020304" pitchFamily="18" charset="0"/>
                <a:cs typeface="Alexandria Light" pitchFamily="2" charset="-78"/>
              </a:rPr>
              <a:t> الصراع</a:t>
            </a:r>
            <a:r>
              <a:rPr lang="ar-SA" sz="1600" dirty="0">
                <a:effectLst/>
                <a:latin typeface="Alexandria Light" pitchFamily="2" charset="-78"/>
                <a:ea typeface="Times New Roman" panose="02020603050405020304" pitchFamily="18" charset="0"/>
                <a:cs typeface="Alexandria Light" pitchFamily="2" charset="-78"/>
              </a:rPr>
              <a:t> كرؤساء الأقسام.</a:t>
            </a:r>
            <a:endParaRPr lang="en-US" sz="16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SA" sz="1600" b="1" dirty="0">
                <a:effectLst/>
                <a:latin typeface="Alexandria Light" pitchFamily="2" charset="-78"/>
                <a:ea typeface="Times New Roman" panose="02020603050405020304" pitchFamily="18" charset="0"/>
                <a:cs typeface="Alexandria Light" pitchFamily="2" charset="-78"/>
              </a:rPr>
              <a:t>3-تعديل العلاقات التنظيمية: </a:t>
            </a:r>
            <a:r>
              <a:rPr lang="ar-SA" sz="1600" dirty="0">
                <a:effectLst/>
                <a:latin typeface="Alexandria Light" pitchFamily="2" charset="-78"/>
                <a:ea typeface="Times New Roman" panose="02020603050405020304" pitchFamily="18" charset="0"/>
                <a:cs typeface="Alexandria Light" pitchFamily="2" charset="-78"/>
              </a:rPr>
              <a:t>في بعض الأحيان فإن هذه العلاقات تؤدي إلى الصراع وان مثل هذه التغيرات تحدث صراعا بين الطبقات المختلفة.</a:t>
            </a:r>
            <a:endParaRPr lang="en-US" sz="16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1600" b="1" dirty="0">
                <a:effectLst/>
                <a:latin typeface="Alexandria Light" pitchFamily="2" charset="-78"/>
                <a:ea typeface="Times New Roman" panose="02020603050405020304" pitchFamily="18" charset="0"/>
                <a:cs typeface="Alexandria Light" pitchFamily="2" charset="-78"/>
              </a:rPr>
              <a:t>ويستخدم عدد من الأساليب لإدارة الصراع في البيئة التنظيمية منها: </a:t>
            </a:r>
            <a:endParaRPr lang="en-US" sz="16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1600" dirty="0">
                <a:effectLst/>
                <a:latin typeface="Alexandria Light" pitchFamily="2" charset="-78"/>
                <a:ea typeface="Times New Roman" panose="02020603050405020304" pitchFamily="18" charset="0"/>
                <a:cs typeface="Alexandria Light" pitchFamily="2" charset="-78"/>
              </a:rPr>
              <a:t>- </a:t>
            </a:r>
            <a:r>
              <a:rPr lang="ar-EG" sz="1600" b="1" dirty="0">
                <a:effectLst/>
                <a:latin typeface="Alexandria Light" pitchFamily="2" charset="-78"/>
                <a:ea typeface="Times New Roman" panose="02020603050405020304" pitchFamily="18" charset="0"/>
                <a:cs typeface="Alexandria Light" pitchFamily="2" charset="-78"/>
              </a:rPr>
              <a:t>أسلوب</a:t>
            </a:r>
            <a:r>
              <a:rPr lang="ar-EG" sz="1600" dirty="0">
                <a:effectLst/>
                <a:latin typeface="Alexandria Light" pitchFamily="2" charset="-78"/>
                <a:ea typeface="Times New Roman" panose="02020603050405020304" pitchFamily="18" charset="0"/>
                <a:cs typeface="Alexandria Light" pitchFamily="2" charset="-78"/>
              </a:rPr>
              <a:t> </a:t>
            </a:r>
            <a:r>
              <a:rPr lang="ar-EG" sz="1600" b="1" dirty="0">
                <a:effectLst/>
                <a:latin typeface="Alexandria Light" pitchFamily="2" charset="-78"/>
                <a:ea typeface="Times New Roman" panose="02020603050405020304" pitchFamily="18" charset="0"/>
                <a:cs typeface="Alexandria Light" pitchFamily="2" charset="-78"/>
              </a:rPr>
              <a:t>استخدام القوة</a:t>
            </a:r>
            <a:r>
              <a:rPr lang="ar-EG" sz="1600" dirty="0">
                <a:effectLst/>
                <a:latin typeface="Alexandria Light" pitchFamily="2" charset="-78"/>
                <a:ea typeface="Times New Roman" panose="02020603050405020304" pitchFamily="18" charset="0"/>
                <a:cs typeface="Alexandria Light" pitchFamily="2" charset="-78"/>
              </a:rPr>
              <a:t> لإجبار الطرف الآخر على قبول وجهة نظر معينة عن طريق استخدام النظام.</a:t>
            </a:r>
            <a:endParaRPr lang="en-US" sz="16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1600" dirty="0">
                <a:effectLst/>
                <a:latin typeface="Alexandria Light" pitchFamily="2" charset="-78"/>
                <a:ea typeface="Times New Roman" panose="02020603050405020304" pitchFamily="18" charset="0"/>
                <a:cs typeface="Alexandria Light" pitchFamily="2" charset="-78"/>
              </a:rPr>
              <a:t>- </a:t>
            </a:r>
            <a:r>
              <a:rPr lang="ar-EG" sz="1600" b="1" dirty="0">
                <a:effectLst/>
                <a:latin typeface="Alexandria Light" pitchFamily="2" charset="-78"/>
                <a:ea typeface="Times New Roman" panose="02020603050405020304" pitchFamily="18" charset="0"/>
                <a:cs typeface="Alexandria Light" pitchFamily="2" charset="-78"/>
              </a:rPr>
              <a:t>أسلوب التكيّف</a:t>
            </a:r>
            <a:r>
              <a:rPr lang="ar-EG" sz="1600" dirty="0">
                <a:effectLst/>
                <a:latin typeface="Alexandria Light" pitchFamily="2" charset="-78"/>
                <a:ea typeface="Times New Roman" panose="02020603050405020304" pitchFamily="18" charset="0"/>
                <a:cs typeface="Alexandria Light" pitchFamily="2" charset="-78"/>
              </a:rPr>
              <a:t> عن طريق التنازل عن المطالب وقبول مطالب الطرف الآخر.</a:t>
            </a:r>
            <a:endParaRPr lang="en-US" sz="16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1600" dirty="0">
                <a:effectLst/>
                <a:latin typeface="Alexandria Light" pitchFamily="2" charset="-78"/>
                <a:ea typeface="Times New Roman" panose="02020603050405020304" pitchFamily="18" charset="0"/>
                <a:cs typeface="Alexandria Light" pitchFamily="2" charset="-78"/>
              </a:rPr>
              <a:t>- </a:t>
            </a:r>
            <a:r>
              <a:rPr lang="ar-EG" sz="1600" b="1" dirty="0">
                <a:effectLst/>
                <a:latin typeface="Alexandria Light" pitchFamily="2" charset="-78"/>
                <a:ea typeface="Times New Roman" panose="02020603050405020304" pitchFamily="18" charset="0"/>
                <a:cs typeface="Alexandria Light" pitchFamily="2" charset="-78"/>
              </a:rPr>
              <a:t>أسلوب التوفيق والتهدئة</a:t>
            </a:r>
            <a:r>
              <a:rPr lang="ar-EG" sz="1600" dirty="0">
                <a:effectLst/>
                <a:latin typeface="Alexandria Light" pitchFamily="2" charset="-78"/>
                <a:ea typeface="Times New Roman" panose="02020603050405020304" pitchFamily="18" charset="0"/>
                <a:cs typeface="Alexandria Light" pitchFamily="2" charset="-78"/>
              </a:rPr>
              <a:t>، لمحاولة التقليل من نقاط الخلاف والتركيز على وجود مصالح مشتركة, عن طريق التنازل ببعض المطالب مقابل تضحية الطرف الآخر ببعض مطالبه أيضاً.</a:t>
            </a:r>
            <a:endParaRPr lang="en-US" sz="16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1600" dirty="0">
                <a:effectLst/>
                <a:latin typeface="Alexandria Light" pitchFamily="2" charset="-78"/>
                <a:ea typeface="Times New Roman" panose="02020603050405020304" pitchFamily="18" charset="0"/>
                <a:cs typeface="Alexandria Light" pitchFamily="2" charset="-78"/>
              </a:rPr>
              <a:t>- </a:t>
            </a:r>
            <a:r>
              <a:rPr lang="ar-EG" sz="1600" b="1" dirty="0">
                <a:effectLst/>
                <a:latin typeface="Alexandria Light" pitchFamily="2" charset="-78"/>
                <a:ea typeface="Times New Roman" panose="02020603050405020304" pitchFamily="18" charset="0"/>
                <a:cs typeface="Alexandria Light" pitchFamily="2" charset="-78"/>
              </a:rPr>
              <a:t>المواجهة ،</a:t>
            </a:r>
            <a:r>
              <a:rPr lang="ar-EG" sz="1600" dirty="0">
                <a:effectLst/>
                <a:latin typeface="Alexandria Light" pitchFamily="2" charset="-78"/>
                <a:ea typeface="Times New Roman" panose="02020603050405020304" pitchFamily="18" charset="0"/>
                <a:cs typeface="Alexandria Light" pitchFamily="2" charset="-78"/>
              </a:rPr>
              <a:t> أي محاولة التعرف على المصالحة المشتركة بين الأطراف والتركيز عليها ومن ثم التركيز على الأهداف العليا للمنظمة .</a:t>
            </a:r>
            <a:endParaRPr lang="en-US" sz="1600" dirty="0">
              <a:effectLst/>
              <a:latin typeface="Alexandria Light" pitchFamily="2" charset="-78"/>
              <a:ea typeface="Times New Roman" panose="02020603050405020304" pitchFamily="18" charset="0"/>
              <a:cs typeface="Alexandria Light" pitchFamily="2" charset="-78"/>
            </a:endParaRPr>
          </a:p>
        </p:txBody>
      </p:sp>
    </p:spTree>
    <p:extLst>
      <p:ext uri="{BB962C8B-B14F-4D97-AF65-F5344CB8AC3E}">
        <p14:creationId xmlns:p14="http://schemas.microsoft.com/office/powerpoint/2010/main" val="2667691058"/>
      </p:ext>
    </p:extLst>
  </p:cSld>
  <p:clrMapOvr>
    <a:masterClrMapping/>
  </p:clrMapOvr>
  <mc:AlternateContent xmlns:mc="http://schemas.openxmlformats.org/markup-compatibility/2006" xmlns:p14="http://schemas.microsoft.com/office/powerpoint/2010/main">
    <mc:Choice Requires="p14">
      <p:transition p14:dur="10" advTm="112780"/>
    </mc:Choice>
    <mc:Fallback xmlns="">
      <p:transition advTm="11278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76FE06-FF28-6C81-8AEC-CD8CAA38419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5C1745E-A50F-8285-BD29-6E7E316D09E7}"/>
              </a:ext>
            </a:extLst>
          </p:cNvPr>
          <p:cNvSpPr/>
          <p:nvPr/>
        </p:nvSpPr>
        <p:spPr>
          <a:xfrm>
            <a:off x="617279" y="733425"/>
            <a:ext cx="11329297" cy="59310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EF626FF4-42B0-B192-B912-22ADB06C9130}"/>
              </a:ext>
            </a:extLst>
          </p:cNvPr>
          <p:cNvSpPr/>
          <p:nvPr/>
        </p:nvSpPr>
        <p:spPr>
          <a:xfrm>
            <a:off x="111708" y="5355770"/>
            <a:ext cx="1253954" cy="1502229"/>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pic>
        <p:nvPicPr>
          <p:cNvPr id="9" name="Graphic 21">
            <a:extLst>
              <a:ext uri="{FF2B5EF4-FFF2-40B4-BE49-F238E27FC236}">
                <a16:creationId xmlns:a16="http://schemas.microsoft.com/office/drawing/2014/main" id="{A7A8B98A-1F1B-1992-A98F-8086B636E11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3" name="Rectangle 3">
            <a:extLst>
              <a:ext uri="{FF2B5EF4-FFF2-40B4-BE49-F238E27FC236}">
                <a16:creationId xmlns:a16="http://schemas.microsoft.com/office/drawing/2014/main" id="{6DA1C158-4E5C-7F02-6239-62AE5DFA775F}"/>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4" name="Rectangle 4">
            <a:extLst>
              <a:ext uri="{FF2B5EF4-FFF2-40B4-BE49-F238E27FC236}">
                <a16:creationId xmlns:a16="http://schemas.microsoft.com/office/drawing/2014/main" id="{3755B9F9-14A8-F67A-01CE-7656B9BB8FA6}"/>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5" name="Rectangle 6">
            <a:extLst>
              <a:ext uri="{FF2B5EF4-FFF2-40B4-BE49-F238E27FC236}">
                <a16:creationId xmlns:a16="http://schemas.microsoft.com/office/drawing/2014/main" id="{A598E36D-4A05-CA5F-5F73-51A9083C79D7}"/>
              </a:ext>
            </a:extLst>
          </p:cNvPr>
          <p:cNvSpPr>
            <a:spLocks noChangeArrowheads="1"/>
          </p:cNvSpPr>
          <p:nvPr/>
        </p:nvSpPr>
        <p:spPr bwMode="auto">
          <a:xfrm>
            <a:off x="700409" y="857342"/>
            <a:ext cx="11329297" cy="54931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457200" algn="just" rtl="1">
              <a:lnSpc>
                <a:spcPct val="150000"/>
              </a:lnSpc>
              <a:spcAft>
                <a:spcPts val="600"/>
              </a:spcAft>
            </a:pPr>
            <a:r>
              <a:rPr lang="ar-EG" sz="1800" dirty="0">
                <a:effectLst/>
                <a:latin typeface="Alexandria Light" pitchFamily="2" charset="-78"/>
                <a:ea typeface="Times New Roman" panose="02020603050405020304" pitchFamily="18" charset="0"/>
                <a:cs typeface="Alexandria Light" pitchFamily="2" charset="-78"/>
              </a:rPr>
              <a:t>ولاختيار الأسلوب المناسب لحل صراع معين يكمن في تحليل </a:t>
            </a:r>
            <a:r>
              <a:rPr lang="ar-EG" sz="1800" b="1" dirty="0">
                <a:effectLst/>
                <a:latin typeface="Alexandria Light" pitchFamily="2" charset="-78"/>
                <a:ea typeface="Times New Roman" panose="02020603050405020304" pitchFamily="18" charset="0"/>
                <a:cs typeface="Alexandria Light" pitchFamily="2" charset="-78"/>
              </a:rPr>
              <a:t>الصراع</a:t>
            </a:r>
            <a:r>
              <a:rPr lang="ar-EG" sz="1800" dirty="0">
                <a:effectLst/>
                <a:latin typeface="Alexandria Light" pitchFamily="2" charset="-78"/>
                <a:ea typeface="Times New Roman" panose="02020603050405020304" pitchFamily="18" charset="0"/>
                <a:cs typeface="Alexandria Light" pitchFamily="2" charset="-78"/>
              </a:rPr>
              <a:t> للتعرّف على أسبابه وآثاره وتحديد أطرافه للتعرّف على أهدافهم وغاياتهم ومدى تأثيرهم ومن ثم دراسة البدائل المتاحة لاختيار الأنسب منها في حل </a:t>
            </a:r>
            <a:r>
              <a:rPr lang="ar-EG" sz="1800" b="1" dirty="0">
                <a:effectLst/>
                <a:latin typeface="Alexandria Light" pitchFamily="2" charset="-78"/>
                <a:ea typeface="Times New Roman" panose="02020603050405020304" pitchFamily="18" charset="0"/>
                <a:cs typeface="Alexandria Light" pitchFamily="2" charset="-78"/>
              </a:rPr>
              <a:t>الصراع</a:t>
            </a:r>
            <a:r>
              <a:rPr lang="ar-EG" sz="1800" dirty="0">
                <a:effectLst/>
                <a:latin typeface="Alexandria Light" pitchFamily="2" charset="-78"/>
                <a:ea typeface="Times New Roman" panose="02020603050405020304" pitchFamily="18" charset="0"/>
                <a:cs typeface="Alexandria Light" pitchFamily="2" charset="-78"/>
              </a:rPr>
              <a:t>, وبالتالي فإن حل </a:t>
            </a:r>
            <a:r>
              <a:rPr lang="ar-EG" sz="1800" b="1" dirty="0">
                <a:effectLst/>
                <a:latin typeface="Alexandria Light" pitchFamily="2" charset="-78"/>
                <a:ea typeface="Times New Roman" panose="02020603050405020304" pitchFamily="18" charset="0"/>
                <a:cs typeface="Alexandria Light" pitchFamily="2" charset="-78"/>
              </a:rPr>
              <a:t>الصراع</a:t>
            </a:r>
            <a:r>
              <a:rPr lang="ar-EG" sz="1800" dirty="0">
                <a:effectLst/>
                <a:latin typeface="Alexandria Light" pitchFamily="2" charset="-78"/>
                <a:ea typeface="Times New Roman" panose="02020603050405020304" pitchFamily="18" charset="0"/>
                <a:cs typeface="Alexandria Light" pitchFamily="2" charset="-78"/>
              </a:rPr>
              <a:t> يعتمد على المواقف وعلى الأطراف بالدرجة الأولى.</a:t>
            </a:r>
            <a:endParaRPr lang="en-US" sz="18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1800" dirty="0">
                <a:effectLst/>
                <a:latin typeface="Alexandria Light" pitchFamily="2" charset="-78"/>
                <a:ea typeface="Times New Roman" panose="02020603050405020304" pitchFamily="18" charset="0"/>
                <a:cs typeface="Alexandria Light" pitchFamily="2" charset="-78"/>
              </a:rPr>
              <a:t>إن استخدام كل هذه الأساليب يساعد المنظمة على تجنب المشكلات وبالتالي التطور والبقاء، وهنا لا بد للإدارة والمدير من الاستعانة بالإرشادات التالية في عملية </a:t>
            </a:r>
            <a:r>
              <a:rPr lang="ar-EG" sz="1800" b="1" dirty="0">
                <a:effectLst/>
                <a:latin typeface="Alexandria Light" pitchFamily="2" charset="-78"/>
                <a:ea typeface="Times New Roman" panose="02020603050405020304" pitchFamily="18" charset="0"/>
                <a:cs typeface="Alexandria Light" pitchFamily="2" charset="-78"/>
              </a:rPr>
              <a:t>الصراع</a:t>
            </a:r>
            <a:r>
              <a:rPr lang="ar-EG" sz="1800" dirty="0">
                <a:effectLst/>
                <a:latin typeface="Alexandria Light" pitchFamily="2" charset="-78"/>
                <a:ea typeface="Times New Roman" panose="02020603050405020304" pitchFamily="18" charset="0"/>
                <a:cs typeface="Alexandria Light" pitchFamily="2" charset="-78"/>
              </a:rPr>
              <a:t> :</a:t>
            </a:r>
            <a:endParaRPr lang="en-US" sz="18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1800" dirty="0">
                <a:effectLst/>
                <a:latin typeface="Alexandria Light" pitchFamily="2" charset="-78"/>
                <a:ea typeface="Times New Roman" panose="02020603050405020304" pitchFamily="18" charset="0"/>
                <a:cs typeface="Alexandria Light" pitchFamily="2" charset="-78"/>
              </a:rPr>
              <a:t>1</a:t>
            </a:r>
            <a:r>
              <a:rPr lang="ar-EG" sz="1800" b="1" dirty="0">
                <a:effectLst/>
                <a:latin typeface="Alexandria Light" pitchFamily="2" charset="-78"/>
                <a:ea typeface="Times New Roman" panose="02020603050405020304" pitchFamily="18" charset="0"/>
                <a:cs typeface="Alexandria Light" pitchFamily="2" charset="-78"/>
              </a:rPr>
              <a:t>. الرؤية:</a:t>
            </a:r>
            <a:r>
              <a:rPr lang="ar-EG" sz="1800" dirty="0">
                <a:effectLst/>
                <a:latin typeface="Alexandria Light" pitchFamily="2" charset="-78"/>
                <a:ea typeface="Times New Roman" panose="02020603050405020304" pitchFamily="18" charset="0"/>
                <a:cs typeface="Alexandria Light" pitchFamily="2" charset="-78"/>
              </a:rPr>
              <a:t> أي سعي المدير لإقناع جميع العاملين بوجود هدف يسعى الجميع لتحقيقه.</a:t>
            </a:r>
            <a:endParaRPr lang="en-US" sz="18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1800" dirty="0">
                <a:effectLst/>
                <a:latin typeface="Alexandria Light" pitchFamily="2" charset="-78"/>
                <a:ea typeface="Times New Roman" panose="02020603050405020304" pitchFamily="18" charset="0"/>
                <a:cs typeface="Alexandria Light" pitchFamily="2" charset="-78"/>
              </a:rPr>
              <a:t>2</a:t>
            </a:r>
            <a:r>
              <a:rPr lang="ar-EG" sz="1800" b="1" dirty="0">
                <a:effectLst/>
                <a:latin typeface="Alexandria Light" pitchFamily="2" charset="-78"/>
                <a:ea typeface="Times New Roman" panose="02020603050405020304" pitchFamily="18" charset="0"/>
                <a:cs typeface="Alexandria Light" pitchFamily="2" charset="-78"/>
              </a:rPr>
              <a:t>. الأهداف: </a:t>
            </a:r>
            <a:r>
              <a:rPr lang="ar-EG" sz="1800" dirty="0">
                <a:effectLst/>
                <a:latin typeface="Alexandria Light" pitchFamily="2" charset="-78"/>
                <a:ea typeface="Times New Roman" panose="02020603050405020304" pitchFamily="18" charset="0"/>
                <a:cs typeface="Alexandria Light" pitchFamily="2" charset="-78"/>
              </a:rPr>
              <a:t>أن تكون واضحة ومحددة وقابلة للتطبيق .</a:t>
            </a:r>
            <a:endParaRPr lang="en-US" sz="18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1800" dirty="0">
                <a:effectLst/>
                <a:latin typeface="Alexandria Light" pitchFamily="2" charset="-78"/>
                <a:ea typeface="Times New Roman" panose="02020603050405020304" pitchFamily="18" charset="0"/>
                <a:cs typeface="Alexandria Light" pitchFamily="2" charset="-78"/>
              </a:rPr>
              <a:t>3</a:t>
            </a:r>
            <a:r>
              <a:rPr lang="ar-EG" sz="1800" b="1" dirty="0">
                <a:effectLst/>
                <a:latin typeface="Alexandria Light" pitchFamily="2" charset="-78"/>
                <a:ea typeface="Times New Roman" panose="02020603050405020304" pitchFamily="18" charset="0"/>
                <a:cs typeface="Alexandria Light" pitchFamily="2" charset="-78"/>
              </a:rPr>
              <a:t>. الاتصال:</a:t>
            </a:r>
            <a:r>
              <a:rPr lang="ar-EG" sz="1800" dirty="0">
                <a:effectLst/>
                <a:latin typeface="Alexandria Light" pitchFamily="2" charset="-78"/>
                <a:ea typeface="Times New Roman" panose="02020603050405020304" pitchFamily="18" charset="0"/>
                <a:cs typeface="Alexandria Light" pitchFamily="2" charset="-78"/>
              </a:rPr>
              <a:t> تطوير قنوات الاتصال بين جميع الأطراف داخل المنظمة الإدارية بشكل يترتب عليه الشعور بالراحة من قبل الموظفين .</a:t>
            </a:r>
            <a:endParaRPr lang="en-US" sz="18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1800" dirty="0">
                <a:effectLst/>
                <a:latin typeface="Alexandria Light" pitchFamily="2" charset="-78"/>
                <a:ea typeface="Times New Roman" panose="02020603050405020304" pitchFamily="18" charset="0"/>
                <a:cs typeface="Alexandria Light" pitchFamily="2" charset="-78"/>
              </a:rPr>
              <a:t>4</a:t>
            </a:r>
            <a:r>
              <a:rPr lang="ar-EG" sz="1800" b="1" dirty="0">
                <a:effectLst/>
                <a:latin typeface="Alexandria Light" pitchFamily="2" charset="-78"/>
                <a:ea typeface="Times New Roman" panose="02020603050405020304" pitchFamily="18" charset="0"/>
                <a:cs typeface="Alexandria Light" pitchFamily="2" charset="-78"/>
              </a:rPr>
              <a:t>. القيادة:</a:t>
            </a:r>
            <a:r>
              <a:rPr lang="ar-EG" sz="1800" dirty="0">
                <a:effectLst/>
                <a:latin typeface="Alexandria Light" pitchFamily="2" charset="-78"/>
                <a:ea typeface="Times New Roman" panose="02020603050405020304" pitchFamily="18" charset="0"/>
                <a:cs typeface="Alexandria Light" pitchFamily="2" charset="-78"/>
              </a:rPr>
              <a:t> وهذا يتضمن الأسلوب والنهج الإداري الذي يجب ممارسته بشكل يترتب عليه تأثير المدير الإيجابي على الأفراد .</a:t>
            </a:r>
            <a:endParaRPr lang="en-US" sz="18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1800" dirty="0">
                <a:effectLst/>
                <a:latin typeface="Alexandria Light" pitchFamily="2" charset="-78"/>
                <a:ea typeface="Times New Roman" panose="02020603050405020304" pitchFamily="18" charset="0"/>
                <a:cs typeface="Alexandria Light" pitchFamily="2" charset="-78"/>
              </a:rPr>
              <a:t>5</a:t>
            </a:r>
            <a:r>
              <a:rPr lang="ar-EG" sz="1800" b="1" dirty="0">
                <a:effectLst/>
                <a:latin typeface="Alexandria Light" pitchFamily="2" charset="-78"/>
                <a:ea typeface="Times New Roman" panose="02020603050405020304" pitchFamily="18" charset="0"/>
                <a:cs typeface="Alexandria Light" pitchFamily="2" charset="-78"/>
              </a:rPr>
              <a:t>. التعليم:</a:t>
            </a:r>
            <a:r>
              <a:rPr lang="ar-EG" sz="1800" dirty="0">
                <a:effectLst/>
                <a:latin typeface="Alexandria Light" pitchFamily="2" charset="-78"/>
                <a:ea typeface="Times New Roman" panose="02020603050405020304" pitchFamily="18" charset="0"/>
                <a:cs typeface="Alexandria Light" pitchFamily="2" charset="-78"/>
              </a:rPr>
              <a:t> ويتم بصورة مستمرة في محاولة لتنمية وصقل مهارات العاملين وقدراتهم ومستوياتهم الثقافية .</a:t>
            </a:r>
            <a:endParaRPr lang="en-US" sz="1800" dirty="0">
              <a:effectLst/>
              <a:latin typeface="Alexandria Light" pitchFamily="2" charset="-78"/>
              <a:ea typeface="Times New Roman" panose="02020603050405020304" pitchFamily="18" charset="0"/>
              <a:cs typeface="Alexandria Light" pitchFamily="2" charset="-78"/>
            </a:endParaRPr>
          </a:p>
        </p:txBody>
      </p:sp>
      <p:sp>
        <p:nvSpPr>
          <p:cNvPr id="7" name="TextBox 10">
            <a:extLst>
              <a:ext uri="{FF2B5EF4-FFF2-40B4-BE49-F238E27FC236}">
                <a16:creationId xmlns:a16="http://schemas.microsoft.com/office/drawing/2014/main" id="{57042B7D-F799-8225-8973-63F8642B3440}"/>
              </a:ext>
            </a:extLst>
          </p:cNvPr>
          <p:cNvSpPr txBox="1"/>
          <p:nvPr/>
        </p:nvSpPr>
        <p:spPr>
          <a:xfrm>
            <a:off x="2381139" y="6350512"/>
            <a:ext cx="3400536" cy="419987"/>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 rtl="1">
              <a:lnSpc>
                <a:spcPct val="150000"/>
              </a:lnSpc>
            </a:pPr>
            <a:r>
              <a:rPr lang="ar-SA" sz="1600" b="1" kern="0" dirty="0">
                <a:solidFill>
                  <a:schemeClr val="bg1"/>
                </a:solidFill>
                <a:effectLst>
                  <a:outerShdw blurRad="38100" dist="38100" dir="2700000" algn="tl">
                    <a:srgbClr val="000000">
                      <a:alpha val="43137"/>
                    </a:srgbClr>
                  </a:outerShdw>
                </a:effectLst>
                <a:uFill>
                  <a:solidFill>
                    <a:srgbClr val="000000"/>
                  </a:solidFill>
                </a:uFill>
                <a:latin typeface="Alexandria Light" pitchFamily="2" charset="-78"/>
                <a:ea typeface="Sakkal Majalla" panose="02000000000000000000" pitchFamily="2" charset="-78"/>
                <a:cs typeface="Alexandria Light" pitchFamily="2" charset="-78"/>
              </a:rPr>
              <a:t>كيف يمكن التعامل مع الصراع؟</a:t>
            </a:r>
            <a:endParaRPr lang="ar-EG" sz="1200" b="1" kern="0" dirty="0">
              <a:solidFill>
                <a:schemeClr val="bg1"/>
              </a:solidFill>
              <a:effectLst>
                <a:outerShdw blurRad="38100" dist="38100" dir="2700000" algn="tl">
                  <a:srgbClr val="000000">
                    <a:alpha val="43137"/>
                  </a:srgbClr>
                </a:outerShdw>
              </a:effectLst>
              <a:uFill>
                <a:solidFill>
                  <a:srgbClr val="000000"/>
                </a:solidFill>
              </a:uFill>
              <a:latin typeface="Alexandria Light" pitchFamily="2" charset="-78"/>
              <a:ea typeface="Sakkal Majalla" panose="02000000000000000000" pitchFamily="2" charset="-78"/>
              <a:cs typeface="Alexandria Light" pitchFamily="2" charset="-78"/>
            </a:endParaRPr>
          </a:p>
        </p:txBody>
      </p:sp>
      <p:sp>
        <p:nvSpPr>
          <p:cNvPr id="8" name="Google Shape;6475;p53">
            <a:extLst>
              <a:ext uri="{FF2B5EF4-FFF2-40B4-BE49-F238E27FC236}">
                <a16:creationId xmlns:a16="http://schemas.microsoft.com/office/drawing/2014/main" id="{3AF6040E-CC69-3874-8C52-77EC2E0C39CF}"/>
              </a:ext>
            </a:extLst>
          </p:cNvPr>
          <p:cNvSpPr/>
          <p:nvPr/>
        </p:nvSpPr>
        <p:spPr>
          <a:xfrm>
            <a:off x="1760746" y="6350512"/>
            <a:ext cx="830229" cy="517388"/>
          </a:xfrm>
          <a:custGeom>
            <a:avLst/>
            <a:gdLst/>
            <a:ahLst/>
            <a:cxnLst/>
            <a:rect l="l" t="t" r="r" b="b"/>
            <a:pathLst>
              <a:path w="11658" h="11657" extrusionOk="0">
                <a:moveTo>
                  <a:pt x="5955" y="1733"/>
                </a:moveTo>
                <a:cubicBezTo>
                  <a:pt x="7089" y="1733"/>
                  <a:pt x="8003" y="2647"/>
                  <a:pt x="8003" y="3781"/>
                </a:cubicBezTo>
                <a:cubicBezTo>
                  <a:pt x="7877" y="4442"/>
                  <a:pt x="7562" y="5041"/>
                  <a:pt x="7058" y="5419"/>
                </a:cubicBezTo>
                <a:cubicBezTo>
                  <a:pt x="6837" y="5577"/>
                  <a:pt x="6522" y="5892"/>
                  <a:pt x="6522" y="6333"/>
                </a:cubicBezTo>
                <a:lnTo>
                  <a:pt x="6522" y="6522"/>
                </a:lnTo>
                <a:cubicBezTo>
                  <a:pt x="6522" y="6931"/>
                  <a:pt x="6207" y="7215"/>
                  <a:pt x="5861" y="7215"/>
                </a:cubicBezTo>
                <a:cubicBezTo>
                  <a:pt x="5482" y="7215"/>
                  <a:pt x="5199" y="6900"/>
                  <a:pt x="5199" y="6522"/>
                </a:cubicBezTo>
                <a:lnTo>
                  <a:pt x="5199" y="6333"/>
                </a:lnTo>
                <a:cubicBezTo>
                  <a:pt x="5199" y="5577"/>
                  <a:pt x="5577" y="4852"/>
                  <a:pt x="6302" y="4316"/>
                </a:cubicBezTo>
                <a:cubicBezTo>
                  <a:pt x="6491" y="4190"/>
                  <a:pt x="6585" y="4001"/>
                  <a:pt x="6585" y="3781"/>
                </a:cubicBezTo>
                <a:cubicBezTo>
                  <a:pt x="6585" y="3371"/>
                  <a:pt x="6270" y="3119"/>
                  <a:pt x="5892" y="3119"/>
                </a:cubicBezTo>
                <a:cubicBezTo>
                  <a:pt x="5514" y="3119"/>
                  <a:pt x="5230" y="3434"/>
                  <a:pt x="5230" y="3781"/>
                </a:cubicBezTo>
                <a:cubicBezTo>
                  <a:pt x="5230" y="4159"/>
                  <a:pt x="4915" y="4442"/>
                  <a:pt x="4569" y="4442"/>
                </a:cubicBezTo>
                <a:cubicBezTo>
                  <a:pt x="4191" y="4442"/>
                  <a:pt x="3907" y="4127"/>
                  <a:pt x="3907" y="3781"/>
                </a:cubicBezTo>
                <a:cubicBezTo>
                  <a:pt x="3907" y="2647"/>
                  <a:pt x="4821" y="1733"/>
                  <a:pt x="5955" y="1733"/>
                </a:cubicBezTo>
                <a:close/>
                <a:moveTo>
                  <a:pt x="5829" y="8570"/>
                </a:moveTo>
                <a:cubicBezTo>
                  <a:pt x="6176" y="8570"/>
                  <a:pt x="6491" y="8885"/>
                  <a:pt x="6491" y="9263"/>
                </a:cubicBezTo>
                <a:cubicBezTo>
                  <a:pt x="6491" y="9641"/>
                  <a:pt x="6207" y="9924"/>
                  <a:pt x="5829" y="9924"/>
                </a:cubicBezTo>
                <a:cubicBezTo>
                  <a:pt x="5419" y="9924"/>
                  <a:pt x="5167" y="9609"/>
                  <a:pt x="5167" y="9263"/>
                </a:cubicBezTo>
                <a:cubicBezTo>
                  <a:pt x="5167" y="8853"/>
                  <a:pt x="5482" y="8570"/>
                  <a:pt x="5829" y="8570"/>
                </a:cubicBezTo>
                <a:close/>
                <a:moveTo>
                  <a:pt x="5829" y="0"/>
                </a:moveTo>
                <a:cubicBezTo>
                  <a:pt x="2647" y="0"/>
                  <a:pt x="1" y="2615"/>
                  <a:pt x="1" y="5829"/>
                </a:cubicBezTo>
                <a:cubicBezTo>
                  <a:pt x="1" y="9011"/>
                  <a:pt x="2647" y="11657"/>
                  <a:pt x="5829" y="11657"/>
                </a:cubicBezTo>
                <a:cubicBezTo>
                  <a:pt x="9011" y="11657"/>
                  <a:pt x="11657" y="9011"/>
                  <a:pt x="11657" y="5829"/>
                </a:cubicBezTo>
                <a:cubicBezTo>
                  <a:pt x="11657" y="2647"/>
                  <a:pt x="9011"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120743813"/>
      </p:ext>
    </p:extLst>
  </p:cSld>
  <p:clrMapOvr>
    <a:masterClrMapping/>
  </p:clrMapOvr>
  <mc:AlternateContent xmlns:mc="http://schemas.openxmlformats.org/markup-compatibility/2006" xmlns:p14="http://schemas.microsoft.com/office/powerpoint/2010/main">
    <mc:Choice Requires="p14">
      <p:transition p14:dur="10" advTm="160886"/>
    </mc:Choice>
    <mc:Fallback xmlns="">
      <p:transition advTm="160886"/>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06D396-56A1-EDC5-0D5E-FBD2996994A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1C7A530-F247-88A5-A407-25D00AED43BE}"/>
              </a:ext>
            </a:extLst>
          </p:cNvPr>
          <p:cNvSpPr/>
          <p:nvPr/>
        </p:nvSpPr>
        <p:spPr>
          <a:xfrm>
            <a:off x="617279" y="733425"/>
            <a:ext cx="11329297" cy="59310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A9CFA4D0-8811-F7B5-6AA1-6A783A8ADC4E}"/>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63D27DFE-588E-9ADC-255F-776B4ED89DA1}"/>
              </a:ext>
            </a:extLst>
          </p:cNvPr>
          <p:cNvSpPr/>
          <p:nvPr/>
        </p:nvSpPr>
        <p:spPr>
          <a:xfrm>
            <a:off x="111707" y="5209692"/>
            <a:ext cx="1323688" cy="1633200"/>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CCF7BDF4-FB2D-CEC4-07CB-868AFCD6DA9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3" name="Rectangle 3">
            <a:extLst>
              <a:ext uri="{FF2B5EF4-FFF2-40B4-BE49-F238E27FC236}">
                <a16:creationId xmlns:a16="http://schemas.microsoft.com/office/drawing/2014/main" id="{F947BB14-2C33-75B2-F610-4AC750F93C42}"/>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4" name="Rectangle 4">
            <a:extLst>
              <a:ext uri="{FF2B5EF4-FFF2-40B4-BE49-F238E27FC236}">
                <a16:creationId xmlns:a16="http://schemas.microsoft.com/office/drawing/2014/main" id="{DE1391F8-2F30-4E76-13C9-E75A77537170}"/>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5" name="Rectangle 6">
            <a:extLst>
              <a:ext uri="{FF2B5EF4-FFF2-40B4-BE49-F238E27FC236}">
                <a16:creationId xmlns:a16="http://schemas.microsoft.com/office/drawing/2014/main" id="{303C1F98-4E08-AD14-2F1F-7F0D748086EC}"/>
              </a:ext>
            </a:extLst>
          </p:cNvPr>
          <p:cNvSpPr>
            <a:spLocks noChangeArrowheads="1"/>
          </p:cNvSpPr>
          <p:nvPr/>
        </p:nvSpPr>
        <p:spPr bwMode="auto">
          <a:xfrm>
            <a:off x="1140031" y="832559"/>
            <a:ext cx="11079677" cy="57650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457200" algn="ctr" rtl="1">
              <a:lnSpc>
                <a:spcPct val="150000"/>
              </a:lnSpc>
              <a:spcAft>
                <a:spcPts val="600"/>
              </a:spcAft>
            </a:pPr>
            <a:r>
              <a:rPr lang="ar-SA" sz="1700" b="1" dirty="0">
                <a:effectLst/>
                <a:latin typeface="Alexandria Light" pitchFamily="2" charset="-78"/>
                <a:ea typeface="Times New Roman" panose="02020603050405020304" pitchFamily="18" charset="0"/>
                <a:cs typeface="Alexandria Light" pitchFamily="2" charset="-78"/>
              </a:rPr>
              <a:t> </a:t>
            </a:r>
            <a:r>
              <a:rPr lang="ar-EG" sz="1700" b="1" dirty="0">
                <a:solidFill>
                  <a:srgbClr val="FF0000"/>
                </a:solidFill>
                <a:effectLst/>
                <a:latin typeface="Alexandria Light" pitchFamily="2" charset="-78"/>
                <a:ea typeface="Times New Roman" panose="02020603050405020304" pitchFamily="18" charset="0"/>
                <a:cs typeface="Alexandria Light" pitchFamily="2" charset="-78"/>
              </a:rPr>
              <a:t>التعامل مع الصراع</a:t>
            </a:r>
            <a:endParaRPr lang="en-US" sz="1700" dirty="0">
              <a:effectLst/>
              <a:latin typeface="Alexandria Light" pitchFamily="2" charset="-78"/>
              <a:ea typeface="Times New Roman" panose="02020603050405020304" pitchFamily="18" charset="0"/>
              <a:cs typeface="Alexandria Light" pitchFamily="2" charset="-78"/>
            </a:endParaRPr>
          </a:p>
          <a:p>
            <a:pPr indent="457200" algn="ctr" rtl="1">
              <a:lnSpc>
                <a:spcPct val="150000"/>
              </a:lnSpc>
              <a:spcAft>
                <a:spcPts val="600"/>
              </a:spcAft>
            </a:pPr>
            <a:r>
              <a:rPr lang="ar-EG" sz="1700" b="1" dirty="0">
                <a:effectLst/>
                <a:latin typeface="Alexandria Light" pitchFamily="2" charset="-78"/>
                <a:ea typeface="Times New Roman" panose="02020603050405020304" pitchFamily="18" charset="0"/>
                <a:cs typeface="Alexandria Light" pitchFamily="2" charset="-78"/>
              </a:rPr>
              <a:t>أما فيما يتعلق بكيفية التعامل مع الصراع ففيما يلي بعضا من مبادئ الحل البناء للصراع:</a:t>
            </a:r>
            <a:endParaRPr lang="en-US" sz="1700" dirty="0">
              <a:effectLst/>
              <a:latin typeface="Alexandria Light" pitchFamily="2" charset="-78"/>
              <a:ea typeface="Times New Roman" panose="02020603050405020304" pitchFamily="18" charset="0"/>
              <a:cs typeface="Alexandria Light" pitchFamily="2" charset="-78"/>
            </a:endParaRPr>
          </a:p>
          <a:p>
            <a:pPr indent="457200" algn="ctr" rtl="1">
              <a:lnSpc>
                <a:spcPct val="150000"/>
              </a:lnSpc>
              <a:spcAft>
                <a:spcPts val="600"/>
              </a:spcAft>
            </a:pPr>
            <a:r>
              <a:rPr lang="ar-EG" sz="1700" b="1" dirty="0">
                <a:effectLst/>
                <a:latin typeface="Alexandria Light" pitchFamily="2" charset="-78"/>
                <a:ea typeface="Times New Roman" panose="02020603050405020304" pitchFamily="18" charset="0"/>
                <a:cs typeface="Alexandria Light" pitchFamily="2" charset="-78"/>
              </a:rPr>
              <a:t>1- العقلانية</a:t>
            </a:r>
            <a:r>
              <a:rPr lang="ar-EG" sz="1700" dirty="0">
                <a:effectLst/>
                <a:latin typeface="Alexandria Light" pitchFamily="2" charset="-78"/>
                <a:ea typeface="Times New Roman" panose="02020603050405020304" pitchFamily="18" charset="0"/>
                <a:cs typeface="Alexandria Light" pitchFamily="2" charset="-78"/>
              </a:rPr>
              <a:t>:- حاول </a:t>
            </a:r>
            <a:r>
              <a:rPr lang="ar-EG" sz="1700" dirty="0" err="1">
                <a:effectLst/>
                <a:latin typeface="Alexandria Light" pitchFamily="2" charset="-78"/>
                <a:ea typeface="Times New Roman" panose="02020603050405020304" pitchFamily="18" charset="0"/>
                <a:cs typeface="Alexandria Light" pitchFamily="2" charset="-78"/>
              </a:rPr>
              <a:t>الإنفعال</a:t>
            </a:r>
            <a:r>
              <a:rPr lang="ar-EG" sz="1700" dirty="0">
                <a:effectLst/>
                <a:latin typeface="Alexandria Light" pitchFamily="2" charset="-78"/>
                <a:ea typeface="Times New Roman" panose="02020603050405020304" pitchFamily="18" charset="0"/>
                <a:cs typeface="Alexandria Light" pitchFamily="2" charset="-78"/>
              </a:rPr>
              <a:t> بمعقولية حتى مع شدة انفعال الطرف الآخر، واعرض موقفك بوضوح وهدوء وبالحقائق، وكن محددا ولا تعمم.</a:t>
            </a:r>
            <a:endParaRPr lang="en-US" sz="1700" dirty="0">
              <a:effectLst/>
              <a:latin typeface="Alexandria Light" pitchFamily="2" charset="-78"/>
              <a:ea typeface="Times New Roman" panose="02020603050405020304" pitchFamily="18" charset="0"/>
              <a:cs typeface="Alexandria Light" pitchFamily="2" charset="-78"/>
            </a:endParaRPr>
          </a:p>
          <a:p>
            <a:pPr indent="457200" algn="ctr" rtl="1">
              <a:lnSpc>
                <a:spcPct val="150000"/>
              </a:lnSpc>
              <a:spcAft>
                <a:spcPts val="600"/>
              </a:spcAft>
            </a:pPr>
            <a:r>
              <a:rPr lang="ar-EG" sz="1700" b="1" dirty="0">
                <a:effectLst/>
                <a:latin typeface="Alexandria Light" pitchFamily="2" charset="-78"/>
                <a:ea typeface="Times New Roman" panose="02020603050405020304" pitchFamily="18" charset="0"/>
                <a:cs typeface="Alexandria Light" pitchFamily="2" charset="-78"/>
              </a:rPr>
              <a:t>2- التفاهم</a:t>
            </a:r>
            <a:r>
              <a:rPr lang="ar-EG" sz="1700" dirty="0">
                <a:effectLst/>
                <a:latin typeface="Alexandria Light" pitchFamily="2" charset="-78"/>
                <a:ea typeface="Times New Roman" panose="02020603050405020304" pitchFamily="18" charset="0"/>
                <a:cs typeface="Alexandria Light" pitchFamily="2" charset="-78"/>
              </a:rPr>
              <a:t>:- حاول فهم الطرف الآخر حتى لولم يفهمك، واسأل واستوضح. ابحث عن جذور الصراع هل هي حول الحقائق، أم القيم، أم المنهجية، أم الأهداف؟</a:t>
            </a:r>
            <a:endParaRPr lang="en-US" sz="1700" dirty="0">
              <a:effectLst/>
              <a:latin typeface="Alexandria Light" pitchFamily="2" charset="-78"/>
              <a:ea typeface="Times New Roman" panose="02020603050405020304" pitchFamily="18" charset="0"/>
              <a:cs typeface="Alexandria Light" pitchFamily="2" charset="-78"/>
            </a:endParaRPr>
          </a:p>
          <a:p>
            <a:pPr indent="457200" algn="ctr" rtl="1">
              <a:lnSpc>
                <a:spcPct val="150000"/>
              </a:lnSpc>
              <a:spcAft>
                <a:spcPts val="600"/>
              </a:spcAft>
            </a:pPr>
            <a:r>
              <a:rPr lang="ar-EG" sz="1700" b="1" dirty="0">
                <a:effectLst/>
                <a:latin typeface="Alexandria Light" pitchFamily="2" charset="-78"/>
                <a:ea typeface="Times New Roman" panose="02020603050405020304" pitchFamily="18" charset="0"/>
                <a:cs typeface="Alexandria Light" pitchFamily="2" charset="-78"/>
              </a:rPr>
              <a:t>3- التواصل</a:t>
            </a:r>
            <a:r>
              <a:rPr lang="ar-EG" sz="1700" dirty="0">
                <a:effectLst/>
                <a:latin typeface="Alexandria Light" pitchFamily="2" charset="-78"/>
                <a:ea typeface="Times New Roman" panose="02020603050405020304" pitchFamily="18" charset="0"/>
                <a:cs typeface="Alexandria Light" pitchFamily="2" charset="-78"/>
              </a:rPr>
              <a:t>:- شاور الطرف الآخر قبل أخذ قرار يؤثر عليه، إمداده بالمعلومات سيشجع التواصل ويقلل مستوى الصراع.</a:t>
            </a:r>
            <a:endParaRPr lang="en-US" sz="1700" dirty="0">
              <a:effectLst/>
              <a:latin typeface="Alexandria Light" pitchFamily="2" charset="-78"/>
              <a:ea typeface="Times New Roman" panose="02020603050405020304" pitchFamily="18" charset="0"/>
              <a:cs typeface="Alexandria Light" pitchFamily="2" charset="-78"/>
            </a:endParaRPr>
          </a:p>
          <a:p>
            <a:pPr indent="457200" algn="ctr" rtl="1">
              <a:lnSpc>
                <a:spcPct val="150000"/>
              </a:lnSpc>
              <a:spcAft>
                <a:spcPts val="600"/>
              </a:spcAft>
            </a:pPr>
            <a:r>
              <a:rPr lang="ar-EG" sz="1700" b="1" dirty="0">
                <a:effectLst/>
                <a:latin typeface="Alexandria Light" pitchFamily="2" charset="-78"/>
                <a:ea typeface="Times New Roman" panose="02020603050405020304" pitchFamily="18" charset="0"/>
                <a:cs typeface="Alexandria Light" pitchFamily="2" charset="-78"/>
              </a:rPr>
              <a:t>4- الموثوقية</a:t>
            </a:r>
            <a:r>
              <a:rPr lang="ar-EG" sz="1700" dirty="0">
                <a:effectLst/>
                <a:latin typeface="Alexandria Light" pitchFamily="2" charset="-78"/>
                <a:ea typeface="Times New Roman" panose="02020603050405020304" pitchFamily="18" charset="0"/>
                <a:cs typeface="Alexandria Light" pitchFamily="2" charset="-78"/>
              </a:rPr>
              <a:t>:- </a:t>
            </a:r>
            <a:r>
              <a:rPr lang="ar-EG" sz="1700" dirty="0" err="1">
                <a:effectLst/>
                <a:latin typeface="Alexandria Light" pitchFamily="2" charset="-78"/>
                <a:ea typeface="Times New Roman" panose="02020603050405020304" pitchFamily="18" charset="0"/>
                <a:cs typeface="Alexandria Light" pitchFamily="2" charset="-78"/>
              </a:rPr>
              <a:t>لاتخدع</a:t>
            </a:r>
            <a:r>
              <a:rPr lang="ar-EG" sz="1700" dirty="0">
                <a:effectLst/>
                <a:latin typeface="Alexandria Light" pitchFamily="2" charset="-78"/>
                <a:ea typeface="Times New Roman" panose="02020603050405020304" pitchFamily="18" charset="0"/>
                <a:cs typeface="Alexandria Light" pitchFamily="2" charset="-78"/>
              </a:rPr>
              <a:t> الطرف الآخر حتى لو حاول </a:t>
            </a:r>
            <a:r>
              <a:rPr lang="ar-EG" sz="1700" dirty="0" err="1">
                <a:effectLst/>
                <a:latin typeface="Alexandria Light" pitchFamily="2" charset="-78"/>
                <a:ea typeface="Times New Roman" panose="02020603050405020304" pitchFamily="18" charset="0"/>
                <a:cs typeface="Alexandria Light" pitchFamily="2" charset="-78"/>
              </a:rPr>
              <a:t>خداعك</a:t>
            </a:r>
            <a:r>
              <a:rPr lang="ar-EG" sz="1700" dirty="0">
                <a:effectLst/>
                <a:latin typeface="Alexandria Light" pitchFamily="2" charset="-78"/>
                <a:ea typeface="Times New Roman" panose="02020603050405020304" pitchFamily="18" charset="0"/>
                <a:cs typeface="Alexandria Light" pitchFamily="2" charset="-78"/>
              </a:rPr>
              <a:t>، واكشف عن كافة المعلومات ذات العلاقة.</a:t>
            </a:r>
            <a:endParaRPr lang="en-US" sz="1700" dirty="0">
              <a:effectLst/>
              <a:latin typeface="Alexandria Light" pitchFamily="2" charset="-78"/>
              <a:ea typeface="Times New Roman" panose="02020603050405020304" pitchFamily="18" charset="0"/>
              <a:cs typeface="Alexandria Light" pitchFamily="2" charset="-78"/>
            </a:endParaRPr>
          </a:p>
          <a:p>
            <a:pPr indent="457200" algn="ctr" rtl="1">
              <a:lnSpc>
                <a:spcPct val="150000"/>
              </a:lnSpc>
              <a:spcAft>
                <a:spcPts val="600"/>
              </a:spcAft>
            </a:pPr>
            <a:r>
              <a:rPr lang="ar-EG" sz="1700" b="1" dirty="0">
                <a:effectLst/>
                <a:latin typeface="Alexandria Light" pitchFamily="2" charset="-78"/>
                <a:ea typeface="Times New Roman" panose="02020603050405020304" pitchFamily="18" charset="0"/>
                <a:cs typeface="Alexandria Light" pitchFamily="2" charset="-78"/>
              </a:rPr>
              <a:t>5- التأثير غير القسري</a:t>
            </a:r>
            <a:r>
              <a:rPr lang="ar-EG" sz="1700" dirty="0">
                <a:effectLst/>
                <a:latin typeface="Alexandria Light" pitchFamily="2" charset="-78"/>
                <a:ea typeface="Times New Roman" panose="02020603050405020304" pitchFamily="18" charset="0"/>
                <a:cs typeface="Alexandria Light" pitchFamily="2" charset="-78"/>
              </a:rPr>
              <a:t>:- لا تفرض أمورا على الطرف الآخر حتى ولو حاول هو ذلك، وتقبل محاولته لإقناعك كما حاول أنت إقناع الآخرين.</a:t>
            </a:r>
            <a:endParaRPr lang="en-US" sz="1700" dirty="0">
              <a:effectLst/>
              <a:latin typeface="Alexandria Light" pitchFamily="2" charset="-78"/>
              <a:ea typeface="Times New Roman" panose="02020603050405020304" pitchFamily="18" charset="0"/>
              <a:cs typeface="Alexandria Light" pitchFamily="2" charset="-78"/>
            </a:endParaRPr>
          </a:p>
          <a:p>
            <a:pPr indent="457200" algn="ctr" rtl="1">
              <a:lnSpc>
                <a:spcPct val="150000"/>
              </a:lnSpc>
              <a:spcAft>
                <a:spcPts val="600"/>
              </a:spcAft>
            </a:pPr>
            <a:r>
              <a:rPr lang="ar-EG" sz="1700" b="1" dirty="0">
                <a:effectLst/>
                <a:latin typeface="Alexandria Light" pitchFamily="2" charset="-78"/>
                <a:ea typeface="Times New Roman" panose="02020603050405020304" pitchFamily="18" charset="0"/>
                <a:cs typeface="Alexandria Light" pitchFamily="2" charset="-78"/>
              </a:rPr>
              <a:t>6- القبول</a:t>
            </a:r>
            <a:r>
              <a:rPr lang="ar-EG" sz="1700" dirty="0">
                <a:effectLst/>
                <a:latin typeface="Alexandria Light" pitchFamily="2" charset="-78"/>
                <a:ea typeface="Times New Roman" panose="02020603050405020304" pitchFamily="18" charset="0"/>
                <a:cs typeface="Alexandria Light" pitchFamily="2" charset="-78"/>
              </a:rPr>
              <a:t>:- </a:t>
            </a:r>
            <a:r>
              <a:rPr lang="ar-EG" sz="1700" dirty="0" err="1">
                <a:effectLst/>
                <a:latin typeface="Alexandria Light" pitchFamily="2" charset="-78"/>
                <a:ea typeface="Times New Roman" panose="02020603050405020304" pitchFamily="18" charset="0"/>
                <a:cs typeface="Alexandria Light" pitchFamily="2" charset="-78"/>
              </a:rPr>
              <a:t>إقبل</a:t>
            </a:r>
            <a:r>
              <a:rPr lang="ar-EG" sz="1700" dirty="0">
                <a:effectLst/>
                <a:latin typeface="Alexandria Light" pitchFamily="2" charset="-78"/>
                <a:ea typeface="Times New Roman" panose="02020603050405020304" pitchFamily="18" charset="0"/>
                <a:cs typeface="Alexandria Light" pitchFamily="2" charset="-78"/>
              </a:rPr>
              <a:t> الطرف الآخر وانظر فيما يطرحه من أفكار حتى لو قام هو برفضك، كن ذا رغبة في التعلم.</a:t>
            </a:r>
            <a:endParaRPr lang="en-US" sz="1700" dirty="0">
              <a:effectLst/>
              <a:latin typeface="Alexandria Light" pitchFamily="2" charset="-78"/>
              <a:ea typeface="Times New Roman" panose="02020603050405020304" pitchFamily="18" charset="0"/>
              <a:cs typeface="Alexandria Light" pitchFamily="2" charset="-78"/>
            </a:endParaRPr>
          </a:p>
          <a:p>
            <a:pPr indent="457200" algn="ctr" rtl="1">
              <a:lnSpc>
                <a:spcPct val="150000"/>
              </a:lnSpc>
              <a:spcAft>
                <a:spcPts val="600"/>
              </a:spcAft>
            </a:pPr>
            <a:r>
              <a:rPr lang="ar-EG" sz="1700" b="1" dirty="0">
                <a:effectLst/>
                <a:latin typeface="Alexandria Light" pitchFamily="2" charset="-78"/>
                <a:ea typeface="Times New Roman" panose="02020603050405020304" pitchFamily="18" charset="0"/>
                <a:cs typeface="Alexandria Light" pitchFamily="2" charset="-78"/>
              </a:rPr>
              <a:t>7- النوايا الحسنة</a:t>
            </a:r>
            <a:r>
              <a:rPr lang="ar-EG" sz="1700" dirty="0">
                <a:effectLst/>
                <a:latin typeface="Alexandria Light" pitchFamily="2" charset="-78"/>
                <a:ea typeface="Times New Roman" panose="02020603050405020304" pitchFamily="18" charset="0"/>
                <a:cs typeface="Alexandria Light" pitchFamily="2" charset="-78"/>
              </a:rPr>
              <a:t>:- قم بعمل ما فيه صالح العلاقة المتبادلة ومصلحة الطرفين بغض النظر عن موقف الطرف الآخر، حافظ على كرامة الآخرين وكن مخلصا وأمينا.</a:t>
            </a:r>
            <a:endParaRPr lang="en-US" sz="1700" dirty="0">
              <a:effectLst/>
              <a:latin typeface="Alexandria Light" pitchFamily="2" charset="-78"/>
              <a:ea typeface="Times New Roman" panose="02020603050405020304" pitchFamily="18" charset="0"/>
              <a:cs typeface="Alexandria Light" pitchFamily="2" charset="-78"/>
            </a:endParaRPr>
          </a:p>
        </p:txBody>
      </p:sp>
      <p:sp>
        <p:nvSpPr>
          <p:cNvPr id="8" name="TextBox 10">
            <a:extLst>
              <a:ext uri="{FF2B5EF4-FFF2-40B4-BE49-F238E27FC236}">
                <a16:creationId xmlns:a16="http://schemas.microsoft.com/office/drawing/2014/main" id="{5CC76348-EDAE-18D9-9EBD-F05142263484}"/>
              </a:ext>
            </a:extLst>
          </p:cNvPr>
          <p:cNvSpPr txBox="1"/>
          <p:nvPr/>
        </p:nvSpPr>
        <p:spPr>
          <a:xfrm>
            <a:off x="1760746" y="6341619"/>
            <a:ext cx="2936898" cy="419987"/>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 rtl="1">
              <a:lnSpc>
                <a:spcPct val="150000"/>
              </a:lnSpc>
            </a:pPr>
            <a:r>
              <a:rPr lang="ar-SA" sz="1600" b="1" kern="0" dirty="0">
                <a:solidFill>
                  <a:schemeClr val="bg1"/>
                </a:solidFill>
                <a:effectLst>
                  <a:outerShdw blurRad="38100" dist="38100" dir="2700000" algn="tl">
                    <a:srgbClr val="000000">
                      <a:alpha val="43137"/>
                    </a:srgbClr>
                  </a:outerShdw>
                </a:effectLst>
                <a:uFill>
                  <a:solidFill>
                    <a:srgbClr val="000000"/>
                  </a:solidFill>
                </a:uFill>
                <a:latin typeface="Alexandria Light" pitchFamily="2" charset="-78"/>
                <a:ea typeface="Sakkal Majalla" panose="02000000000000000000" pitchFamily="2" charset="-78"/>
                <a:cs typeface="Alexandria Light" pitchFamily="2" charset="-78"/>
              </a:rPr>
              <a:t>ما هي أنواع الصراع التنظيمي؟</a:t>
            </a:r>
            <a:endParaRPr lang="ar-EG" sz="1200" b="1" kern="0" dirty="0">
              <a:solidFill>
                <a:schemeClr val="bg1"/>
              </a:solidFill>
              <a:effectLst>
                <a:outerShdw blurRad="38100" dist="38100" dir="2700000" algn="tl">
                  <a:srgbClr val="000000">
                    <a:alpha val="43137"/>
                  </a:srgbClr>
                </a:outerShdw>
              </a:effectLst>
              <a:uFill>
                <a:solidFill>
                  <a:srgbClr val="000000"/>
                </a:solidFill>
              </a:uFill>
              <a:latin typeface="Alexandria Light" pitchFamily="2" charset="-78"/>
              <a:ea typeface="Sakkal Majalla" panose="02000000000000000000" pitchFamily="2" charset="-78"/>
              <a:cs typeface="Alexandria Light" pitchFamily="2" charset="-78"/>
            </a:endParaRPr>
          </a:p>
        </p:txBody>
      </p:sp>
      <p:sp>
        <p:nvSpPr>
          <p:cNvPr id="10" name="Google Shape;6475;p53">
            <a:extLst>
              <a:ext uri="{FF2B5EF4-FFF2-40B4-BE49-F238E27FC236}">
                <a16:creationId xmlns:a16="http://schemas.microsoft.com/office/drawing/2014/main" id="{34280C3B-86A2-A36D-C0BA-3B799577548A}"/>
              </a:ext>
            </a:extLst>
          </p:cNvPr>
          <p:cNvSpPr/>
          <p:nvPr/>
        </p:nvSpPr>
        <p:spPr>
          <a:xfrm>
            <a:off x="1084256" y="6308974"/>
            <a:ext cx="830229" cy="517388"/>
          </a:xfrm>
          <a:custGeom>
            <a:avLst/>
            <a:gdLst/>
            <a:ahLst/>
            <a:cxnLst/>
            <a:rect l="l" t="t" r="r" b="b"/>
            <a:pathLst>
              <a:path w="11658" h="11657" extrusionOk="0">
                <a:moveTo>
                  <a:pt x="5955" y="1733"/>
                </a:moveTo>
                <a:cubicBezTo>
                  <a:pt x="7089" y="1733"/>
                  <a:pt x="8003" y="2647"/>
                  <a:pt x="8003" y="3781"/>
                </a:cubicBezTo>
                <a:cubicBezTo>
                  <a:pt x="7877" y="4442"/>
                  <a:pt x="7562" y="5041"/>
                  <a:pt x="7058" y="5419"/>
                </a:cubicBezTo>
                <a:cubicBezTo>
                  <a:pt x="6837" y="5577"/>
                  <a:pt x="6522" y="5892"/>
                  <a:pt x="6522" y="6333"/>
                </a:cubicBezTo>
                <a:lnTo>
                  <a:pt x="6522" y="6522"/>
                </a:lnTo>
                <a:cubicBezTo>
                  <a:pt x="6522" y="6931"/>
                  <a:pt x="6207" y="7215"/>
                  <a:pt x="5861" y="7215"/>
                </a:cubicBezTo>
                <a:cubicBezTo>
                  <a:pt x="5482" y="7215"/>
                  <a:pt x="5199" y="6900"/>
                  <a:pt x="5199" y="6522"/>
                </a:cubicBezTo>
                <a:lnTo>
                  <a:pt x="5199" y="6333"/>
                </a:lnTo>
                <a:cubicBezTo>
                  <a:pt x="5199" y="5577"/>
                  <a:pt x="5577" y="4852"/>
                  <a:pt x="6302" y="4316"/>
                </a:cubicBezTo>
                <a:cubicBezTo>
                  <a:pt x="6491" y="4190"/>
                  <a:pt x="6585" y="4001"/>
                  <a:pt x="6585" y="3781"/>
                </a:cubicBezTo>
                <a:cubicBezTo>
                  <a:pt x="6585" y="3371"/>
                  <a:pt x="6270" y="3119"/>
                  <a:pt x="5892" y="3119"/>
                </a:cubicBezTo>
                <a:cubicBezTo>
                  <a:pt x="5514" y="3119"/>
                  <a:pt x="5230" y="3434"/>
                  <a:pt x="5230" y="3781"/>
                </a:cubicBezTo>
                <a:cubicBezTo>
                  <a:pt x="5230" y="4159"/>
                  <a:pt x="4915" y="4442"/>
                  <a:pt x="4569" y="4442"/>
                </a:cubicBezTo>
                <a:cubicBezTo>
                  <a:pt x="4191" y="4442"/>
                  <a:pt x="3907" y="4127"/>
                  <a:pt x="3907" y="3781"/>
                </a:cubicBezTo>
                <a:cubicBezTo>
                  <a:pt x="3907" y="2647"/>
                  <a:pt x="4821" y="1733"/>
                  <a:pt x="5955" y="1733"/>
                </a:cubicBezTo>
                <a:close/>
                <a:moveTo>
                  <a:pt x="5829" y="8570"/>
                </a:moveTo>
                <a:cubicBezTo>
                  <a:pt x="6176" y="8570"/>
                  <a:pt x="6491" y="8885"/>
                  <a:pt x="6491" y="9263"/>
                </a:cubicBezTo>
                <a:cubicBezTo>
                  <a:pt x="6491" y="9641"/>
                  <a:pt x="6207" y="9924"/>
                  <a:pt x="5829" y="9924"/>
                </a:cubicBezTo>
                <a:cubicBezTo>
                  <a:pt x="5419" y="9924"/>
                  <a:pt x="5167" y="9609"/>
                  <a:pt x="5167" y="9263"/>
                </a:cubicBezTo>
                <a:cubicBezTo>
                  <a:pt x="5167" y="8853"/>
                  <a:pt x="5482" y="8570"/>
                  <a:pt x="5829" y="8570"/>
                </a:cubicBezTo>
                <a:close/>
                <a:moveTo>
                  <a:pt x="5829" y="0"/>
                </a:moveTo>
                <a:cubicBezTo>
                  <a:pt x="2647" y="0"/>
                  <a:pt x="1" y="2615"/>
                  <a:pt x="1" y="5829"/>
                </a:cubicBezTo>
                <a:cubicBezTo>
                  <a:pt x="1" y="9011"/>
                  <a:pt x="2647" y="11657"/>
                  <a:pt x="5829" y="11657"/>
                </a:cubicBezTo>
                <a:cubicBezTo>
                  <a:pt x="9011" y="11657"/>
                  <a:pt x="11657" y="9011"/>
                  <a:pt x="11657" y="5829"/>
                </a:cubicBezTo>
                <a:cubicBezTo>
                  <a:pt x="11657" y="2647"/>
                  <a:pt x="9011"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3886402456"/>
      </p:ext>
    </p:extLst>
  </p:cSld>
  <p:clrMapOvr>
    <a:masterClrMapping/>
  </p:clrMapOvr>
  <mc:AlternateContent xmlns:mc="http://schemas.openxmlformats.org/markup-compatibility/2006" xmlns:p14="http://schemas.microsoft.com/office/powerpoint/2010/main">
    <mc:Choice Requires="p14">
      <p:transition p14:dur="10" advTm="109122"/>
    </mc:Choice>
    <mc:Fallback xmlns="">
      <p:transition advTm="109122"/>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266CBD-DB56-5816-0635-EBB3EC5A9AB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764D267-6DC1-CFB9-3F30-3EABFAD2E34E}"/>
              </a:ext>
            </a:extLst>
          </p:cNvPr>
          <p:cNvSpPr/>
          <p:nvPr/>
        </p:nvSpPr>
        <p:spPr>
          <a:xfrm>
            <a:off x="617279" y="733425"/>
            <a:ext cx="11329297" cy="59310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A7131605-DCF3-B190-C930-5546116EA426}"/>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pic>
        <p:nvPicPr>
          <p:cNvPr id="9" name="Graphic 21">
            <a:extLst>
              <a:ext uri="{FF2B5EF4-FFF2-40B4-BE49-F238E27FC236}">
                <a16:creationId xmlns:a16="http://schemas.microsoft.com/office/drawing/2014/main" id="{DDD6432F-DC6C-62B6-50A0-D67436D5ADD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3" name="Rectangle 3">
            <a:extLst>
              <a:ext uri="{FF2B5EF4-FFF2-40B4-BE49-F238E27FC236}">
                <a16:creationId xmlns:a16="http://schemas.microsoft.com/office/drawing/2014/main" id="{7DA79C15-5468-BCB0-CD26-942BE5ACFDF2}"/>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4" name="Rectangle 4">
            <a:extLst>
              <a:ext uri="{FF2B5EF4-FFF2-40B4-BE49-F238E27FC236}">
                <a16:creationId xmlns:a16="http://schemas.microsoft.com/office/drawing/2014/main" id="{73252A55-61CB-815A-DA00-EAED4D8B1070}"/>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5" name="Rectangle 6">
            <a:extLst>
              <a:ext uri="{FF2B5EF4-FFF2-40B4-BE49-F238E27FC236}">
                <a16:creationId xmlns:a16="http://schemas.microsoft.com/office/drawing/2014/main" id="{E2E8A756-99A9-6DC1-2179-DD1ADA2B2105}"/>
              </a:ext>
            </a:extLst>
          </p:cNvPr>
          <p:cNvSpPr>
            <a:spLocks noChangeArrowheads="1"/>
          </p:cNvSpPr>
          <p:nvPr/>
        </p:nvSpPr>
        <p:spPr bwMode="auto">
          <a:xfrm>
            <a:off x="755465" y="882088"/>
            <a:ext cx="11079677" cy="55342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457200" algn="just" rtl="1">
              <a:lnSpc>
                <a:spcPct val="150000"/>
              </a:lnSpc>
              <a:spcAft>
                <a:spcPts val="600"/>
              </a:spcAft>
            </a:pPr>
            <a:r>
              <a:rPr lang="ar-SA" sz="1700" b="1" dirty="0">
                <a:solidFill>
                  <a:srgbClr val="FF0000"/>
                </a:solidFill>
                <a:effectLst/>
                <a:latin typeface="Alexandria Light" pitchFamily="2" charset="-78"/>
                <a:ea typeface="Times New Roman" panose="02020603050405020304" pitchFamily="18" charset="0"/>
                <a:cs typeface="Alexandria Light" pitchFamily="2" charset="-78"/>
              </a:rPr>
              <a:t>انواع الصراع </a:t>
            </a:r>
            <a:r>
              <a:rPr lang="ar-SA" sz="1700" b="1" dirty="0" err="1">
                <a:solidFill>
                  <a:srgbClr val="FF0000"/>
                </a:solidFill>
                <a:effectLst/>
                <a:latin typeface="Alexandria Light" pitchFamily="2" charset="-78"/>
                <a:ea typeface="Times New Roman" panose="02020603050405020304" pitchFamily="18" charset="0"/>
                <a:cs typeface="Alexandria Light" pitchFamily="2" charset="-78"/>
              </a:rPr>
              <a:t>التنظيمى</a:t>
            </a:r>
            <a:r>
              <a:rPr lang="ar-SA" sz="1700" b="1" dirty="0">
                <a:solidFill>
                  <a:srgbClr val="FF0000"/>
                </a:solidFill>
                <a:effectLst/>
                <a:latin typeface="Alexandria Light" pitchFamily="2" charset="-78"/>
                <a:ea typeface="Times New Roman" panose="02020603050405020304" pitchFamily="18" charset="0"/>
                <a:cs typeface="Alexandria Light" pitchFamily="2" charset="-78"/>
              </a:rPr>
              <a:t>. </a:t>
            </a:r>
            <a:endParaRPr lang="en-US" sz="17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SA" sz="1700" dirty="0">
                <a:effectLst/>
                <a:latin typeface="Alexandria Light" pitchFamily="2" charset="-78"/>
                <a:ea typeface="Times New Roman" panose="02020603050405020304" pitchFamily="18" charset="0"/>
                <a:cs typeface="Alexandria Light" pitchFamily="2" charset="-78"/>
              </a:rPr>
              <a:t>يختلف مفهوم الصراع وأنوعه الرئيسة عن صور التفاعل الاخرى بين الجماعات والتي تتمثل أهميتها في :-</a:t>
            </a:r>
            <a:endParaRPr lang="en-US" sz="17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SA" sz="1700" b="1" dirty="0">
                <a:effectLst/>
                <a:latin typeface="Alexandria Light" pitchFamily="2" charset="-78"/>
                <a:ea typeface="Times New Roman" panose="02020603050405020304" pitchFamily="18" charset="0"/>
                <a:cs typeface="Alexandria Light" pitchFamily="2" charset="-78"/>
              </a:rPr>
              <a:t>أ- التعاون: </a:t>
            </a:r>
            <a:r>
              <a:rPr lang="ar-SA" sz="1700" dirty="0">
                <a:effectLst/>
                <a:latin typeface="Alexandria Light" pitchFamily="2" charset="-78"/>
                <a:ea typeface="Times New Roman" panose="02020603050405020304" pitchFamily="18" charset="0"/>
                <a:cs typeface="Alexandria Light" pitchFamily="2" charset="-78"/>
              </a:rPr>
              <a:t>ويتحقق عندما يعمل فريقان أو اكثر لتحقيق اهداف مشتركة وقد يأخذ هذا التعاون الشكل </a:t>
            </a:r>
            <a:r>
              <a:rPr lang="ar-SA" sz="1700" dirty="0" err="1">
                <a:effectLst/>
                <a:latin typeface="Alexandria Light" pitchFamily="2" charset="-78"/>
                <a:ea typeface="Times New Roman" panose="02020603050405020304" pitchFamily="18" charset="0"/>
                <a:cs typeface="Alexandria Light" pitchFamily="2" charset="-78"/>
              </a:rPr>
              <a:t>الاختيارى</a:t>
            </a:r>
            <a:r>
              <a:rPr lang="ar-SA" sz="1700" dirty="0">
                <a:effectLst/>
                <a:latin typeface="Alexandria Light" pitchFamily="2" charset="-78"/>
                <a:ea typeface="Times New Roman" panose="02020603050405020304" pitchFamily="18" charset="0"/>
                <a:cs typeface="Alexandria Light" pitchFamily="2" charset="-78"/>
              </a:rPr>
              <a:t> وذلك عندما يكون ذلك التعاون ناتجاً من رغبة الافراد المشاركين فيه, أما النوع الاخر فهو التعاون </a:t>
            </a:r>
            <a:r>
              <a:rPr lang="ar-SA" sz="1700" dirty="0" err="1">
                <a:effectLst/>
                <a:latin typeface="Alexandria Light" pitchFamily="2" charset="-78"/>
                <a:ea typeface="Times New Roman" panose="02020603050405020304" pitchFamily="18" charset="0"/>
                <a:cs typeface="Alexandria Light" pitchFamily="2" charset="-78"/>
              </a:rPr>
              <a:t>الاجبارى</a:t>
            </a:r>
            <a:r>
              <a:rPr lang="ar-SA" sz="1700" dirty="0">
                <a:effectLst/>
                <a:latin typeface="Alexandria Light" pitchFamily="2" charset="-78"/>
                <a:ea typeface="Times New Roman" panose="02020603050405020304" pitchFamily="18" charset="0"/>
                <a:cs typeface="Alexandria Light" pitchFamily="2" charset="-78"/>
              </a:rPr>
              <a:t> ويحدث عندما يفرض احد الرؤساء على مجموعتين او اكثر التفاعل معاً لتحقيق الاهداف المشتركة للمنظمة او </a:t>
            </a:r>
            <a:r>
              <a:rPr lang="ar-SA" sz="1700" dirty="0" err="1">
                <a:effectLst/>
                <a:latin typeface="Alexandria Light" pitchFamily="2" charset="-78"/>
                <a:ea typeface="Times New Roman" panose="02020603050405020304" pitchFamily="18" charset="0"/>
                <a:cs typeface="Alexandria Light" pitchFamily="2" charset="-78"/>
              </a:rPr>
              <a:t>لادارته</a:t>
            </a:r>
            <a:r>
              <a:rPr lang="ar-SA" sz="1700" dirty="0">
                <a:effectLst/>
                <a:latin typeface="Alexandria Light" pitchFamily="2" charset="-78"/>
                <a:ea typeface="Times New Roman" panose="02020603050405020304" pitchFamily="18" charset="0"/>
                <a:cs typeface="Alexandria Light" pitchFamily="2" charset="-78"/>
              </a:rPr>
              <a:t>, إن عدم التعاون يعنى عدم التنسيق وليس </a:t>
            </a:r>
            <a:r>
              <a:rPr lang="ar-SA" sz="1700" b="1" dirty="0">
                <a:effectLst/>
                <a:latin typeface="Alexandria Light" pitchFamily="2" charset="-78"/>
                <a:ea typeface="Times New Roman" panose="02020603050405020304" pitchFamily="18" charset="0"/>
                <a:cs typeface="Alexandria Light" pitchFamily="2" charset="-78"/>
              </a:rPr>
              <a:t>الصراع</a:t>
            </a:r>
            <a:r>
              <a:rPr lang="ar-SA" sz="1700" dirty="0">
                <a:effectLst/>
                <a:latin typeface="Alexandria Light" pitchFamily="2" charset="-78"/>
                <a:ea typeface="Times New Roman" panose="02020603050405020304" pitchFamily="18" charset="0"/>
                <a:cs typeface="Alexandria Light" pitchFamily="2" charset="-78"/>
              </a:rPr>
              <a:t>.</a:t>
            </a:r>
            <a:endParaRPr lang="en-US" sz="17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SA" sz="1700" b="1" dirty="0">
                <a:effectLst/>
                <a:latin typeface="Alexandria Light" pitchFamily="2" charset="-78"/>
                <a:ea typeface="Times New Roman" panose="02020603050405020304" pitchFamily="18" charset="0"/>
                <a:cs typeface="Alexandria Light" pitchFamily="2" charset="-78"/>
              </a:rPr>
              <a:t>ب-المنافسة: </a:t>
            </a:r>
            <a:r>
              <a:rPr lang="ar-SA" sz="1700" dirty="0">
                <a:effectLst/>
                <a:latin typeface="Alexandria Light" pitchFamily="2" charset="-78"/>
                <a:ea typeface="Times New Roman" panose="02020603050405020304" pitchFamily="18" charset="0"/>
                <a:cs typeface="Alexandria Light" pitchFamily="2" charset="-78"/>
              </a:rPr>
              <a:t>الكفاح او </a:t>
            </a:r>
            <a:r>
              <a:rPr lang="ar-SA" sz="1700" dirty="0" err="1">
                <a:effectLst/>
                <a:latin typeface="Alexandria Light" pitchFamily="2" charset="-78"/>
                <a:ea typeface="Times New Roman" panose="02020603050405020304" pitchFamily="18" charset="0"/>
                <a:cs typeface="Alexandria Light" pitchFamily="2" charset="-78"/>
              </a:rPr>
              <a:t>السعى</a:t>
            </a:r>
            <a:r>
              <a:rPr lang="ar-SA" sz="1700" dirty="0">
                <a:effectLst/>
                <a:latin typeface="Alexandria Light" pitchFamily="2" charset="-78"/>
                <a:ea typeface="Times New Roman" panose="02020603050405020304" pitchFamily="18" charset="0"/>
                <a:cs typeface="Alexandria Light" pitchFamily="2" charset="-78"/>
              </a:rPr>
              <a:t> الموجه للحصول على تفضيلات اكثر أو مزايا بحيث يعوق الحصول على هذه التفضيلات حصول احد الجماعات الاخرى على هذه التفضيلات (حجب التفضيلات عن الاخرين ).</a:t>
            </a:r>
            <a:endParaRPr lang="en-US" sz="17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SA" sz="1700" b="1" dirty="0">
                <a:effectLst/>
                <a:latin typeface="Alexandria Light" pitchFamily="2" charset="-78"/>
                <a:ea typeface="Times New Roman" panose="02020603050405020304" pitchFamily="18" charset="0"/>
                <a:cs typeface="Alexandria Light" pitchFamily="2" charset="-78"/>
              </a:rPr>
              <a:t>ج - أما الصراع:</a:t>
            </a:r>
            <a:r>
              <a:rPr lang="ar-SA" sz="1700" dirty="0">
                <a:effectLst/>
                <a:latin typeface="Alexandria Light" pitchFamily="2" charset="-78"/>
                <a:ea typeface="Times New Roman" panose="02020603050405020304" pitchFamily="18" charset="0"/>
                <a:cs typeface="Alexandria Light" pitchFamily="2" charset="-78"/>
              </a:rPr>
              <a:t> يرى </a:t>
            </a:r>
            <a:r>
              <a:rPr lang="en-US" sz="1700" b="1" dirty="0" err="1">
                <a:effectLst/>
                <a:latin typeface="Alexandria Light" pitchFamily="2" charset="-78"/>
                <a:ea typeface="Times New Roman" panose="02020603050405020304" pitchFamily="18" charset="0"/>
                <a:cs typeface="Alexandria Light" pitchFamily="2" charset="-78"/>
              </a:rPr>
              <a:t>Dumcan</a:t>
            </a:r>
            <a:r>
              <a:rPr lang="en-US" sz="1700" b="1" dirty="0">
                <a:effectLst/>
                <a:latin typeface="Alexandria Light" pitchFamily="2" charset="-78"/>
                <a:ea typeface="Times New Roman" panose="02020603050405020304" pitchFamily="18" charset="0"/>
                <a:cs typeface="Alexandria Light" pitchFamily="2" charset="-78"/>
              </a:rPr>
              <a:t> </a:t>
            </a:r>
            <a:r>
              <a:rPr lang="ar-SA" sz="1700" dirty="0">
                <a:effectLst/>
                <a:latin typeface="Alexandria Light" pitchFamily="2" charset="-78"/>
                <a:ea typeface="Times New Roman" panose="02020603050405020304" pitchFamily="18" charset="0"/>
                <a:cs typeface="Alexandria Light" pitchFamily="2" charset="-78"/>
              </a:rPr>
              <a:t> ان </a:t>
            </a:r>
            <a:r>
              <a:rPr lang="ar-SA" sz="1700" b="1" dirty="0">
                <a:effectLst/>
                <a:latin typeface="Alexandria Light" pitchFamily="2" charset="-78"/>
                <a:ea typeface="Times New Roman" panose="02020603050405020304" pitchFamily="18" charset="0"/>
                <a:cs typeface="Alexandria Light" pitchFamily="2" charset="-78"/>
              </a:rPr>
              <a:t>الصراع</a:t>
            </a:r>
            <a:r>
              <a:rPr lang="ar-SA" sz="1700" dirty="0">
                <a:effectLst/>
                <a:latin typeface="Alexandria Light" pitchFamily="2" charset="-78"/>
                <a:ea typeface="Times New Roman" panose="02020603050405020304" pitchFamily="18" charset="0"/>
                <a:cs typeface="Alexandria Light" pitchFamily="2" charset="-78"/>
              </a:rPr>
              <a:t> هو حاله متطرفة من المنافسة بين الافراد او الجماعات او المنظمات والذى عادة يتضمن صورة من صور العداء وربما الرغبة </a:t>
            </a:r>
            <a:r>
              <a:rPr lang="ar-SA" sz="1700" dirty="0" err="1">
                <a:effectLst/>
                <a:latin typeface="Alexandria Light" pitchFamily="2" charset="-78"/>
                <a:ea typeface="Times New Roman" panose="02020603050405020304" pitchFamily="18" charset="0"/>
                <a:cs typeface="Alexandria Light" pitchFamily="2" charset="-78"/>
              </a:rPr>
              <a:t>فى</a:t>
            </a:r>
            <a:r>
              <a:rPr lang="ar-SA" sz="1700" dirty="0">
                <a:effectLst/>
                <a:latin typeface="Alexandria Light" pitchFamily="2" charset="-78"/>
                <a:ea typeface="Times New Roman" panose="02020603050405020304" pitchFamily="18" charset="0"/>
                <a:cs typeface="Alexandria Light" pitchFamily="2" charset="-78"/>
              </a:rPr>
              <a:t> الاضرار 0</a:t>
            </a:r>
            <a:endParaRPr lang="en-US" sz="17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SA" sz="1700" b="1" dirty="0">
                <a:effectLst/>
                <a:latin typeface="Alexandria Light" pitchFamily="2" charset="-78"/>
                <a:ea typeface="Times New Roman" panose="02020603050405020304" pitchFamily="18" charset="0"/>
                <a:cs typeface="Alexandria Light" pitchFamily="2" charset="-78"/>
              </a:rPr>
              <a:t> فالصراع</a:t>
            </a:r>
            <a:r>
              <a:rPr lang="ar-SA" sz="1700" dirty="0">
                <a:effectLst/>
                <a:latin typeface="Alexandria Light" pitchFamily="2" charset="-78"/>
                <a:ea typeface="Times New Roman" panose="02020603050405020304" pitchFamily="18" charset="0"/>
                <a:cs typeface="Alexandria Light" pitchFamily="2" charset="-78"/>
              </a:rPr>
              <a:t> هو نتيجة حتمية عندما يحدث عدم الانسجام </a:t>
            </a:r>
            <a:r>
              <a:rPr lang="ar-SA" sz="1700" dirty="0" err="1">
                <a:effectLst/>
                <a:latin typeface="Alexandria Light" pitchFamily="2" charset="-78"/>
                <a:ea typeface="Times New Roman" panose="02020603050405020304" pitchFamily="18" charset="0"/>
                <a:cs typeface="Alexandria Light" pitchFamily="2" charset="-78"/>
              </a:rPr>
              <a:t>فى</a:t>
            </a:r>
            <a:r>
              <a:rPr lang="ar-SA" sz="1700" dirty="0">
                <a:effectLst/>
                <a:latin typeface="Alexandria Light" pitchFamily="2" charset="-78"/>
                <a:ea typeface="Times New Roman" panose="02020603050405020304" pitchFamily="18" charset="0"/>
                <a:cs typeface="Alexandria Light" pitchFamily="2" charset="-78"/>
              </a:rPr>
              <a:t> الانشطة </a:t>
            </a:r>
            <a:r>
              <a:rPr lang="ar-SA" sz="1700" dirty="0" err="1">
                <a:effectLst/>
                <a:latin typeface="Alexandria Light" pitchFamily="2" charset="-78"/>
                <a:ea typeface="Times New Roman" panose="02020603050405020304" pitchFamily="18" charset="0"/>
                <a:cs typeface="Alexandria Light" pitchFamily="2" charset="-78"/>
              </a:rPr>
              <a:t>فأى</a:t>
            </a:r>
            <a:r>
              <a:rPr lang="ar-SA" sz="1700" dirty="0">
                <a:effectLst/>
                <a:latin typeface="Alexandria Light" pitchFamily="2" charset="-78"/>
                <a:ea typeface="Times New Roman" panose="02020603050405020304" pitchFamily="18" charset="0"/>
                <a:cs typeface="Alexandria Light" pitchFamily="2" charset="-78"/>
              </a:rPr>
              <a:t> نشاط </a:t>
            </a:r>
            <a:r>
              <a:rPr lang="ar-SA" sz="1700" dirty="0" err="1">
                <a:effectLst/>
                <a:latin typeface="Alexandria Light" pitchFamily="2" charset="-78"/>
                <a:ea typeface="Times New Roman" panose="02020603050405020304" pitchFamily="18" charset="0"/>
                <a:cs typeface="Alexandria Light" pitchFamily="2" charset="-78"/>
              </a:rPr>
              <a:t>لاينسجم</a:t>
            </a:r>
            <a:r>
              <a:rPr lang="ar-SA" sz="1700" dirty="0">
                <a:effectLst/>
                <a:latin typeface="Alexandria Light" pitchFamily="2" charset="-78"/>
                <a:ea typeface="Times New Roman" panose="02020603050405020304" pitchFamily="18" charset="0"/>
                <a:cs typeface="Alexandria Light" pitchFamily="2" charset="-78"/>
              </a:rPr>
              <a:t> مع غيرة سيعوق او يمنع او يتدخل او يعتدى على غيره من الانشطة على شكل الذى يجعلها من المحتمل ان تكون غير فعاله ويمكن ان تشمل الانشطة غير المنسجمة على شخصية او اكثر كما يمكن ان تكون داخل / بين الجماعات او داخل / بين المنظمات 0</a:t>
            </a:r>
            <a:endParaRPr lang="en-US" sz="1700" dirty="0">
              <a:effectLst/>
              <a:latin typeface="Alexandria Light" pitchFamily="2" charset="-78"/>
              <a:ea typeface="Times New Roman" panose="02020603050405020304" pitchFamily="18" charset="0"/>
              <a:cs typeface="Alexandria Light" pitchFamily="2" charset="-78"/>
            </a:endParaRPr>
          </a:p>
        </p:txBody>
      </p:sp>
    </p:spTree>
    <p:extLst>
      <p:ext uri="{BB962C8B-B14F-4D97-AF65-F5344CB8AC3E}">
        <p14:creationId xmlns:p14="http://schemas.microsoft.com/office/powerpoint/2010/main" val="3600291920"/>
      </p:ext>
    </p:extLst>
  </p:cSld>
  <p:clrMapOvr>
    <a:masterClrMapping/>
  </p:clrMapOvr>
  <mc:AlternateContent xmlns:mc="http://schemas.openxmlformats.org/markup-compatibility/2006" xmlns:p14="http://schemas.microsoft.com/office/powerpoint/2010/main">
    <mc:Choice Requires="p14">
      <p:transition p14:dur="10" advTm="113418"/>
    </mc:Choice>
    <mc:Fallback xmlns="">
      <p:transition advTm="113418"/>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0C86BB-E74B-5CCF-DD47-668AFB6C840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E498E16-FDAB-1204-7504-255D72B68614}"/>
              </a:ext>
            </a:extLst>
          </p:cNvPr>
          <p:cNvSpPr/>
          <p:nvPr/>
        </p:nvSpPr>
        <p:spPr>
          <a:xfrm>
            <a:off x="641267" y="240190"/>
            <a:ext cx="11329060" cy="64610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3" name="Rectangle 3">
            <a:extLst>
              <a:ext uri="{FF2B5EF4-FFF2-40B4-BE49-F238E27FC236}">
                <a16:creationId xmlns:a16="http://schemas.microsoft.com/office/drawing/2014/main" id="{62702E3F-B44B-2149-BBB3-F68400D3DB1D}"/>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4" name="Rectangle 4">
            <a:extLst>
              <a:ext uri="{FF2B5EF4-FFF2-40B4-BE49-F238E27FC236}">
                <a16:creationId xmlns:a16="http://schemas.microsoft.com/office/drawing/2014/main" id="{43838366-1603-7388-7C53-5C9CBFC47CBC}"/>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5" name="Rectangle 6">
            <a:extLst>
              <a:ext uri="{FF2B5EF4-FFF2-40B4-BE49-F238E27FC236}">
                <a16:creationId xmlns:a16="http://schemas.microsoft.com/office/drawing/2014/main" id="{79053A3B-E80B-0689-4655-E2D2AB6302F7}"/>
              </a:ext>
            </a:extLst>
          </p:cNvPr>
          <p:cNvSpPr>
            <a:spLocks noChangeArrowheads="1"/>
          </p:cNvSpPr>
          <p:nvPr/>
        </p:nvSpPr>
        <p:spPr bwMode="auto">
          <a:xfrm>
            <a:off x="1023672" y="196507"/>
            <a:ext cx="10850818" cy="63241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457200" algn="just" rtl="1">
              <a:lnSpc>
                <a:spcPct val="150000"/>
              </a:lnSpc>
              <a:spcAft>
                <a:spcPts val="600"/>
              </a:spcAft>
            </a:pPr>
            <a:r>
              <a:rPr lang="ar-EG" sz="1800" dirty="0">
                <a:effectLst/>
                <a:latin typeface="Alexandria Light" pitchFamily="2" charset="-78"/>
                <a:ea typeface="Times New Roman" panose="02020603050405020304" pitchFamily="18" charset="0"/>
                <a:cs typeface="Alexandria Light" pitchFamily="2" charset="-78"/>
              </a:rPr>
              <a:t> و</a:t>
            </a:r>
            <a:r>
              <a:rPr lang="ar-SA" sz="1800" dirty="0">
                <a:effectLst/>
                <a:latin typeface="Alexandria Light" pitchFamily="2" charset="-78"/>
                <a:ea typeface="Times New Roman" panose="02020603050405020304" pitchFamily="18" charset="0"/>
                <a:cs typeface="Alexandria Light" pitchFamily="2" charset="-78"/>
              </a:rPr>
              <a:t>هناك انواعاً عديدة من </a:t>
            </a:r>
            <a:r>
              <a:rPr lang="ar-SA" sz="1800" b="1" dirty="0">
                <a:effectLst/>
                <a:latin typeface="Alexandria Light" pitchFamily="2" charset="-78"/>
                <a:ea typeface="Times New Roman" panose="02020603050405020304" pitchFamily="18" charset="0"/>
                <a:cs typeface="Alexandria Light" pitchFamily="2" charset="-78"/>
              </a:rPr>
              <a:t>الصراع </a:t>
            </a:r>
            <a:r>
              <a:rPr lang="ar-SA" sz="1800" b="1" dirty="0" err="1">
                <a:effectLst/>
                <a:latin typeface="Alexandria Light" pitchFamily="2" charset="-78"/>
                <a:ea typeface="Times New Roman" panose="02020603050405020304" pitchFamily="18" charset="0"/>
                <a:cs typeface="Alexandria Light" pitchFamily="2" charset="-78"/>
              </a:rPr>
              <a:t>التنظيمى</a:t>
            </a:r>
            <a:r>
              <a:rPr lang="ar-SA" sz="1800" dirty="0">
                <a:effectLst/>
                <a:latin typeface="Alexandria Light" pitchFamily="2" charset="-78"/>
                <a:ea typeface="Times New Roman" panose="02020603050405020304" pitchFamily="18" charset="0"/>
                <a:cs typeface="Alexandria Light" pitchFamily="2" charset="-78"/>
              </a:rPr>
              <a:t> وذلك بسبب اختلاف الأساس المستخدم </a:t>
            </a:r>
            <a:r>
              <a:rPr lang="ar-SA" sz="1800" dirty="0" err="1">
                <a:effectLst/>
                <a:latin typeface="Alexandria Light" pitchFamily="2" charset="-78"/>
                <a:ea typeface="Times New Roman" panose="02020603050405020304" pitchFamily="18" charset="0"/>
                <a:cs typeface="Alexandria Light" pitchFamily="2" charset="-78"/>
              </a:rPr>
              <a:t>فى</a:t>
            </a:r>
            <a:r>
              <a:rPr lang="ar-SA" sz="1800" dirty="0">
                <a:effectLst/>
                <a:latin typeface="Alexandria Light" pitchFamily="2" charset="-78"/>
                <a:ea typeface="Times New Roman" panose="02020603050405020304" pitchFamily="18" charset="0"/>
                <a:cs typeface="Alexandria Light" pitchFamily="2" charset="-78"/>
              </a:rPr>
              <a:t> تصنيف </a:t>
            </a:r>
            <a:r>
              <a:rPr lang="ar-SA" sz="1800" b="1" dirty="0">
                <a:effectLst/>
                <a:latin typeface="Alexandria Light" pitchFamily="2" charset="-78"/>
                <a:ea typeface="Times New Roman" panose="02020603050405020304" pitchFamily="18" charset="0"/>
                <a:cs typeface="Alexandria Light" pitchFamily="2" charset="-78"/>
              </a:rPr>
              <a:t>الصراع</a:t>
            </a:r>
            <a:r>
              <a:rPr lang="ar-SA" sz="1800" dirty="0">
                <a:effectLst/>
                <a:latin typeface="Alexandria Light" pitchFamily="2" charset="-78"/>
                <a:ea typeface="Times New Roman" panose="02020603050405020304" pitchFamily="18" charset="0"/>
                <a:cs typeface="Alexandria Light" pitchFamily="2" charset="-78"/>
              </a:rPr>
              <a:t> </a:t>
            </a:r>
            <a:r>
              <a:rPr lang="ar-SA" sz="1800" b="1" dirty="0">
                <a:effectLst/>
                <a:latin typeface="Alexandria Light" pitchFamily="2" charset="-78"/>
                <a:ea typeface="Times New Roman" panose="02020603050405020304" pitchFamily="18" charset="0"/>
                <a:cs typeface="Alexandria Light" pitchFamily="2" charset="-78"/>
              </a:rPr>
              <a:t>، وفيما يلى اهم أنواع تصنيفات الصراع : -</a:t>
            </a:r>
            <a:endParaRPr lang="en-US" sz="18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SA" sz="1800" b="1" dirty="0">
                <a:solidFill>
                  <a:srgbClr val="0070C0"/>
                </a:solidFill>
                <a:effectLst/>
                <a:latin typeface="Alexandria Light" pitchFamily="2" charset="-78"/>
                <a:ea typeface="Times New Roman" panose="02020603050405020304" pitchFamily="18" charset="0"/>
                <a:cs typeface="Alexandria Light" pitchFamily="2" charset="-78"/>
              </a:rPr>
              <a:t>( 1 ) الصراع طبقاً لنوع الاطراف المتنازعة : -</a:t>
            </a:r>
            <a:endParaRPr lang="en-US" sz="1800" dirty="0">
              <a:solidFill>
                <a:srgbClr val="0070C0"/>
              </a:solidFill>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SA" sz="1800" b="1" dirty="0">
                <a:solidFill>
                  <a:srgbClr val="C00000"/>
                </a:solidFill>
                <a:effectLst/>
                <a:latin typeface="Alexandria Light" pitchFamily="2" charset="-78"/>
                <a:ea typeface="Times New Roman" panose="02020603050405020304" pitchFamily="18" charset="0"/>
                <a:cs typeface="Alexandria Light" pitchFamily="2" charset="-78"/>
              </a:rPr>
              <a:t>أ- الصراع داخل الفرد,</a:t>
            </a:r>
            <a:r>
              <a:rPr lang="ar-SA" sz="1800" dirty="0">
                <a:solidFill>
                  <a:srgbClr val="C00000"/>
                </a:solidFill>
                <a:effectLst/>
                <a:latin typeface="Alexandria Light" pitchFamily="2" charset="-78"/>
                <a:ea typeface="Times New Roman" panose="02020603050405020304" pitchFamily="18" charset="0"/>
                <a:cs typeface="Alexandria Light" pitchFamily="2" charset="-78"/>
              </a:rPr>
              <a:t> </a:t>
            </a:r>
            <a:r>
              <a:rPr lang="ar-SA" sz="1800" dirty="0">
                <a:effectLst/>
                <a:latin typeface="Alexandria Light" pitchFamily="2" charset="-78"/>
                <a:ea typeface="Times New Roman" panose="02020603050405020304" pitchFamily="18" charset="0"/>
                <a:cs typeface="Alexandria Light" pitchFamily="2" charset="-78"/>
              </a:rPr>
              <a:t>وينشأ هذا </a:t>
            </a:r>
            <a:r>
              <a:rPr lang="ar-SA" sz="1800" b="1" dirty="0">
                <a:effectLst/>
                <a:latin typeface="Alexandria Light" pitchFamily="2" charset="-78"/>
                <a:ea typeface="Times New Roman" panose="02020603050405020304" pitchFamily="18" charset="0"/>
                <a:cs typeface="Alexandria Light" pitchFamily="2" charset="-78"/>
              </a:rPr>
              <a:t>الصراع</a:t>
            </a:r>
            <a:r>
              <a:rPr lang="ar-SA" sz="1800" dirty="0">
                <a:effectLst/>
                <a:latin typeface="Alexandria Light" pitchFamily="2" charset="-78"/>
                <a:ea typeface="Times New Roman" panose="02020603050405020304" pitchFamily="18" charset="0"/>
                <a:cs typeface="Alexandria Light" pitchFamily="2" charset="-78"/>
              </a:rPr>
              <a:t> عندما يكون هناك حاله من (غموض الادوار) أو عدم معرفة الفرد لما </a:t>
            </a:r>
            <a:r>
              <a:rPr lang="ar-SA" sz="1800" dirty="0" err="1">
                <a:effectLst/>
                <a:latin typeface="Alexandria Light" pitchFamily="2" charset="-78"/>
                <a:ea typeface="Times New Roman" panose="02020603050405020304" pitchFamily="18" charset="0"/>
                <a:cs typeface="Alexandria Light" pitchFamily="2" charset="-78"/>
              </a:rPr>
              <a:t>ينبغى</a:t>
            </a:r>
            <a:r>
              <a:rPr lang="ar-SA" sz="1800" dirty="0">
                <a:effectLst/>
                <a:latin typeface="Alexandria Light" pitchFamily="2" charset="-78"/>
                <a:ea typeface="Times New Roman" panose="02020603050405020304" pitchFamily="18" charset="0"/>
                <a:cs typeface="Alexandria Light" pitchFamily="2" charset="-78"/>
              </a:rPr>
              <a:t> عليه القيام به بالتحديد, وكذلك (صراع الادوار) وينتج من تعدد </a:t>
            </a:r>
            <a:r>
              <a:rPr lang="ar-SA" sz="1800" dirty="0" err="1">
                <a:effectLst/>
                <a:latin typeface="Alexandria Light" pitchFamily="2" charset="-78"/>
                <a:ea typeface="Times New Roman" panose="02020603050405020304" pitchFamily="18" charset="0"/>
                <a:cs typeface="Alexandria Light" pitchFamily="2" charset="-78"/>
              </a:rPr>
              <a:t>الادواار</a:t>
            </a:r>
            <a:r>
              <a:rPr lang="ar-SA" sz="1800" dirty="0">
                <a:effectLst/>
                <a:latin typeface="Alexandria Light" pitchFamily="2" charset="-78"/>
                <a:ea typeface="Times New Roman" panose="02020603050405020304" pitchFamily="18" charset="0"/>
                <a:cs typeface="Alexandria Light" pitchFamily="2" charset="-78"/>
              </a:rPr>
              <a:t> </a:t>
            </a:r>
            <a:r>
              <a:rPr lang="ar-SA" sz="1800" dirty="0" err="1">
                <a:effectLst/>
                <a:latin typeface="Alexandria Light" pitchFamily="2" charset="-78"/>
                <a:ea typeface="Times New Roman" panose="02020603050405020304" pitchFamily="18" charset="0"/>
                <a:cs typeface="Alexandria Light" pitchFamily="2" charset="-78"/>
              </a:rPr>
              <a:t>التى</a:t>
            </a:r>
            <a:r>
              <a:rPr lang="ar-SA" sz="1800" dirty="0">
                <a:effectLst/>
                <a:latin typeface="Alexandria Light" pitchFamily="2" charset="-78"/>
                <a:ea typeface="Times New Roman" panose="02020603050405020304" pitchFamily="18" charset="0"/>
                <a:cs typeface="Alexandria Light" pitchFamily="2" charset="-78"/>
              </a:rPr>
              <a:t> يقوم بها الفرد وتعارضها 0</a:t>
            </a:r>
            <a:endParaRPr lang="en-US" sz="18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SA" sz="1800" b="1" dirty="0">
                <a:solidFill>
                  <a:srgbClr val="C00000"/>
                </a:solidFill>
                <a:effectLst/>
                <a:latin typeface="Alexandria Light" pitchFamily="2" charset="-78"/>
                <a:ea typeface="Times New Roman" panose="02020603050405020304" pitchFamily="18" charset="0"/>
                <a:cs typeface="Alexandria Light" pitchFamily="2" charset="-78"/>
              </a:rPr>
              <a:t>ب - الصراع بين الافراد,</a:t>
            </a:r>
            <a:r>
              <a:rPr lang="ar-SA" sz="1800" dirty="0">
                <a:solidFill>
                  <a:srgbClr val="C00000"/>
                </a:solidFill>
                <a:effectLst/>
                <a:latin typeface="Alexandria Light" pitchFamily="2" charset="-78"/>
                <a:ea typeface="Times New Roman" panose="02020603050405020304" pitchFamily="18" charset="0"/>
                <a:cs typeface="Alexandria Light" pitchFamily="2" charset="-78"/>
              </a:rPr>
              <a:t> </a:t>
            </a:r>
            <a:r>
              <a:rPr lang="ar-SA" sz="1800" dirty="0">
                <a:effectLst/>
                <a:latin typeface="Alexandria Light" pitchFamily="2" charset="-78"/>
                <a:ea typeface="Times New Roman" panose="02020603050405020304" pitchFamily="18" charset="0"/>
                <a:cs typeface="Alexandria Light" pitchFamily="2" charset="-78"/>
              </a:rPr>
              <a:t>وغالبا </a:t>
            </a:r>
            <a:r>
              <a:rPr lang="ar-SA" sz="1800" dirty="0" err="1">
                <a:effectLst/>
                <a:latin typeface="Alexandria Light" pitchFamily="2" charset="-78"/>
                <a:ea typeface="Times New Roman" panose="02020603050405020304" pitchFamily="18" charset="0"/>
                <a:cs typeface="Alexandria Light" pitchFamily="2" charset="-78"/>
              </a:rPr>
              <a:t>مايحدث</a:t>
            </a:r>
            <a:r>
              <a:rPr lang="ar-SA" sz="1800" dirty="0">
                <a:effectLst/>
                <a:latin typeface="Alexandria Light" pitchFamily="2" charset="-78"/>
                <a:ea typeface="Times New Roman" panose="02020603050405020304" pitchFamily="18" charset="0"/>
                <a:cs typeface="Alexandria Light" pitchFamily="2" charset="-78"/>
              </a:rPr>
              <a:t> نتيجة للفروق </a:t>
            </a:r>
            <a:r>
              <a:rPr lang="ar-SA" sz="1800" dirty="0" err="1">
                <a:effectLst/>
                <a:latin typeface="Alexandria Light" pitchFamily="2" charset="-78"/>
                <a:ea typeface="Times New Roman" panose="02020603050405020304" pitchFamily="18" charset="0"/>
                <a:cs typeface="Alexandria Light" pitchFamily="2" charset="-78"/>
              </a:rPr>
              <a:t>فى</a:t>
            </a:r>
            <a:r>
              <a:rPr lang="ar-SA" sz="1800" dirty="0">
                <a:effectLst/>
                <a:latin typeface="Alexandria Light" pitchFamily="2" charset="-78"/>
                <a:ea typeface="Times New Roman" panose="02020603050405020304" pitchFamily="18" charset="0"/>
                <a:cs typeface="Alexandria Light" pitchFamily="2" charset="-78"/>
              </a:rPr>
              <a:t> الأنماط الشخصية بين الأفراد, ويتفجر هذا النوع من الصراع عادة نتيجة تداخل الادوار، والعلاقات التصادمية بين الافراد.</a:t>
            </a:r>
            <a:endParaRPr lang="en-US" sz="18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SA" sz="1800" b="1" dirty="0">
                <a:solidFill>
                  <a:srgbClr val="C00000"/>
                </a:solidFill>
                <a:effectLst/>
                <a:latin typeface="Alexandria Light" pitchFamily="2" charset="-78"/>
                <a:ea typeface="Times New Roman" panose="02020603050405020304" pitchFamily="18" charset="0"/>
                <a:cs typeface="Alexandria Light" pitchFamily="2" charset="-78"/>
              </a:rPr>
              <a:t>ج- الصراع بين الافراد والجماعات,</a:t>
            </a:r>
            <a:r>
              <a:rPr lang="ar-SA" sz="1800" dirty="0">
                <a:solidFill>
                  <a:srgbClr val="C00000"/>
                </a:solidFill>
                <a:effectLst/>
                <a:latin typeface="Alexandria Light" pitchFamily="2" charset="-78"/>
                <a:ea typeface="Times New Roman" panose="02020603050405020304" pitchFamily="18" charset="0"/>
                <a:cs typeface="Alexandria Light" pitchFamily="2" charset="-78"/>
              </a:rPr>
              <a:t> </a:t>
            </a:r>
            <a:r>
              <a:rPr lang="ar-SA" sz="1800" dirty="0">
                <a:effectLst/>
                <a:latin typeface="Alexandria Light" pitchFamily="2" charset="-78"/>
                <a:ea typeface="Times New Roman" panose="02020603050405020304" pitchFamily="18" charset="0"/>
                <a:cs typeface="Alexandria Light" pitchFamily="2" charset="-78"/>
              </a:rPr>
              <a:t>وينشأ هذا النوع عندما يتعامل الافراد مع الضغوط المفروضة عليهم من جانب جماعات العمل الخاصة بهم.</a:t>
            </a:r>
            <a:endParaRPr lang="en-US" sz="18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SA" sz="1800" b="1" dirty="0">
                <a:solidFill>
                  <a:srgbClr val="C00000"/>
                </a:solidFill>
                <a:effectLst/>
                <a:latin typeface="Alexandria Light" pitchFamily="2" charset="-78"/>
                <a:ea typeface="Times New Roman" panose="02020603050405020304" pitchFamily="18" charset="0"/>
                <a:cs typeface="Alexandria Light" pitchFamily="2" charset="-78"/>
              </a:rPr>
              <a:t>د- الصراع بين الجماعات داخل المنظمة</a:t>
            </a:r>
            <a:r>
              <a:rPr lang="ar-SA" sz="1800" dirty="0">
                <a:solidFill>
                  <a:srgbClr val="C00000"/>
                </a:solidFill>
                <a:effectLst/>
                <a:latin typeface="Alexandria Light" pitchFamily="2" charset="-78"/>
                <a:ea typeface="Times New Roman" panose="02020603050405020304" pitchFamily="18" charset="0"/>
                <a:cs typeface="Alexandria Light" pitchFamily="2" charset="-78"/>
              </a:rPr>
              <a:t>, </a:t>
            </a:r>
            <a:r>
              <a:rPr lang="ar-SA" sz="1800" dirty="0">
                <a:effectLst/>
                <a:latin typeface="Alexandria Light" pitchFamily="2" charset="-78"/>
                <a:ea typeface="Times New Roman" panose="02020603050405020304" pitchFamily="18" charset="0"/>
                <a:cs typeface="Alexandria Light" pitchFamily="2" charset="-78"/>
              </a:rPr>
              <a:t>ويتمثل </a:t>
            </a:r>
            <a:r>
              <a:rPr lang="ar-SA" sz="1800" dirty="0" err="1">
                <a:effectLst/>
                <a:latin typeface="Alexandria Light" pitchFamily="2" charset="-78"/>
                <a:ea typeface="Times New Roman" panose="02020603050405020304" pitchFamily="18" charset="0"/>
                <a:cs typeface="Alexandria Light" pitchFamily="2" charset="-78"/>
              </a:rPr>
              <a:t>فى</a:t>
            </a:r>
            <a:r>
              <a:rPr lang="ar-SA" sz="1800" dirty="0">
                <a:effectLst/>
                <a:latin typeface="Alexandria Light" pitchFamily="2" charset="-78"/>
                <a:ea typeface="Times New Roman" panose="02020603050405020304" pitchFamily="18" charset="0"/>
                <a:cs typeface="Alexandria Light" pitchFamily="2" charset="-78"/>
              </a:rPr>
              <a:t> الصراع بين الادارة والاقسام المختلفة داخل المنظمة الواحدة قد لا تتفق على أسلوب واحد لتأدية العمل, هذه الاختلافات في توجيهات كل قسم من شأنه إيجاد مناخ ملائم للنزاع التنظيمي.</a:t>
            </a:r>
          </a:p>
          <a:p>
            <a:pPr indent="457200" algn="just" rtl="1">
              <a:lnSpc>
                <a:spcPct val="150000"/>
              </a:lnSpc>
              <a:spcAft>
                <a:spcPts val="600"/>
              </a:spcAft>
            </a:pPr>
            <a:r>
              <a:rPr lang="ar-SA" sz="1800" b="1" dirty="0">
                <a:solidFill>
                  <a:srgbClr val="C00000"/>
                </a:solidFill>
                <a:effectLst/>
                <a:latin typeface="Alexandria Light" pitchFamily="2" charset="-78"/>
                <a:ea typeface="Times New Roman" panose="02020603050405020304" pitchFamily="18" charset="0"/>
                <a:cs typeface="Alexandria Light" pitchFamily="2" charset="-78"/>
              </a:rPr>
              <a:t>هـ- الصراع بين المنظمة وغيرها من المنظمات, </a:t>
            </a:r>
            <a:r>
              <a:rPr lang="ar-SA" sz="1800" dirty="0">
                <a:effectLst/>
                <a:latin typeface="Alexandria Light" pitchFamily="2" charset="-78"/>
                <a:ea typeface="Times New Roman" panose="02020603050405020304" pitchFamily="18" charset="0"/>
                <a:cs typeface="Alexandria Light" pitchFamily="2" charset="-78"/>
              </a:rPr>
              <a:t>وغالباً ما يتمثل </a:t>
            </a:r>
            <a:r>
              <a:rPr lang="ar-SA" sz="1800" dirty="0" err="1">
                <a:effectLst/>
                <a:latin typeface="Alexandria Light" pitchFamily="2" charset="-78"/>
                <a:ea typeface="Times New Roman" panose="02020603050405020304" pitchFamily="18" charset="0"/>
                <a:cs typeface="Alexandria Light" pitchFamily="2" charset="-78"/>
              </a:rPr>
              <a:t>فى</a:t>
            </a:r>
            <a:r>
              <a:rPr lang="ar-SA" sz="1800" dirty="0">
                <a:effectLst/>
                <a:latin typeface="Alexandria Light" pitchFamily="2" charset="-78"/>
                <a:ea typeface="Times New Roman" panose="02020603050405020304" pitchFamily="18" charset="0"/>
                <a:cs typeface="Alexandria Light" pitchFamily="2" charset="-78"/>
              </a:rPr>
              <a:t> المنافسة بين المنظمة وغيرها من المنظمات وعادة ما يترتب علية دفع المنظمة لتطوير منتجاتها وابتكار الجديد.</a:t>
            </a:r>
            <a:endParaRPr lang="en-US" sz="1800" dirty="0">
              <a:effectLst/>
              <a:latin typeface="Alexandria Light" pitchFamily="2" charset="-78"/>
              <a:ea typeface="Times New Roman" panose="02020603050405020304" pitchFamily="18" charset="0"/>
              <a:cs typeface="Alexandria Light" pitchFamily="2" charset="-78"/>
            </a:endParaRPr>
          </a:p>
        </p:txBody>
      </p:sp>
    </p:spTree>
    <p:extLst>
      <p:ext uri="{BB962C8B-B14F-4D97-AF65-F5344CB8AC3E}">
        <p14:creationId xmlns:p14="http://schemas.microsoft.com/office/powerpoint/2010/main" val="868062967"/>
      </p:ext>
    </p:extLst>
  </p:cSld>
  <p:clrMapOvr>
    <a:masterClrMapping/>
  </p:clrMapOvr>
  <mc:AlternateContent xmlns:mc="http://schemas.openxmlformats.org/markup-compatibility/2006" xmlns:p14="http://schemas.microsoft.com/office/powerpoint/2010/main">
    <mc:Choice Requires="p14">
      <p:transition p14:dur="10" advTm="140995"/>
    </mc:Choice>
    <mc:Fallback xmlns="">
      <p:transition advTm="140995"/>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EA836C-E4EA-DA2E-7B73-B0B3C2B7BDD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162DC58-DB63-5D9A-76B4-4AB2844EFF03}"/>
              </a:ext>
            </a:extLst>
          </p:cNvPr>
          <p:cNvSpPr/>
          <p:nvPr/>
        </p:nvSpPr>
        <p:spPr>
          <a:xfrm>
            <a:off x="641267" y="498764"/>
            <a:ext cx="11329060" cy="58545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3" name="Rectangle 3">
            <a:extLst>
              <a:ext uri="{FF2B5EF4-FFF2-40B4-BE49-F238E27FC236}">
                <a16:creationId xmlns:a16="http://schemas.microsoft.com/office/drawing/2014/main" id="{CCE6D9A2-F83F-17B4-82AD-AF3F96E9876B}"/>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4" name="Rectangle 4">
            <a:extLst>
              <a:ext uri="{FF2B5EF4-FFF2-40B4-BE49-F238E27FC236}">
                <a16:creationId xmlns:a16="http://schemas.microsoft.com/office/drawing/2014/main" id="{3AA6804A-776F-24C1-AF77-C26D7E000999}"/>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5" name="Rectangle 6">
            <a:extLst>
              <a:ext uri="{FF2B5EF4-FFF2-40B4-BE49-F238E27FC236}">
                <a16:creationId xmlns:a16="http://schemas.microsoft.com/office/drawing/2014/main" id="{D7E1CC4D-098D-F2FA-D3D6-232FEEED895D}"/>
              </a:ext>
            </a:extLst>
          </p:cNvPr>
          <p:cNvSpPr>
            <a:spLocks noChangeArrowheads="1"/>
          </p:cNvSpPr>
          <p:nvPr/>
        </p:nvSpPr>
        <p:spPr bwMode="auto">
          <a:xfrm>
            <a:off x="1023672" y="673458"/>
            <a:ext cx="10850818" cy="54129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457200" algn="just" rtl="1">
              <a:lnSpc>
                <a:spcPct val="150000"/>
              </a:lnSpc>
              <a:spcAft>
                <a:spcPts val="600"/>
              </a:spcAft>
            </a:pPr>
            <a:r>
              <a:rPr lang="ar-EG" sz="1800" dirty="0">
                <a:solidFill>
                  <a:srgbClr val="0070C0"/>
                </a:solidFill>
                <a:effectLst/>
                <a:latin typeface="Alexandria Light" pitchFamily="2" charset="-78"/>
                <a:ea typeface="Times New Roman" panose="02020603050405020304" pitchFamily="18" charset="0"/>
                <a:cs typeface="Alexandria Light" pitchFamily="2" charset="-78"/>
              </a:rPr>
              <a:t> </a:t>
            </a:r>
            <a:r>
              <a:rPr lang="en-US" sz="1800" dirty="0">
                <a:solidFill>
                  <a:srgbClr val="0070C0"/>
                </a:solidFill>
                <a:effectLst/>
                <a:latin typeface="Alexandria Light" pitchFamily="2" charset="-78"/>
                <a:ea typeface="Times New Roman" panose="02020603050405020304" pitchFamily="18" charset="0"/>
                <a:cs typeface="Alexandria Light" pitchFamily="2" charset="-78"/>
              </a:rPr>
              <a:t> </a:t>
            </a:r>
            <a:r>
              <a:rPr lang="ar-SA" sz="1800" b="1" dirty="0">
                <a:solidFill>
                  <a:srgbClr val="0070C0"/>
                </a:solidFill>
                <a:effectLst/>
                <a:latin typeface="Alexandria Light" pitchFamily="2" charset="-78"/>
                <a:ea typeface="Times New Roman" panose="02020603050405020304" pitchFamily="18" charset="0"/>
                <a:cs typeface="Alexandria Light" pitchFamily="2" charset="-78"/>
              </a:rPr>
              <a:t>(2) أنواع الصراع طبقاً لمرحلة الصراع : -</a:t>
            </a:r>
            <a:endParaRPr lang="en-US" sz="1800" dirty="0">
              <a:solidFill>
                <a:srgbClr val="0070C0"/>
              </a:solidFill>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SA" sz="1800" b="1" dirty="0">
                <a:solidFill>
                  <a:srgbClr val="C00000"/>
                </a:solidFill>
                <a:effectLst/>
                <a:latin typeface="Alexandria Light" pitchFamily="2" charset="-78"/>
                <a:ea typeface="Times New Roman" panose="02020603050405020304" pitchFamily="18" charset="0"/>
                <a:cs typeface="Alexandria Light" pitchFamily="2" charset="-78"/>
              </a:rPr>
              <a:t>1- الصراع المستتر: </a:t>
            </a:r>
            <a:r>
              <a:rPr lang="ar-SA" sz="1800" dirty="0">
                <a:effectLst/>
                <a:latin typeface="Alexandria Light" pitchFamily="2" charset="-78"/>
                <a:ea typeface="Times New Roman" panose="02020603050405020304" pitchFamily="18" charset="0"/>
                <a:cs typeface="Alexandria Light" pitchFamily="2" charset="-78"/>
              </a:rPr>
              <a:t>عند وجود </a:t>
            </a:r>
            <a:r>
              <a:rPr lang="ar-SA" sz="1800" dirty="0" err="1">
                <a:effectLst/>
                <a:latin typeface="Alexandria Light" pitchFamily="2" charset="-78"/>
                <a:ea typeface="Times New Roman" panose="02020603050405020304" pitchFamily="18" charset="0"/>
                <a:cs typeface="Alexandria Light" pitchFamily="2" charset="-78"/>
              </a:rPr>
              <a:t>إحتمالات</a:t>
            </a:r>
            <a:r>
              <a:rPr lang="ar-SA" sz="1800" dirty="0">
                <a:effectLst/>
                <a:latin typeface="Alexandria Light" pitchFamily="2" charset="-78"/>
                <a:ea typeface="Times New Roman" panose="02020603050405020304" pitchFamily="18" charset="0"/>
                <a:cs typeface="Alexandria Light" pitchFamily="2" charset="-78"/>
              </a:rPr>
              <a:t> للصراع دون التصرف على علاقات محمودة له, وهنا لا يترتب أي إدراك أو فهم أو إحساس بظهور الصراع ولكن تظهر بعض الحالات التي تؤثر على علاقة بعض الأطراف مثل التنافس على الموارد المحدودة أو الحاجة إلى استقلالية وتشعب الأهداف.</a:t>
            </a:r>
            <a:endParaRPr lang="en-US" sz="18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SA" sz="1800" b="1" dirty="0">
                <a:solidFill>
                  <a:srgbClr val="C00000"/>
                </a:solidFill>
                <a:effectLst/>
                <a:latin typeface="Alexandria Light" pitchFamily="2" charset="-78"/>
                <a:ea typeface="Times New Roman" panose="02020603050405020304" pitchFamily="18" charset="0"/>
                <a:cs typeface="Alexandria Light" pitchFamily="2" charset="-78"/>
              </a:rPr>
              <a:t>2- الصراع المدرك: </a:t>
            </a:r>
            <a:r>
              <a:rPr lang="ar-SA" sz="1800" dirty="0">
                <a:effectLst/>
                <a:latin typeface="Alexandria Light" pitchFamily="2" charset="-78"/>
                <a:ea typeface="Times New Roman" panose="02020603050405020304" pitchFamily="18" charset="0"/>
                <a:cs typeface="Alexandria Light" pitchFamily="2" charset="-78"/>
              </a:rPr>
              <a:t>وهو </a:t>
            </a:r>
            <a:r>
              <a:rPr lang="ar-SA" sz="1800" b="1" dirty="0">
                <a:effectLst/>
                <a:latin typeface="Alexandria Light" pitchFamily="2" charset="-78"/>
                <a:ea typeface="Times New Roman" panose="02020603050405020304" pitchFamily="18" charset="0"/>
                <a:cs typeface="Alexandria Light" pitchFamily="2" charset="-78"/>
              </a:rPr>
              <a:t>الصراع</a:t>
            </a:r>
            <a:r>
              <a:rPr lang="ar-SA" sz="1800" dirty="0">
                <a:effectLst/>
                <a:latin typeface="Alexandria Light" pitchFamily="2" charset="-78"/>
                <a:ea typeface="Times New Roman" panose="02020603050405020304" pitchFamily="18" charset="0"/>
                <a:cs typeface="Alexandria Light" pitchFamily="2" charset="-78"/>
              </a:rPr>
              <a:t> المعروف أسبابة وله دلالات أو العلاقات بسيطة, وهنا يتم إدراك </a:t>
            </a:r>
            <a:r>
              <a:rPr lang="ar-SA" sz="1800" b="1" dirty="0">
                <a:effectLst/>
                <a:latin typeface="Alexandria Light" pitchFamily="2" charset="-78"/>
                <a:ea typeface="Times New Roman" panose="02020603050405020304" pitchFamily="18" charset="0"/>
                <a:cs typeface="Alexandria Light" pitchFamily="2" charset="-78"/>
              </a:rPr>
              <a:t>الصراع</a:t>
            </a:r>
            <a:r>
              <a:rPr lang="ar-SA" sz="1800" dirty="0">
                <a:effectLst/>
                <a:latin typeface="Alexandria Light" pitchFamily="2" charset="-78"/>
                <a:ea typeface="Times New Roman" panose="02020603050405020304" pitchFamily="18" charset="0"/>
                <a:cs typeface="Alexandria Light" pitchFamily="2" charset="-78"/>
              </a:rPr>
              <a:t> دون أن يكون هناك حالات سابقة كأن يسيء طرف فهم أو استيعاب الطرف الآخر.</a:t>
            </a:r>
            <a:endParaRPr lang="en-US" sz="18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SA" sz="1800" b="1" dirty="0">
                <a:solidFill>
                  <a:srgbClr val="C00000"/>
                </a:solidFill>
                <a:effectLst/>
                <a:latin typeface="Alexandria Light" pitchFamily="2" charset="-78"/>
                <a:ea typeface="Times New Roman" panose="02020603050405020304" pitchFamily="18" charset="0"/>
                <a:cs typeface="Alexandria Light" pitchFamily="2" charset="-78"/>
              </a:rPr>
              <a:t>3- الصراع المحسوس:</a:t>
            </a:r>
            <a:r>
              <a:rPr lang="ar-SA" sz="1800" dirty="0">
                <a:solidFill>
                  <a:srgbClr val="C00000"/>
                </a:solidFill>
                <a:effectLst/>
                <a:latin typeface="Alexandria Light" pitchFamily="2" charset="-78"/>
                <a:ea typeface="Times New Roman" panose="02020603050405020304" pitchFamily="18" charset="0"/>
                <a:cs typeface="Alexandria Light" pitchFamily="2" charset="-78"/>
              </a:rPr>
              <a:t> </a:t>
            </a:r>
            <a:r>
              <a:rPr lang="ar-SA" sz="1800" dirty="0">
                <a:effectLst/>
                <a:latin typeface="Alexandria Light" pitchFamily="2" charset="-78"/>
                <a:ea typeface="Times New Roman" panose="02020603050405020304" pitchFamily="18" charset="0"/>
                <a:cs typeface="Alexandria Light" pitchFamily="2" charset="-78"/>
              </a:rPr>
              <a:t>ويظهر </a:t>
            </a:r>
            <a:r>
              <a:rPr lang="ar-SA" sz="1800" dirty="0" err="1">
                <a:effectLst/>
                <a:latin typeface="Alexandria Light" pitchFamily="2" charset="-78"/>
                <a:ea typeface="Times New Roman" panose="02020603050405020304" pitchFamily="18" charset="0"/>
                <a:cs typeface="Alexandria Light" pitchFamily="2" charset="-78"/>
              </a:rPr>
              <a:t>فى</a:t>
            </a:r>
            <a:r>
              <a:rPr lang="ar-SA" sz="1800" dirty="0">
                <a:effectLst/>
                <a:latin typeface="Alexandria Light" pitchFamily="2" charset="-78"/>
                <a:ea typeface="Times New Roman" panose="02020603050405020304" pitchFamily="18" charset="0"/>
                <a:cs typeface="Alexandria Light" pitchFamily="2" charset="-78"/>
              </a:rPr>
              <a:t> شكل ضغوط نفسية على طرفي الصراع ينتج عنه قلق وتوتر وغضب وروح عدائية وهنا قد يكون هناك إدراك للصراع ولكن دون أن يكون هناك شعور لدى المدير بأن هناك حالات قلق وتوتر.</a:t>
            </a:r>
            <a:endParaRPr lang="en-US" sz="18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SA" sz="1800" b="1" dirty="0">
                <a:solidFill>
                  <a:srgbClr val="C00000"/>
                </a:solidFill>
                <a:effectLst/>
                <a:latin typeface="Alexandria Light" pitchFamily="2" charset="-78"/>
                <a:ea typeface="Times New Roman" panose="02020603050405020304" pitchFamily="18" charset="0"/>
                <a:cs typeface="Alexandria Light" pitchFamily="2" charset="-78"/>
              </a:rPr>
              <a:t>4- الصراع الصريح:</a:t>
            </a:r>
            <a:r>
              <a:rPr lang="ar-SA" sz="1800" dirty="0">
                <a:solidFill>
                  <a:srgbClr val="C00000"/>
                </a:solidFill>
                <a:effectLst/>
                <a:latin typeface="Alexandria Light" pitchFamily="2" charset="-78"/>
                <a:ea typeface="Times New Roman" panose="02020603050405020304" pitchFamily="18" charset="0"/>
                <a:cs typeface="Alexandria Light" pitchFamily="2" charset="-78"/>
              </a:rPr>
              <a:t> </a:t>
            </a:r>
            <a:r>
              <a:rPr lang="ar-SA" sz="1800" dirty="0">
                <a:effectLst/>
                <a:latin typeface="Alexandria Light" pitchFamily="2" charset="-78"/>
                <a:ea typeface="Times New Roman" panose="02020603050405020304" pitchFamily="18" charset="0"/>
                <a:cs typeface="Alexandria Light" pitchFamily="2" charset="-78"/>
              </a:rPr>
              <a:t>وهو الصراع الظاهر </a:t>
            </a:r>
            <a:r>
              <a:rPr lang="ar-SA" sz="1800" dirty="0" err="1">
                <a:effectLst/>
                <a:latin typeface="Alexandria Light" pitchFamily="2" charset="-78"/>
                <a:ea typeface="Times New Roman" panose="02020603050405020304" pitchFamily="18" charset="0"/>
                <a:cs typeface="Alexandria Light" pitchFamily="2" charset="-78"/>
              </a:rPr>
              <a:t>فى</a:t>
            </a:r>
            <a:r>
              <a:rPr lang="ar-SA" sz="1800" dirty="0">
                <a:effectLst/>
                <a:latin typeface="Alexandria Light" pitchFamily="2" charset="-78"/>
                <a:ea typeface="Times New Roman" panose="02020603050405020304" pitchFamily="18" charset="0"/>
                <a:cs typeface="Alexandria Light" pitchFamily="2" charset="-78"/>
              </a:rPr>
              <a:t> سلوكيات الافراد والجماعات بشكل واضح </a:t>
            </a:r>
            <a:r>
              <a:rPr lang="ar-SA" sz="1800" dirty="0" err="1">
                <a:effectLst/>
                <a:latin typeface="Alexandria Light" pitchFamily="2" charset="-78"/>
                <a:ea typeface="Times New Roman" panose="02020603050405020304" pitchFamily="18" charset="0"/>
                <a:cs typeface="Alexandria Light" pitchFamily="2" charset="-78"/>
              </a:rPr>
              <a:t>فى</a:t>
            </a:r>
            <a:r>
              <a:rPr lang="ar-SA" sz="1800" dirty="0">
                <a:effectLst/>
                <a:latin typeface="Alexandria Light" pitchFamily="2" charset="-78"/>
                <a:ea typeface="Times New Roman" panose="02020603050405020304" pitchFamily="18" charset="0"/>
                <a:cs typeface="Alexandria Light" pitchFamily="2" charset="-78"/>
              </a:rPr>
              <a:t> </a:t>
            </a:r>
            <a:r>
              <a:rPr lang="ar-SA" sz="1800" dirty="0" err="1">
                <a:effectLst/>
                <a:latin typeface="Alexandria Light" pitchFamily="2" charset="-78"/>
                <a:ea typeface="Times New Roman" panose="02020603050405020304" pitchFamily="18" charset="0"/>
                <a:cs typeface="Alexandria Light" pitchFamily="2" charset="-78"/>
              </a:rPr>
              <a:t>التعلامات</a:t>
            </a:r>
            <a:r>
              <a:rPr lang="ar-SA" sz="1800" dirty="0">
                <a:effectLst/>
                <a:latin typeface="Alexandria Light" pitchFamily="2" charset="-78"/>
                <a:ea typeface="Times New Roman" panose="02020603050405020304" pitchFamily="18" charset="0"/>
                <a:cs typeface="Alexandria Light" pitchFamily="2" charset="-78"/>
              </a:rPr>
              <a:t> وهنا يمكن ملاحظة أن السلوك الصادر عن كل طرف يدل على ظهور مشكلة متصارع عليها .</a:t>
            </a:r>
            <a:endParaRPr lang="en-US" sz="18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1800" dirty="0">
                <a:effectLst/>
                <a:latin typeface="Alexandria Light" pitchFamily="2" charset="-78"/>
                <a:ea typeface="Times New Roman" panose="02020603050405020304" pitchFamily="18" charset="0"/>
                <a:cs typeface="Alexandria Light" pitchFamily="2" charset="-78"/>
              </a:rPr>
              <a:t>ومن المعلوم أن أحوال الخلاف تتغيَّر وتتبدل فقد يبدأ الخلاف خفياً ثم يتطور إلى خلاف ملاحظ ثم يتطور إلى خلاف محسوس ثم يصل أخيراً إلى خلاف جلي أو ظاهر؛ أي أنه بصبح واضحاً للعيان.</a:t>
            </a:r>
            <a:endParaRPr lang="en-US" sz="1800" dirty="0">
              <a:effectLst/>
              <a:latin typeface="Alexandria Light" pitchFamily="2" charset="-78"/>
              <a:ea typeface="Times New Roman" panose="02020603050405020304" pitchFamily="18" charset="0"/>
              <a:cs typeface="Alexandria Light" pitchFamily="2" charset="-78"/>
            </a:endParaRPr>
          </a:p>
        </p:txBody>
      </p:sp>
    </p:spTree>
    <p:extLst>
      <p:ext uri="{BB962C8B-B14F-4D97-AF65-F5344CB8AC3E}">
        <p14:creationId xmlns:p14="http://schemas.microsoft.com/office/powerpoint/2010/main" val="3899403121"/>
      </p:ext>
    </p:extLst>
  </p:cSld>
  <p:clrMapOvr>
    <a:masterClrMapping/>
  </p:clrMapOvr>
  <mc:AlternateContent xmlns:mc="http://schemas.openxmlformats.org/markup-compatibility/2006" xmlns:p14="http://schemas.microsoft.com/office/powerpoint/2010/main">
    <mc:Choice Requires="p14">
      <p:transition p14:dur="10" advTm="115231"/>
    </mc:Choice>
    <mc:Fallback xmlns="">
      <p:transition advTm="115231"/>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D092F7-4B03-D87E-639E-D0FDF5E6DB0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6517C87-3904-5950-435A-F0E57EF56A20}"/>
              </a:ext>
            </a:extLst>
          </p:cNvPr>
          <p:cNvSpPr/>
          <p:nvPr/>
        </p:nvSpPr>
        <p:spPr>
          <a:xfrm>
            <a:off x="617280" y="733425"/>
            <a:ext cx="10812720" cy="57386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F380376D-41A6-E9EF-89D1-3667281D6438}"/>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FE69980A-D20A-52CA-E9BD-54AC5867C9C6}"/>
              </a:ext>
            </a:extLst>
          </p:cNvPr>
          <p:cNvSpPr/>
          <p:nvPr/>
        </p:nvSpPr>
        <p:spPr>
          <a:xfrm>
            <a:off x="111707" y="5209692"/>
            <a:ext cx="1323688" cy="1633200"/>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D6B6F093-93A8-7361-39CE-A05742FC796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3" name="Rectangle 3">
            <a:extLst>
              <a:ext uri="{FF2B5EF4-FFF2-40B4-BE49-F238E27FC236}">
                <a16:creationId xmlns:a16="http://schemas.microsoft.com/office/drawing/2014/main" id="{D6CE9358-F9C8-248E-7752-DE33BE2ED174}"/>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4" name="Rectangle 4">
            <a:extLst>
              <a:ext uri="{FF2B5EF4-FFF2-40B4-BE49-F238E27FC236}">
                <a16:creationId xmlns:a16="http://schemas.microsoft.com/office/drawing/2014/main" id="{00E515EB-E87C-7DC4-38A8-500B0D963E2F}"/>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5" name="Rectangle 6">
            <a:extLst>
              <a:ext uri="{FF2B5EF4-FFF2-40B4-BE49-F238E27FC236}">
                <a16:creationId xmlns:a16="http://schemas.microsoft.com/office/drawing/2014/main" id="{8146505D-E917-0ABC-ED01-BFC3E3BC460A}"/>
              </a:ext>
            </a:extLst>
          </p:cNvPr>
          <p:cNvSpPr>
            <a:spLocks noChangeArrowheads="1"/>
          </p:cNvSpPr>
          <p:nvPr/>
        </p:nvSpPr>
        <p:spPr bwMode="auto">
          <a:xfrm>
            <a:off x="773551" y="817712"/>
            <a:ext cx="10668000" cy="55700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457200" algn="r" rtl="1">
              <a:lnSpc>
                <a:spcPct val="150000"/>
              </a:lnSpc>
              <a:spcAft>
                <a:spcPts val="600"/>
              </a:spcAft>
            </a:pPr>
            <a:r>
              <a:rPr lang="ar-SA" sz="1800" b="1" dirty="0">
                <a:solidFill>
                  <a:srgbClr val="0070C0"/>
                </a:solidFill>
                <a:effectLst/>
                <a:latin typeface="Alexandria Light" pitchFamily="2" charset="-78"/>
                <a:ea typeface="Times New Roman" panose="02020603050405020304" pitchFamily="18" charset="0"/>
                <a:cs typeface="Alexandria Light" pitchFamily="2" charset="-78"/>
              </a:rPr>
              <a:t>(3) انواع الصراع طبقاً لنتائجه :-</a:t>
            </a:r>
            <a:endParaRPr lang="en-US" sz="1800" dirty="0">
              <a:solidFill>
                <a:srgbClr val="0070C0"/>
              </a:solidFill>
              <a:effectLst/>
              <a:latin typeface="Alexandria Light" pitchFamily="2" charset="-78"/>
              <a:ea typeface="Times New Roman" panose="02020603050405020304" pitchFamily="18" charset="0"/>
              <a:cs typeface="Alexandria Light" pitchFamily="2" charset="-78"/>
            </a:endParaRPr>
          </a:p>
          <a:p>
            <a:pPr indent="457200" algn="r" rtl="1">
              <a:lnSpc>
                <a:spcPct val="150000"/>
              </a:lnSpc>
              <a:spcAft>
                <a:spcPts val="600"/>
              </a:spcAft>
            </a:pPr>
            <a:r>
              <a:rPr lang="ar-SA" sz="1800" dirty="0">
                <a:effectLst/>
                <a:latin typeface="Alexandria Light" pitchFamily="2" charset="-78"/>
                <a:ea typeface="Times New Roman" panose="02020603050405020304" pitchFamily="18" charset="0"/>
                <a:cs typeface="Alexandria Light" pitchFamily="2" charset="-78"/>
              </a:rPr>
              <a:t>يمثل هذا التقسيم اهمية كبرى </a:t>
            </a:r>
            <a:r>
              <a:rPr lang="ar-SA" sz="1800" dirty="0" err="1">
                <a:effectLst/>
                <a:latin typeface="Alexandria Light" pitchFamily="2" charset="-78"/>
                <a:ea typeface="Times New Roman" panose="02020603050405020304" pitchFamily="18" charset="0"/>
                <a:cs typeface="Alexandria Light" pitchFamily="2" charset="-78"/>
              </a:rPr>
              <a:t>فى</a:t>
            </a:r>
            <a:r>
              <a:rPr lang="ar-SA" sz="1800" dirty="0">
                <a:effectLst/>
                <a:latin typeface="Alexandria Light" pitchFamily="2" charset="-78"/>
                <a:ea typeface="Times New Roman" panose="02020603050405020304" pitchFamily="18" charset="0"/>
                <a:cs typeface="Alexandria Light" pitchFamily="2" charset="-78"/>
              </a:rPr>
              <a:t> كيفية التعرف على طبيعة</a:t>
            </a:r>
            <a:r>
              <a:rPr lang="ar-SA" sz="1800" b="1" dirty="0">
                <a:effectLst/>
                <a:latin typeface="Alexandria Light" pitchFamily="2" charset="-78"/>
                <a:ea typeface="Times New Roman" panose="02020603050405020304" pitchFamily="18" charset="0"/>
                <a:cs typeface="Alexandria Light" pitchFamily="2" charset="-78"/>
              </a:rPr>
              <a:t> الصرع</a:t>
            </a:r>
            <a:r>
              <a:rPr lang="ar-SA" sz="1800" dirty="0">
                <a:effectLst/>
                <a:latin typeface="Alexandria Light" pitchFamily="2" charset="-78"/>
                <a:ea typeface="Times New Roman" panose="02020603050405020304" pitchFamily="18" charset="0"/>
                <a:cs typeface="Alexandria Light" pitchFamily="2" charset="-78"/>
              </a:rPr>
              <a:t> وكيفية التحكم فيه، </a:t>
            </a:r>
            <a:r>
              <a:rPr lang="ar-SA" sz="1800" dirty="0" err="1">
                <a:effectLst/>
                <a:latin typeface="Alexandria Light" pitchFamily="2" charset="-78"/>
                <a:ea typeface="Times New Roman" panose="02020603050405020304" pitchFamily="18" charset="0"/>
                <a:cs typeface="Alexandria Light" pitchFamily="2" charset="-78"/>
              </a:rPr>
              <a:t>فالنظره</a:t>
            </a:r>
            <a:r>
              <a:rPr lang="ar-SA" sz="1800" dirty="0">
                <a:effectLst/>
                <a:latin typeface="Alexandria Light" pitchFamily="2" charset="-78"/>
                <a:ea typeface="Times New Roman" panose="02020603050405020304" pitchFamily="18" charset="0"/>
                <a:cs typeface="Alexandria Light" pitchFamily="2" charset="-78"/>
              </a:rPr>
              <a:t> التقليدية للصراع تنظر الية كدلاله للإدارة السيئة أو علامة من العلاقات غير المرغوبة </a:t>
            </a:r>
            <a:r>
              <a:rPr lang="ar-SA" sz="1800" dirty="0" err="1">
                <a:effectLst/>
                <a:latin typeface="Alexandria Light" pitchFamily="2" charset="-78"/>
                <a:ea typeface="Times New Roman" panose="02020603050405020304" pitchFamily="18" charset="0"/>
                <a:cs typeface="Alexandria Light" pitchFamily="2" charset="-78"/>
              </a:rPr>
              <a:t>فى</a:t>
            </a:r>
            <a:r>
              <a:rPr lang="ar-SA" sz="1800" dirty="0">
                <a:effectLst/>
                <a:latin typeface="Alexandria Light" pitchFamily="2" charset="-78"/>
                <a:ea typeface="Times New Roman" panose="02020603050405020304" pitchFamily="18" charset="0"/>
                <a:cs typeface="Alexandria Light" pitchFamily="2" charset="-78"/>
              </a:rPr>
              <a:t> العلاقات أما النظرة الحديثة فترى غير ذلك وهناك صراع مرغوب وصراع غير مرغوب, </a:t>
            </a:r>
            <a:r>
              <a:rPr lang="ar-EG" sz="1800" dirty="0">
                <a:effectLst/>
                <a:latin typeface="Alexandria Light" pitchFamily="2" charset="-78"/>
                <a:ea typeface="Times New Roman" panose="02020603050405020304" pitchFamily="18" charset="0"/>
                <a:cs typeface="Alexandria Light" pitchFamily="2" charset="-78"/>
              </a:rPr>
              <a:t>فلا ننس أن للصراع آثار إيجابية كما له آثار سلبية, فهناك مظهران للصراع في البيئة التنظيمية أحدهما إيجابي والآخر سلبي.</a:t>
            </a:r>
            <a:endParaRPr lang="en-US" sz="1800" dirty="0">
              <a:effectLst/>
              <a:latin typeface="Alexandria Light" pitchFamily="2" charset="-78"/>
              <a:ea typeface="Times New Roman" panose="02020603050405020304" pitchFamily="18" charset="0"/>
              <a:cs typeface="Alexandria Light" pitchFamily="2" charset="-78"/>
            </a:endParaRPr>
          </a:p>
          <a:p>
            <a:pPr indent="457200" algn="r" rtl="1">
              <a:lnSpc>
                <a:spcPct val="150000"/>
              </a:lnSpc>
              <a:spcAft>
                <a:spcPts val="600"/>
              </a:spcAft>
            </a:pPr>
            <a:r>
              <a:rPr lang="ar-SA" sz="1800" b="1" dirty="0">
                <a:solidFill>
                  <a:srgbClr val="C00000"/>
                </a:solidFill>
                <a:effectLst/>
                <a:latin typeface="Alexandria Light" pitchFamily="2" charset="-78"/>
                <a:ea typeface="Times New Roman" panose="02020603050405020304" pitchFamily="18" charset="0"/>
                <a:cs typeface="Alexandria Light" pitchFamily="2" charset="-78"/>
              </a:rPr>
              <a:t>1- الصراع الإيجابي </a:t>
            </a:r>
            <a:r>
              <a:rPr lang="ar-EG" sz="1800" b="1" dirty="0">
                <a:solidFill>
                  <a:srgbClr val="C00000"/>
                </a:solidFill>
                <a:effectLst/>
                <a:latin typeface="Alexandria Light" pitchFamily="2" charset="-78"/>
                <a:ea typeface="Times New Roman" panose="02020603050405020304" pitchFamily="18" charset="0"/>
                <a:cs typeface="Alexandria Light" pitchFamily="2" charset="-78"/>
              </a:rPr>
              <a:t>البناء</a:t>
            </a:r>
            <a:r>
              <a:rPr lang="ar-SA" sz="1800" b="1" dirty="0">
                <a:solidFill>
                  <a:srgbClr val="C00000"/>
                </a:solidFill>
                <a:effectLst/>
                <a:latin typeface="Alexandria Light" pitchFamily="2" charset="-78"/>
                <a:ea typeface="Times New Roman" panose="02020603050405020304" pitchFamily="18" charset="0"/>
                <a:cs typeface="Alexandria Light" pitchFamily="2" charset="-78"/>
              </a:rPr>
              <a:t>:</a:t>
            </a:r>
            <a:r>
              <a:rPr lang="ar-SA" sz="1800" dirty="0">
                <a:solidFill>
                  <a:srgbClr val="C00000"/>
                </a:solidFill>
                <a:effectLst/>
                <a:latin typeface="Alexandria Light" pitchFamily="2" charset="-78"/>
                <a:ea typeface="Times New Roman" panose="02020603050405020304" pitchFamily="18" charset="0"/>
                <a:cs typeface="Alexandria Light" pitchFamily="2" charset="-78"/>
              </a:rPr>
              <a:t> </a:t>
            </a:r>
            <a:r>
              <a:rPr lang="ar-SA" sz="1800" dirty="0">
                <a:effectLst/>
                <a:latin typeface="Alexandria Light" pitchFamily="2" charset="-78"/>
                <a:ea typeface="Times New Roman" panose="02020603050405020304" pitchFamily="18" charset="0"/>
                <a:cs typeface="Alexandria Light" pitchFamily="2" charset="-78"/>
              </a:rPr>
              <a:t>يعنى المواجهة بين جماعتين أو اكثر يؤدى الى تعزيز أو تدعيم الأداء إلى دعم التغيرات الايجابية ومحاولات التكيف وجهود الابتكار, </a:t>
            </a:r>
            <a:r>
              <a:rPr lang="ar-EG" sz="1800" b="1" dirty="0">
                <a:effectLst/>
                <a:latin typeface="Alexandria Light" pitchFamily="2" charset="-78"/>
                <a:ea typeface="Times New Roman" panose="02020603050405020304" pitchFamily="18" charset="0"/>
                <a:cs typeface="Alexandria Light" pitchFamily="2" charset="-78"/>
              </a:rPr>
              <a:t>فالصراع  الإيجابي</a:t>
            </a:r>
            <a:r>
              <a:rPr lang="ar-SA" sz="1800" b="1" dirty="0">
                <a:effectLst/>
                <a:latin typeface="Alexandria Light" pitchFamily="2" charset="-78"/>
                <a:ea typeface="Times New Roman" panose="02020603050405020304" pitchFamily="18" charset="0"/>
                <a:cs typeface="Alexandria Light" pitchFamily="2" charset="-78"/>
              </a:rPr>
              <a:t>:</a:t>
            </a:r>
            <a:endParaRPr lang="en-US" sz="1800" dirty="0">
              <a:effectLst/>
              <a:latin typeface="Alexandria Light" pitchFamily="2" charset="-78"/>
              <a:ea typeface="Times New Roman" panose="02020603050405020304" pitchFamily="18" charset="0"/>
              <a:cs typeface="Alexandria Light" pitchFamily="2" charset="-78"/>
            </a:endParaRPr>
          </a:p>
          <a:p>
            <a:pPr indent="457200" algn="r" rtl="1">
              <a:lnSpc>
                <a:spcPct val="150000"/>
              </a:lnSpc>
              <a:spcAft>
                <a:spcPts val="600"/>
              </a:spcAft>
            </a:pPr>
            <a:r>
              <a:rPr lang="ar-EG" sz="1800" dirty="0">
                <a:effectLst/>
                <a:latin typeface="Alexandria Light" pitchFamily="2" charset="-78"/>
                <a:ea typeface="Times New Roman" panose="02020603050405020304" pitchFamily="18" charset="0"/>
                <a:cs typeface="Alexandria Light" pitchFamily="2" charset="-78"/>
              </a:rPr>
              <a:t>-  يساعد</a:t>
            </a:r>
            <a:r>
              <a:rPr lang="ar-SA" sz="1800" dirty="0">
                <a:effectLst/>
                <a:latin typeface="Alexandria Light" pitchFamily="2" charset="-78"/>
                <a:ea typeface="Times New Roman" panose="02020603050405020304" pitchFamily="18" charset="0"/>
                <a:cs typeface="Alexandria Light" pitchFamily="2" charset="-78"/>
              </a:rPr>
              <a:t> </a:t>
            </a:r>
            <a:r>
              <a:rPr lang="ar-EG" sz="1800" dirty="0">
                <a:effectLst/>
                <a:latin typeface="Alexandria Light" pitchFamily="2" charset="-78"/>
                <a:ea typeface="Times New Roman" panose="02020603050405020304" pitchFamily="18" charset="0"/>
                <a:cs typeface="Alexandria Light" pitchFamily="2" charset="-78"/>
              </a:rPr>
              <a:t>على تجنب الفتور واللامبالاة</a:t>
            </a:r>
            <a:r>
              <a:rPr lang="ar-SA" sz="1800" dirty="0">
                <a:effectLst/>
                <a:latin typeface="Alexandria Light" pitchFamily="2" charset="-78"/>
                <a:ea typeface="Times New Roman" panose="02020603050405020304" pitchFamily="18" charset="0"/>
                <a:cs typeface="Alexandria Light" pitchFamily="2" charset="-78"/>
              </a:rPr>
              <a:t>.</a:t>
            </a:r>
            <a:endParaRPr lang="en-US" sz="1800" dirty="0">
              <a:effectLst/>
              <a:latin typeface="Alexandria Light" pitchFamily="2" charset="-78"/>
              <a:ea typeface="Times New Roman" panose="02020603050405020304" pitchFamily="18" charset="0"/>
              <a:cs typeface="Alexandria Light" pitchFamily="2" charset="-78"/>
            </a:endParaRPr>
          </a:p>
          <a:p>
            <a:pPr indent="457200" algn="r" rtl="1">
              <a:lnSpc>
                <a:spcPct val="150000"/>
              </a:lnSpc>
              <a:spcAft>
                <a:spcPts val="600"/>
              </a:spcAft>
            </a:pPr>
            <a:r>
              <a:rPr lang="ar-EG" sz="1800" dirty="0">
                <a:effectLst/>
                <a:latin typeface="Alexandria Light" pitchFamily="2" charset="-78"/>
                <a:ea typeface="Times New Roman" panose="02020603050405020304" pitchFamily="18" charset="0"/>
                <a:cs typeface="Alexandria Light" pitchFamily="2" charset="-78"/>
              </a:rPr>
              <a:t>- يساعد على وجود اختلاف ف</a:t>
            </a:r>
            <a:r>
              <a:rPr lang="ar-SA" sz="1800" dirty="0">
                <a:effectLst/>
                <a:latin typeface="Alexandria Light" pitchFamily="2" charset="-78"/>
                <a:ea typeface="Times New Roman" panose="02020603050405020304" pitchFamily="18" charset="0"/>
                <a:cs typeface="Alexandria Light" pitchFamily="2" charset="-78"/>
              </a:rPr>
              <a:t>ي</a:t>
            </a:r>
            <a:r>
              <a:rPr lang="ar-EG" sz="1800" dirty="0">
                <a:effectLst/>
                <a:latin typeface="Alexandria Light" pitchFamily="2" charset="-78"/>
                <a:ea typeface="Times New Roman" panose="02020603050405020304" pitchFamily="18" charset="0"/>
                <a:cs typeface="Alexandria Light" pitchFamily="2" charset="-78"/>
              </a:rPr>
              <a:t> الرأي أو ف</a:t>
            </a:r>
            <a:r>
              <a:rPr lang="ar-SA" dirty="0">
                <a:latin typeface="Alexandria Light" pitchFamily="2" charset="-78"/>
                <a:ea typeface="Times New Roman" panose="02020603050405020304" pitchFamily="18" charset="0"/>
                <a:cs typeface="Alexandria Light" pitchFamily="2" charset="-78"/>
              </a:rPr>
              <a:t>ي</a:t>
            </a:r>
            <a:r>
              <a:rPr lang="ar-EG" sz="1800" dirty="0">
                <a:effectLst/>
                <a:latin typeface="Alexandria Light" pitchFamily="2" charset="-78"/>
                <a:ea typeface="Times New Roman" panose="02020603050405020304" pitchFamily="18" charset="0"/>
                <a:cs typeface="Alexandria Light" pitchFamily="2" charset="-78"/>
              </a:rPr>
              <a:t> وجهات النظر</a:t>
            </a:r>
            <a:r>
              <a:rPr lang="ar-SA" sz="1800" dirty="0">
                <a:effectLst/>
                <a:latin typeface="Alexandria Light" pitchFamily="2" charset="-78"/>
                <a:ea typeface="Times New Roman" panose="02020603050405020304" pitchFamily="18" charset="0"/>
                <a:cs typeface="Alexandria Light" pitchFamily="2" charset="-78"/>
              </a:rPr>
              <a:t>.</a:t>
            </a:r>
            <a:endParaRPr lang="en-US" sz="1800" dirty="0">
              <a:effectLst/>
              <a:latin typeface="Alexandria Light" pitchFamily="2" charset="-78"/>
              <a:ea typeface="Times New Roman" panose="02020603050405020304" pitchFamily="18" charset="0"/>
              <a:cs typeface="Alexandria Light" pitchFamily="2" charset="-78"/>
            </a:endParaRPr>
          </a:p>
          <a:p>
            <a:pPr indent="457200" algn="r" rtl="1">
              <a:lnSpc>
                <a:spcPct val="150000"/>
              </a:lnSpc>
              <a:spcAft>
                <a:spcPts val="600"/>
              </a:spcAft>
            </a:pPr>
            <a:r>
              <a:rPr lang="ar-EG" sz="1800" dirty="0">
                <a:effectLst/>
                <a:latin typeface="Alexandria Light" pitchFamily="2" charset="-78"/>
                <a:ea typeface="Times New Roman" panose="02020603050405020304" pitchFamily="18" charset="0"/>
                <a:cs typeface="Alexandria Light" pitchFamily="2" charset="-78"/>
              </a:rPr>
              <a:t>-  تشجيع ال</a:t>
            </a:r>
            <a:r>
              <a:rPr lang="ar-SA" sz="1800" dirty="0">
                <a:effectLst/>
                <a:latin typeface="Alexandria Light" pitchFamily="2" charset="-78"/>
                <a:ea typeface="Times New Roman" panose="02020603050405020304" pitchFamily="18" charset="0"/>
                <a:cs typeface="Alexandria Light" pitchFamily="2" charset="-78"/>
              </a:rPr>
              <a:t>ابداع</a:t>
            </a:r>
            <a:r>
              <a:rPr lang="ar-EG" sz="1800" dirty="0">
                <a:effectLst/>
                <a:latin typeface="Alexandria Light" pitchFamily="2" charset="-78"/>
                <a:ea typeface="Times New Roman" panose="02020603050405020304" pitchFamily="18" charset="0"/>
                <a:cs typeface="Alexandria Light" pitchFamily="2" charset="-78"/>
              </a:rPr>
              <a:t> والابتكار.</a:t>
            </a:r>
            <a:r>
              <a:rPr lang="ar-SA" dirty="0">
                <a:latin typeface="Alexandria Light" pitchFamily="2" charset="-78"/>
                <a:ea typeface="Times New Roman" panose="02020603050405020304" pitchFamily="18" charset="0"/>
                <a:cs typeface="Alexandria Light" pitchFamily="2" charset="-78"/>
              </a:rPr>
              <a:t>			</a:t>
            </a:r>
            <a:r>
              <a:rPr lang="ar-EG" sz="1800" dirty="0">
                <a:effectLst/>
                <a:latin typeface="Alexandria Light" pitchFamily="2" charset="-78"/>
                <a:ea typeface="Times New Roman" panose="02020603050405020304" pitchFamily="18" charset="0"/>
                <a:cs typeface="Alexandria Light" pitchFamily="2" charset="-78"/>
              </a:rPr>
              <a:t>-  يساعد على تحديد وبلورة المشاكل بوضوح.</a:t>
            </a:r>
            <a:endParaRPr lang="en-US" sz="1800" dirty="0">
              <a:effectLst/>
              <a:latin typeface="Alexandria Light" pitchFamily="2" charset="-78"/>
              <a:ea typeface="Times New Roman" panose="02020603050405020304" pitchFamily="18" charset="0"/>
              <a:cs typeface="Alexandria Light" pitchFamily="2" charset="-78"/>
            </a:endParaRPr>
          </a:p>
          <a:p>
            <a:pPr indent="457200" algn="r" rtl="1">
              <a:lnSpc>
                <a:spcPct val="150000"/>
              </a:lnSpc>
              <a:spcAft>
                <a:spcPts val="600"/>
              </a:spcAft>
            </a:pPr>
            <a:r>
              <a:rPr lang="ar-EG" sz="1800" dirty="0">
                <a:effectLst/>
                <a:latin typeface="Alexandria Light" pitchFamily="2" charset="-78"/>
                <a:ea typeface="Times New Roman" panose="02020603050405020304" pitchFamily="18" charset="0"/>
                <a:cs typeface="Alexandria Light" pitchFamily="2" charset="-78"/>
              </a:rPr>
              <a:t>-  تحفيز مجهودات الأفراد والجماعات للت</a:t>
            </a:r>
            <a:r>
              <a:rPr lang="ar-SA" sz="1800" dirty="0">
                <a:effectLst/>
                <a:latin typeface="Alexandria Light" pitchFamily="2" charset="-78"/>
                <a:ea typeface="Times New Roman" panose="02020603050405020304" pitchFamily="18" charset="0"/>
                <a:cs typeface="Alexandria Light" pitchFamily="2" charset="-78"/>
              </a:rPr>
              <a:t>م</a:t>
            </a:r>
            <a:r>
              <a:rPr lang="ar-EG" sz="1800" dirty="0" err="1">
                <a:effectLst/>
                <a:latin typeface="Alexandria Light" pitchFamily="2" charset="-78"/>
                <a:ea typeface="Times New Roman" panose="02020603050405020304" pitchFamily="18" charset="0"/>
                <a:cs typeface="Alexandria Light" pitchFamily="2" charset="-78"/>
              </a:rPr>
              <a:t>يز</a:t>
            </a:r>
            <a:r>
              <a:rPr lang="ar-SA" sz="1800" dirty="0">
                <a:effectLst/>
                <a:latin typeface="Alexandria Light" pitchFamily="2" charset="-78"/>
                <a:ea typeface="Times New Roman" panose="02020603050405020304" pitchFamily="18" charset="0"/>
                <a:cs typeface="Alexandria Light" pitchFamily="2" charset="-78"/>
              </a:rPr>
              <a:t>.</a:t>
            </a:r>
            <a:endParaRPr lang="en-US" sz="1800" dirty="0">
              <a:effectLst/>
              <a:latin typeface="Alexandria Light" pitchFamily="2" charset="-78"/>
              <a:ea typeface="Times New Roman" panose="02020603050405020304" pitchFamily="18" charset="0"/>
              <a:cs typeface="Alexandria Light" pitchFamily="2" charset="-78"/>
            </a:endParaRPr>
          </a:p>
          <a:p>
            <a:pPr indent="457200" algn="r" rtl="1">
              <a:lnSpc>
                <a:spcPct val="150000"/>
              </a:lnSpc>
              <a:spcAft>
                <a:spcPts val="600"/>
              </a:spcAft>
            </a:pPr>
            <a:r>
              <a:rPr lang="ar-EG" sz="1800" dirty="0">
                <a:effectLst/>
                <a:latin typeface="Alexandria Light" pitchFamily="2" charset="-78"/>
                <a:ea typeface="Times New Roman" panose="02020603050405020304" pitchFamily="18" charset="0"/>
                <a:cs typeface="Alexandria Light" pitchFamily="2" charset="-78"/>
              </a:rPr>
              <a:t>- يساعد على </a:t>
            </a:r>
            <a:r>
              <a:rPr lang="ar-EG" sz="1800" dirty="0" err="1">
                <a:effectLst/>
                <a:latin typeface="Alexandria Light" pitchFamily="2" charset="-78"/>
                <a:ea typeface="Times New Roman" panose="02020603050405020304" pitchFamily="18" charset="0"/>
                <a:cs typeface="Alexandria Light" pitchFamily="2" charset="-78"/>
              </a:rPr>
              <a:t>إتخاذ</a:t>
            </a:r>
            <a:r>
              <a:rPr lang="ar-EG" sz="1800" dirty="0">
                <a:effectLst/>
                <a:latin typeface="Alexandria Light" pitchFamily="2" charset="-78"/>
                <a:ea typeface="Times New Roman" panose="02020603050405020304" pitchFamily="18" charset="0"/>
                <a:cs typeface="Alexandria Light" pitchFamily="2" charset="-78"/>
              </a:rPr>
              <a:t> الحلول والقرارات الواقعية والفعالة</a:t>
            </a:r>
            <a:r>
              <a:rPr lang="ar-SA" sz="1800" dirty="0">
                <a:effectLst/>
                <a:latin typeface="Alexandria Light" pitchFamily="2" charset="-78"/>
                <a:ea typeface="Times New Roman" panose="02020603050405020304" pitchFamily="18" charset="0"/>
                <a:cs typeface="Alexandria Light" pitchFamily="2" charset="-78"/>
              </a:rPr>
              <a:t>.</a:t>
            </a:r>
            <a:r>
              <a:rPr lang="ar-SA" dirty="0">
                <a:latin typeface="Alexandria Light" pitchFamily="2" charset="-78"/>
                <a:ea typeface="Times New Roman" panose="02020603050405020304" pitchFamily="18" charset="0"/>
                <a:cs typeface="Alexandria Light" pitchFamily="2" charset="-78"/>
              </a:rPr>
              <a:t>	</a:t>
            </a:r>
            <a:r>
              <a:rPr lang="ar-EG" sz="1800" dirty="0">
                <a:effectLst/>
                <a:latin typeface="Alexandria Light" pitchFamily="2" charset="-78"/>
                <a:ea typeface="Times New Roman" panose="02020603050405020304" pitchFamily="18" charset="0"/>
                <a:cs typeface="Alexandria Light" pitchFamily="2" charset="-78"/>
              </a:rPr>
              <a:t>-  يساعد على إحداث التغير</a:t>
            </a:r>
            <a:r>
              <a:rPr lang="ar-SA" sz="1800" dirty="0">
                <a:effectLst/>
                <a:latin typeface="Alexandria Light" pitchFamily="2" charset="-78"/>
                <a:ea typeface="Times New Roman" panose="02020603050405020304" pitchFamily="18" charset="0"/>
                <a:cs typeface="Alexandria Light" pitchFamily="2" charset="-78"/>
              </a:rPr>
              <a:t>.</a:t>
            </a:r>
            <a:endParaRPr lang="en-US" sz="1800" dirty="0">
              <a:effectLst/>
              <a:latin typeface="Alexandria Light" pitchFamily="2" charset="-78"/>
              <a:ea typeface="Times New Roman" panose="02020603050405020304" pitchFamily="18" charset="0"/>
              <a:cs typeface="Alexandria Light" pitchFamily="2" charset="-78"/>
            </a:endParaRPr>
          </a:p>
        </p:txBody>
      </p:sp>
    </p:spTree>
    <p:extLst>
      <p:ext uri="{BB962C8B-B14F-4D97-AF65-F5344CB8AC3E}">
        <p14:creationId xmlns:p14="http://schemas.microsoft.com/office/powerpoint/2010/main" val="3119361796"/>
      </p:ext>
    </p:extLst>
  </p:cSld>
  <p:clrMapOvr>
    <a:masterClrMapping/>
  </p:clrMapOvr>
  <mc:AlternateContent xmlns:mc="http://schemas.openxmlformats.org/markup-compatibility/2006" xmlns:p14="http://schemas.microsoft.com/office/powerpoint/2010/main">
    <mc:Choice Requires="p14">
      <p:transition p14:dur="10" advTm="101330"/>
    </mc:Choice>
    <mc:Fallback xmlns="">
      <p:transition advTm="10133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74FBC7-42E9-877A-ADD5-57671EEA94E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B954583-2122-3960-2E40-4A2DFD41F533}"/>
              </a:ext>
            </a:extLst>
          </p:cNvPr>
          <p:cNvSpPr/>
          <p:nvPr/>
        </p:nvSpPr>
        <p:spPr>
          <a:xfrm>
            <a:off x="617280" y="733425"/>
            <a:ext cx="10812720" cy="57386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C860A888-154B-7BF4-29C4-217EF33BF596}"/>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ED48BAA4-8FD0-EBA8-AECD-5980E71A088E}"/>
              </a:ext>
            </a:extLst>
          </p:cNvPr>
          <p:cNvSpPr/>
          <p:nvPr/>
        </p:nvSpPr>
        <p:spPr>
          <a:xfrm>
            <a:off x="111707" y="5209692"/>
            <a:ext cx="1323688" cy="1633200"/>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0ED934E7-1FE4-74E9-F649-DEE4B2504C9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3" name="Rectangle 3">
            <a:extLst>
              <a:ext uri="{FF2B5EF4-FFF2-40B4-BE49-F238E27FC236}">
                <a16:creationId xmlns:a16="http://schemas.microsoft.com/office/drawing/2014/main" id="{BA42FDC2-8DF4-19E0-3DE7-D30A57986F6A}"/>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4" name="Rectangle 4">
            <a:extLst>
              <a:ext uri="{FF2B5EF4-FFF2-40B4-BE49-F238E27FC236}">
                <a16:creationId xmlns:a16="http://schemas.microsoft.com/office/drawing/2014/main" id="{B9C2993B-9538-92B8-73AE-0475FA58FC4F}"/>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5" name="Rectangle 6">
            <a:extLst>
              <a:ext uri="{FF2B5EF4-FFF2-40B4-BE49-F238E27FC236}">
                <a16:creationId xmlns:a16="http://schemas.microsoft.com/office/drawing/2014/main" id="{EF1981AD-2DE4-CD33-64BE-1D7E9C77553F}"/>
              </a:ext>
            </a:extLst>
          </p:cNvPr>
          <p:cNvSpPr>
            <a:spLocks noChangeArrowheads="1"/>
          </p:cNvSpPr>
          <p:nvPr/>
        </p:nvSpPr>
        <p:spPr bwMode="auto">
          <a:xfrm>
            <a:off x="1116281" y="998377"/>
            <a:ext cx="10325270" cy="49237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457200" algn="just" rtl="1">
              <a:lnSpc>
                <a:spcPct val="150000"/>
              </a:lnSpc>
              <a:spcAft>
                <a:spcPts val="600"/>
              </a:spcAft>
            </a:pPr>
            <a:r>
              <a:rPr lang="ar-EG" sz="1800" b="1" dirty="0">
                <a:effectLst/>
                <a:latin typeface="Alexandria Light" pitchFamily="2" charset="-78"/>
                <a:ea typeface="Times New Roman" panose="02020603050405020304" pitchFamily="18" charset="0"/>
                <a:cs typeface="Alexandria Light" pitchFamily="2" charset="-78"/>
              </a:rPr>
              <a:t>فمن آثاره الإيجابية</a:t>
            </a:r>
            <a:r>
              <a:rPr lang="ar-EG" sz="1800" dirty="0">
                <a:effectLst/>
                <a:latin typeface="Alexandria Light" pitchFamily="2" charset="-78"/>
                <a:ea typeface="Times New Roman" panose="02020603050405020304" pitchFamily="18" charset="0"/>
                <a:cs typeface="Alexandria Light" pitchFamily="2" charset="-78"/>
              </a:rPr>
              <a:t> </a:t>
            </a:r>
            <a:r>
              <a:rPr lang="ar-EG" sz="1800" dirty="0" err="1">
                <a:effectLst/>
                <a:latin typeface="Alexandria Light" pitchFamily="2" charset="-78"/>
                <a:ea typeface="Times New Roman" panose="02020603050405020304" pitchFamily="18" charset="0"/>
                <a:cs typeface="Alexandria Light" pitchFamily="2" charset="-78"/>
              </a:rPr>
              <a:t>ماهو</a:t>
            </a:r>
            <a:r>
              <a:rPr lang="ar-EG" sz="1800" dirty="0">
                <a:effectLst/>
                <a:latin typeface="Alexandria Light" pitchFamily="2" charset="-78"/>
                <a:ea typeface="Times New Roman" panose="02020603050405020304" pitchFamily="18" charset="0"/>
                <a:cs typeface="Alexandria Light" pitchFamily="2" charset="-78"/>
              </a:rPr>
              <a:t> مفيد فأما الإيجابي فعندما تغلب المصلحة العامة على المصلحة الذاتية عن طريق تطوير التنظيم وتغيير العلاقات السائدة فيه, ويهدف إلى توليد أفكار جديدة وحث الأفراد لتحقيق مستويات أعلى من الأداء ولذلك لابد من زيادة وتيرتها من خلال :</a:t>
            </a:r>
            <a:endParaRPr lang="en-US" sz="18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1800" dirty="0">
                <a:effectLst/>
                <a:latin typeface="Alexandria Light" pitchFamily="2" charset="-78"/>
                <a:ea typeface="Times New Roman" panose="02020603050405020304" pitchFamily="18" charset="0"/>
                <a:cs typeface="Alexandria Light" pitchFamily="2" charset="-78"/>
              </a:rPr>
              <a:t>- شحذ الهمم وزيادة الإبداع, توضيح أو تفسير الأفكار.</a:t>
            </a:r>
            <a:endParaRPr lang="en-US" sz="18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1800" dirty="0">
                <a:effectLst/>
                <a:latin typeface="Alexandria Light" pitchFamily="2" charset="-78"/>
                <a:ea typeface="Times New Roman" panose="02020603050405020304" pitchFamily="18" charset="0"/>
                <a:cs typeface="Alexandria Light" pitchFamily="2" charset="-78"/>
              </a:rPr>
              <a:t>- زيادة فهم المسائل المطروحة.</a:t>
            </a:r>
            <a:endParaRPr lang="en-US" sz="18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1800" dirty="0">
                <a:effectLst/>
                <a:latin typeface="Alexandria Light" pitchFamily="2" charset="-78"/>
                <a:ea typeface="Times New Roman" panose="02020603050405020304" pitchFamily="18" charset="0"/>
                <a:cs typeface="Alexandria Light" pitchFamily="2" charset="-78"/>
              </a:rPr>
              <a:t>- تحسين القواعد الأساسية للتعامل داخل فريق العمل. </a:t>
            </a:r>
            <a:endParaRPr lang="en-US" sz="18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1800" dirty="0">
                <a:effectLst/>
                <a:latin typeface="Alexandria Light" pitchFamily="2" charset="-78"/>
                <a:ea typeface="Times New Roman" panose="02020603050405020304" pitchFamily="18" charset="0"/>
                <a:cs typeface="Alexandria Light" pitchFamily="2" charset="-78"/>
              </a:rPr>
              <a:t>ومن صوره مبادرة العاملين بتقديم أفكار ومقترحات ووجهات نظر متباينة ومتعارضة مع المدير أو مع زملائهم, تقديم الأفكار والمقترحات الموضوعية التي تهدف إلى تطوير إجراءات العمل وسياساته وخططه وزيادة إنتاجية المنظمة. القيام بمضاعفة العمل والإنتاج للفوز بجوائز وترقيات وحوافز مادية ومعنوية. شيوع روح المنافسة وسيادة روح العمل الجماعي التعاوني بين العاملين حتى في ظل اختلاف الرأي وتعارضه مع الطرف الآخر.</a:t>
            </a:r>
            <a:endParaRPr lang="en-US" sz="1800" dirty="0">
              <a:effectLst/>
              <a:latin typeface="Alexandria Light" pitchFamily="2" charset="-78"/>
              <a:ea typeface="Times New Roman" panose="02020603050405020304" pitchFamily="18" charset="0"/>
              <a:cs typeface="Alexandria Light" pitchFamily="2" charset="-78"/>
            </a:endParaRPr>
          </a:p>
        </p:txBody>
      </p:sp>
    </p:spTree>
    <p:extLst>
      <p:ext uri="{BB962C8B-B14F-4D97-AF65-F5344CB8AC3E}">
        <p14:creationId xmlns:p14="http://schemas.microsoft.com/office/powerpoint/2010/main" val="4117997330"/>
      </p:ext>
    </p:extLst>
  </p:cSld>
  <p:clrMapOvr>
    <a:masterClrMapping/>
  </p:clrMapOvr>
  <mc:AlternateContent xmlns:mc="http://schemas.openxmlformats.org/markup-compatibility/2006" xmlns:p14="http://schemas.microsoft.com/office/powerpoint/2010/main">
    <mc:Choice Requires="p14">
      <p:transition p14:dur="10" advTm="74731"/>
    </mc:Choice>
    <mc:Fallback xmlns="">
      <p:transition advTm="74731"/>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E74D75-B505-18F6-6342-37C46BAE751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FAB7BAE-3FAC-64C3-16A9-54F43B6931F0}"/>
              </a:ext>
            </a:extLst>
          </p:cNvPr>
          <p:cNvSpPr/>
          <p:nvPr/>
        </p:nvSpPr>
        <p:spPr>
          <a:xfrm>
            <a:off x="617280" y="733425"/>
            <a:ext cx="10812720" cy="57386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52D11A86-0189-D34D-B396-32320A66E0B2}"/>
              </a:ext>
            </a:extLst>
          </p:cNvPr>
          <p:cNvSpPr/>
          <p:nvPr/>
        </p:nvSpPr>
        <p:spPr>
          <a:xfrm>
            <a:off x="111708" y="4809506"/>
            <a:ext cx="1829260" cy="204849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5908A6C8-73B6-B9C9-A596-97CF69ABCD82}"/>
              </a:ext>
            </a:extLst>
          </p:cNvPr>
          <p:cNvSpPr/>
          <p:nvPr/>
        </p:nvSpPr>
        <p:spPr>
          <a:xfrm>
            <a:off x="111706" y="4952010"/>
            <a:ext cx="1645841" cy="1890882"/>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6D9E0827-E36D-29F1-40AB-7AC9FBE5F7A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3" name="Rectangle 3">
            <a:extLst>
              <a:ext uri="{FF2B5EF4-FFF2-40B4-BE49-F238E27FC236}">
                <a16:creationId xmlns:a16="http://schemas.microsoft.com/office/drawing/2014/main" id="{C8F1837F-91E7-2003-DE2E-B8B1D59D7B4C}"/>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4" name="Rectangle 4">
            <a:extLst>
              <a:ext uri="{FF2B5EF4-FFF2-40B4-BE49-F238E27FC236}">
                <a16:creationId xmlns:a16="http://schemas.microsoft.com/office/drawing/2014/main" id="{2FA65753-3084-8C15-43FE-D2E9FACB2AC2}"/>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5" name="Rectangle 6">
            <a:extLst>
              <a:ext uri="{FF2B5EF4-FFF2-40B4-BE49-F238E27FC236}">
                <a16:creationId xmlns:a16="http://schemas.microsoft.com/office/drawing/2014/main" id="{BDA78510-2A4F-8A48-B41A-66ED9C5C9EC2}"/>
              </a:ext>
            </a:extLst>
          </p:cNvPr>
          <p:cNvSpPr>
            <a:spLocks noChangeArrowheads="1"/>
          </p:cNvSpPr>
          <p:nvPr/>
        </p:nvSpPr>
        <p:spPr bwMode="auto">
          <a:xfrm>
            <a:off x="773875" y="1162502"/>
            <a:ext cx="10293629" cy="47338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457200" algn="just" rtl="1">
              <a:lnSpc>
                <a:spcPct val="150000"/>
              </a:lnSpc>
              <a:spcAft>
                <a:spcPts val="600"/>
              </a:spcAft>
            </a:pPr>
            <a:r>
              <a:rPr lang="ar-EG" sz="2000" dirty="0">
                <a:effectLst/>
                <a:latin typeface="Alexandria Light" pitchFamily="2" charset="-78"/>
                <a:ea typeface="Times New Roman" panose="02020603050405020304" pitchFamily="18" charset="0"/>
                <a:cs typeface="Alexandria Light" pitchFamily="2" charset="-78"/>
              </a:rPr>
              <a:t> </a:t>
            </a:r>
            <a:r>
              <a:rPr lang="ar-SA" sz="2000" b="1" dirty="0">
                <a:effectLst/>
                <a:latin typeface="Alexandria Light" pitchFamily="2" charset="-78"/>
                <a:ea typeface="Times New Roman" panose="02020603050405020304" pitchFamily="18" charset="0"/>
                <a:cs typeface="Alexandria Light" pitchFamily="2" charset="-78"/>
              </a:rPr>
              <a:t>2- الصراع السلبى</a:t>
            </a:r>
            <a:r>
              <a:rPr lang="ar-SA" sz="2000" dirty="0">
                <a:effectLst/>
                <a:latin typeface="Alexandria Light" pitchFamily="2" charset="-78"/>
                <a:ea typeface="Times New Roman" panose="02020603050405020304" pitchFamily="18" charset="0"/>
                <a:cs typeface="Alexandria Light" pitchFamily="2" charset="-78"/>
              </a:rPr>
              <a:t>: وهو </a:t>
            </a:r>
            <a:r>
              <a:rPr lang="ar-SA" sz="2000" dirty="0" err="1">
                <a:effectLst/>
                <a:latin typeface="Alexandria Light" pitchFamily="2" charset="-78"/>
                <a:ea typeface="Times New Roman" panose="02020603050405020304" pitchFamily="18" charset="0"/>
                <a:cs typeface="Alexandria Light" pitchFamily="2" charset="-78"/>
              </a:rPr>
              <a:t>أى</a:t>
            </a:r>
            <a:r>
              <a:rPr lang="ar-SA" sz="2000" dirty="0">
                <a:effectLst/>
                <a:latin typeface="Alexandria Light" pitchFamily="2" charset="-78"/>
                <a:ea typeface="Times New Roman" panose="02020603050405020304" pitchFamily="18" charset="0"/>
                <a:cs typeface="Alexandria Light" pitchFamily="2" charset="-78"/>
              </a:rPr>
              <a:t> مواجهه أو تعامل تتم </a:t>
            </a:r>
            <a:r>
              <a:rPr lang="ar-SA" sz="2000" dirty="0" err="1">
                <a:effectLst/>
                <a:latin typeface="Alexandria Light" pitchFamily="2" charset="-78"/>
                <a:ea typeface="Times New Roman" panose="02020603050405020304" pitchFamily="18" charset="0"/>
                <a:cs typeface="Alexandria Light" pitchFamily="2" charset="-78"/>
              </a:rPr>
              <a:t>فية</a:t>
            </a:r>
            <a:r>
              <a:rPr lang="ar-SA" sz="2000" dirty="0">
                <a:effectLst/>
                <a:latin typeface="Alexandria Light" pitchFamily="2" charset="-78"/>
                <a:ea typeface="Times New Roman" panose="02020603050405020304" pitchFamily="18" charset="0"/>
                <a:cs typeface="Alexandria Light" pitchFamily="2" charset="-78"/>
              </a:rPr>
              <a:t> الجماعات ويترتب عليه إحداث الفوضى في التنظيم وإعاقته عن تحقيق أهدافة, ومن صور </a:t>
            </a:r>
            <a:r>
              <a:rPr lang="ar-SA" sz="2000" b="1" dirty="0">
                <a:effectLst/>
                <a:latin typeface="Alexandria Light" pitchFamily="2" charset="-78"/>
                <a:ea typeface="Times New Roman" panose="02020603050405020304" pitchFamily="18" charset="0"/>
                <a:cs typeface="Alexandria Light" pitchFamily="2" charset="-78"/>
              </a:rPr>
              <a:t>الصراع السلبي:</a:t>
            </a:r>
            <a:endParaRPr lang="en-US" sz="20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SA" sz="2000" dirty="0">
                <a:effectLst/>
                <a:latin typeface="Alexandria Light" pitchFamily="2" charset="-78"/>
                <a:ea typeface="Times New Roman" panose="02020603050405020304" pitchFamily="18" charset="0"/>
                <a:cs typeface="Alexandria Light" pitchFamily="2" charset="-78"/>
              </a:rPr>
              <a:t>- بذل الجهود لتحقيق المكاسب الفردية.</a:t>
            </a:r>
            <a:endParaRPr lang="en-US" sz="20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SA" sz="2000" dirty="0">
                <a:effectLst/>
                <a:latin typeface="Alexandria Light" pitchFamily="2" charset="-78"/>
                <a:ea typeface="Times New Roman" panose="02020603050405020304" pitchFamily="18" charset="0"/>
                <a:cs typeface="Alexandria Light" pitchFamily="2" charset="-78"/>
              </a:rPr>
              <a:t>- عدم تشجيع التعاون.</a:t>
            </a:r>
            <a:endParaRPr lang="en-US" sz="20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SA" sz="2000" dirty="0">
                <a:effectLst/>
                <a:latin typeface="Alexandria Light" pitchFamily="2" charset="-78"/>
                <a:ea typeface="Times New Roman" panose="02020603050405020304" pitchFamily="18" charset="0"/>
                <a:cs typeface="Alexandria Light" pitchFamily="2" charset="-78"/>
              </a:rPr>
              <a:t>- </a:t>
            </a:r>
            <a:r>
              <a:rPr lang="ar-SA" sz="2000" dirty="0" err="1">
                <a:effectLst/>
                <a:latin typeface="Alexandria Light" pitchFamily="2" charset="-78"/>
                <a:ea typeface="Times New Roman" panose="02020603050405020304" pitchFamily="18" charset="0"/>
                <a:cs typeface="Alexandria Light" pitchFamily="2" charset="-78"/>
              </a:rPr>
              <a:t>الإنعزاليه</a:t>
            </a:r>
            <a:r>
              <a:rPr lang="ar-SA" sz="2000" dirty="0">
                <a:effectLst/>
                <a:latin typeface="Alexandria Light" pitchFamily="2" charset="-78"/>
                <a:ea typeface="Times New Roman" panose="02020603050405020304" pitchFamily="18" charset="0"/>
                <a:cs typeface="Alexandria Light" pitchFamily="2" charset="-78"/>
              </a:rPr>
              <a:t> حيث يعمل الأفراد أو الجماعات على تحقيق أهدافهم فقط.</a:t>
            </a:r>
            <a:endParaRPr lang="en-US" sz="20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SA" sz="2000" dirty="0">
                <a:effectLst/>
                <a:latin typeface="Alexandria Light" pitchFamily="2" charset="-78"/>
                <a:ea typeface="Times New Roman" panose="02020603050405020304" pitchFamily="18" charset="0"/>
                <a:cs typeface="Alexandria Light" pitchFamily="2" charset="-78"/>
              </a:rPr>
              <a:t>- خلق الضغوط غير الضرورية.</a:t>
            </a:r>
            <a:endParaRPr lang="en-US" sz="20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SA" sz="2000" dirty="0">
                <a:effectLst/>
                <a:latin typeface="Alexandria Light" pitchFamily="2" charset="-78"/>
                <a:ea typeface="Times New Roman" panose="02020603050405020304" pitchFamily="18" charset="0"/>
                <a:cs typeface="Alexandria Light" pitchFamily="2" charset="-78"/>
              </a:rPr>
              <a:t>- العمل على تحقيق الأهداف الخاصة بالجماعات.</a:t>
            </a:r>
            <a:endParaRPr lang="en-US" sz="20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SA" sz="2000" dirty="0">
                <a:effectLst/>
                <a:latin typeface="Alexandria Light" pitchFamily="2" charset="-78"/>
                <a:ea typeface="Times New Roman" panose="02020603050405020304" pitchFamily="18" charset="0"/>
                <a:cs typeface="Alexandria Light" pitchFamily="2" charset="-78"/>
              </a:rPr>
              <a:t>- الإضرار بالأطراف المتنازعة, مما يؤدى الى </a:t>
            </a:r>
            <a:r>
              <a:rPr lang="ar-SA" sz="2000" dirty="0" err="1">
                <a:effectLst/>
                <a:latin typeface="Alexandria Light" pitchFamily="2" charset="-78"/>
                <a:ea typeface="Times New Roman" panose="02020603050405020304" pitchFamily="18" charset="0"/>
                <a:cs typeface="Alexandria Light" pitchFamily="2" charset="-78"/>
              </a:rPr>
              <a:t>إنهيار</a:t>
            </a:r>
            <a:r>
              <a:rPr lang="ar-SA" sz="2000" dirty="0">
                <a:effectLst/>
                <a:latin typeface="Alexandria Light" pitchFamily="2" charset="-78"/>
                <a:ea typeface="Times New Roman" panose="02020603050405020304" pitchFamily="18" charset="0"/>
                <a:cs typeface="Alexandria Light" pitchFamily="2" charset="-78"/>
              </a:rPr>
              <a:t> المؤسسة.</a:t>
            </a:r>
            <a:endParaRPr lang="en-US" sz="20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2000" dirty="0">
                <a:effectLst/>
                <a:latin typeface="Alexandria Light" pitchFamily="2" charset="-78"/>
                <a:ea typeface="Times New Roman" panose="02020603050405020304" pitchFamily="18" charset="0"/>
                <a:cs typeface="Alexandria Light" pitchFamily="2" charset="-78"/>
              </a:rPr>
              <a:t> </a:t>
            </a:r>
            <a:endParaRPr lang="en-US" sz="2000" dirty="0">
              <a:effectLst/>
              <a:latin typeface="Alexandria Light" pitchFamily="2" charset="-78"/>
              <a:ea typeface="Times New Roman" panose="02020603050405020304" pitchFamily="18" charset="0"/>
              <a:cs typeface="Alexandria Light" pitchFamily="2" charset="-78"/>
            </a:endParaRPr>
          </a:p>
        </p:txBody>
      </p:sp>
    </p:spTree>
    <p:extLst>
      <p:ext uri="{BB962C8B-B14F-4D97-AF65-F5344CB8AC3E}">
        <p14:creationId xmlns:p14="http://schemas.microsoft.com/office/powerpoint/2010/main" val="1705453938"/>
      </p:ext>
    </p:extLst>
  </p:cSld>
  <p:clrMapOvr>
    <a:masterClrMapping/>
  </p:clrMapOvr>
  <mc:AlternateContent xmlns:mc="http://schemas.openxmlformats.org/markup-compatibility/2006" xmlns:p14="http://schemas.microsoft.com/office/powerpoint/2010/main">
    <mc:Choice Requires="p14">
      <p:transition p14:dur="10" advTm="39764"/>
    </mc:Choice>
    <mc:Fallback xmlns="">
      <p:transition advTm="39764"/>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3C7218-DA8B-1FB1-CF58-2EA0455E401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23F1A5C-DEFA-AA28-8FEC-5638C35AD37F}"/>
              </a:ext>
            </a:extLst>
          </p:cNvPr>
          <p:cNvSpPr/>
          <p:nvPr/>
        </p:nvSpPr>
        <p:spPr>
          <a:xfrm>
            <a:off x="285008" y="237507"/>
            <a:ext cx="11697195" cy="64001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4" name="Rectangle 4">
            <a:extLst>
              <a:ext uri="{FF2B5EF4-FFF2-40B4-BE49-F238E27FC236}">
                <a16:creationId xmlns:a16="http://schemas.microsoft.com/office/drawing/2014/main" id="{61EA2172-BE8C-C440-B92B-616A0FDE97BB}"/>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5" name="Rectangle 6">
            <a:extLst>
              <a:ext uri="{FF2B5EF4-FFF2-40B4-BE49-F238E27FC236}">
                <a16:creationId xmlns:a16="http://schemas.microsoft.com/office/drawing/2014/main" id="{E7606241-7B7D-F82F-C7CC-AE5C4E8D6383}"/>
              </a:ext>
            </a:extLst>
          </p:cNvPr>
          <p:cNvSpPr>
            <a:spLocks noChangeArrowheads="1"/>
          </p:cNvSpPr>
          <p:nvPr/>
        </p:nvSpPr>
        <p:spPr bwMode="auto">
          <a:xfrm>
            <a:off x="463138" y="610840"/>
            <a:ext cx="11495315" cy="58316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457200" algn="just" rtl="1">
              <a:lnSpc>
                <a:spcPct val="150000"/>
              </a:lnSpc>
              <a:spcAft>
                <a:spcPts val="600"/>
              </a:spcAft>
            </a:pPr>
            <a:r>
              <a:rPr lang="ar-EG" sz="1800" b="1" dirty="0">
                <a:effectLst/>
                <a:latin typeface="Alexandria Light" pitchFamily="2" charset="-78"/>
                <a:ea typeface="Times New Roman" panose="02020603050405020304" pitchFamily="18" charset="0"/>
                <a:cs typeface="Alexandria Light" pitchFamily="2" charset="-78"/>
              </a:rPr>
              <a:t>والصراع</a:t>
            </a:r>
            <a:r>
              <a:rPr lang="ar-EG" sz="1800" dirty="0">
                <a:effectLst/>
                <a:latin typeface="Alexandria Light" pitchFamily="2" charset="-78"/>
                <a:ea typeface="Times New Roman" panose="02020603050405020304" pitchFamily="18" charset="0"/>
                <a:cs typeface="Alexandria Light" pitchFamily="2" charset="-78"/>
              </a:rPr>
              <a:t> السلبي يحدث عندما تغلب المصلحة الذاتية على المصلحة العامة مما يؤثِّر سلباً على قوة وتماسك الجماعة وتفاعلها وتحقيق أهدافها, </a:t>
            </a:r>
            <a:r>
              <a:rPr lang="ar-EG" sz="1800" b="1" dirty="0">
                <a:effectLst/>
                <a:latin typeface="Alexandria Light" pitchFamily="2" charset="-78"/>
                <a:ea typeface="Times New Roman" panose="02020603050405020304" pitchFamily="18" charset="0"/>
                <a:cs typeface="Alexandria Light" pitchFamily="2" charset="-78"/>
              </a:rPr>
              <a:t>ومن الآثار السلبية للصراع </a:t>
            </a:r>
            <a:r>
              <a:rPr lang="ar-EG" sz="1800" dirty="0">
                <a:effectLst/>
                <a:latin typeface="Alexandria Light" pitchFamily="2" charset="-78"/>
                <a:ea typeface="Times New Roman" panose="02020603050405020304" pitchFamily="18" charset="0"/>
                <a:cs typeface="Alexandria Light" pitchFamily="2" charset="-78"/>
              </a:rPr>
              <a:t>ما يكون مدمر </a:t>
            </a:r>
            <a:r>
              <a:rPr lang="ar-EG" sz="1800" dirty="0">
                <a:solidFill>
                  <a:srgbClr val="0070C0"/>
                </a:solidFill>
                <a:effectLst/>
                <a:latin typeface="Alexandria Light" pitchFamily="2" charset="-78"/>
                <a:ea typeface="Times New Roman" panose="02020603050405020304" pitchFamily="18" charset="0"/>
                <a:cs typeface="Alexandria Light" pitchFamily="2" charset="-78"/>
              </a:rPr>
              <a:t>فيجب الحد منها ومكافحتها </a:t>
            </a:r>
            <a:r>
              <a:rPr lang="ar-EG" sz="1800" b="1" dirty="0">
                <a:solidFill>
                  <a:srgbClr val="0070C0"/>
                </a:solidFill>
                <a:effectLst/>
                <a:latin typeface="Alexandria Light" pitchFamily="2" charset="-78"/>
                <a:ea typeface="Times New Roman" panose="02020603050405020304" pitchFamily="18" charset="0"/>
                <a:cs typeface="Alexandria Light" pitchFamily="2" charset="-78"/>
              </a:rPr>
              <a:t>وتشمل:</a:t>
            </a:r>
            <a:r>
              <a:rPr lang="ar-EG" sz="1800" dirty="0">
                <a:solidFill>
                  <a:srgbClr val="0070C0"/>
                </a:solidFill>
                <a:effectLst/>
                <a:latin typeface="Alexandria Light" pitchFamily="2" charset="-78"/>
                <a:ea typeface="Times New Roman" panose="02020603050405020304" pitchFamily="18" charset="0"/>
                <a:cs typeface="Alexandria Light" pitchFamily="2" charset="-78"/>
              </a:rPr>
              <a:t> </a:t>
            </a:r>
            <a:endParaRPr lang="en-US" sz="1800" dirty="0">
              <a:solidFill>
                <a:srgbClr val="0070C0"/>
              </a:solidFill>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1800" dirty="0">
                <a:effectLst/>
                <a:latin typeface="Alexandria Light" pitchFamily="2" charset="-78"/>
                <a:ea typeface="Times New Roman" panose="02020603050405020304" pitchFamily="18" charset="0"/>
                <a:cs typeface="Alexandria Light" pitchFamily="2" charset="-78"/>
              </a:rPr>
              <a:t>- </a:t>
            </a:r>
            <a:r>
              <a:rPr lang="ar-EG" sz="1800" dirty="0" err="1">
                <a:effectLst/>
                <a:latin typeface="Alexandria Light" pitchFamily="2" charset="-78"/>
                <a:ea typeface="Times New Roman" panose="02020603050405020304" pitchFamily="18" charset="0"/>
                <a:cs typeface="Alexandria Light" pitchFamily="2" charset="-78"/>
              </a:rPr>
              <a:t>إنخفاض</a:t>
            </a:r>
            <a:r>
              <a:rPr lang="ar-EG" sz="1800" dirty="0">
                <a:effectLst/>
                <a:latin typeface="Alexandria Light" pitchFamily="2" charset="-78"/>
                <a:ea typeface="Times New Roman" panose="02020603050405020304" pitchFamily="18" charset="0"/>
                <a:cs typeface="Alexandria Light" pitchFamily="2" charset="-78"/>
              </a:rPr>
              <a:t> الانتاجية, وضعف التواصل.</a:t>
            </a:r>
            <a:r>
              <a:rPr lang="ar-SA" dirty="0">
                <a:latin typeface="Alexandria Light" pitchFamily="2" charset="-78"/>
                <a:ea typeface="Times New Roman" panose="02020603050405020304" pitchFamily="18" charset="0"/>
                <a:cs typeface="Alexandria Light" pitchFamily="2" charset="-78"/>
              </a:rPr>
              <a:t>		</a:t>
            </a:r>
            <a:r>
              <a:rPr lang="ar-EG" sz="1800" dirty="0">
                <a:effectLst/>
                <a:latin typeface="Alexandria Light" pitchFamily="2" charset="-78"/>
                <a:ea typeface="Times New Roman" panose="02020603050405020304" pitchFamily="18" charset="0"/>
                <a:cs typeface="Alexandria Light" pitchFamily="2" charset="-78"/>
              </a:rPr>
              <a:t>- والإحساس السلبي إزاء التعاون.</a:t>
            </a:r>
            <a:endParaRPr lang="en-US" sz="18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1800" dirty="0">
                <a:effectLst/>
                <a:latin typeface="Alexandria Light" pitchFamily="2" charset="-78"/>
                <a:ea typeface="Times New Roman" panose="02020603050405020304" pitchFamily="18" charset="0"/>
                <a:cs typeface="Alexandria Light" pitchFamily="2" charset="-78"/>
              </a:rPr>
              <a:t>- وضعف في </a:t>
            </a:r>
            <a:r>
              <a:rPr lang="ar-EG" sz="1800" dirty="0" err="1">
                <a:effectLst/>
                <a:latin typeface="Alexandria Light" pitchFamily="2" charset="-78"/>
                <a:ea typeface="Times New Roman" panose="02020603050405020304" pitchFamily="18" charset="0"/>
                <a:cs typeface="Alexandria Light" pitchFamily="2" charset="-78"/>
              </a:rPr>
              <a:t>إتخاذ</a:t>
            </a:r>
            <a:r>
              <a:rPr lang="ar-EG" sz="1800" dirty="0">
                <a:effectLst/>
                <a:latin typeface="Alexandria Light" pitchFamily="2" charset="-78"/>
                <a:ea typeface="Times New Roman" panose="02020603050405020304" pitchFamily="18" charset="0"/>
                <a:cs typeface="Alexandria Light" pitchFamily="2" charset="-78"/>
              </a:rPr>
              <a:t> القرارات.</a:t>
            </a:r>
            <a:r>
              <a:rPr lang="ar-SA" dirty="0">
                <a:latin typeface="Alexandria Light" pitchFamily="2" charset="-78"/>
                <a:ea typeface="Times New Roman" panose="02020603050405020304" pitchFamily="18" charset="0"/>
                <a:cs typeface="Alexandria Light" pitchFamily="2" charset="-78"/>
              </a:rPr>
              <a:t>			</a:t>
            </a:r>
            <a:r>
              <a:rPr lang="ar-EG" sz="1800" dirty="0">
                <a:effectLst/>
                <a:latin typeface="Alexandria Light" pitchFamily="2" charset="-78"/>
                <a:ea typeface="Times New Roman" panose="02020603050405020304" pitchFamily="18" charset="0"/>
                <a:cs typeface="Alexandria Light" pitchFamily="2" charset="-78"/>
              </a:rPr>
              <a:t>- وعلاقات عمل غير سوية وصحية.</a:t>
            </a:r>
            <a:endParaRPr lang="en-US" sz="18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1800" dirty="0">
                <a:effectLst/>
                <a:latin typeface="Alexandria Light" pitchFamily="2" charset="-78"/>
                <a:ea typeface="Times New Roman" panose="02020603050405020304" pitchFamily="18" charset="0"/>
                <a:cs typeface="Alexandria Light" pitchFamily="2" charset="-78"/>
              </a:rPr>
              <a:t>- وإيذاء التحسين وعدم الثقة في تطبيقه.</a:t>
            </a:r>
            <a:endParaRPr lang="en-US" sz="18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1800" dirty="0">
                <a:effectLst/>
                <a:latin typeface="Alexandria Light" pitchFamily="2" charset="-78"/>
                <a:ea typeface="Times New Roman" panose="02020603050405020304" pitchFamily="18" charset="0"/>
                <a:cs typeface="Alexandria Light" pitchFamily="2" charset="-78"/>
              </a:rPr>
              <a:t>وأخيراً عندما يحتدم النقاش و</a:t>
            </a:r>
            <a:r>
              <a:rPr lang="ar-EG" sz="1800" b="1" dirty="0">
                <a:effectLst/>
                <a:latin typeface="Alexandria Light" pitchFamily="2" charset="-78"/>
                <a:ea typeface="Times New Roman" panose="02020603050405020304" pitchFamily="18" charset="0"/>
                <a:cs typeface="Alexandria Light" pitchFamily="2" charset="-78"/>
              </a:rPr>
              <a:t>الصراع</a:t>
            </a:r>
            <a:r>
              <a:rPr lang="ar-EG" sz="1800" dirty="0">
                <a:effectLst/>
                <a:latin typeface="Alexandria Light" pitchFamily="2" charset="-78"/>
                <a:ea typeface="Times New Roman" panose="02020603050405020304" pitchFamily="18" charset="0"/>
                <a:cs typeface="Alexandria Light" pitchFamily="2" charset="-78"/>
              </a:rPr>
              <a:t> بين العاملين ويبلغ ذروته, ويتركز عندئذ جهد المدير والعاملين على حل المشكلات الناجمة عن </a:t>
            </a:r>
            <a:r>
              <a:rPr lang="ar-EG" sz="1800" b="1" dirty="0">
                <a:effectLst/>
                <a:latin typeface="Alexandria Light" pitchFamily="2" charset="-78"/>
                <a:ea typeface="Times New Roman" panose="02020603050405020304" pitchFamily="18" charset="0"/>
                <a:cs typeface="Alexandria Light" pitchFamily="2" charset="-78"/>
              </a:rPr>
              <a:t>الصراع</a:t>
            </a:r>
            <a:r>
              <a:rPr lang="ar-EG" sz="1800" dirty="0">
                <a:effectLst/>
                <a:latin typeface="Alexandria Light" pitchFamily="2" charset="-78"/>
                <a:ea typeface="Times New Roman" panose="02020603050405020304" pitchFamily="18" charset="0"/>
                <a:cs typeface="Alexandria Light" pitchFamily="2" charset="-78"/>
              </a:rPr>
              <a:t> بدلاً من حل مشكلات العمل وتطوير الأداء, و</a:t>
            </a:r>
            <a:r>
              <a:rPr lang="ar-EG" sz="1800" b="1" dirty="0">
                <a:effectLst/>
                <a:latin typeface="Alexandria Light" pitchFamily="2" charset="-78"/>
                <a:ea typeface="Times New Roman" panose="02020603050405020304" pitchFamily="18" charset="0"/>
                <a:cs typeface="Alexandria Light" pitchFamily="2" charset="-78"/>
              </a:rPr>
              <a:t>الصراع</a:t>
            </a:r>
            <a:r>
              <a:rPr lang="ar-EG" sz="1800" dirty="0">
                <a:effectLst/>
                <a:latin typeface="Alexandria Light" pitchFamily="2" charset="-78"/>
                <a:ea typeface="Times New Roman" panose="02020603050405020304" pitchFamily="18" charset="0"/>
                <a:cs typeface="Alexandria Light" pitchFamily="2" charset="-78"/>
              </a:rPr>
              <a:t> في هذه الحالة يكون معطلاً لعملية اتخاذ القرارات السليمة بسبب التوتر والغضب المصاحب له والرغبة الجامحة لكل الأطراف في كسب المعركة وإقناع الطرف الآخر بتغيير موقفه.</a:t>
            </a:r>
            <a:endParaRPr lang="en-US" sz="18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SA" sz="1800" dirty="0">
                <a:effectLst/>
                <a:latin typeface="Alexandria Light" pitchFamily="2" charset="-78"/>
                <a:ea typeface="Times New Roman" panose="02020603050405020304" pitchFamily="18" charset="0"/>
                <a:cs typeface="Alexandria Light" pitchFamily="2" charset="-78"/>
              </a:rPr>
              <a:t>إن وجود مستويات معينة من الضغوط و</a:t>
            </a:r>
            <a:r>
              <a:rPr lang="ar-SA" sz="1800" b="1" dirty="0">
                <a:effectLst/>
                <a:latin typeface="Alexandria Light" pitchFamily="2" charset="-78"/>
                <a:ea typeface="Times New Roman" panose="02020603050405020304" pitchFamily="18" charset="0"/>
                <a:cs typeface="Alexandria Light" pitchFamily="2" charset="-78"/>
              </a:rPr>
              <a:t>الصراع</a:t>
            </a:r>
            <a:r>
              <a:rPr lang="ar-SA" sz="1800" dirty="0">
                <a:effectLst/>
                <a:latin typeface="Alexandria Light" pitchFamily="2" charset="-78"/>
                <a:ea typeface="Times New Roman" panose="02020603050405020304" pitchFamily="18" charset="0"/>
                <a:cs typeface="Alexandria Light" pitchFamily="2" charset="-78"/>
              </a:rPr>
              <a:t> قد يساعد </a:t>
            </a:r>
            <a:r>
              <a:rPr lang="ar-SA" sz="1800" dirty="0" err="1">
                <a:effectLst/>
                <a:latin typeface="Alexandria Light" pitchFamily="2" charset="-78"/>
                <a:ea typeface="Times New Roman" panose="02020603050405020304" pitchFamily="18" charset="0"/>
                <a:cs typeface="Alexandria Light" pitchFamily="2" charset="-78"/>
              </a:rPr>
              <a:t>فى</a:t>
            </a:r>
            <a:r>
              <a:rPr lang="ar-SA" sz="1800" dirty="0">
                <a:effectLst/>
                <a:latin typeface="Alexandria Light" pitchFamily="2" charset="-78"/>
                <a:ea typeface="Times New Roman" panose="02020603050405020304" pitchFamily="18" charset="0"/>
                <a:cs typeface="Alexandria Light" pitchFamily="2" charset="-78"/>
              </a:rPr>
              <a:t> خلق مناخ صحى وتحرك </a:t>
            </a:r>
            <a:r>
              <a:rPr lang="ar-SA" sz="1800" dirty="0" err="1">
                <a:effectLst/>
                <a:latin typeface="Alexandria Light" pitchFamily="2" charset="-78"/>
                <a:ea typeface="Times New Roman" panose="02020603050405020304" pitchFamily="18" charset="0"/>
                <a:cs typeface="Alexandria Light" pitchFamily="2" charset="-78"/>
              </a:rPr>
              <a:t>ايجابى</a:t>
            </a:r>
            <a:r>
              <a:rPr lang="ar-SA" sz="1800" dirty="0">
                <a:effectLst/>
                <a:latin typeface="Alexandria Light" pitchFamily="2" charset="-78"/>
                <a:ea typeface="Times New Roman" panose="02020603050405020304" pitchFamily="18" charset="0"/>
                <a:cs typeface="Alexandria Light" pitchFamily="2" charset="-78"/>
              </a:rPr>
              <a:t> نحو تحقيق الاهداف, ومهمة المدير عند التعامل مع</a:t>
            </a:r>
            <a:r>
              <a:rPr lang="ar-SA" sz="1800" b="1" dirty="0">
                <a:effectLst/>
                <a:latin typeface="Alexandria Light" pitchFamily="2" charset="-78"/>
                <a:ea typeface="Times New Roman" panose="02020603050405020304" pitchFamily="18" charset="0"/>
                <a:cs typeface="Alexandria Light" pitchFamily="2" charset="-78"/>
              </a:rPr>
              <a:t> الصراع</a:t>
            </a:r>
            <a:r>
              <a:rPr lang="ar-SA" sz="1800" dirty="0">
                <a:effectLst/>
                <a:latin typeface="Alexandria Light" pitchFamily="2" charset="-78"/>
                <a:ea typeface="Times New Roman" panose="02020603050405020304" pitchFamily="18" charset="0"/>
                <a:cs typeface="Alexandria Light" pitchFamily="2" charset="-78"/>
              </a:rPr>
              <a:t> هو إدراكه لنوع وكمية</a:t>
            </a:r>
            <a:r>
              <a:rPr lang="ar-SA" sz="1800" b="1" dirty="0">
                <a:effectLst/>
                <a:latin typeface="Alexandria Light" pitchFamily="2" charset="-78"/>
                <a:ea typeface="Times New Roman" panose="02020603050405020304" pitchFamily="18" charset="0"/>
                <a:cs typeface="Alexandria Light" pitchFamily="2" charset="-78"/>
              </a:rPr>
              <a:t> الصراع</a:t>
            </a:r>
            <a:r>
              <a:rPr lang="ar-SA" sz="1800" dirty="0">
                <a:effectLst/>
                <a:latin typeface="Alexandria Light" pitchFamily="2" charset="-78"/>
                <a:ea typeface="Times New Roman" panose="02020603050405020304" pitchFamily="18" charset="0"/>
                <a:cs typeface="Alexandria Light" pitchFamily="2" charset="-78"/>
              </a:rPr>
              <a:t>، ومعالجته بشكل فعال، </a:t>
            </a:r>
            <a:r>
              <a:rPr lang="ar-SA" sz="1800" dirty="0" err="1">
                <a:effectLst/>
                <a:latin typeface="Alexandria Light" pitchFamily="2" charset="-78"/>
                <a:ea typeface="Times New Roman" panose="02020603050405020304" pitchFamily="18" charset="0"/>
                <a:cs typeface="Alexandria Light" pitchFamily="2" charset="-78"/>
              </a:rPr>
              <a:t>بإستغلال</a:t>
            </a:r>
            <a:r>
              <a:rPr lang="ar-SA" sz="1800" dirty="0">
                <a:effectLst/>
                <a:latin typeface="Alexandria Light" pitchFamily="2" charset="-78"/>
                <a:ea typeface="Times New Roman" panose="02020603050405020304" pitchFamily="18" charset="0"/>
                <a:cs typeface="Alexandria Light" pitchFamily="2" charset="-78"/>
              </a:rPr>
              <a:t> </a:t>
            </a:r>
            <a:r>
              <a:rPr lang="ar-SA" sz="1800" b="1" dirty="0">
                <a:effectLst/>
                <a:latin typeface="Alexandria Light" pitchFamily="2" charset="-78"/>
                <a:ea typeface="Times New Roman" panose="02020603050405020304" pitchFamily="18" charset="0"/>
                <a:cs typeface="Alexandria Light" pitchFamily="2" charset="-78"/>
              </a:rPr>
              <a:t>الصراع</a:t>
            </a:r>
            <a:r>
              <a:rPr lang="ar-SA" sz="1800" dirty="0">
                <a:effectLst/>
                <a:latin typeface="Alexandria Light" pitchFamily="2" charset="-78"/>
                <a:ea typeface="Times New Roman" panose="02020603050405020304" pitchFamily="18" charset="0"/>
                <a:cs typeface="Alexandria Light" pitchFamily="2" charset="-78"/>
              </a:rPr>
              <a:t> </a:t>
            </a:r>
            <a:r>
              <a:rPr lang="ar-SA" sz="1800" dirty="0" err="1">
                <a:effectLst/>
                <a:latin typeface="Alexandria Light" pitchFamily="2" charset="-78"/>
                <a:ea typeface="Times New Roman" panose="02020603050405020304" pitchFamily="18" charset="0"/>
                <a:cs typeface="Alexandria Light" pitchFamily="2" charset="-78"/>
              </a:rPr>
              <a:t>الايجابى</a:t>
            </a:r>
            <a:r>
              <a:rPr lang="ar-SA" sz="1800" dirty="0">
                <a:effectLst/>
                <a:latin typeface="Alexandria Light" pitchFamily="2" charset="-78"/>
                <a:ea typeface="Times New Roman" panose="02020603050405020304" pitchFamily="18" charset="0"/>
                <a:cs typeface="Alexandria Light" pitchFamily="2" charset="-78"/>
              </a:rPr>
              <a:t> والتغلب على</a:t>
            </a:r>
            <a:r>
              <a:rPr lang="ar-SA" sz="1800" b="1" dirty="0">
                <a:effectLst/>
                <a:latin typeface="Alexandria Light" pitchFamily="2" charset="-78"/>
                <a:ea typeface="Times New Roman" panose="02020603050405020304" pitchFamily="18" charset="0"/>
                <a:cs typeface="Alexandria Light" pitchFamily="2" charset="-78"/>
              </a:rPr>
              <a:t> الصراع</a:t>
            </a:r>
            <a:r>
              <a:rPr lang="ar-SA" sz="1800" dirty="0">
                <a:effectLst/>
                <a:latin typeface="Alexandria Light" pitchFamily="2" charset="-78"/>
                <a:ea typeface="Times New Roman" panose="02020603050405020304" pitchFamily="18" charset="0"/>
                <a:cs typeface="Alexandria Light" pitchFamily="2" charset="-78"/>
              </a:rPr>
              <a:t> السلبى, وهدف المدير في ذلك هو إدارة</a:t>
            </a:r>
            <a:r>
              <a:rPr lang="ar-SA" sz="1800" b="1" dirty="0">
                <a:effectLst/>
                <a:latin typeface="Alexandria Light" pitchFamily="2" charset="-78"/>
                <a:ea typeface="Times New Roman" panose="02020603050405020304" pitchFamily="18" charset="0"/>
                <a:cs typeface="Alexandria Light" pitchFamily="2" charset="-78"/>
              </a:rPr>
              <a:t> الصراع</a:t>
            </a:r>
            <a:r>
              <a:rPr lang="ar-SA" sz="1800" dirty="0">
                <a:effectLst/>
                <a:latin typeface="Alexandria Light" pitchFamily="2" charset="-78"/>
                <a:ea typeface="Times New Roman" panose="02020603050405020304" pitchFamily="18" charset="0"/>
                <a:cs typeface="Alexandria Light" pitchFamily="2" charset="-78"/>
              </a:rPr>
              <a:t> بشكل يمكن من تحقيق  أهداف المنظمة بدلا من إن يجاهد </a:t>
            </a:r>
            <a:r>
              <a:rPr lang="ar-SA" sz="1800" dirty="0" err="1">
                <a:effectLst/>
                <a:latin typeface="Alexandria Light" pitchFamily="2" charset="-78"/>
                <a:ea typeface="Times New Roman" panose="02020603050405020304" pitchFamily="18" charset="0"/>
                <a:cs typeface="Alexandria Light" pitchFamily="2" charset="-78"/>
              </a:rPr>
              <a:t>فى</a:t>
            </a:r>
            <a:r>
              <a:rPr lang="ar-SA" sz="1800" dirty="0">
                <a:effectLst/>
                <a:latin typeface="Alexandria Light" pitchFamily="2" charset="-78"/>
                <a:ea typeface="Times New Roman" panose="02020603050405020304" pitchFamily="18" charset="0"/>
                <a:cs typeface="Alexandria Light" pitchFamily="2" charset="-78"/>
              </a:rPr>
              <a:t> شكل تحقيق </a:t>
            </a:r>
            <a:r>
              <a:rPr lang="ar-SA" sz="1800" dirty="0" err="1">
                <a:effectLst/>
                <a:latin typeface="Alexandria Light" pitchFamily="2" charset="-78"/>
                <a:ea typeface="Times New Roman" panose="02020603050405020304" pitchFamily="18" charset="0"/>
                <a:cs typeface="Alexandria Light" pitchFamily="2" charset="-78"/>
              </a:rPr>
              <a:t>الإنسجام</a:t>
            </a:r>
            <a:r>
              <a:rPr lang="ar-SA" sz="1800" dirty="0">
                <a:effectLst/>
                <a:latin typeface="Alexandria Light" pitchFamily="2" charset="-78"/>
                <a:ea typeface="Times New Roman" panose="02020603050405020304" pitchFamily="18" charset="0"/>
                <a:cs typeface="Alexandria Light" pitchFamily="2" charset="-78"/>
              </a:rPr>
              <a:t> والتوافق الدائم ولكن غير </a:t>
            </a:r>
            <a:r>
              <a:rPr lang="ar-SA" sz="1800" dirty="0" err="1">
                <a:effectLst/>
                <a:latin typeface="Alexandria Light" pitchFamily="2" charset="-78"/>
                <a:ea typeface="Times New Roman" panose="02020603050405020304" pitchFamily="18" charset="0"/>
                <a:cs typeface="Alexandria Light" pitchFamily="2" charset="-78"/>
              </a:rPr>
              <a:t>العملى</a:t>
            </a:r>
            <a:r>
              <a:rPr lang="ar-SA" sz="1800" dirty="0">
                <a:effectLst/>
                <a:latin typeface="Alexandria Light" pitchFamily="2" charset="-78"/>
                <a:ea typeface="Times New Roman" panose="02020603050405020304" pitchFamily="18" charset="0"/>
                <a:cs typeface="Alexandria Light" pitchFamily="2" charset="-78"/>
              </a:rPr>
              <a:t>.</a:t>
            </a:r>
            <a:endParaRPr lang="en-US" sz="1800" dirty="0">
              <a:effectLst/>
              <a:latin typeface="Alexandria Light" pitchFamily="2" charset="-78"/>
              <a:ea typeface="Times New Roman" panose="02020603050405020304" pitchFamily="18" charset="0"/>
              <a:cs typeface="Alexandria Light" pitchFamily="2" charset="-78"/>
            </a:endParaRPr>
          </a:p>
        </p:txBody>
      </p:sp>
    </p:spTree>
    <p:extLst>
      <p:ext uri="{BB962C8B-B14F-4D97-AF65-F5344CB8AC3E}">
        <p14:creationId xmlns:p14="http://schemas.microsoft.com/office/powerpoint/2010/main" val="1030323553"/>
      </p:ext>
    </p:extLst>
  </p:cSld>
  <p:clrMapOvr>
    <a:masterClrMapping/>
  </p:clrMapOvr>
  <mc:AlternateContent xmlns:mc="http://schemas.openxmlformats.org/markup-compatibility/2006" xmlns:p14="http://schemas.microsoft.com/office/powerpoint/2010/main">
    <mc:Choice Requires="p14">
      <p:transition p14:dur="10" advTm="102189"/>
    </mc:Choice>
    <mc:Fallback xmlns="">
      <p:transition advTm="102189"/>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7AC55E-28E2-F7D2-B242-351A0EDB787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7F776A8-1B67-E3D8-86D8-7CEC1F73B143}"/>
              </a:ext>
            </a:extLst>
          </p:cNvPr>
          <p:cNvSpPr/>
          <p:nvPr/>
        </p:nvSpPr>
        <p:spPr>
          <a:xfrm>
            <a:off x="427512" y="641269"/>
            <a:ext cx="11507189" cy="59963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4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pic>
        <p:nvPicPr>
          <p:cNvPr id="9" name="Graphic 21">
            <a:extLst>
              <a:ext uri="{FF2B5EF4-FFF2-40B4-BE49-F238E27FC236}">
                <a16:creationId xmlns:a16="http://schemas.microsoft.com/office/drawing/2014/main" id="{D31FC1BE-E756-C060-1539-69BF4910276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4" name="Rectangle 4">
            <a:extLst>
              <a:ext uri="{FF2B5EF4-FFF2-40B4-BE49-F238E27FC236}">
                <a16:creationId xmlns:a16="http://schemas.microsoft.com/office/drawing/2014/main" id="{39A82AEF-7A5A-534C-7792-5D89BE79D214}"/>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5" name="Rectangle 6">
            <a:extLst>
              <a:ext uri="{FF2B5EF4-FFF2-40B4-BE49-F238E27FC236}">
                <a16:creationId xmlns:a16="http://schemas.microsoft.com/office/drawing/2014/main" id="{904BA1E1-2F82-8629-41C6-018818690700}"/>
              </a:ext>
            </a:extLst>
          </p:cNvPr>
          <p:cNvSpPr>
            <a:spLocks noChangeArrowheads="1"/>
          </p:cNvSpPr>
          <p:nvPr/>
        </p:nvSpPr>
        <p:spPr bwMode="auto">
          <a:xfrm>
            <a:off x="579912" y="1111850"/>
            <a:ext cx="11212286" cy="50314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rtl="1">
              <a:lnSpc>
                <a:spcPct val="150000"/>
              </a:lnSpc>
            </a:pPr>
            <a:r>
              <a:rPr lang="ar-SA" b="1" i="0" dirty="0">
                <a:solidFill>
                  <a:srgbClr val="0070C0"/>
                </a:solidFill>
                <a:effectLst/>
                <a:latin typeface="Alexandria Light" pitchFamily="2" charset="-78"/>
                <a:cs typeface="Alexandria Light" pitchFamily="2" charset="-78"/>
              </a:rPr>
              <a:t>دور الإدارة عندما يقل الصراع : </a:t>
            </a:r>
          </a:p>
          <a:p>
            <a:pPr algn="r" rtl="1">
              <a:lnSpc>
                <a:spcPct val="150000"/>
              </a:lnSpc>
            </a:pPr>
            <a:r>
              <a:rPr lang="ar-SA" b="0" i="0" dirty="0">
                <a:solidFill>
                  <a:srgbClr val="000000"/>
                </a:solidFill>
                <a:effectLst/>
                <a:latin typeface="Alexandria Light" pitchFamily="2" charset="-78"/>
                <a:cs typeface="Alexandria Light" pitchFamily="2" charset="-78"/>
              </a:rPr>
              <a:t>   لقد اختلفت المدارس الإدارية في نظرتها وتعاملها مع الصراعات التنظيمية ، فوجهة النظر التقليدية تعتبره أمرا سلبيا وتعده مرادفا للعنف والتخريب يجب على المنظمة تجنبه ، أما المدرسة السلوكية فقد اعتبرته ضرورة حتمية وطبيعية تصاحب التفاعلات الإنسانية داخل أي منظمة ، أما الاتجاهات الحديثة في الإدارة فتدعو إلى تشجيع المديرين ليس فقط على الإبقاء على حد معين منه بل على خلق جو مقبول من الصراعات داخل المنظمات لزيادة الكفاءة والفاعلية.</a:t>
            </a:r>
          </a:p>
          <a:p>
            <a:pPr algn="r" rtl="1" fontAlgn="base">
              <a:lnSpc>
                <a:spcPct val="150000"/>
              </a:lnSpc>
            </a:pPr>
            <a:r>
              <a:rPr lang="ar-SA" b="0" i="0" dirty="0">
                <a:solidFill>
                  <a:srgbClr val="000000"/>
                </a:solidFill>
                <a:effectLst/>
                <a:latin typeface="Alexandria Light" pitchFamily="2" charset="-78"/>
                <a:cs typeface="Alexandria Light" pitchFamily="2" charset="-78"/>
              </a:rPr>
              <a:t>ومن الوسائل المهمة لإثارة الصراع نذكر </a:t>
            </a:r>
            <a:r>
              <a:rPr lang="ar-SA" b="0" i="0" dirty="0" err="1">
                <a:solidFill>
                  <a:srgbClr val="000000"/>
                </a:solidFill>
                <a:effectLst/>
                <a:latin typeface="Alexandria Light" pitchFamily="2" charset="-78"/>
                <a:cs typeface="Alexandria Light" pitchFamily="2" charset="-78"/>
              </a:rPr>
              <a:t>مايلي</a:t>
            </a:r>
            <a:r>
              <a:rPr lang="ar-SA" b="0" i="0" dirty="0">
                <a:solidFill>
                  <a:srgbClr val="000000"/>
                </a:solidFill>
                <a:effectLst/>
                <a:latin typeface="Alexandria Light" pitchFamily="2" charset="-78"/>
                <a:cs typeface="Alexandria Light" pitchFamily="2" charset="-78"/>
              </a:rPr>
              <a:t> :</a:t>
            </a:r>
          </a:p>
          <a:p>
            <a:pPr algn="r" rtl="1" fontAlgn="base">
              <a:lnSpc>
                <a:spcPct val="150000"/>
              </a:lnSpc>
            </a:pPr>
            <a:r>
              <a:rPr lang="ar-SA" b="0" i="0" dirty="0">
                <a:solidFill>
                  <a:srgbClr val="000000"/>
                </a:solidFill>
                <a:effectLst/>
                <a:latin typeface="Alexandria Light" pitchFamily="2" charset="-78"/>
                <a:cs typeface="Alexandria Light" pitchFamily="2" charset="-78"/>
              </a:rPr>
              <a:t>-  تشجيع المنافسة بين الأفراد والأقسام : عن طريق أنظمة المكافآت والحوافز بجميع أنواعها وإجراءاتها والاستشهاد بمنجزات قسم معين أو فرد من الأفراد .</a:t>
            </a:r>
          </a:p>
          <a:p>
            <a:pPr algn="r" rtl="1" fontAlgn="base">
              <a:lnSpc>
                <a:spcPct val="150000"/>
              </a:lnSpc>
            </a:pPr>
            <a:r>
              <a:rPr lang="ar-SA" b="0" i="0" dirty="0">
                <a:solidFill>
                  <a:srgbClr val="000000"/>
                </a:solidFill>
                <a:effectLst/>
                <a:latin typeface="Alexandria Light" pitchFamily="2" charset="-78"/>
                <a:cs typeface="Alexandria Light" pitchFamily="2" charset="-78"/>
              </a:rPr>
              <a:t>- الاستعانة بأفراد أو بهيئات من خارج المنظمة : إذ أن استعمال هذا النوع من الوسائل هو لإثارة الأفراد والأقسام البطيئة إذ يتم الاستعانة بأفراد ممكن أن تكون خلفياتهم وقيمهم وأساليبهم الإدارية مختلفة كليا عما هو موجود في المنظمة مع ملاحظة ضرورة توخي الحذر مع استعمال هذا الأسلوب خوفا من تأثيره على نفسية العاملين وثقتهم بأنفسهم مما يؤدي إلى تدهور المشكلة نحو الأسوأ .</a:t>
            </a:r>
          </a:p>
        </p:txBody>
      </p:sp>
    </p:spTree>
    <p:extLst>
      <p:ext uri="{BB962C8B-B14F-4D97-AF65-F5344CB8AC3E}">
        <p14:creationId xmlns:p14="http://schemas.microsoft.com/office/powerpoint/2010/main" val="637210623"/>
      </p:ext>
    </p:extLst>
  </p:cSld>
  <p:clrMapOvr>
    <a:masterClrMapping/>
  </p:clrMapOvr>
  <mc:AlternateContent xmlns:mc="http://schemas.openxmlformats.org/markup-compatibility/2006" xmlns:p14="http://schemas.microsoft.com/office/powerpoint/2010/main">
    <mc:Choice Requires="p14">
      <p:transition p14:dur="10" advTm="111551"/>
    </mc:Choice>
    <mc:Fallback xmlns="">
      <p:transition advTm="111551"/>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35B97B-DC2B-E05E-1B16-F93112E11CF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1AF127A-00E5-F9D6-11CA-9F653EE93995}"/>
              </a:ext>
            </a:extLst>
          </p:cNvPr>
          <p:cNvSpPr/>
          <p:nvPr/>
        </p:nvSpPr>
        <p:spPr>
          <a:xfrm>
            <a:off x="890652" y="1484415"/>
            <a:ext cx="10949049" cy="40851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4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pic>
        <p:nvPicPr>
          <p:cNvPr id="9" name="Graphic 21">
            <a:extLst>
              <a:ext uri="{FF2B5EF4-FFF2-40B4-BE49-F238E27FC236}">
                <a16:creationId xmlns:a16="http://schemas.microsoft.com/office/drawing/2014/main" id="{7A507988-2622-93F0-EBC5-6C3EA2C94B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1324691"/>
          </a:xfrm>
          <a:prstGeom prst="rect">
            <a:avLst/>
          </a:prstGeom>
        </p:spPr>
      </p:pic>
      <p:sp>
        <p:nvSpPr>
          <p:cNvPr id="4" name="Rectangle 4">
            <a:extLst>
              <a:ext uri="{FF2B5EF4-FFF2-40B4-BE49-F238E27FC236}">
                <a16:creationId xmlns:a16="http://schemas.microsoft.com/office/drawing/2014/main" id="{A071D129-F98E-351D-B4C2-BB5E043D0E17}"/>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5" name="Rectangle 6">
            <a:extLst>
              <a:ext uri="{FF2B5EF4-FFF2-40B4-BE49-F238E27FC236}">
                <a16:creationId xmlns:a16="http://schemas.microsoft.com/office/drawing/2014/main" id="{BFBF8B6C-6278-AC95-2B96-CA5F36C03678}"/>
              </a:ext>
            </a:extLst>
          </p:cNvPr>
          <p:cNvSpPr>
            <a:spLocks noChangeArrowheads="1"/>
          </p:cNvSpPr>
          <p:nvPr/>
        </p:nvSpPr>
        <p:spPr bwMode="auto">
          <a:xfrm>
            <a:off x="1235036" y="2254704"/>
            <a:ext cx="10329552" cy="23485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rtl="1" fontAlgn="base">
              <a:lnSpc>
                <a:spcPct val="150000"/>
              </a:lnSpc>
            </a:pPr>
            <a:r>
              <a:rPr lang="ar-SA" sz="2000" b="0" i="0" dirty="0">
                <a:solidFill>
                  <a:srgbClr val="0070C0"/>
                </a:solidFill>
                <a:effectLst/>
                <a:latin typeface="Alexandria Light" pitchFamily="2" charset="-78"/>
                <a:cs typeface="Alexandria Light" pitchFamily="2" charset="-78"/>
              </a:rPr>
              <a:t>- الاتصالات: </a:t>
            </a:r>
            <a:r>
              <a:rPr lang="ar-SA" sz="2000" b="0" i="0" dirty="0">
                <a:solidFill>
                  <a:srgbClr val="000000"/>
                </a:solidFill>
                <a:effectLst/>
                <a:latin typeface="Alexandria Light" pitchFamily="2" charset="-78"/>
                <a:cs typeface="Alexandria Light" pitchFamily="2" charset="-78"/>
              </a:rPr>
              <a:t>والتي يمكن من خلالها زيادة درجات الصراع عن طريق التحكم بقنوات الاتصال نحو الانحراف عن قنوات الاتصال الرسمية أو حجب بعض المعلومات أو جعلها غامضة كذلك العمل على تسريب بعضها عن طريق بعض الأفراد .</a:t>
            </a:r>
          </a:p>
          <a:p>
            <a:pPr algn="r" rtl="1" fontAlgn="base">
              <a:lnSpc>
                <a:spcPct val="150000"/>
              </a:lnSpc>
            </a:pPr>
            <a:r>
              <a:rPr lang="ar-SA" sz="2000" b="0" i="0" dirty="0">
                <a:solidFill>
                  <a:srgbClr val="0070C0"/>
                </a:solidFill>
                <a:effectLst/>
                <a:latin typeface="Alexandria Light" pitchFamily="2" charset="-78"/>
                <a:cs typeface="Alexandria Light" pitchFamily="2" charset="-78"/>
              </a:rPr>
              <a:t>- تغيير الهيكل التنظيمي:</a:t>
            </a:r>
            <a:r>
              <a:rPr lang="ar-SA" sz="2000" b="0" i="0" dirty="0">
                <a:solidFill>
                  <a:srgbClr val="000000"/>
                </a:solidFill>
                <a:effectLst/>
                <a:latin typeface="Alexandria Light" pitchFamily="2" charset="-78"/>
                <a:cs typeface="Alexandria Light" pitchFamily="2" charset="-78"/>
              </a:rPr>
              <a:t> الذي يؤدي إلى تغير تركيب جماعات العمل وتغير مواقع بعض الأفراد ، إذ أن إعادة التنظيم يعني استعمال أعضاء جدد ومسؤوليات جديدة ينجم عنها نوع من التوتر   </a:t>
            </a:r>
          </a:p>
        </p:txBody>
      </p:sp>
      <p:sp>
        <p:nvSpPr>
          <p:cNvPr id="2" name="Oval 17">
            <a:extLst>
              <a:ext uri="{FF2B5EF4-FFF2-40B4-BE49-F238E27FC236}">
                <a16:creationId xmlns:a16="http://schemas.microsoft.com/office/drawing/2014/main" id="{78C44B9B-2B48-01C9-83C1-32F45F420993}"/>
              </a:ext>
            </a:extLst>
          </p:cNvPr>
          <p:cNvSpPr/>
          <p:nvPr/>
        </p:nvSpPr>
        <p:spPr>
          <a:xfrm>
            <a:off x="301713" y="4809506"/>
            <a:ext cx="1829260" cy="204849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3" name="Oval 13">
            <a:extLst>
              <a:ext uri="{FF2B5EF4-FFF2-40B4-BE49-F238E27FC236}">
                <a16:creationId xmlns:a16="http://schemas.microsoft.com/office/drawing/2014/main" id="{23FD8710-3F8E-7D57-1C6A-A97984EFF088}"/>
              </a:ext>
            </a:extLst>
          </p:cNvPr>
          <p:cNvSpPr/>
          <p:nvPr/>
        </p:nvSpPr>
        <p:spPr>
          <a:xfrm>
            <a:off x="301711" y="4952010"/>
            <a:ext cx="1645841" cy="189088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Tree>
    <p:extLst>
      <p:ext uri="{BB962C8B-B14F-4D97-AF65-F5344CB8AC3E}">
        <p14:creationId xmlns:p14="http://schemas.microsoft.com/office/powerpoint/2010/main" val="4200191616"/>
      </p:ext>
    </p:extLst>
  </p:cSld>
  <p:clrMapOvr>
    <a:masterClrMapping/>
  </p:clrMapOvr>
  <mc:AlternateContent xmlns:mc="http://schemas.openxmlformats.org/markup-compatibility/2006" xmlns:p14="http://schemas.microsoft.com/office/powerpoint/2010/main">
    <mc:Choice Requires="p14">
      <p:transition p14:dur="10" advTm="36820"/>
    </mc:Choice>
    <mc:Fallback xmlns="">
      <p:transition advTm="3682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11D6C1-34D5-2F34-4562-54D587E63E9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6F550A4-E243-5759-748D-E56935F487D6}"/>
              </a:ext>
            </a:extLst>
          </p:cNvPr>
          <p:cNvSpPr/>
          <p:nvPr/>
        </p:nvSpPr>
        <p:spPr>
          <a:xfrm>
            <a:off x="617279" y="954365"/>
            <a:ext cx="11008663" cy="56832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FC6BEC26-8B83-C1A4-D5CB-2FCBFE9CAB95}"/>
              </a:ext>
            </a:extLst>
          </p:cNvPr>
          <p:cNvSpPr/>
          <p:nvPr/>
        </p:nvSpPr>
        <p:spPr>
          <a:xfrm>
            <a:off x="111708" y="4809506"/>
            <a:ext cx="1829260" cy="204849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431B66F7-7E6C-0D16-E2E7-B0BB96C0ED46}"/>
              </a:ext>
            </a:extLst>
          </p:cNvPr>
          <p:cNvSpPr/>
          <p:nvPr/>
        </p:nvSpPr>
        <p:spPr>
          <a:xfrm>
            <a:off x="111706" y="4952010"/>
            <a:ext cx="1645841" cy="1890882"/>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C5D793B0-D7E3-CD19-1091-66CA303AD92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4" name="Rectangle 4">
            <a:extLst>
              <a:ext uri="{FF2B5EF4-FFF2-40B4-BE49-F238E27FC236}">
                <a16:creationId xmlns:a16="http://schemas.microsoft.com/office/drawing/2014/main" id="{0742EBE1-2913-F12E-9337-B7C5C5969251}"/>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5" name="Rectangle 6">
            <a:extLst>
              <a:ext uri="{FF2B5EF4-FFF2-40B4-BE49-F238E27FC236}">
                <a16:creationId xmlns:a16="http://schemas.microsoft.com/office/drawing/2014/main" id="{7846E8D1-7584-F836-E9E7-F58603882B8D}"/>
              </a:ext>
            </a:extLst>
          </p:cNvPr>
          <p:cNvSpPr>
            <a:spLocks noChangeArrowheads="1"/>
          </p:cNvSpPr>
          <p:nvPr/>
        </p:nvSpPr>
        <p:spPr bwMode="auto">
          <a:xfrm>
            <a:off x="1094505" y="1244778"/>
            <a:ext cx="10293629" cy="49968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457200" algn="just" rtl="1">
              <a:lnSpc>
                <a:spcPct val="200000"/>
              </a:lnSpc>
              <a:spcAft>
                <a:spcPts val="600"/>
              </a:spcAft>
            </a:pPr>
            <a:r>
              <a:rPr lang="ar-SA" sz="1800" dirty="0">
                <a:effectLst/>
                <a:latin typeface="Alexandria Light" pitchFamily="2" charset="-78"/>
                <a:ea typeface="Times New Roman" panose="02020603050405020304" pitchFamily="18" charset="0"/>
                <a:cs typeface="Alexandria Light" pitchFamily="2" charset="-78"/>
              </a:rPr>
              <a:t>ويتفاوت الأشخاص في قدراتهم واستعداداتهم وميولهم واتجاهاتهم الفكرية ، وتربطهم شبكة معقدة من العلاقات المتبادلة .فلا يتوقع أن يسود مناخ دائم ومستمر من الوفاق والوئام بين أفراد المجموعة الواحدة وخاصة في مجال العمل التربوي الذي يحتاج مثل هذا التعاون فيما بينهم فلابد أن تحدث بعض الخلافات والتناقضات التي قد تصل أحيانا إلى درجة الصراع ، ولا يتوقف حدوث الصراع بين الأفراد فيما بينهم ، أو بين الجماعات فقط بل قد يحدث داخل الفرد نفسه عندما تنازعه رغبة في تحقيق هدفين متناقضين ولما كان الصراع جزءا من الوضع الطبيعي لأية مؤسسة , على مستوى التنظيمات الاجتماعية أو السياسية أو الاقتصادية أو الرياضية "ولكون الإنسان يؤدي عدة ادوار في آن واحد من ناحية أخرى فالأستاذ الجامعي مثلا يقوم بدور </a:t>
            </a:r>
            <a:r>
              <a:rPr lang="ar-SA" sz="1800" dirty="0" err="1">
                <a:effectLst/>
                <a:latin typeface="Alexandria Light" pitchFamily="2" charset="-78"/>
                <a:ea typeface="Times New Roman" panose="02020603050405020304" pitchFamily="18" charset="0"/>
                <a:cs typeface="Alexandria Light" pitchFamily="2" charset="-78"/>
              </a:rPr>
              <a:t>الزوج،والأب</a:t>
            </a:r>
            <a:r>
              <a:rPr lang="ar-SA" sz="1800" dirty="0">
                <a:effectLst/>
                <a:latin typeface="Alexandria Light" pitchFamily="2" charset="-78"/>
                <a:ea typeface="Times New Roman" panose="02020603050405020304" pitchFamily="18" charset="0"/>
                <a:cs typeface="Alexandria Light" pitchFamily="2" charset="-78"/>
              </a:rPr>
              <a:t> والمرشد والمرؤوس والرئيس في أوقات مختلفة من يومه أو حياته ولابد من أن يحصل التعارض بين هذه الأدوار وهذا نوع من أنواع الصراع "</a:t>
            </a:r>
            <a:endParaRPr lang="en-US" sz="2000" dirty="0">
              <a:effectLst/>
              <a:latin typeface="Alexandria Light" pitchFamily="2" charset="-78"/>
              <a:ea typeface="Times New Roman" panose="02020603050405020304" pitchFamily="18" charset="0"/>
              <a:cs typeface="Alexandria Light" pitchFamily="2" charset="-78"/>
            </a:endParaRPr>
          </a:p>
        </p:txBody>
      </p:sp>
    </p:spTree>
    <p:extLst>
      <p:ext uri="{BB962C8B-B14F-4D97-AF65-F5344CB8AC3E}">
        <p14:creationId xmlns:p14="http://schemas.microsoft.com/office/powerpoint/2010/main" val="1734071840"/>
      </p:ext>
    </p:extLst>
  </p:cSld>
  <p:clrMapOvr>
    <a:masterClrMapping/>
  </p:clrMapOvr>
  <mc:AlternateContent xmlns:mc="http://schemas.openxmlformats.org/markup-compatibility/2006" xmlns:p14="http://schemas.microsoft.com/office/powerpoint/2010/main">
    <mc:Choice Requires="p14">
      <p:transition p14:dur="10" advTm="69114"/>
    </mc:Choice>
    <mc:Fallback xmlns="">
      <p:transition advTm="69114"/>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19D9E7-CC3E-7A80-7E99-B6B6734A6B4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5D198F3-FD8E-B7F9-0607-60015CF71B5E}"/>
              </a:ext>
            </a:extLst>
          </p:cNvPr>
          <p:cNvSpPr/>
          <p:nvPr/>
        </p:nvSpPr>
        <p:spPr>
          <a:xfrm>
            <a:off x="617279" y="954365"/>
            <a:ext cx="11008663" cy="56832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6B318C0F-B806-7145-123C-B38EC801783C}"/>
              </a:ext>
            </a:extLst>
          </p:cNvPr>
          <p:cNvSpPr/>
          <p:nvPr/>
        </p:nvSpPr>
        <p:spPr>
          <a:xfrm>
            <a:off x="111708" y="5201392"/>
            <a:ext cx="1396458" cy="1656608"/>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2CC467FC-C664-8739-3FFC-0B2925709AF4}"/>
              </a:ext>
            </a:extLst>
          </p:cNvPr>
          <p:cNvSpPr/>
          <p:nvPr/>
        </p:nvSpPr>
        <p:spPr>
          <a:xfrm>
            <a:off x="111707" y="5308270"/>
            <a:ext cx="1253956" cy="1534622"/>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32F2F287-B25E-48BB-60B7-D0994F3E5C8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4" name="Rectangle 4">
            <a:extLst>
              <a:ext uri="{FF2B5EF4-FFF2-40B4-BE49-F238E27FC236}">
                <a16:creationId xmlns:a16="http://schemas.microsoft.com/office/drawing/2014/main" id="{B729606F-2480-193F-7DE0-D79B28C7EDC2}"/>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5" name="Rectangle 6">
            <a:extLst>
              <a:ext uri="{FF2B5EF4-FFF2-40B4-BE49-F238E27FC236}">
                <a16:creationId xmlns:a16="http://schemas.microsoft.com/office/drawing/2014/main" id="{DF252ABD-136C-7B45-8D64-40AA2E8B8D16}"/>
              </a:ext>
            </a:extLst>
          </p:cNvPr>
          <p:cNvSpPr>
            <a:spLocks noChangeArrowheads="1"/>
          </p:cNvSpPr>
          <p:nvPr/>
        </p:nvSpPr>
        <p:spPr bwMode="auto">
          <a:xfrm>
            <a:off x="1177630" y="1183896"/>
            <a:ext cx="10293629" cy="51185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justLow" rtl="1">
              <a:lnSpc>
                <a:spcPct val="150000"/>
              </a:lnSpc>
            </a:pPr>
            <a:r>
              <a:rPr lang="ar-SA" sz="2000" dirty="0">
                <a:latin typeface="Alexandria Light" pitchFamily="2" charset="-78"/>
                <a:cs typeface="Alexandria Light" pitchFamily="2" charset="-78"/>
              </a:rPr>
              <a:t>"وان ظاهرة الصراع من الظواهر التي تلازم الفرد الإنساني في أي مجتمع من المجتمعات. وبما أن هذه المجتمعات تتألف من مجموعة كبيرة من النظم الاجتماعية , وبما انه لكل نظام اجتماعي أسسه ومفاهيمه ووسائل وأساليب التفاعل فيه ، وكما أن الأفراد يشكلون العنصر الأساسي في أي نظام " .</a:t>
            </a:r>
            <a:endParaRPr lang="en-US" sz="2000" dirty="0">
              <a:latin typeface="Alexandria Light" pitchFamily="2" charset="-78"/>
              <a:cs typeface="Alexandria Light" pitchFamily="2" charset="-78"/>
            </a:endParaRPr>
          </a:p>
          <a:p>
            <a:pPr algn="r" rtl="1">
              <a:lnSpc>
                <a:spcPct val="150000"/>
              </a:lnSpc>
            </a:pPr>
            <a:r>
              <a:rPr lang="ar-SA" sz="2000" dirty="0">
                <a:latin typeface="Alexandria Light" pitchFamily="2" charset="-78"/>
                <a:cs typeface="Alexandria Light" pitchFamily="2" charset="-78"/>
              </a:rPr>
              <a:t>	ونظرا لكون طبيعة الأفراد والمنظمات تستدعي التطور والتغيير لان الاستقرار والثبات حالة غير طبيعية لذا فان الصراعات غالبا ما ترافق التغيرات الحاصلة في مجمل العلاقات السائدة لذا فان الإدارة الهادفة ينبغي أن تسعى دوما للإبقاء على الصراع في اطارة المرغوب فإذا زاد الصراع عن الحد أو المستوى المعين يجب أن تتدخل الإدارة لتقليص أثره وتخفيضه للحد المسموح به أما إذا انخفض مستوى الصراع عن المستوى المطلوب يجب على الإدارة أن تصور مستوى الصراع عند ذلك الحد الذي يبقي الصراع قائما لكنه تحت سيطرة الإدارة ويغذى باستمرار في إطار تحقيق الأهداف المعينة </a:t>
            </a:r>
            <a:endParaRPr lang="en-US" sz="2000" dirty="0">
              <a:latin typeface="Alexandria Light" pitchFamily="2" charset="-78"/>
              <a:cs typeface="Alexandria Light" pitchFamily="2" charset="-78"/>
            </a:endParaRPr>
          </a:p>
        </p:txBody>
      </p:sp>
    </p:spTree>
    <p:extLst>
      <p:ext uri="{BB962C8B-B14F-4D97-AF65-F5344CB8AC3E}">
        <p14:creationId xmlns:p14="http://schemas.microsoft.com/office/powerpoint/2010/main" val="1241927949"/>
      </p:ext>
    </p:extLst>
  </p:cSld>
  <p:clrMapOvr>
    <a:masterClrMapping/>
  </p:clrMapOvr>
  <mc:AlternateContent xmlns:mc="http://schemas.openxmlformats.org/markup-compatibility/2006" xmlns:p14="http://schemas.microsoft.com/office/powerpoint/2010/main">
    <mc:Choice Requires="p14">
      <p:transition p14:dur="10" advTm="68879"/>
    </mc:Choice>
    <mc:Fallback xmlns="">
      <p:transition advTm="68879"/>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CA2184-CF70-6E8C-8CEF-2E5A1BB84DD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4656109-AD76-2D29-3D89-1249710EFAEE}"/>
              </a:ext>
            </a:extLst>
          </p:cNvPr>
          <p:cNvSpPr/>
          <p:nvPr/>
        </p:nvSpPr>
        <p:spPr>
          <a:xfrm>
            <a:off x="617279" y="954365"/>
            <a:ext cx="11008663" cy="56832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A11F966A-4523-B003-7F4C-AF9E213D3E57}"/>
              </a:ext>
            </a:extLst>
          </p:cNvPr>
          <p:cNvSpPr/>
          <p:nvPr/>
        </p:nvSpPr>
        <p:spPr>
          <a:xfrm>
            <a:off x="111708" y="5201392"/>
            <a:ext cx="1396458" cy="1656608"/>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6347DFF1-7696-6682-E31F-7B65995A6CF5}"/>
              </a:ext>
            </a:extLst>
          </p:cNvPr>
          <p:cNvSpPr/>
          <p:nvPr/>
        </p:nvSpPr>
        <p:spPr>
          <a:xfrm>
            <a:off x="111707" y="5308270"/>
            <a:ext cx="1253956" cy="1534622"/>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2C5729EB-F94B-B8F6-976E-A3FF998ADFC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4" name="Rectangle 4">
            <a:extLst>
              <a:ext uri="{FF2B5EF4-FFF2-40B4-BE49-F238E27FC236}">
                <a16:creationId xmlns:a16="http://schemas.microsoft.com/office/drawing/2014/main" id="{920C413A-6CFB-3B96-E587-B13D7E500DA7}"/>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5" name="Rectangle 6">
            <a:extLst>
              <a:ext uri="{FF2B5EF4-FFF2-40B4-BE49-F238E27FC236}">
                <a16:creationId xmlns:a16="http://schemas.microsoft.com/office/drawing/2014/main" id="{FE6B4A1F-6576-448B-A165-924528BFBB9E}"/>
              </a:ext>
            </a:extLst>
          </p:cNvPr>
          <p:cNvSpPr>
            <a:spLocks noChangeArrowheads="1"/>
          </p:cNvSpPr>
          <p:nvPr/>
        </p:nvSpPr>
        <p:spPr bwMode="auto">
          <a:xfrm>
            <a:off x="1177630" y="2107226"/>
            <a:ext cx="10293629" cy="32719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justLow" rtl="1">
              <a:lnSpc>
                <a:spcPct val="150000"/>
              </a:lnSpc>
            </a:pPr>
            <a:r>
              <a:rPr lang="ar-SA" sz="2000" dirty="0">
                <a:latin typeface="Alexandria Light" pitchFamily="2" charset="-78"/>
                <a:cs typeface="Alexandria Light" pitchFamily="2" charset="-78"/>
              </a:rPr>
              <a:t>أصبح الصراع حالة قائمة وضرورة لابد منها بين المنظمات وخاصة في المجال الرياضي وبفعل شدة المنافسة وخصائص المنافسة الرياضية وندرة الموارد تبلور مفهوم الصراع وأهميته حول المنافسة وأساليب التنافس وان أي منظمة تربوية </a:t>
            </a:r>
            <a:r>
              <a:rPr lang="ar-SA" sz="2000" dirty="0" err="1">
                <a:latin typeface="Alexandria Light" pitchFamily="2" charset="-78"/>
                <a:cs typeface="Alexandria Light" pitchFamily="2" charset="-78"/>
              </a:rPr>
              <a:t>لايمكن</a:t>
            </a:r>
            <a:r>
              <a:rPr lang="ar-SA" sz="2000" dirty="0">
                <a:latin typeface="Alexandria Light" pitchFamily="2" charset="-78"/>
                <a:cs typeface="Alexandria Light" pitchFamily="2" charset="-78"/>
              </a:rPr>
              <a:t> أن يكتب لها البقاء والاستمرار في حالة السكون الدائم حتى وان كانت تعمل ضمن خطط مدروسة ومتعارف عليها .فهناك تفاعلات بين المنظمات التربوية وبين بيئاتها الخارجية والداخلية الأمر الذي يترتب عليه تغيرات مختلفة و على المستويات كافة وسبب ذلك هو وجود ظروف اقتصادية واجتماعية وسياسية متغيرة باستمرار في البيئة الخارجية  وبشكل يؤدي إلى حدوث تغييرات مستمرة في المنظمة.</a:t>
            </a:r>
            <a:endParaRPr lang="en-US" sz="2000" dirty="0">
              <a:latin typeface="Alexandria Light" pitchFamily="2" charset="-78"/>
              <a:cs typeface="Alexandria Light" pitchFamily="2" charset="-78"/>
            </a:endParaRPr>
          </a:p>
        </p:txBody>
      </p:sp>
    </p:spTree>
    <p:extLst>
      <p:ext uri="{BB962C8B-B14F-4D97-AF65-F5344CB8AC3E}">
        <p14:creationId xmlns:p14="http://schemas.microsoft.com/office/powerpoint/2010/main" val="2749380522"/>
      </p:ext>
    </p:extLst>
  </p:cSld>
  <p:clrMapOvr>
    <a:masterClrMapping/>
  </p:clrMapOvr>
  <mc:AlternateContent xmlns:mc="http://schemas.openxmlformats.org/markup-compatibility/2006" xmlns:p14="http://schemas.microsoft.com/office/powerpoint/2010/main">
    <mc:Choice Requires="p14">
      <p:transition p14:dur="10" advTm="68553"/>
    </mc:Choice>
    <mc:Fallback xmlns="">
      <p:transition advTm="68553"/>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925689-5369-414D-B1B3-D82D66D2A51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3A73DAF-53B9-D8B2-0440-92F137551457}"/>
              </a:ext>
            </a:extLst>
          </p:cNvPr>
          <p:cNvSpPr/>
          <p:nvPr/>
        </p:nvSpPr>
        <p:spPr>
          <a:xfrm>
            <a:off x="617279" y="954365"/>
            <a:ext cx="11008663" cy="56832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D1C64B58-32D5-395F-2348-188729300363}"/>
              </a:ext>
            </a:extLst>
          </p:cNvPr>
          <p:cNvSpPr/>
          <p:nvPr/>
        </p:nvSpPr>
        <p:spPr>
          <a:xfrm>
            <a:off x="111708" y="5495924"/>
            <a:ext cx="1469442" cy="136207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8CA19810-8B23-5465-2683-9CFEF4AC3F3E}"/>
              </a:ext>
            </a:extLst>
          </p:cNvPr>
          <p:cNvSpPr/>
          <p:nvPr/>
        </p:nvSpPr>
        <p:spPr>
          <a:xfrm>
            <a:off x="111706" y="5616396"/>
            <a:ext cx="1288469" cy="1226496"/>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5E84046C-C005-DF12-BB18-E21D122AF6A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4" name="Rectangle 4">
            <a:extLst>
              <a:ext uri="{FF2B5EF4-FFF2-40B4-BE49-F238E27FC236}">
                <a16:creationId xmlns:a16="http://schemas.microsoft.com/office/drawing/2014/main" id="{D78F5C88-C6A0-DC69-EC4F-EA573F1A9A39}"/>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5" name="Rectangle 6">
            <a:extLst>
              <a:ext uri="{FF2B5EF4-FFF2-40B4-BE49-F238E27FC236}">
                <a16:creationId xmlns:a16="http://schemas.microsoft.com/office/drawing/2014/main" id="{ED8A4CD9-98AB-57BC-00A6-FE36F4BB0FCC}"/>
              </a:ext>
            </a:extLst>
          </p:cNvPr>
          <p:cNvSpPr>
            <a:spLocks noChangeArrowheads="1"/>
          </p:cNvSpPr>
          <p:nvPr/>
        </p:nvSpPr>
        <p:spPr bwMode="auto">
          <a:xfrm>
            <a:off x="1094505" y="1241604"/>
            <a:ext cx="10293629" cy="50031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457200" algn="just" rtl="1">
              <a:lnSpc>
                <a:spcPct val="200000"/>
              </a:lnSpc>
              <a:spcAft>
                <a:spcPts val="600"/>
              </a:spcAft>
            </a:pPr>
            <a:r>
              <a:rPr lang="ar-SA" sz="2000" b="1" dirty="0">
                <a:solidFill>
                  <a:srgbClr val="0070C0"/>
                </a:solidFill>
                <a:effectLst/>
                <a:latin typeface="Alexandria Light" pitchFamily="2" charset="-78"/>
                <a:ea typeface="Times New Roman" panose="02020603050405020304" pitchFamily="18" charset="0"/>
                <a:cs typeface="Alexandria Light" pitchFamily="2" charset="-78"/>
              </a:rPr>
              <a:t>كلمة أخيرة: </a:t>
            </a:r>
            <a:endParaRPr lang="en-US" sz="2000" dirty="0">
              <a:solidFill>
                <a:srgbClr val="0070C0"/>
              </a:solidFill>
              <a:effectLst/>
              <a:latin typeface="Alexandria Light" pitchFamily="2" charset="-78"/>
              <a:ea typeface="Times New Roman" panose="02020603050405020304" pitchFamily="18" charset="0"/>
              <a:cs typeface="Alexandria Light" pitchFamily="2" charset="-78"/>
            </a:endParaRPr>
          </a:p>
          <a:p>
            <a:pPr indent="457200" algn="just" rtl="1">
              <a:lnSpc>
                <a:spcPct val="200000"/>
              </a:lnSpc>
              <a:spcAft>
                <a:spcPts val="600"/>
              </a:spcAft>
            </a:pPr>
            <a:r>
              <a:rPr lang="ar-SA" sz="2000" dirty="0">
                <a:effectLst/>
                <a:latin typeface="Alexandria Light" pitchFamily="2" charset="-78"/>
                <a:ea typeface="Times New Roman" panose="02020603050405020304" pitchFamily="18" charset="0"/>
                <a:cs typeface="Alexandria Light" pitchFamily="2" charset="-78"/>
              </a:rPr>
              <a:t>لنكن أكثر مواكبة في ممارساتنا الإدارية بتبني استراتيجية التعاون في إدارة </a:t>
            </a:r>
            <a:r>
              <a:rPr lang="ar-SA" sz="2000" b="1" dirty="0">
                <a:effectLst/>
                <a:latin typeface="Alexandria Light" pitchFamily="2" charset="-78"/>
                <a:ea typeface="Times New Roman" panose="02020603050405020304" pitchFamily="18" charset="0"/>
                <a:cs typeface="Alexandria Light" pitchFamily="2" charset="-78"/>
              </a:rPr>
              <a:t>الصراع</a:t>
            </a:r>
            <a:r>
              <a:rPr lang="ar-SA" sz="2000" dirty="0">
                <a:effectLst/>
                <a:latin typeface="Alexandria Light" pitchFamily="2" charset="-78"/>
                <a:ea typeface="Times New Roman" panose="02020603050405020304" pitchFamily="18" charset="0"/>
                <a:cs typeface="Alexandria Light" pitchFamily="2" charset="-78"/>
              </a:rPr>
              <a:t>, وتقوم هذه الاستراتيجية على عدد من الأسس هي: خلق بيئة ومناخ مؤسسي محفز على </a:t>
            </a:r>
            <a:r>
              <a:rPr lang="ar-SA" sz="2000" b="1" dirty="0">
                <a:effectLst/>
                <a:latin typeface="Alexandria Light" pitchFamily="2" charset="-78"/>
                <a:ea typeface="Times New Roman" panose="02020603050405020304" pitchFamily="18" charset="0"/>
                <a:cs typeface="Alexandria Light" pitchFamily="2" charset="-78"/>
              </a:rPr>
              <a:t>الصراع</a:t>
            </a:r>
            <a:r>
              <a:rPr lang="ar-SA" sz="2000" dirty="0">
                <a:effectLst/>
                <a:latin typeface="Alexandria Light" pitchFamily="2" charset="-78"/>
                <a:ea typeface="Times New Roman" panose="02020603050405020304" pitchFamily="18" charset="0"/>
                <a:cs typeface="Alexandria Light" pitchFamily="2" charset="-78"/>
              </a:rPr>
              <a:t> الحميد يسوده التنافس وبذل المزيد من العمل المنتج الذي يعود بالنفع والفائدة على العاملين وعلى المنظمة، تطوير اتجاهات العاملين نحو مفهوم </a:t>
            </a:r>
            <a:r>
              <a:rPr lang="ar-SA" sz="2000" dirty="0" err="1">
                <a:effectLst/>
                <a:latin typeface="Alexandria Light" pitchFamily="2" charset="-78"/>
                <a:ea typeface="Times New Roman" panose="02020603050405020304" pitchFamily="18" charset="0"/>
                <a:cs typeface="Alexandria Light" pitchFamily="2" charset="-78"/>
              </a:rPr>
              <a:t>الإختلاف</a:t>
            </a:r>
            <a:r>
              <a:rPr lang="ar-SA" sz="2000" dirty="0">
                <a:effectLst/>
                <a:latin typeface="Alexandria Light" pitchFamily="2" charset="-78"/>
                <a:ea typeface="Times New Roman" panose="02020603050405020304" pitchFamily="18" charset="0"/>
                <a:cs typeface="Alexandria Light" pitchFamily="2" charset="-78"/>
              </a:rPr>
              <a:t>, وأن الاختلاف في الرأي لا يفسد للود قضية, وأن نجاح المنظمة مرهون بتناغم الأهداف, إكساب العاملين المفهوم الصحيح للتنازل للطرف الآخر لمصلحة العمل, وأن التنازل لا يعنى الربح أو الخسارة, فالعمل لعبة ينص قانونها على أن </a:t>
            </a:r>
            <a:r>
              <a:rPr lang="ar-SA" sz="2000" b="1" dirty="0">
                <a:effectLst/>
                <a:latin typeface="Alexandria Light" pitchFamily="2" charset="-78"/>
                <a:ea typeface="Times New Roman" panose="02020603050405020304" pitchFamily="18" charset="0"/>
                <a:cs typeface="Alexandria Light" pitchFamily="2" charset="-78"/>
              </a:rPr>
              <a:t>"الكل يعمل ليكسب</a:t>
            </a:r>
            <a:r>
              <a:rPr lang="en-US" sz="2000" dirty="0">
                <a:effectLst/>
                <a:latin typeface="Alexandria Light" pitchFamily="2" charset="-78"/>
                <a:ea typeface="Times New Roman" panose="02020603050405020304" pitchFamily="18" charset="0"/>
                <a:cs typeface="Alexandria Light" pitchFamily="2" charset="-78"/>
              </a:rPr>
              <a:t>".</a:t>
            </a:r>
          </a:p>
        </p:txBody>
      </p:sp>
    </p:spTree>
    <p:extLst>
      <p:ext uri="{BB962C8B-B14F-4D97-AF65-F5344CB8AC3E}">
        <p14:creationId xmlns:p14="http://schemas.microsoft.com/office/powerpoint/2010/main" val="2984826650"/>
      </p:ext>
    </p:extLst>
  </p:cSld>
  <p:clrMapOvr>
    <a:masterClrMapping/>
  </p:clrMapOvr>
  <mc:AlternateContent xmlns:mc="http://schemas.openxmlformats.org/markup-compatibility/2006" xmlns:p14="http://schemas.microsoft.com/office/powerpoint/2010/main">
    <mc:Choice Requires="p14">
      <p:transition p14:dur="10" advTm="51869"/>
    </mc:Choice>
    <mc:Fallback xmlns="">
      <p:transition advTm="51869"/>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alphaModFix amt="35000"/>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6" y="3153103"/>
            <a:ext cx="5679355" cy="3704900"/>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10" name="TextBox 9"/>
          <p:cNvSpPr txBox="1"/>
          <p:nvPr/>
        </p:nvSpPr>
        <p:spPr>
          <a:xfrm>
            <a:off x="5706533" y="32919"/>
            <a:ext cx="5980687" cy="2225033"/>
          </a:xfrm>
          <a:prstGeom prst="rect">
            <a:avLst/>
          </a:prstGeom>
          <a:noFill/>
        </p:spPr>
        <p:txBody>
          <a:bodyPr wrap="square" rtlCol="0">
            <a:spAutoFit/>
          </a:bodyPr>
          <a:lstStyle/>
          <a:p>
            <a:pPr algn="r">
              <a:lnSpc>
                <a:spcPct val="150000"/>
              </a:lnSpc>
            </a:pPr>
            <a:r>
              <a:rPr lang="ar-SA" sz="3200" dirty="0">
                <a:solidFill>
                  <a:schemeClr val="accent5">
                    <a:lumMod val="50000"/>
                  </a:schemeClr>
                </a:solidFill>
                <a:latin typeface="Alexandria Light" pitchFamily="2" charset="-78"/>
                <a:cs typeface="Alexandria Light" pitchFamily="2" charset="-78"/>
              </a:rPr>
              <a:t>وقبل أن ننهي المحاضرة</a:t>
            </a:r>
          </a:p>
          <a:p>
            <a:pPr algn="r">
              <a:lnSpc>
                <a:spcPct val="150000"/>
              </a:lnSpc>
            </a:pPr>
            <a:r>
              <a:rPr lang="ar-SA" sz="3200" dirty="0">
                <a:solidFill>
                  <a:schemeClr val="accent5">
                    <a:lumMod val="50000"/>
                  </a:schemeClr>
                </a:solidFill>
                <a:latin typeface="Alexandria Light" pitchFamily="2" charset="-78"/>
                <a:cs typeface="Alexandria Light" pitchFamily="2" charset="-78"/>
              </a:rPr>
              <a:t> نسترجع سريعاً</a:t>
            </a:r>
          </a:p>
          <a:p>
            <a:pPr algn="r">
              <a:lnSpc>
                <a:spcPct val="150000"/>
              </a:lnSpc>
            </a:pPr>
            <a:r>
              <a:rPr lang="ar-SA" sz="3200" dirty="0">
                <a:solidFill>
                  <a:schemeClr val="accent5">
                    <a:lumMod val="50000"/>
                  </a:schemeClr>
                </a:solidFill>
                <a:latin typeface="Alexandria Light" pitchFamily="2" charset="-78"/>
                <a:cs typeface="Alexandria Light" pitchFamily="2" charset="-78"/>
              </a:rPr>
              <a:t> </a:t>
            </a:r>
            <a:r>
              <a:rPr lang="ar-SA" sz="3200" dirty="0" err="1">
                <a:solidFill>
                  <a:schemeClr val="accent5">
                    <a:lumMod val="50000"/>
                  </a:schemeClr>
                </a:solidFill>
                <a:latin typeface="Alexandria Light" pitchFamily="2" charset="-78"/>
                <a:cs typeface="Alexandria Light" pitchFamily="2" charset="-78"/>
              </a:rPr>
              <a:t>ماتم</a:t>
            </a:r>
            <a:r>
              <a:rPr lang="ar-SA" sz="3200" dirty="0">
                <a:solidFill>
                  <a:schemeClr val="accent5">
                    <a:lumMod val="50000"/>
                  </a:schemeClr>
                </a:solidFill>
                <a:latin typeface="Alexandria Light" pitchFamily="2" charset="-78"/>
                <a:cs typeface="Alexandria Light" pitchFamily="2" charset="-78"/>
              </a:rPr>
              <a:t> تعلمه </a:t>
            </a:r>
            <a:endParaRPr lang="en-US" sz="3200" dirty="0">
              <a:solidFill>
                <a:schemeClr val="accent5">
                  <a:lumMod val="50000"/>
                </a:schemeClr>
              </a:solidFill>
              <a:latin typeface="Alexandria Light" pitchFamily="2" charset="-78"/>
              <a:cs typeface="Alexandria Light" pitchFamily="2" charset="-78"/>
            </a:endParaRP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1"/>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6091" y="90548"/>
            <a:ext cx="2580005" cy="1204686"/>
          </a:xfrm>
          <a:prstGeom prst="rect">
            <a:avLst/>
          </a:prstGeom>
        </p:spPr>
      </p:pic>
    </p:spTree>
    <p:extLst>
      <p:ext uri="{BB962C8B-B14F-4D97-AF65-F5344CB8AC3E}">
        <p14:creationId xmlns:p14="http://schemas.microsoft.com/office/powerpoint/2010/main" val="1058915096"/>
      </p:ext>
    </p:extLst>
  </p:cSld>
  <p:clrMapOvr>
    <a:masterClrMapping/>
  </p:clrMapOvr>
  <mc:AlternateContent xmlns:mc="http://schemas.openxmlformats.org/markup-compatibility/2006" xmlns:p14="http://schemas.microsoft.com/office/powerpoint/2010/main">
    <mc:Choice Requires="p14">
      <p:transition spd="slow" p14:dur="2000" advTm="134132"/>
    </mc:Choice>
    <mc:Fallback xmlns="">
      <p:transition spd="slow" advTm="134132"/>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192504" y="186290"/>
            <a:ext cx="5980687" cy="1486369"/>
          </a:xfrm>
          <a:prstGeom prst="rect">
            <a:avLst/>
          </a:prstGeom>
          <a:noFill/>
        </p:spPr>
        <p:txBody>
          <a:bodyPr wrap="square" rtlCol="0">
            <a:spAutoFit/>
          </a:bodyPr>
          <a:lstStyle/>
          <a:p>
            <a:pPr algn="ctr">
              <a:lnSpc>
                <a:spcPct val="150000"/>
              </a:lnSpc>
            </a:pPr>
            <a:r>
              <a:rPr lang="ar-SA" sz="3200" b="1" dirty="0">
                <a:solidFill>
                  <a:schemeClr val="bg1"/>
                </a:solidFill>
                <a:latin typeface="Alexandria" charset="0"/>
                <a:cs typeface="Alexandria" charset="0"/>
              </a:rPr>
              <a:t>وفي الختام </a:t>
            </a:r>
          </a:p>
          <a:p>
            <a:pPr algn="ctr">
              <a:lnSpc>
                <a:spcPct val="150000"/>
              </a:lnSpc>
            </a:pPr>
            <a:r>
              <a:rPr lang="ar-SA" sz="3200" b="1" dirty="0">
                <a:solidFill>
                  <a:schemeClr val="bg1"/>
                </a:solidFill>
                <a:latin typeface="Alexandria" charset="0"/>
                <a:cs typeface="Alexandria" charset="0"/>
              </a:rPr>
              <a:t>أشكر لكم حسن استماعكم</a:t>
            </a:r>
            <a:endParaRPr lang="en-US" sz="3200" b="1" dirty="0">
              <a:solidFill>
                <a:schemeClr val="bg1"/>
              </a:solidFill>
              <a:latin typeface="Alexandria" charset="0"/>
              <a:cs typeface="Alexandria" charset="0"/>
            </a:endParaRP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8310"/>
    </mc:Choice>
    <mc:Fallback xmlns="">
      <p:transition spd="slow" advTm="831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a8eb966a7320690551ff39b1d8ff0c50">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4a2af7bc0a915e29a701acbb6c865a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purl.org/dc/elements/1.1/"/>
    <ds:schemaRef ds:uri="http://schemas.microsoft.com/office/2006/metadata/properties"/>
    <ds:schemaRef ds:uri="http://schemas.microsoft.com/office/infopath/2007/PartnerControls"/>
    <ds:schemaRef ds:uri="http://schemas.microsoft.com/office/2006/documentManagement/types"/>
    <ds:schemaRef ds:uri="688354b5-287c-4cda-825e-1d7935aea40e"/>
    <ds:schemaRef ds:uri="aca13214-df29-4e3c-a050-857c0bf7bd8e"/>
    <ds:schemaRef ds:uri="http://purl.org/dc/dcmitype/"/>
    <ds:schemaRef ds:uri="http://schemas.openxmlformats.org/package/2006/metadata/core-properties"/>
    <ds:schemaRef ds:uri="http://www.w3.org/XML/1998/namespace"/>
    <ds:schemaRef ds:uri="http://purl.org/dc/terms/"/>
  </ds:schemaRefs>
</ds:datastoreItem>
</file>

<file path=customXml/itemProps3.xml><?xml version="1.0" encoding="utf-8"?>
<ds:datastoreItem xmlns:ds="http://schemas.openxmlformats.org/officeDocument/2006/customXml" ds:itemID="{15C10BE7-2D24-471E-AEB6-9B4EC8409BCC}"/>
</file>

<file path=docProps/app.xml><?xml version="1.0" encoding="utf-8"?>
<Properties xmlns="http://schemas.openxmlformats.org/officeDocument/2006/extended-properties" xmlns:vt="http://schemas.openxmlformats.org/officeDocument/2006/docPropsVTypes">
  <TotalTime>20163</TotalTime>
  <Words>5235</Words>
  <Application>Microsoft Office PowerPoint</Application>
  <PresentationFormat>شاشة عريضة</PresentationFormat>
  <Paragraphs>218</Paragraphs>
  <Slides>37</Slides>
  <Notes>13</Notes>
  <HiddenSlides>0</HiddenSlides>
  <MMClips>0</MMClips>
  <ScaleCrop>false</ScaleCrop>
  <HeadingPairs>
    <vt:vector size="6" baseType="variant">
      <vt:variant>
        <vt:lpstr>الخطوط المستخدمة</vt:lpstr>
      </vt:variant>
      <vt:variant>
        <vt:i4>6</vt:i4>
      </vt:variant>
      <vt:variant>
        <vt:lpstr>نسق</vt:lpstr>
      </vt:variant>
      <vt:variant>
        <vt:i4>1</vt:i4>
      </vt:variant>
      <vt:variant>
        <vt:lpstr>عناوين الشرائح</vt:lpstr>
      </vt:variant>
      <vt:variant>
        <vt:i4>37</vt:i4>
      </vt:variant>
    </vt:vector>
  </HeadingPairs>
  <TitlesOfParts>
    <vt:vector size="44" baseType="lpstr">
      <vt:lpstr>Alexandria Light</vt:lpstr>
      <vt:lpstr>Wingdings</vt:lpstr>
      <vt:lpstr>Calibri Light</vt:lpstr>
      <vt:lpstr>Arial</vt:lpstr>
      <vt:lpstr>Calibri</vt:lpstr>
      <vt:lpstr>Alexandria</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ِAwatef B</cp:lastModifiedBy>
  <cp:revision>46</cp:revision>
  <dcterms:created xsi:type="dcterms:W3CDTF">2023-04-29T09:08:00Z</dcterms:created>
  <dcterms:modified xsi:type="dcterms:W3CDTF">2024-12-05T11:54:49Z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