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entation.xml" ContentType="application/vnd.openxmlformats-officedocument.presentationml.presentation.main+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11.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36.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5"/>
  </p:notesMasterIdLst>
  <p:sldIdLst>
    <p:sldId id="495" r:id="rId3"/>
    <p:sldId id="303" r:id="rId4"/>
    <p:sldId id="276" r:id="rId5"/>
    <p:sldId id="313" r:id="rId6"/>
    <p:sldId id="369" r:id="rId7"/>
    <p:sldId id="496" r:id="rId8"/>
    <p:sldId id="286" r:id="rId9"/>
    <p:sldId id="497" r:id="rId10"/>
    <p:sldId id="498" r:id="rId11"/>
    <p:sldId id="288" r:id="rId12"/>
    <p:sldId id="290" r:id="rId13"/>
    <p:sldId id="294" r:id="rId14"/>
    <p:sldId id="296" r:id="rId15"/>
    <p:sldId id="370" r:id="rId16"/>
    <p:sldId id="371" r:id="rId17"/>
    <p:sldId id="358" r:id="rId18"/>
    <p:sldId id="362" r:id="rId19"/>
    <p:sldId id="265" r:id="rId20"/>
    <p:sldId id="264" r:id="rId21"/>
    <p:sldId id="266" r:id="rId22"/>
    <p:sldId id="262" r:id="rId23"/>
    <p:sldId id="375" r:id="rId24"/>
    <p:sldId id="258" r:id="rId25"/>
    <p:sldId id="259" r:id="rId26"/>
    <p:sldId id="260" r:id="rId27"/>
    <p:sldId id="263" r:id="rId28"/>
    <p:sldId id="359" r:id="rId29"/>
    <p:sldId id="353" r:id="rId30"/>
    <p:sldId id="366" r:id="rId31"/>
    <p:sldId id="367" r:id="rId32"/>
    <p:sldId id="377" r:id="rId33"/>
    <p:sldId id="378" r:id="rId34"/>
    <p:sldId id="379" r:id="rId35"/>
    <p:sldId id="380" r:id="rId36"/>
    <p:sldId id="500" r:id="rId37"/>
    <p:sldId id="381" r:id="rId38"/>
    <p:sldId id="382" r:id="rId39"/>
    <p:sldId id="387" r:id="rId40"/>
    <p:sldId id="389" r:id="rId41"/>
    <p:sldId id="306"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5"/>
            <p14:sldId id="303"/>
            <p14:sldId id="276"/>
            <p14:sldId id="313"/>
            <p14:sldId id="369"/>
            <p14:sldId id="496"/>
            <p14:sldId id="286"/>
            <p14:sldId id="497"/>
            <p14:sldId id="498"/>
            <p14:sldId id="288"/>
            <p14:sldId id="290"/>
            <p14:sldId id="294"/>
            <p14:sldId id="296"/>
            <p14:sldId id="370"/>
            <p14:sldId id="371"/>
            <p14:sldId id="358"/>
            <p14:sldId id="362"/>
            <p14:sldId id="265"/>
            <p14:sldId id="264"/>
            <p14:sldId id="266"/>
            <p14:sldId id="262"/>
            <p14:sldId id="375"/>
            <p14:sldId id="258"/>
            <p14:sldId id="259"/>
            <p14:sldId id="260"/>
            <p14:sldId id="263"/>
            <p14:sldId id="359"/>
            <p14:sldId id="353"/>
            <p14:sldId id="366"/>
            <p14:sldId id="367"/>
            <p14:sldId id="377"/>
            <p14:sldId id="378"/>
            <p14:sldId id="379"/>
            <p14:sldId id="380"/>
            <p14:sldId id="500"/>
            <p14:sldId id="381"/>
            <p14:sldId id="382"/>
            <p14:sldId id="387"/>
            <p14:sldId id="389"/>
            <p14:sldId id="306"/>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8E5A6D"/>
    <a:srgbClr val="000000"/>
    <a:srgbClr val="669BBC"/>
    <a:srgbClr val="2D3956"/>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8235" autoAdjust="0"/>
  </p:normalViewPr>
  <p:slideViewPr>
    <p:cSldViewPr snapToGrid="0">
      <p:cViewPr varScale="1">
        <p:scale>
          <a:sx n="48" d="100"/>
          <a:sy n="48" d="100"/>
        </p:scale>
        <p:origin x="1172"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0391696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6A8C5C64-EEEB-4281-1FAB-31F0FB31480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F385661-79F9-4FF4-B024-266E89316251}" type="slidenum">
              <a:rPr lang="en-US" altLang="en-US" smtClean="0"/>
              <a:pPr>
                <a:spcBef>
                  <a:spcPct val="0"/>
                </a:spcBef>
              </a:pPr>
              <a:t>6</a:t>
            </a:fld>
            <a:endParaRPr lang="en-US" altLang="en-US"/>
          </a:p>
        </p:txBody>
      </p:sp>
      <p:sp>
        <p:nvSpPr>
          <p:cNvPr id="15363" name="Rectangle 2">
            <a:extLst>
              <a:ext uri="{FF2B5EF4-FFF2-40B4-BE49-F238E27FC236}">
                <a16:creationId xmlns:a16="http://schemas.microsoft.com/office/drawing/2014/main" id="{F92AE730-3EA3-489B-4404-168E3989FADD}"/>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29A111A8-6CA9-940B-1194-E4F4B9AB89A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94A7472E-2371-C88C-F532-22FE3815A38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4291FFF1-2150-4375-ABE6-71DEEE6EBD36}" type="slidenum">
              <a:rPr lang="en-US" altLang="en-US" smtClean="0"/>
              <a:pPr>
                <a:spcBef>
                  <a:spcPct val="0"/>
                </a:spcBef>
              </a:pPr>
              <a:t>7</a:t>
            </a:fld>
            <a:endParaRPr lang="en-US" altLang="en-US"/>
          </a:p>
        </p:txBody>
      </p:sp>
      <p:sp>
        <p:nvSpPr>
          <p:cNvPr id="17411" name="Rectangle 2">
            <a:extLst>
              <a:ext uri="{FF2B5EF4-FFF2-40B4-BE49-F238E27FC236}">
                <a16:creationId xmlns:a16="http://schemas.microsoft.com/office/drawing/2014/main" id="{0889208D-31C9-839D-B365-F84EDD91E04B}"/>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02F500B8-0C72-0FED-2E2B-D542C0DA4C9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8596F8A9-E920-C91E-50CC-D19270209D6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7CE6401-E5F4-4C67-BE83-4A5006E6E13B}" type="slidenum">
              <a:rPr lang="en-US" altLang="en-US" smtClean="0"/>
              <a:pPr>
                <a:spcBef>
                  <a:spcPct val="0"/>
                </a:spcBef>
              </a:pPr>
              <a:t>8</a:t>
            </a:fld>
            <a:endParaRPr lang="en-US" altLang="en-US"/>
          </a:p>
        </p:txBody>
      </p:sp>
      <p:sp>
        <p:nvSpPr>
          <p:cNvPr id="19459" name="Rectangle 2">
            <a:extLst>
              <a:ext uri="{FF2B5EF4-FFF2-40B4-BE49-F238E27FC236}">
                <a16:creationId xmlns:a16="http://schemas.microsoft.com/office/drawing/2014/main" id="{F9B891CF-FC52-59F6-7BE8-B46404969C98}"/>
              </a:ext>
            </a:extLst>
          </p:cNvPr>
          <p:cNvSpPr>
            <a:spLocks noGrp="1" noRot="1" noChangeAspect="1" noChangeArrowheads="1" noTextEdit="1"/>
          </p:cNvSpPr>
          <p:nvPr>
            <p:ph type="sldImg"/>
          </p:nvPr>
        </p:nvSpPr>
        <p:spPr>
          <a:xfrm>
            <a:off x="393700" y="692150"/>
            <a:ext cx="6072188" cy="3416300"/>
          </a:xfrm>
          <a:ln/>
        </p:spPr>
      </p:sp>
      <p:sp>
        <p:nvSpPr>
          <p:cNvPr id="19460" name="Rectangle 3">
            <a:extLst>
              <a:ext uri="{FF2B5EF4-FFF2-40B4-BE49-F238E27FC236}">
                <a16:creationId xmlns:a16="http://schemas.microsoft.com/office/drawing/2014/main" id="{E0E150E0-0599-38E9-8AA7-1E218574DFD3}"/>
              </a:ext>
            </a:extLst>
          </p:cNvPr>
          <p:cNvSpPr>
            <a:spLocks noGrp="1" noChangeArrowheads="1"/>
          </p:cNvSpPr>
          <p:nvPr>
            <p:ph type="body" idx="1"/>
          </p:nvPr>
        </p:nvSpPr>
        <p:spPr>
          <a:xfrm>
            <a:off x="914400" y="3276600"/>
            <a:ext cx="5029200" cy="51816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B7568F2A-4874-4232-42DC-07390597CD8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335247F-AAED-433A-A254-4BAEF5349C39}" type="slidenum">
              <a:rPr lang="en-US" altLang="en-US" smtClean="0"/>
              <a:pPr>
                <a:spcBef>
                  <a:spcPct val="0"/>
                </a:spcBef>
              </a:pPr>
              <a:t>9</a:t>
            </a:fld>
            <a:endParaRPr lang="en-US" altLang="en-US"/>
          </a:p>
        </p:txBody>
      </p:sp>
      <p:sp>
        <p:nvSpPr>
          <p:cNvPr id="23555" name="Rectangle 2">
            <a:extLst>
              <a:ext uri="{FF2B5EF4-FFF2-40B4-BE49-F238E27FC236}">
                <a16:creationId xmlns:a16="http://schemas.microsoft.com/office/drawing/2014/main" id="{A040C367-3619-90FA-59D7-108ABB3C8DFC}"/>
              </a:ext>
            </a:extLst>
          </p:cNvPr>
          <p:cNvSpPr>
            <a:spLocks noGrp="1" noRot="1" noChangeAspect="1" noChangeArrowheads="1" noTextEdit="1"/>
          </p:cNvSpPr>
          <p:nvPr>
            <p:ph type="sldImg"/>
          </p:nvPr>
        </p:nvSpPr>
        <p:spPr>
          <a:xfrm>
            <a:off x="393700" y="692150"/>
            <a:ext cx="6072188" cy="3416300"/>
          </a:xfrm>
          <a:ln/>
        </p:spPr>
      </p:sp>
      <p:sp>
        <p:nvSpPr>
          <p:cNvPr id="23556" name="Rectangle 3">
            <a:extLst>
              <a:ext uri="{FF2B5EF4-FFF2-40B4-BE49-F238E27FC236}">
                <a16:creationId xmlns:a16="http://schemas.microsoft.com/office/drawing/2014/main" id="{4A6D51CC-8970-A4E6-DD2E-0B3D4A44318D}"/>
              </a:ext>
            </a:extLst>
          </p:cNvPr>
          <p:cNvSpPr>
            <a:spLocks noGrp="1" noChangeArrowheads="1"/>
          </p:cNvSpPr>
          <p:nvPr>
            <p:ph type="body" idx="1"/>
          </p:nvPr>
        </p:nvSpPr>
        <p:spPr>
          <a:xfrm>
            <a:off x="914400" y="3276600"/>
            <a:ext cx="5029200" cy="51816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A88594C3-4106-A00A-B28C-AF0221A701B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145A5DC-E1DD-4088-B8C7-B4250476281E}" type="slidenum">
              <a:rPr lang="en-US" altLang="en-US" smtClean="0"/>
              <a:pPr>
                <a:spcBef>
                  <a:spcPct val="0"/>
                </a:spcBef>
              </a:pPr>
              <a:t>10</a:t>
            </a:fld>
            <a:endParaRPr lang="en-US" altLang="en-US"/>
          </a:p>
        </p:txBody>
      </p:sp>
      <p:sp>
        <p:nvSpPr>
          <p:cNvPr id="25603" name="Rectangle 2">
            <a:extLst>
              <a:ext uri="{FF2B5EF4-FFF2-40B4-BE49-F238E27FC236}">
                <a16:creationId xmlns:a16="http://schemas.microsoft.com/office/drawing/2014/main" id="{8539087C-F952-2E6F-C47A-AE3E81BDC62C}"/>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8FEE6509-4BB2-B3D6-D603-69E75651E37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C75E828F-6D82-9CB1-F267-69845EE5F9D6}"/>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10B557C-2CA6-4417-9E5E-4D1640165767}" type="slidenum">
              <a:rPr lang="en-US" altLang="en-US" smtClean="0"/>
              <a:pPr>
                <a:spcBef>
                  <a:spcPct val="0"/>
                </a:spcBef>
              </a:pPr>
              <a:t>11</a:t>
            </a:fld>
            <a:endParaRPr lang="en-US" altLang="en-US"/>
          </a:p>
        </p:txBody>
      </p:sp>
      <p:sp>
        <p:nvSpPr>
          <p:cNvPr id="27651" name="Rectangle 2">
            <a:extLst>
              <a:ext uri="{FF2B5EF4-FFF2-40B4-BE49-F238E27FC236}">
                <a16:creationId xmlns:a16="http://schemas.microsoft.com/office/drawing/2014/main" id="{C29E5E7C-985C-6E56-80E7-6B44F4D5466C}"/>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A72A2F2C-0DDE-9830-A8AA-12712346680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06AF279E-2E65-4116-17EC-9AD6B040DC6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0D01039-B88A-47BD-ABAA-DB4631D081E4}" type="slidenum">
              <a:rPr lang="en-US" altLang="en-US" smtClean="0"/>
              <a:pPr>
                <a:spcBef>
                  <a:spcPct val="0"/>
                </a:spcBef>
              </a:pPr>
              <a:t>12</a:t>
            </a:fld>
            <a:endParaRPr lang="en-US" altLang="en-US"/>
          </a:p>
        </p:txBody>
      </p:sp>
      <p:sp>
        <p:nvSpPr>
          <p:cNvPr id="31747" name="Rectangle 2">
            <a:extLst>
              <a:ext uri="{FF2B5EF4-FFF2-40B4-BE49-F238E27FC236}">
                <a16:creationId xmlns:a16="http://schemas.microsoft.com/office/drawing/2014/main" id="{87BA0133-09DB-E86B-2A03-9A5CCC5C0045}"/>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26DBBC0B-B75F-B802-4A69-C24EF9E5D8C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4B9CF6F1-4A61-2F70-F253-EAA694F3B13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7D61628-4143-488F-A61D-84E11E298D69}" type="slidenum">
              <a:rPr lang="en-US" altLang="en-US" smtClean="0"/>
              <a:pPr>
                <a:spcBef>
                  <a:spcPct val="0"/>
                </a:spcBef>
              </a:pPr>
              <a:t>13</a:t>
            </a:fld>
            <a:endParaRPr lang="en-US" altLang="en-US"/>
          </a:p>
        </p:txBody>
      </p:sp>
      <p:sp>
        <p:nvSpPr>
          <p:cNvPr id="33795" name="Rectangle 2">
            <a:extLst>
              <a:ext uri="{FF2B5EF4-FFF2-40B4-BE49-F238E27FC236}">
                <a16:creationId xmlns:a16="http://schemas.microsoft.com/office/drawing/2014/main" id="{5EB3BA39-C591-6ADE-F97F-9B9B6632E2DA}"/>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C38BD954-18A0-047F-CB96-1C6EC201700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905009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657877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7B069117-F3B8-0016-FFD9-0B0727C2CD3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6368D67-C72D-4848-89F5-49D95E683C82}" type="slidenum">
              <a:rPr lang="en-US" altLang="en-US" smtClean="0"/>
              <a:pPr>
                <a:spcBef>
                  <a:spcPct val="0"/>
                </a:spcBef>
              </a:pPr>
              <a:t>16</a:t>
            </a:fld>
            <a:endParaRPr lang="en-US" altLang="en-US"/>
          </a:p>
        </p:txBody>
      </p:sp>
      <p:sp>
        <p:nvSpPr>
          <p:cNvPr id="41987" name="Rectangle 2">
            <a:extLst>
              <a:ext uri="{FF2B5EF4-FFF2-40B4-BE49-F238E27FC236}">
                <a16:creationId xmlns:a16="http://schemas.microsoft.com/office/drawing/2014/main" id="{9FD54587-8479-C02D-F60D-F7ECF8762CCF}"/>
              </a:ext>
            </a:extLst>
          </p:cNvPr>
          <p:cNvSpPr>
            <a:spLocks noGrp="1" noRot="1" noChangeAspect="1" noChangeArrowheads="1" noTextEdit="1"/>
          </p:cNvSpPr>
          <p:nvPr>
            <p:ph type="sldImg"/>
          </p:nvPr>
        </p:nvSpPr>
        <p:spPr>
          <a:xfrm>
            <a:off x="393700" y="692150"/>
            <a:ext cx="6072188" cy="3416300"/>
          </a:xfrm>
          <a:ln/>
        </p:spPr>
      </p:sp>
      <p:sp>
        <p:nvSpPr>
          <p:cNvPr id="41988" name="Rectangle 3">
            <a:extLst>
              <a:ext uri="{FF2B5EF4-FFF2-40B4-BE49-F238E27FC236}">
                <a16:creationId xmlns:a16="http://schemas.microsoft.com/office/drawing/2014/main" id="{443C0FA9-1782-0982-052E-7F117F588D02}"/>
              </a:ext>
            </a:extLst>
          </p:cNvPr>
          <p:cNvSpPr>
            <a:spLocks noGrp="1" noChangeArrowheads="1"/>
          </p:cNvSpPr>
          <p:nvPr>
            <p:ph type="body" idx="1"/>
          </p:nvPr>
        </p:nvSpPr>
        <p:spPr>
          <a:xfrm>
            <a:off x="914400" y="3276600"/>
            <a:ext cx="5029200" cy="51816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0D4110CB-1B80-6DB2-6DAF-E40686F570B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8A9C411-7C2B-437B-9567-B7EB256C45F5}" type="slidenum">
              <a:rPr lang="en-US" altLang="en-US" smtClean="0"/>
              <a:pPr>
                <a:spcBef>
                  <a:spcPct val="0"/>
                </a:spcBef>
              </a:pPr>
              <a:t>17</a:t>
            </a:fld>
            <a:endParaRPr lang="en-US" altLang="en-US"/>
          </a:p>
        </p:txBody>
      </p:sp>
      <p:sp>
        <p:nvSpPr>
          <p:cNvPr id="48131" name="Rectangle 2">
            <a:extLst>
              <a:ext uri="{FF2B5EF4-FFF2-40B4-BE49-F238E27FC236}">
                <a16:creationId xmlns:a16="http://schemas.microsoft.com/office/drawing/2014/main" id="{8CDA65DB-C2EF-E18B-A690-07660D39944E}"/>
              </a:ext>
            </a:extLst>
          </p:cNvPr>
          <p:cNvSpPr>
            <a:spLocks noGrp="1" noRot="1" noChangeAspect="1" noChangeArrowheads="1" noTextEdit="1"/>
          </p:cNvSpPr>
          <p:nvPr>
            <p:ph type="sldImg"/>
          </p:nvPr>
        </p:nvSpPr>
        <p:spPr>
          <a:xfrm>
            <a:off x="393700" y="692150"/>
            <a:ext cx="6072188" cy="3416300"/>
          </a:xfrm>
          <a:ln/>
        </p:spPr>
      </p:sp>
      <p:sp>
        <p:nvSpPr>
          <p:cNvPr id="48132" name="Rectangle 3">
            <a:extLst>
              <a:ext uri="{FF2B5EF4-FFF2-40B4-BE49-F238E27FC236}">
                <a16:creationId xmlns:a16="http://schemas.microsoft.com/office/drawing/2014/main" id="{719D190F-840F-15BE-09EF-DB9BC8E1EDBF}"/>
              </a:ext>
            </a:extLst>
          </p:cNvPr>
          <p:cNvSpPr>
            <a:spLocks noGrp="1" noChangeArrowheads="1"/>
          </p:cNvSpPr>
          <p:nvPr>
            <p:ph type="body" idx="1"/>
          </p:nvPr>
        </p:nvSpPr>
        <p:spPr>
          <a:xfrm>
            <a:off x="914400" y="3276600"/>
            <a:ext cx="5029200" cy="51816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13F511BA-1B06-DDCD-2774-ECFD1962C1C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2A66CBD-AE29-4F2A-95AF-BBDC42DE67DF}" type="slidenum">
              <a:rPr lang="en-US" altLang="en-US" smtClean="0"/>
              <a:pPr>
                <a:spcBef>
                  <a:spcPct val="0"/>
                </a:spcBef>
              </a:pPr>
              <a:t>18</a:t>
            </a:fld>
            <a:endParaRPr lang="en-US" altLang="en-US"/>
          </a:p>
        </p:txBody>
      </p:sp>
      <p:sp>
        <p:nvSpPr>
          <p:cNvPr id="50179" name="Rectangle 2">
            <a:extLst>
              <a:ext uri="{FF2B5EF4-FFF2-40B4-BE49-F238E27FC236}">
                <a16:creationId xmlns:a16="http://schemas.microsoft.com/office/drawing/2014/main" id="{FB6A86E1-A7F9-B753-C582-7097CF4CC63C}"/>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4E97EFC1-3A1D-D79F-1729-788D815F085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E774D976-4FF0-F6BF-4CCA-CC726D1DCC2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3DF68B8-41C3-4975-B282-60CB9F2C732E}" type="slidenum">
              <a:rPr lang="en-US" altLang="en-US" smtClean="0"/>
              <a:pPr>
                <a:spcBef>
                  <a:spcPct val="0"/>
                </a:spcBef>
              </a:pPr>
              <a:t>19</a:t>
            </a:fld>
            <a:endParaRPr lang="en-US" altLang="en-US"/>
          </a:p>
        </p:txBody>
      </p:sp>
      <p:sp>
        <p:nvSpPr>
          <p:cNvPr id="54275" name="Rectangle 2">
            <a:extLst>
              <a:ext uri="{FF2B5EF4-FFF2-40B4-BE49-F238E27FC236}">
                <a16:creationId xmlns:a16="http://schemas.microsoft.com/office/drawing/2014/main" id="{EF870670-D505-5EA8-7618-A94BE4BB5FBB}"/>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9EC500E0-3ED7-A88F-B6D8-D339280AC8C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D25C13BA-1830-840E-1EA2-2ED9A77AF33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29E2049-11A6-489F-B71B-63A4BA535C60}" type="slidenum">
              <a:rPr lang="en-US" altLang="en-US" smtClean="0"/>
              <a:pPr>
                <a:spcBef>
                  <a:spcPct val="0"/>
                </a:spcBef>
              </a:pPr>
              <a:t>20</a:t>
            </a:fld>
            <a:endParaRPr lang="en-US" altLang="en-US"/>
          </a:p>
        </p:txBody>
      </p:sp>
      <p:sp>
        <p:nvSpPr>
          <p:cNvPr id="58371" name="Rectangle 2">
            <a:extLst>
              <a:ext uri="{FF2B5EF4-FFF2-40B4-BE49-F238E27FC236}">
                <a16:creationId xmlns:a16="http://schemas.microsoft.com/office/drawing/2014/main" id="{620EAA67-97FF-4EF1-0F44-575AF82C1EC1}"/>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0BB6018E-1677-D8CD-AFF1-DDC6BCE27D0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97FDEF10-3A45-E0B2-4CED-AA014E239FB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BE7BE52-939F-447A-B0C0-00008629F923}" type="slidenum">
              <a:rPr lang="en-US" altLang="en-US" smtClean="0"/>
              <a:pPr>
                <a:spcBef>
                  <a:spcPct val="0"/>
                </a:spcBef>
              </a:pPr>
              <a:t>21</a:t>
            </a:fld>
            <a:endParaRPr lang="en-US" altLang="en-US"/>
          </a:p>
        </p:txBody>
      </p:sp>
      <p:sp>
        <p:nvSpPr>
          <p:cNvPr id="62467" name="Rectangle 2">
            <a:extLst>
              <a:ext uri="{FF2B5EF4-FFF2-40B4-BE49-F238E27FC236}">
                <a16:creationId xmlns:a16="http://schemas.microsoft.com/office/drawing/2014/main" id="{FEFD94DF-FA46-E1AA-3DC5-00AC3997DF2B}"/>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34301E3D-54FC-83AE-DF72-92903A3F86F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rtl="1"/>
            <a:endParaRPr lang="en-US"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818694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575344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695720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966888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8803683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90961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223772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805662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072590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210336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030595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AE"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1950395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6438085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E65AF39-A955-1A7E-C906-07B638FD96E6}"/>
              </a:ext>
            </a:extLst>
          </p:cNvPr>
          <p:cNvSpPr>
            <a:spLocks noGrp="1" noChangeArrowheads="1"/>
          </p:cNvSpPr>
          <p:nvPr>
            <p:ph type="sldNum" sz="quarter" idx="5"/>
          </p:nvPr>
        </p:nvSpPr>
        <p:spPr>
          <a:ln/>
        </p:spPr>
        <p:txBody>
          <a:bodyPr/>
          <a:lstStyle/>
          <a:p>
            <a:fld id="{BF3A2039-5941-4C42-B117-C10270F84439}" type="slidenum">
              <a:rPr lang="en-US" altLang="en-US"/>
              <a:pPr/>
              <a:t>35</a:t>
            </a:fld>
            <a:endParaRPr lang="en-US" altLang="en-US"/>
          </a:p>
        </p:txBody>
      </p:sp>
      <p:sp>
        <p:nvSpPr>
          <p:cNvPr id="30722" name="Rectangle 2">
            <a:extLst>
              <a:ext uri="{FF2B5EF4-FFF2-40B4-BE49-F238E27FC236}">
                <a16:creationId xmlns:a16="http://schemas.microsoft.com/office/drawing/2014/main" id="{FE3FFE00-56DB-28B4-ED58-331463CFDD5B}"/>
              </a:ext>
            </a:extLst>
          </p:cNvPr>
          <p:cNvSpPr>
            <a:spLocks noGrp="1" noRot="1" noChangeAspect="1" noChangeArrowheads="1" noTextEdit="1"/>
          </p:cNvSpPr>
          <p:nvPr>
            <p:ph type="sldImg"/>
          </p:nvPr>
        </p:nvSpPr>
        <p:spPr>
          <a:ln/>
        </p:spPr>
      </p:sp>
      <p:sp>
        <p:nvSpPr>
          <p:cNvPr id="30723" name="Rectangle 3">
            <a:extLst>
              <a:ext uri="{FF2B5EF4-FFF2-40B4-BE49-F238E27FC236}">
                <a16:creationId xmlns:a16="http://schemas.microsoft.com/office/drawing/2014/main" id="{E6750D99-27B2-5E38-78AD-4303CA6D1027}"/>
              </a:ext>
            </a:extLst>
          </p:cNvPr>
          <p:cNvSpPr>
            <a:spLocks noGrp="1" noChangeArrowheads="1"/>
          </p:cNvSpPr>
          <p:nvPr>
            <p:ph type="body" idx="1"/>
          </p:nvPr>
        </p:nvSpPr>
        <p:spPr/>
        <p:txBody>
          <a:bodyPr/>
          <a:lstStyle/>
          <a:p>
            <a:pPr marL="114300" lvl="1" algn="r" rtl="1"/>
            <a:endParaRPr lang="en-US"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4494358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701110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3330808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24857692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130467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345827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36600" y="931934"/>
            <a:ext cx="10515600" cy="803997"/>
          </a:xfrm>
          <a:prstGeom prst="rect">
            <a:avLst/>
          </a:prstGeom>
        </p:spPr>
        <p:txBody>
          <a:bodyPr/>
          <a:lstStyle/>
          <a:p>
            <a:r>
              <a:rPr lang="en-US" dirty="0"/>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53329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27792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453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68284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31624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18684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99005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13432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88927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40119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517521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899643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49141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9297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5168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8654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13048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8921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1.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DBC04A2B-9197-B211-A69C-C9965C314DB6}"/>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8" name="Rectangle 7">
            <a:extLst>
              <a:ext uri="{FF2B5EF4-FFF2-40B4-BE49-F238E27FC236}">
                <a16:creationId xmlns:a16="http://schemas.microsoft.com/office/drawing/2014/main" id="{25E2BA22-2D31-1781-CA11-88D0F5BBB297}"/>
              </a:ext>
            </a:extLst>
          </p:cNvPr>
          <p:cNvSpPr/>
          <p:nvPr userDrawn="1"/>
        </p:nvSpPr>
        <p:spPr>
          <a:xfrm>
            <a:off x="536992" y="506626"/>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lide Number Placeholder 5">
            <a:extLst>
              <a:ext uri="{FF2B5EF4-FFF2-40B4-BE49-F238E27FC236}">
                <a16:creationId xmlns:a16="http://schemas.microsoft.com/office/drawing/2014/main" id="{D0578435-65F6-00D9-E778-E4A73EA8EBC8}"/>
              </a:ext>
            </a:extLst>
          </p:cNvPr>
          <p:cNvSpPr>
            <a:spLocks noGrp="1"/>
          </p:cNvSpPr>
          <p:nvPr>
            <p:ph type="sldNum" sz="quarter" idx="4"/>
          </p:nvPr>
        </p:nvSpPr>
        <p:spPr>
          <a:xfrm>
            <a:off x="187036" y="6425737"/>
            <a:ext cx="2743200" cy="365125"/>
          </a:xfrm>
          <a:prstGeom prst="rect">
            <a:avLst/>
          </a:prstGeom>
        </p:spPr>
        <p:txBody>
          <a:body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6358503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0.w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11.w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5.wmf"/><Relationship Id="rId5" Type="http://schemas.openxmlformats.org/officeDocument/2006/relationships/oleObject" Target="../embeddings/oleObject4.bin"/><Relationship Id="rId4" Type="http://schemas.openxmlformats.org/officeDocument/2006/relationships/image" Target="../media/image14.wm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2.xml"/><Relationship Id="rId1" Type="http://schemas.openxmlformats.org/officeDocument/2006/relationships/slideLayout" Target="../slideLayouts/slideLayout16.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667180" y="269653"/>
            <a:ext cx="6330203" cy="65883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Mohamed Sleem</a:t>
            </a:r>
          </a:p>
        </p:txBody>
      </p:sp>
      <p:sp>
        <p:nvSpPr>
          <p:cNvPr id="31" name="TextBox 30"/>
          <p:cNvSpPr txBox="1"/>
          <p:nvPr/>
        </p:nvSpPr>
        <p:spPr>
          <a:xfrm>
            <a:off x="789376" y="1923757"/>
            <a:ext cx="4719792" cy="1446550"/>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Sampling and Estimation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6" name="TextBox 45"/>
          <p:cNvSpPr txBox="1"/>
          <p:nvPr/>
        </p:nvSpPr>
        <p:spPr>
          <a:xfrm>
            <a:off x="329269" y="5104240"/>
            <a:ext cx="262943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Subject code : FNT 631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Analysis </a:t>
            </a:r>
          </a:p>
        </p:txBody>
      </p:sp>
      <p:sp>
        <p:nvSpPr>
          <p:cNvPr id="14" name="Oval 13"/>
          <p:cNvSpPr/>
          <p:nvPr/>
        </p:nvSpPr>
        <p:spPr>
          <a:xfrm>
            <a:off x="5946523" y="495835"/>
            <a:ext cx="5829080" cy="622246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2123658"/>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Sampling and Estimation</a:t>
            </a:r>
            <a:endParaRPr lang="en-US" sz="4400" b="1" dirty="0">
              <a:solidFill>
                <a:srgbClr val="00B0F0"/>
              </a:solidFill>
              <a:latin typeface="Times New Roman" panose="02020603050405020304" pitchFamily="18" charset="0"/>
              <a:cs typeface="Times New Roman" panose="02020603050405020304" pitchFamily="18" charset="0"/>
            </a:endParaRPr>
          </a:p>
          <a:p>
            <a:r>
              <a:rPr lang="en-US" altLang="en-US" sz="4400" b="1" dirty="0">
                <a:solidFill>
                  <a:srgbClr val="00B0F0"/>
                </a:solidFill>
                <a:latin typeface="Times New Roman" panose="02020603050405020304" pitchFamily="18" charset="0"/>
                <a:cs typeface="Times New Roman" panose="02020603050405020304" pitchFamily="18" charset="0"/>
              </a:rPr>
              <a:t>Distributions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80699" y="672047"/>
            <a:ext cx="604103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Chapter 4 Review Questions</a:t>
            </a:r>
          </a:p>
        </p:txBody>
      </p:sp>
      <p:sp>
        <p:nvSpPr>
          <p:cNvPr id="48" name="TextBox 47"/>
          <p:cNvSpPr txBox="1"/>
          <p:nvPr/>
        </p:nvSpPr>
        <p:spPr>
          <a:xfrm>
            <a:off x="780699" y="1851897"/>
            <a:ext cx="10420701" cy="3785652"/>
          </a:xfrm>
          <a:prstGeom prst="rect">
            <a:avLst/>
          </a:prstGeom>
          <a:noFill/>
        </p:spPr>
        <p:txBody>
          <a:bodyPr wrap="square" rtlCol="0">
            <a:spAutoFit/>
          </a:bodyPr>
          <a:lstStyle/>
          <a:p>
            <a:pPr eaLnBrk="1" hangingPunct="1"/>
            <a:r>
              <a:rPr lang="en-US" altLang="en-US" sz="2400" b="1" dirty="0"/>
              <a:t>Q1: What is the difference between discrete and continuous random variables?</a:t>
            </a:r>
          </a:p>
          <a:p>
            <a:pPr eaLnBrk="1" hangingPunct="1"/>
            <a:r>
              <a:rPr lang="en-US" altLang="en-US" sz="2400" b="1" dirty="0">
                <a:solidFill>
                  <a:srgbClr val="C00000"/>
                </a:solidFill>
              </a:rPr>
              <a:t>A1</a:t>
            </a:r>
            <a:r>
              <a:rPr lang="en-US" altLang="en-US" sz="2400" dirty="0">
                <a:solidFill>
                  <a:schemeClr val="folHlink"/>
                </a:solidFill>
              </a:rPr>
              <a:t>: </a:t>
            </a:r>
            <a:r>
              <a:rPr lang="en-US" altLang="en-US" sz="2400" dirty="0"/>
              <a:t>Discrete random variables have countable outcomes, like the number of students in a class. Continuous random variables have outcomes over intervals, like the height of students. </a:t>
            </a:r>
          </a:p>
          <a:p>
            <a:pPr eaLnBrk="1" hangingPunct="1"/>
            <a:r>
              <a:rPr lang="en-US" sz="2400" b="1" dirty="0"/>
              <a:t>Q2: How is the expected value of a random variable calculated?</a:t>
            </a:r>
            <a:r>
              <a:rPr lang="en-US" sz="2400" dirty="0"/>
              <a:t> </a:t>
            </a:r>
          </a:p>
          <a:p>
            <a:pPr eaLnBrk="1" hangingPunct="1"/>
            <a:r>
              <a:rPr lang="en-US" sz="2400" b="1" dirty="0">
                <a:solidFill>
                  <a:srgbClr val="C00000"/>
                </a:solidFill>
              </a:rPr>
              <a:t>A2</a:t>
            </a:r>
            <a:r>
              <a:rPr lang="en-US" sz="2400" b="1" dirty="0"/>
              <a:t>:</a:t>
            </a:r>
            <a:r>
              <a:rPr lang="en-US" sz="2400" dirty="0"/>
              <a:t> The expected value is the sum of all possible values each multiplied by its probability, given by </a:t>
            </a:r>
          </a:p>
          <a:p>
            <a:pPr eaLnBrk="1" hangingPunct="1"/>
            <a:r>
              <a:rPr lang="en-US" sz="2400" b="1" dirty="0"/>
              <a:t>Q3: What is the significance of the normal distribution in finance?</a:t>
            </a:r>
            <a:r>
              <a:rPr lang="en-US" sz="2400" dirty="0"/>
              <a:t> </a:t>
            </a:r>
            <a:r>
              <a:rPr lang="en-US" sz="2400" b="1" dirty="0"/>
              <a:t>A3:</a:t>
            </a:r>
            <a:r>
              <a:rPr lang="en-US" sz="2400" dirty="0"/>
              <a:t> The normal distribution, characterized by the bell curve, is crucial in finance for modeling stock returns, assessing risks, and making investment decisions.</a:t>
            </a:r>
            <a:endParaRPr lang="en-US" altLang="en-US" sz="2400" dirty="0"/>
          </a:p>
        </p:txBody>
      </p:sp>
      <p:pic>
        <p:nvPicPr>
          <p:cNvPr id="9" name="Picture 8">
            <a:extLst>
              <a:ext uri="{FF2B5EF4-FFF2-40B4-BE49-F238E27FC236}">
                <a16:creationId xmlns:a16="http://schemas.microsoft.com/office/drawing/2014/main" id="{061326BE-107F-B50A-A4FC-29F67ACC88CE}"/>
              </a:ext>
            </a:extLst>
          </p:cNvPr>
          <p:cNvPicPr>
            <a:picLocks noChangeAspect="1"/>
          </p:cNvPicPr>
          <p:nvPr/>
        </p:nvPicPr>
        <p:blipFill>
          <a:blip r:embed="rId3"/>
          <a:stretch>
            <a:fillRect/>
          </a:stretch>
        </p:blipFill>
        <p:spPr>
          <a:xfrm>
            <a:off x="3438382" y="4078262"/>
            <a:ext cx="2194583" cy="379437"/>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88196" y="782829"/>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Subject’s Objectives</a:t>
            </a:r>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5474" y="7049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6370" y="69949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7187" y="969822"/>
            <a:ext cx="819100" cy="769441"/>
          </a:xfrm>
          <a:prstGeom prst="rect">
            <a:avLst/>
          </a:prstGeom>
          <a:noFill/>
        </p:spPr>
        <p:txBody>
          <a:bodyPr wrap="square" rtlCol="0">
            <a:spAutoFit/>
          </a:bodyPr>
          <a:lstStyle/>
          <a:p>
            <a:pPr algn="ctr"/>
            <a:r>
              <a:rPr lang="ar-AE"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74A9F23-9B22-A031-F2CA-3A3453556A6E}"/>
              </a:ext>
            </a:extLst>
          </p:cNvPr>
          <p:cNvSpPr txBox="1"/>
          <p:nvPr/>
        </p:nvSpPr>
        <p:spPr>
          <a:xfrm>
            <a:off x="3310759" y="1796382"/>
            <a:ext cx="8324194" cy="5170646"/>
          </a:xfrm>
          <a:prstGeom prst="rect">
            <a:avLst/>
          </a:prstGeom>
          <a:noFill/>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Understanding Sampling:</a:t>
            </a:r>
          </a:p>
          <a:p>
            <a:pPr marL="285750" indent="-285750" eaLnBrk="0" fontAlgn="base" hangingPunct="0">
              <a:spcBef>
                <a:spcPct val="0"/>
              </a:spcBef>
              <a:spcAft>
                <a:spcPct val="0"/>
              </a:spcAft>
              <a:buFont typeface="Arial" panose="020B0604020202020204" pitchFamily="34" charset="0"/>
              <a:buChar char="•"/>
            </a:pPr>
            <a:r>
              <a:rPr kumimoji="0" lang="en-US" altLang="en-US" sz="2200" b="1" i="0" u="none" strike="noStrike" cap="none" normalizeH="0" baseline="0" dirty="0">
                <a:ln>
                  <a:noFill/>
                </a:ln>
                <a:solidFill>
                  <a:schemeClr val="tx1"/>
                </a:solidFill>
                <a:effectLst/>
                <a:latin typeface="Arial" panose="020B0604020202020204" pitchFamily="34" charset="0"/>
              </a:rPr>
              <a:t>Sampling Methods</a:t>
            </a:r>
            <a:r>
              <a:rPr kumimoji="0" lang="en-US" altLang="en-US" sz="2200" b="0" i="0" u="none" strike="noStrike" cap="none" normalizeH="0" baseline="0" dirty="0">
                <a:ln>
                  <a:noFill/>
                </a:ln>
                <a:solidFill>
                  <a:schemeClr val="tx1"/>
                </a:solidFill>
                <a:effectLst/>
                <a:latin typeface="Arial" panose="020B0604020202020204" pitchFamily="34" charset="0"/>
              </a:rPr>
              <a:t>: Understand various sampling methods and their applications in data collection.</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Understanding Estimation</a:t>
            </a:r>
            <a:r>
              <a:rPr kumimoji="0" lang="en-US" altLang="en-US" sz="2200" b="0" i="0" u="none" strike="noStrike" cap="none" normalizeH="0" baseline="0" dirty="0">
                <a:ln>
                  <a:noFill/>
                </a:ln>
                <a:solidFill>
                  <a:schemeClr val="tx1"/>
                </a:solidFill>
                <a:effectLst/>
                <a:latin typeface="Arial" panose="020B0604020202020204" pitchFamily="34" charset="0"/>
              </a:rPr>
              <a:t>: Assess the value of unknown population parameters using sample data.</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Point Estimates</a:t>
            </a:r>
            <a:r>
              <a:rPr kumimoji="0" lang="en-US" altLang="en-US" sz="2200" b="0" i="0" u="none" strike="noStrike" cap="none" normalizeH="0" baseline="0" dirty="0">
                <a:ln>
                  <a:noFill/>
                </a:ln>
                <a:solidFill>
                  <a:schemeClr val="tx1"/>
                </a:solidFill>
                <a:effectLst/>
                <a:latin typeface="Arial" panose="020B0604020202020204" pitchFamily="34" charset="0"/>
              </a:rPr>
              <a:t>: Learn the use of single numbers to estimate population parameters.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Confidence Interval Estimates</a:t>
            </a:r>
            <a:r>
              <a:rPr kumimoji="0" lang="en-US" altLang="en-US" sz="2200" b="0" i="0" u="none" strike="noStrike" cap="none" normalizeH="0" baseline="0" dirty="0">
                <a:ln>
                  <a:noFill/>
                </a:ln>
                <a:solidFill>
                  <a:schemeClr val="tx1"/>
                </a:solidFill>
                <a:effectLst/>
                <a:latin typeface="Arial" panose="020B0604020202020204" pitchFamily="34" charset="0"/>
              </a:rPr>
              <a:t>: Comprehend the range of values believed to contain the population parameter with a specified probability.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Unbiased Estimators</a:t>
            </a:r>
            <a:r>
              <a:rPr kumimoji="0" lang="en-US" altLang="en-US" sz="2200" b="0" i="0" u="none" strike="noStrike" cap="none" normalizeH="0" baseline="0" dirty="0">
                <a:ln>
                  <a:noFill/>
                </a:ln>
                <a:solidFill>
                  <a:schemeClr val="tx1"/>
                </a:solidFill>
                <a:effectLst/>
                <a:latin typeface="Arial" panose="020B0604020202020204" pitchFamily="34" charset="0"/>
              </a:rPr>
              <a:t>: Grasp the concept of unbiased estimators and their importance in statistical inference.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Central Limit Theorem</a:t>
            </a:r>
            <a:r>
              <a:rPr kumimoji="0" lang="en-US" altLang="en-US" sz="2200" b="0" i="0" u="none" strike="noStrike" cap="none" normalizeH="0" baseline="0" dirty="0">
                <a:ln>
                  <a:noFill/>
                </a:ln>
                <a:solidFill>
                  <a:schemeClr val="tx1"/>
                </a:solidFill>
                <a:effectLst/>
                <a:latin typeface="Arial" panose="020B0604020202020204" pitchFamily="34" charset="0"/>
              </a:rPr>
              <a:t>: Learn how the distribution of sample means approximates normal distribution as sample size increases.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a:extLst>
              <a:ext uri="{FF2B5EF4-FFF2-40B4-BE49-F238E27FC236}">
                <a16:creationId xmlns:a16="http://schemas.microsoft.com/office/drawing/2014/main" id="{B9FE1060-5609-5162-5188-1780E71BCF44}"/>
              </a:ext>
            </a:extLst>
          </p:cNvPr>
          <p:cNvSpPr>
            <a:spLocks noGrp="1" noChangeArrowheads="1"/>
          </p:cNvSpPr>
          <p:nvPr>
            <p:ph type="title"/>
          </p:nvPr>
        </p:nvSpPr>
        <p:spPr>
          <a:xfrm>
            <a:off x="838200" y="746860"/>
            <a:ext cx="10515600" cy="650140"/>
          </a:xfrm>
        </p:spPr>
        <p:txBody>
          <a:bodyPr/>
          <a:lstStyle/>
          <a:p>
            <a:pPr eaLnBrk="1" hangingPunct="1"/>
            <a:r>
              <a:rPr lang="en-US" altLang="en-US" dirty="0"/>
              <a:t>Need for Sampling</a:t>
            </a:r>
          </a:p>
        </p:txBody>
      </p:sp>
      <p:sp>
        <p:nvSpPr>
          <p:cNvPr id="15362" name="Rectangle 3">
            <a:extLst>
              <a:ext uri="{FF2B5EF4-FFF2-40B4-BE49-F238E27FC236}">
                <a16:creationId xmlns:a16="http://schemas.microsoft.com/office/drawing/2014/main" id="{ED75CBB2-B05B-A15E-086F-22B1A8877C91}"/>
              </a:ext>
            </a:extLst>
          </p:cNvPr>
          <p:cNvSpPr>
            <a:spLocks noGrp="1" noChangeArrowheads="1"/>
          </p:cNvSpPr>
          <p:nvPr>
            <p:ph type="body" idx="1"/>
          </p:nvPr>
        </p:nvSpPr>
        <p:spPr/>
        <p:txBody>
          <a:bodyPr/>
          <a:lstStyle/>
          <a:p>
            <a:pPr eaLnBrk="1" hangingPunct="1"/>
            <a:r>
              <a:rPr lang="en-US" altLang="en-US" dirty="0"/>
              <a:t>Very large populations</a:t>
            </a:r>
          </a:p>
          <a:p>
            <a:pPr eaLnBrk="1" hangingPunct="1"/>
            <a:r>
              <a:rPr lang="en-US" altLang="en-US" dirty="0"/>
              <a:t>Destructive testing</a:t>
            </a:r>
          </a:p>
          <a:p>
            <a:pPr eaLnBrk="1" hangingPunct="1"/>
            <a:r>
              <a:rPr lang="en-US" altLang="en-US" dirty="0"/>
              <a:t>Continuous production process</a:t>
            </a:r>
          </a:p>
        </p:txBody>
      </p:sp>
      <p:sp>
        <p:nvSpPr>
          <p:cNvPr id="15363" name="Text Box 4">
            <a:extLst>
              <a:ext uri="{FF2B5EF4-FFF2-40B4-BE49-F238E27FC236}">
                <a16:creationId xmlns:a16="http://schemas.microsoft.com/office/drawing/2014/main" id="{67AE885F-992B-6430-6ADC-695763ACC36B}"/>
              </a:ext>
            </a:extLst>
          </p:cNvPr>
          <p:cNvSpPr txBox="1">
            <a:spLocks noChangeArrowheads="1"/>
          </p:cNvSpPr>
          <p:nvPr/>
        </p:nvSpPr>
        <p:spPr bwMode="auto">
          <a:xfrm>
            <a:off x="1905000" y="4267201"/>
            <a:ext cx="8382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ea typeface="MS PGothic" panose="020B0600070205080204" pitchFamily="34" charset="-128"/>
              </a:defRPr>
            </a:lvl1pPr>
            <a:lvl2pPr marL="742950" indent="-285750" eaLnBrk="0" hangingPunct="0">
              <a:defRPr sz="2400">
                <a:solidFill>
                  <a:schemeClr val="tx1"/>
                </a:solidFill>
                <a:latin typeface="Tahoma" panose="020B0604030504040204" pitchFamily="34" charset="0"/>
                <a:ea typeface="MS PGothic" panose="020B0600070205080204" pitchFamily="34" charset="-128"/>
              </a:defRPr>
            </a:lvl2pPr>
            <a:lvl3pPr marL="1143000" indent="-228600" eaLnBrk="0" hangingPunct="0">
              <a:defRPr sz="2400">
                <a:solidFill>
                  <a:schemeClr val="tx1"/>
                </a:solidFill>
                <a:latin typeface="Tahoma" panose="020B0604030504040204" pitchFamily="34" charset="0"/>
                <a:ea typeface="MS PGothic" panose="020B0600070205080204" pitchFamily="34" charset="-128"/>
              </a:defRPr>
            </a:lvl3pPr>
            <a:lvl4pPr marL="1600200" indent="-228600" eaLnBrk="0" hangingPunct="0">
              <a:defRPr sz="2400">
                <a:solidFill>
                  <a:schemeClr val="tx1"/>
                </a:solidFill>
                <a:latin typeface="Tahoma" panose="020B0604030504040204" pitchFamily="34" charset="0"/>
                <a:ea typeface="MS PGothic" panose="020B0600070205080204" pitchFamily="34" charset="-128"/>
              </a:defRPr>
            </a:lvl4pPr>
            <a:lvl5pPr marL="2057400" indent="-228600" eaLnBrk="0" hangingPunct="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pPr eaLnBrk="1" hangingPunct="1">
              <a:spcBef>
                <a:spcPct val="50000"/>
              </a:spcBef>
            </a:pPr>
            <a:r>
              <a:rPr lang="en-US" altLang="en-US" dirty="0"/>
              <a:t>The objective of sampling is to draw a valid inference about a population.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AF1E308F-27CA-A41F-C08B-628DEF288565}"/>
              </a:ext>
            </a:extLst>
          </p:cNvPr>
          <p:cNvSpPr>
            <a:spLocks noGrp="1" noChangeArrowheads="1"/>
          </p:cNvSpPr>
          <p:nvPr>
            <p:ph type="title"/>
          </p:nvPr>
        </p:nvSpPr>
        <p:spPr/>
        <p:txBody>
          <a:bodyPr/>
          <a:lstStyle/>
          <a:p>
            <a:pPr eaLnBrk="1" hangingPunct="1"/>
            <a:r>
              <a:rPr lang="en-US" altLang="en-US" dirty="0"/>
              <a:t>History of Sampling </a:t>
            </a:r>
            <a:r>
              <a:rPr lang="en-US" altLang="en-US" sz="2100" i="1" dirty="0"/>
              <a:t>(</a:t>
            </a:r>
            <a:r>
              <a:rPr lang="en-US" altLang="en-US" sz="2100" i="1" dirty="0" err="1"/>
              <a:t>Contd</a:t>
            </a:r>
            <a:r>
              <a:rPr lang="en-US" altLang="en-US" sz="2100" i="1" dirty="0"/>
              <a:t>)</a:t>
            </a:r>
          </a:p>
        </p:txBody>
      </p:sp>
      <p:sp>
        <p:nvSpPr>
          <p:cNvPr id="14339" name="Rectangle 3">
            <a:extLst>
              <a:ext uri="{FF2B5EF4-FFF2-40B4-BE49-F238E27FC236}">
                <a16:creationId xmlns:a16="http://schemas.microsoft.com/office/drawing/2014/main" id="{D9E339F8-21A6-D2F8-CD5D-DC69065B873F}"/>
              </a:ext>
            </a:extLst>
          </p:cNvPr>
          <p:cNvSpPr>
            <a:spLocks noGrp="1" noChangeArrowheads="1"/>
          </p:cNvSpPr>
          <p:nvPr>
            <p:ph type="body" idx="1"/>
          </p:nvPr>
        </p:nvSpPr>
        <p:spPr/>
        <p:txBody>
          <a:bodyPr/>
          <a:lstStyle/>
          <a:p>
            <a:pPr eaLnBrk="1" hangingPunct="1">
              <a:lnSpc>
                <a:spcPct val="114000"/>
              </a:lnSpc>
            </a:pPr>
            <a:r>
              <a:rPr lang="en-US" altLang="en-US" sz="2400" dirty="0">
                <a:latin typeface="Garamond" panose="02020404030301010803" pitchFamily="18" charset="0"/>
              </a:rPr>
              <a:t>Dates back to 1920 and started by Literary Digest, a news magazine published in the U.S. between 1890 and 1938.</a:t>
            </a:r>
          </a:p>
          <a:p>
            <a:pPr eaLnBrk="1" hangingPunct="1">
              <a:lnSpc>
                <a:spcPct val="114000"/>
              </a:lnSpc>
            </a:pPr>
            <a:r>
              <a:rPr lang="en-US" altLang="en-US" sz="2400" dirty="0">
                <a:latin typeface="Garamond" panose="02020404030301010803" pitchFamily="18" charset="0"/>
              </a:rPr>
              <a:t>Digest successfully predicted the presidential elections in 1920, 1924,1928, 1932 but;</a:t>
            </a:r>
          </a:p>
          <a:p>
            <a:pPr eaLnBrk="1" hangingPunct="1">
              <a:lnSpc>
                <a:spcPct val="114000"/>
              </a:lnSpc>
            </a:pPr>
            <a:r>
              <a:rPr lang="en-US" altLang="en-US" sz="2400" dirty="0">
                <a:latin typeface="Garamond" panose="02020404030301010803" pitchFamily="18" charset="0"/>
              </a:rPr>
              <a:t>Failed in 1936…</a:t>
            </a:r>
          </a:p>
          <a:p>
            <a:pPr eaLnBrk="1" hangingPunct="1">
              <a:lnSpc>
                <a:spcPct val="114000"/>
              </a:lnSpc>
            </a:pPr>
            <a:endParaRPr lang="en-US" altLang="en-US" sz="2400" dirty="0">
              <a:latin typeface="Garamond" panose="02020404030301010803" pitchFamily="18" charset="0"/>
            </a:endParaRPr>
          </a:p>
          <a:p>
            <a:pPr eaLnBrk="1" hangingPunct="1">
              <a:lnSpc>
                <a:spcPct val="114000"/>
              </a:lnSpc>
            </a:pPr>
            <a:r>
              <a:rPr lang="en-US" altLang="en-US" sz="2400" dirty="0">
                <a:latin typeface="Garamond" panose="02020404030301010803" pitchFamily="18" charset="0"/>
              </a:rPr>
              <a:t>The </a:t>
            </a:r>
            <a:r>
              <a:rPr lang="en-US" altLang="en-US" sz="2400" i="1" u="sng" dirty="0">
                <a:latin typeface="Garamond" panose="02020404030301010803" pitchFamily="18" charset="0"/>
              </a:rPr>
              <a:t>Literary Digest</a:t>
            </a:r>
            <a:r>
              <a:rPr lang="en-US" altLang="en-US" sz="2400" u="sng" dirty="0">
                <a:latin typeface="Garamond" panose="02020404030301010803" pitchFamily="18" charset="0"/>
              </a:rPr>
              <a:t> poll in 1936</a:t>
            </a:r>
            <a:r>
              <a:rPr lang="en-US" altLang="en-US" sz="2400" dirty="0">
                <a:latin typeface="Garamond" panose="02020404030301010803" pitchFamily="18" charset="0"/>
              </a:rPr>
              <a:t> used a sample of 10 million, drawn from government lists of automobile and telephone owners. </a:t>
            </a:r>
            <a:r>
              <a:rPr lang="en-US" altLang="en-US" sz="2400" u="sng" dirty="0">
                <a:latin typeface="Garamond" panose="02020404030301010803" pitchFamily="18" charset="0"/>
              </a:rPr>
              <a:t>Predicted Alf Landon would beat Franklin Roosevelt by a wide margin</a:t>
            </a:r>
            <a:r>
              <a:rPr lang="en-US" altLang="en-US" sz="2400" dirty="0">
                <a:latin typeface="Garamond" panose="02020404030301010803" pitchFamily="18" charset="0"/>
              </a:rPr>
              <a:t>. But instead Roosevelt won by a landslide. The reason was that the sampling frame did not match the population. Only the rich owned automobiles and telephones, and they were the ones who favored Landon. </a:t>
            </a:r>
          </a:p>
          <a:p>
            <a:pPr eaLnBrk="1" hangingPunct="1">
              <a:lnSpc>
                <a:spcPct val="80000"/>
              </a:lnSpc>
            </a:pPr>
            <a:endParaRPr lang="en-US" altLang="en-US" sz="2400" dirty="0">
              <a:latin typeface="Garamond" panose="02020404030301010803"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9B390E75-F03C-ABF7-A0A3-03ED7C5BBAAB}"/>
              </a:ext>
            </a:extLst>
          </p:cNvPr>
          <p:cNvSpPr>
            <a:spLocks noGrp="1" noChangeArrowheads="1"/>
          </p:cNvSpPr>
          <p:nvPr>
            <p:ph type="title"/>
          </p:nvPr>
        </p:nvSpPr>
        <p:spPr/>
        <p:txBody>
          <a:bodyPr/>
          <a:lstStyle/>
          <a:p>
            <a:pPr eaLnBrk="1" hangingPunct="1"/>
            <a:r>
              <a:rPr lang="en-US" altLang="en-US" sz="3800" i="1"/>
              <a:t>What is sampling</a:t>
            </a:r>
          </a:p>
        </p:txBody>
      </p:sp>
      <p:sp>
        <p:nvSpPr>
          <p:cNvPr id="16387" name="Rectangle 3">
            <a:extLst>
              <a:ext uri="{FF2B5EF4-FFF2-40B4-BE49-F238E27FC236}">
                <a16:creationId xmlns:a16="http://schemas.microsoft.com/office/drawing/2014/main" id="{9AEF4EEF-CAEB-366C-02EE-6FB8A5966B25}"/>
              </a:ext>
            </a:extLst>
          </p:cNvPr>
          <p:cNvSpPr>
            <a:spLocks noGrp="1" noChangeArrowheads="1"/>
          </p:cNvSpPr>
          <p:nvPr>
            <p:ph type="body" idx="1"/>
          </p:nvPr>
        </p:nvSpPr>
        <p:spPr/>
        <p:txBody>
          <a:bodyPr/>
          <a:lstStyle/>
          <a:p>
            <a:pPr eaLnBrk="1" hangingPunct="1">
              <a:lnSpc>
                <a:spcPct val="150000"/>
              </a:lnSpc>
            </a:pPr>
            <a:r>
              <a:rPr lang="en-US" altLang="en-US" dirty="0"/>
              <a:t>A sample is some part of a larger body specially selected to represent the whole</a:t>
            </a:r>
          </a:p>
          <a:p>
            <a:pPr eaLnBrk="1" hangingPunct="1">
              <a:lnSpc>
                <a:spcPct val="150000"/>
              </a:lnSpc>
            </a:pPr>
            <a:r>
              <a:rPr lang="en-US" altLang="en-US" dirty="0"/>
              <a:t>Sampling is then is taking any portion of a population or universe as representative of that population or universe</a:t>
            </a:r>
          </a:p>
          <a:p>
            <a:pPr eaLnBrk="1" hangingPunct="1">
              <a:lnSpc>
                <a:spcPct val="150000"/>
              </a:lnSpc>
            </a:pPr>
            <a:r>
              <a:rPr lang="en-US" altLang="en-US" dirty="0"/>
              <a:t>Sampling is the process by which this part is chosen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8440" name="Group 18439">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18441" name="Rectangle 18440">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2" name="Rectangle 18441">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443" name="Rectangle 18442">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9" name="Rectangle 18448">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434" name="Rectangle 2">
            <a:extLst>
              <a:ext uri="{FF2B5EF4-FFF2-40B4-BE49-F238E27FC236}">
                <a16:creationId xmlns:a16="http://schemas.microsoft.com/office/drawing/2014/main" id="{5F28FF8F-A0FC-B0EB-690F-D61E21F73CEF}"/>
              </a:ext>
            </a:extLst>
          </p:cNvPr>
          <p:cNvSpPr>
            <a:spLocks noGrp="1" noChangeArrowheads="1"/>
          </p:cNvSpPr>
          <p:nvPr>
            <p:ph type="title"/>
          </p:nvPr>
        </p:nvSpPr>
        <p:spPr>
          <a:xfrm>
            <a:off x="451945" y="739835"/>
            <a:ext cx="4288221" cy="1616203"/>
          </a:xfrm>
        </p:spPr>
        <p:txBody>
          <a:bodyPr anchor="b">
            <a:normAutofit/>
          </a:bodyPr>
          <a:lstStyle/>
          <a:p>
            <a:pPr eaLnBrk="1" hangingPunct="1"/>
            <a:r>
              <a:rPr lang="en-US" altLang="en-US" sz="3600" b="1" dirty="0">
                <a:solidFill>
                  <a:srgbClr val="FFFFFF"/>
                </a:solidFill>
                <a:effectLst>
                  <a:outerShdw blurRad="38100" dist="38100" dir="2700000" algn="tl">
                    <a:srgbClr val="000000">
                      <a:alpha val="43137"/>
                    </a:srgbClr>
                  </a:outerShdw>
                </a:effectLst>
              </a:rPr>
              <a:t>Reasons for Drawing a Sample</a:t>
            </a:r>
          </a:p>
        </p:txBody>
      </p:sp>
      <p:sp>
        <p:nvSpPr>
          <p:cNvPr id="18435" name="Rectangle 3">
            <a:extLst>
              <a:ext uri="{FF2B5EF4-FFF2-40B4-BE49-F238E27FC236}">
                <a16:creationId xmlns:a16="http://schemas.microsoft.com/office/drawing/2014/main" id="{E3CDA7CE-7B75-2599-80B9-DDC3B2700E93}"/>
              </a:ext>
            </a:extLst>
          </p:cNvPr>
          <p:cNvSpPr>
            <a:spLocks noGrp="1" noChangeArrowheads="1"/>
          </p:cNvSpPr>
          <p:nvPr>
            <p:ph type="body" idx="1"/>
          </p:nvPr>
        </p:nvSpPr>
        <p:spPr>
          <a:xfrm>
            <a:off x="451945" y="2459116"/>
            <a:ext cx="4498427" cy="4130870"/>
          </a:xfrm>
        </p:spPr>
        <p:txBody>
          <a:bodyPr>
            <a:normAutofit/>
          </a:bodyPr>
          <a:lstStyle/>
          <a:p>
            <a:pPr eaLnBrk="1" hangingPunct="1"/>
            <a:r>
              <a:rPr lang="en-US" altLang="en-US" sz="2400" dirty="0">
                <a:solidFill>
                  <a:srgbClr val="FFFFFF"/>
                </a:solidFill>
              </a:rPr>
              <a:t>Less time consuming than a census</a:t>
            </a:r>
          </a:p>
          <a:p>
            <a:pPr eaLnBrk="1" hangingPunct="1"/>
            <a:r>
              <a:rPr lang="en-US" altLang="en-US" sz="2400" dirty="0">
                <a:solidFill>
                  <a:srgbClr val="FFFFFF"/>
                </a:solidFill>
              </a:rPr>
              <a:t>Less costly to administer than a census</a:t>
            </a:r>
          </a:p>
          <a:p>
            <a:pPr eaLnBrk="1" hangingPunct="1"/>
            <a:r>
              <a:rPr lang="en-US" altLang="en-US" sz="2400" dirty="0">
                <a:solidFill>
                  <a:srgbClr val="FFFFFF"/>
                </a:solidFill>
              </a:rPr>
              <a:t>Less cumbersome and more practical to administer than a census of the targeted population</a:t>
            </a:r>
          </a:p>
          <a:p>
            <a:pPr eaLnBrk="1" hangingPunct="1"/>
            <a:r>
              <a:rPr lang="en-US" sz="2400" dirty="0">
                <a:solidFill>
                  <a:srgbClr val="FFFFFF"/>
                </a:solidFill>
              </a:rPr>
              <a:t>Enables More Detailed and In-Depth Analysis</a:t>
            </a:r>
            <a:endParaRPr lang="en-US" altLang="en-US" sz="2400" dirty="0">
              <a:solidFill>
                <a:srgbClr val="FFFFFF"/>
              </a:solidFill>
            </a:endParaRPr>
          </a:p>
        </p:txBody>
      </p:sp>
      <p:pic>
        <p:nvPicPr>
          <p:cNvPr id="3" name="Picture 2">
            <a:extLst>
              <a:ext uri="{FF2B5EF4-FFF2-40B4-BE49-F238E27FC236}">
                <a16:creationId xmlns:a16="http://schemas.microsoft.com/office/drawing/2014/main" id="{529A2A39-D718-6A4D-16F2-CF44952867BC}"/>
              </a:ext>
            </a:extLst>
          </p:cNvPr>
          <p:cNvPicPr>
            <a:picLocks noChangeAspect="1"/>
          </p:cNvPicPr>
          <p:nvPr/>
        </p:nvPicPr>
        <p:blipFill>
          <a:blip r:embed="rId3"/>
          <a:stretch>
            <a:fillRect/>
          </a:stretch>
        </p:blipFill>
        <p:spPr>
          <a:xfrm>
            <a:off x="5419940" y="1806899"/>
            <a:ext cx="5992366" cy="359541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D366ABE7-71AF-E80F-2D30-6F7F4F446373}"/>
              </a:ext>
            </a:extLst>
          </p:cNvPr>
          <p:cNvSpPr>
            <a:spLocks noGrp="1" noChangeArrowheads="1"/>
          </p:cNvSpPr>
          <p:nvPr>
            <p:ph type="title"/>
          </p:nvPr>
        </p:nvSpPr>
        <p:spPr>
          <a:xfrm>
            <a:off x="838200" y="727075"/>
            <a:ext cx="10515600" cy="963613"/>
          </a:xfrm>
        </p:spPr>
        <p:txBody>
          <a:bodyPr/>
          <a:lstStyle/>
          <a:p>
            <a:pPr eaLnBrk="1" hangingPunct="1"/>
            <a:r>
              <a:rPr lang="en-US" altLang="en-US" dirty="0"/>
              <a:t>Key Definitions</a:t>
            </a:r>
          </a:p>
        </p:txBody>
      </p:sp>
      <p:sp>
        <p:nvSpPr>
          <p:cNvPr id="22531" name="Rectangle 3">
            <a:extLst>
              <a:ext uri="{FF2B5EF4-FFF2-40B4-BE49-F238E27FC236}">
                <a16:creationId xmlns:a16="http://schemas.microsoft.com/office/drawing/2014/main" id="{532D94CF-E0ED-9783-1688-657FF61AA7C7}"/>
              </a:ext>
            </a:extLst>
          </p:cNvPr>
          <p:cNvSpPr>
            <a:spLocks noGrp="1" noChangeArrowheads="1"/>
          </p:cNvSpPr>
          <p:nvPr>
            <p:ph type="body" idx="4294967295"/>
          </p:nvPr>
        </p:nvSpPr>
        <p:spPr bwMode="auto">
          <a:xfrm>
            <a:off x="457200" y="1600200"/>
            <a:ext cx="10641724"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anose="05000000000000000000" pitchFamily="2" charset="2"/>
              <a:buChar char="q"/>
              <a:defRPr sz="2600">
                <a:solidFill>
                  <a:schemeClr val="tx1"/>
                </a:solidFill>
                <a:latin typeface="+mn-lt"/>
              </a:defRPr>
            </a:lvl2pPr>
            <a:lvl3pPr marL="1022350" indent="-350838" algn="l" rtl="0" eaLnBrk="0" fontAlgn="base" hangingPunct="0">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defRPr>
            </a:lvl3pPr>
            <a:lvl4pPr marL="1339850" indent="-315913" algn="l" rtl="0" eaLnBrk="0" fontAlgn="base" hangingPunct="0">
              <a:spcBef>
                <a:spcPct val="20000"/>
              </a:spcBef>
              <a:spcAft>
                <a:spcPct val="0"/>
              </a:spcAft>
              <a:buClr>
                <a:schemeClr val="accent2"/>
              </a:buClr>
              <a:buSzPct val="70000"/>
              <a:buFont typeface="Wingdings" panose="05000000000000000000" pitchFamily="2" charset="2"/>
              <a:buChar char="q"/>
              <a:defRPr sz="2000">
                <a:solidFill>
                  <a:schemeClr val="tx1"/>
                </a:solidFill>
                <a:latin typeface="+mn-lt"/>
              </a:defRPr>
            </a:lvl4pPr>
            <a:lvl5pPr marL="1681163" indent="-339725" algn="l" rtl="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mn-lt"/>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9pPr>
          </a:lstStyle>
          <a:p>
            <a:pPr eaLnBrk="1" hangingPunct="1">
              <a:lnSpc>
                <a:spcPct val="110000"/>
              </a:lnSpc>
            </a:pPr>
            <a:r>
              <a:rPr lang="en-US" altLang="en-US" sz="3200" dirty="0"/>
              <a:t>A </a:t>
            </a:r>
            <a:r>
              <a:rPr lang="en-US" altLang="en-US" sz="3200" dirty="0">
                <a:solidFill>
                  <a:schemeClr val="hlink"/>
                </a:solidFill>
              </a:rPr>
              <a:t>population</a:t>
            </a:r>
            <a:r>
              <a:rPr lang="en-US" altLang="en-US" sz="3200" dirty="0"/>
              <a:t> (universe) is the collection of things under consideration</a:t>
            </a:r>
          </a:p>
          <a:p>
            <a:pPr eaLnBrk="1" hangingPunct="1">
              <a:lnSpc>
                <a:spcPct val="110000"/>
              </a:lnSpc>
            </a:pPr>
            <a:r>
              <a:rPr lang="en-US" altLang="en-US" sz="3200" dirty="0"/>
              <a:t>A </a:t>
            </a:r>
            <a:r>
              <a:rPr lang="en-US" altLang="en-US" sz="3200" dirty="0">
                <a:solidFill>
                  <a:schemeClr val="hlink"/>
                </a:solidFill>
              </a:rPr>
              <a:t>sample</a:t>
            </a:r>
            <a:r>
              <a:rPr lang="en-US" altLang="en-US" sz="3200" dirty="0"/>
              <a:t> is a portion of the population selected for analysis</a:t>
            </a:r>
          </a:p>
          <a:p>
            <a:pPr eaLnBrk="1" hangingPunct="1">
              <a:lnSpc>
                <a:spcPct val="110000"/>
              </a:lnSpc>
            </a:pPr>
            <a:r>
              <a:rPr lang="en-US" altLang="en-US" sz="3200" dirty="0"/>
              <a:t>A </a:t>
            </a:r>
            <a:r>
              <a:rPr lang="en-US" altLang="en-US" sz="3200" dirty="0">
                <a:solidFill>
                  <a:schemeClr val="hlink"/>
                </a:solidFill>
              </a:rPr>
              <a:t>parameter</a:t>
            </a:r>
            <a:r>
              <a:rPr lang="en-US" altLang="en-US" sz="3200" dirty="0"/>
              <a:t> is a summary measure computed to describe a characteristic of the population</a:t>
            </a:r>
          </a:p>
          <a:p>
            <a:pPr eaLnBrk="1" hangingPunct="1">
              <a:lnSpc>
                <a:spcPct val="110000"/>
              </a:lnSpc>
            </a:pPr>
            <a:r>
              <a:rPr lang="en-US" altLang="en-US" sz="3200" dirty="0"/>
              <a:t>A </a:t>
            </a:r>
            <a:r>
              <a:rPr lang="en-US" altLang="en-US" sz="3200" dirty="0">
                <a:solidFill>
                  <a:schemeClr val="hlink"/>
                </a:solidFill>
              </a:rPr>
              <a:t>statistic</a:t>
            </a:r>
            <a:r>
              <a:rPr lang="en-US" altLang="en-US" sz="3200" dirty="0"/>
              <a:t> is a summary measure computed to describe a characteristic of the sample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7B065D0-0160-D139-448A-EE1621775088}"/>
              </a:ext>
            </a:extLst>
          </p:cNvPr>
          <p:cNvSpPr>
            <a:spLocks noGrp="1" noChangeArrowheads="1"/>
          </p:cNvSpPr>
          <p:nvPr>
            <p:ph type="title"/>
          </p:nvPr>
        </p:nvSpPr>
        <p:spPr>
          <a:xfrm>
            <a:off x="505372" y="942444"/>
            <a:ext cx="10515600" cy="803997"/>
          </a:xfrm>
        </p:spPr>
        <p:txBody>
          <a:bodyPr/>
          <a:lstStyle/>
          <a:p>
            <a:pPr eaLnBrk="1" hangingPunct="1"/>
            <a:r>
              <a:rPr lang="en-US" altLang="en-US" i="1" dirty="0"/>
              <a:t>A Census</a:t>
            </a:r>
          </a:p>
        </p:txBody>
      </p:sp>
      <p:sp>
        <p:nvSpPr>
          <p:cNvPr id="24579" name="Rectangle 3">
            <a:extLst>
              <a:ext uri="{FF2B5EF4-FFF2-40B4-BE49-F238E27FC236}">
                <a16:creationId xmlns:a16="http://schemas.microsoft.com/office/drawing/2014/main" id="{95A4EC61-8620-3A5F-F510-5939471728EC}"/>
              </a:ext>
            </a:extLst>
          </p:cNvPr>
          <p:cNvSpPr>
            <a:spLocks noGrp="1" noChangeArrowheads="1"/>
          </p:cNvSpPr>
          <p:nvPr>
            <p:ph type="body" idx="1"/>
          </p:nvPr>
        </p:nvSpPr>
        <p:spPr>
          <a:xfrm>
            <a:off x="951186" y="1941787"/>
            <a:ext cx="11240814" cy="4530725"/>
          </a:xfrm>
        </p:spPr>
        <p:txBody>
          <a:bodyPr/>
          <a:lstStyle/>
          <a:p>
            <a:pPr eaLnBrk="1" hangingPunct="1">
              <a:lnSpc>
                <a:spcPct val="110000"/>
              </a:lnSpc>
              <a:spcAft>
                <a:spcPts val="600"/>
              </a:spcAft>
            </a:pPr>
            <a:r>
              <a:rPr lang="en-US" altLang="en-US" dirty="0"/>
              <a:t>A survey in which information is gathered about all members of a population</a:t>
            </a:r>
          </a:p>
          <a:p>
            <a:pPr eaLnBrk="1" hangingPunct="1">
              <a:lnSpc>
                <a:spcPct val="110000"/>
              </a:lnSpc>
              <a:spcAft>
                <a:spcPts val="600"/>
              </a:spcAft>
            </a:pPr>
            <a:r>
              <a:rPr lang="en-US" altLang="en-US" dirty="0"/>
              <a:t>Gallup poll is able to develop representative samples of any adult population with interviews of approximately 1500 respondents</a:t>
            </a:r>
          </a:p>
          <a:p>
            <a:pPr eaLnBrk="1" hangingPunct="1">
              <a:lnSpc>
                <a:spcPct val="110000"/>
              </a:lnSpc>
              <a:spcAft>
                <a:spcPts val="600"/>
              </a:spcAft>
            </a:pPr>
            <a:r>
              <a:rPr lang="en-US" altLang="en-US" dirty="0"/>
              <a:t>That sample size allows them to be 95% confident that the results they obtain are accurate within + or – 3% points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1B547A70-A593-C405-077C-4A5ED0B5D6F3}"/>
              </a:ext>
            </a:extLst>
          </p:cNvPr>
          <p:cNvSpPr>
            <a:spLocks noGrp="1" noChangeArrowheads="1"/>
          </p:cNvSpPr>
          <p:nvPr>
            <p:ph type="title"/>
          </p:nvPr>
        </p:nvSpPr>
        <p:spPr/>
        <p:txBody>
          <a:bodyPr/>
          <a:lstStyle/>
          <a:p>
            <a:pPr eaLnBrk="1" hangingPunct="1"/>
            <a:r>
              <a:rPr lang="en-US" altLang="en-US" sz="3800" i="1"/>
              <a:t>Sampling concepts and terminologies</a:t>
            </a:r>
          </a:p>
        </p:txBody>
      </p:sp>
      <p:sp>
        <p:nvSpPr>
          <p:cNvPr id="26627" name="Rectangle 3">
            <a:extLst>
              <a:ext uri="{FF2B5EF4-FFF2-40B4-BE49-F238E27FC236}">
                <a16:creationId xmlns:a16="http://schemas.microsoft.com/office/drawing/2014/main" id="{4A12F2FF-BCDA-F0DD-B1D4-F77CF62BB32A}"/>
              </a:ext>
            </a:extLst>
          </p:cNvPr>
          <p:cNvSpPr>
            <a:spLocks noGrp="1" noChangeArrowheads="1"/>
          </p:cNvSpPr>
          <p:nvPr>
            <p:ph type="body" idx="1"/>
          </p:nvPr>
        </p:nvSpPr>
        <p:spPr/>
        <p:txBody>
          <a:bodyPr/>
          <a:lstStyle/>
          <a:p>
            <a:pPr eaLnBrk="1" hangingPunct="1">
              <a:lnSpc>
                <a:spcPct val="200000"/>
              </a:lnSpc>
            </a:pPr>
            <a:r>
              <a:rPr lang="en-US" altLang="en-US" dirty="0"/>
              <a:t>Population/Target population</a:t>
            </a:r>
          </a:p>
          <a:p>
            <a:pPr eaLnBrk="1" hangingPunct="1">
              <a:lnSpc>
                <a:spcPct val="200000"/>
              </a:lnSpc>
            </a:pPr>
            <a:r>
              <a:rPr lang="en-US" altLang="en-US" dirty="0"/>
              <a:t>Sampling unit</a:t>
            </a:r>
          </a:p>
          <a:p>
            <a:pPr eaLnBrk="1" hangingPunct="1">
              <a:lnSpc>
                <a:spcPct val="200000"/>
              </a:lnSpc>
            </a:pPr>
            <a:r>
              <a:rPr lang="en-US" altLang="en-US" dirty="0"/>
              <a:t>Sampling frame</a:t>
            </a:r>
          </a:p>
          <a:p>
            <a:pPr eaLnBrk="1" hangingPunct="1"/>
            <a:endParaRPr lang="en-US"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24AD13FC-09F2-28AC-3A8B-CC93BB88BEE5}"/>
              </a:ext>
            </a:extLst>
          </p:cNvPr>
          <p:cNvSpPr>
            <a:spLocks noGrp="1" noChangeArrowheads="1"/>
          </p:cNvSpPr>
          <p:nvPr>
            <p:ph type="title"/>
          </p:nvPr>
        </p:nvSpPr>
        <p:spPr/>
        <p:txBody>
          <a:bodyPr/>
          <a:lstStyle/>
          <a:p>
            <a:pPr eaLnBrk="1" hangingPunct="1"/>
            <a:r>
              <a:rPr lang="en-US" altLang="en-US" sz="3800"/>
              <a:t>Sampling unit/Element/ Unit of analysis</a:t>
            </a:r>
          </a:p>
        </p:txBody>
      </p:sp>
      <p:sp>
        <p:nvSpPr>
          <p:cNvPr id="30723" name="Rectangle 3">
            <a:extLst>
              <a:ext uri="{FF2B5EF4-FFF2-40B4-BE49-F238E27FC236}">
                <a16:creationId xmlns:a16="http://schemas.microsoft.com/office/drawing/2014/main" id="{CB8AB261-2971-283A-37C2-7474D104814F}"/>
              </a:ext>
            </a:extLst>
          </p:cNvPr>
          <p:cNvSpPr>
            <a:spLocks noGrp="1" noChangeArrowheads="1"/>
          </p:cNvSpPr>
          <p:nvPr>
            <p:ph type="body" idx="1"/>
          </p:nvPr>
        </p:nvSpPr>
        <p:spPr/>
        <p:txBody>
          <a:bodyPr/>
          <a:lstStyle/>
          <a:p>
            <a:pPr eaLnBrk="1" hangingPunct="1">
              <a:lnSpc>
                <a:spcPct val="150000"/>
              </a:lnSpc>
            </a:pPr>
            <a:r>
              <a:rPr lang="en-US" altLang="en-US" dirty="0"/>
              <a:t>Sampling unit is the unit about which information is collected.</a:t>
            </a:r>
          </a:p>
          <a:p>
            <a:pPr eaLnBrk="1" hangingPunct="1">
              <a:lnSpc>
                <a:spcPct val="150000"/>
              </a:lnSpc>
            </a:pPr>
            <a:r>
              <a:rPr lang="en-US" altLang="en-US" dirty="0"/>
              <a:t>Unit of analysis is the unit that provides the basis of analysis.</a:t>
            </a:r>
          </a:p>
          <a:p>
            <a:pPr eaLnBrk="1" hangingPunct="1">
              <a:lnSpc>
                <a:spcPct val="150000"/>
              </a:lnSpc>
            </a:pPr>
            <a:r>
              <a:rPr lang="en-US" altLang="en-US" dirty="0"/>
              <a:t>Each member of a population is an element. (e.g. a child under 5) </a:t>
            </a:r>
          </a:p>
          <a:p>
            <a:pPr eaLnBrk="1" hangingPunct="1">
              <a:lnSpc>
                <a:spcPct val="150000"/>
              </a:lnSpc>
            </a:pPr>
            <a:r>
              <a:rPr lang="en-US" altLang="en-US" dirty="0"/>
              <a:t>Sometimes it is household, e.g. any injury in the household in the last three months.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A9A3D717-6A70-EED9-8EB5-BF441B2C6696}"/>
              </a:ext>
            </a:extLst>
          </p:cNvPr>
          <p:cNvSpPr>
            <a:spLocks noGrp="1" noChangeArrowheads="1"/>
          </p:cNvSpPr>
          <p:nvPr>
            <p:ph type="title"/>
          </p:nvPr>
        </p:nvSpPr>
        <p:spPr/>
        <p:txBody>
          <a:bodyPr/>
          <a:lstStyle/>
          <a:p>
            <a:pPr eaLnBrk="1" hangingPunct="1"/>
            <a:r>
              <a:rPr lang="en-US" altLang="en-US"/>
              <a:t>Sampling Frame</a:t>
            </a:r>
          </a:p>
        </p:txBody>
      </p:sp>
      <p:sp>
        <p:nvSpPr>
          <p:cNvPr id="32771" name="Rectangle 3">
            <a:extLst>
              <a:ext uri="{FF2B5EF4-FFF2-40B4-BE49-F238E27FC236}">
                <a16:creationId xmlns:a16="http://schemas.microsoft.com/office/drawing/2014/main" id="{0FE1CDEA-1029-1A90-B4DF-0254E15D22DB}"/>
              </a:ext>
            </a:extLst>
          </p:cNvPr>
          <p:cNvSpPr>
            <a:spLocks noGrp="1" noChangeArrowheads="1"/>
          </p:cNvSpPr>
          <p:nvPr>
            <p:ph type="body" idx="1"/>
          </p:nvPr>
        </p:nvSpPr>
        <p:spPr>
          <a:xfrm>
            <a:off x="838199" y="1825625"/>
            <a:ext cx="11154103" cy="4732830"/>
          </a:xfrm>
        </p:spPr>
        <p:txBody>
          <a:bodyPr/>
          <a:lstStyle/>
          <a:p>
            <a:pPr eaLnBrk="1" hangingPunct="1"/>
            <a:r>
              <a:rPr lang="en-US" altLang="en-US" sz="2000" dirty="0"/>
              <a:t>The actual list of sampling units from which the sample, or some stage of the sample, is collected. It is simply a list of the study population.</a:t>
            </a:r>
          </a:p>
          <a:p>
            <a:pPr eaLnBrk="1" hangingPunct="1"/>
            <a:r>
              <a:rPr lang="en-US" altLang="en-US" sz="2000" dirty="0"/>
              <a:t>Importance in Research: A well-defined sampling frame helps in reducing sampling errors and biases, leading to more reliable and valid results.</a:t>
            </a:r>
          </a:p>
          <a:p>
            <a:pPr eaLnBrk="1" hangingPunct="1"/>
            <a:r>
              <a:rPr lang="en-US" altLang="en-US" sz="2000" dirty="0"/>
              <a:t>Example in Finance: In a survey to understand customer satisfaction with a bank, the sampling frame could be the list of all customers who have an active account with the bank.</a:t>
            </a:r>
          </a:p>
          <a:p>
            <a:pPr eaLnBrk="1" hangingPunct="1"/>
            <a:r>
              <a:rPr lang="en-US" altLang="en-US" sz="2000" dirty="0"/>
              <a:t>Challenges: Maintaining an up-to-date and comprehensive sampling frame can be challenging, especially in dynamic populations.</a:t>
            </a:r>
          </a:p>
          <a:p>
            <a:pPr eaLnBrk="1" hangingPunct="1"/>
            <a:r>
              <a:rPr lang="en-US" altLang="en-US" sz="2000" dirty="0"/>
              <a:t>Types of Sampling Frames: Can include simple lists, stratified lists, or hierarchical structures depending on the complexity of the population and the research needs.</a:t>
            </a:r>
          </a:p>
          <a:p>
            <a:pPr eaLnBrk="1" hangingPunct="1"/>
            <a:r>
              <a:rPr lang="en-US" altLang="en-US" sz="2000" dirty="0"/>
              <a:t>Sampling Frame vs. Population: The sampling frame is not always equivalent to the population; it is a practical subset from which samples can be drawn.</a:t>
            </a:r>
          </a:p>
          <a:p>
            <a:pPr eaLnBrk="1" hangingPunct="1"/>
            <a:r>
              <a:rPr lang="en-US" altLang="en-US" sz="2000" dirty="0"/>
              <a:t>Implications of Errors: Errors in the sampling frame can lead to coverage errors, where some members of the population are inadequately represented or entirely omitted.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a:extLst>
              <a:ext uri="{FF2B5EF4-FFF2-40B4-BE49-F238E27FC236}">
                <a16:creationId xmlns:a16="http://schemas.microsoft.com/office/drawing/2014/main" id="{E6353161-11DA-8CD8-8D27-76752685B1B5}"/>
              </a:ext>
            </a:extLst>
          </p:cNvPr>
          <p:cNvSpPr>
            <a:spLocks noGrp="1" noChangeArrowheads="1"/>
          </p:cNvSpPr>
          <p:nvPr>
            <p:ph type="title"/>
          </p:nvPr>
        </p:nvSpPr>
        <p:spPr/>
        <p:txBody>
          <a:bodyPr/>
          <a:lstStyle/>
          <a:p>
            <a:pPr eaLnBrk="1" hangingPunct="1"/>
            <a:r>
              <a:rPr lang="en-US" altLang="en-US" dirty="0"/>
              <a:t>Sample Design</a:t>
            </a:r>
          </a:p>
        </p:txBody>
      </p:sp>
      <p:sp>
        <p:nvSpPr>
          <p:cNvPr id="16386" name="Rectangle 3">
            <a:extLst>
              <a:ext uri="{FF2B5EF4-FFF2-40B4-BE49-F238E27FC236}">
                <a16:creationId xmlns:a16="http://schemas.microsoft.com/office/drawing/2014/main" id="{B14FA233-5B83-1F98-0E0C-8DB4BCF890C8}"/>
              </a:ext>
            </a:extLst>
          </p:cNvPr>
          <p:cNvSpPr>
            <a:spLocks noGrp="1" noChangeArrowheads="1"/>
          </p:cNvSpPr>
          <p:nvPr>
            <p:ph type="body" idx="1"/>
          </p:nvPr>
        </p:nvSpPr>
        <p:spPr>
          <a:xfrm>
            <a:off x="651641" y="2049245"/>
            <a:ext cx="10426262" cy="4459287"/>
          </a:xfrm>
        </p:spPr>
        <p:txBody>
          <a:bodyPr/>
          <a:lstStyle/>
          <a:p>
            <a:pPr eaLnBrk="1" hangingPunct="1">
              <a:lnSpc>
                <a:spcPct val="125000"/>
              </a:lnSpc>
            </a:pPr>
            <a:r>
              <a:rPr lang="en-US" altLang="en-US" dirty="0">
                <a:solidFill>
                  <a:schemeClr val="folHlink"/>
                </a:solidFill>
              </a:rPr>
              <a:t>Sampling Plan</a:t>
            </a:r>
            <a:r>
              <a:rPr lang="en-US" altLang="en-US" dirty="0"/>
              <a:t> – a description of the approach that will be used to obtain samples from a population</a:t>
            </a:r>
          </a:p>
          <a:p>
            <a:pPr lvl="1" eaLnBrk="1" hangingPunct="1">
              <a:lnSpc>
                <a:spcPct val="125000"/>
              </a:lnSpc>
            </a:pPr>
            <a:r>
              <a:rPr lang="en-US" altLang="en-US" dirty="0"/>
              <a:t>Objectives</a:t>
            </a:r>
          </a:p>
          <a:p>
            <a:pPr lvl="1" eaLnBrk="1" hangingPunct="1">
              <a:lnSpc>
                <a:spcPct val="125000"/>
              </a:lnSpc>
            </a:pPr>
            <a:r>
              <a:rPr lang="en-US" altLang="en-US" dirty="0"/>
              <a:t>Target population</a:t>
            </a:r>
          </a:p>
          <a:p>
            <a:pPr lvl="1" eaLnBrk="1" hangingPunct="1">
              <a:lnSpc>
                <a:spcPct val="125000"/>
              </a:lnSpc>
            </a:pPr>
            <a:r>
              <a:rPr lang="en-US" altLang="en-US" dirty="0"/>
              <a:t>Population frame</a:t>
            </a:r>
          </a:p>
          <a:p>
            <a:pPr lvl="1" eaLnBrk="1" hangingPunct="1">
              <a:lnSpc>
                <a:spcPct val="125000"/>
              </a:lnSpc>
            </a:pPr>
            <a:r>
              <a:rPr lang="en-US" altLang="en-US" dirty="0"/>
              <a:t>Method of sampling</a:t>
            </a:r>
          </a:p>
          <a:p>
            <a:pPr lvl="1" eaLnBrk="1" hangingPunct="1">
              <a:lnSpc>
                <a:spcPct val="125000"/>
              </a:lnSpc>
            </a:pPr>
            <a:r>
              <a:rPr lang="en-US" altLang="en-US" dirty="0"/>
              <a:t>Operational procedures for data collection</a:t>
            </a:r>
          </a:p>
          <a:p>
            <a:pPr lvl="1" eaLnBrk="1" hangingPunct="1">
              <a:lnSpc>
                <a:spcPct val="125000"/>
              </a:lnSpc>
            </a:pPr>
            <a:r>
              <a:rPr lang="en-US" altLang="en-US" dirty="0"/>
              <a:t>Statistical tools for analysis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a:extLst>
              <a:ext uri="{FF2B5EF4-FFF2-40B4-BE49-F238E27FC236}">
                <a16:creationId xmlns:a16="http://schemas.microsoft.com/office/drawing/2014/main" id="{7CD38C15-2EBA-BD7E-066A-AB47D396B300}"/>
              </a:ext>
            </a:extLst>
          </p:cNvPr>
          <p:cNvSpPr>
            <a:spLocks noGrp="1" noChangeArrowheads="1"/>
          </p:cNvSpPr>
          <p:nvPr>
            <p:ph type="title"/>
          </p:nvPr>
        </p:nvSpPr>
        <p:spPr/>
        <p:txBody>
          <a:bodyPr/>
          <a:lstStyle/>
          <a:p>
            <a:pPr eaLnBrk="1" hangingPunct="1"/>
            <a:r>
              <a:rPr lang="en-US" altLang="en-US" dirty="0"/>
              <a:t>Sampling Methods</a:t>
            </a:r>
          </a:p>
        </p:txBody>
      </p:sp>
      <p:sp>
        <p:nvSpPr>
          <p:cNvPr id="17410" name="Rectangle 3">
            <a:extLst>
              <a:ext uri="{FF2B5EF4-FFF2-40B4-BE49-F238E27FC236}">
                <a16:creationId xmlns:a16="http://schemas.microsoft.com/office/drawing/2014/main" id="{72E56C9E-4710-C4B0-78A5-2B6141B80266}"/>
              </a:ext>
            </a:extLst>
          </p:cNvPr>
          <p:cNvSpPr>
            <a:spLocks noGrp="1" noChangeArrowheads="1"/>
          </p:cNvSpPr>
          <p:nvPr>
            <p:ph type="body" idx="1"/>
          </p:nvPr>
        </p:nvSpPr>
        <p:spPr/>
        <p:txBody>
          <a:bodyPr/>
          <a:lstStyle/>
          <a:p>
            <a:pPr eaLnBrk="1" hangingPunct="1">
              <a:lnSpc>
                <a:spcPct val="150000"/>
              </a:lnSpc>
            </a:pPr>
            <a:r>
              <a:rPr lang="en-US" altLang="en-US" sz="3200" dirty="0"/>
              <a:t>Subjective</a:t>
            </a:r>
          </a:p>
          <a:p>
            <a:pPr lvl="1" eaLnBrk="1" hangingPunct="1">
              <a:lnSpc>
                <a:spcPct val="150000"/>
              </a:lnSpc>
            </a:pPr>
            <a:r>
              <a:rPr lang="en-US" altLang="en-US" sz="2800" dirty="0"/>
              <a:t>Judgment sampling</a:t>
            </a:r>
          </a:p>
          <a:p>
            <a:pPr lvl="1" eaLnBrk="1" hangingPunct="1">
              <a:lnSpc>
                <a:spcPct val="150000"/>
              </a:lnSpc>
            </a:pPr>
            <a:r>
              <a:rPr lang="en-US" altLang="en-US" sz="2800" dirty="0"/>
              <a:t>Convenience sampling</a:t>
            </a:r>
          </a:p>
          <a:p>
            <a:pPr eaLnBrk="1" hangingPunct="1">
              <a:lnSpc>
                <a:spcPct val="150000"/>
              </a:lnSpc>
            </a:pPr>
            <a:r>
              <a:rPr lang="en-US" altLang="en-US" sz="3200" dirty="0"/>
              <a:t>Probabilistic</a:t>
            </a:r>
          </a:p>
          <a:p>
            <a:pPr lvl="1" eaLnBrk="1" hangingPunct="1">
              <a:lnSpc>
                <a:spcPct val="150000"/>
              </a:lnSpc>
            </a:pPr>
            <a:r>
              <a:rPr lang="en-US" altLang="en-US" sz="2800" dirty="0">
                <a:solidFill>
                  <a:schemeClr val="folHlink"/>
                </a:solidFill>
              </a:rPr>
              <a:t>Simple random sampling</a:t>
            </a:r>
            <a:r>
              <a:rPr lang="en-US" altLang="en-US" sz="2800" dirty="0"/>
              <a:t> – every subset of a given size has an equal chance of being selected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99C5A99-0516-7384-9271-70499747DCE8}"/>
              </a:ext>
            </a:extLst>
          </p:cNvPr>
          <p:cNvSpPr>
            <a:spLocks noGrp="1" noChangeArrowheads="1"/>
          </p:cNvSpPr>
          <p:nvPr>
            <p:ph type="title"/>
          </p:nvPr>
        </p:nvSpPr>
        <p:spPr/>
        <p:txBody>
          <a:bodyPr/>
          <a:lstStyle/>
          <a:p>
            <a:pPr eaLnBrk="1" hangingPunct="1"/>
            <a:r>
              <a:rPr lang="en-US" altLang="en-US"/>
              <a:t>Types of Sampling Methods</a:t>
            </a:r>
          </a:p>
        </p:txBody>
      </p:sp>
      <p:sp>
        <p:nvSpPr>
          <p:cNvPr id="40963" name="Line 3">
            <a:extLst>
              <a:ext uri="{FF2B5EF4-FFF2-40B4-BE49-F238E27FC236}">
                <a16:creationId xmlns:a16="http://schemas.microsoft.com/office/drawing/2014/main" id="{414C5A75-0972-CC52-24D7-2156A0CF12AE}"/>
              </a:ext>
            </a:extLst>
          </p:cNvPr>
          <p:cNvSpPr>
            <a:spLocks noChangeShapeType="1"/>
          </p:cNvSpPr>
          <p:nvPr/>
        </p:nvSpPr>
        <p:spPr bwMode="auto">
          <a:xfrm>
            <a:off x="2667000" y="4191000"/>
            <a:ext cx="0" cy="8509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64" name="Line 4">
            <a:extLst>
              <a:ext uri="{FF2B5EF4-FFF2-40B4-BE49-F238E27FC236}">
                <a16:creationId xmlns:a16="http://schemas.microsoft.com/office/drawing/2014/main" id="{1D77ED98-8C21-03D8-15D9-27A7A11CFA80}"/>
              </a:ext>
            </a:extLst>
          </p:cNvPr>
          <p:cNvSpPr>
            <a:spLocks noChangeShapeType="1"/>
          </p:cNvSpPr>
          <p:nvPr/>
        </p:nvSpPr>
        <p:spPr bwMode="auto">
          <a:xfrm>
            <a:off x="8686800" y="3733800"/>
            <a:ext cx="0" cy="8509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65" name="Line 5">
            <a:extLst>
              <a:ext uri="{FF2B5EF4-FFF2-40B4-BE49-F238E27FC236}">
                <a16:creationId xmlns:a16="http://schemas.microsoft.com/office/drawing/2014/main" id="{A22A6C47-CAE2-5C97-6786-A516541C8128}"/>
              </a:ext>
            </a:extLst>
          </p:cNvPr>
          <p:cNvSpPr>
            <a:spLocks noChangeShapeType="1"/>
          </p:cNvSpPr>
          <p:nvPr/>
        </p:nvSpPr>
        <p:spPr bwMode="auto">
          <a:xfrm>
            <a:off x="6934200" y="3733800"/>
            <a:ext cx="0" cy="6096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66" name="Line 6">
            <a:extLst>
              <a:ext uri="{FF2B5EF4-FFF2-40B4-BE49-F238E27FC236}">
                <a16:creationId xmlns:a16="http://schemas.microsoft.com/office/drawing/2014/main" id="{506EAAF3-4400-BDAF-CE63-289628F4944D}"/>
              </a:ext>
            </a:extLst>
          </p:cNvPr>
          <p:cNvSpPr>
            <a:spLocks noChangeShapeType="1"/>
          </p:cNvSpPr>
          <p:nvPr/>
        </p:nvSpPr>
        <p:spPr bwMode="auto">
          <a:xfrm>
            <a:off x="4419600" y="4194176"/>
            <a:ext cx="0" cy="8477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67" name="Line 7">
            <a:extLst>
              <a:ext uri="{FF2B5EF4-FFF2-40B4-BE49-F238E27FC236}">
                <a16:creationId xmlns:a16="http://schemas.microsoft.com/office/drawing/2014/main" id="{37630CC7-9177-F21A-D7C0-5F49299DE21F}"/>
              </a:ext>
            </a:extLst>
          </p:cNvPr>
          <p:cNvSpPr>
            <a:spLocks noChangeShapeType="1"/>
          </p:cNvSpPr>
          <p:nvPr/>
        </p:nvSpPr>
        <p:spPr bwMode="auto">
          <a:xfrm>
            <a:off x="3657600" y="4191000"/>
            <a:ext cx="0" cy="16129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68" name="Rectangle 8">
            <a:extLst>
              <a:ext uri="{FF2B5EF4-FFF2-40B4-BE49-F238E27FC236}">
                <a16:creationId xmlns:a16="http://schemas.microsoft.com/office/drawing/2014/main" id="{02820DFF-BBD2-9403-6346-37B80354D8C8}"/>
              </a:ext>
            </a:extLst>
          </p:cNvPr>
          <p:cNvSpPr>
            <a:spLocks noChangeArrowheads="1"/>
          </p:cNvSpPr>
          <p:nvPr/>
        </p:nvSpPr>
        <p:spPr bwMode="auto">
          <a:xfrm>
            <a:off x="2973389" y="5792789"/>
            <a:ext cx="1216025" cy="454025"/>
          </a:xfrm>
          <a:prstGeom prst="rect">
            <a:avLst/>
          </a:prstGeom>
          <a:solidFill>
            <a:srgbClr val="FFE575"/>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lgn="ctr">
              <a:spcBef>
                <a:spcPct val="0"/>
              </a:spcBef>
              <a:buClrTx/>
              <a:buSzTx/>
              <a:buFontTx/>
              <a:buNone/>
            </a:pPr>
            <a:r>
              <a:rPr lang="en-US" altLang="en-US" sz="1800">
                <a:solidFill>
                  <a:srgbClr val="000066"/>
                </a:solidFill>
                <a:latin typeface="Times New Roman" panose="02020603050405020304" pitchFamily="18" charset="0"/>
              </a:rPr>
              <a:t>Quota</a:t>
            </a:r>
          </a:p>
        </p:txBody>
      </p:sp>
      <p:sp>
        <p:nvSpPr>
          <p:cNvPr id="40969" name="Rectangle 9">
            <a:extLst>
              <a:ext uri="{FF2B5EF4-FFF2-40B4-BE49-F238E27FC236}">
                <a16:creationId xmlns:a16="http://schemas.microsoft.com/office/drawing/2014/main" id="{A334281D-3179-491E-F991-4DD564C8D1A3}"/>
              </a:ext>
            </a:extLst>
          </p:cNvPr>
          <p:cNvSpPr>
            <a:spLocks noChangeArrowheads="1"/>
          </p:cNvSpPr>
          <p:nvPr/>
        </p:nvSpPr>
        <p:spPr bwMode="auto">
          <a:xfrm>
            <a:off x="2133600" y="1828800"/>
            <a:ext cx="8020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US" altLang="en-US" sz="1600"/>
          </a:p>
        </p:txBody>
      </p:sp>
      <p:sp>
        <p:nvSpPr>
          <p:cNvPr id="40970" name="Rectangle 10">
            <a:extLst>
              <a:ext uri="{FF2B5EF4-FFF2-40B4-BE49-F238E27FC236}">
                <a16:creationId xmlns:a16="http://schemas.microsoft.com/office/drawing/2014/main" id="{913F0A37-F016-DA2F-3989-C176F1A582D4}"/>
              </a:ext>
            </a:extLst>
          </p:cNvPr>
          <p:cNvSpPr>
            <a:spLocks noChangeArrowheads="1"/>
          </p:cNvSpPr>
          <p:nvPr/>
        </p:nvSpPr>
        <p:spPr bwMode="auto">
          <a:xfrm>
            <a:off x="5105400" y="1828800"/>
            <a:ext cx="1676400" cy="528638"/>
          </a:xfrm>
          <a:prstGeom prst="rect">
            <a:avLst/>
          </a:prstGeom>
          <a:solidFill>
            <a:srgbClr val="FFCCCC"/>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SzTx/>
              <a:buFontTx/>
              <a:buNone/>
            </a:pPr>
            <a:r>
              <a:rPr lang="en-US" altLang="en-US" sz="2800" b="1">
                <a:solidFill>
                  <a:srgbClr val="000066"/>
                </a:solidFill>
                <a:latin typeface="Times New Roman" panose="02020603050405020304" pitchFamily="18" charset="0"/>
              </a:rPr>
              <a:t>Sampling</a:t>
            </a:r>
          </a:p>
        </p:txBody>
      </p:sp>
      <p:sp>
        <p:nvSpPr>
          <p:cNvPr id="40971" name="Line 11">
            <a:extLst>
              <a:ext uri="{FF2B5EF4-FFF2-40B4-BE49-F238E27FC236}">
                <a16:creationId xmlns:a16="http://schemas.microsoft.com/office/drawing/2014/main" id="{C9A46505-6FF2-64A5-BAF9-59F7AAB87C70}"/>
              </a:ext>
            </a:extLst>
          </p:cNvPr>
          <p:cNvSpPr>
            <a:spLocks noChangeShapeType="1"/>
          </p:cNvSpPr>
          <p:nvPr/>
        </p:nvSpPr>
        <p:spPr bwMode="auto">
          <a:xfrm>
            <a:off x="5943600" y="2362200"/>
            <a:ext cx="0" cy="4572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72" name="Line 12">
            <a:extLst>
              <a:ext uri="{FF2B5EF4-FFF2-40B4-BE49-F238E27FC236}">
                <a16:creationId xmlns:a16="http://schemas.microsoft.com/office/drawing/2014/main" id="{489571F6-6C1C-03CA-5DB7-1B05CEE3AA3D}"/>
              </a:ext>
            </a:extLst>
          </p:cNvPr>
          <p:cNvSpPr>
            <a:spLocks noChangeShapeType="1"/>
          </p:cNvSpPr>
          <p:nvPr/>
        </p:nvSpPr>
        <p:spPr bwMode="auto">
          <a:xfrm>
            <a:off x="3429000" y="2819400"/>
            <a:ext cx="54102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73" name="Line 13">
            <a:extLst>
              <a:ext uri="{FF2B5EF4-FFF2-40B4-BE49-F238E27FC236}">
                <a16:creationId xmlns:a16="http://schemas.microsoft.com/office/drawing/2014/main" id="{C75DB471-B4B4-36F4-5820-738FD8AC4EA0}"/>
              </a:ext>
            </a:extLst>
          </p:cNvPr>
          <p:cNvSpPr>
            <a:spLocks noChangeShapeType="1"/>
          </p:cNvSpPr>
          <p:nvPr/>
        </p:nvSpPr>
        <p:spPr bwMode="auto">
          <a:xfrm>
            <a:off x="3429000" y="2819400"/>
            <a:ext cx="0" cy="6096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74" name="Rectangle 14">
            <a:extLst>
              <a:ext uri="{FF2B5EF4-FFF2-40B4-BE49-F238E27FC236}">
                <a16:creationId xmlns:a16="http://schemas.microsoft.com/office/drawing/2014/main" id="{E20B338E-8CD7-5967-961D-6A089AE8AEAC}"/>
              </a:ext>
            </a:extLst>
          </p:cNvPr>
          <p:cNvSpPr>
            <a:spLocks noChangeArrowheads="1"/>
          </p:cNvSpPr>
          <p:nvPr/>
        </p:nvSpPr>
        <p:spPr bwMode="auto">
          <a:xfrm>
            <a:off x="2133600" y="3429001"/>
            <a:ext cx="3124200" cy="784225"/>
          </a:xfrm>
          <a:prstGeom prst="rect">
            <a:avLst/>
          </a:prstGeom>
          <a:solidFill>
            <a:srgbClr val="FFE575"/>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lgn="ctr">
              <a:lnSpc>
                <a:spcPct val="80000"/>
              </a:lnSpc>
              <a:spcBef>
                <a:spcPct val="50000"/>
              </a:spcBef>
              <a:buClrTx/>
              <a:buSzTx/>
              <a:buFontTx/>
              <a:buNone/>
            </a:pPr>
            <a:r>
              <a:rPr lang="en-US" altLang="en-US" sz="2800" b="1">
                <a:solidFill>
                  <a:srgbClr val="000066"/>
                </a:solidFill>
                <a:latin typeface="Times New Roman" panose="02020603050405020304" pitchFamily="18" charset="0"/>
              </a:rPr>
              <a:t>Non-Probability Samples</a:t>
            </a:r>
          </a:p>
        </p:txBody>
      </p:sp>
      <p:sp>
        <p:nvSpPr>
          <p:cNvPr id="40975" name="Rectangle 15">
            <a:extLst>
              <a:ext uri="{FF2B5EF4-FFF2-40B4-BE49-F238E27FC236}">
                <a16:creationId xmlns:a16="http://schemas.microsoft.com/office/drawing/2014/main" id="{A3584DA7-64BC-C359-1DE7-1B20AFD4095B}"/>
              </a:ext>
            </a:extLst>
          </p:cNvPr>
          <p:cNvSpPr>
            <a:spLocks noChangeArrowheads="1"/>
          </p:cNvSpPr>
          <p:nvPr/>
        </p:nvSpPr>
        <p:spPr bwMode="auto">
          <a:xfrm>
            <a:off x="1828800" y="5029200"/>
            <a:ext cx="1676400" cy="376238"/>
          </a:xfrm>
          <a:prstGeom prst="rect">
            <a:avLst/>
          </a:prstGeom>
          <a:solidFill>
            <a:srgbClr val="FFE575"/>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SzTx/>
              <a:buFontTx/>
              <a:buNone/>
            </a:pPr>
            <a:r>
              <a:rPr lang="en-US" altLang="en-US" sz="1800">
                <a:solidFill>
                  <a:srgbClr val="000066"/>
                </a:solidFill>
                <a:latin typeface="Times New Roman" panose="02020603050405020304" pitchFamily="18" charset="0"/>
              </a:rPr>
              <a:t>Convenience</a:t>
            </a:r>
          </a:p>
        </p:txBody>
      </p:sp>
      <p:sp>
        <p:nvSpPr>
          <p:cNvPr id="40976" name="Rectangle 16">
            <a:extLst>
              <a:ext uri="{FF2B5EF4-FFF2-40B4-BE49-F238E27FC236}">
                <a16:creationId xmlns:a16="http://schemas.microsoft.com/office/drawing/2014/main" id="{A84C4063-D239-7253-FC01-517082EB98A8}"/>
              </a:ext>
            </a:extLst>
          </p:cNvPr>
          <p:cNvSpPr>
            <a:spLocks noChangeArrowheads="1"/>
          </p:cNvSpPr>
          <p:nvPr/>
        </p:nvSpPr>
        <p:spPr bwMode="auto">
          <a:xfrm>
            <a:off x="3962400" y="5029200"/>
            <a:ext cx="1219200" cy="376238"/>
          </a:xfrm>
          <a:prstGeom prst="rect">
            <a:avLst/>
          </a:prstGeom>
          <a:solidFill>
            <a:srgbClr val="FFE575"/>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SzTx/>
              <a:buFontTx/>
              <a:buNone/>
            </a:pPr>
            <a:r>
              <a:rPr lang="en-US" altLang="en-US" sz="1800">
                <a:solidFill>
                  <a:srgbClr val="000066"/>
                </a:solidFill>
                <a:latin typeface="Times New Roman" panose="02020603050405020304" pitchFamily="18" charset="0"/>
              </a:rPr>
              <a:t>Snow ball</a:t>
            </a:r>
          </a:p>
        </p:txBody>
      </p:sp>
      <p:sp>
        <p:nvSpPr>
          <p:cNvPr id="40977" name="Line 17">
            <a:extLst>
              <a:ext uri="{FF2B5EF4-FFF2-40B4-BE49-F238E27FC236}">
                <a16:creationId xmlns:a16="http://schemas.microsoft.com/office/drawing/2014/main" id="{B42626E5-47D5-8B87-2A4F-DAC57FD7A152}"/>
              </a:ext>
            </a:extLst>
          </p:cNvPr>
          <p:cNvSpPr>
            <a:spLocks noChangeShapeType="1"/>
          </p:cNvSpPr>
          <p:nvPr/>
        </p:nvSpPr>
        <p:spPr bwMode="auto">
          <a:xfrm>
            <a:off x="8839200" y="2819401"/>
            <a:ext cx="0" cy="35401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78" name="Rectangle 18">
            <a:extLst>
              <a:ext uri="{FF2B5EF4-FFF2-40B4-BE49-F238E27FC236}">
                <a16:creationId xmlns:a16="http://schemas.microsoft.com/office/drawing/2014/main" id="{9B18DF15-2E35-856C-9905-E6208B811E6A}"/>
              </a:ext>
            </a:extLst>
          </p:cNvPr>
          <p:cNvSpPr>
            <a:spLocks noChangeArrowheads="1"/>
          </p:cNvSpPr>
          <p:nvPr/>
        </p:nvSpPr>
        <p:spPr bwMode="auto">
          <a:xfrm>
            <a:off x="6705600" y="3200400"/>
            <a:ext cx="3352800" cy="528638"/>
          </a:xfrm>
          <a:prstGeom prst="rect">
            <a:avLst/>
          </a:prstGeom>
          <a:solidFill>
            <a:srgbClr val="B2B2EC"/>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SzTx/>
              <a:buFontTx/>
              <a:buNone/>
            </a:pPr>
            <a:r>
              <a:rPr lang="en-US" altLang="en-US" sz="2800" b="1">
                <a:solidFill>
                  <a:srgbClr val="000066"/>
                </a:solidFill>
                <a:latin typeface="Times New Roman" panose="02020603050405020304" pitchFamily="18" charset="0"/>
              </a:rPr>
              <a:t>Probability Samples</a:t>
            </a:r>
          </a:p>
        </p:txBody>
      </p:sp>
      <p:sp>
        <p:nvSpPr>
          <p:cNvPr id="40979" name="Rectangle 19">
            <a:extLst>
              <a:ext uri="{FF2B5EF4-FFF2-40B4-BE49-F238E27FC236}">
                <a16:creationId xmlns:a16="http://schemas.microsoft.com/office/drawing/2014/main" id="{CBBB0D99-9CBA-D8AB-83C1-70B669C3C9AB}"/>
              </a:ext>
            </a:extLst>
          </p:cNvPr>
          <p:cNvSpPr>
            <a:spLocks noChangeArrowheads="1"/>
          </p:cNvSpPr>
          <p:nvPr/>
        </p:nvSpPr>
        <p:spPr bwMode="auto">
          <a:xfrm>
            <a:off x="6019800" y="4343401"/>
            <a:ext cx="1371600" cy="780535"/>
          </a:xfrm>
          <a:prstGeom prst="rect">
            <a:avLst/>
          </a:prstGeom>
          <a:solidFill>
            <a:srgbClr val="B2B2EC"/>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lnSpc>
                <a:spcPct val="80000"/>
              </a:lnSpc>
              <a:spcBef>
                <a:spcPct val="50000"/>
              </a:spcBef>
              <a:buClrTx/>
              <a:buSzTx/>
              <a:buFontTx/>
              <a:buNone/>
            </a:pPr>
            <a:r>
              <a:rPr lang="en-US" altLang="en-US" sz="2400">
                <a:solidFill>
                  <a:srgbClr val="000066"/>
                </a:solidFill>
                <a:latin typeface="Times New Roman" panose="02020603050405020304" pitchFamily="18" charset="0"/>
              </a:rPr>
              <a:t>Simple </a:t>
            </a:r>
          </a:p>
          <a:p>
            <a:pPr>
              <a:lnSpc>
                <a:spcPct val="50000"/>
              </a:lnSpc>
              <a:spcBef>
                <a:spcPct val="50000"/>
              </a:spcBef>
              <a:buClrTx/>
              <a:buSzTx/>
              <a:buFontTx/>
              <a:buNone/>
            </a:pPr>
            <a:r>
              <a:rPr lang="en-US" altLang="en-US" sz="2400">
                <a:solidFill>
                  <a:srgbClr val="000066"/>
                </a:solidFill>
                <a:latin typeface="Times New Roman" panose="02020603050405020304" pitchFamily="18" charset="0"/>
              </a:rPr>
              <a:t>Random</a:t>
            </a:r>
          </a:p>
        </p:txBody>
      </p:sp>
      <p:sp>
        <p:nvSpPr>
          <p:cNvPr id="40980" name="Line 20">
            <a:extLst>
              <a:ext uri="{FF2B5EF4-FFF2-40B4-BE49-F238E27FC236}">
                <a16:creationId xmlns:a16="http://schemas.microsoft.com/office/drawing/2014/main" id="{F140258B-4629-133E-E49F-81ADB70D07FB}"/>
              </a:ext>
            </a:extLst>
          </p:cNvPr>
          <p:cNvSpPr>
            <a:spLocks noChangeShapeType="1"/>
          </p:cNvSpPr>
          <p:nvPr/>
        </p:nvSpPr>
        <p:spPr bwMode="auto">
          <a:xfrm>
            <a:off x="7620000" y="3733800"/>
            <a:ext cx="0" cy="19050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81" name="Rectangle 21">
            <a:extLst>
              <a:ext uri="{FF2B5EF4-FFF2-40B4-BE49-F238E27FC236}">
                <a16:creationId xmlns:a16="http://schemas.microsoft.com/office/drawing/2014/main" id="{54AC0145-61E9-7DA8-EDD4-C9239C2E6DAC}"/>
              </a:ext>
            </a:extLst>
          </p:cNvPr>
          <p:cNvSpPr>
            <a:spLocks noChangeArrowheads="1"/>
          </p:cNvSpPr>
          <p:nvPr/>
        </p:nvSpPr>
        <p:spPr bwMode="auto">
          <a:xfrm>
            <a:off x="6705600" y="5638801"/>
            <a:ext cx="1676400" cy="466725"/>
          </a:xfrm>
          <a:prstGeom prst="rect">
            <a:avLst/>
          </a:prstGeom>
          <a:solidFill>
            <a:srgbClr val="B2B2EC"/>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SzTx/>
              <a:buFontTx/>
              <a:buNone/>
            </a:pPr>
            <a:r>
              <a:rPr lang="en-US" altLang="en-US" sz="2400">
                <a:solidFill>
                  <a:srgbClr val="000066"/>
                </a:solidFill>
                <a:latin typeface="Times New Roman" panose="02020603050405020304" pitchFamily="18" charset="0"/>
              </a:rPr>
              <a:t>Systematic</a:t>
            </a:r>
          </a:p>
        </p:txBody>
      </p:sp>
      <p:sp>
        <p:nvSpPr>
          <p:cNvPr id="40982" name="Rectangle 22">
            <a:extLst>
              <a:ext uri="{FF2B5EF4-FFF2-40B4-BE49-F238E27FC236}">
                <a16:creationId xmlns:a16="http://schemas.microsoft.com/office/drawing/2014/main" id="{1CB4E501-D448-7293-BD8B-4EC5A2123E67}"/>
              </a:ext>
            </a:extLst>
          </p:cNvPr>
          <p:cNvSpPr>
            <a:spLocks noChangeArrowheads="1"/>
          </p:cNvSpPr>
          <p:nvPr/>
        </p:nvSpPr>
        <p:spPr bwMode="auto">
          <a:xfrm>
            <a:off x="8153400" y="4572001"/>
            <a:ext cx="1447800" cy="466725"/>
          </a:xfrm>
          <a:prstGeom prst="rect">
            <a:avLst/>
          </a:prstGeom>
          <a:solidFill>
            <a:srgbClr val="B2B2EC"/>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SzTx/>
              <a:buFontTx/>
              <a:buNone/>
            </a:pPr>
            <a:r>
              <a:rPr lang="en-US" altLang="en-US" sz="2400">
                <a:solidFill>
                  <a:srgbClr val="000066"/>
                </a:solidFill>
                <a:latin typeface="Times New Roman" panose="02020603050405020304" pitchFamily="18" charset="0"/>
              </a:rPr>
              <a:t>Stratified</a:t>
            </a:r>
          </a:p>
        </p:txBody>
      </p:sp>
      <p:sp>
        <p:nvSpPr>
          <p:cNvPr id="40983" name="Rectangle 23">
            <a:extLst>
              <a:ext uri="{FF2B5EF4-FFF2-40B4-BE49-F238E27FC236}">
                <a16:creationId xmlns:a16="http://schemas.microsoft.com/office/drawing/2014/main" id="{BB6D3ADC-CB0D-7AAB-E7F1-87DF188C8728}"/>
              </a:ext>
            </a:extLst>
          </p:cNvPr>
          <p:cNvSpPr>
            <a:spLocks noChangeArrowheads="1"/>
          </p:cNvSpPr>
          <p:nvPr/>
        </p:nvSpPr>
        <p:spPr bwMode="auto">
          <a:xfrm>
            <a:off x="9144000" y="5257801"/>
            <a:ext cx="1219200" cy="466725"/>
          </a:xfrm>
          <a:prstGeom prst="rect">
            <a:avLst/>
          </a:prstGeom>
          <a:solidFill>
            <a:srgbClr val="B2B2EC"/>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SzTx/>
              <a:buFontTx/>
              <a:buNone/>
            </a:pPr>
            <a:r>
              <a:rPr lang="en-US" altLang="en-US" sz="2400">
                <a:solidFill>
                  <a:srgbClr val="000066"/>
                </a:solidFill>
                <a:latin typeface="Times New Roman" panose="02020603050405020304" pitchFamily="18" charset="0"/>
              </a:rPr>
              <a:t>Cluster</a:t>
            </a:r>
          </a:p>
        </p:txBody>
      </p:sp>
      <p:sp>
        <p:nvSpPr>
          <p:cNvPr id="40984" name="Line 24">
            <a:extLst>
              <a:ext uri="{FF2B5EF4-FFF2-40B4-BE49-F238E27FC236}">
                <a16:creationId xmlns:a16="http://schemas.microsoft.com/office/drawing/2014/main" id="{EF282EAC-EC8B-1416-F354-D450312AB927}"/>
              </a:ext>
            </a:extLst>
          </p:cNvPr>
          <p:cNvSpPr>
            <a:spLocks noChangeShapeType="1"/>
          </p:cNvSpPr>
          <p:nvPr/>
        </p:nvSpPr>
        <p:spPr bwMode="auto">
          <a:xfrm>
            <a:off x="9829800" y="3736976"/>
            <a:ext cx="0" cy="1533525"/>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85" name="Line 25">
            <a:extLst>
              <a:ext uri="{FF2B5EF4-FFF2-40B4-BE49-F238E27FC236}">
                <a16:creationId xmlns:a16="http://schemas.microsoft.com/office/drawing/2014/main" id="{29E15841-28D7-CBE1-0BF7-6F00953ABA14}"/>
              </a:ext>
            </a:extLst>
          </p:cNvPr>
          <p:cNvSpPr>
            <a:spLocks noChangeShapeType="1"/>
          </p:cNvSpPr>
          <p:nvPr/>
        </p:nvSpPr>
        <p:spPr bwMode="auto">
          <a:xfrm>
            <a:off x="5257800" y="4191000"/>
            <a:ext cx="0" cy="16129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86" name="Rectangle 26">
            <a:extLst>
              <a:ext uri="{FF2B5EF4-FFF2-40B4-BE49-F238E27FC236}">
                <a16:creationId xmlns:a16="http://schemas.microsoft.com/office/drawing/2014/main" id="{DD6AE073-7575-AF55-4764-00A1FF3FB00C}"/>
              </a:ext>
            </a:extLst>
          </p:cNvPr>
          <p:cNvSpPr>
            <a:spLocks noChangeArrowheads="1"/>
          </p:cNvSpPr>
          <p:nvPr/>
        </p:nvSpPr>
        <p:spPr bwMode="auto">
          <a:xfrm>
            <a:off x="4648200" y="5795964"/>
            <a:ext cx="1219200" cy="376237"/>
          </a:xfrm>
          <a:prstGeom prst="rect">
            <a:avLst/>
          </a:prstGeom>
          <a:solidFill>
            <a:srgbClr val="FFE575"/>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SzTx/>
              <a:buFontTx/>
              <a:buNone/>
            </a:pPr>
            <a:r>
              <a:rPr lang="en-US" altLang="en-US" sz="1800">
                <a:solidFill>
                  <a:srgbClr val="000066"/>
                </a:solidFill>
                <a:latin typeface="Times New Roman" panose="02020603050405020304" pitchFamily="18" charset="0"/>
              </a:rPr>
              <a:t>Purposive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C440F86F-862A-CEAB-18B1-39BDA48C398A}"/>
              </a:ext>
            </a:extLst>
          </p:cNvPr>
          <p:cNvSpPr>
            <a:spLocks noGrp="1" noChangeArrowheads="1"/>
          </p:cNvSpPr>
          <p:nvPr>
            <p:ph type="title"/>
          </p:nvPr>
        </p:nvSpPr>
        <p:spPr/>
        <p:txBody>
          <a:bodyPr/>
          <a:lstStyle/>
          <a:p>
            <a:pPr eaLnBrk="1" hangingPunct="1"/>
            <a:r>
              <a:rPr lang="en-US" altLang="en-US"/>
              <a:t>Simple Random Samples</a:t>
            </a:r>
          </a:p>
        </p:txBody>
      </p:sp>
      <p:sp>
        <p:nvSpPr>
          <p:cNvPr id="47107" name="Rectangle 3">
            <a:extLst>
              <a:ext uri="{FF2B5EF4-FFF2-40B4-BE49-F238E27FC236}">
                <a16:creationId xmlns:a16="http://schemas.microsoft.com/office/drawing/2014/main" id="{E33DDF75-98AD-0AF8-C759-A580C4BC3633}"/>
              </a:ext>
            </a:extLst>
          </p:cNvPr>
          <p:cNvSpPr>
            <a:spLocks noGrp="1" noChangeArrowheads="1"/>
          </p:cNvSpPr>
          <p:nvPr>
            <p:ph type="body" idx="1"/>
          </p:nvPr>
        </p:nvSpPr>
        <p:spPr/>
        <p:txBody>
          <a:bodyPr/>
          <a:lstStyle/>
          <a:p>
            <a:pPr eaLnBrk="1" hangingPunct="1">
              <a:lnSpc>
                <a:spcPct val="110000"/>
              </a:lnSpc>
            </a:pPr>
            <a:r>
              <a:rPr lang="en-US" altLang="en-US" dirty="0"/>
              <a:t>Every individual or item from the frame has an equal chance of being selected</a:t>
            </a:r>
          </a:p>
          <a:p>
            <a:pPr eaLnBrk="1" hangingPunct="1">
              <a:lnSpc>
                <a:spcPct val="110000"/>
              </a:lnSpc>
            </a:pPr>
            <a:r>
              <a:rPr lang="en-US" altLang="en-US" dirty="0"/>
              <a:t>Selection may be with replacement or, without replacement</a:t>
            </a:r>
          </a:p>
          <a:p>
            <a:pPr eaLnBrk="1" hangingPunct="1">
              <a:lnSpc>
                <a:spcPct val="110000"/>
              </a:lnSpc>
            </a:pPr>
            <a:r>
              <a:rPr lang="en-US" altLang="en-US" dirty="0"/>
              <a:t>Samples obtained from table of random numbers or computer random number generators</a:t>
            </a:r>
          </a:p>
          <a:p>
            <a:pPr eaLnBrk="1" hangingPunct="1">
              <a:lnSpc>
                <a:spcPct val="110000"/>
              </a:lnSpc>
            </a:pPr>
            <a:r>
              <a:rPr lang="en-US" altLang="en-US" dirty="0">
                <a:cs typeface="Times New Roman" panose="02020603050405020304" pitchFamily="18" charset="0"/>
              </a:rPr>
              <a:t>Random samples are unbiased and, on average, representative of the population</a:t>
            </a:r>
          </a:p>
        </p:txBody>
      </p:sp>
      <p:graphicFrame>
        <p:nvGraphicFramePr>
          <p:cNvPr id="47108" name="Object 4">
            <a:hlinkClick r:id="" action="ppaction://ole?verb=0"/>
            <a:extLst>
              <a:ext uri="{FF2B5EF4-FFF2-40B4-BE49-F238E27FC236}">
                <a16:creationId xmlns:a16="http://schemas.microsoft.com/office/drawing/2014/main" id="{4750ACA4-35DE-1014-7866-ADD9FA731F07}"/>
              </a:ext>
            </a:extLst>
          </p:cNvPr>
          <p:cNvGraphicFramePr>
            <a:graphicFrameLocks/>
          </p:cNvGraphicFramePr>
          <p:nvPr>
            <p:extLst>
              <p:ext uri="{D42A27DB-BD31-4B8C-83A1-F6EECF244321}">
                <p14:modId xmlns:p14="http://schemas.microsoft.com/office/powerpoint/2010/main" val="1110138734"/>
              </p:ext>
            </p:extLst>
          </p:nvPr>
        </p:nvGraphicFramePr>
        <p:xfrm>
          <a:off x="5444359" y="5414962"/>
          <a:ext cx="2680138" cy="1963299"/>
        </p:xfrm>
        <a:graphic>
          <a:graphicData uri="http://schemas.openxmlformats.org/presentationml/2006/ole">
            <mc:AlternateContent xmlns:mc="http://schemas.openxmlformats.org/markup-compatibility/2006">
              <mc:Choice xmlns:v="urn:schemas-microsoft-com:vml" Requires="v">
                <p:oleObj name="Clip" r:id="rId3" imgW="1984105" imgH="1182223" progId="MS_ClipArt_Gallery.2">
                  <p:embed/>
                </p:oleObj>
              </mc:Choice>
              <mc:Fallback>
                <p:oleObj name="Clip" r:id="rId3" imgW="1984105" imgH="1182223" progId="MS_ClipArt_Gallery.2">
                  <p:embed/>
                  <p:pic>
                    <p:nvPicPr>
                      <p:cNvPr id="47108" name="Object 4">
                        <a:hlinkClick r:id="" action="ppaction://ole?verb=0"/>
                        <a:extLst>
                          <a:ext uri="{FF2B5EF4-FFF2-40B4-BE49-F238E27FC236}">
                            <a16:creationId xmlns:a16="http://schemas.microsoft.com/office/drawing/2014/main" id="{4750ACA4-35DE-1014-7866-ADD9FA731F0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4359" y="5414962"/>
                        <a:ext cx="2680138" cy="1963299"/>
                      </a:xfrm>
                      <a:prstGeom prst="rect">
                        <a:avLst/>
                      </a:prstGeom>
                      <a:noFill/>
                      <a:ln>
                        <a:noFill/>
                      </a:ln>
                      <a:effectLst/>
                    </p:spPr>
                  </p:pic>
                </p:oleObj>
              </mc:Fallback>
            </mc:AlternateContent>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D7592348-1318-29BF-E4FF-B4BA28997630}"/>
              </a:ext>
            </a:extLst>
          </p:cNvPr>
          <p:cNvSpPr>
            <a:spLocks noGrp="1" noChangeArrowheads="1"/>
          </p:cNvSpPr>
          <p:nvPr>
            <p:ph type="title"/>
          </p:nvPr>
        </p:nvSpPr>
        <p:spPr>
          <a:extLst>
            <a:ext uri="{909E8E84-426E-40DD-AFC4-6F175D3DCCD1}">
              <a14:hiddenFill xmlns:a14="http://schemas.microsoft.com/office/drawing/2010/main">
                <a:solidFill>
                  <a:schemeClr val="hlink"/>
                </a:solidFill>
              </a14:hiddenFill>
            </a:ext>
          </a:extLst>
        </p:spPr>
        <p:txBody>
          <a:bodyPr/>
          <a:lstStyle/>
          <a:p>
            <a:pPr eaLnBrk="1" hangingPunct="1"/>
            <a:r>
              <a:rPr lang="en-US" altLang="en-US">
                <a:cs typeface="Times New Roman" panose="02020603050405020304" pitchFamily="18" charset="0"/>
              </a:rPr>
              <a:t>Systematic sample</a:t>
            </a:r>
          </a:p>
        </p:txBody>
      </p:sp>
      <p:sp>
        <p:nvSpPr>
          <p:cNvPr id="49155" name="Rectangle 3">
            <a:extLst>
              <a:ext uri="{FF2B5EF4-FFF2-40B4-BE49-F238E27FC236}">
                <a16:creationId xmlns:a16="http://schemas.microsoft.com/office/drawing/2014/main" id="{94E69807-679C-F7EA-05EF-5E2D38FA6240}"/>
              </a:ext>
            </a:extLst>
          </p:cNvPr>
          <p:cNvSpPr>
            <a:spLocks noGrp="1" noChangeArrowheads="1"/>
          </p:cNvSpPr>
          <p:nvPr>
            <p:ph type="body" idx="1"/>
          </p:nvPr>
        </p:nvSpPr>
        <p:spPr>
          <a:xfrm>
            <a:off x="1002862" y="1928649"/>
            <a:ext cx="9271000" cy="4530725"/>
          </a:xfrm>
        </p:spPr>
        <p:txBody>
          <a:bodyPr/>
          <a:lstStyle/>
          <a:p>
            <a:pPr algn="just" eaLnBrk="1" hangingPunct="1">
              <a:lnSpc>
                <a:spcPct val="125000"/>
              </a:lnSpc>
            </a:pPr>
            <a:r>
              <a:rPr lang="en-US" altLang="en-US" dirty="0">
                <a:latin typeface="Times New Roman" panose="02020603050405020304" pitchFamily="18" charset="0"/>
                <a:cs typeface="Times New Roman" panose="02020603050405020304" pitchFamily="18" charset="0"/>
              </a:rPr>
              <a:t>This method is referred to as a systematic sample with a random start.  </a:t>
            </a:r>
          </a:p>
          <a:p>
            <a:pPr algn="just" eaLnBrk="1" hangingPunct="1">
              <a:lnSpc>
                <a:spcPct val="125000"/>
              </a:lnSpc>
            </a:pPr>
            <a:r>
              <a:rPr lang="en-US" altLang="en-US" dirty="0">
                <a:latin typeface="Times New Roman" panose="02020603050405020304" pitchFamily="18" charset="0"/>
                <a:cs typeface="Times New Roman" panose="02020603050405020304" pitchFamily="18" charset="0"/>
              </a:rPr>
              <a:t>This is done by picking every 5</a:t>
            </a:r>
            <a:r>
              <a:rPr lang="en-US" altLang="en-US" baseline="30000" dirty="0">
                <a:latin typeface="Times New Roman" panose="02020603050405020304" pitchFamily="18" charset="0"/>
                <a:cs typeface="Times New Roman" panose="02020603050405020304" pitchFamily="18" charset="0"/>
              </a:rPr>
              <a:t>th</a:t>
            </a:r>
            <a:r>
              <a:rPr lang="en-US" altLang="en-US" dirty="0">
                <a:latin typeface="Times New Roman" panose="02020603050405020304" pitchFamily="18" charset="0"/>
                <a:cs typeface="Times New Roman" panose="02020603050405020304" pitchFamily="18" charset="0"/>
              </a:rPr>
              <a:t> or 10</a:t>
            </a:r>
            <a:r>
              <a:rPr lang="en-US" altLang="en-US" baseline="30000" dirty="0">
                <a:latin typeface="Times New Roman" panose="02020603050405020304" pitchFamily="18" charset="0"/>
                <a:cs typeface="Times New Roman" panose="02020603050405020304" pitchFamily="18" charset="0"/>
              </a:rPr>
              <a:t>th</a:t>
            </a:r>
            <a:r>
              <a:rPr lang="en-US" altLang="en-US" dirty="0">
                <a:latin typeface="Times New Roman" panose="02020603050405020304" pitchFamily="18" charset="0"/>
                <a:cs typeface="Times New Roman" panose="02020603050405020304" pitchFamily="18" charset="0"/>
              </a:rPr>
              <a:t> unit at regular intervals. </a:t>
            </a:r>
          </a:p>
          <a:p>
            <a:pPr algn="just" eaLnBrk="1" hangingPunct="1">
              <a:lnSpc>
                <a:spcPct val="125000"/>
              </a:lnSpc>
            </a:pPr>
            <a:r>
              <a:rPr lang="en-US" altLang="en-US" dirty="0">
                <a:latin typeface="Times New Roman" panose="02020603050405020304" pitchFamily="18" charset="0"/>
                <a:cs typeface="Times New Roman" panose="02020603050405020304" pitchFamily="18" charset="0"/>
              </a:rPr>
              <a:t>For example to carry out a filarial survey in a town, we take 10% sample. If the total population of the town is about 5000. The sample comes to 500. </a:t>
            </a:r>
            <a:endParaRPr lang="en-US" altLang="en-US" dirty="0">
              <a:latin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938C5D02-A553-3185-A099-867C1C7A1989}"/>
              </a:ext>
            </a:extLst>
          </p:cNvPr>
          <p:cNvSpPr>
            <a:spLocks noGrp="1" noChangeArrowheads="1"/>
          </p:cNvSpPr>
          <p:nvPr>
            <p:ph type="title"/>
          </p:nvPr>
        </p:nvSpPr>
        <p:spPr>
          <a:extLst>
            <a:ext uri="{909E8E84-426E-40DD-AFC4-6F175D3DCCD1}">
              <a14:hiddenFill xmlns:a14="http://schemas.microsoft.com/office/drawing/2010/main">
                <a:solidFill>
                  <a:schemeClr val="hlink"/>
                </a:solidFill>
              </a14:hiddenFill>
            </a:ext>
          </a:extLst>
        </p:spPr>
        <p:txBody>
          <a:bodyPr/>
          <a:lstStyle/>
          <a:p>
            <a:pPr eaLnBrk="1" hangingPunct="1"/>
            <a:r>
              <a:rPr lang="en-US" altLang="en-US">
                <a:cs typeface="Times New Roman" panose="02020603050405020304" pitchFamily="18" charset="0"/>
              </a:rPr>
              <a:t>Stratified Random sample</a:t>
            </a:r>
          </a:p>
        </p:txBody>
      </p:sp>
      <p:sp>
        <p:nvSpPr>
          <p:cNvPr id="53251" name="Rectangle 3">
            <a:extLst>
              <a:ext uri="{FF2B5EF4-FFF2-40B4-BE49-F238E27FC236}">
                <a16:creationId xmlns:a16="http://schemas.microsoft.com/office/drawing/2014/main" id="{2D6B2B38-0E4B-8DAD-E123-F51E3CF10E50}"/>
              </a:ext>
            </a:extLst>
          </p:cNvPr>
          <p:cNvSpPr>
            <a:spLocks noGrp="1" noChangeArrowheads="1"/>
          </p:cNvSpPr>
          <p:nvPr>
            <p:ph type="body" idx="1"/>
          </p:nvPr>
        </p:nvSpPr>
        <p:spPr>
          <a:xfrm>
            <a:off x="1072055" y="1836683"/>
            <a:ext cx="10363200" cy="4816365"/>
          </a:xfrm>
        </p:spPr>
        <p:txBody>
          <a:bodyPr/>
          <a:lstStyle/>
          <a:p>
            <a:pPr algn="just" eaLnBrk="1" hangingPunct="1">
              <a:lnSpc>
                <a:spcPct val="90000"/>
              </a:lnSpc>
            </a:pPr>
            <a:r>
              <a:rPr lang="en-US" altLang="en-US" dirty="0">
                <a:latin typeface="Garamond" panose="02020404030301010803" pitchFamily="18" charset="0"/>
                <a:cs typeface="Times New Roman" panose="02020603050405020304" pitchFamily="18" charset="0"/>
              </a:rPr>
              <a:t>This involves dividing the population into distinct subgroups according to some important characteristics, such as age, or socioeconomic status, religion and selecting a random number from each subgroup. (e.g. African voodoo healers)</a:t>
            </a:r>
          </a:p>
          <a:p>
            <a:pPr algn="just" eaLnBrk="1" hangingPunct="1">
              <a:lnSpc>
                <a:spcPct val="90000"/>
              </a:lnSpc>
            </a:pPr>
            <a:r>
              <a:rPr lang="en-US" altLang="en-US" dirty="0">
                <a:latin typeface="Garamond" panose="02020404030301010803" pitchFamily="18" charset="0"/>
                <a:cs typeface="Times New Roman" panose="02020603050405020304" pitchFamily="18" charset="0"/>
              </a:rPr>
              <a:t>Especially important when one group is so small (say, 3% of the population) that a random sample might miss them entirely. </a:t>
            </a:r>
          </a:p>
          <a:p>
            <a:pPr eaLnBrk="1" hangingPunct="1">
              <a:lnSpc>
                <a:spcPct val="110000"/>
              </a:lnSpc>
            </a:pPr>
            <a:r>
              <a:rPr lang="en-US" altLang="en-US" dirty="0">
                <a:latin typeface="Garamond" panose="02020404030301010803" pitchFamily="18" charset="0"/>
              </a:rPr>
              <a:t>Population divided into two or more groups according to some common characteristic</a:t>
            </a:r>
          </a:p>
          <a:p>
            <a:pPr eaLnBrk="1" hangingPunct="1">
              <a:lnSpc>
                <a:spcPct val="110000"/>
              </a:lnSpc>
            </a:pPr>
            <a:r>
              <a:rPr lang="en-US" altLang="en-US" dirty="0">
                <a:latin typeface="Garamond" panose="02020404030301010803" pitchFamily="18" charset="0"/>
              </a:rPr>
              <a:t>Simple random sample selected from each group</a:t>
            </a:r>
          </a:p>
          <a:p>
            <a:pPr eaLnBrk="1" hangingPunct="1">
              <a:lnSpc>
                <a:spcPct val="110000"/>
              </a:lnSpc>
            </a:pPr>
            <a:r>
              <a:rPr lang="en-US" altLang="en-US" dirty="0">
                <a:latin typeface="Garamond" panose="02020404030301010803" pitchFamily="18" charset="0"/>
              </a:rPr>
              <a:t>The two or more samples are combined into one</a:t>
            </a:r>
          </a:p>
          <a:p>
            <a:pPr algn="just" eaLnBrk="1" hangingPunct="1">
              <a:lnSpc>
                <a:spcPct val="90000"/>
              </a:lnSpc>
            </a:pPr>
            <a:endParaRPr lang="en-US" altLang="en-US" dirty="0">
              <a:latin typeface="Garamond" panose="02020404030301010803" pitchFamily="18" charset="0"/>
              <a:cs typeface="Times New Roman" panose="02020603050405020304" pitchFamily="18" charset="0"/>
            </a:endParaRPr>
          </a:p>
          <a:p>
            <a:pPr algn="just" eaLnBrk="1" hangingPunct="1">
              <a:lnSpc>
                <a:spcPct val="90000"/>
              </a:lnSpc>
              <a:buFont typeface="Wingdings" panose="05000000000000000000" pitchFamily="2" charset="2"/>
              <a:buNone/>
            </a:pPr>
            <a:endParaRPr lang="en-US" altLang="en-US" dirty="0">
              <a:latin typeface="Garamond" panose="02020404030301010803" pitchFamily="18" charset="0"/>
              <a:cs typeface="Times New Roman" panose="02020603050405020304" pitchFamily="18" charset="0"/>
            </a:endParaRPr>
          </a:p>
          <a:p>
            <a:pPr eaLnBrk="1" hangingPunct="1">
              <a:lnSpc>
                <a:spcPct val="90000"/>
              </a:lnSpc>
            </a:pPr>
            <a:endParaRPr lang="en-US" altLang="en-US" dirty="0">
              <a:latin typeface="Garamond" panose="02020404030301010803"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176AA00B-431B-DCDA-43A7-3B7A5A0D916A}"/>
              </a:ext>
            </a:extLst>
          </p:cNvPr>
          <p:cNvSpPr>
            <a:spLocks noGrp="1" noChangeArrowheads="1"/>
          </p:cNvSpPr>
          <p:nvPr>
            <p:ph type="title"/>
          </p:nvPr>
        </p:nvSpPr>
        <p:spPr>
          <a:extLst>
            <a:ext uri="{909E8E84-426E-40DD-AFC4-6F175D3DCCD1}">
              <a14:hiddenFill xmlns:a14="http://schemas.microsoft.com/office/drawing/2010/main">
                <a:solidFill>
                  <a:schemeClr val="hlink"/>
                </a:solidFill>
              </a14:hiddenFill>
            </a:ext>
          </a:extLst>
        </p:spPr>
        <p:txBody>
          <a:bodyPr/>
          <a:lstStyle/>
          <a:p>
            <a:pPr eaLnBrk="1" hangingPunct="1"/>
            <a:r>
              <a:rPr lang="en-US" altLang="en-US" dirty="0">
                <a:cs typeface="Times New Roman" panose="02020603050405020304" pitchFamily="18" charset="0"/>
              </a:rPr>
              <a:t> Cluster sample</a:t>
            </a:r>
          </a:p>
        </p:txBody>
      </p:sp>
      <p:sp>
        <p:nvSpPr>
          <p:cNvPr id="57347" name="Rectangle 3">
            <a:extLst>
              <a:ext uri="{FF2B5EF4-FFF2-40B4-BE49-F238E27FC236}">
                <a16:creationId xmlns:a16="http://schemas.microsoft.com/office/drawing/2014/main" id="{42F24D24-95EF-6F89-B47D-1FA224F1CA96}"/>
              </a:ext>
            </a:extLst>
          </p:cNvPr>
          <p:cNvSpPr>
            <a:spLocks noGrp="1" noChangeArrowheads="1"/>
          </p:cNvSpPr>
          <p:nvPr>
            <p:ph type="body" idx="1"/>
          </p:nvPr>
        </p:nvSpPr>
        <p:spPr>
          <a:xfrm>
            <a:off x="848710" y="1735931"/>
            <a:ext cx="10403490" cy="4559766"/>
          </a:xfrm>
        </p:spPr>
        <p:txBody>
          <a:bodyPr/>
          <a:lstStyle/>
          <a:p>
            <a:pPr algn="just" eaLnBrk="1" hangingPunct="1">
              <a:lnSpc>
                <a:spcPct val="90000"/>
              </a:lnSpc>
            </a:pPr>
            <a:r>
              <a:rPr lang="en-US" altLang="en-US" sz="2000" dirty="0">
                <a:latin typeface="Garamond" panose="02020404030301010803" pitchFamily="18" charset="0"/>
                <a:cs typeface="Times New Roman" panose="02020603050405020304" pitchFamily="18" charset="0"/>
              </a:rPr>
              <a:t>A sampling method in which each unit selected is a group of persons (all persons in a city block, a family, etc.) rather than an individual.</a:t>
            </a:r>
          </a:p>
          <a:p>
            <a:pPr algn="just" eaLnBrk="1" hangingPunct="1">
              <a:lnSpc>
                <a:spcPct val="90000"/>
              </a:lnSpc>
            </a:pPr>
            <a:r>
              <a:rPr lang="en-US" altLang="en-US" sz="2000" dirty="0">
                <a:latin typeface="Garamond" panose="02020404030301010803" pitchFamily="18" charset="0"/>
                <a:cs typeface="Times New Roman" panose="02020603050405020304" pitchFamily="18" charset="0"/>
              </a:rPr>
              <a:t>Used when (a) sampling frame not available or too expensive, and (b) cost of reaching an individual element is too high </a:t>
            </a:r>
          </a:p>
          <a:p>
            <a:pPr lvl="1" algn="just" eaLnBrk="1" hangingPunct="1">
              <a:lnSpc>
                <a:spcPct val="90000"/>
              </a:lnSpc>
            </a:pPr>
            <a:r>
              <a:rPr lang="en-US" altLang="en-US" sz="2000" dirty="0">
                <a:latin typeface="Garamond" panose="02020404030301010803" pitchFamily="18" charset="0"/>
                <a:cs typeface="Times New Roman" panose="02020603050405020304" pitchFamily="18" charset="0"/>
              </a:rPr>
              <a:t>E.g., there is no list of automobile mechanics in the Myanmar. Even if you could construct it, it would cost too much money to reach randomly selected mechanics across the entire </a:t>
            </a:r>
            <a:r>
              <a:rPr lang="en-US" altLang="en-US" sz="2000" dirty="0">
                <a:solidFill>
                  <a:srgbClr val="000000"/>
                </a:solidFill>
                <a:latin typeface="Garamond" panose="02020404030301010803" pitchFamily="18" charset="0"/>
                <a:cs typeface="Times New Roman" panose="02020603050405020304" pitchFamily="18" charset="0"/>
              </a:rPr>
              <a:t>Myanmar </a:t>
            </a:r>
            <a:r>
              <a:rPr lang="en-US" altLang="en-US" sz="2000" dirty="0">
                <a:latin typeface="Garamond" panose="02020404030301010803" pitchFamily="18" charset="0"/>
                <a:cs typeface="Times New Roman" panose="02020603050405020304" pitchFamily="18" charset="0"/>
              </a:rPr>
              <a:t>: would have to have unbelievable travel budget </a:t>
            </a:r>
          </a:p>
          <a:p>
            <a:pPr algn="just" eaLnBrk="1" hangingPunct="1">
              <a:lnSpc>
                <a:spcPct val="90000"/>
              </a:lnSpc>
            </a:pPr>
            <a:r>
              <a:rPr lang="en-US" altLang="en-US" sz="2000" dirty="0">
                <a:latin typeface="Garamond" panose="02020404030301010803" pitchFamily="18" charset="0"/>
                <a:cs typeface="Times New Roman" panose="02020603050405020304" pitchFamily="18" charset="0"/>
              </a:rPr>
              <a:t>In cluster sampling, first define large clusters of people. Fairly similar to other clusters. For example, cities make good clusters. </a:t>
            </a:r>
          </a:p>
          <a:p>
            <a:pPr algn="just" eaLnBrk="1" hangingPunct="1">
              <a:lnSpc>
                <a:spcPct val="90000"/>
              </a:lnSpc>
            </a:pPr>
            <a:r>
              <a:rPr lang="en-US" altLang="en-US" sz="2000" dirty="0">
                <a:latin typeface="Garamond" panose="02020404030301010803" pitchFamily="18" charset="0"/>
                <a:cs typeface="Times New Roman" panose="02020603050405020304" pitchFamily="18" charset="0"/>
              </a:rPr>
              <a:t>Once you've chosen the cities, might be able to get a reasonably accurate list of all the mechanics in each of those cities. Is also much less expensive to fly to just 10 cities instead of 200 cities. </a:t>
            </a:r>
          </a:p>
          <a:p>
            <a:pPr algn="just" eaLnBrk="1" hangingPunct="1">
              <a:lnSpc>
                <a:spcPct val="90000"/>
              </a:lnSpc>
            </a:pPr>
            <a:r>
              <a:rPr lang="en-US" altLang="en-US" sz="2000" dirty="0">
                <a:latin typeface="Garamond" panose="02020404030301010803" pitchFamily="18" charset="0"/>
                <a:cs typeface="Times New Roman" panose="02020603050405020304" pitchFamily="18" charset="0"/>
              </a:rPr>
              <a:t>Cluster sampling is less expensive than other methods, but less accurate. </a:t>
            </a:r>
            <a:endParaRPr lang="en-US" altLang="en-US" sz="2000" dirty="0">
              <a:latin typeface="Garamond" panose="02020404030301010803"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00A80006-CBF6-4CCC-3AE3-C80FDBBF8110}"/>
              </a:ext>
            </a:extLst>
          </p:cNvPr>
          <p:cNvSpPr>
            <a:spLocks noGrp="1" noChangeArrowheads="1"/>
          </p:cNvSpPr>
          <p:nvPr>
            <p:ph type="title"/>
          </p:nvPr>
        </p:nvSpPr>
        <p:spPr>
          <a:xfrm>
            <a:off x="838200" y="872359"/>
            <a:ext cx="8458200" cy="953266"/>
          </a:xfrm>
          <a:extLst>
            <a:ext uri="{909E8E84-426E-40DD-AFC4-6F175D3DCCD1}">
              <a14:hiddenFill xmlns:a14="http://schemas.microsoft.com/office/drawing/2010/main">
                <a:solidFill>
                  <a:schemeClr val="hlink"/>
                </a:solidFill>
              </a14:hiddenFill>
            </a:ext>
          </a:extLst>
        </p:spPr>
        <p:txBody>
          <a:bodyPr/>
          <a:lstStyle/>
          <a:p>
            <a:pPr eaLnBrk="1" hangingPunct="1"/>
            <a:r>
              <a:rPr lang="en-US" altLang="en-US" sz="3600" dirty="0">
                <a:cs typeface="Times New Roman" panose="02020603050405020304" pitchFamily="18" charset="0"/>
              </a:rPr>
              <a:t>Non- Probability Sampling /(Non-Random)</a:t>
            </a:r>
          </a:p>
        </p:txBody>
      </p:sp>
      <p:sp>
        <p:nvSpPr>
          <p:cNvPr id="61443" name="Rectangle 3">
            <a:extLst>
              <a:ext uri="{FF2B5EF4-FFF2-40B4-BE49-F238E27FC236}">
                <a16:creationId xmlns:a16="http://schemas.microsoft.com/office/drawing/2014/main" id="{40D4E88A-EF82-E72F-8AA5-98EAB79C578B}"/>
              </a:ext>
            </a:extLst>
          </p:cNvPr>
          <p:cNvSpPr>
            <a:spLocks noGrp="1" noChangeArrowheads="1"/>
          </p:cNvSpPr>
          <p:nvPr>
            <p:ph type="body" idx="1"/>
          </p:nvPr>
        </p:nvSpPr>
        <p:spPr>
          <a:xfrm>
            <a:off x="838200" y="1825625"/>
            <a:ext cx="10515600" cy="3917239"/>
          </a:xfrm>
        </p:spPr>
        <p:txBody>
          <a:bodyPr/>
          <a:lstStyle/>
          <a:p>
            <a:pPr marL="0" indent="0" algn="just" eaLnBrk="1" hangingPunct="1">
              <a:lnSpc>
                <a:spcPct val="150000"/>
              </a:lnSpc>
              <a:buNone/>
            </a:pPr>
            <a:r>
              <a:rPr lang="en-US" altLang="en-US" dirty="0">
                <a:cs typeface="Times New Roman" panose="02020603050405020304" pitchFamily="18" charset="0"/>
              </a:rPr>
              <a:t>This is where the probability of inclusion in the sample is unknown.</a:t>
            </a:r>
          </a:p>
          <a:p>
            <a:pPr algn="just">
              <a:lnSpc>
                <a:spcPct val="150000"/>
              </a:lnSpc>
            </a:pPr>
            <a:r>
              <a:rPr lang="en-US" altLang="en-US" dirty="0">
                <a:cs typeface="Times New Roman" panose="02020603050405020304" pitchFamily="18" charset="0"/>
              </a:rPr>
              <a:t>Convenience sampling</a:t>
            </a:r>
          </a:p>
          <a:p>
            <a:pPr algn="just">
              <a:lnSpc>
                <a:spcPct val="150000"/>
              </a:lnSpc>
            </a:pPr>
            <a:r>
              <a:rPr lang="en-US" altLang="en-US" dirty="0">
                <a:cs typeface="Times New Roman" panose="02020603050405020304" pitchFamily="18" charset="0"/>
              </a:rPr>
              <a:t>Purposive sampling</a:t>
            </a:r>
          </a:p>
          <a:p>
            <a:pPr algn="just">
              <a:lnSpc>
                <a:spcPct val="150000"/>
              </a:lnSpc>
            </a:pPr>
            <a:r>
              <a:rPr lang="en-US" altLang="en-US" dirty="0">
                <a:cs typeface="Times New Roman" panose="02020603050405020304" pitchFamily="18" charset="0"/>
              </a:rPr>
              <a:t>Quota sampling</a:t>
            </a:r>
          </a:p>
          <a:p>
            <a:pPr algn="just">
              <a:lnSpc>
                <a:spcPct val="150000"/>
              </a:lnSpc>
            </a:pPr>
            <a:r>
              <a:rPr lang="en-US" altLang="en-US" dirty="0">
                <a:cs typeface="Times New Roman" panose="02020603050405020304" pitchFamily="18" charset="0"/>
              </a:rPr>
              <a:t>Snow ball sampling</a:t>
            </a:r>
          </a:p>
          <a:p>
            <a:pPr eaLnBrk="1" hangingPunct="1"/>
            <a:endParaRPr lang="en-US"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a:extLst>
              <a:ext uri="{FF2B5EF4-FFF2-40B4-BE49-F238E27FC236}">
                <a16:creationId xmlns:a16="http://schemas.microsoft.com/office/drawing/2014/main" id="{78B7910C-E1E6-4107-17B4-46AB9380E2FC}"/>
              </a:ext>
            </a:extLst>
          </p:cNvPr>
          <p:cNvSpPr>
            <a:spLocks noGrp="1" noChangeArrowheads="1"/>
          </p:cNvSpPr>
          <p:nvPr>
            <p:ph type="title"/>
          </p:nvPr>
        </p:nvSpPr>
        <p:spPr/>
        <p:txBody>
          <a:bodyPr/>
          <a:lstStyle/>
          <a:p>
            <a:pPr eaLnBrk="1" hangingPunct="1"/>
            <a:r>
              <a:rPr lang="en-US" altLang="en-US" dirty="0"/>
              <a:t>Errors in Sampling</a:t>
            </a:r>
          </a:p>
        </p:txBody>
      </p:sp>
      <p:sp>
        <p:nvSpPr>
          <p:cNvPr id="19458" name="Rectangle 3">
            <a:extLst>
              <a:ext uri="{FF2B5EF4-FFF2-40B4-BE49-F238E27FC236}">
                <a16:creationId xmlns:a16="http://schemas.microsoft.com/office/drawing/2014/main" id="{0F87E8C0-46DD-D940-01E9-4CF065458D76}"/>
              </a:ext>
            </a:extLst>
          </p:cNvPr>
          <p:cNvSpPr>
            <a:spLocks noGrp="1" noChangeArrowheads="1"/>
          </p:cNvSpPr>
          <p:nvPr>
            <p:ph type="body" idx="1"/>
          </p:nvPr>
        </p:nvSpPr>
        <p:spPr/>
        <p:txBody>
          <a:bodyPr/>
          <a:lstStyle/>
          <a:p>
            <a:pPr eaLnBrk="1" hangingPunct="1">
              <a:lnSpc>
                <a:spcPct val="150000"/>
              </a:lnSpc>
            </a:pPr>
            <a:r>
              <a:rPr lang="en-US" altLang="en-US" dirty="0" err="1">
                <a:solidFill>
                  <a:srgbClr val="3366FF"/>
                </a:solidFill>
              </a:rPr>
              <a:t>Nonsampling</a:t>
            </a:r>
            <a:r>
              <a:rPr lang="en-US" altLang="en-US" dirty="0">
                <a:solidFill>
                  <a:srgbClr val="3366FF"/>
                </a:solidFill>
              </a:rPr>
              <a:t> error</a:t>
            </a:r>
          </a:p>
          <a:p>
            <a:pPr lvl="1" eaLnBrk="1" hangingPunct="1">
              <a:lnSpc>
                <a:spcPct val="150000"/>
              </a:lnSpc>
            </a:pPr>
            <a:r>
              <a:rPr lang="en-US" altLang="en-US" dirty="0"/>
              <a:t>Poor sample design</a:t>
            </a:r>
          </a:p>
          <a:p>
            <a:pPr eaLnBrk="1" hangingPunct="1">
              <a:lnSpc>
                <a:spcPct val="150000"/>
              </a:lnSpc>
            </a:pPr>
            <a:r>
              <a:rPr lang="en-US" altLang="en-US" dirty="0">
                <a:solidFill>
                  <a:srgbClr val="3366FF"/>
                </a:solidFill>
              </a:rPr>
              <a:t>Sampling (statistical) error</a:t>
            </a:r>
          </a:p>
          <a:p>
            <a:pPr lvl="1" eaLnBrk="1" hangingPunct="1">
              <a:lnSpc>
                <a:spcPct val="150000"/>
              </a:lnSpc>
            </a:pPr>
            <a:r>
              <a:rPr lang="en-US" altLang="en-US" dirty="0"/>
              <a:t>Depends on sample size</a:t>
            </a:r>
          </a:p>
          <a:p>
            <a:pPr lvl="1" eaLnBrk="1" hangingPunct="1">
              <a:lnSpc>
                <a:spcPct val="150000"/>
              </a:lnSpc>
            </a:pPr>
            <a:r>
              <a:rPr lang="en-US" altLang="en-US" dirty="0"/>
              <a:t>Tradeoff between cost of sampling and accuracy of estimates obtained by sampling</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55B017F3-CE1A-75E6-17AF-4DF6D4954C0D}"/>
              </a:ext>
            </a:extLst>
          </p:cNvPr>
          <p:cNvSpPr>
            <a:spLocks noGrp="1" noChangeArrowheads="1"/>
          </p:cNvSpPr>
          <p:nvPr>
            <p:ph type="title"/>
          </p:nvPr>
        </p:nvSpPr>
        <p:spPr/>
        <p:txBody>
          <a:bodyPr/>
          <a:lstStyle/>
          <a:p>
            <a:pPr eaLnBrk="1" hangingPunct="1"/>
            <a:r>
              <a:rPr lang="en-US" altLang="en-US"/>
              <a:t>Non-Sampling Error</a:t>
            </a:r>
          </a:p>
        </p:txBody>
      </p:sp>
      <p:sp>
        <p:nvSpPr>
          <p:cNvPr id="7171" name="Rectangle 3">
            <a:extLst>
              <a:ext uri="{FF2B5EF4-FFF2-40B4-BE49-F238E27FC236}">
                <a16:creationId xmlns:a16="http://schemas.microsoft.com/office/drawing/2014/main" id="{C18518BD-C79D-B40A-08EA-53E8105C5EBB}"/>
              </a:ext>
            </a:extLst>
          </p:cNvPr>
          <p:cNvSpPr>
            <a:spLocks noGrp="1" noChangeArrowheads="1"/>
          </p:cNvSpPr>
          <p:nvPr>
            <p:ph idx="1"/>
          </p:nvPr>
        </p:nvSpPr>
        <p:spPr/>
        <p:txBody>
          <a:bodyPr/>
          <a:lstStyle/>
          <a:p>
            <a:pPr eaLnBrk="1" hangingPunct="1">
              <a:lnSpc>
                <a:spcPct val="80000"/>
              </a:lnSpc>
            </a:pPr>
            <a:r>
              <a:rPr lang="en-US" altLang="en-US" sz="2000" dirty="0"/>
              <a:t>Coverage error</a:t>
            </a:r>
          </a:p>
          <a:p>
            <a:pPr lvl="1" eaLnBrk="1" hangingPunct="1">
              <a:lnSpc>
                <a:spcPct val="80000"/>
              </a:lnSpc>
            </a:pPr>
            <a:r>
              <a:rPr lang="en-US" altLang="en-US" sz="1800" dirty="0"/>
              <a:t>Wrong population definition</a:t>
            </a:r>
          </a:p>
          <a:p>
            <a:pPr lvl="1" eaLnBrk="1" hangingPunct="1">
              <a:lnSpc>
                <a:spcPct val="80000"/>
              </a:lnSpc>
            </a:pPr>
            <a:r>
              <a:rPr lang="en-US" altLang="en-US" sz="1800" dirty="0"/>
              <a:t>Flawed sampling frame</a:t>
            </a:r>
          </a:p>
          <a:p>
            <a:pPr lvl="1" eaLnBrk="1" hangingPunct="1">
              <a:lnSpc>
                <a:spcPct val="80000"/>
              </a:lnSpc>
            </a:pPr>
            <a:r>
              <a:rPr lang="en-US" altLang="en-US" sz="1800" dirty="0"/>
              <a:t>Interviewer or management error in following sampling frame</a:t>
            </a:r>
          </a:p>
          <a:p>
            <a:pPr eaLnBrk="1" hangingPunct="1">
              <a:lnSpc>
                <a:spcPct val="80000"/>
              </a:lnSpc>
            </a:pPr>
            <a:r>
              <a:rPr lang="en-US" altLang="en-US" sz="2000" dirty="0"/>
              <a:t>Response error</a:t>
            </a:r>
          </a:p>
          <a:p>
            <a:pPr lvl="1" eaLnBrk="1" hangingPunct="1">
              <a:lnSpc>
                <a:spcPct val="80000"/>
              </a:lnSpc>
            </a:pPr>
            <a:r>
              <a:rPr lang="en-US" altLang="en-US" sz="1800" dirty="0"/>
              <a:t>Badly worded question results in invalid or incorrect response</a:t>
            </a:r>
          </a:p>
          <a:p>
            <a:pPr lvl="1" eaLnBrk="1" hangingPunct="1">
              <a:lnSpc>
                <a:spcPct val="80000"/>
              </a:lnSpc>
            </a:pPr>
            <a:r>
              <a:rPr lang="en-US" altLang="en-US" sz="1800" dirty="0"/>
              <a:t>Interviewer bias changes response</a:t>
            </a:r>
          </a:p>
          <a:p>
            <a:pPr eaLnBrk="1" hangingPunct="1">
              <a:lnSpc>
                <a:spcPct val="80000"/>
              </a:lnSpc>
            </a:pPr>
            <a:r>
              <a:rPr lang="en-US" altLang="en-US" sz="2000" dirty="0"/>
              <a:t>Non-response  error</a:t>
            </a:r>
          </a:p>
          <a:p>
            <a:pPr lvl="1" eaLnBrk="1" hangingPunct="1">
              <a:lnSpc>
                <a:spcPct val="80000"/>
              </a:lnSpc>
            </a:pPr>
            <a:r>
              <a:rPr lang="en-US" altLang="en-US" sz="1800" dirty="0"/>
              <a:t>Respondent refuses to take survey or is away</a:t>
            </a:r>
          </a:p>
          <a:p>
            <a:pPr lvl="1" eaLnBrk="1" hangingPunct="1">
              <a:lnSpc>
                <a:spcPct val="80000"/>
              </a:lnSpc>
            </a:pPr>
            <a:r>
              <a:rPr lang="en-US" altLang="en-US" sz="1800" dirty="0"/>
              <a:t>Respondent refuses to answer certain questions</a:t>
            </a:r>
          </a:p>
          <a:p>
            <a:pPr eaLnBrk="1" hangingPunct="1">
              <a:lnSpc>
                <a:spcPct val="80000"/>
              </a:lnSpc>
            </a:pPr>
            <a:r>
              <a:rPr lang="en-US" altLang="en-US" sz="2000" dirty="0"/>
              <a:t>Processing errors</a:t>
            </a:r>
          </a:p>
          <a:p>
            <a:pPr lvl="1" eaLnBrk="1" hangingPunct="1">
              <a:lnSpc>
                <a:spcPct val="80000"/>
              </a:lnSpc>
            </a:pPr>
            <a:r>
              <a:rPr lang="en-US" altLang="en-US" sz="1800" dirty="0"/>
              <a:t>Error in data entry or recording of responses</a:t>
            </a:r>
          </a:p>
          <a:p>
            <a:pPr eaLnBrk="1" hangingPunct="1">
              <a:lnSpc>
                <a:spcPct val="80000"/>
              </a:lnSpc>
            </a:pPr>
            <a:r>
              <a:rPr lang="en-US" altLang="en-US" sz="2000" dirty="0"/>
              <a:t>Analysis errors</a:t>
            </a:r>
          </a:p>
          <a:p>
            <a:pPr lvl="1" eaLnBrk="1" hangingPunct="1">
              <a:lnSpc>
                <a:spcPct val="80000"/>
              </a:lnSpc>
            </a:pPr>
            <a:r>
              <a:rPr lang="en-US" altLang="en-US" sz="1800" dirty="0"/>
              <a:t>Inappropriate analytical techniques, weighting or imputation are applied</a:t>
            </a:r>
          </a:p>
          <a:p>
            <a:pPr lvl="1" eaLnBrk="1" hangingPunct="1">
              <a:lnSpc>
                <a:spcPct val="80000"/>
              </a:lnSpc>
              <a:buFontTx/>
              <a:buNone/>
            </a:pPr>
            <a:endParaRPr lang="en-US" altLang="en-US" sz="1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5E0B0256-8BA0-012D-B463-8C424BD38E80}"/>
              </a:ext>
            </a:extLst>
          </p:cNvPr>
          <p:cNvSpPr>
            <a:spLocks noGrp="1" noChangeArrowheads="1"/>
          </p:cNvSpPr>
          <p:nvPr>
            <p:ph type="title"/>
          </p:nvPr>
        </p:nvSpPr>
        <p:spPr>
          <a:xfrm>
            <a:off x="940676" y="727841"/>
            <a:ext cx="8229600" cy="1066800"/>
          </a:xfrm>
        </p:spPr>
        <p:txBody>
          <a:bodyPr/>
          <a:lstStyle/>
          <a:p>
            <a:pPr eaLnBrk="1" hangingPunct="1"/>
            <a:r>
              <a:rPr lang="en-US" altLang="en-US" dirty="0"/>
              <a:t>Sampling Error</a:t>
            </a:r>
          </a:p>
        </p:txBody>
      </p:sp>
      <p:sp>
        <p:nvSpPr>
          <p:cNvPr id="8195" name="Rectangle 3">
            <a:extLst>
              <a:ext uri="{FF2B5EF4-FFF2-40B4-BE49-F238E27FC236}">
                <a16:creationId xmlns:a16="http://schemas.microsoft.com/office/drawing/2014/main" id="{E0861971-B175-4B48-314A-CEFEE01C0626}"/>
              </a:ext>
            </a:extLst>
          </p:cNvPr>
          <p:cNvSpPr>
            <a:spLocks noGrp="1" noChangeArrowheads="1"/>
          </p:cNvSpPr>
          <p:nvPr>
            <p:ph idx="1"/>
          </p:nvPr>
        </p:nvSpPr>
        <p:spPr>
          <a:xfrm>
            <a:off x="599090" y="1579179"/>
            <a:ext cx="10752082" cy="5157951"/>
          </a:xfrm>
        </p:spPr>
        <p:txBody>
          <a:bodyPr/>
          <a:lstStyle/>
          <a:p>
            <a:pPr eaLnBrk="1" hangingPunct="1">
              <a:lnSpc>
                <a:spcPct val="90000"/>
              </a:lnSpc>
            </a:pPr>
            <a:r>
              <a:rPr lang="en-US" altLang="en-US" dirty="0"/>
              <a:t>Sampling error is known after the data are collected by calculating the Margin of Error and confidence intervals</a:t>
            </a:r>
          </a:p>
          <a:p>
            <a:pPr eaLnBrk="1" hangingPunct="1">
              <a:lnSpc>
                <a:spcPct val="90000"/>
              </a:lnSpc>
            </a:pPr>
            <a:r>
              <a:rPr lang="en-US" altLang="en-US" dirty="0"/>
              <a:t>Surveys don’t have a Margin of Error, questions do</a:t>
            </a:r>
          </a:p>
          <a:p>
            <a:pPr eaLnBrk="1" hangingPunct="1">
              <a:lnSpc>
                <a:spcPct val="90000"/>
              </a:lnSpc>
            </a:pPr>
            <a:r>
              <a:rPr lang="en-US" altLang="en-US" dirty="0"/>
              <a:t>Power analyses use estimates of the parameters involved in calculating the margin of error</a:t>
            </a:r>
          </a:p>
          <a:p>
            <a:pPr eaLnBrk="1" hangingPunct="1">
              <a:lnSpc>
                <a:spcPct val="90000"/>
              </a:lnSpc>
            </a:pPr>
            <a:r>
              <a:rPr lang="en-US" altLang="en-US" dirty="0"/>
              <a:t>It is common to see sample sizes of 400 and 1000 for surveys (these are associated with 5% and 3% margins of error)</a:t>
            </a:r>
          </a:p>
          <a:p>
            <a:pPr eaLnBrk="1" hangingPunct="1">
              <a:lnSpc>
                <a:spcPct val="90000"/>
              </a:lnSpc>
            </a:pPr>
            <a:r>
              <a:rPr lang="en-US" altLang="en-US" dirty="0"/>
              <a:t>In most cases the size of the population being sampled from is irrelevant</a:t>
            </a:r>
          </a:p>
          <a:p>
            <a:pPr eaLnBrk="1" hangingPunct="1">
              <a:lnSpc>
                <a:spcPct val="90000"/>
              </a:lnSpc>
            </a:pPr>
            <a:r>
              <a:rPr lang="en-US" altLang="en-US" dirty="0"/>
              <a:t>The margin of error should be calculated using the size of the subgroups sampled</a:t>
            </a:r>
          </a:p>
          <a:p>
            <a:pPr eaLnBrk="1" hangingPunct="1">
              <a:lnSpc>
                <a:spcPct val="90000"/>
              </a:lnSpc>
            </a:pPr>
            <a:endParaRPr lang="en-US" altLang="en-US"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F69908FD-7097-9A48-E351-91920E576967}"/>
              </a:ext>
            </a:extLst>
          </p:cNvPr>
          <p:cNvSpPr>
            <a:spLocks noGrp="1" noChangeArrowheads="1"/>
          </p:cNvSpPr>
          <p:nvPr>
            <p:ph type="title"/>
          </p:nvPr>
        </p:nvSpPr>
        <p:spPr>
          <a:xfrm>
            <a:off x="533400" y="840828"/>
            <a:ext cx="8229600" cy="1066800"/>
          </a:xfrm>
        </p:spPr>
        <p:txBody>
          <a:bodyPr/>
          <a:lstStyle/>
          <a:p>
            <a:pPr eaLnBrk="1" hangingPunct="1"/>
            <a:r>
              <a:rPr lang="en-US" altLang="en-US" dirty="0"/>
              <a:t>Margin of Error Formula</a:t>
            </a:r>
          </a:p>
        </p:txBody>
      </p:sp>
      <p:graphicFrame>
        <p:nvGraphicFramePr>
          <p:cNvPr id="9219" name="Object 7">
            <a:extLst>
              <a:ext uri="{FF2B5EF4-FFF2-40B4-BE49-F238E27FC236}">
                <a16:creationId xmlns:a16="http://schemas.microsoft.com/office/drawing/2014/main" id="{7D2B2D21-A271-1BD1-0702-96B28DC3E86E}"/>
              </a:ext>
            </a:extLst>
          </p:cNvPr>
          <p:cNvGraphicFramePr>
            <a:graphicFrameLocks noGrp="1" noChangeAspect="1"/>
          </p:cNvGraphicFramePr>
          <p:nvPr>
            <p:ph sz="half" idx="1"/>
          </p:nvPr>
        </p:nvGraphicFramePr>
        <p:xfrm>
          <a:off x="4648200" y="1295400"/>
          <a:ext cx="2971800" cy="2228850"/>
        </p:xfrm>
        <a:graphic>
          <a:graphicData uri="http://schemas.openxmlformats.org/presentationml/2006/ole">
            <mc:AlternateContent xmlns:mc="http://schemas.openxmlformats.org/markup-compatibility/2006">
              <mc:Choice xmlns:v="urn:schemas-microsoft-com:vml" Requires="v">
                <p:oleObj name="Equation" r:id="rId3" imgW="558800" imgH="419100" progId="Equation.3">
                  <p:embed/>
                </p:oleObj>
              </mc:Choice>
              <mc:Fallback>
                <p:oleObj name="Equation" r:id="rId3" imgW="558800" imgH="419100" progId="Equation.3">
                  <p:embed/>
                  <p:pic>
                    <p:nvPicPr>
                      <p:cNvPr id="9219" name="Object 7">
                        <a:extLst>
                          <a:ext uri="{FF2B5EF4-FFF2-40B4-BE49-F238E27FC236}">
                            <a16:creationId xmlns:a16="http://schemas.microsoft.com/office/drawing/2014/main" id="{7D2B2D21-A271-1BD1-0702-96B28DC3E8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1295400"/>
                        <a:ext cx="2971800"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20" name="Text Box 10">
            <a:extLst>
              <a:ext uri="{FF2B5EF4-FFF2-40B4-BE49-F238E27FC236}">
                <a16:creationId xmlns:a16="http://schemas.microsoft.com/office/drawing/2014/main" id="{4F23A6BF-9433-E07D-B625-102A02A827F3}"/>
              </a:ext>
            </a:extLst>
          </p:cNvPr>
          <p:cNvSpPr txBox="1">
            <a:spLocks noChangeArrowheads="1"/>
          </p:cNvSpPr>
          <p:nvPr/>
        </p:nvSpPr>
        <p:spPr bwMode="auto">
          <a:xfrm>
            <a:off x="861848" y="3429001"/>
            <a:ext cx="9942786"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50838" indent="-350838"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150000"/>
              </a:lnSpc>
              <a:spcBef>
                <a:spcPct val="50000"/>
              </a:spcBef>
              <a:buFontTx/>
              <a:buChar char="•"/>
            </a:pPr>
            <a:r>
              <a:rPr lang="en-US" altLang="en-US" sz="2400" dirty="0"/>
              <a:t>H = Half interval </a:t>
            </a:r>
            <a:r>
              <a:rPr lang="en-US" altLang="en-US" sz="2400" b="1" dirty="0"/>
              <a:t>expressed in units of standard deviation</a:t>
            </a:r>
          </a:p>
          <a:p>
            <a:pPr eaLnBrk="1" hangingPunct="1">
              <a:lnSpc>
                <a:spcPct val="150000"/>
              </a:lnSpc>
              <a:spcBef>
                <a:spcPct val="50000"/>
              </a:spcBef>
              <a:buFontTx/>
              <a:buChar char="•"/>
            </a:pPr>
            <a:r>
              <a:rPr lang="en-US" altLang="en-US" sz="2400" dirty="0"/>
              <a:t>z = z score associated with level of confidence (typically 95%)</a:t>
            </a:r>
          </a:p>
          <a:p>
            <a:pPr eaLnBrk="1" hangingPunct="1">
              <a:lnSpc>
                <a:spcPct val="150000"/>
              </a:lnSpc>
              <a:spcBef>
                <a:spcPct val="50000"/>
              </a:spcBef>
              <a:buFontTx/>
              <a:buChar char="•"/>
            </a:pPr>
            <a:r>
              <a:rPr lang="en-US" altLang="en-US" sz="2400" dirty="0"/>
              <a:t>s = standard deviation</a:t>
            </a:r>
          </a:p>
          <a:p>
            <a:pPr eaLnBrk="1" hangingPunct="1">
              <a:lnSpc>
                <a:spcPct val="150000"/>
              </a:lnSpc>
              <a:spcBef>
                <a:spcPct val="50000"/>
              </a:spcBef>
              <a:buFontTx/>
              <a:buChar char="•"/>
            </a:pPr>
            <a:r>
              <a:rPr lang="en-US" altLang="en-US" sz="2400" dirty="0"/>
              <a:t>n = sample size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0714E59-0319-DA1D-5377-E12E056ADE18}"/>
              </a:ext>
            </a:extLst>
          </p:cNvPr>
          <p:cNvSpPr>
            <a:spLocks noGrp="1" noChangeArrowheads="1"/>
          </p:cNvSpPr>
          <p:nvPr>
            <p:ph type="title"/>
          </p:nvPr>
        </p:nvSpPr>
        <p:spPr/>
        <p:txBody>
          <a:bodyPr/>
          <a:lstStyle/>
          <a:p>
            <a:pPr eaLnBrk="1" hangingPunct="1"/>
            <a:r>
              <a:rPr lang="en-US" altLang="en-US" dirty="0"/>
              <a:t>The </a:t>
            </a:r>
            <a:r>
              <a:rPr lang="en-US" altLang="en-US" sz="5400" b="1" dirty="0">
                <a:solidFill>
                  <a:srgbClr val="C00000"/>
                </a:solidFill>
              </a:rPr>
              <a:t>z</a:t>
            </a:r>
            <a:r>
              <a:rPr lang="en-US" altLang="en-US" dirty="0"/>
              <a:t> score</a:t>
            </a:r>
          </a:p>
        </p:txBody>
      </p:sp>
      <p:sp>
        <p:nvSpPr>
          <p:cNvPr id="10243" name="Rectangle 3">
            <a:extLst>
              <a:ext uri="{FF2B5EF4-FFF2-40B4-BE49-F238E27FC236}">
                <a16:creationId xmlns:a16="http://schemas.microsoft.com/office/drawing/2014/main" id="{892F23FE-E971-EDC3-0439-4D41BD0E9531}"/>
              </a:ext>
            </a:extLst>
          </p:cNvPr>
          <p:cNvSpPr>
            <a:spLocks noGrp="1" noChangeArrowheads="1"/>
          </p:cNvSpPr>
          <p:nvPr>
            <p:ph idx="1"/>
          </p:nvPr>
        </p:nvSpPr>
        <p:spPr/>
        <p:txBody>
          <a:bodyPr/>
          <a:lstStyle/>
          <a:p>
            <a:pPr eaLnBrk="1" hangingPunct="1">
              <a:lnSpc>
                <a:spcPct val="90000"/>
              </a:lnSpc>
            </a:pPr>
            <a:r>
              <a:rPr lang="en-US" altLang="en-US"/>
              <a:t>The z value is the z score associated with a level of confidence</a:t>
            </a:r>
          </a:p>
          <a:p>
            <a:pPr eaLnBrk="1" hangingPunct="1">
              <a:lnSpc>
                <a:spcPct val="90000"/>
              </a:lnSpc>
            </a:pPr>
            <a:endParaRPr lang="en-US" altLang="en-US"/>
          </a:p>
          <a:p>
            <a:pPr eaLnBrk="1" hangingPunct="1">
              <a:lnSpc>
                <a:spcPct val="90000"/>
              </a:lnSpc>
            </a:pPr>
            <a:r>
              <a:rPr lang="en-US" altLang="en-US"/>
              <a:t>Typically (almost exclusively) surveys use 95%</a:t>
            </a:r>
          </a:p>
          <a:p>
            <a:pPr eaLnBrk="1" hangingPunct="1">
              <a:lnSpc>
                <a:spcPct val="90000"/>
              </a:lnSpc>
            </a:pPr>
            <a:endParaRPr lang="en-US" altLang="en-US"/>
          </a:p>
          <a:p>
            <a:pPr eaLnBrk="1" hangingPunct="1">
              <a:lnSpc>
                <a:spcPct val="90000"/>
              </a:lnSpc>
            </a:pPr>
            <a:r>
              <a:rPr lang="en-US" altLang="en-US"/>
              <a:t>This means that if the survey were replicated 100 times, 95 times out of 100 the estimate would be within the margin of error</a:t>
            </a:r>
          </a:p>
          <a:p>
            <a:pPr eaLnBrk="1" hangingPunct="1">
              <a:lnSpc>
                <a:spcPct val="90000"/>
              </a:lnSpc>
            </a:pPr>
            <a:endParaRPr lang="en-US" altLang="en-US"/>
          </a:p>
          <a:p>
            <a:pPr eaLnBrk="1" hangingPunct="1">
              <a:lnSpc>
                <a:spcPct val="90000"/>
              </a:lnSpc>
            </a:pPr>
            <a:r>
              <a:rPr lang="en-US" altLang="en-US"/>
              <a:t>The z score associated with 95% is 1.96</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a:extLst>
              <a:ext uri="{FF2B5EF4-FFF2-40B4-BE49-F238E27FC236}">
                <a16:creationId xmlns:a16="http://schemas.microsoft.com/office/drawing/2014/main" id="{B4B06F80-6D7C-E54E-18AE-BA1B39399542}"/>
              </a:ext>
            </a:extLst>
          </p:cNvPr>
          <p:cNvSpPr>
            <a:spLocks noGrp="1" noChangeArrowheads="1"/>
          </p:cNvSpPr>
          <p:nvPr>
            <p:ph type="title"/>
          </p:nvPr>
        </p:nvSpPr>
        <p:spPr/>
        <p:txBody>
          <a:bodyPr/>
          <a:lstStyle/>
          <a:p>
            <a:pPr eaLnBrk="1" hangingPunct="1"/>
            <a:r>
              <a:rPr lang="en-US" altLang="en-US" dirty="0"/>
              <a:t>Statistical Sampling Experiment in Finance </a:t>
            </a:r>
          </a:p>
        </p:txBody>
      </p:sp>
      <p:sp>
        <p:nvSpPr>
          <p:cNvPr id="24578" name="Rectangle 3">
            <a:extLst>
              <a:ext uri="{FF2B5EF4-FFF2-40B4-BE49-F238E27FC236}">
                <a16:creationId xmlns:a16="http://schemas.microsoft.com/office/drawing/2014/main" id="{E1D457BF-78EE-88E0-3EE9-5DE99702E3D1}"/>
              </a:ext>
            </a:extLst>
          </p:cNvPr>
          <p:cNvSpPr>
            <a:spLocks noGrp="1" noChangeArrowheads="1"/>
          </p:cNvSpPr>
          <p:nvPr>
            <p:ph type="body" idx="1"/>
          </p:nvPr>
        </p:nvSpPr>
        <p:spPr>
          <a:xfrm>
            <a:off x="2057400" y="2017714"/>
            <a:ext cx="8421688" cy="4611687"/>
          </a:xfrm>
        </p:spPr>
        <p:txBody>
          <a:bodyPr/>
          <a:lstStyle/>
          <a:p>
            <a:pPr eaLnBrk="1" hangingPunct="1"/>
            <a:r>
              <a:rPr lang="en-US" altLang="en-US" sz="2400"/>
              <a:t>In finance, one way of evaluating capital budgeting projects is to compute a profitability index (</a:t>
            </a:r>
            <a:r>
              <a:rPr lang="en-US" altLang="en-US" sz="2400" i="1"/>
              <a:t>PI </a:t>
            </a:r>
            <a:r>
              <a:rPr lang="en-US" altLang="en-US" sz="2400"/>
              <a:t>), which is defined as the ratio of the present value of future cash flows (</a:t>
            </a:r>
            <a:r>
              <a:rPr lang="en-US" altLang="en-US" sz="2400" i="1"/>
              <a:t>PV </a:t>
            </a:r>
            <a:r>
              <a:rPr lang="en-US" altLang="en-US" sz="2400"/>
              <a:t>) to the initial investment (</a:t>
            </a:r>
            <a:r>
              <a:rPr lang="en-US" altLang="en-US" sz="2400" i="1"/>
              <a:t>I </a:t>
            </a:r>
            <a:r>
              <a:rPr lang="en-US" altLang="en-US" sz="2400"/>
              <a:t>): </a:t>
            </a:r>
          </a:p>
          <a:p>
            <a:pPr eaLnBrk="1" hangingPunct="1">
              <a:buFont typeface="Wingdings" panose="05000000000000000000" pitchFamily="2" charset="2"/>
              <a:buNone/>
            </a:pPr>
            <a:r>
              <a:rPr lang="en-US" altLang="en-US" sz="2000"/>
              <a:t>				</a:t>
            </a:r>
            <a:r>
              <a:rPr lang="en-US" altLang="en-US" sz="2400" i="1"/>
              <a:t>PI </a:t>
            </a:r>
            <a:r>
              <a:rPr lang="en-US" altLang="en-US" sz="2400"/>
              <a:t>=</a:t>
            </a:r>
            <a:r>
              <a:rPr lang="en-US" altLang="en-US" sz="2400" i="1"/>
              <a:t> PV/I</a:t>
            </a:r>
            <a:r>
              <a:rPr lang="en-US" altLang="en-US" sz="2000"/>
              <a:t>	</a:t>
            </a:r>
          </a:p>
          <a:p>
            <a:pPr eaLnBrk="1" hangingPunct="1"/>
            <a:r>
              <a:rPr lang="en-US" altLang="en-US" sz="2400"/>
              <a:t>Suppose that PV is estimated to be normally distributed with a mean of $12 million and a standard deviation of $2.5 million, and the initial investment is also estimated to be normal with a mean of $3.0 million and standard deviation of $0.8 million. What is the distribution of </a:t>
            </a:r>
            <a:r>
              <a:rPr lang="en-US" altLang="en-US" sz="2400" i="1"/>
              <a:t>PI</a:t>
            </a:r>
            <a:r>
              <a:rPr lang="en-US" altLang="en-US" sz="2400"/>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a:extLst>
              <a:ext uri="{FF2B5EF4-FFF2-40B4-BE49-F238E27FC236}">
                <a16:creationId xmlns:a16="http://schemas.microsoft.com/office/drawing/2014/main" id="{CE3F3871-908C-7B04-FDA5-041D53ACFBCA}"/>
              </a:ext>
            </a:extLst>
          </p:cNvPr>
          <p:cNvSpPr>
            <a:spLocks noGrp="1" noChangeArrowheads="1"/>
          </p:cNvSpPr>
          <p:nvPr>
            <p:ph type="title"/>
          </p:nvPr>
        </p:nvSpPr>
        <p:spPr/>
        <p:txBody>
          <a:bodyPr/>
          <a:lstStyle/>
          <a:p>
            <a:pPr eaLnBrk="1" hangingPunct="1"/>
            <a:r>
              <a:rPr lang="en-US" altLang="en-US"/>
              <a:t>Central Limit Theorem</a:t>
            </a:r>
          </a:p>
        </p:txBody>
      </p:sp>
      <p:sp>
        <p:nvSpPr>
          <p:cNvPr id="35842" name="Rectangle 3">
            <a:extLst>
              <a:ext uri="{FF2B5EF4-FFF2-40B4-BE49-F238E27FC236}">
                <a16:creationId xmlns:a16="http://schemas.microsoft.com/office/drawing/2014/main" id="{4964A0D5-C6A2-2C29-CAB3-16A20753D732}"/>
              </a:ext>
            </a:extLst>
          </p:cNvPr>
          <p:cNvSpPr>
            <a:spLocks noGrp="1" noChangeArrowheads="1"/>
          </p:cNvSpPr>
          <p:nvPr>
            <p:ph type="body" idx="1"/>
          </p:nvPr>
        </p:nvSpPr>
        <p:spPr>
          <a:xfrm>
            <a:off x="966952" y="2017713"/>
            <a:ext cx="9091448" cy="4114800"/>
          </a:xfrm>
        </p:spPr>
        <p:txBody>
          <a:bodyPr/>
          <a:lstStyle/>
          <a:p>
            <a:pPr eaLnBrk="1" hangingPunct="1">
              <a:lnSpc>
                <a:spcPct val="114000"/>
              </a:lnSpc>
            </a:pPr>
            <a:r>
              <a:rPr lang="en-US" altLang="en-US" dirty="0"/>
              <a:t>If the sample size is large enough (generally at least 30, but depends on the actual distribution), the sampling distribution of the mean is approximately normal, </a:t>
            </a:r>
            <a:r>
              <a:rPr lang="en-US" altLang="en-US" i="1" dirty="0"/>
              <a:t>regardless</a:t>
            </a:r>
            <a:r>
              <a:rPr lang="en-US" altLang="en-US" dirty="0"/>
              <a:t> of the distribution of the population.  </a:t>
            </a:r>
          </a:p>
          <a:p>
            <a:pPr eaLnBrk="1" hangingPunct="1">
              <a:lnSpc>
                <a:spcPct val="114000"/>
              </a:lnSpc>
            </a:pPr>
            <a:r>
              <a:rPr lang="en-US" altLang="en-US" dirty="0"/>
              <a:t>If the population is normal, then the sampling distribution of the mean is exactly normal for any sample size.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a:extLst>
              <a:ext uri="{FF2B5EF4-FFF2-40B4-BE49-F238E27FC236}">
                <a16:creationId xmlns:a16="http://schemas.microsoft.com/office/drawing/2014/main" id="{0DB59B67-DED1-636F-EC15-3C482E13584E}"/>
              </a:ext>
            </a:extLst>
          </p:cNvPr>
          <p:cNvSpPr>
            <a:spLocks noGrp="1" noChangeArrowheads="1"/>
          </p:cNvSpPr>
          <p:nvPr>
            <p:ph type="title"/>
          </p:nvPr>
        </p:nvSpPr>
        <p:spPr/>
        <p:txBody>
          <a:bodyPr/>
          <a:lstStyle/>
          <a:p>
            <a:pPr eaLnBrk="1" hangingPunct="1"/>
            <a:r>
              <a:rPr lang="en-US" altLang="en-US" sz="4000"/>
              <a:t>Applying Sampling Distributions – Example 1</a:t>
            </a:r>
          </a:p>
        </p:txBody>
      </p:sp>
      <p:sp>
        <p:nvSpPr>
          <p:cNvPr id="36866" name="Rectangle 3">
            <a:extLst>
              <a:ext uri="{FF2B5EF4-FFF2-40B4-BE49-F238E27FC236}">
                <a16:creationId xmlns:a16="http://schemas.microsoft.com/office/drawing/2014/main" id="{831E2498-3088-BBF1-D57D-023186BEAEAB}"/>
              </a:ext>
            </a:extLst>
          </p:cNvPr>
          <p:cNvSpPr>
            <a:spLocks noGrp="1" noChangeArrowheads="1"/>
          </p:cNvSpPr>
          <p:nvPr>
            <p:ph type="body" idx="1"/>
          </p:nvPr>
        </p:nvSpPr>
        <p:spPr>
          <a:xfrm>
            <a:off x="736600" y="2017714"/>
            <a:ext cx="9742488" cy="4459287"/>
          </a:xfrm>
        </p:spPr>
        <p:txBody>
          <a:bodyPr/>
          <a:lstStyle/>
          <a:p>
            <a:pPr eaLnBrk="1" hangingPunct="1"/>
            <a:r>
              <a:rPr lang="en-US" altLang="en-US" sz="2400" dirty="0"/>
              <a:t>Suppose that the size of individual customer orders (in dollars), X, from a major discount book publisher Web site is normally distributed with a mean of $36 and standard deviation of $8.  What is the probability that the next individual who places an order at the Web site will purchase more than $40?</a:t>
            </a:r>
            <a:r>
              <a:rPr lang="en-US" altLang="en-US" dirty="0"/>
              <a:t> </a:t>
            </a:r>
          </a:p>
          <a:p>
            <a:pPr eaLnBrk="1" hangingPunct="1"/>
            <a:r>
              <a:rPr lang="en-US" altLang="en-US" sz="2000" dirty="0"/>
              <a:t>P(X &gt; 40) = 1 – NORMDIST(40,36,8,TRUE) </a:t>
            </a:r>
          </a:p>
          <a:p>
            <a:pPr eaLnBrk="1" hangingPunct="1">
              <a:buFont typeface="Wingdings" panose="05000000000000000000" pitchFamily="2" charset="2"/>
              <a:buNone/>
            </a:pPr>
            <a:r>
              <a:rPr lang="en-US" altLang="en-US" sz="2000" dirty="0"/>
              <a:t>	= 1 – 0.6915 = 0.3085 </a:t>
            </a:r>
          </a:p>
          <a:p>
            <a:pPr eaLnBrk="1" hangingPunct="1"/>
            <a:r>
              <a:rPr lang="en-US" altLang="en-US" sz="2400" dirty="0">
                <a:solidFill>
                  <a:schemeClr val="folHlink"/>
                </a:solidFill>
              </a:rPr>
              <a:t>The calculation uses the standard deviation of the individual customer orders.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a:extLst>
              <a:ext uri="{FF2B5EF4-FFF2-40B4-BE49-F238E27FC236}">
                <a16:creationId xmlns:a16="http://schemas.microsoft.com/office/drawing/2014/main" id="{65431172-F92A-A549-509D-8A71EF436590}"/>
              </a:ext>
            </a:extLst>
          </p:cNvPr>
          <p:cNvSpPr>
            <a:spLocks noGrp="1" noChangeArrowheads="1"/>
          </p:cNvSpPr>
          <p:nvPr>
            <p:ph type="title"/>
          </p:nvPr>
        </p:nvSpPr>
        <p:spPr/>
        <p:txBody>
          <a:bodyPr/>
          <a:lstStyle/>
          <a:p>
            <a:pPr eaLnBrk="1" hangingPunct="1"/>
            <a:r>
              <a:rPr lang="en-US" altLang="en-US" sz="4000"/>
              <a:t>Applying Sampling Distributions – Example 2</a:t>
            </a:r>
          </a:p>
        </p:txBody>
      </p:sp>
      <p:sp>
        <p:nvSpPr>
          <p:cNvPr id="37890" name="Rectangle 3">
            <a:extLst>
              <a:ext uri="{FF2B5EF4-FFF2-40B4-BE49-F238E27FC236}">
                <a16:creationId xmlns:a16="http://schemas.microsoft.com/office/drawing/2014/main" id="{F747B7A1-3B36-90D6-F9EF-539BBA14DDBD}"/>
              </a:ext>
            </a:extLst>
          </p:cNvPr>
          <p:cNvSpPr>
            <a:spLocks noGrp="1" noChangeArrowheads="1"/>
          </p:cNvSpPr>
          <p:nvPr>
            <p:ph type="body" idx="1"/>
          </p:nvPr>
        </p:nvSpPr>
        <p:spPr>
          <a:xfrm>
            <a:off x="2706688" y="2017714"/>
            <a:ext cx="7772400" cy="4535487"/>
          </a:xfrm>
        </p:spPr>
        <p:txBody>
          <a:bodyPr/>
          <a:lstStyle/>
          <a:p>
            <a:pPr eaLnBrk="1" hangingPunct="1"/>
            <a:r>
              <a:rPr lang="en-US" altLang="en-US" sz="2400"/>
              <a:t>Suppose that a sample of 16 customers is chosen. What is the probability that the </a:t>
            </a:r>
            <a:r>
              <a:rPr lang="en-US" altLang="en-US" sz="2400" i="1"/>
              <a:t>mean purchase</a:t>
            </a:r>
            <a:r>
              <a:rPr lang="en-US" altLang="en-US" sz="2400"/>
              <a:t> for these 16 customers will exceed $40?</a:t>
            </a:r>
            <a:r>
              <a:rPr lang="en-US" altLang="en-US"/>
              <a:t> </a:t>
            </a:r>
          </a:p>
          <a:p>
            <a:pPr eaLnBrk="1" hangingPunct="1"/>
            <a:r>
              <a:rPr lang="en-US" altLang="en-US" sz="2400"/>
              <a:t>The sampling distribution of the mean will have a mean of $36, but a standard error of $8/</a:t>
            </a:r>
            <a:r>
              <a:rPr lang="en-US" altLang="en-US" sz="2400">
                <a:sym typeface="Symbol" panose="05050102010706020507" pitchFamily="18" charset="2"/>
              </a:rPr>
              <a:t></a:t>
            </a:r>
            <a:r>
              <a:rPr lang="en-US" altLang="en-US" sz="2400"/>
              <a:t>16 = $2. </a:t>
            </a:r>
          </a:p>
          <a:p>
            <a:pPr eaLnBrk="1" hangingPunct="1"/>
            <a:r>
              <a:rPr lang="en-US" altLang="en-US" sz="2000"/>
              <a:t>P( X &gt; 40) = 1 – NORMDIST(40,36,2,TRUE) </a:t>
            </a:r>
          </a:p>
          <a:p>
            <a:pPr eaLnBrk="1" hangingPunct="1">
              <a:buFont typeface="Wingdings" panose="05000000000000000000" pitchFamily="2" charset="2"/>
              <a:buNone/>
            </a:pPr>
            <a:r>
              <a:rPr lang="en-US" altLang="en-US" sz="2000"/>
              <a:t>	= 1 - .9772 = 0.0228</a:t>
            </a:r>
          </a:p>
          <a:p>
            <a:pPr eaLnBrk="1" hangingPunct="1"/>
            <a:r>
              <a:rPr lang="en-US" altLang="en-US" sz="2400">
                <a:solidFill>
                  <a:schemeClr val="folHlink"/>
                </a:solidFill>
              </a:rPr>
              <a:t>The calculation uses the standard error of the sampling distribution.</a:t>
            </a:r>
          </a:p>
          <a:p>
            <a:pPr eaLnBrk="1" hangingPunct="1">
              <a:buFont typeface="Wingdings" panose="05000000000000000000" pitchFamily="2" charset="2"/>
              <a:buNone/>
            </a:pPr>
            <a:endParaRPr lang="en-US" altLang="en-US" sz="2400"/>
          </a:p>
        </p:txBody>
      </p:sp>
      <p:sp>
        <p:nvSpPr>
          <p:cNvPr id="37891" name="Line 4">
            <a:extLst>
              <a:ext uri="{FF2B5EF4-FFF2-40B4-BE49-F238E27FC236}">
                <a16:creationId xmlns:a16="http://schemas.microsoft.com/office/drawing/2014/main" id="{1D191D4F-8370-F30A-9BFA-204E877D4AFE}"/>
              </a:ext>
            </a:extLst>
          </p:cNvPr>
          <p:cNvSpPr>
            <a:spLocks noChangeShapeType="1"/>
          </p:cNvSpPr>
          <p:nvPr/>
        </p:nvSpPr>
        <p:spPr bwMode="auto">
          <a:xfrm>
            <a:off x="3414713" y="4089400"/>
            <a:ext cx="228600" cy="0"/>
          </a:xfrm>
          <a:prstGeom prst="line">
            <a:avLst/>
          </a:prstGeom>
          <a:noFill/>
          <a:ln w="2857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en-US"/>
          </a:p>
        </p:txBody>
      </p:sp>
      <p:sp>
        <p:nvSpPr>
          <p:cNvPr id="37892" name="Line 5">
            <a:extLst>
              <a:ext uri="{FF2B5EF4-FFF2-40B4-BE49-F238E27FC236}">
                <a16:creationId xmlns:a16="http://schemas.microsoft.com/office/drawing/2014/main" id="{7EBD717D-45DB-37C3-3C5F-68E2D8280BBF}"/>
              </a:ext>
            </a:extLst>
          </p:cNvPr>
          <p:cNvSpPr>
            <a:spLocks noChangeShapeType="1"/>
          </p:cNvSpPr>
          <p:nvPr/>
        </p:nvSpPr>
        <p:spPr bwMode="auto">
          <a:xfrm>
            <a:off x="8793163" y="3698875"/>
            <a:ext cx="381000" cy="0"/>
          </a:xfrm>
          <a:prstGeom prst="line">
            <a:avLst/>
          </a:prstGeom>
          <a:noFill/>
          <a:ln w="22225">
            <a:solidFill>
              <a:schemeClr val="tx1"/>
            </a:solidFill>
            <a:miter lim="800000"/>
            <a:headEnd/>
            <a:tailEnd/>
          </a:ln>
          <a:extLst>
            <a:ext uri="{909E8E84-426E-40DD-AFC4-6F175D3DCCD1}">
              <a14:hiddenFill xmlns:a14="http://schemas.microsoft.com/office/drawing/2010/main">
                <a:noFill/>
              </a14:hiddenFill>
            </a:ext>
          </a:extLst>
        </p:spPr>
        <p:txBody>
          <a:bodyPr wrap="none"/>
          <a:lstStyle/>
          <a:p>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a:extLst>
              <a:ext uri="{FF2B5EF4-FFF2-40B4-BE49-F238E27FC236}">
                <a16:creationId xmlns:a16="http://schemas.microsoft.com/office/drawing/2014/main" id="{D57481EA-34C8-9089-E662-EDC0B60FDBBB}"/>
              </a:ext>
            </a:extLst>
          </p:cNvPr>
          <p:cNvSpPr>
            <a:spLocks noGrp="1" noChangeArrowheads="1"/>
          </p:cNvSpPr>
          <p:nvPr>
            <p:ph type="title"/>
          </p:nvPr>
        </p:nvSpPr>
        <p:spPr/>
        <p:txBody>
          <a:bodyPr/>
          <a:lstStyle/>
          <a:p>
            <a:pPr eaLnBrk="1" hangingPunct="1"/>
            <a:r>
              <a:rPr lang="en-US" altLang="en-US"/>
              <a:t>Sampling and Estimation</a:t>
            </a:r>
          </a:p>
        </p:txBody>
      </p:sp>
      <p:sp>
        <p:nvSpPr>
          <p:cNvPr id="38914" name="Rectangle 3">
            <a:extLst>
              <a:ext uri="{FF2B5EF4-FFF2-40B4-BE49-F238E27FC236}">
                <a16:creationId xmlns:a16="http://schemas.microsoft.com/office/drawing/2014/main" id="{DA4392B3-ACFC-636C-B47E-AD974B081208}"/>
              </a:ext>
            </a:extLst>
          </p:cNvPr>
          <p:cNvSpPr>
            <a:spLocks noGrp="1" noChangeArrowheads="1"/>
          </p:cNvSpPr>
          <p:nvPr>
            <p:ph type="body" idx="1"/>
          </p:nvPr>
        </p:nvSpPr>
        <p:spPr>
          <a:xfrm>
            <a:off x="1261241" y="2057401"/>
            <a:ext cx="9217847" cy="4075113"/>
          </a:xfrm>
        </p:spPr>
        <p:txBody>
          <a:bodyPr/>
          <a:lstStyle/>
          <a:p>
            <a:pPr eaLnBrk="1" hangingPunct="1"/>
            <a:r>
              <a:rPr lang="en-US" altLang="en-US" sz="2600" dirty="0">
                <a:solidFill>
                  <a:schemeClr val="folHlink"/>
                </a:solidFill>
              </a:rPr>
              <a:t>Estimation </a:t>
            </a:r>
            <a:r>
              <a:rPr lang="en-US" altLang="en-US" sz="2600" dirty="0"/>
              <a:t>– assessing the value of an unknown population parameter using sample data.</a:t>
            </a:r>
          </a:p>
          <a:p>
            <a:pPr eaLnBrk="1" hangingPunct="1"/>
            <a:r>
              <a:rPr lang="en-US" altLang="en-US" sz="2600" dirty="0">
                <a:solidFill>
                  <a:schemeClr val="folHlink"/>
                </a:solidFill>
              </a:rPr>
              <a:t>Point estimate</a:t>
            </a:r>
            <a:r>
              <a:rPr lang="en-US" altLang="en-US" sz="2600" dirty="0"/>
              <a:t> – a single number used to estimate a population parameter</a:t>
            </a:r>
          </a:p>
          <a:p>
            <a:pPr eaLnBrk="1" hangingPunct="1"/>
            <a:r>
              <a:rPr lang="en-US" altLang="en-US" sz="2600" dirty="0">
                <a:solidFill>
                  <a:schemeClr val="folHlink"/>
                </a:solidFill>
              </a:rPr>
              <a:t>Confidence interval estimate</a:t>
            </a:r>
            <a:r>
              <a:rPr lang="en-US" altLang="en-US" sz="2600" dirty="0"/>
              <a:t> – a range of values between which a population parameter is believed to be along with the probability that the interval correctly estimates the true population parameter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a:extLst>
              <a:ext uri="{FF2B5EF4-FFF2-40B4-BE49-F238E27FC236}">
                <a16:creationId xmlns:a16="http://schemas.microsoft.com/office/drawing/2014/main" id="{E8644A47-EA75-B374-9629-2DEE2FBCB93F}"/>
              </a:ext>
            </a:extLst>
          </p:cNvPr>
          <p:cNvSpPr>
            <a:spLocks noGrp="1" noChangeArrowheads="1"/>
          </p:cNvSpPr>
          <p:nvPr>
            <p:ph type="title"/>
          </p:nvPr>
        </p:nvSpPr>
        <p:spPr>
          <a:xfrm>
            <a:off x="838200" y="672662"/>
            <a:ext cx="10515600" cy="1018026"/>
          </a:xfrm>
        </p:spPr>
        <p:txBody>
          <a:bodyPr/>
          <a:lstStyle/>
          <a:p>
            <a:pPr eaLnBrk="1" hangingPunct="1"/>
            <a:r>
              <a:rPr lang="en-US" altLang="en-US" dirty="0"/>
              <a:t>Common Point Estimates</a:t>
            </a:r>
          </a:p>
        </p:txBody>
      </p:sp>
      <p:pic>
        <p:nvPicPr>
          <p:cNvPr id="39940" name="Picture 1">
            <a:extLst>
              <a:ext uri="{FF2B5EF4-FFF2-40B4-BE49-F238E27FC236}">
                <a16:creationId xmlns:a16="http://schemas.microsoft.com/office/drawing/2014/main" id="{38CB9941-4789-8E26-7FC8-2E5FFEC7515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10996" y="1975069"/>
            <a:ext cx="8770007" cy="311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a:extLst>
              <a:ext uri="{FF2B5EF4-FFF2-40B4-BE49-F238E27FC236}">
                <a16:creationId xmlns:a16="http://schemas.microsoft.com/office/drawing/2014/main" id="{33029EF2-34D8-9A25-28F9-9417CF3D5927}"/>
              </a:ext>
            </a:extLst>
          </p:cNvPr>
          <p:cNvSpPr>
            <a:spLocks noGrp="1"/>
          </p:cNvSpPr>
          <p:nvPr>
            <p:ph type="title"/>
          </p:nvPr>
        </p:nvSpPr>
        <p:spPr>
          <a:xfrm>
            <a:off x="838200" y="693683"/>
            <a:ext cx="10515600" cy="997005"/>
          </a:xfrm>
        </p:spPr>
        <p:txBody>
          <a:bodyPr/>
          <a:lstStyle/>
          <a:p>
            <a:pPr eaLnBrk="1" hangingPunct="1"/>
            <a:r>
              <a:rPr lang="en-US" altLang="en-US" dirty="0"/>
              <a:t>Example</a:t>
            </a:r>
          </a:p>
        </p:txBody>
      </p:sp>
      <p:pic>
        <p:nvPicPr>
          <p:cNvPr id="40963" name="Picture 1" descr="Figure 4.8 Point Estimates for Cereal Samples.tif">
            <a:extLst>
              <a:ext uri="{FF2B5EF4-FFF2-40B4-BE49-F238E27FC236}">
                <a16:creationId xmlns:a16="http://schemas.microsoft.com/office/drawing/2014/main" id="{70155189-1164-88EC-4CB4-E3A5952E319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54317" y="1580913"/>
            <a:ext cx="7303814" cy="4701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a:extLst>
              <a:ext uri="{FF2B5EF4-FFF2-40B4-BE49-F238E27FC236}">
                <a16:creationId xmlns:a16="http://schemas.microsoft.com/office/drawing/2014/main" id="{2017262E-DE3C-6A92-3CA9-B54F3A1BE076}"/>
              </a:ext>
            </a:extLst>
          </p:cNvPr>
          <p:cNvSpPr>
            <a:spLocks noGrp="1" noChangeArrowheads="1"/>
          </p:cNvSpPr>
          <p:nvPr>
            <p:ph type="title"/>
          </p:nvPr>
        </p:nvSpPr>
        <p:spPr/>
        <p:txBody>
          <a:bodyPr/>
          <a:lstStyle/>
          <a:p>
            <a:pPr eaLnBrk="1" hangingPunct="1"/>
            <a:r>
              <a:rPr lang="en-US" altLang="en-US"/>
              <a:t>Theoretical Issues</a:t>
            </a:r>
          </a:p>
        </p:txBody>
      </p:sp>
      <p:sp>
        <p:nvSpPr>
          <p:cNvPr id="41986" name="Rectangle 3">
            <a:extLst>
              <a:ext uri="{FF2B5EF4-FFF2-40B4-BE49-F238E27FC236}">
                <a16:creationId xmlns:a16="http://schemas.microsoft.com/office/drawing/2014/main" id="{C57304E9-AA00-FF1A-16D1-F55477B53D00}"/>
              </a:ext>
            </a:extLst>
          </p:cNvPr>
          <p:cNvSpPr>
            <a:spLocks noGrp="1" noChangeArrowheads="1"/>
          </p:cNvSpPr>
          <p:nvPr>
            <p:ph type="body" idx="1"/>
          </p:nvPr>
        </p:nvSpPr>
        <p:spPr/>
        <p:txBody>
          <a:bodyPr/>
          <a:lstStyle/>
          <a:p>
            <a:pPr eaLnBrk="1" hangingPunct="1"/>
            <a:r>
              <a:rPr lang="en-US" altLang="en-US" dirty="0">
                <a:solidFill>
                  <a:schemeClr val="folHlink"/>
                </a:solidFill>
              </a:rPr>
              <a:t>Unbiased estimator</a:t>
            </a:r>
            <a:r>
              <a:rPr lang="en-US" altLang="en-US" dirty="0"/>
              <a:t> – one for which the expected value equals the population parameter it is intended to estimate</a:t>
            </a:r>
          </a:p>
          <a:p>
            <a:pPr eaLnBrk="1" hangingPunct="1"/>
            <a:r>
              <a:rPr lang="en-US" altLang="en-US" dirty="0"/>
              <a:t>The sample variance is an unbiased estimator for the population variance</a:t>
            </a:r>
          </a:p>
          <a:p>
            <a:pPr eaLnBrk="1" hangingPunct="1"/>
            <a:endParaRPr lang="en-US" altLang="en-US" dirty="0"/>
          </a:p>
        </p:txBody>
      </p:sp>
      <p:graphicFrame>
        <p:nvGraphicFramePr>
          <p:cNvPr id="41988" name="Object 5">
            <a:extLst>
              <a:ext uri="{FF2B5EF4-FFF2-40B4-BE49-F238E27FC236}">
                <a16:creationId xmlns:a16="http://schemas.microsoft.com/office/drawing/2014/main" id="{E7BBFB40-820E-012B-1AF7-810E52EDBAF9}"/>
              </a:ext>
            </a:extLst>
          </p:cNvPr>
          <p:cNvGraphicFramePr>
            <a:graphicFrameLocks noChangeAspect="1"/>
          </p:cNvGraphicFramePr>
          <p:nvPr>
            <p:extLst>
              <p:ext uri="{D42A27DB-BD31-4B8C-83A1-F6EECF244321}">
                <p14:modId xmlns:p14="http://schemas.microsoft.com/office/powerpoint/2010/main" val="2640193287"/>
              </p:ext>
            </p:extLst>
          </p:nvPr>
        </p:nvGraphicFramePr>
        <p:xfrm>
          <a:off x="2176999" y="3765331"/>
          <a:ext cx="3206925" cy="1878724"/>
        </p:xfrm>
        <a:graphic>
          <a:graphicData uri="http://schemas.openxmlformats.org/presentationml/2006/ole">
            <mc:AlternateContent xmlns:mc="http://schemas.openxmlformats.org/markup-compatibility/2006">
              <mc:Choice xmlns:v="urn:schemas-microsoft-com:vml" Requires="v">
                <p:oleObj name="Equation" r:id="rId3" imgW="1040948" imgH="634725" progId="Equation.3">
                  <p:embed/>
                </p:oleObj>
              </mc:Choice>
              <mc:Fallback>
                <p:oleObj name="Equation" r:id="rId3" imgW="1040948" imgH="634725" progId="Equation.3">
                  <p:embed/>
                  <p:pic>
                    <p:nvPicPr>
                      <p:cNvPr id="41988" name="Object 5">
                        <a:extLst>
                          <a:ext uri="{FF2B5EF4-FFF2-40B4-BE49-F238E27FC236}">
                            <a16:creationId xmlns:a16="http://schemas.microsoft.com/office/drawing/2014/main" id="{E7BBFB40-820E-012B-1AF7-810E52EDBA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6999" y="3765331"/>
                        <a:ext cx="3206925" cy="1878724"/>
                      </a:xfrm>
                      <a:prstGeom prst="rect">
                        <a:avLst/>
                      </a:prstGeom>
                      <a:noFill/>
                      <a:ln>
                        <a:noFill/>
                      </a:ln>
                    </p:spPr>
                  </p:pic>
                </p:oleObj>
              </mc:Fallback>
            </mc:AlternateContent>
          </a:graphicData>
        </a:graphic>
      </p:graphicFrame>
      <p:graphicFrame>
        <p:nvGraphicFramePr>
          <p:cNvPr id="41989" name="Object 6">
            <a:extLst>
              <a:ext uri="{FF2B5EF4-FFF2-40B4-BE49-F238E27FC236}">
                <a16:creationId xmlns:a16="http://schemas.microsoft.com/office/drawing/2014/main" id="{37731BAF-7722-AA86-1B7A-373E8520A16F}"/>
              </a:ext>
            </a:extLst>
          </p:cNvPr>
          <p:cNvGraphicFramePr>
            <a:graphicFrameLocks noChangeAspect="1"/>
          </p:cNvGraphicFramePr>
          <p:nvPr>
            <p:extLst>
              <p:ext uri="{D42A27DB-BD31-4B8C-83A1-F6EECF244321}">
                <p14:modId xmlns:p14="http://schemas.microsoft.com/office/powerpoint/2010/main" val="3473456151"/>
              </p:ext>
            </p:extLst>
          </p:nvPr>
        </p:nvGraphicFramePr>
        <p:xfrm>
          <a:off x="6808077" y="3765331"/>
          <a:ext cx="3052273" cy="1731578"/>
        </p:xfrm>
        <a:graphic>
          <a:graphicData uri="http://schemas.openxmlformats.org/presentationml/2006/ole">
            <mc:AlternateContent xmlns:mc="http://schemas.openxmlformats.org/markup-compatibility/2006">
              <mc:Choice xmlns:v="urn:schemas-microsoft-com:vml" Requires="v">
                <p:oleObj name="Equation" r:id="rId5" imgW="1091726" imgH="634725" progId="Equation.3">
                  <p:embed/>
                </p:oleObj>
              </mc:Choice>
              <mc:Fallback>
                <p:oleObj name="Equation" r:id="rId5" imgW="1091726" imgH="634725" progId="Equation.3">
                  <p:embed/>
                  <p:pic>
                    <p:nvPicPr>
                      <p:cNvPr id="41989" name="Object 6">
                        <a:extLst>
                          <a:ext uri="{FF2B5EF4-FFF2-40B4-BE49-F238E27FC236}">
                            <a16:creationId xmlns:a16="http://schemas.microsoft.com/office/drawing/2014/main" id="{37731BAF-7722-AA86-1B7A-373E8520A1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08077" y="3765331"/>
                        <a:ext cx="3052273" cy="1731578"/>
                      </a:xfrm>
                      <a:prstGeom prst="rect">
                        <a:avLst/>
                      </a:prstGeom>
                      <a:noFill/>
                      <a:ln>
                        <a:noFill/>
                      </a:ln>
                    </p:spPr>
                  </p:pic>
                </p:oleObj>
              </mc:Fallback>
            </mc:AlternateContent>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1CC3BF4-217C-AF77-4AFB-6FE6A00EFE84}"/>
              </a:ext>
            </a:extLst>
          </p:cNvPr>
          <p:cNvSpPr>
            <a:spLocks noGrp="1" noChangeArrowheads="1"/>
          </p:cNvSpPr>
          <p:nvPr>
            <p:ph type="title"/>
          </p:nvPr>
        </p:nvSpPr>
        <p:spPr>
          <a:xfrm>
            <a:off x="1085193" y="712076"/>
            <a:ext cx="7772400" cy="1143000"/>
          </a:xfrm>
        </p:spPr>
        <p:txBody>
          <a:bodyPr/>
          <a:lstStyle/>
          <a:p>
            <a:r>
              <a:rPr lang="en-US" altLang="en-US" sz="3600" b="1" dirty="0"/>
              <a:t>Various Levels of Confidence</a:t>
            </a:r>
            <a:endParaRPr lang="en-US" altLang="en-US" dirty="0"/>
          </a:p>
        </p:txBody>
      </p:sp>
      <p:sp>
        <p:nvSpPr>
          <p:cNvPr id="29699" name="Rectangle 3">
            <a:extLst>
              <a:ext uri="{FF2B5EF4-FFF2-40B4-BE49-F238E27FC236}">
                <a16:creationId xmlns:a16="http://schemas.microsoft.com/office/drawing/2014/main" id="{BCD2CC15-DF39-80FD-079F-950E9AC66F75}"/>
              </a:ext>
            </a:extLst>
          </p:cNvPr>
          <p:cNvSpPr>
            <a:spLocks noGrp="1" noChangeArrowheads="1"/>
          </p:cNvSpPr>
          <p:nvPr>
            <p:ph type="body" idx="1"/>
          </p:nvPr>
        </p:nvSpPr>
        <p:spPr>
          <a:xfrm>
            <a:off x="1085192" y="1715814"/>
            <a:ext cx="10265979" cy="4876800"/>
          </a:xfrm>
        </p:spPr>
        <p:txBody>
          <a:bodyPr/>
          <a:lstStyle/>
          <a:p>
            <a:pPr>
              <a:lnSpc>
                <a:spcPct val="125000"/>
              </a:lnSpc>
            </a:pPr>
            <a:r>
              <a:rPr lang="en-US" altLang="en-US" dirty="0"/>
              <a:t>When population standard deviation is known use Z table values:</a:t>
            </a:r>
          </a:p>
          <a:p>
            <a:pPr lvl="1">
              <a:lnSpc>
                <a:spcPct val="125000"/>
              </a:lnSpc>
            </a:pPr>
            <a:r>
              <a:rPr lang="en-US" altLang="en-US" dirty="0"/>
              <a:t>For 95% CI: mean +/- 1.96 </a:t>
            </a:r>
            <a:r>
              <a:rPr lang="en-US" altLang="en-US" dirty="0" err="1"/>
              <a:t>s.e.</a:t>
            </a:r>
            <a:r>
              <a:rPr lang="en-US" altLang="en-US" dirty="0"/>
              <a:t> of mean</a:t>
            </a:r>
          </a:p>
          <a:p>
            <a:pPr lvl="1">
              <a:lnSpc>
                <a:spcPct val="125000"/>
              </a:lnSpc>
            </a:pPr>
            <a:r>
              <a:rPr lang="en-US" altLang="en-US" dirty="0"/>
              <a:t>For 99% CI: mean +/- 2.58 </a:t>
            </a:r>
            <a:r>
              <a:rPr lang="en-US" altLang="en-US" dirty="0" err="1"/>
              <a:t>s.e.</a:t>
            </a:r>
            <a:r>
              <a:rPr lang="en-US" altLang="en-US" dirty="0"/>
              <a:t> of mean</a:t>
            </a:r>
          </a:p>
          <a:p>
            <a:pPr>
              <a:lnSpc>
                <a:spcPct val="125000"/>
              </a:lnSpc>
            </a:pPr>
            <a:r>
              <a:rPr lang="en-US" altLang="en-US" dirty="0"/>
              <a:t>When population standard deviation is not known use “Critical Value of “t” table</a:t>
            </a:r>
          </a:p>
          <a:p>
            <a:pPr lvl="1">
              <a:lnSpc>
                <a:spcPct val="125000"/>
              </a:lnSpc>
            </a:pPr>
            <a:r>
              <a:rPr lang="en-US" altLang="en-US" dirty="0"/>
              <a:t>For 95%CI: mean +/- 2.04 </a:t>
            </a:r>
            <a:r>
              <a:rPr lang="en-US" altLang="en-US" dirty="0" err="1"/>
              <a:t>s.e.</a:t>
            </a:r>
            <a:r>
              <a:rPr lang="en-US" altLang="en-US" dirty="0"/>
              <a:t> of mean</a:t>
            </a:r>
          </a:p>
          <a:p>
            <a:pPr lvl="1">
              <a:lnSpc>
                <a:spcPct val="125000"/>
              </a:lnSpc>
            </a:pPr>
            <a:r>
              <a:rPr lang="en-US" altLang="en-US" dirty="0"/>
              <a:t>For 99% CI: mean +/- 2.75 </a:t>
            </a:r>
            <a:r>
              <a:rPr lang="en-US" altLang="en-US" dirty="0" err="1"/>
              <a:t>s.e.</a:t>
            </a:r>
            <a:r>
              <a:rPr lang="en-US" altLang="en-US" dirty="0"/>
              <a:t> of mean</a:t>
            </a:r>
          </a:p>
          <a:p>
            <a:pPr lvl="1">
              <a:lnSpc>
                <a:spcPct val="125000"/>
              </a:lnSpc>
            </a:pPr>
            <a:endParaRPr lang="en-US" altLang="en-US" dirty="0"/>
          </a:p>
          <a:p>
            <a:pPr lvl="1">
              <a:lnSpc>
                <a:spcPct val="125000"/>
              </a:lnSpc>
            </a:pPr>
            <a:endParaRPr lang="en-US" alt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026">
            <a:extLst>
              <a:ext uri="{FF2B5EF4-FFF2-40B4-BE49-F238E27FC236}">
                <a16:creationId xmlns:a16="http://schemas.microsoft.com/office/drawing/2014/main" id="{45B7091B-E90A-75A9-357D-18BC1E1A3A30}"/>
              </a:ext>
            </a:extLst>
          </p:cNvPr>
          <p:cNvSpPr>
            <a:spLocks noGrp="1" noChangeArrowheads="1"/>
          </p:cNvSpPr>
          <p:nvPr>
            <p:ph type="title"/>
          </p:nvPr>
        </p:nvSpPr>
        <p:spPr/>
        <p:txBody>
          <a:bodyPr/>
          <a:lstStyle/>
          <a:p>
            <a:pPr eaLnBrk="1" hangingPunct="1"/>
            <a:r>
              <a:rPr lang="en-US" altLang="en-US"/>
              <a:t>Interval Estimates</a:t>
            </a:r>
          </a:p>
        </p:txBody>
      </p:sp>
      <p:sp>
        <p:nvSpPr>
          <p:cNvPr id="43010" name="Rectangle 1027">
            <a:extLst>
              <a:ext uri="{FF2B5EF4-FFF2-40B4-BE49-F238E27FC236}">
                <a16:creationId xmlns:a16="http://schemas.microsoft.com/office/drawing/2014/main" id="{E8154432-4E2D-F6C6-EAF7-AD528E4EA9E8}"/>
              </a:ext>
            </a:extLst>
          </p:cNvPr>
          <p:cNvSpPr>
            <a:spLocks noGrp="1" noChangeArrowheads="1"/>
          </p:cNvSpPr>
          <p:nvPr>
            <p:ph type="body" idx="1"/>
          </p:nvPr>
        </p:nvSpPr>
        <p:spPr/>
        <p:txBody>
          <a:bodyPr/>
          <a:lstStyle/>
          <a:p>
            <a:pPr eaLnBrk="1" hangingPunct="1">
              <a:lnSpc>
                <a:spcPct val="150000"/>
              </a:lnSpc>
            </a:pPr>
            <a:r>
              <a:rPr lang="en-US" altLang="en-US" dirty="0"/>
              <a:t>Range within which we believe the true population parameter falls</a:t>
            </a:r>
          </a:p>
          <a:p>
            <a:pPr lvl="1" eaLnBrk="1" hangingPunct="1">
              <a:lnSpc>
                <a:spcPct val="150000"/>
              </a:lnSpc>
            </a:pPr>
            <a:r>
              <a:rPr lang="en-US" altLang="en-US" dirty="0"/>
              <a:t>Example: Gallup poll – percentage of voters favoring a candidate is 56% with a 3% margin of error.</a:t>
            </a:r>
          </a:p>
          <a:p>
            <a:pPr lvl="1" eaLnBrk="1" hangingPunct="1">
              <a:lnSpc>
                <a:spcPct val="150000"/>
              </a:lnSpc>
            </a:pPr>
            <a:r>
              <a:rPr lang="en-US" altLang="en-US" dirty="0"/>
              <a:t>Interval estimate is [53%, 59%]</a:t>
            </a:r>
          </a:p>
          <a:p>
            <a:pPr eaLnBrk="1" hangingPunct="1">
              <a:lnSpc>
                <a:spcPct val="150000"/>
              </a:lnSpc>
            </a:pPr>
            <a:r>
              <a:rPr lang="en-US" altLang="en-US" dirty="0"/>
              <a:t>A 100(1 – </a:t>
            </a:r>
            <a:r>
              <a:rPr lang="en-US" altLang="en-US" dirty="0">
                <a:latin typeface="Symbol" panose="05050102010706020507" pitchFamily="18" charset="2"/>
              </a:rPr>
              <a:t>a</a:t>
            </a:r>
            <a:r>
              <a:rPr lang="en-US" altLang="en-US" dirty="0"/>
              <a:t>)% probability interval is any interval [</a:t>
            </a:r>
            <a:r>
              <a:rPr lang="en-US" altLang="en-US" i="1" dirty="0"/>
              <a:t>A, B </a:t>
            </a:r>
            <a:r>
              <a:rPr lang="en-US" altLang="en-US" dirty="0"/>
              <a:t>] such that the probability of falling between </a:t>
            </a:r>
            <a:r>
              <a:rPr lang="en-US" altLang="en-US" i="1" dirty="0"/>
              <a:t>A</a:t>
            </a:r>
            <a:r>
              <a:rPr lang="en-US" altLang="en-US" dirty="0"/>
              <a:t> and </a:t>
            </a:r>
            <a:r>
              <a:rPr lang="en-US" altLang="en-US" i="1" dirty="0"/>
              <a:t>B</a:t>
            </a:r>
            <a:r>
              <a:rPr lang="en-US" altLang="en-US" dirty="0"/>
              <a:t> is</a:t>
            </a:r>
            <a:r>
              <a:rPr lang="en-US" altLang="en-US" dirty="0">
                <a:sym typeface="Symbol" panose="05050102010706020507" pitchFamily="18" charset="2"/>
              </a:rPr>
              <a:t> </a:t>
            </a:r>
            <a:r>
              <a:rPr lang="en-US" altLang="en-US" dirty="0"/>
              <a:t>1 – </a:t>
            </a:r>
            <a:r>
              <a:rPr lang="en-US" altLang="en-US" dirty="0">
                <a:latin typeface="Symbol" panose="05050102010706020507" pitchFamily="18" charset="2"/>
              </a:rPr>
              <a:t>a</a:t>
            </a:r>
            <a:r>
              <a:rPr lang="en-US" altLang="en-US" dirty="0"/>
              <a:t>  </a:t>
            </a:r>
          </a:p>
          <a:p>
            <a:pPr eaLnBrk="1" hangingPunct="1"/>
            <a:endParaRPr lang="en-US" alt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a:extLst>
              <a:ext uri="{FF2B5EF4-FFF2-40B4-BE49-F238E27FC236}">
                <a16:creationId xmlns:a16="http://schemas.microsoft.com/office/drawing/2014/main" id="{9F3A74BE-B5F6-0A13-F9F2-9A54C5A26CED}"/>
              </a:ext>
            </a:extLst>
          </p:cNvPr>
          <p:cNvSpPr>
            <a:spLocks noGrp="1" noChangeArrowheads="1"/>
          </p:cNvSpPr>
          <p:nvPr>
            <p:ph type="title"/>
          </p:nvPr>
        </p:nvSpPr>
        <p:spPr/>
        <p:txBody>
          <a:bodyPr/>
          <a:lstStyle/>
          <a:p>
            <a:pPr eaLnBrk="1" hangingPunct="1"/>
            <a:r>
              <a:rPr lang="en-US" altLang="en-US"/>
              <a:t>Confidence Intervals</a:t>
            </a:r>
          </a:p>
        </p:txBody>
      </p:sp>
      <p:sp>
        <p:nvSpPr>
          <p:cNvPr id="44034" name="Rectangle 3">
            <a:extLst>
              <a:ext uri="{FF2B5EF4-FFF2-40B4-BE49-F238E27FC236}">
                <a16:creationId xmlns:a16="http://schemas.microsoft.com/office/drawing/2014/main" id="{5350B8B3-F7BC-638C-3AD7-420B55097952}"/>
              </a:ext>
            </a:extLst>
          </p:cNvPr>
          <p:cNvSpPr>
            <a:spLocks noGrp="1" noChangeArrowheads="1"/>
          </p:cNvSpPr>
          <p:nvPr>
            <p:ph type="body" idx="1"/>
          </p:nvPr>
        </p:nvSpPr>
        <p:spPr>
          <a:xfrm>
            <a:off x="838200" y="1825624"/>
            <a:ext cx="10515600" cy="4943037"/>
          </a:xfrm>
        </p:spPr>
        <p:txBody>
          <a:bodyPr/>
          <a:lstStyle/>
          <a:p>
            <a:pPr eaLnBrk="1" hangingPunct="1">
              <a:lnSpc>
                <a:spcPct val="125000"/>
              </a:lnSpc>
            </a:pPr>
            <a:r>
              <a:rPr lang="en-US" altLang="en-US" dirty="0">
                <a:solidFill>
                  <a:schemeClr val="folHlink"/>
                </a:solidFill>
              </a:rPr>
              <a:t>Confidence interval (CI)</a:t>
            </a:r>
            <a:r>
              <a:rPr lang="en-US" altLang="en-US" dirty="0"/>
              <a:t> – an interval estimated that specifies the likelihood that the interval contains the true population parameter</a:t>
            </a:r>
          </a:p>
          <a:p>
            <a:pPr lvl="1">
              <a:lnSpc>
                <a:spcPct val="125000"/>
              </a:lnSpc>
            </a:pPr>
            <a:r>
              <a:rPr lang="en-US" altLang="en-US" dirty="0"/>
              <a:t>A defined interval of values that includes the statistic of interest, by adding and subtracting a specific amount from the computed statistic</a:t>
            </a:r>
          </a:p>
          <a:p>
            <a:pPr lvl="1">
              <a:lnSpc>
                <a:spcPct val="125000"/>
              </a:lnSpc>
            </a:pPr>
            <a:r>
              <a:rPr lang="en-US" altLang="en-US" dirty="0"/>
              <a:t>A CI is the probability that the interval computed from the sample data includes the population parameter of interest</a:t>
            </a:r>
          </a:p>
          <a:p>
            <a:pPr eaLnBrk="1" hangingPunct="1">
              <a:lnSpc>
                <a:spcPct val="125000"/>
              </a:lnSpc>
            </a:pPr>
            <a:r>
              <a:rPr lang="en-US" altLang="en-US" dirty="0">
                <a:solidFill>
                  <a:schemeClr val="folHlink"/>
                </a:solidFill>
              </a:rPr>
              <a:t>Level of confidence</a:t>
            </a:r>
            <a:r>
              <a:rPr lang="en-US" altLang="en-US" dirty="0"/>
              <a:t> (1 – </a:t>
            </a:r>
            <a:r>
              <a:rPr lang="en-US" altLang="en-US" dirty="0">
                <a:latin typeface="Symbol" panose="05050102010706020507" pitchFamily="18" charset="2"/>
              </a:rPr>
              <a:t>a</a:t>
            </a:r>
            <a:r>
              <a:rPr lang="en-US" altLang="en-US" dirty="0"/>
              <a:t>) – the likelihood that the CI contains the true population parameter, usually expressed as a percentage (90%, 95%, 99% are most common).</a:t>
            </a:r>
          </a:p>
          <a:p>
            <a:pPr eaLnBrk="1" hangingPunct="1"/>
            <a:endParaRPr lang="en-US" altLang="en-US" dirty="0"/>
          </a:p>
          <a:p>
            <a:pPr eaLnBrk="1" hangingPunct="1">
              <a:buFont typeface="Wingdings" panose="05000000000000000000" pitchFamily="2" charset="2"/>
              <a:buNone/>
            </a:pPr>
            <a:endParaRPr lang="en-US"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a:extLst>
              <a:ext uri="{FF2B5EF4-FFF2-40B4-BE49-F238E27FC236}">
                <a16:creationId xmlns:a16="http://schemas.microsoft.com/office/drawing/2014/main" id="{CD146BB7-9A9D-CAD0-F0F4-8F1C0971BDCE}"/>
              </a:ext>
            </a:extLst>
          </p:cNvPr>
          <p:cNvSpPr>
            <a:spLocks noGrp="1" noChangeArrowheads="1"/>
          </p:cNvSpPr>
          <p:nvPr>
            <p:ph type="title"/>
          </p:nvPr>
        </p:nvSpPr>
        <p:spPr/>
        <p:txBody>
          <a:bodyPr/>
          <a:lstStyle/>
          <a:p>
            <a:pPr eaLnBrk="1" hangingPunct="1"/>
            <a:r>
              <a:rPr lang="en-US" altLang="en-US"/>
              <a:t>Sampling From Finite Populations</a:t>
            </a:r>
          </a:p>
        </p:txBody>
      </p:sp>
      <p:sp>
        <p:nvSpPr>
          <p:cNvPr id="46082" name="Rectangle 3">
            <a:extLst>
              <a:ext uri="{FF2B5EF4-FFF2-40B4-BE49-F238E27FC236}">
                <a16:creationId xmlns:a16="http://schemas.microsoft.com/office/drawing/2014/main" id="{03E9EA55-5D73-16B0-D7ED-33FAFF5AD39F}"/>
              </a:ext>
            </a:extLst>
          </p:cNvPr>
          <p:cNvSpPr>
            <a:spLocks noGrp="1" noChangeArrowheads="1"/>
          </p:cNvSpPr>
          <p:nvPr>
            <p:ph type="body" idx="1"/>
          </p:nvPr>
        </p:nvSpPr>
        <p:spPr/>
        <p:txBody>
          <a:bodyPr/>
          <a:lstStyle/>
          <a:p>
            <a:pPr eaLnBrk="1" hangingPunct="1"/>
            <a:r>
              <a:rPr lang="en-US" altLang="en-US"/>
              <a:t>When </a:t>
            </a:r>
            <a:r>
              <a:rPr lang="en-US" altLang="en-US" i="1"/>
              <a:t>n</a:t>
            </a:r>
            <a:r>
              <a:rPr lang="en-US" altLang="en-US"/>
              <a:t> &gt; 0.05</a:t>
            </a:r>
            <a:r>
              <a:rPr lang="en-US" altLang="en-US" i="1"/>
              <a:t>N</a:t>
            </a:r>
            <a:r>
              <a:rPr lang="en-US" altLang="en-US"/>
              <a:t>, use a correction factor in computing the standard error:</a:t>
            </a:r>
          </a:p>
        </p:txBody>
      </p:sp>
      <p:graphicFrame>
        <p:nvGraphicFramePr>
          <p:cNvPr id="46084" name="Object 8">
            <a:extLst>
              <a:ext uri="{FF2B5EF4-FFF2-40B4-BE49-F238E27FC236}">
                <a16:creationId xmlns:a16="http://schemas.microsoft.com/office/drawing/2014/main" id="{6DF44F1E-E775-99E8-092B-1E79EEDDCD1C}"/>
              </a:ext>
            </a:extLst>
          </p:cNvPr>
          <p:cNvGraphicFramePr>
            <a:graphicFrameLocks noChangeAspect="1"/>
          </p:cNvGraphicFramePr>
          <p:nvPr/>
        </p:nvGraphicFramePr>
        <p:xfrm>
          <a:off x="4419600" y="3200401"/>
          <a:ext cx="3048000" cy="1262063"/>
        </p:xfrm>
        <a:graphic>
          <a:graphicData uri="http://schemas.openxmlformats.org/presentationml/2006/ole">
            <mc:AlternateContent xmlns:mc="http://schemas.openxmlformats.org/markup-compatibility/2006">
              <mc:Choice xmlns:v="urn:schemas-microsoft-com:vml" Requires="v">
                <p:oleObj name="Equation" r:id="rId3" imgW="1104900" imgH="457200" progId="Equation.3">
                  <p:embed/>
                </p:oleObj>
              </mc:Choice>
              <mc:Fallback>
                <p:oleObj name="Equation" r:id="rId3" imgW="1104900" imgH="457200" progId="Equation.3">
                  <p:embed/>
                  <p:pic>
                    <p:nvPicPr>
                      <p:cNvPr id="46084" name="Object 8">
                        <a:extLst>
                          <a:ext uri="{FF2B5EF4-FFF2-40B4-BE49-F238E27FC236}">
                            <a16:creationId xmlns:a16="http://schemas.microsoft.com/office/drawing/2014/main" id="{6DF44F1E-E775-99E8-092B-1E79EEDDCD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600" y="3200401"/>
                        <a:ext cx="3048000"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a:extLst>
              <a:ext uri="{FF2B5EF4-FFF2-40B4-BE49-F238E27FC236}">
                <a16:creationId xmlns:a16="http://schemas.microsoft.com/office/drawing/2014/main" id="{1DE72A58-39B3-FBE3-1DC6-5442C9941C60}"/>
              </a:ext>
            </a:extLst>
          </p:cNvPr>
          <p:cNvSpPr>
            <a:spLocks noGrp="1" noChangeArrowheads="1"/>
          </p:cNvSpPr>
          <p:nvPr>
            <p:ph type="title"/>
          </p:nvPr>
        </p:nvSpPr>
        <p:spPr/>
        <p:txBody>
          <a:bodyPr/>
          <a:lstStyle/>
          <a:p>
            <a:pPr eaLnBrk="1" hangingPunct="1"/>
            <a:r>
              <a:rPr lang="en-US" altLang="en-US"/>
              <a:t>Key Observations</a:t>
            </a:r>
          </a:p>
        </p:txBody>
      </p:sp>
      <p:sp>
        <p:nvSpPr>
          <p:cNvPr id="48130" name="Rectangle 3">
            <a:extLst>
              <a:ext uri="{FF2B5EF4-FFF2-40B4-BE49-F238E27FC236}">
                <a16:creationId xmlns:a16="http://schemas.microsoft.com/office/drawing/2014/main" id="{E1DB9F5E-0CB4-16FE-7F11-006A46406AB0}"/>
              </a:ext>
            </a:extLst>
          </p:cNvPr>
          <p:cNvSpPr>
            <a:spLocks noGrp="1" noChangeArrowheads="1"/>
          </p:cNvSpPr>
          <p:nvPr>
            <p:ph type="body" idx="1"/>
          </p:nvPr>
        </p:nvSpPr>
        <p:spPr>
          <a:xfrm>
            <a:off x="2667000" y="3200401"/>
            <a:ext cx="7126288" cy="3465513"/>
          </a:xfrm>
        </p:spPr>
        <p:txBody>
          <a:bodyPr/>
          <a:lstStyle/>
          <a:p>
            <a:pPr eaLnBrk="1" hangingPunct="1"/>
            <a:r>
              <a:rPr lang="en-US" altLang="en-US"/>
              <a:t>As the confidence level (1 - </a:t>
            </a:r>
            <a:r>
              <a:rPr lang="en-US" altLang="en-US">
                <a:latin typeface="Symbol" panose="05050102010706020507" pitchFamily="18" charset="2"/>
              </a:rPr>
              <a:t>a</a:t>
            </a:r>
            <a:r>
              <a:rPr lang="en-US" altLang="en-US"/>
              <a:t>)</a:t>
            </a:r>
            <a:r>
              <a:rPr lang="en-US" altLang="en-US" i="1"/>
              <a:t> </a:t>
            </a:r>
            <a:r>
              <a:rPr lang="en-US" altLang="en-US"/>
              <a:t>increases, the width of the confidence interval also increases. </a:t>
            </a:r>
          </a:p>
          <a:p>
            <a:pPr eaLnBrk="1" hangingPunct="1"/>
            <a:r>
              <a:rPr lang="en-US" altLang="en-US"/>
              <a:t>As the sample size increases, the width of the confidence interval decreases. </a:t>
            </a:r>
          </a:p>
        </p:txBody>
      </p:sp>
      <p:pic>
        <p:nvPicPr>
          <p:cNvPr id="48132" name="Picture 1">
            <a:extLst>
              <a:ext uri="{FF2B5EF4-FFF2-40B4-BE49-F238E27FC236}">
                <a16:creationId xmlns:a16="http://schemas.microsoft.com/office/drawing/2014/main" id="{50ACD31F-4095-5725-19E7-99BA021BCA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209800"/>
            <a:ext cx="26098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AA5C69-2270-9D20-9100-D3929D0A22C2}"/>
              </a:ext>
            </a:extLst>
          </p:cNvPr>
          <p:cNvSpPr txBox="1"/>
          <p:nvPr/>
        </p:nvSpPr>
        <p:spPr>
          <a:xfrm>
            <a:off x="1229710" y="184666"/>
            <a:ext cx="2722180" cy="707886"/>
          </a:xfrm>
          <a:prstGeom prst="rect">
            <a:avLst/>
          </a:prstGeom>
          <a:solidFill>
            <a:schemeClr val="bg1"/>
          </a:solid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Conclusion</a:t>
            </a:r>
          </a:p>
        </p:txBody>
      </p:sp>
      <p:sp>
        <p:nvSpPr>
          <p:cNvPr id="7" name="TextBox 6">
            <a:extLst>
              <a:ext uri="{FF2B5EF4-FFF2-40B4-BE49-F238E27FC236}">
                <a16:creationId xmlns:a16="http://schemas.microsoft.com/office/drawing/2014/main" id="{489564CE-DB96-AE03-5946-8B3E8A0280AE}"/>
              </a:ext>
            </a:extLst>
          </p:cNvPr>
          <p:cNvSpPr txBox="1"/>
          <p:nvPr/>
        </p:nvSpPr>
        <p:spPr>
          <a:xfrm>
            <a:off x="620111" y="1023160"/>
            <a:ext cx="10552386" cy="5632311"/>
          </a:xfrm>
          <a:prstGeom prst="rect">
            <a:avLst/>
          </a:prstGeom>
          <a:noFill/>
        </p:spPr>
        <p:txBody>
          <a:bodyPr wrap="square">
            <a:spAutoFit/>
          </a:bodyPr>
          <a:lstStyle/>
          <a:p>
            <a:pPr marL="342900" marR="0" lvl="0" indent="-342900" algn="l" defTabSz="914400" rtl="0" eaLnBrk="0" fontAlgn="base" latinLnBrk="0" hangingPunct="0">
              <a:lnSpc>
                <a:spcPct val="100000"/>
              </a:lnSpc>
              <a:spcBef>
                <a:spcPts val="60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Sampling</a:t>
            </a:r>
            <a:r>
              <a:rPr kumimoji="0" lang="en-US" altLang="en-US" sz="2000" b="0" i="0" u="none" strike="noStrike" cap="none" normalizeH="0" baseline="0" dirty="0">
                <a:ln>
                  <a:noFill/>
                </a:ln>
                <a:solidFill>
                  <a:schemeClr val="tx1"/>
                </a:solidFill>
                <a:effectLst/>
                <a:latin typeface="Arial" panose="020B0604020202020204" pitchFamily="34" charset="0"/>
              </a:rPr>
              <a:t>: The process of selecting a subset of individuals from a population to estimate characteristics of the whole population.</a:t>
            </a:r>
          </a:p>
          <a:p>
            <a:pPr marL="342900" marR="0" lvl="0" indent="-342900" algn="l" defTabSz="914400" rtl="0" eaLnBrk="0" fontAlgn="base" latinLnBrk="0" hangingPunct="0">
              <a:lnSpc>
                <a:spcPct val="100000"/>
              </a:lnSpc>
              <a:spcBef>
                <a:spcPts val="60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Sampling Methods</a:t>
            </a:r>
            <a:r>
              <a:rPr kumimoji="0" lang="en-US" altLang="en-US" sz="2000" b="0" i="0" u="none" strike="noStrike" cap="none" normalizeH="0" baseline="0" dirty="0">
                <a:ln>
                  <a:noFill/>
                </a:ln>
                <a:solidFill>
                  <a:schemeClr val="tx1"/>
                </a:solidFill>
                <a:effectLst/>
                <a:latin typeface="Arial" panose="020B0604020202020204" pitchFamily="34" charset="0"/>
              </a:rPr>
              <a:t>: Various methods and their applications are explored, providing a comprehensive understanding of effective sample selection.</a:t>
            </a:r>
          </a:p>
          <a:p>
            <a:pPr marL="342900" marR="0" lvl="0" indent="-342900" algn="l" defTabSz="914400" rtl="0" eaLnBrk="0" fontAlgn="base" latinLnBrk="0" hangingPunct="0">
              <a:lnSpc>
                <a:spcPct val="100000"/>
              </a:lnSpc>
              <a:spcBef>
                <a:spcPts val="60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Estimation</a:t>
            </a:r>
            <a:r>
              <a:rPr kumimoji="0" lang="en-US" altLang="en-US" sz="2000" b="0" i="0" u="none" strike="noStrike" cap="none" normalizeH="0" baseline="0" dirty="0">
                <a:ln>
                  <a:noFill/>
                </a:ln>
                <a:solidFill>
                  <a:schemeClr val="tx1"/>
                </a:solidFill>
                <a:effectLst/>
                <a:latin typeface="Arial" panose="020B0604020202020204" pitchFamily="34" charset="0"/>
              </a:rPr>
              <a:t>: Techniques for assessing the value of unknown population parameters using sample data are highlighted.</a:t>
            </a:r>
          </a:p>
          <a:p>
            <a:pPr marL="342900" marR="0" lvl="0" indent="-342900" algn="l" defTabSz="914400" rtl="0" eaLnBrk="0" fontAlgn="base" latinLnBrk="0" hangingPunct="0">
              <a:lnSpc>
                <a:spcPct val="100000"/>
              </a:lnSpc>
              <a:spcBef>
                <a:spcPts val="60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Point Estimates</a:t>
            </a:r>
            <a:r>
              <a:rPr kumimoji="0" lang="en-US" altLang="en-US" sz="2000" b="0" i="0" u="none" strike="noStrike" cap="none" normalizeH="0" baseline="0" dirty="0">
                <a:ln>
                  <a:noFill/>
                </a:ln>
                <a:solidFill>
                  <a:schemeClr val="tx1"/>
                </a:solidFill>
                <a:effectLst/>
                <a:latin typeface="Arial" panose="020B0604020202020204" pitchFamily="34" charset="0"/>
              </a:rPr>
              <a:t>: The use of single numbers to estimate population parameters is explained, demonstrating their practical applications.</a:t>
            </a:r>
          </a:p>
          <a:p>
            <a:pPr marL="342900" marR="0" lvl="0" indent="-342900" algn="l" defTabSz="914400" rtl="0" eaLnBrk="0" fontAlgn="base" latinLnBrk="0" hangingPunct="0">
              <a:lnSpc>
                <a:spcPct val="100000"/>
              </a:lnSpc>
              <a:spcBef>
                <a:spcPts val="60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Confidence Interval Estimates</a:t>
            </a:r>
            <a:r>
              <a:rPr kumimoji="0" lang="en-US" altLang="en-US" sz="2000" b="0" i="0" u="none" strike="noStrike" cap="none" normalizeH="0" baseline="0" dirty="0">
                <a:ln>
                  <a:noFill/>
                </a:ln>
                <a:solidFill>
                  <a:schemeClr val="tx1"/>
                </a:solidFill>
                <a:effectLst/>
                <a:latin typeface="Arial" panose="020B0604020202020204" pitchFamily="34" charset="0"/>
              </a:rPr>
              <a:t>: Confidence intervals are detailed, showing how they provide a range of values believed to contain the population parameter with a specified probability.</a:t>
            </a:r>
          </a:p>
          <a:p>
            <a:pPr marL="342900" marR="0" lvl="0" indent="-342900" algn="l" defTabSz="914400" rtl="0" eaLnBrk="0" fontAlgn="base" latinLnBrk="0" hangingPunct="0">
              <a:lnSpc>
                <a:spcPct val="100000"/>
              </a:lnSpc>
              <a:spcBef>
                <a:spcPts val="60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Unbiased Estimators</a:t>
            </a:r>
            <a:r>
              <a:rPr kumimoji="0" lang="en-US" altLang="en-US" sz="2000" b="0" i="0" u="none" strike="noStrike" cap="none" normalizeH="0" baseline="0" dirty="0">
                <a:ln>
                  <a:noFill/>
                </a:ln>
                <a:solidFill>
                  <a:schemeClr val="tx1"/>
                </a:solidFill>
                <a:effectLst/>
                <a:latin typeface="Arial" panose="020B0604020202020204" pitchFamily="34" charset="0"/>
              </a:rPr>
              <a:t>: The role of unbiased estimators in statistical inference is emphasized, highlighting their importance in providing accurate and reliable estimates.</a:t>
            </a:r>
          </a:p>
          <a:p>
            <a:pPr marL="342900" marR="0" lvl="0" indent="-342900" algn="l" defTabSz="914400" rtl="0" eaLnBrk="0" fontAlgn="base" latinLnBrk="0" hangingPunct="0">
              <a:lnSpc>
                <a:spcPct val="100000"/>
              </a:lnSpc>
              <a:spcBef>
                <a:spcPts val="600"/>
              </a:spcBef>
              <a:spcAft>
                <a:spcPts val="60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Central Limit Theorem</a:t>
            </a:r>
            <a:r>
              <a:rPr kumimoji="0" lang="en-US" altLang="en-US" sz="2000" b="0" i="0" u="none" strike="noStrike" cap="none" normalizeH="0" baseline="0" dirty="0">
                <a:ln>
                  <a:noFill/>
                </a:ln>
                <a:solidFill>
                  <a:schemeClr val="tx1"/>
                </a:solidFill>
                <a:effectLst/>
                <a:latin typeface="Arial" panose="020B0604020202020204" pitchFamily="34" charset="0"/>
              </a:rPr>
              <a:t>: The theorem is discussed, illustrating how the distribution of sample means approximates a normal distribution as sample size increases. </a:t>
            </a:r>
          </a:p>
        </p:txBody>
      </p:sp>
      <p:sp>
        <p:nvSpPr>
          <p:cNvPr id="10" name="Rectangle 2">
            <a:extLst>
              <a:ext uri="{FF2B5EF4-FFF2-40B4-BE49-F238E27FC236}">
                <a16:creationId xmlns:a16="http://schemas.microsoft.com/office/drawing/2014/main" id="{23E32756-2790-4915-D0BC-3BE4D8DA64E7}"/>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711C62-AE61-B936-A9C8-D5E50805084E}"/>
              </a:ext>
            </a:extLst>
          </p:cNvPr>
          <p:cNvSpPr txBox="1"/>
          <p:nvPr/>
        </p:nvSpPr>
        <p:spPr>
          <a:xfrm>
            <a:off x="557048" y="1852983"/>
            <a:ext cx="11025352" cy="4616648"/>
          </a:xfrm>
          <a:prstGeom prst="rect">
            <a:avLst/>
          </a:prstGeom>
          <a:noFill/>
        </p:spPr>
        <p:txBody>
          <a:bodyPr wrap="square">
            <a:spAutoFit/>
          </a:bodyPr>
          <a:lstStyle/>
          <a:p>
            <a:pPr marL="285750" marR="0" lvl="0" indent="-28575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Discuss the different types of sampling methods mentioned in the document. Provide examples of situations where each type of sampling method would be most appropriate and explain the reasons for their suitability.</a:t>
            </a:r>
          </a:p>
          <a:p>
            <a:pPr marL="285750" marR="0" lvl="0" indent="-28575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Explain the concept of point estimates and confidence interval estimates in the context of statistical analysis. How do these methods help in assessing the value of unknown population parameters? Illustrate your answer with examples from the document.</a:t>
            </a:r>
          </a:p>
          <a:p>
            <a:pPr marL="285750" marR="0" lvl="0" indent="-28575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Describe the importance of confidence intervals in statistical inference. What factors affect the width of a confidence interval, and how does the sample size influence the confidence interval? Provide a detailed explanation using examples provided in the document.</a:t>
            </a:r>
          </a:p>
        </p:txBody>
      </p:sp>
      <p:sp>
        <p:nvSpPr>
          <p:cNvPr id="6" name="TextBox 5">
            <a:extLst>
              <a:ext uri="{FF2B5EF4-FFF2-40B4-BE49-F238E27FC236}">
                <a16:creationId xmlns:a16="http://schemas.microsoft.com/office/drawing/2014/main" id="{BC22717F-001E-CDDB-50C2-D0EE6E51FCD7}"/>
              </a:ext>
            </a:extLst>
          </p:cNvPr>
          <p:cNvSpPr txBox="1"/>
          <p:nvPr/>
        </p:nvSpPr>
        <p:spPr>
          <a:xfrm>
            <a:off x="1093076" y="767255"/>
            <a:ext cx="6148552" cy="830997"/>
          </a:xfrm>
          <a:prstGeom prst="rect">
            <a:avLst/>
          </a:prstGeom>
          <a:noFill/>
        </p:spPr>
        <p:txBody>
          <a:bodyPr wrap="square" rtlCol="0">
            <a:spAutoFit/>
          </a:bodyPr>
          <a:lstStyle/>
          <a:p>
            <a:r>
              <a:rPr lang="en-US" sz="4800" dirty="0">
                <a:solidFill>
                  <a:srgbClr val="C00000"/>
                </a:solidFill>
              </a:rPr>
              <a:t>Review Questions</a:t>
            </a:r>
          </a:p>
        </p:txBody>
      </p:sp>
    </p:spTree>
    <p:extLst>
      <p:ext uri="{BB962C8B-B14F-4D97-AF65-F5344CB8AC3E}">
        <p14:creationId xmlns:p14="http://schemas.microsoft.com/office/powerpoint/2010/main" val="34498336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01BEAFE-A4E0-49F9-8143-5C6D4521A653}"/>
</file>

<file path=customXml/itemProps2.xml><?xml version="1.0" encoding="utf-8"?>
<ds:datastoreItem xmlns:ds="http://schemas.openxmlformats.org/officeDocument/2006/customXml" ds:itemID="{2DF072A6-2841-4E33-90B7-B6F9F569C982}"/>
</file>

<file path=customXml/itemProps3.xml><?xml version="1.0" encoding="utf-8"?>
<ds:datastoreItem xmlns:ds="http://schemas.openxmlformats.org/officeDocument/2006/customXml" ds:itemID="{4C73A117-9C83-4F55-A8AA-1F643BB78D75}"/>
</file>

<file path=docProps/app.xml><?xml version="1.0" encoding="utf-8"?>
<Properties xmlns="http://schemas.openxmlformats.org/officeDocument/2006/extended-properties" xmlns:vt="http://schemas.openxmlformats.org/officeDocument/2006/docPropsVTypes">
  <TotalTime>2577</TotalTime>
  <Words>2781</Words>
  <Application>Microsoft Office PowerPoint</Application>
  <PresentationFormat>Widescreen</PresentationFormat>
  <Paragraphs>275</Paragraphs>
  <Slides>42</Slides>
  <Notes>42</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2</vt:i4>
      </vt:variant>
      <vt:variant>
        <vt:lpstr>Slide Titles</vt:lpstr>
      </vt:variant>
      <vt:variant>
        <vt:i4>42</vt:i4>
      </vt:variant>
    </vt:vector>
  </HeadingPairs>
  <TitlesOfParts>
    <vt:vector size="54" baseType="lpstr">
      <vt:lpstr>Arial</vt:lpstr>
      <vt:lpstr>Calibri</vt:lpstr>
      <vt:lpstr>Calibri Light</vt:lpstr>
      <vt:lpstr>Garamond</vt:lpstr>
      <vt:lpstr>Roboto Light</vt:lpstr>
      <vt:lpstr>Symbol</vt:lpstr>
      <vt:lpstr>Times New Roman</vt:lpstr>
      <vt:lpstr>Wingdings</vt:lpstr>
      <vt:lpstr>Office Theme</vt:lpstr>
      <vt:lpstr>1_Office Theme</vt:lpstr>
      <vt:lpstr>Clip</vt:lpstr>
      <vt:lpstr>Equation</vt:lpstr>
      <vt:lpstr>PowerPoint Presentation</vt:lpstr>
      <vt:lpstr>PowerPoint Presentation</vt:lpstr>
      <vt:lpstr>PowerPoint Presentation</vt:lpstr>
      <vt:lpstr>PowerPoint Presentation</vt:lpstr>
      <vt:lpstr>Need for Sampling</vt:lpstr>
      <vt:lpstr>History of Sampling (Contd)</vt:lpstr>
      <vt:lpstr>What is sampling</vt:lpstr>
      <vt:lpstr>Reasons for Drawing a Sample</vt:lpstr>
      <vt:lpstr>Key Definitions</vt:lpstr>
      <vt:lpstr>A Census</vt:lpstr>
      <vt:lpstr>Sampling concepts and terminologies</vt:lpstr>
      <vt:lpstr>Sampling unit/Element/ Unit of analysis</vt:lpstr>
      <vt:lpstr>Sampling Frame</vt:lpstr>
      <vt:lpstr>Sample Design</vt:lpstr>
      <vt:lpstr>Sampling Methods</vt:lpstr>
      <vt:lpstr>Types of Sampling Methods</vt:lpstr>
      <vt:lpstr>Simple Random Samples</vt:lpstr>
      <vt:lpstr>Systematic sample</vt:lpstr>
      <vt:lpstr>Stratified Random sample</vt:lpstr>
      <vt:lpstr> Cluster sample</vt:lpstr>
      <vt:lpstr>Non- Probability Sampling /(Non-Random)</vt:lpstr>
      <vt:lpstr>Errors in Sampling</vt:lpstr>
      <vt:lpstr>Non-Sampling Error</vt:lpstr>
      <vt:lpstr>Sampling Error</vt:lpstr>
      <vt:lpstr>Margin of Error Formula</vt:lpstr>
      <vt:lpstr>The z score</vt:lpstr>
      <vt:lpstr>Statistical Sampling Experiment in Finance </vt:lpstr>
      <vt:lpstr>Central Limit Theorem</vt:lpstr>
      <vt:lpstr>Applying Sampling Distributions – Example 1</vt:lpstr>
      <vt:lpstr>Applying Sampling Distributions – Example 2</vt:lpstr>
      <vt:lpstr>Sampling and Estimation</vt:lpstr>
      <vt:lpstr>Common Point Estimates</vt:lpstr>
      <vt:lpstr>Example</vt:lpstr>
      <vt:lpstr>Theoretical Issues</vt:lpstr>
      <vt:lpstr>Various Levels of Confidence</vt:lpstr>
      <vt:lpstr>Interval Estimates</vt:lpstr>
      <vt:lpstr>Confidence Intervals</vt:lpstr>
      <vt:lpstr>Sampling From Finite Populations</vt:lpstr>
      <vt:lpstr>Key Observations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44</cp:revision>
  <dcterms:created xsi:type="dcterms:W3CDTF">2023-04-29T09:08:00Z</dcterms:created>
  <dcterms:modified xsi:type="dcterms:W3CDTF">2026-01-24T10:08:22Z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