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notesMasterIdLst>
    <p:notesMasterId r:id="rId23"/>
  </p:notesMasterIdLst>
  <p:handoutMasterIdLst>
    <p:handoutMasterId r:id="rId24"/>
  </p:handoutMasterIdLst>
  <p:sldIdLst>
    <p:sldId id="502" r:id="rId2"/>
    <p:sldId id="303" r:id="rId3"/>
    <p:sldId id="482" r:id="rId4"/>
    <p:sldId id="313" r:id="rId5"/>
    <p:sldId id="276" r:id="rId6"/>
    <p:sldId id="500" r:id="rId7"/>
    <p:sldId id="501" r:id="rId8"/>
    <p:sldId id="499" r:id="rId9"/>
    <p:sldId id="485" r:id="rId10"/>
    <p:sldId id="486" r:id="rId11"/>
    <p:sldId id="487" r:id="rId12"/>
    <p:sldId id="488" r:id="rId13"/>
    <p:sldId id="491" r:id="rId14"/>
    <p:sldId id="492" r:id="rId15"/>
    <p:sldId id="493" r:id="rId16"/>
    <p:sldId id="494" r:id="rId17"/>
    <p:sldId id="495" r:id="rId18"/>
    <p:sldId id="496" r:id="rId19"/>
    <p:sldId id="497" r:id="rId20"/>
    <p:sldId id="484" r:id="rId21"/>
    <p:sldId id="349" r:id="rId2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02"/>
            <p14:sldId id="303"/>
            <p14:sldId id="482"/>
            <p14:sldId id="313"/>
            <p14:sldId id="276"/>
            <p14:sldId id="500"/>
            <p14:sldId id="501"/>
            <p14:sldId id="499"/>
            <p14:sldId id="485"/>
            <p14:sldId id="486"/>
            <p14:sldId id="487"/>
            <p14:sldId id="488"/>
            <p14:sldId id="491"/>
            <p14:sldId id="492"/>
            <p14:sldId id="493"/>
            <p14:sldId id="494"/>
            <p14:sldId id="495"/>
            <p14:sldId id="496"/>
            <p14:sldId id="497"/>
            <p14:sldId id="4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6" d="100"/>
          <a:sy n="66" d="100"/>
        </p:scale>
        <p:origin x="8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2A199-0BA2-40F5-8E49-430B13F4A682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A86994-0123-4872-9B1D-342679C048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842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499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05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121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26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389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765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176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7408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804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478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63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892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088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9675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2697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9271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160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1269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775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12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73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52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703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76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922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67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524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869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258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6792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414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62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299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7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6422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247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939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  <p:sldLayoutId id="2147483660" r:id="rId19"/>
    <p:sldLayoutId id="2147483662" r:id="rId20"/>
    <p:sldLayoutId id="2147483665" r:id="rId21"/>
    <p:sldLayoutId id="2147483666" r:id="rId22"/>
    <p:sldLayoutId id="2147483667" r:id="rId23"/>
    <p:sldLayoutId id="2147483668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1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84312" y="3620808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Prepared by Dr. Amira </a:t>
            </a:r>
            <a:r>
              <a:rPr lang="en-US" sz="2400" b="1" dirty="0" err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Elfekky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6381" y="2569016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Welcoming Lecture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55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PMG323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093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095998" y="2864682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Welcoming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7559388" y="4898086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PMG323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33016" y="1168809"/>
            <a:ext cx="9826388" cy="460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الخبــــرات</a:t>
            </a:r>
            <a:r>
              <a:rPr lang="en-US" sz="2400" b="1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  <a:r>
              <a:rPr lang="ar-EG" sz="2400" b="1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:</a:t>
            </a:r>
            <a:endParaRPr lang="ar-EG" sz="2400" b="1" dirty="0" smtClean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0" lvl="2" algn="r" defTabSz="900073" rtl="1">
              <a:spcAft>
                <a:spcPts val="600"/>
              </a:spcAft>
              <a:defRPr/>
            </a:pPr>
            <a:endParaRPr lang="ar-EG" sz="2400" b="1" dirty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درجة الدكتوراة في </a:t>
            </a: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الذكاء الصناعي وتطبيقته في ادارة الجودة الشاملة – جامعه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القاهره</a:t>
            </a:r>
          </a:p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، </a:t>
            </a: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مديرة ادارة الجودة,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شهادة الأيزو </a:t>
            </a:r>
            <a:r>
              <a:rPr lang="en-US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  <a:r>
              <a:rPr lang="en-US" sz="2000" dirty="0" smtClean="0">
                <a:solidFill>
                  <a:schemeClr val="bg2">
                    <a:lumMod val="25000"/>
                  </a:schemeClr>
                </a:solidFill>
              </a:rPr>
              <a:t>IATF 16949:2016 &amp; 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</a:rPr>
              <a:t> ISO TS 16949</a:t>
            </a: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 مدربة معتمدة.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10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عاماً من الخبرة في إدارة المشاريع/ </a:t>
            </a: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تقييم الاداء</a:t>
            </a:r>
            <a:endParaRPr lang="ar-EG" sz="2000" b="1" dirty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حاصلة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علي جائزه افضل </a:t>
            </a: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اداء تطويري في قطاع السيارات(2022)  علي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مستوي الشرق الأوسط وشمال أفريقيا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استشاري تحليلات اقتصادية وساسية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–المجلس المصري للشئون الخارجية </a:t>
            </a: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 وزارة الخارجية المصرية</a:t>
            </a:r>
            <a:endParaRPr lang="ar-EG" sz="2000" b="1" dirty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محاضرة ومدربة معتمدة بهيئه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الأمم </a:t>
            </a: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المتحدة واليونسكو منذ 2016 </a:t>
            </a:r>
            <a:endParaRPr lang="ar-EG" sz="2000" b="1" dirty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نشر 5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ورقة بحثية في المؤتمرات الدولية/ المجلات العلمية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شاركت 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بالعديد من المؤتمرات الدوليه </a:t>
            </a:r>
            <a:r>
              <a:rPr lang="ar-EG" sz="2000" b="1" dirty="0" smtClean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بدبي – السعودية – المانيا </a:t>
            </a:r>
            <a:endParaRPr lang="ar" sz="2000" b="1" dirty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140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2775357" y="2688170"/>
            <a:ext cx="92288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This subject is about making sense of</a:t>
            </a: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change management. The world we live in continues to change at an intense</a:t>
            </a: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rate. Not a day goes by, it seems, without</a:t>
            </a: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another important discovery or</a:t>
            </a: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boundary-pushing invention in the</a:t>
            </a: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scientific fields. The economics of globalization</a:t>
            </a: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seems to dominate much of our</a:t>
            </a: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political and corporate thinking, while</a:t>
            </a:r>
            <a:r>
              <a:rPr lang="ar-EG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the shadow side of globalization– develops at an equally alarming pace.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79" y="1839398"/>
            <a:ext cx="11124777" cy="45613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4144984" y="91606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965621" y="1839398"/>
            <a:ext cx="104280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/>
              <a:t>Making Sense of Change Management </a:t>
            </a:r>
            <a:r>
              <a:rPr lang="en-US" sz="2400" dirty="0"/>
              <a:t>is aimed at anyone who wants </a:t>
            </a:r>
            <a:r>
              <a:rPr lang="en-US" sz="2400" dirty="0" smtClean="0"/>
              <a:t>to</a:t>
            </a:r>
            <a:r>
              <a:rPr lang="ar-EG" sz="2400" dirty="0" smtClean="0"/>
              <a:t> </a:t>
            </a:r>
            <a:r>
              <a:rPr lang="en-US" sz="2400" dirty="0" smtClean="0"/>
              <a:t>begin </a:t>
            </a:r>
            <a:r>
              <a:rPr lang="en-US" sz="2400" dirty="0"/>
              <a:t>to understand why change happens, how change happens </a:t>
            </a:r>
            <a:r>
              <a:rPr lang="en-US" sz="2400" dirty="0" smtClean="0"/>
              <a:t>and</a:t>
            </a:r>
            <a:r>
              <a:rPr lang="ar-EG" sz="2400" dirty="0" smtClean="0"/>
              <a:t> </a:t>
            </a:r>
            <a:r>
              <a:rPr lang="en-US" sz="2400" dirty="0" smtClean="0"/>
              <a:t>what </a:t>
            </a:r>
            <a:r>
              <a:rPr lang="en-US" sz="2400" dirty="0"/>
              <a:t>needs to be done to make change a more welcoming concept. </a:t>
            </a:r>
            <a:r>
              <a:rPr lang="en-US" sz="2400" dirty="0" smtClean="0"/>
              <a:t>In particular </a:t>
            </a:r>
            <a:r>
              <a:rPr lang="en-US" sz="2400" dirty="0"/>
              <a:t>we hope that leaders and managers in organizations </a:t>
            </a:r>
            <a:r>
              <a:rPr lang="en-US" sz="2400" dirty="0" smtClean="0"/>
              <a:t>might</a:t>
            </a:r>
            <a:r>
              <a:rPr lang="ar-EG" sz="2400" dirty="0" smtClean="0"/>
              <a:t> </a:t>
            </a:r>
            <a:r>
              <a:rPr lang="en-US" sz="2400" dirty="0" smtClean="0"/>
              <a:t>appreciate </a:t>
            </a:r>
            <a:r>
              <a:rPr lang="en-US" sz="2400" dirty="0"/>
              <a:t>a </a:t>
            </a:r>
            <a:r>
              <a:rPr lang="en-US" sz="2400" dirty="0" smtClean="0"/>
              <a:t>change that </a:t>
            </a:r>
            <a:r>
              <a:rPr lang="en-US" sz="2400" dirty="0"/>
              <a:t>does not give them the one and only panacea, </a:t>
            </a:r>
            <a:r>
              <a:rPr lang="en-US" sz="2400" dirty="0" smtClean="0"/>
              <a:t>but</a:t>
            </a:r>
            <a:r>
              <a:rPr lang="ar-EG" sz="2400" dirty="0" smtClean="0"/>
              <a:t> </a:t>
            </a:r>
            <a:r>
              <a:rPr lang="en-US" sz="2400" dirty="0" smtClean="0"/>
              <a:t>offers </a:t>
            </a:r>
            <a:r>
              <a:rPr lang="en-US" sz="2400" dirty="0"/>
              <a:t>insights into different frameworks and ways of </a:t>
            </a:r>
            <a:r>
              <a:rPr lang="en-US" sz="2400" dirty="0" smtClean="0"/>
              <a:t>approaching change </a:t>
            </a:r>
            <a:r>
              <a:rPr lang="en-US" sz="2400" dirty="0"/>
              <a:t>at an individual, team and organizational level.</a:t>
            </a:r>
          </a:p>
          <a:p>
            <a:pPr algn="ctr"/>
            <a:r>
              <a:rPr lang="en-US" sz="2400" dirty="0"/>
              <a:t>We are mindful of the tremendous pressures and priorities of </a:t>
            </a:r>
            <a:r>
              <a:rPr lang="en-US" sz="2400" dirty="0" smtClean="0"/>
              <a:t>practicing</a:t>
            </a:r>
            <a:r>
              <a:rPr lang="ar-EG" sz="2400" dirty="0" smtClean="0"/>
              <a:t> </a:t>
            </a:r>
            <a:r>
              <a:rPr lang="en-US" sz="2400" dirty="0" smtClean="0"/>
              <a:t>managers </a:t>
            </a:r>
            <a:r>
              <a:rPr lang="en-US" sz="2400" dirty="0"/>
              <a:t>– in both the private and the public sector – and </a:t>
            </a:r>
            <a:r>
              <a:rPr lang="en-US" sz="2400" i="1" dirty="0" smtClean="0"/>
              <a:t>Making</a:t>
            </a:r>
            <a:r>
              <a:rPr lang="ar-EG" sz="2400" i="1" dirty="0" smtClean="0"/>
              <a:t> </a:t>
            </a:r>
            <a:r>
              <a:rPr lang="en-US" sz="2400" i="1" dirty="0" smtClean="0"/>
              <a:t>Sense </a:t>
            </a:r>
            <a:r>
              <a:rPr lang="en-US" sz="2400" i="1" dirty="0"/>
              <a:t>of Change Management </a:t>
            </a:r>
            <a:r>
              <a:rPr lang="en-US" sz="2400" dirty="0"/>
              <a:t>is </a:t>
            </a:r>
            <a:r>
              <a:rPr lang="en-US" sz="2400" dirty="0" smtClean="0"/>
              <a:t>an attempt </a:t>
            </a:r>
            <a:r>
              <a:rPr lang="en-US" sz="2400" dirty="0"/>
              <a:t>at making their lives that </a:t>
            </a:r>
            <a:r>
              <a:rPr lang="en-US" sz="2400" dirty="0" smtClean="0"/>
              <a:t>little bit </a:t>
            </a:r>
            <a:r>
              <a:rPr lang="en-US" sz="2400" dirty="0"/>
              <a:t>easier. It is also </a:t>
            </a:r>
            <a:r>
              <a:rPr lang="en-US" sz="2400" dirty="0" smtClean="0"/>
              <a:t>an attempt </a:t>
            </a:r>
            <a:r>
              <a:rPr lang="en-US" sz="2400" dirty="0"/>
              <a:t>at convincing them that addressing </a:t>
            </a:r>
            <a:r>
              <a:rPr lang="en-US" sz="2400" dirty="0" smtClean="0"/>
              <a:t>the</a:t>
            </a:r>
            <a:r>
              <a:rPr lang="ar-EG" sz="2400" dirty="0" smtClean="0"/>
              <a:t> </a:t>
            </a:r>
            <a:r>
              <a:rPr lang="en-US" sz="2400" dirty="0" smtClean="0"/>
              <a:t>issues </a:t>
            </a:r>
            <a:r>
              <a:rPr lang="en-US" sz="2400" dirty="0"/>
              <a:t>that cause change to be so poorly managed in organizations </a:t>
            </a:r>
            <a:r>
              <a:rPr lang="en-US" sz="2400" dirty="0" smtClean="0"/>
              <a:t>will</a:t>
            </a:r>
            <a:r>
              <a:rPr lang="ar-EG" sz="2400" dirty="0" smtClean="0"/>
              <a:t> </a:t>
            </a:r>
            <a:r>
              <a:rPr lang="en-US" sz="2400" dirty="0" smtClean="0"/>
              <a:t>lead </a:t>
            </a:r>
            <a:r>
              <a:rPr lang="en-US" sz="2400" dirty="0"/>
              <a:t>not only to more satisfying experiences for them, but to more </a:t>
            </a:r>
            <a:r>
              <a:rPr lang="en-US" sz="2400" dirty="0" smtClean="0"/>
              <a:t>fulfilling lives </a:t>
            </a:r>
            <a:r>
              <a:rPr lang="en-US" sz="2400" dirty="0"/>
              <a:t>for their staff.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8220" y="246410"/>
            <a:ext cx="6096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i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1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Individual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Learning and the process of change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2 Team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What is a group and when is it a team?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3 Organizational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How organizations really work </a:t>
            </a:r>
            <a:endParaRPr lang="ar-EG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4 Leading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Roles that leaders play </a:t>
            </a:r>
            <a:endParaRPr lang="ar-EG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5 The change agent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Models of change agency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6274677" y="740979"/>
            <a:ext cx="4726698" cy="5486095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28781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3627" y="240804"/>
            <a:ext cx="6096000" cy="66171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i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 </a:t>
            </a:r>
          </a:p>
          <a:p>
            <a:endParaRPr lang="en-US" sz="3200" b="1" i="1" u="sng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6 Mergers and acquisitions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The purpose of merger and acquisition activity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7 Cultural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Guidelines for achieving successful cultural change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8 IT-based process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The role of IT management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9 Complex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When is change complex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?</a:t>
            </a:r>
          </a:p>
          <a:p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10 Leading change in uncertain times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The impact of uncertainty on our working lives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6684580" y="740978"/>
            <a:ext cx="4726698" cy="5486095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45267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xmlns="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560266" y="203407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 </a:t>
            </a:r>
            <a:r>
              <a:rPr lang="ar-SA" b="1" dirty="0" smtClean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</a:t>
            </a:r>
            <a:r>
              <a:rPr lang="ar-SA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١٣أسبوع</a:t>
            </a: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 منهم أسبوعين للاختبار النهائي)</a:t>
            </a:r>
          </a:p>
        </p:txBody>
      </p:sp>
    </p:spTree>
    <p:extLst>
      <p:ext uri="{BB962C8B-B14F-4D97-AF65-F5344CB8AC3E}">
        <p14:creationId xmlns:p14="http://schemas.microsoft.com/office/powerpoint/2010/main" val="1697350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744" y="1635258"/>
            <a:ext cx="9482169" cy="400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23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=""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تعتمد أوقات المحاضرات وحلقات النقاش علي</a:t>
            </a: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توقيت مكة المكرمة </a:t>
            </a: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لجميع البرامج.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مدة المحاضرة المسجلة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٧٠- ٩٠ دقيقة </a:t>
            </a: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ترفع علي منصة 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760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=""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١٢ ظهراً </a:t>
            </a: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br>
              <a:rPr lang="en-US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هي حلقات أسبوعية اختيارية للطالب وغرضها مناقشة ما تم طرحه في المحاضرة المسجلة لهذا الاسبوع. 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(يرجي مراجعة الموعد والمدة الزمنية لكل مقرر حسب الجدول)</a:t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حلقات النقاش اختيارية. 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=""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الأسبوع الأول </a:t>
            </a:r>
            <a:r>
              <a:rPr lang="ar-SA" sz="2800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هو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أسبوع توجيهي</a:t>
            </a:r>
          </a:p>
          <a:p>
            <a:pPr algn="ctr" rtl="1"/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ويتم رفع كل ما يخص الفصل الدراسي علي صفحة المودل.</a:t>
            </a:r>
          </a:p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 </a:t>
            </a:r>
            <a:r>
              <a:rPr lang="ar-SA" sz="2800" b="1" dirty="0" err="1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إختبار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قصير به أسئلة عامة للطلاب من السهل حلها ويكون هذا الاختبار القصير بمثابة تدريب للطلاب علي التوقيت وعدد الأسئلة.</a:t>
            </a:r>
            <a: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943682" y="578273"/>
            <a:ext cx="2392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Short Exam</a:t>
            </a:r>
            <a:endParaRPr lang="x-none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=""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2204822"/>
            <a:ext cx="9790841" cy="26034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الاختبار القصير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نفس موعد رفع المحاضرة يوم السبت من كل أسبوع في</a:t>
            </a: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مساءً و 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تعد الإجابة علي الاختبار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بمثابة الحضور للطالب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b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من 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٨ درجة / ٨ اسئلة. (بمجموع ٨٠درجة)</a:t>
            </a:r>
            <a:b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فترة السماحية </a:t>
            </a:r>
            <a:r>
              <a:rPr lang="ar-SA" sz="24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للإختبار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٢٤ دقيقة.</a:t>
            </a:r>
          </a:p>
          <a:p>
            <a:pPr algn="ctr" rtl="1"/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بنك الأسئلة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للإختبار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 ٢٤ سؤال.</a:t>
            </a:r>
            <a:r>
              <a:rPr lang="en-US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عدد الأسئلة الصوتية في البنك حوالي  ٦أسئلة.</a:t>
            </a:r>
            <a:r>
              <a:rPr lang="ar-SA" sz="2000" dirty="0">
                <a:solidFill>
                  <a:schemeClr val="dk1"/>
                </a:solidFill>
              </a:rPr>
              <a:t/>
            </a:r>
            <a:br>
              <a:rPr lang="ar-SA" sz="2000" dirty="0">
                <a:solidFill>
                  <a:schemeClr val="dk1"/>
                </a:solidFill>
              </a:rPr>
            </a:br>
            <a:r>
              <a:rPr lang="en-US" sz="2000" dirty="0">
                <a:solidFill>
                  <a:schemeClr val="dk1"/>
                </a:solidFill>
              </a:rPr>
              <a:t/>
            </a:r>
            <a:br>
              <a:rPr lang="en-US" sz="2000" dirty="0">
                <a:solidFill>
                  <a:schemeClr val="dk1"/>
                </a:solidFill>
              </a:rPr>
            </a:br>
            <a:endParaRPr lang="en-US" sz="20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781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FINAL EXAMS </a:t>
            </a:r>
            <a:endParaRPr lang="x-none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=""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639951" y="178425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سيكون من خلال </a:t>
            </a:r>
            <a:r>
              <a:rPr lang="ar-SA" sz="32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المودل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3200" b="1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</a:t>
            </a:r>
            <a:r>
              <a:rPr lang="ar-SA" sz="32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  <a:endParaRPr lang="en-US" sz="3200" b="1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من </a:t>
            </a:r>
            <a:r>
              <a:rPr lang="ar-SA" sz="32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٢٠ درجة.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699" y="1514901"/>
            <a:ext cx="7601802" cy="4722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=""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4" name="Google Shape;1410;p45"/>
          <p:cNvGrpSpPr/>
          <p:nvPr/>
        </p:nvGrpSpPr>
        <p:grpSpPr>
          <a:xfrm>
            <a:off x="972933" y="1379425"/>
            <a:ext cx="4454763" cy="4657744"/>
            <a:chOff x="729700" y="1034569"/>
            <a:chExt cx="3341072" cy="3493308"/>
          </a:xfrm>
        </p:grpSpPr>
        <p:sp>
          <p:nvSpPr>
            <p:cNvPr id="5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8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9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0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1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2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3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4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5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6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7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8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9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0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1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2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3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4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5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6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7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8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9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0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grpSp>
          <p:nvGrpSpPr>
            <p:cNvPr id="31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79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  <p:sp>
            <p:nvSpPr>
              <p:cNvPr id="80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  <p:sp>
            <p:nvSpPr>
              <p:cNvPr id="81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</p:grpSp>
        <p:sp>
          <p:nvSpPr>
            <p:cNvPr id="32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3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4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5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6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7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8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9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0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1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2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3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4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5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6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7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8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9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0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1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2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3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4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5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6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7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8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9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0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1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2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3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4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5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6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7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8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9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0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1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2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3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4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5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6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7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8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</p:grpSp>
      <p:sp>
        <p:nvSpPr>
          <p:cNvPr id="82" name="Google Shape;1488;p45"/>
          <p:cNvSpPr txBox="1">
            <a:spLocks/>
          </p:cNvSpPr>
          <p:nvPr/>
        </p:nvSpPr>
        <p:spPr>
          <a:xfrm>
            <a:off x="5198657" y="677603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chemeClr val="dk1"/>
              </a:buClr>
              <a:buSzPts val="1100"/>
            </a:pPr>
            <a:r>
              <a:rPr lang="en-US" sz="8800" dirty="0" smtClean="0">
                <a:solidFill>
                  <a:schemeClr val="bg2">
                    <a:lumMod val="25000"/>
                  </a:schemeClr>
                </a:solidFill>
              </a:rPr>
              <a:t>We are AWESOME.</a:t>
            </a:r>
            <a:br>
              <a:rPr lang="en-US" sz="8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en-US" sz="8800" dirty="0" smtClean="0">
                <a:solidFill>
                  <a:schemeClr val="bg2">
                    <a:lumMod val="25000"/>
                  </a:schemeClr>
                </a:solidFill>
              </a:rPr>
              <a:t>We can do it!</a:t>
            </a:r>
          </a:p>
          <a:p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788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527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938</TotalTime>
  <Words>557</Words>
  <Application>Microsoft Office PowerPoint</Application>
  <PresentationFormat>Widescreen</PresentationFormat>
  <Paragraphs>110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AECOM Sans</vt:lpstr>
      <vt:lpstr>Alexandria</vt:lpstr>
      <vt:lpstr>Arial</vt:lpstr>
      <vt:lpstr>Bauhaus 93</vt:lpstr>
      <vt:lpstr>Calibri</vt:lpstr>
      <vt:lpstr>Calibri Light</vt:lpstr>
      <vt:lpstr>Catamaran</vt:lpstr>
      <vt:lpstr>Tahoma</vt:lpstr>
      <vt:lpstr>Tajawal Medium</vt:lpstr>
      <vt:lpstr>Times New Roman</vt:lpstr>
      <vt:lpstr>Wingdings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El. Fekky</cp:lastModifiedBy>
  <cp:revision>38</cp:revision>
  <cp:lastPrinted>2023-09-25T16:49:35Z</cp:lastPrinted>
  <dcterms:created xsi:type="dcterms:W3CDTF">2023-04-29T09:08:23Z</dcterms:created>
  <dcterms:modified xsi:type="dcterms:W3CDTF">2024-09-23T09:53:25Z</dcterms:modified>
</cp:coreProperties>
</file>