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8"/>
  </p:notesMasterIdLst>
  <p:sldIdLst>
    <p:sldId id="480" r:id="rId2"/>
    <p:sldId id="495" r:id="rId3"/>
    <p:sldId id="49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8B93FFA-9AD7-3842-8B78-3455B2E310C8}">
          <p14:sldIdLst>
            <p14:sldId id="480"/>
          </p14:sldIdLst>
        </p14:section>
        <p14:section name="Default Section" id="{862F0CD5-3596-6C42-B49F-3CA7E8F3400B}">
          <p14:sldIdLst>
            <p14:sldId id="495"/>
            <p14:sldId id="496"/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</p14:sldIdLst>
        </p14:section>
        <p14:section name="Untitled Section" id="{5633989F-2401-534B-9DA0-66F82743A7D0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73"/>
    <p:restoredTop sz="93810" autoAdjust="0"/>
  </p:normalViewPr>
  <p:slideViewPr>
    <p:cSldViewPr snapToGrid="0">
      <p:cViewPr varScale="1">
        <p:scale>
          <a:sx n="115" d="100"/>
          <a:sy n="115" d="100"/>
        </p:scale>
        <p:origin x="131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 b="1">
                <a:solidFill>
                  <a:schemeClr val="accent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algn="just">
              <a:defRPr sz="1600">
                <a:latin typeface="Alexandria" pitchFamily="2" charset="-78"/>
                <a:cs typeface="Alexandria" pitchFamily="2" charset="-78"/>
              </a:defRPr>
            </a:lvl1pPr>
            <a:lvl2pPr algn="just">
              <a:defRPr sz="1600">
                <a:latin typeface="Alexandria" pitchFamily="2" charset="-78"/>
                <a:cs typeface="Alexandria" pitchFamily="2" charset="-78"/>
              </a:defRPr>
            </a:lvl2pPr>
            <a:lvl3pPr algn="just">
              <a:defRPr sz="1600">
                <a:latin typeface="Alexandria" pitchFamily="2" charset="-78"/>
                <a:cs typeface="Alexandria" pitchFamily="2" charset="-78"/>
              </a:defRPr>
            </a:lvl3pPr>
            <a:lvl4pPr algn="just">
              <a:defRPr sz="1600">
                <a:latin typeface="Alexandria" pitchFamily="2" charset="-78"/>
                <a:cs typeface="Alexandria" pitchFamily="2" charset="-78"/>
              </a:defRPr>
            </a:lvl4pPr>
            <a:lvl5pPr algn="just">
              <a:defRPr sz="1600">
                <a:latin typeface="Alexandria" pitchFamily="2" charset="-78"/>
                <a:cs typeface="Alexandria" pitchFamily="2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640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458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2296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6836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19160" y="6356350"/>
            <a:ext cx="4419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39B449-7253-03DC-6F8D-0B3B2FA3CD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22610" y="287338"/>
            <a:ext cx="2580006" cy="12046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D109692-0D80-0D31-7838-BAAC5B0D59B5}"/>
              </a:ext>
            </a:extLst>
          </p:cNvPr>
          <p:cNvSpPr txBox="1"/>
          <p:nvPr userDrawn="1"/>
        </p:nvSpPr>
        <p:spPr>
          <a:xfrm>
            <a:off x="9142142" y="6352540"/>
            <a:ext cx="60997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EG" sz="2000" b="1" dirty="0"/>
              <a:t>www.midocean.ae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tx1"/>
          </a:solidFill>
          <a:latin typeface="Alexandria" pitchFamily="2" charset="-78"/>
          <a:ea typeface="+mj-ea"/>
          <a:cs typeface="Alexandria" pitchFamily="2" charset="-7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lexandria" pitchFamily="2" charset="-78"/>
          <a:ea typeface="+mn-ea"/>
          <a:cs typeface="Alexandria" pitchFamily="2" charset="-7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lexandria" pitchFamily="2" charset="-78"/>
          <a:ea typeface="+mn-ea"/>
          <a:cs typeface="Alexandria" pitchFamily="2" charset="-7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lexandria" pitchFamily="2" charset="-78"/>
          <a:ea typeface="+mn-ea"/>
          <a:cs typeface="Alexandria" pitchFamily="2" charset="-7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lexandria" pitchFamily="2" charset="-78"/>
          <a:ea typeface="+mn-ea"/>
          <a:cs typeface="Alexandria" pitchFamily="2" charset="-7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lexandria" pitchFamily="2" charset="-78"/>
          <a:ea typeface="+mn-ea"/>
          <a:cs typeface="Alexandria" pitchFamily="2" charset="-7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1540226"/>
            <a:ext cx="6137571" cy="47053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8009" y="1246928"/>
            <a:ext cx="41863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Financial Technology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852474" y="3977090"/>
            <a:ext cx="3516608" cy="1633982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FNT 628 </a:t>
            </a:r>
          </a:p>
          <a:p>
            <a:pPr algn="ctr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Blockchain and Cryptocurrencies</a:t>
            </a:r>
            <a:r>
              <a:rPr lang="en-EG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40382" y="1540226"/>
            <a:ext cx="5715829" cy="4429254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70224" y="3200348"/>
            <a:ext cx="27585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095997" y="4253049"/>
            <a:ext cx="4472765" cy="137876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FNT 628 </a:t>
            </a:r>
          </a:p>
          <a:p>
            <a:pPr algn="ctr"/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Blockchain and Cryptocurrencies</a:t>
            </a:r>
            <a:r>
              <a:rPr lang="en-EG" sz="20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372325"/>
            <a:ext cx="2470340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BFC683-45CB-4D51-17B3-8D812F6A9BE8}"/>
              </a:ext>
            </a:extLst>
          </p:cNvPr>
          <p:cNvSpPr txBox="1"/>
          <p:nvPr/>
        </p:nvSpPr>
        <p:spPr>
          <a:xfrm>
            <a:off x="647996" y="603102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Yara Ibrahim</a:t>
            </a:r>
          </a:p>
        </p:txBody>
      </p:sp>
    </p:spTree>
    <p:extLst>
      <p:ext uri="{BB962C8B-B14F-4D97-AF65-F5344CB8AC3E}">
        <p14:creationId xmlns:p14="http://schemas.microsoft.com/office/powerpoint/2010/main" val="1498187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1995BDD-05BE-DEEA-9058-B591364EA0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/>
          </a:bodyPr>
          <a:lstStyle/>
          <a:p>
            <a:r>
              <a:rPr lang="en-EG" sz="4800" b="1" dirty="0">
                <a:solidFill>
                  <a:srgbClr val="00B0F0"/>
                </a:solidFill>
              </a:rPr>
              <a:t>Recent Developments in Blockchain and Cryptocurrency</a:t>
            </a:r>
          </a:p>
        </p:txBody>
      </p:sp>
    </p:spTree>
    <p:extLst>
      <p:ext uri="{BB962C8B-B14F-4D97-AF65-F5344CB8AC3E}">
        <p14:creationId xmlns:p14="http://schemas.microsoft.com/office/powerpoint/2010/main" val="3787886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 to Blockchain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Blockchain is a distributed digital ledger that records transactions across many computers so that no single entity has control. </a:t>
            </a:r>
            <a:endParaRPr lang="en-US" sz="2800" dirty="0"/>
          </a:p>
          <a:p>
            <a:r>
              <a:rPr sz="2800" dirty="0"/>
              <a:t>Its immutability ensures that once data is added, it cannot be altered. </a:t>
            </a:r>
            <a:endParaRPr lang="en-US" sz="2800" dirty="0"/>
          </a:p>
          <a:p>
            <a:r>
              <a:rPr sz="2800" dirty="0"/>
              <a:t>This technology removes the need for intermediaries and creates trust through cryptographic verification. </a:t>
            </a:r>
            <a:endParaRPr lang="en-US" sz="2800" dirty="0"/>
          </a:p>
          <a:p>
            <a:r>
              <a:rPr sz="2800" dirty="0"/>
              <a:t>Blockchain has evolved into the foundation for digital assets, decentralized applications, and new economic systems.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Changing in 2024–2025?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The blockchain landscape is entering a maturation phase. </a:t>
            </a:r>
            <a:endParaRPr lang="en-US" sz="3200" dirty="0"/>
          </a:p>
          <a:p>
            <a:r>
              <a:rPr sz="3200" dirty="0"/>
              <a:t>Governments are rolling out clearer regulatory frameworks, enterprises are integrating blockchain into real operations, and major technical upgrades like Layer-2 rollups and zero-knowledge proofs are becoming mainstream. </a:t>
            </a:r>
            <a:endParaRPr lang="en-US" sz="3200" dirty="0"/>
          </a:p>
          <a:p>
            <a:r>
              <a:rPr sz="3200" dirty="0"/>
              <a:t>As the speculative cycle slows, real-world utility and scalable systems take center stage.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Drivers of Recent Blockchain 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Recent advances are driven by demand for secure digital infrastructure, global digital transformation, and the rise of AI systems that require verifiable data trails. </a:t>
            </a:r>
            <a:endParaRPr lang="en-US" sz="3200" dirty="0"/>
          </a:p>
          <a:p>
            <a:r>
              <a:rPr sz="3200" dirty="0"/>
              <a:t>Tokenization, cross-border payment modernization, and inflation-driven interest in alternative assets have accelerated blockchain adoption. </a:t>
            </a:r>
            <a:endParaRPr lang="en-US" sz="3200" dirty="0"/>
          </a:p>
          <a:p>
            <a:r>
              <a:rPr sz="3200" dirty="0"/>
              <a:t>Enterprises now see blockchain as a tool for transparency and efficiency, not just speculation.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Enterprise Adoption Trends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Enterprises across finance, manufacturing, and logistics are adopting blockchain to improve transparency, traceability, and automation. </a:t>
            </a:r>
            <a:endParaRPr lang="en-US" sz="3200" dirty="0"/>
          </a:p>
          <a:p>
            <a:r>
              <a:rPr sz="3200" dirty="0"/>
              <a:t>Large corporations now deploy smart contracts for settlement, inventory tracking, and compliance checks. </a:t>
            </a:r>
            <a:endParaRPr lang="en-US" sz="3200" dirty="0"/>
          </a:p>
          <a:p>
            <a:r>
              <a:rPr sz="3200" dirty="0"/>
              <a:t>With enterprise-grade platforms and better security frameworks, adoption has moved beyond pilots into full-scale integration.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Government and Regulatory Shifts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Governments worldwide are acknowledging the permanence of blockchain and crypto. </a:t>
            </a:r>
            <a:endParaRPr lang="en-US" sz="3600" dirty="0"/>
          </a:p>
          <a:p>
            <a:r>
              <a:rPr sz="3600" dirty="0"/>
              <a:t>Regulatory clarity is improving with frameworks focused on consumer protection, AML compliance, and stablecoin oversight. </a:t>
            </a:r>
            <a:endParaRPr lang="en-US" sz="3600" dirty="0"/>
          </a:p>
          <a:p>
            <a:r>
              <a:rPr sz="3600" dirty="0"/>
              <a:t>This shift provides legitimacy for institutional entry and creates safer environments for innovation.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CBDCs and National Digital Currencies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Central Bank Digital Currencies (CBDCs) are advancing rapidly, with countries building digital payment systems that reduce settlement time and enhance programmability. </a:t>
            </a:r>
            <a:endParaRPr lang="en-US" sz="3600" dirty="0"/>
          </a:p>
          <a:p>
            <a:r>
              <a:rPr sz="3600" dirty="0"/>
              <a:t>While CBDCs promise efficiency, concerns around privacy, financial surveillance, and geopolitical influence remain central to public debate.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Institutional Investment in Crypto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Institutions are increasingly treating crypto as a long-term asset class.</a:t>
            </a:r>
            <a:endParaRPr lang="en-US" sz="3200" dirty="0"/>
          </a:p>
          <a:p>
            <a:r>
              <a:rPr sz="3200" dirty="0"/>
              <a:t> The approval of crypto ETFs, expanding custodial services, and investment-grade infrastructure have strengthened market credibility. </a:t>
            </a:r>
            <a:endParaRPr lang="en-US" sz="3200" dirty="0"/>
          </a:p>
          <a:p>
            <a:r>
              <a:rPr sz="3200" dirty="0"/>
              <a:t>Institutional participation stabilizes markets and contributes to the growing legitimacy of digital assets.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Tokenization of Real-World Assets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Tokenization converts physical and financial assets—such as real estate, commodities, and bonds—into digital tokens. </a:t>
            </a:r>
            <a:endParaRPr lang="en-US" sz="2800" dirty="0"/>
          </a:p>
          <a:p>
            <a:r>
              <a:rPr sz="2800" dirty="0"/>
              <a:t>This enables fractional ownership, increased liquidity, and global market access. </a:t>
            </a:r>
            <a:endParaRPr lang="en-US" sz="2800" dirty="0"/>
          </a:p>
          <a:p>
            <a:r>
              <a:rPr sz="2800" dirty="0"/>
              <a:t>Tokenized treasury products and money market funds are becoming one of the fastest-growing sectors in blockchain finance.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Blockchain Scalability Advances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Modern blockchains are addressing scalability limitations through rollups, sharding, and improved consensus models. </a:t>
            </a:r>
            <a:endParaRPr lang="en-US" sz="3200" dirty="0"/>
          </a:p>
          <a:p>
            <a:r>
              <a:rPr sz="3200" dirty="0"/>
              <a:t>These upgrades drastically reduce transaction fees while increasing throughput. </a:t>
            </a:r>
            <a:endParaRPr lang="en-US" sz="3200" dirty="0"/>
          </a:p>
          <a:p>
            <a:r>
              <a:rPr sz="3200" dirty="0"/>
              <a:t>As networks become more efficient, they can support applications with millions of active users.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Layer-2 Ecosystem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Layer-2 solutions built on top of existing blockchains offer faster and cheaper transactions. </a:t>
            </a:r>
            <a:endParaRPr lang="en-US" sz="3200" dirty="0"/>
          </a:p>
          <a:p>
            <a:r>
              <a:rPr sz="3200" dirty="0"/>
              <a:t>They have become vital for mass adoption, enabling decentralized finance, gaming, and micropayments to operate affordably. </a:t>
            </a:r>
            <a:endParaRPr lang="en-US" sz="3200" dirty="0"/>
          </a:p>
          <a:p>
            <a:r>
              <a:rPr sz="3200" dirty="0"/>
              <a:t>The ecosystem now includes optimistic rollups, </a:t>
            </a:r>
            <a:r>
              <a:rPr sz="3200" dirty="0" err="1"/>
              <a:t>zk</a:t>
            </a:r>
            <a:r>
              <a:rPr sz="3200" dirty="0"/>
              <a:t>-rollups, and modular architectures.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Zero-Knowledge Proof Innovations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Zero-knowledge proofs (ZKPs) allow one party to prove information without revealing the data itself. </a:t>
            </a:r>
            <a:endParaRPr lang="en-US" sz="3200" dirty="0"/>
          </a:p>
          <a:p>
            <a:r>
              <a:rPr sz="3200" dirty="0"/>
              <a:t>Beyond privacy, ZKPs enhance scalability and enable secure identity verification. </a:t>
            </a:r>
            <a:endParaRPr lang="en-US" sz="3200" dirty="0"/>
          </a:p>
          <a:p>
            <a:r>
              <a:rPr sz="3200" dirty="0"/>
              <a:t>New ZK systems like SNARKs and STARKs are making blockchains more secure and efficient.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Interoperability Protocol Developments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As multiple blockchains emerge, interoperability has become essential. </a:t>
            </a:r>
            <a:endParaRPr lang="en-US" sz="3200" dirty="0"/>
          </a:p>
          <a:p>
            <a:r>
              <a:rPr sz="3200" dirty="0"/>
              <a:t>Modern protocols allow assets and data to move safely across networks, reducing fragmentation. </a:t>
            </a:r>
            <a:endParaRPr lang="en-US" sz="3200" dirty="0"/>
          </a:p>
          <a:p>
            <a:r>
              <a:rPr sz="3200" dirty="0"/>
              <a:t>Improved interoperability is paving the way for a multi-chain future where applications function seamlessly.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Smart Contract Security Improvements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Smart contract vulnerabilities remain a major risk, but AI-assisted auditing, formal verification, and real-time monitoring are significantly reducing exploits. </a:t>
            </a:r>
            <a:endParaRPr lang="en-US" sz="3200" dirty="0"/>
          </a:p>
          <a:p>
            <a:r>
              <a:rPr sz="3200" dirty="0"/>
              <a:t>Security frameworks now include insurance and on-chain alerting systems that protect users and developers.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Decentralized Identity (DID)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Decentralized identity solutions give individuals full control over their personal data. </a:t>
            </a:r>
            <a:endParaRPr lang="en-US" sz="3200" dirty="0"/>
          </a:p>
          <a:p>
            <a:r>
              <a:rPr sz="3200" dirty="0"/>
              <a:t>Users can share only necessary information without exposing their entire identity. </a:t>
            </a:r>
            <a:endParaRPr lang="en-US" sz="3200" dirty="0"/>
          </a:p>
          <a:p>
            <a:r>
              <a:rPr sz="3200" dirty="0"/>
              <a:t>Governments and enterprises are adopting DID for secure authentication, education credentials, and healthcare verification.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Privacy-Enhancing Technologies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Privacy in blockchain is evolving through technologies such as ZKPs, secure multiparty computation, and confidential transactions. </a:t>
            </a:r>
            <a:endParaRPr lang="en-US" sz="3200" dirty="0"/>
          </a:p>
          <a:p>
            <a:r>
              <a:rPr sz="3200" dirty="0"/>
              <a:t>These solutions offer privacy while meeting regulatory needs, enabling enterprises to use blockchain without exposing sensitive information.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AI + Blockchain Convergence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AI systems require trustworthy data, and blockchain provides verifiable records. </a:t>
            </a:r>
            <a:endParaRPr lang="en-US" sz="3200" dirty="0"/>
          </a:p>
          <a:p>
            <a:r>
              <a:rPr sz="3200" dirty="0"/>
              <a:t>Tokenized AI models, decentralized data marketplaces, and autonomous AI agents interacting with smart contracts are emerging. </a:t>
            </a:r>
            <a:endParaRPr lang="en-US" sz="3200" dirty="0"/>
          </a:p>
          <a:p>
            <a:r>
              <a:rPr sz="3200" dirty="0"/>
              <a:t>The fusion of AI and blockchain is creating new digital economies.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Supply Chain Blockchain Adoption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Blockchain enhances supply chain transparency by recording each step of a product’s journey. </a:t>
            </a:r>
            <a:endParaRPr lang="en-US" sz="3200" dirty="0"/>
          </a:p>
          <a:p>
            <a:r>
              <a:rPr sz="3200" dirty="0"/>
              <a:t>It helps prevent counterfeiting, ensures quality control, and builds trust between suppliers and consumers. </a:t>
            </a:r>
            <a:endParaRPr lang="en-US" sz="3200" dirty="0"/>
          </a:p>
          <a:p>
            <a:r>
              <a:rPr sz="3200" dirty="0"/>
              <a:t>Major industries like agriculture, pharmaceuticals, and electronics now use blockchain-based tracking.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Healthcare Data Applications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Healthcare systems are adopting blockchain to secure patient records, improve data sharing, and enhance consent management.</a:t>
            </a:r>
            <a:endParaRPr lang="en-US" sz="3200" dirty="0"/>
          </a:p>
          <a:p>
            <a:r>
              <a:rPr sz="3200" dirty="0"/>
              <a:t> Blockchain also helps track pharmaceuticals to prevent fake drugs. </a:t>
            </a:r>
            <a:endParaRPr lang="en-US" sz="3200" dirty="0"/>
          </a:p>
          <a:p>
            <a:r>
              <a:rPr sz="3200" dirty="0"/>
              <a:t>It offers stronger privacy and interoperability compared to traditional systems.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Finance and DeFi New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Decentralized finance (DeFi) introduces automated lending, borrowing, and trading without intermediaries. </a:t>
            </a:r>
            <a:endParaRPr lang="en-US" sz="2800" dirty="0"/>
          </a:p>
          <a:p>
            <a:r>
              <a:rPr sz="2800" dirty="0"/>
              <a:t>This creates open, programmable financial systems that operate globally. </a:t>
            </a:r>
            <a:endParaRPr lang="en-US" sz="2800" dirty="0"/>
          </a:p>
          <a:p>
            <a:r>
              <a:rPr sz="2800" dirty="0"/>
              <a:t>DeFi is expanding into derivatives, insurance, and institutional partnerships.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DeFi Regulation and Compliance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Regulators are requiring DeFi platforms to integrate identity verification and risk monitoring. </a:t>
            </a:r>
            <a:endParaRPr lang="en-US" sz="3600" dirty="0"/>
          </a:p>
          <a:p>
            <a:r>
              <a:rPr sz="3600" dirty="0"/>
              <a:t>Compliance-focused DeFi platforms now offer KYC, wallet scoring, and on-chain analytics. </a:t>
            </a:r>
            <a:endParaRPr lang="en-US" sz="3600" dirty="0"/>
          </a:p>
          <a:p>
            <a:r>
              <a:rPr sz="3600" dirty="0"/>
              <a:t>These changes aim to align DeFi with traditional financial rules while preserving decentralization.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Stablecoin Market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Stablecoins are increasingly used for payments, settlements, and global remittances. </a:t>
            </a:r>
            <a:endParaRPr lang="en-US" sz="3600" dirty="0"/>
          </a:p>
          <a:p>
            <a:r>
              <a:rPr sz="3600" dirty="0"/>
              <a:t>Regulated stablecoins backed by real-world reserves are gaining trust. </a:t>
            </a:r>
            <a:endParaRPr lang="en-US" sz="3600" dirty="0"/>
          </a:p>
          <a:p>
            <a:r>
              <a:rPr sz="3600" dirty="0"/>
              <a:t>Competition between stablecoins and CBDCs is shaping the future of digital payments.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Crypto Market Infrastructure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Crypto infrastructure now supports institutional trading with high liquidity, derivatives, and regulated exchanges. </a:t>
            </a:r>
            <a:endParaRPr lang="en-US" sz="3600" dirty="0"/>
          </a:p>
          <a:p>
            <a:r>
              <a:rPr sz="3600" dirty="0"/>
              <a:t>On-chain order books and automated market makers are evolving into hybrid systems that offer both transparency and speed.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Custody and Security Innovations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Secure storage of digital assets is critical. </a:t>
            </a:r>
            <a:endParaRPr lang="en-US" sz="3600" dirty="0"/>
          </a:p>
          <a:p>
            <a:r>
              <a:rPr sz="3600" dirty="0"/>
              <a:t>Innovations such as multi-party computation (MPC), hardware security modules, and enterprise-grade custodians have improved safety. </a:t>
            </a:r>
            <a:endParaRPr lang="en-US" sz="3600" dirty="0"/>
          </a:p>
          <a:p>
            <a:r>
              <a:rPr sz="3600" dirty="0"/>
              <a:t>Self-custody tools have also become easier for individuals to use.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NFT Market 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NFTs have evolved beyond collectibles into tools for authentication, ticketing, intellectual property, and membership systems. </a:t>
            </a:r>
            <a:endParaRPr lang="en-US" sz="3600" dirty="0"/>
          </a:p>
          <a:p>
            <a:r>
              <a:rPr sz="3600" dirty="0"/>
              <a:t>Enterprises use NFTs for customer engagement, and industries are exploring their potential for licensing and digital identity.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Gaming and Web3 Experiences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Web3 gaming introduces digital ownership of in-game assets, enabling players to trade and use items across different games. </a:t>
            </a:r>
            <a:endParaRPr lang="en-US" sz="3600" dirty="0"/>
          </a:p>
          <a:p>
            <a:r>
              <a:rPr sz="3600" dirty="0"/>
              <a:t>Major publishers are entering Web3, and on-chain gaming frameworks are reducing costs and improving performance.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Metaverse + Blockchain Integration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The metaverse relies on blockchain for identity, ownership, and secure transactions. </a:t>
            </a:r>
            <a:endParaRPr lang="en-US" sz="3600" dirty="0"/>
          </a:p>
          <a:p>
            <a:r>
              <a:rPr sz="3600" dirty="0"/>
              <a:t>Virtual assets and experiences become tradable across platforms. AR/VR technologies combined with blockchain create persistent, user-owned digital worlds.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Green Blockchain &amp;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4000" dirty="0"/>
              <a:t>The industry is shifting towards eco-friendly infrastructures, including proof-of-stake networks that use over 99% less energy. </a:t>
            </a:r>
            <a:endParaRPr lang="en-US" sz="4000" dirty="0"/>
          </a:p>
          <a:p>
            <a:r>
              <a:rPr sz="4000" dirty="0"/>
              <a:t>Blockchain is also used to track carbon credits and verify sustainability claims.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Energy-Efficient Consensus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Consensus models like Proof-of-Stake (</a:t>
            </a:r>
            <a:r>
              <a:rPr sz="3600" dirty="0" err="1"/>
              <a:t>PoS</a:t>
            </a:r>
            <a:r>
              <a:rPr sz="3600" dirty="0"/>
              <a:t>) and Proof-of-Authority reduce energy consumption while increasing speed. </a:t>
            </a:r>
            <a:endParaRPr lang="en-US" sz="3600" dirty="0"/>
          </a:p>
          <a:p>
            <a:r>
              <a:rPr sz="3600" dirty="0"/>
              <a:t>These models enable large-scale applications without the environmental impact associated with earlier blockchain systems.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Mining Industry Transformations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Mining is evolving with renewable energy integration, heat reuse technologies, and relocation to regions with surplus power. </a:t>
            </a:r>
            <a:endParaRPr lang="en-US" sz="3200" dirty="0"/>
          </a:p>
          <a:p>
            <a:r>
              <a:rPr sz="3200" dirty="0"/>
              <a:t>Some mining operations now support grid stability by adjusting power usage based on demand.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DAOs: New Governance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Decentralized Autonomous Organizations (DAOs) allow communities to make decisions collectively using token-based voting. </a:t>
            </a:r>
            <a:endParaRPr lang="en-US" sz="3600" dirty="0"/>
          </a:p>
          <a:p>
            <a:r>
              <a:rPr sz="3600" dirty="0"/>
              <a:t>DAOs manage investments, protocols, and online communities, offering a transparent governance alternative to traditional organizations.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Legal Frameworks for DAOs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Legal recognition for DAOs is emerging, with jurisdictions offering DAO LLC structures that define liability and governance rules. </a:t>
            </a:r>
            <a:endParaRPr lang="en-US" sz="3600" dirty="0"/>
          </a:p>
          <a:p>
            <a:r>
              <a:rPr sz="3600" dirty="0"/>
              <a:t>Clearer legal frameworks encourage responsible management and institutional participation.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Cross-Border Payments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Blockchain enables near-instant global transfers with lower fees compared to traditional remittance systems. </a:t>
            </a:r>
            <a:endParaRPr lang="en-US" sz="3600" dirty="0"/>
          </a:p>
          <a:p>
            <a:r>
              <a:rPr sz="3600" dirty="0"/>
              <a:t>Banks and fintech companies use blockchain to modernize settlement and reduce intermediaries.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AML &amp; Compliance Technologies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Regulators use on-chain analytics to monitor transactions, detect suspicious behavior, and track illicit activity. </a:t>
            </a:r>
            <a:endParaRPr lang="en-US" sz="3200" dirty="0"/>
          </a:p>
          <a:p>
            <a:r>
              <a:rPr sz="3200" dirty="0"/>
              <a:t>These tools improve compliance while supporting legitimate blockchain adoption across financial sectors.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Blockchain in Voting &amp; Governance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Blockchain voting provides transparency and tamper resistance, ensuring that ballots cannot be altered. </a:t>
            </a:r>
            <a:endParaRPr lang="en-US" sz="3200" dirty="0"/>
          </a:p>
          <a:p>
            <a:r>
              <a:rPr sz="3200" dirty="0"/>
              <a:t>Pilot programs in municipalities and universities demonstrate promise, though challenges remain in accessibility and privacy.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Fraud Prevention &amp; Risk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Blockchain’s immutable records help prevent fraud by creating auditable data trails. </a:t>
            </a:r>
            <a:endParaRPr lang="en-US" sz="3200" dirty="0"/>
          </a:p>
          <a:p>
            <a:r>
              <a:rPr sz="3200" dirty="0"/>
              <a:t>Smart contracts enforce rules automatically, reducing human error and insider manipulation. Businesses use blockchain to enhance accountability.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Interconnected Global Crypto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Countries are coordinating to create consistent crypto regulations, improving cross-border compliance and reducing fragmentation. </a:t>
            </a:r>
            <a:endParaRPr lang="en-US" sz="3600" dirty="0"/>
          </a:p>
          <a:p>
            <a:r>
              <a:rPr sz="3600" dirty="0"/>
              <a:t>Global standards promote safer markets and encourage multinational adoption.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Taxation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200" dirty="0"/>
              <a:t>Governments are introducing clearer taxation rules for crypto transactions, including capital gains reporting tools and automated tax calculation platforms. </a:t>
            </a:r>
            <a:endParaRPr lang="en-US" sz="3200" dirty="0"/>
          </a:p>
          <a:p>
            <a:r>
              <a:rPr sz="3200" dirty="0"/>
              <a:t>These changes simplify compliance for individuals and businesses.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User Experience Improvements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New interfaces make blockchain easier for everyday users. </a:t>
            </a:r>
            <a:endParaRPr lang="en-US" sz="3600" dirty="0"/>
          </a:p>
          <a:p>
            <a:r>
              <a:rPr sz="3600" dirty="0"/>
              <a:t>Gasless transactions, simple onboarding, and user-friendly wallets remove technical barriers and help blockchain reach mainstream adoption.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Wallet Technology Innovations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Modern wallets include automation, identity management, MPC security, and cross-chain functionality. </a:t>
            </a:r>
            <a:endParaRPr lang="en-US" sz="3600" dirty="0"/>
          </a:p>
          <a:p>
            <a:r>
              <a:rPr sz="3600" dirty="0"/>
              <a:t>Smart wallets perform tasks automatically, improving safety and convenience.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Future of Blockchain Jobs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Demand for blockchain professionals is rising in cybersecurity, compliance, smart contract development, and AI integration. </a:t>
            </a:r>
            <a:endParaRPr lang="en-US" sz="3600" dirty="0"/>
          </a:p>
          <a:p>
            <a:r>
              <a:rPr sz="3600" dirty="0"/>
              <a:t>Cross-disciplinary roles are emerging as blockchain becomes embedded in global digital infrastructure.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Challenges Facing Blockchain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4000" dirty="0"/>
              <a:t>Key challenges include regulatory uncertainty, lingering security vulnerabilities, scalability gaps, and public misconceptions. </a:t>
            </a:r>
            <a:endParaRPr lang="en-US" sz="4000" dirty="0"/>
          </a:p>
          <a:p>
            <a:r>
              <a:rPr sz="4000" dirty="0"/>
              <a:t>Addressing these issues is essential for long-term adoption and trust.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Opportunities &amp;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600" dirty="0"/>
              <a:t>Blockchain is transforming finance, governance, and digital infrastructure. </a:t>
            </a:r>
            <a:endParaRPr lang="en-US" sz="3600" dirty="0"/>
          </a:p>
          <a:p>
            <a:r>
              <a:rPr sz="3600" dirty="0"/>
              <a:t>With improved scalability, clear regulation, and growing institutional use, blockchain is poised to become a foundational layer of the global digital economy.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3F37A30-0B75-43E5-963F-18F674187F65}"/>
</file>

<file path=customXml/itemProps2.xml><?xml version="1.0" encoding="utf-8"?>
<ds:datastoreItem xmlns:ds="http://schemas.openxmlformats.org/officeDocument/2006/customXml" ds:itemID="{EC472740-63BC-47C4-A3DB-A54923C1E8EC}"/>
</file>

<file path=customXml/itemProps3.xml><?xml version="1.0" encoding="utf-8"?>
<ds:datastoreItem xmlns:ds="http://schemas.openxmlformats.org/officeDocument/2006/customXml" ds:itemID="{612052A4-1918-4E27-9D49-80E314834DA8}"/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1817</Words>
  <Application>Microsoft Macintosh PowerPoint</Application>
  <PresentationFormat>Widescreen</PresentationFormat>
  <Paragraphs>157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Alexandria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Recent Developments in Blockchain and Cryptocurrency</vt:lpstr>
      <vt:lpstr>Introduction to Blockchain</vt:lpstr>
      <vt:lpstr>What Is Changing in 2024–2025?</vt:lpstr>
      <vt:lpstr>Key Drivers of Recent Blockchain Evolution</vt:lpstr>
      <vt:lpstr>Enterprise Adoption Trends</vt:lpstr>
      <vt:lpstr>Government and Regulatory Shifts</vt:lpstr>
      <vt:lpstr>CBDCs and National Digital Currencies</vt:lpstr>
      <vt:lpstr>Institutional Investment in Crypto</vt:lpstr>
      <vt:lpstr>Tokenization of Real-World Assets</vt:lpstr>
      <vt:lpstr>Blockchain Scalability Advances</vt:lpstr>
      <vt:lpstr>Layer-2 Ecosystem Growth</vt:lpstr>
      <vt:lpstr>Zero-Knowledge Proof Innovations</vt:lpstr>
      <vt:lpstr>Interoperability Protocol Developments</vt:lpstr>
      <vt:lpstr>Smart Contract Security Improvements</vt:lpstr>
      <vt:lpstr>Decentralized Identity (DID)</vt:lpstr>
      <vt:lpstr>Privacy-Enhancing Technologies</vt:lpstr>
      <vt:lpstr>AI + Blockchain Convergence</vt:lpstr>
      <vt:lpstr>Supply Chain Blockchain Adoption</vt:lpstr>
      <vt:lpstr>Healthcare Data Applications</vt:lpstr>
      <vt:lpstr>Finance and DeFi New Models</vt:lpstr>
      <vt:lpstr>DeFi Regulation and Compliance</vt:lpstr>
      <vt:lpstr>Stablecoin Market Changes</vt:lpstr>
      <vt:lpstr>Crypto Market Infrastructure</vt:lpstr>
      <vt:lpstr>Custody and Security Innovations</vt:lpstr>
      <vt:lpstr>NFT Market Evolution</vt:lpstr>
      <vt:lpstr>Gaming and Web3 Experiences</vt:lpstr>
      <vt:lpstr>Metaverse + Blockchain Integration</vt:lpstr>
      <vt:lpstr>Green Blockchain &amp; Sustainability</vt:lpstr>
      <vt:lpstr>Energy-Efficient Consensus Models</vt:lpstr>
      <vt:lpstr>Mining Industry Transformations</vt:lpstr>
      <vt:lpstr>DAOs: New Governance Models</vt:lpstr>
      <vt:lpstr>Legal Frameworks for DAOs</vt:lpstr>
      <vt:lpstr>Cross-Border Payments</vt:lpstr>
      <vt:lpstr>AML &amp; Compliance Technologies</vt:lpstr>
      <vt:lpstr>Blockchain in Voting &amp; Governance</vt:lpstr>
      <vt:lpstr>Fraud Prevention &amp; Risk Management</vt:lpstr>
      <vt:lpstr>Interconnected Global Crypto Policies</vt:lpstr>
      <vt:lpstr>Taxation Changes</vt:lpstr>
      <vt:lpstr>User Experience Improvements</vt:lpstr>
      <vt:lpstr>Wallet Technology Innovations</vt:lpstr>
      <vt:lpstr>Future of Blockchain Jobs</vt:lpstr>
      <vt:lpstr>Challenges Facing Blockchain</vt:lpstr>
      <vt:lpstr>Opportunities &amp; 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yara magdy</cp:lastModifiedBy>
  <cp:revision>120</cp:revision>
  <dcterms:created xsi:type="dcterms:W3CDTF">2023-04-29T09:08:00Z</dcterms:created>
  <dcterms:modified xsi:type="dcterms:W3CDTF">2025-12-04T11:58:11Z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