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256" r:id="rId2"/>
    <p:sldId id="483" r:id="rId3"/>
    <p:sldId id="259" r:id="rId4"/>
    <p:sldId id="405" r:id="rId5"/>
    <p:sldId id="414" r:id="rId6"/>
    <p:sldId id="489" r:id="rId7"/>
    <p:sldId id="491" r:id="rId8"/>
    <p:sldId id="490" r:id="rId9"/>
    <p:sldId id="493" r:id="rId10"/>
    <p:sldId id="366" r:id="rId11"/>
    <p:sldId id="494" r:id="rId12"/>
    <p:sldId id="495" r:id="rId13"/>
    <p:sldId id="492" r:id="rId14"/>
    <p:sldId id="415" r:id="rId15"/>
    <p:sldId id="497" r:id="rId16"/>
    <p:sldId id="496" r:id="rId17"/>
    <p:sldId id="416" r:id="rId18"/>
    <p:sldId id="498" r:id="rId19"/>
    <p:sldId id="367" r:id="rId20"/>
    <p:sldId id="499" r:id="rId21"/>
    <p:sldId id="500" r:id="rId22"/>
    <p:sldId id="501" r:id="rId23"/>
    <p:sldId id="502" r:id="rId24"/>
    <p:sldId id="417" r:id="rId25"/>
    <p:sldId id="469" r:id="rId26"/>
    <p:sldId id="488" r:id="rId27"/>
    <p:sldId id="471" r:id="rId28"/>
    <p:sldId id="470" r:id="rId29"/>
    <p:sldId id="513" r:id="rId30"/>
    <p:sldId id="473" r:id="rId31"/>
    <p:sldId id="474" r:id="rId32"/>
    <p:sldId id="472" r:id="rId33"/>
    <p:sldId id="368" r:id="rId34"/>
    <p:sldId id="503" r:id="rId35"/>
    <p:sldId id="504" r:id="rId36"/>
    <p:sldId id="418" r:id="rId37"/>
    <p:sldId id="419" r:id="rId38"/>
    <p:sldId id="505" r:id="rId39"/>
    <p:sldId id="369" r:id="rId40"/>
    <p:sldId id="507" r:id="rId41"/>
    <p:sldId id="514" r:id="rId42"/>
    <p:sldId id="420" r:id="rId43"/>
    <p:sldId id="515" r:id="rId44"/>
    <p:sldId id="509" r:id="rId45"/>
    <p:sldId id="510" r:id="rId46"/>
    <p:sldId id="370" r:id="rId47"/>
    <p:sldId id="511" r:id="rId48"/>
    <p:sldId id="516" r:id="rId49"/>
    <p:sldId id="518" r:id="rId50"/>
    <p:sldId id="421" r:id="rId51"/>
    <p:sldId id="422" r:id="rId52"/>
    <p:sldId id="423" r:id="rId53"/>
    <p:sldId id="517" r:id="rId54"/>
    <p:sldId id="508" r:id="rId55"/>
    <p:sldId id="519" r:id="rId56"/>
    <p:sldId id="371" r:id="rId57"/>
    <p:sldId id="424" r:id="rId58"/>
    <p:sldId id="484" r:id="rId59"/>
    <p:sldId id="486" r:id="rId60"/>
    <p:sldId id="485" r:id="rId61"/>
    <p:sldId id="487" r:id="rId62"/>
    <p:sldId id="290"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CAD724-FEE0-41CB-A26E-0F71311FA3FA}" v="33" dt="2022-09-17T18:36:05.5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95" autoAdjust="0"/>
    <p:restoredTop sz="95839" autoAdjust="0"/>
  </p:normalViewPr>
  <p:slideViewPr>
    <p:cSldViewPr snapToGrid="0">
      <p:cViewPr varScale="1">
        <p:scale>
          <a:sx n="72" d="100"/>
          <a:sy n="72" d="100"/>
        </p:scale>
        <p:origin x="714" y="5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dgm:t>
        <a:bodyPr/>
        <a:lstStyle/>
        <a:p>
          <a:r>
            <a:rPr lang="en-US" sz="2800" dirty="0"/>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solidFill>
          <a:schemeClr val="accent1"/>
        </a:solidFill>
      </dgm:spPr>
      <dgm:t>
        <a:bodyPr/>
        <a:lstStyle/>
        <a:p>
          <a:r>
            <a:rPr lang="en-US" sz="1800" dirty="0"/>
            <a:t>Methodology</a:t>
          </a:r>
        </a:p>
      </dgm:t>
    </dgm:pt>
    <dgm:pt modelId="{1FEAA28F-90AD-4D5A-B25F-9B97A85664E1}" type="parTrans" cxnId="{53BC1FF1-17B9-407D-9D5B-26D39BDAD4EC}">
      <dgm:prSe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solidFill>
          <a:schemeClr val="accent1"/>
        </a:solidFill>
      </dgm:spPr>
      <dgm:t>
        <a:bodyPr/>
        <a:lstStyle/>
        <a:p>
          <a:r>
            <a:rPr lang="en-US" sz="1400" dirty="0"/>
            <a:t>Project life cycle</a:t>
          </a:r>
        </a:p>
      </dgm:t>
    </dgm:pt>
    <dgm:pt modelId="{E81CF609-C234-42FC-BB1A-711487D41BB0}" type="parTrans" cxnId="{7638957F-4406-4FD0-87D8-22D0E0D0B378}">
      <dgm:prSe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solidFill>
          <a:schemeClr val="accent1"/>
        </a:solidFill>
      </dgm:spPr>
      <dgm:t>
        <a:bodyPr/>
        <a:lstStyle/>
        <a:p>
          <a:r>
            <a:rPr lang="en-US" sz="1400" dirty="0"/>
            <a:t>Project requirements definition</a:t>
          </a:r>
        </a:p>
      </dgm:t>
    </dgm:pt>
    <dgm:pt modelId="{7FCE84ED-F7FE-48A1-8F4E-1091E378D620}" type="parTrans" cxnId="{9CADF5BB-D5F3-45C4-AEC7-06154EFD0367}">
      <dgm:prSe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dgm:t>
        <a:bodyPr/>
        <a:lstStyle/>
        <a:p>
          <a:r>
            <a:rPr lang="en-US" sz="1400" dirty="0"/>
            <a:t>Understanding the project business case</a:t>
          </a:r>
        </a:p>
      </dgm:t>
    </dgm:pt>
    <dgm:pt modelId="{47674C61-970E-4171-B691-25E72BEABEF2}" type="parTrans" cxnId="{D675D4DE-3124-4DCD-ADF0-CD7BB4FC7B55}">
      <dgm:prSe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dgm:t>
        <a:bodyPr/>
        <a:lstStyle/>
        <a:p>
          <a:r>
            <a:rPr lang="en-US" sz="1400" dirty="0"/>
            <a:t>Project ranking matrix</a:t>
          </a:r>
        </a:p>
      </dgm:t>
    </dgm:pt>
    <dgm:pt modelId="{FAA37451-FCA9-4A6B-9A37-C0F1FEB10D95}" type="parTrans" cxnId="{606CD43E-D13E-4922-8E6C-BC92AE052877}">
      <dgm:prSe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dgm:t>
        <a:bodyPr/>
        <a:lstStyle/>
        <a:p>
          <a:r>
            <a:rPr lang="en-US" sz="1400" dirty="0"/>
            <a:t>How to evaluate and prioritize IT project proposals</a:t>
          </a:r>
        </a:p>
      </dgm:t>
    </dgm:pt>
    <dgm:pt modelId="{01268A80-D1F7-409D-87F7-0AB378D7AD5D}" type="parTrans" cxnId="{2D5E8C89-4698-4E93-A820-8CB143C61AB1}">
      <dgm:prSe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dgm:t>
        <a:bodyPr/>
        <a:lstStyle/>
        <a:p>
          <a:r>
            <a:rPr lang="en-US" sz="1400" dirty="0"/>
            <a:t>Quality management</a:t>
          </a:r>
        </a:p>
      </dgm:t>
    </dgm:pt>
    <dgm:pt modelId="{D261A7A2-6AED-43CA-A906-FEAC16DD747E}" type="parTrans" cxnId="{CF9E8543-6CBD-49DE-BB63-14E98736EABD}">
      <dgm:prSe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dgm:t>
        <a:bodyPr/>
        <a:lstStyle/>
        <a:p>
          <a:r>
            <a:rPr lang="en-US" sz="1400" dirty="0"/>
            <a:t>Sponsor and supplier agreements</a:t>
          </a:r>
        </a:p>
      </dgm:t>
    </dgm:pt>
    <dgm:pt modelId="{6F37E189-3160-4D21-B491-817B200FEEFE}" type="parTrans" cxnId="{CA23DBC6-1463-4292-AFCD-84C0552574BA}">
      <dgm:prSe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dgm:t>
        <a:bodyPr/>
        <a:lstStyle/>
        <a:p>
          <a:r>
            <a:rPr lang="en-US" sz="1400" dirty="0"/>
            <a:t>Microsoft Project 2010</a:t>
          </a:r>
        </a:p>
      </dgm:t>
    </dgm:pt>
    <dgm:pt modelId="{7377E956-5B5C-409B-AD78-7393261D82E9}" type="parTrans" cxnId="{9BE40861-51D4-4352-A282-45BCB0FEF3C6}">
      <dgm:prSe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dgm:t>
        <a:bodyPr/>
        <a:lstStyle/>
        <a:p>
          <a:r>
            <a:rPr lang="en-US" sz="1400" dirty="0"/>
            <a:t>Challenging</a:t>
          </a:r>
        </a:p>
      </dgm:t>
    </dgm:pt>
    <dgm:pt modelId="{CD0228CC-1F5F-4398-9DEF-38642AB03146}" type="parTrans" cxnId="{E7F146EC-89DF-4FA3-9DA8-15A7BDA48C2A}">
      <dgm:prSe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6F5F92-25E1-4CFE-99DA-F3B44E7D0CE0}"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13522A6C-7313-4F43-8D7B-C4D63EE179C7}">
      <dgm:prSet phldrT="[Text]"/>
      <dgm:spPr>
        <a:solidFill>
          <a:schemeClr val="accent5">
            <a:lumMod val="75000"/>
          </a:schemeClr>
        </a:solidFill>
      </dgm:spPr>
      <dgm:t>
        <a:bodyPr/>
        <a:lstStyle/>
        <a:p>
          <a:r>
            <a:rPr lang="en-US" dirty="0"/>
            <a:t>Workshop</a:t>
          </a:r>
        </a:p>
      </dgm:t>
    </dgm:pt>
    <dgm:pt modelId="{31404F9D-4F50-4758-B7B6-76A24740B2AC}" type="parTrans" cxnId="{AB2017A4-79B9-44DE-B6E2-AD79EAFCE6AC}">
      <dgm:prSet/>
      <dgm:spPr/>
      <dgm:t>
        <a:bodyPr/>
        <a:lstStyle/>
        <a:p>
          <a:endParaRPr lang="en-US"/>
        </a:p>
      </dgm:t>
    </dgm:pt>
    <dgm:pt modelId="{9ABE12E5-BE05-41BC-BF19-89A072324577}" type="sibTrans" cxnId="{AB2017A4-79B9-44DE-B6E2-AD79EAFCE6AC}">
      <dgm:prSet/>
      <dgm:spPr/>
      <dgm:t>
        <a:bodyPr/>
        <a:lstStyle/>
        <a:p>
          <a:endParaRPr lang="en-US"/>
        </a:p>
      </dgm:t>
    </dgm:pt>
    <dgm:pt modelId="{5AA55927-BFFF-48F1-B584-C35B6D228A3A}">
      <dgm:prSet/>
      <dgm:spPr>
        <a:solidFill>
          <a:schemeClr val="accent5">
            <a:lumMod val="75000"/>
          </a:schemeClr>
        </a:solidFill>
      </dgm:spPr>
      <dgm:t>
        <a:bodyPr/>
        <a:lstStyle/>
        <a:p>
          <a:r>
            <a:rPr lang="en-US" dirty="0"/>
            <a:t>Brainstorming</a:t>
          </a:r>
        </a:p>
      </dgm:t>
    </dgm:pt>
    <dgm:pt modelId="{06630700-BF6B-46AA-A4E7-3978BE763B90}" type="parTrans" cxnId="{67C2C3BD-A713-4810-8940-45683F64DE78}">
      <dgm:prSet/>
      <dgm:spPr/>
      <dgm:t>
        <a:bodyPr/>
        <a:lstStyle/>
        <a:p>
          <a:endParaRPr lang="en-US"/>
        </a:p>
      </dgm:t>
    </dgm:pt>
    <dgm:pt modelId="{5434FD41-2C0A-4EB9-87A9-FEE9D6106209}" type="sibTrans" cxnId="{67C2C3BD-A713-4810-8940-45683F64DE78}">
      <dgm:prSet/>
      <dgm:spPr/>
      <dgm:t>
        <a:bodyPr/>
        <a:lstStyle/>
        <a:p>
          <a:endParaRPr lang="en-US"/>
        </a:p>
      </dgm:t>
    </dgm:pt>
    <dgm:pt modelId="{10F0EF21-7C33-428B-ABD0-49A075F07821}">
      <dgm:prSet/>
      <dgm:spPr/>
      <dgm:t>
        <a:bodyPr/>
        <a:lstStyle/>
        <a:p>
          <a:r>
            <a:rPr lang="en-US" dirty="0"/>
            <a:t>Decision logic table</a:t>
          </a:r>
        </a:p>
      </dgm:t>
    </dgm:pt>
    <dgm:pt modelId="{AFA4FB28-4694-4A80-AEB0-EE957698D1AE}" type="parTrans" cxnId="{DBA04730-A6F2-4A4B-94EA-419C4859E4E6}">
      <dgm:prSet/>
      <dgm:spPr/>
      <dgm:t>
        <a:bodyPr/>
        <a:lstStyle/>
        <a:p>
          <a:endParaRPr lang="en-US"/>
        </a:p>
      </dgm:t>
    </dgm:pt>
    <dgm:pt modelId="{F2E3362B-B43A-4088-941E-A0B06A6C3E17}" type="sibTrans" cxnId="{DBA04730-A6F2-4A4B-94EA-419C4859E4E6}">
      <dgm:prSet/>
      <dgm:spPr/>
      <dgm:t>
        <a:bodyPr/>
        <a:lstStyle/>
        <a:p>
          <a:endParaRPr lang="en-US"/>
        </a:p>
      </dgm:t>
    </dgm:pt>
    <dgm:pt modelId="{16256942-7104-4312-9B2B-AC64F0309193}">
      <dgm:prSet/>
      <dgm:spPr/>
      <dgm:t>
        <a:bodyPr/>
        <a:lstStyle/>
        <a:p>
          <a:r>
            <a:rPr lang="en-US"/>
            <a:t>RACI charting</a:t>
          </a:r>
          <a:endParaRPr lang="en-US" dirty="0"/>
        </a:p>
      </dgm:t>
    </dgm:pt>
    <dgm:pt modelId="{5EAD899C-1220-42B0-BDE0-46EFE066EA77}" type="parTrans" cxnId="{B312846D-1697-48E2-80B9-8CDFB4B70C3B}">
      <dgm:prSet/>
      <dgm:spPr/>
      <dgm:t>
        <a:bodyPr/>
        <a:lstStyle/>
        <a:p>
          <a:endParaRPr lang="en-US"/>
        </a:p>
      </dgm:t>
    </dgm:pt>
    <dgm:pt modelId="{98F80D21-3030-47CF-AAE3-A3458F5403FA}" type="sibTrans" cxnId="{B312846D-1697-48E2-80B9-8CDFB4B70C3B}">
      <dgm:prSet/>
      <dgm:spPr/>
      <dgm:t>
        <a:bodyPr/>
        <a:lstStyle/>
        <a:p>
          <a:endParaRPr lang="en-US"/>
        </a:p>
      </dgm:t>
    </dgm:pt>
    <dgm:pt modelId="{CB79BDF5-5F14-4DE0-88A0-59E591CF8440}">
      <dgm:prSet phldrT="[Text]"/>
      <dgm:spPr/>
      <dgm:t>
        <a:bodyPr/>
        <a:lstStyle/>
        <a:p>
          <a:r>
            <a:rPr lang="en-US" dirty="0"/>
            <a:t>Project requirements definition</a:t>
          </a:r>
        </a:p>
      </dgm:t>
    </dgm:pt>
    <dgm:pt modelId="{B071C4B7-9D5E-4895-AD45-46FDC61699C5}" type="sibTrans" cxnId="{93C07FDF-606C-47EC-9C87-7338FE515C96}">
      <dgm:prSet/>
      <dgm:spPr/>
      <dgm:t>
        <a:bodyPr/>
        <a:lstStyle/>
        <a:p>
          <a:endParaRPr lang="en-US"/>
        </a:p>
      </dgm:t>
    </dgm:pt>
    <dgm:pt modelId="{B42A0A5D-B3B6-4836-9E90-D2837D03EDE5}" type="parTrans" cxnId="{93C07FDF-606C-47EC-9C87-7338FE515C96}">
      <dgm:prSet/>
      <dgm:spPr/>
      <dgm:t>
        <a:bodyPr/>
        <a:lstStyle/>
        <a:p>
          <a:endParaRPr lang="en-US"/>
        </a:p>
      </dgm:t>
    </dgm:pt>
    <dgm:pt modelId="{FF9EFEC9-4EBB-498A-AC25-FC0958D86674}" type="pres">
      <dgm:prSet presAssocID="{FA6F5F92-25E1-4CFE-99DA-F3B44E7D0CE0}" presName="Name0" presStyleCnt="0">
        <dgm:presLayoutVars>
          <dgm:chPref val="1"/>
          <dgm:dir/>
          <dgm:animOne val="branch"/>
          <dgm:animLvl val="lvl"/>
          <dgm:resizeHandles val="exact"/>
        </dgm:presLayoutVars>
      </dgm:prSet>
      <dgm:spPr/>
    </dgm:pt>
    <dgm:pt modelId="{C1E191B6-A705-4F10-9653-86E90DA90256}" type="pres">
      <dgm:prSet presAssocID="{CB79BDF5-5F14-4DE0-88A0-59E591CF8440}" presName="root1" presStyleCnt="0"/>
      <dgm:spPr/>
    </dgm:pt>
    <dgm:pt modelId="{357A6B09-DADA-4F32-B1F3-9F8F0CC9B4E3}" type="pres">
      <dgm:prSet presAssocID="{CB79BDF5-5F14-4DE0-88A0-59E591CF8440}" presName="LevelOneTextNode" presStyleLbl="node0" presStyleIdx="0" presStyleCnt="1" custAng="0" custFlipVert="1" custScaleX="100514" custScaleY="82359" custLinFactX="-182775" custLinFactNeighborX="-200000" custLinFactNeighborY="-21290">
        <dgm:presLayoutVars>
          <dgm:chPref val="3"/>
        </dgm:presLayoutVars>
      </dgm:prSet>
      <dgm:spPr/>
    </dgm:pt>
    <dgm:pt modelId="{16DEACDA-4437-4C3B-A147-CE5DDD68DB73}" type="pres">
      <dgm:prSet presAssocID="{CB79BDF5-5F14-4DE0-88A0-59E591CF8440}" presName="level2hierChild" presStyleCnt="0"/>
      <dgm:spPr/>
    </dgm:pt>
    <dgm:pt modelId="{2ADBE416-4CC7-433D-8D51-1DD852FDA18D}" type="pres">
      <dgm:prSet presAssocID="{31404F9D-4F50-4758-B7B6-76A24740B2AC}" presName="conn2-1" presStyleLbl="parChTrans1D2" presStyleIdx="0" presStyleCnt="4"/>
      <dgm:spPr/>
    </dgm:pt>
    <dgm:pt modelId="{ED7AAD89-F05B-4EC0-A8BD-D93BF9B2210B}" type="pres">
      <dgm:prSet presAssocID="{31404F9D-4F50-4758-B7B6-76A24740B2AC}" presName="connTx" presStyleLbl="parChTrans1D2" presStyleIdx="0" presStyleCnt="4"/>
      <dgm:spPr/>
    </dgm:pt>
    <dgm:pt modelId="{AE067A10-45DE-4F14-AB52-BC8EAD30F3D4}" type="pres">
      <dgm:prSet presAssocID="{13522A6C-7313-4F43-8D7B-C4D63EE179C7}" presName="root2" presStyleCnt="0"/>
      <dgm:spPr/>
    </dgm:pt>
    <dgm:pt modelId="{2673E711-3E06-477E-A0E9-9CBA6D514B9B}" type="pres">
      <dgm:prSet presAssocID="{13522A6C-7313-4F43-8D7B-C4D63EE179C7}" presName="LevelTwoTextNode" presStyleLbl="node2" presStyleIdx="0" presStyleCnt="4">
        <dgm:presLayoutVars>
          <dgm:chPref val="3"/>
        </dgm:presLayoutVars>
      </dgm:prSet>
      <dgm:spPr/>
    </dgm:pt>
    <dgm:pt modelId="{9965414A-4AA1-4D89-8750-EC977D5EE8C5}" type="pres">
      <dgm:prSet presAssocID="{13522A6C-7313-4F43-8D7B-C4D63EE179C7}" presName="level3hierChild" presStyleCnt="0"/>
      <dgm:spPr/>
    </dgm:pt>
    <dgm:pt modelId="{A5BD808A-8BD0-4DFB-88C1-92D73E9EC5A3}" type="pres">
      <dgm:prSet presAssocID="{06630700-BF6B-46AA-A4E7-3978BE763B90}" presName="conn2-1" presStyleLbl="parChTrans1D2" presStyleIdx="1" presStyleCnt="4" custFlipVert="1" custScaleX="2000000" custScaleY="314579"/>
      <dgm:spPr/>
    </dgm:pt>
    <dgm:pt modelId="{95FC6741-39F1-4D6F-BBDE-50EF4561501D}" type="pres">
      <dgm:prSet presAssocID="{06630700-BF6B-46AA-A4E7-3978BE763B90}" presName="connTx" presStyleLbl="parChTrans1D2" presStyleIdx="1" presStyleCnt="4"/>
      <dgm:spPr/>
    </dgm:pt>
    <dgm:pt modelId="{B3A259BC-203B-49CA-97AE-F7BBFA459438}" type="pres">
      <dgm:prSet presAssocID="{5AA55927-BFFF-48F1-B584-C35B6D228A3A}" presName="root2" presStyleCnt="0"/>
      <dgm:spPr/>
    </dgm:pt>
    <dgm:pt modelId="{CFD639B2-40FF-4DE4-A722-7ABEAF82B1AC}" type="pres">
      <dgm:prSet presAssocID="{5AA55927-BFFF-48F1-B584-C35B6D228A3A}" presName="LevelTwoTextNode" presStyleLbl="node2" presStyleIdx="1" presStyleCnt="4">
        <dgm:presLayoutVars>
          <dgm:chPref val="3"/>
        </dgm:presLayoutVars>
      </dgm:prSet>
      <dgm:spPr/>
    </dgm:pt>
    <dgm:pt modelId="{210FFF3F-B51E-4F99-A936-593B36C01A76}" type="pres">
      <dgm:prSet presAssocID="{5AA55927-BFFF-48F1-B584-C35B6D228A3A}" presName="level3hierChild" presStyleCnt="0"/>
      <dgm:spPr/>
    </dgm:pt>
    <dgm:pt modelId="{808A0F29-C33E-40D7-8FFB-5CF29D11D53C}" type="pres">
      <dgm:prSet presAssocID="{AFA4FB28-4694-4A80-AEB0-EE957698D1AE}" presName="conn2-1" presStyleLbl="parChTrans1D2" presStyleIdx="2" presStyleCnt="4"/>
      <dgm:spPr/>
    </dgm:pt>
    <dgm:pt modelId="{FD83F274-8D6B-429E-9C08-2436E3B3D108}" type="pres">
      <dgm:prSet presAssocID="{AFA4FB28-4694-4A80-AEB0-EE957698D1AE}" presName="connTx" presStyleLbl="parChTrans1D2" presStyleIdx="2" presStyleCnt="4"/>
      <dgm:spPr/>
    </dgm:pt>
    <dgm:pt modelId="{A31F17B6-D428-4795-8123-7CAFEFC0D8D4}" type="pres">
      <dgm:prSet presAssocID="{10F0EF21-7C33-428B-ABD0-49A075F07821}" presName="root2" presStyleCnt="0"/>
      <dgm:spPr/>
    </dgm:pt>
    <dgm:pt modelId="{E157BC46-7C61-47DA-8078-B4FA47715A1F}" type="pres">
      <dgm:prSet presAssocID="{10F0EF21-7C33-428B-ABD0-49A075F07821}" presName="LevelTwoTextNode" presStyleLbl="node2" presStyleIdx="2" presStyleCnt="4">
        <dgm:presLayoutVars>
          <dgm:chPref val="3"/>
        </dgm:presLayoutVars>
      </dgm:prSet>
      <dgm:spPr/>
    </dgm:pt>
    <dgm:pt modelId="{1BF9FF2B-7F79-4943-A5AD-184F6913011C}" type="pres">
      <dgm:prSet presAssocID="{10F0EF21-7C33-428B-ABD0-49A075F07821}" presName="level3hierChild" presStyleCnt="0"/>
      <dgm:spPr/>
    </dgm:pt>
    <dgm:pt modelId="{7A4A2F7F-B4BE-40CF-85A0-5F8B496905FB}" type="pres">
      <dgm:prSet presAssocID="{5EAD899C-1220-42B0-BDE0-46EFE066EA77}" presName="conn2-1" presStyleLbl="parChTrans1D2" presStyleIdx="3" presStyleCnt="4"/>
      <dgm:spPr/>
    </dgm:pt>
    <dgm:pt modelId="{43DAE4AC-C0F3-40A1-8DF7-EE7616AAF2F1}" type="pres">
      <dgm:prSet presAssocID="{5EAD899C-1220-42B0-BDE0-46EFE066EA77}" presName="connTx" presStyleLbl="parChTrans1D2" presStyleIdx="3" presStyleCnt="4"/>
      <dgm:spPr/>
    </dgm:pt>
    <dgm:pt modelId="{AD3E5B9C-DD05-4BCF-8A28-CA39A3AB619D}" type="pres">
      <dgm:prSet presAssocID="{16256942-7104-4312-9B2B-AC64F0309193}" presName="root2" presStyleCnt="0"/>
      <dgm:spPr/>
    </dgm:pt>
    <dgm:pt modelId="{302734C9-B75D-459A-858E-4ACD2AB18741}" type="pres">
      <dgm:prSet presAssocID="{16256942-7104-4312-9B2B-AC64F0309193}" presName="LevelTwoTextNode" presStyleLbl="node2" presStyleIdx="3" presStyleCnt="4">
        <dgm:presLayoutVars>
          <dgm:chPref val="3"/>
        </dgm:presLayoutVars>
      </dgm:prSet>
      <dgm:spPr/>
    </dgm:pt>
    <dgm:pt modelId="{5F7DB0B3-C8C5-4892-A00E-C01A9B607A69}" type="pres">
      <dgm:prSet presAssocID="{16256942-7104-4312-9B2B-AC64F0309193}" presName="level3hierChild" presStyleCnt="0"/>
      <dgm:spPr/>
    </dgm:pt>
  </dgm:ptLst>
  <dgm:cxnLst>
    <dgm:cxn modelId="{F4ED2D17-B790-4D3C-857F-3601E9DCE885}" type="presOf" srcId="{5EAD899C-1220-42B0-BDE0-46EFE066EA77}" destId="{43DAE4AC-C0F3-40A1-8DF7-EE7616AAF2F1}" srcOrd="1" destOrd="0" presId="urn:microsoft.com/office/officeart/2008/layout/HorizontalMultiLevelHierarchy"/>
    <dgm:cxn modelId="{1E16661D-C8D1-48BC-8CF5-22E2F1F5EE4C}" type="presOf" srcId="{5EAD899C-1220-42B0-BDE0-46EFE066EA77}" destId="{7A4A2F7F-B4BE-40CF-85A0-5F8B496905FB}" srcOrd="0" destOrd="0" presId="urn:microsoft.com/office/officeart/2008/layout/HorizontalMultiLevelHierarchy"/>
    <dgm:cxn modelId="{2B8A4124-1D1D-46B2-BF05-4BDBB2B6E3DE}" type="presOf" srcId="{16256942-7104-4312-9B2B-AC64F0309193}" destId="{302734C9-B75D-459A-858E-4ACD2AB18741}" srcOrd="0" destOrd="0" presId="urn:microsoft.com/office/officeart/2008/layout/HorizontalMultiLevelHierarchy"/>
    <dgm:cxn modelId="{DBA04730-A6F2-4A4B-94EA-419C4859E4E6}" srcId="{CB79BDF5-5F14-4DE0-88A0-59E591CF8440}" destId="{10F0EF21-7C33-428B-ABD0-49A075F07821}" srcOrd="2" destOrd="0" parTransId="{AFA4FB28-4694-4A80-AEB0-EE957698D1AE}" sibTransId="{F2E3362B-B43A-4088-941E-A0B06A6C3E17}"/>
    <dgm:cxn modelId="{8BE52461-605F-49ED-8FCF-0F7EC9E28EF4}" type="presOf" srcId="{31404F9D-4F50-4758-B7B6-76A24740B2AC}" destId="{ED7AAD89-F05B-4EC0-A8BD-D93BF9B2210B}" srcOrd="1" destOrd="0" presId="urn:microsoft.com/office/officeart/2008/layout/HorizontalMultiLevelHierarchy"/>
    <dgm:cxn modelId="{B312846D-1697-48E2-80B9-8CDFB4B70C3B}" srcId="{CB79BDF5-5F14-4DE0-88A0-59E591CF8440}" destId="{16256942-7104-4312-9B2B-AC64F0309193}" srcOrd="3" destOrd="0" parTransId="{5EAD899C-1220-42B0-BDE0-46EFE066EA77}" sibTransId="{98F80D21-3030-47CF-AAE3-A3458F5403FA}"/>
    <dgm:cxn modelId="{07E2206E-7847-4A39-8C08-558524B835F3}" type="presOf" srcId="{06630700-BF6B-46AA-A4E7-3978BE763B90}" destId="{A5BD808A-8BD0-4DFB-88C1-92D73E9EC5A3}" srcOrd="0" destOrd="0" presId="urn:microsoft.com/office/officeart/2008/layout/HorizontalMultiLevelHierarchy"/>
    <dgm:cxn modelId="{64239383-0F1E-41BC-9C85-19739C13FDBE}" type="presOf" srcId="{AFA4FB28-4694-4A80-AEB0-EE957698D1AE}" destId="{808A0F29-C33E-40D7-8FFB-5CF29D11D53C}" srcOrd="0" destOrd="0" presId="urn:microsoft.com/office/officeart/2008/layout/HorizontalMultiLevelHierarchy"/>
    <dgm:cxn modelId="{AB2017A4-79B9-44DE-B6E2-AD79EAFCE6AC}" srcId="{CB79BDF5-5F14-4DE0-88A0-59E591CF8440}" destId="{13522A6C-7313-4F43-8D7B-C4D63EE179C7}" srcOrd="0" destOrd="0" parTransId="{31404F9D-4F50-4758-B7B6-76A24740B2AC}" sibTransId="{9ABE12E5-BE05-41BC-BF19-89A072324577}"/>
    <dgm:cxn modelId="{67C2C3BD-A713-4810-8940-45683F64DE78}" srcId="{CB79BDF5-5F14-4DE0-88A0-59E591CF8440}" destId="{5AA55927-BFFF-48F1-B584-C35B6D228A3A}" srcOrd="1" destOrd="0" parTransId="{06630700-BF6B-46AA-A4E7-3978BE763B90}" sibTransId="{5434FD41-2C0A-4EB9-87A9-FEE9D6106209}"/>
    <dgm:cxn modelId="{D0EC0CC1-07C7-41F4-B2C1-A24642A93509}" type="presOf" srcId="{AFA4FB28-4694-4A80-AEB0-EE957698D1AE}" destId="{FD83F274-8D6B-429E-9C08-2436E3B3D108}" srcOrd="1" destOrd="0" presId="urn:microsoft.com/office/officeart/2008/layout/HorizontalMultiLevelHierarchy"/>
    <dgm:cxn modelId="{9FC171CC-C8D4-4A5C-AB15-4608418F7232}" type="presOf" srcId="{13522A6C-7313-4F43-8D7B-C4D63EE179C7}" destId="{2673E711-3E06-477E-A0E9-9CBA6D514B9B}" srcOrd="0" destOrd="0" presId="urn:microsoft.com/office/officeart/2008/layout/HorizontalMultiLevelHierarchy"/>
    <dgm:cxn modelId="{E4A368D5-BFB1-4585-B8C4-D6BA9D090432}" type="presOf" srcId="{06630700-BF6B-46AA-A4E7-3978BE763B90}" destId="{95FC6741-39F1-4D6F-BBDE-50EF4561501D}" srcOrd="1" destOrd="0" presId="urn:microsoft.com/office/officeart/2008/layout/HorizontalMultiLevelHierarchy"/>
    <dgm:cxn modelId="{02F903D7-FF96-4A38-805B-9F3C9BA2E839}" type="presOf" srcId="{5AA55927-BFFF-48F1-B584-C35B6D228A3A}" destId="{CFD639B2-40FF-4DE4-A722-7ABEAF82B1AC}" srcOrd="0" destOrd="0" presId="urn:microsoft.com/office/officeart/2008/layout/HorizontalMultiLevelHierarchy"/>
    <dgm:cxn modelId="{93C07FDF-606C-47EC-9C87-7338FE515C96}" srcId="{FA6F5F92-25E1-4CFE-99DA-F3B44E7D0CE0}" destId="{CB79BDF5-5F14-4DE0-88A0-59E591CF8440}" srcOrd="0" destOrd="0" parTransId="{B42A0A5D-B3B6-4836-9E90-D2837D03EDE5}" sibTransId="{B071C4B7-9D5E-4895-AD45-46FDC61699C5}"/>
    <dgm:cxn modelId="{E5E934E2-B35A-41EB-A492-42B28647A14F}" type="presOf" srcId="{FA6F5F92-25E1-4CFE-99DA-F3B44E7D0CE0}" destId="{FF9EFEC9-4EBB-498A-AC25-FC0958D86674}" srcOrd="0" destOrd="0" presId="urn:microsoft.com/office/officeart/2008/layout/HorizontalMultiLevelHierarchy"/>
    <dgm:cxn modelId="{06647EEC-59D3-4479-8079-7C6D299F2B3C}" type="presOf" srcId="{10F0EF21-7C33-428B-ABD0-49A075F07821}" destId="{E157BC46-7C61-47DA-8078-B4FA47715A1F}" srcOrd="0" destOrd="0" presId="urn:microsoft.com/office/officeart/2008/layout/HorizontalMultiLevelHierarchy"/>
    <dgm:cxn modelId="{1E93A9FA-0CD9-4FF2-AAF6-85554C834E06}" type="presOf" srcId="{31404F9D-4F50-4758-B7B6-76A24740B2AC}" destId="{2ADBE416-4CC7-433D-8D51-1DD852FDA18D}" srcOrd="0" destOrd="0" presId="urn:microsoft.com/office/officeart/2008/layout/HorizontalMultiLevelHierarchy"/>
    <dgm:cxn modelId="{30FC55FB-F9AF-4DE5-BC15-483BC2FE5536}" type="presOf" srcId="{CB79BDF5-5F14-4DE0-88A0-59E591CF8440}" destId="{357A6B09-DADA-4F32-B1F3-9F8F0CC9B4E3}" srcOrd="0" destOrd="0" presId="urn:microsoft.com/office/officeart/2008/layout/HorizontalMultiLevelHierarchy"/>
    <dgm:cxn modelId="{60233021-0F7E-4DD8-81CA-46D879A4BB9C}" type="presParOf" srcId="{FF9EFEC9-4EBB-498A-AC25-FC0958D86674}" destId="{C1E191B6-A705-4F10-9653-86E90DA90256}" srcOrd="0" destOrd="0" presId="urn:microsoft.com/office/officeart/2008/layout/HorizontalMultiLevelHierarchy"/>
    <dgm:cxn modelId="{0B11FDD9-F22E-4E02-8584-BA99747D51A9}" type="presParOf" srcId="{C1E191B6-A705-4F10-9653-86E90DA90256}" destId="{357A6B09-DADA-4F32-B1F3-9F8F0CC9B4E3}" srcOrd="0" destOrd="0" presId="urn:microsoft.com/office/officeart/2008/layout/HorizontalMultiLevelHierarchy"/>
    <dgm:cxn modelId="{E1A280A7-A7AB-4547-BC00-0470B89F6265}" type="presParOf" srcId="{C1E191B6-A705-4F10-9653-86E90DA90256}" destId="{16DEACDA-4437-4C3B-A147-CE5DDD68DB73}" srcOrd="1" destOrd="0" presId="urn:microsoft.com/office/officeart/2008/layout/HorizontalMultiLevelHierarchy"/>
    <dgm:cxn modelId="{8DD0DB9C-6AAE-4786-8B17-F7A0F3B3D1A4}" type="presParOf" srcId="{16DEACDA-4437-4C3B-A147-CE5DDD68DB73}" destId="{2ADBE416-4CC7-433D-8D51-1DD852FDA18D}" srcOrd="0" destOrd="0" presId="urn:microsoft.com/office/officeart/2008/layout/HorizontalMultiLevelHierarchy"/>
    <dgm:cxn modelId="{5A0DB7DE-891A-4772-949C-F553E7B10139}" type="presParOf" srcId="{2ADBE416-4CC7-433D-8D51-1DD852FDA18D}" destId="{ED7AAD89-F05B-4EC0-A8BD-D93BF9B2210B}" srcOrd="0" destOrd="0" presId="urn:microsoft.com/office/officeart/2008/layout/HorizontalMultiLevelHierarchy"/>
    <dgm:cxn modelId="{9668B9C3-4BAB-466C-B031-2E516CE0300D}" type="presParOf" srcId="{16DEACDA-4437-4C3B-A147-CE5DDD68DB73}" destId="{AE067A10-45DE-4F14-AB52-BC8EAD30F3D4}" srcOrd="1" destOrd="0" presId="urn:microsoft.com/office/officeart/2008/layout/HorizontalMultiLevelHierarchy"/>
    <dgm:cxn modelId="{7FD3824F-D63F-484E-B82F-00D4BCE52856}" type="presParOf" srcId="{AE067A10-45DE-4F14-AB52-BC8EAD30F3D4}" destId="{2673E711-3E06-477E-A0E9-9CBA6D514B9B}" srcOrd="0" destOrd="0" presId="urn:microsoft.com/office/officeart/2008/layout/HorizontalMultiLevelHierarchy"/>
    <dgm:cxn modelId="{E3C8A9D2-2F44-4C4B-B3B3-442B84448839}" type="presParOf" srcId="{AE067A10-45DE-4F14-AB52-BC8EAD30F3D4}" destId="{9965414A-4AA1-4D89-8750-EC977D5EE8C5}" srcOrd="1" destOrd="0" presId="urn:microsoft.com/office/officeart/2008/layout/HorizontalMultiLevelHierarchy"/>
    <dgm:cxn modelId="{3D4C7760-C42E-442C-BC02-0BDF9920CA5F}" type="presParOf" srcId="{16DEACDA-4437-4C3B-A147-CE5DDD68DB73}" destId="{A5BD808A-8BD0-4DFB-88C1-92D73E9EC5A3}" srcOrd="2" destOrd="0" presId="urn:microsoft.com/office/officeart/2008/layout/HorizontalMultiLevelHierarchy"/>
    <dgm:cxn modelId="{78A7497D-57EC-4CB4-922D-14C97981259E}" type="presParOf" srcId="{A5BD808A-8BD0-4DFB-88C1-92D73E9EC5A3}" destId="{95FC6741-39F1-4D6F-BBDE-50EF4561501D}" srcOrd="0" destOrd="0" presId="urn:microsoft.com/office/officeart/2008/layout/HorizontalMultiLevelHierarchy"/>
    <dgm:cxn modelId="{815EAA18-0F58-49A2-B0C7-CD24DC3CC709}" type="presParOf" srcId="{16DEACDA-4437-4C3B-A147-CE5DDD68DB73}" destId="{B3A259BC-203B-49CA-97AE-F7BBFA459438}" srcOrd="3" destOrd="0" presId="urn:microsoft.com/office/officeart/2008/layout/HorizontalMultiLevelHierarchy"/>
    <dgm:cxn modelId="{A018ADDA-8534-4634-9F48-899C2064229E}" type="presParOf" srcId="{B3A259BC-203B-49CA-97AE-F7BBFA459438}" destId="{CFD639B2-40FF-4DE4-A722-7ABEAF82B1AC}" srcOrd="0" destOrd="0" presId="urn:microsoft.com/office/officeart/2008/layout/HorizontalMultiLevelHierarchy"/>
    <dgm:cxn modelId="{92259C3D-2A15-479B-8A0E-47AE6158C863}" type="presParOf" srcId="{B3A259BC-203B-49CA-97AE-F7BBFA459438}" destId="{210FFF3F-B51E-4F99-A936-593B36C01A76}" srcOrd="1" destOrd="0" presId="urn:microsoft.com/office/officeart/2008/layout/HorizontalMultiLevelHierarchy"/>
    <dgm:cxn modelId="{8008D405-DCF2-4D57-B477-9F17518075D0}" type="presParOf" srcId="{16DEACDA-4437-4C3B-A147-CE5DDD68DB73}" destId="{808A0F29-C33E-40D7-8FFB-5CF29D11D53C}" srcOrd="4" destOrd="0" presId="urn:microsoft.com/office/officeart/2008/layout/HorizontalMultiLevelHierarchy"/>
    <dgm:cxn modelId="{4B139011-03AD-4220-973E-3E899BDFF61B}" type="presParOf" srcId="{808A0F29-C33E-40D7-8FFB-5CF29D11D53C}" destId="{FD83F274-8D6B-429E-9C08-2436E3B3D108}" srcOrd="0" destOrd="0" presId="urn:microsoft.com/office/officeart/2008/layout/HorizontalMultiLevelHierarchy"/>
    <dgm:cxn modelId="{0B9449BF-5F4B-4C0F-926B-74582BDD44FC}" type="presParOf" srcId="{16DEACDA-4437-4C3B-A147-CE5DDD68DB73}" destId="{A31F17B6-D428-4795-8123-7CAFEFC0D8D4}" srcOrd="5" destOrd="0" presId="urn:microsoft.com/office/officeart/2008/layout/HorizontalMultiLevelHierarchy"/>
    <dgm:cxn modelId="{BEB8D730-133A-467A-9385-AB09220B5B83}" type="presParOf" srcId="{A31F17B6-D428-4795-8123-7CAFEFC0D8D4}" destId="{E157BC46-7C61-47DA-8078-B4FA47715A1F}" srcOrd="0" destOrd="0" presId="urn:microsoft.com/office/officeart/2008/layout/HorizontalMultiLevelHierarchy"/>
    <dgm:cxn modelId="{9F4FD9F3-B7A2-43B4-956C-487DD084907D}" type="presParOf" srcId="{A31F17B6-D428-4795-8123-7CAFEFC0D8D4}" destId="{1BF9FF2B-7F79-4943-A5AD-184F6913011C}" srcOrd="1" destOrd="0" presId="urn:microsoft.com/office/officeart/2008/layout/HorizontalMultiLevelHierarchy"/>
    <dgm:cxn modelId="{F49E8AE3-73DE-4FA2-AB32-FAE82134F2D1}" type="presParOf" srcId="{16DEACDA-4437-4C3B-A147-CE5DDD68DB73}" destId="{7A4A2F7F-B4BE-40CF-85A0-5F8B496905FB}" srcOrd="6" destOrd="0" presId="urn:microsoft.com/office/officeart/2008/layout/HorizontalMultiLevelHierarchy"/>
    <dgm:cxn modelId="{73CCD9C4-ECCE-4300-950E-8459DE901DBB}" type="presParOf" srcId="{7A4A2F7F-B4BE-40CF-85A0-5F8B496905FB}" destId="{43DAE4AC-C0F3-40A1-8DF7-EE7616AAF2F1}" srcOrd="0" destOrd="0" presId="urn:microsoft.com/office/officeart/2008/layout/HorizontalMultiLevelHierarchy"/>
    <dgm:cxn modelId="{E900E122-70ED-4636-8CEE-59A799A05C52}" type="presParOf" srcId="{16DEACDA-4437-4C3B-A147-CE5DDD68DB73}" destId="{AD3E5B9C-DD05-4BCF-8A28-CA39A3AB619D}" srcOrd="7" destOrd="0" presId="urn:microsoft.com/office/officeart/2008/layout/HorizontalMultiLevelHierarchy"/>
    <dgm:cxn modelId="{3EAD560E-2D0F-4FBC-9670-41687047E65E}" type="presParOf" srcId="{AD3E5B9C-DD05-4BCF-8A28-CA39A3AB619D}" destId="{302734C9-B75D-459A-858E-4ACD2AB18741}" srcOrd="0" destOrd="0" presId="urn:microsoft.com/office/officeart/2008/layout/HorizontalMultiLevelHierarchy"/>
    <dgm:cxn modelId="{6180C03A-77A4-4A22-87C3-3199BBA72B9B}" type="presParOf" srcId="{AD3E5B9C-DD05-4BCF-8A28-CA39A3AB619D}" destId="{5F7DB0B3-C8C5-4892-A00E-C01A9B607A69}" srcOrd="1" destOrd="0" presId="urn:microsoft.com/office/officeart/2008/layout/HorizontalMultiLevelHierarchy"/>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097724" y="988388"/>
          <a:ext cx="91440" cy="468769"/>
        </a:xfrm>
        <a:custGeom>
          <a:avLst/>
          <a:gdLst/>
          <a:ahLst/>
          <a:cxnLst/>
          <a:rect l="0" t="0" r="0" b="0"/>
          <a:pathLst>
            <a:path>
              <a:moveTo>
                <a:pt x="45720" y="0"/>
              </a:moveTo>
              <a:lnTo>
                <a:pt x="121605" y="4687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67234" y="0"/>
          <a:ext cx="7952419" cy="9883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Project management in a nutshell</a:t>
          </a:r>
        </a:p>
      </dsp:txBody>
      <dsp:txXfrm>
        <a:off x="2167234" y="0"/>
        <a:ext cx="7952419" cy="988388"/>
      </dsp:txXfrm>
    </dsp:sp>
    <dsp:sp modelId="{FD30AE26-6486-41CD-BC2E-A5EA6A921F8C}">
      <dsp:nvSpPr>
        <dsp:cNvPr id="0" name=""/>
        <dsp:cNvSpPr/>
      </dsp:nvSpPr>
      <dsp:spPr>
        <a:xfrm>
          <a:off x="8681" y="2968373"/>
          <a:ext cx="1333619" cy="529167"/>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life cycle</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Methodology</a:t>
          </a:r>
        </a:p>
      </dsp:txBody>
      <dsp:txXfrm rot="-10800000">
        <a:off x="4168570" y="1107419"/>
        <a:ext cx="2050759" cy="6994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4A2F7F-B4BE-40CF-85A0-5F8B496905FB}">
      <dsp:nvSpPr>
        <dsp:cNvPr id="0" name=""/>
        <dsp:cNvSpPr/>
      </dsp:nvSpPr>
      <dsp:spPr>
        <a:xfrm>
          <a:off x="335338" y="723076"/>
          <a:ext cx="790049" cy="780424"/>
        </a:xfrm>
        <a:custGeom>
          <a:avLst/>
          <a:gdLst/>
          <a:ahLst/>
          <a:cxnLst/>
          <a:rect l="0" t="0" r="0" b="0"/>
          <a:pathLst>
            <a:path>
              <a:moveTo>
                <a:pt x="0" y="0"/>
              </a:moveTo>
              <a:lnTo>
                <a:pt x="395024" y="0"/>
              </a:lnTo>
              <a:lnTo>
                <a:pt x="395024" y="780424"/>
              </a:lnTo>
              <a:lnTo>
                <a:pt x="790049" y="7804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2600" y="1085526"/>
        <a:ext cx="55525" cy="55525"/>
      </dsp:txXfrm>
    </dsp:sp>
    <dsp:sp modelId="{808A0F29-C33E-40D7-8FFB-5CF29D11D53C}">
      <dsp:nvSpPr>
        <dsp:cNvPr id="0" name=""/>
        <dsp:cNvSpPr/>
      </dsp:nvSpPr>
      <dsp:spPr>
        <a:xfrm>
          <a:off x="335338" y="723076"/>
          <a:ext cx="790049" cy="363395"/>
        </a:xfrm>
        <a:custGeom>
          <a:avLst/>
          <a:gdLst/>
          <a:ahLst/>
          <a:cxnLst/>
          <a:rect l="0" t="0" r="0" b="0"/>
          <a:pathLst>
            <a:path>
              <a:moveTo>
                <a:pt x="0" y="0"/>
              </a:moveTo>
              <a:lnTo>
                <a:pt x="395024" y="0"/>
              </a:lnTo>
              <a:lnTo>
                <a:pt x="395024" y="363395"/>
              </a:lnTo>
              <a:lnTo>
                <a:pt x="790049" y="36339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622" y="883033"/>
        <a:ext cx="43480" cy="43480"/>
      </dsp:txXfrm>
    </dsp:sp>
    <dsp:sp modelId="{A5BD808A-8BD0-4DFB-88C1-92D73E9EC5A3}">
      <dsp:nvSpPr>
        <dsp:cNvPr id="0" name=""/>
        <dsp:cNvSpPr/>
      </dsp:nvSpPr>
      <dsp:spPr>
        <a:xfrm flipV="1">
          <a:off x="335338" y="623722"/>
          <a:ext cx="790049" cy="91440"/>
        </a:xfrm>
        <a:custGeom>
          <a:avLst/>
          <a:gdLst/>
          <a:ahLst/>
          <a:cxnLst/>
          <a:rect l="0" t="0" r="0" b="0"/>
          <a:pathLst>
            <a:path>
              <a:moveTo>
                <a:pt x="0" y="99354"/>
              </a:moveTo>
              <a:lnTo>
                <a:pt x="395024" y="99354"/>
              </a:lnTo>
              <a:lnTo>
                <a:pt x="395024" y="45720"/>
              </a:lnTo>
              <a:lnTo>
                <a:pt x="79004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334429" y="607165"/>
        <a:ext cx="791867" cy="124552"/>
      </dsp:txXfrm>
    </dsp:sp>
    <dsp:sp modelId="{2ADBE416-4CC7-433D-8D51-1DD852FDA18D}">
      <dsp:nvSpPr>
        <dsp:cNvPr id="0" name=""/>
        <dsp:cNvSpPr/>
      </dsp:nvSpPr>
      <dsp:spPr>
        <a:xfrm>
          <a:off x="335338" y="252412"/>
          <a:ext cx="790049" cy="470663"/>
        </a:xfrm>
        <a:custGeom>
          <a:avLst/>
          <a:gdLst/>
          <a:ahLst/>
          <a:cxnLst/>
          <a:rect l="0" t="0" r="0" b="0"/>
          <a:pathLst>
            <a:path>
              <a:moveTo>
                <a:pt x="0" y="470663"/>
              </a:moveTo>
              <a:lnTo>
                <a:pt x="395024" y="470663"/>
              </a:lnTo>
              <a:lnTo>
                <a:pt x="395024" y="0"/>
              </a:lnTo>
              <a:lnTo>
                <a:pt x="79004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7372" y="464754"/>
        <a:ext cx="45981" cy="45981"/>
      </dsp:txXfrm>
    </dsp:sp>
    <dsp:sp modelId="{357A6B09-DADA-4F32-B1F3-9F8F0CC9B4E3}">
      <dsp:nvSpPr>
        <dsp:cNvPr id="0" name=""/>
        <dsp:cNvSpPr/>
      </dsp:nvSpPr>
      <dsp:spPr>
        <a:xfrm rot="5400000" flipV="1">
          <a:off x="-555407" y="555407"/>
          <a:ext cx="1446153" cy="3353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Project requirements definition</a:t>
          </a:r>
        </a:p>
      </dsp:txBody>
      <dsp:txXfrm rot="10800000">
        <a:off x="-555407" y="555407"/>
        <a:ext cx="1446153" cy="335338"/>
      </dsp:txXfrm>
    </dsp:sp>
    <dsp:sp modelId="{2673E711-3E06-477E-A0E9-9CBA6D514B9B}">
      <dsp:nvSpPr>
        <dsp:cNvPr id="0" name=""/>
        <dsp:cNvSpPr/>
      </dsp:nvSpPr>
      <dsp:spPr>
        <a:xfrm>
          <a:off x="1125387" y="85600"/>
          <a:ext cx="1094285" cy="333623"/>
        </a:xfrm>
        <a:prstGeom prst="rect">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Workshop</a:t>
          </a:r>
        </a:p>
      </dsp:txBody>
      <dsp:txXfrm>
        <a:off x="1125387" y="85600"/>
        <a:ext cx="1094285" cy="333623"/>
      </dsp:txXfrm>
    </dsp:sp>
    <dsp:sp modelId="{CFD639B2-40FF-4DE4-A722-7ABEAF82B1AC}">
      <dsp:nvSpPr>
        <dsp:cNvPr id="0" name=""/>
        <dsp:cNvSpPr/>
      </dsp:nvSpPr>
      <dsp:spPr>
        <a:xfrm>
          <a:off x="1125387" y="502630"/>
          <a:ext cx="1094285" cy="333623"/>
        </a:xfrm>
        <a:prstGeom prst="rect">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Brainstorming</a:t>
          </a:r>
        </a:p>
      </dsp:txBody>
      <dsp:txXfrm>
        <a:off x="1125387" y="502630"/>
        <a:ext cx="1094285" cy="333623"/>
      </dsp:txXfrm>
    </dsp:sp>
    <dsp:sp modelId="{E157BC46-7C61-47DA-8078-B4FA47715A1F}">
      <dsp:nvSpPr>
        <dsp:cNvPr id="0" name=""/>
        <dsp:cNvSpPr/>
      </dsp:nvSpPr>
      <dsp:spPr>
        <a:xfrm>
          <a:off x="1125387" y="919659"/>
          <a:ext cx="1094285" cy="3336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dirty="0"/>
            <a:t>Decision logic table</a:t>
          </a:r>
        </a:p>
      </dsp:txBody>
      <dsp:txXfrm>
        <a:off x="1125387" y="919659"/>
        <a:ext cx="1094285" cy="333623"/>
      </dsp:txXfrm>
    </dsp:sp>
    <dsp:sp modelId="{302734C9-B75D-459A-858E-4ACD2AB18741}">
      <dsp:nvSpPr>
        <dsp:cNvPr id="0" name=""/>
        <dsp:cNvSpPr/>
      </dsp:nvSpPr>
      <dsp:spPr>
        <a:xfrm>
          <a:off x="1125387" y="1336689"/>
          <a:ext cx="1094285" cy="3336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t>RACI charting</a:t>
          </a:r>
          <a:endParaRPr lang="en-US" sz="1100" kern="1200" dirty="0"/>
        </a:p>
      </dsp:txBody>
      <dsp:txXfrm>
        <a:off x="1125387" y="1336689"/>
        <a:ext cx="1094285" cy="33362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1.xml"/><Relationship Id="rId12"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diagramData" Target="../diagrams/data2.xml"/><Relationship Id="rId5" Type="http://schemas.openxmlformats.org/officeDocument/2006/relationships/image" Target="../media/image9.emf"/><Relationship Id="rId15" Type="http://schemas.microsoft.com/office/2007/relationships/diagramDrawing" Target="../diagrams/drawing2.xml"/><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 Id="rId14" Type="http://schemas.openxmlformats.org/officeDocument/2006/relationships/diagramColors" Target="../diagrams/colors2.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7.emf"/><Relationship Id="rId7" Type="http://schemas.openxmlformats.org/officeDocument/2006/relationships/image" Target="../media/image30.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4.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38.png"/><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50.png"/><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50.png"/><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59.png"/><Relationship Id="rId4" Type="http://schemas.openxmlformats.org/officeDocument/2006/relationships/image" Target="../media/image9.emf"/></Relationships>
</file>

<file path=ppt/slides/_rels/slide5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0.png"/></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61.emf"/><Relationship Id="rId5" Type="http://schemas.openxmlformats.org/officeDocument/2006/relationships/image" Target="../media/image9.emf"/><Relationship Id="rId4" Type="http://schemas.openxmlformats.org/officeDocument/2006/relationships/image" Target="../media/image8.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62.emf"/><Relationship Id="rId5" Type="http://schemas.openxmlformats.org/officeDocument/2006/relationships/image" Target="../media/image9.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3.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4.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58265" y="5430129"/>
            <a:ext cx="6750143"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4740813" y="5613108"/>
            <a:ext cx="83923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a:t>
            </a:r>
            <a:r>
              <a:rPr kumimoji="0" lang="en-US" sz="28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312- L1</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Ch.2 </a:t>
            </a:r>
            <a:r>
              <a:rPr kumimoji="0" lang="en-US" sz="280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a:rPr>
              <a:t>Project management in a nutshell</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54005"/>
    </mc:Choice>
    <mc:Fallback xmlns="">
      <p:transition spd="slow" advTm="540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86053"/>
            <a:ext cx="9533101" cy="1610200"/>
          </a:xfrm>
          <a:prstGeom prst="rect">
            <a:avLst/>
          </a:prstGeom>
        </p:spPr>
      </p:pic>
      <p:sp>
        <p:nvSpPr>
          <p:cNvPr id="7" name="TextBox 6"/>
          <p:cNvSpPr txBox="1"/>
          <p:nvPr/>
        </p:nvSpPr>
        <p:spPr>
          <a:xfrm>
            <a:off x="5191585" y="216912"/>
            <a:ext cx="26244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CH2- Lecture 2</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8" name="Diagram 7">
            <a:extLst>
              <a:ext uri="{FF2B5EF4-FFF2-40B4-BE49-F238E27FC236}">
                <a16:creationId xmlns:a16="http://schemas.microsoft.com/office/drawing/2014/main" id="{A4579125-F255-BA96-34D3-351C563EED45}"/>
              </a:ext>
            </a:extLst>
          </p:cNvPr>
          <p:cNvGraphicFramePr/>
          <p:nvPr>
            <p:extLst>
              <p:ext uri="{D42A27DB-BD31-4B8C-83A1-F6EECF244321}">
                <p14:modId xmlns:p14="http://schemas.microsoft.com/office/powerpoint/2010/main" val="3807791080"/>
              </p:ext>
            </p:extLst>
          </p:nvPr>
        </p:nvGraphicFramePr>
        <p:xfrm>
          <a:off x="244595" y="1026625"/>
          <a:ext cx="12061386" cy="528327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Diagram 8">
            <a:extLst>
              <a:ext uri="{FF2B5EF4-FFF2-40B4-BE49-F238E27FC236}">
                <a16:creationId xmlns:a16="http://schemas.microsoft.com/office/drawing/2014/main" id="{55851B84-ED17-EB98-BA06-8FCBE43F8EDC}"/>
              </a:ext>
            </a:extLst>
          </p:cNvPr>
          <p:cNvGraphicFramePr/>
          <p:nvPr>
            <p:extLst>
              <p:ext uri="{D42A27DB-BD31-4B8C-83A1-F6EECF244321}">
                <p14:modId xmlns:p14="http://schemas.microsoft.com/office/powerpoint/2010/main" val="2737925930"/>
              </p:ext>
            </p:extLst>
          </p:nvPr>
        </p:nvGraphicFramePr>
        <p:xfrm>
          <a:off x="910977" y="4970394"/>
          <a:ext cx="2790865" cy="1755914"/>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3506440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0870"/>
            <a:ext cx="9533101" cy="1066710"/>
          </a:xfrm>
          <a:prstGeom prst="rect">
            <a:avLst/>
          </a:prstGeom>
        </p:spPr>
      </p:pic>
      <p:sp>
        <p:nvSpPr>
          <p:cNvPr id="10" name="TextBox 9">
            <a:extLst>
              <a:ext uri="{FF2B5EF4-FFF2-40B4-BE49-F238E27FC236}">
                <a16:creationId xmlns:a16="http://schemas.microsoft.com/office/drawing/2014/main" id="{1A5AC736-E32A-2408-D7EC-2A117D7B4AD5}"/>
              </a:ext>
            </a:extLst>
          </p:cNvPr>
          <p:cNvSpPr txBox="1"/>
          <p:nvPr/>
        </p:nvSpPr>
        <p:spPr>
          <a:xfrm>
            <a:off x="2747432" y="123204"/>
            <a:ext cx="26244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Outline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50C21587-B1D5-4CF4-3BE7-94BCDBFED7C2}"/>
              </a:ext>
            </a:extLst>
          </p:cNvPr>
          <p:cNvSpPr txBox="1"/>
          <p:nvPr/>
        </p:nvSpPr>
        <p:spPr>
          <a:xfrm>
            <a:off x="955329" y="1312820"/>
            <a:ext cx="6208642" cy="2246769"/>
          </a:xfrm>
          <a:prstGeom prst="rect">
            <a:avLst/>
          </a:prstGeom>
          <a:noFill/>
        </p:spPr>
        <p:txBody>
          <a:bodyPr wrap="square">
            <a:spAutoFit/>
          </a:bodyPr>
          <a:lstStyle/>
          <a:p>
            <a:pPr marL="285750" indent="-285750">
              <a:buFont typeface="Wingdings" panose="05000000000000000000" pitchFamily="2" charset="2"/>
              <a:buChar char="q"/>
            </a:pPr>
            <a:endParaRPr lang="en-US" sz="2800" b="1" dirty="0">
              <a:solidFill>
                <a:srgbClr val="002060"/>
              </a:solidFill>
            </a:endParaRPr>
          </a:p>
          <a:p>
            <a:pPr marL="285750" indent="-285750">
              <a:buFont typeface="Wingdings" panose="05000000000000000000" pitchFamily="2" charset="2"/>
              <a:buChar char="q"/>
            </a:pPr>
            <a:r>
              <a:rPr lang="en-US" sz="2800" b="1" dirty="0">
                <a:solidFill>
                  <a:srgbClr val="002060"/>
                </a:solidFill>
              </a:rPr>
              <a:t>Introduction</a:t>
            </a:r>
          </a:p>
          <a:p>
            <a:pPr marL="285750" indent="-285750">
              <a:buFont typeface="Wingdings" panose="05000000000000000000" pitchFamily="2" charset="2"/>
              <a:buChar char="q"/>
            </a:pPr>
            <a:r>
              <a:rPr lang="en-US" sz="2800" b="1" dirty="0">
                <a:solidFill>
                  <a:srgbClr val="002060"/>
                </a:solidFill>
              </a:rPr>
              <a:t>What is the project?</a:t>
            </a:r>
          </a:p>
          <a:p>
            <a:pPr marL="285750" indent="-285750">
              <a:buFont typeface="Wingdings" panose="05000000000000000000" pitchFamily="2" charset="2"/>
              <a:buChar char="q"/>
            </a:pPr>
            <a:r>
              <a:rPr lang="en-US" sz="2800" b="1" dirty="0">
                <a:solidFill>
                  <a:srgbClr val="002060"/>
                </a:solidFill>
              </a:rPr>
              <a:t>Methodology </a:t>
            </a:r>
          </a:p>
          <a:p>
            <a:pPr marL="285750" indent="-285750">
              <a:buFont typeface="Wingdings" panose="05000000000000000000" pitchFamily="2" charset="2"/>
              <a:buChar char="q"/>
            </a:pPr>
            <a:endParaRPr lang="en-US" sz="2800" b="1" dirty="0">
              <a:solidFill>
                <a:srgbClr val="002060"/>
              </a:solidFill>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1691" y="0"/>
            <a:ext cx="9533101" cy="1610200"/>
          </a:xfrm>
          <a:prstGeom prst="rect">
            <a:avLst/>
          </a:prstGeom>
        </p:spPr>
      </p:pic>
      <p:sp>
        <p:nvSpPr>
          <p:cNvPr id="7" name="TextBox 6"/>
          <p:cNvSpPr txBox="1"/>
          <p:nvPr/>
        </p:nvSpPr>
        <p:spPr>
          <a:xfrm>
            <a:off x="2650377" y="543490"/>
            <a:ext cx="32431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Chapter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89" y="1519504"/>
            <a:ext cx="12072675" cy="5115503"/>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Looks at the big picture of project management and how to get projects started by using a methodology.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good starting point for having a methodology is to look at the PMBOK Guide (PMI 2008).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Many organizations use this model methodology as a starting point and modify it to meet their unique needs.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Included in the methodology is to define the project’s requirements and evaluating its business case.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Addresses useful brainstorming techniques such as brown papers (as-is and to-be model), process charting, decision logic table (DLT) (displays an entire situation visually), RACI (responsible–accountable–consult– inform) charting, and how to evaluate and prioritize projects.</a:t>
            </a:r>
          </a:p>
          <a:p>
            <a:pPr algn="just">
              <a:lnSpc>
                <a:spcPct val="200000"/>
              </a:lnSpc>
            </a:pPr>
            <a:endParaRPr lang="en-US" sz="16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58899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0657" y="222787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book try to find realistic ways to eliminate the negative effects of developing systems using tools and techniques and to look at key ways that are needed to have successful projects that help improve organizations (Smith 1983). </a:t>
            </a:r>
          </a:p>
        </p:txBody>
      </p:sp>
    </p:spTree>
    <p:extLst>
      <p:ext uri="{BB962C8B-B14F-4D97-AF65-F5344CB8AC3E}">
        <p14:creationId xmlns:p14="http://schemas.microsoft.com/office/powerpoint/2010/main" val="2720359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18074"/>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0657" y="2227876"/>
            <a:ext cx="10647609"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writing style here uses mostly nontechnical language, which includes a heavy usage of graphics and tables for easy reading and as much as possible adheres to the “KISS” principle. </a:t>
            </a:r>
          </a:p>
        </p:txBody>
      </p:sp>
      <p:pic>
        <p:nvPicPr>
          <p:cNvPr id="8" name="Picture 7">
            <a:extLst>
              <a:ext uri="{FF2B5EF4-FFF2-40B4-BE49-F238E27FC236}">
                <a16:creationId xmlns:a16="http://schemas.microsoft.com/office/drawing/2014/main" id="{0F5B0A73-8742-F615-C97E-B6F6A2F918A7}"/>
              </a:ext>
            </a:extLst>
          </p:cNvPr>
          <p:cNvPicPr>
            <a:picLocks noChangeAspect="1"/>
          </p:cNvPicPr>
          <p:nvPr/>
        </p:nvPicPr>
        <p:blipFill>
          <a:blip r:embed="rId6"/>
          <a:stretch>
            <a:fillRect/>
          </a:stretch>
        </p:blipFill>
        <p:spPr>
          <a:xfrm>
            <a:off x="7341410" y="4605841"/>
            <a:ext cx="3095625" cy="1476375"/>
          </a:xfrm>
          <a:prstGeom prst="rect">
            <a:avLst/>
          </a:prstGeom>
        </p:spPr>
      </p:pic>
    </p:spTree>
    <p:extLst>
      <p:ext uri="{BB962C8B-B14F-4D97-AF65-F5344CB8AC3E}">
        <p14:creationId xmlns:p14="http://schemas.microsoft.com/office/powerpoint/2010/main" val="749650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18074"/>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3665"/>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89" y="1362943"/>
            <a:ext cx="12021051" cy="588699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"keep it simple stupid" (KISS) principle is a design rule that states that systems perform best when they have simple designs rather than complex ones. KISS is not meant to imply stupidity. </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On the contrary, it is usually associated with intelligent systems that may be misconstrued as stupid because of their simplistic design. </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KISS Principle hinders and/or prevents creeping featurism, system failover and other IT issues.</a:t>
            </a:r>
          </a:p>
          <a:p>
            <a:pPr marL="285750" indent="-285750" algn="just">
              <a:lnSpc>
                <a:spcPct val="200000"/>
              </a:lnSpc>
              <a:buFont typeface="Arial" panose="020B0604020202020204" pitchFamily="34" charset="0"/>
              <a:buChar char="•"/>
            </a:pP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8" name="Picture 7">
            <a:extLst>
              <a:ext uri="{FF2B5EF4-FFF2-40B4-BE49-F238E27FC236}">
                <a16:creationId xmlns:a16="http://schemas.microsoft.com/office/drawing/2014/main" id="{0F5B0A73-8742-F615-C97E-B6F6A2F918A7}"/>
              </a:ext>
            </a:extLst>
          </p:cNvPr>
          <p:cNvPicPr>
            <a:picLocks noChangeAspect="1"/>
          </p:cNvPicPr>
          <p:nvPr/>
        </p:nvPicPr>
        <p:blipFill>
          <a:blip r:embed="rId6"/>
          <a:stretch>
            <a:fillRect/>
          </a:stretch>
        </p:blipFill>
        <p:spPr>
          <a:xfrm>
            <a:off x="9762890" y="543490"/>
            <a:ext cx="2298496" cy="1096206"/>
          </a:xfrm>
          <a:prstGeom prst="rect">
            <a:avLst/>
          </a:prstGeom>
        </p:spPr>
      </p:pic>
    </p:spTree>
    <p:extLst>
      <p:ext uri="{BB962C8B-B14F-4D97-AF65-F5344CB8AC3E}">
        <p14:creationId xmlns:p14="http://schemas.microsoft.com/office/powerpoint/2010/main" val="2811941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31060"/>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KISS is an old information-processing acronym that stands for “keep it simple stupid” and more recently has been modified or updated to mean “keep it short and simple.” It is usually referred to the building of new software applications. </a:t>
            </a:r>
          </a:p>
        </p:txBody>
      </p:sp>
      <p:pic>
        <p:nvPicPr>
          <p:cNvPr id="8" name="Picture 7">
            <a:extLst>
              <a:ext uri="{FF2B5EF4-FFF2-40B4-BE49-F238E27FC236}">
                <a16:creationId xmlns:a16="http://schemas.microsoft.com/office/drawing/2014/main" id="{FCD7CA5B-A9CE-52C3-27C4-89B21E8F2F85}"/>
              </a:ext>
            </a:extLst>
          </p:cNvPr>
          <p:cNvPicPr>
            <a:picLocks noChangeAspect="1"/>
          </p:cNvPicPr>
          <p:nvPr/>
        </p:nvPicPr>
        <p:blipFill>
          <a:blip r:embed="rId6"/>
          <a:stretch>
            <a:fillRect/>
          </a:stretch>
        </p:blipFill>
        <p:spPr>
          <a:xfrm>
            <a:off x="6506817" y="4126079"/>
            <a:ext cx="3075327" cy="2406509"/>
          </a:xfrm>
          <a:prstGeom prst="rect">
            <a:avLst/>
          </a:prstGeom>
        </p:spPr>
      </p:pic>
    </p:spTree>
    <p:extLst>
      <p:ext uri="{BB962C8B-B14F-4D97-AF65-F5344CB8AC3E}">
        <p14:creationId xmlns:p14="http://schemas.microsoft.com/office/powerpoint/2010/main" val="3901330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224026"/>
            <a:ext cx="935394" cy="633974"/>
          </a:xfrm>
          <a:prstGeom prst="rect">
            <a:avLst/>
          </a:prstGeom>
        </p:spPr>
      </p:pic>
      <p:pic>
        <p:nvPicPr>
          <p:cNvPr id="3" name="Picture 2"/>
          <p:cNvPicPr>
            <a:picLocks noChangeAspect="1"/>
          </p:cNvPicPr>
          <p:nvPr/>
        </p:nvPicPr>
        <p:blipFill>
          <a:blip r:embed="rId3"/>
          <a:stretch>
            <a:fillRect/>
          </a:stretch>
        </p:blipFill>
        <p:spPr>
          <a:xfrm>
            <a:off x="2440788" y="6519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50426"/>
            <a:ext cx="7356753"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The following is an expanded and updated definition of the elements that make up the KISS principle (Smith 1983):</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If you are fortunate to have a simple solution to a problem—keep it that way. </a:t>
            </a:r>
          </a:p>
        </p:txBody>
      </p:sp>
      <p:pic>
        <p:nvPicPr>
          <p:cNvPr id="10" name="Picture 9">
            <a:extLst>
              <a:ext uri="{FF2B5EF4-FFF2-40B4-BE49-F238E27FC236}">
                <a16:creationId xmlns:a16="http://schemas.microsoft.com/office/drawing/2014/main" id="{55A98DB9-FAD8-39A1-F38A-82AA71DA656E}"/>
              </a:ext>
            </a:extLst>
          </p:cNvPr>
          <p:cNvPicPr>
            <a:picLocks noChangeAspect="1"/>
          </p:cNvPicPr>
          <p:nvPr/>
        </p:nvPicPr>
        <p:blipFill>
          <a:blip r:embed="rId6"/>
          <a:stretch>
            <a:fillRect/>
          </a:stretch>
        </p:blipFill>
        <p:spPr>
          <a:xfrm>
            <a:off x="8189843" y="1863993"/>
            <a:ext cx="3723861" cy="2931094"/>
          </a:xfrm>
          <a:prstGeom prst="rect">
            <a:avLst/>
          </a:prstGeom>
        </p:spPr>
      </p:pic>
    </p:spTree>
    <p:extLst>
      <p:ext uri="{BB962C8B-B14F-4D97-AF65-F5344CB8AC3E}">
        <p14:creationId xmlns:p14="http://schemas.microsoft.com/office/powerpoint/2010/main" val="2920612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224026"/>
            <a:ext cx="935394" cy="633974"/>
          </a:xfrm>
          <a:prstGeom prst="rect">
            <a:avLst/>
          </a:prstGeom>
        </p:spPr>
      </p:pic>
      <p:pic>
        <p:nvPicPr>
          <p:cNvPr id="3" name="Picture 2"/>
          <p:cNvPicPr>
            <a:picLocks noChangeAspect="1"/>
          </p:cNvPicPr>
          <p:nvPr/>
        </p:nvPicPr>
        <p:blipFill>
          <a:blip r:embed="rId3"/>
          <a:stretch>
            <a:fillRect/>
          </a:stretch>
        </p:blipFill>
        <p:spPr>
          <a:xfrm>
            <a:off x="2440788" y="6519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312" y="1982015"/>
            <a:ext cx="4109342"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Sometimes, it is human nature to take a simple solution to a problem and complicate it. </a:t>
            </a:r>
          </a:p>
        </p:txBody>
      </p:sp>
      <p:pic>
        <p:nvPicPr>
          <p:cNvPr id="8" name="Picture 7">
            <a:extLst>
              <a:ext uri="{FF2B5EF4-FFF2-40B4-BE49-F238E27FC236}">
                <a16:creationId xmlns:a16="http://schemas.microsoft.com/office/drawing/2014/main" id="{890480DF-840B-3B0C-EE05-32E59EA45F89}"/>
              </a:ext>
            </a:extLst>
          </p:cNvPr>
          <p:cNvPicPr>
            <a:picLocks noChangeAspect="1"/>
          </p:cNvPicPr>
          <p:nvPr/>
        </p:nvPicPr>
        <p:blipFill>
          <a:blip r:embed="rId6"/>
          <a:stretch>
            <a:fillRect/>
          </a:stretch>
        </p:blipFill>
        <p:spPr>
          <a:xfrm>
            <a:off x="4532243" y="1524000"/>
            <a:ext cx="7540432" cy="4995508"/>
          </a:xfrm>
          <a:prstGeom prst="rect">
            <a:avLst/>
          </a:prstGeom>
        </p:spPr>
      </p:pic>
    </p:spTree>
    <p:extLst>
      <p:ext uri="{BB962C8B-B14F-4D97-AF65-F5344CB8AC3E}">
        <p14:creationId xmlns:p14="http://schemas.microsoft.com/office/powerpoint/2010/main" val="1615183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224026"/>
            <a:ext cx="935394" cy="633974"/>
          </a:xfrm>
          <a:prstGeom prst="rect">
            <a:avLst/>
          </a:prstGeom>
        </p:spPr>
      </p:pic>
      <p:pic>
        <p:nvPicPr>
          <p:cNvPr id="3" name="Picture 2"/>
          <p:cNvPicPr>
            <a:picLocks noChangeAspect="1"/>
          </p:cNvPicPr>
          <p:nvPr/>
        </p:nvPicPr>
        <p:blipFill>
          <a:blip r:embed="rId3"/>
          <a:stretch>
            <a:fillRect/>
          </a:stretch>
        </p:blipFill>
        <p:spPr>
          <a:xfrm>
            <a:off x="2440788" y="6519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3CDCF399-87B1-B3E1-B363-14921EA76C39}"/>
              </a:ext>
            </a:extLst>
          </p:cNvPr>
          <p:cNvPicPr>
            <a:picLocks noChangeAspect="1"/>
          </p:cNvPicPr>
          <p:nvPr/>
        </p:nvPicPr>
        <p:blipFill>
          <a:blip r:embed="rId6"/>
          <a:stretch>
            <a:fillRect/>
          </a:stretch>
        </p:blipFill>
        <p:spPr>
          <a:xfrm>
            <a:off x="6358091" y="1788581"/>
            <a:ext cx="5584548" cy="3711071"/>
          </a:xfrm>
          <a:prstGeom prst="rect">
            <a:avLst/>
          </a:prstGeom>
        </p:spPr>
      </p:pic>
      <p:pic>
        <p:nvPicPr>
          <p:cNvPr id="12" name="Picture 11">
            <a:extLst>
              <a:ext uri="{FF2B5EF4-FFF2-40B4-BE49-F238E27FC236}">
                <a16:creationId xmlns:a16="http://schemas.microsoft.com/office/drawing/2014/main" id="{358F6665-F0A7-387E-D3DF-26A222610ECB}"/>
              </a:ext>
            </a:extLst>
          </p:cNvPr>
          <p:cNvPicPr>
            <a:picLocks noChangeAspect="1"/>
          </p:cNvPicPr>
          <p:nvPr/>
        </p:nvPicPr>
        <p:blipFill rotWithShape="1">
          <a:blip r:embed="rId7"/>
          <a:srcRect t="18203" b="16530"/>
          <a:stretch/>
        </p:blipFill>
        <p:spPr>
          <a:xfrm>
            <a:off x="249361" y="1788581"/>
            <a:ext cx="5989983" cy="3823191"/>
          </a:xfrm>
          <a:prstGeom prst="rect">
            <a:avLst/>
          </a:prstGeom>
        </p:spPr>
      </p:pic>
    </p:spTree>
    <p:extLst>
      <p:ext uri="{BB962C8B-B14F-4D97-AF65-F5344CB8AC3E}">
        <p14:creationId xmlns:p14="http://schemas.microsoft.com/office/powerpoint/2010/main" val="3178565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224026"/>
            <a:ext cx="935394" cy="633974"/>
          </a:xfrm>
          <a:prstGeom prst="rect">
            <a:avLst/>
          </a:prstGeom>
        </p:spPr>
      </p:pic>
      <p:pic>
        <p:nvPicPr>
          <p:cNvPr id="3" name="Picture 2"/>
          <p:cNvPicPr>
            <a:picLocks noChangeAspect="1"/>
          </p:cNvPicPr>
          <p:nvPr/>
        </p:nvPicPr>
        <p:blipFill>
          <a:blip r:embed="rId3"/>
          <a:stretch>
            <a:fillRect/>
          </a:stretch>
        </p:blipFill>
        <p:spPr>
          <a:xfrm>
            <a:off x="2440788" y="6519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297F44F9-47E1-0FC4-89EB-CE7B9685D27E}"/>
              </a:ext>
            </a:extLst>
          </p:cNvPr>
          <p:cNvPicPr>
            <a:picLocks noChangeAspect="1"/>
          </p:cNvPicPr>
          <p:nvPr/>
        </p:nvPicPr>
        <p:blipFill>
          <a:blip r:embed="rId6"/>
          <a:stretch>
            <a:fillRect/>
          </a:stretch>
        </p:blipFill>
        <p:spPr>
          <a:xfrm>
            <a:off x="2440788" y="1664522"/>
            <a:ext cx="7641644" cy="3790134"/>
          </a:xfrm>
          <a:prstGeom prst="rect">
            <a:avLst/>
          </a:prstGeom>
        </p:spPr>
      </p:pic>
    </p:spTree>
    <p:extLst>
      <p:ext uri="{BB962C8B-B14F-4D97-AF65-F5344CB8AC3E}">
        <p14:creationId xmlns:p14="http://schemas.microsoft.com/office/powerpoint/2010/main" val="1114480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182" y="5949244"/>
            <a:ext cx="935394" cy="838812"/>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18183" y="1743423"/>
            <a:ext cx="4397184" cy="219367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Quite often, today’s complicated solutions create tomorrow’s problems.</a:t>
            </a:r>
          </a:p>
        </p:txBody>
      </p:sp>
      <p:pic>
        <p:nvPicPr>
          <p:cNvPr id="8" name="Picture 7">
            <a:extLst>
              <a:ext uri="{FF2B5EF4-FFF2-40B4-BE49-F238E27FC236}">
                <a16:creationId xmlns:a16="http://schemas.microsoft.com/office/drawing/2014/main" id="{67032F20-8BB5-F6F8-1E4E-49DD2D271860}"/>
              </a:ext>
            </a:extLst>
          </p:cNvPr>
          <p:cNvPicPr>
            <a:picLocks noChangeAspect="1"/>
          </p:cNvPicPr>
          <p:nvPr/>
        </p:nvPicPr>
        <p:blipFill>
          <a:blip r:embed="rId6"/>
          <a:stretch>
            <a:fillRect/>
          </a:stretch>
        </p:blipFill>
        <p:spPr>
          <a:xfrm>
            <a:off x="5029368" y="1448297"/>
            <a:ext cx="6729306" cy="4222583"/>
          </a:xfrm>
          <a:prstGeom prst="rect">
            <a:avLst/>
          </a:prstGeom>
        </p:spPr>
      </p:pic>
    </p:spTree>
    <p:extLst>
      <p:ext uri="{BB962C8B-B14F-4D97-AF65-F5344CB8AC3E}">
        <p14:creationId xmlns:p14="http://schemas.microsoft.com/office/powerpoint/2010/main" val="3853634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3656" y="1593497"/>
            <a:ext cx="5017141"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If the only solution to a problem is a complicated one, then the solution should be divided into simple and workable parts that interface with each other. </a:t>
            </a:r>
          </a:p>
        </p:txBody>
      </p:sp>
      <p:pic>
        <p:nvPicPr>
          <p:cNvPr id="8" name="Picture 7">
            <a:extLst>
              <a:ext uri="{FF2B5EF4-FFF2-40B4-BE49-F238E27FC236}">
                <a16:creationId xmlns:a16="http://schemas.microsoft.com/office/drawing/2014/main" id="{3989EBC8-4A84-F482-83AB-08534896AFF3}"/>
              </a:ext>
            </a:extLst>
          </p:cNvPr>
          <p:cNvPicPr>
            <a:picLocks noChangeAspect="1"/>
          </p:cNvPicPr>
          <p:nvPr/>
        </p:nvPicPr>
        <p:blipFill>
          <a:blip r:embed="rId6"/>
          <a:stretch>
            <a:fillRect/>
          </a:stretch>
        </p:blipFill>
        <p:spPr>
          <a:xfrm>
            <a:off x="5211850" y="1165473"/>
            <a:ext cx="6980150" cy="5385721"/>
          </a:xfrm>
          <a:prstGeom prst="rect">
            <a:avLst/>
          </a:prstGeom>
        </p:spPr>
      </p:pic>
    </p:spTree>
    <p:extLst>
      <p:ext uri="{BB962C8B-B14F-4D97-AF65-F5344CB8AC3E}">
        <p14:creationId xmlns:p14="http://schemas.microsoft.com/office/powerpoint/2010/main" val="2392921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726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7224" y="1610200"/>
            <a:ext cx="5388202"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The complicated solution should be like putting the pieces of a puzzle together.</a:t>
            </a:r>
          </a:p>
        </p:txBody>
      </p:sp>
      <p:pic>
        <p:nvPicPr>
          <p:cNvPr id="8" name="Picture 7">
            <a:extLst>
              <a:ext uri="{FF2B5EF4-FFF2-40B4-BE49-F238E27FC236}">
                <a16:creationId xmlns:a16="http://schemas.microsoft.com/office/drawing/2014/main" id="{39FB557F-60F9-C10C-9F62-76190AD7718F}"/>
              </a:ext>
            </a:extLst>
          </p:cNvPr>
          <p:cNvPicPr>
            <a:picLocks noChangeAspect="1"/>
          </p:cNvPicPr>
          <p:nvPr/>
        </p:nvPicPr>
        <p:blipFill>
          <a:blip r:embed="rId6"/>
          <a:stretch>
            <a:fillRect/>
          </a:stretch>
        </p:blipFill>
        <p:spPr>
          <a:xfrm>
            <a:off x="5637727" y="4221445"/>
            <a:ext cx="3779638" cy="2335218"/>
          </a:xfrm>
          <a:prstGeom prst="rect">
            <a:avLst/>
          </a:prstGeom>
        </p:spPr>
      </p:pic>
      <p:pic>
        <p:nvPicPr>
          <p:cNvPr id="10" name="Picture 9">
            <a:extLst>
              <a:ext uri="{FF2B5EF4-FFF2-40B4-BE49-F238E27FC236}">
                <a16:creationId xmlns:a16="http://schemas.microsoft.com/office/drawing/2014/main" id="{FBB33400-583E-D446-80B6-89BCDE01FF18}"/>
              </a:ext>
            </a:extLst>
          </p:cNvPr>
          <p:cNvPicPr>
            <a:picLocks noChangeAspect="1"/>
          </p:cNvPicPr>
          <p:nvPr/>
        </p:nvPicPr>
        <p:blipFill rotWithShape="1">
          <a:blip r:embed="rId7"/>
          <a:srcRect b="7965"/>
          <a:stretch/>
        </p:blipFill>
        <p:spPr>
          <a:xfrm>
            <a:off x="7885043" y="1420349"/>
            <a:ext cx="4049733" cy="2502294"/>
          </a:xfrm>
          <a:prstGeom prst="rect">
            <a:avLst/>
          </a:prstGeom>
        </p:spPr>
      </p:pic>
    </p:spTree>
    <p:extLst>
      <p:ext uri="{BB962C8B-B14F-4D97-AF65-F5344CB8AC3E}">
        <p14:creationId xmlns:p14="http://schemas.microsoft.com/office/powerpoint/2010/main" val="36794033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5776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7224" y="1610200"/>
            <a:ext cx="5149663"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Once you have defined your solution, there will be many levels of approaches in planning, designing, and implementing that alternative. </a:t>
            </a:r>
          </a:p>
        </p:txBody>
      </p:sp>
      <p:pic>
        <p:nvPicPr>
          <p:cNvPr id="8" name="Picture 7">
            <a:extLst>
              <a:ext uri="{FF2B5EF4-FFF2-40B4-BE49-F238E27FC236}">
                <a16:creationId xmlns:a16="http://schemas.microsoft.com/office/drawing/2014/main" id="{828B996E-7D67-3971-7E87-C2A181A32AE1}"/>
              </a:ext>
            </a:extLst>
          </p:cNvPr>
          <p:cNvPicPr>
            <a:picLocks noChangeAspect="1"/>
          </p:cNvPicPr>
          <p:nvPr/>
        </p:nvPicPr>
        <p:blipFill>
          <a:blip r:embed="rId6"/>
          <a:stretch>
            <a:fillRect/>
          </a:stretch>
        </p:blipFill>
        <p:spPr>
          <a:xfrm>
            <a:off x="5866224" y="4137560"/>
            <a:ext cx="4661245" cy="2287289"/>
          </a:xfrm>
          <a:prstGeom prst="rect">
            <a:avLst/>
          </a:prstGeom>
        </p:spPr>
      </p:pic>
      <p:pic>
        <p:nvPicPr>
          <p:cNvPr id="10" name="Picture 9">
            <a:extLst>
              <a:ext uri="{FF2B5EF4-FFF2-40B4-BE49-F238E27FC236}">
                <a16:creationId xmlns:a16="http://schemas.microsoft.com/office/drawing/2014/main" id="{96CD1950-4FCB-222B-79E5-3466C9820BD3}"/>
              </a:ext>
            </a:extLst>
          </p:cNvPr>
          <p:cNvPicPr>
            <a:picLocks noChangeAspect="1"/>
          </p:cNvPicPr>
          <p:nvPr/>
        </p:nvPicPr>
        <p:blipFill>
          <a:blip r:embed="rId7"/>
          <a:stretch>
            <a:fillRect/>
          </a:stretch>
        </p:blipFill>
        <p:spPr>
          <a:xfrm>
            <a:off x="7476636" y="1342875"/>
            <a:ext cx="4150078" cy="2709534"/>
          </a:xfrm>
          <a:prstGeom prst="rect">
            <a:avLst/>
          </a:prstGeom>
        </p:spPr>
      </p:pic>
    </p:spTree>
    <p:extLst>
      <p:ext uri="{BB962C8B-B14F-4D97-AF65-F5344CB8AC3E}">
        <p14:creationId xmlns:p14="http://schemas.microsoft.com/office/powerpoint/2010/main" val="3436400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2BABB74-258E-68E5-AAE2-4F8059D2B12E}"/>
              </a:ext>
            </a:extLst>
          </p:cNvPr>
          <p:cNvSpPr txBox="1"/>
          <p:nvPr/>
        </p:nvSpPr>
        <p:spPr>
          <a:xfrm>
            <a:off x="130613" y="1539575"/>
            <a:ext cx="7621909" cy="367100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difficult part is to choose the overall approach.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today’s highly sophisticated industrial environment, it is often best to partner with other organizations that can perform special segment better than doing it all in-house. </a:t>
            </a:r>
          </a:p>
        </p:txBody>
      </p:sp>
      <p:pic>
        <p:nvPicPr>
          <p:cNvPr id="8" name="Picture 7">
            <a:extLst>
              <a:ext uri="{FF2B5EF4-FFF2-40B4-BE49-F238E27FC236}">
                <a16:creationId xmlns:a16="http://schemas.microsoft.com/office/drawing/2014/main" id="{E3943B53-F763-100C-3EB6-51DE5C3F8CDE}"/>
              </a:ext>
            </a:extLst>
          </p:cNvPr>
          <p:cNvPicPr>
            <a:picLocks noChangeAspect="1"/>
          </p:cNvPicPr>
          <p:nvPr/>
        </p:nvPicPr>
        <p:blipFill rotWithShape="1">
          <a:blip r:embed="rId6"/>
          <a:srcRect l="11133" t="20053" b="16510"/>
          <a:stretch/>
        </p:blipFill>
        <p:spPr>
          <a:xfrm>
            <a:off x="8219883" y="1948070"/>
            <a:ext cx="3655772" cy="1718858"/>
          </a:xfrm>
          <a:prstGeom prst="rect">
            <a:avLst/>
          </a:prstGeom>
        </p:spPr>
      </p:pic>
    </p:spTree>
    <p:extLst>
      <p:ext uri="{BB962C8B-B14F-4D97-AF65-F5344CB8AC3E}">
        <p14:creationId xmlns:p14="http://schemas.microsoft.com/office/powerpoint/2010/main" val="3501308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8DADAF8-7B64-D639-3AB4-8099B9F61D97}"/>
              </a:ext>
            </a:extLst>
          </p:cNvPr>
          <p:cNvSpPr txBox="1"/>
          <p:nvPr/>
        </p:nvSpPr>
        <p:spPr>
          <a:xfrm>
            <a:off x="254174" y="2324708"/>
            <a:ext cx="6221894" cy="145501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term for this strategy is “outsourcing” and it is increasingly employed in projects</a:t>
            </a:r>
          </a:p>
        </p:txBody>
      </p:sp>
      <p:pic>
        <p:nvPicPr>
          <p:cNvPr id="12" name="Picture 11">
            <a:extLst>
              <a:ext uri="{FF2B5EF4-FFF2-40B4-BE49-F238E27FC236}">
                <a16:creationId xmlns:a16="http://schemas.microsoft.com/office/drawing/2014/main" id="{EE4FDC09-A082-60CF-9259-BD177413ED27}"/>
              </a:ext>
            </a:extLst>
          </p:cNvPr>
          <p:cNvPicPr>
            <a:picLocks noChangeAspect="1"/>
          </p:cNvPicPr>
          <p:nvPr/>
        </p:nvPicPr>
        <p:blipFill>
          <a:blip r:embed="rId6"/>
          <a:stretch>
            <a:fillRect/>
          </a:stretch>
        </p:blipFill>
        <p:spPr>
          <a:xfrm>
            <a:off x="6782787" y="2131099"/>
            <a:ext cx="5155039" cy="2856979"/>
          </a:xfrm>
          <a:prstGeom prst="rect">
            <a:avLst/>
          </a:prstGeom>
        </p:spPr>
      </p:pic>
    </p:spTree>
    <p:extLst>
      <p:ext uri="{BB962C8B-B14F-4D97-AF65-F5344CB8AC3E}">
        <p14:creationId xmlns:p14="http://schemas.microsoft.com/office/powerpoint/2010/main" val="1026132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444910" y="2204822"/>
            <a:ext cx="11302180" cy="1815882"/>
          </a:xfrm>
          <a:prstGeom prst="rect">
            <a:avLst/>
          </a:prstGeom>
          <a:noFill/>
        </p:spPr>
        <p:txBody>
          <a:bodyPr wrap="square">
            <a:spAutoFit/>
          </a:bodyPr>
          <a:lstStyle/>
          <a:p>
            <a:pPr marL="285750" indent="-285750" algn="just">
              <a:buFont typeface="Wingdings" panose="05000000000000000000" pitchFamily="2" charset="2"/>
              <a:buChar char="q"/>
            </a:pPr>
            <a:r>
              <a:rPr lang="en-US" sz="2800" b="1" dirty="0">
                <a:solidFill>
                  <a:srgbClr val="C00000"/>
                </a:solidFill>
                <a:cs typeface="Tajawal ExtraBold" panose="00000800000000000000" pitchFamily="2" charset="-78"/>
              </a:rPr>
              <a:t>What are the odds of having a successful product that is delivered within the budget and schedule?</a:t>
            </a:r>
            <a:r>
              <a:rPr lang="ar-SA" sz="2800" b="1" dirty="0">
                <a:solidFill>
                  <a:srgbClr val="C00000"/>
                </a:solidFill>
                <a:cs typeface="Tajawal ExtraBold" panose="00000800000000000000" pitchFamily="2" charset="-78"/>
              </a:rPr>
              <a:t> ما هي احتمالات الحصول على منتج ناجح يتم تسليمه ضمن الميزانية والجدول الزمني؟</a:t>
            </a:r>
            <a:endParaRPr lang="en-US" sz="2800" b="1" dirty="0">
              <a:solidFill>
                <a:srgbClr val="C00000"/>
              </a:solidFill>
              <a:cs typeface="Tajawal ExtraBold" panose="00000800000000000000" pitchFamily="2" charset="-78"/>
            </a:endParaRPr>
          </a:p>
          <a:p>
            <a:pPr algn="just"/>
            <a:r>
              <a:rPr lang="en-US" sz="2800" dirty="0">
                <a:solidFill>
                  <a:srgbClr val="C00000"/>
                </a:solidFill>
                <a:cs typeface="Tajawal ExtraBold" panose="00000800000000000000" pitchFamily="2" charset="-78"/>
              </a:rPr>
              <a:t>	</a:t>
            </a:r>
          </a:p>
        </p:txBody>
      </p:sp>
    </p:spTree>
    <p:extLst>
      <p:ext uri="{BB962C8B-B14F-4D97-AF65-F5344CB8AC3E}">
        <p14:creationId xmlns:p14="http://schemas.microsoft.com/office/powerpoint/2010/main" val="1044762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93111" y="4112671"/>
            <a:ext cx="2292646" cy="1938992"/>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2060"/>
              </a:solidFill>
              <a:cs typeface="Tajawal ExtraBold" panose="00000800000000000000" pitchFamily="2" charset="-78"/>
            </a:endParaRPr>
          </a:p>
          <a:p>
            <a:pPr marL="285750" indent="-285750" algn="just">
              <a:buFont typeface="Wingdings" panose="05000000000000000000" pitchFamily="2" charset="2"/>
              <a:buChar char="ü"/>
            </a:pPr>
            <a:r>
              <a:rPr lang="en-US" sz="2400" dirty="0">
                <a:solidFill>
                  <a:srgbClr val="002060"/>
                </a:solidFill>
                <a:cs typeface="Tajawal ExtraBold" panose="00000800000000000000" pitchFamily="2" charset="-78"/>
              </a:rPr>
              <a:t>25%  of all projects are completed on time</a:t>
            </a:r>
          </a:p>
        </p:txBody>
      </p:sp>
      <p:pic>
        <p:nvPicPr>
          <p:cNvPr id="8" name="Picture 7">
            <a:extLst>
              <a:ext uri="{FF2B5EF4-FFF2-40B4-BE49-F238E27FC236}">
                <a16:creationId xmlns:a16="http://schemas.microsoft.com/office/drawing/2014/main" id="{A181C68C-0582-CD10-B2AF-50AFCFD64376}"/>
              </a:ext>
            </a:extLst>
          </p:cNvPr>
          <p:cNvPicPr>
            <a:picLocks noChangeAspect="1"/>
          </p:cNvPicPr>
          <p:nvPr/>
        </p:nvPicPr>
        <p:blipFill>
          <a:blip r:embed="rId6"/>
          <a:stretch>
            <a:fillRect/>
          </a:stretch>
        </p:blipFill>
        <p:spPr>
          <a:xfrm>
            <a:off x="619795" y="2312451"/>
            <a:ext cx="2030582" cy="2030582"/>
          </a:xfrm>
          <a:prstGeom prst="rect">
            <a:avLst/>
          </a:prstGeom>
        </p:spPr>
      </p:pic>
      <p:sp>
        <p:nvSpPr>
          <p:cNvPr id="10" name="TextBox 9">
            <a:extLst>
              <a:ext uri="{FF2B5EF4-FFF2-40B4-BE49-F238E27FC236}">
                <a16:creationId xmlns:a16="http://schemas.microsoft.com/office/drawing/2014/main" id="{7D2585DF-778E-CE06-AE52-4920582B6808}"/>
              </a:ext>
            </a:extLst>
          </p:cNvPr>
          <p:cNvSpPr txBox="1"/>
          <p:nvPr/>
        </p:nvSpPr>
        <p:spPr>
          <a:xfrm>
            <a:off x="117009" y="1563560"/>
            <a:ext cx="6221894" cy="461665"/>
          </a:xfrm>
          <a:prstGeom prst="rect">
            <a:avLst/>
          </a:prstGeom>
          <a:noFill/>
        </p:spPr>
        <p:txBody>
          <a:bodyPr wrap="square">
            <a:spAutoFit/>
          </a:bodyPr>
          <a:lstStyle/>
          <a:p>
            <a:pPr marL="342900" indent="-342900">
              <a:buFont typeface="Wingdings" panose="05000000000000000000" pitchFamily="2" charset="2"/>
              <a:buChar char="q"/>
            </a:pPr>
            <a:r>
              <a:rPr kumimoji="0" lang="en-US" sz="24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Various surveys indicate that:</a:t>
            </a:r>
            <a:endParaRPr lang="en-US" b="1" dirty="0"/>
          </a:p>
        </p:txBody>
      </p:sp>
      <p:sp>
        <p:nvSpPr>
          <p:cNvPr id="12" name="TextBox 11">
            <a:extLst>
              <a:ext uri="{FF2B5EF4-FFF2-40B4-BE49-F238E27FC236}">
                <a16:creationId xmlns:a16="http://schemas.microsoft.com/office/drawing/2014/main" id="{582E9799-45AC-75D6-AFC3-771BC288832C}"/>
              </a:ext>
            </a:extLst>
          </p:cNvPr>
          <p:cNvSpPr txBox="1"/>
          <p:nvPr/>
        </p:nvSpPr>
        <p:spPr>
          <a:xfrm>
            <a:off x="4025348" y="4404576"/>
            <a:ext cx="2839278" cy="156966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50% have late completion dates and/or go over budget</a:t>
            </a:r>
          </a:p>
        </p:txBody>
      </p:sp>
      <p:sp>
        <p:nvSpPr>
          <p:cNvPr id="15" name="TextBox 14">
            <a:extLst>
              <a:ext uri="{FF2B5EF4-FFF2-40B4-BE49-F238E27FC236}">
                <a16:creationId xmlns:a16="http://schemas.microsoft.com/office/drawing/2014/main" id="{0F68AEB0-85BF-BFDD-E7B5-3B88BDD6E784}"/>
              </a:ext>
            </a:extLst>
          </p:cNvPr>
          <p:cNvSpPr txBox="1"/>
          <p:nvPr/>
        </p:nvSpPr>
        <p:spPr>
          <a:xfrm>
            <a:off x="8981661" y="4485264"/>
            <a:ext cx="2746512" cy="46166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25% are canceled.</a:t>
            </a:r>
          </a:p>
        </p:txBody>
      </p:sp>
      <p:pic>
        <p:nvPicPr>
          <p:cNvPr id="16" name="Picture 15">
            <a:extLst>
              <a:ext uri="{FF2B5EF4-FFF2-40B4-BE49-F238E27FC236}">
                <a16:creationId xmlns:a16="http://schemas.microsoft.com/office/drawing/2014/main" id="{D371BE4C-BBDD-C3C5-C33B-9584BE785DE4}"/>
              </a:ext>
            </a:extLst>
          </p:cNvPr>
          <p:cNvPicPr>
            <a:picLocks noChangeAspect="1"/>
          </p:cNvPicPr>
          <p:nvPr/>
        </p:nvPicPr>
        <p:blipFill>
          <a:blip r:embed="rId7"/>
          <a:stretch>
            <a:fillRect/>
          </a:stretch>
        </p:blipFill>
        <p:spPr>
          <a:xfrm>
            <a:off x="4643426" y="2282710"/>
            <a:ext cx="2143125" cy="2143125"/>
          </a:xfrm>
          <a:prstGeom prst="rect">
            <a:avLst/>
          </a:prstGeom>
        </p:spPr>
      </p:pic>
      <p:pic>
        <p:nvPicPr>
          <p:cNvPr id="17" name="Picture 16">
            <a:extLst>
              <a:ext uri="{FF2B5EF4-FFF2-40B4-BE49-F238E27FC236}">
                <a16:creationId xmlns:a16="http://schemas.microsoft.com/office/drawing/2014/main" id="{2BFF5CCB-B5B7-1C0E-4E6F-247EBF0895D8}"/>
              </a:ext>
            </a:extLst>
          </p:cNvPr>
          <p:cNvPicPr>
            <a:picLocks noChangeAspect="1"/>
          </p:cNvPicPr>
          <p:nvPr/>
        </p:nvPicPr>
        <p:blipFill>
          <a:blip r:embed="rId8"/>
          <a:stretch>
            <a:fillRect/>
          </a:stretch>
        </p:blipFill>
        <p:spPr>
          <a:xfrm>
            <a:off x="9234313" y="2315860"/>
            <a:ext cx="2143125" cy="2143125"/>
          </a:xfrm>
          <a:prstGeom prst="rect">
            <a:avLst/>
          </a:prstGeom>
        </p:spPr>
      </p:pic>
    </p:spTree>
    <p:extLst>
      <p:ext uri="{BB962C8B-B14F-4D97-AF65-F5344CB8AC3E}">
        <p14:creationId xmlns:p14="http://schemas.microsoft.com/office/powerpoint/2010/main" val="6027817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09096" y="656444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829778"/>
            <a:ext cx="8297769" cy="1569660"/>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0A1F61"/>
                </a:solidFill>
                <a:cs typeface="Tajawal ExtraBold" panose="00000800000000000000" pitchFamily="2" charset="-78"/>
              </a:rPr>
              <a:t>This means that approximately 75% of all projects undertaken will probably come in late or be canceled!</a:t>
            </a:r>
          </a:p>
          <a:p>
            <a:pPr algn="just"/>
            <a:endParaRPr lang="en-US" sz="24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id="{D75DCADD-FAA7-6339-E549-A1D141F27586}"/>
              </a:ext>
            </a:extLst>
          </p:cNvPr>
          <p:cNvPicPr>
            <a:picLocks noChangeAspect="1"/>
          </p:cNvPicPr>
          <p:nvPr/>
        </p:nvPicPr>
        <p:blipFill>
          <a:blip r:embed="rId6"/>
          <a:stretch>
            <a:fillRect/>
          </a:stretch>
        </p:blipFill>
        <p:spPr>
          <a:xfrm>
            <a:off x="8174400" y="3439653"/>
            <a:ext cx="3686945" cy="2998126"/>
          </a:xfrm>
          <a:prstGeom prst="rect">
            <a:avLst/>
          </a:prstGeom>
        </p:spPr>
      </p:pic>
    </p:spTree>
    <p:extLst>
      <p:ext uri="{BB962C8B-B14F-4D97-AF65-F5344CB8AC3E}">
        <p14:creationId xmlns:p14="http://schemas.microsoft.com/office/powerpoint/2010/main" val="2865758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238080" y="1517565"/>
            <a:ext cx="5871061" cy="2308324"/>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pitchFamily="2" charset="-78"/>
              </a:rPr>
              <a:t>Also, the projects that are completed (on time or late) usually end up having fewer features and functions than originally specified to save development time and/or costs. 	</a:t>
            </a:r>
          </a:p>
        </p:txBody>
      </p:sp>
      <p:pic>
        <p:nvPicPr>
          <p:cNvPr id="9" name="Picture 8">
            <a:extLst>
              <a:ext uri="{FF2B5EF4-FFF2-40B4-BE49-F238E27FC236}">
                <a16:creationId xmlns:a16="http://schemas.microsoft.com/office/drawing/2014/main" id="{86D1EA3B-5C86-BE9E-DD2D-29BF816345CE}"/>
              </a:ext>
            </a:extLst>
          </p:cNvPr>
          <p:cNvPicPr>
            <a:picLocks noChangeAspect="1"/>
          </p:cNvPicPr>
          <p:nvPr/>
        </p:nvPicPr>
        <p:blipFill>
          <a:blip r:embed="rId6"/>
          <a:stretch>
            <a:fillRect/>
          </a:stretch>
        </p:blipFill>
        <p:spPr>
          <a:xfrm>
            <a:off x="6455257" y="1554018"/>
            <a:ext cx="5674700" cy="4395226"/>
          </a:xfrm>
          <a:prstGeom prst="rect">
            <a:avLst/>
          </a:prstGeom>
        </p:spPr>
      </p:pic>
      <p:pic>
        <p:nvPicPr>
          <p:cNvPr id="10" name="Picture 9">
            <a:extLst>
              <a:ext uri="{FF2B5EF4-FFF2-40B4-BE49-F238E27FC236}">
                <a16:creationId xmlns:a16="http://schemas.microsoft.com/office/drawing/2014/main" id="{07BE4A61-1206-551C-AA06-1CCF699BEBCD}"/>
              </a:ext>
            </a:extLst>
          </p:cNvPr>
          <p:cNvPicPr>
            <a:picLocks noChangeAspect="1"/>
          </p:cNvPicPr>
          <p:nvPr/>
        </p:nvPicPr>
        <p:blipFill>
          <a:blip r:embed="rId7"/>
          <a:stretch>
            <a:fillRect/>
          </a:stretch>
        </p:blipFill>
        <p:spPr>
          <a:xfrm>
            <a:off x="3376460" y="3733555"/>
            <a:ext cx="1969159" cy="1969159"/>
          </a:xfrm>
          <a:prstGeom prst="rect">
            <a:avLst/>
          </a:prstGeom>
        </p:spPr>
      </p:pic>
    </p:spTree>
    <p:extLst>
      <p:ext uri="{BB962C8B-B14F-4D97-AF65-F5344CB8AC3E}">
        <p14:creationId xmlns:p14="http://schemas.microsoft.com/office/powerpoint/2010/main" val="34569193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009" y="6154082"/>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E87FDC1-BB41-D497-95A8-5234F0322D25}"/>
              </a:ext>
            </a:extLst>
          </p:cNvPr>
          <p:cNvPicPr>
            <a:picLocks noChangeAspect="1"/>
          </p:cNvPicPr>
          <p:nvPr/>
        </p:nvPicPr>
        <p:blipFill>
          <a:blip r:embed="rId6"/>
          <a:stretch>
            <a:fillRect/>
          </a:stretch>
        </p:blipFill>
        <p:spPr>
          <a:xfrm>
            <a:off x="2001077" y="1666408"/>
            <a:ext cx="7639465" cy="3786361"/>
          </a:xfrm>
          <a:prstGeom prst="rect">
            <a:avLst/>
          </a:prstGeom>
        </p:spPr>
      </p:pic>
    </p:spTree>
    <p:extLst>
      <p:ext uri="{BB962C8B-B14F-4D97-AF65-F5344CB8AC3E}">
        <p14:creationId xmlns:p14="http://schemas.microsoft.com/office/powerpoint/2010/main" val="2948121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27859AA-5D4F-B4F6-4B6D-B6C2016896AC}"/>
              </a:ext>
            </a:extLst>
          </p:cNvPr>
          <p:cNvPicPr>
            <a:picLocks noChangeAspect="1"/>
          </p:cNvPicPr>
          <p:nvPr/>
        </p:nvPicPr>
        <p:blipFill>
          <a:blip r:embed="rId5"/>
          <a:stretch>
            <a:fillRect/>
          </a:stretch>
        </p:blipFill>
        <p:spPr>
          <a:xfrm>
            <a:off x="0" y="2204822"/>
            <a:ext cx="12343017" cy="4505466"/>
          </a:xfrm>
          <a:prstGeom prst="rect">
            <a:avLst/>
          </a:prstGeom>
        </p:spPr>
      </p:pic>
      <p:sp>
        <p:nvSpPr>
          <p:cNvPr id="9" name="TextBox 8">
            <a:extLst>
              <a:ext uri="{FF2B5EF4-FFF2-40B4-BE49-F238E27FC236}">
                <a16:creationId xmlns:a16="http://schemas.microsoft.com/office/drawing/2014/main" id="{AAC98F94-C67C-0B74-A0B3-883565A54065}"/>
              </a:ext>
            </a:extLst>
          </p:cNvPr>
          <p:cNvSpPr txBox="1"/>
          <p:nvPr/>
        </p:nvSpPr>
        <p:spPr>
          <a:xfrm>
            <a:off x="1357705" y="1310047"/>
            <a:ext cx="9854245" cy="830997"/>
          </a:xfrm>
          <a:prstGeom prst="rect">
            <a:avLst/>
          </a:prstGeom>
          <a:noFill/>
        </p:spPr>
        <p:txBody>
          <a:bodyPr wrap="square">
            <a:spAutoFit/>
          </a:bodyPr>
          <a:lstStyle/>
          <a:p>
            <a:pPr algn="ctr"/>
            <a:r>
              <a:rPr kumimoji="0" lang="en-US" sz="24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The top 10 reasons why projects are successful and the first five make up 72% of the total.</a:t>
            </a:r>
            <a:endParaRPr lang="en-US" sz="2400" dirty="0"/>
          </a:p>
        </p:txBody>
      </p:sp>
    </p:spTree>
    <p:extLst>
      <p:ext uri="{BB962C8B-B14F-4D97-AF65-F5344CB8AC3E}">
        <p14:creationId xmlns:p14="http://schemas.microsoft.com/office/powerpoint/2010/main" val="11803226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2">
            <a:extLst>
              <a:ext uri="{FF2B5EF4-FFF2-40B4-BE49-F238E27FC236}">
                <a16:creationId xmlns:a16="http://schemas.microsoft.com/office/drawing/2014/main" id="{39CD5F38-A3AA-4FD7-7219-BD1417A0C7B3}"/>
              </a:ext>
            </a:extLst>
          </p:cNvPr>
          <p:cNvSpPr txBox="1">
            <a:spLocks noChangeArrowheads="1"/>
          </p:cNvSpPr>
          <p:nvPr/>
        </p:nvSpPr>
        <p:spPr>
          <a:xfrm>
            <a:off x="2766935" y="500300"/>
            <a:ext cx="7772400"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2800" b="1" i="0" u="none" strike="noStrike" kern="1200" cap="none" spc="0" normalizeH="0" baseline="0" noProof="0" dirty="0">
                <a:ln>
                  <a:noFill/>
                </a:ln>
                <a:solidFill>
                  <a:prstClr val="white"/>
                </a:solidFill>
                <a:effectLst/>
                <a:uLnTx/>
                <a:uFillTx/>
                <a:latin typeface="Calibri Light" panose="020F0302020204030204"/>
                <a:ea typeface="+mj-ea"/>
                <a:cs typeface="Tajawal Medium" panose="00000600000000000000"/>
              </a:rPr>
              <a:t>What is Project Management?</a:t>
            </a:r>
          </a:p>
        </p:txBody>
      </p:sp>
      <p:sp>
        <p:nvSpPr>
          <p:cNvPr id="12" name="Rectangle 3">
            <a:extLst>
              <a:ext uri="{FF2B5EF4-FFF2-40B4-BE49-F238E27FC236}">
                <a16:creationId xmlns:a16="http://schemas.microsoft.com/office/drawing/2014/main" id="{A3D246B5-CDE9-4AA8-5FF4-2BB67010AD00}"/>
              </a:ext>
            </a:extLst>
          </p:cNvPr>
          <p:cNvSpPr txBox="1">
            <a:spLocks noChangeArrowheads="1"/>
          </p:cNvSpPr>
          <p:nvPr/>
        </p:nvSpPr>
        <p:spPr>
          <a:xfrm>
            <a:off x="716095" y="1709194"/>
            <a:ext cx="10213145" cy="472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Project Management is the process of defining, Planning ,organizing, leading and controlling the development of an Information System Project.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The goal of Project Management is to deliver an Information System that is acceptable to Users and is developed on time and within budget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endParaRPr>
          </a:p>
        </p:txBody>
      </p:sp>
    </p:spTree>
    <p:extLst>
      <p:ext uri="{BB962C8B-B14F-4D97-AF65-F5344CB8AC3E}">
        <p14:creationId xmlns:p14="http://schemas.microsoft.com/office/powerpoint/2010/main" val="2717231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2">
            <a:extLst>
              <a:ext uri="{FF2B5EF4-FFF2-40B4-BE49-F238E27FC236}">
                <a16:creationId xmlns:a16="http://schemas.microsoft.com/office/drawing/2014/main" id="{39CD5F38-A3AA-4FD7-7219-BD1417A0C7B3}"/>
              </a:ext>
            </a:extLst>
          </p:cNvPr>
          <p:cNvSpPr txBox="1">
            <a:spLocks noChangeArrowheads="1"/>
          </p:cNvSpPr>
          <p:nvPr/>
        </p:nvSpPr>
        <p:spPr>
          <a:xfrm>
            <a:off x="2766935" y="500300"/>
            <a:ext cx="7772400"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2800" b="1" i="0" u="none" strike="noStrike" kern="1200" cap="none" spc="0" normalizeH="0" baseline="0" noProof="0" dirty="0">
                <a:ln>
                  <a:noFill/>
                </a:ln>
                <a:solidFill>
                  <a:prstClr val="white"/>
                </a:solidFill>
                <a:effectLst/>
                <a:uLnTx/>
                <a:uFillTx/>
                <a:latin typeface="Calibri Light" panose="020F0302020204030204"/>
                <a:ea typeface="+mj-ea"/>
                <a:cs typeface="Tajawal Medium" panose="00000600000000000000"/>
              </a:rPr>
              <a:t>What is Project Management?</a:t>
            </a:r>
          </a:p>
        </p:txBody>
      </p:sp>
      <p:sp>
        <p:nvSpPr>
          <p:cNvPr id="12" name="Rectangle 3">
            <a:extLst>
              <a:ext uri="{FF2B5EF4-FFF2-40B4-BE49-F238E27FC236}">
                <a16:creationId xmlns:a16="http://schemas.microsoft.com/office/drawing/2014/main" id="{A3D246B5-CDE9-4AA8-5FF4-2BB67010AD00}"/>
              </a:ext>
            </a:extLst>
          </p:cNvPr>
          <p:cNvSpPr txBox="1">
            <a:spLocks noChangeArrowheads="1"/>
          </p:cNvSpPr>
          <p:nvPr/>
        </p:nvSpPr>
        <p:spPr>
          <a:xfrm>
            <a:off x="716095" y="1709194"/>
            <a:ext cx="10213145" cy="472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alt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endParaRPr>
          </a:p>
        </p:txBody>
      </p:sp>
      <p:sp>
        <p:nvSpPr>
          <p:cNvPr id="7" name="Content Placeholder 2">
            <a:extLst>
              <a:ext uri="{FF2B5EF4-FFF2-40B4-BE49-F238E27FC236}">
                <a16:creationId xmlns:a16="http://schemas.microsoft.com/office/drawing/2014/main" id="{D7FFBEC7-5B32-1E84-EAE2-F388063AEDBA}"/>
              </a:ext>
            </a:extLst>
          </p:cNvPr>
          <p:cNvSpPr txBox="1">
            <a:spLocks/>
          </p:cNvSpPr>
          <p:nvPr/>
        </p:nvSpPr>
        <p:spPr>
          <a:xfrm>
            <a:off x="609600" y="1808412"/>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Based on a business need or opportunity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Often explored and initiated by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Sponsor(s)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who writes or approves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Charter</a:t>
            </a: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Has the following features: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 defined beginning and end</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Unique goals and outcomes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Typically requires team members with varied skills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Contrasts with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Operational Work</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which is repetitive ‘business as usual’</a:t>
            </a:r>
          </a:p>
        </p:txBody>
      </p:sp>
    </p:spTree>
    <p:extLst>
      <p:ext uri="{BB962C8B-B14F-4D97-AF65-F5344CB8AC3E}">
        <p14:creationId xmlns:p14="http://schemas.microsoft.com/office/powerpoint/2010/main" val="3190164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31099"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Phases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6CFF7921-9AED-B4D9-8D44-1CDE120C651C}"/>
              </a:ext>
            </a:extLst>
          </p:cNvPr>
          <p:cNvSpPr txBox="1"/>
          <p:nvPr/>
        </p:nvSpPr>
        <p:spPr>
          <a:xfrm>
            <a:off x="1010929" y="3559589"/>
            <a:ext cx="7993965" cy="185922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INITIATING/Defined THE PROJECT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PLANNING THE PROJECT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EXECUTING THE PROJECT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CLOSING DOWN THE PROJECT</a:t>
            </a:r>
          </a:p>
        </p:txBody>
      </p:sp>
      <p:pic>
        <p:nvPicPr>
          <p:cNvPr id="7" name="Content Placeholder 4">
            <a:extLst>
              <a:ext uri="{FF2B5EF4-FFF2-40B4-BE49-F238E27FC236}">
                <a16:creationId xmlns:a16="http://schemas.microsoft.com/office/drawing/2014/main" id="{320A978B-705C-5E79-FE3C-326DCA8B3B1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171700" y="1730375"/>
            <a:ext cx="7848600" cy="788427"/>
          </a:xfrm>
          <a:prstGeom prst="rect">
            <a:avLst/>
          </a:prstGeom>
        </p:spPr>
      </p:pic>
    </p:spTree>
    <p:extLst>
      <p:ext uri="{BB962C8B-B14F-4D97-AF65-F5344CB8AC3E}">
        <p14:creationId xmlns:p14="http://schemas.microsoft.com/office/powerpoint/2010/main" val="8398703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573798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PROJECT INITIATION/ Defined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7" name="Rectangle 4">
            <a:extLst>
              <a:ext uri="{FF2B5EF4-FFF2-40B4-BE49-F238E27FC236}">
                <a16:creationId xmlns:a16="http://schemas.microsoft.com/office/drawing/2014/main" id="{453B92D7-29F4-74AE-D20F-9657F39E6871}"/>
              </a:ext>
            </a:extLst>
          </p:cNvPr>
          <p:cNvSpPr txBox="1">
            <a:spLocks noChangeArrowheads="1"/>
          </p:cNvSpPr>
          <p:nvPr/>
        </p:nvSpPr>
        <p:spPr>
          <a:xfrm>
            <a:off x="685800" y="1752600"/>
            <a:ext cx="9091246" cy="3886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The first phase of Project Management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Process in which activities are performed to asses the Size, Scope, and Complexity of the Project and to establish procedures to support later Project activities.</a:t>
            </a:r>
          </a:p>
        </p:txBody>
      </p:sp>
    </p:spTree>
    <p:extLst>
      <p:ext uri="{BB962C8B-B14F-4D97-AF65-F5344CB8AC3E}">
        <p14:creationId xmlns:p14="http://schemas.microsoft.com/office/powerpoint/2010/main" val="4167300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573798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PROJECT INITIATION/ Defined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506082B5-FB9F-FA41-F20B-118E0F12905D}"/>
              </a:ext>
            </a:extLst>
          </p:cNvPr>
          <p:cNvPicPr>
            <a:picLocks noChangeAspect="1"/>
          </p:cNvPicPr>
          <p:nvPr/>
        </p:nvPicPr>
        <p:blipFill>
          <a:blip r:embed="rId6"/>
          <a:stretch>
            <a:fillRect/>
          </a:stretch>
        </p:blipFill>
        <p:spPr>
          <a:xfrm>
            <a:off x="1545901" y="1610200"/>
            <a:ext cx="9010650" cy="4485235"/>
          </a:xfrm>
          <a:prstGeom prst="rect">
            <a:avLst/>
          </a:prstGeom>
        </p:spPr>
      </p:pic>
    </p:spTree>
    <p:extLst>
      <p:ext uri="{BB962C8B-B14F-4D97-AF65-F5344CB8AC3E}">
        <p14:creationId xmlns:p14="http://schemas.microsoft.com/office/powerpoint/2010/main" val="187726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428668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2. PROJECT PLANNING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EA7247AD-02A1-A659-62C4-45396738322F}"/>
              </a:ext>
            </a:extLst>
          </p:cNvPr>
          <p:cNvSpPr txBox="1"/>
          <p:nvPr/>
        </p:nvSpPr>
        <p:spPr>
          <a:xfrm>
            <a:off x="647113" y="1789874"/>
            <a:ext cx="10016197" cy="35394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rPr>
              <a:t>The Project Planning provides an overall framework for managing Project Costs and schedules.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rPr>
              <a:t>Project Planning takes place at the beginning and at the end of each Project Phase.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rPr>
              <a:t>Project Planning </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Tajawal Medium" panose="00000600000000000000"/>
              </a:rPr>
              <a:t>involves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rPr>
              <a:t> defining clear, discrete “Activities” or “Tasks” and the work needed to complete each Activity.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Tajawal Medium" panose="0000060000000000000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Tajawal Medium" panose="00000600000000000000"/>
              </a:rPr>
              <a:t>   IF YOU FAIL TO PLAN, YOU PLAN TO FAIL! </a:t>
            </a:r>
          </a:p>
        </p:txBody>
      </p:sp>
    </p:spTree>
    <p:extLst>
      <p:ext uri="{BB962C8B-B14F-4D97-AF65-F5344CB8AC3E}">
        <p14:creationId xmlns:p14="http://schemas.microsoft.com/office/powerpoint/2010/main" val="2987878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526291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3. EXECUTING THE PROJECT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EAA11165-4445-0370-60F9-AAB77B8EB058}"/>
              </a:ext>
            </a:extLst>
          </p:cNvPr>
          <p:cNvSpPr txBox="1"/>
          <p:nvPr/>
        </p:nvSpPr>
        <p:spPr>
          <a:xfrm>
            <a:off x="847857" y="2204822"/>
            <a:ext cx="9731047" cy="224676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third Phase in Project Management Process in which the Plans created in the prior Project Phases are put to action.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If you develop a high quality Project Plan, it is much more likely that the Project will be successfully executed</a:t>
            </a:r>
          </a:p>
        </p:txBody>
      </p:sp>
    </p:spTree>
    <p:extLst>
      <p:ext uri="{BB962C8B-B14F-4D97-AF65-F5344CB8AC3E}">
        <p14:creationId xmlns:p14="http://schemas.microsoft.com/office/powerpoint/2010/main" val="768309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604197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4. CLOSING DOWN THE PROJECT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a:extLst>
              <a:ext uri="{FF2B5EF4-FFF2-40B4-BE49-F238E27FC236}">
                <a16:creationId xmlns:a16="http://schemas.microsoft.com/office/drawing/2014/main" id="{18CECE17-31B1-4DB8-12BE-306DDC5E2C49}"/>
              </a:ext>
            </a:extLst>
          </p:cNvPr>
          <p:cNvSpPr txBox="1"/>
          <p:nvPr/>
        </p:nvSpPr>
        <p:spPr>
          <a:xfrm>
            <a:off x="1180753" y="2005317"/>
            <a:ext cx="9214338" cy="310854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final Phase of Project Management  process which focuses on bringing a Project to an end.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Closedown is a very important activity since a Project is not complete until it is closed and it is at closedown that projects are deemed a success or failure.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13280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4" y="6202059"/>
            <a:ext cx="1222425" cy="655941"/>
          </a:xfrm>
          <a:prstGeom prst="rect">
            <a:avLst/>
          </a:prstGeom>
        </p:spPr>
      </p:pic>
      <p:pic>
        <p:nvPicPr>
          <p:cNvPr id="3" name="Picture 2"/>
          <p:cNvPicPr>
            <a:picLocks noChangeAspect="1"/>
          </p:cNvPicPr>
          <p:nvPr/>
        </p:nvPicPr>
        <p:blipFill>
          <a:blip r:embed="rId3"/>
          <a:stretch>
            <a:fillRect/>
          </a:stretch>
        </p:blipFill>
        <p:spPr>
          <a:xfrm>
            <a:off x="2214136" y="65784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31311" y="1191161"/>
            <a:ext cx="10385054" cy="71635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Every project should follow some form of standardized approach. </a:t>
            </a:r>
          </a:p>
        </p:txBody>
      </p:sp>
      <p:pic>
        <p:nvPicPr>
          <p:cNvPr id="8" name="Picture 7">
            <a:extLst>
              <a:ext uri="{FF2B5EF4-FFF2-40B4-BE49-F238E27FC236}">
                <a16:creationId xmlns:a16="http://schemas.microsoft.com/office/drawing/2014/main" id="{C42F6949-ADEB-A17A-D834-367917F17C02}"/>
              </a:ext>
            </a:extLst>
          </p:cNvPr>
          <p:cNvPicPr>
            <a:picLocks noChangeAspect="1"/>
          </p:cNvPicPr>
          <p:nvPr/>
        </p:nvPicPr>
        <p:blipFill>
          <a:blip r:embed="rId6"/>
          <a:stretch>
            <a:fillRect/>
          </a:stretch>
        </p:blipFill>
        <p:spPr>
          <a:xfrm>
            <a:off x="1573074" y="2133196"/>
            <a:ext cx="9496425" cy="4219575"/>
          </a:xfrm>
          <a:prstGeom prst="rect">
            <a:avLst/>
          </a:prstGeom>
        </p:spPr>
      </p:pic>
    </p:spTree>
    <p:extLst>
      <p:ext uri="{BB962C8B-B14F-4D97-AF65-F5344CB8AC3E}">
        <p14:creationId xmlns:p14="http://schemas.microsoft.com/office/powerpoint/2010/main" val="954757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4" y="6202059"/>
            <a:ext cx="1222425" cy="655941"/>
          </a:xfrm>
          <a:prstGeom prst="rect">
            <a:avLst/>
          </a:prstGeom>
        </p:spPr>
      </p:pic>
      <p:pic>
        <p:nvPicPr>
          <p:cNvPr id="3" name="Picture 2"/>
          <p:cNvPicPr>
            <a:picLocks noChangeAspect="1"/>
          </p:cNvPicPr>
          <p:nvPr/>
        </p:nvPicPr>
        <p:blipFill>
          <a:blip r:embed="rId3"/>
          <a:stretch>
            <a:fillRect/>
          </a:stretch>
        </p:blipFill>
        <p:spPr>
          <a:xfrm>
            <a:off x="2409096" y="67555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5711" y="1607794"/>
            <a:ext cx="6634689" cy="307462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There are many options to look at for guidance in this. Some notable examples of project management definition are found in the Project Management Body of Knowledge (PMBOK) from the PMI, PRINCE2 (UK), or the more contemporary </a:t>
            </a:r>
          </a:p>
        </p:txBody>
      </p:sp>
      <p:pic>
        <p:nvPicPr>
          <p:cNvPr id="8" name="Picture 7">
            <a:extLst>
              <a:ext uri="{FF2B5EF4-FFF2-40B4-BE49-F238E27FC236}">
                <a16:creationId xmlns:a16="http://schemas.microsoft.com/office/drawing/2014/main" id="{C104C5BA-BF60-A677-96C7-568B73795945}"/>
              </a:ext>
            </a:extLst>
          </p:cNvPr>
          <p:cNvPicPr>
            <a:picLocks noChangeAspect="1"/>
          </p:cNvPicPr>
          <p:nvPr/>
        </p:nvPicPr>
        <p:blipFill>
          <a:blip r:embed="rId6"/>
          <a:stretch>
            <a:fillRect/>
          </a:stretch>
        </p:blipFill>
        <p:spPr>
          <a:xfrm>
            <a:off x="7968540" y="1386230"/>
            <a:ext cx="3257550" cy="4594265"/>
          </a:xfrm>
          <a:prstGeom prst="rect">
            <a:avLst/>
          </a:prstGeom>
        </p:spPr>
      </p:pic>
    </p:spTree>
    <p:extLst>
      <p:ext uri="{BB962C8B-B14F-4D97-AF65-F5344CB8AC3E}">
        <p14:creationId xmlns:p14="http://schemas.microsoft.com/office/powerpoint/2010/main" val="29318318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4" y="6202059"/>
            <a:ext cx="1222425" cy="65594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1972" y="1936204"/>
            <a:ext cx="11094404" cy="184351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Agile methodology (prototyping or taking development shortcuts to release more quickly).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Each of these approaches attempts to model a project life cycle and through this guidance helps produce a more successful outcome.</a:t>
            </a:r>
          </a:p>
        </p:txBody>
      </p:sp>
    </p:spTree>
    <p:extLst>
      <p:ext uri="{BB962C8B-B14F-4D97-AF65-F5344CB8AC3E}">
        <p14:creationId xmlns:p14="http://schemas.microsoft.com/office/powerpoint/2010/main" val="4868460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70662"/>
            <a:ext cx="886792" cy="795228"/>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89" y="1610200"/>
            <a:ext cx="10325407" cy="21936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The most recognized project management methodology is the (PMBOK) </a:t>
            </a:r>
            <a:r>
              <a:rPr lang="en-US" sz="2400" dirty="0">
                <a:solidFill>
                  <a:srgbClr val="FF0000"/>
                </a:solidFill>
                <a:latin typeface="Tajawal ExtraBold" panose="00000800000000000000" pitchFamily="2" charset="-78"/>
                <a:cs typeface="Tajawal ExtraBold" panose="00000800000000000000" pitchFamily="2" charset="-78"/>
              </a:rPr>
              <a:t>Project Management Body of Knowledge </a:t>
            </a:r>
            <a:r>
              <a:rPr lang="en-US" sz="2400" dirty="0">
                <a:solidFill>
                  <a:srgbClr val="0A1F61"/>
                </a:solidFill>
                <a:latin typeface="Tajawal ExtraBold" panose="00000800000000000000" pitchFamily="2" charset="-78"/>
                <a:cs typeface="Tajawal ExtraBold" panose="00000800000000000000" pitchFamily="2" charset="-78"/>
              </a:rPr>
              <a:t>Guide and this approach views a project </a:t>
            </a:r>
            <a:r>
              <a:rPr lang="en-US" sz="2400" u="sng" dirty="0">
                <a:solidFill>
                  <a:srgbClr val="0A1F61"/>
                </a:solidFill>
                <a:latin typeface="Tajawal ExtraBold" panose="00000800000000000000" pitchFamily="2" charset="-78"/>
                <a:cs typeface="Tajawal ExtraBold" panose="00000800000000000000" pitchFamily="2" charset="-78"/>
              </a:rPr>
              <a:t>as a defined set of five management groups</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10" name="Picture 9">
            <a:extLst>
              <a:ext uri="{FF2B5EF4-FFF2-40B4-BE49-F238E27FC236}">
                <a16:creationId xmlns:a16="http://schemas.microsoft.com/office/drawing/2014/main" id="{A8EAB6E9-6E60-1D5A-9A2C-C1EDDED8ED12}"/>
              </a:ext>
            </a:extLst>
          </p:cNvPr>
          <p:cNvPicPr>
            <a:picLocks noChangeAspect="1"/>
          </p:cNvPicPr>
          <p:nvPr/>
        </p:nvPicPr>
        <p:blipFill>
          <a:blip r:embed="rId6"/>
          <a:stretch>
            <a:fillRect/>
          </a:stretch>
        </p:blipFill>
        <p:spPr>
          <a:xfrm>
            <a:off x="9699787" y="3429000"/>
            <a:ext cx="2107899" cy="2255274"/>
          </a:xfrm>
          <a:prstGeom prst="rect">
            <a:avLst/>
          </a:prstGeom>
        </p:spPr>
      </p:pic>
    </p:spTree>
    <p:extLst>
      <p:ext uri="{BB962C8B-B14F-4D97-AF65-F5344CB8AC3E}">
        <p14:creationId xmlns:p14="http://schemas.microsoft.com/office/powerpoint/2010/main" val="1741744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70662"/>
            <a:ext cx="886792" cy="795228"/>
          </a:xfrm>
          <a:prstGeom prst="rect">
            <a:avLst/>
          </a:prstGeom>
        </p:spPr>
      </p:pic>
      <p:pic>
        <p:nvPicPr>
          <p:cNvPr id="3" name="Picture 2"/>
          <p:cNvPicPr>
            <a:picLocks noChangeAspect="1"/>
          </p:cNvPicPr>
          <p:nvPr/>
        </p:nvPicPr>
        <p:blipFill>
          <a:blip r:embed="rId3"/>
          <a:stretch>
            <a:fillRect/>
          </a:stretch>
        </p:blipFill>
        <p:spPr>
          <a:xfrm>
            <a:off x="2056474" y="667948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FA3245-CBC1-0738-D30F-A81DF4F8CED0}"/>
              </a:ext>
            </a:extLst>
          </p:cNvPr>
          <p:cNvSpPr txBox="1"/>
          <p:nvPr/>
        </p:nvSpPr>
        <p:spPr>
          <a:xfrm>
            <a:off x="334362" y="1566148"/>
            <a:ext cx="11882511" cy="1227965"/>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groups are briefly defined as follows:</a:t>
            </a:r>
          </a:p>
          <a:p>
            <a:pPr marR="0" lvl="0" algn="just" defTabSz="914400" rtl="0" eaLnBrk="1" fontAlgn="auto" latinLnBrk="0" hangingPunct="1">
              <a:lnSpc>
                <a:spcPct val="200000"/>
              </a:lnSpc>
              <a:spcBef>
                <a:spcPts val="0"/>
              </a:spcBef>
              <a:spcAft>
                <a:spcPts val="0"/>
              </a:spcAft>
              <a:buClrTx/>
              <a:buSzTx/>
              <a:tabLst/>
              <a:defRPr/>
            </a:pP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8" name="Picture 7">
            <a:extLst>
              <a:ext uri="{FF2B5EF4-FFF2-40B4-BE49-F238E27FC236}">
                <a16:creationId xmlns:a16="http://schemas.microsoft.com/office/drawing/2014/main" id="{657B377C-664D-E340-F4C3-D715E4FA668A}"/>
              </a:ext>
            </a:extLst>
          </p:cNvPr>
          <p:cNvPicPr>
            <a:picLocks noChangeAspect="1"/>
          </p:cNvPicPr>
          <p:nvPr/>
        </p:nvPicPr>
        <p:blipFill>
          <a:blip r:embed="rId6"/>
          <a:stretch>
            <a:fillRect/>
          </a:stretch>
        </p:blipFill>
        <p:spPr>
          <a:xfrm>
            <a:off x="986305" y="2386331"/>
            <a:ext cx="9753600" cy="4046629"/>
          </a:xfrm>
          <a:prstGeom prst="rect">
            <a:avLst/>
          </a:prstGeom>
        </p:spPr>
      </p:pic>
    </p:spTree>
    <p:extLst>
      <p:ext uri="{BB962C8B-B14F-4D97-AF65-F5344CB8AC3E}">
        <p14:creationId xmlns:p14="http://schemas.microsoft.com/office/powerpoint/2010/main" val="8453734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70662"/>
            <a:ext cx="886792" cy="795228"/>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FA3245-CBC1-0738-D30F-A81DF4F8CED0}"/>
              </a:ext>
            </a:extLst>
          </p:cNvPr>
          <p:cNvSpPr txBox="1"/>
          <p:nvPr/>
        </p:nvSpPr>
        <p:spPr>
          <a:xfrm>
            <a:off x="334362" y="1566148"/>
            <a:ext cx="11882511" cy="4305730"/>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groups are briefly defined as follows:</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Initiating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—Tasks and activities that conceptualize and/or authorize the project or phase.</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Planning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—Activities and related tasks that define and refine objectives within the project.</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Executing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—Activities and related tasks that coordinate resources to carry out the plan.</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Monitoring and controlling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—Monitoring and measuring progress regularly to identify variances within the plan, so corrective actions can be taken if needed.</a:t>
            </a:r>
          </a:p>
          <a:p>
            <a:pPr marL="342900" marR="0" lvl="0" indent="-342900" algn="just" defTabSz="914400" rtl="0" eaLnBrk="1" fontAlgn="auto" latinLnBrk="0" hangingPunct="1">
              <a:lnSpc>
                <a:spcPct val="2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Closing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—Finalize all activities/tasks and above processes to close the project.</a:t>
            </a:r>
          </a:p>
        </p:txBody>
      </p:sp>
    </p:spTree>
    <p:extLst>
      <p:ext uri="{BB962C8B-B14F-4D97-AF65-F5344CB8AC3E}">
        <p14:creationId xmlns:p14="http://schemas.microsoft.com/office/powerpoint/2010/main" val="36063528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36" y="6105702"/>
            <a:ext cx="871104" cy="781160"/>
          </a:xfrm>
          <a:prstGeom prst="rect">
            <a:avLst/>
          </a:prstGeom>
        </p:spPr>
      </p:pic>
      <p:pic>
        <p:nvPicPr>
          <p:cNvPr id="3" name="Picture 2"/>
          <p:cNvPicPr>
            <a:picLocks noChangeAspect="1"/>
          </p:cNvPicPr>
          <p:nvPr/>
        </p:nvPicPr>
        <p:blipFill>
          <a:blip r:embed="rId3"/>
          <a:stretch>
            <a:fillRect/>
          </a:stretch>
        </p:blipFill>
        <p:spPr>
          <a:xfrm>
            <a:off x="2409096" y="66325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4018" y="38566"/>
            <a:ext cx="12300036" cy="1975764"/>
          </a:xfrm>
          <a:prstGeom prst="rect">
            <a:avLst/>
          </a:prstGeom>
        </p:spPr>
      </p:pic>
      <p:sp>
        <p:nvSpPr>
          <p:cNvPr id="7" name="TextBox 6"/>
          <p:cNvSpPr txBox="1"/>
          <p:nvPr/>
        </p:nvSpPr>
        <p:spPr>
          <a:xfrm>
            <a:off x="2650377" y="814379"/>
            <a:ext cx="9011536"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8" name="Picture 7">
            <a:extLst>
              <a:ext uri="{FF2B5EF4-FFF2-40B4-BE49-F238E27FC236}">
                <a16:creationId xmlns:a16="http://schemas.microsoft.com/office/drawing/2014/main" id="{064A74AB-EA60-9108-F5C1-864C31A0656C}"/>
              </a:ext>
            </a:extLst>
          </p:cNvPr>
          <p:cNvPicPr>
            <a:picLocks noChangeAspect="1"/>
          </p:cNvPicPr>
          <p:nvPr/>
        </p:nvPicPr>
        <p:blipFill>
          <a:blip r:embed="rId6"/>
          <a:stretch>
            <a:fillRect/>
          </a:stretch>
        </p:blipFill>
        <p:spPr>
          <a:xfrm>
            <a:off x="2146852" y="2014330"/>
            <a:ext cx="8441635" cy="4618233"/>
          </a:xfrm>
          <a:prstGeom prst="rect">
            <a:avLst/>
          </a:prstGeom>
        </p:spPr>
      </p:pic>
    </p:spTree>
    <p:extLst>
      <p:ext uri="{BB962C8B-B14F-4D97-AF65-F5344CB8AC3E}">
        <p14:creationId xmlns:p14="http://schemas.microsoft.com/office/powerpoint/2010/main" val="18201426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36" y="6105702"/>
            <a:ext cx="871104" cy="781160"/>
          </a:xfrm>
          <a:prstGeom prst="rect">
            <a:avLst/>
          </a:prstGeom>
        </p:spPr>
      </p:pic>
      <p:pic>
        <p:nvPicPr>
          <p:cNvPr id="3" name="Picture 2"/>
          <p:cNvPicPr>
            <a:picLocks noChangeAspect="1"/>
          </p:cNvPicPr>
          <p:nvPr/>
        </p:nvPicPr>
        <p:blipFill>
          <a:blip r:embed="rId3"/>
          <a:stretch>
            <a:fillRect/>
          </a:stretch>
        </p:blipFill>
        <p:spPr>
          <a:xfrm>
            <a:off x="2318181" y="64962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130615" y="2063056"/>
            <a:ext cx="5541315"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1</a:t>
            </a:r>
            <a:r>
              <a:rPr lang="en-US" sz="2400" b="1" dirty="0">
                <a:solidFill>
                  <a:srgbClr val="0070C0"/>
                </a:solidFill>
                <a:latin typeface="Tajawal ExtraBold" panose="00000800000000000000" pitchFamily="2" charset="-78"/>
                <a:cs typeface="Tajawal ExtraBold" panose="00000800000000000000" pitchFamily="2" charset="-78"/>
              </a:rPr>
              <a:t>. Project integration</a:t>
            </a:r>
            <a:r>
              <a:rPr lang="en-US" sz="2400" dirty="0">
                <a:solidFill>
                  <a:srgbClr val="0A1F61"/>
                </a:solidFill>
                <a:latin typeface="Tajawal ExtraBold" panose="00000800000000000000" pitchFamily="2" charset="-78"/>
                <a:cs typeface="Tajawal ExtraBold" panose="00000800000000000000" pitchFamily="2" charset="-78"/>
              </a:rPr>
              <a:t>—These are processes (i.e., coordination of procedures and phases) in place to develop, manage, and monitor your  project, which includes change control.</a:t>
            </a:r>
          </a:p>
        </p:txBody>
      </p:sp>
      <p:pic>
        <p:nvPicPr>
          <p:cNvPr id="8" name="Picture 7">
            <a:extLst>
              <a:ext uri="{FF2B5EF4-FFF2-40B4-BE49-F238E27FC236}">
                <a16:creationId xmlns:a16="http://schemas.microsoft.com/office/drawing/2014/main" id="{EECB6D71-315D-40B2-C603-C2867A9A0E21}"/>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1406101B-720E-8983-B37D-C6778D1BFE5E}"/>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B07DB6D7-2D1F-A70E-01C2-048506AF0B01}"/>
              </a:ext>
            </a:extLst>
          </p:cNvPr>
          <p:cNvPicPr>
            <a:picLocks noChangeAspect="1"/>
          </p:cNvPicPr>
          <p:nvPr/>
        </p:nvPicPr>
        <p:blipFill>
          <a:blip r:embed="rId6"/>
          <a:stretch>
            <a:fillRect/>
          </a:stretch>
        </p:blipFill>
        <p:spPr>
          <a:xfrm>
            <a:off x="5671931" y="1570725"/>
            <a:ext cx="6574088" cy="5130395"/>
          </a:xfrm>
          <a:prstGeom prst="rect">
            <a:avLst/>
          </a:prstGeom>
        </p:spPr>
      </p:pic>
    </p:spTree>
    <p:extLst>
      <p:ext uri="{BB962C8B-B14F-4D97-AF65-F5344CB8AC3E}">
        <p14:creationId xmlns:p14="http://schemas.microsoft.com/office/powerpoint/2010/main" val="9641634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7304" y="5707464"/>
            <a:ext cx="1221219" cy="1095125"/>
          </a:xfrm>
          <a:prstGeom prst="rect">
            <a:avLst/>
          </a:prstGeom>
        </p:spPr>
      </p:pic>
      <p:pic>
        <p:nvPicPr>
          <p:cNvPr id="3" name="Picture 2"/>
          <p:cNvPicPr>
            <a:picLocks noChangeAspect="1"/>
          </p:cNvPicPr>
          <p:nvPr/>
        </p:nvPicPr>
        <p:blipFill>
          <a:blip r:embed="rId3"/>
          <a:stretch>
            <a:fillRect/>
          </a:stretch>
        </p:blipFill>
        <p:spPr>
          <a:xfrm>
            <a:off x="2441304" y="660830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207304" y="2033153"/>
            <a:ext cx="4468001"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0070C0"/>
                </a:solidFill>
                <a:latin typeface="Tajawal ExtraBold" panose="00000800000000000000" pitchFamily="2" charset="-78"/>
                <a:cs typeface="Tajawal ExtraBold" panose="00000800000000000000" pitchFamily="2" charset="-78"/>
              </a:rPr>
              <a:t>Scope</a:t>
            </a:r>
            <a:r>
              <a:rPr lang="en-US" sz="2400" dirty="0">
                <a:solidFill>
                  <a:srgbClr val="0A1F61"/>
                </a:solidFill>
                <a:latin typeface="Tajawal ExtraBold" panose="00000800000000000000" pitchFamily="2" charset="-78"/>
                <a:cs typeface="Tajawal ExtraBold" panose="00000800000000000000" pitchFamily="2" charset="-78"/>
              </a:rPr>
              <a:t>—These are processes (work included and excluded) in place to define the project work.</a:t>
            </a:r>
          </a:p>
        </p:txBody>
      </p:sp>
      <p:pic>
        <p:nvPicPr>
          <p:cNvPr id="8" name="Picture 7">
            <a:extLst>
              <a:ext uri="{FF2B5EF4-FFF2-40B4-BE49-F238E27FC236}">
                <a16:creationId xmlns:a16="http://schemas.microsoft.com/office/drawing/2014/main" id="{65F0C74B-7D99-2959-AE74-AF83A654E443}"/>
              </a:ext>
            </a:extLst>
          </p:cNvPr>
          <p:cNvPicPr>
            <a:picLocks noChangeAspect="1"/>
          </p:cNvPicPr>
          <p:nvPr/>
        </p:nvPicPr>
        <p:blipFill>
          <a:blip r:embed="rId5"/>
          <a:stretch>
            <a:fillRect/>
          </a:stretch>
        </p:blipFill>
        <p:spPr>
          <a:xfrm>
            <a:off x="4990645" y="1749129"/>
            <a:ext cx="6994051" cy="4505898"/>
          </a:xfrm>
          <a:prstGeom prst="rect">
            <a:avLst/>
          </a:prstGeom>
        </p:spPr>
      </p:pic>
      <p:pic>
        <p:nvPicPr>
          <p:cNvPr id="10" name="Picture 9">
            <a:extLst>
              <a:ext uri="{FF2B5EF4-FFF2-40B4-BE49-F238E27FC236}">
                <a16:creationId xmlns:a16="http://schemas.microsoft.com/office/drawing/2014/main" id="{A581EE4D-4761-4C91-7305-4772F4AB0D81}"/>
              </a:ext>
            </a:extLst>
          </p:cNvPr>
          <p:cNvPicPr>
            <a:picLocks noChangeAspect="1"/>
          </p:cNvPicPr>
          <p:nvPr/>
        </p:nvPicPr>
        <p:blipFill>
          <a:blip r:embed="rId6"/>
          <a:stretch>
            <a:fillRect/>
          </a:stretch>
        </p:blipFill>
        <p:spPr>
          <a:xfrm>
            <a:off x="-54018" y="38566"/>
            <a:ext cx="12300036" cy="1975764"/>
          </a:xfrm>
          <a:prstGeom prst="rect">
            <a:avLst/>
          </a:prstGeom>
        </p:spPr>
      </p:pic>
      <p:sp>
        <p:nvSpPr>
          <p:cNvPr id="11" name="TextBox 10">
            <a:extLst>
              <a:ext uri="{FF2B5EF4-FFF2-40B4-BE49-F238E27FC236}">
                <a16:creationId xmlns:a16="http://schemas.microsoft.com/office/drawing/2014/main" id="{BEF8CFF8-CFF4-4AC1-F37D-DB137AC4C23F}"/>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21650713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130614" y="2101598"/>
            <a:ext cx="5971030" cy="293234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3</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Time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estimating and scheduling) in place to make to support schedule development and status tracking.</a:t>
            </a:r>
          </a:p>
        </p:txBody>
      </p:sp>
      <p:pic>
        <p:nvPicPr>
          <p:cNvPr id="8" name="Picture 7">
            <a:extLst>
              <a:ext uri="{FF2B5EF4-FFF2-40B4-BE49-F238E27FC236}">
                <a16:creationId xmlns:a16="http://schemas.microsoft.com/office/drawing/2014/main" id="{83274B1B-431F-CCE5-4104-D748F3CD8B97}"/>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0F949745-9C4F-8F52-818B-60F3C535A3D9}"/>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3" name="Picture 12">
            <a:extLst>
              <a:ext uri="{FF2B5EF4-FFF2-40B4-BE49-F238E27FC236}">
                <a16:creationId xmlns:a16="http://schemas.microsoft.com/office/drawing/2014/main" id="{AF1992B1-E25D-A7EB-D4E7-19FBD12E5519}"/>
              </a:ext>
            </a:extLst>
          </p:cNvPr>
          <p:cNvPicPr>
            <a:picLocks noChangeAspect="1"/>
          </p:cNvPicPr>
          <p:nvPr/>
        </p:nvPicPr>
        <p:blipFill rotWithShape="1">
          <a:blip r:embed="rId6"/>
          <a:srcRect l="11742" t="19904" r="12871" b="5893"/>
          <a:stretch/>
        </p:blipFill>
        <p:spPr>
          <a:xfrm>
            <a:off x="6340294" y="2014330"/>
            <a:ext cx="5711687" cy="3649398"/>
          </a:xfrm>
          <a:prstGeom prst="rect">
            <a:avLst/>
          </a:prstGeom>
        </p:spPr>
      </p:pic>
    </p:spTree>
    <p:extLst>
      <p:ext uri="{BB962C8B-B14F-4D97-AF65-F5344CB8AC3E}">
        <p14:creationId xmlns:p14="http://schemas.microsoft.com/office/powerpoint/2010/main" val="1463067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115436" y="2055427"/>
            <a:ext cx="5069882" cy="293234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4. </a:t>
            </a: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Cost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costing and cost control) in place to support budget planning and status tracking.</a:t>
            </a:r>
          </a:p>
        </p:txBody>
      </p:sp>
      <p:pic>
        <p:nvPicPr>
          <p:cNvPr id="8" name="Picture 7">
            <a:extLst>
              <a:ext uri="{FF2B5EF4-FFF2-40B4-BE49-F238E27FC236}">
                <a16:creationId xmlns:a16="http://schemas.microsoft.com/office/drawing/2014/main" id="{131A8115-02BD-E8B1-CF90-E099EC62FD99}"/>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FDC57A8C-890F-F0C8-F2A6-4CFDCE1468E3}"/>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2F530B74-A929-ABEA-4D6B-C21377986BF5}"/>
              </a:ext>
            </a:extLst>
          </p:cNvPr>
          <p:cNvPicPr>
            <a:picLocks noChangeAspect="1"/>
          </p:cNvPicPr>
          <p:nvPr/>
        </p:nvPicPr>
        <p:blipFill>
          <a:blip r:embed="rId6"/>
          <a:stretch>
            <a:fillRect/>
          </a:stretch>
        </p:blipFill>
        <p:spPr>
          <a:xfrm>
            <a:off x="6096000" y="1892098"/>
            <a:ext cx="5507533" cy="3735773"/>
          </a:xfrm>
          <a:prstGeom prst="rect">
            <a:avLst/>
          </a:prstGeom>
        </p:spPr>
      </p:pic>
    </p:spTree>
    <p:extLst>
      <p:ext uri="{BB962C8B-B14F-4D97-AF65-F5344CB8AC3E}">
        <p14:creationId xmlns:p14="http://schemas.microsoft.com/office/powerpoint/2010/main" val="41147698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349233"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86569" y="2089166"/>
            <a:ext cx="8191750" cy="716350"/>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5. </a:t>
            </a: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Quality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8" name="Picture 7">
            <a:extLst>
              <a:ext uri="{FF2B5EF4-FFF2-40B4-BE49-F238E27FC236}">
                <a16:creationId xmlns:a16="http://schemas.microsoft.com/office/drawing/2014/main" id="{FDA83CE8-612A-CD3D-20F1-88A9AB384609}"/>
              </a:ext>
            </a:extLst>
          </p:cNvPr>
          <p:cNvPicPr>
            <a:picLocks noChangeAspect="1"/>
          </p:cNvPicPr>
          <p:nvPr/>
        </p:nvPicPr>
        <p:blipFill>
          <a:blip r:embed="rId5"/>
          <a:stretch>
            <a:fillRect/>
          </a:stretch>
        </p:blipFill>
        <p:spPr>
          <a:xfrm>
            <a:off x="2073971" y="1803784"/>
            <a:ext cx="9201241" cy="4849378"/>
          </a:xfrm>
          <a:prstGeom prst="rect">
            <a:avLst/>
          </a:prstGeom>
        </p:spPr>
      </p:pic>
      <p:pic>
        <p:nvPicPr>
          <p:cNvPr id="12" name="Picture 11">
            <a:extLst>
              <a:ext uri="{FF2B5EF4-FFF2-40B4-BE49-F238E27FC236}">
                <a16:creationId xmlns:a16="http://schemas.microsoft.com/office/drawing/2014/main" id="{02347E10-9999-4526-7C76-31F0CD7D6F7C}"/>
              </a:ext>
            </a:extLst>
          </p:cNvPr>
          <p:cNvPicPr>
            <a:picLocks noChangeAspect="1"/>
          </p:cNvPicPr>
          <p:nvPr/>
        </p:nvPicPr>
        <p:blipFill>
          <a:blip r:embed="rId6"/>
          <a:stretch>
            <a:fillRect/>
          </a:stretch>
        </p:blipFill>
        <p:spPr>
          <a:xfrm>
            <a:off x="-54018" y="38566"/>
            <a:ext cx="12300036" cy="1975764"/>
          </a:xfrm>
          <a:prstGeom prst="rect">
            <a:avLst/>
          </a:prstGeom>
        </p:spPr>
      </p:pic>
      <p:sp>
        <p:nvSpPr>
          <p:cNvPr id="13" name="TextBox 12">
            <a:extLst>
              <a:ext uri="{FF2B5EF4-FFF2-40B4-BE49-F238E27FC236}">
                <a16:creationId xmlns:a16="http://schemas.microsoft.com/office/drawing/2014/main" id="{FDFA8BFA-DEF0-0BC1-EE95-F5CE9D953B32}"/>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21566004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349233"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p:cNvSpPr txBox="1"/>
          <p:nvPr/>
        </p:nvSpPr>
        <p:spPr>
          <a:xfrm>
            <a:off x="130614" y="2068284"/>
            <a:ext cx="8191750" cy="293234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5. </a:t>
            </a: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Quality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in place to support meeting quality goals.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 types of quality assurance (QA)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 reviews: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deliverable, compliance, and health</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8" name="Picture 7">
            <a:extLst>
              <a:ext uri="{FF2B5EF4-FFF2-40B4-BE49-F238E27FC236}">
                <a16:creationId xmlns:a16="http://schemas.microsoft.com/office/drawing/2014/main" id="{FDA83CE8-612A-CD3D-20F1-88A9AB384609}"/>
              </a:ext>
            </a:extLst>
          </p:cNvPr>
          <p:cNvPicPr>
            <a:picLocks noChangeAspect="1"/>
          </p:cNvPicPr>
          <p:nvPr/>
        </p:nvPicPr>
        <p:blipFill>
          <a:blip r:embed="rId5"/>
          <a:stretch>
            <a:fillRect/>
          </a:stretch>
        </p:blipFill>
        <p:spPr>
          <a:xfrm>
            <a:off x="8675977" y="3223262"/>
            <a:ext cx="3396698" cy="3143250"/>
          </a:xfrm>
          <a:prstGeom prst="rect">
            <a:avLst/>
          </a:prstGeom>
        </p:spPr>
      </p:pic>
      <p:pic>
        <p:nvPicPr>
          <p:cNvPr id="10" name="Picture 9">
            <a:extLst>
              <a:ext uri="{FF2B5EF4-FFF2-40B4-BE49-F238E27FC236}">
                <a16:creationId xmlns:a16="http://schemas.microsoft.com/office/drawing/2014/main" id="{69FB1A65-C15C-5931-C68D-F52208AD39C4}"/>
              </a:ext>
            </a:extLst>
          </p:cNvPr>
          <p:cNvPicPr>
            <a:picLocks noChangeAspect="1"/>
          </p:cNvPicPr>
          <p:nvPr/>
        </p:nvPicPr>
        <p:blipFill>
          <a:blip r:embed="rId6"/>
          <a:stretch>
            <a:fillRect/>
          </a:stretch>
        </p:blipFill>
        <p:spPr>
          <a:xfrm>
            <a:off x="-54018" y="38566"/>
            <a:ext cx="12300036" cy="1975764"/>
          </a:xfrm>
          <a:prstGeom prst="rect">
            <a:avLst/>
          </a:prstGeom>
        </p:spPr>
      </p:pic>
      <p:sp>
        <p:nvSpPr>
          <p:cNvPr id="11" name="TextBox 10">
            <a:extLst>
              <a:ext uri="{FF2B5EF4-FFF2-40B4-BE49-F238E27FC236}">
                <a16:creationId xmlns:a16="http://schemas.microsoft.com/office/drawing/2014/main" id="{BD4BBCE2-00F8-D7E0-B2D3-B21778CD8289}"/>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41436796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37843" y="6109366"/>
            <a:ext cx="834832" cy="748633"/>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6153" y="2552134"/>
            <a:ext cx="514262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400" b="1" dirty="0">
                <a:solidFill>
                  <a:srgbClr val="FF0000"/>
                </a:solidFill>
                <a:latin typeface="Tajawal ExtraBold" panose="00000800000000000000" pitchFamily="2" charset="-78"/>
                <a:cs typeface="Tajawal ExtraBold" panose="00000800000000000000" pitchFamily="2" charset="-78"/>
              </a:rPr>
              <a:t>Deliverable</a:t>
            </a:r>
            <a:r>
              <a:rPr lang="en-US" sz="2400" dirty="0">
                <a:solidFill>
                  <a:srgbClr val="0A1F61"/>
                </a:solidFill>
                <a:latin typeface="Tajawal ExtraBold" panose="00000800000000000000" pitchFamily="2" charset="-78"/>
                <a:cs typeface="Tajawal ExtraBold" panose="00000800000000000000" pitchFamily="2" charset="-78"/>
              </a:rPr>
              <a:t> is any tangible outcome or item produced to complete a project; this can range from a client’s approval of a project plan to completion sign-off. </a:t>
            </a:r>
          </a:p>
        </p:txBody>
      </p:sp>
      <p:pic>
        <p:nvPicPr>
          <p:cNvPr id="8" name="Picture 7">
            <a:extLst>
              <a:ext uri="{FF2B5EF4-FFF2-40B4-BE49-F238E27FC236}">
                <a16:creationId xmlns:a16="http://schemas.microsoft.com/office/drawing/2014/main" id="{97CC5F0C-8F7A-8EA0-9917-0014E1A74E93}"/>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1D2A35B2-42B6-8022-3320-60751AD47481}"/>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2D95D4CD-AA1E-5AA7-4B4A-E9C6AFE55723}"/>
              </a:ext>
            </a:extLst>
          </p:cNvPr>
          <p:cNvPicPr>
            <a:picLocks noChangeAspect="1"/>
          </p:cNvPicPr>
          <p:nvPr/>
        </p:nvPicPr>
        <p:blipFill>
          <a:blip r:embed="rId6"/>
          <a:stretch>
            <a:fillRect/>
          </a:stretch>
        </p:blipFill>
        <p:spPr>
          <a:xfrm>
            <a:off x="5424254" y="3400385"/>
            <a:ext cx="5748110" cy="3046302"/>
          </a:xfrm>
          <a:prstGeom prst="rect">
            <a:avLst/>
          </a:prstGeom>
        </p:spPr>
      </p:pic>
      <p:sp>
        <p:nvSpPr>
          <p:cNvPr id="13" name="TextBox 12">
            <a:extLst>
              <a:ext uri="{FF2B5EF4-FFF2-40B4-BE49-F238E27FC236}">
                <a16:creationId xmlns:a16="http://schemas.microsoft.com/office/drawing/2014/main" id="{47334D45-3044-0955-3D00-4C9F58CDEC18}"/>
              </a:ext>
            </a:extLst>
          </p:cNvPr>
          <p:cNvSpPr txBox="1"/>
          <p:nvPr/>
        </p:nvSpPr>
        <p:spPr>
          <a:xfrm>
            <a:off x="135511" y="2109100"/>
            <a:ext cx="8784821" cy="461665"/>
          </a:xfrm>
          <a:prstGeom prst="rect">
            <a:avLst/>
          </a:prstGeom>
          <a:noFill/>
        </p:spPr>
        <p:txBody>
          <a:bodyPr wrap="square">
            <a:spAutoFit/>
          </a:bodyPr>
          <a:lstStyle/>
          <a:p>
            <a:pPr marL="342900" indent="-342900">
              <a:buFont typeface="Wingdings" panose="05000000000000000000" pitchFamily="2" charset="2"/>
              <a:buChar char="Ø"/>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 types of quality assurance (QA)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a:t>
            </a:r>
            <a:endParaRPr lang="en-US" dirty="0"/>
          </a:p>
        </p:txBody>
      </p:sp>
    </p:spTree>
    <p:extLst>
      <p:ext uri="{BB962C8B-B14F-4D97-AF65-F5344CB8AC3E}">
        <p14:creationId xmlns:p14="http://schemas.microsoft.com/office/powerpoint/2010/main" val="20190846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761794"/>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0" y="2271887"/>
            <a:ext cx="4449394"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Compliance</a:t>
            </a:r>
            <a:r>
              <a:rPr lang="en-US" sz="2400" dirty="0">
                <a:solidFill>
                  <a:srgbClr val="0A1F61"/>
                </a:solidFill>
                <a:latin typeface="Tajawal ExtraBold" panose="00000800000000000000" pitchFamily="2" charset="-78"/>
                <a:cs typeface="Tajawal ExtraBold" panose="00000800000000000000" pitchFamily="2" charset="-78"/>
              </a:rPr>
              <a:t> covers areas such as meeting the requirements of a project and complying with established standards and processes. </a:t>
            </a:r>
          </a:p>
        </p:txBody>
      </p:sp>
      <p:pic>
        <p:nvPicPr>
          <p:cNvPr id="8" name="Picture 7">
            <a:extLst>
              <a:ext uri="{FF2B5EF4-FFF2-40B4-BE49-F238E27FC236}">
                <a16:creationId xmlns:a16="http://schemas.microsoft.com/office/drawing/2014/main" id="{99A140B2-1E22-4513-6676-9208D7DCDDF7}"/>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AF896F2C-C415-15CD-6A74-9A5FF9128875}"/>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11" name="TextBox 10">
            <a:extLst>
              <a:ext uri="{FF2B5EF4-FFF2-40B4-BE49-F238E27FC236}">
                <a16:creationId xmlns:a16="http://schemas.microsoft.com/office/drawing/2014/main" id="{4DCC94E2-A3EE-42F5-0C46-EB88D9EBAF4F}"/>
              </a:ext>
            </a:extLst>
          </p:cNvPr>
          <p:cNvSpPr txBox="1"/>
          <p:nvPr/>
        </p:nvSpPr>
        <p:spPr>
          <a:xfrm>
            <a:off x="137067" y="1947629"/>
            <a:ext cx="8784821" cy="461665"/>
          </a:xfrm>
          <a:prstGeom prst="rect">
            <a:avLst/>
          </a:prstGeom>
          <a:noFill/>
        </p:spPr>
        <p:txBody>
          <a:bodyPr wrap="square">
            <a:spAutoFit/>
          </a:bodyPr>
          <a:lstStyle/>
          <a:p>
            <a:pPr marL="342900" indent="-342900">
              <a:buFont typeface="Wingdings" panose="05000000000000000000" pitchFamily="2" charset="2"/>
              <a:buChar char="Ø"/>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 types of quality assurance (QA)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a:t>
            </a:r>
            <a:endParaRPr lang="en-US" dirty="0"/>
          </a:p>
        </p:txBody>
      </p:sp>
      <p:pic>
        <p:nvPicPr>
          <p:cNvPr id="12" name="Picture 11">
            <a:extLst>
              <a:ext uri="{FF2B5EF4-FFF2-40B4-BE49-F238E27FC236}">
                <a16:creationId xmlns:a16="http://schemas.microsoft.com/office/drawing/2014/main" id="{26FA3866-5444-13F2-1E85-8F57365DCA72}"/>
              </a:ext>
            </a:extLst>
          </p:cNvPr>
          <p:cNvPicPr>
            <a:picLocks noChangeAspect="1"/>
          </p:cNvPicPr>
          <p:nvPr/>
        </p:nvPicPr>
        <p:blipFill>
          <a:blip r:embed="rId6"/>
          <a:stretch>
            <a:fillRect/>
          </a:stretch>
        </p:blipFill>
        <p:spPr>
          <a:xfrm>
            <a:off x="4557431" y="2514134"/>
            <a:ext cx="7634570" cy="4305300"/>
          </a:xfrm>
          <a:prstGeom prst="rect">
            <a:avLst/>
          </a:prstGeom>
        </p:spPr>
      </p:pic>
    </p:spTree>
    <p:extLst>
      <p:ext uri="{BB962C8B-B14F-4D97-AF65-F5344CB8AC3E}">
        <p14:creationId xmlns:p14="http://schemas.microsoft.com/office/powerpoint/2010/main" val="11872165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761794"/>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10" y="2379756"/>
            <a:ext cx="6298293"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Health</a:t>
            </a:r>
            <a:r>
              <a:rPr lang="en-US" sz="2400" dirty="0">
                <a:solidFill>
                  <a:srgbClr val="0A1F61"/>
                </a:solidFill>
                <a:latin typeface="Tajawal ExtraBold" panose="00000800000000000000" pitchFamily="2" charset="-78"/>
                <a:cs typeface="Tajawal ExtraBold" panose="00000800000000000000" pitchFamily="2" charset="-78"/>
              </a:rPr>
              <a:t> tells how well a project is doing; if it has run off the rails, the team can use the review to decide which actions to take to get the project back on track.</a:t>
            </a:r>
          </a:p>
        </p:txBody>
      </p:sp>
      <p:pic>
        <p:nvPicPr>
          <p:cNvPr id="8" name="Picture 7">
            <a:extLst>
              <a:ext uri="{FF2B5EF4-FFF2-40B4-BE49-F238E27FC236}">
                <a16:creationId xmlns:a16="http://schemas.microsoft.com/office/drawing/2014/main" id="{99A140B2-1E22-4513-6676-9208D7DCDDF7}"/>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AF896F2C-C415-15CD-6A74-9A5FF9128875}"/>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6" name="TextBox 5">
            <a:extLst>
              <a:ext uri="{FF2B5EF4-FFF2-40B4-BE49-F238E27FC236}">
                <a16:creationId xmlns:a16="http://schemas.microsoft.com/office/drawing/2014/main" id="{95BB6457-D3B9-ECFB-3578-ABED579196A0}"/>
              </a:ext>
            </a:extLst>
          </p:cNvPr>
          <p:cNvSpPr txBox="1"/>
          <p:nvPr/>
        </p:nvSpPr>
        <p:spPr>
          <a:xfrm>
            <a:off x="0" y="1870163"/>
            <a:ext cx="8784821" cy="461665"/>
          </a:xfrm>
          <a:prstGeom prst="rect">
            <a:avLst/>
          </a:prstGeom>
          <a:noFill/>
        </p:spPr>
        <p:txBody>
          <a:bodyPr wrap="square">
            <a:spAutoFit/>
          </a:bodyPr>
          <a:lstStyle/>
          <a:p>
            <a:pPr marL="342900" indent="-342900">
              <a:buFont typeface="Wingdings" panose="05000000000000000000" pitchFamily="2" charset="2"/>
              <a:buChar char="Ø"/>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 types of quality assurance (QA)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a:t>
            </a:r>
            <a:endParaRPr lang="en-US" dirty="0"/>
          </a:p>
        </p:txBody>
      </p:sp>
      <p:pic>
        <p:nvPicPr>
          <p:cNvPr id="12" name="Picture 11">
            <a:extLst>
              <a:ext uri="{FF2B5EF4-FFF2-40B4-BE49-F238E27FC236}">
                <a16:creationId xmlns:a16="http://schemas.microsoft.com/office/drawing/2014/main" id="{9E4B1831-1B0B-18A6-0691-5B230D40AC9C}"/>
              </a:ext>
            </a:extLst>
          </p:cNvPr>
          <p:cNvPicPr>
            <a:picLocks noChangeAspect="1"/>
          </p:cNvPicPr>
          <p:nvPr/>
        </p:nvPicPr>
        <p:blipFill>
          <a:blip r:embed="rId6"/>
          <a:stretch>
            <a:fillRect/>
          </a:stretch>
        </p:blipFill>
        <p:spPr>
          <a:xfrm>
            <a:off x="6448734" y="2271887"/>
            <a:ext cx="5372149" cy="3387102"/>
          </a:xfrm>
          <a:prstGeom prst="rect">
            <a:avLst/>
          </a:prstGeom>
        </p:spPr>
      </p:pic>
    </p:spTree>
    <p:extLst>
      <p:ext uri="{BB962C8B-B14F-4D97-AF65-F5344CB8AC3E}">
        <p14:creationId xmlns:p14="http://schemas.microsoft.com/office/powerpoint/2010/main" val="13587613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761794"/>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AF896F2C-C415-15CD-6A74-9A5FF9128875}"/>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2" name="Picture 11">
            <a:extLst>
              <a:ext uri="{FF2B5EF4-FFF2-40B4-BE49-F238E27FC236}">
                <a16:creationId xmlns:a16="http://schemas.microsoft.com/office/drawing/2014/main" id="{9E4B1831-1B0B-18A6-0691-5B230D40AC9C}"/>
              </a:ext>
            </a:extLst>
          </p:cNvPr>
          <p:cNvPicPr>
            <a:picLocks noChangeAspect="1"/>
          </p:cNvPicPr>
          <p:nvPr/>
        </p:nvPicPr>
        <p:blipFill>
          <a:blip r:embed="rId5"/>
          <a:stretch>
            <a:fillRect/>
          </a:stretch>
        </p:blipFill>
        <p:spPr>
          <a:xfrm>
            <a:off x="-108035" y="63773"/>
            <a:ext cx="12419360" cy="6794227"/>
          </a:xfrm>
          <a:prstGeom prst="rect">
            <a:avLst/>
          </a:prstGeom>
        </p:spPr>
      </p:pic>
    </p:spTree>
    <p:extLst>
      <p:ext uri="{BB962C8B-B14F-4D97-AF65-F5344CB8AC3E}">
        <p14:creationId xmlns:p14="http://schemas.microsoft.com/office/powerpoint/2010/main" val="20250880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10" name="TextBox 9">
            <a:extLst>
              <a:ext uri="{FF2B5EF4-FFF2-40B4-BE49-F238E27FC236}">
                <a16:creationId xmlns:a16="http://schemas.microsoft.com/office/drawing/2014/main" id="{A8F64C84-3711-7FB9-FE1E-4250CFF55A7F}"/>
              </a:ext>
            </a:extLst>
          </p:cNvPr>
          <p:cNvSpPr txBox="1"/>
          <p:nvPr/>
        </p:nvSpPr>
        <p:spPr>
          <a:xfrm>
            <a:off x="376094" y="1924482"/>
            <a:ext cx="5945193" cy="5148332"/>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6. </a:t>
            </a:r>
            <a:r>
              <a:rPr kumimoji="0" lang="en-US" sz="24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Human resources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acquiring, developing and managing) in place to make sure you have the right project team and support people (i.e., sponsors, stakeholders, and end users).</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8" name="Picture 7">
            <a:extLst>
              <a:ext uri="{FF2B5EF4-FFF2-40B4-BE49-F238E27FC236}">
                <a16:creationId xmlns:a16="http://schemas.microsoft.com/office/drawing/2014/main" id="{9B95F3EC-ABD9-C5B0-458E-E54F98C9B4F3}"/>
              </a:ext>
            </a:extLst>
          </p:cNvPr>
          <p:cNvPicPr>
            <a:picLocks noChangeAspect="1"/>
          </p:cNvPicPr>
          <p:nvPr/>
        </p:nvPicPr>
        <p:blipFill>
          <a:blip r:embed="rId5"/>
          <a:stretch>
            <a:fillRect/>
          </a:stretch>
        </p:blipFill>
        <p:spPr>
          <a:xfrm>
            <a:off x="-54018" y="38566"/>
            <a:ext cx="12300036" cy="1975764"/>
          </a:xfrm>
          <a:prstGeom prst="rect">
            <a:avLst/>
          </a:prstGeom>
        </p:spPr>
      </p:pic>
      <p:sp>
        <p:nvSpPr>
          <p:cNvPr id="9" name="TextBox 8">
            <a:extLst>
              <a:ext uri="{FF2B5EF4-FFF2-40B4-BE49-F238E27FC236}">
                <a16:creationId xmlns:a16="http://schemas.microsoft.com/office/drawing/2014/main" id="{F5C21D64-856D-7357-2E12-5D4A38AE4ABD}"/>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2" name="Picture 11">
            <a:extLst>
              <a:ext uri="{FF2B5EF4-FFF2-40B4-BE49-F238E27FC236}">
                <a16:creationId xmlns:a16="http://schemas.microsoft.com/office/drawing/2014/main" id="{FA103511-3BD8-7A21-7DEB-8F50D36F9375}"/>
              </a:ext>
            </a:extLst>
          </p:cNvPr>
          <p:cNvPicPr>
            <a:picLocks noChangeAspect="1"/>
          </p:cNvPicPr>
          <p:nvPr/>
        </p:nvPicPr>
        <p:blipFill>
          <a:blip r:embed="rId6"/>
          <a:stretch>
            <a:fillRect/>
          </a:stretch>
        </p:blipFill>
        <p:spPr>
          <a:xfrm>
            <a:off x="7099321" y="2294572"/>
            <a:ext cx="4368662" cy="2930825"/>
          </a:xfrm>
          <a:prstGeom prst="rect">
            <a:avLst/>
          </a:prstGeom>
        </p:spPr>
      </p:pic>
    </p:spTree>
    <p:extLst>
      <p:ext uri="{BB962C8B-B14F-4D97-AF65-F5344CB8AC3E}">
        <p14:creationId xmlns:p14="http://schemas.microsoft.com/office/powerpoint/2010/main" val="29468596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10" name="TextBox 9">
            <a:extLst>
              <a:ext uri="{FF2B5EF4-FFF2-40B4-BE49-F238E27FC236}">
                <a16:creationId xmlns:a16="http://schemas.microsoft.com/office/drawing/2014/main" id="{84452D65-EC71-AD7C-5D1B-A78DD9804F2E}"/>
              </a:ext>
            </a:extLst>
          </p:cNvPr>
          <p:cNvSpPr txBox="1"/>
          <p:nvPr/>
        </p:nvSpPr>
        <p:spPr>
          <a:xfrm>
            <a:off x="130614" y="2494046"/>
            <a:ext cx="5291490" cy="2677656"/>
          </a:xfrm>
          <a:prstGeom prst="rect">
            <a:avLst/>
          </a:prstGeom>
          <a:noFill/>
        </p:spPr>
        <p:txBody>
          <a:bodyPr wrap="square">
            <a:spAutoFit/>
          </a:bodyPr>
          <a:lstStyle/>
          <a:p>
            <a:pPr algn="just"/>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7. </a:t>
            </a:r>
            <a:r>
              <a:rPr kumimoji="0" lang="en-US" sz="28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Communication</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planning and managing team, user expectations, and performance) in place to support meeting your information needs.</a:t>
            </a:r>
            <a:endParaRPr lang="en-US" sz="2000" dirty="0"/>
          </a:p>
        </p:txBody>
      </p:sp>
      <p:pic>
        <p:nvPicPr>
          <p:cNvPr id="8" name="Picture 7">
            <a:extLst>
              <a:ext uri="{FF2B5EF4-FFF2-40B4-BE49-F238E27FC236}">
                <a16:creationId xmlns:a16="http://schemas.microsoft.com/office/drawing/2014/main" id="{736B984D-3FF0-8741-DF0E-8CB97B99F129}"/>
              </a:ext>
            </a:extLst>
          </p:cNvPr>
          <p:cNvPicPr>
            <a:picLocks noChangeAspect="1"/>
          </p:cNvPicPr>
          <p:nvPr/>
        </p:nvPicPr>
        <p:blipFill>
          <a:blip r:embed="rId5"/>
          <a:stretch>
            <a:fillRect/>
          </a:stretch>
        </p:blipFill>
        <p:spPr>
          <a:xfrm>
            <a:off x="-54018" y="38566"/>
            <a:ext cx="12300036" cy="1975764"/>
          </a:xfrm>
          <a:prstGeom prst="rect">
            <a:avLst/>
          </a:prstGeom>
        </p:spPr>
      </p:pic>
      <p:sp>
        <p:nvSpPr>
          <p:cNvPr id="9" name="TextBox 8">
            <a:extLst>
              <a:ext uri="{FF2B5EF4-FFF2-40B4-BE49-F238E27FC236}">
                <a16:creationId xmlns:a16="http://schemas.microsoft.com/office/drawing/2014/main" id="{8AF4A259-2FFE-DAFA-2524-2DE8999437DE}"/>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BD090E25-C4F4-7564-9C6D-133746B5EDCF}"/>
              </a:ext>
            </a:extLst>
          </p:cNvPr>
          <p:cNvPicPr>
            <a:picLocks noChangeAspect="1"/>
          </p:cNvPicPr>
          <p:nvPr/>
        </p:nvPicPr>
        <p:blipFill>
          <a:blip r:embed="rId6"/>
          <a:stretch>
            <a:fillRect/>
          </a:stretch>
        </p:blipFill>
        <p:spPr>
          <a:xfrm>
            <a:off x="5871779" y="1916066"/>
            <a:ext cx="6016376" cy="3887627"/>
          </a:xfrm>
          <a:prstGeom prst="rect">
            <a:avLst/>
          </a:prstGeom>
        </p:spPr>
      </p:pic>
    </p:spTree>
    <p:extLst>
      <p:ext uri="{BB962C8B-B14F-4D97-AF65-F5344CB8AC3E}">
        <p14:creationId xmlns:p14="http://schemas.microsoft.com/office/powerpoint/2010/main" val="27647656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a:extLst>
              <a:ext uri="{FF2B5EF4-FFF2-40B4-BE49-F238E27FC236}">
                <a16:creationId xmlns:a16="http://schemas.microsoft.com/office/drawing/2014/main" id="{E805BD5F-F4F4-9F51-231E-FC722493222B}"/>
              </a:ext>
            </a:extLst>
          </p:cNvPr>
          <p:cNvSpPr txBox="1"/>
          <p:nvPr/>
        </p:nvSpPr>
        <p:spPr>
          <a:xfrm>
            <a:off x="130614" y="1766963"/>
            <a:ext cx="5435188" cy="440966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8. Risk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in place (i.e., identifying, performing qualitative analysis, and planning responses) to support preventing a potential event or future situation that may adversely affect the project.</a:t>
            </a:r>
          </a:p>
        </p:txBody>
      </p:sp>
      <p:pic>
        <p:nvPicPr>
          <p:cNvPr id="8" name="Picture 7">
            <a:extLst>
              <a:ext uri="{FF2B5EF4-FFF2-40B4-BE49-F238E27FC236}">
                <a16:creationId xmlns:a16="http://schemas.microsoft.com/office/drawing/2014/main" id="{7590B627-CA84-0848-AE1E-6349568F8045}"/>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E5EFF6DC-FEE5-D8ED-B65A-AABB79304881}"/>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F4451AAD-1429-0AC7-79D8-E8918F074FEA}"/>
              </a:ext>
            </a:extLst>
          </p:cNvPr>
          <p:cNvPicPr>
            <a:picLocks noChangeAspect="1"/>
          </p:cNvPicPr>
          <p:nvPr/>
        </p:nvPicPr>
        <p:blipFill>
          <a:blip r:embed="rId6"/>
          <a:stretch>
            <a:fillRect/>
          </a:stretch>
        </p:blipFill>
        <p:spPr>
          <a:xfrm>
            <a:off x="5606509" y="2312805"/>
            <a:ext cx="6480314" cy="2894358"/>
          </a:xfrm>
          <a:prstGeom prst="rect">
            <a:avLst/>
          </a:prstGeom>
        </p:spPr>
      </p:pic>
    </p:spTree>
    <p:extLst>
      <p:ext uri="{BB962C8B-B14F-4D97-AF65-F5344CB8AC3E}">
        <p14:creationId xmlns:p14="http://schemas.microsoft.com/office/powerpoint/2010/main" val="13671711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sp>
        <p:nvSpPr>
          <p:cNvPr id="9" name="TextBox 8">
            <a:extLst>
              <a:ext uri="{FF2B5EF4-FFF2-40B4-BE49-F238E27FC236}">
                <a16:creationId xmlns:a16="http://schemas.microsoft.com/office/drawing/2014/main" id="{E805BD5F-F4F4-9F51-231E-FC722493222B}"/>
              </a:ext>
            </a:extLst>
          </p:cNvPr>
          <p:cNvSpPr txBox="1"/>
          <p:nvPr/>
        </p:nvSpPr>
        <p:spPr>
          <a:xfrm>
            <a:off x="387799" y="2293814"/>
            <a:ext cx="6720760" cy="2932341"/>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9. Procurement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processes (i.e., planning the solicitation and obtaining) in place to support the procuring of goods and  services, which includes good contract management.</a:t>
            </a:r>
          </a:p>
        </p:txBody>
      </p:sp>
      <p:pic>
        <p:nvPicPr>
          <p:cNvPr id="8" name="Picture 7">
            <a:extLst>
              <a:ext uri="{FF2B5EF4-FFF2-40B4-BE49-F238E27FC236}">
                <a16:creationId xmlns:a16="http://schemas.microsoft.com/office/drawing/2014/main" id="{E47D314B-18ED-71AC-0D95-F04538D33A68}"/>
              </a:ext>
            </a:extLst>
          </p:cNvPr>
          <p:cNvPicPr>
            <a:picLocks noChangeAspect="1"/>
          </p:cNvPicPr>
          <p:nvPr/>
        </p:nvPicPr>
        <p:blipFill>
          <a:blip r:embed="rId5"/>
          <a:stretch>
            <a:fillRect/>
          </a:stretch>
        </p:blipFill>
        <p:spPr>
          <a:xfrm>
            <a:off x="-54018" y="38566"/>
            <a:ext cx="12300036" cy="1975764"/>
          </a:xfrm>
          <a:prstGeom prst="rect">
            <a:avLst/>
          </a:prstGeom>
        </p:spPr>
      </p:pic>
      <p:sp>
        <p:nvSpPr>
          <p:cNvPr id="10" name="TextBox 9">
            <a:extLst>
              <a:ext uri="{FF2B5EF4-FFF2-40B4-BE49-F238E27FC236}">
                <a16:creationId xmlns:a16="http://schemas.microsoft.com/office/drawing/2014/main" id="{6B2C1DAC-2B46-7F76-09D1-3772877DD202}"/>
              </a:ext>
            </a:extLst>
          </p:cNvPr>
          <p:cNvSpPr txBox="1"/>
          <p:nvPr/>
        </p:nvSpPr>
        <p:spPr>
          <a:xfrm>
            <a:off x="2888915" y="739728"/>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1" name="Picture 10">
            <a:extLst>
              <a:ext uri="{FF2B5EF4-FFF2-40B4-BE49-F238E27FC236}">
                <a16:creationId xmlns:a16="http://schemas.microsoft.com/office/drawing/2014/main" id="{1ACEDB01-9295-D4BD-226E-FC84E2478B2E}"/>
              </a:ext>
            </a:extLst>
          </p:cNvPr>
          <p:cNvPicPr>
            <a:picLocks noChangeAspect="1"/>
          </p:cNvPicPr>
          <p:nvPr/>
        </p:nvPicPr>
        <p:blipFill>
          <a:blip r:embed="rId6"/>
          <a:stretch>
            <a:fillRect/>
          </a:stretch>
        </p:blipFill>
        <p:spPr>
          <a:xfrm>
            <a:off x="7659726" y="2120646"/>
            <a:ext cx="4123289" cy="3462304"/>
          </a:xfrm>
          <a:prstGeom prst="rect">
            <a:avLst/>
          </a:prstGeom>
        </p:spPr>
      </p:pic>
    </p:spTree>
    <p:extLst>
      <p:ext uri="{BB962C8B-B14F-4D97-AF65-F5344CB8AC3E}">
        <p14:creationId xmlns:p14="http://schemas.microsoft.com/office/powerpoint/2010/main" val="345040845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pic>
        <p:nvPicPr>
          <p:cNvPr id="11" name="Picture 10">
            <a:extLst>
              <a:ext uri="{FF2B5EF4-FFF2-40B4-BE49-F238E27FC236}">
                <a16:creationId xmlns:a16="http://schemas.microsoft.com/office/drawing/2014/main" id="{7934DDCE-6BF9-49FF-6431-1DA3FBC03B57}"/>
              </a:ext>
            </a:extLst>
          </p:cNvPr>
          <p:cNvPicPr>
            <a:picLocks noChangeAspect="1"/>
          </p:cNvPicPr>
          <p:nvPr/>
        </p:nvPicPr>
        <p:blipFill>
          <a:blip r:embed="rId4"/>
          <a:stretch>
            <a:fillRect/>
          </a:stretch>
        </p:blipFill>
        <p:spPr>
          <a:xfrm>
            <a:off x="-54018" y="-87990"/>
            <a:ext cx="12300036" cy="1975764"/>
          </a:xfrm>
          <a:prstGeom prst="rect">
            <a:avLst/>
          </a:prstGeom>
        </p:spPr>
      </p:pic>
      <p:sp>
        <p:nvSpPr>
          <p:cNvPr id="12" name="TextBox 11">
            <a:extLst>
              <a:ext uri="{FF2B5EF4-FFF2-40B4-BE49-F238E27FC236}">
                <a16:creationId xmlns:a16="http://schemas.microsoft.com/office/drawing/2014/main" id="{10C9B46F-E625-A482-3054-34308A1C5E8C}"/>
              </a:ext>
            </a:extLst>
          </p:cNvPr>
          <p:cNvSpPr txBox="1"/>
          <p:nvPr/>
        </p:nvSpPr>
        <p:spPr>
          <a:xfrm>
            <a:off x="2830088" y="514731"/>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14" name="Picture 13">
            <a:extLst>
              <a:ext uri="{FF2B5EF4-FFF2-40B4-BE49-F238E27FC236}">
                <a16:creationId xmlns:a16="http://schemas.microsoft.com/office/drawing/2014/main" id="{876C23A6-9638-6B64-047D-0BEF7AA19F0C}"/>
              </a:ext>
            </a:extLst>
          </p:cNvPr>
          <p:cNvPicPr>
            <a:picLocks noChangeAspect="1"/>
          </p:cNvPicPr>
          <p:nvPr/>
        </p:nvPicPr>
        <p:blipFill>
          <a:blip r:embed="rId5"/>
          <a:stretch>
            <a:fillRect/>
          </a:stretch>
        </p:blipFill>
        <p:spPr>
          <a:xfrm>
            <a:off x="754308" y="1563757"/>
            <a:ext cx="11322620" cy="5087200"/>
          </a:xfrm>
          <a:prstGeom prst="rect">
            <a:avLst/>
          </a:prstGeom>
        </p:spPr>
      </p:pic>
    </p:spTree>
    <p:extLst>
      <p:ext uri="{BB962C8B-B14F-4D97-AF65-F5344CB8AC3E}">
        <p14:creationId xmlns:p14="http://schemas.microsoft.com/office/powerpoint/2010/main" val="15474802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1" y="6191711"/>
            <a:ext cx="733017" cy="65733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p>
        </p:txBody>
      </p:sp>
      <p:pic>
        <p:nvPicPr>
          <p:cNvPr id="8" name="Picture 7">
            <a:extLst>
              <a:ext uri="{FF2B5EF4-FFF2-40B4-BE49-F238E27FC236}">
                <a16:creationId xmlns:a16="http://schemas.microsoft.com/office/drawing/2014/main" id="{DF8E9801-367A-7EF4-2404-8645F9054DE2}"/>
              </a:ext>
            </a:extLst>
          </p:cNvPr>
          <p:cNvPicPr>
            <a:picLocks noChangeAspect="1"/>
          </p:cNvPicPr>
          <p:nvPr/>
        </p:nvPicPr>
        <p:blipFill rotWithShape="1">
          <a:blip r:embed="rId4"/>
          <a:srcRect l="14523" r="2202"/>
          <a:stretch/>
        </p:blipFill>
        <p:spPr>
          <a:xfrm>
            <a:off x="1072361" y="1530150"/>
            <a:ext cx="11000314" cy="5486876"/>
          </a:xfrm>
          <a:prstGeom prst="rect">
            <a:avLst/>
          </a:prstGeom>
        </p:spPr>
      </p:pic>
      <p:pic>
        <p:nvPicPr>
          <p:cNvPr id="11" name="Picture 10">
            <a:extLst>
              <a:ext uri="{FF2B5EF4-FFF2-40B4-BE49-F238E27FC236}">
                <a16:creationId xmlns:a16="http://schemas.microsoft.com/office/drawing/2014/main" id="{7934DDCE-6BF9-49FF-6431-1DA3FBC03B57}"/>
              </a:ext>
            </a:extLst>
          </p:cNvPr>
          <p:cNvPicPr>
            <a:picLocks noChangeAspect="1"/>
          </p:cNvPicPr>
          <p:nvPr/>
        </p:nvPicPr>
        <p:blipFill>
          <a:blip r:embed="rId5"/>
          <a:stretch>
            <a:fillRect/>
          </a:stretch>
        </p:blipFill>
        <p:spPr>
          <a:xfrm>
            <a:off x="-54018" y="-87990"/>
            <a:ext cx="12300036" cy="1975764"/>
          </a:xfrm>
          <a:prstGeom prst="rect">
            <a:avLst/>
          </a:prstGeom>
        </p:spPr>
      </p:pic>
      <p:sp>
        <p:nvSpPr>
          <p:cNvPr id="12" name="TextBox 11">
            <a:extLst>
              <a:ext uri="{FF2B5EF4-FFF2-40B4-BE49-F238E27FC236}">
                <a16:creationId xmlns:a16="http://schemas.microsoft.com/office/drawing/2014/main" id="{10C9B46F-E625-A482-3054-34308A1C5E8C}"/>
              </a:ext>
            </a:extLst>
          </p:cNvPr>
          <p:cNvSpPr txBox="1"/>
          <p:nvPr/>
        </p:nvSpPr>
        <p:spPr>
          <a:xfrm>
            <a:off x="2830088" y="514731"/>
            <a:ext cx="9541623"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28946243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656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7564" y="1701965"/>
            <a:ext cx="11172463"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 good methodology encompasses standard policies, processes, and procedures that incorporate a suite of tools and techniques to help guide the process through its life cycle in an efficient, consistent, and repeatable manner.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Even though a methodology is described as a standard approach, it should be viewed as a living organism that constantly needs to be reviewed and updated for improvements based on experience.</a:t>
            </a:r>
          </a:p>
        </p:txBody>
      </p:sp>
    </p:spTree>
    <p:extLst>
      <p:ext uri="{BB962C8B-B14F-4D97-AF65-F5344CB8AC3E}">
        <p14:creationId xmlns:p14="http://schemas.microsoft.com/office/powerpoint/2010/main" val="23102980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2E92B5E-CF3E-06B5-2526-63D69CE3E67F}"/>
              </a:ext>
            </a:extLst>
          </p:cNvPr>
          <p:cNvSpPr txBox="1"/>
          <p:nvPr/>
        </p:nvSpPr>
        <p:spPr>
          <a:xfrm>
            <a:off x="722510" y="1715577"/>
            <a:ext cx="10758268" cy="369017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large part of improving a methodology is keeping a documented history of lessons learned from project outcomes.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Unfortunately, most companies do not do this or they record it and just let it collect dust.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Using lessons learned is a way of benchmarking and collecting best practices to help you improve your methodology by updating your policies, processes, and procedures along with your associated tools and techniques.</a:t>
            </a:r>
          </a:p>
        </p:txBody>
      </p:sp>
    </p:spTree>
    <p:extLst>
      <p:ext uri="{BB962C8B-B14F-4D97-AF65-F5344CB8AC3E}">
        <p14:creationId xmlns:p14="http://schemas.microsoft.com/office/powerpoint/2010/main" val="6561195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50870"/>
            <a:ext cx="10244754" cy="1774870"/>
          </a:xfrm>
          <a:prstGeom prst="rect">
            <a:avLst/>
          </a:prstGeom>
        </p:spPr>
      </p:pic>
      <p:sp>
        <p:nvSpPr>
          <p:cNvPr id="7" name="TextBox 6"/>
          <p:cNvSpPr txBox="1"/>
          <p:nvPr/>
        </p:nvSpPr>
        <p:spPr>
          <a:xfrm>
            <a:off x="2386489" y="220526"/>
            <a:ext cx="741901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schemeClr val="bg1"/>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F964A642-6F1E-3BBE-0427-119AC729C164}"/>
              </a:ext>
            </a:extLst>
          </p:cNvPr>
          <p:cNvPicPr>
            <a:picLocks noChangeAspect="1"/>
          </p:cNvPicPr>
          <p:nvPr/>
        </p:nvPicPr>
        <p:blipFill>
          <a:blip r:embed="rId6"/>
          <a:stretch>
            <a:fillRect/>
          </a:stretch>
        </p:blipFill>
        <p:spPr>
          <a:xfrm>
            <a:off x="2055281" y="1378402"/>
            <a:ext cx="8081437" cy="4551770"/>
          </a:xfrm>
          <a:prstGeom prst="rect">
            <a:avLst/>
          </a:prstGeom>
        </p:spPr>
      </p:pic>
    </p:spTree>
    <p:extLst>
      <p:ext uri="{BB962C8B-B14F-4D97-AF65-F5344CB8AC3E}">
        <p14:creationId xmlns:p14="http://schemas.microsoft.com/office/powerpoint/2010/main" val="7266904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8" y="-1"/>
            <a:ext cx="10643459" cy="1761549"/>
          </a:xfrm>
          <a:prstGeom prst="rect">
            <a:avLst/>
          </a:prstGeom>
        </p:spPr>
      </p:pic>
      <p:sp>
        <p:nvSpPr>
          <p:cNvPr id="7" name="TextBox 6"/>
          <p:cNvSpPr txBox="1"/>
          <p:nvPr/>
        </p:nvSpPr>
        <p:spPr>
          <a:xfrm>
            <a:off x="2887867" y="424414"/>
            <a:ext cx="741901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schemeClr val="bg1"/>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AD98BC70-E5D0-1016-8042-94DC565F68DD}"/>
              </a:ext>
            </a:extLst>
          </p:cNvPr>
          <p:cNvPicPr>
            <a:picLocks noChangeAspect="1"/>
          </p:cNvPicPr>
          <p:nvPr/>
        </p:nvPicPr>
        <p:blipFill>
          <a:blip r:embed="rId6"/>
          <a:stretch>
            <a:fillRect/>
          </a:stretch>
        </p:blipFill>
        <p:spPr>
          <a:xfrm>
            <a:off x="2062740" y="1573413"/>
            <a:ext cx="7823571" cy="4123701"/>
          </a:xfrm>
          <a:prstGeom prst="rect">
            <a:avLst/>
          </a:prstGeom>
        </p:spPr>
      </p:pic>
    </p:spTree>
    <p:extLst>
      <p:ext uri="{BB962C8B-B14F-4D97-AF65-F5344CB8AC3E}">
        <p14:creationId xmlns:p14="http://schemas.microsoft.com/office/powerpoint/2010/main" val="24850733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DCA8D646-B19F-8E83-3680-94A97CAB1943}"/>
              </a:ext>
            </a:extLst>
          </p:cNvPr>
          <p:cNvPicPr>
            <a:picLocks noChangeAspect="1"/>
          </p:cNvPicPr>
          <p:nvPr/>
        </p:nvPicPr>
        <p:blipFill>
          <a:blip r:embed="rId5"/>
          <a:stretch>
            <a:fillRect/>
          </a:stretch>
        </p:blipFill>
        <p:spPr>
          <a:xfrm>
            <a:off x="1874165" y="65237"/>
            <a:ext cx="9011478" cy="6539948"/>
          </a:xfrm>
          <a:prstGeom prst="rect">
            <a:avLst/>
          </a:prstGeom>
        </p:spPr>
      </p:pic>
    </p:spTree>
    <p:extLst>
      <p:ext uri="{BB962C8B-B14F-4D97-AF65-F5344CB8AC3E}">
        <p14:creationId xmlns:p14="http://schemas.microsoft.com/office/powerpoint/2010/main" val="19839129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5DE47074-13DC-E0B4-0F92-BD04029D8907}"/>
              </a:ext>
            </a:extLst>
          </p:cNvPr>
          <p:cNvPicPr>
            <a:picLocks noChangeAspect="1"/>
          </p:cNvPicPr>
          <p:nvPr/>
        </p:nvPicPr>
        <p:blipFill>
          <a:blip r:embed="rId5"/>
          <a:stretch>
            <a:fillRect/>
          </a:stretch>
        </p:blipFill>
        <p:spPr>
          <a:xfrm>
            <a:off x="2093844" y="110890"/>
            <a:ext cx="8642805" cy="5870340"/>
          </a:xfrm>
          <a:prstGeom prst="rect">
            <a:avLst/>
          </a:prstGeom>
        </p:spPr>
      </p:pic>
    </p:spTree>
    <p:extLst>
      <p:ext uri="{BB962C8B-B14F-4D97-AF65-F5344CB8AC3E}">
        <p14:creationId xmlns:p14="http://schemas.microsoft.com/office/powerpoint/2010/main" val="397089743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9400</TotalTime>
  <Words>2089</Words>
  <Application>Microsoft Office PowerPoint</Application>
  <PresentationFormat>Widescreen</PresentationFormat>
  <Paragraphs>197</Paragraphs>
  <Slides>62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127</cp:revision>
  <dcterms:created xsi:type="dcterms:W3CDTF">2021-08-03T13:03:26Z</dcterms:created>
  <dcterms:modified xsi:type="dcterms:W3CDTF">2023-01-21T15:44:57Z</dcterms:modified>
</cp:coreProperties>
</file>