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6">
  <p:sldMasterIdLst>
    <p:sldMasterId id="2147483993" r:id="rId1"/>
  </p:sldMasterIdLst>
  <p:notesMasterIdLst>
    <p:notesMasterId r:id="rId16"/>
  </p:notesMasterIdLst>
  <p:handoutMasterIdLst>
    <p:handoutMasterId r:id="rId17"/>
  </p:handoutMasterIdLst>
  <p:sldIdLst>
    <p:sldId id="480" r:id="rId2"/>
    <p:sldId id="488" r:id="rId3"/>
    <p:sldId id="495" r:id="rId4"/>
    <p:sldId id="489" r:id="rId5"/>
    <p:sldId id="482" r:id="rId6"/>
    <p:sldId id="484" r:id="rId7"/>
    <p:sldId id="485" r:id="rId8"/>
    <p:sldId id="491" r:id="rId9"/>
    <p:sldId id="490" r:id="rId10"/>
    <p:sldId id="492" r:id="rId11"/>
    <p:sldId id="486" r:id="rId12"/>
    <p:sldId id="487" r:id="rId13"/>
    <p:sldId id="493" r:id="rId14"/>
    <p:sldId id="388" r:id="rId15"/>
  </p:sldIdLst>
  <p:sldSz cx="12192000" cy="6858000"/>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521415D9-36F7-43E2-AB2F-B90AF26B5E84}">
      <p14:sectionLst xmlns:p14="http://schemas.microsoft.com/office/powerpoint/2010/main">
        <p14:section name="Default Section" id="{1933835F-1198-42F1-A4DB-A5BB734F8B88}">
          <p14:sldIdLst>
            <p14:sldId id="480"/>
            <p14:sldId id="488"/>
            <p14:sldId id="495"/>
            <p14:sldId id="489"/>
            <p14:sldId id="482"/>
            <p14:sldId id="484"/>
            <p14:sldId id="485"/>
            <p14:sldId id="491"/>
            <p14:sldId id="490"/>
            <p14:sldId id="492"/>
            <p14:sldId id="486"/>
            <p14:sldId id="487"/>
            <p14:sldId id="493"/>
            <p14:sldId id="388"/>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50605"/>
    <a:srgbClr val="35A8E0"/>
    <a:srgbClr val="84492B"/>
    <a:srgbClr val="0B06D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9137" autoAdjust="0"/>
    <p:restoredTop sz="95165" autoAdjust="0"/>
  </p:normalViewPr>
  <p:slideViewPr>
    <p:cSldViewPr>
      <p:cViewPr>
        <p:scale>
          <a:sx n="70" d="100"/>
          <a:sy n="70" d="100"/>
        </p:scale>
        <p:origin x="1363" y="158"/>
      </p:cViewPr>
      <p:guideLst>
        <p:guide orient="horz" pos="2160"/>
        <p:guide pos="3840"/>
      </p:guideLst>
    </p:cSldViewPr>
  </p:slideViewPr>
  <p:outlineViewPr>
    <p:cViewPr>
      <p:scale>
        <a:sx n="33" d="100"/>
        <a:sy n="33" d="100"/>
      </p:scale>
      <p:origin x="0" y="0"/>
    </p:cViewPr>
  </p:outlin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atin typeface="Arial" panose="020B0604020202020204" pitchFamily="34" charset="0"/>
                <a:cs typeface="Arial" panose="020B0604020202020204" pitchFamily="34" charset="0"/>
              </a:defRPr>
            </a:lvl1pPr>
          </a:lstStyle>
          <a:p>
            <a:pPr>
              <a:defRPr/>
            </a:pPr>
            <a:fld id="{3113D46D-4065-4A17-BF4D-6C30E413B4D1}" type="datetimeFigureOut">
              <a:rPr lang="en-US"/>
              <a:pPr>
                <a:defRPr/>
              </a:pPr>
              <a:t>12/20/2025</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atin typeface="Arial" panose="020B0604020202020204" pitchFamily="34" charset="0"/>
                <a:cs typeface="Arial" panose="020B0604020202020204"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1D42E491-B660-402F-B9F4-9CDE4A5A3DF8}" type="slidenum">
              <a:rPr lang="en-US"/>
              <a:pPr>
                <a:defRPr/>
              </a:pPr>
              <a:t>‹#›</a:t>
            </a:fld>
            <a:endParaRPr lang="en-US"/>
          </a:p>
        </p:txBody>
      </p:sp>
    </p:spTree>
    <p:extLst>
      <p:ext uri="{BB962C8B-B14F-4D97-AF65-F5344CB8AC3E}">
        <p14:creationId xmlns:p14="http://schemas.microsoft.com/office/powerpoint/2010/main" val="56350964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mn-cs"/>
              </a:defRPr>
            </a:lvl1pPr>
          </a:lstStyle>
          <a:p>
            <a:pPr>
              <a:defRPr/>
            </a:pPr>
            <a:fld id="{248B9DC0-9837-4C0D-91BC-480B9B759597}" type="datetimeFigureOut">
              <a:rPr lang="en-US"/>
              <a:pPr>
                <a:defRPr/>
              </a:pPr>
              <a:t>12/20/2025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atin typeface="Calibri" panose="020F0502020204030204" pitchFamily="34" charset="0"/>
              </a:defRPr>
            </a:lvl1pPr>
          </a:lstStyle>
          <a:p>
            <a:pPr>
              <a:defRPr/>
            </a:pPr>
            <a:fld id="{233DB91E-1848-49E0-A451-46FC7AAC1603}" type="slidenum">
              <a:rPr lang="en-US"/>
              <a:pPr>
                <a:defRPr/>
              </a:pPr>
              <a:t>‹#›</a:t>
            </a:fld>
            <a:endParaRPr lang="en-US"/>
          </a:p>
        </p:txBody>
      </p:sp>
    </p:spTree>
    <p:extLst>
      <p:ext uri="{BB962C8B-B14F-4D97-AF65-F5344CB8AC3E}">
        <p14:creationId xmlns:p14="http://schemas.microsoft.com/office/powerpoint/2010/main" val="983897450"/>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2</a:t>
            </a:fld>
            <a:endParaRPr lang="en-US"/>
          </a:p>
        </p:txBody>
      </p:sp>
    </p:spTree>
    <p:extLst>
      <p:ext uri="{BB962C8B-B14F-4D97-AF65-F5344CB8AC3E}">
        <p14:creationId xmlns:p14="http://schemas.microsoft.com/office/powerpoint/2010/main" val="21001482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3</a:t>
            </a:fld>
            <a:endParaRPr lang="en-US"/>
          </a:p>
        </p:txBody>
      </p:sp>
    </p:spTree>
    <p:extLst>
      <p:ext uri="{BB962C8B-B14F-4D97-AF65-F5344CB8AC3E}">
        <p14:creationId xmlns:p14="http://schemas.microsoft.com/office/powerpoint/2010/main" val="37818196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GRU and NNA</a:t>
            </a:r>
          </a:p>
        </p:txBody>
      </p:sp>
      <p:sp>
        <p:nvSpPr>
          <p:cNvPr id="4" name="Slide Number Placeholder 3"/>
          <p:cNvSpPr>
            <a:spLocks noGrp="1"/>
          </p:cNvSpPr>
          <p:nvPr>
            <p:ph type="sldNum" sz="quarter" idx="10"/>
          </p:nvPr>
        </p:nvSpPr>
        <p:spPr/>
        <p:txBody>
          <a:bodyPr/>
          <a:lstStyle/>
          <a:p>
            <a:pPr>
              <a:defRPr/>
            </a:pPr>
            <a:fld id="{233DB91E-1848-49E0-A451-46FC7AAC1603}" type="slidenum">
              <a:rPr lang="en-US" smtClean="0"/>
              <a:pPr>
                <a:defRPr/>
              </a:pPr>
              <a:t>12</a:t>
            </a:fld>
            <a:endParaRPr lang="en-US"/>
          </a:p>
        </p:txBody>
      </p:sp>
    </p:spTree>
    <p:extLst>
      <p:ext uri="{BB962C8B-B14F-4D97-AF65-F5344CB8AC3E}">
        <p14:creationId xmlns:p14="http://schemas.microsoft.com/office/powerpoint/2010/main" val="7468783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14</a:t>
            </a:fld>
            <a:endParaRPr lang="en-US">
              <a:solidFill>
                <a:prstClr val="black"/>
              </a:solidFill>
            </a:endParaRPr>
          </a:p>
        </p:txBody>
      </p:sp>
    </p:spTree>
    <p:extLst>
      <p:ext uri="{BB962C8B-B14F-4D97-AF65-F5344CB8AC3E}">
        <p14:creationId xmlns:p14="http://schemas.microsoft.com/office/powerpoint/2010/main" val="281582384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079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389379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50612299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eaLnBrk="1" fontAlgn="auto" hangingPunct="1">
              <a:spcBef>
                <a:spcPts val="0"/>
              </a:spcBef>
              <a:spcAft>
                <a:spcPts val="0"/>
              </a:spcAft>
            </a:pPr>
            <a:fld id="{7AD86B2E-B702-4422-B277-3A08C7449694}" type="datetimeFigureOut">
              <a:rPr lang="en-US" smtClean="0">
                <a:solidFill>
                  <a:prstClr val="black">
                    <a:tint val="75000"/>
                  </a:prstClr>
                </a:solidFill>
                <a:latin typeface="Calibri" panose="020F0502020204030204"/>
              </a:rPr>
              <a:pPr eaLnBrk="1" fontAlgn="auto" hangingPunct="1">
                <a:spcBef>
                  <a:spcPts val="0"/>
                </a:spcBef>
                <a:spcAft>
                  <a:spcPts val="0"/>
                </a:spcAft>
              </a:pPr>
              <a:t>12/20/2025</a:t>
            </a:fld>
            <a:endParaRPr lang="en-US">
              <a:solidFill>
                <a:prstClr val="black">
                  <a:tint val="75000"/>
                </a:prstClr>
              </a:solidFill>
              <a:latin typeface="Calibri" panose="020F0502020204030204"/>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eaLnBrk="1" fontAlgn="auto" hangingPunct="1">
              <a:spcBef>
                <a:spcPts val="0"/>
              </a:spcBef>
              <a:spcAft>
                <a:spcPts val="0"/>
              </a:spcAft>
            </a:pPr>
            <a:endParaRPr lang="en-US">
              <a:solidFill>
                <a:prstClr val="black">
                  <a:tint val="75000"/>
                </a:prstClr>
              </a:solidFill>
              <a:latin typeface="Calibri" panose="020F0502020204030204"/>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eaLnBrk="1" fontAlgn="auto" hangingPunct="1">
              <a:spcBef>
                <a:spcPts val="0"/>
              </a:spcBef>
              <a:spcAft>
                <a:spcPts val="0"/>
              </a:spcAft>
            </a:pPr>
            <a:fld id="{F7542ADD-394E-41F3-B704-951748884AEE}" type="slidenum">
              <a:rPr lang="en-US" smtClean="0">
                <a:solidFill>
                  <a:prstClr val="black">
                    <a:tint val="75000"/>
                  </a:prstClr>
                </a:solidFill>
                <a:latin typeface="Calibri" panose="020F0502020204030204"/>
              </a:rPr>
              <a:pPr eaLnBrk="1" fontAlgn="auto" hangingPunct="1">
                <a:spcBef>
                  <a:spcPts val="0"/>
                </a:spcBef>
                <a:spcAft>
                  <a:spcPts val="0"/>
                </a:spcAft>
              </a:pPr>
              <a:t>‹#›</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974532755"/>
      </p:ext>
    </p:extLst>
  </p:cSld>
  <p:clrMap bg1="lt1" tx1="dk1" bg2="lt2" tx2="dk2" accent1="accent1" accent2="accent2" accent3="accent3" accent4="accent4" accent5="accent5" accent6="accent6" hlink="hlink" folHlink="folHlink"/>
  <p:sldLayoutIdLst>
    <p:sldLayoutId id="2147484005" r:id="rId1"/>
    <p:sldLayoutId id="2147484009" r:id="rId2"/>
    <p:sldLayoutId id="2147484010" r:id="rId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9.jpeg"/><Relationship Id="rId5" Type="http://schemas.openxmlformats.org/officeDocument/2006/relationships/image" Target="../media/image8.jpeg"/><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87766" y="3899688"/>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Student Name: Sirin Hejazi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72321" y="1802586"/>
            <a:ext cx="5902029" cy="1815882"/>
          </a:xfrm>
          <a:prstGeom prst="rect">
            <a:avLst/>
          </a:prstGeom>
          <a:noFill/>
        </p:spPr>
        <p:txBody>
          <a:bodyPr wrap="square" rtlCol="0">
            <a:spAutoFit/>
          </a:bodyPr>
          <a:lstStyle/>
          <a:p>
            <a:pPr algn="ctr"/>
            <a:r>
              <a:rPr lang="en-US" sz="2800" b="1" dirty="0">
                <a:solidFill>
                  <a:srgbClr val="00B0F0"/>
                </a:solidFill>
                <a:latin typeface="Times New Roman" panose="02020603050405020304" pitchFamily="18" charset="0"/>
                <a:cs typeface="Times New Roman" panose="02020603050405020304" pitchFamily="18" charset="0"/>
              </a:rPr>
              <a:t>Advancing Ophthalmic Diagnostics with AI: A Deep Learning Framework for early Detection of Retinal Diseases from OCT Data</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19330" y="5912909"/>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000000"/>
                </a:solidFill>
                <a:latin typeface="Times New Roman" panose="02020603050405020304" pitchFamily="18" charset="0"/>
                <a:cs typeface="Times New Roman" panose="02020603050405020304" pitchFamily="18" charset="0"/>
              </a:rPr>
              <a:t>Supervisor: Dr. Khaled </a:t>
            </a:r>
            <a:r>
              <a:rPr lang="en-US" sz="2000" b="1" dirty="0" err="1">
                <a:solidFill>
                  <a:srgbClr val="000000"/>
                </a:solidFill>
                <a:latin typeface="Times New Roman" panose="02020603050405020304" pitchFamily="18" charset="0"/>
                <a:cs typeface="Times New Roman" panose="02020603050405020304" pitchFamily="18" charset="0"/>
              </a:rPr>
              <a:t>Eskaf</a:t>
            </a:r>
            <a:endParaRPr lang="en-US" sz="2000" b="1" dirty="0">
              <a:solidFill>
                <a:srgbClr val="000000"/>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499128"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AI902</a:t>
            </a:r>
          </a:p>
          <a:p>
            <a:r>
              <a:rPr lang="en-US" sz="2000" dirty="0">
                <a:solidFill>
                  <a:schemeClr val="bg1"/>
                </a:solidFill>
                <a:latin typeface="Times New Roman" panose="02020603050405020304" pitchFamily="18" charset="0"/>
                <a:cs typeface="Times New Roman" panose="02020603050405020304" pitchFamily="18" charset="0"/>
              </a:rPr>
              <a:t>Final Project</a:t>
            </a:r>
          </a:p>
        </p:txBody>
      </p:sp>
      <p:pic>
        <p:nvPicPr>
          <p:cNvPr id="11" name="Picture 10" descr="Midocean 02-03"/>
          <p:cNvPicPr>
            <a:picLocks noChangeAspect="1"/>
          </p:cNvPicPr>
          <p:nvPr/>
        </p:nvPicPr>
        <p:blipFill>
          <a:blip r:embed="rId3"/>
          <a:stretch>
            <a:fillRect/>
          </a:stretch>
        </p:blipFill>
        <p:spPr>
          <a:xfrm>
            <a:off x="329269" y="-133452"/>
            <a:ext cx="2563497" cy="1709310"/>
          </a:xfrm>
          <a:prstGeom prst="rect">
            <a:avLst/>
          </a:prstGeom>
        </p:spPr>
      </p:pic>
      <p:sp>
        <p:nvSpPr>
          <p:cNvPr id="12" name="Oval 11">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4" cstate="print">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Agenda</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3"/>
          <a:stretch>
            <a:fillRect/>
          </a:stretch>
        </p:blipFill>
        <p:spPr>
          <a:xfrm>
            <a:off x="9525000" y="381000"/>
            <a:ext cx="2334583" cy="1014336"/>
          </a:xfrm>
          <a:prstGeom prst="rect">
            <a:avLst/>
          </a:prstGeom>
        </p:spPr>
      </p:pic>
      <p:sp>
        <p:nvSpPr>
          <p:cNvPr id="2" name="TextBox 1"/>
          <p:cNvSpPr txBox="1"/>
          <p:nvPr/>
        </p:nvSpPr>
        <p:spPr>
          <a:xfrm>
            <a:off x="2184401" y="2172303"/>
            <a:ext cx="9093200" cy="3098284"/>
          </a:xfrm>
          <a:prstGeom prst="rect">
            <a:avLst/>
          </a:prstGeom>
          <a:noFill/>
        </p:spPr>
        <p:txBody>
          <a:bodyPr wrap="square" rtlCol="0">
            <a:spAutoFit/>
          </a:bodyPr>
          <a:lstStyle/>
          <a:p>
            <a:pPr marL="342900" marR="0" indent="-342900" algn="just">
              <a:lnSpc>
                <a:spcPct val="150000"/>
              </a:lnSpc>
              <a:spcBef>
                <a:spcPts val="0"/>
              </a:spcBef>
              <a:spcAft>
                <a:spcPts val="800"/>
              </a:spcAft>
              <a:buFont typeface="+mj-lt"/>
              <a:buAutoNum type="arabicPeriod"/>
            </a:pPr>
            <a:r>
              <a:rPr lang="en-US" b="1" dirty="0">
                <a:solidFill>
                  <a:srgbClr val="404040"/>
                </a:solidFill>
                <a:latin typeface="Calibri" panose="020F0502020204030204" pitchFamily="34" charset="0"/>
                <a:ea typeface="Calibri" panose="020F0502020204030204" pitchFamily="34" charset="0"/>
              </a:rPr>
              <a:t>Introduction</a:t>
            </a:r>
          </a:p>
          <a:p>
            <a:pPr marL="342900" indent="-342900" algn="just">
              <a:lnSpc>
                <a:spcPct val="150000"/>
              </a:lnSpc>
              <a:spcBef>
                <a:spcPts val="0"/>
              </a:spcBef>
              <a:spcAft>
                <a:spcPts val="800"/>
              </a:spcAft>
              <a:buFont typeface="+mj-lt"/>
              <a:buAutoNum type="arabicPeriod"/>
            </a:pPr>
            <a:r>
              <a:rPr lang="en-US" b="1" dirty="0">
                <a:solidFill>
                  <a:srgbClr val="404040"/>
                </a:solidFill>
                <a:latin typeface="Calibri" panose="020F0502020204030204" pitchFamily="34" charset="0"/>
                <a:ea typeface="Calibri" panose="020F0502020204030204" pitchFamily="34" charset="0"/>
              </a:rPr>
              <a:t>Objective</a:t>
            </a:r>
          </a:p>
          <a:p>
            <a:pPr marL="342900" indent="-342900" algn="just">
              <a:lnSpc>
                <a:spcPct val="150000"/>
              </a:lnSpc>
              <a:spcBef>
                <a:spcPts val="0"/>
              </a:spcBef>
              <a:spcAft>
                <a:spcPts val="800"/>
              </a:spcAft>
              <a:buFont typeface="+mj-lt"/>
              <a:buAutoNum type="arabicPeriod"/>
            </a:pPr>
            <a:r>
              <a:rPr lang="en-US" b="1" dirty="0">
                <a:solidFill>
                  <a:srgbClr val="404040"/>
                </a:solidFill>
                <a:latin typeface="Calibri" panose="020F0502020204030204" pitchFamily="34" charset="0"/>
                <a:ea typeface="Calibri" panose="020F0502020204030204" pitchFamily="34" charset="0"/>
              </a:rPr>
              <a:t>Problem statement</a:t>
            </a:r>
          </a:p>
          <a:p>
            <a:pPr marL="342900" indent="-342900" algn="just">
              <a:lnSpc>
                <a:spcPct val="150000"/>
              </a:lnSpc>
              <a:spcBef>
                <a:spcPts val="0"/>
              </a:spcBef>
              <a:spcAft>
                <a:spcPts val="800"/>
              </a:spcAft>
              <a:buFont typeface="+mj-lt"/>
              <a:buAutoNum type="arabicPeriod"/>
            </a:pPr>
            <a:r>
              <a:rPr lang="en-US" b="1" dirty="0">
                <a:solidFill>
                  <a:srgbClr val="404040"/>
                </a:solidFill>
                <a:latin typeface="Calibri" panose="020F0502020204030204" pitchFamily="34" charset="0"/>
                <a:ea typeface="Calibri" panose="020F0502020204030204" pitchFamily="34" charset="0"/>
              </a:rPr>
              <a:t>Methodology and Implementation</a:t>
            </a:r>
          </a:p>
          <a:p>
            <a:pPr marL="342900" indent="-342900" algn="just">
              <a:lnSpc>
                <a:spcPct val="150000"/>
              </a:lnSpc>
              <a:spcBef>
                <a:spcPts val="0"/>
              </a:spcBef>
              <a:spcAft>
                <a:spcPts val="800"/>
              </a:spcAft>
              <a:buFont typeface="+mj-lt"/>
              <a:buAutoNum type="arabicPeriod"/>
            </a:pPr>
            <a:r>
              <a:rPr lang="en-US" b="1" dirty="0">
                <a:solidFill>
                  <a:srgbClr val="404040"/>
                </a:solidFill>
                <a:latin typeface="Calibri" panose="020F0502020204030204" pitchFamily="34" charset="0"/>
                <a:ea typeface="Calibri" panose="020F0502020204030204" pitchFamily="34" charset="0"/>
              </a:rPr>
              <a:t>Results</a:t>
            </a:r>
          </a:p>
          <a:p>
            <a:pPr marL="342900" indent="-342900" algn="just">
              <a:lnSpc>
                <a:spcPct val="150000"/>
              </a:lnSpc>
              <a:spcBef>
                <a:spcPts val="0"/>
              </a:spcBef>
              <a:spcAft>
                <a:spcPts val="800"/>
              </a:spcAft>
              <a:buFont typeface="+mj-lt"/>
              <a:buAutoNum type="arabicPeriod"/>
            </a:pPr>
            <a:r>
              <a:rPr lang="en-US" b="1" dirty="0">
                <a:solidFill>
                  <a:srgbClr val="404040"/>
                </a:solidFill>
                <a:latin typeface="Calibri" panose="020F0502020204030204" pitchFamily="34" charset="0"/>
                <a:ea typeface="Calibri" panose="020F0502020204030204" pitchFamily="34" charset="0"/>
              </a:rPr>
              <a:t>Conclusions</a:t>
            </a:r>
          </a:p>
        </p:txBody>
      </p:sp>
      <p:pic>
        <p:nvPicPr>
          <p:cNvPr id="1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43761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752599"/>
            <a:ext cx="10812720" cy="46432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Introduction</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3"/>
          <a:stretch>
            <a:fillRect/>
          </a:stretch>
        </p:blipFill>
        <p:spPr>
          <a:xfrm>
            <a:off x="9525000" y="381000"/>
            <a:ext cx="2334583" cy="1014336"/>
          </a:xfrm>
          <a:prstGeom prst="rect">
            <a:avLst/>
          </a:prstGeom>
        </p:spPr>
      </p:pic>
      <p:sp>
        <p:nvSpPr>
          <p:cNvPr id="2" name="TextBox 1"/>
          <p:cNvSpPr txBox="1"/>
          <p:nvPr/>
        </p:nvSpPr>
        <p:spPr>
          <a:xfrm>
            <a:off x="990600" y="1992312"/>
            <a:ext cx="10439399" cy="4274247"/>
          </a:xfrm>
          <a:prstGeom prst="rect">
            <a:avLst/>
          </a:prstGeom>
          <a:noFill/>
        </p:spPr>
        <p:txBody>
          <a:bodyPr wrap="square" rtlCol="0">
            <a:spAutoFit/>
          </a:bodyPr>
          <a:lstStyle/>
          <a:p>
            <a:pPr marL="0" marR="0" algn="just">
              <a:lnSpc>
                <a:spcPct val="150000"/>
              </a:lnSpc>
              <a:spcBef>
                <a:spcPts val="0"/>
              </a:spcBef>
              <a:spcAft>
                <a:spcPts val="800"/>
              </a:spcAft>
            </a:pPr>
            <a:r>
              <a:rPr lang="en-US" b="1" dirty="0">
                <a:solidFill>
                  <a:srgbClr val="404040"/>
                </a:solidFill>
                <a:latin typeface="Calibri" panose="020F0502020204030204" pitchFamily="34" charset="0"/>
                <a:ea typeface="Calibri" panose="020F0502020204030204" pitchFamily="34" charset="0"/>
              </a:rPr>
              <a:t>Introduction:</a:t>
            </a:r>
          </a:p>
          <a:p>
            <a:pPr marL="0" marR="0" algn="just">
              <a:lnSpc>
                <a:spcPct val="150000"/>
              </a:lnSpc>
              <a:spcBef>
                <a:spcPts val="0"/>
              </a:spcBef>
              <a:spcAft>
                <a:spcPts val="800"/>
              </a:spcAft>
            </a:pPr>
            <a:r>
              <a:rPr lang="en-US" sz="1600" dirty="0">
                <a:latin typeface="Calibri" panose="020F0502020204030204" pitchFamily="34" charset="0"/>
                <a:ea typeface="Calibri" panose="020F0502020204030204" pitchFamily="34" charset="0"/>
              </a:rPr>
              <a:t>This research aims to design, develop, and evaluate a deep learning-based diagnostic system for the automated classification of retinal diseases from OCT images, integrating clinical usability with high predictive performance. </a:t>
            </a:r>
            <a:endParaRPr lang="ar-SA" sz="1600" dirty="0">
              <a:latin typeface="Calibri" panose="020F0502020204030204" pitchFamily="34" charset="0"/>
              <a:ea typeface="Calibri" panose="020F0502020204030204" pitchFamily="34" charset="0"/>
            </a:endParaRPr>
          </a:p>
          <a:p>
            <a:pPr marL="0" marR="0" algn="just">
              <a:lnSpc>
                <a:spcPct val="150000"/>
              </a:lnSpc>
              <a:spcBef>
                <a:spcPts val="0"/>
              </a:spcBef>
              <a:spcAft>
                <a:spcPts val="800"/>
              </a:spcAft>
            </a:pPr>
            <a:r>
              <a:rPr lang="en-US" b="1" dirty="0">
                <a:solidFill>
                  <a:srgbClr val="404040"/>
                </a:solidFill>
                <a:latin typeface="Calibri" panose="020F0502020204030204" pitchFamily="34" charset="0"/>
                <a:ea typeface="Calibri" panose="020F0502020204030204" pitchFamily="34" charset="0"/>
              </a:rPr>
              <a:t>Objective:</a:t>
            </a:r>
            <a:endParaRPr lang="ar-SA" b="1" dirty="0">
              <a:solidFill>
                <a:srgbClr val="404040"/>
              </a:solidFill>
              <a:latin typeface="Calibri" panose="020F0502020204030204" pitchFamily="34" charset="0"/>
              <a:ea typeface="Calibri" panose="020F0502020204030204" pitchFamily="34" charset="0"/>
            </a:endParaRPr>
          </a:p>
          <a:p>
            <a:pPr marL="0" marR="0" algn="just">
              <a:lnSpc>
                <a:spcPct val="150000"/>
              </a:lnSpc>
              <a:spcBef>
                <a:spcPts val="0"/>
              </a:spcBef>
              <a:spcAft>
                <a:spcPts val="800"/>
              </a:spcAft>
            </a:pPr>
            <a:r>
              <a:rPr lang="en-US" sz="1600" dirty="0">
                <a:latin typeface="Calibri" panose="020F0502020204030204" pitchFamily="34" charset="0"/>
                <a:ea typeface="Calibri" panose="020F0502020204030204" pitchFamily="34" charset="0"/>
              </a:rPr>
              <a:t>To</a:t>
            </a:r>
            <a:r>
              <a:rPr lang="en-US" sz="1400" dirty="0">
                <a:effectLst/>
                <a:latin typeface="Times New Roman" panose="02020603050405020304" pitchFamily="18" charset="0"/>
                <a:ea typeface="Calibri" panose="020F0502020204030204" pitchFamily="34" charset="0"/>
                <a:cs typeface="Arial" panose="020B0604020202020204" pitchFamily="34" charset="0"/>
              </a:rPr>
              <a:t> </a:t>
            </a:r>
            <a:r>
              <a:rPr lang="en-US" sz="1600" dirty="0">
                <a:latin typeface="Calibri" panose="020F0502020204030204" pitchFamily="34" charset="0"/>
                <a:ea typeface="Calibri" panose="020F0502020204030204" pitchFamily="34" charset="0"/>
              </a:rPr>
              <a:t>achieve this aim, the study pursues the following specific objectives:</a:t>
            </a:r>
          </a:p>
          <a:p>
            <a:pPr marL="342900" marR="0" lvl="0" indent="-342900">
              <a:lnSpc>
                <a:spcPct val="107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To preprocess and augment a publicly available OCT image dataset to enhance model robustness and generalizability.</a:t>
            </a:r>
          </a:p>
          <a:p>
            <a:pPr marL="342900" marR="0" lvl="0" indent="-342900">
              <a:lnSpc>
                <a:spcPct val="107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To develop and train multiple CNN architectures, including custom networks and transfer learning model (VGG16, ResNet50, DenseNet121)</a:t>
            </a:r>
          </a:p>
          <a:p>
            <a:pPr marL="342900" marR="0" lvl="0" indent="-342900">
              <a:lnSpc>
                <a:spcPct val="107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To evaluate and compare model performance using comprehensive metrics including accuracy, precision, recall, F1-score, and area under the ROC curve (AUC).</a:t>
            </a:r>
          </a:p>
          <a:p>
            <a:pPr marL="342900" marR="0" lvl="0" indent="-342900">
              <a:lnSpc>
                <a:spcPct val="107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 To select the optimal model based on diagnostic accuracy, computational efficiency, and explain ability.</a:t>
            </a:r>
          </a:p>
          <a:p>
            <a:pPr marL="342900" marR="0" lvl="0" indent="-342900">
              <a:lnSpc>
                <a:spcPct val="107000"/>
              </a:lnSpc>
              <a:spcBef>
                <a:spcPts val="0"/>
              </a:spcBef>
              <a:spcAft>
                <a:spcPts val="80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To deploy the selected model within a functional web-based application for real-time clinical demonstration. </a:t>
            </a:r>
          </a:p>
        </p:txBody>
      </p:sp>
      <p:pic>
        <p:nvPicPr>
          <p:cNvPr id="1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67958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Problem statement </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sp>
        <p:nvSpPr>
          <p:cNvPr id="2" name="TextBox 1"/>
          <p:cNvSpPr txBox="1"/>
          <p:nvPr/>
        </p:nvSpPr>
        <p:spPr>
          <a:xfrm>
            <a:off x="1235661" y="2364700"/>
            <a:ext cx="9813339" cy="3149517"/>
          </a:xfrm>
          <a:prstGeom prst="rect">
            <a:avLst/>
          </a:prstGeom>
          <a:noFill/>
        </p:spPr>
        <p:txBody>
          <a:bodyPr wrap="square" rtlCol="0">
            <a:spAutoFit/>
          </a:bodyPr>
          <a:lstStyle/>
          <a:p>
            <a:pPr marL="342900" marR="0">
              <a:lnSpc>
                <a:spcPct val="107000"/>
              </a:lnSpc>
              <a:spcBef>
                <a:spcPts val="0"/>
              </a:spcBef>
              <a:spcAft>
                <a:spcPts val="0"/>
              </a:spcAft>
            </a:pPr>
            <a:r>
              <a:rPr lang="en-US" dirty="0">
                <a:latin typeface="Calibri" panose="020F0502020204030204" pitchFamily="34" charset="0"/>
                <a:ea typeface="Calibri" panose="020F0502020204030204" pitchFamily="34" charset="0"/>
              </a:rPr>
              <a:t>Despite the diagnostic precision offered by OCT imaging, its clinical application faces significant limitations: </a:t>
            </a:r>
          </a:p>
          <a:p>
            <a:pPr marL="342900" marR="0" lvl="0" indent="-342900">
              <a:lnSpc>
                <a:spcPct val="150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Dependence on specialist expertise, leading to diagnostic delays</a:t>
            </a:r>
          </a:p>
          <a:p>
            <a:pPr marL="342900" marR="0" lvl="0" indent="-342900">
              <a:lnSpc>
                <a:spcPct val="150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High inter-observer variability in image interpretation </a:t>
            </a:r>
          </a:p>
          <a:p>
            <a:pPr marL="342900" marR="0" lvl="0" indent="-342900">
              <a:lnSpc>
                <a:spcPct val="150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Risk of oversight or misdiagnosis, particularly in early-stage disease</a:t>
            </a:r>
          </a:p>
          <a:p>
            <a:pPr marL="342900" marR="0" lvl="0" indent="-342900">
              <a:lnSpc>
                <a:spcPct val="150000"/>
              </a:lnSpc>
              <a:spcBef>
                <a:spcPts val="0"/>
              </a:spcBef>
              <a:spcAft>
                <a:spcPts val="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Limited accessibility in underserved regions due to a shortage of trained ophthalmologists</a:t>
            </a:r>
          </a:p>
          <a:p>
            <a:pPr marL="342900" marR="0" lvl="0" indent="-342900">
              <a:lnSpc>
                <a:spcPct val="150000"/>
              </a:lnSpc>
              <a:spcBef>
                <a:spcPts val="0"/>
              </a:spcBef>
              <a:spcAft>
                <a:spcPts val="800"/>
              </a:spcAft>
              <a:buFont typeface="Symbol" panose="05050102010706020507" pitchFamily="18" charset="2"/>
              <a:buChar char=""/>
            </a:pPr>
            <a:r>
              <a:rPr lang="en-US" sz="1600" dirty="0">
                <a:latin typeface="Calibri" panose="020F0502020204030204" pitchFamily="34" charset="0"/>
                <a:ea typeface="Calibri" panose="020F0502020204030204" pitchFamily="34" charset="0"/>
              </a:rPr>
              <a:t>Increasing diagnostic workloads amid growing prevalence of retinal diseases </a:t>
            </a:r>
          </a:p>
          <a:p>
            <a:pPr marL="342900" marR="0">
              <a:lnSpc>
                <a:spcPct val="107000"/>
              </a:lnSpc>
              <a:spcBef>
                <a:spcPts val="0"/>
              </a:spcBef>
              <a:spcAft>
                <a:spcPts val="800"/>
              </a:spcAft>
            </a:pPr>
            <a:r>
              <a:rPr lang="en-US" sz="1600" dirty="0">
                <a:latin typeface="Calibri" panose="020F0502020204030204" pitchFamily="34" charset="0"/>
                <a:ea typeface="Calibri" panose="020F0502020204030204" pitchFamily="34" charset="0"/>
              </a:rPr>
              <a:t>These challenges underscore the need for an automated, reliable, and efficient AI-assisted diagnostic system capable of providing consistent, rapid, and accurate classification of retinal conditions from OCT images. </a:t>
            </a:r>
          </a:p>
        </p:txBody>
      </p:sp>
      <p:pic>
        <p:nvPicPr>
          <p:cNvPr id="1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4643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8261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Literature Review</a:t>
            </a:r>
            <a:endParaRPr lang="ar-YE" sz="3200" b="1" dirty="0">
              <a:solidFill>
                <a:prstClr val="white"/>
              </a:solidFill>
              <a:latin typeface="Agency FB" panose="020B0503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sp>
        <p:nvSpPr>
          <p:cNvPr id="2" name="Rectangle 1"/>
          <p:cNvSpPr/>
          <p:nvPr/>
        </p:nvSpPr>
        <p:spPr>
          <a:xfrm>
            <a:off x="688410" y="381000"/>
            <a:ext cx="1902390" cy="665914"/>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dirty="0"/>
              <a:t>يتم استعراضها بشكل سريع جدا اثناء المناقشه</a:t>
            </a:r>
            <a:endParaRPr lang="en-US" dirty="0"/>
          </a:p>
        </p:txBody>
      </p:sp>
      <p:graphicFrame>
        <p:nvGraphicFramePr>
          <p:cNvPr id="4" name="Table 3">
            <a:extLst>
              <a:ext uri="{FF2B5EF4-FFF2-40B4-BE49-F238E27FC236}">
                <a16:creationId xmlns:a16="http://schemas.microsoft.com/office/drawing/2014/main" id="{A925535F-19D6-3E78-59ED-1ED493E185B8}"/>
              </a:ext>
            </a:extLst>
          </p:cNvPr>
          <p:cNvGraphicFramePr>
            <a:graphicFrameLocks noGrp="1"/>
          </p:cNvGraphicFramePr>
          <p:nvPr/>
        </p:nvGraphicFramePr>
        <p:xfrm>
          <a:off x="838200" y="3088067"/>
          <a:ext cx="10515600" cy="1831213"/>
        </p:xfrm>
        <a:graphic>
          <a:graphicData uri="http://schemas.openxmlformats.org/drawingml/2006/table">
            <a:tbl>
              <a:tblPr firstRow="1" firstCol="1" bandRow="1">
                <a:tableStyleId>{5C22544A-7EE6-4342-B048-85BDC9FD1C3A}</a:tableStyleId>
              </a:tblPr>
              <a:tblGrid>
                <a:gridCol w="1560515">
                  <a:extLst>
                    <a:ext uri="{9D8B030D-6E8A-4147-A177-3AD203B41FA5}">
                      <a16:colId xmlns:a16="http://schemas.microsoft.com/office/drawing/2014/main" val="4006394315"/>
                    </a:ext>
                  </a:extLst>
                </a:gridCol>
                <a:gridCol w="3068452">
                  <a:extLst>
                    <a:ext uri="{9D8B030D-6E8A-4147-A177-3AD203B41FA5}">
                      <a16:colId xmlns:a16="http://schemas.microsoft.com/office/drawing/2014/main" val="1546890362"/>
                    </a:ext>
                  </a:extLst>
                </a:gridCol>
                <a:gridCol w="2877068">
                  <a:extLst>
                    <a:ext uri="{9D8B030D-6E8A-4147-A177-3AD203B41FA5}">
                      <a16:colId xmlns:a16="http://schemas.microsoft.com/office/drawing/2014/main" val="2259485590"/>
                    </a:ext>
                  </a:extLst>
                </a:gridCol>
                <a:gridCol w="3009565">
                  <a:extLst>
                    <a:ext uri="{9D8B030D-6E8A-4147-A177-3AD203B41FA5}">
                      <a16:colId xmlns:a16="http://schemas.microsoft.com/office/drawing/2014/main" val="2803694825"/>
                    </a:ext>
                  </a:extLst>
                </a:gridCol>
              </a:tblGrid>
              <a:tr h="0">
                <a:tc>
                  <a:txBody>
                    <a:bodyPr/>
                    <a:lstStyle/>
                    <a:p>
                      <a:pPr marL="0" marR="0" algn="just">
                        <a:lnSpc>
                          <a:spcPct val="115000"/>
                        </a:lnSpc>
                        <a:spcBef>
                          <a:spcPts val="0"/>
                        </a:spcBef>
                        <a:spcAft>
                          <a:spcPts val="800"/>
                        </a:spcAft>
                      </a:pPr>
                      <a:r>
                        <a:rPr lang="en-US" sz="1200" kern="100">
                          <a:effectLst/>
                        </a:rPr>
                        <a:t>Author(s), Year</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Contribution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Limitation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Relevance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471070193"/>
                  </a:ext>
                </a:extLst>
              </a:tr>
              <a:tr h="0">
                <a:tc>
                  <a:txBody>
                    <a:bodyPr/>
                    <a:lstStyle/>
                    <a:p>
                      <a:pPr marL="0" marR="0" algn="just">
                        <a:lnSpc>
                          <a:spcPct val="115000"/>
                        </a:lnSpc>
                        <a:spcBef>
                          <a:spcPts val="0"/>
                        </a:spcBef>
                        <a:spcAft>
                          <a:spcPts val="800"/>
                        </a:spcAft>
                      </a:pPr>
                      <a:r>
                        <a:rPr lang="en-US" sz="1200" kern="100">
                          <a:effectLst/>
                        </a:rPr>
                        <a:t>Kermany et al. (2018)</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Pioneering transfer learning for OCT; established benchmark dataset</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Focused on accuracy; limited robustness and explain ability</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Provides foundational dataset; highlights need for balanced evaluation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82377076"/>
                  </a:ext>
                </a:extLst>
              </a:tr>
              <a:tr h="0">
                <a:tc>
                  <a:txBody>
                    <a:bodyPr/>
                    <a:lstStyle/>
                    <a:p>
                      <a:pPr marL="0" marR="0" algn="just">
                        <a:lnSpc>
                          <a:spcPct val="115000"/>
                        </a:lnSpc>
                        <a:spcBef>
                          <a:spcPts val="0"/>
                        </a:spcBef>
                        <a:spcAft>
                          <a:spcPts val="800"/>
                        </a:spcAft>
                      </a:pPr>
                      <a:r>
                        <a:rPr lang="en-US" sz="1200" kern="100">
                          <a:effectLst/>
                        </a:rPr>
                        <a:t>Li et al. (2020)</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High performance (97.3%) with ResNet50 ensemble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Limited external validation; no dataset bias consideration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Validates ResNet50 for OCT classification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07015288"/>
                  </a:ext>
                </a:extLst>
              </a:tr>
              <a:tr h="0">
                <a:tc>
                  <a:txBody>
                    <a:bodyPr/>
                    <a:lstStyle/>
                    <a:p>
                      <a:pPr marL="0" marR="0" algn="just">
                        <a:lnSpc>
                          <a:spcPct val="115000"/>
                        </a:lnSpc>
                        <a:spcBef>
                          <a:spcPts val="0"/>
                        </a:spcBef>
                        <a:spcAft>
                          <a:spcPts val="800"/>
                        </a:spcAft>
                      </a:pPr>
                      <a:r>
                        <a:rPr lang="en-US" sz="1200" kern="100">
                          <a:effectLst/>
                        </a:rPr>
                        <a:t>Du et al. (2024)</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Foundation model with improved interpretability</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Focused on specific features; limited clinical deployment focus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Emphasizes importance of model transparency</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55854219"/>
                  </a:ext>
                </a:extLst>
              </a:tr>
              <a:tr h="0">
                <a:tc>
                  <a:txBody>
                    <a:bodyPr/>
                    <a:lstStyle/>
                    <a:p>
                      <a:pPr marL="0" marR="0" algn="just">
                        <a:lnSpc>
                          <a:spcPct val="115000"/>
                        </a:lnSpc>
                        <a:spcBef>
                          <a:spcPts val="0"/>
                        </a:spcBef>
                        <a:spcAft>
                          <a:spcPts val="800"/>
                        </a:spcAft>
                      </a:pPr>
                      <a:r>
                        <a:rPr lang="en-US" sz="1200" kern="100">
                          <a:effectLst/>
                        </a:rPr>
                        <a:t>Khan et al. (2021)</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Systematic review highlighting dataset imbalances and biases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Identified problem without technical solution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Informs need to address class imbalance and bias</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723454305"/>
                  </a:ext>
                </a:extLst>
              </a:tr>
            </a:tbl>
          </a:graphicData>
        </a:graphic>
      </p:graphicFrame>
    </p:spTree>
    <p:extLst>
      <p:ext uri="{BB962C8B-B14F-4D97-AF65-F5344CB8AC3E}">
        <p14:creationId xmlns:p14="http://schemas.microsoft.com/office/powerpoint/2010/main" val="3635685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219201"/>
            <a:ext cx="10812720" cy="52578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r>
              <a:rPr lang="en-US" sz="1800" dirty="0">
                <a:effectLst/>
                <a:latin typeface="Calibri" panose="020F0502020204030204" pitchFamily="34" charset="0"/>
                <a:ea typeface="Calibri" panose="020F0502020204030204" pitchFamily="34" charset="0"/>
                <a:cs typeface="Arial" panose="020B0604020202020204" pitchFamily="34" charset="0"/>
              </a:rPr>
              <a:t>CRISP-DM Methodology Framework</a:t>
            </a: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Methodology and Implementation</a:t>
            </a:r>
            <a:endParaRPr lang="ar-YE" sz="3200" b="1" dirty="0">
              <a:solidFill>
                <a:prstClr val="white"/>
              </a:solidFill>
              <a:latin typeface="Agency FB" panose="020B0503020202020204" pitchFamily="34"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pic>
        <p:nvPicPr>
          <p:cNvPr id="2" name="Picture 1" descr="A diagram of a process&#10;&#10;AI-generated content may be incorrect.">
            <a:extLst>
              <a:ext uri="{FF2B5EF4-FFF2-40B4-BE49-F238E27FC236}">
                <a16:creationId xmlns:a16="http://schemas.microsoft.com/office/drawing/2014/main" id="{AD0F06DA-804D-0BB3-895B-7C6DEF4076A9}"/>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307861" y="1405827"/>
            <a:ext cx="3121586" cy="4995114"/>
          </a:xfrm>
          <a:prstGeom prst="rect">
            <a:avLst/>
          </a:prstGeom>
          <a:noFill/>
          <a:ln>
            <a:solidFill>
              <a:schemeClr val="accent1"/>
            </a:solidFill>
          </a:ln>
        </p:spPr>
      </p:pic>
      <p:sp>
        <p:nvSpPr>
          <p:cNvPr id="7" name="TextBox 6">
            <a:extLst>
              <a:ext uri="{FF2B5EF4-FFF2-40B4-BE49-F238E27FC236}">
                <a16:creationId xmlns:a16="http://schemas.microsoft.com/office/drawing/2014/main" id="{36BE7941-09DC-A351-4EF0-F9A07088643B}"/>
              </a:ext>
            </a:extLst>
          </p:cNvPr>
          <p:cNvSpPr txBox="1"/>
          <p:nvPr/>
        </p:nvSpPr>
        <p:spPr>
          <a:xfrm>
            <a:off x="4861103" y="2955549"/>
            <a:ext cx="5181600" cy="1785104"/>
          </a:xfrm>
          <a:prstGeom prst="rect">
            <a:avLst/>
          </a:prstGeom>
          <a:noFill/>
        </p:spPr>
        <p:txBody>
          <a:bodyPr wrap="square" rtlCol="0">
            <a:spAutoFit/>
          </a:bodyPr>
          <a:lstStyle/>
          <a:p>
            <a:r>
              <a:rPr lang="en-US" sz="2000" b="1" dirty="0">
                <a:latin typeface="Calibri" panose="020F0502020204030204" pitchFamily="34" charset="0"/>
                <a:ea typeface="Calibri" panose="020F0502020204030204" pitchFamily="34" charset="0"/>
              </a:rPr>
              <a:t>CRISP-DM Methodology Framework</a:t>
            </a:r>
            <a:endParaRPr lang="ar-SA" sz="2000" b="1" dirty="0">
              <a:latin typeface="Calibri" panose="020F0502020204030204" pitchFamily="34" charset="0"/>
              <a:ea typeface="Calibri" panose="020F0502020204030204" pitchFamily="34" charset="0"/>
            </a:endParaRPr>
          </a:p>
          <a:p>
            <a:r>
              <a:rPr lang="en-US" dirty="0">
                <a:latin typeface="Calibri" panose="020F0502020204030204" pitchFamily="34" charset="0"/>
                <a:ea typeface="Calibri" panose="020F0502020204030204" pitchFamily="34" charset="0"/>
              </a:rPr>
              <a:t>Phase 1: Business Understanding</a:t>
            </a:r>
            <a:endParaRPr lang="ar-SA" dirty="0">
              <a:latin typeface="Calibri" panose="020F0502020204030204" pitchFamily="34" charset="0"/>
              <a:ea typeface="Calibri" panose="020F0502020204030204" pitchFamily="34" charset="0"/>
            </a:endParaRPr>
          </a:p>
          <a:p>
            <a:r>
              <a:rPr lang="en-US" dirty="0">
                <a:latin typeface="Calibri" panose="020F0502020204030204" pitchFamily="34" charset="0"/>
                <a:ea typeface="Calibri" panose="020F0502020204030204" pitchFamily="34" charset="0"/>
              </a:rPr>
              <a:t>Phase 2: Data Understanding</a:t>
            </a:r>
            <a:endParaRPr lang="ar-SA" dirty="0">
              <a:latin typeface="Calibri" panose="020F0502020204030204" pitchFamily="34" charset="0"/>
              <a:ea typeface="Calibri" panose="020F0502020204030204" pitchFamily="34" charset="0"/>
            </a:endParaRPr>
          </a:p>
          <a:p>
            <a:r>
              <a:rPr lang="en-US" dirty="0">
                <a:latin typeface="Calibri" panose="020F0502020204030204" pitchFamily="34" charset="0"/>
                <a:ea typeface="Calibri" panose="020F0502020204030204" pitchFamily="34" charset="0"/>
              </a:rPr>
              <a:t>Phase 3: Data Preparation</a:t>
            </a:r>
            <a:endParaRPr lang="ar-SA" dirty="0">
              <a:latin typeface="Calibri" panose="020F0502020204030204" pitchFamily="34" charset="0"/>
              <a:ea typeface="Calibri" panose="020F0502020204030204" pitchFamily="34" charset="0"/>
            </a:endParaRPr>
          </a:p>
          <a:p>
            <a:r>
              <a:rPr lang="en-US" dirty="0">
                <a:latin typeface="Calibri" panose="020F0502020204030204" pitchFamily="34" charset="0"/>
                <a:ea typeface="Calibri" panose="020F0502020204030204" pitchFamily="34" charset="0"/>
              </a:rPr>
              <a:t>Phase 4: Modeling</a:t>
            </a:r>
            <a:endParaRPr lang="ar-SA" dirty="0">
              <a:latin typeface="Calibri" panose="020F0502020204030204" pitchFamily="34" charset="0"/>
              <a:ea typeface="Calibri" panose="020F0502020204030204" pitchFamily="34" charset="0"/>
            </a:endParaRPr>
          </a:p>
          <a:p>
            <a:r>
              <a:rPr lang="en-US" dirty="0">
                <a:latin typeface="Calibri" panose="020F0502020204030204" pitchFamily="34" charset="0"/>
                <a:ea typeface="Calibri" panose="020F0502020204030204" pitchFamily="34" charset="0"/>
              </a:rPr>
              <a:t>Phase 5: Evaluation</a:t>
            </a:r>
            <a:endParaRPr lang="en-US" sz="1600" dirty="0">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42133611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6256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1- Business Understanding </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pic>
        <p:nvPicPr>
          <p:cNvPr id="14"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2CC972BD-5660-F703-1458-0666EDD30AA8}"/>
              </a:ext>
            </a:extLst>
          </p:cNvPr>
          <p:cNvSpPr txBox="1"/>
          <p:nvPr/>
        </p:nvSpPr>
        <p:spPr>
          <a:xfrm>
            <a:off x="1065597" y="2163155"/>
            <a:ext cx="9983403" cy="2395271"/>
          </a:xfrm>
          <a:prstGeom prst="rect">
            <a:avLst/>
          </a:prstGeom>
          <a:noFill/>
        </p:spPr>
        <p:txBody>
          <a:bodyPr wrap="square" rtlCol="0">
            <a:spAutoFit/>
          </a:bodyPr>
          <a:lstStyle/>
          <a:p>
            <a:pPr marL="0" marR="0" algn="just">
              <a:lnSpc>
                <a:spcPct val="115000"/>
              </a:lnSpc>
              <a:spcBef>
                <a:spcPts val="0"/>
              </a:spcBef>
              <a:spcAft>
                <a:spcPts val="800"/>
              </a:spcAft>
            </a:pPr>
            <a:r>
              <a:rPr lang="en-US" dirty="0">
                <a:latin typeface="Calibri" panose="020F0502020204030204" pitchFamily="34" charset="0"/>
                <a:ea typeface="Calibri" panose="020F0502020204030204" pitchFamily="34" charset="0"/>
              </a:rPr>
              <a:t>The primary objective is to develop a deep learning-based system that can automatically classify OCT B-scans into four diagnostic categories:</a:t>
            </a:r>
          </a:p>
          <a:p>
            <a:pPr marL="342900" marR="0" lvl="0" indent="-342900" algn="just">
              <a:lnSpc>
                <a:spcPct val="115000"/>
              </a:lnSpc>
              <a:spcBef>
                <a:spcPts val="0"/>
              </a:spcBef>
              <a:spcAft>
                <a:spcPts val="800"/>
              </a:spcAft>
              <a:buFont typeface="+mj-lt"/>
              <a:buAutoNum type="arabicPeriod"/>
              <a:tabLst>
                <a:tab pos="457200" algn="l"/>
              </a:tabLst>
            </a:pPr>
            <a:r>
              <a:rPr lang="en-US" b="1" dirty="0">
                <a:latin typeface="Calibri" panose="020F0502020204030204" pitchFamily="34" charset="0"/>
                <a:ea typeface="Calibri" panose="020F0502020204030204" pitchFamily="34" charset="0"/>
              </a:rPr>
              <a:t>Normal</a:t>
            </a:r>
            <a:r>
              <a:rPr lang="en-US" dirty="0">
                <a:latin typeface="Calibri" panose="020F0502020204030204" pitchFamily="34" charset="0"/>
                <a:ea typeface="Calibri" panose="020F0502020204030204" pitchFamily="34" charset="0"/>
              </a:rPr>
              <a:t>: Healthy retinal structure</a:t>
            </a:r>
          </a:p>
          <a:p>
            <a:pPr marL="342900" marR="0" lvl="0" indent="-342900" algn="just">
              <a:lnSpc>
                <a:spcPct val="115000"/>
              </a:lnSpc>
              <a:spcBef>
                <a:spcPts val="0"/>
              </a:spcBef>
              <a:spcAft>
                <a:spcPts val="800"/>
              </a:spcAft>
              <a:buFont typeface="+mj-lt"/>
              <a:buAutoNum type="arabicPeriod"/>
              <a:tabLst>
                <a:tab pos="457200" algn="l"/>
              </a:tabLst>
            </a:pPr>
            <a:r>
              <a:rPr lang="en-US" b="1" dirty="0">
                <a:latin typeface="Calibri" panose="020F0502020204030204" pitchFamily="34" charset="0"/>
                <a:ea typeface="Calibri" panose="020F0502020204030204" pitchFamily="34" charset="0"/>
              </a:rPr>
              <a:t>Choroidal Neovascularization (CNV):</a:t>
            </a:r>
            <a:r>
              <a:rPr lang="en-US" dirty="0">
                <a:latin typeface="Calibri" panose="020F0502020204030204" pitchFamily="34" charset="0"/>
                <a:ea typeface="Calibri" panose="020F0502020204030204" pitchFamily="34" charset="0"/>
              </a:rPr>
              <a:t> Characteristic of wet AMD</a:t>
            </a:r>
          </a:p>
          <a:p>
            <a:pPr marL="342900" marR="0" lvl="0" indent="-342900" algn="just">
              <a:lnSpc>
                <a:spcPct val="115000"/>
              </a:lnSpc>
              <a:spcBef>
                <a:spcPts val="0"/>
              </a:spcBef>
              <a:spcAft>
                <a:spcPts val="800"/>
              </a:spcAft>
              <a:buFont typeface="+mj-lt"/>
              <a:buAutoNum type="arabicPeriod"/>
              <a:tabLst>
                <a:tab pos="457200" algn="l"/>
              </a:tabLst>
            </a:pPr>
            <a:r>
              <a:rPr lang="en-US" b="1" dirty="0">
                <a:latin typeface="Calibri" panose="020F0502020204030204" pitchFamily="34" charset="0"/>
                <a:ea typeface="Calibri" panose="020F0502020204030204" pitchFamily="34" charset="0"/>
              </a:rPr>
              <a:t>Diabetic Macular Edema (DME): </a:t>
            </a:r>
            <a:r>
              <a:rPr lang="en-US" dirty="0">
                <a:latin typeface="Calibri" panose="020F0502020204030204" pitchFamily="34" charset="0"/>
                <a:ea typeface="Calibri" panose="020F0502020204030204" pitchFamily="34" charset="0"/>
              </a:rPr>
              <a:t>Retinal thickening with intraretinal fluid</a:t>
            </a:r>
          </a:p>
          <a:p>
            <a:pPr marL="342900" marR="0" lvl="0" indent="-342900" algn="just">
              <a:lnSpc>
                <a:spcPct val="115000"/>
              </a:lnSpc>
              <a:spcBef>
                <a:spcPts val="0"/>
              </a:spcBef>
              <a:spcAft>
                <a:spcPts val="800"/>
              </a:spcAft>
              <a:buFont typeface="+mj-lt"/>
              <a:buAutoNum type="arabicPeriod"/>
              <a:tabLst>
                <a:tab pos="457200" algn="l"/>
              </a:tabLst>
            </a:pPr>
            <a:r>
              <a:rPr lang="en-US" b="1" dirty="0">
                <a:latin typeface="Calibri" panose="020F0502020204030204" pitchFamily="34" charset="0"/>
                <a:ea typeface="Calibri" panose="020F0502020204030204" pitchFamily="34" charset="0"/>
              </a:rPr>
              <a:t>Drusen</a:t>
            </a:r>
            <a:r>
              <a:rPr lang="en-US" dirty="0">
                <a:latin typeface="Calibri" panose="020F0502020204030204" pitchFamily="34" charset="0"/>
                <a:ea typeface="Calibri" panose="020F0502020204030204" pitchFamily="34" charset="0"/>
              </a:rPr>
              <a:t>: Sub-RPE deposits indicative of early AMD</a:t>
            </a:r>
          </a:p>
        </p:txBody>
      </p:sp>
      <p:pic>
        <p:nvPicPr>
          <p:cNvPr id="2051" name="Picture 21" descr="A close-up of a red eyeball&#10;&#10;Description automatically generated">
            <a:extLst>
              <a:ext uri="{FF2B5EF4-FFF2-40B4-BE49-F238E27FC236}">
                <a16:creationId xmlns:a16="http://schemas.microsoft.com/office/drawing/2014/main" id="{1CE2042B-B4EB-25BE-6678-E16A96C02762}"/>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20303" y="4545578"/>
            <a:ext cx="1397000" cy="1111250"/>
          </a:xfrm>
          <a:prstGeom prst="rect">
            <a:avLst/>
          </a:prstGeom>
          <a:noFill/>
          <a:extLst>
            <a:ext uri="{909E8E84-426E-40DD-AFC4-6F175D3DCCD1}">
              <a14:hiddenFill xmlns:a14="http://schemas.microsoft.com/office/drawing/2010/main">
                <a:solidFill>
                  <a:srgbClr val="FFFFFF"/>
                </a:solidFill>
              </a14:hiddenFill>
            </a:ext>
          </a:extLst>
        </p:spPr>
      </p:pic>
      <p:sp>
        <p:nvSpPr>
          <p:cNvPr id="15" name="Text Box 4">
            <a:extLst>
              <a:ext uri="{FF2B5EF4-FFF2-40B4-BE49-F238E27FC236}">
                <a16:creationId xmlns:a16="http://schemas.microsoft.com/office/drawing/2014/main" id="{2277D302-F76E-C48F-4438-3A43B8E82EB7}"/>
              </a:ext>
            </a:extLst>
          </p:cNvPr>
          <p:cNvSpPr txBox="1">
            <a:spLocks noChangeArrowheads="1"/>
          </p:cNvSpPr>
          <p:nvPr/>
        </p:nvSpPr>
        <p:spPr bwMode="auto">
          <a:xfrm>
            <a:off x="8620303" y="5654842"/>
            <a:ext cx="1397000" cy="2762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900" b="0" i="1" u="none" strike="noStrike" cap="none" normalizeH="0" baseline="0" dirty="0">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F</a:t>
            </a:r>
            <a:r>
              <a:rPr kumimoji="0" lang="en-CA" altLang="en-US" sz="900" b="0" i="1" u="none" strike="noStrike" cap="none" normalizeH="0" baseline="0" dirty="0" bmk="">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igure </a:t>
            </a:r>
            <a:r>
              <a:rPr kumimoji="0" lang="en-CA" altLang="en-US" sz="900" b="0" i="1" u="none" strike="noStrike" cap="none" normalizeH="0" baseline="0" dirty="0" bmk="_Toc216193646">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5: Normal eye</a:t>
            </a:r>
            <a:endParaRPr kumimoji="0" lang="en-CA" altLang="en-US" sz="1800" b="0" i="0" u="none" strike="noStrike" cap="none" normalizeH="0" baseline="0" dirty="0">
              <a:ln>
                <a:noFill/>
              </a:ln>
              <a:solidFill>
                <a:schemeClr val="tx1"/>
              </a:solidFill>
              <a:effectLst/>
              <a:latin typeface="Arial" panose="020B0604020202020204" pitchFamily="34" charset="0"/>
            </a:endParaRPr>
          </a:p>
        </p:txBody>
      </p:sp>
      <p:pic>
        <p:nvPicPr>
          <p:cNvPr id="2053" name="Picture 8" descr="Drusen">
            <a:extLst>
              <a:ext uri="{FF2B5EF4-FFF2-40B4-BE49-F238E27FC236}">
                <a16:creationId xmlns:a16="http://schemas.microsoft.com/office/drawing/2014/main" id="{09DAF450-6039-FFBB-B7CE-A950ED7FB48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70644" y="4590768"/>
            <a:ext cx="1381125" cy="1104900"/>
          </a:xfrm>
          <a:prstGeom prst="rect">
            <a:avLst/>
          </a:prstGeom>
          <a:noFill/>
          <a:extLst>
            <a:ext uri="{909E8E84-426E-40DD-AFC4-6F175D3DCCD1}">
              <a14:hiddenFill xmlns:a14="http://schemas.microsoft.com/office/drawing/2010/main">
                <a:solidFill>
                  <a:srgbClr val="FFFFFF"/>
                </a:solidFill>
              </a14:hiddenFill>
            </a:ext>
          </a:extLst>
        </p:spPr>
      </p:pic>
      <p:sp>
        <p:nvSpPr>
          <p:cNvPr id="16" name="Text Box 6">
            <a:extLst>
              <a:ext uri="{FF2B5EF4-FFF2-40B4-BE49-F238E27FC236}">
                <a16:creationId xmlns:a16="http://schemas.microsoft.com/office/drawing/2014/main" id="{5FDAFF19-6008-D7EC-BCA3-B64878E04E2B}"/>
              </a:ext>
            </a:extLst>
          </p:cNvPr>
          <p:cNvSpPr txBox="1">
            <a:spLocks noChangeArrowheads="1"/>
          </p:cNvSpPr>
          <p:nvPr/>
        </p:nvSpPr>
        <p:spPr bwMode="auto">
          <a:xfrm>
            <a:off x="6055449" y="5697924"/>
            <a:ext cx="1381125" cy="2762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900" b="0" i="1" u="none" strike="noStrike" cap="none" normalizeH="0" baseline="0" dirty="0">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F</a:t>
            </a:r>
            <a:r>
              <a:rPr kumimoji="0" lang="en-CA" altLang="en-US" sz="900" b="0" i="1" u="none" strike="noStrike" cap="none" normalizeH="0" baseline="0" dirty="0" bmk="">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igure </a:t>
            </a:r>
            <a:r>
              <a:rPr kumimoji="0" lang="en-CA" altLang="en-US" sz="900" b="0" i="1" u="none" strike="noStrike" cap="none" normalizeH="0" baseline="0" dirty="0" bmk="_Toc216193645">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4: </a:t>
            </a:r>
            <a:r>
              <a:rPr kumimoji="0" lang="en-CA" altLang="en-US" sz="900" b="0" i="1" u="none" strike="noStrike" cap="none" normalizeH="0" baseline="0" dirty="0" err="1" bmk="_Toc216193645">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Dursun</a:t>
            </a:r>
            <a:endParaRPr kumimoji="0" lang="en-CA" altLang="en-US" sz="1800" b="0" i="0" u="none" strike="noStrike" cap="none" normalizeH="0" baseline="0" dirty="0">
              <a:ln>
                <a:noFill/>
              </a:ln>
              <a:solidFill>
                <a:schemeClr val="tx1"/>
              </a:solidFill>
              <a:effectLst/>
              <a:latin typeface="Arial" panose="020B0604020202020204" pitchFamily="34" charset="0"/>
            </a:endParaRPr>
          </a:p>
        </p:txBody>
      </p:sp>
      <p:pic>
        <p:nvPicPr>
          <p:cNvPr id="2055" name="Picture 7" descr="What Are Choroidal Neovascular Membranes? - American Academy of  Ophthalmology">
            <a:extLst>
              <a:ext uri="{FF2B5EF4-FFF2-40B4-BE49-F238E27FC236}">
                <a16:creationId xmlns:a16="http://schemas.microsoft.com/office/drawing/2014/main" id="{C245D560-EB14-1657-DBAF-D1D8989427F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02759" y="4560903"/>
            <a:ext cx="1479550" cy="1069975"/>
          </a:xfrm>
          <a:prstGeom prst="rect">
            <a:avLst/>
          </a:prstGeom>
          <a:noFill/>
          <a:extLst>
            <a:ext uri="{909E8E84-426E-40DD-AFC4-6F175D3DCCD1}">
              <a14:hiddenFill xmlns:a14="http://schemas.microsoft.com/office/drawing/2010/main">
                <a:solidFill>
                  <a:srgbClr val="FFFFFF"/>
                </a:solidFill>
              </a14:hiddenFill>
            </a:ext>
          </a:extLst>
        </p:spPr>
      </p:pic>
      <p:sp>
        <p:nvSpPr>
          <p:cNvPr id="17" name="Text Box 8">
            <a:extLst>
              <a:ext uri="{FF2B5EF4-FFF2-40B4-BE49-F238E27FC236}">
                <a16:creationId xmlns:a16="http://schemas.microsoft.com/office/drawing/2014/main" id="{584C70BE-9617-31AA-25CD-53704E89A865}"/>
              </a:ext>
            </a:extLst>
          </p:cNvPr>
          <p:cNvSpPr txBox="1">
            <a:spLocks noChangeArrowheads="1"/>
          </p:cNvSpPr>
          <p:nvPr/>
        </p:nvSpPr>
        <p:spPr bwMode="auto">
          <a:xfrm>
            <a:off x="3967803" y="5670526"/>
            <a:ext cx="1479550" cy="2762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900" b="0" i="1" u="none" strike="noStrike" cap="none" normalizeH="0" baseline="0" dirty="0">
                <a:ln>
                  <a:noFill/>
                </a:ln>
                <a:solidFill>
                  <a:srgbClr val="44546A"/>
                </a:solidFill>
                <a:effectLst/>
                <a:ea typeface="Aptos" panose="020B0004020202020204" pitchFamily="34" charset="0"/>
                <a:cs typeface="Aptos" panose="020B0004020202020204" pitchFamily="34" charset="0"/>
              </a:rPr>
              <a:t>F</a:t>
            </a:r>
            <a:r>
              <a:rPr kumimoji="0" lang="en-CA" altLang="en-US" sz="900" b="0" i="1" u="none" strike="noStrike" cap="none" normalizeH="0" baseline="0" dirty="0" bmk="">
                <a:ln>
                  <a:noFill/>
                </a:ln>
                <a:solidFill>
                  <a:srgbClr val="44546A"/>
                </a:solidFill>
                <a:effectLst/>
                <a:ea typeface="Aptos" panose="020B0004020202020204" pitchFamily="34" charset="0"/>
                <a:cs typeface="Aptos" panose="020B0004020202020204" pitchFamily="34" charset="0"/>
              </a:rPr>
              <a:t>igure </a:t>
            </a:r>
            <a:r>
              <a:rPr kumimoji="0" lang="en-CA" altLang="en-US" sz="900" b="0" i="1" u="none" strike="noStrike" cap="none" normalizeH="0" baseline="0" dirty="0" bmk="_Toc216193644">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3: CNV</a:t>
            </a:r>
            <a:endParaRPr kumimoji="0" lang="en-CA" altLang="en-US" sz="1800" b="0" i="0" u="none" strike="noStrike" cap="none" normalizeH="0" baseline="0" dirty="0">
              <a:ln>
                <a:noFill/>
              </a:ln>
              <a:solidFill>
                <a:schemeClr val="tx1"/>
              </a:solidFill>
              <a:effectLst/>
              <a:latin typeface="Arial" panose="020B0604020202020204" pitchFamily="34" charset="0"/>
            </a:endParaRPr>
          </a:p>
        </p:txBody>
      </p:sp>
      <p:pic>
        <p:nvPicPr>
          <p:cNvPr id="2050" name="Picture 20" descr="صورة تحتوي على برتقالي, المصباح, مصباح  تم إنشاء الوصف تلقائياً">
            <a:extLst>
              <a:ext uri="{FF2B5EF4-FFF2-40B4-BE49-F238E27FC236}">
                <a16:creationId xmlns:a16="http://schemas.microsoft.com/office/drawing/2014/main" id="{21B4E7E3-00F8-93E3-B6B1-CB33FBEA3332}"/>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468438" y="4505966"/>
            <a:ext cx="1441450" cy="1139825"/>
          </a:xfrm>
          <a:prstGeom prst="rect">
            <a:avLst/>
          </a:prstGeom>
          <a:noFill/>
          <a:extLst>
            <a:ext uri="{909E8E84-426E-40DD-AFC4-6F175D3DCCD1}">
              <a14:hiddenFill xmlns:a14="http://schemas.microsoft.com/office/drawing/2010/main">
                <a:solidFill>
                  <a:srgbClr val="FFFFFF"/>
                </a:solidFill>
              </a14:hiddenFill>
            </a:ext>
          </a:extLst>
        </p:spPr>
      </p:pic>
      <p:sp>
        <p:nvSpPr>
          <p:cNvPr id="18" name="Text Box 1">
            <a:extLst>
              <a:ext uri="{FF2B5EF4-FFF2-40B4-BE49-F238E27FC236}">
                <a16:creationId xmlns:a16="http://schemas.microsoft.com/office/drawing/2014/main" id="{93AEEB2D-C971-A07A-2E89-1723ED68E227}"/>
              </a:ext>
            </a:extLst>
          </p:cNvPr>
          <p:cNvSpPr txBox="1">
            <a:spLocks noChangeArrowheads="1"/>
          </p:cNvSpPr>
          <p:nvPr/>
        </p:nvSpPr>
        <p:spPr bwMode="auto">
          <a:xfrm>
            <a:off x="1222093" y="5756920"/>
            <a:ext cx="2195512" cy="27622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CA" altLang="en-US" sz="900" b="0" i="1" u="none" strike="noStrike" cap="none" normalizeH="0" baseline="0" dirty="0">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F</a:t>
            </a:r>
            <a:r>
              <a:rPr kumimoji="0" lang="en-CA" altLang="en-US" sz="900" b="0" i="1" u="none" strike="noStrike" cap="none" normalizeH="0" baseline="0" dirty="0" bmk="">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igure </a:t>
            </a:r>
            <a:r>
              <a:rPr kumimoji="0" lang="en-CA" altLang="en-US" sz="900" b="0" i="1" u="none" strike="noStrike" cap="none" normalizeH="0" baseline="0" dirty="0" bmk="_Toc216193643">
                <a:ln>
                  <a:noFill/>
                </a:ln>
                <a:solidFill>
                  <a:srgbClr val="44546A"/>
                </a:solidFill>
                <a:effectLst/>
                <a:latin typeface="Arial" panose="020B0604020202020204" pitchFamily="34" charset="0"/>
                <a:ea typeface="Aptos" panose="020B0004020202020204" pitchFamily="34" charset="0"/>
                <a:cs typeface="Aptos" panose="020B0004020202020204" pitchFamily="34" charset="0"/>
              </a:rPr>
              <a:t>2: Diabetic macular edema</a:t>
            </a:r>
            <a:endParaRPr kumimoji="0" lang="en-CA" altLang="en-US" sz="1800" b="0" i="0" u="none" strike="noStrike" cap="none" normalizeH="0" baseline="0" dirty="0">
              <a:ln>
                <a:noFill/>
              </a:ln>
              <a:solidFill>
                <a:schemeClr val="tx1"/>
              </a:solidFill>
              <a:effectLst/>
              <a:latin typeface="Arial" panose="020B0604020202020204" pitchFamily="34" charset="0"/>
            </a:endParaRPr>
          </a:p>
        </p:txBody>
      </p:sp>
      <p:sp>
        <p:nvSpPr>
          <p:cNvPr id="19" name="Rectangle 10">
            <a:extLst>
              <a:ext uri="{FF2B5EF4-FFF2-40B4-BE49-F238E27FC236}">
                <a16:creationId xmlns:a16="http://schemas.microsoft.com/office/drawing/2014/main" id="{A65E0200-774B-6562-E4BE-75224DE479E0}"/>
              </a:ext>
            </a:extLst>
          </p:cNvPr>
          <p:cNvSpPr>
            <a:spLocks noChangeArrowheads="1"/>
          </p:cNvSpPr>
          <p:nvPr/>
        </p:nvSpPr>
        <p:spPr bwMode="auto">
          <a:xfrm>
            <a:off x="2654300" y="3781993"/>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20" name="Rectangle 12">
            <a:extLst>
              <a:ext uri="{FF2B5EF4-FFF2-40B4-BE49-F238E27FC236}">
                <a16:creationId xmlns:a16="http://schemas.microsoft.com/office/drawing/2014/main" id="{AABBF91E-2448-CB20-52DA-12E29DB37195}"/>
              </a:ext>
            </a:extLst>
          </p:cNvPr>
          <p:cNvSpPr>
            <a:spLocks noChangeArrowheads="1"/>
          </p:cNvSpPr>
          <p:nvPr/>
        </p:nvSpPr>
        <p:spPr bwMode="auto">
          <a:xfrm>
            <a:off x="2654300" y="42391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justLow"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21" name="Rectangle 16">
            <a:extLst>
              <a:ext uri="{FF2B5EF4-FFF2-40B4-BE49-F238E27FC236}">
                <a16:creationId xmlns:a16="http://schemas.microsoft.com/office/drawing/2014/main" id="{A210BF98-6F48-4198-A87B-B4F7F88CB2AD}"/>
              </a:ext>
            </a:extLst>
          </p:cNvPr>
          <p:cNvSpPr>
            <a:spLocks noChangeArrowheads="1"/>
          </p:cNvSpPr>
          <p:nvPr/>
        </p:nvSpPr>
        <p:spPr bwMode="auto">
          <a:xfrm>
            <a:off x="2654300" y="423919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endPar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endParaRPr>
          </a:p>
          <a:p>
            <a:pPr marL="0" marR="0" lvl="0" indent="0" algn="justLow" defTabSz="914400" rtl="0" eaLnBrk="0" fontAlgn="base" latinLnBrk="0" hangingPunct="0">
              <a:lnSpc>
                <a:spcPct val="100000"/>
              </a:lnSpc>
              <a:spcBef>
                <a:spcPct val="0"/>
              </a:spcBef>
              <a:spcAft>
                <a:spcPct val="0"/>
              </a:spcAft>
              <a:buClrTx/>
              <a:buSzTx/>
              <a:buFontTx/>
              <a:buNone/>
              <a:tabLst/>
            </a:pPr>
            <a:br>
              <a:rPr kumimoji="0" lang="en-US" altLang="en-US" sz="1100" b="0" i="0" u="none" strike="noStrike" cap="none" normalizeH="0" baseline="0">
                <a:ln>
                  <a:noFill/>
                </a:ln>
                <a:solidFill>
                  <a:schemeClr val="tx1"/>
                </a:solidFill>
                <a:effectLst/>
                <a:latin typeface="Calibri" panose="020F0502020204030204" pitchFamily="34" charset="0"/>
                <a:ea typeface="Calibri" panose="020F0502020204030204" pitchFamily="34" charset="0"/>
                <a:cs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12171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1077218"/>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2- Data Understanding</a:t>
            </a:r>
          </a:p>
          <a:p>
            <a:pPr algn="ctr" eaLnBrk="1" fontAlgn="auto" hangingPunct="1">
              <a:spcBef>
                <a:spcPts val="0"/>
              </a:spcBef>
              <a:spcAft>
                <a:spcPts val="0"/>
              </a:spcAft>
            </a:pP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sp>
        <p:nvSpPr>
          <p:cNvPr id="2" name="TextBox 1"/>
          <p:cNvSpPr txBox="1"/>
          <p:nvPr/>
        </p:nvSpPr>
        <p:spPr>
          <a:xfrm>
            <a:off x="688410" y="2190342"/>
            <a:ext cx="10589189" cy="1812099"/>
          </a:xfrm>
          <a:prstGeom prst="rect">
            <a:avLst/>
          </a:prstGeom>
          <a:noFill/>
        </p:spPr>
        <p:txBody>
          <a:bodyPr wrap="square" rtlCol="0">
            <a:spAutoFit/>
          </a:bodyPr>
          <a:lstStyle/>
          <a:p>
            <a:pPr marL="0" marR="0"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The</a:t>
            </a:r>
            <a:r>
              <a:rPr lang="en-US" sz="1400" dirty="0">
                <a:effectLst/>
                <a:latin typeface="Times New Roman" panose="02020603050405020304" pitchFamily="18" charset="0"/>
                <a:ea typeface="Calibri" panose="020F0502020204030204" pitchFamily="34" charset="0"/>
                <a:cs typeface="Arial" panose="020B0604020202020204" pitchFamily="34" charset="0"/>
              </a:rPr>
              <a:t> </a:t>
            </a:r>
            <a:r>
              <a:rPr lang="en-US" sz="1400" dirty="0">
                <a:latin typeface="Calibri" panose="020F0502020204030204" pitchFamily="34" charset="0"/>
                <a:ea typeface="Calibri" panose="020F0502020204030204" pitchFamily="34" charset="0"/>
              </a:rPr>
              <a:t>dataset was partitioned into training, validation, and test subsets using a 70/15/15 split. After processing, the training set contained 83,484 images, the validation set 32 images, and the test set 968 images. A preliminary inspection revealed a severe class imbalance: the NORMAL category dominated the training portion, while the validation set—unexpectedly small at only 32 samples—proved insufficient for reliable hyperparameter tuning. Consequently, during subsequent experiments, the validation set was enlarged by reallocating a balanced 15 % of the original training data, and the reported test set of 968 images was retained as the final independent evaluation set. Sample images from each class (NORMAL, CNV, DME, DRUSEN) were displayed in a 5×5 grid to confirm correct loading, orientation, and the presence of characteristic pathological features before model training.</a:t>
            </a:r>
          </a:p>
        </p:txBody>
      </p:sp>
      <p:pic>
        <p:nvPicPr>
          <p:cNvPr id="18"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AC535076-326E-8A27-4466-D618F2476C5A}"/>
              </a:ext>
            </a:extLst>
          </p:cNvPr>
          <p:cNvGraphicFramePr>
            <a:graphicFrameLocks noGrp="1"/>
          </p:cNvGraphicFramePr>
          <p:nvPr>
            <p:extLst>
              <p:ext uri="{D42A27DB-BD31-4B8C-83A1-F6EECF244321}">
                <p14:modId xmlns:p14="http://schemas.microsoft.com/office/powerpoint/2010/main" val="136887239"/>
              </p:ext>
            </p:extLst>
          </p:nvPr>
        </p:nvGraphicFramePr>
        <p:xfrm>
          <a:off x="838200" y="4191000"/>
          <a:ext cx="10515600" cy="989965"/>
        </p:xfrm>
        <a:graphic>
          <a:graphicData uri="http://schemas.openxmlformats.org/drawingml/2006/table">
            <a:tbl>
              <a:tblPr firstRow="1" firstCol="1" bandRow="1">
                <a:tableStyleId>{5C22544A-7EE6-4342-B048-85BDC9FD1C3A}</a:tableStyleId>
              </a:tblPr>
              <a:tblGrid>
                <a:gridCol w="2103120">
                  <a:extLst>
                    <a:ext uri="{9D8B030D-6E8A-4147-A177-3AD203B41FA5}">
                      <a16:colId xmlns:a16="http://schemas.microsoft.com/office/drawing/2014/main" val="3508060129"/>
                    </a:ext>
                  </a:extLst>
                </a:gridCol>
                <a:gridCol w="2103120">
                  <a:extLst>
                    <a:ext uri="{9D8B030D-6E8A-4147-A177-3AD203B41FA5}">
                      <a16:colId xmlns:a16="http://schemas.microsoft.com/office/drawing/2014/main" val="1294410003"/>
                    </a:ext>
                  </a:extLst>
                </a:gridCol>
                <a:gridCol w="2103120">
                  <a:extLst>
                    <a:ext uri="{9D8B030D-6E8A-4147-A177-3AD203B41FA5}">
                      <a16:colId xmlns:a16="http://schemas.microsoft.com/office/drawing/2014/main" val="3349230125"/>
                    </a:ext>
                  </a:extLst>
                </a:gridCol>
                <a:gridCol w="2103120">
                  <a:extLst>
                    <a:ext uri="{9D8B030D-6E8A-4147-A177-3AD203B41FA5}">
                      <a16:colId xmlns:a16="http://schemas.microsoft.com/office/drawing/2014/main" val="3559335104"/>
                    </a:ext>
                  </a:extLst>
                </a:gridCol>
                <a:gridCol w="2103120">
                  <a:extLst>
                    <a:ext uri="{9D8B030D-6E8A-4147-A177-3AD203B41FA5}">
                      <a16:colId xmlns:a16="http://schemas.microsoft.com/office/drawing/2014/main" val="827481645"/>
                    </a:ext>
                  </a:extLst>
                </a:gridCol>
              </a:tblGrid>
              <a:tr h="0">
                <a:tc>
                  <a:txBody>
                    <a:bodyPr/>
                    <a:lstStyle/>
                    <a:p>
                      <a:pPr marL="0" marR="0" algn="just">
                        <a:lnSpc>
                          <a:spcPct val="115000"/>
                        </a:lnSpc>
                        <a:spcBef>
                          <a:spcPts val="0"/>
                        </a:spcBef>
                        <a:spcAft>
                          <a:spcPts val="800"/>
                        </a:spcAft>
                      </a:pPr>
                      <a:r>
                        <a:rPr lang="en-US" sz="1200" kern="100">
                          <a:effectLst/>
                        </a:rPr>
                        <a:t>Class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Number of Images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Percentage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Image Dimensions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Format</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32230068"/>
                  </a:ext>
                </a:extLst>
              </a:tr>
              <a:tr h="0">
                <a:tc>
                  <a:txBody>
                    <a:bodyPr/>
                    <a:lstStyle/>
                    <a:p>
                      <a:pPr marL="0" marR="0" algn="just">
                        <a:lnSpc>
                          <a:spcPct val="115000"/>
                        </a:lnSpc>
                        <a:spcBef>
                          <a:spcPts val="0"/>
                        </a:spcBef>
                        <a:spcAft>
                          <a:spcPts val="800"/>
                        </a:spcAft>
                      </a:pPr>
                      <a:r>
                        <a:rPr lang="en-US" sz="1200" kern="100">
                          <a:effectLst/>
                        </a:rPr>
                        <a:t>CNV</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37,206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44.0%</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496×512–768×496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JPEG</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764489059"/>
                  </a:ext>
                </a:extLst>
              </a:tr>
              <a:tr h="0">
                <a:tc>
                  <a:txBody>
                    <a:bodyPr/>
                    <a:lstStyle/>
                    <a:p>
                      <a:pPr marL="0" marR="0" algn="just">
                        <a:lnSpc>
                          <a:spcPct val="115000"/>
                        </a:lnSpc>
                        <a:spcBef>
                          <a:spcPts val="0"/>
                        </a:spcBef>
                        <a:spcAft>
                          <a:spcPts val="800"/>
                        </a:spcAft>
                      </a:pPr>
                      <a:r>
                        <a:rPr lang="en-US" sz="1200" kern="100">
                          <a:effectLst/>
                        </a:rPr>
                        <a:t>NORMAL</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25,774</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30.5%</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496×512–768×496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JPEG</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84525027"/>
                  </a:ext>
                </a:extLst>
              </a:tr>
              <a:tr h="0">
                <a:tc>
                  <a:txBody>
                    <a:bodyPr/>
                    <a:lstStyle/>
                    <a:p>
                      <a:pPr marL="0" marR="0" algn="just">
                        <a:lnSpc>
                          <a:spcPct val="115000"/>
                        </a:lnSpc>
                        <a:spcBef>
                          <a:spcPts val="0"/>
                        </a:spcBef>
                        <a:spcAft>
                          <a:spcPts val="800"/>
                        </a:spcAft>
                      </a:pPr>
                      <a:r>
                        <a:rPr lang="en-US" sz="1200" kern="100">
                          <a:effectLst/>
                        </a:rPr>
                        <a:t>DME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11,598</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13.7%</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496×512–768×496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JPEG</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78436364"/>
                  </a:ext>
                </a:extLst>
              </a:tr>
              <a:tr h="0">
                <a:tc>
                  <a:txBody>
                    <a:bodyPr/>
                    <a:lstStyle/>
                    <a:p>
                      <a:pPr marL="0" marR="0" algn="just">
                        <a:lnSpc>
                          <a:spcPct val="115000"/>
                        </a:lnSpc>
                        <a:spcBef>
                          <a:spcPts val="0"/>
                        </a:spcBef>
                        <a:spcAft>
                          <a:spcPts val="800"/>
                        </a:spcAft>
                      </a:pPr>
                      <a:r>
                        <a:rPr lang="en-US" sz="1200" kern="100">
                          <a:effectLst/>
                        </a:rPr>
                        <a:t>DRUSEN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8,617</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10.2%</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496×512–768×496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JPEG</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624327929"/>
                  </a:ext>
                </a:extLst>
              </a:tr>
            </a:tbl>
          </a:graphicData>
        </a:graphic>
      </p:graphicFrame>
    </p:spTree>
    <p:extLst>
      <p:ext uri="{BB962C8B-B14F-4D97-AF65-F5344CB8AC3E}">
        <p14:creationId xmlns:p14="http://schemas.microsoft.com/office/powerpoint/2010/main" val="19177630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3- Data Preparation </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sp>
        <p:nvSpPr>
          <p:cNvPr id="14" name="TextBox 13"/>
          <p:cNvSpPr txBox="1"/>
          <p:nvPr/>
        </p:nvSpPr>
        <p:spPr>
          <a:xfrm>
            <a:off x="1100970" y="2248600"/>
            <a:ext cx="6363930" cy="1316579"/>
          </a:xfrm>
          <a:prstGeom prst="rect">
            <a:avLst/>
          </a:prstGeom>
          <a:noFill/>
        </p:spPr>
        <p:txBody>
          <a:bodyPr wrap="square" rtlCol="0">
            <a:spAutoFit/>
          </a:bodyPr>
          <a:lstStyle/>
          <a:p>
            <a:pPr marL="0" marR="0"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To improve the robustness of the classification model and reduce the risk of overfitting, image augmentation techniques were applied to artificially increase dataset size and variability. Augmentation produces new image variations from the original OCT scans, enabling the model to generalize better to unseen data and enhancing recognition of different retinal abnormalities.</a:t>
            </a:r>
          </a:p>
        </p:txBody>
      </p:sp>
      <p:pic>
        <p:nvPicPr>
          <p:cNvPr id="12"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 name="Picture 1" descr="A graph with different colored squares&#10;&#10;Description automatically generated">
            <a:extLst>
              <a:ext uri="{FF2B5EF4-FFF2-40B4-BE49-F238E27FC236}">
                <a16:creationId xmlns:a16="http://schemas.microsoft.com/office/drawing/2014/main" id="{AEBBB4B0-03D7-7D86-3DD9-636D20D8AFF9}"/>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842436" y="2483269"/>
            <a:ext cx="2221169" cy="2164931"/>
          </a:xfrm>
          <a:prstGeom prst="rect">
            <a:avLst/>
          </a:prstGeom>
          <a:noFill/>
          <a:ln>
            <a:noFill/>
          </a:ln>
        </p:spPr>
      </p:pic>
      <p:graphicFrame>
        <p:nvGraphicFramePr>
          <p:cNvPr id="4" name="Table 3">
            <a:extLst>
              <a:ext uri="{FF2B5EF4-FFF2-40B4-BE49-F238E27FC236}">
                <a16:creationId xmlns:a16="http://schemas.microsoft.com/office/drawing/2014/main" id="{7FA95896-C8F9-8481-CBF6-5C58629F22ED}"/>
              </a:ext>
            </a:extLst>
          </p:cNvPr>
          <p:cNvGraphicFramePr>
            <a:graphicFrameLocks noGrp="1"/>
          </p:cNvGraphicFramePr>
          <p:nvPr>
            <p:extLst>
              <p:ext uri="{D42A27DB-BD31-4B8C-83A1-F6EECF244321}">
                <p14:modId xmlns:p14="http://schemas.microsoft.com/office/powerpoint/2010/main" val="2972279411"/>
              </p:ext>
            </p:extLst>
          </p:nvPr>
        </p:nvGraphicFramePr>
        <p:xfrm>
          <a:off x="1032940" y="3808987"/>
          <a:ext cx="7467600" cy="1806575"/>
        </p:xfrm>
        <a:graphic>
          <a:graphicData uri="http://schemas.openxmlformats.org/drawingml/2006/table">
            <a:tbl>
              <a:tblPr firstRow="1" firstCol="1" bandRow="1">
                <a:tableStyleId>{5C22544A-7EE6-4342-B048-85BDC9FD1C3A}</a:tableStyleId>
              </a:tblPr>
              <a:tblGrid>
                <a:gridCol w="3733800">
                  <a:extLst>
                    <a:ext uri="{9D8B030D-6E8A-4147-A177-3AD203B41FA5}">
                      <a16:colId xmlns:a16="http://schemas.microsoft.com/office/drawing/2014/main" val="1602766232"/>
                    </a:ext>
                  </a:extLst>
                </a:gridCol>
                <a:gridCol w="3733800">
                  <a:extLst>
                    <a:ext uri="{9D8B030D-6E8A-4147-A177-3AD203B41FA5}">
                      <a16:colId xmlns:a16="http://schemas.microsoft.com/office/drawing/2014/main" val="1652005543"/>
                    </a:ext>
                  </a:extLst>
                </a:gridCol>
              </a:tblGrid>
              <a:tr h="0">
                <a:tc>
                  <a:txBody>
                    <a:bodyPr/>
                    <a:lstStyle/>
                    <a:p>
                      <a:pPr marL="0" marR="0" algn="just">
                        <a:lnSpc>
                          <a:spcPct val="115000"/>
                        </a:lnSpc>
                        <a:spcBef>
                          <a:spcPts val="0"/>
                        </a:spcBef>
                        <a:spcAft>
                          <a:spcPts val="800"/>
                        </a:spcAft>
                      </a:pPr>
                      <a:r>
                        <a:rPr lang="en-US" sz="1200" kern="100">
                          <a:effectLst/>
                        </a:rPr>
                        <a:t>Augmentation Technique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Purpose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20697594"/>
                  </a:ext>
                </a:extLst>
              </a:tr>
              <a:tr h="0">
                <a:tc>
                  <a:txBody>
                    <a:bodyPr/>
                    <a:lstStyle/>
                    <a:p>
                      <a:pPr marL="0" marR="0" algn="just">
                        <a:lnSpc>
                          <a:spcPct val="115000"/>
                        </a:lnSpc>
                        <a:spcBef>
                          <a:spcPts val="0"/>
                        </a:spcBef>
                        <a:spcAft>
                          <a:spcPts val="800"/>
                        </a:spcAft>
                      </a:pPr>
                      <a:r>
                        <a:rPr lang="en-US" sz="1200" kern="100">
                          <a:effectLst/>
                        </a:rPr>
                        <a:t>Random cropping</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Enhances feature learning by showing only partial regions of the retina</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264140190"/>
                  </a:ext>
                </a:extLst>
              </a:tr>
              <a:tr h="0">
                <a:tc>
                  <a:txBody>
                    <a:bodyPr/>
                    <a:lstStyle/>
                    <a:p>
                      <a:pPr marL="0" marR="0" algn="just">
                        <a:lnSpc>
                          <a:spcPct val="115000"/>
                        </a:lnSpc>
                        <a:spcBef>
                          <a:spcPts val="0"/>
                        </a:spcBef>
                        <a:spcAft>
                          <a:spcPts val="800"/>
                        </a:spcAft>
                      </a:pPr>
                      <a:r>
                        <a:rPr lang="en-US" sz="1200" kern="100">
                          <a:effectLst/>
                        </a:rPr>
                        <a:t>Horizontal &amp; vertical flip</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Allows the model to learn disease patterns independent of orientation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174213365"/>
                  </a:ext>
                </a:extLst>
              </a:tr>
              <a:tr h="0">
                <a:tc>
                  <a:txBody>
                    <a:bodyPr/>
                    <a:lstStyle/>
                    <a:p>
                      <a:pPr marL="0" marR="0" algn="just">
                        <a:lnSpc>
                          <a:spcPct val="115000"/>
                        </a:lnSpc>
                        <a:spcBef>
                          <a:spcPts val="0"/>
                        </a:spcBef>
                        <a:spcAft>
                          <a:spcPts val="800"/>
                        </a:spcAft>
                      </a:pPr>
                      <a:r>
                        <a:rPr lang="en-US" sz="1200" kern="100">
                          <a:effectLst/>
                        </a:rPr>
                        <a:t>Rotation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Strengthens invariance to angle differences in OCT scans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981984262"/>
                  </a:ext>
                </a:extLst>
              </a:tr>
              <a:tr h="0">
                <a:tc>
                  <a:txBody>
                    <a:bodyPr/>
                    <a:lstStyle/>
                    <a:p>
                      <a:pPr marL="0" marR="0" algn="just">
                        <a:lnSpc>
                          <a:spcPct val="115000"/>
                        </a:lnSpc>
                        <a:spcBef>
                          <a:spcPts val="0"/>
                        </a:spcBef>
                        <a:spcAft>
                          <a:spcPts val="800"/>
                        </a:spcAft>
                      </a:pPr>
                      <a:r>
                        <a:rPr lang="en-US" sz="1200" kern="100">
                          <a:effectLst/>
                        </a:rPr>
                        <a:t>Elastic deformation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Simulates natural retinal distortion or tissue variation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4142713376"/>
                  </a:ext>
                </a:extLst>
              </a:tr>
              <a:tr h="0">
                <a:tc>
                  <a:txBody>
                    <a:bodyPr/>
                    <a:lstStyle/>
                    <a:p>
                      <a:pPr marL="0" marR="0" algn="just">
                        <a:lnSpc>
                          <a:spcPct val="115000"/>
                        </a:lnSpc>
                        <a:spcBef>
                          <a:spcPts val="0"/>
                        </a:spcBef>
                        <a:spcAft>
                          <a:spcPts val="800"/>
                        </a:spcAft>
                      </a:pPr>
                      <a:r>
                        <a:rPr lang="en-US" sz="1200" kern="100">
                          <a:effectLst/>
                        </a:rPr>
                        <a:t>Grid distortion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Introduces warping to challenge the model to adapt</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1037975"/>
                  </a:ext>
                </a:extLst>
              </a:tr>
              <a:tr h="0">
                <a:tc>
                  <a:txBody>
                    <a:bodyPr/>
                    <a:lstStyle/>
                    <a:p>
                      <a:pPr marL="0" marR="0" algn="just">
                        <a:lnSpc>
                          <a:spcPct val="115000"/>
                        </a:lnSpc>
                        <a:spcBef>
                          <a:spcPts val="0"/>
                        </a:spcBef>
                        <a:spcAft>
                          <a:spcPts val="800"/>
                        </a:spcAft>
                      </a:pPr>
                      <a:r>
                        <a:rPr lang="en-US" sz="1200" kern="100">
                          <a:effectLst/>
                        </a:rPr>
                        <a:t>Hue/Saturation adjustments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Increases tolerance to light and </a:t>
                      </a:r>
                      <a:r>
                        <a:rPr lang="en-US" sz="1200" kern="100" dirty="0" err="1">
                          <a:effectLst/>
                        </a:rPr>
                        <a:t>colour</a:t>
                      </a:r>
                      <a:r>
                        <a:rPr lang="en-US" sz="1200" kern="100" dirty="0">
                          <a:effectLst/>
                        </a:rPr>
                        <a:t> intensity variation</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906580909"/>
                  </a:ext>
                </a:extLst>
              </a:tr>
            </a:tbl>
          </a:graphicData>
        </a:graphic>
      </p:graphicFrame>
    </p:spTree>
    <p:extLst>
      <p:ext uri="{BB962C8B-B14F-4D97-AF65-F5344CB8AC3E}">
        <p14:creationId xmlns:p14="http://schemas.microsoft.com/office/powerpoint/2010/main" val="1582979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4- Modeling </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pic>
        <p:nvPicPr>
          <p:cNvPr id="10"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FD342E52-3AE6-A148-C1BD-6976ACC6CF8C}"/>
              </a:ext>
            </a:extLst>
          </p:cNvPr>
          <p:cNvGraphicFramePr>
            <a:graphicFrameLocks noGrp="1"/>
          </p:cNvGraphicFramePr>
          <p:nvPr>
            <p:extLst>
              <p:ext uri="{D42A27DB-BD31-4B8C-83A1-F6EECF244321}">
                <p14:modId xmlns:p14="http://schemas.microsoft.com/office/powerpoint/2010/main" val="3101591279"/>
              </p:ext>
            </p:extLst>
          </p:nvPr>
        </p:nvGraphicFramePr>
        <p:xfrm>
          <a:off x="921906" y="3068620"/>
          <a:ext cx="10515600" cy="1398270"/>
        </p:xfrm>
        <a:graphic>
          <a:graphicData uri="http://schemas.openxmlformats.org/drawingml/2006/table">
            <a:tbl>
              <a:tblPr firstRow="1" firstCol="1" bandRow="1">
                <a:tableStyleId>{5C22544A-7EE6-4342-B048-85BDC9FD1C3A}</a:tableStyleId>
              </a:tblPr>
              <a:tblGrid>
                <a:gridCol w="2628900">
                  <a:extLst>
                    <a:ext uri="{9D8B030D-6E8A-4147-A177-3AD203B41FA5}">
                      <a16:colId xmlns:a16="http://schemas.microsoft.com/office/drawing/2014/main" val="2955217160"/>
                    </a:ext>
                  </a:extLst>
                </a:gridCol>
                <a:gridCol w="2628900">
                  <a:extLst>
                    <a:ext uri="{9D8B030D-6E8A-4147-A177-3AD203B41FA5}">
                      <a16:colId xmlns:a16="http://schemas.microsoft.com/office/drawing/2014/main" val="2088289969"/>
                    </a:ext>
                  </a:extLst>
                </a:gridCol>
                <a:gridCol w="2628900">
                  <a:extLst>
                    <a:ext uri="{9D8B030D-6E8A-4147-A177-3AD203B41FA5}">
                      <a16:colId xmlns:a16="http://schemas.microsoft.com/office/drawing/2014/main" val="2960162522"/>
                    </a:ext>
                  </a:extLst>
                </a:gridCol>
                <a:gridCol w="2628900">
                  <a:extLst>
                    <a:ext uri="{9D8B030D-6E8A-4147-A177-3AD203B41FA5}">
                      <a16:colId xmlns:a16="http://schemas.microsoft.com/office/drawing/2014/main" val="538270202"/>
                    </a:ext>
                  </a:extLst>
                </a:gridCol>
              </a:tblGrid>
              <a:tr h="0">
                <a:tc>
                  <a:txBody>
                    <a:bodyPr/>
                    <a:lstStyle/>
                    <a:p>
                      <a:pPr marL="0" marR="0" algn="just">
                        <a:lnSpc>
                          <a:spcPct val="115000"/>
                        </a:lnSpc>
                        <a:spcBef>
                          <a:spcPts val="0"/>
                        </a:spcBef>
                        <a:spcAft>
                          <a:spcPts val="800"/>
                        </a:spcAft>
                      </a:pPr>
                      <a:r>
                        <a:rPr lang="en-US" sz="1200" kern="100" dirty="0">
                          <a:effectLst/>
                        </a:rPr>
                        <a:t>Model</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Depth</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Parameters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Rationale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558653382"/>
                  </a:ext>
                </a:extLst>
              </a:tr>
              <a:tr h="0">
                <a:tc>
                  <a:txBody>
                    <a:bodyPr/>
                    <a:lstStyle/>
                    <a:p>
                      <a:pPr marL="0" marR="0" algn="just">
                        <a:lnSpc>
                          <a:spcPct val="115000"/>
                        </a:lnSpc>
                        <a:spcBef>
                          <a:spcPts val="0"/>
                        </a:spcBef>
                        <a:spcAft>
                          <a:spcPts val="800"/>
                        </a:spcAft>
                      </a:pPr>
                      <a:r>
                        <a:rPr lang="en-US" sz="1200" kern="100">
                          <a:effectLst/>
                        </a:rPr>
                        <a:t>3-Layer CNN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3 conv layers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~50K</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Baseline lightweight model</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394245253"/>
                  </a:ext>
                </a:extLst>
              </a:tr>
              <a:tr h="0">
                <a:tc>
                  <a:txBody>
                    <a:bodyPr/>
                    <a:lstStyle/>
                    <a:p>
                      <a:pPr marL="0" marR="0" algn="just">
                        <a:lnSpc>
                          <a:spcPct val="115000"/>
                        </a:lnSpc>
                        <a:spcBef>
                          <a:spcPts val="0"/>
                        </a:spcBef>
                        <a:spcAft>
                          <a:spcPts val="800"/>
                        </a:spcAft>
                      </a:pPr>
                      <a:r>
                        <a:rPr lang="en-US" sz="1200" kern="100">
                          <a:effectLst/>
                        </a:rPr>
                        <a:t>7-Layer CNN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7 conv layers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~500K</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Medium complexity custom CNN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520717760"/>
                  </a:ext>
                </a:extLst>
              </a:tr>
              <a:tr h="0">
                <a:tc>
                  <a:txBody>
                    <a:bodyPr/>
                    <a:lstStyle/>
                    <a:p>
                      <a:pPr marL="0" marR="0" algn="just">
                        <a:lnSpc>
                          <a:spcPct val="115000"/>
                        </a:lnSpc>
                        <a:spcBef>
                          <a:spcPts val="0"/>
                        </a:spcBef>
                        <a:spcAft>
                          <a:spcPts val="800"/>
                        </a:spcAft>
                      </a:pPr>
                      <a:r>
                        <a:rPr lang="en-US" sz="1200" kern="100">
                          <a:effectLst/>
                        </a:rPr>
                        <a:t>VGG16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16 layers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138M</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Standard transfer learning baseline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800443001"/>
                  </a:ext>
                </a:extLst>
              </a:tr>
              <a:tr h="0">
                <a:tc>
                  <a:txBody>
                    <a:bodyPr/>
                    <a:lstStyle/>
                    <a:p>
                      <a:pPr marL="0" marR="0" algn="just">
                        <a:lnSpc>
                          <a:spcPct val="115000"/>
                        </a:lnSpc>
                        <a:spcBef>
                          <a:spcPts val="0"/>
                        </a:spcBef>
                        <a:spcAft>
                          <a:spcPts val="800"/>
                        </a:spcAft>
                      </a:pPr>
                      <a:r>
                        <a:rPr lang="en-US" sz="1200" kern="100" dirty="0">
                          <a:effectLst/>
                        </a:rPr>
                        <a:t>ResNet50</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50 layers</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25M</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Deep network with residual connections</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037300407"/>
                  </a:ext>
                </a:extLst>
              </a:tr>
              <a:tr h="0">
                <a:tc>
                  <a:txBody>
                    <a:bodyPr/>
                    <a:lstStyle/>
                    <a:p>
                      <a:pPr marL="0" marR="0" algn="just">
                        <a:lnSpc>
                          <a:spcPct val="115000"/>
                        </a:lnSpc>
                        <a:spcBef>
                          <a:spcPts val="0"/>
                        </a:spcBef>
                        <a:spcAft>
                          <a:spcPts val="800"/>
                        </a:spcAft>
                      </a:pPr>
                      <a:r>
                        <a:rPr lang="en-US" sz="1200" kern="100" dirty="0">
                          <a:effectLst/>
                        </a:rPr>
                        <a:t>DenseNet121</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121 layers</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a:effectLst/>
                        </a:rPr>
                        <a:t>8M</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800"/>
                        </a:spcAft>
                      </a:pPr>
                      <a:r>
                        <a:rPr lang="en-US" sz="1200" kern="100" dirty="0">
                          <a:effectLst/>
                        </a:rPr>
                        <a:t>Parameter-efficient dense connections</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24248164"/>
                  </a:ext>
                </a:extLst>
              </a:tr>
            </a:tbl>
          </a:graphicData>
        </a:graphic>
      </p:graphicFrame>
      <p:sp>
        <p:nvSpPr>
          <p:cNvPr id="4" name="Rectangle 1">
            <a:extLst>
              <a:ext uri="{FF2B5EF4-FFF2-40B4-BE49-F238E27FC236}">
                <a16:creationId xmlns:a16="http://schemas.microsoft.com/office/drawing/2014/main" id="{44CC1C50-A040-BD28-34EA-B7727434A70D}"/>
              </a:ext>
            </a:extLst>
          </p:cNvPr>
          <p:cNvSpPr>
            <a:spLocks noChangeArrowheads="1"/>
          </p:cNvSpPr>
          <p:nvPr/>
        </p:nvSpPr>
        <p:spPr bwMode="auto">
          <a:xfrm>
            <a:off x="868680" y="2601851"/>
            <a:ext cx="3437159" cy="430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Five architectures were selected for comparative analysis:</a:t>
            </a:r>
            <a:endParaRPr kumimoji="0" lang="en-US" altLang="en-US" sz="800" b="0" i="0" u="none" strike="noStrike" cap="none" normalizeH="0" baseline="0" dirty="0">
              <a:ln>
                <a:noFill/>
              </a:ln>
              <a:solidFill>
                <a:schemeClr val="tx1"/>
              </a:solidFill>
              <a:effectLst/>
            </a:endParaRPr>
          </a:p>
          <a:p>
            <a:pPr marL="0" marR="0" lvl="0" indent="0" algn="justLow"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Model Architectures and Rationale</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39652166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09" y="182880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Evaluation </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pic>
        <p:nvPicPr>
          <p:cNvPr id="12"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Rectangle 2">
            <a:extLst>
              <a:ext uri="{FF2B5EF4-FFF2-40B4-BE49-F238E27FC236}">
                <a16:creationId xmlns:a16="http://schemas.microsoft.com/office/drawing/2014/main" id="{149E7161-F082-3B67-78C4-B7E15BA28265}"/>
              </a:ext>
            </a:extLst>
          </p:cNvPr>
          <p:cNvSpPr>
            <a:spLocks noChangeArrowheads="1"/>
          </p:cNvSpPr>
          <p:nvPr/>
        </p:nvSpPr>
        <p:spPr bwMode="auto">
          <a:xfrm>
            <a:off x="1218579" y="2164931"/>
            <a:ext cx="9752379" cy="2287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dirty="0">
                <a:latin typeface="Calibri" panose="020F0502020204030204" pitchFamily="34" charset="0"/>
                <a:ea typeface="Calibri" panose="020F0502020204030204" pitchFamily="34" charset="0"/>
              </a:rPr>
              <a:t>A comprehensive evaluation framework was established</a:t>
            </a:r>
            <a:r>
              <a:rPr kumimoji="0" lang="en-US" altLang="en-US" sz="1200" b="0" i="0" u="none" strike="noStrike" cap="none" normalizeH="0" baseline="0" dirty="0">
                <a:ln>
                  <a:noFill/>
                </a:ln>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0" marR="0" algn="just">
              <a:lnSpc>
                <a:spcPct val="115000"/>
              </a:lnSpc>
              <a:spcBef>
                <a:spcPts val="0"/>
              </a:spcBef>
              <a:spcAft>
                <a:spcPts val="800"/>
              </a:spcAft>
            </a:pPr>
            <a:r>
              <a:rPr lang="en-US" sz="1600" dirty="0">
                <a:latin typeface="Calibri" panose="020F0502020204030204" pitchFamily="34" charset="0"/>
                <a:ea typeface="Calibri" panose="020F0502020204030204" pitchFamily="34" charset="0"/>
              </a:rPr>
              <a:t>A subset of 100 images was reviewed by two board-certified ophthalmologists. Model predictions were compared against:</a:t>
            </a:r>
          </a:p>
          <a:p>
            <a:pPr marL="342900" marR="0" lvl="0" indent="-342900" algn="just">
              <a:lnSpc>
                <a:spcPct val="115000"/>
              </a:lnSpc>
              <a:spcBef>
                <a:spcPts val="0"/>
              </a:spcBef>
              <a:spcAft>
                <a:spcPts val="800"/>
              </a:spcAft>
              <a:buFont typeface="+mj-lt"/>
              <a:buAutoNum type="arabicPeriod"/>
              <a:tabLst>
                <a:tab pos="457200" algn="l"/>
              </a:tabLst>
            </a:pPr>
            <a:r>
              <a:rPr lang="en-US" sz="1600" dirty="0">
                <a:latin typeface="Calibri" panose="020F0502020204030204" pitchFamily="34" charset="0"/>
                <a:ea typeface="Calibri" panose="020F0502020204030204" pitchFamily="34" charset="0"/>
              </a:rPr>
              <a:t>Expert Consensus: Agreement between both ophthalmologists</a:t>
            </a:r>
          </a:p>
          <a:p>
            <a:pPr marL="342900" marR="0" lvl="0" indent="-342900" algn="just">
              <a:lnSpc>
                <a:spcPct val="115000"/>
              </a:lnSpc>
              <a:spcBef>
                <a:spcPts val="0"/>
              </a:spcBef>
              <a:spcAft>
                <a:spcPts val="800"/>
              </a:spcAft>
              <a:buFont typeface="+mj-lt"/>
              <a:buAutoNum type="arabicPeriod"/>
              <a:tabLst>
                <a:tab pos="457200" algn="l"/>
              </a:tabLst>
            </a:pPr>
            <a:r>
              <a:rPr lang="en-US" sz="1600" dirty="0">
                <a:latin typeface="Calibri" panose="020F0502020204030204" pitchFamily="34" charset="0"/>
                <a:ea typeface="Calibri" panose="020F0502020204030204" pitchFamily="34" charset="0"/>
              </a:rPr>
              <a:t>Clinical Ground Truth: Original diagnosis from medical records</a:t>
            </a:r>
          </a:p>
          <a:p>
            <a:pPr marL="342900" marR="0" lvl="0" indent="-342900" algn="just">
              <a:lnSpc>
                <a:spcPct val="115000"/>
              </a:lnSpc>
              <a:spcBef>
                <a:spcPts val="0"/>
              </a:spcBef>
              <a:spcAft>
                <a:spcPts val="800"/>
              </a:spcAft>
              <a:buFont typeface="+mj-lt"/>
              <a:buAutoNum type="arabicPeriod"/>
              <a:tabLst>
                <a:tab pos="457200" algn="l"/>
              </a:tabLst>
            </a:pPr>
            <a:r>
              <a:rPr lang="en-US" sz="1600" dirty="0">
                <a:latin typeface="Calibri" panose="020F0502020204030204" pitchFamily="34" charset="0"/>
                <a:ea typeface="Calibri" panose="020F0502020204030204" pitchFamily="34" charset="0"/>
              </a:rPr>
              <a:t>Model Performance: Sensitivity/Specificity against expert labels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900" b="0" i="0" u="none" strike="noStrike" cap="none" normalizeH="0" baseline="0" dirty="0">
              <a:ln>
                <a:noFill/>
              </a:ln>
              <a:solidFill>
                <a:schemeClr val="tx1"/>
              </a:solidFill>
              <a:effectLst/>
            </a:endParaRPr>
          </a:p>
        </p:txBody>
      </p:sp>
      <p:sp>
        <p:nvSpPr>
          <p:cNvPr id="7" name="Rectangle 3">
            <a:extLst>
              <a:ext uri="{FF2B5EF4-FFF2-40B4-BE49-F238E27FC236}">
                <a16:creationId xmlns:a16="http://schemas.microsoft.com/office/drawing/2014/main" id="{788E1FD4-5471-AAB4-278B-EE44189CE14B}"/>
              </a:ext>
            </a:extLst>
          </p:cNvPr>
          <p:cNvSpPr>
            <a:spLocks noChangeArrowheads="1"/>
          </p:cNvSpPr>
          <p:nvPr/>
        </p:nvSpPr>
        <p:spPr bwMode="auto">
          <a:xfrm>
            <a:off x="1220421" y="5116415"/>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431838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9640" y="1801788"/>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Deployment </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3"/>
          <a:stretch>
            <a:fillRect/>
          </a:stretch>
        </p:blipFill>
        <p:spPr>
          <a:xfrm>
            <a:off x="9525000" y="381000"/>
            <a:ext cx="2334583" cy="1014336"/>
          </a:xfrm>
          <a:prstGeom prst="rect">
            <a:avLst/>
          </a:prstGeom>
        </p:spPr>
      </p:pic>
      <p:sp>
        <p:nvSpPr>
          <p:cNvPr id="2" name="TextBox 1"/>
          <p:cNvSpPr txBox="1"/>
          <p:nvPr/>
        </p:nvSpPr>
        <p:spPr>
          <a:xfrm>
            <a:off x="1188100" y="2556436"/>
            <a:ext cx="9813339" cy="3134961"/>
          </a:xfrm>
          <a:prstGeom prst="rect">
            <a:avLst/>
          </a:prstGeom>
          <a:noFill/>
        </p:spPr>
        <p:txBody>
          <a:bodyPr wrap="square" rtlCol="0">
            <a:spAutoFit/>
          </a:bodyPr>
          <a:lstStyle/>
          <a:p>
            <a:pPr marL="0" marR="0"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Design the architecture of the OCT system, including how it will capture, store, and analyze retinal images. Create the user interface design to ensure ease of use for medical professionals.</a:t>
            </a:r>
          </a:p>
          <a:p>
            <a:pPr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A comprehensive OCT dataset was analyzed, cleaned, and augmented to address class imbalance and increase model generalization capability. Multiple convolutional neural architectures—including custom CNNs and transfer learning models—were designed, trained, and configured with appropriate optimization strategies. Evaluation metrics and clinical validation plans were defined to ensure that model performance aligns with real diagnostic expectations rather than solely statistical benchmarks.</a:t>
            </a:r>
            <a:endParaRPr lang="ar-SA" sz="1400" dirty="0">
              <a:latin typeface="Calibri" panose="020F0502020204030204" pitchFamily="34" charset="0"/>
              <a:ea typeface="Calibri" panose="020F0502020204030204" pitchFamily="34" charset="0"/>
            </a:endParaRPr>
          </a:p>
          <a:p>
            <a:pPr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Frontend: HTML, CSS, JAVASCRIPT</a:t>
            </a:r>
          </a:p>
          <a:p>
            <a:pPr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Backend: </a:t>
            </a:r>
            <a:r>
              <a:rPr lang="en-US" sz="1400" dirty="0" err="1">
                <a:latin typeface="Calibri" panose="020F0502020204030204" pitchFamily="34" charset="0"/>
                <a:ea typeface="Calibri" panose="020F0502020204030204" pitchFamily="34" charset="0"/>
              </a:rPr>
              <a:t>Paython</a:t>
            </a:r>
            <a:r>
              <a:rPr lang="en-US" sz="1400" dirty="0">
                <a:latin typeface="Calibri" panose="020F0502020204030204" pitchFamily="34" charset="0"/>
                <a:ea typeface="Calibri" panose="020F0502020204030204" pitchFamily="34" charset="0"/>
              </a:rPr>
              <a:t> flask API  </a:t>
            </a:r>
            <a:endParaRPr lang="ar-SA" sz="1400" dirty="0">
              <a:latin typeface="Calibri" panose="020F0502020204030204" pitchFamily="34" charset="0"/>
              <a:ea typeface="Calibri" panose="020F0502020204030204" pitchFamily="34" charset="0"/>
            </a:endParaRPr>
          </a:p>
          <a:p>
            <a:pPr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Model: desenet121</a:t>
            </a:r>
          </a:p>
          <a:p>
            <a:pPr marL="0" marR="0"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The system is POV</a:t>
            </a:r>
          </a:p>
        </p:txBody>
      </p:sp>
      <p:pic>
        <p:nvPicPr>
          <p:cNvPr id="16"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914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88410" y="178193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dirty="0">
              <a:solidFill>
                <a:prstClr val="white"/>
              </a:solidFill>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461779" y="462139"/>
            <a:ext cx="7555524" cy="584775"/>
          </a:xfrm>
          <a:prstGeom prst="rect">
            <a:avLst/>
          </a:prstGeom>
          <a:noFill/>
        </p:spPr>
        <p:txBody>
          <a:bodyPr wrap="square" rtlCol="0">
            <a:spAutoFit/>
          </a:bodyPr>
          <a:lstStyle/>
          <a:p>
            <a:pPr algn="ctr" eaLnBrk="1" fontAlgn="auto" hangingPunct="1">
              <a:spcBef>
                <a:spcPts val="0"/>
              </a:spcBef>
              <a:spcAft>
                <a:spcPts val="0"/>
              </a:spcAft>
            </a:pPr>
            <a:r>
              <a:rPr lang="en-US" sz="3200" b="1" dirty="0">
                <a:solidFill>
                  <a:prstClr val="white"/>
                </a:solidFill>
                <a:latin typeface="Agency FB" panose="020B0503020202020204" pitchFamily="34" charset="0"/>
              </a:rPr>
              <a:t>Results </a:t>
            </a:r>
            <a:endParaRPr lang="ar-YE" sz="3200" b="1" dirty="0">
              <a:solidFill>
                <a:prstClr val="white"/>
              </a:solidFill>
              <a:latin typeface="Agency FB" panose="020B0503020202020204" pitchFamily="34"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1065597" y="1007314"/>
            <a:ext cx="1160736" cy="1014336"/>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a typeface="Roboto Light" panose="02000000000000000000" pitchFamily="2"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eaLnBrk="1" fontAlgn="auto" hangingPunct="1">
              <a:spcBef>
                <a:spcPts val="0"/>
              </a:spcBef>
              <a:spcAft>
                <a:spcPts val="0"/>
              </a:spcAft>
            </a:pPr>
            <a:r>
              <a:rPr lang="en-US" sz="2000" dirty="0">
                <a:solidFill>
                  <a:prstClr val="white"/>
                </a:solidFill>
                <a:latin typeface="Calibri" panose="020F0502020204030204"/>
              </a:rPr>
              <a:t>www.midocean.ae</a:t>
            </a:r>
          </a:p>
        </p:txBody>
      </p:sp>
      <p:sp>
        <p:nvSpPr>
          <p:cNvPr id="22" name="Rectangle 21">
            <a:extLst>
              <a:ext uri="{FF2B5EF4-FFF2-40B4-BE49-F238E27FC236}">
                <a16:creationId xmlns:a16="http://schemas.microsoft.com/office/drawing/2014/main" id="{BD069A96-5848-FF57-BDAE-6DBEC0AA0DA9}"/>
              </a:ext>
            </a:extLst>
          </p:cNvPr>
          <p:cNvSpPr/>
          <p:nvPr/>
        </p:nvSpPr>
        <p:spPr>
          <a:xfrm>
            <a:off x="2807467" y="1082349"/>
            <a:ext cx="6574607"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a:solidFill>
                <a:prstClr val="white"/>
              </a:solidFill>
            </a:endParaRPr>
          </a:p>
        </p:txBody>
      </p:sp>
      <p:pic>
        <p:nvPicPr>
          <p:cNvPr id="11" name="Picture 10">
            <a:extLst>
              <a:ext uri="{FF2B5EF4-FFF2-40B4-BE49-F238E27FC236}">
                <a16:creationId xmlns:a16="http://schemas.microsoft.com/office/drawing/2014/main" id="{71914E15-B335-87D1-A916-4941C3F0398A}"/>
              </a:ext>
            </a:extLst>
          </p:cNvPr>
          <p:cNvPicPr>
            <a:picLocks noChangeAspect="1"/>
          </p:cNvPicPr>
          <p:nvPr/>
        </p:nvPicPr>
        <p:blipFill>
          <a:blip r:embed="rId2"/>
          <a:stretch>
            <a:fillRect/>
          </a:stretch>
        </p:blipFill>
        <p:spPr>
          <a:xfrm>
            <a:off x="9525000" y="381000"/>
            <a:ext cx="2334583" cy="1014336"/>
          </a:xfrm>
          <a:prstGeom prst="rect">
            <a:avLst/>
          </a:prstGeom>
        </p:spPr>
      </p:pic>
      <p:sp>
        <p:nvSpPr>
          <p:cNvPr id="2" name="TextBox 1"/>
          <p:cNvSpPr txBox="1"/>
          <p:nvPr/>
        </p:nvSpPr>
        <p:spPr>
          <a:xfrm>
            <a:off x="1188100" y="2175033"/>
            <a:ext cx="9813339" cy="1872116"/>
          </a:xfrm>
          <a:prstGeom prst="rect">
            <a:avLst/>
          </a:prstGeom>
          <a:noFill/>
        </p:spPr>
        <p:txBody>
          <a:bodyPr wrap="square" rtlCol="0">
            <a:spAutoFit/>
          </a:bodyPr>
          <a:lstStyle/>
          <a:p>
            <a:pPr marL="0" marR="0" algn="just">
              <a:lnSpc>
                <a:spcPct val="115000"/>
              </a:lnSpc>
              <a:spcBef>
                <a:spcPts val="0"/>
              </a:spcBef>
              <a:spcAft>
                <a:spcPts val="800"/>
              </a:spcAft>
            </a:pPr>
            <a:r>
              <a:rPr lang="en-US" sz="1400" dirty="0">
                <a:latin typeface="Calibri" panose="020F0502020204030204" pitchFamily="34" charset="0"/>
                <a:ea typeface="Calibri" panose="020F0502020204030204" pitchFamily="34" charset="0"/>
              </a:rPr>
              <a:t>Key Findings:</a:t>
            </a:r>
          </a:p>
          <a:p>
            <a:pPr marL="342900" marR="0" lvl="0" indent="-342900" algn="just">
              <a:lnSpc>
                <a:spcPct val="115000"/>
              </a:lnSpc>
              <a:spcBef>
                <a:spcPts val="0"/>
              </a:spcBef>
              <a:spcAft>
                <a:spcPts val="800"/>
              </a:spcAft>
              <a:buFont typeface="+mj-lt"/>
              <a:buAutoNum type="arabicPeriod"/>
              <a:tabLst>
                <a:tab pos="457200" algn="l"/>
              </a:tabLst>
            </a:pPr>
            <a:r>
              <a:rPr lang="en-US" sz="1400" dirty="0">
                <a:latin typeface="Calibri" panose="020F0502020204030204" pitchFamily="34" charset="0"/>
                <a:ea typeface="Calibri" panose="020F0502020204030204" pitchFamily="34" charset="0"/>
              </a:rPr>
              <a:t>DenseNet121 achieved the highest overall performance with 96% accuracy and 97% AUC-ROC, demonstrating superior feature reuse and parameter efficiency.</a:t>
            </a:r>
          </a:p>
          <a:p>
            <a:pPr marL="342900" marR="0" lvl="0" indent="-342900" algn="just">
              <a:lnSpc>
                <a:spcPct val="115000"/>
              </a:lnSpc>
              <a:spcBef>
                <a:spcPts val="0"/>
              </a:spcBef>
              <a:spcAft>
                <a:spcPts val="800"/>
              </a:spcAft>
              <a:buFont typeface="+mj-lt"/>
              <a:buAutoNum type="arabicPeriod"/>
              <a:tabLst>
                <a:tab pos="457200" algn="l"/>
              </a:tabLst>
            </a:pPr>
            <a:r>
              <a:rPr lang="en-US" sz="1400" dirty="0">
                <a:latin typeface="Calibri" panose="020F0502020204030204" pitchFamily="34" charset="0"/>
                <a:ea typeface="Calibri" panose="020F0502020204030204" pitchFamily="34" charset="0"/>
              </a:rPr>
              <a:t>7-layer CNN outperformed VGG16 despite being a custom architecture, indicating that domain-specific design can surpass general-purpose transfer learning in certain cases.</a:t>
            </a:r>
          </a:p>
          <a:p>
            <a:pPr marL="342900" marR="0" lvl="0" indent="-342900" algn="just">
              <a:lnSpc>
                <a:spcPct val="115000"/>
              </a:lnSpc>
              <a:spcBef>
                <a:spcPts val="0"/>
              </a:spcBef>
              <a:spcAft>
                <a:spcPts val="800"/>
              </a:spcAft>
              <a:buFont typeface="+mj-lt"/>
              <a:buAutoNum type="arabicPeriod"/>
              <a:tabLst>
                <a:tab pos="457200" algn="l"/>
              </a:tabLst>
            </a:pPr>
            <a:r>
              <a:rPr lang="en-US" sz="1400" dirty="0">
                <a:latin typeface="Calibri" panose="020F0502020204030204" pitchFamily="34" charset="0"/>
                <a:ea typeface="Calibri" panose="020F0502020204030204" pitchFamily="34" charset="0"/>
              </a:rPr>
              <a:t>ResNet50 showed balanced performance across all metrics, making it a reliable choice for clinical applications.</a:t>
            </a:r>
          </a:p>
        </p:txBody>
      </p:sp>
      <p:pic>
        <p:nvPicPr>
          <p:cNvPr id="12" name="Picture 2" descr="SU LMS">
            <a:extLst>
              <a:ext uri="{FF2B5EF4-FFF2-40B4-BE49-F238E27FC236}">
                <a16:creationId xmlns:a16="http://schemas.microsoft.com/office/drawing/2014/main" id="{321C3FD0-8C2D-DD48-9D0D-6862DE833317}"/>
              </a:ext>
            </a:extLst>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b="19253"/>
          <a:stretch/>
        </p:blipFill>
        <p:spPr bwMode="auto">
          <a:xfrm>
            <a:off x="1090084" y="1059205"/>
            <a:ext cx="1097280" cy="9105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698B64E4-E972-2ACE-762A-B00670B31718}"/>
              </a:ext>
            </a:extLst>
          </p:cNvPr>
          <p:cNvGraphicFramePr>
            <a:graphicFrameLocks noGrp="1"/>
          </p:cNvGraphicFramePr>
          <p:nvPr>
            <p:extLst>
              <p:ext uri="{D42A27DB-BD31-4B8C-83A1-F6EECF244321}">
                <p14:modId xmlns:p14="http://schemas.microsoft.com/office/powerpoint/2010/main" val="2341568080"/>
              </p:ext>
            </p:extLst>
          </p:nvPr>
        </p:nvGraphicFramePr>
        <p:xfrm>
          <a:off x="838200" y="4343400"/>
          <a:ext cx="10515600" cy="1187958"/>
        </p:xfrm>
        <a:graphic>
          <a:graphicData uri="http://schemas.openxmlformats.org/drawingml/2006/table">
            <a:tbl>
              <a:tblPr firstRow="1" firstCol="1" bandRow="1">
                <a:tableStyleId>{5C22544A-7EE6-4342-B048-85BDC9FD1C3A}</a:tableStyleId>
              </a:tblPr>
              <a:tblGrid>
                <a:gridCol w="2281885">
                  <a:extLst>
                    <a:ext uri="{9D8B030D-6E8A-4147-A177-3AD203B41FA5}">
                      <a16:colId xmlns:a16="http://schemas.microsoft.com/office/drawing/2014/main" val="3406927950"/>
                    </a:ext>
                  </a:extLst>
                </a:gridCol>
                <a:gridCol w="1709837">
                  <a:extLst>
                    <a:ext uri="{9D8B030D-6E8A-4147-A177-3AD203B41FA5}">
                      <a16:colId xmlns:a16="http://schemas.microsoft.com/office/drawing/2014/main" val="2404817209"/>
                    </a:ext>
                  </a:extLst>
                </a:gridCol>
                <a:gridCol w="1669877">
                  <a:extLst>
                    <a:ext uri="{9D8B030D-6E8A-4147-A177-3AD203B41FA5}">
                      <a16:colId xmlns:a16="http://schemas.microsoft.com/office/drawing/2014/main" val="2462520934"/>
                    </a:ext>
                  </a:extLst>
                </a:gridCol>
                <a:gridCol w="1255563">
                  <a:extLst>
                    <a:ext uri="{9D8B030D-6E8A-4147-A177-3AD203B41FA5}">
                      <a16:colId xmlns:a16="http://schemas.microsoft.com/office/drawing/2014/main" val="2509465564"/>
                    </a:ext>
                  </a:extLst>
                </a:gridCol>
                <a:gridCol w="1650949">
                  <a:extLst>
                    <a:ext uri="{9D8B030D-6E8A-4147-A177-3AD203B41FA5}">
                      <a16:colId xmlns:a16="http://schemas.microsoft.com/office/drawing/2014/main" val="4139831716"/>
                    </a:ext>
                  </a:extLst>
                </a:gridCol>
                <a:gridCol w="1947489">
                  <a:extLst>
                    <a:ext uri="{9D8B030D-6E8A-4147-A177-3AD203B41FA5}">
                      <a16:colId xmlns:a16="http://schemas.microsoft.com/office/drawing/2014/main" val="1854299196"/>
                    </a:ext>
                  </a:extLst>
                </a:gridCol>
              </a:tblGrid>
              <a:tr h="0">
                <a:tc>
                  <a:txBody>
                    <a:bodyPr/>
                    <a:lstStyle/>
                    <a:p>
                      <a:pPr marL="0" marR="0" algn="just">
                        <a:lnSpc>
                          <a:spcPct val="115000"/>
                        </a:lnSpc>
                        <a:spcBef>
                          <a:spcPts val="0"/>
                        </a:spcBef>
                        <a:spcAft>
                          <a:spcPts val="0"/>
                        </a:spcAft>
                      </a:pPr>
                      <a:r>
                        <a:rPr lang="en-US" sz="1200" kern="100">
                          <a:effectLst/>
                        </a:rPr>
                        <a:t>Model</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Accuracy</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Precision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Recall</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F1-Score</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AUC-ROC</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049559757"/>
                  </a:ext>
                </a:extLst>
              </a:tr>
              <a:tr h="0">
                <a:tc>
                  <a:txBody>
                    <a:bodyPr/>
                    <a:lstStyle/>
                    <a:p>
                      <a:pPr marL="0" marR="0" algn="just">
                        <a:lnSpc>
                          <a:spcPct val="115000"/>
                        </a:lnSpc>
                        <a:spcBef>
                          <a:spcPts val="0"/>
                        </a:spcBef>
                        <a:spcAft>
                          <a:spcPts val="0"/>
                        </a:spcAft>
                      </a:pPr>
                      <a:r>
                        <a:rPr lang="en-US" sz="1200" kern="100">
                          <a:effectLst/>
                        </a:rPr>
                        <a:t>3-layer CNN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0.89</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0.88</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0.87</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0.87</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0.92</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842189778"/>
                  </a:ext>
                </a:extLst>
              </a:tr>
              <a:tr h="0">
                <a:tc>
                  <a:txBody>
                    <a:bodyPr/>
                    <a:lstStyle/>
                    <a:p>
                      <a:pPr marL="0" marR="0" algn="just">
                        <a:lnSpc>
                          <a:spcPct val="115000"/>
                        </a:lnSpc>
                        <a:spcBef>
                          <a:spcPts val="0"/>
                        </a:spcBef>
                        <a:spcAft>
                          <a:spcPts val="0"/>
                        </a:spcAft>
                      </a:pPr>
                      <a:r>
                        <a:rPr lang="en-US" sz="1200" kern="100">
                          <a:effectLst/>
                        </a:rPr>
                        <a:t>7-layer CNN</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0.95</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0.94</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0.93</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0.93</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767456210"/>
                  </a:ext>
                </a:extLst>
              </a:tr>
              <a:tr h="0">
                <a:tc>
                  <a:txBody>
                    <a:bodyPr/>
                    <a:lstStyle/>
                    <a:p>
                      <a:pPr marL="0" marR="0" algn="just">
                        <a:lnSpc>
                          <a:spcPct val="115000"/>
                        </a:lnSpc>
                        <a:spcBef>
                          <a:spcPts val="0"/>
                        </a:spcBef>
                        <a:spcAft>
                          <a:spcPts val="0"/>
                        </a:spcAft>
                      </a:pPr>
                      <a:r>
                        <a:rPr lang="en-US" sz="1200" kern="100">
                          <a:effectLst/>
                        </a:rPr>
                        <a:t>VGG16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0.91</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0.90</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0.89</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0.89</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0.93</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3638054603"/>
                  </a:ext>
                </a:extLst>
              </a:tr>
              <a:tr h="0">
                <a:tc>
                  <a:txBody>
                    <a:bodyPr/>
                    <a:lstStyle/>
                    <a:p>
                      <a:pPr marL="0" marR="0" algn="just">
                        <a:lnSpc>
                          <a:spcPct val="115000"/>
                        </a:lnSpc>
                        <a:spcBef>
                          <a:spcPts val="0"/>
                        </a:spcBef>
                        <a:spcAft>
                          <a:spcPts val="0"/>
                        </a:spcAft>
                      </a:pPr>
                      <a:r>
                        <a:rPr lang="en-US" sz="1200" kern="100">
                          <a:effectLst/>
                        </a:rPr>
                        <a:t>ResNet50</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0.94</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0.93</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0.92</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0.92</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0.95</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247018775"/>
                  </a:ext>
                </a:extLst>
              </a:tr>
              <a:tr h="0">
                <a:tc>
                  <a:txBody>
                    <a:bodyPr/>
                    <a:lstStyle/>
                    <a:p>
                      <a:pPr marL="0" marR="0" algn="just">
                        <a:lnSpc>
                          <a:spcPct val="115000"/>
                        </a:lnSpc>
                        <a:spcBef>
                          <a:spcPts val="0"/>
                        </a:spcBef>
                        <a:spcAft>
                          <a:spcPts val="0"/>
                        </a:spcAft>
                      </a:pPr>
                      <a:r>
                        <a:rPr lang="en-US" sz="1200" kern="100">
                          <a:effectLst/>
                        </a:rPr>
                        <a:t>DenseNet121</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0.96</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0.95</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0.94</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a:effectLst/>
                        </a:rPr>
                        <a:t>0.94</a:t>
                      </a:r>
                      <a:endParaRPr lang="en-US" sz="1100" kern="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a:lnSpc>
                          <a:spcPct val="115000"/>
                        </a:lnSpc>
                        <a:spcBef>
                          <a:spcPts val="0"/>
                        </a:spcBef>
                        <a:spcAft>
                          <a:spcPts val="0"/>
                        </a:spcAft>
                      </a:pPr>
                      <a:r>
                        <a:rPr lang="en-US" sz="1200" kern="100" dirty="0">
                          <a:effectLst/>
                        </a:rPr>
                        <a:t>0.97</a:t>
                      </a:r>
                      <a:endParaRPr lang="en-US" sz="1100" kern="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extLst>
                  <a:ext uri="{0D108BD9-81ED-4DB2-BD59-A6C34878D82A}">
                    <a16:rowId xmlns:a16="http://schemas.microsoft.com/office/drawing/2014/main" val="1591893800"/>
                  </a:ext>
                </a:extLst>
              </a:tr>
            </a:tbl>
          </a:graphicData>
        </a:graphic>
      </p:graphicFrame>
    </p:spTree>
    <p:extLst>
      <p:ext uri="{BB962C8B-B14F-4D97-AF65-F5344CB8AC3E}">
        <p14:creationId xmlns:p14="http://schemas.microsoft.com/office/powerpoint/2010/main" val="2349014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2C2209B7-A564-4A7C-687E-49DE198161B1}"/>
              </a:ext>
            </a:extLst>
          </p:cNvPr>
          <p:cNvSpPr txBox="1"/>
          <p:nvPr/>
        </p:nvSpPr>
        <p:spPr>
          <a:xfrm>
            <a:off x="4724400" y="2971800"/>
            <a:ext cx="4524565" cy="707886"/>
          </a:xfrm>
          <a:prstGeom prst="rect">
            <a:avLst/>
          </a:prstGeom>
          <a:noFill/>
        </p:spPr>
        <p:txBody>
          <a:bodyPr wrap="square" rtlCol="0">
            <a:spAutoFit/>
          </a:bodyPr>
          <a:lstStyle/>
          <a:p>
            <a:pPr eaLnBrk="1" fontAlgn="auto" hangingPunct="1">
              <a:spcBef>
                <a:spcPts val="0"/>
              </a:spcBef>
              <a:spcAft>
                <a:spcPts val="0"/>
              </a:spcAft>
            </a:pPr>
            <a:r>
              <a:rPr lang="en-US" sz="4000" b="1" dirty="0">
                <a:solidFill>
                  <a:prstClr val="white"/>
                </a:solidFill>
                <a:latin typeface="Times New Roman" panose="02020603050405020304" pitchFamily="18" charset="0"/>
                <a:cs typeface="Times New Roman" panose="02020603050405020304" pitchFamily="18" charset="0"/>
              </a:rPr>
              <a:t>Thank You</a:t>
            </a:r>
          </a:p>
        </p:txBody>
      </p:sp>
      <p:pic>
        <p:nvPicPr>
          <p:cNvPr id="2" name="Picture 1">
            <a:extLst>
              <a:ext uri="{FF2B5EF4-FFF2-40B4-BE49-F238E27FC236}">
                <a16:creationId xmlns:a16="http://schemas.microsoft.com/office/drawing/2014/main" id="{F0E062A8-4267-BF88-A1E0-191008F1DDEA}"/>
              </a:ext>
            </a:extLst>
          </p:cNvPr>
          <p:cNvPicPr>
            <a:picLocks noChangeAspect="1"/>
          </p:cNvPicPr>
          <p:nvPr/>
        </p:nvPicPr>
        <p:blipFill>
          <a:blip r:embed="rId3"/>
          <a:stretch>
            <a:fillRect/>
          </a:stretch>
        </p:blipFill>
        <p:spPr>
          <a:xfrm>
            <a:off x="9525000" y="381000"/>
            <a:ext cx="2334583" cy="1014336"/>
          </a:xfrm>
          <a:prstGeom prst="rect">
            <a:avLst/>
          </a:prstGeom>
        </p:spPr>
      </p:pic>
    </p:spTree>
    <p:extLst>
      <p:ext uri="{BB962C8B-B14F-4D97-AF65-F5344CB8AC3E}">
        <p14:creationId xmlns:p14="http://schemas.microsoft.com/office/powerpoint/2010/main" val="4001968439"/>
      </p:ext>
    </p:extLst>
  </p:cSld>
  <p:clrMapOvr>
    <a:masterClrMapping/>
  </p:clrMapOvr>
</p:sld>
</file>

<file path=ppt/theme/theme1.xml><?xml version="1.0" encoding="utf-8"?>
<a:theme xmlns:a="http://schemas.openxmlformats.org/drawingml/2006/main" name="3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12906</TotalTime>
  <Words>1265</Words>
  <Application>Microsoft Office PowerPoint</Application>
  <PresentationFormat>Widescreen</PresentationFormat>
  <Paragraphs>217</Paragraphs>
  <Slides>14</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14</vt:i4>
      </vt:variant>
    </vt:vector>
  </HeadingPairs>
  <TitlesOfParts>
    <vt:vector size="21" baseType="lpstr">
      <vt:lpstr>Agency FB</vt:lpstr>
      <vt:lpstr>Arial</vt:lpstr>
      <vt:lpstr>Calibri</vt:lpstr>
      <vt:lpstr>Calibri Light</vt:lpstr>
      <vt:lpstr>Symbol</vt:lpstr>
      <vt:lpstr>Times New Roman</vt:lpstr>
      <vt:lpstr>3_Office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Sereen  Hejazi</cp:lastModifiedBy>
  <cp:revision>49</cp:revision>
  <dcterms:created xsi:type="dcterms:W3CDTF">2012-10-04T04:34:07Z</dcterms:created>
  <dcterms:modified xsi:type="dcterms:W3CDTF">2025-12-23T09:09:10Z</dcterms:modified>
</cp:coreProperties>
</file>