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36"/>
  </p:notesMasterIdLst>
  <p:sldIdLst>
    <p:sldId id="581" r:id="rId3"/>
    <p:sldId id="511" r:id="rId4"/>
    <p:sldId id="586" r:id="rId5"/>
    <p:sldId id="587" r:id="rId6"/>
    <p:sldId id="588" r:id="rId7"/>
    <p:sldId id="589" r:id="rId8"/>
    <p:sldId id="590" r:id="rId9"/>
    <p:sldId id="591" r:id="rId10"/>
    <p:sldId id="592" r:id="rId11"/>
    <p:sldId id="593" r:id="rId12"/>
    <p:sldId id="594" r:id="rId13"/>
    <p:sldId id="595" r:id="rId14"/>
    <p:sldId id="596" r:id="rId15"/>
    <p:sldId id="597" r:id="rId16"/>
    <p:sldId id="598" r:id="rId17"/>
    <p:sldId id="599" r:id="rId18"/>
    <p:sldId id="600" r:id="rId19"/>
    <p:sldId id="601" r:id="rId20"/>
    <p:sldId id="602" r:id="rId21"/>
    <p:sldId id="603" r:id="rId22"/>
    <p:sldId id="604" r:id="rId23"/>
    <p:sldId id="605" r:id="rId24"/>
    <p:sldId id="606" r:id="rId25"/>
    <p:sldId id="607" r:id="rId26"/>
    <p:sldId id="608" r:id="rId27"/>
    <p:sldId id="609" r:id="rId28"/>
    <p:sldId id="610" r:id="rId29"/>
    <p:sldId id="611" r:id="rId30"/>
    <p:sldId id="612" r:id="rId31"/>
    <p:sldId id="613" r:id="rId32"/>
    <p:sldId id="614" r:id="rId33"/>
    <p:sldId id="548" r:id="rId34"/>
    <p:sldId id="54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1"/>
            <p14:sldId id="511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612"/>
            <p14:sldId id="613"/>
            <p14:sldId id="614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52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292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54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970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628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37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280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607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032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835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26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7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35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089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966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59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854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27/09/2024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8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53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936" y="6684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7205" y="9132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8022" y="11836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3936" y="2005117"/>
            <a:ext cx="5309307" cy="415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latin typeface="Alexandria"/>
              </a:rPr>
              <a:t>If a firm supplies a good or service, then the firm: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1. Has the resources and the technology to produce it,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2. Can profit from producing it, and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3. Has made a definite plan to produce and sell it.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quantity supplied </a:t>
            </a:r>
            <a:r>
              <a:rPr lang="en-US" altLang="en-US" sz="2000" dirty="0">
                <a:latin typeface="Alexandria"/>
              </a:rPr>
              <a:t>of a good or service is the amount that producers plan to sell during a given time period at a particular price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8A701B-80CD-0670-8455-DE39DA65FDE1}"/>
              </a:ext>
            </a:extLst>
          </p:cNvPr>
          <p:cNvSpPr txBox="1"/>
          <p:nvPr/>
        </p:nvSpPr>
        <p:spPr>
          <a:xfrm>
            <a:off x="6832623" y="2164923"/>
            <a:ext cx="401799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lvl="1" algn="just" rtl="1" fontAlgn="base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</a:pPr>
            <a:r>
              <a:rPr lang="ar-EG" sz="2000" b="1" dirty="0">
                <a:latin typeface="Alexandria"/>
              </a:rPr>
              <a:t>إذا قامت شركة </a:t>
            </a:r>
            <a:r>
              <a:rPr lang="ar-EG" sz="2000" b="1" dirty="0" err="1">
                <a:latin typeface="Alexandria"/>
              </a:rPr>
              <a:t>بانتاج</a:t>
            </a:r>
            <a:r>
              <a:rPr lang="ar-EG" sz="2000" b="1" dirty="0">
                <a:latin typeface="Alexandria"/>
              </a:rPr>
              <a:t> سلعة أو خدمة، فإن الشركة:</a:t>
            </a:r>
          </a:p>
          <a:p>
            <a:pPr marL="114300" lvl="1" algn="just" rtl="1" fontAlgn="base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</a:pPr>
            <a:r>
              <a:rPr lang="ar-EG" sz="2000" b="1" dirty="0">
                <a:latin typeface="Alexandria"/>
              </a:rPr>
              <a:t>1</a:t>
            </a:r>
            <a:r>
              <a:rPr lang="ar-EG" sz="2000" dirty="0">
                <a:latin typeface="Alexandria"/>
              </a:rPr>
              <a:t>. لديها الموارد والتكنولوجيا لإنتاجها،</a:t>
            </a:r>
          </a:p>
          <a:p>
            <a:pPr marL="114300" lvl="1" algn="just" rtl="1" fontAlgn="base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</a:pPr>
            <a:r>
              <a:rPr lang="ar-EG" sz="2000" dirty="0">
                <a:latin typeface="Alexandria"/>
              </a:rPr>
              <a:t>2. يمكنها الاستفادة من إنتاجها، و</a:t>
            </a:r>
          </a:p>
          <a:p>
            <a:pPr marL="114300" lvl="1" algn="just" rtl="1" fontAlgn="base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</a:pPr>
            <a:r>
              <a:rPr lang="ar-EG" sz="2000" dirty="0">
                <a:latin typeface="Alexandria"/>
              </a:rPr>
              <a:t>3. وضعت خطة محددة لإنتاجها وبيعها.</a:t>
            </a:r>
          </a:p>
          <a:p>
            <a:pPr marL="114300" lvl="1" algn="just" rtl="1" fontAlgn="base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</a:pPr>
            <a:r>
              <a:rPr lang="ar-EG" sz="2000" b="1" dirty="0">
                <a:latin typeface="Alexandria"/>
              </a:rPr>
              <a:t>الكمية المعروضة </a:t>
            </a:r>
            <a:r>
              <a:rPr lang="ar-EG" sz="2000" dirty="0">
                <a:latin typeface="Alexandria"/>
              </a:rPr>
              <a:t>من سلعة أو خدمة هي الكمية التي يخطط المنتجون لبيعها خلال فترة زمنية معينة بسعر معين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617280" y="2600719"/>
            <a:ext cx="3300799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supplied of any good and service are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positively related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ar-EG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ar-EG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738F04-CC93-5A5D-7A16-79B6A4738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9" t="50000" r="61230" b="22038"/>
          <a:stretch/>
        </p:blipFill>
        <p:spPr>
          <a:xfrm>
            <a:off x="4071938" y="2911833"/>
            <a:ext cx="4421856" cy="1922654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C8A947A-6918-F91A-F334-EFFE43D64209}"/>
              </a:ext>
            </a:extLst>
          </p:cNvPr>
          <p:cNvSpPr txBox="1">
            <a:spLocks/>
          </p:cNvSpPr>
          <p:nvPr/>
        </p:nvSpPr>
        <p:spPr>
          <a:xfrm>
            <a:off x="8493794" y="2108369"/>
            <a:ext cx="2755898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ar-EG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r-EG" sz="2000" b="1" u="sng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</a:rPr>
              <a:t>ينص قانون العرض على ما يلي:</a:t>
            </a:r>
          </a:p>
          <a:p>
            <a:pPr marL="342900" marR="0" lvl="0" indent="-342900" algn="just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ar-EG" sz="2000" b="1" u="sng" dirty="0">
              <a:solidFill>
                <a:schemeClr val="accent5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في حالة ثبات العوامل الأخرى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)، </a:t>
            </a: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فإن السعر والكمية المعروضة من أي سلعة أو خدمة ترتبط بشكل إيجابي ببعضها البعض.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6E26879-1B81-53CB-DEB4-832344E406B2}"/>
              </a:ext>
            </a:extLst>
          </p:cNvPr>
          <p:cNvSpPr txBox="1">
            <a:spLocks/>
          </p:cNvSpPr>
          <p:nvPr/>
        </p:nvSpPr>
        <p:spPr>
          <a:xfrm>
            <a:off x="1055577" y="2600719"/>
            <a:ext cx="4841672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greater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 the quantity supplied.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supplied.</a:t>
            </a:r>
            <a:endParaRPr lang="ar-EG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ar-EG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002C448-4D1A-C28A-63C9-71424D8DC989}"/>
              </a:ext>
            </a:extLst>
          </p:cNvPr>
          <p:cNvSpPr txBox="1">
            <a:spLocks/>
          </p:cNvSpPr>
          <p:nvPr/>
        </p:nvSpPr>
        <p:spPr>
          <a:xfrm>
            <a:off x="6242788" y="2329160"/>
            <a:ext cx="4841672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ar-EG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</a:rPr>
              <a:t>ينص قانون العرض على ما يلي:</a:t>
            </a:r>
          </a:p>
          <a:p>
            <a:pPr marL="457200" marR="0" lvl="1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algn="r" rtl="1"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كلما ارتفع سعر السلعة، زادت الكمية المعروضة.</a:t>
            </a:r>
          </a:p>
          <a:p>
            <a:pPr lvl="1" algn="r" rtl="1">
              <a:spcBef>
                <a:spcPts val="0"/>
              </a:spcBef>
            </a:pP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algn="r" rtl="1"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كلما انخفض سعر السلعة، قلت الكمية المعروضة.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EED24B3-4900-0E81-5D81-6F41FB2787F3}"/>
              </a:ext>
            </a:extLst>
          </p:cNvPr>
          <p:cNvSpPr txBox="1">
            <a:spLocks/>
          </p:cNvSpPr>
          <p:nvPr/>
        </p:nvSpPr>
        <p:spPr>
          <a:xfrm>
            <a:off x="762000" y="2429847"/>
            <a:ext cx="3872371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is illustrated by: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upward-sloping supply curve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supplied on the horizontal axis and the price on the vertical axis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slope is 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between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 &amp; Qs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endParaRPr lang="en-US" sz="2000" b="1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9E91D991-C59D-2CE5-9CAB-A57B5948FE3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9847" y="2145525"/>
            <a:ext cx="3379304" cy="362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B39D709-2311-6CFD-9028-29A2B8B28A56}"/>
              </a:ext>
            </a:extLst>
          </p:cNvPr>
          <p:cNvSpPr txBox="1">
            <a:spLocks/>
          </p:cNvSpPr>
          <p:nvPr/>
        </p:nvSpPr>
        <p:spPr>
          <a:xfrm>
            <a:off x="7177709" y="2461685"/>
            <a:ext cx="4152900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r-EG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يتم توضيح قانون العرض من خلال:</a:t>
            </a:r>
          </a:p>
          <a:p>
            <a:pPr marL="0" marR="0" lvl="0" indent="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r-EG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منحنى عرض مائل للأعلى مرسوم بالكمية المعروضة على المحور الأفقي والسعر على المحور الرأسي</a:t>
            </a:r>
          </a:p>
          <a:p>
            <a:pPr marL="0" marR="0" lvl="0" indent="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</a:rPr>
              <a:t>الميل موجب لإظهار العلاقة الإيجابية بين السعر والكميات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0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FF48F40-6A9E-FEAD-B656-B36A71817220}"/>
              </a:ext>
            </a:extLst>
          </p:cNvPr>
          <p:cNvSpPr txBox="1">
            <a:spLocks/>
          </p:cNvSpPr>
          <p:nvPr/>
        </p:nvSpPr>
        <p:spPr>
          <a:xfrm>
            <a:off x="942308" y="2223738"/>
            <a:ext cx="5153692" cy="5169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</a:t>
            </a: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D1579DC-945D-99B6-7EC8-A57C03EBB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530832"/>
              </p:ext>
            </p:extLst>
          </p:nvPr>
        </p:nvGraphicFramePr>
        <p:xfrm>
          <a:off x="942308" y="3013241"/>
          <a:ext cx="5336963" cy="25892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36963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137086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Change the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Price of the good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Change in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quantity Supplied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Movement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along the Supply curve 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P↓→ Qs ↓→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curve.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P↑ → Qs↑→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BCD71DC-3DF2-2C2A-BA2B-E29157D136DF}"/>
              </a:ext>
            </a:extLst>
          </p:cNvPr>
          <p:cNvSpPr txBox="1"/>
          <p:nvPr/>
        </p:nvSpPr>
        <p:spPr>
          <a:xfrm>
            <a:off x="6873782" y="2169674"/>
            <a:ext cx="422760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000" b="1" dirty="0">
                <a:solidFill>
                  <a:schemeClr val="accent5"/>
                </a:solidFill>
              </a:rPr>
              <a:t>سعر </a:t>
            </a:r>
            <a:r>
              <a:rPr lang="en-US" sz="2000" b="1" dirty="0" err="1">
                <a:solidFill>
                  <a:schemeClr val="accent5"/>
                </a:solidFill>
              </a:rPr>
              <a:t>السلعة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هو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العامل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الوحيد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الذي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يؤثر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على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الكمية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المعروضة</a:t>
            </a:r>
            <a:r>
              <a:rPr lang="en-US" sz="2000" b="1" dirty="0">
                <a:solidFill>
                  <a:schemeClr val="accent5"/>
                </a:solidFill>
              </a:rPr>
              <a:t> ∆P → ∆Qs</a:t>
            </a:r>
            <a:endParaRPr lang="ar-EG" sz="2000" b="1" dirty="0">
              <a:solidFill>
                <a:schemeClr val="accent5"/>
              </a:solidFill>
            </a:endParaRPr>
          </a:p>
          <a:p>
            <a:pPr algn="just" rtl="1"/>
            <a:endParaRPr lang="en-US" sz="2000" b="1" dirty="0">
              <a:solidFill>
                <a:schemeClr val="accent5"/>
              </a:solidFill>
            </a:endParaRPr>
          </a:p>
          <a:p>
            <a:pPr algn="just" rtl="1"/>
            <a:r>
              <a:rPr lang="en-US" sz="2000" b="1" dirty="0" err="1"/>
              <a:t>تغيير</a:t>
            </a:r>
            <a:r>
              <a:rPr lang="en-US" sz="2000" b="1" dirty="0"/>
              <a:t> سعر </a:t>
            </a:r>
            <a:r>
              <a:rPr lang="en-US" sz="2000" b="1" dirty="0" err="1"/>
              <a:t>السلعة</a:t>
            </a:r>
            <a:r>
              <a:rPr lang="en-US" sz="2000" b="1" dirty="0"/>
              <a:t> </a:t>
            </a:r>
            <a:r>
              <a:rPr lang="ar-EG" sz="2000" b="1" dirty="0"/>
              <a:t>يؤدي الي</a:t>
            </a:r>
            <a:r>
              <a:rPr lang="en-US" sz="2000" b="1" dirty="0"/>
              <a:t> </a:t>
            </a:r>
            <a:r>
              <a:rPr lang="en-US" sz="2000" b="1" dirty="0" err="1"/>
              <a:t>تغير</a:t>
            </a:r>
            <a:r>
              <a:rPr lang="en-US" sz="2000" b="1" dirty="0"/>
              <a:t> </a:t>
            </a:r>
            <a:r>
              <a:rPr lang="en-US" sz="2000" b="1" dirty="0" err="1"/>
              <a:t>الكمية</a:t>
            </a:r>
            <a:r>
              <a:rPr lang="en-US" sz="2000" b="1" dirty="0"/>
              <a:t> </a:t>
            </a:r>
            <a:r>
              <a:rPr lang="en-US" sz="2000" b="1" dirty="0" err="1"/>
              <a:t>المعروضة</a:t>
            </a:r>
            <a:r>
              <a:rPr lang="en-US" sz="2000" b="1" dirty="0"/>
              <a:t> </a:t>
            </a:r>
            <a:r>
              <a:rPr lang="ar-EG" sz="2000" b="1" dirty="0"/>
              <a:t>مما يؤدي الي التحرك</a:t>
            </a:r>
            <a:r>
              <a:rPr lang="en-US" sz="2000" b="1" dirty="0"/>
              <a:t> </a:t>
            </a:r>
            <a:r>
              <a:rPr lang="en-US" sz="2000" b="1" dirty="0" err="1"/>
              <a:t>على</a:t>
            </a:r>
            <a:r>
              <a:rPr lang="en-US" sz="2000" b="1" dirty="0"/>
              <a:t> </a:t>
            </a:r>
            <a:r>
              <a:rPr lang="en-US" sz="2000" b="1" dirty="0" err="1"/>
              <a:t>طول</a:t>
            </a:r>
            <a:r>
              <a:rPr lang="en-US" sz="2000" b="1" dirty="0"/>
              <a:t> </a:t>
            </a:r>
            <a:r>
              <a:rPr lang="en-US" sz="2000" b="1" dirty="0" err="1"/>
              <a:t>منحنى</a:t>
            </a:r>
            <a:r>
              <a:rPr lang="en-US" sz="2000" b="1" dirty="0"/>
              <a:t> </a:t>
            </a:r>
            <a:r>
              <a:rPr lang="en-US" sz="2000" b="1" dirty="0" err="1"/>
              <a:t>العرض</a:t>
            </a:r>
            <a:endParaRPr lang="en-US" sz="2000" b="1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انخفاض السعر يؤدي الي انخفاض الكمية المعروضة مما يؤدي الي </a:t>
            </a:r>
            <a:r>
              <a:rPr lang="en-US" sz="2000" dirty="0" err="1"/>
              <a:t>التحرك</a:t>
            </a:r>
            <a:r>
              <a:rPr lang="en-US" sz="2000" dirty="0"/>
              <a:t> </a:t>
            </a:r>
            <a:r>
              <a:rPr lang="en-US" sz="2000" dirty="0" err="1"/>
              <a:t>لأسفل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طول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ارتفاع السعر يؤدي الي ارتفاع الكمية المعروضة مما يؤدي الي </a:t>
            </a:r>
            <a:r>
              <a:rPr lang="en-US" sz="2000" dirty="0" err="1"/>
              <a:t>التحرك</a:t>
            </a:r>
            <a:r>
              <a:rPr lang="en-US" sz="2000" dirty="0"/>
              <a:t> </a:t>
            </a:r>
            <a:r>
              <a:rPr lang="ar-EG" sz="2000" dirty="0"/>
              <a:t>لأعلي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طول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070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C4CCFB-A6A0-04C5-7070-3A469DB077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23" t="31170" r="45769" b="30452"/>
          <a:stretch/>
        </p:blipFill>
        <p:spPr>
          <a:xfrm>
            <a:off x="2764717" y="1857904"/>
            <a:ext cx="6167931" cy="3051324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13CF2C6-D9E9-E469-2A6E-95027E632F57}"/>
              </a:ext>
            </a:extLst>
          </p:cNvPr>
          <p:cNvSpPr txBox="1">
            <a:spLocks/>
          </p:cNvSpPr>
          <p:nvPr/>
        </p:nvSpPr>
        <p:spPr>
          <a:xfrm>
            <a:off x="762000" y="4973543"/>
            <a:ext cx="10173367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r" rtl="1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dirty="0"/>
              <a:t>سعر </a:t>
            </a:r>
            <a:r>
              <a:rPr lang="en-US" sz="2000" b="1" dirty="0" err="1"/>
              <a:t>السلعة</a:t>
            </a:r>
            <a:r>
              <a:rPr lang="en-US" sz="2000" b="1" dirty="0"/>
              <a:t> </a:t>
            </a:r>
            <a:r>
              <a:rPr lang="en-US" sz="2000" b="1" dirty="0" err="1"/>
              <a:t>هو</a:t>
            </a:r>
            <a:r>
              <a:rPr lang="en-US" sz="2000" b="1" dirty="0"/>
              <a:t> </a:t>
            </a:r>
            <a:r>
              <a:rPr lang="en-US" sz="2000" b="1" dirty="0" err="1"/>
              <a:t>العامل</a:t>
            </a:r>
            <a:r>
              <a:rPr lang="en-US" sz="2000" b="1" dirty="0"/>
              <a:t> </a:t>
            </a:r>
            <a:r>
              <a:rPr lang="en-US" sz="2000" b="1" dirty="0" err="1"/>
              <a:t>الوحيد</a:t>
            </a:r>
            <a:r>
              <a:rPr lang="en-US" sz="2000" b="1" dirty="0"/>
              <a:t> </a:t>
            </a:r>
            <a:r>
              <a:rPr lang="en-US" sz="2000" b="1" dirty="0" err="1"/>
              <a:t>الذي</a:t>
            </a:r>
            <a:r>
              <a:rPr lang="en-US" sz="2000" b="1" dirty="0"/>
              <a:t> </a:t>
            </a:r>
            <a:r>
              <a:rPr lang="en-US" sz="2000" b="1" dirty="0" err="1"/>
              <a:t>يؤثر</a:t>
            </a:r>
            <a:r>
              <a:rPr lang="en-US" sz="2000" b="1" dirty="0"/>
              <a:t> </a:t>
            </a:r>
            <a:r>
              <a:rPr lang="en-US" sz="2000" b="1" dirty="0" err="1"/>
              <a:t>على</a:t>
            </a:r>
            <a:r>
              <a:rPr lang="en-US" sz="2000" b="1" dirty="0"/>
              <a:t> </a:t>
            </a:r>
            <a:r>
              <a:rPr lang="en-US" sz="2000" b="1" dirty="0" err="1"/>
              <a:t>الكمية</a:t>
            </a:r>
            <a:r>
              <a:rPr lang="en-US" sz="2000" b="1" dirty="0"/>
              <a:t> </a:t>
            </a:r>
            <a:r>
              <a:rPr lang="en-US" sz="2000" b="1" dirty="0" err="1"/>
              <a:t>المعروضة</a:t>
            </a:r>
            <a:r>
              <a:rPr lang="en-US" sz="2000" b="1" dirty="0"/>
              <a:t> ∆P → ∆Qs</a:t>
            </a:r>
            <a:endParaRPr lang="ar-EG" sz="2000" b="1" dirty="0"/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0002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6862" y="73772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0131" y="98250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0948" y="125283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BC6A5E-7FC2-DAC0-4A34-1BB9E16AEED9}"/>
              </a:ext>
            </a:extLst>
          </p:cNvPr>
          <p:cNvSpPr txBox="1">
            <a:spLocks/>
          </p:cNvSpPr>
          <p:nvPr/>
        </p:nvSpPr>
        <p:spPr>
          <a:xfrm>
            <a:off x="671785" y="1993137"/>
            <a:ext cx="4028803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affects the supply of the good changes,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Shift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Supply curve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↑→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Right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↓→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Left</a:t>
            </a:r>
            <a:endParaRPr lang="ar-EG" sz="2000" u="sng" dirty="0">
              <a:solidFill>
                <a:srgbClr val="0070C0"/>
              </a:solidFill>
              <a:effectLst/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68CD5FC-E71B-02DB-374C-0C9155FA445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0588" y="1974482"/>
            <a:ext cx="2790826" cy="3969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22FB855-6C2D-DDEB-7276-7E02264C5C2D}"/>
              </a:ext>
            </a:extLst>
          </p:cNvPr>
          <p:cNvSpPr txBox="1">
            <a:spLocks/>
          </p:cNvSpPr>
          <p:nvPr/>
        </p:nvSpPr>
        <p:spPr>
          <a:xfrm>
            <a:off x="7834208" y="1993137"/>
            <a:ext cx="3595792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rtl="1">
              <a:lnSpc>
                <a:spcPct val="100000"/>
              </a:lnSpc>
              <a:spcBef>
                <a:spcPts val="0"/>
              </a:spcBef>
              <a:buNone/>
            </a:pPr>
            <a:r>
              <a:rPr lang="ar-EG" sz="2000" dirty="0">
                <a:solidFill>
                  <a:srgbClr val="0070C0"/>
                </a:solidFill>
                <a:effectLst/>
                <a:latin typeface="Alexandria"/>
              </a:rPr>
              <a:t>عندما يكون السعر ثابتًا، ومع تغير العوامل الأخرى التي تؤثر على عرض السلع، يتغير العرض</a:t>
            </a:r>
          </a:p>
          <a:p>
            <a:pPr marL="800100" lvl="1" indent="-342900" algn="r" rtl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ar-EG" sz="2000" b="1" dirty="0">
                <a:solidFill>
                  <a:srgbClr val="000000"/>
                </a:solidFill>
                <a:effectLst/>
                <a:latin typeface="Alexandria"/>
              </a:rPr>
              <a:t>انتقال منحنى العرض عند مستوى سعر معين</a:t>
            </a:r>
          </a:p>
          <a:p>
            <a:pPr marL="1257300" lvl="2" indent="-342900" algn="r" rtl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ar-EG" dirty="0">
                <a:solidFill>
                  <a:srgbClr val="000000"/>
                </a:solidFill>
                <a:effectLst/>
                <a:latin typeface="Alexandria"/>
              </a:rPr>
              <a:t>تغيرات العوامل يؤدي الي زيادة العرض وانتقال منحني العرض إلى اليمين</a:t>
            </a:r>
          </a:p>
          <a:p>
            <a:pPr marL="1257300" lvl="2" indent="-342900" algn="r" rtl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ar-EG" dirty="0">
                <a:solidFill>
                  <a:srgbClr val="000000"/>
                </a:solidFill>
                <a:effectLst/>
                <a:latin typeface="Alexandria"/>
              </a:rPr>
              <a:t>تغيرات العوامل يؤدي الي انخفاض العرض وانتقال منحني العرض إلى اليسار</a:t>
            </a:r>
          </a:p>
          <a:p>
            <a:pPr lvl="1">
              <a:lnSpc>
                <a:spcPct val="100000"/>
              </a:lnSpc>
            </a:pP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1994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09965D5-ADAC-5114-7787-CB456EC5C054}"/>
              </a:ext>
            </a:extLst>
          </p:cNvPr>
          <p:cNvSpPr txBox="1">
            <a:spLocks/>
          </p:cNvSpPr>
          <p:nvPr/>
        </p:nvSpPr>
        <p:spPr>
          <a:xfrm>
            <a:off x="720949" y="2096554"/>
            <a:ext cx="5954832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supply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nputs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umber of suppliers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tate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nature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r>
              <a:rPr lang="ar-EG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echnology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+)</a:t>
            </a:r>
            <a:r>
              <a:rPr lang="ar-EG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xpected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future prices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related goods produced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ar-EG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(substitute </a:t>
            </a:r>
            <a:r>
              <a:rPr lang="en-US" sz="1600" b="1" dirty="0">
                <a:effectLst/>
                <a:latin typeface="Alexandria"/>
                <a:ea typeface="Times New Roman" panose="02020603050405020304" pitchFamily="18" charset="0"/>
              </a:rPr>
              <a:t>(-)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 or complementary</a:t>
            </a:r>
            <a:r>
              <a:rPr lang="en-US" sz="1600" b="1" dirty="0">
                <a:effectLst/>
                <a:latin typeface="Alexandria"/>
                <a:ea typeface="Times New Roman" panose="02020603050405020304" pitchFamily="18" charset="0"/>
              </a:rPr>
              <a:t> (+)</a:t>
            </a:r>
            <a:r>
              <a:rPr lang="en-US" sz="16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endParaRPr lang="en-US" sz="16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853940" y="3136825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4020685" y="4684641"/>
            <a:ext cx="46982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9A9A"/>
                </a:solidFill>
                <a:effectLst/>
                <a:latin typeface="Alexandria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36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FCFB4C1-9ECE-C206-087D-AAFB251DBDD2}"/>
              </a:ext>
            </a:extLst>
          </p:cNvPr>
          <p:cNvSpPr txBox="1">
            <a:spLocks/>
          </p:cNvSpPr>
          <p:nvPr/>
        </p:nvSpPr>
        <p:spPr>
          <a:xfrm>
            <a:off x="6703777" y="2141092"/>
            <a:ext cx="453945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عند سعر معين، العوامل الرئيسية التي تغير وتنقل منحني العرض: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مدخلات الإنتاج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عدد المنتجين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الطبيعة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التكنولوجيا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توقع الأسعار المستقبلية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EG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أسعار السلع الأخرى: بدائل أو مكملات 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0" algn="r" rtl="1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55427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53139" y="1685495"/>
            <a:ext cx="10812720" cy="46864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803336"/>
            <a:ext cx="29032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1) Inputs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F166FD-C075-20F3-9348-C0A96B5E8AE0}"/>
              </a:ext>
            </a:extLst>
          </p:cNvPr>
          <p:cNvSpPr txBox="1"/>
          <p:nvPr/>
        </p:nvSpPr>
        <p:spPr>
          <a:xfrm>
            <a:off x="1055578" y="2298628"/>
            <a:ext cx="504042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or materials needed to produce a good rise,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 supplier is willing to accept for producing each quantity of that good rises.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costs of 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increases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Negative effect on the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 curve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shifting it leftward.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13E18E-191D-1772-8CE8-AAA5678211F9}"/>
              </a:ext>
            </a:extLst>
          </p:cNvPr>
          <p:cNvSpPr txBox="1"/>
          <p:nvPr/>
        </p:nvSpPr>
        <p:spPr>
          <a:xfrm>
            <a:off x="1227808" y="5169987"/>
            <a:ext cx="4244453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the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727CF5-2C6E-5F94-3D99-CCFDC69C3488}"/>
              </a:ext>
            </a:extLst>
          </p:cNvPr>
          <p:cNvSpPr txBox="1"/>
          <p:nvPr/>
        </p:nvSpPr>
        <p:spPr>
          <a:xfrm>
            <a:off x="6421028" y="2099132"/>
            <a:ext cx="471539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r" rtl="1">
              <a:buFont typeface="Arial" panose="020B0604020202020204" pitchFamily="34" charset="0"/>
              <a:buChar char="•"/>
            </a:pPr>
            <a:r>
              <a:rPr lang="ar-EG" sz="2000" b="1" u="sng" dirty="0">
                <a:solidFill>
                  <a:srgbClr val="0070C0"/>
                </a:solidFill>
                <a:latin typeface="Alexandria"/>
              </a:rPr>
              <a:t>1) مدخلات الإنتاج: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إذا</a:t>
            </a:r>
            <a:r>
              <a:rPr lang="en-US" sz="2000" dirty="0"/>
              <a:t> </a:t>
            </a:r>
            <a:r>
              <a:rPr lang="en-US" sz="2000" dirty="0" err="1"/>
              <a:t>ارتفع</a:t>
            </a:r>
            <a:r>
              <a:rPr lang="en-US" sz="2000" dirty="0"/>
              <a:t> سعر </a:t>
            </a:r>
            <a:r>
              <a:rPr lang="en-US" sz="2000" dirty="0" err="1"/>
              <a:t>أحد</a:t>
            </a:r>
            <a:r>
              <a:rPr lang="en-US" sz="2000" dirty="0"/>
              <a:t> </a:t>
            </a:r>
            <a:r>
              <a:rPr lang="ar-EG" sz="2000" dirty="0"/>
              <a:t>مدخلات</a:t>
            </a:r>
            <a:r>
              <a:rPr lang="en-US" sz="2000" dirty="0"/>
              <a:t> </a:t>
            </a:r>
            <a:r>
              <a:rPr lang="en-US" sz="2000" dirty="0" err="1"/>
              <a:t>الإنتاج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المواد</a:t>
            </a:r>
            <a:r>
              <a:rPr lang="en-US" sz="2000" dirty="0"/>
              <a:t> </a:t>
            </a:r>
            <a:r>
              <a:rPr lang="en-US" sz="2000" dirty="0" err="1"/>
              <a:t>اللازمة</a:t>
            </a:r>
            <a:r>
              <a:rPr lang="en-US" sz="2000" dirty="0"/>
              <a:t> </a:t>
            </a:r>
            <a:r>
              <a:rPr lang="en-US" sz="2000" dirty="0" err="1"/>
              <a:t>لإنتاج</a:t>
            </a:r>
            <a:r>
              <a:rPr lang="en-US" sz="2000" dirty="0"/>
              <a:t> </a:t>
            </a:r>
            <a:r>
              <a:rPr lang="en-US" sz="2000" dirty="0" err="1"/>
              <a:t>سلعة</a:t>
            </a:r>
            <a:r>
              <a:rPr lang="en-US" sz="2000" dirty="0"/>
              <a:t> </a:t>
            </a:r>
            <a:r>
              <a:rPr lang="en-US" sz="2000" dirty="0" err="1"/>
              <a:t>ما</a:t>
            </a:r>
            <a:r>
              <a:rPr lang="en-US" sz="2000" dirty="0"/>
              <a:t>، </a:t>
            </a:r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فإن</a:t>
            </a:r>
            <a:r>
              <a:rPr lang="en-US" sz="2000" dirty="0"/>
              <a:t> </a:t>
            </a:r>
            <a:r>
              <a:rPr lang="en-US" sz="2000" dirty="0" err="1"/>
              <a:t>الحد</a:t>
            </a:r>
            <a:r>
              <a:rPr lang="en-US" sz="2000" dirty="0"/>
              <a:t> </a:t>
            </a:r>
            <a:r>
              <a:rPr lang="en-US" sz="2000" dirty="0" err="1"/>
              <a:t>الأدنى</a:t>
            </a:r>
            <a:r>
              <a:rPr lang="en-US" sz="2000" dirty="0"/>
              <a:t> </a:t>
            </a:r>
            <a:r>
              <a:rPr lang="en-US" sz="2000" dirty="0" err="1"/>
              <a:t>للسعر</a:t>
            </a:r>
            <a:r>
              <a:rPr lang="en-US" sz="2000" dirty="0"/>
              <a:t> </a:t>
            </a:r>
            <a:r>
              <a:rPr lang="en-US" sz="2000" dirty="0" err="1"/>
              <a:t>الذي</a:t>
            </a:r>
            <a:r>
              <a:rPr lang="en-US" sz="2000" dirty="0"/>
              <a:t>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المورد</a:t>
            </a:r>
            <a:r>
              <a:rPr lang="ar-EG" sz="2000" dirty="0"/>
              <a:t> </a:t>
            </a:r>
            <a:r>
              <a:rPr lang="ar-EG" sz="2000" dirty="0" err="1"/>
              <a:t>او</a:t>
            </a:r>
            <a:r>
              <a:rPr lang="ar-EG" sz="2000" dirty="0"/>
              <a:t> المنتج 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استعداد</a:t>
            </a:r>
            <a:r>
              <a:rPr lang="en-US" sz="2000" dirty="0"/>
              <a:t> </a:t>
            </a:r>
            <a:r>
              <a:rPr lang="en-US" sz="2000" dirty="0" err="1"/>
              <a:t>لقبوله</a:t>
            </a:r>
            <a:r>
              <a:rPr lang="en-US" sz="2000" dirty="0"/>
              <a:t> </a:t>
            </a:r>
            <a:r>
              <a:rPr lang="en-US" sz="2000" dirty="0" err="1"/>
              <a:t>لإنتاج</a:t>
            </a:r>
            <a:r>
              <a:rPr lang="en-US" sz="2000" dirty="0"/>
              <a:t> </a:t>
            </a:r>
            <a:r>
              <a:rPr lang="en-US" sz="2000" dirty="0" err="1"/>
              <a:t>كل</a:t>
            </a:r>
            <a:r>
              <a:rPr lang="en-US" sz="2000" dirty="0"/>
              <a:t> </a:t>
            </a:r>
            <a:r>
              <a:rPr lang="en-US" sz="2000" dirty="0" err="1"/>
              <a:t>كمية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هذه</a:t>
            </a:r>
            <a:r>
              <a:rPr lang="en-US" sz="2000" dirty="0"/>
              <a:t> </a:t>
            </a:r>
            <a:r>
              <a:rPr lang="en-US" sz="2000" dirty="0" err="1"/>
              <a:t>السلعة</a:t>
            </a:r>
            <a:r>
              <a:rPr lang="en-US" sz="2000" dirty="0"/>
              <a:t> </a:t>
            </a:r>
            <a:r>
              <a:rPr lang="en-US" sz="2000" dirty="0" err="1"/>
              <a:t>يرتفع</a:t>
            </a:r>
            <a:r>
              <a:rPr lang="en-US" sz="2000" dirty="0"/>
              <a:t>. </a:t>
            </a:r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وترتفع</a:t>
            </a:r>
            <a:r>
              <a:rPr lang="en-US" sz="2000" dirty="0"/>
              <a:t> </a:t>
            </a:r>
            <a:r>
              <a:rPr lang="en-US" sz="2000" dirty="0" err="1"/>
              <a:t>تكاليف</a:t>
            </a:r>
            <a:r>
              <a:rPr lang="en-US" sz="2000" dirty="0"/>
              <a:t> </a:t>
            </a:r>
            <a:r>
              <a:rPr lang="en-US" sz="2000" dirty="0" err="1"/>
              <a:t>الإنتاج</a:t>
            </a:r>
            <a:r>
              <a:rPr lang="en-US" sz="2000" dirty="0"/>
              <a:t>. </a:t>
            </a:r>
            <a:r>
              <a:rPr lang="ar-EG" sz="2000" dirty="0"/>
              <a:t>مما يؤثر ذلك </a:t>
            </a:r>
            <a:r>
              <a:rPr lang="en-US" sz="2000" dirty="0" err="1"/>
              <a:t>سلبيًا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 </a:t>
            </a:r>
            <a:r>
              <a:rPr lang="ar-EG" sz="2000" dirty="0"/>
              <a:t>فينتقل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اليسار</a:t>
            </a:r>
            <a:r>
              <a:rPr lang="en-US" sz="2000" dirty="0"/>
              <a:t>. </a:t>
            </a:r>
            <a:endParaRPr lang="ar-EG" sz="2000" dirty="0"/>
          </a:p>
          <a:p>
            <a:pPr algn="just" rtl="1"/>
            <a:endParaRPr lang="ar-EG" sz="2000" dirty="0"/>
          </a:p>
          <a:p>
            <a:pPr algn="just" rtl="1"/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لذا </a:t>
            </a:r>
            <a:r>
              <a:rPr lang="en-US" sz="2000" b="1" dirty="0" err="1">
                <a:solidFill>
                  <a:srgbClr val="0070C0"/>
                </a:solidFill>
              </a:rPr>
              <a:t>فإن</a:t>
            </a:r>
            <a:r>
              <a:rPr lang="en-US" sz="2000" b="1" dirty="0">
                <a:solidFill>
                  <a:srgbClr val="0070C0"/>
                </a:solidFill>
              </a:rPr>
              <a:t> سعر </a:t>
            </a:r>
            <a:r>
              <a:rPr lang="ar-EG" sz="2000" b="1" dirty="0">
                <a:solidFill>
                  <a:srgbClr val="0070C0"/>
                </a:solidFill>
              </a:rPr>
              <a:t>مدخلات </a:t>
            </a:r>
            <a:r>
              <a:rPr lang="en-US" sz="2000" b="1" dirty="0" err="1">
                <a:solidFill>
                  <a:srgbClr val="0070C0"/>
                </a:solidFill>
              </a:rPr>
              <a:t>الإنتاج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له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علاقة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سلبية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بمنحنى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العرض</a:t>
            </a:r>
            <a:r>
              <a:rPr lang="en-US" sz="2000" b="1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77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1159718" y="2137139"/>
            <a:ext cx="37123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2) Number of suppliers 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88F09A-DFBC-9067-5512-5A4CA08EB089}"/>
              </a:ext>
            </a:extLst>
          </p:cNvPr>
          <p:cNvSpPr txBox="1"/>
          <p:nvPr/>
        </p:nvSpPr>
        <p:spPr>
          <a:xfrm>
            <a:off x="994695" y="2675382"/>
            <a:ext cx="472030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larger the number of suppliers of a good, the greater is the supply of the good.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the supply curve shifting it rightward.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CA932-4364-8BF9-B022-634754FF5825}"/>
              </a:ext>
            </a:extLst>
          </p:cNvPr>
          <p:cNvSpPr txBox="1"/>
          <p:nvPr/>
        </p:nvSpPr>
        <p:spPr>
          <a:xfrm>
            <a:off x="1159718" y="4699604"/>
            <a:ext cx="4209556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Number of suppliers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5AA29F-AB09-0CA8-1688-3286621CE88E}"/>
              </a:ext>
            </a:extLst>
          </p:cNvPr>
          <p:cNvSpPr txBox="1"/>
          <p:nvPr/>
        </p:nvSpPr>
        <p:spPr>
          <a:xfrm>
            <a:off x="6605585" y="2306326"/>
            <a:ext cx="442669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000" b="1" u="sng" dirty="0">
                <a:solidFill>
                  <a:srgbClr val="0070C0"/>
                </a:solidFill>
                <a:latin typeface="Alexandria"/>
              </a:rPr>
              <a:t>2) عدد المنتجين </a:t>
            </a:r>
          </a:p>
          <a:p>
            <a:pPr algn="r" rtl="1"/>
            <a:endParaRPr 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كلما</a:t>
            </a:r>
            <a:r>
              <a:rPr lang="en-US" sz="2000" dirty="0"/>
              <a:t> </a:t>
            </a:r>
            <a:r>
              <a:rPr lang="en-US" sz="2000" dirty="0" err="1"/>
              <a:t>زاد</a:t>
            </a:r>
            <a:r>
              <a:rPr lang="en-US" sz="2000" dirty="0"/>
              <a:t> </a:t>
            </a:r>
            <a:r>
              <a:rPr lang="en-US" sz="2000" dirty="0" err="1"/>
              <a:t>عدد</a:t>
            </a:r>
            <a:r>
              <a:rPr lang="en-US" sz="2000" dirty="0"/>
              <a:t> </a:t>
            </a:r>
            <a:r>
              <a:rPr lang="ar-EG" sz="2000" dirty="0"/>
              <a:t>المنتجين</a:t>
            </a:r>
            <a:r>
              <a:rPr lang="en-US" sz="2000" dirty="0"/>
              <a:t> </a:t>
            </a:r>
            <a:r>
              <a:rPr lang="en-US" sz="2000" dirty="0" err="1"/>
              <a:t>لسلعة</a:t>
            </a:r>
            <a:r>
              <a:rPr lang="en-US" sz="2000" dirty="0"/>
              <a:t> </a:t>
            </a:r>
            <a:r>
              <a:rPr lang="en-US" sz="2000" dirty="0" err="1"/>
              <a:t>ما</a:t>
            </a:r>
            <a:r>
              <a:rPr lang="en-US" sz="2000" dirty="0"/>
              <a:t>، </a:t>
            </a:r>
            <a:r>
              <a:rPr lang="en-US" sz="2000" dirty="0" err="1"/>
              <a:t>زاد</a:t>
            </a:r>
            <a:r>
              <a:rPr lang="en-US" sz="2000" dirty="0"/>
              <a:t> </a:t>
            </a:r>
            <a:r>
              <a:rPr lang="en-US" sz="2000" dirty="0" err="1"/>
              <a:t>المعروض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السلعة</a:t>
            </a:r>
            <a:r>
              <a:rPr lang="en-US" sz="2000" dirty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مما يؤثر ذلك </a:t>
            </a:r>
            <a:r>
              <a:rPr lang="en-US" sz="2000" dirty="0" err="1"/>
              <a:t>إيجابيًا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 </a:t>
            </a:r>
            <a:r>
              <a:rPr lang="ar-EG" sz="2000" dirty="0"/>
              <a:t>فينتقل</a:t>
            </a:r>
            <a:r>
              <a:rPr lang="en-US" sz="2000" dirty="0"/>
              <a:t> </a:t>
            </a:r>
            <a:r>
              <a:rPr lang="en-US" sz="2000" dirty="0" err="1"/>
              <a:t>نحو</a:t>
            </a:r>
            <a:r>
              <a:rPr lang="en-US" sz="2000" dirty="0"/>
              <a:t> </a:t>
            </a:r>
            <a:r>
              <a:rPr lang="en-US" sz="2000" dirty="0" err="1"/>
              <a:t>اليمين</a:t>
            </a:r>
            <a:endParaRPr lang="en-US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/>
              <a:t>لذا، </a:t>
            </a:r>
            <a:r>
              <a:rPr lang="en-US" sz="2000" dirty="0" err="1"/>
              <a:t>فإن</a:t>
            </a:r>
            <a:r>
              <a:rPr lang="en-US" sz="2000" dirty="0"/>
              <a:t> </a:t>
            </a:r>
            <a:r>
              <a:rPr lang="en-US" sz="2000" dirty="0" err="1"/>
              <a:t>عدد</a:t>
            </a:r>
            <a:r>
              <a:rPr lang="en-US" sz="2000" dirty="0"/>
              <a:t> </a:t>
            </a:r>
            <a:r>
              <a:rPr lang="ar-EG" sz="2000" dirty="0"/>
              <a:t>المنتجين</a:t>
            </a:r>
            <a:r>
              <a:rPr lang="en-US" sz="2000" dirty="0"/>
              <a:t> </a:t>
            </a:r>
            <a:r>
              <a:rPr lang="en-US" sz="2000" dirty="0" err="1"/>
              <a:t>له</a:t>
            </a:r>
            <a:r>
              <a:rPr lang="en-US" sz="2000" dirty="0"/>
              <a:t> </a:t>
            </a:r>
            <a:r>
              <a:rPr lang="en-US" sz="2000" dirty="0" err="1"/>
              <a:t>علاقة</a:t>
            </a:r>
            <a:r>
              <a:rPr lang="en-US" sz="2000" dirty="0"/>
              <a:t> </a:t>
            </a:r>
            <a:r>
              <a:rPr lang="en-US" sz="2000" dirty="0" err="1"/>
              <a:t>إيجابية</a:t>
            </a:r>
            <a:r>
              <a:rPr lang="en-US" sz="2000" dirty="0"/>
              <a:t> </a:t>
            </a:r>
            <a:r>
              <a:rPr lang="en-US" sz="2000" dirty="0" err="1"/>
              <a:t>بمنحنى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229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0662" y="17143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26631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3) State of nature(-VE)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92EBC-400D-5A44-20F1-43F722106D23}"/>
              </a:ext>
            </a:extLst>
          </p:cNvPr>
          <p:cNvSpPr txBox="1"/>
          <p:nvPr/>
        </p:nvSpPr>
        <p:spPr>
          <a:xfrm>
            <a:off x="1006249" y="2587874"/>
            <a:ext cx="436585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includes all the natural forces that influence production—for example, the weather.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natural disaster decreases supply and shifts the supply curve leftward.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BE3723-2685-73C0-5663-D12658065E4B}"/>
              </a:ext>
            </a:extLst>
          </p:cNvPr>
          <p:cNvSpPr txBox="1"/>
          <p:nvPr/>
        </p:nvSpPr>
        <p:spPr>
          <a:xfrm>
            <a:off x="1242447" y="4899658"/>
            <a:ext cx="3893454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0484EB-02F4-F9A0-C7F1-26F64E6C5686}"/>
              </a:ext>
            </a:extLst>
          </p:cNvPr>
          <p:cNvSpPr txBox="1"/>
          <p:nvPr/>
        </p:nvSpPr>
        <p:spPr>
          <a:xfrm>
            <a:off x="6857049" y="2095405"/>
            <a:ext cx="404336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r" rtl="1">
              <a:buFont typeface="Arial" panose="020B0604020202020204" pitchFamily="34" charset="0"/>
              <a:buChar char="•"/>
            </a:pPr>
            <a:r>
              <a:rPr lang="ar-EG" sz="2000" b="1" u="sng" dirty="0">
                <a:solidFill>
                  <a:srgbClr val="0070C0"/>
                </a:solidFill>
                <a:latin typeface="Alexandria"/>
              </a:rPr>
              <a:t>3) الطبيعة 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تشمل حالة الطبيعة جميع القوى الطبيعية التي تؤثر على الإنتاج، على سبيل المثال، الطقس.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تؤدي الكوارث الطبيعية إلى انخفاض العرض وانتقال منحنى العرض إلى اليسار.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لذا، فإن حالة الطبيعة لها علاقة سلبية علي منحنى العرض.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7715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31748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4) Technology(+VE)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941662-6E9D-4DCC-8DCF-B343332362E7}"/>
              </a:ext>
            </a:extLst>
          </p:cNvPr>
          <p:cNvSpPr txBox="1"/>
          <p:nvPr/>
        </p:nvSpPr>
        <p:spPr>
          <a:xfrm>
            <a:off x="996068" y="2395678"/>
            <a:ext cx="520470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use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Advances in technology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or Achieve Improvements in machines and production leads to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create new products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cost of producing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existing products.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shifting it rightward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94E43-7B77-AECA-AA5B-C26191493FF1}"/>
              </a:ext>
            </a:extLst>
          </p:cNvPr>
          <p:cNvSpPr txBox="1"/>
          <p:nvPr/>
        </p:nvSpPr>
        <p:spPr>
          <a:xfrm>
            <a:off x="1055577" y="5300213"/>
            <a:ext cx="4641545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D3520B-2C55-51CA-0091-5F613F195228}"/>
              </a:ext>
            </a:extLst>
          </p:cNvPr>
          <p:cNvSpPr txBox="1"/>
          <p:nvPr/>
        </p:nvSpPr>
        <p:spPr>
          <a:xfrm>
            <a:off x="6345349" y="2310183"/>
            <a:ext cx="473678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r" rtl="1">
              <a:buFont typeface="Arial" panose="020B0604020202020204" pitchFamily="34" charset="0"/>
              <a:buChar char="•"/>
            </a:pPr>
            <a:r>
              <a:rPr lang="ar-EG" sz="2000" b="1" u="sng" dirty="0">
                <a:solidFill>
                  <a:srgbClr val="0070C0"/>
                </a:solidFill>
                <a:latin typeface="Alexandria"/>
              </a:rPr>
              <a:t>4) التكنولوجيا: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يؤدي استخدام التكنولوجيا أو تحقيق تحسينات في الآلات والإنتاج إلى: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زيادة الإنتاجية وإنشاء منتجات جديدة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خفض تكلفة إنتاج المنتجات الحالية.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وهذا يؤثر بشكل إيجابي على منحنى العرض وينقله إلى اليمين</a:t>
            </a:r>
          </a:p>
          <a:p>
            <a:pPr algn="just" rtl="1"/>
            <a:endParaRPr lang="ar-EG" sz="2000" dirty="0"/>
          </a:p>
          <a:p>
            <a:pPr algn="just" rtl="1"/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لذا، فإن التكنولوجيا لها علاقة إيجابية بمنحنى العرض.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21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1216394" y="2339661"/>
            <a:ext cx="35107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5) Expected future prices(-VE)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DB009B-AD37-EBF6-F741-56CDA8FB194D}"/>
              </a:ext>
            </a:extLst>
          </p:cNvPr>
          <p:cNvSpPr txBox="1"/>
          <p:nvPr/>
        </p:nvSpPr>
        <p:spPr>
          <a:xfrm>
            <a:off x="1006249" y="2803966"/>
            <a:ext cx="432298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expected future price of a good rises, the supply of the good today decreases and the supply curve shifts leftward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D6CDB0-34F8-00B4-E01B-6A9ADB3FC682}"/>
              </a:ext>
            </a:extLst>
          </p:cNvPr>
          <p:cNvSpPr txBox="1"/>
          <p:nvPr/>
        </p:nvSpPr>
        <p:spPr>
          <a:xfrm>
            <a:off x="1055577" y="4369672"/>
            <a:ext cx="3855230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of  goods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E74821-D65E-EFF8-40C6-592CD84CE000}"/>
              </a:ext>
            </a:extLst>
          </p:cNvPr>
          <p:cNvSpPr txBox="1"/>
          <p:nvPr/>
        </p:nvSpPr>
        <p:spPr>
          <a:xfrm>
            <a:off x="6490911" y="2445963"/>
            <a:ext cx="437948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000" b="1" u="sng" dirty="0">
                <a:solidFill>
                  <a:srgbClr val="0070C0"/>
                </a:solidFill>
                <a:latin typeface="Alexandria"/>
              </a:rPr>
              <a:t>5) توقع الأسعار المستقبلية </a:t>
            </a:r>
          </a:p>
          <a:p>
            <a:pPr algn="r" rtl="1"/>
            <a:endParaRPr 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إذا كان من المتوقع أن يرتفع السعر المستقبلي لسلعة ما، فإن العرض من السلعة اليوم ينخفض ​​وينتقل منحنى العرض إلى اليسار</a:t>
            </a:r>
          </a:p>
          <a:p>
            <a:pPr algn="just" rtl="1"/>
            <a:endParaRPr lang="ar-EG" sz="2000" dirty="0"/>
          </a:p>
          <a:p>
            <a:pPr algn="just" rtl="1"/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لذا، فإن الأسعار المستقبلية المتوقعة للسلع لها علاقة سلبية مع منحنى العرض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46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80E2A6-E29D-BBC8-DE20-E24362F73A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768276" y="25249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8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421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5685" y="7402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98954" y="98500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59771" y="125533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617280" y="1903341"/>
            <a:ext cx="48148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9CBAAE-E89E-94B0-3471-38CB2F71A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461691"/>
              </p:ext>
            </p:extLst>
          </p:nvPr>
        </p:nvGraphicFramePr>
        <p:xfrm>
          <a:off x="774169" y="2391678"/>
          <a:ext cx="5758004" cy="3352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58004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Substitute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(-VE)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substitute in production for a good is another good that can be produced using the same resources</a:t>
                      </a:r>
                      <a:endParaRPr lang="ar-EG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substitute in production falls.</a:t>
                      </a:r>
                      <a:endParaRPr lang="ar-EG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coffee↓ → Qs. coffee ↓ → supply. tea ↑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substitute(coffee),</a:t>
                      </a: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increases the supply of Tea</a:t>
                      </a: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rightward, and vice versa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4AE50F9-B5F3-BE6B-91A6-DC09613F1947}"/>
              </a:ext>
            </a:extLst>
          </p:cNvPr>
          <p:cNvSpPr txBox="1"/>
          <p:nvPr/>
        </p:nvSpPr>
        <p:spPr>
          <a:xfrm>
            <a:off x="1146844" y="5784800"/>
            <a:ext cx="5012655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substitute goods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with supply curve.</a:t>
            </a:r>
            <a:endParaRPr lang="en-US" sz="2000" dirty="0">
              <a:latin typeface="Alexandria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69CBAAE-E89E-94B0-3471-38CB2F71A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158945"/>
              </p:ext>
            </p:extLst>
          </p:nvPr>
        </p:nvGraphicFramePr>
        <p:xfrm>
          <a:off x="6609961" y="2593345"/>
          <a:ext cx="4643438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43438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السلع البديلة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(البديل في الإنتاج لسلعة ما هو سلعة أخرى يمكن إنتاجها باستخدام نفس الموارد.)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يزداد المعروض من السلعة إذا انخفض سعر البديل في الإنتاج والعكس صحيح.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(انخفاض سعر البديل (القهوة) </a:t>
                      </a:r>
                    </a:p>
                    <a:p>
                      <a:pPr marL="342900" marR="0" lvl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ar-EG" sz="20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يؤدي إلى زيادة المعروض من الشاي)</a:t>
                      </a:r>
                      <a:endParaRPr lang="en-US" sz="20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lvl="0" indent="-342900" algn="r" defTabSz="914400" rtl="1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ينقل منحنى عرض الشاي إلى اليمين والعكس صحيح</a:t>
                      </a:r>
                      <a:endParaRPr lang="en-US" sz="20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5334ADC3-2D1F-ED3E-7064-B672531D6792}"/>
              </a:ext>
            </a:extLst>
          </p:cNvPr>
          <p:cNvSpPr txBox="1"/>
          <p:nvPr/>
        </p:nvSpPr>
        <p:spPr>
          <a:xfrm>
            <a:off x="7249050" y="5475094"/>
            <a:ext cx="40043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000" b="1" dirty="0">
                <a:solidFill>
                  <a:srgbClr val="0070C0"/>
                </a:solidFill>
                <a:latin typeface="Alexandria"/>
              </a:rPr>
              <a:t>لذا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فإن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سعر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السلع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البديلة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له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علاقة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سلبية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بمنحنى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العرض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D0273E-BF6F-12C3-B996-AFE86681763B}"/>
              </a:ext>
            </a:extLst>
          </p:cNvPr>
          <p:cNvSpPr txBox="1"/>
          <p:nvPr/>
        </p:nvSpPr>
        <p:spPr>
          <a:xfrm>
            <a:off x="7249050" y="2140634"/>
            <a:ext cx="40043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أسعار السلع الأخرى:</a:t>
            </a:r>
          </a:p>
        </p:txBody>
      </p:sp>
    </p:spTree>
    <p:extLst>
      <p:ext uri="{BB962C8B-B14F-4D97-AF65-F5344CB8AC3E}">
        <p14:creationId xmlns:p14="http://schemas.microsoft.com/office/powerpoint/2010/main" val="30982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617281" y="2072427"/>
            <a:ext cx="50181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BB0217D-EA48-C450-61C8-D67A86380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611005"/>
              </p:ext>
            </p:extLst>
          </p:nvPr>
        </p:nvGraphicFramePr>
        <p:xfrm>
          <a:off x="800794" y="2441585"/>
          <a:ext cx="5222846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22846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Complementary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(+VE)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Goods are complements in production if they must be produced together.</a:t>
                      </a:r>
                      <a:endParaRPr lang="ar-EG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complement in production rises.</a:t>
                      </a:r>
                      <a:endParaRPr lang="ar-EG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sugar↓ → Qs. sugar ↓ → supply. tea ↓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complement (sugar),</a:t>
                      </a: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 decreases the supply of Tea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leftward, and vice versa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3B74131-C374-7813-3460-C2B73B13D3BB}"/>
              </a:ext>
            </a:extLst>
          </p:cNvPr>
          <p:cNvSpPr txBox="1"/>
          <p:nvPr/>
        </p:nvSpPr>
        <p:spPr>
          <a:xfrm>
            <a:off x="877418" y="5784800"/>
            <a:ext cx="5069597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Complementary goods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BB0217D-EA48-C450-61C8-D67A86380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60928"/>
              </p:ext>
            </p:extLst>
          </p:nvPr>
        </p:nvGraphicFramePr>
        <p:xfrm>
          <a:off x="6433172" y="2472537"/>
          <a:ext cx="4497488" cy="3048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97488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السلع المكملة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السلع المكملة هي سلع مكملة في الإنتاج إذا كان لابد من إنتاجها معًا.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r-EG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يزداد عرض السلع إذا ارتفع سعر السلعة المكملة في الإنتاج.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انخفاض سعر السلعة المكملة (السكر)،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يقلل من عرض الشاي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  <a:p>
                      <a:pPr marL="342900" marR="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ينقل منحنى عرض الشاي إلى اليسار، والعكس صحيح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D49122B-6C94-0DF9-0B58-49FEF5DA3440}"/>
              </a:ext>
            </a:extLst>
          </p:cNvPr>
          <p:cNvSpPr txBox="1"/>
          <p:nvPr/>
        </p:nvSpPr>
        <p:spPr>
          <a:xfrm>
            <a:off x="6495804" y="5677797"/>
            <a:ext cx="45692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dirty="0">
                <a:solidFill>
                  <a:srgbClr val="0070C0"/>
                </a:solidFill>
                <a:latin typeface="Alexandria"/>
              </a:rPr>
              <a:t>لذا، فإن سعر السلع المكملة له علاقة إيجابية مع منحنى العرض.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00FC4A-CB1B-009C-45D4-BD6E4413158C}"/>
              </a:ext>
            </a:extLst>
          </p:cNvPr>
          <p:cNvSpPr txBox="1"/>
          <p:nvPr/>
        </p:nvSpPr>
        <p:spPr>
          <a:xfrm>
            <a:off x="7138355" y="1955874"/>
            <a:ext cx="41113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أسعار السلع الأخرى:</a:t>
            </a:r>
          </a:p>
        </p:txBody>
      </p:sp>
    </p:spTree>
    <p:extLst>
      <p:ext uri="{BB962C8B-B14F-4D97-AF65-F5344CB8AC3E}">
        <p14:creationId xmlns:p14="http://schemas.microsoft.com/office/powerpoint/2010/main" val="9275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421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F10C733-B389-7971-9E22-00F7AE8320AD}"/>
              </a:ext>
            </a:extLst>
          </p:cNvPr>
          <p:cNvSpPr txBox="1">
            <a:spLocks/>
          </p:cNvSpPr>
          <p:nvPr/>
        </p:nvSpPr>
        <p:spPr>
          <a:xfrm>
            <a:off x="942308" y="2252524"/>
            <a:ext cx="4976956" cy="23765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supply curve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minimum-supply-price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curve,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lowest price at which supplier is willing to sell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 additional unit of output.</a:t>
            </a: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As a result, the price is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marginal cost (MC)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the last unit produced at this level of output.).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 Minimum. P = MC)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greater the quantity available, the higher Mc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2EE564-D0FE-D298-47EF-734566A4C715}"/>
              </a:ext>
            </a:extLst>
          </p:cNvPr>
          <p:cNvSpPr txBox="1"/>
          <p:nvPr/>
        </p:nvSpPr>
        <p:spPr>
          <a:xfrm>
            <a:off x="6508340" y="2297639"/>
            <a:ext cx="453072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000" b="1" dirty="0" err="1"/>
              <a:t>منحنى</a:t>
            </a:r>
            <a:r>
              <a:rPr lang="en-US" sz="2000" b="1" dirty="0"/>
              <a:t> </a:t>
            </a:r>
            <a:r>
              <a:rPr lang="en-US" sz="2000" b="1" dirty="0" err="1"/>
              <a:t>العرض</a:t>
            </a:r>
            <a:r>
              <a:rPr lang="en-US" sz="2000" b="1" dirty="0"/>
              <a:t> </a:t>
            </a:r>
            <a:r>
              <a:rPr lang="ar-EG" sz="2000" b="1" dirty="0"/>
              <a:t>يعكس أدني سعر حيث </a:t>
            </a:r>
            <a:r>
              <a:rPr lang="en-US" sz="2000" b="1" dirty="0" err="1"/>
              <a:t>هو</a:t>
            </a:r>
            <a:r>
              <a:rPr lang="en-US" sz="2000" b="1" dirty="0"/>
              <a:t>:</a:t>
            </a:r>
            <a:endParaRPr lang="ar-EG" sz="2000" b="1" dirty="0"/>
          </a:p>
          <a:p>
            <a:pPr algn="just" rtl="1"/>
            <a:endParaRPr lang="en-US" sz="2000" b="1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أدنى</a:t>
            </a:r>
            <a:r>
              <a:rPr lang="en-US" sz="2000" dirty="0"/>
              <a:t> سعر </a:t>
            </a:r>
            <a:r>
              <a:rPr lang="en-US" sz="2000" dirty="0" err="1"/>
              <a:t>يرغب</a:t>
            </a:r>
            <a:r>
              <a:rPr lang="en-US" sz="2000" dirty="0"/>
              <a:t> </a:t>
            </a:r>
            <a:r>
              <a:rPr lang="en-US" sz="2000" dirty="0" err="1"/>
              <a:t>المورد</a:t>
            </a:r>
            <a:r>
              <a:rPr lang="ar-EG" sz="2000" dirty="0"/>
              <a:t> أو المنتج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بيع</a:t>
            </a:r>
            <a:r>
              <a:rPr lang="en-US" sz="2000" dirty="0"/>
              <a:t> </a:t>
            </a:r>
            <a:r>
              <a:rPr lang="en-US" sz="2000" dirty="0" err="1"/>
              <a:t>وحدة</a:t>
            </a:r>
            <a:r>
              <a:rPr lang="en-US" sz="2000" dirty="0"/>
              <a:t> </a:t>
            </a:r>
            <a:r>
              <a:rPr lang="en-US" sz="2000" dirty="0" err="1"/>
              <a:t>إضافية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ar-EG" sz="2000" dirty="0" err="1"/>
              <a:t>الانتاج</a:t>
            </a:r>
            <a:r>
              <a:rPr lang="en-US" sz="2000" dirty="0"/>
              <a:t> </a:t>
            </a:r>
            <a:r>
              <a:rPr lang="en-US" sz="2000" dirty="0" err="1"/>
              <a:t>به</a:t>
            </a:r>
            <a:r>
              <a:rPr lang="en-US" sz="2000" dirty="0"/>
              <a:t>.</a:t>
            </a:r>
            <a:endParaRPr lang="ar-EG" sz="2000" dirty="0"/>
          </a:p>
          <a:p>
            <a:pPr algn="just" rtl="1"/>
            <a:endParaRPr lang="en-US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ونتيجة</a:t>
            </a:r>
            <a:r>
              <a:rPr lang="en-US" sz="2000" dirty="0"/>
              <a:t> </a:t>
            </a:r>
            <a:r>
              <a:rPr lang="en-US" sz="2000" dirty="0" err="1"/>
              <a:t>لذلك</a:t>
            </a:r>
            <a:r>
              <a:rPr lang="en-US" sz="2000" dirty="0"/>
              <a:t>، </a:t>
            </a:r>
            <a:r>
              <a:rPr lang="en-US" sz="2000" dirty="0" err="1"/>
              <a:t>فإن</a:t>
            </a:r>
            <a:r>
              <a:rPr lang="en-US" sz="2000" dirty="0"/>
              <a:t> </a:t>
            </a:r>
            <a:r>
              <a:rPr lang="en-US" sz="2000" dirty="0" err="1"/>
              <a:t>السعر</a:t>
            </a:r>
            <a:r>
              <a:rPr lang="en-US" sz="2000" dirty="0"/>
              <a:t> </a:t>
            </a:r>
            <a:r>
              <a:rPr lang="en-US" sz="2000" dirty="0" err="1"/>
              <a:t>هو</a:t>
            </a:r>
            <a:r>
              <a:rPr lang="en-US" sz="2000" dirty="0"/>
              <a:t> </a:t>
            </a:r>
            <a:r>
              <a:rPr lang="en-US" sz="2000" dirty="0" err="1"/>
              <a:t>التكلفة</a:t>
            </a:r>
            <a:r>
              <a:rPr lang="en-US" sz="2000" dirty="0"/>
              <a:t> </a:t>
            </a:r>
            <a:r>
              <a:rPr lang="ar-EG" sz="2000" dirty="0"/>
              <a:t>الحدية</a:t>
            </a:r>
            <a:r>
              <a:rPr lang="en-US" sz="2000" dirty="0"/>
              <a:t> (MC) </a:t>
            </a:r>
            <a:r>
              <a:rPr lang="en-US" sz="2000" dirty="0" err="1"/>
              <a:t>للوحدة</a:t>
            </a:r>
            <a:r>
              <a:rPr lang="en-US" sz="2000" dirty="0"/>
              <a:t> </a:t>
            </a:r>
            <a:r>
              <a:rPr lang="en-US" sz="2000" dirty="0" err="1"/>
              <a:t>الأخيرة</a:t>
            </a:r>
            <a:r>
              <a:rPr lang="en-US" sz="2000" dirty="0"/>
              <a:t> </a:t>
            </a:r>
            <a:r>
              <a:rPr lang="en-US" sz="2000" dirty="0" err="1"/>
              <a:t>المنتجة</a:t>
            </a:r>
            <a:r>
              <a:rPr lang="en-US" sz="2000" dirty="0"/>
              <a:t> </a:t>
            </a:r>
            <a:r>
              <a:rPr lang="en-US" sz="2000" dirty="0" err="1"/>
              <a:t>عند</a:t>
            </a:r>
            <a:r>
              <a:rPr lang="en-US" sz="2000" dirty="0"/>
              <a:t> </a:t>
            </a:r>
            <a:r>
              <a:rPr lang="en-US" sz="2000" dirty="0" err="1"/>
              <a:t>هذا</a:t>
            </a:r>
            <a:r>
              <a:rPr lang="en-US" sz="2000" dirty="0"/>
              <a:t> </a:t>
            </a:r>
            <a:r>
              <a:rPr lang="en-US" sz="2000" dirty="0" err="1"/>
              <a:t>المستوى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ar-EG" sz="2000" dirty="0"/>
              <a:t>الإنتاج</a:t>
            </a:r>
          </a:p>
          <a:p>
            <a:pPr algn="just" rtl="1"/>
            <a:endParaRPr lang="ar-EG" sz="2000" dirty="0"/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بالنسبة</a:t>
            </a:r>
            <a:r>
              <a:rPr lang="en-US" sz="2000" dirty="0"/>
              <a:t> </a:t>
            </a:r>
            <a:r>
              <a:rPr lang="en-US" sz="2000" dirty="0" err="1"/>
              <a:t>لأي</a:t>
            </a:r>
            <a:r>
              <a:rPr lang="en-US" sz="2000" dirty="0"/>
              <a:t> </a:t>
            </a:r>
            <a:r>
              <a:rPr lang="en-US" sz="2000" dirty="0" err="1"/>
              <a:t>كمية</a:t>
            </a:r>
            <a:r>
              <a:rPr lang="en-US" sz="2000" dirty="0"/>
              <a:t> </a:t>
            </a:r>
            <a:r>
              <a:rPr lang="en-US" sz="2000" dirty="0" err="1"/>
              <a:t>ثابتة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سلعة</a:t>
            </a:r>
            <a:r>
              <a:rPr lang="en-US" sz="2000" dirty="0"/>
              <a:t> </a:t>
            </a:r>
            <a:r>
              <a:rPr lang="en-US" sz="2000" dirty="0" err="1"/>
              <a:t>متاحة</a:t>
            </a:r>
            <a:r>
              <a:rPr lang="en-US" sz="2000" dirty="0"/>
              <a:t>، كلما </a:t>
            </a:r>
            <a:r>
              <a:rPr lang="en-US" sz="2000" dirty="0" err="1"/>
              <a:t>زادت</a:t>
            </a:r>
            <a:r>
              <a:rPr lang="en-US" sz="2000" dirty="0"/>
              <a:t> </a:t>
            </a:r>
            <a:r>
              <a:rPr lang="en-US" sz="2000" dirty="0" err="1"/>
              <a:t>الكمية</a:t>
            </a:r>
            <a:r>
              <a:rPr lang="en-US" sz="2000" dirty="0"/>
              <a:t> </a:t>
            </a:r>
            <a:r>
              <a:rPr lang="en-US" sz="2000" dirty="0" err="1"/>
              <a:t>المتاحة</a:t>
            </a:r>
            <a:r>
              <a:rPr lang="en-US" sz="2000" dirty="0"/>
              <a:t>، </a:t>
            </a:r>
            <a:r>
              <a:rPr lang="en-US" sz="2000" dirty="0" err="1"/>
              <a:t>زادت</a:t>
            </a:r>
            <a:r>
              <a:rPr lang="en-US" sz="2000" dirty="0"/>
              <a:t> </a:t>
            </a:r>
            <a:r>
              <a:rPr lang="en-US" sz="2000" dirty="0" err="1"/>
              <a:t>التكلفة</a:t>
            </a:r>
            <a:r>
              <a:rPr lang="en-US" sz="2000" dirty="0"/>
              <a:t> </a:t>
            </a:r>
            <a:r>
              <a:rPr lang="ar-EG" sz="2000" dirty="0"/>
              <a:t>الحدية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580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FB277DC-A1F6-ED51-1A3B-B8489C6E9AEE}"/>
              </a:ext>
            </a:extLst>
          </p:cNvPr>
          <p:cNvSpPr txBox="1">
            <a:spLocks/>
          </p:cNvSpPr>
          <p:nvPr/>
        </p:nvSpPr>
        <p:spPr>
          <a:xfrm>
            <a:off x="844183" y="2191942"/>
            <a:ext cx="4093026" cy="343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(At 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decreases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 (At B)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E375033C-42A9-5421-82CF-5B44063C6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12" y="1887914"/>
            <a:ext cx="2932263" cy="399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793C2AB-BBCE-719D-B234-7F15A3934928}"/>
              </a:ext>
            </a:extLst>
          </p:cNvPr>
          <p:cNvSpPr txBox="1"/>
          <p:nvPr/>
        </p:nvSpPr>
        <p:spPr>
          <a:xfrm>
            <a:off x="7635592" y="2814908"/>
            <a:ext cx="348532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الكمية</a:t>
            </a:r>
            <a:r>
              <a:rPr lang="en-US" sz="2000" dirty="0"/>
              <a:t> </a:t>
            </a:r>
            <a:r>
              <a:rPr lang="en-US" sz="2000" dirty="0" err="1"/>
              <a:t>المتاحة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السلعة</a:t>
            </a:r>
            <a:r>
              <a:rPr lang="en-US" sz="2000" dirty="0"/>
              <a:t> 10 </a:t>
            </a:r>
            <a:r>
              <a:rPr lang="en-US" sz="2000" dirty="0" err="1"/>
              <a:t>وحدات</a:t>
            </a:r>
            <a:r>
              <a:rPr lang="en-US" sz="2000" dirty="0"/>
              <a:t>،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المنتج</a:t>
            </a:r>
            <a:r>
              <a:rPr lang="en-US" sz="2000" dirty="0"/>
              <a:t>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</a:t>
            </a:r>
            <a:r>
              <a:rPr lang="ar-EG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/>
              <a:t>عند</a:t>
            </a:r>
            <a:r>
              <a:rPr lang="en-US" sz="2000" dirty="0"/>
              <a:t> C)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إذا</a:t>
            </a:r>
            <a:r>
              <a:rPr lang="en-US" sz="2000" dirty="0"/>
              <a:t> </a:t>
            </a:r>
            <a:r>
              <a:rPr lang="en-US" sz="2000" dirty="0" err="1"/>
              <a:t>انخفضت</a:t>
            </a:r>
            <a:r>
              <a:rPr lang="en-US" sz="2000" dirty="0"/>
              <a:t> </a:t>
            </a:r>
            <a:r>
              <a:rPr lang="en-US" sz="2000" dirty="0" err="1"/>
              <a:t>الكمية</a:t>
            </a:r>
            <a:r>
              <a:rPr lang="en-US" sz="2000" dirty="0"/>
              <a:t> </a:t>
            </a:r>
            <a:r>
              <a:rPr lang="en-US" sz="2000" dirty="0" err="1"/>
              <a:t>المتاحة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السلعة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5 </a:t>
            </a:r>
            <a:r>
              <a:rPr lang="en-US" sz="2000" dirty="0" err="1"/>
              <a:t>وحدات</a:t>
            </a:r>
            <a:r>
              <a:rPr lang="en-US" sz="2000" dirty="0"/>
              <a:t>،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المنتج</a:t>
            </a:r>
            <a:r>
              <a:rPr lang="en-US" sz="2000" dirty="0"/>
              <a:t> WTS = MC = P = 1 (</a:t>
            </a:r>
            <a:r>
              <a:rPr lang="en-US" sz="2000" dirty="0" err="1"/>
              <a:t>عند</a:t>
            </a:r>
            <a:r>
              <a:rPr lang="en-US" sz="2000" dirty="0"/>
              <a:t> B)</a:t>
            </a:r>
          </a:p>
        </p:txBody>
      </p:sp>
    </p:spTree>
    <p:extLst>
      <p:ext uri="{BB962C8B-B14F-4D97-AF65-F5344CB8AC3E}">
        <p14:creationId xmlns:p14="http://schemas.microsoft.com/office/powerpoint/2010/main" val="26922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139777-0CD0-CB4A-1A65-A3AC4988CD9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636526"/>
            <a:ext cx="4190376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Movement Along the Supply Curve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</a:t>
            </a:r>
            <a:r>
              <a:rPr lang="en-US" altLang="en-US" sz="2000" dirty="0">
                <a:latin typeface="Alexandria"/>
              </a:rPr>
              <a:t>of the good changes and other influences on sellers’ plans remain the same,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quantity supplied changes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and 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movement</a:t>
            </a:r>
            <a:r>
              <a:rPr lang="en-US" altLang="en-US" sz="2000" dirty="0">
                <a:latin typeface="Alexandria"/>
              </a:rPr>
              <a:t> along the supply curve.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3C9600-E97A-BC6D-42CA-1EC1C8EA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377" y="2029958"/>
            <a:ext cx="3005323" cy="38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06F2F2E-E949-6149-BF06-18966C07D727}"/>
              </a:ext>
            </a:extLst>
          </p:cNvPr>
          <p:cNvSpPr txBox="1"/>
          <p:nvPr/>
        </p:nvSpPr>
        <p:spPr>
          <a:xfrm>
            <a:off x="8093249" y="2805242"/>
            <a:ext cx="317120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000" b="1" dirty="0">
                <a:solidFill>
                  <a:schemeClr val="accent5"/>
                </a:solidFill>
              </a:rPr>
              <a:t>التحرك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على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طول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منحنى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العرض</a:t>
            </a:r>
            <a:endParaRPr lang="en-US" sz="2000" b="1" dirty="0">
              <a:solidFill>
                <a:schemeClr val="accent5"/>
              </a:solidFill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/>
              <a:t>عندما </a:t>
            </a:r>
            <a:r>
              <a:rPr lang="en-US" sz="2000" dirty="0" err="1"/>
              <a:t>يتغير</a:t>
            </a:r>
            <a:r>
              <a:rPr lang="en-US" sz="2000" dirty="0"/>
              <a:t> سعر </a:t>
            </a:r>
            <a:r>
              <a:rPr lang="en-US" sz="2000" dirty="0" err="1"/>
              <a:t>السلعة</a:t>
            </a:r>
            <a:r>
              <a:rPr lang="en-US" sz="2000" dirty="0"/>
              <a:t> </a:t>
            </a:r>
            <a:r>
              <a:rPr lang="en-US" sz="2000" dirty="0" err="1"/>
              <a:t>وتظل</a:t>
            </a:r>
            <a:r>
              <a:rPr lang="en-US" sz="2000" dirty="0"/>
              <a:t> </a:t>
            </a:r>
            <a:r>
              <a:rPr lang="ar-EG" sz="2000" dirty="0"/>
              <a:t>العوامل</a:t>
            </a:r>
            <a:r>
              <a:rPr lang="en-US" sz="2000" dirty="0"/>
              <a:t> </a:t>
            </a:r>
            <a:r>
              <a:rPr lang="en-US" sz="2000" dirty="0" err="1"/>
              <a:t>الأخرى</a:t>
            </a:r>
            <a:r>
              <a:rPr lang="ar-EG" sz="2000" dirty="0"/>
              <a:t> المؤثرة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خطط</a:t>
            </a:r>
            <a:r>
              <a:rPr lang="en-US" sz="2000" dirty="0"/>
              <a:t> </a:t>
            </a:r>
            <a:r>
              <a:rPr lang="en-US" sz="2000" dirty="0" err="1"/>
              <a:t>البائعين</a:t>
            </a:r>
            <a:r>
              <a:rPr lang="en-US" sz="2000" dirty="0"/>
              <a:t> </a:t>
            </a:r>
            <a:r>
              <a:rPr lang="en-US" sz="2000" dirty="0" err="1"/>
              <a:t>كما</a:t>
            </a:r>
            <a:r>
              <a:rPr lang="en-US" sz="2000" dirty="0"/>
              <a:t> </a:t>
            </a:r>
            <a:r>
              <a:rPr lang="en-US" sz="2000" dirty="0" err="1"/>
              <a:t>هي</a:t>
            </a:r>
            <a:r>
              <a:rPr lang="en-US" sz="2000" dirty="0"/>
              <a:t>، </a:t>
            </a:r>
            <a:r>
              <a:rPr lang="en-US" sz="2000" dirty="0" err="1"/>
              <a:t>تتغير</a:t>
            </a:r>
            <a:r>
              <a:rPr lang="en-US" sz="2000" dirty="0"/>
              <a:t> </a:t>
            </a:r>
            <a:r>
              <a:rPr lang="en-US" sz="2000" dirty="0" err="1"/>
              <a:t>الكمية</a:t>
            </a:r>
            <a:r>
              <a:rPr lang="en-US" sz="2000" dirty="0"/>
              <a:t> </a:t>
            </a:r>
            <a:r>
              <a:rPr lang="en-US" sz="2000" dirty="0" err="1"/>
              <a:t>المعروضة</a:t>
            </a:r>
            <a:r>
              <a:rPr lang="en-US" sz="2000" dirty="0"/>
              <a:t> </a:t>
            </a:r>
            <a:r>
              <a:rPr lang="ar-EG" sz="2000" dirty="0"/>
              <a:t>ويحدث تحرك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طول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185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2E7757-7AD6-ECC7-24C8-C99E21E2470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14551" y="2522345"/>
            <a:ext cx="3639565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Shift of the Supply Curve</a:t>
            </a:r>
          </a:p>
          <a:p>
            <a:pPr marL="122238" lvl="1" indent="46038" eaLnBrk="1" hangingPunct="1"/>
            <a:r>
              <a:rPr lang="en-US" altLang="en-US" sz="2000" dirty="0">
                <a:latin typeface="Alexandria"/>
              </a:rPr>
              <a:t>If the price remains the same but one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of the other Factors </a:t>
            </a:r>
            <a:r>
              <a:rPr lang="en-US" altLang="en-US" sz="2000" dirty="0">
                <a:latin typeface="Alexandria"/>
              </a:rPr>
              <a:t>on sellers’ plans changes,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supply changes </a:t>
            </a:r>
            <a:r>
              <a:rPr lang="en-US" altLang="en-US" sz="2000" dirty="0">
                <a:latin typeface="Alexandria"/>
              </a:rPr>
              <a:t>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supply curve shifts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0B833AE-706A-75CD-053F-D5A690C45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116" y="2101396"/>
            <a:ext cx="3414826" cy="339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837A0F7-26E2-EE56-DAD2-BA574251D06D}"/>
              </a:ext>
            </a:extLst>
          </p:cNvPr>
          <p:cNvSpPr txBox="1"/>
          <p:nvPr/>
        </p:nvSpPr>
        <p:spPr>
          <a:xfrm>
            <a:off x="8202477" y="2544589"/>
            <a:ext cx="289398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000" b="1" dirty="0">
                <a:solidFill>
                  <a:schemeClr val="accent5"/>
                </a:solidFill>
              </a:rPr>
              <a:t>انتقال </a:t>
            </a:r>
            <a:r>
              <a:rPr lang="en-US" sz="2000" b="1" dirty="0" err="1">
                <a:solidFill>
                  <a:schemeClr val="accent5"/>
                </a:solidFill>
              </a:rPr>
              <a:t>منحنى</a:t>
            </a:r>
            <a:r>
              <a:rPr lang="en-US" sz="2000" b="1" dirty="0">
                <a:solidFill>
                  <a:schemeClr val="accent5"/>
                </a:solidFill>
              </a:rPr>
              <a:t> </a:t>
            </a:r>
            <a:r>
              <a:rPr lang="en-US" sz="2000" b="1" dirty="0" err="1">
                <a:solidFill>
                  <a:schemeClr val="accent5"/>
                </a:solidFill>
              </a:rPr>
              <a:t>العرض</a:t>
            </a:r>
            <a:endParaRPr lang="en-US" sz="2000" b="1" dirty="0">
              <a:solidFill>
                <a:schemeClr val="accent5"/>
              </a:solidFill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/>
              <a:t>إذا ظل السعر كما هو ولكن تغير أحد العوامل الأخرى المؤثرة في خطط البائعين، يتغير العرض وينتقل منحنى العرض.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3471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685494"/>
            <a:ext cx="11672816" cy="4915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5615" y="6821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38884" y="92697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99701" y="1197304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11A089-AD38-E543-0BA4-467735E3F9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05663" y="1903341"/>
            <a:ext cx="5759768" cy="3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the quantity of energy bar supplied and the supply of energy bar if the price of energy bar falls?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price of energy bar falls and all other factors are constant, then the quantity of energy bar supplied will decrease and there is a movement down along the supply curve for energy bar.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But, the supply of energy bar remains unchanged, and the supply curve does not shift.</a:t>
            </a:r>
          </a:p>
          <a:p>
            <a:pPr marL="976313" lvl="2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supply curve, price is the only factor that leads to change the Quantity supplied and cause a movement along supply curve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7212A4-CC3F-E168-A9A6-1AC4D79B82BA}"/>
              </a:ext>
            </a:extLst>
          </p:cNvPr>
          <p:cNvSpPr txBox="1"/>
          <p:nvPr/>
        </p:nvSpPr>
        <p:spPr>
          <a:xfrm>
            <a:off x="6404803" y="2032770"/>
            <a:ext cx="515230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000" dirty="0" err="1">
                <a:solidFill>
                  <a:schemeClr val="accent5"/>
                </a:solidFill>
              </a:rPr>
              <a:t>ماذا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يحدث</a:t>
            </a:r>
            <a:r>
              <a:rPr lang="en-US" sz="2000" dirty="0">
                <a:solidFill>
                  <a:schemeClr val="accent5"/>
                </a:solidFill>
              </a:rPr>
              <a:t> ل</a:t>
            </a:r>
            <a:r>
              <a:rPr lang="ar-EG" sz="2000" dirty="0">
                <a:solidFill>
                  <a:schemeClr val="accent5"/>
                </a:solidFill>
              </a:rPr>
              <a:t>ل</a:t>
            </a:r>
            <a:r>
              <a:rPr lang="en-US" sz="2000" dirty="0" err="1">
                <a:solidFill>
                  <a:schemeClr val="accent5"/>
                </a:solidFill>
              </a:rPr>
              <a:t>كمية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ar-EG" sz="2000" dirty="0">
                <a:solidFill>
                  <a:schemeClr val="accent5"/>
                </a:solidFill>
              </a:rPr>
              <a:t>المعروضة من منتج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الطاقة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وكمية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العرض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من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ar-EG" sz="2000" dirty="0">
                <a:solidFill>
                  <a:schemeClr val="accent5"/>
                </a:solidFill>
              </a:rPr>
              <a:t>منتج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الطاقة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إذا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انخفض</a:t>
            </a:r>
            <a:r>
              <a:rPr lang="en-US" sz="2000" dirty="0">
                <a:solidFill>
                  <a:schemeClr val="accent5"/>
                </a:solidFill>
              </a:rPr>
              <a:t> سعر </a:t>
            </a:r>
            <a:r>
              <a:rPr lang="ar-EG" sz="2000" dirty="0">
                <a:solidFill>
                  <a:schemeClr val="accent5"/>
                </a:solidFill>
              </a:rPr>
              <a:t>منتج</a:t>
            </a:r>
            <a:r>
              <a:rPr lang="en-US" sz="2000" dirty="0">
                <a:solidFill>
                  <a:schemeClr val="accent5"/>
                </a:solidFill>
              </a:rPr>
              <a:t> </a:t>
            </a:r>
            <a:r>
              <a:rPr lang="en-US" sz="2000" dirty="0" err="1">
                <a:solidFill>
                  <a:schemeClr val="accent5"/>
                </a:solidFill>
              </a:rPr>
              <a:t>الطاقة</a:t>
            </a:r>
            <a:r>
              <a:rPr lang="en-US" sz="2000" dirty="0">
                <a:solidFill>
                  <a:schemeClr val="accent5"/>
                </a:solidFill>
              </a:rPr>
              <a:t>؟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إذا</a:t>
            </a:r>
            <a:r>
              <a:rPr lang="en-US" sz="2000" dirty="0"/>
              <a:t> </a:t>
            </a:r>
            <a:r>
              <a:rPr lang="en-US" sz="2000" dirty="0" err="1"/>
              <a:t>انخفض</a:t>
            </a:r>
            <a:r>
              <a:rPr lang="en-US" sz="2000" dirty="0"/>
              <a:t> سعر </a:t>
            </a:r>
            <a:r>
              <a:rPr lang="ar-EG" sz="2000" dirty="0"/>
              <a:t>منتج</a:t>
            </a:r>
            <a:r>
              <a:rPr lang="en-US" sz="2000" dirty="0"/>
              <a:t> </a:t>
            </a:r>
            <a:r>
              <a:rPr lang="en-US" sz="2000" dirty="0" err="1"/>
              <a:t>الطاقة</a:t>
            </a:r>
            <a:r>
              <a:rPr lang="en-US" sz="2000" dirty="0"/>
              <a:t> </a:t>
            </a:r>
            <a:r>
              <a:rPr lang="en-US" sz="2000" dirty="0" err="1"/>
              <a:t>وكانت</a:t>
            </a:r>
            <a:r>
              <a:rPr lang="en-US" sz="2000" dirty="0"/>
              <a:t> </a:t>
            </a:r>
            <a:r>
              <a:rPr lang="en-US" sz="2000" dirty="0" err="1"/>
              <a:t>جميع</a:t>
            </a:r>
            <a:r>
              <a:rPr lang="en-US" sz="2000" dirty="0"/>
              <a:t> </a:t>
            </a:r>
            <a:r>
              <a:rPr lang="en-US" sz="2000" dirty="0" err="1"/>
              <a:t>العوامل</a:t>
            </a:r>
            <a:r>
              <a:rPr lang="en-US" sz="2000" dirty="0"/>
              <a:t> </a:t>
            </a:r>
            <a:r>
              <a:rPr lang="en-US" sz="2000" dirty="0" err="1"/>
              <a:t>الأخرى</a:t>
            </a:r>
            <a:r>
              <a:rPr lang="en-US" sz="2000" dirty="0"/>
              <a:t> </a:t>
            </a:r>
            <a:r>
              <a:rPr lang="en-US" sz="2000" dirty="0" err="1"/>
              <a:t>ثابتة</a:t>
            </a:r>
            <a:r>
              <a:rPr lang="en-US" sz="2000" dirty="0"/>
              <a:t>، </a:t>
            </a:r>
            <a:r>
              <a:rPr lang="en-US" sz="2000" dirty="0" err="1"/>
              <a:t>فإن</a:t>
            </a:r>
            <a:r>
              <a:rPr lang="en-US" sz="2000" dirty="0"/>
              <a:t> </a:t>
            </a:r>
            <a:r>
              <a:rPr lang="en-US" sz="2000" dirty="0" err="1"/>
              <a:t>كمية</a:t>
            </a:r>
            <a:r>
              <a:rPr lang="en-US" sz="2000" dirty="0"/>
              <a:t> </a:t>
            </a:r>
            <a:r>
              <a:rPr lang="ar-EG" sz="2000" dirty="0"/>
              <a:t>منتج</a:t>
            </a:r>
            <a:r>
              <a:rPr lang="en-US" sz="2000" dirty="0"/>
              <a:t> </a:t>
            </a:r>
            <a:r>
              <a:rPr lang="en-US" sz="2000" dirty="0" err="1"/>
              <a:t>الطاقة</a:t>
            </a:r>
            <a:r>
              <a:rPr lang="en-US" sz="2000" dirty="0"/>
              <a:t> </a:t>
            </a:r>
            <a:r>
              <a:rPr lang="en-US" sz="2000" dirty="0" err="1"/>
              <a:t>المعروضة</a:t>
            </a:r>
            <a:r>
              <a:rPr lang="en-US" sz="2000" dirty="0"/>
              <a:t> </a:t>
            </a:r>
            <a:r>
              <a:rPr lang="en-US" sz="2000" dirty="0" err="1"/>
              <a:t>ستنخفض</a:t>
            </a:r>
            <a:r>
              <a:rPr lang="en-US" sz="2000" dirty="0"/>
              <a:t> </a:t>
            </a:r>
            <a:r>
              <a:rPr lang="en-US" sz="2000" dirty="0" err="1"/>
              <a:t>ويكون</a:t>
            </a:r>
            <a:r>
              <a:rPr lang="en-US" sz="2000" dirty="0"/>
              <a:t> </a:t>
            </a:r>
            <a:r>
              <a:rPr lang="en-US" sz="2000" dirty="0" err="1"/>
              <a:t>هناك</a:t>
            </a:r>
            <a:r>
              <a:rPr lang="en-US" sz="2000" dirty="0"/>
              <a:t> </a:t>
            </a:r>
            <a:r>
              <a:rPr lang="ar-EG" sz="2000" dirty="0"/>
              <a:t>تحرك لأسفل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طول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 </a:t>
            </a:r>
            <a:r>
              <a:rPr lang="ar-EG" sz="2000" dirty="0"/>
              <a:t>لمنتج</a:t>
            </a:r>
            <a:r>
              <a:rPr lang="en-US" sz="2000" dirty="0"/>
              <a:t> </a:t>
            </a:r>
            <a:r>
              <a:rPr lang="en-US" sz="2000" dirty="0" err="1"/>
              <a:t>الطاقة</a:t>
            </a:r>
            <a:r>
              <a:rPr lang="en-US" sz="2000" dirty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ولكن</a:t>
            </a:r>
            <a:r>
              <a:rPr lang="en-US" sz="2000" dirty="0"/>
              <a:t>، </a:t>
            </a:r>
            <a:r>
              <a:rPr lang="en-US" sz="2000" dirty="0" err="1"/>
              <a:t>يظل</a:t>
            </a:r>
            <a:r>
              <a:rPr lang="en-US" sz="2000" dirty="0"/>
              <a:t> </a:t>
            </a:r>
            <a:r>
              <a:rPr lang="en-US" sz="2000" dirty="0" err="1"/>
              <a:t>عرض</a:t>
            </a:r>
            <a:r>
              <a:rPr lang="en-US" sz="2000" dirty="0"/>
              <a:t> </a:t>
            </a:r>
            <a:r>
              <a:rPr lang="ar-EG" sz="2000" dirty="0"/>
              <a:t>منتج</a:t>
            </a:r>
            <a:r>
              <a:rPr lang="en-US" sz="2000" dirty="0"/>
              <a:t> </a:t>
            </a:r>
            <a:r>
              <a:rPr lang="en-US" sz="2000" dirty="0" err="1"/>
              <a:t>الطاقة</a:t>
            </a:r>
            <a:r>
              <a:rPr lang="en-US" sz="2000" dirty="0"/>
              <a:t> </a:t>
            </a:r>
            <a:r>
              <a:rPr lang="en-US" sz="2000" dirty="0" err="1"/>
              <a:t>دون</a:t>
            </a:r>
            <a:r>
              <a:rPr lang="en-US" sz="2000" dirty="0"/>
              <a:t> </a:t>
            </a:r>
            <a:r>
              <a:rPr lang="en-US" sz="2000" dirty="0" err="1"/>
              <a:t>تغيير</a:t>
            </a:r>
            <a:r>
              <a:rPr lang="en-US" sz="2000" dirty="0"/>
              <a:t>، </a:t>
            </a:r>
            <a:r>
              <a:rPr lang="en-US" sz="2000" dirty="0" err="1"/>
              <a:t>ولا</a:t>
            </a:r>
            <a:r>
              <a:rPr lang="en-US" sz="2000" dirty="0"/>
              <a:t> </a:t>
            </a:r>
            <a:r>
              <a:rPr lang="ar-EG" sz="2000" dirty="0"/>
              <a:t>ينتقل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.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en-US" sz="2000" dirty="0" err="1"/>
              <a:t>نظرًا</a:t>
            </a:r>
            <a:r>
              <a:rPr lang="en-US" sz="2000" dirty="0"/>
              <a:t> </a:t>
            </a:r>
            <a:r>
              <a:rPr lang="en-US" sz="2000" dirty="0" err="1"/>
              <a:t>لأن</a:t>
            </a:r>
            <a:r>
              <a:rPr lang="en-US" sz="2000" dirty="0"/>
              <a:t> </a:t>
            </a:r>
            <a:r>
              <a:rPr lang="en-US" sz="2000" dirty="0" err="1"/>
              <a:t>السعر</a:t>
            </a:r>
            <a:r>
              <a:rPr lang="en-US" sz="2000" dirty="0"/>
              <a:t> </a:t>
            </a:r>
            <a:r>
              <a:rPr lang="en-US" sz="2000" dirty="0" err="1"/>
              <a:t>لا</a:t>
            </a:r>
            <a:r>
              <a:rPr lang="en-US" sz="2000" dirty="0"/>
              <a:t> </a:t>
            </a:r>
            <a:r>
              <a:rPr lang="en-US" sz="2000" dirty="0" err="1"/>
              <a:t>يؤثر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يؤدي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ar-EG" sz="2000" dirty="0"/>
              <a:t>انتقال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r>
              <a:rPr lang="en-US" sz="2000" dirty="0"/>
              <a:t>، </a:t>
            </a:r>
            <a:r>
              <a:rPr lang="en-US" sz="2000" dirty="0" err="1"/>
              <a:t>فإن</a:t>
            </a:r>
            <a:r>
              <a:rPr lang="en-US" sz="2000" dirty="0"/>
              <a:t> </a:t>
            </a:r>
            <a:r>
              <a:rPr lang="en-US" sz="2000" dirty="0" err="1"/>
              <a:t>السعر</a:t>
            </a:r>
            <a:r>
              <a:rPr lang="en-US" sz="2000" dirty="0"/>
              <a:t> </a:t>
            </a:r>
            <a:r>
              <a:rPr lang="en-US" sz="2000" dirty="0" err="1"/>
              <a:t>هو</a:t>
            </a:r>
            <a:r>
              <a:rPr lang="en-US" sz="2000" dirty="0"/>
              <a:t> </a:t>
            </a:r>
            <a:r>
              <a:rPr lang="en-US" sz="2000" dirty="0" err="1"/>
              <a:t>العامل</a:t>
            </a:r>
            <a:r>
              <a:rPr lang="en-US" sz="2000" dirty="0"/>
              <a:t> </a:t>
            </a:r>
            <a:r>
              <a:rPr lang="en-US" sz="2000" dirty="0" err="1"/>
              <a:t>الوحيد</a:t>
            </a:r>
            <a:r>
              <a:rPr lang="en-US" sz="2000" dirty="0"/>
              <a:t> </a:t>
            </a:r>
            <a:r>
              <a:rPr lang="en-US" sz="2000" dirty="0" err="1"/>
              <a:t>الذي</a:t>
            </a:r>
            <a:r>
              <a:rPr lang="en-US" sz="2000" dirty="0"/>
              <a:t> </a:t>
            </a:r>
            <a:r>
              <a:rPr lang="en-US" sz="2000" dirty="0" err="1"/>
              <a:t>يؤدي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تغيير</a:t>
            </a:r>
            <a:r>
              <a:rPr lang="en-US" sz="2000" dirty="0"/>
              <a:t> </a:t>
            </a:r>
            <a:r>
              <a:rPr lang="en-US" sz="2000" dirty="0" err="1"/>
              <a:t>الكمية</a:t>
            </a:r>
            <a:r>
              <a:rPr lang="en-US" sz="2000" dirty="0"/>
              <a:t> </a:t>
            </a:r>
            <a:r>
              <a:rPr lang="en-US" sz="2000" dirty="0" err="1"/>
              <a:t>المعروضة</a:t>
            </a:r>
            <a:r>
              <a:rPr lang="en-US" sz="2000" dirty="0"/>
              <a:t> </a:t>
            </a:r>
            <a:r>
              <a:rPr lang="en-US" sz="2000" dirty="0" err="1"/>
              <a:t>ويسبب</a:t>
            </a:r>
            <a:r>
              <a:rPr lang="en-US" sz="2000" dirty="0"/>
              <a:t> </a:t>
            </a:r>
            <a:r>
              <a:rPr lang="ar-EG" sz="2000" dirty="0"/>
              <a:t>تحرك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طول</a:t>
            </a:r>
            <a:r>
              <a:rPr lang="en-US" sz="2000" dirty="0"/>
              <a:t> </a:t>
            </a:r>
            <a:r>
              <a:rPr lang="en-US" sz="2000" dirty="0" err="1"/>
              <a:t>منحنى</a:t>
            </a:r>
            <a:r>
              <a:rPr lang="en-US" sz="2000" dirty="0"/>
              <a:t> </a:t>
            </a:r>
            <a:r>
              <a:rPr lang="en-US" sz="2000" dirty="0" err="1"/>
              <a:t>العرض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1383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238340"/>
            <a:ext cx="10812720" cy="54544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1854" y="3901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199515" y="776675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05123" y="63491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65940" y="90524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6999F3C-438E-F3EB-2A39-E3561E7C4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519269"/>
              </p:ext>
            </p:extLst>
          </p:nvPr>
        </p:nvGraphicFramePr>
        <p:xfrm>
          <a:off x="994440" y="3474424"/>
          <a:ext cx="10058400" cy="3143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46415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ar-EG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تغير الكمية المعروضة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63115" algn="ctr"/>
                          <a:tab pos="4126865" algn="r"/>
                        </a:tabLst>
                        <a:defRPr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	Change Quantity </a:t>
                      </a:r>
                      <a:r>
                        <a:rPr lang="en-US" sz="2000" b="1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	</a:t>
                      </a:r>
                      <a:endParaRPr lang="ar-EG" sz="200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تغير العرض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Change Supply curve</a:t>
                      </a:r>
                      <a:endParaRPr lang="ar-EG" sz="2000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2320786">
                <a:tc>
                  <a:txBody>
                    <a:bodyPr/>
                    <a:lstStyle/>
                    <a:p>
                      <a:pPr marL="742950" marR="0" lvl="1" indent="-28575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ar-EG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عند تغير السعر مع ثبات العوامل الأخرى، سوف تتغير الكمية المعروضة في نفس الاتجاه، ويحدث تحرك على طول منحنى العرض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anose="02070309020205020404" pitchFamily="49" charset="0"/>
                        <a:buChar char="o"/>
                        <a:tabLst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Other factors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price change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 Quantity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will change at same direction ,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Movement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along supply curve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r>
                        <a:rPr lang="ar-EG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عندما يكون السعر ثابتًا، ومع تغير العوامل الأخرى المؤثرة في خطط الإنتاج، سيتغير العرض، مما يؤدي إلى انتقال منحنى العرض عند مستوى سعر معين.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When price is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other factors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on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producing plans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change, Supply will change,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+mn-lt"/>
                        </a:rPr>
                        <a:t>Shift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Supply curve at given price level.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  <a:tr h="16245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249280"/>
                  </a:ext>
                </a:extLst>
              </a:tr>
            </a:tbl>
          </a:graphicData>
        </a:graphic>
      </p:graphicFrame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A57474C8-2EDD-E4AF-BF5C-6DDA2751EC1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7474" y="1662192"/>
            <a:ext cx="3765806" cy="1721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2B920A2-5ADA-B7C4-7DD5-169E9690D181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8721" y="1668357"/>
            <a:ext cx="3524618" cy="180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50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18638" y="1245755"/>
            <a:ext cx="11728425" cy="52407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9337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68557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344937" y="1533474"/>
            <a:ext cx="6186487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quantity supplied of a good or service is the amount that------------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producers wish they could sell at a higher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is actually bought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people are willing to buy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producers plan to sell during a given time period at a given price.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"law of supply" refers to the fact that, all other things remaining the same, when the price of a good rises---------------------------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curve shifts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curve shifts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there is a movement up along the supply curve to a larger quantity supplied.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there is a movement down along the supply curve to a smaller quantity supplied.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F24850-E693-AA87-A402-F375D514CBA4}"/>
              </a:ext>
            </a:extLst>
          </p:cNvPr>
          <p:cNvSpPr txBox="1"/>
          <p:nvPr/>
        </p:nvSpPr>
        <p:spPr>
          <a:xfrm>
            <a:off x="6659120" y="1458495"/>
            <a:ext cx="506024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الكمية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المعروضة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سلعة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أو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خدمة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هي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الكمية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التي</a:t>
            </a:r>
            <a:r>
              <a:rPr lang="en-US" b="1" dirty="0">
                <a:solidFill>
                  <a:schemeClr val="accent5"/>
                </a:solidFill>
              </a:rPr>
              <a:t>-----------</a:t>
            </a:r>
          </a:p>
          <a:p>
            <a:pPr algn="just" rtl="1"/>
            <a:r>
              <a:rPr lang="en-US" dirty="0"/>
              <a:t>أ) </a:t>
            </a:r>
            <a:r>
              <a:rPr lang="ar-EG" dirty="0"/>
              <a:t>يرغب</a:t>
            </a:r>
            <a:r>
              <a:rPr lang="en-US" dirty="0"/>
              <a:t> </a:t>
            </a:r>
            <a:r>
              <a:rPr lang="en-US" dirty="0" err="1"/>
              <a:t>المنتجون</a:t>
            </a:r>
            <a:r>
              <a:rPr lang="en-US" dirty="0"/>
              <a:t> </a:t>
            </a:r>
            <a:r>
              <a:rPr lang="en-US" dirty="0" err="1"/>
              <a:t>أن</a:t>
            </a:r>
            <a:r>
              <a:rPr lang="en-US" dirty="0"/>
              <a:t> </a:t>
            </a:r>
            <a:r>
              <a:rPr lang="en-US" dirty="0" err="1"/>
              <a:t>يتمكنوا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بيعها</a:t>
            </a:r>
            <a:r>
              <a:rPr lang="en-US" dirty="0"/>
              <a:t> </a:t>
            </a:r>
            <a:r>
              <a:rPr lang="en-US" dirty="0" err="1"/>
              <a:t>بسعر</a:t>
            </a:r>
            <a:r>
              <a:rPr lang="en-US" dirty="0"/>
              <a:t> </a:t>
            </a:r>
            <a:r>
              <a:rPr lang="en-US" dirty="0" err="1"/>
              <a:t>أعلى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يتم</a:t>
            </a:r>
            <a:r>
              <a:rPr lang="en-US" dirty="0"/>
              <a:t> </a:t>
            </a:r>
            <a:r>
              <a:rPr lang="en-US" dirty="0" err="1"/>
              <a:t>شراؤها</a:t>
            </a:r>
            <a:r>
              <a:rPr lang="en-US" dirty="0"/>
              <a:t> </a:t>
            </a:r>
            <a:r>
              <a:rPr lang="en-US" dirty="0" err="1"/>
              <a:t>بالفعل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فترة</a:t>
            </a:r>
            <a:r>
              <a:rPr lang="en-US" dirty="0"/>
              <a:t> </a:t>
            </a:r>
            <a:r>
              <a:rPr lang="en-US" dirty="0" err="1"/>
              <a:t>زمنية</a:t>
            </a:r>
            <a:r>
              <a:rPr lang="en-US" dirty="0"/>
              <a:t> </a:t>
            </a:r>
            <a:r>
              <a:rPr lang="en-US" dirty="0" err="1"/>
              <a:t>معينة</a:t>
            </a:r>
            <a:r>
              <a:rPr lang="en-US" dirty="0"/>
              <a:t> </a:t>
            </a:r>
            <a:r>
              <a:rPr lang="en-US" dirty="0" err="1"/>
              <a:t>بسعر</a:t>
            </a:r>
            <a:r>
              <a:rPr lang="en-US" dirty="0"/>
              <a:t> </a:t>
            </a:r>
            <a:r>
              <a:rPr lang="en-US" dirty="0" err="1"/>
              <a:t>معين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يكون</a:t>
            </a:r>
            <a:r>
              <a:rPr lang="en-US" dirty="0"/>
              <a:t> </a:t>
            </a:r>
            <a:r>
              <a:rPr lang="en-US" dirty="0" err="1"/>
              <a:t>الناس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استعداد</a:t>
            </a:r>
            <a:r>
              <a:rPr lang="en-US" dirty="0"/>
              <a:t> </a:t>
            </a:r>
            <a:r>
              <a:rPr lang="en-US" dirty="0" err="1"/>
              <a:t>للشراء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فترة</a:t>
            </a:r>
            <a:r>
              <a:rPr lang="en-US" dirty="0"/>
              <a:t> </a:t>
            </a:r>
            <a:r>
              <a:rPr lang="en-US" dirty="0" err="1"/>
              <a:t>زمنية</a:t>
            </a:r>
            <a:r>
              <a:rPr lang="en-US" dirty="0"/>
              <a:t> </a:t>
            </a:r>
            <a:r>
              <a:rPr lang="en-US" dirty="0" err="1"/>
              <a:t>معينة</a:t>
            </a:r>
            <a:r>
              <a:rPr lang="en-US" dirty="0"/>
              <a:t> </a:t>
            </a:r>
            <a:r>
              <a:rPr lang="en-US" dirty="0" err="1"/>
              <a:t>بسعر</a:t>
            </a:r>
            <a:r>
              <a:rPr lang="en-US" dirty="0"/>
              <a:t> </a:t>
            </a:r>
            <a:r>
              <a:rPr lang="en-US" dirty="0" err="1"/>
              <a:t>معين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يخطط</a:t>
            </a:r>
            <a:r>
              <a:rPr lang="en-US" b="1" u="sng" dirty="0"/>
              <a:t> </a:t>
            </a:r>
            <a:r>
              <a:rPr lang="en-US" b="1" u="sng" dirty="0" err="1"/>
              <a:t>المنتجون</a:t>
            </a:r>
            <a:r>
              <a:rPr lang="en-US" b="1" u="sng" dirty="0"/>
              <a:t> </a:t>
            </a:r>
            <a:r>
              <a:rPr lang="en-US" b="1" u="sng" dirty="0" err="1"/>
              <a:t>للبيع</a:t>
            </a:r>
            <a:r>
              <a:rPr lang="en-US" b="1" u="sng" dirty="0"/>
              <a:t> </a:t>
            </a:r>
            <a:r>
              <a:rPr lang="en-US" b="1" u="sng" dirty="0" err="1"/>
              <a:t>خلال</a:t>
            </a:r>
            <a:r>
              <a:rPr lang="en-US" b="1" u="sng" dirty="0"/>
              <a:t> </a:t>
            </a:r>
            <a:r>
              <a:rPr lang="en-US" b="1" u="sng" dirty="0" err="1"/>
              <a:t>فترة</a:t>
            </a:r>
            <a:r>
              <a:rPr lang="en-US" b="1" u="sng" dirty="0"/>
              <a:t> </a:t>
            </a:r>
            <a:r>
              <a:rPr lang="en-US" b="1" u="sng" dirty="0" err="1"/>
              <a:t>زمنية</a:t>
            </a:r>
            <a:r>
              <a:rPr lang="en-US" b="1" u="sng" dirty="0"/>
              <a:t> </a:t>
            </a:r>
            <a:r>
              <a:rPr lang="en-US" b="1" u="sng" dirty="0" err="1"/>
              <a:t>معينة</a:t>
            </a:r>
            <a:r>
              <a:rPr lang="en-US" b="1" u="sng" dirty="0"/>
              <a:t> </a:t>
            </a:r>
            <a:r>
              <a:rPr lang="en-US" b="1" u="sng" dirty="0" err="1"/>
              <a:t>بسعر</a:t>
            </a:r>
            <a:r>
              <a:rPr lang="en-US" b="1" u="sng" dirty="0"/>
              <a:t> </a:t>
            </a:r>
            <a:r>
              <a:rPr lang="en-US" b="1" u="sng" dirty="0" err="1"/>
              <a:t>معين</a:t>
            </a:r>
            <a:r>
              <a:rPr lang="en-US" b="1" u="sng" dirty="0"/>
              <a:t>.</a:t>
            </a:r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يشير</a:t>
            </a:r>
            <a:r>
              <a:rPr lang="en-US" b="1" dirty="0">
                <a:solidFill>
                  <a:schemeClr val="accent5"/>
                </a:solidFill>
              </a:rPr>
              <a:t> "</a:t>
            </a:r>
            <a:r>
              <a:rPr lang="en-US" b="1" dirty="0" err="1">
                <a:solidFill>
                  <a:schemeClr val="accent5"/>
                </a:solidFill>
              </a:rPr>
              <a:t>قانون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العرض</a:t>
            </a:r>
            <a:r>
              <a:rPr lang="en-US" b="1" dirty="0">
                <a:solidFill>
                  <a:schemeClr val="accent5"/>
                </a:solidFill>
              </a:rPr>
              <a:t>" </a:t>
            </a:r>
            <a:r>
              <a:rPr lang="en-US" b="1" dirty="0" err="1">
                <a:solidFill>
                  <a:schemeClr val="accent5"/>
                </a:solidFill>
              </a:rPr>
              <a:t>إلى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حقيقة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أنه</a:t>
            </a:r>
            <a:r>
              <a:rPr lang="en-US" b="1" dirty="0">
                <a:solidFill>
                  <a:schemeClr val="accent5"/>
                </a:solidFill>
              </a:rPr>
              <a:t>، </a:t>
            </a:r>
            <a:r>
              <a:rPr lang="en-US" b="1" dirty="0" err="1">
                <a:solidFill>
                  <a:schemeClr val="accent5"/>
                </a:solidFill>
              </a:rPr>
              <a:t>مع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بقاء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جميع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ar-EG" b="1" dirty="0">
                <a:solidFill>
                  <a:schemeClr val="accent5"/>
                </a:solidFill>
              </a:rPr>
              <a:t>العوامل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الأخرى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كما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هي</a:t>
            </a:r>
            <a:r>
              <a:rPr lang="en-US" b="1" dirty="0">
                <a:solidFill>
                  <a:schemeClr val="accent5"/>
                </a:solidFill>
              </a:rPr>
              <a:t>، عندما </a:t>
            </a:r>
            <a:r>
              <a:rPr lang="en-US" b="1" dirty="0" err="1">
                <a:solidFill>
                  <a:schemeClr val="accent5"/>
                </a:solidFill>
              </a:rPr>
              <a:t>يرتفع</a:t>
            </a:r>
            <a:r>
              <a:rPr lang="en-US" b="1" dirty="0">
                <a:solidFill>
                  <a:schemeClr val="accent5"/>
                </a:solidFill>
              </a:rPr>
              <a:t> سعر </a:t>
            </a:r>
            <a:r>
              <a:rPr lang="en-US" b="1" dirty="0" err="1">
                <a:solidFill>
                  <a:schemeClr val="accent5"/>
                </a:solidFill>
              </a:rPr>
              <a:t>السلعة</a:t>
            </a:r>
            <a:r>
              <a:rPr lang="en-US" b="1" dirty="0">
                <a:solidFill>
                  <a:schemeClr val="accent5"/>
                </a:solidFill>
              </a:rPr>
              <a:t>--------------------------</a:t>
            </a:r>
          </a:p>
          <a:p>
            <a:pPr algn="just" rtl="1"/>
            <a:r>
              <a:rPr lang="en-US" dirty="0"/>
              <a:t>أ) </a:t>
            </a:r>
            <a:r>
              <a:rPr lang="ar-EG" dirty="0"/>
              <a:t>ينتقل</a:t>
            </a:r>
            <a:r>
              <a:rPr lang="en-US" dirty="0"/>
              <a:t>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اليسار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ar-EG" dirty="0"/>
              <a:t>ينتقل</a:t>
            </a:r>
            <a:r>
              <a:rPr lang="en-US" dirty="0"/>
              <a:t>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اليمين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ج) </a:t>
            </a:r>
            <a:r>
              <a:rPr lang="en-US" b="1" u="sng" dirty="0" err="1"/>
              <a:t>هناك</a:t>
            </a:r>
            <a:r>
              <a:rPr lang="en-US" b="1" u="sng" dirty="0"/>
              <a:t> </a:t>
            </a:r>
            <a:r>
              <a:rPr lang="en-US" b="1" u="sng" dirty="0" err="1"/>
              <a:t>حركة</a:t>
            </a:r>
            <a:r>
              <a:rPr lang="en-US" b="1" u="sng" dirty="0"/>
              <a:t> </a:t>
            </a:r>
            <a:r>
              <a:rPr lang="en-US" b="1" u="sng" dirty="0" err="1"/>
              <a:t>لأعلى</a:t>
            </a:r>
            <a:r>
              <a:rPr lang="en-US" b="1" u="sng" dirty="0"/>
              <a:t> </a:t>
            </a:r>
            <a:r>
              <a:rPr lang="en-US" b="1" u="sng" dirty="0" err="1"/>
              <a:t>على</a:t>
            </a:r>
            <a:r>
              <a:rPr lang="en-US" b="1" u="sng" dirty="0"/>
              <a:t> </a:t>
            </a:r>
            <a:r>
              <a:rPr lang="en-US" b="1" u="sng" dirty="0" err="1"/>
              <a:t>طول</a:t>
            </a:r>
            <a:r>
              <a:rPr lang="en-US" b="1" u="sng" dirty="0"/>
              <a:t> </a:t>
            </a:r>
            <a:r>
              <a:rPr lang="en-US" b="1" u="sng" dirty="0" err="1"/>
              <a:t>منحنى</a:t>
            </a:r>
            <a:r>
              <a:rPr lang="en-US" b="1" u="sng" dirty="0"/>
              <a:t> </a:t>
            </a:r>
            <a:r>
              <a:rPr lang="en-US" b="1" u="sng" dirty="0" err="1"/>
              <a:t>العرض</a:t>
            </a:r>
            <a:r>
              <a:rPr lang="en-US" b="1" u="sng" dirty="0"/>
              <a:t> </a:t>
            </a:r>
            <a:r>
              <a:rPr lang="en-US" b="1" u="sng" dirty="0" err="1"/>
              <a:t>إلى</a:t>
            </a:r>
            <a:r>
              <a:rPr lang="en-US" b="1" u="sng" dirty="0"/>
              <a:t> </a:t>
            </a:r>
            <a:r>
              <a:rPr lang="en-US" b="1" u="sng" dirty="0" err="1"/>
              <a:t>كمية</a:t>
            </a:r>
            <a:r>
              <a:rPr lang="en-US" b="1" u="sng" dirty="0"/>
              <a:t> </a:t>
            </a:r>
            <a:r>
              <a:rPr lang="en-US" b="1" u="sng" dirty="0" err="1"/>
              <a:t>أكبر</a:t>
            </a:r>
            <a:r>
              <a:rPr lang="en-US" b="1" u="sng" dirty="0"/>
              <a:t> </a:t>
            </a:r>
            <a:r>
              <a:rPr lang="en-US" b="1" u="sng" dirty="0" err="1"/>
              <a:t>معروضة</a:t>
            </a:r>
            <a:r>
              <a:rPr lang="en-US" b="1" u="sng" dirty="0"/>
              <a:t>.</a:t>
            </a:r>
            <a:r>
              <a:rPr lang="ar-EG" b="1" u="sng" dirty="0"/>
              <a:t> </a:t>
            </a:r>
            <a:endParaRPr lang="en-US" b="1" u="sng" dirty="0"/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هناك</a:t>
            </a:r>
            <a:r>
              <a:rPr lang="en-US" dirty="0"/>
              <a:t> </a:t>
            </a:r>
            <a:r>
              <a:rPr lang="en-US" dirty="0" err="1"/>
              <a:t>حركة</a:t>
            </a:r>
            <a:r>
              <a:rPr lang="en-US" dirty="0"/>
              <a:t> </a:t>
            </a:r>
            <a:r>
              <a:rPr lang="en-US" dirty="0" err="1"/>
              <a:t>لأسفل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طول</a:t>
            </a:r>
            <a:r>
              <a:rPr lang="en-US" dirty="0"/>
              <a:t> </a:t>
            </a:r>
            <a:r>
              <a:rPr lang="en-US" dirty="0" err="1"/>
              <a:t>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كمية</a:t>
            </a:r>
            <a:r>
              <a:rPr lang="en-US" dirty="0"/>
              <a:t> </a:t>
            </a:r>
            <a:r>
              <a:rPr lang="en-US" dirty="0" err="1"/>
              <a:t>أصغر</a:t>
            </a:r>
            <a:r>
              <a:rPr lang="en-US" dirty="0"/>
              <a:t> </a:t>
            </a:r>
            <a:r>
              <a:rPr lang="en-US" dirty="0" err="1"/>
              <a:t>معروضة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124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8ABF91-7872-1874-1C6F-13361A6E4265}"/>
              </a:ext>
            </a:extLst>
          </p:cNvPr>
          <p:cNvSpPr txBox="1">
            <a:spLocks/>
          </p:cNvSpPr>
          <p:nvPr/>
        </p:nvSpPr>
        <p:spPr>
          <a:xfrm>
            <a:off x="854330" y="2141117"/>
            <a:ext cx="560618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supply curve shows the relation between the quantity of a good supplied and-----------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income.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income. Usually, a supply curve has positive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price of the good. Usually, a supply curve has positive slope.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held constant while moving along a supply curve?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expected future prices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number of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 itself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prices of factors of production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C8D293-73B2-27F1-FF1A-74F84F4D995F}"/>
              </a:ext>
            </a:extLst>
          </p:cNvPr>
          <p:cNvSpPr txBox="1"/>
          <p:nvPr/>
        </p:nvSpPr>
        <p:spPr>
          <a:xfrm>
            <a:off x="6354250" y="2247945"/>
            <a:ext cx="49834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يوضح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منحنى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العرض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العلاقة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بين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كمية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السلعة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المعروضة</a:t>
            </a:r>
            <a:r>
              <a:rPr lang="en-US" b="1" dirty="0">
                <a:solidFill>
                  <a:schemeClr val="accent5"/>
                </a:solidFill>
              </a:rPr>
              <a:t> و----------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الدخل</a:t>
            </a:r>
            <a:r>
              <a:rPr lang="en-US" dirty="0"/>
              <a:t>. </a:t>
            </a:r>
            <a:r>
              <a:rPr lang="en-US" dirty="0" err="1"/>
              <a:t>عادةً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يكون</a:t>
            </a:r>
            <a:r>
              <a:rPr lang="en-US" dirty="0"/>
              <a:t> </a:t>
            </a:r>
            <a:r>
              <a:rPr lang="en-US" dirty="0" err="1"/>
              <a:t>لمنحنى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ميل</a:t>
            </a:r>
            <a:r>
              <a:rPr lang="en-US" dirty="0"/>
              <a:t> </a:t>
            </a:r>
            <a:r>
              <a:rPr lang="en-US" dirty="0" err="1"/>
              <a:t>سلبي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الدخل</a:t>
            </a:r>
            <a:r>
              <a:rPr lang="en-US" dirty="0"/>
              <a:t>. </a:t>
            </a:r>
            <a:r>
              <a:rPr lang="en-US" dirty="0" err="1"/>
              <a:t>عادةً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يكون</a:t>
            </a:r>
            <a:r>
              <a:rPr lang="en-US" dirty="0"/>
              <a:t> </a:t>
            </a:r>
            <a:r>
              <a:rPr lang="en-US" dirty="0" err="1"/>
              <a:t>لمنحنى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ميل</a:t>
            </a:r>
            <a:r>
              <a:rPr lang="en-US" dirty="0"/>
              <a:t> </a:t>
            </a:r>
            <a:r>
              <a:rPr lang="en-US" dirty="0" err="1"/>
              <a:t>موجب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ج) سعر </a:t>
            </a:r>
            <a:r>
              <a:rPr lang="en-US" dirty="0" err="1"/>
              <a:t>السلعة</a:t>
            </a:r>
            <a:r>
              <a:rPr lang="en-US" dirty="0"/>
              <a:t>. </a:t>
            </a:r>
            <a:r>
              <a:rPr lang="en-US" dirty="0" err="1"/>
              <a:t>عادةً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يكون</a:t>
            </a:r>
            <a:r>
              <a:rPr lang="en-US" dirty="0"/>
              <a:t> </a:t>
            </a:r>
            <a:r>
              <a:rPr lang="en-US" dirty="0" err="1"/>
              <a:t>لمنحنى</a:t>
            </a:r>
            <a:r>
              <a:rPr lang="en-US" dirty="0"/>
              <a:t> </a:t>
            </a:r>
            <a:r>
              <a:rPr lang="en-US" dirty="0" err="1"/>
              <a:t>العرض</a:t>
            </a:r>
            <a:r>
              <a:rPr lang="en-US" dirty="0"/>
              <a:t> </a:t>
            </a:r>
            <a:r>
              <a:rPr lang="en-US" dirty="0" err="1"/>
              <a:t>ميل</a:t>
            </a:r>
            <a:r>
              <a:rPr lang="en-US" dirty="0"/>
              <a:t> </a:t>
            </a:r>
            <a:r>
              <a:rPr lang="en-US" dirty="0" err="1"/>
              <a:t>سلبي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د) سعر </a:t>
            </a:r>
            <a:r>
              <a:rPr lang="en-US" b="1" u="sng" dirty="0" err="1"/>
              <a:t>السلعة</a:t>
            </a:r>
            <a:r>
              <a:rPr lang="en-US" b="1" u="sng" dirty="0"/>
              <a:t>. </a:t>
            </a:r>
            <a:r>
              <a:rPr lang="en-US" b="1" u="sng" dirty="0" err="1"/>
              <a:t>عادةً</a:t>
            </a:r>
            <a:r>
              <a:rPr lang="en-US" b="1" u="sng" dirty="0"/>
              <a:t> </a:t>
            </a:r>
            <a:r>
              <a:rPr lang="en-US" b="1" u="sng" dirty="0" err="1"/>
              <a:t>ما</a:t>
            </a:r>
            <a:r>
              <a:rPr lang="en-US" b="1" u="sng" dirty="0"/>
              <a:t> </a:t>
            </a:r>
            <a:r>
              <a:rPr lang="en-US" b="1" u="sng" dirty="0" err="1"/>
              <a:t>يكون</a:t>
            </a:r>
            <a:r>
              <a:rPr lang="en-US" b="1" u="sng" dirty="0"/>
              <a:t> </a:t>
            </a:r>
            <a:r>
              <a:rPr lang="en-US" b="1" u="sng" dirty="0" err="1"/>
              <a:t>لمنحنى</a:t>
            </a:r>
            <a:r>
              <a:rPr lang="en-US" b="1" u="sng" dirty="0"/>
              <a:t> </a:t>
            </a:r>
            <a:r>
              <a:rPr lang="en-US" b="1" u="sng" dirty="0" err="1"/>
              <a:t>العرض</a:t>
            </a:r>
            <a:r>
              <a:rPr lang="en-US" b="1" u="sng" dirty="0"/>
              <a:t> </a:t>
            </a:r>
            <a:r>
              <a:rPr lang="en-US" b="1" u="sng" dirty="0" err="1"/>
              <a:t>ميل</a:t>
            </a:r>
            <a:r>
              <a:rPr lang="en-US" b="1" u="sng" dirty="0"/>
              <a:t> </a:t>
            </a:r>
            <a:r>
              <a:rPr lang="en-US" b="1" u="sng" dirty="0" err="1"/>
              <a:t>موجب</a:t>
            </a:r>
            <a:r>
              <a:rPr lang="en-US" b="1" u="sng" dirty="0"/>
              <a:t>.</a:t>
            </a:r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أي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الآتي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لا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يظل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ثابتًا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أثناء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التحرك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على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طول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منحنى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العرض</a:t>
            </a:r>
            <a:r>
              <a:rPr lang="en-US" b="1" dirty="0">
                <a:solidFill>
                  <a:schemeClr val="accent5"/>
                </a:solidFill>
              </a:rPr>
              <a:t>؟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الأسعار</a:t>
            </a:r>
            <a:r>
              <a:rPr lang="en-US" dirty="0"/>
              <a:t> </a:t>
            </a:r>
            <a:r>
              <a:rPr lang="en-US" dirty="0" err="1"/>
              <a:t>المستقبلية</a:t>
            </a:r>
            <a:r>
              <a:rPr lang="en-US" dirty="0"/>
              <a:t> </a:t>
            </a:r>
            <a:r>
              <a:rPr lang="en-US" dirty="0" err="1"/>
              <a:t>المتوقعة</a:t>
            </a:r>
            <a:endParaRPr lang="en-US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البائعين</a:t>
            </a:r>
            <a:endParaRPr lang="en-US" dirty="0"/>
          </a:p>
          <a:p>
            <a:pPr algn="just" rtl="1"/>
            <a:r>
              <a:rPr lang="en-US" b="1" u="sng" dirty="0"/>
              <a:t>ج) سعر </a:t>
            </a:r>
            <a:r>
              <a:rPr lang="en-US" b="1" u="sng" dirty="0" err="1"/>
              <a:t>السلعة</a:t>
            </a:r>
            <a:r>
              <a:rPr lang="en-US" b="1" u="sng" dirty="0"/>
              <a:t> </a:t>
            </a:r>
            <a:r>
              <a:rPr lang="en-US" b="1" u="sng" dirty="0" err="1"/>
              <a:t>نفسها</a:t>
            </a:r>
            <a:endParaRPr lang="en-US" b="1" u="sng" dirty="0"/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أسعار</a:t>
            </a:r>
            <a:r>
              <a:rPr lang="en-US" dirty="0"/>
              <a:t> </a:t>
            </a:r>
            <a:r>
              <a:rPr lang="en-US" dirty="0" err="1"/>
              <a:t>عوامل</a:t>
            </a:r>
            <a:r>
              <a:rPr lang="en-US" dirty="0"/>
              <a:t> </a:t>
            </a:r>
            <a:r>
              <a:rPr lang="en-US" dirty="0" err="1"/>
              <a:t>الإنتاج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1744" y="2137157"/>
            <a:ext cx="532775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a supply curve represents---------------------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highest price buyers will pay for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lowest price for which a supplier can profitably sell another unit.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lowest price buyers will accept per unit of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highest price sellers can get for each unit over time.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An increase in the number of fast-food restaurants-------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raises the price of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increases the demand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increases the supply of fast-food meals.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increases the demand for substitutes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997FCC-C3FD-D41E-A527-D3C9D7038650}"/>
              </a:ext>
            </a:extLst>
          </p:cNvPr>
          <p:cNvSpPr txBox="1"/>
          <p:nvPr/>
        </p:nvSpPr>
        <p:spPr>
          <a:xfrm>
            <a:off x="6335570" y="2224263"/>
            <a:ext cx="490560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تمثل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كل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نقطة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على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منحنى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العرض</a:t>
            </a:r>
            <a:r>
              <a:rPr lang="en-US" b="1" dirty="0">
                <a:solidFill>
                  <a:schemeClr val="accent5"/>
                </a:solidFill>
              </a:rPr>
              <a:t> ---------------------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أعلى</a:t>
            </a:r>
            <a:r>
              <a:rPr lang="en-US" dirty="0"/>
              <a:t> سعر </a:t>
            </a:r>
            <a:r>
              <a:rPr lang="en-US" dirty="0" err="1"/>
              <a:t>سيدفعه</a:t>
            </a:r>
            <a:r>
              <a:rPr lang="en-US" dirty="0"/>
              <a:t> </a:t>
            </a:r>
            <a:r>
              <a:rPr lang="en-US" dirty="0" err="1"/>
              <a:t>المشترون</a:t>
            </a:r>
            <a:r>
              <a:rPr lang="en-US" dirty="0"/>
              <a:t> </a:t>
            </a:r>
            <a:r>
              <a:rPr lang="en-US" dirty="0" err="1"/>
              <a:t>مقابل</a:t>
            </a:r>
            <a:r>
              <a:rPr lang="en-US" dirty="0"/>
              <a:t> </a:t>
            </a:r>
            <a:r>
              <a:rPr lang="en-US" dirty="0" err="1"/>
              <a:t>السلعة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ب) </a:t>
            </a:r>
            <a:r>
              <a:rPr lang="en-US" b="1" u="sng" dirty="0" err="1"/>
              <a:t>أقل</a:t>
            </a:r>
            <a:r>
              <a:rPr lang="en-US" b="1" u="sng" dirty="0"/>
              <a:t> سعر </a:t>
            </a:r>
            <a:r>
              <a:rPr lang="en-US" b="1" u="sng" dirty="0" err="1"/>
              <a:t>يمكن</a:t>
            </a:r>
            <a:r>
              <a:rPr lang="en-US" b="1" u="sng" dirty="0"/>
              <a:t> </a:t>
            </a:r>
            <a:r>
              <a:rPr lang="en-US" b="1" u="sng" dirty="0" err="1"/>
              <a:t>للمورد</a:t>
            </a:r>
            <a:r>
              <a:rPr lang="en-US" b="1" u="sng" dirty="0"/>
              <a:t> </a:t>
            </a:r>
            <a:r>
              <a:rPr lang="ar-EG" b="1" u="sng" dirty="0"/>
              <a:t>/ المنتج </a:t>
            </a:r>
            <a:r>
              <a:rPr lang="en-US" b="1" u="sng" dirty="0" err="1"/>
              <a:t>أن</a:t>
            </a:r>
            <a:r>
              <a:rPr lang="en-US" b="1" u="sng" dirty="0"/>
              <a:t> </a:t>
            </a:r>
            <a:r>
              <a:rPr lang="en-US" b="1" u="sng" dirty="0" err="1"/>
              <a:t>يبيع</a:t>
            </a:r>
            <a:r>
              <a:rPr lang="en-US" b="1" u="sng" dirty="0"/>
              <a:t> </a:t>
            </a:r>
            <a:r>
              <a:rPr lang="en-US" b="1" u="sng" dirty="0" err="1"/>
              <a:t>به</a:t>
            </a:r>
            <a:r>
              <a:rPr lang="en-US" b="1" u="sng" dirty="0"/>
              <a:t> </a:t>
            </a:r>
            <a:r>
              <a:rPr lang="en-US" b="1" u="sng" dirty="0" err="1"/>
              <a:t>وحدة</a:t>
            </a:r>
            <a:r>
              <a:rPr lang="en-US" b="1" u="sng" dirty="0"/>
              <a:t> </a:t>
            </a:r>
            <a:r>
              <a:rPr lang="en-US" b="1" u="sng" dirty="0" err="1"/>
              <a:t>أخرى</a:t>
            </a:r>
            <a:r>
              <a:rPr lang="en-US" b="1" u="sng" dirty="0"/>
              <a:t> </a:t>
            </a:r>
            <a:r>
              <a:rPr lang="en-US" b="1" u="sng" dirty="0" err="1"/>
              <a:t>بشكل</a:t>
            </a:r>
            <a:r>
              <a:rPr lang="en-US" b="1" u="sng" dirty="0"/>
              <a:t> </a:t>
            </a:r>
            <a:r>
              <a:rPr lang="en-US" b="1" u="sng" dirty="0" err="1"/>
              <a:t>مربح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أقل</a:t>
            </a:r>
            <a:r>
              <a:rPr lang="en-US" dirty="0"/>
              <a:t> سعر </a:t>
            </a:r>
            <a:r>
              <a:rPr lang="en-US" dirty="0" err="1"/>
              <a:t>سيقبله</a:t>
            </a:r>
            <a:r>
              <a:rPr lang="en-US" dirty="0"/>
              <a:t> </a:t>
            </a:r>
            <a:r>
              <a:rPr lang="en-US" dirty="0" err="1"/>
              <a:t>المشترون</a:t>
            </a:r>
            <a:r>
              <a:rPr lang="en-US" dirty="0"/>
              <a:t> </a:t>
            </a:r>
            <a:r>
              <a:rPr lang="en-US" dirty="0" err="1"/>
              <a:t>لكل</a:t>
            </a:r>
            <a:r>
              <a:rPr lang="en-US" dirty="0"/>
              <a:t> </a:t>
            </a:r>
            <a:r>
              <a:rPr lang="en-US" dirty="0" err="1"/>
              <a:t>وحدة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السلعة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أعلى</a:t>
            </a:r>
            <a:r>
              <a:rPr lang="en-US" dirty="0"/>
              <a:t> سعر </a:t>
            </a:r>
            <a:r>
              <a:rPr lang="en-US" dirty="0" err="1"/>
              <a:t>يمكن</a:t>
            </a:r>
            <a:r>
              <a:rPr lang="en-US" dirty="0"/>
              <a:t> </a:t>
            </a:r>
            <a:r>
              <a:rPr lang="en-US" dirty="0" err="1"/>
              <a:t>للبائعين</a:t>
            </a:r>
            <a:r>
              <a:rPr lang="en-US" dirty="0"/>
              <a:t> </a:t>
            </a:r>
            <a:r>
              <a:rPr lang="en-US" dirty="0" err="1"/>
              <a:t>الحصول</a:t>
            </a:r>
            <a:r>
              <a:rPr lang="en-US" dirty="0"/>
              <a:t> </a:t>
            </a:r>
            <a:r>
              <a:rPr lang="en-US" dirty="0" err="1"/>
              <a:t>عليه</a:t>
            </a:r>
            <a:r>
              <a:rPr lang="en-US" dirty="0"/>
              <a:t> </a:t>
            </a:r>
            <a:r>
              <a:rPr lang="en-US" dirty="0" err="1"/>
              <a:t>لكل</a:t>
            </a:r>
            <a:r>
              <a:rPr lang="en-US" dirty="0"/>
              <a:t> </a:t>
            </a:r>
            <a:r>
              <a:rPr lang="en-US" dirty="0" err="1"/>
              <a:t>وحدة</a:t>
            </a:r>
            <a:r>
              <a:rPr lang="en-US" dirty="0"/>
              <a:t> </a:t>
            </a:r>
            <a:r>
              <a:rPr lang="en-US" dirty="0" err="1"/>
              <a:t>بمرور</a:t>
            </a:r>
            <a:r>
              <a:rPr lang="en-US" dirty="0"/>
              <a:t> </a:t>
            </a:r>
            <a:r>
              <a:rPr lang="en-US" dirty="0" err="1"/>
              <a:t>الوقت</a:t>
            </a:r>
            <a:r>
              <a:rPr lang="en-US" dirty="0"/>
              <a:t>.</a:t>
            </a:r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زيادة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عدد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مطاعم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الوجبات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السريعة</a:t>
            </a:r>
            <a:r>
              <a:rPr lang="en-US" b="1" dirty="0">
                <a:solidFill>
                  <a:schemeClr val="accent5"/>
                </a:solidFill>
              </a:rPr>
              <a:t> ------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ترفع</a:t>
            </a:r>
            <a:r>
              <a:rPr lang="en-US" dirty="0"/>
              <a:t> سعر </a:t>
            </a:r>
            <a:r>
              <a:rPr lang="en-US" dirty="0" err="1"/>
              <a:t>وجبات</a:t>
            </a:r>
            <a:r>
              <a:rPr lang="en-US" dirty="0"/>
              <a:t> </a:t>
            </a:r>
            <a:r>
              <a:rPr lang="en-US" dirty="0" err="1"/>
              <a:t>الوجبات</a:t>
            </a:r>
            <a:r>
              <a:rPr lang="en-US" dirty="0"/>
              <a:t> </a:t>
            </a:r>
            <a:r>
              <a:rPr lang="en-US" dirty="0" err="1"/>
              <a:t>السريعة</a:t>
            </a:r>
            <a:r>
              <a:rPr lang="en-US" dirty="0"/>
              <a:t>.</a:t>
            </a:r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تزيد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وجبات</a:t>
            </a:r>
            <a:r>
              <a:rPr lang="en-US" dirty="0"/>
              <a:t> </a:t>
            </a:r>
            <a:r>
              <a:rPr lang="en-US" dirty="0" err="1"/>
              <a:t>الوجبات</a:t>
            </a:r>
            <a:r>
              <a:rPr lang="en-US" dirty="0"/>
              <a:t> </a:t>
            </a:r>
            <a:r>
              <a:rPr lang="en-US" dirty="0" err="1"/>
              <a:t>السريعة</a:t>
            </a:r>
            <a:r>
              <a:rPr lang="en-US" dirty="0"/>
              <a:t>.</a:t>
            </a:r>
          </a:p>
          <a:p>
            <a:pPr algn="just" rtl="1"/>
            <a:r>
              <a:rPr lang="en-US" b="1" u="sng" dirty="0"/>
              <a:t>ج) </a:t>
            </a:r>
            <a:r>
              <a:rPr lang="en-US" b="1" u="sng" dirty="0" err="1"/>
              <a:t>تزيد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</a:t>
            </a:r>
            <a:r>
              <a:rPr lang="en-US" b="1" u="sng" dirty="0" err="1"/>
              <a:t>المعروض</a:t>
            </a:r>
            <a:r>
              <a:rPr lang="en-US" b="1" u="sng" dirty="0"/>
              <a:t> </a:t>
            </a:r>
            <a:r>
              <a:rPr lang="en-US" b="1" u="sng" dirty="0" err="1"/>
              <a:t>من</a:t>
            </a:r>
            <a:r>
              <a:rPr lang="en-US" b="1" u="sng" dirty="0"/>
              <a:t> </a:t>
            </a:r>
            <a:r>
              <a:rPr lang="en-US" b="1" u="sng" dirty="0" err="1"/>
              <a:t>وجبات</a:t>
            </a:r>
            <a:r>
              <a:rPr lang="en-US" b="1" u="sng" dirty="0"/>
              <a:t> </a:t>
            </a:r>
            <a:r>
              <a:rPr lang="en-US" b="1" u="sng" dirty="0" err="1"/>
              <a:t>الوجبات</a:t>
            </a:r>
            <a:r>
              <a:rPr lang="en-US" b="1" u="sng" dirty="0"/>
              <a:t> </a:t>
            </a:r>
            <a:r>
              <a:rPr lang="en-US" b="1" u="sng" dirty="0" err="1"/>
              <a:t>السريعة</a:t>
            </a:r>
            <a:r>
              <a:rPr lang="en-US" b="1" u="sng" dirty="0"/>
              <a:t>.</a:t>
            </a:r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تزيد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الطلب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بدائل</a:t>
            </a:r>
            <a:r>
              <a:rPr lang="en-US" dirty="0"/>
              <a:t> </a:t>
            </a:r>
            <a:r>
              <a:rPr lang="en-US" dirty="0" err="1"/>
              <a:t>وجبات</a:t>
            </a:r>
            <a:r>
              <a:rPr lang="en-US" dirty="0"/>
              <a:t> </a:t>
            </a:r>
            <a:r>
              <a:rPr lang="en-US" dirty="0" err="1"/>
              <a:t>الوجبات</a:t>
            </a:r>
            <a:r>
              <a:rPr lang="en-US" dirty="0"/>
              <a:t> </a:t>
            </a:r>
            <a:r>
              <a:rPr lang="en-US" dirty="0" err="1"/>
              <a:t>السريعة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319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724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1114425" y="2218878"/>
            <a:ext cx="5377528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decreases the supply of popcorn?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18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increases the supply of popcorn?</a:t>
            </a:r>
            <a:endParaRPr lang="en-US" sz="18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C87BE9-2DAF-F9EB-DABD-5F17B86F2837}"/>
              </a:ext>
            </a:extLst>
          </p:cNvPr>
          <p:cNvSpPr txBox="1"/>
          <p:nvPr/>
        </p:nvSpPr>
        <p:spPr>
          <a:xfrm>
            <a:off x="6186154" y="2313251"/>
            <a:ext cx="474954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أي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مما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يلي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يقلل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المعروض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الفشار</a:t>
            </a:r>
            <a:r>
              <a:rPr lang="en-US" b="1" dirty="0">
                <a:solidFill>
                  <a:schemeClr val="accent5"/>
                </a:solidFill>
              </a:rPr>
              <a:t>؟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انخفاض</a:t>
            </a:r>
            <a:r>
              <a:rPr lang="en-US" dirty="0"/>
              <a:t> سعر </a:t>
            </a:r>
            <a:r>
              <a:rPr lang="en-US" dirty="0" err="1"/>
              <a:t>الفشار</a:t>
            </a:r>
            <a:endParaRPr lang="en-US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زيادة</a:t>
            </a:r>
            <a:r>
              <a:rPr lang="en-US" dirty="0"/>
              <a:t> سعر </a:t>
            </a:r>
            <a:r>
              <a:rPr lang="en-US" dirty="0" err="1"/>
              <a:t>الفشار</a:t>
            </a:r>
            <a:endParaRPr lang="en-US" dirty="0"/>
          </a:p>
          <a:p>
            <a:pPr algn="just" rtl="1"/>
            <a:r>
              <a:rPr lang="en-US" dirty="0"/>
              <a:t>ج) </a:t>
            </a:r>
            <a:r>
              <a:rPr lang="en-US" dirty="0" err="1"/>
              <a:t>التقدم</a:t>
            </a:r>
            <a:r>
              <a:rPr lang="en-US" dirty="0"/>
              <a:t> </a:t>
            </a:r>
            <a:r>
              <a:rPr lang="en-US" dirty="0" err="1"/>
              <a:t>التكنولوجي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إنتاج</a:t>
            </a:r>
            <a:r>
              <a:rPr lang="en-US" dirty="0"/>
              <a:t> </a:t>
            </a:r>
            <a:r>
              <a:rPr lang="en-US" dirty="0" err="1"/>
              <a:t>الفشار</a:t>
            </a:r>
            <a:endParaRPr lang="en-US" dirty="0"/>
          </a:p>
          <a:p>
            <a:pPr algn="just" rtl="1"/>
            <a:r>
              <a:rPr lang="en-US" b="1" u="sng" dirty="0"/>
              <a:t>د) </a:t>
            </a:r>
            <a:r>
              <a:rPr lang="en-US" b="1" u="sng" dirty="0" err="1"/>
              <a:t>انخفاض</a:t>
            </a:r>
            <a:r>
              <a:rPr lang="en-US" b="1" u="sng" dirty="0"/>
              <a:t> </a:t>
            </a:r>
            <a:r>
              <a:rPr lang="en-US" b="1" u="sng" dirty="0" err="1"/>
              <a:t>عدد</a:t>
            </a:r>
            <a:r>
              <a:rPr lang="en-US" b="1" u="sng" dirty="0"/>
              <a:t> </a:t>
            </a:r>
            <a:r>
              <a:rPr lang="en-US" b="1" u="sng" dirty="0" err="1"/>
              <a:t>منتجي</a:t>
            </a:r>
            <a:r>
              <a:rPr lang="en-US" b="1" u="sng" dirty="0"/>
              <a:t> </a:t>
            </a:r>
            <a:r>
              <a:rPr lang="en-US" b="1" u="sng" dirty="0" err="1"/>
              <a:t>الفشار</a:t>
            </a:r>
            <a:endParaRPr lang="en-US" b="1" u="sng" dirty="0"/>
          </a:p>
          <a:p>
            <a:pPr algn="just" rtl="1"/>
            <a:endParaRPr lang="en-US" dirty="0"/>
          </a:p>
          <a:p>
            <a:pPr algn="just" rtl="1"/>
            <a:r>
              <a:rPr lang="en-US" b="1" dirty="0" err="1">
                <a:solidFill>
                  <a:schemeClr val="accent5"/>
                </a:solidFill>
              </a:rPr>
              <a:t>أي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مما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يلي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يزيد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المعروض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من</a:t>
            </a:r>
            <a:r>
              <a:rPr lang="en-US" b="1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الفشار</a:t>
            </a:r>
            <a:r>
              <a:rPr lang="en-US" b="1" dirty="0">
                <a:solidFill>
                  <a:schemeClr val="accent5"/>
                </a:solidFill>
              </a:rPr>
              <a:t>؟</a:t>
            </a:r>
          </a:p>
          <a:p>
            <a:pPr algn="just" rtl="1"/>
            <a:r>
              <a:rPr lang="en-US" dirty="0"/>
              <a:t>أ) </a:t>
            </a:r>
            <a:r>
              <a:rPr lang="en-US" dirty="0" err="1"/>
              <a:t>انخفاض</a:t>
            </a:r>
            <a:r>
              <a:rPr lang="en-US" dirty="0"/>
              <a:t> سعر </a:t>
            </a:r>
            <a:r>
              <a:rPr lang="en-US" dirty="0" err="1"/>
              <a:t>الفشار</a:t>
            </a:r>
            <a:endParaRPr lang="en-US" dirty="0"/>
          </a:p>
          <a:p>
            <a:pPr algn="just" rtl="1"/>
            <a:r>
              <a:rPr lang="en-US" dirty="0"/>
              <a:t>ب) </a:t>
            </a:r>
            <a:r>
              <a:rPr lang="en-US" dirty="0" err="1"/>
              <a:t>زيادة</a:t>
            </a:r>
            <a:r>
              <a:rPr lang="en-US" dirty="0"/>
              <a:t> سعر </a:t>
            </a:r>
            <a:r>
              <a:rPr lang="en-US" dirty="0" err="1"/>
              <a:t>الفشار</a:t>
            </a:r>
            <a:endParaRPr lang="en-US" dirty="0"/>
          </a:p>
          <a:p>
            <a:pPr algn="just" rtl="1"/>
            <a:r>
              <a:rPr lang="en-US" b="1" u="sng" dirty="0"/>
              <a:t>ج) </a:t>
            </a:r>
            <a:r>
              <a:rPr lang="en-US" b="1" u="sng" dirty="0" err="1"/>
              <a:t>التقدم</a:t>
            </a:r>
            <a:r>
              <a:rPr lang="en-US" b="1" u="sng" dirty="0"/>
              <a:t> </a:t>
            </a:r>
            <a:r>
              <a:rPr lang="en-US" b="1" u="sng" dirty="0" err="1"/>
              <a:t>التكنولوجي</a:t>
            </a:r>
            <a:r>
              <a:rPr lang="en-US" b="1" u="sng" dirty="0"/>
              <a:t> </a:t>
            </a:r>
            <a:r>
              <a:rPr lang="en-US" b="1" u="sng" dirty="0" err="1"/>
              <a:t>في</a:t>
            </a:r>
            <a:r>
              <a:rPr lang="en-US" b="1" u="sng" dirty="0"/>
              <a:t> </a:t>
            </a:r>
            <a:r>
              <a:rPr lang="en-US" b="1" u="sng" dirty="0" err="1"/>
              <a:t>إنتاج</a:t>
            </a:r>
            <a:r>
              <a:rPr lang="en-US" b="1" u="sng" dirty="0"/>
              <a:t> </a:t>
            </a:r>
            <a:r>
              <a:rPr lang="en-US" b="1" u="sng" dirty="0" err="1"/>
              <a:t>الفشار</a:t>
            </a:r>
            <a:endParaRPr lang="en-US" b="1" u="sng" dirty="0"/>
          </a:p>
          <a:p>
            <a:pPr algn="just" rtl="1"/>
            <a:r>
              <a:rPr lang="en-US" dirty="0"/>
              <a:t>د) </a:t>
            </a:r>
            <a:r>
              <a:rPr lang="en-US" dirty="0" err="1"/>
              <a:t>انخفاض</a:t>
            </a:r>
            <a:r>
              <a:rPr lang="en-US" dirty="0"/>
              <a:t> </a:t>
            </a:r>
            <a:r>
              <a:rPr lang="en-US" dirty="0" err="1"/>
              <a:t>عدد</a:t>
            </a:r>
            <a:r>
              <a:rPr lang="en-US" dirty="0"/>
              <a:t> </a:t>
            </a:r>
            <a:r>
              <a:rPr lang="en-US" dirty="0" err="1"/>
              <a:t>منتجي</a:t>
            </a:r>
            <a:r>
              <a:rPr lang="en-US" dirty="0"/>
              <a:t> </a:t>
            </a:r>
            <a:r>
              <a:rPr lang="en-US" dirty="0" err="1"/>
              <a:t>الفشار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93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F97EAE6-D9A5-AD3F-52BC-97DAABB31941}"/>
              </a:ext>
            </a:extLst>
          </p:cNvPr>
          <p:cNvSpPr txBox="1">
            <a:spLocks/>
          </p:cNvSpPr>
          <p:nvPr/>
        </p:nvSpPr>
        <p:spPr>
          <a:xfrm>
            <a:off x="762000" y="2313252"/>
            <a:ext cx="4881563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would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shift the supply curve for sneakers?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technology for making sneakers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rubber, used to make sneakers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sneakers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above, that is, each change shifts the supply curve.</a:t>
            </a:r>
            <a:endParaRPr lang="ar-EG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B8097791-4D4E-9E02-A32B-7C0E0E7E9D8C}"/>
              </a:ext>
            </a:extLst>
          </p:cNvPr>
          <p:cNvSpPr txBox="1">
            <a:spLocks/>
          </p:cNvSpPr>
          <p:nvPr/>
        </p:nvSpPr>
        <p:spPr>
          <a:xfrm>
            <a:off x="6253828" y="2139401"/>
            <a:ext cx="4881563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أي مما يلي لا يؤدي إلى انتقال منحنى العرض للأحذية الرياضية؟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أ) زيادة التكنولوجيا المستخدمة في صناعة الأحذية الرياضية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ب) زيادة سعر المطاط المستخدم في صناعة الأحذية الرياضية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ج) زيادة سعر الأحذية الرياضية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د) لا شيء مما سبق، أي أن كل تغيير يؤدي إلى انتقال منحنى العرض.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ar-EG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83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2A0E17-27FF-8F3C-7AC7-91CB8E2F6A28}"/>
              </a:ext>
            </a:extLst>
          </p:cNvPr>
          <p:cNvSpPr txBox="1">
            <a:spLocks/>
          </p:cNvSpPr>
          <p:nvPr/>
        </p:nvSpPr>
        <p:spPr>
          <a:xfrm>
            <a:off x="868562" y="2092566"/>
            <a:ext cx="407962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figure, what is the minimum supply price for the Second gallon of ice cream?</a:t>
            </a:r>
            <a:endParaRPr lang="ar-EG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96755FB6-94F8-B341-4972-9E039384F0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181" y="2249645"/>
            <a:ext cx="3438581" cy="360749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F2A0E17-27FF-8F3C-7AC7-91CB8E2F6A28}"/>
              </a:ext>
            </a:extLst>
          </p:cNvPr>
          <p:cNvSpPr txBox="1">
            <a:spLocks/>
          </p:cNvSpPr>
          <p:nvPr/>
        </p:nvSpPr>
        <p:spPr>
          <a:xfrm>
            <a:off x="8386762" y="2092566"/>
            <a:ext cx="286292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في الشكل، ما هو الحد الأدنى لسعر العرض للغالون الثاني من الآيس كريم؟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</a:p>
        </p:txBody>
      </p:sp>
    </p:spTree>
    <p:extLst>
      <p:ext uri="{BB962C8B-B14F-4D97-AF65-F5344CB8AC3E}">
        <p14:creationId xmlns:p14="http://schemas.microsoft.com/office/powerpoint/2010/main" val="316294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0871" y="6449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183D242-F123-3127-272F-83B757BDD892}"/>
              </a:ext>
            </a:extLst>
          </p:cNvPr>
          <p:cNvSpPr txBox="1">
            <a:spLocks/>
          </p:cNvSpPr>
          <p:nvPr/>
        </p:nvSpPr>
        <p:spPr>
          <a:xfrm>
            <a:off x="762001" y="1981090"/>
            <a:ext cx="432435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 movement to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could be the result of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technology.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relative price of a soft drink.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relative price of a soft drink.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money price of a soft drink.</a:t>
            </a:r>
            <a:endParaRPr lang="ar-EG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EB531C-EDA3-879A-812F-234F54B8C4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1" y="1981090"/>
            <a:ext cx="2884228" cy="377542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D8B798-54DC-C3EC-6177-AAE1CA277084}"/>
              </a:ext>
            </a:extLst>
          </p:cNvPr>
          <p:cNvSpPr txBox="1">
            <a:spLocks/>
          </p:cNvSpPr>
          <p:nvPr/>
        </p:nvSpPr>
        <p:spPr>
          <a:xfrm>
            <a:off x="8243888" y="1903342"/>
            <a:ext cx="2987554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ar-EG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يوضح الشكل منحنيات العرض للمشروبات الغازية. لنفترض أن الاقتصاد عند النقطة (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). قد يكون الانتقال إلى النقطة (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 نتيجة لـ  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أ) انخفاض في التكنولوجيا.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ب) انخفاض في السعر النسبي للمشروبات الغازية.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ج) زيادة في السعر النسبي للمشروبات الغازية.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د) زيادة في السعر النقدي للمشروبات الغازية.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32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2C533B-228F-C5CA-3ACF-573A21F2737C}"/>
              </a:ext>
            </a:extLst>
          </p:cNvPr>
          <p:cNvSpPr txBox="1">
            <a:spLocks/>
          </p:cNvSpPr>
          <p:nvPr/>
        </p:nvSpPr>
        <p:spPr>
          <a:xfrm>
            <a:off x="762000" y="1962943"/>
            <a:ext cx="421005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An increase in the price of a soft drink is shown as a movement from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to </a:t>
            </a:r>
            <a:endParaRPr lang="ar-EG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61A396-1F28-9559-A57B-68D6AEF9A4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755" y="2395678"/>
            <a:ext cx="2757488" cy="307580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2C533B-228F-C5CA-3ACF-573A21F2737C}"/>
              </a:ext>
            </a:extLst>
          </p:cNvPr>
          <p:cNvSpPr txBox="1">
            <a:spLocks/>
          </p:cNvSpPr>
          <p:nvPr/>
        </p:nvSpPr>
        <p:spPr>
          <a:xfrm>
            <a:off x="7729537" y="1962943"/>
            <a:ext cx="3413591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ar-EG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يوضح الشكل منحنيات العرض للمشروبات الغازية. لنفترض أن الاقتصاد عند النقطة 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). </a:t>
            </a:r>
            <a:r>
              <a:rPr lang="ar-EG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يظهر ارتفاع سعر المشروب الغازي كحركة من النقطة 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ar-EG" sz="2000" b="1" dirty="0">
                <a:solidFill>
                  <a:schemeClr val="accent5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).</a:t>
            </a:r>
            <a:r>
              <a:rPr lang="ar-EG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إلى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 algn="just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63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1488621-C465-B4B8-37FD-EC0D837C1F4A}"/>
              </a:ext>
            </a:extLst>
          </p:cNvPr>
          <p:cNvSpPr txBox="1">
            <a:spLocks/>
          </p:cNvSpPr>
          <p:nvPr/>
        </p:nvSpPr>
        <p:spPr>
          <a:xfrm>
            <a:off x="942308" y="2354791"/>
            <a:ext cx="5642895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Law of 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Quantity Supplied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Change in Supply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The Supply curve &amp; the willingness -to-sell.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 Change in the Quantity Supplied Vs a Change in Supply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8AED2D-7997-ACD3-9227-74D6A4DAD9E9}"/>
              </a:ext>
            </a:extLst>
          </p:cNvPr>
          <p:cNvSpPr txBox="1"/>
          <p:nvPr/>
        </p:nvSpPr>
        <p:spPr>
          <a:xfrm>
            <a:off x="6910232" y="2333906"/>
            <a:ext cx="4107410" cy="2672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العرض</a:t>
            </a:r>
            <a:endParaRPr lang="en-US" sz="2000" dirty="0">
              <a:latin typeface="Alexandria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قانون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العرض</a:t>
            </a:r>
            <a:endParaRPr lang="en-US" sz="2000" dirty="0">
              <a:latin typeface="Alexandria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التغير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في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الكمية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المعروضة</a:t>
            </a:r>
            <a:endParaRPr lang="en-US" sz="2000" dirty="0">
              <a:latin typeface="Alexandria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التغير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في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منحنى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العرض</a:t>
            </a:r>
            <a:endParaRPr lang="en-US" sz="2000" dirty="0">
              <a:latin typeface="Alexandria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منحنى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العرض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والرغبة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في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البيع</a:t>
            </a:r>
            <a:r>
              <a:rPr lang="en-US" sz="2000" dirty="0">
                <a:latin typeface="Alexandria"/>
              </a:rPr>
              <a:t>.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000" dirty="0" err="1">
                <a:latin typeface="Alexandria"/>
              </a:rPr>
              <a:t>التغير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في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الكمية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المعروضة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مقابل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التغير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في</a:t>
            </a:r>
            <a:r>
              <a:rPr lang="en-US" sz="2000" dirty="0">
                <a:latin typeface="Alexandria"/>
              </a:rPr>
              <a:t> </a:t>
            </a:r>
            <a:r>
              <a:rPr lang="en-US" sz="2000" dirty="0" err="1">
                <a:latin typeface="Alexandria"/>
              </a:rPr>
              <a:t>العرض</a:t>
            </a: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5F1F35-7141-47F6-B9A6-4CD5D51CD84F}"/>
</file>

<file path=customXml/itemProps2.xml><?xml version="1.0" encoding="utf-8"?>
<ds:datastoreItem xmlns:ds="http://schemas.openxmlformats.org/officeDocument/2006/customXml" ds:itemID="{AD483D19-8AEA-4E2C-A4EE-D4CECEB8F35D}"/>
</file>

<file path=customXml/itemProps3.xml><?xml version="1.0" encoding="utf-8"?>
<ds:datastoreItem xmlns:ds="http://schemas.openxmlformats.org/officeDocument/2006/customXml" ds:itemID="{23FEE191-EE4C-43D3-88AF-FA4A5BDE5E8D}"/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3723</Words>
  <Application>Microsoft Office PowerPoint</Application>
  <PresentationFormat>Widescreen</PresentationFormat>
  <Paragraphs>468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41</cp:revision>
  <dcterms:created xsi:type="dcterms:W3CDTF">2023-04-29T09:08:23Z</dcterms:created>
  <dcterms:modified xsi:type="dcterms:W3CDTF">2024-09-27T20:13:51Z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