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9" r:id="rId22"/>
    <p:sldId id="638" r:id="rId23"/>
    <p:sldId id="639" r:id="rId24"/>
    <p:sldId id="670" r:id="rId25"/>
    <p:sldId id="668" r:id="rId26"/>
    <p:sldId id="640" r:id="rId27"/>
    <p:sldId id="641" r:id="rId28"/>
    <p:sldId id="642" r:id="rId29"/>
    <p:sldId id="643" r:id="rId30"/>
    <p:sldId id="690" r:id="rId31"/>
    <p:sldId id="645" r:id="rId32"/>
    <p:sldId id="691"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9"/>
            <p14:sldId id="638"/>
            <p14:sldId id="639"/>
            <p14:sldId id="670"/>
            <p14:sldId id="668"/>
            <p14:sldId id="640"/>
            <p14:sldId id="641"/>
            <p14:sldId id="642"/>
            <p14:sldId id="643"/>
            <p14:sldId id="690"/>
            <p14:sldId id="645"/>
            <p14:sldId id="691"/>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53999" y="-58058"/>
            <a:ext cx="768130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220512"/>
            <a:ext cx="4017626"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92212" flipV="1">
            <a:off x="-1635533" y="4612426"/>
            <a:ext cx="5573486" cy="230191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07453" y="820613"/>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87600" y="2427497"/>
            <a:ext cx="9580878" cy="341632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311175" y="1952016"/>
            <a:ext cx="10763225" cy="4445000"/>
          </a:xfrm>
        </p:spPr>
        <p:txBody>
          <a:bodyPr>
            <a:noAutofit/>
          </a:bodyPr>
          <a:lstStyle/>
          <a:p>
            <a:pPr algn="just"/>
            <a:r>
              <a:rPr lang="en-US" sz="3000" b="1" dirty="0">
                <a:solidFill>
                  <a:srgbClr val="00B0F0"/>
                </a:solidFill>
              </a:rPr>
              <a:t>Aggregate planning </a:t>
            </a:r>
            <a:r>
              <a:rPr lang="en-US" sz="3000" dirty="0"/>
              <a:t>is a process by which a company determines planned levels of capacity, production, subcontracting, inventory, stockouts, and even pricing over a specified time horizon. </a:t>
            </a:r>
          </a:p>
          <a:p>
            <a:pPr algn="just"/>
            <a:endParaRPr lang="en-US" sz="3000" dirty="0"/>
          </a:p>
          <a:p>
            <a:pPr algn="just"/>
            <a:r>
              <a:rPr lang="en-US" sz="3000" dirty="0"/>
              <a:t>The goal of aggregate planning is to build a plan that satisfies demand while maximizing profit.</a:t>
            </a:r>
          </a:p>
          <a:p>
            <a:pPr marL="0" indent="0" algn="just">
              <a:buNone/>
            </a:pPr>
            <a:endParaRPr lang="en-US" sz="30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1257280" y="1155862"/>
            <a:ext cx="229449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284480" y="1544378"/>
            <a:ext cx="10962489" cy="4445000"/>
          </a:xfrm>
        </p:spPr>
        <p:txBody>
          <a:bodyPr>
            <a:noAutofit/>
          </a:bodyPr>
          <a:lstStyle/>
          <a:p>
            <a:pPr marL="0" indent="0" algn="just">
              <a:buNone/>
            </a:pPr>
            <a:endParaRPr lang="en-US" sz="3000" dirty="0"/>
          </a:p>
          <a:p>
            <a:pPr algn="just"/>
            <a:r>
              <a:rPr lang="en-US" altLang="en-US" sz="3000" b="1" dirty="0">
                <a:solidFill>
                  <a:srgbClr val="00B0F0"/>
                </a:solidFill>
              </a:rPr>
              <a:t>Aggregate planning</a:t>
            </a:r>
            <a:r>
              <a:rPr lang="en-US" altLang="en-US" sz="3000" dirty="0"/>
              <a:t>, as the name suggests, solves problems involving aggregate decisions rather than stock-keeping unit (SKU)-level decisions. </a:t>
            </a:r>
          </a:p>
          <a:p>
            <a:pPr algn="just"/>
            <a:endParaRPr lang="en-US" altLang="en-US" sz="3000" dirty="0"/>
          </a:p>
          <a:p>
            <a:pPr algn="just"/>
            <a:r>
              <a:rPr lang="en-US" altLang="en-US" sz="3000" b="1" dirty="0">
                <a:solidFill>
                  <a:srgbClr val="00B0F0"/>
                </a:solidFill>
              </a:rPr>
              <a:t>For example</a:t>
            </a:r>
            <a:r>
              <a:rPr lang="en-US" altLang="en-US" sz="30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389210" y="1128729"/>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223520" y="1564698"/>
            <a:ext cx="10861040"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a:t>
            </a:r>
            <a:r>
              <a:rPr lang="en-US" b="1" dirty="0"/>
              <a:t>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23696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04800" y="1642922"/>
            <a:ext cx="110490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191369" y="1657706"/>
            <a:ext cx="11162431"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284480" y="1400013"/>
            <a:ext cx="1144532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47040" y="1557896"/>
            <a:ext cx="10789516"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D263-A27A-0DE3-6F66-9FA77EBA87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74E34E-1104-AAB4-AD07-EDA1BB76A73D}"/>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55D7B5B-2605-9ACC-4AEC-A63A1F97035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83F389E5-3F2E-C0FF-E3CE-6A79B16CCA9E}"/>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93873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421713" y="1644542"/>
            <a:ext cx="11667465"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AE249-1860-03F6-10E8-7A61798257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8365C14-17FD-6894-0F46-BDC40ACF0A2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E252C3D-F3BA-A7D1-94A4-5330852AC2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6" name="Picture 5">
            <a:extLst>
              <a:ext uri="{FF2B5EF4-FFF2-40B4-BE49-F238E27FC236}">
                <a16:creationId xmlns:a16="http://schemas.microsoft.com/office/drawing/2014/main" id="{FEBE0560-14AB-9B04-1D36-CE3D47743308}"/>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4217097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1D6D-27F3-23E4-C912-948776DE0DE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C0CAF96-3D59-287D-5010-BF0149AD5692}"/>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F61439D-10E4-E1BD-1FA8-A623D3F537A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C2C2DB5D-8A39-DFAA-7225-56559CB6EDD6}"/>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3459722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07651" y="143741"/>
            <a:ext cx="463609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8052" y="4506075"/>
            <a:ext cx="5573486" cy="229738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37434" y="1119985"/>
            <a:ext cx="6458406"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297383" y="2639716"/>
            <a:ext cx="9698422" cy="353943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59" y="1574800"/>
            <a:ext cx="11464265" cy="4689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 Chapter 8.</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75036"/>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4134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C3A8A0-E375-4E3C-9DDA-C0868CBAA247}"/>
</file>

<file path=customXml/itemProps2.xml><?xml version="1.0" encoding="utf-8"?>
<ds:datastoreItem xmlns:ds="http://schemas.openxmlformats.org/officeDocument/2006/customXml" ds:itemID="{DB2FC20A-0E2D-4278-B4D5-CB3CECF75CFA}"/>
</file>

<file path=customXml/itemProps3.xml><?xml version="1.0" encoding="utf-8"?>
<ds:datastoreItem xmlns:ds="http://schemas.openxmlformats.org/officeDocument/2006/customXml" ds:itemID="{1C77930D-6310-4F9D-9635-5F116BA224A9}"/>
</file>

<file path=docProps/app.xml><?xml version="1.0" encoding="utf-8"?>
<Properties xmlns="http://schemas.openxmlformats.org/officeDocument/2006/extended-properties" xmlns:vt="http://schemas.openxmlformats.org/officeDocument/2006/docPropsVTypes">
  <TotalTime>7076</TotalTime>
  <Words>2628</Words>
  <Application>Microsoft Office PowerPoint</Application>
  <PresentationFormat>Widescreen</PresentationFormat>
  <Paragraphs>298</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173</cp:revision>
  <dcterms:created xsi:type="dcterms:W3CDTF">2023-04-29T09:08:23Z</dcterms:created>
  <dcterms:modified xsi:type="dcterms:W3CDTF">2025-11-08T15:43:19Z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