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334" r:id="rId2"/>
    <p:sldId id="438" r:id="rId3"/>
    <p:sldId id="561" r:id="rId4"/>
    <p:sldId id="258" r:id="rId5"/>
    <p:sldId id="566" r:id="rId6"/>
    <p:sldId id="429" r:id="rId7"/>
    <p:sldId id="525" r:id="rId8"/>
    <p:sldId id="537" r:id="rId9"/>
    <p:sldId id="526" r:id="rId10"/>
    <p:sldId id="565" r:id="rId11"/>
    <p:sldId id="527" r:id="rId12"/>
    <p:sldId id="363" r:id="rId13"/>
    <p:sldId id="367" r:id="rId14"/>
    <p:sldId id="534" r:id="rId15"/>
    <p:sldId id="356" r:id="rId16"/>
    <p:sldId id="338" r:id="rId17"/>
    <p:sldId id="536" r:id="rId18"/>
    <p:sldId id="359" r:id="rId19"/>
    <p:sldId id="568" r:id="rId20"/>
    <p:sldId id="569" r:id="rId21"/>
    <p:sldId id="570" r:id="rId22"/>
    <p:sldId id="571" r:id="rId23"/>
    <p:sldId id="352" r:id="rId24"/>
    <p:sldId id="572" r:id="rId25"/>
    <p:sldId id="573" r:id="rId26"/>
    <p:sldId id="574" r:id="rId27"/>
    <p:sldId id="567" r:id="rId28"/>
    <p:sldId id="529" r:id="rId29"/>
    <p:sldId id="542" r:id="rId30"/>
    <p:sldId id="364" r:id="rId31"/>
    <p:sldId id="357" r:id="rId32"/>
    <p:sldId id="377" r:id="rId33"/>
    <p:sldId id="442" r:id="rId34"/>
    <p:sldId id="360" r:id="rId35"/>
    <p:sldId id="361" r:id="rId36"/>
    <p:sldId id="426" r:id="rId37"/>
    <p:sldId id="428" r:id="rId38"/>
    <p:sldId id="444" r:id="rId39"/>
    <p:sldId id="558" r:id="rId40"/>
    <p:sldId id="559" r:id="rId41"/>
    <p:sldId id="562" r:id="rId42"/>
    <p:sldId id="544" r:id="rId43"/>
    <p:sldId id="519" r:id="rId44"/>
    <p:sldId id="543" r:id="rId45"/>
    <p:sldId id="520" r:id="rId46"/>
    <p:sldId id="545" r:id="rId47"/>
    <p:sldId id="546" r:id="rId48"/>
    <p:sldId id="575" r:id="rId49"/>
    <p:sldId id="522" r:id="rId50"/>
    <p:sldId id="524" r:id="rId51"/>
    <p:sldId id="550" r:id="rId52"/>
    <p:sldId id="551" r:id="rId53"/>
    <p:sldId id="553" r:id="rId54"/>
    <p:sldId id="418" r:id="rId55"/>
    <p:sldId id="557" r:id="rId56"/>
    <p:sldId id="454" r:id="rId57"/>
    <p:sldId id="533" r:id="rId58"/>
    <p:sldId id="560" r:id="rId59"/>
    <p:sldId id="552" r:id="rId60"/>
    <p:sldId id="264" r:id="rId61"/>
    <p:sldId id="555" r:id="rId62"/>
    <p:sldId id="424" r:id="rId6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9900"/>
    <a:srgbClr val="660033"/>
    <a:srgbClr val="CC9900"/>
    <a:srgbClr val="FF6600"/>
    <a:srgbClr val="FFCC99"/>
    <a:srgbClr val="CC0000"/>
    <a:srgbClr val="00FFFF"/>
    <a:srgbClr val="99CC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7D740BD-D243-48D4-ACF3-62A0FA03A546}">
      <dgm:prSet custT="1"/>
      <dgm:spPr>
        <a:solidFill>
          <a:srgbClr val="FFFF00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I- </a:t>
          </a:r>
          <a:r>
            <a:rPr lang="en-US" sz="2000" b="1" i="0" dirty="0">
              <a:solidFill>
                <a:schemeClr val="tx1"/>
              </a:solidFill>
              <a:effectLst/>
              <a:latin typeface="+mn-lt"/>
            </a:rPr>
            <a:t>What is a Project Charter?</a:t>
          </a:r>
          <a:br>
            <a:rPr lang="en-US" sz="2000" b="1" i="0" dirty="0">
              <a:solidFill>
                <a:schemeClr val="tx1"/>
              </a:solidFill>
              <a:effectLst/>
              <a:latin typeface="-apple-system"/>
            </a:rPr>
          </a:br>
          <a:endParaRPr lang="en-US" sz="2000" b="1" dirty="0">
            <a:solidFill>
              <a:schemeClr val="tx1"/>
            </a:solidFill>
          </a:endParaRP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86E4830E-081E-4653-97C1-09CA902EEDD1}">
      <dgm:prSet custT="1"/>
      <dgm:spPr>
        <a:solidFill>
          <a:srgbClr val="00FF00"/>
        </a:soli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  <a:latin typeface="+mn-lt"/>
            </a:rPr>
            <a:t>IV- </a:t>
          </a: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Project Charter </a:t>
          </a:r>
        </a:p>
        <a:p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vs </a:t>
          </a:r>
        </a:p>
        <a:p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The other Project Documents</a:t>
          </a:r>
          <a:endParaRPr lang="en-US" sz="1800" dirty="0">
            <a:solidFill>
              <a:schemeClr val="tx1"/>
            </a:solidFill>
          </a:endParaRPr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endParaRPr lang="en-US"/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endParaRPr lang="en-US"/>
        </a:p>
      </dgm:t>
    </dgm:pt>
    <dgm:pt modelId="{2CBF3FB4-6C1C-48B8-8C4D-C33F9E9B8C2A}">
      <dgm:prSet custT="1"/>
      <dgm:spPr>
        <a:solidFill>
          <a:srgbClr val="00FFFF"/>
        </a:solidFill>
      </dgm:spPr>
      <dgm:t>
        <a:bodyPr/>
        <a:lstStyle/>
        <a:p>
          <a:pPr>
            <a:buNone/>
          </a:pP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II- What is included in</a:t>
          </a:r>
          <a:br>
            <a:rPr lang="en-US" sz="1800" b="1" i="0" dirty="0">
              <a:solidFill>
                <a:schemeClr val="tx1"/>
              </a:solidFill>
              <a:effectLst/>
              <a:latin typeface="+mn-lt"/>
            </a:rPr>
          </a:b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 the Project Charter?</a:t>
          </a:r>
          <a:br>
            <a:rPr lang="en-US" sz="1800" b="1" i="0" dirty="0">
              <a:solidFill>
                <a:schemeClr val="tx1"/>
              </a:solidFill>
              <a:effectLst/>
              <a:latin typeface="+mn-lt"/>
            </a:rPr>
          </a:br>
          <a:br>
            <a:rPr lang="en-US" sz="1800" b="0" i="0" dirty="0">
              <a:effectLst/>
              <a:latin typeface="+mn-lt"/>
            </a:rPr>
          </a:br>
          <a:endParaRPr lang="en-US" sz="1800" b="1" dirty="0"/>
        </a:p>
      </dgm:t>
    </dgm:pt>
    <dgm:pt modelId="{EF6E350B-CC8D-4416-8AE2-80F852A9725E}" type="parTrans" cxnId="{A3D73817-86C7-4BA2-989C-A210D5B4EF78}">
      <dgm:prSet/>
      <dgm:spPr/>
      <dgm:t>
        <a:bodyPr/>
        <a:lstStyle/>
        <a:p>
          <a:endParaRPr lang="fr-FR"/>
        </a:p>
      </dgm:t>
    </dgm:pt>
    <dgm:pt modelId="{D74C9B17-075B-4C9D-BA34-BEDFFC161AAE}" type="sibTrans" cxnId="{A3D73817-86C7-4BA2-989C-A210D5B4EF78}">
      <dgm:prSet/>
      <dgm:spPr/>
      <dgm:t>
        <a:bodyPr/>
        <a:lstStyle/>
        <a:p>
          <a:endParaRPr lang="fr-FR"/>
        </a:p>
      </dgm:t>
    </dgm:pt>
    <dgm:pt modelId="{8F8C7471-05C6-4042-B0D2-3452BAB285D9}">
      <dgm:prSet custT="1"/>
      <dgm:spPr>
        <a:solidFill>
          <a:srgbClr val="D957AE"/>
        </a:soli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  <a:latin typeface="+mn-lt"/>
            </a:rPr>
            <a:t>III-</a:t>
          </a: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How to Develop a Project Charter?</a:t>
          </a:r>
          <a:endParaRPr lang="en-US" sz="1800" b="1" dirty="0">
            <a:solidFill>
              <a:schemeClr val="tx1"/>
            </a:solidFill>
          </a:endParaRPr>
        </a:p>
      </dgm:t>
    </dgm:pt>
    <dgm:pt modelId="{AD1F1B28-318C-4294-B23F-E45FE0F8867F}" type="parTrans" cxnId="{E42B9A25-79B3-43F9-A779-CE003DF0006C}">
      <dgm:prSet/>
      <dgm:spPr/>
      <dgm:t>
        <a:bodyPr/>
        <a:lstStyle/>
        <a:p>
          <a:endParaRPr lang="fr-FR"/>
        </a:p>
      </dgm:t>
    </dgm:pt>
    <dgm:pt modelId="{E48ABA2E-938C-401F-92EC-C2873736F3F6}" type="sibTrans" cxnId="{E42B9A25-79B3-43F9-A779-CE003DF0006C}">
      <dgm:prSet/>
      <dgm:spPr/>
      <dgm:t>
        <a:bodyPr/>
        <a:lstStyle/>
        <a:p>
          <a:endParaRPr lang="fr-FR"/>
        </a:p>
      </dgm:t>
    </dgm:pt>
    <dgm:pt modelId="{52F513D9-4E97-4018-B7C7-BD156F123EC5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</dgm:pt>
    <dgm:pt modelId="{A176B690-383F-4CCC-9CDA-E6F73D7FEB5D}" type="pres">
      <dgm:prSet presAssocID="{6141646F-D791-4CA2-A717-C4D765645C71}" presName="arrow" presStyleLbl="bgShp" presStyleIdx="0" presStyleCnt="1" custScaleX="117647" custLinFactNeighborX="-4381" custLinFactNeighborY="775"/>
      <dgm:spPr/>
    </dgm:pt>
    <dgm:pt modelId="{327342A9-6E7A-4DF8-886C-5A13D1F5C9D3}" type="pres">
      <dgm:prSet presAssocID="{6141646F-D791-4CA2-A717-C4D765645C71}" presName="linearProcess" presStyleCnt="0"/>
      <dgm:spPr/>
    </dgm:pt>
    <dgm:pt modelId="{77A0BE77-04DE-42F8-B03E-4CB612BF95D1}" type="pres">
      <dgm:prSet presAssocID="{C7D740BD-D243-48D4-ACF3-62A0FA03A546}" presName="textNode" presStyleLbl="node1" presStyleIdx="0" presStyleCnt="4" custScaleX="93244" custScaleY="119684" custLinFactNeighborX="27964" custLinFactNeighborY="-2982">
        <dgm:presLayoutVars>
          <dgm:bulletEnabled val="1"/>
        </dgm:presLayoutVars>
      </dgm:prSet>
      <dgm:spPr/>
    </dgm:pt>
    <dgm:pt modelId="{2E101DC2-C001-479F-85B1-4E199FE0C0F6}" type="pres">
      <dgm:prSet presAssocID="{79D1F487-A95D-4271-86B5-EB6C8862F750}" presName="sibTrans" presStyleCnt="0"/>
      <dgm:spPr/>
    </dgm:pt>
    <dgm:pt modelId="{E182F321-B36F-4F3C-BBDA-F50F553FB7DE}" type="pres">
      <dgm:prSet presAssocID="{86E4830E-081E-4653-97C1-09CA902EEDD1}" presName="textNode" presStyleLbl="node1" presStyleIdx="1" presStyleCnt="4" custScaleY="118716" custLinFactX="180698" custLinFactNeighborX="200000" custLinFactNeighborY="-6176">
        <dgm:presLayoutVars>
          <dgm:bulletEnabled val="1"/>
        </dgm:presLayoutVars>
      </dgm:prSet>
      <dgm:spPr/>
    </dgm:pt>
    <dgm:pt modelId="{8BBEE7DD-5486-4211-A46F-9B3432B43D57}" type="pres">
      <dgm:prSet presAssocID="{4F522934-4A53-48AE-A270-84C93756C039}" presName="sibTrans" presStyleCnt="0"/>
      <dgm:spPr/>
    </dgm:pt>
    <dgm:pt modelId="{6E8845B8-BD76-4D79-AD5F-4B3A8011D915}" type="pres">
      <dgm:prSet presAssocID="{2CBF3FB4-6C1C-48B8-8C4D-C33F9E9B8C2A}" presName="textNode" presStyleLbl="node1" presStyleIdx="2" presStyleCnt="4" custScaleY="124288" custLinFactX="-100000" custLinFactNeighborX="-131453" custLinFactNeighborY="324">
        <dgm:presLayoutVars>
          <dgm:bulletEnabled val="1"/>
        </dgm:presLayoutVars>
      </dgm:prSet>
      <dgm:spPr/>
    </dgm:pt>
    <dgm:pt modelId="{0FD9508A-208B-467E-B496-D736F57F69B5}" type="pres">
      <dgm:prSet presAssocID="{D74C9B17-075B-4C9D-BA34-BEDFFC161AAE}" presName="sibTrans" presStyleCnt="0"/>
      <dgm:spPr/>
    </dgm:pt>
    <dgm:pt modelId="{511F8D76-361A-4C5E-AA8C-CED573FD7922}" type="pres">
      <dgm:prSet presAssocID="{8F8C7471-05C6-4042-B0D2-3452BAB285D9}" presName="textNode" presStyleLbl="node1" presStyleIdx="3" presStyleCnt="4" custScaleY="122352" custLinFactX="-100000" custLinFactNeighborX="-155159" custLinFactNeighborY="-6003">
        <dgm:presLayoutVars>
          <dgm:bulletEnabled val="1"/>
        </dgm:presLayoutVars>
      </dgm:prSet>
      <dgm:spPr/>
    </dgm:pt>
  </dgm:ptLst>
  <dgm:cxnLst>
    <dgm:cxn modelId="{A3D73817-86C7-4BA2-989C-A210D5B4EF78}" srcId="{6141646F-D791-4CA2-A717-C4D765645C71}" destId="{2CBF3FB4-6C1C-48B8-8C4D-C33F9E9B8C2A}" srcOrd="2" destOrd="0" parTransId="{EF6E350B-CC8D-4416-8AE2-80F852A9725E}" sibTransId="{D74C9B17-075B-4C9D-BA34-BEDFFC161AAE}"/>
    <dgm:cxn modelId="{0456E117-C143-4CAF-BE1E-910F8751D8A5}" srcId="{6141646F-D791-4CA2-A717-C4D765645C71}" destId="{86E4830E-081E-4653-97C1-09CA902EEDD1}" srcOrd="1" destOrd="0" parTransId="{852D14FE-F6A4-4D18-98C2-BF1961B8095D}" sibTransId="{4F522934-4A53-48AE-A270-84C93756C039}"/>
    <dgm:cxn modelId="{E42B9A25-79B3-43F9-A779-CE003DF0006C}" srcId="{6141646F-D791-4CA2-A717-C4D765645C71}" destId="{8F8C7471-05C6-4042-B0D2-3452BAB285D9}" srcOrd="3" destOrd="0" parTransId="{AD1F1B28-318C-4294-B23F-E45FE0F8867F}" sibTransId="{E48ABA2E-938C-401F-92EC-C2873736F3F6}"/>
    <dgm:cxn modelId="{F607BF41-B350-4555-963B-DACDA4A25B61}" type="presOf" srcId="{2CBF3FB4-6C1C-48B8-8C4D-C33F9E9B8C2A}" destId="{6E8845B8-BD76-4D79-AD5F-4B3A8011D915}" srcOrd="0" destOrd="0" presId="urn:microsoft.com/office/officeart/2005/8/layout/hProcess9"/>
    <dgm:cxn modelId="{F8C42887-53B2-408B-9077-0CC6B7876C84}" type="presOf" srcId="{6141646F-D791-4CA2-A717-C4D765645C71}" destId="{52F513D9-4E97-4018-B7C7-BD156F123EC5}" srcOrd="0" destOrd="0" presId="urn:microsoft.com/office/officeart/2005/8/layout/hProcess9"/>
    <dgm:cxn modelId="{108A989D-8810-466C-9F50-F74855F6F07F}" type="presOf" srcId="{8F8C7471-05C6-4042-B0D2-3452BAB285D9}" destId="{511F8D76-361A-4C5E-AA8C-CED573FD7922}" srcOrd="0" destOrd="0" presId="urn:microsoft.com/office/officeart/2005/8/layout/hProcess9"/>
    <dgm:cxn modelId="{0D5B96D2-4A85-4D8D-89C6-D681B22DC456}" srcId="{6141646F-D791-4CA2-A717-C4D765645C71}" destId="{C7D740BD-D243-48D4-ACF3-62A0FA03A546}" srcOrd="0" destOrd="0" parTransId="{6C4D2921-BB83-42F3-B2F5-AA964E4ED0E6}" sibTransId="{79D1F487-A95D-4271-86B5-EB6C8862F750}"/>
    <dgm:cxn modelId="{D2378FE3-38BA-4AF8-98E7-6AD755F69560}" type="presOf" srcId="{C7D740BD-D243-48D4-ACF3-62A0FA03A546}" destId="{77A0BE77-04DE-42F8-B03E-4CB612BF95D1}" srcOrd="0" destOrd="0" presId="urn:microsoft.com/office/officeart/2005/8/layout/hProcess9"/>
    <dgm:cxn modelId="{9815EEF0-FC0F-41AD-B895-6C58D51A17EA}" type="presOf" srcId="{86E4830E-081E-4653-97C1-09CA902EEDD1}" destId="{E182F321-B36F-4F3C-BBDA-F50F553FB7DE}" srcOrd="0" destOrd="0" presId="urn:microsoft.com/office/officeart/2005/8/layout/hProcess9"/>
    <dgm:cxn modelId="{8216BF81-BD26-475B-9DFE-258A4DBD03B9}" type="presParOf" srcId="{52F513D9-4E97-4018-B7C7-BD156F123EC5}" destId="{A176B690-383F-4CCC-9CDA-E6F73D7FEB5D}" srcOrd="0" destOrd="0" presId="urn:microsoft.com/office/officeart/2005/8/layout/hProcess9"/>
    <dgm:cxn modelId="{0D307636-4263-4A32-AA33-9A00AA7E2B18}" type="presParOf" srcId="{52F513D9-4E97-4018-B7C7-BD156F123EC5}" destId="{327342A9-6E7A-4DF8-886C-5A13D1F5C9D3}" srcOrd="1" destOrd="0" presId="urn:microsoft.com/office/officeart/2005/8/layout/hProcess9"/>
    <dgm:cxn modelId="{CC865F5A-21B8-4D57-8773-527B7E24A1BC}" type="presParOf" srcId="{327342A9-6E7A-4DF8-886C-5A13D1F5C9D3}" destId="{77A0BE77-04DE-42F8-B03E-4CB612BF95D1}" srcOrd="0" destOrd="0" presId="urn:microsoft.com/office/officeart/2005/8/layout/hProcess9"/>
    <dgm:cxn modelId="{6A8A1E52-C85D-47EF-ABF2-46188201A0C8}" type="presParOf" srcId="{327342A9-6E7A-4DF8-886C-5A13D1F5C9D3}" destId="{2E101DC2-C001-479F-85B1-4E199FE0C0F6}" srcOrd="1" destOrd="0" presId="urn:microsoft.com/office/officeart/2005/8/layout/hProcess9"/>
    <dgm:cxn modelId="{BFD0673C-E832-4F8D-B98A-35F2A2D22C8F}" type="presParOf" srcId="{327342A9-6E7A-4DF8-886C-5A13D1F5C9D3}" destId="{E182F321-B36F-4F3C-BBDA-F50F553FB7DE}" srcOrd="2" destOrd="0" presId="urn:microsoft.com/office/officeart/2005/8/layout/hProcess9"/>
    <dgm:cxn modelId="{9124C873-030E-4A57-9EBE-10E00D8EC473}" type="presParOf" srcId="{327342A9-6E7A-4DF8-886C-5A13D1F5C9D3}" destId="{8BBEE7DD-5486-4211-A46F-9B3432B43D57}" srcOrd="3" destOrd="0" presId="urn:microsoft.com/office/officeart/2005/8/layout/hProcess9"/>
    <dgm:cxn modelId="{AD2715B3-3CFD-42CD-944C-8742790641E7}" type="presParOf" srcId="{327342A9-6E7A-4DF8-886C-5A13D1F5C9D3}" destId="{6E8845B8-BD76-4D79-AD5F-4B3A8011D915}" srcOrd="4" destOrd="0" presId="urn:microsoft.com/office/officeart/2005/8/layout/hProcess9"/>
    <dgm:cxn modelId="{1980D045-077E-4703-B329-4DED8C3FC103}" type="presParOf" srcId="{327342A9-6E7A-4DF8-886C-5A13D1F5C9D3}" destId="{0FD9508A-208B-467E-B496-D736F57F69B5}" srcOrd="5" destOrd="0" presId="urn:microsoft.com/office/officeart/2005/8/layout/hProcess9"/>
    <dgm:cxn modelId="{CE388C89-ECBB-4B3A-9820-55FAD79CF0B3}" type="presParOf" srcId="{327342A9-6E7A-4DF8-886C-5A13D1F5C9D3}" destId="{511F8D76-361A-4C5E-AA8C-CED573FD792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7D740BD-D243-48D4-ACF3-62A0FA03A546}">
      <dgm:prSet custT="1"/>
      <dgm:spPr>
        <a:solidFill>
          <a:srgbClr val="FF0066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I- </a:t>
          </a:r>
          <a:r>
            <a:rPr lang="en-US" sz="2000" b="1" i="0" dirty="0">
              <a:solidFill>
                <a:schemeClr val="tx1"/>
              </a:solidFill>
              <a:effectLst/>
              <a:latin typeface="+mn-lt"/>
            </a:rPr>
            <a:t>What is a Project Plan?</a:t>
          </a:r>
          <a:br>
            <a:rPr lang="en-US" sz="2000" b="1" i="0" dirty="0">
              <a:solidFill>
                <a:schemeClr val="tx1"/>
              </a:solidFill>
              <a:effectLst/>
              <a:latin typeface="-apple-system"/>
            </a:rPr>
          </a:br>
          <a:endParaRPr lang="en-US" sz="2000" b="1" dirty="0">
            <a:solidFill>
              <a:schemeClr val="tx1"/>
            </a:solidFill>
          </a:endParaRP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0CB3D2F5-CB3E-4731-B8D7-B2D102F14CDC}">
      <dgm:prSet custT="1"/>
      <dgm:spPr>
        <a:solidFill>
          <a:srgbClr val="FFC000"/>
        </a:solidFill>
      </dgm:spPr>
      <dgm:t>
        <a:bodyPr/>
        <a:lstStyle/>
        <a:p>
          <a:pPr>
            <a:buNone/>
          </a:pP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IV- </a:t>
          </a:r>
          <a:r>
            <a:rPr lang="en-US" sz="1800" b="1" i="0" dirty="0">
              <a:solidFill>
                <a:srgbClr val="1C1F24"/>
              </a:solidFill>
              <a:effectLst/>
            </a:rPr>
            <a:t>Elements of a Project Plan you shouldn't overlook</a:t>
          </a:r>
          <a:endParaRPr lang="en-US" sz="1800" b="1" dirty="0">
            <a:solidFill>
              <a:schemeClr val="tx1"/>
            </a:solidFill>
          </a:endParaRPr>
        </a:p>
      </dgm:t>
    </dgm:pt>
    <dgm:pt modelId="{DDE38F03-0CF4-498E-9636-0699E11E7903}" type="parTrans" cxnId="{5896B283-3339-46E1-B3FC-C09378934C1A}">
      <dgm:prSet/>
      <dgm:spPr/>
      <dgm:t>
        <a:bodyPr/>
        <a:lstStyle/>
        <a:p>
          <a:endParaRPr lang="fr-FR"/>
        </a:p>
      </dgm:t>
    </dgm:pt>
    <dgm:pt modelId="{BAA9D0DC-480C-49F7-A10A-965FE3D63D03}" type="sibTrans" cxnId="{5896B283-3339-46E1-B3FC-C09378934C1A}">
      <dgm:prSet/>
      <dgm:spPr/>
      <dgm:t>
        <a:bodyPr/>
        <a:lstStyle/>
        <a:p>
          <a:endParaRPr lang="fr-FR"/>
        </a:p>
      </dgm:t>
    </dgm:pt>
    <dgm:pt modelId="{2CBF3FB4-6C1C-48B8-8C4D-C33F9E9B8C2A}">
      <dgm:prSet custT="1"/>
      <dgm:spPr>
        <a:solidFill>
          <a:srgbClr val="FFCC99"/>
        </a:solidFill>
      </dgm:spPr>
      <dgm:t>
        <a:bodyPr/>
        <a:lstStyle/>
        <a:p>
          <a:pPr>
            <a:buNone/>
          </a:pPr>
          <a:r>
            <a:rPr lang="en-US" sz="1800" b="1" i="0" dirty="0">
              <a:solidFill>
                <a:schemeClr val="tx1"/>
              </a:solidFill>
              <a:effectLst/>
              <a:latin typeface="+mn-lt"/>
            </a:rPr>
            <a:t>II- </a:t>
          </a:r>
          <a:r>
            <a:rPr lang="en-US" sz="1800" b="1" i="0" dirty="0">
              <a:solidFill>
                <a:schemeClr val="tx1"/>
              </a:solidFill>
              <a:effectLst/>
            </a:rPr>
            <a:t>Who creates Project Plans? </a:t>
          </a:r>
          <a:endParaRPr lang="en-US" sz="1800" b="1" dirty="0">
            <a:solidFill>
              <a:schemeClr val="tx1"/>
            </a:solidFill>
          </a:endParaRPr>
        </a:p>
      </dgm:t>
    </dgm:pt>
    <dgm:pt modelId="{EF6E350B-CC8D-4416-8AE2-80F852A9725E}" type="parTrans" cxnId="{A3D73817-86C7-4BA2-989C-A210D5B4EF78}">
      <dgm:prSet/>
      <dgm:spPr/>
      <dgm:t>
        <a:bodyPr/>
        <a:lstStyle/>
        <a:p>
          <a:endParaRPr lang="fr-FR"/>
        </a:p>
      </dgm:t>
    </dgm:pt>
    <dgm:pt modelId="{D74C9B17-075B-4C9D-BA34-BEDFFC161AAE}" type="sibTrans" cxnId="{A3D73817-86C7-4BA2-989C-A210D5B4EF78}">
      <dgm:prSet/>
      <dgm:spPr/>
      <dgm:t>
        <a:bodyPr/>
        <a:lstStyle/>
        <a:p>
          <a:endParaRPr lang="fr-FR"/>
        </a:p>
      </dgm:t>
    </dgm:pt>
    <dgm:pt modelId="{8F8C7471-05C6-4042-B0D2-3452BAB285D9}">
      <dgm:prSet custT="1"/>
      <dgm:spPr>
        <a:solidFill>
          <a:srgbClr val="FF6600"/>
        </a:soli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  <a:latin typeface="+mn-lt"/>
            </a:rPr>
            <a:t>III-</a:t>
          </a:r>
          <a:r>
            <a:rPr lang="fr-FR" sz="1800" b="1" i="0" dirty="0">
              <a:solidFill>
                <a:schemeClr val="tx1"/>
              </a:solidFill>
              <a:effectLst/>
            </a:rPr>
            <a:t>Characteristics of Project Plans</a:t>
          </a:r>
          <a:endParaRPr lang="en-US" sz="1800" b="1" dirty="0">
            <a:solidFill>
              <a:schemeClr val="tx1"/>
            </a:solidFill>
          </a:endParaRPr>
        </a:p>
      </dgm:t>
    </dgm:pt>
    <dgm:pt modelId="{AD1F1B28-318C-4294-B23F-E45FE0F8867F}" type="parTrans" cxnId="{E42B9A25-79B3-43F9-A779-CE003DF0006C}">
      <dgm:prSet/>
      <dgm:spPr/>
      <dgm:t>
        <a:bodyPr/>
        <a:lstStyle/>
        <a:p>
          <a:endParaRPr lang="fr-FR"/>
        </a:p>
      </dgm:t>
    </dgm:pt>
    <dgm:pt modelId="{E48ABA2E-938C-401F-92EC-C2873736F3F6}" type="sibTrans" cxnId="{E42B9A25-79B3-43F9-A779-CE003DF0006C}">
      <dgm:prSet/>
      <dgm:spPr/>
      <dgm:t>
        <a:bodyPr/>
        <a:lstStyle/>
        <a:p>
          <a:endParaRPr lang="fr-FR"/>
        </a:p>
      </dgm:t>
    </dgm:pt>
    <dgm:pt modelId="{368E2556-FD22-48C5-A629-387CF7CE6DC0}">
      <dgm:prSet/>
      <dgm:spPr>
        <a:solidFill>
          <a:srgbClr val="CC9900"/>
        </a:solidFill>
      </dgm:spPr>
      <dgm:t>
        <a:bodyPr/>
        <a:lstStyle/>
        <a:p>
          <a:pPr>
            <a:buNone/>
          </a:pPr>
          <a:r>
            <a:rPr lang="en-US" b="1" i="0" dirty="0">
              <a:solidFill>
                <a:schemeClr val="tx1"/>
              </a:solidFill>
              <a:effectLst/>
              <a:latin typeface="-apple-system"/>
            </a:rPr>
            <a:t>V- Project Plan v/s Project Management Plan</a:t>
          </a:r>
          <a:endParaRPr lang="fr-FR" dirty="0">
            <a:solidFill>
              <a:schemeClr val="tx1"/>
            </a:solidFill>
          </a:endParaRPr>
        </a:p>
      </dgm:t>
    </dgm:pt>
    <dgm:pt modelId="{DB4B27DE-C15F-4F87-80B8-B49F7067E3B7}" type="parTrans" cxnId="{14C69567-D3E9-4C90-BE4A-FCE15605D00A}">
      <dgm:prSet/>
      <dgm:spPr/>
      <dgm:t>
        <a:bodyPr/>
        <a:lstStyle/>
        <a:p>
          <a:endParaRPr lang="fr-FR"/>
        </a:p>
      </dgm:t>
    </dgm:pt>
    <dgm:pt modelId="{CC1C7871-7103-4DAC-8423-AFD5D1821A95}" type="sibTrans" cxnId="{14C69567-D3E9-4C90-BE4A-FCE15605D00A}">
      <dgm:prSet/>
      <dgm:spPr/>
      <dgm:t>
        <a:bodyPr/>
        <a:lstStyle/>
        <a:p>
          <a:endParaRPr lang="fr-FR"/>
        </a:p>
      </dgm:t>
    </dgm:pt>
    <dgm:pt modelId="{52F513D9-4E97-4018-B7C7-BD156F123EC5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</dgm:pt>
    <dgm:pt modelId="{A176B690-383F-4CCC-9CDA-E6F73D7FEB5D}" type="pres">
      <dgm:prSet presAssocID="{6141646F-D791-4CA2-A717-C4D765645C71}" presName="arrow" presStyleLbl="bgShp" presStyleIdx="0" presStyleCnt="1" custScaleX="117647" custLinFactNeighborX="5497" custLinFactNeighborY="-1730"/>
      <dgm:spPr/>
    </dgm:pt>
    <dgm:pt modelId="{327342A9-6E7A-4DF8-886C-5A13D1F5C9D3}" type="pres">
      <dgm:prSet presAssocID="{6141646F-D791-4CA2-A717-C4D765645C71}" presName="linearProcess" presStyleCnt="0"/>
      <dgm:spPr/>
    </dgm:pt>
    <dgm:pt modelId="{77A0BE77-04DE-42F8-B03E-4CB612BF95D1}" type="pres">
      <dgm:prSet presAssocID="{C7D740BD-D243-48D4-ACF3-62A0FA03A546}" presName="textNode" presStyleLbl="node1" presStyleIdx="0" presStyleCnt="5" custScaleX="94928" custScaleY="119684" custLinFactNeighborX="-31618" custLinFactNeighborY="3872">
        <dgm:presLayoutVars>
          <dgm:bulletEnabled val="1"/>
        </dgm:presLayoutVars>
      </dgm:prSet>
      <dgm:spPr/>
    </dgm:pt>
    <dgm:pt modelId="{2E101DC2-C001-479F-85B1-4E199FE0C0F6}" type="pres">
      <dgm:prSet presAssocID="{79D1F487-A95D-4271-86B5-EB6C8862F750}" presName="sibTrans" presStyleCnt="0"/>
      <dgm:spPr/>
    </dgm:pt>
    <dgm:pt modelId="{8F14FD39-1A68-40A2-A95A-B461D9437B5B}" type="pres">
      <dgm:prSet presAssocID="{0CB3D2F5-CB3E-4731-B8D7-B2D102F14CDC}" presName="textNode" presStyleLbl="node1" presStyleIdx="1" presStyleCnt="5" custScaleY="123320" custLinFactX="190020" custLinFactNeighborX="200000" custLinFactNeighborY="-1181">
        <dgm:presLayoutVars>
          <dgm:bulletEnabled val="1"/>
        </dgm:presLayoutVars>
      </dgm:prSet>
      <dgm:spPr/>
    </dgm:pt>
    <dgm:pt modelId="{B01598E9-5593-4E78-8813-3416048983A4}" type="pres">
      <dgm:prSet presAssocID="{BAA9D0DC-480C-49F7-A10A-965FE3D63D03}" presName="sibTrans" presStyleCnt="0"/>
      <dgm:spPr/>
    </dgm:pt>
    <dgm:pt modelId="{FF201606-8885-46E6-90D4-CC58859F2669}" type="pres">
      <dgm:prSet presAssocID="{368E2556-FD22-48C5-A629-387CF7CE6DC0}" presName="textNode" presStyleLbl="node1" presStyleIdx="2" presStyleCnt="5" custScaleY="120382" custLinFactX="190196" custLinFactNeighborX="200000" custLinFactNeighborY="-2577">
        <dgm:presLayoutVars>
          <dgm:bulletEnabled val="1"/>
        </dgm:presLayoutVars>
      </dgm:prSet>
      <dgm:spPr/>
    </dgm:pt>
    <dgm:pt modelId="{878EEA4F-4E28-4FB0-A904-C7BD8BFE5F60}" type="pres">
      <dgm:prSet presAssocID="{CC1C7871-7103-4DAC-8423-AFD5D1821A95}" presName="sibTrans" presStyleCnt="0"/>
      <dgm:spPr/>
    </dgm:pt>
    <dgm:pt modelId="{6E8845B8-BD76-4D79-AD5F-4B3A8011D915}" type="pres">
      <dgm:prSet presAssocID="{2CBF3FB4-6C1C-48B8-8C4D-C33F9E9B8C2A}" presName="textNode" presStyleLbl="node1" presStyleIdx="3" presStyleCnt="5" custScaleY="124288" custLinFactX="-200000" custLinFactNeighborX="-248994" custLinFactNeighborY="-1571">
        <dgm:presLayoutVars>
          <dgm:bulletEnabled val="1"/>
        </dgm:presLayoutVars>
      </dgm:prSet>
      <dgm:spPr/>
    </dgm:pt>
    <dgm:pt modelId="{0FD9508A-208B-467E-B496-D736F57F69B5}" type="pres">
      <dgm:prSet presAssocID="{D74C9B17-075B-4C9D-BA34-BEDFFC161AAE}" presName="sibTrans" presStyleCnt="0"/>
      <dgm:spPr/>
    </dgm:pt>
    <dgm:pt modelId="{511F8D76-361A-4C5E-AA8C-CED573FD7922}" type="pres">
      <dgm:prSet presAssocID="{8F8C7471-05C6-4042-B0D2-3452BAB285D9}" presName="textNode" presStyleLbl="node1" presStyleIdx="4" presStyleCnt="5" custScaleY="122352" custLinFactX="-202150" custLinFactNeighborX="-300000" custLinFactNeighborY="1782">
        <dgm:presLayoutVars>
          <dgm:bulletEnabled val="1"/>
        </dgm:presLayoutVars>
      </dgm:prSet>
      <dgm:spPr/>
    </dgm:pt>
  </dgm:ptLst>
  <dgm:cxnLst>
    <dgm:cxn modelId="{A3D73817-86C7-4BA2-989C-A210D5B4EF78}" srcId="{6141646F-D791-4CA2-A717-C4D765645C71}" destId="{2CBF3FB4-6C1C-48B8-8C4D-C33F9E9B8C2A}" srcOrd="3" destOrd="0" parTransId="{EF6E350B-CC8D-4416-8AE2-80F852A9725E}" sibTransId="{D74C9B17-075B-4C9D-BA34-BEDFFC161AAE}"/>
    <dgm:cxn modelId="{E42B9A25-79B3-43F9-A779-CE003DF0006C}" srcId="{6141646F-D791-4CA2-A717-C4D765645C71}" destId="{8F8C7471-05C6-4042-B0D2-3452BAB285D9}" srcOrd="4" destOrd="0" parTransId="{AD1F1B28-318C-4294-B23F-E45FE0F8867F}" sibTransId="{E48ABA2E-938C-401F-92EC-C2873736F3F6}"/>
    <dgm:cxn modelId="{FF9C132B-23F0-4571-BEDF-52BE36CE0559}" type="presOf" srcId="{368E2556-FD22-48C5-A629-387CF7CE6DC0}" destId="{FF201606-8885-46E6-90D4-CC58859F2669}" srcOrd="0" destOrd="0" presId="urn:microsoft.com/office/officeart/2005/8/layout/hProcess9"/>
    <dgm:cxn modelId="{F607BF41-B350-4555-963B-DACDA4A25B61}" type="presOf" srcId="{2CBF3FB4-6C1C-48B8-8C4D-C33F9E9B8C2A}" destId="{6E8845B8-BD76-4D79-AD5F-4B3A8011D915}" srcOrd="0" destOrd="0" presId="urn:microsoft.com/office/officeart/2005/8/layout/hProcess9"/>
    <dgm:cxn modelId="{14C69567-D3E9-4C90-BE4A-FCE15605D00A}" srcId="{6141646F-D791-4CA2-A717-C4D765645C71}" destId="{368E2556-FD22-48C5-A629-387CF7CE6DC0}" srcOrd="2" destOrd="0" parTransId="{DB4B27DE-C15F-4F87-80B8-B49F7067E3B7}" sibTransId="{CC1C7871-7103-4DAC-8423-AFD5D1821A95}"/>
    <dgm:cxn modelId="{5896B283-3339-46E1-B3FC-C09378934C1A}" srcId="{6141646F-D791-4CA2-A717-C4D765645C71}" destId="{0CB3D2F5-CB3E-4731-B8D7-B2D102F14CDC}" srcOrd="1" destOrd="0" parTransId="{DDE38F03-0CF4-498E-9636-0699E11E7903}" sibTransId="{BAA9D0DC-480C-49F7-A10A-965FE3D63D03}"/>
    <dgm:cxn modelId="{F8C42887-53B2-408B-9077-0CC6B7876C84}" type="presOf" srcId="{6141646F-D791-4CA2-A717-C4D765645C71}" destId="{52F513D9-4E97-4018-B7C7-BD156F123EC5}" srcOrd="0" destOrd="0" presId="urn:microsoft.com/office/officeart/2005/8/layout/hProcess9"/>
    <dgm:cxn modelId="{108A989D-8810-466C-9F50-F74855F6F07F}" type="presOf" srcId="{8F8C7471-05C6-4042-B0D2-3452BAB285D9}" destId="{511F8D76-361A-4C5E-AA8C-CED573FD7922}" srcOrd="0" destOrd="0" presId="urn:microsoft.com/office/officeart/2005/8/layout/hProcess9"/>
    <dgm:cxn modelId="{0D5B96D2-4A85-4D8D-89C6-D681B22DC456}" srcId="{6141646F-D791-4CA2-A717-C4D765645C71}" destId="{C7D740BD-D243-48D4-ACF3-62A0FA03A546}" srcOrd="0" destOrd="0" parTransId="{6C4D2921-BB83-42F3-B2F5-AA964E4ED0E6}" sibTransId="{79D1F487-A95D-4271-86B5-EB6C8862F750}"/>
    <dgm:cxn modelId="{D2378FE3-38BA-4AF8-98E7-6AD755F69560}" type="presOf" srcId="{C7D740BD-D243-48D4-ACF3-62A0FA03A546}" destId="{77A0BE77-04DE-42F8-B03E-4CB612BF95D1}" srcOrd="0" destOrd="0" presId="urn:microsoft.com/office/officeart/2005/8/layout/hProcess9"/>
    <dgm:cxn modelId="{37E64CE6-B009-44CD-8130-86FF961A282F}" type="presOf" srcId="{0CB3D2F5-CB3E-4731-B8D7-B2D102F14CDC}" destId="{8F14FD39-1A68-40A2-A95A-B461D9437B5B}" srcOrd="0" destOrd="0" presId="urn:microsoft.com/office/officeart/2005/8/layout/hProcess9"/>
    <dgm:cxn modelId="{8216BF81-BD26-475B-9DFE-258A4DBD03B9}" type="presParOf" srcId="{52F513D9-4E97-4018-B7C7-BD156F123EC5}" destId="{A176B690-383F-4CCC-9CDA-E6F73D7FEB5D}" srcOrd="0" destOrd="0" presId="urn:microsoft.com/office/officeart/2005/8/layout/hProcess9"/>
    <dgm:cxn modelId="{0D307636-4263-4A32-AA33-9A00AA7E2B18}" type="presParOf" srcId="{52F513D9-4E97-4018-B7C7-BD156F123EC5}" destId="{327342A9-6E7A-4DF8-886C-5A13D1F5C9D3}" srcOrd="1" destOrd="0" presId="urn:microsoft.com/office/officeart/2005/8/layout/hProcess9"/>
    <dgm:cxn modelId="{CC865F5A-21B8-4D57-8773-527B7E24A1BC}" type="presParOf" srcId="{327342A9-6E7A-4DF8-886C-5A13D1F5C9D3}" destId="{77A0BE77-04DE-42F8-B03E-4CB612BF95D1}" srcOrd="0" destOrd="0" presId="urn:microsoft.com/office/officeart/2005/8/layout/hProcess9"/>
    <dgm:cxn modelId="{6A8A1E52-C85D-47EF-ABF2-46188201A0C8}" type="presParOf" srcId="{327342A9-6E7A-4DF8-886C-5A13D1F5C9D3}" destId="{2E101DC2-C001-479F-85B1-4E199FE0C0F6}" srcOrd="1" destOrd="0" presId="urn:microsoft.com/office/officeart/2005/8/layout/hProcess9"/>
    <dgm:cxn modelId="{7BB5BA83-0771-44AE-85B5-F05D66D7AF8D}" type="presParOf" srcId="{327342A9-6E7A-4DF8-886C-5A13D1F5C9D3}" destId="{8F14FD39-1A68-40A2-A95A-B461D9437B5B}" srcOrd="2" destOrd="0" presId="urn:microsoft.com/office/officeart/2005/8/layout/hProcess9"/>
    <dgm:cxn modelId="{D11012EE-FB0D-4D6A-9E79-A6CBFE3925A2}" type="presParOf" srcId="{327342A9-6E7A-4DF8-886C-5A13D1F5C9D3}" destId="{B01598E9-5593-4E78-8813-3416048983A4}" srcOrd="3" destOrd="0" presId="urn:microsoft.com/office/officeart/2005/8/layout/hProcess9"/>
    <dgm:cxn modelId="{714F3BAD-3FE9-4151-B255-9248E2F29246}" type="presParOf" srcId="{327342A9-6E7A-4DF8-886C-5A13D1F5C9D3}" destId="{FF201606-8885-46E6-90D4-CC58859F2669}" srcOrd="4" destOrd="0" presId="urn:microsoft.com/office/officeart/2005/8/layout/hProcess9"/>
    <dgm:cxn modelId="{86D8CDEE-E75F-4C83-AA0B-A805AE7097F1}" type="presParOf" srcId="{327342A9-6E7A-4DF8-886C-5A13D1F5C9D3}" destId="{878EEA4F-4E28-4FB0-A904-C7BD8BFE5F60}" srcOrd="5" destOrd="0" presId="urn:microsoft.com/office/officeart/2005/8/layout/hProcess9"/>
    <dgm:cxn modelId="{AD2715B3-3CFD-42CD-944C-8742790641E7}" type="presParOf" srcId="{327342A9-6E7A-4DF8-886C-5A13D1F5C9D3}" destId="{6E8845B8-BD76-4D79-AD5F-4B3A8011D915}" srcOrd="6" destOrd="0" presId="urn:microsoft.com/office/officeart/2005/8/layout/hProcess9"/>
    <dgm:cxn modelId="{1980D045-077E-4703-B329-4DED8C3FC103}" type="presParOf" srcId="{327342A9-6E7A-4DF8-886C-5A13D1F5C9D3}" destId="{0FD9508A-208B-467E-B496-D736F57F69B5}" srcOrd="7" destOrd="0" presId="urn:microsoft.com/office/officeart/2005/8/layout/hProcess9"/>
    <dgm:cxn modelId="{CE388C89-ECBB-4B3A-9820-55FAD79CF0B3}" type="presParOf" srcId="{327342A9-6E7A-4DF8-886C-5A13D1F5C9D3}" destId="{511F8D76-361A-4C5E-AA8C-CED573FD792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76B690-383F-4CCC-9CDA-E6F73D7FEB5D}">
      <dsp:nvSpPr>
        <dsp:cNvPr id="0" name=""/>
        <dsp:cNvSpPr/>
      </dsp:nvSpPr>
      <dsp:spPr>
        <a:xfrm>
          <a:off x="0" y="0"/>
          <a:ext cx="12185897" cy="2416824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0BE77-04DE-42F8-B03E-4CB612BF95D1}">
      <dsp:nvSpPr>
        <dsp:cNvPr id="0" name=""/>
        <dsp:cNvSpPr/>
      </dsp:nvSpPr>
      <dsp:spPr>
        <a:xfrm>
          <a:off x="121953" y="601073"/>
          <a:ext cx="2582527" cy="1157020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I- </a:t>
          </a:r>
          <a:r>
            <a:rPr lang="en-US" sz="2000" b="1" i="0" kern="1200" dirty="0">
              <a:solidFill>
                <a:schemeClr val="tx1"/>
              </a:solidFill>
              <a:effectLst/>
              <a:latin typeface="+mn-lt"/>
            </a:rPr>
            <a:t>What is a Project Charter?</a:t>
          </a:r>
          <a:br>
            <a:rPr lang="en-US" sz="2000" b="1" i="0" kern="1200" dirty="0">
              <a:solidFill>
                <a:schemeClr val="tx1"/>
              </a:solidFill>
              <a:effectLst/>
              <a:latin typeface="-apple-system"/>
            </a:rPr>
          </a:br>
          <a:endParaRPr lang="en-US" sz="2000" b="1" kern="1200" dirty="0">
            <a:solidFill>
              <a:schemeClr val="tx1"/>
            </a:solidFill>
          </a:endParaRPr>
        </a:p>
      </dsp:txBody>
      <dsp:txXfrm>
        <a:off x="178434" y="657554"/>
        <a:ext cx="2469565" cy="1044058"/>
      </dsp:txXfrm>
    </dsp:sp>
    <dsp:sp modelId="{E182F321-B36F-4F3C-BBDA-F50F553FB7DE}">
      <dsp:nvSpPr>
        <dsp:cNvPr id="0" name=""/>
        <dsp:cNvSpPr/>
      </dsp:nvSpPr>
      <dsp:spPr>
        <a:xfrm>
          <a:off x="8880072" y="574875"/>
          <a:ext cx="2769644" cy="1147662"/>
        </a:xfrm>
        <a:prstGeom prst="roundRect">
          <a:avLst/>
        </a:prstGeom>
        <a:solidFill>
          <a:srgbClr val="00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  <a:latin typeface="+mn-lt"/>
            </a:rPr>
            <a:t>IV- </a:t>
          </a: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Project Charter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vs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The other Project Documents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936096" y="630899"/>
        <a:ext cx="2657596" cy="1035614"/>
      </dsp:txXfrm>
    </dsp:sp>
    <dsp:sp modelId="{6E8845B8-BD76-4D79-AD5F-4B3A8011D915}">
      <dsp:nvSpPr>
        <dsp:cNvPr id="0" name=""/>
        <dsp:cNvSpPr/>
      </dsp:nvSpPr>
      <dsp:spPr>
        <a:xfrm>
          <a:off x="2879158" y="610779"/>
          <a:ext cx="2769644" cy="1201528"/>
        </a:xfrm>
        <a:prstGeom prst="roundRect">
          <a:avLst/>
        </a:prstGeom>
        <a:solidFill>
          <a:srgbClr val="00FF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II- What is included in</a:t>
          </a:r>
          <a:b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</a:b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 the Project Charter?</a:t>
          </a:r>
          <a:b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</a:br>
          <a:br>
            <a:rPr lang="en-US" sz="1800" b="0" i="0" kern="1200" dirty="0">
              <a:effectLst/>
              <a:latin typeface="+mn-lt"/>
            </a:rPr>
          </a:br>
          <a:endParaRPr lang="en-US" sz="1800" b="1" kern="1200" dirty="0"/>
        </a:p>
      </dsp:txBody>
      <dsp:txXfrm>
        <a:off x="2937812" y="669433"/>
        <a:ext cx="2652336" cy="1084220"/>
      </dsp:txXfrm>
    </dsp:sp>
    <dsp:sp modelId="{511F8D76-361A-4C5E-AA8C-CED573FD7922}">
      <dsp:nvSpPr>
        <dsp:cNvPr id="0" name=""/>
        <dsp:cNvSpPr/>
      </dsp:nvSpPr>
      <dsp:spPr>
        <a:xfrm>
          <a:off x="5977187" y="558972"/>
          <a:ext cx="2769644" cy="1182813"/>
        </a:xfrm>
        <a:prstGeom prst="roundRect">
          <a:avLst/>
        </a:prstGeom>
        <a:solidFill>
          <a:srgbClr val="D957A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  <a:latin typeface="+mn-lt"/>
            </a:rPr>
            <a:t>III-</a:t>
          </a: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How to Develop a Project Charter?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6034927" y="616712"/>
        <a:ext cx="2654164" cy="10673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76B690-383F-4CCC-9CDA-E6F73D7FEB5D}">
      <dsp:nvSpPr>
        <dsp:cNvPr id="0" name=""/>
        <dsp:cNvSpPr/>
      </dsp:nvSpPr>
      <dsp:spPr>
        <a:xfrm>
          <a:off x="5" y="0"/>
          <a:ext cx="11966992" cy="2645194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0BE77-04DE-42F8-B03E-4CB612BF95D1}">
      <dsp:nvSpPr>
        <dsp:cNvPr id="0" name=""/>
        <dsp:cNvSpPr/>
      </dsp:nvSpPr>
      <dsp:spPr>
        <a:xfrm>
          <a:off x="0" y="730390"/>
          <a:ext cx="2209283" cy="1266349"/>
        </a:xfrm>
        <a:prstGeom prst="roundRect">
          <a:avLst/>
        </a:prstGeom>
        <a:solidFill>
          <a:srgbClr val="FF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I- </a:t>
          </a:r>
          <a:r>
            <a:rPr lang="en-US" sz="2000" b="1" i="0" kern="1200" dirty="0">
              <a:solidFill>
                <a:schemeClr val="tx1"/>
              </a:solidFill>
              <a:effectLst/>
              <a:latin typeface="+mn-lt"/>
            </a:rPr>
            <a:t>What is a Project Plan?</a:t>
          </a:r>
          <a:br>
            <a:rPr lang="en-US" sz="2000" b="1" i="0" kern="1200" dirty="0">
              <a:solidFill>
                <a:schemeClr val="tx1"/>
              </a:solidFill>
              <a:effectLst/>
              <a:latin typeface="-apple-system"/>
            </a:rPr>
          </a:br>
          <a:endParaRPr lang="en-US" sz="2000" b="1" kern="1200" dirty="0">
            <a:solidFill>
              <a:schemeClr val="tx1"/>
            </a:solidFill>
          </a:endParaRPr>
        </a:p>
      </dsp:txBody>
      <dsp:txXfrm>
        <a:off x="61818" y="792208"/>
        <a:ext cx="2085647" cy="1142713"/>
      </dsp:txXfrm>
    </dsp:sp>
    <dsp:sp modelId="{8F14FD39-1A68-40A2-A95A-B461D9437B5B}">
      <dsp:nvSpPr>
        <dsp:cNvPr id="0" name=""/>
        <dsp:cNvSpPr/>
      </dsp:nvSpPr>
      <dsp:spPr>
        <a:xfrm>
          <a:off x="6966337" y="657690"/>
          <a:ext cx="2327325" cy="1304821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IV- </a:t>
          </a:r>
          <a:r>
            <a:rPr lang="en-US" sz="1800" b="1" i="0" kern="1200" dirty="0">
              <a:solidFill>
                <a:srgbClr val="1C1F24"/>
              </a:solidFill>
              <a:effectLst/>
            </a:rPr>
            <a:t>Elements of a Project Plan you shouldn't overlook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7030033" y="721386"/>
        <a:ext cx="2199933" cy="1177429"/>
      </dsp:txXfrm>
    </dsp:sp>
    <dsp:sp modelId="{FF201606-8885-46E6-90D4-CC58859F2669}">
      <dsp:nvSpPr>
        <dsp:cNvPr id="0" name=""/>
        <dsp:cNvSpPr/>
      </dsp:nvSpPr>
      <dsp:spPr>
        <a:xfrm>
          <a:off x="9408223" y="658462"/>
          <a:ext cx="2327325" cy="1273734"/>
        </a:xfrm>
        <a:prstGeom prst="roundRect">
          <a:avLst/>
        </a:prstGeom>
        <a:solidFill>
          <a:srgbClr val="CC99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  <a:effectLst/>
              <a:latin typeface="-apple-system"/>
            </a:rPr>
            <a:t>V- Project Plan v/s Project Management Plan</a:t>
          </a:r>
          <a:endParaRPr lang="fr-FR" sz="2000" kern="1200" dirty="0">
            <a:solidFill>
              <a:schemeClr val="tx1"/>
            </a:solidFill>
          </a:endParaRPr>
        </a:p>
      </dsp:txBody>
      <dsp:txXfrm>
        <a:off x="9470402" y="720641"/>
        <a:ext cx="2202967" cy="1149376"/>
      </dsp:txXfrm>
    </dsp:sp>
    <dsp:sp modelId="{6E8845B8-BD76-4D79-AD5F-4B3A8011D915}">
      <dsp:nvSpPr>
        <dsp:cNvPr id="0" name=""/>
        <dsp:cNvSpPr/>
      </dsp:nvSpPr>
      <dsp:spPr>
        <a:xfrm>
          <a:off x="2268905" y="648442"/>
          <a:ext cx="2327325" cy="1315063"/>
        </a:xfrm>
        <a:prstGeom prst="roundRect">
          <a:avLst/>
        </a:prstGeom>
        <a:solidFill>
          <a:srgbClr val="FFCC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>
              <a:solidFill>
                <a:schemeClr val="tx1"/>
              </a:solidFill>
              <a:effectLst/>
              <a:latin typeface="+mn-lt"/>
            </a:rPr>
            <a:t>II- </a:t>
          </a:r>
          <a:r>
            <a:rPr lang="en-US" sz="1800" b="1" i="0" kern="1200" dirty="0">
              <a:solidFill>
                <a:schemeClr val="tx1"/>
              </a:solidFill>
              <a:effectLst/>
            </a:rPr>
            <a:t>Who creates Project Plans? 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333101" y="712638"/>
        <a:ext cx="2198933" cy="1186671"/>
      </dsp:txXfrm>
    </dsp:sp>
    <dsp:sp modelId="{511F8D76-361A-4C5E-AA8C-CED573FD7922}">
      <dsp:nvSpPr>
        <dsp:cNvPr id="0" name=""/>
        <dsp:cNvSpPr/>
      </dsp:nvSpPr>
      <dsp:spPr>
        <a:xfrm>
          <a:off x="4600313" y="694162"/>
          <a:ext cx="2327325" cy="1294579"/>
        </a:xfrm>
        <a:prstGeom prst="roundRect">
          <a:avLst/>
        </a:prstGeom>
        <a:solidFill>
          <a:srgbClr val="FF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  <a:latin typeface="+mn-lt"/>
            </a:rPr>
            <a:t>III-</a:t>
          </a:r>
          <a:r>
            <a:rPr lang="fr-FR" sz="1800" b="1" i="0" kern="1200" dirty="0">
              <a:solidFill>
                <a:schemeClr val="tx1"/>
              </a:solidFill>
              <a:effectLst/>
            </a:rPr>
            <a:t>Characteristics of Project Plans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663509" y="757358"/>
        <a:ext cx="2200933" cy="11681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7C063-2154-47EF-990A-09FC23A21E7C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6A2-988C-45CC-84BF-0329759067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756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PMP: </a:t>
            </a:r>
            <a:r>
              <a:rPr lang="fr-FR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The </a:t>
            </a:r>
            <a:r>
              <a:rPr lang="fr-FR" b="1" i="0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Project Management Professional</a:t>
            </a:r>
            <a:r>
              <a:rPr lang="fr-FR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BFE724-6A50-4490-9486-13880103678D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979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A28A2-F428-0CED-42BC-3679EAC38C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2B7D00-BF90-C08C-D0F3-992BEF7635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D6C016-B488-A983-60B1-07B2634A4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114494-9D80-43D4-8520-6A8F75391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130107-5388-0804-4B5E-F7E5E006E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00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0F4DEA-1EE2-6D29-64E8-641D3981C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988172-EFB5-BCEC-A097-E492310BE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186B1A-3103-4EB9-617C-EAFD68CE3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92EECD-5D8B-C42D-EAF7-A9D1C648B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D9A7A9-1757-9BF7-C374-ED46D0BDE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394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37127-5D4F-1318-1EF5-E0DFD950E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4D6EC3-E1C2-B76B-1A15-827F6A170B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1A2965-9368-1C28-7AC7-FCA4ED328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02675D-4EEE-718B-74CD-39DBEEE7B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2B3CBF-B1BF-3E9E-4D22-C18ECDDA6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562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10D78-A7A7-B2E0-8CED-C20ADC621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01909A-6605-E8CF-28AE-6646F300C7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B73525-DA95-8BF9-AD25-5423BEC79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BC9F19-618F-B4B9-2FA1-4FFC26CB7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58FA08-0DC6-CAA5-F4E9-7F73CD970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107738-D9D9-48F8-B9CC-D3C835CC4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06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40490-03F9-E6C6-FC86-6E50B1BD1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766B19-F632-5D9B-6097-0C78279CB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6E90C9-DB76-BA77-0679-B5F5FE4F2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FA0F56E-9732-76C5-2434-9B0EAB7BE3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D38C4AB-657F-C374-1195-DEEE42F75B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36CBC1A-E0DD-1B7C-7495-49D4BDB58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32DE44-497B-138C-3111-6DB07122D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257D29-0393-FD95-5129-66618E141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01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823A-D9E9-E7A0-20F1-3B119E6D1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160093-9086-5651-51D9-FE13679F8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1F85F1-72A5-0B74-5145-E7D4DD10F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C856FC-EF0F-9A90-B0F2-922B30535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086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DDB4A3-2F50-6AF5-7D20-9F7D3A6A2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183187-0E43-1D89-F4BC-55AE74A4C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4C2782-642D-2262-50C6-92F68AED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16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F58A39-AF24-A992-1CDF-140F9D343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321471-CF57-CE4F-47B1-F541A85BD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E61C80-D6A4-57D8-51A4-7BEEF677FD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4BF6FA-BEAD-5CC5-AC76-6E962469D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77C0A7-EB49-618D-D69A-DBC37BD47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FC9F35-F428-B407-321B-FE7690833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459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C1AF1-885B-A651-A47F-C78881D71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02499F5-4929-A37F-0DF0-3253604727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21FAAC-EBA6-8CA0-3265-AE3A3691B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160F39-39FB-ABEE-78DA-6E2D3A285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5995CF-9730-740F-850A-4FD9B2BDC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F6C9F6-80B1-61A6-F717-CC3FB452C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125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DC74F-2FBE-6A38-2E99-2705DBBE4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9CE4E1-03A2-AB93-6535-129E03A4B7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31FA88-F114-D6A3-B91F-43431B1F2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BBF1CF-7B72-7BC8-CB2E-FE9AE1DAC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DF9F54-65F3-8141-57DB-79A4E602C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403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6CE1999-087F-F405-53DD-3F3AF560FF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F42D81C-10C2-EBB4-B78D-0FF0BCFAF2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C1EB08-9F9B-7CFB-C7F4-8B2871D02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90F97F-743C-1ABA-1793-92C336941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22E9FE-483D-4D52-EBF1-35915156A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3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9E43188-468D-5F82-49F1-E8F6E6006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311814-89C6-01DA-3FAC-DB316792E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6F0441-8760-52A4-DA55-F67443C437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E50E9-1CDD-40D3-B73A-76505F696641}" type="datetimeFigureOut">
              <a:rPr lang="fr-FR" smtClean="0"/>
              <a:t>16/07/2022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B09B8D-936B-B2CB-8260-C3D2D65BA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06A8D8-E37F-BEC3-F8D9-8078DEE059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C75E4-B95E-450E-A999-DAFCC067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291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662" y="0"/>
            <a:ext cx="8712338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38375" y="589606"/>
            <a:ext cx="12468749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1524000" y="4199708"/>
            <a:ext cx="9150532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43" y="5334000"/>
            <a:ext cx="1274607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2" y="0"/>
            <a:ext cx="5417926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9781" y="3599993"/>
            <a:ext cx="4958315" cy="19101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982" y="72771"/>
            <a:ext cx="53567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>
                    <a:lumMod val="95000"/>
                  </a:schemeClr>
                </a:solidFill>
                <a:cs typeface="Tajawal Medium" panose="00000600000000000000"/>
              </a:rPr>
              <a:t>PMG 202</a:t>
            </a:r>
          </a:p>
          <a:p>
            <a:r>
              <a:rPr lang="en-US" sz="2800" dirty="0">
                <a:solidFill>
                  <a:schemeClr val="bg1"/>
                </a:solidFill>
                <a:latin typeface="+mn-lt"/>
              </a:rPr>
              <a:t>Project Planning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Maryam ZORGUI</a:t>
            </a:r>
          </a:p>
        </p:txBody>
      </p:sp>
      <p:pic>
        <p:nvPicPr>
          <p:cNvPr id="10" name="Picture 12">
            <a:extLst>
              <a:ext uri="{FF2B5EF4-FFF2-40B4-BE49-F238E27FC236}">
                <a16:creationId xmlns:a16="http://schemas.microsoft.com/office/drawing/2014/main" id="{6DA8A9A8-30A3-4756-8DC7-0450AA0B74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133" y="2487464"/>
            <a:ext cx="4411801" cy="1034667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B1F97ED8-4785-411E-8159-8192575A628B}"/>
              </a:ext>
            </a:extLst>
          </p:cNvPr>
          <p:cNvSpPr txBox="1"/>
          <p:nvPr/>
        </p:nvSpPr>
        <p:spPr>
          <a:xfrm>
            <a:off x="295275" y="2579148"/>
            <a:ext cx="431865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i="0" dirty="0">
                <a:effectLst/>
                <a:latin typeface="Montserrat" panose="00000500000000000000" pitchFamily="2" charset="0"/>
              </a:rPr>
              <a:t>PART I :</a:t>
            </a:r>
          </a:p>
          <a:p>
            <a:pPr algn="ctr"/>
            <a:endParaRPr lang="fr-FR" sz="2000" b="1" i="0" dirty="0">
              <a:effectLst/>
              <a:latin typeface="Montserrat" panose="00000500000000000000" pitchFamily="2" charset="0"/>
            </a:endParaRPr>
          </a:p>
          <a:p>
            <a:pPr algn="ctr"/>
            <a:r>
              <a:rPr lang="fr-FR" sz="2000" b="1" i="0" dirty="0" err="1">
                <a:effectLst/>
                <a:latin typeface="Montserrat" panose="00000500000000000000" pitchFamily="2" charset="0"/>
              </a:rPr>
              <a:t>Initiate</a:t>
            </a:r>
            <a:r>
              <a:rPr lang="fr-FR" sz="2000" b="1" i="0" dirty="0">
                <a:effectLst/>
                <a:latin typeface="Montserrat" panose="00000500000000000000" pitchFamily="2" charset="0"/>
              </a:rPr>
              <a:t> &amp; Plan a Project</a:t>
            </a:r>
            <a:endParaRPr lang="fr-FR" sz="2000" dirty="0"/>
          </a:p>
        </p:txBody>
      </p:sp>
      <p:sp>
        <p:nvSpPr>
          <p:cNvPr id="18" name="TextBox 15">
            <a:extLst>
              <a:ext uri="{FF2B5EF4-FFF2-40B4-BE49-F238E27FC236}">
                <a16:creationId xmlns:a16="http://schemas.microsoft.com/office/drawing/2014/main" id="{6FC9078E-3D44-0FBD-1D02-47BDA4DAD268}"/>
              </a:ext>
            </a:extLst>
          </p:cNvPr>
          <p:cNvSpPr txBox="1"/>
          <p:nvPr/>
        </p:nvSpPr>
        <p:spPr>
          <a:xfrm rot="5400000">
            <a:off x="8003248" y="3097091"/>
            <a:ext cx="66070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	</a:t>
            </a:r>
            <a:r>
              <a:rPr lang="en-US" sz="4400" b="1" dirty="0">
                <a:latin typeface="Arial Black" panose="020B0A04020102020204" pitchFamily="34" charset="0"/>
                <a:cs typeface="Tajawal Medium" panose="00000600000000000000" pitchFamily="2" charset="-78"/>
              </a:rPr>
              <a:t>     Lecture 7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E7CD959B-D854-463D-16B8-002146EF5B7F}"/>
              </a:ext>
            </a:extLst>
          </p:cNvPr>
          <p:cNvSpPr txBox="1"/>
          <p:nvPr/>
        </p:nvSpPr>
        <p:spPr>
          <a:xfrm>
            <a:off x="5007603" y="3594811"/>
            <a:ext cx="5100493" cy="2049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i="0" dirty="0">
                <a:effectLst/>
              </a:rPr>
              <a:t>The Project </a:t>
            </a:r>
            <a:r>
              <a:rPr lang="fr-FR" sz="3600" b="1" dirty="0"/>
              <a:t>Charter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i="0" dirty="0">
                <a:solidFill>
                  <a:srgbClr val="202124"/>
                </a:solidFill>
                <a:effectLst/>
                <a:latin typeface="Helvetica Neue"/>
              </a:rPr>
              <a:t>&amp;</a:t>
            </a:r>
            <a:endParaRPr lang="fr-FR" sz="3600" b="1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i="0" dirty="0">
                <a:effectLst/>
              </a:rPr>
              <a:t>The Project Plan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69F12B-9F05-483D-9906-52FBD9CD5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025" y="365125"/>
            <a:ext cx="7229752" cy="933323"/>
          </a:xfrm>
        </p:spPr>
        <p:txBody>
          <a:bodyPr/>
          <a:lstStyle/>
          <a:p>
            <a:r>
              <a:rPr lang="fr-FR" b="1" dirty="0">
                <a:solidFill>
                  <a:schemeClr val="bg1"/>
                </a:solidFill>
                <a:latin typeface="+mn-lt"/>
              </a:rPr>
              <a:t>In the previous lessons…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947C65-7F31-C06E-097B-EDFD22BC2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76" y="1690688"/>
            <a:ext cx="10235184" cy="5167312"/>
          </a:xfrm>
        </p:spPr>
        <p:txBody>
          <a:bodyPr>
            <a:normAutofit/>
          </a:bodyPr>
          <a:lstStyle/>
          <a:p>
            <a:pPr algn="just"/>
            <a:r>
              <a:rPr lang="en-US" sz="2600" b="0" i="0" dirty="0">
                <a:effectLst/>
              </a:rPr>
              <a:t>The term </a:t>
            </a:r>
            <a:r>
              <a:rPr lang="en-US" sz="2600" b="1" i="0" dirty="0">
                <a:solidFill>
                  <a:srgbClr val="FFC000"/>
                </a:solidFill>
                <a:effectLst/>
              </a:rPr>
              <a:t>Project Documentation </a:t>
            </a:r>
            <a:r>
              <a:rPr lang="en-US" sz="2600" b="0" i="0" dirty="0">
                <a:effectLst/>
              </a:rPr>
              <a:t>refers to documents that are created throughout the Project Life Cycle. These documents, such as </a:t>
            </a:r>
            <a:r>
              <a:rPr lang="en-US" sz="2600" b="1" i="0" dirty="0">
                <a:effectLst/>
              </a:rPr>
              <a:t>the Project Plan</a:t>
            </a:r>
            <a:r>
              <a:rPr lang="en-US" sz="2600" b="0" i="0" dirty="0">
                <a:effectLst/>
              </a:rPr>
              <a:t>, </a:t>
            </a:r>
            <a:r>
              <a:rPr lang="en-US" sz="2600" b="1" i="0" dirty="0">
                <a:effectLst/>
              </a:rPr>
              <a:t>Project Schedule </a:t>
            </a:r>
            <a:r>
              <a:rPr lang="en-US" sz="2600" b="0" i="0" dirty="0">
                <a:effectLst/>
              </a:rPr>
              <a:t>or </a:t>
            </a:r>
            <a:r>
              <a:rPr lang="en-US" sz="2600" b="1" i="0" dirty="0">
                <a:effectLst/>
              </a:rPr>
              <a:t>Project Budget</a:t>
            </a:r>
            <a:r>
              <a:rPr lang="en-US" sz="2600" b="0" i="0" dirty="0">
                <a:effectLst/>
              </a:rPr>
              <a:t>, define activities, procedures and guidelines to be followed by the Project Team.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FFC000"/>
                </a:solidFill>
                <a:effectLst/>
              </a:rPr>
              <a:t>Project Documentation </a:t>
            </a:r>
            <a:r>
              <a:rPr lang="en-US" sz="2600" b="0" i="0" dirty="0">
                <a:effectLst/>
              </a:rPr>
              <a:t>has several purposes. In addition, there are certain project documents that must be created at a specific Project Phase, as they set the stage for the next step, such as </a:t>
            </a:r>
            <a:r>
              <a:rPr lang="en-US" sz="2600" b="1" i="0" dirty="0">
                <a:effectLst/>
              </a:rPr>
              <a:t>the Project Plan </a:t>
            </a:r>
            <a:r>
              <a:rPr lang="en-US" sz="2600" b="0" i="0" dirty="0">
                <a:effectLst/>
              </a:rPr>
              <a:t>which must be created </a:t>
            </a:r>
            <a:r>
              <a:rPr lang="en-US" sz="2600" b="1" i="0" dirty="0">
                <a:effectLst/>
              </a:rPr>
              <a:t>before the project execution phase can begin</a:t>
            </a:r>
            <a:r>
              <a:rPr lang="en-US" sz="2600" b="0" i="0" dirty="0">
                <a:effectLst/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0964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5CEBA7C-32EF-201B-492F-D6580599F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14"/>
            <a:ext cx="12192000" cy="677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06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365126"/>
            <a:ext cx="7191375" cy="103505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Chapter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26" y="1825625"/>
            <a:ext cx="10287000" cy="4351338"/>
          </a:xfrm>
        </p:spPr>
        <p:txBody>
          <a:bodyPr>
            <a:normAutofit/>
          </a:bodyPr>
          <a:lstStyle/>
          <a:p>
            <a:pPr algn="just"/>
            <a:r>
              <a:rPr lang="en-US" sz="2600" dirty="0">
                <a:latin typeface="Calibri" panose="020F0502020204030204" pitchFamily="34" charset="0"/>
                <a:cs typeface="Arial" panose="020B0604020202020204" pitchFamily="34" charset="0"/>
              </a:rPr>
              <a:t>Discover</a:t>
            </a:r>
            <a:r>
              <a:rPr lang="en-US" sz="2600" b="1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Project Charter</a:t>
            </a:r>
            <a:endParaRPr lang="en-US" sz="26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Learn the main differences between the Project Charter and some of the rest of the key Project Documents.</a:t>
            </a:r>
          </a:p>
          <a:p>
            <a:pPr marL="0" indent="0" algn="just">
              <a:buNone/>
            </a:pP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Calibri" panose="020F0502020204030204" pitchFamily="34" charset="0"/>
                <a:cs typeface="Arial" panose="020B0604020202020204" pitchFamily="34" charset="0"/>
              </a:rPr>
              <a:t>Identify</a:t>
            </a: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Project Plan </a:t>
            </a: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its relation with the Project Charter</a:t>
            </a: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66295"/>
            <a:ext cx="1524000" cy="119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32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A84CACD-1A02-430C-EDEA-ACD180C21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2" y="0"/>
            <a:ext cx="12162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08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AEA141-2805-E8AB-EDC0-1BA684363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415D4B-1E09-A237-116C-80238445E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" y="0"/>
            <a:ext cx="12185904" cy="6858000"/>
          </a:xfrm>
          <a:solidFill>
            <a:srgbClr val="FFCC66"/>
          </a:solidFill>
        </p:spPr>
        <p:txBody>
          <a:bodyPr/>
          <a:lstStyle/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sz="3200" b="1" dirty="0"/>
          </a:p>
          <a:p>
            <a:pPr marL="0" indent="0" algn="ctr">
              <a:buNone/>
            </a:pPr>
            <a:endParaRPr lang="fr-FR" sz="3200" b="1" dirty="0"/>
          </a:p>
          <a:p>
            <a:pPr marL="0" indent="0" algn="ctr">
              <a:buNone/>
            </a:pPr>
            <a:r>
              <a:rPr lang="fr-FR" sz="3200" b="1" dirty="0">
                <a:latin typeface="Algerian" panose="04020705040A02060702" pitchFamily="82" charset="0"/>
              </a:rPr>
              <a:t>Part A:</a:t>
            </a:r>
          </a:p>
          <a:p>
            <a:pPr marL="0" indent="0" algn="ctr">
              <a:buNone/>
            </a:pPr>
            <a:endParaRPr lang="fr-FR" sz="3200" b="1" dirty="0">
              <a:latin typeface="Algerian" panose="04020705040A02060702" pitchFamily="82" charset="0"/>
            </a:endParaRPr>
          </a:p>
          <a:p>
            <a:pPr marL="0" indent="0" algn="ctr">
              <a:buNone/>
            </a:pPr>
            <a:r>
              <a:rPr lang="fr-FR" sz="3200" b="1" dirty="0">
                <a:latin typeface="Algerian" panose="04020705040A02060702" pitchFamily="82" charset="0"/>
              </a:rPr>
              <a:t> </a:t>
            </a:r>
            <a:r>
              <a:rPr lang="en-US" sz="3200" b="1" i="0" dirty="0">
                <a:effectLst/>
                <a:latin typeface="Algerian" panose="04020705040A02060702" pitchFamily="82" charset="0"/>
              </a:rPr>
              <a:t>The Project Charter</a:t>
            </a:r>
            <a:endParaRPr lang="fr-FR" sz="3200" b="1" dirty="0">
              <a:latin typeface="Algerian" panose="04020705040A02060702" pitchFamily="82" charset="0"/>
            </a:endParaRPr>
          </a:p>
        </p:txBody>
      </p:sp>
      <p:graphicFrame>
        <p:nvGraphicFramePr>
          <p:cNvPr id="6" name="Content Placeholder 1">
            <a:extLst>
              <a:ext uri="{FF2B5EF4-FFF2-40B4-BE49-F238E27FC236}">
                <a16:creationId xmlns:a16="http://schemas.microsoft.com/office/drawing/2014/main" id="{6524A6F1-6375-679B-C1D3-659D822E88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7701223"/>
              </p:ext>
            </p:extLst>
          </p:nvPr>
        </p:nvGraphicFramePr>
        <p:xfrm>
          <a:off x="0" y="4313382"/>
          <a:ext cx="12185904" cy="2416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1637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AD9C11-C167-A202-F8B6-7BCBD63E0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089" y="496529"/>
            <a:ext cx="7328880" cy="829351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b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</a:br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FA7CBD-4652-176A-F565-92E2A6D4C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110" y="1874785"/>
            <a:ext cx="10301748" cy="4486685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	</a:t>
            </a:r>
            <a:r>
              <a:rPr lang="fr-FR" sz="2600" b="1" dirty="0"/>
              <a:t>I-1- Definition</a:t>
            </a:r>
          </a:p>
          <a:p>
            <a:pPr marL="0" indent="0" algn="just">
              <a:buNone/>
            </a:pPr>
            <a:r>
              <a:rPr lang="fr-FR" sz="2600" dirty="0"/>
              <a:t>	According to the PMBOK Guide, «  </a:t>
            </a:r>
            <a:r>
              <a:rPr lang="fr-FR" sz="2600" b="1" i="1" dirty="0">
                <a:solidFill>
                  <a:srgbClr val="002060"/>
                </a:solidFill>
              </a:rPr>
              <a:t>a Project Charter is a document issued by the Project Initiator or Sponsor that formally authorizes the existence of a Project and provides the Project Manager with authority to apply organisational resources to Project Activities </a:t>
            </a:r>
            <a:r>
              <a:rPr lang="fr-FR" sz="2600" dirty="0"/>
              <a:t>».</a:t>
            </a:r>
          </a:p>
          <a:p>
            <a:pPr marL="0" indent="0" algn="just">
              <a:buNone/>
            </a:pPr>
            <a:endParaRPr lang="en-US" sz="2600" b="1" i="0" dirty="0">
              <a:effectLst/>
            </a:endParaRPr>
          </a:p>
          <a:p>
            <a:pPr marL="0" indent="0" algn="just">
              <a:buNone/>
            </a:pPr>
            <a:r>
              <a:rPr lang="en-US" sz="2600" b="1" dirty="0"/>
              <a:t>	</a:t>
            </a:r>
            <a:r>
              <a:rPr lang="en-US" sz="2400" b="1" i="0" dirty="0">
                <a:solidFill>
                  <a:srgbClr val="FF0000"/>
                </a:solidFill>
                <a:effectLst/>
              </a:rPr>
              <a:t> A Project Charter </a:t>
            </a:r>
            <a:r>
              <a:rPr lang="en-US" sz="2600" i="0" dirty="0">
                <a:effectLst/>
              </a:rPr>
              <a:t>establishes </a:t>
            </a:r>
            <a:r>
              <a:rPr lang="en-US" sz="2600" b="1" i="0" dirty="0">
                <a:effectLst/>
              </a:rPr>
              <a:t>the Project</a:t>
            </a:r>
            <a:r>
              <a:rPr lang="en-US" sz="2600" i="0" dirty="0">
                <a:effectLst/>
              </a:rPr>
              <a:t>, names </a:t>
            </a:r>
            <a:r>
              <a:rPr lang="en-US" sz="2600" b="1" i="0" dirty="0">
                <a:effectLst/>
              </a:rPr>
              <a:t>the</a:t>
            </a:r>
            <a:r>
              <a:rPr lang="en-US" sz="2600" i="0" dirty="0">
                <a:effectLst/>
              </a:rPr>
              <a:t> </a:t>
            </a:r>
            <a:r>
              <a:rPr lang="en-US" sz="2600" b="1" i="0" dirty="0">
                <a:effectLst/>
              </a:rPr>
              <a:t>Project Manager</a:t>
            </a:r>
            <a:r>
              <a:rPr lang="en-US" sz="2600" i="0" dirty="0">
                <a:effectLst/>
              </a:rPr>
              <a:t>, and provides them with the power and funding necessary to carry out the Project. </a:t>
            </a:r>
          </a:p>
          <a:p>
            <a:pPr marL="0" indent="0" algn="just">
              <a:buNone/>
            </a:pPr>
            <a:r>
              <a:rPr lang="en-US" sz="2600" i="0" dirty="0">
                <a:effectLst/>
              </a:rPr>
              <a:t>High-level details are contained in the Project Charter.</a:t>
            </a:r>
            <a:endParaRPr lang="fr-FR" sz="2600" dirty="0"/>
          </a:p>
        </p:txBody>
      </p:sp>
      <p:sp>
        <p:nvSpPr>
          <p:cNvPr id="7" name="Flèche : droite 6">
            <a:extLst>
              <a:ext uri="{FF2B5EF4-FFF2-40B4-BE49-F238E27FC236}">
                <a16:creationId xmlns:a16="http://schemas.microsoft.com/office/drawing/2014/main" id="{871EFA65-4BD6-8291-5226-CAD5F8193256}"/>
              </a:ext>
            </a:extLst>
          </p:cNvPr>
          <p:cNvSpPr/>
          <p:nvPr/>
        </p:nvSpPr>
        <p:spPr>
          <a:xfrm>
            <a:off x="140110" y="440485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466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1C581E-78BF-205E-F67C-1FEB857CB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942" y="1690688"/>
            <a:ext cx="10282084" cy="4700280"/>
          </a:xfrm>
        </p:spPr>
        <p:txBody>
          <a:bodyPr/>
          <a:lstStyle/>
          <a:p>
            <a:pPr algn="just"/>
            <a:endParaRPr lang="en-US" b="0" i="0" dirty="0">
              <a:effectLst/>
            </a:endParaRPr>
          </a:p>
          <a:p>
            <a:pPr algn="just"/>
            <a:r>
              <a:rPr lang="en-US" b="0" i="0" dirty="0">
                <a:effectLst/>
              </a:rPr>
              <a:t>Throughout the Project Lifecycle,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the</a:t>
            </a:r>
            <a:r>
              <a:rPr lang="en-US" sz="2800" b="1" i="0" dirty="0">
                <a:solidFill>
                  <a:srgbClr val="FF0000"/>
                </a:solidFill>
                <a:effectLst/>
              </a:rPr>
              <a:t> Project Charter </a:t>
            </a:r>
            <a:r>
              <a:rPr lang="en-US" b="0" i="0" dirty="0">
                <a:effectLst/>
              </a:rPr>
              <a:t>plays an essential role in keeping things on track.</a:t>
            </a:r>
          </a:p>
          <a:p>
            <a:pPr algn="just"/>
            <a:endParaRPr lang="en-US" b="0" i="0" dirty="0">
              <a:effectLst/>
            </a:endParaRPr>
          </a:p>
          <a:p>
            <a:pPr algn="just" rtl="0"/>
            <a:r>
              <a:rPr lang="en-US" sz="2800" b="1" i="0" dirty="0">
                <a:solidFill>
                  <a:srgbClr val="FF0000"/>
                </a:solidFill>
                <a:effectLst/>
              </a:rPr>
              <a:t>A Project Charter </a:t>
            </a:r>
            <a:r>
              <a:rPr lang="en-US" b="0" i="0" dirty="0">
                <a:effectLst/>
              </a:rPr>
              <a:t>is also known as a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Project Definition Document </a:t>
            </a:r>
            <a:r>
              <a:rPr lang="en-US" dirty="0"/>
              <a:t>or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Project Initiation Document (PID) </a:t>
            </a:r>
            <a:r>
              <a:rPr lang="en-US" b="0" i="0" dirty="0">
                <a:effectLst/>
              </a:rPr>
              <a:t>is a formal and short document that clearly defines </a:t>
            </a:r>
            <a:r>
              <a:rPr lang="en-US" b="1" i="0" dirty="0">
                <a:effectLst/>
              </a:rPr>
              <a:t>the Objectives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Scope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Goals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Stakeholders</a:t>
            </a:r>
            <a:r>
              <a:rPr lang="en-US" b="0" i="0" dirty="0">
                <a:effectLst/>
              </a:rPr>
              <a:t>, and </a:t>
            </a:r>
            <a:r>
              <a:rPr lang="en-US" b="1" i="0" dirty="0">
                <a:effectLst/>
              </a:rPr>
              <a:t>Teams</a:t>
            </a:r>
            <a:r>
              <a:rPr lang="en-US" b="0" i="0" dirty="0">
                <a:effectLst/>
              </a:rPr>
              <a:t> involved in the Project.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EDA604D-C08B-36DE-84C1-22D06548B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8296" y="630936"/>
            <a:ext cx="7562088" cy="1059752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00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855C7A-3A1E-C7A2-6E3E-9C0C8BAE7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77" y="1612029"/>
            <a:ext cx="10321413" cy="4880845"/>
          </a:xfrm>
        </p:spPr>
        <p:txBody>
          <a:bodyPr/>
          <a:lstStyle/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A Project Charter </a:t>
            </a:r>
            <a:r>
              <a:rPr lang="en-US" sz="2600" b="0" i="0" dirty="0">
                <a:effectLst/>
              </a:rPr>
              <a:t>defines the Project and gives Stakeholders guidance.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A Project Charter </a:t>
            </a:r>
            <a:r>
              <a:rPr lang="en-US" sz="2600" b="0" i="0" dirty="0">
                <a:effectLst/>
              </a:rPr>
              <a:t>must be </a:t>
            </a:r>
            <a:r>
              <a:rPr lang="en-US" sz="2600" b="1" i="0" dirty="0">
                <a:effectLst/>
              </a:rPr>
              <a:t>signed by a person outside the Project</a:t>
            </a:r>
            <a:r>
              <a:rPr lang="en-US" sz="2600" b="0" i="0" dirty="0">
                <a:effectLst/>
              </a:rPr>
              <a:t> who is in charge and has access to the necessary funding. 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The person that signs documents may be a sponsor, senior management, the PMO, etc.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Although the </a:t>
            </a:r>
            <a:r>
              <a:rPr lang="en-US" sz="2600" b="1" i="0" dirty="0">
                <a:solidFill>
                  <a:srgbClr val="7030A0"/>
                </a:solidFill>
                <a:effectLst/>
              </a:rPr>
              <a:t>Project Managers </a:t>
            </a:r>
            <a:r>
              <a:rPr lang="en-US" sz="2600" b="0" i="0" dirty="0">
                <a:effectLst/>
              </a:rPr>
              <a:t>is not responsible for establishing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the Project Charter</a:t>
            </a:r>
            <a:r>
              <a:rPr lang="en-US" sz="2600" b="0" i="0" dirty="0">
                <a:effectLst/>
              </a:rPr>
              <a:t>, their expertise in Project </a:t>
            </a:r>
            <a:r>
              <a:rPr lang="en-US" sz="2600" dirty="0"/>
              <a:t>M</a:t>
            </a:r>
            <a:r>
              <a:rPr lang="en-US" sz="2600" b="0" i="0" dirty="0">
                <a:effectLst/>
              </a:rPr>
              <a:t>anagement may allow them to assist the </a:t>
            </a:r>
            <a:r>
              <a:rPr lang="en-US" sz="2600" b="1" i="0" dirty="0">
                <a:solidFill>
                  <a:srgbClr val="00B050"/>
                </a:solidFill>
                <a:effectLst/>
              </a:rPr>
              <a:t>Project Sponsor </a:t>
            </a:r>
            <a:r>
              <a:rPr lang="en-US" sz="2600" b="0" i="0" dirty="0">
                <a:effectLst/>
              </a:rPr>
              <a:t>in doing so.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4B4C274C-C188-2722-1560-F2A0D891E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8008" y="529717"/>
            <a:ext cx="8260080" cy="896747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666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70B51D-3F7A-088D-6888-0C7CF32D0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89"/>
            <a:ext cx="12192000" cy="6841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12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6A4F31-6D03-2417-700E-6F37EFC29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941" y="1690688"/>
            <a:ext cx="10282085" cy="458500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Changes to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the Project Charter </a:t>
            </a:r>
            <a:r>
              <a:rPr lang="en-US" sz="2600" b="0" i="0" dirty="0">
                <a:effectLst/>
              </a:rPr>
              <a:t>are uncommon, and only the Sponsor or Top Management may do so.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A Project may unofficially start when </a:t>
            </a:r>
            <a:r>
              <a:rPr lang="en-US" sz="2600" b="1" i="0" dirty="0">
                <a:solidFill>
                  <a:srgbClr val="00B050"/>
                </a:solidFill>
                <a:effectLst/>
              </a:rPr>
              <a:t>the Sponsor </a:t>
            </a:r>
            <a:r>
              <a:rPr lang="en-US" sz="2600" b="0" i="0" dirty="0">
                <a:effectLst/>
              </a:rPr>
              <a:t>gets an idea about it. Afterward, they will conduct a 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Cost-Benefit Analysis </a:t>
            </a:r>
            <a:r>
              <a:rPr lang="en-US" sz="2600" b="0" i="0" dirty="0">
                <a:effectLst/>
              </a:rPr>
              <a:t>to see if it is profitable. If the Project aligns with their </a:t>
            </a:r>
            <a:r>
              <a:rPr lang="en-US" sz="2600" b="1" i="0" dirty="0">
                <a:effectLst/>
              </a:rPr>
              <a:t>Business Objectives</a:t>
            </a:r>
            <a:r>
              <a:rPr lang="en-US" sz="2600" b="0" i="0" dirty="0">
                <a:effectLst/>
              </a:rPr>
              <a:t>, they will pursue it.</a:t>
            </a:r>
          </a:p>
          <a:p>
            <a:pPr algn="just"/>
            <a:endParaRPr lang="en-US" sz="2600" b="0" i="0" dirty="0">
              <a:effectLst/>
            </a:endParaRP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marL="0" indent="0" algn="just">
              <a:buNone/>
            </a:pPr>
            <a:r>
              <a:rPr lang="en-US" sz="2600" b="0" i="0" dirty="0">
                <a:effectLst/>
              </a:rPr>
              <a:t>	Then they will create 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sz="2600" b="1" i="0" dirty="0">
                <a:effectLst/>
              </a:rPr>
              <a:t>to launch the Project</a:t>
            </a:r>
            <a:r>
              <a:rPr lang="en-US" sz="2600" b="0" i="0" dirty="0">
                <a:effectLst/>
              </a:rPr>
              <a:t>. </a:t>
            </a:r>
            <a:endParaRPr lang="fr-FR" sz="2600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AA05ACDF-9802-27C9-8A86-11459BB63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9974" y="365125"/>
            <a:ext cx="7717536" cy="1325563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4DDAEFA5-D7BB-7F08-6FEF-767C5BC669FC}"/>
              </a:ext>
            </a:extLst>
          </p:cNvPr>
          <p:cNvSpPr/>
          <p:nvPr/>
        </p:nvSpPr>
        <p:spPr>
          <a:xfrm rot="5400000">
            <a:off x="4801779" y="474989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961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7155C0-6635-4F99-88B9-4131E04F5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771" y="1690687"/>
            <a:ext cx="10307052" cy="4729777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sz="2600" b="1" i="0" dirty="0">
                <a:effectLst/>
              </a:rPr>
              <a:t>I-2- </a:t>
            </a:r>
            <a:r>
              <a:rPr lang="en-US" sz="2600" b="1" i="0" dirty="0">
                <a:effectLst/>
                <a:latin typeface="+mn-lt"/>
              </a:rPr>
              <a:t>The importance of  a Project </a:t>
            </a:r>
            <a:r>
              <a:rPr lang="en-US" sz="2600" b="1" dirty="0">
                <a:latin typeface="+mn-lt"/>
              </a:rPr>
              <a:t>C</a:t>
            </a:r>
            <a:r>
              <a:rPr lang="en-US" sz="2600" b="1" i="0" dirty="0">
                <a:effectLst/>
                <a:latin typeface="+mn-lt"/>
              </a:rPr>
              <a:t>harter</a:t>
            </a:r>
            <a:endParaRPr lang="en-US" sz="2600" b="1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A Project Charter </a:t>
            </a:r>
            <a:r>
              <a:rPr lang="en-US" sz="2600" b="0" i="0" dirty="0">
                <a:effectLst/>
              </a:rPr>
              <a:t>is especially important when gaining and sustaining executive buy-in. </a:t>
            </a:r>
          </a:p>
          <a:p>
            <a:pPr algn="just"/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It allows executives to see </a:t>
            </a:r>
            <a:r>
              <a:rPr lang="en-US" sz="2600" b="1" i="0" dirty="0">
                <a:effectLst/>
              </a:rPr>
              <a:t>the Business Value of a Project</a:t>
            </a:r>
            <a:r>
              <a:rPr lang="en-US" sz="2600" b="0" i="0" dirty="0">
                <a:effectLst/>
              </a:rPr>
              <a:t>, which is critical in saving it from scrutiny and risking having it delayed or even being scrapped. 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This could be because some executives didn’t see or understand </a:t>
            </a:r>
            <a:r>
              <a:rPr lang="en-US" sz="2600" b="1" i="0" dirty="0">
                <a:effectLst/>
              </a:rPr>
              <a:t>the Business Value</a:t>
            </a:r>
            <a:r>
              <a:rPr lang="en-US" sz="2600" b="0" i="0" dirty="0">
                <a:effectLst/>
              </a:rPr>
              <a:t> in it from their perspective.</a:t>
            </a:r>
            <a:endParaRPr lang="fr-FR" sz="2600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F2F1A0D3-E4FA-7FF6-D540-2D0393ECE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872" y="365124"/>
            <a:ext cx="7388352" cy="1325563"/>
          </a:xfrm>
        </p:spPr>
        <p:txBody>
          <a:bodyPr>
            <a:normAutofit/>
          </a:bodyPr>
          <a:lstStyle/>
          <a:p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56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6F7DFF-36B9-46E6-A78F-11D47A7DA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168" y="1707637"/>
            <a:ext cx="10309403" cy="4559133"/>
          </a:xfrm>
        </p:spPr>
        <p:txBody>
          <a:bodyPr/>
          <a:lstStyle/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The Project Charter </a:t>
            </a:r>
            <a:r>
              <a:rPr lang="en-US" sz="2600" b="0" i="0" dirty="0">
                <a:effectLst/>
              </a:rPr>
              <a:t>should act as an executive overview of your Project so that any new </a:t>
            </a:r>
            <a:r>
              <a:rPr lang="en-US" sz="2600" b="1" i="0" dirty="0">
                <a:effectLst/>
              </a:rPr>
              <a:t>Executive</a:t>
            </a:r>
            <a:r>
              <a:rPr lang="en-US" sz="2600" b="0" i="0" dirty="0">
                <a:effectLst/>
              </a:rPr>
              <a:t> or </a:t>
            </a:r>
            <a:r>
              <a:rPr lang="en-US" sz="2600" b="1" i="0" dirty="0">
                <a:effectLst/>
              </a:rPr>
              <a:t>Senior Leader </a:t>
            </a:r>
            <a:r>
              <a:rPr lang="en-US" sz="2600" b="0" i="0" dirty="0">
                <a:effectLst/>
              </a:rPr>
              <a:t>can refer to it, understand it, and evaluate it. </a:t>
            </a:r>
          </a:p>
          <a:p>
            <a:pPr algn="just"/>
            <a:endParaRPr lang="en-US" sz="2600" dirty="0"/>
          </a:p>
          <a:p>
            <a:pPr algn="just"/>
            <a:r>
              <a:rPr lang="en-US" sz="2600" b="0" i="0" dirty="0">
                <a:effectLst/>
              </a:rPr>
              <a:t>Consider the reasons that so many Projects and initiatives fail. It isn’t necessarily due to bad ideas and poor planning or a lack of talent and Resources. </a:t>
            </a:r>
          </a:p>
          <a:p>
            <a:pPr algn="just"/>
            <a:endParaRPr lang="en-US" sz="2600" dirty="0"/>
          </a:p>
          <a:p>
            <a:pPr algn="just"/>
            <a:r>
              <a:rPr lang="en-US" sz="2600" b="0" i="0" dirty="0">
                <a:effectLst/>
              </a:rPr>
              <a:t>Oftentimes, it simply comes down to never having proven the </a:t>
            </a:r>
            <a:r>
              <a:rPr lang="en-US" sz="2600" b="1" i="0" dirty="0">
                <a:effectLst/>
              </a:rPr>
              <a:t>Projects’ value</a:t>
            </a:r>
            <a:r>
              <a:rPr lang="en-US" sz="2600" b="0" i="0" dirty="0">
                <a:effectLst/>
              </a:rPr>
              <a:t> to </a:t>
            </a:r>
            <a:r>
              <a:rPr lang="en-US" sz="2600" b="1" i="0" dirty="0">
                <a:effectLst/>
              </a:rPr>
              <a:t>the Executive Team</a:t>
            </a:r>
            <a:r>
              <a:rPr lang="en-US" b="0" i="0" dirty="0">
                <a:effectLst/>
                <a:latin typeface="Nunito Sans" pitchFamily="2" charset="0"/>
              </a:rPr>
              <a:t>.</a:t>
            </a:r>
            <a:endParaRPr lang="fr-FR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D2D1C20D-4C5E-7745-3983-952DAFF9D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8008" y="529717"/>
            <a:ext cx="8260080" cy="896747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  <a:latin typeface="-apple-system"/>
              </a:rPr>
              <a:t>	</a:t>
            </a:r>
            <a:r>
              <a:rPr lang="en-US" sz="4200" b="1" i="0" dirty="0">
                <a:solidFill>
                  <a:srgbClr val="FFFF00"/>
                </a:solidFill>
                <a:effectLst/>
                <a:latin typeface="+mn-lt"/>
              </a:rPr>
              <a:t>A- I- What is a Project Charter?</a:t>
            </a:r>
            <a:br>
              <a:rPr lang="en-US" b="1" i="0" dirty="0">
                <a:solidFill>
                  <a:srgbClr val="FFFF00"/>
                </a:solidFill>
                <a:effectLst/>
                <a:latin typeface="-apple-system"/>
              </a:rPr>
            </a:b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285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53450-0D44-F629-08E7-D3C02555B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	</a:t>
            </a:r>
            <a:r>
              <a:rPr lang="fr-FR" b="1" dirty="0">
                <a:solidFill>
                  <a:schemeClr val="bg1"/>
                </a:solidFill>
              </a:rPr>
              <a:t>NEW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68137A-61A4-C90F-14EE-83468278D72E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5400000">
            <a:off x="9019867" y="2556250"/>
            <a:ext cx="4667865" cy="7968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b="1" i="0" dirty="0">
                <a:solidFill>
                  <a:srgbClr val="2D3748"/>
                </a:solidFill>
                <a:effectLst/>
              </a:rPr>
              <a:t>A project charter has the following elements:</a:t>
            </a:r>
          </a:p>
          <a:p>
            <a:pPr marL="0" indent="0" algn="ctr">
              <a:buNone/>
            </a:pPr>
            <a:br>
              <a:rPr lang="en-US" b="1" i="0" dirty="0">
                <a:solidFill>
                  <a:srgbClr val="2D3748"/>
                </a:solidFill>
                <a:effectLst/>
              </a:rPr>
            </a:br>
            <a:endParaRPr lang="fr-FR" b="1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A9D535B-680F-E826-7BA5-151A677CF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800"/>
            <a:ext cx="10436087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126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904D5-A407-4987-AB9A-253E5E0E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689" y="460492"/>
            <a:ext cx="7304375" cy="740978"/>
          </a:xfrm>
        </p:spPr>
        <p:txBody>
          <a:bodyPr>
            <a:noAutofit/>
          </a:bodyPr>
          <a:lstStyle/>
          <a:p>
            <a:pPr algn="ctr"/>
            <a:br>
              <a:rPr lang="en-US" sz="3800" b="1" dirty="0">
                <a:solidFill>
                  <a:schemeClr val="bg1"/>
                </a:solidFill>
                <a:latin typeface="+mn-lt"/>
              </a:rPr>
            </a:br>
            <a:r>
              <a:rPr lang="en-US" sz="3800" b="1" dirty="0">
                <a:solidFill>
                  <a:srgbClr val="00FFFF"/>
                </a:solidFill>
                <a:latin typeface="+mn-lt"/>
              </a:rPr>
              <a:t>A- </a:t>
            </a:r>
            <a:r>
              <a:rPr lang="en-US" sz="3800" b="1" i="0" dirty="0">
                <a:solidFill>
                  <a:srgbClr val="00FFFF"/>
                </a:solidFill>
                <a:effectLst/>
                <a:latin typeface="+mn-lt"/>
              </a:rPr>
              <a:t>II-What is included in the</a:t>
            </a:r>
            <a:br>
              <a:rPr lang="en-US" sz="3800" b="1" i="0" dirty="0">
                <a:solidFill>
                  <a:srgbClr val="00FFFF"/>
                </a:solidFill>
                <a:effectLst/>
                <a:latin typeface="+mn-lt"/>
              </a:rPr>
            </a:br>
            <a:r>
              <a:rPr lang="en-US" sz="3800" b="1" i="0" dirty="0">
                <a:solidFill>
                  <a:srgbClr val="00FFFF"/>
                </a:solidFill>
                <a:effectLst/>
                <a:latin typeface="+mn-lt"/>
              </a:rPr>
              <a:t> Project Charter?</a:t>
            </a:r>
            <a:br>
              <a:rPr lang="en-US" sz="3800" b="1" i="0" dirty="0">
                <a:solidFill>
                  <a:srgbClr val="00FFFF"/>
                </a:solidFill>
                <a:effectLst/>
                <a:latin typeface="+mn-lt"/>
              </a:rPr>
            </a:br>
            <a:endParaRPr lang="fr-FR" sz="3800" dirty="0">
              <a:solidFill>
                <a:srgbClr val="00FFFF"/>
              </a:solidFill>
              <a:latin typeface="+mn-lt"/>
            </a:endParaRP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B46BD1-3B29-41B2-8CDF-D169608A2B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37" y="1825625"/>
            <a:ext cx="1122546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0" i="0" dirty="0">
                <a:solidFill>
                  <a:srgbClr val="333745"/>
                </a:solidFill>
                <a:effectLst/>
                <a:latin typeface="open sans" panose="020B0606030504020204" pitchFamily="34" charset="0"/>
              </a:rPr>
              <a:t>	 	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The </a:t>
            </a:r>
            <a:r>
              <a:rPr lang="en-US" sz="2600" b="1" dirty="0">
                <a:solidFill>
                  <a:srgbClr val="FF0000"/>
                </a:solidFill>
              </a:rPr>
              <a:t>P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roject Charter </a:t>
            </a:r>
            <a:r>
              <a:rPr lang="en-US" sz="2600" b="0" i="0" dirty="0">
                <a:effectLst/>
              </a:rPr>
              <a:t>typically includes but not limited to the following information related to the Project:</a:t>
            </a:r>
          </a:p>
          <a:p>
            <a:pPr marL="0" indent="0" algn="l" rtl="0">
              <a:buNone/>
            </a:pPr>
            <a:endParaRPr lang="en-US" sz="2600" b="0" i="0" dirty="0">
              <a:solidFill>
                <a:srgbClr val="333745"/>
              </a:solidFill>
              <a:effectLst/>
              <a:latin typeface="open sans" panose="020B0606030504020204" pitchFamily="34" charset="0"/>
            </a:endParaRPr>
          </a:p>
          <a:p>
            <a:endParaRPr lang="fr-FR" dirty="0"/>
          </a:p>
        </p:txBody>
      </p:sp>
      <p:graphicFrame>
        <p:nvGraphicFramePr>
          <p:cNvPr id="3" name="Tableau 4">
            <a:extLst>
              <a:ext uri="{FF2B5EF4-FFF2-40B4-BE49-F238E27FC236}">
                <a16:creationId xmlns:a16="http://schemas.microsoft.com/office/drawing/2014/main" id="{194FED5F-CB2F-4C2E-95F6-0521BD68AB31}"/>
              </a:ext>
            </a:extLst>
          </p:cNvPr>
          <p:cNvGraphicFramePr>
            <a:graphicFrameLocks noGrp="1"/>
          </p:cNvGraphicFramePr>
          <p:nvPr/>
        </p:nvGraphicFramePr>
        <p:xfrm>
          <a:off x="128337" y="2887579"/>
          <a:ext cx="10234864" cy="31394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117432">
                  <a:extLst>
                    <a:ext uri="{9D8B030D-6E8A-4147-A177-3AD203B41FA5}">
                      <a16:colId xmlns:a16="http://schemas.microsoft.com/office/drawing/2014/main" val="3336885475"/>
                    </a:ext>
                  </a:extLst>
                </a:gridCol>
                <a:gridCol w="5117432">
                  <a:extLst>
                    <a:ext uri="{9D8B030D-6E8A-4147-A177-3AD203B41FA5}">
                      <a16:colId xmlns:a16="http://schemas.microsoft.com/office/drawing/2014/main" val="3068267388"/>
                    </a:ext>
                  </a:extLst>
                </a:gridCol>
              </a:tblGrid>
              <a:tr h="2893372">
                <a:tc>
                  <a:txBody>
                    <a:bodyPr/>
                    <a:lstStyle/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Name, Description, Purpose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Project Objectives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Expected Benefits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Deliverables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Assigned Project Manager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Assumptions and Constraints</a:t>
                      </a:r>
                    </a:p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Major Project Stakeholders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Expectations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Acceptance Criteria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Major Project Milestones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Estimated Budget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Risks and Issues</a:t>
                      </a:r>
                    </a:p>
                    <a:p>
                      <a:pPr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sz="2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Approval Criteria</a:t>
                      </a:r>
                    </a:p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652369"/>
                  </a:ext>
                </a:extLst>
              </a:tr>
            </a:tbl>
          </a:graphicData>
        </a:graphic>
      </p:graphicFrame>
      <p:sp>
        <p:nvSpPr>
          <p:cNvPr id="5" name="Flèche : droite 4">
            <a:extLst>
              <a:ext uri="{FF2B5EF4-FFF2-40B4-BE49-F238E27FC236}">
                <a16:creationId xmlns:a16="http://schemas.microsoft.com/office/drawing/2014/main" id="{D9E1C8AB-B589-B7D4-F2E7-486E9ECEA4A8}"/>
              </a:ext>
            </a:extLst>
          </p:cNvPr>
          <p:cNvSpPr/>
          <p:nvPr/>
        </p:nvSpPr>
        <p:spPr>
          <a:xfrm flipV="1">
            <a:off x="223217" y="1756796"/>
            <a:ext cx="1507259" cy="494790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824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roject charter, gestion de projet">
            <a:extLst>
              <a:ext uri="{FF2B5EF4-FFF2-40B4-BE49-F238E27FC236}">
                <a16:creationId xmlns:a16="http://schemas.microsoft.com/office/drawing/2014/main" id="{5E99D025-8E96-8C1F-84F8-8879DA6C9C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46" y="1651818"/>
            <a:ext cx="10235380" cy="474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re 1">
            <a:extLst>
              <a:ext uri="{FF2B5EF4-FFF2-40B4-BE49-F238E27FC236}">
                <a16:creationId xmlns:a16="http://schemas.microsoft.com/office/drawing/2014/main" id="{C9DE72C5-6EB2-AC4F-1538-E22EDE983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0171" y="457201"/>
            <a:ext cx="7304375" cy="740978"/>
          </a:xfrm>
        </p:spPr>
        <p:txBody>
          <a:bodyPr>
            <a:noAutofit/>
          </a:bodyPr>
          <a:lstStyle/>
          <a:p>
            <a:pPr algn="ctr"/>
            <a:br>
              <a:rPr lang="en-US" sz="3800" b="1" dirty="0">
                <a:solidFill>
                  <a:schemeClr val="bg1"/>
                </a:solidFill>
                <a:latin typeface="+mn-lt"/>
              </a:rPr>
            </a:br>
            <a:r>
              <a:rPr lang="en-US" sz="3600" b="1" dirty="0">
                <a:solidFill>
                  <a:srgbClr val="00FFFF"/>
                </a:solidFill>
                <a:latin typeface="+mn-lt"/>
              </a:rPr>
              <a:t>A- </a:t>
            </a:r>
            <a:r>
              <a:rPr lang="en-US" sz="3600" b="1" i="0" dirty="0">
                <a:solidFill>
                  <a:srgbClr val="00FFFF"/>
                </a:solidFill>
                <a:effectLst/>
                <a:latin typeface="+mn-lt"/>
              </a:rPr>
              <a:t>II-What is included in the</a:t>
            </a:r>
            <a:br>
              <a:rPr lang="en-US" sz="3600" b="1" i="0" dirty="0">
                <a:solidFill>
                  <a:srgbClr val="00FFFF"/>
                </a:solidFill>
                <a:effectLst/>
                <a:latin typeface="+mn-lt"/>
              </a:rPr>
            </a:br>
            <a:r>
              <a:rPr lang="en-US" sz="3600" b="1" i="0" dirty="0">
                <a:solidFill>
                  <a:srgbClr val="00FFFF"/>
                </a:solidFill>
                <a:effectLst/>
                <a:latin typeface="+mn-lt"/>
              </a:rPr>
              <a:t> Project Charter?</a:t>
            </a:r>
            <a:br>
              <a:rPr lang="en-US" sz="3600" b="1" i="0" dirty="0">
                <a:solidFill>
                  <a:srgbClr val="00FFFF"/>
                </a:solidFill>
                <a:effectLst/>
                <a:latin typeface="+mn-lt"/>
              </a:rPr>
            </a:br>
            <a:endParaRPr lang="fr-FR" sz="3600" dirty="0">
              <a:solidFill>
                <a:srgbClr val="00FF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40023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0DBA4D-D98B-229F-DB56-8A60A6F84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109" y="1690688"/>
            <a:ext cx="10223091" cy="4351338"/>
          </a:xfrm>
        </p:spPr>
        <p:txBody>
          <a:bodyPr/>
          <a:lstStyle/>
          <a:p>
            <a:r>
              <a:rPr lang="en-US" sz="2600" b="1" i="0" dirty="0">
                <a:solidFill>
                  <a:srgbClr val="FF0000"/>
                </a:solidFill>
                <a:effectLst/>
              </a:rPr>
              <a:t>A Project Charter </a:t>
            </a:r>
            <a:r>
              <a:rPr lang="en-US" sz="2600" b="0" i="0" dirty="0">
                <a:effectLst/>
              </a:rPr>
              <a:t>development process is shown in the below image.</a:t>
            </a:r>
          </a:p>
          <a:p>
            <a:endParaRPr lang="en-US" b="0" i="0" dirty="0">
              <a:solidFill>
                <a:srgbClr val="2D3748"/>
              </a:solidFill>
              <a:effectLst/>
              <a:latin typeface="-apple-system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9382D3B1-4870-61A5-EC68-DA9E9C102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34" y="279879"/>
            <a:ext cx="8208065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D957AE"/>
                </a:solidFill>
                <a:latin typeface="+mn-lt"/>
              </a:rPr>
              <a:t>A-III-</a:t>
            </a:r>
            <a:r>
              <a:rPr lang="en-US" sz="3600" b="1" i="0" dirty="0">
                <a:solidFill>
                  <a:srgbClr val="D957AE"/>
                </a:solidFill>
                <a:effectLst/>
                <a:latin typeface="+mn-lt"/>
              </a:rPr>
              <a:t>How to Develop a Project Charter?</a:t>
            </a:r>
            <a:endParaRPr lang="fr-FR" sz="3600" dirty="0">
              <a:solidFill>
                <a:srgbClr val="D957AE"/>
              </a:solidFill>
              <a:latin typeface="+mn-lt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366737B-1091-6E15-B8EF-0A8B6EB4958D}"/>
              </a:ext>
            </a:extLst>
          </p:cNvPr>
          <p:cNvSpPr txBox="1"/>
          <p:nvPr/>
        </p:nvSpPr>
        <p:spPr>
          <a:xfrm>
            <a:off x="140109" y="4859182"/>
            <a:ext cx="102230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0" i="0" dirty="0">
                <a:effectLst/>
              </a:rPr>
              <a:t>. 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FAD3DACB-465A-3735-0DFD-344899C11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8840"/>
            <a:ext cx="10442448" cy="470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53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252DDD-63D8-4653-A362-6D6FDB3AF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37" y="1628274"/>
            <a:ext cx="10260803" cy="4548689"/>
          </a:xfrm>
        </p:spPr>
        <p:txBody>
          <a:bodyPr/>
          <a:lstStyle/>
          <a:p>
            <a:pPr marL="457200" lvl="1" indent="0">
              <a:buNone/>
            </a:pPr>
            <a:r>
              <a:rPr lang="en-US" sz="2600" b="1" i="0" dirty="0">
                <a:effectLst/>
              </a:rPr>
              <a:t>	III-1- Steps needed to build a Project Charter</a:t>
            </a:r>
          </a:p>
          <a:p>
            <a:pPr marL="0" indent="0" algn="l" rtl="0">
              <a:buNone/>
            </a:pPr>
            <a:r>
              <a:rPr lang="en-US" sz="2600" b="0" i="0" dirty="0">
                <a:effectLst/>
              </a:rPr>
              <a:t>Typically, a Charter has </a:t>
            </a:r>
            <a:r>
              <a:rPr lang="en-US" sz="2600" b="1" i="0" dirty="0">
                <a:effectLst/>
              </a:rPr>
              <a:t>four basic steps</a:t>
            </a:r>
            <a:r>
              <a:rPr lang="en-US" sz="2600" b="0" i="0" dirty="0">
                <a:effectLst/>
              </a:rPr>
              <a:t>.</a:t>
            </a:r>
          </a:p>
          <a:p>
            <a:pPr marL="0" indent="0" algn="l" rtl="0">
              <a:buNone/>
            </a:pPr>
            <a:endParaRPr lang="en-US" sz="2600" b="0" i="0" dirty="0">
              <a:effectLst/>
            </a:endParaRPr>
          </a:p>
          <a:p>
            <a:pPr marL="0" indent="0" algn="l" rtl="0">
              <a:buNone/>
            </a:pPr>
            <a:endParaRPr lang="en-US" b="0" i="0" dirty="0">
              <a:solidFill>
                <a:srgbClr val="333745"/>
              </a:solidFill>
              <a:effectLst/>
              <a:latin typeface="open sans" panose="020B0606030504020204" pitchFamily="34" charset="0"/>
            </a:endParaRPr>
          </a:p>
          <a:p>
            <a:pPr marL="0" indent="0" algn="l" rtl="0">
              <a:buNone/>
            </a:pPr>
            <a:endParaRPr lang="en-US" b="0" i="0" dirty="0">
              <a:solidFill>
                <a:srgbClr val="333745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4298C0B8-C7FD-7E84-5BC5-DE79D9E1B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37" y="2477728"/>
            <a:ext cx="10260803" cy="3923071"/>
          </a:xfrm>
          <a:prstGeom prst="rect">
            <a:avLst/>
          </a:prstGeom>
        </p:spPr>
      </p:pic>
      <p:sp>
        <p:nvSpPr>
          <p:cNvPr id="9" name="Titre 1">
            <a:extLst>
              <a:ext uri="{FF2B5EF4-FFF2-40B4-BE49-F238E27FC236}">
                <a16:creationId xmlns:a16="http://schemas.microsoft.com/office/drawing/2014/main" id="{8958FD41-5B06-D5D9-4592-9FCEA1EB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7504" y="302711"/>
            <a:ext cx="10515600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D957AE"/>
                </a:solidFill>
                <a:latin typeface="+mn-lt"/>
              </a:rPr>
              <a:t>A-III-</a:t>
            </a:r>
            <a:r>
              <a:rPr lang="en-US" sz="3600" b="1" i="0" dirty="0">
                <a:solidFill>
                  <a:srgbClr val="D957AE"/>
                </a:solidFill>
                <a:effectLst/>
                <a:latin typeface="+mn-lt"/>
              </a:rPr>
              <a:t>How to Develop a Project Charter?</a:t>
            </a:r>
            <a:endParaRPr lang="fr-FR" sz="3600" dirty="0">
              <a:solidFill>
                <a:srgbClr val="D957AE"/>
              </a:solidFill>
              <a:latin typeface="+mn-lt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4B0B9072-C596-4641-CE04-7BE6ADCB3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927106" y="2593112"/>
            <a:ext cx="6858001" cy="167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776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439FBD5-78F7-44A5-A790-CD7C761BF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26" y="0"/>
            <a:ext cx="12130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09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DB48D9F-53BD-F33D-872F-ECAF66D5C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3" y="0"/>
            <a:ext cx="12112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849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E084083-D675-D351-D3AE-9583AA0D82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111"/>
            <a:ext cx="12192000" cy="678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1318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319AE24-C9C3-84FC-AB28-FAB963D5F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4" y="0"/>
            <a:ext cx="12143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934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3461F-C761-49A7-8B5D-AB24D1DA9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6152" y="365125"/>
            <a:ext cx="8832715" cy="1325563"/>
          </a:xfrm>
        </p:spPr>
        <p:txBody>
          <a:bodyPr/>
          <a:lstStyle/>
          <a:p>
            <a:pPr algn="ctr"/>
            <a:br>
              <a:rPr lang="fr-FR" b="0" i="0" dirty="0">
                <a:solidFill>
                  <a:srgbClr val="3F3F3F"/>
                </a:solidFill>
                <a:effectLst/>
                <a:latin typeface="roboto-regular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A38647-1929-48AD-84CE-48E76F0F7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538" y="1825624"/>
            <a:ext cx="10233329" cy="45653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b="1" i="0" dirty="0">
                <a:effectLst/>
              </a:rPr>
              <a:t>	III-2</a:t>
            </a:r>
            <a:r>
              <a:rPr lang="en-US" sz="2600" b="0" i="0" dirty="0">
                <a:effectLst/>
              </a:rPr>
              <a:t>-</a:t>
            </a:r>
            <a:r>
              <a:rPr lang="en-US" sz="2600" b="0" i="0" dirty="0">
                <a:solidFill>
                  <a:srgbClr val="3F3F3F"/>
                </a:solidFill>
                <a:effectLst/>
              </a:rPr>
              <a:t> </a:t>
            </a:r>
            <a:r>
              <a:rPr lang="fr-FR" sz="2600" b="1" i="0" dirty="0">
                <a:effectLst/>
              </a:rPr>
              <a:t>Visualizing the Project Charter </a:t>
            </a: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Usually, 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sz="2600" b="0" i="0" dirty="0">
                <a:effectLst/>
              </a:rPr>
              <a:t>spans for 5-6 pages. This is one of the major reasons why they get overlooked in 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the Project Management Process</a:t>
            </a:r>
            <a:r>
              <a:rPr lang="en-US" sz="2600" b="0" i="0" dirty="0">
                <a:effectLst/>
              </a:rPr>
              <a:t>.</a:t>
            </a:r>
          </a:p>
          <a:p>
            <a:pPr algn="just"/>
            <a:r>
              <a:rPr lang="en-US" sz="2600" b="0" i="0" dirty="0">
                <a:effectLst/>
              </a:rPr>
              <a:t> An easier way to write 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sz="2600" b="0" i="0" dirty="0">
                <a:effectLst/>
              </a:rPr>
              <a:t>that everyone can quickly read and understand, with minimal effort is through </a:t>
            </a:r>
            <a:r>
              <a:rPr lang="en-US" sz="2600" b="1" i="0" dirty="0">
                <a:effectLst/>
              </a:rPr>
              <a:t>visualization</a:t>
            </a:r>
            <a:r>
              <a:rPr lang="en-US" sz="2600" dirty="0"/>
              <a:t>. </a:t>
            </a:r>
          </a:p>
          <a:p>
            <a:pPr marL="0" indent="0" algn="just">
              <a:buNone/>
            </a:pPr>
            <a:endParaRPr lang="en-US" sz="2600" b="1" i="0" dirty="0">
              <a:solidFill>
                <a:srgbClr val="FF0000"/>
              </a:solidFill>
              <a:effectLst/>
            </a:endParaRP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Charters </a:t>
            </a:r>
            <a:r>
              <a:rPr lang="en-US" sz="2600" b="0" i="0" dirty="0">
                <a:effectLst/>
              </a:rPr>
              <a:t>that incorporate </a:t>
            </a:r>
            <a:r>
              <a:rPr lang="en-US" sz="2600" b="1" i="0" dirty="0">
                <a:effectLst/>
              </a:rPr>
              <a:t>graphic elements </a:t>
            </a:r>
            <a:r>
              <a:rPr lang="en-US" sz="2600" b="0" i="0" dirty="0">
                <a:effectLst/>
              </a:rPr>
              <a:t>like the ones below help you bring together all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sz="2600" b="0" i="0" dirty="0">
                <a:effectLst/>
              </a:rPr>
              <a:t>elements onto one page. </a:t>
            </a:r>
          </a:p>
          <a:p>
            <a:pPr marL="0" indent="0" algn="just">
              <a:buNone/>
            </a:pPr>
            <a:r>
              <a:rPr lang="en-US" sz="2600" dirty="0"/>
              <a:t>  </a:t>
            </a:r>
            <a:r>
              <a:rPr lang="en-US" sz="2600" b="0" i="0" dirty="0">
                <a:effectLst/>
              </a:rPr>
              <a:t>They are easy-to-read and visually pleasing. </a:t>
            </a:r>
          </a:p>
          <a:p>
            <a:endParaRPr lang="fr-FR" dirty="0"/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AE91B64C-603B-092F-8CBD-FDF6451400EA}"/>
              </a:ext>
            </a:extLst>
          </p:cNvPr>
          <p:cNvSpPr txBox="1">
            <a:spLocks/>
          </p:cNvSpPr>
          <p:nvPr/>
        </p:nvSpPr>
        <p:spPr>
          <a:xfrm>
            <a:off x="2155134" y="279879"/>
            <a:ext cx="820806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b="1">
                <a:solidFill>
                  <a:srgbClr val="D957AE"/>
                </a:solidFill>
                <a:latin typeface="+mn-lt"/>
              </a:rPr>
              <a:t>A-III-</a:t>
            </a:r>
            <a:r>
              <a:rPr lang="en-US" sz="3600" b="1">
                <a:solidFill>
                  <a:srgbClr val="D957AE"/>
                </a:solidFill>
                <a:latin typeface="+mn-lt"/>
              </a:rPr>
              <a:t>How to Develop a Project Charter?</a:t>
            </a:r>
            <a:endParaRPr lang="fr-FR" sz="3600" dirty="0">
              <a:solidFill>
                <a:srgbClr val="D957AE"/>
              </a:solidFill>
              <a:latin typeface="+mn-lt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92F2983-8A7A-6089-12FF-DE92FF2C1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927106" y="2593112"/>
            <a:ext cx="6858001" cy="167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27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DB3A856-D8B2-772C-A373-7752D3121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47"/>
            <a:ext cx="12192000" cy="6822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8372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DAA3BC3-4795-1AA8-A7C8-07048556A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42" y="0"/>
            <a:ext cx="121369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21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8F49556-0420-270F-B131-3D802CA0F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54"/>
            <a:ext cx="12192000" cy="682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0752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A325B4-FE83-C31F-1916-A13DE8027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1665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CAC3C0-0146-217D-6970-5440194B3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52" y="1690688"/>
            <a:ext cx="10323870" cy="516731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6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III-3- Tips for Creating a Project Charter</a:t>
            </a:r>
            <a:endParaRPr lang="fr-FR" sz="2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	The following tips are helpful in developing a Project Charter</a:t>
            </a:r>
            <a:r>
              <a:rPr lang="en-US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fr-FR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fr-FR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93940E8-0879-69DE-CD83-85AA15982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52" y="2753033"/>
            <a:ext cx="10323870" cy="4104968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C7EF7B79-9326-A6E0-5C4B-7B24B8C44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864" y="433952"/>
            <a:ext cx="7338606" cy="1060552"/>
          </a:xfrm>
        </p:spPr>
        <p:txBody>
          <a:bodyPr>
            <a:normAutofit fontScale="90000"/>
          </a:bodyPr>
          <a:lstStyle/>
          <a:p>
            <a:r>
              <a:rPr lang="fr-FR" sz="3800" b="1" dirty="0">
                <a:solidFill>
                  <a:srgbClr val="D957AE"/>
                </a:solidFill>
                <a:latin typeface="+mn-lt"/>
              </a:rPr>
              <a:t>III-</a:t>
            </a:r>
            <a:r>
              <a:rPr lang="en-US" sz="3800" b="1" i="0" dirty="0">
                <a:solidFill>
                  <a:srgbClr val="D957AE"/>
                </a:solidFill>
                <a:effectLst/>
                <a:latin typeface="+mn-lt"/>
              </a:rPr>
              <a:t>How to Develop a Project Charter?</a:t>
            </a:r>
            <a:br>
              <a:rPr lang="fr-FR" sz="3800" dirty="0">
                <a:latin typeface="+mn-lt"/>
              </a:rPr>
            </a:br>
            <a:endParaRPr lang="fr-FR" sz="3800" dirty="0">
              <a:latin typeface="+mn-lt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ECA5308-B4D1-22EA-B92C-4A58AA15D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1523" y="0"/>
            <a:ext cx="1715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3998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id="{862FD54B-3E0A-D79D-E584-66EC99268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24856"/>
            <a:ext cx="10415016" cy="4833144"/>
          </a:xfrm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BE188819-59AE-34F0-69DB-D8BA9C630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345461"/>
            <a:ext cx="7368209" cy="1325563"/>
          </a:xfrm>
        </p:spPr>
        <p:txBody>
          <a:bodyPr>
            <a:normAutofit fontScale="90000"/>
          </a:bodyPr>
          <a:lstStyle/>
          <a:p>
            <a:r>
              <a:rPr lang="fr-FR" sz="3800" b="1" dirty="0">
                <a:solidFill>
                  <a:srgbClr val="D957AE"/>
                </a:solidFill>
                <a:latin typeface="+mn-lt"/>
              </a:rPr>
              <a:t>III-</a:t>
            </a:r>
            <a:r>
              <a:rPr lang="en-US" sz="3800" b="1" i="0" dirty="0">
                <a:solidFill>
                  <a:srgbClr val="D957AE"/>
                </a:solidFill>
                <a:effectLst/>
                <a:latin typeface="+mn-lt"/>
              </a:rPr>
              <a:t>How to Develop a Project Charter?</a:t>
            </a:r>
            <a:br>
              <a:rPr lang="fr-FR" sz="3800" dirty="0">
                <a:latin typeface="+mn-lt"/>
              </a:rPr>
            </a:br>
            <a:endParaRPr lang="fr-FR" sz="3800" dirty="0">
              <a:latin typeface="+mn-lt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BCE5A2D-DC36-01C9-C899-20A3D506D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1523" y="0"/>
            <a:ext cx="1715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53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FC270B-AE42-477E-A8C8-B5AA12E114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422" y="1825625"/>
            <a:ext cx="10247586" cy="4351338"/>
          </a:xfrm>
        </p:spPr>
        <p:txBody>
          <a:bodyPr>
            <a:noAutofit/>
          </a:bodyPr>
          <a:lstStyle/>
          <a:p>
            <a:pPr algn="just"/>
            <a:r>
              <a:rPr lang="en-US" sz="2600" b="0" i="0" dirty="0">
                <a:effectLst/>
              </a:rPr>
              <a:t>The primary purpose of 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sz="2600" b="0" i="0" dirty="0">
                <a:effectLst/>
              </a:rPr>
              <a:t>is authorizing </a:t>
            </a:r>
            <a:r>
              <a:rPr lang="en-US" sz="2600" b="1" i="0" dirty="0">
                <a:solidFill>
                  <a:srgbClr val="7030A0"/>
                </a:solidFill>
                <a:effectLst/>
              </a:rPr>
              <a:t>the Project Managers (PM)</a:t>
            </a:r>
            <a:r>
              <a:rPr lang="en-US" sz="2600" b="0" i="0" dirty="0">
                <a:effectLst/>
              </a:rPr>
              <a:t> to begin an approved Project.</a:t>
            </a:r>
          </a:p>
          <a:p>
            <a:pPr algn="just"/>
            <a:endParaRPr lang="en-US" sz="2600" dirty="0"/>
          </a:p>
          <a:p>
            <a:pPr algn="just"/>
            <a:r>
              <a:rPr lang="en-US" sz="2600" b="0" i="0" dirty="0">
                <a:effectLst/>
              </a:rPr>
              <a:t> It is officially signifying that they and their team are allowed to utilize </a:t>
            </a:r>
            <a:r>
              <a:rPr lang="en-US" sz="2600" b="1" i="0" dirty="0">
                <a:effectLst/>
              </a:rPr>
              <a:t>organizational resources </a:t>
            </a:r>
            <a:r>
              <a:rPr lang="en-US" sz="2600" b="0" i="0" dirty="0">
                <a:effectLst/>
              </a:rPr>
              <a:t>such as </a:t>
            </a:r>
            <a:r>
              <a:rPr lang="en-US" sz="2600" b="1" i="1" dirty="0">
                <a:effectLst/>
              </a:rPr>
              <a:t>people</a:t>
            </a:r>
            <a:r>
              <a:rPr lang="en-US" sz="2600" b="0" i="0" dirty="0">
                <a:effectLst/>
              </a:rPr>
              <a:t>, </a:t>
            </a:r>
            <a:r>
              <a:rPr lang="en-US" sz="2600" b="1" i="1" dirty="0">
                <a:effectLst/>
              </a:rPr>
              <a:t>technology</a:t>
            </a:r>
            <a:r>
              <a:rPr lang="en-US" sz="2600" b="0" i="0" dirty="0">
                <a:effectLst/>
              </a:rPr>
              <a:t>, and f</a:t>
            </a:r>
            <a:r>
              <a:rPr lang="en-US" sz="2600" b="1" i="1" dirty="0">
                <a:effectLst/>
              </a:rPr>
              <a:t>inances</a:t>
            </a:r>
            <a:r>
              <a:rPr lang="en-US" sz="2600" b="0" i="0" dirty="0">
                <a:effectLst/>
              </a:rPr>
              <a:t> to complete the </a:t>
            </a:r>
            <a:r>
              <a:rPr lang="en-US" sz="2600" b="1" i="0" dirty="0">
                <a:effectLst/>
              </a:rPr>
              <a:t>Project Objectives</a:t>
            </a:r>
            <a:r>
              <a:rPr lang="en-US" sz="2600" b="0" i="0" dirty="0">
                <a:effectLst/>
              </a:rPr>
              <a:t>. </a:t>
            </a:r>
            <a:endParaRPr lang="fr-FR" sz="2600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E805C756-A08F-7AE6-A1C3-1009C74C3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9239" y="471948"/>
            <a:ext cx="7285704" cy="82591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66CDD11-9588-F258-F8D0-59B17A84A5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1523" y="0"/>
            <a:ext cx="1715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326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44AB2-DF17-4FDE-9F91-B143D9512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2710" y="365125"/>
            <a:ext cx="7157545" cy="1022241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485C7C-C2CA-4484-9140-AFC68C68B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186" y="1825625"/>
            <a:ext cx="10216055" cy="4351338"/>
          </a:xfrm>
        </p:spPr>
        <p:txBody>
          <a:bodyPr>
            <a:normAutofit lnSpcReduction="10000"/>
          </a:bodyPr>
          <a:lstStyle/>
          <a:p>
            <a:pPr marL="457200" lvl="1" indent="0" algn="just">
              <a:buNone/>
            </a:pPr>
            <a:r>
              <a:rPr lang="en-US" sz="2600" b="1" i="0" dirty="0">
                <a:effectLst/>
              </a:rPr>
              <a:t>A-IV-1- Project Charter vs Project Plan </a:t>
            </a:r>
          </a:p>
          <a:p>
            <a:pPr marL="457200" lvl="1" indent="0" algn="just">
              <a:buNone/>
            </a:pPr>
            <a:endParaRPr lang="en-US" sz="2600" b="1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The Project Charter </a:t>
            </a:r>
            <a:r>
              <a:rPr lang="en-US" sz="2600" b="0" i="0" dirty="0">
                <a:effectLst/>
              </a:rPr>
              <a:t>is a high-level initiation document that consists of only a few pages. It lists the project objectives, scope, vision, team, and their responsibilities and stakeholders.  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0070C0"/>
                </a:solidFill>
                <a:effectLst/>
              </a:rPr>
              <a:t>A Project </a:t>
            </a:r>
            <a:r>
              <a:rPr lang="en-US" sz="2600" b="1" dirty="0">
                <a:solidFill>
                  <a:srgbClr val="0070C0"/>
                </a:solidFill>
              </a:rPr>
              <a:t>P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lan</a:t>
            </a:r>
            <a:r>
              <a:rPr lang="en-US" sz="2600" b="0" i="0" dirty="0">
                <a:effectLst/>
              </a:rPr>
              <a:t>, on the other hand, is a detailed document that describes how to accomplish the project objectives. It elucidates the project deliverables, action plan, the required resources, and milestones. </a:t>
            </a:r>
          </a:p>
          <a:p>
            <a:r>
              <a:rPr lang="en-US" sz="2600" spc="-15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It’s created during the project planning phase and is a compilation of several other documents.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B8C20EE-FF73-DB03-5D3C-6F44C8DB8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913255" y="2579258"/>
            <a:ext cx="6857998" cy="169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374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091F1F-EB69-4EAF-986C-A8D83E717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262" y="1690688"/>
            <a:ext cx="10269415" cy="4486275"/>
          </a:xfrm>
        </p:spPr>
        <p:txBody>
          <a:bodyPr>
            <a:normAutofit/>
          </a:bodyPr>
          <a:lstStyle/>
          <a:p>
            <a:endParaRPr lang="en-US" sz="2600" b="1" dirty="0">
              <a:solidFill>
                <a:srgbClr val="FF0000"/>
              </a:solidFill>
            </a:endParaRPr>
          </a:p>
          <a:p>
            <a:pPr algn="just"/>
            <a:r>
              <a:rPr lang="en-US" sz="2600" b="1" dirty="0">
                <a:solidFill>
                  <a:srgbClr val="0070C0"/>
                </a:solidFill>
              </a:rPr>
              <a:t>Project Plan </a:t>
            </a:r>
            <a:r>
              <a:rPr lang="en-US" sz="2600" dirty="0"/>
              <a:t>is quite broader concept. </a:t>
            </a:r>
            <a:r>
              <a:rPr lang="en-US" sz="2600" b="1" dirty="0">
                <a:solidFill>
                  <a:srgbClr val="0070C0"/>
                </a:solidFill>
              </a:rPr>
              <a:t>A Project Plan </a:t>
            </a:r>
            <a:r>
              <a:rPr lang="en-US" sz="2600" dirty="0"/>
              <a:t>expresses the Objectives &amp; Requirements of the Project in terms of: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Project Scope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Project Schedule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Resource Requirement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 Project cost estimation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 Project Quality                        and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600" b="1" dirty="0"/>
              <a:t> Project Risk</a:t>
            </a:r>
            <a:endParaRPr lang="fr-FR" sz="2600" b="1" dirty="0"/>
          </a:p>
        </p:txBody>
      </p:sp>
      <p:pic>
        <p:nvPicPr>
          <p:cNvPr id="4" name="Picture 4" descr="Developing the Project Management Plan">
            <a:extLst>
              <a:ext uri="{FF2B5EF4-FFF2-40B4-BE49-F238E27FC236}">
                <a16:creationId xmlns:a16="http://schemas.microsoft.com/office/drawing/2014/main" id="{C48BDBDE-2C15-4C12-ADBE-E86C44FC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7677" y="0"/>
            <a:ext cx="17643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AD874834-36AB-BAA6-2445-6B8FDFA7A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8735" y="365126"/>
            <a:ext cx="7266040" cy="97206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80168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0FD99B-38B0-41DF-8F0D-A9B4E6CE2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772" y="1825625"/>
            <a:ext cx="10279118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i="0" dirty="0">
                <a:effectLst/>
              </a:rPr>
              <a:t>	</a:t>
            </a:r>
            <a:r>
              <a:rPr lang="en-US" sz="2600" b="1" i="0" dirty="0">
                <a:effectLst/>
              </a:rPr>
              <a:t>A-VI-2- Project Proposal vs Project Charter</a:t>
            </a:r>
          </a:p>
          <a:p>
            <a:pPr algn="just"/>
            <a:endParaRPr lang="en-US" sz="2600" b="1" i="0" dirty="0">
              <a:solidFill>
                <a:srgbClr val="00B050"/>
              </a:solidFill>
              <a:effectLst/>
            </a:endParaRPr>
          </a:p>
          <a:p>
            <a:pPr algn="just"/>
            <a:r>
              <a:rPr lang="en-US" sz="2600" b="1" i="0" dirty="0">
                <a:solidFill>
                  <a:srgbClr val="00B050"/>
                </a:solidFill>
                <a:effectLst/>
              </a:rPr>
              <a:t>The Project Proposal </a:t>
            </a:r>
            <a:r>
              <a:rPr lang="en-US" sz="2600" i="0" dirty="0">
                <a:effectLst/>
              </a:rPr>
              <a:t>is a document that contains the details of the Project that the Organization wants to implement.</a:t>
            </a:r>
          </a:p>
          <a:p>
            <a:pPr algn="just"/>
            <a:endParaRPr lang="en-US" sz="2600" dirty="0"/>
          </a:p>
          <a:p>
            <a:pPr algn="just"/>
            <a:r>
              <a:rPr lang="en-US" sz="2600" i="0" dirty="0">
                <a:effectLst/>
              </a:rPr>
              <a:t> This document is presented to the donors for the purpose of reviewing it and deciding whether the donor will finance the proposal or not.</a:t>
            </a:r>
          </a:p>
          <a:p>
            <a:pPr marL="0" indent="0" algn="just">
              <a:buNone/>
            </a:pPr>
            <a:endParaRPr lang="en-US" sz="2600" i="0" dirty="0">
              <a:effectLst/>
            </a:endParaRPr>
          </a:p>
          <a:p>
            <a:pPr algn="just"/>
            <a:r>
              <a:rPr lang="en-US" sz="2600" dirty="0"/>
              <a:t>The way </a:t>
            </a:r>
            <a:r>
              <a:rPr lang="en-US" sz="2600" b="1" dirty="0">
                <a:solidFill>
                  <a:srgbClr val="00B050"/>
                </a:solidFill>
              </a:rPr>
              <a:t>Project Proposals </a:t>
            </a:r>
            <a:r>
              <a:rPr lang="en-US" sz="2600" dirty="0"/>
              <a:t>are written varies from one Organization to another and from one donor to another. </a:t>
            </a:r>
            <a:endParaRPr lang="fr-FR" sz="26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9BFFF88-AD82-3F5C-FFA5-AD8A2CDC7C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885388" y="2551388"/>
            <a:ext cx="6857998" cy="1755228"/>
          </a:xfrm>
          <a:prstGeom prst="rect">
            <a:avLst/>
          </a:prstGeom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1CB9ADEF-5333-89F2-DA31-CDEF1DB37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1529" y="432619"/>
            <a:ext cx="7273413" cy="934066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78862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1C331B-0843-43AE-A8D4-6186E0EC6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007" y="1813034"/>
            <a:ext cx="10302766" cy="4383384"/>
          </a:xfrm>
        </p:spPr>
        <p:txBody>
          <a:bodyPr>
            <a:normAutofit/>
          </a:bodyPr>
          <a:lstStyle/>
          <a:p>
            <a:pPr algn="just"/>
            <a:endParaRPr lang="en-US" b="0" i="0" dirty="0">
              <a:effectLst/>
            </a:endParaRPr>
          </a:p>
          <a:p>
            <a:pPr algn="just"/>
            <a:r>
              <a:rPr lang="en-US" b="0" i="0" dirty="0">
                <a:effectLst/>
              </a:rPr>
              <a:t>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Project Proposal </a:t>
            </a:r>
            <a:r>
              <a:rPr lang="en-US" b="0" i="0" dirty="0">
                <a:effectLst/>
              </a:rPr>
              <a:t>and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Project Charter </a:t>
            </a:r>
            <a:r>
              <a:rPr lang="en-US" b="0" i="0" dirty="0">
                <a:effectLst/>
              </a:rPr>
              <a:t>are two different documents and their purposes are different as well.</a:t>
            </a:r>
          </a:p>
          <a:p>
            <a:pPr algn="just"/>
            <a:endParaRPr lang="en-US" b="0" i="0" dirty="0">
              <a:effectLst/>
            </a:endParaRPr>
          </a:p>
          <a:p>
            <a:pPr algn="just"/>
            <a:r>
              <a:rPr lang="en-US" b="0" i="0" dirty="0">
                <a:effectLst/>
              </a:rPr>
              <a:t>Both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Proposal</a:t>
            </a:r>
            <a:r>
              <a:rPr lang="en-US" b="0" i="0" dirty="0">
                <a:effectLst/>
              </a:rPr>
              <a:t> and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Charter</a:t>
            </a:r>
            <a:r>
              <a:rPr lang="en-US" b="0" i="0" dirty="0">
                <a:effectLst/>
              </a:rPr>
              <a:t> are crucial Project Documents that outline very different concepts within a project. </a:t>
            </a:r>
          </a:p>
          <a:p>
            <a:pPr algn="just"/>
            <a:endParaRPr lang="en-US" b="0" i="0" dirty="0">
              <a:effectLst/>
            </a:endParaRPr>
          </a:p>
          <a:p>
            <a:pPr algn="just"/>
            <a:r>
              <a:rPr lang="en-US" b="0" i="0" dirty="0">
                <a:effectLst/>
              </a:rPr>
              <a:t>However, many PMP aspirants mix up them because they sound quite similar. 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BAD1186-D18B-FFD4-F990-3F05BA568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85388" y="2551388"/>
            <a:ext cx="6857998" cy="1755228"/>
          </a:xfrm>
          <a:prstGeom prst="rect">
            <a:avLst/>
          </a:prstGeom>
        </p:spPr>
      </p:pic>
      <p:sp>
        <p:nvSpPr>
          <p:cNvPr id="9" name="Titre 1">
            <a:extLst>
              <a:ext uri="{FF2B5EF4-FFF2-40B4-BE49-F238E27FC236}">
                <a16:creationId xmlns:a16="http://schemas.microsoft.com/office/drawing/2014/main" id="{6B8224B4-F3B3-09DD-04DE-F7D6816B1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613" y="487471"/>
            <a:ext cx="7219504" cy="810387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16686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roject proposal vs project charter definition-and-outlines-min">
            <a:extLst>
              <a:ext uri="{FF2B5EF4-FFF2-40B4-BE49-F238E27FC236}">
                <a16:creationId xmlns:a16="http://schemas.microsoft.com/office/drawing/2014/main" id="{5D0E5EE6-215B-45A9-911F-B09801DC77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7" y="1667040"/>
            <a:ext cx="10357944" cy="473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CDB5206-60DD-139C-34E6-387451CA9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85388" y="2551388"/>
            <a:ext cx="6857998" cy="1755228"/>
          </a:xfrm>
          <a:prstGeom prst="rect">
            <a:avLst/>
          </a:prstGeom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404BB922-E0BB-68EE-7AAF-618D45504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2127" y="344128"/>
            <a:ext cx="7272480" cy="963561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11007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D6072C-41E2-44CF-9B26-6ADD6C43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889" y="1757532"/>
            <a:ext cx="10271235" cy="450298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600" b="1" i="0" dirty="0">
                <a:effectLst/>
              </a:rPr>
              <a:t>	A-VI-3- Project Scope vs Project Charter</a:t>
            </a:r>
          </a:p>
          <a:p>
            <a:pPr algn="just"/>
            <a:r>
              <a:rPr lang="en-US" sz="2600" b="1" i="0" dirty="0">
                <a:solidFill>
                  <a:srgbClr val="990099"/>
                </a:solidFill>
                <a:effectLst/>
              </a:rPr>
              <a:t>Project Scope </a:t>
            </a:r>
            <a:r>
              <a:rPr lang="en-US" sz="2600" b="0" i="0" dirty="0">
                <a:effectLst/>
              </a:rPr>
              <a:t>is the part of </a:t>
            </a:r>
            <a:r>
              <a:rPr lang="en-US" sz="2600" b="1" i="0" dirty="0">
                <a:solidFill>
                  <a:srgbClr val="FF0066"/>
                </a:solidFill>
                <a:effectLst/>
              </a:rPr>
              <a:t>Project Planning </a:t>
            </a:r>
            <a:r>
              <a:rPr lang="en-US" sz="2600" b="0" i="0" dirty="0">
                <a:effectLst/>
              </a:rPr>
              <a:t>that involves determining and documenting a list of specific project</a:t>
            </a:r>
            <a:r>
              <a:rPr lang="en-US" sz="2600" b="1" i="0" dirty="0">
                <a:effectLst/>
              </a:rPr>
              <a:t> Goals</a:t>
            </a:r>
            <a:r>
              <a:rPr lang="en-US" sz="2600" i="0" dirty="0">
                <a:effectLst/>
              </a:rPr>
              <a:t>,</a:t>
            </a:r>
            <a:r>
              <a:rPr lang="en-US" sz="2600" b="1" i="0" dirty="0">
                <a:effectLst/>
              </a:rPr>
              <a:t> Deliverables</a:t>
            </a:r>
            <a:r>
              <a:rPr lang="en-US" sz="2600" i="0" dirty="0">
                <a:effectLst/>
              </a:rPr>
              <a:t>,</a:t>
            </a:r>
            <a:r>
              <a:rPr lang="en-US" sz="2600" b="1" i="0" dirty="0">
                <a:effectLst/>
              </a:rPr>
              <a:t> Tasks</a:t>
            </a:r>
            <a:r>
              <a:rPr lang="en-US" sz="2600" b="1" dirty="0"/>
              <a:t> </a:t>
            </a:r>
            <a:r>
              <a:rPr lang="en-US" sz="2600" dirty="0"/>
              <a:t>and </a:t>
            </a:r>
            <a:r>
              <a:rPr lang="en-US" sz="2600" b="1" i="0" dirty="0">
                <a:effectLst/>
              </a:rPr>
              <a:t> Costs</a:t>
            </a:r>
            <a:r>
              <a:rPr lang="en-US" sz="2600" b="0" i="0" dirty="0">
                <a:effectLst/>
              </a:rPr>
              <a:t>. </a:t>
            </a:r>
          </a:p>
          <a:p>
            <a:pPr algn="just"/>
            <a:r>
              <a:rPr lang="en-US" sz="2600" b="1" i="0" dirty="0">
                <a:solidFill>
                  <a:srgbClr val="990099"/>
                </a:solidFill>
                <a:effectLst/>
              </a:rPr>
              <a:t>Project Scope </a:t>
            </a:r>
            <a:r>
              <a:rPr lang="en-US" sz="2600" b="0" i="0" dirty="0">
                <a:effectLst/>
              </a:rPr>
              <a:t>is a detailed outline of all aspects of a Project, including all </a:t>
            </a:r>
            <a:r>
              <a:rPr lang="en-US" sz="2600" b="1" i="0" dirty="0">
                <a:solidFill>
                  <a:srgbClr val="322A2A"/>
                </a:solidFill>
                <a:effectLst/>
              </a:rPr>
              <a:t>related activities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, </a:t>
            </a:r>
            <a:r>
              <a:rPr lang="en-US" sz="2600" b="1" i="0" dirty="0">
                <a:solidFill>
                  <a:srgbClr val="322A2A"/>
                </a:solidFill>
                <a:effectLst/>
              </a:rPr>
              <a:t>Resources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, </a:t>
            </a:r>
            <a:r>
              <a:rPr lang="en-US" sz="2600" b="1" i="0" dirty="0">
                <a:solidFill>
                  <a:srgbClr val="322A2A"/>
                </a:solidFill>
                <a:effectLst/>
              </a:rPr>
              <a:t>Timelines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, and </a:t>
            </a:r>
            <a:r>
              <a:rPr lang="en-US" sz="2600" b="1" i="0" dirty="0">
                <a:solidFill>
                  <a:srgbClr val="322A2A"/>
                </a:solidFill>
                <a:effectLst/>
              </a:rPr>
              <a:t>Deliverables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, as well as the </a:t>
            </a:r>
            <a:r>
              <a:rPr lang="en-US" sz="2600" b="1" i="0" dirty="0">
                <a:solidFill>
                  <a:srgbClr val="322A2A"/>
                </a:solidFill>
                <a:effectLst/>
              </a:rPr>
              <a:t>Project’s Boundaries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. </a:t>
            </a:r>
          </a:p>
          <a:p>
            <a:pPr algn="just"/>
            <a:r>
              <a:rPr lang="en-US" sz="2600" b="1" i="0" dirty="0">
                <a:solidFill>
                  <a:srgbClr val="990099"/>
                </a:solidFill>
                <a:effectLst/>
              </a:rPr>
              <a:t>A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 </a:t>
            </a:r>
            <a:r>
              <a:rPr lang="en-US" sz="2600" b="1" i="0" dirty="0">
                <a:solidFill>
                  <a:srgbClr val="990099"/>
                </a:solidFill>
                <a:effectLst/>
              </a:rPr>
              <a:t>Project Scope </a:t>
            </a:r>
            <a:r>
              <a:rPr lang="en-US" sz="2600" b="0" i="0" dirty="0">
                <a:effectLst/>
              </a:rPr>
              <a:t>also outlines key stakeholders, processes, assumptions, and constraints, as well as what the project is about, what is included, and what isn’t.</a:t>
            </a:r>
          </a:p>
          <a:p>
            <a:pPr algn="just"/>
            <a:r>
              <a:rPr lang="en-US" sz="2600" b="0" i="0" dirty="0">
                <a:solidFill>
                  <a:srgbClr val="322A2A"/>
                </a:solidFill>
                <a:effectLst/>
              </a:rPr>
              <a:t> </a:t>
            </a:r>
            <a:r>
              <a:rPr lang="en-US" sz="2600" b="0" i="0" dirty="0">
                <a:effectLst/>
              </a:rPr>
              <a:t>All of this essential information is documented in a </a:t>
            </a:r>
            <a:r>
              <a:rPr lang="en-US" sz="2600" b="1" i="1" dirty="0">
                <a:solidFill>
                  <a:srgbClr val="990099"/>
                </a:solidFill>
                <a:effectLst/>
              </a:rPr>
              <a:t>scope statement</a:t>
            </a:r>
            <a:r>
              <a:rPr lang="en-US" sz="2600" b="0" i="0" dirty="0">
                <a:solidFill>
                  <a:srgbClr val="322A2A"/>
                </a:solidFill>
                <a:effectLst/>
              </a:rPr>
              <a:t>.</a:t>
            </a:r>
            <a:endParaRPr lang="en-US" sz="2600" b="0" i="0" dirty="0">
              <a:effectLst/>
            </a:endParaRPr>
          </a:p>
        </p:txBody>
      </p:sp>
      <p:pic>
        <p:nvPicPr>
          <p:cNvPr id="7" name="Picture 2" descr="How to Manage Scope Creep in IT Project Management">
            <a:extLst>
              <a:ext uri="{FF2B5EF4-FFF2-40B4-BE49-F238E27FC236}">
                <a16:creationId xmlns:a16="http://schemas.microsoft.com/office/drawing/2014/main" id="{9CD1C167-CBB2-19CD-DD74-D400635E1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124" y="0"/>
            <a:ext cx="1774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7172CEEF-A6EF-AD80-91B1-41531F0A0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2031" y="422787"/>
            <a:ext cx="734224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88367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B30F79-525F-4FD3-ABA6-449F1AC54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007" y="1569986"/>
            <a:ext cx="10279117" cy="5189691"/>
          </a:xfrm>
        </p:spPr>
        <p:txBody>
          <a:bodyPr>
            <a:normAutofit/>
          </a:bodyPr>
          <a:lstStyle/>
          <a:p>
            <a:pPr algn="just"/>
            <a:r>
              <a:rPr lang="en-US" sz="2600" b="0" i="0" dirty="0">
                <a:effectLst/>
              </a:rPr>
              <a:t>During the Project, this documentation helps the Project Team remain focused and on task. </a:t>
            </a:r>
          </a:p>
          <a:p>
            <a:pPr algn="just"/>
            <a:endParaRPr lang="en-US" sz="2600" b="0" i="0" dirty="0">
              <a:effectLst/>
            </a:endParaRPr>
          </a:p>
          <a:p>
            <a:pPr algn="just"/>
            <a:r>
              <a:rPr lang="en-US" sz="2600" b="1" i="0" dirty="0">
                <a:solidFill>
                  <a:srgbClr val="7030A0"/>
                </a:solidFill>
                <a:effectLst/>
              </a:rPr>
              <a:t>The Scope Statement </a:t>
            </a:r>
            <a:r>
              <a:rPr lang="en-US" sz="2600" b="0" i="0" dirty="0">
                <a:effectLst/>
              </a:rPr>
              <a:t>also provides the Team with guidelines for making decisions about change requests during the Project. </a:t>
            </a:r>
          </a:p>
          <a:p>
            <a:pPr algn="just"/>
            <a:endParaRPr lang="en-US" sz="2600" b="0" i="0" dirty="0">
              <a:solidFill>
                <a:srgbClr val="FF0000"/>
              </a:solidFill>
              <a:effectLst/>
            </a:endParaRPr>
          </a:p>
          <a:p>
            <a:pPr algn="just"/>
            <a:r>
              <a:rPr lang="en-US" sz="2600" dirty="0"/>
              <a:t>Essentially, the Charter contains an overview of </a:t>
            </a:r>
            <a:r>
              <a:rPr lang="en-US" sz="2600" b="1" dirty="0">
                <a:solidFill>
                  <a:srgbClr val="7030A0"/>
                </a:solidFill>
              </a:rPr>
              <a:t>the Project Scope </a:t>
            </a:r>
            <a:r>
              <a:rPr lang="en-US" sz="2600" dirty="0"/>
              <a:t>and </a:t>
            </a:r>
            <a:r>
              <a:rPr lang="en-US" sz="2600" b="1" dirty="0">
                <a:solidFill>
                  <a:srgbClr val="7030A0"/>
                </a:solidFill>
              </a:rPr>
              <a:t>the Project Scope Statement </a:t>
            </a:r>
            <a:r>
              <a:rPr lang="en-US" sz="2600" dirty="0"/>
              <a:t>breaks it down into more detail. </a:t>
            </a:r>
            <a:r>
              <a:rPr lang="en-US" sz="2600" b="1" dirty="0">
                <a:solidFill>
                  <a:srgbClr val="7030A0"/>
                </a:solidFill>
              </a:rPr>
              <a:t>The Scope </a:t>
            </a:r>
            <a:r>
              <a:rPr lang="en-US" sz="2600" dirty="0"/>
              <a:t>should be clear and concise. </a:t>
            </a:r>
          </a:p>
          <a:p>
            <a:pPr marL="0" indent="0" algn="just">
              <a:buNone/>
            </a:pPr>
            <a:endParaRPr lang="en-US" sz="2600" dirty="0"/>
          </a:p>
          <a:p>
            <a:pPr algn="just"/>
            <a:r>
              <a:rPr lang="en-US" sz="2600" dirty="0"/>
              <a:t> There should be no ambiguity around what the outcome of the Project will be.</a:t>
            </a:r>
            <a:endParaRPr lang="fr-FR" sz="2600" dirty="0"/>
          </a:p>
          <a:p>
            <a:endParaRPr lang="fr-FR" dirty="0"/>
          </a:p>
        </p:txBody>
      </p:sp>
      <p:pic>
        <p:nvPicPr>
          <p:cNvPr id="6" name="Picture 2" descr="How to Manage Scope Creep in IT Project Management">
            <a:extLst>
              <a:ext uri="{FF2B5EF4-FFF2-40B4-BE49-F238E27FC236}">
                <a16:creationId xmlns:a16="http://schemas.microsoft.com/office/drawing/2014/main" id="{1286F03E-F866-443D-99AA-07BF0B0F1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124" y="0"/>
            <a:ext cx="1774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34A487FA-557E-FB30-40D4-426AEEAD9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674" y="452284"/>
            <a:ext cx="7190771" cy="855406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59760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Creative Project Scope PowerPoint Template With Five Nodes">
            <a:extLst>
              <a:ext uri="{FF2B5EF4-FFF2-40B4-BE49-F238E27FC236}">
                <a16:creationId xmlns:a16="http://schemas.microsoft.com/office/drawing/2014/main" id="{F09E6D20-1742-4284-ACFE-0C4F66387B8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87EBE71A-AEB8-48F3-9184-88A6D9C0807F}"/>
              </a:ext>
            </a:extLst>
          </p:cNvPr>
          <p:cNvSpPr txBox="1"/>
          <p:nvPr/>
        </p:nvSpPr>
        <p:spPr>
          <a:xfrm>
            <a:off x="122042" y="1830050"/>
            <a:ext cx="2060719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600" b="1" i="0" dirty="0">
                <a:solidFill>
                  <a:srgbClr val="191919"/>
                </a:solidFill>
                <a:effectLst/>
              </a:rPr>
              <a:t>What makes up a Scope?  </a:t>
            </a:r>
          </a:p>
          <a:p>
            <a:pPr algn="just"/>
            <a:r>
              <a:rPr lang="en-US" sz="2600" b="0" i="0" dirty="0">
                <a:effectLst/>
              </a:rPr>
              <a:t>The Scope definition of a software </a:t>
            </a:r>
          </a:p>
          <a:p>
            <a:pPr marL="0" indent="0" algn="just">
              <a:buNone/>
            </a:pPr>
            <a:r>
              <a:rPr lang="en-US" sz="2600" dirty="0"/>
              <a:t>P</a:t>
            </a:r>
            <a:r>
              <a:rPr lang="en-US" sz="2600" b="0" i="0" dirty="0">
                <a:effectLst/>
              </a:rPr>
              <a:t>roject consists of the following key aspects:</a:t>
            </a:r>
          </a:p>
        </p:txBody>
      </p:sp>
      <p:pic>
        <p:nvPicPr>
          <p:cNvPr id="23" name="Espace réservé du contenu 22">
            <a:extLst>
              <a:ext uri="{FF2B5EF4-FFF2-40B4-BE49-F238E27FC236}">
                <a16:creationId xmlns:a16="http://schemas.microsoft.com/office/drawing/2014/main" id="{FD5D78BD-08A0-4206-B9B0-56097201F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0916" y="1356852"/>
            <a:ext cx="8121445" cy="5501147"/>
          </a:xfrm>
        </p:spPr>
      </p:pic>
      <p:pic>
        <p:nvPicPr>
          <p:cNvPr id="12" name="Picture 2" descr="How to Manage Scope Creep in IT Project Management">
            <a:extLst>
              <a:ext uri="{FF2B5EF4-FFF2-40B4-BE49-F238E27FC236}">
                <a16:creationId xmlns:a16="http://schemas.microsoft.com/office/drawing/2014/main" id="{A269A251-A99F-BB49-8F67-CB59174C0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124" y="0"/>
            <a:ext cx="1774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re 1">
            <a:extLst>
              <a:ext uri="{FF2B5EF4-FFF2-40B4-BE49-F238E27FC236}">
                <a16:creationId xmlns:a16="http://schemas.microsoft.com/office/drawing/2014/main" id="{E6A535ED-7213-C3FE-9A02-2C27FAE4A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1697" y="504487"/>
            <a:ext cx="7302910" cy="85236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00315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4BBE8A-D6D5-51E5-33BF-21244B9B5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32" y="1690688"/>
            <a:ext cx="10235184" cy="5167312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dirty="0">
                <a:effectLst/>
                <a:latin typeface="-apple-system"/>
              </a:rPr>
              <a:t>	</a:t>
            </a:r>
            <a:r>
              <a:rPr lang="en-US" sz="2800" b="1" i="0" dirty="0">
                <a:effectLst/>
              </a:rPr>
              <a:t> </a:t>
            </a:r>
            <a:r>
              <a:rPr lang="en-US" sz="2600" b="1" i="0" dirty="0">
                <a:effectLst/>
              </a:rPr>
              <a:t>A-VI-4- Project Brief vs Project Charter</a:t>
            </a:r>
          </a:p>
          <a:p>
            <a:pPr algn="just"/>
            <a:r>
              <a:rPr lang="en-US" sz="2600" b="1" i="0" dirty="0">
                <a:effectLst/>
              </a:rPr>
              <a:t>A</a:t>
            </a:r>
            <a:r>
              <a:rPr lang="en-US" sz="2600" i="0" dirty="0">
                <a:effectLst/>
              </a:rPr>
              <a:t> </a:t>
            </a:r>
            <a:r>
              <a:rPr lang="en-US" sz="2600" b="1" i="0" dirty="0">
                <a:solidFill>
                  <a:srgbClr val="669900"/>
                </a:solidFill>
                <a:effectLst/>
              </a:rPr>
              <a:t>Project Brief </a:t>
            </a:r>
            <a:r>
              <a:rPr lang="en-US" sz="2600" i="0" dirty="0">
                <a:effectLst/>
              </a:rPr>
              <a:t>allows Project Managers to come prepared to meetings with all of the information their teams need. Or, at the very least, a plan to get all of the info needed for the teams to be successful.</a:t>
            </a:r>
          </a:p>
          <a:p>
            <a:pPr algn="just"/>
            <a:endParaRPr lang="en-US" sz="2600" i="0" dirty="0">
              <a:effectLst/>
            </a:endParaRPr>
          </a:p>
          <a:p>
            <a:pPr algn="just"/>
            <a:r>
              <a:rPr lang="en-US" sz="2600" b="1" i="0" dirty="0">
                <a:effectLst/>
              </a:rPr>
              <a:t>A</a:t>
            </a:r>
            <a:r>
              <a:rPr lang="en-US" sz="2600" i="0" dirty="0">
                <a:effectLst/>
              </a:rPr>
              <a:t> </a:t>
            </a:r>
            <a:r>
              <a:rPr lang="en-US" sz="2600" b="1" i="0" dirty="0">
                <a:solidFill>
                  <a:srgbClr val="669900"/>
                </a:solidFill>
                <a:effectLst/>
              </a:rPr>
              <a:t>Project Brief </a:t>
            </a:r>
            <a:r>
              <a:rPr lang="en-US" sz="2600" i="0" dirty="0">
                <a:effectLst/>
              </a:rPr>
              <a:t>is created </a:t>
            </a:r>
            <a:r>
              <a:rPr lang="en-US" sz="2600" b="1" i="1" dirty="0">
                <a:effectLst/>
              </a:rPr>
              <a:t>after</a:t>
            </a:r>
            <a:r>
              <a:rPr lang="en-US" sz="2600" i="0" dirty="0">
                <a:effectLst/>
              </a:rPr>
              <a:t> the Project Charter is signed, the Project is started, and Project Management Plans are developed.</a:t>
            </a:r>
          </a:p>
          <a:p>
            <a:pPr marL="0" indent="0" algn="just">
              <a:buNone/>
            </a:pPr>
            <a:endParaRPr lang="en-US" sz="2600" i="0" dirty="0">
              <a:effectLst/>
            </a:endParaRPr>
          </a:p>
          <a:p>
            <a:pPr algn="just"/>
            <a:r>
              <a:rPr lang="en-US" sz="2600" b="1" i="0" dirty="0">
                <a:effectLst/>
              </a:rPr>
              <a:t>A</a:t>
            </a:r>
            <a:r>
              <a:rPr lang="en-US" sz="2600" i="0" dirty="0">
                <a:effectLst/>
              </a:rPr>
              <a:t> </a:t>
            </a:r>
            <a:r>
              <a:rPr lang="en-US" sz="2600" b="1" i="0" dirty="0">
                <a:solidFill>
                  <a:srgbClr val="669900"/>
                </a:solidFill>
                <a:effectLst/>
              </a:rPr>
              <a:t>Project Brief </a:t>
            </a:r>
            <a:r>
              <a:rPr lang="en-US" sz="2600" i="0" dirty="0">
                <a:effectLst/>
              </a:rPr>
              <a:t>provides a </a:t>
            </a:r>
            <a:r>
              <a:rPr lang="en-US" sz="2600" b="1" i="0" dirty="0">
                <a:effectLst/>
              </a:rPr>
              <a:t>shorter version of the Project Plans </a:t>
            </a:r>
            <a:r>
              <a:rPr lang="en-US" sz="2600" i="0" dirty="0">
                <a:effectLst/>
              </a:rPr>
              <a:t>so Stakeholders can review it briefly and </a:t>
            </a:r>
            <a:r>
              <a:rPr lang="en-US" sz="2600" b="0" i="0" dirty="0">
                <a:effectLst/>
              </a:rPr>
              <a:t>grasp the Planning Processes.</a:t>
            </a:r>
          </a:p>
          <a:p>
            <a:endParaRPr lang="fr-FR" dirty="0"/>
          </a:p>
        </p:txBody>
      </p:sp>
      <p:pic>
        <p:nvPicPr>
          <p:cNvPr id="16386" name="Picture 2" descr="All In Favor Of The Project Brief">
            <a:extLst>
              <a:ext uri="{FF2B5EF4-FFF2-40B4-BE49-F238E27FC236}">
                <a16:creationId xmlns:a16="http://schemas.microsoft.com/office/drawing/2014/main" id="{8C7D91AD-8364-5D5B-2F4C-DC01D1E64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74508" y="2540508"/>
            <a:ext cx="6858000" cy="177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EDADED99-558D-C65B-D145-96ACFCB99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08" y="365125"/>
            <a:ext cx="7343267" cy="105219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8097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7162BE-DDDD-2582-8972-521C01257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29384"/>
            <a:ext cx="10387584" cy="4928616"/>
          </a:xfrm>
        </p:spPr>
      </p:pic>
      <p:pic>
        <p:nvPicPr>
          <p:cNvPr id="6" name="Picture 2" descr="All In Favor Of The Project Brief">
            <a:extLst>
              <a:ext uri="{FF2B5EF4-FFF2-40B4-BE49-F238E27FC236}">
                <a16:creationId xmlns:a16="http://schemas.microsoft.com/office/drawing/2014/main" id="{5BC3FA29-F1F7-F86F-07F7-621BF3F72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74508" y="2540508"/>
            <a:ext cx="6858000" cy="177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67A292B1-416A-60FC-4158-43E253C35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08" y="365125"/>
            <a:ext cx="7343267" cy="105219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800" b="1" dirty="0">
                <a:solidFill>
                  <a:srgbClr val="00FF00"/>
                </a:solidFill>
                <a:latin typeface="+mn-lt"/>
              </a:rPr>
              <a:t>A- IV- </a:t>
            </a:r>
            <a:r>
              <a:rPr lang="en-US" sz="3800" b="1" i="0" dirty="0">
                <a:solidFill>
                  <a:srgbClr val="00FF00"/>
                </a:solidFill>
                <a:effectLst/>
                <a:latin typeface="+mn-lt"/>
              </a:rPr>
              <a:t>Project Charter vs some other Project Documents</a:t>
            </a:r>
            <a:endParaRPr lang="fr-FR" sz="3800" dirty="0">
              <a:solidFill>
                <a:srgbClr val="00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63400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415D4B-1E09-A237-116C-80238445E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rgbClr val="99CC00"/>
          </a:solidFill>
        </p:spPr>
        <p:txBody>
          <a:bodyPr/>
          <a:lstStyle/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sz="3200" b="1" dirty="0"/>
          </a:p>
          <a:p>
            <a:pPr marL="0" indent="0" algn="ctr">
              <a:buNone/>
            </a:pPr>
            <a:endParaRPr lang="fr-FR" sz="3200" b="1" dirty="0"/>
          </a:p>
          <a:p>
            <a:pPr marL="0" indent="0" algn="ctr">
              <a:buNone/>
            </a:pPr>
            <a:r>
              <a:rPr lang="fr-FR" sz="3200" b="1" dirty="0">
                <a:latin typeface="Algerian" panose="04020705040A02060702" pitchFamily="82" charset="0"/>
              </a:rPr>
              <a:t>Part B:</a:t>
            </a:r>
          </a:p>
          <a:p>
            <a:pPr marL="0" indent="0" algn="ctr">
              <a:buNone/>
            </a:pPr>
            <a:endParaRPr lang="fr-FR" sz="3200" b="1" dirty="0">
              <a:latin typeface="Algerian" panose="04020705040A02060702" pitchFamily="82" charset="0"/>
            </a:endParaRPr>
          </a:p>
          <a:p>
            <a:pPr marL="0" indent="0" algn="ctr">
              <a:buNone/>
            </a:pPr>
            <a:r>
              <a:rPr lang="fr-FR" sz="3200" b="1" dirty="0">
                <a:latin typeface="Algerian" panose="04020705040A02060702" pitchFamily="82" charset="0"/>
              </a:rPr>
              <a:t> </a:t>
            </a:r>
            <a:r>
              <a:rPr lang="en-US" sz="3200" b="1" i="0" dirty="0">
                <a:effectLst/>
                <a:latin typeface="Algerian" panose="04020705040A02060702" pitchFamily="82" charset="0"/>
              </a:rPr>
              <a:t>The Project Plan</a:t>
            </a:r>
            <a:endParaRPr lang="fr-FR" sz="3200" b="1" dirty="0">
              <a:latin typeface="Algerian" panose="04020705040A02060702" pitchFamily="82" charset="0"/>
            </a:endParaRP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10EB0187-A839-61C4-50A6-7FDB8F3F28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317765"/>
              </p:ext>
            </p:extLst>
          </p:nvPr>
        </p:nvGraphicFramePr>
        <p:xfrm>
          <a:off x="225002" y="4116315"/>
          <a:ext cx="11966998" cy="2645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14588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551D6B-9FC7-0D41-C678-0D055E8D8A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52" y="1562436"/>
            <a:ext cx="10232922" cy="4627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	</a:t>
            </a:r>
            <a:endParaRPr lang="en-US" sz="2800" b="1" i="0" dirty="0">
              <a:effectLst/>
            </a:endParaRPr>
          </a:p>
          <a:p>
            <a:pPr algn="just"/>
            <a:r>
              <a:rPr lang="en-US" sz="2800" b="1" i="0" dirty="0">
                <a:solidFill>
                  <a:srgbClr val="00CCFF"/>
                </a:solidFill>
                <a:effectLst/>
              </a:rPr>
              <a:t>A</a:t>
            </a:r>
            <a:r>
              <a:rPr lang="en-US" b="0" i="0" dirty="0">
                <a:solidFill>
                  <a:srgbClr val="2A2B2C"/>
                </a:solidFill>
                <a:effectLst/>
              </a:rPr>
              <a:t> </a:t>
            </a:r>
            <a:r>
              <a:rPr lang="en-US" sz="28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sz="2800" b="0" i="0" dirty="0">
                <a:effectLst/>
              </a:rPr>
              <a:t>, also</a:t>
            </a:r>
            <a:r>
              <a:rPr lang="en-US" b="0" i="0" dirty="0">
                <a:effectLst/>
              </a:rPr>
              <a:t> call</a:t>
            </a:r>
            <a:r>
              <a:rPr lang="en-US" b="0" i="0" dirty="0">
                <a:solidFill>
                  <a:srgbClr val="2A2B2C"/>
                </a:solidFill>
                <a:effectLst/>
              </a:rPr>
              <a:t>ed </a:t>
            </a:r>
            <a:r>
              <a:rPr lang="en-US" sz="2800" b="1" i="0" dirty="0">
                <a:solidFill>
                  <a:srgbClr val="00CCFF"/>
                </a:solidFill>
                <a:effectLst/>
              </a:rPr>
              <a:t>a Work Plan</a:t>
            </a:r>
            <a:r>
              <a:rPr lang="en-US" b="0" i="0" dirty="0">
                <a:effectLst/>
              </a:rPr>
              <a:t>, is a blueprint of the key elements your team needs to accomplish in order to successfully achieve your project goals. </a:t>
            </a:r>
          </a:p>
          <a:p>
            <a:pPr algn="just"/>
            <a:r>
              <a:rPr lang="en-US" b="0" i="0" dirty="0">
                <a:effectLst/>
              </a:rPr>
              <a:t>Your </a:t>
            </a:r>
            <a:r>
              <a:rPr lang="en-US" sz="28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b="0" i="0" dirty="0">
                <a:effectLst/>
              </a:rPr>
              <a:t>should include information about your </a:t>
            </a:r>
            <a:r>
              <a:rPr lang="en-US" b="1" i="0" dirty="0">
                <a:effectLst/>
              </a:rPr>
              <a:t>Project Schedule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Scope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due Dates</a:t>
            </a:r>
            <a:r>
              <a:rPr lang="en-US" b="0" i="0" dirty="0">
                <a:effectLst/>
              </a:rPr>
              <a:t>, and </a:t>
            </a:r>
            <a:r>
              <a:rPr lang="en-US" b="1" i="0" dirty="0">
                <a:effectLst/>
              </a:rPr>
              <a:t>Deliverables</a:t>
            </a:r>
            <a:r>
              <a:rPr lang="en-US" b="0" i="0" dirty="0">
                <a:effectLst/>
              </a:rPr>
              <a:t>, and it should be built in a platform that everyone on your Team can access. </a:t>
            </a:r>
          </a:p>
          <a:p>
            <a:pPr algn="just"/>
            <a:r>
              <a:rPr lang="en-US" b="0" i="0" dirty="0">
                <a:effectLst/>
              </a:rPr>
              <a:t>By creating </a:t>
            </a:r>
            <a:r>
              <a:rPr lang="en-US" sz="2800" b="1" i="0" dirty="0">
                <a:solidFill>
                  <a:srgbClr val="00CCFF"/>
                </a:solidFill>
                <a:effectLst/>
              </a:rPr>
              <a:t>the</a:t>
            </a:r>
            <a:r>
              <a:rPr lang="en-US" b="0" i="0" dirty="0">
                <a:effectLst/>
              </a:rPr>
              <a:t> </a:t>
            </a:r>
            <a:r>
              <a:rPr lang="en-US" sz="28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b="0" i="0" dirty="0">
                <a:effectLst/>
              </a:rPr>
              <a:t>in a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Work Management System </a:t>
            </a:r>
            <a:r>
              <a:rPr lang="en-US" b="0" i="0" dirty="0">
                <a:solidFill>
                  <a:srgbClr val="2A2B2C"/>
                </a:solidFill>
                <a:effectLst/>
              </a:rPr>
              <a:t>, </a:t>
            </a:r>
            <a:r>
              <a:rPr lang="en-US" b="0" i="0" dirty="0">
                <a:effectLst/>
              </a:rPr>
              <a:t>we can </a:t>
            </a:r>
            <a:r>
              <a:rPr lang="en-US" b="1" i="0" dirty="0">
                <a:effectLst/>
              </a:rPr>
              <a:t>plan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</a:rPr>
              <a:t>track</a:t>
            </a:r>
            <a:r>
              <a:rPr lang="en-US" b="0" i="0" dirty="0">
                <a:effectLst/>
              </a:rPr>
              <a:t>, and </a:t>
            </a:r>
            <a:r>
              <a:rPr lang="en-US" b="1" i="0" dirty="0">
                <a:effectLst/>
              </a:rPr>
              <a:t>report on work</a:t>
            </a:r>
            <a:r>
              <a:rPr lang="en-US" b="0" i="0" dirty="0">
                <a:effectLst/>
              </a:rPr>
              <a:t>—all in the same place.</a:t>
            </a:r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37F8A46B-BDB4-72F1-D794-DCDEDD14E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8064" y="531380"/>
            <a:ext cx="7275871" cy="1031056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i="0" dirty="0">
                <a:solidFill>
                  <a:srgbClr val="FF0066"/>
                </a:solidFill>
                <a:effectLst/>
                <a:latin typeface="+mn-lt"/>
              </a:rPr>
              <a:t>B-I- </a:t>
            </a:r>
            <a:r>
              <a:rPr lang="en-US" sz="4400" b="1" i="0" dirty="0">
                <a:solidFill>
                  <a:srgbClr val="FF0066"/>
                </a:solidFill>
                <a:effectLst/>
                <a:latin typeface="+mn-lt"/>
              </a:rPr>
              <a:t>What is Project Plan</a:t>
            </a:r>
            <a:br>
              <a:rPr lang="en-US" sz="4400" b="1" i="0" dirty="0">
                <a:effectLst/>
              </a:rPr>
            </a:br>
            <a:endParaRPr lang="fr-FR" dirty="0">
              <a:solidFill>
                <a:srgbClr val="FF0066"/>
              </a:solidFill>
            </a:endParaRPr>
          </a:p>
        </p:txBody>
      </p:sp>
      <p:pic>
        <p:nvPicPr>
          <p:cNvPr id="5" name="Picture 2" descr="Developing a Project Plan | Systemation Blog">
            <a:extLst>
              <a:ext uri="{FF2B5EF4-FFF2-40B4-BE49-F238E27FC236}">
                <a16:creationId xmlns:a16="http://schemas.microsoft.com/office/drawing/2014/main" id="{A53749B4-1D3D-2B30-7C82-484F969C3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63348" y="2529350"/>
            <a:ext cx="6858000" cy="179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5502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D7FC8-3140-417B-AF53-7A0C72427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38" y="1697806"/>
            <a:ext cx="10317018" cy="50323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0" i="0" dirty="0">
                <a:effectLst/>
              </a:rPr>
              <a:t>	</a:t>
            </a:r>
            <a:endParaRPr lang="en-US" sz="2600" b="1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A good </a:t>
            </a:r>
            <a:r>
              <a:rPr lang="en-US" sz="26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sz="2600" b="0" i="0" dirty="0">
                <a:solidFill>
                  <a:srgbClr val="676767"/>
                </a:solidFill>
                <a:effectLst/>
              </a:rPr>
              <a:t> </a:t>
            </a:r>
            <a:r>
              <a:rPr lang="en-US" sz="2600" b="0" i="0" dirty="0">
                <a:effectLst/>
              </a:rPr>
              <a:t> is one of the most essential elements of success  in </a:t>
            </a:r>
            <a:r>
              <a:rPr lang="en-US" sz="2600" b="1" i="0" dirty="0">
                <a:effectLst/>
              </a:rPr>
              <a:t>Project Management, </a:t>
            </a:r>
            <a:r>
              <a:rPr lang="en-US" sz="2600" i="0" dirty="0">
                <a:effectLst/>
              </a:rPr>
              <a:t>from preventing </a:t>
            </a:r>
            <a:r>
              <a:rPr lang="en-US" sz="2600" b="1" dirty="0">
                <a:effectLst/>
              </a:rPr>
              <a:t>Scope Creep </a:t>
            </a:r>
            <a:r>
              <a:rPr lang="en-US" sz="2600" i="0" dirty="0">
                <a:effectLst/>
              </a:rPr>
              <a:t>, </a:t>
            </a:r>
            <a:r>
              <a:rPr lang="en-US" sz="2600" b="1" dirty="0">
                <a:effectLst/>
              </a:rPr>
              <a:t>overblown budgets</a:t>
            </a:r>
            <a:r>
              <a:rPr lang="en-US" sz="2600" i="0" dirty="0">
                <a:effectLst/>
              </a:rPr>
              <a:t>, and </a:t>
            </a:r>
            <a:r>
              <a:rPr lang="en-US" sz="2600" b="1" dirty="0">
                <a:effectLst/>
              </a:rPr>
              <a:t>missed deadlines</a:t>
            </a:r>
            <a:r>
              <a:rPr lang="en-US" sz="2600" dirty="0">
                <a:effectLst/>
              </a:rPr>
              <a:t> </a:t>
            </a:r>
            <a:r>
              <a:rPr lang="en-US" sz="2600" i="0" dirty="0">
                <a:effectLst/>
              </a:rPr>
              <a:t>to </a:t>
            </a:r>
            <a:r>
              <a:rPr lang="en-US" sz="2600" b="1" i="1" dirty="0">
                <a:effectLst/>
              </a:rPr>
              <a:t>minimizing</a:t>
            </a:r>
            <a:r>
              <a:rPr lang="en-US" sz="2600" dirty="0">
                <a:effectLst/>
              </a:rPr>
              <a:t> </a:t>
            </a:r>
            <a:r>
              <a:rPr lang="en-US" sz="2600" b="1" i="1" dirty="0">
                <a:effectLst/>
              </a:rPr>
              <a:t>stress</a:t>
            </a:r>
            <a:r>
              <a:rPr lang="en-US" sz="2600" dirty="0">
                <a:effectLst/>
              </a:rPr>
              <a:t> </a:t>
            </a:r>
            <a:r>
              <a:rPr lang="en-US" sz="2600" i="0" dirty="0">
                <a:effectLst/>
              </a:rPr>
              <a:t>and </a:t>
            </a:r>
            <a:r>
              <a:rPr lang="en-US" sz="2600" dirty="0">
                <a:effectLst/>
              </a:rPr>
              <a:t>f</a:t>
            </a:r>
            <a:r>
              <a:rPr lang="en-US" sz="2600" b="1" i="1" dirty="0">
                <a:effectLst/>
              </a:rPr>
              <a:t>rustration</a:t>
            </a:r>
            <a:r>
              <a:rPr lang="en-US" sz="2600" i="0" dirty="0">
                <a:effectLst/>
              </a:rPr>
              <a:t>. </a:t>
            </a:r>
          </a:p>
          <a:p>
            <a:pPr algn="just"/>
            <a:endParaRPr lang="en-US" sz="2600" dirty="0"/>
          </a:p>
          <a:p>
            <a:pPr marL="0" indent="0" algn="just">
              <a:buNone/>
            </a:pPr>
            <a:r>
              <a:rPr lang="en-US" sz="2600" i="0" dirty="0">
                <a:effectLst/>
              </a:rPr>
              <a:t>		So, </a:t>
            </a:r>
          </a:p>
          <a:p>
            <a:pPr marL="0" indent="0" algn="ctr">
              <a:buNone/>
            </a:pPr>
            <a:r>
              <a:rPr lang="en-US" sz="2600" i="0" dirty="0">
                <a:effectLst/>
              </a:rPr>
              <a:t>		how do you create a good </a:t>
            </a:r>
            <a:r>
              <a:rPr lang="en-US" sz="2600" b="1" i="0" dirty="0">
                <a:effectLst/>
              </a:rPr>
              <a:t>Project Plan </a:t>
            </a:r>
            <a:r>
              <a:rPr lang="en-US" sz="2600" i="0" dirty="0">
                <a:effectLst/>
              </a:rPr>
              <a:t>and what are the 			essential elements of a Project Plan? </a:t>
            </a:r>
            <a:endParaRPr lang="fr-FR" sz="2600" dirty="0"/>
          </a:p>
        </p:txBody>
      </p:sp>
      <p:pic>
        <p:nvPicPr>
          <p:cNvPr id="8194" name="Picture 2" descr="Developing a Project Plan | Systemation Blog">
            <a:extLst>
              <a:ext uri="{FF2B5EF4-FFF2-40B4-BE49-F238E27FC236}">
                <a16:creationId xmlns:a16="http://schemas.microsoft.com/office/drawing/2014/main" id="{24996880-FED9-9657-717B-0C80CCA8D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63348" y="2529350"/>
            <a:ext cx="6858000" cy="179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re 1">
            <a:extLst>
              <a:ext uri="{FF2B5EF4-FFF2-40B4-BE49-F238E27FC236}">
                <a16:creationId xmlns:a16="http://schemas.microsoft.com/office/drawing/2014/main" id="{FE1EAC28-A6A2-7EF1-798D-A01D84054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782" y="503671"/>
            <a:ext cx="7324436" cy="918730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i="0" dirty="0">
                <a:solidFill>
                  <a:srgbClr val="FF0066"/>
                </a:solidFill>
                <a:effectLst/>
                <a:latin typeface="+mn-lt"/>
              </a:rPr>
              <a:t>B-I- </a:t>
            </a:r>
            <a:r>
              <a:rPr lang="en-US" sz="4400" b="1" i="0" dirty="0">
                <a:solidFill>
                  <a:srgbClr val="FF0066"/>
                </a:solidFill>
                <a:effectLst/>
                <a:latin typeface="+mn-lt"/>
              </a:rPr>
              <a:t>What is Project Plan</a:t>
            </a:r>
            <a:br>
              <a:rPr lang="en-US" sz="4400" b="1" i="0" dirty="0">
                <a:effectLst/>
              </a:rPr>
            </a:br>
            <a:endParaRPr lang="fr-FR" dirty="0">
              <a:solidFill>
                <a:srgbClr val="FF0066"/>
              </a:solidFill>
            </a:endParaRPr>
          </a:p>
        </p:txBody>
      </p:sp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AA63A246-E5F8-CA83-3E7C-BBAFB2A5A378}"/>
              </a:ext>
            </a:extLst>
          </p:cNvPr>
          <p:cNvSpPr/>
          <p:nvPr/>
        </p:nvSpPr>
        <p:spPr>
          <a:xfrm>
            <a:off x="332536" y="3854944"/>
            <a:ext cx="978408" cy="484632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958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D7FC8-3140-417B-AF53-7A0C72427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019" y="1825625"/>
            <a:ext cx="10317018" cy="50323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0" i="0" dirty="0">
                <a:effectLst/>
              </a:rPr>
              <a:t>	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2A2B2C"/>
                </a:solidFill>
              </a:rPr>
              <a:t>	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 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is a tool you can use to get 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signoff from Key Stakeholders </a:t>
            </a:r>
            <a:r>
              <a:rPr lang="en-US" sz="2600" b="1" i="1" dirty="0">
                <a:solidFill>
                  <a:srgbClr val="2A2B2C"/>
                </a:solidFill>
                <a:effectLst/>
              </a:rPr>
              <a:t>before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 getting started on a Project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. As a result, you should create 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 </a:t>
            </a:r>
            <a:r>
              <a:rPr lang="en-US" sz="2600" b="1" i="1" dirty="0">
                <a:solidFill>
                  <a:srgbClr val="2A2B2C"/>
                </a:solidFill>
                <a:effectLst/>
              </a:rPr>
              <a:t>before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 you work on your </a:t>
            </a:r>
            <a:r>
              <a:rPr lang="en-US" sz="26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sz="2600" b="0" i="0" dirty="0">
                <a:solidFill>
                  <a:srgbClr val="676767"/>
                </a:solidFill>
                <a:effectLst/>
              </a:rPr>
              <a:t> 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. </a:t>
            </a:r>
          </a:p>
          <a:p>
            <a:pPr algn="just"/>
            <a:r>
              <a:rPr lang="en-US" sz="2600" b="0" i="0" dirty="0">
                <a:solidFill>
                  <a:srgbClr val="2A2B2C"/>
                </a:solidFill>
                <a:effectLst/>
              </a:rPr>
              <a:t>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Charter 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 should only include the 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Project Objectives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, 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Scope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, and 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Responsibilities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: It’s a 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simplified version 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of a </a:t>
            </a:r>
            <a:r>
              <a:rPr lang="en-US" sz="26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sz="2600" b="0" i="0" dirty="0">
                <a:solidFill>
                  <a:srgbClr val="2A2B2C"/>
                </a:solidFill>
                <a:effectLst/>
              </a:rPr>
              <a:t>.</a:t>
            </a:r>
          </a:p>
          <a:p>
            <a:pPr marL="0" indent="0" algn="just">
              <a:buNone/>
            </a:pPr>
            <a:r>
              <a:rPr lang="en-US" sz="2600" b="0" i="0" dirty="0">
                <a:solidFill>
                  <a:srgbClr val="2A2B2C"/>
                </a:solidFill>
                <a:effectLst/>
              </a:rPr>
              <a:t>	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2A2B2C"/>
                </a:solidFill>
              </a:rPr>
              <a:t>		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Once  your Charter has been approved, you can create a 			</a:t>
            </a:r>
            <a:r>
              <a:rPr lang="en-US" sz="2600" b="1" i="0" dirty="0">
                <a:solidFill>
                  <a:srgbClr val="00CCFF"/>
                </a:solidFill>
                <a:effectLst/>
              </a:rPr>
              <a:t>Project Plan </a:t>
            </a:r>
            <a:r>
              <a:rPr lang="en-US" sz="2600" b="1" i="0" dirty="0">
                <a:solidFill>
                  <a:srgbClr val="676767"/>
                </a:solidFill>
                <a:effectLst/>
              </a:rPr>
              <a:t> 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	to provide a more in-depth blueprint of the 			key </a:t>
            </a:r>
            <a:r>
              <a:rPr lang="en-US" sz="2600" b="1" dirty="0">
                <a:solidFill>
                  <a:srgbClr val="2A2B2C"/>
                </a:solidFill>
              </a:rPr>
              <a:t>e</a:t>
            </a:r>
            <a:r>
              <a:rPr lang="en-US" sz="2600" b="1" i="0" dirty="0">
                <a:solidFill>
                  <a:srgbClr val="2A2B2C"/>
                </a:solidFill>
                <a:effectLst/>
              </a:rPr>
              <a:t>lements of your Project</a:t>
            </a:r>
            <a:r>
              <a:rPr lang="en-US" sz="2600" b="1" i="0" dirty="0">
                <a:solidFill>
                  <a:srgbClr val="2A2B2C"/>
                </a:solidFill>
                <a:effectLst/>
                <a:latin typeface="gordita"/>
              </a:rPr>
              <a:t>.</a:t>
            </a:r>
            <a:endParaRPr lang="en-US" sz="2600" b="1" i="0" dirty="0">
              <a:effectLst/>
            </a:endParaRPr>
          </a:p>
          <a:p>
            <a:pPr marL="0" indent="0">
              <a:buNone/>
            </a:pPr>
            <a:endParaRPr lang="en-US" sz="2600" b="1" i="0" dirty="0">
              <a:effectLst/>
            </a:endParaRPr>
          </a:p>
        </p:txBody>
      </p:sp>
      <p:pic>
        <p:nvPicPr>
          <p:cNvPr id="8194" name="Picture 2" descr="Developing a Project Plan | Systemation Blog">
            <a:extLst>
              <a:ext uri="{FF2B5EF4-FFF2-40B4-BE49-F238E27FC236}">
                <a16:creationId xmlns:a16="http://schemas.microsoft.com/office/drawing/2014/main" id="{24996880-FED9-9657-717B-0C80CCA8D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04018" y="2570020"/>
            <a:ext cx="6858000" cy="171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E89A9318-D923-C159-7B9F-E018084A2A88}"/>
              </a:ext>
            </a:extLst>
          </p:cNvPr>
          <p:cNvSpPr/>
          <p:nvPr/>
        </p:nvSpPr>
        <p:spPr>
          <a:xfrm>
            <a:off x="579806" y="485308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7847E648-DEE9-B490-19E0-C6B215860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5345" y="446088"/>
            <a:ext cx="7241310" cy="933451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400" b="1" i="0" dirty="0">
                <a:solidFill>
                  <a:srgbClr val="FFCC99"/>
                </a:solidFill>
                <a:effectLst/>
              </a:rPr>
            </a:br>
            <a:endParaRPr lang="fr-FR" dirty="0">
              <a:solidFill>
                <a:srgbClr val="FFCC99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EAFC06C-5026-DA95-8362-B9D1CAF2F64B}"/>
              </a:ext>
            </a:extLst>
          </p:cNvPr>
          <p:cNvSpPr txBox="1"/>
          <p:nvPr/>
        </p:nvSpPr>
        <p:spPr>
          <a:xfrm>
            <a:off x="2475343" y="279143"/>
            <a:ext cx="73152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600" b="1" i="0" dirty="0">
                <a:solidFill>
                  <a:srgbClr val="FFCC99"/>
                </a:solidFill>
                <a:effectLst/>
                <a:latin typeface="+mn-lt"/>
              </a:rPr>
              <a:t>B-II- </a:t>
            </a:r>
            <a:r>
              <a:rPr lang="en-US" sz="3600" b="1" i="0" dirty="0">
                <a:solidFill>
                  <a:srgbClr val="FFCC99"/>
                </a:solidFill>
                <a:effectLst/>
                <a:latin typeface="+mn-lt"/>
              </a:rPr>
              <a:t>When do we  create </a:t>
            </a:r>
          </a:p>
          <a:p>
            <a:pPr algn="ctr"/>
            <a:r>
              <a:rPr lang="en-US" sz="3600" b="1" i="0" dirty="0">
                <a:solidFill>
                  <a:srgbClr val="FFCC99"/>
                </a:solidFill>
                <a:effectLst/>
                <a:latin typeface="+mn-lt"/>
              </a:rPr>
              <a:t>the Project  Plans? 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2838992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CA1736-6197-4C74-8794-FC1AFFC5F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728" y="1659369"/>
            <a:ext cx="10298545" cy="5198627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0" i="0" dirty="0">
                <a:solidFill>
                  <a:srgbClr val="1C1F24"/>
                </a:solidFill>
                <a:effectLst/>
                <a:latin typeface="Open Sans" panose="020B0606030504020204" pitchFamily="34" charset="0"/>
              </a:rPr>
              <a:t>	</a:t>
            </a:r>
          </a:p>
          <a:p>
            <a:pPr algn="just"/>
            <a:r>
              <a:rPr lang="en-US" sz="2600" b="0" i="0" dirty="0">
                <a:effectLst/>
              </a:rPr>
              <a:t>The obvious answer to this is: “</a:t>
            </a:r>
            <a:r>
              <a:rPr lang="en-US" sz="2600" b="1" i="0" dirty="0">
                <a:solidFill>
                  <a:srgbClr val="00B050"/>
                </a:solidFill>
                <a:effectLst/>
              </a:rPr>
              <a:t>Project Managers </a:t>
            </a:r>
            <a:r>
              <a:rPr lang="en-US" sz="2600" b="0" i="0" dirty="0">
                <a:effectLst/>
              </a:rPr>
              <a:t>”. But everyone who has to manage Projects in their roles can benefit from creating </a:t>
            </a:r>
            <a:r>
              <a:rPr lang="en-US" sz="2600" b="1" i="0" dirty="0">
                <a:solidFill>
                  <a:srgbClr val="00B0F0"/>
                </a:solidFill>
                <a:effectLst/>
              </a:rPr>
              <a:t>Project Plans </a:t>
            </a:r>
            <a:r>
              <a:rPr lang="en-US" sz="2600" b="0" i="0" dirty="0">
                <a:effectLst/>
              </a:rPr>
              <a:t>before starting a new Project, especially in cases of similar or recurring Projects. </a:t>
            </a:r>
          </a:p>
          <a:p>
            <a:pPr algn="just"/>
            <a:r>
              <a:rPr lang="en-US" sz="2600" b="0" i="0" dirty="0">
                <a:effectLst/>
              </a:rPr>
              <a:t>A </a:t>
            </a:r>
            <a:r>
              <a:rPr lang="en-US" sz="2600" b="1" i="0" dirty="0">
                <a:solidFill>
                  <a:srgbClr val="00B0F0"/>
                </a:solidFill>
                <a:effectLst/>
              </a:rPr>
              <a:t>Project Plan </a:t>
            </a:r>
            <a:r>
              <a:rPr lang="en-US" sz="2600" b="0" i="0" dirty="0">
                <a:effectLst/>
              </a:rPr>
              <a:t>saves you the time it takes to recreate the same Project over again. </a:t>
            </a:r>
          </a:p>
          <a:p>
            <a:pPr algn="just"/>
            <a:r>
              <a:rPr lang="en-US" sz="2600" b="1" i="0" dirty="0">
                <a:effectLst/>
              </a:rPr>
              <a:t>Team Members </a:t>
            </a:r>
            <a:r>
              <a:rPr lang="en-US" sz="2600" b="0" i="0" dirty="0">
                <a:effectLst/>
              </a:rPr>
              <a:t>and </a:t>
            </a:r>
            <a:r>
              <a:rPr lang="en-US" sz="2600" b="1" i="0" dirty="0">
                <a:effectLst/>
              </a:rPr>
              <a:t>Stakeholders</a:t>
            </a:r>
            <a:r>
              <a:rPr lang="en-US" sz="2600" b="0" i="0" dirty="0">
                <a:effectLst/>
              </a:rPr>
              <a:t> involved in the Project and its results may provide </a:t>
            </a:r>
            <a:r>
              <a:rPr lang="en-US" sz="2600" b="1" i="0" dirty="0">
                <a:effectLst/>
              </a:rPr>
              <a:t>input</a:t>
            </a:r>
            <a:r>
              <a:rPr lang="en-US" sz="2600" b="0" i="0" dirty="0">
                <a:effectLst/>
              </a:rPr>
              <a:t>, </a:t>
            </a:r>
            <a:r>
              <a:rPr lang="en-US" sz="2600" b="1" i="0" dirty="0">
                <a:effectLst/>
              </a:rPr>
              <a:t>expertise</a:t>
            </a:r>
            <a:r>
              <a:rPr lang="en-US" sz="2600" b="0" i="0" dirty="0">
                <a:effectLst/>
              </a:rPr>
              <a:t>, </a:t>
            </a:r>
            <a:r>
              <a:rPr lang="en-US" sz="2600" b="1" i="0" dirty="0">
                <a:effectLst/>
              </a:rPr>
              <a:t>costs</a:t>
            </a:r>
            <a:r>
              <a:rPr lang="en-US" sz="2600" b="0" i="0" dirty="0">
                <a:effectLst/>
              </a:rPr>
              <a:t>, and other relevant information to be added in and approved before </a:t>
            </a:r>
            <a:r>
              <a:rPr lang="en-US" sz="2600" b="1" i="0" dirty="0">
                <a:solidFill>
                  <a:srgbClr val="00B050"/>
                </a:solidFill>
                <a:effectLst/>
              </a:rPr>
              <a:t>the Project Manager </a:t>
            </a:r>
            <a:r>
              <a:rPr lang="en-US" sz="2600" b="0" i="0" dirty="0">
                <a:effectLst/>
              </a:rPr>
              <a:t>puts finishing touches on the </a:t>
            </a:r>
            <a:r>
              <a:rPr lang="en-US" sz="2600" b="1" i="0" dirty="0">
                <a:solidFill>
                  <a:srgbClr val="00B0F0"/>
                </a:solidFill>
                <a:effectLst/>
              </a:rPr>
              <a:t>Project Plan</a:t>
            </a:r>
            <a:r>
              <a:rPr lang="en-US" sz="2600" b="0" i="0" dirty="0">
                <a:solidFill>
                  <a:srgbClr val="00B0F0"/>
                </a:solidFill>
                <a:effectLst/>
              </a:rPr>
              <a:t>.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976A5673-8F89-4E2A-9DB2-AACA07AD1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3745" y="365125"/>
            <a:ext cx="7222838" cy="964911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i="0" dirty="0">
                <a:solidFill>
                  <a:srgbClr val="FF6600"/>
                </a:solidFill>
                <a:effectLst/>
                <a:latin typeface="+mn-lt"/>
              </a:rPr>
              <a:t>B-III-</a:t>
            </a:r>
            <a:r>
              <a:rPr lang="fr-FR" b="1" i="0" dirty="0">
                <a:solidFill>
                  <a:srgbClr val="00CCFF"/>
                </a:solidFill>
                <a:effectLst/>
                <a:latin typeface="+mn-lt"/>
              </a:rPr>
              <a:t> </a:t>
            </a:r>
            <a:r>
              <a:rPr lang="en-US" sz="4400" b="1" i="0" dirty="0">
                <a:solidFill>
                  <a:srgbClr val="FF6600"/>
                </a:solidFill>
                <a:effectLst/>
                <a:latin typeface="+mn-lt"/>
              </a:rPr>
              <a:t>Who creates the Project Plans? </a:t>
            </a:r>
            <a:endParaRPr lang="fr-FR" b="1" dirty="0">
              <a:solidFill>
                <a:srgbClr val="FF6600"/>
              </a:solidFill>
              <a:latin typeface="+mn-lt"/>
            </a:endParaRPr>
          </a:p>
        </p:txBody>
      </p:sp>
      <p:pic>
        <p:nvPicPr>
          <p:cNvPr id="6" name="Picture 2" descr="Developing a Project Plan | Systemation Blog">
            <a:extLst>
              <a:ext uri="{FF2B5EF4-FFF2-40B4-BE49-F238E27FC236}">
                <a16:creationId xmlns:a16="http://schemas.microsoft.com/office/drawing/2014/main" id="{5BA1FDD9-CA91-BA6B-7750-79187A20A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99401" y="2565404"/>
            <a:ext cx="6857997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0793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A57AF8-6073-41B4-9D12-7311386E9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436" y="1825625"/>
            <a:ext cx="1019694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0" i="0" dirty="0">
                <a:solidFill>
                  <a:srgbClr val="1C1F24"/>
                </a:solidFill>
                <a:effectLst/>
                <a:latin typeface="Open Sans" panose="020B0606030504020204" pitchFamily="34" charset="0"/>
              </a:rPr>
              <a:t>	</a:t>
            </a:r>
            <a:endParaRPr lang="fr-FR" b="1" i="0" dirty="0">
              <a:effectLst/>
            </a:endParaRPr>
          </a:p>
          <a:p>
            <a:pPr algn="l"/>
            <a:r>
              <a:rPr lang="en-US" sz="2400" b="1" dirty="0">
                <a:solidFill>
                  <a:srgbClr val="00CCFF"/>
                </a:solidFill>
              </a:rPr>
              <a:t>A </a:t>
            </a:r>
            <a:r>
              <a:rPr lang="en-US" sz="2400" b="1" i="0" dirty="0">
                <a:solidFill>
                  <a:srgbClr val="00CCFF"/>
                </a:solidFill>
                <a:effectLst/>
              </a:rPr>
              <a:t>Project Plan 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can be considered to have </a:t>
            </a:r>
            <a:r>
              <a:rPr lang="en-US" sz="2600" b="1" i="0" dirty="0">
                <a:solidFill>
                  <a:srgbClr val="000000"/>
                </a:solidFill>
                <a:effectLst/>
              </a:rPr>
              <a:t>5 key characteristics 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that have to be managed:</a:t>
            </a:r>
          </a:p>
          <a:p>
            <a:pPr marL="0" indent="0">
              <a:buNone/>
            </a:pPr>
            <a:endParaRPr lang="en-US" sz="2600" b="1" i="0" dirty="0">
              <a:solidFill>
                <a:srgbClr val="1C1F24"/>
              </a:solidFill>
              <a:effectLst/>
            </a:endParaRPr>
          </a:p>
          <a:p>
            <a:pPr marL="0" indent="0" algn="just">
              <a:lnSpc>
                <a:spcPct val="107000"/>
              </a:lnSpc>
              <a:spcBef>
                <a:spcPts val="1800"/>
              </a:spcBef>
              <a:spcAft>
                <a:spcPts val="960"/>
              </a:spcAft>
              <a:buNone/>
            </a:pPr>
            <a:endParaRPr lang="fr-FR" sz="2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F2C9009E-BE91-4E57-9C69-12956B4D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6108" y="443345"/>
            <a:ext cx="7204365" cy="886691"/>
          </a:xfrm>
        </p:spPr>
        <p:txBody>
          <a:bodyPr>
            <a:normAutofit/>
          </a:bodyPr>
          <a:lstStyle/>
          <a:p>
            <a:pPr algn="ctr"/>
            <a:r>
              <a:rPr lang="fr-FR" sz="3600" b="1" i="0" dirty="0">
                <a:solidFill>
                  <a:srgbClr val="FFC000"/>
                </a:solidFill>
                <a:effectLst/>
                <a:latin typeface="+mn-lt"/>
              </a:rPr>
              <a:t>B-IV- Characteristics of Project Plans</a:t>
            </a:r>
            <a:endParaRPr lang="fr-FR" sz="3600" b="1" dirty="0">
              <a:solidFill>
                <a:srgbClr val="FFC000"/>
              </a:solidFill>
              <a:latin typeface="+mn-lt"/>
            </a:endParaRPr>
          </a:p>
        </p:txBody>
      </p:sp>
      <p:pic>
        <p:nvPicPr>
          <p:cNvPr id="8" name="Picture 2" descr="Developing a Project Plan | Systemation Blog">
            <a:extLst>
              <a:ext uri="{FF2B5EF4-FFF2-40B4-BE49-F238E27FC236}">
                <a16:creationId xmlns:a16="http://schemas.microsoft.com/office/drawing/2014/main" id="{6A54E4CE-87B8-4320-BC46-229F13BFD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99401" y="2565404"/>
            <a:ext cx="6857997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17A69E5-3CD5-9568-5E46-9D5BEB18F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91" y="3262313"/>
            <a:ext cx="10321199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846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B25BE08-976C-BE29-863B-53F34872C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38" y="1818968"/>
            <a:ext cx="12215838" cy="5039033"/>
          </a:xfrm>
          <a:prstGeom prst="rect">
            <a:avLst/>
          </a:prstGeo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162C2473-2D2E-22A2-A2C4-6352F5AE6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9854" y="300471"/>
            <a:ext cx="7490692" cy="1001857"/>
          </a:xfrm>
        </p:spPr>
        <p:txBody>
          <a:bodyPr>
            <a:normAutofit fontScale="90000"/>
          </a:bodyPr>
          <a:lstStyle/>
          <a:p>
            <a:r>
              <a:rPr lang="fr-FR" sz="4000" b="1" i="0" dirty="0">
                <a:solidFill>
                  <a:srgbClr val="FFC000"/>
                </a:solidFill>
                <a:effectLst/>
                <a:latin typeface="+mn-lt"/>
              </a:rPr>
              <a:t>B-IV- Characteristics of Project Plans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15179764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4B071E-AE64-98AB-87FA-5601C98E6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7762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A57AF8-6073-41B4-9D12-7311386E9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016" y="1700784"/>
            <a:ext cx="10281366" cy="4809743"/>
          </a:xfrm>
        </p:spPr>
        <p:txBody>
          <a:bodyPr>
            <a:normAutofit/>
          </a:bodyPr>
          <a:lstStyle/>
          <a:p>
            <a:pPr algn="just"/>
            <a:r>
              <a:rPr lang="en-US" sz="2600" b="1" i="0" dirty="0">
                <a:solidFill>
                  <a:srgbClr val="00CCFF"/>
                </a:solidFill>
                <a:effectLst/>
              </a:rPr>
              <a:t>Project Plans </a:t>
            </a:r>
            <a:r>
              <a:rPr lang="en-US" sz="2600" b="0" i="0" dirty="0">
                <a:effectLst/>
              </a:rPr>
              <a:t>give </a:t>
            </a:r>
            <a:r>
              <a:rPr lang="en-US" sz="2600" b="1" i="0" dirty="0">
                <a:effectLst/>
              </a:rPr>
              <a:t>clarity on the responsibilities </a:t>
            </a:r>
            <a:r>
              <a:rPr lang="en-US" sz="2600" b="0" i="0" dirty="0">
                <a:effectLst/>
              </a:rPr>
              <a:t>of each </a:t>
            </a:r>
            <a:r>
              <a:rPr lang="en-US" sz="2600" b="1" i="0" dirty="0">
                <a:effectLst/>
              </a:rPr>
              <a:t>Team Member </a:t>
            </a:r>
            <a:r>
              <a:rPr lang="en-US" sz="2600" b="0" i="0" dirty="0">
                <a:effectLst/>
              </a:rPr>
              <a:t>and </a:t>
            </a:r>
            <a:r>
              <a:rPr lang="en-US" sz="2600" b="1" i="0" dirty="0">
                <a:effectLst/>
              </a:rPr>
              <a:t>Stakeholder</a:t>
            </a:r>
            <a:r>
              <a:rPr lang="en-US" sz="2600" b="0" i="0" dirty="0">
                <a:effectLst/>
              </a:rPr>
              <a:t>  in the Project.</a:t>
            </a:r>
          </a:p>
          <a:p>
            <a:pPr algn="just"/>
            <a:r>
              <a:rPr lang="en-US" sz="2600" b="0" i="0" dirty="0">
                <a:effectLst/>
              </a:rPr>
              <a:t> They also </a:t>
            </a:r>
            <a:r>
              <a:rPr lang="en-US" sz="2600" b="1" i="0" dirty="0">
                <a:effectLst/>
              </a:rPr>
              <a:t>organize</a:t>
            </a:r>
            <a:r>
              <a:rPr lang="en-US" sz="2600" b="0" i="0" dirty="0">
                <a:effectLst/>
              </a:rPr>
              <a:t> the </a:t>
            </a:r>
            <a:r>
              <a:rPr lang="en-US" sz="2600" b="1" i="0" dirty="0">
                <a:effectLst/>
              </a:rPr>
              <a:t>Project's work </a:t>
            </a:r>
            <a:r>
              <a:rPr lang="en-US" sz="2600" b="0" i="0" dirty="0">
                <a:effectLst/>
              </a:rPr>
              <a:t>from start to finish and </a:t>
            </a:r>
            <a:r>
              <a:rPr lang="en-US" sz="2600" b="1" i="0" dirty="0">
                <a:effectLst/>
              </a:rPr>
              <a:t>prevent</a:t>
            </a:r>
            <a:r>
              <a:rPr lang="en-US" sz="2600" b="0" i="0" dirty="0">
                <a:effectLst/>
              </a:rPr>
              <a:t> </a:t>
            </a:r>
            <a:r>
              <a:rPr lang="en-US" sz="2600" b="1" i="0" dirty="0">
                <a:effectLst/>
              </a:rPr>
              <a:t>extraneous work </a:t>
            </a:r>
            <a:r>
              <a:rPr lang="en-US" sz="2600" b="0" i="0" dirty="0">
                <a:effectLst/>
              </a:rPr>
              <a:t>from </a:t>
            </a:r>
            <a:r>
              <a:rPr lang="en-US" sz="2600" b="1" i="0" dirty="0">
                <a:effectLst/>
              </a:rPr>
              <a:t>crowding out critical tasks. </a:t>
            </a:r>
          </a:p>
          <a:p>
            <a:pPr marL="0" indent="0" algn="just">
              <a:buNone/>
            </a:pPr>
            <a:endParaRPr lang="en-US" sz="2600" b="1" i="0" dirty="0">
              <a:solidFill>
                <a:srgbClr val="1C1F24"/>
              </a:solidFill>
              <a:effectLst/>
            </a:endParaRPr>
          </a:p>
          <a:p>
            <a:pPr algn="just">
              <a:lnSpc>
                <a:spcPts val="2255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Keep in mind that creating and working with a flawed project plan is just as bad as working without one.</a:t>
            </a:r>
            <a:endParaRPr lang="fr-FR" sz="2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2255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Timeline</a:t>
            </a: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6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costs</a:t>
            </a: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and </a:t>
            </a:r>
            <a:r>
              <a:rPr lang="en-US" sz="26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deliverables</a:t>
            </a: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should be detailed clearly to show the </a:t>
            </a:r>
            <a:r>
              <a:rPr lang="en-US" sz="26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Scope</a:t>
            </a: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 of your project.</a:t>
            </a:r>
          </a:p>
          <a:p>
            <a:pPr algn="just">
              <a:lnSpc>
                <a:spcPts val="2255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In the ten sections below, you’ll find ten essential elements of a </a:t>
            </a:r>
            <a:r>
              <a:rPr lang="en-US" sz="2600" b="1" dirty="0">
                <a:solidFill>
                  <a:srgbClr val="00CCFF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Project Plan</a:t>
            </a:r>
            <a:r>
              <a:rPr lang="en-US" sz="2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you shouldn't overlook. </a:t>
            </a:r>
            <a:endParaRPr lang="fr-FR" sz="2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1800"/>
              </a:spcBef>
              <a:spcAft>
                <a:spcPts val="960"/>
              </a:spcAft>
            </a:pPr>
            <a:endParaRPr lang="fr-FR" sz="2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Picture 2" descr="Developing a Project Plan | Systemation Blog">
            <a:extLst>
              <a:ext uri="{FF2B5EF4-FFF2-40B4-BE49-F238E27FC236}">
                <a16:creationId xmlns:a16="http://schemas.microsoft.com/office/drawing/2014/main" id="{6A54E4CE-87B8-4320-BC46-229F13BFD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99401" y="2565404"/>
            <a:ext cx="6857997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E80DB130-B9D9-5A13-29C3-4BC3E886C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439838"/>
            <a:ext cx="7823200" cy="853254"/>
          </a:xfrm>
        </p:spPr>
        <p:txBody>
          <a:bodyPr>
            <a:normAutofit/>
          </a:bodyPr>
          <a:lstStyle/>
          <a:p>
            <a:r>
              <a:rPr lang="fr-FR" sz="3600" b="1" i="0" dirty="0">
                <a:solidFill>
                  <a:srgbClr val="FFC000"/>
                </a:solidFill>
                <a:effectLst/>
                <a:latin typeface="+mn-lt"/>
              </a:rPr>
              <a:t>B-IV- Characteristics of Project Plans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4886845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CCE3F-40FB-42FD-9518-96165CC40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9BB34F-0B70-42E8-B8D5-B5D91D754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324110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33C76-F979-41EF-21BC-DECD5D71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972" y="406401"/>
            <a:ext cx="7306056" cy="1044702"/>
          </a:xfrm>
        </p:spPr>
        <p:txBody>
          <a:bodyPr>
            <a:noAutofit/>
          </a:bodyPr>
          <a:lstStyle/>
          <a:p>
            <a:br>
              <a:rPr lang="en-US" sz="3200" b="1" i="0" dirty="0">
                <a:solidFill>
                  <a:schemeClr val="bg1"/>
                </a:solidFill>
                <a:effectLst/>
                <a:latin typeface="-apple-system"/>
              </a:rPr>
            </a:b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09BF87-D741-0A6F-3286-1D7EFD997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32" y="1606169"/>
            <a:ext cx="1026261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600" dirty="0"/>
          </a:p>
          <a:p>
            <a:pPr algn="just"/>
            <a:r>
              <a:rPr lang="en-US" sz="2600" b="0" i="0" dirty="0">
                <a:effectLst/>
              </a:rPr>
              <a:t>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Plan </a:t>
            </a:r>
            <a:r>
              <a:rPr lang="en-US" sz="2600" b="0" i="0" dirty="0">
                <a:effectLst/>
              </a:rPr>
              <a:t>and 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Project Management Plan </a:t>
            </a:r>
            <a:r>
              <a:rPr lang="en-US" sz="2600" b="0" i="0" dirty="0">
                <a:effectLst/>
              </a:rPr>
              <a:t>can refer to the same thing, or they can be different. In some Organizations, we may see a distinction between these terms, and others will use them interchangeably. </a:t>
            </a:r>
          </a:p>
          <a:p>
            <a:pPr algn="just"/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A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Project Plan </a:t>
            </a:r>
            <a:r>
              <a:rPr lang="en-US" sz="2600" b="0" i="0" dirty="0">
                <a:effectLst/>
              </a:rPr>
              <a:t>and a 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Project Management Plan </a:t>
            </a:r>
            <a:r>
              <a:rPr lang="en-US" sz="2600" b="0" i="0" dirty="0">
                <a:effectLst/>
              </a:rPr>
              <a:t>are essential documents used in the Project Life Cycle of a Project and ensure that you have a smooth functioning of your Project..</a:t>
            </a:r>
            <a:endParaRPr lang="fr-FR" sz="26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8430A17-BBD1-092E-CC8B-0CAC39118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888224" y="2554224"/>
            <a:ext cx="6858001" cy="174955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5B89975-1356-257D-870D-3C5CA36D6E76}"/>
              </a:ext>
            </a:extLst>
          </p:cNvPr>
          <p:cNvSpPr txBox="1"/>
          <p:nvPr/>
        </p:nvSpPr>
        <p:spPr>
          <a:xfrm>
            <a:off x="2290617" y="250774"/>
            <a:ext cx="730605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dirty="0">
                <a:solidFill>
                  <a:srgbClr val="CC9900"/>
                </a:solidFill>
                <a:effectLst/>
              </a:rPr>
              <a:t>B-V-  Project Management Plan </a:t>
            </a:r>
          </a:p>
          <a:p>
            <a:r>
              <a:rPr lang="en-US" sz="3600" b="1" i="0" dirty="0">
                <a:solidFill>
                  <a:srgbClr val="CC9900"/>
                </a:solidFill>
                <a:effectLst/>
              </a:rPr>
              <a:t>		v/s  Project Plan</a:t>
            </a:r>
            <a:endParaRPr lang="fr-FR" sz="3600" dirty="0">
              <a:solidFill>
                <a:srgbClr val="CC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5901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F267C960-01E0-A5DB-53EE-6B0855B963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417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FCD7F-0A0B-DDB3-07FB-2335A5548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73152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415168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A5C5D0-E0F3-480F-A46A-3DA556706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95E85F22-F525-4490-9723-A0168D78EE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96454"/>
          </a:xfrm>
        </p:spPr>
      </p:pic>
    </p:spTree>
    <p:extLst>
      <p:ext uri="{BB962C8B-B14F-4D97-AF65-F5344CB8AC3E}">
        <p14:creationId xmlns:p14="http://schemas.microsoft.com/office/powerpoint/2010/main" val="4242836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98F1A91-FB2F-EFF8-C18B-AA0275133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8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35760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AC67B-49B4-44A4-9980-9C8FB12E4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6" name="Picture 2" descr="Project Charter Template">
            <a:extLst>
              <a:ext uri="{FF2B5EF4-FFF2-40B4-BE49-F238E27FC236}">
                <a16:creationId xmlns:a16="http://schemas.microsoft.com/office/drawing/2014/main" id="{24FFEC0C-987F-4255-92DC-F8AE09507D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3643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51D1F85-A05E-3956-7CCE-D009B1D1F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673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D87E21-78A1-038C-B5EF-E8C835488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257139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A82D6-A74A-9392-65C5-0A6A6DA00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AB2FEE1-E5AF-8A3A-89AC-A823F7B99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91537830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6BEFAC7-362A-3774-3F46-D74EF88E5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49" y="0"/>
            <a:ext cx="12191999" cy="678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8345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BE9A63D-EA6B-F8DA-1367-A67E437A7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" y="0"/>
            <a:ext cx="12044363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01F2A10-9017-99E1-80DF-DDA14B425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5141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340BD6-8D27-4B4D-BC3B-01CC5A605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Fresno, CA professor on the importance of thank-you notes | The Fresno Bee">
            <a:extLst>
              <a:ext uri="{FF2B5EF4-FFF2-40B4-BE49-F238E27FC236}">
                <a16:creationId xmlns:a16="http://schemas.microsoft.com/office/drawing/2014/main" id="{9659A859-C9D6-422B-9AC1-2E1A3BF2EF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5706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4483</TotalTime>
  <Words>2364</Words>
  <Application>Microsoft Office PowerPoint</Application>
  <PresentationFormat>Grand écran</PresentationFormat>
  <Paragraphs>231</Paragraphs>
  <Slides>62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80" baseType="lpstr">
      <vt:lpstr>Algerian</vt:lpstr>
      <vt:lpstr>-apple-system</vt:lpstr>
      <vt:lpstr>Arial</vt:lpstr>
      <vt:lpstr>Arial</vt:lpstr>
      <vt:lpstr>Arial Black</vt:lpstr>
      <vt:lpstr>Calibri</vt:lpstr>
      <vt:lpstr>Calibri Light</vt:lpstr>
      <vt:lpstr>gordita</vt:lpstr>
      <vt:lpstr>Helvetica Neue</vt:lpstr>
      <vt:lpstr>Montserrat</vt:lpstr>
      <vt:lpstr>Nunito Sans</vt:lpstr>
      <vt:lpstr>open sans</vt:lpstr>
      <vt:lpstr>open sans</vt:lpstr>
      <vt:lpstr>roboto-regular</vt:lpstr>
      <vt:lpstr>Segoe UI</vt:lpstr>
      <vt:lpstr>Tajawal Medium</vt:lpstr>
      <vt:lpstr>Wingdings</vt:lpstr>
      <vt:lpstr>Thème Office</vt:lpstr>
      <vt:lpstr>Présentation PowerPoint</vt:lpstr>
      <vt:lpstr>In the previous lessons…</vt:lpstr>
      <vt:lpstr>Présentation PowerPoint</vt:lpstr>
      <vt:lpstr>Chapter objectives</vt:lpstr>
      <vt:lpstr>Présentation PowerPoint</vt:lpstr>
      <vt:lpstr>Présentation PowerPoint</vt:lpstr>
      <vt:lpstr>   A- I- What is a Project Charter? </vt:lpstr>
      <vt:lpstr> A- I- What is a Project Charter? </vt:lpstr>
      <vt:lpstr> A- I- What is a Project Charter? </vt:lpstr>
      <vt:lpstr>Présentation PowerPoint</vt:lpstr>
      <vt:lpstr> A- I- What is a Project Charter? </vt:lpstr>
      <vt:lpstr>A- I- What is a Project Charter? </vt:lpstr>
      <vt:lpstr> A- I- What is a Project Charter? </vt:lpstr>
      <vt:lpstr> NEW</vt:lpstr>
      <vt:lpstr> A- II-What is included in the  Project Charter? </vt:lpstr>
      <vt:lpstr> A- II-What is included in the  Project Charter? </vt:lpstr>
      <vt:lpstr>A-III-How to Develop a Project Charter?</vt:lpstr>
      <vt:lpstr>A-III-How to Develop a Project Charter?</vt:lpstr>
      <vt:lpstr>Présentation PowerPoint</vt:lpstr>
      <vt:lpstr>Présentation PowerPoint</vt:lpstr>
      <vt:lpstr>Présentation PowerPoint</vt:lpstr>
      <vt:lpstr>Présentation PowerPoint</vt:lpstr>
      <vt:lpstr> </vt:lpstr>
      <vt:lpstr>Présentation PowerPoint</vt:lpstr>
      <vt:lpstr>Présentation PowerPoint</vt:lpstr>
      <vt:lpstr>Présentation PowerPoint</vt:lpstr>
      <vt:lpstr>Présentation PowerPoint</vt:lpstr>
      <vt:lpstr>III-How to Develop a Project Charter? </vt:lpstr>
      <vt:lpstr>III-How to Develop a Project Charter? 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A- IV- Project Charter vs some other Project Documents</vt:lpstr>
      <vt:lpstr>Présentation PowerPoint</vt:lpstr>
      <vt:lpstr>B-I- What is Project Plan </vt:lpstr>
      <vt:lpstr>B-I- What is Project Plan </vt:lpstr>
      <vt:lpstr> </vt:lpstr>
      <vt:lpstr>B-III- Who creates the Project Plans? </vt:lpstr>
      <vt:lpstr>B-IV- Characteristics of Project Plans</vt:lpstr>
      <vt:lpstr>B-IV- Characteristics of Project Plans</vt:lpstr>
      <vt:lpstr>Présentation PowerPoint</vt:lpstr>
      <vt:lpstr>B-IV- Characteristics of Project Plans</vt:lpstr>
      <vt:lpstr>Présentation PowerPoint</vt:lpstr>
      <vt:lpstr>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19</cp:revision>
  <dcterms:created xsi:type="dcterms:W3CDTF">2022-07-12T14:28:59Z</dcterms:created>
  <dcterms:modified xsi:type="dcterms:W3CDTF">2022-07-16T08:50:35Z</dcterms:modified>
</cp:coreProperties>
</file>