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2"/>
  </p:notesMasterIdLst>
  <p:sldIdLst>
    <p:sldId id="303" r:id="rId5"/>
    <p:sldId id="546" r:id="rId6"/>
    <p:sldId id="548" r:id="rId7"/>
    <p:sldId id="276" r:id="rId8"/>
    <p:sldId id="517" r:id="rId9"/>
    <p:sldId id="552" r:id="rId10"/>
    <p:sldId id="518" r:id="rId11"/>
    <p:sldId id="519" r:id="rId12"/>
    <p:sldId id="521" r:id="rId13"/>
    <p:sldId id="522" r:id="rId14"/>
    <p:sldId id="523" r:id="rId15"/>
    <p:sldId id="524" r:id="rId16"/>
    <p:sldId id="525" r:id="rId17"/>
    <p:sldId id="526" r:id="rId18"/>
    <p:sldId id="527" r:id="rId19"/>
    <p:sldId id="528" r:id="rId20"/>
    <p:sldId id="529" r:id="rId21"/>
    <p:sldId id="530" r:id="rId22"/>
    <p:sldId id="531" r:id="rId23"/>
    <p:sldId id="532" r:id="rId24"/>
    <p:sldId id="533" r:id="rId25"/>
    <p:sldId id="509" r:id="rId26"/>
    <p:sldId id="520" r:id="rId27"/>
    <p:sldId id="508" r:id="rId28"/>
    <p:sldId id="511" r:id="rId29"/>
    <p:sldId id="512" r:id="rId30"/>
    <p:sldId id="513" r:id="rId31"/>
    <p:sldId id="514" r:id="rId32"/>
    <p:sldId id="515" r:id="rId33"/>
    <p:sldId id="535" r:id="rId34"/>
    <p:sldId id="553" r:id="rId35"/>
    <p:sldId id="554" r:id="rId36"/>
    <p:sldId id="555" r:id="rId37"/>
    <p:sldId id="557" r:id="rId38"/>
    <p:sldId id="558" r:id="rId39"/>
    <p:sldId id="549"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46"/>
            <p14:sldId id="548"/>
            <p14:sldId id="276"/>
            <p14:sldId id="517"/>
            <p14:sldId id="552"/>
            <p14:sldId id="518"/>
            <p14:sldId id="519"/>
            <p14:sldId id="521"/>
            <p14:sldId id="522"/>
            <p14:sldId id="523"/>
            <p14:sldId id="524"/>
            <p14:sldId id="525"/>
            <p14:sldId id="526"/>
            <p14:sldId id="527"/>
            <p14:sldId id="528"/>
            <p14:sldId id="529"/>
            <p14:sldId id="530"/>
            <p14:sldId id="531"/>
            <p14:sldId id="532"/>
            <p14:sldId id="533"/>
            <p14:sldId id="509"/>
            <p14:sldId id="520"/>
            <p14:sldId id="508"/>
            <p14:sldId id="511"/>
            <p14:sldId id="512"/>
            <p14:sldId id="513"/>
            <p14:sldId id="514"/>
            <p14:sldId id="515"/>
            <p14:sldId id="535"/>
            <p14:sldId id="553"/>
            <p14:sldId id="554"/>
            <p14:sldId id="555"/>
            <p14:sldId id="557"/>
            <p14:sldId id="558"/>
            <p14:sldId id="54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71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3/29/2026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8051353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9521946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3268279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2496792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3/29/2026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3/29/2026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3/29/2026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3/29/2026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3/29/2026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3/29/2026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5.svg"/><Relationship Id="rId2" Type="http://schemas.openxmlformats.org/officeDocument/2006/relationships/image" Target="../media/image7.jpeg"/><Relationship Id="rId1" Type="http://schemas.openxmlformats.org/officeDocument/2006/relationships/slideLayout" Target="../slideLayouts/slideLayout15.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1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Segoe UI" panose="020B0502040204020203" pitchFamily="34" charset="0"/>
              <a:cs typeface="Segoe UI" panose="020B0502040204020203" pitchFamily="34" charset="0"/>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3935693" cy="461665"/>
          </a:xfrm>
          <a:prstGeom prst="rect">
            <a:avLst/>
          </a:prstGeom>
          <a:noFill/>
        </p:spPr>
        <p:txBody>
          <a:bodyPr wrap="none" rtlCol="0">
            <a:spAutoFit/>
          </a:bodyPr>
          <a:lstStyle/>
          <a:p>
            <a:r>
              <a:rPr lang="ar-SA" sz="2400" b="1" dirty="0">
                <a:effectLst/>
                <a:latin typeface="Segoe UI" panose="020B0502040204020203" pitchFamily="34" charset="0"/>
                <a:ea typeface="Times New Roman" panose="02020603050405020304" pitchFamily="18" charset="0"/>
                <a:cs typeface="Segoe UI" panose="020B0502040204020203" pitchFamily="34" charset="0"/>
              </a:rPr>
              <a:t>الأخلاقيات في القيادة التربوية </a:t>
            </a:r>
            <a:endParaRPr lang="en-US" sz="2400" b="1" dirty="0">
              <a:solidFill>
                <a:srgbClr val="00B0F0"/>
              </a:solidFill>
              <a:latin typeface="Segoe UI" panose="020B0502040204020203" pitchFamily="34" charset="0"/>
              <a:cs typeface="Segoe UI" panose="020B0502040204020203" pitchFamily="34" charset="0"/>
            </a:endParaRPr>
          </a:p>
        </p:txBody>
      </p:sp>
      <p:sp>
        <p:nvSpPr>
          <p:cNvPr id="10" name="Rectangle: Rounded Corners 9"/>
          <p:cNvSpPr/>
          <p:nvPr/>
        </p:nvSpPr>
        <p:spPr>
          <a:xfrm>
            <a:off x="6862618" y="3600778"/>
            <a:ext cx="4027798" cy="1094591"/>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a:solidFill>
                  <a:schemeClr val="accent1"/>
                </a:solidFill>
                <a:latin typeface="Times New Roman" panose="02020603050405020304" pitchFamily="18" charset="0"/>
                <a:cs typeface="Times New Roman" panose="02020603050405020304" pitchFamily="18" charset="0"/>
              </a:rPr>
              <a:t>أ.د/ محمد محمدي مخلص </a:t>
            </a:r>
          </a:p>
          <a:p>
            <a:pPr algn="ctr"/>
            <a:r>
              <a:rPr lang="ar-EG" sz="2400" b="1" dirty="0">
                <a:solidFill>
                  <a:schemeClr val="accent1"/>
                </a:solidFill>
                <a:latin typeface="Times New Roman" panose="02020603050405020304" pitchFamily="18" charset="0"/>
                <a:cs typeface="Times New Roman" panose="02020603050405020304" pitchFamily="18" charset="0"/>
              </a:rPr>
              <a:t>أستاذ القيادة التربوية المشارك بجامعة ميد اوشن </a:t>
            </a:r>
            <a:endParaRPr lang="en-US" sz="2400" b="1" dirty="0">
              <a:solidFill>
                <a:schemeClr val="accent1"/>
              </a:solidFill>
              <a:latin typeface="Times New Roman" panose="02020603050405020304" pitchFamily="18" charset="0"/>
              <a:cs typeface="Times New Roman" panose="02020603050405020304" pitchFamily="18" charset="0"/>
            </a:endParaRPr>
          </a:p>
        </p:txBody>
      </p:sp>
      <p:sp>
        <p:nvSpPr>
          <p:cNvPr id="11" name="TextBox 10"/>
          <p:cNvSpPr txBox="1"/>
          <p:nvPr/>
        </p:nvSpPr>
        <p:spPr>
          <a:xfrm>
            <a:off x="2697017" y="4802552"/>
            <a:ext cx="5133137" cy="830997"/>
          </a:xfrm>
          <a:prstGeom prst="rect">
            <a:avLst/>
          </a:prstGeom>
          <a:noFill/>
        </p:spPr>
        <p:txBody>
          <a:bodyPr wrap="square" rtlCol="0">
            <a:spAutoFit/>
          </a:bodyPr>
          <a:lstStyle/>
          <a:p>
            <a:pPr algn="ctr"/>
            <a:r>
              <a:rPr lang="ar-EG" sz="2400" b="1" dirty="0">
                <a:latin typeface="Segoe UI" panose="020B0502040204020203" pitchFamily="34" charset="0"/>
                <a:cs typeface="Segoe UI" panose="020B0502040204020203" pitchFamily="34" charset="0"/>
              </a:rPr>
              <a:t>المحاضرة الثامنة  – </a:t>
            </a:r>
            <a:r>
              <a:rPr lang="ar-EG" sz="2400" b="1" dirty="0">
                <a:effectLst/>
                <a:latin typeface="Segoe UI" panose="020B0502040204020203" pitchFamily="34" charset="0"/>
                <a:ea typeface="Times New Roman" panose="02020603050405020304" pitchFamily="18" charset="0"/>
                <a:cs typeface="Segoe UI" panose="020B0502040204020203" pitchFamily="34" charset="0"/>
              </a:rPr>
              <a:t>القيادة الأخلاقية ومتطلباتها في بيئة العمل </a:t>
            </a:r>
            <a:endParaRPr lang="en-US" sz="2400" b="1" dirty="0">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GB" sz="2800" b="1" dirty="0">
                <a:solidFill>
                  <a:srgbClr val="00B0F0"/>
                </a:solidFill>
                <a:latin typeface="Times New Roman" panose="02020603050405020304" pitchFamily="18" charset="0"/>
                <a:cs typeface="Times New Roman" panose="02020603050405020304" pitchFamily="18" charset="0"/>
              </a:rPr>
              <a:t>Mohamed </a:t>
            </a:r>
            <a:r>
              <a:rPr lang="en-GB" sz="2800" b="1" dirty="0" err="1">
                <a:solidFill>
                  <a:srgbClr val="00B0F0"/>
                </a:solidFill>
                <a:latin typeface="Times New Roman" panose="02020603050405020304" pitchFamily="18" charset="0"/>
                <a:cs typeface="Times New Roman" panose="02020603050405020304" pitchFamily="18" charset="0"/>
              </a:rPr>
              <a:t>Mokhles</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p:cNvSpPr txBox="1"/>
          <p:nvPr/>
        </p:nvSpPr>
        <p:spPr>
          <a:xfrm>
            <a:off x="459186" y="5830966"/>
            <a:ext cx="3669470" cy="461665"/>
          </a:xfrm>
          <a:prstGeom prst="rect">
            <a:avLst/>
          </a:prstGeom>
          <a:noFill/>
        </p:spPr>
        <p:txBody>
          <a:bodyPr wrap="square" rtlCol="0">
            <a:spAutoFit/>
          </a:bodyPr>
          <a:lstStyle/>
          <a:p>
            <a:pPr algn="ctr"/>
            <a:r>
              <a:rPr lang="ar-SA"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385474" y="1061256"/>
            <a:ext cx="8702667" cy="1046440"/>
          </a:xfrm>
          <a:prstGeom prst="rect">
            <a:avLst/>
          </a:prstGeom>
          <a:noFill/>
        </p:spPr>
        <p:txBody>
          <a:bodyPr wrap="square" rtlCol="0">
            <a:spAutoFit/>
          </a:bodyPr>
          <a:lstStyle/>
          <a:p>
            <a:pPr algn="r"/>
            <a:r>
              <a:rPr lang="ar-EG" sz="28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تذكير بالمحاضرة السابقة تناولنا  الموضوعات التالية</a:t>
            </a:r>
            <a:r>
              <a:rPr lang="ar-EG" sz="3200" dirty="0">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a:t>
            </a:r>
          </a:p>
          <a:p>
            <a:pPr algn="r">
              <a:lnSpc>
                <a:spcPct val="150000"/>
              </a:lnSpc>
              <a:buClr>
                <a:srgbClr val="000000"/>
              </a:buClr>
              <a:buFont typeface="Arial"/>
              <a:buNone/>
            </a:pPr>
            <a:r>
              <a:rPr lang="ar-EG" sz="2000" b="1" kern="0" dirty="0">
                <a:latin typeface="Segoe UI" panose="020B0502040204020203" pitchFamily="34" charset="0"/>
                <a:cs typeface="Segoe UI" panose="020B0502040204020203" pitchFamily="34" charset="0"/>
                <a:sym typeface="Arial"/>
              </a:rPr>
              <a:t> </a:t>
            </a:r>
            <a:endParaRPr lang="ar-EG" sz="2000" b="1" kern="0" dirty="0">
              <a:latin typeface="Segoe UI" panose="020B0502040204020203" pitchFamily="34" charset="0"/>
              <a:ea typeface="Calibri"/>
              <a:cs typeface="Segoe UI" panose="020B0502040204020203" pitchFamily="34" charset="0"/>
              <a:sym typeface="Calibri"/>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 xmlns:a16="http://schemas.microsoft.com/office/drawing/2014/main" id="{994967C0-C00F-9369-C4B8-D5EF2BBB0F85}"/>
              </a:ext>
            </a:extLst>
          </p:cNvPr>
          <p:cNvSpPr/>
          <p:nvPr/>
        </p:nvSpPr>
        <p:spPr>
          <a:xfrm>
            <a:off x="-1" y="-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9" name="TextBox 8">
            <a:extLst>
              <a:ext uri="{FF2B5EF4-FFF2-40B4-BE49-F238E27FC236}">
                <a16:creationId xmlns="" xmlns:a16="http://schemas.microsoft.com/office/drawing/2014/main" id="{6168DF63-FB3F-9099-8203-8961C5752661}"/>
              </a:ext>
            </a:extLst>
          </p:cNvPr>
          <p:cNvSpPr txBox="1"/>
          <p:nvPr/>
        </p:nvSpPr>
        <p:spPr>
          <a:xfrm>
            <a:off x="2776650" y="1888129"/>
            <a:ext cx="8702666" cy="2431435"/>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Segoe UI" panose="020B0502040204020203" pitchFamily="34" charset="0"/>
                <a:ea typeface="Times New Roman" panose="02020603050405020304" pitchFamily="18" charset="0"/>
                <a:cs typeface="Segoe UI" panose="020B0502040204020203" pitchFamily="34" charset="0"/>
              </a:rPr>
              <a:t>1- مفهوم المهارات القيادية.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Segoe UI" panose="020B0502040204020203" pitchFamily="34" charset="0"/>
                <a:ea typeface="Times New Roman" panose="02020603050405020304" pitchFamily="18" charset="0"/>
                <a:cs typeface="Segoe UI" panose="020B0502040204020203" pitchFamily="34" charset="0"/>
              </a:rPr>
              <a:t>2- القيادة القائمة على الفكر وأهم سماتها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Segoe UI" panose="020B0502040204020203" pitchFamily="34" charset="0"/>
                <a:ea typeface="Times New Roman" panose="02020603050405020304" pitchFamily="18" charset="0"/>
                <a:cs typeface="Segoe UI" panose="020B0502040204020203" pitchFamily="34" charset="0"/>
              </a:rPr>
              <a:t>3- سمات القيادة الأخلاقية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Segoe UI" panose="020B0502040204020203" pitchFamily="34" charset="0"/>
                <a:ea typeface="Times New Roman" panose="02020603050405020304" pitchFamily="18" charset="0"/>
                <a:cs typeface="Segoe UI" panose="020B0502040204020203" pitchFamily="34" charset="0"/>
              </a:rPr>
              <a:t>4- أهم مهارات القيادة الأخلاقية.</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Segoe UI" panose="020B0502040204020203" pitchFamily="34" charset="0"/>
                <a:ea typeface="Times New Roman" panose="02020603050405020304" pitchFamily="18" charset="0"/>
                <a:cs typeface="Segoe UI" panose="020B0502040204020203" pitchFamily="34" charset="0"/>
              </a:rPr>
              <a:t>5- مسؤوليات القيادة الأخلاقية .</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ar-EG" sz="2000" b="0" i="0" u="none" strike="noStrike" kern="1200" cap="none" spc="0" normalizeH="0" baseline="0" noProof="0" dirty="0">
                <a:ln>
                  <a:noFill/>
                </a:ln>
                <a:solidFill>
                  <a:prstClr val="black"/>
                </a:solidFill>
                <a:effectLst/>
                <a:uLnTx/>
                <a:uFillTx/>
                <a:latin typeface="Segoe UI" panose="020B0502040204020203" pitchFamily="34" charset="0"/>
                <a:ea typeface="Times New Roman" panose="02020603050405020304" pitchFamily="18" charset="0"/>
                <a:cs typeface="Segoe UI" panose="020B0502040204020203" pitchFamily="34" charset="0"/>
              </a:rPr>
              <a:t>6- </a:t>
            </a:r>
            <a:r>
              <a:rPr kumimoji="0" lang="ar-EG" sz="2000" b="0" i="0" u="none" strike="noStrike" kern="1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القيادة المدرسية مفهومها ومسؤولياتها.</a:t>
            </a:r>
          </a:p>
          <a:p>
            <a:pPr marL="0" marR="0" lvl="0" indent="0" algn="r" defTabSz="914400" rtl="0" eaLnBrk="1" fontAlgn="auto" latinLnBrk="0" hangingPunct="1">
              <a:lnSpc>
                <a:spcPct val="100000"/>
              </a:lnSpc>
              <a:spcBef>
                <a:spcPts val="0"/>
              </a:spcBef>
              <a:spcAft>
                <a:spcPts val="0"/>
              </a:spcAft>
              <a:buClrTx/>
              <a:buSzTx/>
              <a:buFontTx/>
              <a:buNone/>
              <a:tabLst/>
              <a:defRPr/>
            </a:pPr>
            <a:endParaRPr lang="ar-EG" sz="3200" kern="100" dirty="0">
              <a:latin typeface="Segoe UI" panose="020B0502040204020203" pitchFamily="34" charset="0"/>
              <a:ea typeface="Calibri" panose="020F0502020204030204" pitchFamily="34" charset="0"/>
              <a:cs typeface="Segoe UI" panose="020B0502040204020203" pitchFamily="34" charset="0"/>
            </a:endParaRPr>
          </a:p>
        </p:txBody>
      </p:sp>
    </p:spTree>
    <p:extLst>
      <p:ext uri="{BB962C8B-B14F-4D97-AF65-F5344CB8AC3E}">
        <p14:creationId xmlns:p14="http://schemas.microsoft.com/office/powerpoint/2010/main" val="97754241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1744666" y="1670459"/>
            <a:ext cx="8702667" cy="4154984"/>
          </a:xfrm>
          <a:prstGeom prst="rect">
            <a:avLst/>
          </a:prstGeom>
          <a:noFill/>
        </p:spPr>
        <p:txBody>
          <a:bodyPr wrap="square" rtlCol="0">
            <a:spAutoFit/>
          </a:bodyPr>
          <a:lstStyle/>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عناصر المحاضرة:</a:t>
            </a:r>
          </a:p>
          <a:p>
            <a:pPr algn="r"/>
            <a:r>
              <a:rPr lang="ar-EG" sz="2400" dirty="0">
                <a:latin typeface="Segoe UI" panose="020B0502040204020203" pitchFamily="34" charset="0"/>
                <a:ea typeface="Times New Roman" panose="02020603050405020304" pitchFamily="18" charset="0"/>
                <a:cs typeface="Segoe UI" panose="020B0502040204020203" pitchFamily="34" charset="0"/>
              </a:rPr>
              <a:t>1- تمهيد</a:t>
            </a:r>
          </a:p>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2- خصائص القائد الأخلاقي</a:t>
            </a:r>
          </a:p>
          <a:p>
            <a:pPr algn="r"/>
            <a:r>
              <a:rPr lang="ar-EG" sz="2400" dirty="0">
                <a:latin typeface="Segoe UI" panose="020B0502040204020203" pitchFamily="34" charset="0"/>
                <a:ea typeface="Times New Roman" panose="02020603050405020304" pitchFamily="18" charset="0"/>
                <a:cs typeface="Segoe UI" panose="020B0502040204020203" pitchFamily="34" charset="0"/>
              </a:rPr>
              <a:t>3-</a:t>
            </a:r>
            <a:r>
              <a:rPr lang="ar-EG" sz="2400" dirty="0">
                <a:effectLst/>
                <a:latin typeface="Segoe UI" panose="020B0502040204020203" pitchFamily="34" charset="0"/>
                <a:ea typeface="Times New Roman" panose="02020603050405020304" pitchFamily="18" charset="0"/>
                <a:cs typeface="Segoe UI" panose="020B0502040204020203" pitchFamily="34" charset="0"/>
              </a:rPr>
              <a:t>الاغتراب في العمل مفهومه – أسبابه – أبعاده </a:t>
            </a:r>
          </a:p>
          <a:p>
            <a:pPr algn="r"/>
            <a:r>
              <a:rPr lang="ar-EG" sz="2400" dirty="0">
                <a:latin typeface="Segoe UI" panose="020B0502040204020203" pitchFamily="34" charset="0"/>
                <a:ea typeface="Times New Roman" panose="02020603050405020304" pitchFamily="18" charset="0"/>
                <a:cs typeface="Segoe UI" panose="020B0502040204020203" pitchFamily="34" charset="0"/>
              </a:rPr>
              <a:t>4- العلاقة بين الاغتراب في العمل والقيادة الأخلاقية </a:t>
            </a:r>
          </a:p>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5- </a:t>
            </a:r>
            <a:r>
              <a:rPr lang="ar-EG" sz="2400" dirty="0">
                <a:latin typeface="Segoe UI" panose="020B0502040204020203" pitchFamily="34" charset="0"/>
                <a:ea typeface="Times New Roman" panose="02020603050405020304" pitchFamily="18" charset="0"/>
                <a:cs typeface="Segoe UI" panose="020B0502040204020203" pitchFamily="34" charset="0"/>
              </a:rPr>
              <a:t>اخلاقيات العمل </a:t>
            </a:r>
          </a:p>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6- </a:t>
            </a:r>
            <a:r>
              <a:rPr lang="ar-EG" sz="2400" dirty="0">
                <a:latin typeface="Segoe UI" panose="020B0502040204020203" pitchFamily="34" charset="0"/>
                <a:ea typeface="Times New Roman" panose="02020603050405020304" pitchFamily="18" charset="0"/>
                <a:cs typeface="Segoe UI" panose="020B0502040204020203" pitchFamily="34" charset="0"/>
              </a:rPr>
              <a:t>تنظيمات العمل الأخلاقية</a:t>
            </a:r>
          </a:p>
          <a:p>
            <a:pPr algn="r"/>
            <a:r>
              <a:rPr lang="ar-EG" sz="2400" dirty="0">
                <a:effectLst/>
                <a:latin typeface="Segoe UI" panose="020B0502040204020203" pitchFamily="34" charset="0"/>
                <a:ea typeface="Times New Roman" panose="02020603050405020304" pitchFamily="18" charset="0"/>
                <a:cs typeface="Segoe UI" panose="020B0502040204020203" pitchFamily="34" charset="0"/>
              </a:rPr>
              <a:t>7-  </a:t>
            </a:r>
            <a:r>
              <a:rPr lang="ar-EG" sz="2400" kern="100" dirty="0">
                <a:solidFill>
                  <a:prstClr val="black"/>
                </a:solidFill>
                <a:latin typeface="Segoe UI" panose="020B0502040204020203" pitchFamily="34" charset="0"/>
                <a:ea typeface="Calibri" panose="020F0502020204030204" pitchFamily="34" charset="0"/>
                <a:cs typeface="Segoe UI" panose="020B0502040204020203" pitchFamily="34" charset="0"/>
              </a:rPr>
              <a:t>المهارات الأخلاقية للقائد الأخلاقي</a:t>
            </a:r>
          </a:p>
          <a:p>
            <a:pPr algn="r"/>
            <a:r>
              <a:rPr kumimoji="0" lang="ar-EG" sz="2400" b="0" i="0" u="none" strike="noStrike" kern="1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8- </a:t>
            </a:r>
            <a:r>
              <a:rPr lang="ar-EG" sz="2400" kern="100" dirty="0">
                <a:solidFill>
                  <a:prstClr val="black"/>
                </a:solidFill>
                <a:latin typeface="Segoe UI" panose="020B0502040204020203" pitchFamily="34" charset="0"/>
                <a:ea typeface="Calibri" panose="020F0502020204030204" pitchFamily="34" charset="0"/>
                <a:cs typeface="Segoe UI" panose="020B0502040204020203" pitchFamily="34" charset="0"/>
              </a:rPr>
              <a:t>القائد الأخلاقي للمستقبل</a:t>
            </a:r>
            <a:endParaRPr kumimoji="0" lang="ar-EG" sz="24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a:p>
            <a:pPr algn="r"/>
            <a:endParaRPr lang="ar-EG" sz="1600" dirty="0">
              <a:effectLst/>
              <a:latin typeface="Segoe UI" panose="020B0502040204020203" pitchFamily="34" charset="0"/>
              <a:ea typeface="Times New Roman" panose="02020603050405020304" pitchFamily="18" charset="0"/>
              <a:cs typeface="Segoe UI" panose="020B0502040204020203" pitchFamily="34" charset="0"/>
            </a:endParaRPr>
          </a:p>
          <a:p>
            <a:pPr algn="r"/>
            <a:endParaRPr lang="ar-EG" sz="3200"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32" name="Rectangle 31"/>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Rectangle 3">
            <a:extLst>
              <a:ext uri="{FF2B5EF4-FFF2-40B4-BE49-F238E27FC236}">
                <a16:creationId xmlns="" xmlns:a16="http://schemas.microsoft.com/office/drawing/2014/main" id="{2047B108-4B06-D852-7B19-689151954806}"/>
              </a:ext>
            </a:extLst>
          </p:cNvPr>
          <p:cNvSpPr/>
          <p:nvPr/>
        </p:nvSpPr>
        <p:spPr>
          <a:xfrm>
            <a:off x="0" y="-2986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Tree>
    <p:extLst>
      <p:ext uri="{BB962C8B-B14F-4D97-AF65-F5344CB8AC3E}">
        <p14:creationId xmlns:p14="http://schemas.microsoft.com/office/powerpoint/2010/main" val="3664258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01963" y="1674543"/>
            <a:ext cx="10547729" cy="4426853"/>
          </a:xfrm>
          <a:prstGeom prst="rect">
            <a:avLst/>
          </a:prstGeom>
          <a:noFill/>
        </p:spPr>
        <p:txBody>
          <a:bodyPr wrap="square" rtlCol="0">
            <a:spAutoFit/>
          </a:bodyPr>
          <a:lstStyle/>
          <a:p>
            <a:pPr algn="just" rtl="1">
              <a:lnSpc>
                <a:spcPts val="1690"/>
              </a:lnSpc>
              <a:spcAft>
                <a:spcPts val="800"/>
              </a:spcAft>
            </a:pPr>
            <a:endParaRPr lang="en-GB" sz="2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ts val="1690"/>
              </a:lnSpc>
              <a:spcAft>
                <a:spcPts val="800"/>
              </a:spcAft>
            </a:pPr>
            <a:endParaRPr lang="en-GB" sz="2800" b="1" kern="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indent="457200" algn="justLow" rtl="1">
              <a:lnSpc>
                <a:spcPct val="150000"/>
              </a:lnSpc>
              <a:spcAft>
                <a:spcPts val="800"/>
              </a:spcAft>
              <a:tabLst>
                <a:tab pos="634365" algn="l"/>
              </a:tabLst>
            </a:pPr>
            <a:r>
              <a:rPr lang="ar-EG" sz="2000" b="1" kern="0" dirty="0">
                <a:solidFill>
                  <a:srgbClr val="FF0000"/>
                </a:solidFill>
                <a:latin typeface="Segoe UI" panose="020B0502040204020203" pitchFamily="34" charset="0"/>
                <a:ea typeface="Times New Roman" panose="02020603050405020304" pitchFamily="18" charset="0"/>
                <a:cs typeface="Segoe UI" panose="020B0502040204020203" pitchFamily="34" charset="0"/>
              </a:rPr>
              <a:t>تمهيد:</a:t>
            </a:r>
            <a:r>
              <a:rPr lang="ar-SA" sz="2000" b="1" kern="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أصبحت القيادة الأخلاقية قضية مهمة في السنوات </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الأخيرة</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واكتسبت اهتمام الباحثين، خاصة مع زيادة القضايا غير الأخلاقية بالمنظمات وبالرغم من اختلاف وجهات نظر الباحثين بمجال الإدارة والسلوك التنظيمي حول تعريف القيادة الأخلاقية، إلا أنهم ناقشوه من منظور مخرجاته التنظيمية كمفهوم حديث نسبياً وقد تعددت تعريفات القيادة الأخلاقية </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فهي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تنطوي علي مجموعة من الخصائص التي تتوافر في القادة منها الصدق، والجدارة بالثقة. وأنها تذهب إلى ما وراء ذلك من أجل فهم السمات البسيطة لخاصية الإيثار</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وهى تعبر عن مدي قدرة القيادات الإدارية علي إبداء تصرفات أخلاقية ملائمة معيارياً من خلال الأفعال، والعلاقات الشخصية، وتشجيع المرؤوسين علي هذه التصرفات عن طريق التواصل الثنائي واتخاذ القرارات، كما إنها </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تجسيد السلوك المناسب معياريا بالتصرفات الفردية وفي العلاقات الشخصية وتنمية هذا السلوك لدى العاملين بالاتصالات ثنائية الاتجاه ومن خلال التعزيز وصنع القرار</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fontAlgn="base">
              <a:spcBef>
                <a:spcPts val="355"/>
              </a:spcBef>
              <a:spcAft>
                <a:spcPts val="1065"/>
              </a:spcAft>
            </a:pPr>
            <a:endParaRPr lang="en-GB" sz="3200" dirty="0">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89001" y="1674544"/>
            <a:ext cx="10453254" cy="4468403"/>
          </a:xfrm>
          <a:prstGeom prst="rect">
            <a:avLst/>
          </a:prstGeom>
          <a:noFill/>
        </p:spPr>
        <p:txBody>
          <a:bodyPr wrap="square" rtlCol="0">
            <a:spAutoFit/>
          </a:bodyPr>
          <a:lstStyle/>
          <a:p>
            <a:pPr indent="273685" algn="justLow" rtl="1">
              <a:lnSpc>
                <a:spcPct val="150000"/>
              </a:lnSpc>
              <a:spcAft>
                <a:spcPts val="800"/>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خصائص القائد الأخلاقي في مجموعتين:</a:t>
            </a:r>
            <a:endParaRPr lang="en-GB" sz="1800" b="1" kern="100" dirty="0">
              <a:effectLst/>
              <a:latin typeface="Segoe UI" panose="020B0502040204020203" pitchFamily="34" charset="0"/>
              <a:ea typeface="Calibri" panose="020F0502020204030204" pitchFamily="34" charset="0"/>
              <a:cs typeface="Segoe UI" panose="020B0502040204020203" pitchFamily="34" charset="0"/>
            </a:endParaRPr>
          </a:p>
          <a:p>
            <a:pPr marL="273685" indent="-273685" algn="justLow" rtl="1">
              <a:lnSpc>
                <a:spcPct val="150000"/>
              </a:lnSpc>
              <a:spcAft>
                <a:spcPts val="800"/>
              </a:spcAft>
            </a:pPr>
            <a:r>
              <a:rPr lang="ar-SA" sz="1800" b="1" kern="0" dirty="0">
                <a:effectLst/>
                <a:latin typeface="Segoe UI" panose="020B0502040204020203" pitchFamily="34" charset="0"/>
                <a:ea typeface="Times New Roman" panose="02020603050405020304" pitchFamily="18" charset="0"/>
                <a:cs typeface="Segoe UI" panose="020B0502040204020203" pitchFamily="34" charset="0"/>
              </a:rPr>
              <a:t>المجموعة الأولي:</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وهي تعكس نمذجة الدور الأخلاقي أو القدوة الأخلاقية والتي من أهمها</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المصداقية والنزاهة، واحترام الآخرين والأمانة، والجدارة بالثقة، والعدالة، والاهتمام بالآخرين أو الإيثار</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والالتزام بالأخلاق في الحياة المهنية و الشخصية.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273685" indent="-273685" algn="justLow" rtl="1">
              <a:lnSpc>
                <a:spcPct val="150000"/>
              </a:lnSpc>
              <a:spcAft>
                <a:spcPts val="800"/>
              </a:spcAft>
            </a:pPr>
            <a:r>
              <a:rPr lang="ar-SA" sz="1800" b="1" kern="0" dirty="0">
                <a:effectLst/>
                <a:latin typeface="Segoe UI" panose="020B0502040204020203" pitchFamily="34" charset="0"/>
                <a:ea typeface="Times New Roman" panose="02020603050405020304" pitchFamily="18" charset="0"/>
                <a:cs typeface="Segoe UI" panose="020B0502040204020203" pitchFamily="34" charset="0"/>
              </a:rPr>
              <a:t>المجموعة الثانية:</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وهي تعكس تعزيز السلوك الأخلاقي ومنها: تحديد معايير أخلاقية واضحة، ومناقشة القضايا الأخلاقية في العمل، واتخاذ وتشجيع القرارات الأخلاقية في العمل، ودعم السلوكيات الأخلاقية من خلال المكافآت والعقاب.</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indent="457200" algn="justLow" rtl="1">
              <a:lnSpc>
                <a:spcPct val="150000"/>
              </a:lnSpc>
              <a:spcAft>
                <a:spcPts val="80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وهناك العديد من الأسباب التي دعت للاهتمام بدراسة القيادة الأخلاقية أهمها: ما تشهده بيئة الأعمال من كثرة الانحرافات الأخلاقية، وتزايد التوجهات الحديثة في الإدارة التي تنادي بالشفافية الإدارية، وتمكين العاملين، وتفعيل فرق العمل ذاتية الإدارة </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indent="457200" algn="justLow" rtl="1">
              <a:lnSpc>
                <a:spcPct val="150000"/>
              </a:lnSpc>
              <a:spcAft>
                <a:spcPts val="800"/>
              </a:spcAf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lvl="0" algn="just" rtl="1">
              <a:lnSpc>
                <a:spcPct val="115000"/>
              </a:lnSpc>
              <a:spcAft>
                <a:spcPts val="1000"/>
              </a:spcAft>
            </a:pPr>
            <a:endParaRPr lang="ar-EG" sz="1800" dirty="0">
              <a:effectLst/>
              <a:latin typeface="Segoe UI" panose="020B0502040204020203" pitchFamily="34" charset="0"/>
              <a:ea typeface="Calibri" panose="020F0502020204030204" pitchFamily="34" charset="0"/>
              <a:cs typeface="Segoe UI" panose="020B0502040204020203" pitchFamily="34" charset="0"/>
            </a:endParaRPr>
          </a:p>
          <a:p>
            <a:r>
              <a:rPr lang="en-US" sz="1800" dirty="0">
                <a:effectLst/>
                <a:latin typeface="Segoe UI" panose="020B0502040204020203" pitchFamily="34" charset="0"/>
                <a:ea typeface="Calibri" panose="020F0502020204030204" pitchFamily="34"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3228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29534" y="1882478"/>
            <a:ext cx="10812721" cy="45059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spcAft>
                <a:spcPts val="800"/>
              </a:spcAft>
            </a:pPr>
            <a:r>
              <a:rPr lang="ar-EG" sz="16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الاغتراب في العمل </a:t>
            </a:r>
            <a:r>
              <a:rPr lang="en-US" sz="16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Work Alienation (WA)</a:t>
            </a:r>
            <a:r>
              <a:rPr lang="ar-EG" sz="16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indent="457200" algn="justLow" rtl="1">
              <a:lnSpc>
                <a:spcPct val="150000"/>
              </a:lnSpc>
              <a:spcAft>
                <a:spcPts val="800"/>
              </a:spcAft>
            </a:pP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تعد ظاهرة الاغتراب في العمل من أهم الظواهر التي تؤثر علي إنتاجية العاملين وأدائهم </a:t>
            </a:r>
            <a:r>
              <a:rPr lang="ar-EG"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t>
            </a: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وقد استخدم الاغتراب بمعاني عديدة حتى أصبح ی</a:t>
            </a:r>
            <a:r>
              <a:rPr lang="ar-EG"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عتريه</a:t>
            </a: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الغموض، وناد</a:t>
            </a:r>
            <a:r>
              <a:rPr lang="ar-EG"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راً  ما يتفق </a:t>
            </a: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الباحثون على </a:t>
            </a:r>
            <a:r>
              <a:rPr lang="ar-EG"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تحديد </a:t>
            </a: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مفهومه. ويمكن استعراض أهم هذه التعريفات كما يلي:</a:t>
            </a:r>
            <a:endPar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indent="457200" algn="justLow" rtl="1">
              <a:lnSpc>
                <a:spcPct val="150000"/>
              </a:lnSpc>
              <a:spcAft>
                <a:spcPts val="800"/>
              </a:spcAft>
            </a:pPr>
            <a:r>
              <a:rPr lang="ar-EG"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1-  أنه فقدان الإحساس أو عدم قدرة الفرد على تحديد الغرض من عمله كجزء من العملية الإنتاجية ككل</a:t>
            </a:r>
            <a:r>
              <a:rPr lang="en-US"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t>
            </a:r>
            <a:r>
              <a:rPr lang="ar-EG"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ويمكن اعتباره أزمة تحيط الشخصية التي تقع تحت ضغط بين متطلبات الذات الداخلية أو الحقيقية و متطلبات الحياة التنظيمية الحديثة.</a:t>
            </a:r>
            <a:endPar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indent="457200" algn="justLow" rtl="1">
              <a:lnSpc>
                <a:spcPct val="150000"/>
              </a:lnSpc>
              <a:spcAft>
                <a:spcPts val="800"/>
              </a:spcAft>
            </a:pPr>
            <a:r>
              <a:rPr lang="ar-EG"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2- هو</a:t>
            </a: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انفصال العامل عن عمله وأنه لم يعد جزءً من طبيعة العامل، وبالتالي لم يعد قادراً على تحقيق نفسه في العمل، وهذا الشعور اليومي يؤدي بالضرورة إلى اغتراب الفرد عن نفسه وإمكانياته الخلاقة، وعلاقاته الاجتماعية التي يستمد إنسانيته من خلالها.</a:t>
            </a:r>
          </a:p>
          <a:p>
            <a:endParaRPr lang="ar-EG" sz="2400" b="0" i="0" dirty="0">
              <a:solidFill>
                <a:schemeClr val="tx1"/>
              </a:solidFill>
              <a:effectLst/>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89000" y="1882478"/>
            <a:ext cx="10453255" cy="375552"/>
          </a:xfrm>
          <a:prstGeom prst="rect">
            <a:avLst/>
          </a:prstGeom>
          <a:noFill/>
        </p:spPr>
        <p:txBody>
          <a:bodyPr wrap="square" rtlCol="0">
            <a:spAutoFit/>
          </a:bodyPr>
          <a:lstStyle/>
          <a:p>
            <a:pPr algn="just" rtl="1">
              <a:lnSpc>
                <a:spcPct val="107000"/>
              </a:lnSpc>
              <a:spcAft>
                <a:spcPts val="750"/>
              </a:spcAft>
            </a:pP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889000" y="5631581"/>
            <a:ext cx="4597400"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2118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49747" y="1674544"/>
            <a:ext cx="10399946" cy="4162037"/>
          </a:xfrm>
          <a:prstGeom prst="rect">
            <a:avLst/>
          </a:prstGeom>
          <a:noFill/>
        </p:spPr>
        <p:txBody>
          <a:bodyPr wrap="square" rtlCol="0">
            <a:spAutoFit/>
          </a:bodyPr>
          <a:lstStyle/>
          <a:p>
            <a:pPr algn="justLow" rtl="1">
              <a:lnSpc>
                <a:spcPct val="150000"/>
              </a:lnSpc>
              <a:spcAft>
                <a:spcPts val="800"/>
              </a:spcAft>
            </a:pPr>
            <a:r>
              <a:rPr lang="ar-EG" sz="1800" b="1" kern="0" dirty="0">
                <a:effectLst/>
                <a:latin typeface="Segoe UI" panose="020B0502040204020203" pitchFamily="34" charset="0"/>
                <a:ea typeface="Times New Roman" panose="02020603050405020304" pitchFamily="18" charset="0"/>
                <a:cs typeface="Segoe UI" panose="020B0502040204020203" pitchFamily="34" charset="0"/>
              </a:rPr>
              <a:t>أسباب الاغتراب في العمل </a:t>
            </a:r>
          </a:p>
          <a:p>
            <a:pPr algn="justLow" rtl="1">
              <a:lnSpc>
                <a:spcPct val="150000"/>
              </a:lnSpc>
              <a:spcAft>
                <a:spcPts val="800"/>
              </a:spcAft>
            </a:pPr>
            <a:r>
              <a:rPr lang="ar-SA" sz="1800" b="1" kern="0" dirty="0">
                <a:effectLst/>
                <a:latin typeface="Segoe UI" panose="020B0502040204020203" pitchFamily="34" charset="0"/>
                <a:ea typeface="Times New Roman" panose="02020603050405020304" pitchFamily="18" charset="0"/>
                <a:cs typeface="Segoe UI" panose="020B0502040204020203" pitchFamily="34" charset="0"/>
              </a:rPr>
              <a:t>العوامل الفردية</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وتنقسم إلي:</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36195" indent="-36195" algn="justLow" rtl="1">
              <a:lnSpc>
                <a:spcPct val="150000"/>
              </a:lnSpc>
              <a:spcAft>
                <a:spcPts val="800"/>
              </a:spcAf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الخصائص الشخصية</a:t>
            </a:r>
            <a:r>
              <a:rPr lang="ar-EG" sz="1800" kern="0" dirty="0">
                <a:effectLst/>
                <a:latin typeface="Segoe UI" panose="020B0502040204020203" pitchFamily="34" charset="0"/>
                <a:ea typeface="Times New Roman" panose="02020603050405020304" pitchFamily="18" charset="0"/>
                <a:cs typeface="Segoe UI" panose="020B0502040204020203" pitchFamily="34" charset="0"/>
              </a:rPr>
              <a:t> للعامل،</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ومنها: عدد سنوات الخبرة، والدخل</a:t>
            </a:r>
            <a:r>
              <a:rPr lang="ar-SA" sz="1800" b="1" kern="0" dirty="0">
                <a:effectLst/>
                <a:latin typeface="Segoe UI" panose="020B0502040204020203" pitchFamily="34" charset="0"/>
                <a:ea typeface="Times New Roman" panose="02020603050405020304" pitchFamily="18" charset="0"/>
                <a:cs typeface="Segoe UI" panose="020B0502040204020203" pitchFamily="34" charset="0"/>
              </a:rPr>
              <a:t>.</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73685" indent="-273685" algn="justLow" rtl="1">
              <a:lnSpc>
                <a:spcPct val="150000"/>
              </a:lnSpc>
              <a:spcAft>
                <a:spcPts val="800"/>
              </a:spcAf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اتجاهات العاملين، ومنها: الشعور بفقدان الألفة داخل وخارج محيط العمل، والشعور بعدم القدرة في التعبير عن النفس في العمل، والشعور بالإرهاق واختلال التوازن.</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73685" indent="-273685" algn="justLow" rtl="1" fontAlgn="base">
              <a:lnSpc>
                <a:spcPct val="150000"/>
              </a:lnSpc>
              <a:spcAft>
                <a:spcPts val="800"/>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العوامل التنظيمية</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ومنها: </a:t>
            </a: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طبيعة العمل</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وانخفاض أو عدم مشاركة العاملين في صنع القرار، </a:t>
            </a: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ونوع القيادة ونمط سلوك القائد، و</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ضعف وقصور نظام الاتصال بالمنظمة، وضغوط العمل، و</a:t>
            </a: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السياسات التنظيمية  كطول الوقت المخصص للعمل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43542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648930"/>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89001" y="1674544"/>
            <a:ext cx="10360691" cy="4122411"/>
          </a:xfrm>
          <a:prstGeom prst="rect">
            <a:avLst/>
          </a:prstGeom>
          <a:noFill/>
        </p:spPr>
        <p:txBody>
          <a:bodyPr wrap="square" rtlCol="0">
            <a:spAutoFit/>
          </a:bodyPr>
          <a:lstStyle/>
          <a:p>
            <a:pPr algn="just">
              <a:lnSpc>
                <a:spcPct val="107000"/>
              </a:lnSpc>
              <a:spcAft>
                <a:spcPts val="800"/>
              </a:spcAft>
            </a:pP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GB" sz="1800" kern="100" dirty="0">
                <a:effectLst/>
                <a:latin typeface="Segoe UI" panose="020B0502040204020203" pitchFamily="34" charset="0"/>
                <a:ea typeface="Times New Roman" panose="02020603050405020304" pitchFamily="18" charset="0"/>
                <a:cs typeface="Segoe UI" panose="020B0502040204020203" pitchFamily="34" charset="0"/>
              </a:rPr>
              <a:t> </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73685" indent="-273685" algn="justLow" rtl="1">
              <a:lnSpc>
                <a:spcPct val="150000"/>
              </a:lnSpc>
              <a:spcAft>
                <a:spcPts val="800"/>
              </a:spcAft>
            </a:pPr>
            <a:r>
              <a:rPr lang="ar-EG" sz="20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أبعاد الاغتراب في العمل </a:t>
            </a:r>
          </a:p>
          <a:p>
            <a:pPr marL="273685" indent="-273685" algn="justLow" rtl="1">
              <a:lnSpc>
                <a:spcPct val="150000"/>
              </a:lnSpc>
              <a:spcAft>
                <a:spcPts val="80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البُعد الأول: فقدان السيطرة أو انعدام القدرة أو العجز</a:t>
            </a: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EG"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ويشير إلي </a:t>
            </a: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غياب السيطرة على</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الأحداث وعدم </a:t>
            </a: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قدرة </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العامل عل</a:t>
            </a: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التحكم في العمليات أو الإجراءات </a:t>
            </a: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73685" indent="-273685" algn="justLow" rtl="1">
              <a:lnSpc>
                <a:spcPct val="150000"/>
              </a:lnSpc>
              <a:spcAft>
                <a:spcPts val="800"/>
              </a:spcAft>
            </a:pP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البُعد الثاني: </a:t>
            </a: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فقدان القيمة أو</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فقدان المعني </a:t>
            </a:r>
            <a:r>
              <a:rPr lang="en-US"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18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ويعبر عن عدم قدرة العامل على فهم ما يدور حوله من فعاليات تنظيمية وعلاقة ما يكلف القيام به من مهام بأهداف المنظمة التي يعمل بها</a:t>
            </a: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مع اعتقاده بأن</a:t>
            </a:r>
            <a:r>
              <a:rPr lang="ar-SA"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ليس لديه دوراً هاماً في أنشطة العمل</a:t>
            </a:r>
            <a:r>
              <a:rPr lang="ar-EG"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a:p>
            <a:pPr marL="273685" indent="-273685" algn="justLow" rtl="1">
              <a:lnSpc>
                <a:spcPct val="150000"/>
              </a:lnSpc>
              <a:spcAft>
                <a:spcPts val="800"/>
              </a:spcAft>
            </a:pP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البُعد الثالث: انعدام المعايير أو المعيارية </a:t>
            </a:r>
            <a:r>
              <a:rPr lang="en-US" sz="1800" kern="0" dirty="0">
                <a:effectLst/>
                <a:latin typeface="Segoe UI" panose="020B0502040204020203" pitchFamily="34" charset="0"/>
                <a:ea typeface="Times New Roman" panose="02020603050405020304" pitchFamily="18" charset="0"/>
                <a:cs typeface="Segoe UI" panose="020B0502040204020203" pitchFamily="34" charset="0"/>
              </a:rPr>
              <a:t>"</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 وهو حالة لا </a:t>
            </a:r>
            <a:r>
              <a:rPr lang="ar-EG" sz="1800" kern="0" dirty="0">
                <a:effectLst/>
                <a:latin typeface="Segoe UI" panose="020B0502040204020203" pitchFamily="34" charset="0"/>
                <a:ea typeface="Times New Roman" panose="02020603050405020304" pitchFamily="18" charset="0"/>
                <a:cs typeface="Segoe UI" panose="020B0502040204020203" pitchFamily="34" charset="0"/>
              </a:rPr>
              <a:t>يلتزم فيها </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الفرد بمعايير المجتمع </a:t>
            </a:r>
            <a:r>
              <a:rPr lang="ar-EG" sz="1800" kern="0" dirty="0">
                <a:effectLst/>
                <a:latin typeface="Segoe UI" panose="020B0502040204020203" pitchFamily="34" charset="0"/>
                <a:ea typeface="Times New Roman" panose="02020603050405020304" pitchFamily="18" charset="0"/>
                <a:cs typeface="Segoe UI" panose="020B0502040204020203" pitchFamily="34" charset="0"/>
              </a:rPr>
              <a:t>وقيمه ويسعى  لتحقيق </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أهدافه</a:t>
            </a: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907989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40266"/>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57184" y="2290618"/>
            <a:ext cx="10381871" cy="3415679"/>
          </a:xfrm>
          <a:prstGeom prst="rect">
            <a:avLst/>
          </a:prstGeom>
          <a:noFill/>
        </p:spPr>
        <p:txBody>
          <a:bodyPr wrap="square" rtlCol="0">
            <a:spAutoFit/>
          </a:bodyPr>
          <a:lstStyle/>
          <a:p>
            <a:pPr marL="273685" indent="-273685" algn="justLow" rtl="1">
              <a:lnSpc>
                <a:spcPct val="150000"/>
              </a:lnSpc>
              <a:spcAft>
                <a:spcPts val="800"/>
              </a:spcAft>
            </a:pP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البُعد الرابع: ا</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لعزلة الاجتماعية</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وهي الحالة التي لا يعطي فيها الفرد قيمة للمعتقدات أو الأهداف التي تعتبر إلى حد كبير ذات قيمة من قبل المجتمع أو المنظمة؛ </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فهو</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يبعد بعواطفه عن المنظمة وغيره من العاملين.</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marL="273685" indent="-273685" algn="justLow" rtl="1">
              <a:lnSpc>
                <a:spcPct val="150000"/>
              </a:lnSpc>
              <a:spcAft>
                <a:spcPts val="800"/>
              </a:spcAft>
            </a:pP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البُعد الخامس: اغتراب الذات</a:t>
            </a:r>
            <a:r>
              <a:rPr lang="en-US"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 هو الحالة التي يقوم فيها الفرد بأعمال لتكون أداة أو وسيله للرضا الصادر عنه بدلاَ من رضاه الذاتي أو الرضا الذي يمتلكه فعلاً</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وذلك بسبب شعوره بأن العمل لا يمثل مصدر الرضا الحقيقي أو الإشباع النفسي له </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400" kern="100" dirty="0">
              <a:effectLst/>
              <a:latin typeface="Segoe UI" panose="020B0502040204020203" pitchFamily="34" charset="0"/>
              <a:ea typeface="Calibri" panose="020F0502020204030204" pitchFamily="34" charset="0"/>
              <a:cs typeface="Segoe UI" panose="020B0502040204020203" pitchFamily="34" charset="0"/>
            </a:endParaRPr>
          </a:p>
          <a:p>
            <a:pPr indent="457200" algn="justLow" rtl="1">
              <a:lnSpc>
                <a:spcPct val="150000"/>
              </a:lnSpc>
              <a:spcAft>
                <a:spcPts val="800"/>
              </a:spcAft>
            </a:pP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وبالرغم من تعدد مصادر الشعور بالاغتراب في العمل فإن نتائجها تكاد تكون متشابهة ولها تأثير سلبي علي مستويين هما: </a:t>
            </a:r>
            <a:endPar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indent="457200" algn="justLow" rtl="1">
              <a:lnSpc>
                <a:spcPct val="150000"/>
              </a:lnSpc>
              <a:spcAft>
                <a:spcPts val="800"/>
              </a:spcAft>
            </a:pPr>
            <a:r>
              <a:rPr lang="ar-SA"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أولاً</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على العامل </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ومنها أن يصبح أكثر عرضة: </a:t>
            </a:r>
            <a:r>
              <a:rPr lang="ar-SA" sz="1400" kern="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لل</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عنف والاعتداء والعدوان </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بكافة أشكاله؛ </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والعديد من أشكال الأمراض النفسية مثل القلق والاكتئاب، و</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زيادة مشاعر الاحتراق النفسي والذاتي</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a:p>
            <a:pPr indent="457200" algn="justLow" rtl="1">
              <a:lnSpc>
                <a:spcPct val="150000"/>
              </a:lnSpc>
              <a:spcAft>
                <a:spcPts val="800"/>
              </a:spcAft>
            </a:pP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4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ثانياً</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علي المنظمة ومنها: انخفاض الرضا الوظيفي، وانخفاض الأداء</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انخفاض الإنتاجية، و</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ارتفاع </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معدلات </a:t>
            </a:r>
            <a:r>
              <a:rPr lang="ar-SA"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الغياب عن العمل، وارتفاع معدلات السلوكيات المؤذية أو الضارة</a:t>
            </a:r>
            <a:r>
              <a:rPr lang="ar-EG" sz="1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أو الانحرافية</a:t>
            </a:r>
            <a:r>
              <a:rPr lang="ar-EG"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429364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89638" y="1885072"/>
            <a:ext cx="10453255" cy="3472104"/>
          </a:xfrm>
          <a:prstGeom prst="rect">
            <a:avLst/>
          </a:prstGeom>
          <a:noFill/>
        </p:spPr>
        <p:txBody>
          <a:bodyPr wrap="square" rtlCol="0">
            <a:spAutoFit/>
          </a:bodyPr>
          <a:lstStyle/>
          <a:p>
            <a:pPr algn="r" rtl="1">
              <a:lnSpc>
                <a:spcPct val="150000"/>
              </a:lnSpc>
              <a:spcBef>
                <a:spcPts val="300"/>
              </a:spcBef>
              <a:spcAft>
                <a:spcPts val="800"/>
              </a:spcAft>
            </a:pPr>
            <a:r>
              <a:rPr lang="ar-SA" b="1" kern="0" dirty="0">
                <a:effectLst/>
                <a:latin typeface="Segoe UI" panose="020B0502040204020203" pitchFamily="34" charset="0"/>
                <a:ea typeface="Times New Roman" panose="02020603050405020304" pitchFamily="18" charset="0"/>
                <a:cs typeface="Segoe UI" panose="020B0502040204020203" pitchFamily="34" charset="0"/>
              </a:rPr>
              <a:t>العلاقة بين القيادة الأخلاقية والاغتراب في العمل.</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indent="457200" algn="justLow" rtl="1">
              <a:lnSpc>
                <a:spcPct val="15000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وعن علاقة القيادة الأخلاقية بالاغتراب في العمل يمكن القول بأن الأسلوب القيادي للمدير له انعكاسات كبيرة في الحد من السلوكيات المقاومة للعمل؛ حيث تمثل القيادة التنظيمية فن التأثير في العاملين لتغيير مواقفهم، وسلوكياتهم، ومعتقداتهم لتحقيق الأهداف التنظيمية؛ وقد أجمع الباحثون حول الاعتراف بالقيادة عبر العصور كوسيلة رئيسية للتأثير علي سلوك الآخرين</a:t>
            </a:r>
            <a:r>
              <a:rPr lang="ar-EG" kern="0" dirty="0">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effectLst/>
                <a:latin typeface="Segoe UI" panose="020B0502040204020203" pitchFamily="34" charset="0"/>
                <a:ea typeface="Times New Roman" panose="02020603050405020304" pitchFamily="18" charset="0"/>
                <a:cs typeface="Segoe UI" panose="020B0502040204020203" pitchFamily="34" charset="0"/>
              </a:rPr>
              <a:t>فنمط القيادة الذي يتبعه الرئيس مع مرؤوسيه يؤثر في سلوك العاملين، فمثلاً القيادة الديمقراطية التي تسمح بالمشاركة في اتخاذ القرارات تقلل من مشاعر الاغتراب في العمل</a:t>
            </a:r>
            <a:r>
              <a:rPr lang="ar-EG" kern="0" dirty="0">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effectLst/>
                <a:latin typeface="Segoe UI" panose="020B0502040204020203" pitchFamily="34" charset="0"/>
                <a:ea typeface="Times New Roman" panose="02020603050405020304" pitchFamily="18" charset="0"/>
                <a:cs typeface="Segoe UI" panose="020B0502040204020203" pitchFamily="34" charset="0"/>
              </a:rPr>
              <a:t>وتشير الدراسات إلي أن القيادة الأخلاقية تمنع وقوع الاغتراب</a:t>
            </a:r>
            <a:r>
              <a:rPr lang="ar-EG" kern="0" dirty="0">
                <a:effectLst/>
                <a:latin typeface="Segoe UI" panose="020B0502040204020203" pitchFamily="34" charset="0"/>
                <a:ea typeface="Times New Roman" panose="02020603050405020304" pitchFamily="18" charset="0"/>
                <a:cs typeface="Segoe UI" panose="020B0502040204020203" pitchFamily="34" charset="0"/>
              </a:rPr>
              <a:t> وأن هذا النمط القيادي قادر علي حل مشكلة ظاهرة الاغتراب في العمل</a:t>
            </a:r>
            <a:r>
              <a:rPr lang="en-GB" b="0" i="0" dirty="0">
                <a:solidFill>
                  <a:srgbClr val="000000"/>
                </a:solidFill>
                <a:effectLst/>
                <a:latin typeface="Segoe UI" panose="020B0502040204020203" pitchFamily="34"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558956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24034" y="2430634"/>
            <a:ext cx="9882511" cy="2707280"/>
          </a:xfrm>
          <a:prstGeom prst="rect">
            <a:avLst/>
          </a:prstGeom>
          <a:noFill/>
        </p:spPr>
        <p:txBody>
          <a:bodyPr wrap="square" rtlCol="0">
            <a:spAutoFit/>
          </a:bodyPr>
          <a:lstStyle/>
          <a:p>
            <a:pPr algn="just" rtl="1">
              <a:lnSpc>
                <a:spcPct val="107000"/>
              </a:lnSpc>
              <a:spcAft>
                <a:spcPts val="800"/>
              </a:spcAft>
            </a:pPr>
            <a:r>
              <a:rPr lang="ar-SA" b="1" kern="0" dirty="0">
                <a:effectLst/>
                <a:latin typeface="Segoe UI" panose="020B0502040204020203" pitchFamily="34" charset="0"/>
                <a:ea typeface="Times New Roman" panose="02020603050405020304" pitchFamily="18" charset="0"/>
                <a:cs typeface="Segoe UI" panose="020B0502040204020203" pitchFamily="34" charset="0"/>
              </a:rPr>
              <a:t>مفهوم أخلاقيات الأعمال وأبعاده</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algn="just"/>
            <a:r>
              <a:rPr lang="ar-SA" kern="0" dirty="0">
                <a:effectLst/>
                <a:latin typeface="Segoe UI" panose="020B0502040204020203" pitchFamily="34" charset="0"/>
                <a:ea typeface="Times New Roman" panose="02020603050405020304" pitchFamily="18" charset="0"/>
                <a:cs typeface="Segoe UI" panose="020B0502040204020203" pitchFamily="34" charset="0"/>
              </a:rPr>
              <a:t>بدءاً تشير القراءات اللغوية لمصطلح الأخلاق بأنها الخُلق ، والخلق هو الدين والطبع والسجايا ، وهي المُعبر عن الصورة المعلنة للإنسان والصورة الباطنة له</a:t>
            </a:r>
            <a:r>
              <a:rPr lang="ar-EG" kern="0" dirty="0">
                <a:latin typeface="Segoe UI" panose="020B0502040204020203" pitchFamily="34" charset="0"/>
                <a:ea typeface="Times New Roman" panose="02020603050405020304" pitchFamily="18" charset="0"/>
                <a:cs typeface="Segoe UI" panose="020B0502040204020203" pitchFamily="34" charset="0"/>
              </a:rPr>
              <a:t>، و</a:t>
            </a:r>
            <a:r>
              <a:rPr lang="ar-SA" kern="0" dirty="0">
                <a:effectLst/>
                <a:latin typeface="Segoe UI" panose="020B0502040204020203" pitchFamily="34" charset="0"/>
                <a:ea typeface="Times New Roman" panose="02020603050405020304" pitchFamily="18" charset="0"/>
                <a:cs typeface="Segoe UI" panose="020B0502040204020203" pitchFamily="34" charset="0"/>
              </a:rPr>
              <a:t>يشير مصطلح الأخلاق إلى القوة الراسخة التي تقود الإنسان إلى الاختيار فيما بين الخير والشر. وهي مجموعة من المبادئ والمعايير التي تحكم سلوك الأفراد والجماعات وتساعدهم في تحديد الشيء الصحيح والخاطئ ومن ثمّ تحديد الكيفية التي يتم بها إنجاز الأشياء الصحيحة </a:t>
            </a:r>
            <a:r>
              <a:rPr lang="ar-EG" kern="0" dirty="0">
                <a:latin typeface="Segoe UI" panose="020B0502040204020203" pitchFamily="34" charset="0"/>
                <a:ea typeface="Times New Roman" panose="02020603050405020304" pitchFamily="18" charset="0"/>
                <a:cs typeface="Segoe UI" panose="020B0502040204020203" pitchFamily="34" charset="0"/>
              </a:rPr>
              <a:t>، </a:t>
            </a:r>
            <a:r>
              <a:rPr lang="ar-EG" kern="0" dirty="0">
                <a:effectLst/>
                <a:latin typeface="Segoe UI" panose="020B0502040204020203" pitchFamily="34" charset="0"/>
                <a:ea typeface="Times New Roman" panose="02020603050405020304" pitchFamily="18" charset="0"/>
                <a:cs typeface="Segoe UI" panose="020B0502040204020203" pitchFamily="34" charset="0"/>
              </a:rPr>
              <a:t>كما تعرف على انها </a:t>
            </a:r>
            <a:r>
              <a:rPr lang="ar-SA" kern="0" dirty="0">
                <a:effectLst/>
                <a:latin typeface="Segoe UI" panose="020B0502040204020203" pitchFamily="34" charset="0"/>
                <a:ea typeface="Times New Roman" panose="02020603050405020304" pitchFamily="18" charset="0"/>
                <a:cs typeface="Segoe UI" panose="020B0502040204020203" pitchFamily="34" charset="0"/>
              </a:rPr>
              <a:t> مجموعة من القواعد الأخلاقية والقيم المبدئية التي تحكم سلوك الفرد والجماعة بشأن الصحيح والخاطئ من التصرفات ، كما أنها تسهم في تحديد المعايير اللازمة لما هو جيد وسيئ من التصرفات والأفعال التي يقوم بها </a:t>
            </a:r>
            <a:r>
              <a:rPr lang="ar-EG" kern="0" dirty="0">
                <a:effectLst/>
                <a:latin typeface="Segoe UI" panose="020B0502040204020203" pitchFamily="34" charset="0"/>
                <a:ea typeface="Times New Roman" panose="02020603050405020304" pitchFamily="18" charset="0"/>
                <a:cs typeface="Segoe UI" panose="020B0502040204020203" pitchFamily="34" charset="0"/>
              </a:rPr>
              <a:t>الأفراد.                                                                                                                                                 </a:t>
            </a:r>
            <a:endParaRPr lang="ar-EG" b="0" i="0" dirty="0">
              <a:solidFill>
                <a:srgbClr val="000000"/>
              </a:solidFill>
              <a:effectLst/>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656057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1089890" y="2101395"/>
            <a:ext cx="9993746" cy="3355662"/>
          </a:xfrm>
          <a:prstGeom prst="rect">
            <a:avLst/>
          </a:prstGeom>
          <a:noFill/>
        </p:spPr>
        <p:txBody>
          <a:bodyPr wrap="square" rtlCol="0">
            <a:spAutoFit/>
          </a:bodyPr>
          <a:lstStyle/>
          <a:p>
            <a:pPr indent="457200" algn="r" rtl="1">
              <a:lnSpc>
                <a:spcPct val="107000"/>
              </a:lnSpc>
              <a:spcAft>
                <a:spcPts val="80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أما أخلاقيات الأعمال فهي توجه الإدارة في منظمة الأعمال وتصرفاتها وسلوكياتها تجاه المشاركون ويشير البعض إلى أخلاقيات الأعمال بأنها كل ما يتعلق بالعدالة والمساواة في توقعات المجتمع والمنافسة النزيهة والإعلان والعلاقات العامة والمسؤولية الاجتماعية وحرية الزبائن والتصرفات السليمة في البيئة المحلية والدولية.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107000"/>
              </a:lnSpc>
              <a:spcAft>
                <a:spcPts val="800"/>
              </a:spcAft>
            </a:pPr>
            <a:r>
              <a:rPr lang="ar-EG" sz="1600" kern="0" dirty="0">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ويذهب البعض إلى أبعد من ذلك ليحدد الهدف الأساس من الاهتمام بأخلاقيات الأعمال بأنه ليس فقط تعلّم الفرق بين الصواب والخطأ ، بل يمتد لتوفير الأدوات التي يتعامل بها الأفراد مع التعقيدات الأخلاقية ، أي في الاعتبار والتفكير بالتداعيات الأخلاقية الخاصة بالقرارات الاستراتيجية </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وفي هذا الإطار أشار البعض إلى أن إثارة الانتباه نحو أخلاقيات الأعمال يعدّ من المسائل الحاسمة في إطار ما تشهده البيئة من تغيرات أساسية وما تواجهه منظمات الأعمال التي تهدف إلى الربح والتي لا تهدف إليه من تغيرات وضغوط متسارعة ، من هنا برزت مسألة عدم ثبات القيم ، فالقيم التي كانت سائدة في الماضي أصبحت اليوم محل تساؤل يتعلق بإمكانية تبنيها أو انتهاجها ، لذلك فإنه ليس هنالك من أخلاقيات واضحة ومرسومة لإرشاد القادة لمعالجة المشكلات المعقدة الناجمة عن تحديد ما هو صحيح وما هو خاطئ في بيئة الأعمال</a:t>
            </a: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p>
          <a:p>
            <a:pPr algn="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a:t>
            </a:r>
            <a:endParaRPr lang="ar-EG" sz="1600" b="0" i="0" dirty="0">
              <a:solidFill>
                <a:srgbClr val="000000"/>
              </a:solidFill>
              <a:effectLst/>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71135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49746" y="2084454"/>
            <a:ext cx="10399946" cy="4439164"/>
          </a:xfrm>
          <a:prstGeom prst="rect">
            <a:avLst/>
          </a:prstGeom>
          <a:noFill/>
        </p:spPr>
        <p:txBody>
          <a:bodyPr wrap="square" rtlCol="0">
            <a:spAutoFit/>
          </a:bodyPr>
          <a:lstStyle/>
          <a:p>
            <a:pPr algn="justLow" rtl="1">
              <a:lnSpc>
                <a:spcPct val="107000"/>
              </a:lnSpc>
              <a:spcAft>
                <a:spcPts val="800"/>
              </a:spcAft>
            </a:pPr>
            <a:r>
              <a:rPr lang="ar-SA" sz="1600" kern="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اهتمام الإدارة بالأسس الصحيحة لأخلاقيات الأعمال </a:t>
            </a:r>
            <a:r>
              <a:rPr lang="ar-EG" sz="1600" kern="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إلى</a:t>
            </a:r>
            <a:r>
              <a:rPr lang="ar-SA" sz="1600" kern="0" dirty="0">
                <a:solidFill>
                  <a:srgbClr val="FF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1600" kern="100" dirty="0">
              <a:solidFill>
                <a:srgbClr val="FF0000"/>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جعل الإدارة أكثر تحسساً عن الكيفية التي يفترض بهم اعتمادها في أداء الأعمال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ساعد في التأكد من بذل الجهود المضنية لمعالجة الأزمات والفوضى الناشئة عن تجاوز المعايير الأخلاقية ، فضلاً عن سعي البرامج الأخلاقية إلى إنجاز عدد من المؤشرات الإيجابية نذكر منها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lvl="0" algn="justLow" rtl="1">
              <a:lnSpc>
                <a:spcPct val="107000"/>
              </a:lnSpc>
              <a:spcAft>
                <a:spcPts val="800"/>
              </a:spcAft>
              <a:tabLst>
                <a:tab pos="228600" algn="l"/>
              </a:tabLst>
            </a:pP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تسهم في تهذيب فرق العمل القوية وتهذيب إنتاجيتها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lvl="0" algn="justLow" rtl="1">
              <a:lnSpc>
                <a:spcPct val="107000"/>
              </a:lnSpc>
              <a:spcAft>
                <a:spcPts val="800"/>
              </a:spcAft>
              <a:tabLst>
                <a:tab pos="228600" algn="l"/>
              </a:tabLst>
            </a:pP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تسهم في دعم نمو الأيدي العاملة ومدلولاتها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lvl="0" algn="justLow" rtl="1">
              <a:lnSpc>
                <a:spcPct val="107000"/>
              </a:lnSpc>
              <a:spcAft>
                <a:spcPts val="800"/>
              </a:spcAft>
              <a:tabLst>
                <a:tab pos="228600" algn="l"/>
              </a:tabLst>
            </a:pP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تعدّ ضمانة للتأكد من أن السياسات المتبعة في المنظمة هي أخلاقية من جهة وديمومة متابعة الالتزام بالتصرفات الأخلاقية في أوقات الاضطرابات من جهة أخرى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lvl="0" algn="justLow" rtl="1">
              <a:lnSpc>
                <a:spcPct val="107000"/>
              </a:lnSpc>
              <a:spcAft>
                <a:spcPts val="800"/>
              </a:spcAft>
              <a:tabLst>
                <a:tab pos="228600" algn="l"/>
              </a:tabLst>
            </a:pP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تساعد في إدارة القيم المقترنة بإدارة الجودة ، والتخطيط الاستراتيجي وإدارة التنويع (إدارة تشكيلة المنتجات) والتي تعدّ جميعاً من الحاجات التي تتطلب اهتماماً واسعاً في منظمات الأعمال لأنها تقود إلى ما يميز المنظمة عن غيرها في ميدان النشاط التي تمارسه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750"/>
              </a:spcAft>
            </a:pP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en-GB" sz="2400" kern="100" dirty="0">
              <a:effectLst/>
              <a:latin typeface="Segoe UI" panose="020B0502040204020203" pitchFamily="34" charset="0"/>
              <a:ea typeface="Calibri" panose="020F0502020204030204" pitchFamily="34" charset="0"/>
              <a:cs typeface="Segoe UI" panose="020B0502040204020203" pitchFamily="34" charset="0"/>
            </a:endParaRPr>
          </a:p>
          <a:p>
            <a:pPr algn="just" rtl="1">
              <a:lnSpc>
                <a:spcPts val="1690"/>
              </a:lnSpc>
              <a:spcAft>
                <a:spcPts val="800"/>
              </a:spcAft>
            </a:pPr>
            <a:r>
              <a:rPr lang="ar-SA" kern="0" dirty="0">
                <a:effectLst/>
                <a:latin typeface="Segoe UI" panose="020B0502040204020203" pitchFamily="34" charset="0"/>
                <a:ea typeface="Times New Roman" panose="02020603050405020304" pitchFamily="18" charset="0"/>
                <a:cs typeface="Segoe UI" panose="020B0502040204020203" pitchFamily="34" charset="0"/>
              </a:rPr>
              <a:t>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27461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490278" y="1782618"/>
            <a:ext cx="10759414" cy="3130024"/>
          </a:xfrm>
          <a:prstGeom prst="rect">
            <a:avLst/>
          </a:prstGeom>
          <a:noFill/>
        </p:spPr>
        <p:txBody>
          <a:bodyPr wrap="square" rtlCol="0">
            <a:spAutoFit/>
          </a:bodyPr>
          <a:lstStyle/>
          <a:p>
            <a:pPr algn="just"/>
            <a:r>
              <a:rPr lang="ar-EG" sz="2400" dirty="0">
                <a:effectLst/>
                <a:latin typeface="Segoe UI" panose="020B0502040204020203" pitchFamily="34" charset="0"/>
                <a:ea typeface="Calibri" panose="020F0502020204030204" pitchFamily="34" charset="0"/>
                <a:cs typeface="Segoe UI" panose="020B0502040204020203" pitchFamily="34" charset="0"/>
              </a:rPr>
              <a:t> </a:t>
            </a:r>
          </a:p>
          <a:p>
            <a:pPr lvl="0" algn="justLow" rtl="1">
              <a:lnSpc>
                <a:spcPct val="107000"/>
              </a:lnSpc>
              <a:spcAft>
                <a:spcPts val="800"/>
              </a:spcAft>
              <a:tabLst>
                <a:tab pos="228600" algn="l"/>
              </a:tabLst>
            </a:pPr>
            <a:r>
              <a:rPr lang="ar-EG" sz="16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تسهم في تعزيز الصورة العامة للمنظمة لدى الجمهور.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lvl="0" algn="justLow" rtl="1">
              <a:lnSpc>
                <a:spcPct val="107000"/>
              </a:lnSpc>
              <a:spcAft>
                <a:spcPts val="800"/>
              </a:spcAft>
              <a:tabLst>
                <a:tab pos="228600" algn="l"/>
              </a:tabLst>
            </a:pPr>
            <a:r>
              <a:rPr lang="ar-EG" sz="20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يقود التطبيق الصحيح لتلك البرامج إلى تحقيق العديد من المنافع بحسب وجهة النظر التي حددها وهي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Segoe UI" panose="020B0502040204020203" pitchFamily="34" charset="0"/>
                <a:ea typeface="Times New Roman" panose="02020603050405020304" pitchFamily="18" charset="0"/>
                <a:cs typeface="Segoe UI" panose="020B0502040204020203" pitchFamily="34" charset="0"/>
              </a:rPr>
              <a:t>منح الشرعية للأفعال الإدارية .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Segoe UI" panose="020B0502040204020203" pitchFamily="34" charset="0"/>
                <a:ea typeface="Times New Roman" panose="02020603050405020304" pitchFamily="18" charset="0"/>
                <a:cs typeface="Segoe UI" panose="020B0502040204020203" pitchFamily="34" charset="0"/>
              </a:rPr>
              <a:t>تقوية الترابط المنطقي والتوازن في الثقافة المنظمة .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Segoe UI" panose="020B0502040204020203" pitchFamily="34" charset="0"/>
                <a:ea typeface="Times New Roman" panose="02020603050405020304" pitchFamily="18" charset="0"/>
                <a:cs typeface="Segoe UI" panose="020B0502040204020203" pitchFamily="34" charset="0"/>
              </a:rPr>
              <a:t>تحسين مستويات الثقة بين الأفراد والجماعات في المنظمة .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Segoe UI" panose="020B0502040204020203" pitchFamily="34" charset="0"/>
                <a:ea typeface="Times New Roman" panose="02020603050405020304" pitchFamily="18" charset="0"/>
                <a:cs typeface="Segoe UI" panose="020B0502040204020203" pitchFamily="34" charset="0"/>
              </a:rPr>
              <a:t>دعم عملية التمسك والثبات بمقاييس جودة المنتجات .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Symbol" panose="05050102010706020507" pitchFamily="18" charset="2"/>
              <a:buChar char=""/>
              <a:tabLst>
                <a:tab pos="411480" algn="l"/>
              </a:tabLst>
            </a:pPr>
            <a:r>
              <a:rPr lang="ar-SA" kern="0" dirty="0">
                <a:effectLst/>
                <a:latin typeface="Segoe UI" panose="020B0502040204020203" pitchFamily="34" charset="0"/>
                <a:ea typeface="Times New Roman" panose="02020603050405020304" pitchFamily="18" charset="0"/>
                <a:cs typeface="Segoe UI" panose="020B0502040204020203" pitchFamily="34" charset="0"/>
              </a:rPr>
              <a:t>التمسك بأثر قيم المنظمة ورسالتها في المجتمع . </a:t>
            </a:r>
            <a:endParaRPr lang="en-GB"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81172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849746" y="2212316"/>
            <a:ext cx="10307781" cy="3425810"/>
          </a:xfrm>
          <a:prstGeom prst="rect">
            <a:avLst/>
          </a:prstGeom>
          <a:noFill/>
        </p:spPr>
        <p:txBody>
          <a:bodyPr wrap="square" rtlCol="0">
            <a:spAutoFit/>
          </a:bodyPr>
          <a:lstStyle/>
          <a:p>
            <a:pPr algn="justLow" rtl="1">
              <a:lnSpc>
                <a:spcPct val="107000"/>
              </a:lnSpc>
              <a:spcAft>
                <a:spcPts val="800"/>
              </a:spcAft>
            </a:pPr>
            <a:r>
              <a:rPr lang="ar-SA" sz="1600" b="1" kern="0" dirty="0">
                <a:effectLst/>
                <a:latin typeface="Segoe UI" panose="020B0502040204020203" pitchFamily="34" charset="0"/>
                <a:ea typeface="Times New Roman" panose="02020603050405020304" pitchFamily="18" charset="0"/>
                <a:cs typeface="Segoe UI" panose="020B0502040204020203" pitchFamily="34" charset="0"/>
              </a:rPr>
              <a:t>المنظمات الأخلاقية والمزايا التنافسية الأخلاقية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indent="457200" algn="justLow" rtl="1">
              <a:lnSpc>
                <a:spcPct val="107000"/>
              </a:lnSpc>
              <a:spcAft>
                <a:spcPts val="800"/>
              </a:spcAf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توجهت جهود الباحثين في هذا المجال نحو تحديد ما يميز المنظمة الأخلاقية عن نقيضها من المنظمات ، فقد أشار البعض إلى أن المنظمات الأخلاقية هي المنظمات ذات الاستقامة الأخلاقية العالية والتي تمتلك خصائص متميزة تتمثل في الآتي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احتفاظها برؤية واضحة عن الاستقامة نحو الجهات الخارجية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يتم إقرار وتنفيذ تلك الرؤية من قبل الإدارة العليا بمرور الوقت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يتم تحديد أنظمة المكافأة في المنظمة طبقاً لرؤية الاستقامة في المنظمة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يتم تحديد السياسات والممارسات في المنظمة طبقاً للرؤية الاستراتيجية فيها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تسود المنظمة حالة من الفهم ، وهي أن القرارات الإدارية المهمة تتضمن أبعاداً أخلاقية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الكل في المنظمة يتوقع أن يمارس عمله في إطار الصراع فيما بين الأفراد الناشئ عن اختلاف القيم التي يحملها المشاركون بوجود المنظمة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376669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490278" y="2101396"/>
            <a:ext cx="10538691" cy="2610458"/>
          </a:xfrm>
          <a:prstGeom prst="rect">
            <a:avLst/>
          </a:prstGeom>
          <a:noFill/>
        </p:spPr>
        <p:txBody>
          <a:bodyPr wrap="square" rtlCol="0">
            <a:spAutoFit/>
          </a:bodyPr>
          <a:lstStyle/>
          <a:p>
            <a:pPr indent="457200" algn="justLow" rtl="1">
              <a:lnSpc>
                <a:spcPct val="107000"/>
              </a:lnSpc>
              <a:spcAft>
                <a:spcPts val="800"/>
              </a:spcAft>
            </a:pPr>
            <a:r>
              <a:rPr lang="ar-SA" sz="1600" b="1" kern="0" dirty="0">
                <a:effectLst/>
                <a:latin typeface="Segoe UI" panose="020B0502040204020203" pitchFamily="34" charset="0"/>
                <a:ea typeface="Times New Roman" panose="02020603050405020304" pitchFamily="18" charset="0"/>
                <a:cs typeface="Segoe UI" panose="020B0502040204020203" pitchFamily="34" charset="0"/>
              </a:rPr>
              <a:t>المبادئ الأربعة الأساسية كمواصفات للمنظمة الأخلاقية ، وهي : </a:t>
            </a:r>
            <a:endParaRPr lang="en-GB" sz="1600" b="1"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إنها هادئة في تفاعلها داخلياً ومع المشاركون ، وإن القاعدة الأساسية لهذا النوع من المنظمات هي القيام بتنفيذ كل ما هو جيد لتلك الأطراف كجزء من الجودة الخاصة التي تمتلكها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تركز على مسألة جوهرية تتمثل في أن الآخرين ينتفعون منها مثلما تنتفع هي من الآخرين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المسؤولية فيها فردية وليست جماعية ، وتنشأ بتفويض الأفراد للمسؤولية الفردية عن الأعمال التي يقومون بها ، وتكمن القاعدة الأساسية لهذا النوع من المنظمات في هذا المجال في شرعية أن الأفراد مسؤولين عن أنفسهم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إنها ترى أن أنشطتها تتم في إطار الأغراض المحددة سلفاً ، وإن هذه الأغراض هي الطريق السليم للعمليات التي يمارسها الأعضاء الذين يمتلكون القيم العالية ، كما أن هذه الأغراض تستخدم لتحديد موقع المنظمة في بيئتها .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34880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02850"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549130" y="1637944"/>
            <a:ext cx="10759414" cy="461665"/>
          </a:xfrm>
          <a:prstGeom prst="rect">
            <a:avLst/>
          </a:prstGeom>
          <a:noFill/>
        </p:spPr>
        <p:txBody>
          <a:bodyPr wrap="square" rtlCol="0">
            <a:spAutoFit/>
          </a:bodyPr>
          <a:lstStyle/>
          <a:p>
            <a:pPr algn="r"/>
            <a:r>
              <a:rPr lang="en-GB" sz="2400" kern="100" dirty="0">
                <a:effectLst/>
                <a:latin typeface="Segoe UI" panose="020B0502040204020203" pitchFamily="34" charset="0"/>
                <a:ea typeface="Calibri" panose="020F0502020204030204" pitchFamily="34" charset="0"/>
                <a:cs typeface="Segoe UI" panose="020B0502040204020203" pitchFamily="34" charset="0"/>
              </a:rPr>
              <a:t> </a:t>
            </a:r>
            <a:r>
              <a:rPr lang="ar-EG" sz="1600" kern="100" dirty="0">
                <a:effectLst/>
                <a:latin typeface="Segoe UI" panose="020B0502040204020203" pitchFamily="34" charset="0"/>
                <a:ea typeface="Calibri" panose="020F0502020204030204" pitchFamily="34" charset="0"/>
                <a:cs typeface="Segoe UI" panose="020B0502040204020203" pitchFamily="34" charset="0"/>
              </a:rPr>
              <a:t>الأعمدة الثلاثة لتكوين منظمة أخلاقية </a:t>
            </a:r>
            <a:endParaRPr lang="en-GB"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2" name="Group 1">
            <a:extLst>
              <a:ext uri="{FF2B5EF4-FFF2-40B4-BE49-F238E27FC236}">
                <a16:creationId xmlns="" xmlns:a16="http://schemas.microsoft.com/office/drawing/2014/main" id="{70233CE3-784C-F7C1-D3A5-60DA4D21FC59}"/>
              </a:ext>
            </a:extLst>
          </p:cNvPr>
          <p:cNvGrpSpPr>
            <a:grpSpLocks/>
          </p:cNvGrpSpPr>
          <p:nvPr/>
        </p:nvGrpSpPr>
        <p:grpSpPr bwMode="auto">
          <a:xfrm>
            <a:off x="2359337" y="1951687"/>
            <a:ext cx="7906327" cy="3734562"/>
            <a:chOff x="2204" y="10368"/>
            <a:chExt cx="7518" cy="5352"/>
          </a:xfrm>
        </p:grpSpPr>
        <p:cxnSp>
          <p:nvCxnSpPr>
            <p:cNvPr id="3" name="Line 3">
              <a:extLst>
                <a:ext uri="{FF2B5EF4-FFF2-40B4-BE49-F238E27FC236}">
                  <a16:creationId xmlns="" xmlns:a16="http://schemas.microsoft.com/office/drawing/2014/main" id="{F376677C-22B3-591A-2699-B34C6A7D096E}"/>
                </a:ext>
              </a:extLst>
            </p:cNvPr>
            <p:cNvCxnSpPr>
              <a:cxnSpLocks noChangeShapeType="1"/>
            </p:cNvCxnSpPr>
            <p:nvPr/>
          </p:nvCxnSpPr>
          <p:spPr bwMode="auto">
            <a:xfrm flipH="1">
              <a:off x="2204" y="10368"/>
              <a:ext cx="3744" cy="7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6" name="Line 4">
              <a:extLst>
                <a:ext uri="{FF2B5EF4-FFF2-40B4-BE49-F238E27FC236}">
                  <a16:creationId xmlns="" xmlns:a16="http://schemas.microsoft.com/office/drawing/2014/main" id="{47F51B8C-0963-FE94-2FCA-EEFF35EFC355}"/>
                </a:ext>
              </a:extLst>
            </p:cNvPr>
            <p:cNvCxnSpPr>
              <a:cxnSpLocks noChangeShapeType="1"/>
            </p:cNvCxnSpPr>
            <p:nvPr/>
          </p:nvCxnSpPr>
          <p:spPr bwMode="auto">
            <a:xfrm>
              <a:off x="5948" y="10368"/>
              <a:ext cx="3744" cy="7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8" name="Line 5">
              <a:extLst>
                <a:ext uri="{FF2B5EF4-FFF2-40B4-BE49-F238E27FC236}">
                  <a16:creationId xmlns="" xmlns:a16="http://schemas.microsoft.com/office/drawing/2014/main" id="{17FD82C4-B85E-E32E-42EE-CF75F180BC57}"/>
                </a:ext>
              </a:extLst>
            </p:cNvPr>
            <p:cNvCxnSpPr>
              <a:cxnSpLocks noChangeShapeType="1"/>
            </p:cNvCxnSpPr>
            <p:nvPr/>
          </p:nvCxnSpPr>
          <p:spPr bwMode="auto">
            <a:xfrm>
              <a:off x="5948" y="10482"/>
              <a:ext cx="3600" cy="7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9" name="Line 6">
              <a:extLst>
                <a:ext uri="{FF2B5EF4-FFF2-40B4-BE49-F238E27FC236}">
                  <a16:creationId xmlns="" xmlns:a16="http://schemas.microsoft.com/office/drawing/2014/main" id="{16B520EB-57A1-9BAE-40A3-FF254087BD0C}"/>
                </a:ext>
              </a:extLst>
            </p:cNvPr>
            <p:cNvCxnSpPr>
              <a:cxnSpLocks noChangeShapeType="1"/>
            </p:cNvCxnSpPr>
            <p:nvPr/>
          </p:nvCxnSpPr>
          <p:spPr bwMode="auto">
            <a:xfrm flipH="1">
              <a:off x="2492" y="10482"/>
              <a:ext cx="3456" cy="72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0" name="Line 7">
              <a:extLst>
                <a:ext uri="{FF2B5EF4-FFF2-40B4-BE49-F238E27FC236}">
                  <a16:creationId xmlns="" xmlns:a16="http://schemas.microsoft.com/office/drawing/2014/main" id="{37F7A771-3D2C-159C-17BD-74A3BBAE7F68}"/>
                </a:ext>
              </a:extLst>
            </p:cNvPr>
            <p:cNvCxnSpPr>
              <a:cxnSpLocks noChangeShapeType="1"/>
            </p:cNvCxnSpPr>
            <p:nvPr/>
          </p:nvCxnSpPr>
          <p:spPr bwMode="auto">
            <a:xfrm>
              <a:off x="9692" y="11088"/>
              <a:ext cx="0" cy="2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2" name="Line 8">
              <a:extLst>
                <a:ext uri="{FF2B5EF4-FFF2-40B4-BE49-F238E27FC236}">
                  <a16:creationId xmlns="" xmlns:a16="http://schemas.microsoft.com/office/drawing/2014/main" id="{92519217-DAE3-2D58-C927-CB6D1801F1EA}"/>
                </a:ext>
              </a:extLst>
            </p:cNvPr>
            <p:cNvCxnSpPr>
              <a:cxnSpLocks noChangeShapeType="1"/>
            </p:cNvCxnSpPr>
            <p:nvPr/>
          </p:nvCxnSpPr>
          <p:spPr bwMode="auto">
            <a:xfrm>
              <a:off x="2204" y="11088"/>
              <a:ext cx="0" cy="288"/>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3" name="Line 9">
              <a:extLst>
                <a:ext uri="{FF2B5EF4-FFF2-40B4-BE49-F238E27FC236}">
                  <a16:creationId xmlns="" xmlns:a16="http://schemas.microsoft.com/office/drawing/2014/main" id="{ED4D1471-0388-BBF3-801A-3820ECFC46FE}"/>
                </a:ext>
              </a:extLst>
            </p:cNvPr>
            <p:cNvCxnSpPr>
              <a:cxnSpLocks noChangeShapeType="1"/>
            </p:cNvCxnSpPr>
            <p:nvPr/>
          </p:nvCxnSpPr>
          <p:spPr bwMode="auto">
            <a:xfrm>
              <a:off x="2204" y="11352"/>
              <a:ext cx="7488"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cxnSp>
          <p:nvCxnSpPr>
            <p:cNvPr id="14" name="Line 10">
              <a:extLst>
                <a:ext uri="{FF2B5EF4-FFF2-40B4-BE49-F238E27FC236}">
                  <a16:creationId xmlns="" xmlns:a16="http://schemas.microsoft.com/office/drawing/2014/main" id="{F87F8EF4-A8BD-CC3C-DC1F-F0A575317EE9}"/>
                </a:ext>
              </a:extLst>
            </p:cNvPr>
            <p:cNvCxnSpPr>
              <a:cxnSpLocks noChangeShapeType="1"/>
            </p:cNvCxnSpPr>
            <p:nvPr/>
          </p:nvCxnSpPr>
          <p:spPr bwMode="auto">
            <a:xfrm>
              <a:off x="2492" y="11217"/>
              <a:ext cx="7056" cy="0"/>
            </a:xfrm>
            <a:prstGeom prst="line">
              <a:avLst/>
            </a:prstGeom>
            <a:noFill/>
            <a:ln w="28575">
              <a:solidFill>
                <a:srgbClr val="000000"/>
              </a:solidFill>
              <a:round/>
              <a:headEnd/>
              <a:tailEnd/>
            </a:ln>
            <a:extLst>
              <a:ext uri="{909E8E84-426E-40DD-AFC4-6F175D3DCCD1}">
                <a14:hiddenFill xmlns:a14="http://schemas.microsoft.com/office/drawing/2010/main">
                  <a:noFill/>
                </a14:hiddenFill>
              </a:ext>
            </a:extLst>
          </p:spPr>
        </p:cxnSp>
        <p:sp>
          <p:nvSpPr>
            <p:cNvPr id="15" name="Rectangle 14">
              <a:extLst>
                <a:ext uri="{FF2B5EF4-FFF2-40B4-BE49-F238E27FC236}">
                  <a16:creationId xmlns="" xmlns:a16="http://schemas.microsoft.com/office/drawing/2014/main" id="{D06BBE18-230C-DD6B-42E5-611A7784489E}"/>
                </a:ext>
              </a:extLst>
            </p:cNvPr>
            <p:cNvSpPr>
              <a:spLocks noChangeArrowheads="1"/>
            </p:cNvSpPr>
            <p:nvPr/>
          </p:nvSpPr>
          <p:spPr bwMode="auto">
            <a:xfrm>
              <a:off x="2780" y="11361"/>
              <a:ext cx="6480" cy="144"/>
            </a:xfrm>
            <a:prstGeom prst="rect">
              <a:avLst/>
            </a:pr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latin typeface="Segoe UI" panose="020B0502040204020203" pitchFamily="34" charset="0"/>
                <a:cs typeface="Segoe UI" panose="020B0502040204020203" pitchFamily="34" charset="0"/>
              </a:endParaRPr>
            </a:p>
          </p:txBody>
        </p:sp>
        <p:sp>
          <p:nvSpPr>
            <p:cNvPr id="16" name="Rectangle 15">
              <a:extLst>
                <a:ext uri="{FF2B5EF4-FFF2-40B4-BE49-F238E27FC236}">
                  <a16:creationId xmlns="" xmlns:a16="http://schemas.microsoft.com/office/drawing/2014/main" id="{76D1181D-D794-F68B-E12D-BD4D6CDBA592}"/>
                </a:ext>
              </a:extLst>
            </p:cNvPr>
            <p:cNvSpPr>
              <a:spLocks noChangeArrowheads="1"/>
            </p:cNvSpPr>
            <p:nvPr/>
          </p:nvSpPr>
          <p:spPr bwMode="auto">
            <a:xfrm>
              <a:off x="7820" y="11520"/>
              <a:ext cx="1440" cy="144"/>
            </a:xfrm>
            <a:prstGeom prst="rect">
              <a:avLst/>
            </a:pr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latin typeface="Segoe UI" panose="020B0502040204020203" pitchFamily="34" charset="0"/>
                <a:cs typeface="Segoe UI" panose="020B0502040204020203" pitchFamily="34" charset="0"/>
              </a:endParaRPr>
            </a:p>
          </p:txBody>
        </p:sp>
        <p:sp>
          <p:nvSpPr>
            <p:cNvPr id="17" name="Rectangle 16">
              <a:extLst>
                <a:ext uri="{FF2B5EF4-FFF2-40B4-BE49-F238E27FC236}">
                  <a16:creationId xmlns="" xmlns:a16="http://schemas.microsoft.com/office/drawing/2014/main" id="{D5C5D577-C241-1364-CC73-425BB4BF4CC9}"/>
                </a:ext>
              </a:extLst>
            </p:cNvPr>
            <p:cNvSpPr>
              <a:spLocks noChangeArrowheads="1"/>
            </p:cNvSpPr>
            <p:nvPr/>
          </p:nvSpPr>
          <p:spPr bwMode="auto">
            <a:xfrm>
              <a:off x="5273" y="11520"/>
              <a:ext cx="1440" cy="144"/>
            </a:xfrm>
            <a:prstGeom prst="rect">
              <a:avLst/>
            </a:pr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latin typeface="Segoe UI" panose="020B0502040204020203" pitchFamily="34" charset="0"/>
                <a:cs typeface="Segoe UI" panose="020B0502040204020203" pitchFamily="34" charset="0"/>
              </a:endParaRPr>
            </a:p>
          </p:txBody>
        </p:sp>
        <p:sp>
          <p:nvSpPr>
            <p:cNvPr id="18" name="Rectangle 17">
              <a:extLst>
                <a:ext uri="{FF2B5EF4-FFF2-40B4-BE49-F238E27FC236}">
                  <a16:creationId xmlns="" xmlns:a16="http://schemas.microsoft.com/office/drawing/2014/main" id="{806EFA50-3EF1-427C-306E-B5A68C187D69}"/>
                </a:ext>
              </a:extLst>
            </p:cNvPr>
            <p:cNvSpPr>
              <a:spLocks noChangeArrowheads="1"/>
            </p:cNvSpPr>
            <p:nvPr/>
          </p:nvSpPr>
          <p:spPr bwMode="auto">
            <a:xfrm>
              <a:off x="2780" y="11520"/>
              <a:ext cx="1440" cy="144"/>
            </a:xfrm>
            <a:prstGeom prst="rect">
              <a:avLst/>
            </a:pr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latin typeface="Segoe UI" panose="020B0502040204020203" pitchFamily="34" charset="0"/>
                <a:cs typeface="Segoe UI" panose="020B0502040204020203" pitchFamily="34" charset="0"/>
              </a:endParaRPr>
            </a:p>
          </p:txBody>
        </p:sp>
        <p:sp>
          <p:nvSpPr>
            <p:cNvPr id="19" name="AutoShape 15">
              <a:extLst>
                <a:ext uri="{FF2B5EF4-FFF2-40B4-BE49-F238E27FC236}">
                  <a16:creationId xmlns="" xmlns:a16="http://schemas.microsoft.com/office/drawing/2014/main" id="{F51492F5-E880-2F32-C5B6-4421E76CB2EA}"/>
                </a:ext>
              </a:extLst>
            </p:cNvPr>
            <p:cNvSpPr>
              <a:spLocks noChangeArrowheads="1"/>
            </p:cNvSpPr>
            <p:nvPr/>
          </p:nvSpPr>
          <p:spPr bwMode="auto">
            <a:xfrm rot="-10800000">
              <a:off x="2363" y="12354"/>
              <a:ext cx="2304" cy="316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latin typeface="Segoe UI" panose="020B0502040204020203" pitchFamily="34" charset="0"/>
                <a:cs typeface="Segoe UI" panose="020B0502040204020203" pitchFamily="34" charset="0"/>
              </a:endParaRPr>
            </a:p>
          </p:txBody>
        </p:sp>
        <p:sp>
          <p:nvSpPr>
            <p:cNvPr id="20" name="AutoShape 16">
              <a:extLst>
                <a:ext uri="{FF2B5EF4-FFF2-40B4-BE49-F238E27FC236}">
                  <a16:creationId xmlns="" xmlns:a16="http://schemas.microsoft.com/office/drawing/2014/main" id="{DD48590F-CBBE-DDF4-DCC7-ECBD13468C99}"/>
                </a:ext>
              </a:extLst>
            </p:cNvPr>
            <p:cNvSpPr>
              <a:spLocks noChangeArrowheads="1"/>
            </p:cNvSpPr>
            <p:nvPr/>
          </p:nvSpPr>
          <p:spPr bwMode="auto">
            <a:xfrm rot="-10800000">
              <a:off x="4835" y="12354"/>
              <a:ext cx="2304" cy="316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latin typeface="Segoe UI" panose="020B0502040204020203" pitchFamily="34" charset="0"/>
                <a:cs typeface="Segoe UI" panose="020B0502040204020203" pitchFamily="34" charset="0"/>
              </a:endParaRPr>
            </a:p>
          </p:txBody>
        </p:sp>
        <p:sp>
          <p:nvSpPr>
            <p:cNvPr id="21" name="AutoShape 17">
              <a:extLst>
                <a:ext uri="{FF2B5EF4-FFF2-40B4-BE49-F238E27FC236}">
                  <a16:creationId xmlns="" xmlns:a16="http://schemas.microsoft.com/office/drawing/2014/main" id="{0D77CDDA-0513-A1B2-0F31-BF18CCFC2440}"/>
                </a:ext>
              </a:extLst>
            </p:cNvPr>
            <p:cNvSpPr>
              <a:spLocks noChangeArrowheads="1"/>
            </p:cNvSpPr>
            <p:nvPr/>
          </p:nvSpPr>
          <p:spPr bwMode="auto">
            <a:xfrm rot="-10800000">
              <a:off x="7418" y="12354"/>
              <a:ext cx="2304" cy="3168"/>
            </a:xfrm>
            <a:custGeom>
              <a:avLst/>
              <a:gdLst>
                <a:gd name="G0" fmla="+- 5400 0 0"/>
                <a:gd name="G1" fmla="+- 21600 0 5400"/>
                <a:gd name="G2" fmla="*/ 5400 1 2"/>
                <a:gd name="G3" fmla="+- 21600 0 G2"/>
                <a:gd name="G4" fmla="+/ 5400 21600 2"/>
                <a:gd name="G5" fmla="+/ G1 0 2"/>
                <a:gd name="G6" fmla="*/ 21600 21600 5400"/>
                <a:gd name="G7" fmla="*/ G6 1 2"/>
                <a:gd name="G8" fmla="+- 21600 0 G7"/>
                <a:gd name="G9" fmla="*/ 21600 1 2"/>
                <a:gd name="G10" fmla="+- 5400 0 G9"/>
                <a:gd name="G11" fmla="?: G10 G8 0"/>
                <a:gd name="G12" fmla="?: G10 G7 21600"/>
                <a:gd name="T0" fmla="*/ 18900 w 21600"/>
                <a:gd name="T1" fmla="*/ 10800 h 21600"/>
                <a:gd name="T2" fmla="*/ 10800 w 21600"/>
                <a:gd name="T3" fmla="*/ 21600 h 21600"/>
                <a:gd name="T4" fmla="*/ 2700 w 21600"/>
                <a:gd name="T5" fmla="*/ 10800 h 21600"/>
                <a:gd name="T6" fmla="*/ 10800 w 21600"/>
                <a:gd name="T7" fmla="*/ 0 h 21600"/>
                <a:gd name="T8" fmla="*/ 4500 w 21600"/>
                <a:gd name="T9" fmla="*/ 4500 h 21600"/>
                <a:gd name="T10" fmla="*/ 17100 w 21600"/>
                <a:gd name="T11" fmla="*/ 17100 h 21600"/>
              </a:gdLst>
              <a:ahLst/>
              <a:cxnLst>
                <a:cxn ang="0">
                  <a:pos x="T0" y="T1"/>
                </a:cxn>
                <a:cxn ang="0">
                  <a:pos x="T2" y="T3"/>
                </a:cxn>
                <a:cxn ang="0">
                  <a:pos x="T4" y="T5"/>
                </a:cxn>
                <a:cxn ang="0">
                  <a:pos x="T6" y="T7"/>
                </a:cxn>
              </a:cxnLst>
              <a:rect l="T8" t="T9" r="T10" b="T11"/>
              <a:pathLst>
                <a:path w="21600" h="21600">
                  <a:moveTo>
                    <a:pt x="0" y="0"/>
                  </a:moveTo>
                  <a:lnTo>
                    <a:pt x="5400" y="21600"/>
                  </a:lnTo>
                  <a:lnTo>
                    <a:pt x="16200" y="21600"/>
                  </a:lnTo>
                  <a:lnTo>
                    <a:pt x="21600" y="0"/>
                  </a:lnTo>
                  <a:close/>
                </a:path>
              </a:pathLst>
            </a:custGeom>
            <a:solidFill>
              <a:srgbClr val="FFFFFF"/>
            </a:solidFill>
            <a:ln w="28575">
              <a:solidFill>
                <a:srgbClr val="000000"/>
              </a:solidFill>
              <a:miter lim="800000"/>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latin typeface="Segoe UI" panose="020B0502040204020203" pitchFamily="34" charset="0"/>
                <a:cs typeface="Segoe UI" panose="020B0502040204020203" pitchFamily="34" charset="0"/>
              </a:endParaRPr>
            </a:p>
          </p:txBody>
        </p:sp>
        <p:sp>
          <p:nvSpPr>
            <p:cNvPr id="22" name="Text Box 18">
              <a:extLst>
                <a:ext uri="{FF2B5EF4-FFF2-40B4-BE49-F238E27FC236}">
                  <a16:creationId xmlns="" xmlns:a16="http://schemas.microsoft.com/office/drawing/2014/main" id="{DBF97F78-C946-6005-F26A-EF103D578B34}"/>
                </a:ext>
              </a:extLst>
            </p:cNvPr>
            <p:cNvSpPr txBox="1">
              <a:spLocks noChangeArrowheads="1"/>
            </p:cNvSpPr>
            <p:nvPr/>
          </p:nvSpPr>
          <p:spPr bwMode="auto">
            <a:xfrm>
              <a:off x="4341" y="10725"/>
              <a:ext cx="3168" cy="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b="1" i="0" u="none" strike="noStrike" kern="100" cap="none" spc="0" normalizeH="0" baseline="0" noProof="0" dirty="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rPr>
                <a:t>المنظمة الأخلاقية</a:t>
              </a:r>
              <a:endParaRPr kumimoji="0" lang="en-GB" b="0" i="0" u="none" strike="noStrike" kern="100" cap="none" spc="0" normalizeH="0" baseline="0" noProof="0" dirty="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sp>
          <p:nvSpPr>
            <p:cNvPr id="23" name="Oval 22">
              <a:extLst>
                <a:ext uri="{FF2B5EF4-FFF2-40B4-BE49-F238E27FC236}">
                  <a16:creationId xmlns="" xmlns:a16="http://schemas.microsoft.com/office/drawing/2014/main" id="{FBE8B4BE-043F-5D17-935F-1564571A5CE2}"/>
                </a:ext>
              </a:extLst>
            </p:cNvPr>
            <p:cNvSpPr>
              <a:spLocks noChangeArrowheads="1"/>
            </p:cNvSpPr>
            <p:nvPr/>
          </p:nvSpPr>
          <p:spPr bwMode="auto">
            <a:xfrm>
              <a:off x="2562" y="11664"/>
              <a:ext cx="2016" cy="879"/>
            </a:xfrm>
            <a:prstGeom prst="ellipse">
              <a:avLst/>
            </a:prstGeom>
            <a:solidFill>
              <a:srgbClr val="FFFFFF"/>
            </a:solidFill>
            <a:ln w="2857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latin typeface="Segoe UI" panose="020B0502040204020203" pitchFamily="34" charset="0"/>
                <a:cs typeface="Segoe UI" panose="020B0502040204020203" pitchFamily="34" charset="0"/>
              </a:endParaRPr>
            </a:p>
          </p:txBody>
        </p:sp>
        <p:sp>
          <p:nvSpPr>
            <p:cNvPr id="24" name="Oval 23">
              <a:extLst>
                <a:ext uri="{FF2B5EF4-FFF2-40B4-BE49-F238E27FC236}">
                  <a16:creationId xmlns="" xmlns:a16="http://schemas.microsoft.com/office/drawing/2014/main" id="{B2C309C8-355B-6DC6-EC64-CF988D4CCFE5}"/>
                </a:ext>
              </a:extLst>
            </p:cNvPr>
            <p:cNvSpPr>
              <a:spLocks noChangeArrowheads="1"/>
            </p:cNvSpPr>
            <p:nvPr/>
          </p:nvSpPr>
          <p:spPr bwMode="auto">
            <a:xfrm>
              <a:off x="5025" y="11682"/>
              <a:ext cx="2016" cy="861"/>
            </a:xfrm>
            <a:prstGeom prst="ellipse">
              <a:avLst/>
            </a:prstGeom>
            <a:solidFill>
              <a:srgbClr val="FFFFFF"/>
            </a:solidFill>
            <a:ln w="2857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latin typeface="Segoe UI" panose="020B0502040204020203" pitchFamily="34" charset="0"/>
                <a:cs typeface="Segoe UI" panose="020B0502040204020203" pitchFamily="34" charset="0"/>
              </a:endParaRPr>
            </a:p>
          </p:txBody>
        </p:sp>
        <p:sp>
          <p:nvSpPr>
            <p:cNvPr id="26" name="Oval 25">
              <a:extLst>
                <a:ext uri="{FF2B5EF4-FFF2-40B4-BE49-F238E27FC236}">
                  <a16:creationId xmlns="" xmlns:a16="http://schemas.microsoft.com/office/drawing/2014/main" id="{683BD7F2-020C-CF34-7D07-6FEA725CBDC2}"/>
                </a:ext>
              </a:extLst>
            </p:cNvPr>
            <p:cNvSpPr>
              <a:spLocks noChangeArrowheads="1"/>
            </p:cNvSpPr>
            <p:nvPr/>
          </p:nvSpPr>
          <p:spPr bwMode="auto">
            <a:xfrm>
              <a:off x="7572" y="11664"/>
              <a:ext cx="2016" cy="720"/>
            </a:xfrm>
            <a:prstGeom prst="ellipse">
              <a:avLst/>
            </a:prstGeom>
            <a:solidFill>
              <a:srgbClr val="FFFFFF"/>
            </a:solidFill>
            <a:ln w="28575">
              <a:solidFill>
                <a:srgbClr val="000000"/>
              </a:solidFill>
              <a:round/>
              <a:headEnd/>
              <a:tailEnd/>
            </a:ln>
          </p:spPr>
          <p:txBody>
            <a:bodyPr rot="0" vert="horz" wrap="square" lIns="91440" tIns="45720" rIns="91440" bIns="45720" anchor="t" anchorCtr="0" upright="1">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a:ln>
                  <a:noFill/>
                </a:ln>
                <a:solidFill>
                  <a:sysClr val="windowText" lastClr="000000"/>
                </a:solidFill>
                <a:effectLst/>
                <a:uLnTx/>
                <a:uFillTx/>
                <a:latin typeface="Segoe UI" panose="020B0502040204020203" pitchFamily="34" charset="0"/>
                <a:cs typeface="Segoe UI" panose="020B0502040204020203" pitchFamily="34" charset="0"/>
              </a:endParaRPr>
            </a:p>
          </p:txBody>
        </p:sp>
        <p:sp>
          <p:nvSpPr>
            <p:cNvPr id="27" name="Text Box 22">
              <a:extLst>
                <a:ext uri="{FF2B5EF4-FFF2-40B4-BE49-F238E27FC236}">
                  <a16:creationId xmlns="" xmlns:a16="http://schemas.microsoft.com/office/drawing/2014/main" id="{7A31A2A6-3FF9-87E3-9777-C44DAFA523D6}"/>
                </a:ext>
              </a:extLst>
            </p:cNvPr>
            <p:cNvSpPr txBox="1">
              <a:spLocks noChangeArrowheads="1"/>
            </p:cNvSpPr>
            <p:nvPr/>
          </p:nvSpPr>
          <p:spPr bwMode="auto">
            <a:xfrm>
              <a:off x="7701" y="11679"/>
              <a:ext cx="1728"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dirty="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rPr>
                <a:t>الأنظمة والهياكل المنظمة</a:t>
              </a:r>
              <a:endParaRPr kumimoji="0" lang="en-GB" sz="1100" b="0" i="0" u="none" strike="noStrike" kern="100" cap="none" spc="0" normalizeH="0" baseline="0" noProof="0" dirty="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sp>
          <p:nvSpPr>
            <p:cNvPr id="28" name="Text Box 23">
              <a:extLst>
                <a:ext uri="{FF2B5EF4-FFF2-40B4-BE49-F238E27FC236}">
                  <a16:creationId xmlns="" xmlns:a16="http://schemas.microsoft.com/office/drawing/2014/main" id="{F6370E3E-BE77-93FA-0B9B-F8715EBE8FED}"/>
                </a:ext>
              </a:extLst>
            </p:cNvPr>
            <p:cNvSpPr txBox="1">
              <a:spLocks noChangeArrowheads="1"/>
            </p:cNvSpPr>
            <p:nvPr/>
          </p:nvSpPr>
          <p:spPr bwMode="auto">
            <a:xfrm>
              <a:off x="5115" y="11634"/>
              <a:ext cx="1728" cy="8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rPr>
                <a:t>أخلاقيات </a:t>
              </a:r>
              <a:endParaRPr kumimoji="0" lang="en-GB" sz="1100" b="0" i="0" u="none" strike="noStrike" kern="100" cap="none" spc="0" normalizeH="0" baseline="0" noProof="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endParaRPr>
            </a:p>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rPr>
                <a:t>القيادة </a:t>
              </a:r>
              <a:endParaRPr kumimoji="0" lang="en-GB" sz="1100" b="0" i="0" u="none" strike="noStrike" kern="100" cap="none" spc="0" normalizeH="0" baseline="0" noProof="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endParaRPr>
            </a:p>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rPr>
                <a:t> </a:t>
              </a:r>
              <a:endParaRPr kumimoji="0" lang="en-GB" sz="1100" b="0" i="0" u="none" strike="noStrike" kern="100" cap="none" spc="0" normalizeH="0" baseline="0" noProof="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sp>
          <p:nvSpPr>
            <p:cNvPr id="29" name="Text Box 24">
              <a:extLst>
                <a:ext uri="{FF2B5EF4-FFF2-40B4-BE49-F238E27FC236}">
                  <a16:creationId xmlns="" xmlns:a16="http://schemas.microsoft.com/office/drawing/2014/main" id="{D3BC7DA5-E175-25E7-7BD0-44E903F98FED}"/>
                </a:ext>
              </a:extLst>
            </p:cNvPr>
            <p:cNvSpPr txBox="1">
              <a:spLocks noChangeArrowheads="1"/>
            </p:cNvSpPr>
            <p:nvPr/>
          </p:nvSpPr>
          <p:spPr bwMode="auto">
            <a:xfrm>
              <a:off x="2721" y="11634"/>
              <a:ext cx="1728" cy="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dirty="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rPr>
                <a:t>أخلاقيات </a:t>
              </a:r>
              <a:endParaRPr kumimoji="0" lang="en-GB" sz="1100" b="0" i="0" u="none" strike="noStrike" kern="100" cap="none" spc="0" normalizeH="0" baseline="0" noProof="0" dirty="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endParaRPr>
            </a:p>
            <a:p>
              <a:pPr marL="0" marR="0" lvl="0" indent="0" algn="ctr" defTabSz="914400" eaLnBrk="1" fontAlgn="auto" latinLnBrk="0" hangingPunct="1">
                <a:lnSpc>
                  <a:spcPct val="107000"/>
                </a:lnSpc>
                <a:spcBef>
                  <a:spcPts val="0"/>
                </a:spcBef>
                <a:spcAft>
                  <a:spcPts val="800"/>
                </a:spcAft>
                <a:buClrTx/>
                <a:buSzTx/>
                <a:buFontTx/>
                <a:buNone/>
                <a:tabLst/>
                <a:defRPr/>
              </a:pPr>
              <a:r>
                <a:rPr kumimoji="0" lang="ar-SA" sz="1300" b="1" i="0" u="none" strike="noStrike" kern="100" cap="none" spc="0" normalizeH="0" baseline="0" noProof="0" dirty="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rPr>
                <a:t>الأفراد</a:t>
              </a:r>
              <a:endParaRPr kumimoji="0" lang="en-GB" sz="1100" b="0" i="0" u="none" strike="noStrike" kern="100" cap="none" spc="0" normalizeH="0" baseline="0" noProof="0" dirty="0">
                <a:ln>
                  <a:noFill/>
                </a:ln>
                <a:solidFill>
                  <a:sysClr val="windowText" lastClr="000000"/>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sp>
          <p:nvSpPr>
            <p:cNvPr id="30" name="Text Box 25">
              <a:extLst>
                <a:ext uri="{FF2B5EF4-FFF2-40B4-BE49-F238E27FC236}">
                  <a16:creationId xmlns="" xmlns:a16="http://schemas.microsoft.com/office/drawing/2014/main" id="{DB85438F-A876-D3A9-E01D-D2A7CDA78A92}"/>
                </a:ext>
              </a:extLst>
            </p:cNvPr>
            <p:cNvSpPr txBox="1">
              <a:spLocks noChangeArrowheads="1"/>
            </p:cNvSpPr>
            <p:nvPr/>
          </p:nvSpPr>
          <p:spPr bwMode="auto">
            <a:xfrm>
              <a:off x="2457" y="12696"/>
              <a:ext cx="1584" cy="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lang="ar-SA" sz="1100" b="1" kern="100" dirty="0">
                  <a:solidFill>
                    <a:srgbClr val="2F5496"/>
                  </a:solidFill>
                  <a:latin typeface="Segoe UI" panose="020B0502040204020203" pitchFamily="34" charset="0"/>
                  <a:cs typeface="Segoe UI" panose="020B0502040204020203" pitchFamily="34" charset="0"/>
                </a:rPr>
                <a:t>الاستقامة </a:t>
              </a:r>
              <a:endParaRPr lang="en-GB" sz="1100" b="1" kern="100" dirty="0">
                <a:solidFill>
                  <a:srgbClr val="2F5496"/>
                </a:solidFill>
                <a:latin typeface="Segoe UI" panose="020B0502040204020203" pitchFamily="34" charset="0"/>
                <a:cs typeface="Segoe UI" panose="020B0502040204020203" pitchFamily="34" charset="0"/>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Segoe UI" panose="020B0502040204020203" pitchFamily="34" charset="0"/>
                  <a:cs typeface="Segoe UI" panose="020B0502040204020203" pitchFamily="34" charset="0"/>
                </a:rPr>
                <a:t>الصدق</a:t>
              </a:r>
              <a:endParaRPr lang="en-GB" sz="1100" b="1" kern="100" dirty="0">
                <a:solidFill>
                  <a:srgbClr val="2F5496"/>
                </a:solidFill>
                <a:latin typeface="Segoe UI" panose="020B0502040204020203" pitchFamily="34" charset="0"/>
                <a:cs typeface="Segoe UI" panose="020B0502040204020203" pitchFamily="34" charset="0"/>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Segoe UI" panose="020B0502040204020203" pitchFamily="34" charset="0"/>
                  <a:cs typeface="Segoe UI" panose="020B0502040204020203" pitchFamily="34" charset="0"/>
                </a:rPr>
                <a:t>ملهم الثقة </a:t>
              </a:r>
              <a:endParaRPr lang="en-GB" sz="1100" b="1" kern="100" dirty="0">
                <a:solidFill>
                  <a:srgbClr val="2F5496"/>
                </a:solidFill>
                <a:latin typeface="Segoe UI" panose="020B0502040204020203" pitchFamily="34" charset="0"/>
                <a:cs typeface="Segoe UI" panose="020B0502040204020203" pitchFamily="34" charset="0"/>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Segoe UI" panose="020B0502040204020203" pitchFamily="34" charset="0"/>
                  <a:cs typeface="Segoe UI" panose="020B0502040204020203" pitchFamily="34" charset="0"/>
                </a:rPr>
                <a:t>المعاملة الصادقة</a:t>
              </a:r>
              <a:endParaRPr lang="en-GB" sz="1100" b="1" kern="100" dirty="0">
                <a:solidFill>
                  <a:srgbClr val="2F5496"/>
                </a:solidFill>
                <a:latin typeface="Segoe UI" panose="020B0502040204020203" pitchFamily="34" charset="0"/>
                <a:cs typeface="Segoe UI" panose="020B0502040204020203" pitchFamily="34" charset="0"/>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Segoe UI" panose="020B0502040204020203" pitchFamily="34" charset="0"/>
                  <a:cs typeface="Segoe UI" panose="020B0502040204020203" pitchFamily="34" charset="0"/>
                </a:rPr>
                <a:t>المعاملة العادلة </a:t>
              </a:r>
              <a:endParaRPr lang="en-GB" sz="1100" b="1" kern="100" dirty="0">
                <a:solidFill>
                  <a:srgbClr val="2F5496"/>
                </a:solidFill>
                <a:latin typeface="Segoe UI" panose="020B0502040204020203" pitchFamily="34" charset="0"/>
                <a:cs typeface="Segoe UI" panose="020B0502040204020203" pitchFamily="34" charset="0"/>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latin typeface="Segoe UI" panose="020B0502040204020203" pitchFamily="34" charset="0"/>
                  <a:cs typeface="Segoe UI" panose="020B0502040204020203" pitchFamily="34" charset="0"/>
                </a:rPr>
                <a:t>مستوى</a:t>
              </a:r>
              <a:r>
                <a:rPr lang="ar-SA" sz="1100" b="1" kern="100" dirty="0">
                  <a:solidFill>
                    <a:srgbClr val="2F5496"/>
                  </a:solidFill>
                  <a:latin typeface="Segoe UI" panose="020B0502040204020203" pitchFamily="34" charset="0"/>
                  <a:cs typeface="Segoe UI" panose="020B0502040204020203" pitchFamily="34" charset="0"/>
                </a:rPr>
                <a:t> عالٍ للتطوير الأخلاقي</a:t>
              </a:r>
              <a:endParaRPr lang="en-GB" sz="1100" b="1" kern="100" dirty="0">
                <a:solidFill>
                  <a:srgbClr val="2F5496"/>
                </a:solidFill>
                <a:latin typeface="Segoe UI" panose="020B0502040204020203" pitchFamily="34" charset="0"/>
                <a:cs typeface="Segoe UI" panose="020B0502040204020203" pitchFamily="34" charset="0"/>
              </a:endParaRPr>
            </a:p>
          </p:txBody>
        </p:sp>
        <p:sp>
          <p:nvSpPr>
            <p:cNvPr id="31" name="Text Box 26">
              <a:extLst>
                <a:ext uri="{FF2B5EF4-FFF2-40B4-BE49-F238E27FC236}">
                  <a16:creationId xmlns="" xmlns:a16="http://schemas.microsoft.com/office/drawing/2014/main" id="{5D64716D-B435-FFD6-71F0-1F6FBC6BD9E7}"/>
                </a:ext>
              </a:extLst>
            </p:cNvPr>
            <p:cNvSpPr txBox="1">
              <a:spLocks noChangeArrowheads="1"/>
            </p:cNvSpPr>
            <p:nvPr/>
          </p:nvSpPr>
          <p:spPr bwMode="auto">
            <a:xfrm>
              <a:off x="5012" y="12681"/>
              <a:ext cx="1698" cy="30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lang="ar-SA" sz="1100" b="1" kern="100" dirty="0">
                  <a:solidFill>
                    <a:srgbClr val="2F5496"/>
                  </a:solidFill>
                  <a:latin typeface="Segoe UI" panose="020B0502040204020203" pitchFamily="34" charset="0"/>
                  <a:cs typeface="Segoe UI" panose="020B0502040204020203" pitchFamily="34" charset="0"/>
                </a:rPr>
                <a:t>نمذجة الدور </a:t>
              </a:r>
              <a:endParaRPr lang="en-GB" sz="1100" b="1" kern="100" dirty="0">
                <a:solidFill>
                  <a:srgbClr val="2F5496"/>
                </a:solidFill>
                <a:latin typeface="Segoe UI" panose="020B0502040204020203" pitchFamily="34" charset="0"/>
                <a:cs typeface="Segoe UI" panose="020B0502040204020203" pitchFamily="34" charset="0"/>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Segoe UI" panose="020B0502040204020203" pitchFamily="34" charset="0"/>
                  <a:cs typeface="Segoe UI" panose="020B0502040204020203" pitchFamily="34" charset="0"/>
                </a:rPr>
                <a:t>دعم القيم</a:t>
              </a:r>
              <a:endParaRPr lang="en-GB" sz="1100" b="1" kern="100" dirty="0">
                <a:solidFill>
                  <a:srgbClr val="2F5496"/>
                </a:solidFill>
                <a:latin typeface="Segoe UI" panose="020B0502040204020203" pitchFamily="34" charset="0"/>
                <a:cs typeface="Segoe UI" panose="020B0502040204020203" pitchFamily="34" charset="0"/>
              </a:endParaRPr>
            </a:p>
            <a:p>
              <a:pPr marL="18415" marR="0" lvl="0" indent="0" algn="ctr" defTabSz="914400" eaLnBrk="1" fontAlgn="auto" latinLnBrk="0" hangingPunct="1">
                <a:lnSpc>
                  <a:spcPct val="107000"/>
                </a:lnSpc>
                <a:spcBef>
                  <a:spcPts val="0"/>
                </a:spcBef>
                <a:spcAft>
                  <a:spcPts val="800"/>
                </a:spcAft>
                <a:buClrTx/>
                <a:buSzTx/>
                <a:buFontTx/>
                <a:buNone/>
                <a:tabLst/>
                <a:defRPr/>
              </a:pPr>
              <a:r>
                <a:rPr lang="ar-SA" sz="1100" b="1" kern="100" dirty="0">
                  <a:solidFill>
                    <a:srgbClr val="2F5496"/>
                  </a:solidFill>
                  <a:latin typeface="Segoe UI" panose="020B0502040204020203" pitchFamily="34" charset="0"/>
                  <a:cs typeface="Segoe UI" panose="020B0502040204020203" pitchFamily="34" charset="0"/>
                </a:rPr>
                <a:t>  الأخلاقية </a:t>
              </a:r>
              <a:endParaRPr lang="en-GB" sz="1100" b="1" kern="100" dirty="0">
                <a:solidFill>
                  <a:srgbClr val="2F5496"/>
                </a:solidFill>
                <a:latin typeface="Segoe UI" panose="020B0502040204020203" pitchFamily="34" charset="0"/>
                <a:cs typeface="Segoe UI" panose="020B0502040204020203" pitchFamily="34" charset="0"/>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Segoe UI" panose="020B0502040204020203" pitchFamily="34" charset="0"/>
                  <a:cs typeface="Segoe UI" panose="020B0502040204020203" pitchFamily="34" charset="0"/>
                </a:rPr>
                <a:t> يبلغ الأخلاقيات والقيم</a:t>
              </a:r>
              <a:endParaRPr lang="en-GB" sz="1100" b="1" kern="100" dirty="0">
                <a:solidFill>
                  <a:srgbClr val="2F5496"/>
                </a:solidFill>
                <a:latin typeface="Segoe UI" panose="020B0502040204020203" pitchFamily="34" charset="0"/>
                <a:cs typeface="Segoe UI" panose="020B0502040204020203" pitchFamily="34" charset="0"/>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Segoe UI" panose="020B0502040204020203" pitchFamily="34" charset="0"/>
                  <a:cs typeface="Segoe UI" panose="020B0502040204020203" pitchFamily="34" charset="0"/>
                </a:rPr>
                <a:t>يكافئ السلوك الأخلاقي </a:t>
              </a:r>
              <a:endParaRPr lang="en-GB" sz="1100" b="1" kern="100" dirty="0">
                <a:solidFill>
                  <a:srgbClr val="2F5496"/>
                </a:solidFill>
                <a:latin typeface="Segoe UI" panose="020B0502040204020203" pitchFamily="34" charset="0"/>
                <a:cs typeface="Segoe UI" panose="020B0502040204020203" pitchFamily="34" charset="0"/>
              </a:endParaRPr>
            </a:p>
            <a:p>
              <a:pPr marL="108585" marR="0" lvl="0" indent="-108585" algn="ctr" defTabSz="914400" rtl="1" eaLnBrk="1" fontAlgn="auto" latinLnBrk="0" hangingPunct="1">
                <a:lnSpc>
                  <a:spcPct val="107000"/>
                </a:lnSpc>
                <a:spcBef>
                  <a:spcPts val="0"/>
                </a:spcBef>
                <a:spcAft>
                  <a:spcPts val="800"/>
                </a:spcAft>
                <a:buClrTx/>
                <a:buSzTx/>
                <a:buFontTx/>
                <a:buNone/>
                <a:tabLst>
                  <a:tab pos="108585" algn="l"/>
                </a:tabLst>
                <a:defRPr/>
              </a:pPr>
              <a:r>
                <a:rPr lang="ar-SA" sz="1100" b="1" kern="100" dirty="0">
                  <a:solidFill>
                    <a:srgbClr val="2F5496"/>
                  </a:solidFill>
                  <a:latin typeface="Segoe UI" panose="020B0502040204020203" pitchFamily="34" charset="0"/>
                  <a:cs typeface="Segoe UI" panose="020B0502040204020203" pitchFamily="34" charset="0"/>
                </a:rPr>
                <a:t>يعاقب السلوك غير الأخلاقي</a:t>
              </a:r>
              <a:endParaRPr lang="en-GB" sz="1100" b="1" kern="100" dirty="0">
                <a:solidFill>
                  <a:srgbClr val="2F5496"/>
                </a:solidFill>
                <a:latin typeface="Segoe UI" panose="020B0502040204020203" pitchFamily="34" charset="0"/>
                <a:cs typeface="Segoe UI" panose="020B0502040204020203" pitchFamily="34" charset="0"/>
              </a:endParaRPr>
            </a:p>
          </p:txBody>
        </p:sp>
        <p:sp>
          <p:nvSpPr>
            <p:cNvPr id="32" name="Text Box 27">
              <a:extLst>
                <a:ext uri="{FF2B5EF4-FFF2-40B4-BE49-F238E27FC236}">
                  <a16:creationId xmlns="" xmlns:a16="http://schemas.microsoft.com/office/drawing/2014/main" id="{C529E668-0FE1-DE0B-3E10-45960A6FD87B}"/>
                </a:ext>
              </a:extLst>
            </p:cNvPr>
            <p:cNvSpPr txBox="1">
              <a:spLocks noChangeArrowheads="1"/>
            </p:cNvSpPr>
            <p:nvPr/>
          </p:nvSpPr>
          <p:spPr bwMode="auto">
            <a:xfrm>
              <a:off x="7692" y="12816"/>
              <a:ext cx="1698" cy="24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Segoe UI" panose="020B0502040204020203" pitchFamily="34" charset="0"/>
                  <a:ea typeface="Times New Roman" panose="02020603050405020304" pitchFamily="18" charset="0"/>
                  <a:cs typeface="Segoe UI" panose="020B0502040204020203" pitchFamily="34" charset="0"/>
                </a:rPr>
                <a:t>الثقافة المنظمية </a:t>
              </a:r>
              <a:endParaRPr kumimoji="0" lang="en-GB" sz="1100" b="1" i="0" u="none" strike="noStrike" kern="100" cap="none" spc="0" normalizeH="0" baseline="0" noProof="0" dirty="0">
                <a:ln>
                  <a:noFill/>
                </a:ln>
                <a:solidFill>
                  <a:srgbClr val="2F5496"/>
                </a:solidFill>
                <a:effectLst/>
                <a:uLnTx/>
                <a:uFillTx/>
                <a:latin typeface="Segoe UI" panose="020B0502040204020203" pitchFamily="34" charset="0"/>
                <a:ea typeface="Times New Roman" panose="02020603050405020304" pitchFamily="18" charset="0"/>
                <a:cs typeface="Segoe UI" panose="020B0502040204020203" pitchFamily="34" charset="0"/>
              </a:endParaRPr>
            </a:p>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Segoe UI" panose="020B0502040204020203" pitchFamily="34" charset="0"/>
                  <a:ea typeface="Times New Roman" panose="02020603050405020304" pitchFamily="18" charset="0"/>
                  <a:cs typeface="Segoe UI" panose="020B0502040204020203" pitchFamily="34" charset="0"/>
                </a:rPr>
                <a:t>الرموز الأخلاقية</a:t>
              </a:r>
              <a:endParaRPr kumimoji="0" lang="en-GB" sz="1100" b="1" i="0" u="none" strike="noStrike" kern="100" cap="none" spc="0" normalizeH="0" baseline="0" noProof="0" dirty="0">
                <a:ln>
                  <a:noFill/>
                </a:ln>
                <a:solidFill>
                  <a:srgbClr val="2F5496"/>
                </a:solidFill>
                <a:effectLst/>
                <a:uLnTx/>
                <a:uFillTx/>
                <a:latin typeface="Segoe UI" panose="020B0502040204020203" pitchFamily="34" charset="0"/>
                <a:ea typeface="Times New Roman" panose="02020603050405020304" pitchFamily="18" charset="0"/>
                <a:cs typeface="Segoe UI" panose="020B0502040204020203" pitchFamily="34" charset="0"/>
              </a:endParaRPr>
            </a:p>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Segoe UI" panose="020B0502040204020203" pitchFamily="34" charset="0"/>
                  <a:ea typeface="Times New Roman" panose="02020603050405020304" pitchFamily="18" charset="0"/>
                  <a:cs typeface="Segoe UI" panose="020B0502040204020203" pitchFamily="34" charset="0"/>
                </a:rPr>
                <a:t>الالتزام الأخلاقي</a:t>
              </a:r>
              <a:endParaRPr kumimoji="0" lang="en-GB" sz="1100" b="1" i="0" u="none" strike="noStrike" kern="100" cap="none" spc="0" normalizeH="0" baseline="0" noProof="0" dirty="0">
                <a:ln>
                  <a:noFill/>
                </a:ln>
                <a:solidFill>
                  <a:srgbClr val="2F5496"/>
                </a:solidFill>
                <a:effectLst/>
                <a:uLnTx/>
                <a:uFillTx/>
                <a:latin typeface="Segoe UI" panose="020B0502040204020203" pitchFamily="34" charset="0"/>
                <a:ea typeface="Times New Roman" panose="02020603050405020304" pitchFamily="18" charset="0"/>
                <a:cs typeface="Segoe UI" panose="020B0502040204020203" pitchFamily="34" charset="0"/>
              </a:endParaRPr>
            </a:p>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Segoe UI" panose="020B0502040204020203" pitchFamily="34" charset="0"/>
                  <a:ea typeface="Times New Roman" panose="02020603050405020304" pitchFamily="18" charset="0"/>
                  <a:cs typeface="Segoe UI" panose="020B0502040204020203" pitchFamily="34" charset="0"/>
                </a:rPr>
                <a:t>رؤساء المكاتب  الأخلاقية </a:t>
              </a:r>
              <a:endParaRPr kumimoji="0" lang="en-GB" sz="1100" b="1" i="0" u="none" strike="noStrike" kern="100" cap="none" spc="0" normalizeH="0" baseline="0" noProof="0" dirty="0">
                <a:ln>
                  <a:noFill/>
                </a:ln>
                <a:solidFill>
                  <a:srgbClr val="2F5496"/>
                </a:solidFill>
                <a:effectLst/>
                <a:uLnTx/>
                <a:uFillTx/>
                <a:latin typeface="Segoe UI" panose="020B0502040204020203" pitchFamily="34" charset="0"/>
                <a:ea typeface="Times New Roman" panose="02020603050405020304" pitchFamily="18" charset="0"/>
                <a:cs typeface="Segoe UI" panose="020B0502040204020203" pitchFamily="34" charset="0"/>
              </a:endParaRPr>
            </a:p>
            <a:p>
              <a:pPr marL="108585" marR="0" lvl="0" indent="-108585" algn="ctr" defTabSz="914400" rtl="1" eaLnBrk="1" fontAlgn="auto" latinLnBrk="0" hangingPunct="1">
                <a:lnSpc>
                  <a:spcPct val="107000"/>
                </a:lnSpc>
                <a:spcBef>
                  <a:spcPts val="1200"/>
                </a:spcBef>
                <a:spcAft>
                  <a:spcPts val="0"/>
                </a:spcAft>
                <a:buClrTx/>
                <a:buSzTx/>
                <a:buFontTx/>
                <a:buNone/>
                <a:tabLst>
                  <a:tab pos="108585" algn="l"/>
                </a:tabLst>
                <a:defRPr/>
              </a:pPr>
              <a:r>
                <a:rPr kumimoji="0" lang="ar-SA" sz="1100" b="1" i="0" u="none" strike="noStrike" kern="100" cap="none" spc="0" normalizeH="0" baseline="0" noProof="0" dirty="0">
                  <a:ln>
                    <a:noFill/>
                  </a:ln>
                  <a:solidFill>
                    <a:srgbClr val="2F5496"/>
                  </a:solidFill>
                  <a:effectLst/>
                  <a:uLnTx/>
                  <a:uFillTx/>
                  <a:latin typeface="Segoe UI" panose="020B0502040204020203" pitchFamily="34" charset="0"/>
                  <a:ea typeface="Times New Roman" panose="02020603050405020304" pitchFamily="18" charset="0"/>
                  <a:cs typeface="Segoe UI" panose="020B0502040204020203" pitchFamily="34" charset="0"/>
                </a:rPr>
                <a:t>آليات الإبلاغ</a:t>
              </a:r>
              <a:endParaRPr kumimoji="0" lang="en-GB" sz="1100" b="1" i="0" u="none" strike="noStrike" kern="100" cap="none" spc="0" normalizeH="0" baseline="0" noProof="0" dirty="0">
                <a:ln>
                  <a:noFill/>
                </a:ln>
                <a:solidFill>
                  <a:srgbClr val="2F5496"/>
                </a:solidFill>
                <a:effectLst/>
                <a:uLnTx/>
                <a:uFillTx/>
                <a:latin typeface="Segoe UI" panose="020B0502040204020203" pitchFamily="34" charset="0"/>
                <a:ea typeface="Times New Roman" panose="02020603050405020304" pitchFamily="18" charset="0"/>
                <a:cs typeface="Segoe UI" panose="020B0502040204020203" pitchFamily="34" charset="0"/>
              </a:endParaRPr>
            </a:p>
          </p:txBody>
        </p:sp>
      </p:grpSp>
    </p:spTree>
    <p:extLst>
      <p:ext uri="{BB962C8B-B14F-4D97-AF65-F5344CB8AC3E}">
        <p14:creationId xmlns:p14="http://schemas.microsoft.com/office/powerpoint/2010/main" val="20934331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8" y="1884218"/>
            <a:ext cx="10851976" cy="450419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SA"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أولاً. الأخلاقيات الفردية </a:t>
            </a:r>
            <a:r>
              <a:rPr lang="ar-EG"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just"/>
            <a:r>
              <a:rPr lang="ar-SA"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ويمثل المدراء الفئة الرئيسة من الأفراد المكونين للأساس الأول من أسس المنظمة الأخلاقية ، وهنا تجب الإشارة إلى أهمية أن يتسم هؤلاء الأفراد بالصدق والاستقامة وأن تنعكس تلك السمات في قراراتهم وسلوكياتهم ، وذلك لثقة بقية الأفراد من داخل وخارج المنظمة بالمدراء كونهم أداة لتنفيذ المعايير الأخلاقية ، والمعاملة الصادقة ، ويكونون أخلاقيون في تعاملاتهم العادلة مع الآخرين ، وهم الذين يبذلون الجهود للوصول إلى مديات أخلاقية متطورة ، ويترتب عليهم تحديد طرق تركيز الانتباه على القيم الأخلاقية داخل المنظمة ، وإيجاد البيئة المنظمية التي تشجع وترشد وتدعم السلوك الأخلاقي لكل العاملين ، ولأجل ذلك يتوجب على المدراء أن يعملوا على إيجاد مناخ العمل الأخلاقي الملائم ليمارس فيه الآخرون أعمالهم ، </a:t>
            </a:r>
            <a:r>
              <a:rPr lang="ar-SA" kern="0" dirty="0">
                <a:solidFill>
                  <a:schemeClr val="tx1"/>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والذي يتضمن خمسة جوانب أساسية هي </a:t>
            </a:r>
            <a:r>
              <a:rPr lang="ar-EG" kern="0" dirty="0">
                <a:solidFill>
                  <a:schemeClr val="tx1"/>
                </a:solidFill>
                <a:effectLst/>
                <a:highlight>
                  <a:srgbClr val="FFFF00"/>
                </a:highlight>
                <a:latin typeface="Segoe UI" panose="020B0502040204020203" pitchFamily="34" charset="0"/>
                <a:ea typeface="Times New Roman" panose="02020603050405020304" pitchFamily="18" charset="0"/>
                <a:cs typeface="Segoe UI" panose="020B0502040204020203" pitchFamily="34" charset="0"/>
              </a:rPr>
              <a:t>على النحو التالي: </a:t>
            </a:r>
            <a:r>
              <a:rPr lang="ar-SA" kern="0" dirty="0">
                <a:effectLst/>
                <a:latin typeface="Segoe UI" panose="020B0502040204020203" pitchFamily="34" charset="0"/>
                <a:ea typeface="Times New Roman" panose="02020603050405020304" pitchFamily="18" charset="0"/>
                <a:cs typeface="Segoe UI" panose="020B0502040204020203" pitchFamily="34" charset="0"/>
              </a:rPr>
              <a:t>أن </a:t>
            </a:r>
            <a:r>
              <a:rPr lang="ar-SA" sz="1800" kern="0" dirty="0">
                <a:effectLst/>
                <a:latin typeface="Segoe UI" panose="020B0502040204020203" pitchFamily="34" charset="0"/>
                <a:ea typeface="Times New Roman" panose="02020603050405020304" pitchFamily="18" charset="0"/>
                <a:cs typeface="Segoe UI" panose="020B0502040204020203" pitchFamily="34" charset="0"/>
              </a:rPr>
              <a:t>العلاقة بين الفرد والمجتمع هي علاقة تكاملية وعلي القائد إيجاد علاقة منسجمة نسبياً بين الفرد داخل المؤسسة والمجتمع المحيط </a:t>
            </a: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29934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Low" rtl="1">
              <a:lnSpc>
                <a:spcPct val="107000"/>
              </a:lnSpc>
              <a:spcAft>
                <a:spcPts val="800"/>
              </a:spcAft>
              <a:buFont typeface="+mj-lt"/>
              <a:buAutoNum type="arabicPeriod"/>
              <a:tabLst>
                <a:tab pos="228600" algn="l"/>
              </a:tabLst>
            </a:pPr>
            <a:r>
              <a:rPr lang="ar-EG"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الأفراد </a:t>
            </a: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من خلال تحديد ما هو أفضل للأفراد داخل المنظمة وخارجها .  </a:t>
            </a:r>
            <a:endParaRPr lang="en-GB"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الجوانب القانونية </a:t>
            </a: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ويتضمن التأكيد على إطاعة القوانين والمعايير المهنية وعدم انتهاكها يعد اعتباراً أخلاقياً مهماً في المنظمة . </a:t>
            </a:r>
            <a:endParaRPr lang="en-GB"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الالتصاق بالقواعد </a:t>
            </a: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ويشير إلى تعقب تلك القواعد والإجراءات والسياسات المنظمية .</a:t>
            </a:r>
            <a:endParaRPr lang="en-GB"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التركيز على الجوانب المالية والأداء </a:t>
            </a:r>
            <a:r>
              <a:rPr lang="ar-SA" sz="2000" b="1" kern="0" dirty="0" err="1">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المنظمي</a:t>
            </a:r>
            <a:r>
              <a:rPr lang="ar-SA"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وذلك من خلال قيام الأفراد ببذل الجهود لتحقيق استفادة المنظمة والنتائج المتحققة فيها .</a:t>
            </a:r>
            <a:endParaRPr lang="en-GB"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20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استقلالية الأفراد </a:t>
            </a:r>
            <a:r>
              <a:rPr lang="ar-SA" sz="20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وتتضمن استرشاد الأفراد بأخلاقياتهم الشخصية في المنظمة ليقرروا لأنفسهم ما هو الصحيح لاتباعه وما هو الخاطئ وتجنبه . </a:t>
            </a:r>
            <a:endParaRPr lang="en-GB" sz="20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859093" y="94924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flipV="1">
            <a:off x="1016000" y="1719191"/>
            <a:ext cx="10233692" cy="373885"/>
          </a:xfrm>
          <a:prstGeom prst="rect">
            <a:avLst/>
          </a:prstGeom>
          <a:noFill/>
        </p:spPr>
        <p:txBody>
          <a:bodyPr wrap="square" rtlCol="0">
            <a:spAutoFit/>
          </a:bodyPr>
          <a:lstStyle/>
          <a:p>
            <a:pPr algn="r">
              <a:lnSpc>
                <a:spcPct val="107000"/>
              </a:lnSpc>
              <a:spcAft>
                <a:spcPts val="800"/>
              </a:spcAft>
            </a:pPr>
            <a:r>
              <a:rPr lang="en-GB" sz="1800" kern="100" dirty="0">
                <a:effectLst/>
                <a:latin typeface="Trebuchet MS" panose="020B0603020202020204" pitchFamily="34" charset="0"/>
                <a:ea typeface="Calibri" panose="020F0502020204030204" pitchFamily="34" charset="0"/>
                <a:cs typeface="Times New Roman" panose="02020603050405020304" pitchFamily="18" charset="0"/>
              </a:rPr>
              <a:t> </a:t>
            </a:r>
            <a:endParaRPr lang="en-GB" sz="18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571373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79" y="1674544"/>
            <a:ext cx="10851975" cy="47138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83490" y="1674545"/>
            <a:ext cx="10566202" cy="3945375"/>
          </a:xfrm>
          <a:prstGeom prst="rect">
            <a:avLst/>
          </a:prstGeom>
          <a:noFill/>
        </p:spPr>
        <p:txBody>
          <a:bodyPr wrap="square" rtlCol="0">
            <a:spAutoFit/>
          </a:bodyPr>
          <a:lstStyle/>
          <a:p>
            <a:pPr algn="r">
              <a:lnSpc>
                <a:spcPct val="107000"/>
              </a:lnSpc>
              <a:spcAft>
                <a:spcPts val="800"/>
              </a:spcAft>
            </a:pPr>
            <a:r>
              <a:rPr lang="en-GB" sz="2400" kern="100" dirty="0">
                <a:effectLst/>
                <a:latin typeface="Segoe UI" panose="020B0502040204020203" pitchFamily="34" charset="0"/>
                <a:ea typeface="Calibri" panose="020F0502020204030204" pitchFamily="34" charset="0"/>
                <a:cs typeface="Segoe UI" panose="020B0502040204020203" pitchFamily="34" charset="0"/>
              </a:rPr>
              <a:t> </a:t>
            </a:r>
          </a:p>
          <a:p>
            <a:pPr indent="457200" algn="justLow" rtl="1">
              <a:lnSpc>
                <a:spcPct val="107000"/>
              </a:lnSpc>
              <a:spcAft>
                <a:spcPts val="800"/>
              </a:spcAft>
            </a:pP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في حين يبين كلاً من (هل وجونز) إلى أن سعي المنظمة إلى تهيئة المناخ الأخلاقي الملائم يتم من خلال ثلاث خطوات </a:t>
            </a:r>
            <a:r>
              <a:rPr lang="ar-EG" sz="2000" kern="0" dirty="0">
                <a:effectLst/>
                <a:latin typeface="Segoe UI" panose="020B0502040204020203" pitchFamily="34" charset="0"/>
                <a:ea typeface="Times New Roman" panose="02020603050405020304" pitchFamily="18" charset="0"/>
                <a:cs typeface="Segoe UI" panose="020B0502040204020203" pitchFamily="34" charset="0"/>
              </a:rPr>
              <a:t>هي: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يجب على الإدارة العليا استخدام موقعها القيادي لتجسيد البعد الأخلاقي ضمن القيم التي يركزون عليها .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كما يجب عليهم تمثيل القيم الأخلاقية في رسالة المنظمة .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يجب عليهم تفعيل ومباشرة القيم الأخلاقية بصورة عملية ، إذ يتعين عليهم أن ينفذوا عمليات التعيين والفصل وتوزيع الحوافز والمكافآت من خلال الالتزام بالقيم الأخلاقية .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mj-lt"/>
              <a:buAutoNum type="arabicPeriod"/>
              <a:tabLst>
                <a:tab pos="228600" algn="l"/>
              </a:tabLst>
            </a:pPr>
            <a:r>
              <a:rPr lang="ar-SA" sz="2000" kern="0" dirty="0">
                <a:effectLst/>
                <a:latin typeface="Segoe UI" panose="020B0502040204020203" pitchFamily="34" charset="0"/>
                <a:ea typeface="Times New Roman" panose="02020603050405020304" pitchFamily="18" charset="0"/>
                <a:cs typeface="Segoe UI" panose="020B0502040204020203" pitchFamily="34" charset="0"/>
              </a:rPr>
              <a:t>كما يتوجب على المدراء أن يكونون قادرين على التفكير بوعي تام في التداعيات الأخلاقية لقراراتهم المتخذة في المنظمة كسبيل لبناء المنظمة الأخلاقية . </a:t>
            </a:r>
            <a:endParaRPr lang="en-GB" sz="20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490278" y="563158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574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56321" y="1645857"/>
            <a:ext cx="10679357" cy="466918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07000"/>
              </a:lnSpc>
              <a:spcAft>
                <a:spcPts val="800"/>
              </a:spcAft>
            </a:pPr>
            <a:r>
              <a:rPr lang="ar-SA" sz="18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ثانياً. أخلاقيات القيادة</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800"/>
              </a:spcAft>
            </a:pPr>
            <a:r>
              <a:rPr lang="ar-SA" sz="18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أفرزت دراسة السياسات والممارسات الأخلاقية في العديد من المنظمات الناجحة حقيقة أن الدور الذي يمارسه القادة في هذه المنظمات في مجال تحديدها حيوياً ، ففي إحدى المسوحات وجد أن العاملين مدركين بشكلٍ حقيقي للزلات الأخلاقية لقادتهم ، وأن المنظمات تسهم بشكلٍ سريع في إشاعة مواقع الاتصال بالطريقة التي يحدد المدراء فيها وسيلة الفعل الأخلاقية . </a:t>
            </a:r>
            <a:endPar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800"/>
              </a:spcAft>
            </a:pP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وإن الطريق الأولي الذي يختاره القائد ليحدد النغمة الأخلاقية للمنظمة يتم من خلال الأفعال والتصرفات التي يقوم بها ، أي عكس تلك القيم في الواقع العملي. وإذا لم يصغي الأفراد إلى القيم الأخلاقية التي يحددها لهم قادتهم ، فإن ذلك يؤشر أن الأفكار التي يحملونها تدور حول عدم أهمية القيم الأخلاقية في المنظمة. </a:t>
            </a:r>
            <a:endPar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just"/>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ويرى البعض بأن عملية صياغة أو نسج القيم الأخلاقية في المنظمة يتم في إطار الثقافة التنظيمية وفي استمرارية أعمالها لإعادة تجديد أو تحديث القيم الأخلاقية غير الثابتة ، وأن الأفراد العاملين هم الذين يدعمون تلك القيم الجوهرية </a:t>
            </a:r>
            <a:r>
              <a:rPr lang="ar-SA" sz="1600" kern="0" dirty="0">
                <a:solidFill>
                  <a:schemeClr val="tx1"/>
                </a:solidFill>
                <a:latin typeface="Segoe UI" panose="020B0502040204020203" pitchFamily="34" charset="0"/>
                <a:cs typeface="Segoe UI" panose="020B0502040204020203" pitchFamily="34" charset="0"/>
              </a:rPr>
              <a:t>في إطار الأفعال والتصرفات التي يمارسونها</a:t>
            </a:r>
            <a:r>
              <a:rPr lang="ar-EG" sz="1600" kern="0" dirty="0">
                <a:solidFill>
                  <a:schemeClr val="tx1"/>
                </a:solidFill>
                <a:latin typeface="Segoe UI" panose="020B0502040204020203" pitchFamily="34" charset="0"/>
                <a:cs typeface="Segoe UI" panose="020B0502040204020203" pitchFamily="34" charset="0"/>
              </a:rPr>
              <a:t>. </a:t>
            </a:r>
            <a:r>
              <a:rPr lang="ar-EG" sz="18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p>
          <a:p>
            <a:pPr algn="just"/>
            <a:r>
              <a:rPr lang="ar-EG" sz="18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8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endParaRPr lang="en-US" dirty="0">
              <a:solidFill>
                <a:schemeClr val="tx1"/>
              </a:solidFill>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10">
            <a:extLst>
              <a:ext uri="{FF2B5EF4-FFF2-40B4-BE49-F238E27FC236}">
                <a16:creationId xmlns="" xmlns:a16="http://schemas.microsoft.com/office/drawing/2014/main" id="{7C8BF1EA-1028-F746-FE55-957A10D72779}"/>
              </a:ext>
            </a:extLst>
          </p:cNvPr>
          <p:cNvSpPr/>
          <p:nvPr/>
        </p:nvSpPr>
        <p:spPr>
          <a:xfrm>
            <a:off x="670012" y="5735851"/>
            <a:ext cx="4321867" cy="756835"/>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grpSp>
        <p:nvGrpSpPr>
          <p:cNvPr id="3" name="Group 2">
            <a:extLst>
              <a:ext uri="{FF2B5EF4-FFF2-40B4-BE49-F238E27FC236}">
                <a16:creationId xmlns="" xmlns:a16="http://schemas.microsoft.com/office/drawing/2014/main" id="{BCF8405A-E64C-FB06-68CE-3FBA6FC89DD6}"/>
              </a:ext>
            </a:extLst>
          </p:cNvPr>
          <p:cNvGrpSpPr>
            <a:grpSpLocks/>
          </p:cNvGrpSpPr>
          <p:nvPr/>
        </p:nvGrpSpPr>
        <p:grpSpPr bwMode="auto">
          <a:xfrm>
            <a:off x="1188720" y="8490585"/>
            <a:ext cx="5212080" cy="1657350"/>
            <a:chOff x="1872" y="1630"/>
            <a:chExt cx="8208" cy="2471"/>
          </a:xfrm>
        </p:grpSpPr>
        <p:sp>
          <p:nvSpPr>
            <p:cNvPr id="6" name="Text Box 29">
              <a:extLst>
                <a:ext uri="{FF2B5EF4-FFF2-40B4-BE49-F238E27FC236}">
                  <a16:creationId xmlns="" xmlns:a16="http://schemas.microsoft.com/office/drawing/2014/main" id="{71D360F0-4F74-11C4-04CA-9C56430D085A}"/>
                </a:ext>
              </a:extLst>
            </p:cNvPr>
            <p:cNvSpPr txBox="1">
              <a:spLocks noChangeArrowheads="1"/>
            </p:cNvSpPr>
            <p:nvPr/>
          </p:nvSpPr>
          <p:spPr bwMode="auto">
            <a:xfrm>
              <a:off x="8352" y="163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(1)</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ويتم ذلك بتحديد المتأثرين بالقرار من المشاركون وهل تمّ انتهاك أية حقوق يمتلكوها</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grpSp>
          <p:nvGrpSpPr>
            <p:cNvPr id="8" name="Group 7">
              <a:extLst>
                <a:ext uri="{FF2B5EF4-FFF2-40B4-BE49-F238E27FC236}">
                  <a16:creationId xmlns="" xmlns:a16="http://schemas.microsoft.com/office/drawing/2014/main" id="{3D65AD7F-C897-41CA-1481-F1340573A90E}"/>
                </a:ext>
              </a:extLst>
            </p:cNvPr>
            <p:cNvGrpSpPr>
              <a:grpSpLocks/>
            </p:cNvGrpSpPr>
            <p:nvPr/>
          </p:nvGrpSpPr>
          <p:grpSpPr bwMode="auto">
            <a:xfrm>
              <a:off x="6177" y="1653"/>
              <a:ext cx="2160" cy="2448"/>
              <a:chOff x="6177" y="7200"/>
              <a:chExt cx="2160" cy="2448"/>
            </a:xfrm>
          </p:grpSpPr>
          <p:sp>
            <p:nvSpPr>
              <p:cNvPr id="16" name="Text Box 31">
                <a:extLst>
                  <a:ext uri="{FF2B5EF4-FFF2-40B4-BE49-F238E27FC236}">
                    <a16:creationId xmlns="" xmlns:a16="http://schemas.microsoft.com/office/drawing/2014/main" id="{80AC6CA9-EF3F-6724-AF4A-A41874F3D1AA}"/>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dirty="0">
                    <a:effectLst/>
                    <a:latin typeface="Calibri" panose="020F0502020204030204" pitchFamily="34" charset="0"/>
                    <a:ea typeface="Calibri" panose="020F0502020204030204" pitchFamily="34" charset="0"/>
                    <a:cs typeface="Arabic Transparent" panose="020B0604020202020204" pitchFamily="34" charset="0"/>
                  </a:rPr>
                  <a:t>الخطوة (2)</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dirty="0">
                    <a:effectLst/>
                    <a:latin typeface="Calibri" panose="020F0502020204030204" pitchFamily="34" charset="0"/>
                    <a:ea typeface="Calibri" panose="020F0502020204030204" pitchFamily="34" charset="0"/>
                    <a:cs typeface="Arial" panose="020B0604020202020204" pitchFamily="34" charset="0"/>
                  </a:rPr>
                  <a:t>تقييم القرار من وجهة النظر الأخلاقية بالاتساق مع المبادئ الأخلاقية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cxnSp>
            <p:nvCxnSpPr>
              <p:cNvPr id="17" name="Line 32">
                <a:extLst>
                  <a:ext uri="{FF2B5EF4-FFF2-40B4-BE49-F238E27FC236}">
                    <a16:creationId xmlns="" xmlns:a16="http://schemas.microsoft.com/office/drawing/2014/main" id="{2DF25989-7D0E-B7E3-04F7-316CC3A5CB49}"/>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9" name="Group 8">
              <a:extLst>
                <a:ext uri="{FF2B5EF4-FFF2-40B4-BE49-F238E27FC236}">
                  <a16:creationId xmlns="" xmlns:a16="http://schemas.microsoft.com/office/drawing/2014/main" id="{62E469E3-010B-29DC-35F4-C671FBF18455}"/>
                </a:ext>
              </a:extLst>
            </p:cNvPr>
            <p:cNvGrpSpPr>
              <a:grpSpLocks/>
            </p:cNvGrpSpPr>
            <p:nvPr/>
          </p:nvGrpSpPr>
          <p:grpSpPr bwMode="auto">
            <a:xfrm>
              <a:off x="4032" y="1630"/>
              <a:ext cx="2160" cy="2448"/>
              <a:chOff x="6177" y="7200"/>
              <a:chExt cx="2160" cy="2448"/>
            </a:xfrm>
          </p:grpSpPr>
          <p:sp>
            <p:nvSpPr>
              <p:cNvPr id="14" name="Text Box 34">
                <a:extLst>
                  <a:ext uri="{FF2B5EF4-FFF2-40B4-BE49-F238E27FC236}">
                    <a16:creationId xmlns="" xmlns:a16="http://schemas.microsoft.com/office/drawing/2014/main" id="{C9401998-5F7F-26E7-C196-68B5ED3F329C}"/>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(3)</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وضع هدف أخلاقي وتكوين حاسة أخلاقية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5" name="Line 35">
                <a:extLst>
                  <a:ext uri="{FF2B5EF4-FFF2-40B4-BE49-F238E27FC236}">
                    <a16:creationId xmlns="" xmlns:a16="http://schemas.microsoft.com/office/drawing/2014/main" id="{2B5EC1C2-D46A-CCF1-B838-9EF61D4CE558}"/>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nvGrpSpPr>
            <p:cNvPr id="10" name="Group 9">
              <a:extLst>
                <a:ext uri="{FF2B5EF4-FFF2-40B4-BE49-F238E27FC236}">
                  <a16:creationId xmlns="" xmlns:a16="http://schemas.microsoft.com/office/drawing/2014/main" id="{A6DC5B4F-4D8C-8F8D-C7F2-D82C933672CF}"/>
                </a:ext>
              </a:extLst>
            </p:cNvPr>
            <p:cNvGrpSpPr>
              <a:grpSpLocks/>
            </p:cNvGrpSpPr>
            <p:nvPr/>
          </p:nvGrpSpPr>
          <p:grpSpPr bwMode="auto">
            <a:xfrm>
              <a:off x="1872" y="1630"/>
              <a:ext cx="2160" cy="2448"/>
              <a:chOff x="6177" y="7200"/>
              <a:chExt cx="2160" cy="2448"/>
            </a:xfrm>
          </p:grpSpPr>
          <p:sp>
            <p:nvSpPr>
              <p:cNvPr id="12" name="Text Box 37">
                <a:extLst>
                  <a:ext uri="{FF2B5EF4-FFF2-40B4-BE49-F238E27FC236}">
                    <a16:creationId xmlns="" xmlns:a16="http://schemas.microsoft.com/office/drawing/2014/main" id="{177B516F-C524-D911-9112-F6ABFB8A18B0}"/>
                  </a:ext>
                </a:extLst>
              </p:cNvPr>
              <p:cNvSpPr txBox="1">
                <a:spLocks noChangeArrowheads="1"/>
              </p:cNvSpPr>
              <p:nvPr/>
            </p:nvSpPr>
            <p:spPr bwMode="auto">
              <a:xfrm>
                <a:off x="6177" y="7200"/>
                <a:ext cx="1728" cy="2448"/>
              </a:xfrm>
              <a:prstGeom prst="rect">
                <a:avLst/>
              </a:prstGeom>
              <a:solidFill>
                <a:srgbClr val="FFFFFF"/>
              </a:solidFill>
              <a:ln w="19050">
                <a:solidFill>
                  <a:srgbClr val="000000"/>
                </a:solidFill>
                <a:miter lim="800000"/>
                <a:headEnd/>
                <a:tailEnd/>
              </a:ln>
            </p:spPr>
            <p:txBody>
              <a:bodyPr rot="0" vert="horz" wrap="square" lIns="91440" tIns="45720" rIns="91440" bIns="45720" anchor="t" anchorCtr="0" upright="1">
                <a:noAutofit/>
              </a:bodyPr>
              <a:lstStyle/>
              <a:p>
                <a:pPr algn="ctr">
                  <a:lnSpc>
                    <a:spcPct val="107000"/>
                  </a:lnSpc>
                  <a:spcAft>
                    <a:spcPts val="800"/>
                  </a:spcAft>
                </a:pPr>
                <a:r>
                  <a:rPr lang="ar-SA" sz="1100" b="1" u="sng" kern="100">
                    <a:effectLst/>
                    <a:latin typeface="Calibri" panose="020F0502020204030204" pitchFamily="34" charset="0"/>
                    <a:ea typeface="Calibri" panose="020F0502020204030204" pitchFamily="34" charset="0"/>
                    <a:cs typeface="Arabic Transparent" panose="020B0604020202020204" pitchFamily="34" charset="0"/>
                  </a:rPr>
                  <a:t>الخطوة (4)</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a:p>
                <a:pPr algn="justLow">
                  <a:lnSpc>
                    <a:spcPct val="200000"/>
                  </a:lnSpc>
                  <a:spcAft>
                    <a:spcPts val="600"/>
                  </a:spcAft>
                </a:pPr>
                <a:r>
                  <a:rPr lang="ar-SA" sz="1100" b="1" kern="100">
                    <a:effectLst/>
                    <a:latin typeface="Calibri" panose="020F0502020204030204" pitchFamily="34" charset="0"/>
                    <a:ea typeface="Calibri" panose="020F0502020204030204" pitchFamily="34" charset="0"/>
                    <a:cs typeface="Arial" panose="020B0604020202020204" pitchFamily="34" charset="0"/>
                  </a:rPr>
                  <a:t>إدارة العمل من منطلق السلوك الأخلاقي  </a:t>
                </a:r>
                <a:endParaRPr lang="en-GB" sz="1100" kern="100">
                  <a:effectLst/>
                  <a:latin typeface="Calibri" panose="020F0502020204030204" pitchFamily="34" charset="0"/>
                  <a:ea typeface="Calibri" panose="020F0502020204030204" pitchFamily="34" charset="0"/>
                  <a:cs typeface="Arial" panose="020B0604020202020204" pitchFamily="34" charset="0"/>
                </a:endParaRPr>
              </a:p>
            </p:txBody>
          </p:sp>
          <p:cxnSp>
            <p:nvCxnSpPr>
              <p:cNvPr id="13" name="Line 38">
                <a:extLst>
                  <a:ext uri="{FF2B5EF4-FFF2-40B4-BE49-F238E27FC236}">
                    <a16:creationId xmlns="" xmlns:a16="http://schemas.microsoft.com/office/drawing/2014/main" id="{80DA5714-BA81-6B1F-8E51-13EC263195EF}"/>
                  </a:ext>
                </a:extLst>
              </p:cNvPr>
              <p:cNvCxnSpPr>
                <a:cxnSpLocks noChangeShapeType="1"/>
              </p:cNvCxnSpPr>
              <p:nvPr/>
            </p:nvCxnSpPr>
            <p:spPr bwMode="auto">
              <a:xfrm flipH="1">
                <a:off x="7905" y="8451"/>
                <a:ext cx="432" cy="0"/>
              </a:xfrm>
              <a:prstGeom prst="line">
                <a:avLst/>
              </a:prstGeom>
              <a:noFill/>
              <a:ln w="19050">
                <a:solidFill>
                  <a:srgbClr val="000000"/>
                </a:solidFill>
                <a:round/>
                <a:headEnd/>
                <a:tailEnd type="triangle" w="med" len="med"/>
              </a:ln>
              <a:extLst>
                <a:ext uri="{909E8E84-426E-40DD-AFC4-6F175D3DCCD1}">
                  <a14:hiddenFill xmlns:a14="http://schemas.microsoft.com/office/drawing/2010/main">
                    <a:noFill/>
                  </a14:hiddenFill>
                </a:ext>
              </a:extLst>
            </p:spPr>
          </p:cxnSp>
        </p:grpSp>
      </p:grpSp>
      <p:sp>
        <p:nvSpPr>
          <p:cNvPr id="18" name="Rectangle 17">
            <a:extLst>
              <a:ext uri="{FF2B5EF4-FFF2-40B4-BE49-F238E27FC236}">
                <a16:creationId xmlns="" xmlns:a16="http://schemas.microsoft.com/office/drawing/2014/main" id="{5AC9298E-7552-B07B-6B03-AC6EB4CA70AB}"/>
              </a:ext>
            </a:extLst>
          </p:cNvPr>
          <p:cNvSpPr>
            <a:spLocks noChangeArrowheads="1"/>
          </p:cNvSpPr>
          <p:nvPr/>
        </p:nvSpPr>
        <p:spPr bwMode="auto">
          <a:xfrm>
            <a:off x="0" y="45720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15892580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762001" y="1838036"/>
            <a:ext cx="10968182" cy="392209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Low" rtl="1">
              <a:lnSpc>
                <a:spcPct val="107000"/>
              </a:lnSpc>
              <a:spcAft>
                <a:spcPts val="800"/>
              </a:spcAft>
            </a:pPr>
            <a:r>
              <a:rPr lang="ar-SA" sz="16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ثالثاً. الأنظمة والهياكل المنظمية </a:t>
            </a:r>
            <a:r>
              <a:rPr lang="ar-EG" sz="16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وتشكل هذه المجموعة من المقومات الركن الثالث ضمن مجموعة الأدوات التي يستخدمها المدراء في المنظمات لتشكيل القيم وتعزيز السلوكيات الأخلاقية والتحول بالمنظمة لتصبح منظمة أخلاقية ، وتتضمن هذه المجموعة ما يأتي : </a:t>
            </a:r>
            <a:endPar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42900" lvl="0" indent="-342900" algn="justLow" rtl="1">
              <a:lnSpc>
                <a:spcPct val="107000"/>
              </a:lnSpc>
              <a:spcAft>
                <a:spcPts val="800"/>
              </a:spcAft>
              <a:buFont typeface="Symbol" panose="05050102010706020507" pitchFamily="18" charset="2"/>
              <a:buChar char=""/>
              <a:tabLst>
                <a:tab pos="233680" algn="l"/>
                <a:tab pos="411480" algn="l"/>
              </a:tabLst>
            </a:pPr>
            <a:r>
              <a:rPr lang="ar-SA" sz="16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الثقافة المنظمية </a:t>
            </a:r>
            <a:r>
              <a:rPr lang="ar-EG" sz="16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توصف الثقافة المنظمية بأنها من القوى الأساسية المساهمة في تكوين أو بناء المنظمة الأخلاقية ، وفي هذا الصدد يشار إليها من خلال ثلاثة اتجاهات هي :</a:t>
            </a:r>
            <a:endPar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233680" indent="-233680" algn="justLow" rtl="1">
              <a:lnSpc>
                <a:spcPct val="107000"/>
              </a:lnSpc>
              <a:spcAft>
                <a:spcPts val="800"/>
              </a:spcAft>
            </a:pPr>
            <a:r>
              <a:rPr lang="ar-SA" sz="16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آ.  جوهر الثقافة</a:t>
            </a: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 وهو الاتجاه الذي يركز على الثقافة عبر الأبعاد الفكرية غير الملموسة لها كالقيم والمعتقدات والافتراضات والفلسفة والأيديولوجيا والتوقعات والمواقف المشتركة التي تربط أعضاء المنظمة . </a:t>
            </a:r>
            <a:endPar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233680" indent="-233680" algn="justLow" rtl="1">
              <a:lnSpc>
                <a:spcPct val="107000"/>
              </a:lnSpc>
              <a:spcAft>
                <a:spcPts val="800"/>
              </a:spcAft>
            </a:pPr>
            <a:r>
              <a:rPr lang="ar-SA" sz="16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ب. مظاهر الثقافة</a:t>
            </a: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 وهو الاتجاه الذي يركز على الثقافة من خلال مظاهرها مثل الرموز والطقوس وأنماط السلوك والأبنية والهياكل والأنظمة أو مظاهر السلوك. </a:t>
            </a:r>
            <a:endPar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233680" indent="-233680" algn="justLow" rtl="1">
              <a:lnSpc>
                <a:spcPct val="107000"/>
              </a:lnSpc>
              <a:spcAft>
                <a:spcPts val="800"/>
              </a:spcAft>
            </a:pPr>
            <a:r>
              <a:rPr lang="ar-SA" sz="16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جـ. النسيج الثقافي</a:t>
            </a:r>
            <a:r>
              <a:rPr lang="ar-SA"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 وهو الاتجاه الذي يستوعب الاتجاهات الفكرية الحديثة المتمثلة بالأبعاد الجوهرية والسلوكية بوصفها آلية للانسجام بينها وبين الفكر والعقل </a:t>
            </a:r>
            <a:r>
              <a:rPr lang="ar-EG" sz="16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a:t>
            </a:r>
            <a:endParaRPr lang="en-GB" sz="16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 xmlns:a16="http://schemas.microsoft.com/office/drawing/2014/main" id="{7630ADC2-60FB-E967-96BD-5640E7326DE6}"/>
              </a:ext>
            </a:extLst>
          </p:cNvPr>
          <p:cNvSpPr/>
          <p:nvPr/>
        </p:nvSpPr>
        <p:spPr>
          <a:xfrm>
            <a:off x="660400" y="5459263"/>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741133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99655" y="1790539"/>
            <a:ext cx="10792690" cy="4056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rtl="1">
              <a:lnSpc>
                <a:spcPct val="107000"/>
              </a:lnSpc>
              <a:spcAft>
                <a:spcPts val="800"/>
              </a:spcAft>
              <a:buFont typeface="Symbol" panose="05050102010706020507" pitchFamily="18" charset="2"/>
              <a:buChar char=""/>
              <a:tabLst>
                <a:tab pos="233680" algn="l"/>
                <a:tab pos="411480" algn="l"/>
              </a:tabLst>
            </a:pPr>
            <a:r>
              <a:rPr lang="ar-SA" sz="18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الرموز الأخلاقية   </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107000"/>
              </a:lnSpc>
              <a:spcAft>
                <a:spcPts val="800"/>
              </a:spcAft>
            </a:pPr>
            <a:r>
              <a:rPr lang="ar-SA" sz="18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وهي عبارات أساسية تعكس قيم المنظمة المتعلقة بالجوانب الأخلاقية والاجتماعية ، ومن شأن هذه العبارات أن تبلغ العاملين في المنظمة السبب الرئيس لنشوء المنظمة، وتميل تلك الرموز الأخلاقية إلى أن تكون بشكلين : </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23215" indent="-269875" algn="just" rtl="1">
              <a:lnSpc>
                <a:spcPct val="107000"/>
              </a:lnSpc>
              <a:spcAft>
                <a:spcPts val="800"/>
              </a:spcAft>
            </a:pPr>
            <a:r>
              <a:rPr lang="ar-SA" sz="18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آ.  الرموز الأخلاقية المستندة إلى المبادئ </a:t>
            </a:r>
            <a:r>
              <a:rPr lang="ar-SA" sz="18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ويصمم هذا النوع ليتم اختيار الثقافة الكلية للمنظمة ، ومن شأن ذلك أن يعرّف بالقيم الأساسية ومتضمنات اللغة العامة والخاصة بمسؤوليات المنظمة وجودة منتجاتها ، والتعامل مع عامليها ، والعبارة العامة للمبدأ في هذا الإطار يطلق عليها العقيدة الكلية للمنظمة . </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a:p>
            <a:pPr marL="323215" indent="-269875" algn="just" rtl="1">
              <a:lnSpc>
                <a:spcPct val="107000"/>
              </a:lnSpc>
              <a:spcAft>
                <a:spcPts val="800"/>
              </a:spcAft>
            </a:pPr>
            <a:r>
              <a:rPr lang="ar-SA" sz="1800" b="1"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ب. الرموز الأخلاقية المستندة إلى السياسات </a:t>
            </a:r>
            <a:r>
              <a:rPr lang="ar-SA" sz="1800" kern="0" dirty="0">
                <a:solidFill>
                  <a:schemeClr val="tx1"/>
                </a:solidFill>
                <a:effectLst/>
                <a:latin typeface="Segoe UI" panose="020B0502040204020203" pitchFamily="34" charset="0"/>
                <a:ea typeface="Times New Roman" panose="02020603050405020304" pitchFamily="18" charset="0"/>
                <a:cs typeface="Segoe UI" panose="020B0502040204020203" pitchFamily="34" charset="0"/>
              </a:rPr>
              <a:t>، وهي التي تحدد الإجراءات المعتمدة في المواقف الأخلاقية المحددة ، وتتضمن تلك المواقف الممارسات التسويقية ، وصراعات الرغبة داخل المنظمة ، والتقيد بالقوانين ، وامتلاك المعلومات ، والمواهب السياسية ، والفرص المتساوية . </a:t>
            </a:r>
            <a:endParaRPr lang="en-GB" sz="1800" kern="100" dirty="0">
              <a:solidFill>
                <a:schemeClr val="tx1"/>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 name="Rectangle 5">
            <a:extLst>
              <a:ext uri="{FF2B5EF4-FFF2-40B4-BE49-F238E27FC236}">
                <a16:creationId xmlns="" xmlns:a16="http://schemas.microsoft.com/office/drawing/2014/main" id="{7630ADC2-60FB-E967-96BD-5640E7326DE6}"/>
              </a:ext>
            </a:extLst>
          </p:cNvPr>
          <p:cNvSpPr/>
          <p:nvPr/>
        </p:nvSpPr>
        <p:spPr>
          <a:xfrm>
            <a:off x="69272" y="6019585"/>
            <a:ext cx="4253344" cy="8333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776387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863431"/>
            <a:ext cx="10798865" cy="41924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 xmlns:a16="http://schemas.microsoft.com/office/drawing/2014/main" id="{F912C877-5594-EE51-B7E8-657A7EF350D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a:xfrm>
            <a:off x="2016915" y="2095405"/>
            <a:ext cx="9029776" cy="3965253"/>
          </a:xfrm>
          <a:prstGeom prst="rect">
            <a:avLst/>
          </a:prstGeom>
          <a:noFill/>
          <a:ln/>
        </p:spPr>
      </p:pic>
    </p:spTree>
    <p:extLst>
      <p:ext uri="{BB962C8B-B14F-4D97-AF65-F5344CB8AC3E}">
        <p14:creationId xmlns:p14="http://schemas.microsoft.com/office/powerpoint/2010/main" val="40056990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7625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42308" y="2250462"/>
            <a:ext cx="10453255" cy="3296287"/>
          </a:xfrm>
          <a:prstGeom prst="rect">
            <a:avLst/>
          </a:prstGeom>
          <a:noFill/>
        </p:spPr>
        <p:txBody>
          <a:bodyPr wrap="square" rtlCol="0">
            <a:spAutoFit/>
          </a:bodyPr>
          <a:lstStyle/>
          <a:p>
            <a:pPr marL="609600" indent="-609600" algn="r">
              <a:lnSpc>
                <a:spcPct val="90000"/>
              </a:lnSpc>
              <a:buFontTx/>
              <a:buNone/>
            </a:pPr>
            <a:r>
              <a:rPr lang="en-GB" sz="3200"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2400" b="1" dirty="0">
                <a:solidFill>
                  <a:srgbClr val="FF6600"/>
                </a:solidFill>
                <a:latin typeface="Segoe UI" panose="020B0502040204020203" pitchFamily="34" charset="0"/>
                <a:cs typeface="Segoe UI" panose="020B0502040204020203" pitchFamily="34" charset="0"/>
              </a:rPr>
              <a:t>المهارات الأساسية للقائد</a:t>
            </a:r>
            <a:r>
              <a:rPr lang="ar-EG" sz="2400" b="1" dirty="0">
                <a:solidFill>
                  <a:srgbClr val="FF6600"/>
                </a:solidFill>
                <a:latin typeface="Segoe UI" panose="020B0502040204020203" pitchFamily="34" charset="0"/>
                <a:cs typeface="Segoe UI" panose="020B0502040204020203" pitchFamily="34" charset="0"/>
              </a:rPr>
              <a:t> الأخلاقي </a:t>
            </a:r>
            <a:r>
              <a:rPr lang="ar-SA" sz="2400" b="1" dirty="0">
                <a:solidFill>
                  <a:srgbClr val="FF6600"/>
                </a:solidFill>
                <a:latin typeface="Segoe UI" panose="020B0502040204020203" pitchFamily="34" charset="0"/>
                <a:cs typeface="Segoe UI" panose="020B0502040204020203" pitchFamily="34" charset="0"/>
              </a:rPr>
              <a:t> وهي:</a:t>
            </a:r>
          </a:p>
          <a:p>
            <a:pPr algn="r">
              <a:lnSpc>
                <a:spcPct val="90000"/>
              </a:lnSpc>
            </a:pPr>
            <a:r>
              <a:rPr lang="ar-EG" sz="2400" b="1" dirty="0">
                <a:latin typeface="Segoe UI" panose="020B0502040204020203" pitchFamily="34" charset="0"/>
                <a:cs typeface="Segoe UI" panose="020B0502040204020203" pitchFamily="34" charset="0"/>
              </a:rPr>
              <a:t>- </a:t>
            </a:r>
            <a:r>
              <a:rPr lang="ar-SA" dirty="0">
                <a:latin typeface="Segoe UI" panose="020B0502040204020203" pitchFamily="34" charset="0"/>
                <a:cs typeface="Segoe UI" panose="020B0502040204020203" pitchFamily="34" charset="0"/>
              </a:rPr>
              <a:t>القدرة على التخطيط</a:t>
            </a:r>
            <a:r>
              <a:rPr lang="ar-YE" dirty="0">
                <a:latin typeface="Segoe UI" panose="020B0502040204020203" pitchFamily="34" charset="0"/>
                <a:cs typeface="Segoe UI" panose="020B0502040204020203" pitchFamily="34" charset="0"/>
              </a:rPr>
              <a:t> وتحديد الأهداف</a:t>
            </a:r>
            <a:endParaRPr lang="en-US" dirty="0">
              <a:latin typeface="Segoe UI" panose="020B0502040204020203" pitchFamily="34" charset="0"/>
              <a:cs typeface="Segoe UI" panose="020B0502040204020203" pitchFamily="34" charset="0"/>
            </a:endParaRPr>
          </a:p>
          <a:p>
            <a:pPr algn="r">
              <a:lnSpc>
                <a:spcPct val="90000"/>
              </a:lnSpc>
            </a:pPr>
            <a:r>
              <a:rPr lang="ar-EG"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القدرة على تحديد الرؤية والرسالة</a:t>
            </a:r>
            <a:endParaRPr lang="ar-SA" dirty="0">
              <a:latin typeface="Segoe UI" panose="020B0502040204020203" pitchFamily="34" charset="0"/>
              <a:cs typeface="Segoe UI" panose="020B0502040204020203" pitchFamily="34" charset="0"/>
            </a:endParaRPr>
          </a:p>
          <a:p>
            <a:pPr algn="r">
              <a:lnSpc>
                <a:spcPct val="90000"/>
              </a:lnSpc>
            </a:pPr>
            <a:r>
              <a:rPr lang="ar-EG"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مهارة التمسك بالقيم الأخلاقية </a:t>
            </a:r>
          </a:p>
          <a:p>
            <a:pPr algn="r">
              <a:lnSpc>
                <a:spcPct val="90000"/>
              </a:lnSpc>
            </a:pPr>
            <a:r>
              <a:rPr lang="ar-EG"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القدرة على </a:t>
            </a:r>
            <a:r>
              <a:rPr lang="ar-SA" dirty="0">
                <a:solidFill>
                  <a:srgbClr val="000000"/>
                </a:solidFill>
                <a:latin typeface="Segoe UI" panose="020B0502040204020203" pitchFamily="34" charset="0"/>
                <a:cs typeface="Segoe UI" panose="020B0502040204020203" pitchFamily="34" charset="0"/>
              </a:rPr>
              <a:t>حل المشكلات </a:t>
            </a:r>
            <a:r>
              <a:rPr lang="ar-YE" dirty="0">
                <a:latin typeface="Segoe UI" panose="020B0502040204020203" pitchFamily="34" charset="0"/>
                <a:cs typeface="Segoe UI" panose="020B0502040204020203" pitchFamily="34" charset="0"/>
              </a:rPr>
              <a:t>و اتخاذ القرار.</a:t>
            </a:r>
          </a:p>
          <a:p>
            <a:pPr algn="r">
              <a:lnSpc>
                <a:spcPct val="90000"/>
              </a:lnSpc>
            </a:pPr>
            <a:r>
              <a:rPr lang="ar-EG"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مهارة إدارة الاختلاف ,,</a:t>
            </a:r>
            <a:endParaRPr lang="ar-EG" dirty="0">
              <a:latin typeface="Segoe UI" panose="020B0502040204020203" pitchFamily="34" charset="0"/>
              <a:cs typeface="Segoe UI" panose="020B0502040204020203" pitchFamily="34" charset="0"/>
            </a:endParaRPr>
          </a:p>
          <a:p>
            <a:pPr algn="r">
              <a:lnSpc>
                <a:spcPct val="90000"/>
              </a:lnSpc>
            </a:pPr>
            <a:endParaRPr lang="ar-EG" b="1" dirty="0">
              <a:solidFill>
                <a:srgbClr val="00B0F0"/>
              </a:solidFill>
              <a:latin typeface="Segoe UI" panose="020B0502040204020203" pitchFamily="34" charset="0"/>
              <a:cs typeface="Segoe UI" panose="020B0502040204020203" pitchFamily="34" charset="0"/>
            </a:endParaRPr>
          </a:p>
          <a:p>
            <a:pPr algn="ctr"/>
            <a:r>
              <a:rPr lang="ar-SA" sz="2400" b="1" dirty="0">
                <a:solidFill>
                  <a:srgbClr val="00B0F0"/>
                </a:solidFill>
                <a:latin typeface="Segoe UI" panose="020B0502040204020203" pitchFamily="34" charset="0"/>
                <a:cs typeface="Segoe UI" panose="020B0502040204020203" pitchFamily="34" charset="0"/>
              </a:rPr>
              <a:t>وأما من الناحية العملية فيكفي للقائد فكرة صغيرة لتصبح عملاً كبيراً.</a:t>
            </a:r>
          </a:p>
          <a:p>
            <a:pPr algn="ctr"/>
            <a:r>
              <a:rPr lang="ar-SA" sz="2400" b="1" dirty="0">
                <a:solidFill>
                  <a:srgbClr val="00B0F0"/>
                </a:solidFill>
                <a:latin typeface="Segoe UI" panose="020B0502040204020203" pitchFamily="34" charset="0"/>
                <a:cs typeface="Segoe UI" panose="020B0502040204020203" pitchFamily="34" charset="0"/>
              </a:rPr>
              <a:t>وقديما قالت العرب: يكفي من القلادة ما أحاط بالعنق.</a:t>
            </a:r>
            <a:endParaRPr lang="en-US" sz="2400" b="1" dirty="0">
              <a:solidFill>
                <a:srgbClr val="00B0F0"/>
              </a:solidFill>
              <a:latin typeface="Segoe UI" panose="020B0502040204020203" pitchFamily="34" charset="0"/>
              <a:cs typeface="Segoe UI" panose="020B0502040204020203" pitchFamily="34" charset="0"/>
            </a:endParaRPr>
          </a:p>
          <a:p>
            <a:pPr algn="r">
              <a:lnSpc>
                <a:spcPct val="90000"/>
              </a:lnSpc>
            </a:pPr>
            <a:endParaRPr lang="ar-SA" sz="3200" b="1"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15487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b="1" dirty="0">
                <a:ea typeface="Roboto Light" panose="02000000000000000000" pitchFamily="2" charset="0"/>
              </a:rPr>
              <a:t>8</a:t>
            </a:r>
            <a:endParaRPr lang="en-US" sz="6000" b="1" dirty="0">
              <a:ea typeface="Roboto Light" panose="02000000000000000000" pitchFamily="2" charset="0"/>
            </a:endParaRPr>
          </a:p>
        </p:txBody>
      </p:sp>
      <p:sp>
        <p:nvSpPr>
          <p:cNvPr id="48" name="TextBox 47"/>
          <p:cNvSpPr txBox="1"/>
          <p:nvPr/>
        </p:nvSpPr>
        <p:spPr>
          <a:xfrm>
            <a:off x="942308" y="1685496"/>
            <a:ext cx="10487692" cy="3471848"/>
          </a:xfrm>
          <a:prstGeom prst="rect">
            <a:avLst/>
          </a:prstGeom>
          <a:noFill/>
        </p:spPr>
        <p:txBody>
          <a:bodyPr wrap="square" rtlCol="0">
            <a:spAutoFit/>
          </a:bodyPr>
          <a:lstStyle/>
          <a:p>
            <a:pPr algn="just" rtl="1">
              <a:lnSpc>
                <a:spcPct val="150000"/>
              </a:lnSpc>
              <a:spcAft>
                <a:spcPts val="750"/>
              </a:spcAft>
            </a:pPr>
            <a:r>
              <a:rPr lang="ar-EG" sz="2000" b="1" kern="0" dirty="0">
                <a:effectLst/>
                <a:latin typeface="Segoe UI" panose="020B0502040204020203" pitchFamily="34" charset="0"/>
                <a:ea typeface="Times New Roman" panose="02020603050405020304" pitchFamily="18" charset="0"/>
                <a:cs typeface="Segoe UI" panose="020B0502040204020203" pitchFamily="34" charset="0"/>
              </a:rPr>
              <a:t>كيفية تصنيف القيادة من حيث مهامها:</a:t>
            </a:r>
          </a:p>
          <a:p>
            <a:pPr algn="just" rtl="1">
              <a:lnSpc>
                <a:spcPct val="150000"/>
              </a:lnSpc>
              <a:spcAft>
                <a:spcPts val="750"/>
              </a:spcAft>
            </a:pPr>
            <a:r>
              <a:rPr lang="ar-EG" sz="2000" b="1" kern="0" dirty="0">
                <a:latin typeface="Segoe UI" panose="020B0502040204020203" pitchFamily="34" charset="0"/>
                <a:ea typeface="Times New Roman" panose="02020603050405020304" pitchFamily="18" charset="0"/>
                <a:cs typeface="Segoe UI" panose="020B0502040204020203" pitchFamily="34" charset="0"/>
              </a:rPr>
              <a:t>1- </a:t>
            </a:r>
            <a:r>
              <a:rPr lang="ar-EG" sz="2000" b="1" kern="0" dirty="0">
                <a:effectLst/>
                <a:latin typeface="Segoe UI" panose="020B0502040204020203" pitchFamily="34" charset="0"/>
                <a:ea typeface="Times New Roman" panose="02020603050405020304" pitchFamily="18" charset="0"/>
                <a:cs typeface="Segoe UI" panose="020B0502040204020203" pitchFamily="34" charset="0"/>
              </a:rPr>
              <a:t> </a:t>
            </a:r>
            <a:r>
              <a:rPr lang="ar-SA" sz="2000" b="1" dirty="0">
                <a:latin typeface="Segoe UI" panose="020B0502040204020203" pitchFamily="34" charset="0"/>
                <a:cs typeface="Segoe UI" panose="020B0502040204020203" pitchFamily="34" charset="0"/>
              </a:rPr>
              <a:t>القيادة الموجهة</a:t>
            </a:r>
            <a:r>
              <a:rPr lang="ar-EG" sz="2000" b="1" dirty="0">
                <a:latin typeface="Segoe UI" panose="020B0502040204020203" pitchFamily="34" charset="0"/>
                <a:cs typeface="Segoe UI" panose="020B0502040204020203" pitchFamily="34" charset="0"/>
              </a:rPr>
              <a:t>:</a:t>
            </a:r>
            <a:endParaRPr lang="ar-EG" sz="2000" b="1" kern="0" dirty="0">
              <a:effectLst/>
              <a:latin typeface="Segoe UI" panose="020B0502040204020203" pitchFamily="34" charset="0"/>
              <a:ea typeface="Times New Roman" panose="02020603050405020304" pitchFamily="18" charset="0"/>
              <a:cs typeface="Segoe UI" panose="020B0502040204020203" pitchFamily="34" charset="0"/>
            </a:endParaRPr>
          </a:p>
          <a:p>
            <a:pPr algn="just">
              <a:lnSpc>
                <a:spcPct val="150000"/>
              </a:lnSpc>
            </a:pPr>
            <a:r>
              <a:rPr lang="ar-SA" altLang="en-US" sz="2000" dirty="0">
                <a:latin typeface="Segoe UI" panose="020B0502040204020203" pitchFamily="34" charset="0"/>
                <a:cs typeface="Segoe UI" panose="020B0502040204020203" pitchFamily="34" charset="0"/>
              </a:rPr>
              <a:t>حيث يعطي القائد توجيهات محدده فيما يجب عمله و كيف يتم و دور كل فرد من المجموعة و هو يرتب العمل حسب الأولية و الأهمية و يضع معاير محدده للإنجاز</a:t>
            </a:r>
            <a:r>
              <a:rPr lang="ar-EG" altLang="en-US" sz="2000" dirty="0">
                <a:latin typeface="Segoe UI" panose="020B0502040204020203" pitchFamily="34" charset="0"/>
                <a:cs typeface="Segoe UI" panose="020B0502040204020203" pitchFamily="34" charset="0"/>
              </a:rPr>
              <a:t> </a:t>
            </a:r>
            <a:r>
              <a:rPr lang="ar-SA" altLang="en-US" sz="2000" dirty="0">
                <a:latin typeface="Segoe UI" panose="020B0502040204020203" pitchFamily="34" charset="0"/>
                <a:cs typeface="Segoe UI" panose="020B0502040204020203" pitchFamily="34" charset="0"/>
              </a:rPr>
              <a:t>يقوم بطب التابعين أن يتقيدوا في القوانين و التعليمات و الأنظمة و التي تقود الى عمليه الإنجاز</a:t>
            </a:r>
            <a:r>
              <a:rPr lang="ar-EG" altLang="en-US" sz="2000" dirty="0">
                <a:latin typeface="Segoe UI" panose="020B0502040204020203" pitchFamily="34" charset="0"/>
                <a:cs typeface="Segoe UI" panose="020B0502040204020203" pitchFamily="34" charset="0"/>
              </a:rPr>
              <a:t>، و</a:t>
            </a:r>
            <a:r>
              <a:rPr lang="ar-SA" altLang="en-US" sz="2000" dirty="0">
                <a:latin typeface="Segoe UI" panose="020B0502040204020203" pitchFamily="34" charset="0"/>
                <a:cs typeface="Segoe UI" panose="020B0502040204020203" pitchFamily="34" charset="0"/>
              </a:rPr>
              <a:t>القائد هنا يسمح للتابعين بأن يعرفوا ما هو متوقع منهم فعله عن طريق التوجيهات التي يصدرها بين حين و الاخر اما ان تكون شفهيا او مكتوبه</a:t>
            </a:r>
            <a:r>
              <a:rPr lang="ar-EG" altLang="en-US" sz="2000" dirty="0">
                <a:latin typeface="Segoe UI" panose="020B0502040204020203" pitchFamily="34" charset="0"/>
                <a:cs typeface="Segoe UI" panose="020B0502040204020203" pitchFamily="34" charset="0"/>
              </a:rPr>
              <a:t>.                                                                                             </a:t>
            </a:r>
            <a:r>
              <a:rPr lang="ar-SA" altLang="en-US" sz="2000" dirty="0">
                <a:latin typeface="Segoe UI" panose="020B0502040204020203" pitchFamily="34" charset="0"/>
                <a:cs typeface="Segoe UI" panose="020B0502040204020203" pitchFamily="34" charset="0"/>
              </a:rPr>
              <a:t> </a:t>
            </a:r>
            <a:endParaRPr lang="en-US" altLang="en-US" sz="2000"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44643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ar-EG" altLang="en-US" sz="2000" b="1" dirty="0">
                <a:solidFill>
                  <a:schemeClr val="tx1"/>
                </a:solidFill>
                <a:latin typeface="Segoe UI" panose="020B0502040204020203" pitchFamily="34" charset="0"/>
                <a:cs typeface="Segoe UI" panose="020B0502040204020203" pitchFamily="34" charset="0"/>
              </a:rPr>
              <a:t>2- القيادة الداعمة </a:t>
            </a:r>
          </a:p>
          <a:p>
            <a:pPr algn="r"/>
            <a:r>
              <a:rPr lang="ar-EG" altLang="en-US" sz="2000" dirty="0">
                <a:solidFill>
                  <a:schemeClr val="tx1"/>
                </a:solidFill>
                <a:latin typeface="Segoe UI" panose="020B0502040204020203" pitchFamily="34" charset="0"/>
                <a:cs typeface="Segoe UI" panose="020B0502040204020203" pitchFamily="34" charset="0"/>
              </a:rPr>
              <a:t>وتتمي</a:t>
            </a:r>
            <a:r>
              <a:rPr lang="ar-SA" altLang="en-US" sz="2000" dirty="0">
                <a:solidFill>
                  <a:schemeClr val="tx1"/>
                </a:solidFill>
                <a:latin typeface="Segoe UI" panose="020B0502040204020203" pitchFamily="34" charset="0"/>
                <a:cs typeface="Segoe UI" panose="020B0502040204020203" pitchFamily="34" charset="0"/>
              </a:rPr>
              <a:t>ز القيادة هنا بأن القائد يكون حليما و ودودا و هو يعطي دائما اهتماما للوضع الاجتماعي و المعيشي للخاضعين و حاجتهم فالقائد قد يقوم بعمل صغير لكي يجعل جو العمل بشكل ممتع و مريح للعاملين من الناحية النفسية و يحاول المساوة و هذا النوع من القيادة له تأثير إيجابي على رضا التابعين </a:t>
            </a:r>
            <a:endParaRPr lang="en-US" altLang="en-US" sz="2000" dirty="0">
              <a:solidFill>
                <a:schemeClr val="tx1"/>
              </a:solidFill>
              <a:latin typeface="Segoe UI" panose="020B0502040204020203" pitchFamily="34" charset="0"/>
              <a:cs typeface="Segoe UI" panose="020B0502040204020203" pitchFamily="34" charset="0"/>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684760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942308" y="2250462"/>
            <a:ext cx="10453255" cy="2132122"/>
          </a:xfrm>
          <a:prstGeom prst="rect">
            <a:avLst/>
          </a:prstGeom>
          <a:noFill/>
        </p:spPr>
        <p:txBody>
          <a:bodyPr wrap="square" rtlCol="0">
            <a:spAutoFit/>
          </a:bodyPr>
          <a:lstStyle/>
          <a:p>
            <a:pPr algn="just" rtl="1">
              <a:lnSpc>
                <a:spcPct val="107000"/>
              </a:lnSpc>
              <a:spcAft>
                <a:spcPts val="750"/>
              </a:spcAft>
            </a:pPr>
            <a:r>
              <a:rPr lang="ar-EG" sz="2400" b="1" dirty="0">
                <a:solidFill>
                  <a:srgbClr val="000000"/>
                </a:solidFill>
                <a:effectLst/>
                <a:latin typeface="Segoe UI" panose="020B0502040204020203" pitchFamily="34" charset="0"/>
                <a:ea typeface="Calibri" panose="020F0502020204030204" pitchFamily="34" charset="0"/>
                <a:cs typeface="Segoe UI" panose="020B0502040204020203" pitchFamily="34" charset="0"/>
              </a:rPr>
              <a:t>3- القيادة المشاركة </a:t>
            </a:r>
          </a:p>
          <a:p>
            <a:pPr marR="0" lvl="0" algn="r" defTabSz="457200" rtl="1" eaLnBrk="0" fontAlgn="base" latinLnBrk="0" hangingPunct="0">
              <a:lnSpc>
                <a:spcPct val="100000"/>
              </a:lnSpc>
              <a:spcBef>
                <a:spcPct val="20000"/>
              </a:spcBef>
              <a:spcAft>
                <a:spcPts val="600"/>
              </a:spcAft>
              <a:buClr>
                <a:srgbClr val="FF9000"/>
              </a:buClr>
              <a:buSzTx/>
              <a:tabLst/>
              <a:defRPr/>
            </a:pPr>
            <a:r>
              <a:rPr kumimoji="0" lang="ar-SA" altLang="en-US" sz="24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تمتاز هذه القيادة بأن القائد هنا يستشير الخاضعين و يأخذ باقتراحاتهم بشكل جدي قبل </a:t>
            </a:r>
            <a:r>
              <a:rPr kumimoji="0" lang="ar-EG" altLang="en-US" sz="24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أ</a:t>
            </a:r>
            <a:r>
              <a:rPr kumimoji="0" lang="ar-SA" altLang="en-US" sz="24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ن يضع قراراه و يجب مناقشة المميزات المحددة لكل التابعين و المواقف التي تؤدي الي قياده المشاركة و بتالي </a:t>
            </a:r>
            <a:r>
              <a:rPr kumimoji="0" lang="ar-EG" altLang="en-US" sz="24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تلبية</a:t>
            </a:r>
            <a:r>
              <a:rPr kumimoji="0" lang="ar-SA" altLang="en-US" sz="24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 الإنجاز الفعال </a:t>
            </a:r>
            <a:endParaRPr kumimoji="0" lang="en-US" altLang="en-US" sz="24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a:p>
            <a:pPr algn="just" rtl="1">
              <a:lnSpc>
                <a:spcPct val="107000"/>
              </a:lnSpc>
              <a:spcAft>
                <a:spcPts val="750"/>
              </a:spcAft>
            </a:pPr>
            <a:endParaRPr lang="en-GB" sz="18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652985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1126836" y="1847273"/>
            <a:ext cx="10122856" cy="2677656"/>
          </a:xfrm>
          <a:prstGeom prst="rect">
            <a:avLst/>
          </a:prstGeom>
          <a:noFill/>
        </p:spPr>
        <p:txBody>
          <a:bodyPr wrap="square" rtlCol="0">
            <a:spAutoFit/>
          </a:bodyPr>
          <a:lstStyle/>
          <a:p>
            <a:pPr algn="r">
              <a:buFont typeface="Arial" panose="020B0604020202020204" pitchFamily="34" charset="0"/>
              <a:buChar char="•"/>
            </a:pPr>
            <a:r>
              <a:rPr lang="ar-EG" sz="2400" b="1" i="0" dirty="0">
                <a:effectLst/>
                <a:latin typeface="Segoe UI" panose="020B0502040204020203" pitchFamily="34" charset="0"/>
                <a:cs typeface="Segoe UI" panose="020B0502040204020203" pitchFamily="34" charset="0"/>
              </a:rPr>
              <a:t>4- القيادة المهتمة بالإنجاز </a:t>
            </a:r>
            <a:endParaRPr lang="ar-EG" sz="2400" b="0" i="0" dirty="0">
              <a:effectLst/>
              <a:latin typeface="Segoe UI" panose="020B0502040204020203" pitchFamily="34" charset="0"/>
              <a:cs typeface="Segoe UI" panose="020B0502040204020203" pitchFamily="34" charset="0"/>
            </a:endParaRPr>
          </a:p>
          <a:p>
            <a:pPr algn="just"/>
            <a:r>
              <a:rPr lang="ar-SA" altLang="en-US" sz="2400" dirty="0">
                <a:latin typeface="Segoe UI" panose="020B0502040204020203" pitchFamily="34" charset="0"/>
                <a:cs typeface="Segoe UI" panose="020B0502040204020203" pitchFamily="34" charset="0"/>
              </a:rPr>
              <a:t>يضع  القائد أهدافا متعددة خاضعه للاختيار و التحدي و هو يتوقع أن يكون انجاز التابعين عاليا و هو باستمرار يبحث عن نتيجة و تطوير الإنجاز و يحاول ان يضع ثقه عالية في التابعين انهم سوف يتحملون المسؤولية لتحقيق الأهداف</a:t>
            </a:r>
            <a:r>
              <a:rPr lang="ar-EG" altLang="en-US" sz="2400" dirty="0">
                <a:latin typeface="Segoe UI" panose="020B0502040204020203" pitchFamily="34" charset="0"/>
                <a:cs typeface="Segoe UI" panose="020B0502040204020203" pitchFamily="34" charset="0"/>
              </a:rPr>
              <a:t>                                                                                                     </a:t>
            </a:r>
            <a:endParaRPr lang="ar-SA" altLang="en-US" sz="2400" dirty="0">
              <a:latin typeface="Segoe UI" panose="020B0502040204020203" pitchFamily="34" charset="0"/>
              <a:cs typeface="Segoe UI" panose="020B0502040204020203" pitchFamily="34" charset="0"/>
            </a:endParaRPr>
          </a:p>
          <a:p>
            <a:pPr algn="r"/>
            <a:r>
              <a:rPr lang="ar-EG" altLang="en-US" sz="2400" dirty="0">
                <a:latin typeface="Segoe UI" panose="020B0502040204020203" pitchFamily="34" charset="0"/>
                <a:cs typeface="Segoe UI" panose="020B0502040204020203" pitchFamily="34" charset="0"/>
              </a:rPr>
              <a:t>و</a:t>
            </a:r>
            <a:r>
              <a:rPr lang="ar-SA" altLang="en-US" sz="2400" dirty="0">
                <a:latin typeface="Segoe UI" panose="020B0502040204020203" pitchFamily="34" charset="0"/>
                <a:cs typeface="Segoe UI" panose="020B0502040204020203" pitchFamily="34" charset="0"/>
              </a:rPr>
              <a:t>القائد في هذا النوع من القيادة يؤكد على الإنجاز المميز و في الوقت نفسه يضع ثقته في التابعين </a:t>
            </a:r>
            <a:endParaRPr lang="en-US" altLang="en-US" sz="2400" dirty="0">
              <a:latin typeface="Segoe UI" panose="020B0502040204020203" pitchFamily="34" charset="0"/>
              <a:cs typeface="Segoe UI" panose="020B0502040204020203"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46648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387928" y="2521527"/>
            <a:ext cx="10621818" cy="3354765"/>
          </a:xfrm>
          <a:prstGeom prst="rect">
            <a:avLst/>
          </a:prstGeom>
          <a:noFill/>
        </p:spPr>
        <p:txBody>
          <a:bodyPr wrap="square" rtlCol="0">
            <a:spAutoFit/>
          </a:bodyPr>
          <a:lstStyle/>
          <a:p>
            <a:pPr algn="r"/>
            <a:r>
              <a:rPr lang="ar-EG" sz="2000" b="1" dirty="0">
                <a:latin typeface="Segoe UI" panose="020B0502040204020203" pitchFamily="34" charset="0"/>
                <a:cs typeface="Segoe UI" panose="020B0502040204020203" pitchFamily="34" charset="0"/>
              </a:rPr>
              <a:t> </a:t>
            </a:r>
            <a:r>
              <a:rPr lang="ar-EG" sz="1600" b="1" dirty="0">
                <a:latin typeface="Segoe UI" panose="020B0502040204020203" pitchFamily="34" charset="0"/>
                <a:cs typeface="Segoe UI" panose="020B0502040204020203" pitchFamily="34" charset="0"/>
              </a:rPr>
              <a:t>متطلبات القيادة الفعالة </a:t>
            </a:r>
          </a:p>
          <a:p>
            <a:pPr algn="r"/>
            <a:r>
              <a:rPr lang="ar-EG" sz="1600" b="1" dirty="0">
                <a:latin typeface="Segoe UI" panose="020B0502040204020203" pitchFamily="34" charset="0"/>
                <a:cs typeface="Segoe UI" panose="020B0502040204020203" pitchFamily="34" charset="0"/>
              </a:rPr>
              <a:t>1- </a:t>
            </a:r>
            <a:r>
              <a:rPr lang="ar-EG" sz="1600" b="1" i="0" dirty="0">
                <a:effectLst/>
                <a:latin typeface="Segoe UI" panose="020B0502040204020203" pitchFamily="34" charset="0"/>
                <a:cs typeface="Segoe UI" panose="020B0502040204020203" pitchFamily="34" charset="0"/>
              </a:rPr>
              <a:t>تحديد الأهداف والرؤية:</a:t>
            </a:r>
          </a:p>
          <a:p>
            <a:pPr algn="just"/>
            <a:r>
              <a:rPr lang="ar-EG" sz="1600" b="0" i="0" dirty="0">
                <a:effectLst/>
                <a:latin typeface="Segoe UI" panose="020B0502040204020203" pitchFamily="34" charset="0"/>
                <a:cs typeface="Segoe UI" panose="020B0502040204020203" pitchFamily="34" charset="0"/>
              </a:rPr>
              <a:t>كيف تلهم الآخرين بعملهم دون أن تكون أنت ملهمًا بعملك؟ “كيف يُلهم القادة الكبار الناس للتحرك؟” عن الطريقة التي تلهم بها نفسك، وهي أن تسأل نفسك هذه الأسئلة: ما هو هدفك؟ ما هي قضيتك؟ ما هو إيمانك؟ ولماذا شركتك موجودة في هذه الصناعة؟ لماذا تنهض كل صباح من النوم؟ ولماذا يجب على أحدهم الاهتمام بذلك؟                         </a:t>
            </a:r>
          </a:p>
          <a:p>
            <a:pPr algn="just"/>
            <a:r>
              <a:rPr lang="ar-EG" sz="1600" b="0" i="0" dirty="0">
                <a:effectLst/>
                <a:latin typeface="Segoe UI" panose="020B0502040204020203" pitchFamily="34" charset="0"/>
                <a:cs typeface="Segoe UI" panose="020B0502040204020203" pitchFamily="34" charset="0"/>
              </a:rPr>
              <a:t>                                                                                                                                          </a:t>
            </a:r>
          </a:p>
          <a:p>
            <a:pPr algn="r"/>
            <a:r>
              <a:rPr lang="ar-EG" sz="1600" b="0" i="0" dirty="0">
                <a:effectLst/>
                <a:latin typeface="Segoe UI" panose="020B0502040204020203" pitchFamily="34" charset="0"/>
                <a:cs typeface="Segoe UI" panose="020B0502040204020203" pitchFamily="34" charset="0"/>
              </a:rPr>
              <a:t>مثال : </a:t>
            </a:r>
          </a:p>
          <a:p>
            <a:pPr algn="just"/>
            <a:r>
              <a:rPr lang="ar-EG" sz="1600" b="0" i="0" dirty="0">
                <a:effectLst/>
                <a:latin typeface="Segoe UI" panose="020B0502040204020203" pitchFamily="34" charset="0"/>
                <a:cs typeface="Segoe UI" panose="020B0502040204020203" pitchFamily="34" charset="0"/>
              </a:rPr>
              <a:t>ضرب سينك المثل بشركة أبل التي لا تروج لنفسها على أنها “تقوم بصناعة أعظم الحواسيب الجميلة سهلة الاستخدام”، ولكن تخاطب جمهورها تسويقيا برسالة مفادها “نؤمن أننا نتحدى الوضع الراهن ونؤمن بالتفكير بطريقة مختلفة، والطريقة التي نعتمدها لتحدي الوضع الراهن هي بصنع منتجات مصممة بجودة وجمالية عالية، سهلة الاستخدام وسهلة التعلم”. لا تكتف بالإجابة على الأسئلة السابقة، ولكن أخبر موظفيك بحماس عن إجاباتك، فبمجرد فهمهم لها، سيعلمون أنهم لا يسعون لتحقيق أرباح فقط، ولكن يسعون لإحداث فرق في صناعاتهم أو مجتمعهم أو العالم بأسره.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740342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609600" y="2367722"/>
            <a:ext cx="10363199" cy="2893100"/>
          </a:xfrm>
          <a:prstGeom prst="rect">
            <a:avLst/>
          </a:prstGeom>
          <a:noFill/>
        </p:spPr>
        <p:txBody>
          <a:bodyPr wrap="square" rtlCol="0">
            <a:spAutoFit/>
          </a:bodyPr>
          <a:lstStyle/>
          <a:p>
            <a:pPr algn="r"/>
            <a:r>
              <a:rPr lang="ar-EG" sz="2000" b="1" i="0" dirty="0">
                <a:effectLst/>
                <a:latin typeface="Segoe UI" panose="020B0502040204020203" pitchFamily="34" charset="0"/>
                <a:cs typeface="Segoe UI" panose="020B0502040204020203" pitchFamily="34" charset="0"/>
              </a:rPr>
              <a:t>2- الثقة بالنفس والتمركز :</a:t>
            </a:r>
          </a:p>
          <a:p>
            <a:pPr algn="r"/>
            <a:r>
              <a:rPr lang="ar-EG" b="0" i="0" dirty="0">
                <a:effectLst/>
                <a:latin typeface="Segoe UI" panose="020B0502040204020203" pitchFamily="34" charset="0"/>
                <a:cs typeface="Segoe UI" panose="020B0502040204020203" pitchFamily="34" charset="0"/>
              </a:rPr>
              <a:t>أهم سمة من سمات القيادة الفعالة التي تلهم الموظفين، صفة “التمركز” صفة أجمع عليها الباحثون ، وتعني الوصول إلى حالة ذهنية تمكن القادة من التحلي بالهدوء عند وقوعهم تحت ضغط، وذلك من أجل حضور ذهني كامل في الموقف الحالي يؤدي إلى اتخاذ قرارات رشيدة.</a:t>
            </a:r>
          </a:p>
          <a:p>
            <a:pPr algn="r"/>
            <a:endParaRPr lang="ar-EG" b="0" i="0" dirty="0">
              <a:effectLst/>
              <a:latin typeface="Segoe UI" panose="020B0502040204020203" pitchFamily="34" charset="0"/>
              <a:cs typeface="Segoe UI" panose="020B0502040204020203" pitchFamily="34" charset="0"/>
            </a:endParaRPr>
          </a:p>
          <a:p>
            <a:pPr algn="r"/>
            <a:r>
              <a:rPr lang="ar-EG" b="0" i="0" dirty="0">
                <a:effectLst/>
                <a:latin typeface="Segoe UI" panose="020B0502040204020203" pitchFamily="34" charset="0"/>
                <a:cs typeface="Segoe UI" panose="020B0502040204020203" pitchFamily="34" charset="0"/>
              </a:rPr>
              <a:t>يرى الباحثون أن التعامل بهدوء عند الوقوع تحت ضغوط يمنح الإنسان درجة عالية من اليقظة واستيعاب كامل للموقف الحالي ويحسن من قدرته على التعاطف مع الآخرين والاستماع بعمق، ومن أجل ذلك نصح الباحثون بممارسة بعض التقنيات التي تخلص القائد من الانفعالات كالتنفس العميق والابتعاد عن الحاسب الشخصي لبعض الوقت وتمديد الساقين والتفكير في الأمور بحيادية.</a:t>
            </a:r>
          </a:p>
          <a:p>
            <a:pPr algn="r"/>
            <a:r>
              <a:rPr lang="ar-EG" b="0" i="0" dirty="0">
                <a:effectLst/>
                <a:latin typeface="Segoe UI" panose="020B0502040204020203" pitchFamily="34" charset="0"/>
                <a:cs typeface="Segoe UI" panose="020B0502040204020203" pitchFamily="34"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666493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711201" y="1209502"/>
            <a:ext cx="1533236" cy="1219661"/>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311175" y="2199203"/>
            <a:ext cx="10495370" cy="2862322"/>
          </a:xfrm>
          <a:prstGeom prst="rect">
            <a:avLst/>
          </a:prstGeom>
          <a:noFill/>
        </p:spPr>
        <p:txBody>
          <a:bodyPr wrap="square" rtlCol="0">
            <a:spAutoFit/>
          </a:bodyPr>
          <a:lstStyle/>
          <a:p>
            <a:pPr algn="r"/>
            <a:r>
              <a:rPr lang="ar-EG" b="1" i="0" dirty="0">
                <a:effectLst/>
                <a:latin typeface="Segoe UI" panose="020B0502040204020203" pitchFamily="34" charset="0"/>
                <a:cs typeface="Segoe UI" panose="020B0502040204020203" pitchFamily="34" charset="0"/>
              </a:rPr>
              <a:t>3- الإيجابية في اتخاذ القرارات:</a:t>
            </a:r>
            <a:r>
              <a:rPr lang="ar-EG" b="0" i="0" dirty="0">
                <a:effectLst/>
                <a:latin typeface="Segoe UI" panose="020B0502040204020203" pitchFamily="34" charset="0"/>
                <a:cs typeface="Segoe UI" panose="020B0502040204020203" pitchFamily="34" charset="0"/>
              </a:rPr>
              <a:t> </a:t>
            </a:r>
          </a:p>
          <a:p>
            <a:pPr algn="r"/>
            <a:r>
              <a:rPr lang="ar-EG" b="0" i="0" dirty="0">
                <a:effectLst/>
                <a:latin typeface="Segoe UI" panose="020B0502040204020203" pitchFamily="34" charset="0"/>
                <a:cs typeface="Segoe UI" panose="020B0502040204020203" pitchFamily="34" charset="0"/>
              </a:rPr>
              <a:t>إذا كنت ترغب أن يتصرف موظفوك بطريقة إبداعية وغير روتينية فعالة، عليك أولًا أن تتصرف بهذه الطريقة كي تكون ملهمًا لهم، إذ يحقق اتخاذ قرارات جريئة في الأوقات المناسبة نتائج بناءة ويتجاوز عقم التفكير الروتيني.</a:t>
            </a:r>
          </a:p>
          <a:p>
            <a:pPr algn="r"/>
            <a:endParaRPr lang="ar-EG" b="0" i="0" dirty="0">
              <a:effectLst/>
              <a:latin typeface="Segoe UI" panose="020B0502040204020203" pitchFamily="34" charset="0"/>
              <a:cs typeface="Segoe UI" panose="020B0502040204020203" pitchFamily="34" charset="0"/>
            </a:endParaRPr>
          </a:p>
          <a:p>
            <a:pPr algn="r"/>
            <a:r>
              <a:rPr lang="ar-EG" b="0" i="0" dirty="0">
                <a:effectLst/>
                <a:latin typeface="Segoe UI" panose="020B0502040204020203" pitchFamily="34" charset="0"/>
                <a:cs typeface="Segoe UI" panose="020B0502040204020203" pitchFamily="34" charset="0"/>
              </a:rPr>
              <a:t>مثال:  عندما أصبح بول </a:t>
            </a:r>
            <a:r>
              <a:rPr lang="ar-EG" b="0" i="0" dirty="0" err="1">
                <a:effectLst/>
                <a:latin typeface="Segoe UI" panose="020B0502040204020203" pitchFamily="34" charset="0"/>
                <a:cs typeface="Segoe UI" panose="020B0502040204020203" pitchFamily="34" charset="0"/>
              </a:rPr>
              <a:t>أونيل</a:t>
            </a:r>
            <a:r>
              <a:rPr lang="ar-EG" b="0" i="0" dirty="0">
                <a:effectLst/>
                <a:latin typeface="Segoe UI" panose="020B0502040204020203" pitchFamily="34" charset="0"/>
                <a:cs typeface="Segoe UI" panose="020B0502040204020203" pitchFamily="34" charset="0"/>
              </a:rPr>
              <a:t> رئيسا تنفيذيًا لشركة  ألكوا العملاق الأمريكي لصناعة الألومنيوم، كان يعلم أن الهدف الأول الذي ينبغي التركيز عليه هو تحقيق السلامة للعاملين، ومن أجل ذلك، طلب إعداد تقرير على وجه عاجل عن جميع الحوادث الخاصة بالسلامة التي حدثت سابقًا، وعبّر طلبه هذا عن مدى التزامه بتحقيق هدف سلامة العاملين، وهو الهدف الذي ما لبث أن تحقق بالفعل، فخلال فترة وجيزة تحسنت مستويات السلامة في الشركة بشكل كبير، وبلغ معدل حوادث السلامة في ألكوا  5% فقط من المتوسط العام لحوادث السلامة في الولايات المتحدة الأمريكية.</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C8EA4869-88BB-68F8-B776-40E996F8CF0F}"/>
              </a:ext>
            </a:extLst>
          </p:cNvPr>
          <p:cNvSpPr/>
          <p:nvPr/>
        </p:nvSpPr>
        <p:spPr>
          <a:xfrm>
            <a:off x="311174" y="5436331"/>
            <a:ext cx="4473261" cy="856300"/>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1845352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11175" y="195781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311174" y="1123761"/>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311175" y="2199203"/>
            <a:ext cx="10390908" cy="3600986"/>
          </a:xfrm>
          <a:prstGeom prst="rect">
            <a:avLst/>
          </a:prstGeom>
          <a:noFill/>
        </p:spPr>
        <p:txBody>
          <a:bodyPr wrap="square" rtlCol="0">
            <a:spAutoFit/>
          </a:bodyPr>
          <a:lstStyle/>
          <a:p>
            <a:pPr algn="r"/>
            <a:r>
              <a:rPr lang="ar-EG" sz="2400" b="0" i="0" dirty="0">
                <a:effectLst/>
                <a:latin typeface="Segoe UI" panose="020B0502040204020203" pitchFamily="34" charset="0"/>
                <a:cs typeface="Segoe UI" panose="020B0502040204020203" pitchFamily="34" charset="0"/>
              </a:rPr>
              <a:t> </a:t>
            </a:r>
            <a:r>
              <a:rPr lang="ar-EG" sz="2000" b="1" dirty="0">
                <a:latin typeface="Segoe UI" panose="020B0502040204020203" pitchFamily="34" charset="0"/>
                <a:cs typeface="Segoe UI" panose="020B0502040204020203" pitchFamily="34" charset="0"/>
              </a:rPr>
              <a:t>4- الاهتمام بالميزة التنافسية :</a:t>
            </a:r>
          </a:p>
          <a:p>
            <a:pPr algn="just"/>
            <a:r>
              <a:rPr lang="ar-EG" sz="2000" dirty="0">
                <a:latin typeface="Segoe UI" panose="020B0502040204020203" pitchFamily="34" charset="0"/>
                <a:cs typeface="Segoe UI" panose="020B0502040204020203" pitchFamily="34" charset="0"/>
              </a:rPr>
              <a:t>في ظل المنافسة السوقية المحتدمة في مختلف قطاعات السوق، أصبح من سمات القيادة الفعالة أن تهتم كقائد بالميزة التنافسية التي تقدمها شركتك وتتميز بها عن غيرها من الشركات، على سبيل المثال إذا كانت الميزة التنافسية لشركتك هي الابتكار فلا ينبغي أن يكون توفير النفقات على رأس أولوياتك، ولكن باعتبارك قائدًا ملهمًا عليك أن تمنح الميزة التنافسية لشركتك اهتمامًا غير عاديًا، وأن تخصص لها حصة ضخمة من الموارد لا تساوي حصة غيرها من المزايا، وأن توفر لمتخذي القرار في شركتك الحرية التي يحتاجونها لمواصلة تحقيق التفوق في هذه الميزة.                                                                                                                            </a:t>
            </a:r>
          </a:p>
          <a:p>
            <a:pPr algn="just"/>
            <a:r>
              <a:rPr lang="ar-EG" sz="2000" dirty="0">
                <a:latin typeface="Segoe UI" panose="020B0502040204020203" pitchFamily="34" charset="0"/>
                <a:cs typeface="Segoe UI" panose="020B0502040204020203" pitchFamily="34" charset="0"/>
              </a:rPr>
              <a:t>                                                                          </a:t>
            </a:r>
          </a:p>
          <a:p>
            <a:pPr algn="r"/>
            <a:endParaRPr lang="ar-EG" sz="2400" b="0" i="0" dirty="0">
              <a:effectLst/>
              <a:latin typeface="Segoe UI" panose="020B0502040204020203" pitchFamily="34" charset="0"/>
              <a:cs typeface="Segoe UI" panose="020B0502040204020203" pitchFamily="34" charset="0"/>
            </a:endParaRPr>
          </a:p>
          <a:p>
            <a:pPr algn="r"/>
            <a:r>
              <a:rPr lang="ar-EG" sz="2000" b="0" i="0" dirty="0">
                <a:effectLst/>
                <a:latin typeface="Segoe UI" panose="020B0502040204020203" pitchFamily="34" charset="0"/>
                <a:cs typeface="Segoe UI" panose="020B0502040204020203" pitchFamily="34" charset="0"/>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C8EA4869-88BB-68F8-B776-40E996F8CF0F}"/>
              </a:ext>
            </a:extLst>
          </p:cNvPr>
          <p:cNvSpPr/>
          <p:nvPr/>
        </p:nvSpPr>
        <p:spPr>
          <a:xfrm>
            <a:off x="311174" y="5467927"/>
            <a:ext cx="4657990" cy="860297"/>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32930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300373" y="11214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C8EA4869-88BB-68F8-B776-40E996F8CF0F}"/>
              </a:ext>
            </a:extLst>
          </p:cNvPr>
          <p:cNvSpPr/>
          <p:nvPr/>
        </p:nvSpPr>
        <p:spPr>
          <a:xfrm>
            <a:off x="208009" y="5223132"/>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 xmlns:a16="http://schemas.microsoft.com/office/drawing/2014/main" id="{CA50E259-F1CA-D1DA-21F5-CECB7C7FA286}"/>
              </a:ext>
            </a:extLst>
          </p:cNvPr>
          <p:cNvSpPr>
            <a:spLocks noChangeArrowheads="1"/>
          </p:cNvSpPr>
          <p:nvPr/>
        </p:nvSpPr>
        <p:spPr bwMode="auto">
          <a:xfrm rot="10800000" flipV="1">
            <a:off x="1902690" y="1608238"/>
            <a:ext cx="8922328" cy="3703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kumimoji="0" lang="ar-SA" altLang="en-US" b="1"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قائد المستقبل</a:t>
            </a:r>
            <a:endParaRPr kumimoji="0" lang="ar-EG" altLang="en-US" b="1"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SA"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يمكن تلخيص سمات قائد المستقبل </a:t>
            </a:r>
            <a:r>
              <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فيما يلي </a:t>
            </a: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SA"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النظام ... منظم ويعرف كيف يضع الحلول ويرتب الأولويات</a:t>
            </a: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SA"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النمو ... يضع خططا مستمرة ومتكاملة للتنمية والتطور</a:t>
            </a: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SA"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الفكر ... يرحب بالأفكار الجديدة وإن اختلفت مع أفكاره</a:t>
            </a: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SA"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الناس ... يفهم الناس جيدا .. ويشعر بهم وبمشاكلهم .. ويعيشها معهم</a:t>
            </a:r>
            <a:endPar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SA"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الفريق ... بناء يعنى الايثار وانكار الذات</a:t>
            </a:r>
            <a:endPar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SA"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التحد</a:t>
            </a:r>
            <a:r>
              <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ي</a:t>
            </a:r>
            <a:r>
              <a:rPr kumimoji="0" lang="ar-SA"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 يحترم الآخرين ولا يخاف من تحديهم</a:t>
            </a:r>
            <a:endPar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SA"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الثقة ... ذو درجة عالية من الثقة بالنفس</a:t>
            </a: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SA"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المعرفة ... متعطش للمعرفة</a:t>
            </a: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SA"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اللياقة ... البدنية والذهنية مرتفعة</a:t>
            </a:r>
            <a:endParaRPr kumimoji="0" lang="ar-EG"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EG" altLang="en-US" b="1"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t>
            </a:r>
            <a:r>
              <a:rPr kumimoji="0" lang="ar-SA"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التغيير ... يعترف بالخطأ ويتجه للتغيير اذا كان ضرورة</a:t>
            </a: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r>
            <a:b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b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499918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63129" y="12032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812999" y="224134"/>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C8EA4869-88BB-68F8-B776-40E996F8CF0F}"/>
              </a:ext>
            </a:extLst>
          </p:cNvPr>
          <p:cNvSpPr/>
          <p:nvPr/>
        </p:nvSpPr>
        <p:spPr>
          <a:xfrm>
            <a:off x="563129" y="5223132"/>
            <a:ext cx="4396798"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9" name="Rectangle 4">
            <a:extLst>
              <a:ext uri="{FF2B5EF4-FFF2-40B4-BE49-F238E27FC236}">
                <a16:creationId xmlns="" xmlns:a16="http://schemas.microsoft.com/office/drawing/2014/main" id="{CA50E259-F1CA-D1DA-21F5-CECB7C7FA286}"/>
              </a:ext>
            </a:extLst>
          </p:cNvPr>
          <p:cNvSpPr>
            <a:spLocks noChangeArrowheads="1"/>
          </p:cNvSpPr>
          <p:nvPr/>
        </p:nvSpPr>
        <p:spPr bwMode="auto">
          <a:xfrm rot="10800000" flipV="1">
            <a:off x="1542473" y="1816042"/>
            <a:ext cx="9144000" cy="34265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50784" rIns="91440" bIns="50784"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0" fontAlgn="base" latinLnBrk="0" hangingPunct="0">
              <a:lnSpc>
                <a:spcPct val="100000"/>
              </a:lnSpc>
              <a:spcBef>
                <a:spcPct val="0"/>
              </a:spcBef>
              <a:spcAft>
                <a:spcPct val="0"/>
              </a:spcAft>
              <a:buClrTx/>
              <a:buSzTx/>
              <a:buFontTx/>
              <a:buNone/>
              <a:tabLst/>
            </a:pPr>
            <a:r>
              <a:rPr lang="ar-EG" altLang="en-US" b="1" dirty="0">
                <a:latin typeface="Segoe UI" panose="020B0502040204020203" pitchFamily="34" charset="0"/>
                <a:cs typeface="Segoe UI" panose="020B0502040204020203" pitchFamily="34" charset="0"/>
              </a:rPr>
              <a:t>ملخص لأهم ما جاء بالمحاضرة :</a:t>
            </a:r>
          </a:p>
          <a:p>
            <a:pPr algn="r"/>
            <a:r>
              <a:rPr lang="ar-EG" sz="1800" dirty="0">
                <a:latin typeface="Segoe UI" panose="020B0502040204020203" pitchFamily="34" charset="0"/>
                <a:ea typeface="Times New Roman" panose="02020603050405020304" pitchFamily="18" charset="0"/>
                <a:cs typeface="Segoe UI" panose="020B0502040204020203" pitchFamily="34" charset="0"/>
              </a:rPr>
              <a:t>1- تمهيد</a:t>
            </a:r>
          </a:p>
          <a:p>
            <a:pPr algn="r"/>
            <a:r>
              <a:rPr lang="ar-EG" sz="1800" dirty="0">
                <a:effectLst/>
                <a:latin typeface="Segoe UI" panose="020B0502040204020203" pitchFamily="34" charset="0"/>
                <a:ea typeface="Times New Roman" panose="02020603050405020304" pitchFamily="18" charset="0"/>
                <a:cs typeface="Segoe UI" panose="020B0502040204020203" pitchFamily="34" charset="0"/>
              </a:rPr>
              <a:t>2- خصائص القائد الأخلاقي</a:t>
            </a:r>
          </a:p>
          <a:p>
            <a:pPr algn="r"/>
            <a:r>
              <a:rPr lang="ar-EG" sz="1800" dirty="0">
                <a:latin typeface="Segoe UI" panose="020B0502040204020203" pitchFamily="34" charset="0"/>
                <a:ea typeface="Times New Roman" panose="02020603050405020304" pitchFamily="18" charset="0"/>
                <a:cs typeface="Segoe UI" panose="020B0502040204020203" pitchFamily="34" charset="0"/>
              </a:rPr>
              <a:t>3-</a:t>
            </a:r>
            <a:r>
              <a:rPr lang="ar-EG" sz="1800" dirty="0">
                <a:effectLst/>
                <a:latin typeface="Segoe UI" panose="020B0502040204020203" pitchFamily="34" charset="0"/>
                <a:ea typeface="Times New Roman" panose="02020603050405020304" pitchFamily="18" charset="0"/>
                <a:cs typeface="Segoe UI" panose="020B0502040204020203" pitchFamily="34" charset="0"/>
              </a:rPr>
              <a:t>الاغتراب في العمل مفهومه – أسبابه – أبعاده </a:t>
            </a:r>
          </a:p>
          <a:p>
            <a:pPr algn="r"/>
            <a:r>
              <a:rPr lang="ar-EG" sz="1800" dirty="0">
                <a:latin typeface="Segoe UI" panose="020B0502040204020203" pitchFamily="34" charset="0"/>
                <a:ea typeface="Times New Roman" panose="02020603050405020304" pitchFamily="18" charset="0"/>
                <a:cs typeface="Segoe UI" panose="020B0502040204020203" pitchFamily="34" charset="0"/>
              </a:rPr>
              <a:t>4- العلاقة بين الاغتراب في العمل والقيادة الأخلاقية </a:t>
            </a:r>
          </a:p>
          <a:p>
            <a:pPr algn="r"/>
            <a:r>
              <a:rPr lang="ar-EG" sz="1800" dirty="0">
                <a:effectLst/>
                <a:latin typeface="Segoe UI" panose="020B0502040204020203" pitchFamily="34" charset="0"/>
                <a:ea typeface="Times New Roman" panose="02020603050405020304" pitchFamily="18" charset="0"/>
                <a:cs typeface="Segoe UI" panose="020B0502040204020203" pitchFamily="34" charset="0"/>
              </a:rPr>
              <a:t>5- </a:t>
            </a:r>
            <a:r>
              <a:rPr lang="ar-EG" sz="1800" dirty="0">
                <a:latin typeface="Segoe UI" panose="020B0502040204020203" pitchFamily="34" charset="0"/>
                <a:ea typeface="Times New Roman" panose="02020603050405020304" pitchFamily="18" charset="0"/>
                <a:cs typeface="Segoe UI" panose="020B0502040204020203" pitchFamily="34" charset="0"/>
              </a:rPr>
              <a:t>اخلاقيات العمل </a:t>
            </a:r>
          </a:p>
          <a:p>
            <a:pPr algn="r"/>
            <a:r>
              <a:rPr lang="ar-EG" sz="1800" dirty="0">
                <a:effectLst/>
                <a:latin typeface="Segoe UI" panose="020B0502040204020203" pitchFamily="34" charset="0"/>
                <a:ea typeface="Times New Roman" panose="02020603050405020304" pitchFamily="18" charset="0"/>
                <a:cs typeface="Segoe UI" panose="020B0502040204020203" pitchFamily="34" charset="0"/>
              </a:rPr>
              <a:t>6- </a:t>
            </a:r>
            <a:r>
              <a:rPr lang="ar-EG" sz="1800" dirty="0">
                <a:latin typeface="Segoe UI" panose="020B0502040204020203" pitchFamily="34" charset="0"/>
                <a:ea typeface="Times New Roman" panose="02020603050405020304" pitchFamily="18" charset="0"/>
                <a:cs typeface="Segoe UI" panose="020B0502040204020203" pitchFamily="34" charset="0"/>
              </a:rPr>
              <a:t>تنظيمات العمل الأخلاقية</a:t>
            </a:r>
          </a:p>
          <a:p>
            <a:pPr algn="r"/>
            <a:r>
              <a:rPr lang="ar-EG" sz="1800" dirty="0">
                <a:effectLst/>
                <a:latin typeface="Segoe UI" panose="020B0502040204020203" pitchFamily="34" charset="0"/>
                <a:ea typeface="Times New Roman" panose="02020603050405020304" pitchFamily="18" charset="0"/>
                <a:cs typeface="Segoe UI" panose="020B0502040204020203" pitchFamily="34" charset="0"/>
              </a:rPr>
              <a:t>7-  </a:t>
            </a:r>
            <a:r>
              <a:rPr lang="ar-EG" sz="1800" kern="100" dirty="0">
                <a:solidFill>
                  <a:prstClr val="black"/>
                </a:solidFill>
                <a:latin typeface="Segoe UI" panose="020B0502040204020203" pitchFamily="34" charset="0"/>
                <a:ea typeface="Calibri" panose="020F0502020204030204" pitchFamily="34" charset="0"/>
                <a:cs typeface="Segoe UI" panose="020B0502040204020203" pitchFamily="34" charset="0"/>
              </a:rPr>
              <a:t>المهارات الأخلاقية للقائد الأخلاقي</a:t>
            </a:r>
          </a:p>
          <a:p>
            <a:pPr algn="r"/>
            <a:r>
              <a:rPr kumimoji="0" lang="ar-EG" sz="1800" b="0" i="0" u="none" strike="noStrike" kern="1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rPr>
              <a:t>8- </a:t>
            </a:r>
            <a:r>
              <a:rPr lang="ar-EG" sz="1800" kern="100" dirty="0">
                <a:solidFill>
                  <a:prstClr val="black"/>
                </a:solidFill>
                <a:latin typeface="Segoe UI" panose="020B0502040204020203" pitchFamily="34" charset="0"/>
                <a:ea typeface="Calibri" panose="020F0502020204030204" pitchFamily="34" charset="0"/>
                <a:cs typeface="Segoe UI" panose="020B0502040204020203" pitchFamily="34" charset="0"/>
              </a:rPr>
              <a:t>القائد الأخلاقي للمستقبل</a:t>
            </a:r>
            <a:endParaRPr kumimoji="0" lang="ar-EG" sz="18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endParaRPr kumimoji="0" lang="ar-EG" altLang="en-US" b="1"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t/>
            </a:r>
            <a:br>
              <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rPr>
            </a:br>
            <a:endParaRPr kumimoji="0" lang="en-US" altLang="en-US" b="0" i="0" u="none" strike="noStrike" cap="none" normalizeH="0" baseline="0" dirty="0">
              <a:ln>
                <a:noFill/>
              </a:ln>
              <a:solidFill>
                <a:schemeClr val="tx1"/>
              </a:solidFill>
              <a:effectLst/>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25710375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6000" dirty="0">
                <a:ea typeface="Roboto Light" panose="02000000000000000000" pitchFamily="2" charset="0"/>
              </a:rPr>
              <a:t>8</a:t>
            </a:r>
            <a:endParaRPr lang="en-US" sz="6000" dirty="0">
              <a:ea typeface="Roboto Light" panose="02000000000000000000" pitchFamily="2" charset="0"/>
            </a:endParaRPr>
          </a:p>
        </p:txBody>
      </p:sp>
      <p:sp>
        <p:nvSpPr>
          <p:cNvPr id="48" name="TextBox 47"/>
          <p:cNvSpPr txBox="1"/>
          <p:nvPr/>
        </p:nvSpPr>
        <p:spPr>
          <a:xfrm>
            <a:off x="762000" y="1685495"/>
            <a:ext cx="10330873" cy="3975255"/>
          </a:xfrm>
          <a:prstGeom prst="rect">
            <a:avLst/>
          </a:prstGeom>
          <a:noFill/>
        </p:spPr>
        <p:txBody>
          <a:bodyPr wrap="square" rtlCol="0">
            <a:spAutoFit/>
          </a:bodyPr>
          <a:lstStyle/>
          <a:p>
            <a:pPr algn="r"/>
            <a:endParaRPr lang="ar-EG" sz="2000" dirty="0">
              <a:highlight>
                <a:srgbClr val="FFFF00"/>
              </a:highlight>
              <a:ea typeface="Times New Roman" panose="02020603050405020304" pitchFamily="18" charset="0"/>
              <a:cs typeface="+mj-cs"/>
            </a:endParaRPr>
          </a:p>
          <a:p>
            <a:pPr algn="r"/>
            <a:endParaRPr lang="ar-EG" sz="2000" dirty="0">
              <a:effectLst/>
              <a:highlight>
                <a:srgbClr val="FFFF00"/>
              </a:highlight>
              <a:ea typeface="Times New Roman" panose="02020603050405020304" pitchFamily="18" charset="0"/>
              <a:cs typeface="+mj-cs"/>
            </a:endParaRPr>
          </a:p>
          <a:p>
            <a:pPr algn="ctr"/>
            <a:endParaRPr lang="ar-EG" sz="2000" dirty="0">
              <a:effectLst/>
              <a:highlight>
                <a:srgbClr val="FFFF00"/>
              </a:highlight>
              <a:latin typeface="Alexandria" pitchFamily="2" charset="-78"/>
              <a:ea typeface="Times New Roman" panose="02020603050405020304" pitchFamily="18" charset="0"/>
              <a:cs typeface="Alexandria" pitchFamily="2" charset="-78"/>
            </a:endParaRP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effectLst/>
                <a:latin typeface="Alexandria" pitchFamily="2" charset="-78"/>
                <a:ea typeface="Times New Roman" panose="02020603050405020304" pitchFamily="18" charset="0"/>
                <a:cs typeface="Alexandria" pitchFamily="2" charset="-78"/>
              </a:rPr>
              <a:t>المرجع: </a:t>
            </a:r>
            <a:r>
              <a:rPr lang="ar-SA" sz="2400" dirty="0">
                <a:solidFill>
                  <a:srgbClr val="FF0000"/>
                </a:solidFill>
                <a:effectLst/>
                <a:latin typeface="Alexandria" pitchFamily="2" charset="-78"/>
                <a:ea typeface="Times New Roman" panose="02020603050405020304" pitchFamily="18" charset="0"/>
                <a:cs typeface="Alexandria" pitchFamily="2" charset="-78"/>
              </a:rPr>
              <a:t>الحبسية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رضية(2012). القيادة الأخلاقية</a:t>
            </a:r>
            <a:r>
              <a:rPr lang="ar-EG" sz="2400" dirty="0">
                <a:solidFill>
                  <a:srgbClr val="FF0000"/>
                </a:solidFill>
                <a:effectLst/>
                <a:latin typeface="Alexandria" pitchFamily="2" charset="-78"/>
                <a:ea typeface="Times New Roman" panose="02020603050405020304" pitchFamily="18" charset="0"/>
                <a:cs typeface="Alexandria" pitchFamily="2" charset="-78"/>
              </a:rPr>
              <a:t>، </a:t>
            </a:r>
            <a:r>
              <a:rPr lang="ar-SA" sz="2400" dirty="0">
                <a:solidFill>
                  <a:srgbClr val="FF0000"/>
                </a:solidFill>
                <a:effectLst/>
                <a:latin typeface="Alexandria" pitchFamily="2" charset="-78"/>
                <a:ea typeface="Times New Roman" panose="02020603050405020304" pitchFamily="18" charset="0"/>
                <a:cs typeface="Alexandria" pitchFamily="2" charset="-78"/>
              </a:rPr>
              <a:t> دار الحامد للنشر والتوزيع.</a:t>
            </a:r>
            <a:r>
              <a:rPr lang="ar-EG" sz="2400" dirty="0">
                <a:solidFill>
                  <a:srgbClr val="FF0000"/>
                </a:solidFill>
                <a:effectLst/>
                <a:latin typeface="Alexandria" pitchFamily="2" charset="-78"/>
                <a:ea typeface="Times New Roman" panose="02020603050405020304" pitchFamily="18" charset="0"/>
                <a:cs typeface="Alexandria" pitchFamily="2" charset="-78"/>
              </a:rPr>
              <a:t> </a:t>
            </a:r>
          </a:p>
          <a:p>
            <a:pPr marL="742950" lvl="1" indent="-285750" algn="ct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مع مراعاة الاهتمام بالمحاضرات المباشرة والشرائح المرفقة .                   </a:t>
            </a:r>
          </a:p>
          <a:p>
            <a:pPr marL="742950" lvl="1" indent="-285750" algn="r" rtl="1">
              <a:lnSpc>
                <a:spcPct val="107000"/>
              </a:lnSpc>
              <a:spcAft>
                <a:spcPts val="800"/>
              </a:spcAft>
              <a:buSzPts val="1000"/>
              <a:buFont typeface="Courier New" panose="02070309020205020404" pitchFamily="49" charset="0"/>
              <a:buChar char="o"/>
              <a:tabLst>
                <a:tab pos="914400" algn="l"/>
              </a:tabLst>
            </a:pPr>
            <a:r>
              <a:rPr lang="ar-EG" sz="2400" kern="0" spc="35" dirty="0">
                <a:solidFill>
                  <a:srgbClr val="FF0000"/>
                </a:solidFill>
                <a:latin typeface="Alexandria" pitchFamily="2" charset="-78"/>
                <a:ea typeface="Times New Roman" panose="02020603050405020304" pitchFamily="18" charset="0"/>
                <a:cs typeface="Alexandria" pitchFamily="2" charset="-78"/>
              </a:rPr>
              <a:t>                                                 </a:t>
            </a:r>
            <a:r>
              <a:rPr lang="ar-EG" sz="2400" kern="0" spc="35" dirty="0">
                <a:solidFill>
                  <a:srgbClr val="000000"/>
                </a:solidFill>
                <a:latin typeface="Alexandria" pitchFamily="2" charset="-78"/>
                <a:ea typeface="Times New Roman" panose="02020603050405020304" pitchFamily="18" charset="0"/>
                <a:cs typeface="Alexandria" pitchFamily="2" charset="-78"/>
              </a:rPr>
              <a:t>مع الشكر</a:t>
            </a:r>
            <a:endParaRPr lang="ar-EG" sz="2400" kern="0" spc="35" dirty="0">
              <a:solidFill>
                <a:srgbClr val="000000"/>
              </a:solidFill>
              <a:effectLst/>
              <a:latin typeface="Alexandria" pitchFamily="2" charset="-78"/>
              <a:ea typeface="Times New Roman" panose="02020603050405020304" pitchFamily="18" charset="0"/>
              <a:cs typeface="Alexandria" pitchFamily="2" charset="-78"/>
            </a:endParaRPr>
          </a:p>
          <a:p>
            <a:pPr marL="742950" lvl="1" indent="-285750" algn="r" rtl="1">
              <a:lnSpc>
                <a:spcPct val="107000"/>
              </a:lnSpc>
              <a:spcAft>
                <a:spcPts val="800"/>
              </a:spcAft>
              <a:buSzPts val="1000"/>
              <a:buFont typeface="Courier New" panose="02070309020205020404" pitchFamily="49" charset="0"/>
              <a:buChar char="o"/>
              <a:tabLst>
                <a:tab pos="914400" algn="l"/>
              </a:tabLst>
            </a:pPr>
            <a:endParaRPr lang="en-GB" sz="2800" kern="100" dirty="0">
              <a:effectLst/>
              <a:latin typeface="Calibri" panose="020F0502020204030204" pitchFamily="34" charset="0"/>
              <a:ea typeface="Calibri" panose="020F0502020204030204" pitchFamily="34" charset="0"/>
              <a:cs typeface="Times New Roman" panose="02020603050405020304" pitchFamily="18" charset="0"/>
            </a:endParaRPr>
          </a:p>
          <a:p>
            <a:pPr algn="r"/>
            <a:r>
              <a:rPr lang="ar-EG" kern="0" spc="35" dirty="0">
                <a:effectLst/>
                <a:ea typeface="Times New Roman" panose="02020603050405020304" pitchFamily="18" charset="0"/>
                <a:cs typeface="Simplified Arabic" panose="02020603050405020304" pitchFamily="18" charset="-78"/>
              </a:rPr>
              <a:t>.                                                                                  </a:t>
            </a:r>
            <a:endParaRPr lang="en-GB" kern="100" dirty="0">
              <a:effectLst/>
              <a:latin typeface="Calibri" panose="020F0502020204030204" pitchFamily="34" charset="0"/>
              <a:ea typeface="Calibri" panose="020F0502020204030204" pitchFamily="34" charset="0"/>
              <a:cs typeface="Arial" panose="020B0604020202020204" pitchFamily="34" charset="0"/>
            </a:endParaRPr>
          </a:p>
          <a:p>
            <a:pPr algn="r" rtl="1">
              <a:lnSpc>
                <a:spcPct val="107000"/>
              </a:lnSpc>
              <a:spcAft>
                <a:spcPts val="800"/>
              </a:spcAft>
            </a:pPr>
            <a:r>
              <a:rPr lang="ar-SA" sz="1400" kern="0" spc="35"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endParaRPr lang="en-GB" sz="1100" kern="1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Rectangle 1">
            <a:extLst>
              <a:ext uri="{FF2B5EF4-FFF2-40B4-BE49-F238E27FC236}">
                <a16:creationId xmlns="" xmlns:a16="http://schemas.microsoft.com/office/drawing/2014/main" id="{C8EA4869-88BB-68F8-B776-40E996F8CF0F}"/>
              </a:ext>
            </a:extLst>
          </p:cNvPr>
          <p:cNvSpPr/>
          <p:nvPr/>
        </p:nvSpPr>
        <p:spPr>
          <a:xfrm>
            <a:off x="103860" y="6156935"/>
            <a:ext cx="4375776" cy="701064"/>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effectLst/>
                <a:latin typeface="Arial" panose="020B0604020202020204" pitchFamily="34" charset="0"/>
                <a:ea typeface="Times New Roman" panose="02020603050405020304" pitchFamily="18" charset="0"/>
                <a:cs typeface="Times New Roman" panose="02020603050405020304" pitchFamily="18" charset="0"/>
              </a:rPr>
              <a:t>الأخلاقيات في القيادة التربوية </a:t>
            </a:r>
            <a:r>
              <a:rPr lang="ar-EG" sz="2800" b="1" dirty="0">
                <a:effectLst/>
                <a:latin typeface="Arial" panose="020B0604020202020204" pitchFamily="34" charset="0"/>
                <a:ea typeface="Times New Roman" panose="02020603050405020304" pitchFamily="18" charset="0"/>
                <a:cs typeface="Times New Roman" panose="02020603050405020304" pitchFamily="18" charset="0"/>
              </a:rPr>
              <a:t> 737</a:t>
            </a:r>
            <a:endParaRPr lang="en-US" sz="28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51076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6">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5d422e0c23701c061dc1225e801b4db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5b8d7a8ed4fa7491492b49e17a96b7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86167B5-949D-45D1-AC9B-0D5E204464D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13911FE-8022-4DC0-8D6F-6CB49578E7CA}">
  <ds:schemaRefs>
    <ds:schemaRef ds:uri="http://schemas.microsoft.com/sharepoint/v3/contenttype/forms"/>
  </ds:schemaRefs>
</ds:datastoreItem>
</file>

<file path=customXml/itemProps3.xml><?xml version="1.0" encoding="utf-8"?>
<ds:datastoreItem xmlns:ds="http://schemas.openxmlformats.org/officeDocument/2006/customXml" ds:itemID="{DC5534F9-CB9E-4222-9352-EE908248BF4A}">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1505</TotalTime>
  <Words>2448</Words>
  <Application>Microsoft Office PowerPoint</Application>
  <PresentationFormat>Widescreen</PresentationFormat>
  <Paragraphs>300</Paragraphs>
  <Slides>37</Slides>
  <Notes>3</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37</vt:i4>
      </vt:variant>
    </vt:vector>
  </HeadingPairs>
  <TitlesOfParts>
    <vt:vector size="50" baseType="lpstr">
      <vt:lpstr>Alexandria</vt:lpstr>
      <vt:lpstr>Arabic Transparent</vt:lpstr>
      <vt:lpstr>Arial</vt:lpstr>
      <vt:lpstr>Calibri</vt:lpstr>
      <vt:lpstr>Calibri Light</vt:lpstr>
      <vt:lpstr>Courier New</vt:lpstr>
      <vt:lpstr>Roboto Light</vt:lpstr>
      <vt:lpstr>Segoe UI</vt:lpstr>
      <vt:lpstr>Simplified Arabic</vt:lpstr>
      <vt:lpstr>Symbol</vt:lpstr>
      <vt:lpstr>Times New Roman</vt:lpstr>
      <vt:lpstr>Trebuchet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95</cp:revision>
  <dcterms:created xsi:type="dcterms:W3CDTF">2023-04-29T09:08:00Z</dcterms:created>
  <dcterms:modified xsi:type="dcterms:W3CDTF">2026-03-29T13:46:51Z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