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8"/>
  </p:notesMasterIdLst>
  <p:sldIdLst>
    <p:sldId id="480" r:id="rId6"/>
    <p:sldId id="303" r:id="rId7"/>
    <p:sldId id="544" r:id="rId8"/>
    <p:sldId id="271" r:id="rId9"/>
    <p:sldId id="313" r:id="rId10"/>
    <p:sldId id="518" r:id="rId11"/>
    <p:sldId id="517" r:id="rId12"/>
    <p:sldId id="482" r:id="rId13"/>
    <p:sldId id="256" r:id="rId14"/>
    <p:sldId id="486" r:id="rId15"/>
    <p:sldId id="488" r:id="rId16"/>
    <p:sldId id="306" r:id="rId17"/>
    <p:sldId id="487" r:id="rId18"/>
    <p:sldId id="490" r:id="rId19"/>
    <p:sldId id="481" r:id="rId20"/>
    <p:sldId id="492" r:id="rId21"/>
    <p:sldId id="493" r:id="rId22"/>
    <p:sldId id="550" r:id="rId23"/>
    <p:sldId id="553" r:id="rId24"/>
    <p:sldId id="551" r:id="rId25"/>
    <p:sldId id="552" r:id="rId26"/>
    <p:sldId id="494" r:id="rId27"/>
    <p:sldId id="495" r:id="rId28"/>
    <p:sldId id="554" r:id="rId29"/>
    <p:sldId id="555" r:id="rId30"/>
    <p:sldId id="496" r:id="rId31"/>
    <p:sldId id="497" r:id="rId32"/>
    <p:sldId id="534" r:id="rId33"/>
    <p:sldId id="535" r:id="rId34"/>
    <p:sldId id="498" r:id="rId35"/>
    <p:sldId id="491" r:id="rId36"/>
    <p:sldId id="502" r:id="rId37"/>
    <p:sldId id="556" r:id="rId38"/>
    <p:sldId id="558" r:id="rId39"/>
    <p:sldId id="559" r:id="rId40"/>
    <p:sldId id="560" r:id="rId41"/>
    <p:sldId id="504" r:id="rId42"/>
    <p:sldId id="546" r:id="rId43"/>
    <p:sldId id="529" r:id="rId44"/>
    <p:sldId id="532" r:id="rId45"/>
    <p:sldId id="561" r:id="rId46"/>
    <p:sldId id="536"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4"/>
            <p14:sldId id="271"/>
            <p14:sldId id="313"/>
            <p14:sldId id="518"/>
            <p14:sldId id="517"/>
            <p14:sldId id="482"/>
            <p14:sldId id="256"/>
            <p14:sldId id="486"/>
            <p14:sldId id="488"/>
            <p14:sldId id="306"/>
            <p14:sldId id="487"/>
            <p14:sldId id="490"/>
            <p14:sldId id="481"/>
            <p14:sldId id="492"/>
            <p14:sldId id="493"/>
            <p14:sldId id="550"/>
            <p14:sldId id="553"/>
            <p14:sldId id="551"/>
            <p14:sldId id="552"/>
            <p14:sldId id="494"/>
            <p14:sldId id="495"/>
            <p14:sldId id="554"/>
            <p14:sldId id="555"/>
            <p14:sldId id="496"/>
            <p14:sldId id="497"/>
            <p14:sldId id="534"/>
            <p14:sldId id="535"/>
            <p14:sldId id="498"/>
            <p14:sldId id="491"/>
            <p14:sldId id="502"/>
            <p14:sldId id="556"/>
            <p14:sldId id="558"/>
            <p14:sldId id="559"/>
            <p14:sldId id="560"/>
            <p14:sldId id="504"/>
            <p14:sldId id="546"/>
            <p14:sldId id="529"/>
          </p14:sldIdLst>
        </p14:section>
        <p14:section name="Untitled Section" id="{2F6AD2C2-46A9-4BC4-94FF-3A698A8E8EFB}">
          <p14:sldIdLst>
            <p14:sldId id="532"/>
            <p14:sldId id="561"/>
            <p14:sldId id="53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97" autoAdjust="0"/>
    <p:restoredTop sz="93738" autoAdjust="0"/>
  </p:normalViewPr>
  <p:slideViewPr>
    <p:cSldViewPr snapToGrid="0">
      <p:cViewPr varScale="1">
        <p:scale>
          <a:sx n="70" d="100"/>
          <a:sy n="70" d="100"/>
        </p:scale>
        <p:origin x="68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14789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11/18/2024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78048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11/18/2024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513332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11/18/2024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18002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11/18/2024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35921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11/18/2024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78843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11/18/2024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477139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11/18/2024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5835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11/18/2024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5401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11/18/2024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89684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11/18/2024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68035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11/18/2024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284201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97417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71978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51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4646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3378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6453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11/18/2024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3993574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shamela.ws/" TargetMode="Externa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dsrs.ksu.edu.sa/ar/node/1339?fbclid=IwY2xjawFf_GFleHRuA2FlbQIxMAABHWyAQ209Eux_5zUpFTyYtfs7zMCoSvFP4-VrTVPBQxm9LPuoksImPAdaUQ_aem_1DxFcWNiBnQdtolrK33WVg" TargetMode="Externa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32.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smtClean="0">
                <a:latin typeface="Alexandria" charset="0"/>
                <a:cs typeface="Alexandria" charset="0"/>
              </a:rPr>
              <a:t>إعداد د/ مرفت محمد  </a:t>
            </a:r>
            <a:endParaRPr lang="ar-EG" sz="2000" dirty="0">
              <a:latin typeface="Alexandria" charset="0"/>
              <a:cs typeface="Alexandria" charset="0"/>
            </a:endParaRP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smtClean="0">
                <a:solidFill>
                  <a:srgbClr val="00B0F0"/>
                </a:solidFill>
                <a:latin typeface="Alexandria" charset="0"/>
                <a:cs typeface="Alexandria" charset="0"/>
              </a:rPr>
              <a:t>محاضرة 9</a:t>
            </a:r>
          </a:p>
          <a:p>
            <a:pPr algn="ctr"/>
            <a:r>
              <a:rPr lang="ar-EG" sz="4400" b="1" dirty="0" smtClean="0">
                <a:solidFill>
                  <a:srgbClr val="00B0F0"/>
                </a:solidFill>
                <a:latin typeface="Alexandria" charset="0"/>
                <a:cs typeface="Alexandria" charset="0"/>
              </a:rPr>
              <a:t>لمقرر</a:t>
            </a:r>
          </a:p>
          <a:p>
            <a:pPr algn="ctr"/>
            <a:r>
              <a:rPr lang="ar-EG" sz="4400" b="1" dirty="0" smtClean="0">
                <a:solidFill>
                  <a:srgbClr val="00B0F0"/>
                </a:solidFill>
                <a:latin typeface="Alexandria" charset="0"/>
                <a:cs typeface="Alexandria" charset="0"/>
              </a:rPr>
              <a:t>مهارات بحثية 1</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charset="0"/>
                <a:cs typeface="Alexandria" charset="0"/>
              </a:rPr>
              <a:t>محاضرة 9</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0924"/>
    </mc:Choice>
    <mc:Fallback>
      <p:transition spd="slow" advTm="1092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smtClean="0">
                <a:solidFill>
                  <a:srgbClr val="00B0F0"/>
                </a:solidFill>
                <a:latin typeface="Alexandria" charset="0"/>
                <a:cs typeface="Alexandria" charset="0"/>
              </a:rPr>
              <a:t>مهارات بحثية 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charset="0"/>
                <a:cs typeface="Alexandria" charset="0"/>
              </a:rPr>
              <a:t>محاضرة 9</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smtClean="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smtClean="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790"/>
    </mc:Choice>
    <mc:Fallback>
      <p:transition spd="slow" advTm="479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4" name="Rectangle 33"/>
          <p:cNvSpPr/>
          <p:nvPr/>
        </p:nvSpPr>
        <p:spPr>
          <a:xfrm>
            <a:off x="1099648" y="4884389"/>
            <a:ext cx="4775435" cy="1668214"/>
          </a:xfrm>
          <a:prstGeom prst="rect">
            <a:avLst/>
          </a:prstGeom>
          <a:noFill/>
        </p:spPr>
        <p:txBody>
          <a:bodyPr wrap="square">
            <a:spAutoFit/>
          </a:bodyPr>
          <a:lstStyle/>
          <a:p>
            <a:pPr algn="r" rtl="1">
              <a:lnSpc>
                <a:spcPct val="150000"/>
              </a:lnSpc>
            </a:pPr>
            <a:r>
              <a:rPr lang="ar-EG" sz="1400" dirty="0" smtClean="0">
                <a:solidFill>
                  <a:prstClr val="black"/>
                </a:solidFill>
                <a:latin typeface="Alexandria" charset="0"/>
                <a:cs typeface="Alexandria" charset="0"/>
              </a:rPr>
              <a:t>في المحاضرة السابقة استعرضنا </a:t>
            </a:r>
            <a:r>
              <a:rPr lang="ar-EG" sz="1400" dirty="0">
                <a:solidFill>
                  <a:prstClr val="black"/>
                </a:solidFill>
                <a:latin typeface="Alexandria" charset="0"/>
                <a:cs typeface="Alexandria" charset="0"/>
              </a:rPr>
              <a:t>مفهوم الدراسات السابقة وأهميتها وأسباب كتابتها والهدف منها وشروطها وفوائدها ووظائفها ومعايير اختيارها وطريقة كتابتها وتأثيرها على البحث العلمي وموقعها في البحث ومناقشتها والعناصر التي يجب توفرها عند كتابة الدراسات السابقة.</a:t>
            </a:r>
          </a:p>
          <a:p>
            <a:pPr algn="r" rtl="1">
              <a:lnSpc>
                <a:spcPct val="150000"/>
              </a:lnSpc>
            </a:pPr>
            <a:endParaRPr lang="en-US" sz="1400" dirty="0">
              <a:solidFill>
                <a:prstClr val="black"/>
              </a:solidFill>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prstClr val="white"/>
                </a:solidFill>
                <a:latin typeface="Alexandria" charset="0"/>
                <a:cs typeface="Alexandria" charset="0"/>
              </a:rPr>
              <a:t>محاضرة</a:t>
            </a:r>
            <a:endParaRPr lang="en-US" sz="1400" dirty="0">
              <a:solidFill>
                <a:prstClr val="white"/>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prstClr val="white"/>
                </a:solidFill>
                <a:latin typeface="Alexandria" charset="0"/>
                <a:cs typeface="Alexandria" charset="0"/>
              </a:rPr>
              <a:t>09</a:t>
            </a:r>
            <a:endParaRPr lang="en-US" sz="4000" b="1" dirty="0">
              <a:solidFill>
                <a:prstClr val="white"/>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14933056"/>
      </p:ext>
    </p:extLst>
  </p:cSld>
  <p:clrMapOvr>
    <a:masterClrMapping/>
  </p:clrMapOvr>
  <mc:AlternateContent xmlns:mc="http://schemas.openxmlformats.org/markup-compatibility/2006">
    <mc:Choice xmlns:p14="http://schemas.microsoft.com/office/powerpoint/2010/main" Requires="p14">
      <p:transition spd="slow" p14:dur="2000" advTm="28335"/>
    </mc:Choice>
    <mc:Fallback>
      <p:transition spd="slow" advTm="283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793376" y="4884389"/>
            <a:ext cx="5081707" cy="1708160"/>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تهدف المحاضرة الى استعراض مفهوم المكتبة الرقمية ومزاياها والمكتبة الشاملة وأقسام المكتبة الشاملة والانترنت ودوره في خدمة البحث العلمي ومجالات استخدام الانترنت في البحث العلمي، البحث في محركات البحث العلمي في </a:t>
            </a:r>
            <a:r>
              <a:rPr lang="ar-EG" sz="1400" dirty="0" smtClean="0">
                <a:latin typeface="Alexandria" charset="0"/>
                <a:cs typeface="Alexandria" charset="0"/>
              </a:rPr>
              <a:t>الانترنت، معايير </a:t>
            </a:r>
            <a:r>
              <a:rPr lang="ar-EG" sz="1400" dirty="0" smtClean="0">
                <a:latin typeface="Alexandria" charset="0"/>
                <a:cs typeface="Alexandria" charset="0"/>
              </a:rPr>
              <a:t>تقييم المعلومات الموجودة على الانترنت، مصادر المعلومات، ما هي أهمية تعريف المصادر في البحث العلمي، لماذا يلجأ الباحثون للبحث عن مصادر علمية؟</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1787"/>
    </mc:Choice>
    <mc:Fallback>
      <p:transition spd="slow" advTm="417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70263"/>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smtClean="0">
                <a:latin typeface="Alexandria" charset="0"/>
                <a:cs typeface="Alexandria" charset="0"/>
              </a:rPr>
              <a:t>تهدف المحاضرة الى استعراض النقاط التالية:-</a:t>
            </a:r>
          </a:p>
          <a:p>
            <a:pPr marL="342900" indent="-342900" algn="justLow" rtl="1">
              <a:lnSpc>
                <a:spcPct val="150000"/>
              </a:lnSpc>
              <a:buFontTx/>
              <a:buChar char="-"/>
            </a:pPr>
            <a:r>
              <a:rPr lang="ar-EG" sz="1400" dirty="0" smtClean="0">
                <a:latin typeface="Alexandria" charset="0"/>
                <a:cs typeface="Alexandria" charset="0"/>
              </a:rPr>
              <a:t>مفهوم المكتبة الرقمية</a:t>
            </a:r>
          </a:p>
          <a:p>
            <a:pPr marL="342900" indent="-342900" algn="justLow" rtl="1">
              <a:lnSpc>
                <a:spcPct val="150000"/>
              </a:lnSpc>
              <a:buFontTx/>
              <a:buChar char="-"/>
            </a:pPr>
            <a:r>
              <a:rPr lang="ar-EG" sz="1400" dirty="0" smtClean="0">
                <a:latin typeface="Alexandria" charset="0"/>
                <a:cs typeface="Alexandria" charset="0"/>
              </a:rPr>
              <a:t>مزايا المكتبة الرقمية</a:t>
            </a:r>
          </a:p>
          <a:p>
            <a:pPr marL="342900" indent="-342900" algn="justLow" rtl="1">
              <a:lnSpc>
                <a:spcPct val="150000"/>
              </a:lnSpc>
              <a:buFontTx/>
              <a:buChar char="-"/>
            </a:pPr>
            <a:r>
              <a:rPr lang="ar-EG" sz="1400" dirty="0" smtClean="0">
                <a:latin typeface="Alexandria" charset="0"/>
                <a:cs typeface="Alexandria" charset="0"/>
              </a:rPr>
              <a:t>المكتبة الشاملة</a:t>
            </a:r>
          </a:p>
          <a:p>
            <a:pPr marL="342900" indent="-342900" algn="justLow" rtl="1">
              <a:lnSpc>
                <a:spcPct val="150000"/>
              </a:lnSpc>
              <a:buFontTx/>
              <a:buChar char="-"/>
            </a:pPr>
            <a:r>
              <a:rPr lang="ar-EG" sz="1400" dirty="0" smtClean="0">
                <a:latin typeface="Alexandria" charset="0"/>
                <a:cs typeface="Alexandria" charset="0"/>
              </a:rPr>
              <a:t>الانترنت ودوره في خدمة البحث العلمي</a:t>
            </a:r>
          </a:p>
          <a:p>
            <a:pPr marL="342900" indent="-342900" algn="justLow" rtl="1">
              <a:lnSpc>
                <a:spcPct val="150000"/>
              </a:lnSpc>
              <a:buFontTx/>
              <a:buChar char="-"/>
            </a:pPr>
            <a:r>
              <a:rPr lang="ar-EG" sz="1400" dirty="0" smtClean="0">
                <a:latin typeface="Alexandria" charset="0"/>
                <a:cs typeface="Alexandria" charset="0"/>
              </a:rPr>
              <a:t>مجالات استخدام الانترنت في البحث العلمي</a:t>
            </a:r>
          </a:p>
          <a:p>
            <a:pPr marL="342900" indent="-342900" algn="justLow" rtl="1">
              <a:lnSpc>
                <a:spcPct val="150000"/>
              </a:lnSpc>
              <a:buFontTx/>
              <a:buChar char="-"/>
            </a:pPr>
            <a:r>
              <a:rPr lang="ar-EG" sz="1400" dirty="0" smtClean="0">
                <a:latin typeface="Alexandria" charset="0"/>
                <a:cs typeface="Alexandria" charset="0"/>
              </a:rPr>
              <a:t>البحث في محركات البحث في الانترنت</a:t>
            </a:r>
          </a:p>
          <a:p>
            <a:pPr marL="342900" indent="-342900" algn="justLow" rtl="1">
              <a:lnSpc>
                <a:spcPct val="150000"/>
              </a:lnSpc>
              <a:buFontTx/>
              <a:buChar char="-"/>
            </a:pPr>
            <a:r>
              <a:rPr lang="ar-EG" sz="1400" dirty="0" smtClean="0">
                <a:latin typeface="Alexandria" charset="0"/>
                <a:cs typeface="Alexandria" charset="0"/>
              </a:rPr>
              <a:t>معايير تقييم المعلومات الموجودة على الانترنت</a:t>
            </a:r>
          </a:p>
          <a:p>
            <a:pPr marL="342900" indent="-342900" algn="justLow" rtl="1">
              <a:lnSpc>
                <a:spcPct val="150000"/>
              </a:lnSpc>
              <a:buFontTx/>
              <a:buChar char="-"/>
            </a:pPr>
            <a:r>
              <a:rPr lang="ar-EG" sz="1400" dirty="0" smtClean="0">
                <a:latin typeface="Alexandria" charset="0"/>
                <a:cs typeface="Alexandria" charset="0"/>
              </a:rPr>
              <a:t>مصادر المعلومات</a:t>
            </a:r>
          </a:p>
          <a:p>
            <a:pPr marL="342900" indent="-342900" algn="justLow" rtl="1">
              <a:lnSpc>
                <a:spcPct val="150000"/>
              </a:lnSpc>
              <a:buFontTx/>
              <a:buChar char="-"/>
            </a:pPr>
            <a:r>
              <a:rPr lang="ar-EG" sz="1400" dirty="0" smtClean="0">
                <a:latin typeface="Alexandria" charset="0"/>
                <a:cs typeface="Alexandria" charset="0"/>
              </a:rPr>
              <a:t>لماذا يلجأ الباحثون للبحث عن مصادر علمية؟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1323439"/>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p>
          <a:p>
            <a:pPr algn="ct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7044"/>
    </mc:Choice>
    <mc:Fallback>
      <p:transition spd="slow" advTm="3704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2960875"/>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مفهوم المكتبة الرقمية</a:t>
            </a:r>
          </a:p>
          <a:p>
            <a:pPr marL="342900" lvl="0" indent="-342900" algn="justLow" rtl="1">
              <a:lnSpc>
                <a:spcPct val="150000"/>
              </a:lnSpc>
              <a:buFontTx/>
              <a:buChar char="-"/>
            </a:pPr>
            <a:r>
              <a:rPr lang="ar-EG" sz="1400" dirty="0">
                <a:solidFill>
                  <a:prstClr val="black"/>
                </a:solidFill>
                <a:latin typeface="Alexandria" charset="0"/>
                <a:cs typeface="Alexandria" charset="0"/>
              </a:rPr>
              <a:t>مزايا المكتبة الرقمية</a:t>
            </a:r>
          </a:p>
          <a:p>
            <a:pPr marL="342900" lvl="0" indent="-342900" algn="justLow" rtl="1">
              <a:lnSpc>
                <a:spcPct val="150000"/>
              </a:lnSpc>
              <a:buFontTx/>
              <a:buChar char="-"/>
            </a:pPr>
            <a:r>
              <a:rPr lang="ar-EG" sz="1400" dirty="0">
                <a:solidFill>
                  <a:prstClr val="black"/>
                </a:solidFill>
                <a:latin typeface="Alexandria" charset="0"/>
                <a:cs typeface="Alexandria" charset="0"/>
              </a:rPr>
              <a:t>المكتبة الشاملة</a:t>
            </a:r>
          </a:p>
          <a:p>
            <a:pPr marL="342900" lvl="0" indent="-342900" algn="justLow" rtl="1">
              <a:lnSpc>
                <a:spcPct val="150000"/>
              </a:lnSpc>
              <a:buFontTx/>
              <a:buChar char="-"/>
            </a:pPr>
            <a:r>
              <a:rPr lang="ar-EG" sz="1400" dirty="0">
                <a:solidFill>
                  <a:prstClr val="black"/>
                </a:solidFill>
                <a:latin typeface="Alexandria" charset="0"/>
                <a:cs typeface="Alexandria" charset="0"/>
              </a:rPr>
              <a:t>الانترنت ودوره في خدمة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مجالات استخدام الانترنت في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البحث في محركات البحث في الانترنت</a:t>
            </a:r>
          </a:p>
          <a:p>
            <a:pPr marL="342900" lvl="0" indent="-342900" algn="justLow" rtl="1">
              <a:lnSpc>
                <a:spcPct val="150000"/>
              </a:lnSpc>
              <a:buFontTx/>
              <a:buChar char="-"/>
            </a:pPr>
            <a:r>
              <a:rPr lang="ar-EG" sz="1400" dirty="0">
                <a:solidFill>
                  <a:prstClr val="black"/>
                </a:solidFill>
                <a:latin typeface="Alexandria" charset="0"/>
                <a:cs typeface="Alexandria" charset="0"/>
              </a:rPr>
              <a:t>معايير تقييم المعلومات الموجودة على الانترنت</a:t>
            </a:r>
          </a:p>
          <a:p>
            <a:pPr marL="342900" lvl="0" indent="-342900" algn="justLow" rtl="1">
              <a:lnSpc>
                <a:spcPct val="150000"/>
              </a:lnSpc>
              <a:buFontTx/>
              <a:buChar char="-"/>
            </a:pPr>
            <a:r>
              <a:rPr lang="ar-EG" sz="1400" dirty="0">
                <a:solidFill>
                  <a:prstClr val="black"/>
                </a:solidFill>
                <a:latin typeface="Alexandria" charset="0"/>
                <a:cs typeface="Alexandria" charset="0"/>
              </a:rPr>
              <a:t>مصادر المعلومات</a:t>
            </a:r>
          </a:p>
          <a:p>
            <a:pPr marL="342900" lvl="0" indent="-342900" algn="justLow" rtl="1">
              <a:lnSpc>
                <a:spcPct val="150000"/>
              </a:lnSpc>
              <a:buFontTx/>
              <a:buChar char="-"/>
            </a:pPr>
            <a:r>
              <a:rPr lang="ar-EG" sz="1400">
                <a:solidFill>
                  <a:prstClr val="black"/>
                </a:solidFill>
                <a:latin typeface="Alexandria" charset="0"/>
                <a:cs typeface="Alexandria" charset="0"/>
              </a:rPr>
              <a:t>لماذا يلجأ الباحثون للبحث عن مصادر علمية</a:t>
            </a:r>
            <a:r>
              <a:rPr lang="ar-EG" sz="1400" smtClean="0">
                <a:solidFill>
                  <a:prstClr val="black"/>
                </a:solidFill>
                <a:latin typeface="Alexandria" charset="0"/>
                <a:cs typeface="Alexandria" charset="0"/>
              </a:rPr>
              <a:t>؟</a:t>
            </a:r>
            <a:endParaRPr lang="ar-EG" sz="140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mc:Choice xmlns:p14="http://schemas.microsoft.com/office/powerpoint/2010/main" Requires="p14">
      <p:transition spd="slow" p14:dur="2000" advTm="41553"/>
    </mc:Choice>
    <mc:Fallback>
      <p:transition spd="slow" advTm="4155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مفهوم المكتبة الرقمية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96238" y="2001390"/>
            <a:ext cx="8292662" cy="3647152"/>
          </a:xfrm>
          <a:prstGeom prst="rect">
            <a:avLst/>
          </a:prstGeom>
          <a:noFill/>
        </p:spPr>
        <p:txBody>
          <a:bodyPr wrap="square" rtlCol="0">
            <a:spAutoFit/>
          </a:bodyPr>
          <a:lstStyle/>
          <a:p>
            <a:pPr algn="r" rtl="1">
              <a:lnSpc>
                <a:spcPct val="150000"/>
              </a:lnSpc>
            </a:pPr>
            <a:r>
              <a:rPr lang="ar-EG" sz="1400" dirty="0" smtClean="0">
                <a:latin typeface="Alexandria" charset="0"/>
                <a:cs typeface="Alexandria" charset="0"/>
              </a:rPr>
              <a:t>تعد </a:t>
            </a:r>
            <a:r>
              <a:rPr lang="ar-EG" sz="1400" dirty="0">
                <a:latin typeface="Alexandria" charset="0"/>
                <a:cs typeface="Alexandria" charset="0"/>
              </a:rPr>
              <a:t>المكتبات من أهم المؤسسات المنتشرة والمتداولة بين الناس في العالم وذلك </a:t>
            </a:r>
            <a:r>
              <a:rPr lang="ar-EG" sz="1400" dirty="0" smtClean="0">
                <a:latin typeface="Alexandria" charset="0"/>
                <a:cs typeface="Alexandria" charset="0"/>
              </a:rPr>
              <a:t>لأهميتها </a:t>
            </a:r>
            <a:r>
              <a:rPr lang="ar-EG" sz="1400" dirty="0">
                <a:latin typeface="Alexandria" charset="0"/>
                <a:cs typeface="Alexandria" charset="0"/>
              </a:rPr>
              <a:t>الكبرى في اكتساب الثقافة </a:t>
            </a:r>
            <a:r>
              <a:rPr lang="ar-EG" sz="1400" dirty="0" smtClean="0">
                <a:latin typeface="Alexandria" charset="0"/>
                <a:cs typeface="Alexandria" charset="0"/>
              </a:rPr>
              <a:t>والمعلومات وتوسيع الآفاق </a:t>
            </a:r>
            <a:r>
              <a:rPr lang="ar-EG" sz="1400" dirty="0">
                <a:latin typeface="Alexandria" charset="0"/>
                <a:cs typeface="Alexandria" charset="0"/>
              </a:rPr>
              <a:t>والمدارك، </a:t>
            </a:r>
            <a:r>
              <a:rPr lang="ar-EG" sz="1400" dirty="0" smtClean="0">
                <a:latin typeface="Alexandria" charset="0"/>
                <a:cs typeface="Alexandria" charset="0"/>
              </a:rPr>
              <a:t>بالإضافة </a:t>
            </a:r>
            <a:r>
              <a:rPr lang="ar-EG" sz="1400" dirty="0">
                <a:latin typeface="Alexandria" charset="0"/>
                <a:cs typeface="Alexandria" charset="0"/>
              </a:rPr>
              <a:t>إلى تنمية </a:t>
            </a:r>
            <a:r>
              <a:rPr lang="ar-EG" sz="1400" dirty="0" smtClean="0">
                <a:latin typeface="Alexandria" charset="0"/>
                <a:cs typeface="Alexandria" charset="0"/>
              </a:rPr>
              <a:t>القدرات الذهنية </a:t>
            </a:r>
            <a:r>
              <a:rPr lang="ar-EG" sz="1400" dirty="0">
                <a:latin typeface="Alexandria" charset="0"/>
                <a:cs typeface="Alexandria" charset="0"/>
              </a:rPr>
              <a:t>والفكرية لدى القارئ والباحث، ودعم النواحي المختلفة في المجتمع </a:t>
            </a:r>
            <a:r>
              <a:rPr lang="ar-EG" sz="1400" dirty="0" smtClean="0">
                <a:latin typeface="Alexandria" charset="0"/>
                <a:cs typeface="Alexandria" charset="0"/>
              </a:rPr>
              <a:t>كالنواحي الاجتماعية والاقتصادية </a:t>
            </a:r>
            <a:r>
              <a:rPr lang="ar-EG" sz="1400" dirty="0">
                <a:latin typeface="Alexandria" charset="0"/>
                <a:cs typeface="Alexandria" charset="0"/>
              </a:rPr>
              <a:t>وكذلك </a:t>
            </a:r>
            <a:r>
              <a:rPr lang="ar-EG" sz="1400" dirty="0" smtClean="0">
                <a:latin typeface="Alexandria" charset="0"/>
                <a:cs typeface="Alexandria" charset="0"/>
              </a:rPr>
              <a:t>العالمية، </a:t>
            </a:r>
            <a:r>
              <a:rPr lang="ar-EG" sz="1400" dirty="0">
                <a:latin typeface="Alexandria" charset="0"/>
                <a:cs typeface="Alexandria" charset="0"/>
              </a:rPr>
              <a:t>والمساهمة في حل </a:t>
            </a:r>
            <a:r>
              <a:rPr lang="ar-EG" sz="1400" dirty="0" smtClean="0">
                <a:latin typeface="Alexandria" charset="0"/>
                <a:cs typeface="Alexandria" charset="0"/>
              </a:rPr>
              <a:t>مشكلات </a:t>
            </a:r>
            <a:r>
              <a:rPr lang="ar-EG" sz="1400" dirty="0">
                <a:latin typeface="Alexandria" charset="0"/>
                <a:cs typeface="Alexandria" charset="0"/>
              </a:rPr>
              <a:t>وقضايا في جوانب </a:t>
            </a:r>
            <a:r>
              <a:rPr lang="ar-EG" sz="1400" dirty="0" smtClean="0">
                <a:latin typeface="Alexandria" charset="0"/>
                <a:cs typeface="Alexandria" charset="0"/>
              </a:rPr>
              <a:t>أخرى.</a:t>
            </a:r>
          </a:p>
          <a:p>
            <a:pPr algn="r" rtl="1">
              <a:lnSpc>
                <a:spcPct val="150000"/>
              </a:lnSpc>
            </a:pPr>
            <a:r>
              <a:rPr lang="ar-EG" sz="1400" dirty="0">
                <a:latin typeface="Alexandria" charset="0"/>
                <a:cs typeface="Alexandria" charset="0"/>
              </a:rPr>
              <a:t>المكتبات هي </a:t>
            </a:r>
            <a:r>
              <a:rPr lang="ar-EG" sz="1400" dirty="0" smtClean="0">
                <a:latin typeface="Alexandria" charset="0"/>
                <a:cs typeface="Alexandria" charset="0"/>
              </a:rPr>
              <a:t>عبارة </a:t>
            </a:r>
            <a:r>
              <a:rPr lang="ar-EG" sz="1400" dirty="0">
                <a:latin typeface="Alexandria" charset="0"/>
                <a:cs typeface="Alexandria" charset="0"/>
              </a:rPr>
              <a:t>عن مكان كبير مقسم إلى غرف صغيرة، أو رفوف، وكل غرفة تحتوي على نوع من أنواع الكتب، فعلى سبيل المثال </a:t>
            </a:r>
            <a:r>
              <a:rPr lang="ar-EG" sz="1400" dirty="0" smtClean="0">
                <a:latin typeface="Alexandria" charset="0"/>
                <a:cs typeface="Alexandria" charset="0"/>
              </a:rPr>
              <a:t>يوجد </a:t>
            </a:r>
            <a:r>
              <a:rPr lang="ar-EG" sz="1400" dirty="0">
                <a:latin typeface="Alexandria" charset="0"/>
                <a:cs typeface="Alexandria" charset="0"/>
              </a:rPr>
              <a:t>بها </a:t>
            </a:r>
            <a:r>
              <a:rPr lang="ar-EG" sz="1400" dirty="0" smtClean="0">
                <a:latin typeface="Alexandria" charset="0"/>
                <a:cs typeface="Alexandria" charset="0"/>
              </a:rPr>
              <a:t>مكتب خاص </a:t>
            </a:r>
            <a:r>
              <a:rPr lang="ar-EG" sz="1400" dirty="0">
                <a:latin typeface="Alexandria" charset="0"/>
                <a:cs typeface="Alexandria" charset="0"/>
              </a:rPr>
              <a:t>بالكتب السياسية ومكان يوجد به الكتب الفنية </a:t>
            </a:r>
            <a:r>
              <a:rPr lang="ar-EG" sz="1400" dirty="0" smtClean="0">
                <a:latin typeface="Alexandria" charset="0"/>
                <a:cs typeface="Alexandria" charset="0"/>
              </a:rPr>
              <a:t>ومجالات </a:t>
            </a:r>
            <a:r>
              <a:rPr lang="ar-EG" sz="1400" dirty="0">
                <a:latin typeface="Alexandria" charset="0"/>
                <a:cs typeface="Alexandria" charset="0"/>
              </a:rPr>
              <a:t>مختلفة، والخرائط </a:t>
            </a:r>
            <a:r>
              <a:rPr lang="ar-EG" sz="1400" dirty="0" smtClean="0">
                <a:latin typeface="Alexandria" charset="0"/>
                <a:cs typeface="Alexandria" charset="0"/>
              </a:rPr>
              <a:t>والأطالس. </a:t>
            </a:r>
            <a:r>
              <a:rPr lang="ar-EG" sz="1400" dirty="0">
                <a:latin typeface="Alexandria" charset="0"/>
                <a:cs typeface="Alexandria" charset="0"/>
              </a:rPr>
              <a:t>هي من أهم المعالم </a:t>
            </a:r>
            <a:r>
              <a:rPr lang="ar-EG" sz="1400" dirty="0" smtClean="0">
                <a:latin typeface="Alexandria" charset="0"/>
                <a:cs typeface="Alexandria" charset="0"/>
              </a:rPr>
              <a:t>الخاصة بأي </a:t>
            </a:r>
            <a:r>
              <a:rPr lang="ar-EG" sz="1400" dirty="0">
                <a:latin typeface="Alexandria" charset="0"/>
                <a:cs typeface="Alexandria" charset="0"/>
              </a:rPr>
              <a:t>دولة </a:t>
            </a:r>
            <a:r>
              <a:rPr lang="ar-EG" sz="1400" dirty="0" smtClean="0">
                <a:latin typeface="Alexandria" charset="0"/>
                <a:cs typeface="Alexandria" charset="0"/>
              </a:rPr>
              <a:t>، فهي تدل </a:t>
            </a:r>
            <a:r>
              <a:rPr lang="ar-EG" sz="1400" dirty="0">
                <a:latin typeface="Alexandria" charset="0"/>
                <a:cs typeface="Alexandria" charset="0"/>
              </a:rPr>
              <a:t>على التقدم الحضاري والتطور الخاص بالدولة، فهي كنز مميز يحفظ </a:t>
            </a:r>
            <a:r>
              <a:rPr lang="ar-EG" sz="1400" dirty="0" smtClean="0">
                <a:latin typeface="Alexandria" charset="0"/>
                <a:cs typeface="Alexandria" charset="0"/>
              </a:rPr>
              <a:t>تراث الشعوب </a:t>
            </a:r>
            <a:r>
              <a:rPr lang="ar-EG" sz="1400" dirty="0">
                <a:latin typeface="Alexandria" charset="0"/>
                <a:cs typeface="Alexandria" charset="0"/>
              </a:rPr>
              <a:t>وتاريخها. المكتبات لها </a:t>
            </a:r>
            <a:r>
              <a:rPr lang="ar-EG" sz="1400" dirty="0" smtClean="0">
                <a:latin typeface="Alexandria" charset="0"/>
                <a:cs typeface="Alexandria" charset="0"/>
              </a:rPr>
              <a:t>قيمة عالية </a:t>
            </a:r>
            <a:r>
              <a:rPr lang="ar-EG" sz="1400" dirty="0">
                <a:latin typeface="Alexandria" charset="0"/>
                <a:cs typeface="Alexandria" charset="0"/>
              </a:rPr>
              <a:t>ودور </a:t>
            </a:r>
            <a:r>
              <a:rPr lang="ar-EG" sz="1400" dirty="0" smtClean="0">
                <a:latin typeface="Alexandria" charset="0"/>
                <a:cs typeface="Alexandria" charset="0"/>
              </a:rPr>
              <a:t>مهم في حياة </a:t>
            </a:r>
            <a:r>
              <a:rPr lang="ar-EG" sz="1400" dirty="0">
                <a:latin typeface="Alexandria" charset="0"/>
                <a:cs typeface="Alexandria" charset="0"/>
              </a:rPr>
              <a:t>المجتمع فهي تعمل على نشر الثقافة والمعلومات </a:t>
            </a:r>
            <a:r>
              <a:rPr lang="ar-EG" sz="1400" dirty="0" smtClean="0">
                <a:latin typeface="Alexandria" charset="0"/>
                <a:cs typeface="Alexandria" charset="0"/>
              </a:rPr>
              <a:t>المهمة  </a:t>
            </a:r>
            <a:r>
              <a:rPr lang="ar-EG" sz="1400" dirty="0">
                <a:latin typeface="Alexandria" charset="0"/>
                <a:cs typeface="Alexandria" charset="0"/>
              </a:rPr>
              <a:t>بشكل جيد، وتحفظ تاريخ الشعوب على </a:t>
            </a:r>
            <a:r>
              <a:rPr lang="ar-EG" sz="1400" dirty="0" smtClean="0">
                <a:latin typeface="Alexandria" charset="0"/>
                <a:cs typeface="Alexandria" charset="0"/>
              </a:rPr>
              <a:t>مر العصور, </a:t>
            </a:r>
            <a:r>
              <a:rPr lang="ar-EG" sz="1400" dirty="0">
                <a:latin typeface="Alexandria" charset="0"/>
                <a:cs typeface="Alexandria" charset="0"/>
              </a:rPr>
              <a:t>كما يوجد بها مصادر مميزة تحتوي على رسومات هندسية وخرائط ومخطوطات، تفيد الطالب في </a:t>
            </a:r>
            <a:r>
              <a:rPr lang="ar-EG" sz="1400" dirty="0" smtClean="0">
                <a:latin typeface="Alexandria" charset="0"/>
                <a:cs typeface="Alexandria" charset="0"/>
              </a:rPr>
              <a:t>الأبحاث الجامعية والدراسية </a:t>
            </a:r>
            <a:r>
              <a:rPr lang="ar-EG" sz="1400" dirty="0">
                <a:latin typeface="Alexandria" charset="0"/>
                <a:cs typeface="Alexandria" charset="0"/>
              </a:rPr>
              <a:t>وتساعد على تطوير المجتمع ونشر الثقافة والتطور.</a:t>
            </a:r>
          </a:p>
          <a:p>
            <a:pPr algn="r" rtl="1">
              <a:lnSpc>
                <a:spcPct val="150000"/>
              </a:lnSpc>
            </a:pPr>
            <a:r>
              <a:rPr lang="ar-EG" sz="1400" dirty="0" smtClean="0">
                <a:latin typeface="Alexandria" charset="0"/>
                <a:cs typeface="Alexandria" charset="0"/>
              </a:rPr>
              <a:t>وهي </a:t>
            </a:r>
            <a:r>
              <a:rPr lang="ar-EG" sz="1400" dirty="0">
                <a:latin typeface="Alexandria" charset="0"/>
                <a:cs typeface="Alexandria" charset="0"/>
              </a:rPr>
              <a:t>المكتبة التي تقوم بخدمة الباحثين عن طريق الحاسب بدلا من </a:t>
            </a:r>
            <a:r>
              <a:rPr lang="ar-EG" sz="1400" dirty="0" smtClean="0">
                <a:latin typeface="Alexandria" charset="0"/>
                <a:cs typeface="Alexandria" charset="0"/>
              </a:rPr>
              <a:t>البحث في </a:t>
            </a:r>
            <a:r>
              <a:rPr lang="ar-EG" sz="1400" dirty="0">
                <a:latin typeface="Alexandria" charset="0"/>
                <a:cs typeface="Alexandria" charset="0"/>
              </a:rPr>
              <a:t>مصادر </a:t>
            </a:r>
            <a:r>
              <a:rPr lang="ar-EG" sz="1400" dirty="0" smtClean="0">
                <a:latin typeface="Alexandria" charset="0"/>
                <a:cs typeface="Alexandria" charset="0"/>
              </a:rPr>
              <a:t>المعلومات </a:t>
            </a:r>
            <a:r>
              <a:rPr lang="ar-EG" sz="1400" dirty="0">
                <a:latin typeface="Alexandria" charset="0"/>
                <a:cs typeface="Alexandria" charset="0"/>
              </a:rPr>
              <a:t>المطبوعة باليد. حيث يمكن البحث </a:t>
            </a:r>
            <a:r>
              <a:rPr lang="ar-EG" sz="1400" dirty="0" smtClean="0">
                <a:latin typeface="Alexandria" charset="0"/>
                <a:cs typeface="Alexandria" charset="0"/>
              </a:rPr>
              <a:t>في </a:t>
            </a:r>
            <a:r>
              <a:rPr lang="ar-EG" sz="1400" dirty="0">
                <a:latin typeface="Alexandria" charset="0"/>
                <a:cs typeface="Alexandria" charset="0"/>
              </a:rPr>
              <a:t>فهرس </a:t>
            </a:r>
            <a:r>
              <a:rPr lang="ar-EG" sz="1400" dirty="0" smtClean="0">
                <a:latin typeface="Alexandria" charset="0"/>
                <a:cs typeface="Alexandria" charset="0"/>
              </a:rPr>
              <a:t>المكتبة التي </a:t>
            </a:r>
            <a:r>
              <a:rPr lang="ar-EG" sz="1400" dirty="0">
                <a:latin typeface="Alexandria" charset="0"/>
                <a:cs typeface="Alexandria" charset="0"/>
              </a:rPr>
              <a:t>تحوي مجموعة من المواد </a:t>
            </a:r>
            <a:r>
              <a:rPr lang="ar-EG" sz="1400" dirty="0" smtClean="0">
                <a:latin typeface="Alexandria" charset="0"/>
                <a:cs typeface="Alexandria" charset="0"/>
              </a:rPr>
              <a:t>نصوص وصور </a:t>
            </a:r>
            <a:r>
              <a:rPr lang="ar-EG" sz="1400" dirty="0" smtClean="0">
                <a:latin typeface="Alexandria" charset="0"/>
                <a:cs typeface="Alexandria" charset="0"/>
              </a:rPr>
              <a:t>وفيديوهات و </a:t>
            </a:r>
            <a:r>
              <a:rPr lang="ar-EG" sz="1400" dirty="0" smtClean="0">
                <a:latin typeface="Alexandria" charset="0"/>
                <a:cs typeface="Alexandria" charset="0"/>
              </a:rPr>
              <a:t>وغيرها </a:t>
            </a:r>
            <a:r>
              <a:rPr lang="ar-EG" sz="1400" dirty="0">
                <a:latin typeface="Alexandria" charset="0"/>
                <a:cs typeface="Alexandria" charset="0"/>
              </a:rPr>
              <a:t>مخزنة </a:t>
            </a:r>
            <a:r>
              <a:rPr lang="ar-EG" sz="1400" dirty="0" smtClean="0">
                <a:latin typeface="Alexandria" charset="0"/>
                <a:cs typeface="Alexandria" charset="0"/>
              </a:rPr>
              <a:t>بصيغة رقمية </a:t>
            </a:r>
            <a:r>
              <a:rPr lang="ar-EG" sz="1400" dirty="0">
                <a:latin typeface="Alexandria" charset="0"/>
                <a:cs typeface="Alexandria" charset="0"/>
              </a:rPr>
              <a:t>ويمكن الوصول إليها عبر عدة </a:t>
            </a:r>
            <a:r>
              <a:rPr lang="ar-EG" sz="1400" dirty="0" smtClean="0">
                <a:latin typeface="Alexandria" charset="0"/>
                <a:cs typeface="Alexandria" charset="0"/>
              </a:rPr>
              <a:t>وسائط </a:t>
            </a:r>
            <a:r>
              <a:rPr lang="ar-EG" sz="1400" dirty="0">
                <a:latin typeface="Alexandria" charset="0"/>
                <a:cs typeface="Alexandria" charset="0"/>
              </a:rPr>
              <a:t>وتقوم بنشرها </a:t>
            </a:r>
            <a:r>
              <a:rPr lang="ar-EG" sz="1400" dirty="0" smtClean="0">
                <a:latin typeface="Alexandria" charset="0"/>
                <a:cs typeface="Alexandria" charset="0"/>
              </a:rPr>
              <a:t>شركات متخصصة. وأهم </a:t>
            </a:r>
            <a:r>
              <a:rPr lang="ar-EG" sz="1400" dirty="0">
                <a:latin typeface="Alexandria" charset="0"/>
                <a:cs typeface="Alexandria" charset="0"/>
              </a:rPr>
              <a:t>وسائل الوصول </a:t>
            </a:r>
            <a:r>
              <a:rPr lang="ar-EG" sz="1400" dirty="0" smtClean="0">
                <a:latin typeface="Alexandria" charset="0"/>
                <a:cs typeface="Alexandria" charset="0"/>
              </a:rPr>
              <a:t>لمحتوات </a:t>
            </a:r>
            <a:r>
              <a:rPr lang="ar-EG" sz="1400" dirty="0">
                <a:latin typeface="Alexandria" charset="0"/>
                <a:cs typeface="Alexandria" charset="0"/>
              </a:rPr>
              <a:t>المكتبة الإلكترونية: </a:t>
            </a:r>
            <a:r>
              <a:rPr lang="ar-EG" sz="1400" dirty="0" smtClean="0">
                <a:latin typeface="Alexandria" charset="0"/>
                <a:cs typeface="Alexandria" charset="0"/>
              </a:rPr>
              <a:t>الشبكات </a:t>
            </a:r>
            <a:r>
              <a:rPr lang="ar-EG" sz="1400" dirty="0">
                <a:latin typeface="Alexandria" charset="0"/>
                <a:cs typeface="Alexandria" charset="0"/>
              </a:rPr>
              <a:t>الحاسوبية</a:t>
            </a:r>
            <a:r>
              <a:rPr lang="ar-EG" sz="1400" dirty="0" smtClean="0">
                <a:latin typeface="Alexandria" charset="0"/>
                <a:cs typeface="Alexandria" charset="0"/>
              </a:rPr>
              <a:t>، والإنترنت ( ياسين، 2022).</a:t>
            </a:r>
            <a:endParaRPr lang="en-US" sz="1600" dirty="0">
              <a:latin typeface="Alexandria" charset="0"/>
              <a:cs typeface="Alexandria" charset="0"/>
            </a:endParaRPr>
          </a:p>
        </p:txBody>
      </p:sp>
      <p:sp>
        <p:nvSpPr>
          <p:cNvPr id="33" name="TextBox 32"/>
          <p:cNvSpPr txBox="1"/>
          <p:nvPr/>
        </p:nvSpPr>
        <p:spPr>
          <a:xfrm>
            <a:off x="4031632" y="761955"/>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mc:Choice xmlns:p14="http://schemas.microsoft.com/office/powerpoint/2010/main" Requires="p14">
      <p:transition spd="slow" p14:dur="2000" advTm="160927"/>
    </mc:Choice>
    <mc:Fallback>
      <p:transition spd="slow" advTm="16092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50613" y="2139839"/>
            <a:ext cx="6720404" cy="3000821"/>
          </a:xfrm>
          <a:prstGeom prst="rect">
            <a:avLst/>
          </a:prstGeom>
          <a:noFill/>
        </p:spPr>
        <p:txBody>
          <a:bodyPr wrap="square" rtlCol="0">
            <a:spAutoFit/>
          </a:bodyPr>
          <a:lstStyle/>
          <a:p>
            <a:pPr algn="justLow" rtl="1">
              <a:lnSpc>
                <a:spcPct val="150000"/>
              </a:lnSpc>
            </a:pPr>
            <a:r>
              <a:rPr lang="en-US" sz="1400" dirty="0" smtClean="0">
                <a:ln w="0"/>
                <a:latin typeface="Alexandria" charset="0"/>
                <a:cs typeface="Simplified Arabic" panose="02020603050405020304" pitchFamily="18" charset="-78"/>
              </a:rPr>
              <a:t> </a:t>
            </a:r>
            <a:r>
              <a:rPr lang="ar-EG" sz="1400" dirty="0">
                <a:ln w="0"/>
                <a:latin typeface="Alexandria" charset="0"/>
                <a:cs typeface="Simplified Arabic" panose="02020603050405020304" pitchFamily="18" charset="-78"/>
              </a:rPr>
              <a:t>على الرغم من أن المكتبات الرقمية قد دخلت فعليا إلى حيز التطبيق منذ ما يزيد </a:t>
            </a:r>
            <a:r>
              <a:rPr lang="ar-EG" sz="1400" dirty="0" smtClean="0">
                <a:ln w="0"/>
                <a:latin typeface="Alexandria" charset="0"/>
                <a:cs typeface="Simplified Arabic" panose="02020603050405020304" pitchFamily="18" charset="-78"/>
              </a:rPr>
              <a:t>قليلا </a:t>
            </a:r>
            <a:r>
              <a:rPr lang="ar-EG" sz="1400" dirty="0">
                <a:ln w="0"/>
                <a:latin typeface="Alexandria" charset="0"/>
                <a:cs typeface="Simplified Arabic" panose="02020603050405020304" pitchFamily="18" charset="-78"/>
              </a:rPr>
              <a:t>على </a:t>
            </a:r>
            <a:r>
              <a:rPr lang="ar-EG" sz="1400" dirty="0" smtClean="0">
                <a:ln w="0"/>
                <a:latin typeface="Alexandria" charset="0"/>
                <a:cs typeface="Simplified Arabic" panose="02020603050405020304" pitchFamily="18" charset="-78"/>
              </a:rPr>
              <a:t>عشرة سنوات</a:t>
            </a:r>
            <a:r>
              <a:rPr lang="ar-EG" sz="1400" dirty="0">
                <a:ln w="0"/>
                <a:latin typeface="Alexandria" charset="0"/>
                <a:cs typeface="Simplified Arabic" panose="02020603050405020304" pitchFamily="18" charset="-78"/>
              </a:rPr>
              <a:t>، </a:t>
            </a:r>
            <a:r>
              <a:rPr lang="ar-EG" sz="1400" dirty="0" smtClean="0">
                <a:ln w="0"/>
                <a:latin typeface="Alexandria" charset="0"/>
                <a:cs typeface="Simplified Arabic" panose="02020603050405020304" pitchFamily="18" charset="-78"/>
              </a:rPr>
              <a:t>إلا </a:t>
            </a:r>
            <a:r>
              <a:rPr lang="ar-EG" sz="1400" dirty="0">
                <a:ln w="0"/>
                <a:latin typeface="Alexandria" charset="0"/>
                <a:cs typeface="Simplified Arabic" panose="02020603050405020304" pitchFamily="18" charset="-78"/>
              </a:rPr>
              <a:t>أننا نجد أنه من الصعب الوقوف على تعريف محدد خاص بالمكتبة الرقمية خاصة تعريف متفق عليه من جانب </a:t>
            </a:r>
            <a:r>
              <a:rPr lang="ar-EG" sz="1400" dirty="0" smtClean="0">
                <a:ln w="0"/>
                <a:latin typeface="Alexandria" charset="0"/>
                <a:cs typeface="Simplified Arabic" panose="02020603050405020304" pitchFamily="18" charset="-78"/>
              </a:rPr>
              <a:t>جميع المتخصصين </a:t>
            </a:r>
            <a:r>
              <a:rPr lang="ar-EG" sz="1400" dirty="0">
                <a:ln w="0"/>
                <a:latin typeface="Alexandria" charset="0"/>
                <a:cs typeface="Simplified Arabic" panose="02020603050405020304" pitchFamily="18" charset="-78"/>
              </a:rPr>
              <a:t>المرتبطين من قريب أو من بعيد بهذا </a:t>
            </a:r>
            <a:r>
              <a:rPr lang="ar-EG" sz="1400" dirty="0" smtClean="0">
                <a:ln w="0"/>
                <a:latin typeface="Alexandria" charset="0"/>
                <a:cs typeface="Simplified Arabic" panose="02020603050405020304" pitchFamily="18" charset="-78"/>
              </a:rPr>
              <a:t>المفهوم </a:t>
            </a:r>
            <a:r>
              <a:rPr lang="ar-EG" sz="1400" dirty="0">
                <a:ln w="0"/>
                <a:latin typeface="Alexandria" charset="0"/>
                <a:cs typeface="Simplified Arabic" panose="02020603050405020304" pitchFamily="18" charset="-78"/>
              </a:rPr>
              <a:t>, وربما يرجع ذلك إلى تنوع وتباين وجهات النظر المعالجة لهذه </a:t>
            </a:r>
            <a:r>
              <a:rPr lang="ar-EG" sz="1400" dirty="0" smtClean="0">
                <a:ln w="0"/>
                <a:latin typeface="Alexandria" charset="0"/>
                <a:cs typeface="Simplified Arabic" panose="02020603050405020304" pitchFamily="18" charset="-78"/>
              </a:rPr>
              <a:t>الإشكالية، حيث </a:t>
            </a:r>
            <a:r>
              <a:rPr lang="ar-EG" sz="1400" dirty="0">
                <a:ln w="0"/>
                <a:latin typeface="Alexandria" charset="0"/>
                <a:cs typeface="Simplified Arabic" panose="02020603050405020304" pitchFamily="18" charset="-78"/>
              </a:rPr>
              <a:t>إن تلك التعريفات المتنوعة للمكتبات الرقمية </a:t>
            </a:r>
            <a:r>
              <a:rPr lang="ar-EG" sz="1400" dirty="0" smtClean="0">
                <a:ln w="0"/>
                <a:latin typeface="Alexandria" charset="0"/>
                <a:cs typeface="Simplified Arabic" panose="02020603050405020304" pitchFamily="18" charset="-78"/>
              </a:rPr>
              <a:t>قدمت </a:t>
            </a:r>
            <a:r>
              <a:rPr lang="ar-EG" sz="1400" dirty="0">
                <a:ln w="0"/>
                <a:latin typeface="Alexandria" charset="0"/>
                <a:cs typeface="Simplified Arabic" panose="02020603050405020304" pitchFamily="18" charset="-78"/>
              </a:rPr>
              <a:t>في </a:t>
            </a:r>
            <a:r>
              <a:rPr lang="ar-EG" sz="1400" dirty="0" smtClean="0">
                <a:ln w="0"/>
                <a:latin typeface="Alexandria" charset="0"/>
                <a:cs typeface="Simplified Arabic" panose="02020603050405020304" pitchFamily="18" charset="-78"/>
              </a:rPr>
              <a:t>الأساس </a:t>
            </a:r>
            <a:r>
              <a:rPr lang="ar-EG" sz="1400" dirty="0">
                <a:ln w="0"/>
                <a:latin typeface="Alexandria" charset="0"/>
                <a:cs typeface="Simplified Arabic" panose="02020603050405020304" pitchFamily="18" charset="-78"/>
              </a:rPr>
              <a:t>بواسطة العديد من المتخصصين والهيئات </a:t>
            </a:r>
            <a:r>
              <a:rPr lang="ar-EG" sz="1400" dirty="0" smtClean="0">
                <a:ln w="0"/>
                <a:latin typeface="Alexandria" charset="0"/>
                <a:cs typeface="Simplified Arabic" panose="02020603050405020304" pitchFamily="18" charset="-78"/>
              </a:rPr>
              <a:t>والمنظمات، </a:t>
            </a:r>
            <a:r>
              <a:rPr lang="ar-EG" sz="1400" dirty="0">
                <a:ln w="0"/>
                <a:latin typeface="Alexandria" charset="0"/>
                <a:cs typeface="Simplified Arabic" panose="02020603050405020304" pitchFamily="18" charset="-78"/>
              </a:rPr>
              <a:t>كل </a:t>
            </a:r>
            <a:r>
              <a:rPr lang="ar-EG" sz="1400" dirty="0" smtClean="0">
                <a:ln w="0"/>
                <a:latin typeface="Alexandria" charset="0"/>
                <a:cs typeface="Simplified Arabic" panose="02020603050405020304" pitchFamily="18" charset="-78"/>
              </a:rPr>
              <a:t>منهم يرى </a:t>
            </a:r>
            <a:r>
              <a:rPr lang="ar-EG" sz="1400" dirty="0">
                <a:ln w="0"/>
                <a:latin typeface="Alexandria" charset="0"/>
                <a:cs typeface="Simplified Arabic" panose="02020603050405020304" pitchFamily="18" charset="-78"/>
              </a:rPr>
              <a:t>مفهوم المكتبة الرقمية من منظور تخصصه سواء كان العام أو الخاص</a:t>
            </a:r>
            <a:r>
              <a:rPr lang="ar-EG" sz="1400" dirty="0" smtClean="0">
                <a:ln w="0"/>
                <a:latin typeface="Alexandria" charset="0"/>
                <a:cs typeface="Simplified Arabic" panose="02020603050405020304" pitchFamily="18" charset="-78"/>
              </a:rPr>
              <a:t>. </a:t>
            </a:r>
            <a:r>
              <a:rPr lang="ar-EG" sz="1400" dirty="0" smtClean="0">
                <a:ln w="0"/>
                <a:latin typeface="Alexandria" charset="0"/>
                <a:cs typeface="Simplified Arabic" panose="02020603050405020304" pitchFamily="18" charset="-78"/>
              </a:rPr>
              <a:t>فبالنسبة </a:t>
            </a:r>
            <a:r>
              <a:rPr lang="ar-EG" sz="1400" dirty="0">
                <a:ln w="0"/>
                <a:latin typeface="Alexandria" charset="0"/>
                <a:cs typeface="Simplified Arabic" panose="02020603050405020304" pitchFamily="18" charset="-78"/>
              </a:rPr>
              <a:t>للعاملين في مجال العلوم التطبيقية يرون أن المكتبة الرقمية ما هي </a:t>
            </a:r>
            <a:r>
              <a:rPr lang="ar-EG" sz="1400" dirty="0" smtClean="0">
                <a:ln w="0"/>
                <a:latin typeface="Alexandria" charset="0"/>
                <a:cs typeface="Simplified Arabic" panose="02020603050405020304" pitchFamily="18" charset="-78"/>
              </a:rPr>
              <a:t>إلا </a:t>
            </a:r>
            <a:r>
              <a:rPr lang="ar-EG" sz="1400" dirty="0">
                <a:ln w="0"/>
                <a:latin typeface="Alexandria" charset="0"/>
                <a:cs typeface="Simplified Arabic" panose="02020603050405020304" pitchFamily="18" charset="-78"/>
              </a:rPr>
              <a:t>مستودع ضخم يضم </a:t>
            </a:r>
            <a:r>
              <a:rPr lang="ar-EG" sz="1400" dirty="0" smtClean="0">
                <a:ln w="0"/>
                <a:latin typeface="Alexandria" charset="0"/>
                <a:cs typeface="Simplified Arabic" panose="02020603050405020304" pitchFamily="18" charset="-78"/>
              </a:rPr>
              <a:t>الوثائق والنصوص </a:t>
            </a:r>
            <a:r>
              <a:rPr lang="ar-EG" sz="1400" dirty="0">
                <a:ln w="0"/>
                <a:latin typeface="Alexandria" charset="0"/>
                <a:cs typeface="Simplified Arabic" panose="02020603050405020304" pitchFamily="18" charset="-78"/>
              </a:rPr>
              <a:t>في مرحلة ما قبل الطباعة النهائية تكون في العادة نصوص غير </a:t>
            </a:r>
            <a:r>
              <a:rPr lang="ar-EG" sz="1400" dirty="0" err="1" smtClean="0">
                <a:ln w="0"/>
                <a:latin typeface="Alexandria" charset="0"/>
                <a:cs typeface="Simplified Arabic" panose="02020603050405020304" pitchFamily="18" charset="-78"/>
              </a:rPr>
              <a:t>مهيكلة</a:t>
            </a:r>
            <a:r>
              <a:rPr lang="ar-EG" sz="1400" dirty="0" smtClean="0">
                <a:ln w="0"/>
                <a:latin typeface="Alexandria" charset="0"/>
                <a:cs typeface="Simplified Arabic" panose="02020603050405020304" pitchFamily="18" charset="-78"/>
              </a:rPr>
              <a:t>، </a:t>
            </a:r>
            <a:r>
              <a:rPr lang="ar-EG" sz="1400" dirty="0">
                <a:ln w="0"/>
                <a:latin typeface="Alexandria" charset="0"/>
                <a:cs typeface="Simplified Arabic" panose="02020603050405020304" pitchFamily="18" charset="-78"/>
              </a:rPr>
              <a:t>غير محكمة، وغير مكشفة (مفهرسة) أما </a:t>
            </a:r>
            <a:r>
              <a:rPr lang="ar-EG" sz="1400" dirty="0" smtClean="0">
                <a:ln w="0"/>
                <a:latin typeface="Alexandria" charset="0"/>
                <a:cs typeface="Simplified Arabic" panose="02020603050405020304" pitchFamily="18" charset="-78"/>
              </a:rPr>
              <a:t>بالنسبة للعاملين </a:t>
            </a:r>
            <a:r>
              <a:rPr lang="ar-EG" sz="1400" dirty="0">
                <a:ln w="0"/>
                <a:latin typeface="Alexandria" charset="0"/>
                <a:cs typeface="Simplified Arabic" panose="02020603050405020304" pitchFamily="18" charset="-78"/>
              </a:rPr>
              <a:t>في العلوم الطبية فيرون أن المكتبة الرقمية تشتمل في أغلب </a:t>
            </a:r>
            <a:r>
              <a:rPr lang="ar-EG" sz="1400" dirty="0" smtClean="0">
                <a:ln w="0"/>
                <a:latin typeface="Alexandria" charset="0"/>
                <a:cs typeface="Simplified Arabic" panose="02020603050405020304" pitchFamily="18" charset="-78"/>
              </a:rPr>
              <a:t>الأحيان </a:t>
            </a:r>
            <a:r>
              <a:rPr lang="ar-EG" sz="1400" dirty="0">
                <a:ln w="0"/>
                <a:latin typeface="Alexandria" charset="0"/>
                <a:cs typeface="Simplified Arabic" panose="02020603050405020304" pitchFamily="18" charset="-78"/>
              </a:rPr>
              <a:t>على الدوريات </a:t>
            </a:r>
            <a:r>
              <a:rPr lang="ar-EG" sz="1400" dirty="0" smtClean="0">
                <a:ln w="0"/>
                <a:latin typeface="Alexandria" charset="0"/>
                <a:cs typeface="Simplified Arabic" panose="02020603050405020304" pitchFamily="18" charset="-78"/>
              </a:rPr>
              <a:t>الإلكترونية </a:t>
            </a:r>
            <a:r>
              <a:rPr lang="ar-EG" sz="1400" dirty="0">
                <a:ln w="0"/>
                <a:latin typeface="Alexandria" charset="0"/>
                <a:cs typeface="Simplified Arabic" panose="02020603050405020304" pitchFamily="18" charset="-78"/>
              </a:rPr>
              <a:t>المتخصصة إلي </a:t>
            </a:r>
            <a:r>
              <a:rPr lang="ar-EG" sz="1400" dirty="0" smtClean="0">
                <a:ln w="0"/>
                <a:latin typeface="Alexandria" charset="0"/>
                <a:cs typeface="Simplified Arabic" panose="02020603050405020304" pitchFamily="18" charset="-78"/>
              </a:rPr>
              <a:t>جانب المطبوعات </a:t>
            </a:r>
            <a:r>
              <a:rPr lang="ar-EG" sz="1400" dirty="0">
                <a:ln w="0"/>
                <a:latin typeface="Alexandria" charset="0"/>
                <a:cs typeface="Simplified Arabic" panose="02020603050405020304" pitchFamily="18" charset="-78"/>
              </a:rPr>
              <a:t>التي يتم ضبطها بشكل </a:t>
            </a:r>
            <a:r>
              <a:rPr lang="ar-EG" sz="1400" dirty="0" smtClean="0">
                <a:ln w="0"/>
                <a:latin typeface="Alexandria" charset="0"/>
                <a:cs typeface="Simplified Arabic" panose="02020603050405020304" pitchFamily="18" charset="-78"/>
              </a:rPr>
              <a:t>عالمي ( ياسين، 2022).</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421866"/>
            <a:ext cx="2305141" cy="1076343"/>
          </a:xfrm>
          <a:prstGeom prst="rect">
            <a:avLst/>
          </a:prstGeom>
        </p:spPr>
      </p:pic>
      <p:sp>
        <p:nvSpPr>
          <p:cNvPr id="4" name="TextBox 3"/>
          <p:cNvSpPr txBox="1"/>
          <p:nvPr/>
        </p:nvSpPr>
        <p:spPr>
          <a:xfrm>
            <a:off x="7237927" y="1599946"/>
            <a:ext cx="2637110" cy="369332"/>
          </a:xfrm>
          <a:prstGeom prst="rect">
            <a:avLst/>
          </a:prstGeom>
          <a:noFill/>
        </p:spPr>
        <p:txBody>
          <a:bodyPr wrap="square" rtlCol="1">
            <a:spAutoFit/>
          </a:bodyPr>
          <a:lstStyle/>
          <a:p>
            <a:pPr algn="ctr" rtl="1"/>
            <a:r>
              <a:rPr lang="ar-EG" b="1" dirty="0" smtClean="0">
                <a:solidFill>
                  <a:srgbClr val="00AEEF"/>
                </a:solidFill>
              </a:rPr>
              <a:t>تابع مفهوم المكتبة الرقمية</a:t>
            </a:r>
            <a:endParaRPr lang="ar-EG" b="1" dirty="0">
              <a:solidFill>
                <a:srgbClr val="00AEEF"/>
              </a:solidFill>
            </a:endParaRP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mc:Choice xmlns:p14="http://schemas.microsoft.com/office/powerpoint/2010/main" Requires="p14">
      <p:transition spd="slow" p14:dur="2000" advTm="88122"/>
    </mc:Choice>
    <mc:Fallback>
      <p:transition spd="slow" advTm="8812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8" y="1473350"/>
            <a:ext cx="7143705" cy="413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53792" y="1799094"/>
            <a:ext cx="6793050" cy="2031325"/>
          </a:xfrm>
          <a:prstGeom prst="rect">
            <a:avLst/>
          </a:prstGeom>
          <a:noFill/>
        </p:spPr>
        <p:txBody>
          <a:bodyPr wrap="square" rtlCol="0">
            <a:spAutoFit/>
          </a:bodyPr>
          <a:lstStyle/>
          <a:p>
            <a:pPr algn="justLow" rtl="1">
              <a:lnSpc>
                <a:spcPct val="150000"/>
              </a:lnSpc>
            </a:pPr>
            <a:r>
              <a:rPr lang="ar-EG" sz="1400" dirty="0">
                <a:solidFill>
                  <a:srgbClr val="2D3956"/>
                </a:solidFill>
                <a:latin typeface="Alexandria" charset="0"/>
                <a:cs typeface="Alexandria" charset="0"/>
              </a:rPr>
              <a:t>والمكتبة الرقمية </a:t>
            </a:r>
            <a:r>
              <a:rPr lang="ar-EG" sz="1400" dirty="0" smtClean="0">
                <a:solidFill>
                  <a:srgbClr val="2D3956"/>
                </a:solidFill>
                <a:latin typeface="Alexandria" charset="0"/>
                <a:cs typeface="Alexandria" charset="0"/>
              </a:rPr>
              <a:t>واختصارها </a:t>
            </a:r>
            <a:r>
              <a:rPr lang="en-US" sz="1400" dirty="0">
                <a:solidFill>
                  <a:srgbClr val="2D3956"/>
                </a:solidFill>
                <a:latin typeface="Alexandria" charset="0"/>
                <a:cs typeface="Alexandria" charset="0"/>
              </a:rPr>
              <a:t>lib-d ،</a:t>
            </a:r>
            <a:r>
              <a:rPr lang="ar-EG" sz="1400" dirty="0">
                <a:solidFill>
                  <a:srgbClr val="2D3956"/>
                </a:solidFill>
                <a:latin typeface="Alexandria" charset="0"/>
                <a:cs typeface="Alexandria" charset="0"/>
              </a:rPr>
              <a:t>هي مجموعة من مواد المعلومات </a:t>
            </a:r>
            <a:r>
              <a:rPr lang="ar-EG" sz="1400" dirty="0" smtClean="0">
                <a:solidFill>
                  <a:srgbClr val="2D3956"/>
                </a:solidFill>
                <a:latin typeface="Alexandria" charset="0"/>
                <a:cs typeface="Alexandria" charset="0"/>
              </a:rPr>
              <a:t>الإلكترونية </a:t>
            </a:r>
            <a:r>
              <a:rPr lang="ar-EG" sz="1400" dirty="0">
                <a:solidFill>
                  <a:srgbClr val="2D3956"/>
                </a:solidFill>
                <a:latin typeface="Alexandria" charset="0"/>
                <a:cs typeface="Alexandria" charset="0"/>
              </a:rPr>
              <a:t>أو الرقمية</a:t>
            </a:r>
            <a:r>
              <a:rPr lang="en-US" sz="1400" dirty="0">
                <a:solidFill>
                  <a:srgbClr val="2D3956"/>
                </a:solidFill>
                <a:latin typeface="Alexandria" charset="0"/>
                <a:cs typeface="Alexandria" charset="0"/>
              </a:rPr>
              <a:t>digital ، </a:t>
            </a:r>
            <a:r>
              <a:rPr lang="ar-EG" sz="1400" dirty="0">
                <a:solidFill>
                  <a:srgbClr val="2D3956"/>
                </a:solidFill>
                <a:latin typeface="Alexandria" charset="0"/>
                <a:cs typeface="Alexandria" charset="0"/>
              </a:rPr>
              <a:t>المتاحة على خادم المكتبة </a:t>
            </a:r>
            <a:r>
              <a:rPr lang="en-US" sz="1400" dirty="0" smtClean="0">
                <a:solidFill>
                  <a:srgbClr val="2D3956"/>
                </a:solidFill>
                <a:latin typeface="Alexandria" charset="0"/>
                <a:cs typeface="Alexandria" charset="0"/>
              </a:rPr>
              <a:t>server ، </a:t>
            </a:r>
            <a:r>
              <a:rPr lang="ar-EG" sz="1400" dirty="0">
                <a:solidFill>
                  <a:srgbClr val="2D3956"/>
                </a:solidFill>
                <a:latin typeface="Alexandria" charset="0"/>
                <a:cs typeface="Alexandria" charset="0"/>
              </a:rPr>
              <a:t>ويمكن الوصول إليها من </a:t>
            </a:r>
            <a:r>
              <a:rPr lang="ar-EG" sz="1400" dirty="0" smtClean="0">
                <a:solidFill>
                  <a:srgbClr val="2D3956"/>
                </a:solidFill>
                <a:latin typeface="Alexandria" charset="0"/>
                <a:cs typeface="Alexandria" charset="0"/>
              </a:rPr>
              <a:t>خلال </a:t>
            </a:r>
            <a:r>
              <a:rPr lang="ar-EG" sz="1400" dirty="0">
                <a:solidFill>
                  <a:srgbClr val="2D3956"/>
                </a:solidFill>
                <a:latin typeface="Alexandria" charset="0"/>
                <a:cs typeface="Alexandria" charset="0"/>
              </a:rPr>
              <a:t>شبكة محلية أو عبر الشبكة العنكبوتية.</a:t>
            </a:r>
          </a:p>
          <a:p>
            <a:pPr algn="justLow" rtl="1">
              <a:lnSpc>
                <a:spcPct val="150000"/>
              </a:lnSpc>
            </a:pPr>
            <a:r>
              <a:rPr lang="ar-EG" sz="1400" dirty="0">
                <a:solidFill>
                  <a:srgbClr val="2D3956"/>
                </a:solidFill>
                <a:latin typeface="Alexandria" charset="0"/>
                <a:cs typeface="Alexandria" charset="0"/>
              </a:rPr>
              <a:t>أما فيما يتعلق </a:t>
            </a:r>
            <a:r>
              <a:rPr lang="ar-EG" sz="1400" dirty="0" smtClean="0">
                <a:solidFill>
                  <a:srgbClr val="2D3956"/>
                </a:solidFill>
                <a:latin typeface="Alexandria" charset="0"/>
                <a:cs typeface="Alexandria" charset="0"/>
              </a:rPr>
              <a:t>بموارد </a:t>
            </a:r>
            <a:r>
              <a:rPr lang="ar-EG" sz="1400" dirty="0">
                <a:solidFill>
                  <a:srgbClr val="2D3956"/>
                </a:solidFill>
                <a:latin typeface="Alexandria" charset="0"/>
                <a:cs typeface="Alexandria" charset="0"/>
              </a:rPr>
              <a:t>قواعد البيانات أو </a:t>
            </a:r>
            <a:r>
              <a:rPr lang="ar-EG" sz="1400" dirty="0" smtClean="0">
                <a:solidFill>
                  <a:srgbClr val="2D3956"/>
                </a:solidFill>
                <a:latin typeface="Alexandria" charset="0"/>
                <a:cs typeface="Alexandria" charset="0"/>
              </a:rPr>
              <a:t>موارد </a:t>
            </a:r>
            <a:r>
              <a:rPr lang="ar-EG" sz="1400" dirty="0">
                <a:solidFill>
                  <a:srgbClr val="2D3956"/>
                </a:solidFill>
                <a:latin typeface="Alexandria" charset="0"/>
                <a:cs typeface="Alexandria" charset="0"/>
              </a:rPr>
              <a:t>مصادر المعلومات التجارية </a:t>
            </a:r>
            <a:r>
              <a:rPr lang="ar-EG" sz="1400" dirty="0" smtClean="0">
                <a:solidFill>
                  <a:srgbClr val="2D3956"/>
                </a:solidFill>
                <a:latin typeface="Alexandria" charset="0"/>
                <a:cs typeface="Alexandria" charset="0"/>
              </a:rPr>
              <a:t>، فالمكتبة </a:t>
            </a:r>
            <a:r>
              <a:rPr lang="ar-EG" sz="1400" dirty="0">
                <a:solidFill>
                  <a:srgbClr val="2D3956"/>
                </a:solidFill>
                <a:latin typeface="Alexandria" charset="0"/>
                <a:cs typeface="Alexandria" charset="0"/>
              </a:rPr>
              <a:t>الرقمية تشتمل في المقام </a:t>
            </a:r>
            <a:r>
              <a:rPr lang="ar-EG" sz="1400" dirty="0" smtClean="0">
                <a:solidFill>
                  <a:srgbClr val="2D3956"/>
                </a:solidFill>
                <a:latin typeface="Alexandria" charset="0"/>
                <a:cs typeface="Alexandria" charset="0"/>
              </a:rPr>
              <a:t>الأول </a:t>
            </a:r>
            <a:r>
              <a:rPr lang="ar-EG" sz="1400" dirty="0">
                <a:solidFill>
                  <a:srgbClr val="2D3956"/>
                </a:solidFill>
                <a:latin typeface="Alexandria" charset="0"/>
                <a:cs typeface="Alexandria" charset="0"/>
              </a:rPr>
              <a:t>على </a:t>
            </a:r>
            <a:r>
              <a:rPr lang="ar-EG" sz="1400" dirty="0" smtClean="0">
                <a:solidFill>
                  <a:srgbClr val="2D3956"/>
                </a:solidFill>
                <a:latin typeface="Alexandria" charset="0"/>
                <a:cs typeface="Alexandria" charset="0"/>
              </a:rPr>
              <a:t>مجموعة ضخمة </a:t>
            </a:r>
            <a:r>
              <a:rPr lang="ar-EG" sz="1400" dirty="0">
                <a:solidFill>
                  <a:srgbClr val="2D3956"/>
                </a:solidFill>
                <a:latin typeface="Alexandria" charset="0"/>
                <a:cs typeface="Alexandria" charset="0"/>
              </a:rPr>
              <a:t>من قواعد البيانات وما </a:t>
            </a:r>
            <a:r>
              <a:rPr lang="ar-EG" sz="1400" dirty="0" err="1">
                <a:solidFill>
                  <a:srgbClr val="2D3956"/>
                </a:solidFill>
                <a:latin typeface="Alexandria" charset="0"/>
                <a:cs typeface="Alexandria" charset="0"/>
              </a:rPr>
              <a:t>يتطلبها</a:t>
            </a:r>
            <a:r>
              <a:rPr lang="ar-EG" sz="1400" dirty="0">
                <a:solidFill>
                  <a:srgbClr val="2D3956"/>
                </a:solidFill>
                <a:latin typeface="Alexandria" charset="0"/>
                <a:cs typeface="Alexandria" charset="0"/>
              </a:rPr>
              <a:t> من خدمات تصب في الهدف الرئيسي لها وهو إتاحة مصادر المعلومات </a:t>
            </a:r>
            <a:r>
              <a:rPr lang="ar-EG" sz="1400" dirty="0" smtClean="0">
                <a:solidFill>
                  <a:srgbClr val="2D3956"/>
                </a:solidFill>
                <a:latin typeface="Alexandria" charset="0"/>
                <a:cs typeface="Alexandria" charset="0"/>
              </a:rPr>
              <a:t>الإلكترونية </a:t>
            </a:r>
            <a:r>
              <a:rPr lang="ar-EG" sz="1400" dirty="0">
                <a:solidFill>
                  <a:srgbClr val="2D3956"/>
                </a:solidFill>
                <a:latin typeface="Alexandria" charset="0"/>
                <a:cs typeface="Alexandria" charset="0"/>
              </a:rPr>
              <a:t>للمستفيدين</a:t>
            </a:r>
            <a:r>
              <a:rPr lang="ar-EG" sz="1400" dirty="0" smtClean="0">
                <a:solidFill>
                  <a:srgbClr val="2D3956"/>
                </a:solidFill>
                <a:latin typeface="Alexandria" charset="0"/>
                <a:cs typeface="Alexandria" charset="0"/>
              </a:rPr>
              <a:t>.  ويرى </a:t>
            </a:r>
            <a:r>
              <a:rPr lang="ar-EG" sz="1400" dirty="0" err="1">
                <a:solidFill>
                  <a:srgbClr val="2D3956"/>
                </a:solidFill>
                <a:latin typeface="Alexandria" charset="0"/>
                <a:cs typeface="Alexandria" charset="0"/>
              </a:rPr>
              <a:t>بورجمان</a:t>
            </a:r>
            <a:r>
              <a:rPr lang="ar-EG" sz="1400" dirty="0">
                <a:solidFill>
                  <a:srgbClr val="2D3956"/>
                </a:solidFill>
                <a:latin typeface="Alexandria" charset="0"/>
                <a:cs typeface="Alexandria" charset="0"/>
              </a:rPr>
              <a:t> أن المكتبات الرقمية ما هي </a:t>
            </a:r>
            <a:r>
              <a:rPr lang="ar-EG" sz="1400" dirty="0" smtClean="0">
                <a:solidFill>
                  <a:srgbClr val="2D3956"/>
                </a:solidFill>
                <a:latin typeface="Alexandria" charset="0"/>
                <a:cs typeface="Alexandria" charset="0"/>
              </a:rPr>
              <a:t>إلا </a:t>
            </a:r>
            <a:r>
              <a:rPr lang="ar-EG" sz="1400" dirty="0">
                <a:solidFill>
                  <a:srgbClr val="2D3956"/>
                </a:solidFill>
                <a:latin typeface="Alexandria" charset="0"/>
                <a:cs typeface="Alexandria" charset="0"/>
              </a:rPr>
              <a:t>أشكال حديثة من نظم استرجاع المعلومات أو نظم المعلومات التي تدعم إنتاج </a:t>
            </a:r>
            <a:r>
              <a:rPr lang="ar-EG" sz="1400" dirty="0" smtClean="0">
                <a:solidFill>
                  <a:srgbClr val="2D3956"/>
                </a:solidFill>
                <a:latin typeface="Alexandria" charset="0"/>
                <a:cs typeface="Alexandria" charset="0"/>
              </a:rPr>
              <a:t>المحتوى الرقمي والإفادة </a:t>
            </a:r>
            <a:r>
              <a:rPr lang="ar-EG" sz="1400" dirty="0">
                <a:solidFill>
                  <a:srgbClr val="2D3956"/>
                </a:solidFill>
                <a:latin typeface="Alexandria" charset="0"/>
                <a:cs typeface="Alexandria" charset="0"/>
              </a:rPr>
              <a:t>منه والبحث </a:t>
            </a:r>
            <a:r>
              <a:rPr lang="ar-EG" sz="1400" dirty="0" smtClean="0">
                <a:solidFill>
                  <a:srgbClr val="2D3956"/>
                </a:solidFill>
                <a:latin typeface="Alexandria" charset="0"/>
                <a:cs typeface="Alexandria" charset="0"/>
              </a:rPr>
              <a:t>فيه ( </a:t>
            </a:r>
            <a:r>
              <a:rPr lang="ar-EG" sz="1400" dirty="0" err="1" smtClean="0">
                <a:solidFill>
                  <a:srgbClr val="2D3956"/>
                </a:solidFill>
                <a:latin typeface="Alexandria" charset="0"/>
                <a:cs typeface="Alexandria" charset="0"/>
              </a:rPr>
              <a:t>ياسين،2022</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6214"/>
    </mc:Choice>
    <mc:Fallback>
      <p:transition spd="slow" advTm="5621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077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440078"/>
            <a:ext cx="718771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92428" y="1764406"/>
            <a:ext cx="7044743" cy="2339102"/>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 مزايا المكتبات </a:t>
            </a:r>
            <a:r>
              <a:rPr lang="ar-EG" sz="2000" b="1" dirty="0" smtClean="0">
                <a:solidFill>
                  <a:srgbClr val="00AEEF"/>
                </a:solidFill>
                <a:latin typeface="Alexandria" charset="0"/>
                <a:cs typeface="Alexandria" charset="0"/>
              </a:rPr>
              <a:t>الرقمية:</a:t>
            </a:r>
            <a:endParaRPr lang="ar-EG" sz="2000" b="1" dirty="0">
              <a:solidFill>
                <a:srgbClr val="00AEEF"/>
              </a:solidFill>
              <a:latin typeface="Alexandria" charset="0"/>
              <a:cs typeface="Alexandria" charset="0"/>
            </a:endParaRPr>
          </a:p>
          <a:p>
            <a:pPr algn="r" rtl="1"/>
            <a:r>
              <a:rPr lang="ar-EG" sz="1400" dirty="0">
                <a:solidFill>
                  <a:srgbClr val="2D3956"/>
                </a:solidFill>
                <a:latin typeface="Alexandria" charset="0"/>
                <a:cs typeface="Alexandria" charset="0"/>
              </a:rPr>
              <a:t>تتميز المواد </a:t>
            </a:r>
            <a:r>
              <a:rPr lang="ar-EG" sz="1400" dirty="0" smtClean="0">
                <a:solidFill>
                  <a:srgbClr val="2D3956"/>
                </a:solidFill>
                <a:latin typeface="Alexandria" charset="0"/>
                <a:cs typeface="Alexandria" charset="0"/>
              </a:rPr>
              <a:t>أو </a:t>
            </a:r>
            <a:r>
              <a:rPr lang="ar-EG" sz="1400" dirty="0">
                <a:solidFill>
                  <a:srgbClr val="2D3956"/>
                </a:solidFill>
                <a:latin typeface="Alexandria" charset="0"/>
                <a:cs typeface="Alexandria" charset="0"/>
              </a:rPr>
              <a:t>الوسائط الرقمية سواء كانت هذه المواد </a:t>
            </a:r>
            <a:r>
              <a:rPr lang="ar-EG" sz="1400" dirty="0" smtClean="0">
                <a:solidFill>
                  <a:srgbClr val="2D3956"/>
                </a:solidFill>
                <a:latin typeface="Alexandria" charset="0"/>
                <a:cs typeface="Alexandria" charset="0"/>
              </a:rPr>
              <a:t>ملفات </a:t>
            </a:r>
            <a:r>
              <a:rPr lang="ar-EG" sz="1400" dirty="0">
                <a:solidFill>
                  <a:srgbClr val="2D3956"/>
                </a:solidFill>
                <a:latin typeface="Alexandria" charset="0"/>
                <a:cs typeface="Alexandria" charset="0"/>
              </a:rPr>
              <a:t>نصية، </a:t>
            </a:r>
            <a:r>
              <a:rPr lang="ar-EG" sz="1400" dirty="0" smtClean="0">
                <a:solidFill>
                  <a:srgbClr val="2D3956"/>
                </a:solidFill>
                <a:latin typeface="Alexandria" charset="0"/>
                <a:cs typeface="Alexandria" charset="0"/>
              </a:rPr>
              <a:t>أو أفلام</a:t>
            </a:r>
            <a:r>
              <a:rPr lang="ar-EG" sz="1400" dirty="0">
                <a:solidFill>
                  <a:srgbClr val="2D3956"/>
                </a:solidFill>
                <a:latin typeface="Alexandria" charset="0"/>
                <a:cs typeface="Alexandria" charset="0"/>
              </a:rPr>
              <a:t>، أو موسيقى، بعدة مزايا من </a:t>
            </a:r>
            <a:r>
              <a:rPr lang="ar-EG" sz="1400" dirty="0" smtClean="0">
                <a:solidFill>
                  <a:srgbClr val="2D3956"/>
                </a:solidFill>
                <a:latin typeface="Alexandria" charset="0"/>
                <a:cs typeface="Alexandria" charset="0"/>
              </a:rPr>
              <a:t>أهمها ( المحمودي</a:t>
            </a:r>
            <a:r>
              <a:rPr lang="ar-EG" sz="1400" dirty="0" smtClean="0">
                <a:solidFill>
                  <a:srgbClr val="2D3956"/>
                </a:solidFill>
                <a:latin typeface="Alexandria" charset="0"/>
                <a:cs typeface="Alexandria" charset="0"/>
              </a:rPr>
              <a:t>، 2019</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a:p>
            <a:pPr algn="r" rtl="1"/>
            <a:r>
              <a:rPr lang="ar-EG" sz="1400" dirty="0">
                <a:solidFill>
                  <a:srgbClr val="2D3956"/>
                </a:solidFill>
                <a:latin typeface="Alexandria" charset="0"/>
                <a:cs typeface="Alexandria" charset="0"/>
              </a:rPr>
              <a:t>1 ) أنها سهلة الإنتاج والنشر والتوزيع </a:t>
            </a:r>
            <a:r>
              <a:rPr lang="ar-EG" sz="1400" dirty="0" smtClean="0">
                <a:solidFill>
                  <a:srgbClr val="2D3956"/>
                </a:solidFill>
                <a:latin typeface="Alexandria" charset="0"/>
                <a:cs typeface="Alexandria" charset="0"/>
              </a:rPr>
              <a:t>على </a:t>
            </a:r>
            <a:r>
              <a:rPr lang="ar-EG" sz="1400" dirty="0">
                <a:solidFill>
                  <a:srgbClr val="2D3956"/>
                </a:solidFill>
                <a:latin typeface="Alexandria" charset="0"/>
                <a:cs typeface="Alexandria" charset="0"/>
              </a:rPr>
              <a:t>الملايين بتكلفة زهيدة.</a:t>
            </a:r>
          </a:p>
          <a:p>
            <a:pPr algn="r" rtl="1"/>
            <a:r>
              <a:rPr lang="ar-EG" sz="1400" dirty="0">
                <a:solidFill>
                  <a:srgbClr val="2D3956"/>
                </a:solidFill>
                <a:latin typeface="Alexandria" charset="0"/>
                <a:cs typeface="Alexandria" charset="0"/>
              </a:rPr>
              <a:t>2 ) تعتبر وسيلة سهلة </a:t>
            </a:r>
            <a:r>
              <a:rPr lang="ar-EG" sz="1400" dirty="0" smtClean="0">
                <a:solidFill>
                  <a:srgbClr val="2D3956"/>
                </a:solidFill>
                <a:latin typeface="Alexandria" charset="0"/>
                <a:cs typeface="Alexandria" charset="0"/>
              </a:rPr>
              <a:t>وسريعة </a:t>
            </a:r>
            <a:r>
              <a:rPr lang="ar-EG" sz="1400" dirty="0">
                <a:solidFill>
                  <a:srgbClr val="2D3956"/>
                </a:solidFill>
                <a:latin typeface="Alexandria" charset="0"/>
                <a:cs typeface="Alexandria" charset="0"/>
              </a:rPr>
              <a:t>للوصول للكتب والمحفوظات والصور .</a:t>
            </a:r>
          </a:p>
          <a:p>
            <a:pPr algn="r" rtl="1"/>
            <a:r>
              <a:rPr lang="ar-EG" sz="1400" dirty="0">
                <a:solidFill>
                  <a:srgbClr val="2D3956"/>
                </a:solidFill>
                <a:latin typeface="Alexandria" charset="0"/>
                <a:cs typeface="Alexandria" charset="0"/>
              </a:rPr>
              <a:t>3 ) القدرة على تخزين </a:t>
            </a:r>
            <a:r>
              <a:rPr lang="ar-EG" sz="1400" dirty="0" smtClean="0">
                <a:solidFill>
                  <a:srgbClr val="2D3956"/>
                </a:solidFill>
                <a:latin typeface="Alexandria" charset="0"/>
                <a:cs typeface="Alexandria" charset="0"/>
              </a:rPr>
              <a:t>معلومات </a:t>
            </a:r>
            <a:r>
              <a:rPr lang="ar-EG" sz="1400" dirty="0">
                <a:solidFill>
                  <a:srgbClr val="2D3956"/>
                </a:solidFill>
                <a:latin typeface="Alexandria" charset="0"/>
                <a:cs typeface="Alexandria" charset="0"/>
              </a:rPr>
              <a:t>كثيرة </a:t>
            </a:r>
            <a:r>
              <a:rPr lang="ar-EG" sz="1400" dirty="0" smtClean="0">
                <a:solidFill>
                  <a:srgbClr val="2D3956"/>
                </a:solidFill>
                <a:latin typeface="Alexandria" charset="0"/>
                <a:cs typeface="Alexandria" charset="0"/>
              </a:rPr>
              <a:t>في </a:t>
            </a:r>
            <a:r>
              <a:rPr lang="ar-EG" sz="1400" dirty="0">
                <a:solidFill>
                  <a:srgbClr val="2D3956"/>
                </a:solidFill>
                <a:latin typeface="Alexandria" charset="0"/>
                <a:cs typeface="Alexandria" charset="0"/>
              </a:rPr>
              <a:t>مساحة صغيرة </a:t>
            </a:r>
            <a:r>
              <a:rPr lang="ar-EG" sz="1400" dirty="0" smtClean="0">
                <a:solidFill>
                  <a:srgbClr val="2D3956"/>
                </a:solidFill>
                <a:latin typeface="Alexandria" charset="0"/>
                <a:cs typeface="Alexandria" charset="0"/>
              </a:rPr>
              <a:t>وفي </a:t>
            </a:r>
            <a:r>
              <a:rPr lang="ar-EG" sz="1400" dirty="0">
                <a:solidFill>
                  <a:srgbClr val="2D3956"/>
                </a:solidFill>
                <a:latin typeface="Alexandria" charset="0"/>
                <a:cs typeface="Alexandria" charset="0"/>
              </a:rPr>
              <a:t>فضاء </a:t>
            </a:r>
            <a:r>
              <a:rPr lang="ar-EG" sz="1400" dirty="0" smtClean="0">
                <a:solidFill>
                  <a:srgbClr val="2D3956"/>
                </a:solidFill>
                <a:latin typeface="Alexandria" charset="0"/>
                <a:cs typeface="Alexandria" charset="0"/>
              </a:rPr>
              <a:t>مادي صغير </a:t>
            </a:r>
            <a:r>
              <a:rPr lang="ar-EG" sz="1400" dirty="0" smtClean="0">
                <a:solidFill>
                  <a:srgbClr val="2D3956"/>
                </a:solidFill>
                <a:latin typeface="Alexandria" charset="0"/>
                <a:cs typeface="Alexandria" charset="0"/>
              </a:rPr>
              <a:t>جداً</a:t>
            </a:r>
            <a:r>
              <a:rPr lang="ar-EG" sz="1400" dirty="0">
                <a:solidFill>
                  <a:srgbClr val="2D3956"/>
                </a:solidFill>
                <a:latin typeface="Alexandria" charset="0"/>
                <a:cs typeface="Alexandria" charset="0"/>
              </a:rPr>
              <a:t>.</a:t>
            </a:r>
          </a:p>
          <a:p>
            <a:pPr algn="r" rtl="1"/>
            <a:r>
              <a:rPr lang="ar-EG" sz="1400" dirty="0">
                <a:solidFill>
                  <a:srgbClr val="2D3956"/>
                </a:solidFill>
                <a:latin typeface="Alexandria" charset="0"/>
                <a:cs typeface="Alexandria" charset="0"/>
              </a:rPr>
              <a:t>4 ) تكلفة </a:t>
            </a:r>
            <a:r>
              <a:rPr lang="ar-EG" sz="1400" dirty="0" smtClean="0">
                <a:solidFill>
                  <a:srgbClr val="2D3956"/>
                </a:solidFill>
                <a:latin typeface="Alexandria" charset="0"/>
                <a:cs typeface="Alexandria" charset="0"/>
              </a:rPr>
              <a:t>صيانة </a:t>
            </a:r>
            <a:r>
              <a:rPr lang="ar-EG" sz="1400" dirty="0">
                <a:solidFill>
                  <a:srgbClr val="2D3956"/>
                </a:solidFill>
                <a:latin typeface="Alexandria" charset="0"/>
                <a:cs typeface="Alexandria" charset="0"/>
              </a:rPr>
              <a:t>المكتبة الإلكترونية </a:t>
            </a:r>
            <a:r>
              <a:rPr lang="ar-EG" sz="1400" dirty="0" smtClean="0">
                <a:solidFill>
                  <a:srgbClr val="2D3956"/>
                </a:solidFill>
                <a:latin typeface="Alexandria" charset="0"/>
                <a:cs typeface="Alexandria" charset="0"/>
              </a:rPr>
              <a:t>(الرقمية ) أقل بكثير من </a:t>
            </a:r>
            <a:r>
              <a:rPr lang="ar-EG" sz="1400" dirty="0">
                <a:solidFill>
                  <a:srgbClr val="2D3956"/>
                </a:solidFill>
                <a:latin typeface="Alexandria" charset="0"/>
                <a:cs typeface="Alexandria" charset="0"/>
              </a:rPr>
              <a:t>صيانة </a:t>
            </a:r>
            <a:r>
              <a:rPr lang="ar-EG" sz="1400" dirty="0" smtClean="0">
                <a:solidFill>
                  <a:srgbClr val="2D3956"/>
                </a:solidFill>
                <a:latin typeface="Alexandria" charset="0"/>
                <a:cs typeface="Alexandria" charset="0"/>
              </a:rPr>
              <a:t>المكتبة التقليدية </a:t>
            </a:r>
            <a:r>
              <a:rPr lang="ar-EG" sz="1400" dirty="0">
                <a:solidFill>
                  <a:srgbClr val="2D3956"/>
                </a:solidFill>
                <a:latin typeface="Alexandria" charset="0"/>
                <a:cs typeface="Alexandria" charset="0"/>
              </a:rPr>
              <a:t>.</a:t>
            </a:r>
          </a:p>
          <a:p>
            <a:pPr algn="r" rtl="1"/>
            <a:r>
              <a:rPr lang="ar-EG" sz="1400" dirty="0">
                <a:solidFill>
                  <a:srgbClr val="2D3956"/>
                </a:solidFill>
                <a:latin typeface="Alexandria" charset="0"/>
                <a:cs typeface="Alexandria" charset="0"/>
              </a:rPr>
              <a:t>5 ) الوصول للمكتبة الإلكترونية </a:t>
            </a:r>
            <a:r>
              <a:rPr lang="ar-EG" sz="1400" dirty="0" smtClean="0">
                <a:solidFill>
                  <a:srgbClr val="2D3956"/>
                </a:solidFill>
                <a:latin typeface="Alexandria" charset="0"/>
                <a:cs typeface="Alexandria" charset="0"/>
              </a:rPr>
              <a:t>(الرقمية) </a:t>
            </a:r>
            <a:r>
              <a:rPr lang="ar-EG" sz="1400" dirty="0">
                <a:solidFill>
                  <a:srgbClr val="2D3956"/>
                </a:solidFill>
                <a:latin typeface="Alexandria" charset="0"/>
                <a:cs typeface="Alexandria" charset="0"/>
              </a:rPr>
              <a:t>متاح من جميع أنحاء العالم </a:t>
            </a:r>
            <a:r>
              <a:rPr lang="ar-EG" sz="1400" dirty="0" smtClean="0">
                <a:solidFill>
                  <a:srgbClr val="2D3956"/>
                </a:solidFill>
                <a:latin typeface="Alexandria" charset="0"/>
                <a:cs typeface="Alexandria" charset="0"/>
              </a:rPr>
              <a:t>طالما كان </a:t>
            </a:r>
            <a:r>
              <a:rPr lang="ar-EG" sz="1400" dirty="0">
                <a:solidFill>
                  <a:srgbClr val="2D3956"/>
                </a:solidFill>
                <a:latin typeface="Alexandria" charset="0"/>
                <a:cs typeface="Alexandria" charset="0"/>
              </a:rPr>
              <a:t>الاتصال بالإنترنت متاحا .</a:t>
            </a:r>
          </a:p>
          <a:p>
            <a:pPr algn="r" rtl="1"/>
            <a:r>
              <a:rPr lang="ar-EG" sz="1400" dirty="0">
                <a:solidFill>
                  <a:srgbClr val="2D3956"/>
                </a:solidFill>
                <a:latin typeface="Alexandria" charset="0"/>
                <a:cs typeface="Alexandria" charset="0"/>
              </a:rPr>
              <a:t>6 ) مفتوحة على مدار </a:t>
            </a:r>
            <a:r>
              <a:rPr lang="ar-EG" sz="1400" dirty="0" smtClean="0">
                <a:solidFill>
                  <a:srgbClr val="2D3956"/>
                </a:solidFill>
                <a:latin typeface="Alexandria" charset="0"/>
                <a:cs typeface="Alexandria" charset="0"/>
              </a:rPr>
              <a:t>الساعة</a:t>
            </a:r>
            <a:r>
              <a:rPr lang="ar-EG" sz="1400" dirty="0">
                <a:solidFill>
                  <a:srgbClr val="2D3956"/>
                </a:solidFill>
                <a:latin typeface="Alexandria" charset="0"/>
                <a:cs typeface="Alexandria" charset="0"/>
              </a:rPr>
              <a:t>: فيمكن الوصول للمكتبة الإلكترونية </a:t>
            </a:r>
            <a:r>
              <a:rPr lang="ar-EG" sz="1400" dirty="0" smtClean="0">
                <a:solidFill>
                  <a:srgbClr val="2D3956"/>
                </a:solidFill>
                <a:latin typeface="Alexandria" charset="0"/>
                <a:cs typeface="Alexandria" charset="0"/>
              </a:rPr>
              <a:t>(الرقمية)  طوال </a:t>
            </a:r>
            <a:r>
              <a:rPr lang="ar-EG" sz="1400" dirty="0">
                <a:solidFill>
                  <a:srgbClr val="2D3956"/>
                </a:solidFill>
                <a:latin typeface="Alexandria" charset="0"/>
                <a:cs typeface="Alexandria" charset="0"/>
              </a:rPr>
              <a:t>24 ساعة .</a:t>
            </a:r>
          </a:p>
          <a:p>
            <a:pPr algn="r" rtl="1"/>
            <a:r>
              <a:rPr lang="ar-EG" sz="1400" dirty="0">
                <a:solidFill>
                  <a:srgbClr val="2D3956"/>
                </a:solidFill>
                <a:latin typeface="Alexandria" charset="0"/>
                <a:cs typeface="Alexandria" charset="0"/>
              </a:rPr>
              <a:t>7 ) إمكانية الوصول المتعدد، فغالبا ما يمكن لأكثر من طرف استخدام </a:t>
            </a:r>
            <a:r>
              <a:rPr lang="ar-EG" sz="1400" dirty="0" smtClean="0">
                <a:solidFill>
                  <a:srgbClr val="2D3956"/>
                </a:solidFill>
                <a:latin typeface="Alexandria" charset="0"/>
                <a:cs typeface="Alexandria" charset="0"/>
              </a:rPr>
              <a:t>نفس الموارد في الوقت </a:t>
            </a:r>
            <a:r>
              <a:rPr lang="ar-EG" sz="1400" dirty="0">
                <a:solidFill>
                  <a:srgbClr val="2D3956"/>
                </a:solidFill>
                <a:latin typeface="Alexandria" charset="0"/>
                <a:cs typeface="Alexandria" charset="0"/>
              </a:rPr>
              <a:t>ذاته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mc:Choice xmlns:p14="http://schemas.microsoft.com/office/powerpoint/2010/main" Requires="p14">
      <p:transition spd="slow" p14:dur="2000" advTm="82722"/>
    </mc:Choice>
    <mc:Fallback>
      <p:transition spd="slow" advTm="8272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4935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76861"/>
            <a:ext cx="6134138" cy="4585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57032" y="1678334"/>
            <a:ext cx="5982199" cy="2769989"/>
          </a:xfrm>
          <a:prstGeom prst="rect">
            <a:avLst/>
          </a:prstGeom>
          <a:noFill/>
        </p:spPr>
        <p:txBody>
          <a:bodyPr wrap="square" rtlCol="0">
            <a:spAutoFit/>
          </a:bodyPr>
          <a:lstStyle/>
          <a:p>
            <a:pPr algn="justLow" rtl="1"/>
            <a:r>
              <a:rPr lang="ar-EG" sz="2000" b="1" dirty="0">
                <a:solidFill>
                  <a:srgbClr val="00AEEF"/>
                </a:solidFill>
                <a:latin typeface="Alexandria" charset="0"/>
                <a:cs typeface="Alexandria" charset="0"/>
              </a:rPr>
              <a:t> المكتبة </a:t>
            </a:r>
            <a:r>
              <a:rPr lang="ar-EG" sz="2000" b="1" dirty="0" smtClean="0">
                <a:solidFill>
                  <a:srgbClr val="00AEEF"/>
                </a:solidFill>
                <a:latin typeface="Alexandria" charset="0"/>
                <a:cs typeface="Alexandria" charset="0"/>
              </a:rPr>
              <a:t>الشاملة ( </a:t>
            </a:r>
            <a:r>
              <a:rPr lang="ar-EG" sz="2000" b="1" dirty="0" err="1" smtClean="0">
                <a:solidFill>
                  <a:srgbClr val="00AEEF"/>
                </a:solidFill>
                <a:latin typeface="Alexandria" charset="0"/>
                <a:cs typeface="Alexandria" charset="0"/>
              </a:rPr>
              <a:t>المحمودي،2019</a:t>
            </a:r>
            <a:r>
              <a:rPr lang="ar-EG" sz="2000" b="1" dirty="0" smtClean="0">
                <a:solidFill>
                  <a:srgbClr val="00AEEF"/>
                </a:solidFill>
                <a:latin typeface="Alexandria" charset="0"/>
                <a:cs typeface="Alexandria" charset="0"/>
              </a:rPr>
              <a:t>):</a:t>
            </a:r>
            <a:endParaRPr lang="ar-EG" sz="2000" b="1" dirty="0">
              <a:solidFill>
                <a:srgbClr val="00AEEF"/>
              </a:solidFill>
              <a:latin typeface="Alexandria" charset="0"/>
              <a:cs typeface="Alexandria" charset="0"/>
            </a:endParaRPr>
          </a:p>
          <a:p>
            <a:pPr algn="justLow" rtl="1"/>
            <a:r>
              <a:rPr lang="ar-EG" sz="1400" dirty="0">
                <a:solidFill>
                  <a:srgbClr val="2D3956"/>
                </a:solidFill>
                <a:latin typeface="Alexandria" charset="0"/>
                <a:cs typeface="Alexandria" charset="0"/>
              </a:rPr>
              <a:t>تم إنشاء وتصميم برنامج المكتبة الشاملة من قبل مكتب الدعوة </a:t>
            </a:r>
            <a:r>
              <a:rPr lang="ar-EG" sz="1400" dirty="0" smtClean="0">
                <a:solidFill>
                  <a:srgbClr val="2D3956"/>
                </a:solidFill>
                <a:latin typeface="Alexandria" charset="0"/>
                <a:cs typeface="Alexandria" charset="0"/>
              </a:rPr>
              <a:t>وتوعية الجاليات </a:t>
            </a:r>
            <a:r>
              <a:rPr lang="ar-EG" sz="1400" dirty="0">
                <a:solidFill>
                  <a:srgbClr val="2D3956"/>
                </a:solidFill>
                <a:latin typeface="Alexandria" charset="0"/>
                <a:cs typeface="Alexandria" charset="0"/>
              </a:rPr>
              <a:t>بحي الروضة بالرياض </a:t>
            </a:r>
            <a:r>
              <a:rPr lang="ar-EG" sz="1400" dirty="0" smtClean="0">
                <a:solidFill>
                  <a:srgbClr val="2D3956"/>
                </a:solidFill>
                <a:latin typeface="Alexandria" charset="0"/>
                <a:cs typeface="Alexandria" charset="0"/>
              </a:rPr>
              <a:t>في </a:t>
            </a:r>
            <a:r>
              <a:rPr lang="ar-EG" sz="1400" dirty="0">
                <a:solidFill>
                  <a:srgbClr val="2D3956"/>
                </a:solidFill>
                <a:latin typeface="Alexandria" charset="0"/>
                <a:cs typeface="Alexandria" charset="0"/>
              </a:rPr>
              <a:t>المملكة العربية السعودية</a:t>
            </a:r>
            <a:r>
              <a:rPr lang="ar-EG" sz="1400" dirty="0" smtClean="0">
                <a:solidFill>
                  <a:srgbClr val="2D3956"/>
                </a:solidFill>
                <a:latin typeface="Alexandria" charset="0"/>
                <a:cs typeface="Alexandria" charset="0"/>
              </a:rPr>
              <a:t>. على </a:t>
            </a:r>
            <a:r>
              <a:rPr lang="ar-EG" sz="1400" dirty="0">
                <a:solidFill>
                  <a:srgbClr val="2D3956"/>
                </a:solidFill>
                <a:latin typeface="Alexandria" charset="0"/>
                <a:cs typeface="Alexandria" charset="0"/>
              </a:rPr>
              <a:t>أساس أن </a:t>
            </a:r>
            <a:r>
              <a:rPr lang="ar-EG" sz="1400" dirty="0" smtClean="0">
                <a:solidFill>
                  <a:srgbClr val="2D3956"/>
                </a:solidFill>
                <a:latin typeface="Alexandria" charset="0"/>
                <a:cs typeface="Alexandria" charset="0"/>
              </a:rPr>
              <a:t>الهدف </a:t>
            </a:r>
            <a:r>
              <a:rPr lang="ar-EG" sz="1400" dirty="0">
                <a:solidFill>
                  <a:srgbClr val="2D3956"/>
                </a:solidFill>
                <a:latin typeface="Alexandria" charset="0"/>
                <a:cs typeface="Alexandria" charset="0"/>
              </a:rPr>
              <a:t>من هذه المكتبة </a:t>
            </a:r>
            <a:r>
              <a:rPr lang="ar-EG" sz="1400" dirty="0" smtClean="0">
                <a:solidFill>
                  <a:srgbClr val="2D3956"/>
                </a:solidFill>
                <a:latin typeface="Alexandria" charset="0"/>
                <a:cs typeface="Alexandria" charset="0"/>
              </a:rPr>
              <a:t>ليس </a:t>
            </a:r>
            <a:r>
              <a:rPr lang="ar-EG" sz="1400" dirty="0">
                <a:solidFill>
                  <a:srgbClr val="2D3956"/>
                </a:solidFill>
                <a:latin typeface="Alexandria" charset="0"/>
                <a:cs typeface="Alexandria" charset="0"/>
              </a:rPr>
              <a:t>مجرد </a:t>
            </a:r>
            <a:r>
              <a:rPr lang="ar-EG" sz="1400" dirty="0" smtClean="0">
                <a:solidFill>
                  <a:srgbClr val="2D3956"/>
                </a:solidFill>
                <a:latin typeface="Alexandria" charset="0"/>
                <a:cs typeface="Alexandria" charset="0"/>
              </a:rPr>
              <a:t>جمع </a:t>
            </a:r>
            <a:r>
              <a:rPr lang="ar-EG" sz="1400" dirty="0">
                <a:solidFill>
                  <a:srgbClr val="2D3956"/>
                </a:solidFill>
                <a:latin typeface="Alexandria" charset="0"/>
                <a:cs typeface="Alexandria" charset="0"/>
              </a:rPr>
              <a:t>بعض </a:t>
            </a:r>
            <a:r>
              <a:rPr lang="ar-EG" sz="1400" dirty="0" smtClean="0">
                <a:solidFill>
                  <a:srgbClr val="2D3956"/>
                </a:solidFill>
                <a:latin typeface="Alexandria" charset="0"/>
                <a:cs typeface="Alexandria" charset="0"/>
              </a:rPr>
              <a:t>الكتب المجانية </a:t>
            </a:r>
            <a:r>
              <a:rPr lang="ar-EG" sz="1400" dirty="0" smtClean="0">
                <a:solidFill>
                  <a:srgbClr val="2D3956"/>
                </a:solidFill>
                <a:latin typeface="Alexandria" charset="0"/>
                <a:cs typeface="Alexandria" charset="0"/>
              </a:rPr>
              <a:t>من </a:t>
            </a:r>
            <a:r>
              <a:rPr lang="ar-EG" sz="1400" dirty="0">
                <a:solidFill>
                  <a:srgbClr val="2D3956"/>
                </a:solidFill>
                <a:latin typeface="Alexandria" charset="0"/>
                <a:cs typeface="Alexandria" charset="0"/>
              </a:rPr>
              <a:t>الإنترنت </a:t>
            </a:r>
            <a:r>
              <a:rPr lang="ar-EG" sz="1400" dirty="0" smtClean="0">
                <a:solidFill>
                  <a:srgbClr val="2D3956"/>
                </a:solidFill>
                <a:latin typeface="Alexandria" charset="0"/>
                <a:cs typeface="Alexandria" charset="0"/>
              </a:rPr>
              <a:t>في مكتبة </a:t>
            </a:r>
            <a:r>
              <a:rPr lang="ar-EG" sz="1400" dirty="0">
                <a:solidFill>
                  <a:srgbClr val="2D3956"/>
                </a:solidFill>
                <a:latin typeface="Alexandria" charset="0"/>
                <a:cs typeface="Alexandria" charset="0"/>
              </a:rPr>
              <a:t>واحدة </a:t>
            </a:r>
            <a:r>
              <a:rPr lang="ar-EG" sz="1400" dirty="0" smtClean="0">
                <a:solidFill>
                  <a:srgbClr val="2D3956"/>
                </a:solidFill>
                <a:latin typeface="Alexandria" charset="0"/>
                <a:cs typeface="Alexandria" charset="0"/>
              </a:rPr>
              <a:t>بل </a:t>
            </a:r>
            <a:r>
              <a:rPr lang="ar-EG" sz="1400" dirty="0">
                <a:solidFill>
                  <a:srgbClr val="2D3956"/>
                </a:solidFill>
                <a:latin typeface="Alexandria" charset="0"/>
                <a:cs typeface="Alexandria" charset="0"/>
              </a:rPr>
              <a:t>الأهم من </a:t>
            </a:r>
            <a:r>
              <a:rPr lang="ar-EG" sz="1400" dirty="0" smtClean="0">
                <a:solidFill>
                  <a:srgbClr val="2D3956"/>
                </a:solidFill>
                <a:latin typeface="Alexandria" charset="0"/>
                <a:cs typeface="Alexandria" charset="0"/>
              </a:rPr>
              <a:t>ذلك </a:t>
            </a:r>
            <a:r>
              <a:rPr lang="ar-EG" sz="1400" dirty="0">
                <a:solidFill>
                  <a:srgbClr val="2D3956"/>
                </a:solidFill>
                <a:latin typeface="Alexandria" charset="0"/>
                <a:cs typeface="Alexandria" charset="0"/>
              </a:rPr>
              <a:t>هو إمكانية </a:t>
            </a:r>
            <a:r>
              <a:rPr lang="ar-EG" sz="1400" dirty="0" smtClean="0">
                <a:solidFill>
                  <a:srgbClr val="2D3956"/>
                </a:solidFill>
                <a:latin typeface="Alexandria" charset="0"/>
                <a:cs typeface="Alexandria" charset="0"/>
              </a:rPr>
              <a:t>إضافة الكتب وتعديلها لتكون </a:t>
            </a:r>
            <a:r>
              <a:rPr lang="ar-EG" sz="1400" dirty="0">
                <a:solidFill>
                  <a:srgbClr val="2D3956"/>
                </a:solidFill>
                <a:latin typeface="Alexandria" charset="0"/>
                <a:cs typeface="Alexandria" charset="0"/>
              </a:rPr>
              <a:t>المكتبة الشخصية لطالب العلم، </a:t>
            </a:r>
            <a:r>
              <a:rPr lang="ar-EG" sz="1400" dirty="0" smtClean="0">
                <a:solidFill>
                  <a:srgbClr val="2D3956"/>
                </a:solidFill>
                <a:latin typeface="Alexandria" charset="0"/>
                <a:cs typeface="Alexandria" charset="0"/>
              </a:rPr>
              <a:t>والمكتبة مجانية </a:t>
            </a:r>
            <a:r>
              <a:rPr lang="ar-EG" sz="1400" dirty="0" smtClean="0">
                <a:solidFill>
                  <a:srgbClr val="2D3956"/>
                </a:solidFill>
                <a:latin typeface="Alexandria" charset="0"/>
                <a:cs typeface="Alexandria" charset="0"/>
              </a:rPr>
              <a:t>ويمكن تحميلها </a:t>
            </a:r>
            <a:r>
              <a:rPr lang="ar-EG" sz="1400" dirty="0">
                <a:solidFill>
                  <a:srgbClr val="2D3956"/>
                </a:solidFill>
                <a:latin typeface="Alexandria" charset="0"/>
                <a:cs typeface="Alexandria" charset="0"/>
              </a:rPr>
              <a:t>من موقع المكتبة مجانا </a:t>
            </a:r>
            <a:r>
              <a:rPr lang="en-US" sz="1400" dirty="0" err="1" smtClean="0">
                <a:solidFill>
                  <a:srgbClr val="2D3956"/>
                </a:solidFill>
                <a:latin typeface="Alexandria" charset="0"/>
                <a:cs typeface="Alexandria" charset="0"/>
                <a:hlinkClick r:id="rId2"/>
              </a:rPr>
              <a:t>www.shamela.ws</a:t>
            </a:r>
            <a:r>
              <a:rPr lang="en-US" sz="1400" dirty="0" smtClean="0">
                <a:solidFill>
                  <a:srgbClr val="2D3956"/>
                </a:solidFill>
                <a:latin typeface="Alexandria" charset="0"/>
                <a:cs typeface="Alexandria" charset="0"/>
              </a:rPr>
              <a:t> </a:t>
            </a:r>
            <a:endParaRPr lang="ar-EG" sz="1400" dirty="0" smtClean="0">
              <a:solidFill>
                <a:srgbClr val="2D3956"/>
              </a:solidFill>
              <a:latin typeface="Alexandria" charset="0"/>
              <a:cs typeface="Alexandria" charset="0"/>
            </a:endParaRPr>
          </a:p>
          <a:p>
            <a:pPr algn="justLow" rtl="1"/>
            <a:r>
              <a:rPr lang="ar-EG" sz="1400" dirty="0">
                <a:solidFill>
                  <a:srgbClr val="2D3956"/>
                </a:solidFill>
                <a:latin typeface="Alexandria" charset="0"/>
                <a:cs typeface="Alexandria" charset="0"/>
              </a:rPr>
              <a:t>وهناك العديد من المواقع الإلكترونية العامرة بالكتب </a:t>
            </a:r>
            <a:r>
              <a:rPr lang="ar-EG" sz="1400" dirty="0" smtClean="0">
                <a:solidFill>
                  <a:srgbClr val="2D3956"/>
                </a:solidFill>
                <a:latin typeface="Alexandria" charset="0"/>
                <a:cs typeface="Alexandria" charset="0"/>
              </a:rPr>
              <a:t>في </a:t>
            </a:r>
            <a:r>
              <a:rPr lang="ar-EG" sz="1400" dirty="0">
                <a:solidFill>
                  <a:srgbClr val="2D3956"/>
                </a:solidFill>
                <a:latin typeface="Alexandria" charset="0"/>
                <a:cs typeface="Alexandria" charset="0"/>
              </a:rPr>
              <a:t>صيغة </a:t>
            </a:r>
            <a:r>
              <a:rPr lang="en-US" sz="1400" dirty="0" smtClean="0">
                <a:solidFill>
                  <a:srgbClr val="2D3956"/>
                </a:solidFill>
                <a:latin typeface="Alexandria" charset="0"/>
                <a:cs typeface="Alexandria" charset="0"/>
              </a:rPr>
              <a:t>Word)</a:t>
            </a:r>
            <a:r>
              <a:rPr lang="ar-EG" sz="1400" dirty="0" smtClean="0">
                <a:solidFill>
                  <a:srgbClr val="2D3956"/>
                </a:solidFill>
                <a:latin typeface="Alexandria" charset="0"/>
                <a:cs typeface="Alexandria" charset="0"/>
              </a:rPr>
              <a:t>)</a:t>
            </a:r>
            <a:r>
              <a:rPr lang="en-US" sz="1400" dirty="0" smtClean="0">
                <a:solidFill>
                  <a:srgbClr val="2D3956"/>
                </a:solidFill>
                <a:latin typeface="Alexandria" charset="0"/>
                <a:cs typeface="Alexandria" charset="0"/>
              </a:rPr>
              <a:t> </a:t>
            </a:r>
            <a:r>
              <a:rPr lang="ar-EG" sz="1400" dirty="0" smtClean="0">
                <a:solidFill>
                  <a:srgbClr val="2D3956"/>
                </a:solidFill>
                <a:latin typeface="Alexandria" charset="0"/>
                <a:cs typeface="Alexandria" charset="0"/>
              </a:rPr>
              <a:t>والتي </a:t>
            </a:r>
            <a:r>
              <a:rPr lang="ar-EG" sz="1400" dirty="0">
                <a:solidFill>
                  <a:srgbClr val="2D3956"/>
                </a:solidFill>
                <a:latin typeface="Alexandria" charset="0"/>
                <a:cs typeface="Alexandria" charset="0"/>
              </a:rPr>
              <a:t>يتم منها الترفيع والتحميل والإضافة للبرنامج مثل: مكتبة المشكاة </a:t>
            </a:r>
            <a:r>
              <a:rPr lang="ar-EG" sz="1400" dirty="0" smtClean="0">
                <a:solidFill>
                  <a:srgbClr val="2D3956"/>
                </a:solidFill>
                <a:latin typeface="Alexandria" charset="0"/>
                <a:cs typeface="Alexandria" charset="0"/>
              </a:rPr>
              <a:t>، ومكتبة صيد </a:t>
            </a:r>
            <a:r>
              <a:rPr lang="ar-EG" sz="1400" dirty="0">
                <a:solidFill>
                  <a:srgbClr val="2D3956"/>
                </a:solidFill>
                <a:latin typeface="Alexandria" charset="0"/>
                <a:cs typeface="Alexandria" charset="0"/>
              </a:rPr>
              <a:t>الفوائد، ومكتبة ملتقى أهل الحديث، ومكتبة طريق </a:t>
            </a:r>
            <a:r>
              <a:rPr lang="ar-EG" sz="1400" dirty="0" smtClean="0">
                <a:solidFill>
                  <a:srgbClr val="2D3956"/>
                </a:solidFill>
                <a:latin typeface="Alexandria" charset="0"/>
                <a:cs typeface="Alexandria" charset="0"/>
              </a:rPr>
              <a:t>الإسلام ويحتوي </a:t>
            </a:r>
            <a:r>
              <a:rPr lang="ar-EG" sz="1400" dirty="0">
                <a:solidFill>
                  <a:srgbClr val="2D3956"/>
                </a:solidFill>
                <a:latin typeface="Alexandria" charset="0"/>
                <a:cs typeface="Alexandria" charset="0"/>
              </a:rPr>
              <a:t>إصدار المكتبة الشاملة على ما يزيد عن سبعة آلاف كتاب </a:t>
            </a:r>
            <a:r>
              <a:rPr lang="ar-EG" sz="1400" dirty="0" smtClean="0">
                <a:solidFill>
                  <a:srgbClr val="2D3956"/>
                </a:solidFill>
                <a:latin typeface="Alexandria" charset="0"/>
                <a:cs typeface="Alexandria" charset="0"/>
              </a:rPr>
              <a:t>في شتى الأقسام </a:t>
            </a:r>
            <a:r>
              <a:rPr lang="ar-EG" sz="1400" dirty="0">
                <a:solidFill>
                  <a:srgbClr val="2D3956"/>
                </a:solidFill>
                <a:latin typeface="Alexandria" charset="0"/>
                <a:cs typeface="Alexandria" charset="0"/>
              </a:rPr>
              <a:t>والمجالات العلمية التي سنذكرها لاحقاً</a:t>
            </a:r>
            <a:r>
              <a:rPr lang="ar-EG" sz="1400" dirty="0" smtClean="0">
                <a:solidFill>
                  <a:srgbClr val="2D3956"/>
                </a:solidFill>
                <a:latin typeface="Alexandria" charset="0"/>
                <a:cs typeface="Alexandria" charset="0"/>
              </a:rPr>
              <a:t>.</a:t>
            </a:r>
          </a:p>
          <a:p>
            <a:pPr algn="justLow" rtl="1"/>
            <a:r>
              <a:rPr lang="ar-EG" sz="1400" dirty="0">
                <a:solidFill>
                  <a:srgbClr val="2D3956"/>
                </a:solidFill>
                <a:latin typeface="Alexandria" charset="0"/>
                <a:cs typeface="Alexandria" charset="0"/>
              </a:rPr>
              <a:t>ومن أهم ما يميز الإصدار الرسمي للمكتبة الشاملة: موافقة أغلب </a:t>
            </a:r>
            <a:r>
              <a:rPr lang="ar-EG" sz="1400" dirty="0" smtClean="0">
                <a:solidFill>
                  <a:srgbClr val="2D3956"/>
                </a:solidFill>
                <a:latin typeface="Alexandria" charset="0"/>
                <a:cs typeface="Alexandria" charset="0"/>
              </a:rPr>
              <a:t>كتبها للمطبوع</a:t>
            </a:r>
            <a:r>
              <a:rPr lang="ar-EG" sz="1400" dirty="0">
                <a:solidFill>
                  <a:srgbClr val="2D3956"/>
                </a:solidFill>
                <a:latin typeface="Alexandria" charset="0"/>
                <a:cs typeface="Alexandria" charset="0"/>
              </a:rPr>
              <a:t>؛ حتى يتسنى للباحث التوثيق للمصادر والمراجع</a:t>
            </a:r>
            <a:r>
              <a:rPr lang="ar-EG" sz="1400" dirty="0" smtClean="0">
                <a:solidFill>
                  <a:srgbClr val="2D3956"/>
                </a:solidFill>
                <a:latin typeface="Alexandria" charset="0"/>
                <a:cs typeface="Alexandria" charset="0"/>
              </a:rPr>
              <a:t>. كما </a:t>
            </a:r>
            <a:r>
              <a:rPr lang="ar-EG" sz="1400" dirty="0">
                <a:solidFill>
                  <a:srgbClr val="2D3956"/>
                </a:solidFill>
                <a:latin typeface="Alexandria" charset="0"/>
                <a:cs typeface="Alexandria" charset="0"/>
              </a:rPr>
              <a:t>أن هناك ميزة هامة أيضا، وهي تجاهل جميع </a:t>
            </a:r>
            <a:r>
              <a:rPr lang="ar-EG" sz="1400" dirty="0" smtClean="0">
                <a:solidFill>
                  <a:srgbClr val="2D3956"/>
                </a:solidFill>
                <a:latin typeface="Alexandria" charset="0"/>
                <a:cs typeface="Alexandria" charset="0"/>
              </a:rPr>
              <a:t>علامات </a:t>
            </a:r>
            <a:r>
              <a:rPr lang="ar-EG" sz="1400" dirty="0">
                <a:solidFill>
                  <a:srgbClr val="2D3956"/>
                </a:solidFill>
                <a:latin typeface="Alexandria" charset="0"/>
                <a:cs typeface="Alexandria" charset="0"/>
              </a:rPr>
              <a:t>الترقيم والتشكيل</a:t>
            </a:r>
          </a:p>
          <a:p>
            <a:pPr algn="justLow" rtl="1"/>
            <a:r>
              <a:rPr lang="ar-EG" sz="1400" dirty="0">
                <a:solidFill>
                  <a:srgbClr val="2D3956"/>
                </a:solidFill>
                <a:latin typeface="Alexandria" charset="0"/>
                <a:cs typeface="Alexandria" charset="0"/>
              </a:rPr>
              <a:t>أثناء البحث؛ حتى يتسنى للباحث الوصول إلى مفردات البحث بصورة </a:t>
            </a:r>
            <a:r>
              <a:rPr lang="ar-EG" sz="1400" dirty="0" smtClean="0">
                <a:solidFill>
                  <a:srgbClr val="2D3956"/>
                </a:solidFill>
                <a:latin typeface="Alexandria" charset="0"/>
                <a:cs typeface="Alexandria" charset="0"/>
              </a:rPr>
              <a:t>سهلة ويسيرة</a:t>
            </a:r>
            <a:r>
              <a:rPr lang="ar-EG" sz="1400" dirty="0">
                <a:solidFill>
                  <a:srgbClr val="2D3956"/>
                </a:solidFill>
                <a:latin typeface="Alexandria" charset="0"/>
                <a:cs typeface="Alexandria" charset="0"/>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mc:Choice xmlns:p14="http://schemas.microsoft.com/office/powerpoint/2010/main" Requires="p14">
      <p:transition spd="slow" p14:dur="2000" advTm="95367"/>
    </mc:Choice>
    <mc:Fallback>
      <p:transition spd="slow" advTm="9536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518271" cy="3323987"/>
          </a:xfrm>
          <a:prstGeom prst="rect">
            <a:avLst/>
          </a:prstGeom>
        </p:spPr>
        <p:txBody>
          <a:bodyPr wrap="square">
            <a:spAutoFit/>
          </a:bodyPr>
          <a:lstStyle/>
          <a:p>
            <a:pPr algn="justLow" rtl="1">
              <a:lnSpc>
                <a:spcPct val="150000"/>
              </a:lnSpc>
            </a:pPr>
            <a:r>
              <a:rPr lang="ar-EG" sz="1400" dirty="0" smtClean="0">
                <a:latin typeface="Simplified Arabic" panose="02020603050405020304" pitchFamily="18" charset="-78"/>
                <a:cs typeface="Simplified Arabic" panose="02020603050405020304" pitchFamily="18" charset="-78"/>
              </a:rPr>
              <a:t>تحوي </a:t>
            </a:r>
            <a:r>
              <a:rPr lang="ar-EG" sz="1400" dirty="0">
                <a:latin typeface="Simplified Arabic" panose="02020603050405020304" pitchFamily="18" charset="-78"/>
                <a:cs typeface="Simplified Arabic" panose="02020603050405020304" pitchFamily="18" charset="-78"/>
              </a:rPr>
              <a:t>المكتبة الشاملة على كثير من المجالات العلمية وهي</a:t>
            </a:r>
            <a:r>
              <a:rPr lang="ar-EG" sz="1400" dirty="0" smtClean="0">
                <a:latin typeface="Simplified Arabic" panose="02020603050405020304" pitchFamily="18" charset="-78"/>
                <a:cs typeface="Simplified Arabic" panose="02020603050405020304" pitchFamily="18" charset="-78"/>
              </a:rPr>
              <a:t>:</a:t>
            </a:r>
          </a:p>
          <a:p>
            <a:pPr algn="justLow" rtl="1">
              <a:lnSpc>
                <a:spcPct val="150000"/>
              </a:lnSpc>
            </a:pPr>
            <a:r>
              <a:rPr lang="ar-EG" sz="1400" dirty="0">
                <a:latin typeface="Simplified Arabic" panose="02020603050405020304" pitchFamily="18" charset="-78"/>
                <a:cs typeface="Simplified Arabic" panose="02020603050405020304" pitchFamily="18" charset="-78"/>
              </a:rPr>
              <a:t>) العقيدة</a:t>
            </a:r>
          </a:p>
          <a:p>
            <a:pPr algn="justLow" rtl="1">
              <a:lnSpc>
                <a:spcPct val="150000"/>
              </a:lnSpc>
            </a:pPr>
            <a:r>
              <a:rPr lang="ar-EG" sz="1400" dirty="0">
                <a:latin typeface="Simplified Arabic" panose="02020603050405020304" pitchFamily="18" charset="-78"/>
                <a:cs typeface="Simplified Arabic" panose="02020603050405020304" pitchFamily="18" charset="-78"/>
              </a:rPr>
              <a:t>2 ) التفاسير</a:t>
            </a:r>
          </a:p>
          <a:p>
            <a:pPr algn="justLow" rtl="1">
              <a:lnSpc>
                <a:spcPct val="150000"/>
              </a:lnSpc>
            </a:pPr>
            <a:r>
              <a:rPr lang="ar-EG" sz="1400" dirty="0">
                <a:latin typeface="Simplified Arabic" panose="02020603050405020304" pitchFamily="18" charset="-78"/>
                <a:cs typeface="Simplified Arabic" panose="02020603050405020304" pitchFamily="18" charset="-78"/>
              </a:rPr>
              <a:t>3 ) الفرق والردود</a:t>
            </a:r>
          </a:p>
          <a:p>
            <a:pPr algn="justLow" rtl="1">
              <a:lnSpc>
                <a:spcPct val="150000"/>
              </a:lnSpc>
            </a:pPr>
            <a:r>
              <a:rPr lang="ar-EG" sz="1400" dirty="0">
                <a:latin typeface="Simplified Arabic" panose="02020603050405020304" pitchFamily="18" charset="-78"/>
                <a:cs typeface="Simplified Arabic" panose="02020603050405020304" pitchFamily="18" charset="-78"/>
              </a:rPr>
              <a:t>4 ) علوم القرآن</a:t>
            </a:r>
          </a:p>
          <a:p>
            <a:pPr algn="justLow" rtl="1">
              <a:lnSpc>
                <a:spcPct val="150000"/>
              </a:lnSpc>
            </a:pPr>
            <a:r>
              <a:rPr lang="ar-EG" sz="1400" dirty="0">
                <a:latin typeface="Simplified Arabic" panose="02020603050405020304" pitchFamily="18" charset="-78"/>
                <a:cs typeface="Simplified Arabic" panose="02020603050405020304" pitchFamily="18" charset="-78"/>
              </a:rPr>
              <a:t>5 ) التجويد والقراءات</a:t>
            </a:r>
          </a:p>
          <a:p>
            <a:pPr algn="justLow" rtl="1">
              <a:lnSpc>
                <a:spcPct val="150000"/>
              </a:lnSpc>
            </a:pPr>
            <a:r>
              <a:rPr lang="ar-EG" sz="1400" dirty="0">
                <a:latin typeface="Simplified Arabic" panose="02020603050405020304" pitchFamily="18" charset="-78"/>
                <a:cs typeface="Simplified Arabic" panose="02020603050405020304" pitchFamily="18" charset="-78"/>
              </a:rPr>
              <a:t>6 ) متون </a:t>
            </a:r>
            <a:r>
              <a:rPr lang="ar-EG" sz="1400" dirty="0" smtClean="0">
                <a:latin typeface="Simplified Arabic" panose="02020603050405020304" pitchFamily="18" charset="-78"/>
                <a:cs typeface="Simplified Arabic" panose="02020603050405020304" pitchFamily="18" charset="-78"/>
              </a:rPr>
              <a:t>الحديث</a:t>
            </a:r>
          </a:p>
          <a:p>
            <a:pPr algn="justLow" rtl="1">
              <a:lnSpc>
                <a:spcPct val="150000"/>
              </a:lnSpc>
            </a:pPr>
            <a:r>
              <a:rPr lang="ar-EG" sz="1400" dirty="0">
                <a:latin typeface="Simplified Arabic" panose="02020603050405020304" pitchFamily="18" charset="-78"/>
                <a:cs typeface="Simplified Arabic" panose="02020603050405020304" pitchFamily="18" charset="-78"/>
              </a:rPr>
              <a:t>ويمكن </a:t>
            </a:r>
            <a:r>
              <a:rPr lang="ar-EG" sz="1400" dirty="0" smtClean="0">
                <a:latin typeface="Simplified Arabic" panose="02020603050405020304" pitchFamily="18" charset="-78"/>
                <a:cs typeface="Simplified Arabic" panose="02020603050405020304" pitchFamily="18" charset="-78"/>
              </a:rPr>
              <a:t>لمستخدم </a:t>
            </a:r>
            <a:r>
              <a:rPr lang="ar-EG" sz="1400" dirty="0">
                <a:latin typeface="Simplified Arabic" panose="02020603050405020304" pitchFamily="18" charset="-78"/>
                <a:cs typeface="Simplified Arabic" panose="02020603050405020304" pitchFamily="18" charset="-78"/>
              </a:rPr>
              <a:t>المكتبة الشاملة على جهاز </a:t>
            </a:r>
            <a:r>
              <a:rPr lang="ar-EG" sz="1400" dirty="0" smtClean="0">
                <a:latin typeface="Simplified Arabic" panose="02020603050405020304" pitchFamily="18" charset="-78"/>
                <a:cs typeface="Simplified Arabic" panose="02020603050405020304" pitchFamily="18" charset="-78"/>
              </a:rPr>
              <a:t>الحاسوب </a:t>
            </a:r>
            <a:r>
              <a:rPr lang="ar-EG" sz="1400" dirty="0">
                <a:latin typeface="Simplified Arabic" panose="02020603050405020304" pitchFamily="18" charset="-78"/>
                <a:cs typeface="Simplified Arabic" panose="02020603050405020304" pitchFamily="18" charset="-78"/>
              </a:rPr>
              <a:t>إضافة أي مجال أو</a:t>
            </a:r>
          </a:p>
          <a:p>
            <a:pPr algn="justLow" rtl="1">
              <a:lnSpc>
                <a:spcPct val="150000"/>
              </a:lnSpc>
            </a:pPr>
            <a:r>
              <a:rPr lang="ar-EG" sz="1400" dirty="0">
                <a:latin typeface="Simplified Arabic" panose="02020603050405020304" pitchFamily="18" charset="-78"/>
                <a:cs typeface="Simplified Arabic" panose="02020603050405020304" pitchFamily="18" charset="-78"/>
              </a:rPr>
              <a:t>قسم غير التي وردت، وتحميل الكتب الخاصة بالمجال المضاف، وقد أتيح له</a:t>
            </a:r>
          </a:p>
          <a:p>
            <a:pPr algn="justLow" rtl="1">
              <a:lnSpc>
                <a:spcPct val="150000"/>
              </a:lnSpc>
            </a:pPr>
            <a:r>
              <a:rPr lang="ar-EG" sz="1400" dirty="0">
                <a:latin typeface="Simplified Arabic" panose="02020603050405020304" pitchFamily="18" charset="-78"/>
                <a:cs typeface="Simplified Arabic" panose="02020603050405020304" pitchFamily="18" charset="-78"/>
              </a:rPr>
              <a:t>نوافذ خاصة بذلك </a:t>
            </a:r>
            <a:r>
              <a:rPr lang="ar-EG" sz="1400" dirty="0" smtClean="0">
                <a:latin typeface="Simplified Arabic" panose="02020603050405020304" pitchFamily="18" charset="-78"/>
                <a:cs typeface="Simplified Arabic" panose="02020603050405020304" pitchFamily="18" charset="-78"/>
              </a:rPr>
              <a:t>في </a:t>
            </a:r>
            <a:r>
              <a:rPr lang="ar-EG" sz="1400" dirty="0">
                <a:latin typeface="Simplified Arabic" panose="02020603050405020304" pitchFamily="18" charset="-78"/>
                <a:cs typeface="Simplified Arabic" panose="02020603050405020304" pitchFamily="18" charset="-78"/>
              </a:rPr>
              <a:t>الشاشة الرئيسة للبرنامج.</a:t>
            </a:r>
            <a:endParaRPr lang="ar-EG" sz="1400" dirty="0" smtClean="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796104" y="4092476"/>
            <a:ext cx="4113898" cy="461665"/>
          </a:xfrm>
          <a:prstGeom prst="rect">
            <a:avLst/>
          </a:prstGeom>
          <a:noFill/>
        </p:spPr>
        <p:txBody>
          <a:bodyPr wrap="square" rtlCol="0">
            <a:spAutoFit/>
          </a:bodyPr>
          <a:lstStyle/>
          <a:p>
            <a:pPr algn="r"/>
            <a:r>
              <a:rPr lang="ar-EG" sz="2400" b="1" dirty="0" smtClean="0">
                <a:solidFill>
                  <a:srgbClr val="00B0F0"/>
                </a:solidFill>
                <a:latin typeface="Alexandria" charset="0"/>
                <a:cs typeface="Alexandria" charset="0"/>
              </a:rPr>
              <a:t>أقسام المكتبة الشاملة</a:t>
            </a:r>
            <a:endParaRPr lang="en-US" sz="2400" b="1" dirty="0">
              <a:solidFill>
                <a:srgbClr val="00B0F0"/>
              </a:solidFill>
              <a:latin typeface="Alexandria" charset="0"/>
              <a:cs typeface="Alexandria" charset="0"/>
            </a:endParaRPr>
          </a:p>
        </p:txBody>
      </p:sp>
      <p:sp>
        <p:nvSpPr>
          <p:cNvPr id="18" name="Rectangle 17"/>
          <p:cNvSpPr/>
          <p:nvPr/>
        </p:nvSpPr>
        <p:spPr>
          <a:xfrm>
            <a:off x="5937928" y="35442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05095" y="362255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50862">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0686" y="146087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84856" y="1526844"/>
            <a:ext cx="4415045" cy="1708160"/>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 يعرف الإنترنت بعدة تعريفات من أهمها أنه </a:t>
            </a:r>
            <a:r>
              <a:rPr lang="ar-EG" sz="1400" dirty="0" smtClean="0">
                <a:latin typeface="Simplified Arabic" panose="02020603050405020304" pitchFamily="18" charset="-78"/>
                <a:cs typeface="Simplified Arabic" panose="02020603050405020304" pitchFamily="18" charset="-78"/>
              </a:rPr>
              <a:t>:</a:t>
            </a:r>
          </a:p>
          <a:p>
            <a:pPr algn="justLow" rtl="1">
              <a:lnSpc>
                <a:spcPct val="150000"/>
              </a:lnSpc>
            </a:pPr>
            <a:r>
              <a:rPr lang="ar-EG" sz="1400" dirty="0">
                <a:latin typeface="Simplified Arabic" panose="02020603050405020304" pitchFamily="18" charset="-78"/>
                <a:cs typeface="Simplified Arabic" panose="02020603050405020304" pitchFamily="18" charset="-78"/>
              </a:rPr>
              <a:t>عبارة عن مجموعة من الشبكات العالمية المتصلة بملايين الأجهزة حول</a:t>
            </a:r>
          </a:p>
          <a:p>
            <a:pPr algn="justLow" rtl="1">
              <a:lnSpc>
                <a:spcPct val="150000"/>
              </a:lnSpc>
            </a:pPr>
            <a:r>
              <a:rPr lang="ar-EG" sz="1400" dirty="0">
                <a:latin typeface="Simplified Arabic" panose="02020603050405020304" pitchFamily="18" charset="-78"/>
                <a:cs typeface="Simplified Arabic" panose="02020603050405020304" pitchFamily="18" charset="-78"/>
              </a:rPr>
              <a:t>العالم، لتشكل مجموعة من الشبكات الضخمة، والتي تنقل المعلومات</a:t>
            </a:r>
          </a:p>
          <a:p>
            <a:pPr algn="justLow" rtl="1">
              <a:lnSpc>
                <a:spcPct val="150000"/>
              </a:lnSpc>
            </a:pPr>
            <a:r>
              <a:rPr lang="ar-EG" sz="1400" dirty="0">
                <a:latin typeface="Simplified Arabic" panose="02020603050405020304" pitchFamily="18" charset="-78"/>
                <a:cs typeface="Simplified Arabic" panose="02020603050405020304" pitchFamily="18" charset="-78"/>
              </a:rPr>
              <a:t>الهائلة بسرعة فائقة بين دول العالم المختلفة، وتتضمن معلومات دائمة</a:t>
            </a:r>
          </a:p>
          <a:p>
            <a:pPr algn="justLow" rtl="1">
              <a:lnSpc>
                <a:spcPct val="150000"/>
              </a:lnSpc>
            </a:pPr>
            <a:r>
              <a:rPr lang="ar-EG" sz="1400" dirty="0" smtClean="0">
                <a:latin typeface="Simplified Arabic" panose="02020603050405020304" pitchFamily="18" charset="-78"/>
                <a:cs typeface="Simplified Arabic" panose="02020603050405020304" pitchFamily="18" charset="-78"/>
              </a:rPr>
              <a:t>التطور ( المحمودي، 2019).</a:t>
            </a:r>
            <a:endParaRPr lang="ar-EG"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518718" cy="461665"/>
          </a:xfrm>
          <a:prstGeom prst="rect">
            <a:avLst/>
          </a:prstGeom>
          <a:noFill/>
        </p:spPr>
        <p:txBody>
          <a:bodyPr wrap="square" rtlCol="0">
            <a:spAutoFit/>
          </a:bodyPr>
          <a:lstStyle/>
          <a:p>
            <a:pPr algn="justLow" rtl="1"/>
            <a:r>
              <a:rPr lang="ar-EG" sz="2400" b="1" dirty="0">
                <a:solidFill>
                  <a:srgbClr val="0070C0"/>
                </a:solidFill>
                <a:latin typeface="Alexandria" charset="0"/>
                <a:cs typeface="Alexandria" charset="0"/>
              </a:rPr>
              <a:t>الإنترنت ودوره </a:t>
            </a:r>
            <a:r>
              <a:rPr lang="ar-EG" sz="2400" b="1" dirty="0" smtClean="0">
                <a:solidFill>
                  <a:srgbClr val="0070C0"/>
                </a:solidFill>
                <a:latin typeface="Alexandria" charset="0"/>
                <a:cs typeface="Alexandria" charset="0"/>
              </a:rPr>
              <a:t>في </a:t>
            </a:r>
            <a:r>
              <a:rPr lang="ar-EG" sz="2400" b="1" dirty="0">
                <a:solidFill>
                  <a:srgbClr val="0070C0"/>
                </a:solidFill>
                <a:latin typeface="Alexandria" charset="0"/>
                <a:cs typeface="Alexandria" charset="0"/>
              </a:rPr>
              <a:t>خدمة البحث العلمي :</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32259">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133854" y="1549486"/>
            <a:ext cx="4554953" cy="2354491"/>
          </a:xfrm>
          <a:prstGeom prst="rect">
            <a:avLst/>
          </a:prstGeom>
        </p:spPr>
        <p:txBody>
          <a:bodyPr wrap="square">
            <a:spAutoFit/>
          </a:bodyPr>
          <a:lstStyle/>
          <a:p>
            <a:pPr lvl="0" algn="justLow" rtl="1">
              <a:lnSpc>
                <a:spcPct val="150000"/>
              </a:lnSpc>
            </a:pPr>
            <a:r>
              <a:rPr lang="ar-EG" sz="1400" dirty="0">
                <a:solidFill>
                  <a:prstClr val="black"/>
                </a:solidFill>
                <a:latin typeface="Alexandria"/>
                <a:cs typeface="Simplified Arabic" panose="02020603050405020304" pitchFamily="18" charset="-78"/>
              </a:rPr>
              <a:t>يستخدم الإنترنت </a:t>
            </a:r>
            <a:r>
              <a:rPr lang="ar-EG" sz="1400" dirty="0" smtClean="0">
                <a:solidFill>
                  <a:prstClr val="black"/>
                </a:solidFill>
                <a:latin typeface="Alexandria"/>
                <a:cs typeface="Simplified Arabic" panose="02020603050405020304" pitchFamily="18" charset="-78"/>
              </a:rPr>
              <a:t>في </a:t>
            </a:r>
            <a:r>
              <a:rPr lang="ar-EG" sz="1400" dirty="0">
                <a:solidFill>
                  <a:prstClr val="black"/>
                </a:solidFill>
                <a:latin typeface="Alexandria"/>
                <a:cs typeface="Simplified Arabic" panose="02020603050405020304" pitchFamily="18" charset="-78"/>
              </a:rPr>
              <a:t>البحث العلمي </a:t>
            </a:r>
            <a:r>
              <a:rPr lang="ar-EG" sz="1400" dirty="0" smtClean="0">
                <a:solidFill>
                  <a:prstClr val="black"/>
                </a:solidFill>
                <a:latin typeface="Alexandria"/>
                <a:cs typeface="Simplified Arabic" panose="02020603050405020304" pitchFamily="18" charset="-78"/>
              </a:rPr>
              <a:t>في عدة </a:t>
            </a:r>
            <a:r>
              <a:rPr lang="ar-EG" sz="1400" dirty="0">
                <a:solidFill>
                  <a:prstClr val="black"/>
                </a:solidFill>
                <a:latin typeface="Alexandria"/>
                <a:cs typeface="Simplified Arabic" panose="02020603050405020304" pitchFamily="18" charset="-78"/>
              </a:rPr>
              <a:t>مجالات:</a:t>
            </a:r>
          </a:p>
          <a:p>
            <a:pPr lvl="0" algn="justLow" rtl="1">
              <a:lnSpc>
                <a:spcPct val="150000"/>
              </a:lnSpc>
            </a:pPr>
            <a:r>
              <a:rPr lang="ar-EG" sz="1400" dirty="0">
                <a:solidFill>
                  <a:prstClr val="black"/>
                </a:solidFill>
                <a:latin typeface="Alexandria"/>
                <a:cs typeface="Simplified Arabic" panose="02020603050405020304" pitchFamily="18" charset="-78"/>
              </a:rPr>
              <a:t>1 ) البحث عن </a:t>
            </a:r>
            <a:r>
              <a:rPr lang="ar-EG" sz="1400" dirty="0" smtClean="0">
                <a:solidFill>
                  <a:prstClr val="black"/>
                </a:solidFill>
                <a:latin typeface="Alexandria"/>
                <a:cs typeface="Simplified Arabic" panose="02020603050405020304" pitchFamily="18" charset="-78"/>
              </a:rPr>
              <a:t>دراسات </a:t>
            </a:r>
            <a:r>
              <a:rPr lang="ar-EG" sz="1400" dirty="0">
                <a:solidFill>
                  <a:prstClr val="black"/>
                </a:solidFill>
                <a:latin typeface="Alexandria"/>
                <a:cs typeface="Simplified Arabic" panose="02020603050405020304" pitchFamily="18" charset="-78"/>
              </a:rPr>
              <a:t>سابقة متعلقة بموضوع البحث.</a:t>
            </a:r>
          </a:p>
          <a:p>
            <a:pPr lvl="0" algn="justLow" rtl="1">
              <a:lnSpc>
                <a:spcPct val="150000"/>
              </a:lnSpc>
            </a:pPr>
            <a:r>
              <a:rPr lang="ar-EG" sz="1400" dirty="0">
                <a:solidFill>
                  <a:prstClr val="black"/>
                </a:solidFill>
                <a:latin typeface="Alexandria"/>
                <a:cs typeface="Simplified Arabic" panose="02020603050405020304" pitchFamily="18" charset="-78"/>
              </a:rPr>
              <a:t>2 ) البحث عن </a:t>
            </a:r>
            <a:r>
              <a:rPr lang="ar-EG" sz="1400" dirty="0" smtClean="0">
                <a:solidFill>
                  <a:prstClr val="black"/>
                </a:solidFill>
                <a:latin typeface="Alexandria"/>
                <a:cs typeface="Simplified Arabic" panose="02020603050405020304" pitchFamily="18" charset="-78"/>
              </a:rPr>
              <a:t>معلومات </a:t>
            </a:r>
            <a:r>
              <a:rPr lang="ar-EG" sz="1400" dirty="0">
                <a:solidFill>
                  <a:prstClr val="black"/>
                </a:solidFill>
                <a:latin typeface="Alexandria"/>
                <a:cs typeface="Simplified Arabic" panose="02020603050405020304" pitchFamily="18" charset="-78"/>
              </a:rPr>
              <a:t>تتعلق بموضوع البحث .</a:t>
            </a:r>
          </a:p>
          <a:p>
            <a:pPr lvl="0" algn="justLow" rtl="1">
              <a:lnSpc>
                <a:spcPct val="150000"/>
              </a:lnSpc>
            </a:pPr>
            <a:r>
              <a:rPr lang="ar-EG" sz="1400" dirty="0">
                <a:solidFill>
                  <a:prstClr val="black"/>
                </a:solidFill>
                <a:latin typeface="Alexandria"/>
                <a:cs typeface="Simplified Arabic" panose="02020603050405020304" pitchFamily="18" charset="-78"/>
              </a:rPr>
              <a:t>3 ) الاشتراك أو تبادل </a:t>
            </a:r>
            <a:r>
              <a:rPr lang="ar-EG" sz="1400" dirty="0" smtClean="0">
                <a:solidFill>
                  <a:prstClr val="black"/>
                </a:solidFill>
                <a:latin typeface="Alexandria"/>
                <a:cs typeface="Simplified Arabic" panose="02020603050405020304" pitchFamily="18" charset="-78"/>
              </a:rPr>
              <a:t>المعلومات </a:t>
            </a:r>
            <a:r>
              <a:rPr lang="ar-EG" sz="1400" dirty="0">
                <a:solidFill>
                  <a:prstClr val="black"/>
                </a:solidFill>
                <a:latin typeface="Alexandria"/>
                <a:cs typeface="Simplified Arabic" panose="02020603050405020304" pitchFamily="18" charset="-78"/>
              </a:rPr>
              <a:t>مع باحثين آخرين أحيانا خارج الدولة </a:t>
            </a:r>
            <a:r>
              <a:rPr lang="ar-EG" sz="1400" dirty="0" smtClean="0">
                <a:solidFill>
                  <a:prstClr val="black"/>
                </a:solidFill>
                <a:latin typeface="Alexandria"/>
                <a:cs typeface="Simplified Arabic" panose="02020603050405020304" pitchFamily="18" charset="-78"/>
              </a:rPr>
              <a:t>التي يوجد </a:t>
            </a:r>
            <a:r>
              <a:rPr lang="ar-EG" sz="1400" dirty="0">
                <a:solidFill>
                  <a:prstClr val="black"/>
                </a:solidFill>
                <a:latin typeface="Alexandria"/>
                <a:cs typeface="Simplified Arabic" panose="02020603050405020304" pitchFamily="18" charset="-78"/>
              </a:rPr>
              <a:t>فيه </a:t>
            </a:r>
            <a:r>
              <a:rPr lang="ar-EG" sz="1400" dirty="0" smtClean="0">
                <a:solidFill>
                  <a:prstClr val="black"/>
                </a:solidFill>
                <a:latin typeface="Alexandria"/>
                <a:cs typeface="Simplified Arabic" panose="02020603050405020304" pitchFamily="18" charset="-78"/>
              </a:rPr>
              <a:t>الباحث.</a:t>
            </a:r>
          </a:p>
          <a:p>
            <a:pPr lvl="0" algn="justLow" rtl="1">
              <a:lnSpc>
                <a:spcPct val="150000"/>
              </a:lnSpc>
            </a:pPr>
            <a:r>
              <a:rPr lang="ar-EG" sz="1400" dirty="0">
                <a:solidFill>
                  <a:prstClr val="black"/>
                </a:solidFill>
                <a:latin typeface="Alexandria"/>
                <a:cs typeface="Simplified Arabic" panose="02020603050405020304" pitchFamily="18" charset="-78"/>
              </a:rPr>
              <a:t>4) </a:t>
            </a:r>
            <a:r>
              <a:rPr lang="ar-EG" sz="1400" dirty="0" smtClean="0">
                <a:solidFill>
                  <a:prstClr val="black"/>
                </a:solidFill>
                <a:latin typeface="Alexandria"/>
                <a:cs typeface="Simplified Arabic" panose="02020603050405020304" pitchFamily="18" charset="-78"/>
              </a:rPr>
              <a:t>إرسال </a:t>
            </a:r>
            <a:r>
              <a:rPr lang="ar-EG" sz="1400" dirty="0">
                <a:solidFill>
                  <a:prstClr val="black"/>
                </a:solidFill>
                <a:latin typeface="Alexandria"/>
                <a:cs typeface="Simplified Arabic" panose="02020603050405020304" pitchFamily="18" charset="-78"/>
              </a:rPr>
              <a:t>واستقبال </a:t>
            </a:r>
            <a:r>
              <a:rPr lang="ar-EG" sz="1400" dirty="0" smtClean="0">
                <a:solidFill>
                  <a:prstClr val="black"/>
                </a:solidFill>
                <a:latin typeface="Alexandria"/>
                <a:cs typeface="Simplified Arabic" panose="02020603050405020304" pitchFamily="18" charset="-78"/>
              </a:rPr>
              <a:t>استمارات </a:t>
            </a:r>
            <a:r>
              <a:rPr lang="ar-EG" sz="1400" dirty="0" smtClean="0">
                <a:solidFill>
                  <a:prstClr val="black"/>
                </a:solidFill>
                <a:latin typeface="Alexandria"/>
                <a:cs typeface="Simplified Arabic" panose="02020603050405020304" pitchFamily="18" charset="-78"/>
              </a:rPr>
              <a:t>واستبانات البحث </a:t>
            </a:r>
            <a:r>
              <a:rPr lang="ar-EG" sz="1400" dirty="0">
                <a:solidFill>
                  <a:prstClr val="black"/>
                </a:solidFill>
                <a:latin typeface="Alexandria"/>
                <a:cs typeface="Simplified Arabic" panose="02020603050405020304" pitchFamily="18" charset="-78"/>
              </a:rPr>
              <a:t>مع المحكمين أو </a:t>
            </a:r>
            <a:r>
              <a:rPr lang="ar-EG" sz="1400" dirty="0" err="1">
                <a:solidFill>
                  <a:prstClr val="black"/>
                </a:solidFill>
                <a:latin typeface="Alexandria"/>
                <a:cs typeface="Simplified Arabic" panose="02020603050405020304" pitchFamily="18" charset="-78"/>
              </a:rPr>
              <a:t>المبحوثين</a:t>
            </a:r>
            <a:r>
              <a:rPr lang="ar-EG" sz="1400" dirty="0">
                <a:solidFill>
                  <a:prstClr val="black"/>
                </a:solidFill>
                <a:latin typeface="Alexandria"/>
                <a:cs typeface="Simplified Arabic" panose="02020603050405020304" pitchFamily="18" charset="-78"/>
              </a:rPr>
              <a:t> </a:t>
            </a:r>
            <a:r>
              <a:rPr lang="ar-EG" sz="1400" dirty="0" smtClean="0">
                <a:solidFill>
                  <a:prstClr val="black"/>
                </a:solidFill>
                <a:latin typeface="Alexandria"/>
                <a:cs typeface="Simplified Arabic" panose="02020603050405020304" pitchFamily="18" charset="-78"/>
              </a:rPr>
              <a:t>.</a:t>
            </a:r>
          </a:p>
          <a:p>
            <a:pPr lvl="0" algn="justLow" rtl="1">
              <a:lnSpc>
                <a:spcPct val="150000"/>
              </a:lnSpc>
            </a:pPr>
            <a:endParaRPr lang="en-US" sz="1400" dirty="0">
              <a:solidFill>
                <a:prstClr val="black"/>
              </a:solidFill>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7662929" y="5157780"/>
            <a:ext cx="3657600" cy="400110"/>
          </a:xfrm>
          <a:prstGeom prst="rect">
            <a:avLst/>
          </a:prstGeom>
          <a:noFill/>
        </p:spPr>
        <p:txBody>
          <a:bodyPr wrap="square" rtlCol="1">
            <a:spAutoFit/>
          </a:bodyPr>
          <a:lstStyle/>
          <a:p>
            <a:pPr algn="r" rtl="1"/>
            <a:r>
              <a:rPr lang="ar-EG" sz="2000" b="1" dirty="0" smtClean="0">
                <a:solidFill>
                  <a:srgbClr val="00AEEF"/>
                </a:solidFill>
              </a:rPr>
              <a:t>مجالات استخدام الانترنت في البحث العلمي</a:t>
            </a:r>
            <a:endParaRPr lang="ar-EG" sz="2000" b="1" dirty="0">
              <a:solidFill>
                <a:srgbClr val="00AEEF"/>
              </a:solidFill>
            </a:endParaRPr>
          </a:p>
        </p:txBody>
      </p:sp>
    </p:spTree>
    <p:extLst>
      <p:ext uri="{BB962C8B-B14F-4D97-AF65-F5344CB8AC3E}">
        <p14:creationId xmlns:p14="http://schemas.microsoft.com/office/powerpoint/2010/main" val="1925781656"/>
      </p:ext>
    </p:extLst>
  </p:cSld>
  <p:clrMapOvr>
    <a:masterClrMapping/>
  </p:clrMapOvr>
  <p:transition spd="slow" advTm="31262">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79"/>
            <a:ext cx="5803900" cy="2929791"/>
          </a:xfrm>
        </p:spPr>
      </p:pic>
      <p:sp>
        <p:nvSpPr>
          <p:cNvPr id="6" name="Rectangle 5"/>
          <p:cNvSpPr/>
          <p:nvPr/>
        </p:nvSpPr>
        <p:spPr>
          <a:xfrm>
            <a:off x="1133853" y="1621296"/>
            <a:ext cx="4829065" cy="3000821"/>
          </a:xfrm>
          <a:prstGeom prst="rect">
            <a:avLst/>
          </a:prstGeom>
        </p:spPr>
        <p:txBody>
          <a:bodyPr wrap="square">
            <a:spAutoFit/>
          </a:bodyPr>
          <a:lstStyle/>
          <a:p>
            <a:pPr algn="justLow" rtl="1">
              <a:lnSpc>
                <a:spcPct val="150000"/>
              </a:lnSpc>
            </a:pPr>
            <a:r>
              <a:rPr lang="ar-EG" sz="1400" dirty="0">
                <a:latin typeface="Alexandria"/>
                <a:cs typeface="Simplified Arabic" panose="02020603050405020304" pitchFamily="18" charset="-78"/>
              </a:rPr>
              <a:t>وتتم طريقة البحث </a:t>
            </a:r>
            <a:r>
              <a:rPr lang="ar-EG" sz="1400" dirty="0" smtClean="0">
                <a:latin typeface="Alexandria"/>
                <a:cs typeface="Simplified Arabic" panose="02020603050405020304" pitchFamily="18" charset="-78"/>
              </a:rPr>
              <a:t>في </a:t>
            </a:r>
            <a:r>
              <a:rPr lang="ar-EG" sz="1400" dirty="0" smtClean="0">
                <a:latin typeface="Alexandria"/>
                <a:cs typeface="Simplified Arabic" panose="02020603050405020304" pitchFamily="18" charset="-78"/>
              </a:rPr>
              <a:t>محرك </a:t>
            </a:r>
            <a:r>
              <a:rPr lang="en-US" sz="1400" dirty="0" smtClean="0">
                <a:latin typeface="Alexandria"/>
                <a:cs typeface="Simplified Arabic" panose="02020603050405020304" pitchFamily="18" charset="-78"/>
              </a:rPr>
              <a:t>Google </a:t>
            </a:r>
            <a:r>
              <a:rPr lang="ar-EG" sz="1400" dirty="0" smtClean="0">
                <a:latin typeface="Alexandria"/>
                <a:cs typeface="Simplified Arabic" panose="02020603050405020304" pitchFamily="18" charset="-78"/>
              </a:rPr>
              <a:t> على </a:t>
            </a:r>
            <a:r>
              <a:rPr lang="ar-EG" sz="1400" dirty="0">
                <a:latin typeface="Alexandria"/>
                <a:cs typeface="Simplified Arabic" panose="02020603050405020304" pitchFamily="18" charset="-78"/>
              </a:rPr>
              <a:t>النحو الآتي :</a:t>
            </a:r>
          </a:p>
          <a:p>
            <a:pPr algn="justLow" rtl="1">
              <a:lnSpc>
                <a:spcPct val="150000"/>
              </a:lnSpc>
            </a:pPr>
            <a:r>
              <a:rPr lang="ar-EG" sz="1400" dirty="0">
                <a:latin typeface="Alexandria"/>
                <a:cs typeface="Simplified Arabic" panose="02020603050405020304" pitchFamily="18" charset="-78"/>
              </a:rPr>
              <a:t>1 - عند فتح صفحة </a:t>
            </a:r>
            <a:r>
              <a:rPr lang="en-US" sz="1400" dirty="0" smtClean="0">
                <a:latin typeface="Alexandria"/>
                <a:cs typeface="Simplified Arabic" panose="02020603050405020304" pitchFamily="18" charset="-78"/>
              </a:rPr>
              <a:t>Google</a:t>
            </a:r>
            <a:r>
              <a:rPr lang="ar-EG" sz="1400" dirty="0" smtClean="0">
                <a:latin typeface="Alexandria"/>
                <a:cs typeface="Simplified Arabic" panose="02020603050405020304" pitchFamily="18" charset="-78"/>
              </a:rPr>
              <a:t> ستجد </a:t>
            </a:r>
            <a:r>
              <a:rPr lang="ar-EG" sz="1400" dirty="0">
                <a:latin typeface="Alexandria"/>
                <a:cs typeface="Simplified Arabic" panose="02020603050405020304" pitchFamily="18" charset="-78"/>
              </a:rPr>
              <a:t>أن هناك عنصرين أساسيين </a:t>
            </a:r>
            <a:r>
              <a:rPr lang="ar-EG" sz="1400" dirty="0" smtClean="0">
                <a:latin typeface="Alexandria"/>
                <a:cs typeface="Simplified Arabic" panose="02020603050405020304" pitchFamily="18" charset="-78"/>
              </a:rPr>
              <a:t>في مواقع </a:t>
            </a:r>
            <a:r>
              <a:rPr lang="ar-EG" sz="1400" dirty="0">
                <a:latin typeface="Alexandria"/>
                <a:cs typeface="Simplified Arabic" panose="02020603050405020304" pitchFamily="18" charset="-78"/>
              </a:rPr>
              <a:t>البحث وهما مربع البحث وزر البحث.</a:t>
            </a:r>
          </a:p>
          <a:p>
            <a:pPr algn="justLow" rtl="1">
              <a:lnSpc>
                <a:spcPct val="150000"/>
              </a:lnSpc>
            </a:pPr>
            <a:r>
              <a:rPr lang="ar-EG" sz="1400" dirty="0">
                <a:latin typeface="Alexandria"/>
                <a:cs typeface="Simplified Arabic" panose="02020603050405020304" pitchFamily="18" charset="-78"/>
              </a:rPr>
              <a:t>2 - قم </a:t>
            </a:r>
            <a:r>
              <a:rPr lang="ar-EG" sz="1400" dirty="0" smtClean="0">
                <a:latin typeface="Alexandria"/>
                <a:cs typeface="Simplified Arabic" panose="02020603050405020304" pitchFamily="18" charset="-78"/>
              </a:rPr>
              <a:t>بإدخال </a:t>
            </a:r>
            <a:r>
              <a:rPr lang="ar-EG" sz="1400" dirty="0">
                <a:latin typeface="Alexandria"/>
                <a:cs typeface="Simplified Arabic" panose="02020603050405020304" pitchFamily="18" charset="-78"/>
              </a:rPr>
              <a:t>استعلام </a:t>
            </a:r>
            <a:r>
              <a:rPr lang="ar-EG" sz="1400" dirty="0" smtClean="0">
                <a:latin typeface="Alexandria"/>
                <a:cs typeface="Simplified Arabic" panose="02020603050405020304" pitchFamily="18" charset="-78"/>
              </a:rPr>
              <a:t>ككلمة </a:t>
            </a:r>
            <a:r>
              <a:rPr lang="ar-EG" sz="1400" dirty="0">
                <a:latin typeface="Alexandria"/>
                <a:cs typeface="Simplified Arabic" panose="02020603050405020304" pitchFamily="18" charset="-78"/>
              </a:rPr>
              <a:t>البحث أو أكثر من </a:t>
            </a:r>
            <a:r>
              <a:rPr lang="ar-EG" sz="1400" dirty="0" smtClean="0">
                <a:latin typeface="Alexandria"/>
                <a:cs typeface="Simplified Arabic" panose="02020603050405020304" pitchFamily="18" charset="-78"/>
              </a:rPr>
              <a:t>الكلمات المفتاحية التي </a:t>
            </a:r>
            <a:r>
              <a:rPr lang="ar-EG" sz="1400" dirty="0">
                <a:latin typeface="Alexandria"/>
                <a:cs typeface="Simplified Arabic" panose="02020603050405020304" pitchFamily="18" charset="-78"/>
              </a:rPr>
              <a:t>تصف ما تبحث عنه داخل مربع </a:t>
            </a:r>
            <a:r>
              <a:rPr lang="ar-EG" sz="1400" dirty="0" smtClean="0">
                <a:latin typeface="Alexandria"/>
                <a:cs typeface="Simplified Arabic" panose="02020603050405020304" pitchFamily="18" charset="-78"/>
              </a:rPr>
              <a:t>النص</a:t>
            </a:r>
          </a:p>
          <a:p>
            <a:pPr algn="justLow" rtl="1">
              <a:lnSpc>
                <a:spcPct val="150000"/>
              </a:lnSpc>
            </a:pPr>
            <a:r>
              <a:rPr lang="ar-EG" sz="1400" dirty="0">
                <a:latin typeface="Alexandria"/>
                <a:cs typeface="Simplified Arabic" panose="02020603050405020304" pitchFamily="18" charset="-78"/>
              </a:rPr>
              <a:t>3 - انقر </a:t>
            </a:r>
            <a:r>
              <a:rPr lang="ar-EG" sz="1400" dirty="0" smtClean="0">
                <a:latin typeface="Alexandria"/>
                <a:cs typeface="Simplified Arabic" panose="02020603050405020304" pitchFamily="18" charset="-78"/>
              </a:rPr>
              <a:t>زر </a:t>
            </a:r>
            <a:r>
              <a:rPr lang="ar-EG" sz="1400" dirty="0">
                <a:latin typeface="Alexandria"/>
                <a:cs typeface="Simplified Arabic" panose="02020603050405020304" pitchFamily="18" charset="-78"/>
              </a:rPr>
              <a:t>البحث </a:t>
            </a:r>
            <a:r>
              <a:rPr lang="en-US" sz="1400" dirty="0" smtClean="0">
                <a:latin typeface="Alexandria"/>
                <a:cs typeface="Simplified Arabic" panose="02020603050405020304" pitchFamily="18" charset="-78"/>
              </a:rPr>
              <a:t> Search </a:t>
            </a:r>
            <a:r>
              <a:rPr lang="ar-EG" sz="1400" dirty="0" smtClean="0">
                <a:latin typeface="Alexandria"/>
                <a:cs typeface="Simplified Arabic" panose="02020603050405020304" pitchFamily="18" charset="-78"/>
              </a:rPr>
              <a:t>أو اضغط </a:t>
            </a:r>
            <a:r>
              <a:rPr lang="ar-EG" sz="1400" dirty="0">
                <a:latin typeface="Alexandria"/>
                <a:cs typeface="Simplified Arabic" panose="02020603050405020304" pitchFamily="18" charset="-78"/>
              </a:rPr>
              <a:t>على مفتاح </a:t>
            </a:r>
            <a:r>
              <a:rPr lang="en-US" sz="1400" dirty="0" smtClean="0">
                <a:latin typeface="Alexandria"/>
                <a:cs typeface="Simplified Arabic" panose="02020603050405020304" pitchFamily="18" charset="-78"/>
              </a:rPr>
              <a:t> Enter </a:t>
            </a:r>
            <a:r>
              <a:rPr lang="ar-EG" sz="1400" dirty="0" smtClean="0">
                <a:latin typeface="Alexandria"/>
                <a:cs typeface="Simplified Arabic" panose="02020603050405020304" pitchFamily="18" charset="-78"/>
              </a:rPr>
              <a:t>لبدء</a:t>
            </a:r>
            <a:r>
              <a:rPr lang="ar-EG" sz="1400" dirty="0">
                <a:latin typeface="Alexandria"/>
                <a:cs typeface="Simplified Arabic" panose="02020603050405020304" pitchFamily="18" charset="-78"/>
              </a:rPr>
              <a:t> </a:t>
            </a:r>
            <a:r>
              <a:rPr lang="ar-EG" sz="1400" dirty="0" smtClean="0">
                <a:latin typeface="Alexandria"/>
                <a:cs typeface="Simplified Arabic" panose="02020603050405020304" pitchFamily="18" charset="-78"/>
              </a:rPr>
              <a:t>البحث </a:t>
            </a:r>
            <a:r>
              <a:rPr lang="ar-EG" sz="1400" dirty="0">
                <a:latin typeface="Alexandria"/>
                <a:cs typeface="Simplified Arabic" panose="02020603050405020304" pitchFamily="18" charset="-78"/>
              </a:rPr>
              <a:t>وسيقوم موقع البحث </a:t>
            </a:r>
            <a:r>
              <a:rPr lang="ar-EG" sz="1400" dirty="0" smtClean="0">
                <a:latin typeface="Alexandria"/>
                <a:cs typeface="Simplified Arabic" panose="02020603050405020304" pitchFamily="18" charset="-78"/>
              </a:rPr>
              <a:t>باسترجاع قائمة بصفحات </a:t>
            </a:r>
            <a:r>
              <a:rPr lang="ar-EG" sz="1400" dirty="0">
                <a:latin typeface="Alexandria"/>
                <a:cs typeface="Simplified Arabic" panose="02020603050405020304" pitchFamily="18" charset="-78"/>
              </a:rPr>
              <a:t>الويب </a:t>
            </a:r>
            <a:r>
              <a:rPr lang="ar-EG" sz="1400" dirty="0" smtClean="0">
                <a:latin typeface="Alexandria"/>
                <a:cs typeface="Simplified Arabic" panose="02020603050405020304" pitchFamily="18" charset="-78"/>
              </a:rPr>
              <a:t>التي تطابق استعلامك</a:t>
            </a:r>
            <a:r>
              <a:rPr lang="ar-EG" sz="1400" dirty="0">
                <a:latin typeface="Alexandria"/>
                <a:cs typeface="Simplified Arabic" panose="02020603050405020304" pitchFamily="18" charset="-78"/>
              </a:rPr>
              <a:t>.</a:t>
            </a:r>
          </a:p>
          <a:p>
            <a:pPr algn="justLow" rtl="1">
              <a:lnSpc>
                <a:spcPct val="150000"/>
              </a:lnSpc>
            </a:pPr>
            <a:r>
              <a:rPr lang="ar-EG" sz="1400" dirty="0">
                <a:latin typeface="Alexandria"/>
                <a:cs typeface="Simplified Arabic" panose="02020603050405020304" pitchFamily="18" charset="-78"/>
              </a:rPr>
              <a:t>4 - انقر على الارتباط </a:t>
            </a:r>
            <a:r>
              <a:rPr lang="ar-EG" sz="1400" dirty="0" smtClean="0">
                <a:latin typeface="Alexandria"/>
                <a:cs typeface="Simplified Arabic" panose="02020603050405020304" pitchFamily="18" charset="-78"/>
              </a:rPr>
              <a:t>أو </a:t>
            </a:r>
            <a:r>
              <a:rPr lang="ar-EG" sz="1400" dirty="0">
                <a:latin typeface="Alexandria"/>
                <a:cs typeface="Simplified Arabic" panose="02020603050405020304" pitchFamily="18" charset="-78"/>
              </a:rPr>
              <a:t>العنوان المراد الدخول إليه من بين عناوين </a:t>
            </a:r>
            <a:r>
              <a:rPr lang="ar-EG" sz="1400" dirty="0" smtClean="0">
                <a:latin typeface="Alexandria"/>
                <a:cs typeface="Simplified Arabic" panose="02020603050405020304" pitchFamily="18" charset="-78"/>
              </a:rPr>
              <a:t>نتائج</a:t>
            </a:r>
            <a:r>
              <a:rPr lang="ar-EG" sz="1400" dirty="0">
                <a:latin typeface="Alexandria"/>
                <a:cs typeface="Simplified Arabic" panose="02020603050405020304" pitchFamily="18" charset="-78"/>
              </a:rPr>
              <a:t> </a:t>
            </a:r>
            <a:r>
              <a:rPr lang="ar-EG" sz="1400" dirty="0" smtClean="0">
                <a:latin typeface="Alexandria"/>
                <a:cs typeface="Simplified Arabic" panose="02020603050405020304" pitchFamily="18" charset="-78"/>
              </a:rPr>
              <a:t>البحث </a:t>
            </a:r>
            <a:r>
              <a:rPr lang="ar-EG" sz="1400" dirty="0">
                <a:latin typeface="Alexandria"/>
                <a:cs typeface="Simplified Arabic" panose="02020603050405020304" pitchFamily="18" charset="-78"/>
              </a:rPr>
              <a:t>ليتم مباشرة الدخول إلى الصفحة التي تريد.</a:t>
            </a:r>
          </a:p>
        </p:txBody>
      </p:sp>
      <p:sp>
        <p:nvSpPr>
          <p:cNvPr id="17" name="TextBox 16"/>
          <p:cNvSpPr txBox="1"/>
          <p:nvPr/>
        </p:nvSpPr>
        <p:spPr>
          <a:xfrm>
            <a:off x="6174897" y="4372153"/>
            <a:ext cx="5724468" cy="2169825"/>
          </a:xfrm>
          <a:prstGeom prst="rect">
            <a:avLst/>
          </a:prstGeom>
          <a:noFill/>
        </p:spPr>
        <p:txBody>
          <a:bodyPr wrap="square" rtlCol="0">
            <a:spAutoFit/>
          </a:bodyPr>
          <a:lstStyle/>
          <a:p>
            <a:pPr algn="r" rtl="1">
              <a:lnSpc>
                <a:spcPct val="150000"/>
              </a:lnSpc>
            </a:pPr>
            <a:r>
              <a:rPr lang="ar-EG" sz="2000" dirty="0" smtClean="0">
                <a:solidFill>
                  <a:srgbClr val="00AEEF"/>
                </a:solidFill>
                <a:latin typeface="Alexandria" charset="0"/>
                <a:cs typeface="Alexandria" charset="0"/>
              </a:rPr>
              <a:t>البحث في محركات البحث في الانترنت ( </a:t>
            </a:r>
            <a:r>
              <a:rPr lang="ar-EG" sz="2000" dirty="0" err="1" smtClean="0">
                <a:solidFill>
                  <a:srgbClr val="00AEEF"/>
                </a:solidFill>
                <a:latin typeface="Alexandria" charset="0"/>
                <a:cs typeface="Alexandria" charset="0"/>
              </a:rPr>
              <a:t>المحمودي،2019</a:t>
            </a:r>
            <a:r>
              <a:rPr lang="ar-EG" sz="2000" dirty="0" smtClean="0">
                <a:solidFill>
                  <a:srgbClr val="00AEEF"/>
                </a:solidFill>
                <a:latin typeface="Alexandria" charset="0"/>
                <a:cs typeface="Alexandria" charset="0"/>
              </a:rPr>
              <a:t>):</a:t>
            </a:r>
          </a:p>
          <a:p>
            <a:pPr algn="r" rtl="1">
              <a:lnSpc>
                <a:spcPct val="150000"/>
              </a:lnSpc>
            </a:pPr>
            <a:r>
              <a:rPr lang="ar-EG" sz="1400" dirty="0">
                <a:latin typeface="Alexandria" charset="0"/>
                <a:cs typeface="Alexandria" charset="0"/>
              </a:rPr>
              <a:t>تعرف </a:t>
            </a:r>
            <a:r>
              <a:rPr lang="ar-EG" sz="1400" dirty="0" smtClean="0">
                <a:latin typeface="Alexandria" charset="0"/>
                <a:cs typeface="Alexandria" charset="0"/>
              </a:rPr>
              <a:t>محركات </a:t>
            </a:r>
            <a:r>
              <a:rPr lang="ar-EG" sz="1400" dirty="0">
                <a:latin typeface="Alexandria" charset="0"/>
                <a:cs typeface="Alexandria" charset="0"/>
              </a:rPr>
              <a:t>البحث </a:t>
            </a:r>
            <a:r>
              <a:rPr lang="ar-EG" sz="1400" dirty="0" smtClean="0">
                <a:latin typeface="Alexandria" charset="0"/>
                <a:cs typeface="Alexandria" charset="0"/>
              </a:rPr>
              <a:t>بأنها </a:t>
            </a:r>
            <a:r>
              <a:rPr lang="ar-EG" sz="1400" dirty="0">
                <a:latin typeface="Alexandria" charset="0"/>
                <a:cs typeface="Alexandria" charset="0"/>
              </a:rPr>
              <a:t>عبارة عن </a:t>
            </a:r>
            <a:r>
              <a:rPr lang="ar-EG" sz="1400" dirty="0" smtClean="0">
                <a:latin typeface="Alexandria" charset="0"/>
                <a:cs typeface="Alexandria" charset="0"/>
              </a:rPr>
              <a:t>برامج </a:t>
            </a:r>
            <a:r>
              <a:rPr lang="ar-EG" sz="1400" dirty="0">
                <a:latin typeface="Alexandria" charset="0"/>
                <a:cs typeface="Alexandria" charset="0"/>
              </a:rPr>
              <a:t>مجانية متوفرة من خلال </a:t>
            </a:r>
            <a:r>
              <a:rPr lang="ar-EG" sz="1400" dirty="0" smtClean="0">
                <a:latin typeface="Alexandria" charset="0"/>
                <a:cs typeface="Alexandria" charset="0"/>
              </a:rPr>
              <a:t>مواقع خاصة على الإنترنت </a:t>
            </a:r>
            <a:r>
              <a:rPr lang="ar-EG" sz="1400" dirty="0">
                <a:latin typeface="Alexandria" charset="0"/>
                <a:cs typeface="Alexandria" charset="0"/>
              </a:rPr>
              <a:t>تتيح للمستخدم البحث عن </a:t>
            </a:r>
            <a:r>
              <a:rPr lang="ar-EG" sz="1400" dirty="0" smtClean="0">
                <a:latin typeface="Alexandria" charset="0"/>
                <a:cs typeface="Alexandria" charset="0"/>
              </a:rPr>
              <a:t>معلومات </a:t>
            </a:r>
            <a:r>
              <a:rPr lang="ar-EG" sz="1400" dirty="0">
                <a:latin typeface="Alexandria" charset="0"/>
                <a:cs typeface="Alexandria" charset="0"/>
              </a:rPr>
              <a:t>أو أشخاص </a:t>
            </a:r>
            <a:r>
              <a:rPr lang="ar-EG" sz="1400" dirty="0" smtClean="0">
                <a:latin typeface="Alexandria" charset="0"/>
                <a:cs typeface="Alexandria" charset="0"/>
              </a:rPr>
              <a:t>أو </a:t>
            </a:r>
            <a:r>
              <a:rPr lang="ar-EG" sz="1400" dirty="0" smtClean="0">
                <a:latin typeface="Alexandria" charset="0"/>
                <a:cs typeface="Alexandria" charset="0"/>
              </a:rPr>
              <a:t>ملفات </a:t>
            </a:r>
            <a:r>
              <a:rPr lang="ar-EG" sz="1400" dirty="0">
                <a:latin typeface="Alexandria" charset="0"/>
                <a:cs typeface="Alexandria" charset="0"/>
              </a:rPr>
              <a:t>محددة ضمن مصادر الإنترنت المختلفة.</a:t>
            </a:r>
          </a:p>
          <a:p>
            <a:pPr algn="r" rtl="1">
              <a:lnSpc>
                <a:spcPct val="150000"/>
              </a:lnSpc>
            </a:pPr>
            <a:r>
              <a:rPr lang="ar-EG" sz="1400" dirty="0">
                <a:latin typeface="Alexandria" charset="0"/>
                <a:cs typeface="Alexandria" charset="0"/>
              </a:rPr>
              <a:t>وتعتمد </a:t>
            </a:r>
            <a:r>
              <a:rPr lang="ar-EG" sz="1400" dirty="0" smtClean="0">
                <a:latin typeface="Alexandria" charset="0"/>
                <a:cs typeface="Alexandria" charset="0"/>
              </a:rPr>
              <a:t>هذه </a:t>
            </a:r>
            <a:r>
              <a:rPr lang="ar-EG" sz="1400" dirty="0" smtClean="0">
                <a:latin typeface="Alexandria" charset="0"/>
                <a:cs typeface="Alexandria" charset="0"/>
              </a:rPr>
              <a:t>المحركات </a:t>
            </a:r>
            <a:r>
              <a:rPr lang="ar-EG" sz="1400" dirty="0">
                <a:latin typeface="Alexandria" charset="0"/>
                <a:cs typeface="Alexandria" charset="0"/>
              </a:rPr>
              <a:t>على الفهرسة الآلية </a:t>
            </a:r>
            <a:r>
              <a:rPr lang="ar-EG" sz="1400" dirty="0" smtClean="0">
                <a:latin typeface="Alexandria" charset="0"/>
                <a:cs typeface="Alexandria" charset="0"/>
              </a:rPr>
              <a:t>برصد التعبيرات والمفردات والكلمات </a:t>
            </a:r>
            <a:r>
              <a:rPr lang="ar-EG" sz="1400" dirty="0">
                <a:latin typeface="Alexandria" charset="0"/>
                <a:cs typeface="Alexandria" charset="0"/>
              </a:rPr>
              <a:t>المفتاحية الواردة </a:t>
            </a:r>
            <a:r>
              <a:rPr lang="ar-EG" sz="1400" dirty="0" smtClean="0">
                <a:latin typeface="Alexandria" charset="0"/>
                <a:cs typeface="Alexandria" charset="0"/>
              </a:rPr>
              <a:t>في </a:t>
            </a:r>
            <a:r>
              <a:rPr lang="ar-EG" sz="1400" dirty="0" smtClean="0">
                <a:latin typeface="Alexandria" charset="0"/>
                <a:cs typeface="Alexandria" charset="0"/>
              </a:rPr>
              <a:t>المعلومات </a:t>
            </a:r>
            <a:r>
              <a:rPr lang="ar-EG" sz="1400" dirty="0">
                <a:latin typeface="Alexandria" charset="0"/>
                <a:cs typeface="Alexandria" charset="0"/>
              </a:rPr>
              <a:t>المنشورة </a:t>
            </a:r>
            <a:r>
              <a:rPr lang="ar-EG" sz="1400" dirty="0" smtClean="0">
                <a:latin typeface="Alexandria" charset="0"/>
                <a:cs typeface="Alexandria" charset="0"/>
              </a:rPr>
              <a:t>في </a:t>
            </a:r>
            <a:r>
              <a:rPr lang="ar-EG" sz="1400" dirty="0">
                <a:latin typeface="Alexandria" charset="0"/>
                <a:cs typeface="Alexandria" charset="0"/>
              </a:rPr>
              <a:t>مصادر الإنترنت</a:t>
            </a:r>
            <a:r>
              <a:rPr lang="ar-EG" sz="1400" dirty="0" smtClean="0">
                <a:latin typeface="Alexandria" charset="0"/>
                <a:cs typeface="Alexandria" charset="0"/>
              </a:rPr>
              <a:t>. ويتم </a:t>
            </a:r>
            <a:r>
              <a:rPr lang="ar-EG" sz="1400" dirty="0">
                <a:latin typeface="Alexandria" charset="0"/>
                <a:cs typeface="Alexandria" charset="0"/>
              </a:rPr>
              <a:t>البحث فيها باستخدام </a:t>
            </a:r>
            <a:r>
              <a:rPr lang="ar-EG" sz="1400" dirty="0" smtClean="0">
                <a:latin typeface="Alexandria" charset="0"/>
                <a:cs typeface="Alexandria" charset="0"/>
              </a:rPr>
              <a:t>الكلمات </a:t>
            </a:r>
            <a:r>
              <a:rPr lang="ar-EG" sz="1400" dirty="0">
                <a:latin typeface="Alexandria" charset="0"/>
                <a:cs typeface="Alexandria" charset="0"/>
              </a:rPr>
              <a:t>المفتاحية </a:t>
            </a:r>
            <a:r>
              <a:rPr lang="en-US" sz="1400" dirty="0" smtClean="0">
                <a:latin typeface="Alexandria" charset="0"/>
                <a:cs typeface="Alexandria" charset="0"/>
              </a:rPr>
              <a:t> Keyword's </a:t>
            </a:r>
            <a:r>
              <a:rPr lang="ar-EG" sz="1400" dirty="0" smtClean="0">
                <a:latin typeface="Alexandria" charset="0"/>
                <a:cs typeface="Alexandria" charset="0"/>
              </a:rPr>
              <a:t>ومن </a:t>
            </a:r>
            <a:r>
              <a:rPr lang="ar-EG" sz="1400" dirty="0">
                <a:latin typeface="Alexandria" charset="0"/>
                <a:cs typeface="Alexandria" charset="0"/>
              </a:rPr>
              <a:t>أهم </a:t>
            </a:r>
            <a:r>
              <a:rPr lang="ar-EG" sz="1400" dirty="0" smtClean="0">
                <a:latin typeface="Alexandria" charset="0"/>
                <a:cs typeface="Alexandria" charset="0"/>
              </a:rPr>
              <a:t>محركات </a:t>
            </a:r>
            <a:r>
              <a:rPr lang="ar-EG" sz="1400" dirty="0">
                <a:latin typeface="Alexandria" charset="0"/>
                <a:cs typeface="Alexandria" charset="0"/>
              </a:rPr>
              <a:t>البحث والتي تعنينا كثيرا </a:t>
            </a:r>
            <a:r>
              <a:rPr lang="ar-EG" sz="1400" dirty="0" smtClean="0">
                <a:latin typeface="Alexandria" charset="0"/>
                <a:cs typeface="Alexandria" charset="0"/>
              </a:rPr>
              <a:t>في </a:t>
            </a:r>
            <a:r>
              <a:rPr lang="ar-EG" sz="1400" dirty="0">
                <a:latin typeface="Alexandria" charset="0"/>
                <a:cs typeface="Alexandria" charset="0"/>
              </a:rPr>
              <a:t>موضوعنا الحالي </a:t>
            </a:r>
            <a:r>
              <a:rPr lang="ar-EG" sz="1400" dirty="0" smtClean="0">
                <a:latin typeface="Alexandria" charset="0"/>
                <a:cs typeface="Alexandria" charset="0"/>
              </a:rPr>
              <a:t>محرك</a:t>
            </a:r>
            <a:r>
              <a:rPr lang="en-US" sz="1400" dirty="0" err="1" smtClean="0">
                <a:latin typeface="Alexandria" charset="0"/>
                <a:cs typeface="Alexandria" charset="0"/>
              </a:rPr>
              <a:t>google</a:t>
            </a:r>
            <a:r>
              <a:rPr lang="en-US" sz="1400" dirty="0" smtClean="0">
                <a:latin typeface="Alexandria" charset="0"/>
                <a:cs typeface="Alexandria" charset="0"/>
              </a:rPr>
              <a:t> </a:t>
            </a:r>
            <a:endParaRPr lang="ar-EG" sz="1400" dirty="0" smtClean="0">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43909239"/>
      </p:ext>
    </p:extLst>
  </p:cSld>
  <p:clrMapOvr>
    <a:masterClrMapping/>
  </p:clrMapOvr>
  <p:transition spd="slow" advTm="112978">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نصائح في البحث المتقدم</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69702" y="1854557"/>
            <a:ext cx="4834062" cy="1668214"/>
          </a:xfrm>
          <a:prstGeom prst="rect">
            <a:avLst/>
          </a:prstGeom>
          <a:noFill/>
        </p:spPr>
        <p:txBody>
          <a:bodyPr wrap="square" rtlCol="1">
            <a:spAutoFit/>
          </a:bodyPr>
          <a:lstStyle/>
          <a:p>
            <a:pPr lvl="0" algn="justLow" rtl="1">
              <a:lnSpc>
                <a:spcPct val="150000"/>
              </a:lnSpc>
            </a:pPr>
            <a:r>
              <a:rPr lang="ar-EG" sz="1400" dirty="0">
                <a:latin typeface="Alexandria"/>
              </a:rPr>
              <a:t>) استخدم </a:t>
            </a:r>
            <a:r>
              <a:rPr lang="en-US" sz="1400" dirty="0" smtClean="0">
                <a:latin typeface="Alexandria"/>
              </a:rPr>
              <a:t>(or) </a:t>
            </a:r>
            <a:r>
              <a:rPr lang="ar-EG" sz="1400" dirty="0" smtClean="0">
                <a:latin typeface="Alexandria"/>
              </a:rPr>
              <a:t> للبحث </a:t>
            </a:r>
            <a:r>
              <a:rPr lang="ar-EG" sz="1400" dirty="0">
                <a:latin typeface="Alexandria"/>
              </a:rPr>
              <a:t>عن إحدى الكلمتين.</a:t>
            </a:r>
          </a:p>
          <a:p>
            <a:pPr lvl="0" algn="justLow" rtl="1">
              <a:lnSpc>
                <a:spcPct val="150000"/>
              </a:lnSpc>
            </a:pPr>
            <a:r>
              <a:rPr lang="ar-EG" sz="1400" dirty="0">
                <a:latin typeface="Alexandria"/>
              </a:rPr>
              <a:t>6 ) استخدم </a:t>
            </a:r>
            <a:r>
              <a:rPr lang="en-US" sz="1400" dirty="0" smtClean="0">
                <a:latin typeface="Alexandria"/>
              </a:rPr>
              <a:t> (not) </a:t>
            </a:r>
            <a:r>
              <a:rPr lang="ar-EG" sz="1400" dirty="0" smtClean="0">
                <a:latin typeface="Alexandria"/>
              </a:rPr>
              <a:t>للبحث </a:t>
            </a:r>
            <a:r>
              <a:rPr lang="ar-EG" sz="1400" dirty="0">
                <a:latin typeface="Alexandria"/>
              </a:rPr>
              <a:t>عن كلمة وإلغاء أخرى.</a:t>
            </a:r>
          </a:p>
          <a:p>
            <a:pPr lvl="0" algn="justLow" rtl="1">
              <a:lnSpc>
                <a:spcPct val="150000"/>
              </a:lnSpc>
            </a:pPr>
            <a:r>
              <a:rPr lang="ar-EG" sz="1400" dirty="0">
                <a:latin typeface="Alexandria"/>
              </a:rPr>
              <a:t>7 ) استخدم " " للبحث عن كلمتين متجاورتين مثل "معلمو الابتدائي" .</a:t>
            </a:r>
          </a:p>
          <a:p>
            <a:pPr lvl="0" algn="justLow" rtl="1">
              <a:lnSpc>
                <a:spcPct val="150000"/>
              </a:lnSpc>
            </a:pPr>
            <a:r>
              <a:rPr lang="ar-EG" sz="1400" dirty="0">
                <a:latin typeface="Alexandria"/>
              </a:rPr>
              <a:t>8 ) استخدم </a:t>
            </a:r>
            <a:r>
              <a:rPr lang="ar-EG" sz="1400" dirty="0" smtClean="0">
                <a:latin typeface="Alexandria"/>
              </a:rPr>
              <a:t>(   ) للبحث </a:t>
            </a:r>
            <a:r>
              <a:rPr lang="ar-EG" sz="1400" dirty="0">
                <a:latin typeface="Alexandria"/>
              </a:rPr>
              <a:t>عن جملة.</a:t>
            </a:r>
          </a:p>
          <a:p>
            <a:pPr lvl="0" algn="justLow" rtl="1">
              <a:lnSpc>
                <a:spcPct val="150000"/>
              </a:lnSpc>
            </a:pPr>
            <a:r>
              <a:rPr lang="ar-EG" sz="1400" dirty="0" smtClean="0">
                <a:latin typeface="Alexandria"/>
              </a:rPr>
              <a:t>9) الأحرف ( </a:t>
            </a:r>
            <a:r>
              <a:rPr lang="en-US" sz="1400" dirty="0">
                <a:latin typeface="Alexandria"/>
              </a:rPr>
              <a:t>a ، an ، the </a:t>
            </a:r>
            <a:r>
              <a:rPr lang="ar-EG" sz="1400" dirty="0" smtClean="0">
                <a:latin typeface="Alexandria"/>
              </a:rPr>
              <a:t>) يتم </a:t>
            </a:r>
            <a:r>
              <a:rPr lang="ar-EG" sz="1400" dirty="0">
                <a:latin typeface="Alexandria"/>
              </a:rPr>
              <a:t>تجاهلها </a:t>
            </a:r>
            <a:r>
              <a:rPr lang="ar-EG" sz="1400" dirty="0" smtClean="0">
                <a:latin typeface="Alexandria"/>
              </a:rPr>
              <a:t>دائما في البحث.</a:t>
            </a:r>
          </a:p>
        </p:txBody>
      </p:sp>
      <p:sp>
        <p:nvSpPr>
          <p:cNvPr id="9" name="TextBox 8"/>
          <p:cNvSpPr txBox="1"/>
          <p:nvPr/>
        </p:nvSpPr>
        <p:spPr>
          <a:xfrm>
            <a:off x="5692422" y="4597757"/>
            <a:ext cx="6499578" cy="1708160"/>
          </a:xfrm>
          <a:prstGeom prst="rect">
            <a:avLst/>
          </a:prstGeom>
          <a:noFill/>
        </p:spPr>
        <p:txBody>
          <a:bodyPr wrap="square" rtlCol="1">
            <a:spAutoFit/>
          </a:bodyPr>
          <a:lstStyle/>
          <a:p>
            <a:pPr algn="justLow" rtl="1">
              <a:lnSpc>
                <a:spcPct val="150000"/>
              </a:lnSpc>
            </a:pPr>
            <a:r>
              <a:rPr lang="ar-EG" sz="1400" dirty="0" smtClean="0">
                <a:latin typeface="Alexandria"/>
              </a:rPr>
              <a:t>1) </a:t>
            </a:r>
            <a:r>
              <a:rPr lang="ar-EG" sz="1400" dirty="0">
                <a:latin typeface="Alexandria"/>
              </a:rPr>
              <a:t>استخدم </a:t>
            </a:r>
            <a:r>
              <a:rPr lang="ar-EG" sz="1400" dirty="0" smtClean="0">
                <a:latin typeface="Alexandria"/>
              </a:rPr>
              <a:t> (.) إذا </a:t>
            </a:r>
            <a:r>
              <a:rPr lang="ar-EG" sz="1400" dirty="0">
                <a:latin typeface="Alexandria"/>
              </a:rPr>
              <a:t>أرد ت نفس الكلمة </a:t>
            </a:r>
            <a:r>
              <a:rPr lang="ar-EG" sz="1400" dirty="0" smtClean="0">
                <a:latin typeface="Alexandria"/>
              </a:rPr>
              <a:t>حرفياً </a:t>
            </a:r>
            <a:r>
              <a:rPr lang="ar-EG" sz="1400" dirty="0" smtClean="0">
                <a:latin typeface="Alexandria"/>
              </a:rPr>
              <a:t>مثلا </a:t>
            </a:r>
            <a:r>
              <a:rPr lang="en-US" sz="1400" dirty="0" smtClean="0">
                <a:latin typeface="Alexandria"/>
              </a:rPr>
              <a:t>School </a:t>
            </a:r>
            <a:r>
              <a:rPr lang="en-US" sz="1400" dirty="0" smtClean="0">
                <a:latin typeface="Alexandria"/>
              </a:rPr>
              <a:t>.) </a:t>
            </a:r>
            <a:r>
              <a:rPr lang="ar-EG" sz="1400" dirty="0" smtClean="0">
                <a:latin typeface="Alexandria"/>
              </a:rPr>
              <a:t>) سوف يبحث </a:t>
            </a:r>
            <a:r>
              <a:rPr lang="ar-EG" sz="1400" dirty="0">
                <a:latin typeface="Alexandria"/>
              </a:rPr>
              <a:t>فقط </a:t>
            </a:r>
            <a:r>
              <a:rPr lang="ar-EG" sz="1400" dirty="0" smtClean="0">
                <a:latin typeface="Alexandria"/>
              </a:rPr>
              <a:t>في </a:t>
            </a:r>
            <a:r>
              <a:rPr lang="ar-EG" sz="1400" dirty="0">
                <a:latin typeface="Alexandria"/>
              </a:rPr>
              <a:t>هذه الكلمة ولن يبحث </a:t>
            </a:r>
            <a:r>
              <a:rPr lang="ar-EG" sz="1400" dirty="0" smtClean="0">
                <a:latin typeface="Alexandria"/>
              </a:rPr>
              <a:t>في</a:t>
            </a:r>
            <a:r>
              <a:rPr lang="en-US" sz="1400" dirty="0" smtClean="0">
                <a:latin typeface="Alexandria"/>
              </a:rPr>
              <a:t>    Schools </a:t>
            </a:r>
            <a:r>
              <a:rPr lang="ar-EG" sz="1400" dirty="0" smtClean="0">
                <a:latin typeface="Alexandria"/>
              </a:rPr>
              <a:t>مثلا </a:t>
            </a:r>
            <a:r>
              <a:rPr lang="ar-EG" sz="1400" dirty="0">
                <a:latin typeface="Alexandria"/>
              </a:rPr>
              <a:t>.</a:t>
            </a:r>
          </a:p>
          <a:p>
            <a:pPr algn="justLow" rtl="1">
              <a:lnSpc>
                <a:spcPct val="150000"/>
              </a:lnSpc>
            </a:pPr>
            <a:r>
              <a:rPr lang="ar-EG" sz="1400" dirty="0">
                <a:latin typeface="Alexandria"/>
              </a:rPr>
              <a:t>2 ) استخدم </a:t>
            </a:r>
            <a:r>
              <a:rPr lang="ar-EG" sz="1400" dirty="0" smtClean="0">
                <a:latin typeface="Alexandria"/>
              </a:rPr>
              <a:t>(-) </a:t>
            </a:r>
            <a:r>
              <a:rPr lang="ar-EG" sz="1400" dirty="0">
                <a:latin typeface="Alexandria"/>
              </a:rPr>
              <a:t>إذا كنت ترغب بتضييق البحث قدر الاستطاعة.</a:t>
            </a:r>
          </a:p>
          <a:p>
            <a:pPr algn="justLow" rtl="1">
              <a:lnSpc>
                <a:spcPct val="150000"/>
              </a:lnSpc>
            </a:pPr>
            <a:r>
              <a:rPr lang="ar-EG" sz="1400" dirty="0">
                <a:latin typeface="Alexandria"/>
              </a:rPr>
              <a:t>3 ) استخدم </a:t>
            </a:r>
            <a:r>
              <a:rPr lang="ar-EG" sz="1400" dirty="0" smtClean="0">
                <a:latin typeface="Alexandria"/>
              </a:rPr>
              <a:t>(+)بدلا </a:t>
            </a:r>
            <a:r>
              <a:rPr lang="ar-EG" sz="1400" dirty="0">
                <a:latin typeface="Alexandria"/>
              </a:rPr>
              <a:t>من </a:t>
            </a:r>
            <a:r>
              <a:rPr lang="ar-EG" sz="1400" dirty="0" smtClean="0">
                <a:latin typeface="Alexandria"/>
              </a:rPr>
              <a:t>و </a:t>
            </a:r>
            <a:endParaRPr lang="ar-EG" sz="1400" dirty="0" smtClean="0">
              <a:latin typeface="Alexandria"/>
            </a:endParaRPr>
          </a:p>
          <a:p>
            <a:pPr algn="justLow" rtl="1">
              <a:lnSpc>
                <a:spcPct val="150000"/>
              </a:lnSpc>
            </a:pPr>
            <a:r>
              <a:rPr lang="en-US" sz="1400" dirty="0" smtClean="0">
                <a:latin typeface="Alexandria"/>
              </a:rPr>
              <a:t>4(</a:t>
            </a:r>
            <a:r>
              <a:rPr lang="ar-EG" sz="1400" dirty="0" smtClean="0">
                <a:latin typeface="Alexandria"/>
              </a:rPr>
              <a:t>استخدم </a:t>
            </a:r>
            <a:r>
              <a:rPr lang="en-US" sz="1400" dirty="0" smtClean="0">
                <a:latin typeface="Alexandria"/>
              </a:rPr>
              <a:t>and </a:t>
            </a:r>
            <a:r>
              <a:rPr lang="ar-EG" sz="1400" dirty="0" smtClean="0">
                <a:latin typeface="Alexandria"/>
              </a:rPr>
              <a:t> للجمع </a:t>
            </a:r>
            <a:r>
              <a:rPr lang="ar-EG" sz="1400" dirty="0">
                <a:latin typeface="Alexandria"/>
              </a:rPr>
              <a:t>بين كلمتين.</a:t>
            </a:r>
            <a:endParaRPr lang="ar-EG" sz="1400" dirty="0" smtClean="0">
              <a:latin typeface="Alexandria"/>
            </a:endParaRPr>
          </a:p>
        </p:txBody>
      </p:sp>
    </p:spTree>
    <p:extLst>
      <p:ext uri="{BB962C8B-B14F-4D97-AF65-F5344CB8AC3E}">
        <p14:creationId xmlns:p14="http://schemas.microsoft.com/office/powerpoint/2010/main" val="2585290677"/>
      </p:ext>
    </p:extLst>
  </p:cSld>
  <p:clrMapOvr>
    <a:masterClrMapping/>
  </p:clrMapOvr>
  <p:transition spd="slow" advTm="84356">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00110"/>
          </a:xfrm>
          <a:prstGeom prst="rect">
            <a:avLst/>
          </a:prstGeom>
          <a:noFill/>
        </p:spPr>
        <p:txBody>
          <a:bodyPr wrap="square" rtlCol="0">
            <a:spAutoFit/>
          </a:bodyPr>
          <a:lstStyle/>
          <a:p>
            <a:pPr algn="justLow" rtl="1"/>
            <a:r>
              <a:rPr lang="ar-EG" sz="2000" b="1" dirty="0">
                <a:solidFill>
                  <a:srgbClr val="00B0F0"/>
                </a:solidFill>
                <a:latin typeface="Alexandria" charset="0"/>
                <a:cs typeface="Alexandria" charset="0"/>
              </a:rPr>
              <a:t>معايير تقييم المعلومات الموجودة على </a:t>
            </a:r>
            <a:r>
              <a:rPr lang="ar-EG" sz="2000" b="1" dirty="0" smtClean="0">
                <a:solidFill>
                  <a:srgbClr val="00B0F0"/>
                </a:solidFill>
                <a:latin typeface="Alexandria" charset="0"/>
                <a:cs typeface="Alexandria" charset="0"/>
              </a:rPr>
              <a:t>الإنترنت</a:t>
            </a:r>
            <a:endParaRPr lang="ar-EG" sz="20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1446" y="1854557"/>
            <a:ext cx="5002318" cy="2354491"/>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ü"/>
            </a:pPr>
            <a:r>
              <a:rPr lang="ar-EG" sz="1400" dirty="0">
                <a:latin typeface="Alexandria"/>
              </a:rPr>
              <a:t>سهولة تصفح الموقع، وعرض المعلومات بطريقة واضحة وبسيطة .</a:t>
            </a:r>
          </a:p>
          <a:p>
            <a:pPr marL="285750" indent="-285750" algn="justLow" rtl="1">
              <a:lnSpc>
                <a:spcPct val="150000"/>
              </a:lnSpc>
              <a:buFont typeface="Wingdings" panose="05000000000000000000" pitchFamily="2" charset="2"/>
              <a:buChar char="ü"/>
            </a:pPr>
            <a:r>
              <a:rPr lang="ar-EG" sz="1400" dirty="0">
                <a:latin typeface="Alexandria"/>
              </a:rPr>
              <a:t>التأكد من أن المسؤول الذي قام بوضع المعلومات لديه الاطلاع الكامل على </a:t>
            </a:r>
            <a:r>
              <a:rPr lang="ar-EG" sz="1400" dirty="0" smtClean="0">
                <a:latin typeface="Alexandria"/>
              </a:rPr>
              <a:t>الموضوع ويمتلك </a:t>
            </a:r>
            <a:r>
              <a:rPr lang="ar-EG" sz="1400" dirty="0">
                <a:latin typeface="Alexandria"/>
              </a:rPr>
              <a:t>الخبرة الكافية للكتابة في هذا المجال .</a:t>
            </a:r>
          </a:p>
          <a:p>
            <a:pPr marL="285750" indent="-285750" algn="justLow" rtl="1">
              <a:lnSpc>
                <a:spcPct val="150000"/>
              </a:lnSpc>
              <a:buFont typeface="Wingdings" panose="05000000000000000000" pitchFamily="2" charset="2"/>
              <a:buChar char="ü"/>
            </a:pPr>
            <a:r>
              <a:rPr lang="ar-EG" sz="1400" dirty="0">
                <a:latin typeface="Alexandria"/>
              </a:rPr>
              <a:t>عرض المعلومات بشكل حيادي دون التحيز لأي جهة .</a:t>
            </a:r>
          </a:p>
          <a:p>
            <a:pPr marL="285750" indent="-285750" algn="justLow" rtl="1">
              <a:lnSpc>
                <a:spcPct val="150000"/>
              </a:lnSpc>
              <a:buFont typeface="Wingdings" panose="05000000000000000000" pitchFamily="2" charset="2"/>
              <a:buChar char="ü"/>
            </a:pPr>
            <a:r>
              <a:rPr lang="ar-EG" sz="1400" dirty="0">
                <a:latin typeface="Alexandria"/>
              </a:rPr>
              <a:t>الإعلان عن أهداف الموقع بشكل واضح، بهدف كسب المصداقية .</a:t>
            </a:r>
          </a:p>
          <a:p>
            <a:pPr marL="285750" indent="-285750" algn="justLow" rtl="1">
              <a:lnSpc>
                <a:spcPct val="150000"/>
              </a:lnSpc>
              <a:buFont typeface="Wingdings" panose="05000000000000000000" pitchFamily="2" charset="2"/>
              <a:buChar char="ü"/>
            </a:pPr>
            <a:r>
              <a:rPr lang="ar-EG" sz="1400" dirty="0">
                <a:latin typeface="Alexandria"/>
              </a:rPr>
              <a:t>وجود معلومات حديثة في </a:t>
            </a:r>
            <a:r>
              <a:rPr lang="ar-EG" sz="1400" dirty="0" smtClean="0">
                <a:latin typeface="Alexandria"/>
              </a:rPr>
              <a:t>الصفحة تدل </a:t>
            </a:r>
            <a:r>
              <a:rPr lang="ar-EG" sz="1400" dirty="0">
                <a:latin typeface="Alexandria"/>
              </a:rPr>
              <a:t>على أنها لا زالت مُتابعة، وتحدّث باستمرار .</a:t>
            </a:r>
            <a:endParaRPr lang="ar-EG" sz="1400" dirty="0" smtClean="0">
              <a:latin typeface="Alexandria"/>
            </a:endParaRPr>
          </a:p>
        </p:txBody>
      </p:sp>
      <p:sp>
        <p:nvSpPr>
          <p:cNvPr id="2" name="TextBox 1"/>
          <p:cNvSpPr txBox="1"/>
          <p:nvPr/>
        </p:nvSpPr>
        <p:spPr>
          <a:xfrm>
            <a:off x="6478073" y="4726546"/>
            <a:ext cx="4971245" cy="369332"/>
          </a:xfrm>
          <a:prstGeom prst="rect">
            <a:avLst/>
          </a:prstGeom>
          <a:noFill/>
        </p:spPr>
        <p:txBody>
          <a:bodyPr wrap="square" rtlCol="1">
            <a:spAutoFit/>
          </a:bodyPr>
          <a:lstStyle/>
          <a:p>
            <a:pPr algn="r" rtl="1"/>
            <a:r>
              <a:rPr lang="ar-EG" dirty="0"/>
              <a:t> </a:t>
            </a:r>
            <a:r>
              <a:rPr lang="ar-EG" dirty="0" smtClean="0"/>
              <a:t>             </a:t>
            </a:r>
            <a:endParaRPr lang="ar-EG" dirty="0"/>
          </a:p>
        </p:txBody>
      </p:sp>
      <p:sp>
        <p:nvSpPr>
          <p:cNvPr id="6" name="TextBox 5"/>
          <p:cNvSpPr txBox="1"/>
          <p:nvPr/>
        </p:nvSpPr>
        <p:spPr>
          <a:xfrm>
            <a:off x="6645669" y="4593655"/>
            <a:ext cx="5254231" cy="2308324"/>
          </a:xfrm>
          <a:prstGeom prst="rect">
            <a:avLst/>
          </a:prstGeom>
          <a:noFill/>
        </p:spPr>
        <p:txBody>
          <a:bodyPr wrap="square" rtlCol="1">
            <a:spAutoFit/>
          </a:bodyPr>
          <a:lstStyle/>
          <a:p>
            <a:pPr algn="justLow" rtl="1"/>
            <a:r>
              <a:rPr lang="ar-EG" sz="1400" dirty="0"/>
              <a:t>   تم وضع العديد من المعايير التي يمكن من خلالها تقييم المعلومات الموجودة على الإنترنت، ومن أهم هذه المعايير ما يأتي</a:t>
            </a:r>
            <a:r>
              <a:rPr lang="ar-EG" dirty="0" smtClean="0"/>
              <a:t>:</a:t>
            </a:r>
            <a:endParaRPr lang="ar-EG" dirty="0"/>
          </a:p>
          <a:p>
            <a:pPr marL="285750" indent="-285750" algn="justLow" rtl="1">
              <a:buFont typeface="Wingdings" panose="05000000000000000000" pitchFamily="2" charset="2"/>
              <a:buChar char="ü"/>
            </a:pPr>
            <a:r>
              <a:rPr lang="ar-EG" sz="1400" dirty="0"/>
              <a:t>وجود عدد من المؤشرات الدالة على صحة المعلومات </a:t>
            </a:r>
            <a:r>
              <a:rPr lang="ar-EG" sz="1400" dirty="0" smtClean="0"/>
              <a:t>ودقتها كاستخدام </a:t>
            </a:r>
            <a:r>
              <a:rPr lang="ar-EG" sz="1400" dirty="0"/>
              <a:t>مصادر موثوقة عند ذكر هذه المعلومات .</a:t>
            </a:r>
          </a:p>
          <a:p>
            <a:pPr marL="285750" indent="-285750" algn="justLow" rtl="1">
              <a:buFont typeface="Wingdings" panose="05000000000000000000" pitchFamily="2" charset="2"/>
              <a:buChar char="ü"/>
            </a:pPr>
            <a:r>
              <a:rPr lang="ar-EG" sz="1400" dirty="0"/>
              <a:t>يلعب تاريخ الموقع في بعض الأحيان دوراً كبيراً في تحديد مصداقيته، فكلما كان الموقع أقدم كلما كانت خبرته أكبر .</a:t>
            </a:r>
          </a:p>
          <a:p>
            <a:pPr marL="285750" indent="-285750" algn="justLow" rtl="1">
              <a:buFont typeface="Wingdings" panose="05000000000000000000" pitchFamily="2" charset="2"/>
              <a:buChar char="ü"/>
            </a:pPr>
            <a:r>
              <a:rPr lang="ar-EG" sz="1400" dirty="0"/>
              <a:t>التأكد من صحة الروابط الموضوعة بأنها لازالت تعمل .</a:t>
            </a:r>
          </a:p>
          <a:p>
            <a:pPr marL="285750" indent="-285750" algn="justLow" rtl="1">
              <a:buFont typeface="Wingdings" panose="05000000000000000000" pitchFamily="2" charset="2"/>
              <a:buChar char="ü"/>
            </a:pPr>
            <a:r>
              <a:rPr lang="ar-EG" sz="1400" dirty="0"/>
              <a:t>خلو الصفحة من الإعلانات، وأن لا تكون الصور أكثر من النص المكتوب .</a:t>
            </a:r>
          </a:p>
          <a:p>
            <a:pPr marL="285750" indent="-285750" algn="justLow" rtl="1">
              <a:buFont typeface="Wingdings" panose="05000000000000000000" pitchFamily="2" charset="2"/>
              <a:buChar char="ü"/>
            </a:pPr>
            <a:r>
              <a:rPr lang="ar-EG" sz="1400" dirty="0"/>
              <a:t>يجب أخذ شمولية الموقع بعين الاعتبار، لأن الشمولية تدل على صدق المعلومات وصحتها . </a:t>
            </a:r>
          </a:p>
        </p:txBody>
      </p:sp>
    </p:spTree>
    <p:extLst>
      <p:ext uri="{BB962C8B-B14F-4D97-AF65-F5344CB8AC3E}">
        <p14:creationId xmlns:p14="http://schemas.microsoft.com/office/powerpoint/2010/main" val="1960232574"/>
      </p:ext>
    </p:extLst>
  </p:cSld>
  <p:clrMapOvr>
    <a:masterClrMapping/>
  </p:clrMapOvr>
  <p:transition spd="slow" advTm="89727">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00110"/>
          </a:xfrm>
          <a:prstGeom prst="rect">
            <a:avLst/>
          </a:prstGeom>
          <a:noFill/>
        </p:spPr>
        <p:txBody>
          <a:bodyPr wrap="square" rtlCol="0">
            <a:spAutoFit/>
          </a:bodyPr>
          <a:lstStyle/>
          <a:p>
            <a:pPr algn="justLow" rtl="1"/>
            <a:r>
              <a:rPr lang="ar-EG" sz="2000" b="1" dirty="0" smtClean="0">
                <a:solidFill>
                  <a:srgbClr val="00B0F0"/>
                </a:solidFill>
                <a:latin typeface="Alexandria" charset="0"/>
                <a:cs typeface="Alexandria" charset="0"/>
              </a:rPr>
              <a:t>     مصادر المعلومات</a:t>
            </a:r>
            <a:endParaRPr lang="ar-EG" sz="20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1446" y="1854557"/>
            <a:ext cx="5002318" cy="1384995"/>
          </a:xfrm>
          <a:prstGeom prst="rect">
            <a:avLst/>
          </a:prstGeom>
          <a:noFill/>
        </p:spPr>
        <p:txBody>
          <a:bodyPr wrap="square" rtlCol="1">
            <a:spAutoFit/>
          </a:bodyPr>
          <a:lstStyle/>
          <a:p>
            <a:pPr algn="justLow" rtl="1">
              <a:lnSpc>
                <a:spcPct val="150000"/>
              </a:lnSpc>
            </a:pPr>
            <a:r>
              <a:rPr lang="ar-EG" sz="1400" dirty="0">
                <a:latin typeface="Alexandria"/>
              </a:rPr>
              <a:t>وكلما زاد عدد المصادر والمراجع التي يستخدمها </a:t>
            </a:r>
            <a:r>
              <a:rPr lang="ar-EG" sz="1400" dirty="0" smtClean="0">
                <a:latin typeface="Alexandria"/>
              </a:rPr>
              <a:t>الباحث، هذا </a:t>
            </a:r>
            <a:r>
              <a:rPr lang="ar-EG" sz="1400" dirty="0">
                <a:latin typeface="Alexandria"/>
              </a:rPr>
              <a:t>يدل على </a:t>
            </a:r>
            <a:r>
              <a:rPr lang="ar-EG" sz="1400" dirty="0" smtClean="0">
                <a:latin typeface="Alexandria"/>
              </a:rPr>
              <a:t>اجتهاده وقراءته </a:t>
            </a:r>
            <a:r>
              <a:rPr lang="ar-EG" sz="1400" dirty="0">
                <a:latin typeface="Alexandria"/>
              </a:rPr>
              <a:t>المكثفة ؛ لتوضيح الحقيقة ، وعلى العكس من ذلك. في حالة افتقار البحث أو الرسالة العلمية إلى المصادر والمراجع. فإن ذلك دليل قاطع على إهمال الباحث </a:t>
            </a:r>
            <a:r>
              <a:rPr lang="ar-EG" sz="1400" dirty="0" smtClean="0">
                <a:latin typeface="Alexandria"/>
              </a:rPr>
              <a:t>و عدم اهتمامه </a:t>
            </a:r>
            <a:r>
              <a:rPr lang="ar-EG" sz="1400" dirty="0">
                <a:latin typeface="Alexandria"/>
              </a:rPr>
              <a:t>بالتفسيرات التي يقدمها </a:t>
            </a:r>
            <a:r>
              <a:rPr lang="ar-EG" sz="1400" dirty="0">
                <a:latin typeface="Alexandria"/>
              </a:rPr>
              <a:t>.</a:t>
            </a:r>
            <a:endParaRPr lang="ar-EG" sz="1400" dirty="0">
              <a:latin typeface="Alexandria"/>
            </a:endParaRPr>
          </a:p>
        </p:txBody>
      </p:sp>
      <p:sp>
        <p:nvSpPr>
          <p:cNvPr id="2" name="TextBox 1"/>
          <p:cNvSpPr txBox="1"/>
          <p:nvPr/>
        </p:nvSpPr>
        <p:spPr>
          <a:xfrm>
            <a:off x="6478073" y="4726546"/>
            <a:ext cx="4971245" cy="369332"/>
          </a:xfrm>
          <a:prstGeom prst="rect">
            <a:avLst/>
          </a:prstGeom>
          <a:noFill/>
        </p:spPr>
        <p:txBody>
          <a:bodyPr wrap="square" rtlCol="1">
            <a:spAutoFit/>
          </a:bodyPr>
          <a:lstStyle/>
          <a:p>
            <a:pPr algn="r" rtl="1"/>
            <a:r>
              <a:rPr lang="ar-EG" dirty="0"/>
              <a:t> </a:t>
            </a:r>
            <a:r>
              <a:rPr lang="ar-EG" dirty="0" smtClean="0"/>
              <a:t>             </a:t>
            </a:r>
            <a:endParaRPr lang="ar-EG" dirty="0"/>
          </a:p>
        </p:txBody>
      </p:sp>
      <p:sp>
        <p:nvSpPr>
          <p:cNvPr id="6" name="TextBox 5"/>
          <p:cNvSpPr txBox="1"/>
          <p:nvPr/>
        </p:nvSpPr>
        <p:spPr>
          <a:xfrm>
            <a:off x="6645669" y="4593655"/>
            <a:ext cx="5254231" cy="954107"/>
          </a:xfrm>
          <a:prstGeom prst="rect">
            <a:avLst/>
          </a:prstGeom>
          <a:noFill/>
        </p:spPr>
        <p:txBody>
          <a:bodyPr wrap="square" rtlCol="1">
            <a:spAutoFit/>
          </a:bodyPr>
          <a:lstStyle/>
          <a:p>
            <a:pPr algn="justLow" rtl="1"/>
            <a:r>
              <a:rPr lang="ar-EG" sz="1400" dirty="0"/>
              <a:t>تلعب المصادر في البحث العلمي دورًا حيويًا في كتابة البحث العلمي ؛ من خلاله يمكن للباحث تقديم أدلة وقرائن مهمة تساعد في توضيح الموضوع قيد </a:t>
            </a:r>
            <a:r>
              <a:rPr lang="ar-EG" sz="1400" dirty="0" smtClean="0"/>
              <a:t>الدراسة، </a:t>
            </a:r>
            <a:r>
              <a:rPr lang="ar-EG" sz="1400" dirty="0"/>
              <a:t>وكذلك تعريف مصطلحات </a:t>
            </a:r>
            <a:r>
              <a:rPr lang="ar-EG" sz="1400" dirty="0" smtClean="0"/>
              <a:t>البحث، وبطريقة </a:t>
            </a:r>
            <a:r>
              <a:rPr lang="ar-EG" sz="1400" dirty="0"/>
              <a:t>تساعد القراء على فهم الاتجاهات المتضمنة في البحث بطريقة أكثر دقة. </a:t>
            </a:r>
          </a:p>
        </p:txBody>
      </p:sp>
    </p:spTree>
    <p:extLst>
      <p:ext uri="{BB962C8B-B14F-4D97-AF65-F5344CB8AC3E}">
        <p14:creationId xmlns:p14="http://schemas.microsoft.com/office/powerpoint/2010/main" val="4099396230"/>
      </p:ext>
    </p:extLst>
  </p:cSld>
  <p:clrMapOvr>
    <a:masterClrMapping/>
  </p:clrMapOvr>
  <p:transition spd="slow" advTm="52895">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00110"/>
          </a:xfrm>
          <a:prstGeom prst="rect">
            <a:avLst/>
          </a:prstGeom>
          <a:noFill/>
        </p:spPr>
        <p:txBody>
          <a:bodyPr wrap="square" rtlCol="0">
            <a:spAutoFit/>
          </a:bodyPr>
          <a:lstStyle/>
          <a:p>
            <a:pPr algn="justLow" rtl="1"/>
            <a:r>
              <a:rPr lang="ar-EG" sz="2000" b="1" dirty="0" smtClean="0">
                <a:solidFill>
                  <a:srgbClr val="00B0F0"/>
                </a:solidFill>
                <a:latin typeface="Alexandria" charset="0"/>
                <a:cs typeface="Alexandria" charset="0"/>
              </a:rPr>
              <a:t>ما هي أهمية تعريف المصادر في البحث العلمي؟</a:t>
            </a:r>
            <a:endParaRPr lang="ar-EG" sz="20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02466" y="1155869"/>
            <a:ext cx="5301298" cy="4939814"/>
          </a:xfrm>
          <a:prstGeom prst="rect">
            <a:avLst/>
          </a:prstGeom>
          <a:noFill/>
        </p:spPr>
        <p:txBody>
          <a:bodyPr wrap="square" rtlCol="1">
            <a:spAutoFit/>
          </a:bodyPr>
          <a:lstStyle/>
          <a:p>
            <a:pPr algn="justLow" rtl="1">
              <a:lnSpc>
                <a:spcPct val="150000"/>
              </a:lnSpc>
            </a:pPr>
            <a:r>
              <a:rPr lang="ar-EG" sz="1400" dirty="0">
                <a:latin typeface="Alexandria"/>
              </a:rPr>
              <a:t>تكمن أهمية مصادر ومراجع البحث العلمي في كونها </a:t>
            </a:r>
            <a:r>
              <a:rPr lang="ar-EG" sz="1400" dirty="0" smtClean="0">
                <a:latin typeface="Alexandria"/>
              </a:rPr>
              <a:t>المصادر </a:t>
            </a:r>
            <a:r>
              <a:rPr lang="ar-EG" sz="1400" dirty="0">
                <a:latin typeface="Alexandria"/>
              </a:rPr>
              <a:t>التي يحتاجها الباحث لإثراء وإتمام بحثه العلمي بشكل دقيق ومنهجي. و إن البحث العلمي الذي يحظى بأكبر قدر من المصداقية هو البحث الذي يعتمد على تنوع المصادر </a:t>
            </a:r>
            <a:r>
              <a:rPr lang="ar-EG" sz="1400" dirty="0" smtClean="0">
                <a:latin typeface="Alexandria"/>
              </a:rPr>
              <a:t>والمراجع، </a:t>
            </a:r>
            <a:r>
              <a:rPr lang="ar-EG" sz="1400" dirty="0">
                <a:latin typeface="Alexandria"/>
              </a:rPr>
              <a:t>وتحقيق أقصى استفادة منه ،</a:t>
            </a:r>
            <a:r>
              <a:rPr lang="ar-EG" sz="1400" b="1" dirty="0" smtClean="0">
                <a:latin typeface="Alexandria"/>
              </a:rPr>
              <a:t>ويمكن </a:t>
            </a:r>
            <a:r>
              <a:rPr lang="ar-EG" sz="1400" b="1" dirty="0">
                <a:latin typeface="Alexandria"/>
              </a:rPr>
              <a:t>تلخيص أهمية المراجع في البحث العلمي على النحو التالي</a:t>
            </a:r>
            <a:r>
              <a:rPr lang="ar-EG" sz="1400" b="1" dirty="0" smtClean="0">
                <a:latin typeface="Alexandria"/>
              </a:rPr>
              <a:t>:</a:t>
            </a:r>
            <a:endParaRPr lang="ar-EG" sz="1400" b="1" dirty="0">
              <a:latin typeface="Alexandria"/>
            </a:endParaRPr>
          </a:p>
          <a:p>
            <a:pPr marL="285750" indent="-285750" algn="justLow" rtl="1">
              <a:lnSpc>
                <a:spcPct val="150000"/>
              </a:lnSpc>
              <a:buFont typeface="Wingdings" panose="05000000000000000000" pitchFamily="2" charset="2"/>
              <a:buChar char="q"/>
            </a:pPr>
            <a:r>
              <a:rPr lang="ar-EG" sz="1400" dirty="0">
                <a:latin typeface="Alexandria"/>
              </a:rPr>
              <a:t>تكمن أهمية المصادر والمراجع في أن الباحث ينسب المصادر والمراجع إلى أصحابها. وهذا تكريم لأول الباحثين الذين كتبوا هذا البحث العلمي.</a:t>
            </a:r>
          </a:p>
          <a:p>
            <a:pPr marL="285750" indent="-285750" algn="justLow" rtl="1">
              <a:lnSpc>
                <a:spcPct val="150000"/>
              </a:lnSpc>
              <a:buFont typeface="Wingdings" panose="05000000000000000000" pitchFamily="2" charset="2"/>
              <a:buChar char="q"/>
            </a:pPr>
            <a:r>
              <a:rPr lang="ar-EG" sz="1400" dirty="0">
                <a:latin typeface="Alexandria"/>
              </a:rPr>
              <a:t>ت</a:t>
            </a:r>
            <a:r>
              <a:rPr lang="ar-EG" sz="1400" dirty="0" smtClean="0">
                <a:latin typeface="Alexandria"/>
              </a:rPr>
              <a:t>وفر </a:t>
            </a:r>
            <a:r>
              <a:rPr lang="ar-EG" sz="1400" dirty="0">
                <a:latin typeface="Alexandria"/>
              </a:rPr>
              <a:t>المصادر والمراجع قدرًا كبيرًا من المعلومات التي تساهم في إثراء البحث العلمي بشكل كبير ، لذلك يجب على الباحث الذهاب إلى أكبر عدد ممكن من المصادر والمراجع حتى يتمكن من الاعتماد من خلال هذا الأمر.</a:t>
            </a:r>
          </a:p>
          <a:p>
            <a:pPr marL="285750" indent="-285750" algn="justLow" rtl="1">
              <a:lnSpc>
                <a:spcPct val="150000"/>
              </a:lnSpc>
              <a:buFont typeface="Wingdings" panose="05000000000000000000" pitchFamily="2" charset="2"/>
              <a:buChar char="q"/>
            </a:pPr>
            <a:r>
              <a:rPr lang="ar-EG" sz="1400" dirty="0">
                <a:latin typeface="Alexandria"/>
              </a:rPr>
              <a:t>يحصل الباحث من خلال المصادر والمراجع على كافة المعلومات المتعلقة بالبحث العلمي الذي يتم </a:t>
            </a:r>
            <a:r>
              <a:rPr lang="ar-EG" sz="1400" dirty="0" smtClean="0">
                <a:latin typeface="Alexandria"/>
              </a:rPr>
              <a:t>إجراؤه</a:t>
            </a:r>
            <a:r>
              <a:rPr lang="ar-EG" sz="1400" dirty="0" smtClean="0">
                <a:latin typeface="Alexandria"/>
              </a:rPr>
              <a:t>.</a:t>
            </a:r>
          </a:p>
          <a:p>
            <a:pPr marL="285750" indent="-285750" algn="justLow" rtl="1">
              <a:lnSpc>
                <a:spcPct val="150000"/>
              </a:lnSpc>
              <a:buFont typeface="Wingdings" panose="05000000000000000000" pitchFamily="2" charset="2"/>
              <a:buChar char="q"/>
            </a:pPr>
            <a:r>
              <a:rPr lang="ar-EG" sz="1400" dirty="0" smtClean="0">
                <a:latin typeface="Alexandria"/>
              </a:rPr>
              <a:t> </a:t>
            </a:r>
            <a:r>
              <a:rPr lang="ar-EG" sz="1400" dirty="0" smtClean="0">
                <a:latin typeface="Alexandria"/>
              </a:rPr>
              <a:t>يعد </a:t>
            </a:r>
            <a:r>
              <a:rPr lang="ar-EG" sz="1400" dirty="0">
                <a:latin typeface="Alexandria"/>
              </a:rPr>
              <a:t>توثيق المَصادر والمراجع من أهم الأمور التي يجب على الباحث القيام بها. ويقوم الباحث بذلك وفقًا لأسس التوثيق المتبعة.</a:t>
            </a:r>
          </a:p>
          <a:p>
            <a:pPr marL="285750" indent="-285750" algn="justLow" rtl="1">
              <a:lnSpc>
                <a:spcPct val="150000"/>
              </a:lnSpc>
              <a:buFont typeface="Wingdings" panose="05000000000000000000" pitchFamily="2" charset="2"/>
              <a:buChar char="q"/>
            </a:pPr>
            <a:r>
              <a:rPr lang="ar-EG" sz="1400" dirty="0" smtClean="0">
                <a:latin typeface="Alexandria"/>
              </a:rPr>
              <a:t>كما يعد </a:t>
            </a:r>
            <a:r>
              <a:rPr lang="ar-EG" sz="1400" dirty="0" smtClean="0">
                <a:latin typeface="Alexandria"/>
              </a:rPr>
              <a:t>توثيق </a:t>
            </a:r>
            <a:r>
              <a:rPr lang="ar-EG" sz="1400" dirty="0">
                <a:latin typeface="Alexandria"/>
              </a:rPr>
              <a:t>المَصادر والمراجع قضية مهمة للباحثين الآخرين ، حيث يستفيد باحثون آخرون من هذه المصادر التي يذكرها الباحث ثم يعودون إليها أثناء بحثهم العلمي.</a:t>
            </a:r>
          </a:p>
        </p:txBody>
      </p:sp>
      <p:sp>
        <p:nvSpPr>
          <p:cNvPr id="2" name="TextBox 1"/>
          <p:cNvSpPr txBox="1"/>
          <p:nvPr/>
        </p:nvSpPr>
        <p:spPr>
          <a:xfrm>
            <a:off x="6478073" y="4726546"/>
            <a:ext cx="4971245" cy="369332"/>
          </a:xfrm>
          <a:prstGeom prst="rect">
            <a:avLst/>
          </a:prstGeom>
          <a:noFill/>
        </p:spPr>
        <p:txBody>
          <a:bodyPr wrap="square" rtlCol="1">
            <a:spAutoFit/>
          </a:bodyPr>
          <a:lstStyle/>
          <a:p>
            <a:pPr algn="r" rtl="1"/>
            <a:r>
              <a:rPr lang="ar-EG" dirty="0"/>
              <a:t> </a:t>
            </a:r>
            <a:r>
              <a:rPr lang="ar-EG" dirty="0" smtClean="0"/>
              <a:t>             </a:t>
            </a:r>
            <a:endParaRPr lang="ar-EG" dirty="0"/>
          </a:p>
        </p:txBody>
      </p:sp>
      <p:sp>
        <p:nvSpPr>
          <p:cNvPr id="6" name="TextBox 5"/>
          <p:cNvSpPr txBox="1"/>
          <p:nvPr/>
        </p:nvSpPr>
        <p:spPr>
          <a:xfrm>
            <a:off x="6645669" y="4593655"/>
            <a:ext cx="5254231" cy="1600438"/>
          </a:xfrm>
          <a:prstGeom prst="rect">
            <a:avLst/>
          </a:prstGeom>
          <a:noFill/>
        </p:spPr>
        <p:txBody>
          <a:bodyPr wrap="square" rtlCol="1">
            <a:spAutoFit/>
          </a:bodyPr>
          <a:lstStyle/>
          <a:p>
            <a:pPr algn="justLow" rtl="1"/>
            <a:r>
              <a:rPr lang="ar-EG" sz="1400" dirty="0"/>
              <a:t>يسأل العديد من الباحثين أنفسهم ، </a:t>
            </a:r>
            <a:r>
              <a:rPr lang="ar-EG" sz="1400" dirty="0" err="1" smtClean="0"/>
              <a:t>ماهو</a:t>
            </a:r>
            <a:r>
              <a:rPr lang="ar-EG" sz="1400" dirty="0" smtClean="0"/>
              <a:t> </a:t>
            </a:r>
            <a:r>
              <a:rPr lang="ar-EG" sz="1400" dirty="0"/>
              <a:t>السر الذي يجعلني متفوقًا على العلماء والباحثين الآخرين؟ في الحقيقة عزيزي الباحث هناك العديد من المعايير التي </a:t>
            </a:r>
            <a:r>
              <a:rPr lang="ar-EG" sz="1400" dirty="0" smtClean="0"/>
              <a:t>تجعل باحثا بلا </a:t>
            </a:r>
            <a:r>
              <a:rPr lang="ar-EG" sz="1400" dirty="0"/>
              <a:t>شك متفوقًا على </a:t>
            </a:r>
            <a:r>
              <a:rPr lang="ar-EG" sz="1400" dirty="0" smtClean="0"/>
              <a:t>غيره </a:t>
            </a:r>
            <a:r>
              <a:rPr lang="ar-EG" sz="1400" dirty="0"/>
              <a:t>، لكن أهم هذه المعايير هي </a:t>
            </a:r>
            <a:r>
              <a:rPr lang="ar-EG" sz="1400" b="1" dirty="0"/>
              <a:t>مصادر المعلومات في البحث العلمي</a:t>
            </a:r>
            <a:r>
              <a:rPr lang="ar-EG" sz="1400" dirty="0" smtClean="0"/>
              <a:t>!</a:t>
            </a:r>
            <a:endParaRPr lang="ar-EG" sz="1400" dirty="0"/>
          </a:p>
          <a:p>
            <a:pPr algn="justLow" rtl="1"/>
            <a:r>
              <a:rPr lang="ar-EG" sz="1400" dirty="0"/>
              <a:t>مصادر المعلومات الخاصة </a:t>
            </a:r>
            <a:r>
              <a:rPr lang="ar-EG" sz="1400" dirty="0" smtClean="0"/>
              <a:t>بالبحث هي بمثابة </a:t>
            </a:r>
            <a:r>
              <a:rPr lang="ar-EG" sz="1400" dirty="0"/>
              <a:t>الدعامة التي يقوم </a:t>
            </a:r>
            <a:r>
              <a:rPr lang="ar-EG" sz="1400" dirty="0" smtClean="0"/>
              <a:t>عليه البحث. </a:t>
            </a:r>
            <a:r>
              <a:rPr lang="ar-EG" sz="1400" dirty="0"/>
              <a:t>حيث أن كل هذه المصادر تسهل خطوة الحصول على المعلومات الأولية </a:t>
            </a:r>
            <a:r>
              <a:rPr lang="ar-EG" sz="1400" dirty="0" smtClean="0"/>
              <a:t>للبحث. </a:t>
            </a:r>
            <a:r>
              <a:rPr lang="ar-EG" sz="1400" dirty="0"/>
              <a:t>ومن الضروري أن يكون </a:t>
            </a:r>
            <a:r>
              <a:rPr lang="ar-EG" sz="1400" dirty="0" smtClean="0"/>
              <a:t>البحث بمثابة علامة فارقة، فأنت </a:t>
            </a:r>
            <a:r>
              <a:rPr lang="ar-EG" sz="1400" dirty="0"/>
              <a:t>من أجله. بحاجة إلى </a:t>
            </a:r>
            <a:r>
              <a:rPr lang="ar-EG" sz="1400" dirty="0" smtClean="0"/>
              <a:t>لمعرفة </a:t>
            </a:r>
            <a:r>
              <a:rPr lang="ar-EG" sz="1400" dirty="0"/>
              <a:t>المزيد حول هذه </a:t>
            </a:r>
            <a:r>
              <a:rPr lang="ar-EG" sz="1400" dirty="0" smtClean="0"/>
              <a:t>المصادر.</a:t>
            </a:r>
            <a:endParaRPr lang="ar-EG" sz="1400" dirty="0"/>
          </a:p>
        </p:txBody>
      </p:sp>
    </p:spTree>
    <p:extLst>
      <p:ext uri="{BB962C8B-B14F-4D97-AF65-F5344CB8AC3E}">
        <p14:creationId xmlns:p14="http://schemas.microsoft.com/office/powerpoint/2010/main" val="214203222"/>
      </p:ext>
    </p:extLst>
  </p:cSld>
  <p:clrMapOvr>
    <a:masterClrMapping/>
  </p:clrMapOvr>
  <p:transition spd="slow" advTm="197396">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00110"/>
          </a:xfrm>
          <a:prstGeom prst="rect">
            <a:avLst/>
          </a:prstGeom>
          <a:noFill/>
        </p:spPr>
        <p:txBody>
          <a:bodyPr wrap="square" rtlCol="0">
            <a:spAutoFit/>
          </a:bodyPr>
          <a:lstStyle/>
          <a:p>
            <a:pPr algn="justLow" rtl="1"/>
            <a:r>
              <a:rPr lang="ar-EG" sz="2000" b="1" dirty="0" smtClean="0">
                <a:solidFill>
                  <a:srgbClr val="00B0F0"/>
                </a:solidFill>
                <a:latin typeface="Alexandria" charset="0"/>
                <a:cs typeface="Alexandria" charset="0"/>
              </a:rPr>
              <a:t>لماذا يلجأ الباحثون للبحث عن مصادر علمية؟</a:t>
            </a:r>
            <a:endParaRPr lang="ar-EG" sz="20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1446" y="1854557"/>
            <a:ext cx="5002318" cy="2960875"/>
          </a:xfrm>
          <a:prstGeom prst="rect">
            <a:avLst/>
          </a:prstGeom>
          <a:noFill/>
        </p:spPr>
        <p:txBody>
          <a:bodyPr wrap="square" rtlCol="1">
            <a:spAutoFit/>
          </a:bodyPr>
          <a:lstStyle/>
          <a:p>
            <a:pPr algn="justLow" rtl="1">
              <a:lnSpc>
                <a:spcPct val="150000"/>
              </a:lnSpc>
            </a:pPr>
            <a:r>
              <a:rPr lang="ar-EG" sz="1400" dirty="0">
                <a:latin typeface="Alexandria"/>
              </a:rPr>
              <a:t>يعد البحث العلمي أحد الوسائل التي يعتمدها الباحث العلمي من أجل عرض كل من الحقائق التي توصل إليها الباحث العلمي وذلك بعد </a:t>
            </a:r>
            <a:r>
              <a:rPr lang="ar-EG" sz="1400" dirty="0" smtClean="0">
                <a:latin typeface="Alexandria"/>
              </a:rPr>
              <a:t>الاطلاع </a:t>
            </a:r>
            <a:r>
              <a:rPr lang="ar-EG" sz="1400" dirty="0">
                <a:latin typeface="Alexandria"/>
              </a:rPr>
              <a:t>والاستعانة </a:t>
            </a:r>
            <a:r>
              <a:rPr lang="ar-EG" sz="1400" dirty="0" smtClean="0">
                <a:latin typeface="Alexandria"/>
              </a:rPr>
              <a:t>بالعديد </a:t>
            </a:r>
            <a:r>
              <a:rPr lang="ar-EG" sz="1400" dirty="0">
                <a:latin typeface="Alexandria"/>
              </a:rPr>
              <a:t>من المراجع والمصادر ذات الصلة بموضوع البحث العلمي الذي كان قد تطرق إليه الباحث العلمي في البحث العلمي خاصته. </a:t>
            </a:r>
            <a:endParaRPr lang="ar-EG" sz="1400" dirty="0" smtClean="0">
              <a:latin typeface="Alexandria"/>
            </a:endParaRPr>
          </a:p>
          <a:p>
            <a:pPr algn="justLow" rtl="1">
              <a:lnSpc>
                <a:spcPct val="150000"/>
              </a:lnSpc>
            </a:pPr>
            <a:r>
              <a:rPr lang="ar-EG" sz="1400" dirty="0" smtClean="0">
                <a:latin typeface="Alexandria"/>
              </a:rPr>
              <a:t>علاوة </a:t>
            </a:r>
            <a:r>
              <a:rPr lang="ar-EG" sz="1400" dirty="0">
                <a:latin typeface="Alexandria"/>
              </a:rPr>
              <a:t>على ذلك، يعد البحث العلمي المتميز أحد المَصادر </a:t>
            </a:r>
            <a:r>
              <a:rPr lang="ar-EG" sz="1400" dirty="0" smtClean="0">
                <a:latin typeface="Alexandria"/>
              </a:rPr>
              <a:t>التي </a:t>
            </a:r>
            <a:r>
              <a:rPr lang="ar-EG" sz="1400" dirty="0">
                <a:latin typeface="Alexandria"/>
              </a:rPr>
              <a:t>يعتمد عليها طلاب آخرون من أجل الحصول على المعلومات والبيانات المتعلقة بموضوع أوراقهم العلمية الخاصة يهم، ولا شك أن الباحث العلمي الجيد يعتمد في صحة المحتوى الذي يتضمنه البحث العلمي الخاص به على صحة المصادر </a:t>
            </a:r>
            <a:r>
              <a:rPr lang="ar-EG" sz="1400" dirty="0" smtClean="0">
                <a:latin typeface="Alexandria"/>
              </a:rPr>
              <a:t>التي </a:t>
            </a:r>
            <a:r>
              <a:rPr lang="ar-EG" sz="1400" dirty="0">
                <a:latin typeface="Alexandria"/>
              </a:rPr>
              <a:t>يتطرق إليها من أجل كتابة المحتوى العلمي الخاص بالبحث.</a:t>
            </a:r>
          </a:p>
        </p:txBody>
      </p:sp>
      <p:sp>
        <p:nvSpPr>
          <p:cNvPr id="2" name="TextBox 1"/>
          <p:cNvSpPr txBox="1"/>
          <p:nvPr/>
        </p:nvSpPr>
        <p:spPr>
          <a:xfrm>
            <a:off x="6478073" y="4726546"/>
            <a:ext cx="4971245" cy="369332"/>
          </a:xfrm>
          <a:prstGeom prst="rect">
            <a:avLst/>
          </a:prstGeom>
          <a:noFill/>
        </p:spPr>
        <p:txBody>
          <a:bodyPr wrap="square" rtlCol="1">
            <a:spAutoFit/>
          </a:bodyPr>
          <a:lstStyle/>
          <a:p>
            <a:pPr algn="r" rtl="1"/>
            <a:r>
              <a:rPr lang="ar-EG" dirty="0"/>
              <a:t> </a:t>
            </a:r>
            <a:r>
              <a:rPr lang="ar-EG" dirty="0" smtClean="0"/>
              <a:t>             </a:t>
            </a:r>
            <a:endParaRPr lang="ar-EG" dirty="0"/>
          </a:p>
        </p:txBody>
      </p:sp>
      <p:sp>
        <p:nvSpPr>
          <p:cNvPr id="6" name="TextBox 5"/>
          <p:cNvSpPr txBox="1"/>
          <p:nvPr/>
        </p:nvSpPr>
        <p:spPr>
          <a:xfrm>
            <a:off x="6645669" y="4593655"/>
            <a:ext cx="5254231" cy="1600438"/>
          </a:xfrm>
          <a:prstGeom prst="rect">
            <a:avLst/>
          </a:prstGeom>
          <a:noFill/>
        </p:spPr>
        <p:txBody>
          <a:bodyPr wrap="square" rtlCol="1">
            <a:spAutoFit/>
          </a:bodyPr>
          <a:lstStyle/>
          <a:p>
            <a:pPr algn="justLow" rtl="1"/>
            <a:r>
              <a:rPr lang="ar-EG" sz="1400" dirty="0"/>
              <a:t>يلجأ الباحثون عادةً إلى محركات البحث الشهيرة مثل </a:t>
            </a:r>
            <a:r>
              <a:rPr lang="en-US" sz="1400" dirty="0" smtClean="0"/>
              <a:t> Google </a:t>
            </a:r>
            <a:r>
              <a:rPr lang="ar-EG" sz="1400" dirty="0"/>
              <a:t>و </a:t>
            </a:r>
            <a:r>
              <a:rPr lang="en-US" sz="1400" dirty="0" smtClean="0"/>
              <a:t> Yahoo </a:t>
            </a:r>
            <a:r>
              <a:rPr lang="ar-EG" sz="1400" dirty="0"/>
              <a:t>و </a:t>
            </a:r>
            <a:r>
              <a:rPr lang="en-US" sz="1400" dirty="0"/>
              <a:t>Bing </a:t>
            </a:r>
            <a:r>
              <a:rPr lang="ar-EG" sz="1400" dirty="0"/>
              <a:t>للحصول على أوراق بحثية أو مقالات علمية لخدمة وظائفهم الجامعية ومساعدتهم على إعداد تقاريرهم </a:t>
            </a:r>
            <a:r>
              <a:rPr lang="ar-EG" sz="1400" dirty="0" smtClean="0"/>
              <a:t>وبحوثهم </a:t>
            </a:r>
            <a:r>
              <a:rPr lang="ar-EG" sz="1400" dirty="0"/>
              <a:t>الأكاديمية ، ولكن غالبًا ما يكون من الصعب على الباحثين العثور على نتائج جيدة </a:t>
            </a:r>
            <a:r>
              <a:rPr lang="ar-EG" sz="1400" dirty="0" smtClean="0"/>
              <a:t>لدراساتهم. نتيجة </a:t>
            </a:r>
            <a:r>
              <a:rPr lang="ar-EG" sz="1400" dirty="0"/>
              <a:t>لتفاقم حجم المعلومات المتوفرة فيه. و بالتالي تشتت المعلومات وظهور النتائج بعيدًا عن هدف التحقيق وفي كثير من الحالات ظهور بحث غير موثوق به وغير مرجعي</a:t>
            </a:r>
            <a:r>
              <a:rPr lang="ar-EG" sz="1400" dirty="0" smtClean="0"/>
              <a:t>. </a:t>
            </a:r>
            <a:r>
              <a:rPr lang="ar-EG" sz="1400" dirty="0"/>
              <a:t>لذلك من الأفضل لهم الذهاب إلى مصادر البحث الأكاديمي المتخصصة في البحث العلمي الأكاديمي. </a:t>
            </a:r>
          </a:p>
        </p:txBody>
      </p:sp>
    </p:spTree>
    <p:extLst>
      <p:ext uri="{BB962C8B-B14F-4D97-AF65-F5344CB8AC3E}">
        <p14:creationId xmlns:p14="http://schemas.microsoft.com/office/powerpoint/2010/main" val="903961994"/>
      </p:ext>
    </p:extLst>
  </p:cSld>
  <p:clrMapOvr>
    <a:masterClrMapping/>
  </p:clrMapOvr>
  <p:transition spd="slow" advTm="109703">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00110"/>
          </a:xfrm>
          <a:prstGeom prst="rect">
            <a:avLst/>
          </a:prstGeom>
          <a:noFill/>
        </p:spPr>
        <p:txBody>
          <a:bodyPr wrap="square" rtlCol="0">
            <a:spAutoFit/>
          </a:bodyPr>
          <a:lstStyle/>
          <a:p>
            <a:pPr algn="justLow" rtl="1"/>
            <a:r>
              <a:rPr lang="ar-EG" sz="2000" b="1" dirty="0" smtClean="0">
                <a:solidFill>
                  <a:srgbClr val="00B0F0"/>
                </a:solidFill>
                <a:latin typeface="Alexandria" charset="0"/>
                <a:cs typeface="Alexandria" charset="0"/>
              </a:rPr>
              <a:t>ما هي مصادر البحث العلمي؟</a:t>
            </a:r>
            <a:endParaRPr lang="ar-EG" sz="20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1446" y="1854557"/>
            <a:ext cx="5002318" cy="4939814"/>
          </a:xfrm>
          <a:prstGeom prst="rect">
            <a:avLst/>
          </a:prstGeom>
          <a:noFill/>
        </p:spPr>
        <p:txBody>
          <a:bodyPr wrap="square" rtlCol="1">
            <a:spAutoFit/>
          </a:bodyPr>
          <a:lstStyle/>
          <a:p>
            <a:pPr algn="justLow" rtl="1">
              <a:lnSpc>
                <a:spcPct val="150000"/>
              </a:lnSpc>
            </a:pPr>
            <a:r>
              <a:rPr lang="ar-EG" sz="1400" dirty="0">
                <a:latin typeface="Alexandria"/>
              </a:rPr>
              <a:t>إن المَصادر هي المراجع والأبحاث العلمية والدراسات السابقة بكافة أنواعها. والتي يلجأ اليها الباحث العلمي من أجل الاستعانة بالمعلومات التي تحتويها وذلك لأنها مراجع أصيلة ودقيقة. حيث أن الباحث العلمي يقوم بكتابة بحث علمي قائم على مصادر ومراجع علمية واضحة وأصيلة المحتوى</a:t>
            </a:r>
            <a:r>
              <a:rPr lang="ar-EG" sz="1400" dirty="0" smtClean="0">
                <a:latin typeface="Alexandria"/>
              </a:rPr>
              <a:t>.</a:t>
            </a:r>
            <a:endParaRPr lang="ar-EG" sz="1400" dirty="0">
              <a:latin typeface="Alexandria"/>
            </a:endParaRPr>
          </a:p>
          <a:p>
            <a:pPr algn="justLow" rtl="1">
              <a:lnSpc>
                <a:spcPct val="150000"/>
              </a:lnSpc>
            </a:pPr>
            <a:r>
              <a:rPr lang="ar-EG" sz="1400" dirty="0">
                <a:latin typeface="Alexandria"/>
              </a:rPr>
              <a:t>حيث تتنوع المصادر ما بين الكتب </a:t>
            </a:r>
            <a:r>
              <a:rPr lang="ar-EG" sz="1400" dirty="0" smtClean="0">
                <a:latin typeface="Alexandria"/>
              </a:rPr>
              <a:t>التي </a:t>
            </a:r>
            <a:r>
              <a:rPr lang="ar-EG" sz="1400" dirty="0">
                <a:latin typeface="Alexandria"/>
              </a:rPr>
              <a:t>يلجأ إليها الباحث العلمي وهي الكتب الورقية التي تتناول معلومات عن موضوع البحث العلمي وعن متغيرات عنوان البحث العلمي، وكذلك عن الكتب الالكترونية وهي الكتب المتوفرة على الانترنت فقط، فقد يقوم الباحث العلمي بالبحث عنها وقراءتها من أجل كتابة ما يحلو له منها والاستعانة بمعلوماتها</a:t>
            </a:r>
            <a:r>
              <a:rPr lang="ar-EG" sz="1400" dirty="0" smtClean="0">
                <a:latin typeface="Alexandria"/>
              </a:rPr>
              <a:t>.</a:t>
            </a:r>
            <a:endParaRPr lang="ar-EG" sz="1400" dirty="0">
              <a:latin typeface="Alexandria"/>
            </a:endParaRPr>
          </a:p>
          <a:p>
            <a:pPr algn="justLow" rtl="1">
              <a:lnSpc>
                <a:spcPct val="150000"/>
              </a:lnSpc>
            </a:pPr>
            <a:r>
              <a:rPr lang="ar-EG" sz="1400" dirty="0">
                <a:latin typeface="Alexandria"/>
              </a:rPr>
              <a:t>كما وتشمل المصادر الدراسات السابقة التي يلجأ إليها الباحث العلمي على اعتبار أنها أبحاث علمية ورسائل ماجستير </a:t>
            </a:r>
            <a:r>
              <a:rPr lang="ar-EG" sz="1400" dirty="0" smtClean="0">
                <a:latin typeface="Alexandria"/>
              </a:rPr>
              <a:t>ودكتوراه </a:t>
            </a:r>
            <a:r>
              <a:rPr lang="ar-EG" sz="1400" dirty="0">
                <a:latin typeface="Alexandria"/>
              </a:rPr>
              <a:t>حول الموضوع الذي يكتب عنه الباحث العلمي. علاوة على ذلك، تتمثل المَصادر في المقابلات التي يلجأ إليها العديد من الطلاب والباحثين من أجل الحصول على المعلومات والأجوبة حول أسئلتهم المتعلقة بموضوع الدراسة من ألسن أصحابها، حيث يتجه الباحث العلمي إلى كتابة المعلومات والاجابات التي يحصلون عليها من ذوي الاختصاص الذي يجري الباحث العلمي المقابلات العلمية معهم.</a:t>
            </a:r>
          </a:p>
        </p:txBody>
      </p:sp>
      <p:sp>
        <p:nvSpPr>
          <p:cNvPr id="2" name="TextBox 1"/>
          <p:cNvSpPr txBox="1"/>
          <p:nvPr/>
        </p:nvSpPr>
        <p:spPr>
          <a:xfrm>
            <a:off x="6478073" y="4726546"/>
            <a:ext cx="4971245" cy="369332"/>
          </a:xfrm>
          <a:prstGeom prst="rect">
            <a:avLst/>
          </a:prstGeom>
          <a:noFill/>
        </p:spPr>
        <p:txBody>
          <a:bodyPr wrap="square" rtlCol="1">
            <a:spAutoFit/>
          </a:bodyPr>
          <a:lstStyle/>
          <a:p>
            <a:pPr algn="r" rtl="1"/>
            <a:r>
              <a:rPr lang="ar-EG" dirty="0"/>
              <a:t> </a:t>
            </a:r>
            <a:r>
              <a:rPr lang="ar-EG" dirty="0" smtClean="0"/>
              <a:t>             </a:t>
            </a:r>
            <a:endParaRPr lang="ar-EG" dirty="0"/>
          </a:p>
        </p:txBody>
      </p:sp>
      <p:sp>
        <p:nvSpPr>
          <p:cNvPr id="6" name="TextBox 5"/>
          <p:cNvSpPr txBox="1"/>
          <p:nvPr/>
        </p:nvSpPr>
        <p:spPr>
          <a:xfrm>
            <a:off x="6645669" y="4593655"/>
            <a:ext cx="5254231" cy="2462213"/>
          </a:xfrm>
          <a:prstGeom prst="rect">
            <a:avLst/>
          </a:prstGeom>
          <a:noFill/>
        </p:spPr>
        <p:txBody>
          <a:bodyPr wrap="square" rtlCol="1">
            <a:spAutoFit/>
          </a:bodyPr>
          <a:lstStyle/>
          <a:p>
            <a:pPr algn="justLow" rtl="1"/>
            <a:r>
              <a:rPr lang="ar-EG" sz="1400" dirty="0"/>
              <a:t>ممّا لا شك فيه أن عملية كتابة بحث علمي حول موضوع معين يتعلق بمجال البحث العلمي تتطلب من الباحث العلمي الرجوع إلى العديد من المصادر المختلفة للحصول على معلومات ومعرفة وبيانات صحيحة ودقيقة وواضحة حول </a:t>
            </a:r>
            <a:r>
              <a:rPr lang="ar-EG" sz="1400" dirty="0" smtClean="0"/>
              <a:t>البحث و المشكلة </a:t>
            </a:r>
            <a:r>
              <a:rPr lang="ar-EG" sz="1400" dirty="0"/>
              <a:t>التي يدور حولها الباحث عند كتابة بحثه العلمي. لكن يجدر بنا أن نسأل هنا عن المقصود بالمصادر. ما هي أنواع المصادر؟ ما هي أهمية المصادر؟</a:t>
            </a:r>
          </a:p>
          <a:p>
            <a:pPr algn="justLow" rtl="1"/>
            <a:endParaRPr lang="ar-EG" sz="1400" dirty="0"/>
          </a:p>
          <a:p>
            <a:pPr algn="justLow" rtl="1"/>
            <a:r>
              <a:rPr lang="ar-EG" sz="1400" dirty="0"/>
              <a:t>تعرف المصادر والمراجع في البحث العلمي بأنها الكتب التي يلجأ إليها الباحث أثناء بحثه ليشتق منها معلومات مفيدة للبحث العلمي. وهو ما يفعله ، ويثري المصادر والمراجع في البحث العلمي ، حيث أنها توفر مجموعة كبيرة من المعلومات ، ممّا يوفر على الباحث الكثير من الوقت والجهد.</a:t>
            </a:r>
          </a:p>
          <a:p>
            <a:pPr algn="justLow" rtl="1"/>
            <a:endParaRPr lang="ar-EG" sz="1400" dirty="0"/>
          </a:p>
        </p:txBody>
      </p:sp>
    </p:spTree>
    <p:extLst>
      <p:ext uri="{BB962C8B-B14F-4D97-AF65-F5344CB8AC3E}">
        <p14:creationId xmlns:p14="http://schemas.microsoft.com/office/powerpoint/2010/main" val="659882442"/>
      </p:ext>
    </p:extLst>
  </p:cSld>
  <p:clrMapOvr>
    <a:masterClrMapping/>
  </p:clrMapOvr>
  <p:transition spd="slow" advTm="388384">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خصائص مصادر المعلومات</a:t>
            </a:r>
            <a:endParaRPr lang="ar-EG"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18187" y="1835317"/>
            <a:ext cx="4660234" cy="3000821"/>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b="1" dirty="0">
                <a:latin typeface="Alexandria"/>
              </a:rPr>
              <a:t> </a:t>
            </a:r>
            <a:r>
              <a:rPr lang="ar-EG" sz="1400" b="1" dirty="0" smtClean="0">
                <a:latin typeface="Alexandria"/>
              </a:rPr>
              <a:t>الاسناد</a:t>
            </a:r>
            <a:r>
              <a:rPr lang="ar-EG" sz="1400" dirty="0" smtClean="0">
                <a:latin typeface="Alexandria"/>
              </a:rPr>
              <a:t>: </a:t>
            </a:r>
            <a:r>
              <a:rPr lang="ar-EG" sz="1400" dirty="0">
                <a:latin typeface="Alexandria"/>
              </a:rPr>
              <a:t>تعني أن المصدر يعتمد على مصادر موثوقة ومعتمدة</a:t>
            </a:r>
            <a:r>
              <a:rPr lang="ar-EG" sz="1400" dirty="0" smtClean="0">
                <a:latin typeface="Alexandria"/>
              </a:rPr>
              <a:t>.</a:t>
            </a:r>
          </a:p>
          <a:p>
            <a:pPr marL="285750" indent="-285750" algn="justLow" rtl="1">
              <a:lnSpc>
                <a:spcPct val="150000"/>
              </a:lnSpc>
              <a:buFont typeface="Wingdings" panose="05000000000000000000" pitchFamily="2" charset="2"/>
              <a:buChar char="q"/>
            </a:pPr>
            <a:r>
              <a:rPr lang="ar-EG" sz="1400" b="1" dirty="0" smtClean="0">
                <a:latin typeface="Alexandria"/>
              </a:rPr>
              <a:t>التحديث</a:t>
            </a:r>
            <a:r>
              <a:rPr lang="ar-EG" sz="1400" dirty="0">
                <a:latin typeface="Alexandria"/>
              </a:rPr>
              <a:t>: يجب أن تكون المعلومات محدثة وتتوافق مع الوقت الحالي</a:t>
            </a:r>
            <a:r>
              <a:rPr lang="ar-EG" sz="1400" dirty="0" smtClean="0">
                <a:latin typeface="Alexandria"/>
              </a:rPr>
              <a:t>.</a:t>
            </a:r>
          </a:p>
          <a:p>
            <a:pPr marL="285750" indent="-285750" algn="justLow" rtl="1">
              <a:lnSpc>
                <a:spcPct val="150000"/>
              </a:lnSpc>
              <a:buFont typeface="Wingdings" panose="05000000000000000000" pitchFamily="2" charset="2"/>
              <a:buChar char="q"/>
            </a:pPr>
            <a:r>
              <a:rPr lang="ar-EG" sz="1400" b="1" dirty="0" smtClean="0">
                <a:latin typeface="Alexandria"/>
              </a:rPr>
              <a:t>الاهتمام </a:t>
            </a:r>
            <a:r>
              <a:rPr lang="ar-EG" sz="1400" b="1" dirty="0">
                <a:latin typeface="Alexandria"/>
              </a:rPr>
              <a:t>بالتفاصيل</a:t>
            </a:r>
            <a:r>
              <a:rPr lang="ar-EG" sz="1400" dirty="0">
                <a:latin typeface="Alexandria"/>
              </a:rPr>
              <a:t>: يجب أن يحتوي المصدر على تفاصيل دقيقة للموضوع المطروح</a:t>
            </a:r>
            <a:r>
              <a:rPr lang="ar-EG" sz="1400" dirty="0" smtClean="0">
                <a:latin typeface="Alexandria"/>
              </a:rPr>
              <a:t>. </a:t>
            </a:r>
          </a:p>
          <a:p>
            <a:pPr marL="285750" indent="-285750" algn="justLow" rtl="1">
              <a:lnSpc>
                <a:spcPct val="150000"/>
              </a:lnSpc>
              <a:buFont typeface="Wingdings" panose="05000000000000000000" pitchFamily="2" charset="2"/>
              <a:buChar char="q"/>
            </a:pPr>
            <a:r>
              <a:rPr lang="ar-EG" sz="1400" b="1" dirty="0" smtClean="0">
                <a:latin typeface="Alexandria"/>
              </a:rPr>
              <a:t>الوضوح</a:t>
            </a:r>
            <a:r>
              <a:rPr lang="ar-EG" sz="1400" dirty="0">
                <a:latin typeface="Alexandria"/>
              </a:rPr>
              <a:t>: يجب أن يكون المصدر واضح وسهل الفهم لجميع القراء</a:t>
            </a:r>
            <a:r>
              <a:rPr lang="ar-EG" sz="1400" dirty="0" smtClean="0">
                <a:latin typeface="Alexandria"/>
              </a:rPr>
              <a:t>.</a:t>
            </a:r>
          </a:p>
          <a:p>
            <a:pPr marL="285750" indent="-285750" algn="justLow" rtl="1">
              <a:lnSpc>
                <a:spcPct val="150000"/>
              </a:lnSpc>
              <a:buFont typeface="Wingdings" panose="05000000000000000000" pitchFamily="2" charset="2"/>
              <a:buChar char="q"/>
            </a:pPr>
            <a:r>
              <a:rPr lang="ar-EG" sz="1400" b="1" dirty="0" smtClean="0">
                <a:latin typeface="Alexandria"/>
              </a:rPr>
              <a:t>النشر </a:t>
            </a:r>
            <a:r>
              <a:rPr lang="ar-EG" sz="1400" b="1" dirty="0">
                <a:latin typeface="Alexandria"/>
              </a:rPr>
              <a:t>الرسمي</a:t>
            </a:r>
            <a:r>
              <a:rPr lang="ar-EG" sz="1400" dirty="0">
                <a:latin typeface="Alexandria"/>
              </a:rPr>
              <a:t>: يجب أن يكون المصدر منشورًا رسميًا من مؤسسة أو جهة موثوقة</a:t>
            </a:r>
            <a:r>
              <a:rPr lang="ar-EG" sz="1400" dirty="0" smtClean="0">
                <a:latin typeface="Alexandria"/>
              </a:rPr>
              <a:t>.</a:t>
            </a:r>
          </a:p>
          <a:p>
            <a:pPr marL="285750" indent="-285750" algn="justLow" rtl="1">
              <a:lnSpc>
                <a:spcPct val="150000"/>
              </a:lnSpc>
              <a:buFont typeface="Wingdings" panose="05000000000000000000" pitchFamily="2" charset="2"/>
              <a:buChar char="q"/>
            </a:pPr>
            <a:r>
              <a:rPr lang="ar-EG" sz="1400" b="1" dirty="0" smtClean="0">
                <a:latin typeface="Alexandria"/>
              </a:rPr>
              <a:t>السلطة</a:t>
            </a:r>
            <a:r>
              <a:rPr lang="ar-EG" sz="1400" dirty="0">
                <a:latin typeface="Alexandria"/>
              </a:rPr>
              <a:t>: هل مؤلف أو منشئ مصدر المعلومات خبير معترف به في هذا المجال؟ هل ينتمون إلى منظمة أو مؤسسة مرموقة؟ </a:t>
            </a:r>
            <a:endParaRPr lang="ar-EG" sz="1400" dirty="0" smtClean="0">
              <a:latin typeface="Alexandria"/>
            </a:endParaRPr>
          </a:p>
        </p:txBody>
      </p:sp>
      <p:sp>
        <p:nvSpPr>
          <p:cNvPr id="9" name="TextBox 8"/>
          <p:cNvSpPr txBox="1"/>
          <p:nvPr/>
        </p:nvSpPr>
        <p:spPr>
          <a:xfrm>
            <a:off x="6439438" y="4597757"/>
            <a:ext cx="4713666" cy="698717"/>
          </a:xfrm>
          <a:prstGeom prst="rect">
            <a:avLst/>
          </a:prstGeom>
          <a:noFill/>
        </p:spPr>
        <p:txBody>
          <a:bodyPr wrap="square" rtlCol="1">
            <a:spAutoFit/>
          </a:bodyPr>
          <a:lstStyle/>
          <a:p>
            <a:pPr algn="justLow" rtl="1">
              <a:lnSpc>
                <a:spcPct val="150000"/>
              </a:lnSpc>
            </a:pPr>
            <a:r>
              <a:rPr lang="ar-EG" sz="1400" dirty="0">
                <a:latin typeface="Alexandria"/>
              </a:rPr>
              <a:t>هناك العديد من خصائص مصادر المعلومات التي يجب مراعاتها عند تقييمها واختيارها ، ومن </a:t>
            </a:r>
            <a:r>
              <a:rPr lang="ar-EG" sz="1400" dirty="0" smtClean="0">
                <a:latin typeface="Alexandria"/>
              </a:rPr>
              <a:t>أهمها:-</a:t>
            </a:r>
            <a:endParaRPr lang="ar-EG" sz="1400" dirty="0">
              <a:latin typeface="Alexandria"/>
            </a:endParaRPr>
          </a:p>
        </p:txBody>
      </p:sp>
    </p:spTree>
    <p:extLst>
      <p:ext uri="{BB962C8B-B14F-4D97-AF65-F5344CB8AC3E}">
        <p14:creationId xmlns:p14="http://schemas.microsoft.com/office/powerpoint/2010/main" val="3774102064"/>
      </p:ext>
    </p:extLst>
  </p:cSld>
  <p:clrMapOvr>
    <a:masterClrMapping/>
  </p:clrMapOvr>
  <p:transition spd="slow" advTm="66861">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208855" cy="830997"/>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خصائص مصدر المعلومات</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6554439" y="4681099"/>
            <a:ext cx="5177308" cy="1384995"/>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ü"/>
            </a:pPr>
            <a:r>
              <a:rPr lang="ar-EG" sz="1400" b="1" dirty="0">
                <a:latin typeface="Alexandria"/>
              </a:rPr>
              <a:t>الدقة</a:t>
            </a:r>
            <a:r>
              <a:rPr lang="ar-EG" sz="1400" dirty="0">
                <a:latin typeface="Alexandria"/>
              </a:rPr>
              <a:t>: هل المعلومات المقدمة في المصدر موثوقة وخالية من الأخطاء؟ هل هناك أي تحيزات أو آراء مقدمة كحقائق</a:t>
            </a:r>
            <a:r>
              <a:rPr lang="ar-EG" sz="1400" dirty="0" smtClean="0">
                <a:latin typeface="Alexandria"/>
              </a:rPr>
              <a:t>؟</a:t>
            </a:r>
          </a:p>
          <a:p>
            <a:pPr marL="285750" indent="-285750" algn="justLow" rtl="1">
              <a:lnSpc>
                <a:spcPct val="150000"/>
              </a:lnSpc>
              <a:buFont typeface="Wingdings" panose="05000000000000000000" pitchFamily="2" charset="2"/>
              <a:buChar char="ü"/>
            </a:pPr>
            <a:r>
              <a:rPr lang="ar-EG" sz="1400" b="1" dirty="0" smtClean="0">
                <a:latin typeface="Alexandria"/>
              </a:rPr>
              <a:t>الموضوعية</a:t>
            </a:r>
            <a:r>
              <a:rPr lang="ar-EG" sz="1400" dirty="0">
                <a:latin typeface="Alexandria"/>
              </a:rPr>
              <a:t>: هل المعلومات مقدمة بطريقة متوازنة وحيادية ، أم أن هناك تحيزاً أو أجندة واضحة</a:t>
            </a:r>
            <a:r>
              <a:rPr lang="ar-EG" sz="1400" dirty="0" smtClean="0">
                <a:latin typeface="Alexandria"/>
              </a:rPr>
              <a:t>؟</a:t>
            </a:r>
          </a:p>
        </p:txBody>
      </p:sp>
      <p:sp>
        <p:nvSpPr>
          <p:cNvPr id="4" name="TextBox 3"/>
          <p:cNvSpPr txBox="1"/>
          <p:nvPr/>
        </p:nvSpPr>
        <p:spPr>
          <a:xfrm>
            <a:off x="605306" y="1738648"/>
            <a:ext cx="4924097" cy="1169551"/>
          </a:xfrm>
          <a:prstGeom prst="rect">
            <a:avLst/>
          </a:prstGeom>
          <a:noFill/>
        </p:spPr>
        <p:txBody>
          <a:bodyPr wrap="square" rtlCol="1">
            <a:spAutoFit/>
          </a:bodyPr>
          <a:lstStyle/>
          <a:p>
            <a:pPr marL="285750" indent="-285750" algn="r" rtl="1">
              <a:buFontTx/>
              <a:buChar char="-"/>
            </a:pPr>
            <a:r>
              <a:rPr lang="ar-EG" sz="1400" b="1" dirty="0"/>
              <a:t>التغطية</a:t>
            </a:r>
            <a:r>
              <a:rPr lang="ar-EG" sz="1400" dirty="0"/>
              <a:t>: هل يوفر مصدر المعلومات لمحة شاملة عن الموضوع ، أم أنه يقدم فقط منظورًا محدودًا؟</a:t>
            </a:r>
          </a:p>
          <a:p>
            <a:pPr marL="285750" indent="-285750" algn="r" rtl="1">
              <a:buFontTx/>
              <a:buChar char="-"/>
            </a:pPr>
            <a:r>
              <a:rPr lang="ar-EG" sz="1400" b="1" dirty="0"/>
              <a:t>الجمهور</a:t>
            </a:r>
            <a:r>
              <a:rPr lang="ar-EG" sz="1400" dirty="0"/>
              <a:t>: هل المعلومات مخصصة للجمهور </a:t>
            </a:r>
            <a:r>
              <a:rPr lang="ar-EG" sz="1400" dirty="0" smtClean="0"/>
              <a:t>العام، </a:t>
            </a:r>
            <a:r>
              <a:rPr lang="ar-EG" sz="1400" dirty="0"/>
              <a:t>أم أنها تستهدف مجموعة معينة أو مستوى من الخبرة</a:t>
            </a:r>
          </a:p>
          <a:p>
            <a:pPr algn="r" rtl="1"/>
            <a:endParaRPr lang="ar-EG" sz="1400" dirty="0" smtClean="0"/>
          </a:p>
        </p:txBody>
      </p:sp>
    </p:spTree>
    <p:extLst>
      <p:ext uri="{BB962C8B-B14F-4D97-AF65-F5344CB8AC3E}">
        <p14:creationId xmlns:p14="http://schemas.microsoft.com/office/powerpoint/2010/main" val="2284065067"/>
      </p:ext>
    </p:extLst>
  </p:cSld>
  <p:clrMapOvr>
    <a:masterClrMapping/>
  </p:clrMapOvr>
  <p:transition spd="slow" advTm="5348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208855"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ما هي محركات البحث العلمي</a:t>
            </a:r>
            <a:r>
              <a:rPr lang="ar-EG" sz="2400" b="1" dirty="0" smtClean="0">
                <a:solidFill>
                  <a:srgbClr val="00B0F0"/>
                </a:solidFill>
                <a:latin typeface="Alexandria" charset="0"/>
                <a:cs typeface="Alexandria" charset="0"/>
              </a:rPr>
              <a:t>؟</a:t>
            </a:r>
            <a:endParaRPr lang="ar-EG"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6554439" y="4681099"/>
            <a:ext cx="5177308" cy="1708160"/>
          </a:xfrm>
          <a:prstGeom prst="rect">
            <a:avLst/>
          </a:prstGeom>
          <a:noFill/>
        </p:spPr>
        <p:txBody>
          <a:bodyPr wrap="square" rtlCol="1">
            <a:spAutoFit/>
          </a:bodyPr>
          <a:lstStyle/>
          <a:p>
            <a:pPr algn="justLow" rtl="1">
              <a:lnSpc>
                <a:spcPct val="150000"/>
              </a:lnSpc>
            </a:pPr>
            <a:r>
              <a:rPr lang="ar-EG" sz="1400" dirty="0">
                <a:latin typeface="Alexandria"/>
              </a:rPr>
              <a:t> محركات البحث العلمي هي محركات بحثٍ علميةٍ متخصصةٍ توفر </a:t>
            </a:r>
            <a:r>
              <a:rPr lang="ar-EG" sz="1400" dirty="0" smtClean="0">
                <a:latin typeface="Alexandria"/>
              </a:rPr>
              <a:t>للباحث </a:t>
            </a:r>
            <a:r>
              <a:rPr lang="ar-EG" sz="1400" dirty="0">
                <a:latin typeface="Alexandria"/>
              </a:rPr>
              <a:t>المعلومات اللازمة لإتمام أيّ بحثٍ أكاديمي</a:t>
            </a:r>
            <a:r>
              <a:rPr lang="ar-EG" sz="1400" dirty="0" smtClean="0">
                <a:latin typeface="Alexandria"/>
              </a:rPr>
              <a:t>. من </a:t>
            </a:r>
            <a:r>
              <a:rPr lang="ar-EG" sz="1400" dirty="0">
                <a:latin typeface="Alexandria"/>
              </a:rPr>
              <a:t>خلال </a:t>
            </a:r>
            <a:r>
              <a:rPr lang="ar-EG" sz="1400" dirty="0" smtClean="0">
                <a:latin typeface="Alexandria"/>
              </a:rPr>
              <a:t>تزويده </a:t>
            </a:r>
            <a:r>
              <a:rPr lang="ar-EG" sz="1400" dirty="0">
                <a:latin typeface="Alexandria"/>
              </a:rPr>
              <a:t>بنتائج دقيقةٍ ومتناسبةٍ مع الكلمات الرئيسة التي تدخلها في محرك البحث</a:t>
            </a:r>
            <a:r>
              <a:rPr lang="ar-EG" sz="1400" dirty="0" smtClean="0">
                <a:latin typeface="Alexandria"/>
              </a:rPr>
              <a:t>.</a:t>
            </a:r>
            <a:endParaRPr lang="ar-EG" sz="1400" dirty="0">
              <a:latin typeface="Alexandria"/>
            </a:endParaRPr>
          </a:p>
          <a:p>
            <a:pPr algn="justLow" rtl="1">
              <a:lnSpc>
                <a:spcPct val="150000"/>
              </a:lnSpc>
            </a:pPr>
            <a:r>
              <a:rPr lang="ar-EG" sz="1400" dirty="0" smtClean="0">
                <a:latin typeface="Alexandria"/>
              </a:rPr>
              <a:t>تظهر للباحث نتائج </a:t>
            </a:r>
            <a:r>
              <a:rPr lang="ar-EG" sz="1400" dirty="0">
                <a:latin typeface="Alexandria"/>
              </a:rPr>
              <a:t>البحث على شكل مواقع ويبٍ وصورٍ ومقاطع فيديو تتطابق مع ما </a:t>
            </a:r>
            <a:r>
              <a:rPr lang="ar-EG" sz="1400" dirty="0" smtClean="0">
                <a:latin typeface="Alexandria"/>
              </a:rPr>
              <a:t>يحاول </a:t>
            </a:r>
            <a:r>
              <a:rPr lang="ar-EG" sz="1400" dirty="0">
                <a:latin typeface="Alexandria"/>
              </a:rPr>
              <a:t>العثور عليه عبر </a:t>
            </a:r>
            <a:r>
              <a:rPr lang="ar-EG" sz="1400" dirty="0" smtClean="0">
                <a:latin typeface="Alexandria"/>
              </a:rPr>
              <a:t>الإنترنت</a:t>
            </a:r>
            <a:r>
              <a:rPr lang="ar-EG" sz="1400" dirty="0" smtClean="0">
                <a:latin typeface="Alexandria"/>
              </a:rPr>
              <a:t>.</a:t>
            </a:r>
          </a:p>
        </p:txBody>
      </p:sp>
      <p:sp>
        <p:nvSpPr>
          <p:cNvPr id="4" name="TextBox 3"/>
          <p:cNvSpPr txBox="1"/>
          <p:nvPr/>
        </p:nvSpPr>
        <p:spPr>
          <a:xfrm>
            <a:off x="605306" y="1738648"/>
            <a:ext cx="4924097" cy="2769989"/>
          </a:xfrm>
          <a:prstGeom prst="rect">
            <a:avLst/>
          </a:prstGeom>
          <a:noFill/>
        </p:spPr>
        <p:txBody>
          <a:bodyPr wrap="square" rtlCol="1">
            <a:spAutoFit/>
          </a:bodyPr>
          <a:lstStyle/>
          <a:p>
            <a:pPr algn="r" rtl="1"/>
            <a:r>
              <a:rPr lang="ar-EG" sz="1400" dirty="0"/>
              <a:t> في عالمنا الرقمي المتطور تعدّ محركات البحث أداةً حيويةً للعثور على المعلومات والموارد على الإنترنت بسهولةٍ وسرعة، كما تُعدّ محطةً رئيسةً </a:t>
            </a:r>
            <a:r>
              <a:rPr lang="ar-EG" sz="1400" dirty="0" smtClean="0"/>
              <a:t>للباحثين والمستخدمين</a:t>
            </a:r>
            <a:r>
              <a:rPr lang="ar-EG" sz="1400" dirty="0"/>
              <a:t>. ومع تزايد استخدام الهواتف المحمولة والتقنيات الذكية، أصبحت هذه المحركات أكثر قابليةً للوصول والاستخدام، فهي تتطور باستمرارٍ لتوفير تجربة مستخدمٍ محسّنةً ونتائج أكثر دقة وشمولية</a:t>
            </a:r>
            <a:r>
              <a:rPr lang="ar-EG" sz="1400" dirty="0" smtClean="0"/>
              <a:t>.</a:t>
            </a:r>
          </a:p>
          <a:p>
            <a:pPr algn="r" rtl="1"/>
            <a:r>
              <a:rPr lang="ar-EG" sz="2000" b="1" dirty="0">
                <a:solidFill>
                  <a:srgbClr val="00AEEF"/>
                </a:solidFill>
              </a:rPr>
              <a:t>الفرق بين محرك البحث العلمي ومحرك بحث جوجل</a:t>
            </a:r>
          </a:p>
          <a:p>
            <a:pPr algn="r" rtl="1"/>
            <a:r>
              <a:rPr lang="ar-EG" sz="1400" dirty="0"/>
              <a:t>يختلف </a:t>
            </a:r>
            <a:r>
              <a:rPr lang="ar-EG" sz="1400" dirty="0" smtClean="0"/>
              <a:t>البحث </a:t>
            </a:r>
            <a:r>
              <a:rPr lang="ar-EG" sz="1400" dirty="0"/>
              <a:t>العلمي من جوجل والبحث العام في نوع المعلومات والمصادر التي تصل إليها في النقاط التالية</a:t>
            </a:r>
            <a:r>
              <a:rPr lang="ar-EG" sz="1400" dirty="0" smtClean="0"/>
              <a:t>:</a:t>
            </a:r>
            <a:endParaRPr lang="ar-EG" sz="1400" dirty="0"/>
          </a:p>
          <a:p>
            <a:pPr algn="r" rtl="1"/>
            <a:r>
              <a:rPr lang="ar-EG" sz="1400" dirty="0" smtClean="0"/>
              <a:t>البحث العلمي  هو محرك </a:t>
            </a:r>
            <a:r>
              <a:rPr lang="ar-EG" sz="1400" dirty="0"/>
              <a:t>بحثٍ متخصصٍ يركّز على المؤلفات العلمية بما تتضمنه من المقالات والأطروحات والكتب وأوراق المؤتمرات والتقارير الفنية. </a:t>
            </a:r>
          </a:p>
          <a:p>
            <a:pPr algn="r" rtl="1"/>
            <a:r>
              <a:rPr lang="ar-EG" sz="1400" dirty="0"/>
              <a:t>محرك البحث  جوجل محركٌ بنطاق بحثٍ أوسع في المعلومات، بما في ذلك الأخبار والمواقع الإلكترونية والصور ومقاطع الفيديو.</a:t>
            </a:r>
            <a:endParaRPr lang="ar-EG" sz="1400" dirty="0" smtClean="0"/>
          </a:p>
        </p:txBody>
      </p:sp>
    </p:spTree>
    <p:extLst>
      <p:ext uri="{BB962C8B-B14F-4D97-AF65-F5344CB8AC3E}">
        <p14:creationId xmlns:p14="http://schemas.microsoft.com/office/powerpoint/2010/main" val="1732665669"/>
      </p:ext>
    </p:extLst>
  </p:cSld>
  <p:clrMapOvr>
    <a:masterClrMapping/>
  </p:clrMapOvr>
  <p:transition spd="slow" advTm="127920">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208855" cy="46166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لماذا نستخدم محركات البحث العلمي</a:t>
            </a:r>
            <a:endParaRPr lang="ar-EG"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5692422" y="4681099"/>
            <a:ext cx="6039325" cy="1708160"/>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
            </a:pPr>
            <a:r>
              <a:rPr lang="ar-EG" sz="1400" dirty="0">
                <a:latin typeface="Alexandria"/>
              </a:rPr>
              <a:t>تساعدك محركات البحث العلمي على تحديد موقع المعلومات العلمية بسرعةٍ على الويب من خلال</a:t>
            </a:r>
            <a:r>
              <a:rPr lang="ar-EG" sz="1400" dirty="0" smtClean="0">
                <a:latin typeface="Alexandria"/>
              </a:rPr>
              <a:t>:</a:t>
            </a:r>
            <a:endParaRPr lang="ar-EG" sz="1400" dirty="0">
              <a:latin typeface="Alexandria"/>
            </a:endParaRPr>
          </a:p>
          <a:p>
            <a:pPr marL="285750" indent="-285750" algn="justLow" rtl="1">
              <a:lnSpc>
                <a:spcPct val="150000"/>
              </a:lnSpc>
              <a:buFont typeface="Wingdings" panose="05000000000000000000" pitchFamily="2" charset="2"/>
              <a:buChar char="§"/>
            </a:pPr>
            <a:r>
              <a:rPr lang="ar-EG" sz="1400" dirty="0">
                <a:latin typeface="Alexandria"/>
              </a:rPr>
              <a:t>تصفية المواقع غير العلمية.</a:t>
            </a:r>
          </a:p>
          <a:p>
            <a:pPr marL="285750" indent="-285750" algn="justLow" rtl="1">
              <a:lnSpc>
                <a:spcPct val="150000"/>
              </a:lnSpc>
              <a:buFont typeface="Wingdings" panose="05000000000000000000" pitchFamily="2" charset="2"/>
              <a:buChar char="§"/>
            </a:pPr>
            <a:r>
              <a:rPr lang="ar-EG" sz="1400" dirty="0">
                <a:latin typeface="Alexandria"/>
              </a:rPr>
              <a:t>البحث عن المقالات المراجعة من الأقران </a:t>
            </a:r>
            <a:r>
              <a:rPr lang="en-US" sz="1400" dirty="0" smtClean="0">
                <a:latin typeface="Alexandria"/>
              </a:rPr>
              <a:t> peer-reviewed </a:t>
            </a:r>
            <a:r>
              <a:rPr lang="en-US" sz="1400" dirty="0">
                <a:latin typeface="Alexandria"/>
              </a:rPr>
              <a:t>articles </a:t>
            </a:r>
            <a:r>
              <a:rPr lang="ar-EG" sz="1400" dirty="0" smtClean="0">
                <a:latin typeface="Alexandria"/>
              </a:rPr>
              <a:t>مثل </a:t>
            </a:r>
            <a:r>
              <a:rPr lang="ar-EG" sz="1400" dirty="0">
                <a:latin typeface="Alexandria"/>
              </a:rPr>
              <a:t>ملفات </a:t>
            </a:r>
            <a:r>
              <a:rPr lang="en-US" sz="1400" dirty="0">
                <a:latin typeface="Alexandria"/>
              </a:rPr>
              <a:t>PDF.</a:t>
            </a:r>
          </a:p>
          <a:p>
            <a:pPr marL="285750" indent="-285750" algn="justLow" rtl="1">
              <a:lnSpc>
                <a:spcPct val="150000"/>
              </a:lnSpc>
              <a:buFont typeface="Wingdings" panose="05000000000000000000" pitchFamily="2" charset="2"/>
              <a:buChar char="§"/>
            </a:pPr>
            <a:r>
              <a:rPr lang="ar-EG" sz="1400" dirty="0">
                <a:latin typeface="Alexandria"/>
              </a:rPr>
              <a:t>الوصول إلى العديد من المصادر والمراجع العلمية  الموثوقة مجاناً.</a:t>
            </a:r>
          </a:p>
          <a:p>
            <a:pPr marL="285750" indent="-285750" algn="justLow" rtl="1">
              <a:lnSpc>
                <a:spcPct val="150000"/>
              </a:lnSpc>
              <a:buFont typeface="Wingdings" panose="05000000000000000000" pitchFamily="2" charset="2"/>
              <a:buChar char="§"/>
            </a:pPr>
            <a:r>
              <a:rPr lang="ar-EG" sz="1400" dirty="0">
                <a:latin typeface="Alexandria"/>
              </a:rPr>
              <a:t>البحث عن مراجع حديثة للاستعانة بها بسبب تحديث جوجل المستمر لبياناته.</a:t>
            </a:r>
            <a:endParaRPr lang="ar-EG" sz="1400" dirty="0" smtClean="0">
              <a:latin typeface="Alexandria"/>
            </a:endParaRPr>
          </a:p>
        </p:txBody>
      </p:sp>
      <p:sp>
        <p:nvSpPr>
          <p:cNvPr id="4" name="TextBox 3"/>
          <p:cNvSpPr txBox="1"/>
          <p:nvPr/>
        </p:nvSpPr>
        <p:spPr>
          <a:xfrm>
            <a:off x="605306" y="1738648"/>
            <a:ext cx="4924097" cy="2769989"/>
          </a:xfrm>
          <a:prstGeom prst="rect">
            <a:avLst/>
          </a:prstGeom>
          <a:noFill/>
        </p:spPr>
        <p:txBody>
          <a:bodyPr wrap="square" rtlCol="1">
            <a:spAutoFit/>
          </a:bodyPr>
          <a:lstStyle/>
          <a:p>
            <a:pPr algn="r" rtl="1"/>
            <a:r>
              <a:rPr lang="ar-EG" sz="2000" b="1" dirty="0" smtClean="0">
                <a:solidFill>
                  <a:srgbClr val="00AEEF"/>
                </a:solidFill>
              </a:rPr>
              <a:t>أهمية محركات البحث العلمي:</a:t>
            </a:r>
          </a:p>
          <a:p>
            <a:pPr algn="r" rtl="1"/>
            <a:r>
              <a:rPr lang="ar-EG" sz="1400" dirty="0"/>
              <a:t>ت</a:t>
            </a:r>
            <a:r>
              <a:rPr lang="ar-EG" sz="1400" dirty="0" smtClean="0"/>
              <a:t>عدّ </a:t>
            </a:r>
            <a:r>
              <a:rPr lang="ar-EG" sz="1400" dirty="0"/>
              <a:t>محركات البحث العلمية أداةً حيويةً للباحث الأكاديمي، ونلخص لك هذه الأهمية في أبرز النقاط</a:t>
            </a:r>
            <a:r>
              <a:rPr lang="ar-EG" sz="1400" dirty="0" smtClean="0"/>
              <a:t>:</a:t>
            </a:r>
            <a:endParaRPr lang="ar-EG" sz="1400" dirty="0"/>
          </a:p>
          <a:p>
            <a:pPr marL="285750" indent="-285750" algn="r" rtl="1">
              <a:buFont typeface="Wingdings" panose="05000000000000000000" pitchFamily="2" charset="2"/>
              <a:buChar char="q"/>
            </a:pPr>
            <a:r>
              <a:rPr lang="ar-EG" sz="1400" dirty="0"/>
              <a:t>توفير أعدادٍ هائلةٍ من المعلومات والمصادر في جميع التخصصات العلمية، من خلال جمع الدراسات والأبحاث والمقالات العلمية من مصادر مختلفة.</a:t>
            </a:r>
          </a:p>
          <a:p>
            <a:pPr marL="285750" indent="-285750" algn="r" rtl="1">
              <a:buFont typeface="Wingdings" panose="05000000000000000000" pitchFamily="2" charset="2"/>
              <a:buChar char="q"/>
            </a:pPr>
            <a:r>
              <a:rPr lang="ar-EG" sz="1400" dirty="0"/>
              <a:t>السماح بالوصول السهل والسريع لكمٍّ هائلٍ من البيانات والمعلومات من مصادر موثوقةٍ بأقل جهدٍ ممكن. </a:t>
            </a:r>
          </a:p>
          <a:p>
            <a:pPr marL="285750" indent="-285750" algn="r" rtl="1">
              <a:buFont typeface="Wingdings" panose="05000000000000000000" pitchFamily="2" charset="2"/>
              <a:buChar char="q"/>
            </a:pPr>
            <a:r>
              <a:rPr lang="ar-EG" sz="1400" dirty="0"/>
              <a:t>تتبّع الدراسات السابقة والوصول السهل إلى المصادر الرئيسة للمعلومات. بما يساهم في إثراء بحثك العلمي وتعزيز جودته.</a:t>
            </a:r>
          </a:p>
          <a:p>
            <a:pPr marL="285750" indent="-285750" algn="r" rtl="1">
              <a:buFont typeface="Wingdings" panose="05000000000000000000" pitchFamily="2" charset="2"/>
              <a:buChar char="q"/>
            </a:pPr>
            <a:r>
              <a:rPr lang="ar-EG" sz="1400" dirty="0"/>
              <a:t>إمكانية إنشاء مكتبتك الخاصة لحفظ نتائج البحث من خلال تجميع وتنظيم المعلومات المهمة في مكانٍ واحد. بما يسهّل عملية الاستعراض والاستفادة من النتائج السابقة.</a:t>
            </a:r>
            <a:endParaRPr lang="ar-EG" sz="1400" dirty="0" smtClean="0"/>
          </a:p>
        </p:txBody>
      </p:sp>
    </p:spTree>
    <p:extLst>
      <p:ext uri="{BB962C8B-B14F-4D97-AF65-F5344CB8AC3E}">
        <p14:creationId xmlns:p14="http://schemas.microsoft.com/office/powerpoint/2010/main" val="3457051431"/>
      </p:ext>
    </p:extLst>
  </p:cSld>
  <p:clrMapOvr>
    <a:masterClrMapping/>
  </p:clrMapOvr>
  <p:transition spd="slow" advTm="248686">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أمثلة لمحركات البحث العلمي الأكاديمي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412400" cy="3323987"/>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en-US" sz="1400" dirty="0" smtClean="0">
                <a:latin typeface="Alexandria"/>
              </a:rPr>
              <a:t> </a:t>
            </a:r>
            <a:r>
              <a:rPr lang="en-US" sz="1400" b="1" dirty="0" smtClean="0">
                <a:latin typeface="Alexandria"/>
              </a:rPr>
              <a:t>:Lib </a:t>
            </a:r>
            <a:r>
              <a:rPr lang="en-US" sz="1400" b="1" dirty="0">
                <a:latin typeface="Alexandria"/>
              </a:rPr>
              <a:t>Guides </a:t>
            </a:r>
            <a:r>
              <a:rPr lang="en-US" sz="1400" b="1" dirty="0" smtClean="0">
                <a:latin typeface="Alexandria"/>
              </a:rPr>
              <a:t>Community</a:t>
            </a:r>
            <a:r>
              <a:rPr lang="ar-EG" sz="1400" dirty="0" smtClean="0">
                <a:latin typeface="Alexandria"/>
              </a:rPr>
              <a:t>موقع </a:t>
            </a:r>
            <a:r>
              <a:rPr lang="ar-EG" sz="1400" dirty="0">
                <a:latin typeface="Alexandria"/>
              </a:rPr>
              <a:t>يقدم لك خدمة البحث واستكشاف أزيد من 318968 دليل بحث يشرف عليه أزيد من 53731 من أمناء المكتبات في 3856 مكتبة في جميع أنحاء </a:t>
            </a:r>
            <a:r>
              <a:rPr lang="ar-EG" sz="1400" dirty="0" smtClean="0">
                <a:latin typeface="Alexandria"/>
              </a:rPr>
              <a:t>العالم.</a:t>
            </a:r>
          </a:p>
          <a:p>
            <a:pPr marL="285750" indent="-285750" algn="justLow" rtl="1">
              <a:lnSpc>
                <a:spcPct val="150000"/>
              </a:lnSpc>
              <a:buFont typeface="Wingdings" panose="05000000000000000000" pitchFamily="2" charset="2"/>
              <a:buChar char="q"/>
            </a:pPr>
            <a:r>
              <a:rPr lang="en-US" sz="1400" b="1" dirty="0" smtClean="0">
                <a:latin typeface="Alexandria"/>
              </a:rPr>
              <a:t>:Academic Info</a:t>
            </a:r>
            <a:r>
              <a:rPr lang="ar-EG" sz="1400" b="1" dirty="0" smtClean="0">
                <a:latin typeface="Alexandria"/>
              </a:rPr>
              <a:t> </a:t>
            </a:r>
            <a:r>
              <a:rPr lang="ar-EG" sz="1400" dirty="0" smtClean="0">
                <a:latin typeface="Alexandria"/>
              </a:rPr>
              <a:t>دليل </a:t>
            </a:r>
            <a:r>
              <a:rPr lang="ar-EG" sz="1400" dirty="0">
                <a:latin typeface="Alexandria"/>
              </a:rPr>
              <a:t>بحث غني بأفضل الروابط والموارد وأكثرها ارتباطا بموضوع البحث الذي يخصك، من خلال استعراض قائمة من نتائج البحث التي تكون غالبا عبارة عن مراجع مطبوعة أو مصادر إلكترونية</a:t>
            </a:r>
            <a:r>
              <a:rPr lang="ar-EG" sz="1400" dirty="0" smtClean="0">
                <a:latin typeface="Alexandria"/>
              </a:rPr>
              <a:t>.</a:t>
            </a:r>
          </a:p>
          <a:p>
            <a:pPr marL="285750" indent="-285750" algn="justLow" rtl="1">
              <a:lnSpc>
                <a:spcPct val="150000"/>
              </a:lnSpc>
              <a:buFont typeface="Wingdings" panose="05000000000000000000" pitchFamily="2" charset="2"/>
              <a:buChar char="q"/>
            </a:pPr>
            <a:r>
              <a:rPr lang="en-US" sz="1400" dirty="0" smtClean="0">
                <a:latin typeface="Alexandria"/>
              </a:rPr>
              <a:t>:</a:t>
            </a:r>
            <a:r>
              <a:rPr lang="en-US" sz="1400" b="1" dirty="0" smtClean="0">
                <a:latin typeface="Alexandria"/>
              </a:rPr>
              <a:t>Archival </a:t>
            </a:r>
            <a:r>
              <a:rPr lang="en-US" sz="1400" b="1" dirty="0">
                <a:latin typeface="Alexandria"/>
              </a:rPr>
              <a:t>Research </a:t>
            </a:r>
            <a:r>
              <a:rPr lang="en-US" sz="1400" b="1" dirty="0" smtClean="0">
                <a:latin typeface="Alexandria"/>
              </a:rPr>
              <a:t>Catalogue</a:t>
            </a:r>
            <a:r>
              <a:rPr lang="ar-EG" sz="1400" dirty="0" smtClean="0">
                <a:latin typeface="Alexandria"/>
              </a:rPr>
              <a:t>الموقع </a:t>
            </a:r>
            <a:r>
              <a:rPr lang="ar-EG" sz="1400" dirty="0">
                <a:latin typeface="Alexandria"/>
              </a:rPr>
              <a:t>الرسمي لإدارة الأرشيف والوثائق الوطنية في الولايات المتحدة الأمريكية، حيث </a:t>
            </a:r>
            <a:r>
              <a:rPr lang="ar-EG" sz="1400" dirty="0" smtClean="0">
                <a:latin typeface="Alexandria"/>
              </a:rPr>
              <a:t>يمكن من خلاله </a:t>
            </a:r>
            <a:r>
              <a:rPr lang="ar-EG" sz="1400" dirty="0">
                <a:latin typeface="Alexandria"/>
              </a:rPr>
              <a:t>البحث في الوثائق التي تقوم هذه المؤسسة بحفظها وتوثيقها، كما يمكن استخدام الموقع للبحث في المراجع التي توفرها بعض المكتبات الرئاسية الأمريكية.</a:t>
            </a:r>
          </a:p>
        </p:txBody>
      </p:sp>
      <p:sp>
        <p:nvSpPr>
          <p:cNvPr id="9" name="TextBox 8"/>
          <p:cNvSpPr txBox="1"/>
          <p:nvPr/>
        </p:nvSpPr>
        <p:spPr>
          <a:xfrm>
            <a:off x="5826569" y="4599047"/>
            <a:ext cx="5705326" cy="1991379"/>
          </a:xfrm>
          <a:prstGeom prst="rect">
            <a:avLst/>
          </a:prstGeom>
          <a:noFill/>
        </p:spPr>
        <p:txBody>
          <a:bodyPr wrap="square" rtlCol="1">
            <a:spAutoFit/>
          </a:bodyPr>
          <a:lstStyle/>
          <a:p>
            <a:pPr algn="justLow" rtl="1">
              <a:lnSpc>
                <a:spcPct val="150000"/>
              </a:lnSpc>
            </a:pPr>
            <a:r>
              <a:rPr lang="ar-EG" sz="1400" dirty="0">
                <a:latin typeface="Alexandria"/>
              </a:rPr>
              <a:t>لا يجد الباحثون الأكاديميون غالبا نتائج جيدة لأبحاثهم على محركات البحث المعروفة مثل جوجل وياهو </a:t>
            </a:r>
            <a:r>
              <a:rPr lang="ar-EG" sz="1400" dirty="0" err="1">
                <a:latin typeface="Alexandria"/>
              </a:rPr>
              <a:t>وبينغ</a:t>
            </a:r>
            <a:r>
              <a:rPr lang="ar-EG" sz="1400" dirty="0">
                <a:latin typeface="Alexandria"/>
              </a:rPr>
              <a:t>، ورغم أن محرك البحث جوجل يعتبر أقوى محرك بحث في العالم لكن نتائجه المتباينة لا تلبي حاجيات الدارسين والطلاب والأساتذة والباحثين الراغبين في إنجاز أبحاث أكاديمية ، لذلك من الأفضل بالنسبة لهم التوجه إلى مصادر بحث أكاديمية متخصصة . وهنا نستعرض قائمة بأفضل محركات البحث العلمي الأكاديمي التي تهدف إلى جعل المواد العلمية في متناول الجميع، علما أن أغلبها يدعم اللغة الإنجليزية فقط .</a:t>
            </a:r>
          </a:p>
        </p:txBody>
      </p:sp>
    </p:spTree>
    <p:extLst>
      <p:ext uri="{BB962C8B-B14F-4D97-AF65-F5344CB8AC3E}">
        <p14:creationId xmlns:p14="http://schemas.microsoft.com/office/powerpoint/2010/main" val="4219323202"/>
      </p:ext>
    </p:extLst>
  </p:cSld>
  <p:clrMapOvr>
    <a:masterClrMapping/>
  </p:clrMapOvr>
  <p:transition spd="slow" advTm="161444">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أمثلة لمحركات البحث الأكاديمي</a:t>
            </a:r>
            <a:endParaRPr lang="en-US" sz="2400" b="1" dirty="0">
              <a:solidFill>
                <a:srgbClr val="00B0F0"/>
              </a:solidFill>
              <a:latin typeface="Alexandria" charset="0"/>
              <a:cs typeface="Alexandria" charset="0"/>
            </a:endParaRPr>
          </a:p>
        </p:txBody>
      </p:sp>
      <p:sp>
        <p:nvSpPr>
          <p:cNvPr id="18" name="Rectangle 17"/>
          <p:cNvSpPr/>
          <p:nvPr/>
        </p:nvSpPr>
        <p:spPr>
          <a:xfrm>
            <a:off x="5692422" y="359824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74271"/>
            <a:ext cx="5461095" cy="2677656"/>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en-US" sz="1400" dirty="0" smtClean="0">
                <a:latin typeface="Alexandria"/>
              </a:rPr>
              <a:t>: </a:t>
            </a:r>
            <a:r>
              <a:rPr lang="en-US" sz="1400" b="1" dirty="0" smtClean="0">
                <a:latin typeface="Alexandria"/>
              </a:rPr>
              <a:t>Eric</a:t>
            </a:r>
            <a:r>
              <a:rPr lang="ar-EG" sz="1400" dirty="0" smtClean="0">
                <a:latin typeface="Alexandria"/>
              </a:rPr>
              <a:t>هي </a:t>
            </a:r>
            <a:r>
              <a:rPr lang="ar-EG" sz="1400" dirty="0">
                <a:latin typeface="Alexandria"/>
              </a:rPr>
              <a:t>مكتبة رقمية على الانترنت للبحث التربوي والمعلومات، برعاية من معهد العلوم التربوية </a:t>
            </a:r>
            <a:r>
              <a:rPr lang="ar-EG" sz="1400" dirty="0" smtClean="0">
                <a:latin typeface="Alexandria"/>
              </a:rPr>
              <a:t>(</a:t>
            </a:r>
            <a:r>
              <a:rPr lang="en-US" sz="1400" dirty="0" smtClean="0">
                <a:latin typeface="Alexandria"/>
              </a:rPr>
              <a:t> (</a:t>
            </a:r>
            <a:r>
              <a:rPr lang="en-US" sz="1400" dirty="0" err="1" smtClean="0">
                <a:latin typeface="Alexandria"/>
              </a:rPr>
              <a:t>IES</a:t>
            </a:r>
            <a:r>
              <a:rPr lang="en-US" sz="1400" dirty="0">
                <a:latin typeface="Alexandria"/>
              </a:rPr>
              <a:t>) </a:t>
            </a:r>
            <a:r>
              <a:rPr lang="ar-EG" sz="1400" dirty="0">
                <a:latin typeface="Alexandria"/>
              </a:rPr>
              <a:t>في وزارة التعليم الأمريكية. يوفر سهولة الوصول إلى المصادر التربوية لدعم استخدامها في تحسين ممارسات التعلم والتدريس، وفي اتخاذ القرارات التربوية و في إنجاز البحوث</a:t>
            </a:r>
            <a:r>
              <a:rPr lang="ar-EG" sz="1400" dirty="0" smtClean="0">
                <a:latin typeface="Alexandria"/>
              </a:rPr>
              <a:t>.</a:t>
            </a:r>
          </a:p>
          <a:p>
            <a:pPr marL="285750" indent="-285750" algn="justLow" rtl="1">
              <a:lnSpc>
                <a:spcPct val="150000"/>
              </a:lnSpc>
              <a:buFont typeface="Wingdings" panose="05000000000000000000" pitchFamily="2" charset="2"/>
              <a:buChar char="q"/>
            </a:pPr>
            <a:r>
              <a:rPr lang="en-US" sz="1400" dirty="0" smtClean="0">
                <a:latin typeface="Alexandria"/>
              </a:rPr>
              <a:t>: </a:t>
            </a:r>
            <a:r>
              <a:rPr lang="en-US" sz="1400" b="1" dirty="0" err="1" smtClean="0">
                <a:latin typeface="Alexandria"/>
              </a:rPr>
              <a:t>Infomine</a:t>
            </a:r>
            <a:r>
              <a:rPr lang="ar-EG" sz="1400" dirty="0" smtClean="0">
                <a:latin typeface="Alexandria"/>
              </a:rPr>
              <a:t>مكتبة </a:t>
            </a:r>
            <a:r>
              <a:rPr lang="ar-EG" sz="1400" dirty="0">
                <a:latin typeface="Alexandria"/>
              </a:rPr>
              <a:t>افتراضية لموارد الإنترنت المتعلقة بأعضاء هيئة التدريس والطلاب وموظفي البحوث على المستوى الجامعي. تحتوي على موارد هامة مثل قواعد البيانات والدوريات الإلكترونية، و الكتب الإلكترونية، و لوحات الإعلانات، والقوائم البريدية  والمقالات وأدلة </a:t>
            </a:r>
            <a:r>
              <a:rPr lang="ar-EG" sz="1400" dirty="0" smtClean="0">
                <a:latin typeface="Alexandria"/>
              </a:rPr>
              <a:t>الباحثين</a:t>
            </a:r>
            <a:r>
              <a:rPr lang="ar-EG" sz="1400" dirty="0">
                <a:latin typeface="Alexandria"/>
              </a:rPr>
              <a:t>، وأنواع أخرى من المعلومات.</a:t>
            </a:r>
            <a:endParaRPr lang="ar-EG" sz="1400" dirty="0" smtClean="0">
              <a:latin typeface="Alexandria"/>
            </a:endParaRPr>
          </a:p>
        </p:txBody>
      </p:sp>
      <p:sp>
        <p:nvSpPr>
          <p:cNvPr id="9" name="TextBox 8"/>
          <p:cNvSpPr txBox="1"/>
          <p:nvPr/>
        </p:nvSpPr>
        <p:spPr>
          <a:xfrm>
            <a:off x="6236119" y="4537133"/>
            <a:ext cx="5766991" cy="1384995"/>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en-US" sz="1400" dirty="0" smtClean="0">
                <a:latin typeface="Alexandria"/>
              </a:rPr>
              <a:t>:</a:t>
            </a:r>
            <a:r>
              <a:rPr lang="en-US" sz="1400" b="1" dirty="0" smtClean="0">
                <a:latin typeface="Alexandria"/>
              </a:rPr>
              <a:t>BASE</a:t>
            </a:r>
            <a:r>
              <a:rPr lang="en-US" sz="1400" dirty="0" smtClean="0">
                <a:latin typeface="Alexandria"/>
              </a:rPr>
              <a:t> </a:t>
            </a:r>
            <a:r>
              <a:rPr lang="ar-EG" sz="1400" dirty="0" smtClean="0">
                <a:latin typeface="Alexandria"/>
              </a:rPr>
              <a:t> أحد </a:t>
            </a:r>
            <a:r>
              <a:rPr lang="ar-EG" sz="1400" dirty="0">
                <a:latin typeface="Alexandria"/>
              </a:rPr>
              <a:t>محركات البحث الأكثر ضخامة في العالم خاصة بالنسبة للمصادر العلمية الإلكترونية المفتوحة. الموقع تشرف عليه إدارة مكتبة جامعة </a:t>
            </a:r>
            <a:r>
              <a:rPr lang="ar-EG" sz="1400" dirty="0" err="1">
                <a:latin typeface="Alexandria"/>
              </a:rPr>
              <a:t>بيليفيلد</a:t>
            </a:r>
            <a:r>
              <a:rPr lang="ar-EG" sz="1400" dirty="0">
                <a:latin typeface="Alexandria"/>
              </a:rPr>
              <a:t> </a:t>
            </a:r>
            <a:r>
              <a:rPr lang="ar-EG" sz="1400" dirty="0" smtClean="0">
                <a:latin typeface="Alexandria"/>
              </a:rPr>
              <a:t>الألمانية.</a:t>
            </a:r>
            <a:endParaRPr lang="en-US" sz="1400" dirty="0">
              <a:latin typeface="Alexandria"/>
            </a:endParaRPr>
          </a:p>
          <a:p>
            <a:pPr marL="285750" indent="-285750" algn="justLow" rtl="1">
              <a:lnSpc>
                <a:spcPct val="150000"/>
              </a:lnSpc>
              <a:buFont typeface="Wingdings" panose="05000000000000000000" pitchFamily="2" charset="2"/>
              <a:buChar char="q"/>
            </a:pPr>
            <a:r>
              <a:rPr lang="en-US" sz="1400" dirty="0" smtClean="0">
                <a:latin typeface="Alexandria"/>
              </a:rPr>
              <a:t>:</a:t>
            </a:r>
            <a:r>
              <a:rPr lang="en-US" sz="1400" b="1" dirty="0" err="1" smtClean="0">
                <a:latin typeface="Alexandria"/>
              </a:rPr>
              <a:t>CiteuLike</a:t>
            </a:r>
            <a:r>
              <a:rPr lang="ar-EG" sz="1400" dirty="0" smtClean="0">
                <a:latin typeface="Alexandria"/>
              </a:rPr>
              <a:t>هو </a:t>
            </a:r>
            <a:r>
              <a:rPr lang="ar-EG" sz="1400" dirty="0">
                <a:latin typeface="Alexandria"/>
              </a:rPr>
              <a:t>خدمة مجانية لإدارة واكتشاف المراجع العلمية، ويقدم ما يناهز 7 ملايين مادة علمية.</a:t>
            </a:r>
          </a:p>
        </p:txBody>
      </p:sp>
    </p:spTree>
    <p:extLst>
      <p:ext uri="{BB962C8B-B14F-4D97-AF65-F5344CB8AC3E}">
        <p14:creationId xmlns:p14="http://schemas.microsoft.com/office/powerpoint/2010/main" val="1624335510"/>
      </p:ext>
    </p:extLst>
  </p:cSld>
  <p:clrMapOvr>
    <a:masterClrMapping/>
  </p:clrMapOvr>
  <p:transition spd="slow" advTm="85630">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086144" y="4011153"/>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أمثلة لمحركات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19" name="TextBox 18"/>
          <p:cNvSpPr txBox="1"/>
          <p:nvPr/>
        </p:nvSpPr>
        <p:spPr>
          <a:xfrm>
            <a:off x="5682164" y="3568892"/>
            <a:ext cx="1091009" cy="337185"/>
          </a:xfrm>
          <a:prstGeom prst="rect">
            <a:avLst/>
          </a:prstGeom>
          <a:noFill/>
        </p:spPr>
        <p:txBody>
          <a:bodyPr wrap="square" rtlCol="0">
            <a:spAutoFit/>
          </a:bodyPr>
          <a:lstStyle/>
          <a:p>
            <a:pPr algn="ctr"/>
            <a:r>
              <a:rPr lang="ar-EG" sz="1600" dirty="0" smtClean="0">
                <a:solidFill>
                  <a:prstClr val="white"/>
                </a:solidFill>
                <a:latin typeface="Alexandria" charset="0"/>
                <a:cs typeface="Alexandria" charset="0"/>
              </a:rPr>
              <a:t>محاضرة</a:t>
            </a:r>
            <a:endParaRPr lang="en-US" sz="1600" dirty="0">
              <a:solidFill>
                <a:prstClr val="white"/>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prstClr val="white"/>
                </a:solidFill>
                <a:latin typeface="Alexandria" charset="0"/>
                <a:cs typeface="Alexandria" charset="0"/>
              </a:rPr>
              <a:t>09</a:t>
            </a:r>
            <a:endParaRPr lang="en-US" sz="3600" b="1" dirty="0">
              <a:solidFill>
                <a:prstClr val="white"/>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874059" y="1492625"/>
            <a:ext cx="5084179" cy="3970318"/>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en-US" sz="1400" dirty="0">
                <a:solidFill>
                  <a:prstClr val="black"/>
                </a:solidFill>
                <a:latin typeface="Alexandria"/>
              </a:rPr>
              <a:t> </a:t>
            </a:r>
            <a:r>
              <a:rPr lang="en-US" sz="1400" dirty="0" smtClean="0">
                <a:solidFill>
                  <a:prstClr val="black"/>
                </a:solidFill>
                <a:latin typeface="Alexandria"/>
              </a:rPr>
              <a:t>:</a:t>
            </a:r>
            <a:r>
              <a:rPr lang="en-US" sz="1400" b="1" dirty="0" smtClean="0">
                <a:solidFill>
                  <a:prstClr val="black"/>
                </a:solidFill>
                <a:latin typeface="Alexandria"/>
              </a:rPr>
              <a:t>Library </a:t>
            </a:r>
            <a:r>
              <a:rPr lang="en-US" sz="1400" b="1" dirty="0">
                <a:solidFill>
                  <a:prstClr val="black"/>
                </a:solidFill>
                <a:latin typeface="Alexandria"/>
              </a:rPr>
              <a:t>of </a:t>
            </a:r>
            <a:r>
              <a:rPr lang="en-US" sz="1400" b="1" dirty="0" smtClean="0">
                <a:solidFill>
                  <a:prstClr val="black"/>
                </a:solidFill>
                <a:latin typeface="Alexandria"/>
              </a:rPr>
              <a:t>Congress</a:t>
            </a:r>
            <a:r>
              <a:rPr lang="ar-EG" sz="1400" dirty="0" smtClean="0">
                <a:solidFill>
                  <a:prstClr val="black"/>
                </a:solidFill>
                <a:latin typeface="Alexandria"/>
              </a:rPr>
              <a:t>مكتبة </a:t>
            </a:r>
            <a:r>
              <a:rPr lang="ar-EG" sz="1400" dirty="0">
                <a:solidFill>
                  <a:prstClr val="black"/>
                </a:solidFill>
                <a:latin typeface="Alexandria"/>
              </a:rPr>
              <a:t>الكونجرس توفر لك خدمة البحث في المصادر الأولية للوثائق، بما في ذلك الصور والخرائط والمخطوطات والصحف التاريخية وغير ذلك</a:t>
            </a:r>
            <a:r>
              <a:rPr lang="ar-EG" sz="1400" dirty="0" smtClean="0">
                <a:solidFill>
                  <a:prstClr val="black"/>
                </a:solidFill>
                <a:latin typeface="Alexandria"/>
              </a:rPr>
              <a:t>.</a:t>
            </a:r>
          </a:p>
          <a:p>
            <a:pPr marL="285750" indent="-285750" algn="justLow" rtl="1">
              <a:lnSpc>
                <a:spcPct val="150000"/>
              </a:lnSpc>
              <a:buFont typeface="Wingdings" panose="05000000000000000000" pitchFamily="2" charset="2"/>
              <a:buChar char="q"/>
            </a:pPr>
            <a:r>
              <a:rPr lang="en-US" sz="1400" dirty="0" smtClean="0">
                <a:solidFill>
                  <a:prstClr val="black"/>
                </a:solidFill>
                <a:latin typeface="Alexandria"/>
              </a:rPr>
              <a:t>:</a:t>
            </a:r>
            <a:r>
              <a:rPr lang="en-US" sz="1400" b="1" dirty="0" err="1" smtClean="0">
                <a:solidFill>
                  <a:prstClr val="black"/>
                </a:solidFill>
                <a:latin typeface="Alexandria"/>
              </a:rPr>
              <a:t>Refseek</a:t>
            </a:r>
            <a:r>
              <a:rPr lang="ar-EG" sz="1400" dirty="0" smtClean="0">
                <a:solidFill>
                  <a:prstClr val="black"/>
                </a:solidFill>
                <a:latin typeface="Alexandria"/>
              </a:rPr>
              <a:t>محرك </a:t>
            </a:r>
            <a:r>
              <a:rPr lang="ar-EG" sz="1400" dirty="0">
                <a:solidFill>
                  <a:prstClr val="black"/>
                </a:solidFill>
                <a:latin typeface="Alexandria"/>
              </a:rPr>
              <a:t>البحث مخصص للطلاب والباحثين، يصنف أكثر من مليار مادة، بما في ذلك صفحات الويب والكتب والموسوعات والمجلات والصحف. هو أحد محركات البحث المجانية مع دليل بياناتٍ ضخم، يمكنك من خلاله</a:t>
            </a:r>
            <a:r>
              <a:rPr lang="ar-EG" sz="1400" dirty="0" smtClean="0">
                <a:solidFill>
                  <a:prstClr val="black"/>
                </a:solidFill>
                <a:latin typeface="Alexandria"/>
              </a:rPr>
              <a:t>:</a:t>
            </a:r>
            <a:endParaRPr lang="ar-EG" sz="1400" dirty="0">
              <a:solidFill>
                <a:prstClr val="black"/>
              </a:solidFill>
              <a:latin typeface="Alexandria"/>
            </a:endParaRPr>
          </a:p>
          <a:p>
            <a:pPr marL="285750" indent="-285750" algn="justLow" rtl="1">
              <a:lnSpc>
                <a:spcPct val="150000"/>
              </a:lnSpc>
              <a:buFont typeface="Wingdings" panose="05000000000000000000" pitchFamily="2" charset="2"/>
              <a:buChar char="ü"/>
            </a:pPr>
            <a:r>
              <a:rPr lang="ar-EG" sz="1400" dirty="0">
                <a:solidFill>
                  <a:prstClr val="black"/>
                </a:solidFill>
                <a:latin typeface="Alexandria"/>
              </a:rPr>
              <a:t>البحث عن المعلومات المتعلّقة بموضوعٍ ما دون تشتيت انتباهك عن طريق الروابط الدعائية.</a:t>
            </a:r>
          </a:p>
          <a:p>
            <a:pPr marL="285750" indent="-285750" algn="justLow" rtl="1">
              <a:lnSpc>
                <a:spcPct val="150000"/>
              </a:lnSpc>
              <a:buFont typeface="Wingdings" panose="05000000000000000000" pitchFamily="2" charset="2"/>
              <a:buChar char="ü"/>
            </a:pPr>
            <a:r>
              <a:rPr lang="ar-EG" sz="1400" dirty="0">
                <a:solidFill>
                  <a:prstClr val="black"/>
                </a:solidFill>
                <a:latin typeface="Alexandria"/>
              </a:rPr>
              <a:t>تغطية شاملة للموضوعات دون زيادة المعلومات عن محرك البحث العام، مما يزيد من وضوح المعلومات الأكاديمية.</a:t>
            </a:r>
          </a:p>
          <a:p>
            <a:pPr marL="285750" indent="-285750" algn="justLow" rtl="1">
              <a:lnSpc>
                <a:spcPct val="150000"/>
              </a:lnSpc>
              <a:buFont typeface="Wingdings" panose="05000000000000000000" pitchFamily="2" charset="2"/>
              <a:buChar char="ü"/>
            </a:pPr>
            <a:r>
              <a:rPr lang="ar-EG" sz="1400" dirty="0">
                <a:solidFill>
                  <a:prstClr val="black"/>
                </a:solidFill>
                <a:latin typeface="Alexandria"/>
              </a:rPr>
              <a:t>الوصول إلى أكثر من خمسة مليارات وثيقة، بما في ذلك صفحات الويب والكتب والموسوعات والمجلات والصحف.</a:t>
            </a:r>
          </a:p>
        </p:txBody>
      </p:sp>
      <p:sp>
        <p:nvSpPr>
          <p:cNvPr id="9" name="TextBox 8"/>
          <p:cNvSpPr txBox="1"/>
          <p:nvPr/>
        </p:nvSpPr>
        <p:spPr>
          <a:xfrm>
            <a:off x="6310648" y="4611400"/>
            <a:ext cx="5589251" cy="2031325"/>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en-US" sz="1400" dirty="0" smtClean="0">
                <a:solidFill>
                  <a:prstClr val="black"/>
                </a:solidFill>
                <a:latin typeface="Alexandria"/>
              </a:rPr>
              <a:t>:</a:t>
            </a:r>
            <a:r>
              <a:rPr lang="en-US" sz="1400" b="1" dirty="0" smtClean="0">
                <a:solidFill>
                  <a:prstClr val="black"/>
                </a:solidFill>
                <a:latin typeface="Alexandria"/>
              </a:rPr>
              <a:t>Google Scholar</a:t>
            </a:r>
            <a:r>
              <a:rPr lang="ar-EG" sz="1400" dirty="0" smtClean="0">
                <a:solidFill>
                  <a:prstClr val="black"/>
                </a:solidFill>
                <a:latin typeface="Alexandria"/>
              </a:rPr>
              <a:t>يقدم </a:t>
            </a:r>
            <a:r>
              <a:rPr lang="ar-EG" sz="1400" dirty="0">
                <a:solidFill>
                  <a:prstClr val="black"/>
                </a:solidFill>
                <a:latin typeface="Alexandria"/>
              </a:rPr>
              <a:t>الباحث العلمي من </a:t>
            </a:r>
            <a:r>
              <a:rPr lang="en-US" sz="1400" dirty="0" smtClean="0">
                <a:solidFill>
                  <a:prstClr val="black"/>
                </a:solidFill>
                <a:latin typeface="Alexandria"/>
              </a:rPr>
              <a:t>Google </a:t>
            </a:r>
            <a:r>
              <a:rPr lang="ar-EG" sz="1400" dirty="0" smtClean="0">
                <a:solidFill>
                  <a:prstClr val="black"/>
                </a:solidFill>
                <a:latin typeface="Alexandria"/>
              </a:rPr>
              <a:t>طريقة </a:t>
            </a:r>
            <a:r>
              <a:rPr lang="ar-EG" sz="1400" dirty="0">
                <a:solidFill>
                  <a:prstClr val="black"/>
                </a:solidFill>
                <a:latin typeface="Alexandria"/>
              </a:rPr>
              <a:t>سهلة للبحث على نطاق واسع في المادة العلمية . يمكنك البحث عبر العديد من التخصصات والمصادر: المقالات والرسائل الجامعية والكتب والملخصات والآراء المحكمة، من الناشرين الأكاديميين والجمعيات المهنية، ومستودعات على الانترنت والجامعات ومواقع أخرى. الباحث العلمي من </a:t>
            </a:r>
            <a:r>
              <a:rPr lang="en-US" sz="1400" dirty="0">
                <a:solidFill>
                  <a:prstClr val="black"/>
                </a:solidFill>
                <a:latin typeface="Alexandria"/>
              </a:rPr>
              <a:t>Google </a:t>
            </a:r>
            <a:r>
              <a:rPr lang="ar-EG" sz="1400" dirty="0">
                <a:solidFill>
                  <a:prstClr val="black"/>
                </a:solidFill>
                <a:latin typeface="Alexandria"/>
              </a:rPr>
              <a:t>يساعدك على تحصيل أعمال البحث العلمي ذات الصلة بموضوعك في جميع أنحاء العالم.</a:t>
            </a:r>
          </a:p>
        </p:txBody>
      </p:sp>
    </p:spTree>
    <p:extLst>
      <p:ext uri="{BB962C8B-B14F-4D97-AF65-F5344CB8AC3E}">
        <p14:creationId xmlns:p14="http://schemas.microsoft.com/office/powerpoint/2010/main" val="2996058716"/>
      </p:ext>
    </p:extLst>
  </p:cSld>
  <p:clrMapOvr>
    <a:masterClrMapping/>
  </p:clrMapOvr>
  <p:transition spd="slow" advTm="114238">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80" y="1738988"/>
            <a:ext cx="5228822" cy="2677656"/>
          </a:xfrm>
          <a:prstGeom prst="rect">
            <a:avLst/>
          </a:prstGeom>
          <a:noFill/>
        </p:spPr>
        <p:txBody>
          <a:bodyPr wrap="square" rtlCol="0">
            <a:spAutoFit/>
          </a:bodyPr>
          <a:lstStyle/>
          <a:p>
            <a:pPr marL="285750" indent="-285750" algn="justLow" rtl="1">
              <a:buFont typeface="Wingdings" panose="05000000000000000000" pitchFamily="2" charset="2"/>
              <a:buChar char="q"/>
            </a:pPr>
            <a:r>
              <a:rPr lang="en-US" sz="1400" b="1" dirty="0">
                <a:solidFill>
                  <a:prstClr val="black"/>
                </a:solidFill>
                <a:latin typeface="Alexandria" charset="0"/>
                <a:cs typeface="Alexandria" charset="0"/>
              </a:rPr>
              <a:t>The Virtual </a:t>
            </a:r>
            <a:r>
              <a:rPr lang="en-US" sz="1400" b="1" dirty="0" err="1" smtClean="0">
                <a:solidFill>
                  <a:prstClr val="black"/>
                </a:solidFill>
                <a:latin typeface="Alexandria" charset="0"/>
                <a:cs typeface="Alexandria" charset="0"/>
              </a:rPr>
              <a:t>LRC</a:t>
            </a:r>
            <a:r>
              <a:rPr lang="ar-EG" sz="1400" dirty="0" smtClean="0">
                <a:solidFill>
                  <a:prstClr val="black"/>
                </a:solidFill>
                <a:latin typeface="Alexandria" charset="0"/>
                <a:cs typeface="Alexandria" charset="0"/>
              </a:rPr>
              <a:t>: فهرسة </a:t>
            </a:r>
            <a:r>
              <a:rPr lang="ar-EG" sz="1400" dirty="0">
                <a:solidFill>
                  <a:prstClr val="black"/>
                </a:solidFill>
                <a:latin typeface="Alexandria" charset="0"/>
                <a:cs typeface="Alexandria" charset="0"/>
              </a:rPr>
              <a:t>الآلاف من أفضل مواقع المعلومات الأكاديمية، تم اختيارها من قبل المعلمين </a:t>
            </a:r>
            <a:r>
              <a:rPr lang="ar-EG" sz="1400" dirty="0" err="1">
                <a:solidFill>
                  <a:prstClr val="black"/>
                </a:solidFill>
                <a:latin typeface="Alexandria" charset="0"/>
                <a:cs typeface="Alexandria" charset="0"/>
              </a:rPr>
              <a:t>ومهنيي</a:t>
            </a:r>
            <a:r>
              <a:rPr lang="ar-EG" sz="1400" dirty="0">
                <a:solidFill>
                  <a:prstClr val="black"/>
                </a:solidFill>
                <a:latin typeface="Alexandria" charset="0"/>
                <a:cs typeface="Alexandria" charset="0"/>
              </a:rPr>
              <a:t> المكتبات في جميع أنحاء العالم، من أجل تزويد الطلاب والمدرسين بمعلومات صحيحة للمشاريع الأكاديمية الخاصة بالمدارس والجامعات. </a:t>
            </a:r>
            <a:endParaRPr lang="ar-EG" sz="1400" dirty="0" smtClean="0">
              <a:solidFill>
                <a:prstClr val="black"/>
              </a:solidFill>
              <a:latin typeface="Alexandria" charset="0"/>
              <a:cs typeface="Alexandria" charset="0"/>
            </a:endParaRPr>
          </a:p>
          <a:p>
            <a:pPr marL="285750" indent="-285750" algn="justLow" rtl="1">
              <a:buFont typeface="Wingdings" panose="05000000000000000000" pitchFamily="2" charset="2"/>
              <a:buChar char="q"/>
            </a:pPr>
            <a:r>
              <a:rPr lang="en-US" sz="1400" dirty="0" smtClean="0">
                <a:solidFill>
                  <a:prstClr val="black"/>
                </a:solidFill>
                <a:latin typeface="Alexandria" charset="0"/>
                <a:cs typeface="Alexandria" charset="0"/>
              </a:rPr>
              <a:t> :</a:t>
            </a:r>
            <a:r>
              <a:rPr lang="en-US" sz="1400" b="1" dirty="0" err="1" smtClean="0">
                <a:solidFill>
                  <a:prstClr val="black"/>
                </a:solidFill>
                <a:latin typeface="Alexandria" charset="0"/>
                <a:cs typeface="Alexandria" charset="0"/>
              </a:rPr>
              <a:t>SweetSearch</a:t>
            </a:r>
            <a:r>
              <a:rPr lang="ar-EG" sz="1400" dirty="0" smtClean="0">
                <a:solidFill>
                  <a:prstClr val="black"/>
                </a:solidFill>
                <a:latin typeface="Alexandria" charset="0"/>
                <a:cs typeface="Alexandria" charset="0"/>
              </a:rPr>
              <a:t>موقع </a:t>
            </a:r>
            <a:r>
              <a:rPr lang="ar-EG" sz="1400" dirty="0">
                <a:solidFill>
                  <a:prstClr val="black"/>
                </a:solidFill>
                <a:latin typeface="Alexandria" charset="0"/>
                <a:cs typeface="Alexandria" charset="0"/>
              </a:rPr>
              <a:t>يساعد الطلاب على تحصيل المعلومات المستهدفة بسرعة، بتحديد أهم النتائج ذات الصلة من قائمة موارد ذات مصداقية، ويسهل عليهم العثور على مصادر أولية بعيدا عن المواقع غير المرغوبة والمواقع الهامشية التي تفتقر إلى الصرامة الأكاديمية أو الصحفية</a:t>
            </a:r>
            <a:r>
              <a:rPr lang="ar-EG" sz="1400" dirty="0" smtClean="0">
                <a:solidFill>
                  <a:prstClr val="black"/>
                </a:solidFill>
                <a:latin typeface="Alexandria" charset="0"/>
                <a:cs typeface="Alexandria" charset="0"/>
              </a:rPr>
              <a:t>.</a:t>
            </a:r>
          </a:p>
          <a:p>
            <a:pPr marL="285750" indent="-285750" algn="justLow" rtl="1">
              <a:buFont typeface="Wingdings" panose="05000000000000000000" pitchFamily="2" charset="2"/>
              <a:buChar char="q"/>
            </a:pPr>
            <a:r>
              <a:rPr lang="en-US" sz="1400" dirty="0" smtClean="0">
                <a:solidFill>
                  <a:prstClr val="black"/>
                </a:solidFill>
                <a:latin typeface="Alexandria" charset="0"/>
                <a:cs typeface="Alexandria" charset="0"/>
              </a:rPr>
              <a:t> :</a:t>
            </a:r>
            <a:r>
              <a:rPr lang="en-US" sz="1400" b="1" dirty="0" err="1" smtClean="0">
                <a:solidFill>
                  <a:prstClr val="black"/>
                </a:solidFill>
                <a:latin typeface="Alexandria" charset="0"/>
                <a:cs typeface="Alexandria" charset="0"/>
              </a:rPr>
              <a:t>DeepDyve</a:t>
            </a:r>
            <a:r>
              <a:rPr lang="ar-EG" sz="1400" dirty="0" smtClean="0">
                <a:solidFill>
                  <a:prstClr val="black"/>
                </a:solidFill>
                <a:latin typeface="Alexandria" charset="0"/>
                <a:cs typeface="Alexandria" charset="0"/>
              </a:rPr>
              <a:t>موقع </a:t>
            </a:r>
            <a:r>
              <a:rPr lang="ar-EG" sz="1400" dirty="0">
                <a:solidFill>
                  <a:prstClr val="black"/>
                </a:solidFill>
                <a:latin typeface="Alexandria" charset="0"/>
                <a:cs typeface="Alexandria" charset="0"/>
              </a:rPr>
              <a:t>يتيح لك البحث في آلاف المجلات العلمية الرائدة مثل (</a:t>
            </a:r>
            <a:r>
              <a:rPr lang="en-US" sz="1400" dirty="0">
                <a:solidFill>
                  <a:prstClr val="black"/>
                </a:solidFill>
                <a:latin typeface="Alexandria" charset="0"/>
                <a:cs typeface="Alexandria" charset="0"/>
              </a:rPr>
              <a:t>Springer, Elsevier, Nature, IEEE, Wiley-Blackwell) </a:t>
            </a:r>
            <a:r>
              <a:rPr lang="ar-EG" sz="1400" dirty="0">
                <a:solidFill>
                  <a:prstClr val="black"/>
                </a:solidFill>
                <a:latin typeface="Alexandria" charset="0"/>
                <a:cs typeface="Alexandria" charset="0"/>
              </a:rPr>
              <a:t>وغيرها… كما  يمكن قراءة مقالاتها دون انقطاع والتوصل عبر بريدك الإلكتروني بآخر المواد العلمية حول الموضوع الذي تختاره.</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7397656"/>
      </p:ext>
    </p:extLst>
  </p:cSld>
  <p:clrMapOvr>
    <a:masterClrMapping/>
  </p:clrMapOvr>
  <mc:AlternateContent xmlns:mc="http://schemas.openxmlformats.org/markup-compatibility/2006">
    <mc:Choice xmlns:p14="http://schemas.microsoft.com/office/powerpoint/2010/main" Requires="p14">
      <p:transition spd="slow" p14:dur="2000" advTm="86617"/>
    </mc:Choice>
    <mc:Fallback>
      <p:transition spd="slow" advTm="8661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73488" y="1299403"/>
            <a:ext cx="5025234" cy="3000821"/>
          </a:xfrm>
          <a:prstGeom prst="rect">
            <a:avLst/>
          </a:prstGeom>
          <a:noFill/>
        </p:spPr>
        <p:txBody>
          <a:bodyPr wrap="square" rtlCol="1">
            <a:spAutoFit/>
          </a:bodyPr>
          <a:lstStyle/>
          <a:p>
            <a:pPr marL="285750" lvl="0" indent="-285750" algn="justLow" rtl="1">
              <a:lnSpc>
                <a:spcPct val="150000"/>
              </a:lnSpc>
              <a:buFont typeface="Wingdings" panose="05000000000000000000" pitchFamily="2" charset="2"/>
              <a:buChar char="q"/>
            </a:pPr>
            <a:r>
              <a:rPr lang="ar-EG" sz="1400" b="1" dirty="0">
                <a:solidFill>
                  <a:srgbClr val="00AEEF"/>
                </a:solidFill>
                <a:latin typeface="Alexandria"/>
              </a:rPr>
              <a:t> </a:t>
            </a:r>
            <a:r>
              <a:rPr lang="ar-EG" sz="1400" b="1" dirty="0">
                <a:solidFill>
                  <a:prstClr val="black"/>
                </a:solidFill>
                <a:latin typeface="Alexandria"/>
              </a:rPr>
              <a:t>موقع </a:t>
            </a:r>
            <a:r>
              <a:rPr lang="en-US" sz="1400" b="1" dirty="0" err="1" smtClean="0">
                <a:solidFill>
                  <a:prstClr val="black"/>
                </a:solidFill>
                <a:latin typeface="Alexandria"/>
              </a:rPr>
              <a:t>Science.gov</a:t>
            </a:r>
            <a:r>
              <a:rPr lang="ar-EG" sz="1400" b="1" dirty="0" smtClean="0">
                <a:solidFill>
                  <a:prstClr val="black"/>
                </a:solidFill>
                <a:latin typeface="Alexandria"/>
              </a:rPr>
              <a:t>:</a:t>
            </a:r>
            <a:endParaRPr lang="en-US" sz="1400" b="1" dirty="0">
              <a:solidFill>
                <a:prstClr val="black"/>
              </a:solidFill>
              <a:latin typeface="Alexandria"/>
            </a:endParaRPr>
          </a:p>
          <a:p>
            <a:pPr lvl="0" algn="justLow" rtl="1">
              <a:lnSpc>
                <a:spcPct val="150000"/>
              </a:lnSpc>
            </a:pPr>
            <a:r>
              <a:rPr lang="ar-EG" sz="1400" dirty="0">
                <a:solidFill>
                  <a:prstClr val="black"/>
                </a:solidFill>
                <a:latin typeface="Alexandria"/>
              </a:rPr>
              <a:t>طُوّر موقع </a:t>
            </a:r>
            <a:r>
              <a:rPr lang="en-US" sz="1400" dirty="0" err="1">
                <a:solidFill>
                  <a:prstClr val="black"/>
                </a:solidFill>
                <a:latin typeface="Alexandria"/>
              </a:rPr>
              <a:t>Science.gov</a:t>
            </a:r>
            <a:r>
              <a:rPr lang="en-US" sz="1400" dirty="0">
                <a:solidFill>
                  <a:prstClr val="black"/>
                </a:solidFill>
                <a:latin typeface="Alexandria"/>
              </a:rPr>
              <a:t> </a:t>
            </a:r>
            <a:r>
              <a:rPr lang="ar-EG" sz="1400" dirty="0">
                <a:solidFill>
                  <a:prstClr val="black"/>
                </a:solidFill>
                <a:latin typeface="Alexandria"/>
              </a:rPr>
              <a:t>من قبل حكومة الولايات المتحدة. ويتضمن نتائج من مجموعةٍ متنوعةٍ من قواعد البيانات العلمية ، بما في ذلك </a:t>
            </a:r>
            <a:r>
              <a:rPr lang="en-US" sz="1400" dirty="0" smtClean="0">
                <a:solidFill>
                  <a:prstClr val="black"/>
                </a:solidFill>
                <a:latin typeface="Alexandria"/>
              </a:rPr>
              <a:t> NASA </a:t>
            </a:r>
            <a:r>
              <a:rPr lang="ar-EG" sz="1400" dirty="0">
                <a:solidFill>
                  <a:prstClr val="black"/>
                </a:solidFill>
                <a:latin typeface="Alexandria"/>
              </a:rPr>
              <a:t>و </a:t>
            </a:r>
            <a:r>
              <a:rPr lang="en-US" sz="1400" dirty="0">
                <a:solidFill>
                  <a:prstClr val="black"/>
                </a:solidFill>
                <a:latin typeface="Alexandria"/>
              </a:rPr>
              <a:t>EPA </a:t>
            </a:r>
            <a:r>
              <a:rPr lang="ar-EG" sz="1400" dirty="0">
                <a:solidFill>
                  <a:prstClr val="black"/>
                </a:solidFill>
                <a:latin typeface="Alexandria"/>
              </a:rPr>
              <a:t>و </a:t>
            </a:r>
            <a:r>
              <a:rPr lang="en-US" sz="1400" dirty="0" err="1">
                <a:solidFill>
                  <a:prstClr val="black"/>
                </a:solidFill>
                <a:latin typeface="Alexandria"/>
              </a:rPr>
              <a:t>USGS</a:t>
            </a:r>
            <a:r>
              <a:rPr lang="en-US" sz="1400" dirty="0">
                <a:solidFill>
                  <a:prstClr val="black"/>
                </a:solidFill>
                <a:latin typeface="Alexandria"/>
              </a:rPr>
              <a:t> </a:t>
            </a:r>
            <a:r>
              <a:rPr lang="ar-EG" sz="1400" dirty="0">
                <a:solidFill>
                  <a:prstClr val="black"/>
                </a:solidFill>
                <a:latin typeface="Alexandria"/>
              </a:rPr>
              <a:t>و </a:t>
            </a:r>
            <a:r>
              <a:rPr lang="en-US" sz="1400" dirty="0" err="1">
                <a:solidFill>
                  <a:prstClr val="black"/>
                </a:solidFill>
                <a:latin typeface="Alexandria"/>
              </a:rPr>
              <a:t>NIST</a:t>
            </a:r>
            <a:r>
              <a:rPr lang="en-US" sz="1400" dirty="0">
                <a:solidFill>
                  <a:prstClr val="black"/>
                </a:solidFill>
                <a:latin typeface="Alexandria"/>
              </a:rPr>
              <a:t>. </a:t>
            </a:r>
            <a:r>
              <a:rPr lang="ar-EG" sz="1400" dirty="0">
                <a:solidFill>
                  <a:prstClr val="black"/>
                </a:solidFill>
                <a:latin typeface="Alexandria"/>
              </a:rPr>
              <a:t>وأهم مزاياه</a:t>
            </a:r>
            <a:r>
              <a:rPr lang="ar-EG" sz="1400" dirty="0" smtClean="0">
                <a:solidFill>
                  <a:prstClr val="black"/>
                </a:solidFill>
                <a:latin typeface="Alexandria"/>
              </a:rPr>
              <a:t>:</a:t>
            </a:r>
            <a:endParaRPr lang="ar-EG" sz="1400" dirty="0">
              <a:solidFill>
                <a:prstClr val="black"/>
              </a:solidFill>
              <a:latin typeface="Alexandria"/>
            </a:endParaRPr>
          </a:p>
          <a:p>
            <a:pPr marL="285750" lvl="0" indent="-285750" algn="justLow" rtl="1">
              <a:lnSpc>
                <a:spcPct val="150000"/>
              </a:lnSpc>
              <a:buFont typeface="Wingdings" panose="05000000000000000000" pitchFamily="2" charset="2"/>
              <a:buChar char="ü"/>
            </a:pPr>
            <a:r>
              <a:rPr lang="ar-EG" sz="1400" dirty="0">
                <a:solidFill>
                  <a:prstClr val="black"/>
                </a:solidFill>
                <a:latin typeface="Alexandria"/>
              </a:rPr>
              <a:t>توفير  200 مليون صفحة من المجلات والوثائق والبيانات العلمية. </a:t>
            </a:r>
          </a:p>
          <a:p>
            <a:pPr marL="285750" lvl="0" indent="-285750" algn="justLow" rtl="1">
              <a:lnSpc>
                <a:spcPct val="150000"/>
              </a:lnSpc>
              <a:buFont typeface="Wingdings" panose="05000000000000000000" pitchFamily="2" charset="2"/>
              <a:buChar char="ü"/>
            </a:pPr>
            <a:r>
              <a:rPr lang="ar-EG" sz="1400" dirty="0">
                <a:solidFill>
                  <a:prstClr val="black"/>
                </a:solidFill>
                <a:latin typeface="Alexandria"/>
              </a:rPr>
              <a:t>تصفية نتائج البحث بحسب المؤلف والتاريخ والموضوع والشكل (نص أو وسائط متعددة).</a:t>
            </a:r>
          </a:p>
          <a:p>
            <a:pPr marL="285750" lvl="0" indent="-285750" algn="justLow" rtl="1">
              <a:lnSpc>
                <a:spcPct val="150000"/>
              </a:lnSpc>
              <a:buFont typeface="Wingdings" panose="05000000000000000000" pitchFamily="2" charset="2"/>
              <a:buChar char="ü"/>
            </a:pPr>
            <a:r>
              <a:rPr lang="ar-EG" sz="1400" dirty="0">
                <a:solidFill>
                  <a:prstClr val="black"/>
                </a:solidFill>
                <a:latin typeface="Alexandria"/>
              </a:rPr>
              <a:t>وصولٌ مجانيّ إلى نتائج البحث والتطوير </a:t>
            </a:r>
            <a:r>
              <a:rPr lang="ar-EG" sz="1400" dirty="0" smtClean="0">
                <a:solidFill>
                  <a:prstClr val="black"/>
                </a:solidFill>
                <a:latin typeface="Alexandria"/>
              </a:rPr>
              <a:t>(</a:t>
            </a:r>
            <a:r>
              <a:rPr lang="en-US" sz="1400" dirty="0" smtClean="0">
                <a:solidFill>
                  <a:prstClr val="black"/>
                </a:solidFill>
                <a:latin typeface="Alexandria"/>
              </a:rPr>
              <a:t> R&amp;D</a:t>
            </a:r>
            <a:r>
              <a:rPr lang="en-US" sz="1400" dirty="0">
                <a:solidFill>
                  <a:prstClr val="black"/>
                </a:solidFill>
                <a:latin typeface="Alexandria"/>
              </a:rPr>
              <a:t>) </a:t>
            </a:r>
            <a:r>
              <a:rPr lang="ar-EG" sz="1400" dirty="0">
                <a:solidFill>
                  <a:prstClr val="black"/>
                </a:solidFill>
                <a:latin typeface="Alexandria"/>
              </a:rPr>
              <a:t>والمعلومات العلمية والتقنية من المنظمات العلمية عبر 13 وكالة اتحادية.</a:t>
            </a:r>
          </a:p>
        </p:txBody>
      </p:sp>
      <p:sp>
        <p:nvSpPr>
          <p:cNvPr id="9" name="TextBox 8"/>
          <p:cNvSpPr txBox="1"/>
          <p:nvPr/>
        </p:nvSpPr>
        <p:spPr>
          <a:xfrm>
            <a:off x="5641526" y="4597757"/>
            <a:ext cx="5962338" cy="1384995"/>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b="1" dirty="0">
                <a:latin typeface="Alexandria"/>
              </a:rPr>
              <a:t>محرك البحث </a:t>
            </a:r>
            <a:r>
              <a:rPr lang="en-US" sz="1400" dirty="0" smtClean="0">
                <a:latin typeface="Alexandria"/>
              </a:rPr>
              <a:t>CORE</a:t>
            </a:r>
            <a:r>
              <a:rPr lang="ar-EG" sz="1400" dirty="0" smtClean="0">
                <a:latin typeface="Alexandria"/>
              </a:rPr>
              <a:t>:</a:t>
            </a:r>
            <a:r>
              <a:rPr lang="en-US" sz="1400" dirty="0" smtClean="0">
                <a:latin typeface="Alexandria"/>
              </a:rPr>
              <a:t> </a:t>
            </a:r>
            <a:r>
              <a:rPr lang="ar-EG" sz="1400" dirty="0">
                <a:latin typeface="Alexandria"/>
              </a:rPr>
              <a:t>هو محرك بحثٍ أكاديمي يركّز على الأوراق البحثية ذات الوصول المفتوح. يتميز </a:t>
            </a:r>
            <a:r>
              <a:rPr lang="ar-EG" sz="1400" dirty="0" smtClean="0">
                <a:latin typeface="Alexandria"/>
              </a:rPr>
              <a:t>ب</a:t>
            </a:r>
            <a:r>
              <a:rPr lang="ar-EG" sz="1400" dirty="0" smtClean="0">
                <a:latin typeface="Alexandria"/>
              </a:rPr>
              <a:t>: تطوير </a:t>
            </a:r>
            <a:r>
              <a:rPr lang="ar-EG" sz="1400" dirty="0">
                <a:latin typeface="Alexandria"/>
              </a:rPr>
              <a:t>حلولٍ مبتكرةٍ تعتمد على البيانات والذكاء الاصطناعي</a:t>
            </a:r>
            <a:r>
              <a:rPr lang="ar-EG" sz="1400" dirty="0" smtClean="0">
                <a:latin typeface="Alexandria"/>
              </a:rPr>
              <a:t>. توفير </a:t>
            </a:r>
            <a:r>
              <a:rPr lang="ar-EG" sz="1400" dirty="0">
                <a:latin typeface="Alexandria"/>
              </a:rPr>
              <a:t>ارتباطٍ للنص الكامل بتنسيق </a:t>
            </a:r>
            <a:r>
              <a:rPr lang="en-US" sz="1400" dirty="0">
                <a:latin typeface="Alexandria"/>
              </a:rPr>
              <a:t>PDF </a:t>
            </a:r>
            <a:r>
              <a:rPr lang="ar-EG" sz="1400" dirty="0">
                <a:latin typeface="Alexandria"/>
              </a:rPr>
              <a:t>أو صفحة ويبٍ نصيةٍ كاملةٍ لكلّ نتيجة بحث. </a:t>
            </a:r>
            <a:r>
              <a:rPr lang="ar-EG" sz="1400" dirty="0" smtClean="0">
                <a:latin typeface="Alexandria"/>
              </a:rPr>
              <a:t>تقديم </a:t>
            </a:r>
            <a:r>
              <a:rPr lang="ar-EG" sz="1400" dirty="0">
                <a:latin typeface="Alexandria"/>
              </a:rPr>
              <a:t>وصولٍ سلسٍ إلى المحتوى والبيانات من خلال واجهات برمجة التطبيقات ومجموعات البيانات الفريدة الخاصة به.</a:t>
            </a:r>
          </a:p>
        </p:txBody>
      </p:sp>
      <p:sp>
        <p:nvSpPr>
          <p:cNvPr id="2" name="TextBox 1"/>
          <p:cNvSpPr txBox="1"/>
          <p:nvPr/>
        </p:nvSpPr>
        <p:spPr>
          <a:xfrm>
            <a:off x="8190963" y="4031087"/>
            <a:ext cx="3412901" cy="400110"/>
          </a:xfrm>
          <a:prstGeom prst="rect">
            <a:avLst/>
          </a:prstGeom>
          <a:noFill/>
        </p:spPr>
        <p:txBody>
          <a:bodyPr wrap="square" rtlCol="1">
            <a:spAutoFit/>
          </a:bodyPr>
          <a:lstStyle/>
          <a:p>
            <a:pPr algn="r" rtl="1"/>
            <a:r>
              <a:rPr lang="en-US" sz="2000" b="1" dirty="0" smtClean="0">
                <a:solidFill>
                  <a:srgbClr val="00AEEF"/>
                </a:solidFill>
              </a:rPr>
              <a:t> </a:t>
            </a:r>
            <a:r>
              <a:rPr lang="ar-EG" sz="2000" b="1" dirty="0" smtClean="0">
                <a:solidFill>
                  <a:srgbClr val="00AEEF"/>
                </a:solidFill>
              </a:rPr>
              <a:t>تابع أمثلة لمحركات البحث الاكاديمي</a:t>
            </a:r>
            <a:endParaRPr lang="ar-EG" sz="2000" b="1" dirty="0">
              <a:solidFill>
                <a:srgbClr val="00AEEF"/>
              </a:solidFill>
            </a:endParaRPr>
          </a:p>
        </p:txBody>
      </p:sp>
    </p:spTree>
    <p:extLst>
      <p:ext uri="{BB962C8B-B14F-4D97-AF65-F5344CB8AC3E}">
        <p14:creationId xmlns:p14="http://schemas.microsoft.com/office/powerpoint/2010/main" val="4284327934"/>
      </p:ext>
    </p:extLst>
  </p:cSld>
  <p:clrMapOvr>
    <a:masterClrMapping/>
  </p:clrMapOvr>
  <p:transition spd="slow" advTm="82929">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1815882"/>
          </a:xfrm>
          <a:prstGeom prst="rect">
            <a:avLst/>
          </a:prstGeom>
        </p:spPr>
        <p:txBody>
          <a:bodyPr wrap="square">
            <a:spAutoFit/>
          </a:bodyPr>
          <a:lstStyle/>
          <a:p>
            <a:pPr marL="285750" lvl="0" indent="-285750" algn="r" rtl="1">
              <a:buFont typeface="Wingdings" panose="05000000000000000000" pitchFamily="2" charset="2"/>
              <a:buChar char="ü"/>
            </a:pPr>
            <a:r>
              <a:rPr lang="ar-EG" sz="1400" dirty="0">
                <a:latin typeface="Alexandria"/>
              </a:rPr>
              <a:t> حفظٌ سريعٌ للمقالات والقدرة على تصدير البيانات الوصفية إلى مدير البرنامج المفضل.</a:t>
            </a:r>
          </a:p>
          <a:p>
            <a:pPr marL="285750" lvl="0" indent="-285750" algn="r" rtl="1">
              <a:buFont typeface="Wingdings" panose="05000000000000000000" pitchFamily="2" charset="2"/>
              <a:buChar char="ü"/>
            </a:pPr>
            <a:r>
              <a:rPr lang="ar-EG" sz="1400" dirty="0">
                <a:latin typeface="Alexandria"/>
              </a:rPr>
              <a:t>تجهيز فهرسٍ شخصي للنشر ومكتبةٍ لمقالات المجلات ووقائع المؤتمرات وفصول الكتب وبراءات الاختراع.</a:t>
            </a:r>
          </a:p>
          <a:p>
            <a:pPr marL="285750" lvl="0" indent="-285750" algn="r" rtl="1">
              <a:buFont typeface="Wingdings" panose="05000000000000000000" pitchFamily="2" charset="2"/>
              <a:buChar char="ü"/>
            </a:pPr>
            <a:r>
              <a:rPr lang="ar-EG" sz="1400" dirty="0">
                <a:latin typeface="Alexandria"/>
              </a:rPr>
              <a:t>التبادل العلمي والتعاون، والانضمام إلى مجموعاتٍ مختلفةٍ للمناقشة مع الباحثين المتشابهين في </a:t>
            </a:r>
            <a:r>
              <a:rPr lang="ar-EG" sz="1400" dirty="0" smtClean="0">
                <a:latin typeface="Alexandria"/>
              </a:rPr>
              <a:t>التفكير </a:t>
            </a:r>
            <a:r>
              <a:rPr lang="ar-EG" sz="1400" dirty="0">
                <a:latin typeface="Alexandria"/>
              </a:rPr>
              <a:t>والعمل بشكلٍ تعاوني في بيئةٍ تفاعلية.</a:t>
            </a:r>
          </a:p>
          <a:p>
            <a:pPr lvl="0" algn="r" rtl="1"/>
            <a:endParaRPr lang="ar-EG" sz="1400" dirty="0">
              <a:latin typeface="Alexandria"/>
            </a:endParaRPr>
          </a:p>
        </p:txBody>
      </p:sp>
      <p:sp>
        <p:nvSpPr>
          <p:cNvPr id="7" name="Rectangle 6"/>
          <p:cNvSpPr/>
          <p:nvPr/>
        </p:nvSpPr>
        <p:spPr>
          <a:xfrm>
            <a:off x="6310823" y="4804209"/>
            <a:ext cx="4747323" cy="375552"/>
          </a:xfrm>
          <a:prstGeom prst="rect">
            <a:avLst/>
          </a:prstGeom>
        </p:spPr>
        <p:txBody>
          <a:bodyPr wrap="square">
            <a:spAutoFit/>
          </a:bodyPr>
          <a:lstStyle/>
          <a:p>
            <a:pPr algn="justLow" rtl="1">
              <a:lnSpc>
                <a:spcPct val="150000"/>
              </a:lnSpc>
            </a:pPr>
            <a:r>
              <a:rPr lang="ar-EG" sz="1400" dirty="0" smtClean="0">
                <a:latin typeface="Alexandria" charset="0"/>
                <a:cs typeface="Alexandria" charset="0"/>
              </a:rPr>
              <a:t>.</a:t>
            </a: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تابع أمثلة لمحركات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p:cNvSpPr/>
          <p:nvPr/>
        </p:nvSpPr>
        <p:spPr>
          <a:xfrm>
            <a:off x="6832126" y="4561937"/>
            <a:ext cx="4874770" cy="1169551"/>
          </a:xfrm>
          <a:prstGeom prst="rect">
            <a:avLst/>
          </a:prstGeom>
        </p:spPr>
        <p:txBody>
          <a:bodyPr wrap="square">
            <a:spAutoFit/>
          </a:bodyPr>
          <a:lstStyle/>
          <a:p>
            <a:pPr marL="285750" indent="-285750" algn="r" rtl="1">
              <a:buFont typeface="Wingdings" panose="05000000000000000000" pitchFamily="2" charset="2"/>
              <a:buChar char="q"/>
            </a:pPr>
            <a:r>
              <a:rPr lang="ar-EG" sz="1400" b="1" dirty="0">
                <a:latin typeface="Alexandria"/>
              </a:rPr>
              <a:t>بوابة البحث</a:t>
            </a:r>
          </a:p>
          <a:p>
            <a:pPr algn="r" rtl="1"/>
            <a:r>
              <a:rPr lang="en-US" sz="1400" dirty="0" smtClean="0">
                <a:latin typeface="Alexandria"/>
              </a:rPr>
              <a:t> </a:t>
            </a:r>
            <a:r>
              <a:rPr lang="en-US" sz="1400" dirty="0" err="1" smtClean="0">
                <a:latin typeface="Alexandria"/>
              </a:rPr>
              <a:t>ResearchGate</a:t>
            </a:r>
            <a:r>
              <a:rPr lang="en-US" sz="1400" dirty="0" smtClean="0">
                <a:latin typeface="Alexandria"/>
              </a:rPr>
              <a:t>  </a:t>
            </a:r>
            <a:r>
              <a:rPr lang="ar-EG" sz="1400" dirty="0">
                <a:latin typeface="Alexandria"/>
              </a:rPr>
              <a:t>موقع تواصلٍ اجتماعيّ فريدٍ للعلماء والباحثين. يقدم أكثر من 11 مليون باحث أعمالهم ، والتي يبلغ مجموعها أكثر من 100 مليون منشور. يمكنك من خلال هذه البوابة:</a:t>
            </a:r>
          </a:p>
          <a:p>
            <a:pPr algn="r" rtl="1"/>
            <a:endParaRPr lang="ar-EG" sz="1400" dirty="0">
              <a:latin typeface="Alexandria"/>
            </a:endParaRPr>
          </a:p>
        </p:txBody>
      </p:sp>
    </p:spTree>
    <p:extLst>
      <p:ext uri="{BB962C8B-B14F-4D97-AF65-F5344CB8AC3E}">
        <p14:creationId xmlns:p14="http://schemas.microsoft.com/office/powerpoint/2010/main" val="21790997"/>
      </p:ext>
    </p:extLst>
  </p:cSld>
  <p:clrMapOvr>
    <a:masterClrMapping/>
  </p:clrMapOvr>
  <p:transition spd="slow" advTm="49551">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549486"/>
            <a:ext cx="4396983" cy="2677656"/>
          </a:xfrm>
          <a:prstGeom prst="rect">
            <a:avLst/>
          </a:prstGeom>
        </p:spPr>
        <p:txBody>
          <a:bodyPr wrap="square">
            <a:spAutoFit/>
          </a:bodyPr>
          <a:lstStyle/>
          <a:p>
            <a:pPr marL="285750" lvl="0" indent="-285750" algn="justLow" rtl="1">
              <a:lnSpc>
                <a:spcPct val="150000"/>
              </a:lnSpc>
              <a:buFont typeface="Wingdings" panose="05000000000000000000" pitchFamily="2" charset="2"/>
              <a:buChar char="q"/>
            </a:pPr>
            <a:r>
              <a:rPr lang="ar-EG" sz="1400" dirty="0" smtClean="0">
                <a:solidFill>
                  <a:prstClr val="black"/>
                </a:solidFill>
                <a:latin typeface="Alexandria" charset="0"/>
                <a:cs typeface="Alexandria" charset="0"/>
              </a:rPr>
              <a:t> </a:t>
            </a:r>
            <a:r>
              <a:rPr lang="en-US" sz="1400" dirty="0">
                <a:solidFill>
                  <a:prstClr val="black"/>
                </a:solidFill>
                <a:latin typeface="Alexandria" charset="0"/>
                <a:cs typeface="Alexandria" charset="0"/>
              </a:rPr>
              <a:t> PubMed Central</a:t>
            </a:r>
          </a:p>
          <a:p>
            <a:pPr lvl="0" algn="justLow" rtl="1">
              <a:lnSpc>
                <a:spcPct val="150000"/>
              </a:lnSpc>
            </a:pPr>
            <a:r>
              <a:rPr lang="ar-EG" sz="1400" dirty="0">
                <a:solidFill>
                  <a:prstClr val="black"/>
                </a:solidFill>
                <a:latin typeface="Alexandria" charset="0"/>
                <a:cs typeface="Alexandria" charset="0"/>
              </a:rPr>
              <a:t>موقع  </a:t>
            </a:r>
            <a:r>
              <a:rPr lang="en-US" sz="1400" dirty="0" smtClean="0">
                <a:solidFill>
                  <a:prstClr val="black"/>
                </a:solidFill>
                <a:latin typeface="Alexandria" charset="0"/>
                <a:cs typeface="Alexandria" charset="0"/>
              </a:rPr>
              <a:t> PubMed </a:t>
            </a:r>
            <a:r>
              <a:rPr lang="en-US" sz="1400" dirty="0">
                <a:solidFill>
                  <a:prstClr val="black"/>
                </a:solidFill>
                <a:latin typeface="Alexandria" charset="0"/>
                <a:cs typeface="Alexandria" charset="0"/>
              </a:rPr>
              <a:t>Central </a:t>
            </a:r>
            <a:r>
              <a:rPr lang="ar-EG" sz="1400" dirty="0">
                <a:solidFill>
                  <a:prstClr val="black"/>
                </a:solidFill>
                <a:latin typeface="Alexandria" charset="0"/>
                <a:cs typeface="Alexandria" charset="0"/>
              </a:rPr>
              <a:t>مثاليّ مخصصٌ للبحوث والدراسات المتعلقة بالصحة، ويتضمن اقتباساتٍ وملخصاتٍ لأكثر من 26 مليون </a:t>
            </a:r>
            <a:r>
              <a:rPr lang="ar-EG" sz="1400" dirty="0" smtClean="0">
                <a:solidFill>
                  <a:prstClr val="black"/>
                </a:solidFill>
                <a:latin typeface="Alexandria" charset="0"/>
                <a:cs typeface="Alexandria" charset="0"/>
              </a:rPr>
              <a:t>مقالة .</a:t>
            </a:r>
            <a:r>
              <a:rPr lang="ar-EG" sz="1400" dirty="0">
                <a:solidFill>
                  <a:prstClr val="black"/>
                </a:solidFill>
                <a:latin typeface="Alexandria" charset="0"/>
                <a:cs typeface="Alexandria" charset="0"/>
              </a:rPr>
              <a:t>يتيح لك</a:t>
            </a:r>
            <a:r>
              <a:rPr lang="ar-EG" sz="1400" dirty="0" smtClean="0">
                <a:solidFill>
                  <a:prstClr val="black"/>
                </a:solidFill>
                <a:latin typeface="Alexandria" charset="0"/>
                <a:cs typeface="Alexandria" charset="0"/>
              </a:rPr>
              <a:t>:</a:t>
            </a:r>
            <a:endParaRPr lang="ar-EG" sz="1400" dirty="0">
              <a:solidFill>
                <a:prstClr val="black"/>
              </a:solidFill>
              <a:latin typeface="Alexandria" charset="0"/>
              <a:cs typeface="Alexandria" charset="0"/>
            </a:endParaRPr>
          </a:p>
          <a:p>
            <a:pPr marL="285750" lvl="0" indent="-285750" algn="justLow" rtl="1">
              <a:lnSpc>
                <a:spcPct val="150000"/>
              </a:lnSpc>
              <a:buFont typeface="Wingdings" panose="05000000000000000000" pitchFamily="2" charset="2"/>
              <a:buChar char="ü"/>
            </a:pPr>
            <a:r>
              <a:rPr lang="ar-EG" sz="1400" dirty="0">
                <a:solidFill>
                  <a:prstClr val="black"/>
                </a:solidFill>
                <a:latin typeface="Alexandria" charset="0"/>
                <a:cs typeface="Alexandria" charset="0"/>
              </a:rPr>
              <a:t>البحث بسرعةٍ في المجموعة الكاملة للمقالات ذات النص الكامل وتحديد موقع جميع المواد ذات الصلة. </a:t>
            </a:r>
          </a:p>
          <a:p>
            <a:pPr marL="285750" lvl="0" indent="-285750" algn="justLow" rtl="1">
              <a:lnSpc>
                <a:spcPct val="150000"/>
              </a:lnSpc>
              <a:buFont typeface="Wingdings" panose="05000000000000000000" pitchFamily="2" charset="2"/>
              <a:buChar char="ü"/>
            </a:pPr>
            <a:r>
              <a:rPr lang="ar-EG" sz="1400" dirty="0">
                <a:solidFill>
                  <a:prstClr val="black"/>
                </a:solidFill>
                <a:latin typeface="Alexandria" charset="0"/>
                <a:cs typeface="Alexandria" charset="0"/>
              </a:rPr>
              <a:t>السماح بالاسترداد الجماعي للملفات لتعديل النص ولأغراض أخرى ضمن مجموعاتٍ أو مجموعاتٍ فرعيةٍ معينةٍ من أرشيف </a:t>
            </a:r>
            <a:r>
              <a:rPr lang="en-US" sz="1400" dirty="0" smtClean="0">
                <a:solidFill>
                  <a:prstClr val="black"/>
                </a:solidFill>
                <a:latin typeface="Alexandria" charset="0"/>
                <a:cs typeface="Alexandria" charset="0"/>
              </a:rPr>
              <a:t>PMC</a:t>
            </a:r>
            <a:r>
              <a:rPr lang="ar-EG" sz="1400" dirty="0" smtClean="0">
                <a:solidFill>
                  <a:prstClr val="black"/>
                </a:solidFill>
                <a:latin typeface="Alexandria" charset="0"/>
                <a:cs typeface="Alexandria" charset="0"/>
              </a:rPr>
              <a:t>.</a:t>
            </a:r>
            <a:endParaRPr lang="en-US" sz="1400" dirty="0">
              <a:solidFill>
                <a:prstClr val="black"/>
              </a:solidFill>
              <a:latin typeface="Alexandria" charset="0"/>
              <a:cs typeface="Alexandria" charset="0"/>
            </a:endParaRPr>
          </a:p>
        </p:txBody>
      </p:sp>
      <p:sp>
        <p:nvSpPr>
          <p:cNvPr id="7" name="Rectangle 6"/>
          <p:cNvSpPr/>
          <p:nvPr/>
        </p:nvSpPr>
        <p:spPr>
          <a:xfrm>
            <a:off x="6396169" y="4415056"/>
            <a:ext cx="4747323" cy="2160591"/>
          </a:xfrm>
          <a:prstGeom prst="rect">
            <a:avLst/>
          </a:prstGeom>
        </p:spPr>
        <p:txBody>
          <a:bodyPr wrap="square">
            <a:spAutoFit/>
          </a:bodyPr>
          <a:lstStyle/>
          <a:p>
            <a:pPr marL="285750" indent="-285750" algn="justLow" rtl="1">
              <a:lnSpc>
                <a:spcPct val="120000"/>
              </a:lnSpc>
              <a:buFont typeface="Wingdings" panose="05000000000000000000" pitchFamily="2" charset="2"/>
              <a:buChar char="q"/>
            </a:pPr>
            <a:r>
              <a:rPr lang="ar-EG" sz="1400" dirty="0" smtClean="0">
                <a:latin typeface="Alexandria" charset="0"/>
                <a:cs typeface="Alexandria" charset="0"/>
              </a:rPr>
              <a:t> </a:t>
            </a:r>
            <a:r>
              <a:rPr lang="en-US" sz="1400" dirty="0">
                <a:latin typeface="Alexandria" charset="0"/>
                <a:cs typeface="Alexandria" charset="0"/>
              </a:rPr>
              <a:t>         CiteSeerX</a:t>
            </a:r>
          </a:p>
          <a:p>
            <a:pPr algn="justLow" rtl="1">
              <a:lnSpc>
                <a:spcPct val="120000"/>
              </a:lnSpc>
            </a:pPr>
            <a:r>
              <a:rPr lang="en-US" sz="1400" dirty="0">
                <a:latin typeface="Alexandria" charset="0"/>
                <a:cs typeface="Alexandria" charset="0"/>
              </a:rPr>
              <a:t> CiteSeerX </a:t>
            </a:r>
            <a:r>
              <a:rPr lang="ar-EG" sz="1400" dirty="0">
                <a:latin typeface="Alexandria" charset="0"/>
                <a:cs typeface="Alexandria" charset="0"/>
              </a:rPr>
              <a:t>هو محرك بحثٍ عام للموضوعات العلمية والأكاديمية خاصةً علوم الكمبيوتر والمعلومات. يحتوي على العديد من الميزات مثل</a:t>
            </a:r>
            <a:r>
              <a:rPr lang="ar-EG" sz="1400" dirty="0" smtClean="0">
                <a:latin typeface="Alexandria" charset="0"/>
                <a:cs typeface="Alexandria" charset="0"/>
              </a:rPr>
              <a:t>:</a:t>
            </a:r>
            <a:endParaRPr lang="ar-EG" sz="1400" dirty="0">
              <a:latin typeface="Alexandria" charset="0"/>
              <a:cs typeface="Alexandria" charset="0"/>
            </a:endParaRPr>
          </a:p>
          <a:p>
            <a:pPr marL="285750" indent="-285750" algn="justLow" rtl="1">
              <a:lnSpc>
                <a:spcPct val="120000"/>
              </a:lnSpc>
              <a:buFont typeface="Wingdings" panose="05000000000000000000" pitchFamily="2" charset="2"/>
              <a:buChar char="q"/>
            </a:pPr>
            <a:r>
              <a:rPr lang="ar-EG" sz="1400" dirty="0">
                <a:latin typeface="Alexandria" charset="0"/>
                <a:cs typeface="Alexandria" charset="0"/>
              </a:rPr>
              <a:t>استخراج البيانات الوصفية تلقائياً باستخراج المؤلف والعنوان.</a:t>
            </a:r>
          </a:p>
          <a:p>
            <a:pPr marL="285750" indent="-285750" algn="justLow" rtl="1">
              <a:lnSpc>
                <a:spcPct val="120000"/>
              </a:lnSpc>
              <a:buFont typeface="Wingdings" panose="05000000000000000000" pitchFamily="2" charset="2"/>
              <a:buChar char="q"/>
            </a:pPr>
            <a:r>
              <a:rPr lang="ar-EG" sz="1400" dirty="0">
                <a:latin typeface="Alexandria" charset="0"/>
                <a:cs typeface="Alexandria" charset="0"/>
              </a:rPr>
              <a:t>البحث الميداني القوي باستخدام الأحرف الأولى للمؤلف لتوفير بحثٍ أكثر مرونة.</a:t>
            </a:r>
          </a:p>
          <a:p>
            <a:pPr marL="285750" indent="-285750" algn="justLow" rtl="1">
              <a:lnSpc>
                <a:spcPct val="120000"/>
              </a:lnSpc>
              <a:buFont typeface="Wingdings" panose="05000000000000000000" pitchFamily="2" charset="2"/>
              <a:buChar char="q"/>
            </a:pPr>
            <a:r>
              <a:rPr lang="ar-EG" sz="1400" dirty="0">
                <a:latin typeface="Alexandria" charset="0"/>
                <a:cs typeface="Alexandria" charset="0"/>
              </a:rPr>
              <a:t>فهرسة الاقتباس الذاتي </a:t>
            </a:r>
            <a:r>
              <a:rPr lang="ar-EG" sz="1400" dirty="0" smtClean="0">
                <a:latin typeface="Alexandria" charset="0"/>
                <a:cs typeface="Alexandria" charset="0"/>
              </a:rPr>
              <a:t>(</a:t>
            </a:r>
            <a:r>
              <a:rPr lang="en-US" sz="1400" dirty="0" smtClean="0">
                <a:latin typeface="Alexandria" charset="0"/>
                <a:cs typeface="Alexandria" charset="0"/>
              </a:rPr>
              <a:t>(</a:t>
            </a:r>
            <a:r>
              <a:rPr lang="en-US" sz="1400" dirty="0" err="1" smtClean="0">
                <a:latin typeface="Alexandria" charset="0"/>
                <a:cs typeface="Alexandria" charset="0"/>
              </a:rPr>
              <a:t>ACI</a:t>
            </a:r>
            <a:r>
              <a:rPr lang="en-US" sz="1400" dirty="0">
                <a:latin typeface="Alexandria" charset="0"/>
                <a:cs typeface="Alexandria" charset="0"/>
              </a:rPr>
              <a:t>) </a:t>
            </a:r>
            <a:r>
              <a:rPr lang="ar-EG" sz="1400" dirty="0">
                <a:latin typeface="Alexandria" charset="0"/>
                <a:cs typeface="Alexandria" charset="0"/>
              </a:rPr>
              <a:t>لاستخراج </a:t>
            </a:r>
            <a:r>
              <a:rPr lang="ar-EG" sz="1400" dirty="0" err="1">
                <a:latin typeface="Alexandria" charset="0"/>
                <a:cs typeface="Alexandria" charset="0"/>
              </a:rPr>
              <a:t>الاستشهادات</a:t>
            </a:r>
            <a:r>
              <a:rPr lang="ar-EG" sz="1400" dirty="0">
                <a:latin typeface="Alexandria" charset="0"/>
                <a:cs typeface="Alexandria" charset="0"/>
              </a:rPr>
              <a:t> بما يوفر التكلفة والوقت.</a:t>
            </a:r>
            <a:endParaRPr lang="en-US" sz="1400" dirty="0" smtClean="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تابع أمثلة على محركات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44371588"/>
      </p:ext>
    </p:extLst>
  </p:cSld>
  <p:clrMapOvr>
    <a:masterClrMapping/>
  </p:clrMapOvr>
  <p:transition spd="slow" advTm="73442">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549486"/>
            <a:ext cx="4396983" cy="2960875"/>
          </a:xfrm>
          <a:prstGeom prst="rect">
            <a:avLst/>
          </a:prstGeom>
        </p:spPr>
        <p:txBody>
          <a:bodyPr wrap="square">
            <a:spAutoFit/>
          </a:bodyPr>
          <a:lstStyle/>
          <a:p>
            <a:pPr lvl="0" algn="justLow" rtl="1">
              <a:lnSpc>
                <a:spcPct val="150000"/>
              </a:lnSpc>
            </a:pPr>
            <a:r>
              <a:rPr lang="ar-EG" sz="1400" dirty="0">
                <a:solidFill>
                  <a:prstClr val="black"/>
                </a:solidFill>
                <a:latin typeface="Alexandria" charset="0"/>
                <a:cs typeface="Alexandria" charset="0"/>
              </a:rPr>
              <a:t> دار المنظومة هو عبارة عن موقع مفيد ومهم لكافة الطلاب الأكاديميين، وخاصة الطلاب الذين يعملون على أبحاث في مجال ما من المجالات. وموقع دار المنظومة هو عبارة عن موقع ضخم يعتبر قاعدة بيانات كبيرة تحتوي الكثير والكثير من الكتب في مختلف التخصصات والمجالات العلمية. والجدير بالذكر أنه يوجد مقر رسمي لدار المنظومة، يحتوي هذه الكتب، بالإضافة إلى الموقع الإلكتروني. تم إنشاء دار المنظومة عام 2004 في المملكة العربية السعودية، لتكون إحدى أكبر الشركات في مجال قواعد البيانات والمعلومات، ومصدرا يتم العودة إليه من قبل الطلاب من كافة أنحاء العالم</a:t>
            </a:r>
            <a:r>
              <a:rPr lang="ar-EG" sz="1400" dirty="0" smtClean="0">
                <a:solidFill>
                  <a:prstClr val="black"/>
                </a:solidFill>
                <a:latin typeface="Alexandria" charset="0"/>
                <a:cs typeface="Alexandria" charset="0"/>
              </a:rPr>
              <a:t>.</a:t>
            </a:r>
            <a:endParaRPr lang="ar-EG" sz="1400" dirty="0">
              <a:solidFill>
                <a:prstClr val="black"/>
              </a:solidFill>
              <a:latin typeface="Alexandria" charset="0"/>
              <a:cs typeface="Alexandria" charset="0"/>
            </a:endParaRPr>
          </a:p>
        </p:txBody>
      </p:sp>
      <p:sp>
        <p:nvSpPr>
          <p:cNvPr id="7" name="Rectangle 6"/>
          <p:cNvSpPr/>
          <p:nvPr/>
        </p:nvSpPr>
        <p:spPr>
          <a:xfrm>
            <a:off x="6396169" y="4415056"/>
            <a:ext cx="5795831" cy="2271391"/>
          </a:xfrm>
          <a:prstGeom prst="rect">
            <a:avLst/>
          </a:prstGeom>
        </p:spPr>
        <p:txBody>
          <a:bodyPr wrap="square">
            <a:spAutoFit/>
          </a:bodyPr>
          <a:lstStyle/>
          <a:p>
            <a:pPr marL="285750" indent="-285750" algn="justLow" rtl="1">
              <a:lnSpc>
                <a:spcPct val="120000"/>
              </a:lnSpc>
              <a:buFont typeface="Wingdings" panose="05000000000000000000" pitchFamily="2" charset="2"/>
              <a:buChar char="q"/>
            </a:pPr>
            <a:r>
              <a:rPr lang="ar-EG" sz="2000" b="1" dirty="0" smtClean="0">
                <a:solidFill>
                  <a:srgbClr val="00AEEF"/>
                </a:solidFill>
                <a:latin typeface="Alexandria" charset="0"/>
                <a:cs typeface="Alexandria" charset="0"/>
              </a:rPr>
              <a:t>دار المنظومة</a:t>
            </a:r>
            <a:endParaRPr lang="en-US" sz="2000" b="1" dirty="0">
              <a:solidFill>
                <a:srgbClr val="00AEEF"/>
              </a:solidFill>
              <a:latin typeface="Alexandria" charset="0"/>
              <a:cs typeface="Alexandria" charset="0"/>
            </a:endParaRPr>
          </a:p>
          <a:p>
            <a:pPr algn="justLow" rtl="1">
              <a:lnSpc>
                <a:spcPct val="120000"/>
              </a:lnSpc>
            </a:pPr>
            <a:r>
              <a:rPr lang="en-US" sz="1400" dirty="0">
                <a:latin typeface="Alexandria" charset="0"/>
                <a:cs typeface="Alexandria" charset="0"/>
              </a:rPr>
              <a:t> </a:t>
            </a:r>
            <a:r>
              <a:rPr lang="ar-EG" sz="1400" dirty="0">
                <a:latin typeface="Alexandria" charset="0"/>
                <a:cs typeface="Alexandria" charset="0"/>
              </a:rPr>
              <a:t>مع التطور التقني والتكنولوجي الذي نشهده منذ سنوات وحتى الآن، أصبح من غير المستغرب أن نرى اعتماداً كبيراً على الإنترنت في كافة مجالات الحياة. حيث ظهرت الكثير من المواقع والتطبيقات الرقمية التي يمكن من خلالها تقديم فائدة حقيقية، وتسهيل الكثير من المهام على الطلاب، ومساعدتهم في حل مشكلاتهم، وإتاحة المصادر الموثوقة لهم بسهولة. لا سيما الكتب والمصادر العلمية، إذ تم توفيرها مباشرة على الإنترنت، ليتمكن أي شخص من الوصول إليها في أي وقت وأي مكان، ويقرأ ما يريد منها من خلال شاشة هاتفه أو حاسوبه. ومن أبرز المواقع التي توفر قواعد بيانات كبيرة من الكتب والمصادر العلمية، موقع دار </a:t>
            </a:r>
            <a:r>
              <a:rPr lang="ar-EG" sz="1400" dirty="0" smtClean="0">
                <a:latin typeface="Alexandria" charset="0"/>
                <a:cs typeface="Alexandria" charset="0"/>
              </a:rPr>
              <a:t>المنظومة</a:t>
            </a:r>
            <a:r>
              <a:rPr lang="ar-EG" sz="1400" dirty="0">
                <a:latin typeface="Alexandria" charset="0"/>
                <a:cs typeface="Alexandria" charset="0"/>
              </a:rPr>
              <a:t>.</a:t>
            </a:r>
            <a:endParaRPr lang="en-US" sz="1400" dirty="0" smtClean="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تابع أمثلة على محركات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941653"/>
      </p:ext>
    </p:extLst>
  </p:cSld>
  <p:clrMapOvr>
    <a:masterClrMapping/>
  </p:clrMapOvr>
  <p:transition spd="slow" advTm="103673">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549486"/>
            <a:ext cx="4396983" cy="1708160"/>
          </a:xfrm>
          <a:prstGeom prst="rect">
            <a:avLst/>
          </a:prstGeom>
        </p:spPr>
        <p:txBody>
          <a:bodyPr wrap="square">
            <a:spAutoFit/>
          </a:bodyPr>
          <a:lstStyle/>
          <a:p>
            <a:pPr lvl="0" algn="justLow" rtl="1">
              <a:lnSpc>
                <a:spcPct val="150000"/>
              </a:lnSpc>
            </a:pPr>
            <a:r>
              <a:rPr lang="ar-EG" sz="1400" dirty="0">
                <a:solidFill>
                  <a:prstClr val="black"/>
                </a:solidFill>
                <a:latin typeface="Alexandria" charset="0"/>
                <a:cs typeface="Alexandria" charset="0"/>
              </a:rPr>
              <a:t>رابعاً: تعزيز التعاون مع المؤلفين والناشرين والشركات في مجال البحث العلمي على مستوى الجامعات والهيئات التدريسية</a:t>
            </a:r>
            <a:r>
              <a:rPr lang="ar-EG" sz="1400" dirty="0" smtClean="0">
                <a:solidFill>
                  <a:prstClr val="black"/>
                </a:solidFill>
                <a:latin typeface="Alexandria" charset="0"/>
                <a:cs typeface="Alexandria" charset="0"/>
              </a:rPr>
              <a:t>.</a:t>
            </a:r>
            <a:endParaRPr lang="ar-EG" sz="1400" dirty="0">
              <a:solidFill>
                <a:prstClr val="black"/>
              </a:solidFill>
              <a:latin typeface="Alexandria" charset="0"/>
              <a:cs typeface="Alexandria" charset="0"/>
            </a:endParaRPr>
          </a:p>
          <a:p>
            <a:pPr lvl="0" algn="justLow" rtl="1">
              <a:lnSpc>
                <a:spcPct val="150000"/>
              </a:lnSpc>
            </a:pPr>
            <a:r>
              <a:rPr lang="ar-EG" sz="1400" dirty="0">
                <a:solidFill>
                  <a:prstClr val="black"/>
                </a:solidFill>
                <a:latin typeface="Alexandria" charset="0"/>
                <a:cs typeface="Alexandria" charset="0"/>
              </a:rPr>
              <a:t>خامساً: تصميم موقع يوفر للباحثين في الوطن العربي وسائل مختلفة من أجل الوصول إلى كافة المقالات والندوات العلمية والأبحاث العلمية والدراسات من خلال أجهزتهم الذكية.</a:t>
            </a:r>
          </a:p>
        </p:txBody>
      </p:sp>
      <p:sp>
        <p:nvSpPr>
          <p:cNvPr id="7" name="Rectangle 6"/>
          <p:cNvSpPr/>
          <p:nvPr/>
        </p:nvSpPr>
        <p:spPr>
          <a:xfrm>
            <a:off x="6396169" y="4415056"/>
            <a:ext cx="5795831" cy="2419124"/>
          </a:xfrm>
          <a:prstGeom prst="rect">
            <a:avLst/>
          </a:prstGeom>
        </p:spPr>
        <p:txBody>
          <a:bodyPr wrap="square">
            <a:spAutoFit/>
          </a:bodyPr>
          <a:lstStyle/>
          <a:p>
            <a:pPr algn="justLow" rtl="1">
              <a:lnSpc>
                <a:spcPct val="120000"/>
              </a:lnSpc>
            </a:pPr>
            <a:r>
              <a:rPr lang="ar-EG" sz="1400" dirty="0">
                <a:latin typeface="Alexandria" charset="0"/>
                <a:cs typeface="Alexandria" charset="0"/>
              </a:rPr>
              <a:t>تهدف شركة دار المنظومة إلى أكثر من هدف </a:t>
            </a:r>
            <a:r>
              <a:rPr lang="ar-EG" sz="1400" dirty="0" smtClean="0">
                <a:latin typeface="Alexandria" charset="0"/>
                <a:cs typeface="Alexandria" charset="0"/>
              </a:rPr>
              <a:t>سامٍي، </a:t>
            </a:r>
            <a:r>
              <a:rPr lang="ar-EG" sz="1400" dirty="0">
                <a:latin typeface="Alexandria" charset="0"/>
                <a:cs typeface="Alexandria" charset="0"/>
              </a:rPr>
              <a:t>مما يجعل لها أهمية كبيرة بين الطلاب في مختلف أنحاء الوطن العربي. وتتمثل أهداف الدار في النقاط التالية</a:t>
            </a:r>
            <a:r>
              <a:rPr lang="ar-EG" sz="1400" dirty="0" smtClean="0">
                <a:latin typeface="Alexandria" charset="0"/>
                <a:cs typeface="Alexandria" charset="0"/>
              </a:rPr>
              <a:t>:</a:t>
            </a:r>
          </a:p>
          <a:p>
            <a:pPr algn="justLow" rtl="1">
              <a:lnSpc>
                <a:spcPct val="120000"/>
              </a:lnSpc>
            </a:pPr>
            <a:r>
              <a:rPr lang="ar-EG" sz="1400" dirty="0">
                <a:latin typeface="Alexandria" charset="0"/>
                <a:cs typeface="Alexandria" charset="0"/>
              </a:rPr>
              <a:t>أولاً: تجميع قواعد معلومات من المحتوى العربي البارز في مختلف مجالات المعرفة والدراسة الأكاديمية</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20000"/>
              </a:lnSpc>
            </a:pPr>
            <a:r>
              <a:rPr lang="ar-EG" sz="1400" dirty="0">
                <a:latin typeface="Alexandria" charset="0"/>
                <a:cs typeface="Alexandria" charset="0"/>
              </a:rPr>
              <a:t>ثانياً: مواكبة التأليف والإنتاج العلمي باستمرار في مختلف المجالات العلمية والأدبية. والاطلاع على كافة المؤلفات المنشورة في المؤتمرات والندوات والمجلات العلمية والصحف والمصادر الموثوقة الأخرى</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20000"/>
              </a:lnSpc>
            </a:pPr>
            <a:r>
              <a:rPr lang="ar-EG" sz="1400" dirty="0">
                <a:latin typeface="Alexandria" charset="0"/>
                <a:cs typeface="Alexandria" charset="0"/>
              </a:rPr>
              <a:t>ثالثاً: استخدام الأدوات التكنولوجية والرقمية للتسهيل على الطلاب، وتقديم محتوى عربي علمي عالي الجودة ويوافق المعايير العلمية الدولية.</a:t>
            </a: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أهداف دار المنظومة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64036286"/>
      </p:ext>
    </p:extLst>
  </p:cSld>
  <p:clrMapOvr>
    <a:masterClrMapping/>
  </p:clrMapOvr>
  <p:transition spd="slow" advTm="78252">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549486"/>
            <a:ext cx="4396983" cy="4253537"/>
          </a:xfrm>
          <a:prstGeom prst="rect">
            <a:avLst/>
          </a:prstGeom>
        </p:spPr>
        <p:txBody>
          <a:bodyPr wrap="square">
            <a:spAutoFit/>
          </a:bodyPr>
          <a:lstStyle/>
          <a:p>
            <a:pPr marL="285750" lvl="0" indent="-285750" algn="justLow" rtl="1">
              <a:lnSpc>
                <a:spcPct val="150000"/>
              </a:lnSpc>
              <a:buFontTx/>
              <a:buChar char="-"/>
            </a:pPr>
            <a:r>
              <a:rPr lang="ar-EG" sz="1400" b="1" dirty="0" smtClean="0">
                <a:solidFill>
                  <a:prstClr val="black"/>
                </a:solidFill>
                <a:latin typeface="Alexandria" charset="0"/>
                <a:cs typeface="Alexandria" charset="0"/>
              </a:rPr>
              <a:t>قاعدة </a:t>
            </a:r>
            <a:r>
              <a:rPr lang="ar-EG" sz="1400" b="1" dirty="0">
                <a:solidFill>
                  <a:prstClr val="black"/>
                </a:solidFill>
                <a:latin typeface="Alexandria" charset="0"/>
                <a:cs typeface="Alexandria" charset="0"/>
              </a:rPr>
              <a:t>معلومات </a:t>
            </a:r>
            <a:r>
              <a:rPr lang="en-US" sz="1400" b="1" dirty="0" smtClean="0">
                <a:solidFill>
                  <a:prstClr val="black"/>
                </a:solidFill>
                <a:latin typeface="Alexandria" charset="0"/>
                <a:cs typeface="Alexandria" charset="0"/>
              </a:rPr>
              <a:t>:Eco Link</a:t>
            </a:r>
            <a:r>
              <a:rPr lang="ar-EG" sz="1400" b="1" dirty="0" smtClean="0">
                <a:solidFill>
                  <a:prstClr val="black"/>
                </a:solidFill>
                <a:latin typeface="Alexandria" charset="0"/>
                <a:cs typeface="Alexandria" charset="0"/>
              </a:rPr>
              <a:t> </a:t>
            </a:r>
            <a:r>
              <a:rPr lang="ar-EG" sz="1400" dirty="0" smtClean="0">
                <a:solidFill>
                  <a:prstClr val="black"/>
                </a:solidFill>
                <a:latin typeface="Alexandria" charset="0"/>
                <a:cs typeface="Alexandria" charset="0"/>
              </a:rPr>
              <a:t>القاعدة </a:t>
            </a:r>
            <a:r>
              <a:rPr lang="ar-EG" sz="1400" dirty="0">
                <a:solidFill>
                  <a:prstClr val="black"/>
                </a:solidFill>
                <a:latin typeface="Alexandria" charset="0"/>
                <a:cs typeface="Alexandria" charset="0"/>
              </a:rPr>
              <a:t>العربية المتخصصة في مجال الاقتصاد، والإدارة، وإدارة الأعمال والعلوم ذات العلاقة، منها على سبيل المثال: الإدارة العامة، إدارة الموارد البشرية، إدارة الإنتاج، السلوك التنظيمي،  الجودة، التخطيط </a:t>
            </a:r>
            <a:r>
              <a:rPr lang="ar-EG" sz="1400" dirty="0" smtClean="0">
                <a:solidFill>
                  <a:prstClr val="black"/>
                </a:solidFill>
                <a:latin typeface="Alexandria" charset="0"/>
                <a:cs typeface="Alexandria" charset="0"/>
              </a:rPr>
              <a:t>الاستراتيجي، </a:t>
            </a:r>
            <a:r>
              <a:rPr lang="ar-EG" sz="1400" dirty="0">
                <a:solidFill>
                  <a:prstClr val="black"/>
                </a:solidFill>
                <a:latin typeface="Alexandria" charset="0"/>
                <a:cs typeface="Alexandria" charset="0"/>
              </a:rPr>
              <a:t>إدارة الأعمال، التحليل المالي، المحاسبة، الميزانية، الأعمال المصرفية، التسويق، الاقتصاد الجزئي والكلي، الاقتصاد الإسلامي، التمويل والاستثمار، التامين، القانون التجاري، التجارة الالكترونية... وغيرها</a:t>
            </a:r>
            <a:r>
              <a:rPr lang="ar-EG" sz="1400" dirty="0" smtClean="0">
                <a:solidFill>
                  <a:prstClr val="black"/>
                </a:solidFill>
                <a:latin typeface="Alexandria" charset="0"/>
                <a:cs typeface="Alexandria" charset="0"/>
              </a:rPr>
              <a:t>.</a:t>
            </a:r>
          </a:p>
          <a:p>
            <a:pPr marL="285750" lvl="0" indent="-285750" algn="justLow" rtl="1">
              <a:lnSpc>
                <a:spcPct val="150000"/>
              </a:lnSpc>
              <a:buFontTx/>
              <a:buChar char="-"/>
            </a:pPr>
            <a:r>
              <a:rPr lang="ar-EG" sz="1400" b="1" dirty="0" smtClean="0">
                <a:solidFill>
                  <a:prstClr val="black"/>
                </a:solidFill>
                <a:latin typeface="Alexandria" charset="0"/>
                <a:cs typeface="Alexandria" charset="0"/>
              </a:rPr>
              <a:t>قاعدة </a:t>
            </a:r>
            <a:r>
              <a:rPr lang="ar-EG" sz="1400" b="1" dirty="0">
                <a:solidFill>
                  <a:prstClr val="black"/>
                </a:solidFill>
                <a:latin typeface="Alexandria" charset="0"/>
                <a:cs typeface="Alexandria" charset="0"/>
              </a:rPr>
              <a:t>العلوم الاسلامية والقانونية </a:t>
            </a:r>
            <a:r>
              <a:rPr lang="en-US" sz="1400" b="1" dirty="0" smtClean="0">
                <a:solidFill>
                  <a:prstClr val="black"/>
                </a:solidFill>
                <a:latin typeface="Alexandria" charset="0"/>
                <a:cs typeface="Alexandria" charset="0"/>
              </a:rPr>
              <a:t>: </a:t>
            </a:r>
            <a:r>
              <a:rPr lang="en-US" sz="1400" b="1" dirty="0" smtClean="0">
                <a:solidFill>
                  <a:prstClr val="black"/>
                </a:solidFill>
                <a:latin typeface="Alexandria" charset="0"/>
                <a:cs typeface="Alexandria" charset="0"/>
              </a:rPr>
              <a:t>Islamic Info </a:t>
            </a:r>
            <a:r>
              <a:rPr lang="ar-EG" sz="1400" dirty="0">
                <a:solidFill>
                  <a:prstClr val="black"/>
                </a:solidFill>
                <a:latin typeface="Alexandria" charset="0"/>
                <a:cs typeface="Alexandria" charset="0"/>
              </a:rPr>
              <a:t>القاعدة العربية الاولى المتخصصة لتجمع شتات ما نشر في الدوريات والمجلات العلمية المتخصصة، ونظرا للارتباط </a:t>
            </a:r>
            <a:r>
              <a:rPr lang="ar-EG" sz="1400" dirty="0" smtClean="0">
                <a:solidFill>
                  <a:prstClr val="black"/>
                </a:solidFill>
                <a:latin typeface="Alexandria" charset="0"/>
                <a:cs typeface="Alexandria" charset="0"/>
              </a:rPr>
              <a:t>الوثيق بين </a:t>
            </a:r>
            <a:r>
              <a:rPr lang="ar-EG" sz="1400" dirty="0">
                <a:solidFill>
                  <a:prstClr val="black"/>
                </a:solidFill>
                <a:latin typeface="Alexandria" charset="0"/>
                <a:cs typeface="Alexandria" charset="0"/>
              </a:rPr>
              <a:t>العلوم القانونية والشرعية فقد توسعت القاعدة لتشمل جميع الموضوعات القضائية والقانونية بفروعها المختلفة.</a:t>
            </a:r>
          </a:p>
          <a:p>
            <a:pPr lvl="0" algn="justLow" rtl="1">
              <a:lnSpc>
                <a:spcPct val="150000"/>
              </a:lnSpc>
            </a:pPr>
            <a:r>
              <a:rPr lang="ar-EG" sz="1400" dirty="0" smtClean="0">
                <a:solidFill>
                  <a:prstClr val="black"/>
                </a:solidFill>
                <a:latin typeface="Alexandria" charset="0"/>
                <a:cs typeface="Alexandria" charset="0"/>
              </a:rPr>
              <a:t>.</a:t>
            </a:r>
            <a:endParaRPr lang="ar-EG" sz="1400" dirty="0">
              <a:solidFill>
                <a:prstClr val="black"/>
              </a:solidFill>
              <a:latin typeface="Alexandria" charset="0"/>
              <a:cs typeface="Alexandria" charset="0"/>
            </a:endParaRPr>
          </a:p>
        </p:txBody>
      </p:sp>
      <p:sp>
        <p:nvSpPr>
          <p:cNvPr id="7" name="Rectangle 6"/>
          <p:cNvSpPr/>
          <p:nvPr/>
        </p:nvSpPr>
        <p:spPr>
          <a:xfrm>
            <a:off x="6396169" y="4415056"/>
            <a:ext cx="5795831" cy="2419124"/>
          </a:xfrm>
          <a:prstGeom prst="rect">
            <a:avLst/>
          </a:prstGeom>
        </p:spPr>
        <p:txBody>
          <a:bodyPr wrap="square">
            <a:spAutoFit/>
          </a:bodyPr>
          <a:lstStyle/>
          <a:p>
            <a:pPr algn="justLow" rtl="1">
              <a:lnSpc>
                <a:spcPct val="120000"/>
              </a:lnSpc>
            </a:pPr>
            <a:r>
              <a:rPr lang="ar-EG" sz="1400" dirty="0" smtClean="0">
                <a:latin typeface="Alexandria" charset="0"/>
                <a:cs typeface="Alexandria" charset="0"/>
              </a:rPr>
              <a:t>تحوي دار المنظومة مجموعة من قواعد البيانات، والتي تتمثل فيما يأتي:-</a:t>
            </a:r>
          </a:p>
          <a:p>
            <a:pPr algn="justLow" rtl="1">
              <a:lnSpc>
                <a:spcPct val="120000"/>
              </a:lnSpc>
            </a:pPr>
            <a:r>
              <a:rPr lang="ar-EG" sz="1400" dirty="0">
                <a:latin typeface="Alexandria" charset="0"/>
                <a:cs typeface="Alexandria" charset="0"/>
              </a:rPr>
              <a:t> - </a:t>
            </a:r>
            <a:r>
              <a:rPr lang="ar-EG" sz="1400" b="1" dirty="0">
                <a:latin typeface="Alexandria" charset="0"/>
                <a:cs typeface="Alexandria" charset="0"/>
              </a:rPr>
              <a:t>قاعدة معلومات </a:t>
            </a:r>
            <a:r>
              <a:rPr lang="en-US" sz="1400" b="1" dirty="0" smtClean="0">
                <a:latin typeface="Alexandria" charset="0"/>
                <a:cs typeface="Alexandria" charset="0"/>
              </a:rPr>
              <a:t>: </a:t>
            </a:r>
            <a:r>
              <a:rPr lang="en-US" sz="1400" dirty="0" err="1" smtClean="0">
                <a:latin typeface="Alexandria" charset="0"/>
                <a:cs typeface="Alexandria" charset="0"/>
              </a:rPr>
              <a:t>Edu</a:t>
            </a:r>
            <a:r>
              <a:rPr lang="en-US" sz="1400" dirty="0" smtClean="0">
                <a:latin typeface="Alexandria" charset="0"/>
                <a:cs typeface="Alexandria" charset="0"/>
              </a:rPr>
              <a:t> Search </a:t>
            </a:r>
            <a:r>
              <a:rPr lang="ar-EG" sz="1400" dirty="0">
                <a:latin typeface="Alexandria" charset="0"/>
                <a:cs typeface="Alexandria" charset="0"/>
              </a:rPr>
              <a:t>هي بوابة معلوماتية تربوية ضخمة تمثل الحل الأمثل والمتكامل للمتخصصين والباحثين في المجال التربوي والتعليمي، وتغطي القاعدة ما نشر في الدوريات العربية في مجال التربية والتعليم ، في مختلف مجالات التربية والتعليم، ومنها: نظريات التعليم، المناهج وطرق التدريس، أصول التربية، أصول التربية الإسلامية، علم النفس التعليمي، الإدارة المدرسية، الإدارة التربوية، صعوبات التعلم، تكنولوجيا التعليم، التعليم الإلكتروني، تعليم الكبار ومحو الأمية، الاتجاهات التربوية الحديثة. مهارات التعليم، الاختبارات، مراحل التعليم رعاية الموهوبين، مراكز مصادر التعليم ... </a:t>
            </a:r>
          </a:p>
          <a:p>
            <a:pPr algn="justLow" rtl="1">
              <a:lnSpc>
                <a:spcPct val="120000"/>
              </a:lnSpc>
            </a:pPr>
            <a:r>
              <a:rPr lang="ar-EG" sz="1400" dirty="0">
                <a:latin typeface="Alexandria" charset="0"/>
                <a:cs typeface="Alexandria" charset="0"/>
              </a:rPr>
              <a:t> </a:t>
            </a: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قواعد بيانات دار المنظومة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59812442"/>
      </p:ext>
    </p:extLst>
  </p:cSld>
  <p:clrMapOvr>
    <a:masterClrMapping/>
  </p:clrMapOvr>
  <p:transition spd="slow" advTm="118770">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549486"/>
            <a:ext cx="4396983" cy="2031325"/>
          </a:xfrm>
          <a:prstGeom prst="rect">
            <a:avLst/>
          </a:prstGeom>
        </p:spPr>
        <p:txBody>
          <a:bodyPr wrap="square">
            <a:spAutoFit/>
          </a:bodyPr>
          <a:lstStyle/>
          <a:p>
            <a:pPr lvl="0" algn="justLow" rtl="1">
              <a:lnSpc>
                <a:spcPct val="150000"/>
              </a:lnSpc>
            </a:pPr>
            <a:r>
              <a:rPr lang="ar-EG" sz="1400" dirty="0">
                <a:solidFill>
                  <a:prstClr val="black"/>
                </a:solidFill>
                <a:latin typeface="Alexandria" charset="0"/>
                <a:cs typeface="Alexandria" charset="0"/>
              </a:rPr>
              <a:t>- </a:t>
            </a:r>
            <a:r>
              <a:rPr lang="ar-EG" sz="1400" dirty="0" smtClean="0">
                <a:solidFill>
                  <a:prstClr val="black"/>
                </a:solidFill>
                <a:latin typeface="Alexandria" charset="0"/>
                <a:cs typeface="Alexandria" charset="0"/>
              </a:rPr>
              <a:t>تعد </a:t>
            </a:r>
            <a:r>
              <a:rPr lang="ar-EG" sz="1400" b="1" dirty="0">
                <a:solidFill>
                  <a:prstClr val="black"/>
                </a:solidFill>
                <a:latin typeface="Alexandria" charset="0"/>
                <a:cs typeface="Alexandria" charset="0"/>
              </a:rPr>
              <a:t>قاعدة</a:t>
            </a:r>
            <a:r>
              <a:rPr lang="ar-EG" sz="1400" dirty="0">
                <a:solidFill>
                  <a:prstClr val="black"/>
                </a:solidFill>
                <a:latin typeface="Alexandria" charset="0"/>
                <a:cs typeface="Alexandria" charset="0"/>
              </a:rPr>
              <a:t> </a:t>
            </a:r>
            <a:r>
              <a:rPr lang="en-US" sz="1400" dirty="0" smtClean="0">
                <a:solidFill>
                  <a:prstClr val="black"/>
                </a:solidFill>
                <a:latin typeface="Alexandria" charset="0"/>
                <a:cs typeface="Alexandria" charset="0"/>
              </a:rPr>
              <a:t> :</a:t>
            </a:r>
            <a:r>
              <a:rPr lang="en-US" sz="1400" b="1" dirty="0" smtClean="0">
                <a:solidFill>
                  <a:prstClr val="black"/>
                </a:solidFill>
                <a:latin typeface="Alexandria" charset="0"/>
                <a:cs typeface="Alexandria" charset="0"/>
              </a:rPr>
              <a:t>Human Index </a:t>
            </a:r>
            <a:r>
              <a:rPr lang="ar-EG" sz="1400" dirty="0">
                <a:solidFill>
                  <a:prstClr val="black"/>
                </a:solidFill>
                <a:latin typeface="Alexandria" charset="0"/>
                <a:cs typeface="Alexandria" charset="0"/>
              </a:rPr>
              <a:t>القاعدة العربية الرائدة على المستوى العربي والإقليمي والمورد الرئيس للباحثين والدارسين في مجالات العلوم الإنسانية المختلفة، حيث توفر الإنتاج الفكري المتخصصة مباشرة وحال صدور الدوريات والمؤتمرات. ومنها على سبيل المثال: التاريخ والتراجم والسير والجغرافيا </a:t>
            </a:r>
            <a:r>
              <a:rPr lang="ar-EG" sz="1400" dirty="0" smtClean="0">
                <a:solidFill>
                  <a:prstClr val="black"/>
                </a:solidFill>
                <a:latin typeface="Alexandria" charset="0"/>
                <a:cs typeface="Alexandria" charset="0"/>
              </a:rPr>
              <a:t>والفلسفة </a:t>
            </a:r>
            <a:r>
              <a:rPr lang="ar-EG" sz="1400" dirty="0">
                <a:solidFill>
                  <a:prstClr val="black"/>
                </a:solidFill>
                <a:latin typeface="Alexandria" charset="0"/>
                <a:cs typeface="Alexandria" charset="0"/>
              </a:rPr>
              <a:t>والفنون والآثار والعلاقات العامة والاعلام ... وغيرها من الموضوعات ذات العلاقة. .</a:t>
            </a:r>
          </a:p>
        </p:txBody>
      </p:sp>
      <p:sp>
        <p:nvSpPr>
          <p:cNvPr id="7" name="Rectangle 6"/>
          <p:cNvSpPr/>
          <p:nvPr/>
        </p:nvSpPr>
        <p:spPr>
          <a:xfrm>
            <a:off x="6396169" y="4415056"/>
            <a:ext cx="5795831" cy="1126462"/>
          </a:xfrm>
          <a:prstGeom prst="rect">
            <a:avLst/>
          </a:prstGeom>
        </p:spPr>
        <p:txBody>
          <a:bodyPr wrap="square">
            <a:spAutoFit/>
          </a:bodyPr>
          <a:lstStyle/>
          <a:p>
            <a:pPr algn="justLow" rtl="1">
              <a:lnSpc>
                <a:spcPct val="120000"/>
              </a:lnSpc>
            </a:pPr>
            <a:r>
              <a:rPr lang="ar-EG" sz="1400" dirty="0">
                <a:latin typeface="Alexandria" charset="0"/>
                <a:cs typeface="Alexandria" charset="0"/>
              </a:rPr>
              <a:t> - </a:t>
            </a:r>
            <a:r>
              <a:rPr lang="ar-EG" sz="1400" b="1" dirty="0">
                <a:latin typeface="Alexandria" charset="0"/>
                <a:cs typeface="Alexandria" charset="0"/>
              </a:rPr>
              <a:t>تضم قاعدة معلومات اللغة والادب </a:t>
            </a:r>
            <a:r>
              <a:rPr lang="en-US" sz="1400" b="1" dirty="0" smtClean="0">
                <a:latin typeface="Alexandria" charset="0"/>
                <a:cs typeface="Alexandria" charset="0"/>
              </a:rPr>
              <a:t> :</a:t>
            </a:r>
            <a:r>
              <a:rPr lang="en-US" sz="1400" b="1" dirty="0" smtClean="0">
                <a:latin typeface="Alexandria" charset="0"/>
                <a:cs typeface="Alexandria" charset="0"/>
              </a:rPr>
              <a:t>Arab Base</a:t>
            </a:r>
            <a:r>
              <a:rPr lang="ar-EG" sz="1400" dirty="0" smtClean="0">
                <a:latin typeface="Alexandria" charset="0"/>
                <a:cs typeface="Alexandria" charset="0"/>
              </a:rPr>
              <a:t>جميع </a:t>
            </a:r>
            <a:r>
              <a:rPr lang="ar-EG" sz="1400" dirty="0">
                <a:latin typeface="Alexandria" charset="0"/>
                <a:cs typeface="Alexandria" charset="0"/>
              </a:rPr>
              <a:t>الدوريات والمجلات العلمية والكتب السنوية الدورية المتخصصة في مجالها، الصادرة باللغة العربية في جميع الدول العربية وغير العربية بنصوصها الكاملة علاوة إلى أعمال وأبحاث المؤتمرات والندوات باللغة العربية. وتغطي القاعدة ما نشر في الدوريات العربية في مجال علوم اللغة والادب. </a:t>
            </a: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 تابع قواعد بيانات دار المنظومة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13576872"/>
      </p:ext>
    </p:extLst>
  </p:cSld>
  <p:clrMapOvr>
    <a:masterClrMapping/>
  </p:clrMapOvr>
  <p:transition spd="slow" advTm="67527">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3462486"/>
          </a:xfrm>
          <a:prstGeom prst="rect">
            <a:avLst/>
          </a:prstGeom>
        </p:spPr>
        <p:txBody>
          <a:bodyPr wrap="square">
            <a:spAutoFit/>
          </a:bodyPr>
          <a:lstStyle/>
          <a:p>
            <a:pPr algn="justLow" rtl="1">
              <a:lnSpc>
                <a:spcPct val="150000"/>
              </a:lnSpc>
            </a:pPr>
            <a:r>
              <a:rPr lang="ar-EG" sz="2000" b="1" dirty="0">
                <a:solidFill>
                  <a:srgbClr val="00AEEF"/>
                </a:solidFill>
                <a:latin typeface="Simplified Arabic" panose="02020603050405020304" pitchFamily="18" charset="-78"/>
                <a:cs typeface="Simplified Arabic" panose="02020603050405020304" pitchFamily="18" charset="-78"/>
              </a:rPr>
              <a:t> </a:t>
            </a:r>
            <a:r>
              <a:rPr lang="ar-EG" sz="2000" b="1" dirty="0" smtClean="0">
                <a:solidFill>
                  <a:srgbClr val="00AEEF"/>
                </a:solidFill>
                <a:latin typeface="Simplified Arabic" panose="02020603050405020304" pitchFamily="18" charset="-78"/>
                <a:cs typeface="Simplified Arabic" panose="02020603050405020304" pitchFamily="18" charset="-78"/>
              </a:rPr>
              <a:t> </a:t>
            </a:r>
            <a:r>
              <a:rPr lang="ar-EG" sz="2000" b="1" dirty="0">
                <a:solidFill>
                  <a:srgbClr val="00AEEF"/>
                </a:solidFill>
                <a:latin typeface="Simplified Arabic" panose="02020603050405020304" pitchFamily="18" charset="-78"/>
                <a:cs typeface="Simplified Arabic" panose="02020603050405020304" pitchFamily="18" charset="-78"/>
              </a:rPr>
              <a:t>استخدم قواعد بيانات البحث الأكاديمي</a:t>
            </a:r>
          </a:p>
          <a:p>
            <a:pPr algn="justLow" rtl="1">
              <a:lnSpc>
                <a:spcPct val="150000"/>
              </a:lnSpc>
            </a:pPr>
            <a:r>
              <a:rPr lang="ar-EG" sz="1400" dirty="0">
                <a:latin typeface="Simplified Arabic" panose="02020603050405020304" pitchFamily="18" charset="-78"/>
                <a:cs typeface="Simplified Arabic" panose="02020603050405020304" pitchFamily="18" charset="-78"/>
              </a:rPr>
              <a:t>بدلاً من استخدام محرك البحث الخاص بك للعثور على المصادر ذات الصلة، التزم البحث داخل قواعد بيانات البحث التي توفر الكثير من الموارد الأكاديمية التي يمكنك استخدامها للعثور على معلوماتٍ موثوقة. ضع في اعتبارك قواعد البيانات البحثية هذه للعثور على مصادر موثوقة</a:t>
            </a:r>
            <a:r>
              <a:rPr lang="ar-EG" sz="1400" dirty="0" smtClean="0">
                <a:latin typeface="Simplified Arabic" panose="02020603050405020304" pitchFamily="18" charset="-78"/>
                <a:cs typeface="Simplified Arabic" panose="02020603050405020304" pitchFamily="18" charset="-78"/>
              </a:rPr>
              <a:t>:</a:t>
            </a:r>
            <a:endParaRPr lang="ar-EG" sz="1400" dirty="0">
              <a:latin typeface="Simplified Arabic" panose="02020603050405020304" pitchFamily="18" charset="-78"/>
              <a:cs typeface="Simplified Arabic" panose="02020603050405020304" pitchFamily="18" charset="-78"/>
            </a:endParaRPr>
          </a:p>
          <a:p>
            <a:pPr marL="285750" indent="-285750" algn="justLow" rtl="1">
              <a:lnSpc>
                <a:spcPct val="150000"/>
              </a:lnSpc>
              <a:buFont typeface="Wingdings" panose="05000000000000000000" pitchFamily="2" charset="2"/>
              <a:buChar char="Ø"/>
            </a:pPr>
            <a:r>
              <a:rPr lang="en-US" sz="1400" dirty="0" smtClean="0">
                <a:latin typeface="Simplified Arabic" panose="02020603050405020304" pitchFamily="18" charset="-78"/>
                <a:cs typeface="Simplified Arabic" panose="02020603050405020304" pitchFamily="18" charset="-78"/>
              </a:rPr>
              <a:t> </a:t>
            </a:r>
            <a:r>
              <a:rPr lang="en-US" sz="1400" dirty="0" err="1" smtClean="0">
                <a:latin typeface="Simplified Arabic" panose="02020603050405020304" pitchFamily="18" charset="-78"/>
                <a:cs typeface="Simplified Arabic" panose="02020603050405020304" pitchFamily="18" charset="-78"/>
              </a:rPr>
              <a:t>JSTOR</a:t>
            </a:r>
            <a:r>
              <a:rPr lang="en-US" sz="1400" dirty="0" smtClean="0">
                <a:latin typeface="Simplified Arabic" panose="02020603050405020304" pitchFamily="18" charset="-78"/>
                <a:cs typeface="Simplified Arabic" panose="02020603050405020304" pitchFamily="18" charset="-78"/>
              </a:rPr>
              <a:t> </a:t>
            </a:r>
            <a:r>
              <a:rPr lang="ar-EG" sz="1400" dirty="0" smtClean="0">
                <a:latin typeface="Simplified Arabic" panose="02020603050405020304" pitchFamily="18" charset="-78"/>
                <a:cs typeface="Simplified Arabic" panose="02020603050405020304" pitchFamily="18" charset="-78"/>
              </a:rPr>
              <a:t>للمجلات </a:t>
            </a:r>
            <a:r>
              <a:rPr lang="ar-EG" sz="1400" dirty="0">
                <a:latin typeface="Simplified Arabic" panose="02020603050405020304" pitchFamily="18" charset="-78"/>
                <a:cs typeface="Simplified Arabic" panose="02020603050405020304" pitchFamily="18" charset="-78"/>
              </a:rPr>
              <a:t>الأكاديمية متعددة التخصصات والكتب والمصادر الأولية والصور.</a:t>
            </a:r>
          </a:p>
          <a:p>
            <a:pPr marL="285750" indent="-285750" algn="justLow" rtl="1">
              <a:lnSpc>
                <a:spcPct val="150000"/>
              </a:lnSpc>
              <a:buFont typeface="Wingdings" panose="05000000000000000000" pitchFamily="2" charset="2"/>
              <a:buChar char="Ø"/>
            </a:pPr>
            <a:r>
              <a:rPr lang="en-US" sz="1400" dirty="0" smtClean="0">
                <a:latin typeface="Simplified Arabic" panose="02020603050405020304" pitchFamily="18" charset="-78"/>
                <a:cs typeface="Simplified Arabic" panose="02020603050405020304" pitchFamily="18" charset="-78"/>
              </a:rPr>
              <a:t> Scopus </a:t>
            </a:r>
            <a:r>
              <a:rPr lang="ar-EG" sz="1400" dirty="0" smtClean="0">
                <a:latin typeface="Simplified Arabic" panose="02020603050405020304" pitchFamily="18" charset="-78"/>
                <a:cs typeface="Simplified Arabic" panose="02020603050405020304" pitchFamily="18" charset="-78"/>
              </a:rPr>
              <a:t>للمجلات </a:t>
            </a:r>
            <a:r>
              <a:rPr lang="ar-EG" sz="1400" dirty="0">
                <a:latin typeface="Simplified Arabic" panose="02020603050405020304" pitchFamily="18" charset="-78"/>
                <a:cs typeface="Simplified Arabic" panose="02020603050405020304" pitchFamily="18" charset="-78"/>
              </a:rPr>
              <a:t>والكتب العلمية المحكمة.</a:t>
            </a:r>
          </a:p>
          <a:p>
            <a:pPr marL="285750" indent="-285750" algn="justLow" rtl="1">
              <a:lnSpc>
                <a:spcPct val="150000"/>
              </a:lnSpc>
              <a:buFont typeface="Wingdings" panose="05000000000000000000" pitchFamily="2" charset="2"/>
              <a:buChar char="Ø"/>
            </a:pPr>
            <a:r>
              <a:rPr lang="en-US" sz="1400" dirty="0" smtClean="0">
                <a:latin typeface="Simplified Arabic" panose="02020603050405020304" pitchFamily="18" charset="-78"/>
                <a:cs typeface="Simplified Arabic" panose="02020603050405020304" pitchFamily="18" charset="-78"/>
              </a:rPr>
              <a:t> PubMed </a:t>
            </a:r>
            <a:r>
              <a:rPr lang="ar-EG" sz="1400" dirty="0" smtClean="0">
                <a:latin typeface="Simplified Arabic" panose="02020603050405020304" pitchFamily="18" charset="-78"/>
                <a:cs typeface="Simplified Arabic" panose="02020603050405020304" pitchFamily="18" charset="-78"/>
              </a:rPr>
              <a:t>أدب </a:t>
            </a:r>
            <a:r>
              <a:rPr lang="ar-EG" sz="1400" dirty="0">
                <a:latin typeface="Simplified Arabic" panose="02020603050405020304" pitchFamily="18" charset="-78"/>
                <a:cs typeface="Simplified Arabic" panose="02020603050405020304" pitchFamily="18" charset="-78"/>
              </a:rPr>
              <a:t>في الطب الحيوي أو علوم الحياة.</a:t>
            </a:r>
          </a:p>
          <a:p>
            <a:pPr marL="285750" indent="-285750" algn="justLow" rtl="1">
              <a:lnSpc>
                <a:spcPct val="150000"/>
              </a:lnSpc>
              <a:buFont typeface="Wingdings" panose="05000000000000000000" pitchFamily="2" charset="2"/>
              <a:buChar char="Ø"/>
            </a:pPr>
            <a:r>
              <a:rPr lang="ar-EG" sz="1400" dirty="0">
                <a:latin typeface="Simplified Arabic" panose="02020603050405020304" pitchFamily="18" charset="-78"/>
                <a:cs typeface="Simplified Arabic" panose="02020603050405020304" pitchFamily="18" charset="-78"/>
              </a:rPr>
              <a:t>دليل المجلات المفتوحة : للمجلات البحثية العلمية المحكمة.</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443876" cy="830997"/>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كيف تجد المصادر الموثقة لبحثك على الانترنت</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944248" y="4765183"/>
            <a:ext cx="4711132" cy="1815882"/>
          </a:xfrm>
          <a:prstGeom prst="rect">
            <a:avLst/>
          </a:prstGeom>
          <a:noFill/>
        </p:spPr>
        <p:txBody>
          <a:bodyPr wrap="square" rtlCol="1">
            <a:spAutoFit/>
          </a:bodyPr>
          <a:lstStyle/>
          <a:p>
            <a:pPr algn="justLow" rtl="1"/>
            <a:r>
              <a:rPr lang="ar-EG" sz="1400" dirty="0"/>
              <a:t>لكتابة مقالٍ بحثيّ قوي، تحتاج إلى مصادر موثوقةٍ ذات مصداقيةٍ عالية. وعلى الرغم من وجود العديد من المواقع على الإنترنت، إلّا أن البحث عن المصادر الواقعية يمكن أن يكون تحدياً صعباً. لذلك تعلّم معنا كيف تحدد مثل هذه المصادر من خلال اتّباع النصائح التالية</a:t>
            </a:r>
            <a:r>
              <a:rPr lang="ar-EG" sz="1400" dirty="0" smtClean="0"/>
              <a:t>:</a:t>
            </a:r>
            <a:endParaRPr lang="ar-EG" sz="1400" dirty="0"/>
          </a:p>
          <a:p>
            <a:pPr algn="justLow" rtl="1"/>
            <a:r>
              <a:rPr lang="ar-EG" sz="1400" b="1" dirty="0"/>
              <a:t>استخدم اختبار </a:t>
            </a:r>
            <a:r>
              <a:rPr lang="en-US" sz="1400" b="1" dirty="0" err="1"/>
              <a:t>CRAAP</a:t>
            </a:r>
            <a:endParaRPr lang="en-US" sz="1400" b="1" dirty="0"/>
          </a:p>
          <a:p>
            <a:pPr algn="justLow" rtl="1"/>
            <a:r>
              <a:rPr lang="ar-EG" sz="1400" dirty="0"/>
              <a:t>اتّبع اختبار </a:t>
            </a:r>
            <a:r>
              <a:rPr lang="en-US" sz="1400" dirty="0" err="1"/>
              <a:t>CRAAP</a:t>
            </a:r>
            <a:r>
              <a:rPr lang="en-US" sz="1400" dirty="0"/>
              <a:t>  </a:t>
            </a:r>
            <a:r>
              <a:rPr lang="ar-EG" sz="1400" dirty="0" smtClean="0"/>
              <a:t> لتحديد </a:t>
            </a:r>
            <a:r>
              <a:rPr lang="ar-EG" sz="1400" dirty="0"/>
              <a:t>ما إذا كان يمكنك الوثوق بالمصدر الذي عثرت عليه أم لا من خلال معاييره الخمسة: الحداثة، الملاءمة، المسؤولية الفكرية، الدقة، الغرض..</a:t>
            </a:r>
          </a:p>
        </p:txBody>
      </p:sp>
    </p:spTree>
    <p:extLst>
      <p:ext uri="{BB962C8B-B14F-4D97-AF65-F5344CB8AC3E}">
        <p14:creationId xmlns:p14="http://schemas.microsoft.com/office/powerpoint/2010/main" val="616181308"/>
      </p:ext>
    </p:extLst>
  </p:cSld>
  <p:clrMapOvr>
    <a:masterClrMapping/>
  </p:clrMapOvr>
  <p:transition spd="slow" advTm="93807">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2446824"/>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خاتمة المحاضرة</a:t>
            </a:r>
            <a:r>
              <a:rPr lang="ar-EG" dirty="0" smtClean="0">
                <a:solidFill>
                  <a:srgbClr val="00AEEF"/>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تم خلال هذ المحاضرة استعراض مفهوم </a:t>
            </a:r>
            <a:r>
              <a:rPr lang="ar-EG" sz="1400" dirty="0">
                <a:solidFill>
                  <a:srgbClr val="2D3956"/>
                </a:solidFill>
                <a:latin typeface="Alexandria" charset="0"/>
                <a:cs typeface="Alexandria" charset="0"/>
              </a:rPr>
              <a:t>المكتبة الرقمية ومزاياها والمكتبة الشاملة وأقسام المكتبة الشاملة والانترنت ودوره في خدمة البحث العلمي ومجالات استخدام الانترنت في البحث العلمي، البحث في محركات البحث العلمي في الانترنت، معايير تقييم المعلومات الموجودة على الانترنت، مصادر المعلومات، ما هي أهمية تعريف المصادر في البحث العلمي، لماذا يلجأ الباحثون للبحث عن مصادر علمية؟</a:t>
            </a:r>
          </a:p>
          <a:p>
            <a:pPr algn="justLow" rtl="1">
              <a:lnSpc>
                <a:spcPct val="150000"/>
              </a:lnSpc>
            </a:pP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8752113"/>
      </p:ext>
    </p:extLst>
  </p:cSld>
  <p:clrMapOvr>
    <a:masterClrMapping/>
  </p:clrMapOvr>
  <mc:AlternateContent xmlns:mc="http://schemas.openxmlformats.org/markup-compatibility/2006">
    <mc:Choice xmlns:p14="http://schemas.microsoft.com/office/powerpoint/2010/main" Requires="p14">
      <p:transition spd="slow" p14:dur="2000" advTm="33093"/>
    </mc:Choice>
    <mc:Fallback>
      <p:transition spd="slow" advTm="3309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954655"/>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المهمة المطلوبة </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في ضوء دراستك لمصادر البحث العلمي،  اختار واحدا من المصطلحات التالية:</a:t>
            </a:r>
          </a:p>
          <a:p>
            <a:pPr marL="285750" indent="-285750" algn="justLow" rtl="1">
              <a:lnSpc>
                <a:spcPct val="150000"/>
              </a:lnSpc>
              <a:buFontTx/>
              <a:buChar char="-"/>
            </a:pPr>
            <a:r>
              <a:rPr lang="ar-EG" sz="1400" dirty="0" smtClean="0">
                <a:solidFill>
                  <a:srgbClr val="2D3956"/>
                </a:solidFill>
                <a:latin typeface="Alexandria" charset="0"/>
                <a:cs typeface="Alexandria" charset="0"/>
              </a:rPr>
              <a:t>القيادة الخادمة      - القيادة </a:t>
            </a:r>
            <a:r>
              <a:rPr lang="ar-EG" sz="1400" dirty="0" smtClean="0">
                <a:solidFill>
                  <a:srgbClr val="2D3956"/>
                </a:solidFill>
                <a:latin typeface="Alexandria" charset="0"/>
                <a:cs typeface="Alexandria" charset="0"/>
              </a:rPr>
              <a:t>الشاملة                    </a:t>
            </a:r>
            <a:r>
              <a:rPr lang="ar-EG" sz="1400" dirty="0" smtClean="0">
                <a:solidFill>
                  <a:srgbClr val="2D3956"/>
                </a:solidFill>
                <a:latin typeface="Alexandria" charset="0"/>
                <a:cs typeface="Alexandria" charset="0"/>
              </a:rPr>
              <a:t>– القيادة </a:t>
            </a:r>
            <a:r>
              <a:rPr lang="ar-EG" sz="1400" dirty="0" err="1" smtClean="0">
                <a:solidFill>
                  <a:srgbClr val="2D3956"/>
                </a:solidFill>
                <a:latin typeface="Alexandria" charset="0"/>
                <a:cs typeface="Alexandria" charset="0"/>
              </a:rPr>
              <a:t>التمكينية</a:t>
            </a:r>
            <a:endParaRPr lang="ar-EG" sz="1400" dirty="0" smtClean="0">
              <a:solidFill>
                <a:srgbClr val="2D3956"/>
              </a:solidFill>
              <a:latin typeface="Alexandria" charset="0"/>
              <a:cs typeface="Alexandria" charset="0"/>
            </a:endParaRPr>
          </a:p>
          <a:p>
            <a:pPr marL="285750" indent="-285750" algn="justLow" rtl="1">
              <a:lnSpc>
                <a:spcPct val="150000"/>
              </a:lnSpc>
              <a:buFontTx/>
              <a:buChar char="-"/>
            </a:pPr>
            <a:r>
              <a:rPr lang="ar-EG" sz="1400" dirty="0" smtClean="0">
                <a:solidFill>
                  <a:srgbClr val="2D3956"/>
                </a:solidFill>
                <a:latin typeface="Alexandria" charset="0"/>
                <a:cs typeface="Alexandria" charset="0"/>
              </a:rPr>
              <a:t>القيادة التحويلية</a:t>
            </a:r>
          </a:p>
          <a:p>
            <a:pPr algn="justLow" rtl="1">
              <a:lnSpc>
                <a:spcPct val="150000"/>
              </a:lnSpc>
            </a:pPr>
            <a:r>
              <a:rPr lang="ar-EG" sz="1400" dirty="0" smtClean="0">
                <a:solidFill>
                  <a:srgbClr val="2D3956"/>
                </a:solidFill>
                <a:latin typeface="Alexandria" charset="0"/>
                <a:cs typeface="Alexandria" charset="0"/>
              </a:rPr>
              <a:t> قم بإجراء بحثا عليه على أي من المواقع التي درستها، ثم اختر منها بحثا واعرض لعنوانه وأهدافه ومشكلته ،على أن يتم عرض إجابتكم في شكل فيديو قصير تتراوح مدته من خمس الى عشر دقائق، ومرفقا به ملف </a:t>
            </a:r>
            <a:r>
              <a:rPr lang="en-US" sz="1400" dirty="0" smtClean="0">
                <a:solidFill>
                  <a:srgbClr val="2D3956"/>
                </a:solidFill>
                <a:latin typeface="Alexandria" charset="0"/>
                <a:cs typeface="Alexandria" charset="0"/>
              </a:rPr>
              <a:t>PDF</a:t>
            </a:r>
            <a:r>
              <a:rPr lang="ar-EG" sz="1400" dirty="0" smtClean="0">
                <a:solidFill>
                  <a:srgbClr val="2D3956"/>
                </a:solidFill>
                <a:latin typeface="Alexandria" charset="0"/>
                <a:cs typeface="Alexandria" charset="0"/>
              </a:rPr>
              <a:t> للإجابة المطلوبة</a:t>
            </a:r>
            <a:r>
              <a:rPr lang="ar-EG" dirty="0" smtClean="0">
                <a:solidFill>
                  <a:srgbClr val="2D3956"/>
                </a:solidFill>
                <a:latin typeface="Alexandria" charset="0"/>
                <a:cs typeface="Alexandria" charset="0"/>
              </a:rPr>
              <a:t>.</a:t>
            </a:r>
          </a:p>
          <a:p>
            <a:pPr algn="justLow" rtl="1">
              <a:lnSpc>
                <a:spcPct val="150000"/>
              </a:lnSpc>
            </a:pPr>
            <a:r>
              <a:rPr lang="ar-EG" dirty="0">
                <a:solidFill>
                  <a:srgbClr val="00AEEF"/>
                </a:solidFill>
                <a:latin typeface="Alexandria" charset="0"/>
                <a:cs typeface="Alexandria" charset="0"/>
              </a:rPr>
              <a:t> </a:t>
            </a:r>
            <a:r>
              <a:rPr lang="ar-EG" dirty="0" smtClean="0">
                <a:solidFill>
                  <a:srgbClr val="00AEEF"/>
                </a:solidFill>
                <a:latin typeface="Alexandria" charset="0"/>
                <a:cs typeface="Alexandria" charset="0"/>
              </a:rPr>
              <a:t>أطيب الأمنيات بالتوفيق،،</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mc:Choice xmlns:p14="http://schemas.microsoft.com/office/powerpoint/2010/main" Requires="p14">
      <p:transition spd="slow" p14:dur="2000" advTm="38992"/>
    </mc:Choice>
    <mc:Fallback>
      <p:transition spd="slow" advTm="3899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79" y="1596049"/>
            <a:ext cx="5228822" cy="3954929"/>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قائمة المراجع:</a:t>
            </a:r>
          </a:p>
          <a:p>
            <a:pPr marL="285750" indent="-285750" algn="justLow" rtl="1">
              <a:buFontTx/>
              <a:buChar char="-"/>
            </a:pPr>
            <a:r>
              <a:rPr lang="ar-EG" sz="1400" dirty="0" smtClean="0">
                <a:latin typeface="Alexandria" charset="0"/>
                <a:cs typeface="Alexandria" charset="0"/>
              </a:rPr>
              <a:t>المحمودي، محمد سرحان علي. (2019). مناهج البحث العلمي. صنعاء: دار الكتب، الطبعة الثالثة.</a:t>
            </a:r>
          </a:p>
          <a:p>
            <a:pPr marL="285750" indent="-285750" algn="justLow" rtl="1">
              <a:buFontTx/>
              <a:buChar char="-"/>
            </a:pPr>
            <a:r>
              <a:rPr lang="ar-EG" sz="1400" dirty="0" smtClean="0">
                <a:latin typeface="Alexandria" charset="0"/>
                <a:cs typeface="Alexandria" charset="0"/>
              </a:rPr>
              <a:t>بوحوش، عمار والذنيبات، محمد محمود. ( 2007). مناهج البحث العلمي وطرق اعداد البحوث. الجزائر: ديوان المطبوعات الجامعية.</a:t>
            </a:r>
          </a:p>
          <a:p>
            <a:pPr marL="285750" indent="-285750" algn="justLow" rtl="1">
              <a:buFontTx/>
              <a:buChar char="-"/>
            </a:pPr>
            <a:r>
              <a:rPr lang="en-US" sz="1400" dirty="0">
                <a:latin typeface="Alexandria" charset="0"/>
                <a:cs typeface="Alexandria" charset="0"/>
                <a:hlinkClick r:id="rId2"/>
              </a:rPr>
              <a:t>https://</a:t>
            </a:r>
            <a:r>
              <a:rPr lang="en-US" sz="1400" dirty="0" err="1" smtClean="0">
                <a:latin typeface="Alexandria" charset="0"/>
                <a:cs typeface="Alexandria" charset="0"/>
                <a:hlinkClick r:id="rId2"/>
              </a:rPr>
              <a:t>dsrs.ksu.edu.sa</a:t>
            </a:r>
            <a:r>
              <a:rPr lang="en-US" sz="1400" dirty="0" smtClean="0">
                <a:latin typeface="Alexandria" charset="0"/>
                <a:cs typeface="Alexandria" charset="0"/>
                <a:hlinkClick r:id="rId2"/>
              </a:rPr>
              <a:t>/</a:t>
            </a:r>
            <a:r>
              <a:rPr lang="en-US" sz="1400" dirty="0" err="1" smtClean="0">
                <a:latin typeface="Alexandria" charset="0"/>
                <a:cs typeface="Alexandria" charset="0"/>
                <a:hlinkClick r:id="rId2"/>
              </a:rPr>
              <a:t>ar</a:t>
            </a:r>
            <a:r>
              <a:rPr lang="en-US" sz="1400" dirty="0" smtClean="0">
                <a:latin typeface="Alexandria" charset="0"/>
                <a:cs typeface="Alexandria" charset="0"/>
                <a:hlinkClick r:id="rId2"/>
              </a:rPr>
              <a:t>/node/</a:t>
            </a:r>
            <a:r>
              <a:rPr lang="en-US" sz="1400" dirty="0" err="1" smtClean="0">
                <a:latin typeface="Alexandria" charset="0"/>
                <a:cs typeface="Alexandria" charset="0"/>
                <a:hlinkClick r:id="rId2"/>
              </a:rPr>
              <a:t>1339?fbclid</a:t>
            </a:r>
            <a:r>
              <a:rPr lang="en-US" sz="1400" dirty="0" smtClean="0">
                <a:latin typeface="Alexandria" charset="0"/>
                <a:cs typeface="Alexandria" charset="0"/>
                <a:hlinkClick r:id="rId2"/>
              </a:rPr>
              <a:t>=IwY2xjawFf_GFleHRuA2FlbQIxMAABHWyAQ209Eux_5zUpFTyYtfs7zMCoSvFP4-VrTVPBQxm9LPuoksImPAdaUQ_aem_1DxFcWNiBnQdtolrK33WVg</a:t>
            </a:r>
            <a:endParaRPr lang="ar-EG" sz="1400" dirty="0" smtClean="0">
              <a:latin typeface="Alexandria" charset="0"/>
              <a:cs typeface="Alexandria" charset="0"/>
            </a:endParaRPr>
          </a:p>
          <a:p>
            <a:pPr marL="285750" indent="-285750" algn="justLow" rtl="1">
              <a:buFontTx/>
              <a:buChar char="-"/>
            </a:pPr>
            <a:r>
              <a:rPr lang="en-US" sz="1400" dirty="0">
                <a:latin typeface="Alexandria" charset="0"/>
                <a:cs typeface="Alexandria" charset="0"/>
              </a:rPr>
              <a:t>https://</a:t>
            </a:r>
            <a:r>
              <a:rPr lang="en-US" sz="1400" dirty="0" err="1">
                <a:latin typeface="Alexandria" charset="0"/>
                <a:cs typeface="Alexandria" charset="0"/>
              </a:rPr>
              <a:t>niuversity.com</a:t>
            </a:r>
            <a:r>
              <a:rPr lang="en-US" sz="1400" dirty="0">
                <a:latin typeface="Alexandria" charset="0"/>
                <a:cs typeface="Alexandria" charset="0"/>
              </a:rPr>
              <a:t>/</a:t>
            </a:r>
            <a:r>
              <a:rPr lang="en-US" sz="1400" dirty="0" err="1">
                <a:latin typeface="Alexandria" charset="0"/>
                <a:cs typeface="Alexandria" charset="0"/>
              </a:rPr>
              <a:t>ar</a:t>
            </a:r>
            <a:r>
              <a:rPr lang="en-US" sz="1400" dirty="0">
                <a:latin typeface="Alexandria" charset="0"/>
                <a:cs typeface="Alexandria" charset="0"/>
              </a:rPr>
              <a:t>/%</a:t>
            </a:r>
            <a:r>
              <a:rPr lang="en-US" sz="1400" dirty="0" err="1">
                <a:latin typeface="Alexandria" charset="0"/>
                <a:cs typeface="Alexandria" charset="0"/>
              </a:rPr>
              <a:t>D9%85%D8%AD%D8%B1%D9%83%D8%A7%D8%AA</a:t>
            </a:r>
            <a:r>
              <a:rPr lang="en-US" sz="1400" dirty="0">
                <a:latin typeface="Alexandria" charset="0"/>
                <a:cs typeface="Alexandria" charset="0"/>
              </a:rPr>
              <a:t>-%</a:t>
            </a:r>
            <a:r>
              <a:rPr lang="en-US" sz="1400" dirty="0" err="1">
                <a:latin typeface="Alexandria" charset="0"/>
                <a:cs typeface="Alexandria" charset="0"/>
              </a:rPr>
              <a:t>D8%A7%D9%84%D8%A8%D8%AD%D8%AB</a:t>
            </a:r>
            <a:r>
              <a:rPr lang="en-US" sz="1400" dirty="0">
                <a:latin typeface="Alexandria" charset="0"/>
                <a:cs typeface="Alexandria" charset="0"/>
              </a:rPr>
              <a:t>-%</a:t>
            </a:r>
            <a:r>
              <a:rPr lang="en-US" sz="1400" dirty="0" err="1">
                <a:latin typeface="Alexandria" charset="0"/>
                <a:cs typeface="Alexandria" charset="0"/>
              </a:rPr>
              <a:t>D8%A7%D9%84%D8%B9%D9%84%D9%85%D9%8A</a:t>
            </a:r>
            <a:r>
              <a:rPr lang="en-US" sz="1400" dirty="0">
                <a:latin typeface="Alexandria" charset="0"/>
                <a:cs typeface="Alexandria" charset="0"/>
              </a:rPr>
              <a:t>/?</a:t>
            </a:r>
            <a:r>
              <a:rPr lang="en-US" sz="1400" dirty="0" err="1">
                <a:latin typeface="Alexandria" charset="0"/>
                <a:cs typeface="Alexandria" charset="0"/>
              </a:rPr>
              <a:t>fbclid</a:t>
            </a:r>
            <a:r>
              <a:rPr lang="en-US" sz="1400" dirty="0">
                <a:latin typeface="Alexandria" charset="0"/>
                <a:cs typeface="Alexandria" charset="0"/>
              </a:rPr>
              <a:t>=IwY2xjawFf_GZleHRuA2FlbQIxMAABHQ34Gq9edo3IqOZ7zJmKcIAx9KFHWGUXOb7tEolulzQmSpSNgmW3n0IYjg_aem_Ycr628FEfyu7OhDWEujtqA</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8671870"/>
      </p:ext>
    </p:extLst>
  </p:cSld>
  <p:clrMapOvr>
    <a:masterClrMapping/>
  </p:clrMapOvr>
  <mc:AlternateContent xmlns:mc="http://schemas.openxmlformats.org/markup-compatibility/2006">
    <mc:Choice xmlns:p14="http://schemas.microsoft.com/office/powerpoint/2010/main" Requires="p14">
      <p:transition spd="slow" p14:dur="2000" advTm="23241"/>
    </mc:Choice>
    <mc:Fallback>
      <p:transition spd="slow" advTm="2324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79" y="1596049"/>
            <a:ext cx="5228822" cy="3524042"/>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قائمة المراجع:</a:t>
            </a:r>
          </a:p>
          <a:p>
            <a:pPr marL="285750" indent="-285750" algn="justLow" rtl="1">
              <a:buFontTx/>
              <a:buChar char="-"/>
            </a:pPr>
            <a:r>
              <a:rPr lang="en-US" sz="1400" dirty="0">
                <a:latin typeface="Alexandria" charset="0"/>
                <a:cs typeface="Alexandria" charset="0"/>
              </a:rPr>
              <a:t>https://</a:t>
            </a:r>
            <a:r>
              <a:rPr lang="en-US" sz="1400" dirty="0" err="1">
                <a:latin typeface="Alexandria" charset="0"/>
                <a:cs typeface="Alexandria" charset="0"/>
              </a:rPr>
              <a:t>elmodaqiq.com</a:t>
            </a:r>
            <a:r>
              <a:rPr lang="en-US" sz="1400" dirty="0">
                <a:latin typeface="Alexandria" charset="0"/>
                <a:cs typeface="Alexandria" charset="0"/>
              </a:rPr>
              <a:t>/%</a:t>
            </a:r>
            <a:r>
              <a:rPr lang="en-US" sz="1400" dirty="0" err="1">
                <a:latin typeface="Alexandria" charset="0"/>
                <a:cs typeface="Alexandria" charset="0"/>
              </a:rPr>
              <a:t>D9%83%D9%8A%D9%81</a:t>
            </a:r>
            <a:r>
              <a:rPr lang="en-US" sz="1400" dirty="0">
                <a:latin typeface="Alexandria" charset="0"/>
                <a:cs typeface="Alexandria" charset="0"/>
              </a:rPr>
              <a:t>-%</a:t>
            </a:r>
            <a:r>
              <a:rPr lang="en-US" sz="1400" dirty="0" err="1">
                <a:latin typeface="Alexandria" charset="0"/>
                <a:cs typeface="Alexandria" charset="0"/>
              </a:rPr>
              <a:t>D8%A3%D8%AF%D8%AE%D9%84</a:t>
            </a:r>
            <a:r>
              <a:rPr lang="en-US" sz="1400" dirty="0">
                <a:latin typeface="Alexandria" charset="0"/>
                <a:cs typeface="Alexandria" charset="0"/>
              </a:rPr>
              <a:t>-%</a:t>
            </a:r>
            <a:r>
              <a:rPr lang="en-US" sz="1400" dirty="0" err="1">
                <a:latin typeface="Alexandria" charset="0"/>
                <a:cs typeface="Alexandria" charset="0"/>
              </a:rPr>
              <a:t>D8%AF%D8%A7%D8%B1</a:t>
            </a:r>
            <a:r>
              <a:rPr lang="en-US" sz="1400" dirty="0">
                <a:latin typeface="Alexandria" charset="0"/>
                <a:cs typeface="Alexandria" charset="0"/>
              </a:rPr>
              <a:t>-%</a:t>
            </a:r>
            <a:r>
              <a:rPr lang="en-US" sz="1400" dirty="0" err="1">
                <a:latin typeface="Alexandria" charset="0"/>
                <a:cs typeface="Alexandria" charset="0"/>
              </a:rPr>
              <a:t>D8%A7%D9%84%D9%85%D9%86%D8%B8%D9%88%D9%85%D8%A9</a:t>
            </a:r>
            <a:r>
              <a:rPr lang="en-US" sz="1400" dirty="0">
                <a:latin typeface="Alexandria" charset="0"/>
                <a:cs typeface="Alexandria" charset="0"/>
              </a:rPr>
              <a:t>-%</a:t>
            </a:r>
            <a:r>
              <a:rPr lang="en-US" sz="1400" dirty="0" err="1">
                <a:latin typeface="Alexandria" charset="0"/>
                <a:cs typeface="Alexandria" charset="0"/>
              </a:rPr>
              <a:t>D9%88%D9%85%D8%A7</a:t>
            </a:r>
            <a:r>
              <a:rPr lang="en-US" sz="1400" dirty="0">
                <a:latin typeface="Alexandria" charset="0"/>
                <a:cs typeface="Alexandria" charset="0"/>
              </a:rPr>
              <a:t>-%</a:t>
            </a:r>
            <a:r>
              <a:rPr lang="en-US" sz="1400" dirty="0" err="1">
                <a:latin typeface="Alexandria" charset="0"/>
                <a:cs typeface="Alexandria" charset="0"/>
              </a:rPr>
              <a:t>D8%A3%D9%87%D9%85%D9%8A%D8%AA%D9%87%D8%A7%D8%9F</a:t>
            </a:r>
            <a:r>
              <a:rPr lang="en-US" sz="1400" dirty="0">
                <a:latin typeface="Alexandria" charset="0"/>
                <a:cs typeface="Alexandria" charset="0"/>
              </a:rPr>
              <a:t>/?</a:t>
            </a:r>
            <a:r>
              <a:rPr lang="en-US" sz="1400" dirty="0" err="1" smtClean="0">
                <a:latin typeface="Alexandria" charset="0"/>
                <a:cs typeface="Alexandria" charset="0"/>
              </a:rPr>
              <a:t>fbclid</a:t>
            </a:r>
            <a:r>
              <a:rPr lang="en-US" sz="1400" dirty="0" smtClean="0">
                <a:latin typeface="Alexandria" charset="0"/>
                <a:cs typeface="Alexandria" charset="0"/>
              </a:rPr>
              <a:t>=IwY2xjawFf_GhleHRuA2FlbQIxMAABHdagrRtsHlEIAKYRQ8vQarUm5Rd3zBp53UN4ETaHla5TYQcS2AWHpe9dug_aem_fLFd_ZQac_R3OGjXNMdu7w</a:t>
            </a:r>
          </a:p>
          <a:p>
            <a:pPr marL="285750" indent="-285750" algn="justLow" rtl="1">
              <a:buFontTx/>
              <a:buChar char="-"/>
            </a:pPr>
            <a:r>
              <a:rPr lang="en-US" sz="1400" dirty="0">
                <a:latin typeface="Alexandria" charset="0"/>
                <a:cs typeface="Alexandria" charset="0"/>
              </a:rPr>
              <a:t>http://</a:t>
            </a:r>
            <a:r>
              <a:rPr lang="en-US" sz="1400" dirty="0" err="1">
                <a:latin typeface="Alexandria" charset="0"/>
                <a:cs typeface="Alexandria" charset="0"/>
              </a:rPr>
              <a:t>www.bibsci.com</a:t>
            </a:r>
            <a:r>
              <a:rPr lang="en-US" sz="1400" dirty="0">
                <a:latin typeface="Alexandria" charset="0"/>
                <a:cs typeface="Alexandria" charset="0"/>
              </a:rPr>
              <a:t>/</a:t>
            </a:r>
            <a:r>
              <a:rPr lang="en-US" sz="1400" dirty="0" err="1">
                <a:latin typeface="Alexandria" charset="0"/>
                <a:cs typeface="Alexandria" charset="0"/>
              </a:rPr>
              <a:t>index.php</a:t>
            </a:r>
            <a:r>
              <a:rPr lang="en-US" sz="1400" dirty="0">
                <a:latin typeface="Alexandria" charset="0"/>
                <a:cs typeface="Alexandria" charset="0"/>
              </a:rPr>
              <a:t>/en/bases-de-</a:t>
            </a:r>
            <a:r>
              <a:rPr lang="en-US" sz="1400" dirty="0" err="1">
                <a:latin typeface="Alexandria" charset="0"/>
                <a:cs typeface="Alexandria" charset="0"/>
              </a:rPr>
              <a:t>donnees</a:t>
            </a:r>
            <a:r>
              <a:rPr lang="en-US" sz="1400" dirty="0">
                <a:latin typeface="Alexandria" charset="0"/>
                <a:cs typeface="Alexandria" charset="0"/>
              </a:rPr>
              <a:t>/</a:t>
            </a:r>
            <a:r>
              <a:rPr lang="en-US" sz="1400" dirty="0" err="1">
                <a:latin typeface="Alexandria" charset="0"/>
                <a:cs typeface="Alexandria" charset="0"/>
              </a:rPr>
              <a:t>2020-09-01-12-00-44?fbclid</a:t>
            </a:r>
            <a:r>
              <a:rPr lang="en-US" sz="1400" dirty="0">
                <a:latin typeface="Alexandria" charset="0"/>
                <a:cs typeface="Alexandria" charset="0"/>
              </a:rPr>
              <a:t>=IwY2xjawFf_G1leHRuA2FlbQIxMAABHUnxkmcxI4B_V_ExwzJ5SIyT1OmnO3pEoW1DwVziTw_TUn6d1xDG8-ys4A_aem_HMYZr6tU3ASWha0RwARBhA</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4634724"/>
      </p:ext>
    </p:extLst>
  </p:cSld>
  <p:clrMapOvr>
    <a:masterClrMapping/>
  </p:clrMapOvr>
  <mc:AlternateContent xmlns:mc="http://schemas.openxmlformats.org/markup-compatibility/2006">
    <mc:Choice xmlns:p14="http://schemas.microsoft.com/office/powerpoint/2010/main" Requires="p14">
      <p:transition spd="slow" p14:dur="2000" advTm="7567"/>
    </mc:Choice>
    <mc:Fallback>
      <p:transition spd="slow" advTm="756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13987862"/>
      </p:ext>
    </p:extLst>
  </p:cSld>
  <p:clrMapOvr>
    <a:masterClrMapping/>
  </p:clrMapOvr>
  <mc:AlternateContent xmlns:mc="http://schemas.openxmlformats.org/markup-compatibility/2006">
    <mc:Choice xmlns:p14="http://schemas.microsoft.com/office/powerpoint/2010/main" Requires="p14">
      <p:transition spd="slow" p14:dur="2000" advTm="7188"/>
    </mc:Choice>
    <mc:Fallback>
      <p:transition spd="slow" advTm="7188"/>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1BF1126D-E88D-41F5-9200-67CEAB654AF3}"/>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purl.org/dc/terms/"/>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 ds:uri="http://schemas.microsoft.com/office/infopath/2007/PartnerControls"/>
    <ds:schemaRef ds:uri="688354b5-287c-4cda-825e-1d7935aea40e"/>
    <ds:schemaRef ds:uri="aca13214-df29-4e3c-a050-857c0bf7bd8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11535</TotalTime>
  <Words>5335</Words>
  <Application>Microsoft Office PowerPoint</Application>
  <PresentationFormat>Widescreen</PresentationFormat>
  <Paragraphs>371</Paragraphs>
  <Slides>42</Slides>
  <Notes>7</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42</vt:i4>
      </vt:variant>
    </vt:vector>
  </HeadingPairs>
  <TitlesOfParts>
    <vt:vector size="51" baseType="lpstr">
      <vt:lpstr>Alexandria</vt:lpstr>
      <vt:lpstr>Arial</vt:lpstr>
      <vt:lpstr>Calibri</vt:lpstr>
      <vt:lpstr>Calibri Light</vt:lpstr>
      <vt:lpstr>Roboto Light</vt:lpstr>
      <vt:lpstr>Simplified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Desktop</cp:lastModifiedBy>
  <cp:revision>696</cp:revision>
  <dcterms:created xsi:type="dcterms:W3CDTF">2023-04-29T09:08:00Z</dcterms:created>
  <dcterms:modified xsi:type="dcterms:W3CDTF">2024-11-18T23:40:48Z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