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8" r:id="rId1"/>
  </p:sldMasterIdLst>
  <p:notesMasterIdLst>
    <p:notesMasterId r:id="rId53"/>
  </p:notesMasterIdLst>
  <p:sldIdLst>
    <p:sldId id="482" r:id="rId2"/>
    <p:sldId id="483" r:id="rId3"/>
    <p:sldId id="1089" r:id="rId4"/>
    <p:sldId id="1090" r:id="rId5"/>
    <p:sldId id="1091" r:id="rId6"/>
    <p:sldId id="1214" r:id="rId7"/>
    <p:sldId id="1316" r:id="rId8"/>
    <p:sldId id="1275" r:id="rId9"/>
    <p:sldId id="1272" r:id="rId10"/>
    <p:sldId id="1273" r:id="rId11"/>
    <p:sldId id="1317" r:id="rId12"/>
    <p:sldId id="1276" r:id="rId13"/>
    <p:sldId id="1277" r:id="rId14"/>
    <p:sldId id="1278" r:id="rId15"/>
    <p:sldId id="1143" r:id="rId16"/>
    <p:sldId id="1282" r:id="rId17"/>
    <p:sldId id="1279" r:id="rId18"/>
    <p:sldId id="1283" r:id="rId19"/>
    <p:sldId id="1281" r:id="rId20"/>
    <p:sldId id="1284" r:id="rId21"/>
    <p:sldId id="1280" r:id="rId22"/>
    <p:sldId id="1285" r:id="rId23"/>
    <p:sldId id="1318" r:id="rId24"/>
    <p:sldId id="1286" r:id="rId25"/>
    <p:sldId id="1287" r:id="rId26"/>
    <p:sldId id="1288" r:id="rId27"/>
    <p:sldId id="1290" r:id="rId28"/>
    <p:sldId id="1291" r:id="rId29"/>
    <p:sldId id="1292" r:id="rId30"/>
    <p:sldId id="1293" r:id="rId31"/>
    <p:sldId id="1294" r:id="rId32"/>
    <p:sldId id="1295" r:id="rId33"/>
    <p:sldId id="1296" r:id="rId34"/>
    <p:sldId id="1297" r:id="rId35"/>
    <p:sldId id="1320" r:id="rId36"/>
    <p:sldId id="1299" r:id="rId37"/>
    <p:sldId id="1303" r:id="rId38"/>
    <p:sldId id="1302" r:id="rId39"/>
    <p:sldId id="1308" r:id="rId40"/>
    <p:sldId id="1309" r:id="rId41"/>
    <p:sldId id="1305" r:id="rId42"/>
    <p:sldId id="1310" r:id="rId43"/>
    <p:sldId id="1311" r:id="rId44"/>
    <p:sldId id="1306" r:id="rId45"/>
    <p:sldId id="1312" r:id="rId46"/>
    <p:sldId id="1313" r:id="rId47"/>
    <p:sldId id="1307" r:id="rId48"/>
    <p:sldId id="1314" r:id="rId49"/>
    <p:sldId id="1315" r:id="rId50"/>
    <p:sldId id="481" r:id="rId51"/>
    <p:sldId id="349" r:id="rId5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2"/>
            <p14:sldId id="483"/>
            <p14:sldId id="1089"/>
            <p14:sldId id="1090"/>
            <p14:sldId id="1091"/>
            <p14:sldId id="1214"/>
            <p14:sldId id="1316"/>
            <p14:sldId id="1275"/>
            <p14:sldId id="1272"/>
            <p14:sldId id="1273"/>
            <p14:sldId id="1317"/>
            <p14:sldId id="1276"/>
            <p14:sldId id="1277"/>
            <p14:sldId id="1278"/>
            <p14:sldId id="1143"/>
            <p14:sldId id="1282"/>
            <p14:sldId id="1279"/>
            <p14:sldId id="1283"/>
            <p14:sldId id="1281"/>
            <p14:sldId id="1284"/>
            <p14:sldId id="1280"/>
            <p14:sldId id="1285"/>
            <p14:sldId id="1318"/>
            <p14:sldId id="1286"/>
            <p14:sldId id="1287"/>
            <p14:sldId id="1288"/>
            <p14:sldId id="1290"/>
            <p14:sldId id="1291"/>
            <p14:sldId id="1292"/>
            <p14:sldId id="1293"/>
            <p14:sldId id="1294"/>
            <p14:sldId id="1295"/>
            <p14:sldId id="1296"/>
            <p14:sldId id="1297"/>
            <p14:sldId id="1320"/>
            <p14:sldId id="1299"/>
            <p14:sldId id="1303"/>
            <p14:sldId id="1302"/>
            <p14:sldId id="1308"/>
            <p14:sldId id="1309"/>
            <p14:sldId id="1305"/>
            <p14:sldId id="1310"/>
            <p14:sldId id="1311"/>
            <p14:sldId id="1306"/>
            <p14:sldId id="1312"/>
            <p14:sldId id="1313"/>
            <p14:sldId id="1307"/>
            <p14:sldId id="1314"/>
            <p14:sldId id="1315"/>
            <p14:sldId id="481"/>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66" d="100"/>
          <a:sy n="66" d="100"/>
        </p:scale>
        <p:origin x="876" y="4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3/1/2024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51584455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4</a:t>
            </a:fld>
            <a:endParaRPr lang="en-US" dirty="0"/>
          </a:p>
        </p:txBody>
      </p:sp>
    </p:spTree>
    <p:extLst>
      <p:ext uri="{BB962C8B-B14F-4D97-AF65-F5344CB8AC3E}">
        <p14:creationId xmlns:p14="http://schemas.microsoft.com/office/powerpoint/2010/main" val="212473641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dirty="0"/>
          </a:p>
        </p:txBody>
      </p:sp>
    </p:spTree>
    <p:extLst>
      <p:ext uri="{BB962C8B-B14F-4D97-AF65-F5344CB8AC3E}">
        <p14:creationId xmlns:p14="http://schemas.microsoft.com/office/powerpoint/2010/main" val="167192483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334743214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206178215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66360214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289168562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259755613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60198750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45856052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110218262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50929305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371234487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51</a:t>
            </a:fld>
            <a:endParaRPr lang="en-US"/>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a:extLst>
              <a:ext uri="{FF2B5EF4-FFF2-40B4-BE49-F238E27FC236}">
                <a16:creationId xmlns:a16="http://schemas.microsoft.com/office/drawing/2014/main" xmlns=""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a:extLst>
              <a:ext uri="{FF2B5EF4-FFF2-40B4-BE49-F238E27FC236}">
                <a16:creationId xmlns:a16="http://schemas.microsoft.com/office/drawing/2014/main" xmlns="" id="{1CA7B7F2-C594-2226-10C3-8AC3C8D66601}"/>
              </a:ext>
            </a:extLst>
          </p:cNvPr>
          <p:cNvSpPr>
            <a:spLocks noGrp="1"/>
          </p:cNvSpPr>
          <p:nvPr>
            <p:ph type="dt" sz="half" idx="10"/>
          </p:nvPr>
        </p:nvSpPr>
        <p:spPr/>
        <p:txBody>
          <a:bodyPr/>
          <a:lstStyle/>
          <a:p>
            <a:fld id="{7AD86B2E-B702-4422-B277-3A08C7449694}" type="datetimeFigureOut">
              <a:rPr lang="en-US" smtClean="0"/>
              <a:t>3/1/2024</a:t>
            </a:fld>
            <a:endParaRPr lang="en-US"/>
          </a:p>
        </p:txBody>
      </p:sp>
      <p:sp>
        <p:nvSpPr>
          <p:cNvPr id="5" name="Footer Placeholder 4">
            <a:extLst>
              <a:ext uri="{FF2B5EF4-FFF2-40B4-BE49-F238E27FC236}">
                <a16:creationId xmlns:a16="http://schemas.microsoft.com/office/drawing/2014/main" xmlns=""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73021081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8C59ED8-839F-740F-5380-EB20BD607CD4}"/>
              </a:ext>
            </a:extLst>
          </p:cNvPr>
          <p:cNvSpPr>
            <a:spLocks noGrp="1"/>
          </p:cNvSpPr>
          <p:nvPr>
            <p:ph type="title"/>
          </p:nvPr>
        </p:nvSpPr>
        <p:spPr/>
        <p:txBody>
          <a:bodyPr/>
          <a:lstStyle/>
          <a:p>
            <a:r>
              <a:rPr lang="en-US" smtClean="0"/>
              <a:t>Click to edit Master title style</a:t>
            </a:r>
            <a:endParaRPr lang="en-US"/>
          </a:p>
        </p:txBody>
      </p:sp>
      <p:sp>
        <p:nvSpPr>
          <p:cNvPr id="3" name="Content Placeholder 2">
            <a:extLst>
              <a:ext uri="{FF2B5EF4-FFF2-40B4-BE49-F238E27FC236}">
                <a16:creationId xmlns:a16="http://schemas.microsoft.com/office/drawing/2014/main" xmlns="" id="{B5DBA814-F4FF-953C-65F6-7755FFA224FB}"/>
              </a:ext>
            </a:extLst>
          </p:cNvPr>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a:extLst>
              <a:ext uri="{FF2B5EF4-FFF2-40B4-BE49-F238E27FC236}">
                <a16:creationId xmlns:a16="http://schemas.microsoft.com/office/drawing/2014/main" xmlns="" id="{D0F5B59B-14BB-0F36-FA1D-86F9E28D7782}"/>
              </a:ext>
            </a:extLst>
          </p:cNvPr>
          <p:cNvSpPr>
            <a:spLocks noGrp="1"/>
          </p:cNvSpPr>
          <p:nvPr>
            <p:ph type="dt" sz="half" idx="10"/>
          </p:nvPr>
        </p:nvSpPr>
        <p:spPr/>
        <p:txBody>
          <a:bodyPr/>
          <a:lstStyle/>
          <a:p>
            <a:fld id="{7AD86B2E-B702-4422-B277-3A08C7449694}" type="datetimeFigureOut">
              <a:rPr lang="en-US" smtClean="0"/>
              <a:t>3/1/2024</a:t>
            </a:fld>
            <a:endParaRPr lang="en-US"/>
          </a:p>
        </p:txBody>
      </p:sp>
      <p:sp>
        <p:nvSpPr>
          <p:cNvPr id="5" name="Footer Placeholder 4">
            <a:extLst>
              <a:ext uri="{FF2B5EF4-FFF2-40B4-BE49-F238E27FC236}">
                <a16:creationId xmlns:a16="http://schemas.microsoft.com/office/drawing/2014/main" xmlns=""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48988696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a:extLst>
              <a:ext uri="{FF2B5EF4-FFF2-40B4-BE49-F238E27FC236}">
                <a16:creationId xmlns:a16="http://schemas.microsoft.com/office/drawing/2014/main" xmlns=""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a:extLst>
              <a:ext uri="{FF2B5EF4-FFF2-40B4-BE49-F238E27FC236}">
                <a16:creationId xmlns:a16="http://schemas.microsoft.com/office/drawing/2014/main" xmlns="" id="{281F9F7B-C72F-8488-63C2-893D10A71873}"/>
              </a:ext>
            </a:extLst>
          </p:cNvPr>
          <p:cNvSpPr>
            <a:spLocks noGrp="1"/>
          </p:cNvSpPr>
          <p:nvPr>
            <p:ph type="dt" sz="half" idx="10"/>
          </p:nvPr>
        </p:nvSpPr>
        <p:spPr/>
        <p:txBody>
          <a:bodyPr/>
          <a:lstStyle/>
          <a:p>
            <a:fld id="{7AD86B2E-B702-4422-B277-3A08C7449694}" type="datetimeFigureOut">
              <a:rPr lang="en-US" smtClean="0"/>
              <a:t>3/1/2024</a:t>
            </a:fld>
            <a:endParaRPr lang="en-US"/>
          </a:p>
        </p:txBody>
      </p:sp>
      <p:sp>
        <p:nvSpPr>
          <p:cNvPr id="5" name="Footer Placeholder 4">
            <a:extLst>
              <a:ext uri="{FF2B5EF4-FFF2-40B4-BE49-F238E27FC236}">
                <a16:creationId xmlns:a16="http://schemas.microsoft.com/office/drawing/2014/main" xmlns=""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41302451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1D49C40-2B03-A723-1A25-72E120ED2D38}"/>
              </a:ext>
            </a:extLst>
          </p:cNvPr>
          <p:cNvSpPr>
            <a:spLocks noGrp="1"/>
          </p:cNvSpPr>
          <p:nvPr>
            <p:ph type="title"/>
          </p:nvPr>
        </p:nvSpPr>
        <p:spPr/>
        <p:txBody>
          <a:bodyPr/>
          <a:lstStyle/>
          <a:p>
            <a:r>
              <a:rPr lang="en-US" smtClean="0"/>
              <a:t>Click to edit Master title style</a:t>
            </a:r>
            <a:endParaRPr lang="en-US"/>
          </a:p>
        </p:txBody>
      </p:sp>
      <p:sp>
        <p:nvSpPr>
          <p:cNvPr id="3" name="Content Placeholder 2">
            <a:extLst>
              <a:ext uri="{FF2B5EF4-FFF2-40B4-BE49-F238E27FC236}">
                <a16:creationId xmlns:a16="http://schemas.microsoft.com/office/drawing/2014/main" xmlns="" id="{DCC05F17-3155-8F58-9417-872859F01BC8}"/>
              </a:ext>
            </a:extLst>
          </p:cNvPr>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a:extLst>
              <a:ext uri="{FF2B5EF4-FFF2-40B4-BE49-F238E27FC236}">
                <a16:creationId xmlns:a16="http://schemas.microsoft.com/office/drawing/2014/main" xmlns="" id="{F0A6FADA-9339-2718-AE06-345636476CB1}"/>
              </a:ext>
            </a:extLst>
          </p:cNvPr>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a:extLst>
              <a:ext uri="{FF2B5EF4-FFF2-40B4-BE49-F238E27FC236}">
                <a16:creationId xmlns:a16="http://schemas.microsoft.com/office/drawing/2014/main" xmlns="" id="{CC7B5477-D6C1-D0EF-360E-AAF1F8F26BA5}"/>
              </a:ext>
            </a:extLst>
          </p:cNvPr>
          <p:cNvSpPr>
            <a:spLocks noGrp="1"/>
          </p:cNvSpPr>
          <p:nvPr>
            <p:ph type="dt" sz="half" idx="10"/>
          </p:nvPr>
        </p:nvSpPr>
        <p:spPr/>
        <p:txBody>
          <a:bodyPr/>
          <a:lstStyle/>
          <a:p>
            <a:fld id="{7AD86B2E-B702-4422-B277-3A08C7449694}" type="datetimeFigureOut">
              <a:rPr lang="en-US" smtClean="0"/>
              <a:t>3/1/2024</a:t>
            </a:fld>
            <a:endParaRPr lang="en-US"/>
          </a:p>
        </p:txBody>
      </p:sp>
      <p:sp>
        <p:nvSpPr>
          <p:cNvPr id="6" name="Footer Placeholder 5">
            <a:extLst>
              <a:ext uri="{FF2B5EF4-FFF2-40B4-BE49-F238E27FC236}">
                <a16:creationId xmlns:a16="http://schemas.microsoft.com/office/drawing/2014/main" xmlns=""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61404714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EB6B58D-F759-624C-F4B5-076FD713366E}"/>
              </a:ext>
            </a:extLst>
          </p:cNvPr>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a:extLst>
              <a:ext uri="{FF2B5EF4-FFF2-40B4-BE49-F238E27FC236}">
                <a16:creationId xmlns:a16="http://schemas.microsoft.com/office/drawing/2014/main" xmlns=""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a:extLst>
              <a:ext uri="{FF2B5EF4-FFF2-40B4-BE49-F238E27FC236}">
                <a16:creationId xmlns:a16="http://schemas.microsoft.com/office/drawing/2014/main" xmlns="" id="{B280C419-BB65-0AE7-334A-03DB570FB6CB}"/>
              </a:ext>
            </a:extLst>
          </p:cNvPr>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a:extLst>
              <a:ext uri="{FF2B5EF4-FFF2-40B4-BE49-F238E27FC236}">
                <a16:creationId xmlns:a16="http://schemas.microsoft.com/office/drawing/2014/main" xmlns=""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a:extLst>
              <a:ext uri="{FF2B5EF4-FFF2-40B4-BE49-F238E27FC236}">
                <a16:creationId xmlns:a16="http://schemas.microsoft.com/office/drawing/2014/main" xmlns="" id="{0972C4A7-BEA2-2193-0159-41A66555323C}"/>
              </a:ext>
            </a:extLst>
          </p:cNvPr>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a:extLst>
              <a:ext uri="{FF2B5EF4-FFF2-40B4-BE49-F238E27FC236}">
                <a16:creationId xmlns:a16="http://schemas.microsoft.com/office/drawing/2014/main" xmlns="" id="{A82EDC5C-9D31-77DA-AB6E-212A67AE9801}"/>
              </a:ext>
            </a:extLst>
          </p:cNvPr>
          <p:cNvSpPr>
            <a:spLocks noGrp="1"/>
          </p:cNvSpPr>
          <p:nvPr>
            <p:ph type="dt" sz="half" idx="10"/>
          </p:nvPr>
        </p:nvSpPr>
        <p:spPr/>
        <p:txBody>
          <a:bodyPr/>
          <a:lstStyle/>
          <a:p>
            <a:fld id="{7AD86B2E-B702-4422-B277-3A08C7449694}" type="datetimeFigureOut">
              <a:rPr lang="en-US" smtClean="0"/>
              <a:t>3/1/2024</a:t>
            </a:fld>
            <a:endParaRPr lang="en-US"/>
          </a:p>
        </p:txBody>
      </p:sp>
      <p:sp>
        <p:nvSpPr>
          <p:cNvPr id="8" name="Footer Placeholder 7">
            <a:extLst>
              <a:ext uri="{FF2B5EF4-FFF2-40B4-BE49-F238E27FC236}">
                <a16:creationId xmlns:a16="http://schemas.microsoft.com/office/drawing/2014/main" xmlns=""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xmlns=""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552065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11AF804-BA6F-7137-4401-2ABEE47663D1}"/>
              </a:ext>
            </a:extLst>
          </p:cNvPr>
          <p:cNvSpPr>
            <a:spLocks noGrp="1"/>
          </p:cNvSpPr>
          <p:nvPr>
            <p:ph type="title"/>
          </p:nvPr>
        </p:nvSpPr>
        <p:spPr/>
        <p:txBody>
          <a:bodyPr/>
          <a:lstStyle/>
          <a:p>
            <a:r>
              <a:rPr lang="en-US" smtClean="0"/>
              <a:t>Click to edit Master title style</a:t>
            </a:r>
            <a:endParaRPr lang="en-US"/>
          </a:p>
        </p:txBody>
      </p:sp>
      <p:sp>
        <p:nvSpPr>
          <p:cNvPr id="3" name="Date Placeholder 2">
            <a:extLst>
              <a:ext uri="{FF2B5EF4-FFF2-40B4-BE49-F238E27FC236}">
                <a16:creationId xmlns:a16="http://schemas.microsoft.com/office/drawing/2014/main" xmlns="" id="{85E1951F-F9DF-2D36-66CD-0ADE1A8E8AC9}"/>
              </a:ext>
            </a:extLst>
          </p:cNvPr>
          <p:cNvSpPr>
            <a:spLocks noGrp="1"/>
          </p:cNvSpPr>
          <p:nvPr>
            <p:ph type="dt" sz="half" idx="10"/>
          </p:nvPr>
        </p:nvSpPr>
        <p:spPr/>
        <p:txBody>
          <a:bodyPr/>
          <a:lstStyle/>
          <a:p>
            <a:fld id="{7AD86B2E-B702-4422-B277-3A08C7449694}" type="datetimeFigureOut">
              <a:rPr lang="en-US" smtClean="0"/>
              <a:t>3/1/2024</a:t>
            </a:fld>
            <a:endParaRPr lang="en-US"/>
          </a:p>
        </p:txBody>
      </p:sp>
      <p:sp>
        <p:nvSpPr>
          <p:cNvPr id="4" name="Footer Placeholder 3">
            <a:extLst>
              <a:ext uri="{FF2B5EF4-FFF2-40B4-BE49-F238E27FC236}">
                <a16:creationId xmlns:a16="http://schemas.microsoft.com/office/drawing/2014/main" xmlns=""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xmlns=""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64975768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xmlns="" id="{F7FE2AC4-08F1-175E-50F9-B90ABA9113BD}"/>
              </a:ext>
            </a:extLst>
          </p:cNvPr>
          <p:cNvSpPr>
            <a:spLocks noGrp="1"/>
          </p:cNvSpPr>
          <p:nvPr>
            <p:ph type="dt" sz="half" idx="10"/>
          </p:nvPr>
        </p:nvSpPr>
        <p:spPr/>
        <p:txBody>
          <a:bodyPr/>
          <a:lstStyle/>
          <a:p>
            <a:fld id="{7AD86B2E-B702-4422-B277-3A08C7449694}" type="datetimeFigureOut">
              <a:rPr lang="en-US" smtClean="0"/>
              <a:t>3/1/2024</a:t>
            </a:fld>
            <a:endParaRPr lang="en-US"/>
          </a:p>
        </p:txBody>
      </p:sp>
      <p:sp>
        <p:nvSpPr>
          <p:cNvPr id="3" name="Footer Placeholder 2">
            <a:extLst>
              <a:ext uri="{FF2B5EF4-FFF2-40B4-BE49-F238E27FC236}">
                <a16:creationId xmlns:a16="http://schemas.microsoft.com/office/drawing/2014/main" xmlns=""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xmlns=""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1558138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a:extLst>
              <a:ext uri="{FF2B5EF4-FFF2-40B4-BE49-F238E27FC236}">
                <a16:creationId xmlns:a16="http://schemas.microsoft.com/office/drawing/2014/main" xmlns=""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a:extLst>
              <a:ext uri="{FF2B5EF4-FFF2-40B4-BE49-F238E27FC236}">
                <a16:creationId xmlns:a16="http://schemas.microsoft.com/office/drawing/2014/main" xmlns=""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a:extLst>
              <a:ext uri="{FF2B5EF4-FFF2-40B4-BE49-F238E27FC236}">
                <a16:creationId xmlns:a16="http://schemas.microsoft.com/office/drawing/2014/main" xmlns="" id="{778B70CE-2216-EDAB-7EA9-CCE161AC492D}"/>
              </a:ext>
            </a:extLst>
          </p:cNvPr>
          <p:cNvSpPr>
            <a:spLocks noGrp="1"/>
          </p:cNvSpPr>
          <p:nvPr>
            <p:ph type="dt" sz="half" idx="10"/>
          </p:nvPr>
        </p:nvSpPr>
        <p:spPr/>
        <p:txBody>
          <a:bodyPr/>
          <a:lstStyle/>
          <a:p>
            <a:fld id="{7AD86B2E-B702-4422-B277-3A08C7449694}" type="datetimeFigureOut">
              <a:rPr lang="en-US" smtClean="0"/>
              <a:t>3/1/2024</a:t>
            </a:fld>
            <a:endParaRPr lang="en-US"/>
          </a:p>
        </p:txBody>
      </p:sp>
      <p:sp>
        <p:nvSpPr>
          <p:cNvPr id="6" name="Footer Placeholder 5">
            <a:extLst>
              <a:ext uri="{FF2B5EF4-FFF2-40B4-BE49-F238E27FC236}">
                <a16:creationId xmlns:a16="http://schemas.microsoft.com/office/drawing/2014/main" xmlns=""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05368740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a:extLst>
              <a:ext uri="{FF2B5EF4-FFF2-40B4-BE49-F238E27FC236}">
                <a16:creationId xmlns:a16="http://schemas.microsoft.com/office/drawing/2014/main" xmlns=""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a:p>
        </p:txBody>
      </p:sp>
      <p:sp>
        <p:nvSpPr>
          <p:cNvPr id="4" name="Text Placeholder 3">
            <a:extLst>
              <a:ext uri="{FF2B5EF4-FFF2-40B4-BE49-F238E27FC236}">
                <a16:creationId xmlns:a16="http://schemas.microsoft.com/office/drawing/2014/main" xmlns=""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a:extLst>
              <a:ext uri="{FF2B5EF4-FFF2-40B4-BE49-F238E27FC236}">
                <a16:creationId xmlns:a16="http://schemas.microsoft.com/office/drawing/2014/main" xmlns="" id="{9473CEC4-4BC0-D998-48CD-C0E75413B0FC}"/>
              </a:ext>
            </a:extLst>
          </p:cNvPr>
          <p:cNvSpPr>
            <a:spLocks noGrp="1"/>
          </p:cNvSpPr>
          <p:nvPr>
            <p:ph type="dt" sz="half" idx="10"/>
          </p:nvPr>
        </p:nvSpPr>
        <p:spPr/>
        <p:txBody>
          <a:bodyPr/>
          <a:lstStyle/>
          <a:p>
            <a:fld id="{7AD86B2E-B702-4422-B277-3A08C7449694}" type="datetimeFigureOut">
              <a:rPr lang="en-US" smtClean="0"/>
              <a:t>3/1/2024</a:t>
            </a:fld>
            <a:endParaRPr lang="en-US"/>
          </a:p>
        </p:txBody>
      </p:sp>
      <p:sp>
        <p:nvSpPr>
          <p:cNvPr id="6" name="Footer Placeholder 5">
            <a:extLst>
              <a:ext uri="{FF2B5EF4-FFF2-40B4-BE49-F238E27FC236}">
                <a16:creationId xmlns:a16="http://schemas.microsoft.com/office/drawing/2014/main" xmlns=""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05140584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44DD1990-0403-E7BD-DC37-9AFB471B60FE}"/>
              </a:ext>
            </a:extLst>
          </p:cNvPr>
          <p:cNvSpPr>
            <a:spLocks noGrp="1"/>
          </p:cNvSpPr>
          <p:nvPr>
            <p:ph type="title"/>
          </p:nvPr>
        </p:nvSpPr>
        <p:spPr/>
        <p:txBody>
          <a:bodyPr/>
          <a:lstStyle/>
          <a:p>
            <a:r>
              <a:rPr lang="en-US" smtClean="0"/>
              <a:t>Click to edit Master title style</a:t>
            </a:r>
            <a:endParaRPr lang="en-US"/>
          </a:p>
        </p:txBody>
      </p:sp>
      <p:sp>
        <p:nvSpPr>
          <p:cNvPr id="3" name="Vertical Text Placeholder 2">
            <a:extLst>
              <a:ext uri="{FF2B5EF4-FFF2-40B4-BE49-F238E27FC236}">
                <a16:creationId xmlns:a16="http://schemas.microsoft.com/office/drawing/2014/main" xmlns="" id="{1792BEF8-6FCF-04D0-BF56-B13A28622EB4}"/>
              </a:ext>
            </a:extLst>
          </p:cNvPr>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a:extLst>
              <a:ext uri="{FF2B5EF4-FFF2-40B4-BE49-F238E27FC236}">
                <a16:creationId xmlns:a16="http://schemas.microsoft.com/office/drawing/2014/main" xmlns="" id="{2E6B7518-7F38-0E9F-31BE-48CF51807FFD}"/>
              </a:ext>
            </a:extLst>
          </p:cNvPr>
          <p:cNvSpPr>
            <a:spLocks noGrp="1"/>
          </p:cNvSpPr>
          <p:nvPr>
            <p:ph type="dt" sz="half" idx="10"/>
          </p:nvPr>
        </p:nvSpPr>
        <p:spPr/>
        <p:txBody>
          <a:bodyPr/>
          <a:lstStyle/>
          <a:p>
            <a:fld id="{7AD86B2E-B702-4422-B277-3A08C7449694}" type="datetimeFigureOut">
              <a:rPr lang="en-US" smtClean="0"/>
              <a:t>3/1/2024</a:t>
            </a:fld>
            <a:endParaRPr lang="en-US"/>
          </a:p>
        </p:txBody>
      </p:sp>
      <p:sp>
        <p:nvSpPr>
          <p:cNvPr id="5" name="Footer Placeholder 4">
            <a:extLst>
              <a:ext uri="{FF2B5EF4-FFF2-40B4-BE49-F238E27FC236}">
                <a16:creationId xmlns:a16="http://schemas.microsoft.com/office/drawing/2014/main" xmlns=""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0395102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xmlns="" id="{F5253B29-BA54-390A-6D3D-817CE947730A}"/>
              </a:ext>
            </a:extLst>
          </p:cNvPr>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a:extLst>
              <a:ext uri="{FF2B5EF4-FFF2-40B4-BE49-F238E27FC236}">
                <a16:creationId xmlns:a16="http://schemas.microsoft.com/office/drawing/2014/main" xmlns="" id="{633E21C0-5144-CF89-6AE0-510711E09815}"/>
              </a:ext>
            </a:extLst>
          </p:cNvPr>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a:extLst>
              <a:ext uri="{FF2B5EF4-FFF2-40B4-BE49-F238E27FC236}">
                <a16:creationId xmlns:a16="http://schemas.microsoft.com/office/drawing/2014/main" xmlns="" id="{FE99442B-8870-38B1-A26D-CE928268F2CA}"/>
              </a:ext>
            </a:extLst>
          </p:cNvPr>
          <p:cNvSpPr>
            <a:spLocks noGrp="1"/>
          </p:cNvSpPr>
          <p:nvPr>
            <p:ph type="dt" sz="half" idx="10"/>
          </p:nvPr>
        </p:nvSpPr>
        <p:spPr/>
        <p:txBody>
          <a:bodyPr/>
          <a:lstStyle/>
          <a:p>
            <a:fld id="{7AD86B2E-B702-4422-B277-3A08C7449694}" type="datetimeFigureOut">
              <a:rPr lang="en-US" smtClean="0"/>
              <a:t>3/1/2024</a:t>
            </a:fld>
            <a:endParaRPr lang="en-US"/>
          </a:p>
        </p:txBody>
      </p:sp>
      <p:sp>
        <p:nvSpPr>
          <p:cNvPr id="5" name="Footer Placeholder 4">
            <a:extLst>
              <a:ext uri="{FF2B5EF4-FFF2-40B4-BE49-F238E27FC236}">
                <a16:creationId xmlns:a16="http://schemas.microsoft.com/office/drawing/2014/main" xmlns=""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23160933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xmlns=""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smtClean="0"/>
              <a:t>Click icon to add picture</a:t>
            </a:r>
            <a:endParaRPr lang="en-US"/>
          </a:p>
        </p:txBody>
      </p:sp>
    </p:spTree>
    <p:extLst>
      <p:ext uri="{BB962C8B-B14F-4D97-AF65-F5344CB8AC3E}">
        <p14:creationId xmlns:p14="http://schemas.microsoft.com/office/powerpoint/2010/main" val="194184774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xmlns=""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23172560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xmlns=""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16750783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xmlns=""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30076115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xmlns=""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36878542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xmlns=""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r>
              <a:rPr lang="en-US" smtClean="0"/>
              <a:t>Click icon to add picture</a:t>
            </a:r>
            <a:endParaRPr lang="id-ID"/>
          </a:p>
        </p:txBody>
      </p:sp>
    </p:spTree>
    <p:extLst>
      <p:ext uri="{BB962C8B-B14F-4D97-AF65-F5344CB8AC3E}">
        <p14:creationId xmlns:p14="http://schemas.microsoft.com/office/powerpoint/2010/main" val="18849409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xmlns=""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7296178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9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xmlns=""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userDrawn="1">
  <p:cSld name="24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xmlns=""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1.xml><?xml version="1.0" encoding="utf-8"?>
<p:sldLayout xmlns:a="http://schemas.openxmlformats.org/drawingml/2006/main" xmlns:r="http://schemas.openxmlformats.org/officeDocument/2006/relationships" xmlns:p="http://schemas.openxmlformats.org/presentationml/2006/main" userDrawn="1">
  <p:cSld name="34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xmlns=""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2.xml><?xml version="1.0" encoding="utf-8"?>
<p:sldLayout xmlns:a="http://schemas.openxmlformats.org/drawingml/2006/main" xmlns:r="http://schemas.openxmlformats.org/officeDocument/2006/relationships" xmlns:p="http://schemas.openxmlformats.org/presentationml/2006/main" userDrawn="1">
  <p:cSld name="4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xmlns=""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49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xmlns=""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theme" Target="../theme/theme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5">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xmlns=""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a:extLst>
              <a:ext uri="{FF2B5EF4-FFF2-40B4-BE49-F238E27FC236}">
                <a16:creationId xmlns:a16="http://schemas.microsoft.com/office/drawing/2014/main" xmlns=""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a:extLst>
              <a:ext uri="{FF2B5EF4-FFF2-40B4-BE49-F238E27FC236}">
                <a16:creationId xmlns:a16="http://schemas.microsoft.com/office/drawing/2014/main" xmlns=""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3/1/2024</a:t>
            </a:fld>
            <a:endParaRPr lang="en-US"/>
          </a:p>
        </p:txBody>
      </p:sp>
      <p:sp>
        <p:nvSpPr>
          <p:cNvPr id="5" name="Footer Placeholder 4">
            <a:extLst>
              <a:ext uri="{FF2B5EF4-FFF2-40B4-BE49-F238E27FC236}">
                <a16:creationId xmlns:a16="http://schemas.microsoft.com/office/drawing/2014/main" xmlns=""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xmlns=""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3990671250"/>
      </p:ext>
    </p:extLst>
  </p:cSld>
  <p:clrMap bg1="lt1" tx1="dk1" bg2="lt2" tx2="dk2" accent1="accent1" accent2="accent2" accent3="accent3" accent4="accent4" accent5="accent5" accent6="accent6" hlink="hlink" folHlink="folHlink"/>
  <p:sldLayoutIdLst>
    <p:sldLayoutId id="2147483669" r:id="rId1"/>
    <p:sldLayoutId id="2147483670" r:id="rId2"/>
    <p:sldLayoutId id="2147483671" r:id="rId3"/>
    <p:sldLayoutId id="2147483672" r:id="rId4"/>
    <p:sldLayoutId id="2147483673" r:id="rId5"/>
    <p:sldLayoutId id="2147483674" r:id="rId6"/>
    <p:sldLayoutId id="2147483675" r:id="rId7"/>
    <p:sldLayoutId id="2147483676" r:id="rId8"/>
    <p:sldLayoutId id="2147483677" r:id="rId9"/>
    <p:sldLayoutId id="2147483678" r:id="rId10"/>
    <p:sldLayoutId id="2147483679" r:id="rId11"/>
    <p:sldLayoutId id="2147483680" r:id="rId12"/>
    <p:sldLayoutId id="2147483681" r:id="rId13"/>
    <p:sldLayoutId id="2147483682" r:id="rId14"/>
    <p:sldLayoutId id="2147483683" r:id="rId15"/>
    <p:sldLayoutId id="2147483684" r:id="rId16"/>
    <p:sldLayoutId id="2147483685" r:id="rId17"/>
    <p:sldLayoutId id="2147483686" r:id="rId18"/>
    <p:sldLayoutId id="2147483660" r:id="rId19"/>
    <p:sldLayoutId id="2147483662" r:id="rId20"/>
    <p:sldLayoutId id="2147483665" r:id="rId21"/>
    <p:sldLayoutId id="2147483666" r:id="rId22"/>
    <p:sldLayoutId id="2147483667" r:id="rId2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4.jp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6.png"/></Relationships>
</file>

<file path=ppt/slides/_rels/slide3.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notesSlide" Target="../notesSlides/notesSlide3.xml"/><Relationship Id="rId1" Type="http://schemas.openxmlformats.org/officeDocument/2006/relationships/slideLayout" Target="../slideLayouts/slideLayout16.xml"/></Relationships>
</file>

<file path=ppt/slides/_rels/slide4.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notesSlide" Target="../notesSlides/notesSlide4.xml"/><Relationship Id="rId1" Type="http://schemas.openxmlformats.org/officeDocument/2006/relationships/slideLayout" Target="../slideLayouts/slideLayout16.xml"/></Relationships>
</file>

<file path=ppt/slides/_rels/slide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5.xml"/><Relationship Id="rId1" Type="http://schemas.openxmlformats.org/officeDocument/2006/relationships/slideLayout" Target="../slideLayouts/slideLayout15.xml"/><Relationship Id="rId5" Type="http://schemas.openxmlformats.org/officeDocument/2006/relationships/image" Target="../media/image11.png"/><Relationship Id="rId4" Type="http://schemas.openxmlformats.org/officeDocument/2006/relationships/image" Target="../media/image10.png"/></Relationships>
</file>

<file path=ppt/slides/_rels/slide6.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6.xml"/><Relationship Id="rId1" Type="http://schemas.openxmlformats.org/officeDocument/2006/relationships/slideLayout" Target="../slideLayouts/slideLayout15.xml"/><Relationship Id="rId5" Type="http://schemas.openxmlformats.org/officeDocument/2006/relationships/image" Target="../media/image12.png"/><Relationship Id="rId4" Type="http://schemas.openxmlformats.org/officeDocument/2006/relationships/image" Target="../media/image10.png"/></Relationships>
</file>

<file path=ppt/slides/_rels/slide9.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7.xml"/><Relationship Id="rId1" Type="http://schemas.openxmlformats.org/officeDocument/2006/relationships/slideLayout" Target="../slideLayouts/slideLayout15.xml"/><Relationship Id="rId5" Type="http://schemas.openxmlformats.org/officeDocument/2006/relationships/image" Target="../media/image12.png"/><Relationship Id="rId4" Type="http://schemas.openxmlformats.org/officeDocument/2006/relationships/image" Target="../media/image10.png"/></Relationships>
</file>

<file path=ppt/slides/_rels/slide10.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8.xml"/><Relationship Id="rId1" Type="http://schemas.openxmlformats.org/officeDocument/2006/relationships/slideLayout" Target="../slideLayouts/slideLayout15.xml"/><Relationship Id="rId5" Type="http://schemas.openxmlformats.org/officeDocument/2006/relationships/image" Target="../media/image12.png"/><Relationship Id="rId4" Type="http://schemas.openxmlformats.org/officeDocument/2006/relationships/image" Target="../media/image10.png"/></Relationships>
</file>

<file path=ppt/slides/_rels/slide11.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9.xml"/><Relationship Id="rId1" Type="http://schemas.openxmlformats.org/officeDocument/2006/relationships/slideLayout" Target="../slideLayouts/slideLayout15.xml"/><Relationship Id="rId5" Type="http://schemas.openxmlformats.org/officeDocument/2006/relationships/image" Target="../media/image13.png"/><Relationship Id="rId4" Type="http://schemas.openxmlformats.org/officeDocument/2006/relationships/image" Target="../media/image10.png"/></Relationships>
</file>

<file path=ppt/slides/_rels/slide13.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0.xml"/><Relationship Id="rId1" Type="http://schemas.openxmlformats.org/officeDocument/2006/relationships/slideLayout" Target="../slideLayouts/slideLayout15.xml"/><Relationship Id="rId5" Type="http://schemas.openxmlformats.org/officeDocument/2006/relationships/image" Target="../media/image13.png"/><Relationship Id="rId4" Type="http://schemas.openxmlformats.org/officeDocument/2006/relationships/image" Target="../media/image10.png"/></Relationships>
</file>

<file path=ppt/slides/_rels/slide1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1.xml"/><Relationship Id="rId1" Type="http://schemas.openxmlformats.org/officeDocument/2006/relationships/slideLayout" Target="../slideLayouts/slideLayout15.xml"/><Relationship Id="rId5" Type="http://schemas.openxmlformats.org/officeDocument/2006/relationships/image" Target="../media/image13.png"/><Relationship Id="rId4" Type="http://schemas.openxmlformats.org/officeDocument/2006/relationships/image" Target="../media/image10.png"/></Relationships>
</file>

<file path=ppt/slides/_rels/slide1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0.png"/><Relationship Id="rId1" Type="http://schemas.openxmlformats.org/officeDocument/2006/relationships/slideLayout" Target="../slideLayouts/slideLayout16.xml"/></Relationships>
</file>

<file path=ppt/slides/_rels/slide1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0.png"/><Relationship Id="rId1" Type="http://schemas.openxmlformats.org/officeDocument/2006/relationships/slideLayout" Target="../slideLayouts/slideLayout16.xml"/></Relationships>
</file>

<file path=ppt/slides/_rels/slide17.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0.png"/><Relationship Id="rId1" Type="http://schemas.openxmlformats.org/officeDocument/2006/relationships/slideLayout" Target="../slideLayouts/slideLayout16.xml"/></Relationships>
</file>

<file path=ppt/slides/_rels/slide18.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0.png"/><Relationship Id="rId1" Type="http://schemas.openxmlformats.org/officeDocument/2006/relationships/slideLayout" Target="../slideLayouts/slideLayout16.xml"/></Relationships>
</file>

<file path=ppt/slides/_rels/slide19.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0.png"/><Relationship Id="rId1" Type="http://schemas.openxmlformats.org/officeDocument/2006/relationships/slideLayout" Target="../slideLayouts/slideLayout16.xml"/></Relationships>
</file>

<file path=ppt/slides/_rels/slide20.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0.png"/><Relationship Id="rId1" Type="http://schemas.openxmlformats.org/officeDocument/2006/relationships/slideLayout" Target="../slideLayouts/slideLayout16.xml"/></Relationships>
</file>

<file path=ppt/slides/_rels/slide21.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0.png"/><Relationship Id="rId1" Type="http://schemas.openxmlformats.org/officeDocument/2006/relationships/slideLayout" Target="../slideLayouts/slideLayout16.xml"/></Relationships>
</file>

<file path=ppt/slides/_rels/slide22.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0.png"/><Relationship Id="rId1" Type="http://schemas.openxmlformats.org/officeDocument/2006/relationships/slideLayout" Target="../slideLayouts/slideLayout16.xml"/></Relationships>
</file>

<file path=ppt/slides/_rels/slide23.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2.xml"/><Relationship Id="rId1" Type="http://schemas.openxmlformats.org/officeDocument/2006/relationships/slideLayout" Target="../slideLayouts/slideLayout15.xml"/><Relationship Id="rId4" Type="http://schemas.openxmlformats.org/officeDocument/2006/relationships/image" Target="../media/image10.png"/></Relationships>
</file>

<file path=ppt/slides/_rels/slide2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3.xml"/><Relationship Id="rId1" Type="http://schemas.openxmlformats.org/officeDocument/2006/relationships/slideLayout" Target="../slideLayouts/slideLayout15.xml"/><Relationship Id="rId4" Type="http://schemas.openxmlformats.org/officeDocument/2006/relationships/image" Target="../media/image10.png"/></Relationships>
</file>

<file path=ppt/slides/_rels/slide26.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4.xml"/><Relationship Id="rId1" Type="http://schemas.openxmlformats.org/officeDocument/2006/relationships/slideLayout" Target="../slideLayouts/slideLayout15.xml"/><Relationship Id="rId4" Type="http://schemas.openxmlformats.org/officeDocument/2006/relationships/image" Target="../media/image10.png"/></Relationships>
</file>

<file path=ppt/slides/_rels/slide27.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0.png"/><Relationship Id="rId1" Type="http://schemas.openxmlformats.org/officeDocument/2006/relationships/slideLayout" Target="../slideLayouts/slideLayout16.xml"/></Relationships>
</file>

<file path=ppt/slides/_rels/slide28.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0.png"/><Relationship Id="rId1" Type="http://schemas.openxmlformats.org/officeDocument/2006/relationships/slideLayout" Target="../slideLayouts/slideLayout16.xml"/></Relationships>
</file>

<file path=ppt/slides/_rels/slide29.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0.png"/><Relationship Id="rId1" Type="http://schemas.openxmlformats.org/officeDocument/2006/relationships/slideLayout" Target="../slideLayouts/slideLayout16.xml"/></Relationships>
</file>

<file path=ppt/slides/_rels/slide30.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0.png"/><Relationship Id="rId1" Type="http://schemas.openxmlformats.org/officeDocument/2006/relationships/slideLayout" Target="../slideLayouts/slideLayout16.xml"/></Relationships>
</file>

<file path=ppt/slides/_rels/slide31.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0.png"/><Relationship Id="rId1" Type="http://schemas.openxmlformats.org/officeDocument/2006/relationships/slideLayout" Target="../slideLayouts/slideLayout16.xml"/></Relationships>
</file>

<file path=ppt/slides/_rels/slide32.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0.png"/><Relationship Id="rId1" Type="http://schemas.openxmlformats.org/officeDocument/2006/relationships/slideLayout" Target="../slideLayouts/slideLayout16.xml"/></Relationships>
</file>

<file path=ppt/slides/_rels/slide33.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0.png"/><Relationship Id="rId1" Type="http://schemas.openxmlformats.org/officeDocument/2006/relationships/slideLayout" Target="../slideLayouts/slideLayout16.xml"/></Relationships>
</file>

<file path=ppt/slides/_rels/slide34.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0.png"/><Relationship Id="rId1" Type="http://schemas.openxmlformats.org/officeDocument/2006/relationships/slideLayout" Target="../slideLayouts/slideLayout16.xml"/></Relationships>
</file>

<file path=ppt/slides/_rels/slide35.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5.xml"/><Relationship Id="rId1" Type="http://schemas.openxmlformats.org/officeDocument/2006/relationships/slideLayout" Target="../slideLayouts/slideLayout15.xml"/><Relationship Id="rId5" Type="http://schemas.openxmlformats.org/officeDocument/2006/relationships/image" Target="../media/image13.png"/><Relationship Id="rId4" Type="http://schemas.openxmlformats.org/officeDocument/2006/relationships/image" Target="../media/image10.png"/></Relationships>
</file>

<file path=ppt/slides/_rels/slide37.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0.png"/><Relationship Id="rId1" Type="http://schemas.openxmlformats.org/officeDocument/2006/relationships/slideLayout" Target="../slideLayouts/slideLayout16.xml"/></Relationships>
</file>

<file path=ppt/slides/_rels/slide38.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0.png"/><Relationship Id="rId1" Type="http://schemas.openxmlformats.org/officeDocument/2006/relationships/slideLayout" Target="../slideLayouts/slideLayout16.xml"/></Relationships>
</file>

<file path=ppt/slides/_rels/slide39.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0.png"/><Relationship Id="rId1" Type="http://schemas.openxmlformats.org/officeDocument/2006/relationships/slideLayout" Target="../slideLayouts/slideLayout16.xml"/></Relationships>
</file>

<file path=ppt/slides/_rels/slide40.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0.png"/><Relationship Id="rId1" Type="http://schemas.openxmlformats.org/officeDocument/2006/relationships/slideLayout" Target="../slideLayouts/slideLayout16.xml"/></Relationships>
</file>

<file path=ppt/slides/_rels/slide41.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10.png"/><Relationship Id="rId1" Type="http://schemas.openxmlformats.org/officeDocument/2006/relationships/slideLayout" Target="../slideLayouts/slideLayout16.xml"/></Relationships>
</file>

<file path=ppt/slides/_rels/slide42.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10.png"/><Relationship Id="rId1" Type="http://schemas.openxmlformats.org/officeDocument/2006/relationships/slideLayout" Target="../slideLayouts/slideLayout16.xml"/></Relationships>
</file>

<file path=ppt/slides/_rels/slide43.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10.png"/><Relationship Id="rId1" Type="http://schemas.openxmlformats.org/officeDocument/2006/relationships/slideLayout" Target="../slideLayouts/slideLayout16.xml"/></Relationships>
</file>

<file path=ppt/slides/_rels/slide44.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10.png"/><Relationship Id="rId1" Type="http://schemas.openxmlformats.org/officeDocument/2006/relationships/slideLayout" Target="../slideLayouts/slideLayout16.xml"/></Relationships>
</file>

<file path=ppt/slides/_rels/slide45.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10.png"/><Relationship Id="rId1" Type="http://schemas.openxmlformats.org/officeDocument/2006/relationships/slideLayout" Target="../slideLayouts/slideLayout16.xml"/></Relationships>
</file>

<file path=ppt/slides/_rels/slide46.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10.png"/><Relationship Id="rId1" Type="http://schemas.openxmlformats.org/officeDocument/2006/relationships/slideLayout" Target="../slideLayouts/slideLayout16.xml"/></Relationships>
</file>

<file path=ppt/slides/_rels/slide47.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10.png"/><Relationship Id="rId1" Type="http://schemas.openxmlformats.org/officeDocument/2006/relationships/slideLayout" Target="../slideLayouts/slideLayout16.xml"/></Relationships>
</file>

<file path=ppt/slides/_rels/slide48.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10.png"/><Relationship Id="rId1" Type="http://schemas.openxmlformats.org/officeDocument/2006/relationships/slideLayout" Target="../slideLayouts/slideLayout16.xml"/></Relationships>
</file>

<file path=ppt/slides/_rels/slide49.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10.png"/><Relationship Id="rId1" Type="http://schemas.openxmlformats.org/officeDocument/2006/relationships/slideLayout" Target="../slideLayouts/slideLayout16.xml"/></Relationships>
</file>

<file path=ppt/slides/_rels/slide50.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16.xml"/></Relationships>
</file>

<file path=ppt/slides/_rels/slide51.xml.rels><?xml version="1.0" encoding="UTF-8" standalone="yes"?>
<Relationships xmlns="http://schemas.openxmlformats.org/package/2006/relationships"><Relationship Id="rId8" Type="http://schemas.openxmlformats.org/officeDocument/2006/relationships/image" Target="../media/image8.jpg"/><Relationship Id="rId3" Type="http://schemas.openxmlformats.org/officeDocument/2006/relationships/image" Target="../media/image25.png"/><Relationship Id="rId7" Type="http://schemas.openxmlformats.org/officeDocument/2006/relationships/image" Target="../media/image10.png"/><Relationship Id="rId2" Type="http://schemas.openxmlformats.org/officeDocument/2006/relationships/notesSlide" Target="../notesSlides/notesSlide16.xml"/><Relationship Id="rId1" Type="http://schemas.openxmlformats.org/officeDocument/2006/relationships/slideLayout" Target="../slideLayouts/slideLayout17.xml"/><Relationship Id="rId6" Type="http://schemas.openxmlformats.org/officeDocument/2006/relationships/image" Target="../media/image6.svg"/><Relationship Id="rId5" Type="http://schemas.openxmlformats.org/officeDocument/2006/relationships/image" Target="../media/image6.png"/><Relationship Id="rId4" Type="http://schemas.openxmlformats.org/officeDocument/2006/relationships/image" Target="../media/image1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 xmlns:a16="http://schemas.microsoft.com/office/drawing/2014/main" id="{EF9385F0-2536-01DB-C486-D6A29656E61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150" y="-15422"/>
            <a:ext cx="12311979" cy="6858000"/>
          </a:xfrm>
          <a:prstGeom prst="rect">
            <a:avLst/>
          </a:prstGeom>
        </p:spPr>
      </p:pic>
      <p:sp>
        <p:nvSpPr>
          <p:cNvPr id="18" name="Oval 17">
            <a:extLst>
              <a:ext uri="{FF2B5EF4-FFF2-40B4-BE49-F238E27FC236}">
                <a16:creationId xmlns=""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0" name="TextBox 29">
            <a:extLst>
              <a:ext uri="{FF2B5EF4-FFF2-40B4-BE49-F238E27FC236}">
                <a16:creationId xmlns="" xmlns:a16="http://schemas.microsoft.com/office/drawing/2014/main" id="{1BBD67B8-DB49-942C-018D-7F74C671F260}"/>
              </a:ext>
            </a:extLst>
          </p:cNvPr>
          <p:cNvSpPr txBox="1"/>
          <p:nvPr/>
        </p:nvSpPr>
        <p:spPr>
          <a:xfrm>
            <a:off x="762007" y="4687308"/>
            <a:ext cx="4886463"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Prepared by Dr. </a:t>
            </a:r>
            <a:r>
              <a:rPr lang="en-US" sz="2800" dirty="0" smtClean="0">
                <a:solidFill>
                  <a:schemeClr val="bg1"/>
                </a:solidFill>
                <a:latin typeface="Times New Roman" panose="02020603050405020304" pitchFamily="18" charset="0"/>
                <a:cs typeface="Times New Roman" panose="02020603050405020304" pitchFamily="18" charset="0"/>
              </a:rPr>
              <a:t>Amira </a:t>
            </a:r>
            <a:r>
              <a:rPr lang="en-US" sz="2800" dirty="0" err="1" smtClean="0">
                <a:solidFill>
                  <a:schemeClr val="bg1"/>
                </a:solidFill>
                <a:latin typeface="Times New Roman" panose="02020603050405020304" pitchFamily="18" charset="0"/>
                <a:cs typeface="Times New Roman" panose="02020603050405020304" pitchFamily="18" charset="0"/>
              </a:rPr>
              <a:t>Elfekky</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 xmlns:a16="http://schemas.microsoft.com/office/drawing/2014/main" id="{16E4CC76-2D0D-6204-3FBC-B0856D8E8836}"/>
              </a:ext>
            </a:extLst>
          </p:cNvPr>
          <p:cNvSpPr txBox="1"/>
          <p:nvPr/>
        </p:nvSpPr>
        <p:spPr>
          <a:xfrm>
            <a:off x="177530" y="2685928"/>
            <a:ext cx="5650906" cy="769441"/>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Strategic Management</a:t>
            </a:r>
          </a:p>
        </p:txBody>
      </p:sp>
      <p:sp>
        <p:nvSpPr>
          <p:cNvPr id="34" name="Rectangle: Rounded Corners 33">
            <a:extLst>
              <a:ext uri="{FF2B5EF4-FFF2-40B4-BE49-F238E27FC236}">
                <a16:creationId xmlns="" xmlns:a16="http://schemas.microsoft.com/office/drawing/2014/main" id="{15C30772-0DD8-7BE1-E943-20DE696CFBEA}"/>
              </a:ext>
            </a:extLst>
          </p:cNvPr>
          <p:cNvSpPr/>
          <p:nvPr/>
        </p:nvSpPr>
        <p:spPr>
          <a:xfrm>
            <a:off x="31819" y="5966487"/>
            <a:ext cx="3516608" cy="529167"/>
          </a:xfrm>
          <a:prstGeom prst="roundRect">
            <a:avLst/>
          </a:prstGeom>
          <a:solidFill>
            <a:schemeClr val="bg1"/>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smtClean="0">
                <a:solidFill>
                  <a:srgbClr val="000000"/>
                </a:solidFill>
                <a:latin typeface="Times New Roman" panose="02020603050405020304" pitchFamily="18" charset="0"/>
                <a:cs typeface="Times New Roman" panose="02020603050405020304" pitchFamily="18" charset="0"/>
              </a:rPr>
              <a:t>Lecture 10</a:t>
            </a:r>
            <a:endParaRPr lang="en-US" sz="2800" b="1" dirty="0">
              <a:solidFill>
                <a:srgbClr val="000000"/>
              </a:solidFill>
              <a:latin typeface="Times New Roman" panose="02020603050405020304" pitchFamily="18" charset="0"/>
              <a:cs typeface="Times New Roman" panose="02020603050405020304" pitchFamily="18" charset="0"/>
            </a:endParaRPr>
          </a:p>
        </p:txBody>
      </p:sp>
      <p:pic>
        <p:nvPicPr>
          <p:cNvPr id="33" name="Picture 32">
            <a:extLst>
              <a:ext uri="{FF2B5EF4-FFF2-40B4-BE49-F238E27FC236}">
                <a16:creationId xmlns="" xmlns:a16="http://schemas.microsoft.com/office/drawing/2014/main" id="{7B1083B8-7F24-C9AF-FA88-CAB8BE99D406}"/>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328545" y="198943"/>
            <a:ext cx="2876694" cy="1357799"/>
          </a:xfrm>
          <a:prstGeom prst="rect">
            <a:avLst/>
          </a:prstGeom>
        </p:spPr>
      </p:pic>
      <p:sp>
        <p:nvSpPr>
          <p:cNvPr id="46" name="TextBox 45">
            <a:extLst>
              <a:ext uri="{FF2B5EF4-FFF2-40B4-BE49-F238E27FC236}">
                <a16:creationId xmlns="" xmlns:a16="http://schemas.microsoft.com/office/drawing/2014/main" id="{FA59789B-D841-DB76-25B9-1348B202C2B5}"/>
              </a:ext>
            </a:extLst>
          </p:cNvPr>
          <p:cNvSpPr txBox="1"/>
          <p:nvPr/>
        </p:nvSpPr>
        <p:spPr>
          <a:xfrm>
            <a:off x="3903215" y="5944187"/>
            <a:ext cx="1590500" cy="523220"/>
          </a:xfrm>
          <a:prstGeom prst="rect">
            <a:avLst/>
          </a:prstGeom>
          <a:noFill/>
        </p:spPr>
        <p:txBody>
          <a:bodyPr wrap="none" rtlCol="0">
            <a:spAutoFit/>
          </a:bodyPr>
          <a:lstStyle/>
          <a:p>
            <a:r>
              <a:rPr lang="en-US" sz="2800" b="1" u="sng" dirty="0">
                <a:solidFill>
                  <a:schemeClr val="bg1"/>
                </a:solidFill>
              </a:rPr>
              <a:t>MGM414</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4" name="Oval 13">
            <a:extLst>
              <a:ext uri="{FF2B5EF4-FFF2-40B4-BE49-F238E27FC236}">
                <a16:creationId xmlns="" xmlns:a16="http://schemas.microsoft.com/office/drawing/2014/main" id="{46F3C90B-EB3F-EA91-08C5-03400C278827}"/>
              </a:ext>
            </a:extLst>
          </p:cNvPr>
          <p:cNvSpPr/>
          <p:nvPr/>
        </p:nvSpPr>
        <p:spPr>
          <a:xfrm>
            <a:off x="6200343" y="-320675"/>
            <a:ext cx="7410450" cy="7410450"/>
          </a:xfrm>
          <a:prstGeom prst="ellipse">
            <a:avLst/>
          </a:prstGeom>
          <a:blipFill>
            <a:blip r:embed="rId5"/>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46537124"/>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 xmlns:a16="http://schemas.microsoft.com/office/drawing/2014/main" id="{EF875848-86E8-4CAA-B094-688608BC5D7F}"/>
              </a:ext>
            </a:extLst>
          </p:cNvPr>
          <p:cNvSpPr/>
          <p:nvPr/>
        </p:nvSpPr>
        <p:spPr>
          <a:xfrm flipV="1">
            <a:off x="-1" y="-72572"/>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 xmlns:a16="http://schemas.microsoft.com/office/drawing/2014/main" id="{25760A6C-566F-B7E3-1EEE-CB29F0CF0113}"/>
              </a:ext>
            </a:extLst>
          </p:cNvPr>
          <p:cNvSpPr txBox="1"/>
          <p:nvPr/>
        </p:nvSpPr>
        <p:spPr>
          <a:xfrm>
            <a:off x="6095998" y="3142271"/>
            <a:ext cx="4301177" cy="646331"/>
          </a:xfrm>
          <a:prstGeom prst="rect">
            <a:avLst/>
          </a:prstGeom>
          <a:noFill/>
        </p:spPr>
        <p:txBody>
          <a:bodyPr wrap="none" rtlCol="0">
            <a:spAutoFit/>
          </a:bodyPr>
          <a:lstStyle/>
          <a:p>
            <a:pPr algn="ctr"/>
            <a:r>
              <a:rPr lang="en-US" sz="3600" b="1" dirty="0" smtClean="0">
                <a:solidFill>
                  <a:srgbClr val="00B0F0"/>
                </a:solidFill>
                <a:latin typeface="Times New Roman" panose="02020603050405020304" pitchFamily="18" charset="0"/>
                <a:cs typeface="Times New Roman" panose="02020603050405020304" pitchFamily="18" charset="0"/>
              </a:rPr>
              <a:t>Strategic Leadership</a:t>
            </a:r>
            <a:endParaRPr lang="en-US" sz="3600" b="1" dirty="0">
              <a:solidFill>
                <a:srgbClr val="00B0F0"/>
              </a:solidFill>
              <a:latin typeface="Times New Roman" panose="02020603050405020304" pitchFamily="18" charset="0"/>
              <a:cs typeface="Times New Roman" panose="02020603050405020304" pitchFamily="18" charset="0"/>
            </a:endParaRPr>
          </a:p>
        </p:txBody>
      </p:sp>
      <p:sp>
        <p:nvSpPr>
          <p:cNvPr id="10" name="Rectangle: Rounded Corners 9">
            <a:extLst>
              <a:ext uri="{FF2B5EF4-FFF2-40B4-BE49-F238E27FC236}">
                <a16:creationId xmlns=""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smtClean="0">
                <a:solidFill>
                  <a:srgbClr val="000000"/>
                </a:solidFill>
                <a:latin typeface="Times New Roman" panose="02020603050405020304" pitchFamily="18" charset="0"/>
                <a:cs typeface="Times New Roman" panose="02020603050405020304" pitchFamily="18" charset="0"/>
              </a:rPr>
              <a:t>Lecture 10</a:t>
            </a:r>
          </a:p>
        </p:txBody>
      </p:sp>
      <p:sp>
        <p:nvSpPr>
          <p:cNvPr id="11" name="TextBox 10">
            <a:extLst>
              <a:ext uri="{FF2B5EF4-FFF2-40B4-BE49-F238E27FC236}">
                <a16:creationId xmlns="" xmlns:a16="http://schemas.microsoft.com/office/drawing/2014/main" id="{781F72BC-06B8-4FB5-F2D5-D8EA1BFF812E}"/>
              </a:ext>
            </a:extLst>
          </p:cNvPr>
          <p:cNvSpPr txBox="1"/>
          <p:nvPr/>
        </p:nvSpPr>
        <p:spPr>
          <a:xfrm>
            <a:off x="7523849" y="4857146"/>
            <a:ext cx="1186543" cy="400110"/>
          </a:xfrm>
          <a:prstGeom prst="rect">
            <a:avLst/>
          </a:prstGeom>
          <a:noFill/>
        </p:spPr>
        <p:txBody>
          <a:bodyPr wrap="none" rtlCol="0">
            <a:spAutoFit/>
          </a:bodyPr>
          <a:lstStyle/>
          <a:p>
            <a:r>
              <a:rPr lang="en-US" sz="2000" b="1" u="sng"/>
              <a:t>MGM414</a:t>
            </a:r>
            <a:endParaRPr lang="en-US" sz="2000" b="1" dirty="0">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a:t>
            </a:r>
            <a:r>
              <a:rPr lang="en-US" sz="2800" b="1" dirty="0" err="1" smtClean="0">
                <a:solidFill>
                  <a:srgbClr val="00B0F0"/>
                </a:solidFill>
                <a:latin typeface="Times New Roman" panose="02020603050405020304" pitchFamily="18" charset="0"/>
                <a:cs typeface="Times New Roman" panose="02020603050405020304" pitchFamily="18" charset="0"/>
              </a:rPr>
              <a:t>Amira</a:t>
            </a:r>
            <a:r>
              <a:rPr lang="en-US" sz="2800" b="1" dirty="0" smtClean="0">
                <a:solidFill>
                  <a:srgbClr val="00B0F0"/>
                </a:solidFill>
                <a:latin typeface="Times New Roman" panose="02020603050405020304" pitchFamily="18" charset="0"/>
                <a:cs typeface="Times New Roman" panose="02020603050405020304" pitchFamily="18" charset="0"/>
              </a:rPr>
              <a:t> </a:t>
            </a:r>
            <a:r>
              <a:rPr lang="en-US" sz="2800" b="1" dirty="0" err="1" smtClean="0">
                <a:solidFill>
                  <a:srgbClr val="00B0F0"/>
                </a:solidFill>
                <a:latin typeface="Times New Roman" panose="02020603050405020304" pitchFamily="18" charset="0"/>
                <a:cs typeface="Times New Roman" panose="02020603050405020304" pitchFamily="18" charset="0"/>
              </a:rPr>
              <a:t>Elfekky</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a:extLst>
              <a:ext uri="{FF2B5EF4-FFF2-40B4-BE49-F238E27FC236}">
                <a16:creationId xmlns="" xmlns:a16="http://schemas.microsoft.com/office/drawing/2014/main" id="{FA5D44C7-1F20-0684-5315-73F4013F0EB0}"/>
              </a:ext>
            </a:extLst>
          </p:cNvPr>
          <p:cNvPicPr>
            <a:picLocks noChangeAspect="1"/>
          </p:cNvPicPr>
          <p:nvPr/>
        </p:nvPicPr>
        <p:blipFill>
          <a:blip r:embed="rId4">
            <a:extLst>
              <a:ext uri="{96DAC541-7B7A-43D3-8B79-37D633B846F1}">
                <asvg:svgBlip xmlns=""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 xmlns:a16="http://schemas.microsoft.com/office/drawing/2014/main" id="{ACE76E66-5FF1-83D6-4EAC-3853027A6FDC}"/>
              </a:ext>
            </a:extLst>
          </p:cNvPr>
          <p:cNvPicPr>
            <a:picLocks noChangeAspect="1"/>
          </p:cNvPicPr>
          <p:nvPr/>
        </p:nvPicPr>
        <p:blipFill>
          <a:blip r:embed="rId6" cstate="print">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3094082913"/>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76619" y="449610"/>
            <a:ext cx="6372523" cy="4401205"/>
          </a:xfrm>
          <a:prstGeom prst="rect">
            <a:avLst/>
          </a:prstGeom>
        </p:spPr>
        <p:txBody>
          <a:bodyPr wrap="square">
            <a:spAutoFit/>
          </a:bodyPr>
          <a:lstStyle/>
          <a:p>
            <a:r>
              <a:rPr lang="en-US" sz="2800" b="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Content </a:t>
            </a:r>
          </a:p>
          <a:p>
            <a:endParaRPr lang="en-US" sz="2400" b="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r>
              <a:rPr lang="en-US" sz="2400" b="1" dirty="0" smtClean="0">
                <a:latin typeface="Times New Roman" panose="02020603050405020304" pitchFamily="18" charset="0"/>
                <a:cs typeface="Times New Roman" panose="02020603050405020304" pitchFamily="18" charset="0"/>
              </a:rPr>
              <a:t>Part One / Analysis </a:t>
            </a:r>
          </a:p>
          <a:p>
            <a:endParaRPr lang="en-US" sz="2400" b="1" dirty="0" smtClean="0">
              <a:latin typeface="Times New Roman" panose="02020603050405020304" pitchFamily="18" charset="0"/>
              <a:cs typeface="Times New Roman" panose="02020603050405020304" pitchFamily="18" charset="0"/>
            </a:endParaRPr>
          </a:p>
          <a:p>
            <a:pPr marL="342900" indent="-342900">
              <a:buFont typeface="Wingdings" panose="05000000000000000000" pitchFamily="2" charset="2"/>
              <a:buChar char="Ø"/>
            </a:pPr>
            <a:r>
              <a:rPr lang="en-US" sz="2000" b="1" dirty="0" smtClean="0">
                <a:latin typeface="Times New Roman" panose="02020603050405020304" pitchFamily="18" charset="0"/>
                <a:cs typeface="Times New Roman" panose="02020603050405020304" pitchFamily="18" charset="0"/>
              </a:rPr>
              <a:t>Chapter </a:t>
            </a:r>
            <a:r>
              <a:rPr lang="en-US" sz="2000" b="1" dirty="0">
                <a:latin typeface="Times New Roman" panose="02020603050405020304" pitchFamily="18" charset="0"/>
                <a:cs typeface="Times New Roman" panose="02020603050405020304" pitchFamily="18" charset="0"/>
              </a:rPr>
              <a:t>1 </a:t>
            </a:r>
            <a:r>
              <a:rPr lang="en-US" sz="2000" dirty="0">
                <a:latin typeface="Times New Roman" panose="02020603050405020304" pitchFamily="18" charset="0"/>
                <a:cs typeface="Times New Roman" panose="02020603050405020304" pitchFamily="18" charset="0"/>
              </a:rPr>
              <a:t>What Is Strategy? </a:t>
            </a:r>
          </a:p>
          <a:p>
            <a:pPr marL="342900" indent="-342900">
              <a:buFont typeface="Wingdings" panose="05000000000000000000" pitchFamily="2" charset="2"/>
              <a:buChar char="Ø"/>
            </a:pPr>
            <a:r>
              <a:rPr lang="en-US" sz="2000" b="1" dirty="0" smtClean="0">
                <a:latin typeface="Times New Roman" panose="02020603050405020304" pitchFamily="18" charset="0"/>
                <a:cs typeface="Times New Roman" panose="02020603050405020304" pitchFamily="18" charset="0"/>
              </a:rPr>
              <a:t>Chapter </a:t>
            </a:r>
            <a:r>
              <a:rPr lang="en-US" sz="2000" b="1" dirty="0">
                <a:latin typeface="Times New Roman" panose="02020603050405020304" pitchFamily="18" charset="0"/>
                <a:cs typeface="Times New Roman" panose="02020603050405020304" pitchFamily="18" charset="0"/>
              </a:rPr>
              <a:t>2 </a:t>
            </a:r>
            <a:r>
              <a:rPr lang="en-US" sz="2000" dirty="0">
                <a:latin typeface="Times New Roman" panose="02020603050405020304" pitchFamily="18" charset="0"/>
                <a:cs typeface="Times New Roman" panose="02020603050405020304" pitchFamily="18" charset="0"/>
              </a:rPr>
              <a:t>Strategic Leadership: Managing the Strategy Process </a:t>
            </a:r>
          </a:p>
          <a:p>
            <a:pPr marL="342900" indent="-342900">
              <a:buFont typeface="Wingdings" panose="05000000000000000000" pitchFamily="2" charset="2"/>
              <a:buChar char="Ø"/>
            </a:pPr>
            <a:r>
              <a:rPr lang="en-US" sz="2000" b="1" dirty="0" smtClean="0">
                <a:latin typeface="Times New Roman" panose="02020603050405020304" pitchFamily="18" charset="0"/>
                <a:cs typeface="Times New Roman" panose="02020603050405020304" pitchFamily="18" charset="0"/>
              </a:rPr>
              <a:t>Chapter </a:t>
            </a:r>
            <a:r>
              <a:rPr lang="en-US" sz="2000" b="1" dirty="0">
                <a:latin typeface="Times New Roman" panose="02020603050405020304" pitchFamily="18" charset="0"/>
                <a:cs typeface="Times New Roman" panose="02020603050405020304" pitchFamily="18" charset="0"/>
              </a:rPr>
              <a:t>3 </a:t>
            </a:r>
            <a:r>
              <a:rPr lang="en-US" sz="2000" dirty="0">
                <a:latin typeface="Times New Roman" panose="02020603050405020304" pitchFamily="18" charset="0"/>
                <a:cs typeface="Times New Roman" panose="02020603050405020304" pitchFamily="18" charset="0"/>
              </a:rPr>
              <a:t>External Analysis: Industry Structure, Competitive </a:t>
            </a:r>
            <a:r>
              <a:rPr lang="en-US" sz="2000" dirty="0" smtClean="0">
                <a:latin typeface="Times New Roman" panose="02020603050405020304" pitchFamily="18" charset="0"/>
                <a:cs typeface="Times New Roman" panose="02020603050405020304" pitchFamily="18" charset="0"/>
              </a:rPr>
              <a:t>Forces, and </a:t>
            </a:r>
            <a:r>
              <a:rPr lang="en-US" sz="2000" dirty="0">
                <a:latin typeface="Times New Roman" panose="02020603050405020304" pitchFamily="18" charset="0"/>
                <a:cs typeface="Times New Roman" panose="02020603050405020304" pitchFamily="18" charset="0"/>
              </a:rPr>
              <a:t>Strategic Groups </a:t>
            </a:r>
          </a:p>
          <a:p>
            <a:pPr marL="342900" indent="-342900">
              <a:buFont typeface="Wingdings" panose="05000000000000000000" pitchFamily="2" charset="2"/>
              <a:buChar char="Ø"/>
            </a:pPr>
            <a:r>
              <a:rPr lang="en-US" sz="2000" b="1" dirty="0" smtClean="0">
                <a:latin typeface="Times New Roman" panose="02020603050405020304" pitchFamily="18" charset="0"/>
                <a:cs typeface="Times New Roman" panose="02020603050405020304" pitchFamily="18" charset="0"/>
              </a:rPr>
              <a:t>Chapter </a:t>
            </a:r>
            <a:r>
              <a:rPr lang="en-US" sz="2000" b="1" dirty="0">
                <a:latin typeface="Times New Roman" panose="02020603050405020304" pitchFamily="18" charset="0"/>
                <a:cs typeface="Times New Roman" panose="02020603050405020304" pitchFamily="18" charset="0"/>
              </a:rPr>
              <a:t>4 </a:t>
            </a:r>
            <a:r>
              <a:rPr lang="en-US" sz="2000" dirty="0">
                <a:latin typeface="Times New Roman" panose="02020603050405020304" pitchFamily="18" charset="0"/>
                <a:cs typeface="Times New Roman" panose="02020603050405020304" pitchFamily="18" charset="0"/>
              </a:rPr>
              <a:t>Internal Analysis: Resources, Capabilities, and </a:t>
            </a:r>
            <a:r>
              <a:rPr lang="en-US" sz="2000" dirty="0" smtClean="0">
                <a:latin typeface="Times New Roman" panose="02020603050405020304" pitchFamily="18" charset="0"/>
                <a:cs typeface="Times New Roman" panose="02020603050405020304" pitchFamily="18" charset="0"/>
              </a:rPr>
              <a:t>Core Competencies </a:t>
            </a:r>
            <a:endParaRPr lang="en-US" sz="2000" dirty="0">
              <a:latin typeface="Times New Roman" panose="02020603050405020304" pitchFamily="18" charset="0"/>
              <a:cs typeface="Times New Roman" panose="02020603050405020304" pitchFamily="18" charset="0"/>
            </a:endParaRPr>
          </a:p>
          <a:p>
            <a:pPr marL="342900" indent="-342900">
              <a:buFont typeface="Wingdings" panose="05000000000000000000" pitchFamily="2" charset="2"/>
              <a:buChar char="Ø"/>
            </a:pPr>
            <a:r>
              <a:rPr lang="en-US" sz="2000" b="1" dirty="0" smtClean="0">
                <a:latin typeface="Times New Roman" panose="02020603050405020304" pitchFamily="18" charset="0"/>
                <a:cs typeface="Times New Roman" panose="02020603050405020304" pitchFamily="18" charset="0"/>
              </a:rPr>
              <a:t>Chapter </a:t>
            </a:r>
            <a:r>
              <a:rPr lang="en-US" sz="2000" b="1" dirty="0">
                <a:latin typeface="Times New Roman" panose="02020603050405020304" pitchFamily="18" charset="0"/>
                <a:cs typeface="Times New Roman" panose="02020603050405020304" pitchFamily="18" charset="0"/>
              </a:rPr>
              <a:t>5 </a:t>
            </a:r>
            <a:r>
              <a:rPr lang="en-US" sz="2000" dirty="0">
                <a:latin typeface="Times New Roman" panose="02020603050405020304" pitchFamily="18" charset="0"/>
                <a:cs typeface="Times New Roman" panose="02020603050405020304" pitchFamily="18" charset="0"/>
              </a:rPr>
              <a:t>Competitive Advantage, Firm Performance, and </a:t>
            </a:r>
            <a:r>
              <a:rPr lang="en-US" sz="2000" dirty="0" smtClean="0">
                <a:latin typeface="Times New Roman" panose="02020603050405020304" pitchFamily="18" charset="0"/>
                <a:cs typeface="Times New Roman" panose="02020603050405020304" pitchFamily="18" charset="0"/>
              </a:rPr>
              <a:t>Business Models </a:t>
            </a:r>
            <a:endParaRPr lang="en-US" sz="2000" dirty="0">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 xmlns:a16="http://schemas.microsoft.com/office/drawing/2014/main" id="{121B20AF-04F0-22A2-15B6-B1C1AE520C9F}"/>
              </a:ext>
            </a:extLst>
          </p:cNvPr>
          <p:cNvSpPr/>
          <p:nvPr/>
        </p:nvSpPr>
        <p:spPr>
          <a:xfrm>
            <a:off x="6913305" y="799036"/>
            <a:ext cx="4726698" cy="5486095"/>
          </a:xfrm>
          <a:prstGeom prst="rect">
            <a:avLst/>
          </a:prstGeom>
          <a:blipFill dpi="0" rotWithShape="1">
            <a:blip r:embed="rId3"/>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320384689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478220" y="246410"/>
            <a:ext cx="6096000" cy="6247864"/>
          </a:xfrm>
          <a:prstGeom prst="rect">
            <a:avLst/>
          </a:prstGeom>
        </p:spPr>
        <p:txBody>
          <a:bodyPr>
            <a:spAutoFit/>
          </a:bodyPr>
          <a:lstStyle/>
          <a:p>
            <a:r>
              <a:rPr lang="en-US" sz="2800" b="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Content </a:t>
            </a:r>
            <a:endParaRPr lang="en-US" sz="2400" b="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endParaRPr lang="en-US" sz="2400" b="1" dirty="0" smtClean="0">
              <a:latin typeface="Times New Roman" panose="02020603050405020304" pitchFamily="18" charset="0"/>
              <a:cs typeface="Times New Roman" panose="02020603050405020304" pitchFamily="18" charset="0"/>
            </a:endParaRPr>
          </a:p>
          <a:p>
            <a:r>
              <a:rPr lang="en-US" sz="2400" b="1" dirty="0" smtClean="0">
                <a:latin typeface="Times New Roman" panose="02020603050405020304" pitchFamily="18" charset="0"/>
                <a:cs typeface="Times New Roman" panose="02020603050405020304" pitchFamily="18" charset="0"/>
              </a:rPr>
              <a:t>Part Two/ Formulation </a:t>
            </a:r>
          </a:p>
          <a:p>
            <a:endParaRPr lang="en-US" sz="2400" b="1" dirty="0">
              <a:latin typeface="Times New Roman" panose="02020603050405020304" pitchFamily="18" charset="0"/>
              <a:cs typeface="Times New Roman" panose="02020603050405020304" pitchFamily="18" charset="0"/>
            </a:endParaRPr>
          </a:p>
          <a:p>
            <a:pPr marL="342900" indent="-342900">
              <a:buFont typeface="Wingdings" panose="05000000000000000000" pitchFamily="2" charset="2"/>
              <a:buChar char="Ø"/>
            </a:pPr>
            <a:r>
              <a:rPr lang="en-US" sz="2000" b="1" dirty="0" smtClean="0">
                <a:latin typeface="Times New Roman" panose="02020603050405020304" pitchFamily="18" charset="0"/>
                <a:cs typeface="Times New Roman" panose="02020603050405020304" pitchFamily="18" charset="0"/>
              </a:rPr>
              <a:t>Chapter </a:t>
            </a:r>
            <a:r>
              <a:rPr lang="en-US" sz="2000" b="1" dirty="0">
                <a:latin typeface="Times New Roman" panose="02020603050405020304" pitchFamily="18" charset="0"/>
                <a:cs typeface="Times New Roman" panose="02020603050405020304" pitchFamily="18" charset="0"/>
              </a:rPr>
              <a:t>6 </a:t>
            </a:r>
            <a:r>
              <a:rPr lang="en-US" sz="2000" dirty="0">
                <a:latin typeface="Times New Roman" panose="02020603050405020304" pitchFamily="18" charset="0"/>
                <a:cs typeface="Times New Roman" panose="02020603050405020304" pitchFamily="18" charset="0"/>
              </a:rPr>
              <a:t>Business Strategy: Differentiation, Cost </a:t>
            </a:r>
            <a:r>
              <a:rPr lang="en-US" sz="2000" dirty="0" smtClean="0">
                <a:latin typeface="Times New Roman" panose="02020603050405020304" pitchFamily="18" charset="0"/>
                <a:cs typeface="Times New Roman" panose="02020603050405020304" pitchFamily="18" charset="0"/>
              </a:rPr>
              <a:t>Leadership, and </a:t>
            </a:r>
            <a:r>
              <a:rPr lang="en-US" sz="2000" dirty="0">
                <a:latin typeface="Times New Roman" panose="02020603050405020304" pitchFamily="18" charset="0"/>
                <a:cs typeface="Times New Roman" panose="02020603050405020304" pitchFamily="18" charset="0"/>
              </a:rPr>
              <a:t>Blue Oceans </a:t>
            </a:r>
          </a:p>
          <a:p>
            <a:pPr marL="342900" indent="-342900">
              <a:buFont typeface="Wingdings" panose="05000000000000000000" pitchFamily="2" charset="2"/>
              <a:buChar char="Ø"/>
            </a:pPr>
            <a:r>
              <a:rPr lang="en-US" sz="2000" b="1" dirty="0" smtClean="0">
                <a:latin typeface="Times New Roman" panose="02020603050405020304" pitchFamily="18" charset="0"/>
                <a:cs typeface="Times New Roman" panose="02020603050405020304" pitchFamily="18" charset="0"/>
              </a:rPr>
              <a:t>Chapter </a:t>
            </a:r>
            <a:r>
              <a:rPr lang="en-US" sz="2000" b="1" dirty="0">
                <a:latin typeface="Times New Roman" panose="02020603050405020304" pitchFamily="18" charset="0"/>
                <a:cs typeface="Times New Roman" panose="02020603050405020304" pitchFamily="18" charset="0"/>
              </a:rPr>
              <a:t>7 </a:t>
            </a:r>
            <a:r>
              <a:rPr lang="en-US" sz="2000" dirty="0">
                <a:latin typeface="Times New Roman" panose="02020603050405020304" pitchFamily="18" charset="0"/>
                <a:cs typeface="Times New Roman" panose="02020603050405020304" pitchFamily="18" charset="0"/>
              </a:rPr>
              <a:t>Business Strategy: Innovation, </a:t>
            </a:r>
            <a:r>
              <a:rPr lang="en-US" sz="2000" dirty="0" smtClean="0">
                <a:latin typeface="Times New Roman" panose="02020603050405020304" pitchFamily="18" charset="0"/>
                <a:cs typeface="Times New Roman" panose="02020603050405020304" pitchFamily="18" charset="0"/>
              </a:rPr>
              <a:t>Entrepreneurship, and </a:t>
            </a:r>
            <a:r>
              <a:rPr lang="en-US" sz="2000" dirty="0">
                <a:latin typeface="Times New Roman" panose="02020603050405020304" pitchFamily="18" charset="0"/>
                <a:cs typeface="Times New Roman" panose="02020603050405020304" pitchFamily="18" charset="0"/>
              </a:rPr>
              <a:t>Platforms </a:t>
            </a:r>
            <a:endParaRPr lang="en-US" sz="2000" dirty="0" smtClean="0">
              <a:latin typeface="Times New Roman" panose="02020603050405020304" pitchFamily="18" charset="0"/>
              <a:cs typeface="Times New Roman" panose="02020603050405020304" pitchFamily="18" charset="0"/>
            </a:endParaRPr>
          </a:p>
          <a:p>
            <a:pPr marL="342900" indent="-342900">
              <a:buFont typeface="Wingdings" panose="05000000000000000000" pitchFamily="2" charset="2"/>
              <a:buChar char="Ø"/>
            </a:pPr>
            <a:r>
              <a:rPr lang="en-US" sz="2000" b="1" dirty="0" smtClean="0">
                <a:latin typeface="Times New Roman" panose="02020603050405020304" pitchFamily="18" charset="0"/>
                <a:cs typeface="Times New Roman" panose="02020603050405020304" pitchFamily="18" charset="0"/>
              </a:rPr>
              <a:t>Chapter 8 </a:t>
            </a:r>
            <a:r>
              <a:rPr lang="en-US" sz="2000" dirty="0" smtClean="0">
                <a:latin typeface="Times New Roman" panose="02020603050405020304" pitchFamily="18" charset="0"/>
                <a:cs typeface="Times New Roman" panose="02020603050405020304" pitchFamily="18" charset="0"/>
              </a:rPr>
              <a:t>Corporate Strategy: Strategic Alliances, Mergers, and </a:t>
            </a:r>
            <a:r>
              <a:rPr lang="en-US" sz="2000" dirty="0">
                <a:latin typeface="Times New Roman" panose="02020603050405020304" pitchFamily="18" charset="0"/>
                <a:cs typeface="Times New Roman" panose="02020603050405020304" pitchFamily="18" charset="0"/>
              </a:rPr>
              <a:t>Acquisitions </a:t>
            </a:r>
          </a:p>
          <a:p>
            <a:pPr marL="342900" indent="-342900">
              <a:buFont typeface="Wingdings" panose="05000000000000000000" pitchFamily="2" charset="2"/>
              <a:buChar char="Ø"/>
            </a:pPr>
            <a:r>
              <a:rPr lang="en-US" sz="2000" b="1" dirty="0" smtClean="0">
                <a:latin typeface="Times New Roman" panose="02020603050405020304" pitchFamily="18" charset="0"/>
                <a:cs typeface="Times New Roman" panose="02020603050405020304" pitchFamily="18" charset="0"/>
              </a:rPr>
              <a:t>Chapter </a:t>
            </a:r>
            <a:r>
              <a:rPr lang="en-US" sz="2000" b="1" dirty="0">
                <a:latin typeface="Times New Roman" panose="02020603050405020304" pitchFamily="18" charset="0"/>
                <a:cs typeface="Times New Roman" panose="02020603050405020304" pitchFamily="18" charset="0"/>
              </a:rPr>
              <a:t>9 </a:t>
            </a:r>
            <a:r>
              <a:rPr lang="en-US" sz="2000" dirty="0">
                <a:latin typeface="Times New Roman" panose="02020603050405020304" pitchFamily="18" charset="0"/>
                <a:cs typeface="Times New Roman" panose="02020603050405020304" pitchFamily="18" charset="0"/>
              </a:rPr>
              <a:t>Global Strategy: Competing Around the </a:t>
            </a:r>
            <a:r>
              <a:rPr lang="en-US" sz="2000" dirty="0" smtClean="0">
                <a:latin typeface="Times New Roman" panose="02020603050405020304" pitchFamily="18" charset="0"/>
                <a:cs typeface="Times New Roman" panose="02020603050405020304" pitchFamily="18" charset="0"/>
              </a:rPr>
              <a:t>World</a:t>
            </a:r>
          </a:p>
          <a:p>
            <a:pPr marL="342900" indent="-342900">
              <a:buFont typeface="Wingdings" panose="05000000000000000000" pitchFamily="2" charset="2"/>
              <a:buChar char="Ø"/>
            </a:pPr>
            <a:endParaRPr lang="en-US" sz="2000" dirty="0">
              <a:latin typeface="Times New Roman" panose="02020603050405020304" pitchFamily="18" charset="0"/>
              <a:cs typeface="Times New Roman" panose="02020603050405020304" pitchFamily="18" charset="0"/>
            </a:endParaRPr>
          </a:p>
          <a:p>
            <a:pPr marL="342900" indent="-342900">
              <a:buFont typeface="Wingdings" panose="05000000000000000000" pitchFamily="2" charset="2"/>
              <a:buChar char="Ø"/>
            </a:pPr>
            <a:r>
              <a:rPr lang="en-US" sz="2400" b="1" dirty="0" smtClean="0">
                <a:latin typeface="Times New Roman" panose="02020603050405020304" pitchFamily="18" charset="0"/>
                <a:cs typeface="Times New Roman" panose="02020603050405020304" pitchFamily="18" charset="0"/>
              </a:rPr>
              <a:t>Part Three/ </a:t>
            </a:r>
            <a:r>
              <a:rPr lang="en-US" sz="2400" b="1" dirty="0">
                <a:latin typeface="Times New Roman" panose="02020603050405020304" pitchFamily="18" charset="0"/>
                <a:cs typeface="Times New Roman" panose="02020603050405020304" pitchFamily="18" charset="0"/>
              </a:rPr>
              <a:t>Implementation</a:t>
            </a:r>
            <a:endParaRPr lang="en-US" sz="2400" b="1" dirty="0" smtClean="0">
              <a:latin typeface="Times New Roman" panose="02020603050405020304" pitchFamily="18" charset="0"/>
              <a:cs typeface="Times New Roman" panose="02020603050405020304" pitchFamily="18" charset="0"/>
            </a:endParaRPr>
          </a:p>
          <a:p>
            <a:pPr marL="342900" indent="-342900">
              <a:buFont typeface="Wingdings" panose="05000000000000000000" pitchFamily="2" charset="2"/>
              <a:buChar char="Ø"/>
            </a:pPr>
            <a:endParaRPr lang="en-US" sz="2400" b="1" dirty="0">
              <a:latin typeface="Times New Roman" panose="02020603050405020304" pitchFamily="18" charset="0"/>
              <a:cs typeface="Times New Roman" panose="02020603050405020304" pitchFamily="18" charset="0"/>
            </a:endParaRPr>
          </a:p>
          <a:p>
            <a:pPr marL="342900" indent="-342900">
              <a:buFont typeface="Wingdings" panose="05000000000000000000" pitchFamily="2" charset="2"/>
              <a:buChar char="Ø"/>
            </a:pPr>
            <a:r>
              <a:rPr lang="en-US" sz="2000" b="1" dirty="0" smtClean="0">
                <a:latin typeface="Times New Roman" panose="02020603050405020304" pitchFamily="18" charset="0"/>
                <a:cs typeface="Times New Roman" panose="02020603050405020304" pitchFamily="18" charset="0"/>
              </a:rPr>
              <a:t>Chapter </a:t>
            </a:r>
            <a:r>
              <a:rPr lang="en-US" sz="2000" b="1" dirty="0">
                <a:latin typeface="Times New Roman" panose="02020603050405020304" pitchFamily="18" charset="0"/>
                <a:cs typeface="Times New Roman" panose="02020603050405020304" pitchFamily="18" charset="0"/>
              </a:rPr>
              <a:t>10 </a:t>
            </a:r>
            <a:r>
              <a:rPr lang="en-US" sz="2000" dirty="0">
                <a:latin typeface="Times New Roman" panose="02020603050405020304" pitchFamily="18" charset="0"/>
                <a:cs typeface="Times New Roman" panose="02020603050405020304" pitchFamily="18" charset="0"/>
              </a:rPr>
              <a:t>Organizational Design: Structure, Culture, and Control </a:t>
            </a:r>
          </a:p>
          <a:p>
            <a:endParaRPr lang="en-US" sz="3200" b="1" i="1" u="sng" dirty="0" smtClean="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 xmlns:a16="http://schemas.microsoft.com/office/drawing/2014/main" id="{121B20AF-04F0-22A2-15B6-B1C1AE520C9F}"/>
              </a:ext>
            </a:extLst>
          </p:cNvPr>
          <p:cNvSpPr/>
          <p:nvPr/>
        </p:nvSpPr>
        <p:spPr>
          <a:xfrm>
            <a:off x="6913305" y="799036"/>
            <a:ext cx="4726698" cy="5486095"/>
          </a:xfrm>
          <a:prstGeom prst="rect">
            <a:avLst/>
          </a:prstGeom>
          <a:blipFill dpi="0" rotWithShape="1">
            <a:blip r:embed="rId3"/>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404045821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3385475" y="2551300"/>
            <a:ext cx="8305644" cy="1938992"/>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Strategic management involves developing and implementing plans to help an organization achieve its goals and objectives. This process can include formulating strategy, planning organizational structure and resource allocation</a:t>
            </a:r>
            <a:r>
              <a:rPr lang="en-US" sz="2400" u="sng" dirty="0">
                <a:latin typeface="Times New Roman" panose="02020603050405020304" pitchFamily="18" charset="0"/>
                <a:cs typeface="Times New Roman" panose="02020603050405020304" pitchFamily="18" charset="0"/>
              </a:rPr>
              <a:t>, leading change initiatives, and controlling processes and resources.</a:t>
            </a:r>
            <a:endParaRPr lang="en-US" sz="2400" b="1" u="sng"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xmlns=""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 name="Picture 5">
            <a:extLst>
              <a:ext uri="{FF2B5EF4-FFF2-40B4-BE49-F238E27FC236}">
                <a16:creationId xmlns:a16="http://schemas.microsoft.com/office/drawing/2014/main" xmlns="" id="{CBBA58F7-397B-7DE5-A7C3-7859BEFC12FC}"/>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xmlns=""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0" name="TextBox 9">
            <a:extLst>
              <a:ext uri="{FF2B5EF4-FFF2-40B4-BE49-F238E27FC236}">
                <a16:creationId xmlns:a16="http://schemas.microsoft.com/office/drawing/2014/main" xmlns="" id="{F9A80F9F-74DB-1D57-04E8-E20E92A09B0A}"/>
              </a:ext>
            </a:extLst>
          </p:cNvPr>
          <p:cNvSpPr txBox="1"/>
          <p:nvPr/>
        </p:nvSpPr>
        <p:spPr>
          <a:xfrm>
            <a:off x="5163296" y="1722127"/>
            <a:ext cx="3902032" cy="523220"/>
          </a:xfrm>
          <a:prstGeom prst="rect">
            <a:avLst/>
          </a:prstGeom>
          <a:noFill/>
        </p:spPr>
        <p:txBody>
          <a:bodyPr wrap="square" rtlCol="0">
            <a:spAutoFit/>
          </a:bodyPr>
          <a:lstStyle/>
          <a:p>
            <a:r>
              <a:rPr lang="en-US" sz="2800" b="1" dirty="0" smtClean="0">
                <a:solidFill>
                  <a:srgbClr val="00B0F0"/>
                </a:solidFill>
                <a:latin typeface="Times New Roman" panose="02020603050405020304" pitchFamily="18" charset="0"/>
                <a:cs typeface="Times New Roman" panose="02020603050405020304" pitchFamily="18" charset="0"/>
              </a:rPr>
              <a:t>Strategic Management</a:t>
            </a:r>
            <a:endParaRPr lang="en-US" sz="2800" b="1" dirty="0">
              <a:solidFill>
                <a:srgbClr val="00B0F0"/>
              </a:solidFill>
              <a:latin typeface="Times New Roman" panose="02020603050405020304" pitchFamily="18" charset="0"/>
              <a:cs typeface="Times New Roman" panose="02020603050405020304" pitchFamily="18" charset="0"/>
            </a:endParaRPr>
          </a:p>
        </p:txBody>
      </p:sp>
      <p:pic>
        <p:nvPicPr>
          <p:cNvPr id="3" name="Picture 2"/>
          <p:cNvPicPr>
            <a:picLocks noChangeAspect="1"/>
          </p:cNvPicPr>
          <p:nvPr/>
        </p:nvPicPr>
        <p:blipFill>
          <a:blip r:embed="rId5"/>
          <a:stretch>
            <a:fillRect/>
          </a:stretch>
        </p:blipFill>
        <p:spPr>
          <a:xfrm>
            <a:off x="6039127" y="4490292"/>
            <a:ext cx="5534797" cy="2142737"/>
          </a:xfrm>
          <a:prstGeom prst="rect">
            <a:avLst/>
          </a:prstGeom>
        </p:spPr>
      </p:pic>
    </p:spTree>
    <p:extLst>
      <p:ext uri="{BB962C8B-B14F-4D97-AF65-F5344CB8AC3E}">
        <p14:creationId xmlns:p14="http://schemas.microsoft.com/office/powerpoint/2010/main" val="288370611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xmlns="" id="{87357321-6E69-4B90-B781-A8690AF55508}"/>
              </a:ext>
            </a:extLst>
          </p:cNvPr>
          <p:cNvSpPr txBox="1"/>
          <p:nvPr/>
        </p:nvSpPr>
        <p:spPr>
          <a:xfrm>
            <a:off x="127387" y="1189363"/>
            <a:ext cx="10764251" cy="2985433"/>
          </a:xfrm>
          <a:prstGeom prst="rect">
            <a:avLst/>
          </a:prstGeom>
          <a:noFill/>
        </p:spPr>
        <p:txBody>
          <a:bodyPr wrap="square">
            <a:spAutoFit/>
          </a:bodyPr>
          <a:lstStyle/>
          <a:p>
            <a:pPr marL="457200" indent="-457200">
              <a:buFont typeface="Arial" panose="020B0604020202020204" pitchFamily="34" charset="0"/>
              <a:buChar char="•"/>
            </a:pPr>
            <a:endParaRPr lang="en-US" sz="2000" dirty="0">
              <a:solidFill>
                <a:schemeClr val="bg1">
                  <a:lumMod val="50000"/>
                </a:schemeClr>
              </a:solidFill>
              <a:latin typeface="Times New Roman" panose="02020603050405020304" pitchFamily="18" charset="0"/>
              <a:cs typeface="Times New Roman" panose="02020603050405020304" pitchFamily="18" charset="0"/>
            </a:endParaRPr>
          </a:p>
          <a:p>
            <a:pPr marL="457200" indent="-457200">
              <a:buFont typeface="Wingdings" panose="05000000000000000000" pitchFamily="2" charset="2"/>
              <a:buChar char="Ø"/>
            </a:pPr>
            <a:r>
              <a:rPr lang="en-US" sz="2400" b="1" dirty="0" smtClean="0">
                <a:solidFill>
                  <a:schemeClr val="bg1">
                    <a:lumMod val="50000"/>
                  </a:schemeClr>
                </a:solidFill>
                <a:latin typeface="Times New Roman" panose="02020603050405020304" pitchFamily="18" charset="0"/>
                <a:cs typeface="Times New Roman" panose="02020603050405020304" pitchFamily="18" charset="0"/>
              </a:rPr>
              <a:t>Organizational </a:t>
            </a:r>
            <a:r>
              <a:rPr lang="en-US" sz="2400" b="1" dirty="0">
                <a:solidFill>
                  <a:schemeClr val="bg1">
                    <a:lumMod val="50000"/>
                  </a:schemeClr>
                </a:solidFill>
                <a:latin typeface="Times New Roman" panose="02020603050405020304" pitchFamily="18" charset="0"/>
                <a:cs typeface="Times New Roman" panose="02020603050405020304" pitchFamily="18" charset="0"/>
              </a:rPr>
              <a:t>Design and </a:t>
            </a:r>
            <a:r>
              <a:rPr lang="en-US" sz="2400" b="1" dirty="0" smtClean="0">
                <a:solidFill>
                  <a:schemeClr val="bg1">
                    <a:lumMod val="50000"/>
                  </a:schemeClr>
                </a:solidFill>
                <a:latin typeface="Times New Roman" panose="02020603050405020304" pitchFamily="18" charset="0"/>
                <a:cs typeface="Times New Roman" panose="02020603050405020304" pitchFamily="18" charset="0"/>
              </a:rPr>
              <a:t>Competitive Advantage</a:t>
            </a:r>
            <a:endParaRPr lang="en-US" sz="2400" b="1" dirty="0">
              <a:solidFill>
                <a:schemeClr val="bg1">
                  <a:lumMod val="50000"/>
                </a:schemeClr>
              </a:solidFill>
              <a:latin typeface="Times New Roman" panose="02020603050405020304" pitchFamily="18" charset="0"/>
              <a:cs typeface="Times New Roman" panose="02020603050405020304" pitchFamily="18" charset="0"/>
            </a:endParaRPr>
          </a:p>
          <a:p>
            <a:pPr marL="457200" indent="-457200">
              <a:buFont typeface="Arial" panose="020B0604020202020204" pitchFamily="34" charset="0"/>
              <a:buChar char="•"/>
            </a:pPr>
            <a:r>
              <a:rPr lang="en-US" sz="2000" dirty="0" smtClean="0">
                <a:solidFill>
                  <a:schemeClr val="bg1">
                    <a:lumMod val="50000"/>
                  </a:schemeClr>
                </a:solidFill>
                <a:latin typeface="Times New Roman" panose="02020603050405020304" pitchFamily="18" charset="0"/>
                <a:cs typeface="Times New Roman" panose="02020603050405020304" pitchFamily="18" charset="0"/>
              </a:rPr>
              <a:t>Organizational </a:t>
            </a:r>
            <a:r>
              <a:rPr lang="en-US" sz="2000" dirty="0">
                <a:solidFill>
                  <a:schemeClr val="bg1">
                    <a:lumMod val="50000"/>
                  </a:schemeClr>
                </a:solidFill>
                <a:latin typeface="Times New Roman" panose="02020603050405020304" pitchFamily="18" charset="0"/>
                <a:cs typeface="Times New Roman" panose="02020603050405020304" pitchFamily="18" charset="0"/>
              </a:rPr>
              <a:t>Structure</a:t>
            </a:r>
          </a:p>
          <a:p>
            <a:pPr marL="457200" indent="-457200">
              <a:buFont typeface="Arial" panose="020B0604020202020204" pitchFamily="34" charset="0"/>
              <a:buChar char="•"/>
            </a:pPr>
            <a:r>
              <a:rPr lang="en-US" sz="2000" dirty="0">
                <a:solidFill>
                  <a:schemeClr val="bg1">
                    <a:lumMod val="50000"/>
                  </a:schemeClr>
                </a:solidFill>
                <a:latin typeface="Times New Roman" panose="02020603050405020304" pitchFamily="18" charset="0"/>
                <a:cs typeface="Times New Roman" panose="02020603050405020304" pitchFamily="18" charset="0"/>
              </a:rPr>
              <a:t>Mechanistic vs. Organic Organizations</a:t>
            </a:r>
          </a:p>
          <a:p>
            <a:pPr marL="457200" indent="-457200">
              <a:buFont typeface="Wingdings" panose="05000000000000000000" pitchFamily="2" charset="2"/>
              <a:buChar char="Ø"/>
            </a:pPr>
            <a:r>
              <a:rPr lang="en-US" sz="2400" b="1" dirty="0" smtClean="0">
                <a:solidFill>
                  <a:schemeClr val="bg1">
                    <a:lumMod val="50000"/>
                  </a:schemeClr>
                </a:solidFill>
                <a:latin typeface="Times New Roman" panose="02020603050405020304" pitchFamily="18" charset="0"/>
                <a:cs typeface="Times New Roman" panose="02020603050405020304" pitchFamily="18" charset="0"/>
              </a:rPr>
              <a:t>Strategy </a:t>
            </a:r>
            <a:r>
              <a:rPr lang="en-US" sz="2400" b="1" dirty="0">
                <a:solidFill>
                  <a:schemeClr val="bg1">
                    <a:lumMod val="50000"/>
                  </a:schemeClr>
                </a:solidFill>
                <a:latin typeface="Times New Roman" panose="02020603050405020304" pitchFamily="18" charset="0"/>
                <a:cs typeface="Times New Roman" panose="02020603050405020304" pitchFamily="18" charset="0"/>
              </a:rPr>
              <a:t>and Structure</a:t>
            </a:r>
          </a:p>
          <a:p>
            <a:pPr marL="457200" indent="-457200">
              <a:buFont typeface="Arial" panose="020B0604020202020204" pitchFamily="34" charset="0"/>
              <a:buChar char="•"/>
            </a:pPr>
            <a:r>
              <a:rPr lang="en-US" sz="2000" dirty="0">
                <a:solidFill>
                  <a:schemeClr val="bg1">
                    <a:lumMod val="50000"/>
                  </a:schemeClr>
                </a:solidFill>
                <a:latin typeface="Times New Roman" panose="02020603050405020304" pitchFamily="18" charset="0"/>
                <a:cs typeface="Times New Roman" panose="02020603050405020304" pitchFamily="18" charset="0"/>
              </a:rPr>
              <a:t>Simple Structure</a:t>
            </a:r>
          </a:p>
          <a:p>
            <a:pPr marL="457200" indent="-457200">
              <a:buFont typeface="Arial" panose="020B0604020202020204" pitchFamily="34" charset="0"/>
              <a:buChar char="•"/>
            </a:pPr>
            <a:r>
              <a:rPr lang="en-US" sz="2000" dirty="0">
                <a:solidFill>
                  <a:schemeClr val="bg1">
                    <a:lumMod val="50000"/>
                  </a:schemeClr>
                </a:solidFill>
                <a:latin typeface="Times New Roman" panose="02020603050405020304" pitchFamily="18" charset="0"/>
                <a:cs typeface="Times New Roman" panose="02020603050405020304" pitchFamily="18" charset="0"/>
              </a:rPr>
              <a:t>Functional Structure</a:t>
            </a:r>
          </a:p>
          <a:p>
            <a:pPr marL="457200" indent="-457200">
              <a:buFont typeface="Arial" panose="020B0604020202020204" pitchFamily="34" charset="0"/>
              <a:buChar char="•"/>
            </a:pPr>
            <a:r>
              <a:rPr lang="en-US" sz="2000" dirty="0">
                <a:solidFill>
                  <a:schemeClr val="bg1">
                    <a:lumMod val="50000"/>
                  </a:schemeClr>
                </a:solidFill>
                <a:latin typeface="Times New Roman" panose="02020603050405020304" pitchFamily="18" charset="0"/>
                <a:cs typeface="Times New Roman" panose="02020603050405020304" pitchFamily="18" charset="0"/>
              </a:rPr>
              <a:t>Multidivisional Structure</a:t>
            </a:r>
          </a:p>
          <a:p>
            <a:pPr marL="457200" indent="-457200">
              <a:buFont typeface="Arial" panose="020B0604020202020204" pitchFamily="34" charset="0"/>
              <a:buChar char="•"/>
            </a:pPr>
            <a:r>
              <a:rPr lang="en-US" sz="2000" dirty="0">
                <a:solidFill>
                  <a:schemeClr val="bg1">
                    <a:lumMod val="50000"/>
                  </a:schemeClr>
                </a:solidFill>
                <a:latin typeface="Times New Roman" panose="02020603050405020304" pitchFamily="18" charset="0"/>
                <a:cs typeface="Times New Roman" panose="02020603050405020304" pitchFamily="18" charset="0"/>
              </a:rPr>
              <a:t>Matrix </a:t>
            </a:r>
            <a:r>
              <a:rPr lang="en-US" sz="2000" dirty="0" smtClean="0">
                <a:solidFill>
                  <a:schemeClr val="bg1">
                    <a:lumMod val="50000"/>
                  </a:schemeClr>
                </a:solidFill>
                <a:latin typeface="Times New Roman" panose="02020603050405020304" pitchFamily="18" charset="0"/>
                <a:cs typeface="Times New Roman" panose="02020603050405020304" pitchFamily="18" charset="0"/>
              </a:rPr>
              <a:t>Structure</a:t>
            </a:r>
            <a:endParaRPr lang="en-US" sz="2000" dirty="0">
              <a:solidFill>
                <a:schemeClr val="bg1">
                  <a:lumMod val="50000"/>
                </a:schemeClr>
              </a:solidFill>
              <a:latin typeface="Times New Roman" panose="02020603050405020304" pitchFamily="18" charset="0"/>
              <a:cs typeface="Times New Roman" panose="02020603050405020304" pitchFamily="18" charset="0"/>
            </a:endParaRPr>
          </a:p>
        </p:txBody>
      </p:sp>
      <p:pic>
        <p:nvPicPr>
          <p:cNvPr id="6" name="Picture 5">
            <a:extLst>
              <a:ext uri="{FF2B5EF4-FFF2-40B4-BE49-F238E27FC236}">
                <a16:creationId xmlns="" xmlns:a16="http://schemas.microsoft.com/office/drawing/2014/main" id="{CBBA58F7-397B-7DE5-A7C3-7859BEFC12FC}"/>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827039" y="235256"/>
            <a:ext cx="2068300" cy="1125123"/>
          </a:xfrm>
          <a:prstGeom prst="rect">
            <a:avLst/>
          </a:prstGeom>
        </p:spPr>
      </p:pic>
      <p:sp>
        <p:nvSpPr>
          <p:cNvPr id="7" name="TextBox 6">
            <a:extLst>
              <a:ext uri="{FF2B5EF4-FFF2-40B4-BE49-F238E27FC236}">
                <a16:creationId xmlns="" xmlns:a16="http://schemas.microsoft.com/office/drawing/2014/main" id="{D2A61C26-2216-E13E-2DAA-FEF4A7305383}"/>
              </a:ext>
            </a:extLst>
          </p:cNvPr>
          <p:cNvSpPr txBox="1"/>
          <p:nvPr/>
        </p:nvSpPr>
        <p:spPr>
          <a:xfrm>
            <a:off x="8664082" y="6143369"/>
            <a:ext cx="2616200" cy="400110"/>
          </a:xfrm>
          <a:prstGeom prst="rect">
            <a:avLst/>
          </a:prstGeom>
          <a:noFill/>
        </p:spPr>
        <p:txBody>
          <a:bodyPr wrap="square" rtlCol="0">
            <a:spAutoFit/>
          </a:bodyPr>
          <a:lstStyle/>
          <a:p>
            <a:pPr algn="ctr"/>
            <a:r>
              <a:rPr lang="en-US" sz="2000" dirty="0"/>
              <a:t>www.midocean.ae</a:t>
            </a:r>
          </a:p>
        </p:txBody>
      </p:sp>
      <p:sp>
        <p:nvSpPr>
          <p:cNvPr id="8" name="TextBox 7"/>
          <p:cNvSpPr txBox="1"/>
          <p:nvPr/>
        </p:nvSpPr>
        <p:spPr>
          <a:xfrm>
            <a:off x="127387" y="235256"/>
            <a:ext cx="9827039" cy="954107"/>
          </a:xfrm>
          <a:prstGeom prst="rect">
            <a:avLst/>
          </a:prstGeom>
          <a:noFill/>
        </p:spPr>
        <p:txBody>
          <a:bodyPr wrap="square" rtlCol="0">
            <a:spAutoFit/>
          </a:bodyPr>
          <a:lstStyle/>
          <a:p>
            <a:r>
              <a:rPr kumimoji="0" lang="en-US" sz="2800" b="1" i="0" u="none" strike="noStrike" kern="1200" cap="none" spc="0" normalizeH="0" baseline="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Agenda</a:t>
            </a:r>
            <a:r>
              <a:rPr kumimoji="0" lang="en-US" sz="2800" b="1" i="0" u="none" strike="noStrike" kern="1200" cap="none" spc="0" normalizeH="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 </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Organizational Design: Structure, Culture, and Control</a:t>
            </a:r>
          </a:p>
        </p:txBody>
      </p:sp>
    </p:spTree>
    <p:extLst>
      <p:ext uri="{BB962C8B-B14F-4D97-AF65-F5344CB8AC3E}">
        <p14:creationId xmlns:p14="http://schemas.microsoft.com/office/powerpoint/2010/main" val="1695903756"/>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xmlns="" id="{87357321-6E69-4B90-B781-A8690AF55508}"/>
              </a:ext>
            </a:extLst>
          </p:cNvPr>
          <p:cNvSpPr txBox="1"/>
          <p:nvPr/>
        </p:nvSpPr>
        <p:spPr>
          <a:xfrm>
            <a:off x="127387" y="1189363"/>
            <a:ext cx="10764251" cy="2985433"/>
          </a:xfrm>
          <a:prstGeom prst="rect">
            <a:avLst/>
          </a:prstGeom>
          <a:noFill/>
        </p:spPr>
        <p:txBody>
          <a:bodyPr wrap="square">
            <a:spAutoFit/>
          </a:bodyPr>
          <a:lstStyle/>
          <a:p>
            <a:pPr marL="457200" indent="-457200">
              <a:buFont typeface="Arial" panose="020B0604020202020204" pitchFamily="34" charset="0"/>
              <a:buChar char="•"/>
            </a:pPr>
            <a:endParaRPr lang="en-US" sz="2000" dirty="0">
              <a:solidFill>
                <a:schemeClr val="bg1">
                  <a:lumMod val="50000"/>
                </a:schemeClr>
              </a:solidFill>
              <a:latin typeface="Times New Roman" panose="02020603050405020304" pitchFamily="18" charset="0"/>
              <a:cs typeface="Times New Roman" panose="02020603050405020304" pitchFamily="18" charset="0"/>
            </a:endParaRPr>
          </a:p>
          <a:p>
            <a:pPr marL="457200" indent="-457200">
              <a:buFont typeface="Wingdings" panose="05000000000000000000" pitchFamily="2" charset="2"/>
              <a:buChar char="Ø"/>
            </a:pPr>
            <a:r>
              <a:rPr lang="en-US" sz="2400" b="1" dirty="0" smtClean="0">
                <a:solidFill>
                  <a:schemeClr val="bg1">
                    <a:lumMod val="50000"/>
                  </a:schemeClr>
                </a:solidFill>
                <a:latin typeface="Times New Roman" panose="02020603050405020304" pitchFamily="18" charset="0"/>
                <a:cs typeface="Times New Roman" panose="02020603050405020304" pitchFamily="18" charset="0"/>
              </a:rPr>
              <a:t>Organizational </a:t>
            </a:r>
            <a:r>
              <a:rPr lang="en-US" sz="2400" b="1" dirty="0">
                <a:solidFill>
                  <a:schemeClr val="bg1">
                    <a:lumMod val="50000"/>
                  </a:schemeClr>
                </a:solidFill>
                <a:latin typeface="Times New Roman" panose="02020603050405020304" pitchFamily="18" charset="0"/>
                <a:cs typeface="Times New Roman" panose="02020603050405020304" pitchFamily="18" charset="0"/>
              </a:rPr>
              <a:t>Design and </a:t>
            </a:r>
            <a:r>
              <a:rPr lang="en-US" sz="2400" b="1" dirty="0" smtClean="0">
                <a:solidFill>
                  <a:schemeClr val="bg1">
                    <a:lumMod val="50000"/>
                  </a:schemeClr>
                </a:solidFill>
                <a:latin typeface="Times New Roman" panose="02020603050405020304" pitchFamily="18" charset="0"/>
                <a:cs typeface="Times New Roman" panose="02020603050405020304" pitchFamily="18" charset="0"/>
              </a:rPr>
              <a:t>Competitive Advantage</a:t>
            </a:r>
            <a:endParaRPr lang="en-US" sz="2400" b="1" dirty="0">
              <a:solidFill>
                <a:schemeClr val="bg1">
                  <a:lumMod val="50000"/>
                </a:schemeClr>
              </a:solidFill>
              <a:latin typeface="Times New Roman" panose="02020603050405020304" pitchFamily="18" charset="0"/>
              <a:cs typeface="Times New Roman" panose="02020603050405020304" pitchFamily="18" charset="0"/>
            </a:endParaRPr>
          </a:p>
          <a:p>
            <a:pPr marL="457200" indent="-457200">
              <a:buFont typeface="Arial" panose="020B0604020202020204" pitchFamily="34" charset="0"/>
              <a:buChar char="•"/>
            </a:pPr>
            <a:r>
              <a:rPr lang="en-US" sz="2000" dirty="0" smtClean="0">
                <a:solidFill>
                  <a:schemeClr val="bg1">
                    <a:lumMod val="75000"/>
                  </a:schemeClr>
                </a:solidFill>
                <a:latin typeface="Times New Roman" panose="02020603050405020304" pitchFamily="18" charset="0"/>
                <a:cs typeface="Times New Roman" panose="02020603050405020304" pitchFamily="18" charset="0"/>
              </a:rPr>
              <a:t>Organizational </a:t>
            </a:r>
            <a:r>
              <a:rPr lang="en-US" sz="2000" dirty="0">
                <a:solidFill>
                  <a:schemeClr val="bg1">
                    <a:lumMod val="75000"/>
                  </a:schemeClr>
                </a:solidFill>
                <a:latin typeface="Times New Roman" panose="02020603050405020304" pitchFamily="18" charset="0"/>
                <a:cs typeface="Times New Roman" panose="02020603050405020304" pitchFamily="18" charset="0"/>
              </a:rPr>
              <a:t>Structure</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Mechanistic vs. Organic Organizations</a:t>
            </a:r>
          </a:p>
          <a:p>
            <a:pPr marL="457200" indent="-457200">
              <a:buFont typeface="Wingdings" panose="05000000000000000000" pitchFamily="2" charset="2"/>
              <a:buChar char="Ø"/>
            </a:pPr>
            <a:r>
              <a:rPr lang="en-US" sz="2400" b="1" dirty="0">
                <a:solidFill>
                  <a:schemeClr val="bg1">
                    <a:lumMod val="75000"/>
                  </a:schemeClr>
                </a:solidFill>
                <a:latin typeface="Times New Roman" panose="02020603050405020304" pitchFamily="18" charset="0"/>
                <a:cs typeface="Times New Roman" panose="02020603050405020304" pitchFamily="18" charset="0"/>
              </a:rPr>
              <a:t>Strategy and Structure</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Simple Structure</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Functional Structure</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Multidivisional Structure</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Matrix Structure</a:t>
            </a:r>
          </a:p>
        </p:txBody>
      </p:sp>
      <p:pic>
        <p:nvPicPr>
          <p:cNvPr id="6" name="Picture 5">
            <a:extLst>
              <a:ext uri="{FF2B5EF4-FFF2-40B4-BE49-F238E27FC236}">
                <a16:creationId xmlns="" xmlns:a16="http://schemas.microsoft.com/office/drawing/2014/main" id="{CBBA58F7-397B-7DE5-A7C3-7859BEFC12FC}"/>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827039" y="235256"/>
            <a:ext cx="2068300" cy="1125123"/>
          </a:xfrm>
          <a:prstGeom prst="rect">
            <a:avLst/>
          </a:prstGeom>
        </p:spPr>
      </p:pic>
      <p:sp>
        <p:nvSpPr>
          <p:cNvPr id="7" name="TextBox 6">
            <a:extLst>
              <a:ext uri="{FF2B5EF4-FFF2-40B4-BE49-F238E27FC236}">
                <a16:creationId xmlns="" xmlns:a16="http://schemas.microsoft.com/office/drawing/2014/main" id="{D2A61C26-2216-E13E-2DAA-FEF4A7305383}"/>
              </a:ext>
            </a:extLst>
          </p:cNvPr>
          <p:cNvSpPr txBox="1"/>
          <p:nvPr/>
        </p:nvSpPr>
        <p:spPr>
          <a:xfrm>
            <a:off x="8664082" y="6143369"/>
            <a:ext cx="2616200" cy="400110"/>
          </a:xfrm>
          <a:prstGeom prst="rect">
            <a:avLst/>
          </a:prstGeom>
          <a:noFill/>
        </p:spPr>
        <p:txBody>
          <a:bodyPr wrap="square" rtlCol="0">
            <a:spAutoFit/>
          </a:bodyPr>
          <a:lstStyle/>
          <a:p>
            <a:pPr algn="ctr"/>
            <a:r>
              <a:rPr lang="en-US" sz="2000" dirty="0"/>
              <a:t>www.midocean.ae</a:t>
            </a:r>
          </a:p>
        </p:txBody>
      </p:sp>
      <p:sp>
        <p:nvSpPr>
          <p:cNvPr id="8" name="TextBox 7"/>
          <p:cNvSpPr txBox="1"/>
          <p:nvPr/>
        </p:nvSpPr>
        <p:spPr>
          <a:xfrm>
            <a:off x="127387" y="235256"/>
            <a:ext cx="9827039" cy="954107"/>
          </a:xfrm>
          <a:prstGeom prst="rect">
            <a:avLst/>
          </a:prstGeom>
          <a:noFill/>
        </p:spPr>
        <p:txBody>
          <a:bodyPr wrap="square" rtlCol="0">
            <a:spAutoFit/>
          </a:bodyPr>
          <a:lstStyle/>
          <a:p>
            <a:r>
              <a:rPr kumimoji="0" lang="en-US" sz="2800" b="1" i="0" u="none" strike="noStrike" kern="1200" cap="none" spc="0" normalizeH="0" baseline="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Agenda</a:t>
            </a:r>
            <a:r>
              <a:rPr kumimoji="0" lang="en-US" sz="2800" b="1" i="0" u="none" strike="noStrike" kern="1200" cap="none" spc="0" normalizeH="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 </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Organizational Design: Structure, Culture, and Control</a:t>
            </a:r>
          </a:p>
        </p:txBody>
      </p:sp>
    </p:spTree>
    <p:extLst>
      <p:ext uri="{BB962C8B-B14F-4D97-AF65-F5344CB8AC3E}">
        <p14:creationId xmlns:p14="http://schemas.microsoft.com/office/powerpoint/2010/main" val="3037845082"/>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27291"/>
            <a:ext cx="5547685" cy="5573488"/>
          </a:xfr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21560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3494893" y="1375848"/>
            <a:ext cx="7678057" cy="954107"/>
          </a:xfrm>
          <a:prstGeom prst="rect">
            <a:avLst/>
          </a:prstGeom>
          <a:noFill/>
        </p:spPr>
        <p:txBody>
          <a:bodyPr wrap="square" rtlCol="0">
            <a:spAutoFit/>
          </a:bodyPr>
          <a:lstStyle/>
          <a:p>
            <a:pPr algn="ctr"/>
            <a:endParaRPr lang="en-US" sz="2800" b="1" dirty="0">
              <a:solidFill>
                <a:srgbClr val="00B0F0"/>
              </a:solidFill>
              <a:latin typeface="Times New Roman" panose="02020603050405020304" pitchFamily="18" charset="0"/>
              <a:cs typeface="Times New Roman" panose="02020603050405020304" pitchFamily="18" charset="0"/>
            </a:endParaRPr>
          </a:p>
          <a:p>
            <a:pPr algn="ctr"/>
            <a:r>
              <a:rPr lang="en-US" sz="2800" b="1" dirty="0" smtClean="0">
                <a:solidFill>
                  <a:srgbClr val="00B0F0"/>
                </a:solidFill>
                <a:latin typeface="Times New Roman" panose="02020603050405020304" pitchFamily="18" charset="0"/>
                <a:cs typeface="Times New Roman" panose="02020603050405020304" pitchFamily="18" charset="0"/>
              </a:rPr>
              <a:t>Organizational Design</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345783" y="2502137"/>
            <a:ext cx="8844924" cy="1938992"/>
          </a:xfrm>
          <a:prstGeom prst="rect">
            <a:avLst/>
          </a:prstGeom>
          <a:noFill/>
        </p:spPr>
        <p:txBody>
          <a:bodyPr wrap="square" rtlCol="0">
            <a:spAutoFit/>
          </a:bodyPr>
          <a:lstStyle/>
          <a:p>
            <a:r>
              <a:rPr lang="en-US" sz="2400" dirty="0">
                <a:effectLst>
                  <a:outerShdw blurRad="38100" dist="38100" dir="2700000" algn="tl">
                    <a:srgbClr val="000000">
                      <a:alpha val="43137"/>
                    </a:srgbClr>
                  </a:outerShdw>
                </a:effectLst>
              </a:rPr>
              <a:t>Define organizational design and list its three </a:t>
            </a:r>
            <a:r>
              <a:rPr lang="en-US" sz="2400" dirty="0" smtClean="0">
                <a:effectLst>
                  <a:outerShdw blurRad="38100" dist="38100" dir="2700000" algn="tl">
                    <a:srgbClr val="000000">
                      <a:alpha val="43137"/>
                    </a:srgbClr>
                  </a:outerShdw>
                </a:effectLst>
              </a:rPr>
              <a:t>components;</a:t>
            </a:r>
            <a:endParaRPr lang="en-US" sz="2400" dirty="0">
              <a:effectLst>
                <a:outerShdw blurRad="38100" dist="38100" dir="2700000" algn="tl">
                  <a:srgbClr val="000000">
                    <a:alpha val="43137"/>
                  </a:srgbClr>
                </a:outerShdw>
              </a:effectLst>
            </a:endParaRPr>
          </a:p>
          <a:p>
            <a:endParaRPr lang="en-US" sz="2400" dirty="0" smtClean="0">
              <a:effectLst>
                <a:outerShdw blurRad="38100" dist="38100" dir="2700000" algn="tl">
                  <a:srgbClr val="000000">
                    <a:alpha val="43137"/>
                  </a:srgbClr>
                </a:outerShdw>
              </a:effectLst>
            </a:endParaRPr>
          </a:p>
          <a:p>
            <a:r>
              <a:rPr lang="en-US" sz="2400" dirty="0" smtClean="0">
                <a:effectLst>
                  <a:outerShdw blurRad="38100" dist="38100" dir="2700000" algn="tl">
                    <a:srgbClr val="000000">
                      <a:alpha val="43137"/>
                    </a:srgbClr>
                  </a:outerShdw>
                </a:effectLst>
              </a:rPr>
              <a:t>1- </a:t>
            </a:r>
            <a:r>
              <a:rPr lang="en-US" sz="2400" dirty="0">
                <a:effectLst>
                  <a:outerShdw blurRad="38100" dist="38100" dir="2700000" algn="tl">
                    <a:srgbClr val="000000">
                      <a:alpha val="43137"/>
                    </a:srgbClr>
                  </a:outerShdw>
                </a:effectLst>
              </a:rPr>
              <a:t>Organizational design is the process of creating, implementing, monitoring, and modifying the structure, processes, and procedures of an organization</a:t>
            </a:r>
            <a:r>
              <a:rPr lang="en-US" sz="2400" dirty="0" smtClean="0">
                <a:effectLst>
                  <a:outerShdw blurRad="38100" dist="38100" dir="2700000" algn="tl">
                    <a:srgbClr val="000000">
                      <a:alpha val="43137"/>
                    </a:srgbClr>
                  </a:outerShdw>
                </a:effectLst>
              </a:rPr>
              <a:t>.</a:t>
            </a:r>
            <a:endParaRPr lang="en-US" sz="2400" dirty="0">
              <a:effectLst>
                <a:outerShdw blurRad="38100" dist="38100" dir="2700000" algn="tl">
                  <a:srgbClr val="000000">
                    <a:alpha val="43137"/>
                  </a:srgbClr>
                </a:outerShdw>
              </a:effectLst>
            </a:endParaRPr>
          </a:p>
        </p:txBody>
      </p:sp>
      <p:sp>
        <p:nvSpPr>
          <p:cNvPr id="4" name="Rectangle 3">
            <a:extLst>
              <a:ext uri="{FF2B5EF4-FFF2-40B4-BE49-F238E27FC236}">
                <a16:creationId xmlns=""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 xmlns:a16="http://schemas.microsoft.com/office/drawing/2014/main" id="{CBBA58F7-397B-7DE5-A7C3-7859BEFC12FC}"/>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 xmlns:a16="http://schemas.microsoft.com/office/drawing/2014/main" id="{D2A61C26-2216-E13E-2DAA-FEF4A7305383}"/>
              </a:ext>
            </a:extLst>
          </p:cNvPr>
          <p:cNvSpPr txBox="1"/>
          <p:nvPr/>
        </p:nvSpPr>
        <p:spPr>
          <a:xfrm>
            <a:off x="6075219" y="6361425"/>
            <a:ext cx="2616200" cy="400110"/>
          </a:xfrm>
          <a:prstGeom prst="rect">
            <a:avLst/>
          </a:prstGeom>
          <a:noFill/>
        </p:spPr>
        <p:txBody>
          <a:bodyPr wrap="square" rtlCol="0">
            <a:spAutoFit/>
          </a:bodyPr>
          <a:lstStyle/>
          <a:p>
            <a:pPr algn="ctr"/>
            <a:r>
              <a:rPr lang="en-US" sz="2000" dirty="0"/>
              <a:t>www.midocean.ae</a:t>
            </a:r>
          </a:p>
        </p:txBody>
      </p:sp>
      <p:pic>
        <p:nvPicPr>
          <p:cNvPr id="11" name="Picture 10"/>
          <p:cNvPicPr>
            <a:picLocks noChangeAspect="1"/>
          </p:cNvPicPr>
          <p:nvPr/>
        </p:nvPicPr>
        <p:blipFill>
          <a:blip r:embed="rId5"/>
          <a:stretch>
            <a:fillRect/>
          </a:stretch>
        </p:blipFill>
        <p:spPr>
          <a:xfrm>
            <a:off x="3991361" y="4441129"/>
            <a:ext cx="6850810" cy="1827410"/>
          </a:xfrm>
          <a:prstGeom prst="rect">
            <a:avLst/>
          </a:prstGeom>
        </p:spPr>
      </p:pic>
    </p:spTree>
    <p:extLst>
      <p:ext uri="{BB962C8B-B14F-4D97-AF65-F5344CB8AC3E}">
        <p14:creationId xmlns:p14="http://schemas.microsoft.com/office/powerpoint/2010/main" val="3071007284"/>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27291"/>
            <a:ext cx="5547685" cy="5573488"/>
          </a:xfr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21560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3494893" y="1375848"/>
            <a:ext cx="7678057" cy="954107"/>
          </a:xfrm>
          <a:prstGeom prst="rect">
            <a:avLst/>
          </a:prstGeom>
          <a:noFill/>
        </p:spPr>
        <p:txBody>
          <a:bodyPr wrap="square" rtlCol="0">
            <a:spAutoFit/>
          </a:bodyPr>
          <a:lstStyle/>
          <a:p>
            <a:pPr algn="ctr"/>
            <a:endParaRPr lang="en-US" sz="2800" b="1" dirty="0">
              <a:solidFill>
                <a:srgbClr val="00B0F0"/>
              </a:solidFill>
              <a:latin typeface="Times New Roman" panose="02020603050405020304" pitchFamily="18" charset="0"/>
              <a:cs typeface="Times New Roman" panose="02020603050405020304" pitchFamily="18" charset="0"/>
            </a:endParaRPr>
          </a:p>
          <a:p>
            <a:pPr algn="ctr"/>
            <a:r>
              <a:rPr lang="en-US" sz="2800" b="1" dirty="0" smtClean="0">
                <a:solidFill>
                  <a:srgbClr val="00B0F0"/>
                </a:solidFill>
                <a:latin typeface="Times New Roman" panose="02020603050405020304" pitchFamily="18" charset="0"/>
                <a:cs typeface="Times New Roman" panose="02020603050405020304" pitchFamily="18" charset="0"/>
              </a:rPr>
              <a:t>Organizational Design</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345783" y="2502137"/>
            <a:ext cx="8844924" cy="1569660"/>
          </a:xfrm>
          <a:prstGeom prst="rect">
            <a:avLst/>
          </a:prstGeom>
          <a:noFill/>
        </p:spPr>
        <p:txBody>
          <a:bodyPr wrap="square" rtlCol="0">
            <a:spAutoFit/>
          </a:bodyPr>
          <a:lstStyle/>
          <a:p>
            <a:r>
              <a:rPr lang="en-US" sz="2400" dirty="0">
                <a:effectLst>
                  <a:outerShdw blurRad="38100" dist="38100" dir="2700000" algn="tl">
                    <a:srgbClr val="000000">
                      <a:alpha val="43137"/>
                    </a:srgbClr>
                  </a:outerShdw>
                </a:effectLst>
              </a:rPr>
              <a:t>Define organizational design and list its three </a:t>
            </a:r>
            <a:r>
              <a:rPr lang="en-US" sz="2400" dirty="0" smtClean="0">
                <a:effectLst>
                  <a:outerShdw blurRad="38100" dist="38100" dir="2700000" algn="tl">
                    <a:srgbClr val="000000">
                      <a:alpha val="43137"/>
                    </a:srgbClr>
                  </a:outerShdw>
                </a:effectLst>
              </a:rPr>
              <a:t>components;</a:t>
            </a:r>
            <a:endParaRPr lang="en-US" sz="2400" dirty="0">
              <a:effectLst>
                <a:outerShdw blurRad="38100" dist="38100" dir="2700000" algn="tl">
                  <a:srgbClr val="000000">
                    <a:alpha val="43137"/>
                  </a:srgbClr>
                </a:outerShdw>
              </a:effectLst>
            </a:endParaRPr>
          </a:p>
          <a:p>
            <a:endParaRPr lang="en-US" sz="2400" dirty="0" smtClean="0">
              <a:effectLst>
                <a:outerShdw blurRad="38100" dist="38100" dir="2700000" algn="tl">
                  <a:srgbClr val="000000">
                    <a:alpha val="43137"/>
                  </a:srgbClr>
                </a:outerShdw>
              </a:effectLst>
            </a:endParaRPr>
          </a:p>
          <a:p>
            <a:r>
              <a:rPr lang="en-US" sz="2400" dirty="0" smtClean="0">
                <a:effectLst>
                  <a:outerShdw blurRad="38100" dist="38100" dir="2700000" algn="tl">
                    <a:srgbClr val="000000">
                      <a:alpha val="43137"/>
                    </a:srgbClr>
                  </a:outerShdw>
                </a:effectLst>
              </a:rPr>
              <a:t>2- </a:t>
            </a:r>
            <a:r>
              <a:rPr lang="en-US" sz="2400" dirty="0">
                <a:effectLst>
                  <a:outerShdw blurRad="38100" dist="38100" dir="2700000" algn="tl">
                    <a:srgbClr val="000000">
                      <a:alpha val="43137"/>
                    </a:srgbClr>
                  </a:outerShdw>
                </a:effectLst>
              </a:rPr>
              <a:t>The key components of organizational design are structure, culture, and control</a:t>
            </a:r>
            <a:r>
              <a:rPr lang="en-US" sz="2400" dirty="0" smtClean="0">
                <a:effectLst>
                  <a:outerShdw blurRad="38100" dist="38100" dir="2700000" algn="tl">
                    <a:srgbClr val="000000">
                      <a:alpha val="43137"/>
                    </a:srgbClr>
                  </a:outerShdw>
                </a:effectLst>
              </a:rPr>
              <a:t>.</a:t>
            </a:r>
            <a:endParaRPr lang="en-US" sz="2400" dirty="0">
              <a:effectLst>
                <a:outerShdw blurRad="38100" dist="38100" dir="2700000" algn="tl">
                  <a:srgbClr val="000000">
                    <a:alpha val="43137"/>
                  </a:srgbClr>
                </a:outerShdw>
              </a:effectLst>
            </a:endParaRPr>
          </a:p>
        </p:txBody>
      </p:sp>
      <p:sp>
        <p:nvSpPr>
          <p:cNvPr id="4" name="Rectangle 3">
            <a:extLst>
              <a:ext uri="{FF2B5EF4-FFF2-40B4-BE49-F238E27FC236}">
                <a16:creationId xmlns=""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 xmlns:a16="http://schemas.microsoft.com/office/drawing/2014/main" id="{CBBA58F7-397B-7DE5-A7C3-7859BEFC12FC}"/>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 xmlns:a16="http://schemas.microsoft.com/office/drawing/2014/main" id="{D2A61C26-2216-E13E-2DAA-FEF4A7305383}"/>
              </a:ext>
            </a:extLst>
          </p:cNvPr>
          <p:cNvSpPr txBox="1"/>
          <p:nvPr/>
        </p:nvSpPr>
        <p:spPr>
          <a:xfrm>
            <a:off x="6075219" y="6361425"/>
            <a:ext cx="2616200" cy="400110"/>
          </a:xfrm>
          <a:prstGeom prst="rect">
            <a:avLst/>
          </a:prstGeom>
          <a:noFill/>
        </p:spPr>
        <p:txBody>
          <a:bodyPr wrap="square" rtlCol="0">
            <a:spAutoFit/>
          </a:bodyPr>
          <a:lstStyle/>
          <a:p>
            <a:pPr algn="ctr"/>
            <a:r>
              <a:rPr lang="en-US" sz="2000" dirty="0"/>
              <a:t>www.midocean.ae</a:t>
            </a:r>
          </a:p>
        </p:txBody>
      </p:sp>
      <p:pic>
        <p:nvPicPr>
          <p:cNvPr id="10" name="Picture 9"/>
          <p:cNvPicPr>
            <a:picLocks noChangeAspect="1"/>
          </p:cNvPicPr>
          <p:nvPr/>
        </p:nvPicPr>
        <p:blipFill>
          <a:blip r:embed="rId5"/>
          <a:stretch>
            <a:fillRect/>
          </a:stretch>
        </p:blipFill>
        <p:spPr>
          <a:xfrm>
            <a:off x="3991361" y="4243979"/>
            <a:ext cx="6850810" cy="2024560"/>
          </a:xfrm>
          <a:prstGeom prst="rect">
            <a:avLst/>
          </a:prstGeom>
        </p:spPr>
      </p:pic>
    </p:spTree>
    <p:extLst>
      <p:ext uri="{BB962C8B-B14F-4D97-AF65-F5344CB8AC3E}">
        <p14:creationId xmlns:p14="http://schemas.microsoft.com/office/powerpoint/2010/main" val="84984291"/>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27291"/>
            <a:ext cx="5547685" cy="5573488"/>
          </a:xfr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21560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3494893" y="1375848"/>
            <a:ext cx="7678057" cy="954107"/>
          </a:xfrm>
          <a:prstGeom prst="rect">
            <a:avLst/>
          </a:prstGeom>
          <a:noFill/>
        </p:spPr>
        <p:txBody>
          <a:bodyPr wrap="square" rtlCol="0">
            <a:spAutoFit/>
          </a:bodyPr>
          <a:lstStyle/>
          <a:p>
            <a:pPr algn="ctr"/>
            <a:endParaRPr lang="en-US" sz="2800" b="1" dirty="0">
              <a:solidFill>
                <a:srgbClr val="00B0F0"/>
              </a:solidFill>
              <a:latin typeface="Times New Roman" panose="02020603050405020304" pitchFamily="18" charset="0"/>
              <a:cs typeface="Times New Roman" panose="02020603050405020304" pitchFamily="18" charset="0"/>
            </a:endParaRPr>
          </a:p>
          <a:p>
            <a:pPr algn="ctr"/>
            <a:r>
              <a:rPr lang="en-US" sz="2800" b="1" dirty="0" smtClean="0">
                <a:solidFill>
                  <a:srgbClr val="00B0F0"/>
                </a:solidFill>
                <a:latin typeface="Times New Roman" panose="02020603050405020304" pitchFamily="18" charset="0"/>
                <a:cs typeface="Times New Roman" panose="02020603050405020304" pitchFamily="18" charset="0"/>
              </a:rPr>
              <a:t>Organizational Design</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345783" y="2502137"/>
            <a:ext cx="8844924" cy="1569660"/>
          </a:xfrm>
          <a:prstGeom prst="rect">
            <a:avLst/>
          </a:prstGeom>
          <a:noFill/>
        </p:spPr>
        <p:txBody>
          <a:bodyPr wrap="square" rtlCol="0">
            <a:spAutoFit/>
          </a:bodyPr>
          <a:lstStyle/>
          <a:p>
            <a:r>
              <a:rPr lang="en-US" sz="2400" dirty="0">
                <a:effectLst>
                  <a:outerShdw blurRad="38100" dist="38100" dir="2700000" algn="tl">
                    <a:srgbClr val="000000">
                      <a:alpha val="43137"/>
                    </a:srgbClr>
                  </a:outerShdw>
                </a:effectLst>
              </a:rPr>
              <a:t>Define organizational design and list its three </a:t>
            </a:r>
            <a:r>
              <a:rPr lang="en-US" sz="2400" dirty="0" smtClean="0">
                <a:effectLst>
                  <a:outerShdw blurRad="38100" dist="38100" dir="2700000" algn="tl">
                    <a:srgbClr val="000000">
                      <a:alpha val="43137"/>
                    </a:srgbClr>
                  </a:outerShdw>
                </a:effectLst>
              </a:rPr>
              <a:t>components;</a:t>
            </a:r>
            <a:endParaRPr lang="en-US" sz="2400" dirty="0">
              <a:effectLst>
                <a:outerShdw blurRad="38100" dist="38100" dir="2700000" algn="tl">
                  <a:srgbClr val="000000">
                    <a:alpha val="43137"/>
                  </a:srgbClr>
                </a:outerShdw>
              </a:effectLst>
            </a:endParaRPr>
          </a:p>
          <a:p>
            <a:endParaRPr lang="en-US" sz="2400" dirty="0" smtClean="0">
              <a:effectLst>
                <a:outerShdw blurRad="38100" dist="38100" dir="2700000" algn="tl">
                  <a:srgbClr val="000000">
                    <a:alpha val="43137"/>
                  </a:srgbClr>
                </a:outerShdw>
              </a:effectLst>
            </a:endParaRPr>
          </a:p>
          <a:p>
            <a:r>
              <a:rPr lang="en-US" sz="2400" dirty="0" smtClean="0">
                <a:effectLst>
                  <a:outerShdw blurRad="38100" dist="38100" dir="2700000" algn="tl">
                    <a:srgbClr val="000000">
                      <a:alpha val="43137"/>
                    </a:srgbClr>
                  </a:outerShdw>
                </a:effectLst>
              </a:rPr>
              <a:t>3- </a:t>
            </a:r>
            <a:r>
              <a:rPr lang="en-US" sz="2400" dirty="0">
                <a:effectLst>
                  <a:outerShdw blurRad="38100" dist="38100" dir="2700000" algn="tl">
                    <a:srgbClr val="000000">
                      <a:alpha val="43137"/>
                    </a:srgbClr>
                  </a:outerShdw>
                </a:effectLst>
              </a:rPr>
              <a:t>The goal is to design an organization that allows managers to effectively translate their chosen strategy into a realized one.</a:t>
            </a:r>
          </a:p>
        </p:txBody>
      </p:sp>
      <p:sp>
        <p:nvSpPr>
          <p:cNvPr id="4" name="Rectangle 3">
            <a:extLst>
              <a:ext uri="{FF2B5EF4-FFF2-40B4-BE49-F238E27FC236}">
                <a16:creationId xmlns=""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 xmlns:a16="http://schemas.microsoft.com/office/drawing/2014/main" id="{CBBA58F7-397B-7DE5-A7C3-7859BEFC12FC}"/>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 xmlns:a16="http://schemas.microsoft.com/office/drawing/2014/main" id="{D2A61C26-2216-E13E-2DAA-FEF4A7305383}"/>
              </a:ext>
            </a:extLst>
          </p:cNvPr>
          <p:cNvSpPr txBox="1"/>
          <p:nvPr/>
        </p:nvSpPr>
        <p:spPr>
          <a:xfrm>
            <a:off x="6075219" y="6361425"/>
            <a:ext cx="2616200" cy="400110"/>
          </a:xfrm>
          <a:prstGeom prst="rect">
            <a:avLst/>
          </a:prstGeom>
          <a:noFill/>
        </p:spPr>
        <p:txBody>
          <a:bodyPr wrap="square" rtlCol="0">
            <a:spAutoFit/>
          </a:bodyPr>
          <a:lstStyle/>
          <a:p>
            <a:pPr algn="ctr"/>
            <a:r>
              <a:rPr lang="en-US" sz="2000" dirty="0"/>
              <a:t>www.midocean.ae</a:t>
            </a:r>
          </a:p>
        </p:txBody>
      </p:sp>
      <p:pic>
        <p:nvPicPr>
          <p:cNvPr id="3" name="Picture 2"/>
          <p:cNvPicPr>
            <a:picLocks noChangeAspect="1"/>
          </p:cNvPicPr>
          <p:nvPr/>
        </p:nvPicPr>
        <p:blipFill>
          <a:blip r:embed="rId5"/>
          <a:stretch>
            <a:fillRect/>
          </a:stretch>
        </p:blipFill>
        <p:spPr>
          <a:xfrm>
            <a:off x="3991361" y="4243979"/>
            <a:ext cx="6850810" cy="2024560"/>
          </a:xfrm>
          <a:prstGeom prst="rect">
            <a:avLst/>
          </a:prstGeom>
        </p:spPr>
      </p:pic>
    </p:spTree>
    <p:extLst>
      <p:ext uri="{BB962C8B-B14F-4D97-AF65-F5344CB8AC3E}">
        <p14:creationId xmlns:p14="http://schemas.microsoft.com/office/powerpoint/2010/main" val="528395651"/>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xmlns="" id="{87357321-6E69-4B90-B781-A8690AF55508}"/>
              </a:ext>
            </a:extLst>
          </p:cNvPr>
          <p:cNvSpPr txBox="1"/>
          <p:nvPr/>
        </p:nvSpPr>
        <p:spPr>
          <a:xfrm>
            <a:off x="127387" y="1189363"/>
            <a:ext cx="10764251" cy="2985433"/>
          </a:xfrm>
          <a:prstGeom prst="rect">
            <a:avLst/>
          </a:prstGeom>
          <a:noFill/>
        </p:spPr>
        <p:txBody>
          <a:bodyPr wrap="square">
            <a:spAutoFit/>
          </a:bodyPr>
          <a:lstStyle/>
          <a:p>
            <a:pPr marL="457200" indent="-457200">
              <a:buFont typeface="Arial" panose="020B0604020202020204" pitchFamily="34" charset="0"/>
              <a:buChar char="•"/>
            </a:pPr>
            <a:endParaRPr lang="en-US" sz="2000" dirty="0">
              <a:solidFill>
                <a:schemeClr val="bg1">
                  <a:lumMod val="50000"/>
                </a:schemeClr>
              </a:solidFill>
              <a:latin typeface="Times New Roman" panose="02020603050405020304" pitchFamily="18" charset="0"/>
              <a:cs typeface="Times New Roman" panose="02020603050405020304" pitchFamily="18" charset="0"/>
            </a:endParaRPr>
          </a:p>
          <a:p>
            <a:pPr marL="457200" indent="-457200">
              <a:buFont typeface="Wingdings" panose="05000000000000000000" pitchFamily="2" charset="2"/>
              <a:buChar char="Ø"/>
            </a:pPr>
            <a:r>
              <a:rPr lang="en-US" sz="2400" b="1" dirty="0">
                <a:solidFill>
                  <a:schemeClr val="bg1">
                    <a:lumMod val="75000"/>
                  </a:schemeClr>
                </a:solidFill>
                <a:latin typeface="Times New Roman" panose="02020603050405020304" pitchFamily="18" charset="0"/>
                <a:cs typeface="Times New Roman" panose="02020603050405020304" pitchFamily="18" charset="0"/>
              </a:rPr>
              <a:t>Organizational Design and Competitive Advantage</a:t>
            </a:r>
          </a:p>
          <a:p>
            <a:pPr marL="457200" indent="-457200">
              <a:buFont typeface="Arial" panose="020B0604020202020204" pitchFamily="34" charset="0"/>
              <a:buChar char="•"/>
            </a:pPr>
            <a:r>
              <a:rPr lang="en-US" sz="2000" b="1" dirty="0">
                <a:solidFill>
                  <a:schemeClr val="bg1">
                    <a:lumMod val="50000"/>
                  </a:schemeClr>
                </a:solidFill>
                <a:latin typeface="Times New Roman" panose="02020603050405020304" pitchFamily="18" charset="0"/>
                <a:cs typeface="Times New Roman" panose="02020603050405020304" pitchFamily="18" charset="0"/>
              </a:rPr>
              <a:t>Organizational Structure</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Mechanistic vs. Organic Organizations</a:t>
            </a:r>
          </a:p>
          <a:p>
            <a:pPr marL="457200" indent="-457200">
              <a:buFont typeface="Wingdings" panose="05000000000000000000" pitchFamily="2" charset="2"/>
              <a:buChar char="Ø"/>
            </a:pPr>
            <a:r>
              <a:rPr lang="en-US" sz="2400" b="1" dirty="0">
                <a:solidFill>
                  <a:schemeClr val="bg1">
                    <a:lumMod val="75000"/>
                  </a:schemeClr>
                </a:solidFill>
                <a:latin typeface="Times New Roman" panose="02020603050405020304" pitchFamily="18" charset="0"/>
                <a:cs typeface="Times New Roman" panose="02020603050405020304" pitchFamily="18" charset="0"/>
              </a:rPr>
              <a:t>Strategy and Structure</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Simple Structure</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Functional Structure</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Multidivisional Structure</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Matrix Structure</a:t>
            </a:r>
          </a:p>
        </p:txBody>
      </p:sp>
      <p:pic>
        <p:nvPicPr>
          <p:cNvPr id="6" name="Picture 5">
            <a:extLst>
              <a:ext uri="{FF2B5EF4-FFF2-40B4-BE49-F238E27FC236}">
                <a16:creationId xmlns="" xmlns:a16="http://schemas.microsoft.com/office/drawing/2014/main" id="{CBBA58F7-397B-7DE5-A7C3-7859BEFC12FC}"/>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827039" y="235256"/>
            <a:ext cx="2068300" cy="1125123"/>
          </a:xfrm>
          <a:prstGeom prst="rect">
            <a:avLst/>
          </a:prstGeom>
        </p:spPr>
      </p:pic>
      <p:sp>
        <p:nvSpPr>
          <p:cNvPr id="7" name="TextBox 6">
            <a:extLst>
              <a:ext uri="{FF2B5EF4-FFF2-40B4-BE49-F238E27FC236}">
                <a16:creationId xmlns="" xmlns:a16="http://schemas.microsoft.com/office/drawing/2014/main" id="{D2A61C26-2216-E13E-2DAA-FEF4A7305383}"/>
              </a:ext>
            </a:extLst>
          </p:cNvPr>
          <p:cNvSpPr txBox="1"/>
          <p:nvPr/>
        </p:nvSpPr>
        <p:spPr>
          <a:xfrm>
            <a:off x="8664082" y="6143369"/>
            <a:ext cx="2616200" cy="400110"/>
          </a:xfrm>
          <a:prstGeom prst="rect">
            <a:avLst/>
          </a:prstGeom>
          <a:noFill/>
        </p:spPr>
        <p:txBody>
          <a:bodyPr wrap="square" rtlCol="0">
            <a:spAutoFit/>
          </a:bodyPr>
          <a:lstStyle/>
          <a:p>
            <a:pPr algn="ctr"/>
            <a:r>
              <a:rPr lang="en-US" sz="2000" dirty="0"/>
              <a:t>www.midocean.ae</a:t>
            </a:r>
          </a:p>
        </p:txBody>
      </p:sp>
      <p:sp>
        <p:nvSpPr>
          <p:cNvPr id="8" name="TextBox 7"/>
          <p:cNvSpPr txBox="1"/>
          <p:nvPr/>
        </p:nvSpPr>
        <p:spPr>
          <a:xfrm>
            <a:off x="127387" y="235256"/>
            <a:ext cx="9827039" cy="954107"/>
          </a:xfrm>
          <a:prstGeom prst="rect">
            <a:avLst/>
          </a:prstGeom>
          <a:noFill/>
        </p:spPr>
        <p:txBody>
          <a:bodyPr wrap="square" rtlCol="0">
            <a:spAutoFit/>
          </a:bodyPr>
          <a:lstStyle/>
          <a:p>
            <a:r>
              <a:rPr kumimoji="0" lang="en-US" sz="2800" b="1" i="0" u="none" strike="noStrike" kern="1200" cap="none" spc="0" normalizeH="0" baseline="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Agenda</a:t>
            </a:r>
            <a:r>
              <a:rPr kumimoji="0" lang="en-US" sz="2800" b="1" i="0" u="none" strike="noStrike" kern="1200" cap="none" spc="0" normalizeH="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 </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Organizational Design: Structure, Culture, and Control</a:t>
            </a:r>
          </a:p>
        </p:txBody>
      </p:sp>
    </p:spTree>
    <p:extLst>
      <p:ext uri="{BB962C8B-B14F-4D97-AF65-F5344CB8AC3E}">
        <p14:creationId xmlns:p14="http://schemas.microsoft.com/office/powerpoint/2010/main" val="1573475232"/>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27291"/>
            <a:ext cx="5547685" cy="5573488"/>
          </a:xfr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21560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3494893" y="1375848"/>
            <a:ext cx="7678057" cy="954107"/>
          </a:xfrm>
          <a:prstGeom prst="rect">
            <a:avLst/>
          </a:prstGeom>
          <a:noFill/>
        </p:spPr>
        <p:txBody>
          <a:bodyPr wrap="square" rtlCol="0">
            <a:spAutoFit/>
          </a:bodyPr>
          <a:lstStyle/>
          <a:p>
            <a:pPr algn="ctr"/>
            <a:endParaRPr lang="en-US" sz="2800" b="1" dirty="0">
              <a:solidFill>
                <a:srgbClr val="00B0F0"/>
              </a:solidFill>
              <a:latin typeface="Times New Roman" panose="02020603050405020304" pitchFamily="18" charset="0"/>
              <a:cs typeface="Times New Roman" panose="02020603050405020304" pitchFamily="18" charset="0"/>
            </a:endParaRPr>
          </a:p>
          <a:p>
            <a:pPr algn="ctr"/>
            <a:r>
              <a:rPr lang="en-US" sz="2800" b="1" dirty="0">
                <a:solidFill>
                  <a:srgbClr val="00B0F0"/>
                </a:solidFill>
                <a:latin typeface="Times New Roman" panose="02020603050405020304" pitchFamily="18" charset="0"/>
                <a:cs typeface="Times New Roman" panose="02020603050405020304" pitchFamily="18" charset="0"/>
              </a:rPr>
              <a:t>Organizational structure </a:t>
            </a: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345783" y="2502137"/>
            <a:ext cx="8844924" cy="1200329"/>
          </a:xfrm>
          <a:prstGeom prst="rect">
            <a:avLst/>
          </a:prstGeom>
          <a:noFill/>
        </p:spPr>
        <p:txBody>
          <a:bodyPr wrap="square" rtlCol="0">
            <a:spAutoFit/>
          </a:bodyPr>
          <a:lstStyle/>
          <a:p>
            <a:r>
              <a:rPr lang="en-US" sz="2400" dirty="0" smtClean="0">
                <a:effectLst>
                  <a:outerShdw blurRad="38100" dist="38100" dir="2700000" algn="tl">
                    <a:srgbClr val="000000">
                      <a:alpha val="43137"/>
                    </a:srgbClr>
                  </a:outerShdw>
                </a:effectLst>
              </a:rPr>
              <a:t>Organizational </a:t>
            </a:r>
            <a:r>
              <a:rPr lang="en-US" sz="2400" dirty="0">
                <a:effectLst>
                  <a:outerShdw blurRad="38100" dist="38100" dir="2700000" algn="tl">
                    <a:srgbClr val="000000">
                      <a:alpha val="43137"/>
                    </a:srgbClr>
                  </a:outerShdw>
                </a:effectLst>
              </a:rPr>
              <a:t>structure A key to determining how the work efforts of individuals and teams are orchestrated and how resources are distributed.</a:t>
            </a:r>
          </a:p>
        </p:txBody>
      </p:sp>
      <p:sp>
        <p:nvSpPr>
          <p:cNvPr id="4" name="Rectangle 3">
            <a:extLst>
              <a:ext uri="{FF2B5EF4-FFF2-40B4-BE49-F238E27FC236}">
                <a16:creationId xmlns=""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 xmlns:a16="http://schemas.microsoft.com/office/drawing/2014/main" id="{CBBA58F7-397B-7DE5-A7C3-7859BEFC12FC}"/>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 xmlns:a16="http://schemas.microsoft.com/office/drawing/2014/main" id="{D2A61C26-2216-E13E-2DAA-FEF4A7305383}"/>
              </a:ext>
            </a:extLst>
          </p:cNvPr>
          <p:cNvSpPr txBox="1"/>
          <p:nvPr/>
        </p:nvSpPr>
        <p:spPr>
          <a:xfrm>
            <a:off x="6075219" y="6361425"/>
            <a:ext cx="2616200" cy="400110"/>
          </a:xfrm>
          <a:prstGeom prst="rect">
            <a:avLst/>
          </a:prstGeom>
          <a:noFill/>
        </p:spPr>
        <p:txBody>
          <a:bodyPr wrap="square" rtlCol="0">
            <a:spAutoFit/>
          </a:bodyPr>
          <a:lstStyle/>
          <a:p>
            <a:pPr algn="ctr"/>
            <a:r>
              <a:rPr lang="en-US" sz="2000" dirty="0"/>
              <a:t>www.midocean.ae</a:t>
            </a:r>
          </a:p>
        </p:txBody>
      </p:sp>
      <p:pic>
        <p:nvPicPr>
          <p:cNvPr id="3" name="Picture 2"/>
          <p:cNvPicPr>
            <a:picLocks noChangeAspect="1"/>
          </p:cNvPicPr>
          <p:nvPr/>
        </p:nvPicPr>
        <p:blipFill>
          <a:blip r:embed="rId5"/>
          <a:stretch>
            <a:fillRect/>
          </a:stretch>
        </p:blipFill>
        <p:spPr>
          <a:xfrm>
            <a:off x="5300925" y="3744062"/>
            <a:ext cx="4934639" cy="2524477"/>
          </a:xfrm>
          <a:prstGeom prst="rect">
            <a:avLst/>
          </a:prstGeom>
        </p:spPr>
      </p:pic>
    </p:spTree>
    <p:extLst>
      <p:ext uri="{BB962C8B-B14F-4D97-AF65-F5344CB8AC3E}">
        <p14:creationId xmlns:p14="http://schemas.microsoft.com/office/powerpoint/2010/main" val="306368143"/>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27291"/>
            <a:ext cx="5547685" cy="5573488"/>
          </a:xfr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21560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3494893" y="1375848"/>
            <a:ext cx="7678057" cy="954107"/>
          </a:xfrm>
          <a:prstGeom prst="rect">
            <a:avLst/>
          </a:prstGeom>
          <a:noFill/>
        </p:spPr>
        <p:txBody>
          <a:bodyPr wrap="square" rtlCol="0">
            <a:spAutoFit/>
          </a:bodyPr>
          <a:lstStyle/>
          <a:p>
            <a:pPr algn="ctr"/>
            <a:endParaRPr lang="en-US" sz="2800" b="1" dirty="0">
              <a:solidFill>
                <a:srgbClr val="00B0F0"/>
              </a:solidFill>
              <a:latin typeface="Times New Roman" panose="02020603050405020304" pitchFamily="18" charset="0"/>
              <a:cs typeface="Times New Roman" panose="02020603050405020304" pitchFamily="18" charset="0"/>
            </a:endParaRPr>
          </a:p>
          <a:p>
            <a:pPr algn="ctr"/>
            <a:r>
              <a:rPr lang="en-US" sz="2800" b="1" dirty="0">
                <a:solidFill>
                  <a:srgbClr val="00B0F0"/>
                </a:solidFill>
                <a:latin typeface="Times New Roman" panose="02020603050405020304" pitchFamily="18" charset="0"/>
                <a:cs typeface="Times New Roman" panose="02020603050405020304" pitchFamily="18" charset="0"/>
              </a:rPr>
              <a:t>Organizational structure </a:t>
            </a: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345783" y="2502137"/>
            <a:ext cx="8844924" cy="3046988"/>
          </a:xfrm>
          <a:prstGeom prst="rect">
            <a:avLst/>
          </a:prstGeom>
          <a:noFill/>
        </p:spPr>
        <p:txBody>
          <a:bodyPr wrap="square" rtlCol="0">
            <a:spAutoFit/>
          </a:bodyPr>
          <a:lstStyle/>
          <a:p>
            <a:r>
              <a:rPr lang="en-US" sz="2400" dirty="0">
                <a:effectLst>
                  <a:outerShdw blurRad="38100" dist="38100" dir="2700000" algn="tl">
                    <a:srgbClr val="000000">
                      <a:alpha val="43137"/>
                    </a:srgbClr>
                  </a:outerShdw>
                </a:effectLst>
              </a:rPr>
              <a:t>Some of the key decisions managers must make when designing effective organizations pertain to the firm’s organizational structure. That structure determines how the work efforts of individuals and teams are coordinated and how resources are distributed. In particular, an organizational structure defines how jobs and tasks are divided and integrated, </a:t>
            </a:r>
            <a:r>
              <a:rPr lang="en-US" sz="2400" dirty="0" smtClean="0">
                <a:effectLst>
                  <a:outerShdw blurRad="38100" dist="38100" dir="2700000" algn="tl">
                    <a:srgbClr val="000000">
                      <a:alpha val="43137"/>
                    </a:srgbClr>
                  </a:outerShdw>
                </a:effectLst>
              </a:rPr>
              <a:t>Identifies the </a:t>
            </a:r>
            <a:r>
              <a:rPr lang="en-US" sz="2400" dirty="0">
                <a:effectLst>
                  <a:outerShdw blurRad="38100" dist="38100" dir="2700000" algn="tl">
                    <a:srgbClr val="000000">
                      <a:alpha val="43137"/>
                    </a:srgbClr>
                  </a:outerShdw>
                </a:effectLst>
              </a:rPr>
              <a:t>reporting relationships up and down the hierarchy, defines formal communication channels, and prescribes how individuals and teams coordinate their work efforts.</a:t>
            </a:r>
          </a:p>
        </p:txBody>
      </p:sp>
      <p:sp>
        <p:nvSpPr>
          <p:cNvPr id="4" name="Rectangle 3">
            <a:extLst>
              <a:ext uri="{FF2B5EF4-FFF2-40B4-BE49-F238E27FC236}">
                <a16:creationId xmlns=""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 xmlns:a16="http://schemas.microsoft.com/office/drawing/2014/main" id="{CBBA58F7-397B-7DE5-A7C3-7859BEFC12FC}"/>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 xmlns:a16="http://schemas.microsoft.com/office/drawing/2014/main" id="{D2A61C26-2216-E13E-2DAA-FEF4A7305383}"/>
              </a:ext>
            </a:extLst>
          </p:cNvPr>
          <p:cNvSpPr txBox="1"/>
          <p:nvPr/>
        </p:nvSpPr>
        <p:spPr>
          <a:xfrm>
            <a:off x="6075219" y="6361425"/>
            <a:ext cx="2616200" cy="400110"/>
          </a:xfrm>
          <a:prstGeom prst="rect">
            <a:avLst/>
          </a:prstGeom>
          <a:noFill/>
        </p:spPr>
        <p:txBody>
          <a:bodyPr wrap="square" rtlCol="0">
            <a:spAutoFit/>
          </a:bodyPr>
          <a:lstStyle/>
          <a:p>
            <a:pPr algn="ctr"/>
            <a:r>
              <a:rPr lang="en-US" sz="2000" dirty="0"/>
              <a:t>www.midocean.ae</a:t>
            </a:r>
          </a:p>
        </p:txBody>
      </p:sp>
      <p:pic>
        <p:nvPicPr>
          <p:cNvPr id="3" name="Picture 2"/>
          <p:cNvPicPr>
            <a:picLocks noChangeAspect="1"/>
          </p:cNvPicPr>
          <p:nvPr/>
        </p:nvPicPr>
        <p:blipFill>
          <a:blip r:embed="rId5"/>
          <a:stretch>
            <a:fillRect/>
          </a:stretch>
        </p:blipFill>
        <p:spPr>
          <a:xfrm>
            <a:off x="836971" y="4642798"/>
            <a:ext cx="2420675" cy="1812653"/>
          </a:xfrm>
          <a:prstGeom prst="rect">
            <a:avLst/>
          </a:prstGeom>
        </p:spPr>
      </p:pic>
    </p:spTree>
    <p:extLst>
      <p:ext uri="{BB962C8B-B14F-4D97-AF65-F5344CB8AC3E}">
        <p14:creationId xmlns:p14="http://schemas.microsoft.com/office/powerpoint/2010/main" val="1268827676"/>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27291"/>
            <a:ext cx="5547685" cy="5573488"/>
          </a:xfr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21560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3494893" y="1375848"/>
            <a:ext cx="7678057" cy="954107"/>
          </a:xfrm>
          <a:prstGeom prst="rect">
            <a:avLst/>
          </a:prstGeom>
          <a:noFill/>
        </p:spPr>
        <p:txBody>
          <a:bodyPr wrap="square" rtlCol="0">
            <a:spAutoFit/>
          </a:bodyPr>
          <a:lstStyle/>
          <a:p>
            <a:pPr algn="ctr"/>
            <a:endParaRPr lang="en-US" sz="2800" b="1" dirty="0">
              <a:solidFill>
                <a:srgbClr val="00B0F0"/>
              </a:solidFill>
              <a:latin typeface="Times New Roman" panose="02020603050405020304" pitchFamily="18" charset="0"/>
              <a:cs typeface="Times New Roman" panose="02020603050405020304" pitchFamily="18" charset="0"/>
            </a:endParaRPr>
          </a:p>
          <a:p>
            <a:pPr algn="ctr"/>
            <a:r>
              <a:rPr lang="en-US" sz="2800" b="1" dirty="0">
                <a:solidFill>
                  <a:srgbClr val="00B0F0"/>
                </a:solidFill>
                <a:latin typeface="Times New Roman" panose="02020603050405020304" pitchFamily="18" charset="0"/>
                <a:cs typeface="Times New Roman" panose="02020603050405020304" pitchFamily="18" charset="0"/>
              </a:rPr>
              <a:t>Organizational structure </a:t>
            </a: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345783" y="2502137"/>
            <a:ext cx="8844924" cy="1938992"/>
          </a:xfrm>
          <a:prstGeom prst="rect">
            <a:avLst/>
          </a:prstGeom>
          <a:noFill/>
        </p:spPr>
        <p:txBody>
          <a:bodyPr wrap="square" rtlCol="0">
            <a:spAutoFit/>
          </a:bodyPr>
          <a:lstStyle/>
          <a:p>
            <a:r>
              <a:rPr lang="en-US" sz="2400" dirty="0">
                <a:effectLst>
                  <a:outerShdw blurRad="38100" dist="38100" dir="2700000" algn="tl">
                    <a:srgbClr val="000000">
                      <a:alpha val="43137"/>
                    </a:srgbClr>
                  </a:outerShdw>
                </a:effectLst>
              </a:rPr>
              <a:t>The key building blocks of an organizational structure are:</a:t>
            </a:r>
          </a:p>
          <a:p>
            <a:r>
              <a:rPr lang="en-US" sz="2400" dirty="0">
                <a:effectLst>
                  <a:outerShdw blurRad="38100" dist="38100" dir="2700000" algn="tl">
                    <a:srgbClr val="000000">
                      <a:alpha val="43137"/>
                    </a:srgbClr>
                  </a:outerShdw>
                </a:effectLst>
              </a:rPr>
              <a:t>■ Specialization</a:t>
            </a:r>
          </a:p>
          <a:p>
            <a:r>
              <a:rPr lang="en-US" sz="2400" dirty="0">
                <a:effectLst>
                  <a:outerShdw blurRad="38100" dist="38100" dir="2700000" algn="tl">
                    <a:srgbClr val="000000">
                      <a:alpha val="43137"/>
                    </a:srgbClr>
                  </a:outerShdw>
                </a:effectLst>
              </a:rPr>
              <a:t>■ Formalization</a:t>
            </a:r>
          </a:p>
          <a:p>
            <a:r>
              <a:rPr lang="en-US" sz="2400" dirty="0">
                <a:effectLst>
                  <a:outerShdw blurRad="38100" dist="38100" dir="2700000" algn="tl">
                    <a:srgbClr val="000000">
                      <a:alpha val="43137"/>
                    </a:srgbClr>
                  </a:outerShdw>
                </a:effectLst>
              </a:rPr>
              <a:t>■ Centralization</a:t>
            </a:r>
          </a:p>
          <a:p>
            <a:r>
              <a:rPr lang="en-US" sz="2400" dirty="0">
                <a:effectLst>
                  <a:outerShdw blurRad="38100" dist="38100" dir="2700000" algn="tl">
                    <a:srgbClr val="000000">
                      <a:alpha val="43137"/>
                    </a:srgbClr>
                  </a:outerShdw>
                </a:effectLst>
              </a:rPr>
              <a:t>■ Hierarchy</a:t>
            </a:r>
          </a:p>
        </p:txBody>
      </p:sp>
      <p:sp>
        <p:nvSpPr>
          <p:cNvPr id="4" name="Rectangle 3">
            <a:extLst>
              <a:ext uri="{FF2B5EF4-FFF2-40B4-BE49-F238E27FC236}">
                <a16:creationId xmlns=""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 xmlns:a16="http://schemas.microsoft.com/office/drawing/2014/main" id="{CBBA58F7-397B-7DE5-A7C3-7859BEFC12FC}"/>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 xmlns:a16="http://schemas.microsoft.com/office/drawing/2014/main" id="{D2A61C26-2216-E13E-2DAA-FEF4A7305383}"/>
              </a:ext>
            </a:extLst>
          </p:cNvPr>
          <p:cNvSpPr txBox="1"/>
          <p:nvPr/>
        </p:nvSpPr>
        <p:spPr>
          <a:xfrm>
            <a:off x="6075219" y="6361425"/>
            <a:ext cx="2616200" cy="400110"/>
          </a:xfrm>
          <a:prstGeom prst="rect">
            <a:avLst/>
          </a:prstGeom>
          <a:noFill/>
        </p:spPr>
        <p:txBody>
          <a:bodyPr wrap="square" rtlCol="0">
            <a:spAutoFit/>
          </a:bodyPr>
          <a:lstStyle/>
          <a:p>
            <a:pPr algn="ctr"/>
            <a:r>
              <a:rPr lang="en-US" sz="2000" dirty="0"/>
              <a:t>www.midocean.ae</a:t>
            </a:r>
          </a:p>
        </p:txBody>
      </p:sp>
      <p:pic>
        <p:nvPicPr>
          <p:cNvPr id="3" name="Picture 2"/>
          <p:cNvPicPr>
            <a:picLocks noChangeAspect="1"/>
          </p:cNvPicPr>
          <p:nvPr/>
        </p:nvPicPr>
        <p:blipFill>
          <a:blip r:embed="rId5"/>
          <a:stretch>
            <a:fillRect/>
          </a:stretch>
        </p:blipFill>
        <p:spPr>
          <a:xfrm>
            <a:off x="836971" y="4642798"/>
            <a:ext cx="2420675" cy="1812653"/>
          </a:xfrm>
          <a:prstGeom prst="rect">
            <a:avLst/>
          </a:prstGeom>
        </p:spPr>
      </p:pic>
    </p:spTree>
    <p:extLst>
      <p:ext uri="{BB962C8B-B14F-4D97-AF65-F5344CB8AC3E}">
        <p14:creationId xmlns:p14="http://schemas.microsoft.com/office/powerpoint/2010/main" val="2315731781"/>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0112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398812" y="993251"/>
            <a:ext cx="770313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Organizational structure </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a16="http://schemas.microsoft.com/office/drawing/2014/main" xmlns="" id="{4527402C-3F97-690D-9C20-A459E375AEB7}"/>
              </a:ext>
            </a:extLst>
          </p:cNvPr>
          <p:cNvSpPr txBox="1"/>
          <p:nvPr/>
        </p:nvSpPr>
        <p:spPr>
          <a:xfrm>
            <a:off x="942308" y="2141974"/>
            <a:ext cx="10132092" cy="1569660"/>
          </a:xfrm>
          <a:prstGeom prst="rect">
            <a:avLst/>
          </a:prstGeom>
          <a:noFill/>
        </p:spPr>
        <p:txBody>
          <a:bodyPr wrap="square" rtlCol="0">
            <a:spAutoFit/>
          </a:bodyPr>
          <a:lstStyle/>
          <a:p>
            <a:r>
              <a:rPr lang="ar-EG" sz="2400" b="1" dirty="0" smtClean="0">
                <a:latin typeface="Times New Roman" panose="02020603050405020304" pitchFamily="18" charset="0"/>
                <a:cs typeface="Times New Roman" panose="02020603050405020304" pitchFamily="18" charset="0"/>
              </a:rPr>
              <a:t>1</a:t>
            </a:r>
            <a:r>
              <a:rPr lang="en-US" sz="2400" b="1" dirty="0" smtClean="0">
                <a:latin typeface="Times New Roman" panose="02020603050405020304" pitchFamily="18" charset="0"/>
                <a:cs typeface="Times New Roman" panose="02020603050405020304" pitchFamily="18" charset="0"/>
              </a:rPr>
              <a:t>- Specialization</a:t>
            </a:r>
          </a:p>
          <a:p>
            <a:endParaRPr lang="ar-EG" sz="2400" b="1" dirty="0" smtClean="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S</a:t>
            </a:r>
            <a:r>
              <a:rPr lang="en-US" sz="2400" dirty="0" smtClean="0">
                <a:latin typeface="Times New Roman" panose="02020603050405020304" pitchFamily="18" charset="0"/>
                <a:cs typeface="Times New Roman" panose="02020603050405020304" pitchFamily="18" charset="0"/>
              </a:rPr>
              <a:t>pecialization </a:t>
            </a:r>
            <a:r>
              <a:rPr lang="en-US" sz="2400" dirty="0">
                <a:latin typeface="Times New Roman" panose="02020603050405020304" pitchFamily="18" charset="0"/>
                <a:cs typeface="Times New Roman" panose="02020603050405020304" pitchFamily="18" charset="0"/>
              </a:rPr>
              <a:t>An organizational element that describes the degree to which a task is divided into separate jobs (i.e., the division of labor).</a:t>
            </a:r>
          </a:p>
        </p:txBody>
      </p:sp>
      <p:pic>
        <p:nvPicPr>
          <p:cNvPr id="9" name="Picture 8"/>
          <p:cNvPicPr>
            <a:picLocks noChangeAspect="1"/>
          </p:cNvPicPr>
          <p:nvPr/>
        </p:nvPicPr>
        <p:blipFill>
          <a:blip r:embed="rId3"/>
          <a:stretch>
            <a:fillRect/>
          </a:stretch>
        </p:blipFill>
        <p:spPr>
          <a:xfrm>
            <a:off x="2657266" y="3711634"/>
            <a:ext cx="7186221" cy="2063336"/>
          </a:xfrm>
          <a:prstGeom prst="rect">
            <a:avLst/>
          </a:prstGeom>
        </p:spPr>
      </p:pic>
    </p:spTree>
    <p:extLst>
      <p:ext uri="{BB962C8B-B14F-4D97-AF65-F5344CB8AC3E}">
        <p14:creationId xmlns:p14="http://schemas.microsoft.com/office/powerpoint/2010/main" val="123740071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0112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398812" y="993251"/>
            <a:ext cx="770313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Organizational structure </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a16="http://schemas.microsoft.com/office/drawing/2014/main" xmlns="" id="{4527402C-3F97-690D-9C20-A459E375AEB7}"/>
              </a:ext>
            </a:extLst>
          </p:cNvPr>
          <p:cNvSpPr txBox="1"/>
          <p:nvPr/>
        </p:nvSpPr>
        <p:spPr>
          <a:xfrm>
            <a:off x="942308" y="2141974"/>
            <a:ext cx="5647178" cy="3416320"/>
          </a:xfrm>
          <a:prstGeom prst="rect">
            <a:avLst/>
          </a:prstGeom>
          <a:noFill/>
        </p:spPr>
        <p:txBody>
          <a:bodyPr wrap="square" rtlCol="0">
            <a:spAutoFit/>
          </a:bodyPr>
          <a:lstStyle/>
          <a:p>
            <a:r>
              <a:rPr lang="ar-EG" sz="2400" b="1" dirty="0" smtClean="0">
                <a:latin typeface="Times New Roman" panose="02020603050405020304" pitchFamily="18" charset="0"/>
                <a:cs typeface="Times New Roman" panose="02020603050405020304" pitchFamily="18" charset="0"/>
              </a:rPr>
              <a:t>1</a:t>
            </a:r>
            <a:r>
              <a:rPr lang="en-US" sz="2400" b="1" dirty="0" smtClean="0">
                <a:latin typeface="Times New Roman" panose="02020603050405020304" pitchFamily="18" charset="0"/>
                <a:cs typeface="Times New Roman" panose="02020603050405020304" pitchFamily="18" charset="0"/>
              </a:rPr>
              <a:t>- Specialization</a:t>
            </a:r>
          </a:p>
          <a:p>
            <a:endParaRPr lang="ar-EG" sz="2400" b="1" dirty="0" smtClean="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Specialization describes the degree to which a task is divided into separate jobs—that is, the division of </a:t>
            </a:r>
            <a:r>
              <a:rPr lang="en-US" sz="2400" dirty="0" err="1">
                <a:latin typeface="Times New Roman" panose="02020603050405020304" pitchFamily="18" charset="0"/>
                <a:cs typeface="Times New Roman" panose="02020603050405020304" pitchFamily="18" charset="0"/>
              </a:rPr>
              <a:t>labour</a:t>
            </a:r>
            <a:r>
              <a:rPr lang="en-US" sz="2400" dirty="0">
                <a:latin typeface="Times New Roman" panose="02020603050405020304" pitchFamily="18" charset="0"/>
                <a:cs typeface="Times New Roman" panose="02020603050405020304" pitchFamily="18" charset="0"/>
              </a:rPr>
              <a:t>. Larger firms, such as Fortune 100 companies, tend to have a high degree of specialization; smaller entrepreneurial ventures tend to have a low degree of specialization. </a:t>
            </a:r>
          </a:p>
        </p:txBody>
      </p:sp>
      <p:pic>
        <p:nvPicPr>
          <p:cNvPr id="9" name="Picture 8"/>
          <p:cNvPicPr>
            <a:picLocks noChangeAspect="1"/>
          </p:cNvPicPr>
          <p:nvPr/>
        </p:nvPicPr>
        <p:blipFill>
          <a:blip r:embed="rId3"/>
          <a:stretch>
            <a:fillRect/>
          </a:stretch>
        </p:blipFill>
        <p:spPr>
          <a:xfrm>
            <a:off x="6589486" y="2401745"/>
            <a:ext cx="4747821" cy="3115991"/>
          </a:xfrm>
          <a:prstGeom prst="rect">
            <a:avLst/>
          </a:prstGeom>
        </p:spPr>
      </p:pic>
    </p:spTree>
    <p:extLst>
      <p:ext uri="{BB962C8B-B14F-4D97-AF65-F5344CB8AC3E}">
        <p14:creationId xmlns:p14="http://schemas.microsoft.com/office/powerpoint/2010/main" val="142550368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0112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398812" y="993251"/>
            <a:ext cx="770313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Organizational structure </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a16="http://schemas.microsoft.com/office/drawing/2014/main" xmlns="" id="{4527402C-3F97-690D-9C20-A459E375AEB7}"/>
              </a:ext>
            </a:extLst>
          </p:cNvPr>
          <p:cNvSpPr txBox="1"/>
          <p:nvPr/>
        </p:nvSpPr>
        <p:spPr>
          <a:xfrm>
            <a:off x="942307" y="2101396"/>
            <a:ext cx="10190150" cy="1569660"/>
          </a:xfrm>
          <a:prstGeom prst="rect">
            <a:avLst/>
          </a:prstGeom>
          <a:noFill/>
        </p:spPr>
        <p:txBody>
          <a:bodyPr wrap="square" rtlCol="0">
            <a:spAutoFit/>
          </a:bodyPr>
          <a:lstStyle/>
          <a:p>
            <a:r>
              <a:rPr lang="en-US" sz="2400" b="1" dirty="0" smtClean="0">
                <a:latin typeface="Times New Roman" panose="02020603050405020304" pitchFamily="18" charset="0"/>
                <a:cs typeface="Times New Roman" panose="02020603050405020304" pitchFamily="18" charset="0"/>
              </a:rPr>
              <a:t>2- Formalization</a:t>
            </a:r>
            <a:endParaRPr lang="ar-EG" sz="2400" b="1" dirty="0" smtClean="0">
              <a:latin typeface="Times New Roman" panose="02020603050405020304" pitchFamily="18" charset="0"/>
              <a:cs typeface="Times New Roman" panose="02020603050405020304" pitchFamily="18" charset="0"/>
            </a:endParaRPr>
          </a:p>
          <a:p>
            <a:endParaRPr lang="ar-EG" sz="2400" b="1" dirty="0" smtClean="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F</a:t>
            </a:r>
            <a:r>
              <a:rPr lang="en-US" sz="2400" dirty="0" smtClean="0">
                <a:latin typeface="Times New Roman" panose="02020603050405020304" pitchFamily="18" charset="0"/>
                <a:cs typeface="Times New Roman" panose="02020603050405020304" pitchFamily="18" charset="0"/>
              </a:rPr>
              <a:t>ormalization </a:t>
            </a:r>
            <a:r>
              <a:rPr lang="en-US" sz="2400" dirty="0">
                <a:latin typeface="Times New Roman" panose="02020603050405020304" pitchFamily="18" charset="0"/>
                <a:cs typeface="Times New Roman" panose="02020603050405020304" pitchFamily="18" charset="0"/>
              </a:rPr>
              <a:t>An organizational element that captures the extent to </a:t>
            </a:r>
            <a:r>
              <a:rPr lang="en-US" sz="2400" dirty="0" smtClean="0">
                <a:latin typeface="Times New Roman" panose="02020603050405020304" pitchFamily="18" charset="0"/>
                <a:cs typeface="Times New Roman" panose="02020603050405020304" pitchFamily="18" charset="0"/>
              </a:rPr>
              <a:t>which employee </a:t>
            </a:r>
            <a:r>
              <a:rPr lang="en-US" sz="2400" dirty="0">
                <a:latin typeface="Times New Roman" panose="02020603050405020304" pitchFamily="18" charset="0"/>
                <a:cs typeface="Times New Roman" panose="02020603050405020304" pitchFamily="18" charset="0"/>
              </a:rPr>
              <a:t>behavior is steered by explicit and codified rules and procedures.</a:t>
            </a:r>
          </a:p>
        </p:txBody>
      </p:sp>
      <p:pic>
        <p:nvPicPr>
          <p:cNvPr id="7" name="Picture 6"/>
          <p:cNvPicPr>
            <a:picLocks noChangeAspect="1"/>
          </p:cNvPicPr>
          <p:nvPr/>
        </p:nvPicPr>
        <p:blipFill>
          <a:blip r:embed="rId3"/>
          <a:stretch>
            <a:fillRect/>
          </a:stretch>
        </p:blipFill>
        <p:spPr>
          <a:xfrm>
            <a:off x="6851854" y="3786327"/>
            <a:ext cx="3148489" cy="1971950"/>
          </a:xfrm>
          <a:prstGeom prst="rect">
            <a:avLst/>
          </a:prstGeom>
        </p:spPr>
      </p:pic>
    </p:spTree>
    <p:extLst>
      <p:ext uri="{BB962C8B-B14F-4D97-AF65-F5344CB8AC3E}">
        <p14:creationId xmlns:p14="http://schemas.microsoft.com/office/powerpoint/2010/main" val="263569978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0112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398812" y="993251"/>
            <a:ext cx="770313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Organizational structure </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a16="http://schemas.microsoft.com/office/drawing/2014/main" xmlns="" id="{4527402C-3F97-690D-9C20-A459E375AEB7}"/>
              </a:ext>
            </a:extLst>
          </p:cNvPr>
          <p:cNvSpPr txBox="1"/>
          <p:nvPr/>
        </p:nvSpPr>
        <p:spPr>
          <a:xfrm>
            <a:off x="942307" y="2101396"/>
            <a:ext cx="7301807" cy="3785652"/>
          </a:xfrm>
          <a:prstGeom prst="rect">
            <a:avLst/>
          </a:prstGeom>
          <a:noFill/>
        </p:spPr>
        <p:txBody>
          <a:bodyPr wrap="square" rtlCol="0">
            <a:spAutoFit/>
          </a:bodyPr>
          <a:lstStyle/>
          <a:p>
            <a:r>
              <a:rPr lang="en-US" sz="2400" b="1" dirty="0" smtClean="0">
                <a:latin typeface="Times New Roman" panose="02020603050405020304" pitchFamily="18" charset="0"/>
                <a:cs typeface="Times New Roman" panose="02020603050405020304" pitchFamily="18" charset="0"/>
              </a:rPr>
              <a:t>2- Formalization</a:t>
            </a:r>
            <a:endParaRPr lang="ar-EG" sz="2400" b="1" dirty="0" smtClean="0">
              <a:latin typeface="Times New Roman" panose="02020603050405020304" pitchFamily="18" charset="0"/>
              <a:cs typeface="Times New Roman" panose="02020603050405020304" pitchFamily="18" charset="0"/>
            </a:endParaRPr>
          </a:p>
          <a:p>
            <a:endParaRPr lang="ar-EG" sz="2400" b="1" dirty="0" smtClean="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 Formalization captures the extent to which employee </a:t>
            </a:r>
            <a:r>
              <a:rPr lang="en-US" sz="2400" dirty="0" err="1">
                <a:latin typeface="Times New Roman" panose="02020603050405020304" pitchFamily="18" charset="0"/>
                <a:cs typeface="Times New Roman" panose="02020603050405020304" pitchFamily="18" charset="0"/>
              </a:rPr>
              <a:t>behaviour</a:t>
            </a:r>
            <a:r>
              <a:rPr lang="en-US" sz="2400" dirty="0">
                <a:latin typeface="Times New Roman" panose="02020603050405020304" pitchFamily="18" charset="0"/>
                <a:cs typeface="Times New Roman" panose="02020603050405020304" pitchFamily="18" charset="0"/>
              </a:rPr>
              <a:t> is steered by explicit and codified rules and procedures. Formalized structures are characterized by detailed written rules and policies of what to do in specific situations. These are often codified in employee handbooks. McDonald’s, for example, uses detailed standard operating procedures throughout the world to ensure consistent quality and service.</a:t>
            </a:r>
          </a:p>
        </p:txBody>
      </p:sp>
      <p:pic>
        <p:nvPicPr>
          <p:cNvPr id="7" name="Picture 6"/>
          <p:cNvPicPr>
            <a:picLocks noChangeAspect="1"/>
          </p:cNvPicPr>
          <p:nvPr/>
        </p:nvPicPr>
        <p:blipFill>
          <a:blip r:embed="rId3"/>
          <a:stretch>
            <a:fillRect/>
          </a:stretch>
        </p:blipFill>
        <p:spPr>
          <a:xfrm>
            <a:off x="8113484" y="2971366"/>
            <a:ext cx="3148489" cy="1971950"/>
          </a:xfrm>
          <a:prstGeom prst="rect">
            <a:avLst/>
          </a:prstGeom>
        </p:spPr>
      </p:pic>
    </p:spTree>
    <p:extLst>
      <p:ext uri="{BB962C8B-B14F-4D97-AF65-F5344CB8AC3E}">
        <p14:creationId xmlns:p14="http://schemas.microsoft.com/office/powerpoint/2010/main" val="417555550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0112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398812" y="993251"/>
            <a:ext cx="770313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Organizational structure </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a16="http://schemas.microsoft.com/office/drawing/2014/main" xmlns="" id="{4527402C-3F97-690D-9C20-A459E375AEB7}"/>
              </a:ext>
            </a:extLst>
          </p:cNvPr>
          <p:cNvSpPr txBox="1"/>
          <p:nvPr/>
        </p:nvSpPr>
        <p:spPr>
          <a:xfrm>
            <a:off x="942307" y="2101396"/>
            <a:ext cx="10495415" cy="1569660"/>
          </a:xfrm>
          <a:prstGeom prst="rect">
            <a:avLst/>
          </a:prstGeom>
          <a:noFill/>
        </p:spPr>
        <p:txBody>
          <a:bodyPr wrap="square" rtlCol="0">
            <a:spAutoFit/>
          </a:bodyPr>
          <a:lstStyle/>
          <a:p>
            <a:r>
              <a:rPr lang="en-US" sz="2400" b="1" dirty="0" smtClean="0">
                <a:latin typeface="Times New Roman" panose="02020603050405020304" pitchFamily="18" charset="0"/>
                <a:cs typeface="Times New Roman" panose="02020603050405020304" pitchFamily="18" charset="0"/>
              </a:rPr>
              <a:t>3- </a:t>
            </a:r>
            <a:r>
              <a:rPr lang="en-US" sz="2400" b="1" dirty="0">
                <a:latin typeface="Times New Roman" panose="02020603050405020304" pitchFamily="18" charset="0"/>
                <a:cs typeface="Times New Roman" panose="02020603050405020304" pitchFamily="18" charset="0"/>
              </a:rPr>
              <a:t>Centralization </a:t>
            </a:r>
            <a:endParaRPr lang="ar-EG" sz="2400" b="1" dirty="0" smtClean="0">
              <a:latin typeface="Times New Roman" panose="02020603050405020304" pitchFamily="18" charset="0"/>
              <a:cs typeface="Times New Roman" panose="02020603050405020304" pitchFamily="18" charset="0"/>
            </a:endParaRPr>
          </a:p>
          <a:p>
            <a:endParaRPr lang="ar-EG" sz="2400" b="1" dirty="0" smtClean="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C</a:t>
            </a:r>
            <a:r>
              <a:rPr lang="en-US" sz="2400" dirty="0" smtClean="0">
                <a:latin typeface="Times New Roman" panose="02020603050405020304" pitchFamily="18" charset="0"/>
                <a:cs typeface="Times New Roman" panose="02020603050405020304" pitchFamily="18" charset="0"/>
              </a:rPr>
              <a:t>entralization </a:t>
            </a:r>
            <a:r>
              <a:rPr lang="en-US" sz="2400" dirty="0">
                <a:latin typeface="Times New Roman" panose="02020603050405020304" pitchFamily="18" charset="0"/>
                <a:cs typeface="Times New Roman" panose="02020603050405020304" pitchFamily="18" charset="0"/>
              </a:rPr>
              <a:t>An organizational element that refers to the degree to which decision-making is concentrated at the top of the organization.</a:t>
            </a:r>
          </a:p>
        </p:txBody>
      </p:sp>
      <p:pic>
        <p:nvPicPr>
          <p:cNvPr id="4" name="Picture 3"/>
          <p:cNvPicPr>
            <a:picLocks noChangeAspect="1"/>
          </p:cNvPicPr>
          <p:nvPr/>
        </p:nvPicPr>
        <p:blipFill>
          <a:blip r:embed="rId3"/>
          <a:stretch>
            <a:fillRect/>
          </a:stretch>
        </p:blipFill>
        <p:spPr>
          <a:xfrm>
            <a:off x="7404100" y="3755706"/>
            <a:ext cx="3193608" cy="1988796"/>
          </a:xfrm>
          <a:prstGeom prst="rect">
            <a:avLst/>
          </a:prstGeom>
        </p:spPr>
      </p:pic>
    </p:spTree>
    <p:extLst>
      <p:ext uri="{BB962C8B-B14F-4D97-AF65-F5344CB8AC3E}">
        <p14:creationId xmlns:p14="http://schemas.microsoft.com/office/powerpoint/2010/main" val="19628569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0112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398812" y="993251"/>
            <a:ext cx="770313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Organizational structure </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a16="http://schemas.microsoft.com/office/drawing/2014/main" xmlns="" id="{4527402C-3F97-690D-9C20-A459E375AEB7}"/>
              </a:ext>
            </a:extLst>
          </p:cNvPr>
          <p:cNvSpPr txBox="1"/>
          <p:nvPr/>
        </p:nvSpPr>
        <p:spPr>
          <a:xfrm>
            <a:off x="942307" y="2101396"/>
            <a:ext cx="7301807" cy="3416320"/>
          </a:xfrm>
          <a:prstGeom prst="rect">
            <a:avLst/>
          </a:prstGeom>
          <a:noFill/>
        </p:spPr>
        <p:txBody>
          <a:bodyPr wrap="square" rtlCol="0">
            <a:spAutoFit/>
          </a:bodyPr>
          <a:lstStyle/>
          <a:p>
            <a:r>
              <a:rPr lang="en-US" sz="2400" b="1" dirty="0" smtClean="0">
                <a:latin typeface="Times New Roman" panose="02020603050405020304" pitchFamily="18" charset="0"/>
                <a:cs typeface="Times New Roman" panose="02020603050405020304" pitchFamily="18" charset="0"/>
              </a:rPr>
              <a:t>3- </a:t>
            </a:r>
            <a:r>
              <a:rPr lang="en-US" sz="2400" b="1" dirty="0">
                <a:latin typeface="Times New Roman" panose="02020603050405020304" pitchFamily="18" charset="0"/>
                <a:cs typeface="Times New Roman" panose="02020603050405020304" pitchFamily="18" charset="0"/>
              </a:rPr>
              <a:t>Centralization </a:t>
            </a:r>
            <a:endParaRPr lang="ar-EG" sz="2400" b="1" dirty="0" smtClean="0">
              <a:latin typeface="Times New Roman" panose="02020603050405020304" pitchFamily="18" charset="0"/>
              <a:cs typeface="Times New Roman" panose="02020603050405020304" pitchFamily="18" charset="0"/>
            </a:endParaRPr>
          </a:p>
          <a:p>
            <a:endParaRPr lang="ar-EG" sz="2400" b="1" dirty="0" smtClean="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Centralization refers to the degree to which decision-making is concentrated at the top of the organization. Centralized decision-making often correlates with slow response time and reduced customer satisfaction. In decentralized organizations such as </a:t>
            </a:r>
            <a:r>
              <a:rPr lang="en-US" sz="2400" dirty="0" err="1">
                <a:latin typeface="Times New Roman" panose="02020603050405020304" pitchFamily="18" charset="0"/>
                <a:cs typeface="Times New Roman" panose="02020603050405020304" pitchFamily="18" charset="0"/>
              </a:rPr>
              <a:t>Zappos</a:t>
            </a:r>
            <a:r>
              <a:rPr lang="en-US" sz="2400" dirty="0">
                <a:latin typeface="Times New Roman" panose="02020603050405020304" pitchFamily="18" charset="0"/>
                <a:cs typeface="Times New Roman" panose="02020603050405020304" pitchFamily="18" charset="0"/>
              </a:rPr>
              <a:t>, decisions are made and problems solved by empowered lower-level employees who are closer to the source of issues.</a:t>
            </a:r>
          </a:p>
        </p:txBody>
      </p:sp>
      <p:pic>
        <p:nvPicPr>
          <p:cNvPr id="4" name="Picture 3"/>
          <p:cNvPicPr>
            <a:picLocks noChangeAspect="1"/>
          </p:cNvPicPr>
          <p:nvPr/>
        </p:nvPicPr>
        <p:blipFill>
          <a:blip r:embed="rId3"/>
          <a:stretch>
            <a:fillRect/>
          </a:stretch>
        </p:blipFill>
        <p:spPr>
          <a:xfrm>
            <a:off x="8125990" y="2422001"/>
            <a:ext cx="3193608" cy="2934109"/>
          </a:xfrm>
          <a:prstGeom prst="rect">
            <a:avLst/>
          </a:prstGeom>
        </p:spPr>
      </p:pic>
    </p:spTree>
    <p:extLst>
      <p:ext uri="{BB962C8B-B14F-4D97-AF65-F5344CB8AC3E}">
        <p14:creationId xmlns:p14="http://schemas.microsoft.com/office/powerpoint/2010/main" val="238321897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0112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398812" y="993251"/>
            <a:ext cx="770313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Organizational structure </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a16="http://schemas.microsoft.com/office/drawing/2014/main" xmlns="" id="{4527402C-3F97-690D-9C20-A459E375AEB7}"/>
              </a:ext>
            </a:extLst>
          </p:cNvPr>
          <p:cNvSpPr txBox="1"/>
          <p:nvPr/>
        </p:nvSpPr>
        <p:spPr>
          <a:xfrm>
            <a:off x="942307" y="2101396"/>
            <a:ext cx="10277235" cy="1569660"/>
          </a:xfrm>
          <a:prstGeom prst="rect">
            <a:avLst/>
          </a:prstGeom>
          <a:noFill/>
        </p:spPr>
        <p:txBody>
          <a:bodyPr wrap="square" rtlCol="0">
            <a:spAutoFit/>
          </a:bodyPr>
          <a:lstStyle/>
          <a:p>
            <a:r>
              <a:rPr lang="en-US" sz="2400" b="1" dirty="0" smtClean="0">
                <a:latin typeface="Times New Roman" panose="02020603050405020304" pitchFamily="18" charset="0"/>
                <a:cs typeface="Times New Roman" panose="02020603050405020304" pitchFamily="18" charset="0"/>
              </a:rPr>
              <a:t>4- </a:t>
            </a:r>
            <a:r>
              <a:rPr lang="en-US" sz="2400" b="1" dirty="0">
                <a:latin typeface="Times New Roman" panose="02020603050405020304" pitchFamily="18" charset="0"/>
                <a:cs typeface="Times New Roman" panose="02020603050405020304" pitchFamily="18" charset="0"/>
              </a:rPr>
              <a:t>Hierarchy </a:t>
            </a:r>
            <a:endParaRPr lang="ar-EG" sz="2400" b="1" dirty="0" smtClean="0">
              <a:latin typeface="Times New Roman" panose="02020603050405020304" pitchFamily="18" charset="0"/>
              <a:cs typeface="Times New Roman" panose="02020603050405020304" pitchFamily="18" charset="0"/>
            </a:endParaRPr>
          </a:p>
          <a:p>
            <a:endParaRPr lang="ar-EG" sz="2400" b="1" dirty="0" smtClean="0">
              <a:latin typeface="Times New Roman" panose="02020603050405020304" pitchFamily="18" charset="0"/>
              <a:cs typeface="Times New Roman" panose="02020603050405020304" pitchFamily="18" charset="0"/>
            </a:endParaRPr>
          </a:p>
          <a:p>
            <a:r>
              <a:rPr lang="en-US" sz="2400" dirty="0" smtClean="0">
                <a:latin typeface="Times New Roman" panose="02020603050405020304" pitchFamily="18" charset="0"/>
                <a:cs typeface="Times New Roman" panose="02020603050405020304" pitchFamily="18" charset="0"/>
              </a:rPr>
              <a:t>Hierarchy </a:t>
            </a:r>
            <a:r>
              <a:rPr lang="en-US" sz="2400" dirty="0">
                <a:latin typeface="Times New Roman" panose="02020603050405020304" pitchFamily="18" charset="0"/>
                <a:cs typeface="Times New Roman" panose="02020603050405020304" pitchFamily="18" charset="0"/>
              </a:rPr>
              <a:t>An organizational element that determines the formal, position-based reporting lines and thus stipulates who reports to whom.</a:t>
            </a:r>
          </a:p>
        </p:txBody>
      </p:sp>
      <p:pic>
        <p:nvPicPr>
          <p:cNvPr id="4" name="Picture 3"/>
          <p:cNvPicPr>
            <a:picLocks noChangeAspect="1"/>
          </p:cNvPicPr>
          <p:nvPr/>
        </p:nvPicPr>
        <p:blipFill>
          <a:blip r:embed="rId3"/>
          <a:stretch>
            <a:fillRect/>
          </a:stretch>
        </p:blipFill>
        <p:spPr>
          <a:xfrm>
            <a:off x="6488472" y="4125038"/>
            <a:ext cx="3613471" cy="1512160"/>
          </a:xfrm>
          <a:prstGeom prst="rect">
            <a:avLst/>
          </a:prstGeom>
        </p:spPr>
      </p:pic>
    </p:spTree>
    <p:extLst>
      <p:ext uri="{BB962C8B-B14F-4D97-AF65-F5344CB8AC3E}">
        <p14:creationId xmlns:p14="http://schemas.microsoft.com/office/powerpoint/2010/main" val="316303226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0112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398812" y="993251"/>
            <a:ext cx="770313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Organizational structure </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a16="http://schemas.microsoft.com/office/drawing/2014/main" xmlns="" id="{4527402C-3F97-690D-9C20-A459E375AEB7}"/>
              </a:ext>
            </a:extLst>
          </p:cNvPr>
          <p:cNvSpPr txBox="1"/>
          <p:nvPr/>
        </p:nvSpPr>
        <p:spPr>
          <a:xfrm>
            <a:off x="942308" y="2101396"/>
            <a:ext cx="6619636" cy="3785652"/>
          </a:xfrm>
          <a:prstGeom prst="rect">
            <a:avLst/>
          </a:prstGeom>
          <a:noFill/>
        </p:spPr>
        <p:txBody>
          <a:bodyPr wrap="square" rtlCol="0">
            <a:spAutoFit/>
          </a:bodyPr>
          <a:lstStyle/>
          <a:p>
            <a:r>
              <a:rPr lang="en-US" sz="2400" b="1" dirty="0" smtClean="0">
                <a:latin typeface="Times New Roman" panose="02020603050405020304" pitchFamily="18" charset="0"/>
                <a:cs typeface="Times New Roman" panose="02020603050405020304" pitchFamily="18" charset="0"/>
              </a:rPr>
              <a:t>4- </a:t>
            </a:r>
            <a:r>
              <a:rPr lang="en-US" sz="2400" b="1" dirty="0">
                <a:latin typeface="Times New Roman" panose="02020603050405020304" pitchFamily="18" charset="0"/>
                <a:cs typeface="Times New Roman" panose="02020603050405020304" pitchFamily="18" charset="0"/>
              </a:rPr>
              <a:t>Hierarchy </a:t>
            </a:r>
            <a:endParaRPr lang="ar-EG" sz="2400" b="1" dirty="0" smtClean="0">
              <a:latin typeface="Times New Roman" panose="02020603050405020304" pitchFamily="18" charset="0"/>
              <a:cs typeface="Times New Roman" panose="02020603050405020304" pitchFamily="18" charset="0"/>
            </a:endParaRPr>
          </a:p>
          <a:p>
            <a:endParaRPr lang="ar-EG" sz="2400" b="1" dirty="0" smtClean="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Hierarchy determines the formal, position-based reporting lines and thus stipulates who reports to whom. Let’s assume two firms of roughly equal size: Firm A and Firm B. If many levels of hierarchy exist between the frontline employee and the CEO in Firm A, it </a:t>
            </a:r>
            <a:r>
              <a:rPr lang="en-US" sz="2400" dirty="0" smtClean="0">
                <a:latin typeface="Times New Roman" panose="02020603050405020304" pitchFamily="18" charset="0"/>
                <a:cs typeface="Times New Roman" panose="02020603050405020304" pitchFamily="18" charset="0"/>
              </a:rPr>
              <a:t>has a </a:t>
            </a:r>
            <a:r>
              <a:rPr lang="en-US" sz="2400" dirty="0">
                <a:latin typeface="Times New Roman" panose="02020603050405020304" pitchFamily="18" charset="0"/>
                <a:cs typeface="Times New Roman" panose="02020603050405020304" pitchFamily="18" charset="0"/>
              </a:rPr>
              <a:t>tall structure. In contrast, if there are few levels of hierarchy in Firm B, it has a flat structure.</a:t>
            </a:r>
          </a:p>
        </p:txBody>
      </p:sp>
      <p:pic>
        <p:nvPicPr>
          <p:cNvPr id="4" name="Picture 3"/>
          <p:cNvPicPr>
            <a:picLocks noChangeAspect="1"/>
          </p:cNvPicPr>
          <p:nvPr/>
        </p:nvPicPr>
        <p:blipFill>
          <a:blip r:embed="rId3"/>
          <a:stretch>
            <a:fillRect/>
          </a:stretch>
        </p:blipFill>
        <p:spPr>
          <a:xfrm>
            <a:off x="7690352" y="2849382"/>
            <a:ext cx="3613471" cy="2581635"/>
          </a:xfrm>
          <a:prstGeom prst="rect">
            <a:avLst/>
          </a:prstGeom>
        </p:spPr>
      </p:pic>
    </p:spTree>
    <p:extLst>
      <p:ext uri="{BB962C8B-B14F-4D97-AF65-F5344CB8AC3E}">
        <p14:creationId xmlns:p14="http://schemas.microsoft.com/office/powerpoint/2010/main" val="390799863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xmlns="" id="{87357321-6E69-4B90-B781-A8690AF55508}"/>
              </a:ext>
            </a:extLst>
          </p:cNvPr>
          <p:cNvSpPr txBox="1"/>
          <p:nvPr/>
        </p:nvSpPr>
        <p:spPr>
          <a:xfrm>
            <a:off x="127387" y="1189363"/>
            <a:ext cx="10764251" cy="2985433"/>
          </a:xfrm>
          <a:prstGeom prst="rect">
            <a:avLst/>
          </a:prstGeom>
          <a:noFill/>
        </p:spPr>
        <p:txBody>
          <a:bodyPr wrap="square">
            <a:spAutoFit/>
          </a:bodyPr>
          <a:lstStyle/>
          <a:p>
            <a:pPr marL="457200" indent="-457200">
              <a:buFont typeface="Arial" panose="020B0604020202020204" pitchFamily="34" charset="0"/>
              <a:buChar char="•"/>
            </a:pPr>
            <a:endParaRPr lang="en-US" sz="2000" dirty="0">
              <a:solidFill>
                <a:schemeClr val="bg1">
                  <a:lumMod val="50000"/>
                </a:schemeClr>
              </a:solidFill>
              <a:latin typeface="Times New Roman" panose="02020603050405020304" pitchFamily="18" charset="0"/>
              <a:cs typeface="Times New Roman" panose="02020603050405020304" pitchFamily="18" charset="0"/>
            </a:endParaRPr>
          </a:p>
          <a:p>
            <a:pPr marL="457200" indent="-457200">
              <a:buFont typeface="Wingdings" panose="05000000000000000000" pitchFamily="2" charset="2"/>
              <a:buChar char="Ø"/>
            </a:pPr>
            <a:r>
              <a:rPr lang="en-US" sz="2400" b="1" dirty="0">
                <a:solidFill>
                  <a:schemeClr val="bg1">
                    <a:lumMod val="75000"/>
                  </a:schemeClr>
                </a:solidFill>
                <a:latin typeface="Times New Roman" panose="02020603050405020304" pitchFamily="18" charset="0"/>
                <a:cs typeface="Times New Roman" panose="02020603050405020304" pitchFamily="18" charset="0"/>
              </a:rPr>
              <a:t>Organizational Design and Competitive Advantage</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Organizational Structure</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Mechanistic vs. Organic Organizations</a:t>
            </a:r>
          </a:p>
          <a:p>
            <a:pPr marL="457200" indent="-457200">
              <a:buFont typeface="Wingdings" panose="05000000000000000000" pitchFamily="2" charset="2"/>
              <a:buChar char="Ø"/>
            </a:pPr>
            <a:r>
              <a:rPr lang="en-US" sz="2400" b="1" dirty="0">
                <a:solidFill>
                  <a:schemeClr val="bg1">
                    <a:lumMod val="50000"/>
                  </a:schemeClr>
                </a:solidFill>
                <a:latin typeface="Times New Roman" panose="02020603050405020304" pitchFamily="18" charset="0"/>
                <a:cs typeface="Times New Roman" panose="02020603050405020304" pitchFamily="18" charset="0"/>
              </a:rPr>
              <a:t>Strategy and Structure</a:t>
            </a:r>
          </a:p>
          <a:p>
            <a:pPr marL="457200" indent="-457200">
              <a:buFont typeface="Arial" panose="020B0604020202020204" pitchFamily="34" charset="0"/>
              <a:buChar char="•"/>
            </a:pPr>
            <a:r>
              <a:rPr lang="en-US" sz="2000" dirty="0" smtClean="0">
                <a:solidFill>
                  <a:schemeClr val="bg1">
                    <a:lumMod val="75000"/>
                  </a:schemeClr>
                </a:solidFill>
                <a:latin typeface="Times New Roman" panose="02020603050405020304" pitchFamily="18" charset="0"/>
                <a:cs typeface="Times New Roman" panose="02020603050405020304" pitchFamily="18" charset="0"/>
              </a:rPr>
              <a:t>Simple </a:t>
            </a:r>
            <a:r>
              <a:rPr lang="en-US" sz="2000" dirty="0">
                <a:solidFill>
                  <a:schemeClr val="bg1">
                    <a:lumMod val="75000"/>
                  </a:schemeClr>
                </a:solidFill>
                <a:latin typeface="Times New Roman" panose="02020603050405020304" pitchFamily="18" charset="0"/>
                <a:cs typeface="Times New Roman" panose="02020603050405020304" pitchFamily="18" charset="0"/>
              </a:rPr>
              <a:t>Structure</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Functional Structure</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Multidivisional Structure</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Matrix Structure</a:t>
            </a:r>
          </a:p>
        </p:txBody>
      </p:sp>
      <p:pic>
        <p:nvPicPr>
          <p:cNvPr id="6" name="Picture 5">
            <a:extLst>
              <a:ext uri="{FF2B5EF4-FFF2-40B4-BE49-F238E27FC236}">
                <a16:creationId xmlns="" xmlns:a16="http://schemas.microsoft.com/office/drawing/2014/main" id="{CBBA58F7-397B-7DE5-A7C3-7859BEFC12FC}"/>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827039" y="235256"/>
            <a:ext cx="2068300" cy="1125123"/>
          </a:xfrm>
          <a:prstGeom prst="rect">
            <a:avLst/>
          </a:prstGeom>
        </p:spPr>
      </p:pic>
      <p:sp>
        <p:nvSpPr>
          <p:cNvPr id="7" name="TextBox 6">
            <a:extLst>
              <a:ext uri="{FF2B5EF4-FFF2-40B4-BE49-F238E27FC236}">
                <a16:creationId xmlns="" xmlns:a16="http://schemas.microsoft.com/office/drawing/2014/main" id="{D2A61C26-2216-E13E-2DAA-FEF4A7305383}"/>
              </a:ext>
            </a:extLst>
          </p:cNvPr>
          <p:cNvSpPr txBox="1"/>
          <p:nvPr/>
        </p:nvSpPr>
        <p:spPr>
          <a:xfrm>
            <a:off x="8664082" y="6143369"/>
            <a:ext cx="2616200" cy="400110"/>
          </a:xfrm>
          <a:prstGeom prst="rect">
            <a:avLst/>
          </a:prstGeom>
          <a:noFill/>
        </p:spPr>
        <p:txBody>
          <a:bodyPr wrap="square" rtlCol="0">
            <a:spAutoFit/>
          </a:bodyPr>
          <a:lstStyle/>
          <a:p>
            <a:pPr algn="ctr"/>
            <a:r>
              <a:rPr lang="en-US" sz="2000" dirty="0"/>
              <a:t>www.midocean.ae</a:t>
            </a:r>
          </a:p>
        </p:txBody>
      </p:sp>
      <p:sp>
        <p:nvSpPr>
          <p:cNvPr id="8" name="TextBox 7"/>
          <p:cNvSpPr txBox="1"/>
          <p:nvPr/>
        </p:nvSpPr>
        <p:spPr>
          <a:xfrm>
            <a:off x="127387" y="235256"/>
            <a:ext cx="9827039" cy="954107"/>
          </a:xfrm>
          <a:prstGeom prst="rect">
            <a:avLst/>
          </a:prstGeom>
          <a:noFill/>
        </p:spPr>
        <p:txBody>
          <a:bodyPr wrap="square" rtlCol="0">
            <a:spAutoFit/>
          </a:bodyPr>
          <a:lstStyle/>
          <a:p>
            <a:r>
              <a:rPr kumimoji="0" lang="en-US" sz="2800" b="1" i="0" u="none" strike="noStrike" kern="1200" cap="none" spc="0" normalizeH="0" baseline="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Agenda</a:t>
            </a:r>
            <a:r>
              <a:rPr kumimoji="0" lang="en-US" sz="2800" b="1" i="0" u="none" strike="noStrike" kern="1200" cap="none" spc="0" normalizeH="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 </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Organizational Design: Structure, Culture, and Control</a:t>
            </a:r>
          </a:p>
        </p:txBody>
      </p:sp>
    </p:spTree>
    <p:extLst>
      <p:ext uri="{BB962C8B-B14F-4D97-AF65-F5344CB8AC3E}">
        <p14:creationId xmlns:p14="http://schemas.microsoft.com/office/powerpoint/2010/main" val="3485141032"/>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27291"/>
            <a:ext cx="5547685" cy="5573488"/>
          </a:xfr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21560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3494893" y="1157328"/>
            <a:ext cx="7678057" cy="1384995"/>
          </a:xfrm>
          <a:prstGeom prst="rect">
            <a:avLst/>
          </a:prstGeom>
          <a:noFill/>
        </p:spPr>
        <p:txBody>
          <a:bodyPr wrap="square" rtlCol="0">
            <a:spAutoFit/>
          </a:bodyPr>
          <a:lstStyle/>
          <a:p>
            <a:pPr algn="ctr"/>
            <a:endParaRPr lang="en-US" sz="2800" b="1" dirty="0">
              <a:solidFill>
                <a:srgbClr val="00B0F0"/>
              </a:solidFill>
              <a:latin typeface="Times New Roman" panose="02020603050405020304" pitchFamily="18" charset="0"/>
              <a:cs typeface="Times New Roman" panose="02020603050405020304" pitchFamily="18" charset="0"/>
            </a:endParaRPr>
          </a:p>
          <a:p>
            <a:pPr algn="ctr"/>
            <a:r>
              <a:rPr lang="en-US" sz="2800" b="1" dirty="0">
                <a:solidFill>
                  <a:srgbClr val="00B0F0"/>
                </a:solidFill>
                <a:latin typeface="Times New Roman" panose="02020603050405020304" pitchFamily="18" charset="0"/>
                <a:cs typeface="Times New Roman" panose="02020603050405020304" pitchFamily="18" charset="0"/>
              </a:rPr>
              <a:t>MECHANISTIC VS. ORGANIC ORGANIZATIONS</a:t>
            </a: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347076" y="2748046"/>
            <a:ext cx="8844924" cy="1200329"/>
          </a:xfrm>
          <a:prstGeom prst="rect">
            <a:avLst/>
          </a:prstGeom>
          <a:noFill/>
        </p:spPr>
        <p:txBody>
          <a:bodyPr wrap="square" rtlCol="0">
            <a:spAutoFit/>
          </a:bodyPr>
          <a:lstStyle/>
          <a:p>
            <a:r>
              <a:rPr lang="en-US" sz="2400" dirty="0">
                <a:effectLst>
                  <a:outerShdw blurRad="38100" dist="38100" dir="2700000" algn="tl">
                    <a:srgbClr val="000000">
                      <a:alpha val="43137"/>
                    </a:srgbClr>
                  </a:outerShdw>
                </a:effectLst>
              </a:rPr>
              <a:t>Several of the building blocks of organizational structure frequently appear together, creating distinct organizational forms—mechanistic or organic organizations.</a:t>
            </a:r>
          </a:p>
        </p:txBody>
      </p:sp>
      <p:sp>
        <p:nvSpPr>
          <p:cNvPr id="4" name="Rectangle 3">
            <a:extLst>
              <a:ext uri="{FF2B5EF4-FFF2-40B4-BE49-F238E27FC236}">
                <a16:creationId xmlns=""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 xmlns:a16="http://schemas.microsoft.com/office/drawing/2014/main" id="{CBBA58F7-397B-7DE5-A7C3-7859BEFC12FC}"/>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 xmlns:a16="http://schemas.microsoft.com/office/drawing/2014/main" id="{D2A61C26-2216-E13E-2DAA-FEF4A7305383}"/>
              </a:ext>
            </a:extLst>
          </p:cNvPr>
          <p:cNvSpPr txBox="1"/>
          <p:nvPr/>
        </p:nvSpPr>
        <p:spPr>
          <a:xfrm>
            <a:off x="6075219" y="6361425"/>
            <a:ext cx="2616200" cy="400110"/>
          </a:xfrm>
          <a:prstGeom prst="rect">
            <a:avLst/>
          </a:prstGeom>
          <a:noFill/>
        </p:spPr>
        <p:txBody>
          <a:bodyPr wrap="square" rtlCol="0">
            <a:spAutoFit/>
          </a:bodyPr>
          <a:lstStyle/>
          <a:p>
            <a:pPr algn="ctr"/>
            <a:r>
              <a:rPr lang="en-US" sz="2000" dirty="0"/>
              <a:t>www.midocean.ae</a:t>
            </a:r>
          </a:p>
        </p:txBody>
      </p:sp>
    </p:spTree>
    <p:extLst>
      <p:ext uri="{BB962C8B-B14F-4D97-AF65-F5344CB8AC3E}">
        <p14:creationId xmlns:p14="http://schemas.microsoft.com/office/powerpoint/2010/main" val="3289819713"/>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27291"/>
            <a:ext cx="5547685" cy="5573488"/>
          </a:xfr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21560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3494893" y="1157328"/>
            <a:ext cx="7678057" cy="954107"/>
          </a:xfrm>
          <a:prstGeom prst="rect">
            <a:avLst/>
          </a:prstGeom>
          <a:noFill/>
        </p:spPr>
        <p:txBody>
          <a:bodyPr wrap="square" rtlCol="0">
            <a:spAutoFit/>
          </a:bodyPr>
          <a:lstStyle/>
          <a:p>
            <a:pPr algn="ctr"/>
            <a:endParaRPr lang="en-US" sz="2800" b="1" dirty="0">
              <a:solidFill>
                <a:srgbClr val="00B0F0"/>
              </a:solidFill>
              <a:latin typeface="Times New Roman" panose="02020603050405020304" pitchFamily="18" charset="0"/>
              <a:cs typeface="Times New Roman" panose="02020603050405020304" pitchFamily="18" charset="0"/>
            </a:endParaRPr>
          </a:p>
          <a:p>
            <a:pPr algn="ctr"/>
            <a:r>
              <a:rPr lang="en-US" sz="2800" b="1" dirty="0">
                <a:solidFill>
                  <a:srgbClr val="00B0F0"/>
                </a:solidFill>
                <a:latin typeface="Times New Roman" panose="02020603050405020304" pitchFamily="18" charset="0"/>
                <a:cs typeface="Times New Roman" panose="02020603050405020304" pitchFamily="18" charset="0"/>
              </a:rPr>
              <a:t>Mechanistic organizations</a:t>
            </a: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345783" y="2502137"/>
            <a:ext cx="8844924" cy="2308324"/>
          </a:xfrm>
          <a:prstGeom prst="rect">
            <a:avLst/>
          </a:prstGeom>
          <a:noFill/>
        </p:spPr>
        <p:txBody>
          <a:bodyPr wrap="square" rtlCol="0">
            <a:spAutoFit/>
          </a:bodyPr>
          <a:lstStyle/>
          <a:p>
            <a:r>
              <a:rPr lang="en-US" sz="2400" dirty="0">
                <a:effectLst>
                  <a:outerShdw blurRad="38100" dist="38100" dir="2700000" algn="tl">
                    <a:srgbClr val="000000">
                      <a:alpha val="43137"/>
                    </a:srgbClr>
                  </a:outerShdw>
                </a:effectLst>
              </a:rPr>
              <a:t>Mechanistic organizations are characterized by a high degree of specialization and formalization and by a tall hierarchy that relies on centralized decision-making. The fast food chain McDonald’s fits this description quite well. Each step of every job such as deep-frying fries is documented in minute detail (e.g., what kind of vat, the quantity of oil, how many fries, what temperature, how long, and so on). </a:t>
            </a:r>
          </a:p>
        </p:txBody>
      </p:sp>
      <p:sp>
        <p:nvSpPr>
          <p:cNvPr id="4" name="Rectangle 3">
            <a:extLst>
              <a:ext uri="{FF2B5EF4-FFF2-40B4-BE49-F238E27FC236}">
                <a16:creationId xmlns=""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 xmlns:a16="http://schemas.microsoft.com/office/drawing/2014/main" id="{CBBA58F7-397B-7DE5-A7C3-7859BEFC12FC}"/>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 xmlns:a16="http://schemas.microsoft.com/office/drawing/2014/main" id="{D2A61C26-2216-E13E-2DAA-FEF4A7305383}"/>
              </a:ext>
            </a:extLst>
          </p:cNvPr>
          <p:cNvSpPr txBox="1"/>
          <p:nvPr/>
        </p:nvSpPr>
        <p:spPr>
          <a:xfrm>
            <a:off x="6075219" y="6361425"/>
            <a:ext cx="2616200" cy="400110"/>
          </a:xfrm>
          <a:prstGeom prst="rect">
            <a:avLst/>
          </a:prstGeom>
          <a:noFill/>
        </p:spPr>
        <p:txBody>
          <a:bodyPr wrap="square" rtlCol="0">
            <a:spAutoFit/>
          </a:bodyPr>
          <a:lstStyle/>
          <a:p>
            <a:pPr algn="ctr"/>
            <a:r>
              <a:rPr lang="en-US" sz="2000" dirty="0"/>
              <a:t>www.midocean.ae</a:t>
            </a:r>
          </a:p>
        </p:txBody>
      </p:sp>
    </p:spTree>
    <p:extLst>
      <p:ext uri="{BB962C8B-B14F-4D97-AF65-F5344CB8AC3E}">
        <p14:creationId xmlns:p14="http://schemas.microsoft.com/office/powerpoint/2010/main" val="1666156135"/>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27291"/>
            <a:ext cx="5547685" cy="5573488"/>
          </a:xfr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21560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3494893" y="1157328"/>
            <a:ext cx="7678057" cy="954107"/>
          </a:xfrm>
          <a:prstGeom prst="rect">
            <a:avLst/>
          </a:prstGeom>
          <a:noFill/>
        </p:spPr>
        <p:txBody>
          <a:bodyPr wrap="square" rtlCol="0">
            <a:spAutoFit/>
          </a:bodyPr>
          <a:lstStyle/>
          <a:p>
            <a:pPr algn="ctr"/>
            <a:endParaRPr lang="en-US" sz="2800" b="1" dirty="0">
              <a:solidFill>
                <a:srgbClr val="00B0F0"/>
              </a:solidFill>
              <a:latin typeface="Times New Roman" panose="02020603050405020304" pitchFamily="18" charset="0"/>
              <a:cs typeface="Times New Roman" panose="02020603050405020304" pitchFamily="18" charset="0"/>
            </a:endParaRPr>
          </a:p>
          <a:p>
            <a:pPr algn="ctr"/>
            <a:r>
              <a:rPr lang="en-US" sz="2800" b="1" dirty="0">
                <a:solidFill>
                  <a:srgbClr val="00B0F0"/>
                </a:solidFill>
                <a:latin typeface="Times New Roman" panose="02020603050405020304" pitchFamily="18" charset="0"/>
                <a:cs typeface="Times New Roman" panose="02020603050405020304" pitchFamily="18" charset="0"/>
              </a:rPr>
              <a:t>Organic organizations</a:t>
            </a: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345783" y="2502137"/>
            <a:ext cx="8844924" cy="3416320"/>
          </a:xfrm>
          <a:prstGeom prst="rect">
            <a:avLst/>
          </a:prstGeom>
          <a:noFill/>
        </p:spPr>
        <p:txBody>
          <a:bodyPr wrap="square" rtlCol="0">
            <a:spAutoFit/>
          </a:bodyPr>
          <a:lstStyle/>
          <a:p>
            <a:r>
              <a:rPr lang="en-US" sz="2400" dirty="0">
                <a:effectLst>
                  <a:outerShdw blurRad="38100" dist="38100" dir="2700000" algn="tl">
                    <a:srgbClr val="000000">
                      <a:alpha val="43137"/>
                    </a:srgbClr>
                  </a:outerShdw>
                </a:effectLst>
              </a:rPr>
              <a:t>Organic organizations have a low degree of </a:t>
            </a:r>
            <a:r>
              <a:rPr lang="en-US" sz="2400" dirty="0" smtClean="0">
                <a:effectLst>
                  <a:outerShdw blurRad="38100" dist="38100" dir="2700000" algn="tl">
                    <a:srgbClr val="000000">
                      <a:alpha val="43137"/>
                    </a:srgbClr>
                  </a:outerShdw>
                </a:effectLst>
              </a:rPr>
              <a:t>specialization and </a:t>
            </a:r>
            <a:r>
              <a:rPr lang="en-US" sz="2400" dirty="0">
                <a:effectLst>
                  <a:outerShdw blurRad="38100" dist="38100" dir="2700000" algn="tl">
                    <a:srgbClr val="000000">
                      <a:alpha val="43137"/>
                    </a:srgbClr>
                  </a:outerShdw>
                </a:effectLst>
              </a:rPr>
              <a:t>formalization, a flat organizational structure, and decentralized decision-making.</a:t>
            </a:r>
          </a:p>
          <a:p>
            <a:r>
              <a:rPr lang="en-US" sz="2400" dirty="0">
                <a:effectLst>
                  <a:outerShdw blurRad="38100" dist="38100" dir="2700000" algn="tl">
                    <a:srgbClr val="000000">
                      <a:alpha val="43137"/>
                    </a:srgbClr>
                  </a:outerShdw>
                </a:effectLst>
              </a:rPr>
              <a:t>Organic structures tend to be correlated with the following: a fluid and flexible information flow among employees in both horizontal and vertical directions; faster decision-making; and higher employee motivation, retention, satisfaction, and creativity. Organic organizations also typically exhibit a higher rate of entrepreneurial </a:t>
            </a:r>
            <a:r>
              <a:rPr lang="en-US" sz="2400" dirty="0" err="1">
                <a:effectLst>
                  <a:outerShdw blurRad="38100" dist="38100" dir="2700000" algn="tl">
                    <a:srgbClr val="000000">
                      <a:alpha val="43137"/>
                    </a:srgbClr>
                  </a:outerShdw>
                </a:effectLst>
              </a:rPr>
              <a:t>behaviours</a:t>
            </a:r>
            <a:r>
              <a:rPr lang="en-US" sz="2400" dirty="0">
                <a:effectLst>
                  <a:outerShdw blurRad="38100" dist="38100" dir="2700000" algn="tl">
                    <a:srgbClr val="000000">
                      <a:alpha val="43137"/>
                    </a:srgbClr>
                  </a:outerShdw>
                </a:effectLst>
              </a:rPr>
              <a:t> and </a:t>
            </a:r>
            <a:r>
              <a:rPr lang="en-US" sz="2400" u="sng" dirty="0">
                <a:effectLst>
                  <a:outerShdw blurRad="38100" dist="38100" dir="2700000" algn="tl">
                    <a:srgbClr val="000000">
                      <a:alpha val="43137"/>
                    </a:srgbClr>
                  </a:outerShdw>
                </a:effectLst>
              </a:rPr>
              <a:t>innovation</a:t>
            </a:r>
            <a:r>
              <a:rPr lang="en-US" sz="2400" dirty="0">
                <a:effectLst>
                  <a:outerShdw blurRad="38100" dist="38100" dir="2700000" algn="tl">
                    <a:srgbClr val="000000">
                      <a:alpha val="43137"/>
                    </a:srgbClr>
                  </a:outerShdw>
                </a:effectLst>
              </a:rPr>
              <a:t>. </a:t>
            </a:r>
          </a:p>
        </p:txBody>
      </p:sp>
      <p:sp>
        <p:nvSpPr>
          <p:cNvPr id="4" name="Rectangle 3">
            <a:extLst>
              <a:ext uri="{FF2B5EF4-FFF2-40B4-BE49-F238E27FC236}">
                <a16:creationId xmlns=""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 xmlns:a16="http://schemas.microsoft.com/office/drawing/2014/main" id="{CBBA58F7-397B-7DE5-A7C3-7859BEFC12FC}"/>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 xmlns:a16="http://schemas.microsoft.com/office/drawing/2014/main" id="{D2A61C26-2216-E13E-2DAA-FEF4A7305383}"/>
              </a:ext>
            </a:extLst>
          </p:cNvPr>
          <p:cNvSpPr txBox="1"/>
          <p:nvPr/>
        </p:nvSpPr>
        <p:spPr>
          <a:xfrm>
            <a:off x="6075219" y="6361425"/>
            <a:ext cx="2616200" cy="400110"/>
          </a:xfrm>
          <a:prstGeom prst="rect">
            <a:avLst/>
          </a:prstGeom>
          <a:noFill/>
        </p:spPr>
        <p:txBody>
          <a:bodyPr wrap="square" rtlCol="0">
            <a:spAutoFit/>
          </a:bodyPr>
          <a:lstStyle/>
          <a:p>
            <a:pPr algn="ctr"/>
            <a:r>
              <a:rPr lang="en-US" sz="2000" dirty="0"/>
              <a:t>www.midocean.ae</a:t>
            </a:r>
          </a:p>
        </p:txBody>
      </p:sp>
    </p:spTree>
    <p:extLst>
      <p:ext uri="{BB962C8B-B14F-4D97-AF65-F5344CB8AC3E}">
        <p14:creationId xmlns:p14="http://schemas.microsoft.com/office/powerpoint/2010/main" val="2474088510"/>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0112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prstClr val="black"/>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398812" y="993251"/>
            <a:ext cx="7703131" cy="523220"/>
          </a:xfrm>
          <a:prstGeom prst="rect">
            <a:avLst/>
          </a:prstGeom>
          <a:noFill/>
        </p:spPr>
        <p:txBody>
          <a:bodyPr wrap="square" rtlCol="0">
            <a:spAutoFit/>
          </a:bodyPr>
          <a:lstStyle/>
          <a:p>
            <a:r>
              <a:rPr lang="en-US" sz="2800" b="1" dirty="0">
                <a:solidFill>
                  <a:prstClr val="black"/>
                </a:solidFill>
                <a:latin typeface="Times New Roman" panose="02020603050405020304" pitchFamily="18" charset="0"/>
                <a:cs typeface="Times New Roman" panose="02020603050405020304" pitchFamily="18" charset="0"/>
              </a:rPr>
              <a:t>Organizational structure </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prstClr val="white"/>
                </a:solidFill>
                <a:latin typeface="Times New Roman" panose="02020603050405020304" pitchFamily="18" charset="0"/>
                <a:cs typeface="Times New Roman" panose="02020603050405020304" pitchFamily="18" charset="0"/>
              </a:rPr>
              <a:t>10</a:t>
            </a:r>
            <a:endParaRPr lang="en-US" sz="1600" b="1" dirty="0">
              <a:solidFill>
                <a:prstClr val="white"/>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prstClr val="black"/>
                </a:solidFill>
              </a:rPr>
              <a:t>www.midocean.ae</a:t>
            </a:r>
          </a:p>
        </p:txBody>
      </p:sp>
      <p:sp>
        <p:nvSpPr>
          <p:cNvPr id="11" name="TextBox 10">
            <a:extLst>
              <a:ext uri="{FF2B5EF4-FFF2-40B4-BE49-F238E27FC236}">
                <a16:creationId xmlns:a16="http://schemas.microsoft.com/office/drawing/2014/main" xmlns="" id="{4527402C-3F97-690D-9C20-A459E375AEB7}"/>
              </a:ext>
            </a:extLst>
          </p:cNvPr>
          <p:cNvSpPr txBox="1"/>
          <p:nvPr/>
        </p:nvSpPr>
        <p:spPr>
          <a:xfrm>
            <a:off x="942308" y="2101396"/>
            <a:ext cx="6619636" cy="2677656"/>
          </a:xfrm>
          <a:prstGeom prst="rect">
            <a:avLst/>
          </a:prstGeom>
          <a:noFill/>
        </p:spPr>
        <p:txBody>
          <a:bodyPr wrap="square" rtlCol="0">
            <a:spAutoFit/>
          </a:bodyPr>
          <a:lstStyle/>
          <a:p>
            <a:r>
              <a:rPr lang="en-US" sz="2400" b="1" dirty="0" smtClean="0">
                <a:solidFill>
                  <a:prstClr val="black"/>
                </a:solidFill>
                <a:latin typeface="Times New Roman" panose="02020603050405020304" pitchFamily="18" charset="0"/>
                <a:cs typeface="Times New Roman" panose="02020603050405020304" pitchFamily="18" charset="0"/>
              </a:rPr>
              <a:t>Specialization</a:t>
            </a:r>
            <a:endParaRPr lang="ar-EG" sz="2400" b="1" dirty="0" smtClean="0">
              <a:solidFill>
                <a:prstClr val="black"/>
              </a:solidFill>
              <a:latin typeface="Times New Roman" panose="02020603050405020304" pitchFamily="18" charset="0"/>
              <a:cs typeface="Times New Roman" panose="02020603050405020304" pitchFamily="18" charset="0"/>
            </a:endParaRPr>
          </a:p>
          <a:p>
            <a:endParaRPr lang="ar-EG" sz="2400" b="1" dirty="0" smtClean="0">
              <a:solidFill>
                <a:prstClr val="black"/>
              </a:solidFill>
              <a:latin typeface="Times New Roman" panose="02020603050405020304" pitchFamily="18" charset="0"/>
              <a:cs typeface="Times New Roman" panose="02020603050405020304" pitchFamily="18" charset="0"/>
            </a:endParaRPr>
          </a:p>
          <a:p>
            <a:r>
              <a:rPr lang="en-US" sz="2400" b="1" dirty="0"/>
              <a:t>Mechanistic </a:t>
            </a:r>
            <a:r>
              <a:rPr lang="en-US" sz="2400" b="1" dirty="0" smtClean="0"/>
              <a:t>Organizations</a:t>
            </a:r>
          </a:p>
          <a:p>
            <a:endParaRPr lang="en-US" sz="2400" dirty="0" smtClean="0"/>
          </a:p>
          <a:p>
            <a:r>
              <a:rPr lang="en-US" sz="2400" dirty="0" smtClean="0"/>
              <a:t>• </a:t>
            </a:r>
            <a:r>
              <a:rPr lang="en-US" sz="2400" dirty="0"/>
              <a:t>High degree of specialization</a:t>
            </a:r>
          </a:p>
          <a:p>
            <a:r>
              <a:rPr lang="en-US" sz="2400" dirty="0"/>
              <a:t>• Rigid division of labor</a:t>
            </a:r>
          </a:p>
          <a:p>
            <a:r>
              <a:rPr lang="en-US" sz="2400" dirty="0"/>
              <a:t>• Employees focus on narrowly defined tasks</a:t>
            </a:r>
            <a:endParaRPr lang="en-US" sz="2400" dirty="0">
              <a:solidFill>
                <a:prstClr val="black"/>
              </a:solidFill>
              <a:latin typeface="Times New Roman" panose="02020603050405020304" pitchFamily="18" charset="0"/>
              <a:cs typeface="Times New Roman" panose="02020603050405020304" pitchFamily="18" charset="0"/>
            </a:endParaRPr>
          </a:p>
        </p:txBody>
      </p:sp>
      <p:pic>
        <p:nvPicPr>
          <p:cNvPr id="7" name="Picture 6"/>
          <p:cNvPicPr>
            <a:picLocks noChangeAspect="1"/>
          </p:cNvPicPr>
          <p:nvPr/>
        </p:nvPicPr>
        <p:blipFill>
          <a:blip r:embed="rId3"/>
          <a:stretch>
            <a:fillRect/>
          </a:stretch>
        </p:blipFill>
        <p:spPr>
          <a:xfrm>
            <a:off x="7404100" y="2952773"/>
            <a:ext cx="3565914" cy="1667108"/>
          </a:xfrm>
          <a:prstGeom prst="rect">
            <a:avLst/>
          </a:prstGeom>
        </p:spPr>
      </p:pic>
    </p:spTree>
    <p:extLst>
      <p:ext uri="{BB962C8B-B14F-4D97-AF65-F5344CB8AC3E}">
        <p14:creationId xmlns:p14="http://schemas.microsoft.com/office/powerpoint/2010/main" val="354170153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0112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prstClr val="black"/>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398812" y="993251"/>
            <a:ext cx="7703131" cy="523220"/>
          </a:xfrm>
          <a:prstGeom prst="rect">
            <a:avLst/>
          </a:prstGeom>
          <a:noFill/>
        </p:spPr>
        <p:txBody>
          <a:bodyPr wrap="square" rtlCol="0">
            <a:spAutoFit/>
          </a:bodyPr>
          <a:lstStyle/>
          <a:p>
            <a:r>
              <a:rPr lang="en-US" sz="2800" b="1" dirty="0">
                <a:solidFill>
                  <a:prstClr val="black"/>
                </a:solidFill>
                <a:latin typeface="Times New Roman" panose="02020603050405020304" pitchFamily="18" charset="0"/>
                <a:cs typeface="Times New Roman" panose="02020603050405020304" pitchFamily="18" charset="0"/>
              </a:rPr>
              <a:t>Organizational structure </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prstClr val="white"/>
                </a:solidFill>
                <a:latin typeface="Times New Roman" panose="02020603050405020304" pitchFamily="18" charset="0"/>
                <a:cs typeface="Times New Roman" panose="02020603050405020304" pitchFamily="18" charset="0"/>
              </a:rPr>
              <a:t>10</a:t>
            </a:r>
            <a:endParaRPr lang="en-US" sz="1600" b="1" dirty="0">
              <a:solidFill>
                <a:prstClr val="white"/>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prstClr val="black"/>
                </a:solidFill>
              </a:rPr>
              <a:t>www.midocean.ae</a:t>
            </a:r>
          </a:p>
        </p:txBody>
      </p:sp>
      <p:sp>
        <p:nvSpPr>
          <p:cNvPr id="11" name="TextBox 10">
            <a:extLst>
              <a:ext uri="{FF2B5EF4-FFF2-40B4-BE49-F238E27FC236}">
                <a16:creationId xmlns:a16="http://schemas.microsoft.com/office/drawing/2014/main" xmlns="" id="{4527402C-3F97-690D-9C20-A459E375AEB7}"/>
              </a:ext>
            </a:extLst>
          </p:cNvPr>
          <p:cNvSpPr txBox="1"/>
          <p:nvPr/>
        </p:nvSpPr>
        <p:spPr>
          <a:xfrm>
            <a:off x="942308" y="2101396"/>
            <a:ext cx="6619636" cy="2677656"/>
          </a:xfrm>
          <a:prstGeom prst="rect">
            <a:avLst/>
          </a:prstGeom>
          <a:noFill/>
        </p:spPr>
        <p:txBody>
          <a:bodyPr wrap="square" rtlCol="0">
            <a:spAutoFit/>
          </a:bodyPr>
          <a:lstStyle/>
          <a:p>
            <a:r>
              <a:rPr lang="en-US" sz="2400" b="1" dirty="0" smtClean="0">
                <a:solidFill>
                  <a:prstClr val="black"/>
                </a:solidFill>
                <a:latin typeface="Times New Roman" panose="02020603050405020304" pitchFamily="18" charset="0"/>
                <a:cs typeface="Times New Roman" panose="02020603050405020304" pitchFamily="18" charset="0"/>
              </a:rPr>
              <a:t>Specialization</a:t>
            </a:r>
            <a:endParaRPr lang="ar-EG" sz="2400" b="1" dirty="0" smtClean="0">
              <a:solidFill>
                <a:prstClr val="black"/>
              </a:solidFill>
              <a:latin typeface="Times New Roman" panose="02020603050405020304" pitchFamily="18" charset="0"/>
              <a:cs typeface="Times New Roman" panose="02020603050405020304" pitchFamily="18" charset="0"/>
            </a:endParaRPr>
          </a:p>
          <a:p>
            <a:endParaRPr lang="ar-EG" sz="2400" b="1" dirty="0" smtClean="0">
              <a:solidFill>
                <a:prstClr val="black"/>
              </a:solidFill>
              <a:latin typeface="Times New Roman" panose="02020603050405020304" pitchFamily="18" charset="0"/>
              <a:cs typeface="Times New Roman" panose="02020603050405020304" pitchFamily="18" charset="0"/>
            </a:endParaRPr>
          </a:p>
          <a:p>
            <a:r>
              <a:rPr lang="en-US" sz="2400" b="1" dirty="0"/>
              <a:t>Organic </a:t>
            </a:r>
            <a:r>
              <a:rPr lang="en-US" sz="2400" b="1" dirty="0" smtClean="0"/>
              <a:t>Organizations</a:t>
            </a:r>
          </a:p>
          <a:p>
            <a:endParaRPr lang="en-US" sz="2400" b="1" dirty="0"/>
          </a:p>
          <a:p>
            <a:r>
              <a:rPr lang="en-US" sz="2400" dirty="0"/>
              <a:t>• Low degree of specialization</a:t>
            </a:r>
          </a:p>
          <a:p>
            <a:r>
              <a:rPr lang="en-US" sz="2400" dirty="0"/>
              <a:t>• Flexible division of labor</a:t>
            </a:r>
          </a:p>
          <a:p>
            <a:r>
              <a:rPr lang="en-US" sz="2400" dirty="0"/>
              <a:t>• Employees focus on “bigger picture”</a:t>
            </a:r>
            <a:endParaRPr lang="en-US" sz="2400" dirty="0" smtClean="0"/>
          </a:p>
        </p:txBody>
      </p:sp>
      <p:pic>
        <p:nvPicPr>
          <p:cNvPr id="12" name="Picture 11"/>
          <p:cNvPicPr>
            <a:picLocks noChangeAspect="1"/>
          </p:cNvPicPr>
          <p:nvPr/>
        </p:nvPicPr>
        <p:blipFill>
          <a:blip r:embed="rId3"/>
          <a:stretch>
            <a:fillRect/>
          </a:stretch>
        </p:blipFill>
        <p:spPr>
          <a:xfrm>
            <a:off x="7404100" y="2952773"/>
            <a:ext cx="3565914" cy="1667108"/>
          </a:xfrm>
          <a:prstGeom prst="rect">
            <a:avLst/>
          </a:prstGeom>
        </p:spPr>
      </p:pic>
    </p:spTree>
    <p:extLst>
      <p:ext uri="{BB962C8B-B14F-4D97-AF65-F5344CB8AC3E}">
        <p14:creationId xmlns:p14="http://schemas.microsoft.com/office/powerpoint/2010/main" val="326791567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0112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prstClr val="black"/>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398812" y="993251"/>
            <a:ext cx="7703131" cy="523220"/>
          </a:xfrm>
          <a:prstGeom prst="rect">
            <a:avLst/>
          </a:prstGeom>
          <a:noFill/>
        </p:spPr>
        <p:txBody>
          <a:bodyPr wrap="square" rtlCol="0">
            <a:spAutoFit/>
          </a:bodyPr>
          <a:lstStyle/>
          <a:p>
            <a:r>
              <a:rPr lang="en-US" sz="2800" b="1" dirty="0">
                <a:solidFill>
                  <a:prstClr val="black"/>
                </a:solidFill>
                <a:latin typeface="Times New Roman" panose="02020603050405020304" pitchFamily="18" charset="0"/>
                <a:cs typeface="Times New Roman" panose="02020603050405020304" pitchFamily="18" charset="0"/>
              </a:rPr>
              <a:t>Organizational structure </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prstClr val="white"/>
                </a:solidFill>
                <a:latin typeface="Times New Roman" panose="02020603050405020304" pitchFamily="18" charset="0"/>
                <a:cs typeface="Times New Roman" panose="02020603050405020304" pitchFamily="18" charset="0"/>
              </a:rPr>
              <a:t>10</a:t>
            </a:r>
            <a:endParaRPr lang="en-US" sz="1600" b="1" dirty="0">
              <a:solidFill>
                <a:prstClr val="white"/>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prstClr val="black"/>
                </a:solidFill>
              </a:rPr>
              <a:t>www.midocean.ae</a:t>
            </a:r>
          </a:p>
        </p:txBody>
      </p:sp>
      <p:sp>
        <p:nvSpPr>
          <p:cNvPr id="11" name="TextBox 10">
            <a:extLst>
              <a:ext uri="{FF2B5EF4-FFF2-40B4-BE49-F238E27FC236}">
                <a16:creationId xmlns:a16="http://schemas.microsoft.com/office/drawing/2014/main" xmlns="" id="{4527402C-3F97-690D-9C20-A459E375AEB7}"/>
              </a:ext>
            </a:extLst>
          </p:cNvPr>
          <p:cNvSpPr txBox="1"/>
          <p:nvPr/>
        </p:nvSpPr>
        <p:spPr>
          <a:xfrm>
            <a:off x="942308" y="2101396"/>
            <a:ext cx="8013006" cy="3416320"/>
          </a:xfrm>
          <a:prstGeom prst="rect">
            <a:avLst/>
          </a:prstGeom>
          <a:noFill/>
        </p:spPr>
        <p:txBody>
          <a:bodyPr wrap="square" rtlCol="0">
            <a:spAutoFit/>
          </a:bodyPr>
          <a:lstStyle/>
          <a:p>
            <a:r>
              <a:rPr lang="en-US" sz="2400" b="1" dirty="0">
                <a:solidFill>
                  <a:prstClr val="black"/>
                </a:solidFill>
                <a:latin typeface="Times New Roman" panose="02020603050405020304" pitchFamily="18" charset="0"/>
                <a:cs typeface="Times New Roman" panose="02020603050405020304" pitchFamily="18" charset="0"/>
              </a:rPr>
              <a:t>Formalization</a:t>
            </a:r>
            <a:endParaRPr lang="ar-EG" sz="2400" b="1" dirty="0" smtClean="0">
              <a:solidFill>
                <a:prstClr val="black"/>
              </a:solidFill>
              <a:latin typeface="Times New Roman" panose="02020603050405020304" pitchFamily="18" charset="0"/>
              <a:cs typeface="Times New Roman" panose="02020603050405020304" pitchFamily="18" charset="0"/>
            </a:endParaRPr>
          </a:p>
          <a:p>
            <a:endParaRPr lang="ar-EG" sz="2400" b="1" dirty="0" smtClean="0">
              <a:solidFill>
                <a:prstClr val="black"/>
              </a:solidFill>
              <a:latin typeface="Times New Roman" panose="02020603050405020304" pitchFamily="18" charset="0"/>
              <a:cs typeface="Times New Roman" panose="02020603050405020304" pitchFamily="18" charset="0"/>
            </a:endParaRPr>
          </a:p>
          <a:p>
            <a:r>
              <a:rPr lang="en-US" sz="2400" b="1" dirty="0"/>
              <a:t>Mechanistic </a:t>
            </a:r>
            <a:r>
              <a:rPr lang="en-US" sz="2400" b="1" dirty="0" smtClean="0"/>
              <a:t>Organizations</a:t>
            </a:r>
          </a:p>
          <a:p>
            <a:endParaRPr lang="en-US" sz="2400" dirty="0" smtClean="0"/>
          </a:p>
          <a:p>
            <a:r>
              <a:rPr lang="en-US" sz="2400" dirty="0"/>
              <a:t>• Intimate familiarity with rules, policies, </a:t>
            </a:r>
            <a:r>
              <a:rPr lang="en-US" sz="2400" dirty="0" smtClean="0"/>
              <a:t>and processes </a:t>
            </a:r>
            <a:r>
              <a:rPr lang="en-US" sz="2400" dirty="0"/>
              <a:t>necessary</a:t>
            </a:r>
          </a:p>
          <a:p>
            <a:r>
              <a:rPr lang="en-US" sz="2400" dirty="0"/>
              <a:t>• Deep expertise in narrowly defined domain</a:t>
            </a:r>
          </a:p>
          <a:p>
            <a:r>
              <a:rPr lang="en-US" sz="2400" dirty="0"/>
              <a:t>required</a:t>
            </a:r>
          </a:p>
          <a:p>
            <a:r>
              <a:rPr lang="en-US" sz="2400" dirty="0"/>
              <a:t>• Task-specific knowledge valued</a:t>
            </a:r>
            <a:endParaRPr lang="en-US" sz="2400" dirty="0">
              <a:solidFill>
                <a:prstClr val="black"/>
              </a:solidFill>
              <a:latin typeface="Times New Roman" panose="02020603050405020304" pitchFamily="18" charset="0"/>
              <a:cs typeface="Times New Roman" panose="02020603050405020304" pitchFamily="18" charset="0"/>
            </a:endParaRPr>
          </a:p>
        </p:txBody>
      </p:sp>
      <p:pic>
        <p:nvPicPr>
          <p:cNvPr id="12" name="Picture 11"/>
          <p:cNvPicPr>
            <a:picLocks noChangeAspect="1"/>
          </p:cNvPicPr>
          <p:nvPr/>
        </p:nvPicPr>
        <p:blipFill>
          <a:blip r:embed="rId3"/>
          <a:stretch>
            <a:fillRect/>
          </a:stretch>
        </p:blipFill>
        <p:spPr>
          <a:xfrm>
            <a:off x="8129111" y="3240517"/>
            <a:ext cx="3148489" cy="1971950"/>
          </a:xfrm>
          <a:prstGeom prst="rect">
            <a:avLst/>
          </a:prstGeom>
        </p:spPr>
      </p:pic>
    </p:spTree>
    <p:extLst>
      <p:ext uri="{BB962C8B-B14F-4D97-AF65-F5344CB8AC3E}">
        <p14:creationId xmlns:p14="http://schemas.microsoft.com/office/powerpoint/2010/main" val="176846924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0112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prstClr val="black"/>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398812" y="993251"/>
            <a:ext cx="7703131" cy="523220"/>
          </a:xfrm>
          <a:prstGeom prst="rect">
            <a:avLst/>
          </a:prstGeom>
          <a:noFill/>
        </p:spPr>
        <p:txBody>
          <a:bodyPr wrap="square" rtlCol="0">
            <a:spAutoFit/>
          </a:bodyPr>
          <a:lstStyle/>
          <a:p>
            <a:r>
              <a:rPr lang="en-US" sz="2800" b="1" dirty="0">
                <a:solidFill>
                  <a:prstClr val="black"/>
                </a:solidFill>
                <a:latin typeface="Times New Roman" panose="02020603050405020304" pitchFamily="18" charset="0"/>
                <a:cs typeface="Times New Roman" panose="02020603050405020304" pitchFamily="18" charset="0"/>
              </a:rPr>
              <a:t>Organizational structure </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prstClr val="white"/>
                </a:solidFill>
                <a:latin typeface="Times New Roman" panose="02020603050405020304" pitchFamily="18" charset="0"/>
                <a:cs typeface="Times New Roman" panose="02020603050405020304" pitchFamily="18" charset="0"/>
              </a:rPr>
              <a:t>10</a:t>
            </a:r>
            <a:endParaRPr lang="en-US" sz="1600" b="1" dirty="0">
              <a:solidFill>
                <a:prstClr val="white"/>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prstClr val="black"/>
                </a:solidFill>
              </a:rPr>
              <a:t>www.midocean.ae</a:t>
            </a:r>
          </a:p>
        </p:txBody>
      </p:sp>
      <p:sp>
        <p:nvSpPr>
          <p:cNvPr id="11" name="TextBox 10">
            <a:extLst>
              <a:ext uri="{FF2B5EF4-FFF2-40B4-BE49-F238E27FC236}">
                <a16:creationId xmlns:a16="http://schemas.microsoft.com/office/drawing/2014/main" xmlns="" id="{4527402C-3F97-690D-9C20-A459E375AEB7}"/>
              </a:ext>
            </a:extLst>
          </p:cNvPr>
          <p:cNvSpPr txBox="1"/>
          <p:nvPr/>
        </p:nvSpPr>
        <p:spPr>
          <a:xfrm>
            <a:off x="942308" y="2101396"/>
            <a:ext cx="6619636" cy="3416320"/>
          </a:xfrm>
          <a:prstGeom prst="rect">
            <a:avLst/>
          </a:prstGeom>
          <a:noFill/>
        </p:spPr>
        <p:txBody>
          <a:bodyPr wrap="square" rtlCol="0">
            <a:spAutoFit/>
          </a:bodyPr>
          <a:lstStyle/>
          <a:p>
            <a:r>
              <a:rPr lang="en-US" sz="2400" b="1" dirty="0">
                <a:solidFill>
                  <a:prstClr val="black"/>
                </a:solidFill>
                <a:latin typeface="Times New Roman" panose="02020603050405020304" pitchFamily="18" charset="0"/>
                <a:cs typeface="Times New Roman" panose="02020603050405020304" pitchFamily="18" charset="0"/>
              </a:rPr>
              <a:t>Formalization</a:t>
            </a:r>
            <a:endParaRPr lang="ar-EG" sz="2400" b="1" dirty="0" smtClean="0">
              <a:solidFill>
                <a:prstClr val="black"/>
              </a:solidFill>
              <a:latin typeface="Times New Roman" panose="02020603050405020304" pitchFamily="18" charset="0"/>
              <a:cs typeface="Times New Roman" panose="02020603050405020304" pitchFamily="18" charset="0"/>
            </a:endParaRPr>
          </a:p>
          <a:p>
            <a:endParaRPr lang="ar-EG" sz="2400" b="1" dirty="0" smtClean="0">
              <a:solidFill>
                <a:prstClr val="black"/>
              </a:solidFill>
              <a:latin typeface="Times New Roman" panose="02020603050405020304" pitchFamily="18" charset="0"/>
              <a:cs typeface="Times New Roman" panose="02020603050405020304" pitchFamily="18" charset="0"/>
            </a:endParaRPr>
          </a:p>
          <a:p>
            <a:r>
              <a:rPr lang="en-US" sz="2400" b="1" dirty="0"/>
              <a:t>Organic </a:t>
            </a:r>
            <a:r>
              <a:rPr lang="en-US" sz="2400" b="1" dirty="0" smtClean="0"/>
              <a:t>Organizations</a:t>
            </a:r>
          </a:p>
          <a:p>
            <a:endParaRPr lang="en-US" sz="2400" b="1" dirty="0"/>
          </a:p>
          <a:p>
            <a:r>
              <a:rPr lang="en-US" sz="2400" dirty="0"/>
              <a:t>• Clear understanding of organization’s core</a:t>
            </a:r>
          </a:p>
          <a:p>
            <a:r>
              <a:rPr lang="en-US" sz="2400" dirty="0"/>
              <a:t>competencies and strategic intent</a:t>
            </a:r>
          </a:p>
          <a:p>
            <a:r>
              <a:rPr lang="en-US" sz="2400" dirty="0"/>
              <a:t>• Domain expertise in different areas</a:t>
            </a:r>
          </a:p>
          <a:p>
            <a:r>
              <a:rPr lang="en-US" sz="2400" dirty="0"/>
              <a:t>• Generalized knowledge of how to accomplish</a:t>
            </a:r>
          </a:p>
          <a:p>
            <a:r>
              <a:rPr lang="en-US" sz="2400" dirty="0"/>
              <a:t>strategic goals valued</a:t>
            </a:r>
            <a:endParaRPr lang="en-US" sz="2400" dirty="0" smtClean="0"/>
          </a:p>
        </p:txBody>
      </p:sp>
      <p:pic>
        <p:nvPicPr>
          <p:cNvPr id="12" name="Picture 11"/>
          <p:cNvPicPr>
            <a:picLocks noChangeAspect="1"/>
          </p:cNvPicPr>
          <p:nvPr/>
        </p:nvPicPr>
        <p:blipFill>
          <a:blip r:embed="rId3"/>
          <a:stretch>
            <a:fillRect/>
          </a:stretch>
        </p:blipFill>
        <p:spPr>
          <a:xfrm>
            <a:off x="7925588" y="3002556"/>
            <a:ext cx="3148489" cy="1971950"/>
          </a:xfrm>
          <a:prstGeom prst="rect">
            <a:avLst/>
          </a:prstGeom>
        </p:spPr>
      </p:pic>
    </p:spTree>
    <p:extLst>
      <p:ext uri="{BB962C8B-B14F-4D97-AF65-F5344CB8AC3E}">
        <p14:creationId xmlns:p14="http://schemas.microsoft.com/office/powerpoint/2010/main" val="22787224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0112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prstClr val="black"/>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398812" y="993251"/>
            <a:ext cx="7703131" cy="523220"/>
          </a:xfrm>
          <a:prstGeom prst="rect">
            <a:avLst/>
          </a:prstGeom>
          <a:noFill/>
        </p:spPr>
        <p:txBody>
          <a:bodyPr wrap="square" rtlCol="0">
            <a:spAutoFit/>
          </a:bodyPr>
          <a:lstStyle/>
          <a:p>
            <a:r>
              <a:rPr lang="en-US" sz="2800" b="1" dirty="0">
                <a:solidFill>
                  <a:prstClr val="black"/>
                </a:solidFill>
                <a:latin typeface="Times New Roman" panose="02020603050405020304" pitchFamily="18" charset="0"/>
                <a:cs typeface="Times New Roman" panose="02020603050405020304" pitchFamily="18" charset="0"/>
              </a:rPr>
              <a:t>Organizational structure </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prstClr val="white"/>
                </a:solidFill>
                <a:latin typeface="Times New Roman" panose="02020603050405020304" pitchFamily="18" charset="0"/>
                <a:cs typeface="Times New Roman" panose="02020603050405020304" pitchFamily="18" charset="0"/>
              </a:rPr>
              <a:t>10</a:t>
            </a:r>
            <a:endParaRPr lang="en-US" sz="1600" b="1" dirty="0">
              <a:solidFill>
                <a:prstClr val="white"/>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prstClr val="black"/>
                </a:solidFill>
              </a:rPr>
              <a:t>www.midocean.ae</a:t>
            </a:r>
          </a:p>
        </p:txBody>
      </p:sp>
      <p:sp>
        <p:nvSpPr>
          <p:cNvPr id="11" name="TextBox 10">
            <a:extLst>
              <a:ext uri="{FF2B5EF4-FFF2-40B4-BE49-F238E27FC236}">
                <a16:creationId xmlns:a16="http://schemas.microsoft.com/office/drawing/2014/main" xmlns="" id="{4527402C-3F97-690D-9C20-A459E375AEB7}"/>
              </a:ext>
            </a:extLst>
          </p:cNvPr>
          <p:cNvSpPr txBox="1"/>
          <p:nvPr/>
        </p:nvSpPr>
        <p:spPr>
          <a:xfrm>
            <a:off x="942308" y="2101396"/>
            <a:ext cx="8013006" cy="2308324"/>
          </a:xfrm>
          <a:prstGeom prst="rect">
            <a:avLst/>
          </a:prstGeom>
          <a:noFill/>
        </p:spPr>
        <p:txBody>
          <a:bodyPr wrap="square" rtlCol="0">
            <a:spAutoFit/>
          </a:bodyPr>
          <a:lstStyle/>
          <a:p>
            <a:r>
              <a:rPr lang="en-US" sz="2400" b="1" dirty="0">
                <a:solidFill>
                  <a:prstClr val="black"/>
                </a:solidFill>
                <a:latin typeface="Times New Roman" panose="02020603050405020304" pitchFamily="18" charset="0"/>
                <a:cs typeface="Times New Roman" panose="02020603050405020304" pitchFamily="18" charset="0"/>
              </a:rPr>
              <a:t>Centralization</a:t>
            </a:r>
            <a:endParaRPr lang="ar-EG" sz="2400" b="1" dirty="0" smtClean="0">
              <a:solidFill>
                <a:prstClr val="black"/>
              </a:solidFill>
              <a:latin typeface="Times New Roman" panose="02020603050405020304" pitchFamily="18" charset="0"/>
              <a:cs typeface="Times New Roman" panose="02020603050405020304" pitchFamily="18" charset="0"/>
            </a:endParaRPr>
          </a:p>
          <a:p>
            <a:endParaRPr lang="ar-EG" sz="2400" b="1" dirty="0" smtClean="0">
              <a:solidFill>
                <a:prstClr val="black"/>
              </a:solidFill>
              <a:latin typeface="Times New Roman" panose="02020603050405020304" pitchFamily="18" charset="0"/>
              <a:cs typeface="Times New Roman" panose="02020603050405020304" pitchFamily="18" charset="0"/>
            </a:endParaRPr>
          </a:p>
          <a:p>
            <a:r>
              <a:rPr lang="en-US" sz="2400" b="1" dirty="0"/>
              <a:t>Mechanistic </a:t>
            </a:r>
            <a:r>
              <a:rPr lang="en-US" sz="2400" b="1" dirty="0" smtClean="0"/>
              <a:t>Organizations</a:t>
            </a:r>
          </a:p>
          <a:p>
            <a:endParaRPr lang="en-US" sz="2400" dirty="0" smtClean="0"/>
          </a:p>
          <a:p>
            <a:r>
              <a:rPr lang="en-US" sz="2400" dirty="0"/>
              <a:t>• Decision power centralized at top</a:t>
            </a:r>
          </a:p>
          <a:p>
            <a:r>
              <a:rPr lang="en-US" sz="2400" dirty="0"/>
              <a:t>• Vertical (top-down) communication</a:t>
            </a:r>
            <a:endParaRPr lang="en-US" sz="2400" dirty="0">
              <a:solidFill>
                <a:prstClr val="black"/>
              </a:solidFill>
              <a:latin typeface="Times New Roman" panose="02020603050405020304" pitchFamily="18" charset="0"/>
              <a:cs typeface="Times New Roman" panose="02020603050405020304" pitchFamily="18" charset="0"/>
            </a:endParaRPr>
          </a:p>
        </p:txBody>
      </p:sp>
      <p:pic>
        <p:nvPicPr>
          <p:cNvPr id="13" name="Picture 12"/>
          <p:cNvPicPr>
            <a:picLocks noChangeAspect="1"/>
          </p:cNvPicPr>
          <p:nvPr/>
        </p:nvPicPr>
        <p:blipFill>
          <a:blip r:embed="rId3"/>
          <a:stretch>
            <a:fillRect/>
          </a:stretch>
        </p:blipFill>
        <p:spPr>
          <a:xfrm>
            <a:off x="7404100" y="3755706"/>
            <a:ext cx="3193608" cy="1988796"/>
          </a:xfrm>
          <a:prstGeom prst="rect">
            <a:avLst/>
          </a:prstGeom>
        </p:spPr>
      </p:pic>
    </p:spTree>
    <p:extLst>
      <p:ext uri="{BB962C8B-B14F-4D97-AF65-F5344CB8AC3E}">
        <p14:creationId xmlns:p14="http://schemas.microsoft.com/office/powerpoint/2010/main" val="336259972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0112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prstClr val="black"/>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398812" y="993251"/>
            <a:ext cx="7703131" cy="523220"/>
          </a:xfrm>
          <a:prstGeom prst="rect">
            <a:avLst/>
          </a:prstGeom>
          <a:noFill/>
        </p:spPr>
        <p:txBody>
          <a:bodyPr wrap="square" rtlCol="0">
            <a:spAutoFit/>
          </a:bodyPr>
          <a:lstStyle/>
          <a:p>
            <a:r>
              <a:rPr lang="en-US" sz="2800" b="1" dirty="0">
                <a:solidFill>
                  <a:prstClr val="black"/>
                </a:solidFill>
                <a:latin typeface="Times New Roman" panose="02020603050405020304" pitchFamily="18" charset="0"/>
                <a:cs typeface="Times New Roman" panose="02020603050405020304" pitchFamily="18" charset="0"/>
              </a:rPr>
              <a:t>Organizational structure </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prstClr val="white"/>
                </a:solidFill>
                <a:latin typeface="Times New Roman" panose="02020603050405020304" pitchFamily="18" charset="0"/>
                <a:cs typeface="Times New Roman" panose="02020603050405020304" pitchFamily="18" charset="0"/>
              </a:rPr>
              <a:t>10</a:t>
            </a:r>
            <a:endParaRPr lang="en-US" sz="1600" b="1" dirty="0">
              <a:solidFill>
                <a:prstClr val="white"/>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prstClr val="black"/>
                </a:solidFill>
              </a:rPr>
              <a:t>www.midocean.ae</a:t>
            </a:r>
          </a:p>
        </p:txBody>
      </p:sp>
      <p:sp>
        <p:nvSpPr>
          <p:cNvPr id="11" name="TextBox 10">
            <a:extLst>
              <a:ext uri="{FF2B5EF4-FFF2-40B4-BE49-F238E27FC236}">
                <a16:creationId xmlns:a16="http://schemas.microsoft.com/office/drawing/2014/main" xmlns="" id="{4527402C-3F97-690D-9C20-A459E375AEB7}"/>
              </a:ext>
            </a:extLst>
          </p:cNvPr>
          <p:cNvSpPr txBox="1"/>
          <p:nvPr/>
        </p:nvSpPr>
        <p:spPr>
          <a:xfrm>
            <a:off x="942308" y="2101396"/>
            <a:ext cx="6619636" cy="2677656"/>
          </a:xfrm>
          <a:prstGeom prst="rect">
            <a:avLst/>
          </a:prstGeom>
          <a:noFill/>
        </p:spPr>
        <p:txBody>
          <a:bodyPr wrap="square" rtlCol="0">
            <a:spAutoFit/>
          </a:bodyPr>
          <a:lstStyle/>
          <a:p>
            <a:r>
              <a:rPr lang="en-US" sz="2400" b="1" dirty="0">
                <a:solidFill>
                  <a:prstClr val="black"/>
                </a:solidFill>
                <a:latin typeface="Times New Roman" panose="02020603050405020304" pitchFamily="18" charset="0"/>
                <a:cs typeface="Times New Roman" panose="02020603050405020304" pitchFamily="18" charset="0"/>
              </a:rPr>
              <a:t>Centralization</a:t>
            </a:r>
            <a:endParaRPr lang="ar-EG" sz="2400" b="1" dirty="0" smtClean="0">
              <a:solidFill>
                <a:prstClr val="black"/>
              </a:solidFill>
              <a:latin typeface="Times New Roman" panose="02020603050405020304" pitchFamily="18" charset="0"/>
              <a:cs typeface="Times New Roman" panose="02020603050405020304" pitchFamily="18" charset="0"/>
            </a:endParaRPr>
          </a:p>
          <a:p>
            <a:endParaRPr lang="ar-EG" sz="2400" b="1" dirty="0" smtClean="0">
              <a:solidFill>
                <a:prstClr val="black"/>
              </a:solidFill>
              <a:latin typeface="Times New Roman" panose="02020603050405020304" pitchFamily="18" charset="0"/>
              <a:cs typeface="Times New Roman" panose="02020603050405020304" pitchFamily="18" charset="0"/>
            </a:endParaRPr>
          </a:p>
          <a:p>
            <a:r>
              <a:rPr lang="en-US" sz="2400" b="1" dirty="0"/>
              <a:t>Organic </a:t>
            </a:r>
            <a:r>
              <a:rPr lang="en-US" sz="2400" b="1" dirty="0" smtClean="0"/>
              <a:t>Organizations</a:t>
            </a:r>
          </a:p>
          <a:p>
            <a:endParaRPr lang="en-US" sz="2400" b="1" dirty="0"/>
          </a:p>
          <a:p>
            <a:r>
              <a:rPr lang="en-US" sz="2400" dirty="0"/>
              <a:t>• Distributed decision making</a:t>
            </a:r>
          </a:p>
          <a:p>
            <a:r>
              <a:rPr lang="en-US" sz="2400" dirty="0"/>
              <a:t>• Vertical (top-down and bottom-up) as well as</a:t>
            </a:r>
          </a:p>
          <a:p>
            <a:r>
              <a:rPr lang="en-US" sz="2400" dirty="0"/>
              <a:t>horizontal communication</a:t>
            </a:r>
            <a:endParaRPr lang="en-US" sz="2400" dirty="0" smtClean="0"/>
          </a:p>
        </p:txBody>
      </p:sp>
      <p:pic>
        <p:nvPicPr>
          <p:cNvPr id="13" name="Picture 12"/>
          <p:cNvPicPr>
            <a:picLocks noChangeAspect="1"/>
          </p:cNvPicPr>
          <p:nvPr/>
        </p:nvPicPr>
        <p:blipFill>
          <a:blip r:embed="rId3"/>
          <a:stretch>
            <a:fillRect/>
          </a:stretch>
        </p:blipFill>
        <p:spPr>
          <a:xfrm>
            <a:off x="7404100" y="3755706"/>
            <a:ext cx="3193608" cy="1988796"/>
          </a:xfrm>
          <a:prstGeom prst="rect">
            <a:avLst/>
          </a:prstGeom>
        </p:spPr>
      </p:pic>
    </p:spTree>
    <p:extLst>
      <p:ext uri="{BB962C8B-B14F-4D97-AF65-F5344CB8AC3E}">
        <p14:creationId xmlns:p14="http://schemas.microsoft.com/office/powerpoint/2010/main" val="83984149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0112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prstClr val="black"/>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398812" y="993251"/>
            <a:ext cx="7703131" cy="523220"/>
          </a:xfrm>
          <a:prstGeom prst="rect">
            <a:avLst/>
          </a:prstGeom>
          <a:noFill/>
        </p:spPr>
        <p:txBody>
          <a:bodyPr wrap="square" rtlCol="0">
            <a:spAutoFit/>
          </a:bodyPr>
          <a:lstStyle/>
          <a:p>
            <a:r>
              <a:rPr lang="en-US" sz="2800" b="1" dirty="0">
                <a:solidFill>
                  <a:prstClr val="black"/>
                </a:solidFill>
                <a:latin typeface="Times New Roman" panose="02020603050405020304" pitchFamily="18" charset="0"/>
                <a:cs typeface="Times New Roman" panose="02020603050405020304" pitchFamily="18" charset="0"/>
              </a:rPr>
              <a:t>Organizational structure </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prstClr val="white"/>
                </a:solidFill>
                <a:latin typeface="Times New Roman" panose="02020603050405020304" pitchFamily="18" charset="0"/>
                <a:cs typeface="Times New Roman" panose="02020603050405020304" pitchFamily="18" charset="0"/>
              </a:rPr>
              <a:t>10</a:t>
            </a:r>
            <a:endParaRPr lang="en-US" sz="1600" b="1" dirty="0">
              <a:solidFill>
                <a:prstClr val="white"/>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prstClr val="black"/>
                </a:solidFill>
              </a:rPr>
              <a:t>www.midocean.ae</a:t>
            </a:r>
          </a:p>
        </p:txBody>
      </p:sp>
      <p:sp>
        <p:nvSpPr>
          <p:cNvPr id="11" name="TextBox 10">
            <a:extLst>
              <a:ext uri="{FF2B5EF4-FFF2-40B4-BE49-F238E27FC236}">
                <a16:creationId xmlns:a16="http://schemas.microsoft.com/office/drawing/2014/main" xmlns="" id="{4527402C-3F97-690D-9C20-A459E375AEB7}"/>
              </a:ext>
            </a:extLst>
          </p:cNvPr>
          <p:cNvSpPr txBox="1"/>
          <p:nvPr/>
        </p:nvSpPr>
        <p:spPr>
          <a:xfrm>
            <a:off x="942308" y="2101396"/>
            <a:ext cx="8013006" cy="3046988"/>
          </a:xfrm>
          <a:prstGeom prst="rect">
            <a:avLst/>
          </a:prstGeom>
          <a:noFill/>
        </p:spPr>
        <p:txBody>
          <a:bodyPr wrap="square" rtlCol="0">
            <a:spAutoFit/>
          </a:bodyPr>
          <a:lstStyle/>
          <a:p>
            <a:r>
              <a:rPr lang="en-US" sz="2400" b="1" dirty="0">
                <a:solidFill>
                  <a:prstClr val="black"/>
                </a:solidFill>
                <a:latin typeface="Times New Roman" panose="02020603050405020304" pitchFamily="18" charset="0"/>
                <a:cs typeface="Times New Roman" panose="02020603050405020304" pitchFamily="18" charset="0"/>
              </a:rPr>
              <a:t>Hierarchy</a:t>
            </a:r>
            <a:endParaRPr lang="ar-EG" sz="2400" b="1" dirty="0" smtClean="0">
              <a:solidFill>
                <a:prstClr val="black"/>
              </a:solidFill>
              <a:latin typeface="Times New Roman" panose="02020603050405020304" pitchFamily="18" charset="0"/>
              <a:cs typeface="Times New Roman" panose="02020603050405020304" pitchFamily="18" charset="0"/>
            </a:endParaRPr>
          </a:p>
          <a:p>
            <a:endParaRPr lang="ar-EG" sz="2400" b="1" dirty="0" smtClean="0">
              <a:solidFill>
                <a:prstClr val="black"/>
              </a:solidFill>
              <a:latin typeface="Times New Roman" panose="02020603050405020304" pitchFamily="18" charset="0"/>
              <a:cs typeface="Times New Roman" panose="02020603050405020304" pitchFamily="18" charset="0"/>
            </a:endParaRPr>
          </a:p>
          <a:p>
            <a:r>
              <a:rPr lang="en-US" sz="2400" b="1" dirty="0"/>
              <a:t>Mechanistic </a:t>
            </a:r>
            <a:r>
              <a:rPr lang="en-US" sz="2400" b="1" dirty="0" smtClean="0"/>
              <a:t>Organizations</a:t>
            </a:r>
          </a:p>
          <a:p>
            <a:endParaRPr lang="en-US" sz="2400" dirty="0" smtClean="0"/>
          </a:p>
          <a:p>
            <a:r>
              <a:rPr lang="en-US" sz="2400" dirty="0"/>
              <a:t>• Tall structures</a:t>
            </a:r>
          </a:p>
          <a:p>
            <a:r>
              <a:rPr lang="en-US" sz="2400" dirty="0"/>
              <a:t>• Low span of control</a:t>
            </a:r>
          </a:p>
          <a:p>
            <a:r>
              <a:rPr lang="en-US" sz="2400" dirty="0"/>
              <a:t>• Clear lines of authority</a:t>
            </a:r>
          </a:p>
          <a:p>
            <a:r>
              <a:rPr lang="en-US" sz="2400" dirty="0"/>
              <a:t>• Command and control</a:t>
            </a:r>
            <a:endParaRPr lang="en-US" sz="2400" dirty="0">
              <a:solidFill>
                <a:prstClr val="black"/>
              </a:solidFill>
              <a:latin typeface="Times New Roman" panose="02020603050405020304" pitchFamily="18" charset="0"/>
              <a:cs typeface="Times New Roman" panose="02020603050405020304" pitchFamily="18" charset="0"/>
            </a:endParaRPr>
          </a:p>
        </p:txBody>
      </p:sp>
      <p:pic>
        <p:nvPicPr>
          <p:cNvPr id="12" name="Picture 11"/>
          <p:cNvPicPr>
            <a:picLocks noChangeAspect="1"/>
          </p:cNvPicPr>
          <p:nvPr/>
        </p:nvPicPr>
        <p:blipFill>
          <a:blip r:embed="rId3"/>
          <a:stretch>
            <a:fillRect/>
          </a:stretch>
        </p:blipFill>
        <p:spPr>
          <a:xfrm>
            <a:off x="6488472" y="4125038"/>
            <a:ext cx="3613471" cy="1512160"/>
          </a:xfrm>
          <a:prstGeom prst="rect">
            <a:avLst/>
          </a:prstGeom>
        </p:spPr>
      </p:pic>
    </p:spTree>
    <p:extLst>
      <p:ext uri="{BB962C8B-B14F-4D97-AF65-F5344CB8AC3E}">
        <p14:creationId xmlns:p14="http://schemas.microsoft.com/office/powerpoint/2010/main" val="368751196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0112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prstClr val="black"/>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398812" y="993251"/>
            <a:ext cx="7703131" cy="523220"/>
          </a:xfrm>
          <a:prstGeom prst="rect">
            <a:avLst/>
          </a:prstGeom>
          <a:noFill/>
        </p:spPr>
        <p:txBody>
          <a:bodyPr wrap="square" rtlCol="0">
            <a:spAutoFit/>
          </a:bodyPr>
          <a:lstStyle/>
          <a:p>
            <a:r>
              <a:rPr lang="en-US" sz="2800" b="1" dirty="0">
                <a:solidFill>
                  <a:prstClr val="black"/>
                </a:solidFill>
                <a:latin typeface="Times New Roman" panose="02020603050405020304" pitchFamily="18" charset="0"/>
                <a:cs typeface="Times New Roman" panose="02020603050405020304" pitchFamily="18" charset="0"/>
              </a:rPr>
              <a:t>Organizational structure </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prstClr val="white"/>
                </a:solidFill>
                <a:latin typeface="Times New Roman" panose="02020603050405020304" pitchFamily="18" charset="0"/>
                <a:cs typeface="Times New Roman" panose="02020603050405020304" pitchFamily="18" charset="0"/>
              </a:rPr>
              <a:t>10</a:t>
            </a:r>
            <a:endParaRPr lang="en-US" sz="1600" b="1" dirty="0">
              <a:solidFill>
                <a:prstClr val="white"/>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prstClr val="black"/>
                </a:solidFill>
              </a:rPr>
              <a:t>www.midocean.ae</a:t>
            </a:r>
          </a:p>
        </p:txBody>
      </p:sp>
      <p:sp>
        <p:nvSpPr>
          <p:cNvPr id="11" name="TextBox 10">
            <a:extLst>
              <a:ext uri="{FF2B5EF4-FFF2-40B4-BE49-F238E27FC236}">
                <a16:creationId xmlns:a16="http://schemas.microsoft.com/office/drawing/2014/main" xmlns="" id="{4527402C-3F97-690D-9C20-A459E375AEB7}"/>
              </a:ext>
            </a:extLst>
          </p:cNvPr>
          <p:cNvSpPr txBox="1"/>
          <p:nvPr/>
        </p:nvSpPr>
        <p:spPr>
          <a:xfrm>
            <a:off x="942308" y="2101396"/>
            <a:ext cx="6619636" cy="3416320"/>
          </a:xfrm>
          <a:prstGeom prst="rect">
            <a:avLst/>
          </a:prstGeom>
          <a:noFill/>
        </p:spPr>
        <p:txBody>
          <a:bodyPr wrap="square" rtlCol="0">
            <a:spAutoFit/>
          </a:bodyPr>
          <a:lstStyle/>
          <a:p>
            <a:r>
              <a:rPr lang="en-US" sz="2400" b="1" dirty="0">
                <a:solidFill>
                  <a:prstClr val="black"/>
                </a:solidFill>
                <a:latin typeface="Times New Roman" panose="02020603050405020304" pitchFamily="18" charset="0"/>
                <a:cs typeface="Times New Roman" panose="02020603050405020304" pitchFamily="18" charset="0"/>
              </a:rPr>
              <a:t>Hierarchy</a:t>
            </a:r>
            <a:endParaRPr lang="ar-EG" sz="2400" b="1" dirty="0" smtClean="0">
              <a:solidFill>
                <a:prstClr val="black"/>
              </a:solidFill>
              <a:latin typeface="Times New Roman" panose="02020603050405020304" pitchFamily="18" charset="0"/>
              <a:cs typeface="Times New Roman" panose="02020603050405020304" pitchFamily="18" charset="0"/>
            </a:endParaRPr>
          </a:p>
          <a:p>
            <a:endParaRPr lang="ar-EG" sz="2400" b="1" dirty="0" smtClean="0">
              <a:solidFill>
                <a:prstClr val="black"/>
              </a:solidFill>
              <a:latin typeface="Times New Roman" panose="02020603050405020304" pitchFamily="18" charset="0"/>
              <a:cs typeface="Times New Roman" panose="02020603050405020304" pitchFamily="18" charset="0"/>
            </a:endParaRPr>
          </a:p>
          <a:p>
            <a:r>
              <a:rPr lang="en-US" sz="2400" b="1" dirty="0"/>
              <a:t>Organic </a:t>
            </a:r>
            <a:r>
              <a:rPr lang="en-US" sz="2400" b="1" dirty="0" smtClean="0"/>
              <a:t>Organizations</a:t>
            </a:r>
          </a:p>
          <a:p>
            <a:endParaRPr lang="en-US" sz="2400" b="1" dirty="0"/>
          </a:p>
          <a:p>
            <a:r>
              <a:rPr lang="en-US" sz="2400" dirty="0"/>
              <a:t>• Flat structures</a:t>
            </a:r>
          </a:p>
          <a:p>
            <a:r>
              <a:rPr lang="en-US" sz="2400" dirty="0"/>
              <a:t>• High span of control</a:t>
            </a:r>
          </a:p>
          <a:p>
            <a:r>
              <a:rPr lang="en-US" sz="2400" dirty="0"/>
              <a:t>• Horizontal as well as two-way vertical</a:t>
            </a:r>
          </a:p>
          <a:p>
            <a:r>
              <a:rPr lang="en-US" sz="2400" dirty="0"/>
              <a:t>communication</a:t>
            </a:r>
          </a:p>
          <a:p>
            <a:r>
              <a:rPr lang="en-US" sz="2400" dirty="0"/>
              <a:t>• Mutual adjustment</a:t>
            </a:r>
            <a:endParaRPr lang="en-US" sz="2400" dirty="0" smtClean="0"/>
          </a:p>
        </p:txBody>
      </p:sp>
      <p:pic>
        <p:nvPicPr>
          <p:cNvPr id="12" name="Picture 11"/>
          <p:cNvPicPr>
            <a:picLocks noChangeAspect="1"/>
          </p:cNvPicPr>
          <p:nvPr/>
        </p:nvPicPr>
        <p:blipFill>
          <a:blip r:embed="rId3"/>
          <a:stretch>
            <a:fillRect/>
          </a:stretch>
        </p:blipFill>
        <p:spPr>
          <a:xfrm>
            <a:off x="6488472" y="4125038"/>
            <a:ext cx="3613471" cy="1512160"/>
          </a:xfrm>
          <a:prstGeom prst="rect">
            <a:avLst/>
          </a:prstGeom>
        </p:spPr>
      </p:pic>
    </p:spTree>
    <p:extLst>
      <p:ext uri="{BB962C8B-B14F-4D97-AF65-F5344CB8AC3E}">
        <p14:creationId xmlns:p14="http://schemas.microsoft.com/office/powerpoint/2010/main" val="4533590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xmlns="" id="{87357321-6E69-4B90-B781-A8690AF55508}"/>
              </a:ext>
            </a:extLst>
          </p:cNvPr>
          <p:cNvSpPr txBox="1"/>
          <p:nvPr/>
        </p:nvSpPr>
        <p:spPr>
          <a:xfrm>
            <a:off x="127387" y="1189363"/>
            <a:ext cx="10764251" cy="3231654"/>
          </a:xfrm>
          <a:prstGeom prst="rect">
            <a:avLst/>
          </a:prstGeom>
          <a:noFill/>
        </p:spPr>
        <p:txBody>
          <a:bodyPr wrap="square">
            <a:spAutoFit/>
          </a:bodyPr>
          <a:lstStyle/>
          <a:p>
            <a:pPr marL="457200" indent="-457200">
              <a:buFont typeface="Arial" panose="020B0604020202020204" pitchFamily="34" charset="0"/>
              <a:buChar char="•"/>
            </a:pPr>
            <a:endParaRPr lang="en-US" sz="2000" dirty="0">
              <a:solidFill>
                <a:schemeClr val="bg1">
                  <a:lumMod val="50000"/>
                </a:schemeClr>
              </a:solidFill>
              <a:latin typeface="Times New Roman" panose="02020603050405020304" pitchFamily="18" charset="0"/>
              <a:cs typeface="Times New Roman" panose="02020603050405020304" pitchFamily="18" charset="0"/>
            </a:endParaRPr>
          </a:p>
          <a:p>
            <a:pPr marL="457200" indent="-457200">
              <a:buFont typeface="Wingdings" panose="05000000000000000000" pitchFamily="2" charset="2"/>
              <a:buChar char="Ø"/>
            </a:pPr>
            <a:r>
              <a:rPr lang="en-US" sz="2400" b="1" dirty="0">
                <a:solidFill>
                  <a:schemeClr val="bg1">
                    <a:lumMod val="75000"/>
                  </a:schemeClr>
                </a:solidFill>
                <a:latin typeface="Times New Roman" panose="02020603050405020304" pitchFamily="18" charset="0"/>
                <a:cs typeface="Times New Roman" panose="02020603050405020304" pitchFamily="18" charset="0"/>
              </a:rPr>
              <a:t>Organizational Design and Competitive Advantage</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Organizational Structure</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Mechanistic vs. Organic Organizations</a:t>
            </a:r>
          </a:p>
          <a:p>
            <a:pPr marL="457200" indent="-457200">
              <a:buFont typeface="Wingdings" panose="05000000000000000000" pitchFamily="2" charset="2"/>
              <a:buChar char="Ø"/>
            </a:pPr>
            <a:r>
              <a:rPr lang="en-US" sz="2400" b="1" dirty="0">
                <a:solidFill>
                  <a:schemeClr val="bg1">
                    <a:lumMod val="75000"/>
                  </a:schemeClr>
                </a:solidFill>
                <a:latin typeface="Times New Roman" panose="02020603050405020304" pitchFamily="18" charset="0"/>
                <a:cs typeface="Times New Roman" panose="02020603050405020304" pitchFamily="18" charset="0"/>
              </a:rPr>
              <a:t>Strategy and Structure</a:t>
            </a:r>
          </a:p>
          <a:p>
            <a:pPr marL="457200" indent="-457200">
              <a:buFont typeface="Arial" panose="020B0604020202020204" pitchFamily="34" charset="0"/>
              <a:buChar char="•"/>
            </a:pPr>
            <a:r>
              <a:rPr lang="en-US" sz="2400" b="1" dirty="0">
                <a:solidFill>
                  <a:schemeClr val="bg1">
                    <a:lumMod val="50000"/>
                  </a:schemeClr>
                </a:solidFill>
                <a:latin typeface="Times New Roman" panose="02020603050405020304" pitchFamily="18" charset="0"/>
                <a:cs typeface="Times New Roman" panose="02020603050405020304" pitchFamily="18" charset="0"/>
              </a:rPr>
              <a:t>Simple Structure</a:t>
            </a:r>
          </a:p>
          <a:p>
            <a:pPr marL="457200" indent="-457200">
              <a:buFont typeface="Arial" panose="020B0604020202020204" pitchFamily="34" charset="0"/>
              <a:buChar char="•"/>
            </a:pPr>
            <a:r>
              <a:rPr lang="en-US" sz="2400" b="1" dirty="0">
                <a:solidFill>
                  <a:schemeClr val="bg1">
                    <a:lumMod val="50000"/>
                  </a:schemeClr>
                </a:solidFill>
                <a:latin typeface="Times New Roman" panose="02020603050405020304" pitchFamily="18" charset="0"/>
                <a:cs typeface="Times New Roman" panose="02020603050405020304" pitchFamily="18" charset="0"/>
              </a:rPr>
              <a:t>Functional Structure</a:t>
            </a:r>
          </a:p>
          <a:p>
            <a:pPr marL="457200" indent="-457200">
              <a:buFont typeface="Arial" panose="020B0604020202020204" pitchFamily="34" charset="0"/>
              <a:buChar char="•"/>
            </a:pPr>
            <a:r>
              <a:rPr lang="en-US" sz="2400" b="1" dirty="0">
                <a:solidFill>
                  <a:schemeClr val="bg1">
                    <a:lumMod val="50000"/>
                  </a:schemeClr>
                </a:solidFill>
                <a:latin typeface="Times New Roman" panose="02020603050405020304" pitchFamily="18" charset="0"/>
                <a:cs typeface="Times New Roman" panose="02020603050405020304" pitchFamily="18" charset="0"/>
              </a:rPr>
              <a:t>Multidivisional Structure</a:t>
            </a:r>
          </a:p>
          <a:p>
            <a:pPr marL="457200" indent="-457200">
              <a:buFont typeface="Arial" panose="020B0604020202020204" pitchFamily="34" charset="0"/>
              <a:buChar char="•"/>
            </a:pPr>
            <a:r>
              <a:rPr lang="en-US" sz="2400" b="1" dirty="0">
                <a:solidFill>
                  <a:schemeClr val="bg1">
                    <a:lumMod val="50000"/>
                  </a:schemeClr>
                </a:solidFill>
                <a:latin typeface="Times New Roman" panose="02020603050405020304" pitchFamily="18" charset="0"/>
                <a:cs typeface="Times New Roman" panose="02020603050405020304" pitchFamily="18" charset="0"/>
              </a:rPr>
              <a:t>Matrix Structure</a:t>
            </a:r>
          </a:p>
        </p:txBody>
      </p:sp>
      <p:pic>
        <p:nvPicPr>
          <p:cNvPr id="6" name="Picture 5">
            <a:extLst>
              <a:ext uri="{FF2B5EF4-FFF2-40B4-BE49-F238E27FC236}">
                <a16:creationId xmlns="" xmlns:a16="http://schemas.microsoft.com/office/drawing/2014/main" id="{CBBA58F7-397B-7DE5-A7C3-7859BEFC12FC}"/>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827039" y="235256"/>
            <a:ext cx="2068300" cy="1125123"/>
          </a:xfrm>
          <a:prstGeom prst="rect">
            <a:avLst/>
          </a:prstGeom>
        </p:spPr>
      </p:pic>
      <p:sp>
        <p:nvSpPr>
          <p:cNvPr id="7" name="TextBox 6">
            <a:extLst>
              <a:ext uri="{FF2B5EF4-FFF2-40B4-BE49-F238E27FC236}">
                <a16:creationId xmlns="" xmlns:a16="http://schemas.microsoft.com/office/drawing/2014/main" id="{D2A61C26-2216-E13E-2DAA-FEF4A7305383}"/>
              </a:ext>
            </a:extLst>
          </p:cNvPr>
          <p:cNvSpPr txBox="1"/>
          <p:nvPr/>
        </p:nvSpPr>
        <p:spPr>
          <a:xfrm>
            <a:off x="8664082" y="6143369"/>
            <a:ext cx="2616200" cy="400110"/>
          </a:xfrm>
          <a:prstGeom prst="rect">
            <a:avLst/>
          </a:prstGeom>
          <a:noFill/>
        </p:spPr>
        <p:txBody>
          <a:bodyPr wrap="square" rtlCol="0">
            <a:spAutoFit/>
          </a:bodyPr>
          <a:lstStyle/>
          <a:p>
            <a:pPr algn="ctr"/>
            <a:r>
              <a:rPr lang="en-US" sz="2000" dirty="0"/>
              <a:t>www.midocean.ae</a:t>
            </a:r>
          </a:p>
        </p:txBody>
      </p:sp>
      <p:sp>
        <p:nvSpPr>
          <p:cNvPr id="8" name="TextBox 7"/>
          <p:cNvSpPr txBox="1"/>
          <p:nvPr/>
        </p:nvSpPr>
        <p:spPr>
          <a:xfrm>
            <a:off x="127387" y="235256"/>
            <a:ext cx="9827039" cy="954107"/>
          </a:xfrm>
          <a:prstGeom prst="rect">
            <a:avLst/>
          </a:prstGeom>
          <a:noFill/>
        </p:spPr>
        <p:txBody>
          <a:bodyPr wrap="square" rtlCol="0">
            <a:spAutoFit/>
          </a:bodyPr>
          <a:lstStyle/>
          <a:p>
            <a:r>
              <a:rPr kumimoji="0" lang="en-US" sz="2800" b="1" i="0" u="none" strike="noStrike" kern="1200" cap="none" spc="0" normalizeH="0" baseline="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Agenda</a:t>
            </a:r>
            <a:r>
              <a:rPr kumimoji="0" lang="en-US" sz="2800" b="1" i="0" u="none" strike="noStrike" kern="1200" cap="none" spc="0" normalizeH="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 </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Organizational Design: Structure, Culture, and Control</a:t>
            </a:r>
          </a:p>
        </p:txBody>
      </p:sp>
    </p:spTree>
    <p:extLst>
      <p:ext uri="{BB962C8B-B14F-4D97-AF65-F5344CB8AC3E}">
        <p14:creationId xmlns:p14="http://schemas.microsoft.com/office/powerpoint/2010/main" val="4290616794"/>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27291"/>
            <a:ext cx="5547685" cy="5573488"/>
          </a:xfr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21560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3494893" y="1375848"/>
            <a:ext cx="7678057" cy="954107"/>
          </a:xfrm>
          <a:prstGeom prst="rect">
            <a:avLst/>
          </a:prstGeom>
          <a:noFill/>
        </p:spPr>
        <p:txBody>
          <a:bodyPr wrap="square" rtlCol="0">
            <a:spAutoFit/>
          </a:bodyPr>
          <a:lstStyle/>
          <a:p>
            <a:pPr algn="ctr"/>
            <a:endParaRPr lang="en-US" sz="2800" b="1" dirty="0">
              <a:solidFill>
                <a:srgbClr val="00B0F0"/>
              </a:solidFill>
              <a:latin typeface="Times New Roman" panose="02020603050405020304" pitchFamily="18" charset="0"/>
              <a:cs typeface="Times New Roman" panose="02020603050405020304" pitchFamily="18" charset="0"/>
            </a:endParaRPr>
          </a:p>
          <a:p>
            <a:pPr algn="ctr"/>
            <a:r>
              <a:rPr lang="en-US" sz="2800" b="1" dirty="0">
                <a:solidFill>
                  <a:srgbClr val="00B0F0"/>
                </a:solidFill>
                <a:latin typeface="Times New Roman" panose="02020603050405020304" pitchFamily="18" charset="0"/>
                <a:cs typeface="Times New Roman" panose="02020603050405020304" pitchFamily="18" charset="0"/>
              </a:rPr>
              <a:t>Strategy and Structure</a:t>
            </a: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345783" y="2502137"/>
            <a:ext cx="8844924" cy="4893647"/>
          </a:xfrm>
          <a:prstGeom prst="rect">
            <a:avLst/>
          </a:prstGeom>
          <a:noFill/>
        </p:spPr>
        <p:txBody>
          <a:bodyPr wrap="square" rtlCol="0">
            <a:spAutoFit/>
          </a:bodyPr>
          <a:lstStyle/>
          <a:p>
            <a:r>
              <a:rPr lang="en-US" sz="2400" dirty="0">
                <a:effectLst>
                  <a:outerShdw blurRad="38100" dist="38100" dir="2700000" algn="tl">
                    <a:srgbClr val="000000">
                      <a:alpha val="43137"/>
                    </a:srgbClr>
                  </a:outerShdw>
                </a:effectLst>
              </a:rPr>
              <a:t>The important and interdependent relationship between strategy and structure directly impacts a firm’s performance. Moreover, the relationship is dynamic—changing over time in a somewhat predictable pattern as firms grow in size and complexity. </a:t>
            </a:r>
          </a:p>
          <a:p>
            <a:r>
              <a:rPr lang="en-US" sz="2400" dirty="0" smtClean="0">
                <a:effectLst>
                  <a:outerShdw blurRad="38100" dist="38100" dir="2700000" algn="tl">
                    <a:srgbClr val="000000">
                      <a:alpha val="43137"/>
                    </a:srgbClr>
                  </a:outerShdw>
                </a:effectLst>
              </a:rPr>
              <a:t>Different </a:t>
            </a:r>
            <a:r>
              <a:rPr lang="en-US" sz="2400" dirty="0">
                <a:effectLst>
                  <a:outerShdw blurRad="38100" dist="38100" dir="2700000" algn="tl">
                    <a:srgbClr val="000000">
                      <a:alpha val="43137"/>
                    </a:srgbClr>
                  </a:outerShdw>
                </a:effectLst>
              </a:rPr>
              <a:t>stages in a firm’s growth require different organizational structures; </a:t>
            </a:r>
            <a:endParaRPr lang="en-US" sz="2400" dirty="0" smtClean="0">
              <a:effectLst>
                <a:outerShdw blurRad="38100" dist="38100" dir="2700000" algn="tl">
                  <a:srgbClr val="000000">
                    <a:alpha val="43137"/>
                  </a:srgbClr>
                </a:outerShdw>
              </a:effectLst>
            </a:endParaRPr>
          </a:p>
          <a:p>
            <a:r>
              <a:rPr lang="en-US" sz="2400" b="1" dirty="0" smtClean="0"/>
              <a:t>Simple structure</a:t>
            </a:r>
          </a:p>
          <a:p>
            <a:r>
              <a:rPr lang="en-US" sz="2400" b="1" dirty="0">
                <a:solidFill>
                  <a:prstClr val="black"/>
                </a:solidFill>
                <a:latin typeface="Times New Roman" panose="02020603050405020304" pitchFamily="18" charset="0"/>
                <a:cs typeface="Times New Roman" panose="02020603050405020304" pitchFamily="18" charset="0"/>
              </a:rPr>
              <a:t>Functional </a:t>
            </a:r>
            <a:r>
              <a:rPr lang="en-US" sz="2400" b="1" dirty="0" smtClean="0">
                <a:solidFill>
                  <a:prstClr val="black"/>
                </a:solidFill>
                <a:latin typeface="Times New Roman" panose="02020603050405020304" pitchFamily="18" charset="0"/>
                <a:cs typeface="Times New Roman" panose="02020603050405020304" pitchFamily="18" charset="0"/>
              </a:rPr>
              <a:t>structure</a:t>
            </a:r>
          </a:p>
          <a:p>
            <a:r>
              <a:rPr lang="en-US" sz="2400" b="1" dirty="0">
                <a:solidFill>
                  <a:prstClr val="black"/>
                </a:solidFill>
                <a:latin typeface="Times New Roman" panose="02020603050405020304" pitchFamily="18" charset="0"/>
                <a:cs typeface="Times New Roman" panose="02020603050405020304" pitchFamily="18" charset="0"/>
              </a:rPr>
              <a:t>Multidivisional </a:t>
            </a:r>
            <a:r>
              <a:rPr lang="en-US" sz="2400" b="1" dirty="0" smtClean="0">
                <a:solidFill>
                  <a:prstClr val="black"/>
                </a:solidFill>
                <a:latin typeface="Times New Roman" panose="02020603050405020304" pitchFamily="18" charset="0"/>
                <a:cs typeface="Times New Roman" panose="02020603050405020304" pitchFamily="18" charset="0"/>
              </a:rPr>
              <a:t>Structure</a:t>
            </a:r>
          </a:p>
          <a:p>
            <a:r>
              <a:rPr lang="en-US" sz="2400" b="1" dirty="0">
                <a:solidFill>
                  <a:prstClr val="black"/>
                </a:solidFill>
                <a:latin typeface="Times New Roman" panose="02020603050405020304" pitchFamily="18" charset="0"/>
                <a:cs typeface="Times New Roman" panose="02020603050405020304" pitchFamily="18" charset="0"/>
              </a:rPr>
              <a:t>Matrix Structure</a:t>
            </a:r>
          </a:p>
          <a:p>
            <a:endParaRPr lang="en-US" sz="2400" b="1" dirty="0">
              <a:solidFill>
                <a:prstClr val="black"/>
              </a:solidFill>
              <a:latin typeface="Times New Roman" panose="02020603050405020304" pitchFamily="18" charset="0"/>
              <a:cs typeface="Times New Roman" panose="02020603050405020304" pitchFamily="18" charset="0"/>
            </a:endParaRPr>
          </a:p>
          <a:p>
            <a:endParaRPr lang="en-US" sz="2400" b="1" dirty="0">
              <a:solidFill>
                <a:prstClr val="black"/>
              </a:solidFill>
              <a:latin typeface="Times New Roman" panose="02020603050405020304" pitchFamily="18" charset="0"/>
              <a:cs typeface="Times New Roman" panose="02020603050405020304" pitchFamily="18" charset="0"/>
            </a:endParaRPr>
          </a:p>
          <a:p>
            <a:endParaRPr lang="en-US" sz="2400" dirty="0">
              <a:effectLst>
                <a:outerShdw blurRad="38100" dist="38100" dir="2700000" algn="tl">
                  <a:srgbClr val="000000">
                    <a:alpha val="43137"/>
                  </a:srgbClr>
                </a:outerShdw>
              </a:effectLst>
            </a:endParaRPr>
          </a:p>
        </p:txBody>
      </p:sp>
      <p:sp>
        <p:nvSpPr>
          <p:cNvPr id="4" name="Rectangle 3">
            <a:extLst>
              <a:ext uri="{FF2B5EF4-FFF2-40B4-BE49-F238E27FC236}">
                <a16:creationId xmlns=""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 xmlns:a16="http://schemas.microsoft.com/office/drawing/2014/main" id="{CBBA58F7-397B-7DE5-A7C3-7859BEFC12FC}"/>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 xmlns:a16="http://schemas.microsoft.com/office/drawing/2014/main" id="{D2A61C26-2216-E13E-2DAA-FEF4A7305383}"/>
              </a:ext>
            </a:extLst>
          </p:cNvPr>
          <p:cNvSpPr txBox="1"/>
          <p:nvPr/>
        </p:nvSpPr>
        <p:spPr>
          <a:xfrm>
            <a:off x="6075219" y="6361425"/>
            <a:ext cx="2616200" cy="400110"/>
          </a:xfrm>
          <a:prstGeom prst="rect">
            <a:avLst/>
          </a:prstGeom>
          <a:noFill/>
        </p:spPr>
        <p:txBody>
          <a:bodyPr wrap="square" rtlCol="0">
            <a:spAutoFit/>
          </a:bodyPr>
          <a:lstStyle/>
          <a:p>
            <a:pPr algn="ctr"/>
            <a:r>
              <a:rPr lang="en-US" sz="2000" dirty="0"/>
              <a:t>www.midocean.ae</a:t>
            </a:r>
          </a:p>
        </p:txBody>
      </p:sp>
      <p:pic>
        <p:nvPicPr>
          <p:cNvPr id="3" name="Picture 2"/>
          <p:cNvPicPr>
            <a:picLocks noChangeAspect="1"/>
          </p:cNvPicPr>
          <p:nvPr/>
        </p:nvPicPr>
        <p:blipFill>
          <a:blip r:embed="rId5"/>
          <a:stretch>
            <a:fillRect/>
          </a:stretch>
        </p:blipFill>
        <p:spPr>
          <a:xfrm>
            <a:off x="836971" y="4642798"/>
            <a:ext cx="2420675" cy="1812653"/>
          </a:xfrm>
          <a:prstGeom prst="rect">
            <a:avLst/>
          </a:prstGeom>
        </p:spPr>
      </p:pic>
    </p:spTree>
    <p:extLst>
      <p:ext uri="{BB962C8B-B14F-4D97-AF65-F5344CB8AC3E}">
        <p14:creationId xmlns:p14="http://schemas.microsoft.com/office/powerpoint/2010/main" val="1620805888"/>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0112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prstClr val="black"/>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398812" y="993251"/>
            <a:ext cx="7703131" cy="523220"/>
          </a:xfrm>
          <a:prstGeom prst="rect">
            <a:avLst/>
          </a:prstGeom>
          <a:noFill/>
        </p:spPr>
        <p:txBody>
          <a:bodyPr wrap="square" rtlCol="0">
            <a:spAutoFit/>
          </a:bodyPr>
          <a:lstStyle/>
          <a:p>
            <a:r>
              <a:rPr lang="en-US" sz="2800" b="1" dirty="0">
                <a:solidFill>
                  <a:prstClr val="black"/>
                </a:solidFill>
                <a:latin typeface="Times New Roman" panose="02020603050405020304" pitchFamily="18" charset="0"/>
                <a:cs typeface="Times New Roman" panose="02020603050405020304" pitchFamily="18" charset="0"/>
              </a:rPr>
              <a:t>Strategy and Structure</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prstClr val="white"/>
                </a:solidFill>
                <a:latin typeface="Times New Roman" panose="02020603050405020304" pitchFamily="18" charset="0"/>
                <a:cs typeface="Times New Roman" panose="02020603050405020304" pitchFamily="18" charset="0"/>
              </a:rPr>
              <a:t>10</a:t>
            </a:r>
            <a:endParaRPr lang="en-US" sz="1600" b="1" dirty="0">
              <a:solidFill>
                <a:prstClr val="white"/>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prstClr val="black"/>
                </a:solidFill>
              </a:rPr>
              <a:t>www.midocean.ae</a:t>
            </a:r>
          </a:p>
        </p:txBody>
      </p:sp>
      <p:pic>
        <p:nvPicPr>
          <p:cNvPr id="7" name="Picture 6"/>
          <p:cNvPicPr>
            <a:picLocks noChangeAspect="1"/>
          </p:cNvPicPr>
          <p:nvPr/>
        </p:nvPicPr>
        <p:blipFill>
          <a:blip r:embed="rId3"/>
          <a:stretch>
            <a:fillRect/>
          </a:stretch>
        </p:blipFill>
        <p:spPr>
          <a:xfrm>
            <a:off x="1214178" y="2357211"/>
            <a:ext cx="9758621" cy="3458058"/>
          </a:xfrm>
          <a:prstGeom prst="rect">
            <a:avLst/>
          </a:prstGeom>
        </p:spPr>
      </p:pic>
    </p:spTree>
    <p:extLst>
      <p:ext uri="{BB962C8B-B14F-4D97-AF65-F5344CB8AC3E}">
        <p14:creationId xmlns:p14="http://schemas.microsoft.com/office/powerpoint/2010/main" val="6088306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0112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prstClr val="black"/>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398812" y="993251"/>
            <a:ext cx="7703131" cy="523220"/>
          </a:xfrm>
          <a:prstGeom prst="rect">
            <a:avLst/>
          </a:prstGeom>
          <a:noFill/>
        </p:spPr>
        <p:txBody>
          <a:bodyPr wrap="square" rtlCol="0">
            <a:spAutoFit/>
          </a:bodyPr>
          <a:lstStyle/>
          <a:p>
            <a:r>
              <a:rPr lang="en-US" sz="2800" b="1" dirty="0">
                <a:solidFill>
                  <a:prstClr val="black"/>
                </a:solidFill>
                <a:latin typeface="Times New Roman" panose="02020603050405020304" pitchFamily="18" charset="0"/>
                <a:cs typeface="Times New Roman" panose="02020603050405020304" pitchFamily="18" charset="0"/>
              </a:rPr>
              <a:t>Strategy and Structure</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prstClr val="white"/>
                </a:solidFill>
                <a:latin typeface="Times New Roman" panose="02020603050405020304" pitchFamily="18" charset="0"/>
                <a:cs typeface="Times New Roman" panose="02020603050405020304" pitchFamily="18" charset="0"/>
              </a:rPr>
              <a:t>10</a:t>
            </a:r>
            <a:endParaRPr lang="en-US" sz="1600" b="1" dirty="0">
              <a:solidFill>
                <a:prstClr val="white"/>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prstClr val="black"/>
                </a:solidFill>
              </a:rPr>
              <a:t>www.midocean.ae</a:t>
            </a:r>
          </a:p>
        </p:txBody>
      </p:sp>
      <p:sp>
        <p:nvSpPr>
          <p:cNvPr id="11" name="TextBox 10">
            <a:extLst>
              <a:ext uri="{FF2B5EF4-FFF2-40B4-BE49-F238E27FC236}">
                <a16:creationId xmlns:a16="http://schemas.microsoft.com/office/drawing/2014/main" xmlns="" id="{4527402C-3F97-690D-9C20-A459E375AEB7}"/>
              </a:ext>
            </a:extLst>
          </p:cNvPr>
          <p:cNvSpPr txBox="1"/>
          <p:nvPr/>
        </p:nvSpPr>
        <p:spPr>
          <a:xfrm>
            <a:off x="942307" y="2101396"/>
            <a:ext cx="9159635" cy="1569660"/>
          </a:xfrm>
          <a:prstGeom prst="rect">
            <a:avLst/>
          </a:prstGeom>
          <a:noFill/>
        </p:spPr>
        <p:txBody>
          <a:bodyPr wrap="square" rtlCol="0">
            <a:spAutoFit/>
          </a:bodyPr>
          <a:lstStyle/>
          <a:p>
            <a:r>
              <a:rPr lang="en-US" sz="2400" b="1" dirty="0" smtClean="0">
                <a:solidFill>
                  <a:prstClr val="black"/>
                </a:solidFill>
                <a:latin typeface="Times New Roman" panose="02020603050405020304" pitchFamily="18" charset="0"/>
                <a:cs typeface="Times New Roman" panose="02020603050405020304" pitchFamily="18" charset="0"/>
              </a:rPr>
              <a:t>Simple structure</a:t>
            </a:r>
          </a:p>
          <a:p>
            <a:endParaRPr lang="en-US" sz="2400" b="1" dirty="0">
              <a:solidFill>
                <a:prstClr val="black"/>
              </a:solidFill>
              <a:latin typeface="Times New Roman" panose="02020603050405020304" pitchFamily="18" charset="0"/>
              <a:cs typeface="Times New Roman" panose="02020603050405020304" pitchFamily="18" charset="0"/>
            </a:endParaRPr>
          </a:p>
          <a:p>
            <a:r>
              <a:rPr lang="en-US" sz="2400" dirty="0">
                <a:solidFill>
                  <a:prstClr val="black"/>
                </a:solidFill>
                <a:latin typeface="Times New Roman" panose="02020603050405020304" pitchFamily="18" charset="0"/>
                <a:cs typeface="Times New Roman" panose="02020603050405020304" pitchFamily="18" charset="0"/>
              </a:rPr>
              <a:t>Organizational structure in which the founders tend to make all the important strategic decisions as well as run the day-to-day operations.</a:t>
            </a:r>
            <a:endParaRPr lang="ar-EG" sz="2400" dirty="0" smtClean="0">
              <a:solidFill>
                <a:prstClr val="black"/>
              </a:solidFill>
              <a:latin typeface="Times New Roman" panose="02020603050405020304" pitchFamily="18" charset="0"/>
              <a:cs typeface="Times New Roman" panose="02020603050405020304" pitchFamily="18" charset="0"/>
            </a:endParaRPr>
          </a:p>
        </p:txBody>
      </p:sp>
      <p:pic>
        <p:nvPicPr>
          <p:cNvPr id="4" name="Picture 3"/>
          <p:cNvPicPr>
            <a:picLocks noChangeAspect="1"/>
          </p:cNvPicPr>
          <p:nvPr/>
        </p:nvPicPr>
        <p:blipFill>
          <a:blip r:embed="rId3"/>
          <a:stretch>
            <a:fillRect/>
          </a:stretch>
        </p:blipFill>
        <p:spPr>
          <a:xfrm>
            <a:off x="6432046" y="4059333"/>
            <a:ext cx="3972479" cy="1471449"/>
          </a:xfrm>
          <a:prstGeom prst="rect">
            <a:avLst/>
          </a:prstGeom>
        </p:spPr>
      </p:pic>
    </p:spTree>
    <p:extLst>
      <p:ext uri="{BB962C8B-B14F-4D97-AF65-F5344CB8AC3E}">
        <p14:creationId xmlns:p14="http://schemas.microsoft.com/office/powerpoint/2010/main" val="311223403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0112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prstClr val="black"/>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398812" y="993251"/>
            <a:ext cx="7703131" cy="523220"/>
          </a:xfrm>
          <a:prstGeom prst="rect">
            <a:avLst/>
          </a:prstGeom>
          <a:noFill/>
        </p:spPr>
        <p:txBody>
          <a:bodyPr wrap="square" rtlCol="0">
            <a:spAutoFit/>
          </a:bodyPr>
          <a:lstStyle/>
          <a:p>
            <a:r>
              <a:rPr lang="en-US" sz="2800" b="1" dirty="0">
                <a:solidFill>
                  <a:prstClr val="black"/>
                </a:solidFill>
                <a:latin typeface="Times New Roman" panose="02020603050405020304" pitchFamily="18" charset="0"/>
                <a:cs typeface="Times New Roman" panose="02020603050405020304" pitchFamily="18" charset="0"/>
              </a:rPr>
              <a:t>Strategy and Structure</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prstClr val="white"/>
                </a:solidFill>
                <a:latin typeface="Times New Roman" panose="02020603050405020304" pitchFamily="18" charset="0"/>
                <a:cs typeface="Times New Roman" panose="02020603050405020304" pitchFamily="18" charset="0"/>
              </a:rPr>
              <a:t>10</a:t>
            </a:r>
            <a:endParaRPr lang="en-US" sz="1600" b="1" dirty="0">
              <a:solidFill>
                <a:prstClr val="white"/>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prstClr val="black"/>
                </a:solidFill>
              </a:rPr>
              <a:t>www.midocean.ae</a:t>
            </a:r>
          </a:p>
        </p:txBody>
      </p:sp>
      <p:sp>
        <p:nvSpPr>
          <p:cNvPr id="11" name="TextBox 10">
            <a:extLst>
              <a:ext uri="{FF2B5EF4-FFF2-40B4-BE49-F238E27FC236}">
                <a16:creationId xmlns:a16="http://schemas.microsoft.com/office/drawing/2014/main" xmlns="" id="{4527402C-3F97-690D-9C20-A459E375AEB7}"/>
              </a:ext>
            </a:extLst>
          </p:cNvPr>
          <p:cNvSpPr txBox="1"/>
          <p:nvPr/>
        </p:nvSpPr>
        <p:spPr>
          <a:xfrm>
            <a:off x="942307" y="2101396"/>
            <a:ext cx="9159635" cy="3785652"/>
          </a:xfrm>
          <a:prstGeom prst="rect">
            <a:avLst/>
          </a:prstGeom>
          <a:noFill/>
        </p:spPr>
        <p:txBody>
          <a:bodyPr wrap="square" rtlCol="0">
            <a:spAutoFit/>
          </a:bodyPr>
          <a:lstStyle/>
          <a:p>
            <a:r>
              <a:rPr lang="en-US" sz="2400" b="1" dirty="0" smtClean="0">
                <a:solidFill>
                  <a:prstClr val="black"/>
                </a:solidFill>
                <a:latin typeface="Times New Roman" panose="02020603050405020304" pitchFamily="18" charset="0"/>
                <a:cs typeface="Times New Roman" panose="02020603050405020304" pitchFamily="18" charset="0"/>
              </a:rPr>
              <a:t>Simple structure</a:t>
            </a:r>
          </a:p>
          <a:p>
            <a:r>
              <a:rPr lang="en-US" sz="2400" b="1" dirty="0"/>
              <a:t>Advantages</a:t>
            </a:r>
            <a:endParaRPr lang="en-US" sz="2400" b="1" dirty="0" smtClean="0">
              <a:solidFill>
                <a:prstClr val="black"/>
              </a:solidFill>
              <a:latin typeface="Times New Roman" panose="02020603050405020304" pitchFamily="18" charset="0"/>
              <a:cs typeface="Times New Roman" panose="02020603050405020304" pitchFamily="18" charset="0"/>
            </a:endParaRPr>
          </a:p>
          <a:p>
            <a:endParaRPr lang="en-US" sz="2400" b="1" dirty="0">
              <a:solidFill>
                <a:prstClr val="black"/>
              </a:solidFill>
              <a:latin typeface="Times New Roman" panose="02020603050405020304" pitchFamily="18" charset="0"/>
              <a:cs typeface="Times New Roman" panose="02020603050405020304" pitchFamily="18" charset="0"/>
            </a:endParaRPr>
          </a:p>
          <a:p>
            <a:r>
              <a:rPr lang="en-US" sz="2400" dirty="0"/>
              <a:t>• Fast decision-making</a:t>
            </a:r>
          </a:p>
          <a:p>
            <a:r>
              <a:rPr lang="en-US" sz="2400" dirty="0"/>
              <a:t>• Intelligent and responsive organization</a:t>
            </a:r>
          </a:p>
          <a:p>
            <a:r>
              <a:rPr lang="en-US" sz="2400" dirty="0"/>
              <a:t>• Integration of expertise across areas</a:t>
            </a:r>
          </a:p>
          <a:p>
            <a:r>
              <a:rPr lang="en-US" sz="2400" dirty="0"/>
              <a:t>• </a:t>
            </a:r>
            <a:r>
              <a:rPr lang="en-US" sz="2400" dirty="0" smtClean="0"/>
              <a:t>Organizations </a:t>
            </a:r>
            <a:r>
              <a:rPr lang="en-US" sz="2400" dirty="0"/>
              <a:t>with simple</a:t>
            </a:r>
          </a:p>
          <a:p>
            <a:r>
              <a:rPr lang="en-US" sz="2400" dirty="0"/>
              <a:t>structures are easily pushed into “crisis mode,”</a:t>
            </a:r>
          </a:p>
          <a:p>
            <a:r>
              <a:rPr lang="en-US" sz="2400" dirty="0"/>
              <a:t>requiring “all hands on deck” (i.e., everyone</a:t>
            </a:r>
          </a:p>
          <a:p>
            <a:r>
              <a:rPr lang="en-US" sz="2400" dirty="0"/>
              <a:t>working long hours until project is completed)</a:t>
            </a:r>
            <a:endParaRPr lang="ar-EG" sz="2400" dirty="0" smtClean="0">
              <a:solidFill>
                <a:prstClr val="black"/>
              </a:solidFill>
              <a:latin typeface="Times New Roman" panose="02020603050405020304" pitchFamily="18" charset="0"/>
              <a:cs typeface="Times New Roman" panose="02020603050405020304" pitchFamily="18" charset="0"/>
            </a:endParaRPr>
          </a:p>
        </p:txBody>
      </p:sp>
      <p:pic>
        <p:nvPicPr>
          <p:cNvPr id="4" name="Picture 3"/>
          <p:cNvPicPr>
            <a:picLocks noChangeAspect="1"/>
          </p:cNvPicPr>
          <p:nvPr/>
        </p:nvPicPr>
        <p:blipFill>
          <a:blip r:embed="rId3"/>
          <a:stretch>
            <a:fillRect/>
          </a:stretch>
        </p:blipFill>
        <p:spPr>
          <a:xfrm>
            <a:off x="6797353" y="2753047"/>
            <a:ext cx="3972479" cy="1471449"/>
          </a:xfrm>
          <a:prstGeom prst="rect">
            <a:avLst/>
          </a:prstGeom>
        </p:spPr>
      </p:pic>
    </p:spTree>
    <p:extLst>
      <p:ext uri="{BB962C8B-B14F-4D97-AF65-F5344CB8AC3E}">
        <p14:creationId xmlns:p14="http://schemas.microsoft.com/office/powerpoint/2010/main" val="136171824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0112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prstClr val="black"/>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398812" y="993251"/>
            <a:ext cx="7703131" cy="523220"/>
          </a:xfrm>
          <a:prstGeom prst="rect">
            <a:avLst/>
          </a:prstGeom>
          <a:noFill/>
        </p:spPr>
        <p:txBody>
          <a:bodyPr wrap="square" rtlCol="0">
            <a:spAutoFit/>
          </a:bodyPr>
          <a:lstStyle/>
          <a:p>
            <a:r>
              <a:rPr lang="en-US" sz="2800" b="1" dirty="0">
                <a:solidFill>
                  <a:prstClr val="black"/>
                </a:solidFill>
                <a:latin typeface="Times New Roman" panose="02020603050405020304" pitchFamily="18" charset="0"/>
                <a:cs typeface="Times New Roman" panose="02020603050405020304" pitchFamily="18" charset="0"/>
              </a:rPr>
              <a:t>Strategy and Structure</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prstClr val="white"/>
                </a:solidFill>
                <a:latin typeface="Times New Roman" panose="02020603050405020304" pitchFamily="18" charset="0"/>
                <a:cs typeface="Times New Roman" panose="02020603050405020304" pitchFamily="18" charset="0"/>
              </a:rPr>
              <a:t>10</a:t>
            </a:r>
            <a:endParaRPr lang="en-US" sz="1600" b="1" dirty="0">
              <a:solidFill>
                <a:prstClr val="white"/>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prstClr val="black"/>
                </a:solidFill>
              </a:rPr>
              <a:t>www.midocean.ae</a:t>
            </a:r>
          </a:p>
        </p:txBody>
      </p:sp>
      <p:sp>
        <p:nvSpPr>
          <p:cNvPr id="11" name="TextBox 10">
            <a:extLst>
              <a:ext uri="{FF2B5EF4-FFF2-40B4-BE49-F238E27FC236}">
                <a16:creationId xmlns:a16="http://schemas.microsoft.com/office/drawing/2014/main" xmlns="" id="{4527402C-3F97-690D-9C20-A459E375AEB7}"/>
              </a:ext>
            </a:extLst>
          </p:cNvPr>
          <p:cNvSpPr txBox="1"/>
          <p:nvPr/>
        </p:nvSpPr>
        <p:spPr>
          <a:xfrm>
            <a:off x="942307" y="2101396"/>
            <a:ext cx="9159635" cy="3416320"/>
          </a:xfrm>
          <a:prstGeom prst="rect">
            <a:avLst/>
          </a:prstGeom>
          <a:noFill/>
        </p:spPr>
        <p:txBody>
          <a:bodyPr wrap="square" rtlCol="0">
            <a:spAutoFit/>
          </a:bodyPr>
          <a:lstStyle/>
          <a:p>
            <a:r>
              <a:rPr lang="en-US" sz="2400" b="1" dirty="0" smtClean="0">
                <a:solidFill>
                  <a:prstClr val="black"/>
                </a:solidFill>
                <a:latin typeface="Times New Roman" panose="02020603050405020304" pitchFamily="18" charset="0"/>
                <a:cs typeface="Times New Roman" panose="02020603050405020304" pitchFamily="18" charset="0"/>
              </a:rPr>
              <a:t>Simple structure</a:t>
            </a:r>
          </a:p>
          <a:p>
            <a:r>
              <a:rPr lang="en-US" sz="2400" b="1" dirty="0" smtClean="0"/>
              <a:t>Disadvantages</a:t>
            </a:r>
          </a:p>
          <a:p>
            <a:r>
              <a:rPr lang="en-US" sz="2400" dirty="0"/>
              <a:t>• CEO overload</a:t>
            </a:r>
          </a:p>
          <a:p>
            <a:r>
              <a:rPr lang="en-US" sz="2400" dirty="0"/>
              <a:t>• Lack of domain expertise in distinct business</a:t>
            </a:r>
          </a:p>
          <a:p>
            <a:r>
              <a:rPr lang="en-US" sz="2400" dirty="0"/>
              <a:t>functions (e.g., accounting, finance, marketing,</a:t>
            </a:r>
          </a:p>
          <a:p>
            <a:r>
              <a:rPr lang="en-US" sz="2400" dirty="0"/>
              <a:t>etc.)</a:t>
            </a:r>
          </a:p>
          <a:p>
            <a:r>
              <a:rPr lang="en-US" sz="2400" dirty="0"/>
              <a:t>• Unable to accommodate growth</a:t>
            </a:r>
          </a:p>
          <a:p>
            <a:r>
              <a:rPr lang="en-US" sz="2400" dirty="0"/>
              <a:t>• No separation of strategic and day-to-day</a:t>
            </a:r>
          </a:p>
          <a:p>
            <a:r>
              <a:rPr lang="en-US" sz="2400" dirty="0"/>
              <a:t>decision making</a:t>
            </a:r>
            <a:endParaRPr lang="en-US" sz="2400" b="1" dirty="0">
              <a:solidFill>
                <a:prstClr val="black"/>
              </a:solidFill>
              <a:latin typeface="Times New Roman" panose="02020603050405020304" pitchFamily="18" charset="0"/>
              <a:cs typeface="Times New Roman" panose="02020603050405020304" pitchFamily="18" charset="0"/>
            </a:endParaRPr>
          </a:p>
        </p:txBody>
      </p:sp>
      <p:pic>
        <p:nvPicPr>
          <p:cNvPr id="4" name="Picture 3"/>
          <p:cNvPicPr>
            <a:picLocks noChangeAspect="1"/>
          </p:cNvPicPr>
          <p:nvPr/>
        </p:nvPicPr>
        <p:blipFill>
          <a:blip r:embed="rId3"/>
          <a:stretch>
            <a:fillRect/>
          </a:stretch>
        </p:blipFill>
        <p:spPr>
          <a:xfrm>
            <a:off x="7259360" y="3537451"/>
            <a:ext cx="3972479" cy="1471449"/>
          </a:xfrm>
          <a:prstGeom prst="rect">
            <a:avLst/>
          </a:prstGeom>
        </p:spPr>
      </p:pic>
    </p:spTree>
    <p:extLst>
      <p:ext uri="{BB962C8B-B14F-4D97-AF65-F5344CB8AC3E}">
        <p14:creationId xmlns:p14="http://schemas.microsoft.com/office/powerpoint/2010/main" val="202469067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0112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prstClr val="black"/>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398812" y="993251"/>
            <a:ext cx="7703131" cy="523220"/>
          </a:xfrm>
          <a:prstGeom prst="rect">
            <a:avLst/>
          </a:prstGeom>
          <a:noFill/>
        </p:spPr>
        <p:txBody>
          <a:bodyPr wrap="square" rtlCol="0">
            <a:spAutoFit/>
          </a:bodyPr>
          <a:lstStyle/>
          <a:p>
            <a:r>
              <a:rPr lang="en-US" sz="2800" b="1" dirty="0">
                <a:solidFill>
                  <a:prstClr val="black"/>
                </a:solidFill>
                <a:latin typeface="Times New Roman" panose="02020603050405020304" pitchFamily="18" charset="0"/>
                <a:cs typeface="Times New Roman" panose="02020603050405020304" pitchFamily="18" charset="0"/>
              </a:rPr>
              <a:t>Strategy and Structure</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prstClr val="white"/>
                </a:solidFill>
                <a:latin typeface="Times New Roman" panose="02020603050405020304" pitchFamily="18" charset="0"/>
                <a:cs typeface="Times New Roman" panose="02020603050405020304" pitchFamily="18" charset="0"/>
              </a:rPr>
              <a:t>10</a:t>
            </a:r>
            <a:endParaRPr lang="en-US" sz="1600" b="1" dirty="0">
              <a:solidFill>
                <a:prstClr val="white"/>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prstClr val="black"/>
                </a:solidFill>
              </a:rPr>
              <a:t>www.midocean.ae</a:t>
            </a:r>
          </a:p>
        </p:txBody>
      </p:sp>
      <p:sp>
        <p:nvSpPr>
          <p:cNvPr id="11" name="TextBox 10">
            <a:extLst>
              <a:ext uri="{FF2B5EF4-FFF2-40B4-BE49-F238E27FC236}">
                <a16:creationId xmlns:a16="http://schemas.microsoft.com/office/drawing/2014/main" xmlns="" id="{4527402C-3F97-690D-9C20-A459E375AEB7}"/>
              </a:ext>
            </a:extLst>
          </p:cNvPr>
          <p:cNvSpPr txBox="1"/>
          <p:nvPr/>
        </p:nvSpPr>
        <p:spPr>
          <a:xfrm>
            <a:off x="942307" y="2101396"/>
            <a:ext cx="9159635" cy="1569660"/>
          </a:xfrm>
          <a:prstGeom prst="rect">
            <a:avLst/>
          </a:prstGeom>
          <a:noFill/>
        </p:spPr>
        <p:txBody>
          <a:bodyPr wrap="square" rtlCol="0">
            <a:spAutoFit/>
          </a:bodyPr>
          <a:lstStyle/>
          <a:p>
            <a:r>
              <a:rPr lang="en-US" sz="2400" b="1" dirty="0" smtClean="0">
                <a:solidFill>
                  <a:prstClr val="black"/>
                </a:solidFill>
                <a:latin typeface="Times New Roman" panose="02020603050405020304" pitchFamily="18" charset="0"/>
                <a:cs typeface="Times New Roman" panose="02020603050405020304" pitchFamily="18" charset="0"/>
              </a:rPr>
              <a:t>Functional structure</a:t>
            </a:r>
          </a:p>
          <a:p>
            <a:endParaRPr lang="en-US" sz="2400" b="1" dirty="0">
              <a:solidFill>
                <a:prstClr val="black"/>
              </a:solidFill>
              <a:latin typeface="Times New Roman" panose="02020603050405020304" pitchFamily="18" charset="0"/>
              <a:cs typeface="Times New Roman" panose="02020603050405020304" pitchFamily="18" charset="0"/>
            </a:endParaRPr>
          </a:p>
          <a:p>
            <a:r>
              <a:rPr lang="en-US" sz="2400" dirty="0"/>
              <a:t>Organizational structure that groups employees into </a:t>
            </a:r>
            <a:r>
              <a:rPr lang="en-US" sz="2400" dirty="0" smtClean="0"/>
              <a:t>functional </a:t>
            </a:r>
            <a:r>
              <a:rPr lang="en-US" sz="2400" dirty="0"/>
              <a:t>areas based on domain expertise.</a:t>
            </a:r>
          </a:p>
        </p:txBody>
      </p:sp>
      <p:pic>
        <p:nvPicPr>
          <p:cNvPr id="7" name="Picture 6"/>
          <p:cNvPicPr>
            <a:picLocks noChangeAspect="1"/>
          </p:cNvPicPr>
          <p:nvPr/>
        </p:nvPicPr>
        <p:blipFill>
          <a:blip r:embed="rId3"/>
          <a:stretch>
            <a:fillRect/>
          </a:stretch>
        </p:blipFill>
        <p:spPr>
          <a:xfrm>
            <a:off x="2180407" y="4100289"/>
            <a:ext cx="6658904" cy="1695687"/>
          </a:xfrm>
          <a:prstGeom prst="rect">
            <a:avLst/>
          </a:prstGeom>
        </p:spPr>
      </p:pic>
    </p:spTree>
    <p:extLst>
      <p:ext uri="{BB962C8B-B14F-4D97-AF65-F5344CB8AC3E}">
        <p14:creationId xmlns:p14="http://schemas.microsoft.com/office/powerpoint/2010/main" val="1384669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0112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prstClr val="black"/>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398812" y="993251"/>
            <a:ext cx="7703131" cy="523220"/>
          </a:xfrm>
          <a:prstGeom prst="rect">
            <a:avLst/>
          </a:prstGeom>
          <a:noFill/>
        </p:spPr>
        <p:txBody>
          <a:bodyPr wrap="square" rtlCol="0">
            <a:spAutoFit/>
          </a:bodyPr>
          <a:lstStyle/>
          <a:p>
            <a:r>
              <a:rPr lang="en-US" sz="2800" b="1" dirty="0">
                <a:solidFill>
                  <a:prstClr val="black"/>
                </a:solidFill>
                <a:latin typeface="Times New Roman" panose="02020603050405020304" pitchFamily="18" charset="0"/>
                <a:cs typeface="Times New Roman" panose="02020603050405020304" pitchFamily="18" charset="0"/>
              </a:rPr>
              <a:t>Strategy and Structure</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prstClr val="white"/>
                </a:solidFill>
                <a:latin typeface="Times New Roman" panose="02020603050405020304" pitchFamily="18" charset="0"/>
                <a:cs typeface="Times New Roman" panose="02020603050405020304" pitchFamily="18" charset="0"/>
              </a:rPr>
              <a:t>10</a:t>
            </a:r>
            <a:endParaRPr lang="en-US" sz="1600" b="1" dirty="0">
              <a:solidFill>
                <a:prstClr val="white"/>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prstClr val="black"/>
                </a:solidFill>
              </a:rPr>
              <a:t>www.midocean.ae</a:t>
            </a:r>
          </a:p>
        </p:txBody>
      </p:sp>
      <p:sp>
        <p:nvSpPr>
          <p:cNvPr id="11" name="TextBox 10">
            <a:extLst>
              <a:ext uri="{FF2B5EF4-FFF2-40B4-BE49-F238E27FC236}">
                <a16:creationId xmlns:a16="http://schemas.microsoft.com/office/drawing/2014/main" xmlns="" id="{4527402C-3F97-690D-9C20-A459E375AEB7}"/>
              </a:ext>
            </a:extLst>
          </p:cNvPr>
          <p:cNvSpPr txBox="1"/>
          <p:nvPr/>
        </p:nvSpPr>
        <p:spPr>
          <a:xfrm>
            <a:off x="942307" y="2101396"/>
            <a:ext cx="9159635" cy="3046988"/>
          </a:xfrm>
          <a:prstGeom prst="rect">
            <a:avLst/>
          </a:prstGeom>
          <a:noFill/>
        </p:spPr>
        <p:txBody>
          <a:bodyPr wrap="square" rtlCol="0">
            <a:spAutoFit/>
          </a:bodyPr>
          <a:lstStyle/>
          <a:p>
            <a:r>
              <a:rPr lang="en-US" sz="2400" b="1" dirty="0" smtClean="0">
                <a:solidFill>
                  <a:prstClr val="black"/>
                </a:solidFill>
                <a:latin typeface="Times New Roman" panose="02020603050405020304" pitchFamily="18" charset="0"/>
                <a:cs typeface="Times New Roman" panose="02020603050405020304" pitchFamily="18" charset="0"/>
              </a:rPr>
              <a:t>Functional structure</a:t>
            </a:r>
          </a:p>
          <a:p>
            <a:r>
              <a:rPr lang="en-US" sz="2400" b="1" dirty="0" smtClean="0"/>
              <a:t>Advantages</a:t>
            </a:r>
          </a:p>
          <a:p>
            <a:r>
              <a:rPr lang="en-US" sz="2400" dirty="0"/>
              <a:t>• Clear, top-down lines of authority and decision</a:t>
            </a:r>
          </a:p>
          <a:p>
            <a:r>
              <a:rPr lang="en-US" sz="2400" dirty="0"/>
              <a:t>making</a:t>
            </a:r>
          </a:p>
          <a:p>
            <a:r>
              <a:rPr lang="en-US" sz="2400" dirty="0"/>
              <a:t>• Deeper domain expertise</a:t>
            </a:r>
          </a:p>
          <a:p>
            <a:r>
              <a:rPr lang="en-US" sz="2400" dirty="0"/>
              <a:t>• Higher productivity due to specialization and</a:t>
            </a:r>
          </a:p>
          <a:p>
            <a:r>
              <a:rPr lang="en-US" sz="2400" dirty="0"/>
              <a:t>division of labor</a:t>
            </a:r>
          </a:p>
          <a:p>
            <a:r>
              <a:rPr lang="en-US" sz="2400" dirty="0"/>
              <a:t>• Responsive organization</a:t>
            </a:r>
          </a:p>
        </p:txBody>
      </p:sp>
      <p:pic>
        <p:nvPicPr>
          <p:cNvPr id="7" name="Picture 6"/>
          <p:cNvPicPr>
            <a:picLocks noChangeAspect="1"/>
          </p:cNvPicPr>
          <p:nvPr/>
        </p:nvPicPr>
        <p:blipFill>
          <a:blip r:embed="rId3"/>
          <a:stretch>
            <a:fillRect/>
          </a:stretch>
        </p:blipFill>
        <p:spPr>
          <a:xfrm>
            <a:off x="7321624" y="2489223"/>
            <a:ext cx="4350927" cy="2797681"/>
          </a:xfrm>
          <a:prstGeom prst="rect">
            <a:avLst/>
          </a:prstGeom>
        </p:spPr>
      </p:pic>
    </p:spTree>
    <p:extLst>
      <p:ext uri="{BB962C8B-B14F-4D97-AF65-F5344CB8AC3E}">
        <p14:creationId xmlns:p14="http://schemas.microsoft.com/office/powerpoint/2010/main" val="207536745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0112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prstClr val="black"/>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398812" y="993251"/>
            <a:ext cx="7703131" cy="523220"/>
          </a:xfrm>
          <a:prstGeom prst="rect">
            <a:avLst/>
          </a:prstGeom>
          <a:noFill/>
        </p:spPr>
        <p:txBody>
          <a:bodyPr wrap="square" rtlCol="0">
            <a:spAutoFit/>
          </a:bodyPr>
          <a:lstStyle/>
          <a:p>
            <a:r>
              <a:rPr lang="en-US" sz="2800" b="1" dirty="0">
                <a:solidFill>
                  <a:prstClr val="black"/>
                </a:solidFill>
                <a:latin typeface="Times New Roman" panose="02020603050405020304" pitchFamily="18" charset="0"/>
                <a:cs typeface="Times New Roman" panose="02020603050405020304" pitchFamily="18" charset="0"/>
              </a:rPr>
              <a:t>Strategy and Structure</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prstClr val="white"/>
                </a:solidFill>
                <a:latin typeface="Times New Roman" panose="02020603050405020304" pitchFamily="18" charset="0"/>
                <a:cs typeface="Times New Roman" panose="02020603050405020304" pitchFamily="18" charset="0"/>
              </a:rPr>
              <a:t>10</a:t>
            </a:r>
            <a:endParaRPr lang="en-US" sz="1600" b="1" dirty="0">
              <a:solidFill>
                <a:prstClr val="white"/>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prstClr val="black"/>
                </a:solidFill>
              </a:rPr>
              <a:t>www.midocean.ae</a:t>
            </a:r>
          </a:p>
        </p:txBody>
      </p:sp>
      <p:sp>
        <p:nvSpPr>
          <p:cNvPr id="11" name="TextBox 10">
            <a:extLst>
              <a:ext uri="{FF2B5EF4-FFF2-40B4-BE49-F238E27FC236}">
                <a16:creationId xmlns:a16="http://schemas.microsoft.com/office/drawing/2014/main" xmlns="" id="{4527402C-3F97-690D-9C20-A459E375AEB7}"/>
              </a:ext>
            </a:extLst>
          </p:cNvPr>
          <p:cNvSpPr txBox="1"/>
          <p:nvPr/>
        </p:nvSpPr>
        <p:spPr>
          <a:xfrm>
            <a:off x="942307" y="2101396"/>
            <a:ext cx="9159635" cy="2677656"/>
          </a:xfrm>
          <a:prstGeom prst="rect">
            <a:avLst/>
          </a:prstGeom>
          <a:noFill/>
        </p:spPr>
        <p:txBody>
          <a:bodyPr wrap="square" rtlCol="0">
            <a:spAutoFit/>
          </a:bodyPr>
          <a:lstStyle/>
          <a:p>
            <a:r>
              <a:rPr lang="en-US" sz="2400" b="1" dirty="0" smtClean="0">
                <a:solidFill>
                  <a:prstClr val="black"/>
                </a:solidFill>
                <a:latin typeface="Times New Roman" panose="02020603050405020304" pitchFamily="18" charset="0"/>
                <a:cs typeface="Times New Roman" panose="02020603050405020304" pitchFamily="18" charset="0"/>
              </a:rPr>
              <a:t>Functional structure</a:t>
            </a:r>
          </a:p>
          <a:p>
            <a:r>
              <a:rPr lang="en-US" sz="2400" b="1" dirty="0" smtClean="0"/>
              <a:t>Disadvantages</a:t>
            </a:r>
          </a:p>
          <a:p>
            <a:r>
              <a:rPr lang="en-US" sz="2400" dirty="0"/>
              <a:t>• N</a:t>
            </a:r>
            <a:r>
              <a:rPr lang="en-US" sz="2400" dirty="0" smtClean="0"/>
              <a:t>o effective communication </a:t>
            </a:r>
            <a:r>
              <a:rPr lang="en-US" sz="2400" dirty="0"/>
              <a:t>across different </a:t>
            </a:r>
            <a:r>
              <a:rPr lang="en-US" sz="2400" dirty="0" smtClean="0"/>
              <a:t>departments.</a:t>
            </a:r>
            <a:endParaRPr lang="en-US" sz="2400" dirty="0"/>
          </a:p>
          <a:p>
            <a:r>
              <a:rPr lang="en-US" sz="2400" dirty="0"/>
              <a:t>• Growth is limited</a:t>
            </a:r>
          </a:p>
          <a:p>
            <a:r>
              <a:rPr lang="en-US" sz="2400" dirty="0"/>
              <a:t>• Employee isolation, especially in startups</a:t>
            </a:r>
          </a:p>
          <a:p>
            <a:r>
              <a:rPr lang="en-US" sz="2400" dirty="0"/>
              <a:t>that move from simple structure to functional</a:t>
            </a:r>
          </a:p>
          <a:p>
            <a:r>
              <a:rPr lang="en-US" sz="2400" dirty="0"/>
              <a:t>one</a:t>
            </a:r>
            <a:endParaRPr lang="en-US" sz="2400" b="1" dirty="0">
              <a:solidFill>
                <a:prstClr val="black"/>
              </a:solidFill>
              <a:latin typeface="Times New Roman" panose="02020603050405020304" pitchFamily="18" charset="0"/>
              <a:cs typeface="Times New Roman" panose="02020603050405020304" pitchFamily="18" charset="0"/>
            </a:endParaRPr>
          </a:p>
        </p:txBody>
      </p:sp>
      <p:pic>
        <p:nvPicPr>
          <p:cNvPr id="7" name="Picture 6"/>
          <p:cNvPicPr>
            <a:picLocks noChangeAspect="1"/>
          </p:cNvPicPr>
          <p:nvPr/>
        </p:nvPicPr>
        <p:blipFill>
          <a:blip r:embed="rId3"/>
          <a:stretch>
            <a:fillRect/>
          </a:stretch>
        </p:blipFill>
        <p:spPr>
          <a:xfrm>
            <a:off x="7404100" y="3505817"/>
            <a:ext cx="3614168" cy="2465716"/>
          </a:xfrm>
          <a:prstGeom prst="rect">
            <a:avLst/>
          </a:prstGeom>
        </p:spPr>
      </p:pic>
    </p:spTree>
    <p:extLst>
      <p:ext uri="{BB962C8B-B14F-4D97-AF65-F5344CB8AC3E}">
        <p14:creationId xmlns:p14="http://schemas.microsoft.com/office/powerpoint/2010/main" val="374292468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0112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prstClr val="black"/>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398812" y="993251"/>
            <a:ext cx="7703131" cy="523220"/>
          </a:xfrm>
          <a:prstGeom prst="rect">
            <a:avLst/>
          </a:prstGeom>
          <a:noFill/>
        </p:spPr>
        <p:txBody>
          <a:bodyPr wrap="square" rtlCol="0">
            <a:spAutoFit/>
          </a:bodyPr>
          <a:lstStyle/>
          <a:p>
            <a:r>
              <a:rPr lang="en-US" sz="2800" b="1" dirty="0">
                <a:solidFill>
                  <a:prstClr val="black"/>
                </a:solidFill>
                <a:latin typeface="Times New Roman" panose="02020603050405020304" pitchFamily="18" charset="0"/>
                <a:cs typeface="Times New Roman" panose="02020603050405020304" pitchFamily="18" charset="0"/>
              </a:rPr>
              <a:t>Strategy and Structure</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prstClr val="white"/>
                </a:solidFill>
                <a:latin typeface="Times New Roman" panose="02020603050405020304" pitchFamily="18" charset="0"/>
                <a:cs typeface="Times New Roman" panose="02020603050405020304" pitchFamily="18" charset="0"/>
              </a:rPr>
              <a:t>10</a:t>
            </a:r>
            <a:endParaRPr lang="en-US" sz="1600" b="1" dirty="0">
              <a:solidFill>
                <a:prstClr val="white"/>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prstClr val="black"/>
                </a:solidFill>
              </a:rPr>
              <a:t>www.midocean.ae</a:t>
            </a:r>
          </a:p>
        </p:txBody>
      </p:sp>
      <p:sp>
        <p:nvSpPr>
          <p:cNvPr id="11" name="TextBox 10">
            <a:extLst>
              <a:ext uri="{FF2B5EF4-FFF2-40B4-BE49-F238E27FC236}">
                <a16:creationId xmlns:a16="http://schemas.microsoft.com/office/drawing/2014/main" xmlns="" id="{4527402C-3F97-690D-9C20-A459E375AEB7}"/>
              </a:ext>
            </a:extLst>
          </p:cNvPr>
          <p:cNvSpPr txBox="1"/>
          <p:nvPr/>
        </p:nvSpPr>
        <p:spPr>
          <a:xfrm>
            <a:off x="942307" y="2101396"/>
            <a:ext cx="9972436" cy="1569660"/>
          </a:xfrm>
          <a:prstGeom prst="rect">
            <a:avLst/>
          </a:prstGeom>
          <a:noFill/>
        </p:spPr>
        <p:txBody>
          <a:bodyPr wrap="square" rtlCol="0">
            <a:spAutoFit/>
          </a:bodyPr>
          <a:lstStyle/>
          <a:p>
            <a:r>
              <a:rPr lang="en-US" sz="2400" b="1" dirty="0" smtClean="0">
                <a:solidFill>
                  <a:prstClr val="black"/>
                </a:solidFill>
                <a:latin typeface="Times New Roman" panose="02020603050405020304" pitchFamily="18" charset="0"/>
                <a:cs typeface="Times New Roman" panose="02020603050405020304" pitchFamily="18" charset="0"/>
              </a:rPr>
              <a:t>Multidivisional Structure </a:t>
            </a:r>
            <a:r>
              <a:rPr lang="en-US" sz="2400" b="1" dirty="0"/>
              <a:t>(M-form</a:t>
            </a:r>
            <a:r>
              <a:rPr lang="en-US" sz="2400" b="1" dirty="0" smtClean="0"/>
              <a:t>)</a:t>
            </a:r>
          </a:p>
          <a:p>
            <a:endParaRPr lang="en-US" sz="2400" b="1" dirty="0" smtClean="0">
              <a:solidFill>
                <a:prstClr val="black"/>
              </a:solidFill>
              <a:latin typeface="Times New Roman" panose="02020603050405020304" pitchFamily="18" charset="0"/>
              <a:cs typeface="Times New Roman" panose="02020603050405020304" pitchFamily="18" charset="0"/>
            </a:endParaRPr>
          </a:p>
          <a:p>
            <a:r>
              <a:rPr lang="en-US" sz="2400" dirty="0"/>
              <a:t>An organizational structure that consists of several distinct strategic business units (SBUs), each with its own profit-and-loss (P&amp;L) responsibility.</a:t>
            </a:r>
          </a:p>
        </p:txBody>
      </p:sp>
      <p:pic>
        <p:nvPicPr>
          <p:cNvPr id="4" name="Picture 3"/>
          <p:cNvPicPr>
            <a:picLocks noChangeAspect="1"/>
          </p:cNvPicPr>
          <p:nvPr/>
        </p:nvPicPr>
        <p:blipFill>
          <a:blip r:embed="rId3"/>
          <a:stretch>
            <a:fillRect/>
          </a:stretch>
        </p:blipFill>
        <p:spPr>
          <a:xfrm>
            <a:off x="2706177" y="3290833"/>
            <a:ext cx="8553330" cy="2680699"/>
          </a:xfrm>
          <a:prstGeom prst="rect">
            <a:avLst/>
          </a:prstGeom>
        </p:spPr>
      </p:pic>
    </p:spTree>
    <p:extLst>
      <p:ext uri="{BB962C8B-B14F-4D97-AF65-F5344CB8AC3E}">
        <p14:creationId xmlns:p14="http://schemas.microsoft.com/office/powerpoint/2010/main" val="4364811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89640" y="1642078"/>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prstClr val="black"/>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398812" y="993251"/>
            <a:ext cx="7703131" cy="523220"/>
          </a:xfrm>
          <a:prstGeom prst="rect">
            <a:avLst/>
          </a:prstGeom>
          <a:noFill/>
        </p:spPr>
        <p:txBody>
          <a:bodyPr wrap="square" rtlCol="0">
            <a:spAutoFit/>
          </a:bodyPr>
          <a:lstStyle/>
          <a:p>
            <a:r>
              <a:rPr lang="en-US" sz="2800" b="1" dirty="0">
                <a:solidFill>
                  <a:prstClr val="black"/>
                </a:solidFill>
                <a:latin typeface="Times New Roman" panose="02020603050405020304" pitchFamily="18" charset="0"/>
                <a:cs typeface="Times New Roman" panose="02020603050405020304" pitchFamily="18" charset="0"/>
              </a:rPr>
              <a:t>Strategy and Structure</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prstClr val="white"/>
                </a:solidFill>
                <a:latin typeface="Times New Roman" panose="02020603050405020304" pitchFamily="18" charset="0"/>
                <a:cs typeface="Times New Roman" panose="02020603050405020304" pitchFamily="18" charset="0"/>
              </a:rPr>
              <a:t>10</a:t>
            </a:r>
            <a:endParaRPr lang="en-US" sz="1600" b="1" dirty="0">
              <a:solidFill>
                <a:prstClr val="white"/>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prstClr val="black"/>
                </a:solidFill>
              </a:rPr>
              <a:t>www.midocean.ae</a:t>
            </a:r>
          </a:p>
        </p:txBody>
      </p:sp>
      <p:sp>
        <p:nvSpPr>
          <p:cNvPr id="11" name="TextBox 10">
            <a:extLst>
              <a:ext uri="{FF2B5EF4-FFF2-40B4-BE49-F238E27FC236}">
                <a16:creationId xmlns:a16="http://schemas.microsoft.com/office/drawing/2014/main" xmlns="" id="{4527402C-3F97-690D-9C20-A459E375AEB7}"/>
              </a:ext>
            </a:extLst>
          </p:cNvPr>
          <p:cNvSpPr txBox="1"/>
          <p:nvPr/>
        </p:nvSpPr>
        <p:spPr>
          <a:xfrm>
            <a:off x="942307" y="2101396"/>
            <a:ext cx="9972436" cy="4154984"/>
          </a:xfrm>
          <a:prstGeom prst="rect">
            <a:avLst/>
          </a:prstGeom>
          <a:noFill/>
        </p:spPr>
        <p:txBody>
          <a:bodyPr wrap="square" rtlCol="0">
            <a:spAutoFit/>
          </a:bodyPr>
          <a:lstStyle/>
          <a:p>
            <a:r>
              <a:rPr lang="en-US" sz="2400" b="1" dirty="0" smtClean="0">
                <a:solidFill>
                  <a:prstClr val="black"/>
                </a:solidFill>
                <a:latin typeface="Times New Roman" panose="02020603050405020304" pitchFamily="18" charset="0"/>
                <a:cs typeface="Times New Roman" panose="02020603050405020304" pitchFamily="18" charset="0"/>
              </a:rPr>
              <a:t>Multidivisional Structure </a:t>
            </a:r>
            <a:r>
              <a:rPr lang="en-US" sz="2400" b="1" dirty="0"/>
              <a:t>(M-form</a:t>
            </a:r>
            <a:r>
              <a:rPr lang="en-US" sz="2400" b="1" dirty="0" smtClean="0"/>
              <a:t>)</a:t>
            </a:r>
          </a:p>
          <a:p>
            <a:r>
              <a:rPr lang="en-US" sz="2400" b="1" dirty="0" smtClean="0"/>
              <a:t>Advantages</a:t>
            </a:r>
          </a:p>
          <a:p>
            <a:r>
              <a:rPr lang="en-US" sz="2400" dirty="0"/>
              <a:t>• Accommodates growth (horizontal, vertical, and</a:t>
            </a:r>
          </a:p>
          <a:p>
            <a:r>
              <a:rPr lang="en-US" sz="2400" dirty="0"/>
              <a:t>geographic)</a:t>
            </a:r>
          </a:p>
          <a:p>
            <a:r>
              <a:rPr lang="en-US" sz="2400" dirty="0"/>
              <a:t>• Clear profit &amp; loss responsibilities at SBU level,</a:t>
            </a:r>
          </a:p>
          <a:p>
            <a:r>
              <a:rPr lang="en-US" sz="2400" dirty="0"/>
              <a:t>run by CEO or equivalent</a:t>
            </a:r>
          </a:p>
          <a:p>
            <a:r>
              <a:rPr lang="en-US" sz="2400" dirty="0"/>
              <a:t>• Efficient processing of information</a:t>
            </a:r>
          </a:p>
          <a:p>
            <a:r>
              <a:rPr lang="en-US" sz="2400" dirty="0"/>
              <a:t>• Allows for different competitive strategies</a:t>
            </a:r>
          </a:p>
          <a:p>
            <a:r>
              <a:rPr lang="en-US" sz="2400" dirty="0"/>
              <a:t>at SBU-</a:t>
            </a:r>
            <a:r>
              <a:rPr lang="en-US" sz="2400" dirty="0" err="1"/>
              <a:t>Ievel</a:t>
            </a:r>
            <a:r>
              <a:rPr lang="en-US" sz="2400" dirty="0"/>
              <a:t>, while integration takes place at</a:t>
            </a:r>
          </a:p>
          <a:p>
            <a:r>
              <a:rPr lang="en-US" sz="2400" dirty="0"/>
              <a:t>corporate level</a:t>
            </a:r>
            <a:endParaRPr lang="en-US" sz="2400" b="1" dirty="0" smtClean="0"/>
          </a:p>
          <a:p>
            <a:endParaRPr lang="en-US" sz="2400" dirty="0"/>
          </a:p>
        </p:txBody>
      </p:sp>
      <p:pic>
        <p:nvPicPr>
          <p:cNvPr id="4" name="Picture 3"/>
          <p:cNvPicPr>
            <a:picLocks noChangeAspect="1"/>
          </p:cNvPicPr>
          <p:nvPr/>
        </p:nvPicPr>
        <p:blipFill>
          <a:blip r:embed="rId3"/>
          <a:stretch>
            <a:fillRect/>
          </a:stretch>
        </p:blipFill>
        <p:spPr>
          <a:xfrm>
            <a:off x="7404099" y="2583543"/>
            <a:ext cx="3855407" cy="3387989"/>
          </a:xfrm>
          <a:prstGeom prst="rect">
            <a:avLst/>
          </a:prstGeom>
        </p:spPr>
      </p:pic>
    </p:spTree>
    <p:extLst>
      <p:ext uri="{BB962C8B-B14F-4D97-AF65-F5344CB8AC3E}">
        <p14:creationId xmlns:p14="http://schemas.microsoft.com/office/powerpoint/2010/main" val="28941758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0112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prstClr val="black"/>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398812" y="993251"/>
            <a:ext cx="7703131" cy="523220"/>
          </a:xfrm>
          <a:prstGeom prst="rect">
            <a:avLst/>
          </a:prstGeom>
          <a:noFill/>
        </p:spPr>
        <p:txBody>
          <a:bodyPr wrap="square" rtlCol="0">
            <a:spAutoFit/>
          </a:bodyPr>
          <a:lstStyle/>
          <a:p>
            <a:r>
              <a:rPr lang="en-US" sz="2800" b="1" dirty="0">
                <a:solidFill>
                  <a:prstClr val="black"/>
                </a:solidFill>
                <a:latin typeface="Times New Roman" panose="02020603050405020304" pitchFamily="18" charset="0"/>
                <a:cs typeface="Times New Roman" panose="02020603050405020304" pitchFamily="18" charset="0"/>
              </a:rPr>
              <a:t>Strategy and Structure</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prstClr val="white"/>
                </a:solidFill>
                <a:latin typeface="Times New Roman" panose="02020603050405020304" pitchFamily="18" charset="0"/>
                <a:cs typeface="Times New Roman" panose="02020603050405020304" pitchFamily="18" charset="0"/>
              </a:rPr>
              <a:t>10</a:t>
            </a:r>
            <a:endParaRPr lang="en-US" sz="1600" b="1" dirty="0">
              <a:solidFill>
                <a:prstClr val="white"/>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prstClr val="black"/>
                </a:solidFill>
              </a:rPr>
              <a:t>www.midocean.ae</a:t>
            </a:r>
          </a:p>
        </p:txBody>
      </p:sp>
      <p:sp>
        <p:nvSpPr>
          <p:cNvPr id="11" name="TextBox 10">
            <a:extLst>
              <a:ext uri="{FF2B5EF4-FFF2-40B4-BE49-F238E27FC236}">
                <a16:creationId xmlns:a16="http://schemas.microsoft.com/office/drawing/2014/main" xmlns="" id="{4527402C-3F97-690D-9C20-A459E375AEB7}"/>
              </a:ext>
            </a:extLst>
          </p:cNvPr>
          <p:cNvSpPr txBox="1"/>
          <p:nvPr/>
        </p:nvSpPr>
        <p:spPr>
          <a:xfrm>
            <a:off x="942307" y="2101396"/>
            <a:ext cx="9972436" cy="1938992"/>
          </a:xfrm>
          <a:prstGeom prst="rect">
            <a:avLst/>
          </a:prstGeom>
          <a:noFill/>
        </p:spPr>
        <p:txBody>
          <a:bodyPr wrap="square" rtlCol="0">
            <a:spAutoFit/>
          </a:bodyPr>
          <a:lstStyle/>
          <a:p>
            <a:r>
              <a:rPr lang="en-US" sz="2400" b="1" dirty="0" smtClean="0">
                <a:solidFill>
                  <a:prstClr val="black"/>
                </a:solidFill>
                <a:latin typeface="Times New Roman" panose="02020603050405020304" pitchFamily="18" charset="0"/>
                <a:cs typeface="Times New Roman" panose="02020603050405020304" pitchFamily="18" charset="0"/>
              </a:rPr>
              <a:t>Multidivisional Structure </a:t>
            </a:r>
            <a:r>
              <a:rPr lang="en-US" sz="2400" b="1" dirty="0"/>
              <a:t>(M-form</a:t>
            </a:r>
            <a:r>
              <a:rPr lang="en-US" sz="2400" b="1" dirty="0" smtClean="0"/>
              <a:t>)</a:t>
            </a:r>
          </a:p>
          <a:p>
            <a:r>
              <a:rPr lang="en-US" sz="2400" b="1" dirty="0" smtClean="0"/>
              <a:t>Disadvantages</a:t>
            </a:r>
          </a:p>
          <a:p>
            <a:r>
              <a:rPr lang="en-US" sz="2400" dirty="0"/>
              <a:t>• Additional layer of corporate hierarchy</a:t>
            </a:r>
          </a:p>
          <a:p>
            <a:r>
              <a:rPr lang="en-US" sz="2400" dirty="0" smtClean="0"/>
              <a:t>• </a:t>
            </a:r>
            <a:r>
              <a:rPr lang="en-US" sz="2400" dirty="0"/>
              <a:t>SBUs stand in competition to one another</a:t>
            </a:r>
          </a:p>
          <a:p>
            <a:r>
              <a:rPr lang="en-US" sz="2400" dirty="0"/>
              <a:t>• Political </a:t>
            </a:r>
            <a:r>
              <a:rPr lang="en-US" sz="2400" dirty="0" smtClean="0"/>
              <a:t>infighting</a:t>
            </a:r>
            <a:endParaRPr lang="en-US" sz="2400" dirty="0"/>
          </a:p>
        </p:txBody>
      </p:sp>
      <p:pic>
        <p:nvPicPr>
          <p:cNvPr id="4" name="Picture 3"/>
          <p:cNvPicPr>
            <a:picLocks noChangeAspect="1"/>
          </p:cNvPicPr>
          <p:nvPr/>
        </p:nvPicPr>
        <p:blipFill>
          <a:blip r:embed="rId3"/>
          <a:stretch>
            <a:fillRect/>
          </a:stretch>
        </p:blipFill>
        <p:spPr>
          <a:xfrm>
            <a:off x="7057986" y="2682301"/>
            <a:ext cx="4379736" cy="2680699"/>
          </a:xfrm>
          <a:prstGeom prst="rect">
            <a:avLst/>
          </a:prstGeom>
        </p:spPr>
      </p:pic>
    </p:spTree>
    <p:extLst>
      <p:ext uri="{BB962C8B-B14F-4D97-AF65-F5344CB8AC3E}">
        <p14:creationId xmlns:p14="http://schemas.microsoft.com/office/powerpoint/2010/main" val="18570943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0112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prstClr val="black"/>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398812" y="993251"/>
            <a:ext cx="7703131" cy="523220"/>
          </a:xfrm>
          <a:prstGeom prst="rect">
            <a:avLst/>
          </a:prstGeom>
          <a:noFill/>
        </p:spPr>
        <p:txBody>
          <a:bodyPr wrap="square" rtlCol="0">
            <a:spAutoFit/>
          </a:bodyPr>
          <a:lstStyle/>
          <a:p>
            <a:r>
              <a:rPr lang="en-US" sz="2800" b="1" dirty="0">
                <a:solidFill>
                  <a:prstClr val="black"/>
                </a:solidFill>
                <a:latin typeface="Times New Roman" panose="02020603050405020304" pitchFamily="18" charset="0"/>
                <a:cs typeface="Times New Roman" panose="02020603050405020304" pitchFamily="18" charset="0"/>
              </a:rPr>
              <a:t>Strategy and Structure</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prstClr val="white"/>
                </a:solidFill>
                <a:latin typeface="Times New Roman" panose="02020603050405020304" pitchFamily="18" charset="0"/>
                <a:cs typeface="Times New Roman" panose="02020603050405020304" pitchFamily="18" charset="0"/>
              </a:rPr>
              <a:t>10</a:t>
            </a:r>
            <a:endParaRPr lang="en-US" sz="1600" b="1" dirty="0">
              <a:solidFill>
                <a:prstClr val="white"/>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prstClr val="black"/>
                </a:solidFill>
              </a:rPr>
              <a:t>www.midocean.ae</a:t>
            </a:r>
          </a:p>
        </p:txBody>
      </p:sp>
      <p:sp>
        <p:nvSpPr>
          <p:cNvPr id="11" name="TextBox 10">
            <a:extLst>
              <a:ext uri="{FF2B5EF4-FFF2-40B4-BE49-F238E27FC236}">
                <a16:creationId xmlns:a16="http://schemas.microsoft.com/office/drawing/2014/main" xmlns="" id="{4527402C-3F97-690D-9C20-A459E375AEB7}"/>
              </a:ext>
            </a:extLst>
          </p:cNvPr>
          <p:cNvSpPr txBox="1"/>
          <p:nvPr/>
        </p:nvSpPr>
        <p:spPr>
          <a:xfrm>
            <a:off x="942307" y="2101396"/>
            <a:ext cx="10161122" cy="1569660"/>
          </a:xfrm>
          <a:prstGeom prst="rect">
            <a:avLst/>
          </a:prstGeom>
          <a:noFill/>
        </p:spPr>
        <p:txBody>
          <a:bodyPr wrap="square" rtlCol="0">
            <a:spAutoFit/>
          </a:bodyPr>
          <a:lstStyle/>
          <a:p>
            <a:r>
              <a:rPr lang="en-US" sz="2400" b="1" dirty="0" smtClean="0">
                <a:solidFill>
                  <a:prstClr val="black"/>
                </a:solidFill>
                <a:latin typeface="Times New Roman" panose="02020603050405020304" pitchFamily="18" charset="0"/>
                <a:cs typeface="Times New Roman" panose="02020603050405020304" pitchFamily="18" charset="0"/>
              </a:rPr>
              <a:t>Matrix Structure</a:t>
            </a:r>
          </a:p>
          <a:p>
            <a:r>
              <a:rPr lang="en-US" sz="2400" dirty="0" smtClean="0"/>
              <a:t>Organizational structure that combines the functional structure with the M-form.</a:t>
            </a:r>
          </a:p>
          <a:p>
            <a:endParaRPr lang="en-US" sz="2400" dirty="0"/>
          </a:p>
        </p:txBody>
      </p:sp>
      <p:pic>
        <p:nvPicPr>
          <p:cNvPr id="7" name="Picture 6"/>
          <p:cNvPicPr>
            <a:picLocks noChangeAspect="1"/>
          </p:cNvPicPr>
          <p:nvPr/>
        </p:nvPicPr>
        <p:blipFill>
          <a:blip r:embed="rId3"/>
          <a:stretch>
            <a:fillRect/>
          </a:stretch>
        </p:blipFill>
        <p:spPr>
          <a:xfrm>
            <a:off x="2398812" y="2982409"/>
            <a:ext cx="7949874" cy="2736220"/>
          </a:xfrm>
          <a:prstGeom prst="rect">
            <a:avLst/>
          </a:prstGeom>
        </p:spPr>
      </p:pic>
    </p:spTree>
    <p:extLst>
      <p:ext uri="{BB962C8B-B14F-4D97-AF65-F5344CB8AC3E}">
        <p14:creationId xmlns:p14="http://schemas.microsoft.com/office/powerpoint/2010/main" val="21161645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0112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prstClr val="black"/>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398812" y="993251"/>
            <a:ext cx="7703131" cy="523220"/>
          </a:xfrm>
          <a:prstGeom prst="rect">
            <a:avLst/>
          </a:prstGeom>
          <a:noFill/>
        </p:spPr>
        <p:txBody>
          <a:bodyPr wrap="square" rtlCol="0">
            <a:spAutoFit/>
          </a:bodyPr>
          <a:lstStyle/>
          <a:p>
            <a:r>
              <a:rPr lang="en-US" sz="2800" b="1" dirty="0">
                <a:solidFill>
                  <a:prstClr val="black"/>
                </a:solidFill>
                <a:latin typeface="Times New Roman" panose="02020603050405020304" pitchFamily="18" charset="0"/>
                <a:cs typeface="Times New Roman" panose="02020603050405020304" pitchFamily="18" charset="0"/>
              </a:rPr>
              <a:t>Strategy and Structure</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prstClr val="white"/>
                </a:solidFill>
                <a:latin typeface="Times New Roman" panose="02020603050405020304" pitchFamily="18" charset="0"/>
                <a:cs typeface="Times New Roman" panose="02020603050405020304" pitchFamily="18" charset="0"/>
              </a:rPr>
              <a:t>10</a:t>
            </a:r>
            <a:endParaRPr lang="en-US" sz="1600" b="1" dirty="0">
              <a:solidFill>
                <a:prstClr val="white"/>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prstClr val="black"/>
                </a:solidFill>
              </a:rPr>
              <a:t>www.midocean.ae</a:t>
            </a:r>
          </a:p>
        </p:txBody>
      </p:sp>
      <p:sp>
        <p:nvSpPr>
          <p:cNvPr id="11" name="TextBox 10">
            <a:extLst>
              <a:ext uri="{FF2B5EF4-FFF2-40B4-BE49-F238E27FC236}">
                <a16:creationId xmlns:a16="http://schemas.microsoft.com/office/drawing/2014/main" xmlns="" id="{4527402C-3F97-690D-9C20-A459E375AEB7}"/>
              </a:ext>
            </a:extLst>
          </p:cNvPr>
          <p:cNvSpPr txBox="1"/>
          <p:nvPr/>
        </p:nvSpPr>
        <p:spPr>
          <a:xfrm>
            <a:off x="942307" y="2101396"/>
            <a:ext cx="10161122" cy="2677656"/>
          </a:xfrm>
          <a:prstGeom prst="rect">
            <a:avLst/>
          </a:prstGeom>
          <a:noFill/>
        </p:spPr>
        <p:txBody>
          <a:bodyPr wrap="square" rtlCol="0">
            <a:spAutoFit/>
          </a:bodyPr>
          <a:lstStyle/>
          <a:p>
            <a:r>
              <a:rPr lang="en-US" sz="2400" b="1" dirty="0" smtClean="0">
                <a:solidFill>
                  <a:prstClr val="black"/>
                </a:solidFill>
                <a:latin typeface="Times New Roman" panose="02020603050405020304" pitchFamily="18" charset="0"/>
                <a:cs typeface="Times New Roman" panose="02020603050405020304" pitchFamily="18" charset="0"/>
              </a:rPr>
              <a:t>Matrix Structure</a:t>
            </a:r>
          </a:p>
          <a:p>
            <a:r>
              <a:rPr lang="en-US" sz="2400" b="1" dirty="0" smtClean="0"/>
              <a:t>Advantages</a:t>
            </a:r>
          </a:p>
          <a:p>
            <a:r>
              <a:rPr lang="en-US" sz="2400" dirty="0"/>
              <a:t>• Accommodates growth (horizontal, vertical, and</a:t>
            </a:r>
          </a:p>
          <a:p>
            <a:r>
              <a:rPr lang="en-US" sz="2400" dirty="0"/>
              <a:t>geographic)</a:t>
            </a:r>
          </a:p>
          <a:p>
            <a:r>
              <a:rPr lang="en-US" sz="2400" dirty="0"/>
              <a:t>• Combines advantages of functional structure</a:t>
            </a:r>
          </a:p>
          <a:p>
            <a:r>
              <a:rPr lang="en-US" sz="2400" dirty="0"/>
              <a:t>with M-Form</a:t>
            </a:r>
            <a:endParaRPr lang="en-US" sz="2400" b="1" dirty="0" smtClean="0"/>
          </a:p>
          <a:p>
            <a:endParaRPr lang="en-US" sz="2400" dirty="0"/>
          </a:p>
        </p:txBody>
      </p:sp>
      <p:pic>
        <p:nvPicPr>
          <p:cNvPr id="7" name="Picture 6"/>
          <p:cNvPicPr>
            <a:picLocks noChangeAspect="1"/>
          </p:cNvPicPr>
          <p:nvPr/>
        </p:nvPicPr>
        <p:blipFill>
          <a:blip r:embed="rId3"/>
          <a:stretch>
            <a:fillRect/>
          </a:stretch>
        </p:blipFill>
        <p:spPr>
          <a:xfrm>
            <a:off x="7605485" y="2982409"/>
            <a:ext cx="3497943" cy="2736220"/>
          </a:xfrm>
          <a:prstGeom prst="rect">
            <a:avLst/>
          </a:prstGeom>
        </p:spPr>
      </p:pic>
    </p:spTree>
    <p:extLst>
      <p:ext uri="{BB962C8B-B14F-4D97-AF65-F5344CB8AC3E}">
        <p14:creationId xmlns:p14="http://schemas.microsoft.com/office/powerpoint/2010/main" val="84528672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0112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prstClr val="black"/>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398812" y="993251"/>
            <a:ext cx="7703131" cy="523220"/>
          </a:xfrm>
          <a:prstGeom prst="rect">
            <a:avLst/>
          </a:prstGeom>
          <a:noFill/>
        </p:spPr>
        <p:txBody>
          <a:bodyPr wrap="square" rtlCol="0">
            <a:spAutoFit/>
          </a:bodyPr>
          <a:lstStyle/>
          <a:p>
            <a:r>
              <a:rPr lang="en-US" sz="2800" b="1" dirty="0">
                <a:solidFill>
                  <a:prstClr val="black"/>
                </a:solidFill>
                <a:latin typeface="Times New Roman" panose="02020603050405020304" pitchFamily="18" charset="0"/>
                <a:cs typeface="Times New Roman" panose="02020603050405020304" pitchFamily="18" charset="0"/>
              </a:rPr>
              <a:t>Strategy and Structure</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prstClr val="white"/>
                </a:solidFill>
                <a:latin typeface="Times New Roman" panose="02020603050405020304" pitchFamily="18" charset="0"/>
                <a:cs typeface="Times New Roman" panose="02020603050405020304" pitchFamily="18" charset="0"/>
              </a:rPr>
              <a:t>10</a:t>
            </a:r>
            <a:endParaRPr lang="en-US" sz="1600" b="1" dirty="0">
              <a:solidFill>
                <a:prstClr val="white"/>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prstClr val="black"/>
                </a:solidFill>
              </a:rPr>
              <a:t>www.midocean.ae</a:t>
            </a:r>
          </a:p>
        </p:txBody>
      </p:sp>
      <p:sp>
        <p:nvSpPr>
          <p:cNvPr id="11" name="TextBox 10">
            <a:extLst>
              <a:ext uri="{FF2B5EF4-FFF2-40B4-BE49-F238E27FC236}">
                <a16:creationId xmlns:a16="http://schemas.microsoft.com/office/drawing/2014/main" xmlns="" id="{4527402C-3F97-690D-9C20-A459E375AEB7}"/>
              </a:ext>
            </a:extLst>
          </p:cNvPr>
          <p:cNvSpPr txBox="1"/>
          <p:nvPr/>
        </p:nvSpPr>
        <p:spPr>
          <a:xfrm>
            <a:off x="942307" y="2101396"/>
            <a:ext cx="10161122" cy="3046988"/>
          </a:xfrm>
          <a:prstGeom prst="rect">
            <a:avLst/>
          </a:prstGeom>
          <a:noFill/>
        </p:spPr>
        <p:txBody>
          <a:bodyPr wrap="square" rtlCol="0">
            <a:spAutoFit/>
          </a:bodyPr>
          <a:lstStyle/>
          <a:p>
            <a:r>
              <a:rPr lang="en-US" sz="2400" b="1" dirty="0" smtClean="0">
                <a:solidFill>
                  <a:prstClr val="black"/>
                </a:solidFill>
                <a:latin typeface="Times New Roman" panose="02020603050405020304" pitchFamily="18" charset="0"/>
                <a:cs typeface="Times New Roman" panose="02020603050405020304" pitchFamily="18" charset="0"/>
              </a:rPr>
              <a:t>Matrix Structure</a:t>
            </a:r>
          </a:p>
          <a:p>
            <a:r>
              <a:rPr lang="en-US" sz="2400" b="1" dirty="0" smtClean="0"/>
              <a:t>Disadvantages</a:t>
            </a:r>
          </a:p>
          <a:p>
            <a:endParaRPr lang="en-US" sz="2400" b="1" dirty="0"/>
          </a:p>
          <a:p>
            <a:r>
              <a:rPr lang="en-US" sz="2400" dirty="0"/>
              <a:t>• Two layers of organizational structure create</a:t>
            </a:r>
          </a:p>
          <a:p>
            <a:r>
              <a:rPr lang="en-US" sz="2400" dirty="0"/>
              <a:t>multiple principal–agent relationships</a:t>
            </a:r>
          </a:p>
          <a:p>
            <a:r>
              <a:rPr lang="en-US" sz="2400" dirty="0"/>
              <a:t>• Slow in decision making</a:t>
            </a:r>
          </a:p>
          <a:p>
            <a:r>
              <a:rPr lang="en-US" sz="2400" dirty="0"/>
              <a:t>• Potentially inaccurate performance appraisals</a:t>
            </a:r>
          </a:p>
          <a:p>
            <a:r>
              <a:rPr lang="en-US" sz="2400" dirty="0"/>
              <a:t>• Quite difficult to implement</a:t>
            </a:r>
          </a:p>
        </p:txBody>
      </p:sp>
      <p:pic>
        <p:nvPicPr>
          <p:cNvPr id="7" name="Picture 6"/>
          <p:cNvPicPr>
            <a:picLocks noChangeAspect="1"/>
          </p:cNvPicPr>
          <p:nvPr/>
        </p:nvPicPr>
        <p:blipFill>
          <a:blip r:embed="rId3"/>
          <a:stretch>
            <a:fillRect/>
          </a:stretch>
        </p:blipFill>
        <p:spPr>
          <a:xfrm>
            <a:off x="7404100" y="2982409"/>
            <a:ext cx="2944586" cy="2736220"/>
          </a:xfrm>
          <a:prstGeom prst="rect">
            <a:avLst/>
          </a:prstGeom>
        </p:spPr>
      </p:pic>
    </p:spTree>
    <p:extLst>
      <p:ext uri="{BB962C8B-B14F-4D97-AF65-F5344CB8AC3E}">
        <p14:creationId xmlns:p14="http://schemas.microsoft.com/office/powerpoint/2010/main" val="19968520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xmlns="" id="{995E94FF-98B8-EC32-6A4F-5A7B41A22586}"/>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pic>
        <p:nvPicPr>
          <p:cNvPr id="8" name="Graphic 22">
            <a:extLst>
              <a:ext uri="{FF2B5EF4-FFF2-40B4-BE49-F238E27FC236}">
                <a16:creationId xmlns:a16="http://schemas.microsoft.com/office/drawing/2014/main" xmlns="" id="{06DDF2A2-53F6-D323-788B-3E28956CF8DA}"/>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4180821" y="2581704"/>
            <a:ext cx="3509515" cy="1656492"/>
          </a:xfrm>
          <a:prstGeom prst="rect">
            <a:avLst/>
          </a:prstGeom>
        </p:spPr>
      </p:pic>
      <p:sp>
        <p:nvSpPr>
          <p:cNvPr id="10" name="TextBox 9">
            <a:extLst>
              <a:ext uri="{FF2B5EF4-FFF2-40B4-BE49-F238E27FC236}">
                <a16:creationId xmlns:a16="http://schemas.microsoft.com/office/drawing/2014/main" xmlns=""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Tree>
    <p:extLst>
      <p:ext uri="{BB962C8B-B14F-4D97-AF65-F5344CB8AC3E}">
        <p14:creationId xmlns:p14="http://schemas.microsoft.com/office/powerpoint/2010/main" val="1648037196"/>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xmlns="" id="{6632DC9F-5757-0B8A-BF9A-324C5DCF66B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pic>
        <p:nvPicPr>
          <p:cNvPr id="23" name="Graphic 22">
            <a:extLst>
              <a:ext uri="{FF2B5EF4-FFF2-40B4-BE49-F238E27FC236}">
                <a16:creationId xmlns:a16="http://schemas.microsoft.com/office/drawing/2014/main" xmlns="" id="{7F2EF6CE-6A19-1FC7-706F-5BC62F62930A}"/>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367466" y="485415"/>
            <a:ext cx="2758843" cy="753090"/>
          </a:xfrm>
          <a:prstGeom prst="rect">
            <a:avLst/>
          </a:prstGeom>
        </p:spPr>
      </p:pic>
      <p:pic>
        <p:nvPicPr>
          <p:cNvPr id="4" name="Picture 3">
            <a:extLst>
              <a:ext uri="{FF2B5EF4-FFF2-40B4-BE49-F238E27FC236}">
                <a16:creationId xmlns:a16="http://schemas.microsoft.com/office/drawing/2014/main" xmlns="" id="{B4F11E07-4264-8495-2858-4C5FEEEE25D0}"/>
              </a:ext>
            </a:extLst>
          </p:cNvPr>
          <p:cNvPicPr>
            <a:picLocks noChangeAspect="1"/>
          </p:cNvPicPr>
          <p:nvPr/>
        </p:nvPicPr>
        <p:blipFill>
          <a:blip r:embed="rId7"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10" name="TextBox 9">
            <a:extLst>
              <a:ext uri="{FF2B5EF4-FFF2-40B4-BE49-F238E27FC236}">
                <a16:creationId xmlns:a16="http://schemas.microsoft.com/office/drawing/2014/main" xmlns=""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dirty="0">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a16="http://schemas.microsoft.com/office/drawing/2014/main" xmlns=""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a16="http://schemas.microsoft.com/office/drawing/2014/main" xmlns="" id="{121B20AF-04F0-22A2-15B6-B1C1AE520C9F}"/>
              </a:ext>
            </a:extLst>
          </p:cNvPr>
          <p:cNvSpPr/>
          <p:nvPr/>
        </p:nvSpPr>
        <p:spPr>
          <a:xfrm>
            <a:off x="1468709" y="1526062"/>
            <a:ext cx="9473666" cy="4142390"/>
          </a:xfrm>
          <a:prstGeom prst="rect">
            <a:avLst/>
          </a:prstGeom>
          <a:blipFill dpi="0" rotWithShape="1">
            <a:blip r:embed="rId8"/>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Theme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heme2" id="{D302ABAB-4BB8-4159-AD08-E0BA06D38257}" vid="{3574EC94-0C89-4449-B33F-6563F97867B9}"/>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13153</TotalTime>
  <Words>1845</Words>
  <Application>Microsoft Office PowerPoint</Application>
  <PresentationFormat>Widescreen</PresentationFormat>
  <Paragraphs>439</Paragraphs>
  <Slides>51</Slides>
  <Notes>16</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51</vt:i4>
      </vt:variant>
    </vt:vector>
  </HeadingPairs>
  <TitlesOfParts>
    <vt:vector size="59" baseType="lpstr">
      <vt:lpstr>Arial</vt:lpstr>
      <vt:lpstr>Calibri</vt:lpstr>
      <vt:lpstr>Calibri Light</vt:lpstr>
      <vt:lpstr>Roboto Light</vt:lpstr>
      <vt:lpstr>Tajawal Medium</vt:lpstr>
      <vt:lpstr>Times New Roman</vt:lpstr>
      <vt:lpstr>Wingdings</vt:lpstr>
      <vt:lpstr>Theme2</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Amira El. Fekky</cp:lastModifiedBy>
  <cp:revision>591</cp:revision>
  <dcterms:created xsi:type="dcterms:W3CDTF">2023-04-29T09:08:23Z</dcterms:created>
  <dcterms:modified xsi:type="dcterms:W3CDTF">2024-03-01T02:36:49Z</dcterms:modified>
</cp:coreProperties>
</file>