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9"/>
  </p:notesMasterIdLst>
  <p:sldIdLst>
    <p:sldId id="480" r:id="rId5"/>
    <p:sldId id="271" r:id="rId6"/>
    <p:sldId id="256" r:id="rId7"/>
    <p:sldId id="609" r:id="rId8"/>
    <p:sldId id="612" r:id="rId9"/>
    <p:sldId id="613" r:id="rId10"/>
    <p:sldId id="614" r:id="rId11"/>
    <p:sldId id="615" r:id="rId12"/>
    <p:sldId id="671" r:id="rId13"/>
    <p:sldId id="616" r:id="rId14"/>
    <p:sldId id="617" r:id="rId15"/>
    <p:sldId id="618" r:id="rId16"/>
    <p:sldId id="619" r:id="rId17"/>
    <p:sldId id="620" r:id="rId18"/>
    <p:sldId id="621" r:id="rId19"/>
    <p:sldId id="622" r:id="rId20"/>
    <p:sldId id="672" r:id="rId21"/>
    <p:sldId id="623" r:id="rId22"/>
    <p:sldId id="624" r:id="rId23"/>
    <p:sldId id="677" r:id="rId24"/>
    <p:sldId id="676" r:id="rId25"/>
    <p:sldId id="625" r:id="rId26"/>
    <p:sldId id="626" r:id="rId27"/>
    <p:sldId id="627" r:id="rId28"/>
    <p:sldId id="636" r:id="rId29"/>
    <p:sldId id="637" r:id="rId30"/>
    <p:sldId id="628" r:id="rId31"/>
    <p:sldId id="629" r:id="rId32"/>
    <p:sldId id="638" r:id="rId33"/>
    <p:sldId id="630" r:id="rId34"/>
    <p:sldId id="634" r:id="rId35"/>
    <p:sldId id="635" r:id="rId36"/>
    <p:sldId id="631" r:id="rId37"/>
    <p:sldId id="633" r:id="rId38"/>
    <p:sldId id="639" r:id="rId39"/>
    <p:sldId id="640" r:id="rId40"/>
    <p:sldId id="641" r:id="rId41"/>
    <p:sldId id="642" r:id="rId42"/>
    <p:sldId id="643" r:id="rId43"/>
    <p:sldId id="644" r:id="rId44"/>
    <p:sldId id="645" r:id="rId45"/>
    <p:sldId id="646" r:id="rId46"/>
    <p:sldId id="673" r:id="rId47"/>
    <p:sldId id="647" r:id="rId48"/>
    <p:sldId id="648" r:id="rId49"/>
    <p:sldId id="649" r:id="rId50"/>
    <p:sldId id="650" r:id="rId51"/>
    <p:sldId id="651" r:id="rId52"/>
    <p:sldId id="652" r:id="rId53"/>
    <p:sldId id="653" r:id="rId54"/>
    <p:sldId id="654" r:id="rId55"/>
    <p:sldId id="655" r:id="rId56"/>
    <p:sldId id="656" r:id="rId57"/>
    <p:sldId id="657" r:id="rId58"/>
    <p:sldId id="658" r:id="rId59"/>
    <p:sldId id="659" r:id="rId60"/>
    <p:sldId id="660" r:id="rId61"/>
    <p:sldId id="661" r:id="rId62"/>
    <p:sldId id="678" r:id="rId63"/>
    <p:sldId id="679" r:id="rId64"/>
    <p:sldId id="662" r:id="rId65"/>
    <p:sldId id="680" r:id="rId66"/>
    <p:sldId id="681" r:id="rId67"/>
    <p:sldId id="674" r:id="rId68"/>
    <p:sldId id="663" r:id="rId69"/>
    <p:sldId id="664" r:id="rId70"/>
    <p:sldId id="675" r:id="rId71"/>
    <p:sldId id="665" r:id="rId72"/>
    <p:sldId id="666" r:id="rId73"/>
    <p:sldId id="667" r:id="rId74"/>
    <p:sldId id="668" r:id="rId75"/>
    <p:sldId id="669" r:id="rId76"/>
    <p:sldId id="670" r:id="rId77"/>
    <p:sldId id="349" r:id="rId7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256"/>
            <p14:sldId id="609"/>
            <p14:sldId id="612"/>
            <p14:sldId id="613"/>
            <p14:sldId id="614"/>
            <p14:sldId id="615"/>
            <p14:sldId id="671"/>
            <p14:sldId id="616"/>
            <p14:sldId id="617"/>
            <p14:sldId id="618"/>
            <p14:sldId id="619"/>
            <p14:sldId id="620"/>
            <p14:sldId id="621"/>
            <p14:sldId id="622"/>
            <p14:sldId id="672"/>
            <p14:sldId id="623"/>
            <p14:sldId id="624"/>
            <p14:sldId id="677"/>
            <p14:sldId id="676"/>
            <p14:sldId id="625"/>
            <p14:sldId id="626"/>
            <p14:sldId id="627"/>
            <p14:sldId id="636"/>
            <p14:sldId id="637"/>
            <p14:sldId id="628"/>
            <p14:sldId id="629"/>
            <p14:sldId id="638"/>
            <p14:sldId id="630"/>
            <p14:sldId id="634"/>
            <p14:sldId id="635"/>
            <p14:sldId id="631"/>
            <p14:sldId id="633"/>
            <p14:sldId id="639"/>
            <p14:sldId id="640"/>
            <p14:sldId id="641"/>
            <p14:sldId id="642"/>
            <p14:sldId id="643"/>
            <p14:sldId id="644"/>
            <p14:sldId id="645"/>
            <p14:sldId id="646"/>
            <p14:sldId id="673"/>
            <p14:sldId id="647"/>
            <p14:sldId id="648"/>
            <p14:sldId id="649"/>
            <p14:sldId id="650"/>
            <p14:sldId id="651"/>
            <p14:sldId id="652"/>
            <p14:sldId id="653"/>
            <p14:sldId id="654"/>
            <p14:sldId id="655"/>
            <p14:sldId id="656"/>
            <p14:sldId id="657"/>
            <p14:sldId id="658"/>
            <p14:sldId id="659"/>
            <p14:sldId id="660"/>
            <p14:sldId id="661"/>
            <p14:sldId id="678"/>
            <p14:sldId id="679"/>
            <p14:sldId id="662"/>
            <p14:sldId id="680"/>
            <p14:sldId id="681"/>
            <p14:sldId id="674"/>
            <p14:sldId id="663"/>
            <p14:sldId id="664"/>
            <p14:sldId id="675"/>
            <p14:sldId id="665"/>
            <p14:sldId id="666"/>
            <p14:sldId id="667"/>
            <p14:sldId id="668"/>
            <p14:sldId id="669"/>
            <p14:sldId id="6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microsoft.com/office/2016/11/relationships/changesInfo" Target="changesInfos/changesInfo1.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presProps" Target="presProps.xml"/><Relationship Id="rId85"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61" Type="http://schemas.openxmlformats.org/officeDocument/2006/relationships/slide" Target="slides/slide57.xml"/><Relationship Id="rId8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01-Nov-24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01-Nov-24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01-Nov-24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01-Nov-24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01-Nov-24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01-Nov-24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01-Nov-24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01-Nov-24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01-Nov-24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01-Nov-24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01-Nov-24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01-Nov-24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01-Nov-24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Merna Emad</a:t>
            </a:r>
            <a:endParaRPr lang="en-US" sz="2000" dirty="0">
              <a:latin typeface="Alexandria" charset="0"/>
              <a:cs typeface="Alexandria" charset="0"/>
            </a:endParaRPr>
          </a:p>
        </p:txBody>
      </p:sp>
      <p:sp>
        <p:nvSpPr>
          <p:cNvPr id="31" name="TextBox 30"/>
          <p:cNvSpPr txBox="1"/>
          <p:nvPr/>
        </p:nvSpPr>
        <p:spPr>
          <a:xfrm>
            <a:off x="45272" y="2113349"/>
            <a:ext cx="6082114" cy="769441"/>
          </a:xfrm>
          <a:prstGeom prst="rect">
            <a:avLst/>
          </a:prstGeom>
          <a:noFill/>
        </p:spPr>
        <p:txBody>
          <a:bodyPr wrap="none" rtlCol="0">
            <a:spAutoFit/>
          </a:bodyPr>
          <a:lstStyle/>
          <a:p>
            <a:r>
              <a:rPr lang="en-US" sz="4400" b="1" dirty="0" smtClean="0">
                <a:solidFill>
                  <a:srgbClr val="00B0F0"/>
                </a:solidFill>
                <a:latin typeface="Alexandria" charset="0"/>
                <a:cs typeface="Alexandria" charset="0"/>
              </a:rPr>
              <a:t>Communication Skills</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5</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smtClean="0">
                <a:latin typeface="Alexandria" charset="0"/>
                <a:cs typeface="Alexandria" charset="0"/>
              </a:rPr>
              <a:t>CMM 201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4783682" cy="523220"/>
          </a:xfrm>
          <a:prstGeom prst="rect">
            <a:avLst/>
          </a:prstGeom>
          <a:noFill/>
        </p:spPr>
        <p:txBody>
          <a:bodyPr wrap="none" rtlCol="0">
            <a:spAutoFit/>
          </a:bodyPr>
          <a:lstStyle/>
          <a:p>
            <a:r>
              <a:rPr lang="en-US" sz="2800" b="1" dirty="0" smtClean="0">
                <a:solidFill>
                  <a:srgbClr val="00B0F0"/>
                </a:solidFill>
                <a:latin typeface="Alexandria" charset="0"/>
                <a:cs typeface="Alexandria" charset="0"/>
              </a:rPr>
              <a:t>Job seeking process steps</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6583641" y="1514954"/>
            <a:ext cx="4515980"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خطوات عملية الحصول على الوظيفة</a:t>
            </a:r>
            <a:endParaRPr lang="en-US" sz="2800" b="1" dirty="0">
              <a:solidFill>
                <a:srgbClr val="00B0F0"/>
              </a:solidFill>
              <a:latin typeface="Alexandria" charset="0"/>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47193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What is the job-seeking process?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491024" y="592347"/>
            <a:ext cx="4188967"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ما هي عملية الحصول على وظيفة؟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93040" y="1394128"/>
            <a:ext cx="4267200" cy="4944367"/>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Seeking a job is a multifaceted process that is part research, part performance, and part roller-coaster ride.</a:t>
            </a:r>
          </a:p>
          <a:p>
            <a:pPr marL="92075" marR="156845">
              <a:lnSpc>
                <a:spcPct val="106400"/>
              </a:lnSpc>
              <a:spcBef>
                <a:spcPts val="180"/>
              </a:spcBef>
            </a:pPr>
            <a:r>
              <a:rPr lang="en-US" sz="2400" spc="-35" dirty="0">
                <a:latin typeface="Times New Roman"/>
                <a:cs typeface="Times New Roman"/>
              </a:rPr>
              <a:t>The job-seeking process involves six stages</a:t>
            </a:r>
          </a:p>
          <a:p>
            <a:pPr marL="549275" marR="156845" indent="-457200">
              <a:lnSpc>
                <a:spcPct val="106400"/>
              </a:lnSpc>
              <a:spcBef>
                <a:spcPts val="180"/>
              </a:spcBef>
              <a:buFont typeface="+mj-lt"/>
              <a:buAutoNum type="arabicPeriod"/>
            </a:pPr>
            <a:r>
              <a:rPr lang="en-US" sz="2400" spc="-35" dirty="0">
                <a:latin typeface="Times New Roman"/>
                <a:cs typeface="Times New Roman"/>
              </a:rPr>
              <a:t>Exploring, </a:t>
            </a:r>
          </a:p>
          <a:p>
            <a:pPr marL="549275" marR="156845" indent="-457200">
              <a:lnSpc>
                <a:spcPct val="106400"/>
              </a:lnSpc>
              <a:spcBef>
                <a:spcPts val="180"/>
              </a:spcBef>
              <a:buFont typeface="+mj-lt"/>
              <a:buAutoNum type="arabicPeriod"/>
            </a:pPr>
            <a:r>
              <a:rPr lang="en-US" sz="2400" spc="-35" dirty="0">
                <a:latin typeface="Times New Roman"/>
                <a:cs typeface="Times New Roman"/>
              </a:rPr>
              <a:t>Researching, </a:t>
            </a:r>
          </a:p>
          <a:p>
            <a:pPr marL="549275" marR="156845" indent="-457200">
              <a:lnSpc>
                <a:spcPct val="106400"/>
              </a:lnSpc>
              <a:spcBef>
                <a:spcPts val="180"/>
              </a:spcBef>
              <a:buFont typeface="+mj-lt"/>
              <a:buAutoNum type="arabicPeriod"/>
            </a:pPr>
            <a:r>
              <a:rPr lang="en-US" sz="2400" spc="-35" dirty="0">
                <a:latin typeface="Times New Roman"/>
                <a:cs typeface="Times New Roman"/>
              </a:rPr>
              <a:t>Applying, </a:t>
            </a:r>
          </a:p>
          <a:p>
            <a:pPr marL="549275" marR="156845" indent="-457200">
              <a:lnSpc>
                <a:spcPct val="106400"/>
              </a:lnSpc>
              <a:spcBef>
                <a:spcPts val="180"/>
              </a:spcBef>
              <a:buFont typeface="+mj-lt"/>
              <a:buAutoNum type="arabicPeriod"/>
            </a:pPr>
            <a:r>
              <a:rPr lang="en-US" sz="2400" spc="-35" dirty="0">
                <a:latin typeface="Times New Roman"/>
                <a:cs typeface="Times New Roman"/>
              </a:rPr>
              <a:t>Interviewing, </a:t>
            </a:r>
          </a:p>
          <a:p>
            <a:pPr marL="549275" marR="156845" indent="-457200">
              <a:lnSpc>
                <a:spcPct val="106400"/>
              </a:lnSpc>
              <a:spcBef>
                <a:spcPts val="180"/>
              </a:spcBef>
              <a:buFont typeface="+mj-lt"/>
              <a:buAutoNum type="arabicPeriod"/>
            </a:pPr>
            <a:r>
              <a:rPr lang="en-US" sz="2400" spc="-35" dirty="0">
                <a:latin typeface="Times New Roman"/>
                <a:cs typeface="Times New Roman"/>
              </a:rPr>
              <a:t>Following up, </a:t>
            </a:r>
          </a:p>
          <a:p>
            <a:pPr marL="549275" marR="156845" indent="-457200">
              <a:lnSpc>
                <a:spcPct val="106400"/>
              </a:lnSpc>
              <a:spcBef>
                <a:spcPts val="180"/>
              </a:spcBef>
              <a:buFont typeface="+mj-lt"/>
              <a:buAutoNum type="arabicPeriod"/>
            </a:pPr>
            <a:r>
              <a:rPr lang="en-US" sz="2400" spc="-35" dirty="0">
                <a:latin typeface="Times New Roman"/>
                <a:cs typeface="Times New Roman"/>
              </a:rPr>
              <a:t>Negotiating, </a:t>
            </a:r>
          </a:p>
        </p:txBody>
      </p:sp>
      <p:sp>
        <p:nvSpPr>
          <p:cNvPr id="6" name="Rectangle 5"/>
          <p:cNvSpPr/>
          <p:nvPr/>
        </p:nvSpPr>
        <p:spPr>
          <a:xfrm>
            <a:off x="4691955" y="1556869"/>
            <a:ext cx="3464560" cy="4524315"/>
          </a:xfrm>
          <a:prstGeom prst="rect">
            <a:avLst/>
          </a:prstGeom>
        </p:spPr>
        <p:txBody>
          <a:bodyPr wrap="square">
            <a:spAutoFit/>
          </a:bodyPr>
          <a:lstStyle/>
          <a:p>
            <a:pPr algn="r" rtl="1"/>
            <a:r>
              <a:rPr lang="ar-EG" sz="2400" dirty="0"/>
              <a:t>إن البحث عن وظيفة هو عملية متعددة الأوجه، فهي تتكون من جزء من البحث، وجزء من الأداء، وجزء من رحلة </a:t>
            </a:r>
            <a:r>
              <a:rPr lang="ar-EG" sz="2400" dirty="0" err="1"/>
              <a:t>الأفعوانية</a:t>
            </a:r>
            <a:r>
              <a:rPr lang="ar-EG" sz="2400" dirty="0"/>
              <a:t>.</a:t>
            </a:r>
          </a:p>
          <a:p>
            <a:pPr algn="r" rtl="1"/>
            <a:r>
              <a:rPr lang="ar-EG" sz="2400" dirty="0"/>
              <a:t>وتتضمن عملية البحث عن وظيفة ست مراحل</a:t>
            </a:r>
          </a:p>
          <a:p>
            <a:pPr marL="457200" indent="-457200" algn="r" rtl="1">
              <a:buFont typeface="+mj-lt"/>
              <a:buAutoNum type="arabicPeriod"/>
            </a:pPr>
            <a:r>
              <a:rPr lang="ar-EG" sz="2400" dirty="0"/>
              <a:t>الاستكشاف</a:t>
            </a:r>
            <a:r>
              <a:rPr lang="ar-EG" sz="2400" dirty="0" smtClean="0"/>
              <a:t>،</a:t>
            </a:r>
            <a:endParaRPr lang="ar-EG" sz="2400" dirty="0"/>
          </a:p>
          <a:p>
            <a:pPr marL="457200" indent="-457200" algn="r" rtl="1">
              <a:buFont typeface="+mj-lt"/>
              <a:buAutoNum type="arabicPeriod"/>
            </a:pPr>
            <a:r>
              <a:rPr lang="ar-EG" sz="2400" dirty="0"/>
              <a:t>البحث</a:t>
            </a:r>
            <a:r>
              <a:rPr lang="ar-EG" sz="2400" dirty="0" smtClean="0"/>
              <a:t>،</a:t>
            </a:r>
            <a:endParaRPr lang="ar-EG" sz="2400" dirty="0"/>
          </a:p>
          <a:p>
            <a:pPr marL="457200" indent="-457200" algn="r" rtl="1">
              <a:buFont typeface="+mj-lt"/>
              <a:buAutoNum type="arabicPeriod"/>
            </a:pPr>
            <a:r>
              <a:rPr lang="ar-EG" sz="2400" dirty="0"/>
              <a:t>التقديم</a:t>
            </a:r>
            <a:r>
              <a:rPr lang="ar-EG" sz="2400" dirty="0" smtClean="0"/>
              <a:t>،</a:t>
            </a:r>
            <a:endParaRPr lang="ar-EG" sz="2400" dirty="0"/>
          </a:p>
          <a:p>
            <a:pPr marL="457200" indent="-457200" algn="r" rtl="1">
              <a:buFont typeface="+mj-lt"/>
              <a:buAutoNum type="arabicPeriod"/>
            </a:pPr>
            <a:r>
              <a:rPr lang="ar-EG" sz="2400" dirty="0"/>
              <a:t>المقابلة</a:t>
            </a:r>
            <a:r>
              <a:rPr lang="ar-EG" sz="2400" dirty="0" smtClean="0"/>
              <a:t>،</a:t>
            </a:r>
            <a:endParaRPr lang="ar-EG" sz="2400" dirty="0"/>
          </a:p>
          <a:p>
            <a:pPr marL="457200" indent="-457200" algn="r" rtl="1">
              <a:buFont typeface="+mj-lt"/>
              <a:buAutoNum type="arabicPeriod"/>
            </a:pPr>
            <a:r>
              <a:rPr lang="ar-EG" sz="2400" dirty="0"/>
              <a:t>المتابعة</a:t>
            </a:r>
            <a:r>
              <a:rPr lang="ar-EG" sz="2400" dirty="0" smtClean="0"/>
              <a:t>،</a:t>
            </a:r>
            <a:endParaRPr lang="ar-EG" sz="2400" dirty="0"/>
          </a:p>
          <a:p>
            <a:pPr marL="457200" indent="-457200" algn="r" rtl="1">
              <a:buFont typeface="+mj-lt"/>
              <a:buAutoNum type="arabicPeriod"/>
            </a:pPr>
            <a:r>
              <a:rPr lang="ar-EG" sz="2400" dirty="0"/>
              <a:t>التفاوض،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804327" y="825306"/>
            <a:ext cx="2074607" cy="584775"/>
          </a:xfrm>
          <a:prstGeom prst="rect">
            <a:avLst/>
          </a:prstGeom>
          <a:noFill/>
        </p:spPr>
        <p:txBody>
          <a:bodyPr wrap="none" rtlCol="0">
            <a:spAutoFit/>
          </a:bodyPr>
          <a:lstStyle/>
          <a:p>
            <a:r>
              <a:rPr lang="en-US" sz="3200" b="1" dirty="0" smtClean="0">
                <a:solidFill>
                  <a:srgbClr val="00B0F0"/>
                </a:solidFill>
                <a:latin typeface="Alexandria" charset="0"/>
                <a:cs typeface="Alexandria" charset="0"/>
              </a:rPr>
              <a:t>Exploring</a:t>
            </a:r>
            <a:endParaRPr lang="en-US" sz="32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8020733" y="1514954"/>
            <a:ext cx="1641796" cy="584775"/>
          </a:xfrm>
          <a:prstGeom prst="rect">
            <a:avLst/>
          </a:prstGeom>
          <a:noFill/>
        </p:spPr>
        <p:txBody>
          <a:bodyPr wrap="none" rtlCol="0">
            <a:spAutoFit/>
          </a:bodyPr>
          <a:lstStyle/>
          <a:p>
            <a:pPr algn="ctr"/>
            <a:r>
              <a:rPr lang="ar-EG" sz="3200" b="1" dirty="0" smtClean="0">
                <a:solidFill>
                  <a:srgbClr val="00B0F0"/>
                </a:solidFill>
                <a:latin typeface="Alexandria" charset="0"/>
                <a:cs typeface="Alexandria" charset="0"/>
              </a:rPr>
              <a:t>الاستكشاف</a:t>
            </a:r>
            <a:endParaRPr lang="en-US"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56453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021981"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One: Exploring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491024" y="592347"/>
            <a:ext cx="3877985"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المرحلة الأولى: </a:t>
            </a: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الاستكشاف</a:t>
            </a:r>
            <a:r>
              <a:rPr lang="en-US" sz="2800" b="1" dirty="0" smtClean="0">
                <a:latin typeface="Times New Roman" panose="02020603050405020304" pitchFamily="18" charset="0"/>
                <a:ea typeface="Calibri" panose="020F0502020204030204" pitchFamily="34" charset="0"/>
                <a:cs typeface="Times New Roman" panose="02020603050405020304" pitchFamily="18" charset="0"/>
              </a:rPr>
              <a:t>	</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93040" y="1394128"/>
            <a:ext cx="4267200" cy="2858539"/>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The exploring stage begins with you, the job seeker. During this stage, you will need to explore both yourself and potential careers.</a:t>
            </a:r>
          </a:p>
          <a:p>
            <a:pPr marL="434975" marR="156845" indent="-342900">
              <a:lnSpc>
                <a:spcPct val="106400"/>
              </a:lnSpc>
              <a:spcBef>
                <a:spcPts val="180"/>
              </a:spcBef>
              <a:buFont typeface="Wingdings" panose="05000000000000000000" pitchFamily="2" charset="2"/>
              <a:buChar char="v"/>
            </a:pPr>
            <a:r>
              <a:rPr lang="en-US" sz="2400" spc="-35" dirty="0">
                <a:latin typeface="Times New Roman"/>
                <a:cs typeface="Times New Roman"/>
              </a:rPr>
              <a:t>Self-Exploration</a:t>
            </a:r>
          </a:p>
          <a:p>
            <a:pPr marL="434975" marR="156845" indent="-342900">
              <a:lnSpc>
                <a:spcPct val="106400"/>
              </a:lnSpc>
              <a:spcBef>
                <a:spcPts val="180"/>
              </a:spcBef>
              <a:buFont typeface="Wingdings" panose="05000000000000000000" pitchFamily="2" charset="2"/>
              <a:buChar char="v"/>
            </a:pPr>
            <a:r>
              <a:rPr lang="en-US" sz="2400" spc="-35" dirty="0">
                <a:latin typeface="Times New Roman"/>
                <a:cs typeface="Times New Roman"/>
              </a:rPr>
              <a:t>Career-Exploration</a:t>
            </a:r>
          </a:p>
        </p:txBody>
      </p:sp>
      <p:sp>
        <p:nvSpPr>
          <p:cNvPr id="6" name="Rectangle 5"/>
          <p:cNvSpPr/>
          <p:nvPr/>
        </p:nvSpPr>
        <p:spPr>
          <a:xfrm>
            <a:off x="4691955" y="1556869"/>
            <a:ext cx="3464560" cy="2308324"/>
          </a:xfrm>
          <a:prstGeom prst="rect">
            <a:avLst/>
          </a:prstGeom>
        </p:spPr>
        <p:txBody>
          <a:bodyPr wrap="square">
            <a:spAutoFit/>
          </a:bodyPr>
          <a:lstStyle/>
          <a:p>
            <a:pPr algn="r" rtl="1"/>
            <a:r>
              <a:rPr lang="ar-EG" sz="2400" dirty="0"/>
              <a:t>تبدأ مرحلة الاستكشاف معك، بصفتك باحثًا عن عمل. خلال هذه المرحلة، ستحتاج إلى استكشاف نفسك والوظائف المحتملة.</a:t>
            </a:r>
          </a:p>
          <a:p>
            <a:pPr marL="342900" indent="-342900" algn="r" rtl="1">
              <a:buFont typeface="Wingdings" panose="05000000000000000000" pitchFamily="2" charset="2"/>
              <a:buChar char="v"/>
            </a:pPr>
            <a:r>
              <a:rPr lang="ar-EG" sz="2400" dirty="0"/>
              <a:t>استكشاف الذات</a:t>
            </a:r>
          </a:p>
          <a:p>
            <a:pPr marL="342900" indent="-342900" algn="r" rtl="1">
              <a:buFont typeface="Wingdings" panose="05000000000000000000" pitchFamily="2" charset="2"/>
              <a:buChar char="v"/>
            </a:pPr>
            <a:r>
              <a:rPr lang="ar-EG" sz="2400" dirty="0"/>
              <a:t>استكشاف المهنة</a:t>
            </a:r>
          </a:p>
        </p:txBody>
      </p:sp>
    </p:spTree>
    <p:extLst>
      <p:ext uri="{BB962C8B-B14F-4D97-AF65-F5344CB8AC3E}">
        <p14:creationId xmlns:p14="http://schemas.microsoft.com/office/powerpoint/2010/main" val="3511771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021981"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One: Exploring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491024" y="592347"/>
            <a:ext cx="3877985"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المرحلة الأولى: </a:t>
            </a: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الاستكشاف</a:t>
            </a:r>
            <a:r>
              <a:rPr lang="en-US" sz="2800" b="1" dirty="0" smtClean="0">
                <a:latin typeface="Times New Roman" panose="02020603050405020304" pitchFamily="18" charset="0"/>
                <a:ea typeface="Calibri" panose="020F0502020204030204" pitchFamily="34" charset="0"/>
                <a:cs typeface="Times New Roman" panose="02020603050405020304" pitchFamily="18" charset="0"/>
              </a:rPr>
              <a:t>	</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93040" y="1394128"/>
            <a:ext cx="4267200" cy="5195333"/>
          </a:xfrm>
          <a:prstGeom prst="rect">
            <a:avLst/>
          </a:prstGeom>
        </p:spPr>
        <p:txBody>
          <a:bodyPr wrap="square">
            <a:spAutoFit/>
          </a:bodyPr>
          <a:lstStyle/>
          <a:p>
            <a:pPr marL="92075" marR="156845">
              <a:lnSpc>
                <a:spcPct val="106400"/>
              </a:lnSpc>
              <a:spcBef>
                <a:spcPts val="180"/>
              </a:spcBef>
            </a:pPr>
            <a:r>
              <a:rPr lang="en-US" sz="2000" b="1" u="sng" spc="-35" dirty="0">
                <a:latin typeface="Times New Roman"/>
                <a:cs typeface="Times New Roman"/>
              </a:rPr>
              <a:t>Self-Exploration</a:t>
            </a:r>
          </a:p>
          <a:p>
            <a:pPr marL="92075" marR="156845">
              <a:lnSpc>
                <a:spcPct val="106400"/>
              </a:lnSpc>
              <a:spcBef>
                <a:spcPts val="180"/>
              </a:spcBef>
            </a:pPr>
            <a:r>
              <a:rPr lang="en-US" sz="2000" spc="-35" dirty="0">
                <a:latin typeface="Times New Roman"/>
                <a:cs typeface="Times New Roman"/>
              </a:rPr>
              <a:t>It means to know yourself! </a:t>
            </a:r>
          </a:p>
          <a:p>
            <a:pPr marL="92075" marR="156845">
              <a:lnSpc>
                <a:spcPct val="106400"/>
              </a:lnSpc>
              <a:spcBef>
                <a:spcPts val="180"/>
              </a:spcBef>
            </a:pPr>
            <a:r>
              <a:rPr lang="en-US" sz="2000" spc="-35" dirty="0">
                <a:latin typeface="Times New Roman"/>
                <a:cs typeface="Times New Roman"/>
              </a:rPr>
              <a:t>Take time to explore your goals and priorities.</a:t>
            </a:r>
          </a:p>
          <a:p>
            <a:pPr marL="92075" marR="156845">
              <a:lnSpc>
                <a:spcPct val="106400"/>
              </a:lnSpc>
              <a:spcBef>
                <a:spcPts val="180"/>
              </a:spcBef>
            </a:pPr>
            <a:r>
              <a:rPr lang="en-US" sz="2000" spc="-35" dirty="0">
                <a:latin typeface="Times New Roman"/>
                <a:cs typeface="Times New Roman"/>
              </a:rPr>
              <a:t> Here are just a few questions you should consider: </a:t>
            </a:r>
          </a:p>
          <a:p>
            <a:pPr marL="434975" marR="156845" indent="-342900">
              <a:lnSpc>
                <a:spcPct val="106400"/>
              </a:lnSpc>
              <a:spcBef>
                <a:spcPts val="180"/>
              </a:spcBef>
              <a:buFont typeface="Wingdings" panose="05000000000000000000" pitchFamily="2" charset="2"/>
              <a:buChar char="§"/>
            </a:pPr>
            <a:r>
              <a:rPr lang="en-US" sz="2000" spc="-35" dirty="0">
                <a:latin typeface="Times New Roman"/>
                <a:cs typeface="Times New Roman"/>
              </a:rPr>
              <a:t>What are you best at? </a:t>
            </a:r>
          </a:p>
          <a:p>
            <a:pPr marL="434975" marR="156845" indent="-342900">
              <a:lnSpc>
                <a:spcPct val="106400"/>
              </a:lnSpc>
              <a:spcBef>
                <a:spcPts val="180"/>
              </a:spcBef>
              <a:buFont typeface="Wingdings" panose="05000000000000000000" pitchFamily="2" charset="2"/>
              <a:buChar char="§"/>
            </a:pPr>
            <a:r>
              <a:rPr lang="en-US" sz="2000" spc="-35" dirty="0">
                <a:latin typeface="Times New Roman"/>
                <a:cs typeface="Times New Roman"/>
              </a:rPr>
              <a:t>What do you enjoy doing the most? </a:t>
            </a:r>
          </a:p>
          <a:p>
            <a:pPr marL="434975" marR="156845" indent="-342900">
              <a:lnSpc>
                <a:spcPct val="106400"/>
              </a:lnSpc>
              <a:spcBef>
                <a:spcPts val="180"/>
              </a:spcBef>
              <a:buFont typeface="Wingdings" panose="05000000000000000000" pitchFamily="2" charset="2"/>
              <a:buChar char="§"/>
            </a:pPr>
            <a:r>
              <a:rPr lang="en-US" sz="2000" spc="-35" dirty="0">
                <a:latin typeface="Times New Roman"/>
                <a:cs typeface="Times New Roman"/>
              </a:rPr>
              <a:t>What motivates you?</a:t>
            </a:r>
          </a:p>
          <a:p>
            <a:pPr marL="434975" marR="156845" indent="-342900">
              <a:lnSpc>
                <a:spcPct val="106400"/>
              </a:lnSpc>
              <a:spcBef>
                <a:spcPts val="180"/>
              </a:spcBef>
              <a:buFont typeface="Wingdings" panose="05000000000000000000" pitchFamily="2" charset="2"/>
              <a:buChar char="§"/>
            </a:pPr>
            <a:r>
              <a:rPr lang="en-US" sz="2000" spc="-35" dirty="0">
                <a:latin typeface="Times New Roman"/>
                <a:cs typeface="Times New Roman"/>
              </a:rPr>
              <a:t>What salary range do you need to live the lifestyle you desire?</a:t>
            </a:r>
          </a:p>
          <a:p>
            <a:pPr marL="434975" marR="156845" indent="-342900">
              <a:lnSpc>
                <a:spcPct val="106400"/>
              </a:lnSpc>
              <a:spcBef>
                <a:spcPts val="180"/>
              </a:spcBef>
              <a:buFont typeface="Wingdings" panose="05000000000000000000" pitchFamily="2" charset="2"/>
              <a:buChar char="§"/>
            </a:pPr>
            <a:r>
              <a:rPr lang="en-US" sz="2000" spc="-35" dirty="0">
                <a:latin typeface="Times New Roman"/>
                <a:cs typeface="Times New Roman"/>
              </a:rPr>
              <a:t>Is a family-friendly career a priority for you? </a:t>
            </a:r>
          </a:p>
          <a:p>
            <a:pPr marL="434975" marR="156845" indent="-342900">
              <a:lnSpc>
                <a:spcPct val="106400"/>
              </a:lnSpc>
              <a:spcBef>
                <a:spcPts val="180"/>
              </a:spcBef>
              <a:buFont typeface="Wingdings" panose="05000000000000000000" pitchFamily="2" charset="2"/>
              <a:buChar char="§"/>
            </a:pPr>
            <a:r>
              <a:rPr lang="en-US" sz="2000" spc="-35" dirty="0">
                <a:latin typeface="Times New Roman"/>
                <a:cs typeface="Times New Roman"/>
              </a:rPr>
              <a:t> Would you prefer to work in a large or small organization?</a:t>
            </a:r>
          </a:p>
        </p:txBody>
      </p:sp>
      <p:sp>
        <p:nvSpPr>
          <p:cNvPr id="6" name="Rectangle 5"/>
          <p:cNvSpPr/>
          <p:nvPr/>
        </p:nvSpPr>
        <p:spPr>
          <a:xfrm>
            <a:off x="4691955" y="1556869"/>
            <a:ext cx="3464560" cy="4708981"/>
          </a:xfrm>
          <a:prstGeom prst="rect">
            <a:avLst/>
          </a:prstGeom>
        </p:spPr>
        <p:txBody>
          <a:bodyPr wrap="square">
            <a:spAutoFit/>
          </a:bodyPr>
          <a:lstStyle/>
          <a:p>
            <a:pPr algn="r" rtl="1"/>
            <a:r>
              <a:rPr lang="ar-EG" sz="2000" b="1" u="sng" dirty="0"/>
              <a:t>استكشاف الذات</a:t>
            </a:r>
          </a:p>
          <a:p>
            <a:pPr algn="r" rtl="1"/>
            <a:r>
              <a:rPr lang="ar-EG" sz="2000" dirty="0"/>
              <a:t>يعني أن تعرف نفسك!</a:t>
            </a:r>
          </a:p>
          <a:p>
            <a:pPr algn="r" rtl="1"/>
            <a:r>
              <a:rPr lang="ar-EG" sz="2000" dirty="0"/>
              <a:t>خذ الوقت الكافي لاستكشاف أهدافك وأولوياتك.</a:t>
            </a:r>
          </a:p>
          <a:p>
            <a:pPr algn="r" rtl="1"/>
            <a:r>
              <a:rPr lang="ar-EG" sz="2000" dirty="0"/>
              <a:t>إليك بعض الأسئلة التي يجب أن تفكر فيها</a:t>
            </a:r>
            <a:r>
              <a:rPr lang="ar-EG" sz="2000" dirty="0" smtClean="0"/>
              <a:t>:</a:t>
            </a:r>
            <a:endParaRPr lang="ar-EG" sz="2000" dirty="0"/>
          </a:p>
          <a:p>
            <a:pPr marL="342900" indent="-342900" algn="r" rtl="1">
              <a:buFont typeface="Arial" panose="020B0604020202020204" pitchFamily="34" charset="0"/>
              <a:buChar char="•"/>
            </a:pPr>
            <a:r>
              <a:rPr lang="ar-EG" sz="2000" dirty="0"/>
              <a:t>ما الذي تجيده بشكل أفضل</a:t>
            </a:r>
            <a:r>
              <a:rPr lang="ar-EG" sz="2000" dirty="0" smtClean="0"/>
              <a:t>؟</a:t>
            </a:r>
            <a:endParaRPr lang="ar-EG" sz="2000" dirty="0"/>
          </a:p>
          <a:p>
            <a:pPr marL="342900" indent="-342900" algn="r" rtl="1">
              <a:buFont typeface="Arial" panose="020B0604020202020204" pitchFamily="34" charset="0"/>
              <a:buChar char="•"/>
            </a:pPr>
            <a:r>
              <a:rPr lang="ar-EG" sz="2000" dirty="0"/>
              <a:t>ما الذي تستمتع بفعله أكثر من غيره</a:t>
            </a:r>
            <a:r>
              <a:rPr lang="ar-EG" sz="2000" dirty="0" smtClean="0"/>
              <a:t>؟</a:t>
            </a:r>
            <a:endParaRPr lang="ar-EG" sz="2000" dirty="0"/>
          </a:p>
          <a:p>
            <a:pPr marL="342900" indent="-342900" algn="r" rtl="1">
              <a:buFont typeface="Arial" panose="020B0604020202020204" pitchFamily="34" charset="0"/>
              <a:buChar char="•"/>
            </a:pPr>
            <a:r>
              <a:rPr lang="ar-EG" sz="2000" dirty="0"/>
              <a:t>ما الذي يحفزك</a:t>
            </a:r>
            <a:r>
              <a:rPr lang="ar-EG" sz="2000" dirty="0" smtClean="0"/>
              <a:t>؟</a:t>
            </a:r>
            <a:endParaRPr lang="ar-EG" sz="2000" dirty="0"/>
          </a:p>
          <a:p>
            <a:pPr marL="342900" indent="-342900" algn="r" rtl="1">
              <a:buFont typeface="Arial" panose="020B0604020202020204" pitchFamily="34" charset="0"/>
              <a:buChar char="•"/>
            </a:pPr>
            <a:r>
              <a:rPr lang="ar-EG" sz="2000" dirty="0"/>
              <a:t>ما هو النطاق </a:t>
            </a:r>
            <a:r>
              <a:rPr lang="ar-EG" sz="2000" dirty="0" err="1"/>
              <a:t>الراتبي</a:t>
            </a:r>
            <a:r>
              <a:rPr lang="ar-EG" sz="2000" dirty="0"/>
              <a:t> الذي تحتاجه لتعيش نمط الحياة الذي تريده؟</a:t>
            </a:r>
          </a:p>
          <a:p>
            <a:pPr marL="342900" indent="-342900" algn="r" rtl="1">
              <a:buFont typeface="Arial" panose="020B0604020202020204" pitchFamily="34" charset="0"/>
              <a:buChar char="•"/>
            </a:pPr>
            <a:r>
              <a:rPr lang="ar-EG" sz="2000" dirty="0"/>
              <a:t>هل تعتبر مهنة صديقة للأسرة أولوية بالنسبة لك؟</a:t>
            </a:r>
          </a:p>
          <a:p>
            <a:pPr marL="342900" indent="-342900" algn="r" rtl="1">
              <a:buFont typeface="Arial" panose="020B0604020202020204" pitchFamily="34" charset="0"/>
              <a:buChar char="•"/>
            </a:pPr>
            <a:r>
              <a:rPr lang="ar-EG" sz="2000" dirty="0"/>
              <a:t>هل تفضل العمل في مؤسسة كبيرة أم صغيرة؟</a:t>
            </a:r>
          </a:p>
        </p:txBody>
      </p:sp>
    </p:spTree>
    <p:extLst>
      <p:ext uri="{BB962C8B-B14F-4D97-AF65-F5344CB8AC3E}">
        <p14:creationId xmlns:p14="http://schemas.microsoft.com/office/powerpoint/2010/main" val="2587244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021981"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One: Exploring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491024" y="592347"/>
            <a:ext cx="3877985"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المرحلة الأولى: </a:t>
            </a: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الاستكشاف</a:t>
            </a:r>
            <a:r>
              <a:rPr lang="en-US" sz="2800" b="1" dirty="0" smtClean="0">
                <a:latin typeface="Times New Roman" panose="02020603050405020304" pitchFamily="18" charset="0"/>
                <a:ea typeface="Calibri" panose="020F0502020204030204" pitchFamily="34" charset="0"/>
                <a:cs typeface="Times New Roman" panose="02020603050405020304" pitchFamily="18" charset="0"/>
              </a:rPr>
              <a:t>	</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93040" y="1394128"/>
            <a:ext cx="4267200" cy="3327001"/>
          </a:xfrm>
          <a:prstGeom prst="rect">
            <a:avLst/>
          </a:prstGeom>
        </p:spPr>
        <p:txBody>
          <a:bodyPr wrap="square">
            <a:spAutoFit/>
          </a:bodyPr>
          <a:lstStyle/>
          <a:p>
            <a:pPr marL="92075" marR="156845">
              <a:lnSpc>
                <a:spcPct val="106400"/>
              </a:lnSpc>
              <a:spcBef>
                <a:spcPts val="180"/>
              </a:spcBef>
            </a:pPr>
            <a:r>
              <a:rPr lang="en-US" sz="2400" b="1" u="sng" spc="-35" dirty="0">
                <a:latin typeface="Times New Roman"/>
                <a:cs typeface="Times New Roman"/>
              </a:rPr>
              <a:t>Self-Exploration</a:t>
            </a:r>
          </a:p>
          <a:p>
            <a:pPr marL="92075" marR="156845">
              <a:lnSpc>
                <a:spcPct val="106400"/>
              </a:lnSpc>
              <a:spcBef>
                <a:spcPts val="180"/>
              </a:spcBef>
            </a:pPr>
            <a:r>
              <a:rPr lang="en-US" sz="2400" spc="-35" dirty="0">
                <a:latin typeface="Times New Roman"/>
                <a:cs typeface="Times New Roman"/>
              </a:rPr>
              <a:t>It means to know yourself! </a:t>
            </a:r>
            <a:endParaRPr lang="en-US" sz="2400" spc="-35" dirty="0" smtClean="0">
              <a:latin typeface="Times New Roman"/>
              <a:cs typeface="Times New Roman"/>
            </a:endParaRPr>
          </a:p>
          <a:p>
            <a:pPr marL="92075" marR="156845">
              <a:lnSpc>
                <a:spcPct val="106400"/>
              </a:lnSpc>
              <a:spcBef>
                <a:spcPts val="180"/>
              </a:spcBef>
            </a:pPr>
            <a:endParaRPr lang="en-US" sz="2400" spc="-35" dirty="0">
              <a:latin typeface="Times New Roman"/>
              <a:cs typeface="Times New Roman"/>
            </a:endParaRPr>
          </a:p>
          <a:p>
            <a:pPr marL="434975" marR="156845" indent="-342900">
              <a:lnSpc>
                <a:spcPct val="106400"/>
              </a:lnSpc>
              <a:spcBef>
                <a:spcPts val="180"/>
              </a:spcBef>
              <a:buFont typeface="Wingdings" panose="05000000000000000000" pitchFamily="2" charset="2"/>
              <a:buChar char="q"/>
            </a:pPr>
            <a:r>
              <a:rPr lang="en-US" sz="2400" spc="-35" dirty="0">
                <a:latin typeface="Times New Roman"/>
                <a:cs typeface="Times New Roman"/>
              </a:rPr>
              <a:t>A list of what you do not like in your life&amp; yourself</a:t>
            </a:r>
          </a:p>
          <a:p>
            <a:pPr marL="434975" marR="156845" indent="-342900">
              <a:lnSpc>
                <a:spcPct val="106400"/>
              </a:lnSpc>
              <a:spcBef>
                <a:spcPts val="180"/>
              </a:spcBef>
              <a:buFont typeface="Wingdings" panose="05000000000000000000" pitchFamily="2" charset="2"/>
              <a:buChar char="q"/>
            </a:pPr>
            <a:r>
              <a:rPr lang="en-US" sz="2400" spc="-35" dirty="0">
                <a:latin typeface="Times New Roman"/>
                <a:cs typeface="Times New Roman"/>
              </a:rPr>
              <a:t>A list of what you want to be or have</a:t>
            </a:r>
          </a:p>
          <a:p>
            <a:pPr marL="434975" marR="156845" indent="-342900">
              <a:lnSpc>
                <a:spcPct val="106400"/>
              </a:lnSpc>
              <a:spcBef>
                <a:spcPts val="180"/>
              </a:spcBef>
              <a:buFont typeface="Wingdings" panose="05000000000000000000" pitchFamily="2" charset="2"/>
              <a:buChar char="q"/>
            </a:pPr>
            <a:r>
              <a:rPr lang="en-US" sz="2400" spc="-35" dirty="0">
                <a:latin typeface="Times New Roman"/>
                <a:cs typeface="Times New Roman"/>
              </a:rPr>
              <a:t>An action plan</a:t>
            </a:r>
          </a:p>
        </p:txBody>
      </p:sp>
      <p:sp>
        <p:nvSpPr>
          <p:cNvPr id="6" name="Rectangle 5"/>
          <p:cNvSpPr/>
          <p:nvPr/>
        </p:nvSpPr>
        <p:spPr>
          <a:xfrm>
            <a:off x="4691955" y="1556869"/>
            <a:ext cx="3464560" cy="3046988"/>
          </a:xfrm>
          <a:prstGeom prst="rect">
            <a:avLst/>
          </a:prstGeom>
        </p:spPr>
        <p:txBody>
          <a:bodyPr wrap="square">
            <a:spAutoFit/>
          </a:bodyPr>
          <a:lstStyle/>
          <a:p>
            <a:pPr algn="r" rtl="1"/>
            <a:r>
              <a:rPr lang="ar-EG" sz="2400" b="1" u="sng" dirty="0"/>
              <a:t>اكتشاف </a:t>
            </a:r>
            <a:r>
              <a:rPr lang="ar-EG" sz="2400" b="1" u="sng" dirty="0" smtClean="0"/>
              <a:t>الذات</a:t>
            </a:r>
            <a:endParaRPr lang="ar-EG" sz="2400" b="1" u="sng" dirty="0"/>
          </a:p>
          <a:p>
            <a:pPr algn="r" rtl="1"/>
            <a:r>
              <a:rPr lang="ar-EG" sz="2400" dirty="0"/>
              <a:t>يعني معرفة نفسك</a:t>
            </a:r>
            <a:r>
              <a:rPr lang="ar-EG" sz="2400" dirty="0" smtClean="0"/>
              <a:t>!</a:t>
            </a:r>
            <a:endParaRPr lang="en-US" sz="2400" dirty="0" smtClean="0"/>
          </a:p>
          <a:p>
            <a:pPr algn="r" rtl="1"/>
            <a:endParaRPr lang="ar-EG" sz="2400" dirty="0"/>
          </a:p>
          <a:p>
            <a:pPr marL="342900" indent="-342900" algn="r" rtl="1">
              <a:buFont typeface="Wingdings" panose="05000000000000000000" pitchFamily="2" charset="2"/>
              <a:buChar char="q"/>
            </a:pPr>
            <a:r>
              <a:rPr lang="ar-EG" sz="2400" dirty="0"/>
              <a:t>قائمة بما لا تحبه في حياتك وفي نفسك</a:t>
            </a:r>
          </a:p>
          <a:p>
            <a:pPr marL="342900" indent="-342900" algn="r" rtl="1">
              <a:buFont typeface="Wingdings" panose="05000000000000000000" pitchFamily="2" charset="2"/>
              <a:buChar char="q"/>
            </a:pPr>
            <a:r>
              <a:rPr lang="ar-EG" sz="2400" dirty="0"/>
              <a:t>قائمة بما تريد أن تكونه أو تمتلكه</a:t>
            </a:r>
          </a:p>
          <a:p>
            <a:pPr marL="342900" indent="-342900" algn="r" rtl="1">
              <a:buFont typeface="Wingdings" panose="05000000000000000000" pitchFamily="2" charset="2"/>
              <a:buChar char="q"/>
            </a:pPr>
            <a:r>
              <a:rPr lang="ar-EG" sz="2400" dirty="0"/>
              <a:t>خطة عمل</a:t>
            </a:r>
          </a:p>
        </p:txBody>
      </p:sp>
    </p:spTree>
    <p:extLst>
      <p:ext uri="{BB962C8B-B14F-4D97-AF65-F5344CB8AC3E}">
        <p14:creationId xmlns:p14="http://schemas.microsoft.com/office/powerpoint/2010/main" val="1565160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021981"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One: Exploring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491024" y="592347"/>
            <a:ext cx="3877985"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المرحلة الأولى: </a:t>
            </a: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الاستكشاف</a:t>
            </a:r>
            <a:r>
              <a:rPr lang="en-US" sz="2800" b="1" dirty="0" smtClean="0">
                <a:latin typeface="Times New Roman" panose="02020603050405020304" pitchFamily="18" charset="0"/>
                <a:ea typeface="Calibri" panose="020F0502020204030204" pitchFamily="34" charset="0"/>
                <a:cs typeface="Times New Roman" panose="02020603050405020304" pitchFamily="18" charset="0"/>
              </a:rPr>
              <a:t>	</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62921" y="1107747"/>
            <a:ext cx="4267200" cy="5796523"/>
          </a:xfrm>
          <a:prstGeom prst="rect">
            <a:avLst/>
          </a:prstGeom>
        </p:spPr>
        <p:txBody>
          <a:bodyPr wrap="square">
            <a:spAutoFit/>
          </a:bodyPr>
          <a:lstStyle/>
          <a:p>
            <a:pPr marL="92075" marR="156845">
              <a:lnSpc>
                <a:spcPct val="106400"/>
              </a:lnSpc>
              <a:spcBef>
                <a:spcPts val="180"/>
              </a:spcBef>
            </a:pPr>
            <a:r>
              <a:rPr lang="en-US" sz="2000" b="1" u="sng" spc="-35" dirty="0">
                <a:latin typeface="Times New Roman"/>
                <a:cs typeface="Times New Roman"/>
              </a:rPr>
              <a:t>Career-Exploration</a:t>
            </a:r>
          </a:p>
          <a:p>
            <a:pPr marL="92075" marR="156845">
              <a:lnSpc>
                <a:spcPct val="106400"/>
              </a:lnSpc>
              <a:spcBef>
                <a:spcPts val="180"/>
              </a:spcBef>
            </a:pPr>
            <a:r>
              <a:rPr lang="en-US" sz="2000" spc="-35" dirty="0">
                <a:latin typeface="Times New Roman"/>
                <a:cs typeface="Times New Roman"/>
              </a:rPr>
              <a:t>Career exploration requires you to:</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Research opportunities in your major that correspond with your goals and priorities.</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Do some investigating.</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Interview several people in that line of work and find out what the job involves.</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Ask questions that will help you determine if this career lines up with your goals and priorities.</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Try shadowing someone in the field for a week or two.</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Seek an internship that will allow you to develop a clearer understanding of this career choice.</a:t>
            </a:r>
          </a:p>
        </p:txBody>
      </p:sp>
      <p:sp>
        <p:nvSpPr>
          <p:cNvPr id="6" name="Rectangle 5"/>
          <p:cNvSpPr/>
          <p:nvPr/>
        </p:nvSpPr>
        <p:spPr>
          <a:xfrm>
            <a:off x="4651588" y="1277289"/>
            <a:ext cx="3464560" cy="5324535"/>
          </a:xfrm>
          <a:prstGeom prst="rect">
            <a:avLst/>
          </a:prstGeom>
        </p:spPr>
        <p:txBody>
          <a:bodyPr wrap="square">
            <a:spAutoFit/>
          </a:bodyPr>
          <a:lstStyle/>
          <a:p>
            <a:pPr algn="r" rtl="1"/>
            <a:r>
              <a:rPr lang="ar-EG" sz="2000" b="1" u="sng" dirty="0"/>
              <a:t>استكشاف المهنة</a:t>
            </a:r>
          </a:p>
          <a:p>
            <a:pPr algn="r" rtl="1"/>
            <a:r>
              <a:rPr lang="ar-EG" sz="2000" dirty="0"/>
              <a:t>يتطلب استكشاف المهنة منك</a:t>
            </a:r>
            <a:r>
              <a:rPr lang="ar-EG" sz="2000" dirty="0" smtClean="0"/>
              <a:t>:</a:t>
            </a:r>
            <a:endParaRPr lang="ar-EG" sz="2000" dirty="0"/>
          </a:p>
          <a:p>
            <a:pPr marL="342900" indent="-342900" algn="r" rtl="1">
              <a:buFont typeface="Arial" panose="020B0604020202020204" pitchFamily="34" charset="0"/>
              <a:buChar char="•"/>
            </a:pPr>
            <a:r>
              <a:rPr lang="ar-EG" sz="2000" dirty="0"/>
              <a:t>البحث عن فرص في مجال تخصصك تتوافق مع أهدافك وأولوياتك</a:t>
            </a:r>
            <a:r>
              <a:rPr lang="ar-EG" sz="2000" dirty="0" smtClean="0"/>
              <a:t>.</a:t>
            </a:r>
            <a:endParaRPr lang="ar-EG" sz="2000" dirty="0"/>
          </a:p>
          <a:p>
            <a:pPr marL="342900" indent="-342900" algn="r" rtl="1">
              <a:buFont typeface="Arial" panose="020B0604020202020204" pitchFamily="34" charset="0"/>
              <a:buChar char="•"/>
            </a:pPr>
            <a:r>
              <a:rPr lang="ar-EG" sz="2000" dirty="0"/>
              <a:t>إجراء بعض التحقيقات</a:t>
            </a:r>
            <a:r>
              <a:rPr lang="ar-EG" sz="2000" dirty="0" smtClean="0"/>
              <a:t>.</a:t>
            </a:r>
            <a:endParaRPr lang="ar-EG" sz="2000" dirty="0"/>
          </a:p>
          <a:p>
            <a:pPr marL="342900" indent="-342900" algn="r" rtl="1">
              <a:buFont typeface="Arial" panose="020B0604020202020204" pitchFamily="34" charset="0"/>
              <a:buChar char="•"/>
            </a:pPr>
            <a:r>
              <a:rPr lang="ar-EG" sz="2000" dirty="0"/>
              <a:t>إجراء مقابلات مع العديد من الأشخاص في هذا المجال ومعرفة ما ينطوي عليه العمل</a:t>
            </a:r>
            <a:r>
              <a:rPr lang="ar-EG" sz="2000" dirty="0" smtClean="0"/>
              <a:t>.</a:t>
            </a:r>
            <a:endParaRPr lang="ar-EG" sz="2000" dirty="0"/>
          </a:p>
          <a:p>
            <a:pPr marL="342900" indent="-342900" algn="r" rtl="1">
              <a:buFont typeface="Arial" panose="020B0604020202020204" pitchFamily="34" charset="0"/>
              <a:buChar char="•"/>
            </a:pPr>
            <a:r>
              <a:rPr lang="ar-EG" sz="2000" dirty="0"/>
              <a:t>طرح الأسئلة التي ستساعدك في تحديد ما إذا كانت هذه المهنة تتوافق مع أهدافك وأولوياتك</a:t>
            </a:r>
            <a:r>
              <a:rPr lang="ar-EG" sz="2000" dirty="0" smtClean="0"/>
              <a:t>.</a:t>
            </a:r>
            <a:endParaRPr lang="ar-EG" sz="2000" dirty="0"/>
          </a:p>
          <a:p>
            <a:pPr marL="342900" indent="-342900" algn="r" rtl="1">
              <a:buFont typeface="Arial" panose="020B0604020202020204" pitchFamily="34" charset="0"/>
              <a:buChar char="•"/>
            </a:pPr>
            <a:r>
              <a:rPr lang="ar-EG" sz="2000" dirty="0"/>
              <a:t>محاولة مراقبة شخص ما في هذا المجال لمدة أسبوع أو أسبوعين</a:t>
            </a:r>
            <a:r>
              <a:rPr lang="ar-EG" sz="2000" dirty="0" smtClean="0"/>
              <a:t>.</a:t>
            </a:r>
            <a:endParaRPr lang="ar-EG" sz="2000" dirty="0"/>
          </a:p>
          <a:p>
            <a:pPr marL="342900" indent="-342900" algn="r" rtl="1">
              <a:buFont typeface="Arial" panose="020B0604020202020204" pitchFamily="34" charset="0"/>
              <a:buChar char="•"/>
            </a:pPr>
            <a:r>
              <a:rPr lang="ar-EG" sz="2000" dirty="0"/>
              <a:t>البحث عن تدريب داخلي يسمح لك بتطوير فهم أوضح لاختيار هذه المهنة.</a:t>
            </a:r>
          </a:p>
        </p:txBody>
      </p:sp>
    </p:spTree>
    <p:extLst>
      <p:ext uri="{BB962C8B-B14F-4D97-AF65-F5344CB8AC3E}">
        <p14:creationId xmlns:p14="http://schemas.microsoft.com/office/powerpoint/2010/main" val="761317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804327" y="825306"/>
            <a:ext cx="2643672" cy="584775"/>
          </a:xfrm>
          <a:prstGeom prst="rect">
            <a:avLst/>
          </a:prstGeom>
          <a:noFill/>
        </p:spPr>
        <p:txBody>
          <a:bodyPr wrap="none" rtlCol="0">
            <a:spAutoFit/>
          </a:bodyPr>
          <a:lstStyle/>
          <a:p>
            <a:r>
              <a:rPr lang="en-US" sz="3200" b="1" dirty="0" smtClean="0">
                <a:solidFill>
                  <a:srgbClr val="00B0F0"/>
                </a:solidFill>
                <a:latin typeface="Alexandria" charset="0"/>
                <a:cs typeface="Alexandria" charset="0"/>
              </a:rPr>
              <a:t>Researching</a:t>
            </a:r>
            <a:endParaRPr lang="en-US" sz="32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8359770" y="1514954"/>
            <a:ext cx="963725" cy="584775"/>
          </a:xfrm>
          <a:prstGeom prst="rect">
            <a:avLst/>
          </a:prstGeom>
          <a:noFill/>
        </p:spPr>
        <p:txBody>
          <a:bodyPr wrap="none" rtlCol="0">
            <a:spAutoFit/>
          </a:bodyPr>
          <a:lstStyle/>
          <a:p>
            <a:pPr algn="ctr"/>
            <a:r>
              <a:rPr lang="ar-EG" sz="3200" b="1" dirty="0" smtClean="0">
                <a:solidFill>
                  <a:srgbClr val="00B0F0"/>
                </a:solidFill>
                <a:latin typeface="Alexandria" charset="0"/>
                <a:cs typeface="Alexandria" charset="0"/>
              </a:rPr>
              <a:t>البحث</a:t>
            </a:r>
            <a:endParaRPr lang="en-US"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3993643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33104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Two: Researching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491024" y="592347"/>
            <a:ext cx="2746265"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المرحلة الثانية: البحث</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62921" y="1107747"/>
            <a:ext cx="4267200" cy="2884187"/>
          </a:xfrm>
          <a:prstGeom prst="rect">
            <a:avLst/>
          </a:prstGeom>
        </p:spPr>
        <p:txBody>
          <a:bodyPr wrap="square">
            <a:spAutoFit/>
          </a:bodyPr>
          <a:lstStyle/>
          <a:p>
            <a:pPr marL="92075" marR="156845">
              <a:lnSpc>
                <a:spcPct val="106400"/>
              </a:lnSpc>
              <a:spcBef>
                <a:spcPts val="180"/>
              </a:spcBef>
            </a:pPr>
            <a:r>
              <a:rPr lang="en-US" sz="2400" spc="-35" dirty="0">
                <a:latin typeface="Times New Roman"/>
                <a:cs typeface="Times New Roman"/>
              </a:rPr>
              <a:t>The researching stage of the job-seeking process comprises two components: </a:t>
            </a:r>
          </a:p>
          <a:p>
            <a:pPr marL="434975" marR="156845" indent="-342900">
              <a:lnSpc>
                <a:spcPct val="106400"/>
              </a:lnSpc>
              <a:spcBef>
                <a:spcPts val="180"/>
              </a:spcBef>
              <a:buFont typeface="Arial" panose="020B0604020202020204" pitchFamily="34" charset="0"/>
              <a:buChar char="•"/>
            </a:pPr>
            <a:r>
              <a:rPr lang="en-US" sz="2400" spc="-35" dirty="0">
                <a:latin typeface="Times New Roman"/>
                <a:cs typeface="Times New Roman"/>
              </a:rPr>
              <a:t>Researching openings</a:t>
            </a:r>
          </a:p>
          <a:p>
            <a:pPr marL="434975" marR="156845" indent="-342900">
              <a:lnSpc>
                <a:spcPct val="106400"/>
              </a:lnSpc>
              <a:spcBef>
                <a:spcPts val="180"/>
              </a:spcBef>
              <a:buFont typeface="Arial" panose="020B0604020202020204" pitchFamily="34" charset="0"/>
              <a:buChar char="•"/>
            </a:pPr>
            <a:r>
              <a:rPr lang="en-US" sz="2400" spc="-35" dirty="0">
                <a:latin typeface="Times New Roman"/>
                <a:cs typeface="Times New Roman"/>
              </a:rPr>
              <a:t>Researching potential employers</a:t>
            </a: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651588" y="1277289"/>
            <a:ext cx="3464560" cy="2677656"/>
          </a:xfrm>
          <a:prstGeom prst="rect">
            <a:avLst/>
          </a:prstGeom>
        </p:spPr>
        <p:txBody>
          <a:bodyPr wrap="square">
            <a:spAutoFit/>
          </a:bodyPr>
          <a:lstStyle/>
          <a:p>
            <a:pPr algn="r" rtl="1"/>
            <a:r>
              <a:rPr lang="ar-EG" sz="2400" dirty="0"/>
              <a:t>تتكون مرحلة البحث في عملية البحث عن وظيفة من عنصرين:</a:t>
            </a:r>
          </a:p>
          <a:p>
            <a:pPr algn="r" rtl="1"/>
            <a:endParaRPr lang="ar-EG" sz="2400" dirty="0"/>
          </a:p>
          <a:p>
            <a:pPr marL="342900" indent="-342900" algn="r" rtl="1">
              <a:buFont typeface="Arial" panose="020B0604020202020204" pitchFamily="34" charset="0"/>
              <a:buChar char="•"/>
            </a:pPr>
            <a:r>
              <a:rPr lang="ar-EG" sz="2400" dirty="0"/>
              <a:t>البحث عن الوظائف الشاغرة</a:t>
            </a:r>
          </a:p>
          <a:p>
            <a:pPr marL="342900" indent="-342900" algn="r" rtl="1">
              <a:buFont typeface="Arial" panose="020B0604020202020204" pitchFamily="34" charset="0"/>
              <a:buChar char="•"/>
            </a:pPr>
            <a:endParaRPr lang="ar-EG" sz="2400" dirty="0"/>
          </a:p>
          <a:p>
            <a:pPr marL="342900" indent="-342900" algn="r" rtl="1">
              <a:buFont typeface="Arial" panose="020B0604020202020204" pitchFamily="34" charset="0"/>
              <a:buChar char="•"/>
            </a:pPr>
            <a:r>
              <a:rPr lang="ar-EG" sz="2400" dirty="0"/>
              <a:t>البحث عن أصحاب العمل المحتملين</a:t>
            </a:r>
          </a:p>
        </p:txBody>
      </p:sp>
    </p:spTree>
    <p:extLst>
      <p:ext uri="{BB962C8B-B14F-4D97-AF65-F5344CB8AC3E}">
        <p14:creationId xmlns:p14="http://schemas.microsoft.com/office/powerpoint/2010/main" val="1094749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33104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Two: Researching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491024" y="592347"/>
            <a:ext cx="2746265"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المرحلة الثانية: البحث</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62921" y="1107747"/>
            <a:ext cx="4267200" cy="5233292"/>
          </a:xfrm>
          <a:prstGeom prst="rect">
            <a:avLst/>
          </a:prstGeom>
        </p:spPr>
        <p:txBody>
          <a:bodyPr wrap="square">
            <a:spAutoFit/>
          </a:bodyPr>
          <a:lstStyle/>
          <a:p>
            <a:pPr marL="92075" marR="156845" algn="ctr">
              <a:lnSpc>
                <a:spcPct val="106400"/>
              </a:lnSpc>
              <a:spcBef>
                <a:spcPts val="180"/>
              </a:spcBef>
            </a:pPr>
            <a:r>
              <a:rPr lang="en-US" sz="2400" b="1" u="sng" spc="-35" dirty="0">
                <a:latin typeface="Times New Roman"/>
                <a:cs typeface="Times New Roman"/>
              </a:rPr>
              <a:t>Researching openings</a:t>
            </a:r>
          </a:p>
          <a:p>
            <a:pPr marL="92075" marR="156845" algn="ctr">
              <a:lnSpc>
                <a:spcPct val="106400"/>
              </a:lnSpc>
              <a:spcBef>
                <a:spcPts val="180"/>
              </a:spcBef>
            </a:pPr>
            <a:r>
              <a:rPr lang="en-US" sz="2400" spc="-35" dirty="0" smtClean="0">
                <a:latin typeface="Times New Roman"/>
                <a:cs typeface="Times New Roman"/>
              </a:rPr>
              <a:t>1- Mistakes </a:t>
            </a:r>
            <a:r>
              <a:rPr lang="en-US" sz="2400" spc="-35" dirty="0">
                <a:latin typeface="Times New Roman"/>
                <a:cs typeface="Times New Roman"/>
              </a:rPr>
              <a:t>you might make when researching for a job</a:t>
            </a:r>
          </a:p>
          <a:p>
            <a:pPr marL="92075" marR="156845" algn="ctr">
              <a:lnSpc>
                <a:spcPct val="106400"/>
              </a:lnSpc>
              <a:spcBef>
                <a:spcPts val="180"/>
              </a:spcBef>
            </a:pPr>
            <a:r>
              <a:rPr lang="en-US" sz="2400" spc="-35" dirty="0" smtClean="0">
                <a:latin typeface="Times New Roman"/>
                <a:cs typeface="Times New Roman"/>
              </a:rPr>
              <a:t>1.1 Not </a:t>
            </a:r>
            <a:r>
              <a:rPr lang="en-US" sz="2400" spc="-35" dirty="0">
                <a:latin typeface="Times New Roman"/>
                <a:cs typeface="Times New Roman"/>
              </a:rPr>
              <a:t>Utilizing Career Guidance Resources</a:t>
            </a:r>
          </a:p>
          <a:p>
            <a:pPr marL="92075" marR="156845">
              <a:lnSpc>
                <a:spcPct val="106400"/>
              </a:lnSpc>
              <a:spcBef>
                <a:spcPts val="180"/>
              </a:spcBef>
            </a:pPr>
            <a:r>
              <a:rPr lang="en-US" sz="2400" spc="-35" dirty="0">
                <a:latin typeface="Times New Roman"/>
                <a:cs typeface="Times New Roman"/>
              </a:rPr>
              <a:t>Most colleges have career guidance offices with beneficial resources for the students. It is advisable that you seek help from such offices because they have dedicated professionals who are ready to guide you through your career challenges.</a:t>
            </a:r>
          </a:p>
        </p:txBody>
      </p:sp>
      <p:sp>
        <p:nvSpPr>
          <p:cNvPr id="6" name="Rectangle 5"/>
          <p:cNvSpPr/>
          <p:nvPr/>
        </p:nvSpPr>
        <p:spPr>
          <a:xfrm>
            <a:off x="4651588" y="1277289"/>
            <a:ext cx="3464560" cy="4154984"/>
          </a:xfrm>
          <a:prstGeom prst="rect">
            <a:avLst/>
          </a:prstGeom>
        </p:spPr>
        <p:txBody>
          <a:bodyPr wrap="square">
            <a:spAutoFit/>
          </a:bodyPr>
          <a:lstStyle/>
          <a:p>
            <a:pPr algn="ctr" rtl="1"/>
            <a:r>
              <a:rPr lang="ar-EG" sz="2400" b="1" u="sng" dirty="0"/>
              <a:t>البحث عن فرص العمل</a:t>
            </a:r>
          </a:p>
          <a:p>
            <a:pPr algn="ctr" rtl="1"/>
            <a:r>
              <a:rPr lang="en-US" sz="2400" dirty="0" smtClean="0"/>
              <a:t>-1</a:t>
            </a:r>
            <a:r>
              <a:rPr lang="ar-EG" sz="2400" dirty="0" smtClean="0"/>
              <a:t>الأخطاء </a:t>
            </a:r>
            <a:r>
              <a:rPr lang="ar-EG" sz="2400" dirty="0"/>
              <a:t>التي قد ترتكبها عند البحث عن وظيفة</a:t>
            </a:r>
          </a:p>
          <a:p>
            <a:pPr algn="ctr" rtl="1"/>
            <a:r>
              <a:rPr lang="en-US" sz="2400" dirty="0" smtClean="0"/>
              <a:t>1.1 </a:t>
            </a:r>
            <a:r>
              <a:rPr lang="ar-EG" sz="2400" dirty="0" smtClean="0"/>
              <a:t>عدم </a:t>
            </a:r>
            <a:r>
              <a:rPr lang="ar-EG" sz="2400" dirty="0"/>
              <a:t>الاستفادة من موارد التوجيه المهني</a:t>
            </a:r>
          </a:p>
          <a:p>
            <a:pPr algn="r" rtl="1"/>
            <a:r>
              <a:rPr lang="ar-EG" sz="2400" dirty="0"/>
              <a:t>تحتوي معظم الكليات على مكاتب توجيه مهني بها موارد مفيدة للطلاب. يُنصح بطلب المساعدة من هذه المكاتب لأنها تضم ​​متخصصين متفانين مستعدين لإرشادك خلال تحدياتك المهنية.</a:t>
            </a:r>
          </a:p>
        </p:txBody>
      </p:sp>
    </p:spTree>
    <p:extLst>
      <p:ext uri="{BB962C8B-B14F-4D97-AF65-F5344CB8AC3E}">
        <p14:creationId xmlns:p14="http://schemas.microsoft.com/office/powerpoint/2010/main" val="184993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33104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Two: Researching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491024" y="592347"/>
            <a:ext cx="2746265"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المرحلة الثانية: البحث</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027084"/>
            <a:ext cx="4600788" cy="5792611"/>
          </a:xfrm>
          <a:prstGeom prst="rect">
            <a:avLst/>
          </a:prstGeom>
        </p:spPr>
        <p:txBody>
          <a:bodyPr wrap="square">
            <a:spAutoFit/>
          </a:bodyPr>
          <a:lstStyle/>
          <a:p>
            <a:pPr marL="92075" marR="156845" algn="ctr">
              <a:lnSpc>
                <a:spcPct val="106400"/>
              </a:lnSpc>
              <a:spcBef>
                <a:spcPts val="180"/>
              </a:spcBef>
            </a:pPr>
            <a:r>
              <a:rPr lang="en-US" sz="2400" b="1" u="sng" spc="-35" dirty="0">
                <a:latin typeface="Times New Roman"/>
                <a:cs typeface="Times New Roman"/>
              </a:rPr>
              <a:t>Researching openings</a:t>
            </a:r>
          </a:p>
          <a:p>
            <a:pPr marL="92075" marR="156845" algn="ctr">
              <a:lnSpc>
                <a:spcPct val="106400"/>
              </a:lnSpc>
              <a:spcBef>
                <a:spcPts val="180"/>
              </a:spcBef>
            </a:pPr>
            <a:r>
              <a:rPr lang="en-US" sz="2400" spc="-35" dirty="0" smtClean="0">
                <a:latin typeface="Times New Roman"/>
                <a:cs typeface="Times New Roman"/>
              </a:rPr>
              <a:t>1- Mistakes </a:t>
            </a:r>
            <a:r>
              <a:rPr lang="en-US" sz="2400" spc="-35" dirty="0">
                <a:latin typeface="Times New Roman"/>
                <a:cs typeface="Times New Roman"/>
              </a:rPr>
              <a:t>you might make when researching for a job</a:t>
            </a:r>
          </a:p>
          <a:p>
            <a:pPr marL="92075" marR="156845" algn="ctr">
              <a:lnSpc>
                <a:spcPct val="106400"/>
              </a:lnSpc>
              <a:spcBef>
                <a:spcPts val="180"/>
              </a:spcBef>
            </a:pPr>
            <a:r>
              <a:rPr lang="en-US" sz="2400" spc="-35" dirty="0" smtClean="0">
                <a:latin typeface="Times New Roman"/>
                <a:cs typeface="Times New Roman"/>
              </a:rPr>
              <a:t>1.2 </a:t>
            </a:r>
            <a:r>
              <a:rPr lang="en-US" sz="2400" spc="-35" dirty="0">
                <a:latin typeface="Times New Roman"/>
                <a:cs typeface="Times New Roman"/>
              </a:rPr>
              <a:t>Not searching in the right places</a:t>
            </a:r>
          </a:p>
          <a:p>
            <a:pPr marL="92075" marR="156845">
              <a:lnSpc>
                <a:spcPct val="106400"/>
              </a:lnSpc>
              <a:spcBef>
                <a:spcPts val="180"/>
              </a:spcBef>
            </a:pPr>
            <a:r>
              <a:rPr lang="en-US" sz="2400" spc="-35" dirty="0">
                <a:latin typeface="Times New Roman"/>
                <a:cs typeface="Times New Roman"/>
              </a:rPr>
              <a:t>Most graduates research for jobs in the yellow websites (non-real websites) because they have a lack experiences in searching right and well.</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So, Begin by asking help from:</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Career planning centers or career services, career placements, career development, or career consulting. </a:t>
            </a:r>
          </a:p>
          <a:p>
            <a:pPr marL="434975" marR="156845" indent="-342900" algn="ctr">
              <a:lnSpc>
                <a:spcPct val="106400"/>
              </a:lnSpc>
              <a:spcBef>
                <a:spcPts val="180"/>
              </a:spcBef>
              <a:buFont typeface="Arial" panose="020B0604020202020204" pitchFamily="34" charset="0"/>
              <a:buChar char="•"/>
            </a:pPr>
            <a:r>
              <a:rPr lang="en-US" sz="2000" spc="-35" dirty="0">
                <a:latin typeface="Times New Roman"/>
                <a:cs typeface="Times New Roman"/>
              </a:rPr>
              <a:t>Job fairs</a:t>
            </a:r>
          </a:p>
        </p:txBody>
      </p:sp>
      <p:sp>
        <p:nvSpPr>
          <p:cNvPr id="6" name="Rectangle 5"/>
          <p:cNvSpPr/>
          <p:nvPr/>
        </p:nvSpPr>
        <p:spPr>
          <a:xfrm>
            <a:off x="4651588" y="1150044"/>
            <a:ext cx="3464560" cy="5632311"/>
          </a:xfrm>
          <a:prstGeom prst="rect">
            <a:avLst/>
          </a:prstGeom>
        </p:spPr>
        <p:txBody>
          <a:bodyPr wrap="square">
            <a:spAutoFit/>
          </a:bodyPr>
          <a:lstStyle/>
          <a:p>
            <a:pPr algn="ctr" rtl="1"/>
            <a:r>
              <a:rPr lang="ar-EG" sz="2400" b="1" u="sng" dirty="0"/>
              <a:t>البحث عن فرص العمل</a:t>
            </a:r>
          </a:p>
          <a:p>
            <a:pPr algn="ctr" rtl="1"/>
            <a:r>
              <a:rPr lang="en-US" sz="2400" dirty="0" smtClean="0"/>
              <a:t>-1</a:t>
            </a:r>
            <a:r>
              <a:rPr lang="ar-EG" sz="2400" dirty="0" smtClean="0"/>
              <a:t>الأخطاء </a:t>
            </a:r>
            <a:r>
              <a:rPr lang="ar-EG" sz="2400" dirty="0"/>
              <a:t>التي قد ترتكبها عند البحث عن وظيفة</a:t>
            </a:r>
          </a:p>
          <a:p>
            <a:pPr algn="ctr" rtl="1"/>
            <a:r>
              <a:rPr lang="en-US" sz="2400" dirty="0" smtClean="0"/>
              <a:t>2.1</a:t>
            </a:r>
            <a:r>
              <a:rPr lang="ar-EG" sz="2400" dirty="0" smtClean="0"/>
              <a:t>عدم </a:t>
            </a:r>
            <a:r>
              <a:rPr lang="ar-EG" sz="2400" dirty="0"/>
              <a:t>البحث في الأماكن الصحيحة</a:t>
            </a:r>
          </a:p>
          <a:p>
            <a:pPr algn="r" rtl="1"/>
            <a:r>
              <a:rPr lang="ar-EG" sz="2400" dirty="0"/>
              <a:t>يبحث أغلب الخريجين عن وظائف في المواقع الصفراء (المواقع غير الحقيقية) لأنهم يفتقرون إلى الخبرة في البحث بشكل صحيح وجيد.</a:t>
            </a:r>
          </a:p>
          <a:p>
            <a:pPr marL="342900" indent="-342900" algn="r" rtl="1">
              <a:buFont typeface="Arial" panose="020B0604020202020204" pitchFamily="34" charset="0"/>
              <a:buChar char="•"/>
            </a:pPr>
            <a:r>
              <a:rPr lang="ar-EG" sz="2000" dirty="0"/>
              <a:t>لذا، ابدأ بطلب المساعدة من:</a:t>
            </a:r>
          </a:p>
          <a:p>
            <a:pPr marL="342900" indent="-342900" algn="r" rtl="1">
              <a:buFont typeface="Arial" panose="020B0604020202020204" pitchFamily="34" charset="0"/>
              <a:buChar char="•"/>
            </a:pPr>
            <a:r>
              <a:rPr lang="ar-EG" sz="2000" dirty="0"/>
              <a:t>مراكز التخطيط المهني أو خدمات التوظيف، أو التدريب المهني، أو التطوير المهني، أو الاستشارات المهنية</a:t>
            </a:r>
            <a:r>
              <a:rPr lang="ar-EG" sz="2000" dirty="0" smtClean="0"/>
              <a:t>.</a:t>
            </a:r>
            <a:endParaRPr lang="ar-EG" sz="2000" dirty="0"/>
          </a:p>
          <a:p>
            <a:pPr marL="342900" indent="-342900" algn="r" rtl="1">
              <a:buFont typeface="Arial" panose="020B0604020202020204" pitchFamily="34" charset="0"/>
              <a:buChar char="•"/>
            </a:pPr>
            <a:r>
              <a:rPr lang="ar-EG" sz="2000" dirty="0"/>
              <a:t>معارض التوظيف</a:t>
            </a:r>
          </a:p>
        </p:txBody>
      </p:sp>
    </p:spTree>
    <p:extLst>
      <p:ext uri="{BB962C8B-B14F-4D97-AF65-F5344CB8AC3E}">
        <p14:creationId xmlns:p14="http://schemas.microsoft.com/office/powerpoint/2010/main" val="1287650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33104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Two: Researching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491024" y="592347"/>
            <a:ext cx="2746265"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المرحلة الثانية: البحث</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027084"/>
            <a:ext cx="4600788" cy="5741059"/>
          </a:xfrm>
          <a:prstGeom prst="rect">
            <a:avLst/>
          </a:prstGeom>
        </p:spPr>
        <p:txBody>
          <a:bodyPr wrap="square">
            <a:spAutoFit/>
          </a:bodyPr>
          <a:lstStyle/>
          <a:p>
            <a:pPr marL="92075" marR="156845" algn="ctr">
              <a:lnSpc>
                <a:spcPct val="106400"/>
              </a:lnSpc>
              <a:spcBef>
                <a:spcPts val="180"/>
              </a:spcBef>
            </a:pPr>
            <a:r>
              <a:rPr lang="en-US" sz="2000" b="1" spc="-35" dirty="0" smtClean="0">
                <a:latin typeface="Times New Roman"/>
                <a:cs typeface="Times New Roman"/>
              </a:rPr>
              <a:t>2- </a:t>
            </a:r>
            <a:r>
              <a:rPr lang="en-US" sz="2000" b="1" u="sng" spc="-35" dirty="0" smtClean="0">
                <a:latin typeface="Times New Roman"/>
                <a:cs typeface="Times New Roman"/>
              </a:rPr>
              <a:t>Researching </a:t>
            </a:r>
            <a:r>
              <a:rPr lang="en-US" sz="2000" b="1" u="sng" spc="-35" dirty="0">
                <a:latin typeface="Times New Roman"/>
                <a:cs typeface="Times New Roman"/>
              </a:rPr>
              <a:t>potential employers</a:t>
            </a:r>
          </a:p>
          <a:p>
            <a:pPr marL="92075" marR="156845" algn="ctr">
              <a:lnSpc>
                <a:spcPct val="106400"/>
              </a:lnSpc>
              <a:spcBef>
                <a:spcPts val="180"/>
              </a:spcBef>
            </a:pPr>
            <a:r>
              <a:rPr lang="en-US" sz="2000" u="sng" spc="-35" dirty="0" smtClean="0">
                <a:latin typeface="Times New Roman"/>
                <a:cs typeface="Times New Roman"/>
              </a:rPr>
              <a:t>2.1 Before </a:t>
            </a:r>
            <a:r>
              <a:rPr lang="en-US" sz="2000" u="sng" spc="-35" dirty="0">
                <a:latin typeface="Times New Roman"/>
                <a:cs typeface="Times New Roman"/>
              </a:rPr>
              <a:t>Applying </a:t>
            </a:r>
            <a:r>
              <a:rPr lang="en-US" sz="2000" u="sng" spc="-35" dirty="0" smtClean="0">
                <a:latin typeface="Times New Roman"/>
                <a:cs typeface="Times New Roman"/>
              </a:rPr>
              <a:t>steps</a:t>
            </a:r>
          </a:p>
          <a:p>
            <a:pPr marL="92075" marR="156845" algn="ctr">
              <a:lnSpc>
                <a:spcPct val="106400"/>
              </a:lnSpc>
              <a:spcBef>
                <a:spcPts val="180"/>
              </a:spcBef>
            </a:pPr>
            <a:endParaRPr lang="en-US" sz="2000" u="sng" spc="-35" dirty="0">
              <a:latin typeface="Times New Roman"/>
              <a:cs typeface="Times New Roman"/>
            </a:endParaRPr>
          </a:p>
          <a:p>
            <a:pPr marL="92075" marR="156845">
              <a:lnSpc>
                <a:spcPct val="106400"/>
              </a:lnSpc>
              <a:spcBef>
                <a:spcPts val="180"/>
              </a:spcBef>
            </a:pPr>
            <a:r>
              <a:rPr lang="en-US" sz="2000" spc="-35" dirty="0">
                <a:latin typeface="Times New Roman"/>
                <a:cs typeface="Times New Roman"/>
              </a:rPr>
              <a:t>Think about this stage of the job-seeking process as job researching, not job searching. You are not simply searching for vacant positions. You are researching positions and companies to find the right fit between your skills and desires and their needs and opportunities.</a:t>
            </a:r>
          </a:p>
          <a:p>
            <a:pPr marL="92075" marR="156845">
              <a:lnSpc>
                <a:spcPct val="106400"/>
              </a:lnSpc>
              <a:spcBef>
                <a:spcPts val="180"/>
              </a:spcBef>
            </a:pPr>
            <a:r>
              <a:rPr lang="en-US" sz="2000" spc="-35" dirty="0">
                <a:latin typeface="Times New Roman"/>
                <a:cs typeface="Times New Roman"/>
              </a:rPr>
              <a:t>take a few moments to research the position and the company. This research not only will help you determine if you truly wish to apply for this position with this organization but also will help you down the line when you customize your résumé and prepare for your interview. </a:t>
            </a:r>
          </a:p>
        </p:txBody>
      </p:sp>
      <p:sp>
        <p:nvSpPr>
          <p:cNvPr id="6" name="Rectangle 5"/>
          <p:cNvSpPr/>
          <p:nvPr/>
        </p:nvSpPr>
        <p:spPr>
          <a:xfrm>
            <a:off x="4651588" y="1150044"/>
            <a:ext cx="3464560" cy="5632311"/>
          </a:xfrm>
          <a:prstGeom prst="rect">
            <a:avLst/>
          </a:prstGeom>
        </p:spPr>
        <p:txBody>
          <a:bodyPr wrap="square">
            <a:spAutoFit/>
          </a:bodyPr>
          <a:lstStyle/>
          <a:p>
            <a:pPr algn="ctr" rtl="1"/>
            <a:r>
              <a:rPr lang="en-US" sz="2000" dirty="0" smtClean="0"/>
              <a:t>-2 </a:t>
            </a:r>
            <a:r>
              <a:rPr lang="ar-EG" sz="2000" b="1" u="sng" dirty="0" smtClean="0"/>
              <a:t>البحث </a:t>
            </a:r>
            <a:r>
              <a:rPr lang="ar-EG" sz="2000" b="1" u="sng" dirty="0"/>
              <a:t>عن أرباب العمل المحتملين</a:t>
            </a:r>
          </a:p>
          <a:p>
            <a:pPr algn="ctr" rtl="1"/>
            <a:r>
              <a:rPr lang="en-US" sz="2000" u="sng" dirty="0" smtClean="0"/>
              <a:t>1.2 </a:t>
            </a:r>
            <a:r>
              <a:rPr lang="ar-EG" sz="2000" u="sng" dirty="0" smtClean="0"/>
              <a:t>خطوات </a:t>
            </a:r>
            <a:r>
              <a:rPr lang="ar-EG" sz="2000" u="sng" dirty="0"/>
              <a:t>ما قبل </a:t>
            </a:r>
            <a:r>
              <a:rPr lang="ar-EG" sz="2000" u="sng" dirty="0" smtClean="0"/>
              <a:t>التقديم</a:t>
            </a:r>
            <a:endParaRPr lang="en-US" sz="2000" u="sng" dirty="0" smtClean="0"/>
          </a:p>
          <a:p>
            <a:pPr algn="ctr" rtl="1"/>
            <a:endParaRPr lang="ar-EG" sz="2000" u="sng" dirty="0"/>
          </a:p>
          <a:p>
            <a:pPr algn="r" rtl="1"/>
            <a:r>
              <a:rPr lang="ar-EG" sz="2000" dirty="0"/>
              <a:t>فكر في هذه المرحلة من عملية البحث عن وظيفة باعتبارها عملية بحث عن وظيفة، وليست عملية بحث عن وظيفة. فأنت لا تبحث عن وظائف شاغرة فحسب. بل إنك تبحث عن الوظائف والشركات للعثور على الملاءمة الصحيحة بين مهاراتك ورغباتك واحتياجاتها وفرصها.</a:t>
            </a:r>
          </a:p>
          <a:p>
            <a:pPr algn="r" rtl="1"/>
            <a:r>
              <a:rPr lang="ar-EG" sz="2000" dirty="0"/>
              <a:t>خصص بضع لحظات للبحث عن الوظيفة والشركة. لن يساعدك هذا البحث في تحديد ما إذا كنت ترغب حقًا في التقدم لهذا المنصب مع هذه المنظمة فحسب، بل سيساعدك أيضًا في المستقبل عند تخصيص سيرتك الذاتية والاستعداد لمقابلتك.</a:t>
            </a:r>
            <a:endParaRPr lang="ar-EG" dirty="0"/>
          </a:p>
        </p:txBody>
      </p:sp>
    </p:spTree>
    <p:extLst>
      <p:ext uri="{BB962C8B-B14F-4D97-AF65-F5344CB8AC3E}">
        <p14:creationId xmlns:p14="http://schemas.microsoft.com/office/powerpoint/2010/main" val="3651219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33104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Two: Researching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491024" y="592347"/>
            <a:ext cx="2746265"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المرحلة الثانية: البحث</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027084"/>
            <a:ext cx="4600788" cy="5650458"/>
          </a:xfrm>
          <a:prstGeom prst="rect">
            <a:avLst/>
          </a:prstGeom>
        </p:spPr>
        <p:txBody>
          <a:bodyPr wrap="square">
            <a:spAutoFit/>
          </a:bodyPr>
          <a:lstStyle/>
          <a:p>
            <a:pPr marL="92075" marR="156845" algn="ctr">
              <a:lnSpc>
                <a:spcPct val="106400"/>
              </a:lnSpc>
              <a:spcBef>
                <a:spcPts val="180"/>
              </a:spcBef>
            </a:pPr>
            <a:r>
              <a:rPr lang="en-US" sz="2400" b="1" spc="-35" dirty="0" smtClean="0">
                <a:latin typeface="Times New Roman"/>
                <a:cs typeface="Times New Roman"/>
              </a:rPr>
              <a:t>2- </a:t>
            </a:r>
            <a:r>
              <a:rPr lang="en-US" sz="2400" b="1" u="sng" spc="-35" dirty="0" smtClean="0">
                <a:latin typeface="Times New Roman"/>
                <a:cs typeface="Times New Roman"/>
              </a:rPr>
              <a:t>Researching </a:t>
            </a:r>
            <a:r>
              <a:rPr lang="en-US" sz="2400" b="1" u="sng" spc="-35" dirty="0">
                <a:latin typeface="Times New Roman"/>
                <a:cs typeface="Times New Roman"/>
              </a:rPr>
              <a:t>potential employers</a:t>
            </a:r>
          </a:p>
          <a:p>
            <a:pPr marL="92075" marR="156845" algn="ctr">
              <a:lnSpc>
                <a:spcPct val="106400"/>
              </a:lnSpc>
              <a:spcBef>
                <a:spcPts val="180"/>
              </a:spcBef>
            </a:pPr>
            <a:r>
              <a:rPr lang="en-US" sz="2400" u="sng" spc="-35" dirty="0" smtClean="0">
                <a:latin typeface="Times New Roman"/>
                <a:cs typeface="Times New Roman"/>
              </a:rPr>
              <a:t>2.1 Before </a:t>
            </a:r>
            <a:r>
              <a:rPr lang="en-US" sz="2400" u="sng" spc="-35" dirty="0">
                <a:latin typeface="Times New Roman"/>
                <a:cs typeface="Times New Roman"/>
              </a:rPr>
              <a:t>Applying </a:t>
            </a:r>
            <a:r>
              <a:rPr lang="en-US" sz="2400" u="sng" spc="-35" dirty="0" smtClean="0">
                <a:latin typeface="Times New Roman"/>
                <a:cs typeface="Times New Roman"/>
              </a:rPr>
              <a:t>steps</a:t>
            </a:r>
          </a:p>
          <a:p>
            <a:pPr marL="92075" marR="156845" algn="ctr">
              <a:lnSpc>
                <a:spcPct val="106400"/>
              </a:lnSpc>
              <a:spcBef>
                <a:spcPts val="180"/>
              </a:spcBef>
            </a:pPr>
            <a:endParaRPr lang="en-US" sz="2400" u="sng" spc="-35" dirty="0">
              <a:latin typeface="Times New Roman"/>
              <a:cs typeface="Times New Roman"/>
            </a:endParaRPr>
          </a:p>
          <a:p>
            <a:pPr marL="92075" marR="156845">
              <a:lnSpc>
                <a:spcPct val="106400"/>
              </a:lnSpc>
              <a:spcBef>
                <a:spcPts val="180"/>
              </a:spcBef>
            </a:pPr>
            <a:r>
              <a:rPr lang="en-US" sz="2400" spc="-35" dirty="0">
                <a:latin typeface="Times New Roman"/>
                <a:cs typeface="Times New Roman"/>
              </a:rPr>
              <a:t>Begin by researching their websites, but remember that the purpose of company websites is to make the organization look appealing, so you do not want to end your research there. </a:t>
            </a:r>
          </a:p>
          <a:p>
            <a:pPr marL="92075" marR="156845">
              <a:lnSpc>
                <a:spcPct val="106400"/>
              </a:lnSpc>
              <a:spcBef>
                <a:spcPts val="180"/>
              </a:spcBef>
            </a:pPr>
            <a:r>
              <a:rPr lang="en-US" sz="2400" spc="-35" dirty="0">
                <a:latin typeface="Times New Roman"/>
                <a:cs typeface="Times New Roman"/>
              </a:rPr>
              <a:t>Interview anyone who works for the organization in question or has a similar type of position with a different organization for insights. </a:t>
            </a:r>
          </a:p>
        </p:txBody>
      </p:sp>
      <p:sp>
        <p:nvSpPr>
          <p:cNvPr id="6" name="Rectangle 5"/>
          <p:cNvSpPr/>
          <p:nvPr/>
        </p:nvSpPr>
        <p:spPr>
          <a:xfrm>
            <a:off x="4651588" y="1150044"/>
            <a:ext cx="3464560" cy="5262979"/>
          </a:xfrm>
          <a:prstGeom prst="rect">
            <a:avLst/>
          </a:prstGeom>
        </p:spPr>
        <p:txBody>
          <a:bodyPr wrap="square">
            <a:spAutoFit/>
          </a:bodyPr>
          <a:lstStyle/>
          <a:p>
            <a:pPr algn="ctr" rtl="1"/>
            <a:r>
              <a:rPr lang="en-US" sz="2400" dirty="0" smtClean="0"/>
              <a:t>-2 </a:t>
            </a:r>
            <a:r>
              <a:rPr lang="ar-EG" sz="2400" b="1" u="sng" dirty="0" smtClean="0"/>
              <a:t>البحث </a:t>
            </a:r>
            <a:r>
              <a:rPr lang="ar-EG" sz="2400" b="1" u="sng" dirty="0"/>
              <a:t>عن أرباب العمل المحتملين</a:t>
            </a:r>
          </a:p>
          <a:p>
            <a:pPr algn="ctr" rtl="1"/>
            <a:r>
              <a:rPr lang="en-US" sz="2400" u="sng" dirty="0" smtClean="0"/>
              <a:t>1.2 </a:t>
            </a:r>
            <a:r>
              <a:rPr lang="ar-EG" sz="2400" u="sng" dirty="0" smtClean="0"/>
              <a:t>خطوات </a:t>
            </a:r>
            <a:r>
              <a:rPr lang="ar-EG" sz="2400" u="sng" dirty="0"/>
              <a:t>ما قبل </a:t>
            </a:r>
            <a:r>
              <a:rPr lang="ar-EG" sz="2400" u="sng" dirty="0" smtClean="0"/>
              <a:t>التقديم</a:t>
            </a:r>
            <a:endParaRPr lang="en-US" sz="2400" u="sng" dirty="0" smtClean="0"/>
          </a:p>
          <a:p>
            <a:pPr algn="ctr" rtl="1"/>
            <a:endParaRPr lang="ar-EG" sz="2400" u="sng" dirty="0"/>
          </a:p>
          <a:p>
            <a:pPr algn="r" rtl="1"/>
            <a:r>
              <a:rPr lang="ar-EG" sz="2400" dirty="0"/>
              <a:t>ابدأ بالبحث في مواقعهم الإلكترونية، ولكن تذكر أن الغرض من مواقع الشركات الإلكترونية هو جعل المنظمة تبدو جذابة، لذا لا ترغب في إنهاء بحثك هناك.</a:t>
            </a:r>
          </a:p>
          <a:p>
            <a:pPr algn="r" rtl="1"/>
            <a:r>
              <a:rPr lang="ar-EG" sz="2400" dirty="0"/>
              <a:t>قم بمقابلة أي شخص يعمل في المنظمة المعنية أو لديه نوع مماثل من المنصب في منظمة مختلفة للحصول على رؤى</a:t>
            </a:r>
            <a:r>
              <a:rPr lang="ar-EG" sz="2400" dirty="0" smtClean="0"/>
              <a:t>.</a:t>
            </a:r>
            <a:endParaRPr lang="ar-EG" sz="2400" dirty="0"/>
          </a:p>
        </p:txBody>
      </p:sp>
    </p:spTree>
    <p:extLst>
      <p:ext uri="{BB962C8B-B14F-4D97-AF65-F5344CB8AC3E}">
        <p14:creationId xmlns:p14="http://schemas.microsoft.com/office/powerpoint/2010/main" val="2473459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33104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Two: Researching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491024" y="592347"/>
            <a:ext cx="2746265"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المرحلة الثانية: البحث</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0800" y="1027084"/>
            <a:ext cx="4600788" cy="5650521"/>
          </a:xfrm>
          <a:prstGeom prst="rect">
            <a:avLst/>
          </a:prstGeom>
        </p:spPr>
        <p:txBody>
          <a:bodyPr wrap="square">
            <a:spAutoFit/>
          </a:bodyPr>
          <a:lstStyle/>
          <a:p>
            <a:pPr marL="92075" marR="156845" algn="ctr">
              <a:lnSpc>
                <a:spcPct val="106400"/>
              </a:lnSpc>
              <a:spcBef>
                <a:spcPts val="180"/>
              </a:spcBef>
            </a:pPr>
            <a:r>
              <a:rPr lang="en-US" sz="2400" b="1" spc="-35" dirty="0" smtClean="0">
                <a:latin typeface="Times New Roman"/>
                <a:cs typeface="Times New Roman"/>
              </a:rPr>
              <a:t>2- </a:t>
            </a:r>
            <a:r>
              <a:rPr lang="en-US" sz="2400" b="1" u="sng" spc="-35" dirty="0" smtClean="0">
                <a:latin typeface="Times New Roman"/>
                <a:cs typeface="Times New Roman"/>
              </a:rPr>
              <a:t>Researching </a:t>
            </a:r>
            <a:r>
              <a:rPr lang="en-US" sz="2400" b="1" u="sng" spc="-35" dirty="0">
                <a:latin typeface="Times New Roman"/>
                <a:cs typeface="Times New Roman"/>
              </a:rPr>
              <a:t>potential employers</a:t>
            </a:r>
          </a:p>
          <a:p>
            <a:pPr marL="92075" marR="156845" algn="ctr">
              <a:lnSpc>
                <a:spcPct val="106400"/>
              </a:lnSpc>
              <a:spcBef>
                <a:spcPts val="180"/>
              </a:spcBef>
            </a:pPr>
            <a:r>
              <a:rPr lang="en-US" sz="2400" u="sng" spc="-35" dirty="0" smtClean="0">
                <a:latin typeface="Times New Roman"/>
                <a:cs typeface="Times New Roman"/>
              </a:rPr>
              <a:t>2.1 Before </a:t>
            </a:r>
            <a:r>
              <a:rPr lang="en-US" sz="2400" u="sng" spc="-35" dirty="0">
                <a:latin typeface="Times New Roman"/>
                <a:cs typeface="Times New Roman"/>
              </a:rPr>
              <a:t>Applying </a:t>
            </a:r>
            <a:r>
              <a:rPr lang="en-US" sz="2400" u="sng" spc="-35" dirty="0" smtClean="0">
                <a:latin typeface="Times New Roman"/>
                <a:cs typeface="Times New Roman"/>
              </a:rPr>
              <a:t>steps</a:t>
            </a:r>
            <a:endParaRPr lang="en-US" sz="2400" u="sng" spc="-35" dirty="0">
              <a:latin typeface="Times New Roman"/>
              <a:cs typeface="Times New Roman"/>
            </a:endParaRPr>
          </a:p>
          <a:p>
            <a:pPr marL="434975" marR="156845" indent="-342900">
              <a:lnSpc>
                <a:spcPct val="106400"/>
              </a:lnSpc>
              <a:spcBef>
                <a:spcPts val="180"/>
              </a:spcBef>
              <a:buFont typeface="Arial" panose="020B0604020202020204" pitchFamily="34" charset="0"/>
              <a:buChar char="•"/>
            </a:pPr>
            <a:r>
              <a:rPr lang="en-US" sz="2400" spc="-35" dirty="0">
                <a:latin typeface="Times New Roman"/>
                <a:cs typeface="Times New Roman"/>
              </a:rPr>
              <a:t>Begin by researching their websites, but remember that the purpose of company websites is to make the organization look appealing, so you do not want to end your research there. </a:t>
            </a:r>
          </a:p>
          <a:p>
            <a:pPr marL="434975" marR="156845" indent="-342900">
              <a:lnSpc>
                <a:spcPct val="106400"/>
              </a:lnSpc>
              <a:spcBef>
                <a:spcPts val="180"/>
              </a:spcBef>
              <a:buFont typeface="Arial" panose="020B0604020202020204" pitchFamily="34" charset="0"/>
              <a:buChar char="•"/>
            </a:pPr>
            <a:r>
              <a:rPr lang="en-US" sz="2400" spc="-35" dirty="0">
                <a:latin typeface="Times New Roman"/>
                <a:cs typeface="Times New Roman"/>
              </a:rPr>
              <a:t>Interview anyone who works for the organization in question or has a similar type of position with a different organization for insights. </a:t>
            </a:r>
          </a:p>
        </p:txBody>
      </p:sp>
      <p:sp>
        <p:nvSpPr>
          <p:cNvPr id="6" name="Rectangle 5"/>
          <p:cNvSpPr/>
          <p:nvPr/>
        </p:nvSpPr>
        <p:spPr>
          <a:xfrm>
            <a:off x="4651588" y="1150044"/>
            <a:ext cx="3464560" cy="5262979"/>
          </a:xfrm>
          <a:prstGeom prst="rect">
            <a:avLst/>
          </a:prstGeom>
        </p:spPr>
        <p:txBody>
          <a:bodyPr wrap="square">
            <a:spAutoFit/>
          </a:bodyPr>
          <a:lstStyle/>
          <a:p>
            <a:pPr algn="ctr" rtl="1"/>
            <a:r>
              <a:rPr lang="en-US" sz="2400" dirty="0" smtClean="0"/>
              <a:t>-2 </a:t>
            </a:r>
            <a:r>
              <a:rPr lang="ar-EG" sz="2400" b="1" u="sng" dirty="0" smtClean="0"/>
              <a:t>البحث </a:t>
            </a:r>
            <a:r>
              <a:rPr lang="ar-EG" sz="2400" b="1" u="sng" dirty="0"/>
              <a:t>عن أرباب العمل المحتملين</a:t>
            </a:r>
          </a:p>
          <a:p>
            <a:pPr algn="ctr" rtl="1"/>
            <a:r>
              <a:rPr lang="en-US" sz="2400" u="sng" dirty="0" smtClean="0"/>
              <a:t>1.2 </a:t>
            </a:r>
            <a:r>
              <a:rPr lang="ar-EG" sz="2400" u="sng" dirty="0" smtClean="0"/>
              <a:t>خطوات </a:t>
            </a:r>
            <a:r>
              <a:rPr lang="ar-EG" sz="2400" u="sng" dirty="0"/>
              <a:t>ما قبل </a:t>
            </a:r>
            <a:r>
              <a:rPr lang="ar-EG" sz="2400" u="sng" dirty="0" smtClean="0"/>
              <a:t>التقديم</a:t>
            </a:r>
            <a:endParaRPr lang="en-US" sz="2400" u="sng" dirty="0" smtClean="0"/>
          </a:p>
          <a:p>
            <a:pPr marL="342900" indent="-342900" algn="ctr" rtl="1">
              <a:buFont typeface="Arial" panose="020B0604020202020204" pitchFamily="34" charset="0"/>
              <a:buChar char="•"/>
            </a:pPr>
            <a:endParaRPr lang="ar-EG" sz="2400" u="sng" dirty="0"/>
          </a:p>
          <a:p>
            <a:pPr marL="342900" indent="-342900" algn="r" rtl="1">
              <a:buFont typeface="Arial" panose="020B0604020202020204" pitchFamily="34" charset="0"/>
              <a:buChar char="•"/>
            </a:pPr>
            <a:r>
              <a:rPr lang="ar-EG" sz="2400" dirty="0"/>
              <a:t>ابدأ بالبحث في مواقعهم الإلكترونية، ولكن تذكر أن الغرض من مواقع الشركات الإلكترونية هو جعل المنظمة تبدو جذابة، لذا لا ترغب في إنهاء بحثك هناك.</a:t>
            </a:r>
          </a:p>
          <a:p>
            <a:pPr marL="342900" indent="-342900" algn="r" rtl="1">
              <a:buFont typeface="Arial" panose="020B0604020202020204" pitchFamily="34" charset="0"/>
              <a:buChar char="•"/>
            </a:pPr>
            <a:r>
              <a:rPr lang="ar-EG" sz="2400" dirty="0"/>
              <a:t>قم بمقابلة أي شخص يعمل في المنظمة المعنية أو لديه نوع مماثل من المنصب في منظمة مختلفة للحصول على رؤى</a:t>
            </a:r>
            <a:r>
              <a:rPr lang="ar-EG" sz="2400" dirty="0" smtClean="0"/>
              <a:t>.</a:t>
            </a:r>
            <a:endParaRPr lang="ar-EG" sz="2400" dirty="0"/>
          </a:p>
        </p:txBody>
      </p:sp>
    </p:spTree>
    <p:extLst>
      <p:ext uri="{BB962C8B-B14F-4D97-AF65-F5344CB8AC3E}">
        <p14:creationId xmlns:p14="http://schemas.microsoft.com/office/powerpoint/2010/main" val="533954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33104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Two: Researching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491024" y="592347"/>
            <a:ext cx="2746265"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المرحلة الثانية: البحث</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09764" y="1027084"/>
            <a:ext cx="4600788" cy="4580613"/>
          </a:xfrm>
          <a:prstGeom prst="rect">
            <a:avLst/>
          </a:prstGeom>
        </p:spPr>
        <p:txBody>
          <a:bodyPr wrap="square">
            <a:spAutoFit/>
          </a:bodyPr>
          <a:lstStyle/>
          <a:p>
            <a:pPr marL="92075" marR="156845" algn="ctr">
              <a:lnSpc>
                <a:spcPct val="106400"/>
              </a:lnSpc>
              <a:spcBef>
                <a:spcPts val="180"/>
              </a:spcBef>
            </a:pPr>
            <a:r>
              <a:rPr lang="en-US" sz="2400" b="1" spc="-35" dirty="0" smtClean="0">
                <a:latin typeface="Times New Roman"/>
                <a:cs typeface="Times New Roman"/>
              </a:rPr>
              <a:t>2- </a:t>
            </a:r>
            <a:r>
              <a:rPr lang="en-US" sz="2400" b="1" u="sng" spc="-35" dirty="0" smtClean="0">
                <a:latin typeface="Times New Roman"/>
                <a:cs typeface="Times New Roman"/>
              </a:rPr>
              <a:t>Researching </a:t>
            </a:r>
            <a:r>
              <a:rPr lang="en-US" sz="2400" b="1" u="sng" spc="-35" dirty="0">
                <a:latin typeface="Times New Roman"/>
                <a:cs typeface="Times New Roman"/>
              </a:rPr>
              <a:t>potential employers</a:t>
            </a:r>
          </a:p>
          <a:p>
            <a:pPr marL="92075" marR="156845" algn="ctr">
              <a:lnSpc>
                <a:spcPct val="106400"/>
              </a:lnSpc>
              <a:spcBef>
                <a:spcPts val="180"/>
              </a:spcBef>
            </a:pPr>
            <a:r>
              <a:rPr lang="en-US" sz="2400" u="sng" spc="-35" dirty="0" smtClean="0">
                <a:latin typeface="Times New Roman"/>
                <a:cs typeface="Times New Roman"/>
              </a:rPr>
              <a:t>2.1 Before </a:t>
            </a:r>
            <a:r>
              <a:rPr lang="en-US" sz="2400" u="sng" spc="-35" dirty="0">
                <a:latin typeface="Times New Roman"/>
                <a:cs typeface="Times New Roman"/>
              </a:rPr>
              <a:t>Applying </a:t>
            </a:r>
            <a:r>
              <a:rPr lang="en-US" sz="2400" u="sng" spc="-35" dirty="0" smtClean="0">
                <a:latin typeface="Times New Roman"/>
                <a:cs typeface="Times New Roman"/>
              </a:rPr>
              <a:t>steps</a:t>
            </a:r>
            <a:endParaRPr lang="en-US" sz="2400" spc="-35" dirty="0">
              <a:latin typeface="Times New Roman"/>
              <a:cs typeface="Times New Roman"/>
            </a:endParaRP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Other sources of information that may be helpful include the Chamber of Commerce, Better Business Bureau reports, the College Placement Annual, Public libraries and career centers have valuable information about employers, including companies’ annual reports to shareholders, reports kept by local chambers of commerce, trade journals, and business indexes.</a:t>
            </a:r>
          </a:p>
        </p:txBody>
      </p:sp>
      <p:sp>
        <p:nvSpPr>
          <p:cNvPr id="6" name="Rectangle 5"/>
          <p:cNvSpPr/>
          <p:nvPr/>
        </p:nvSpPr>
        <p:spPr>
          <a:xfrm>
            <a:off x="4651588" y="1150044"/>
            <a:ext cx="3464560" cy="4955203"/>
          </a:xfrm>
          <a:prstGeom prst="rect">
            <a:avLst/>
          </a:prstGeom>
        </p:spPr>
        <p:txBody>
          <a:bodyPr wrap="square">
            <a:spAutoFit/>
          </a:bodyPr>
          <a:lstStyle/>
          <a:p>
            <a:pPr algn="ctr" rtl="1"/>
            <a:r>
              <a:rPr lang="en-US" sz="2400" dirty="0" smtClean="0"/>
              <a:t>-2 </a:t>
            </a:r>
            <a:r>
              <a:rPr lang="ar-EG" sz="2400" b="1" u="sng" dirty="0" smtClean="0"/>
              <a:t>البحث </a:t>
            </a:r>
            <a:r>
              <a:rPr lang="ar-EG" sz="2400" b="1" u="sng" dirty="0"/>
              <a:t>عن أرباب العمل المحتملين</a:t>
            </a:r>
          </a:p>
          <a:p>
            <a:pPr algn="ctr" rtl="1"/>
            <a:r>
              <a:rPr lang="en-US" sz="2400" u="sng" dirty="0" smtClean="0"/>
              <a:t>1.2 </a:t>
            </a:r>
            <a:r>
              <a:rPr lang="ar-EG" sz="2400" u="sng" dirty="0" smtClean="0"/>
              <a:t>خطوات </a:t>
            </a:r>
            <a:r>
              <a:rPr lang="ar-EG" sz="2400" u="sng" dirty="0"/>
              <a:t>ما قبل </a:t>
            </a:r>
            <a:r>
              <a:rPr lang="ar-EG" sz="2400" u="sng" dirty="0" smtClean="0"/>
              <a:t>التقديم</a:t>
            </a:r>
            <a:endParaRPr lang="en-US" sz="2400" u="sng" dirty="0" smtClean="0"/>
          </a:p>
          <a:p>
            <a:pPr marL="342900" indent="-342900" algn="ctr" rtl="1">
              <a:buFont typeface="Arial" panose="020B0604020202020204" pitchFamily="34" charset="0"/>
              <a:buChar char="•"/>
            </a:pPr>
            <a:endParaRPr lang="ar-EG" sz="2400" u="sng" dirty="0"/>
          </a:p>
          <a:p>
            <a:pPr marL="342900" indent="-342900" algn="r" rtl="1">
              <a:buFont typeface="Arial" panose="020B0604020202020204" pitchFamily="34" charset="0"/>
              <a:buChar char="•"/>
            </a:pPr>
            <a:r>
              <a:rPr lang="ar-EG" sz="2000" dirty="0"/>
              <a:t>تشمل المصادر الأخرى للمعلومات التي قد تكون مفيدة غرفة التجارة، وتقارير مكتب تحسين الأعمال، والتقرير السنوي للتوظيف في الكليات، وتحتوي المكتبات العامة ومراكز التوظيف على معلومات قيمة عن أصحاب العمل، بما في ذلك التقارير السنوية للشركات المقدمة إلى المساهمين، والتقارير التي تحتفظ بها غرف التجارة المحلية، والمجلات التجارية، ومؤشرات الأعمال.</a:t>
            </a:r>
          </a:p>
        </p:txBody>
      </p:sp>
    </p:spTree>
    <p:extLst>
      <p:ext uri="{BB962C8B-B14F-4D97-AF65-F5344CB8AC3E}">
        <p14:creationId xmlns:p14="http://schemas.microsoft.com/office/powerpoint/2010/main" val="1262288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804327" y="825306"/>
            <a:ext cx="3509294" cy="584775"/>
          </a:xfrm>
          <a:prstGeom prst="rect">
            <a:avLst/>
          </a:prstGeom>
          <a:noFill/>
        </p:spPr>
        <p:txBody>
          <a:bodyPr wrap="none" rtlCol="0">
            <a:spAutoFit/>
          </a:bodyPr>
          <a:lstStyle/>
          <a:p>
            <a:r>
              <a:rPr lang="en-US" sz="3200" b="1" dirty="0" smtClean="0">
                <a:solidFill>
                  <a:srgbClr val="00B0F0"/>
                </a:solidFill>
                <a:latin typeface="Alexandria" charset="0"/>
                <a:cs typeface="Alexandria" charset="0"/>
              </a:rPr>
              <a:t>Applying resume</a:t>
            </a:r>
            <a:endParaRPr lang="en-US" sz="32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473312" y="1514954"/>
            <a:ext cx="2736647" cy="584775"/>
          </a:xfrm>
          <a:prstGeom prst="rect">
            <a:avLst/>
          </a:prstGeom>
          <a:noFill/>
        </p:spPr>
        <p:txBody>
          <a:bodyPr wrap="none" rtlCol="0">
            <a:spAutoFit/>
          </a:bodyPr>
          <a:lstStyle/>
          <a:p>
            <a:pPr algn="ctr"/>
            <a:r>
              <a:rPr lang="ar-EG" sz="3200" b="1" dirty="0" smtClean="0">
                <a:solidFill>
                  <a:srgbClr val="00B0F0"/>
                </a:solidFill>
                <a:latin typeface="Alexandria" charset="0"/>
                <a:cs typeface="Alexandria" charset="0"/>
              </a:rPr>
              <a:t>تقديم السيرة الذاتية</a:t>
            </a:r>
            <a:endParaRPr lang="en-US"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2209109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2803" y="1392821"/>
            <a:ext cx="4600788" cy="5139869"/>
          </a:xfrm>
          <a:prstGeom prst="rect">
            <a:avLst/>
          </a:prstGeom>
        </p:spPr>
        <p:txBody>
          <a:bodyPr wrap="square">
            <a:spAutoFit/>
          </a:bodyPr>
          <a:lstStyle/>
          <a:p>
            <a:pPr marL="92075" marR="156845">
              <a:lnSpc>
                <a:spcPct val="106400"/>
              </a:lnSpc>
              <a:spcBef>
                <a:spcPts val="180"/>
              </a:spcBef>
            </a:pPr>
            <a:r>
              <a:rPr lang="en-US" sz="2000" b="1" u="sng" spc="-35" dirty="0">
                <a:latin typeface="Times New Roman"/>
                <a:cs typeface="Times New Roman"/>
              </a:rPr>
              <a:t>Characteristics of good Résumé</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Highlighting your skill set.</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Shows how you fit this position and this organization and highlights the skills you possess relevant to the skills required by the position for which you are applying.</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Select a format that will highlight your strengths and downplay your weaknesses.</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Customize your résumé to each position and organization.</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Should be no more than two pages and must be visually appealing.</a:t>
            </a:r>
          </a:p>
          <a:p>
            <a:pPr marL="92075" marR="156845">
              <a:lnSpc>
                <a:spcPct val="106400"/>
              </a:lnSpc>
              <a:spcBef>
                <a:spcPts val="180"/>
              </a:spcBef>
            </a:pPr>
            <a:endParaRPr lang="en-US" sz="2000" spc="-35" dirty="0">
              <a:latin typeface="Times New Roman"/>
              <a:cs typeface="Times New Roman"/>
            </a:endParaRPr>
          </a:p>
        </p:txBody>
      </p:sp>
      <p:sp>
        <p:nvSpPr>
          <p:cNvPr id="6" name="Rectangle 5"/>
          <p:cNvSpPr/>
          <p:nvPr/>
        </p:nvSpPr>
        <p:spPr>
          <a:xfrm>
            <a:off x="4651588" y="1392821"/>
            <a:ext cx="3464560" cy="4401205"/>
          </a:xfrm>
          <a:prstGeom prst="rect">
            <a:avLst/>
          </a:prstGeom>
        </p:spPr>
        <p:txBody>
          <a:bodyPr wrap="square">
            <a:spAutoFit/>
          </a:bodyPr>
          <a:lstStyle/>
          <a:p>
            <a:pPr algn="ctr" rtl="1"/>
            <a:r>
              <a:rPr lang="ar-EG" sz="2000" b="1" u="sng" dirty="0"/>
              <a:t>خصائص السيرة الذاتية الجيدة</a:t>
            </a:r>
          </a:p>
          <a:p>
            <a:pPr marL="342900" indent="-342900" algn="r" rtl="1">
              <a:buFont typeface="Arial" panose="020B0604020202020204" pitchFamily="34" charset="0"/>
              <a:buChar char="•"/>
            </a:pPr>
            <a:r>
              <a:rPr lang="ar-EG" sz="2000" dirty="0"/>
              <a:t>إبراز مجموعة المهارات التي تمتلكها.</a:t>
            </a:r>
          </a:p>
          <a:p>
            <a:pPr marL="342900" indent="-342900" algn="r" rtl="1">
              <a:buFont typeface="Arial" panose="020B0604020202020204" pitchFamily="34" charset="0"/>
              <a:buChar char="•"/>
            </a:pPr>
            <a:r>
              <a:rPr lang="ar-EG" sz="2000" dirty="0"/>
              <a:t>تُظهِر مدى ملاءمتك لهذا المنصب وهذه المنظمة وتسلط الضوء على المهارات التي تمتلكها والمتعلقة بالمهارات المطلوبة للوظيفة التي تتقدم إليها.</a:t>
            </a:r>
          </a:p>
          <a:p>
            <a:pPr marL="342900" indent="-342900" algn="r" rtl="1">
              <a:buFont typeface="Arial" panose="020B0604020202020204" pitchFamily="34" charset="0"/>
              <a:buChar char="•"/>
            </a:pPr>
            <a:r>
              <a:rPr lang="ar-EG" sz="2000" dirty="0"/>
              <a:t>اختر تنسيقًا يسلط الضوء على نقاط قوتك ويقلل من نقاط ضعفك.</a:t>
            </a:r>
          </a:p>
          <a:p>
            <a:pPr marL="342900" indent="-342900" algn="r" rtl="1">
              <a:buFont typeface="Arial" panose="020B0604020202020204" pitchFamily="34" charset="0"/>
              <a:buChar char="•"/>
            </a:pPr>
            <a:r>
              <a:rPr lang="ar-EG" sz="2000" dirty="0"/>
              <a:t>قم بتخصيص سيرتك الذاتية لكل منصب ومنظمة.</a:t>
            </a:r>
          </a:p>
          <a:p>
            <a:pPr marL="342900" indent="-342900" algn="r" rtl="1">
              <a:buFont typeface="Arial" panose="020B0604020202020204" pitchFamily="34" charset="0"/>
              <a:buChar char="•"/>
            </a:pPr>
            <a:r>
              <a:rPr lang="ar-EG" sz="2000" dirty="0"/>
              <a:t>يجب ألا تزيد عن صفحتين ويجب أن تكون جذابة بصريًا.</a:t>
            </a:r>
          </a:p>
        </p:txBody>
      </p:sp>
    </p:spTree>
    <p:extLst>
      <p:ext uri="{BB962C8B-B14F-4D97-AF65-F5344CB8AC3E}">
        <p14:creationId xmlns:p14="http://schemas.microsoft.com/office/powerpoint/2010/main" val="1387582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6304" y="1062282"/>
            <a:ext cx="4692521" cy="5676169"/>
          </a:xfrm>
          <a:prstGeom prst="rect">
            <a:avLst/>
          </a:prstGeom>
        </p:spPr>
        <p:txBody>
          <a:bodyPr wrap="square">
            <a:spAutoFit/>
          </a:bodyPr>
          <a:lstStyle/>
          <a:p>
            <a:pPr marL="92075" marR="156845">
              <a:lnSpc>
                <a:spcPct val="106400"/>
              </a:lnSpc>
              <a:spcBef>
                <a:spcPts val="180"/>
              </a:spcBef>
            </a:pPr>
            <a:r>
              <a:rPr lang="en-US" sz="2400" b="1" u="sng" spc="-35" dirty="0">
                <a:latin typeface="Times New Roman"/>
                <a:cs typeface="Times New Roman"/>
              </a:rPr>
              <a:t>Types </a:t>
            </a:r>
            <a:r>
              <a:rPr lang="en-US" sz="2400" b="1" u="sng" spc="-35" dirty="0" smtClean="0">
                <a:latin typeface="Times New Roman"/>
                <a:cs typeface="Times New Roman"/>
              </a:rPr>
              <a:t>Résumé</a:t>
            </a:r>
          </a:p>
          <a:p>
            <a:pPr marL="92075" marR="156845" algn="ctr">
              <a:lnSpc>
                <a:spcPct val="106400"/>
              </a:lnSpc>
              <a:spcBef>
                <a:spcPts val="180"/>
              </a:spcBef>
            </a:pPr>
            <a:r>
              <a:rPr lang="en-US" sz="2400" b="1" spc="-35" dirty="0">
                <a:latin typeface="Times New Roman"/>
                <a:cs typeface="Times New Roman"/>
              </a:rPr>
              <a:t>Chronological</a:t>
            </a:r>
          </a:p>
          <a:p>
            <a:pPr marL="434975" marR="156845" indent="-342900">
              <a:lnSpc>
                <a:spcPct val="106400"/>
              </a:lnSpc>
              <a:spcBef>
                <a:spcPts val="180"/>
              </a:spcBef>
              <a:buFont typeface="Arial" panose="020B0604020202020204" pitchFamily="34" charset="0"/>
              <a:buChar char="•"/>
            </a:pPr>
            <a:r>
              <a:rPr lang="en-US" sz="2400" spc="-35" dirty="0">
                <a:latin typeface="Times New Roman"/>
                <a:cs typeface="Times New Roman"/>
              </a:rPr>
              <a:t>This is the most common form and probably the easiest to prepare. </a:t>
            </a:r>
          </a:p>
          <a:p>
            <a:pPr marL="434975" marR="156845" indent="-342900">
              <a:lnSpc>
                <a:spcPct val="106400"/>
              </a:lnSpc>
              <a:spcBef>
                <a:spcPts val="180"/>
              </a:spcBef>
              <a:buFont typeface="Arial" panose="020B0604020202020204" pitchFamily="34" charset="0"/>
              <a:buChar char="•"/>
            </a:pPr>
            <a:r>
              <a:rPr lang="en-US" sz="2400" spc="-35" dirty="0">
                <a:latin typeface="Times New Roman"/>
                <a:cs typeface="Times New Roman"/>
              </a:rPr>
              <a:t>The chronological résumé emphasizes employment and/or experience history, listing elements in reverse chronological order (i.e., your most recent experience first).</a:t>
            </a:r>
          </a:p>
          <a:p>
            <a:pPr marL="434975" marR="156845" indent="-342900">
              <a:lnSpc>
                <a:spcPct val="106400"/>
              </a:lnSpc>
              <a:spcBef>
                <a:spcPts val="180"/>
              </a:spcBef>
              <a:buFont typeface="Arial" panose="020B0604020202020204" pitchFamily="34" charset="0"/>
              <a:buChar char="•"/>
            </a:pPr>
            <a:r>
              <a:rPr lang="en-US" sz="2400" spc="-35" dirty="0">
                <a:latin typeface="Times New Roman"/>
                <a:cs typeface="Times New Roman"/>
              </a:rPr>
              <a:t>This format is especially useful to new graduates or those with limited work experience.</a:t>
            </a:r>
          </a:p>
        </p:txBody>
      </p:sp>
      <p:sp>
        <p:nvSpPr>
          <p:cNvPr id="6" name="Rectangle 5"/>
          <p:cNvSpPr/>
          <p:nvPr/>
        </p:nvSpPr>
        <p:spPr>
          <a:xfrm>
            <a:off x="4651588" y="1392821"/>
            <a:ext cx="3464560" cy="4154984"/>
          </a:xfrm>
          <a:prstGeom prst="rect">
            <a:avLst/>
          </a:prstGeom>
        </p:spPr>
        <p:txBody>
          <a:bodyPr wrap="square">
            <a:spAutoFit/>
          </a:bodyPr>
          <a:lstStyle/>
          <a:p>
            <a:pPr algn="r" rtl="1"/>
            <a:r>
              <a:rPr lang="ar-EG" sz="2400" b="1" u="sng" dirty="0"/>
              <a:t>أنواع السيرة الذاتية</a:t>
            </a:r>
          </a:p>
          <a:p>
            <a:pPr algn="ctr" rtl="1"/>
            <a:r>
              <a:rPr lang="ar-EG" sz="2400" b="1" dirty="0"/>
              <a:t>التسلسل الزمني</a:t>
            </a:r>
          </a:p>
          <a:p>
            <a:pPr algn="r" rtl="1"/>
            <a:r>
              <a:rPr lang="ar-EG" sz="2400" dirty="0"/>
              <a:t>هذا هو الشكل الأكثر شيوعًا وربما يكون الأسهل في الإعداد.</a:t>
            </a:r>
          </a:p>
          <a:p>
            <a:pPr algn="r" rtl="1"/>
            <a:r>
              <a:rPr lang="ar-EG" sz="2400" dirty="0"/>
              <a:t>تؤكد السيرة الذاتية التسلسلية على تاريخ العمل و/أو الخبرة، وتسرد العناصر بترتيب زمني عكسي (أي أحدث خبراتك أولاً).</a:t>
            </a:r>
          </a:p>
          <a:p>
            <a:pPr algn="r" rtl="1"/>
            <a:r>
              <a:rPr lang="ar-EG" sz="2400" dirty="0"/>
              <a:t>هذا الشكل مفيد بشكل خاص للخريجين الجدد أو أولئك الذين لديهم خبرة عمل محدودة.</a:t>
            </a:r>
          </a:p>
        </p:txBody>
      </p:sp>
    </p:spTree>
    <p:extLst>
      <p:ext uri="{BB962C8B-B14F-4D97-AF65-F5344CB8AC3E}">
        <p14:creationId xmlns:p14="http://schemas.microsoft.com/office/powerpoint/2010/main" val="306109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6304" y="1062282"/>
            <a:ext cx="4692521" cy="4240392"/>
          </a:xfrm>
          <a:prstGeom prst="rect">
            <a:avLst/>
          </a:prstGeom>
        </p:spPr>
        <p:txBody>
          <a:bodyPr wrap="square">
            <a:spAutoFit/>
          </a:bodyPr>
          <a:lstStyle/>
          <a:p>
            <a:pPr marL="92075" marR="156845">
              <a:lnSpc>
                <a:spcPct val="106400"/>
              </a:lnSpc>
              <a:spcBef>
                <a:spcPts val="180"/>
              </a:spcBef>
            </a:pPr>
            <a:r>
              <a:rPr lang="en-US" sz="2400" b="1" u="sng" spc="-35" dirty="0">
                <a:latin typeface="Times New Roman"/>
                <a:cs typeface="Times New Roman"/>
              </a:rPr>
              <a:t>Types </a:t>
            </a:r>
            <a:r>
              <a:rPr lang="en-US" sz="2400" b="1" u="sng" spc="-35" dirty="0" smtClean="0">
                <a:latin typeface="Times New Roman"/>
                <a:cs typeface="Times New Roman"/>
              </a:rPr>
              <a:t>Résumé</a:t>
            </a:r>
          </a:p>
          <a:p>
            <a:pPr marL="92075" marR="156845" algn="ctr">
              <a:lnSpc>
                <a:spcPct val="106400"/>
              </a:lnSpc>
              <a:spcBef>
                <a:spcPts val="180"/>
              </a:spcBef>
            </a:pPr>
            <a:r>
              <a:rPr lang="en-US" sz="2400" b="1" spc="-35" dirty="0">
                <a:latin typeface="Times New Roman"/>
                <a:cs typeface="Times New Roman"/>
              </a:rPr>
              <a:t>Functional (skill-based)</a:t>
            </a:r>
          </a:p>
          <a:p>
            <a:pPr marL="92075" marR="156845">
              <a:lnSpc>
                <a:spcPct val="106400"/>
              </a:lnSpc>
              <a:spcBef>
                <a:spcPts val="180"/>
              </a:spcBef>
            </a:pPr>
            <a:r>
              <a:rPr lang="en-US" sz="2000" spc="-35" dirty="0">
                <a:latin typeface="Times New Roman"/>
                <a:cs typeface="Times New Roman"/>
              </a:rPr>
              <a:t>This functional résumé emphasizes skills and attributes that can be applied to a variety of employment situations.</a:t>
            </a:r>
          </a:p>
          <a:p>
            <a:pPr marL="92075" marR="156845">
              <a:lnSpc>
                <a:spcPct val="106400"/>
              </a:lnSpc>
              <a:spcBef>
                <a:spcPts val="180"/>
              </a:spcBef>
            </a:pPr>
            <a:r>
              <a:rPr lang="en-US" sz="2000" spc="-35" dirty="0">
                <a:latin typeface="Times New Roman"/>
                <a:cs typeface="Times New Roman"/>
              </a:rPr>
              <a:t>Your skills are broken down into categories that quickly communicate to employers what you can do for them. </a:t>
            </a:r>
          </a:p>
          <a:p>
            <a:pPr marL="92075" marR="156845">
              <a:lnSpc>
                <a:spcPct val="106400"/>
              </a:lnSpc>
              <a:spcBef>
                <a:spcPts val="180"/>
              </a:spcBef>
            </a:pPr>
            <a:r>
              <a:rPr lang="en-US" sz="2000" spc="-35" dirty="0">
                <a:latin typeface="Times New Roman"/>
                <a:cs typeface="Times New Roman"/>
              </a:rPr>
              <a:t>This format is useful for candidates without direct </a:t>
            </a:r>
            <a:r>
              <a:rPr lang="en-US" sz="2000" spc="-35" dirty="0" smtClean="0">
                <a:latin typeface="Times New Roman"/>
                <a:cs typeface="Times New Roman"/>
              </a:rPr>
              <a:t>employment </a:t>
            </a:r>
            <a:r>
              <a:rPr lang="en-US" sz="2000" spc="-35" dirty="0">
                <a:latin typeface="Times New Roman"/>
                <a:cs typeface="Times New Roman"/>
              </a:rPr>
              <a:t>experience or for those who wish to work in fields unrelated to their academic major.</a:t>
            </a:r>
            <a:endParaRPr lang="en-US" sz="2000" spc="-35" dirty="0">
              <a:latin typeface="Times New Roman"/>
              <a:cs typeface="Times New Roman"/>
            </a:endParaRPr>
          </a:p>
        </p:txBody>
      </p:sp>
      <p:sp>
        <p:nvSpPr>
          <p:cNvPr id="6" name="Rectangle 5"/>
          <p:cNvSpPr/>
          <p:nvPr/>
        </p:nvSpPr>
        <p:spPr>
          <a:xfrm>
            <a:off x="4651588" y="1392821"/>
            <a:ext cx="3464560" cy="4524315"/>
          </a:xfrm>
          <a:prstGeom prst="rect">
            <a:avLst/>
          </a:prstGeom>
        </p:spPr>
        <p:txBody>
          <a:bodyPr wrap="square">
            <a:spAutoFit/>
          </a:bodyPr>
          <a:lstStyle/>
          <a:p>
            <a:pPr algn="r" rtl="1"/>
            <a:r>
              <a:rPr lang="ar-EG" sz="2400" b="1" u="sng" dirty="0"/>
              <a:t>أنواع السيرة الذاتية</a:t>
            </a:r>
          </a:p>
          <a:p>
            <a:pPr algn="ctr" rtl="1"/>
            <a:r>
              <a:rPr lang="ar-EG" sz="2400" b="1" dirty="0"/>
              <a:t>الوظيفية (المبنية على المهارات</a:t>
            </a:r>
            <a:r>
              <a:rPr lang="ar-EG" sz="2400" b="1" dirty="0" smtClean="0"/>
              <a:t>)</a:t>
            </a:r>
            <a:endParaRPr lang="en-US" sz="2400" b="1" dirty="0" smtClean="0"/>
          </a:p>
          <a:p>
            <a:pPr marL="342900" indent="-342900" algn="r" rtl="1">
              <a:buFont typeface="Arial" panose="020B0604020202020204" pitchFamily="34" charset="0"/>
              <a:buChar char="•"/>
            </a:pPr>
            <a:r>
              <a:rPr lang="ar-EG" sz="2000" dirty="0" smtClean="0"/>
              <a:t>تؤكد </a:t>
            </a:r>
            <a:r>
              <a:rPr lang="ar-EG" sz="2000" dirty="0"/>
              <a:t>هذه السيرة الذاتية الوظيفية على المهارات والصفات التي يمكن تطبيقها على مجموعة متنوعة من مواقف العمل</a:t>
            </a:r>
            <a:r>
              <a:rPr lang="ar-EG" sz="2000" dirty="0" smtClean="0"/>
              <a:t>.</a:t>
            </a:r>
            <a:endParaRPr lang="en-US" sz="2000" dirty="0" smtClean="0"/>
          </a:p>
          <a:p>
            <a:pPr marL="342900" indent="-342900" algn="r" rtl="1">
              <a:buFont typeface="Arial" panose="020B0604020202020204" pitchFamily="34" charset="0"/>
              <a:buChar char="•"/>
            </a:pPr>
            <a:r>
              <a:rPr lang="ar-EG" sz="2000" dirty="0" smtClean="0"/>
              <a:t>يتم </a:t>
            </a:r>
            <a:r>
              <a:rPr lang="ar-EG" sz="2000" dirty="0"/>
              <a:t>تقسيم مهاراتك إلى فئات توضح بسرعة لأصحاب العمل ما يمكنك القيام به من أجلهم</a:t>
            </a:r>
            <a:r>
              <a:rPr lang="ar-EG" sz="2000" dirty="0" smtClean="0"/>
              <a:t>.</a:t>
            </a:r>
            <a:endParaRPr lang="en-US" sz="2000" dirty="0" smtClean="0"/>
          </a:p>
          <a:p>
            <a:pPr marL="342900" indent="-342900" algn="r" rtl="1">
              <a:buFont typeface="Arial" panose="020B0604020202020204" pitchFamily="34" charset="0"/>
              <a:buChar char="•"/>
            </a:pPr>
            <a:r>
              <a:rPr lang="ar-EG" sz="2000" dirty="0" smtClean="0"/>
              <a:t>هذا </a:t>
            </a:r>
            <a:r>
              <a:rPr lang="ar-EG" sz="2000" dirty="0"/>
              <a:t>التنسيق مفيد للمرشحين الذين ليس لديهم خبرة مباشرة في العمل أو لأولئك الذين يرغبون في العمل في مجالات غير مرتبطة بتخصصهم الأكاديمي.</a:t>
            </a:r>
            <a:endParaRPr lang="ar-EG" sz="2000" dirty="0"/>
          </a:p>
        </p:txBody>
      </p:sp>
    </p:spTree>
    <p:extLst>
      <p:ext uri="{BB962C8B-B14F-4D97-AF65-F5344CB8AC3E}">
        <p14:creationId xmlns:p14="http://schemas.microsoft.com/office/powerpoint/2010/main" val="2385016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56304" y="1062282"/>
            <a:ext cx="4692521" cy="2467022"/>
          </a:xfrm>
          <a:prstGeom prst="rect">
            <a:avLst/>
          </a:prstGeom>
        </p:spPr>
        <p:txBody>
          <a:bodyPr wrap="square">
            <a:spAutoFit/>
          </a:bodyPr>
          <a:lstStyle/>
          <a:p>
            <a:pPr marL="92075" marR="156845">
              <a:lnSpc>
                <a:spcPct val="106400"/>
              </a:lnSpc>
              <a:spcBef>
                <a:spcPts val="180"/>
              </a:spcBef>
            </a:pPr>
            <a:r>
              <a:rPr lang="en-US" sz="2400" b="1" u="sng" spc="-35" dirty="0">
                <a:latin typeface="Times New Roman"/>
                <a:cs typeface="Times New Roman"/>
              </a:rPr>
              <a:t>Types </a:t>
            </a:r>
            <a:r>
              <a:rPr lang="en-US" sz="2400" b="1" u="sng" spc="-35" dirty="0" smtClean="0">
                <a:latin typeface="Times New Roman"/>
                <a:cs typeface="Times New Roman"/>
              </a:rPr>
              <a:t>Résumé</a:t>
            </a:r>
          </a:p>
          <a:p>
            <a:pPr marL="92075" marR="156845" algn="ctr">
              <a:lnSpc>
                <a:spcPct val="106400"/>
              </a:lnSpc>
              <a:spcBef>
                <a:spcPts val="180"/>
              </a:spcBef>
            </a:pPr>
            <a:r>
              <a:rPr lang="en-US" sz="2400" b="1" spc="-35" dirty="0">
                <a:latin typeface="Times New Roman"/>
                <a:cs typeface="Times New Roman"/>
              </a:rPr>
              <a:t>Combination</a:t>
            </a:r>
          </a:p>
          <a:p>
            <a:pPr marL="92075" marR="156845">
              <a:lnSpc>
                <a:spcPct val="106400"/>
              </a:lnSpc>
              <a:spcBef>
                <a:spcPts val="180"/>
              </a:spcBef>
            </a:pPr>
            <a:r>
              <a:rPr lang="en-US" sz="2400" spc="-35" dirty="0">
                <a:latin typeface="Times New Roman"/>
                <a:cs typeface="Times New Roman"/>
              </a:rPr>
              <a:t>For many candidates, a combination of elements from the chronological and functional résumé formats works best.</a:t>
            </a:r>
            <a:endParaRPr lang="en-US" sz="2400" spc="-35" dirty="0">
              <a:latin typeface="Times New Roman"/>
              <a:cs typeface="Times New Roman"/>
            </a:endParaRPr>
          </a:p>
        </p:txBody>
      </p:sp>
      <p:sp>
        <p:nvSpPr>
          <p:cNvPr id="6" name="Rectangle 5"/>
          <p:cNvSpPr/>
          <p:nvPr/>
        </p:nvSpPr>
        <p:spPr>
          <a:xfrm>
            <a:off x="4651588" y="1392821"/>
            <a:ext cx="3464560" cy="2308324"/>
          </a:xfrm>
          <a:prstGeom prst="rect">
            <a:avLst/>
          </a:prstGeom>
        </p:spPr>
        <p:txBody>
          <a:bodyPr wrap="square">
            <a:spAutoFit/>
          </a:bodyPr>
          <a:lstStyle/>
          <a:p>
            <a:pPr algn="r" rtl="1"/>
            <a:r>
              <a:rPr lang="ar-EG" sz="2400" b="1" u="sng" dirty="0"/>
              <a:t>أنواع السيرة الذاتية</a:t>
            </a:r>
          </a:p>
          <a:p>
            <a:pPr algn="ctr" rtl="1"/>
            <a:r>
              <a:rPr lang="ar-EG" sz="2400" b="1" dirty="0" smtClean="0"/>
              <a:t>المُجمعة</a:t>
            </a:r>
            <a:endParaRPr lang="ar-EG" sz="2400" b="1" dirty="0"/>
          </a:p>
          <a:p>
            <a:pPr algn="r" rtl="1"/>
            <a:r>
              <a:rPr lang="ar-EG" sz="2400" dirty="0"/>
              <a:t>بالنسبة للعديد من المرشحين، فإن الجمع بين عناصر من تنسيقات السيرة الذاتية الزمنية والوظيفية هو الخيار الأفضل.</a:t>
            </a:r>
            <a:endParaRPr lang="ar-EG" sz="2400" dirty="0"/>
          </a:p>
        </p:txBody>
      </p:sp>
    </p:spTree>
    <p:extLst>
      <p:ext uri="{BB962C8B-B14F-4D97-AF65-F5344CB8AC3E}">
        <p14:creationId xmlns:p14="http://schemas.microsoft.com/office/powerpoint/2010/main" val="323629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806104" cy="6041975"/>
          </a:xfrm>
          <a:prstGeom prst="rect">
            <a:avLst/>
          </a:prstGeom>
        </p:spPr>
        <p:txBody>
          <a:bodyPr wrap="square">
            <a:spAutoFit/>
          </a:bodyPr>
          <a:lstStyle/>
          <a:p>
            <a:pPr marL="92075" marR="156845">
              <a:lnSpc>
                <a:spcPct val="106400"/>
              </a:lnSpc>
              <a:spcBef>
                <a:spcPts val="180"/>
              </a:spcBef>
            </a:pPr>
            <a:r>
              <a:rPr lang="en-US" sz="2400" b="1" u="sng" spc="-35" dirty="0" smtClean="0">
                <a:latin typeface="Times New Roman"/>
                <a:cs typeface="Times New Roman"/>
              </a:rPr>
              <a:t>Sections </a:t>
            </a:r>
            <a:r>
              <a:rPr lang="en-US" sz="2400" b="1" u="sng" spc="-35" dirty="0">
                <a:latin typeface="Times New Roman"/>
                <a:cs typeface="Times New Roman"/>
              </a:rPr>
              <a:t>of Résumé </a:t>
            </a:r>
          </a:p>
          <a:p>
            <a:pPr marL="92075" marR="156845">
              <a:lnSpc>
                <a:spcPct val="106400"/>
              </a:lnSpc>
              <a:spcBef>
                <a:spcPts val="180"/>
              </a:spcBef>
            </a:pPr>
            <a:r>
              <a:rPr lang="en-US" sz="2400" b="1" u="sng" spc="-35" dirty="0">
                <a:latin typeface="Times New Roman"/>
                <a:cs typeface="Times New Roman"/>
              </a:rPr>
              <a:t>Contact information</a:t>
            </a:r>
          </a:p>
          <a:p>
            <a:pPr marL="434975" marR="156845" indent="-342900">
              <a:lnSpc>
                <a:spcPct val="106400"/>
              </a:lnSpc>
              <a:spcBef>
                <a:spcPts val="180"/>
              </a:spcBef>
              <a:buFont typeface="Arial" panose="020B0604020202020204" pitchFamily="34" charset="0"/>
              <a:buChar char="•"/>
            </a:pPr>
            <a:r>
              <a:rPr lang="en-US" sz="2400" spc="-35" dirty="0">
                <a:latin typeface="Times New Roman"/>
                <a:cs typeface="Times New Roman"/>
              </a:rPr>
              <a:t>Begin your generic résumé by listing your contact information.</a:t>
            </a:r>
          </a:p>
          <a:p>
            <a:pPr marL="434975" marR="156845" indent="-342900">
              <a:lnSpc>
                <a:spcPct val="106400"/>
              </a:lnSpc>
              <a:spcBef>
                <a:spcPts val="180"/>
              </a:spcBef>
              <a:buFont typeface="Arial" panose="020B0604020202020204" pitchFamily="34" charset="0"/>
              <a:buChar char="•"/>
            </a:pPr>
            <a:r>
              <a:rPr lang="en-US" sz="2400" spc="-35" dirty="0">
                <a:latin typeface="Times New Roman"/>
                <a:cs typeface="Times New Roman"/>
              </a:rPr>
              <a:t>You should include your name, address, phone number, and e-mail address. </a:t>
            </a:r>
          </a:p>
          <a:p>
            <a:pPr marL="434975" marR="156845" indent="-342900">
              <a:lnSpc>
                <a:spcPct val="106400"/>
              </a:lnSpc>
              <a:spcBef>
                <a:spcPts val="180"/>
              </a:spcBef>
              <a:buFont typeface="Arial" panose="020B0604020202020204" pitchFamily="34" charset="0"/>
              <a:buChar char="•"/>
            </a:pPr>
            <a:r>
              <a:rPr lang="en-US" sz="2400" spc="-35" dirty="0">
                <a:latin typeface="Times New Roman"/>
                <a:cs typeface="Times New Roman"/>
              </a:rPr>
              <a:t>You should make certain the address you provide will be valid throughout your job search. Believe it or not, many prospective job seekers are taken out of the running due to problems with their contact information. </a:t>
            </a:r>
          </a:p>
        </p:txBody>
      </p:sp>
      <p:sp>
        <p:nvSpPr>
          <p:cNvPr id="6" name="Rectangle 5"/>
          <p:cNvSpPr/>
          <p:nvPr/>
        </p:nvSpPr>
        <p:spPr>
          <a:xfrm>
            <a:off x="4779481" y="1106163"/>
            <a:ext cx="3533590" cy="5632311"/>
          </a:xfrm>
          <a:prstGeom prst="rect">
            <a:avLst/>
          </a:prstGeom>
        </p:spPr>
        <p:txBody>
          <a:bodyPr wrap="square">
            <a:spAutoFit/>
          </a:bodyPr>
          <a:lstStyle/>
          <a:p>
            <a:pPr algn="r" rtl="1"/>
            <a:r>
              <a:rPr lang="ar-EG" sz="2400" b="1" u="sng" dirty="0" smtClean="0"/>
              <a:t>أقسام </a:t>
            </a:r>
            <a:r>
              <a:rPr lang="ar-EG" sz="2400" b="1" u="sng" dirty="0"/>
              <a:t>السيرة الذاتية</a:t>
            </a:r>
          </a:p>
          <a:p>
            <a:pPr algn="r" rtl="1"/>
            <a:r>
              <a:rPr lang="ar-EG" sz="2400" b="1" u="sng" dirty="0"/>
              <a:t>معلومات الاتصال</a:t>
            </a:r>
          </a:p>
          <a:p>
            <a:pPr marL="342900" indent="-342900" algn="r" rtl="1">
              <a:buFont typeface="Arial" panose="020B0604020202020204" pitchFamily="34" charset="0"/>
              <a:buChar char="•"/>
            </a:pPr>
            <a:r>
              <a:rPr lang="ar-EG" sz="2400" dirty="0"/>
              <a:t>ابدأ سيرتك الذاتية العامة بإدراج معلومات الاتصال الخاصة بك.</a:t>
            </a:r>
          </a:p>
          <a:p>
            <a:pPr marL="342900" indent="-342900" algn="r" rtl="1">
              <a:buFont typeface="Arial" panose="020B0604020202020204" pitchFamily="34" charset="0"/>
              <a:buChar char="•"/>
            </a:pPr>
            <a:r>
              <a:rPr lang="ar-EG" sz="2400" dirty="0"/>
              <a:t>يجب أن تتضمن اسمك وعنوانك ورقم هاتفك وعنوان بريدك الإلكتروني.</a:t>
            </a:r>
          </a:p>
          <a:p>
            <a:pPr marL="342900" indent="-342900" algn="r" rtl="1">
              <a:buFont typeface="Arial" panose="020B0604020202020204" pitchFamily="34" charset="0"/>
              <a:buChar char="•"/>
            </a:pPr>
            <a:r>
              <a:rPr lang="ar-EG" sz="2400" dirty="0"/>
              <a:t>يجب أن تتأكد من أن العنوان الذي تقدمه سيكون صالحًا طوال فترة بحثك عن وظيفة. صدق أو لا تصدق، يتم استبعاد العديد من الباحثين المحتملين عن عمل بسبب مشاكل في معلومات الاتصال الخاصة بهم.</a:t>
            </a:r>
          </a:p>
        </p:txBody>
      </p:sp>
    </p:spTree>
    <p:extLst>
      <p:ext uri="{BB962C8B-B14F-4D97-AF65-F5344CB8AC3E}">
        <p14:creationId xmlns:p14="http://schemas.microsoft.com/office/powerpoint/2010/main" val="1284010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806104" cy="4475969"/>
          </a:xfrm>
          <a:prstGeom prst="rect">
            <a:avLst/>
          </a:prstGeom>
        </p:spPr>
        <p:txBody>
          <a:bodyPr wrap="square">
            <a:spAutoFit/>
          </a:bodyPr>
          <a:lstStyle/>
          <a:p>
            <a:pPr marL="92075" marR="156845">
              <a:lnSpc>
                <a:spcPct val="106400"/>
              </a:lnSpc>
              <a:spcBef>
                <a:spcPts val="180"/>
              </a:spcBef>
            </a:pPr>
            <a:r>
              <a:rPr lang="en-US" sz="2400" b="1" u="sng" spc="-35" dirty="0" smtClean="0">
                <a:latin typeface="Times New Roman"/>
                <a:cs typeface="Times New Roman"/>
              </a:rPr>
              <a:t>Sections </a:t>
            </a:r>
            <a:r>
              <a:rPr lang="en-US" sz="2400" b="1" u="sng" spc="-35" dirty="0">
                <a:latin typeface="Times New Roman"/>
                <a:cs typeface="Times New Roman"/>
              </a:rPr>
              <a:t>of Résumé </a:t>
            </a:r>
          </a:p>
          <a:p>
            <a:pPr marL="92075" marR="156845">
              <a:lnSpc>
                <a:spcPct val="106400"/>
              </a:lnSpc>
              <a:spcBef>
                <a:spcPts val="180"/>
              </a:spcBef>
            </a:pPr>
            <a:r>
              <a:rPr lang="en-US" sz="2400" b="1" u="sng" spc="-35" dirty="0">
                <a:latin typeface="Times New Roman"/>
                <a:cs typeface="Times New Roman"/>
              </a:rPr>
              <a:t>Contact information</a:t>
            </a:r>
          </a:p>
          <a:p>
            <a:pPr marL="434975" marR="156845" indent="-342900">
              <a:lnSpc>
                <a:spcPct val="106400"/>
              </a:lnSpc>
              <a:spcBef>
                <a:spcPts val="180"/>
              </a:spcBef>
              <a:buFont typeface="Arial" panose="020B0604020202020204" pitchFamily="34" charset="0"/>
              <a:buChar char="•"/>
            </a:pPr>
            <a:r>
              <a:rPr lang="en-US" sz="2400" spc="-35" dirty="0">
                <a:latin typeface="Times New Roman"/>
                <a:cs typeface="Times New Roman"/>
              </a:rPr>
              <a:t>An e-mail address such as “partygirl2010” is going to land your résumé in the trash. Addresses like these are unprofessional as well.</a:t>
            </a:r>
          </a:p>
          <a:p>
            <a:pPr marL="434975" marR="156845" indent="-342900">
              <a:lnSpc>
                <a:spcPct val="106400"/>
              </a:lnSpc>
              <a:spcBef>
                <a:spcPts val="180"/>
              </a:spcBef>
              <a:buFont typeface="Arial" panose="020B0604020202020204" pitchFamily="34" charset="0"/>
              <a:buChar char="•"/>
            </a:pPr>
            <a:r>
              <a:rPr lang="en-US" sz="2400" spc="-35" dirty="0">
                <a:latin typeface="Times New Roman"/>
                <a:cs typeface="Times New Roman"/>
              </a:rPr>
              <a:t>Choose an e-mail address related to your name, and be certain to check your e-mail account regularly.</a:t>
            </a:r>
          </a:p>
        </p:txBody>
      </p:sp>
      <p:sp>
        <p:nvSpPr>
          <p:cNvPr id="6" name="Rectangle 5"/>
          <p:cNvSpPr/>
          <p:nvPr/>
        </p:nvSpPr>
        <p:spPr>
          <a:xfrm>
            <a:off x="4779481" y="1106163"/>
            <a:ext cx="3464560" cy="4154984"/>
          </a:xfrm>
          <a:prstGeom prst="rect">
            <a:avLst/>
          </a:prstGeom>
        </p:spPr>
        <p:txBody>
          <a:bodyPr wrap="square">
            <a:spAutoFit/>
          </a:bodyPr>
          <a:lstStyle/>
          <a:p>
            <a:pPr algn="r" rtl="1"/>
            <a:r>
              <a:rPr lang="ar-EG" sz="2400" b="1" u="sng" dirty="0" smtClean="0"/>
              <a:t>أقسام </a:t>
            </a:r>
            <a:r>
              <a:rPr lang="ar-EG" sz="2400" b="1" u="sng" dirty="0"/>
              <a:t>السيرة الذاتية</a:t>
            </a:r>
          </a:p>
          <a:p>
            <a:pPr algn="r" rtl="1"/>
            <a:r>
              <a:rPr lang="ar-EG" sz="2400" b="1" u="sng" dirty="0"/>
              <a:t>معلومات الاتصال</a:t>
            </a:r>
          </a:p>
          <a:p>
            <a:pPr marL="342900" indent="-342900" algn="r" rtl="1">
              <a:buFont typeface="Arial" panose="020B0604020202020204" pitchFamily="34" charset="0"/>
              <a:buChar char="•"/>
            </a:pPr>
            <a:r>
              <a:rPr lang="ar-EG" sz="2400" dirty="0"/>
              <a:t>إن عنوان بريد إلكتروني مثل "</a:t>
            </a:r>
            <a:r>
              <a:rPr lang="en-US" sz="2400" dirty="0"/>
              <a:t>partygirl2010" </a:t>
            </a:r>
            <a:r>
              <a:rPr lang="ar-EG" sz="2400" dirty="0"/>
              <a:t>سيؤدي إلى إرسال سيرتك الذاتية إلى سلة المهملات. كما أن مثل هذه العناوين غير احترافية.</a:t>
            </a:r>
          </a:p>
          <a:p>
            <a:pPr marL="342900" indent="-342900" algn="r" rtl="1">
              <a:buFont typeface="Arial" panose="020B0604020202020204" pitchFamily="34" charset="0"/>
              <a:buChar char="•"/>
            </a:pPr>
            <a:r>
              <a:rPr lang="ar-EG" sz="2400" dirty="0"/>
              <a:t>اختر عنوان بريد إلكتروني مرتبطًا باسمك، وتأكد من مراجعة حساب بريدك الإلكتروني بانتظام.</a:t>
            </a:r>
          </a:p>
        </p:txBody>
      </p:sp>
    </p:spTree>
    <p:extLst>
      <p:ext uri="{BB962C8B-B14F-4D97-AF65-F5344CB8AC3E}">
        <p14:creationId xmlns:p14="http://schemas.microsoft.com/office/powerpoint/2010/main" val="3255894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806104" cy="6041975"/>
          </a:xfrm>
          <a:prstGeom prst="rect">
            <a:avLst/>
          </a:prstGeom>
        </p:spPr>
        <p:txBody>
          <a:bodyPr wrap="square">
            <a:spAutoFit/>
          </a:bodyPr>
          <a:lstStyle/>
          <a:p>
            <a:pPr marL="92075" marR="156845">
              <a:lnSpc>
                <a:spcPct val="106400"/>
              </a:lnSpc>
              <a:spcBef>
                <a:spcPts val="180"/>
              </a:spcBef>
            </a:pPr>
            <a:r>
              <a:rPr lang="en-US" sz="2400" b="1" u="sng" spc="-35" dirty="0" smtClean="0">
                <a:latin typeface="Times New Roman"/>
                <a:cs typeface="Times New Roman"/>
              </a:rPr>
              <a:t>Sections </a:t>
            </a:r>
            <a:r>
              <a:rPr lang="en-US" sz="2400" b="1" u="sng" spc="-35" dirty="0">
                <a:latin typeface="Times New Roman"/>
                <a:cs typeface="Times New Roman"/>
              </a:rPr>
              <a:t>of Résumé </a:t>
            </a:r>
          </a:p>
          <a:p>
            <a:pPr marL="92075" marR="156845">
              <a:lnSpc>
                <a:spcPct val="106400"/>
              </a:lnSpc>
              <a:spcBef>
                <a:spcPts val="180"/>
              </a:spcBef>
            </a:pPr>
            <a:r>
              <a:rPr lang="en-US" sz="2400" b="1" u="sng" spc="-35" dirty="0">
                <a:latin typeface="Times New Roman"/>
                <a:cs typeface="Times New Roman"/>
              </a:rPr>
              <a:t>Objective and </a:t>
            </a:r>
            <a:r>
              <a:rPr lang="en-US" sz="2400" b="1" u="sng" spc="-35" dirty="0" smtClean="0">
                <a:latin typeface="Times New Roman"/>
                <a:cs typeface="Times New Roman"/>
              </a:rPr>
              <a:t>summary</a:t>
            </a:r>
            <a:endParaRPr lang="ar-EG" sz="2400" b="1" u="sng" spc="-35" dirty="0" smtClean="0">
              <a:latin typeface="Times New Roman"/>
              <a:cs typeface="Times New Roman"/>
            </a:endParaRPr>
          </a:p>
          <a:p>
            <a:pPr marL="92075" marR="156845">
              <a:lnSpc>
                <a:spcPct val="106400"/>
              </a:lnSpc>
              <a:spcBef>
                <a:spcPts val="180"/>
              </a:spcBef>
            </a:pPr>
            <a:r>
              <a:rPr lang="en-US" sz="2400" spc="-35" dirty="0">
                <a:latin typeface="Times New Roman"/>
                <a:cs typeface="Times New Roman"/>
              </a:rPr>
              <a:t>An objective is a one- or two-sentence declarative statement about your career goals.</a:t>
            </a:r>
          </a:p>
          <a:p>
            <a:pPr marL="92075" marR="156845">
              <a:lnSpc>
                <a:spcPct val="106400"/>
              </a:lnSpc>
              <a:spcBef>
                <a:spcPts val="180"/>
              </a:spcBef>
            </a:pPr>
            <a:r>
              <a:rPr lang="en-US" sz="2400" spc="-35" dirty="0">
                <a:latin typeface="Times New Roman"/>
                <a:cs typeface="Times New Roman"/>
              </a:rPr>
              <a:t>The benefit of including an objective is debatable. Some people argue it can be beneficial and has been a résumé standard for years. </a:t>
            </a:r>
          </a:p>
          <a:p>
            <a:pPr marL="92075" marR="156845">
              <a:lnSpc>
                <a:spcPct val="106400"/>
              </a:lnSpc>
              <a:spcBef>
                <a:spcPts val="180"/>
              </a:spcBef>
            </a:pPr>
            <a:r>
              <a:rPr lang="en-US" sz="2400" spc="-35" dirty="0">
                <a:latin typeface="Times New Roman"/>
                <a:cs typeface="Times New Roman"/>
              </a:rPr>
              <a:t>Others argue that since the objective is clear (to obtain the position), there is no need to waste space stating the obvious. Many résumés have moved away from the objective to a summary of skills and traits.</a:t>
            </a:r>
            <a:endParaRPr lang="ar-EG" sz="2400" spc="-35" dirty="0" smtClean="0">
              <a:latin typeface="Times New Roman"/>
              <a:cs typeface="Times New Roman"/>
            </a:endParaRPr>
          </a:p>
        </p:txBody>
      </p:sp>
      <p:sp>
        <p:nvSpPr>
          <p:cNvPr id="6" name="Rectangle 5"/>
          <p:cNvSpPr/>
          <p:nvPr/>
        </p:nvSpPr>
        <p:spPr>
          <a:xfrm>
            <a:off x="4779481" y="1106163"/>
            <a:ext cx="3464560" cy="5632311"/>
          </a:xfrm>
          <a:prstGeom prst="rect">
            <a:avLst/>
          </a:prstGeom>
        </p:spPr>
        <p:txBody>
          <a:bodyPr wrap="square">
            <a:spAutoFit/>
          </a:bodyPr>
          <a:lstStyle/>
          <a:p>
            <a:pPr algn="r" rtl="1"/>
            <a:r>
              <a:rPr lang="ar-EG" sz="2400" b="1" u="sng" dirty="0" smtClean="0"/>
              <a:t>أقسام </a:t>
            </a:r>
            <a:r>
              <a:rPr lang="ar-EG" sz="2400" b="1" u="sng" dirty="0"/>
              <a:t>السيرة الذاتية</a:t>
            </a:r>
          </a:p>
          <a:p>
            <a:pPr algn="r" rtl="1"/>
            <a:r>
              <a:rPr lang="ar-EG" sz="2400" b="1" u="sng" dirty="0" smtClean="0"/>
              <a:t>الهدف والملخص</a:t>
            </a:r>
          </a:p>
          <a:p>
            <a:pPr algn="r" rtl="1"/>
            <a:r>
              <a:rPr lang="ar-EG" sz="2400" dirty="0"/>
              <a:t>الهدف عبارة عن بيان تفصيلي يتكون من جملة أو جملتين حول أهدافك المهنية</a:t>
            </a:r>
            <a:r>
              <a:rPr lang="ar-EG" sz="2400" dirty="0" smtClean="0"/>
              <a:t>. إن </a:t>
            </a:r>
            <a:r>
              <a:rPr lang="ar-EG" sz="2400" dirty="0"/>
              <a:t>الفائدة المترتبة على تضمين الهدف قابلة للنقاش. يزعم بعض الأشخاص أنه قد يكون مفيدًا وقد كان معيارًا للسيرة الذاتية لسنوات</a:t>
            </a:r>
            <a:r>
              <a:rPr lang="ar-EG" sz="2400" dirty="0" smtClean="0"/>
              <a:t>. ويزعم </a:t>
            </a:r>
            <a:r>
              <a:rPr lang="ar-EG" sz="2400" dirty="0"/>
              <a:t>آخرون أنه نظرًا لأن الهدف واضح (الحصول على الوظيفة)، فلا داعي لإهدار المساحة في ذكر الواضح. وقد ابتعدت العديد من السير الذاتية عن الهدف إلى ملخص للمهارات والسمات.</a:t>
            </a:r>
          </a:p>
        </p:txBody>
      </p:sp>
    </p:spTree>
    <p:extLst>
      <p:ext uri="{BB962C8B-B14F-4D97-AF65-F5344CB8AC3E}">
        <p14:creationId xmlns:p14="http://schemas.microsoft.com/office/powerpoint/2010/main" val="1167233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806104" cy="4501617"/>
          </a:xfrm>
          <a:prstGeom prst="rect">
            <a:avLst/>
          </a:prstGeom>
        </p:spPr>
        <p:txBody>
          <a:bodyPr wrap="square">
            <a:spAutoFit/>
          </a:bodyPr>
          <a:lstStyle/>
          <a:p>
            <a:pPr marL="92075" marR="156845">
              <a:lnSpc>
                <a:spcPct val="106400"/>
              </a:lnSpc>
              <a:spcBef>
                <a:spcPts val="180"/>
              </a:spcBef>
            </a:pPr>
            <a:r>
              <a:rPr lang="en-US" sz="2400" b="1" u="sng" spc="-35" dirty="0" smtClean="0">
                <a:latin typeface="Times New Roman"/>
                <a:cs typeface="Times New Roman"/>
              </a:rPr>
              <a:t>Sections </a:t>
            </a:r>
            <a:r>
              <a:rPr lang="en-US" sz="2400" b="1" u="sng" spc="-35" dirty="0">
                <a:latin typeface="Times New Roman"/>
                <a:cs typeface="Times New Roman"/>
              </a:rPr>
              <a:t>of Résumé </a:t>
            </a:r>
          </a:p>
          <a:p>
            <a:pPr marL="92075" marR="156845">
              <a:lnSpc>
                <a:spcPct val="106400"/>
              </a:lnSpc>
              <a:spcBef>
                <a:spcPts val="180"/>
              </a:spcBef>
            </a:pPr>
            <a:r>
              <a:rPr lang="en-US" sz="2400" b="1" u="sng" spc="-35" dirty="0">
                <a:latin typeface="Times New Roman"/>
                <a:cs typeface="Times New Roman"/>
              </a:rPr>
              <a:t>Objective and </a:t>
            </a:r>
            <a:r>
              <a:rPr lang="en-US" sz="2400" b="1" u="sng" spc="-35" dirty="0" smtClean="0">
                <a:latin typeface="Times New Roman"/>
                <a:cs typeface="Times New Roman"/>
              </a:rPr>
              <a:t>summary</a:t>
            </a:r>
          </a:p>
          <a:p>
            <a:pPr marL="92075" marR="156845">
              <a:lnSpc>
                <a:spcPct val="106400"/>
              </a:lnSpc>
              <a:spcBef>
                <a:spcPts val="180"/>
              </a:spcBef>
            </a:pPr>
            <a:r>
              <a:rPr lang="en-US" sz="2400" spc="-35" dirty="0">
                <a:latin typeface="Times New Roman"/>
                <a:cs typeface="Times New Roman"/>
              </a:rPr>
              <a:t>Example 1:</a:t>
            </a:r>
          </a:p>
          <a:p>
            <a:pPr marL="92075" marR="156845">
              <a:lnSpc>
                <a:spcPct val="106400"/>
              </a:lnSpc>
              <a:spcBef>
                <a:spcPts val="180"/>
              </a:spcBef>
            </a:pPr>
            <a:r>
              <a:rPr lang="en-US" sz="2400" spc="-35" dirty="0">
                <a:latin typeface="Times New Roman"/>
                <a:cs typeface="Times New Roman"/>
              </a:rPr>
              <a:t>Highly motivated individual and a certified digital marketer with strong SEO and SEM skills, attention to detail, and a solid online marketing background looking to obtain a position of SEO Specialist with XYZ company</a:t>
            </a:r>
            <a:r>
              <a:rPr lang="en-US" sz="2400" spc="-35" dirty="0" smtClean="0">
                <a:latin typeface="Times New Roman"/>
                <a:cs typeface="Times New Roman"/>
              </a:rPr>
              <a:t>.</a:t>
            </a:r>
            <a:endParaRPr lang="en-US" sz="2400" spc="-35" dirty="0">
              <a:latin typeface="Times New Roman"/>
              <a:cs typeface="Times New Roman"/>
            </a:endParaRPr>
          </a:p>
          <a:p>
            <a:pPr marL="92075" marR="156845">
              <a:lnSpc>
                <a:spcPct val="106400"/>
              </a:lnSpc>
              <a:spcBef>
                <a:spcPts val="180"/>
              </a:spcBef>
            </a:pPr>
            <a:endParaRPr lang="ar-EG" sz="2400" spc="-35" dirty="0" smtClean="0">
              <a:latin typeface="Times New Roman"/>
              <a:cs typeface="Times New Roman"/>
            </a:endParaRPr>
          </a:p>
        </p:txBody>
      </p:sp>
      <p:sp>
        <p:nvSpPr>
          <p:cNvPr id="6" name="Rectangle 5"/>
          <p:cNvSpPr/>
          <p:nvPr/>
        </p:nvSpPr>
        <p:spPr>
          <a:xfrm>
            <a:off x="4779481" y="1106163"/>
            <a:ext cx="3464560" cy="4524315"/>
          </a:xfrm>
          <a:prstGeom prst="rect">
            <a:avLst/>
          </a:prstGeom>
        </p:spPr>
        <p:txBody>
          <a:bodyPr wrap="square">
            <a:spAutoFit/>
          </a:bodyPr>
          <a:lstStyle/>
          <a:p>
            <a:pPr algn="r" rtl="1"/>
            <a:r>
              <a:rPr lang="ar-EG" sz="2400" b="1" u="sng" dirty="0" smtClean="0"/>
              <a:t>أقسام </a:t>
            </a:r>
            <a:r>
              <a:rPr lang="ar-EG" sz="2400" b="1" u="sng" dirty="0"/>
              <a:t>السيرة الذاتية</a:t>
            </a:r>
          </a:p>
          <a:p>
            <a:pPr algn="r" rtl="1"/>
            <a:r>
              <a:rPr lang="ar-EG" sz="2400" b="1" u="sng" dirty="0" smtClean="0"/>
              <a:t>الهدف والملخص</a:t>
            </a:r>
          </a:p>
          <a:p>
            <a:pPr algn="r" rtl="1"/>
            <a:r>
              <a:rPr lang="ar-EG" sz="2400" dirty="0"/>
              <a:t>المثال 1</a:t>
            </a:r>
            <a:r>
              <a:rPr lang="ar-EG" sz="2400" dirty="0" smtClean="0"/>
              <a:t>:</a:t>
            </a:r>
            <a:endParaRPr lang="en-US" sz="2400" dirty="0" smtClean="0"/>
          </a:p>
          <a:p>
            <a:pPr algn="r" rtl="1"/>
            <a:r>
              <a:rPr lang="ar-EG" sz="2400" dirty="0" smtClean="0"/>
              <a:t>شخص </a:t>
            </a:r>
            <a:r>
              <a:rPr lang="ar-EG" sz="2400" dirty="0"/>
              <a:t>متحمس للغاية ومُسوق رقمي معتمد يتمتع بمهارات قوية في تحسين محركات البحث والتسويق عبر محركات البحث، ويهتم بالتفاصيل، ولديه خلفية قوية في التسويق عبر الإنترنت ويتطلع إلى الحصول على منصب أخصائي تحسين محركات البحث في شركة </a:t>
            </a:r>
            <a:r>
              <a:rPr lang="en-US" sz="2400" dirty="0"/>
              <a:t>XYZ.</a:t>
            </a:r>
            <a:endParaRPr lang="ar-EG" sz="2400" dirty="0"/>
          </a:p>
        </p:txBody>
      </p:sp>
    </p:spTree>
    <p:extLst>
      <p:ext uri="{BB962C8B-B14F-4D97-AF65-F5344CB8AC3E}">
        <p14:creationId xmlns:p14="http://schemas.microsoft.com/office/powerpoint/2010/main" val="405711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806104" cy="5259004"/>
          </a:xfrm>
          <a:prstGeom prst="rect">
            <a:avLst/>
          </a:prstGeom>
        </p:spPr>
        <p:txBody>
          <a:bodyPr wrap="square">
            <a:spAutoFit/>
          </a:bodyPr>
          <a:lstStyle/>
          <a:p>
            <a:pPr marL="92075" marR="156845">
              <a:lnSpc>
                <a:spcPct val="106400"/>
              </a:lnSpc>
              <a:spcBef>
                <a:spcPts val="180"/>
              </a:spcBef>
            </a:pPr>
            <a:r>
              <a:rPr lang="en-US" sz="2400" b="1" u="sng" spc="-35" dirty="0" smtClean="0">
                <a:latin typeface="Times New Roman"/>
                <a:cs typeface="Times New Roman"/>
              </a:rPr>
              <a:t>Sections </a:t>
            </a:r>
            <a:r>
              <a:rPr lang="en-US" sz="2400" b="1" u="sng" spc="-35" dirty="0">
                <a:latin typeface="Times New Roman"/>
                <a:cs typeface="Times New Roman"/>
              </a:rPr>
              <a:t>of Résumé </a:t>
            </a:r>
          </a:p>
          <a:p>
            <a:pPr marL="92075" marR="156845">
              <a:lnSpc>
                <a:spcPct val="106400"/>
              </a:lnSpc>
              <a:spcBef>
                <a:spcPts val="180"/>
              </a:spcBef>
            </a:pPr>
            <a:r>
              <a:rPr lang="en-US" sz="2400" b="1" u="sng" spc="-35" dirty="0">
                <a:latin typeface="Times New Roman"/>
                <a:cs typeface="Times New Roman"/>
              </a:rPr>
              <a:t>Objective and </a:t>
            </a:r>
            <a:r>
              <a:rPr lang="en-US" sz="2400" b="1" u="sng" spc="-35" dirty="0" smtClean="0">
                <a:latin typeface="Times New Roman"/>
                <a:cs typeface="Times New Roman"/>
              </a:rPr>
              <a:t>summary</a:t>
            </a:r>
          </a:p>
          <a:p>
            <a:pPr marL="92075" marR="156845">
              <a:lnSpc>
                <a:spcPct val="106400"/>
              </a:lnSpc>
              <a:spcBef>
                <a:spcPts val="180"/>
              </a:spcBef>
            </a:pPr>
            <a:r>
              <a:rPr lang="en-US" sz="2400" spc="-35" dirty="0">
                <a:latin typeface="Times New Roman"/>
                <a:cs typeface="Times New Roman"/>
              </a:rPr>
              <a:t>Example 2:</a:t>
            </a:r>
          </a:p>
          <a:p>
            <a:pPr marL="92075" marR="156845">
              <a:lnSpc>
                <a:spcPct val="106400"/>
              </a:lnSpc>
              <a:spcBef>
                <a:spcPts val="180"/>
              </a:spcBef>
            </a:pPr>
            <a:r>
              <a:rPr lang="en-US" sz="2400" spc="-35" dirty="0">
                <a:latin typeface="Times New Roman"/>
                <a:cs typeface="Times New Roman"/>
              </a:rPr>
              <a:t>An MBA with specialization in online marketing, working knowledge of Google Analytics and </a:t>
            </a:r>
            <a:r>
              <a:rPr lang="en-US" sz="2400" spc="-35" dirty="0" err="1">
                <a:latin typeface="Times New Roman"/>
                <a:cs typeface="Times New Roman"/>
              </a:rPr>
              <a:t>Adwords</a:t>
            </a:r>
            <a:r>
              <a:rPr lang="en-US" sz="2400" spc="-35" dirty="0">
                <a:latin typeface="Times New Roman"/>
                <a:cs typeface="Times New Roman"/>
              </a:rPr>
              <a:t>, and 4 years experience in developing and managing marketing campaigns seek the role of Online Marketing Manager with ABC Inc. to provide thought leadership and implement best practices for digital marketing.</a:t>
            </a:r>
            <a:endParaRPr lang="ar-EG" sz="2400" spc="-35" dirty="0" smtClean="0">
              <a:latin typeface="Times New Roman"/>
              <a:cs typeface="Times New Roman"/>
            </a:endParaRPr>
          </a:p>
        </p:txBody>
      </p:sp>
      <p:sp>
        <p:nvSpPr>
          <p:cNvPr id="6" name="Rectangle 5"/>
          <p:cNvSpPr/>
          <p:nvPr/>
        </p:nvSpPr>
        <p:spPr>
          <a:xfrm>
            <a:off x="4779481" y="1106163"/>
            <a:ext cx="3464560" cy="5262979"/>
          </a:xfrm>
          <a:prstGeom prst="rect">
            <a:avLst/>
          </a:prstGeom>
        </p:spPr>
        <p:txBody>
          <a:bodyPr wrap="square">
            <a:spAutoFit/>
          </a:bodyPr>
          <a:lstStyle/>
          <a:p>
            <a:pPr algn="r" rtl="1"/>
            <a:r>
              <a:rPr lang="ar-EG" sz="2400" b="1" u="sng" dirty="0" smtClean="0"/>
              <a:t>أقسام </a:t>
            </a:r>
            <a:r>
              <a:rPr lang="ar-EG" sz="2400" b="1" u="sng" dirty="0"/>
              <a:t>السيرة الذاتية</a:t>
            </a:r>
          </a:p>
          <a:p>
            <a:pPr algn="r" rtl="1"/>
            <a:r>
              <a:rPr lang="ar-EG" sz="2400" b="1" u="sng" dirty="0" smtClean="0"/>
              <a:t>الهدف والملخص</a:t>
            </a:r>
          </a:p>
          <a:p>
            <a:pPr algn="r" rtl="1"/>
            <a:r>
              <a:rPr lang="ar-EG" sz="2400" dirty="0"/>
              <a:t>المثال 2</a:t>
            </a:r>
            <a:r>
              <a:rPr lang="ar-EG" sz="2400" dirty="0" smtClean="0"/>
              <a:t>:</a:t>
            </a:r>
            <a:endParaRPr lang="en-US" sz="2400" dirty="0" smtClean="0"/>
          </a:p>
          <a:p>
            <a:pPr algn="r" rtl="1"/>
            <a:r>
              <a:rPr lang="ar-EG" sz="2400" dirty="0" smtClean="0"/>
              <a:t>يسعى </a:t>
            </a:r>
            <a:r>
              <a:rPr lang="ar-EG" sz="2400" dirty="0"/>
              <a:t>حامل ماجستير إدارة الأعمال مع التخصص في التسويق عبر الإنترنت، والمعرفة العملية ببرنامج </a:t>
            </a:r>
            <a:r>
              <a:rPr lang="en-US" sz="2400" dirty="0"/>
              <a:t>Google Analytics </a:t>
            </a:r>
            <a:r>
              <a:rPr lang="ar-EG" sz="2400" dirty="0"/>
              <a:t>و</a:t>
            </a:r>
            <a:r>
              <a:rPr lang="en-US" sz="2400" dirty="0" err="1"/>
              <a:t>Adwords</a:t>
            </a:r>
            <a:r>
              <a:rPr lang="en-US" sz="2400" dirty="0"/>
              <a:t>، </a:t>
            </a:r>
            <a:r>
              <a:rPr lang="ar-EG" sz="2400" dirty="0"/>
              <a:t>وخبرة 4 سنوات في تطوير وإدارة الحملات التسويقية إلى الحصول على منصب مدير التسويق عبر الإنترنت في شركة </a:t>
            </a:r>
            <a:r>
              <a:rPr lang="en-US" sz="2400" dirty="0"/>
              <a:t>ABC Inc. </a:t>
            </a:r>
            <a:r>
              <a:rPr lang="ar-EG" sz="2400" dirty="0"/>
              <a:t>لتوفير القيادة الفكرية وتنفيذ أفضل الممارسات للتسويق الرقمي.</a:t>
            </a:r>
          </a:p>
        </p:txBody>
      </p:sp>
    </p:spTree>
    <p:extLst>
      <p:ext uri="{BB962C8B-B14F-4D97-AF65-F5344CB8AC3E}">
        <p14:creationId xmlns:p14="http://schemas.microsoft.com/office/powerpoint/2010/main" val="844374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697393" cy="5897255"/>
          </a:xfrm>
          <a:prstGeom prst="rect">
            <a:avLst/>
          </a:prstGeom>
        </p:spPr>
        <p:txBody>
          <a:bodyPr wrap="square">
            <a:spAutoFit/>
          </a:bodyPr>
          <a:lstStyle/>
          <a:p>
            <a:pPr marL="92075" marR="156845">
              <a:lnSpc>
                <a:spcPct val="106400"/>
              </a:lnSpc>
              <a:spcBef>
                <a:spcPts val="180"/>
              </a:spcBef>
            </a:pPr>
            <a:r>
              <a:rPr lang="en-US" sz="2400" b="1" u="sng" spc="-35" dirty="0" smtClean="0">
                <a:latin typeface="Times New Roman"/>
                <a:cs typeface="Times New Roman"/>
              </a:rPr>
              <a:t>Sections </a:t>
            </a:r>
            <a:r>
              <a:rPr lang="en-US" sz="2400" b="1" u="sng" spc="-35" dirty="0">
                <a:latin typeface="Times New Roman"/>
                <a:cs typeface="Times New Roman"/>
              </a:rPr>
              <a:t>of Résumé </a:t>
            </a:r>
          </a:p>
          <a:p>
            <a:pPr marL="92075" marR="156845">
              <a:lnSpc>
                <a:spcPct val="106400"/>
              </a:lnSpc>
              <a:spcBef>
                <a:spcPts val="180"/>
              </a:spcBef>
            </a:pPr>
            <a:r>
              <a:rPr lang="en-US" sz="2400" b="1" u="sng" spc="-35" dirty="0" smtClean="0">
                <a:latin typeface="Times New Roman"/>
                <a:cs typeface="Times New Roman"/>
              </a:rPr>
              <a:t>Education</a:t>
            </a:r>
            <a:endParaRPr lang="ar-EG" sz="2400" b="1" u="sng" spc="-35" dirty="0" smtClean="0">
              <a:latin typeface="Times New Roman"/>
              <a:cs typeface="Times New Roman"/>
            </a:endParaRP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If you’re a recent college graduate, your education is, in all likelihood, the most important thing you want future employers to consider, So your education section should be displayed prominently. </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Include the name of any college or university from which you have graduated or that you are currently attending. </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Don’t list high school education or high school accomplishments.</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List the name of your degree and your major (e.g., bachelor of science in biology). </a:t>
            </a:r>
            <a:endParaRPr lang="ar-EG" sz="2000" spc="-35" dirty="0" smtClean="0">
              <a:latin typeface="Times New Roman"/>
              <a:cs typeface="Times New Roman"/>
            </a:endParaRPr>
          </a:p>
        </p:txBody>
      </p:sp>
      <p:sp>
        <p:nvSpPr>
          <p:cNvPr id="6" name="Rectangle 5"/>
          <p:cNvSpPr/>
          <p:nvPr/>
        </p:nvSpPr>
        <p:spPr>
          <a:xfrm>
            <a:off x="4779481" y="1106163"/>
            <a:ext cx="3464560" cy="4832092"/>
          </a:xfrm>
          <a:prstGeom prst="rect">
            <a:avLst/>
          </a:prstGeom>
        </p:spPr>
        <p:txBody>
          <a:bodyPr wrap="square">
            <a:spAutoFit/>
          </a:bodyPr>
          <a:lstStyle/>
          <a:p>
            <a:pPr algn="r" rtl="1"/>
            <a:r>
              <a:rPr lang="ar-EG" sz="2400" b="1" u="sng" dirty="0" smtClean="0"/>
              <a:t>أقسام </a:t>
            </a:r>
            <a:r>
              <a:rPr lang="ar-EG" sz="2400" b="1" u="sng" dirty="0"/>
              <a:t>السيرة الذاتية</a:t>
            </a:r>
          </a:p>
          <a:p>
            <a:pPr algn="r" rtl="1"/>
            <a:r>
              <a:rPr lang="ar-EG" sz="2400" b="1" u="sng" dirty="0" smtClean="0"/>
              <a:t>التعليم</a:t>
            </a:r>
          </a:p>
          <a:p>
            <a:pPr marL="342900" indent="-342900" algn="r" rtl="1">
              <a:buFont typeface="Arial" panose="020B0604020202020204" pitchFamily="34" charset="0"/>
              <a:buChar char="•"/>
            </a:pPr>
            <a:r>
              <a:rPr lang="ar-EG" sz="2000" dirty="0"/>
              <a:t>إذا كنت خريجًا جامعيًا حديثًا، فمن المرجح أن يكون تعليمك هو أهم شيء تريد أن يضعه أصحاب العمل في الاعتبار في المستقبل، لذا يجب عرض قسم التعليم الخاص بك بشكل </a:t>
            </a:r>
            <a:r>
              <a:rPr lang="ar-EG" sz="2000" dirty="0" smtClean="0"/>
              <a:t>بارز.</a:t>
            </a:r>
          </a:p>
          <a:p>
            <a:pPr marL="342900" indent="-342900" algn="r" rtl="1">
              <a:buFont typeface="Arial" panose="020B0604020202020204" pitchFamily="34" charset="0"/>
              <a:buChar char="•"/>
            </a:pPr>
            <a:r>
              <a:rPr lang="ar-EG" sz="2000" dirty="0" smtClean="0"/>
              <a:t>قم </a:t>
            </a:r>
            <a:r>
              <a:rPr lang="ar-EG" sz="2000" dirty="0"/>
              <a:t>بتضمين اسم أي كلية أو جامعة تخرجت منها أو تدرس بها </a:t>
            </a:r>
            <a:r>
              <a:rPr lang="ar-EG" sz="2000" dirty="0" smtClean="0"/>
              <a:t>حاليًا.</a:t>
            </a:r>
          </a:p>
          <a:p>
            <a:pPr marL="342900" indent="-342900" algn="r" rtl="1">
              <a:buFont typeface="Arial" panose="020B0604020202020204" pitchFamily="34" charset="0"/>
              <a:buChar char="•"/>
            </a:pPr>
            <a:r>
              <a:rPr lang="ar-EG" sz="2000" dirty="0" smtClean="0"/>
              <a:t>لا </a:t>
            </a:r>
            <a:r>
              <a:rPr lang="ar-EG" sz="2000" dirty="0"/>
              <a:t>تسرد تعليمك الثانوي أو إنجازاتك في المدرسة الثانوية</a:t>
            </a:r>
            <a:r>
              <a:rPr lang="ar-EG" sz="2000" dirty="0" smtClean="0"/>
              <a:t>.</a:t>
            </a:r>
          </a:p>
          <a:p>
            <a:pPr marL="342900" indent="-342900" algn="r" rtl="1">
              <a:buFont typeface="Arial" panose="020B0604020202020204" pitchFamily="34" charset="0"/>
              <a:buChar char="•"/>
            </a:pPr>
            <a:r>
              <a:rPr lang="ar-EG" sz="2000" dirty="0" smtClean="0"/>
              <a:t>قم </a:t>
            </a:r>
            <a:r>
              <a:rPr lang="ar-EG" sz="2000" dirty="0"/>
              <a:t>بإدراج اسم شهادتك وتخصصك (على سبيل المثال، بكالوريوس العلوم في علم الأحياء).</a:t>
            </a:r>
          </a:p>
        </p:txBody>
      </p:sp>
    </p:spTree>
    <p:extLst>
      <p:ext uri="{BB962C8B-B14F-4D97-AF65-F5344CB8AC3E}">
        <p14:creationId xmlns:p14="http://schemas.microsoft.com/office/powerpoint/2010/main" val="1940403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697393" cy="4240392"/>
          </a:xfrm>
          <a:prstGeom prst="rect">
            <a:avLst/>
          </a:prstGeom>
        </p:spPr>
        <p:txBody>
          <a:bodyPr wrap="square">
            <a:spAutoFit/>
          </a:bodyPr>
          <a:lstStyle/>
          <a:p>
            <a:pPr marL="92075" marR="156845">
              <a:lnSpc>
                <a:spcPct val="106400"/>
              </a:lnSpc>
              <a:spcBef>
                <a:spcPts val="180"/>
              </a:spcBef>
            </a:pPr>
            <a:r>
              <a:rPr lang="en-US" sz="2400" b="1" u="sng" spc="-35" dirty="0" smtClean="0">
                <a:latin typeface="Times New Roman"/>
                <a:cs typeface="Times New Roman"/>
              </a:rPr>
              <a:t>Sections </a:t>
            </a:r>
            <a:r>
              <a:rPr lang="en-US" sz="2400" b="1" u="sng" spc="-35" dirty="0">
                <a:latin typeface="Times New Roman"/>
                <a:cs typeface="Times New Roman"/>
              </a:rPr>
              <a:t>of Résumé </a:t>
            </a:r>
          </a:p>
          <a:p>
            <a:pPr marL="92075" marR="156845">
              <a:lnSpc>
                <a:spcPct val="106400"/>
              </a:lnSpc>
              <a:spcBef>
                <a:spcPts val="180"/>
              </a:spcBef>
            </a:pPr>
            <a:r>
              <a:rPr lang="en-US" sz="2400" b="1" u="sng" spc="-35" dirty="0" smtClean="0">
                <a:latin typeface="Times New Roman"/>
                <a:cs typeface="Times New Roman"/>
              </a:rPr>
              <a:t>Education</a:t>
            </a:r>
            <a:endParaRPr lang="ar-EG" sz="2400" b="1" u="sng" spc="-35" dirty="0" smtClean="0">
              <a:latin typeface="Times New Roman"/>
              <a:cs typeface="Times New Roman"/>
            </a:endParaRP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You may also wish to state a minor if you have one. Include the date of graduation.</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You may also wish to list some relevant courses. For the purposes of the generic résumé, list all the courses you think may be relevant during your job-seeking process. </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If your GPA is a 3.0 or higher, include it.</a:t>
            </a:r>
          </a:p>
        </p:txBody>
      </p:sp>
      <p:sp>
        <p:nvSpPr>
          <p:cNvPr id="6" name="Rectangle 5"/>
          <p:cNvSpPr/>
          <p:nvPr/>
        </p:nvSpPr>
        <p:spPr>
          <a:xfrm>
            <a:off x="4779481" y="1106163"/>
            <a:ext cx="3464560" cy="4216539"/>
          </a:xfrm>
          <a:prstGeom prst="rect">
            <a:avLst/>
          </a:prstGeom>
        </p:spPr>
        <p:txBody>
          <a:bodyPr wrap="square">
            <a:spAutoFit/>
          </a:bodyPr>
          <a:lstStyle/>
          <a:p>
            <a:pPr algn="r" rtl="1"/>
            <a:r>
              <a:rPr lang="ar-EG" sz="2400" b="1" u="sng" dirty="0" smtClean="0"/>
              <a:t>أقسام </a:t>
            </a:r>
            <a:r>
              <a:rPr lang="ar-EG" sz="2400" b="1" u="sng" dirty="0"/>
              <a:t>السيرة الذاتية</a:t>
            </a:r>
          </a:p>
          <a:p>
            <a:pPr algn="r" rtl="1"/>
            <a:r>
              <a:rPr lang="ar-EG" sz="2400" b="1" u="sng" dirty="0" smtClean="0"/>
              <a:t>التعليم</a:t>
            </a:r>
          </a:p>
          <a:p>
            <a:pPr marL="342900" indent="-342900" algn="r" rtl="1">
              <a:buFont typeface="Arial" panose="020B0604020202020204" pitchFamily="34" charset="0"/>
              <a:buChar char="•"/>
            </a:pPr>
            <a:r>
              <a:rPr lang="ar-EG" sz="2000" dirty="0"/>
              <a:t>قد ترغب أيضًا في ذكر تخصص فرعي إذا كان لديك واحد. قم بتضمين تاريخ </a:t>
            </a:r>
            <a:r>
              <a:rPr lang="ar-EG" sz="2000" dirty="0" smtClean="0"/>
              <a:t>التخرج.</a:t>
            </a:r>
          </a:p>
          <a:p>
            <a:pPr marL="342900" indent="-342900" algn="r" rtl="1">
              <a:buFont typeface="Arial" panose="020B0604020202020204" pitchFamily="34" charset="0"/>
              <a:buChar char="•"/>
            </a:pPr>
            <a:r>
              <a:rPr lang="ar-EG" sz="2000" dirty="0" smtClean="0"/>
              <a:t>قد </a:t>
            </a:r>
            <a:r>
              <a:rPr lang="ar-EG" sz="2000" dirty="0"/>
              <a:t>ترغب أيضًا في إدراج بعض الدورات ذات الصلة. </a:t>
            </a:r>
            <a:r>
              <a:rPr lang="ar-EG" sz="2000" dirty="0" smtClean="0"/>
              <a:t>ل</a:t>
            </a:r>
          </a:p>
          <a:p>
            <a:pPr marL="342900" indent="-342900" algn="r" rtl="1">
              <a:buFont typeface="Arial" panose="020B0604020202020204" pitchFamily="34" charset="0"/>
              <a:buChar char="•"/>
            </a:pPr>
            <a:r>
              <a:rPr lang="ar-EG" sz="2000" dirty="0" smtClean="0"/>
              <a:t>أغراض </a:t>
            </a:r>
            <a:r>
              <a:rPr lang="ar-EG" sz="2000" dirty="0"/>
              <a:t>السيرة الذاتية العامة، قم بإدراج جميع الدورات التي تعتقد أنها قد تكون ذات صلة أثناء عملية البحث عن وظيفة</a:t>
            </a:r>
            <a:r>
              <a:rPr lang="ar-EG" sz="2000" dirty="0" smtClean="0"/>
              <a:t>.</a:t>
            </a:r>
          </a:p>
          <a:p>
            <a:pPr marL="342900" indent="-342900" algn="r" rtl="1">
              <a:buFont typeface="Arial" panose="020B0604020202020204" pitchFamily="34" charset="0"/>
              <a:buChar char="•"/>
            </a:pPr>
            <a:r>
              <a:rPr lang="ar-EG" sz="2000" dirty="0" smtClean="0"/>
              <a:t>إذا </a:t>
            </a:r>
            <a:r>
              <a:rPr lang="ar-EG" sz="2000" dirty="0"/>
              <a:t>كان معدلك التراكمي 3.0 أو أعلى، فقم بتضمينه.</a:t>
            </a:r>
          </a:p>
        </p:txBody>
      </p:sp>
    </p:spTree>
    <p:extLst>
      <p:ext uri="{BB962C8B-B14F-4D97-AF65-F5344CB8AC3E}">
        <p14:creationId xmlns:p14="http://schemas.microsoft.com/office/powerpoint/2010/main" val="2757176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extLst>
              <a:ext uri="{28A0092B-C50C-407E-A947-70E740481C1C}">
                <a14:useLocalDpi xmlns:a14="http://schemas.microsoft.com/office/drawing/2010/main" val="0"/>
              </a:ext>
            </a:extLst>
          </a:blip>
          <a:srcRect l="20769" t="30997" r="44102" b="58290"/>
          <a:stretch/>
        </p:blipFill>
        <p:spPr bwMode="auto">
          <a:xfrm>
            <a:off x="0" y="2261950"/>
            <a:ext cx="7112000" cy="3072049"/>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5" name="Rectangle 4"/>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8" name="Rectangle 7"/>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87389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697393" cy="5299721"/>
          </a:xfrm>
          <a:prstGeom prst="rect">
            <a:avLst/>
          </a:prstGeom>
        </p:spPr>
        <p:txBody>
          <a:bodyPr wrap="square">
            <a:spAutoFit/>
          </a:bodyPr>
          <a:lstStyle/>
          <a:p>
            <a:pPr marL="92075" marR="156845">
              <a:lnSpc>
                <a:spcPct val="106400"/>
              </a:lnSpc>
              <a:spcBef>
                <a:spcPts val="180"/>
              </a:spcBef>
            </a:pPr>
            <a:r>
              <a:rPr lang="en-US" sz="2400" b="1" u="sng" spc="-35" dirty="0" smtClean="0">
                <a:latin typeface="Times New Roman"/>
                <a:cs typeface="Times New Roman"/>
              </a:rPr>
              <a:t>Sections </a:t>
            </a:r>
            <a:r>
              <a:rPr lang="en-US" sz="2400" b="1" u="sng" spc="-35" dirty="0">
                <a:latin typeface="Times New Roman"/>
                <a:cs typeface="Times New Roman"/>
              </a:rPr>
              <a:t>of Résumé </a:t>
            </a:r>
          </a:p>
          <a:p>
            <a:pPr>
              <a:lnSpc>
                <a:spcPct val="107000"/>
              </a:lnSpc>
              <a:spcAft>
                <a:spcPts val="800"/>
              </a:spcAft>
            </a:pPr>
            <a:r>
              <a:rPr lang="en-US" sz="2400" b="1" u="sng" dirty="0">
                <a:latin typeface="Times New Roman" panose="02020603050405020304" pitchFamily="18" charset="0"/>
                <a:ea typeface="Calibri" panose="020F0502020204030204" pitchFamily="34" charset="0"/>
                <a:cs typeface="Arial" panose="020B0604020202020204" pitchFamily="34" charset="0"/>
              </a:rPr>
              <a:t>Experience</a:t>
            </a:r>
            <a:endParaRPr lang="en-US" sz="1200" b="1" u="sng" dirty="0">
              <a:latin typeface="Calibri" panose="020F0502020204030204" pitchFamily="34" charset="0"/>
              <a:ea typeface="Calibri" panose="020F0502020204030204" pitchFamily="34" charset="0"/>
              <a:cs typeface="Arial" panose="020B0604020202020204" pitchFamily="34" charset="0"/>
            </a:endParaRP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A section on experience is a standard part of the résumé.</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As you advance in your career, you will most likely label this section as employment experience, which will take precedence over your education. </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Yet, for most college graduates, including relevant experience, not just employment experience, is more beneficial. Using the general title “Relevant Experience” allows you to incorporate a broader range of information. </a:t>
            </a:r>
          </a:p>
        </p:txBody>
      </p:sp>
      <p:sp>
        <p:nvSpPr>
          <p:cNvPr id="6" name="Rectangle 5"/>
          <p:cNvSpPr/>
          <p:nvPr/>
        </p:nvSpPr>
        <p:spPr>
          <a:xfrm>
            <a:off x="4779481" y="1106163"/>
            <a:ext cx="3464560" cy="4832092"/>
          </a:xfrm>
          <a:prstGeom prst="rect">
            <a:avLst/>
          </a:prstGeom>
        </p:spPr>
        <p:txBody>
          <a:bodyPr wrap="square">
            <a:spAutoFit/>
          </a:bodyPr>
          <a:lstStyle/>
          <a:p>
            <a:pPr algn="r" rtl="1"/>
            <a:r>
              <a:rPr lang="ar-EG" sz="2400" b="1" u="sng" dirty="0" smtClean="0"/>
              <a:t>أقسام </a:t>
            </a:r>
            <a:r>
              <a:rPr lang="ar-EG" sz="2400" b="1" u="sng" dirty="0"/>
              <a:t>السيرة الذاتية</a:t>
            </a:r>
          </a:p>
          <a:p>
            <a:pPr algn="r" rtl="1"/>
            <a:r>
              <a:rPr lang="ar-EG" sz="2400" b="1" u="sng" dirty="0" smtClean="0"/>
              <a:t>الخبرة</a:t>
            </a:r>
          </a:p>
          <a:p>
            <a:pPr marL="342900" indent="-342900" algn="r" rtl="1">
              <a:buFont typeface="Arial" panose="020B0604020202020204" pitchFamily="34" charset="0"/>
              <a:buChar char="•"/>
            </a:pPr>
            <a:r>
              <a:rPr lang="ar-EG" sz="2000" dirty="0"/>
              <a:t>إن القسم الخاص بالخبرة هو جزء أساسي من السيرة الذاتية.</a:t>
            </a:r>
          </a:p>
          <a:p>
            <a:pPr marL="342900" indent="-342900" algn="r" rtl="1">
              <a:buFont typeface="Arial" panose="020B0604020202020204" pitchFamily="34" charset="0"/>
              <a:buChar char="•"/>
            </a:pPr>
            <a:r>
              <a:rPr lang="ar-EG" sz="2000" dirty="0"/>
              <a:t>ومع تقدمك في حياتك المهنية، فمن المرجح أن تصنف هذا القسم باعتباره خبرة في العمل، والتي ستكون لها الأسبقية على تعليمك.</a:t>
            </a:r>
          </a:p>
          <a:p>
            <a:pPr marL="342900" indent="-342900" algn="r" rtl="1">
              <a:buFont typeface="Arial" panose="020B0604020202020204" pitchFamily="34" charset="0"/>
              <a:buChar char="•"/>
            </a:pPr>
            <a:r>
              <a:rPr lang="ar-EG" sz="2000" dirty="0"/>
              <a:t>ومع ذلك، بالنسبة لمعظم خريجي الكليات، فإن تضمين الخبرة ذات الصلة، وليس فقط خبرة العمل، هو أمر أكثر فائدة. إن استخدام العنوان العام "الخبرة ذات الصلة" يسمح لك بتضمين مجموعة أوسع من المعلومات.</a:t>
            </a:r>
          </a:p>
        </p:txBody>
      </p:sp>
    </p:spTree>
    <p:extLst>
      <p:ext uri="{BB962C8B-B14F-4D97-AF65-F5344CB8AC3E}">
        <p14:creationId xmlns:p14="http://schemas.microsoft.com/office/powerpoint/2010/main" val="3119650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697393" cy="4947829"/>
          </a:xfrm>
          <a:prstGeom prst="rect">
            <a:avLst/>
          </a:prstGeom>
        </p:spPr>
        <p:txBody>
          <a:bodyPr wrap="square">
            <a:spAutoFit/>
          </a:bodyPr>
          <a:lstStyle/>
          <a:p>
            <a:pPr marL="92075" marR="156845">
              <a:lnSpc>
                <a:spcPct val="106400"/>
              </a:lnSpc>
              <a:spcBef>
                <a:spcPts val="180"/>
              </a:spcBef>
            </a:pPr>
            <a:r>
              <a:rPr lang="en-US" sz="2400" b="1" u="sng" spc="-35" dirty="0" smtClean="0">
                <a:latin typeface="Times New Roman"/>
                <a:cs typeface="Times New Roman"/>
              </a:rPr>
              <a:t>Sections </a:t>
            </a:r>
            <a:r>
              <a:rPr lang="en-US" sz="2400" b="1" u="sng" spc="-35" dirty="0">
                <a:latin typeface="Times New Roman"/>
                <a:cs typeface="Times New Roman"/>
              </a:rPr>
              <a:t>of Résumé </a:t>
            </a:r>
          </a:p>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Employment Experience</a:t>
            </a:r>
            <a:endParaRPr lang="en-US" sz="1200" b="1" dirty="0">
              <a:latin typeface="Calibri" panose="020F0502020204030204" pitchFamily="34" charset="0"/>
              <a:ea typeface="Calibri" panose="020F0502020204030204" pitchFamily="34" charset="0"/>
              <a:cs typeface="Arial" panose="020B0604020202020204" pitchFamily="34" charset="0"/>
            </a:endParaRP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If you’ve been lucky enough to work at a job that’s relevant to the position you’re seeking, prominently display that experience and your job duties. For most college graduates, however, this will not be the case.</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In this situation, list the class projects, your internship, and your work with the Sociology Club under “Relevant Experience,” as previously discussed. Give some details about each experience</a:t>
            </a:r>
          </a:p>
        </p:txBody>
      </p:sp>
      <p:sp>
        <p:nvSpPr>
          <p:cNvPr id="6" name="Rectangle 5"/>
          <p:cNvSpPr/>
          <p:nvPr/>
        </p:nvSpPr>
        <p:spPr>
          <a:xfrm>
            <a:off x="4779481" y="1106163"/>
            <a:ext cx="3464560" cy="4216539"/>
          </a:xfrm>
          <a:prstGeom prst="rect">
            <a:avLst/>
          </a:prstGeom>
        </p:spPr>
        <p:txBody>
          <a:bodyPr wrap="square">
            <a:spAutoFit/>
          </a:bodyPr>
          <a:lstStyle/>
          <a:p>
            <a:pPr algn="r" rtl="1"/>
            <a:r>
              <a:rPr lang="ar-EG" sz="2400" b="1" u="sng" dirty="0" smtClean="0"/>
              <a:t>أقسام </a:t>
            </a:r>
            <a:r>
              <a:rPr lang="ar-EG" sz="2400" b="1" u="sng" dirty="0"/>
              <a:t>السيرة الذاتية</a:t>
            </a:r>
          </a:p>
          <a:p>
            <a:pPr algn="r" rtl="1"/>
            <a:r>
              <a:rPr lang="ar-EG" sz="2400" b="1" u="sng" dirty="0" smtClean="0"/>
              <a:t>الخبرة الوظيفية</a:t>
            </a:r>
          </a:p>
          <a:p>
            <a:pPr marL="342900" indent="-342900" algn="r" rtl="1">
              <a:buFont typeface="Arial" panose="020B0604020202020204" pitchFamily="34" charset="0"/>
              <a:buChar char="•"/>
            </a:pPr>
            <a:r>
              <a:rPr lang="ar-EG" sz="2000" dirty="0"/>
              <a:t>إذا كنت محظوظًا بما يكفي للعمل في وظيفة ذات صلة بالمنصب الذي تسعى إليه، فاعرض هذه الخبرة وواجبات وظيفتك بشكل بارز. ومع ذلك، لن تكون هذه هي الحال بالنسبة لمعظم خريجي الكليات.</a:t>
            </a:r>
          </a:p>
          <a:p>
            <a:pPr marL="342900" indent="-342900" algn="r" rtl="1">
              <a:buFont typeface="Arial" panose="020B0604020202020204" pitchFamily="34" charset="0"/>
              <a:buChar char="•"/>
            </a:pPr>
            <a:r>
              <a:rPr lang="ar-EG" sz="2000" dirty="0"/>
              <a:t>في هذه الحالة، قم بإدراج مشاريع الفصل، وتدريبك، وعملك مع نادي علم الاجتماع تحت "الخبرة ذات الصلة"، كما تمت مناقشته سابقًا. أعط بعض التفاصيل حول كل خبرة</a:t>
            </a:r>
          </a:p>
        </p:txBody>
      </p:sp>
    </p:spTree>
    <p:extLst>
      <p:ext uri="{BB962C8B-B14F-4D97-AF65-F5344CB8AC3E}">
        <p14:creationId xmlns:p14="http://schemas.microsoft.com/office/powerpoint/2010/main" val="756887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697393" cy="3969100"/>
          </a:xfrm>
          <a:prstGeom prst="rect">
            <a:avLst/>
          </a:prstGeom>
        </p:spPr>
        <p:txBody>
          <a:bodyPr wrap="square">
            <a:spAutoFit/>
          </a:bodyPr>
          <a:lstStyle/>
          <a:p>
            <a:pPr marL="92075" marR="156845">
              <a:lnSpc>
                <a:spcPct val="106400"/>
              </a:lnSpc>
              <a:spcBef>
                <a:spcPts val="180"/>
              </a:spcBef>
            </a:pPr>
            <a:r>
              <a:rPr lang="en-US" sz="2400" b="1" u="sng" spc="-35" dirty="0" smtClean="0">
                <a:latin typeface="Times New Roman"/>
                <a:cs typeface="Times New Roman"/>
              </a:rPr>
              <a:t>Sections </a:t>
            </a:r>
            <a:r>
              <a:rPr lang="en-US" sz="2400" b="1" u="sng" spc="-35" dirty="0">
                <a:latin typeface="Times New Roman"/>
                <a:cs typeface="Times New Roman"/>
              </a:rPr>
              <a:t>of Résumé </a:t>
            </a:r>
          </a:p>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Employment Experience</a:t>
            </a:r>
            <a:endParaRPr lang="en-US" sz="1200" b="1" dirty="0">
              <a:latin typeface="Calibri" panose="020F0502020204030204" pitchFamily="34" charset="0"/>
              <a:ea typeface="Calibri" panose="020F0502020204030204" pitchFamily="34" charset="0"/>
              <a:cs typeface="Arial" panose="020B0604020202020204" pitchFamily="34" charset="0"/>
            </a:endParaRP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If your work history is not directly related to the position you are pursuing, </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list the place of employment, job title, employment dates, and some skills you acquired at this job. Even if the job is not directly related to your career, you likely gained or honed some skill(s) that will make you a more appealing applicant. </a:t>
            </a:r>
          </a:p>
        </p:txBody>
      </p:sp>
      <p:sp>
        <p:nvSpPr>
          <p:cNvPr id="6" name="Rectangle 5"/>
          <p:cNvSpPr/>
          <p:nvPr/>
        </p:nvSpPr>
        <p:spPr>
          <a:xfrm>
            <a:off x="4779481" y="1106163"/>
            <a:ext cx="3464560" cy="3908762"/>
          </a:xfrm>
          <a:prstGeom prst="rect">
            <a:avLst/>
          </a:prstGeom>
        </p:spPr>
        <p:txBody>
          <a:bodyPr wrap="square">
            <a:spAutoFit/>
          </a:bodyPr>
          <a:lstStyle/>
          <a:p>
            <a:pPr algn="r" rtl="1"/>
            <a:r>
              <a:rPr lang="ar-EG" sz="2400" b="1" u="sng" dirty="0" smtClean="0"/>
              <a:t>أقسام </a:t>
            </a:r>
            <a:r>
              <a:rPr lang="ar-EG" sz="2400" b="1" u="sng" dirty="0"/>
              <a:t>السيرة الذاتية</a:t>
            </a:r>
          </a:p>
          <a:p>
            <a:pPr algn="r" rtl="1"/>
            <a:r>
              <a:rPr lang="ar-EG" sz="2400" b="1" u="sng" dirty="0" smtClean="0"/>
              <a:t>الخبرة الوظيفية</a:t>
            </a:r>
          </a:p>
          <a:p>
            <a:pPr marL="342900" indent="-342900" algn="r" rtl="1">
              <a:buFont typeface="Arial" panose="020B0604020202020204" pitchFamily="34" charset="0"/>
              <a:buChar char="•"/>
            </a:pPr>
            <a:r>
              <a:rPr lang="ar-EG" sz="2000" dirty="0"/>
              <a:t>إذا لم يكن تاريخ عملك مرتبطًا بشكل مباشر بالوظيفة التي تسعى إليها، فقم بإدراج مكان العمل والمسمى الوظيفي وتواريخ التوظيف وبعض المهارات التي اكتسبتها في هذه الوظيفة. حتى إذا لم تكن الوظيفة مرتبطة بشكل مباشر بمسيرتك المهنية، فمن المحتمل أنك اكتسبت أو صقلت بعض المهارات التي ستجعلك متقدمًا أكثر جاذبية.</a:t>
            </a:r>
          </a:p>
        </p:txBody>
      </p:sp>
    </p:spTree>
    <p:extLst>
      <p:ext uri="{BB962C8B-B14F-4D97-AF65-F5344CB8AC3E}">
        <p14:creationId xmlns:p14="http://schemas.microsoft.com/office/powerpoint/2010/main" val="754613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697393" cy="4165051"/>
          </a:xfrm>
          <a:prstGeom prst="rect">
            <a:avLst/>
          </a:prstGeom>
        </p:spPr>
        <p:txBody>
          <a:bodyPr wrap="square">
            <a:spAutoFit/>
          </a:bodyPr>
          <a:lstStyle/>
          <a:p>
            <a:pPr marL="92075" marR="156845">
              <a:lnSpc>
                <a:spcPct val="106400"/>
              </a:lnSpc>
              <a:spcBef>
                <a:spcPts val="180"/>
              </a:spcBef>
            </a:pPr>
            <a:r>
              <a:rPr lang="en-US" sz="2400" b="1" u="sng" spc="-35" dirty="0" smtClean="0">
                <a:latin typeface="Times New Roman"/>
                <a:cs typeface="Times New Roman"/>
              </a:rPr>
              <a:t>Sections </a:t>
            </a:r>
            <a:r>
              <a:rPr lang="en-US" sz="2400" b="1" u="sng" spc="-35" dirty="0">
                <a:latin typeface="Times New Roman"/>
                <a:cs typeface="Times New Roman"/>
              </a:rPr>
              <a:t>of Résumé </a:t>
            </a:r>
          </a:p>
          <a:p>
            <a:pPr>
              <a:lnSpc>
                <a:spcPct val="107000"/>
              </a:lnSpc>
              <a:spcAft>
                <a:spcPts val="800"/>
              </a:spcAft>
            </a:pPr>
            <a:r>
              <a:rPr lang="en-US" sz="2400" b="1" u="sng" dirty="0" smtClean="0">
                <a:latin typeface="Times New Roman" panose="02020603050405020304" pitchFamily="18" charset="0"/>
                <a:ea typeface="Calibri" panose="020F0502020204030204" pitchFamily="34" charset="0"/>
                <a:cs typeface="Arial" panose="020B0604020202020204" pitchFamily="34" charset="0"/>
              </a:rPr>
              <a:t>Skills</a:t>
            </a:r>
            <a:endParaRPr lang="en-US" sz="1200" b="1" u="sng" dirty="0">
              <a:latin typeface="Calibri" panose="020F0502020204030204" pitchFamily="34" charset="0"/>
              <a:ea typeface="Calibri" panose="020F0502020204030204" pitchFamily="34" charset="0"/>
              <a:cs typeface="Arial" panose="020B0604020202020204" pitchFamily="34" charset="0"/>
            </a:endParaRPr>
          </a:p>
          <a:p>
            <a:pPr marL="434975" marR="156845" indent="-342900">
              <a:lnSpc>
                <a:spcPct val="106400"/>
              </a:lnSpc>
              <a:spcBef>
                <a:spcPts val="180"/>
              </a:spcBef>
              <a:buFont typeface="Arial" panose="020B0604020202020204" pitchFamily="34" charset="0"/>
              <a:buChar char="•"/>
            </a:pPr>
            <a:r>
              <a:rPr lang="en-US" sz="2400" spc="-35" dirty="0">
                <a:latin typeface="Times New Roman"/>
                <a:cs typeface="Times New Roman"/>
              </a:rPr>
              <a:t>Hard skills,</a:t>
            </a:r>
          </a:p>
          <a:p>
            <a:pPr marL="92075" marR="156845">
              <a:lnSpc>
                <a:spcPct val="106400"/>
              </a:lnSpc>
              <a:spcBef>
                <a:spcPts val="180"/>
              </a:spcBef>
            </a:pPr>
            <a:r>
              <a:rPr lang="en-US" sz="2400" spc="-35" dirty="0">
                <a:latin typeface="Times New Roman"/>
                <a:cs typeface="Times New Roman"/>
              </a:rPr>
              <a:t>are those of your skills that you’ve acquired through deliberate effort. They can be learned, taught, and measured. Examples of hard skills include English, Spanish, HTML, copywriting, data analysis, SEO, SEM, and others</a:t>
            </a:r>
            <a:r>
              <a:rPr lang="en-US" sz="2400" spc="-35" dirty="0" smtClean="0">
                <a:latin typeface="Times New Roman"/>
                <a:cs typeface="Times New Roman"/>
              </a:rPr>
              <a:t>.</a:t>
            </a:r>
            <a:endParaRPr lang="en-US" sz="2400" spc="-35" dirty="0">
              <a:latin typeface="Times New Roman"/>
              <a:cs typeface="Times New Roman"/>
            </a:endParaRPr>
          </a:p>
        </p:txBody>
      </p:sp>
      <p:sp>
        <p:nvSpPr>
          <p:cNvPr id="6" name="Rectangle 5"/>
          <p:cNvSpPr/>
          <p:nvPr/>
        </p:nvSpPr>
        <p:spPr>
          <a:xfrm>
            <a:off x="4779481" y="1106163"/>
            <a:ext cx="3464560" cy="4524315"/>
          </a:xfrm>
          <a:prstGeom prst="rect">
            <a:avLst/>
          </a:prstGeom>
        </p:spPr>
        <p:txBody>
          <a:bodyPr wrap="square">
            <a:spAutoFit/>
          </a:bodyPr>
          <a:lstStyle/>
          <a:p>
            <a:pPr algn="r" rtl="1"/>
            <a:r>
              <a:rPr lang="ar-EG" sz="2400" b="1" u="sng" dirty="0" smtClean="0"/>
              <a:t>أقسام </a:t>
            </a:r>
            <a:r>
              <a:rPr lang="ar-EG" sz="2400" b="1" u="sng" dirty="0"/>
              <a:t>السيرة الذاتية</a:t>
            </a:r>
          </a:p>
          <a:p>
            <a:pPr algn="r" rtl="1"/>
            <a:r>
              <a:rPr lang="ar-EG" sz="2400" b="1" u="sng" dirty="0" smtClean="0"/>
              <a:t>المهارات</a:t>
            </a:r>
          </a:p>
          <a:p>
            <a:pPr marL="342900" indent="-342900" algn="r" rtl="1">
              <a:buFont typeface="Arial" panose="020B0604020202020204" pitchFamily="34" charset="0"/>
              <a:buChar char="•"/>
            </a:pPr>
            <a:r>
              <a:rPr lang="ar-EG" sz="2400" dirty="0"/>
              <a:t>المهارات الصعبة</a:t>
            </a:r>
            <a:r>
              <a:rPr lang="ar-EG" sz="2400" dirty="0" smtClean="0"/>
              <a:t>،</a:t>
            </a:r>
          </a:p>
          <a:p>
            <a:pPr algn="r" rtl="1"/>
            <a:r>
              <a:rPr lang="ar-EG" sz="2400" dirty="0" smtClean="0"/>
              <a:t>هي </a:t>
            </a:r>
            <a:r>
              <a:rPr lang="ar-EG" sz="2400" dirty="0"/>
              <a:t>تلك المهارات التي اكتسبتها من خلال جهد متعمد. ويمكن تعلمها وتعليمها وقياسها. وتشمل أمثلة المهارات الصعبة اللغة الإنجليزية والإسبانية ولغة ترميز النص التشعبي وكتابة المحتوى وتحليل البيانات وتحسين محركات البحث والتسويق عبر محركات البحث وغيرها.</a:t>
            </a:r>
          </a:p>
        </p:txBody>
      </p:sp>
    </p:spTree>
    <p:extLst>
      <p:ext uri="{BB962C8B-B14F-4D97-AF65-F5344CB8AC3E}">
        <p14:creationId xmlns:p14="http://schemas.microsoft.com/office/powerpoint/2010/main" val="3177938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697393" cy="5731121"/>
          </a:xfrm>
          <a:prstGeom prst="rect">
            <a:avLst/>
          </a:prstGeom>
        </p:spPr>
        <p:txBody>
          <a:bodyPr wrap="square">
            <a:spAutoFit/>
          </a:bodyPr>
          <a:lstStyle/>
          <a:p>
            <a:pPr marL="92075" marR="156845">
              <a:lnSpc>
                <a:spcPct val="106400"/>
              </a:lnSpc>
              <a:spcBef>
                <a:spcPts val="180"/>
              </a:spcBef>
            </a:pPr>
            <a:r>
              <a:rPr lang="en-US" sz="2400" b="1" u="sng" spc="-35" dirty="0" smtClean="0">
                <a:latin typeface="Times New Roman"/>
                <a:cs typeface="Times New Roman"/>
              </a:rPr>
              <a:t>Sections </a:t>
            </a:r>
            <a:r>
              <a:rPr lang="en-US" sz="2400" b="1" u="sng" spc="-35" dirty="0">
                <a:latin typeface="Times New Roman"/>
                <a:cs typeface="Times New Roman"/>
              </a:rPr>
              <a:t>of Résumé </a:t>
            </a:r>
          </a:p>
          <a:p>
            <a:pPr>
              <a:lnSpc>
                <a:spcPct val="107000"/>
              </a:lnSpc>
              <a:spcAft>
                <a:spcPts val="800"/>
              </a:spcAft>
            </a:pPr>
            <a:r>
              <a:rPr lang="en-US" sz="2400" b="1" u="sng" dirty="0" smtClean="0">
                <a:latin typeface="Times New Roman" panose="02020603050405020304" pitchFamily="18" charset="0"/>
                <a:ea typeface="Calibri" panose="020F0502020204030204" pitchFamily="34" charset="0"/>
                <a:cs typeface="Arial" panose="020B0604020202020204" pitchFamily="34" charset="0"/>
              </a:rPr>
              <a:t>Skills</a:t>
            </a:r>
            <a:endParaRPr lang="en-US" sz="1200" b="1" u="sng" dirty="0">
              <a:latin typeface="Calibri" panose="020F0502020204030204" pitchFamily="34" charset="0"/>
              <a:ea typeface="Calibri" panose="020F0502020204030204" pitchFamily="34" charset="0"/>
              <a:cs typeface="Arial" panose="020B0604020202020204" pitchFamily="34" charset="0"/>
            </a:endParaRPr>
          </a:p>
          <a:p>
            <a:pPr marL="434975" marR="156845" indent="-342900">
              <a:lnSpc>
                <a:spcPct val="106400"/>
              </a:lnSpc>
              <a:spcBef>
                <a:spcPts val="180"/>
              </a:spcBef>
              <a:buFont typeface="Arial" panose="020B0604020202020204" pitchFamily="34" charset="0"/>
              <a:buChar char="•"/>
            </a:pPr>
            <a:r>
              <a:rPr lang="en-US" sz="2400" spc="-35" dirty="0" smtClean="0">
                <a:latin typeface="Times New Roman"/>
                <a:cs typeface="Times New Roman"/>
              </a:rPr>
              <a:t>Soft </a:t>
            </a:r>
            <a:r>
              <a:rPr lang="en-US" sz="2400" spc="-35" dirty="0">
                <a:latin typeface="Times New Roman"/>
                <a:cs typeface="Times New Roman"/>
              </a:rPr>
              <a:t>skills,</a:t>
            </a:r>
          </a:p>
          <a:p>
            <a:pPr marL="92075" marR="156845">
              <a:lnSpc>
                <a:spcPct val="106400"/>
              </a:lnSpc>
              <a:spcBef>
                <a:spcPts val="180"/>
              </a:spcBef>
            </a:pPr>
            <a:r>
              <a:rPr lang="en-US" sz="2400" spc="-35" dirty="0">
                <a:latin typeface="Times New Roman"/>
                <a:cs typeface="Times New Roman"/>
              </a:rPr>
              <a:t>on the other hand, are closely tied to one’s personality traits. They arise from your previous experiences and the environment you grew up in. These could be your leadership, communication, or other interpersonal skills. Examples of soft skills include: problem-solving, negotiating, multitasking, time management, presenting, and others.</a:t>
            </a:r>
          </a:p>
        </p:txBody>
      </p:sp>
      <p:sp>
        <p:nvSpPr>
          <p:cNvPr id="6" name="Rectangle 5"/>
          <p:cNvSpPr/>
          <p:nvPr/>
        </p:nvSpPr>
        <p:spPr>
          <a:xfrm>
            <a:off x="4779481" y="1106163"/>
            <a:ext cx="3464560" cy="4893647"/>
          </a:xfrm>
          <a:prstGeom prst="rect">
            <a:avLst/>
          </a:prstGeom>
        </p:spPr>
        <p:txBody>
          <a:bodyPr wrap="square">
            <a:spAutoFit/>
          </a:bodyPr>
          <a:lstStyle/>
          <a:p>
            <a:pPr algn="r" rtl="1"/>
            <a:r>
              <a:rPr lang="ar-EG" sz="2400" b="1" u="sng" dirty="0" smtClean="0"/>
              <a:t>أقسام </a:t>
            </a:r>
            <a:r>
              <a:rPr lang="ar-EG" sz="2400" b="1" u="sng" dirty="0"/>
              <a:t>السيرة الذاتية</a:t>
            </a:r>
          </a:p>
          <a:p>
            <a:pPr algn="r" rtl="1"/>
            <a:r>
              <a:rPr lang="ar-EG" sz="2400" b="1" u="sng" dirty="0" smtClean="0"/>
              <a:t>المهارات</a:t>
            </a:r>
          </a:p>
          <a:p>
            <a:pPr marL="342900" indent="-342900" algn="r" rtl="1">
              <a:buFont typeface="Arial" panose="020B0604020202020204" pitchFamily="34" charset="0"/>
              <a:buChar char="•"/>
            </a:pPr>
            <a:r>
              <a:rPr lang="ar-EG" sz="2400" dirty="0"/>
              <a:t>المهارات </a:t>
            </a:r>
            <a:r>
              <a:rPr lang="ar-EG" sz="2400" dirty="0" smtClean="0"/>
              <a:t>الناعمة،</a:t>
            </a:r>
          </a:p>
          <a:p>
            <a:pPr algn="r" rtl="1"/>
            <a:r>
              <a:rPr lang="ar-EG" sz="2400" dirty="0"/>
              <a:t>من ناحية أخرى، ترتبط المهارات الناعمة ارتباطًا وثيقًا بسمات شخصية الفرد. فهي تنشأ من تجاربك السابقة والبيئة التي نشأت فيها. وقد تكون هذه مهاراتك القيادية أو التواصلية أو مهارات التعامل الشخصي الأخرى. وتشمل أمثلة المهارات الناعمة: حل المشكلات والتفاوض وتعدد المهام وإدارة الوقت والعرض وغيرها.</a:t>
            </a:r>
          </a:p>
        </p:txBody>
      </p:sp>
    </p:spTree>
    <p:extLst>
      <p:ext uri="{BB962C8B-B14F-4D97-AF65-F5344CB8AC3E}">
        <p14:creationId xmlns:p14="http://schemas.microsoft.com/office/powerpoint/2010/main" val="3968395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697393" cy="3382016"/>
          </a:xfrm>
          <a:prstGeom prst="rect">
            <a:avLst/>
          </a:prstGeom>
        </p:spPr>
        <p:txBody>
          <a:bodyPr wrap="square">
            <a:spAutoFit/>
          </a:bodyPr>
          <a:lstStyle/>
          <a:p>
            <a:pPr marL="92075" marR="156845">
              <a:lnSpc>
                <a:spcPct val="106400"/>
              </a:lnSpc>
              <a:spcBef>
                <a:spcPts val="180"/>
              </a:spcBef>
            </a:pPr>
            <a:r>
              <a:rPr lang="en-US" sz="2400" b="1" u="sng" spc="-35" dirty="0" smtClean="0">
                <a:latin typeface="Times New Roman"/>
                <a:cs typeface="Times New Roman"/>
              </a:rPr>
              <a:t>Sections </a:t>
            </a:r>
            <a:r>
              <a:rPr lang="en-US" sz="2400" b="1" u="sng" spc="-35" dirty="0">
                <a:latin typeface="Times New Roman"/>
                <a:cs typeface="Times New Roman"/>
              </a:rPr>
              <a:t>of Résumé </a:t>
            </a:r>
          </a:p>
          <a:p>
            <a:pPr>
              <a:lnSpc>
                <a:spcPct val="107000"/>
              </a:lnSpc>
              <a:spcAft>
                <a:spcPts val="800"/>
              </a:spcAft>
            </a:pPr>
            <a:r>
              <a:rPr lang="en-US" sz="2400" b="1" u="sng" dirty="0" smtClean="0">
                <a:latin typeface="Times New Roman" panose="02020603050405020304" pitchFamily="18" charset="0"/>
                <a:ea typeface="Calibri" panose="020F0502020204030204" pitchFamily="34" charset="0"/>
                <a:cs typeface="Arial" panose="020B0604020202020204" pitchFamily="34" charset="0"/>
              </a:rPr>
              <a:t>Awards</a:t>
            </a:r>
            <a:endParaRPr lang="en-US" sz="1200" b="1" u="sng" dirty="0">
              <a:latin typeface="Calibri" panose="020F0502020204030204" pitchFamily="34" charset="0"/>
              <a:ea typeface="Calibri" panose="020F0502020204030204" pitchFamily="34" charset="0"/>
              <a:cs typeface="Arial" panose="020B0604020202020204" pitchFamily="34" charset="0"/>
            </a:endParaRPr>
          </a:p>
          <a:p>
            <a:pPr marL="92075" marR="156845">
              <a:lnSpc>
                <a:spcPct val="106400"/>
              </a:lnSpc>
              <a:spcBef>
                <a:spcPts val="180"/>
              </a:spcBef>
            </a:pPr>
            <a:r>
              <a:rPr lang="en-US" sz="2400" spc="-35" dirty="0">
                <a:latin typeface="Times New Roman"/>
                <a:cs typeface="Times New Roman"/>
              </a:rPr>
              <a:t>Include an awards and honors section only if you have multiple listings and they are relevant to the position.</a:t>
            </a:r>
          </a:p>
          <a:p>
            <a:pPr marL="92075" marR="156845">
              <a:lnSpc>
                <a:spcPct val="106400"/>
              </a:lnSpc>
              <a:spcBef>
                <a:spcPts val="180"/>
              </a:spcBef>
            </a:pPr>
            <a:r>
              <a:rPr lang="en-US" sz="2400" spc="-35" dirty="0">
                <a:latin typeface="Times New Roman"/>
                <a:cs typeface="Times New Roman"/>
              </a:rPr>
              <a:t>If you have Academic awards and honors. </a:t>
            </a:r>
          </a:p>
        </p:txBody>
      </p:sp>
      <p:sp>
        <p:nvSpPr>
          <p:cNvPr id="6" name="Rectangle 5"/>
          <p:cNvSpPr/>
          <p:nvPr/>
        </p:nvSpPr>
        <p:spPr>
          <a:xfrm>
            <a:off x="4779481" y="1106163"/>
            <a:ext cx="3464560" cy="2677656"/>
          </a:xfrm>
          <a:prstGeom prst="rect">
            <a:avLst/>
          </a:prstGeom>
        </p:spPr>
        <p:txBody>
          <a:bodyPr wrap="square">
            <a:spAutoFit/>
          </a:bodyPr>
          <a:lstStyle/>
          <a:p>
            <a:pPr algn="r" rtl="1"/>
            <a:r>
              <a:rPr lang="ar-EG" sz="2400" b="1" u="sng" dirty="0" smtClean="0"/>
              <a:t>أقسام </a:t>
            </a:r>
            <a:r>
              <a:rPr lang="ar-EG" sz="2400" b="1" u="sng" dirty="0"/>
              <a:t>السيرة الذاتية</a:t>
            </a:r>
          </a:p>
          <a:p>
            <a:pPr algn="r" rtl="1"/>
            <a:r>
              <a:rPr lang="ar-EG" sz="2400" b="1" u="sng" dirty="0" smtClean="0"/>
              <a:t>الجوائز</a:t>
            </a:r>
          </a:p>
          <a:p>
            <a:pPr algn="r" rtl="1"/>
            <a:r>
              <a:rPr lang="ar-EG" sz="2400" dirty="0"/>
              <a:t>قم بإدراج قسم الجوائز </a:t>
            </a:r>
            <a:r>
              <a:rPr lang="ar-EG" sz="2400" dirty="0" err="1"/>
              <a:t>والتكريمات</a:t>
            </a:r>
            <a:r>
              <a:rPr lang="ar-EG" sz="2400" dirty="0"/>
              <a:t> فقط إذا كان لديك قوائم متعددة وكانت ذات صلة </a:t>
            </a:r>
            <a:r>
              <a:rPr lang="ar-EG" sz="2400" dirty="0" err="1"/>
              <a:t>بالمنصب.إذا</a:t>
            </a:r>
            <a:r>
              <a:rPr lang="ar-EG" sz="2400" dirty="0"/>
              <a:t> كان لديك جوائز </a:t>
            </a:r>
            <a:r>
              <a:rPr lang="ar-EG" sz="2400" dirty="0" err="1"/>
              <a:t>وتكريمات</a:t>
            </a:r>
            <a:r>
              <a:rPr lang="ar-EG" sz="2400" dirty="0"/>
              <a:t> أكاديمية.</a:t>
            </a:r>
          </a:p>
        </p:txBody>
      </p:sp>
    </p:spTree>
    <p:extLst>
      <p:ext uri="{BB962C8B-B14F-4D97-AF65-F5344CB8AC3E}">
        <p14:creationId xmlns:p14="http://schemas.microsoft.com/office/powerpoint/2010/main" val="383539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697393" cy="3747885"/>
          </a:xfrm>
          <a:prstGeom prst="rect">
            <a:avLst/>
          </a:prstGeom>
        </p:spPr>
        <p:txBody>
          <a:bodyPr wrap="square">
            <a:spAutoFit/>
          </a:bodyPr>
          <a:lstStyle/>
          <a:p>
            <a:pPr marL="92075" marR="156845">
              <a:lnSpc>
                <a:spcPct val="106400"/>
              </a:lnSpc>
              <a:spcBef>
                <a:spcPts val="180"/>
              </a:spcBef>
            </a:pPr>
            <a:r>
              <a:rPr lang="en-US" sz="2400" b="1" u="sng" spc="-35" dirty="0" smtClean="0">
                <a:latin typeface="Times New Roman"/>
                <a:cs typeface="Times New Roman"/>
              </a:rPr>
              <a:t>Sections </a:t>
            </a:r>
            <a:r>
              <a:rPr lang="en-US" sz="2400" b="1" u="sng" spc="-35" dirty="0">
                <a:latin typeface="Times New Roman"/>
                <a:cs typeface="Times New Roman"/>
              </a:rPr>
              <a:t>of Résumé </a:t>
            </a:r>
          </a:p>
          <a:p>
            <a:pPr>
              <a:lnSpc>
                <a:spcPct val="107000"/>
              </a:lnSpc>
              <a:spcAft>
                <a:spcPts val="800"/>
              </a:spcAft>
            </a:pPr>
            <a:r>
              <a:rPr lang="en-US" sz="2400" b="1" u="sng" dirty="0" smtClean="0">
                <a:latin typeface="Times New Roman" panose="02020603050405020304" pitchFamily="18" charset="0"/>
                <a:ea typeface="Calibri" panose="020F0502020204030204" pitchFamily="34" charset="0"/>
                <a:cs typeface="Arial" panose="020B0604020202020204" pitchFamily="34" charset="0"/>
              </a:rPr>
              <a:t>Hobbies</a:t>
            </a:r>
            <a:endParaRPr lang="en-US" sz="1200" b="1" u="sng" dirty="0">
              <a:latin typeface="Calibri" panose="020F0502020204030204" pitchFamily="34" charset="0"/>
              <a:ea typeface="Calibri" panose="020F0502020204030204" pitchFamily="34" charset="0"/>
              <a:cs typeface="Arial" panose="020B0604020202020204" pitchFamily="34" charset="0"/>
            </a:endParaRPr>
          </a:p>
          <a:p>
            <a:pPr marL="92075" marR="156845">
              <a:lnSpc>
                <a:spcPct val="106400"/>
              </a:lnSpc>
              <a:spcBef>
                <a:spcPts val="180"/>
              </a:spcBef>
            </a:pPr>
            <a:r>
              <a:rPr lang="en-US" sz="2400" spc="-35" dirty="0">
                <a:latin typeface="Times New Roman"/>
                <a:cs typeface="Times New Roman"/>
              </a:rPr>
              <a:t>As for hobbies, do not put a hobbies and interests section in your résumé. If you do have a hobby or interest directly relevant to the position, work it into your résumé as a skill or experience. Otherwise, leave it out.</a:t>
            </a:r>
          </a:p>
        </p:txBody>
      </p:sp>
      <p:sp>
        <p:nvSpPr>
          <p:cNvPr id="6" name="Rectangle 5"/>
          <p:cNvSpPr/>
          <p:nvPr/>
        </p:nvSpPr>
        <p:spPr>
          <a:xfrm>
            <a:off x="4779481" y="1106163"/>
            <a:ext cx="3464560" cy="3416320"/>
          </a:xfrm>
          <a:prstGeom prst="rect">
            <a:avLst/>
          </a:prstGeom>
        </p:spPr>
        <p:txBody>
          <a:bodyPr wrap="square">
            <a:spAutoFit/>
          </a:bodyPr>
          <a:lstStyle/>
          <a:p>
            <a:pPr algn="r" rtl="1"/>
            <a:r>
              <a:rPr lang="ar-EG" sz="2400" b="1" u="sng" dirty="0" smtClean="0"/>
              <a:t>أقسام </a:t>
            </a:r>
            <a:r>
              <a:rPr lang="ar-EG" sz="2400" b="1" u="sng" dirty="0"/>
              <a:t>السيرة الذاتية</a:t>
            </a:r>
          </a:p>
          <a:p>
            <a:pPr algn="r" rtl="1"/>
            <a:r>
              <a:rPr lang="ar-EG" sz="2400" b="1" u="sng" dirty="0" smtClean="0"/>
              <a:t>الجوائز</a:t>
            </a:r>
          </a:p>
          <a:p>
            <a:pPr algn="r" rtl="1"/>
            <a:r>
              <a:rPr lang="ar-EG" sz="2400" dirty="0"/>
              <a:t>أما بالنسبة للهوايات، فلا تضع قسمًا للهوايات والاهتمامات في سيرتك الذاتية. إذا كانت لديك هواية أو اهتمام مرتبط مباشرة بالمنصب، فقم بدمجها في سيرتك الذاتية كمهارة أو خبرة. وإلا، فاتركها خارجًا.</a:t>
            </a:r>
          </a:p>
        </p:txBody>
      </p:sp>
    </p:spTree>
    <p:extLst>
      <p:ext uri="{BB962C8B-B14F-4D97-AF65-F5344CB8AC3E}">
        <p14:creationId xmlns:p14="http://schemas.microsoft.com/office/powerpoint/2010/main" val="221344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697393" cy="4007444"/>
          </a:xfrm>
          <a:prstGeom prst="rect">
            <a:avLst/>
          </a:prstGeom>
        </p:spPr>
        <p:txBody>
          <a:bodyPr wrap="square">
            <a:spAutoFit/>
          </a:bodyPr>
          <a:lstStyle/>
          <a:p>
            <a:pPr marL="92075" marR="156845">
              <a:lnSpc>
                <a:spcPct val="106400"/>
              </a:lnSpc>
              <a:spcBef>
                <a:spcPts val="180"/>
              </a:spcBef>
            </a:pPr>
            <a:r>
              <a:rPr lang="en-US" sz="2400" b="1" u="sng" spc="-35" dirty="0">
                <a:latin typeface="Times New Roman"/>
                <a:cs typeface="Times New Roman"/>
              </a:rPr>
              <a:t>Creating visual </a:t>
            </a:r>
            <a:r>
              <a:rPr lang="en-US" sz="2400" b="1" u="sng" spc="-35" dirty="0" smtClean="0">
                <a:latin typeface="Times New Roman"/>
                <a:cs typeface="Times New Roman"/>
              </a:rPr>
              <a:t>Appeal</a:t>
            </a:r>
            <a:endParaRPr lang="ar-EG" sz="2400" b="1" u="sng" spc="-35" dirty="0" smtClean="0">
              <a:latin typeface="Times New Roman"/>
              <a:cs typeface="Times New Roman"/>
            </a:endParaRPr>
          </a:p>
          <a:p>
            <a:pPr marL="92075" marR="156845">
              <a:lnSpc>
                <a:spcPct val="106400"/>
              </a:lnSpc>
              <a:spcBef>
                <a:spcPts val="180"/>
              </a:spcBef>
            </a:pPr>
            <a:r>
              <a:rPr lang="en-US" sz="2400" spc="-35" dirty="0">
                <a:latin typeface="Times New Roman"/>
                <a:cs typeface="Times New Roman"/>
              </a:rPr>
              <a:t>A balance between text and white space. Too much white space indicates a lack of qualifications. On the flip side, too much information jammed on a page does not make you look more qualified. Instead, it makes your résumé difficult to read, which makes you less appealing. </a:t>
            </a:r>
            <a:endParaRPr lang="ar-EG" sz="2400" spc="-35" dirty="0" smtClean="0">
              <a:latin typeface="Times New Roman"/>
              <a:cs typeface="Times New Roman"/>
            </a:endParaRPr>
          </a:p>
        </p:txBody>
      </p:sp>
      <p:sp>
        <p:nvSpPr>
          <p:cNvPr id="6" name="Rectangle 5"/>
          <p:cNvSpPr/>
          <p:nvPr/>
        </p:nvSpPr>
        <p:spPr>
          <a:xfrm>
            <a:off x="4779481" y="1106163"/>
            <a:ext cx="3464560" cy="3416320"/>
          </a:xfrm>
          <a:prstGeom prst="rect">
            <a:avLst/>
          </a:prstGeom>
        </p:spPr>
        <p:txBody>
          <a:bodyPr wrap="square">
            <a:spAutoFit/>
          </a:bodyPr>
          <a:lstStyle/>
          <a:p>
            <a:pPr algn="r" rtl="1"/>
            <a:r>
              <a:rPr lang="ar-EG" sz="2400" b="1" u="sng" dirty="0" smtClean="0"/>
              <a:t>خلق جاذبية بصرية</a:t>
            </a:r>
          </a:p>
          <a:p>
            <a:pPr algn="r" rtl="1"/>
            <a:r>
              <a:rPr lang="ar-EG" sz="2400" dirty="0"/>
              <a:t>التوازن بين النص والمساحات البيضاء. تشير المساحات البيضاء الزائدة إلى نقص المؤهلات. من ناحية أخرى، فإن كثرة المعلومات المتراكمة على الصفحة لا تجعلك تبدو أكثر تأهيلاً. بل إنها تجعل من الصعب قراءة سيرتك الذاتية، مما يجعلك أقل جاذبية.</a:t>
            </a:r>
            <a:endParaRPr lang="ar-EG" sz="2400" dirty="0" smtClean="0"/>
          </a:p>
        </p:txBody>
      </p:sp>
    </p:spTree>
    <p:extLst>
      <p:ext uri="{BB962C8B-B14F-4D97-AF65-F5344CB8AC3E}">
        <p14:creationId xmlns:p14="http://schemas.microsoft.com/office/powerpoint/2010/main" val="2801719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697393" cy="2441374"/>
          </a:xfrm>
          <a:prstGeom prst="rect">
            <a:avLst/>
          </a:prstGeom>
        </p:spPr>
        <p:txBody>
          <a:bodyPr wrap="square">
            <a:spAutoFit/>
          </a:bodyPr>
          <a:lstStyle/>
          <a:p>
            <a:pPr marL="92075" marR="156845">
              <a:lnSpc>
                <a:spcPct val="106400"/>
              </a:lnSpc>
              <a:spcBef>
                <a:spcPts val="180"/>
              </a:spcBef>
            </a:pPr>
            <a:r>
              <a:rPr lang="en-US" sz="2400" b="1" u="sng" spc="-35" dirty="0">
                <a:latin typeface="Times New Roman"/>
                <a:cs typeface="Times New Roman"/>
              </a:rPr>
              <a:t>Creating visual </a:t>
            </a:r>
            <a:r>
              <a:rPr lang="en-US" sz="2400" b="1" u="sng" spc="-35" dirty="0" smtClean="0">
                <a:latin typeface="Times New Roman"/>
                <a:cs typeface="Times New Roman"/>
              </a:rPr>
              <a:t>Appeal</a:t>
            </a:r>
            <a:endParaRPr lang="ar-EG" sz="2400" b="1" u="sng" spc="-35" dirty="0" smtClean="0">
              <a:latin typeface="Times New Roman"/>
              <a:cs typeface="Times New Roman"/>
            </a:endParaRPr>
          </a:p>
          <a:p>
            <a:pPr marL="92075" marR="156845">
              <a:lnSpc>
                <a:spcPct val="106400"/>
              </a:lnSpc>
              <a:spcBef>
                <a:spcPts val="180"/>
              </a:spcBef>
            </a:pPr>
            <a:r>
              <a:rPr lang="en-US" sz="2400" spc="-35" dirty="0">
                <a:latin typeface="Times New Roman"/>
                <a:cs typeface="Times New Roman"/>
              </a:rPr>
              <a:t>Remember, a résumé is a snapshot. You can’t include every detail of your life, so make sure to include the information that is most relevant to this position at this organization.</a:t>
            </a:r>
          </a:p>
        </p:txBody>
      </p:sp>
      <p:sp>
        <p:nvSpPr>
          <p:cNvPr id="6" name="Rectangle 5"/>
          <p:cNvSpPr/>
          <p:nvPr/>
        </p:nvSpPr>
        <p:spPr>
          <a:xfrm>
            <a:off x="4779481" y="1106163"/>
            <a:ext cx="3464560" cy="2308324"/>
          </a:xfrm>
          <a:prstGeom prst="rect">
            <a:avLst/>
          </a:prstGeom>
        </p:spPr>
        <p:txBody>
          <a:bodyPr wrap="square">
            <a:spAutoFit/>
          </a:bodyPr>
          <a:lstStyle/>
          <a:p>
            <a:pPr algn="r" rtl="1"/>
            <a:r>
              <a:rPr lang="ar-EG" sz="2400" b="1" u="sng" dirty="0" smtClean="0"/>
              <a:t>خلق جاذبية بصرية</a:t>
            </a:r>
          </a:p>
          <a:p>
            <a:pPr algn="r" rtl="1"/>
            <a:r>
              <a:rPr lang="ar-EG" sz="2400" dirty="0"/>
              <a:t>تذكر أن السيرة الذاتية عبارة عن لقطة سريعة. لا يمكنك تضمين كل تفاصيل حياتك، لذا تأكد من تضمين المعلومات الأكثر صلة بهذا المنصب في هذه المنظمة.</a:t>
            </a:r>
            <a:endParaRPr lang="ar-EG" sz="2400" dirty="0" smtClean="0"/>
          </a:p>
        </p:txBody>
      </p:sp>
    </p:spTree>
    <p:extLst>
      <p:ext uri="{BB962C8B-B14F-4D97-AF65-F5344CB8AC3E}">
        <p14:creationId xmlns:p14="http://schemas.microsoft.com/office/powerpoint/2010/main" val="220241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697393" cy="4893134"/>
          </a:xfrm>
          <a:prstGeom prst="rect">
            <a:avLst/>
          </a:prstGeom>
        </p:spPr>
        <p:txBody>
          <a:bodyPr wrap="square">
            <a:spAutoFit/>
          </a:bodyPr>
          <a:lstStyle/>
          <a:p>
            <a:pPr marL="92075" marR="156845">
              <a:lnSpc>
                <a:spcPct val="106400"/>
              </a:lnSpc>
              <a:spcBef>
                <a:spcPts val="180"/>
              </a:spcBef>
            </a:pPr>
            <a:r>
              <a:rPr lang="en-US" sz="2400" b="1" u="sng" spc="-35" dirty="0">
                <a:latin typeface="Times New Roman"/>
                <a:cs typeface="Times New Roman"/>
              </a:rPr>
              <a:t>Creating visual </a:t>
            </a:r>
            <a:r>
              <a:rPr lang="en-US" sz="2400" b="1" u="sng" spc="-35" dirty="0" smtClean="0">
                <a:latin typeface="Times New Roman"/>
                <a:cs typeface="Times New Roman"/>
              </a:rPr>
              <a:t>Appeal</a:t>
            </a:r>
            <a:endParaRPr lang="ar-EG" sz="2400" b="1" u="sng" spc="-35" dirty="0" smtClean="0">
              <a:latin typeface="Times New Roman"/>
              <a:cs typeface="Times New Roman"/>
            </a:endParaRPr>
          </a:p>
          <a:p>
            <a:pPr marL="92075" marR="156845">
              <a:lnSpc>
                <a:spcPct val="106400"/>
              </a:lnSpc>
              <a:spcBef>
                <a:spcPts val="180"/>
              </a:spcBef>
            </a:pPr>
            <a:r>
              <a:rPr lang="en-US" sz="2400" spc="-35" dirty="0">
                <a:latin typeface="Times New Roman"/>
                <a:cs typeface="Times New Roman"/>
              </a:rPr>
              <a:t>The font you select for the text of the résumé should be 12 point—no less than 11 point if you need more space—for easy reading. </a:t>
            </a:r>
            <a:endParaRPr lang="ar-EG" sz="2400" spc="-35" dirty="0" smtClean="0">
              <a:latin typeface="Times New Roman"/>
              <a:cs typeface="Times New Roman"/>
            </a:endParaRPr>
          </a:p>
          <a:p>
            <a:pPr marL="92075" marR="156845">
              <a:lnSpc>
                <a:spcPct val="106400"/>
              </a:lnSpc>
              <a:spcBef>
                <a:spcPts val="180"/>
              </a:spcBef>
            </a:pPr>
            <a:endParaRPr lang="en-US" sz="2400" spc="-35" dirty="0">
              <a:latin typeface="Times New Roman"/>
              <a:cs typeface="Times New Roman"/>
            </a:endParaRPr>
          </a:p>
          <a:p>
            <a:pPr marL="92075" marR="156845">
              <a:lnSpc>
                <a:spcPct val="106400"/>
              </a:lnSpc>
              <a:spcBef>
                <a:spcPts val="180"/>
              </a:spcBef>
            </a:pPr>
            <a:r>
              <a:rPr lang="en-US" sz="2400" spc="-35" dirty="0">
                <a:latin typeface="Times New Roman"/>
                <a:cs typeface="Times New Roman"/>
              </a:rPr>
              <a:t>When selecting a font, you want to stick with standard fonts such as Arial, Helvetica, and Times New Roman to ensure easy electronic transfer.</a:t>
            </a: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779481" y="1106163"/>
            <a:ext cx="3464560" cy="4154984"/>
          </a:xfrm>
          <a:prstGeom prst="rect">
            <a:avLst/>
          </a:prstGeom>
        </p:spPr>
        <p:txBody>
          <a:bodyPr wrap="square">
            <a:spAutoFit/>
          </a:bodyPr>
          <a:lstStyle/>
          <a:p>
            <a:pPr algn="r" rtl="1"/>
            <a:r>
              <a:rPr lang="ar-EG" sz="2400" b="1" u="sng" dirty="0" smtClean="0"/>
              <a:t>خلق جاذبية بصرية</a:t>
            </a:r>
          </a:p>
          <a:p>
            <a:pPr algn="r" rtl="1"/>
            <a:r>
              <a:rPr lang="ar-EG" sz="2400" dirty="0"/>
              <a:t>يجب أن يكون الخط الذي تختاره لنص السيرة الذاتية 12 نقطة - لا يقل عن 11 نقطة إذا كنت بحاجة إلى مساحة أكبر - لسهولة القراءة</a:t>
            </a:r>
            <a:r>
              <a:rPr lang="ar-EG" sz="2400" dirty="0" smtClean="0"/>
              <a:t>.</a:t>
            </a:r>
          </a:p>
          <a:p>
            <a:pPr algn="r" rtl="1"/>
            <a:endParaRPr lang="ar-EG" sz="2400" dirty="0"/>
          </a:p>
          <a:p>
            <a:pPr algn="r" rtl="1"/>
            <a:r>
              <a:rPr lang="ar-EG" sz="2400" dirty="0" smtClean="0"/>
              <a:t>عند </a:t>
            </a:r>
            <a:r>
              <a:rPr lang="ar-EG" sz="2400" dirty="0"/>
              <a:t>اختيار الخط، يجب أن تلتزم بالخطوط القياسية مثل </a:t>
            </a:r>
            <a:r>
              <a:rPr lang="en-US" sz="2400" dirty="0"/>
              <a:t>Arial </a:t>
            </a:r>
            <a:r>
              <a:rPr lang="ar-EG" sz="2400" dirty="0"/>
              <a:t>و</a:t>
            </a:r>
            <a:r>
              <a:rPr lang="en-US" sz="2400" dirty="0"/>
              <a:t>Helvetica </a:t>
            </a:r>
            <a:r>
              <a:rPr lang="ar-EG" sz="2400" dirty="0"/>
              <a:t>و</a:t>
            </a:r>
            <a:r>
              <a:rPr lang="en-US" sz="2400" dirty="0"/>
              <a:t>Times New Roman </a:t>
            </a:r>
            <a:r>
              <a:rPr lang="ar-EG" sz="2400" dirty="0"/>
              <a:t>لضمان النقل الإلكتروني السهل.</a:t>
            </a:r>
            <a:endParaRPr lang="ar-EG" sz="2400" dirty="0" smtClean="0"/>
          </a:p>
        </p:txBody>
      </p:sp>
    </p:spTree>
    <p:extLst>
      <p:ext uri="{BB962C8B-B14F-4D97-AF65-F5344CB8AC3E}">
        <p14:creationId xmlns:p14="http://schemas.microsoft.com/office/powerpoint/2010/main" val="1043736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697393" cy="3641574"/>
          </a:xfrm>
          <a:prstGeom prst="rect">
            <a:avLst/>
          </a:prstGeom>
        </p:spPr>
        <p:txBody>
          <a:bodyPr wrap="square">
            <a:spAutoFit/>
          </a:bodyPr>
          <a:lstStyle/>
          <a:p>
            <a:pPr marL="92075" marR="156845">
              <a:lnSpc>
                <a:spcPct val="106400"/>
              </a:lnSpc>
              <a:spcBef>
                <a:spcPts val="180"/>
              </a:spcBef>
            </a:pPr>
            <a:r>
              <a:rPr lang="en-US" sz="2400" b="1" u="sng" spc="-35" dirty="0">
                <a:latin typeface="Times New Roman"/>
                <a:cs typeface="Times New Roman"/>
              </a:rPr>
              <a:t>Creating visual </a:t>
            </a:r>
            <a:r>
              <a:rPr lang="en-US" sz="2400" b="1" u="sng" spc="-35" dirty="0" smtClean="0">
                <a:latin typeface="Times New Roman"/>
                <a:cs typeface="Times New Roman"/>
              </a:rPr>
              <a:t>Appeal</a:t>
            </a:r>
            <a:endParaRPr lang="ar-EG" sz="2400" b="1" u="sng" spc="-35" dirty="0" smtClean="0">
              <a:latin typeface="Times New Roman"/>
              <a:cs typeface="Times New Roman"/>
            </a:endParaRPr>
          </a:p>
          <a:p>
            <a:pPr marL="92075" marR="156845">
              <a:lnSpc>
                <a:spcPct val="106400"/>
              </a:lnSpc>
              <a:spcBef>
                <a:spcPts val="180"/>
              </a:spcBef>
            </a:pPr>
            <a:r>
              <a:rPr lang="en-US" sz="2400" spc="-35" dirty="0">
                <a:latin typeface="Times New Roman"/>
                <a:cs typeface="Times New Roman"/>
              </a:rPr>
              <a:t>As for parallel structure, decide on a heading system, and keep it consistent throughout the résumé. If your first major heading is bold, 14 point, and all capitals, then all major headings should be bold, 14 point, and all capitals.</a:t>
            </a: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779481" y="1106163"/>
            <a:ext cx="3464560" cy="3785652"/>
          </a:xfrm>
          <a:prstGeom prst="rect">
            <a:avLst/>
          </a:prstGeom>
        </p:spPr>
        <p:txBody>
          <a:bodyPr wrap="square">
            <a:spAutoFit/>
          </a:bodyPr>
          <a:lstStyle/>
          <a:p>
            <a:pPr algn="r" rtl="1"/>
            <a:r>
              <a:rPr lang="ar-EG" sz="2400" b="1" u="sng" dirty="0" smtClean="0"/>
              <a:t>خلق جاذبية بصرية</a:t>
            </a:r>
          </a:p>
          <a:p>
            <a:pPr algn="r" rtl="1"/>
            <a:r>
              <a:rPr lang="ar-EG" sz="2400" dirty="0"/>
              <a:t>أما بالنسبة للبنية الموازية، فاختر نظام عناوين، وحافظ على اتساقه في جميع أنحاء السيرة الذاتية. إذا كان عنوانك الرئيسي الأول بخط عريض، بحجم 14 نقطة، وجميع الأحرف الكبيرة، فيجب أن تكون جميع العناوين الرئيسية بخط عريض، بحجم 14 نقطة، وجميع الأحرف الكبيرة.</a:t>
            </a:r>
            <a:endParaRPr lang="ar-EG" sz="2400" dirty="0" smtClean="0"/>
          </a:p>
        </p:txBody>
      </p:sp>
    </p:spTree>
    <p:extLst>
      <p:ext uri="{BB962C8B-B14F-4D97-AF65-F5344CB8AC3E}">
        <p14:creationId xmlns:p14="http://schemas.microsoft.com/office/powerpoint/2010/main" val="2551204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697393" cy="4566571"/>
          </a:xfrm>
          <a:prstGeom prst="rect">
            <a:avLst/>
          </a:prstGeom>
        </p:spPr>
        <p:txBody>
          <a:bodyPr wrap="square">
            <a:spAutoFit/>
          </a:bodyPr>
          <a:lstStyle/>
          <a:p>
            <a:pPr marL="92075" marR="156845">
              <a:lnSpc>
                <a:spcPct val="106400"/>
              </a:lnSpc>
              <a:spcBef>
                <a:spcPts val="180"/>
              </a:spcBef>
            </a:pPr>
            <a:r>
              <a:rPr lang="en-US" sz="2400" b="1" u="sng" spc="-35" dirty="0">
                <a:latin typeface="Times New Roman"/>
                <a:cs typeface="Times New Roman"/>
              </a:rPr>
              <a:t>Creating visual </a:t>
            </a:r>
            <a:r>
              <a:rPr lang="en-US" sz="2400" b="1" u="sng" spc="-35" dirty="0" smtClean="0">
                <a:latin typeface="Times New Roman"/>
                <a:cs typeface="Times New Roman"/>
              </a:rPr>
              <a:t>Appeal</a:t>
            </a:r>
            <a:endParaRPr lang="ar-EG" sz="2400" b="1" u="sng" spc="-35" dirty="0" smtClean="0">
              <a:latin typeface="Times New Roman"/>
              <a:cs typeface="Times New Roman"/>
            </a:endParaRP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Whichever format you select, remember to use that format throughout that section of the résumé.</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It’s also critical to edit résumés, applications, and cover letters carefully. </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It’s also critical to edit résumés, applications, and cover letters carefully. </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Spelling errors seem to jump off the page at potential employers. If you want to be considered for an interview, your résumé can contain no spelling errors. </a:t>
            </a: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779481" y="1106163"/>
            <a:ext cx="3464560" cy="5078313"/>
          </a:xfrm>
          <a:prstGeom prst="rect">
            <a:avLst/>
          </a:prstGeom>
        </p:spPr>
        <p:txBody>
          <a:bodyPr wrap="square">
            <a:spAutoFit/>
          </a:bodyPr>
          <a:lstStyle/>
          <a:p>
            <a:pPr algn="r" rtl="1"/>
            <a:r>
              <a:rPr lang="ar-EG" sz="2400" b="1" u="sng" dirty="0" smtClean="0"/>
              <a:t>خلق جاذبية بصرية</a:t>
            </a:r>
          </a:p>
          <a:p>
            <a:pPr marL="342900" indent="-342900" algn="r" rtl="1">
              <a:buFont typeface="Arial" panose="020B0604020202020204" pitchFamily="34" charset="0"/>
              <a:buChar char="•"/>
            </a:pPr>
            <a:r>
              <a:rPr lang="ar-EG" sz="2000" dirty="0"/>
              <a:t>أياً كان التنسيق الذي تختاره، تذكر استخدام هذا التنسيق في جميع أقسام السيرة الذاتية.</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من المهم أيضًا تحرير السير الذاتية، والطلبات، وخطابات التقديم بعناية.</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من المهم أيضًا تحرير السير الذاتية، والطلبات، وخطابات التقديم بعناية.</a:t>
            </a:r>
          </a:p>
          <a:p>
            <a:pPr marL="342900" indent="-342900" algn="r" rtl="1">
              <a:buFont typeface="Arial" panose="020B0604020202020204" pitchFamily="34" charset="0"/>
              <a:buChar char="•"/>
            </a:pPr>
            <a:r>
              <a:rPr lang="ar-EG" sz="2000" dirty="0"/>
              <a:t>يبدو أن الأخطاء الإملائية تظهر بوضوح في الصفحات لدى أصحاب العمل المحتملين. إذا كنت ترغب في أن يتم النظر في ترشيحك لإجراء مقابلة، فلا ينبغي أن تحتوي سيرتك الذاتية على أخطاء إملائية.</a:t>
            </a:r>
          </a:p>
        </p:txBody>
      </p:sp>
    </p:spTree>
    <p:extLst>
      <p:ext uri="{BB962C8B-B14F-4D97-AF65-F5344CB8AC3E}">
        <p14:creationId xmlns:p14="http://schemas.microsoft.com/office/powerpoint/2010/main" val="984585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43724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Three: Applying Résumés</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67600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الثالثة: تقديم السيرة الذاتية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7" y="1023848"/>
            <a:ext cx="4697393" cy="4566571"/>
          </a:xfrm>
          <a:prstGeom prst="rect">
            <a:avLst/>
          </a:prstGeom>
        </p:spPr>
        <p:txBody>
          <a:bodyPr wrap="square">
            <a:spAutoFit/>
          </a:bodyPr>
          <a:lstStyle/>
          <a:p>
            <a:pPr marL="92075" marR="156845">
              <a:lnSpc>
                <a:spcPct val="106400"/>
              </a:lnSpc>
              <a:spcBef>
                <a:spcPts val="180"/>
              </a:spcBef>
            </a:pPr>
            <a:r>
              <a:rPr lang="en-US" sz="2400" b="1" u="sng" spc="-35" dirty="0">
                <a:latin typeface="Times New Roman"/>
                <a:cs typeface="Times New Roman"/>
              </a:rPr>
              <a:t>Creating visual </a:t>
            </a:r>
            <a:r>
              <a:rPr lang="en-US" sz="2400" b="1" u="sng" spc="-35" dirty="0" smtClean="0">
                <a:latin typeface="Times New Roman"/>
                <a:cs typeface="Times New Roman"/>
              </a:rPr>
              <a:t>Appeal</a:t>
            </a:r>
            <a:endParaRPr lang="ar-EG" sz="2400" b="1" u="sng" spc="-35" dirty="0" smtClean="0">
              <a:latin typeface="Times New Roman"/>
              <a:cs typeface="Times New Roman"/>
            </a:endParaRP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Electronic résumés should be prepared in common programs, such as Microsoft Word. </a:t>
            </a:r>
          </a:p>
          <a:p>
            <a:pPr marL="434975" marR="156845" indent="-342900">
              <a:lnSpc>
                <a:spcPct val="106400"/>
              </a:lnSpc>
              <a:spcBef>
                <a:spcPts val="180"/>
              </a:spcBef>
              <a:buFont typeface="Arial" panose="020B0604020202020204" pitchFamily="34" charset="0"/>
              <a:buChar char="•"/>
            </a:pPr>
            <a:r>
              <a:rPr lang="en-US" sz="2000" spc="-35" dirty="0" err="1">
                <a:latin typeface="Times New Roman"/>
                <a:cs typeface="Times New Roman"/>
              </a:rPr>
              <a:t>Scannable</a:t>
            </a:r>
            <a:r>
              <a:rPr lang="en-US" sz="2000" spc="-35" dirty="0">
                <a:latin typeface="Times New Roman"/>
                <a:cs typeface="Times New Roman"/>
              </a:rPr>
              <a:t> résumés should be simplistic; so avoid any decorative fonts or graphics.</a:t>
            </a:r>
          </a:p>
          <a:p>
            <a:pPr marL="434975" marR="156845" indent="-342900">
              <a:lnSpc>
                <a:spcPct val="106400"/>
              </a:lnSpc>
              <a:spcBef>
                <a:spcPts val="180"/>
              </a:spcBef>
              <a:buFont typeface="Arial" panose="020B0604020202020204" pitchFamily="34" charset="0"/>
              <a:buChar char="•"/>
            </a:pPr>
            <a:r>
              <a:rPr lang="en-US" sz="2000" spc="-35" dirty="0">
                <a:latin typeface="Times New Roman"/>
                <a:cs typeface="Times New Roman"/>
              </a:rPr>
              <a:t>For electronic applications, you’ll most likely be cutting information from your résumé and pasting it into the application. the information presented should still be concise and relevant.</a:t>
            </a: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779481" y="1106163"/>
            <a:ext cx="3464560" cy="4462760"/>
          </a:xfrm>
          <a:prstGeom prst="rect">
            <a:avLst/>
          </a:prstGeom>
        </p:spPr>
        <p:txBody>
          <a:bodyPr wrap="square">
            <a:spAutoFit/>
          </a:bodyPr>
          <a:lstStyle/>
          <a:p>
            <a:pPr algn="r" rtl="1"/>
            <a:r>
              <a:rPr lang="ar-EG" sz="2400" b="1" u="sng" dirty="0" smtClean="0"/>
              <a:t>خلق جاذبية بصرية</a:t>
            </a:r>
          </a:p>
          <a:p>
            <a:pPr marL="342900" indent="-342900" algn="r" rtl="1">
              <a:buFont typeface="Arial" panose="020B0604020202020204" pitchFamily="34" charset="0"/>
              <a:buChar char="•"/>
            </a:pPr>
            <a:r>
              <a:rPr lang="ar-EG" sz="2000" dirty="0"/>
              <a:t>يجب إعداد السير الذاتية الإلكترونية باستخدام برامج شائعة، مثل </a:t>
            </a:r>
            <a:r>
              <a:rPr lang="en-US" sz="2000" dirty="0"/>
              <a:t>Microsoft Word.</a:t>
            </a:r>
          </a:p>
          <a:p>
            <a:pPr marL="342900" indent="-342900" algn="r" rtl="1">
              <a:buFont typeface="Arial" panose="020B0604020202020204" pitchFamily="34" charset="0"/>
              <a:buChar char="•"/>
            </a:pPr>
            <a:endParaRPr lang="en-US" sz="2000" dirty="0"/>
          </a:p>
          <a:p>
            <a:pPr marL="342900" indent="-342900" algn="r" rtl="1">
              <a:buFont typeface="Arial" panose="020B0604020202020204" pitchFamily="34" charset="0"/>
              <a:buChar char="•"/>
            </a:pPr>
            <a:r>
              <a:rPr lang="ar-EG" sz="2000" dirty="0"/>
              <a:t>يجب أن تكون السير الذاتية القابلة للمسح الضوئي بسيطة؛ لذا تجنب أي خطوط أو رسومات زخرفية.</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بالنسبة للتطبيقات الإلكترونية، من المرجح أن تقوم بقص المعلومات من سيرتك الذاتية ولصقها في الطلب. يجب أن تظل المعلومات المقدمة موجزة وذات صلة.</a:t>
            </a:r>
          </a:p>
        </p:txBody>
      </p:sp>
    </p:spTree>
    <p:extLst>
      <p:ext uri="{BB962C8B-B14F-4D97-AF65-F5344CB8AC3E}">
        <p14:creationId xmlns:p14="http://schemas.microsoft.com/office/powerpoint/2010/main" val="3068467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804327" y="825306"/>
            <a:ext cx="2574744" cy="584775"/>
          </a:xfrm>
          <a:prstGeom prst="rect">
            <a:avLst/>
          </a:prstGeom>
          <a:noFill/>
        </p:spPr>
        <p:txBody>
          <a:bodyPr wrap="none" rtlCol="0">
            <a:spAutoFit/>
          </a:bodyPr>
          <a:lstStyle/>
          <a:p>
            <a:r>
              <a:rPr lang="en-US" sz="3200" b="1" dirty="0" smtClean="0">
                <a:solidFill>
                  <a:srgbClr val="00B0F0"/>
                </a:solidFill>
                <a:latin typeface="Alexandria" charset="0"/>
                <a:cs typeface="Alexandria" charset="0"/>
              </a:rPr>
              <a:t>Interviewing</a:t>
            </a:r>
            <a:endParaRPr lang="en-US" sz="32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959020" y="1514954"/>
            <a:ext cx="1765227" cy="584775"/>
          </a:xfrm>
          <a:prstGeom prst="rect">
            <a:avLst/>
          </a:prstGeom>
          <a:noFill/>
        </p:spPr>
        <p:txBody>
          <a:bodyPr wrap="none" rtlCol="0">
            <a:spAutoFit/>
          </a:bodyPr>
          <a:lstStyle/>
          <a:p>
            <a:pPr algn="ctr"/>
            <a:r>
              <a:rPr lang="ar-EG" sz="3200" b="1" dirty="0" smtClean="0">
                <a:solidFill>
                  <a:srgbClr val="00B0F0"/>
                </a:solidFill>
                <a:latin typeface="Alexandria" charset="0"/>
                <a:cs typeface="Alexandria" charset="0"/>
              </a:rPr>
              <a:t>مقابلة العمل</a:t>
            </a:r>
            <a:endParaRPr lang="en-US"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2741953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4212179"/>
          </a:xfrm>
          <a:prstGeom prst="rect">
            <a:avLst/>
          </a:prstGeom>
        </p:spPr>
        <p:txBody>
          <a:bodyPr wrap="square">
            <a:spAutoFit/>
          </a:bodyPr>
          <a:lstStyle/>
          <a:p>
            <a:pPr marL="92075" marR="156845">
              <a:lnSpc>
                <a:spcPct val="106400"/>
              </a:lnSpc>
              <a:spcBef>
                <a:spcPts val="180"/>
              </a:spcBef>
            </a:pPr>
            <a:r>
              <a:rPr lang="en-US" sz="2800" b="1" u="sng" spc="-35" dirty="0" smtClean="0">
                <a:latin typeface="Times New Roman"/>
                <a:cs typeface="Times New Roman"/>
              </a:rPr>
              <a:t>Before the interview:</a:t>
            </a:r>
            <a:endParaRPr lang="ar-EG" sz="2800" b="1" u="sng" spc="-35" dirty="0" smtClean="0">
              <a:latin typeface="Times New Roman"/>
              <a:cs typeface="Times New Roman"/>
            </a:endParaRPr>
          </a:p>
          <a:p>
            <a:pPr algn="ctr"/>
            <a:r>
              <a:rPr lang="en-US" sz="2400" dirty="0">
                <a:latin typeface="Times New Roman" panose="02020603050405020304" pitchFamily="18" charset="0"/>
                <a:cs typeface="Times New Roman" panose="02020603050405020304" pitchFamily="18" charset="0"/>
              </a:rPr>
              <a:t>Although securing an interview is an exciting milestone in the job-seeking process, you’re still several steps away from being hired. To land the position, you must do two important tasks:</a:t>
            </a:r>
          </a:p>
          <a:p>
            <a:pPr marL="434975" marR="156845" indent="-342900">
              <a:lnSpc>
                <a:spcPct val="106400"/>
              </a:lnSpc>
              <a:spcBef>
                <a:spcPts val="180"/>
              </a:spcBef>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Preparing </a:t>
            </a:r>
          </a:p>
          <a:p>
            <a:pPr marL="434975" marR="156845" indent="-342900">
              <a:lnSpc>
                <a:spcPct val="106400"/>
              </a:lnSpc>
              <a:spcBef>
                <a:spcPts val="180"/>
              </a:spcBef>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Practicing</a:t>
            </a:r>
          </a:p>
          <a:p>
            <a:pPr marL="92075" marR="156845">
              <a:lnSpc>
                <a:spcPct val="106400"/>
              </a:lnSpc>
              <a:spcBef>
                <a:spcPts val="180"/>
              </a:spcBef>
            </a:pPr>
            <a:endParaRPr lang="en-US" sz="2800" spc="-35" dirty="0">
              <a:latin typeface="Times New Roman"/>
              <a:cs typeface="Times New Roman"/>
            </a:endParaRPr>
          </a:p>
        </p:txBody>
      </p:sp>
      <p:sp>
        <p:nvSpPr>
          <p:cNvPr id="6" name="Rectangle 5"/>
          <p:cNvSpPr/>
          <p:nvPr/>
        </p:nvSpPr>
        <p:spPr>
          <a:xfrm>
            <a:off x="4779481" y="1106163"/>
            <a:ext cx="3464560" cy="3785652"/>
          </a:xfrm>
          <a:prstGeom prst="rect">
            <a:avLst/>
          </a:prstGeom>
        </p:spPr>
        <p:txBody>
          <a:bodyPr wrap="square">
            <a:spAutoFit/>
          </a:bodyPr>
          <a:lstStyle/>
          <a:p>
            <a:pPr algn="r" rtl="1"/>
            <a:r>
              <a:rPr lang="ar-EG" sz="2400" b="1" u="sng" dirty="0"/>
              <a:t>قبل المقابلة:</a:t>
            </a:r>
          </a:p>
          <a:p>
            <a:pPr algn="r" rtl="1"/>
            <a:r>
              <a:rPr lang="ar-EG" sz="2400" dirty="0"/>
              <a:t>على الرغم من أن تأمين المقابلة يعد إنجازًا مثيرًا في عملية البحث عن وظيفة، إلا أنك لا تزال على بعد عدة خطوات من الحصول على الوظيفة. للحصول على الوظيفة، يجب عليك القيام بمهمتين مهمتين:</a:t>
            </a:r>
          </a:p>
          <a:p>
            <a:pPr marL="342900" indent="-342900" algn="r" rtl="1">
              <a:buFont typeface="Arial" panose="020B0604020202020204" pitchFamily="34" charset="0"/>
              <a:buChar char="•"/>
            </a:pPr>
            <a:r>
              <a:rPr lang="ar-EG" sz="2400" b="1" dirty="0"/>
              <a:t>التحضير</a:t>
            </a:r>
          </a:p>
          <a:p>
            <a:pPr marL="342900" indent="-342900" algn="r" rtl="1">
              <a:buFont typeface="Arial" panose="020B0604020202020204" pitchFamily="34" charset="0"/>
              <a:buChar char="•"/>
            </a:pPr>
            <a:r>
              <a:rPr lang="ar-EG" sz="2400" b="1" dirty="0"/>
              <a:t>الممارسة</a:t>
            </a:r>
            <a:endParaRPr lang="ar-EG" sz="2000" b="1" dirty="0"/>
          </a:p>
        </p:txBody>
      </p:sp>
    </p:spTree>
    <p:extLst>
      <p:ext uri="{BB962C8B-B14F-4D97-AF65-F5344CB8AC3E}">
        <p14:creationId xmlns:p14="http://schemas.microsoft.com/office/powerpoint/2010/main" val="1798259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1483804"/>
          </a:xfrm>
          <a:prstGeom prst="rect">
            <a:avLst/>
          </a:prstGeom>
        </p:spPr>
        <p:txBody>
          <a:bodyPr wrap="square">
            <a:spAutoFit/>
          </a:bodyPr>
          <a:lstStyle/>
          <a:p>
            <a:pPr marL="92075" marR="156845">
              <a:lnSpc>
                <a:spcPct val="106400"/>
              </a:lnSpc>
              <a:spcBef>
                <a:spcPts val="180"/>
              </a:spcBef>
            </a:pPr>
            <a:r>
              <a:rPr lang="en-US" sz="2800" b="1" u="sng" spc="-35" dirty="0" smtClean="0">
                <a:latin typeface="Times New Roman"/>
                <a:cs typeface="Times New Roman"/>
              </a:rPr>
              <a:t>Before the interview:</a:t>
            </a:r>
            <a:endParaRPr lang="ar-EG" sz="2800" b="1" u="sng" spc="-35" dirty="0" smtClean="0">
              <a:latin typeface="Times New Roman"/>
              <a:cs typeface="Times New Roman"/>
            </a:endParaRPr>
          </a:p>
          <a:p>
            <a:pPr marL="434975" marR="156845" indent="-342900">
              <a:lnSpc>
                <a:spcPct val="106400"/>
              </a:lnSpc>
              <a:spcBef>
                <a:spcPts val="180"/>
              </a:spcBef>
              <a:buFont typeface="Arial" panose="020B0604020202020204" pitchFamily="34" charset="0"/>
              <a:buChar char="•"/>
            </a:pPr>
            <a:r>
              <a:rPr lang="en-US" sz="2800" b="1" dirty="0" smtClean="0">
                <a:latin typeface="Times New Roman" panose="02020603050405020304" pitchFamily="18" charset="0"/>
                <a:cs typeface="Times New Roman" panose="02020603050405020304" pitchFamily="18" charset="0"/>
              </a:rPr>
              <a:t>Preparing </a:t>
            </a:r>
            <a:endParaRPr lang="en-US" sz="2800" b="1" dirty="0">
              <a:latin typeface="Times New Roman" panose="02020603050405020304" pitchFamily="18" charset="0"/>
              <a:cs typeface="Times New Roman" panose="02020603050405020304" pitchFamily="18" charset="0"/>
            </a:endParaRPr>
          </a:p>
          <a:p>
            <a:pPr marL="92075" marR="156845">
              <a:lnSpc>
                <a:spcPct val="106400"/>
              </a:lnSpc>
              <a:spcBef>
                <a:spcPts val="180"/>
              </a:spcBef>
            </a:pPr>
            <a:endParaRPr lang="en-US" sz="2800" spc="-35" dirty="0">
              <a:latin typeface="Times New Roman"/>
              <a:cs typeface="Times New Roman"/>
            </a:endParaRPr>
          </a:p>
        </p:txBody>
      </p:sp>
      <p:sp>
        <p:nvSpPr>
          <p:cNvPr id="6" name="Rectangle 5"/>
          <p:cNvSpPr/>
          <p:nvPr/>
        </p:nvSpPr>
        <p:spPr>
          <a:xfrm>
            <a:off x="4779481" y="1106163"/>
            <a:ext cx="3464560" cy="830997"/>
          </a:xfrm>
          <a:prstGeom prst="rect">
            <a:avLst/>
          </a:prstGeom>
        </p:spPr>
        <p:txBody>
          <a:bodyPr wrap="square">
            <a:spAutoFit/>
          </a:bodyPr>
          <a:lstStyle/>
          <a:p>
            <a:pPr algn="r" rtl="1"/>
            <a:r>
              <a:rPr lang="ar-EG" sz="2400" b="1" u="sng" dirty="0"/>
              <a:t>قبل المقابلة:</a:t>
            </a:r>
          </a:p>
          <a:p>
            <a:pPr marL="342900" indent="-342900" algn="r" rtl="1">
              <a:buFont typeface="Arial" panose="020B0604020202020204" pitchFamily="34" charset="0"/>
              <a:buChar char="•"/>
            </a:pPr>
            <a:r>
              <a:rPr lang="ar-EG" sz="2400" b="1" dirty="0" smtClean="0"/>
              <a:t>التحضير</a:t>
            </a:r>
            <a:endParaRPr lang="ar-EG" sz="2400" b="1" dirty="0"/>
          </a:p>
        </p:txBody>
      </p:sp>
      <p:sp>
        <p:nvSpPr>
          <p:cNvPr id="14" name="Wave 13"/>
          <p:cNvSpPr/>
          <p:nvPr/>
        </p:nvSpPr>
        <p:spPr>
          <a:xfrm>
            <a:off x="845747" y="2042200"/>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Message</a:t>
            </a:r>
          </a:p>
        </p:txBody>
      </p:sp>
      <p:sp>
        <p:nvSpPr>
          <p:cNvPr id="8" name="Rectangle 7"/>
          <p:cNvSpPr/>
          <p:nvPr/>
        </p:nvSpPr>
        <p:spPr>
          <a:xfrm>
            <a:off x="-44957" y="2843949"/>
            <a:ext cx="4697393" cy="3785652"/>
          </a:xfrm>
          <a:prstGeom prst="rect">
            <a:avLst/>
          </a:prstGeom>
        </p:spPr>
        <p:txBody>
          <a:bodyPr wrap="square">
            <a:spAutoFit/>
          </a:bodyPr>
          <a:lstStyle/>
          <a:p>
            <a:r>
              <a:rPr lang="en-US" sz="2400" dirty="0"/>
              <a:t>You can never be 100% certain about what’s going to be asked during the interview, but you can make some educated guesses.</a:t>
            </a:r>
          </a:p>
          <a:p>
            <a:r>
              <a:rPr lang="en-US" sz="2400" dirty="0"/>
              <a:t>Be certain to practice both behavioral questions and traditional questions. Behavioral questions explore how you have handled past situations and ask you to respond to hypothetical situations.</a:t>
            </a:r>
          </a:p>
        </p:txBody>
      </p:sp>
      <p:sp>
        <p:nvSpPr>
          <p:cNvPr id="16" name="Wave 15"/>
          <p:cNvSpPr/>
          <p:nvPr/>
        </p:nvSpPr>
        <p:spPr>
          <a:xfrm>
            <a:off x="5739160" y="1968441"/>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smtClean="0">
                <a:latin typeface="Times New Roman" panose="02020603050405020304" pitchFamily="18" charset="0"/>
                <a:cs typeface="Times New Roman" panose="02020603050405020304" pitchFamily="18" charset="0"/>
              </a:rPr>
              <a:t>الرسالة</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4474484" y="2971151"/>
            <a:ext cx="3770147" cy="3416320"/>
          </a:xfrm>
          <a:prstGeom prst="rect">
            <a:avLst/>
          </a:prstGeom>
        </p:spPr>
        <p:txBody>
          <a:bodyPr wrap="square">
            <a:spAutoFit/>
          </a:bodyPr>
          <a:lstStyle/>
          <a:p>
            <a:pPr algn="r" rtl="1"/>
            <a:r>
              <a:rPr lang="ar-EG" sz="2400" dirty="0"/>
              <a:t>لا يمكنك أبدًا أن تكون متأكدًا بنسبة 100% مما سيتم طرحه أثناء المقابلة، ولكن يمكنك التخمين بشكل مدروس.</a:t>
            </a:r>
          </a:p>
          <a:p>
            <a:pPr algn="r" rtl="1"/>
            <a:r>
              <a:rPr lang="ar-EG" sz="2400" dirty="0"/>
              <a:t>تأكد من التدرب على الأسئلة السلوكية والأسئلة التقليدية. تستكشف الأسئلة السلوكية كيفية تعاملك مع المواقف السابقة وتطلب منك الاستجابة لمواقف افتراضية.</a:t>
            </a:r>
            <a:endParaRPr lang="en-US" sz="2400" dirty="0"/>
          </a:p>
        </p:txBody>
      </p:sp>
    </p:spTree>
    <p:extLst>
      <p:ext uri="{BB962C8B-B14F-4D97-AF65-F5344CB8AC3E}">
        <p14:creationId xmlns:p14="http://schemas.microsoft.com/office/powerpoint/2010/main" val="3447638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26"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80">
                                          <p:stCondLst>
                                            <p:cond delay="0"/>
                                          </p:stCondLst>
                                        </p:cTn>
                                        <p:tgtEl>
                                          <p:spTgt spid="14"/>
                                        </p:tgtEl>
                                      </p:cBhvr>
                                    </p:animEffect>
                                    <p:anim calcmode="lin" valueType="num">
                                      <p:cBhvr>
                                        <p:cTn id="20"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25" dur="26">
                                          <p:stCondLst>
                                            <p:cond delay="650"/>
                                          </p:stCondLst>
                                        </p:cTn>
                                        <p:tgtEl>
                                          <p:spTgt spid="14"/>
                                        </p:tgtEl>
                                      </p:cBhvr>
                                      <p:to x="100000" y="60000"/>
                                    </p:animScale>
                                    <p:animScale>
                                      <p:cBhvr>
                                        <p:cTn id="26" dur="166" decel="50000">
                                          <p:stCondLst>
                                            <p:cond delay="676"/>
                                          </p:stCondLst>
                                        </p:cTn>
                                        <p:tgtEl>
                                          <p:spTgt spid="14"/>
                                        </p:tgtEl>
                                      </p:cBhvr>
                                      <p:to x="100000" y="100000"/>
                                    </p:animScale>
                                    <p:animScale>
                                      <p:cBhvr>
                                        <p:cTn id="27" dur="26">
                                          <p:stCondLst>
                                            <p:cond delay="1312"/>
                                          </p:stCondLst>
                                        </p:cTn>
                                        <p:tgtEl>
                                          <p:spTgt spid="14"/>
                                        </p:tgtEl>
                                      </p:cBhvr>
                                      <p:to x="100000" y="80000"/>
                                    </p:animScale>
                                    <p:animScale>
                                      <p:cBhvr>
                                        <p:cTn id="28" dur="166" decel="50000">
                                          <p:stCondLst>
                                            <p:cond delay="1338"/>
                                          </p:stCondLst>
                                        </p:cTn>
                                        <p:tgtEl>
                                          <p:spTgt spid="14"/>
                                        </p:tgtEl>
                                      </p:cBhvr>
                                      <p:to x="100000" y="100000"/>
                                    </p:animScale>
                                    <p:animScale>
                                      <p:cBhvr>
                                        <p:cTn id="29" dur="26">
                                          <p:stCondLst>
                                            <p:cond delay="1642"/>
                                          </p:stCondLst>
                                        </p:cTn>
                                        <p:tgtEl>
                                          <p:spTgt spid="14"/>
                                        </p:tgtEl>
                                      </p:cBhvr>
                                      <p:to x="100000" y="90000"/>
                                    </p:animScale>
                                    <p:animScale>
                                      <p:cBhvr>
                                        <p:cTn id="30" dur="166" decel="50000">
                                          <p:stCondLst>
                                            <p:cond delay="1668"/>
                                          </p:stCondLst>
                                        </p:cTn>
                                        <p:tgtEl>
                                          <p:spTgt spid="14"/>
                                        </p:tgtEl>
                                      </p:cBhvr>
                                      <p:to x="100000" y="100000"/>
                                    </p:animScale>
                                    <p:animScale>
                                      <p:cBhvr>
                                        <p:cTn id="31" dur="26">
                                          <p:stCondLst>
                                            <p:cond delay="1808"/>
                                          </p:stCondLst>
                                        </p:cTn>
                                        <p:tgtEl>
                                          <p:spTgt spid="14"/>
                                        </p:tgtEl>
                                      </p:cBhvr>
                                      <p:to x="100000" y="95000"/>
                                    </p:animScale>
                                    <p:animScale>
                                      <p:cBhvr>
                                        <p:cTn id="32" dur="166" decel="50000">
                                          <p:stCondLst>
                                            <p:cond delay="1834"/>
                                          </p:stCondLst>
                                        </p:cTn>
                                        <p:tgtEl>
                                          <p:spTgt spid="14"/>
                                        </p:tgtEl>
                                      </p:cBhvr>
                                      <p:to x="100000" y="100000"/>
                                    </p:animScale>
                                  </p:childTnLst>
                                </p:cTn>
                              </p:par>
                              <p:par>
                                <p:cTn id="33" presetID="26"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down)">
                                      <p:cBhvr>
                                        <p:cTn id="35" dur="580">
                                          <p:stCondLst>
                                            <p:cond delay="0"/>
                                          </p:stCondLst>
                                        </p:cTn>
                                        <p:tgtEl>
                                          <p:spTgt spid="16"/>
                                        </p:tgtEl>
                                      </p:cBhvr>
                                    </p:animEffect>
                                    <p:anim calcmode="lin" valueType="num">
                                      <p:cBhvr>
                                        <p:cTn id="36"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41" dur="26">
                                          <p:stCondLst>
                                            <p:cond delay="650"/>
                                          </p:stCondLst>
                                        </p:cTn>
                                        <p:tgtEl>
                                          <p:spTgt spid="16"/>
                                        </p:tgtEl>
                                      </p:cBhvr>
                                      <p:to x="100000" y="60000"/>
                                    </p:animScale>
                                    <p:animScale>
                                      <p:cBhvr>
                                        <p:cTn id="42" dur="166" decel="50000">
                                          <p:stCondLst>
                                            <p:cond delay="676"/>
                                          </p:stCondLst>
                                        </p:cTn>
                                        <p:tgtEl>
                                          <p:spTgt spid="16"/>
                                        </p:tgtEl>
                                      </p:cBhvr>
                                      <p:to x="100000" y="100000"/>
                                    </p:animScale>
                                    <p:animScale>
                                      <p:cBhvr>
                                        <p:cTn id="43" dur="26">
                                          <p:stCondLst>
                                            <p:cond delay="1312"/>
                                          </p:stCondLst>
                                        </p:cTn>
                                        <p:tgtEl>
                                          <p:spTgt spid="16"/>
                                        </p:tgtEl>
                                      </p:cBhvr>
                                      <p:to x="100000" y="80000"/>
                                    </p:animScale>
                                    <p:animScale>
                                      <p:cBhvr>
                                        <p:cTn id="44" dur="166" decel="50000">
                                          <p:stCondLst>
                                            <p:cond delay="1338"/>
                                          </p:stCondLst>
                                        </p:cTn>
                                        <p:tgtEl>
                                          <p:spTgt spid="16"/>
                                        </p:tgtEl>
                                      </p:cBhvr>
                                      <p:to x="100000" y="100000"/>
                                    </p:animScale>
                                    <p:animScale>
                                      <p:cBhvr>
                                        <p:cTn id="45" dur="26">
                                          <p:stCondLst>
                                            <p:cond delay="1642"/>
                                          </p:stCondLst>
                                        </p:cTn>
                                        <p:tgtEl>
                                          <p:spTgt spid="16"/>
                                        </p:tgtEl>
                                      </p:cBhvr>
                                      <p:to x="100000" y="90000"/>
                                    </p:animScale>
                                    <p:animScale>
                                      <p:cBhvr>
                                        <p:cTn id="46" dur="166" decel="50000">
                                          <p:stCondLst>
                                            <p:cond delay="1668"/>
                                          </p:stCondLst>
                                        </p:cTn>
                                        <p:tgtEl>
                                          <p:spTgt spid="16"/>
                                        </p:tgtEl>
                                      </p:cBhvr>
                                      <p:to x="100000" y="100000"/>
                                    </p:animScale>
                                    <p:animScale>
                                      <p:cBhvr>
                                        <p:cTn id="47" dur="26">
                                          <p:stCondLst>
                                            <p:cond delay="1808"/>
                                          </p:stCondLst>
                                        </p:cTn>
                                        <p:tgtEl>
                                          <p:spTgt spid="16"/>
                                        </p:tgtEl>
                                      </p:cBhvr>
                                      <p:to x="100000" y="95000"/>
                                    </p:animScale>
                                    <p:animScale>
                                      <p:cBhvr>
                                        <p:cTn id="48" dur="166" decel="50000">
                                          <p:stCondLst>
                                            <p:cond delay="1834"/>
                                          </p:stCondLst>
                                        </p:cTn>
                                        <p:tgtEl>
                                          <p:spTgt spid="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P spid="14" grpId="0" animBg="1"/>
      <p:bldP spid="1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1483804"/>
          </a:xfrm>
          <a:prstGeom prst="rect">
            <a:avLst/>
          </a:prstGeom>
        </p:spPr>
        <p:txBody>
          <a:bodyPr wrap="square">
            <a:spAutoFit/>
          </a:bodyPr>
          <a:lstStyle/>
          <a:p>
            <a:pPr marL="92075" marR="156845">
              <a:lnSpc>
                <a:spcPct val="106400"/>
              </a:lnSpc>
              <a:spcBef>
                <a:spcPts val="180"/>
              </a:spcBef>
            </a:pPr>
            <a:r>
              <a:rPr lang="en-US" sz="2800" b="1" u="sng" spc="-35" dirty="0" smtClean="0">
                <a:latin typeface="Times New Roman"/>
                <a:cs typeface="Times New Roman"/>
              </a:rPr>
              <a:t>Before the interview:</a:t>
            </a:r>
            <a:endParaRPr lang="ar-EG" sz="2800" b="1" u="sng" spc="-35" dirty="0" smtClean="0">
              <a:latin typeface="Times New Roman"/>
              <a:cs typeface="Times New Roman"/>
            </a:endParaRPr>
          </a:p>
          <a:p>
            <a:pPr marL="434975" marR="156845" indent="-342900">
              <a:lnSpc>
                <a:spcPct val="106400"/>
              </a:lnSpc>
              <a:spcBef>
                <a:spcPts val="180"/>
              </a:spcBef>
              <a:buFont typeface="Arial" panose="020B0604020202020204" pitchFamily="34" charset="0"/>
              <a:buChar char="•"/>
            </a:pPr>
            <a:r>
              <a:rPr lang="en-US" sz="2800" b="1" dirty="0" smtClean="0">
                <a:latin typeface="Times New Roman" panose="02020603050405020304" pitchFamily="18" charset="0"/>
                <a:cs typeface="Times New Roman" panose="02020603050405020304" pitchFamily="18" charset="0"/>
              </a:rPr>
              <a:t>Preparing </a:t>
            </a:r>
            <a:endParaRPr lang="en-US" sz="2800" b="1" dirty="0">
              <a:latin typeface="Times New Roman" panose="02020603050405020304" pitchFamily="18" charset="0"/>
              <a:cs typeface="Times New Roman" panose="02020603050405020304" pitchFamily="18" charset="0"/>
            </a:endParaRPr>
          </a:p>
          <a:p>
            <a:pPr marL="92075" marR="156845">
              <a:lnSpc>
                <a:spcPct val="106400"/>
              </a:lnSpc>
              <a:spcBef>
                <a:spcPts val="180"/>
              </a:spcBef>
            </a:pPr>
            <a:endParaRPr lang="en-US" sz="2800" spc="-35" dirty="0">
              <a:latin typeface="Times New Roman"/>
              <a:cs typeface="Times New Roman"/>
            </a:endParaRPr>
          </a:p>
        </p:txBody>
      </p:sp>
      <p:sp>
        <p:nvSpPr>
          <p:cNvPr id="6" name="Rectangle 5"/>
          <p:cNvSpPr/>
          <p:nvPr/>
        </p:nvSpPr>
        <p:spPr>
          <a:xfrm>
            <a:off x="4779481" y="1106163"/>
            <a:ext cx="3464560" cy="830997"/>
          </a:xfrm>
          <a:prstGeom prst="rect">
            <a:avLst/>
          </a:prstGeom>
        </p:spPr>
        <p:txBody>
          <a:bodyPr wrap="square">
            <a:spAutoFit/>
          </a:bodyPr>
          <a:lstStyle/>
          <a:p>
            <a:pPr algn="r" rtl="1"/>
            <a:r>
              <a:rPr lang="ar-EG" sz="2400" b="1" u="sng" dirty="0"/>
              <a:t>قبل المقابلة:</a:t>
            </a:r>
          </a:p>
          <a:p>
            <a:pPr marL="342900" indent="-342900" algn="r" rtl="1">
              <a:buFont typeface="Arial" panose="020B0604020202020204" pitchFamily="34" charset="0"/>
              <a:buChar char="•"/>
            </a:pPr>
            <a:r>
              <a:rPr lang="ar-EG" sz="2400" b="1" dirty="0" smtClean="0"/>
              <a:t>التحضير</a:t>
            </a:r>
            <a:endParaRPr lang="ar-EG" sz="2400" b="1" dirty="0"/>
          </a:p>
        </p:txBody>
      </p:sp>
      <p:sp>
        <p:nvSpPr>
          <p:cNvPr id="14" name="Wave 13"/>
          <p:cNvSpPr/>
          <p:nvPr/>
        </p:nvSpPr>
        <p:spPr>
          <a:xfrm>
            <a:off x="845747" y="2042200"/>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Message</a:t>
            </a:r>
          </a:p>
        </p:txBody>
      </p:sp>
      <p:sp>
        <p:nvSpPr>
          <p:cNvPr id="8" name="Rectangle 7"/>
          <p:cNvSpPr/>
          <p:nvPr/>
        </p:nvSpPr>
        <p:spPr>
          <a:xfrm>
            <a:off x="-44957" y="2843949"/>
            <a:ext cx="4697393" cy="3416320"/>
          </a:xfrm>
          <a:prstGeom prst="rect">
            <a:avLst/>
          </a:prstGeom>
        </p:spPr>
        <p:txBody>
          <a:bodyPr wrap="square">
            <a:spAutoFit/>
          </a:bodyPr>
          <a:lstStyle/>
          <a:p>
            <a:r>
              <a:rPr lang="en-US" sz="2400" b="1" dirty="0"/>
              <a:t>Scripting </a:t>
            </a:r>
            <a:r>
              <a:rPr lang="en-US" sz="2400" b="1" dirty="0" smtClean="0"/>
              <a:t>Answers</a:t>
            </a:r>
            <a:endParaRPr lang="ar-EG" sz="2400" b="1" dirty="0" smtClean="0"/>
          </a:p>
          <a:p>
            <a:endParaRPr lang="en-US" sz="2400" dirty="0"/>
          </a:p>
          <a:p>
            <a:r>
              <a:rPr lang="en-US" sz="2400" dirty="0"/>
              <a:t>The purpose of practicing is not to guess the exact questions that will be asked—it’s to learn to professionally present important information about your qualifications for the position and your fit in the organization.</a:t>
            </a:r>
          </a:p>
        </p:txBody>
      </p:sp>
      <p:sp>
        <p:nvSpPr>
          <p:cNvPr id="16" name="Wave 15"/>
          <p:cNvSpPr/>
          <p:nvPr/>
        </p:nvSpPr>
        <p:spPr>
          <a:xfrm>
            <a:off x="5739160" y="1968441"/>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smtClean="0">
                <a:latin typeface="Times New Roman" panose="02020603050405020304" pitchFamily="18" charset="0"/>
                <a:cs typeface="Times New Roman" panose="02020603050405020304" pitchFamily="18" charset="0"/>
              </a:rPr>
              <a:t>الرسالة</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4474484" y="2971151"/>
            <a:ext cx="3770147" cy="2677656"/>
          </a:xfrm>
          <a:prstGeom prst="rect">
            <a:avLst/>
          </a:prstGeom>
        </p:spPr>
        <p:txBody>
          <a:bodyPr wrap="square">
            <a:spAutoFit/>
          </a:bodyPr>
          <a:lstStyle/>
          <a:p>
            <a:pPr algn="r" rtl="1"/>
            <a:r>
              <a:rPr lang="ar-EG" sz="2400" b="1" dirty="0"/>
              <a:t>كتابة </a:t>
            </a:r>
            <a:r>
              <a:rPr lang="ar-EG" sz="2400" b="1" dirty="0" smtClean="0"/>
              <a:t>الإجابات</a:t>
            </a:r>
          </a:p>
          <a:p>
            <a:pPr algn="r" rtl="1"/>
            <a:endParaRPr lang="ar-EG" sz="2400" dirty="0"/>
          </a:p>
          <a:p>
            <a:pPr algn="r" rtl="1"/>
            <a:r>
              <a:rPr lang="ar-EG" sz="2400" dirty="0"/>
              <a:t>الغرض من التدريب ليس تخمين الأسئلة الدقيقة التي سيتم طرحها، بل تعلم كيفية تقديم المعلومات المهمة بشكل احترافي حول مؤهلاتك للمنصب وملاءمتك للمنظمة.</a:t>
            </a:r>
            <a:endParaRPr lang="en-US" sz="2400" dirty="0"/>
          </a:p>
        </p:txBody>
      </p:sp>
    </p:spTree>
    <p:extLst>
      <p:ext uri="{BB962C8B-B14F-4D97-AF65-F5344CB8AC3E}">
        <p14:creationId xmlns:p14="http://schemas.microsoft.com/office/powerpoint/2010/main" val="203615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26"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80">
                                          <p:stCondLst>
                                            <p:cond delay="0"/>
                                          </p:stCondLst>
                                        </p:cTn>
                                        <p:tgtEl>
                                          <p:spTgt spid="14"/>
                                        </p:tgtEl>
                                      </p:cBhvr>
                                    </p:animEffect>
                                    <p:anim calcmode="lin" valueType="num">
                                      <p:cBhvr>
                                        <p:cTn id="20"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25" dur="26">
                                          <p:stCondLst>
                                            <p:cond delay="650"/>
                                          </p:stCondLst>
                                        </p:cTn>
                                        <p:tgtEl>
                                          <p:spTgt spid="14"/>
                                        </p:tgtEl>
                                      </p:cBhvr>
                                      <p:to x="100000" y="60000"/>
                                    </p:animScale>
                                    <p:animScale>
                                      <p:cBhvr>
                                        <p:cTn id="26" dur="166" decel="50000">
                                          <p:stCondLst>
                                            <p:cond delay="676"/>
                                          </p:stCondLst>
                                        </p:cTn>
                                        <p:tgtEl>
                                          <p:spTgt spid="14"/>
                                        </p:tgtEl>
                                      </p:cBhvr>
                                      <p:to x="100000" y="100000"/>
                                    </p:animScale>
                                    <p:animScale>
                                      <p:cBhvr>
                                        <p:cTn id="27" dur="26">
                                          <p:stCondLst>
                                            <p:cond delay="1312"/>
                                          </p:stCondLst>
                                        </p:cTn>
                                        <p:tgtEl>
                                          <p:spTgt spid="14"/>
                                        </p:tgtEl>
                                      </p:cBhvr>
                                      <p:to x="100000" y="80000"/>
                                    </p:animScale>
                                    <p:animScale>
                                      <p:cBhvr>
                                        <p:cTn id="28" dur="166" decel="50000">
                                          <p:stCondLst>
                                            <p:cond delay="1338"/>
                                          </p:stCondLst>
                                        </p:cTn>
                                        <p:tgtEl>
                                          <p:spTgt spid="14"/>
                                        </p:tgtEl>
                                      </p:cBhvr>
                                      <p:to x="100000" y="100000"/>
                                    </p:animScale>
                                    <p:animScale>
                                      <p:cBhvr>
                                        <p:cTn id="29" dur="26">
                                          <p:stCondLst>
                                            <p:cond delay="1642"/>
                                          </p:stCondLst>
                                        </p:cTn>
                                        <p:tgtEl>
                                          <p:spTgt spid="14"/>
                                        </p:tgtEl>
                                      </p:cBhvr>
                                      <p:to x="100000" y="90000"/>
                                    </p:animScale>
                                    <p:animScale>
                                      <p:cBhvr>
                                        <p:cTn id="30" dur="166" decel="50000">
                                          <p:stCondLst>
                                            <p:cond delay="1668"/>
                                          </p:stCondLst>
                                        </p:cTn>
                                        <p:tgtEl>
                                          <p:spTgt spid="14"/>
                                        </p:tgtEl>
                                      </p:cBhvr>
                                      <p:to x="100000" y="100000"/>
                                    </p:animScale>
                                    <p:animScale>
                                      <p:cBhvr>
                                        <p:cTn id="31" dur="26">
                                          <p:stCondLst>
                                            <p:cond delay="1808"/>
                                          </p:stCondLst>
                                        </p:cTn>
                                        <p:tgtEl>
                                          <p:spTgt spid="14"/>
                                        </p:tgtEl>
                                      </p:cBhvr>
                                      <p:to x="100000" y="95000"/>
                                    </p:animScale>
                                    <p:animScale>
                                      <p:cBhvr>
                                        <p:cTn id="32" dur="166" decel="50000">
                                          <p:stCondLst>
                                            <p:cond delay="1834"/>
                                          </p:stCondLst>
                                        </p:cTn>
                                        <p:tgtEl>
                                          <p:spTgt spid="14"/>
                                        </p:tgtEl>
                                      </p:cBhvr>
                                      <p:to x="100000" y="100000"/>
                                    </p:animScale>
                                  </p:childTnLst>
                                </p:cTn>
                              </p:par>
                              <p:par>
                                <p:cTn id="33" presetID="26"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down)">
                                      <p:cBhvr>
                                        <p:cTn id="35" dur="580">
                                          <p:stCondLst>
                                            <p:cond delay="0"/>
                                          </p:stCondLst>
                                        </p:cTn>
                                        <p:tgtEl>
                                          <p:spTgt spid="16"/>
                                        </p:tgtEl>
                                      </p:cBhvr>
                                    </p:animEffect>
                                    <p:anim calcmode="lin" valueType="num">
                                      <p:cBhvr>
                                        <p:cTn id="36"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41" dur="26">
                                          <p:stCondLst>
                                            <p:cond delay="650"/>
                                          </p:stCondLst>
                                        </p:cTn>
                                        <p:tgtEl>
                                          <p:spTgt spid="16"/>
                                        </p:tgtEl>
                                      </p:cBhvr>
                                      <p:to x="100000" y="60000"/>
                                    </p:animScale>
                                    <p:animScale>
                                      <p:cBhvr>
                                        <p:cTn id="42" dur="166" decel="50000">
                                          <p:stCondLst>
                                            <p:cond delay="676"/>
                                          </p:stCondLst>
                                        </p:cTn>
                                        <p:tgtEl>
                                          <p:spTgt spid="16"/>
                                        </p:tgtEl>
                                      </p:cBhvr>
                                      <p:to x="100000" y="100000"/>
                                    </p:animScale>
                                    <p:animScale>
                                      <p:cBhvr>
                                        <p:cTn id="43" dur="26">
                                          <p:stCondLst>
                                            <p:cond delay="1312"/>
                                          </p:stCondLst>
                                        </p:cTn>
                                        <p:tgtEl>
                                          <p:spTgt spid="16"/>
                                        </p:tgtEl>
                                      </p:cBhvr>
                                      <p:to x="100000" y="80000"/>
                                    </p:animScale>
                                    <p:animScale>
                                      <p:cBhvr>
                                        <p:cTn id="44" dur="166" decel="50000">
                                          <p:stCondLst>
                                            <p:cond delay="1338"/>
                                          </p:stCondLst>
                                        </p:cTn>
                                        <p:tgtEl>
                                          <p:spTgt spid="16"/>
                                        </p:tgtEl>
                                      </p:cBhvr>
                                      <p:to x="100000" y="100000"/>
                                    </p:animScale>
                                    <p:animScale>
                                      <p:cBhvr>
                                        <p:cTn id="45" dur="26">
                                          <p:stCondLst>
                                            <p:cond delay="1642"/>
                                          </p:stCondLst>
                                        </p:cTn>
                                        <p:tgtEl>
                                          <p:spTgt spid="16"/>
                                        </p:tgtEl>
                                      </p:cBhvr>
                                      <p:to x="100000" y="90000"/>
                                    </p:animScale>
                                    <p:animScale>
                                      <p:cBhvr>
                                        <p:cTn id="46" dur="166" decel="50000">
                                          <p:stCondLst>
                                            <p:cond delay="1668"/>
                                          </p:stCondLst>
                                        </p:cTn>
                                        <p:tgtEl>
                                          <p:spTgt spid="16"/>
                                        </p:tgtEl>
                                      </p:cBhvr>
                                      <p:to x="100000" y="100000"/>
                                    </p:animScale>
                                    <p:animScale>
                                      <p:cBhvr>
                                        <p:cTn id="47" dur="26">
                                          <p:stCondLst>
                                            <p:cond delay="1808"/>
                                          </p:stCondLst>
                                        </p:cTn>
                                        <p:tgtEl>
                                          <p:spTgt spid="16"/>
                                        </p:tgtEl>
                                      </p:cBhvr>
                                      <p:to x="100000" y="95000"/>
                                    </p:animScale>
                                    <p:animScale>
                                      <p:cBhvr>
                                        <p:cTn id="48" dur="166" decel="50000">
                                          <p:stCondLst>
                                            <p:cond delay="1834"/>
                                          </p:stCondLst>
                                        </p:cTn>
                                        <p:tgtEl>
                                          <p:spTgt spid="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P spid="14" grpId="0" animBg="1"/>
      <p:bldP spid="1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1483804"/>
          </a:xfrm>
          <a:prstGeom prst="rect">
            <a:avLst/>
          </a:prstGeom>
        </p:spPr>
        <p:txBody>
          <a:bodyPr wrap="square">
            <a:spAutoFit/>
          </a:bodyPr>
          <a:lstStyle/>
          <a:p>
            <a:pPr marL="92075" marR="156845">
              <a:lnSpc>
                <a:spcPct val="106400"/>
              </a:lnSpc>
              <a:spcBef>
                <a:spcPts val="180"/>
              </a:spcBef>
            </a:pPr>
            <a:r>
              <a:rPr lang="en-US" sz="2800" b="1" u="sng" spc="-35" dirty="0" smtClean="0">
                <a:latin typeface="Times New Roman"/>
                <a:cs typeface="Times New Roman"/>
              </a:rPr>
              <a:t>Before the interview:</a:t>
            </a:r>
            <a:endParaRPr lang="ar-EG" sz="2800" b="1" u="sng" spc="-35" dirty="0" smtClean="0">
              <a:latin typeface="Times New Roman"/>
              <a:cs typeface="Times New Roman"/>
            </a:endParaRPr>
          </a:p>
          <a:p>
            <a:pPr marL="434975" marR="156845" indent="-342900">
              <a:lnSpc>
                <a:spcPct val="106400"/>
              </a:lnSpc>
              <a:spcBef>
                <a:spcPts val="180"/>
              </a:spcBef>
              <a:buFont typeface="Arial" panose="020B0604020202020204" pitchFamily="34" charset="0"/>
              <a:buChar char="•"/>
            </a:pPr>
            <a:r>
              <a:rPr lang="en-US" sz="2800" b="1" dirty="0" smtClean="0">
                <a:latin typeface="Times New Roman" panose="02020603050405020304" pitchFamily="18" charset="0"/>
                <a:cs typeface="Times New Roman" panose="02020603050405020304" pitchFamily="18" charset="0"/>
              </a:rPr>
              <a:t>Preparing </a:t>
            </a:r>
            <a:endParaRPr lang="en-US" sz="2800" b="1" dirty="0">
              <a:latin typeface="Times New Roman" panose="02020603050405020304" pitchFamily="18" charset="0"/>
              <a:cs typeface="Times New Roman" panose="02020603050405020304" pitchFamily="18" charset="0"/>
            </a:endParaRPr>
          </a:p>
          <a:p>
            <a:pPr marL="92075" marR="156845">
              <a:lnSpc>
                <a:spcPct val="106400"/>
              </a:lnSpc>
              <a:spcBef>
                <a:spcPts val="180"/>
              </a:spcBef>
            </a:pPr>
            <a:endParaRPr lang="en-US" sz="2800" spc="-35" dirty="0">
              <a:latin typeface="Times New Roman"/>
              <a:cs typeface="Times New Roman"/>
            </a:endParaRPr>
          </a:p>
        </p:txBody>
      </p:sp>
      <p:sp>
        <p:nvSpPr>
          <p:cNvPr id="6" name="Rectangle 5"/>
          <p:cNvSpPr/>
          <p:nvPr/>
        </p:nvSpPr>
        <p:spPr>
          <a:xfrm>
            <a:off x="4779481" y="1106163"/>
            <a:ext cx="3464560" cy="830997"/>
          </a:xfrm>
          <a:prstGeom prst="rect">
            <a:avLst/>
          </a:prstGeom>
        </p:spPr>
        <p:txBody>
          <a:bodyPr wrap="square">
            <a:spAutoFit/>
          </a:bodyPr>
          <a:lstStyle/>
          <a:p>
            <a:pPr algn="r" rtl="1"/>
            <a:r>
              <a:rPr lang="ar-EG" sz="2400" b="1" u="sng" dirty="0"/>
              <a:t>قبل المقابلة:</a:t>
            </a:r>
          </a:p>
          <a:p>
            <a:pPr marL="342900" indent="-342900" algn="r" rtl="1">
              <a:buFont typeface="Arial" panose="020B0604020202020204" pitchFamily="34" charset="0"/>
              <a:buChar char="•"/>
            </a:pPr>
            <a:r>
              <a:rPr lang="ar-EG" sz="2400" b="1" dirty="0" smtClean="0"/>
              <a:t>التحضير</a:t>
            </a:r>
            <a:endParaRPr lang="ar-EG" sz="2400" b="1" dirty="0"/>
          </a:p>
        </p:txBody>
      </p:sp>
      <p:sp>
        <p:nvSpPr>
          <p:cNvPr id="14" name="Wave 13"/>
          <p:cNvSpPr/>
          <p:nvPr/>
        </p:nvSpPr>
        <p:spPr>
          <a:xfrm>
            <a:off x="845747" y="2042200"/>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Message</a:t>
            </a:r>
          </a:p>
        </p:txBody>
      </p:sp>
      <p:sp>
        <p:nvSpPr>
          <p:cNvPr id="8" name="Rectangle 7"/>
          <p:cNvSpPr/>
          <p:nvPr/>
        </p:nvSpPr>
        <p:spPr>
          <a:xfrm>
            <a:off x="-44957" y="3044910"/>
            <a:ext cx="4697393" cy="3046988"/>
          </a:xfrm>
          <a:prstGeom prst="rect">
            <a:avLst/>
          </a:prstGeom>
        </p:spPr>
        <p:txBody>
          <a:bodyPr wrap="square">
            <a:spAutoFit/>
          </a:bodyPr>
          <a:lstStyle/>
          <a:p>
            <a:r>
              <a:rPr lang="en-US" sz="2400" b="1" dirty="0"/>
              <a:t>Criteria of Scripting </a:t>
            </a:r>
            <a:r>
              <a:rPr lang="en-US" sz="2400" b="1" dirty="0" smtClean="0"/>
              <a:t>Answers</a:t>
            </a:r>
            <a:endParaRPr lang="ar-EG" sz="2400" b="1" dirty="0" smtClean="0"/>
          </a:p>
          <a:p>
            <a:endParaRPr lang="en-US" sz="2400" b="1" dirty="0"/>
          </a:p>
          <a:p>
            <a:pPr marL="457200" indent="-457200">
              <a:buFont typeface="+mj-lt"/>
              <a:buAutoNum type="arabicPeriod"/>
            </a:pPr>
            <a:r>
              <a:rPr lang="en-US" sz="2400" dirty="0"/>
              <a:t>Directly answer the question.</a:t>
            </a:r>
          </a:p>
          <a:p>
            <a:pPr marL="457200" indent="-457200">
              <a:buFont typeface="+mj-lt"/>
              <a:buAutoNum type="arabicPeriod"/>
            </a:pPr>
            <a:r>
              <a:rPr lang="en-US" sz="2400" dirty="0"/>
              <a:t>Back up your answer with a specific example, that supports your answer.</a:t>
            </a:r>
          </a:p>
          <a:p>
            <a:pPr marL="457200" indent="-457200">
              <a:buFont typeface="+mj-lt"/>
              <a:buAutoNum type="arabicPeriod"/>
            </a:pPr>
            <a:r>
              <a:rPr lang="en-US" sz="2400" dirty="0"/>
              <a:t>Connect the answer back to the company and/or the position.</a:t>
            </a:r>
          </a:p>
        </p:txBody>
      </p:sp>
      <p:sp>
        <p:nvSpPr>
          <p:cNvPr id="16" name="Wave 15"/>
          <p:cNvSpPr/>
          <p:nvPr/>
        </p:nvSpPr>
        <p:spPr>
          <a:xfrm>
            <a:off x="5739160" y="1968441"/>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smtClean="0">
                <a:latin typeface="Times New Roman" panose="02020603050405020304" pitchFamily="18" charset="0"/>
                <a:cs typeface="Times New Roman" panose="02020603050405020304" pitchFamily="18" charset="0"/>
              </a:rPr>
              <a:t>الرسالة</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4474484" y="2971151"/>
            <a:ext cx="3770147" cy="2677656"/>
          </a:xfrm>
          <a:prstGeom prst="rect">
            <a:avLst/>
          </a:prstGeom>
        </p:spPr>
        <p:txBody>
          <a:bodyPr wrap="square">
            <a:spAutoFit/>
          </a:bodyPr>
          <a:lstStyle/>
          <a:p>
            <a:pPr algn="r" rtl="1"/>
            <a:r>
              <a:rPr lang="ar-EG" sz="2400" b="1" dirty="0"/>
              <a:t>معايير كتابة </a:t>
            </a:r>
            <a:r>
              <a:rPr lang="ar-EG" sz="2400" b="1" dirty="0" smtClean="0"/>
              <a:t>الإجابات</a:t>
            </a:r>
          </a:p>
          <a:p>
            <a:pPr algn="r" rtl="1"/>
            <a:endParaRPr lang="ar-EG" sz="2400" b="1" dirty="0"/>
          </a:p>
          <a:p>
            <a:pPr marL="457200" indent="-457200" algn="r" rtl="1">
              <a:buFont typeface="+mj-lt"/>
              <a:buAutoNum type="arabicPeriod"/>
            </a:pPr>
            <a:r>
              <a:rPr lang="ar-EG" sz="2400" dirty="0"/>
              <a:t>أجب عن السؤال مباشرة.</a:t>
            </a:r>
          </a:p>
          <a:p>
            <a:pPr marL="457200" indent="-457200" algn="r" rtl="1">
              <a:buFont typeface="+mj-lt"/>
              <a:buAutoNum type="arabicPeriod"/>
            </a:pPr>
            <a:r>
              <a:rPr lang="ar-EG" sz="2400" dirty="0"/>
              <a:t>ادعم إجابتك بمثال محدد يدعم إجابتك.</a:t>
            </a:r>
          </a:p>
          <a:p>
            <a:pPr marL="457200" indent="-457200" algn="r" rtl="1">
              <a:buFont typeface="+mj-lt"/>
              <a:buAutoNum type="arabicPeriod"/>
            </a:pPr>
            <a:r>
              <a:rPr lang="ar-EG" sz="2400" dirty="0"/>
              <a:t>اربط الإجابة بالشركة و/أو الوظيفة.</a:t>
            </a:r>
            <a:endParaRPr lang="en-US" sz="2400" dirty="0"/>
          </a:p>
        </p:txBody>
      </p:sp>
    </p:spTree>
    <p:extLst>
      <p:ext uri="{BB962C8B-B14F-4D97-AF65-F5344CB8AC3E}">
        <p14:creationId xmlns:p14="http://schemas.microsoft.com/office/powerpoint/2010/main" val="67132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26"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80">
                                          <p:stCondLst>
                                            <p:cond delay="0"/>
                                          </p:stCondLst>
                                        </p:cTn>
                                        <p:tgtEl>
                                          <p:spTgt spid="14"/>
                                        </p:tgtEl>
                                      </p:cBhvr>
                                    </p:animEffect>
                                    <p:anim calcmode="lin" valueType="num">
                                      <p:cBhvr>
                                        <p:cTn id="20"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25" dur="26">
                                          <p:stCondLst>
                                            <p:cond delay="650"/>
                                          </p:stCondLst>
                                        </p:cTn>
                                        <p:tgtEl>
                                          <p:spTgt spid="14"/>
                                        </p:tgtEl>
                                      </p:cBhvr>
                                      <p:to x="100000" y="60000"/>
                                    </p:animScale>
                                    <p:animScale>
                                      <p:cBhvr>
                                        <p:cTn id="26" dur="166" decel="50000">
                                          <p:stCondLst>
                                            <p:cond delay="676"/>
                                          </p:stCondLst>
                                        </p:cTn>
                                        <p:tgtEl>
                                          <p:spTgt spid="14"/>
                                        </p:tgtEl>
                                      </p:cBhvr>
                                      <p:to x="100000" y="100000"/>
                                    </p:animScale>
                                    <p:animScale>
                                      <p:cBhvr>
                                        <p:cTn id="27" dur="26">
                                          <p:stCondLst>
                                            <p:cond delay="1312"/>
                                          </p:stCondLst>
                                        </p:cTn>
                                        <p:tgtEl>
                                          <p:spTgt spid="14"/>
                                        </p:tgtEl>
                                      </p:cBhvr>
                                      <p:to x="100000" y="80000"/>
                                    </p:animScale>
                                    <p:animScale>
                                      <p:cBhvr>
                                        <p:cTn id="28" dur="166" decel="50000">
                                          <p:stCondLst>
                                            <p:cond delay="1338"/>
                                          </p:stCondLst>
                                        </p:cTn>
                                        <p:tgtEl>
                                          <p:spTgt spid="14"/>
                                        </p:tgtEl>
                                      </p:cBhvr>
                                      <p:to x="100000" y="100000"/>
                                    </p:animScale>
                                    <p:animScale>
                                      <p:cBhvr>
                                        <p:cTn id="29" dur="26">
                                          <p:stCondLst>
                                            <p:cond delay="1642"/>
                                          </p:stCondLst>
                                        </p:cTn>
                                        <p:tgtEl>
                                          <p:spTgt spid="14"/>
                                        </p:tgtEl>
                                      </p:cBhvr>
                                      <p:to x="100000" y="90000"/>
                                    </p:animScale>
                                    <p:animScale>
                                      <p:cBhvr>
                                        <p:cTn id="30" dur="166" decel="50000">
                                          <p:stCondLst>
                                            <p:cond delay="1668"/>
                                          </p:stCondLst>
                                        </p:cTn>
                                        <p:tgtEl>
                                          <p:spTgt spid="14"/>
                                        </p:tgtEl>
                                      </p:cBhvr>
                                      <p:to x="100000" y="100000"/>
                                    </p:animScale>
                                    <p:animScale>
                                      <p:cBhvr>
                                        <p:cTn id="31" dur="26">
                                          <p:stCondLst>
                                            <p:cond delay="1808"/>
                                          </p:stCondLst>
                                        </p:cTn>
                                        <p:tgtEl>
                                          <p:spTgt spid="14"/>
                                        </p:tgtEl>
                                      </p:cBhvr>
                                      <p:to x="100000" y="95000"/>
                                    </p:animScale>
                                    <p:animScale>
                                      <p:cBhvr>
                                        <p:cTn id="32" dur="166" decel="50000">
                                          <p:stCondLst>
                                            <p:cond delay="1834"/>
                                          </p:stCondLst>
                                        </p:cTn>
                                        <p:tgtEl>
                                          <p:spTgt spid="14"/>
                                        </p:tgtEl>
                                      </p:cBhvr>
                                      <p:to x="100000" y="100000"/>
                                    </p:animScale>
                                  </p:childTnLst>
                                </p:cTn>
                              </p:par>
                              <p:par>
                                <p:cTn id="33" presetID="26"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down)">
                                      <p:cBhvr>
                                        <p:cTn id="35" dur="580">
                                          <p:stCondLst>
                                            <p:cond delay="0"/>
                                          </p:stCondLst>
                                        </p:cTn>
                                        <p:tgtEl>
                                          <p:spTgt spid="16"/>
                                        </p:tgtEl>
                                      </p:cBhvr>
                                    </p:animEffect>
                                    <p:anim calcmode="lin" valueType="num">
                                      <p:cBhvr>
                                        <p:cTn id="36"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41" dur="26">
                                          <p:stCondLst>
                                            <p:cond delay="650"/>
                                          </p:stCondLst>
                                        </p:cTn>
                                        <p:tgtEl>
                                          <p:spTgt spid="16"/>
                                        </p:tgtEl>
                                      </p:cBhvr>
                                      <p:to x="100000" y="60000"/>
                                    </p:animScale>
                                    <p:animScale>
                                      <p:cBhvr>
                                        <p:cTn id="42" dur="166" decel="50000">
                                          <p:stCondLst>
                                            <p:cond delay="676"/>
                                          </p:stCondLst>
                                        </p:cTn>
                                        <p:tgtEl>
                                          <p:spTgt spid="16"/>
                                        </p:tgtEl>
                                      </p:cBhvr>
                                      <p:to x="100000" y="100000"/>
                                    </p:animScale>
                                    <p:animScale>
                                      <p:cBhvr>
                                        <p:cTn id="43" dur="26">
                                          <p:stCondLst>
                                            <p:cond delay="1312"/>
                                          </p:stCondLst>
                                        </p:cTn>
                                        <p:tgtEl>
                                          <p:spTgt spid="16"/>
                                        </p:tgtEl>
                                      </p:cBhvr>
                                      <p:to x="100000" y="80000"/>
                                    </p:animScale>
                                    <p:animScale>
                                      <p:cBhvr>
                                        <p:cTn id="44" dur="166" decel="50000">
                                          <p:stCondLst>
                                            <p:cond delay="1338"/>
                                          </p:stCondLst>
                                        </p:cTn>
                                        <p:tgtEl>
                                          <p:spTgt spid="16"/>
                                        </p:tgtEl>
                                      </p:cBhvr>
                                      <p:to x="100000" y="100000"/>
                                    </p:animScale>
                                    <p:animScale>
                                      <p:cBhvr>
                                        <p:cTn id="45" dur="26">
                                          <p:stCondLst>
                                            <p:cond delay="1642"/>
                                          </p:stCondLst>
                                        </p:cTn>
                                        <p:tgtEl>
                                          <p:spTgt spid="16"/>
                                        </p:tgtEl>
                                      </p:cBhvr>
                                      <p:to x="100000" y="90000"/>
                                    </p:animScale>
                                    <p:animScale>
                                      <p:cBhvr>
                                        <p:cTn id="46" dur="166" decel="50000">
                                          <p:stCondLst>
                                            <p:cond delay="1668"/>
                                          </p:stCondLst>
                                        </p:cTn>
                                        <p:tgtEl>
                                          <p:spTgt spid="16"/>
                                        </p:tgtEl>
                                      </p:cBhvr>
                                      <p:to x="100000" y="100000"/>
                                    </p:animScale>
                                    <p:animScale>
                                      <p:cBhvr>
                                        <p:cTn id="47" dur="26">
                                          <p:stCondLst>
                                            <p:cond delay="1808"/>
                                          </p:stCondLst>
                                        </p:cTn>
                                        <p:tgtEl>
                                          <p:spTgt spid="16"/>
                                        </p:tgtEl>
                                      </p:cBhvr>
                                      <p:to x="100000" y="95000"/>
                                    </p:animScale>
                                    <p:animScale>
                                      <p:cBhvr>
                                        <p:cTn id="48" dur="166" decel="50000">
                                          <p:stCondLst>
                                            <p:cond delay="1834"/>
                                          </p:stCondLst>
                                        </p:cTn>
                                        <p:tgtEl>
                                          <p:spTgt spid="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P spid="14" grpId="0" animBg="1"/>
      <p:bldP spid="1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1483804"/>
          </a:xfrm>
          <a:prstGeom prst="rect">
            <a:avLst/>
          </a:prstGeom>
        </p:spPr>
        <p:txBody>
          <a:bodyPr wrap="square">
            <a:spAutoFit/>
          </a:bodyPr>
          <a:lstStyle/>
          <a:p>
            <a:pPr marL="92075" marR="156845">
              <a:lnSpc>
                <a:spcPct val="106400"/>
              </a:lnSpc>
              <a:spcBef>
                <a:spcPts val="180"/>
              </a:spcBef>
            </a:pPr>
            <a:r>
              <a:rPr lang="en-US" sz="2800" b="1" u="sng" spc="-35" dirty="0" smtClean="0">
                <a:latin typeface="Times New Roman"/>
                <a:cs typeface="Times New Roman"/>
              </a:rPr>
              <a:t>Before the interview:</a:t>
            </a:r>
            <a:endParaRPr lang="ar-EG" sz="2800" b="1" u="sng" spc="-35" dirty="0" smtClean="0">
              <a:latin typeface="Times New Roman"/>
              <a:cs typeface="Times New Roman"/>
            </a:endParaRPr>
          </a:p>
          <a:p>
            <a:pPr marL="434975" marR="156845" indent="-342900">
              <a:lnSpc>
                <a:spcPct val="106400"/>
              </a:lnSpc>
              <a:spcBef>
                <a:spcPts val="180"/>
              </a:spcBef>
              <a:buFont typeface="Arial" panose="020B0604020202020204" pitchFamily="34" charset="0"/>
              <a:buChar char="•"/>
            </a:pPr>
            <a:r>
              <a:rPr lang="en-US" sz="2800" b="1" dirty="0" smtClean="0">
                <a:latin typeface="Times New Roman" panose="02020603050405020304" pitchFamily="18" charset="0"/>
                <a:cs typeface="Times New Roman" panose="02020603050405020304" pitchFamily="18" charset="0"/>
              </a:rPr>
              <a:t>Preparing </a:t>
            </a:r>
            <a:endParaRPr lang="en-US" sz="2800" b="1" dirty="0">
              <a:latin typeface="Times New Roman" panose="02020603050405020304" pitchFamily="18" charset="0"/>
              <a:cs typeface="Times New Roman" panose="02020603050405020304" pitchFamily="18" charset="0"/>
            </a:endParaRPr>
          </a:p>
          <a:p>
            <a:pPr marL="92075" marR="156845">
              <a:lnSpc>
                <a:spcPct val="106400"/>
              </a:lnSpc>
              <a:spcBef>
                <a:spcPts val="180"/>
              </a:spcBef>
            </a:pPr>
            <a:endParaRPr lang="en-US" sz="2800" spc="-35" dirty="0">
              <a:latin typeface="Times New Roman"/>
              <a:cs typeface="Times New Roman"/>
            </a:endParaRPr>
          </a:p>
        </p:txBody>
      </p:sp>
      <p:sp>
        <p:nvSpPr>
          <p:cNvPr id="6" name="Rectangle 5"/>
          <p:cNvSpPr/>
          <p:nvPr/>
        </p:nvSpPr>
        <p:spPr>
          <a:xfrm>
            <a:off x="4779481" y="1106163"/>
            <a:ext cx="3464560" cy="830997"/>
          </a:xfrm>
          <a:prstGeom prst="rect">
            <a:avLst/>
          </a:prstGeom>
        </p:spPr>
        <p:txBody>
          <a:bodyPr wrap="square">
            <a:spAutoFit/>
          </a:bodyPr>
          <a:lstStyle/>
          <a:p>
            <a:pPr algn="r" rtl="1"/>
            <a:r>
              <a:rPr lang="ar-EG" sz="2400" b="1" u="sng" dirty="0"/>
              <a:t>قبل المقابلة:</a:t>
            </a:r>
          </a:p>
          <a:p>
            <a:pPr marL="342900" indent="-342900" algn="r" rtl="1">
              <a:buFont typeface="Arial" panose="020B0604020202020204" pitchFamily="34" charset="0"/>
              <a:buChar char="•"/>
            </a:pPr>
            <a:r>
              <a:rPr lang="ar-EG" sz="2400" b="1" dirty="0" smtClean="0"/>
              <a:t>التحضير</a:t>
            </a:r>
            <a:endParaRPr lang="ar-EG" sz="2400" b="1" dirty="0"/>
          </a:p>
        </p:txBody>
      </p:sp>
      <p:sp>
        <p:nvSpPr>
          <p:cNvPr id="14" name="Wave 13"/>
          <p:cNvSpPr/>
          <p:nvPr/>
        </p:nvSpPr>
        <p:spPr>
          <a:xfrm>
            <a:off x="845747" y="2042200"/>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Appearance</a:t>
            </a:r>
            <a:endParaRPr lang="en-US" sz="2400" b="1" dirty="0">
              <a:latin typeface="Times New Roman" panose="02020603050405020304" pitchFamily="18" charset="0"/>
              <a:cs typeface="Times New Roman" panose="02020603050405020304" pitchFamily="18" charset="0"/>
            </a:endParaRPr>
          </a:p>
        </p:txBody>
      </p:sp>
      <p:sp>
        <p:nvSpPr>
          <p:cNvPr id="8" name="Rectangle 7"/>
          <p:cNvSpPr/>
          <p:nvPr/>
        </p:nvSpPr>
        <p:spPr>
          <a:xfrm>
            <a:off x="-44957" y="3044910"/>
            <a:ext cx="4697393" cy="2308324"/>
          </a:xfrm>
          <a:prstGeom prst="rect">
            <a:avLst/>
          </a:prstGeom>
        </p:spPr>
        <p:txBody>
          <a:bodyPr wrap="square">
            <a:spAutoFit/>
          </a:bodyPr>
          <a:lstStyle/>
          <a:p>
            <a:r>
              <a:rPr lang="en-US" sz="2400" b="1" dirty="0"/>
              <a:t>Clothes</a:t>
            </a:r>
          </a:p>
          <a:p>
            <a:r>
              <a:rPr lang="en-US" sz="2400" dirty="0"/>
              <a:t>Your interviewing attire is in a sense a uniform that identifies you as a professional. The main piece in an interviewing uniform is the standard business suit. </a:t>
            </a:r>
          </a:p>
        </p:txBody>
      </p:sp>
      <p:sp>
        <p:nvSpPr>
          <p:cNvPr id="16" name="Wave 15"/>
          <p:cNvSpPr/>
          <p:nvPr/>
        </p:nvSpPr>
        <p:spPr>
          <a:xfrm>
            <a:off x="5739160" y="1968441"/>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smtClean="0">
                <a:latin typeface="Times New Roman" panose="02020603050405020304" pitchFamily="18" charset="0"/>
                <a:cs typeface="Times New Roman" panose="02020603050405020304" pitchFamily="18" charset="0"/>
              </a:rPr>
              <a:t>المظهر</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4474484" y="2971151"/>
            <a:ext cx="3770147" cy="1938992"/>
          </a:xfrm>
          <a:prstGeom prst="rect">
            <a:avLst/>
          </a:prstGeom>
        </p:spPr>
        <p:txBody>
          <a:bodyPr wrap="square">
            <a:spAutoFit/>
          </a:bodyPr>
          <a:lstStyle/>
          <a:p>
            <a:pPr algn="r" rtl="1"/>
            <a:r>
              <a:rPr lang="ar-EG" sz="2400" b="1" dirty="0" smtClean="0"/>
              <a:t>الملابس</a:t>
            </a:r>
          </a:p>
          <a:p>
            <a:pPr algn="r" rtl="1"/>
            <a:r>
              <a:rPr lang="ar-EG" sz="2400" dirty="0" smtClean="0"/>
              <a:t>إن </a:t>
            </a:r>
            <a:r>
              <a:rPr lang="ar-EG" sz="2400" dirty="0"/>
              <a:t>ملابس المقابلة هي في الواقع زي رسمي يحدد هويتك كمحترف. والقطعة الرئيسية في زي المقابلة الرسمي هي بدلة العمل القياسية.</a:t>
            </a:r>
            <a:endParaRPr lang="en-US" sz="2400" dirty="0"/>
          </a:p>
        </p:txBody>
      </p:sp>
    </p:spTree>
    <p:extLst>
      <p:ext uri="{BB962C8B-B14F-4D97-AF65-F5344CB8AC3E}">
        <p14:creationId xmlns:p14="http://schemas.microsoft.com/office/powerpoint/2010/main" val="959921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26"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80">
                                          <p:stCondLst>
                                            <p:cond delay="0"/>
                                          </p:stCondLst>
                                        </p:cTn>
                                        <p:tgtEl>
                                          <p:spTgt spid="14"/>
                                        </p:tgtEl>
                                      </p:cBhvr>
                                    </p:animEffect>
                                    <p:anim calcmode="lin" valueType="num">
                                      <p:cBhvr>
                                        <p:cTn id="20"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25" dur="26">
                                          <p:stCondLst>
                                            <p:cond delay="650"/>
                                          </p:stCondLst>
                                        </p:cTn>
                                        <p:tgtEl>
                                          <p:spTgt spid="14"/>
                                        </p:tgtEl>
                                      </p:cBhvr>
                                      <p:to x="100000" y="60000"/>
                                    </p:animScale>
                                    <p:animScale>
                                      <p:cBhvr>
                                        <p:cTn id="26" dur="166" decel="50000">
                                          <p:stCondLst>
                                            <p:cond delay="676"/>
                                          </p:stCondLst>
                                        </p:cTn>
                                        <p:tgtEl>
                                          <p:spTgt spid="14"/>
                                        </p:tgtEl>
                                      </p:cBhvr>
                                      <p:to x="100000" y="100000"/>
                                    </p:animScale>
                                    <p:animScale>
                                      <p:cBhvr>
                                        <p:cTn id="27" dur="26">
                                          <p:stCondLst>
                                            <p:cond delay="1312"/>
                                          </p:stCondLst>
                                        </p:cTn>
                                        <p:tgtEl>
                                          <p:spTgt spid="14"/>
                                        </p:tgtEl>
                                      </p:cBhvr>
                                      <p:to x="100000" y="80000"/>
                                    </p:animScale>
                                    <p:animScale>
                                      <p:cBhvr>
                                        <p:cTn id="28" dur="166" decel="50000">
                                          <p:stCondLst>
                                            <p:cond delay="1338"/>
                                          </p:stCondLst>
                                        </p:cTn>
                                        <p:tgtEl>
                                          <p:spTgt spid="14"/>
                                        </p:tgtEl>
                                      </p:cBhvr>
                                      <p:to x="100000" y="100000"/>
                                    </p:animScale>
                                    <p:animScale>
                                      <p:cBhvr>
                                        <p:cTn id="29" dur="26">
                                          <p:stCondLst>
                                            <p:cond delay="1642"/>
                                          </p:stCondLst>
                                        </p:cTn>
                                        <p:tgtEl>
                                          <p:spTgt spid="14"/>
                                        </p:tgtEl>
                                      </p:cBhvr>
                                      <p:to x="100000" y="90000"/>
                                    </p:animScale>
                                    <p:animScale>
                                      <p:cBhvr>
                                        <p:cTn id="30" dur="166" decel="50000">
                                          <p:stCondLst>
                                            <p:cond delay="1668"/>
                                          </p:stCondLst>
                                        </p:cTn>
                                        <p:tgtEl>
                                          <p:spTgt spid="14"/>
                                        </p:tgtEl>
                                      </p:cBhvr>
                                      <p:to x="100000" y="100000"/>
                                    </p:animScale>
                                    <p:animScale>
                                      <p:cBhvr>
                                        <p:cTn id="31" dur="26">
                                          <p:stCondLst>
                                            <p:cond delay="1808"/>
                                          </p:stCondLst>
                                        </p:cTn>
                                        <p:tgtEl>
                                          <p:spTgt spid="14"/>
                                        </p:tgtEl>
                                      </p:cBhvr>
                                      <p:to x="100000" y="95000"/>
                                    </p:animScale>
                                    <p:animScale>
                                      <p:cBhvr>
                                        <p:cTn id="32" dur="166" decel="50000">
                                          <p:stCondLst>
                                            <p:cond delay="1834"/>
                                          </p:stCondLst>
                                        </p:cTn>
                                        <p:tgtEl>
                                          <p:spTgt spid="14"/>
                                        </p:tgtEl>
                                      </p:cBhvr>
                                      <p:to x="100000" y="100000"/>
                                    </p:animScale>
                                  </p:childTnLst>
                                </p:cTn>
                              </p:par>
                              <p:par>
                                <p:cTn id="33" presetID="26"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down)">
                                      <p:cBhvr>
                                        <p:cTn id="35" dur="580">
                                          <p:stCondLst>
                                            <p:cond delay="0"/>
                                          </p:stCondLst>
                                        </p:cTn>
                                        <p:tgtEl>
                                          <p:spTgt spid="16"/>
                                        </p:tgtEl>
                                      </p:cBhvr>
                                    </p:animEffect>
                                    <p:anim calcmode="lin" valueType="num">
                                      <p:cBhvr>
                                        <p:cTn id="36"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41" dur="26">
                                          <p:stCondLst>
                                            <p:cond delay="650"/>
                                          </p:stCondLst>
                                        </p:cTn>
                                        <p:tgtEl>
                                          <p:spTgt spid="16"/>
                                        </p:tgtEl>
                                      </p:cBhvr>
                                      <p:to x="100000" y="60000"/>
                                    </p:animScale>
                                    <p:animScale>
                                      <p:cBhvr>
                                        <p:cTn id="42" dur="166" decel="50000">
                                          <p:stCondLst>
                                            <p:cond delay="676"/>
                                          </p:stCondLst>
                                        </p:cTn>
                                        <p:tgtEl>
                                          <p:spTgt spid="16"/>
                                        </p:tgtEl>
                                      </p:cBhvr>
                                      <p:to x="100000" y="100000"/>
                                    </p:animScale>
                                    <p:animScale>
                                      <p:cBhvr>
                                        <p:cTn id="43" dur="26">
                                          <p:stCondLst>
                                            <p:cond delay="1312"/>
                                          </p:stCondLst>
                                        </p:cTn>
                                        <p:tgtEl>
                                          <p:spTgt spid="16"/>
                                        </p:tgtEl>
                                      </p:cBhvr>
                                      <p:to x="100000" y="80000"/>
                                    </p:animScale>
                                    <p:animScale>
                                      <p:cBhvr>
                                        <p:cTn id="44" dur="166" decel="50000">
                                          <p:stCondLst>
                                            <p:cond delay="1338"/>
                                          </p:stCondLst>
                                        </p:cTn>
                                        <p:tgtEl>
                                          <p:spTgt spid="16"/>
                                        </p:tgtEl>
                                      </p:cBhvr>
                                      <p:to x="100000" y="100000"/>
                                    </p:animScale>
                                    <p:animScale>
                                      <p:cBhvr>
                                        <p:cTn id="45" dur="26">
                                          <p:stCondLst>
                                            <p:cond delay="1642"/>
                                          </p:stCondLst>
                                        </p:cTn>
                                        <p:tgtEl>
                                          <p:spTgt spid="16"/>
                                        </p:tgtEl>
                                      </p:cBhvr>
                                      <p:to x="100000" y="90000"/>
                                    </p:animScale>
                                    <p:animScale>
                                      <p:cBhvr>
                                        <p:cTn id="46" dur="166" decel="50000">
                                          <p:stCondLst>
                                            <p:cond delay="1668"/>
                                          </p:stCondLst>
                                        </p:cTn>
                                        <p:tgtEl>
                                          <p:spTgt spid="16"/>
                                        </p:tgtEl>
                                      </p:cBhvr>
                                      <p:to x="100000" y="100000"/>
                                    </p:animScale>
                                    <p:animScale>
                                      <p:cBhvr>
                                        <p:cTn id="47" dur="26">
                                          <p:stCondLst>
                                            <p:cond delay="1808"/>
                                          </p:stCondLst>
                                        </p:cTn>
                                        <p:tgtEl>
                                          <p:spTgt spid="16"/>
                                        </p:tgtEl>
                                      </p:cBhvr>
                                      <p:to x="100000" y="95000"/>
                                    </p:animScale>
                                    <p:animScale>
                                      <p:cBhvr>
                                        <p:cTn id="48" dur="166" decel="50000">
                                          <p:stCondLst>
                                            <p:cond delay="1834"/>
                                          </p:stCondLst>
                                        </p:cTn>
                                        <p:tgtEl>
                                          <p:spTgt spid="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P spid="14" grpId="0" animBg="1"/>
      <p:bldP spid="1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1483804"/>
          </a:xfrm>
          <a:prstGeom prst="rect">
            <a:avLst/>
          </a:prstGeom>
        </p:spPr>
        <p:txBody>
          <a:bodyPr wrap="square">
            <a:spAutoFit/>
          </a:bodyPr>
          <a:lstStyle/>
          <a:p>
            <a:pPr marL="92075" marR="156845">
              <a:lnSpc>
                <a:spcPct val="106400"/>
              </a:lnSpc>
              <a:spcBef>
                <a:spcPts val="180"/>
              </a:spcBef>
            </a:pPr>
            <a:r>
              <a:rPr lang="en-US" sz="2800" b="1" u="sng" spc="-35" dirty="0" smtClean="0">
                <a:latin typeface="Times New Roman"/>
                <a:cs typeface="Times New Roman"/>
              </a:rPr>
              <a:t>Before the interview:</a:t>
            </a:r>
            <a:endParaRPr lang="ar-EG" sz="2800" b="1" u="sng" spc="-35" dirty="0" smtClean="0">
              <a:latin typeface="Times New Roman"/>
              <a:cs typeface="Times New Roman"/>
            </a:endParaRPr>
          </a:p>
          <a:p>
            <a:pPr marL="434975" marR="156845" indent="-342900">
              <a:lnSpc>
                <a:spcPct val="106400"/>
              </a:lnSpc>
              <a:spcBef>
                <a:spcPts val="180"/>
              </a:spcBef>
              <a:buFont typeface="Arial" panose="020B0604020202020204" pitchFamily="34" charset="0"/>
              <a:buChar char="•"/>
            </a:pPr>
            <a:r>
              <a:rPr lang="en-US" sz="2800" b="1" dirty="0" smtClean="0">
                <a:latin typeface="Times New Roman" panose="02020603050405020304" pitchFamily="18" charset="0"/>
                <a:cs typeface="Times New Roman" panose="02020603050405020304" pitchFamily="18" charset="0"/>
              </a:rPr>
              <a:t>Preparing </a:t>
            </a:r>
            <a:endParaRPr lang="en-US" sz="2800" b="1" dirty="0">
              <a:latin typeface="Times New Roman" panose="02020603050405020304" pitchFamily="18" charset="0"/>
              <a:cs typeface="Times New Roman" panose="02020603050405020304" pitchFamily="18" charset="0"/>
            </a:endParaRPr>
          </a:p>
          <a:p>
            <a:pPr marL="92075" marR="156845">
              <a:lnSpc>
                <a:spcPct val="106400"/>
              </a:lnSpc>
              <a:spcBef>
                <a:spcPts val="180"/>
              </a:spcBef>
            </a:pPr>
            <a:endParaRPr lang="en-US" sz="2800" spc="-35" dirty="0">
              <a:latin typeface="Times New Roman"/>
              <a:cs typeface="Times New Roman"/>
            </a:endParaRPr>
          </a:p>
        </p:txBody>
      </p:sp>
      <p:sp>
        <p:nvSpPr>
          <p:cNvPr id="6" name="Rectangle 5"/>
          <p:cNvSpPr/>
          <p:nvPr/>
        </p:nvSpPr>
        <p:spPr>
          <a:xfrm>
            <a:off x="4779481" y="1106163"/>
            <a:ext cx="3464560" cy="830997"/>
          </a:xfrm>
          <a:prstGeom prst="rect">
            <a:avLst/>
          </a:prstGeom>
        </p:spPr>
        <p:txBody>
          <a:bodyPr wrap="square">
            <a:spAutoFit/>
          </a:bodyPr>
          <a:lstStyle/>
          <a:p>
            <a:pPr algn="r" rtl="1"/>
            <a:r>
              <a:rPr lang="ar-EG" sz="2400" b="1" u="sng" dirty="0"/>
              <a:t>قبل المقابلة:</a:t>
            </a:r>
          </a:p>
          <a:p>
            <a:pPr marL="342900" indent="-342900" algn="r" rtl="1">
              <a:buFont typeface="Arial" panose="020B0604020202020204" pitchFamily="34" charset="0"/>
              <a:buChar char="•"/>
            </a:pPr>
            <a:r>
              <a:rPr lang="ar-EG" sz="2400" b="1" dirty="0" smtClean="0"/>
              <a:t>التحضير</a:t>
            </a:r>
            <a:endParaRPr lang="ar-EG" sz="2400" b="1" dirty="0"/>
          </a:p>
        </p:txBody>
      </p:sp>
      <p:sp>
        <p:nvSpPr>
          <p:cNvPr id="14" name="Wave 13"/>
          <p:cNvSpPr/>
          <p:nvPr/>
        </p:nvSpPr>
        <p:spPr>
          <a:xfrm>
            <a:off x="845747" y="2042200"/>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Appearance</a:t>
            </a:r>
            <a:endParaRPr lang="en-US" sz="2400" b="1" dirty="0">
              <a:latin typeface="Times New Roman" panose="02020603050405020304" pitchFamily="18" charset="0"/>
              <a:cs typeface="Times New Roman" panose="02020603050405020304" pitchFamily="18" charset="0"/>
            </a:endParaRPr>
          </a:p>
        </p:txBody>
      </p:sp>
      <p:sp>
        <p:nvSpPr>
          <p:cNvPr id="8" name="Rectangle 7"/>
          <p:cNvSpPr/>
          <p:nvPr/>
        </p:nvSpPr>
        <p:spPr>
          <a:xfrm>
            <a:off x="-44957" y="3044910"/>
            <a:ext cx="4697393" cy="3785652"/>
          </a:xfrm>
          <a:prstGeom prst="rect">
            <a:avLst/>
          </a:prstGeom>
        </p:spPr>
        <p:txBody>
          <a:bodyPr wrap="square">
            <a:spAutoFit/>
          </a:bodyPr>
          <a:lstStyle/>
          <a:p>
            <a:r>
              <a:rPr lang="en-US" sz="2400" b="1" dirty="0"/>
              <a:t>Clothes</a:t>
            </a:r>
          </a:p>
          <a:p>
            <a:r>
              <a:rPr lang="en-US" sz="2400" dirty="0"/>
              <a:t>For men, that suit includes a jacket and pants. </a:t>
            </a:r>
          </a:p>
          <a:p>
            <a:r>
              <a:rPr lang="en-US" sz="2400" dirty="0"/>
              <a:t>For women, it includes a jacket and skirt. Many female students question the necessity of wearing a skirt. For better or worse, even in the 21st century, the standard interviewing uniform for women is the suit with a skirt.</a:t>
            </a:r>
          </a:p>
        </p:txBody>
      </p:sp>
      <p:sp>
        <p:nvSpPr>
          <p:cNvPr id="16" name="Wave 15"/>
          <p:cNvSpPr/>
          <p:nvPr/>
        </p:nvSpPr>
        <p:spPr>
          <a:xfrm>
            <a:off x="5739160" y="1968441"/>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smtClean="0">
                <a:latin typeface="Times New Roman" panose="02020603050405020304" pitchFamily="18" charset="0"/>
                <a:cs typeface="Times New Roman" panose="02020603050405020304" pitchFamily="18" charset="0"/>
              </a:rPr>
              <a:t>المظهر</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4474484" y="2971151"/>
            <a:ext cx="3770147" cy="3785652"/>
          </a:xfrm>
          <a:prstGeom prst="rect">
            <a:avLst/>
          </a:prstGeom>
        </p:spPr>
        <p:txBody>
          <a:bodyPr wrap="square">
            <a:spAutoFit/>
          </a:bodyPr>
          <a:lstStyle/>
          <a:p>
            <a:pPr algn="r" rtl="1"/>
            <a:r>
              <a:rPr lang="ar-EG" sz="2400" b="1" dirty="0" smtClean="0"/>
              <a:t>الملابس</a:t>
            </a:r>
          </a:p>
          <a:p>
            <a:pPr algn="r" rtl="1"/>
            <a:r>
              <a:rPr lang="ar-EG" sz="2400" dirty="0"/>
              <a:t>بالنسبة للرجال، تتضمن تلك البدلة سترة وبنطلونًا. وبالنسبة للنساء، تتضمن سترة وتنورة. تتساءل العديد من الطالبات عن ضرورة ارتداء تنورة. وسواء كان ذلك للأفضل أو الأسوأ، حتى في القرن الحادي والعشرين، فإن الزي القياسي للمقابلات الشخصية للنساء هو البدلة مع تنورة.</a:t>
            </a:r>
            <a:endParaRPr lang="en-US" sz="2400" dirty="0"/>
          </a:p>
        </p:txBody>
      </p:sp>
    </p:spTree>
    <p:extLst>
      <p:ext uri="{BB962C8B-B14F-4D97-AF65-F5344CB8AC3E}">
        <p14:creationId xmlns:p14="http://schemas.microsoft.com/office/powerpoint/2010/main" val="3837213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26"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80">
                                          <p:stCondLst>
                                            <p:cond delay="0"/>
                                          </p:stCondLst>
                                        </p:cTn>
                                        <p:tgtEl>
                                          <p:spTgt spid="14"/>
                                        </p:tgtEl>
                                      </p:cBhvr>
                                    </p:animEffect>
                                    <p:anim calcmode="lin" valueType="num">
                                      <p:cBhvr>
                                        <p:cTn id="20"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25" dur="26">
                                          <p:stCondLst>
                                            <p:cond delay="650"/>
                                          </p:stCondLst>
                                        </p:cTn>
                                        <p:tgtEl>
                                          <p:spTgt spid="14"/>
                                        </p:tgtEl>
                                      </p:cBhvr>
                                      <p:to x="100000" y="60000"/>
                                    </p:animScale>
                                    <p:animScale>
                                      <p:cBhvr>
                                        <p:cTn id="26" dur="166" decel="50000">
                                          <p:stCondLst>
                                            <p:cond delay="676"/>
                                          </p:stCondLst>
                                        </p:cTn>
                                        <p:tgtEl>
                                          <p:spTgt spid="14"/>
                                        </p:tgtEl>
                                      </p:cBhvr>
                                      <p:to x="100000" y="100000"/>
                                    </p:animScale>
                                    <p:animScale>
                                      <p:cBhvr>
                                        <p:cTn id="27" dur="26">
                                          <p:stCondLst>
                                            <p:cond delay="1312"/>
                                          </p:stCondLst>
                                        </p:cTn>
                                        <p:tgtEl>
                                          <p:spTgt spid="14"/>
                                        </p:tgtEl>
                                      </p:cBhvr>
                                      <p:to x="100000" y="80000"/>
                                    </p:animScale>
                                    <p:animScale>
                                      <p:cBhvr>
                                        <p:cTn id="28" dur="166" decel="50000">
                                          <p:stCondLst>
                                            <p:cond delay="1338"/>
                                          </p:stCondLst>
                                        </p:cTn>
                                        <p:tgtEl>
                                          <p:spTgt spid="14"/>
                                        </p:tgtEl>
                                      </p:cBhvr>
                                      <p:to x="100000" y="100000"/>
                                    </p:animScale>
                                    <p:animScale>
                                      <p:cBhvr>
                                        <p:cTn id="29" dur="26">
                                          <p:stCondLst>
                                            <p:cond delay="1642"/>
                                          </p:stCondLst>
                                        </p:cTn>
                                        <p:tgtEl>
                                          <p:spTgt spid="14"/>
                                        </p:tgtEl>
                                      </p:cBhvr>
                                      <p:to x="100000" y="90000"/>
                                    </p:animScale>
                                    <p:animScale>
                                      <p:cBhvr>
                                        <p:cTn id="30" dur="166" decel="50000">
                                          <p:stCondLst>
                                            <p:cond delay="1668"/>
                                          </p:stCondLst>
                                        </p:cTn>
                                        <p:tgtEl>
                                          <p:spTgt spid="14"/>
                                        </p:tgtEl>
                                      </p:cBhvr>
                                      <p:to x="100000" y="100000"/>
                                    </p:animScale>
                                    <p:animScale>
                                      <p:cBhvr>
                                        <p:cTn id="31" dur="26">
                                          <p:stCondLst>
                                            <p:cond delay="1808"/>
                                          </p:stCondLst>
                                        </p:cTn>
                                        <p:tgtEl>
                                          <p:spTgt spid="14"/>
                                        </p:tgtEl>
                                      </p:cBhvr>
                                      <p:to x="100000" y="95000"/>
                                    </p:animScale>
                                    <p:animScale>
                                      <p:cBhvr>
                                        <p:cTn id="32" dur="166" decel="50000">
                                          <p:stCondLst>
                                            <p:cond delay="1834"/>
                                          </p:stCondLst>
                                        </p:cTn>
                                        <p:tgtEl>
                                          <p:spTgt spid="14"/>
                                        </p:tgtEl>
                                      </p:cBhvr>
                                      <p:to x="100000" y="100000"/>
                                    </p:animScale>
                                  </p:childTnLst>
                                </p:cTn>
                              </p:par>
                              <p:par>
                                <p:cTn id="33" presetID="26"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down)">
                                      <p:cBhvr>
                                        <p:cTn id="35" dur="580">
                                          <p:stCondLst>
                                            <p:cond delay="0"/>
                                          </p:stCondLst>
                                        </p:cTn>
                                        <p:tgtEl>
                                          <p:spTgt spid="16"/>
                                        </p:tgtEl>
                                      </p:cBhvr>
                                    </p:animEffect>
                                    <p:anim calcmode="lin" valueType="num">
                                      <p:cBhvr>
                                        <p:cTn id="36"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41" dur="26">
                                          <p:stCondLst>
                                            <p:cond delay="650"/>
                                          </p:stCondLst>
                                        </p:cTn>
                                        <p:tgtEl>
                                          <p:spTgt spid="16"/>
                                        </p:tgtEl>
                                      </p:cBhvr>
                                      <p:to x="100000" y="60000"/>
                                    </p:animScale>
                                    <p:animScale>
                                      <p:cBhvr>
                                        <p:cTn id="42" dur="166" decel="50000">
                                          <p:stCondLst>
                                            <p:cond delay="676"/>
                                          </p:stCondLst>
                                        </p:cTn>
                                        <p:tgtEl>
                                          <p:spTgt spid="16"/>
                                        </p:tgtEl>
                                      </p:cBhvr>
                                      <p:to x="100000" y="100000"/>
                                    </p:animScale>
                                    <p:animScale>
                                      <p:cBhvr>
                                        <p:cTn id="43" dur="26">
                                          <p:stCondLst>
                                            <p:cond delay="1312"/>
                                          </p:stCondLst>
                                        </p:cTn>
                                        <p:tgtEl>
                                          <p:spTgt spid="16"/>
                                        </p:tgtEl>
                                      </p:cBhvr>
                                      <p:to x="100000" y="80000"/>
                                    </p:animScale>
                                    <p:animScale>
                                      <p:cBhvr>
                                        <p:cTn id="44" dur="166" decel="50000">
                                          <p:stCondLst>
                                            <p:cond delay="1338"/>
                                          </p:stCondLst>
                                        </p:cTn>
                                        <p:tgtEl>
                                          <p:spTgt spid="16"/>
                                        </p:tgtEl>
                                      </p:cBhvr>
                                      <p:to x="100000" y="100000"/>
                                    </p:animScale>
                                    <p:animScale>
                                      <p:cBhvr>
                                        <p:cTn id="45" dur="26">
                                          <p:stCondLst>
                                            <p:cond delay="1642"/>
                                          </p:stCondLst>
                                        </p:cTn>
                                        <p:tgtEl>
                                          <p:spTgt spid="16"/>
                                        </p:tgtEl>
                                      </p:cBhvr>
                                      <p:to x="100000" y="90000"/>
                                    </p:animScale>
                                    <p:animScale>
                                      <p:cBhvr>
                                        <p:cTn id="46" dur="166" decel="50000">
                                          <p:stCondLst>
                                            <p:cond delay="1668"/>
                                          </p:stCondLst>
                                        </p:cTn>
                                        <p:tgtEl>
                                          <p:spTgt spid="16"/>
                                        </p:tgtEl>
                                      </p:cBhvr>
                                      <p:to x="100000" y="100000"/>
                                    </p:animScale>
                                    <p:animScale>
                                      <p:cBhvr>
                                        <p:cTn id="47" dur="26">
                                          <p:stCondLst>
                                            <p:cond delay="1808"/>
                                          </p:stCondLst>
                                        </p:cTn>
                                        <p:tgtEl>
                                          <p:spTgt spid="16"/>
                                        </p:tgtEl>
                                      </p:cBhvr>
                                      <p:to x="100000" y="95000"/>
                                    </p:animScale>
                                    <p:animScale>
                                      <p:cBhvr>
                                        <p:cTn id="48" dur="166" decel="50000">
                                          <p:stCondLst>
                                            <p:cond delay="1834"/>
                                          </p:stCondLst>
                                        </p:cTn>
                                        <p:tgtEl>
                                          <p:spTgt spid="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P spid="14" grpId="0" animBg="1"/>
      <p:bldP spid="1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1483804"/>
          </a:xfrm>
          <a:prstGeom prst="rect">
            <a:avLst/>
          </a:prstGeom>
        </p:spPr>
        <p:txBody>
          <a:bodyPr wrap="square">
            <a:spAutoFit/>
          </a:bodyPr>
          <a:lstStyle/>
          <a:p>
            <a:pPr marL="92075" marR="156845">
              <a:lnSpc>
                <a:spcPct val="106400"/>
              </a:lnSpc>
              <a:spcBef>
                <a:spcPts val="180"/>
              </a:spcBef>
            </a:pPr>
            <a:r>
              <a:rPr lang="en-US" sz="2800" b="1" u="sng" spc="-35" dirty="0" smtClean="0">
                <a:latin typeface="Times New Roman"/>
                <a:cs typeface="Times New Roman"/>
              </a:rPr>
              <a:t>Before the interview:</a:t>
            </a:r>
            <a:endParaRPr lang="ar-EG" sz="2800" b="1" u="sng" spc="-35" dirty="0" smtClean="0">
              <a:latin typeface="Times New Roman"/>
              <a:cs typeface="Times New Roman"/>
            </a:endParaRPr>
          </a:p>
          <a:p>
            <a:pPr marL="434975" marR="156845" indent="-342900">
              <a:lnSpc>
                <a:spcPct val="106400"/>
              </a:lnSpc>
              <a:spcBef>
                <a:spcPts val="180"/>
              </a:spcBef>
              <a:buFont typeface="Arial" panose="020B0604020202020204" pitchFamily="34" charset="0"/>
              <a:buChar char="•"/>
            </a:pPr>
            <a:r>
              <a:rPr lang="en-US" sz="2800" b="1" dirty="0" smtClean="0">
                <a:latin typeface="Times New Roman" panose="02020603050405020304" pitchFamily="18" charset="0"/>
                <a:cs typeface="Times New Roman" panose="02020603050405020304" pitchFamily="18" charset="0"/>
              </a:rPr>
              <a:t>Preparing </a:t>
            </a:r>
            <a:endParaRPr lang="en-US" sz="2800" b="1" dirty="0">
              <a:latin typeface="Times New Roman" panose="02020603050405020304" pitchFamily="18" charset="0"/>
              <a:cs typeface="Times New Roman" panose="02020603050405020304" pitchFamily="18" charset="0"/>
            </a:endParaRPr>
          </a:p>
          <a:p>
            <a:pPr marL="92075" marR="156845">
              <a:lnSpc>
                <a:spcPct val="106400"/>
              </a:lnSpc>
              <a:spcBef>
                <a:spcPts val="180"/>
              </a:spcBef>
            </a:pPr>
            <a:endParaRPr lang="en-US" sz="2800" spc="-35" dirty="0">
              <a:latin typeface="Times New Roman"/>
              <a:cs typeface="Times New Roman"/>
            </a:endParaRPr>
          </a:p>
        </p:txBody>
      </p:sp>
      <p:sp>
        <p:nvSpPr>
          <p:cNvPr id="6" name="Rectangle 5"/>
          <p:cNvSpPr/>
          <p:nvPr/>
        </p:nvSpPr>
        <p:spPr>
          <a:xfrm>
            <a:off x="4779481" y="1106163"/>
            <a:ext cx="3464560" cy="830997"/>
          </a:xfrm>
          <a:prstGeom prst="rect">
            <a:avLst/>
          </a:prstGeom>
        </p:spPr>
        <p:txBody>
          <a:bodyPr wrap="square">
            <a:spAutoFit/>
          </a:bodyPr>
          <a:lstStyle/>
          <a:p>
            <a:pPr algn="r" rtl="1"/>
            <a:r>
              <a:rPr lang="ar-EG" sz="2400" b="1" u="sng" dirty="0"/>
              <a:t>قبل المقابلة:</a:t>
            </a:r>
          </a:p>
          <a:p>
            <a:pPr marL="342900" indent="-342900" algn="r" rtl="1">
              <a:buFont typeface="Arial" panose="020B0604020202020204" pitchFamily="34" charset="0"/>
              <a:buChar char="•"/>
            </a:pPr>
            <a:r>
              <a:rPr lang="ar-EG" sz="2400" b="1" dirty="0" smtClean="0"/>
              <a:t>التحضير</a:t>
            </a:r>
            <a:endParaRPr lang="ar-EG" sz="2400" b="1" dirty="0"/>
          </a:p>
        </p:txBody>
      </p:sp>
      <p:sp>
        <p:nvSpPr>
          <p:cNvPr id="14" name="Wave 13"/>
          <p:cNvSpPr/>
          <p:nvPr/>
        </p:nvSpPr>
        <p:spPr>
          <a:xfrm>
            <a:off x="845747" y="2042200"/>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Appearance</a:t>
            </a:r>
            <a:endParaRPr lang="en-US" sz="2400" b="1" dirty="0">
              <a:latin typeface="Times New Roman" panose="02020603050405020304" pitchFamily="18" charset="0"/>
              <a:cs typeface="Times New Roman" panose="02020603050405020304" pitchFamily="18" charset="0"/>
            </a:endParaRPr>
          </a:p>
        </p:txBody>
      </p:sp>
      <p:sp>
        <p:nvSpPr>
          <p:cNvPr id="8" name="Rectangle 7"/>
          <p:cNvSpPr/>
          <p:nvPr/>
        </p:nvSpPr>
        <p:spPr>
          <a:xfrm>
            <a:off x="-44957" y="3044910"/>
            <a:ext cx="4697393" cy="3046988"/>
          </a:xfrm>
          <a:prstGeom prst="rect">
            <a:avLst/>
          </a:prstGeom>
        </p:spPr>
        <p:txBody>
          <a:bodyPr wrap="square">
            <a:spAutoFit/>
          </a:bodyPr>
          <a:lstStyle/>
          <a:p>
            <a:r>
              <a:rPr lang="en-US" sz="2400" b="1" dirty="0"/>
              <a:t>Clothes</a:t>
            </a:r>
          </a:p>
          <a:p>
            <a:r>
              <a:rPr lang="en-US" sz="2400" dirty="0"/>
              <a:t>Colors: Black, dark gray or dark blue.</a:t>
            </a:r>
          </a:p>
          <a:p>
            <a:r>
              <a:rPr lang="en-US" sz="2400" dirty="0"/>
              <a:t>Brands: Interviewers do not expect to see new college graduates in expensive, designer-label suits, nor do they expect to see them in ill-fitting suits. When purchasing your suit, the fit is extremely important.</a:t>
            </a:r>
          </a:p>
        </p:txBody>
      </p:sp>
      <p:sp>
        <p:nvSpPr>
          <p:cNvPr id="16" name="Wave 15"/>
          <p:cNvSpPr/>
          <p:nvPr/>
        </p:nvSpPr>
        <p:spPr>
          <a:xfrm>
            <a:off x="5739160" y="1968441"/>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smtClean="0">
                <a:latin typeface="Times New Roman" panose="02020603050405020304" pitchFamily="18" charset="0"/>
                <a:cs typeface="Times New Roman" panose="02020603050405020304" pitchFamily="18" charset="0"/>
              </a:rPr>
              <a:t>المظهر</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4474484" y="2971151"/>
            <a:ext cx="3770147" cy="3785652"/>
          </a:xfrm>
          <a:prstGeom prst="rect">
            <a:avLst/>
          </a:prstGeom>
        </p:spPr>
        <p:txBody>
          <a:bodyPr wrap="square">
            <a:spAutoFit/>
          </a:bodyPr>
          <a:lstStyle/>
          <a:p>
            <a:pPr algn="r" rtl="1"/>
            <a:r>
              <a:rPr lang="ar-EG" sz="2400" b="1" dirty="0" smtClean="0"/>
              <a:t>الملابس</a:t>
            </a:r>
          </a:p>
          <a:p>
            <a:pPr algn="r" rtl="1"/>
            <a:r>
              <a:rPr lang="ar-EG" sz="2400" dirty="0"/>
              <a:t>الألوان: أسود، أو رمادي غامق، أو أزرق غامق.</a:t>
            </a:r>
          </a:p>
          <a:p>
            <a:pPr algn="r" rtl="1"/>
            <a:r>
              <a:rPr lang="ar-EG" sz="2400" dirty="0"/>
              <a:t>العلامات التجارية: لا يتوقع القائمون على المقابلات رؤية خريجي الجامعات الجدد وهم يرتدون بدلات باهظة الثمن من ماركات شهيرة، ولا يتوقعون رؤيتهم يرتدون بدلات غير مناسبة. عند شراء البدلة، فإن الملاءمة مهمة للغاية.</a:t>
            </a:r>
            <a:endParaRPr lang="en-US" sz="2400" dirty="0"/>
          </a:p>
        </p:txBody>
      </p:sp>
    </p:spTree>
    <p:extLst>
      <p:ext uri="{BB962C8B-B14F-4D97-AF65-F5344CB8AC3E}">
        <p14:creationId xmlns:p14="http://schemas.microsoft.com/office/powerpoint/2010/main" val="1725142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26"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80">
                                          <p:stCondLst>
                                            <p:cond delay="0"/>
                                          </p:stCondLst>
                                        </p:cTn>
                                        <p:tgtEl>
                                          <p:spTgt spid="14"/>
                                        </p:tgtEl>
                                      </p:cBhvr>
                                    </p:animEffect>
                                    <p:anim calcmode="lin" valueType="num">
                                      <p:cBhvr>
                                        <p:cTn id="20"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25" dur="26">
                                          <p:stCondLst>
                                            <p:cond delay="650"/>
                                          </p:stCondLst>
                                        </p:cTn>
                                        <p:tgtEl>
                                          <p:spTgt spid="14"/>
                                        </p:tgtEl>
                                      </p:cBhvr>
                                      <p:to x="100000" y="60000"/>
                                    </p:animScale>
                                    <p:animScale>
                                      <p:cBhvr>
                                        <p:cTn id="26" dur="166" decel="50000">
                                          <p:stCondLst>
                                            <p:cond delay="676"/>
                                          </p:stCondLst>
                                        </p:cTn>
                                        <p:tgtEl>
                                          <p:spTgt spid="14"/>
                                        </p:tgtEl>
                                      </p:cBhvr>
                                      <p:to x="100000" y="100000"/>
                                    </p:animScale>
                                    <p:animScale>
                                      <p:cBhvr>
                                        <p:cTn id="27" dur="26">
                                          <p:stCondLst>
                                            <p:cond delay="1312"/>
                                          </p:stCondLst>
                                        </p:cTn>
                                        <p:tgtEl>
                                          <p:spTgt spid="14"/>
                                        </p:tgtEl>
                                      </p:cBhvr>
                                      <p:to x="100000" y="80000"/>
                                    </p:animScale>
                                    <p:animScale>
                                      <p:cBhvr>
                                        <p:cTn id="28" dur="166" decel="50000">
                                          <p:stCondLst>
                                            <p:cond delay="1338"/>
                                          </p:stCondLst>
                                        </p:cTn>
                                        <p:tgtEl>
                                          <p:spTgt spid="14"/>
                                        </p:tgtEl>
                                      </p:cBhvr>
                                      <p:to x="100000" y="100000"/>
                                    </p:animScale>
                                    <p:animScale>
                                      <p:cBhvr>
                                        <p:cTn id="29" dur="26">
                                          <p:stCondLst>
                                            <p:cond delay="1642"/>
                                          </p:stCondLst>
                                        </p:cTn>
                                        <p:tgtEl>
                                          <p:spTgt spid="14"/>
                                        </p:tgtEl>
                                      </p:cBhvr>
                                      <p:to x="100000" y="90000"/>
                                    </p:animScale>
                                    <p:animScale>
                                      <p:cBhvr>
                                        <p:cTn id="30" dur="166" decel="50000">
                                          <p:stCondLst>
                                            <p:cond delay="1668"/>
                                          </p:stCondLst>
                                        </p:cTn>
                                        <p:tgtEl>
                                          <p:spTgt spid="14"/>
                                        </p:tgtEl>
                                      </p:cBhvr>
                                      <p:to x="100000" y="100000"/>
                                    </p:animScale>
                                    <p:animScale>
                                      <p:cBhvr>
                                        <p:cTn id="31" dur="26">
                                          <p:stCondLst>
                                            <p:cond delay="1808"/>
                                          </p:stCondLst>
                                        </p:cTn>
                                        <p:tgtEl>
                                          <p:spTgt spid="14"/>
                                        </p:tgtEl>
                                      </p:cBhvr>
                                      <p:to x="100000" y="95000"/>
                                    </p:animScale>
                                    <p:animScale>
                                      <p:cBhvr>
                                        <p:cTn id="32" dur="166" decel="50000">
                                          <p:stCondLst>
                                            <p:cond delay="1834"/>
                                          </p:stCondLst>
                                        </p:cTn>
                                        <p:tgtEl>
                                          <p:spTgt spid="14"/>
                                        </p:tgtEl>
                                      </p:cBhvr>
                                      <p:to x="100000" y="100000"/>
                                    </p:animScale>
                                  </p:childTnLst>
                                </p:cTn>
                              </p:par>
                              <p:par>
                                <p:cTn id="33" presetID="26"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down)">
                                      <p:cBhvr>
                                        <p:cTn id="35" dur="580">
                                          <p:stCondLst>
                                            <p:cond delay="0"/>
                                          </p:stCondLst>
                                        </p:cTn>
                                        <p:tgtEl>
                                          <p:spTgt spid="16"/>
                                        </p:tgtEl>
                                      </p:cBhvr>
                                    </p:animEffect>
                                    <p:anim calcmode="lin" valueType="num">
                                      <p:cBhvr>
                                        <p:cTn id="36"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41" dur="26">
                                          <p:stCondLst>
                                            <p:cond delay="650"/>
                                          </p:stCondLst>
                                        </p:cTn>
                                        <p:tgtEl>
                                          <p:spTgt spid="16"/>
                                        </p:tgtEl>
                                      </p:cBhvr>
                                      <p:to x="100000" y="60000"/>
                                    </p:animScale>
                                    <p:animScale>
                                      <p:cBhvr>
                                        <p:cTn id="42" dur="166" decel="50000">
                                          <p:stCondLst>
                                            <p:cond delay="676"/>
                                          </p:stCondLst>
                                        </p:cTn>
                                        <p:tgtEl>
                                          <p:spTgt spid="16"/>
                                        </p:tgtEl>
                                      </p:cBhvr>
                                      <p:to x="100000" y="100000"/>
                                    </p:animScale>
                                    <p:animScale>
                                      <p:cBhvr>
                                        <p:cTn id="43" dur="26">
                                          <p:stCondLst>
                                            <p:cond delay="1312"/>
                                          </p:stCondLst>
                                        </p:cTn>
                                        <p:tgtEl>
                                          <p:spTgt spid="16"/>
                                        </p:tgtEl>
                                      </p:cBhvr>
                                      <p:to x="100000" y="80000"/>
                                    </p:animScale>
                                    <p:animScale>
                                      <p:cBhvr>
                                        <p:cTn id="44" dur="166" decel="50000">
                                          <p:stCondLst>
                                            <p:cond delay="1338"/>
                                          </p:stCondLst>
                                        </p:cTn>
                                        <p:tgtEl>
                                          <p:spTgt spid="16"/>
                                        </p:tgtEl>
                                      </p:cBhvr>
                                      <p:to x="100000" y="100000"/>
                                    </p:animScale>
                                    <p:animScale>
                                      <p:cBhvr>
                                        <p:cTn id="45" dur="26">
                                          <p:stCondLst>
                                            <p:cond delay="1642"/>
                                          </p:stCondLst>
                                        </p:cTn>
                                        <p:tgtEl>
                                          <p:spTgt spid="16"/>
                                        </p:tgtEl>
                                      </p:cBhvr>
                                      <p:to x="100000" y="90000"/>
                                    </p:animScale>
                                    <p:animScale>
                                      <p:cBhvr>
                                        <p:cTn id="46" dur="166" decel="50000">
                                          <p:stCondLst>
                                            <p:cond delay="1668"/>
                                          </p:stCondLst>
                                        </p:cTn>
                                        <p:tgtEl>
                                          <p:spTgt spid="16"/>
                                        </p:tgtEl>
                                      </p:cBhvr>
                                      <p:to x="100000" y="100000"/>
                                    </p:animScale>
                                    <p:animScale>
                                      <p:cBhvr>
                                        <p:cTn id="47" dur="26">
                                          <p:stCondLst>
                                            <p:cond delay="1808"/>
                                          </p:stCondLst>
                                        </p:cTn>
                                        <p:tgtEl>
                                          <p:spTgt spid="16"/>
                                        </p:tgtEl>
                                      </p:cBhvr>
                                      <p:to x="100000" y="95000"/>
                                    </p:animScale>
                                    <p:animScale>
                                      <p:cBhvr>
                                        <p:cTn id="48" dur="166" decel="50000">
                                          <p:stCondLst>
                                            <p:cond delay="1834"/>
                                          </p:stCondLst>
                                        </p:cTn>
                                        <p:tgtEl>
                                          <p:spTgt spid="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P spid="14" grpId="0" animBg="1"/>
      <p:bldP spid="1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1483804"/>
          </a:xfrm>
          <a:prstGeom prst="rect">
            <a:avLst/>
          </a:prstGeom>
        </p:spPr>
        <p:txBody>
          <a:bodyPr wrap="square">
            <a:spAutoFit/>
          </a:bodyPr>
          <a:lstStyle/>
          <a:p>
            <a:pPr marL="92075" marR="156845">
              <a:lnSpc>
                <a:spcPct val="106400"/>
              </a:lnSpc>
              <a:spcBef>
                <a:spcPts val="180"/>
              </a:spcBef>
            </a:pPr>
            <a:r>
              <a:rPr lang="en-US" sz="2800" b="1" u="sng" spc="-35" dirty="0" smtClean="0">
                <a:latin typeface="Times New Roman"/>
                <a:cs typeface="Times New Roman"/>
              </a:rPr>
              <a:t>Before the interview:</a:t>
            </a:r>
            <a:endParaRPr lang="ar-EG" sz="2800" b="1" u="sng" spc="-35" dirty="0" smtClean="0">
              <a:latin typeface="Times New Roman"/>
              <a:cs typeface="Times New Roman"/>
            </a:endParaRPr>
          </a:p>
          <a:p>
            <a:pPr marL="434975" marR="156845" indent="-342900">
              <a:lnSpc>
                <a:spcPct val="106400"/>
              </a:lnSpc>
              <a:spcBef>
                <a:spcPts val="180"/>
              </a:spcBef>
              <a:buFont typeface="Arial" panose="020B0604020202020204" pitchFamily="34" charset="0"/>
              <a:buChar char="•"/>
            </a:pPr>
            <a:r>
              <a:rPr lang="en-US" sz="2800" b="1" dirty="0" smtClean="0">
                <a:latin typeface="Times New Roman" panose="02020603050405020304" pitchFamily="18" charset="0"/>
                <a:cs typeface="Times New Roman" panose="02020603050405020304" pitchFamily="18" charset="0"/>
              </a:rPr>
              <a:t>Practicing</a:t>
            </a:r>
            <a:endParaRPr lang="en-US" sz="2800" b="1" dirty="0">
              <a:latin typeface="Times New Roman" panose="02020603050405020304" pitchFamily="18" charset="0"/>
              <a:cs typeface="Times New Roman" panose="02020603050405020304" pitchFamily="18" charset="0"/>
            </a:endParaRPr>
          </a:p>
          <a:p>
            <a:pPr marL="92075" marR="156845">
              <a:lnSpc>
                <a:spcPct val="106400"/>
              </a:lnSpc>
              <a:spcBef>
                <a:spcPts val="180"/>
              </a:spcBef>
            </a:pPr>
            <a:endParaRPr lang="en-US" sz="2800" spc="-35" dirty="0">
              <a:latin typeface="Times New Roman"/>
              <a:cs typeface="Times New Roman"/>
            </a:endParaRPr>
          </a:p>
        </p:txBody>
      </p:sp>
      <p:sp>
        <p:nvSpPr>
          <p:cNvPr id="6" name="Rectangle 5"/>
          <p:cNvSpPr/>
          <p:nvPr/>
        </p:nvSpPr>
        <p:spPr>
          <a:xfrm>
            <a:off x="4779481" y="1106163"/>
            <a:ext cx="3464560" cy="830997"/>
          </a:xfrm>
          <a:prstGeom prst="rect">
            <a:avLst/>
          </a:prstGeom>
        </p:spPr>
        <p:txBody>
          <a:bodyPr wrap="square">
            <a:spAutoFit/>
          </a:bodyPr>
          <a:lstStyle/>
          <a:p>
            <a:pPr algn="r" rtl="1"/>
            <a:r>
              <a:rPr lang="ar-EG" sz="2400" b="1" u="sng" dirty="0"/>
              <a:t>قبل المقابلة:</a:t>
            </a:r>
          </a:p>
          <a:p>
            <a:pPr marL="342900" indent="-342900" algn="r" rtl="1">
              <a:buFont typeface="Arial" panose="020B0604020202020204" pitchFamily="34" charset="0"/>
              <a:buChar char="•"/>
            </a:pPr>
            <a:r>
              <a:rPr lang="ar-EG" sz="2400" b="1" dirty="0" smtClean="0"/>
              <a:t>الممارسة</a:t>
            </a:r>
            <a:endParaRPr lang="ar-EG" sz="2400" b="1" dirty="0"/>
          </a:p>
        </p:txBody>
      </p:sp>
      <p:sp>
        <p:nvSpPr>
          <p:cNvPr id="14" name="Wave 13"/>
          <p:cNvSpPr/>
          <p:nvPr/>
        </p:nvSpPr>
        <p:spPr>
          <a:xfrm>
            <a:off x="940182" y="2042200"/>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solidFill>
                  <a:schemeClr val="tx1"/>
                </a:solidFill>
                <a:latin typeface="Times New Roman" panose="02020603050405020304" pitchFamily="18" charset="0"/>
                <a:cs typeface="Times New Roman" panose="02020603050405020304" pitchFamily="18" charset="0"/>
              </a:rPr>
              <a:t>Mock</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8" name="Rectangle 7"/>
          <p:cNvSpPr/>
          <p:nvPr/>
        </p:nvSpPr>
        <p:spPr>
          <a:xfrm>
            <a:off x="-44957" y="3044910"/>
            <a:ext cx="4444237" cy="3046988"/>
          </a:xfrm>
          <a:prstGeom prst="rect">
            <a:avLst/>
          </a:prstGeom>
        </p:spPr>
        <p:txBody>
          <a:bodyPr wrap="square">
            <a:spAutoFit/>
          </a:bodyPr>
          <a:lstStyle/>
          <a:p>
            <a:pPr marL="342900" indent="-342900">
              <a:buFont typeface="Arial" panose="020B0604020202020204" pitchFamily="34" charset="0"/>
              <a:buChar char="•"/>
            </a:pPr>
            <a:r>
              <a:rPr lang="en-US" sz="2400" dirty="0"/>
              <a:t>Prepare for your mock interview video just as you would prepare for a real interview.</a:t>
            </a:r>
          </a:p>
          <a:p>
            <a:pPr marL="342900" indent="-342900">
              <a:buFont typeface="Arial" panose="020B0604020202020204" pitchFamily="34" charset="0"/>
              <a:buChar char="•"/>
            </a:pPr>
            <a:r>
              <a:rPr lang="en-US" sz="2400" dirty="0"/>
              <a:t>Think through the questions you are likely to be asked, and prepare answers for them.</a:t>
            </a:r>
          </a:p>
          <a:p>
            <a:pPr marL="342900" indent="-342900">
              <a:buFont typeface="Arial" panose="020B0604020202020204" pitchFamily="34" charset="0"/>
              <a:buChar char="•"/>
            </a:pPr>
            <a:endParaRPr lang="en-US" sz="2400" dirty="0"/>
          </a:p>
        </p:txBody>
      </p:sp>
      <p:sp>
        <p:nvSpPr>
          <p:cNvPr id="16" name="Wave 15"/>
          <p:cNvSpPr/>
          <p:nvPr/>
        </p:nvSpPr>
        <p:spPr>
          <a:xfrm>
            <a:off x="5739160" y="1968441"/>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smtClean="0">
                <a:latin typeface="Times New Roman" panose="02020603050405020304" pitchFamily="18" charset="0"/>
                <a:cs typeface="Times New Roman" panose="02020603050405020304" pitchFamily="18" charset="0"/>
              </a:rPr>
              <a:t>مُحاكاة</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4474484" y="2971151"/>
            <a:ext cx="3770147" cy="1938992"/>
          </a:xfrm>
          <a:prstGeom prst="rect">
            <a:avLst/>
          </a:prstGeom>
        </p:spPr>
        <p:txBody>
          <a:bodyPr wrap="square">
            <a:spAutoFit/>
          </a:bodyPr>
          <a:lstStyle/>
          <a:p>
            <a:pPr marL="342900" indent="-342900" algn="r" rtl="1">
              <a:buFont typeface="Arial" panose="020B0604020202020204" pitchFamily="34" charset="0"/>
              <a:buChar char="•"/>
            </a:pPr>
            <a:r>
              <a:rPr lang="ar-EG" sz="2400" dirty="0"/>
              <a:t>استعد لفيديو المقابلة التجريبية كما تستعد لمقابلة حقيقية.</a:t>
            </a:r>
          </a:p>
          <a:p>
            <a:pPr marL="342900" indent="-342900" algn="r" rtl="1">
              <a:buFont typeface="Arial" panose="020B0604020202020204" pitchFamily="34" charset="0"/>
              <a:buChar char="•"/>
            </a:pPr>
            <a:r>
              <a:rPr lang="ar-EG" sz="2400" dirty="0"/>
              <a:t>فكر جيدًا في الأسئلة التي من المحتمل أن تُطرح عليك، وقم بإعداد إجابات لها.</a:t>
            </a:r>
            <a:endParaRPr lang="en-US" sz="2400" dirty="0"/>
          </a:p>
        </p:txBody>
      </p:sp>
    </p:spTree>
    <p:extLst>
      <p:ext uri="{BB962C8B-B14F-4D97-AF65-F5344CB8AC3E}">
        <p14:creationId xmlns:p14="http://schemas.microsoft.com/office/powerpoint/2010/main" val="2407592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26"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80">
                                          <p:stCondLst>
                                            <p:cond delay="0"/>
                                          </p:stCondLst>
                                        </p:cTn>
                                        <p:tgtEl>
                                          <p:spTgt spid="14"/>
                                        </p:tgtEl>
                                      </p:cBhvr>
                                    </p:animEffect>
                                    <p:anim calcmode="lin" valueType="num">
                                      <p:cBhvr>
                                        <p:cTn id="20"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25" dur="26">
                                          <p:stCondLst>
                                            <p:cond delay="650"/>
                                          </p:stCondLst>
                                        </p:cTn>
                                        <p:tgtEl>
                                          <p:spTgt spid="14"/>
                                        </p:tgtEl>
                                      </p:cBhvr>
                                      <p:to x="100000" y="60000"/>
                                    </p:animScale>
                                    <p:animScale>
                                      <p:cBhvr>
                                        <p:cTn id="26" dur="166" decel="50000">
                                          <p:stCondLst>
                                            <p:cond delay="676"/>
                                          </p:stCondLst>
                                        </p:cTn>
                                        <p:tgtEl>
                                          <p:spTgt spid="14"/>
                                        </p:tgtEl>
                                      </p:cBhvr>
                                      <p:to x="100000" y="100000"/>
                                    </p:animScale>
                                    <p:animScale>
                                      <p:cBhvr>
                                        <p:cTn id="27" dur="26">
                                          <p:stCondLst>
                                            <p:cond delay="1312"/>
                                          </p:stCondLst>
                                        </p:cTn>
                                        <p:tgtEl>
                                          <p:spTgt spid="14"/>
                                        </p:tgtEl>
                                      </p:cBhvr>
                                      <p:to x="100000" y="80000"/>
                                    </p:animScale>
                                    <p:animScale>
                                      <p:cBhvr>
                                        <p:cTn id="28" dur="166" decel="50000">
                                          <p:stCondLst>
                                            <p:cond delay="1338"/>
                                          </p:stCondLst>
                                        </p:cTn>
                                        <p:tgtEl>
                                          <p:spTgt spid="14"/>
                                        </p:tgtEl>
                                      </p:cBhvr>
                                      <p:to x="100000" y="100000"/>
                                    </p:animScale>
                                    <p:animScale>
                                      <p:cBhvr>
                                        <p:cTn id="29" dur="26">
                                          <p:stCondLst>
                                            <p:cond delay="1642"/>
                                          </p:stCondLst>
                                        </p:cTn>
                                        <p:tgtEl>
                                          <p:spTgt spid="14"/>
                                        </p:tgtEl>
                                      </p:cBhvr>
                                      <p:to x="100000" y="90000"/>
                                    </p:animScale>
                                    <p:animScale>
                                      <p:cBhvr>
                                        <p:cTn id="30" dur="166" decel="50000">
                                          <p:stCondLst>
                                            <p:cond delay="1668"/>
                                          </p:stCondLst>
                                        </p:cTn>
                                        <p:tgtEl>
                                          <p:spTgt spid="14"/>
                                        </p:tgtEl>
                                      </p:cBhvr>
                                      <p:to x="100000" y="100000"/>
                                    </p:animScale>
                                    <p:animScale>
                                      <p:cBhvr>
                                        <p:cTn id="31" dur="26">
                                          <p:stCondLst>
                                            <p:cond delay="1808"/>
                                          </p:stCondLst>
                                        </p:cTn>
                                        <p:tgtEl>
                                          <p:spTgt spid="14"/>
                                        </p:tgtEl>
                                      </p:cBhvr>
                                      <p:to x="100000" y="95000"/>
                                    </p:animScale>
                                    <p:animScale>
                                      <p:cBhvr>
                                        <p:cTn id="32" dur="166" decel="50000">
                                          <p:stCondLst>
                                            <p:cond delay="1834"/>
                                          </p:stCondLst>
                                        </p:cTn>
                                        <p:tgtEl>
                                          <p:spTgt spid="14"/>
                                        </p:tgtEl>
                                      </p:cBhvr>
                                      <p:to x="100000" y="100000"/>
                                    </p:animScale>
                                  </p:childTnLst>
                                </p:cTn>
                              </p:par>
                              <p:par>
                                <p:cTn id="33" presetID="26"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down)">
                                      <p:cBhvr>
                                        <p:cTn id="35" dur="580">
                                          <p:stCondLst>
                                            <p:cond delay="0"/>
                                          </p:stCondLst>
                                        </p:cTn>
                                        <p:tgtEl>
                                          <p:spTgt spid="16"/>
                                        </p:tgtEl>
                                      </p:cBhvr>
                                    </p:animEffect>
                                    <p:anim calcmode="lin" valueType="num">
                                      <p:cBhvr>
                                        <p:cTn id="36"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41" dur="26">
                                          <p:stCondLst>
                                            <p:cond delay="650"/>
                                          </p:stCondLst>
                                        </p:cTn>
                                        <p:tgtEl>
                                          <p:spTgt spid="16"/>
                                        </p:tgtEl>
                                      </p:cBhvr>
                                      <p:to x="100000" y="60000"/>
                                    </p:animScale>
                                    <p:animScale>
                                      <p:cBhvr>
                                        <p:cTn id="42" dur="166" decel="50000">
                                          <p:stCondLst>
                                            <p:cond delay="676"/>
                                          </p:stCondLst>
                                        </p:cTn>
                                        <p:tgtEl>
                                          <p:spTgt spid="16"/>
                                        </p:tgtEl>
                                      </p:cBhvr>
                                      <p:to x="100000" y="100000"/>
                                    </p:animScale>
                                    <p:animScale>
                                      <p:cBhvr>
                                        <p:cTn id="43" dur="26">
                                          <p:stCondLst>
                                            <p:cond delay="1312"/>
                                          </p:stCondLst>
                                        </p:cTn>
                                        <p:tgtEl>
                                          <p:spTgt spid="16"/>
                                        </p:tgtEl>
                                      </p:cBhvr>
                                      <p:to x="100000" y="80000"/>
                                    </p:animScale>
                                    <p:animScale>
                                      <p:cBhvr>
                                        <p:cTn id="44" dur="166" decel="50000">
                                          <p:stCondLst>
                                            <p:cond delay="1338"/>
                                          </p:stCondLst>
                                        </p:cTn>
                                        <p:tgtEl>
                                          <p:spTgt spid="16"/>
                                        </p:tgtEl>
                                      </p:cBhvr>
                                      <p:to x="100000" y="100000"/>
                                    </p:animScale>
                                    <p:animScale>
                                      <p:cBhvr>
                                        <p:cTn id="45" dur="26">
                                          <p:stCondLst>
                                            <p:cond delay="1642"/>
                                          </p:stCondLst>
                                        </p:cTn>
                                        <p:tgtEl>
                                          <p:spTgt spid="16"/>
                                        </p:tgtEl>
                                      </p:cBhvr>
                                      <p:to x="100000" y="90000"/>
                                    </p:animScale>
                                    <p:animScale>
                                      <p:cBhvr>
                                        <p:cTn id="46" dur="166" decel="50000">
                                          <p:stCondLst>
                                            <p:cond delay="1668"/>
                                          </p:stCondLst>
                                        </p:cTn>
                                        <p:tgtEl>
                                          <p:spTgt spid="16"/>
                                        </p:tgtEl>
                                      </p:cBhvr>
                                      <p:to x="100000" y="100000"/>
                                    </p:animScale>
                                    <p:animScale>
                                      <p:cBhvr>
                                        <p:cTn id="47" dur="26">
                                          <p:stCondLst>
                                            <p:cond delay="1808"/>
                                          </p:stCondLst>
                                        </p:cTn>
                                        <p:tgtEl>
                                          <p:spTgt spid="16"/>
                                        </p:tgtEl>
                                      </p:cBhvr>
                                      <p:to x="100000" y="95000"/>
                                    </p:animScale>
                                    <p:animScale>
                                      <p:cBhvr>
                                        <p:cTn id="48" dur="166" decel="50000">
                                          <p:stCondLst>
                                            <p:cond delay="1834"/>
                                          </p:stCondLst>
                                        </p:cTn>
                                        <p:tgtEl>
                                          <p:spTgt spid="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P spid="14" grpId="0" animBg="1"/>
      <p:bldP spid="1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1483804"/>
          </a:xfrm>
          <a:prstGeom prst="rect">
            <a:avLst/>
          </a:prstGeom>
        </p:spPr>
        <p:txBody>
          <a:bodyPr wrap="square">
            <a:spAutoFit/>
          </a:bodyPr>
          <a:lstStyle/>
          <a:p>
            <a:pPr marL="92075" marR="156845">
              <a:lnSpc>
                <a:spcPct val="106400"/>
              </a:lnSpc>
              <a:spcBef>
                <a:spcPts val="180"/>
              </a:spcBef>
            </a:pPr>
            <a:r>
              <a:rPr lang="en-US" sz="2800" b="1" u="sng" spc="-35" dirty="0" smtClean="0">
                <a:latin typeface="Times New Roman"/>
                <a:cs typeface="Times New Roman"/>
              </a:rPr>
              <a:t>Before the interview:</a:t>
            </a:r>
            <a:endParaRPr lang="ar-EG" sz="2800" b="1" u="sng" spc="-35" dirty="0" smtClean="0">
              <a:latin typeface="Times New Roman"/>
              <a:cs typeface="Times New Roman"/>
            </a:endParaRPr>
          </a:p>
          <a:p>
            <a:pPr marL="434975" marR="156845" indent="-342900">
              <a:lnSpc>
                <a:spcPct val="106400"/>
              </a:lnSpc>
              <a:spcBef>
                <a:spcPts val="180"/>
              </a:spcBef>
              <a:buFont typeface="Arial" panose="020B0604020202020204" pitchFamily="34" charset="0"/>
              <a:buChar char="•"/>
            </a:pPr>
            <a:r>
              <a:rPr lang="en-US" sz="2800" b="1" dirty="0" smtClean="0">
                <a:latin typeface="Times New Roman" panose="02020603050405020304" pitchFamily="18" charset="0"/>
                <a:cs typeface="Times New Roman" panose="02020603050405020304" pitchFamily="18" charset="0"/>
              </a:rPr>
              <a:t>Practicing</a:t>
            </a:r>
            <a:endParaRPr lang="en-US" sz="2800" b="1" dirty="0">
              <a:latin typeface="Times New Roman" panose="02020603050405020304" pitchFamily="18" charset="0"/>
              <a:cs typeface="Times New Roman" panose="02020603050405020304" pitchFamily="18" charset="0"/>
            </a:endParaRPr>
          </a:p>
          <a:p>
            <a:pPr marL="92075" marR="156845">
              <a:lnSpc>
                <a:spcPct val="106400"/>
              </a:lnSpc>
              <a:spcBef>
                <a:spcPts val="180"/>
              </a:spcBef>
            </a:pPr>
            <a:endParaRPr lang="en-US" sz="2800" spc="-35" dirty="0">
              <a:latin typeface="Times New Roman"/>
              <a:cs typeface="Times New Roman"/>
            </a:endParaRPr>
          </a:p>
        </p:txBody>
      </p:sp>
      <p:sp>
        <p:nvSpPr>
          <p:cNvPr id="6" name="Rectangle 5"/>
          <p:cNvSpPr/>
          <p:nvPr/>
        </p:nvSpPr>
        <p:spPr>
          <a:xfrm>
            <a:off x="4779481" y="1106163"/>
            <a:ext cx="3464560" cy="830997"/>
          </a:xfrm>
          <a:prstGeom prst="rect">
            <a:avLst/>
          </a:prstGeom>
        </p:spPr>
        <p:txBody>
          <a:bodyPr wrap="square">
            <a:spAutoFit/>
          </a:bodyPr>
          <a:lstStyle/>
          <a:p>
            <a:pPr algn="r" rtl="1"/>
            <a:r>
              <a:rPr lang="ar-EG" sz="2400" b="1" u="sng" dirty="0"/>
              <a:t>قبل المقابلة:</a:t>
            </a:r>
          </a:p>
          <a:p>
            <a:pPr marL="342900" indent="-342900" algn="r" rtl="1">
              <a:buFont typeface="Arial" panose="020B0604020202020204" pitchFamily="34" charset="0"/>
              <a:buChar char="•"/>
            </a:pPr>
            <a:r>
              <a:rPr lang="ar-EG" sz="2400" b="1" dirty="0" smtClean="0"/>
              <a:t>الممارسة</a:t>
            </a:r>
            <a:endParaRPr lang="ar-EG" sz="2400" b="1" dirty="0"/>
          </a:p>
        </p:txBody>
      </p:sp>
      <p:sp>
        <p:nvSpPr>
          <p:cNvPr id="14" name="Wave 13"/>
          <p:cNvSpPr/>
          <p:nvPr/>
        </p:nvSpPr>
        <p:spPr>
          <a:xfrm>
            <a:off x="940182" y="2042200"/>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Video Recording</a:t>
            </a:r>
          </a:p>
        </p:txBody>
      </p:sp>
      <p:sp>
        <p:nvSpPr>
          <p:cNvPr id="8" name="Rectangle 7"/>
          <p:cNvSpPr/>
          <p:nvPr/>
        </p:nvSpPr>
        <p:spPr>
          <a:xfrm>
            <a:off x="-44957" y="3044910"/>
            <a:ext cx="4444237" cy="3785652"/>
          </a:xfrm>
          <a:prstGeom prst="rect">
            <a:avLst/>
          </a:prstGeom>
        </p:spPr>
        <p:txBody>
          <a:bodyPr wrap="square">
            <a:spAutoFit/>
          </a:bodyPr>
          <a:lstStyle/>
          <a:p>
            <a:pPr marL="342900" indent="-342900">
              <a:buFont typeface="Arial" panose="020B0604020202020204" pitchFamily="34" charset="0"/>
              <a:buChar char="•"/>
            </a:pPr>
            <a:r>
              <a:rPr lang="en-US" sz="2400" dirty="0"/>
              <a:t>Bring all the energy to your mock interview video you would bring to a real one.</a:t>
            </a:r>
          </a:p>
          <a:p>
            <a:pPr marL="342900" indent="-342900">
              <a:buFont typeface="Arial" panose="020B0604020202020204" pitchFamily="34" charset="0"/>
              <a:buChar char="•"/>
            </a:pPr>
            <a:r>
              <a:rPr lang="en-US" sz="2400" dirty="0"/>
              <a:t>The second you enter the room to sit down before the camera recording your mock interview, your interview has begun. Focus on making a good impression in the way you greet your interviewer</a:t>
            </a:r>
          </a:p>
        </p:txBody>
      </p:sp>
      <p:sp>
        <p:nvSpPr>
          <p:cNvPr id="16" name="Wave 15"/>
          <p:cNvSpPr/>
          <p:nvPr/>
        </p:nvSpPr>
        <p:spPr>
          <a:xfrm>
            <a:off x="5739160" y="1968441"/>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a:latin typeface="Times New Roman" panose="02020603050405020304" pitchFamily="18" charset="0"/>
                <a:cs typeface="Times New Roman" panose="02020603050405020304" pitchFamily="18" charset="0"/>
              </a:rPr>
              <a:t>تسجيل الفيديو</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4474484" y="2971151"/>
            <a:ext cx="3770147" cy="3046988"/>
          </a:xfrm>
          <a:prstGeom prst="rect">
            <a:avLst/>
          </a:prstGeom>
        </p:spPr>
        <p:txBody>
          <a:bodyPr wrap="square">
            <a:spAutoFit/>
          </a:bodyPr>
          <a:lstStyle/>
          <a:p>
            <a:pPr marL="342900" indent="-342900" algn="r" rtl="1">
              <a:buFont typeface="Arial" panose="020B0604020202020204" pitchFamily="34" charset="0"/>
              <a:buChar char="•"/>
            </a:pPr>
            <a:r>
              <a:rPr lang="ar-EG" sz="2400" dirty="0"/>
              <a:t>استخدم كل الطاقة التي كنت ستستخدمها في مقابلة حقيقية في فيديو المقابلة الوهمية.</a:t>
            </a:r>
          </a:p>
          <a:p>
            <a:pPr marL="342900" indent="-342900" algn="r" rtl="1">
              <a:buFont typeface="Arial" panose="020B0604020202020204" pitchFamily="34" charset="0"/>
              <a:buChar char="•"/>
            </a:pPr>
            <a:r>
              <a:rPr lang="ar-EG" sz="2400" dirty="0"/>
              <a:t>بمجرد دخولك الغرفة لتجلس أمام الكاميرا التي تسجل مقابلتك الوهمية، تبدأ المقابلة. ركز على ترك انطباع جيد في طريقة تحيتك للمحاور.</a:t>
            </a:r>
            <a:endParaRPr lang="en-US" sz="2400" dirty="0"/>
          </a:p>
        </p:txBody>
      </p:sp>
    </p:spTree>
    <p:extLst>
      <p:ext uri="{BB962C8B-B14F-4D97-AF65-F5344CB8AC3E}">
        <p14:creationId xmlns:p14="http://schemas.microsoft.com/office/powerpoint/2010/main" val="1541969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26"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80">
                                          <p:stCondLst>
                                            <p:cond delay="0"/>
                                          </p:stCondLst>
                                        </p:cTn>
                                        <p:tgtEl>
                                          <p:spTgt spid="14"/>
                                        </p:tgtEl>
                                      </p:cBhvr>
                                    </p:animEffect>
                                    <p:anim calcmode="lin" valueType="num">
                                      <p:cBhvr>
                                        <p:cTn id="20"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25" dur="26">
                                          <p:stCondLst>
                                            <p:cond delay="650"/>
                                          </p:stCondLst>
                                        </p:cTn>
                                        <p:tgtEl>
                                          <p:spTgt spid="14"/>
                                        </p:tgtEl>
                                      </p:cBhvr>
                                      <p:to x="100000" y="60000"/>
                                    </p:animScale>
                                    <p:animScale>
                                      <p:cBhvr>
                                        <p:cTn id="26" dur="166" decel="50000">
                                          <p:stCondLst>
                                            <p:cond delay="676"/>
                                          </p:stCondLst>
                                        </p:cTn>
                                        <p:tgtEl>
                                          <p:spTgt spid="14"/>
                                        </p:tgtEl>
                                      </p:cBhvr>
                                      <p:to x="100000" y="100000"/>
                                    </p:animScale>
                                    <p:animScale>
                                      <p:cBhvr>
                                        <p:cTn id="27" dur="26">
                                          <p:stCondLst>
                                            <p:cond delay="1312"/>
                                          </p:stCondLst>
                                        </p:cTn>
                                        <p:tgtEl>
                                          <p:spTgt spid="14"/>
                                        </p:tgtEl>
                                      </p:cBhvr>
                                      <p:to x="100000" y="80000"/>
                                    </p:animScale>
                                    <p:animScale>
                                      <p:cBhvr>
                                        <p:cTn id="28" dur="166" decel="50000">
                                          <p:stCondLst>
                                            <p:cond delay="1338"/>
                                          </p:stCondLst>
                                        </p:cTn>
                                        <p:tgtEl>
                                          <p:spTgt spid="14"/>
                                        </p:tgtEl>
                                      </p:cBhvr>
                                      <p:to x="100000" y="100000"/>
                                    </p:animScale>
                                    <p:animScale>
                                      <p:cBhvr>
                                        <p:cTn id="29" dur="26">
                                          <p:stCondLst>
                                            <p:cond delay="1642"/>
                                          </p:stCondLst>
                                        </p:cTn>
                                        <p:tgtEl>
                                          <p:spTgt spid="14"/>
                                        </p:tgtEl>
                                      </p:cBhvr>
                                      <p:to x="100000" y="90000"/>
                                    </p:animScale>
                                    <p:animScale>
                                      <p:cBhvr>
                                        <p:cTn id="30" dur="166" decel="50000">
                                          <p:stCondLst>
                                            <p:cond delay="1668"/>
                                          </p:stCondLst>
                                        </p:cTn>
                                        <p:tgtEl>
                                          <p:spTgt spid="14"/>
                                        </p:tgtEl>
                                      </p:cBhvr>
                                      <p:to x="100000" y="100000"/>
                                    </p:animScale>
                                    <p:animScale>
                                      <p:cBhvr>
                                        <p:cTn id="31" dur="26">
                                          <p:stCondLst>
                                            <p:cond delay="1808"/>
                                          </p:stCondLst>
                                        </p:cTn>
                                        <p:tgtEl>
                                          <p:spTgt spid="14"/>
                                        </p:tgtEl>
                                      </p:cBhvr>
                                      <p:to x="100000" y="95000"/>
                                    </p:animScale>
                                    <p:animScale>
                                      <p:cBhvr>
                                        <p:cTn id="32" dur="166" decel="50000">
                                          <p:stCondLst>
                                            <p:cond delay="1834"/>
                                          </p:stCondLst>
                                        </p:cTn>
                                        <p:tgtEl>
                                          <p:spTgt spid="14"/>
                                        </p:tgtEl>
                                      </p:cBhvr>
                                      <p:to x="100000" y="100000"/>
                                    </p:animScale>
                                  </p:childTnLst>
                                </p:cTn>
                              </p:par>
                              <p:par>
                                <p:cTn id="33" presetID="26"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down)">
                                      <p:cBhvr>
                                        <p:cTn id="35" dur="580">
                                          <p:stCondLst>
                                            <p:cond delay="0"/>
                                          </p:stCondLst>
                                        </p:cTn>
                                        <p:tgtEl>
                                          <p:spTgt spid="16"/>
                                        </p:tgtEl>
                                      </p:cBhvr>
                                    </p:animEffect>
                                    <p:anim calcmode="lin" valueType="num">
                                      <p:cBhvr>
                                        <p:cTn id="36"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41" dur="26">
                                          <p:stCondLst>
                                            <p:cond delay="650"/>
                                          </p:stCondLst>
                                        </p:cTn>
                                        <p:tgtEl>
                                          <p:spTgt spid="16"/>
                                        </p:tgtEl>
                                      </p:cBhvr>
                                      <p:to x="100000" y="60000"/>
                                    </p:animScale>
                                    <p:animScale>
                                      <p:cBhvr>
                                        <p:cTn id="42" dur="166" decel="50000">
                                          <p:stCondLst>
                                            <p:cond delay="676"/>
                                          </p:stCondLst>
                                        </p:cTn>
                                        <p:tgtEl>
                                          <p:spTgt spid="16"/>
                                        </p:tgtEl>
                                      </p:cBhvr>
                                      <p:to x="100000" y="100000"/>
                                    </p:animScale>
                                    <p:animScale>
                                      <p:cBhvr>
                                        <p:cTn id="43" dur="26">
                                          <p:stCondLst>
                                            <p:cond delay="1312"/>
                                          </p:stCondLst>
                                        </p:cTn>
                                        <p:tgtEl>
                                          <p:spTgt spid="16"/>
                                        </p:tgtEl>
                                      </p:cBhvr>
                                      <p:to x="100000" y="80000"/>
                                    </p:animScale>
                                    <p:animScale>
                                      <p:cBhvr>
                                        <p:cTn id="44" dur="166" decel="50000">
                                          <p:stCondLst>
                                            <p:cond delay="1338"/>
                                          </p:stCondLst>
                                        </p:cTn>
                                        <p:tgtEl>
                                          <p:spTgt spid="16"/>
                                        </p:tgtEl>
                                      </p:cBhvr>
                                      <p:to x="100000" y="100000"/>
                                    </p:animScale>
                                    <p:animScale>
                                      <p:cBhvr>
                                        <p:cTn id="45" dur="26">
                                          <p:stCondLst>
                                            <p:cond delay="1642"/>
                                          </p:stCondLst>
                                        </p:cTn>
                                        <p:tgtEl>
                                          <p:spTgt spid="16"/>
                                        </p:tgtEl>
                                      </p:cBhvr>
                                      <p:to x="100000" y="90000"/>
                                    </p:animScale>
                                    <p:animScale>
                                      <p:cBhvr>
                                        <p:cTn id="46" dur="166" decel="50000">
                                          <p:stCondLst>
                                            <p:cond delay="1668"/>
                                          </p:stCondLst>
                                        </p:cTn>
                                        <p:tgtEl>
                                          <p:spTgt spid="16"/>
                                        </p:tgtEl>
                                      </p:cBhvr>
                                      <p:to x="100000" y="100000"/>
                                    </p:animScale>
                                    <p:animScale>
                                      <p:cBhvr>
                                        <p:cTn id="47" dur="26">
                                          <p:stCondLst>
                                            <p:cond delay="1808"/>
                                          </p:stCondLst>
                                        </p:cTn>
                                        <p:tgtEl>
                                          <p:spTgt spid="16"/>
                                        </p:tgtEl>
                                      </p:cBhvr>
                                      <p:to x="100000" y="95000"/>
                                    </p:animScale>
                                    <p:animScale>
                                      <p:cBhvr>
                                        <p:cTn id="48" dur="166" decel="50000">
                                          <p:stCondLst>
                                            <p:cond delay="1834"/>
                                          </p:stCondLst>
                                        </p:cTn>
                                        <p:tgtEl>
                                          <p:spTgt spid="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P spid="14" grpId="0" animBg="1"/>
      <p:bldP spid="1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1483804"/>
          </a:xfrm>
          <a:prstGeom prst="rect">
            <a:avLst/>
          </a:prstGeom>
        </p:spPr>
        <p:txBody>
          <a:bodyPr wrap="square">
            <a:spAutoFit/>
          </a:bodyPr>
          <a:lstStyle/>
          <a:p>
            <a:pPr marL="92075" marR="156845">
              <a:lnSpc>
                <a:spcPct val="106400"/>
              </a:lnSpc>
              <a:spcBef>
                <a:spcPts val="180"/>
              </a:spcBef>
            </a:pPr>
            <a:r>
              <a:rPr lang="en-US" sz="2800" b="1" u="sng" spc="-35" dirty="0" smtClean="0">
                <a:latin typeface="Times New Roman"/>
                <a:cs typeface="Times New Roman"/>
              </a:rPr>
              <a:t>Before the interview:</a:t>
            </a:r>
            <a:endParaRPr lang="ar-EG" sz="2800" b="1" u="sng" spc="-35" dirty="0" smtClean="0">
              <a:latin typeface="Times New Roman"/>
              <a:cs typeface="Times New Roman"/>
            </a:endParaRPr>
          </a:p>
          <a:p>
            <a:pPr marL="434975" marR="156845" indent="-342900">
              <a:lnSpc>
                <a:spcPct val="106400"/>
              </a:lnSpc>
              <a:spcBef>
                <a:spcPts val="180"/>
              </a:spcBef>
              <a:buFont typeface="Arial" panose="020B0604020202020204" pitchFamily="34" charset="0"/>
              <a:buChar char="•"/>
            </a:pPr>
            <a:r>
              <a:rPr lang="en-US" sz="2800" b="1" dirty="0" smtClean="0">
                <a:latin typeface="Times New Roman" panose="02020603050405020304" pitchFamily="18" charset="0"/>
                <a:cs typeface="Times New Roman" panose="02020603050405020304" pitchFamily="18" charset="0"/>
              </a:rPr>
              <a:t>Practicing</a:t>
            </a:r>
            <a:endParaRPr lang="en-US" sz="2800" b="1" dirty="0">
              <a:latin typeface="Times New Roman" panose="02020603050405020304" pitchFamily="18" charset="0"/>
              <a:cs typeface="Times New Roman" panose="02020603050405020304" pitchFamily="18" charset="0"/>
            </a:endParaRPr>
          </a:p>
          <a:p>
            <a:pPr marL="92075" marR="156845">
              <a:lnSpc>
                <a:spcPct val="106400"/>
              </a:lnSpc>
              <a:spcBef>
                <a:spcPts val="180"/>
              </a:spcBef>
            </a:pPr>
            <a:endParaRPr lang="en-US" sz="2800" spc="-35" dirty="0">
              <a:latin typeface="Times New Roman"/>
              <a:cs typeface="Times New Roman"/>
            </a:endParaRPr>
          </a:p>
        </p:txBody>
      </p:sp>
      <p:sp>
        <p:nvSpPr>
          <p:cNvPr id="6" name="Rectangle 5"/>
          <p:cNvSpPr/>
          <p:nvPr/>
        </p:nvSpPr>
        <p:spPr>
          <a:xfrm>
            <a:off x="4779481" y="1106163"/>
            <a:ext cx="3464560" cy="830997"/>
          </a:xfrm>
          <a:prstGeom prst="rect">
            <a:avLst/>
          </a:prstGeom>
        </p:spPr>
        <p:txBody>
          <a:bodyPr wrap="square">
            <a:spAutoFit/>
          </a:bodyPr>
          <a:lstStyle/>
          <a:p>
            <a:pPr algn="r" rtl="1"/>
            <a:r>
              <a:rPr lang="ar-EG" sz="2400" b="1" u="sng" dirty="0"/>
              <a:t>قبل المقابلة:</a:t>
            </a:r>
          </a:p>
          <a:p>
            <a:pPr marL="342900" indent="-342900" algn="r" rtl="1">
              <a:buFont typeface="Arial" panose="020B0604020202020204" pitchFamily="34" charset="0"/>
              <a:buChar char="•"/>
            </a:pPr>
            <a:r>
              <a:rPr lang="ar-EG" sz="2400" b="1" dirty="0" smtClean="0"/>
              <a:t>الممارسة</a:t>
            </a:r>
            <a:endParaRPr lang="ar-EG" sz="2400" b="1" dirty="0"/>
          </a:p>
        </p:txBody>
      </p:sp>
      <p:sp>
        <p:nvSpPr>
          <p:cNvPr id="14" name="Wave 13"/>
          <p:cNvSpPr/>
          <p:nvPr/>
        </p:nvSpPr>
        <p:spPr>
          <a:xfrm>
            <a:off x="940182" y="2042200"/>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Video Recording</a:t>
            </a:r>
          </a:p>
        </p:txBody>
      </p:sp>
      <p:sp>
        <p:nvSpPr>
          <p:cNvPr id="8" name="Rectangle 7"/>
          <p:cNvSpPr/>
          <p:nvPr/>
        </p:nvSpPr>
        <p:spPr>
          <a:xfrm>
            <a:off x="-44957" y="3044910"/>
            <a:ext cx="4444237" cy="3477875"/>
          </a:xfrm>
          <a:prstGeom prst="rect">
            <a:avLst/>
          </a:prstGeom>
        </p:spPr>
        <p:txBody>
          <a:bodyPr wrap="square">
            <a:spAutoFit/>
          </a:bodyPr>
          <a:lstStyle/>
          <a:p>
            <a:pPr marL="342900" indent="-342900">
              <a:buFont typeface="Arial" panose="020B0604020202020204" pitchFamily="34" charset="0"/>
              <a:buChar char="•"/>
            </a:pPr>
            <a:r>
              <a:rPr lang="en-US" sz="2000" dirty="0"/>
              <a:t>Watch your mock interview video</a:t>
            </a:r>
          </a:p>
          <a:p>
            <a:pPr marL="342900" indent="-342900">
              <a:buFont typeface="Arial" panose="020B0604020202020204" pitchFamily="34" charset="0"/>
              <a:buChar char="•"/>
            </a:pPr>
            <a:r>
              <a:rPr lang="en-US" sz="2000" dirty="0"/>
              <a:t>The value of a recorded mock interview is that you get to see yourself through neutral eyes. Start by turning down the audio on your video and just watch yourself. Take a look at what you're wearing, and see if it looks as good when you're sitting down as it did when you looked at yourself standing before your bathroom mirror.</a:t>
            </a:r>
          </a:p>
        </p:txBody>
      </p:sp>
      <p:sp>
        <p:nvSpPr>
          <p:cNvPr id="16" name="Wave 15"/>
          <p:cNvSpPr/>
          <p:nvPr/>
        </p:nvSpPr>
        <p:spPr>
          <a:xfrm>
            <a:off x="5739160" y="1968441"/>
            <a:ext cx="2234153" cy="942681"/>
          </a:xfrm>
          <a:prstGeom prst="wav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a:latin typeface="Times New Roman" panose="02020603050405020304" pitchFamily="18" charset="0"/>
                <a:cs typeface="Times New Roman" panose="02020603050405020304" pitchFamily="18" charset="0"/>
              </a:rPr>
              <a:t>تسجيل الفيديو</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4474484" y="2971151"/>
            <a:ext cx="3770147" cy="3785652"/>
          </a:xfrm>
          <a:prstGeom prst="rect">
            <a:avLst/>
          </a:prstGeom>
        </p:spPr>
        <p:txBody>
          <a:bodyPr wrap="square">
            <a:spAutoFit/>
          </a:bodyPr>
          <a:lstStyle/>
          <a:p>
            <a:pPr marL="342900" indent="-342900" algn="r" rtl="1">
              <a:buFont typeface="Arial" panose="020B0604020202020204" pitchFamily="34" charset="0"/>
              <a:buChar char="•"/>
            </a:pPr>
            <a:r>
              <a:rPr lang="ar-EG" sz="2400" dirty="0"/>
              <a:t>شاهد فيديو المقابلة التجريبية</a:t>
            </a:r>
          </a:p>
          <a:p>
            <a:pPr marL="342900" indent="-342900" algn="r" rtl="1">
              <a:buFont typeface="Arial" panose="020B0604020202020204" pitchFamily="34" charset="0"/>
              <a:buChar char="•"/>
            </a:pPr>
            <a:r>
              <a:rPr lang="ar-EG" sz="2400" dirty="0"/>
              <a:t>تكمن قيمة المقابلة التجريبية المسجلة في أنك ترى نفسك من خلال عيون محايدة. ابدأ بخفض مستوى الصوت في الفيديو وشاهد نفسك فقط. ألق نظرة على ما ترتديه، ولاحظ ما إذا كان يبدو جيدًا عندما تجلس كما كان عندما نظرت إلى نفسك واقفًا أمام مرآة الحمام.</a:t>
            </a:r>
            <a:endParaRPr lang="en-US" sz="2400" dirty="0"/>
          </a:p>
        </p:txBody>
      </p:sp>
    </p:spTree>
    <p:extLst>
      <p:ext uri="{BB962C8B-B14F-4D97-AF65-F5344CB8AC3E}">
        <p14:creationId xmlns:p14="http://schemas.microsoft.com/office/powerpoint/2010/main" val="690863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26"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80">
                                          <p:stCondLst>
                                            <p:cond delay="0"/>
                                          </p:stCondLst>
                                        </p:cTn>
                                        <p:tgtEl>
                                          <p:spTgt spid="14"/>
                                        </p:tgtEl>
                                      </p:cBhvr>
                                    </p:animEffect>
                                    <p:anim calcmode="lin" valueType="num">
                                      <p:cBhvr>
                                        <p:cTn id="20"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25" dur="26">
                                          <p:stCondLst>
                                            <p:cond delay="650"/>
                                          </p:stCondLst>
                                        </p:cTn>
                                        <p:tgtEl>
                                          <p:spTgt spid="14"/>
                                        </p:tgtEl>
                                      </p:cBhvr>
                                      <p:to x="100000" y="60000"/>
                                    </p:animScale>
                                    <p:animScale>
                                      <p:cBhvr>
                                        <p:cTn id="26" dur="166" decel="50000">
                                          <p:stCondLst>
                                            <p:cond delay="676"/>
                                          </p:stCondLst>
                                        </p:cTn>
                                        <p:tgtEl>
                                          <p:spTgt spid="14"/>
                                        </p:tgtEl>
                                      </p:cBhvr>
                                      <p:to x="100000" y="100000"/>
                                    </p:animScale>
                                    <p:animScale>
                                      <p:cBhvr>
                                        <p:cTn id="27" dur="26">
                                          <p:stCondLst>
                                            <p:cond delay="1312"/>
                                          </p:stCondLst>
                                        </p:cTn>
                                        <p:tgtEl>
                                          <p:spTgt spid="14"/>
                                        </p:tgtEl>
                                      </p:cBhvr>
                                      <p:to x="100000" y="80000"/>
                                    </p:animScale>
                                    <p:animScale>
                                      <p:cBhvr>
                                        <p:cTn id="28" dur="166" decel="50000">
                                          <p:stCondLst>
                                            <p:cond delay="1338"/>
                                          </p:stCondLst>
                                        </p:cTn>
                                        <p:tgtEl>
                                          <p:spTgt spid="14"/>
                                        </p:tgtEl>
                                      </p:cBhvr>
                                      <p:to x="100000" y="100000"/>
                                    </p:animScale>
                                    <p:animScale>
                                      <p:cBhvr>
                                        <p:cTn id="29" dur="26">
                                          <p:stCondLst>
                                            <p:cond delay="1642"/>
                                          </p:stCondLst>
                                        </p:cTn>
                                        <p:tgtEl>
                                          <p:spTgt spid="14"/>
                                        </p:tgtEl>
                                      </p:cBhvr>
                                      <p:to x="100000" y="90000"/>
                                    </p:animScale>
                                    <p:animScale>
                                      <p:cBhvr>
                                        <p:cTn id="30" dur="166" decel="50000">
                                          <p:stCondLst>
                                            <p:cond delay="1668"/>
                                          </p:stCondLst>
                                        </p:cTn>
                                        <p:tgtEl>
                                          <p:spTgt spid="14"/>
                                        </p:tgtEl>
                                      </p:cBhvr>
                                      <p:to x="100000" y="100000"/>
                                    </p:animScale>
                                    <p:animScale>
                                      <p:cBhvr>
                                        <p:cTn id="31" dur="26">
                                          <p:stCondLst>
                                            <p:cond delay="1808"/>
                                          </p:stCondLst>
                                        </p:cTn>
                                        <p:tgtEl>
                                          <p:spTgt spid="14"/>
                                        </p:tgtEl>
                                      </p:cBhvr>
                                      <p:to x="100000" y="95000"/>
                                    </p:animScale>
                                    <p:animScale>
                                      <p:cBhvr>
                                        <p:cTn id="32" dur="166" decel="50000">
                                          <p:stCondLst>
                                            <p:cond delay="1834"/>
                                          </p:stCondLst>
                                        </p:cTn>
                                        <p:tgtEl>
                                          <p:spTgt spid="14"/>
                                        </p:tgtEl>
                                      </p:cBhvr>
                                      <p:to x="100000" y="100000"/>
                                    </p:animScale>
                                  </p:childTnLst>
                                </p:cTn>
                              </p:par>
                              <p:par>
                                <p:cTn id="33" presetID="26"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down)">
                                      <p:cBhvr>
                                        <p:cTn id="35" dur="580">
                                          <p:stCondLst>
                                            <p:cond delay="0"/>
                                          </p:stCondLst>
                                        </p:cTn>
                                        <p:tgtEl>
                                          <p:spTgt spid="16"/>
                                        </p:tgtEl>
                                      </p:cBhvr>
                                    </p:animEffect>
                                    <p:anim calcmode="lin" valueType="num">
                                      <p:cBhvr>
                                        <p:cTn id="36"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41" dur="26">
                                          <p:stCondLst>
                                            <p:cond delay="650"/>
                                          </p:stCondLst>
                                        </p:cTn>
                                        <p:tgtEl>
                                          <p:spTgt spid="16"/>
                                        </p:tgtEl>
                                      </p:cBhvr>
                                      <p:to x="100000" y="60000"/>
                                    </p:animScale>
                                    <p:animScale>
                                      <p:cBhvr>
                                        <p:cTn id="42" dur="166" decel="50000">
                                          <p:stCondLst>
                                            <p:cond delay="676"/>
                                          </p:stCondLst>
                                        </p:cTn>
                                        <p:tgtEl>
                                          <p:spTgt spid="16"/>
                                        </p:tgtEl>
                                      </p:cBhvr>
                                      <p:to x="100000" y="100000"/>
                                    </p:animScale>
                                    <p:animScale>
                                      <p:cBhvr>
                                        <p:cTn id="43" dur="26">
                                          <p:stCondLst>
                                            <p:cond delay="1312"/>
                                          </p:stCondLst>
                                        </p:cTn>
                                        <p:tgtEl>
                                          <p:spTgt spid="16"/>
                                        </p:tgtEl>
                                      </p:cBhvr>
                                      <p:to x="100000" y="80000"/>
                                    </p:animScale>
                                    <p:animScale>
                                      <p:cBhvr>
                                        <p:cTn id="44" dur="166" decel="50000">
                                          <p:stCondLst>
                                            <p:cond delay="1338"/>
                                          </p:stCondLst>
                                        </p:cTn>
                                        <p:tgtEl>
                                          <p:spTgt spid="16"/>
                                        </p:tgtEl>
                                      </p:cBhvr>
                                      <p:to x="100000" y="100000"/>
                                    </p:animScale>
                                    <p:animScale>
                                      <p:cBhvr>
                                        <p:cTn id="45" dur="26">
                                          <p:stCondLst>
                                            <p:cond delay="1642"/>
                                          </p:stCondLst>
                                        </p:cTn>
                                        <p:tgtEl>
                                          <p:spTgt spid="16"/>
                                        </p:tgtEl>
                                      </p:cBhvr>
                                      <p:to x="100000" y="90000"/>
                                    </p:animScale>
                                    <p:animScale>
                                      <p:cBhvr>
                                        <p:cTn id="46" dur="166" decel="50000">
                                          <p:stCondLst>
                                            <p:cond delay="1668"/>
                                          </p:stCondLst>
                                        </p:cTn>
                                        <p:tgtEl>
                                          <p:spTgt spid="16"/>
                                        </p:tgtEl>
                                      </p:cBhvr>
                                      <p:to x="100000" y="100000"/>
                                    </p:animScale>
                                    <p:animScale>
                                      <p:cBhvr>
                                        <p:cTn id="47" dur="26">
                                          <p:stCondLst>
                                            <p:cond delay="1808"/>
                                          </p:stCondLst>
                                        </p:cTn>
                                        <p:tgtEl>
                                          <p:spTgt spid="16"/>
                                        </p:tgtEl>
                                      </p:cBhvr>
                                      <p:to x="100000" y="95000"/>
                                    </p:animScale>
                                    <p:animScale>
                                      <p:cBhvr>
                                        <p:cTn id="48" dur="166" decel="50000">
                                          <p:stCondLst>
                                            <p:cond delay="1834"/>
                                          </p:stCondLst>
                                        </p:cTn>
                                        <p:tgtEl>
                                          <p:spTgt spid="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P spid="14" grpId="0" animBg="1"/>
      <p:bldP spid="1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1001428"/>
          </a:xfrm>
          <a:prstGeom prst="rect">
            <a:avLst/>
          </a:prstGeom>
        </p:spPr>
        <p:txBody>
          <a:bodyPr wrap="square">
            <a:spAutoFit/>
          </a:bodyPr>
          <a:lstStyle/>
          <a:p>
            <a:pPr marL="92075" marR="156845">
              <a:lnSpc>
                <a:spcPct val="106400"/>
              </a:lnSpc>
              <a:spcBef>
                <a:spcPts val="180"/>
              </a:spcBef>
            </a:pPr>
            <a:r>
              <a:rPr lang="en-US" sz="2800" b="1" u="sng" spc="-35" dirty="0" smtClean="0">
                <a:latin typeface="Times New Roman"/>
                <a:cs typeface="Times New Roman"/>
              </a:rPr>
              <a:t>During the interview:</a:t>
            </a:r>
            <a:endParaRPr lang="ar-EG" sz="2800" b="1" u="sng" spc="-35" dirty="0" smtClean="0">
              <a:latin typeface="Times New Roman"/>
              <a:cs typeface="Times New Roman"/>
            </a:endParaRPr>
          </a:p>
          <a:p>
            <a:pPr marL="92075" marR="156845">
              <a:lnSpc>
                <a:spcPct val="106400"/>
              </a:lnSpc>
              <a:spcBef>
                <a:spcPts val="180"/>
              </a:spcBef>
            </a:pPr>
            <a:endParaRPr lang="en-US" sz="2800" spc="-35" dirty="0">
              <a:latin typeface="Times New Roman"/>
              <a:cs typeface="Times New Roman"/>
            </a:endParaRPr>
          </a:p>
        </p:txBody>
      </p:sp>
      <p:sp>
        <p:nvSpPr>
          <p:cNvPr id="6" name="Rectangle 5"/>
          <p:cNvSpPr/>
          <p:nvPr/>
        </p:nvSpPr>
        <p:spPr>
          <a:xfrm>
            <a:off x="4779481" y="1106163"/>
            <a:ext cx="3464560" cy="461665"/>
          </a:xfrm>
          <a:prstGeom prst="rect">
            <a:avLst/>
          </a:prstGeom>
        </p:spPr>
        <p:txBody>
          <a:bodyPr wrap="square">
            <a:spAutoFit/>
          </a:bodyPr>
          <a:lstStyle/>
          <a:p>
            <a:pPr algn="r" rtl="1"/>
            <a:r>
              <a:rPr lang="ar-EG" sz="2400" b="1" u="sng" dirty="0" smtClean="0"/>
              <a:t>خلال </a:t>
            </a:r>
            <a:r>
              <a:rPr lang="ar-EG" sz="2400" b="1" u="sng" dirty="0"/>
              <a:t>المقابلة</a:t>
            </a:r>
            <a:r>
              <a:rPr lang="ar-EG" sz="2400" b="1" u="sng" dirty="0" smtClean="0"/>
              <a:t>:</a:t>
            </a:r>
            <a:endParaRPr lang="ar-EG" sz="2400" b="1" u="sng" dirty="0"/>
          </a:p>
        </p:txBody>
      </p:sp>
      <p:sp>
        <p:nvSpPr>
          <p:cNvPr id="8" name="Rectangle 7"/>
          <p:cNvSpPr/>
          <p:nvPr/>
        </p:nvSpPr>
        <p:spPr>
          <a:xfrm>
            <a:off x="10428" y="1762153"/>
            <a:ext cx="4444237" cy="4401205"/>
          </a:xfrm>
          <a:prstGeom prst="rect">
            <a:avLst/>
          </a:prstGeom>
        </p:spPr>
        <p:txBody>
          <a:bodyPr wrap="square">
            <a:spAutoFit/>
          </a:bodyPr>
          <a:lstStyle/>
          <a:p>
            <a:r>
              <a:rPr lang="en-US" sz="2000" b="1" u="sng" dirty="0"/>
              <a:t>While you wait,</a:t>
            </a:r>
          </a:p>
          <a:p>
            <a:r>
              <a:rPr lang="en-US" sz="2000" dirty="0"/>
              <a:t>The way you sit in the lobby, the way you greet the receptionist and the interviewer, and the way you wait, will all have an impact on whether you are going to be considered for the job. Be friendly and pleasant, but not overbearing. If you need to wait, sit quietly (no phone calls) and patiently</a:t>
            </a:r>
            <a:r>
              <a:rPr lang="en-US" sz="2000" dirty="0" smtClean="0"/>
              <a:t>.</a:t>
            </a:r>
          </a:p>
          <a:p>
            <a:endParaRPr lang="en-US" sz="2000" dirty="0"/>
          </a:p>
          <a:p>
            <a:r>
              <a:rPr lang="en-US" sz="2000" b="1" u="sng" dirty="0"/>
              <a:t>Once you meet the interviewer,</a:t>
            </a:r>
          </a:p>
          <a:p>
            <a:r>
              <a:rPr lang="en-US" sz="2000" dirty="0"/>
              <a:t>Shake hands with the interviewer. Your handshake should be firm - not sticky or wimpy.</a:t>
            </a:r>
          </a:p>
        </p:txBody>
      </p:sp>
      <p:sp>
        <p:nvSpPr>
          <p:cNvPr id="12" name="Rectangle 11"/>
          <p:cNvSpPr/>
          <p:nvPr/>
        </p:nvSpPr>
        <p:spPr>
          <a:xfrm>
            <a:off x="4596652" y="1621826"/>
            <a:ext cx="3770147" cy="4708981"/>
          </a:xfrm>
          <a:prstGeom prst="rect">
            <a:avLst/>
          </a:prstGeom>
        </p:spPr>
        <p:txBody>
          <a:bodyPr wrap="square">
            <a:spAutoFit/>
          </a:bodyPr>
          <a:lstStyle/>
          <a:p>
            <a:pPr algn="r" rtl="1"/>
            <a:r>
              <a:rPr lang="ar-EG" sz="2000" b="1" u="sng" dirty="0"/>
              <a:t>أثناء انتظارك</a:t>
            </a:r>
            <a:r>
              <a:rPr lang="ar-EG" sz="2000" b="1" u="sng" dirty="0" smtClean="0"/>
              <a:t>،</a:t>
            </a:r>
            <a:endParaRPr lang="ar-EG" sz="2000" b="1" u="sng" dirty="0"/>
          </a:p>
          <a:p>
            <a:pPr algn="r" rtl="1"/>
            <a:r>
              <a:rPr lang="ar-EG" sz="2000" dirty="0"/>
              <a:t>إن الطريقة التي تجلس بها في الردهة، والطريقة التي تحيي بها موظف الاستقبال والشخص الذي يجري معك المقابلة، والطريقة التي تنتظر بها، كلها أمور تؤثر على ما إذا كان سيتم أخذك في الاعتبار للوظيفة أم لا. كن ودودًا وممتعًا، ولكن لا تكن متسلطًا. إذا كنت بحاجة إلى الانتظار، فاجلس بهدوء (لا مكالمات هاتفية) وكن صبورًا.</a:t>
            </a:r>
          </a:p>
          <a:p>
            <a:pPr algn="r" rtl="1"/>
            <a:endParaRPr lang="ar-EG" sz="2000" dirty="0"/>
          </a:p>
          <a:p>
            <a:pPr algn="r" rtl="1"/>
            <a:r>
              <a:rPr lang="ar-EG" sz="2000" b="1" u="sng" dirty="0"/>
              <a:t>بمجرد مقابلة الشخص الذي يجري معك المقابلة</a:t>
            </a:r>
            <a:r>
              <a:rPr lang="ar-EG" sz="2000" b="1" u="sng" dirty="0" smtClean="0"/>
              <a:t>،</a:t>
            </a:r>
            <a:endParaRPr lang="ar-EG" sz="2000" b="1" u="sng" dirty="0"/>
          </a:p>
          <a:p>
            <a:pPr algn="r" rtl="1"/>
            <a:r>
              <a:rPr lang="ar-EG" sz="2000" dirty="0"/>
              <a:t>صافحه. يجب أن تكون المصافحة حازمة - وليست لزجة أو ضعيفة.</a:t>
            </a:r>
            <a:endParaRPr lang="en-US" sz="2000" dirty="0"/>
          </a:p>
        </p:txBody>
      </p:sp>
    </p:spTree>
    <p:extLst>
      <p:ext uri="{BB962C8B-B14F-4D97-AF65-F5344CB8AC3E}">
        <p14:creationId xmlns:p14="http://schemas.microsoft.com/office/powerpoint/2010/main" val="627210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1001428"/>
          </a:xfrm>
          <a:prstGeom prst="rect">
            <a:avLst/>
          </a:prstGeom>
        </p:spPr>
        <p:txBody>
          <a:bodyPr wrap="square">
            <a:spAutoFit/>
          </a:bodyPr>
          <a:lstStyle/>
          <a:p>
            <a:pPr marL="92075" marR="156845">
              <a:lnSpc>
                <a:spcPct val="106400"/>
              </a:lnSpc>
              <a:spcBef>
                <a:spcPts val="180"/>
              </a:spcBef>
            </a:pPr>
            <a:r>
              <a:rPr lang="en-US" sz="2800" b="1" u="sng" spc="-35" dirty="0" smtClean="0">
                <a:latin typeface="Times New Roman"/>
                <a:cs typeface="Times New Roman"/>
              </a:rPr>
              <a:t>During the interview:</a:t>
            </a:r>
            <a:endParaRPr lang="ar-EG" sz="2800" b="1" u="sng" spc="-35" dirty="0" smtClean="0">
              <a:latin typeface="Times New Roman"/>
              <a:cs typeface="Times New Roman"/>
            </a:endParaRPr>
          </a:p>
          <a:p>
            <a:pPr marL="92075" marR="156845">
              <a:lnSpc>
                <a:spcPct val="106400"/>
              </a:lnSpc>
              <a:spcBef>
                <a:spcPts val="180"/>
              </a:spcBef>
            </a:pPr>
            <a:endParaRPr lang="en-US" sz="2800" spc="-35" dirty="0">
              <a:latin typeface="Times New Roman"/>
              <a:cs typeface="Times New Roman"/>
            </a:endParaRPr>
          </a:p>
        </p:txBody>
      </p:sp>
      <p:sp>
        <p:nvSpPr>
          <p:cNvPr id="6" name="Rectangle 5"/>
          <p:cNvSpPr/>
          <p:nvPr/>
        </p:nvSpPr>
        <p:spPr>
          <a:xfrm>
            <a:off x="4779481" y="1106163"/>
            <a:ext cx="3464560" cy="461665"/>
          </a:xfrm>
          <a:prstGeom prst="rect">
            <a:avLst/>
          </a:prstGeom>
        </p:spPr>
        <p:txBody>
          <a:bodyPr wrap="square">
            <a:spAutoFit/>
          </a:bodyPr>
          <a:lstStyle/>
          <a:p>
            <a:pPr algn="r" rtl="1"/>
            <a:r>
              <a:rPr lang="ar-EG" sz="2400" b="1" u="sng" dirty="0" smtClean="0"/>
              <a:t>خلال </a:t>
            </a:r>
            <a:r>
              <a:rPr lang="ar-EG" sz="2400" b="1" u="sng" dirty="0"/>
              <a:t>المقابلة</a:t>
            </a:r>
            <a:r>
              <a:rPr lang="ar-EG" sz="2400" b="1" u="sng" dirty="0" smtClean="0"/>
              <a:t>:</a:t>
            </a:r>
            <a:endParaRPr lang="ar-EG" sz="2400" b="1" u="sng" dirty="0"/>
          </a:p>
        </p:txBody>
      </p:sp>
      <p:sp>
        <p:nvSpPr>
          <p:cNvPr id="8" name="Rectangle 7"/>
          <p:cNvSpPr/>
          <p:nvPr/>
        </p:nvSpPr>
        <p:spPr>
          <a:xfrm>
            <a:off x="10428" y="1451691"/>
            <a:ext cx="4502253" cy="5324535"/>
          </a:xfrm>
          <a:prstGeom prst="rect">
            <a:avLst/>
          </a:prstGeom>
        </p:spPr>
        <p:txBody>
          <a:bodyPr wrap="square">
            <a:spAutoFit/>
          </a:bodyPr>
          <a:lstStyle/>
          <a:p>
            <a:r>
              <a:rPr lang="en-US" sz="2000" b="1" u="sng" dirty="0"/>
              <a:t>Once you enter the room,</a:t>
            </a:r>
          </a:p>
          <a:p>
            <a:pPr marL="342900" indent="-342900">
              <a:buFont typeface="Arial" panose="020B0604020202020204" pitchFamily="34" charset="0"/>
              <a:buChar char="•"/>
            </a:pPr>
            <a:r>
              <a:rPr lang="en-US" sz="2000" dirty="0"/>
              <a:t>When you take your seat, be sure to sit up straight and avoid slouching. </a:t>
            </a:r>
          </a:p>
          <a:p>
            <a:pPr marL="342900" indent="-342900">
              <a:buFont typeface="Arial" panose="020B0604020202020204" pitchFamily="34" charset="0"/>
              <a:buChar char="•"/>
            </a:pPr>
            <a:r>
              <a:rPr lang="en-US" sz="2000" dirty="0"/>
              <a:t>You can lean forward a little to show your interest. The goal here is to appear natural, confident, and enthusiastic. </a:t>
            </a:r>
          </a:p>
          <a:p>
            <a:pPr marL="342900" indent="-342900">
              <a:buFont typeface="Arial" panose="020B0604020202020204" pitchFamily="34" charset="0"/>
              <a:buChar char="•"/>
            </a:pPr>
            <a:r>
              <a:rPr lang="en-US" sz="2000" dirty="0"/>
              <a:t>Avoid any body language that could be construed </a:t>
            </a:r>
            <a:endParaRPr lang="en-US" sz="2000" dirty="0" smtClean="0"/>
          </a:p>
          <a:p>
            <a:pPr marL="342900" indent="-342900">
              <a:buFont typeface="Arial" panose="020B0604020202020204" pitchFamily="34" charset="0"/>
              <a:buChar char="•"/>
            </a:pPr>
            <a:r>
              <a:rPr lang="en-US" sz="2000" dirty="0" smtClean="0"/>
              <a:t>Don’t </a:t>
            </a:r>
            <a:r>
              <a:rPr lang="en-US" sz="2000" dirty="0"/>
              <a:t>lean back (you’ll look too relaxed or lethargic) or fidget (you’ll look nervous or immature) and don’t invade your interviewer’s personal space (you’ll look like a stalker</a:t>
            </a:r>
            <a:r>
              <a:rPr lang="en-US" sz="2000" dirty="0" smtClean="0"/>
              <a:t>).</a:t>
            </a:r>
            <a:endParaRPr lang="en-US" sz="2000" dirty="0"/>
          </a:p>
          <a:p>
            <a:pPr marL="342900" indent="-342900">
              <a:buFont typeface="Arial" panose="020B0604020202020204" pitchFamily="34" charset="0"/>
              <a:buChar char="•"/>
            </a:pPr>
            <a:r>
              <a:rPr lang="en-US" sz="2000" dirty="0"/>
              <a:t>Keep the social space (4 to 12 feet), which is the distance at which we usually </a:t>
            </a:r>
            <a:r>
              <a:rPr lang="en-US" sz="2000" dirty="0" smtClean="0"/>
              <a:t>conduct </a:t>
            </a:r>
            <a:r>
              <a:rPr lang="en-US" sz="2000" dirty="0"/>
              <a:t>business.</a:t>
            </a:r>
          </a:p>
        </p:txBody>
      </p:sp>
      <p:sp>
        <p:nvSpPr>
          <p:cNvPr id="12" name="Rectangle 11"/>
          <p:cNvSpPr/>
          <p:nvPr/>
        </p:nvSpPr>
        <p:spPr>
          <a:xfrm>
            <a:off x="4596652" y="1621826"/>
            <a:ext cx="3770147" cy="5016758"/>
          </a:xfrm>
          <a:prstGeom prst="rect">
            <a:avLst/>
          </a:prstGeom>
        </p:spPr>
        <p:txBody>
          <a:bodyPr wrap="square">
            <a:spAutoFit/>
          </a:bodyPr>
          <a:lstStyle/>
          <a:p>
            <a:pPr algn="r" rtl="1"/>
            <a:r>
              <a:rPr lang="ar-EG" sz="2000" b="1" u="sng" dirty="0"/>
              <a:t>بمجرد دخولك الغرفة</a:t>
            </a:r>
            <a:r>
              <a:rPr lang="ar-EG" sz="2000" b="1" u="sng" dirty="0" smtClean="0"/>
              <a:t>،</a:t>
            </a:r>
            <a:endParaRPr lang="ar-EG" sz="2000" b="1" u="sng" dirty="0"/>
          </a:p>
          <a:p>
            <a:pPr marL="342900" indent="-342900" algn="r" rtl="1">
              <a:buFont typeface="Arial" panose="020B0604020202020204" pitchFamily="34" charset="0"/>
              <a:buChar char="•"/>
            </a:pPr>
            <a:r>
              <a:rPr lang="ar-EG" sz="2000" dirty="0"/>
              <a:t>عندما تجلس، تأكد من الجلوس بشكل مستقيم وتجنب الانحناء</a:t>
            </a:r>
            <a:r>
              <a:rPr lang="ar-EG" sz="2000" dirty="0" smtClean="0"/>
              <a:t>.</a:t>
            </a:r>
            <a:endParaRPr lang="ar-EG" sz="2000" dirty="0"/>
          </a:p>
          <a:p>
            <a:pPr marL="342900" indent="-342900" algn="r" rtl="1">
              <a:buFont typeface="Arial" panose="020B0604020202020204" pitchFamily="34" charset="0"/>
              <a:buChar char="•"/>
            </a:pPr>
            <a:r>
              <a:rPr lang="ar-EG" sz="2000" dirty="0"/>
              <a:t>يمكنك الانحناء للأمام قليلاً لإظهار اهتمامك. والهدف هنا هو أن تبدو طبيعيًا وواثقًا ومتحمسًا</a:t>
            </a:r>
            <a:r>
              <a:rPr lang="ar-EG" sz="2000" dirty="0" smtClean="0"/>
              <a:t>.</a:t>
            </a:r>
            <a:endParaRPr lang="ar-EG" sz="2000" dirty="0"/>
          </a:p>
          <a:p>
            <a:pPr marL="342900" indent="-342900" algn="r" rtl="1">
              <a:buFont typeface="Arial" panose="020B0604020202020204" pitchFamily="34" charset="0"/>
              <a:buChar char="•"/>
            </a:pPr>
            <a:r>
              <a:rPr lang="ar-EG" sz="2000" dirty="0"/>
              <a:t>تجنب أي لغة جسد يمكن تفسيرها على أنها تُظهر عدم الاهتمام أو اليأس</a:t>
            </a:r>
            <a:r>
              <a:rPr lang="ar-EG" sz="2000" dirty="0" smtClean="0"/>
              <a:t>.</a:t>
            </a:r>
            <a:endParaRPr lang="ar-EG" sz="2000" dirty="0"/>
          </a:p>
          <a:p>
            <a:pPr marL="342900" indent="-342900" algn="r" rtl="1">
              <a:buFont typeface="Arial" panose="020B0604020202020204" pitchFamily="34" charset="0"/>
              <a:buChar char="•"/>
            </a:pPr>
            <a:r>
              <a:rPr lang="ar-EG" sz="2000" dirty="0"/>
              <a:t>لا تتكئ للخلف (ستبدو مسترخيًا أو خاملًا للغاية) أو تتحرك بسرعة (ستبدو متوترًا أو غير ناضج) ولا تغزو المساحة الشخصية للمحاور (ستبدو وكأنك ملاحق</a:t>
            </a:r>
            <a:r>
              <a:rPr lang="ar-EG" sz="2000" dirty="0" smtClean="0"/>
              <a:t>).</a:t>
            </a:r>
            <a:endParaRPr lang="ar-EG" sz="2000" dirty="0"/>
          </a:p>
          <a:p>
            <a:pPr marL="342900" indent="-342900" algn="r" rtl="1">
              <a:buFont typeface="Arial" panose="020B0604020202020204" pitchFamily="34" charset="0"/>
              <a:buChar char="•"/>
            </a:pPr>
            <a:r>
              <a:rPr lang="ar-EG" sz="2000" dirty="0"/>
              <a:t>حافظ على المساحة الاجتماعية (4 إلى 12 قدمًا)، وهي المسافة التي نجري بها العمل عادةً.</a:t>
            </a:r>
            <a:endParaRPr lang="en-US" sz="2000" dirty="0"/>
          </a:p>
        </p:txBody>
      </p:sp>
    </p:spTree>
    <p:extLst>
      <p:ext uri="{BB962C8B-B14F-4D97-AF65-F5344CB8AC3E}">
        <p14:creationId xmlns:p14="http://schemas.microsoft.com/office/powerpoint/2010/main" val="613938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1001428"/>
          </a:xfrm>
          <a:prstGeom prst="rect">
            <a:avLst/>
          </a:prstGeom>
        </p:spPr>
        <p:txBody>
          <a:bodyPr wrap="square">
            <a:spAutoFit/>
          </a:bodyPr>
          <a:lstStyle/>
          <a:p>
            <a:pPr marL="92075" marR="156845">
              <a:lnSpc>
                <a:spcPct val="106400"/>
              </a:lnSpc>
              <a:spcBef>
                <a:spcPts val="180"/>
              </a:spcBef>
            </a:pPr>
            <a:r>
              <a:rPr lang="en-US" sz="2800" b="1" u="sng" spc="-35" dirty="0" smtClean="0">
                <a:latin typeface="Times New Roman"/>
                <a:cs typeface="Times New Roman"/>
              </a:rPr>
              <a:t>During the interview:</a:t>
            </a:r>
            <a:endParaRPr lang="ar-EG" sz="2800" b="1" u="sng" spc="-35" dirty="0" smtClean="0">
              <a:latin typeface="Times New Roman"/>
              <a:cs typeface="Times New Roman"/>
            </a:endParaRPr>
          </a:p>
          <a:p>
            <a:pPr marL="92075" marR="156845">
              <a:lnSpc>
                <a:spcPct val="106400"/>
              </a:lnSpc>
              <a:spcBef>
                <a:spcPts val="180"/>
              </a:spcBef>
            </a:pPr>
            <a:endParaRPr lang="en-US" sz="2800" spc="-35" dirty="0">
              <a:latin typeface="Times New Roman"/>
              <a:cs typeface="Times New Roman"/>
            </a:endParaRPr>
          </a:p>
        </p:txBody>
      </p:sp>
      <p:sp>
        <p:nvSpPr>
          <p:cNvPr id="6" name="Rectangle 5"/>
          <p:cNvSpPr/>
          <p:nvPr/>
        </p:nvSpPr>
        <p:spPr>
          <a:xfrm>
            <a:off x="4779481" y="1106163"/>
            <a:ext cx="3464560" cy="461665"/>
          </a:xfrm>
          <a:prstGeom prst="rect">
            <a:avLst/>
          </a:prstGeom>
        </p:spPr>
        <p:txBody>
          <a:bodyPr wrap="square">
            <a:spAutoFit/>
          </a:bodyPr>
          <a:lstStyle/>
          <a:p>
            <a:pPr algn="r" rtl="1"/>
            <a:r>
              <a:rPr lang="ar-EG" sz="2400" b="1" u="sng" dirty="0" smtClean="0"/>
              <a:t>خلال </a:t>
            </a:r>
            <a:r>
              <a:rPr lang="ar-EG" sz="2400" b="1" u="sng" dirty="0"/>
              <a:t>المقابلة</a:t>
            </a:r>
            <a:r>
              <a:rPr lang="ar-EG" sz="2400" b="1" u="sng" dirty="0" smtClean="0"/>
              <a:t>:</a:t>
            </a:r>
            <a:endParaRPr lang="ar-EG" sz="2400" b="1" u="sng" dirty="0"/>
          </a:p>
        </p:txBody>
      </p:sp>
      <p:sp>
        <p:nvSpPr>
          <p:cNvPr id="8" name="Rectangle 7"/>
          <p:cNvSpPr/>
          <p:nvPr/>
        </p:nvSpPr>
        <p:spPr>
          <a:xfrm>
            <a:off x="10428" y="1451691"/>
            <a:ext cx="4502253" cy="5324535"/>
          </a:xfrm>
          <a:prstGeom prst="rect">
            <a:avLst/>
          </a:prstGeom>
        </p:spPr>
        <p:txBody>
          <a:bodyPr wrap="square">
            <a:spAutoFit/>
          </a:bodyPr>
          <a:lstStyle/>
          <a:p>
            <a:r>
              <a:rPr lang="en-US" sz="2000" b="1" u="sng" dirty="0"/>
              <a:t>Once you enter the room,</a:t>
            </a:r>
          </a:p>
          <a:p>
            <a:pPr marL="342900" indent="-342900">
              <a:buFont typeface="Arial" panose="020B0604020202020204" pitchFamily="34" charset="0"/>
              <a:buChar char="•"/>
            </a:pPr>
            <a:r>
              <a:rPr lang="en-US" sz="2000" dirty="0"/>
              <a:t>Keep your feet on the floor and your hands positioned naturally. If you’re not sure what to do with your hands, keep them folded loosely in your lap or on the tabletop</a:t>
            </a:r>
            <a:r>
              <a:rPr lang="en-US" sz="2000" dirty="0" smtClean="0"/>
              <a:t>.</a:t>
            </a:r>
            <a:endParaRPr lang="en-US" sz="2000" dirty="0"/>
          </a:p>
          <a:p>
            <a:pPr marL="342900" indent="-342900">
              <a:buFont typeface="Arial" panose="020B0604020202020204" pitchFamily="34" charset="0"/>
              <a:buChar char="•"/>
            </a:pPr>
            <a:r>
              <a:rPr lang="en-US" sz="2000" dirty="0"/>
              <a:t>Maintain eye contact in a natural way. Just don’t stare fixedly at your interviewer. That can seem creepy or robotic. Listen carefully and smile and nod as appropriate</a:t>
            </a:r>
            <a:r>
              <a:rPr lang="en-US" sz="2000" dirty="0" smtClean="0"/>
              <a:t>.</a:t>
            </a:r>
          </a:p>
          <a:p>
            <a:pPr marL="342900" indent="-342900">
              <a:buFont typeface="Arial" panose="020B0604020202020204" pitchFamily="34" charset="0"/>
              <a:buChar char="•"/>
            </a:pPr>
            <a:r>
              <a:rPr lang="en-US" sz="2000" dirty="0"/>
              <a:t>Once the interview is over, when you thank your interviewer politely for her time, shake her hand professionally and smile. On your way out, say goodbye to the receptionist or anyone else you spoke </a:t>
            </a:r>
            <a:r>
              <a:rPr lang="en-US" sz="2000" dirty="0" smtClean="0"/>
              <a:t>to.</a:t>
            </a:r>
            <a:endParaRPr lang="en-US" sz="2000" dirty="0"/>
          </a:p>
        </p:txBody>
      </p:sp>
      <p:sp>
        <p:nvSpPr>
          <p:cNvPr id="12" name="Rectangle 11"/>
          <p:cNvSpPr/>
          <p:nvPr/>
        </p:nvSpPr>
        <p:spPr>
          <a:xfrm>
            <a:off x="4596652" y="1621826"/>
            <a:ext cx="3770147" cy="5016758"/>
          </a:xfrm>
          <a:prstGeom prst="rect">
            <a:avLst/>
          </a:prstGeom>
        </p:spPr>
        <p:txBody>
          <a:bodyPr wrap="square">
            <a:spAutoFit/>
          </a:bodyPr>
          <a:lstStyle/>
          <a:p>
            <a:pPr algn="r" rtl="1"/>
            <a:r>
              <a:rPr lang="ar-EG" sz="2000" b="1" u="sng" dirty="0"/>
              <a:t>بمجرد دخولك الغرفة</a:t>
            </a:r>
            <a:r>
              <a:rPr lang="ar-EG" sz="2000" b="1" u="sng" dirty="0" smtClean="0"/>
              <a:t>،</a:t>
            </a:r>
            <a:endParaRPr lang="ar-EG" sz="2000" b="1" u="sng" dirty="0"/>
          </a:p>
          <a:p>
            <a:pPr marL="342900" indent="-342900" algn="r" rtl="1">
              <a:buFont typeface="Arial" panose="020B0604020202020204" pitchFamily="34" charset="0"/>
              <a:buChar char="•"/>
            </a:pPr>
            <a:r>
              <a:rPr lang="ar-EG" sz="2000" dirty="0"/>
              <a:t>حافظ على قدميك على الأرض ويديك في وضع طبيعي. إذا لم تكن متأكدًا مما يجب عليك فعله بيديك، فاحتفظ بهما مطويتين بشكل فضفاض في حضنك أو على سطح الطاولة.</a:t>
            </a:r>
          </a:p>
          <a:p>
            <a:pPr marL="342900" indent="-342900" algn="r" rtl="1">
              <a:buFont typeface="Arial" panose="020B0604020202020204" pitchFamily="34" charset="0"/>
              <a:buChar char="•"/>
            </a:pPr>
            <a:r>
              <a:rPr lang="ar-EG" sz="2000" dirty="0"/>
              <a:t>حافظ على التواصل البصري بطريقة طبيعية. فقط لا تحدق بثبات في من يجري معك المقابلة. قد يبدو ذلك مخيفًا أو آليًا. استمع بعناية وابتسم وأومئ برأسك حسب الاقتضاء.</a:t>
            </a:r>
          </a:p>
          <a:p>
            <a:pPr marL="342900" indent="-342900" algn="r" rtl="1">
              <a:buFont typeface="Arial" panose="020B0604020202020204" pitchFamily="34" charset="0"/>
              <a:buChar char="•"/>
            </a:pPr>
            <a:r>
              <a:rPr lang="ar-EG" sz="2000" dirty="0"/>
              <a:t>بمجرد انتهاء المقابلة، عندما تشكر من يجري معك المقابلة بأدب على وقتها، صافحها ​​باحتراف وابتسم. في طريقك للخروج، قل وداعًا لموظفة الاستقبال أو أي شخص آخر تحدثت إليه أثناء المقابلة.</a:t>
            </a:r>
            <a:endParaRPr lang="en-US" sz="2000" dirty="0"/>
          </a:p>
        </p:txBody>
      </p:sp>
    </p:spTree>
    <p:extLst>
      <p:ext uri="{BB962C8B-B14F-4D97-AF65-F5344CB8AC3E}">
        <p14:creationId xmlns:p14="http://schemas.microsoft.com/office/powerpoint/2010/main" val="2087452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54665" y="1062282"/>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875304"/>
          </a:xfrm>
          <a:prstGeom prst="rect">
            <a:avLst/>
          </a:prstGeom>
        </p:spPr>
        <p:txBody>
          <a:bodyPr wrap="square">
            <a:spAutoFit/>
          </a:bodyPr>
          <a:lstStyle/>
          <a:p>
            <a:pPr marL="92075" marR="156845">
              <a:lnSpc>
                <a:spcPct val="106400"/>
              </a:lnSpc>
              <a:spcBef>
                <a:spcPts val="180"/>
              </a:spcBef>
            </a:pPr>
            <a:r>
              <a:rPr lang="en-US" sz="2400" b="1" u="sng" spc="-35" dirty="0" smtClean="0">
                <a:latin typeface="Times New Roman"/>
                <a:cs typeface="Times New Roman"/>
              </a:rPr>
              <a:t>During the interview:</a:t>
            </a:r>
            <a:endParaRPr lang="ar-EG" sz="2400" b="1" u="sng" spc="-35" dirty="0" smtClean="0">
              <a:latin typeface="Times New Roman"/>
              <a:cs typeface="Times New Roman"/>
            </a:endParaRP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779481" y="1106163"/>
            <a:ext cx="3464560" cy="461665"/>
          </a:xfrm>
          <a:prstGeom prst="rect">
            <a:avLst/>
          </a:prstGeom>
        </p:spPr>
        <p:txBody>
          <a:bodyPr wrap="square">
            <a:spAutoFit/>
          </a:bodyPr>
          <a:lstStyle/>
          <a:p>
            <a:pPr algn="r" rtl="1"/>
            <a:r>
              <a:rPr lang="ar-EG" sz="2400" b="1" u="sng" dirty="0" smtClean="0"/>
              <a:t>خلال </a:t>
            </a:r>
            <a:r>
              <a:rPr lang="ar-EG" sz="2400" b="1" u="sng" dirty="0"/>
              <a:t>المقابلة</a:t>
            </a:r>
            <a:r>
              <a:rPr lang="ar-EG" sz="2400" b="1" u="sng" dirty="0" smtClean="0"/>
              <a:t>:</a:t>
            </a:r>
            <a:endParaRPr lang="ar-EG" sz="2400" b="1" u="sng" dirty="0"/>
          </a:p>
        </p:txBody>
      </p:sp>
      <p:sp>
        <p:nvSpPr>
          <p:cNvPr id="8" name="Rectangle 7"/>
          <p:cNvSpPr/>
          <p:nvPr/>
        </p:nvSpPr>
        <p:spPr>
          <a:xfrm>
            <a:off x="10428" y="1451691"/>
            <a:ext cx="4502253" cy="3785652"/>
          </a:xfrm>
          <a:prstGeom prst="rect">
            <a:avLst/>
          </a:prstGeom>
        </p:spPr>
        <p:txBody>
          <a:bodyPr wrap="square">
            <a:spAutoFit/>
          </a:bodyPr>
          <a:lstStyle/>
          <a:p>
            <a:pPr algn="ctr"/>
            <a:r>
              <a:rPr lang="en-US" sz="2000" b="1" dirty="0"/>
              <a:t>Salary Questions. </a:t>
            </a:r>
          </a:p>
          <a:p>
            <a:pPr algn="ctr"/>
            <a:r>
              <a:rPr lang="en-US" sz="2000" dirty="0"/>
              <a:t>Although you should never bring up the issue of salary prior to being offered the position, you should be prepared in case the interviewer asks about your salary expectations. </a:t>
            </a:r>
          </a:p>
          <a:p>
            <a:pPr algn="ctr"/>
            <a:r>
              <a:rPr lang="en-US" sz="2000" b="1" dirty="0"/>
              <a:t>To prepare, you need to:</a:t>
            </a:r>
          </a:p>
          <a:p>
            <a:pPr algn="ctr"/>
            <a:r>
              <a:rPr lang="en-US" sz="2000" dirty="0"/>
              <a:t>Research the appropriate pay for the position you are seeking. Be sure to examine pay-scale variations related to credentials, experience, and location. </a:t>
            </a:r>
          </a:p>
          <a:p>
            <a:pPr algn="ctr"/>
            <a:endParaRPr lang="en-US" sz="2000" b="1" dirty="0"/>
          </a:p>
        </p:txBody>
      </p:sp>
      <p:sp>
        <p:nvSpPr>
          <p:cNvPr id="12" name="Rectangle 11"/>
          <p:cNvSpPr/>
          <p:nvPr/>
        </p:nvSpPr>
        <p:spPr>
          <a:xfrm>
            <a:off x="4596652" y="1621826"/>
            <a:ext cx="3770147" cy="3785652"/>
          </a:xfrm>
          <a:prstGeom prst="rect">
            <a:avLst/>
          </a:prstGeom>
        </p:spPr>
        <p:txBody>
          <a:bodyPr wrap="square">
            <a:spAutoFit/>
          </a:bodyPr>
          <a:lstStyle/>
          <a:p>
            <a:pPr algn="ctr" rtl="1"/>
            <a:r>
              <a:rPr lang="ar-EG" sz="2000" b="1" dirty="0"/>
              <a:t>أسئلة حول الراتب.</a:t>
            </a:r>
          </a:p>
          <a:p>
            <a:pPr algn="ctr" rtl="1"/>
            <a:endParaRPr lang="ar-EG" sz="2000" b="1" dirty="0"/>
          </a:p>
          <a:p>
            <a:pPr algn="ctr" rtl="1"/>
            <a:r>
              <a:rPr lang="ar-EG" sz="2000" dirty="0"/>
              <a:t>على الرغم من أنه لا ينبغي لك أبدًا إثارة مسألة الراتب قبل عرض الوظيفة عليك، إلا أنه يتعين عليك الاستعداد في حالة سؤال القائم بالمقابلة عن توقعاتك بشأن الراتب</a:t>
            </a:r>
            <a:r>
              <a:rPr lang="ar-EG" sz="2000" b="1" dirty="0" smtClean="0"/>
              <a:t>.</a:t>
            </a:r>
            <a:endParaRPr lang="en-US" sz="2000" b="1" dirty="0" smtClean="0"/>
          </a:p>
          <a:p>
            <a:pPr algn="ctr" rtl="1"/>
            <a:endParaRPr lang="ar-EG" sz="2000" b="1" dirty="0"/>
          </a:p>
          <a:p>
            <a:pPr algn="ctr" rtl="1"/>
            <a:r>
              <a:rPr lang="ar-EG" sz="2000" b="1" dirty="0"/>
              <a:t>للاستعداد، تحتاج إلى:</a:t>
            </a:r>
          </a:p>
          <a:p>
            <a:pPr algn="ctr" rtl="1"/>
            <a:r>
              <a:rPr lang="ar-EG" sz="2000" dirty="0"/>
              <a:t>البحث عن الراتب المناسب للوظيفة التي تسعى إليها. تأكد من فحص الاختلافات في سلم الرواتب المتعلقة بالمؤهلات والخبرة والموقع.</a:t>
            </a:r>
            <a:endParaRPr lang="en-US" sz="2000" dirty="0"/>
          </a:p>
        </p:txBody>
      </p:sp>
    </p:spTree>
    <p:extLst>
      <p:ext uri="{BB962C8B-B14F-4D97-AF65-F5344CB8AC3E}">
        <p14:creationId xmlns:p14="http://schemas.microsoft.com/office/powerpoint/2010/main" val="3891446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008" y="110344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878959"/>
          </a:xfrm>
          <a:prstGeom prst="rect">
            <a:avLst/>
          </a:prstGeom>
        </p:spPr>
        <p:txBody>
          <a:bodyPr wrap="squar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Types of interview</a:t>
            </a:r>
            <a:endParaRPr lang="en-US" sz="1200" b="1" dirty="0">
              <a:latin typeface="Calibri" panose="020F0502020204030204" pitchFamily="34" charset="0"/>
              <a:ea typeface="Calibri" panose="020F0502020204030204" pitchFamily="34" charset="0"/>
              <a:cs typeface="Arial" panose="020B0604020202020204" pitchFamily="34" charset="0"/>
            </a:endParaRP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779481" y="1106163"/>
            <a:ext cx="3464560" cy="461665"/>
          </a:xfrm>
          <a:prstGeom prst="rect">
            <a:avLst/>
          </a:prstGeom>
        </p:spPr>
        <p:txBody>
          <a:bodyPr wrap="square">
            <a:spAutoFit/>
          </a:bodyPr>
          <a:lstStyle/>
          <a:p>
            <a:pPr algn="r" rtl="1"/>
            <a:r>
              <a:rPr lang="ar-EG" sz="2400" b="1" u="sng" dirty="0" smtClean="0"/>
              <a:t>أنواع مقابلات العمل</a:t>
            </a:r>
            <a:endParaRPr lang="ar-EG" sz="2400" b="1" u="sng" dirty="0"/>
          </a:p>
        </p:txBody>
      </p:sp>
      <p:sp>
        <p:nvSpPr>
          <p:cNvPr id="8" name="Rectangle 7"/>
          <p:cNvSpPr/>
          <p:nvPr/>
        </p:nvSpPr>
        <p:spPr>
          <a:xfrm>
            <a:off x="10428" y="1451691"/>
            <a:ext cx="4502253" cy="3785652"/>
          </a:xfrm>
          <a:prstGeom prst="rect">
            <a:avLst/>
          </a:prstGeom>
        </p:spPr>
        <p:txBody>
          <a:bodyPr wrap="square">
            <a:spAutoFit/>
          </a:bodyPr>
          <a:lstStyle/>
          <a:p>
            <a:pPr algn="ctr"/>
            <a:r>
              <a:rPr lang="en-US" sz="2400" b="1" dirty="0"/>
              <a:t>Face-to-face interviews</a:t>
            </a:r>
          </a:p>
          <a:p>
            <a:pPr algn="ctr"/>
            <a:r>
              <a:rPr lang="en-US" sz="2400" b="1" dirty="0"/>
              <a:t>In a series of one-on-one interviews</a:t>
            </a:r>
            <a:r>
              <a:rPr lang="en-US" sz="2400" b="1" dirty="0" smtClean="0"/>
              <a:t>,</a:t>
            </a:r>
            <a:endParaRPr lang="ar-EG" sz="2400" b="1" dirty="0" smtClean="0"/>
          </a:p>
          <a:p>
            <a:r>
              <a:rPr lang="en-US" sz="2400" dirty="0" smtClean="0"/>
              <a:t> </a:t>
            </a:r>
            <a:r>
              <a:rPr lang="en-US" sz="2400" dirty="0"/>
              <a:t>you may feel as though you are repeating yourself. But remember, each interviewer is hearing your information for the first time, so not only it is okay to repeat yourself, it is necessary.</a:t>
            </a:r>
          </a:p>
          <a:p>
            <a:endParaRPr lang="en-US" sz="2400" b="1" dirty="0"/>
          </a:p>
        </p:txBody>
      </p:sp>
      <p:sp>
        <p:nvSpPr>
          <p:cNvPr id="12" name="Rectangle 11"/>
          <p:cNvSpPr/>
          <p:nvPr/>
        </p:nvSpPr>
        <p:spPr>
          <a:xfrm>
            <a:off x="4596652" y="1621826"/>
            <a:ext cx="3770147" cy="2677656"/>
          </a:xfrm>
          <a:prstGeom prst="rect">
            <a:avLst/>
          </a:prstGeom>
        </p:spPr>
        <p:txBody>
          <a:bodyPr wrap="square">
            <a:spAutoFit/>
          </a:bodyPr>
          <a:lstStyle/>
          <a:p>
            <a:pPr algn="ctr" rtl="1"/>
            <a:r>
              <a:rPr lang="ar-EG" sz="2400" b="1" dirty="0"/>
              <a:t>المقابلات الشخصية</a:t>
            </a:r>
          </a:p>
          <a:p>
            <a:pPr algn="ctr" rtl="1"/>
            <a:r>
              <a:rPr lang="ar-EG" sz="2400" b="1" dirty="0"/>
              <a:t>في سلسلة من المقابلات الشخصية</a:t>
            </a:r>
            <a:r>
              <a:rPr lang="ar-EG" sz="2400" b="1" dirty="0" smtClean="0"/>
              <a:t>،</a:t>
            </a:r>
          </a:p>
          <a:p>
            <a:pPr algn="r" rtl="1"/>
            <a:r>
              <a:rPr lang="ar-EG" sz="2400" dirty="0" smtClean="0"/>
              <a:t> </a:t>
            </a:r>
            <a:r>
              <a:rPr lang="ar-EG" sz="2400" dirty="0"/>
              <a:t>قد تشعر وكأنك تكرر ما قلته. ولكن تذكر أن كل من يجري معك المقابلة يسمع معلوماتك للمرة الأولى، لذا فليس من المقبول أن تكرر ما قلته فحسب، بل إنه أمر ضروري.</a:t>
            </a:r>
            <a:endParaRPr lang="en-US" sz="2400" dirty="0"/>
          </a:p>
        </p:txBody>
      </p:sp>
    </p:spTree>
    <p:extLst>
      <p:ext uri="{BB962C8B-B14F-4D97-AF65-F5344CB8AC3E}">
        <p14:creationId xmlns:p14="http://schemas.microsoft.com/office/powerpoint/2010/main" val="4073069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008" y="110344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878959"/>
          </a:xfrm>
          <a:prstGeom prst="rect">
            <a:avLst/>
          </a:prstGeom>
        </p:spPr>
        <p:txBody>
          <a:bodyPr wrap="squar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Types of interview</a:t>
            </a:r>
            <a:endParaRPr lang="en-US" sz="1200" b="1" dirty="0">
              <a:latin typeface="Calibri" panose="020F0502020204030204" pitchFamily="34" charset="0"/>
              <a:ea typeface="Calibri" panose="020F0502020204030204" pitchFamily="34" charset="0"/>
              <a:cs typeface="Arial" panose="020B0604020202020204" pitchFamily="34" charset="0"/>
            </a:endParaRP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779481" y="1106163"/>
            <a:ext cx="3464560" cy="461665"/>
          </a:xfrm>
          <a:prstGeom prst="rect">
            <a:avLst/>
          </a:prstGeom>
        </p:spPr>
        <p:txBody>
          <a:bodyPr wrap="square">
            <a:spAutoFit/>
          </a:bodyPr>
          <a:lstStyle/>
          <a:p>
            <a:pPr algn="r" rtl="1"/>
            <a:r>
              <a:rPr lang="ar-EG" sz="2400" b="1" u="sng" dirty="0" smtClean="0"/>
              <a:t>أنواع مقابلات العمل</a:t>
            </a:r>
            <a:endParaRPr lang="ar-EG" sz="2400" b="1" u="sng" dirty="0"/>
          </a:p>
        </p:txBody>
      </p:sp>
      <p:sp>
        <p:nvSpPr>
          <p:cNvPr id="8" name="Rectangle 7"/>
          <p:cNvSpPr/>
          <p:nvPr/>
        </p:nvSpPr>
        <p:spPr>
          <a:xfrm>
            <a:off x="10428" y="1451691"/>
            <a:ext cx="4502253" cy="3046988"/>
          </a:xfrm>
          <a:prstGeom prst="rect">
            <a:avLst/>
          </a:prstGeom>
        </p:spPr>
        <p:txBody>
          <a:bodyPr wrap="square">
            <a:spAutoFit/>
          </a:bodyPr>
          <a:lstStyle/>
          <a:p>
            <a:pPr algn="ctr"/>
            <a:r>
              <a:rPr lang="en-US" sz="2400" b="1" dirty="0"/>
              <a:t>Face-to-face interviews</a:t>
            </a:r>
          </a:p>
          <a:p>
            <a:pPr algn="ctr"/>
            <a:r>
              <a:rPr lang="en-US" sz="2400" b="1" dirty="0"/>
              <a:t>In a panel of interviewers</a:t>
            </a:r>
            <a:r>
              <a:rPr lang="en-US" sz="2400" b="1" dirty="0" smtClean="0"/>
              <a:t>,</a:t>
            </a:r>
            <a:endParaRPr lang="ar-EG" sz="2400" b="1" dirty="0" smtClean="0"/>
          </a:p>
          <a:p>
            <a:pPr algn="ctr"/>
            <a:r>
              <a:rPr lang="en-US" sz="2400" b="1" dirty="0" smtClean="0"/>
              <a:t> </a:t>
            </a:r>
            <a:r>
              <a:rPr lang="en-US" sz="2400" dirty="0"/>
              <a:t>always acknowledge the person who asks the question but address your answer to (and make eye contact with) the entire group when responding.</a:t>
            </a:r>
          </a:p>
          <a:p>
            <a:endParaRPr lang="en-US" sz="2400" b="1" dirty="0"/>
          </a:p>
        </p:txBody>
      </p:sp>
      <p:sp>
        <p:nvSpPr>
          <p:cNvPr id="12" name="Rectangle 11"/>
          <p:cNvSpPr/>
          <p:nvPr/>
        </p:nvSpPr>
        <p:spPr>
          <a:xfrm>
            <a:off x="4596652" y="1621826"/>
            <a:ext cx="3770147" cy="2308324"/>
          </a:xfrm>
          <a:prstGeom prst="rect">
            <a:avLst/>
          </a:prstGeom>
        </p:spPr>
        <p:txBody>
          <a:bodyPr wrap="square">
            <a:spAutoFit/>
          </a:bodyPr>
          <a:lstStyle/>
          <a:p>
            <a:pPr algn="ctr" rtl="1"/>
            <a:r>
              <a:rPr lang="ar-EG" sz="2400" b="1" dirty="0"/>
              <a:t>المقابلات الشخصية</a:t>
            </a:r>
          </a:p>
          <a:p>
            <a:pPr algn="ctr" rtl="1"/>
            <a:r>
              <a:rPr lang="ar-EG" sz="2400" b="1" dirty="0"/>
              <a:t>لجنة من المحاورين</a:t>
            </a:r>
            <a:r>
              <a:rPr lang="ar-EG" sz="2400" b="1" dirty="0" smtClean="0"/>
              <a:t>،</a:t>
            </a:r>
          </a:p>
          <a:p>
            <a:pPr algn="ctr" rtl="1"/>
            <a:r>
              <a:rPr lang="ar-EG" sz="2400" b="1" dirty="0" smtClean="0"/>
              <a:t> </a:t>
            </a:r>
            <a:r>
              <a:rPr lang="ar-EG" sz="2400" dirty="0"/>
              <a:t>عليك دائمًا الاعتراف بالشخص الذي يطرح السؤال ولكن وجه إجابتك إلى المجموعة بأكملها (والقيام بالتواصل البصري مع) عند الرد.</a:t>
            </a:r>
            <a:endParaRPr lang="en-US" sz="2400" dirty="0"/>
          </a:p>
        </p:txBody>
      </p:sp>
    </p:spTree>
    <p:extLst>
      <p:ext uri="{BB962C8B-B14F-4D97-AF65-F5344CB8AC3E}">
        <p14:creationId xmlns:p14="http://schemas.microsoft.com/office/powerpoint/2010/main" val="2930972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008" y="110344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878959"/>
          </a:xfrm>
          <a:prstGeom prst="rect">
            <a:avLst/>
          </a:prstGeom>
        </p:spPr>
        <p:txBody>
          <a:bodyPr wrap="squar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Types of interview</a:t>
            </a:r>
            <a:endParaRPr lang="en-US" sz="1200" b="1" dirty="0">
              <a:latin typeface="Calibri" panose="020F0502020204030204" pitchFamily="34" charset="0"/>
              <a:ea typeface="Calibri" panose="020F0502020204030204" pitchFamily="34" charset="0"/>
              <a:cs typeface="Arial" panose="020B0604020202020204" pitchFamily="34" charset="0"/>
            </a:endParaRP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779481" y="1106163"/>
            <a:ext cx="3464560" cy="461665"/>
          </a:xfrm>
          <a:prstGeom prst="rect">
            <a:avLst/>
          </a:prstGeom>
        </p:spPr>
        <p:txBody>
          <a:bodyPr wrap="square">
            <a:spAutoFit/>
          </a:bodyPr>
          <a:lstStyle/>
          <a:p>
            <a:pPr algn="r" rtl="1"/>
            <a:r>
              <a:rPr lang="ar-EG" sz="2400" b="1" u="sng" dirty="0" smtClean="0"/>
              <a:t>أنواع مقابلات العمل</a:t>
            </a:r>
            <a:endParaRPr lang="ar-EG" sz="2400" b="1" u="sng" dirty="0"/>
          </a:p>
        </p:txBody>
      </p:sp>
      <p:sp>
        <p:nvSpPr>
          <p:cNvPr id="8" name="Rectangle 7"/>
          <p:cNvSpPr/>
          <p:nvPr/>
        </p:nvSpPr>
        <p:spPr>
          <a:xfrm>
            <a:off x="10428" y="1451691"/>
            <a:ext cx="4502253" cy="3416320"/>
          </a:xfrm>
          <a:prstGeom prst="rect">
            <a:avLst/>
          </a:prstGeom>
        </p:spPr>
        <p:txBody>
          <a:bodyPr wrap="square">
            <a:spAutoFit/>
          </a:bodyPr>
          <a:lstStyle/>
          <a:p>
            <a:pPr algn="ctr"/>
            <a:r>
              <a:rPr lang="en-US" sz="2400" b="1" dirty="0"/>
              <a:t>Face-to-face interviews</a:t>
            </a:r>
          </a:p>
          <a:p>
            <a:pPr algn="ctr"/>
            <a:r>
              <a:rPr lang="en-US" sz="2400" b="1" dirty="0"/>
              <a:t>In an interview with other interviewees, </a:t>
            </a:r>
            <a:endParaRPr lang="ar-EG" sz="2400" b="1" dirty="0" smtClean="0"/>
          </a:p>
          <a:p>
            <a:pPr algn="ctr"/>
            <a:r>
              <a:rPr lang="en-US" sz="2400" dirty="0" smtClean="0"/>
              <a:t>always </a:t>
            </a:r>
            <a:r>
              <a:rPr lang="en-US" sz="2400" dirty="0"/>
              <a:t>treat your competition with respect and professionalism. The way you treat the other candidates is indeed part of how you will be assessed.</a:t>
            </a:r>
          </a:p>
          <a:p>
            <a:endParaRPr lang="en-US" sz="2400" b="1" dirty="0"/>
          </a:p>
        </p:txBody>
      </p:sp>
      <p:sp>
        <p:nvSpPr>
          <p:cNvPr id="12" name="Rectangle 11"/>
          <p:cNvSpPr/>
          <p:nvPr/>
        </p:nvSpPr>
        <p:spPr>
          <a:xfrm>
            <a:off x="4596652" y="1621826"/>
            <a:ext cx="3770147" cy="2308324"/>
          </a:xfrm>
          <a:prstGeom prst="rect">
            <a:avLst/>
          </a:prstGeom>
        </p:spPr>
        <p:txBody>
          <a:bodyPr wrap="square">
            <a:spAutoFit/>
          </a:bodyPr>
          <a:lstStyle/>
          <a:p>
            <a:pPr algn="ctr" rtl="1"/>
            <a:r>
              <a:rPr lang="ar-EG" sz="2400" b="1" dirty="0"/>
              <a:t>المقابلات الشخصية</a:t>
            </a:r>
          </a:p>
          <a:p>
            <a:pPr algn="ctr" rtl="1"/>
            <a:r>
              <a:rPr lang="ar-EG" sz="2400" b="1" dirty="0"/>
              <a:t>المقابلات مع المرشحين الآخرين، </a:t>
            </a:r>
            <a:r>
              <a:rPr lang="ar-EG" sz="2400" dirty="0"/>
              <a:t>تعامل دائمًا مع منافسيك باحترام واحترافية. إن الطريقة التي تتعامل بها مع المرشحين الآخرين تشكل جزءًا من كيفية تقييمك.</a:t>
            </a:r>
            <a:endParaRPr lang="en-US" sz="2400" dirty="0"/>
          </a:p>
        </p:txBody>
      </p:sp>
    </p:spTree>
    <p:extLst>
      <p:ext uri="{BB962C8B-B14F-4D97-AF65-F5344CB8AC3E}">
        <p14:creationId xmlns:p14="http://schemas.microsoft.com/office/powerpoint/2010/main" val="696561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008" y="110344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4956" y="1023848"/>
            <a:ext cx="4430592" cy="878959"/>
          </a:xfrm>
          <a:prstGeom prst="rect">
            <a:avLst/>
          </a:prstGeom>
        </p:spPr>
        <p:txBody>
          <a:bodyPr wrap="squar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Types of interview</a:t>
            </a:r>
            <a:endParaRPr lang="en-US" sz="1200" b="1" dirty="0">
              <a:latin typeface="Calibri" panose="020F0502020204030204" pitchFamily="34" charset="0"/>
              <a:ea typeface="Calibri" panose="020F0502020204030204" pitchFamily="34" charset="0"/>
              <a:cs typeface="Arial" panose="020B0604020202020204" pitchFamily="34" charset="0"/>
            </a:endParaRPr>
          </a:p>
          <a:p>
            <a:pPr marL="92075" marR="156845">
              <a:lnSpc>
                <a:spcPct val="106400"/>
              </a:lnSpc>
              <a:spcBef>
                <a:spcPts val="180"/>
              </a:spcBef>
            </a:pPr>
            <a:endParaRPr lang="en-US" sz="2400" spc="-35" dirty="0">
              <a:latin typeface="Times New Roman"/>
              <a:cs typeface="Times New Roman"/>
            </a:endParaRPr>
          </a:p>
        </p:txBody>
      </p:sp>
      <p:sp>
        <p:nvSpPr>
          <p:cNvPr id="6" name="Rectangle 5"/>
          <p:cNvSpPr/>
          <p:nvPr/>
        </p:nvSpPr>
        <p:spPr>
          <a:xfrm>
            <a:off x="4779481" y="1106163"/>
            <a:ext cx="3464560" cy="461665"/>
          </a:xfrm>
          <a:prstGeom prst="rect">
            <a:avLst/>
          </a:prstGeom>
        </p:spPr>
        <p:txBody>
          <a:bodyPr wrap="square">
            <a:spAutoFit/>
          </a:bodyPr>
          <a:lstStyle/>
          <a:p>
            <a:pPr algn="r" rtl="1"/>
            <a:r>
              <a:rPr lang="ar-EG" sz="2400" b="1" u="sng" dirty="0" smtClean="0"/>
              <a:t>أنواع مقابلات العمل</a:t>
            </a:r>
            <a:endParaRPr lang="ar-EG" sz="2400" b="1" u="sng" dirty="0"/>
          </a:p>
        </p:txBody>
      </p:sp>
      <p:sp>
        <p:nvSpPr>
          <p:cNvPr id="8" name="Rectangle 7"/>
          <p:cNvSpPr/>
          <p:nvPr/>
        </p:nvSpPr>
        <p:spPr>
          <a:xfrm>
            <a:off x="10428" y="1451691"/>
            <a:ext cx="4415580" cy="5570756"/>
          </a:xfrm>
          <a:prstGeom prst="rect">
            <a:avLst/>
          </a:prstGeom>
        </p:spPr>
        <p:txBody>
          <a:bodyPr wrap="square">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Zoom interviews</a:t>
            </a:r>
          </a:p>
          <a:p>
            <a:pPr algn="ctr"/>
            <a:endParaRPr lang="ar-EG" sz="2000" b="1" u="sng"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t>Use the mute button</a:t>
            </a:r>
          </a:p>
          <a:p>
            <a:pPr marL="342900" indent="-342900">
              <a:buFont typeface="Arial" panose="020B0604020202020204" pitchFamily="34" charset="0"/>
              <a:buChar char="•"/>
            </a:pPr>
            <a:r>
              <a:rPr lang="en-US" sz="2400" dirty="0"/>
              <a:t>Look into the camera while speaking</a:t>
            </a:r>
          </a:p>
          <a:p>
            <a:pPr marL="342900" indent="-342900">
              <a:buFont typeface="Arial" panose="020B0604020202020204" pitchFamily="34" charset="0"/>
              <a:buChar char="•"/>
            </a:pPr>
            <a:r>
              <a:rPr lang="en-US" sz="2400" dirty="0"/>
              <a:t>Choose a professional background</a:t>
            </a:r>
          </a:p>
          <a:p>
            <a:pPr marL="342900" indent="-342900">
              <a:buFont typeface="Arial" panose="020B0604020202020204" pitchFamily="34" charset="0"/>
              <a:buChar char="•"/>
            </a:pPr>
            <a:r>
              <a:rPr lang="en-US" sz="2400" dirty="0"/>
              <a:t>Find a brightly lit room</a:t>
            </a:r>
          </a:p>
          <a:p>
            <a:pPr marL="342900" indent="-342900">
              <a:buFont typeface="Arial" panose="020B0604020202020204" pitchFamily="34" charset="0"/>
              <a:buChar char="•"/>
            </a:pPr>
            <a:r>
              <a:rPr lang="en-US" sz="2400" dirty="0"/>
              <a:t>Silence your phone</a:t>
            </a:r>
          </a:p>
          <a:p>
            <a:pPr marL="342900" indent="-342900">
              <a:buFont typeface="Arial" panose="020B0604020202020204" pitchFamily="34" charset="0"/>
              <a:buChar char="•"/>
            </a:pPr>
            <a:r>
              <a:rPr lang="en-US" sz="2400" dirty="0"/>
              <a:t>Find a good internet </a:t>
            </a:r>
            <a:r>
              <a:rPr lang="en-US" sz="2400" dirty="0" smtClean="0"/>
              <a:t>connection</a:t>
            </a:r>
            <a:endParaRPr lang="ar-EG" sz="2400" dirty="0" smtClean="0"/>
          </a:p>
          <a:p>
            <a:pPr marL="342900" indent="-342900">
              <a:buFont typeface="Arial" panose="020B0604020202020204" pitchFamily="34" charset="0"/>
              <a:buChar char="•"/>
            </a:pPr>
            <a:r>
              <a:rPr lang="en-US" sz="2400" dirty="0"/>
              <a:t>Use appropriate body language</a:t>
            </a:r>
          </a:p>
          <a:p>
            <a:pPr marL="342900" indent="-342900">
              <a:buFont typeface="Arial" panose="020B0604020202020204" pitchFamily="34" charset="0"/>
              <a:buChar char="•"/>
            </a:pPr>
            <a:r>
              <a:rPr lang="en-US" sz="2400" dirty="0"/>
              <a:t>Ask your interviewer questions</a:t>
            </a:r>
          </a:p>
          <a:p>
            <a:pPr marL="342900" indent="-342900">
              <a:buFont typeface="Arial" panose="020B0604020202020204" pitchFamily="34" charset="0"/>
              <a:buChar char="•"/>
            </a:pPr>
            <a:endParaRPr lang="en-US" sz="2400" dirty="0"/>
          </a:p>
          <a:p>
            <a:endParaRPr lang="en-US" sz="2400" b="1" dirty="0"/>
          </a:p>
        </p:txBody>
      </p:sp>
      <p:sp>
        <p:nvSpPr>
          <p:cNvPr id="12" name="Rectangle 11"/>
          <p:cNvSpPr/>
          <p:nvPr/>
        </p:nvSpPr>
        <p:spPr>
          <a:xfrm>
            <a:off x="4596652" y="1621826"/>
            <a:ext cx="3770147" cy="4154984"/>
          </a:xfrm>
          <a:prstGeom prst="rect">
            <a:avLst/>
          </a:prstGeom>
        </p:spPr>
        <p:txBody>
          <a:bodyPr wrap="square">
            <a:spAutoFit/>
          </a:bodyPr>
          <a:lstStyle/>
          <a:p>
            <a:pPr algn="ctr" rtl="1"/>
            <a:r>
              <a:rPr lang="ar-EG" sz="2400" b="1" dirty="0" smtClean="0"/>
              <a:t>مقابلات عمل عبر زووم</a:t>
            </a:r>
          </a:p>
          <a:p>
            <a:pPr algn="r" rtl="1"/>
            <a:endParaRPr lang="ar-EG" sz="2400" dirty="0"/>
          </a:p>
          <a:p>
            <a:pPr marL="342900" indent="-342900" algn="r" rtl="1">
              <a:buFont typeface="Arial" panose="020B0604020202020204" pitchFamily="34" charset="0"/>
              <a:buChar char="•"/>
            </a:pPr>
            <a:r>
              <a:rPr lang="ar-EG" sz="2400" dirty="0"/>
              <a:t>استخدم زر كتم الصوت</a:t>
            </a:r>
          </a:p>
          <a:p>
            <a:pPr marL="342900" indent="-342900" algn="r" rtl="1">
              <a:buFont typeface="Arial" panose="020B0604020202020204" pitchFamily="34" charset="0"/>
              <a:buChar char="•"/>
            </a:pPr>
            <a:r>
              <a:rPr lang="ar-EG" sz="2400" dirty="0"/>
              <a:t>انظر إلى الكاميرا أثناء التحدث</a:t>
            </a:r>
          </a:p>
          <a:p>
            <a:pPr marL="342900" indent="-342900" algn="r" rtl="1">
              <a:buFont typeface="Arial" panose="020B0604020202020204" pitchFamily="34" charset="0"/>
              <a:buChar char="•"/>
            </a:pPr>
            <a:r>
              <a:rPr lang="ar-EG" sz="2400" dirty="0"/>
              <a:t>اختر خلفية احترافية</a:t>
            </a:r>
          </a:p>
          <a:p>
            <a:pPr marL="342900" indent="-342900" algn="r" rtl="1">
              <a:buFont typeface="Arial" panose="020B0604020202020204" pitchFamily="34" charset="0"/>
              <a:buChar char="•"/>
            </a:pPr>
            <a:r>
              <a:rPr lang="ar-EG" sz="2400" dirty="0"/>
              <a:t>ابحث عن غرفة مضاءة جيدًا</a:t>
            </a:r>
          </a:p>
          <a:p>
            <a:pPr marL="342900" indent="-342900" algn="r" rtl="1">
              <a:buFont typeface="Arial" panose="020B0604020202020204" pitchFamily="34" charset="0"/>
              <a:buChar char="•"/>
            </a:pPr>
            <a:r>
              <a:rPr lang="ar-EG" sz="2400" dirty="0"/>
              <a:t>أغلق هاتفك</a:t>
            </a:r>
          </a:p>
          <a:p>
            <a:pPr marL="342900" indent="-342900" algn="r" rtl="1">
              <a:buFont typeface="Arial" panose="020B0604020202020204" pitchFamily="34" charset="0"/>
              <a:buChar char="•"/>
            </a:pPr>
            <a:r>
              <a:rPr lang="ar-EG" sz="2400" dirty="0"/>
              <a:t>ابحث عن اتصال إنترنت </a:t>
            </a:r>
            <a:r>
              <a:rPr lang="ar-EG" sz="2400" dirty="0" smtClean="0"/>
              <a:t>جيد</a:t>
            </a:r>
          </a:p>
          <a:p>
            <a:pPr marL="342900" indent="-342900" algn="r" rtl="1">
              <a:buFont typeface="Arial" panose="020B0604020202020204" pitchFamily="34" charset="0"/>
              <a:buChar char="•"/>
            </a:pPr>
            <a:r>
              <a:rPr lang="ar-EG" sz="2400" dirty="0"/>
              <a:t>استخدم لغة الجسد المناسبة</a:t>
            </a:r>
          </a:p>
          <a:p>
            <a:pPr marL="342900" indent="-342900" algn="r" rtl="1">
              <a:buFont typeface="Arial" panose="020B0604020202020204" pitchFamily="34" charset="0"/>
              <a:buChar char="•"/>
            </a:pPr>
            <a:r>
              <a:rPr lang="ar-EG" sz="2400" dirty="0"/>
              <a:t>اطرح الأسئلة على من يجري معك المقابلة</a:t>
            </a:r>
          </a:p>
        </p:txBody>
      </p:sp>
    </p:spTree>
    <p:extLst>
      <p:ext uri="{BB962C8B-B14F-4D97-AF65-F5344CB8AC3E}">
        <p14:creationId xmlns:p14="http://schemas.microsoft.com/office/powerpoint/2010/main" val="3526665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008" y="110344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0428" y="1451691"/>
            <a:ext cx="4415580" cy="3416320"/>
          </a:xfrm>
          <a:prstGeom prst="rect">
            <a:avLst/>
          </a:prstGeom>
        </p:spPr>
        <p:txBody>
          <a:bodyPr wrap="square">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Illegal Questions. </a:t>
            </a:r>
          </a:p>
          <a:p>
            <a:r>
              <a:rPr lang="en-US" sz="2400" dirty="0">
                <a:latin typeface="Times New Roman" panose="02020603050405020304" pitchFamily="18" charset="0"/>
                <a:cs typeface="Times New Roman" panose="02020603050405020304" pitchFamily="18" charset="0"/>
              </a:rPr>
              <a:t>According to the Civil Rights Act, employers may not consider race, color, religion, sex, national origin, disability, or age when hiring or promoting employees. Therefore, they legally can’t ask questions related to these categories.</a:t>
            </a:r>
            <a:endParaRPr lang="en-US" sz="2400" dirty="0">
              <a:latin typeface="Times New Roman" panose="02020603050405020304" pitchFamily="18" charset="0"/>
              <a:cs typeface="Times New Roman" panose="02020603050405020304" pitchFamily="18" charset="0"/>
            </a:endParaRPr>
          </a:p>
        </p:txBody>
      </p:sp>
      <p:sp>
        <p:nvSpPr>
          <p:cNvPr id="12" name="Rectangle 11"/>
          <p:cNvSpPr/>
          <p:nvPr/>
        </p:nvSpPr>
        <p:spPr>
          <a:xfrm>
            <a:off x="4596652" y="1621826"/>
            <a:ext cx="3770147" cy="3046988"/>
          </a:xfrm>
          <a:prstGeom prst="rect">
            <a:avLst/>
          </a:prstGeom>
        </p:spPr>
        <p:txBody>
          <a:bodyPr wrap="square">
            <a:spAutoFit/>
          </a:bodyPr>
          <a:lstStyle/>
          <a:p>
            <a:pPr algn="ctr" rtl="1"/>
            <a:r>
              <a:rPr lang="ar-EG" sz="2400" b="1" dirty="0">
                <a:effectLst>
                  <a:outerShdw blurRad="38100" dist="38100" dir="2700000" algn="tl">
                    <a:srgbClr val="000000">
                      <a:alpha val="43137"/>
                    </a:srgbClr>
                  </a:outerShdw>
                </a:effectLst>
              </a:rPr>
              <a:t>الأسئلة غير القانونية</a:t>
            </a:r>
            <a:r>
              <a:rPr lang="ar-EG" sz="2400" b="1" dirty="0" smtClean="0">
                <a:effectLst>
                  <a:outerShdw blurRad="38100" dist="38100" dir="2700000" algn="tl">
                    <a:srgbClr val="000000">
                      <a:alpha val="43137"/>
                    </a:srgbClr>
                  </a:outerShdw>
                </a:effectLst>
              </a:rPr>
              <a:t>.</a:t>
            </a:r>
          </a:p>
          <a:p>
            <a:pPr algn="ctr" rtl="1"/>
            <a:r>
              <a:rPr lang="ar-EG" sz="2400" dirty="0" smtClean="0"/>
              <a:t>وفقًا </a:t>
            </a:r>
            <a:r>
              <a:rPr lang="ar-EG" sz="2400" dirty="0"/>
              <a:t>لقانون الحقوق المدنية، لا يجوز لأصحاب العمل مراعاة العرق أو اللون أو الدين أو الجنس أو الأصل القومي أو الإعاقة أو العمر عند توظيف الموظفين أو ترقيتهم. وبالتالي، لا يجوز لهم قانونًا طرح أسئلة تتعلق بهذه الفئات.</a:t>
            </a:r>
            <a:endParaRPr lang="ar-EG" sz="2400" dirty="0"/>
          </a:p>
        </p:txBody>
      </p:sp>
    </p:spTree>
    <p:extLst>
      <p:ext uri="{BB962C8B-B14F-4D97-AF65-F5344CB8AC3E}">
        <p14:creationId xmlns:p14="http://schemas.microsoft.com/office/powerpoint/2010/main" val="56181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008" y="110344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448380"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Four: interviewing</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3044423"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الرابعة: مقابلة العمل</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0428" y="1451691"/>
            <a:ext cx="4415580" cy="4524315"/>
          </a:xfrm>
          <a:prstGeom prst="rect">
            <a:avLst/>
          </a:prstGeom>
        </p:spPr>
        <p:txBody>
          <a:bodyPr wrap="square">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Illegal Questions. </a:t>
            </a:r>
          </a:p>
          <a:p>
            <a:endParaRPr lang="ar-EG"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u="sng" dirty="0">
                <a:latin typeface="Times New Roman" panose="02020603050405020304" pitchFamily="18" charset="0"/>
                <a:cs typeface="Times New Roman" panose="02020603050405020304" pitchFamily="18" charset="0"/>
              </a:rPr>
              <a:t>what should you do?</a:t>
            </a:r>
          </a:p>
          <a:p>
            <a:r>
              <a:rPr lang="en-US" sz="2400" dirty="0">
                <a:latin typeface="Times New Roman" panose="02020603050405020304" pitchFamily="18" charset="0"/>
                <a:cs typeface="Times New Roman" panose="02020603050405020304" pitchFamily="18" charset="0"/>
              </a:rPr>
              <a:t>First, you answer their questions</a:t>
            </a:r>
          </a:p>
          <a:p>
            <a:r>
              <a:rPr lang="en-US" sz="2400" dirty="0">
                <a:latin typeface="Times New Roman" panose="02020603050405020304" pitchFamily="18" charset="0"/>
                <a:cs typeface="Times New Roman" panose="02020603050405020304" pitchFamily="18" charset="0"/>
              </a:rPr>
              <a:t>Second, you answer the question and then ask why that question was asked at the first place.</a:t>
            </a:r>
          </a:p>
          <a:p>
            <a:r>
              <a:rPr lang="en-US" sz="2400" dirty="0">
                <a:latin typeface="Times New Roman" panose="02020603050405020304" pitchFamily="18" charset="0"/>
                <a:cs typeface="Times New Roman" panose="02020603050405020304" pitchFamily="18" charset="0"/>
              </a:rPr>
              <a:t>Third, you just simply tell them that it is illegal to ask such questions or how this question can be related to the job posting?</a:t>
            </a:r>
          </a:p>
          <a:p>
            <a:endParaRPr lang="en-US" sz="2400" dirty="0">
              <a:latin typeface="Times New Roman" panose="02020603050405020304" pitchFamily="18" charset="0"/>
              <a:cs typeface="Times New Roman" panose="02020603050405020304" pitchFamily="18" charset="0"/>
            </a:endParaRPr>
          </a:p>
        </p:txBody>
      </p:sp>
      <p:sp>
        <p:nvSpPr>
          <p:cNvPr id="12" name="Rectangle 11"/>
          <p:cNvSpPr/>
          <p:nvPr/>
        </p:nvSpPr>
        <p:spPr>
          <a:xfrm>
            <a:off x="4596652" y="1621826"/>
            <a:ext cx="3770147" cy="4154984"/>
          </a:xfrm>
          <a:prstGeom prst="rect">
            <a:avLst/>
          </a:prstGeom>
        </p:spPr>
        <p:txBody>
          <a:bodyPr wrap="square">
            <a:spAutoFit/>
          </a:bodyPr>
          <a:lstStyle/>
          <a:p>
            <a:pPr algn="ctr" rtl="1"/>
            <a:r>
              <a:rPr lang="ar-EG" sz="2400" b="1" dirty="0">
                <a:effectLst>
                  <a:outerShdw blurRad="38100" dist="38100" dir="2700000" algn="tl">
                    <a:srgbClr val="000000">
                      <a:alpha val="43137"/>
                    </a:srgbClr>
                  </a:outerShdw>
                </a:effectLst>
              </a:rPr>
              <a:t>الأسئلة غير القانونية</a:t>
            </a:r>
            <a:r>
              <a:rPr lang="ar-EG" sz="2400" b="1" dirty="0" smtClean="0">
                <a:effectLst>
                  <a:outerShdw blurRad="38100" dist="38100" dir="2700000" algn="tl">
                    <a:srgbClr val="000000">
                      <a:alpha val="43137"/>
                    </a:srgbClr>
                  </a:outerShdw>
                </a:effectLst>
              </a:rPr>
              <a:t>.</a:t>
            </a:r>
            <a:endParaRPr lang="en-US" sz="2400" b="1" dirty="0" smtClean="0">
              <a:effectLst>
                <a:outerShdw blurRad="38100" dist="38100" dir="2700000" algn="tl">
                  <a:srgbClr val="000000">
                    <a:alpha val="43137"/>
                  </a:srgbClr>
                </a:outerShdw>
              </a:effectLst>
            </a:endParaRPr>
          </a:p>
          <a:p>
            <a:pPr algn="r" rtl="1"/>
            <a:endParaRPr lang="en-US" sz="2400" dirty="0">
              <a:effectLst>
                <a:outerShdw blurRad="38100" dist="38100" dir="2700000" algn="tl">
                  <a:srgbClr val="000000">
                    <a:alpha val="43137"/>
                  </a:srgbClr>
                </a:outerShdw>
              </a:effectLst>
            </a:endParaRPr>
          </a:p>
          <a:p>
            <a:pPr algn="r" rtl="1"/>
            <a:r>
              <a:rPr lang="ar-EG" sz="2400" b="1" u="sng" dirty="0"/>
              <a:t>ماذا يجب أن تفعل</a:t>
            </a:r>
            <a:r>
              <a:rPr lang="ar-EG" sz="2400" b="1" u="sng" dirty="0" smtClean="0"/>
              <a:t>؟</a:t>
            </a:r>
            <a:endParaRPr lang="en-US" sz="2400" b="1" u="sng" dirty="0" smtClean="0"/>
          </a:p>
          <a:p>
            <a:pPr algn="r" rtl="1"/>
            <a:r>
              <a:rPr lang="ar-EG" sz="2400" dirty="0" smtClean="0"/>
              <a:t>أولاً</a:t>
            </a:r>
            <a:r>
              <a:rPr lang="ar-EG" sz="2400" dirty="0"/>
              <a:t>، تجيب على </a:t>
            </a:r>
            <a:r>
              <a:rPr lang="ar-EG" sz="2400" dirty="0" smtClean="0"/>
              <a:t>أسئلتهم</a:t>
            </a:r>
            <a:endParaRPr lang="en-US" sz="2400" dirty="0" smtClean="0"/>
          </a:p>
          <a:p>
            <a:pPr algn="r" rtl="1"/>
            <a:r>
              <a:rPr lang="ar-EG" sz="2400" dirty="0" smtClean="0"/>
              <a:t>ثانياً</a:t>
            </a:r>
            <a:r>
              <a:rPr lang="ar-EG" sz="2400" dirty="0"/>
              <a:t>، تجيب على السؤال ثم تسأل لماذا تم طرح هذا السؤال في المقام الأول</a:t>
            </a:r>
            <a:r>
              <a:rPr lang="ar-EG" sz="2400" dirty="0" smtClean="0"/>
              <a:t>.</a:t>
            </a:r>
            <a:endParaRPr lang="en-US" sz="2400" dirty="0" smtClean="0"/>
          </a:p>
          <a:p>
            <a:pPr algn="r" rtl="1"/>
            <a:r>
              <a:rPr lang="ar-EG" sz="2400" dirty="0" smtClean="0"/>
              <a:t>ثالثاً</a:t>
            </a:r>
            <a:r>
              <a:rPr lang="ar-EG" sz="2400" dirty="0"/>
              <a:t>، تخبرهم ببساطة أنه من غير القانوني طرح مثل هذه الأسئلة أو كيف يمكن أن يكون هذا السؤال مرتبطًا بإعلان الوظيفة؟</a:t>
            </a:r>
            <a:endParaRPr lang="ar-EG" sz="2400" dirty="0" smtClean="0"/>
          </a:p>
        </p:txBody>
      </p:sp>
    </p:spTree>
    <p:extLst>
      <p:ext uri="{BB962C8B-B14F-4D97-AF65-F5344CB8AC3E}">
        <p14:creationId xmlns:p14="http://schemas.microsoft.com/office/powerpoint/2010/main" val="1643819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804327" y="825306"/>
            <a:ext cx="2095445" cy="584775"/>
          </a:xfrm>
          <a:prstGeom prst="rect">
            <a:avLst/>
          </a:prstGeom>
          <a:noFill/>
        </p:spPr>
        <p:txBody>
          <a:bodyPr wrap="none" rtlCol="0">
            <a:spAutoFit/>
          </a:bodyPr>
          <a:lstStyle/>
          <a:p>
            <a:r>
              <a:rPr lang="en-US" sz="3200" b="1" dirty="0" smtClean="0">
                <a:solidFill>
                  <a:srgbClr val="00B0F0"/>
                </a:solidFill>
                <a:latin typeface="Alexandria" charset="0"/>
                <a:cs typeface="Alexandria" charset="0"/>
              </a:rPr>
              <a:t>Follow up</a:t>
            </a:r>
            <a:endParaRPr lang="en-US" sz="32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8252371" y="1514954"/>
            <a:ext cx="1178528" cy="584775"/>
          </a:xfrm>
          <a:prstGeom prst="rect">
            <a:avLst/>
          </a:prstGeom>
          <a:noFill/>
        </p:spPr>
        <p:txBody>
          <a:bodyPr wrap="none" rtlCol="0">
            <a:spAutoFit/>
          </a:bodyPr>
          <a:lstStyle/>
          <a:p>
            <a:pPr algn="ctr"/>
            <a:r>
              <a:rPr lang="ar-EG" sz="3200" b="1" dirty="0" smtClean="0">
                <a:solidFill>
                  <a:srgbClr val="00B0F0"/>
                </a:solidFill>
                <a:latin typeface="Alexandria" charset="0"/>
                <a:cs typeface="Alexandria" charset="0"/>
              </a:rPr>
              <a:t>المتابعة</a:t>
            </a:r>
            <a:endParaRPr lang="en-US"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1808815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008" y="110344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029997"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Five</a:t>
            </a:r>
            <a:r>
              <a:rPr lang="en-US" sz="2400" b="1" dirty="0">
                <a:latin typeface="Times New Roman" panose="02020603050405020304" pitchFamily="18" charset="0"/>
                <a:ea typeface="Calibri" panose="020F0502020204030204" pitchFamily="34" charset="0"/>
                <a:cs typeface="Arial" panose="020B0604020202020204" pitchFamily="34" charset="0"/>
              </a:rPr>
              <a:t>: Follow up</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276710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الخامسة: المُتابعة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0428" y="1451691"/>
            <a:ext cx="4415580" cy="4524315"/>
          </a:xfrm>
          <a:prstGeom prst="rect">
            <a:avLst/>
          </a:prstGeom>
        </p:spPr>
        <p:txBody>
          <a:bodyPr wrap="square">
            <a:spAutoFit/>
          </a:bodyPr>
          <a:lstStyle/>
          <a:p>
            <a:r>
              <a:rPr lang="en-US" sz="2400" b="1" u="sng" dirty="0">
                <a:latin typeface="Times New Roman" panose="02020603050405020304" pitchFamily="18" charset="0"/>
                <a:cs typeface="Times New Roman" panose="02020603050405020304" pitchFamily="18" charset="0"/>
              </a:rPr>
              <a:t>Thank you email</a:t>
            </a:r>
          </a:p>
          <a:p>
            <a:r>
              <a:rPr lang="en-US" sz="2400" dirty="0">
                <a:latin typeface="Times New Roman" panose="02020603050405020304" pitchFamily="18" charset="0"/>
                <a:cs typeface="Times New Roman" panose="02020603050405020304" pitchFamily="18" charset="0"/>
              </a:rPr>
              <a:t>Your first step should be to send a thank you email to the interviewers within two days of the interview. </a:t>
            </a:r>
            <a:endParaRPr lang="ar-EG"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b="1" u="sng" dirty="0">
                <a:latin typeface="Times New Roman" panose="02020603050405020304" pitchFamily="18" charset="0"/>
                <a:cs typeface="Times New Roman" panose="02020603050405020304" pitchFamily="18" charset="0"/>
              </a:rPr>
              <a:t>Following up email</a:t>
            </a:r>
          </a:p>
          <a:p>
            <a:r>
              <a:rPr lang="en-US" sz="2400" dirty="0">
                <a:latin typeface="Times New Roman" panose="02020603050405020304" pitchFamily="18" charset="0"/>
                <a:cs typeface="Times New Roman" panose="02020603050405020304" pitchFamily="18" charset="0"/>
              </a:rPr>
              <a:t>You should send a follow up email in case you have never heard from the company within 14 days of the interview. </a:t>
            </a:r>
          </a:p>
          <a:p>
            <a:endParaRPr lang="en-US" sz="2400" dirty="0">
              <a:latin typeface="Times New Roman" panose="02020603050405020304" pitchFamily="18" charset="0"/>
              <a:cs typeface="Times New Roman" panose="02020603050405020304" pitchFamily="18" charset="0"/>
            </a:endParaRPr>
          </a:p>
        </p:txBody>
      </p:sp>
      <p:sp>
        <p:nvSpPr>
          <p:cNvPr id="12" name="Rectangle 11"/>
          <p:cNvSpPr/>
          <p:nvPr/>
        </p:nvSpPr>
        <p:spPr>
          <a:xfrm>
            <a:off x="4457992" y="1636356"/>
            <a:ext cx="3770147" cy="4154984"/>
          </a:xfrm>
          <a:prstGeom prst="rect">
            <a:avLst/>
          </a:prstGeom>
        </p:spPr>
        <p:txBody>
          <a:bodyPr wrap="square">
            <a:spAutoFit/>
          </a:bodyPr>
          <a:lstStyle/>
          <a:p>
            <a:pPr algn="r" rtl="1"/>
            <a:r>
              <a:rPr lang="ar-EG" sz="2400" b="1" u="sng" dirty="0"/>
              <a:t>بريد إلكتروني للشكر</a:t>
            </a:r>
          </a:p>
          <a:p>
            <a:pPr algn="r" rtl="1"/>
            <a:r>
              <a:rPr lang="ar-EG" sz="2400" dirty="0"/>
              <a:t>يجب أن تكون خطوتك الأولى هي إرسال بريد إلكتروني للشكر إلى القائمين على المقابلة في غضون يومين من المقابلة</a:t>
            </a:r>
            <a:r>
              <a:rPr lang="ar-EG" sz="2400" dirty="0" smtClean="0"/>
              <a:t>.</a:t>
            </a:r>
          </a:p>
          <a:p>
            <a:pPr algn="r" rtl="1"/>
            <a:endParaRPr lang="ar-EG" sz="2400" dirty="0"/>
          </a:p>
          <a:p>
            <a:pPr algn="r" rtl="1"/>
            <a:r>
              <a:rPr lang="ar-EG" sz="2400" b="1" u="sng" dirty="0"/>
              <a:t>بريد إلكتروني للمتابعة</a:t>
            </a:r>
          </a:p>
          <a:p>
            <a:pPr algn="r" rtl="1"/>
            <a:r>
              <a:rPr lang="ar-EG" sz="2400" dirty="0"/>
              <a:t>يجب عليك إرسال بريد إلكتروني للمتابعة في حالة عدم تلقيك أي رد من الشركة في غضون 14 يومًا من المقابلة.</a:t>
            </a:r>
          </a:p>
        </p:txBody>
      </p:sp>
    </p:spTree>
    <p:extLst>
      <p:ext uri="{BB962C8B-B14F-4D97-AF65-F5344CB8AC3E}">
        <p14:creationId xmlns:p14="http://schemas.microsoft.com/office/powerpoint/2010/main" val="2336278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008" y="110344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029997"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Five</a:t>
            </a:r>
            <a:r>
              <a:rPr lang="en-US" sz="2400" b="1" dirty="0">
                <a:latin typeface="Times New Roman" panose="02020603050405020304" pitchFamily="18" charset="0"/>
                <a:ea typeface="Calibri" panose="020F0502020204030204" pitchFamily="34" charset="0"/>
                <a:cs typeface="Arial" panose="020B0604020202020204" pitchFamily="34" charset="0"/>
              </a:rPr>
              <a:t>: Follow up</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2767104"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الخامسة: المُتابعة</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0428" y="1451691"/>
            <a:ext cx="4415580" cy="4524315"/>
          </a:xfrm>
          <a:prstGeom prst="rect">
            <a:avLst/>
          </a:prstGeom>
        </p:spPr>
        <p:txBody>
          <a:bodyPr wrap="square">
            <a:spAutoFit/>
          </a:bodyPr>
          <a:lstStyle/>
          <a:p>
            <a:r>
              <a:rPr lang="en-US" sz="2400" b="1" u="sng" dirty="0">
                <a:latin typeface="Times New Roman" panose="02020603050405020304" pitchFamily="18" charset="0"/>
                <a:cs typeface="Times New Roman" panose="02020603050405020304" pitchFamily="18" charset="0"/>
              </a:rPr>
              <a:t>Here are a few pointers:</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Address the person you are emailing by their first name</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Mention the job title of the role you're following up about and the date you interviewed to refresh their memory</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Confirm that you're still interested in the position and that you are eager to hear about next steps</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Finally, ask for an update</a:t>
            </a:r>
          </a:p>
        </p:txBody>
      </p:sp>
      <p:sp>
        <p:nvSpPr>
          <p:cNvPr id="12" name="Rectangle 11"/>
          <p:cNvSpPr/>
          <p:nvPr/>
        </p:nvSpPr>
        <p:spPr>
          <a:xfrm>
            <a:off x="4457992" y="1636356"/>
            <a:ext cx="3770147" cy="3785652"/>
          </a:xfrm>
          <a:prstGeom prst="rect">
            <a:avLst/>
          </a:prstGeom>
        </p:spPr>
        <p:txBody>
          <a:bodyPr wrap="square">
            <a:spAutoFit/>
          </a:bodyPr>
          <a:lstStyle/>
          <a:p>
            <a:pPr algn="r" rtl="1"/>
            <a:r>
              <a:rPr lang="ar-EG" sz="2400" b="1" u="sng" dirty="0"/>
              <a:t>إليك بعض النصائح</a:t>
            </a:r>
            <a:r>
              <a:rPr lang="ar-EG" sz="2400" b="1" u="sng" dirty="0" smtClean="0"/>
              <a:t>:</a:t>
            </a:r>
            <a:endParaRPr lang="ar-EG" sz="2400" dirty="0"/>
          </a:p>
          <a:p>
            <a:pPr marL="457200" indent="-457200" algn="r" rtl="1">
              <a:buFont typeface="+mj-lt"/>
              <a:buAutoNum type="arabicPeriod"/>
            </a:pPr>
            <a:r>
              <a:rPr lang="ar-EG" sz="2400" dirty="0"/>
              <a:t>خاطب الشخص الذي ترسل له رسالة البريد الإلكتروني باسمه </a:t>
            </a:r>
            <a:r>
              <a:rPr lang="ar-EG" sz="2400" dirty="0" smtClean="0"/>
              <a:t>الأول</a:t>
            </a:r>
            <a:endParaRPr lang="ar-EG" sz="2400" dirty="0"/>
          </a:p>
          <a:p>
            <a:pPr marL="457200" indent="-457200" algn="r" rtl="1">
              <a:buFont typeface="+mj-lt"/>
              <a:buAutoNum type="arabicPeriod"/>
            </a:pPr>
            <a:r>
              <a:rPr lang="ar-EG" sz="2400" dirty="0"/>
              <a:t>اذكر عنوان الوظيفة التي تتابعها وتاريخ المقابلة لتحديث </a:t>
            </a:r>
            <a:r>
              <a:rPr lang="ar-EG" sz="2400" dirty="0" smtClean="0"/>
              <a:t>ذاكرته</a:t>
            </a:r>
            <a:endParaRPr lang="ar-EG" sz="2400" dirty="0"/>
          </a:p>
          <a:p>
            <a:pPr marL="457200" indent="-457200" algn="r" rtl="1">
              <a:buFont typeface="+mj-lt"/>
              <a:buAutoNum type="arabicPeriod"/>
            </a:pPr>
            <a:r>
              <a:rPr lang="ar-EG" sz="2400" dirty="0"/>
              <a:t>أكِّد أنك لا تزال مهتمًا بالمنصب وأنك حريص على سماع الخطوات </a:t>
            </a:r>
            <a:r>
              <a:rPr lang="ar-EG" sz="2400" dirty="0" smtClean="0"/>
              <a:t>التالية</a:t>
            </a:r>
            <a:endParaRPr lang="ar-EG" sz="2400" dirty="0"/>
          </a:p>
          <a:p>
            <a:pPr marL="457200" indent="-457200" algn="r" rtl="1">
              <a:buFont typeface="+mj-lt"/>
              <a:buAutoNum type="arabicPeriod"/>
            </a:pPr>
            <a:r>
              <a:rPr lang="ar-EG" sz="2400" dirty="0"/>
              <a:t>وأخيرًا، اطلب تحديثًا</a:t>
            </a:r>
          </a:p>
        </p:txBody>
      </p:sp>
    </p:spTree>
    <p:extLst>
      <p:ext uri="{BB962C8B-B14F-4D97-AF65-F5344CB8AC3E}">
        <p14:creationId xmlns:p14="http://schemas.microsoft.com/office/powerpoint/2010/main" val="893214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804327" y="825306"/>
            <a:ext cx="2436886" cy="584775"/>
          </a:xfrm>
          <a:prstGeom prst="rect">
            <a:avLst/>
          </a:prstGeom>
          <a:noFill/>
        </p:spPr>
        <p:txBody>
          <a:bodyPr wrap="none" rtlCol="0">
            <a:spAutoFit/>
          </a:bodyPr>
          <a:lstStyle/>
          <a:p>
            <a:r>
              <a:rPr lang="en-US" sz="3200" b="1" dirty="0" smtClean="0">
                <a:solidFill>
                  <a:srgbClr val="00B0F0"/>
                </a:solidFill>
                <a:latin typeface="Alexandria" charset="0"/>
                <a:cs typeface="Alexandria" charset="0"/>
              </a:rPr>
              <a:t>Negotiation</a:t>
            </a:r>
            <a:endParaRPr lang="en-US" sz="32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8174623" y="1514954"/>
            <a:ext cx="1334020" cy="584775"/>
          </a:xfrm>
          <a:prstGeom prst="rect">
            <a:avLst/>
          </a:prstGeom>
          <a:noFill/>
        </p:spPr>
        <p:txBody>
          <a:bodyPr wrap="none" rtlCol="0">
            <a:spAutoFit/>
          </a:bodyPr>
          <a:lstStyle/>
          <a:p>
            <a:pPr algn="ctr"/>
            <a:r>
              <a:rPr lang="ar-EG" sz="3200" b="1" dirty="0" smtClean="0">
                <a:solidFill>
                  <a:srgbClr val="00B0F0"/>
                </a:solidFill>
                <a:latin typeface="Alexandria" charset="0"/>
                <a:cs typeface="Alexandria" charset="0"/>
              </a:rPr>
              <a:t>التفاوض</a:t>
            </a:r>
            <a:endParaRPr lang="en-US"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1642412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008" y="110344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0396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Six: negotiation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288572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السادسة: التفاوض</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0428" y="1177082"/>
            <a:ext cx="4415580" cy="6370975"/>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Definition</a:t>
            </a:r>
          </a:p>
          <a:p>
            <a:r>
              <a:rPr lang="en-US" sz="2400" dirty="0">
                <a:latin typeface="Times New Roman" panose="02020603050405020304" pitchFamily="18" charset="0"/>
                <a:cs typeface="Times New Roman" panose="02020603050405020304" pitchFamily="18" charset="0"/>
              </a:rPr>
              <a:t>Negotiation skills refers to the ability to bring about agreement on a decision through discussion, so as to achieve win-win situation</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Before you negotiate, you need to:</a:t>
            </a:r>
          </a:p>
          <a:p>
            <a:r>
              <a:rPr lang="en-US" sz="2400" dirty="0">
                <a:latin typeface="Times New Roman" panose="02020603050405020304" pitchFamily="18" charset="0"/>
                <a:cs typeface="Times New Roman" panose="02020603050405020304" pitchFamily="18" charset="0"/>
              </a:rPr>
              <a:t>Research salary norms, as well as benefits and other perks, for the industry, the region, and this organization.</a:t>
            </a:r>
          </a:p>
          <a:p>
            <a:r>
              <a:rPr lang="en-US" sz="2400" dirty="0">
                <a:latin typeface="Times New Roman" panose="02020603050405020304" pitchFamily="18" charset="0"/>
                <a:cs typeface="Times New Roman" panose="02020603050405020304" pitchFamily="18" charset="0"/>
              </a:rPr>
              <a:t>Evaluate the offer by taking into account the entire compensation package, not just the salary.</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12" name="Rectangle 11"/>
          <p:cNvSpPr/>
          <p:nvPr/>
        </p:nvSpPr>
        <p:spPr>
          <a:xfrm>
            <a:off x="4457992" y="1636356"/>
            <a:ext cx="3770147" cy="4893647"/>
          </a:xfrm>
          <a:prstGeom prst="rect">
            <a:avLst/>
          </a:prstGeom>
        </p:spPr>
        <p:txBody>
          <a:bodyPr wrap="square">
            <a:spAutoFit/>
          </a:bodyPr>
          <a:lstStyle/>
          <a:p>
            <a:pPr algn="r" rtl="1"/>
            <a:r>
              <a:rPr lang="ar-EG" sz="2400" b="1" u="sng" dirty="0"/>
              <a:t>التعريف</a:t>
            </a:r>
          </a:p>
          <a:p>
            <a:pPr algn="r" rtl="1"/>
            <a:r>
              <a:rPr lang="ar-EG" sz="2400" dirty="0"/>
              <a:t>تشير مهارات التفاوض إلى القدرة على التوصل إلى اتفاق بشأن قرار من خلال المناقشة، وذلك لتحقيق موقف مربح للجانبين</a:t>
            </a:r>
            <a:r>
              <a:rPr lang="ar-EG" sz="2400" dirty="0" smtClean="0"/>
              <a:t>.</a:t>
            </a:r>
            <a:endParaRPr lang="en-US" sz="2400" dirty="0" smtClean="0"/>
          </a:p>
          <a:p>
            <a:pPr algn="r" rtl="1"/>
            <a:endParaRPr lang="ar-EG" sz="2400" dirty="0"/>
          </a:p>
          <a:p>
            <a:pPr algn="r" rtl="1"/>
            <a:r>
              <a:rPr lang="ar-EG" sz="2400" b="1" u="sng" dirty="0"/>
              <a:t>قبل التفاوض، عليك:</a:t>
            </a:r>
          </a:p>
          <a:p>
            <a:pPr algn="r" rtl="1"/>
            <a:r>
              <a:rPr lang="ar-EG" sz="2400" dirty="0"/>
              <a:t>البحث في معايير الرواتب، وكذلك المزايا والامتيازات الأخرى، للصناعة والمنطقة وهذه المنظمة.</a:t>
            </a:r>
          </a:p>
          <a:p>
            <a:pPr algn="r" rtl="1"/>
            <a:r>
              <a:rPr lang="ar-EG" sz="2400" dirty="0"/>
              <a:t>تقييم العرض مع مراعاة حزمة التعويضات بالكامل، وليس الراتب فقط.</a:t>
            </a:r>
          </a:p>
        </p:txBody>
      </p:sp>
    </p:spTree>
    <p:extLst>
      <p:ext uri="{BB962C8B-B14F-4D97-AF65-F5344CB8AC3E}">
        <p14:creationId xmlns:p14="http://schemas.microsoft.com/office/powerpoint/2010/main" val="2865261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008" y="110344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0396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Six: negotiation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288572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السادسة: التفاوض</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0428" y="1177082"/>
            <a:ext cx="4415580" cy="6001643"/>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How to Negotiate?</a:t>
            </a:r>
          </a:p>
          <a:p>
            <a:r>
              <a:rPr lang="en-US" sz="2400" b="1" dirty="0">
                <a:latin typeface="Times New Roman" panose="02020603050405020304" pitchFamily="18" charset="0"/>
                <a:cs typeface="Times New Roman" panose="02020603050405020304" pitchFamily="18" charset="0"/>
              </a:rPr>
              <a:t>Help them understand why you </a:t>
            </a:r>
            <a:r>
              <a:rPr lang="en-US" sz="2400" dirty="0">
                <a:latin typeface="Times New Roman" panose="02020603050405020304" pitchFamily="18" charset="0"/>
                <a:cs typeface="Times New Roman" panose="02020603050405020304" pitchFamily="18" charset="0"/>
              </a:rPr>
              <a:t>deserve what you’re requesting.</a:t>
            </a:r>
          </a:p>
          <a:p>
            <a:r>
              <a:rPr lang="en-US" sz="2400" dirty="0">
                <a:latin typeface="Times New Roman" panose="02020603050405020304" pitchFamily="18" charset="0"/>
                <a:cs typeface="Times New Roman" panose="02020603050405020304" pitchFamily="18" charset="0"/>
              </a:rPr>
              <a:t>It’s not enough for them to like you. They also have to believe you’re worth the offer you want. Never let your proposal speak for itself—always tell the story that goes with it. </a:t>
            </a:r>
          </a:p>
          <a:p>
            <a:endParaRPr lang="en-US"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Make it clear they can get you.</a:t>
            </a:r>
          </a:p>
          <a:p>
            <a:r>
              <a:rPr lang="en-US" sz="2400" dirty="0">
                <a:latin typeface="Times New Roman" panose="02020603050405020304" pitchFamily="18" charset="0"/>
                <a:cs typeface="Times New Roman" panose="02020603050405020304" pitchFamily="18" charset="0"/>
              </a:rPr>
              <a:t>If you intend to negotiate for a better package, make it clear that you’re serious about working for this employer.</a:t>
            </a:r>
          </a:p>
          <a:p>
            <a:endParaRPr lang="en-US" sz="2400" dirty="0">
              <a:latin typeface="Times New Roman" panose="02020603050405020304" pitchFamily="18" charset="0"/>
              <a:cs typeface="Times New Roman" panose="02020603050405020304" pitchFamily="18" charset="0"/>
            </a:endParaRPr>
          </a:p>
        </p:txBody>
      </p:sp>
      <p:sp>
        <p:nvSpPr>
          <p:cNvPr id="12" name="Rectangle 11"/>
          <p:cNvSpPr/>
          <p:nvPr/>
        </p:nvSpPr>
        <p:spPr>
          <a:xfrm>
            <a:off x="4452736" y="1225689"/>
            <a:ext cx="3770147" cy="5632311"/>
          </a:xfrm>
          <a:prstGeom prst="rect">
            <a:avLst/>
          </a:prstGeom>
        </p:spPr>
        <p:txBody>
          <a:bodyPr wrap="square">
            <a:spAutoFit/>
          </a:bodyPr>
          <a:lstStyle/>
          <a:p>
            <a:pPr algn="r" rtl="1"/>
            <a:r>
              <a:rPr lang="ar-EG" sz="2400" b="1" dirty="0"/>
              <a:t>كيف تتفاوض؟</a:t>
            </a:r>
          </a:p>
          <a:p>
            <a:pPr algn="r" rtl="1"/>
            <a:r>
              <a:rPr lang="ar-EG" sz="2400" b="1" dirty="0"/>
              <a:t>ساعدهم على فهم سبب استحقاقك لما تطلبه</a:t>
            </a:r>
            <a:r>
              <a:rPr lang="ar-EG" sz="2400" b="1" dirty="0" smtClean="0"/>
              <a:t>.</a:t>
            </a:r>
            <a:endParaRPr lang="ar-EG" sz="2400" b="1" dirty="0"/>
          </a:p>
          <a:p>
            <a:pPr algn="r" rtl="1"/>
            <a:r>
              <a:rPr lang="ar-EG" sz="2400" dirty="0"/>
              <a:t>لا يكفي أن يحبوك. بل يجب أن يعتقدوا أيضًا أنك تستحق العرض الذي تريده. لا تدع عرضك يتحدث عن نفسه أبدًا - أخبر دائمًا القصة التي تصاحبه.</a:t>
            </a:r>
          </a:p>
          <a:p>
            <a:pPr algn="r" rtl="1"/>
            <a:endParaRPr lang="ar-EG" sz="2400" dirty="0"/>
          </a:p>
          <a:p>
            <a:pPr algn="r" rtl="1"/>
            <a:r>
              <a:rPr lang="ar-EG" sz="2400" b="1" dirty="0"/>
              <a:t>وضح لهم أنهم يستطيعون الحصول عليك</a:t>
            </a:r>
            <a:r>
              <a:rPr lang="ar-EG" sz="2400" b="1" dirty="0" smtClean="0"/>
              <a:t>.</a:t>
            </a:r>
            <a:endParaRPr lang="ar-EG" sz="2400" b="1" dirty="0"/>
          </a:p>
          <a:p>
            <a:pPr algn="r" rtl="1"/>
            <a:r>
              <a:rPr lang="ar-EG" sz="2400" dirty="0"/>
              <a:t>إذا كنت تنوي التفاوض للحصول على عرض أفضل، فوضح لهم أنك جاد بشأن العمل لدى هذا صاحب العمل.</a:t>
            </a:r>
          </a:p>
        </p:txBody>
      </p:sp>
    </p:spTree>
    <p:extLst>
      <p:ext uri="{BB962C8B-B14F-4D97-AF65-F5344CB8AC3E}">
        <p14:creationId xmlns:p14="http://schemas.microsoft.com/office/powerpoint/2010/main" val="2829441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008" y="110344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0396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Six: negotiation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288572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السادسة: التفاوض</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0428" y="1177082"/>
            <a:ext cx="4415580" cy="5755422"/>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How to Negotiate?</a:t>
            </a:r>
          </a:p>
          <a:p>
            <a:r>
              <a:rPr lang="en-US" sz="2000" b="1" dirty="0">
                <a:latin typeface="Times New Roman" panose="02020603050405020304" pitchFamily="18" charset="0"/>
                <a:cs typeface="Times New Roman" panose="02020603050405020304" pitchFamily="18" charset="0"/>
              </a:rPr>
              <a:t>Understand the person across the table.</a:t>
            </a:r>
          </a:p>
          <a:p>
            <a:r>
              <a:rPr lang="en-US" sz="2000" dirty="0">
                <a:latin typeface="Times New Roman" panose="02020603050405020304" pitchFamily="18" charset="0"/>
                <a:cs typeface="Times New Roman" panose="02020603050405020304" pitchFamily="18" charset="0"/>
              </a:rPr>
              <a:t>Companies don’t negotiate; people do. And before you can influence the person sitting opposite you, you have to understand her. </a:t>
            </a:r>
            <a:endParaRPr lang="en-US" sz="2000" dirty="0" smtClean="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Understand their constraints.</a:t>
            </a:r>
          </a:p>
          <a:p>
            <a:r>
              <a:rPr lang="en-US" sz="2000" dirty="0">
                <a:latin typeface="Times New Roman" panose="02020603050405020304" pitchFamily="18" charset="0"/>
                <a:cs typeface="Times New Roman" panose="02020603050405020304" pitchFamily="18" charset="0"/>
              </a:rPr>
              <a:t>They may like you. They may think you deserve everything you want. But they still may not give it to you. Why? Because they may have certain ironclad constraints, such as salary caps, that no amount of negotiation can loosen. Your job is to figure out where they’re flexible and where they’re not.</a:t>
            </a:r>
          </a:p>
          <a:p>
            <a:endParaRPr lang="en-US" sz="2400" dirty="0">
              <a:latin typeface="Times New Roman" panose="02020603050405020304" pitchFamily="18" charset="0"/>
              <a:cs typeface="Times New Roman" panose="02020603050405020304" pitchFamily="18" charset="0"/>
            </a:endParaRPr>
          </a:p>
        </p:txBody>
      </p:sp>
      <p:sp>
        <p:nvSpPr>
          <p:cNvPr id="12" name="Rectangle 11"/>
          <p:cNvSpPr/>
          <p:nvPr/>
        </p:nvSpPr>
        <p:spPr>
          <a:xfrm>
            <a:off x="4452736" y="1225689"/>
            <a:ext cx="3770147" cy="5386090"/>
          </a:xfrm>
          <a:prstGeom prst="rect">
            <a:avLst/>
          </a:prstGeom>
        </p:spPr>
        <p:txBody>
          <a:bodyPr wrap="square">
            <a:spAutoFit/>
          </a:bodyPr>
          <a:lstStyle/>
          <a:p>
            <a:pPr algn="r" rtl="1"/>
            <a:r>
              <a:rPr lang="ar-EG" sz="2400" b="1" dirty="0"/>
              <a:t>كيف تتفاوض</a:t>
            </a:r>
            <a:r>
              <a:rPr lang="ar-EG" sz="2400" b="1" dirty="0" smtClean="0"/>
              <a:t>؟</a:t>
            </a:r>
            <a:endParaRPr lang="en-US" sz="2400" b="1" dirty="0" smtClean="0"/>
          </a:p>
          <a:p>
            <a:pPr algn="r" rtl="1"/>
            <a:r>
              <a:rPr lang="ar-EG" sz="2000" b="1" dirty="0"/>
              <a:t>افهم الشخص الذي يجلس معك على الطاولة.</a:t>
            </a:r>
          </a:p>
          <a:p>
            <a:pPr algn="r" rtl="1"/>
            <a:endParaRPr lang="ar-EG" sz="2000" dirty="0"/>
          </a:p>
          <a:p>
            <a:pPr algn="r" rtl="1"/>
            <a:r>
              <a:rPr lang="ar-EG" sz="2000" dirty="0"/>
              <a:t>لا تتفاوض الشركات؛ بل يتفاوض الأشخاص. وقبل أن تتمكن من التأثير على الشخص الذي يجلس أمامك، عليك أن تفهمه.</a:t>
            </a:r>
          </a:p>
          <a:p>
            <a:pPr algn="r" rtl="1"/>
            <a:endParaRPr lang="ar-EG" sz="2000" dirty="0"/>
          </a:p>
          <a:p>
            <a:pPr algn="r" rtl="1"/>
            <a:r>
              <a:rPr lang="ar-EG" sz="2000" b="1" dirty="0"/>
              <a:t>افهم القيود التي يفرضها عليك.</a:t>
            </a:r>
          </a:p>
          <a:p>
            <a:pPr algn="r" rtl="1"/>
            <a:endParaRPr lang="ar-EG" sz="2000" dirty="0"/>
          </a:p>
          <a:p>
            <a:pPr algn="r" rtl="1"/>
            <a:r>
              <a:rPr lang="ar-EG" sz="2000" dirty="0"/>
              <a:t>قد يحبك. وقد يعتقد أنك تستحق كل ما تريده. ولكن قد لا يمنحك كل ما تريده. لماذا؟ لأنهم قد يفرضون قيودًا صارمة معينة، مثل حدود الرواتب، والتي لا يمكن لأي قدر من التفاوض أن يخففها. وتتلخص مهمتك في معرفة المجالات التي يتمتعون فيها بالمرونة والمجالات التي لا يتمتعون فيها بالمرونة.</a:t>
            </a:r>
          </a:p>
        </p:txBody>
      </p:sp>
    </p:spTree>
    <p:extLst>
      <p:ext uri="{BB962C8B-B14F-4D97-AF65-F5344CB8AC3E}">
        <p14:creationId xmlns:p14="http://schemas.microsoft.com/office/powerpoint/2010/main" val="404370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008" y="110344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0396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Six: negotiation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288572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السادسة: التفاوض</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0428" y="1177082"/>
            <a:ext cx="4415580" cy="4524315"/>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How to Negotiate?</a:t>
            </a:r>
          </a:p>
          <a:p>
            <a:r>
              <a:rPr lang="en-US" sz="2000" b="1" dirty="0">
                <a:latin typeface="Times New Roman" panose="02020603050405020304" pitchFamily="18" charset="0"/>
                <a:cs typeface="Times New Roman" panose="02020603050405020304" pitchFamily="18" charset="0"/>
              </a:rPr>
              <a:t>Understand the person across the Be </a:t>
            </a:r>
            <a:r>
              <a:rPr lang="en-US" sz="2000" dirty="0">
                <a:latin typeface="Times New Roman" panose="02020603050405020304" pitchFamily="18" charset="0"/>
                <a:cs typeface="Times New Roman" panose="02020603050405020304" pitchFamily="18" charset="0"/>
              </a:rPr>
              <a:t>prepared for tough questions.</a:t>
            </a:r>
          </a:p>
          <a:p>
            <a:r>
              <a:rPr lang="en-US" sz="2000" dirty="0">
                <a:latin typeface="Times New Roman" panose="02020603050405020304" pitchFamily="18" charset="0"/>
                <a:cs typeface="Times New Roman" panose="02020603050405020304" pitchFamily="18" charset="0"/>
              </a:rPr>
              <a:t>Many job candidates have been hit with difficult questions they were hoping not to face: </a:t>
            </a:r>
            <a:endParaRPr lang="en-US" sz="2000" dirty="0" smtClean="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Do </a:t>
            </a:r>
            <a:r>
              <a:rPr lang="en-US" sz="2000" dirty="0">
                <a:latin typeface="Times New Roman" panose="02020603050405020304" pitchFamily="18" charset="0"/>
                <a:cs typeface="Times New Roman" panose="02020603050405020304" pitchFamily="18" charset="0"/>
              </a:rPr>
              <a:t>you have any other offers? If we make you an offer tomorrow, will you say yes? Are we your top choice? If you’re unprepared, you might say something inelegantly evasive or, worse, untrue. My advice is to never lie in a negotiation.</a:t>
            </a:r>
          </a:p>
          <a:p>
            <a:endParaRPr lang="en-US" sz="2400" dirty="0">
              <a:latin typeface="Times New Roman" panose="02020603050405020304" pitchFamily="18" charset="0"/>
              <a:cs typeface="Times New Roman" panose="02020603050405020304" pitchFamily="18" charset="0"/>
            </a:endParaRPr>
          </a:p>
        </p:txBody>
      </p:sp>
      <p:sp>
        <p:nvSpPr>
          <p:cNvPr id="12" name="Rectangle 11"/>
          <p:cNvSpPr/>
          <p:nvPr/>
        </p:nvSpPr>
        <p:spPr>
          <a:xfrm>
            <a:off x="4452736" y="1225689"/>
            <a:ext cx="3770147" cy="3231654"/>
          </a:xfrm>
          <a:prstGeom prst="rect">
            <a:avLst/>
          </a:prstGeom>
        </p:spPr>
        <p:txBody>
          <a:bodyPr wrap="square">
            <a:spAutoFit/>
          </a:bodyPr>
          <a:lstStyle/>
          <a:p>
            <a:pPr algn="r" rtl="1"/>
            <a:r>
              <a:rPr lang="ar-EG" sz="2400" b="1" dirty="0"/>
              <a:t>كيف تتفاوض</a:t>
            </a:r>
            <a:r>
              <a:rPr lang="ar-EG" sz="2400" b="1" dirty="0" smtClean="0"/>
              <a:t>؟</a:t>
            </a:r>
            <a:endParaRPr lang="en-US" sz="2400" b="1" dirty="0" smtClean="0"/>
          </a:p>
          <a:p>
            <a:pPr algn="r" rtl="1"/>
            <a:r>
              <a:rPr lang="ar-EG" sz="2000" b="1" dirty="0"/>
              <a:t>كن مستعدًا للأسئلة الصعبة</a:t>
            </a:r>
            <a:r>
              <a:rPr lang="ar-EG" sz="2000" b="1" dirty="0" smtClean="0"/>
              <a:t>.</a:t>
            </a:r>
            <a:endParaRPr lang="en-US" sz="2000" b="1" dirty="0" smtClean="0"/>
          </a:p>
          <a:p>
            <a:pPr algn="r" rtl="1"/>
            <a:r>
              <a:rPr lang="ar-EG" sz="2000" b="1" dirty="0" smtClean="0"/>
              <a:t> </a:t>
            </a:r>
            <a:r>
              <a:rPr lang="ar-EG" sz="2000" dirty="0"/>
              <a:t>لقد واجه العديد من المتقدمين للوظائف أسئلة صعبة كانوا يأملون ألا </a:t>
            </a:r>
            <a:r>
              <a:rPr lang="ar-EG" sz="2000" dirty="0" err="1"/>
              <a:t>يواجهوها</a:t>
            </a:r>
            <a:r>
              <a:rPr lang="ar-EG" sz="2000" dirty="0" smtClean="0"/>
              <a:t>:</a:t>
            </a:r>
            <a:endParaRPr lang="en-US" sz="2000" dirty="0" smtClean="0"/>
          </a:p>
          <a:p>
            <a:pPr algn="r" rtl="1"/>
            <a:r>
              <a:rPr lang="ar-EG" sz="2000" dirty="0" smtClean="0"/>
              <a:t> </a:t>
            </a:r>
            <a:r>
              <a:rPr lang="ar-EG" sz="2000" dirty="0"/>
              <a:t>هل لديك أي عروض أخرى؟ إذا قدمنا ​​لك عرضًا غدًا، فهل ستوافق؟ هل نحن خيارك الأول؟ إذا لم تكن مستعدًا، فقد تقول شيئًا مراوغًا بشكل غير أنيق أو، الأسوأ من ذلك، غير صحيح. نصيحتي هي ألا تكذب أبدًا في المفاوضات.</a:t>
            </a:r>
          </a:p>
        </p:txBody>
      </p:sp>
    </p:spTree>
    <p:extLst>
      <p:ext uri="{BB962C8B-B14F-4D97-AF65-F5344CB8AC3E}">
        <p14:creationId xmlns:p14="http://schemas.microsoft.com/office/powerpoint/2010/main" val="3865597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008" y="110344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0396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Six: negotiation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288572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السادسة: التفاوض</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0428" y="1177082"/>
            <a:ext cx="4415580" cy="3231654"/>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How to Negotiate?</a:t>
            </a:r>
          </a:p>
          <a:p>
            <a:r>
              <a:rPr lang="en-US" sz="2000" b="1" dirty="0">
                <a:latin typeface="Times New Roman" panose="02020603050405020304" pitchFamily="18" charset="0"/>
                <a:cs typeface="Times New Roman" panose="02020603050405020304" pitchFamily="18" charset="0"/>
              </a:rPr>
              <a:t>Pick the most important issues to Negotiate.</a:t>
            </a:r>
          </a:p>
          <a:p>
            <a:r>
              <a:rPr lang="en-US" sz="2000" dirty="0">
                <a:latin typeface="Times New Roman" panose="02020603050405020304" pitchFamily="18" charset="0"/>
                <a:cs typeface="Times New Roman" panose="02020603050405020304" pitchFamily="18" charset="0"/>
              </a:rPr>
              <a:t>Don’t simply mention all the things you want—A, B, C, and D; also signal the relative importance of each to you. Otherwise, may pick the two things you value least, because they’re pretty easy to give you, and feel like meeting you halfway. </a:t>
            </a:r>
          </a:p>
        </p:txBody>
      </p:sp>
      <p:sp>
        <p:nvSpPr>
          <p:cNvPr id="12" name="Rectangle 11"/>
          <p:cNvSpPr/>
          <p:nvPr/>
        </p:nvSpPr>
        <p:spPr>
          <a:xfrm>
            <a:off x="4452736" y="1225689"/>
            <a:ext cx="3770147" cy="2616101"/>
          </a:xfrm>
          <a:prstGeom prst="rect">
            <a:avLst/>
          </a:prstGeom>
        </p:spPr>
        <p:txBody>
          <a:bodyPr wrap="square">
            <a:spAutoFit/>
          </a:bodyPr>
          <a:lstStyle/>
          <a:p>
            <a:pPr algn="r" rtl="1"/>
            <a:r>
              <a:rPr lang="ar-EG" sz="2400" b="1" dirty="0"/>
              <a:t>كيف تتفاوض</a:t>
            </a:r>
            <a:r>
              <a:rPr lang="ar-EG" sz="2400" b="1" dirty="0" smtClean="0"/>
              <a:t>؟</a:t>
            </a:r>
            <a:endParaRPr lang="en-US" sz="2400" b="1" dirty="0" smtClean="0"/>
          </a:p>
          <a:p>
            <a:pPr algn="r" rtl="1"/>
            <a:r>
              <a:rPr lang="ar-EG" sz="2000" b="1" dirty="0"/>
              <a:t>اختر القضايا الأكثر أهمية للتفاوض عليها</a:t>
            </a:r>
            <a:r>
              <a:rPr lang="ar-EG" sz="2000" b="1" dirty="0" smtClean="0"/>
              <a:t>.</a:t>
            </a:r>
            <a:endParaRPr lang="en-US" sz="2000" b="1" dirty="0" smtClean="0"/>
          </a:p>
          <a:p>
            <a:pPr algn="r" rtl="1"/>
            <a:r>
              <a:rPr lang="ar-EG" sz="2000" dirty="0" smtClean="0"/>
              <a:t>لا</a:t>
            </a:r>
            <a:r>
              <a:rPr lang="ar-EG" sz="2000" b="1" dirty="0" smtClean="0"/>
              <a:t> </a:t>
            </a:r>
            <a:r>
              <a:rPr lang="ar-EG" sz="2000" dirty="0"/>
              <a:t>تذكر ببساطة كل الأشياء التي تريدها - أ، ب، ج، د؛ بل أشر أيضًا إلى الأهمية النسبية لكل منها بالنسبة لك. وإلا، فقد تختار شيئين لا تقدرهما على الإطلاق، لأن من السهل جدًا تقديمهما لك، وتشعر وكأنك تلتقي بهم في منتصف الطريق.</a:t>
            </a:r>
          </a:p>
        </p:txBody>
      </p:sp>
    </p:spTree>
    <p:extLst>
      <p:ext uri="{BB962C8B-B14F-4D97-AF65-F5344CB8AC3E}">
        <p14:creationId xmlns:p14="http://schemas.microsoft.com/office/powerpoint/2010/main" val="2997921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26008" y="1103449"/>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174335" y="30346"/>
            <a:ext cx="3278462" cy="468077"/>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244041" y="-51934"/>
            <a:ext cx="2533066" cy="523220"/>
          </a:xfrm>
          <a:prstGeom prst="rect">
            <a:avLst/>
          </a:prstGeom>
          <a:noFill/>
        </p:spPr>
        <p:txBody>
          <a:bodyPr wrap="none" rtlCol="0">
            <a:spAutoFit/>
          </a:bodyPr>
          <a:lstStyle/>
          <a:p>
            <a:pPr algn="ctr"/>
            <a:r>
              <a:rPr lang="ar-EG" sz="2800" dirty="0" smtClean="0">
                <a:latin typeface="Alexandria" charset="0"/>
                <a:cs typeface="Alexandria" charset="0"/>
              </a:rPr>
              <a:t>الحصول على وظيفة</a:t>
            </a:r>
            <a:endParaRPr lang="en-US" sz="2800" dirty="0">
              <a:latin typeface="Alexandria" charset="0"/>
              <a:cs typeface="Alexandria" charset="0"/>
            </a:endParaRPr>
          </a:p>
        </p:txBody>
      </p:sp>
      <p:sp>
        <p:nvSpPr>
          <p:cNvPr id="10" name="Google Shape;8693;p58"/>
          <p:cNvSpPr/>
          <p:nvPr/>
        </p:nvSpPr>
        <p:spPr>
          <a:xfrm>
            <a:off x="7587279" y="29326"/>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44957" y="608187"/>
            <a:ext cx="3039615" cy="468077"/>
          </a:xfrm>
          <a:prstGeom prst="rect">
            <a:avLst/>
          </a:prstGeom>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Stage </a:t>
            </a:r>
            <a:r>
              <a:rPr lang="en-US" sz="2400" b="1" dirty="0" smtClean="0">
                <a:latin typeface="Times New Roman" panose="02020603050405020304" pitchFamily="18" charset="0"/>
                <a:ea typeface="Calibri" panose="020F0502020204030204" pitchFamily="34" charset="0"/>
                <a:cs typeface="Arial" panose="020B0604020202020204" pitchFamily="34" charset="0"/>
              </a:rPr>
              <a:t>Six: negotiation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4652436" y="644498"/>
            <a:ext cx="2885726" cy="461665"/>
          </a:xfrm>
          <a:prstGeom prst="rect">
            <a:avLst/>
          </a:prstGeom>
        </p:spPr>
        <p:txBody>
          <a:bodyPr wrap="none">
            <a:spAutoFit/>
          </a:bodyPr>
          <a:lstStyle/>
          <a:p>
            <a:pPr>
              <a:spcAft>
                <a:spcPts val="400"/>
              </a:spcAft>
            </a:pPr>
            <a:r>
              <a:rPr lang="ar-EG" sz="2400" b="1" dirty="0">
                <a:latin typeface="Times New Roman" panose="02020603050405020304" pitchFamily="18" charset="0"/>
                <a:ea typeface="Calibri" panose="020F0502020204030204" pitchFamily="34" charset="0"/>
                <a:cs typeface="Times New Roman" panose="02020603050405020304" pitchFamily="18" charset="0"/>
              </a:rPr>
              <a:t>المرحلة </a:t>
            </a:r>
            <a:r>
              <a:rPr lang="ar-EG" sz="2400" b="1" dirty="0" smtClean="0">
                <a:latin typeface="Times New Roman" panose="02020603050405020304" pitchFamily="18" charset="0"/>
                <a:ea typeface="Calibri" panose="020F0502020204030204" pitchFamily="34" charset="0"/>
                <a:cs typeface="Times New Roman" panose="02020603050405020304" pitchFamily="18" charset="0"/>
              </a:rPr>
              <a:t>السادسة: التفاوض</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10428" y="1177082"/>
            <a:ext cx="4415580" cy="4154984"/>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How to Negotiate?</a:t>
            </a:r>
          </a:p>
          <a:p>
            <a:r>
              <a:rPr lang="en-US" sz="2000" b="1" dirty="0">
                <a:latin typeface="Times New Roman" panose="02020603050405020304" pitchFamily="18" charset="0"/>
                <a:cs typeface="Times New Roman" panose="02020603050405020304" pitchFamily="18" charset="0"/>
              </a:rPr>
              <a:t>Consider the whole deal.</a:t>
            </a:r>
          </a:p>
          <a:p>
            <a:r>
              <a:rPr lang="en-US" sz="2000" dirty="0">
                <a:latin typeface="Times New Roman" panose="02020603050405020304" pitchFamily="18" charset="0"/>
                <a:cs typeface="Times New Roman" panose="02020603050405020304" pitchFamily="18" charset="0"/>
              </a:rPr>
              <a:t>Sadly, to many people, “negotiating a job offer” and “negotiating a salary” are synonymous. But much of your satisfaction from the job will come from other factors you can negotiate—perhaps even more easily than salary. Focus on the value of the entire deal: responsibilities, location, travel, flexibility in work hours, opportunities for growth and promotion, perks, support for continued education, and so forth. </a:t>
            </a:r>
          </a:p>
        </p:txBody>
      </p:sp>
      <p:sp>
        <p:nvSpPr>
          <p:cNvPr id="12" name="Rectangle 11"/>
          <p:cNvSpPr/>
          <p:nvPr/>
        </p:nvSpPr>
        <p:spPr>
          <a:xfrm>
            <a:off x="4452736" y="1225689"/>
            <a:ext cx="3770147" cy="3847207"/>
          </a:xfrm>
          <a:prstGeom prst="rect">
            <a:avLst/>
          </a:prstGeom>
        </p:spPr>
        <p:txBody>
          <a:bodyPr wrap="square">
            <a:spAutoFit/>
          </a:bodyPr>
          <a:lstStyle/>
          <a:p>
            <a:pPr algn="r" rtl="1"/>
            <a:r>
              <a:rPr lang="ar-EG" sz="2400" b="1" dirty="0"/>
              <a:t>كيف تتفاوض</a:t>
            </a:r>
            <a:r>
              <a:rPr lang="ar-EG" sz="2400" b="1" dirty="0" smtClean="0"/>
              <a:t>؟</a:t>
            </a:r>
            <a:endParaRPr lang="en-US" sz="2400" b="1" dirty="0" smtClean="0"/>
          </a:p>
          <a:p>
            <a:pPr algn="r" rtl="1"/>
            <a:r>
              <a:rPr lang="ar-EG" sz="2000" b="1" dirty="0"/>
              <a:t>فكر في الصفقة بأكملها</a:t>
            </a:r>
            <a:r>
              <a:rPr lang="ar-EG" sz="2000" b="1" dirty="0" smtClean="0"/>
              <a:t>.</a:t>
            </a:r>
            <a:endParaRPr lang="en-US" sz="2000" b="1" dirty="0" smtClean="0"/>
          </a:p>
          <a:p>
            <a:pPr algn="r" rtl="1"/>
            <a:r>
              <a:rPr lang="ar-EG" sz="2000" dirty="0" smtClean="0"/>
              <a:t>من</a:t>
            </a:r>
            <a:r>
              <a:rPr lang="ar-EG" sz="2000" b="1" dirty="0" smtClean="0"/>
              <a:t> </a:t>
            </a:r>
            <a:r>
              <a:rPr lang="ar-EG" sz="2000" b="1" dirty="0"/>
              <a:t>ا</a:t>
            </a:r>
            <a:r>
              <a:rPr lang="ar-EG" sz="2000" dirty="0"/>
              <a:t>لمؤسف أن "التفاوض على عرض عمل" و"التفاوض على الراتب" مترادفان بالنسبة للعديد من الأشخاص. لكن الكثير من رضاك ​​عن الوظيفة سيأتي من عوامل أخرى يمكنك التفاوض عليها - ربما بسهولة أكبر من الراتب. ركز على قيمة الصفقة بأكملها: المسؤوليات والموقع والسفر والمرونة في ساعات العمل وفرص النمو والترقية والامتيازات والدعم للتعليم المستمر وما إلى ذلك.</a:t>
            </a:r>
          </a:p>
        </p:txBody>
      </p:sp>
    </p:spTree>
    <p:extLst>
      <p:ext uri="{BB962C8B-B14F-4D97-AF65-F5344CB8AC3E}">
        <p14:creationId xmlns:p14="http://schemas.microsoft.com/office/powerpoint/2010/main" val="365849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http://schemas.openxmlformats.org/package/2006/metadata/core-properties"/>
    <ds:schemaRef ds:uri="aca13214-df29-4e3c-a050-857c0bf7bd8e"/>
    <ds:schemaRef ds:uri="http://www.w3.org/XML/1998/namespace"/>
    <ds:schemaRef ds:uri="http://schemas.microsoft.com/office/2006/metadata/properties"/>
    <ds:schemaRef ds:uri="http://schemas.microsoft.com/office/2006/documentManagement/types"/>
    <ds:schemaRef ds:uri="http://purl.org/dc/terms/"/>
    <ds:schemaRef ds:uri="http://purl.org/dc/elements/1.1/"/>
    <ds:schemaRef ds:uri="http://schemas.microsoft.com/office/infopath/2007/PartnerControls"/>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9A726840-5DBC-4736-A1F9-E445E4210530}"/>
</file>

<file path=docProps/app.xml><?xml version="1.0" encoding="utf-8"?>
<Properties xmlns="http://schemas.openxmlformats.org/officeDocument/2006/extended-properties" xmlns:vt="http://schemas.openxmlformats.org/officeDocument/2006/docPropsVTypes">
  <TotalTime>3834</TotalTime>
  <Words>8410</Words>
  <Application>Microsoft Office PowerPoint</Application>
  <PresentationFormat>Widescreen</PresentationFormat>
  <Paragraphs>912</Paragraphs>
  <Slides>74</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74</vt:i4>
      </vt:variant>
    </vt:vector>
  </HeadingPairs>
  <TitlesOfParts>
    <vt:vector size="82"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64</cp:revision>
  <dcterms:created xsi:type="dcterms:W3CDTF">2023-04-29T09:08:00Z</dcterms:created>
  <dcterms:modified xsi:type="dcterms:W3CDTF">2024-11-01T08:07:29Z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