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tags/tag7.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8.xml" ContentType="application/vnd.openxmlformats-officedocument.presentationml.tags+xml"/>
  <Override PartName="/ppt/notesSlides/notesSlide22.xml" ContentType="application/vnd.openxmlformats-officedocument.presentationml.notesSlide+xml"/>
  <Override PartName="/ppt/tags/tag9.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ppt/tags/tag12.xml" ContentType="application/vnd.openxmlformats-officedocument.presentationml.tags+xml"/>
  <Override PartName="/ppt/notesSlides/notesSlide27.xml" ContentType="application/vnd.openxmlformats-officedocument.presentationml.notesSlide+xml"/>
  <Override PartName="/ppt/tags/tag13.xml" ContentType="application/vnd.openxmlformats-officedocument.presentationml.tags+xml"/>
  <Override PartName="/ppt/notesSlides/notesSlide28.xml" ContentType="application/vnd.openxmlformats-officedocument.presentationml.notesSlide+xml"/>
  <Override PartName="/ppt/tags/tag14.xml" ContentType="application/vnd.openxmlformats-officedocument.presentationml.tags+xml"/>
  <Override PartName="/ppt/notesSlides/notesSlide29.xml" ContentType="application/vnd.openxmlformats-officedocument.presentationml.notesSlide+xml"/>
  <Override PartName="/ppt/tags/tag15.xml" ContentType="application/vnd.openxmlformats-officedocument.presentationml.tags+xml"/>
  <Override PartName="/ppt/notesSlides/notesSlide30.xml" ContentType="application/vnd.openxmlformats-officedocument.presentationml.notesSlide+xml"/>
  <Override PartName="/ppt/tags/tag16.xml" ContentType="application/vnd.openxmlformats-officedocument.presentationml.tags+xml"/>
  <Override PartName="/ppt/notesSlides/notesSlide31.xml" ContentType="application/vnd.openxmlformats-officedocument.presentationml.notesSlide+xml"/>
  <Override PartName="/ppt/tags/tag17.xml" ContentType="application/vnd.openxmlformats-officedocument.presentationml.tags+xml"/>
  <Override PartName="/ppt/notesSlides/notesSlide32.xml" ContentType="application/vnd.openxmlformats-officedocument.presentationml.notesSlide+xml"/>
  <Override PartName="/ppt/tags/tag18.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19.xml" ContentType="application/vnd.openxmlformats-officedocument.presentationml.tags+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770" r:id="rId5"/>
    <p:sldId id="720" r:id="rId6"/>
    <p:sldId id="784" r:id="rId7"/>
    <p:sldId id="717" r:id="rId8"/>
    <p:sldId id="718" r:id="rId9"/>
    <p:sldId id="702" r:id="rId10"/>
    <p:sldId id="776" r:id="rId11"/>
    <p:sldId id="789" r:id="rId12"/>
    <p:sldId id="774" r:id="rId13"/>
    <p:sldId id="775" r:id="rId14"/>
    <p:sldId id="706" r:id="rId15"/>
    <p:sldId id="777" r:id="rId16"/>
    <p:sldId id="778" r:id="rId17"/>
    <p:sldId id="790" r:id="rId18"/>
    <p:sldId id="791" r:id="rId19"/>
    <p:sldId id="792" r:id="rId20"/>
    <p:sldId id="793" r:id="rId21"/>
    <p:sldId id="779" r:id="rId22"/>
    <p:sldId id="687" r:id="rId23"/>
    <p:sldId id="780" r:id="rId24"/>
    <p:sldId id="781" r:id="rId25"/>
    <p:sldId id="782" r:id="rId26"/>
    <p:sldId id="783" r:id="rId27"/>
    <p:sldId id="707" r:id="rId28"/>
    <p:sldId id="757" r:id="rId29"/>
    <p:sldId id="724" r:id="rId30"/>
    <p:sldId id="759" r:id="rId31"/>
    <p:sldId id="704" r:id="rId32"/>
    <p:sldId id="772" r:id="rId33"/>
    <p:sldId id="771" r:id="rId34"/>
    <p:sldId id="760" r:id="rId35"/>
    <p:sldId id="761" r:id="rId36"/>
    <p:sldId id="762" r:id="rId37"/>
    <p:sldId id="763" r:id="rId38"/>
    <p:sldId id="686" r:id="rId39"/>
    <p:sldId id="764" r:id="rId40"/>
    <p:sldId id="726" r:id="rId41"/>
    <p:sldId id="729" r:id="rId42"/>
    <p:sldId id="747" r:id="rId43"/>
    <p:sldId id="728" r:id="rId44"/>
    <p:sldId id="769" r:id="rId45"/>
    <p:sldId id="7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02"/>
            <p14:sldId id="776"/>
            <p14:sldId id="789"/>
            <p14:sldId id="774"/>
            <p14:sldId id="775"/>
            <p14:sldId id="706"/>
            <p14:sldId id="777"/>
            <p14:sldId id="778"/>
            <p14:sldId id="790"/>
            <p14:sldId id="791"/>
            <p14:sldId id="792"/>
            <p14:sldId id="793"/>
            <p14:sldId id="779"/>
            <p14:sldId id="687"/>
            <p14:sldId id="780"/>
            <p14:sldId id="781"/>
            <p14:sldId id="782"/>
            <p14:sldId id="783"/>
            <p14:sldId id="707"/>
            <p14:sldId id="757"/>
            <p14:sldId id="724"/>
            <p14:sldId id="759"/>
            <p14:sldId id="704"/>
            <p14:sldId id="772"/>
            <p14:sldId id="771"/>
            <p14:sldId id="760"/>
            <p14:sldId id="761"/>
            <p14:sldId id="762"/>
            <p14:sldId id="763"/>
            <p14:sldId id="686"/>
            <p14:sldId id="764"/>
            <p14:sldId id="726"/>
            <p14:sldId id="729"/>
            <p14:sldId id="747"/>
            <p14:sldId id="728"/>
            <p14:sldId id="769"/>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772" autoAdjust="0"/>
  </p:normalViewPr>
  <p:slideViewPr>
    <p:cSldViewPr snapToGrid="0">
      <p:cViewPr varScale="1">
        <p:scale>
          <a:sx n="87" d="100"/>
          <a:sy n="87" d="100"/>
        </p:scale>
        <p:origin x="528"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pChg chg="mod">
          <ac:chgData name="ibrahim hroub" userId="76c8abcbe8718a25" providerId="LiveId" clId="{57C4047C-637E-41A1-A0E7-9D13125AE9BB}" dt="2025-05-19T23:38:13.541" v="236" actId="20577"/>
          <ac:spMkLst>
            <pc:docMk/>
            <pc:sldMk cId="1202101143" sldId="688"/>
            <ac:spMk id="15" creationId="{4527402C-3F97-690D-9C20-A459E375AEB7}"/>
          </ac:spMkLst>
        </pc:spChg>
        <pc:spChg chg="mod">
          <ac:chgData name="ibrahim hroub" userId="76c8abcbe8718a25" providerId="LiveId" clId="{57C4047C-637E-41A1-A0E7-9D13125AE9BB}" dt="2025-05-19T23:39:25.534" v="286" actId="20577"/>
          <ac:spMkLst>
            <pc:docMk/>
            <pc:sldMk cId="1202101143" sldId="688"/>
            <ac:spMk id="25" creationId="{904B7CA6-23A4-2E24-5FFC-ECEA38831F6A}"/>
          </ac:spMkLst>
        </pc:spChg>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pChg chg="mod">
          <ac:chgData name="ibrahim hroub" userId="76c8abcbe8718a25" providerId="LiveId" clId="{57C4047C-637E-41A1-A0E7-9D13125AE9BB}" dt="2025-05-19T23:37:04.107" v="229" actId="20577"/>
          <ac:spMkLst>
            <pc:docMk/>
            <pc:sldMk cId="2967486306" sldId="713"/>
            <ac:spMk id="15" creationId="{4527402C-3F97-690D-9C20-A459E375AEB7}"/>
          </ac:spMkLst>
        </pc:spChg>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810A6007-507A-44AF-B0B8-8FE9A97F113A}"/>
    <pc:docChg chg="undo redo custSel addSld delSld modSld sldOrd modSection">
      <pc:chgData name="ibrahim hroub" userId="76c8abcbe8718a25" providerId="LiveId" clId="{810A6007-507A-44AF-B0B8-8FE9A97F113A}" dt="2025-05-23T15:56:42.404" v="1187" actId="20577"/>
      <pc:docMkLst>
        <pc:docMk/>
      </pc:docMkLst>
      <pc:sldChg chg="modSp mod">
        <pc:chgData name="ibrahim hroub" userId="76c8abcbe8718a25" providerId="LiveId" clId="{810A6007-507A-44AF-B0B8-8FE9A97F113A}" dt="2025-05-23T15:06:36.685" v="606" actId="21"/>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sldChg>
      <pc:sldChg chg="modSp mod">
        <pc:chgData name="ibrahim hroub" userId="76c8abcbe8718a25" providerId="LiveId" clId="{810A6007-507A-44AF-B0B8-8FE9A97F113A}" dt="2025-05-23T14:54:21.434" v="203"/>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sldChg>
      <pc:sldChg chg="delSp modSp mod">
        <pc:chgData name="ibrahim hroub" userId="76c8abcbe8718a25" providerId="LiveId" clId="{810A6007-507A-44AF-B0B8-8FE9A97F113A}" dt="2025-05-23T15:26:20.127" v="803" actId="20577"/>
        <pc:sldMkLst>
          <pc:docMk/>
          <pc:sldMk cId="1202101143" sldId="688"/>
        </pc:sldMkLst>
        <pc:spChg chg="mod">
          <ac:chgData name="ibrahim hroub" userId="76c8abcbe8718a25" providerId="LiveId" clId="{810A6007-507A-44AF-B0B8-8FE9A97F113A}" dt="2025-05-23T15:23:29.735" v="778" actId="20577"/>
          <ac:spMkLst>
            <pc:docMk/>
            <pc:sldMk cId="1202101143" sldId="688"/>
            <ac:spMk id="14" creationId="{AB738525-DD8E-2E85-F385-345FF64341EB}"/>
          </ac:spMkLst>
        </pc:spChg>
        <pc:spChg chg="mod">
          <ac:chgData name="ibrahim hroub" userId="76c8abcbe8718a25" providerId="LiveId" clId="{810A6007-507A-44AF-B0B8-8FE9A97F113A}" dt="2025-05-23T15:26:20.127" v="803" actId="20577"/>
          <ac:spMkLst>
            <pc:docMk/>
            <pc:sldMk cId="1202101143" sldId="688"/>
            <ac:spMk id="15" creationId="{4527402C-3F97-690D-9C20-A459E375AEB7}"/>
          </ac:spMkLst>
        </pc:spChg>
        <pc:spChg chg="del mod">
          <ac:chgData name="ibrahim hroub" userId="76c8abcbe8718a25" providerId="LiveId" clId="{810A6007-507A-44AF-B0B8-8FE9A97F113A}" dt="2025-05-23T15:23:25.482" v="776"/>
          <ac:spMkLst>
            <pc:docMk/>
            <pc:sldMk cId="1202101143" sldId="688"/>
            <ac:spMk id="16" creationId="{183B5688-FE98-684A-8FDB-4023CCDDD82C}"/>
          </ac:spMkLst>
        </pc:spChg>
        <pc:spChg chg="mod">
          <ac:chgData name="ibrahim hroub" userId="76c8abcbe8718a25" providerId="LiveId" clId="{810A6007-507A-44AF-B0B8-8FE9A97F113A}" dt="2025-05-23T15:23:39.657" v="779" actId="14100"/>
          <ac:spMkLst>
            <pc:docMk/>
            <pc:sldMk cId="1202101143" sldId="688"/>
            <ac:spMk id="25" creationId="{904B7CA6-23A4-2E24-5FFC-ECEA38831F6A}"/>
          </ac:spMkLst>
        </pc:spChg>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14:29:24.490" v="14"/>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sldChg>
      <pc:sldChg chg="modSp mod">
        <pc:chgData name="ibrahim hroub" userId="76c8abcbe8718a25" providerId="LiveId" clId="{810A6007-507A-44AF-B0B8-8FE9A97F113A}" dt="2025-05-23T14:33:54.532" v="62"/>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14:34:53.217" v="71"/>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sldChg>
      <pc:sldChg chg="modSp add del mod">
        <pc:chgData name="ibrahim hroub" userId="76c8abcbe8718a25" providerId="LiveId" clId="{810A6007-507A-44AF-B0B8-8FE9A97F113A}" dt="2025-05-23T14:44:07.617" v="172" actId="47"/>
        <pc:sldMkLst>
          <pc:docMk/>
          <pc:sldMk cId="1125220544" sldId="705"/>
        </pc:sldMkLst>
        <pc:spChg chg="mod">
          <ac:chgData name="ibrahim hroub" userId="76c8abcbe8718a25" providerId="LiveId" clId="{810A6007-507A-44AF-B0B8-8FE9A97F113A}" dt="2025-05-23T14:35:45.399" v="97" actId="20577"/>
          <ac:spMkLst>
            <pc:docMk/>
            <pc:sldMk cId="1125220544" sldId="705"/>
            <ac:spMk id="15" creationId="{4527402C-3F97-690D-9C20-A459E375AEB7}"/>
          </ac:spMkLst>
        </pc:spChg>
        <pc:spChg chg="mod">
          <ac:chgData name="ibrahim hroub" userId="76c8abcbe8718a25" providerId="LiveId" clId="{810A6007-507A-44AF-B0B8-8FE9A97F113A}" dt="2025-05-23T14:35:04.804" v="75" actId="20577"/>
          <ac:spMkLst>
            <pc:docMk/>
            <pc:sldMk cId="1125220544" sldId="705"/>
            <ac:spMk id="18" creationId="{AB738525-DD8E-2E85-F385-345FF64341EB}"/>
          </ac:spMkLst>
        </pc:spChg>
        <pc:spChg chg="mod">
          <ac:chgData name="ibrahim hroub" userId="76c8abcbe8718a25" providerId="LiveId" clId="{810A6007-507A-44AF-B0B8-8FE9A97F113A}" dt="2025-05-23T14:35:00.250" v="73" actId="14100"/>
          <ac:spMkLst>
            <pc:docMk/>
            <pc:sldMk cId="1125220544" sldId="705"/>
            <ac:spMk id="25" creationId="{904B7CA6-23A4-2E24-5FFC-ECEA38831F6A}"/>
          </ac:spMkLst>
        </pc:spChg>
      </pc:sldChg>
      <pc:sldChg chg="modSp mod">
        <pc:chgData name="ibrahim hroub" userId="76c8abcbe8718a25" providerId="LiveId" clId="{810A6007-507A-44AF-B0B8-8FE9A97F113A}" dt="2025-05-23T14:36:09.581" v="98"/>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sldChg>
      <pc:sldChg chg="modSp mod">
        <pc:chgData name="ibrahim hroub" userId="76c8abcbe8718a25" providerId="LiveId" clId="{810A6007-507A-44AF-B0B8-8FE9A97F113A}" dt="2025-05-23T14:45:02.984" v="179" actId="20577"/>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15:46:05.716" v="933" actId="20577"/>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sldChg>
      <pc:sldChg chg="addSp delSp modSp mod ord">
        <pc:chgData name="ibrahim hroub" userId="76c8abcbe8718a25" providerId="LiveId" clId="{810A6007-507A-44AF-B0B8-8FE9A97F113A}" dt="2025-05-23T14:44:11.691" v="173" actId="14100"/>
        <pc:sldMkLst>
          <pc:docMk/>
          <pc:sldMk cId="2967486306" sldId="713"/>
        </pc:sldMkLst>
        <pc:spChg chg="add del mod">
          <ac:chgData name="ibrahim hroub" userId="76c8abcbe8718a25" providerId="LiveId" clId="{810A6007-507A-44AF-B0B8-8FE9A97F113A}" dt="2025-05-23T14:39:37.326" v="152" actId="478"/>
          <ac:spMkLst>
            <pc:docMk/>
            <pc:sldMk cId="2967486306" sldId="713"/>
            <ac:spMk id="4" creationId="{E228648C-9194-CD3D-A201-84C58F31FB71}"/>
          </ac:spMkLst>
        </pc:spChg>
        <pc:spChg chg="mod">
          <ac:chgData name="ibrahim hroub" userId="76c8abcbe8718a25" providerId="LiveId" clId="{810A6007-507A-44AF-B0B8-8FE9A97F113A}" dt="2025-05-23T14:43:41.672" v="168"/>
          <ac:spMkLst>
            <pc:docMk/>
            <pc:sldMk cId="2967486306" sldId="713"/>
            <ac:spMk id="15" creationId="{4527402C-3F97-690D-9C20-A459E375AEB7}"/>
          </ac:spMkLst>
        </pc:spChg>
        <pc:spChg chg="mod">
          <ac:chgData name="ibrahim hroub" userId="76c8abcbe8718a25" providerId="LiveId" clId="{810A6007-507A-44AF-B0B8-8FE9A97F113A}" dt="2025-05-23T14:39:44.566" v="155" actId="20577"/>
          <ac:spMkLst>
            <pc:docMk/>
            <pc:sldMk cId="2967486306" sldId="713"/>
            <ac:spMk id="18" creationId="{AB738525-DD8E-2E85-F385-345FF64341EB}"/>
          </ac:spMkLst>
        </pc:spChg>
        <pc:spChg chg="mod">
          <ac:chgData name="ibrahim hroub" userId="76c8abcbe8718a25" providerId="LiveId" clId="{810A6007-507A-44AF-B0B8-8FE9A97F113A}" dt="2025-05-23T14:44:11.691" v="173" actId="14100"/>
          <ac:spMkLst>
            <pc:docMk/>
            <pc:sldMk cId="2967486306" sldId="713"/>
            <ac:spMk id="25" creationId="{904B7CA6-23A4-2E24-5FFC-ECEA38831F6A}"/>
          </ac:spMkLst>
        </pc:spChg>
        <pc:picChg chg="add mod">
          <ac:chgData name="ibrahim hroub" userId="76c8abcbe8718a25" providerId="LiveId" clId="{810A6007-507A-44AF-B0B8-8FE9A97F113A}" dt="2025-05-23T14:43:47.136" v="169"/>
          <ac:picMkLst>
            <pc:docMk/>
            <pc:sldMk cId="2967486306" sldId="713"/>
            <ac:picMk id="5" creationId="{1F98513A-312B-02A5-D66B-A82A0BB2B146}"/>
          </ac:picMkLst>
        </pc:picChg>
        <pc:picChg chg="del">
          <ac:chgData name="ibrahim hroub" userId="76c8abcbe8718a25" providerId="LiveId" clId="{810A6007-507A-44AF-B0B8-8FE9A97F113A}" dt="2025-05-23T14:39:36.195" v="151" actId="478"/>
          <ac:picMkLst>
            <pc:docMk/>
            <pc:sldMk cId="2967486306" sldId="713"/>
            <ac:picMk id="17" creationId="{7A23C5C4-4FD9-93DE-9391-0CA92C90FFA6}"/>
          </ac:picMkLst>
        </pc:picChg>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14:30:17.834" v="15"/>
        <pc:sldMkLst>
          <pc:docMk/>
          <pc:sldMk cId="178429072" sldId="717"/>
        </pc:sldMkLst>
        <pc:spChg chg="mod">
          <ac:chgData name="ibrahim hroub" userId="76c8abcbe8718a25" providerId="LiveId" clId="{810A6007-507A-44AF-B0B8-8FE9A97F113A}" dt="2025-05-23T14:30:17.834" v="15"/>
          <ac:spMkLst>
            <pc:docMk/>
            <pc:sldMk cId="178429072" sldId="717"/>
            <ac:spMk id="41" creationId="{C7D257D7-D9C6-8F63-F8F8-E2BE53F2E2DB}"/>
          </ac:spMkLst>
        </pc:spChg>
      </pc:sldChg>
      <pc:sldChg chg="addSp delSp modSp mod">
        <pc:chgData name="ibrahim hroub" userId="76c8abcbe8718a25" providerId="LiveId" clId="{810A6007-507A-44AF-B0B8-8FE9A97F113A}" dt="2025-05-23T14:31:49.521" v="41" actId="20577"/>
        <pc:sldMkLst>
          <pc:docMk/>
          <pc:sldMk cId="2766891927" sldId="718"/>
        </pc:sldMkLst>
        <pc:spChg chg="add del mod">
          <ac:chgData name="ibrahim hroub" userId="76c8abcbe8718a25" providerId="LiveId" clId="{810A6007-507A-44AF-B0B8-8FE9A97F113A}" dt="2025-05-23T14:30:27.964" v="17" actId="478"/>
          <ac:spMkLst>
            <pc:docMk/>
            <pc:sldMk cId="2766891927" sldId="718"/>
            <ac:spMk id="4" creationId="{4C8BC713-2D53-0492-065F-92FA261AE5DF}"/>
          </ac:spMkLst>
        </pc:spChg>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picChg chg="del">
          <ac:chgData name="ibrahim hroub" userId="76c8abcbe8718a25" providerId="LiveId" clId="{810A6007-507A-44AF-B0B8-8FE9A97F113A}" dt="2025-05-23T14:30:23.608" v="16" actId="478"/>
          <ac:picMkLst>
            <pc:docMk/>
            <pc:sldMk cId="2766891927" sldId="718"/>
            <ac:picMk id="19" creationId="{7A23C5C4-4FD9-93DE-9391-0CA92C90FFA6}"/>
          </ac:picMkLst>
        </pc:picChg>
      </pc:sldChg>
      <pc:sldChg chg="del">
        <pc:chgData name="ibrahim hroub" userId="76c8abcbe8718a25" providerId="LiveId" clId="{810A6007-507A-44AF-B0B8-8FE9A97F113A}" dt="2025-05-23T14:32:05.485" v="42" actId="47"/>
        <pc:sldMkLst>
          <pc:docMk/>
          <pc:sldMk cId="3262922068" sldId="719"/>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14:45:44.794" v="182" actId="20577"/>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14:45:31.516" v="180"/>
          <ac:picMkLst>
            <pc:docMk/>
            <pc:sldMk cId="1467401607" sldId="723"/>
            <ac:picMk id="3" creationId="{24BB6B8C-40AE-A0B2-6DBF-1529D1D8FB22}"/>
          </ac:picMkLst>
        </pc:picChg>
      </pc:sldChg>
      <pc:sldChg chg="modSp add mod">
        <pc:chgData name="ibrahim hroub" userId="76c8abcbe8718a25" providerId="LiveId" clId="{810A6007-507A-44AF-B0B8-8FE9A97F113A}" dt="2025-05-23T14:44:55.878" v="178" actId="20577"/>
        <pc:sldMkLst>
          <pc:docMk/>
          <pc:sldMk cId="1654911106" sldId="724"/>
        </pc:sldMkLst>
        <pc:spChg chg="mod">
          <ac:chgData name="ibrahim hroub" userId="76c8abcbe8718a25" providerId="LiveId" clId="{810A6007-507A-44AF-B0B8-8FE9A97F113A}" dt="2025-05-23T14:44:55.878" v="178" actId="20577"/>
          <ac:spMkLst>
            <pc:docMk/>
            <pc:sldMk cId="1654911106" sldId="724"/>
            <ac:spMk id="15" creationId="{BFCBE846-DD25-7C66-1C4A-F4C5B460550E}"/>
          </ac:spMkLst>
        </pc:spChg>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15:06:22.923" v="603" actId="21"/>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sldChg>
      <pc:sldChg chg="modSp add mod">
        <pc:chgData name="ibrahim hroub" userId="76c8abcbe8718a25" providerId="LiveId" clId="{810A6007-507A-44AF-B0B8-8FE9A97F113A}" dt="2025-05-23T15:18:46.877" v="716" actId="20577"/>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sldChg>
      <pc:sldChg chg="addSp delSp modSp add mod">
        <pc:chgData name="ibrahim hroub" userId="76c8abcbe8718a25" providerId="LiveId" clId="{810A6007-507A-44AF-B0B8-8FE9A97F113A}" dt="2025-05-23T15:05:36.217" v="597"/>
        <pc:sldMkLst>
          <pc:docMk/>
          <pc:sldMk cId="1553126120" sldId="728"/>
        </pc:sldMkLst>
        <pc:spChg chg="mod">
          <ac:chgData name="ibrahim hroub" userId="76c8abcbe8718a25" providerId="LiveId" clId="{810A6007-507A-44AF-B0B8-8FE9A97F113A}" dt="2025-05-23T15:05:13.012" v="591" actId="20577"/>
          <ac:spMkLst>
            <pc:docMk/>
            <pc:sldMk cId="1553126120" sldId="728"/>
            <ac:spMk id="15" creationId="{585D2947-0F7C-938F-EBE4-336F1A27A220}"/>
          </ac:spMkLst>
        </pc:spChg>
        <pc:spChg chg="add del mod">
          <ac:chgData name="ibrahim hroub" userId="76c8abcbe8718a25" providerId="LiveId" clId="{810A6007-507A-44AF-B0B8-8FE9A97F113A}" dt="2025-05-23T15:05:36.217" v="597"/>
          <ac:spMkLst>
            <pc:docMk/>
            <pc:sldMk cId="1553126120" sldId="728"/>
            <ac:spMk id="25" creationId="{04904BE8-13A0-66C6-DC86-48D6CF290819}"/>
          </ac:spMkLst>
        </pc:spChg>
      </pc:sldChg>
      <pc:sldChg chg="modSp add mod">
        <pc:chgData name="ibrahim hroub" userId="76c8abcbe8718a25" providerId="LiveId" clId="{810A6007-507A-44AF-B0B8-8FE9A97F113A}" dt="2025-05-23T15:06:43.090" v="608"/>
        <pc:sldMkLst>
          <pc:docMk/>
          <pc:sldMk cId="1628622733" sldId="729"/>
        </pc:sldMkLst>
        <pc:spChg chg="mod">
          <ac:chgData name="ibrahim hroub" userId="76c8abcbe8718a25" providerId="LiveId" clId="{810A6007-507A-44AF-B0B8-8FE9A97F113A}" dt="2025-05-23T15:06:43.090" v="608"/>
          <ac:spMkLst>
            <pc:docMk/>
            <pc:sldMk cId="1628622733" sldId="729"/>
            <ac:spMk id="15" creationId="{855F0579-1F1C-CBFC-94EE-ACA5C73EBADD}"/>
          </ac:spMkLst>
        </pc:spChg>
      </pc:sldChg>
      <pc:sldChg chg="modSp add mod">
        <pc:chgData name="ibrahim hroub" userId="76c8abcbe8718a25" providerId="LiveId" clId="{810A6007-507A-44AF-B0B8-8FE9A97F113A}" dt="2025-05-23T15:16:33.455" v="714" actId="20577"/>
        <pc:sldMkLst>
          <pc:docMk/>
          <pc:sldMk cId="3109289805" sldId="730"/>
        </pc:sldMkLst>
        <pc:spChg chg="mod">
          <ac:chgData name="ibrahim hroub" userId="76c8abcbe8718a25" providerId="LiveId" clId="{810A6007-507A-44AF-B0B8-8FE9A97F113A}" dt="2025-05-23T15:16:33.455" v="714" actId="20577"/>
          <ac:spMkLst>
            <pc:docMk/>
            <pc:sldMk cId="3109289805" sldId="730"/>
            <ac:spMk id="15" creationId="{E2AEFCA1-41F0-28F3-740B-CCEB19084D60}"/>
          </ac:spMkLst>
        </pc:spChg>
      </pc:sldChg>
      <pc:sldChg chg="modSp add mod">
        <pc:chgData name="ibrahim hroub" userId="76c8abcbe8718a25" providerId="LiveId" clId="{810A6007-507A-44AF-B0B8-8FE9A97F113A}" dt="2025-05-23T15:22:22.537" v="771" actId="20577"/>
        <pc:sldMkLst>
          <pc:docMk/>
          <pc:sldMk cId="1781832544" sldId="731"/>
        </pc:sldMkLst>
        <pc:spChg chg="mod">
          <ac:chgData name="ibrahim hroub" userId="76c8abcbe8718a25" providerId="LiveId" clId="{810A6007-507A-44AF-B0B8-8FE9A97F113A}" dt="2025-05-23T15:22:22.537" v="771" actId="20577"/>
          <ac:spMkLst>
            <pc:docMk/>
            <pc:sldMk cId="1781832544" sldId="731"/>
            <ac:spMk id="15" creationId="{582B9FA4-83FE-3637-6EE8-D8887D38BB07}"/>
          </ac:spMkLst>
        </pc:spChg>
      </pc:sldChg>
      <pc:sldChg chg="modSp add mod">
        <pc:chgData name="ibrahim hroub" userId="76c8abcbe8718a25" providerId="LiveId" clId="{810A6007-507A-44AF-B0B8-8FE9A97F113A}" dt="2025-05-23T15:27:49.973" v="850" actId="20577"/>
        <pc:sldMkLst>
          <pc:docMk/>
          <pc:sldMk cId="941690051" sldId="732"/>
        </pc:sldMkLst>
        <pc:spChg chg="mod">
          <ac:chgData name="ibrahim hroub" userId="76c8abcbe8718a25" providerId="LiveId" clId="{810A6007-507A-44AF-B0B8-8FE9A97F113A}" dt="2025-05-23T15:27:49.973" v="850" actId="20577"/>
          <ac:spMkLst>
            <pc:docMk/>
            <pc:sldMk cId="941690051" sldId="732"/>
            <ac:spMk id="15" creationId="{87AC49D8-F7D0-9FF7-918F-22DF6BD297B2}"/>
          </ac:spMkLst>
        </pc:spChg>
      </pc:sldChg>
      <pc:sldChg chg="modSp add mod">
        <pc:chgData name="ibrahim hroub" userId="76c8abcbe8718a25" providerId="LiveId" clId="{810A6007-507A-44AF-B0B8-8FE9A97F113A}" dt="2025-05-23T15:28:58.906" v="865"/>
        <pc:sldMkLst>
          <pc:docMk/>
          <pc:sldMk cId="2526805095" sldId="733"/>
        </pc:sldMkLst>
        <pc:spChg chg="mod">
          <ac:chgData name="ibrahim hroub" userId="76c8abcbe8718a25" providerId="LiveId" clId="{810A6007-507A-44AF-B0B8-8FE9A97F113A}" dt="2025-05-23T15:28:58.906" v="865"/>
          <ac:spMkLst>
            <pc:docMk/>
            <pc:sldMk cId="2526805095" sldId="733"/>
            <ac:spMk id="15" creationId="{603524B3-7F09-2010-95B4-FAB5037CA34F}"/>
          </ac:spMkLst>
        </pc:spChg>
      </pc:sldChg>
      <pc:sldChg chg="modSp add mod">
        <pc:chgData name="ibrahim hroub" userId="76c8abcbe8718a25" providerId="LiveId" clId="{810A6007-507A-44AF-B0B8-8FE9A97F113A}" dt="2025-05-23T15:30:53.255" v="896" actId="5793"/>
        <pc:sldMkLst>
          <pc:docMk/>
          <pc:sldMk cId="222804162" sldId="734"/>
        </pc:sldMkLst>
        <pc:spChg chg="mod">
          <ac:chgData name="ibrahim hroub" userId="76c8abcbe8718a25" providerId="LiveId" clId="{810A6007-507A-44AF-B0B8-8FE9A97F113A}" dt="2025-05-23T15:30:53.255" v="896" actId="5793"/>
          <ac:spMkLst>
            <pc:docMk/>
            <pc:sldMk cId="222804162" sldId="734"/>
            <ac:spMk id="15" creationId="{BA39073B-AB5C-51B9-854B-B8268F36CA71}"/>
          </ac:spMkLst>
        </pc:spChg>
      </pc:sldChg>
      <pc:sldChg chg="delSp modSp add del mod">
        <pc:chgData name="ibrahim hroub" userId="76c8abcbe8718a25" providerId="LiveId" clId="{810A6007-507A-44AF-B0B8-8FE9A97F113A}" dt="2025-05-23T15:32:32.834" v="929" actId="47"/>
        <pc:sldMkLst>
          <pc:docMk/>
          <pc:sldMk cId="557973302" sldId="735"/>
        </pc:sldMkLst>
        <pc:spChg chg="mod">
          <ac:chgData name="ibrahim hroub" userId="76c8abcbe8718a25" providerId="LiveId" clId="{810A6007-507A-44AF-B0B8-8FE9A97F113A}" dt="2025-05-23T15:31:51.990" v="912" actId="113"/>
          <ac:spMkLst>
            <pc:docMk/>
            <pc:sldMk cId="557973302" sldId="735"/>
            <ac:spMk id="15" creationId="{8D34B28C-69F4-5652-F4C1-3C263E41A7F6}"/>
          </ac:spMkLst>
        </pc:spChg>
        <pc:spChg chg="del mod">
          <ac:chgData name="ibrahim hroub" userId="76c8abcbe8718a25" providerId="LiveId" clId="{810A6007-507A-44AF-B0B8-8FE9A97F113A}" dt="2025-05-23T15:31:56.089" v="914"/>
          <ac:spMkLst>
            <pc:docMk/>
            <pc:sldMk cId="557973302" sldId="735"/>
            <ac:spMk id="25" creationId="{C76E2842-5EDB-7943-7861-953E1562CD87}"/>
          </ac:spMkLst>
        </pc:spChg>
      </pc:sldChg>
      <pc:sldChg chg="modSp add mod ord">
        <pc:chgData name="ibrahim hroub" userId="76c8abcbe8718a25" providerId="LiveId" clId="{810A6007-507A-44AF-B0B8-8FE9A97F113A}" dt="2025-05-23T15:53:13.460" v="1064" actId="20577"/>
        <pc:sldMkLst>
          <pc:docMk/>
          <pc:sldMk cId="355738812" sldId="736"/>
        </pc:sldMkLst>
        <pc:spChg chg="mod">
          <ac:chgData name="ibrahim hroub" userId="76c8abcbe8718a25" providerId="LiveId" clId="{810A6007-507A-44AF-B0B8-8FE9A97F113A}" dt="2025-05-23T15:53:13.460" v="1064" actId="20577"/>
          <ac:spMkLst>
            <pc:docMk/>
            <pc:sldMk cId="355738812" sldId="736"/>
            <ac:spMk id="15" creationId="{6C916547-2504-6B5E-8E65-877B2572ACAF}"/>
          </ac:spMkLst>
        </pc:spChg>
        <pc:spChg chg="mod">
          <ac:chgData name="ibrahim hroub" userId="76c8abcbe8718a25" providerId="LiveId" clId="{810A6007-507A-44AF-B0B8-8FE9A97F113A}" dt="2025-05-23T15:46:26.475" v="936" actId="20577"/>
          <ac:spMkLst>
            <pc:docMk/>
            <pc:sldMk cId="355738812" sldId="736"/>
            <ac:spMk id="25" creationId="{79FA8361-9C54-DCEC-BE58-AC7B9EC40A3B}"/>
          </ac:spMkLst>
        </pc:spChg>
      </pc:sldChg>
      <pc:sldChg chg="modSp add mod">
        <pc:chgData name="ibrahim hroub" userId="76c8abcbe8718a25" providerId="LiveId" clId="{810A6007-507A-44AF-B0B8-8FE9A97F113A}" dt="2025-05-23T15:53:08.640" v="1063" actId="20577"/>
        <pc:sldMkLst>
          <pc:docMk/>
          <pc:sldMk cId="2262300582" sldId="737"/>
        </pc:sldMkLst>
        <pc:spChg chg="mod">
          <ac:chgData name="ibrahim hroub" userId="76c8abcbe8718a25" providerId="LiveId" clId="{810A6007-507A-44AF-B0B8-8FE9A97F113A}" dt="2025-05-23T15:53:08.640" v="1063" actId="20577"/>
          <ac:spMkLst>
            <pc:docMk/>
            <pc:sldMk cId="2262300582" sldId="737"/>
            <ac:spMk id="15" creationId="{7B3DCECF-2A0E-A0BD-7358-25C927915804}"/>
          </ac:spMkLst>
        </pc:spChg>
      </pc:sldChg>
      <pc:sldChg chg="modSp add mod">
        <pc:chgData name="ibrahim hroub" userId="76c8abcbe8718a25" providerId="LiveId" clId="{810A6007-507A-44AF-B0B8-8FE9A97F113A}" dt="2025-05-23T15:52:27.116" v="1050" actId="5793"/>
        <pc:sldMkLst>
          <pc:docMk/>
          <pc:sldMk cId="1558523875" sldId="738"/>
        </pc:sldMkLst>
        <pc:spChg chg="mod">
          <ac:chgData name="ibrahim hroub" userId="76c8abcbe8718a25" providerId="LiveId" clId="{810A6007-507A-44AF-B0B8-8FE9A97F113A}" dt="2025-05-23T15:52:27.116" v="1050" actId="5793"/>
          <ac:spMkLst>
            <pc:docMk/>
            <pc:sldMk cId="1558523875" sldId="738"/>
            <ac:spMk id="15" creationId="{29426160-ABD7-972B-A8AE-43072A129CE1}"/>
          </ac:spMkLst>
        </pc:spChg>
      </pc:sldChg>
      <pc:sldChg chg="modSp add mod">
        <pc:chgData name="ibrahim hroub" userId="76c8abcbe8718a25" providerId="LiveId" clId="{810A6007-507A-44AF-B0B8-8FE9A97F113A}" dt="2025-05-23T15:52:02.087" v="1043" actId="20577"/>
        <pc:sldMkLst>
          <pc:docMk/>
          <pc:sldMk cId="750189172" sldId="739"/>
        </pc:sldMkLst>
        <pc:spChg chg="mod">
          <ac:chgData name="ibrahim hroub" userId="76c8abcbe8718a25" providerId="LiveId" clId="{810A6007-507A-44AF-B0B8-8FE9A97F113A}" dt="2025-05-23T15:52:02.087" v="1043" actId="20577"/>
          <ac:spMkLst>
            <pc:docMk/>
            <pc:sldMk cId="750189172" sldId="739"/>
            <ac:spMk id="15" creationId="{7A2F747B-2A8B-7ED7-C9CF-0A7A9A04561F}"/>
          </ac:spMkLst>
        </pc:spChg>
      </pc:sldChg>
      <pc:sldChg chg="modSp add mod">
        <pc:chgData name="ibrahim hroub" userId="76c8abcbe8718a25" providerId="LiveId" clId="{810A6007-507A-44AF-B0B8-8FE9A97F113A}" dt="2025-05-23T15:51:46.389" v="1039" actId="20577"/>
        <pc:sldMkLst>
          <pc:docMk/>
          <pc:sldMk cId="711904004" sldId="740"/>
        </pc:sldMkLst>
        <pc:spChg chg="mod">
          <ac:chgData name="ibrahim hroub" userId="76c8abcbe8718a25" providerId="LiveId" clId="{810A6007-507A-44AF-B0B8-8FE9A97F113A}" dt="2025-05-23T15:51:46.389" v="1039" actId="20577"/>
          <ac:spMkLst>
            <pc:docMk/>
            <pc:sldMk cId="711904004" sldId="740"/>
            <ac:spMk id="15" creationId="{D66475FE-4A56-9905-801B-7D0583FAD619}"/>
          </ac:spMkLst>
        </pc:spChg>
      </pc:sldChg>
      <pc:sldChg chg="modSp add mod">
        <pc:chgData name="ibrahim hroub" userId="76c8abcbe8718a25" providerId="LiveId" clId="{810A6007-507A-44AF-B0B8-8FE9A97F113A}" dt="2025-05-23T15:51:49.515" v="1040" actId="20577"/>
        <pc:sldMkLst>
          <pc:docMk/>
          <pc:sldMk cId="2794034274" sldId="741"/>
        </pc:sldMkLst>
        <pc:spChg chg="mod">
          <ac:chgData name="ibrahim hroub" userId="76c8abcbe8718a25" providerId="LiveId" clId="{810A6007-507A-44AF-B0B8-8FE9A97F113A}" dt="2025-05-23T15:51:49.515" v="1040" actId="20577"/>
          <ac:spMkLst>
            <pc:docMk/>
            <pc:sldMk cId="2794034274" sldId="741"/>
            <ac:spMk id="15" creationId="{655A4876-EBEE-8D47-8E1F-8DAB7FC82F74}"/>
          </ac:spMkLst>
        </pc:spChg>
      </pc:sldChg>
      <pc:sldChg chg="modSp add mod">
        <pc:chgData name="ibrahim hroub" userId="76c8abcbe8718a25" providerId="LiveId" clId="{810A6007-507A-44AF-B0B8-8FE9A97F113A}" dt="2025-05-23T15:52:06.060" v="1044" actId="20577"/>
        <pc:sldMkLst>
          <pc:docMk/>
          <pc:sldMk cId="2819454441" sldId="742"/>
        </pc:sldMkLst>
        <pc:spChg chg="mod">
          <ac:chgData name="ibrahim hroub" userId="76c8abcbe8718a25" providerId="LiveId" clId="{810A6007-507A-44AF-B0B8-8FE9A97F113A}" dt="2025-05-23T15:52:06.060" v="1044" actId="20577"/>
          <ac:spMkLst>
            <pc:docMk/>
            <pc:sldMk cId="2819454441" sldId="742"/>
            <ac:spMk id="15" creationId="{FBBBD69D-5151-652B-3089-D09FDA2AE527}"/>
          </ac:spMkLst>
        </pc:spChg>
      </pc:sldChg>
      <pc:sldChg chg="modSp add mod">
        <pc:chgData name="ibrahim hroub" userId="76c8abcbe8718a25" providerId="LiveId" clId="{810A6007-507A-44AF-B0B8-8FE9A97F113A}" dt="2025-05-23T15:52:20.955" v="1048" actId="5793"/>
        <pc:sldMkLst>
          <pc:docMk/>
          <pc:sldMk cId="3853111731" sldId="743"/>
        </pc:sldMkLst>
        <pc:spChg chg="mod">
          <ac:chgData name="ibrahim hroub" userId="76c8abcbe8718a25" providerId="LiveId" clId="{810A6007-507A-44AF-B0B8-8FE9A97F113A}" dt="2025-05-23T15:52:20.955" v="1048" actId="5793"/>
          <ac:spMkLst>
            <pc:docMk/>
            <pc:sldMk cId="3853111731" sldId="743"/>
            <ac:spMk id="15" creationId="{AAAF5451-70BA-CE3D-2DD1-54191901F4B7}"/>
          </ac:spMkLst>
        </pc:spChg>
      </pc:sldChg>
      <pc:sldChg chg="add">
        <pc:chgData name="ibrahim hroub" userId="76c8abcbe8718a25" providerId="LiveId" clId="{810A6007-507A-44AF-B0B8-8FE9A97F113A}" dt="2025-05-23T15:52:37.479" v="1051"/>
        <pc:sldMkLst>
          <pc:docMk/>
          <pc:sldMk cId="1278449799" sldId="744"/>
        </pc:sldMkLst>
      </pc:sldChg>
      <pc:sldChg chg="modSp add mod">
        <pc:chgData name="ibrahim hroub" userId="76c8abcbe8718a25" providerId="LiveId" clId="{810A6007-507A-44AF-B0B8-8FE9A97F113A}" dt="2025-05-23T15:55:10.550" v="1145" actId="20577"/>
        <pc:sldMkLst>
          <pc:docMk/>
          <pc:sldMk cId="3803662446" sldId="745"/>
        </pc:sldMkLst>
        <pc:spChg chg="mod">
          <ac:chgData name="ibrahim hroub" userId="76c8abcbe8718a25" providerId="LiveId" clId="{810A6007-507A-44AF-B0B8-8FE9A97F113A}" dt="2025-05-23T15:55:10.550" v="1145" actId="20577"/>
          <ac:spMkLst>
            <pc:docMk/>
            <pc:sldMk cId="3803662446" sldId="745"/>
            <ac:spMk id="15" creationId="{0CFC283F-426F-E27D-8F9C-0EA0C4F77BAA}"/>
          </ac:spMkLst>
        </pc:spChg>
      </pc:sldChg>
      <pc:sldChg chg="modSp add mod">
        <pc:chgData name="ibrahim hroub" userId="76c8abcbe8718a25" providerId="LiveId" clId="{810A6007-507A-44AF-B0B8-8FE9A97F113A}" dt="2025-05-23T15:55:25.357" v="1153" actId="20577"/>
        <pc:sldMkLst>
          <pc:docMk/>
          <pc:sldMk cId="1033283915" sldId="746"/>
        </pc:sldMkLst>
        <pc:spChg chg="mod">
          <ac:chgData name="ibrahim hroub" userId="76c8abcbe8718a25" providerId="LiveId" clId="{810A6007-507A-44AF-B0B8-8FE9A97F113A}" dt="2025-05-23T15:55:25.357" v="1153" actId="20577"/>
          <ac:spMkLst>
            <pc:docMk/>
            <pc:sldMk cId="1033283915" sldId="746"/>
            <ac:spMk id="15" creationId="{5561BAB4-C2B0-689E-E7B9-7B7E3D6A5CA8}"/>
          </ac:spMkLst>
        </pc:spChg>
      </pc:sldChg>
      <pc:sldChg chg="modSp add mod">
        <pc:chgData name="ibrahim hroub" userId="76c8abcbe8718a25" providerId="LiveId" clId="{810A6007-507A-44AF-B0B8-8FE9A97F113A}" dt="2025-05-23T15:56:42.404" v="1187" actId="20577"/>
        <pc:sldMkLst>
          <pc:docMk/>
          <pc:sldMk cId="2123679183" sldId="747"/>
        </pc:sldMkLst>
        <pc:spChg chg="mod">
          <ac:chgData name="ibrahim hroub" userId="76c8abcbe8718a25" providerId="LiveId" clId="{810A6007-507A-44AF-B0B8-8FE9A97F113A}" dt="2025-05-23T15:56:42.404" v="1187" actId="20577"/>
          <ac:spMkLst>
            <pc:docMk/>
            <pc:sldMk cId="2123679183" sldId="747"/>
            <ac:spMk id="41" creationId="{22C7B3F9-5BD0-4C7D-3BCE-836A817B61EA}"/>
          </ac:spMkLst>
        </pc:spChg>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pChg chg="mod">
          <ac:chgData name="ibrahim hroub" userId="76c8abcbe8718a25" providerId="LiveId" clId="{1D267241-DDAC-4F16-9F29-504D3D32CC14}" dt="2025-05-20T23:26:09.658" v="62" actId="20577"/>
          <ac:spMkLst>
            <pc:docMk/>
            <pc:sldMk cId="2967486306" sldId="713"/>
            <ac:spMk id="15" creationId="{4527402C-3F97-690D-9C20-A459E375AEB7}"/>
          </ac:spMkLst>
        </pc:spChg>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59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6275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2282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0725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23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10072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049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2241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32993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6269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429701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4033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9427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7154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4920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45126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674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24851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40609702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18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10/15/2025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webp"/><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webp"/><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 Id="rId5" Type="http://schemas.openxmlformats.org/officeDocument/2006/relationships/image" Target="../media/image6.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12.xml"/><Relationship Id="rId1" Type="http://schemas.openxmlformats.org/officeDocument/2006/relationships/tags" Target="../tags/tag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7.webp"/><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21.gif"/><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23.jp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25.jp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webp"/><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7.webp"/><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8.jp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9.webp"/><Relationship Id="rId2" Type="http://schemas.openxmlformats.org/officeDocument/2006/relationships/notesSlide" Target="../notesSlides/notesSlide16.xml"/><Relationship Id="rId1" Type="http://schemas.openxmlformats.org/officeDocument/2006/relationships/slideLayout" Target="../slideLayouts/slideLayout13.xml"/><Relationship Id="rId5" Type="http://schemas.openxmlformats.org/officeDocument/2006/relationships/image" Target="../media/image30.jp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32.jpg"/><Relationship Id="rId5" Type="http://schemas.openxmlformats.org/officeDocument/2006/relationships/hyperlink" Target="https://www.youtube.com/watch?v=1fuuR_43PFY" TargetMode="Externa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3.webp"/><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34.jpg"/><Relationship Id="rId5" Type="http://schemas.openxmlformats.org/officeDocument/2006/relationships/hyperlink" Target="https://www.youtube.com/shorts/0uslt32wfMQ" TargetMode="Externa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36.webp"/><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hyperlink" Target="https://www.youtube.com/shorts/twLc5u1Ztc4" TargetMode="External"/><Relationship Id="rId4" Type="http://schemas.openxmlformats.org/officeDocument/2006/relationships/image" Target="../media/image35.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39.gif"/><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38.gif"/><Relationship Id="rId5" Type="http://schemas.openxmlformats.org/officeDocument/2006/relationships/image" Target="../media/image6.png"/><Relationship Id="rId4" Type="http://schemas.openxmlformats.org/officeDocument/2006/relationships/image" Target="../media/image37.jpg"/></Relationships>
</file>

<file path=ppt/slides/_rels/slide26.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2.gif"/><Relationship Id="rId5" Type="http://schemas.openxmlformats.org/officeDocument/2006/relationships/image" Target="../media/image41.gif"/><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5.webp"/><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44.webp"/><Relationship Id="rId5" Type="http://schemas.openxmlformats.org/officeDocument/2006/relationships/image" Target="../media/image6.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13.webp"/></Relationships>
</file>

<file path=ppt/slides/_rels/slide29.xml.rels><?xml version="1.0" encoding="UTF-8" standalone="yes"?>
<Relationships xmlns="http://schemas.openxmlformats.org/package/2006/relationships"><Relationship Id="rId3" Type="http://schemas.openxmlformats.org/officeDocument/2006/relationships/image" Target="../media/image46.webp"/><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Z0cFtT69HV8" TargetMode="Externa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6.png"/><Relationship Id="rId5" Type="http://schemas.openxmlformats.org/officeDocument/2006/relationships/hyperlink" Target="https://www.youtube.com/watch?v=8CtF680YTLk" TargetMode="External"/><Relationship Id="rId4" Type="http://schemas.openxmlformats.org/officeDocument/2006/relationships/image" Target="../media/image48.jp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1.xml"/><Relationship Id="rId5" Type="http://schemas.openxmlformats.org/officeDocument/2006/relationships/image" Target="../media/image6.png"/><Relationship Id="rId4" Type="http://schemas.openxmlformats.org/officeDocument/2006/relationships/image" Target="../media/image13.webp"/></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2.xml"/><Relationship Id="rId5" Type="http://schemas.openxmlformats.org/officeDocument/2006/relationships/image" Target="../media/image6.png"/><Relationship Id="rId4" Type="http://schemas.openxmlformats.org/officeDocument/2006/relationships/image" Target="../media/image49.webp"/></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3.xml"/><Relationship Id="rId5" Type="http://schemas.openxmlformats.org/officeDocument/2006/relationships/image" Target="../media/image6.png"/><Relationship Id="rId4" Type="http://schemas.openxmlformats.org/officeDocument/2006/relationships/image" Target="../media/image50.webp"/></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6.png"/><Relationship Id="rId4" Type="http://schemas.openxmlformats.org/officeDocument/2006/relationships/image" Target="../media/image51.webp"/></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hyperlink" Target="https://www.youtube.com/watch?v=TkACyKxi354&amp;t=3s" TargetMode="External"/><Relationship Id="rId5" Type="http://schemas.openxmlformats.org/officeDocument/2006/relationships/image" Target="../media/image6.png"/><Relationship Id="rId4" Type="http://schemas.openxmlformats.org/officeDocument/2006/relationships/image" Target="../media/image52.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16.xml"/><Relationship Id="rId5" Type="http://schemas.openxmlformats.org/officeDocument/2006/relationships/image" Target="../media/image6.png"/><Relationship Id="rId4" Type="http://schemas.openxmlformats.org/officeDocument/2006/relationships/image" Target="../media/image5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ags" Target="../tags/tag17.xml"/><Relationship Id="rId5" Type="http://schemas.openxmlformats.org/officeDocument/2006/relationships/image" Target="../media/image6.png"/><Relationship Id="rId4" Type="http://schemas.openxmlformats.org/officeDocument/2006/relationships/image" Target="../media/image54.png"/></Relationships>
</file>

<file path=ppt/slides/_rels/slide3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slideLayout" Target="../slideLayouts/slideLayout12.xml"/><Relationship Id="rId1" Type="http://schemas.openxmlformats.org/officeDocument/2006/relationships/tags" Target="../tags/tag18.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hyperlink" Target="https://www.youtube.com/watch?v=Jod-c56joXw" TargetMode="External"/><Relationship Id="rId2" Type="http://schemas.openxmlformats.org/officeDocument/2006/relationships/slideLayout" Target="../slideLayouts/slideLayout13.xml"/><Relationship Id="rId1" Type="http://schemas.openxmlformats.org/officeDocument/2006/relationships/tags" Target="../tags/tag19.xml"/><Relationship Id="rId6" Type="http://schemas.openxmlformats.org/officeDocument/2006/relationships/hyperlink" Target="https://www.youtube.com/watch?v=CD1eFkk_59A" TargetMode="External"/><Relationship Id="rId5" Type="http://schemas.openxmlformats.org/officeDocument/2006/relationships/image" Target="../media/image6.png"/><Relationship Id="rId4" Type="http://schemas.openxmlformats.org/officeDocument/2006/relationships/image" Target="../media/image58.jpg"/></Relationships>
</file>

<file path=ppt/slides/_rels/slide43.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60.png"/><Relationship Id="rId7" Type="http://schemas.openxmlformats.org/officeDocument/2006/relationships/image" Target="../media/image61.jpeg"/><Relationship Id="rId2" Type="http://schemas.openxmlformats.org/officeDocument/2006/relationships/image" Target="../media/image59.jpg"/><Relationship Id="rId1" Type="http://schemas.openxmlformats.org/officeDocument/2006/relationships/slideLayout" Target="../slideLayouts/slideLayout14.xml"/><Relationship Id="rId6"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981880538"/>
      </p:ext>
    </p:extLst>
  </p:cSld>
  <p:clrMapOvr>
    <a:masterClrMapping/>
  </p:clrMapOvr>
  <mc:AlternateContent xmlns:mc="http://schemas.openxmlformats.org/markup-compatibility/2006" xmlns:p14="http://schemas.microsoft.com/office/powerpoint/2010/main">
    <mc:Choice Requires="p14">
      <p:transition spd="slow" p14:dur="2000" advTm="22353"/>
    </mc:Choice>
    <mc:Fallback xmlns="">
      <p:transition spd="slow" advTm="2235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4909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9439" y="345636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5838092" y="4189499"/>
            <a:ext cx="416755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200" dirty="0">
                <a:solidFill>
                  <a:schemeClr val="tx1"/>
                </a:solidFill>
                <a:latin typeface="Abd Elrady Pro" panose="020F0803030102020204" pitchFamily="34" charset="-78"/>
                <a:cs typeface="Abd Elrady Pro" panose="020F0803030102020204" pitchFamily="34" charset="-78"/>
              </a:rPr>
              <a:t>مراحل عملية </a:t>
            </a:r>
            <a:r>
              <a:rPr lang="ar-SA" sz="3200" dirty="0" smtClean="0">
                <a:solidFill>
                  <a:schemeClr val="tx1"/>
                </a:solidFill>
                <a:latin typeface="Abd Elrady Pro" panose="020F0803030102020204" pitchFamily="34" charset="-78"/>
                <a:cs typeface="Abd Elrady Pro" panose="020F0803030102020204" pitchFamily="34" charset="-78"/>
              </a:rPr>
              <a:t>المونتاج</a:t>
            </a:r>
            <a:endParaRPr lang="ar-SA" sz="3200"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16783"/>
    </mc:Choice>
    <mc:Fallback xmlns="">
      <p:transition advTm="1678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14582"/>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3" name="Rectangle 2"/>
          <p:cNvSpPr/>
          <p:nvPr/>
        </p:nvSpPr>
        <p:spPr>
          <a:xfrm>
            <a:off x="3517358" y="2400919"/>
            <a:ext cx="8440180" cy="3323987"/>
          </a:xfrm>
          <a:prstGeom prst="rect">
            <a:avLst/>
          </a:prstGeom>
        </p:spPr>
        <p:txBody>
          <a:bodyPr wrap="square">
            <a:spAutoFit/>
          </a:bodyPr>
          <a:lstStyle/>
          <a:p>
            <a:pPr marL="457200" indent="-457200" algn="just" rtl="1">
              <a:lnSpc>
                <a:spcPct val="150000"/>
              </a:lnSpc>
              <a:buFont typeface="+mj-lt"/>
              <a:buAutoNum type="arabicPeriod"/>
            </a:pPr>
            <a:r>
              <a:rPr lang="ar-EG" b="1" spc="30" dirty="0">
                <a:solidFill>
                  <a:srgbClr val="00B0F0"/>
                </a:solidFill>
                <a:cs typeface="+mj-cs"/>
              </a:rPr>
              <a:t> </a:t>
            </a:r>
            <a:r>
              <a:rPr lang="ar-EG" sz="2000" b="1" spc="30" dirty="0">
                <a:solidFill>
                  <a:srgbClr val="00B0F0"/>
                </a:solidFill>
                <a:cs typeface="+mj-cs"/>
              </a:rPr>
              <a:t>مقدمة</a:t>
            </a:r>
            <a:r>
              <a:rPr lang="ar-SA" sz="2000" b="1" spc="30" dirty="0">
                <a:solidFill>
                  <a:srgbClr val="00B0F0"/>
                </a:solidFill>
                <a:cs typeface="+mj-cs"/>
              </a:rPr>
              <a:t> </a:t>
            </a:r>
            <a:endParaRPr lang="ar-SA" sz="2000" b="1" spc="30" dirty="0" smtClean="0">
              <a:solidFill>
                <a:srgbClr val="00B0F0"/>
              </a:solidFill>
              <a:cs typeface="+mj-cs"/>
            </a:endParaRPr>
          </a:p>
          <a:p>
            <a:pPr marL="457200" indent="-457200" algn="just" rtl="1">
              <a:lnSpc>
                <a:spcPct val="150000"/>
              </a:lnSpc>
              <a:buFont typeface="+mj-lt"/>
              <a:buAutoNum type="arabicPeriod"/>
            </a:pPr>
            <a:r>
              <a:rPr lang="ar-SA" sz="2000" b="1" spc="30" dirty="0" smtClean="0">
                <a:solidFill>
                  <a:srgbClr val="00B0F0"/>
                </a:solidFill>
                <a:cs typeface="+mj-cs"/>
              </a:rPr>
              <a:t>اهمية مراحل المونتاج.</a:t>
            </a:r>
            <a:endParaRPr lang="en-US" sz="2000" b="1" spc="30" dirty="0" smtClean="0">
              <a:solidFill>
                <a:srgbClr val="00B0F0"/>
              </a:solidFill>
              <a:cs typeface="+mj-cs"/>
            </a:endParaRPr>
          </a:p>
          <a:p>
            <a:pPr marL="457200" indent="-457200" algn="just" rtl="1">
              <a:lnSpc>
                <a:spcPct val="150000"/>
              </a:lnSpc>
              <a:buFont typeface="+mj-lt"/>
              <a:buAutoNum type="arabicPeriod"/>
            </a:pPr>
            <a:r>
              <a:rPr lang="ar-SA" sz="2000" b="1" spc="30" dirty="0">
                <a:solidFill>
                  <a:srgbClr val="00B0F0"/>
                </a:solidFill>
                <a:cs typeface="+mj-cs"/>
              </a:rPr>
              <a:t>القواعد الواجب اتباعها في </a:t>
            </a:r>
            <a:r>
              <a:rPr lang="ar-SA" sz="2000" b="1" spc="30" dirty="0" smtClean="0">
                <a:solidFill>
                  <a:srgbClr val="00B0F0"/>
                </a:solidFill>
                <a:cs typeface="+mj-cs"/>
              </a:rPr>
              <a:t>المونتاج</a:t>
            </a:r>
            <a:r>
              <a:rPr lang="en-US" sz="2000" b="1" spc="30" dirty="0" smtClean="0">
                <a:solidFill>
                  <a:srgbClr val="00B0F0"/>
                </a:solidFill>
                <a:cs typeface="+mj-cs"/>
              </a:rPr>
              <a:t>.</a:t>
            </a:r>
          </a:p>
          <a:p>
            <a:pPr marL="457200" indent="-457200" algn="just" rtl="1">
              <a:lnSpc>
                <a:spcPct val="150000"/>
              </a:lnSpc>
              <a:buFont typeface="+mj-lt"/>
              <a:buAutoNum type="arabicPeriod"/>
            </a:pPr>
            <a:r>
              <a:rPr lang="ar-SA" sz="2000" b="1" spc="30" dirty="0" smtClean="0">
                <a:solidFill>
                  <a:srgbClr val="00B0F0"/>
                </a:solidFill>
                <a:cs typeface="+mj-cs"/>
              </a:rPr>
              <a:t>انواع اللقطات .</a:t>
            </a:r>
          </a:p>
          <a:p>
            <a:pPr marL="457200" indent="-457200" algn="just" rtl="1">
              <a:lnSpc>
                <a:spcPct val="150000"/>
              </a:lnSpc>
              <a:buFont typeface="+mj-lt"/>
              <a:buAutoNum type="arabicPeriod"/>
            </a:pPr>
            <a:r>
              <a:rPr lang="ar-SA" sz="2000" b="1" spc="30" dirty="0" smtClean="0">
                <a:solidFill>
                  <a:srgbClr val="00B0F0"/>
                </a:solidFill>
                <a:cs typeface="+mj-cs"/>
              </a:rPr>
              <a:t>حركات الكاميرا.</a:t>
            </a:r>
            <a:endParaRPr lang="ar-SA" sz="2000" b="1" spc="30" dirty="0">
              <a:solidFill>
                <a:srgbClr val="00B0F0"/>
              </a:solidFill>
              <a:cs typeface="+mj-cs"/>
            </a:endParaRPr>
          </a:p>
          <a:p>
            <a:pPr marL="457200" indent="-457200" algn="just" rtl="1">
              <a:lnSpc>
                <a:spcPct val="150000"/>
              </a:lnSpc>
              <a:buFont typeface="+mj-lt"/>
              <a:buAutoNum type="arabicPeriod"/>
            </a:pPr>
            <a:r>
              <a:rPr lang="ar-SA" sz="2000" b="1" spc="30" dirty="0" smtClean="0">
                <a:solidFill>
                  <a:srgbClr val="00B0F0"/>
                </a:solidFill>
                <a:cs typeface="+mj-cs"/>
              </a:rPr>
              <a:t>مراحل المونتاج</a:t>
            </a:r>
            <a:r>
              <a:rPr lang="ar-SA" sz="2000" b="1" dirty="0" smtClean="0">
                <a:solidFill>
                  <a:srgbClr val="00B0F0"/>
                </a:solidFill>
                <a:cs typeface="+mj-cs"/>
              </a:rPr>
              <a:t>.</a:t>
            </a:r>
            <a:endParaRPr lang="ar-SA" sz="2000" b="1" dirty="0">
              <a:solidFill>
                <a:srgbClr val="00B0F0"/>
              </a:solidFill>
              <a:cs typeface="+mj-cs"/>
            </a:endParaRPr>
          </a:p>
          <a:p>
            <a:pPr marL="457200" indent="-457200" algn="just" rtl="1">
              <a:lnSpc>
                <a:spcPct val="150000"/>
              </a:lnSpc>
              <a:buFont typeface="+mj-lt"/>
              <a:buAutoNum type="arabicPeriod"/>
            </a:pPr>
            <a:r>
              <a:rPr lang="ar-SA" sz="2000" b="1" spc="30" dirty="0" smtClean="0">
                <a:solidFill>
                  <a:srgbClr val="00B0F0"/>
                </a:solidFill>
                <a:cs typeface="+mj-cs"/>
              </a:rPr>
              <a:t>التحديات </a:t>
            </a:r>
            <a:r>
              <a:rPr lang="ar-SA" sz="2000" b="1" spc="30" dirty="0">
                <a:solidFill>
                  <a:srgbClr val="00B0F0"/>
                </a:solidFill>
                <a:cs typeface="+mj-cs"/>
              </a:rPr>
              <a:t>والمشكلات الشائعة في المونتاج</a:t>
            </a:r>
            <a:r>
              <a:rPr lang="ar-SA" sz="2000" b="1" dirty="0" smtClean="0">
                <a:solidFill>
                  <a:srgbClr val="00B0F0"/>
                </a:solidFill>
                <a:cs typeface="+mj-cs"/>
              </a:rPr>
              <a:t>.</a:t>
            </a:r>
            <a:endParaRPr lang="ar-SA" sz="2000" b="1" dirty="0">
              <a:solidFill>
                <a:srgbClr val="00B0F0"/>
              </a:solidFill>
              <a:cs typeface="+mj-cs"/>
            </a:endParaRPr>
          </a:p>
        </p:txBody>
      </p:sp>
    </p:spTree>
    <p:extLst>
      <p:ext uri="{BB962C8B-B14F-4D97-AF65-F5344CB8AC3E}">
        <p14:creationId xmlns:p14="http://schemas.microsoft.com/office/powerpoint/2010/main" val="3835435207"/>
      </p:ext>
    </p:extLst>
  </p:cSld>
  <p:clrMapOvr>
    <a:masterClrMapping/>
  </p:clrMapOvr>
  <mc:AlternateContent xmlns:mc="http://schemas.openxmlformats.org/markup-compatibility/2006" xmlns:p14="http://schemas.microsoft.com/office/powerpoint/2010/main">
    <mc:Choice Requires="p14">
      <p:transition p14:dur="0" advTm="30275"/>
    </mc:Choice>
    <mc:Fallback xmlns="">
      <p:transition advTm="3027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946274" y="1739494"/>
            <a:ext cx="968535" cy="584775"/>
          </a:xfrm>
          <a:prstGeom prst="rect">
            <a:avLst/>
          </a:prstGeom>
          <a:noFill/>
        </p:spPr>
        <p:txBody>
          <a:bodyPr wrap="none" rtlCol="0">
            <a:spAutoFit/>
          </a:bodyPr>
          <a:lstStyle/>
          <a:p>
            <a:pPr algn="just" rtl="1"/>
            <a:r>
              <a:rPr lang="ar-EG" sz="3200" b="1" dirty="0" smtClean="0">
                <a:solidFill>
                  <a:srgbClr val="8E5A6D"/>
                </a:solidFill>
                <a:effectLst>
                  <a:outerShdw blurRad="38100" dist="38100" dir="2700000" algn="tl">
                    <a:srgbClr val="000000">
                      <a:alpha val="43137"/>
                    </a:srgbClr>
                  </a:outerShdw>
                </a:effectLst>
                <a:latin typeface="Candara Light" panose="020E0502030303020204" pitchFamily="34" charset="0"/>
                <a:cs typeface="+mj-cs"/>
              </a:rPr>
              <a:t>مقدمة</a:t>
            </a:r>
            <a:endParaRPr lang="ar-EG" sz="3200" b="1" dirty="0">
              <a:solidFill>
                <a:srgbClr val="8E5A6D"/>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826" b="8826"/>
          <a:stretch/>
        </p:blipFill>
        <p:spPr>
          <a:xfrm>
            <a:off x="1213929" y="1449265"/>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20554"/>
    </mc:Choice>
    <mc:Fallback xmlns="">
      <p:transition advTm="2055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المقدمة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23610" y="2688677"/>
            <a:ext cx="8417320" cy="4708981"/>
          </a:xfrm>
          <a:prstGeom prst="rect">
            <a:avLst/>
          </a:prstGeom>
          <a:noFill/>
        </p:spPr>
        <p:txBody>
          <a:bodyPr wrap="square" rtlCol="0">
            <a:spAutoFit/>
          </a:bodyPr>
          <a:lstStyle/>
          <a:p>
            <a:pPr algn="just" rtl="1">
              <a:lnSpc>
                <a:spcPct val="150000"/>
              </a:lnSpc>
            </a:pPr>
            <a:r>
              <a:rPr lang="ar-SA" sz="2000" dirty="0">
                <a:cs typeface="+mj-cs"/>
              </a:rPr>
              <a:t>تُعدّ </a:t>
            </a:r>
            <a:r>
              <a:rPr lang="ar-SA" sz="2000" b="1" dirty="0">
                <a:cs typeface="+mj-cs"/>
              </a:rPr>
              <a:t>عملية المونتاج</a:t>
            </a:r>
            <a:r>
              <a:rPr lang="ar-SA" sz="2000" dirty="0">
                <a:cs typeface="+mj-cs"/>
              </a:rPr>
              <a:t> من أهم المراحل في صناعة الفيلم أو أي عمل مرئي، فهي المرحلة التي تتحول فيها المواد المصوّرة الخام إلى عمل متكامل يحمل المعنى والجمال والإيقاع البصري المطلوب. فبعد انتهاء التصوير، تبدأ رحلة المونتاج التي تمر بعدّة مراحل متسلسلة، تبدأ من </a:t>
            </a:r>
            <a:r>
              <a:rPr lang="ar-SA" sz="2000" b="1" dirty="0">
                <a:cs typeface="+mj-cs"/>
              </a:rPr>
              <a:t>استيراد المواد الخام وتنظيمها</a:t>
            </a:r>
            <a:r>
              <a:rPr lang="ar-SA" sz="2000" dirty="0">
                <a:cs typeface="+mj-cs"/>
              </a:rPr>
              <a:t> داخل برامج المونتاج، مرورًا بمرحلة </a:t>
            </a:r>
            <a:r>
              <a:rPr lang="ar-SA" sz="2000" b="1" dirty="0">
                <a:cs typeface="+mj-cs"/>
              </a:rPr>
              <a:t>الاختيار والتجميع والقصّ الأولي</a:t>
            </a:r>
            <a:r>
              <a:rPr lang="ar-SA" sz="2000" dirty="0">
                <a:cs typeface="+mj-cs"/>
              </a:rPr>
              <a:t>، وصولاً إلى </a:t>
            </a:r>
            <a:r>
              <a:rPr lang="ar-SA" sz="2000" b="1" dirty="0">
                <a:cs typeface="+mj-cs"/>
              </a:rPr>
              <a:t>الضبط الدقيق للصورة والصوت، وتصحيح الألوان، وإضافة المؤثرات البصرية والسمعية</a:t>
            </a:r>
            <a:r>
              <a:rPr lang="ar-SA" sz="2000" dirty="0">
                <a:cs typeface="+mj-cs"/>
              </a:rPr>
              <a:t>، ثم أخيرًا </a:t>
            </a:r>
            <a:r>
              <a:rPr lang="ar-SA" sz="2000" b="1" dirty="0">
                <a:cs typeface="+mj-cs"/>
              </a:rPr>
              <a:t>التصدير النهائي</a:t>
            </a:r>
            <a:r>
              <a:rPr lang="ar-SA" sz="2000" dirty="0">
                <a:cs typeface="+mj-cs"/>
              </a:rPr>
              <a:t> للعمل بجودات وصيغ مختلفة تناسب المنصات أو قنوات العرض</a:t>
            </a:r>
            <a:r>
              <a:rPr lang="ar-SA" sz="2000" dirty="0" smtClean="0">
                <a:cs typeface="+mj-cs"/>
              </a:rPr>
              <a:t>.</a:t>
            </a:r>
          </a:p>
          <a:p>
            <a:pPr algn="just" rtl="1">
              <a:lnSpc>
                <a:spcPct val="150000"/>
              </a:lnSpc>
            </a:pPr>
            <a:r>
              <a:rPr lang="ar-SA" sz="2000" dirty="0"/>
              <a:t>إن مراحل عمل المونتاج تمثل </a:t>
            </a:r>
            <a:r>
              <a:rPr lang="ar-SA" sz="2000" b="1" dirty="0"/>
              <a:t>رحلة تحويل المادة الخام إلى عمل فني متكامل</a:t>
            </a:r>
            <a:r>
              <a:rPr lang="ar-SA" sz="2000" dirty="0"/>
              <a:t>، يمر عبر خطوات دقيقة ومتناسقة تجمع بين المهارة التقنية والذوق الفني، ليصل في النهاية إلى المنتج النهائي الذي يشاهده الجمهور.</a:t>
            </a:r>
          </a:p>
          <a:p>
            <a:pPr algn="just" rtl="1">
              <a:lnSpc>
                <a:spcPct val="150000"/>
              </a:lnSpc>
            </a:pP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tretch>
            <a:fillRect/>
          </a:stretch>
        </p:blipFill>
        <p:spPr>
          <a:xfrm>
            <a:off x="5197" y="1307103"/>
            <a:ext cx="3386537" cy="2105755"/>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4</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146036"/>
    </mc:Choice>
    <mc:Fallback xmlns="">
      <p:transition advTm="14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322337" y="1622658"/>
            <a:ext cx="6885532"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212097" y="1739494"/>
            <a:ext cx="2436886" cy="461665"/>
          </a:xfrm>
          <a:prstGeom prst="rect">
            <a:avLst/>
          </a:prstGeom>
          <a:noFill/>
        </p:spPr>
        <p:txBody>
          <a:bodyPr wrap="none" rtlCol="0">
            <a:spAutoFit/>
          </a:bodyPr>
          <a:lstStyle/>
          <a:p>
            <a:pPr algn="just" rtl="1"/>
            <a:r>
              <a:rPr lang="ar-SA" sz="2400" b="1" spc="30" dirty="0">
                <a:solidFill>
                  <a:srgbClr val="00B0F0"/>
                </a:solidFill>
              </a:rPr>
              <a:t>اهمية مراحل المونتاج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12030"/>
    </mc:Choice>
    <mc:Fallback xmlns="">
      <p:transition advTm="120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307313"/>
            <a:ext cx="3385474" cy="4352753"/>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385474" y="2263532"/>
            <a:ext cx="8601958" cy="4708981"/>
          </a:xfrm>
          <a:prstGeom prst="rect">
            <a:avLst/>
          </a:prstGeom>
          <a:noFill/>
        </p:spPr>
        <p:txBody>
          <a:bodyPr wrap="square" rtlCol="0">
            <a:spAutoFit/>
          </a:bodyPr>
          <a:lstStyle/>
          <a:p>
            <a:pPr algn="r" rtl="1">
              <a:lnSpc>
                <a:spcPct val="150000"/>
              </a:lnSpc>
            </a:pPr>
            <a:r>
              <a:rPr lang="ar-SA" sz="2000" dirty="0">
                <a:cs typeface="+mj-cs"/>
              </a:rPr>
              <a:t>تكمن أهمية معرفة مراحل عمل المونتاج في أنها تساعد المونتير على </a:t>
            </a:r>
            <a:r>
              <a:rPr lang="ar-SA" sz="2000" b="1" dirty="0">
                <a:cs typeface="+mj-cs"/>
              </a:rPr>
              <a:t>إدارة الوقت وتنظيم سير العمل باحترافية</a:t>
            </a:r>
            <a:r>
              <a:rPr lang="ar-SA" sz="2000" dirty="0">
                <a:cs typeface="+mj-cs"/>
              </a:rPr>
              <a:t>، وتجنّب الأخطاء التقنية أو الإبداعية التي قد تظهر في المراحل المتقدمة. كما تضمن هذه المراحل وجود </a:t>
            </a:r>
            <a:r>
              <a:rPr lang="ar-SA" sz="2000" b="1" dirty="0">
                <a:cs typeface="+mj-cs"/>
              </a:rPr>
              <a:t>ترابط منطقي وجمالي</a:t>
            </a:r>
            <a:r>
              <a:rPr lang="ar-SA" sz="2000" dirty="0">
                <a:cs typeface="+mj-cs"/>
              </a:rPr>
              <a:t> بين اللقطات، وتحقيق الرؤية الإخراجية بدقة. إن فهم كل مرحلة — من استيراد المواد وتنظيمها، إلى المراجعة والتصدير — لا يقتصر على الجانب الفني فقط، بل يشمل الجانب الإبداعي الذي يمنح المونتير القدرة على </a:t>
            </a:r>
            <a:r>
              <a:rPr lang="ar-SA" sz="2000" b="1" dirty="0">
                <a:cs typeface="+mj-cs"/>
              </a:rPr>
              <a:t>رواية القصة بصرياً وإيصال الرسالة بشكل مؤثر وجذاب</a:t>
            </a:r>
            <a:r>
              <a:rPr lang="ar-SA" sz="2000" dirty="0" smtClean="0">
                <a:cs typeface="+mj-cs"/>
              </a:rPr>
              <a:t>.</a:t>
            </a:r>
          </a:p>
          <a:p>
            <a:pPr algn="r" rtl="1">
              <a:lnSpc>
                <a:spcPct val="150000"/>
              </a:lnSpc>
            </a:pPr>
            <a:r>
              <a:rPr lang="ar-SA" sz="2000" dirty="0" smtClean="0">
                <a:cs typeface="+mj-cs"/>
              </a:rPr>
              <a:t>تُعدّ مراحل المونتاج من أهم عناصر العملية الإنتاجية في العمل المرئي، إذ تضمن تحويل المادة المصوّرة الخام إلى منتج متكامل ومتناسق من حيث الإيقاع والرسالة البصرية.</a:t>
            </a:r>
            <a:br>
              <a:rPr lang="ar-SA" sz="2000" dirty="0" smtClean="0">
                <a:cs typeface="+mj-cs"/>
              </a:rPr>
            </a:br>
            <a:r>
              <a:rPr lang="ar-SA" sz="2000" dirty="0" smtClean="0">
                <a:cs typeface="+mj-cs"/>
              </a:rPr>
              <a:t>فكل مرحلة من مراحل المونتاج — من </a:t>
            </a:r>
            <a:r>
              <a:rPr lang="ar-SA" sz="2000" b="1" dirty="0" smtClean="0">
                <a:cs typeface="+mj-cs"/>
              </a:rPr>
              <a:t>استيراد المواد وتنظيمها</a:t>
            </a:r>
            <a:r>
              <a:rPr lang="ar-SA" sz="2000" dirty="0" smtClean="0">
                <a:cs typeface="+mj-cs"/>
              </a:rPr>
              <a:t>، مرورًا بـ </a:t>
            </a:r>
            <a:r>
              <a:rPr lang="ar-SA" sz="2000" b="1" dirty="0" smtClean="0">
                <a:cs typeface="+mj-cs"/>
              </a:rPr>
              <a:t>القطع والمونتاج الخشن والدقيق</a:t>
            </a:r>
            <a:r>
              <a:rPr lang="ar-SA" sz="2000" dirty="0" smtClean="0">
                <a:cs typeface="+mj-cs"/>
              </a:rPr>
              <a:t>، ووصولًا إلى </a:t>
            </a:r>
            <a:r>
              <a:rPr lang="ar-SA" sz="2000" b="1" dirty="0" smtClean="0">
                <a:cs typeface="+mj-cs"/>
              </a:rPr>
              <a:t>المؤثرات الصوتية والبصرية والتدرج اللوني</a:t>
            </a:r>
            <a:r>
              <a:rPr lang="ar-SA" sz="2000" dirty="0" smtClean="0">
                <a:cs typeface="+mj-cs"/>
              </a:rPr>
              <a:t> — تُسهم في بناء المعنى النهائي للعمل الفني.</a:t>
            </a:r>
            <a:endParaRPr lang="ar-SA" sz="2000"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7963673" y="1412953"/>
            <a:ext cx="2540775" cy="461665"/>
          </a:xfrm>
          <a:prstGeom prst="rect">
            <a:avLst/>
          </a:prstGeom>
          <a:noFill/>
        </p:spPr>
        <p:txBody>
          <a:bodyPr wrap="square" rtlCol="0">
            <a:spAutoFit/>
          </a:bodyPr>
          <a:lstStyle/>
          <a:p>
            <a:pPr algn="just" rtl="1"/>
            <a:r>
              <a:rPr lang="ar-SA" sz="2400" b="1" spc="30" dirty="0">
                <a:solidFill>
                  <a:srgbClr val="00B0F0"/>
                </a:solidFill>
              </a:rPr>
              <a:t>اهمية مراحل المونتاج</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extLst>
      <p:ext uri="{BB962C8B-B14F-4D97-AF65-F5344CB8AC3E}">
        <p14:creationId xmlns:p14="http://schemas.microsoft.com/office/powerpoint/2010/main" val="1436697653"/>
      </p:ext>
    </p:extLst>
  </p:cSld>
  <p:clrMapOvr>
    <a:masterClrMapping/>
  </p:clrMapOvr>
  <mc:AlternateContent xmlns:mc="http://schemas.openxmlformats.org/markup-compatibility/2006" xmlns:p14="http://schemas.microsoft.com/office/powerpoint/2010/main">
    <mc:Choice Requires="p14">
      <p:transition p14:dur="0" advTm="236553"/>
    </mc:Choice>
    <mc:Fallback xmlns="">
      <p:transition advTm="2365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217645" y="1549903"/>
            <a:ext cx="5049139" cy="751488"/>
          </a:xfrm>
          <a:prstGeom prst="rect">
            <a:avLst/>
          </a:prstGeom>
          <a:noFill/>
        </p:spPr>
        <p:txBody>
          <a:bodyPr wrap="none" rtlCol="0">
            <a:spAutoFit/>
          </a:bodyPr>
          <a:lstStyle/>
          <a:p>
            <a:pPr algn="just" rtl="1">
              <a:lnSpc>
                <a:spcPct val="150000"/>
              </a:lnSpc>
            </a:pPr>
            <a:r>
              <a:rPr lang="ar-SA" sz="3200" b="1" spc="30" dirty="0">
                <a:solidFill>
                  <a:srgbClr val="00B0F0"/>
                </a:solidFill>
              </a:rPr>
              <a:t>القواعد الواجب اتباعها في المونتاج</a:t>
            </a:r>
            <a:endParaRPr lang="en-US" sz="3200" b="1" spc="30" dirty="0">
              <a:solidFill>
                <a:srgbClr val="00B0F0"/>
              </a:solidFill>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5429" b="15429"/>
          <a:stretch/>
        </p:blipFill>
        <p:spPr>
          <a:xfrm>
            <a:off x="1124157" y="1422888"/>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extLst>
      <p:ext uri="{BB962C8B-B14F-4D97-AF65-F5344CB8AC3E}">
        <p14:creationId xmlns:p14="http://schemas.microsoft.com/office/powerpoint/2010/main" val="3797344946"/>
      </p:ext>
    </p:ext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872754"/>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89457" y="2551300"/>
            <a:ext cx="8417320" cy="3082254"/>
          </a:xfrm>
          <a:prstGeom prst="rect">
            <a:avLst/>
          </a:prstGeom>
          <a:noFill/>
        </p:spPr>
        <p:txBody>
          <a:bodyPr wrap="square" rtlCol="0">
            <a:spAutoFit/>
          </a:bodyPr>
          <a:lstStyle/>
          <a:p>
            <a:pPr algn="just" rtl="1">
              <a:lnSpc>
                <a:spcPct val="200000"/>
              </a:lnSpc>
            </a:pPr>
            <a:r>
              <a:rPr lang="ar-SA" sz="2000" dirty="0">
                <a:cs typeface="+mj-cs"/>
              </a:rPr>
              <a:t>يجب على كل شخص يعمل في </a:t>
            </a:r>
            <a:r>
              <a:rPr lang="ar-SA" sz="2000" dirty="0" smtClean="0">
                <a:cs typeface="+mj-cs"/>
              </a:rPr>
              <a:t>المونتاج </a:t>
            </a:r>
            <a:r>
              <a:rPr lang="ar-SA" sz="2000" dirty="0">
                <a:cs typeface="+mj-cs"/>
              </a:rPr>
              <a:t>أن يكون لديه على الأقل بعض المعرفة لعمل ونظام </a:t>
            </a:r>
            <a:r>
              <a:rPr lang="ar-SA" sz="2000" dirty="0">
                <a:cs typeface="+mj-cs"/>
              </a:rPr>
              <a:t>أ</a:t>
            </a:r>
            <a:r>
              <a:rPr lang="ar-SA" sz="2000" dirty="0" smtClean="0">
                <a:cs typeface="+mj-cs"/>
              </a:rPr>
              <a:t>فراد </a:t>
            </a:r>
            <a:r>
              <a:rPr lang="ar-SA" sz="2000" dirty="0">
                <a:cs typeface="+mj-cs"/>
              </a:rPr>
              <a:t>فريق </a:t>
            </a:r>
            <a:r>
              <a:rPr lang="ar-SA" sz="2000" dirty="0" smtClean="0">
                <a:cs typeface="+mj-cs"/>
              </a:rPr>
              <a:t>العمل وعلى </a:t>
            </a:r>
            <a:r>
              <a:rPr lang="ar-SA" sz="2000" dirty="0">
                <a:cs typeface="+mj-cs"/>
              </a:rPr>
              <a:t>وجه </a:t>
            </a:r>
            <a:r>
              <a:rPr lang="ar-SA" sz="2000" dirty="0" smtClean="0">
                <a:cs typeface="+mj-cs"/>
              </a:rPr>
              <a:t>الخصوص: </a:t>
            </a:r>
            <a:r>
              <a:rPr lang="ar-SA" sz="2000" dirty="0">
                <a:cs typeface="+mj-cs"/>
              </a:rPr>
              <a:t>كاتب </a:t>
            </a:r>
            <a:r>
              <a:rPr lang="ar-SA" sz="2000" dirty="0" smtClean="0">
                <a:cs typeface="+mj-cs"/>
              </a:rPr>
              <a:t>السيناريو، والمخرج، والمصور، والمونتير. </a:t>
            </a:r>
            <a:r>
              <a:rPr lang="ar-SA" sz="2000" dirty="0">
                <a:cs typeface="+mj-cs"/>
              </a:rPr>
              <a:t>هؤلاء يتوجب عليهم امتلاك المعرفة الكاملة </a:t>
            </a:r>
            <a:r>
              <a:rPr lang="ar-SA" sz="2000" dirty="0" smtClean="0">
                <a:cs typeface="+mj-cs"/>
              </a:rPr>
              <a:t>بعملية المونتاج</a:t>
            </a:r>
            <a:r>
              <a:rPr lang="ar-SA" sz="2000" dirty="0">
                <a:cs typeface="+mj-cs"/>
              </a:rPr>
              <a:t>. وبما أن المخرج هو أهم شخص يعمل في السينما، فثمة العديد من القواعد التي ينبغي أن يلم بها </a:t>
            </a:r>
            <a:r>
              <a:rPr lang="ar-SA" sz="2000" dirty="0" smtClean="0">
                <a:cs typeface="+mj-cs"/>
              </a:rPr>
              <a:t>فيما يتعلق </a:t>
            </a:r>
            <a:r>
              <a:rPr lang="ar-SA" sz="2000" dirty="0">
                <a:cs typeface="+mj-cs"/>
              </a:rPr>
              <a:t>بالمونتاج </a:t>
            </a:r>
            <a:r>
              <a:rPr lang="ar-SA" sz="2000" dirty="0" smtClean="0">
                <a:cs typeface="+mj-cs"/>
              </a:rPr>
              <a:t>باعتباره المسؤول عن </a:t>
            </a:r>
            <a:r>
              <a:rPr lang="ar-SA" sz="2000" dirty="0" smtClean="0">
                <a:cs typeface="+mj-cs"/>
              </a:rPr>
              <a:t>الانتاج الكامل مع </a:t>
            </a:r>
            <a:r>
              <a:rPr lang="ar-SA" sz="2000" dirty="0" smtClean="0">
                <a:cs typeface="+mj-cs"/>
              </a:rPr>
              <a:t>المونتير المسؤول </a:t>
            </a:r>
            <a:r>
              <a:rPr lang="ar-SA" sz="2000" dirty="0" smtClean="0">
                <a:cs typeface="+mj-cs"/>
              </a:rPr>
              <a:t>عن التركيب والتوليف.</a:t>
            </a:r>
            <a:endParaRPr lang="en-US" sz="2800" dirty="0" smtClean="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586699"/>
          </a:xfrm>
          <a:prstGeom prst="rect">
            <a:avLst/>
          </a:prstGeom>
          <a:noFill/>
        </p:spPr>
        <p:txBody>
          <a:bodyPr wrap="square" rtlCol="0">
            <a:spAutoFit/>
          </a:bodyPr>
          <a:lstStyle/>
          <a:p>
            <a:pPr algn="just" rtl="1">
              <a:lnSpc>
                <a:spcPct val="150000"/>
              </a:lnSpc>
            </a:pPr>
            <a:r>
              <a:rPr lang="ar-SA" sz="2400" b="1" spc="30" dirty="0">
                <a:solidFill>
                  <a:srgbClr val="00B0F0"/>
                </a:solidFill>
              </a:rPr>
              <a:t>القواعد الواجب اتباعها في </a:t>
            </a:r>
            <a:r>
              <a:rPr lang="ar-SA" sz="2400" b="1" spc="30" dirty="0" smtClean="0">
                <a:solidFill>
                  <a:srgbClr val="00B0F0"/>
                </a:solidFill>
              </a:rPr>
              <a:t>المونتاج</a:t>
            </a:r>
            <a:endParaRPr lang="en-US" sz="2400" b="1" spc="30" dirty="0">
              <a:solidFill>
                <a:srgbClr val="00B0F0"/>
              </a:solidFill>
            </a:endParaRPr>
          </a:p>
        </p:txBody>
      </p:sp>
    </p:spTree>
    <p:extLst>
      <p:ext uri="{BB962C8B-B14F-4D97-AF65-F5344CB8AC3E}">
        <p14:creationId xmlns:p14="http://schemas.microsoft.com/office/powerpoint/2010/main" val="451500071"/>
      </p:ext>
    </p:extLst>
  </p:cSld>
  <p:clrMapOvr>
    <a:masterClrMapping/>
  </p:clrMapOvr>
  <mc:AlternateContent xmlns:mc="http://schemas.openxmlformats.org/markup-compatibility/2006" xmlns:p14="http://schemas.microsoft.com/office/powerpoint/2010/main">
    <mc:Choice Requires="p14">
      <p:transition p14:dur="0" advTm="161201"/>
    </mc:Choice>
    <mc:Fallback xmlns="">
      <p:transition advTm="1612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35074"/>
            <a:ext cx="3385474" cy="2256983"/>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65313" y="2463911"/>
            <a:ext cx="8417320" cy="3785652"/>
          </a:xfrm>
          <a:prstGeom prst="rect">
            <a:avLst/>
          </a:prstGeom>
          <a:noFill/>
        </p:spPr>
        <p:txBody>
          <a:bodyPr wrap="square" rtlCol="0">
            <a:spAutoFit/>
          </a:bodyPr>
          <a:lstStyle/>
          <a:p>
            <a:pPr algn="just" rtl="1">
              <a:lnSpc>
                <a:spcPct val="150000"/>
              </a:lnSpc>
            </a:pPr>
            <a:r>
              <a:rPr lang="ar-SA" sz="2000" dirty="0" smtClean="0">
                <a:cs typeface="+mj-cs"/>
              </a:rPr>
              <a:t>1. معرفة </a:t>
            </a:r>
            <a:r>
              <a:rPr lang="ar-SA" sz="2000" dirty="0">
                <a:cs typeface="+mj-cs"/>
              </a:rPr>
              <a:t>أنواع اللقطات ووظائفها ومعرفة قواعد الانتقال من لقطة إلى أخرى، ومن مشهد إلى آخر </a:t>
            </a:r>
            <a:r>
              <a:rPr lang="ar-SA" sz="2000" dirty="0" smtClean="0">
                <a:cs typeface="+mj-cs"/>
              </a:rPr>
              <a:t>وكيفية تنفيذ </a:t>
            </a:r>
            <a:r>
              <a:rPr lang="ar-SA" sz="2000" dirty="0">
                <a:cs typeface="+mj-cs"/>
              </a:rPr>
              <a:t>ذلك.</a:t>
            </a:r>
          </a:p>
          <a:p>
            <a:pPr algn="just" rtl="1">
              <a:lnSpc>
                <a:spcPct val="150000"/>
              </a:lnSpc>
            </a:pPr>
            <a:r>
              <a:rPr lang="ar-SA" sz="2000" dirty="0" smtClean="0">
                <a:cs typeface="+mj-cs"/>
              </a:rPr>
              <a:t>2.  </a:t>
            </a:r>
            <a:r>
              <a:rPr lang="ar-SA" sz="2000" dirty="0">
                <a:cs typeface="+mj-cs"/>
              </a:rPr>
              <a:t>ترك الفيلم يروي من القصة ما يستطيع وذلك عند توليف المشهد.</a:t>
            </a:r>
          </a:p>
          <a:p>
            <a:pPr algn="just" rtl="1">
              <a:lnSpc>
                <a:spcPct val="150000"/>
              </a:lnSpc>
            </a:pPr>
            <a:r>
              <a:rPr lang="ar-SA" sz="2000" dirty="0" smtClean="0">
                <a:cs typeface="+mj-cs"/>
              </a:rPr>
              <a:t>3. بدء </a:t>
            </a:r>
            <a:r>
              <a:rPr lang="ar-SA" sz="2000" dirty="0">
                <a:cs typeface="+mj-cs"/>
              </a:rPr>
              <a:t>المشهد وانتهاؤه بلقطة موسعة.</a:t>
            </a:r>
          </a:p>
          <a:p>
            <a:pPr algn="just" rtl="1">
              <a:lnSpc>
                <a:spcPct val="150000"/>
              </a:lnSpc>
            </a:pPr>
            <a:r>
              <a:rPr lang="ar-SA" sz="2000" dirty="0" smtClean="0">
                <a:cs typeface="+mj-cs"/>
              </a:rPr>
              <a:t>4. </a:t>
            </a:r>
            <a:r>
              <a:rPr lang="ar-SA" sz="2000" dirty="0">
                <a:cs typeface="+mj-cs"/>
              </a:rPr>
              <a:t>الانتباه بشدة إلى أن اللقطات القريبة المتتابعة تؤدي إلى استغراق المشاهد في الموضوع </a:t>
            </a:r>
            <a:r>
              <a:rPr lang="ar-SA" sz="2000" dirty="0" smtClean="0">
                <a:cs typeface="+mj-cs"/>
              </a:rPr>
              <a:t>وزيادة مشاركته والعكس </a:t>
            </a:r>
            <a:r>
              <a:rPr lang="ar-SA" sz="2000" dirty="0">
                <a:cs typeface="+mj-cs"/>
              </a:rPr>
              <a:t>صحيح عند استخدام اللقطات الشاملة المتعاقبة والتي تدفع المشاهد إلى التشتت والابتعاد </a:t>
            </a:r>
            <a:r>
              <a:rPr lang="ar-SA" sz="2000" dirty="0" smtClean="0">
                <a:cs typeface="+mj-cs"/>
              </a:rPr>
              <a:t>عن جوهر </a:t>
            </a:r>
            <a:r>
              <a:rPr lang="ar-SA" sz="2000" dirty="0">
                <a:cs typeface="+mj-cs"/>
              </a:rPr>
              <a:t>موضوع الفيلم.</a:t>
            </a:r>
          </a:p>
          <a:p>
            <a:pPr algn="just" rtl="1">
              <a:lnSpc>
                <a:spcPct val="150000"/>
              </a:lnSpc>
            </a:pPr>
            <a:r>
              <a:rPr lang="ar-SA" sz="2000" dirty="0" smtClean="0">
                <a:cs typeface="+mj-cs"/>
              </a:rPr>
              <a:t>5. الاهتمام </a:t>
            </a:r>
            <a:r>
              <a:rPr lang="ar-SA" sz="2000" dirty="0">
                <a:cs typeface="+mj-cs"/>
              </a:rPr>
              <a:t>والاختيار الجيد للقطات الفيلم يؤدي إلى تكثيف الوقت وضغطه عند المباشرة بعملية المونتاج.</a:t>
            </a:r>
            <a:endParaRPr kumimoji="0" lang="tr-TR" sz="2400"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6251331" y="1412953"/>
            <a:ext cx="4253117" cy="646331"/>
          </a:xfrm>
          <a:prstGeom prst="rect">
            <a:avLst/>
          </a:prstGeom>
          <a:noFill/>
        </p:spPr>
        <p:txBody>
          <a:bodyPr wrap="square" rtlCol="0">
            <a:spAutoFit/>
          </a:bodyPr>
          <a:lstStyle/>
          <a:p>
            <a:pPr algn="just" rtl="1">
              <a:lnSpc>
                <a:spcPct val="150000"/>
              </a:lnSpc>
            </a:pPr>
            <a:r>
              <a:rPr lang="ar-SA" sz="2400" b="1" spc="30" dirty="0">
                <a:solidFill>
                  <a:srgbClr val="00B0F0"/>
                </a:solidFill>
              </a:rPr>
              <a:t>القواعد الواجب اتباعها في المونتاج</a:t>
            </a:r>
            <a:endParaRPr lang="en-US" sz="2400" b="1" spc="30" dirty="0">
              <a:solidFill>
                <a:srgbClr val="00B0F0"/>
              </a:solidFill>
            </a:endParaRPr>
          </a:p>
        </p:txBody>
      </p:sp>
    </p:spTree>
    <p:custDataLst>
      <p:tags r:id="rId1"/>
    </p:custDataLst>
    <p:extLst>
      <p:ext uri="{BB962C8B-B14F-4D97-AF65-F5344CB8AC3E}">
        <p14:creationId xmlns:p14="http://schemas.microsoft.com/office/powerpoint/2010/main" val="1289502362"/>
      </p:ext>
    </p:extLst>
  </p:cSld>
  <p:clrMapOvr>
    <a:masterClrMapping/>
  </p:clrMapOvr>
  <mc:AlternateContent xmlns:mc="http://schemas.openxmlformats.org/markup-compatibility/2006" xmlns:p14="http://schemas.microsoft.com/office/powerpoint/2010/main">
    <mc:Choice Requires="p14">
      <p:transition p14:dur="0" advTm="103379"/>
    </mc:Choice>
    <mc:Fallback xmlns="">
      <p:transition advTm="103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5864468" y="1718473"/>
            <a:ext cx="3369397" cy="523220"/>
          </a:xfrm>
          <a:prstGeom prst="rect">
            <a:avLst/>
          </a:prstGeom>
          <a:noFill/>
        </p:spPr>
        <p:txBody>
          <a:bodyPr wrap="square" rtlCol="0">
            <a:spAutoFit/>
          </a:bodyPr>
          <a:lstStyle/>
          <a:p>
            <a:pPr algn="just" rtl="1"/>
            <a:r>
              <a:rPr lang="ar-SA" sz="2800" b="1" spc="30" dirty="0" smtClean="0">
                <a:solidFill>
                  <a:srgbClr val="00B0F0"/>
                </a:solidFill>
                <a:latin typeface="Arial Black" panose="020B0A04020102020204" pitchFamily="34" charset="0"/>
              </a:rPr>
              <a:t>انواع اللقطات</a:t>
            </a:r>
            <a:endParaRPr lang="ar-SA" sz="2800" b="1" dirty="0">
              <a:solidFill>
                <a:srgbClr val="00B0F0"/>
              </a:solidFill>
              <a:latin typeface="Arial Black" panose="020B0A04020102020204" pitchFamily="34"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12434"/>
    </mc:Choice>
    <mc:Fallback xmlns="">
      <p:transition advTm="12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7707" y="1258307"/>
            <a:ext cx="3421796" cy="256634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404088" y="2890796"/>
            <a:ext cx="8709662" cy="3268652"/>
          </a:xfrm>
          <a:prstGeom prst="rect">
            <a:avLst/>
          </a:prstGeom>
          <a:noFill/>
        </p:spPr>
        <p:txBody>
          <a:bodyPr wrap="square" rtlCol="0">
            <a:spAutoFit/>
          </a:bodyPr>
          <a:lstStyle/>
          <a:p>
            <a:pPr algn="just" rtl="1">
              <a:lnSpc>
                <a:spcPct val="150000"/>
              </a:lnSpc>
            </a:pPr>
            <a:r>
              <a:rPr lang="ar-SA" sz="2000" dirty="0" smtClean="0">
                <a:cs typeface="+mj-cs"/>
              </a:rPr>
              <a:t>تعتبر اللقطة هي وحدة اللغة السينمائية ، وهي المكون الأساسي للفيلم ،وهي بمثابة الكلمة في القصيدة ، وتعرف بأنها (هي الجزء من الشريط السينمائي الذي يتم تصويرة دفعة واحدة ، حين يبدأ محرك الة التصوير في الدوران ،وختي يتوقف.</a:t>
            </a:r>
          </a:p>
          <a:p>
            <a:pPr algn="just" rtl="1">
              <a:lnSpc>
                <a:spcPct val="150000"/>
              </a:lnSpc>
            </a:pPr>
            <a:r>
              <a:rPr lang="ar-SA" sz="2000" dirty="0" smtClean="0">
                <a:cs typeface="+mj-cs"/>
              </a:rPr>
              <a:t>يلعب وضع الكاميرا ،واختيار المكان المناسب لها للموضوع الرئبسي دوراً مهماً في تكوين اللقطات وطبيعتها ، وهذا له اعتبارات كثيرة (فهل توضع أمامه مباشرة ؟ خلفة؟ ام على يمينة؟ ام على يساه؟ ام في الوسط وهم يتحركون حولها .. وهكذا ، وهل نضع الكاميرا مرتفعة ام منخفضة .. مامدى الارتفاع او الانخفاض . وكم مسافة الكاميرا من الموضوع . كل اختيار من هذة الاختيارات له اثره على سياق القصة وعلى المشاهد .</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احجام اللقطات </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266037016"/>
      </p:ext>
    </p:extLst>
  </p:cSld>
  <p:clrMapOvr>
    <a:masterClrMapping/>
  </p:clrMapOvr>
  <mc:AlternateContent xmlns:mc="http://schemas.openxmlformats.org/markup-compatibility/2006" xmlns:p14="http://schemas.microsoft.com/office/powerpoint/2010/main">
    <mc:Choice Requires="p14">
      <p:transition p14:dur="0" advTm="205165"/>
    </mc:Choice>
    <mc:Fallback xmlns="">
      <p:transition advTm="2051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54917"/>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297115" y="2194129"/>
            <a:ext cx="8867447" cy="4247317"/>
          </a:xfrm>
          <a:prstGeom prst="rect">
            <a:avLst/>
          </a:prstGeom>
          <a:noFill/>
        </p:spPr>
        <p:txBody>
          <a:bodyPr wrap="square" rtlCol="0">
            <a:spAutoFit/>
          </a:bodyPr>
          <a:lstStyle/>
          <a:p>
            <a:pPr algn="just" rtl="1">
              <a:lnSpc>
                <a:spcPct val="150000"/>
              </a:lnSpc>
            </a:pPr>
            <a:r>
              <a:rPr lang="ar-SA" sz="2000" b="1" dirty="0" smtClean="0">
                <a:solidFill>
                  <a:srgbClr val="C00000"/>
                </a:solidFill>
                <a:cs typeface="+mj-cs"/>
              </a:rPr>
              <a:t>اللقطات الثابتة :</a:t>
            </a:r>
          </a:p>
          <a:p>
            <a:pPr algn="just" rtl="1">
              <a:lnSpc>
                <a:spcPct val="150000"/>
              </a:lnSpc>
            </a:pPr>
            <a:r>
              <a:rPr lang="ar-SA" sz="2000" dirty="0" smtClean="0">
                <a:cs typeface="+mj-cs"/>
              </a:rPr>
              <a:t>وهي اللقطات التي تؤخذ في حالة ثبات الكاميرا، وتركز فيها على الكاميرا على موضوع ذي أبعاد مختلفة للحصول على التأثيرات المطلوبة .</a:t>
            </a:r>
          </a:p>
          <a:p>
            <a:pPr marL="457200" indent="-457200" algn="just" rtl="1">
              <a:lnSpc>
                <a:spcPct val="150000"/>
              </a:lnSpc>
              <a:buAutoNum type="arabicPeriod"/>
            </a:pPr>
            <a:r>
              <a:rPr lang="ar-SA" sz="2000" b="1" dirty="0" smtClean="0">
                <a:solidFill>
                  <a:srgbClr val="C00000"/>
                </a:solidFill>
                <a:cs typeface="+mj-cs"/>
              </a:rPr>
              <a:t>اللقطة الكاملة  (العامة ، التأسيسية ، الطويلة  -</a:t>
            </a:r>
            <a:r>
              <a:rPr lang="tr-TR" sz="2000" b="1" dirty="0" smtClean="0">
                <a:solidFill>
                  <a:srgbClr val="C00000"/>
                </a:solidFill>
                <a:cs typeface="+mj-cs"/>
              </a:rPr>
              <a:t>Long Shot</a:t>
            </a:r>
            <a:r>
              <a:rPr lang="ar-SA" sz="2000" b="1" dirty="0" smtClean="0">
                <a:solidFill>
                  <a:srgbClr val="C00000"/>
                </a:solidFill>
                <a:cs typeface="+mj-cs"/>
              </a:rPr>
              <a:t>)</a:t>
            </a:r>
          </a:p>
          <a:p>
            <a:pPr marL="342900" indent="-342900" algn="just" rtl="1">
              <a:lnSpc>
                <a:spcPct val="150000"/>
              </a:lnSpc>
              <a:buFont typeface="Wingdings" panose="05000000000000000000" pitchFamily="2" charset="2"/>
              <a:buChar char="§"/>
            </a:pPr>
            <a:r>
              <a:rPr lang="ar-SA" sz="2000" dirty="0"/>
              <a:t>تظهر المشهد بالكامل من مسافة بعيدة جدًا، بحيث تُرى البيئة أو المكان أكثر من </a:t>
            </a:r>
            <a:r>
              <a:rPr lang="ar-SA" sz="2000" dirty="0" smtClean="0"/>
              <a:t>الأشخاص.</a:t>
            </a:r>
          </a:p>
          <a:p>
            <a:pPr marL="342900" lvl="0" indent="-342900" algn="just" rtl="1" eaLnBrk="0" fontAlgn="base" hangingPunct="0">
              <a:lnSpc>
                <a:spcPct val="150000"/>
              </a:lnSpc>
              <a:spcBef>
                <a:spcPct val="0"/>
              </a:spcBef>
              <a:spcAft>
                <a:spcPct val="0"/>
              </a:spcAft>
              <a:buFont typeface="Wingdings" panose="05000000000000000000" pitchFamily="2" charset="2"/>
              <a:buChar char="§"/>
            </a:pPr>
            <a:r>
              <a:rPr lang="ar-SA" altLang="en-US" sz="2000" dirty="0">
                <a:latin typeface="Arial" panose="020B0604020202020204" pitchFamily="34" charset="0"/>
                <a:cs typeface="+mj-cs"/>
              </a:rPr>
              <a:t>ت</a:t>
            </a:r>
            <a:r>
              <a:rPr lang="ar-SA" altLang="en-US" sz="2000" dirty="0" smtClean="0">
                <a:latin typeface="Arial" panose="020B0604020202020204" pitchFamily="34" charset="0"/>
                <a:cs typeface="+mj-cs"/>
              </a:rPr>
              <a:t>ستخدم </a:t>
            </a:r>
            <a:r>
              <a:rPr lang="ar-SA" altLang="en-US" sz="2000" dirty="0">
                <a:latin typeface="Arial" panose="020B0604020202020204" pitchFamily="34" charset="0"/>
                <a:cs typeface="+mj-cs"/>
              </a:rPr>
              <a:t>لتحديد المكان أو الزمان أو الجو العام للقصة</a:t>
            </a:r>
            <a:r>
              <a:rPr lang="en-US" altLang="en-US" sz="2000" dirty="0">
                <a:latin typeface="Arial" panose="020B0604020202020204" pitchFamily="34" charset="0"/>
                <a:cs typeface="+mj-cs"/>
              </a:rPr>
              <a:t> </a:t>
            </a:r>
            <a:r>
              <a:rPr lang="ar-SA" altLang="en-US" sz="2000" dirty="0" smtClean="0">
                <a:latin typeface="Arial" panose="020B0604020202020204" pitchFamily="34" charset="0"/>
                <a:cs typeface="+mj-cs"/>
              </a:rPr>
              <a:t>تُعرف </a:t>
            </a:r>
            <a:r>
              <a:rPr lang="ar-SA" altLang="en-US" sz="2000" dirty="0">
                <a:latin typeface="Arial" panose="020B0604020202020204" pitchFamily="34" charset="0"/>
                <a:cs typeface="+mj-cs"/>
              </a:rPr>
              <a:t>أيضًا باللقطة </a:t>
            </a:r>
            <a:r>
              <a:rPr lang="ar-SA" altLang="en-US" sz="2000" dirty="0" smtClean="0">
                <a:latin typeface="Arial" panose="020B0604020202020204" pitchFamily="34" charset="0"/>
                <a:cs typeface="+mj-cs"/>
              </a:rPr>
              <a:t>التأسيسية </a:t>
            </a:r>
            <a:r>
              <a:rPr lang="en-US" altLang="en-US" sz="2000" dirty="0" smtClean="0">
                <a:latin typeface="Arial" panose="020B0604020202020204" pitchFamily="34" charset="0"/>
                <a:cs typeface="+mj-cs"/>
              </a:rPr>
              <a:t> </a:t>
            </a:r>
            <a:r>
              <a:rPr lang="en-US" altLang="en-US" sz="2000" dirty="0">
                <a:latin typeface="Arial" panose="020B0604020202020204" pitchFamily="34" charset="0"/>
                <a:cs typeface="+mj-cs"/>
              </a:rPr>
              <a:t>Establishing </a:t>
            </a:r>
            <a:r>
              <a:rPr lang="en-US" altLang="en-US" sz="2000" dirty="0" smtClean="0">
                <a:latin typeface="Arial" panose="020B0604020202020204" pitchFamily="34" charset="0"/>
                <a:cs typeface="+mj-cs"/>
              </a:rPr>
              <a:t>Shot</a:t>
            </a:r>
            <a:r>
              <a:rPr lang="ar-SA" altLang="en-US" sz="2000" dirty="0" smtClean="0">
                <a:latin typeface="Arial" panose="020B0604020202020204" pitchFamily="34" charset="0"/>
                <a:cs typeface="+mj-cs"/>
              </a:rPr>
              <a:t> </a:t>
            </a:r>
          </a:p>
          <a:p>
            <a:pPr marL="342900" lvl="0" indent="-342900" algn="just" rtl="1" eaLnBrk="0" fontAlgn="base" hangingPunct="0">
              <a:lnSpc>
                <a:spcPct val="150000"/>
              </a:lnSpc>
              <a:spcBef>
                <a:spcPct val="0"/>
              </a:spcBef>
              <a:spcAft>
                <a:spcPct val="0"/>
              </a:spcAft>
              <a:buFont typeface="Wingdings" panose="05000000000000000000" pitchFamily="2" charset="2"/>
              <a:buChar char="§"/>
            </a:pPr>
            <a:r>
              <a:rPr lang="ar-SA" altLang="en-US" sz="2000" dirty="0" smtClean="0">
                <a:latin typeface="Arial" panose="020B0604020202020204" pitchFamily="34" charset="0"/>
                <a:cs typeface="+mj-cs"/>
              </a:rPr>
              <a:t> </a:t>
            </a:r>
            <a:r>
              <a:rPr lang="ar-SA" altLang="en-US" sz="2000" b="1" dirty="0" smtClean="0">
                <a:latin typeface="Arial" panose="020B0604020202020204" pitchFamily="34" charset="0"/>
                <a:cs typeface="+mj-cs"/>
              </a:rPr>
              <a:t>مثال</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منظر عام لمدينة أو صحراء أو جامعة قبل الانتقال إلى التفاصيل</a:t>
            </a:r>
            <a:r>
              <a:rPr lang="en-US" altLang="en-US" sz="2000" dirty="0">
                <a:latin typeface="Arial" panose="020B0604020202020204" pitchFamily="34" charset="0"/>
                <a:cs typeface="+mj-cs"/>
              </a:rPr>
              <a:t>.</a:t>
            </a:r>
          </a:p>
          <a:p>
            <a:pPr algn="just" rtl="1">
              <a:lnSpc>
                <a:spcPct val="150000"/>
              </a:lnSpc>
            </a:pPr>
            <a:endParaRPr lang="ar-SA" sz="2000" b="1" dirty="0">
              <a:solidFill>
                <a:srgbClr val="C00000"/>
              </a:solidFill>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احجام اللقطات وانواعها</a:t>
            </a:r>
            <a:endParaRPr lang="ar-EG" sz="36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53638671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54917"/>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297115" y="2194129"/>
            <a:ext cx="8867447" cy="3076291"/>
          </a:xfrm>
          <a:prstGeom prst="rect">
            <a:avLst/>
          </a:prstGeom>
          <a:noFill/>
        </p:spPr>
        <p:txBody>
          <a:bodyPr wrap="square" rtlCol="0">
            <a:spAutoFit/>
          </a:bodyPr>
          <a:lstStyle/>
          <a:p>
            <a:pPr algn="just" rtl="1">
              <a:lnSpc>
                <a:spcPct val="200000"/>
              </a:lnSpc>
            </a:pPr>
            <a:r>
              <a:rPr lang="ar-SA" sz="2000" b="1" dirty="0" smtClean="0">
                <a:solidFill>
                  <a:srgbClr val="C00000"/>
                </a:solidFill>
                <a:cs typeface="+mj-cs"/>
              </a:rPr>
              <a:t>2</a:t>
            </a:r>
            <a:r>
              <a:rPr lang="ar-SA" sz="2000" b="1" dirty="0">
                <a:solidFill>
                  <a:srgbClr val="C00000"/>
                </a:solidFill>
                <a:cs typeface="+mj-cs"/>
              </a:rPr>
              <a:t>. اللقطة البعيدة </a:t>
            </a:r>
            <a:r>
              <a:rPr lang="en-US" sz="2000" b="1" dirty="0" smtClean="0">
                <a:solidFill>
                  <a:srgbClr val="C00000"/>
                </a:solidFill>
                <a:cs typeface="+mj-cs"/>
              </a:rPr>
              <a:t>Long </a:t>
            </a:r>
            <a:r>
              <a:rPr lang="en-US" sz="2000" b="1" dirty="0">
                <a:solidFill>
                  <a:srgbClr val="C00000"/>
                </a:solidFill>
                <a:cs typeface="+mj-cs"/>
              </a:rPr>
              <a:t>Shot - </a:t>
            </a:r>
            <a:r>
              <a:rPr lang="en-US" sz="2000" b="1" dirty="0" smtClean="0">
                <a:solidFill>
                  <a:srgbClr val="C00000"/>
                </a:solidFill>
                <a:cs typeface="+mj-cs"/>
              </a:rPr>
              <a:t>LS)</a:t>
            </a:r>
            <a:r>
              <a:rPr lang="ar-SA" sz="2000" b="1" dirty="0" smtClean="0">
                <a:solidFill>
                  <a:srgbClr val="C00000"/>
                </a:solidFill>
                <a:cs typeface="+mj-cs"/>
              </a:rPr>
              <a:t>)</a:t>
            </a:r>
            <a:endParaRPr lang="en-US" sz="2000" b="1" dirty="0">
              <a:solidFill>
                <a:srgbClr val="C00000"/>
              </a:solidFill>
              <a:cs typeface="+mj-cs"/>
            </a:endParaRPr>
          </a:p>
          <a:p>
            <a:pPr marL="342900" indent="-342900" algn="just" rtl="1">
              <a:lnSpc>
                <a:spcPct val="200000"/>
              </a:lnSpc>
              <a:buFont typeface="Wingdings" panose="05000000000000000000" pitchFamily="2" charset="2"/>
              <a:buChar char="§"/>
            </a:pPr>
            <a:r>
              <a:rPr lang="ar-SA" sz="2000" dirty="0" smtClean="0">
                <a:cs typeface="+mj-cs"/>
              </a:rPr>
              <a:t>تُظهر </a:t>
            </a:r>
            <a:r>
              <a:rPr lang="ar-SA" sz="2000" dirty="0">
                <a:cs typeface="+mj-cs"/>
              </a:rPr>
              <a:t>الشخص كاملًا من الرأس حتى القدمين، مع جزء من البيئة المحيطة.</a:t>
            </a:r>
          </a:p>
          <a:p>
            <a:pPr marL="342900" indent="-342900" algn="just" rtl="1">
              <a:lnSpc>
                <a:spcPct val="200000"/>
              </a:lnSpc>
              <a:buFont typeface="Wingdings" panose="05000000000000000000" pitchFamily="2" charset="2"/>
              <a:buChar char="§"/>
            </a:pPr>
            <a:r>
              <a:rPr lang="ar-SA" sz="2000" dirty="0" smtClean="0">
                <a:cs typeface="+mj-cs"/>
              </a:rPr>
              <a:t>لتوضيح </a:t>
            </a:r>
            <a:r>
              <a:rPr lang="ar-SA" sz="2000" dirty="0">
                <a:cs typeface="+mj-cs"/>
              </a:rPr>
              <a:t>حركة الممثل داخل المكان أو العلاقة بين الشخص والمحيط.</a:t>
            </a:r>
          </a:p>
          <a:p>
            <a:pPr marL="342900" indent="-342900" algn="just" rtl="1">
              <a:lnSpc>
                <a:spcPct val="200000"/>
              </a:lnSpc>
              <a:buFont typeface="Wingdings" panose="05000000000000000000" pitchFamily="2" charset="2"/>
              <a:buChar char="§"/>
            </a:pPr>
            <a:r>
              <a:rPr lang="ar-SA" sz="2000" b="1" dirty="0">
                <a:cs typeface="+mj-cs"/>
              </a:rPr>
              <a:t>مثال:</a:t>
            </a:r>
            <a:r>
              <a:rPr lang="ar-SA" sz="2000" dirty="0">
                <a:cs typeface="+mj-cs"/>
              </a:rPr>
              <a:t> شخص يسير في شارع مزدحم.</a:t>
            </a:r>
          </a:p>
          <a:p>
            <a:pPr algn="just" rtl="1">
              <a:lnSpc>
                <a:spcPct val="200000"/>
              </a:lnSpc>
            </a:pPr>
            <a:endParaRPr lang="ar-SA" sz="2000" b="1" dirty="0">
              <a:solidFill>
                <a:srgbClr val="C00000"/>
              </a:solidFill>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احجام اللقطات وانواعها</a:t>
            </a:r>
            <a:endParaRPr lang="ar-EG" sz="36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426088962"/>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54917"/>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24553" y="2465124"/>
            <a:ext cx="8867447" cy="2400657"/>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3.اللقطة </a:t>
            </a:r>
            <a:r>
              <a:rPr lang="ar-SA" sz="2000" b="1" dirty="0">
                <a:solidFill>
                  <a:srgbClr val="C00000"/>
                </a:solidFill>
                <a:cs typeface="+mj-cs"/>
              </a:rPr>
              <a:t>المتوسطة البعيدة (</a:t>
            </a:r>
            <a:r>
              <a:rPr lang="en-US" sz="2000" b="1" dirty="0">
                <a:solidFill>
                  <a:srgbClr val="C00000"/>
                </a:solidFill>
                <a:cs typeface="+mj-cs"/>
              </a:rPr>
              <a:t>Medium Long Shot </a:t>
            </a:r>
            <a:r>
              <a:rPr lang="en-US" sz="2000" b="1" dirty="0" smtClean="0">
                <a:solidFill>
                  <a:srgbClr val="C00000"/>
                </a:solidFill>
                <a:cs typeface="+mj-cs"/>
              </a:rPr>
              <a:t>– MLS</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Wingdings" panose="05000000000000000000" pitchFamily="2" charset="2"/>
              <a:buChar char="§"/>
            </a:pPr>
            <a:r>
              <a:rPr lang="ar-SA" sz="2000" dirty="0" smtClean="0"/>
              <a:t>تُظهر </a:t>
            </a:r>
            <a:r>
              <a:rPr lang="ar-SA" sz="2000" dirty="0"/>
              <a:t>الشخص من الركبتين إلى الرأس.</a:t>
            </a:r>
          </a:p>
          <a:p>
            <a:pPr marL="342900" indent="-342900" algn="r" rtl="1">
              <a:lnSpc>
                <a:spcPct val="200000"/>
              </a:lnSpc>
              <a:buFont typeface="Wingdings" panose="05000000000000000000" pitchFamily="2" charset="2"/>
              <a:buChar char="§"/>
            </a:pPr>
            <a:r>
              <a:rPr lang="ar-SA" sz="2000" dirty="0" smtClean="0"/>
              <a:t>تُستخدم </a:t>
            </a:r>
            <a:r>
              <a:rPr lang="ar-SA" sz="2000" dirty="0"/>
              <a:t>في المشاهد الحوارية أو الحركية التي تتطلب رؤية الجسد وتعبيرات الوجه معًا.</a:t>
            </a:r>
          </a:p>
          <a:p>
            <a:pPr marL="342900" indent="-342900" algn="r" rtl="1">
              <a:lnSpc>
                <a:spcPct val="200000"/>
              </a:lnSpc>
              <a:buFont typeface="Wingdings" panose="05000000000000000000" pitchFamily="2" charset="2"/>
              <a:buChar char="§"/>
            </a:pPr>
            <a:r>
              <a:rPr lang="ar-SA" sz="2000" b="1" dirty="0"/>
              <a:t>مثال:</a:t>
            </a:r>
            <a:r>
              <a:rPr lang="ar-SA" sz="2000" dirty="0"/>
              <a:t> شخص يتحدث أثناء المشي أو العمل.</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احجام اللقطات وانواعها</a:t>
            </a:r>
            <a:endParaRPr lang="ar-EG" sz="36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3666850145"/>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32978" y="1303787"/>
            <a:ext cx="2918455" cy="194461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52714" y="402211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24553" y="2465124"/>
            <a:ext cx="8867447" cy="3074624"/>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4.</a:t>
            </a:r>
            <a:r>
              <a:rPr lang="ar-SA" sz="2000" b="1" dirty="0">
                <a:cs typeface="+mj-cs"/>
              </a:rPr>
              <a:t> </a:t>
            </a:r>
            <a:r>
              <a:rPr lang="ar-SA" sz="2000" b="1" dirty="0">
                <a:solidFill>
                  <a:srgbClr val="C00000"/>
                </a:solidFill>
                <a:cs typeface="+mj-cs"/>
              </a:rPr>
              <a:t>اللقطة المتوسطة </a:t>
            </a:r>
            <a:r>
              <a:rPr lang="en-US" sz="2000" b="1" dirty="0" smtClean="0">
                <a:solidFill>
                  <a:srgbClr val="C00000"/>
                </a:solidFill>
                <a:cs typeface="+mj-cs"/>
              </a:rPr>
              <a:t>Medium </a:t>
            </a:r>
            <a:r>
              <a:rPr lang="en-US" sz="2000" b="1" dirty="0">
                <a:solidFill>
                  <a:srgbClr val="C00000"/>
                </a:solidFill>
                <a:cs typeface="+mj-cs"/>
              </a:rPr>
              <a:t>Shot - MS</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Wingdings" panose="05000000000000000000" pitchFamily="2" charset="2"/>
              <a:buChar char="§"/>
            </a:pPr>
            <a:r>
              <a:rPr lang="ar-SA" sz="2000" dirty="0" smtClean="0">
                <a:cs typeface="+mj-cs"/>
              </a:rPr>
              <a:t>تُظهر </a:t>
            </a:r>
            <a:r>
              <a:rPr lang="ar-SA" sz="2000" dirty="0">
                <a:cs typeface="+mj-cs"/>
              </a:rPr>
              <a:t>الشخص من الخصر حتى الرأس</a:t>
            </a:r>
            <a:r>
              <a:rPr lang="ar-SA" sz="2000" dirty="0" smtClean="0">
                <a:cs typeface="+mj-cs"/>
              </a:rPr>
              <a:t>.</a:t>
            </a:r>
          </a:p>
          <a:p>
            <a:pPr marL="342900" indent="-342900" algn="r" rtl="1">
              <a:lnSpc>
                <a:spcPct val="200000"/>
              </a:lnSpc>
              <a:buFont typeface="Wingdings" panose="05000000000000000000" pitchFamily="2" charset="2"/>
              <a:buChar char="§"/>
            </a:pPr>
            <a:r>
              <a:rPr lang="ar-SA" sz="2000" dirty="0" smtClean="0">
                <a:cs typeface="+mj-cs"/>
              </a:rPr>
              <a:t>من </a:t>
            </a:r>
            <a:r>
              <a:rPr lang="ar-SA" sz="2000" dirty="0">
                <a:cs typeface="+mj-cs"/>
              </a:rPr>
              <a:t>أكثر اللقطات شيوعًا في البرامج التلفزيونية والمقابلات لأنها توازن بين المشاعر والخلفية.</a:t>
            </a:r>
          </a:p>
          <a:p>
            <a:pPr marL="342900" indent="-342900" algn="r" rtl="1">
              <a:lnSpc>
                <a:spcPct val="200000"/>
              </a:lnSpc>
              <a:buFont typeface="Wingdings" panose="05000000000000000000" pitchFamily="2" charset="2"/>
              <a:buChar char="§"/>
            </a:pPr>
            <a:r>
              <a:rPr lang="ar-SA" sz="2000" b="1" dirty="0">
                <a:cs typeface="+mj-cs"/>
              </a:rPr>
              <a:t>مثال:</a:t>
            </a:r>
            <a:r>
              <a:rPr lang="ar-SA" sz="2000" dirty="0">
                <a:cs typeface="+mj-cs"/>
              </a:rPr>
              <a:t> مذيع يقدم فقرة أو شخص يتحدث مع آخر.</a:t>
            </a:r>
          </a:p>
          <a:p>
            <a:pPr algn="r" rtl="1">
              <a:lnSpc>
                <a:spcPct val="20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احجام اللقطات وانواعها</a:t>
            </a:r>
            <a:endParaRPr lang="ar-EG" sz="36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556122"/>
            <a:ext cx="3333750" cy="2524125"/>
          </a:xfrm>
          <a:prstGeom prst="rect">
            <a:avLst/>
          </a:prstGeom>
        </p:spPr>
      </p:pic>
    </p:spTree>
    <p:extLst>
      <p:ext uri="{BB962C8B-B14F-4D97-AF65-F5344CB8AC3E}">
        <p14:creationId xmlns:p14="http://schemas.microsoft.com/office/powerpoint/2010/main" val="2263405078"/>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70840"/>
            <a:ext cx="3386537" cy="1905372"/>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24553" y="2465124"/>
            <a:ext cx="8867447" cy="2554545"/>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5. اللقطة </a:t>
            </a:r>
            <a:r>
              <a:rPr lang="ar-SA" sz="2000" b="1" dirty="0">
                <a:solidFill>
                  <a:srgbClr val="C00000"/>
                </a:solidFill>
                <a:cs typeface="+mj-cs"/>
              </a:rPr>
              <a:t>القريبة (</a:t>
            </a:r>
            <a:r>
              <a:rPr lang="en-US" sz="2000" b="1" dirty="0">
                <a:solidFill>
                  <a:srgbClr val="C00000"/>
                </a:solidFill>
                <a:cs typeface="+mj-cs"/>
              </a:rPr>
              <a:t>Close-Up </a:t>
            </a:r>
            <a:r>
              <a:rPr lang="en-US" sz="2000" b="1" dirty="0" smtClean="0">
                <a:solidFill>
                  <a:srgbClr val="C00000"/>
                </a:solidFill>
                <a:cs typeface="+mj-cs"/>
              </a:rPr>
              <a:t>– CU</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Wingdings" panose="05000000000000000000" pitchFamily="2" charset="2"/>
              <a:buChar char="§"/>
            </a:pPr>
            <a:r>
              <a:rPr lang="ar-SA" sz="2000" dirty="0" smtClean="0">
                <a:cs typeface="+mj-cs"/>
              </a:rPr>
              <a:t>تُظهر </a:t>
            </a:r>
            <a:r>
              <a:rPr lang="ar-SA" sz="2000" dirty="0">
                <a:cs typeface="+mj-cs"/>
              </a:rPr>
              <a:t>الوجه فقط أو جزءًا صغيرًا من الجسم.</a:t>
            </a:r>
          </a:p>
          <a:p>
            <a:pPr marL="342900" indent="-342900" algn="r" rtl="1">
              <a:lnSpc>
                <a:spcPct val="200000"/>
              </a:lnSpc>
              <a:buFont typeface="Wingdings" panose="05000000000000000000" pitchFamily="2" charset="2"/>
              <a:buChar char="§"/>
            </a:pPr>
            <a:r>
              <a:rPr lang="ar-SA" sz="2000" dirty="0" smtClean="0">
                <a:cs typeface="+mj-cs"/>
              </a:rPr>
              <a:t>تستخدم</a:t>
            </a:r>
            <a:r>
              <a:rPr lang="ar-SA" sz="2000" b="1" dirty="0" smtClean="0">
                <a:cs typeface="+mj-cs"/>
              </a:rPr>
              <a:t> </a:t>
            </a:r>
            <a:r>
              <a:rPr lang="ar-SA" sz="2000" dirty="0" smtClean="0">
                <a:cs typeface="+mj-cs"/>
              </a:rPr>
              <a:t>لإبراز </a:t>
            </a:r>
            <a:r>
              <a:rPr lang="ar-SA" sz="2000" dirty="0">
                <a:cs typeface="+mj-cs"/>
              </a:rPr>
              <a:t>المشاعر والتفاصيل الدقيقة مثل الحزن، الغضب، الفرح، أو الخوف.</a:t>
            </a:r>
          </a:p>
          <a:p>
            <a:pPr marL="342900" indent="-342900" algn="r" rtl="1">
              <a:lnSpc>
                <a:spcPct val="200000"/>
              </a:lnSpc>
              <a:buFont typeface="Wingdings" panose="05000000000000000000" pitchFamily="2" charset="2"/>
              <a:buChar char="§"/>
            </a:pPr>
            <a:r>
              <a:rPr lang="ar-SA" sz="2000" b="1" dirty="0">
                <a:cs typeface="+mj-cs"/>
              </a:rPr>
              <a:t>مثال:</a:t>
            </a:r>
            <a:r>
              <a:rPr lang="ar-SA" sz="2000" dirty="0">
                <a:cs typeface="+mj-cs"/>
              </a:rPr>
              <a:t> دمعة تسقط على خد البطل.</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احجام اللقطات وانواعها</a:t>
            </a:r>
            <a:endParaRPr lang="ar-EG" sz="36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370496"/>
            <a:ext cx="4132385" cy="2324467"/>
          </a:xfrm>
          <a:prstGeom prst="rect">
            <a:avLst/>
          </a:prstGeom>
        </p:spPr>
      </p:pic>
    </p:spTree>
    <p:extLst>
      <p:ext uri="{BB962C8B-B14F-4D97-AF65-F5344CB8AC3E}">
        <p14:creationId xmlns:p14="http://schemas.microsoft.com/office/powerpoint/2010/main" val="3089940599"/>
      </p:ext>
    </p:extLst>
  </p:cSld>
  <p:clrMapOvr>
    <a:masterClrMapping/>
  </p:clrMapOvr>
  <mc:AlternateContent xmlns:mc="http://schemas.openxmlformats.org/markup-compatibility/2006" xmlns:p14="http://schemas.microsoft.com/office/powerpoint/2010/main">
    <mc:Choice Requires="p14">
      <p:transition p14:dur="0" advTm="201167"/>
    </mc:Choice>
    <mc:Fallback xmlns="">
      <p:transition advTm="20116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8484"/>
            <a:ext cx="3386537" cy="180615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2554545"/>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6. </a:t>
            </a:r>
            <a:r>
              <a:rPr lang="ar-SA" sz="2000" b="1" dirty="0">
                <a:solidFill>
                  <a:srgbClr val="C00000"/>
                </a:solidFill>
                <a:cs typeface="+mj-cs"/>
              </a:rPr>
              <a:t>اللقطة الجماعية </a:t>
            </a:r>
            <a:r>
              <a:rPr lang="en-US" sz="2000" b="1" dirty="0" smtClean="0">
                <a:solidFill>
                  <a:srgbClr val="C00000"/>
                </a:solidFill>
                <a:cs typeface="+mj-cs"/>
              </a:rPr>
              <a:t>Group </a:t>
            </a:r>
            <a:r>
              <a:rPr lang="en-US" sz="2000" b="1" dirty="0">
                <a:solidFill>
                  <a:srgbClr val="C00000"/>
                </a:solidFill>
                <a:cs typeface="+mj-cs"/>
              </a:rPr>
              <a:t>Shot</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200000"/>
              </a:lnSpc>
              <a:buFont typeface="Wingdings" panose="05000000000000000000" pitchFamily="2" charset="2"/>
              <a:buChar char="§"/>
            </a:pPr>
            <a:r>
              <a:rPr lang="ar-SA" sz="2000" dirty="0" smtClean="0">
                <a:cs typeface="+mj-cs"/>
              </a:rPr>
              <a:t>تظهر </a:t>
            </a:r>
            <a:r>
              <a:rPr lang="ar-SA" sz="2000" dirty="0">
                <a:cs typeface="+mj-cs"/>
              </a:rPr>
              <a:t>مجموعة من الأشخاص في نفس الكادر.</a:t>
            </a:r>
          </a:p>
          <a:p>
            <a:pPr marL="342900" indent="-342900" algn="r" rtl="1">
              <a:lnSpc>
                <a:spcPct val="200000"/>
              </a:lnSpc>
              <a:buFont typeface="Wingdings" panose="05000000000000000000" pitchFamily="2" charset="2"/>
              <a:buChar char="§"/>
            </a:pPr>
            <a:r>
              <a:rPr lang="ar-SA" sz="2000" dirty="0" smtClean="0">
                <a:cs typeface="+mj-cs"/>
              </a:rPr>
              <a:t>تُستخدم </a:t>
            </a:r>
            <a:r>
              <a:rPr lang="ar-SA" sz="2000" dirty="0">
                <a:cs typeface="+mj-cs"/>
              </a:rPr>
              <a:t>في المشاهد الاجتماعية أو العائلية أو المؤتمرات.</a:t>
            </a:r>
          </a:p>
          <a:p>
            <a:pPr marL="342900" indent="-342900" algn="r" rtl="1">
              <a:lnSpc>
                <a:spcPct val="200000"/>
              </a:lnSpc>
              <a:buFont typeface="Wingdings" panose="05000000000000000000" pitchFamily="2" charset="2"/>
              <a:buChar char="§"/>
            </a:pPr>
            <a:r>
              <a:rPr lang="ar-SA" sz="2000" b="1" dirty="0">
                <a:cs typeface="+mj-cs"/>
              </a:rPr>
              <a:t>مثال:</a:t>
            </a:r>
            <a:r>
              <a:rPr lang="ar-SA" sz="2000" dirty="0">
                <a:cs typeface="+mj-cs"/>
              </a:rPr>
              <a:t> طلاب يقفون لالتقاط صورة جماعية.</a:t>
            </a: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احجام اللقطات وانواعها</a:t>
            </a:r>
            <a:endParaRPr lang="ar-EG" sz="40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6920" y="4156851"/>
            <a:ext cx="4199792" cy="2362383"/>
          </a:xfrm>
          <a:prstGeom prst="rect">
            <a:avLst/>
          </a:prstGeom>
        </p:spPr>
      </p:pic>
    </p:spTree>
    <p:extLst>
      <p:ext uri="{BB962C8B-B14F-4D97-AF65-F5344CB8AC3E}">
        <p14:creationId xmlns:p14="http://schemas.microsoft.com/office/powerpoint/2010/main" val="4048609004"/>
      </p:ext>
    </p:extLst>
  </p:cSld>
  <p:clrMapOvr>
    <a:masterClrMapping/>
  </p:clrMapOvr>
  <mc:AlternateContent xmlns:mc="http://schemas.openxmlformats.org/markup-compatibility/2006" xmlns:p14="http://schemas.microsoft.com/office/powerpoint/2010/main">
    <mc:Choice Requires="p14">
      <p:transition p14:dur="0" advTm="168614"/>
    </mc:Choice>
    <mc:Fallback xmlns="">
      <p:transition advTm="16861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52204" y="1622658"/>
            <a:ext cx="6422549"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7494201" y="1622658"/>
            <a:ext cx="1933543" cy="658835"/>
          </a:xfrm>
          <a:prstGeom prst="rect">
            <a:avLst/>
          </a:prstGeom>
        </p:spPr>
        <p:txBody>
          <a:bodyPr wrap="none">
            <a:spAutoFit/>
          </a:bodyPr>
          <a:lstStyle/>
          <a:p>
            <a:pPr algn="r" rtl="1">
              <a:lnSpc>
                <a:spcPct val="150000"/>
              </a:lnSpc>
            </a:pPr>
            <a:r>
              <a:rPr lang="ar-SA" sz="2800" b="1" dirty="0" smtClean="0">
                <a:solidFill>
                  <a:srgbClr val="00B0F0"/>
                </a:solidFill>
              </a:rPr>
              <a:t>حركات الكاميرا</a:t>
            </a:r>
            <a:endParaRPr lang="ar-SA" sz="2800" b="1" dirty="0">
              <a:solidFill>
                <a:srgbClr val="00B0F0"/>
              </a:solidFill>
            </a:endParaRPr>
          </a:p>
        </p:txBody>
      </p:sp>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4527"/>
    </mc:Choice>
    <mc:Fallback xmlns="">
      <p:transition advTm="1452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8580" y="1335074"/>
            <a:ext cx="3414585" cy="1920704"/>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85474" y="2245560"/>
            <a:ext cx="8630096" cy="4247317"/>
          </a:xfrm>
          <a:prstGeom prst="rect">
            <a:avLst/>
          </a:prstGeom>
          <a:noFill/>
        </p:spPr>
        <p:txBody>
          <a:bodyPr wrap="square" rtlCol="0">
            <a:spAutoFit/>
          </a:bodyPr>
          <a:lstStyle/>
          <a:p>
            <a:pPr algn="r" rtl="1">
              <a:lnSpc>
                <a:spcPct val="150000"/>
              </a:lnSpc>
            </a:pPr>
            <a:r>
              <a:rPr lang="ar-SA" sz="2000" dirty="0">
                <a:cs typeface="+mj-cs"/>
              </a:rPr>
              <a:t>تُعد حركة الكاميرا من أهم العناصر التي تضيف </a:t>
            </a:r>
            <a:r>
              <a:rPr lang="ar-SA" sz="2000" b="1" dirty="0">
                <a:cs typeface="+mj-cs"/>
              </a:rPr>
              <a:t>ديناميكية وجاذبية بصرية</a:t>
            </a:r>
            <a:r>
              <a:rPr lang="ar-SA" sz="2000" dirty="0">
                <a:cs typeface="+mj-cs"/>
              </a:rPr>
              <a:t> إلى المشهد، وتساعد في </a:t>
            </a:r>
            <a:r>
              <a:rPr lang="ar-SA" sz="2000" b="1" dirty="0">
                <a:cs typeface="+mj-cs"/>
              </a:rPr>
              <a:t>نقل الإحساس، وتوجيه عين المشاهد، وتعزيز المعنى الدرامي</a:t>
            </a:r>
            <a:r>
              <a:rPr lang="ar-SA" sz="2000" dirty="0">
                <a:cs typeface="+mj-cs"/>
              </a:rPr>
              <a:t>.</a:t>
            </a:r>
            <a:br>
              <a:rPr lang="ar-SA" sz="2000" dirty="0">
                <a:cs typeface="+mj-cs"/>
              </a:rPr>
            </a:br>
            <a:r>
              <a:rPr lang="ar-SA" sz="2000" dirty="0">
                <a:cs typeface="+mj-cs"/>
              </a:rPr>
              <a:t>هناك عدة أنواع من الحركات، تختلف باختلاف الاتجاه والأداة المستخدمة والغرض الفني</a:t>
            </a:r>
            <a:r>
              <a:rPr lang="ar-SA" sz="2000" dirty="0" smtClean="0">
                <a:cs typeface="+mj-cs"/>
              </a:rPr>
              <a:t>.</a:t>
            </a:r>
          </a:p>
          <a:p>
            <a:pPr algn="r" rtl="1">
              <a:lnSpc>
                <a:spcPct val="150000"/>
              </a:lnSpc>
            </a:pPr>
            <a:r>
              <a:rPr lang="ar-SA" sz="2000" b="1" dirty="0" smtClean="0">
                <a:solidFill>
                  <a:srgbClr val="C00000"/>
                </a:solidFill>
                <a:cs typeface="+mj-cs"/>
              </a:rPr>
              <a:t>1. حركة </a:t>
            </a:r>
            <a:r>
              <a:rPr lang="ar-SA" sz="2000" b="1" dirty="0">
                <a:solidFill>
                  <a:srgbClr val="C00000"/>
                </a:solidFill>
                <a:cs typeface="+mj-cs"/>
              </a:rPr>
              <a:t>البانوراما (</a:t>
            </a:r>
            <a:r>
              <a:rPr lang="en-US" sz="2000" b="1" dirty="0" smtClean="0">
                <a:solidFill>
                  <a:srgbClr val="C00000"/>
                </a:solidFill>
                <a:cs typeface="+mj-cs"/>
              </a:rPr>
              <a:t>Pan</a:t>
            </a:r>
            <a:r>
              <a:rPr lang="ar-SA" sz="2000" b="1" dirty="0" smtClean="0">
                <a:solidFill>
                  <a:srgbClr val="C00000"/>
                </a:solidFill>
                <a:cs typeface="+mj-cs"/>
              </a:rPr>
              <a:t>) </a:t>
            </a:r>
          </a:p>
          <a:p>
            <a:pPr algn="r" rtl="1">
              <a:lnSpc>
                <a:spcPct val="150000"/>
              </a:lnSpc>
            </a:pPr>
            <a:r>
              <a:rPr lang="ar-SA" sz="2000" dirty="0" smtClean="0">
                <a:cs typeface="+mj-cs"/>
              </a:rPr>
              <a:t>دوران </a:t>
            </a:r>
            <a:r>
              <a:rPr lang="ar-SA" sz="2000" dirty="0">
                <a:cs typeface="+mj-cs"/>
              </a:rPr>
              <a:t>الكاميرا أفقيًا من اليمين إلى اليسار أو العكس، وهي ثابتة في مكانها على الحامل (</a:t>
            </a:r>
            <a:r>
              <a:rPr lang="en-US" sz="2000" dirty="0" smtClean="0">
                <a:cs typeface="+mj-cs"/>
              </a:rPr>
              <a:t>Tripod</a:t>
            </a:r>
            <a:r>
              <a:rPr lang="ar-SA" sz="2000" dirty="0" smtClean="0">
                <a:cs typeface="+mj-cs"/>
              </a:rPr>
              <a:t>)</a:t>
            </a:r>
          </a:p>
          <a:p>
            <a:pPr lvl="0" algn="r" rtl="1" eaLnBrk="0" fontAlgn="base" hangingPunct="0">
              <a:lnSpc>
                <a:spcPct val="150000"/>
              </a:lnSpc>
              <a:spcBef>
                <a:spcPct val="0"/>
              </a:spcBef>
              <a:spcAft>
                <a:spcPct val="0"/>
              </a:spcAft>
            </a:pPr>
            <a:r>
              <a:rPr lang="ar-SA" altLang="en-US" sz="2000" dirty="0" smtClean="0">
                <a:latin typeface="Arial" panose="020B0604020202020204" pitchFamily="34" charset="0"/>
                <a:cs typeface="+mj-cs"/>
              </a:rPr>
              <a:t>لتتبع </a:t>
            </a:r>
            <a:r>
              <a:rPr lang="ar-SA" altLang="en-US" sz="2000" dirty="0">
                <a:latin typeface="Arial" panose="020B0604020202020204" pitchFamily="34" charset="0"/>
                <a:cs typeface="+mj-cs"/>
              </a:rPr>
              <a:t>حركة شخصية تتحرك </a:t>
            </a:r>
            <a:r>
              <a:rPr lang="ar-SA" altLang="en-US" sz="2000" dirty="0" smtClean="0">
                <a:latin typeface="Arial" panose="020B0604020202020204" pitchFamily="34" charset="0"/>
                <a:cs typeface="+mj-cs"/>
              </a:rPr>
              <a:t>أفقياً</a:t>
            </a:r>
            <a:r>
              <a:rPr lang="en-US" altLang="en-US" sz="2000" dirty="0" smtClean="0">
                <a:latin typeface="Arial" panose="020B0604020202020204" pitchFamily="34" charset="0"/>
                <a:cs typeface="+mj-cs"/>
              </a:rPr>
              <a:t> </a:t>
            </a:r>
            <a:r>
              <a:rPr lang="ar-SA" altLang="en-US" sz="2000" dirty="0" smtClean="0">
                <a:latin typeface="Arial" panose="020B0604020202020204" pitchFamily="34" charset="0"/>
                <a:cs typeface="+mj-cs"/>
              </a:rPr>
              <a:t>أو </a:t>
            </a:r>
            <a:r>
              <a:rPr lang="ar-SA" altLang="en-US" sz="2000" dirty="0">
                <a:latin typeface="Arial" panose="020B0604020202020204" pitchFamily="34" charset="0"/>
                <a:cs typeface="+mj-cs"/>
              </a:rPr>
              <a:t>لكشف </a:t>
            </a:r>
            <a:r>
              <a:rPr lang="ar-SA" altLang="en-US" sz="2000" dirty="0" smtClean="0">
                <a:latin typeface="Arial" panose="020B0604020202020204" pitchFamily="34" charset="0"/>
                <a:cs typeface="+mj-cs"/>
              </a:rPr>
              <a:t>المشهد </a:t>
            </a:r>
            <a:r>
              <a:rPr lang="ar-SA" altLang="en-US" sz="2000" dirty="0">
                <a:latin typeface="Arial" panose="020B0604020202020204" pitchFamily="34" charset="0"/>
                <a:cs typeface="+mj-cs"/>
              </a:rPr>
              <a:t>تدريجيًا أمام المشاهد</a:t>
            </a:r>
            <a:r>
              <a:rPr lang="en-US" altLang="en-US" sz="2000"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sz="2000" b="1" dirty="0">
                <a:latin typeface="Arial" panose="020B0604020202020204" pitchFamily="34" charset="0"/>
                <a:cs typeface="+mj-cs"/>
              </a:rPr>
              <a:t>أنواعها</a:t>
            </a:r>
            <a:r>
              <a:rPr lang="en-US" altLang="en-US" sz="2000" b="1" dirty="0">
                <a:latin typeface="Arial" panose="020B0604020202020204" pitchFamily="34" charset="0"/>
                <a:cs typeface="+mj-cs"/>
              </a:rPr>
              <a:t>:</a:t>
            </a:r>
            <a:endParaRPr lang="en-US" altLang="en-US" sz="2000" dirty="0">
              <a:latin typeface="Arial" panose="020B0604020202020204" pitchFamily="34" charset="0"/>
              <a:cs typeface="+mj-cs"/>
            </a:endParaRPr>
          </a:p>
          <a:p>
            <a:pPr lvl="0" algn="r" eaLnBrk="0" fontAlgn="base" hangingPunct="0">
              <a:lnSpc>
                <a:spcPct val="150000"/>
              </a:lnSpc>
              <a:spcBef>
                <a:spcPct val="0"/>
              </a:spcBef>
              <a:spcAft>
                <a:spcPct val="0"/>
              </a:spcAft>
            </a:pPr>
            <a:r>
              <a:rPr lang="en-US" altLang="en-US" sz="2000" b="1" dirty="0" smtClean="0">
                <a:latin typeface="Arial" panose="020B0604020202020204" pitchFamily="34" charset="0"/>
                <a:cs typeface="+mj-cs"/>
              </a:rPr>
              <a:t> Pan </a:t>
            </a:r>
            <a:r>
              <a:rPr lang="en-US" altLang="en-US" sz="2000" b="1" dirty="0">
                <a:latin typeface="Arial" panose="020B0604020202020204" pitchFamily="34" charset="0"/>
                <a:cs typeface="+mj-cs"/>
              </a:rPr>
              <a:t>Right / Pan </a:t>
            </a:r>
            <a:r>
              <a:rPr lang="en-US" altLang="en-US" sz="2000" b="1" dirty="0" smtClean="0">
                <a:latin typeface="Arial" panose="020B0604020202020204" pitchFamily="34" charset="0"/>
                <a:cs typeface="+mj-cs"/>
              </a:rPr>
              <a:t>Left</a:t>
            </a:r>
            <a:r>
              <a:rPr lang="en-US" altLang="en-US" sz="2000" dirty="0" smtClean="0">
                <a:latin typeface="Arial" panose="020B0604020202020204" pitchFamily="34" charset="0"/>
                <a:cs typeface="+mj-cs"/>
              </a:rPr>
              <a:t> </a:t>
            </a:r>
            <a:r>
              <a:rPr lang="ar-SA" altLang="en-US" sz="2000" dirty="0">
                <a:latin typeface="Arial" panose="020B0604020202020204" pitchFamily="34" charset="0"/>
                <a:cs typeface="+mj-cs"/>
              </a:rPr>
              <a:t>دوران يمينًا أو </a:t>
            </a:r>
            <a:r>
              <a:rPr lang="ar-SA" altLang="en-US" sz="2000" dirty="0" smtClean="0">
                <a:latin typeface="Arial" panose="020B0604020202020204" pitchFamily="34" charset="0"/>
                <a:cs typeface="+mj-cs"/>
              </a:rPr>
              <a:t>يسارًا</a:t>
            </a:r>
            <a:r>
              <a:rPr lang="en-US" altLang="en-US" sz="2000" dirty="0" smtClean="0">
                <a:latin typeface="Arial" panose="020B0604020202020204" pitchFamily="34" charset="0"/>
                <a:cs typeface="+mj-cs"/>
              </a:rPr>
              <a:t> </a:t>
            </a:r>
            <a:endParaRPr lang="en-US" altLang="en-US" sz="2000" dirty="0">
              <a:latin typeface="Arial" panose="020B0604020202020204" pitchFamily="34" charset="0"/>
              <a:cs typeface="+mj-cs"/>
            </a:endParaRPr>
          </a:p>
          <a:p>
            <a:pPr lvl="0" algn="r" rtl="1" eaLnBrk="0" fontAlgn="base" hangingPunct="0">
              <a:lnSpc>
                <a:spcPct val="150000"/>
              </a:lnSpc>
              <a:spcBef>
                <a:spcPct val="0"/>
              </a:spcBef>
              <a:spcAft>
                <a:spcPct val="0"/>
              </a:spcAft>
            </a:pPr>
            <a:r>
              <a:rPr lang="ar-SA" altLang="en-US" sz="2000" b="1" dirty="0">
                <a:latin typeface="Arial" panose="020B0604020202020204" pitchFamily="34" charset="0"/>
                <a:cs typeface="+mj-cs"/>
              </a:rPr>
              <a:t>مثال</a:t>
            </a:r>
            <a:r>
              <a:rPr lang="en-US" altLang="en-US" sz="2000" b="1" dirty="0">
                <a:latin typeface="Arial" panose="020B0604020202020204" pitchFamily="34" charset="0"/>
                <a:cs typeface="+mj-cs"/>
              </a:rPr>
              <a:t>:</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متابعة سيارة تمر في شارع، أو استعراض مدينة من اليمين إلى اليسار</a:t>
            </a:r>
            <a:r>
              <a:rPr lang="en-US" altLang="en-US" sz="2000" dirty="0" smtClean="0">
                <a:latin typeface="Arial" panose="020B0604020202020204" pitchFamily="34" charset="0"/>
                <a:cs typeface="+mj-cs"/>
              </a:rPr>
              <a:t>.</a:t>
            </a:r>
            <a:endParaRPr lang="en-US" altLang="en-US" sz="20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حركات الكاميرا </a:t>
            </a:r>
            <a:endParaRPr lang="ar-EG" sz="28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50" y="3665836"/>
            <a:ext cx="3448050" cy="2586038"/>
          </a:xfrm>
          <a:prstGeom prst="rect">
            <a:avLst/>
          </a:prstGeom>
        </p:spPr>
      </p:pic>
    </p:spTree>
    <p:extLst>
      <p:ext uri="{BB962C8B-B14F-4D97-AF65-F5344CB8AC3E}">
        <p14:creationId xmlns:p14="http://schemas.microsoft.com/office/powerpoint/2010/main" val="1260008961"/>
      </p:ext>
    </p:extLst>
  </p:cSld>
  <p:clrMapOvr>
    <a:masterClrMapping/>
  </p:clrMapOvr>
  <mc:AlternateContent xmlns:mc="http://schemas.openxmlformats.org/markup-compatibility/2006" xmlns:p14="http://schemas.microsoft.com/office/powerpoint/2010/main">
    <mc:Choice Requires="p14">
      <p:transition p14:dur="0" advTm="219124"/>
    </mc:Choice>
    <mc:Fallback xmlns="">
      <p:transition advTm="2191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4883" y="990318"/>
            <a:ext cx="3397587" cy="191114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150823" y="1799303"/>
            <a:ext cx="8709662" cy="4247317"/>
          </a:xfrm>
          <a:prstGeom prst="rect">
            <a:avLst/>
          </a:prstGeom>
          <a:noFill/>
        </p:spPr>
        <p:txBody>
          <a:bodyPr wrap="square" rtlCol="0">
            <a:spAutoFit/>
          </a:bodyPr>
          <a:lstStyle/>
          <a:p>
            <a:pPr algn="r" rtl="1">
              <a:lnSpc>
                <a:spcPct val="150000"/>
              </a:lnSpc>
            </a:pPr>
            <a:r>
              <a:rPr lang="ar-SA" sz="2000" b="1" dirty="0">
                <a:solidFill>
                  <a:srgbClr val="C00000"/>
                </a:solidFill>
                <a:cs typeface="+mj-cs"/>
              </a:rPr>
              <a:t>2. حركة الإمالة </a:t>
            </a:r>
            <a:r>
              <a:rPr lang="en-US" sz="2000" b="1" dirty="0" smtClean="0">
                <a:solidFill>
                  <a:srgbClr val="C00000"/>
                </a:solidFill>
                <a:cs typeface="+mj-cs"/>
              </a:rPr>
              <a:t>(</a:t>
            </a:r>
            <a:r>
              <a:rPr lang="en-US" sz="2000" b="1" dirty="0">
                <a:solidFill>
                  <a:srgbClr val="C00000"/>
                </a:solidFill>
                <a:cs typeface="+mj-cs"/>
              </a:rPr>
              <a:t>Tilt</a:t>
            </a:r>
            <a:r>
              <a:rPr lang="en-US"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dirty="0" smtClean="0">
                <a:cs typeface="+mj-cs"/>
              </a:rPr>
              <a:t>حركة </a:t>
            </a:r>
            <a:r>
              <a:rPr lang="ar-SA" sz="2000" dirty="0">
                <a:cs typeface="+mj-cs"/>
              </a:rPr>
              <a:t>عمودية لأعلى أو لأسفل بينما تبقى الكاميرا ثابتة في مكانها.</a:t>
            </a:r>
          </a:p>
          <a:p>
            <a:pPr marL="342900" indent="-342900" algn="r" rtl="1">
              <a:lnSpc>
                <a:spcPct val="150000"/>
              </a:lnSpc>
              <a:buFont typeface="Arial" panose="020B0604020202020204" pitchFamily="34" charset="0"/>
              <a:buChar char="•"/>
            </a:pPr>
            <a:r>
              <a:rPr lang="ar-SA" sz="2000" dirty="0" smtClean="0">
                <a:cs typeface="+mj-cs"/>
              </a:rPr>
              <a:t>لإظهار </a:t>
            </a:r>
            <a:r>
              <a:rPr lang="ar-SA" sz="2000" dirty="0">
                <a:cs typeface="+mj-cs"/>
              </a:rPr>
              <a:t>طول مبنى، أو شخص يقف من </a:t>
            </a:r>
            <a:r>
              <a:rPr lang="ar-SA" sz="2000" dirty="0" smtClean="0">
                <a:cs typeface="+mj-cs"/>
              </a:rPr>
              <a:t>الجلوس.</a:t>
            </a:r>
            <a:endParaRPr lang="en-US" sz="2000" dirty="0" smtClean="0">
              <a:cs typeface="+mj-cs"/>
            </a:endParaRPr>
          </a:p>
          <a:p>
            <a:pPr marL="342900" indent="-342900" algn="r" rtl="1">
              <a:lnSpc>
                <a:spcPct val="150000"/>
              </a:lnSpc>
              <a:buFont typeface="Arial" panose="020B0604020202020204" pitchFamily="34" charset="0"/>
              <a:buChar char="•"/>
            </a:pPr>
            <a:r>
              <a:rPr lang="ar-SA" sz="2000" dirty="0" smtClean="0">
                <a:cs typeface="+mj-cs"/>
              </a:rPr>
              <a:t>أو </a:t>
            </a:r>
            <a:r>
              <a:rPr lang="ar-SA" sz="2000" dirty="0">
                <a:cs typeface="+mj-cs"/>
              </a:rPr>
              <a:t>لتقديم عنصر جديد من الأعلى إلى الأسفل (أو العكس).</a:t>
            </a:r>
          </a:p>
          <a:p>
            <a:pPr algn="r" rtl="1">
              <a:lnSpc>
                <a:spcPct val="150000"/>
              </a:lnSpc>
            </a:pPr>
            <a:r>
              <a:rPr lang="ar-SA" sz="2000" b="1" dirty="0">
                <a:cs typeface="+mj-cs"/>
              </a:rPr>
              <a:t>أنواعها:</a:t>
            </a:r>
            <a:endParaRPr lang="ar-SA" sz="2000" dirty="0">
              <a:cs typeface="+mj-cs"/>
            </a:endParaRPr>
          </a:p>
          <a:p>
            <a:pPr marL="914400" lvl="1" indent="-457200" algn="r" rtl="1">
              <a:lnSpc>
                <a:spcPct val="150000"/>
              </a:lnSpc>
              <a:buFont typeface="Arial" panose="020B0604020202020204" pitchFamily="34" charset="0"/>
              <a:buChar char="•"/>
            </a:pPr>
            <a:r>
              <a:rPr lang="en-US" sz="2000" b="1" dirty="0">
                <a:cs typeface="+mj-cs"/>
              </a:rPr>
              <a:t>Tilt </a:t>
            </a:r>
            <a:r>
              <a:rPr lang="en-US" sz="2000" b="1" dirty="0" smtClean="0">
                <a:cs typeface="+mj-cs"/>
              </a:rPr>
              <a:t>Up </a:t>
            </a:r>
            <a:r>
              <a:rPr lang="ar-SA" sz="2000" dirty="0" smtClean="0">
                <a:cs typeface="+mj-cs"/>
              </a:rPr>
              <a:t>حركة </a:t>
            </a:r>
            <a:r>
              <a:rPr lang="ar-SA" sz="2000" dirty="0">
                <a:cs typeface="+mj-cs"/>
              </a:rPr>
              <a:t>من الأسفل </a:t>
            </a:r>
            <a:r>
              <a:rPr lang="ar-SA" sz="2000" dirty="0" smtClean="0">
                <a:cs typeface="+mj-cs"/>
              </a:rPr>
              <a:t>للأعلى</a:t>
            </a:r>
            <a:r>
              <a:rPr lang="en-US" sz="2000" dirty="0">
                <a:cs typeface="+mj-cs"/>
              </a:rPr>
              <a:t> </a:t>
            </a:r>
            <a:r>
              <a:rPr lang="en-US" sz="2000" dirty="0" smtClean="0">
                <a:cs typeface="+mj-cs"/>
              </a:rPr>
              <a:t>.</a:t>
            </a:r>
            <a:endParaRPr lang="ar-SA" sz="2000" dirty="0">
              <a:cs typeface="+mj-cs"/>
            </a:endParaRPr>
          </a:p>
          <a:p>
            <a:pPr marL="914400" lvl="1" indent="-457200" algn="r" rtl="1">
              <a:lnSpc>
                <a:spcPct val="150000"/>
              </a:lnSpc>
              <a:buFont typeface="Arial" panose="020B0604020202020204" pitchFamily="34" charset="0"/>
              <a:buChar char="•"/>
            </a:pPr>
            <a:r>
              <a:rPr lang="en-US" sz="2000" b="1" dirty="0" smtClean="0">
                <a:cs typeface="+mj-cs"/>
              </a:rPr>
              <a:t> Tilt Down</a:t>
            </a:r>
            <a:r>
              <a:rPr lang="en-US" sz="2000" dirty="0" smtClean="0">
                <a:cs typeface="+mj-cs"/>
              </a:rPr>
              <a:t>  </a:t>
            </a:r>
            <a:r>
              <a:rPr lang="ar-SA" sz="2000" dirty="0" smtClean="0">
                <a:cs typeface="+mj-cs"/>
              </a:rPr>
              <a:t>من الأعلى للأسفل</a:t>
            </a:r>
            <a:r>
              <a:rPr lang="en-US" sz="2000" dirty="0" smtClean="0">
                <a:cs typeface="+mj-cs"/>
              </a:rPr>
              <a:t>.</a:t>
            </a:r>
            <a:endParaRPr lang="ar-SA" sz="2000" dirty="0">
              <a:cs typeface="+mj-cs"/>
            </a:endParaRPr>
          </a:p>
          <a:p>
            <a:pPr algn="r" rtl="1">
              <a:lnSpc>
                <a:spcPct val="150000"/>
              </a:lnSpc>
            </a:pPr>
            <a:r>
              <a:rPr lang="ar-SA" sz="2000" b="1" dirty="0">
                <a:cs typeface="+mj-cs"/>
              </a:rPr>
              <a:t>مثال:</a:t>
            </a:r>
            <a:r>
              <a:rPr lang="ar-SA" sz="2000" dirty="0">
                <a:cs typeface="+mj-cs"/>
              </a:rPr>
              <a:t> تبدأ الكاميرا من الأرض ثم ترتفع تدريجيًا لتُظهر مبنى شامخًا.</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latin typeface="Simplified Arabic" pitchFamily="18" charset="-78"/>
                <a:cs typeface="Simplified Arabic" pitchFamily="18" charset="-78"/>
              </a:rPr>
              <a:t>حركات الكاميرا </a:t>
            </a:r>
            <a:endParaRPr lang="ar-EG" sz="28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3360285"/>
            <a:ext cx="4509285" cy="2536473"/>
          </a:xfrm>
          <a:prstGeom prst="rect">
            <a:avLst/>
          </a:prstGeom>
        </p:spPr>
      </p:pic>
    </p:spTree>
    <p:extLst>
      <p:ext uri="{BB962C8B-B14F-4D97-AF65-F5344CB8AC3E}">
        <p14:creationId xmlns:p14="http://schemas.microsoft.com/office/powerpoint/2010/main" val="3542492034"/>
      </p:ext>
    </p:extLst>
  </p:cSld>
  <p:clrMapOvr>
    <a:masterClrMapping/>
  </p:clrMapOvr>
  <mc:AlternateContent xmlns:mc="http://schemas.openxmlformats.org/markup-compatibility/2006" xmlns:p14="http://schemas.microsoft.com/office/powerpoint/2010/main">
    <mc:Choice Requires="p14">
      <p:transition p14:dur="0" advTm="259874"/>
    </mc:Choice>
    <mc:Fallback xmlns="">
      <p:transition advTm="25987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8284" y="1003437"/>
            <a:ext cx="3419656" cy="1923556"/>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58172" y="4081140"/>
            <a:ext cx="56101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latin typeface="Simplified Arabic" pitchFamily="18" charset="-78"/>
                <a:cs typeface="Simplified Arabic" pitchFamily="18" charset="-78"/>
              </a:rPr>
              <a:t>حركات الكاميرا </a:t>
            </a:r>
            <a:endParaRPr lang="ar-EG" sz="2800" b="1" dirty="0">
              <a:solidFill>
                <a:srgbClr val="00B0F0"/>
              </a:solidFill>
              <a:latin typeface="Simplified Arabic" pitchFamily="18" charset="-78"/>
              <a:cs typeface="Simplified Arabic" pitchFamily="18" charset="-78"/>
            </a:endParaRPr>
          </a:p>
        </p:txBody>
      </p:sp>
      <p:sp>
        <p:nvSpPr>
          <p:cNvPr id="19" name="TextBox 18">
            <a:extLst>
              <a:ext uri="{FF2B5EF4-FFF2-40B4-BE49-F238E27FC236}">
                <a16:creationId xmlns:a16="http://schemas.microsoft.com/office/drawing/2014/main" id="{4107BFBD-6BF9-5390-9F72-7D0A20F0A905}"/>
              </a:ext>
            </a:extLst>
          </p:cNvPr>
          <p:cNvSpPr txBox="1"/>
          <p:nvPr/>
        </p:nvSpPr>
        <p:spPr>
          <a:xfrm>
            <a:off x="3378478" y="1888129"/>
            <a:ext cx="8709662" cy="4708981"/>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3. الحركة </a:t>
            </a:r>
            <a:r>
              <a:rPr lang="ar-SA" sz="2000" b="1" dirty="0">
                <a:solidFill>
                  <a:srgbClr val="C00000"/>
                </a:solidFill>
                <a:cs typeface="+mj-cs"/>
              </a:rPr>
              <a:t>التتبعية </a:t>
            </a:r>
            <a:r>
              <a:rPr lang="en-US" sz="2000" b="1" dirty="0" smtClean="0">
                <a:solidFill>
                  <a:srgbClr val="C00000"/>
                </a:solidFill>
                <a:cs typeface="+mj-cs"/>
              </a:rPr>
              <a:t>Tracking </a:t>
            </a:r>
            <a:r>
              <a:rPr lang="en-US" sz="2000" b="1" dirty="0">
                <a:solidFill>
                  <a:srgbClr val="C00000"/>
                </a:solidFill>
                <a:cs typeface="+mj-cs"/>
              </a:rPr>
              <a:t>/ Dolly Shot</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dirty="0" smtClean="0">
                <a:cs typeface="+mj-cs"/>
              </a:rPr>
              <a:t>تتحرك </a:t>
            </a:r>
            <a:r>
              <a:rPr lang="ar-SA" sz="2000" dirty="0">
                <a:cs typeface="+mj-cs"/>
              </a:rPr>
              <a:t>الكاميرا </a:t>
            </a:r>
            <a:r>
              <a:rPr lang="ar-SA" sz="2000" i="1" dirty="0">
                <a:cs typeface="+mj-cs"/>
              </a:rPr>
              <a:t>فعليًا</a:t>
            </a:r>
            <a:r>
              <a:rPr lang="ar-SA" sz="2000" dirty="0">
                <a:cs typeface="+mj-cs"/>
              </a:rPr>
              <a:t> للأمام أو للخلف أو جانبياً على عجلات </a:t>
            </a:r>
            <a:r>
              <a:rPr lang="en-US" sz="2000" dirty="0" smtClean="0">
                <a:cs typeface="+mj-cs"/>
              </a:rPr>
              <a:t>Dolly</a:t>
            </a:r>
            <a:r>
              <a:rPr lang="en-US" sz="2000" dirty="0">
                <a:cs typeface="+mj-cs"/>
              </a:rPr>
              <a:t>) </a:t>
            </a:r>
            <a:r>
              <a:rPr lang="ar-SA" sz="2000" dirty="0" smtClean="0">
                <a:cs typeface="+mj-cs"/>
              </a:rPr>
              <a:t>)أو </a:t>
            </a:r>
            <a:r>
              <a:rPr lang="ar-SA" sz="2000" dirty="0">
                <a:cs typeface="+mj-cs"/>
              </a:rPr>
              <a:t>مسار (</a:t>
            </a:r>
            <a:r>
              <a:rPr lang="en-US" sz="2000" dirty="0" smtClean="0">
                <a:cs typeface="+mj-cs"/>
              </a:rPr>
              <a:t>Track</a:t>
            </a:r>
            <a:r>
              <a:rPr lang="ar-SA" sz="2000" dirty="0" smtClean="0">
                <a:cs typeface="+mj-cs"/>
              </a:rPr>
              <a:t>) </a:t>
            </a:r>
          </a:p>
          <a:p>
            <a:pPr marL="342900" indent="-342900" algn="r" rtl="1">
              <a:lnSpc>
                <a:spcPct val="150000"/>
              </a:lnSpc>
              <a:buFont typeface="Arial" panose="020B0604020202020204" pitchFamily="34" charset="0"/>
              <a:buChar char="•"/>
            </a:pPr>
            <a:r>
              <a:rPr lang="ar-SA" sz="2000" b="1" dirty="0" smtClean="0">
                <a:cs typeface="+mj-cs"/>
              </a:rPr>
              <a:t>ا</a:t>
            </a:r>
            <a:r>
              <a:rPr lang="ar-SA" sz="2000" dirty="0" smtClean="0">
                <a:cs typeface="+mj-cs"/>
              </a:rPr>
              <a:t>لمتابعة </a:t>
            </a:r>
            <a:r>
              <a:rPr lang="ar-SA" sz="2000" dirty="0">
                <a:cs typeface="+mj-cs"/>
              </a:rPr>
              <a:t>شخصية أو سيارة أثناء </a:t>
            </a:r>
            <a:r>
              <a:rPr lang="ar-SA" sz="2000" dirty="0" smtClean="0">
                <a:cs typeface="+mj-cs"/>
              </a:rPr>
              <a:t>الحركة.</a:t>
            </a:r>
          </a:p>
          <a:p>
            <a:pPr marL="342900" indent="-342900" algn="r" rtl="1">
              <a:lnSpc>
                <a:spcPct val="150000"/>
              </a:lnSpc>
              <a:buFont typeface="Arial" panose="020B0604020202020204" pitchFamily="34" charset="0"/>
              <a:buChar char="•"/>
            </a:pPr>
            <a:r>
              <a:rPr lang="ar-SA" sz="2000" dirty="0">
                <a:cs typeface="+mj-cs"/>
              </a:rPr>
              <a:t>ل</a:t>
            </a:r>
            <a:r>
              <a:rPr lang="ar-SA" sz="2000" dirty="0" smtClean="0">
                <a:cs typeface="+mj-cs"/>
              </a:rPr>
              <a:t>إدخال </a:t>
            </a:r>
            <a:r>
              <a:rPr lang="ar-SA" sz="2000" dirty="0">
                <a:cs typeface="+mj-cs"/>
              </a:rPr>
              <a:t>المشاهد إلى عمق المشهد أو إبعاده عنه.</a:t>
            </a:r>
          </a:p>
          <a:p>
            <a:pPr algn="r" rtl="1">
              <a:lnSpc>
                <a:spcPct val="150000"/>
              </a:lnSpc>
            </a:pPr>
            <a:r>
              <a:rPr lang="ar-SA" sz="2000" b="1" dirty="0">
                <a:cs typeface="+mj-cs"/>
              </a:rPr>
              <a:t>أنواعها:</a:t>
            </a:r>
            <a:endParaRPr lang="ar-SA" sz="2000" dirty="0">
              <a:cs typeface="+mj-cs"/>
            </a:endParaRPr>
          </a:p>
          <a:p>
            <a:pPr marL="800100" lvl="1" indent="-342900" algn="r" rtl="1">
              <a:lnSpc>
                <a:spcPct val="150000"/>
              </a:lnSpc>
              <a:buFont typeface="Arial" panose="020B0604020202020204" pitchFamily="34" charset="0"/>
              <a:buChar char="•"/>
            </a:pPr>
            <a:r>
              <a:rPr lang="en-US" sz="2000" b="1" dirty="0">
                <a:cs typeface="+mj-cs"/>
              </a:rPr>
              <a:t>Dolly In / Tracking </a:t>
            </a:r>
            <a:r>
              <a:rPr lang="en-US" sz="2000" b="1" dirty="0" smtClean="0">
                <a:cs typeface="+mj-cs"/>
              </a:rPr>
              <a:t>In</a:t>
            </a:r>
            <a:r>
              <a:rPr lang="en-US" sz="2000" dirty="0" smtClean="0">
                <a:cs typeface="+mj-cs"/>
              </a:rPr>
              <a:t> </a:t>
            </a:r>
            <a:r>
              <a:rPr lang="ar-SA" sz="2000" dirty="0">
                <a:cs typeface="+mj-cs"/>
              </a:rPr>
              <a:t>الكاميرا تقترب من الهدف.</a:t>
            </a:r>
          </a:p>
          <a:p>
            <a:pPr marL="800100" lvl="1" indent="-342900" algn="r" rtl="1">
              <a:lnSpc>
                <a:spcPct val="150000"/>
              </a:lnSpc>
              <a:buFont typeface="Arial" panose="020B0604020202020204" pitchFamily="34" charset="0"/>
              <a:buChar char="•"/>
            </a:pPr>
            <a:r>
              <a:rPr lang="en-US" sz="2000" b="1" dirty="0">
                <a:cs typeface="+mj-cs"/>
              </a:rPr>
              <a:t>Dolly Out / Tracking </a:t>
            </a:r>
            <a:r>
              <a:rPr lang="en-US" sz="2000" b="1" dirty="0" smtClean="0">
                <a:cs typeface="+mj-cs"/>
              </a:rPr>
              <a:t>Out</a:t>
            </a:r>
            <a:r>
              <a:rPr lang="en-US" sz="2000" dirty="0" smtClean="0">
                <a:cs typeface="+mj-cs"/>
              </a:rPr>
              <a:t> </a:t>
            </a:r>
            <a:r>
              <a:rPr lang="ar-SA" sz="2000" dirty="0">
                <a:cs typeface="+mj-cs"/>
              </a:rPr>
              <a:t>الكاميرا تبتعد عن الهدف.</a:t>
            </a:r>
          </a:p>
          <a:p>
            <a:pPr marL="800100" lvl="1" indent="-342900" algn="r" rtl="1">
              <a:lnSpc>
                <a:spcPct val="150000"/>
              </a:lnSpc>
              <a:buFont typeface="Arial" panose="020B0604020202020204" pitchFamily="34" charset="0"/>
              <a:buChar char="•"/>
            </a:pPr>
            <a:r>
              <a:rPr lang="en-US" sz="2000" b="1" dirty="0">
                <a:cs typeface="+mj-cs"/>
              </a:rPr>
              <a:t>Side </a:t>
            </a:r>
            <a:r>
              <a:rPr lang="en-US" sz="2000" b="1" dirty="0" smtClean="0">
                <a:cs typeface="+mj-cs"/>
              </a:rPr>
              <a:t>Tracking</a:t>
            </a:r>
            <a:r>
              <a:rPr lang="en-US" sz="2000" dirty="0" smtClean="0">
                <a:cs typeface="+mj-cs"/>
              </a:rPr>
              <a:t> </a:t>
            </a:r>
            <a:r>
              <a:rPr lang="ar-SA" sz="2000" dirty="0">
                <a:cs typeface="+mj-cs"/>
              </a:rPr>
              <a:t>تتبع الحركة من الجانب.</a:t>
            </a:r>
          </a:p>
          <a:p>
            <a:pPr algn="r" rtl="1">
              <a:lnSpc>
                <a:spcPct val="150000"/>
              </a:lnSpc>
            </a:pPr>
            <a:r>
              <a:rPr lang="ar-SA" sz="2000" b="1" dirty="0">
                <a:cs typeface="+mj-cs"/>
              </a:rPr>
              <a:t>مثال:</a:t>
            </a:r>
            <a:r>
              <a:rPr lang="ar-SA" sz="2000" dirty="0">
                <a:cs typeface="+mj-cs"/>
              </a:rPr>
              <a:t> تتبع شخص يسير في ممر طويل</a:t>
            </a:r>
            <a:r>
              <a:rPr lang="ar-SA" sz="2000" dirty="0" smtClean="0">
                <a:cs typeface="+mj-cs"/>
              </a:rPr>
              <a:t>. </a:t>
            </a:r>
          </a:p>
          <a:p>
            <a:pPr algn="r" rtl="1">
              <a:lnSpc>
                <a:spcPct val="150000"/>
              </a:lnSpc>
            </a:pPr>
            <a:r>
              <a:rPr lang="en-US" sz="2000" dirty="0">
                <a:cs typeface="+mj-cs"/>
                <a:hlinkClick r:id="rId5"/>
              </a:rPr>
              <a:t>https://</a:t>
            </a:r>
            <a:r>
              <a:rPr lang="en-US" sz="2000" dirty="0" smtClean="0">
                <a:cs typeface="+mj-cs"/>
                <a:hlinkClick r:id="rId5"/>
              </a:rPr>
              <a:t>www.youtube.com/watch?v=1fuuR_43PFY</a:t>
            </a:r>
            <a:r>
              <a:rPr lang="ar-SA" sz="2000" dirty="0" smtClean="0">
                <a:cs typeface="+mj-cs"/>
              </a:rPr>
              <a:t> </a:t>
            </a:r>
            <a:endParaRPr lang="ar-SA" sz="2000" dirty="0">
              <a:cs typeface="+mj-cs"/>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284" y="3258258"/>
            <a:ext cx="5486400" cy="3086100"/>
          </a:xfrm>
          <a:prstGeom prst="rect">
            <a:avLst/>
          </a:prstGeom>
        </p:spPr>
      </p:pic>
    </p:spTree>
    <p:extLst>
      <p:ext uri="{BB962C8B-B14F-4D97-AF65-F5344CB8AC3E}">
        <p14:creationId xmlns:p14="http://schemas.microsoft.com/office/powerpoint/2010/main" val="1931547063"/>
      </p:ext>
    </p:extLst>
  </p:cSld>
  <p:clrMapOvr>
    <a:masterClrMapping/>
  </p:clrMapOvr>
  <mc:AlternateContent xmlns:mc="http://schemas.openxmlformats.org/markup-compatibility/2006" xmlns:p14="http://schemas.microsoft.com/office/powerpoint/2010/main">
    <mc:Choice Requires="p14">
      <p:transition p14:dur="0" advTm="317727"/>
    </mc:Choice>
    <mc:Fallback xmlns="">
      <p:transition advTm="31772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7109" y="1019491"/>
            <a:ext cx="3418480" cy="2277624"/>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872061"/>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latin typeface="Simplified Arabic" pitchFamily="18" charset="-78"/>
                <a:cs typeface="Simplified Arabic" pitchFamily="18" charset="-78"/>
              </a:rPr>
              <a:t>حركات الكاميرا </a:t>
            </a:r>
            <a:endParaRPr lang="ar-EG" sz="2800" b="1" dirty="0">
              <a:solidFill>
                <a:srgbClr val="00B0F0"/>
              </a:solidFill>
              <a:latin typeface="Simplified Arabic" pitchFamily="18" charset="-78"/>
              <a:cs typeface="Simplified Arabic" pitchFamily="18" charset="-78"/>
            </a:endParaRPr>
          </a:p>
        </p:txBody>
      </p:sp>
      <p:sp>
        <p:nvSpPr>
          <p:cNvPr id="19" name="TextBox 18">
            <a:extLst>
              <a:ext uri="{FF2B5EF4-FFF2-40B4-BE49-F238E27FC236}">
                <a16:creationId xmlns:a16="http://schemas.microsoft.com/office/drawing/2014/main" id="{4107BFBD-6BF9-5390-9F72-7D0A20F0A905}"/>
              </a:ext>
            </a:extLst>
          </p:cNvPr>
          <p:cNvSpPr txBox="1"/>
          <p:nvPr/>
        </p:nvSpPr>
        <p:spPr>
          <a:xfrm>
            <a:off x="3404778" y="1627974"/>
            <a:ext cx="8709662" cy="4708981"/>
          </a:xfrm>
          <a:prstGeom prst="rect">
            <a:avLst/>
          </a:prstGeom>
          <a:noFill/>
        </p:spPr>
        <p:txBody>
          <a:bodyPr wrap="square" rtlCol="0">
            <a:spAutoFit/>
          </a:bodyPr>
          <a:lstStyle/>
          <a:p>
            <a:pPr algn="r" rtl="1">
              <a:lnSpc>
                <a:spcPct val="150000"/>
              </a:lnSpc>
            </a:pPr>
            <a:r>
              <a:rPr lang="ar-SA" sz="2000" b="1" dirty="0">
                <a:solidFill>
                  <a:srgbClr val="C00000"/>
                </a:solidFill>
              </a:rPr>
              <a:t>4. حركة الزووم </a:t>
            </a:r>
            <a:r>
              <a:rPr lang="en-US" sz="2000" b="1" dirty="0" smtClean="0">
                <a:solidFill>
                  <a:srgbClr val="C00000"/>
                </a:solidFill>
              </a:rPr>
              <a:t>Zoom </a:t>
            </a:r>
            <a:r>
              <a:rPr lang="en-US" sz="2000" b="1" dirty="0">
                <a:solidFill>
                  <a:srgbClr val="C00000"/>
                </a:solidFill>
              </a:rPr>
              <a:t>In / Zoom Out</a:t>
            </a:r>
            <a:r>
              <a:rPr lang="en-US" sz="2000" b="1" dirty="0" smtClean="0">
                <a:solidFill>
                  <a:srgbClr val="C00000"/>
                </a:solidFill>
              </a:rPr>
              <a:t>)</a:t>
            </a:r>
            <a:r>
              <a:rPr lang="ar-SA" sz="2000" b="1" dirty="0" smtClean="0">
                <a:solidFill>
                  <a:srgbClr val="C00000"/>
                </a:solidFill>
              </a:rPr>
              <a:t>)</a:t>
            </a:r>
            <a:endParaRPr lang="en-US" sz="2000" b="1" dirty="0">
              <a:solidFill>
                <a:srgbClr val="C00000"/>
              </a:solidFill>
            </a:endParaRPr>
          </a:p>
          <a:p>
            <a:pPr algn="r" rtl="1">
              <a:lnSpc>
                <a:spcPct val="150000"/>
              </a:lnSpc>
            </a:pPr>
            <a:r>
              <a:rPr lang="ar-SA" sz="2000" dirty="0" smtClean="0"/>
              <a:t>تغيير </a:t>
            </a:r>
            <a:r>
              <a:rPr lang="ar-SA" sz="2000" dirty="0"/>
              <a:t>البعد البؤري للعدسة (</a:t>
            </a:r>
            <a:r>
              <a:rPr lang="en-US" sz="2000" dirty="0"/>
              <a:t>Lens) </a:t>
            </a:r>
            <a:r>
              <a:rPr lang="ar-SA" sz="2000" dirty="0"/>
              <a:t>لتقريب أو إبعاد الصورة دون تحريك الكاميرا فعليًا.</a:t>
            </a:r>
          </a:p>
          <a:p>
            <a:pPr marL="800100" lvl="1" indent="-342900" algn="r" rtl="1">
              <a:lnSpc>
                <a:spcPct val="150000"/>
              </a:lnSpc>
              <a:buFont typeface="Arial" panose="020B0604020202020204" pitchFamily="34" charset="0"/>
              <a:buChar char="•"/>
            </a:pPr>
            <a:r>
              <a:rPr lang="ar-SA" sz="2000" dirty="0" smtClean="0"/>
              <a:t>لتسليط </a:t>
            </a:r>
            <a:r>
              <a:rPr lang="ar-SA" sz="2000" dirty="0"/>
              <a:t>الضوء على عنصر أو تفصيل مهم.</a:t>
            </a:r>
          </a:p>
          <a:p>
            <a:pPr marL="800100" lvl="1" indent="-342900" algn="r" rtl="1">
              <a:lnSpc>
                <a:spcPct val="150000"/>
              </a:lnSpc>
              <a:buFont typeface="Arial" panose="020B0604020202020204" pitchFamily="34" charset="0"/>
              <a:buChar char="•"/>
            </a:pPr>
            <a:r>
              <a:rPr lang="ar-SA" sz="2000" dirty="0"/>
              <a:t>لإظهار المشاعر أو الدهشة.</a:t>
            </a:r>
          </a:p>
          <a:p>
            <a:pPr algn="r" rtl="1">
              <a:lnSpc>
                <a:spcPct val="150000"/>
              </a:lnSpc>
            </a:pPr>
            <a:r>
              <a:rPr lang="ar-SA" sz="2000" b="1" dirty="0"/>
              <a:t>أنواعها:</a:t>
            </a:r>
            <a:endParaRPr lang="ar-SA" sz="2000" dirty="0"/>
          </a:p>
          <a:p>
            <a:pPr marL="800100" lvl="1" indent="-342900" algn="r" rtl="1">
              <a:lnSpc>
                <a:spcPct val="150000"/>
              </a:lnSpc>
              <a:buFont typeface="Arial" panose="020B0604020202020204" pitchFamily="34" charset="0"/>
              <a:buChar char="•"/>
            </a:pPr>
            <a:r>
              <a:rPr lang="en-US" sz="2000" b="1" dirty="0" smtClean="0"/>
              <a:t>Zoom In</a:t>
            </a:r>
            <a:r>
              <a:rPr lang="en-US" sz="2000" dirty="0" smtClean="0"/>
              <a:t> </a:t>
            </a:r>
            <a:r>
              <a:rPr lang="ar-SA" sz="2000" dirty="0" smtClean="0"/>
              <a:t> تقريب </a:t>
            </a:r>
            <a:r>
              <a:rPr lang="ar-SA" sz="2000" dirty="0"/>
              <a:t>الهدف.</a:t>
            </a:r>
          </a:p>
          <a:p>
            <a:pPr marL="800100" lvl="1" indent="-342900" algn="r" rtl="1">
              <a:lnSpc>
                <a:spcPct val="150000"/>
              </a:lnSpc>
              <a:buFont typeface="Arial" panose="020B0604020202020204" pitchFamily="34" charset="0"/>
              <a:buChar char="•"/>
            </a:pPr>
            <a:r>
              <a:rPr lang="en-US" sz="2000" b="1" dirty="0" smtClean="0"/>
              <a:t>Zoom Out</a:t>
            </a:r>
            <a:r>
              <a:rPr lang="ar-SA" sz="2000" dirty="0"/>
              <a:t> </a:t>
            </a:r>
            <a:r>
              <a:rPr lang="ar-SA" sz="2000" dirty="0" smtClean="0"/>
              <a:t>إبعاده </a:t>
            </a:r>
            <a:r>
              <a:rPr lang="ar-SA" sz="2000" dirty="0"/>
              <a:t>أو توسيع المشهد.</a:t>
            </a:r>
          </a:p>
          <a:p>
            <a:pPr algn="r" rtl="1">
              <a:lnSpc>
                <a:spcPct val="150000"/>
              </a:lnSpc>
            </a:pPr>
            <a:r>
              <a:rPr lang="ar-SA" sz="2000" b="1" dirty="0"/>
              <a:t>مثال:</a:t>
            </a:r>
            <a:r>
              <a:rPr lang="ar-SA" sz="2000" dirty="0"/>
              <a:t> تقريب وجه الممثل في لحظة انفعال أو مفاجأة</a:t>
            </a:r>
            <a:r>
              <a:rPr lang="ar-SA" sz="2000" dirty="0" smtClean="0"/>
              <a:t>.</a:t>
            </a:r>
          </a:p>
          <a:p>
            <a:pPr algn="r" rtl="1">
              <a:lnSpc>
                <a:spcPct val="150000"/>
              </a:lnSpc>
            </a:pPr>
            <a:endParaRPr lang="ar-SA" sz="2000" dirty="0"/>
          </a:p>
          <a:p>
            <a:pPr algn="r" rtl="1">
              <a:lnSpc>
                <a:spcPct val="150000"/>
              </a:lnSpc>
            </a:pPr>
            <a:r>
              <a:rPr lang="en-US" sz="2000" dirty="0">
                <a:cs typeface="+mj-cs"/>
                <a:hlinkClick r:id="rId5"/>
              </a:rPr>
              <a:t>https://</a:t>
            </a:r>
            <a:r>
              <a:rPr lang="en-US" sz="2000" dirty="0" smtClean="0">
                <a:cs typeface="+mj-cs"/>
                <a:hlinkClick r:id="rId5"/>
              </a:rPr>
              <a:t>www.youtube.com/shorts/0uslt32wfMQ</a:t>
            </a:r>
            <a:r>
              <a:rPr lang="ar-SA" sz="2000" dirty="0" smtClean="0">
                <a:cs typeface="+mj-cs"/>
              </a:rPr>
              <a:t> </a:t>
            </a:r>
            <a:endParaRPr lang="en-US" sz="2000" dirty="0">
              <a:cs typeface="+mj-cs"/>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3422510"/>
            <a:ext cx="5486400" cy="3086100"/>
          </a:xfrm>
          <a:prstGeom prst="rect">
            <a:avLst/>
          </a:prstGeom>
        </p:spPr>
      </p:pic>
    </p:spTree>
    <p:extLst>
      <p:ext uri="{BB962C8B-B14F-4D97-AF65-F5344CB8AC3E}">
        <p14:creationId xmlns:p14="http://schemas.microsoft.com/office/powerpoint/2010/main" val="1193957559"/>
      </p:ext>
    </p:extLst>
  </p:cSld>
  <p:clrMapOvr>
    <a:masterClrMapping/>
  </p:clrMapOvr>
  <mc:AlternateContent xmlns:mc="http://schemas.openxmlformats.org/markup-compatibility/2006" xmlns:p14="http://schemas.microsoft.com/office/powerpoint/2010/main">
    <mc:Choice Requires="p14">
      <p:transition p14:dur="0" advTm="223384"/>
    </mc:Choice>
    <mc:Fallback xmlns="">
      <p:transition advTm="22338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49913"/>
            <a:ext cx="3385473" cy="169273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822531" y="1349913"/>
            <a:ext cx="4113898"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latin typeface="Simplified Arabic" pitchFamily="18" charset="-78"/>
                <a:cs typeface="Simplified Arabic" pitchFamily="18" charset="-78"/>
              </a:rPr>
              <a:t>حركات الكاميرا </a:t>
            </a:r>
            <a:endParaRPr lang="ar-EG" sz="28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774680" y="2107701"/>
            <a:ext cx="8417320" cy="4708981"/>
          </a:xfrm>
          <a:prstGeom prst="rect">
            <a:avLst/>
          </a:prstGeom>
          <a:noFill/>
        </p:spPr>
        <p:txBody>
          <a:bodyPr wrap="square" rtlCol="0">
            <a:spAutoFit/>
          </a:bodyPr>
          <a:lstStyle/>
          <a:p>
            <a:pPr algn="r" rtl="1">
              <a:lnSpc>
                <a:spcPct val="150000"/>
              </a:lnSpc>
            </a:pPr>
            <a:r>
              <a:rPr lang="ar-SA" sz="2000" b="1" dirty="0">
                <a:solidFill>
                  <a:srgbClr val="C00000"/>
                </a:solidFill>
                <a:cs typeface="+mj-cs"/>
              </a:rPr>
              <a:t>5. حركة الكرين </a:t>
            </a:r>
            <a:r>
              <a:rPr lang="en-US" sz="2000" b="1" dirty="0" smtClean="0">
                <a:solidFill>
                  <a:srgbClr val="C00000"/>
                </a:solidFill>
                <a:cs typeface="+mj-cs"/>
              </a:rPr>
              <a:t>Crane </a:t>
            </a:r>
            <a:r>
              <a:rPr lang="en-US" sz="2000" b="1" dirty="0">
                <a:solidFill>
                  <a:srgbClr val="C00000"/>
                </a:solidFill>
                <a:cs typeface="+mj-cs"/>
              </a:rPr>
              <a:t>/ Jib Movement</a:t>
            </a:r>
            <a:r>
              <a:rPr lang="en-US" sz="2000" b="1" dirty="0" smtClean="0">
                <a:solidFill>
                  <a:srgbClr val="C00000"/>
                </a:solidFill>
                <a:cs typeface="+mj-cs"/>
              </a:rPr>
              <a:t>)</a:t>
            </a:r>
            <a:r>
              <a:rPr lang="ar-SA" sz="2000" b="1" dirty="0">
                <a:solidFill>
                  <a:srgbClr val="C00000"/>
                </a:solidFill>
                <a:cs typeface="+mj-cs"/>
              </a:rPr>
              <a:t>)</a:t>
            </a:r>
            <a:endParaRPr lang="en-US" sz="2000" b="1" dirty="0">
              <a:solidFill>
                <a:srgbClr val="C00000"/>
              </a:solidFill>
              <a:cs typeface="+mj-cs"/>
            </a:endParaRPr>
          </a:p>
          <a:p>
            <a:pPr algn="r" rtl="1">
              <a:lnSpc>
                <a:spcPct val="150000"/>
              </a:lnSpc>
            </a:pPr>
            <a:r>
              <a:rPr lang="ar-SA" sz="2000" dirty="0" smtClean="0">
                <a:cs typeface="+mj-cs"/>
              </a:rPr>
              <a:t>حركة </a:t>
            </a:r>
            <a:r>
              <a:rPr lang="ar-SA" sz="2000" dirty="0">
                <a:cs typeface="+mj-cs"/>
              </a:rPr>
              <a:t>الكاميرا على ذراع طويلة </a:t>
            </a:r>
            <a:r>
              <a:rPr lang="ar-SA" sz="2000" dirty="0" smtClean="0">
                <a:cs typeface="+mj-cs"/>
              </a:rPr>
              <a:t>(</a:t>
            </a:r>
            <a:r>
              <a:rPr lang="en-US" sz="2000" dirty="0">
                <a:cs typeface="+mj-cs"/>
              </a:rPr>
              <a:t>Crane</a:t>
            </a:r>
            <a:r>
              <a:rPr lang="ar-SA" sz="2000" dirty="0" smtClean="0">
                <a:cs typeface="+mj-cs"/>
              </a:rPr>
              <a:t>)</a:t>
            </a:r>
            <a:r>
              <a:rPr lang="en-US" sz="2000" dirty="0" smtClean="0">
                <a:cs typeface="+mj-cs"/>
              </a:rPr>
              <a:t> </a:t>
            </a:r>
            <a:r>
              <a:rPr lang="ar-SA" sz="2000" dirty="0" smtClean="0">
                <a:cs typeface="+mj-cs"/>
              </a:rPr>
              <a:t>تسمح </a:t>
            </a:r>
            <a:r>
              <a:rPr lang="ar-SA" sz="2000" dirty="0">
                <a:cs typeface="+mj-cs"/>
              </a:rPr>
              <a:t>بالحركة للأعلى والأسفل أو بشكل مائل.</a:t>
            </a:r>
          </a:p>
          <a:p>
            <a:pPr marL="800100" lvl="1" indent="-342900" algn="r" rtl="1">
              <a:lnSpc>
                <a:spcPct val="150000"/>
              </a:lnSpc>
              <a:buFont typeface="Arial" panose="020B0604020202020204" pitchFamily="34" charset="0"/>
              <a:buChar char="•"/>
            </a:pPr>
            <a:r>
              <a:rPr lang="ar-SA" sz="2000" dirty="0" smtClean="0">
                <a:cs typeface="+mj-cs"/>
              </a:rPr>
              <a:t>لإضافة </a:t>
            </a:r>
            <a:r>
              <a:rPr lang="ar-SA" sz="2000" dirty="0">
                <a:cs typeface="+mj-cs"/>
              </a:rPr>
              <a:t>تأثيرات درامية أو استعراضية.</a:t>
            </a:r>
          </a:p>
          <a:p>
            <a:pPr marL="800100" lvl="1" indent="-342900" algn="r" rtl="1">
              <a:lnSpc>
                <a:spcPct val="150000"/>
              </a:lnSpc>
              <a:buFont typeface="Arial" panose="020B0604020202020204" pitchFamily="34" charset="0"/>
              <a:buChar char="•"/>
            </a:pPr>
            <a:r>
              <a:rPr lang="ar-SA" sz="2000" dirty="0">
                <a:cs typeface="+mj-cs"/>
              </a:rPr>
              <a:t>لإظهار مشهد من الأعلى أو الانتقال بين مستويات مختلفة.</a:t>
            </a:r>
          </a:p>
          <a:p>
            <a:pPr algn="r" rtl="1">
              <a:lnSpc>
                <a:spcPct val="150000"/>
              </a:lnSpc>
            </a:pPr>
            <a:r>
              <a:rPr lang="ar-SA" sz="2000" b="1" dirty="0">
                <a:cs typeface="+mj-cs"/>
              </a:rPr>
              <a:t>مثال:</a:t>
            </a:r>
            <a:r>
              <a:rPr lang="ar-SA" sz="2000" dirty="0">
                <a:cs typeface="+mj-cs"/>
              </a:rPr>
              <a:t> مشهد افتتاحي لحفل أو مشهد نهائي يصعد فيه الكادر تدريجيًا للأعلى</a:t>
            </a:r>
            <a:r>
              <a:rPr lang="ar-SA" sz="2000" dirty="0" smtClean="0">
                <a:cs typeface="+mj-cs"/>
              </a:rPr>
              <a:t>.</a:t>
            </a:r>
          </a:p>
          <a:p>
            <a:pPr algn="r" rtl="1">
              <a:lnSpc>
                <a:spcPct val="150000"/>
              </a:lnSpc>
            </a:pPr>
            <a:r>
              <a:rPr lang="ar-SA" b="1" dirty="0">
                <a:solidFill>
                  <a:srgbClr val="C00000"/>
                </a:solidFill>
              </a:rPr>
              <a:t>6. </a:t>
            </a:r>
            <a:r>
              <a:rPr lang="ar-SA" sz="2000" b="1" dirty="0">
                <a:solidFill>
                  <a:srgbClr val="C00000"/>
                </a:solidFill>
                <a:cs typeface="+mj-cs"/>
              </a:rPr>
              <a:t>حركة الكاميرا المحمولة (</a:t>
            </a:r>
            <a:r>
              <a:rPr lang="en-US" sz="2000" b="1" dirty="0" smtClean="0">
                <a:solidFill>
                  <a:srgbClr val="C00000"/>
                </a:solidFill>
                <a:cs typeface="+mj-cs"/>
              </a:rPr>
              <a:t>Handheld</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dirty="0" smtClean="0">
                <a:cs typeface="+mj-cs"/>
              </a:rPr>
              <a:t>الكاميرا </a:t>
            </a:r>
            <a:r>
              <a:rPr lang="ar-SA" sz="2000" dirty="0">
                <a:cs typeface="+mj-cs"/>
              </a:rPr>
              <a:t>يحملها المصور بيده دون استخدام حامل ثابت، مما يعطي اهتزازًا بسيطًا في الصورة.</a:t>
            </a:r>
          </a:p>
          <a:p>
            <a:pPr marL="800100" lvl="1" indent="-342900" algn="r" rtl="1">
              <a:lnSpc>
                <a:spcPct val="150000"/>
              </a:lnSpc>
              <a:buFont typeface="Arial" panose="020B0604020202020204" pitchFamily="34" charset="0"/>
              <a:buChar char="•"/>
            </a:pPr>
            <a:r>
              <a:rPr lang="ar-SA" sz="2000" dirty="0" smtClean="0">
                <a:cs typeface="+mj-cs"/>
              </a:rPr>
              <a:t>لإضفاء </a:t>
            </a:r>
            <a:r>
              <a:rPr lang="ar-SA" sz="2000" dirty="0">
                <a:cs typeface="+mj-cs"/>
              </a:rPr>
              <a:t>واقعية أو شعور بالمشاركة المباشرة في الحدث.</a:t>
            </a:r>
          </a:p>
          <a:p>
            <a:pPr marL="800100" lvl="1" indent="-342900" algn="r" rtl="1">
              <a:lnSpc>
                <a:spcPct val="150000"/>
              </a:lnSpc>
              <a:buFont typeface="Arial" panose="020B0604020202020204" pitchFamily="34" charset="0"/>
              <a:buChar char="•"/>
            </a:pPr>
            <a:r>
              <a:rPr lang="ar-SA" sz="2000" dirty="0">
                <a:cs typeface="+mj-cs"/>
              </a:rPr>
              <a:t>تُستخدم كثيرًا في الأخبار، الأفلام الوثائقية، أو مشاهد الأكشن.</a:t>
            </a:r>
          </a:p>
          <a:p>
            <a:pPr algn="r" rtl="1">
              <a:lnSpc>
                <a:spcPct val="150000"/>
              </a:lnSpc>
            </a:pPr>
            <a:r>
              <a:rPr lang="ar-SA" sz="2000" b="1" dirty="0">
                <a:cs typeface="+mj-cs"/>
              </a:rPr>
              <a:t>مثال:</a:t>
            </a:r>
            <a:r>
              <a:rPr lang="ar-SA" sz="2000" dirty="0">
                <a:cs typeface="+mj-cs"/>
              </a:rPr>
              <a:t> مشهد مطاردة أو حرب</a:t>
            </a:r>
            <a:r>
              <a:rPr lang="ar-SA" sz="2000" dirty="0" smtClean="0">
                <a:cs typeface="+mj-cs"/>
              </a:rPr>
              <a:t>. </a:t>
            </a:r>
            <a:r>
              <a:rPr lang="en-US" sz="2000" dirty="0">
                <a:cs typeface="+mj-cs"/>
                <a:hlinkClick r:id="rId5"/>
              </a:rPr>
              <a:t>https://</a:t>
            </a:r>
            <a:r>
              <a:rPr lang="en-US" sz="2000" dirty="0" smtClean="0">
                <a:cs typeface="+mj-cs"/>
                <a:hlinkClick r:id="rId5"/>
              </a:rPr>
              <a:t>www.youtube.com/shorts/twLc5u1Ztc4</a:t>
            </a:r>
            <a:r>
              <a:rPr lang="ar-SA" sz="2000" dirty="0" smtClean="0">
                <a:cs typeface="+mj-cs"/>
              </a:rPr>
              <a:t> </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92" y="4628293"/>
            <a:ext cx="3397065" cy="1910849"/>
          </a:xfrm>
          <a:prstGeom prst="rect">
            <a:avLst/>
          </a:prstGeom>
        </p:spPr>
      </p:pic>
    </p:spTree>
    <p:custDataLst>
      <p:tags r:id="rId1"/>
    </p:custDataLst>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p14:dur="0" advTm="157723"/>
    </mc:Choice>
    <mc:Fallback xmlns="">
      <p:transition advTm="1577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98839" y="11327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132798"/>
            <a:ext cx="3409571" cy="265188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1896239"/>
            <a:ext cx="8417320" cy="5493812"/>
          </a:xfrm>
          <a:prstGeom prst="rect">
            <a:avLst/>
          </a:prstGeom>
          <a:noFill/>
        </p:spPr>
        <p:txBody>
          <a:bodyPr wrap="square" rtlCol="0">
            <a:spAutoFit/>
          </a:bodyPr>
          <a:lstStyle/>
          <a:p>
            <a:pPr algn="r" rtl="1">
              <a:lnSpc>
                <a:spcPct val="150000"/>
              </a:lnSpc>
            </a:pPr>
            <a:r>
              <a:rPr lang="ar-SA" b="1" dirty="0">
                <a:solidFill>
                  <a:srgbClr val="C00000"/>
                </a:solidFill>
                <a:cs typeface="+mj-cs"/>
              </a:rPr>
              <a:t>1. الزاوية المستوية </a:t>
            </a:r>
            <a:r>
              <a:rPr lang="en-US" b="1" dirty="0" smtClean="0">
                <a:solidFill>
                  <a:srgbClr val="C00000"/>
                </a:solidFill>
                <a:cs typeface="+mj-cs"/>
              </a:rPr>
              <a:t>Eye-Level </a:t>
            </a:r>
            <a:r>
              <a:rPr lang="en-US" b="1" dirty="0">
                <a:solidFill>
                  <a:srgbClr val="C00000"/>
                </a:solidFill>
                <a:cs typeface="+mj-cs"/>
              </a:rPr>
              <a:t>Angle</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smtClean="0">
                <a:cs typeface="+mj-cs"/>
              </a:rPr>
              <a:t>توضع </a:t>
            </a:r>
            <a:r>
              <a:rPr lang="ar-SA" dirty="0">
                <a:cs typeface="+mj-cs"/>
              </a:rPr>
              <a:t>الكاميرا على مستوى عين الشخص المصوَّر.</a:t>
            </a:r>
          </a:p>
          <a:p>
            <a:pPr marL="800100" lvl="1" indent="-342900" algn="r" rtl="1">
              <a:lnSpc>
                <a:spcPct val="150000"/>
              </a:lnSpc>
              <a:buFont typeface="Arial" panose="020B0604020202020204" pitchFamily="34" charset="0"/>
              <a:buChar char="•"/>
            </a:pPr>
            <a:r>
              <a:rPr lang="ar-SA" dirty="0" smtClean="0">
                <a:cs typeface="+mj-cs"/>
              </a:rPr>
              <a:t>تُظهر </a:t>
            </a:r>
            <a:r>
              <a:rPr lang="ar-SA" dirty="0">
                <a:cs typeface="+mj-cs"/>
              </a:rPr>
              <a:t>المشهد بواقعية وحيادية، دون إيحاء بالتفوق أو الضعف.</a:t>
            </a:r>
          </a:p>
          <a:p>
            <a:pPr marL="800100" lvl="1" indent="-342900" algn="r" rtl="1">
              <a:lnSpc>
                <a:spcPct val="150000"/>
              </a:lnSpc>
              <a:buFont typeface="Arial" panose="020B0604020202020204" pitchFamily="34" charset="0"/>
              <a:buChar char="•"/>
            </a:pPr>
            <a:r>
              <a:rPr lang="ar-SA" dirty="0">
                <a:cs typeface="+mj-cs"/>
              </a:rPr>
              <a:t>تُستخدم في الحوارات والمشاهد اليومية.</a:t>
            </a:r>
          </a:p>
          <a:p>
            <a:pPr algn="r" rtl="1">
              <a:lnSpc>
                <a:spcPct val="150000"/>
              </a:lnSpc>
            </a:pPr>
            <a:r>
              <a:rPr lang="ar-SA" b="1" dirty="0">
                <a:cs typeface="+mj-cs"/>
              </a:rPr>
              <a:t>المعنى البصري:</a:t>
            </a:r>
            <a:r>
              <a:rPr lang="ar-SA" dirty="0">
                <a:cs typeface="+mj-cs"/>
              </a:rPr>
              <a:t> توازن ومساواة بين الشخص والمشاهد.</a:t>
            </a:r>
          </a:p>
          <a:p>
            <a:pPr algn="r" rtl="1">
              <a:lnSpc>
                <a:spcPct val="150000"/>
              </a:lnSpc>
            </a:pPr>
            <a:r>
              <a:rPr lang="ar-SA" b="1" dirty="0">
                <a:cs typeface="+mj-cs"/>
              </a:rPr>
              <a:t>مثال:</a:t>
            </a:r>
            <a:r>
              <a:rPr lang="ar-SA" dirty="0">
                <a:cs typeface="+mj-cs"/>
              </a:rPr>
              <a:t> مقابلة تلفزيونية أو مشهد حديث عادي بين شخصين</a:t>
            </a:r>
            <a:r>
              <a:rPr lang="ar-SA" dirty="0" smtClean="0">
                <a:cs typeface="+mj-cs"/>
              </a:rPr>
              <a:t>.</a:t>
            </a:r>
          </a:p>
          <a:p>
            <a:pPr algn="r" rtl="1">
              <a:lnSpc>
                <a:spcPct val="150000"/>
              </a:lnSpc>
            </a:pPr>
            <a:r>
              <a:rPr lang="ar-SA" b="1" dirty="0">
                <a:solidFill>
                  <a:srgbClr val="C00000"/>
                </a:solidFill>
                <a:cs typeface="+mj-cs"/>
              </a:rPr>
              <a:t>2. الزاوية العالية </a:t>
            </a:r>
            <a:r>
              <a:rPr lang="en-US" b="1" dirty="0" smtClean="0">
                <a:solidFill>
                  <a:srgbClr val="C00000"/>
                </a:solidFill>
                <a:cs typeface="+mj-cs"/>
              </a:rPr>
              <a:t>High </a:t>
            </a:r>
            <a:r>
              <a:rPr lang="en-US" b="1" dirty="0">
                <a:solidFill>
                  <a:srgbClr val="C00000"/>
                </a:solidFill>
                <a:cs typeface="+mj-cs"/>
              </a:rPr>
              <a:t>Angle</a:t>
            </a:r>
            <a:r>
              <a:rPr lang="en-US" b="1" dirty="0" smtClean="0">
                <a:solidFill>
                  <a:srgbClr val="C00000"/>
                </a:solidFill>
                <a:cs typeface="+mj-cs"/>
              </a:rPr>
              <a:t>)</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smtClean="0">
                <a:cs typeface="+mj-cs"/>
              </a:rPr>
              <a:t>الكاميرا </a:t>
            </a:r>
            <a:r>
              <a:rPr lang="ar-SA" dirty="0">
                <a:cs typeface="+mj-cs"/>
              </a:rPr>
              <a:t>تكون أعلى من الهدف وتنظر إليه للأسفل.</a:t>
            </a:r>
          </a:p>
          <a:p>
            <a:pPr marL="742950" lvl="1" indent="-285750" algn="r" rtl="1">
              <a:lnSpc>
                <a:spcPct val="150000"/>
              </a:lnSpc>
              <a:buFont typeface="Arial" panose="020B0604020202020204" pitchFamily="34" charset="0"/>
              <a:buChar char="•"/>
            </a:pPr>
            <a:r>
              <a:rPr lang="ar-SA" dirty="0" smtClean="0">
                <a:cs typeface="+mj-cs"/>
              </a:rPr>
              <a:t>لإظهار </a:t>
            </a:r>
            <a:r>
              <a:rPr lang="ar-SA" dirty="0">
                <a:cs typeface="+mj-cs"/>
              </a:rPr>
              <a:t>ضعف الشخصية أو قلة حيلتها.</a:t>
            </a:r>
          </a:p>
          <a:p>
            <a:pPr marL="742950" lvl="1" indent="-285750" algn="r" rtl="1">
              <a:lnSpc>
                <a:spcPct val="150000"/>
              </a:lnSpc>
              <a:buFont typeface="Arial" panose="020B0604020202020204" pitchFamily="34" charset="0"/>
              <a:buChar char="•"/>
            </a:pPr>
            <a:r>
              <a:rPr lang="ar-SA" dirty="0">
                <a:cs typeface="+mj-cs"/>
              </a:rPr>
              <a:t>لإعطاء إحساس بسيطرة شيء أو شخص آخر عليها.</a:t>
            </a:r>
          </a:p>
          <a:p>
            <a:pPr algn="r" rtl="1">
              <a:lnSpc>
                <a:spcPct val="150000"/>
              </a:lnSpc>
            </a:pPr>
            <a:r>
              <a:rPr lang="ar-SA" b="1" dirty="0">
                <a:cs typeface="+mj-cs"/>
              </a:rPr>
              <a:t>المعنى البصري:</a:t>
            </a:r>
            <a:r>
              <a:rPr lang="ar-SA" dirty="0">
                <a:cs typeface="+mj-cs"/>
              </a:rPr>
              <a:t> إحساس بالهوان أو الخضوع أو الخطر.</a:t>
            </a:r>
          </a:p>
          <a:p>
            <a:pPr algn="r" rtl="1">
              <a:lnSpc>
                <a:spcPct val="150000"/>
              </a:lnSpc>
            </a:pPr>
            <a:r>
              <a:rPr lang="ar-SA" b="1" dirty="0">
                <a:cs typeface="+mj-cs"/>
              </a:rPr>
              <a:t>مثال:</a:t>
            </a:r>
            <a:r>
              <a:rPr lang="ar-SA" dirty="0">
                <a:cs typeface="+mj-cs"/>
              </a:rPr>
              <a:t> طفل ينظر للأعلى نحو شخص غاضب.</a:t>
            </a:r>
          </a:p>
          <a:p>
            <a:pPr algn="r" rtl="1">
              <a:lnSpc>
                <a:spcPct val="150000"/>
              </a:lnSpc>
            </a:pPr>
            <a:endParaRPr lang="ar-SA"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67202" y="1243085"/>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4</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337913" y="1296075"/>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أنواع زوايا التصوير </a:t>
            </a:r>
            <a:endParaRPr lang="ar-EG" sz="24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9092" y="2210405"/>
            <a:ext cx="2754190" cy="2085315"/>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31058" y="4295628"/>
            <a:ext cx="3810000" cy="2857500"/>
          </a:xfrm>
          <a:prstGeom prst="rect">
            <a:avLst/>
          </a:prstGeom>
        </p:spPr>
      </p:pic>
    </p:spTree>
    <p:custDataLst>
      <p:tags r:id="rId1"/>
    </p:custDataLst>
    <p:extLst>
      <p:ext uri="{BB962C8B-B14F-4D97-AF65-F5344CB8AC3E}">
        <p14:creationId xmlns:p14="http://schemas.microsoft.com/office/powerpoint/2010/main" val="545934744"/>
      </p:ext>
    </p:extLst>
  </p:cSld>
  <p:clrMapOvr>
    <a:masterClrMapping/>
  </p:clrMapOvr>
  <mc:AlternateContent xmlns:mc="http://schemas.openxmlformats.org/markup-compatibility/2006" xmlns:p14="http://schemas.microsoft.com/office/powerpoint/2010/main">
    <mc:Choice Requires="p14">
      <p:transition p14:dur="0" advTm="113023"/>
    </mc:Choice>
    <mc:Fallback xmlns="">
      <p:transition advTm="1130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3315"/>
            <a:ext cx="3412514" cy="255938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5807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577887" y="1409995"/>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أنواع زوايا التصوير </a:t>
            </a:r>
            <a:endParaRPr lang="ar-EG" sz="2400" b="1" dirty="0">
              <a:solidFill>
                <a:srgbClr val="00B0F0"/>
              </a:solidFill>
              <a:latin typeface="Simplified Arabic" pitchFamily="18" charset="-78"/>
              <a:cs typeface="Simplified Arabic" pitchFamily="18" charset="-78"/>
            </a:endParaRPr>
          </a:p>
        </p:txBody>
      </p:sp>
      <p:sp>
        <p:nvSpPr>
          <p:cNvPr id="3" name="Rectangle 2"/>
          <p:cNvSpPr/>
          <p:nvPr/>
        </p:nvSpPr>
        <p:spPr>
          <a:xfrm>
            <a:off x="3226778" y="1816432"/>
            <a:ext cx="8657420" cy="5078313"/>
          </a:xfrm>
          <a:prstGeom prst="rect">
            <a:avLst/>
          </a:prstGeom>
        </p:spPr>
        <p:txBody>
          <a:bodyPr wrap="square">
            <a:spAutoFit/>
          </a:bodyPr>
          <a:lstStyle/>
          <a:p>
            <a:pPr algn="r" rtl="1">
              <a:lnSpc>
                <a:spcPct val="150000"/>
              </a:lnSpc>
            </a:pPr>
            <a:r>
              <a:rPr lang="ar-SA" b="1" dirty="0">
                <a:solidFill>
                  <a:srgbClr val="C00000"/>
                </a:solidFill>
                <a:cs typeface="+mj-cs"/>
              </a:rPr>
              <a:t>3. الزاوية المنخفضة (</a:t>
            </a:r>
            <a:r>
              <a:rPr lang="en-US" b="1" dirty="0">
                <a:solidFill>
                  <a:srgbClr val="C00000"/>
                </a:solidFill>
                <a:cs typeface="+mj-cs"/>
              </a:rPr>
              <a:t>Low </a:t>
            </a:r>
            <a:r>
              <a:rPr lang="en-US" b="1" dirty="0" smtClean="0">
                <a:solidFill>
                  <a:srgbClr val="C00000"/>
                </a:solidFill>
                <a:cs typeface="+mj-cs"/>
              </a:rPr>
              <a:t>Angle</a:t>
            </a:r>
            <a:r>
              <a:rPr lang="ar-SA" b="1" dirty="0" smtClean="0">
                <a:solidFill>
                  <a:srgbClr val="C00000"/>
                </a:solidFill>
                <a:cs typeface="+mj-cs"/>
              </a:rPr>
              <a:t>)</a:t>
            </a:r>
            <a:endParaRPr lang="en-US" b="1" dirty="0">
              <a:solidFill>
                <a:srgbClr val="C00000"/>
              </a:solidFill>
              <a:cs typeface="+mj-cs"/>
            </a:endParaRPr>
          </a:p>
          <a:p>
            <a:pPr algn="r" rtl="1">
              <a:lnSpc>
                <a:spcPct val="150000"/>
              </a:lnSpc>
            </a:pPr>
            <a:r>
              <a:rPr lang="ar-SA" dirty="0" smtClean="0">
                <a:cs typeface="+mj-cs"/>
              </a:rPr>
              <a:t> </a:t>
            </a:r>
            <a:r>
              <a:rPr lang="ar-SA" dirty="0">
                <a:cs typeface="+mj-cs"/>
              </a:rPr>
              <a:t>الكاميرا تكون أسفل الهدف وتنظر إليه للأعلى.</a:t>
            </a:r>
          </a:p>
          <a:p>
            <a:pPr marL="742950" lvl="1" indent="-285750" algn="r" rtl="1">
              <a:lnSpc>
                <a:spcPct val="150000"/>
              </a:lnSpc>
              <a:buFont typeface="Arial" panose="020B0604020202020204" pitchFamily="34" charset="0"/>
              <a:buChar char="•"/>
            </a:pPr>
            <a:r>
              <a:rPr lang="ar-SA" dirty="0" smtClean="0">
                <a:cs typeface="+mj-cs"/>
              </a:rPr>
              <a:t>لإظهار </a:t>
            </a:r>
            <a:r>
              <a:rPr lang="ar-SA" dirty="0">
                <a:cs typeface="+mj-cs"/>
              </a:rPr>
              <a:t>القوة أو العظمة أو السيطرة.</a:t>
            </a:r>
          </a:p>
          <a:p>
            <a:pPr marL="742950" lvl="1" indent="-285750" algn="r" rtl="1">
              <a:lnSpc>
                <a:spcPct val="150000"/>
              </a:lnSpc>
              <a:buFont typeface="Arial" panose="020B0604020202020204" pitchFamily="34" charset="0"/>
              <a:buChar char="•"/>
            </a:pPr>
            <a:r>
              <a:rPr lang="ar-SA" dirty="0">
                <a:cs typeface="+mj-cs"/>
              </a:rPr>
              <a:t>تُستخدم لإبراز الهيبة أو النفوذ.</a:t>
            </a:r>
          </a:p>
          <a:p>
            <a:pPr algn="r" rtl="1">
              <a:lnSpc>
                <a:spcPct val="150000"/>
              </a:lnSpc>
            </a:pPr>
            <a:r>
              <a:rPr lang="ar-SA" b="1" dirty="0">
                <a:cs typeface="+mj-cs"/>
              </a:rPr>
              <a:t>المعنى البصري:</a:t>
            </a:r>
            <a:r>
              <a:rPr lang="ar-SA" dirty="0">
                <a:cs typeface="+mj-cs"/>
              </a:rPr>
              <a:t> الشخصية تبدو قوية، مهيبة، أو حتى مخيفة.</a:t>
            </a:r>
          </a:p>
          <a:p>
            <a:pPr algn="r" rtl="1">
              <a:lnSpc>
                <a:spcPct val="150000"/>
              </a:lnSpc>
            </a:pPr>
            <a:r>
              <a:rPr lang="ar-SA" b="1" dirty="0">
                <a:cs typeface="+mj-cs"/>
              </a:rPr>
              <a:t>مثال:</a:t>
            </a:r>
            <a:r>
              <a:rPr lang="ar-SA" dirty="0">
                <a:cs typeface="+mj-cs"/>
              </a:rPr>
              <a:t> مشهد لبطل يقف شامخًا أو زعيم يخطب أمام الناس</a:t>
            </a:r>
            <a:r>
              <a:rPr lang="ar-SA" dirty="0" smtClean="0">
                <a:cs typeface="+mj-cs"/>
              </a:rPr>
              <a:t>.</a:t>
            </a:r>
          </a:p>
          <a:p>
            <a:pPr algn="r" rtl="1">
              <a:lnSpc>
                <a:spcPct val="150000"/>
              </a:lnSpc>
            </a:pPr>
            <a:r>
              <a:rPr lang="ar-SA" b="1" dirty="0" smtClean="0">
                <a:solidFill>
                  <a:srgbClr val="C00000"/>
                </a:solidFill>
              </a:rPr>
              <a:t>4. الزاوية </a:t>
            </a:r>
            <a:r>
              <a:rPr lang="ar-SA" b="1" dirty="0">
                <a:solidFill>
                  <a:srgbClr val="C00000"/>
                </a:solidFill>
              </a:rPr>
              <a:t>الخلفية (</a:t>
            </a:r>
            <a:r>
              <a:rPr lang="en-US" b="1" dirty="0">
                <a:solidFill>
                  <a:srgbClr val="C00000"/>
                </a:solidFill>
              </a:rPr>
              <a:t>Over Shoulder / Behind the </a:t>
            </a:r>
            <a:r>
              <a:rPr lang="en-US" b="1" dirty="0" smtClean="0">
                <a:solidFill>
                  <a:srgbClr val="C00000"/>
                </a:solidFill>
              </a:rPr>
              <a:t>Subject</a:t>
            </a:r>
            <a:r>
              <a:rPr lang="ar-SA" b="1" dirty="0" smtClean="0">
                <a:solidFill>
                  <a:srgbClr val="C00000"/>
                </a:solidFill>
              </a:rPr>
              <a:t>)</a:t>
            </a:r>
            <a:endParaRPr lang="en-US" b="1" dirty="0">
              <a:solidFill>
                <a:srgbClr val="C00000"/>
              </a:solidFill>
              <a:cs typeface="+mj-cs"/>
            </a:endParaRPr>
          </a:p>
          <a:p>
            <a:pPr algn="r" rtl="1">
              <a:lnSpc>
                <a:spcPct val="150000"/>
              </a:lnSpc>
            </a:pPr>
            <a:r>
              <a:rPr lang="ar-SA" dirty="0" smtClean="0">
                <a:cs typeface="+mj-cs"/>
              </a:rPr>
              <a:t>الكاميرا </a:t>
            </a:r>
            <a:r>
              <a:rPr lang="ar-SA" dirty="0">
                <a:cs typeface="+mj-cs"/>
              </a:rPr>
              <a:t>تكون خلف الشخص، وغالبًا تُظهر كتفه أو جزءًا من رأسه.</a:t>
            </a:r>
          </a:p>
          <a:p>
            <a:pPr marL="742950" lvl="1" indent="-285750" algn="r" rtl="1">
              <a:lnSpc>
                <a:spcPct val="150000"/>
              </a:lnSpc>
              <a:buFont typeface="Arial" panose="020B0604020202020204" pitchFamily="34" charset="0"/>
              <a:buChar char="•"/>
            </a:pPr>
            <a:r>
              <a:rPr lang="ar-SA" dirty="0" smtClean="0">
                <a:cs typeface="+mj-cs"/>
              </a:rPr>
              <a:t>لإشراك </a:t>
            </a:r>
            <a:r>
              <a:rPr lang="ar-SA" dirty="0">
                <a:cs typeface="+mj-cs"/>
              </a:rPr>
              <a:t>المشاهد في منظور الشخصية.</a:t>
            </a:r>
          </a:p>
          <a:p>
            <a:pPr marL="742950" lvl="1" indent="-285750" algn="r" rtl="1">
              <a:lnSpc>
                <a:spcPct val="150000"/>
              </a:lnSpc>
              <a:buFont typeface="Arial" panose="020B0604020202020204" pitchFamily="34" charset="0"/>
              <a:buChar char="•"/>
            </a:pPr>
            <a:r>
              <a:rPr lang="ar-SA" dirty="0">
                <a:cs typeface="+mj-cs"/>
              </a:rPr>
              <a:t>تُستخدم بكثرة في الحوارات والمقابلات.</a:t>
            </a:r>
          </a:p>
          <a:p>
            <a:pPr algn="r" rtl="1">
              <a:lnSpc>
                <a:spcPct val="150000"/>
              </a:lnSpc>
            </a:pPr>
            <a:r>
              <a:rPr lang="ar-SA" b="1" dirty="0">
                <a:cs typeface="+mj-cs"/>
              </a:rPr>
              <a:t>المعنى البصري:</a:t>
            </a:r>
            <a:r>
              <a:rPr lang="ar-SA" dirty="0">
                <a:cs typeface="+mj-cs"/>
              </a:rPr>
              <a:t> المشاركة في الحدث أو رؤية من وجهة نظر الشخصية.</a:t>
            </a:r>
          </a:p>
          <a:p>
            <a:pPr algn="r" rtl="1">
              <a:lnSpc>
                <a:spcPct val="150000"/>
              </a:lnSpc>
            </a:pPr>
            <a:r>
              <a:rPr lang="ar-SA" b="1" dirty="0">
                <a:cs typeface="+mj-cs"/>
              </a:rPr>
              <a:t>مثال:</a:t>
            </a:r>
            <a:r>
              <a:rPr lang="ar-SA" dirty="0">
                <a:cs typeface="+mj-cs"/>
              </a:rPr>
              <a:t> لقطة من خلف شخص ينظر عبر النافذة</a:t>
            </a:r>
            <a:r>
              <a:rPr lang="ar-SA" dirty="0" smtClean="0">
                <a:cs typeface="+mj-cs"/>
              </a:rPr>
              <a:t>.</a:t>
            </a:r>
            <a:endParaRPr lang="ar-SA" dirty="0">
              <a:cs typeface="+mj-cs"/>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05917" y="2026949"/>
            <a:ext cx="3121268" cy="2340951"/>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3378" y="4681775"/>
            <a:ext cx="2901633" cy="2176225"/>
          </a:xfrm>
          <a:prstGeom prst="rect">
            <a:avLst/>
          </a:prstGeom>
        </p:spPr>
      </p:pic>
    </p:spTree>
    <p:extLst>
      <p:ext uri="{BB962C8B-B14F-4D97-AF65-F5344CB8AC3E}">
        <p14:creationId xmlns:p14="http://schemas.microsoft.com/office/powerpoint/2010/main" val="1654911106"/>
      </p:ext>
    </p:extLst>
  </p:cSld>
  <p:clrMapOvr>
    <a:masterClrMapping/>
  </p:clrMapOvr>
  <mc:AlternateContent xmlns:mc="http://schemas.openxmlformats.org/markup-compatibility/2006" xmlns:p14="http://schemas.microsoft.com/office/powerpoint/2010/main">
    <mc:Choice Requires="p14">
      <p:transition p14:dur="0" advTm="153261"/>
    </mc:Choice>
    <mc:Fallback xmlns="">
      <p:transition advTm="1532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4881" y="1555202"/>
            <a:ext cx="3001268" cy="2832366"/>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63082" y="2323527"/>
            <a:ext cx="8417320" cy="2862322"/>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5.  (</a:t>
            </a:r>
            <a:r>
              <a:rPr lang="en-US" sz="2000" b="1" dirty="0">
                <a:solidFill>
                  <a:srgbClr val="C00000"/>
                </a:solidFill>
                <a:cs typeface="+mj-cs"/>
              </a:rPr>
              <a:t>Oblique Bird </a:t>
            </a:r>
            <a:r>
              <a:rPr lang="en-US" sz="2000" b="1" dirty="0" smtClean="0">
                <a:solidFill>
                  <a:srgbClr val="C00000"/>
                </a:solidFill>
                <a:cs typeface="+mj-cs"/>
              </a:rPr>
              <a:t>View</a:t>
            </a:r>
            <a:r>
              <a:rPr lang="ar-SA" sz="2000" b="1" dirty="0" smtClean="0">
                <a:solidFill>
                  <a:srgbClr val="C00000"/>
                </a:solidFill>
                <a:cs typeface="+mj-cs"/>
              </a:rPr>
              <a:t>)</a:t>
            </a:r>
            <a:endParaRPr lang="en-US" sz="2000" b="1" dirty="0">
              <a:solidFill>
                <a:srgbClr val="C00000"/>
              </a:solidFill>
              <a:cs typeface="+mj-cs"/>
            </a:endParaRPr>
          </a:p>
          <a:p>
            <a:pPr algn="r" rtl="1">
              <a:lnSpc>
                <a:spcPct val="150000"/>
              </a:lnSpc>
            </a:pPr>
            <a:r>
              <a:rPr lang="ar-SA" sz="2000" dirty="0" smtClean="0">
                <a:cs typeface="+mj-cs"/>
              </a:rPr>
              <a:t>الكاميرا </a:t>
            </a:r>
            <a:r>
              <a:rPr lang="ar-SA" sz="2000" dirty="0">
                <a:cs typeface="+mj-cs"/>
              </a:rPr>
              <a:t>تكون في الأعلى ولكن ليست عمودية تمامًا؛ بزاوية مائلة.</a:t>
            </a:r>
          </a:p>
          <a:p>
            <a:pPr marL="800100" lvl="1" indent="-342900" algn="r" rtl="1">
              <a:lnSpc>
                <a:spcPct val="150000"/>
              </a:lnSpc>
              <a:buFont typeface="Arial" panose="020B0604020202020204" pitchFamily="34" charset="0"/>
              <a:buChar char="•"/>
            </a:pPr>
            <a:r>
              <a:rPr lang="ar-SA" sz="2000" dirty="0" smtClean="0">
                <a:cs typeface="+mj-cs"/>
              </a:rPr>
              <a:t>لإظهار </a:t>
            </a:r>
            <a:r>
              <a:rPr lang="ar-SA" sz="2000" dirty="0">
                <a:cs typeface="+mj-cs"/>
              </a:rPr>
              <a:t>المشهد من منظور درامي جذاب دون فقد العمق.</a:t>
            </a:r>
          </a:p>
          <a:p>
            <a:pPr algn="r" rtl="1">
              <a:lnSpc>
                <a:spcPct val="150000"/>
              </a:lnSpc>
            </a:pPr>
            <a:r>
              <a:rPr lang="ar-SA" sz="2000" b="1" dirty="0">
                <a:cs typeface="+mj-cs"/>
              </a:rPr>
              <a:t>المعنى البصري:</a:t>
            </a:r>
            <a:r>
              <a:rPr lang="ar-SA" sz="2000" dirty="0">
                <a:cs typeface="+mj-cs"/>
              </a:rPr>
              <a:t> واقعية مع إحساس بالسيطرة على المشهد.</a:t>
            </a:r>
          </a:p>
          <a:p>
            <a:pPr algn="r" rtl="1">
              <a:lnSpc>
                <a:spcPct val="150000"/>
              </a:lnSpc>
            </a:pPr>
            <a:r>
              <a:rPr lang="ar-SA" sz="2000" b="1" dirty="0">
                <a:cs typeface="+mj-cs"/>
              </a:rPr>
              <a:t>مثال:</a:t>
            </a:r>
            <a:r>
              <a:rPr lang="ar-SA" sz="2000" dirty="0">
                <a:cs typeface="+mj-cs"/>
              </a:rPr>
              <a:t> مطاردة تُرى من الأعلى قليلًا لتُظهر المكان والحركة معًا</a:t>
            </a:r>
            <a:r>
              <a:rPr lang="ar-SA" sz="2000" dirty="0" smtClean="0">
                <a:cs typeface="+mj-cs"/>
              </a:rPr>
              <a:t>.</a:t>
            </a:r>
          </a:p>
          <a:p>
            <a:pPr algn="r" rtl="1">
              <a:lnSpc>
                <a:spcPct val="150000"/>
              </a:lnSpc>
            </a:pPr>
            <a:endParaRPr lang="ar-SA" sz="2000" b="1" dirty="0">
              <a:solidFill>
                <a:srgbClr val="C00000"/>
              </a:solidFill>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337913" y="1442498"/>
            <a:ext cx="411389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أنواع زوايا التصوير </a:t>
            </a:r>
            <a:endParaRPr lang="ar-EG" sz="2400" b="1" dirty="0">
              <a:solidFill>
                <a:srgbClr val="00B0F0"/>
              </a:solidFill>
              <a:latin typeface="Simplified Arabic" pitchFamily="18" charset="-78"/>
              <a:cs typeface="Simplified Arabic" pitchFamily="18" charset="-78"/>
            </a:endParaRPr>
          </a:p>
        </p:txBody>
      </p:sp>
      <p:pic>
        <p:nvPicPr>
          <p:cNvPr id="3" name="Picture 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263516" y="4729238"/>
            <a:ext cx="2752054" cy="2064041"/>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42407" y="4698217"/>
            <a:ext cx="2500558" cy="2095062"/>
          </a:xfrm>
          <a:prstGeom prst="rect">
            <a:avLst/>
          </a:prstGeom>
        </p:spPr>
      </p:pic>
    </p:spTree>
    <p:custDataLst>
      <p:tags r:id="rId1"/>
    </p:custDataLst>
    <p:extLst>
      <p:ext uri="{BB962C8B-B14F-4D97-AF65-F5344CB8AC3E}">
        <p14:creationId xmlns:p14="http://schemas.microsoft.com/office/powerpoint/2010/main" val="1097817436"/>
      </p:ext>
    </p:extLst>
  </p:cSld>
  <p:clrMapOvr>
    <a:masterClrMapping/>
  </p:clrMapOvr>
  <mc:AlternateContent xmlns:mc="http://schemas.openxmlformats.org/markup-compatibility/2006" xmlns:p14="http://schemas.microsoft.com/office/powerpoint/2010/main">
    <mc:Choice Requires="p14">
      <p:transition p14:dur="0" advTm="233324"/>
    </mc:Choice>
    <mc:Fallback xmlns="">
      <p:transition advTm="2333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7078451" y="1655411"/>
            <a:ext cx="3098926" cy="584775"/>
          </a:xfrm>
          <a:prstGeom prst="rect">
            <a:avLst/>
          </a:prstGeom>
          <a:noFill/>
        </p:spPr>
        <p:txBody>
          <a:bodyPr wrap="none" rtlCol="0">
            <a:spAutoFit/>
          </a:bodyPr>
          <a:lstStyle/>
          <a:p>
            <a:pPr algn="just" rtl="1"/>
            <a:r>
              <a:rPr lang="ar-SA" sz="32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مراحل عملية المونتاج</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809833" y="1475643"/>
            <a:ext cx="8776106"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18619"/>
    </mc:Choice>
    <mc:Fallback xmlns="">
      <p:transition advTm="186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0158" y="870845"/>
            <a:ext cx="3346379" cy="1881409"/>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150823" y="1689017"/>
            <a:ext cx="8864747" cy="4401205"/>
          </a:xfrm>
          <a:prstGeom prst="rect">
            <a:avLst/>
          </a:prstGeom>
          <a:noFill/>
        </p:spPr>
        <p:txBody>
          <a:bodyPr wrap="square" rtlCol="0">
            <a:spAutoFit/>
          </a:bodyPr>
          <a:lstStyle/>
          <a:p>
            <a:pPr algn="r" rtl="1">
              <a:lnSpc>
                <a:spcPct val="200000"/>
              </a:lnSpc>
            </a:pPr>
            <a:r>
              <a:rPr lang="ar-SA" sz="2000" dirty="0">
                <a:cs typeface="+mj-cs"/>
              </a:rPr>
              <a:t>هي المرحلة الأولى في عملية المونتاج، وفيها يقوم المونتير </a:t>
            </a:r>
            <a:r>
              <a:rPr lang="ar-SA" sz="2000" b="1" dirty="0">
                <a:cs typeface="+mj-cs"/>
              </a:rPr>
              <a:t>بنقل المواد المصوَّرة (الفيديو، الصوت، الصور، الرسومات)</a:t>
            </a:r>
            <a:r>
              <a:rPr lang="ar-SA" sz="2000" dirty="0">
                <a:cs typeface="+mj-cs"/>
              </a:rPr>
              <a:t> من الكاميرا أو وسائط التخزين إلى </a:t>
            </a:r>
            <a:r>
              <a:rPr lang="ar-SA" sz="2000" b="1" dirty="0">
                <a:cs typeface="+mj-cs"/>
              </a:rPr>
              <a:t>جهاز الحاسوب وبرنامج المونتاج</a:t>
            </a:r>
            <a:r>
              <a:rPr lang="ar-SA" sz="2000" dirty="0">
                <a:cs typeface="+mj-cs"/>
              </a:rPr>
              <a:t> ليبدأ العمل عليها.</a:t>
            </a:r>
            <a:endParaRPr lang="ar-SA" sz="2000" b="1" dirty="0">
              <a:solidFill>
                <a:srgbClr val="C00000"/>
              </a:solidFill>
              <a:cs typeface="+mj-cs"/>
            </a:endParaRPr>
          </a:p>
          <a:p>
            <a:pPr algn="r" rtl="1">
              <a:lnSpc>
                <a:spcPct val="200000"/>
              </a:lnSpc>
            </a:pPr>
            <a:r>
              <a:rPr lang="ar-SA" sz="2000" b="1" dirty="0" smtClean="0">
                <a:solidFill>
                  <a:srgbClr val="C00000"/>
                </a:solidFill>
                <a:cs typeface="+mj-cs"/>
              </a:rPr>
              <a:t>الهدف </a:t>
            </a:r>
            <a:r>
              <a:rPr lang="ar-SA" sz="2000" b="1" dirty="0">
                <a:solidFill>
                  <a:srgbClr val="C00000"/>
                </a:solidFill>
                <a:cs typeface="+mj-cs"/>
              </a:rPr>
              <a:t>من المرحلة</a:t>
            </a:r>
          </a:p>
          <a:p>
            <a:pPr marL="342900" indent="-342900" algn="r" rtl="1">
              <a:lnSpc>
                <a:spcPct val="200000"/>
              </a:lnSpc>
              <a:buFont typeface="Wingdings" panose="05000000000000000000" pitchFamily="2" charset="2"/>
              <a:buChar char="§"/>
            </a:pPr>
            <a:r>
              <a:rPr lang="ar-SA" sz="2000" b="1" dirty="0">
                <a:cs typeface="+mj-cs"/>
              </a:rPr>
              <a:t>تجميع المواد الخام</a:t>
            </a:r>
            <a:r>
              <a:rPr lang="ar-SA" sz="2000" dirty="0">
                <a:cs typeface="+mj-cs"/>
              </a:rPr>
              <a:t> التي تم تصويرها في موقع الإنتاج.</a:t>
            </a:r>
          </a:p>
          <a:p>
            <a:pPr marL="342900" indent="-342900" algn="r" rtl="1">
              <a:lnSpc>
                <a:spcPct val="200000"/>
              </a:lnSpc>
              <a:buFont typeface="Wingdings" panose="05000000000000000000" pitchFamily="2" charset="2"/>
              <a:buChar char="§"/>
            </a:pPr>
            <a:r>
              <a:rPr lang="ar-SA" sz="2000" b="1" dirty="0">
                <a:cs typeface="+mj-cs"/>
              </a:rPr>
              <a:t>تنظيم الملفات</a:t>
            </a:r>
            <a:r>
              <a:rPr lang="ar-SA" sz="2000" dirty="0">
                <a:cs typeface="+mj-cs"/>
              </a:rPr>
              <a:t> لتسهيل الوصول إليها أثناء عملية المونتاج.</a:t>
            </a:r>
          </a:p>
          <a:p>
            <a:pPr marL="342900" indent="-342900" algn="r" rtl="1">
              <a:lnSpc>
                <a:spcPct val="200000"/>
              </a:lnSpc>
              <a:buFont typeface="Wingdings" panose="05000000000000000000" pitchFamily="2" charset="2"/>
              <a:buChar char="§"/>
            </a:pPr>
            <a:r>
              <a:rPr lang="ar-SA" sz="2000" b="1" dirty="0">
                <a:cs typeface="+mj-cs"/>
              </a:rPr>
              <a:t>تحويل الصيغ أو ضغطها</a:t>
            </a:r>
            <a:r>
              <a:rPr lang="ar-SA" sz="2000" dirty="0">
                <a:cs typeface="+mj-cs"/>
              </a:rPr>
              <a:t> إذا لزم الأمر لتناسب بيئة العمل داخل البرنامج.</a:t>
            </a:r>
          </a:p>
          <a:p>
            <a:pPr marL="342900" indent="-342900" algn="r" rtl="1">
              <a:lnSpc>
                <a:spcPct val="200000"/>
              </a:lnSpc>
              <a:buFont typeface="Wingdings" panose="05000000000000000000" pitchFamily="2" charset="2"/>
              <a:buChar char="§"/>
            </a:pPr>
            <a:r>
              <a:rPr lang="ar-SA" sz="2000" b="1" dirty="0">
                <a:cs typeface="+mj-cs"/>
              </a:rPr>
              <a:t>التحقق من سلامة الملفات</a:t>
            </a:r>
            <a:r>
              <a:rPr lang="ar-SA" sz="2000" dirty="0">
                <a:cs typeface="+mj-cs"/>
              </a:rPr>
              <a:t> والتأكد من أن جميع اللقطات تم استيرادها بشكل صحيح دون تلف</a:t>
            </a:r>
            <a:r>
              <a:rPr lang="ar-SA" sz="2000" dirty="0" smtClean="0">
                <a:cs typeface="+mj-cs"/>
              </a:rPr>
              <a:t>. </a:t>
            </a:r>
            <a:endParaRPr lang="ar-EG" sz="20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981131"/>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05131" y="97336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latin typeface="Simplified Arabic" pitchFamily="18" charset="-78"/>
                <a:cs typeface="Simplified Arabic" pitchFamily="18" charset="-78"/>
              </a:rPr>
              <a:t>المرحلة </a:t>
            </a:r>
            <a:r>
              <a:rPr lang="ar-SA" sz="2800" b="1" dirty="0" smtClean="0">
                <a:solidFill>
                  <a:srgbClr val="00B0F0"/>
                </a:solidFill>
                <a:latin typeface="Simplified Arabic" pitchFamily="18" charset="-78"/>
                <a:cs typeface="Simplified Arabic" pitchFamily="18" charset="-78"/>
              </a:rPr>
              <a:t>الاولى </a:t>
            </a:r>
            <a:r>
              <a:rPr lang="ar-SA" sz="2800" b="1" dirty="0" smtClean="0">
                <a:solidFill>
                  <a:srgbClr val="00B0F0"/>
                </a:solidFill>
                <a:cs typeface="+mj-cs"/>
              </a:rPr>
              <a:t>استيراد المواد الخام </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938856369"/>
      </p:ext>
    </p:extLst>
  </p:cSld>
  <p:clrMapOvr>
    <a:masterClrMapping/>
  </p:clrMapOvr>
  <mc:AlternateContent xmlns:mc="http://schemas.openxmlformats.org/markup-compatibility/2006" xmlns:p14="http://schemas.microsoft.com/office/powerpoint/2010/main">
    <mc:Choice Requires="p14">
      <p:transition p14:dur="0" advTm="299295"/>
    </mc:Choice>
    <mc:Fallback xmlns="">
      <p:transition advTm="29929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893" y="1335074"/>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670820" y="2674293"/>
            <a:ext cx="8417320" cy="4190314"/>
          </a:xfrm>
          <a:prstGeom prst="rect">
            <a:avLst/>
          </a:prstGeom>
          <a:noFill/>
        </p:spPr>
        <p:txBody>
          <a:bodyPr wrap="square" rtlCol="0">
            <a:spAutoFit/>
          </a:bodyPr>
          <a:lstStyle/>
          <a:p>
            <a:pPr algn="just" rtl="1">
              <a:lnSpc>
                <a:spcPct val="150000"/>
              </a:lnSpc>
            </a:pPr>
            <a:r>
              <a:rPr lang="ar-SA" sz="2000" dirty="0" smtClean="0"/>
              <a:t>تعني </a:t>
            </a:r>
            <a:r>
              <a:rPr lang="ar-SA" sz="2000" dirty="0"/>
              <a:t>نزع كل اللقطات التي تحتوي على عيوب فنية، أو مناظر مؤذية أو فاضحة، وغير صالحة للبث. فكل اللقطات التي تحتوي على مناظر بشعة مثلا لقتلى يمكن أن تؤذي المشاعر، أو تنعكس على نفسية المشاهد، وخاصة الأطفال والنساء الحوامل، يجب نزعها (مناظر مثلا فيها اهتزازات في الصور. أو أن الإضاءة فيها سيئة. أو فيها بعض العيوب الفنية الأخرى. أو أنها تحتوي على صور لجثث مقطوعة الرأس كما كنا نرى في العراق، أو مناظر لأشلاء متأثرة بعد انفجار ما </a:t>
            </a:r>
            <a:r>
              <a:rPr lang="ar-SA" sz="2000" dirty="0" smtClean="0"/>
              <a:t>....) </a:t>
            </a:r>
            <a:r>
              <a:rPr lang="ar-SA" sz="2000" dirty="0"/>
              <a:t>إن هذه العملية توفر على </a:t>
            </a:r>
            <a:r>
              <a:rPr lang="ar-SA" sz="2000" dirty="0" smtClean="0"/>
              <a:t>المونتير </a:t>
            </a:r>
            <a:r>
              <a:rPr lang="ar-SA" sz="2000" dirty="0"/>
              <a:t>عناء كبيراً لأنه يكون قد تخلص من هذه المشاهد ومن إمكانية تكرارها كل مرة يريد أن يعود إلى لقطة ما أثناء عملية المونتاج</a:t>
            </a:r>
            <a:r>
              <a:rPr lang="ar-SA" sz="2000" dirty="0" smtClean="0"/>
              <a:t>.</a:t>
            </a:r>
          </a:p>
          <a:p>
            <a:pPr algn="just" rtl="1">
              <a:lnSpc>
                <a:spcPct val="150000"/>
              </a:lnSpc>
            </a:pPr>
            <a:r>
              <a:rPr lang="en-US" sz="2000" dirty="0">
                <a:hlinkClick r:id="rId4"/>
              </a:rPr>
              <a:t>https://www.youtube.com/watch?v=Z0cFtT69HV8</a:t>
            </a:r>
            <a:r>
              <a:rPr lang="ar-SA" sz="2000" dirty="0"/>
              <a:t> </a:t>
            </a:r>
            <a:endParaRPr lang="ar-EG" sz="2000" b="1" spc="30" dirty="0">
              <a:effectLst>
                <a:outerShdw blurRad="38100" dist="38100" dir="2700000" algn="tl">
                  <a:srgbClr val="000000">
                    <a:alpha val="43137"/>
                  </a:srgbClr>
                </a:outerShdw>
              </a:effectLst>
              <a:latin typeface="Simplified Arabic" pitchFamily="18" charset="-78"/>
            </a:endParaRPr>
          </a:p>
          <a:p>
            <a:pPr algn="just" rtl="1">
              <a:lnSpc>
                <a:spcPct val="150000"/>
              </a:lnSpc>
            </a:pPr>
            <a:r>
              <a:rPr lang="ar-SA" sz="2000" dirty="0" smtClean="0"/>
              <a:t> </a:t>
            </a:r>
            <a:endParaRPr lang="ar-SA" sz="2000" dirty="0"/>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itchFamily="18" charset="-78"/>
                <a:cs typeface="Simplified Arabic" pitchFamily="18" charset="-78"/>
              </a:rPr>
              <a:t>تنقية </a:t>
            </a:r>
            <a:r>
              <a:rPr lang="ar-SA" sz="2800" b="1" dirty="0">
                <a:solidFill>
                  <a:srgbClr val="00B0F0"/>
                </a:solidFill>
                <a:latin typeface="Simplified Arabic" pitchFamily="18" charset="-78"/>
                <a:cs typeface="Simplified Arabic" pitchFamily="18" charset="-78"/>
              </a:rPr>
              <a:t>المواد الخام </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09485654"/>
      </p:ext>
    </p:extLst>
  </p:cSld>
  <p:clrMapOvr>
    <a:masterClrMapping/>
  </p:clrMapOvr>
  <mc:AlternateContent xmlns:mc="http://schemas.openxmlformats.org/markup-compatibility/2006" xmlns:p14="http://schemas.microsoft.com/office/powerpoint/2010/main">
    <mc:Choice Requires="p14">
      <p:transition p14:dur="0" advTm="96090"/>
    </mc:Choice>
    <mc:Fallback xmlns="">
      <p:transition advTm="9609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35074"/>
            <a:ext cx="3420718" cy="2142225"/>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3785652"/>
          </a:xfrm>
          <a:prstGeom prst="rect">
            <a:avLst/>
          </a:prstGeom>
          <a:noFill/>
        </p:spPr>
        <p:txBody>
          <a:bodyPr wrap="square" rtlCol="0">
            <a:spAutoFit/>
          </a:bodyPr>
          <a:lstStyle/>
          <a:p>
            <a:pPr algn="r" rtl="1">
              <a:lnSpc>
                <a:spcPct val="150000"/>
              </a:lnSpc>
            </a:pPr>
            <a:r>
              <a:rPr lang="ar-SA" sz="2000" dirty="0">
                <a:cs typeface="+mj-cs"/>
              </a:rPr>
              <a:t>بعد استيراد المواد، يقوم المونتير بعملية </a:t>
            </a:r>
            <a:r>
              <a:rPr lang="ar-SA" sz="2000" b="1" dirty="0">
                <a:cs typeface="+mj-cs"/>
              </a:rPr>
              <a:t>مزامنة الصوت مع الصورة</a:t>
            </a:r>
            <a:r>
              <a:rPr lang="ar-SA" sz="2000" dirty="0">
                <a:cs typeface="+mj-cs"/>
              </a:rPr>
              <a:t> وترتيب اللقطات حسب المشاهد والتسلسل الزمني للقصة</a:t>
            </a:r>
            <a:r>
              <a:rPr lang="ar-SA" sz="2000" dirty="0" smtClean="0">
                <a:cs typeface="+mj-cs"/>
              </a:rPr>
              <a:t>.</a:t>
            </a:r>
            <a:r>
              <a:rPr lang="ar-SA" sz="2000" b="1" dirty="0">
                <a:cs typeface="+mj-cs"/>
              </a:rPr>
              <a:t> </a:t>
            </a:r>
            <a:endParaRPr lang="en-US" sz="2000" b="1" dirty="0" smtClean="0">
              <a:cs typeface="+mj-cs"/>
            </a:endParaRPr>
          </a:p>
          <a:p>
            <a:pPr algn="r" rtl="1">
              <a:lnSpc>
                <a:spcPct val="150000"/>
              </a:lnSpc>
            </a:pPr>
            <a:r>
              <a:rPr lang="ar-SA" sz="2000" b="1" dirty="0" smtClean="0">
                <a:solidFill>
                  <a:srgbClr val="C00000"/>
                </a:solidFill>
                <a:cs typeface="+mj-cs"/>
              </a:rPr>
              <a:t>المهام </a:t>
            </a:r>
            <a:r>
              <a:rPr lang="ar-SA" sz="2000" b="1" dirty="0">
                <a:solidFill>
                  <a:srgbClr val="C00000"/>
                </a:solidFill>
                <a:cs typeface="+mj-cs"/>
              </a:rPr>
              <a:t>الأساسية:</a:t>
            </a:r>
          </a:p>
          <a:p>
            <a:pPr marL="342900" indent="-342900" algn="r" rtl="1">
              <a:lnSpc>
                <a:spcPct val="150000"/>
              </a:lnSpc>
              <a:buFont typeface="Arial" panose="020B0604020202020204" pitchFamily="34" charset="0"/>
              <a:buChar char="•"/>
            </a:pPr>
            <a:r>
              <a:rPr lang="ar-SA" sz="2000" dirty="0">
                <a:cs typeface="+mj-cs"/>
              </a:rPr>
              <a:t>مزامنة الصوت الخارجي مع الصورة (إذا تم تسجيل الصوت بجهاز مستقل).</a:t>
            </a:r>
          </a:p>
          <a:p>
            <a:pPr marL="342900" indent="-342900" algn="r" rtl="1">
              <a:lnSpc>
                <a:spcPct val="150000"/>
              </a:lnSpc>
              <a:buFont typeface="Arial" panose="020B0604020202020204" pitchFamily="34" charset="0"/>
              <a:buChar char="•"/>
            </a:pPr>
            <a:r>
              <a:rPr lang="ar-SA" sz="2000" dirty="0">
                <a:cs typeface="+mj-cs"/>
              </a:rPr>
              <a:t>حذف اللقطات غير </a:t>
            </a:r>
            <a:r>
              <a:rPr lang="ar-SA" sz="2000" dirty="0" smtClean="0">
                <a:cs typeface="+mj-cs"/>
              </a:rPr>
              <a:t>الصالحة</a:t>
            </a:r>
            <a:r>
              <a:rPr lang="en-US" sz="2000" dirty="0" smtClean="0">
                <a:cs typeface="+mj-cs"/>
              </a:rPr>
              <a:t> (NG Shots)</a:t>
            </a:r>
          </a:p>
          <a:p>
            <a:pPr marL="342900" indent="-342900" algn="r" rtl="1">
              <a:lnSpc>
                <a:spcPct val="150000"/>
              </a:lnSpc>
              <a:buFont typeface="Arial" panose="020B0604020202020204" pitchFamily="34" charset="0"/>
              <a:buChar char="•"/>
            </a:pPr>
            <a:r>
              <a:rPr lang="ar-SA" sz="2000" dirty="0" smtClean="0">
                <a:cs typeface="+mj-cs"/>
              </a:rPr>
              <a:t>تصنيف اللقطات حسب المشاهد والمواقع.</a:t>
            </a:r>
          </a:p>
          <a:p>
            <a:pPr marL="342900" indent="-342900" algn="r" rtl="1">
              <a:lnSpc>
                <a:spcPct val="150000"/>
              </a:lnSpc>
              <a:buFont typeface="Arial" panose="020B0604020202020204" pitchFamily="34" charset="0"/>
              <a:buChar char="•"/>
            </a:pPr>
            <a:r>
              <a:rPr lang="ar-SA" sz="2000" dirty="0" smtClean="0">
                <a:cs typeface="+mj-cs"/>
              </a:rPr>
              <a:t>إضافة </a:t>
            </a:r>
            <a:r>
              <a:rPr lang="ar-SA" sz="2000" dirty="0">
                <a:cs typeface="+mj-cs"/>
              </a:rPr>
              <a:t>العلامات </a:t>
            </a:r>
            <a:r>
              <a:rPr lang="en-US" sz="2000" dirty="0" smtClean="0">
                <a:cs typeface="+mj-cs"/>
              </a:rPr>
              <a:t> (Markers)</a:t>
            </a:r>
            <a:r>
              <a:rPr lang="ar-SA" sz="2000" dirty="0" smtClean="0">
                <a:cs typeface="+mj-cs"/>
              </a:rPr>
              <a:t>لتحديد </a:t>
            </a:r>
            <a:r>
              <a:rPr lang="ar-SA" sz="2000" dirty="0">
                <a:cs typeface="+mj-cs"/>
              </a:rPr>
              <a:t>لحظات مهمة داخل المقاطع.</a:t>
            </a:r>
          </a:p>
          <a:p>
            <a:pPr algn="r" rtl="1">
              <a:lnSpc>
                <a:spcPct val="150000"/>
              </a:lnSpc>
            </a:pPr>
            <a:r>
              <a:rPr lang="en-US" sz="2000" spc="30" dirty="0">
                <a:solidFill>
                  <a:prstClr val="black"/>
                </a:solidFill>
                <a:latin typeface="Simplified Arabic" pitchFamily="18" charset="-78"/>
                <a:cs typeface="+mj-cs"/>
                <a:hlinkClick r:id="rId5"/>
              </a:rPr>
              <a:t>https://</a:t>
            </a:r>
            <a:r>
              <a:rPr lang="en-US" sz="2000" spc="30" dirty="0" smtClean="0">
                <a:solidFill>
                  <a:prstClr val="black"/>
                </a:solidFill>
                <a:latin typeface="Simplified Arabic" pitchFamily="18" charset="-78"/>
                <a:cs typeface="+mj-cs"/>
                <a:hlinkClick r:id="rId5"/>
              </a:rPr>
              <a:t>www.youtube.com/watch?v=8CtF680YTLk</a:t>
            </a:r>
            <a:r>
              <a:rPr lang="tr-TR" sz="2000" spc="30" dirty="0" smtClean="0">
                <a:solidFill>
                  <a:prstClr val="black"/>
                </a:solidFill>
                <a:latin typeface="Simplified Arabic" pitchFamily="18" charset="-78"/>
                <a:cs typeface="+mj-cs"/>
              </a:rPr>
              <a:t> </a:t>
            </a:r>
            <a:endParaRPr kumimoji="0" lang="ar-EG" sz="200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344733" y="1444078"/>
            <a:ext cx="5975810" cy="579967"/>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cs typeface="+mj-cs"/>
              </a:rPr>
              <a:t>المرحلة </a:t>
            </a:r>
            <a:r>
              <a:rPr lang="ar-SA" sz="2400" b="1" dirty="0" smtClean="0">
                <a:solidFill>
                  <a:srgbClr val="00B0F0"/>
                </a:solidFill>
                <a:cs typeface="+mj-cs"/>
              </a:rPr>
              <a:t>الثانية </a:t>
            </a:r>
            <a:r>
              <a:rPr lang="ar-SA" sz="2400" b="1" dirty="0">
                <a:solidFill>
                  <a:srgbClr val="00B0F0"/>
                </a:solidFill>
                <a:cs typeface="+mj-cs"/>
              </a:rPr>
              <a:t>المزامنة </a:t>
            </a:r>
            <a:r>
              <a:rPr lang="ar-SA" sz="2400" b="1" dirty="0" smtClean="0">
                <a:solidFill>
                  <a:srgbClr val="00B0F0"/>
                </a:solidFill>
                <a:cs typeface="+mj-cs"/>
              </a:rPr>
              <a:t>والتنظيم</a:t>
            </a:r>
            <a:endParaRPr lang="ar-EG" sz="2400" b="1" dirty="0">
              <a:solidFill>
                <a:srgbClr val="00B0F0"/>
              </a:solidFill>
              <a:latin typeface="Simplified Arabic" pitchFamily="18" charset="-78"/>
              <a:cs typeface="+mj-cs"/>
            </a:endParaRPr>
          </a:p>
        </p:txBody>
      </p:sp>
    </p:spTree>
    <p:custDataLst>
      <p:tags r:id="rId1"/>
    </p:custDataLst>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119531"/>
    </mc:Choice>
    <mc:Fallback xmlns="">
      <p:transition advTm="119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063" y="1335074"/>
            <a:ext cx="3386537" cy="1872754"/>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44379"/>
            <a:ext cx="8417320" cy="4708981"/>
          </a:xfrm>
          <a:prstGeom prst="rect">
            <a:avLst/>
          </a:prstGeom>
          <a:noFill/>
        </p:spPr>
        <p:txBody>
          <a:bodyPr wrap="square" rtlCol="0">
            <a:spAutoFit/>
          </a:bodyPr>
          <a:lstStyle/>
          <a:p>
            <a:pPr algn="r" rtl="1">
              <a:lnSpc>
                <a:spcPct val="150000"/>
              </a:lnSpc>
            </a:pPr>
            <a:r>
              <a:rPr lang="ar-SA" sz="2000" dirty="0">
                <a:cs typeface="+mj-cs"/>
              </a:rPr>
              <a:t>هي المرحلة التي يتم فيها </a:t>
            </a:r>
            <a:r>
              <a:rPr lang="ar-SA" sz="2000" b="1" dirty="0">
                <a:cs typeface="+mj-cs"/>
              </a:rPr>
              <a:t>تجميع اللقطات الأساسية</a:t>
            </a:r>
            <a:r>
              <a:rPr lang="ar-SA" sz="2000" dirty="0">
                <a:cs typeface="+mj-cs"/>
              </a:rPr>
              <a:t> لتكوين الشكل المبدئي للفيلم أو البرنامج، دون الاهتمام بعد بالإيقاع أو التفاصيل </a:t>
            </a:r>
            <a:r>
              <a:rPr lang="ar-SA" sz="2000" dirty="0" smtClean="0">
                <a:cs typeface="+mj-cs"/>
              </a:rPr>
              <a:t>الدقيقة. ترتيب </a:t>
            </a:r>
            <a:r>
              <a:rPr lang="ar-SA" sz="2000" dirty="0">
                <a:cs typeface="+mj-cs"/>
              </a:rPr>
              <a:t>اللقطات داخل الخط الزمني اعتمادا على </a:t>
            </a:r>
            <a:r>
              <a:rPr lang="ar-SA" sz="2000" dirty="0" smtClean="0">
                <a:cs typeface="+mj-cs"/>
              </a:rPr>
              <a:t>القصة.</a:t>
            </a:r>
          </a:p>
          <a:p>
            <a:pPr algn="r" rtl="1">
              <a:lnSpc>
                <a:spcPct val="150000"/>
              </a:lnSpc>
            </a:pPr>
            <a:r>
              <a:rPr lang="ar-SA" sz="2000" b="1" dirty="0" smtClean="0">
                <a:cs typeface="+mj-cs"/>
              </a:rPr>
              <a:t>الهدف:</a:t>
            </a:r>
            <a:r>
              <a:rPr lang="ar-SA" sz="2000" dirty="0" smtClean="0">
                <a:cs typeface="+mj-cs"/>
              </a:rPr>
              <a:t>بناء </a:t>
            </a:r>
            <a:r>
              <a:rPr lang="ar-SA" sz="2000" dirty="0">
                <a:cs typeface="+mj-cs"/>
              </a:rPr>
              <a:t>الخط الدرامي أو السردي للفيديو.</a:t>
            </a:r>
          </a:p>
          <a:p>
            <a:pPr algn="r" rtl="1">
              <a:lnSpc>
                <a:spcPct val="150000"/>
              </a:lnSpc>
            </a:pPr>
            <a:r>
              <a:rPr lang="ar-SA" sz="2000" dirty="0">
                <a:cs typeface="+mj-cs"/>
              </a:rPr>
              <a:t>التأكد من تسلسل الأحداث بشكل منطقي ومفهوم.</a:t>
            </a:r>
          </a:p>
          <a:p>
            <a:pPr algn="r" rtl="1">
              <a:lnSpc>
                <a:spcPct val="150000"/>
              </a:lnSpc>
            </a:pPr>
            <a:r>
              <a:rPr lang="ar-SA" sz="2000" b="1" dirty="0">
                <a:solidFill>
                  <a:srgbClr val="C00000"/>
                </a:solidFill>
                <a:cs typeface="+mj-cs"/>
              </a:rPr>
              <a:t>المهام الأساسية:</a:t>
            </a:r>
          </a:p>
          <a:p>
            <a:pPr marL="342900" indent="-342900" algn="r" rtl="1">
              <a:lnSpc>
                <a:spcPct val="150000"/>
              </a:lnSpc>
              <a:buFont typeface="Arial" panose="020B0604020202020204" pitchFamily="34" charset="0"/>
              <a:buChar char="•"/>
            </a:pPr>
            <a:r>
              <a:rPr lang="ar-SA" sz="2000" dirty="0">
                <a:cs typeface="+mj-cs"/>
              </a:rPr>
              <a:t>اختيار أفضل اللقطات لكل مشهد.</a:t>
            </a:r>
          </a:p>
          <a:p>
            <a:pPr marL="342900" indent="-342900" algn="r" rtl="1">
              <a:lnSpc>
                <a:spcPct val="150000"/>
              </a:lnSpc>
              <a:buFont typeface="Arial" panose="020B0604020202020204" pitchFamily="34" charset="0"/>
              <a:buChar char="•"/>
            </a:pPr>
            <a:r>
              <a:rPr lang="ar-SA" sz="2000" dirty="0">
                <a:cs typeface="+mj-cs"/>
              </a:rPr>
              <a:t>ترتيب اللقطات وفق السيناريو.</a:t>
            </a:r>
          </a:p>
          <a:p>
            <a:pPr marL="342900" indent="-342900" algn="r" rtl="1">
              <a:lnSpc>
                <a:spcPct val="150000"/>
              </a:lnSpc>
              <a:buFont typeface="Arial" panose="020B0604020202020204" pitchFamily="34" charset="0"/>
              <a:buChar char="•"/>
            </a:pPr>
            <a:r>
              <a:rPr lang="ar-SA" sz="2000" dirty="0">
                <a:cs typeface="+mj-cs"/>
              </a:rPr>
              <a:t>حذف التكرار واللقطات الزائدة.</a:t>
            </a:r>
          </a:p>
          <a:p>
            <a:pPr marL="342900" indent="-342900" algn="r" rtl="1">
              <a:lnSpc>
                <a:spcPct val="150000"/>
              </a:lnSpc>
              <a:buFont typeface="Arial" panose="020B0604020202020204" pitchFamily="34" charset="0"/>
              <a:buChar char="•"/>
            </a:pPr>
            <a:r>
              <a:rPr lang="ar-SA" sz="2000" dirty="0">
                <a:cs typeface="+mj-cs"/>
              </a:rPr>
              <a:t>تقديم نسخة أولية للمخرج أو فريق الإنتاج لمراجعتها.</a:t>
            </a:r>
          </a:p>
          <a:p>
            <a:pPr algn="r" rtl="1">
              <a:lnSpc>
                <a:spcPct val="150000"/>
              </a:lnSpc>
            </a:pPr>
            <a:r>
              <a:rPr lang="ar-SA" sz="2000" dirty="0" smtClean="0">
                <a:cs typeface="+mj-cs"/>
              </a:rPr>
              <a:t>في </a:t>
            </a:r>
            <a:r>
              <a:rPr lang="ar-SA" sz="2000" dirty="0">
                <a:cs typeface="+mj-cs"/>
              </a:rPr>
              <a:t>هذه المرحلة تُبنى “الهيكلية” العامة للمشروع، وهي أهم أساس في نجاح المونتاج</a:t>
            </a: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454189" y="1433929"/>
            <a:ext cx="4113898" cy="600164"/>
          </a:xfrm>
          <a:prstGeom prst="rect">
            <a:avLst/>
          </a:prstGeom>
          <a:noFill/>
        </p:spPr>
        <p:txBody>
          <a:bodyPr wrap="square" rtlCol="0">
            <a:spAutoFit/>
          </a:bodyPr>
          <a:lstStyle/>
          <a:p>
            <a:pPr algn="ctr" rtl="1">
              <a:lnSpc>
                <a:spcPct val="150000"/>
              </a:lnSpc>
              <a:spcBef>
                <a:spcPct val="20000"/>
              </a:spcBef>
            </a:pPr>
            <a:r>
              <a:rPr lang="ar-SA" sz="2400" b="1" dirty="0" smtClean="0">
                <a:solidFill>
                  <a:srgbClr val="00B0F0"/>
                </a:solidFill>
              </a:rPr>
              <a:t>المرحلة الثالثة </a:t>
            </a:r>
            <a:r>
              <a:rPr lang="ar-SA" sz="2400" b="1" dirty="0">
                <a:solidFill>
                  <a:srgbClr val="00B0F0"/>
                </a:solidFill>
              </a:rPr>
              <a:t>المونتاج الخشن </a:t>
            </a:r>
            <a:endParaRPr lang="ar-EG" sz="2400" b="1" dirty="0">
              <a:solidFill>
                <a:srgbClr val="00B0F0"/>
              </a:solidFill>
              <a:latin typeface="Simplified Arabic" pitchFamily="18" charset="-78"/>
              <a:cs typeface="Simplified Arabic" pitchFamily="18" charset="-78"/>
            </a:endParaRPr>
          </a:p>
        </p:txBody>
      </p:sp>
    </p:spTree>
    <p:custDataLst>
      <p:tags r:id="rId1"/>
    </p:custDataLst>
    <p:extLst>
      <p:ext uri="{BB962C8B-B14F-4D97-AF65-F5344CB8AC3E}">
        <p14:creationId xmlns:p14="http://schemas.microsoft.com/office/powerpoint/2010/main" val="903055947"/>
      </p:ext>
    </p:extLst>
  </p:cSld>
  <p:clrMapOvr>
    <a:masterClrMapping/>
  </p:clrMapOvr>
  <mc:AlternateContent xmlns:mc="http://schemas.openxmlformats.org/markup-compatibility/2006" xmlns:p14="http://schemas.microsoft.com/office/powerpoint/2010/main">
    <mc:Choice Requires="p14">
      <p:transition p14:dur="0" advTm="195197"/>
    </mc:Choice>
    <mc:Fallback xmlns="">
      <p:transition advTm="1951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381560" cy="1901188"/>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28240" y="2263532"/>
            <a:ext cx="8417320" cy="4247317"/>
          </a:xfrm>
          <a:prstGeom prst="rect">
            <a:avLst/>
          </a:prstGeom>
          <a:noFill/>
        </p:spPr>
        <p:txBody>
          <a:bodyPr wrap="square" rtlCol="0">
            <a:spAutoFit/>
          </a:bodyPr>
          <a:lstStyle/>
          <a:p>
            <a:pPr algn="r" rtl="1">
              <a:lnSpc>
                <a:spcPct val="150000"/>
              </a:lnSpc>
            </a:pPr>
            <a:r>
              <a:rPr lang="ar-SA" sz="2000" dirty="0">
                <a:cs typeface="+mj-cs"/>
              </a:rPr>
              <a:t>المرحلة التي يتم فيها </a:t>
            </a:r>
            <a:r>
              <a:rPr lang="ar-SA" sz="2000" b="1" dirty="0">
                <a:cs typeface="+mj-cs"/>
              </a:rPr>
              <a:t>تحسين الانتقالات بين اللقطات وضبط الإيقاع الزمني</a:t>
            </a:r>
            <a:r>
              <a:rPr lang="ar-SA" sz="2000" dirty="0">
                <a:cs typeface="+mj-cs"/>
              </a:rPr>
              <a:t> وإضافة التفاصيل الصغيرة التي تجعل الفيديو متناسقًا وسلسًا. تحقيق الانسجام بين الصورة، الإيقاع، والمضمون</a:t>
            </a:r>
            <a:r>
              <a:rPr lang="ar-SA" sz="2000" dirty="0" smtClean="0">
                <a:cs typeface="+mj-cs"/>
              </a:rPr>
              <a:t>.</a:t>
            </a:r>
            <a:r>
              <a:rPr lang="ar-SA" sz="2000" dirty="0">
                <a:cs typeface="+mj-cs"/>
              </a:rPr>
              <a:t> معاينة المواد بعد </a:t>
            </a:r>
            <a:r>
              <a:rPr lang="ar-SA" sz="2000" dirty="0" smtClean="0">
                <a:cs typeface="+mj-cs"/>
              </a:rPr>
              <a:t>الترتيب</a:t>
            </a:r>
          </a:p>
          <a:p>
            <a:pPr algn="r" rtl="1">
              <a:lnSpc>
                <a:spcPct val="150000"/>
              </a:lnSpc>
            </a:pPr>
            <a:r>
              <a:rPr lang="ar-SA" sz="2000" b="1" dirty="0">
                <a:solidFill>
                  <a:srgbClr val="C00000"/>
                </a:solidFill>
                <a:cs typeface="+mj-cs"/>
              </a:rPr>
              <a:t>المهام الأساسية:</a:t>
            </a:r>
          </a:p>
          <a:p>
            <a:pPr marL="285750" indent="-285750" algn="r" rtl="1">
              <a:lnSpc>
                <a:spcPct val="150000"/>
              </a:lnSpc>
              <a:buFont typeface="Arial" panose="020B0604020202020204" pitchFamily="34" charset="0"/>
              <a:buChar char="•"/>
            </a:pPr>
            <a:r>
              <a:rPr lang="ar-SA" sz="2000" dirty="0">
                <a:cs typeface="+mj-cs"/>
              </a:rPr>
              <a:t>تقصير أو إطالة اللقطات وفق الإيقاع المطلوب.</a:t>
            </a:r>
          </a:p>
          <a:p>
            <a:pPr marL="285750" indent="-285750" algn="r" rtl="1">
              <a:lnSpc>
                <a:spcPct val="150000"/>
              </a:lnSpc>
              <a:buFont typeface="Arial" panose="020B0604020202020204" pitchFamily="34" charset="0"/>
              <a:buChar char="•"/>
            </a:pPr>
            <a:r>
              <a:rPr lang="ar-SA" sz="2000" dirty="0">
                <a:cs typeface="+mj-cs"/>
              </a:rPr>
              <a:t>تعديل زوايا </a:t>
            </a:r>
            <a:r>
              <a:rPr lang="ar-SA" sz="2000" dirty="0" smtClean="0">
                <a:cs typeface="+mj-cs"/>
              </a:rPr>
              <a:t>القطع</a:t>
            </a:r>
            <a:r>
              <a:rPr lang="en-US" sz="2000" dirty="0" smtClean="0">
                <a:cs typeface="+mj-cs"/>
              </a:rPr>
              <a:t>Cut </a:t>
            </a:r>
            <a:r>
              <a:rPr lang="en-US" sz="2000" dirty="0">
                <a:cs typeface="+mj-cs"/>
              </a:rPr>
              <a:t>Points) </a:t>
            </a:r>
            <a:r>
              <a:rPr lang="ar-SA" sz="2000" dirty="0" smtClean="0">
                <a:cs typeface="+mj-cs"/>
              </a:rPr>
              <a:t>) لتكون </a:t>
            </a:r>
            <a:r>
              <a:rPr lang="ar-SA" sz="2000" dirty="0">
                <a:cs typeface="+mj-cs"/>
              </a:rPr>
              <a:t>طبيعية.</a:t>
            </a:r>
          </a:p>
          <a:p>
            <a:pPr marL="285750" indent="-285750" algn="r" rtl="1">
              <a:lnSpc>
                <a:spcPct val="150000"/>
              </a:lnSpc>
              <a:buFont typeface="Arial" panose="020B0604020202020204" pitchFamily="34" charset="0"/>
              <a:buChar char="•"/>
            </a:pPr>
            <a:r>
              <a:rPr lang="ar-SA" sz="2000" dirty="0">
                <a:cs typeface="+mj-cs"/>
              </a:rPr>
              <a:t>التأكد من استمرارية الاتجاه </a:t>
            </a:r>
            <a:r>
              <a:rPr lang="en-US" sz="2000" dirty="0" smtClean="0">
                <a:cs typeface="+mj-cs"/>
              </a:rPr>
              <a:t>Continuity)</a:t>
            </a:r>
            <a:r>
              <a:rPr lang="ar-SA" sz="2000" dirty="0">
                <a:cs typeface="+mj-cs"/>
              </a:rPr>
              <a:t>)</a:t>
            </a:r>
            <a:endParaRPr lang="ar-SA" sz="2000" dirty="0" smtClean="0">
              <a:cs typeface="+mj-cs"/>
            </a:endParaRPr>
          </a:p>
          <a:p>
            <a:pPr marL="285750" indent="-285750" algn="r" rtl="1">
              <a:lnSpc>
                <a:spcPct val="150000"/>
              </a:lnSpc>
              <a:buFont typeface="Arial" panose="020B0604020202020204" pitchFamily="34" charset="0"/>
              <a:buChar char="•"/>
            </a:pPr>
            <a:r>
              <a:rPr lang="en-US" sz="2000" dirty="0" smtClean="0">
                <a:cs typeface="+mj-cs"/>
              </a:rPr>
              <a:t> </a:t>
            </a:r>
            <a:r>
              <a:rPr lang="ar-SA" sz="2000" dirty="0" smtClean="0">
                <a:cs typeface="+mj-cs"/>
              </a:rPr>
              <a:t>إضافة </a:t>
            </a:r>
            <a:r>
              <a:rPr lang="ar-SA" sz="2000" dirty="0">
                <a:cs typeface="+mj-cs"/>
              </a:rPr>
              <a:t>اللقطات التوضيحية </a:t>
            </a:r>
            <a:r>
              <a:rPr lang="tr-TR" sz="2000" dirty="0" smtClean="0">
                <a:cs typeface="+mj-cs"/>
              </a:rPr>
              <a:t> </a:t>
            </a:r>
            <a:r>
              <a:rPr lang="en-US" sz="2000" dirty="0" smtClean="0">
                <a:cs typeface="+mj-cs"/>
              </a:rPr>
              <a:t>B-roll</a:t>
            </a:r>
            <a:r>
              <a:rPr lang="en-US" sz="2000" dirty="0">
                <a:cs typeface="+mj-cs"/>
              </a:rPr>
              <a:t>) </a:t>
            </a:r>
            <a:r>
              <a:rPr lang="ar-SA" sz="2000" dirty="0">
                <a:cs typeface="+mj-cs"/>
              </a:rPr>
              <a:t>لتحسين </a:t>
            </a:r>
            <a:r>
              <a:rPr lang="ar-SA" sz="2000" dirty="0" smtClean="0">
                <a:cs typeface="+mj-cs"/>
              </a:rPr>
              <a:t>السرد).</a:t>
            </a:r>
            <a:endParaRPr lang="ar-SA" sz="2000" dirty="0">
              <a:cs typeface="+mj-cs"/>
            </a:endParaRPr>
          </a:p>
          <a:p>
            <a:pPr algn="r" rtl="1">
              <a:lnSpc>
                <a:spcPct val="150000"/>
              </a:lnSpc>
            </a:pPr>
            <a:endParaRPr lang="en-US" sz="2000" dirty="0">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04149" y="1427900"/>
            <a:ext cx="5093740"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المرحلة </a:t>
            </a:r>
            <a:r>
              <a:rPr lang="ar-SA" sz="2400" b="1" dirty="0" smtClean="0">
                <a:solidFill>
                  <a:srgbClr val="00B0F0"/>
                </a:solidFill>
              </a:rPr>
              <a:t>الرابعة </a:t>
            </a:r>
            <a:r>
              <a:rPr lang="ar-SA" sz="2400" b="1" dirty="0">
                <a:solidFill>
                  <a:srgbClr val="00B0F0"/>
                </a:solidFill>
              </a:rPr>
              <a:t>المونتاج </a:t>
            </a:r>
            <a:r>
              <a:rPr lang="ar-SA" sz="2400" b="1" dirty="0" smtClean="0">
                <a:solidFill>
                  <a:srgbClr val="00B0F0"/>
                </a:solidFill>
              </a:rPr>
              <a:t>الدقيق</a:t>
            </a:r>
            <a:endParaRPr lang="ar-EG" sz="2400" b="1" dirty="0">
              <a:solidFill>
                <a:srgbClr val="00B0F0"/>
              </a:solidFill>
              <a:latin typeface="Simplified Arabic" pitchFamily="18" charset="-78"/>
              <a:cs typeface="Simplified Arabic" pitchFamily="18" charset="-78"/>
            </a:endParaRPr>
          </a:p>
        </p:txBody>
      </p:sp>
    </p:spTree>
    <p:custDataLst>
      <p:tags r:id="rId1"/>
    </p:custDataLst>
    <p:extLst>
      <p:ext uri="{BB962C8B-B14F-4D97-AF65-F5344CB8AC3E}">
        <p14:creationId xmlns:p14="http://schemas.microsoft.com/office/powerpoint/2010/main" val="2220477986"/>
      </p:ext>
    </p:extLst>
  </p:cSld>
  <p:clrMapOvr>
    <a:masterClrMapping/>
  </p:clrMapOvr>
  <mc:AlternateContent xmlns:mc="http://schemas.openxmlformats.org/markup-compatibility/2006" xmlns:p14="http://schemas.microsoft.com/office/powerpoint/2010/main">
    <mc:Choice Requires="p14">
      <p:transition p14:dur="0" advTm="183180"/>
    </mc:Choice>
    <mc:Fallback xmlns="">
      <p:transition advTm="1831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7180" y="1335074"/>
            <a:ext cx="3392654" cy="1531218"/>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247317"/>
          </a:xfrm>
          <a:prstGeom prst="rect">
            <a:avLst/>
          </a:prstGeom>
          <a:noFill/>
        </p:spPr>
        <p:txBody>
          <a:bodyPr wrap="square" rtlCol="0">
            <a:spAutoFit/>
          </a:bodyPr>
          <a:lstStyle/>
          <a:p>
            <a:pPr algn="r" rtl="1">
              <a:lnSpc>
                <a:spcPct val="150000"/>
              </a:lnSpc>
            </a:pPr>
            <a:r>
              <a:rPr lang="ar-SA" sz="2000" dirty="0">
                <a:cs typeface="+mj-cs"/>
              </a:rPr>
              <a:t>مرحلة </a:t>
            </a:r>
            <a:r>
              <a:rPr lang="ar-SA" sz="2000" b="1" dirty="0">
                <a:cs typeface="+mj-cs"/>
              </a:rPr>
              <a:t>إضافة المؤثرات البصرية والصوتية</a:t>
            </a:r>
            <a:r>
              <a:rPr lang="ar-SA" sz="2000" dirty="0">
                <a:cs typeface="+mj-cs"/>
              </a:rPr>
              <a:t> وتصحيح الألوان وتحسين جودة الصوت</a:t>
            </a:r>
            <a:r>
              <a:rPr lang="ar-SA" sz="2000" dirty="0" smtClean="0">
                <a:cs typeface="+mj-cs"/>
              </a:rPr>
              <a:t>.</a:t>
            </a:r>
            <a:r>
              <a:rPr lang="ar-SA" sz="2000" dirty="0">
                <a:cs typeface="+mj-cs"/>
              </a:rPr>
              <a:t> اضافة التعديلات والتحسينات على المقاطع. إعطاء العمل مظهرًا احترافيًا نهائيًا</a:t>
            </a:r>
            <a:r>
              <a:rPr lang="ar-SA" sz="2000" dirty="0" smtClean="0">
                <a:cs typeface="+mj-cs"/>
              </a:rPr>
              <a:t>.</a:t>
            </a:r>
          </a:p>
          <a:p>
            <a:pPr algn="r" rtl="1">
              <a:lnSpc>
                <a:spcPct val="150000"/>
              </a:lnSpc>
            </a:pPr>
            <a:r>
              <a:rPr lang="ar-SA" sz="2000" b="1" dirty="0">
                <a:solidFill>
                  <a:srgbClr val="C00000"/>
                </a:solidFill>
                <a:cs typeface="+mj-cs"/>
              </a:rPr>
              <a:t>المهام الأساسية:</a:t>
            </a:r>
          </a:p>
          <a:p>
            <a:pPr marL="342900" indent="-342900" algn="r" rtl="1">
              <a:lnSpc>
                <a:spcPct val="150000"/>
              </a:lnSpc>
              <a:buFont typeface="Arial" panose="020B0604020202020204" pitchFamily="34" charset="0"/>
              <a:buChar char="•"/>
            </a:pPr>
            <a:r>
              <a:rPr lang="ar-SA" sz="2000" dirty="0">
                <a:cs typeface="+mj-cs"/>
              </a:rPr>
              <a:t>تصحيح الألوان </a:t>
            </a:r>
            <a:r>
              <a:rPr lang="en-US" sz="2000" dirty="0" smtClean="0">
                <a:cs typeface="+mj-cs"/>
              </a:rPr>
              <a:t>Color </a:t>
            </a:r>
            <a:r>
              <a:rPr lang="en-US" sz="2000" dirty="0">
                <a:cs typeface="+mj-cs"/>
              </a:rPr>
              <a:t>Correction) </a:t>
            </a:r>
            <a:r>
              <a:rPr lang="ar-SA" sz="2000" dirty="0" smtClean="0">
                <a:cs typeface="+mj-cs"/>
              </a:rPr>
              <a:t>) وتحسين </a:t>
            </a:r>
            <a:r>
              <a:rPr lang="ar-SA" sz="2000" dirty="0">
                <a:cs typeface="+mj-cs"/>
              </a:rPr>
              <a:t>التباين.</a:t>
            </a:r>
          </a:p>
          <a:p>
            <a:pPr marL="342900" indent="-342900" algn="r" rtl="1">
              <a:lnSpc>
                <a:spcPct val="150000"/>
              </a:lnSpc>
              <a:buFont typeface="Arial" panose="020B0604020202020204" pitchFamily="34" charset="0"/>
              <a:buChar char="•"/>
            </a:pPr>
            <a:r>
              <a:rPr lang="ar-SA" sz="2000" dirty="0">
                <a:cs typeface="+mj-cs"/>
              </a:rPr>
              <a:t>إضافة المؤثرات البصرية </a:t>
            </a:r>
            <a:r>
              <a:rPr lang="en-US" sz="2000" dirty="0" smtClean="0">
                <a:cs typeface="+mj-cs"/>
              </a:rPr>
              <a:t>VFX / Transitions)</a:t>
            </a:r>
            <a:r>
              <a:rPr lang="ar-SA" sz="2000" dirty="0" smtClean="0">
                <a:cs typeface="+mj-cs"/>
              </a:rPr>
              <a:t>)</a:t>
            </a:r>
          </a:p>
          <a:p>
            <a:pPr marL="342900" indent="-342900" algn="r" rtl="1">
              <a:lnSpc>
                <a:spcPct val="150000"/>
              </a:lnSpc>
              <a:buFont typeface="Arial" panose="020B0604020202020204" pitchFamily="34" charset="0"/>
              <a:buChar char="•"/>
            </a:pPr>
            <a:r>
              <a:rPr lang="en-US" sz="2000" dirty="0" smtClean="0">
                <a:cs typeface="+mj-cs"/>
              </a:rPr>
              <a:t> </a:t>
            </a:r>
            <a:r>
              <a:rPr lang="ar-SA" sz="2000" dirty="0" smtClean="0">
                <a:cs typeface="+mj-cs"/>
              </a:rPr>
              <a:t>دمج </a:t>
            </a:r>
            <a:r>
              <a:rPr lang="ar-SA" sz="2000" dirty="0">
                <a:cs typeface="+mj-cs"/>
              </a:rPr>
              <a:t>الموسيقى التصويرية والمؤثرات الصوتية (</a:t>
            </a:r>
            <a:r>
              <a:rPr lang="en-US" sz="2000" dirty="0" smtClean="0">
                <a:cs typeface="+mj-cs"/>
              </a:rPr>
              <a:t>SFX</a:t>
            </a:r>
            <a:r>
              <a:rPr lang="ar-SA" sz="2000" dirty="0" smtClean="0">
                <a:cs typeface="+mj-cs"/>
              </a:rPr>
              <a:t>)</a:t>
            </a:r>
          </a:p>
          <a:p>
            <a:pPr marL="342900" indent="-342900" algn="r" rtl="1">
              <a:lnSpc>
                <a:spcPct val="150000"/>
              </a:lnSpc>
              <a:buFont typeface="Arial" panose="020B0604020202020204" pitchFamily="34" charset="0"/>
              <a:buChar char="•"/>
            </a:pPr>
            <a:r>
              <a:rPr lang="ar-SA" sz="2000" dirty="0" smtClean="0">
                <a:cs typeface="+mj-cs"/>
              </a:rPr>
              <a:t>موازنة </a:t>
            </a:r>
            <a:r>
              <a:rPr lang="ar-SA" sz="2000" dirty="0">
                <a:cs typeface="+mj-cs"/>
              </a:rPr>
              <a:t>الصوت </a:t>
            </a:r>
            <a:r>
              <a:rPr lang="en-US" sz="2000" dirty="0" smtClean="0">
                <a:cs typeface="+mj-cs"/>
              </a:rPr>
              <a:t>Audio Mixing) </a:t>
            </a:r>
            <a:r>
              <a:rPr lang="ar-SA" sz="2000" dirty="0" smtClean="0">
                <a:cs typeface="+mj-cs"/>
              </a:rPr>
              <a:t>) وضبط </a:t>
            </a:r>
            <a:r>
              <a:rPr lang="ar-SA" sz="2000" dirty="0">
                <a:cs typeface="+mj-cs"/>
              </a:rPr>
              <a:t>مستوياته.</a:t>
            </a:r>
          </a:p>
          <a:p>
            <a:pPr marL="342900" indent="-342900" algn="r" rtl="1">
              <a:lnSpc>
                <a:spcPct val="150000"/>
              </a:lnSpc>
              <a:buFont typeface="Arial" panose="020B0604020202020204" pitchFamily="34" charset="0"/>
              <a:buChar char="•"/>
            </a:pPr>
            <a:r>
              <a:rPr lang="ar-SA" sz="2000" dirty="0">
                <a:cs typeface="+mj-cs"/>
              </a:rPr>
              <a:t>إضافة النصوص والعناوين </a:t>
            </a:r>
            <a:r>
              <a:rPr lang="en-US" sz="2000" dirty="0" smtClean="0">
                <a:cs typeface="+mj-cs"/>
              </a:rPr>
              <a:t>Titles </a:t>
            </a:r>
            <a:r>
              <a:rPr lang="en-US" sz="2000" dirty="0">
                <a:cs typeface="+mj-cs"/>
              </a:rPr>
              <a:t>&amp; Credits</a:t>
            </a:r>
            <a:r>
              <a:rPr lang="en-US" sz="2000" dirty="0" smtClean="0">
                <a:cs typeface="+mj-cs"/>
              </a:rPr>
              <a:t>)</a:t>
            </a:r>
            <a:r>
              <a:rPr lang="ar-SA" sz="2000" dirty="0">
                <a:cs typeface="+mj-cs"/>
              </a:rPr>
              <a:t>)</a:t>
            </a:r>
          </a:p>
          <a:p>
            <a:pPr marL="342900" indent="-342900" algn="r" rtl="1">
              <a:lnSpc>
                <a:spcPct val="150000"/>
              </a:lnSpc>
              <a:buFont typeface="Wingdings" panose="05000000000000000000" pitchFamily="2" charset="2"/>
              <a:buChar char="q"/>
            </a:pPr>
            <a:r>
              <a:rPr lang="ar-SA" sz="2000" dirty="0" smtClean="0">
                <a:solidFill>
                  <a:srgbClr val="C00000"/>
                </a:solidFill>
              </a:rPr>
              <a:t>يُفضل </a:t>
            </a:r>
            <a:r>
              <a:rPr lang="ar-SA" sz="2000" dirty="0">
                <a:solidFill>
                  <a:srgbClr val="C00000"/>
                </a:solidFill>
              </a:rPr>
              <a:t>حفظ نسخة احتياطية بعد كل تعديل مهم في هذه المرحلة.</a:t>
            </a:r>
            <a:endParaRPr kumimoji="0" lang="ar-EG" sz="2000" b="0" i="0" u="none" strike="noStrike" kern="1200" cap="none" spc="30" normalizeH="0" baseline="0" noProof="0" dirty="0">
              <a:ln>
                <a:noFill/>
              </a:ln>
              <a:solidFill>
                <a:srgbClr val="C00000"/>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4</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17943" y="1391734"/>
            <a:ext cx="5377933" cy="600164"/>
          </a:xfrm>
          <a:prstGeom prst="rect">
            <a:avLst/>
          </a:prstGeom>
          <a:noFill/>
        </p:spPr>
        <p:txBody>
          <a:bodyPr wrap="square" rtlCol="0">
            <a:spAutoFit/>
          </a:bodyPr>
          <a:lstStyle/>
          <a:p>
            <a:pPr algn="ctr" rtl="1">
              <a:lnSpc>
                <a:spcPct val="150000"/>
              </a:lnSpc>
              <a:spcBef>
                <a:spcPct val="20000"/>
              </a:spcBef>
            </a:pPr>
            <a:r>
              <a:rPr lang="ar-SA" sz="2400" b="1" dirty="0">
                <a:solidFill>
                  <a:srgbClr val="00B0F0"/>
                </a:solidFill>
              </a:rPr>
              <a:t>المرحلة </a:t>
            </a:r>
            <a:r>
              <a:rPr lang="ar-SA" sz="2400" b="1" dirty="0" smtClean="0">
                <a:solidFill>
                  <a:srgbClr val="00B0F0"/>
                </a:solidFill>
              </a:rPr>
              <a:t>الخامسة </a:t>
            </a:r>
            <a:r>
              <a:rPr lang="ar-SA" sz="2400" b="1" dirty="0">
                <a:solidFill>
                  <a:srgbClr val="00B0F0"/>
                </a:solidFill>
              </a:rPr>
              <a:t>الإخراج البصري والصوتي</a:t>
            </a:r>
            <a:endParaRPr lang="ar-EG" sz="2400" b="1" dirty="0">
              <a:solidFill>
                <a:srgbClr val="00B0F0"/>
              </a:solidFill>
              <a:latin typeface="Simplified Arabic" pitchFamily="18" charset="-78"/>
              <a:cs typeface="Simplified Arabic" pitchFamily="18" charset="-78"/>
            </a:endParaRPr>
          </a:p>
        </p:txBody>
      </p:sp>
    </p:spTree>
    <p:custDataLst>
      <p:tags r:id="rId1"/>
    </p:custDataLst>
    <p:extLst>
      <p:ext uri="{BB962C8B-B14F-4D97-AF65-F5344CB8AC3E}">
        <p14:creationId xmlns:p14="http://schemas.microsoft.com/office/powerpoint/2010/main" val="3390510768"/>
      </p:ext>
    </p:extLst>
  </p:cSld>
  <p:clrMapOvr>
    <a:masterClrMapping/>
  </p:clrMapOvr>
  <mc:AlternateContent xmlns:mc="http://schemas.openxmlformats.org/markup-compatibility/2006" xmlns:p14="http://schemas.microsoft.com/office/powerpoint/2010/main">
    <mc:Choice Requires="p14">
      <p:transition p14:dur="0" advTm="137213"/>
    </mc:Choice>
    <mc:Fallback xmlns="">
      <p:transition advTm="137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44645"/>
            <a:ext cx="3386402" cy="173661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26750" y="1418213"/>
            <a:ext cx="4822731" cy="577850"/>
          </a:xfrm>
          <a:prstGeom prst="rect">
            <a:avLst/>
          </a:prstGeom>
          <a:noFill/>
        </p:spPr>
        <p:txBody>
          <a:bodyPr wrap="square" rtlCol="0">
            <a:spAutoFit/>
          </a:bodyPr>
          <a:lstStyle/>
          <a:p>
            <a:pPr algn="r" rtl="1">
              <a:lnSpc>
                <a:spcPct val="150000"/>
              </a:lnSpc>
            </a:pPr>
            <a:r>
              <a:rPr lang="ar-SA" sz="2400" b="1" dirty="0">
                <a:solidFill>
                  <a:srgbClr val="00B0F0"/>
                </a:solidFill>
              </a:rPr>
              <a:t>المرحلة </a:t>
            </a:r>
            <a:r>
              <a:rPr lang="ar-SA" sz="2400" b="1" dirty="0" smtClean="0">
                <a:solidFill>
                  <a:srgbClr val="00B0F0"/>
                </a:solidFill>
              </a:rPr>
              <a:t>السادسة </a:t>
            </a:r>
            <a:r>
              <a:rPr lang="ar-SA" sz="2400" b="1" dirty="0">
                <a:solidFill>
                  <a:srgbClr val="00B0F0"/>
                </a:solidFill>
              </a:rPr>
              <a:t>التصدير والمراجعة النهائية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3785652"/>
          </a:xfrm>
          <a:prstGeom prst="rect">
            <a:avLst/>
          </a:prstGeom>
          <a:noFill/>
        </p:spPr>
        <p:txBody>
          <a:bodyPr wrap="square" rtlCol="0">
            <a:spAutoFit/>
          </a:bodyPr>
          <a:lstStyle/>
          <a:p>
            <a:pPr algn="just" rtl="1">
              <a:lnSpc>
                <a:spcPct val="150000"/>
              </a:lnSpc>
            </a:pPr>
            <a:r>
              <a:rPr lang="ar-SA" sz="2000" dirty="0">
                <a:cs typeface="+mj-cs"/>
              </a:rPr>
              <a:t>هي المرحلة الأخيرة، حيث يتم </a:t>
            </a:r>
            <a:r>
              <a:rPr lang="ar-SA" sz="2000" b="1" dirty="0">
                <a:cs typeface="+mj-cs"/>
              </a:rPr>
              <a:t>إخراج النسخة النهائية</a:t>
            </a:r>
            <a:r>
              <a:rPr lang="ar-SA" sz="2000" dirty="0">
                <a:cs typeface="+mj-cs"/>
              </a:rPr>
              <a:t> من المشروع بالصيغة المناسبة للعرض أو البث. إنتاج ملف نهائي بجودة عالية ومتوافق مع منصة العرض (تلفزيون – إنترنت – سينما</a:t>
            </a:r>
            <a:r>
              <a:rPr lang="ar-SA" sz="2000" dirty="0" smtClean="0">
                <a:cs typeface="+mj-cs"/>
              </a:rPr>
              <a:t>).</a:t>
            </a:r>
          </a:p>
          <a:p>
            <a:pPr algn="just" rtl="1">
              <a:lnSpc>
                <a:spcPct val="150000"/>
              </a:lnSpc>
            </a:pPr>
            <a:r>
              <a:rPr lang="ar-SA" sz="2000" b="1" dirty="0">
                <a:solidFill>
                  <a:srgbClr val="C00000"/>
                </a:solidFill>
                <a:cs typeface="+mj-cs"/>
              </a:rPr>
              <a:t>المهام الأساسية:</a:t>
            </a:r>
          </a:p>
          <a:p>
            <a:pPr marL="342900" indent="-342900" algn="just" rtl="1">
              <a:lnSpc>
                <a:spcPct val="150000"/>
              </a:lnSpc>
              <a:buFont typeface="Arial" panose="020B0604020202020204" pitchFamily="34" charset="0"/>
              <a:buChar char="•"/>
            </a:pPr>
            <a:r>
              <a:rPr lang="ar-SA" sz="2000" dirty="0">
                <a:cs typeface="+mj-cs"/>
              </a:rPr>
              <a:t>اختيار إعدادات التصدير المناسبة (</a:t>
            </a:r>
            <a:r>
              <a:rPr lang="en-US" sz="2000" dirty="0">
                <a:cs typeface="+mj-cs"/>
              </a:rPr>
              <a:t>Resolution – Codec – </a:t>
            </a:r>
            <a:r>
              <a:rPr lang="en-US" sz="2000" dirty="0" smtClean="0">
                <a:cs typeface="+mj-cs"/>
              </a:rPr>
              <a:t>Format.</a:t>
            </a:r>
            <a:r>
              <a:rPr lang="ar-SA" sz="2000" dirty="0" smtClean="0">
                <a:cs typeface="+mj-cs"/>
              </a:rPr>
              <a:t>)</a:t>
            </a:r>
            <a:endParaRPr lang="en-US" sz="2000" dirty="0">
              <a:cs typeface="+mj-cs"/>
            </a:endParaRPr>
          </a:p>
          <a:p>
            <a:pPr marL="342900" indent="-342900" algn="just" rtl="1">
              <a:lnSpc>
                <a:spcPct val="150000"/>
              </a:lnSpc>
              <a:buFont typeface="Arial" panose="020B0604020202020204" pitchFamily="34" charset="0"/>
              <a:buChar char="•"/>
            </a:pPr>
            <a:r>
              <a:rPr lang="ar-SA" sz="2000" dirty="0">
                <a:cs typeface="+mj-cs"/>
              </a:rPr>
              <a:t>تصدير نسخة أولية (</a:t>
            </a:r>
            <a:r>
              <a:rPr lang="en-US" sz="2000" dirty="0">
                <a:cs typeface="+mj-cs"/>
              </a:rPr>
              <a:t>Master </a:t>
            </a:r>
            <a:r>
              <a:rPr lang="en-US" sz="2000" dirty="0" smtClean="0">
                <a:cs typeface="+mj-cs"/>
              </a:rPr>
              <a:t>Copy</a:t>
            </a:r>
            <a:r>
              <a:rPr lang="ar-SA" sz="2000" dirty="0" smtClean="0">
                <a:cs typeface="+mj-cs"/>
              </a:rPr>
              <a:t>)</a:t>
            </a:r>
            <a:endParaRPr lang="en-US" sz="2000" dirty="0">
              <a:cs typeface="+mj-cs"/>
            </a:endParaRPr>
          </a:p>
          <a:p>
            <a:pPr marL="342900" indent="-342900" algn="just" rtl="1">
              <a:lnSpc>
                <a:spcPct val="150000"/>
              </a:lnSpc>
              <a:buFont typeface="Arial" panose="020B0604020202020204" pitchFamily="34" charset="0"/>
              <a:buChar char="•"/>
            </a:pPr>
            <a:r>
              <a:rPr lang="ar-SA" sz="2000" dirty="0">
                <a:cs typeface="+mj-cs"/>
              </a:rPr>
              <a:t>مراجعة النسخة كاملة للتأكد من خلوها من الأخطاء.</a:t>
            </a:r>
          </a:p>
          <a:p>
            <a:pPr marL="342900" indent="-342900" algn="just" rtl="1">
              <a:lnSpc>
                <a:spcPct val="150000"/>
              </a:lnSpc>
              <a:buFont typeface="Arial" panose="020B0604020202020204" pitchFamily="34" charset="0"/>
              <a:buChar char="•"/>
            </a:pPr>
            <a:r>
              <a:rPr lang="ar-SA" sz="2000" dirty="0">
                <a:cs typeface="+mj-cs"/>
              </a:rPr>
              <a:t>حفظ نسخ احتياطية بأكثر من صيغة ومكان تخزين.</a:t>
            </a:r>
          </a:p>
          <a:p>
            <a:pPr algn="just" rtl="1">
              <a:lnSpc>
                <a:spcPct val="150000"/>
              </a:lnSpc>
            </a:pPr>
            <a:endParaRPr lang="ar-SA" sz="2000" spc="30" dirty="0" smtClean="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4</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p14:dur="0" advTm="338485"/>
    </mc:Choice>
    <mc:Fallback xmlns="">
      <p:transition advTm="3384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xEl>
                                              <p:pRg st="5" end="5"/>
                                            </p:txEl>
                                          </p:spTgt>
                                        </p:tgtEl>
                                        <p:attrNameLst>
                                          <p:attrName>style.visibility</p:attrName>
                                        </p:attrNameLst>
                                      </p:cBhvr>
                                      <p:to>
                                        <p:strVal val="visible"/>
                                      </p:to>
                                    </p:set>
                                    <p:animEffect transition="in" filter="fade">
                                      <p:cBhvr>
                                        <p:cTn id="49" dur="1000"/>
                                        <p:tgtEl>
                                          <p:spTgt spid="15">
                                            <p:txEl>
                                              <p:pRg st="5" end="5"/>
                                            </p:txEl>
                                          </p:spTgt>
                                        </p:tgtEl>
                                      </p:cBhvr>
                                    </p:animEffect>
                                    <p:anim calcmode="lin" valueType="num">
                                      <p:cBhvr>
                                        <p:cTn id="5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81943" y="1308179"/>
            <a:ext cx="3299612"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23263" y="1734540"/>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4</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5454289" y="1616942"/>
            <a:ext cx="3929282" cy="461665"/>
          </a:xfrm>
          <a:prstGeom prst="rect">
            <a:avLst/>
          </a:prstGeom>
        </p:spPr>
        <p:txBody>
          <a:bodyPr wrap="none">
            <a:spAutoFit/>
          </a:bodyPr>
          <a:lstStyle/>
          <a:p>
            <a:pPr algn="r" rtl="1"/>
            <a:r>
              <a:rPr lang="ar-SA" sz="2400" b="1" dirty="0">
                <a:solidFill>
                  <a:srgbClr val="00B0F0"/>
                </a:solidFill>
              </a:rPr>
              <a:t>ملخص سريع لمراحل المونتاج </a:t>
            </a:r>
            <a:r>
              <a:rPr lang="ar-SA" sz="2400" b="1" dirty="0" smtClean="0">
                <a:solidFill>
                  <a:srgbClr val="00B0F0"/>
                </a:solidFill>
              </a:rPr>
              <a:t>الستة</a:t>
            </a:r>
            <a:endParaRPr lang="en-US" sz="2400" b="1" dirty="0">
              <a:solidFill>
                <a:srgbClr val="00B0F0"/>
              </a:solidFill>
              <a:cs typeface="+mj-cs"/>
            </a:endParaRPr>
          </a:p>
        </p:txBody>
      </p:sp>
      <p:graphicFrame>
        <p:nvGraphicFramePr>
          <p:cNvPr id="4" name="Table 3"/>
          <p:cNvGraphicFramePr>
            <a:graphicFrameLocks noGrp="1"/>
          </p:cNvGraphicFramePr>
          <p:nvPr>
            <p:extLst>
              <p:ext uri="{D42A27DB-BD31-4B8C-83A1-F6EECF244321}">
                <p14:modId xmlns:p14="http://schemas.microsoft.com/office/powerpoint/2010/main" val="92026237"/>
              </p:ext>
            </p:extLst>
          </p:nvPr>
        </p:nvGraphicFramePr>
        <p:xfrm>
          <a:off x="3640992" y="2722993"/>
          <a:ext cx="8127999" cy="3078480"/>
        </p:xfrm>
        <a:graphic>
          <a:graphicData uri="http://schemas.openxmlformats.org/drawingml/2006/table">
            <a:tbl>
              <a:tblPr firstRow="1" bandRow="1">
                <a:tableStyleId>{5C22544A-7EE6-4342-B048-85BDC9FD1C3A}</a:tableStyleId>
              </a:tblPr>
              <a:tblGrid>
                <a:gridCol w="3392854">
                  <a:extLst>
                    <a:ext uri="{9D8B030D-6E8A-4147-A177-3AD203B41FA5}">
                      <a16:colId xmlns:a16="http://schemas.microsoft.com/office/drawing/2014/main" val="3118331116"/>
                    </a:ext>
                  </a:extLst>
                </a:gridCol>
                <a:gridCol w="2743200">
                  <a:extLst>
                    <a:ext uri="{9D8B030D-6E8A-4147-A177-3AD203B41FA5}">
                      <a16:colId xmlns:a16="http://schemas.microsoft.com/office/drawing/2014/main" val="440134769"/>
                    </a:ext>
                  </a:extLst>
                </a:gridCol>
                <a:gridCol w="1991945">
                  <a:extLst>
                    <a:ext uri="{9D8B030D-6E8A-4147-A177-3AD203B41FA5}">
                      <a16:colId xmlns:a16="http://schemas.microsoft.com/office/drawing/2014/main" val="2511699957"/>
                    </a:ext>
                  </a:extLst>
                </a:gridCol>
              </a:tblGrid>
              <a:tr h="370840">
                <a:tc>
                  <a:txBody>
                    <a:bodyPr/>
                    <a:lstStyle/>
                    <a:p>
                      <a:pPr algn="ctr"/>
                      <a:r>
                        <a:rPr lang="ar-SA" sz="2000" dirty="0" smtClean="0">
                          <a:cs typeface="+mj-cs"/>
                        </a:rPr>
                        <a:t>الهدف الرئيسي</a:t>
                      </a:r>
                      <a:endParaRPr lang="ar-SA" sz="2000" dirty="0">
                        <a:cs typeface="+mj-cs"/>
                      </a:endParaRPr>
                    </a:p>
                  </a:txBody>
                  <a:tcPr anchor="ctr"/>
                </a:tc>
                <a:tc>
                  <a:txBody>
                    <a:bodyPr/>
                    <a:lstStyle/>
                    <a:p>
                      <a:pPr algn="ctr" rtl="1"/>
                      <a:r>
                        <a:rPr lang="ar-SA" sz="2000" dirty="0">
                          <a:cs typeface="+mj-cs"/>
                        </a:rPr>
                        <a:t>المرحلة</a:t>
                      </a:r>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2000" dirty="0" smtClean="0">
                          <a:cs typeface="+mj-cs"/>
                        </a:rPr>
                        <a:t>الرقم</a:t>
                      </a:r>
                    </a:p>
                  </a:txBody>
                  <a:tcPr anchor="ctr"/>
                </a:tc>
                <a:extLst>
                  <a:ext uri="{0D108BD9-81ED-4DB2-BD59-A6C34878D82A}">
                    <a16:rowId xmlns:a16="http://schemas.microsoft.com/office/drawing/2014/main" val="2267945679"/>
                  </a:ext>
                </a:extLst>
              </a:tr>
              <a:tr h="370840">
                <a:tc>
                  <a:txBody>
                    <a:bodyPr/>
                    <a:lstStyle/>
                    <a:p>
                      <a:pPr algn="ctr"/>
                      <a:r>
                        <a:rPr lang="ar-SA" sz="2000" dirty="0">
                          <a:cs typeface="+mj-cs"/>
                        </a:rPr>
                        <a:t>تجهيز وتنظيم المواد الأصلية</a:t>
                      </a:r>
                    </a:p>
                  </a:txBody>
                  <a:tcPr anchor="ctr"/>
                </a:tc>
                <a:tc>
                  <a:txBody>
                    <a:bodyPr/>
                    <a:lstStyle/>
                    <a:p>
                      <a:pPr algn="ctr" rtl="1"/>
                      <a:r>
                        <a:rPr lang="ar-SA" sz="2000" dirty="0">
                          <a:cs typeface="+mj-cs"/>
                        </a:rPr>
                        <a:t>استيراد المواد الخام</a:t>
                      </a:r>
                    </a:p>
                  </a:txBody>
                  <a:tcPr anchor="ctr"/>
                </a:tc>
                <a:tc>
                  <a:txBody>
                    <a:bodyPr/>
                    <a:lstStyle/>
                    <a:p>
                      <a:pPr algn="ctr" rtl="1"/>
                      <a:r>
                        <a:rPr lang="en-US" sz="2000" dirty="0">
                          <a:cs typeface="+mj-cs"/>
                        </a:rPr>
                        <a:t>1</a:t>
                      </a:r>
                    </a:p>
                  </a:txBody>
                  <a:tcPr anchor="ctr"/>
                </a:tc>
                <a:extLst>
                  <a:ext uri="{0D108BD9-81ED-4DB2-BD59-A6C34878D82A}">
                    <a16:rowId xmlns:a16="http://schemas.microsoft.com/office/drawing/2014/main" val="421465802"/>
                  </a:ext>
                </a:extLst>
              </a:tr>
              <a:tr h="370840">
                <a:tc>
                  <a:txBody>
                    <a:bodyPr/>
                    <a:lstStyle/>
                    <a:p>
                      <a:pPr algn="ctr"/>
                      <a:r>
                        <a:rPr lang="ar-SA" sz="2000" dirty="0">
                          <a:cs typeface="+mj-cs"/>
                        </a:rPr>
                        <a:t>ترتيب ومزامنة اللقطات والصوت</a:t>
                      </a:r>
                    </a:p>
                  </a:txBody>
                  <a:tcPr anchor="ctr"/>
                </a:tc>
                <a:tc>
                  <a:txBody>
                    <a:bodyPr/>
                    <a:lstStyle/>
                    <a:p>
                      <a:pPr algn="ctr" rtl="1"/>
                      <a:r>
                        <a:rPr lang="ar-SA" sz="2000" dirty="0">
                          <a:cs typeface="+mj-cs"/>
                        </a:rPr>
                        <a:t>المزامنة والتنظيم</a:t>
                      </a:r>
                    </a:p>
                  </a:txBody>
                  <a:tcPr anchor="ctr"/>
                </a:tc>
                <a:tc>
                  <a:txBody>
                    <a:bodyPr/>
                    <a:lstStyle/>
                    <a:p>
                      <a:pPr algn="ctr" rtl="1"/>
                      <a:r>
                        <a:rPr lang="en-US" sz="2000" dirty="0">
                          <a:cs typeface="+mj-cs"/>
                        </a:rPr>
                        <a:t>2</a:t>
                      </a:r>
                    </a:p>
                  </a:txBody>
                  <a:tcPr anchor="ctr"/>
                </a:tc>
                <a:extLst>
                  <a:ext uri="{0D108BD9-81ED-4DB2-BD59-A6C34878D82A}">
                    <a16:rowId xmlns:a16="http://schemas.microsoft.com/office/drawing/2014/main" val="3979929922"/>
                  </a:ext>
                </a:extLst>
              </a:tr>
              <a:tr h="370840">
                <a:tc>
                  <a:txBody>
                    <a:bodyPr/>
                    <a:lstStyle/>
                    <a:p>
                      <a:pPr algn="ctr"/>
                      <a:r>
                        <a:rPr lang="ar-SA" sz="2000" dirty="0">
                          <a:cs typeface="+mj-cs"/>
                        </a:rPr>
                        <a:t>بناء الشكل المبدئي للقصة</a:t>
                      </a:r>
                    </a:p>
                  </a:txBody>
                  <a:tcPr anchor="ctr"/>
                </a:tc>
                <a:tc>
                  <a:txBody>
                    <a:bodyPr/>
                    <a:lstStyle/>
                    <a:p>
                      <a:pPr algn="ctr" rtl="1"/>
                      <a:r>
                        <a:rPr lang="ar-SA" sz="2000" dirty="0">
                          <a:cs typeface="+mj-cs"/>
                        </a:rPr>
                        <a:t>المونتاج الخشن</a:t>
                      </a:r>
                    </a:p>
                  </a:txBody>
                  <a:tcPr anchor="ctr"/>
                </a:tc>
                <a:tc>
                  <a:txBody>
                    <a:bodyPr/>
                    <a:lstStyle/>
                    <a:p>
                      <a:pPr algn="ctr" rtl="1"/>
                      <a:r>
                        <a:rPr lang="en-US" sz="2000" dirty="0">
                          <a:cs typeface="+mj-cs"/>
                        </a:rPr>
                        <a:t>3</a:t>
                      </a:r>
                    </a:p>
                  </a:txBody>
                  <a:tcPr anchor="ctr"/>
                </a:tc>
                <a:extLst>
                  <a:ext uri="{0D108BD9-81ED-4DB2-BD59-A6C34878D82A}">
                    <a16:rowId xmlns:a16="http://schemas.microsoft.com/office/drawing/2014/main" val="1595097815"/>
                  </a:ext>
                </a:extLst>
              </a:tr>
              <a:tr h="370840">
                <a:tc>
                  <a:txBody>
                    <a:bodyPr/>
                    <a:lstStyle/>
                    <a:p>
                      <a:pPr algn="ctr"/>
                      <a:r>
                        <a:rPr lang="ar-SA" sz="2000" dirty="0">
                          <a:cs typeface="+mj-cs"/>
                        </a:rPr>
                        <a:t>ضبط الإيقاع والتفاصيل</a:t>
                      </a:r>
                    </a:p>
                  </a:txBody>
                  <a:tcPr anchor="ctr"/>
                </a:tc>
                <a:tc>
                  <a:txBody>
                    <a:bodyPr/>
                    <a:lstStyle/>
                    <a:p>
                      <a:pPr algn="ctr" rtl="1"/>
                      <a:r>
                        <a:rPr lang="ar-SA" sz="2000" dirty="0">
                          <a:cs typeface="+mj-cs"/>
                        </a:rPr>
                        <a:t>المونتاج الدقيق</a:t>
                      </a:r>
                    </a:p>
                  </a:txBody>
                  <a:tcPr anchor="ctr"/>
                </a:tc>
                <a:tc>
                  <a:txBody>
                    <a:bodyPr/>
                    <a:lstStyle/>
                    <a:p>
                      <a:pPr algn="ctr" rtl="1"/>
                      <a:r>
                        <a:rPr lang="en-US" sz="2000" dirty="0">
                          <a:cs typeface="+mj-cs"/>
                        </a:rPr>
                        <a:t>4</a:t>
                      </a:r>
                    </a:p>
                  </a:txBody>
                  <a:tcPr anchor="ctr"/>
                </a:tc>
                <a:extLst>
                  <a:ext uri="{0D108BD9-81ED-4DB2-BD59-A6C34878D82A}">
                    <a16:rowId xmlns:a16="http://schemas.microsoft.com/office/drawing/2014/main" val="3739238551"/>
                  </a:ext>
                </a:extLst>
              </a:tr>
              <a:tr h="370840">
                <a:tc>
                  <a:txBody>
                    <a:bodyPr/>
                    <a:lstStyle/>
                    <a:p>
                      <a:pPr algn="ctr"/>
                      <a:r>
                        <a:rPr lang="ar-SA" sz="2000" dirty="0">
                          <a:cs typeface="+mj-cs"/>
                        </a:rPr>
                        <a:t>إضافة المؤثرات وتحسين الألوان والصوت</a:t>
                      </a:r>
                    </a:p>
                  </a:txBody>
                  <a:tcPr anchor="ctr"/>
                </a:tc>
                <a:tc>
                  <a:txBody>
                    <a:bodyPr/>
                    <a:lstStyle/>
                    <a:p>
                      <a:pPr algn="ctr" rtl="1"/>
                      <a:r>
                        <a:rPr lang="ar-SA" sz="2000" dirty="0">
                          <a:cs typeface="+mj-cs"/>
                        </a:rPr>
                        <a:t>الإخراج البصري والصوتي</a:t>
                      </a:r>
                    </a:p>
                  </a:txBody>
                  <a:tcPr anchor="ctr"/>
                </a:tc>
                <a:tc>
                  <a:txBody>
                    <a:bodyPr/>
                    <a:lstStyle/>
                    <a:p>
                      <a:pPr algn="ctr" rtl="1"/>
                      <a:r>
                        <a:rPr lang="en-US" sz="2000" dirty="0">
                          <a:cs typeface="+mj-cs"/>
                        </a:rPr>
                        <a:t>5</a:t>
                      </a:r>
                    </a:p>
                  </a:txBody>
                  <a:tcPr anchor="ctr"/>
                </a:tc>
                <a:extLst>
                  <a:ext uri="{0D108BD9-81ED-4DB2-BD59-A6C34878D82A}">
                    <a16:rowId xmlns:a16="http://schemas.microsoft.com/office/drawing/2014/main" val="2106670143"/>
                  </a:ext>
                </a:extLst>
              </a:tr>
              <a:tr h="370840">
                <a:tc>
                  <a:txBody>
                    <a:bodyPr/>
                    <a:lstStyle/>
                    <a:p>
                      <a:pPr algn="ctr"/>
                      <a:r>
                        <a:rPr lang="ar-SA" sz="2000" dirty="0">
                          <a:cs typeface="+mj-cs"/>
                        </a:rPr>
                        <a:t>التصدير والمراجعة النهائية</a:t>
                      </a:r>
                    </a:p>
                  </a:txBody>
                  <a:tcPr anchor="ctr"/>
                </a:tc>
                <a:tc>
                  <a:txBody>
                    <a:bodyPr/>
                    <a:lstStyle/>
                    <a:p>
                      <a:pPr algn="ctr" rtl="1"/>
                      <a:r>
                        <a:rPr lang="ar-SA" sz="2000" dirty="0">
                          <a:cs typeface="+mj-cs"/>
                        </a:rPr>
                        <a:t>التصدير والمراجعة النهائية</a:t>
                      </a:r>
                    </a:p>
                  </a:txBody>
                  <a:tcPr anchor="ctr"/>
                </a:tc>
                <a:tc>
                  <a:txBody>
                    <a:bodyPr/>
                    <a:lstStyle/>
                    <a:p>
                      <a:pPr algn="ctr" rtl="1"/>
                      <a:r>
                        <a:rPr lang="ar-SA" sz="2000" dirty="0" smtClean="0">
                          <a:cs typeface="+mj-cs"/>
                        </a:rPr>
                        <a:t>6</a:t>
                      </a:r>
                      <a:endParaRPr lang="en-US" sz="2000" dirty="0">
                        <a:cs typeface="+mj-cs"/>
                      </a:endParaRPr>
                    </a:p>
                  </a:txBody>
                  <a:tcPr anchor="ctr"/>
                </a:tc>
                <a:extLst>
                  <a:ext uri="{0D108BD9-81ED-4DB2-BD59-A6C34878D82A}">
                    <a16:rowId xmlns:a16="http://schemas.microsoft.com/office/drawing/2014/main" val="1198271576"/>
                  </a:ext>
                </a:extLst>
              </a:tr>
            </a:tbl>
          </a:graphicData>
        </a:graphic>
      </p:graphicFrame>
      <p:sp>
        <p:nvSpPr>
          <p:cNvPr id="5" name="Rectangle 4"/>
          <p:cNvSpPr/>
          <p:nvPr/>
        </p:nvSpPr>
        <p:spPr>
          <a:xfrm>
            <a:off x="4710624" y="6016273"/>
            <a:ext cx="5544851" cy="369332"/>
          </a:xfrm>
          <a:prstGeom prst="rect">
            <a:avLst/>
          </a:prstGeom>
        </p:spPr>
        <p:txBody>
          <a:bodyPr wrap="none">
            <a:spAutoFit/>
          </a:bodyPr>
          <a:lstStyle/>
          <a:p>
            <a:r>
              <a:rPr lang="en-US" dirty="0">
                <a:hlinkClick r:id="rId6"/>
              </a:rPr>
              <a:t>https://</a:t>
            </a:r>
            <a:r>
              <a:rPr lang="en-US" dirty="0" smtClean="0">
                <a:hlinkClick r:id="rId6"/>
              </a:rPr>
              <a:t>www.youtube.com/watch?v=TkACyKxi354&amp;t=3s</a:t>
            </a:r>
            <a:r>
              <a:rPr lang="ar-SA" dirty="0" smtClean="0"/>
              <a:t>  </a:t>
            </a:r>
            <a:endParaRPr lang="en-US" dirty="0"/>
          </a:p>
        </p:txBody>
      </p:sp>
    </p:spTree>
    <p:custDataLst>
      <p:tags r:id="rId1"/>
    </p:custDataLst>
    <p:extLst>
      <p:ext uri="{BB962C8B-B14F-4D97-AF65-F5344CB8AC3E}">
        <p14:creationId xmlns:p14="http://schemas.microsoft.com/office/powerpoint/2010/main" val="1197579779"/>
      </p:ext>
    </p:extLst>
  </p:cSld>
  <p:clrMapOvr>
    <a:masterClrMapping/>
  </p:clrMapOvr>
  <mc:AlternateContent xmlns:mc="http://schemas.openxmlformats.org/markup-compatibility/2006" xmlns:p14="http://schemas.microsoft.com/office/powerpoint/2010/main">
    <mc:Choice Requires="p14">
      <p:transition p14:dur="0" advTm="106227"/>
    </mc:Choice>
    <mc:Fallback xmlns="">
      <p:transition advTm="10622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017180"/>
            <a:ext cx="3419360" cy="3419360"/>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492022" y="1524146"/>
            <a:ext cx="8417320" cy="6093976"/>
          </a:xfrm>
          <a:prstGeom prst="rect">
            <a:avLst/>
          </a:prstGeom>
          <a:noFill/>
        </p:spPr>
        <p:txBody>
          <a:bodyPr wrap="square" rtlCol="0">
            <a:spAutoFit/>
          </a:bodyPr>
          <a:lstStyle/>
          <a:p>
            <a:pPr algn="r" rtl="1">
              <a:lnSpc>
                <a:spcPct val="150000"/>
              </a:lnSpc>
            </a:pPr>
            <a:r>
              <a:rPr lang="ar-SA" sz="2000" b="1" dirty="0" smtClean="0">
                <a:solidFill>
                  <a:srgbClr val="00B0F0"/>
                </a:solidFill>
                <a:cs typeface="+mj-cs"/>
              </a:rPr>
              <a:t>تحديات  </a:t>
            </a:r>
            <a:r>
              <a:rPr lang="ar-SA" sz="2000" b="1" dirty="0">
                <a:solidFill>
                  <a:srgbClr val="00B0F0"/>
                </a:solidFill>
                <a:cs typeface="+mj-cs"/>
              </a:rPr>
              <a:t>تتعلق بالمواد </a:t>
            </a:r>
            <a:r>
              <a:rPr lang="ar-SA" sz="2000" b="1" dirty="0" smtClean="0">
                <a:solidFill>
                  <a:srgbClr val="00B0F0"/>
                </a:solidFill>
                <a:cs typeface="+mj-cs"/>
              </a:rPr>
              <a:t>المصورة:</a:t>
            </a:r>
            <a:endParaRPr lang="en-US" sz="2000" b="1" dirty="0">
              <a:solidFill>
                <a:srgbClr val="00B0F0"/>
              </a:solidFill>
              <a:cs typeface="+mj-cs"/>
            </a:endParaRPr>
          </a:p>
          <a:p>
            <a:pPr marL="342900" indent="-342900" algn="r" rtl="1">
              <a:lnSpc>
                <a:spcPct val="150000"/>
              </a:lnSpc>
              <a:buFont typeface="Arial" panose="020B0604020202020204" pitchFamily="34" charset="0"/>
              <a:buChar char="•"/>
            </a:pPr>
            <a:r>
              <a:rPr lang="ar-SA" sz="2000" dirty="0">
                <a:cs typeface="+mj-cs"/>
              </a:rPr>
              <a:t>ضعف جودة الصورة أو </a:t>
            </a:r>
            <a:r>
              <a:rPr lang="ar-SA" sz="2000" dirty="0" smtClean="0">
                <a:cs typeface="+mj-cs"/>
              </a:rPr>
              <a:t>الإضاءة</a:t>
            </a:r>
          </a:p>
          <a:p>
            <a:pPr marL="342900" indent="-342900" algn="r" rtl="1">
              <a:lnSpc>
                <a:spcPct val="150000"/>
              </a:lnSpc>
              <a:buFont typeface="Arial" panose="020B0604020202020204" pitchFamily="34" charset="0"/>
              <a:buChar char="•"/>
            </a:pPr>
            <a:r>
              <a:rPr lang="ar-SA" sz="2000" dirty="0">
                <a:cs typeface="+mj-cs"/>
              </a:rPr>
              <a:t>اهتزاز </a:t>
            </a:r>
            <a:r>
              <a:rPr lang="ar-SA" sz="2000" dirty="0" smtClean="0">
                <a:cs typeface="+mj-cs"/>
              </a:rPr>
              <a:t>الكاميرا</a:t>
            </a:r>
          </a:p>
          <a:p>
            <a:pPr marL="342900" indent="-342900" algn="r" rtl="1">
              <a:lnSpc>
                <a:spcPct val="150000"/>
              </a:lnSpc>
              <a:buFont typeface="Arial" panose="020B0604020202020204" pitchFamily="34" charset="0"/>
              <a:buChar char="•"/>
            </a:pPr>
            <a:r>
              <a:rPr lang="ar-SA" sz="2000" dirty="0" smtClean="0">
                <a:cs typeface="+mj-cs"/>
              </a:rPr>
              <a:t>تفاوت </a:t>
            </a:r>
            <a:r>
              <a:rPr lang="ar-SA" sz="2000" dirty="0">
                <a:cs typeface="+mj-cs"/>
              </a:rPr>
              <a:t>زوايا التصوير أو الألوان بين </a:t>
            </a:r>
            <a:r>
              <a:rPr lang="ar-SA" sz="2000" dirty="0" smtClean="0">
                <a:cs typeface="+mj-cs"/>
              </a:rPr>
              <a:t>اللقطات</a:t>
            </a:r>
          </a:p>
          <a:p>
            <a:pPr algn="r" rtl="1">
              <a:lnSpc>
                <a:spcPct val="150000"/>
              </a:lnSpc>
            </a:pPr>
            <a:r>
              <a:rPr lang="ar-SA" sz="2000" b="1" dirty="0" smtClean="0">
                <a:solidFill>
                  <a:srgbClr val="00B0F0"/>
                </a:solidFill>
                <a:cs typeface="+mj-cs"/>
              </a:rPr>
              <a:t>تحديات تتعلق </a:t>
            </a:r>
            <a:r>
              <a:rPr lang="ar-SA" sz="2000" b="1" dirty="0" smtClean="0">
                <a:solidFill>
                  <a:srgbClr val="00B0F0"/>
                </a:solidFill>
                <a:cs typeface="+mj-cs"/>
              </a:rPr>
              <a:t>بالصوت</a:t>
            </a:r>
            <a:endParaRPr lang="ar-SA" sz="2000" b="1" dirty="0" smtClean="0">
              <a:solidFill>
                <a:srgbClr val="00B0F0"/>
              </a:solidFill>
              <a:cs typeface="+mj-cs"/>
            </a:endParaRPr>
          </a:p>
          <a:p>
            <a:pPr marL="342900" indent="-342900" algn="r" rtl="1">
              <a:lnSpc>
                <a:spcPct val="150000"/>
              </a:lnSpc>
              <a:buFont typeface="Arial" panose="020B0604020202020204" pitchFamily="34" charset="0"/>
              <a:buChar char="•"/>
            </a:pPr>
            <a:r>
              <a:rPr lang="ar-SA" sz="2000" dirty="0"/>
              <a:t>تداخل الأصوات أو وجود ضوضاء (</a:t>
            </a:r>
            <a:r>
              <a:rPr lang="en-US" sz="2000" dirty="0" smtClean="0"/>
              <a:t>Noise</a:t>
            </a:r>
            <a:r>
              <a:rPr lang="ar-SA" sz="2000" dirty="0" smtClean="0"/>
              <a:t>)</a:t>
            </a:r>
          </a:p>
          <a:p>
            <a:pPr marL="342900" indent="-342900" algn="r" rtl="1">
              <a:lnSpc>
                <a:spcPct val="150000"/>
              </a:lnSpc>
              <a:buFont typeface="Arial" panose="020B0604020202020204" pitchFamily="34" charset="0"/>
              <a:buChar char="•"/>
            </a:pPr>
            <a:r>
              <a:rPr lang="ar-SA" sz="2000" dirty="0"/>
              <a:t>عدم تزامن الصوت مع </a:t>
            </a:r>
            <a:r>
              <a:rPr lang="ar-SA" sz="2000" dirty="0" smtClean="0"/>
              <a:t>الصورة</a:t>
            </a:r>
          </a:p>
          <a:p>
            <a:pPr marL="342900" indent="-342900" algn="r" rtl="1">
              <a:lnSpc>
                <a:spcPct val="150000"/>
              </a:lnSpc>
              <a:buFont typeface="Arial" panose="020B0604020202020204" pitchFamily="34" charset="0"/>
              <a:buChar char="•"/>
            </a:pPr>
            <a:r>
              <a:rPr lang="ar-SA" sz="2000" dirty="0"/>
              <a:t>تفاوت مستوى الصوت بين </a:t>
            </a:r>
            <a:r>
              <a:rPr lang="ar-SA" sz="2000" dirty="0" smtClean="0"/>
              <a:t>المقاطع</a:t>
            </a:r>
          </a:p>
          <a:p>
            <a:pPr lvl="0" algn="r" rtl="1" eaLnBrk="0" fontAlgn="base" hangingPunct="0">
              <a:lnSpc>
                <a:spcPct val="150000"/>
              </a:lnSpc>
              <a:spcBef>
                <a:spcPct val="0"/>
              </a:spcBef>
              <a:spcAft>
                <a:spcPct val="0"/>
              </a:spcAft>
            </a:pPr>
            <a:r>
              <a:rPr lang="ar-SA" sz="2000" b="1" dirty="0">
                <a:solidFill>
                  <a:srgbClr val="00B0F0"/>
                </a:solidFill>
              </a:rPr>
              <a:t>تحديات تقنية أثناء العمل</a:t>
            </a:r>
            <a:r>
              <a:rPr lang="ar-SA" sz="2000" b="1" dirty="0">
                <a:solidFill>
                  <a:srgbClr val="00B0F0"/>
                </a:solidFill>
                <a:latin typeface="Arial" panose="020B0604020202020204" pitchFamily="34" charset="0"/>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بطء الحاسوب أو توقف البرنامج أثناء التصدير.</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ضياع الملفات أو عدم العثور على المواد بعد النقل.</a:t>
            </a:r>
          </a:p>
          <a:p>
            <a:pPr marL="342900" indent="-342900" algn="r" rtl="1">
              <a:lnSpc>
                <a:spcPct val="150000"/>
              </a:lnSpc>
              <a:buFont typeface="Arial" panose="020B0604020202020204" pitchFamily="34" charset="0"/>
              <a:buChar char="•"/>
            </a:pPr>
            <a:endParaRPr lang="ar-SA" sz="2000" dirty="0" smtClean="0"/>
          </a:p>
          <a:p>
            <a:pPr marL="342900" indent="-342900" algn="r" rtl="1">
              <a:lnSpc>
                <a:spcPct val="150000"/>
              </a:lnSpc>
              <a:buFont typeface="Arial" panose="020B0604020202020204" pitchFamily="34" charset="0"/>
              <a:buChar char="•"/>
            </a:pPr>
            <a:endParaRPr lang="ar-SA" sz="2000" b="1" dirty="0">
              <a:solidFill>
                <a:srgbClr val="00B0F0"/>
              </a:solidFill>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30798" y="1478487"/>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4</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748929" y="1094811"/>
            <a:ext cx="4261102" cy="461665"/>
          </a:xfrm>
          <a:prstGeom prst="rect">
            <a:avLst/>
          </a:prstGeom>
        </p:spPr>
        <p:txBody>
          <a:bodyPr wrap="none">
            <a:spAutoFit/>
          </a:bodyPr>
          <a:lstStyle/>
          <a:p>
            <a:pPr algn="r" rtl="1"/>
            <a:r>
              <a:rPr lang="ar-SA" sz="2400" b="1" dirty="0">
                <a:solidFill>
                  <a:srgbClr val="00B0F0"/>
                </a:solidFill>
              </a:rPr>
              <a:t>التحديات والمشكلات الشائعة في المونتاج</a:t>
            </a:r>
            <a:endParaRPr lang="en-US" sz="2400" b="1" dirty="0">
              <a:solidFill>
                <a:srgbClr val="00B0F0"/>
              </a:solidFill>
              <a:cs typeface="+mj-cs"/>
            </a:endParaRPr>
          </a:p>
        </p:txBody>
      </p:sp>
    </p:spTree>
    <p:custDataLst>
      <p:tags r:id="rId1"/>
    </p:custDataLst>
    <p:extLst>
      <p:ext uri="{BB962C8B-B14F-4D97-AF65-F5344CB8AC3E}">
        <p14:creationId xmlns:p14="http://schemas.microsoft.com/office/powerpoint/2010/main" val="2565758463"/>
      </p:ext>
    </p:extLst>
  </p:cSld>
  <p:clrMapOvr>
    <a:masterClrMapping/>
  </p:clrMapOvr>
  <mc:AlternateContent xmlns:mc="http://schemas.openxmlformats.org/markup-compatibility/2006" xmlns:p14="http://schemas.microsoft.com/office/powerpoint/2010/main">
    <mc:Choice Requires="p14">
      <p:transition p14:dur="0" advTm="89717"/>
    </mc:Choice>
    <mc:Fallback xmlns="">
      <p:transition advTm="897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45507"/>
            <a:ext cx="3385474" cy="3385474"/>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855F0579-1F1C-CBFC-94EE-ACA5C73EBADD}"/>
              </a:ext>
            </a:extLst>
          </p:cNvPr>
          <p:cNvSpPr txBox="1"/>
          <p:nvPr/>
        </p:nvSpPr>
        <p:spPr>
          <a:xfrm>
            <a:off x="3670820" y="1986511"/>
            <a:ext cx="8417320" cy="4708981"/>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sz="2000" b="1" dirty="0" smtClean="0">
                <a:solidFill>
                  <a:srgbClr val="00B0F0"/>
                </a:solidFill>
              </a:rPr>
              <a:t>تحديات </a:t>
            </a:r>
            <a:r>
              <a:rPr lang="ar-SA" sz="2000" b="1" dirty="0">
                <a:solidFill>
                  <a:srgbClr val="00B0F0"/>
                </a:solidFill>
              </a:rPr>
              <a:t>في السرد </a:t>
            </a:r>
            <a:r>
              <a:rPr lang="ar-SA" sz="2000" b="1" dirty="0" smtClean="0">
                <a:solidFill>
                  <a:srgbClr val="00B0F0"/>
                </a:solidFill>
              </a:rPr>
              <a:t>والإيقاع:</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الملل أو البطء في </a:t>
            </a:r>
            <a:r>
              <a:rPr lang="ar-SA" sz="2000" dirty="0" smtClean="0"/>
              <a:t>الإيقاع</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عدم وضوح تسلسل </a:t>
            </a:r>
            <a:r>
              <a:rPr lang="ar-SA" sz="2000" dirty="0" smtClean="0"/>
              <a:t>الأحداث</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الانتقالات المبالغ </a:t>
            </a:r>
            <a:r>
              <a:rPr lang="ar-SA" sz="2000" dirty="0" smtClean="0"/>
              <a:t>فيها</a:t>
            </a:r>
          </a:p>
          <a:p>
            <a:pPr lvl="0" algn="r" rtl="1" eaLnBrk="0" fontAlgn="base" hangingPunct="0">
              <a:lnSpc>
                <a:spcPct val="150000"/>
              </a:lnSpc>
              <a:spcBef>
                <a:spcPct val="0"/>
              </a:spcBef>
              <a:spcAft>
                <a:spcPct val="0"/>
              </a:spcAft>
            </a:pPr>
            <a:r>
              <a:rPr lang="ar-SA" sz="2000" b="1" dirty="0">
                <a:solidFill>
                  <a:srgbClr val="00B0F0"/>
                </a:solidFill>
              </a:rPr>
              <a:t>تحديات الإبداع والرؤية </a:t>
            </a:r>
            <a:r>
              <a:rPr lang="ar-SA" sz="2000" b="1" dirty="0" smtClean="0">
                <a:solidFill>
                  <a:srgbClr val="00B0F0"/>
                </a:solidFill>
              </a:rPr>
              <a:t>الفنية</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غياب الأسلوب البصري </a:t>
            </a:r>
            <a:r>
              <a:rPr lang="ar-SA" sz="2000" dirty="0" smtClean="0"/>
              <a:t>الموحد</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صعوبة الدمج بين الصورة والموسيقى </a:t>
            </a:r>
            <a:r>
              <a:rPr lang="ar-SA" sz="2000" dirty="0" smtClean="0"/>
              <a:t>والمؤثرات</a:t>
            </a:r>
          </a:p>
          <a:p>
            <a:pPr lvl="0" algn="r" rtl="1" eaLnBrk="0" fontAlgn="base" hangingPunct="0">
              <a:lnSpc>
                <a:spcPct val="150000"/>
              </a:lnSpc>
              <a:spcBef>
                <a:spcPct val="0"/>
              </a:spcBef>
              <a:spcAft>
                <a:spcPct val="0"/>
              </a:spcAft>
            </a:pPr>
            <a:r>
              <a:rPr lang="ar-SA" sz="2000" b="1" dirty="0">
                <a:solidFill>
                  <a:srgbClr val="00B0F0"/>
                </a:solidFill>
                <a:cs typeface="+mj-cs"/>
              </a:rPr>
              <a:t>تحديات في التصدير </a:t>
            </a:r>
            <a:r>
              <a:rPr lang="ar-SA" sz="2000" b="1" dirty="0" smtClean="0">
                <a:solidFill>
                  <a:srgbClr val="00B0F0"/>
                </a:solidFill>
                <a:cs typeface="+mj-cs"/>
              </a:rPr>
              <a:t>والنشر</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اختيار الصيغة أو الدقة غير </a:t>
            </a:r>
            <a:r>
              <a:rPr lang="ar-SA" sz="2000" dirty="0" smtClean="0"/>
              <a:t>المناسبة</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sz="2000" dirty="0"/>
              <a:t>مشكلة في ضغط الملف أو فقدان الجودة</a:t>
            </a:r>
            <a:endParaRPr lang="ar-SA" sz="2000" b="1" dirty="0" smtClean="0">
              <a:solidFill>
                <a:srgbClr val="00B0F0"/>
              </a:solidFill>
              <a:cs typeface="+mj-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4</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521896" y="1524846"/>
            <a:ext cx="4261103" cy="461665"/>
          </a:xfrm>
          <a:prstGeom prst="rect">
            <a:avLst/>
          </a:prstGeom>
        </p:spPr>
        <p:txBody>
          <a:bodyPr wrap="none">
            <a:spAutoFit/>
          </a:bodyPr>
          <a:lstStyle/>
          <a:p>
            <a:pPr algn="r" rtl="1"/>
            <a:r>
              <a:rPr lang="ar-SA" sz="2400" b="1" dirty="0">
                <a:solidFill>
                  <a:srgbClr val="00B0F0"/>
                </a:solidFill>
              </a:rPr>
              <a:t>التحديات والمشكلات الشائعة في المونتاج</a:t>
            </a:r>
            <a:endParaRPr lang="en-US" sz="2400" b="1" dirty="0">
              <a:solidFill>
                <a:srgbClr val="00B0F0"/>
              </a:solidFill>
            </a:endParaRPr>
          </a:p>
        </p:txBody>
      </p:sp>
    </p:spTree>
    <p:custDataLst>
      <p:tags r:id="rId1"/>
    </p:custDataLst>
    <p:extLst>
      <p:ext uri="{BB962C8B-B14F-4D97-AF65-F5344CB8AC3E}">
        <p14:creationId xmlns:p14="http://schemas.microsoft.com/office/powerpoint/2010/main" val="1628622733"/>
      </p:ext>
    </p:extLst>
  </p:cSld>
  <p:clrMapOvr>
    <a:masterClrMapping/>
  </p:clrMapOvr>
  <mc:AlternateContent xmlns:mc="http://schemas.openxmlformats.org/markup-compatibility/2006" xmlns:p14="http://schemas.microsoft.com/office/powerpoint/2010/main">
    <mc:Choice Requires="p14">
      <p:transition p14:dur="0" advTm="79477"/>
    </mc:Choice>
    <mc:Fallback xmlns="">
      <p:transition advTm="794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8053"/>
    </mc:Choice>
    <mc:Fallback xmlns="">
      <p:transition advTm="80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30415" cy="163353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smtClean="0">
                <a:solidFill>
                  <a:prstClr val="white"/>
                </a:solidFill>
                <a:latin typeface="Times New Roman" pitchFamily="18" charset="0"/>
                <a:cs typeface="Times New Roman" pitchFamily="18" charset="0"/>
              </a:rPr>
              <a:t>4</a:t>
            </a:r>
            <a:r>
              <a:rPr lang="en-US" sz="2000" dirty="0" smtClean="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666393" y="2585600"/>
            <a:ext cx="8325032" cy="4247317"/>
          </a:xfrm>
          <a:prstGeom prst="rect">
            <a:avLst/>
          </a:prstGeom>
        </p:spPr>
        <p:txBody>
          <a:bodyPr wrap="square">
            <a:spAutoFit/>
          </a:bodyPr>
          <a:lstStyle/>
          <a:p>
            <a:pPr algn="r" rtl="1">
              <a:lnSpc>
                <a:spcPct val="150000"/>
              </a:lnSpc>
            </a:pPr>
            <a:r>
              <a:rPr lang="ar-SA" dirty="0">
                <a:cs typeface="+mj-cs"/>
              </a:rPr>
              <a:t>في ختام هذه المحاضرة، يمكننا القول إن </a:t>
            </a:r>
            <a:r>
              <a:rPr lang="ar-SA" b="1" dirty="0">
                <a:cs typeface="+mj-cs"/>
              </a:rPr>
              <a:t>فن المونتاج</a:t>
            </a:r>
            <a:r>
              <a:rPr lang="ar-SA" dirty="0">
                <a:cs typeface="+mj-cs"/>
              </a:rPr>
              <a:t> هو الركيزة الأساسية التي تمنح العمل المرئي جماله الإبداعي وسرده المتماسك. وقد تناولنا خلال المحاضرة ثلاثة محاور رئيسية تشكل جوهر العملية البصرية والإنتاجية:</a:t>
            </a:r>
          </a:p>
          <a:p>
            <a:pPr algn="r" rtl="1">
              <a:lnSpc>
                <a:spcPct val="150000"/>
              </a:lnSpc>
            </a:pPr>
            <a:r>
              <a:rPr lang="ar-SA" dirty="0">
                <a:cs typeface="+mj-cs"/>
              </a:rPr>
              <a:t>أولاً، تعرفنا على </a:t>
            </a:r>
            <a:r>
              <a:rPr lang="ar-SA" b="1" dirty="0">
                <a:cs typeface="+mj-cs"/>
              </a:rPr>
              <a:t>أنواع اللقطات</a:t>
            </a:r>
            <a:r>
              <a:rPr lang="ar-SA" dirty="0">
                <a:cs typeface="+mj-cs"/>
              </a:rPr>
              <a:t> التي تُعدّ اللغة البصرية للكاميرا، بدءًا من اللقطة العامة التي تُظهر المشهد بالكامل، مرورًا باللقطة المتوسطة التي تُبرز الشخصيات والأحداث بوضوح، وصولًا إلى اللقطة القريبة جدًا التي تُركز على أدقّ التفاصيل وتُبرز المشاعر والانفعالات. فاختيار نوع اللقطة ليس قرارًا تقنيًا فحسب، بل هو قرار فني يوجّه عين المشاهد ويؤثر في إحساسه بالمشهد.</a:t>
            </a:r>
          </a:p>
          <a:p>
            <a:pPr algn="r" rtl="1">
              <a:lnSpc>
                <a:spcPct val="150000"/>
              </a:lnSpc>
            </a:pPr>
            <a:r>
              <a:rPr lang="ar-SA" dirty="0">
                <a:cs typeface="+mj-cs"/>
              </a:rPr>
              <a:t>ثانيًا، تطرقنا إلى </a:t>
            </a:r>
            <a:r>
              <a:rPr lang="ar-SA" b="1" dirty="0">
                <a:cs typeface="+mj-cs"/>
              </a:rPr>
              <a:t>حركات الكاميرا</a:t>
            </a:r>
            <a:r>
              <a:rPr lang="ar-SA" dirty="0">
                <a:cs typeface="+mj-cs"/>
              </a:rPr>
              <a:t> التي تُضيف الحيوية والديناميكية للمشهد، مثل حركة البانوراما </a:t>
            </a:r>
            <a:r>
              <a:rPr lang="en-US" dirty="0" smtClean="0">
                <a:cs typeface="+mj-cs"/>
              </a:rPr>
              <a:t>Pan</a:t>
            </a:r>
            <a:r>
              <a:rPr lang="en-US" dirty="0">
                <a:cs typeface="+mj-cs"/>
              </a:rPr>
              <a:t>) </a:t>
            </a:r>
            <a:r>
              <a:rPr lang="ar-SA" dirty="0" smtClean="0">
                <a:cs typeface="+mj-cs"/>
              </a:rPr>
              <a:t>)التي </a:t>
            </a:r>
            <a:r>
              <a:rPr lang="ar-SA" dirty="0">
                <a:cs typeface="+mj-cs"/>
              </a:rPr>
              <a:t>تكشف مساحة المكان، وحركة </a:t>
            </a:r>
            <a:r>
              <a:rPr lang="ar-SA" dirty="0" smtClean="0">
                <a:cs typeface="+mj-cs"/>
              </a:rPr>
              <a:t>التلت</a:t>
            </a:r>
            <a:r>
              <a:rPr lang="en-US" dirty="0" smtClean="0">
                <a:cs typeface="+mj-cs"/>
              </a:rPr>
              <a:t>Tilt</a:t>
            </a:r>
            <a:r>
              <a:rPr lang="en-US" dirty="0">
                <a:cs typeface="+mj-cs"/>
              </a:rPr>
              <a:t>) </a:t>
            </a:r>
            <a:r>
              <a:rPr lang="ar-SA" dirty="0" smtClean="0">
                <a:cs typeface="+mj-cs"/>
              </a:rPr>
              <a:t>)التي </a:t>
            </a:r>
            <a:r>
              <a:rPr lang="ar-SA" dirty="0">
                <a:cs typeface="+mj-cs"/>
              </a:rPr>
              <a:t>تبرز الارتفاع والانخفاض، وحركة التتبع </a:t>
            </a:r>
            <a:r>
              <a:rPr lang="en-US" dirty="0" smtClean="0">
                <a:cs typeface="+mj-cs"/>
              </a:rPr>
              <a:t>Tracking</a:t>
            </a:r>
            <a:r>
              <a:rPr lang="en-US" dirty="0">
                <a:cs typeface="+mj-cs"/>
              </a:rPr>
              <a:t>) </a:t>
            </a:r>
            <a:r>
              <a:rPr lang="ar-SA" dirty="0" smtClean="0">
                <a:cs typeface="+mj-cs"/>
              </a:rPr>
              <a:t>)التي </a:t>
            </a:r>
            <a:r>
              <a:rPr lang="ar-SA" dirty="0">
                <a:cs typeface="+mj-cs"/>
              </a:rPr>
              <a:t>ترافق الشخصيات، بالإضافة إلى حركة العدسة </a:t>
            </a:r>
            <a:r>
              <a:rPr lang="en-US" dirty="0" smtClean="0">
                <a:cs typeface="+mj-cs"/>
              </a:rPr>
              <a:t>Zoom</a:t>
            </a:r>
            <a:r>
              <a:rPr lang="en-US" dirty="0">
                <a:cs typeface="+mj-cs"/>
              </a:rPr>
              <a:t>) </a:t>
            </a:r>
            <a:r>
              <a:rPr lang="ar-SA" dirty="0" smtClean="0">
                <a:cs typeface="+mj-cs"/>
              </a:rPr>
              <a:t>) التي </a:t>
            </a:r>
            <a:r>
              <a:rPr lang="ar-SA" dirty="0">
                <a:cs typeface="+mj-cs"/>
              </a:rPr>
              <a:t>تقرّب أو تبعد العنصر المصوّر دون تحريك الكاميرا نفسها. فلكل حركة دلالتها الدرامية وتأثيرها النفسي على المشاهد</a:t>
            </a:r>
            <a:r>
              <a:rPr lang="ar-SA" dirty="0" smtClean="0">
                <a:cs typeface="+mj-cs"/>
              </a:rPr>
              <a:t>.</a:t>
            </a:r>
            <a:endParaRPr lang="ar-SA" dirty="0">
              <a:cs typeface="+mj-cs"/>
            </a:endParaRPr>
          </a:p>
        </p:txBody>
      </p:sp>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9426"/>
    </mc:Choice>
    <mc:Fallback xmlns="">
      <p:transition advTm="5942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4181" y="1335074"/>
            <a:ext cx="3386537" cy="189646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3266985"/>
          </a:xfrm>
          <a:prstGeom prst="rect">
            <a:avLst/>
          </a:prstGeom>
          <a:noFill/>
        </p:spPr>
        <p:txBody>
          <a:bodyPr wrap="square" rtlCol="0">
            <a:spAutoFit/>
          </a:bodyPr>
          <a:lstStyle/>
          <a:p>
            <a:pPr algn="r" rtl="1">
              <a:lnSpc>
                <a:spcPct val="150000"/>
              </a:lnSpc>
            </a:pPr>
            <a:r>
              <a:rPr lang="ar-SA" sz="2000" dirty="0"/>
              <a:t>أما ثالثًا، فقد استعرضنا </a:t>
            </a:r>
            <a:r>
              <a:rPr lang="ar-SA" sz="2000" b="1" dirty="0"/>
              <a:t>مراحل المونتاج الستة</a:t>
            </a:r>
            <a:r>
              <a:rPr lang="ar-SA" sz="2000" dirty="0"/>
              <a:t>، ابتداءً من مرحلة </a:t>
            </a:r>
            <a:r>
              <a:rPr lang="ar-SA" sz="2000" b="1" dirty="0"/>
              <a:t>استيراد المواد الخام </a:t>
            </a:r>
            <a:r>
              <a:rPr lang="en-US" sz="2000" b="1" dirty="0" smtClean="0"/>
              <a:t>Ingest)</a:t>
            </a:r>
            <a:r>
              <a:rPr lang="ar-SA" sz="2000" b="1" dirty="0" smtClean="0"/>
              <a:t>)</a:t>
            </a:r>
            <a:r>
              <a:rPr lang="en-US" sz="2000" dirty="0" smtClean="0"/>
              <a:t>، </a:t>
            </a:r>
            <a:r>
              <a:rPr lang="ar-SA" sz="2000" dirty="0"/>
              <a:t>مرورًا بمرحلة </a:t>
            </a:r>
            <a:r>
              <a:rPr lang="ar-SA" sz="2000" b="1" dirty="0"/>
              <a:t>الاختيار والتنظيم</a:t>
            </a:r>
            <a:r>
              <a:rPr lang="ar-SA" sz="2000" dirty="0"/>
              <a:t>، ثم </a:t>
            </a:r>
            <a:r>
              <a:rPr lang="ar-SA" sz="2000" b="1" dirty="0"/>
              <a:t>التركيب المبدئي</a:t>
            </a:r>
            <a:r>
              <a:rPr lang="ar-SA" sz="2000" dirty="0"/>
              <a:t>، ومرحلة </a:t>
            </a:r>
            <a:r>
              <a:rPr lang="ar-SA" sz="2000" b="1" dirty="0"/>
              <a:t>المونتاج النهائي</a:t>
            </a:r>
            <a:r>
              <a:rPr lang="ar-SA" sz="2000" dirty="0"/>
              <a:t>، يليها </a:t>
            </a:r>
            <a:r>
              <a:rPr lang="ar-SA" sz="2000" b="1" dirty="0"/>
              <a:t>تصحيح الألوان والمكساج الصوتي</a:t>
            </a:r>
            <a:r>
              <a:rPr lang="ar-SA" sz="2000" dirty="0"/>
              <a:t>، وصولًا إلى </a:t>
            </a:r>
            <a:r>
              <a:rPr lang="ar-SA" sz="2000" b="1" dirty="0"/>
              <a:t>التصدير النهائي</a:t>
            </a:r>
            <a:r>
              <a:rPr lang="ar-SA" sz="2000" dirty="0"/>
              <a:t>. كل مرحلة من هذه المراحل تمثل خطوة دقيقة تتطلب ذوقًا فنيًا ودقة تقنية لتحقيق أفضل نتيجة ممكنة.</a:t>
            </a:r>
          </a:p>
          <a:p>
            <a:pPr algn="r" rtl="1">
              <a:lnSpc>
                <a:spcPct val="150000"/>
              </a:lnSpc>
            </a:pPr>
            <a:r>
              <a:rPr lang="ar-SA" sz="2000" dirty="0"/>
              <a:t>وفي النهاية، يمكن القول إن المونتاج ليس مجرد تجميع للقطات، بل هو </a:t>
            </a:r>
            <a:r>
              <a:rPr lang="ar-SA" sz="2000" b="1" dirty="0"/>
              <a:t>فن سرد بصري</a:t>
            </a:r>
            <a:r>
              <a:rPr lang="ar-SA" sz="2000" dirty="0"/>
              <a:t> يمزج بين الصورة والصوت والزمن ليخلق تجربة شعورية متكاملة. فالمونتير هو المخرج الثاني للعمل، والمسؤول عن بناء الإيقاع والتوازن البصري الذي يجذب المشاهد ويُبقيه متفاعلًا مع القصة حتى اللحظة الأخيرة.</a:t>
            </a: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smtClean="0">
                <a:solidFill>
                  <a:prstClr val="white"/>
                </a:solidFill>
                <a:latin typeface="Times New Roman" pitchFamily="18" charset="0"/>
                <a:cs typeface="Times New Roman" pitchFamily="18" charset="0"/>
              </a:rPr>
              <a:t>4</a:t>
            </a:r>
            <a:r>
              <a:rPr lang="en-US" sz="2000" dirty="0" smtClean="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04904BE8-13A0-66C6-DC86-48D6CF290819}"/>
              </a:ext>
            </a:extLst>
          </p:cNvPr>
          <p:cNvSpPr txBox="1"/>
          <p:nvPr/>
        </p:nvSpPr>
        <p:spPr>
          <a:xfrm>
            <a:off x="5205595" y="1571785"/>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Tree>
    <p:extLst>
      <p:ext uri="{BB962C8B-B14F-4D97-AF65-F5344CB8AC3E}">
        <p14:creationId xmlns:p14="http://schemas.microsoft.com/office/powerpoint/2010/main" val="3836064539"/>
      </p:ext>
    </p:extLst>
  </p:cSld>
  <p:clrMapOvr>
    <a:masterClrMapping/>
  </p:clrMapOvr>
  <mc:AlternateContent xmlns:mc="http://schemas.openxmlformats.org/markup-compatibility/2006" xmlns:p14="http://schemas.microsoft.com/office/powerpoint/2010/main">
    <mc:Choice Requires="p14">
      <p:transition p14:dur="0" advTm="32798"/>
    </mc:Choice>
    <mc:Fallback xmlns="">
      <p:transition advTm="3279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574136"/>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4</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385474" y="2461264"/>
            <a:ext cx="8661706" cy="4247317"/>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أبو زيد، </a:t>
            </a:r>
            <a:r>
              <a:rPr lang="ar-SA" altLang="en-US" sz="2000" dirty="0" smtClean="0">
                <a:latin typeface="Arial" panose="020B0604020202020204" pitchFamily="34" charset="0"/>
                <a:cs typeface="+mj-cs"/>
              </a:rPr>
              <a:t>محمد(2015)</a:t>
            </a:r>
            <a:r>
              <a:rPr lang="en-US" altLang="en-US" sz="2000" dirty="0" smtClean="0">
                <a:latin typeface="Arial" panose="020B0604020202020204" pitchFamily="34" charset="0"/>
                <a:cs typeface="+mj-cs"/>
              </a:rPr>
              <a:t> </a:t>
            </a:r>
            <a:r>
              <a:rPr lang="ar-SA" altLang="en-US" sz="2000" dirty="0">
                <a:latin typeface="Arial" panose="020B0604020202020204" pitchFamily="34" charset="0"/>
                <a:cs typeface="+mj-cs"/>
              </a:rPr>
              <a:t>فن المونتاج التلفزيوني والسينمائي</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القاهرة: دار الفكر العربي</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إبراهيم، </a:t>
            </a:r>
            <a:r>
              <a:rPr lang="ar-SA" altLang="en-US" sz="2000" dirty="0" smtClean="0">
                <a:latin typeface="Arial" panose="020B0604020202020204" pitchFamily="34" charset="0"/>
                <a:cs typeface="+mj-cs"/>
              </a:rPr>
              <a:t>سامي(2018</a:t>
            </a:r>
            <a:r>
              <a:rPr lang="ar-SA" altLang="en-US" sz="2000" dirty="0">
                <a:latin typeface="Arial" panose="020B0604020202020204" pitchFamily="34" charset="0"/>
                <a:cs typeface="+mj-cs"/>
              </a:rPr>
              <a:t>)</a:t>
            </a:r>
            <a:r>
              <a:rPr lang="en-US" altLang="en-US" sz="2000" dirty="0" smtClean="0">
                <a:latin typeface="Arial" panose="020B0604020202020204" pitchFamily="34" charset="0"/>
                <a:cs typeface="+mj-cs"/>
              </a:rPr>
              <a:t> </a:t>
            </a:r>
            <a:r>
              <a:rPr lang="ar-SA" altLang="en-US" sz="2000" dirty="0">
                <a:latin typeface="Arial" panose="020B0604020202020204" pitchFamily="34" charset="0"/>
                <a:cs typeface="+mj-cs"/>
              </a:rPr>
              <a:t>التصوير والإخراج والمونتاج في الإنتاج التلفزيوني والسينمائي</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عمّان: دار أسامة للنشر والتوزيع</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الجمل، </a:t>
            </a:r>
            <a:r>
              <a:rPr lang="ar-SA" altLang="en-US" sz="2000" dirty="0" smtClean="0">
                <a:latin typeface="Arial" panose="020B0604020202020204" pitchFamily="34" charset="0"/>
                <a:cs typeface="+mj-cs"/>
              </a:rPr>
              <a:t>فؤاد(2016)</a:t>
            </a:r>
            <a:r>
              <a:rPr lang="en-US" altLang="en-US" sz="2000" dirty="0" smtClean="0">
                <a:latin typeface="Arial" panose="020B0604020202020204" pitchFamily="34" charset="0"/>
                <a:cs typeface="+mj-cs"/>
              </a:rPr>
              <a:t> </a:t>
            </a:r>
            <a:r>
              <a:rPr lang="ar-SA" altLang="en-US" sz="2000" dirty="0">
                <a:latin typeface="Arial" panose="020B0604020202020204" pitchFamily="34" charset="0"/>
                <a:cs typeface="+mj-cs"/>
              </a:rPr>
              <a:t>لغة الصورة في السينما والتلفزيون</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القاهرة: الهيئة المصرية العامة للكتاب</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الحربي، </a:t>
            </a:r>
            <a:r>
              <a:rPr lang="ar-SA" altLang="en-US" sz="2000" dirty="0" smtClean="0">
                <a:latin typeface="Arial" panose="020B0604020202020204" pitchFamily="34" charset="0"/>
                <a:cs typeface="+mj-cs"/>
              </a:rPr>
              <a:t>مازن(2020) مبادئ </a:t>
            </a:r>
            <a:r>
              <a:rPr lang="ar-SA" altLang="en-US" sz="2000" dirty="0">
                <a:latin typeface="Arial" panose="020B0604020202020204" pitchFamily="34" charset="0"/>
                <a:cs typeface="+mj-cs"/>
              </a:rPr>
              <a:t>المونتاج الرقمي باستخدام</a:t>
            </a:r>
            <a:r>
              <a:rPr lang="en-US" altLang="en-US" sz="2000" dirty="0">
                <a:latin typeface="Arial" panose="020B0604020202020204" pitchFamily="34" charset="0"/>
                <a:cs typeface="+mj-cs"/>
              </a:rPr>
              <a:t> Adobe Premiere Pro. </a:t>
            </a:r>
            <a:r>
              <a:rPr lang="ar-SA" altLang="en-US" sz="2000" dirty="0">
                <a:latin typeface="Arial" panose="020B0604020202020204" pitchFamily="34" charset="0"/>
                <a:cs typeface="+mj-cs"/>
              </a:rPr>
              <a:t>الرياض: مكتبة العبيكان</a:t>
            </a:r>
            <a:r>
              <a:rPr lang="en-US" altLang="en-US" sz="2000" dirty="0">
                <a:latin typeface="Arial" panose="020B0604020202020204" pitchFamily="34" charset="0"/>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العزاوي، </a:t>
            </a:r>
            <a:r>
              <a:rPr lang="ar-SA" altLang="en-US" sz="2000" dirty="0" smtClean="0">
                <a:latin typeface="Arial" panose="020B0604020202020204" pitchFamily="34" charset="0"/>
                <a:cs typeface="+mj-cs"/>
              </a:rPr>
              <a:t>أحمد(2019)</a:t>
            </a:r>
            <a:r>
              <a:rPr lang="en-US" altLang="en-US" sz="2000" dirty="0" smtClean="0">
                <a:latin typeface="Arial" panose="020B0604020202020204" pitchFamily="34" charset="0"/>
                <a:cs typeface="+mj-cs"/>
              </a:rPr>
              <a:t> </a:t>
            </a:r>
            <a:r>
              <a:rPr lang="ar-SA" altLang="en-US" sz="2000" dirty="0">
                <a:latin typeface="Arial" panose="020B0604020202020204" pitchFamily="34" charset="0"/>
                <a:cs typeface="+mj-cs"/>
              </a:rPr>
              <a:t>تقنيات التصوير السينمائي والتلفزيوني</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بغداد: دار دجلة للنشر والتوزيع</a:t>
            </a:r>
            <a:r>
              <a:rPr lang="en-US" altLang="en-US" sz="2000" dirty="0" smtClean="0">
                <a:latin typeface="Arial" panose="020B0604020202020204" pitchFamily="34" charset="0"/>
                <a:cs typeface="+mj-cs"/>
              </a:rPr>
              <a:t>.</a:t>
            </a:r>
            <a:endParaRPr lang="ar-SA" altLang="en-US" sz="2000" dirty="0" smtClean="0">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en-US" altLang="en-US" sz="2000" dirty="0">
                <a:latin typeface="Arial" panose="020B0604020202020204" pitchFamily="34" charset="0"/>
                <a:cs typeface="+mj-cs"/>
                <a:hlinkClick r:id="rId6"/>
              </a:rPr>
              <a:t>https://</a:t>
            </a:r>
            <a:r>
              <a:rPr lang="en-US" altLang="en-US" sz="2000" dirty="0" smtClean="0">
                <a:latin typeface="Arial" panose="020B0604020202020204" pitchFamily="34" charset="0"/>
                <a:cs typeface="+mj-cs"/>
                <a:hlinkClick r:id="rId6"/>
              </a:rPr>
              <a:t>www.youtube.com/watch?v=CD1eFkk_59A</a:t>
            </a:r>
            <a:r>
              <a:rPr lang="ar-SA" altLang="en-US" sz="2000" dirty="0" smtClean="0">
                <a:latin typeface="Arial" panose="020B0604020202020204" pitchFamily="34" charset="0"/>
                <a:cs typeface="+mj-cs"/>
              </a:rPr>
              <a:t>  زوايا التصوير</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en-US" altLang="en-US" sz="2000" dirty="0">
                <a:latin typeface="Arial" panose="020B0604020202020204" pitchFamily="34" charset="0"/>
                <a:cs typeface="+mj-cs"/>
                <a:hlinkClick r:id="rId7"/>
              </a:rPr>
              <a:t>https://</a:t>
            </a:r>
            <a:r>
              <a:rPr lang="en-US" altLang="en-US" sz="2000" dirty="0" smtClean="0">
                <a:latin typeface="Arial" panose="020B0604020202020204" pitchFamily="34" charset="0"/>
                <a:cs typeface="+mj-cs"/>
                <a:hlinkClick r:id="rId7"/>
              </a:rPr>
              <a:t>www.youtube.com/watch?v=Jod-c56joXw</a:t>
            </a:r>
            <a:r>
              <a:rPr lang="ar-SA" altLang="en-US" sz="2000" dirty="0" smtClean="0">
                <a:latin typeface="Arial" panose="020B0604020202020204" pitchFamily="34" charset="0"/>
                <a:cs typeface="+mj-cs"/>
              </a:rPr>
              <a:t> احجام اللقطات </a:t>
            </a:r>
            <a:endParaRPr lang="en-US" altLang="en-US" sz="2000" dirty="0">
              <a:latin typeface="Arial" panose="020B0604020202020204" pitchFamily="34" charset="0"/>
              <a:cs typeface="+mj-cs"/>
            </a:endParaRPr>
          </a:p>
        </p:txBody>
      </p:sp>
    </p:spTree>
    <p:custDataLst>
      <p:tags r:id="rId1"/>
    </p:custDataLst>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30101"/>
    </mc:Choice>
    <mc:Fallback xmlns="">
      <p:transition advTm="301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7"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15831"/>
    </mc:Choice>
    <mc:Fallback xmlns="">
      <p:transition advTm="15831"/>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
</p:tagLst>
</file>

<file path=ppt/tags/tag2.xml><?xml version="1.0" encoding="utf-8"?>
<p:tagLst xmlns:a="http://schemas.openxmlformats.org/drawingml/2006/main" xmlns:r="http://schemas.openxmlformats.org/officeDocument/2006/relationships" xmlns:p="http://schemas.openxmlformats.org/presentationml/2006/main">
  <p:tag name="TIMING" val="|2.7"/>
</p:tagLst>
</file>

<file path=ppt/tags/tag3.xml><?xml version="1.0" encoding="utf-8"?>
<p:tagLst xmlns:a="http://schemas.openxmlformats.org/drawingml/2006/main" xmlns:r="http://schemas.openxmlformats.org/officeDocument/2006/relationships" xmlns:p="http://schemas.openxmlformats.org/presentationml/2006/main">
  <p:tag name="TIMING" val="|15.8"/>
</p:tagLst>
</file>

<file path=ppt/tags/tag4.xml><?xml version="1.0" encoding="utf-8"?>
<p:tagLst xmlns:a="http://schemas.openxmlformats.org/drawingml/2006/main" xmlns:r="http://schemas.openxmlformats.org/officeDocument/2006/relationships" xmlns:p="http://schemas.openxmlformats.org/presentationml/2006/main">
  <p:tag name="TIMING" val="|2"/>
</p:tagLst>
</file>

<file path=ppt/tags/tag5.xml><?xml version="1.0" encoding="utf-8"?>
<p:tagLst xmlns:a="http://schemas.openxmlformats.org/drawingml/2006/main" xmlns:r="http://schemas.openxmlformats.org/officeDocument/2006/relationships" xmlns:p="http://schemas.openxmlformats.org/presentationml/2006/main">
  <p:tag name="TIMING" val="|8.5"/>
</p:tagLst>
</file>

<file path=ppt/tags/tag6.xml><?xml version="1.0" encoding="utf-8"?>
<p:tagLst xmlns:a="http://schemas.openxmlformats.org/drawingml/2006/main" xmlns:r="http://schemas.openxmlformats.org/officeDocument/2006/relationships" xmlns:p="http://schemas.openxmlformats.org/presentationml/2006/main">
  <p:tag name="TIMING" val="|2.8"/>
</p:tagLst>
</file>

<file path=ppt/tags/tag7.xml><?xml version="1.0" encoding="utf-8"?>
<p:tagLst xmlns:a="http://schemas.openxmlformats.org/drawingml/2006/main" xmlns:r="http://schemas.openxmlformats.org/officeDocument/2006/relationships" xmlns:p="http://schemas.openxmlformats.org/presentationml/2006/main">
  <p:tag name="TIMING" val="|2"/>
</p:tagLst>
</file>

<file path=ppt/tags/tag8.xml><?xml version="1.0" encoding="utf-8"?>
<p:tagLst xmlns:a="http://schemas.openxmlformats.org/drawingml/2006/main" xmlns:r="http://schemas.openxmlformats.org/officeDocument/2006/relationships" xmlns:p="http://schemas.openxmlformats.org/presentationml/2006/main">
  <p:tag name="TIMING" val="|1.6"/>
</p:tagLst>
</file>

<file path=ppt/tags/tag9.xml><?xml version="1.0" encoding="utf-8"?>
<p:tagLst xmlns:a="http://schemas.openxmlformats.org/drawingml/2006/main" xmlns:r="http://schemas.openxmlformats.org/officeDocument/2006/relationships" xmlns:p="http://schemas.openxmlformats.org/presentationml/2006/main">
  <p:tag name="TIMING" val="|15.8"/>
</p:tagLst>
</file>

<file path=ppt/tags/tag10.xml><?xml version="1.0" encoding="utf-8"?>
<p:tagLst xmlns:a="http://schemas.openxmlformats.org/drawingml/2006/main" xmlns:r="http://schemas.openxmlformats.org/officeDocument/2006/relationships" xmlns:p="http://schemas.openxmlformats.org/presentationml/2006/main">
  <p:tag name="TIMING" val="|2.4"/>
</p:tagLst>
</file>

<file path=ppt/tags/tag11.xml><?xml version="1.0" encoding="utf-8"?>
<p:tagLst xmlns:a="http://schemas.openxmlformats.org/drawingml/2006/main" xmlns:r="http://schemas.openxmlformats.org/officeDocument/2006/relationships" xmlns:p="http://schemas.openxmlformats.org/presentationml/2006/main">
  <p:tag name="TIMING" val="|2.2"/>
</p:tagLst>
</file>

<file path=ppt/tags/tag12.xml><?xml version="1.0" encoding="utf-8"?>
<p:tagLst xmlns:a="http://schemas.openxmlformats.org/drawingml/2006/main" xmlns:r="http://schemas.openxmlformats.org/officeDocument/2006/relationships" xmlns:p="http://schemas.openxmlformats.org/presentationml/2006/main">
  <p:tag name="TIMING" val="|2.6"/>
</p:tagLst>
</file>

<file path=ppt/tags/tag13.xml><?xml version="1.0" encoding="utf-8"?>
<p:tagLst xmlns:a="http://schemas.openxmlformats.org/drawingml/2006/main" xmlns:r="http://schemas.openxmlformats.org/officeDocument/2006/relationships" xmlns:p="http://schemas.openxmlformats.org/presentationml/2006/main">
  <p:tag name="TIMING" val="|1"/>
</p:tagLst>
</file>

<file path=ppt/tags/tag14.xml><?xml version="1.0" encoding="utf-8"?>
<p:tagLst xmlns:a="http://schemas.openxmlformats.org/drawingml/2006/main" xmlns:r="http://schemas.openxmlformats.org/officeDocument/2006/relationships" xmlns:p="http://schemas.openxmlformats.org/presentationml/2006/main">
  <p:tag name="TIMING" val="|5.4|1.5|77.2|25.5|32.8|39.4|37.8|26.8|56.2"/>
</p:tagLst>
</file>

<file path=ppt/tags/tag15.xml><?xml version="1.0" encoding="utf-8"?>
<p:tagLst xmlns:a="http://schemas.openxmlformats.org/drawingml/2006/main" xmlns:r="http://schemas.openxmlformats.org/officeDocument/2006/relationships" xmlns:p="http://schemas.openxmlformats.org/presentationml/2006/main">
  <p:tag name="TIMING" val="|13.2"/>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1"/>
</p:tagLst>
</file>

<file path=ppt/tags/tag18.xml><?xml version="1.0" encoding="utf-8"?>
<p:tagLst xmlns:a="http://schemas.openxmlformats.org/drawingml/2006/main" xmlns:r="http://schemas.openxmlformats.org/officeDocument/2006/relationships" xmlns:p="http://schemas.openxmlformats.org/presentationml/2006/main">
  <p:tag name="TIMING" val="|8.1"/>
</p:tagLst>
</file>

<file path=ppt/tags/tag19.xml><?xml version="1.0" encoding="utf-8"?>
<p:tagLst xmlns:a="http://schemas.openxmlformats.org/drawingml/2006/main" xmlns:r="http://schemas.openxmlformats.org/officeDocument/2006/relationships" xmlns:p="http://schemas.openxmlformats.org/presentationml/2006/main">
  <p:tag name="TIMING" val="|0.8|2.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2.xml><?xml version="1.0" encoding="utf-8"?>
<ds:datastoreItem xmlns:ds="http://schemas.openxmlformats.org/officeDocument/2006/customXml" ds:itemID="{E43B2208-52EF-42CA-B965-3CB7DCC87174}">
  <ds:schemaRefs>
    <ds:schemaRef ds:uri="http://purl.org/dc/dcmitype/"/>
    <ds:schemaRef ds:uri="http://purl.org/dc/elements/1.1/"/>
    <ds:schemaRef ds:uri="http://schemas.microsoft.com/office/2006/documentManagement/types"/>
    <ds:schemaRef ds:uri="http://schemas.microsoft.com/office/infopath/2007/PartnerControls"/>
    <ds:schemaRef ds:uri="http://www.w3.org/XML/1998/namespace"/>
    <ds:schemaRef ds:uri="49100919-8a76-4266-be0c-7dc583902cb4"/>
    <ds:schemaRef ds:uri="d13aca44-ef33-4cf4-9980-7f0b00e6eeb9"/>
    <ds:schemaRef ds:uri="http://schemas.openxmlformats.org/package/2006/metadata/core-propertie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2482CCF5-6989-4EF1-B9BC-A6B8B3911A69}"/>
</file>

<file path=docProps/app.xml><?xml version="1.0" encoding="utf-8"?>
<Properties xmlns="http://schemas.openxmlformats.org/officeDocument/2006/extended-properties" xmlns:vt="http://schemas.openxmlformats.org/officeDocument/2006/docPropsVTypes">
  <TotalTime>12375</TotalTime>
  <Words>2842</Words>
  <Application>Microsoft Office PowerPoint</Application>
  <PresentationFormat>Widescreen</PresentationFormat>
  <Paragraphs>344</Paragraphs>
  <Slides>43</Slides>
  <Notes>35</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43</vt:i4>
      </vt:variant>
    </vt:vector>
  </HeadingPairs>
  <TitlesOfParts>
    <vt:vector size="59" baseType="lpstr">
      <vt:lpstr>A Soraya</vt:lpstr>
      <vt:lpstr>Abd Elrady Pro</vt:lpstr>
      <vt:lpstr>Alexandria</vt:lpstr>
      <vt:lpstr>Arial</vt:lpstr>
      <vt:lpstr>Arial Black</vt:lpstr>
      <vt:lpstr>Calibri</vt:lpstr>
      <vt:lpstr>Calibri Light</vt:lpstr>
      <vt:lpstr>Candara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378</cp:revision>
  <dcterms:created xsi:type="dcterms:W3CDTF">2023-04-29T09:08:23Z</dcterms:created>
  <dcterms:modified xsi:type="dcterms:W3CDTF">2025-10-15T14:30:22Z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