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303" r:id="rId2"/>
    <p:sldId id="1008" r:id="rId3"/>
    <p:sldId id="1221" r:id="rId4"/>
    <p:sldId id="903" r:id="rId5"/>
    <p:sldId id="1186" r:id="rId6"/>
    <p:sldId id="1187" r:id="rId7"/>
    <p:sldId id="1222" r:id="rId8"/>
    <p:sldId id="1223" r:id="rId9"/>
    <p:sldId id="1188" r:id="rId10"/>
    <p:sldId id="1189" r:id="rId11"/>
    <p:sldId id="1190" r:id="rId12"/>
    <p:sldId id="1191" r:id="rId13"/>
    <p:sldId id="1192" r:id="rId14"/>
    <p:sldId id="1193" r:id="rId15"/>
    <p:sldId id="1224" r:id="rId16"/>
    <p:sldId id="1194" r:id="rId17"/>
    <p:sldId id="1195" r:id="rId18"/>
    <p:sldId id="1196" r:id="rId19"/>
    <p:sldId id="1197" r:id="rId20"/>
    <p:sldId id="1198" r:id="rId21"/>
    <p:sldId id="1225" r:id="rId22"/>
    <p:sldId id="1226" r:id="rId23"/>
    <p:sldId id="1199" r:id="rId24"/>
    <p:sldId id="1201" r:id="rId25"/>
    <p:sldId id="1227" r:id="rId26"/>
    <p:sldId id="1202" r:id="rId27"/>
    <p:sldId id="1203" r:id="rId28"/>
    <p:sldId id="1204" r:id="rId29"/>
    <p:sldId id="1205" r:id="rId30"/>
    <p:sldId id="1206" r:id="rId31"/>
    <p:sldId id="1207" r:id="rId32"/>
    <p:sldId id="1228" r:id="rId33"/>
    <p:sldId id="1208" r:id="rId34"/>
    <p:sldId id="1209" r:id="rId35"/>
    <p:sldId id="1210" r:id="rId36"/>
    <p:sldId id="1211" r:id="rId37"/>
    <p:sldId id="1212" r:id="rId38"/>
    <p:sldId id="1229" r:id="rId39"/>
    <p:sldId id="1214" r:id="rId40"/>
    <p:sldId id="1215" r:id="rId41"/>
    <p:sldId id="1216" r:id="rId42"/>
    <p:sldId id="1217" r:id="rId43"/>
    <p:sldId id="1218" r:id="rId44"/>
    <p:sldId id="1219" r:id="rId45"/>
    <p:sldId id="12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221"/>
            <p14:sldId id="903"/>
            <p14:sldId id="1186"/>
            <p14:sldId id="1187"/>
            <p14:sldId id="1222"/>
            <p14:sldId id="1223"/>
            <p14:sldId id="1188"/>
            <p14:sldId id="1189"/>
            <p14:sldId id="1190"/>
            <p14:sldId id="1191"/>
            <p14:sldId id="1192"/>
            <p14:sldId id="1193"/>
            <p14:sldId id="1224"/>
            <p14:sldId id="1194"/>
            <p14:sldId id="1195"/>
            <p14:sldId id="1196"/>
            <p14:sldId id="1197"/>
            <p14:sldId id="1198"/>
            <p14:sldId id="1225"/>
            <p14:sldId id="1226"/>
            <p14:sldId id="1199"/>
            <p14:sldId id="1201"/>
            <p14:sldId id="1227"/>
            <p14:sldId id="1202"/>
            <p14:sldId id="1203"/>
            <p14:sldId id="1204"/>
            <p14:sldId id="1205"/>
            <p14:sldId id="1206"/>
            <p14:sldId id="1207"/>
            <p14:sldId id="1228"/>
            <p14:sldId id="1208"/>
            <p14:sldId id="1209"/>
            <p14:sldId id="1210"/>
            <p14:sldId id="1211"/>
            <p14:sldId id="1212"/>
            <p14:sldId id="1229"/>
            <p14:sldId id="1214"/>
            <p14:sldId id="1215"/>
            <p14:sldId id="1216"/>
            <p14:sldId id="1217"/>
            <p14:sldId id="1218"/>
            <p14:sldId id="1219"/>
            <p14:sldId id="12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7" autoAdjust="0"/>
    <p:restoredTop sz="94660"/>
  </p:normalViewPr>
  <p:slideViewPr>
    <p:cSldViewPr snapToGrid="0">
      <p:cViewPr>
        <p:scale>
          <a:sx n="63" d="100"/>
          <a:sy n="63" d="100"/>
        </p:scale>
        <p:origin x="720" y="1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22/10/1447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2138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11901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GB" sz="2400" b="1" dirty="0">
                <a:solidFill>
                  <a:srgbClr val="00B0F0"/>
                </a:solidFill>
                <a:latin typeface="Alexandria" charset="0"/>
                <a:cs typeface="Alexandria" charset="0"/>
              </a:rPr>
              <a:t>Nagwan </a:t>
            </a:r>
            <a:r>
              <a:rPr lang="en-GB"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r>
              <a:rPr lang="en-US" sz="2400" b="1" dirty="0">
                <a:latin typeface="+mn-lt"/>
                <a:cs typeface="+mn-cs"/>
              </a:rPr>
              <a:t>Developing and delivering business presentations</a:t>
            </a:r>
            <a:endParaRPr lang="ar-EG" sz="2400" b="1" dirty="0">
              <a:latin typeface="+mn-lt"/>
              <a:cs typeface="+mn-cs"/>
            </a:endParaRPr>
          </a:p>
          <a:p>
            <a:pPr rtl="1">
              <a:lnSpc>
                <a:spcPct val="100000"/>
              </a:lnSpc>
            </a:pPr>
            <a:r>
              <a:rPr lang="ar-EG" sz="2400" b="1" dirty="0">
                <a:latin typeface="+mn-lt"/>
                <a:cs typeface="+mn-cs"/>
              </a:rPr>
              <a:t>تطوير وتقديم العروض التقديمية للأعمال</a:t>
            </a:r>
          </a:p>
        </p:txBody>
      </p:sp>
    </p:spTree>
  </p:cSld>
  <p:clrMapOvr>
    <a:masterClrMapping/>
  </p:clrMapOvr>
  <mc:AlternateContent xmlns:mc="http://schemas.openxmlformats.org/markup-compatibility/2006" xmlns:p14="http://schemas.microsoft.com/office/powerpoint/2010/main">
    <mc:Choice Requires="p14">
      <p:transition spd="slow" p14:dur="2000" advTm="209706"/>
    </mc:Choice>
    <mc:Fallback xmlns="">
      <p:transition spd="slow" advTm="209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21160120"/>
              </p:ext>
            </p:extLst>
          </p:nvPr>
        </p:nvGraphicFramePr>
        <p:xfrm>
          <a:off x="3385474" y="2396061"/>
          <a:ext cx="8669548" cy="4114800"/>
        </p:xfrm>
        <a:graphic>
          <a:graphicData uri="http://schemas.openxmlformats.org/drawingml/2006/table">
            <a:tbl>
              <a:tblPr firstRow="1" firstCol="1" bandRow="1">
                <a:tableStyleId>{2D5ABB26-0587-4C30-8999-92F81FD0307C}</a:tableStyleId>
              </a:tblPr>
              <a:tblGrid>
                <a:gridCol w="4864483">
                  <a:extLst>
                    <a:ext uri="{9D8B030D-6E8A-4147-A177-3AD203B41FA5}">
                      <a16:colId xmlns:a16="http://schemas.microsoft.com/office/drawing/2014/main" val="1232974083"/>
                    </a:ext>
                  </a:extLst>
                </a:gridCol>
                <a:gridCol w="3805065">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the tasks involved in analyzing the situation for a  presentation and organizing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 and develop an effective opening, body, and close for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five steps for delivering a successful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visuals in business presentations.</a:t>
                      </a:r>
                      <a:br>
                        <a:rPr lang="ar-EG" sz="1600" kern="0" dirty="0">
                          <a:solidFill>
                            <a:schemeClr val="tx1"/>
                          </a:solidFill>
                          <a:effectLst/>
                          <a:latin typeface="+mn-lt"/>
                          <a:ea typeface="+mn-ea"/>
                          <a:cs typeface="Times New Roman" panose="02020603050405020304" pitchFamily="18" charset="0"/>
                        </a:rPr>
                      </a:br>
                      <a:endParaRPr lang="en-US"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the decisions involved in using a key visual and selecting color, artwork, and typefaces to create effective slide designs.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create effective slide content.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navigation slides, support slides, and handouts.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المهام المطلوبة لتحليل الموقف وتنظيم العرض التقديمي.</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وتطوير افتتاحية ومحتوى وخاتمة فعّالة للعرض التقديمي.</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مناقشة خمس خطوات لتقديم عرض تقديمي ناجح.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العناصر المرئية في العروض التقديمية للأعمال.</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القرارات المتعلقة باستخدام عنصر مرئي رئيسي واختيار اللون والرسومات والخطوط لإنشاء تصميمات شرائح 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إنشاء محتوى فعّال للشرائح.</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شرائح التنقل، وشرائح الدعم، والنشرات.</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75765"/>
    </mc:Choice>
    <mc:Fallback xmlns="">
      <p:transition spd="slow" advTm="7576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r>
              <a:rPr lang="ar-EG" sz="2800" b="1" dirty="0">
                <a:solidFill>
                  <a:srgbClr val="00B0F0"/>
                </a:solidFill>
                <a:cs typeface="Alexandria" charset="0"/>
              </a:rPr>
              <a:t>تخطيط العرض التقديمي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53779809"/>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5989652"/>
              </p:ext>
            </p:extLst>
          </p:nvPr>
        </p:nvGraphicFramePr>
        <p:xfrm>
          <a:off x="973057" y="2144037"/>
          <a:ext cx="10100286" cy="386422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Presentations offer important opportunities to put all your communication skills on display, including research, planning, writing, visual design, and  interpersonal and nonverbal communication.</a:t>
                      </a:r>
                      <a:endParaRPr lang="ar-EG" sz="19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Presentations also let you demonstrate your  ability to think on your feet, grasp complex business issues, and handle challenging  situations—all attributes that executives look for when searching for talented  employees to promote.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تُتيح العروض التقديمية فرصًا مهمة لإبراز جميع مهاراتك في التواصل، بما في ذلك البحث والتخطيط والكتابة والتصميم المرئي والتواصل الشخصي وغير اللفظي. </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كما تُتيح لك العروض التقديمية إظهار قدرتك على التفكير السريع، وفهم قضايا العمل المعقدة، والتعامل مع المواقف الصعبة - وهي جميعها سمات يبحث عنها المسؤولون التنفيذيون عند البحث عن موظفين موهوبين للترقية.</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90601"/>
    </mc:Choice>
    <mc:Fallback xmlns="">
      <p:transition spd="slow" advTm="906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9691686"/>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If the thought of giving a speech or presentation makes you nervous, keep three points in mind. </a:t>
                      </a:r>
                      <a:r>
                        <a:rPr lang="en-US" sz="2000" b="1" kern="0" dirty="0">
                          <a:solidFill>
                            <a:schemeClr val="tx1"/>
                          </a:solidFill>
                          <a:effectLst/>
                          <a:latin typeface="+mn-lt"/>
                          <a:ea typeface="+mn-ea"/>
                          <a:cs typeface="Times New Roman" panose="02020603050405020304" pitchFamily="18" charset="0"/>
                        </a:rPr>
                        <a:t>First, </a:t>
                      </a:r>
                      <a:r>
                        <a:rPr lang="en-US" sz="2000" kern="0" dirty="0">
                          <a:solidFill>
                            <a:schemeClr val="tx1"/>
                          </a:solidFill>
                          <a:effectLst/>
                          <a:latin typeface="+mn-lt"/>
                          <a:ea typeface="+mn-ea"/>
                          <a:cs typeface="Times New Roman" panose="02020603050405020304" pitchFamily="18" charset="0"/>
                        </a:rPr>
                        <a:t>everybody gets nervous when speaking in front of groups. </a:t>
                      </a:r>
                      <a:r>
                        <a:rPr lang="en-US" sz="2000" b="1" kern="0" dirty="0">
                          <a:solidFill>
                            <a:schemeClr val="tx1"/>
                          </a:solidFill>
                          <a:effectLst/>
                          <a:latin typeface="+mn-lt"/>
                          <a:ea typeface="+mn-ea"/>
                          <a:cs typeface="Times New Roman" panose="02020603050405020304" pitchFamily="18" charset="0"/>
                        </a:rPr>
                        <a:t>Second, </a:t>
                      </a:r>
                      <a:r>
                        <a:rPr lang="en-US" sz="2000" kern="0" dirty="0">
                          <a:solidFill>
                            <a:schemeClr val="tx1"/>
                          </a:solidFill>
                          <a:effectLst/>
                          <a:latin typeface="+mn-lt"/>
                          <a:ea typeface="+mn-ea"/>
                          <a:cs typeface="Times New Roman" panose="02020603050405020304" pitchFamily="18" charset="0"/>
                        </a:rPr>
                        <a:t>being nervous is actually a good thing; it means you care about the topic, your audience, and your career success. </a:t>
                      </a:r>
                      <a:r>
                        <a:rPr lang="en-US" sz="2000" b="1" kern="0" dirty="0">
                          <a:solidFill>
                            <a:schemeClr val="tx1"/>
                          </a:solidFill>
                          <a:effectLst/>
                          <a:latin typeface="+mn-lt"/>
                          <a:ea typeface="+mn-ea"/>
                          <a:cs typeface="Times New Roman" panose="02020603050405020304" pitchFamily="18" charset="0"/>
                        </a:rPr>
                        <a:t>Third, </a:t>
                      </a:r>
                      <a:r>
                        <a:rPr lang="en-US" sz="2000" kern="0" dirty="0">
                          <a:solidFill>
                            <a:schemeClr val="tx1"/>
                          </a:solidFill>
                          <a:effectLst/>
                          <a:latin typeface="+mn-lt"/>
                          <a:ea typeface="+mn-ea"/>
                          <a:cs typeface="Times New Roman" panose="02020603050405020304" pitchFamily="18" charset="0"/>
                        </a:rPr>
                        <a:t>with practice, you can convert those nervous feelings into positive energy that helps you give more compelling presentations.</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Planning presentations is much like planning any other business message: You analyze the situation, gather information, select the right medium, and organize the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إذا كانت فكرة إلقاء خطاب أو عرض تقديمي تُشعرك بالتوتر، فتذكر ثلاث نقاط. </a:t>
                      </a:r>
                      <a:r>
                        <a:rPr lang="ar-EG" sz="2000" b="1" kern="0" dirty="0">
                          <a:solidFill>
                            <a:schemeClr val="tx1"/>
                          </a:solidFill>
                          <a:effectLst/>
                          <a:latin typeface="+mn-lt"/>
                          <a:cs typeface="+mn-cs"/>
                        </a:rPr>
                        <a:t>أولًا</a:t>
                      </a:r>
                      <a:r>
                        <a:rPr lang="ar-EG" sz="2000" kern="0" dirty="0">
                          <a:solidFill>
                            <a:schemeClr val="tx1"/>
                          </a:solidFill>
                          <a:effectLst/>
                          <a:latin typeface="+mn-lt"/>
                          <a:cs typeface="+mn-cs"/>
                        </a:rPr>
                        <a:t>، يشعر الجميع بالتوتر عند التحدث أمام مجموعات. </a:t>
                      </a:r>
                      <a:r>
                        <a:rPr lang="ar-EG" sz="2000" b="1" kern="0" dirty="0">
                          <a:solidFill>
                            <a:schemeClr val="tx1"/>
                          </a:solidFill>
                          <a:effectLst/>
                          <a:latin typeface="+mn-lt"/>
                          <a:cs typeface="+mn-cs"/>
                        </a:rPr>
                        <a:t>ثانيًا</a:t>
                      </a:r>
                      <a:r>
                        <a:rPr lang="ar-EG" sz="2000" kern="0" dirty="0">
                          <a:solidFill>
                            <a:schemeClr val="tx1"/>
                          </a:solidFill>
                          <a:effectLst/>
                          <a:latin typeface="+mn-lt"/>
                          <a:cs typeface="+mn-cs"/>
                        </a:rPr>
                        <a:t>، التوتر أمر جيد في الواقع؛ فهو يعني اهتمامك بالموضوع وجمهورك ونجاحك المهني. </a:t>
                      </a:r>
                      <a:r>
                        <a:rPr lang="ar-EG" sz="2000" b="1" kern="0" dirty="0">
                          <a:solidFill>
                            <a:schemeClr val="tx1"/>
                          </a:solidFill>
                          <a:effectLst/>
                          <a:latin typeface="+mn-lt"/>
                          <a:cs typeface="+mn-cs"/>
                        </a:rPr>
                        <a:t>ثالثًا</a:t>
                      </a:r>
                      <a:r>
                        <a:rPr lang="ar-EG" sz="2000" kern="0" dirty="0">
                          <a:solidFill>
                            <a:schemeClr val="tx1"/>
                          </a:solidFill>
                          <a:effectLst/>
                          <a:latin typeface="+mn-lt"/>
                          <a:cs typeface="+mn-cs"/>
                        </a:rPr>
                        <a:t>، مع الممارسة، يمكنك تحويل هذه المشاعر المتوترة إلى طاقة إيجابية تُساعدك على تقديم عروض تقديمية أكثر إقناعًا.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a:solidFill>
                            <a:schemeClr val="tx1"/>
                          </a:solidFill>
                          <a:effectLst/>
                          <a:latin typeface="+mn-lt"/>
                          <a:cs typeface="+mn-cs"/>
                        </a:rPr>
                        <a:t>يشبه تخطيط العروض التقديمية إلى حد كبير تخطيط أي رسالة عمل أخرى: تحليل الموقف، وجمع المعلومات، واختيار الوسيلة المناسبة، وتنظيم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697403209"/>
      </p:ext>
    </p:extLst>
  </p:cSld>
  <p:clrMapOvr>
    <a:masterClrMapping/>
  </p:clrMapOvr>
  <mc:AlternateContent xmlns:mc="http://schemas.openxmlformats.org/markup-compatibility/2006" xmlns:p14="http://schemas.microsoft.com/office/powerpoint/2010/main">
    <mc:Choice Requires="p14">
      <p:transition spd="slow" p14:dur="2000" advTm="151508"/>
    </mc:Choice>
    <mc:Fallback xmlns="">
      <p:transition spd="slow" advTm="1515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86613007"/>
              </p:ext>
            </p:extLst>
          </p:nvPr>
        </p:nvGraphicFramePr>
        <p:xfrm>
          <a:off x="973057" y="2130389"/>
          <a:ext cx="10100286" cy="36103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Analyze the Situation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Define your purpose and</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develop a profile of your</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audience, including their likely emotional states and</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language preferences.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Gather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Determine audience needs and obtain the information</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necessary to satisfy those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تحليل</a:t>
                      </a:r>
                      <a:r>
                        <a:rPr lang="ar-EG" sz="2000" b="1" kern="0" baseline="0" dirty="0">
                          <a:solidFill>
                            <a:schemeClr val="tx1"/>
                          </a:solidFill>
                          <a:effectLst/>
                          <a:latin typeface="+mn-lt"/>
                          <a:cs typeface="+mn-cs"/>
                        </a:rPr>
                        <a:t> الموقف</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solidFill>
                            <a:schemeClr val="tx1"/>
                          </a:solidFill>
                          <a:effectLst/>
                          <a:latin typeface="+mn-lt"/>
                          <a:cs typeface="+mn-cs"/>
                        </a:rPr>
                        <a:t>حدد هدفك وقم بتطوير ملف تعريف لجمهورك، بما في ذلك حالاتهم العاطفية المحتملة وتفضيلاتهم اللغوية</a:t>
                      </a:r>
                      <a:r>
                        <a:rPr lang="ar-EG" sz="2000" kern="0" dirty="0">
                          <a:solidFill>
                            <a:schemeClr val="tx1"/>
                          </a:solidFill>
                          <a:effectLst/>
                          <a:latin typeface="+mn-lt"/>
                          <a:cs typeface="+mn-cs"/>
                        </a:rPr>
                        <a:t>.</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chemeClr val="tx1"/>
                          </a:solidFill>
                          <a:effectLst/>
                          <a:latin typeface="+mn-lt"/>
                          <a:cs typeface="+mn-cs"/>
                        </a:rPr>
                        <a:t>جمع المعلومات</a:t>
                      </a:r>
                      <a:endParaRPr lang="ar-EG" sz="2000" b="1"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تحديد احتياجات الجمهور والحصول على المعلومات اللازمة لتلبية تلك الاحتياجات.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3317911907"/>
      </p:ext>
    </p:extLst>
  </p:cSld>
  <p:clrMapOvr>
    <a:masterClrMapping/>
  </p:clrMapOvr>
  <mc:AlternateContent xmlns:mc="http://schemas.openxmlformats.org/markup-compatibility/2006" xmlns:p14="http://schemas.microsoft.com/office/powerpoint/2010/main">
    <mc:Choice Requires="p14">
      <p:transition spd="slow" p14:dur="2000" advTm="121055"/>
    </mc:Choice>
    <mc:Fallback xmlns="">
      <p:transition spd="slow" advTm="1210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8418444"/>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Choose Medium and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Identify the best combination for the situation, message, and audience, including handouts and other support materials.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Organize the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Define your main idea, limit your scope and verify timing, select the direct or indirect approach, and outline your content.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اختر الوسيط والقناة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solidFill>
                            <a:schemeClr val="tx1"/>
                          </a:solidFill>
                          <a:effectLst/>
                          <a:latin typeface="+mn-lt"/>
                          <a:cs typeface="+mn-cs"/>
                        </a:rPr>
                        <a:t>تحديد أفضل مزيج للموقف والرسالة والجمهور، بما في ذلك المطبوعات ومواد الدعم الأخرى</a:t>
                      </a:r>
                      <a:r>
                        <a:rPr lang="ar-EG" sz="2000" kern="0" dirty="0">
                          <a:solidFill>
                            <a:schemeClr val="tx1"/>
                          </a:solidFill>
                          <a:effectLst/>
                          <a:latin typeface="+mn-lt"/>
                          <a:cs typeface="+mn-cs"/>
                        </a:rPr>
                        <a:t>.</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chemeClr val="tx1"/>
                          </a:solidFill>
                          <a:effectLst/>
                          <a:latin typeface="+mn-lt"/>
                          <a:cs typeface="+mn-cs"/>
                        </a:rPr>
                        <a:t>تنظيم المعلومات</a:t>
                      </a:r>
                      <a:endParaRPr lang="ar-EG" sz="2000" b="1"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حدد فكرتك الرئيسية، وحدد نطاقك وتحقق من التوقيت، واختر النهج المباشر أو غير المباشر، وحدد الخطوط العريضة لمحتواك.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4052870088"/>
      </p:ext>
    </p:extLst>
  </p:cSld>
  <p:clrMapOvr>
    <a:masterClrMapping/>
  </p:clrMapOvr>
  <mc:AlternateContent xmlns:mc="http://schemas.openxmlformats.org/markup-compatibility/2006" xmlns:p14="http://schemas.microsoft.com/office/powerpoint/2010/main">
    <mc:Choice Requires="p14">
      <p:transition spd="slow" p14:dur="2000" advTm="146535"/>
    </mc:Choice>
    <mc:Fallback xmlns="">
      <p:transition spd="slow" advTm="1465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Crafting Presentation Content</a:t>
            </a:r>
          </a:p>
          <a:p>
            <a:r>
              <a:rPr lang="ar-EG" sz="2800" b="1" dirty="0">
                <a:solidFill>
                  <a:srgbClr val="00B0F0"/>
                </a:solidFill>
                <a:cs typeface="Alexandria" charset="0"/>
              </a:rPr>
              <a:t>صياغة محتوى العرض التقديمي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03539073"/>
      </p:ext>
    </p:extLst>
  </p:cSld>
  <p:clrMapOvr>
    <a:masterClrMapping/>
  </p:clrMapOvr>
  <mc:AlternateContent xmlns:mc="http://schemas.openxmlformats.org/markup-compatibility/2006" xmlns:p14="http://schemas.microsoft.com/office/powerpoint/2010/main">
    <mc:Choice Requires="p14">
      <p:transition spd="slow" p14:dur="2000" advTm="11327"/>
    </mc:Choice>
    <mc:Fallback xmlns="">
      <p:transition spd="slow" advTm="11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9287911"/>
              </p:ext>
            </p:extLst>
          </p:nvPr>
        </p:nvGraphicFramePr>
        <p:xfrm>
          <a:off x="973057" y="2130389"/>
          <a:ext cx="10100286" cy="40722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Although you usually don’t write out a presentation word for word, you still engage in the writing process—developing your ideas, structuring support points, phrasing your transitions, and so on.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Depending on the situation and your personal style, the eventual presentation might follow your initial words closely, or you might express your thoughts in fresh, spontaneous language.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This section covers the tasks of </a:t>
                      </a:r>
                      <a:r>
                        <a:rPr lang="en-US" sz="1800" b="1" kern="0" dirty="0">
                          <a:solidFill>
                            <a:schemeClr val="tx1"/>
                          </a:solidFill>
                          <a:effectLst/>
                          <a:latin typeface="+mn-lt"/>
                          <a:ea typeface="+mn-ea"/>
                          <a:cs typeface="Times New Roman" panose="02020603050405020304" pitchFamily="18" charset="0"/>
                        </a:rPr>
                        <a:t>adapting to your audience and developing your presentation.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على الرغم من أنك لا تكتب عادةً عرضك التقديمي حرفيًا، إلا أنك لا تزال تُشارك في عملية الكتابة - تطوير أفكارك، وهيكلة نقاط الدعم، وصياغة انتقالاتك، وما إلى ذلك. </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بناءً على الموقف وأسلوبك الشخصي، قد يتبع العرض التقديمي النهائي كلماتك الافتتاحية بدقة، أو قد تُعبّر عن أفكارك بلغة جديدة وعفوية.</a:t>
                      </a:r>
                      <a:r>
                        <a:rPr lang="en-US" sz="1800" kern="0" dirty="0">
                          <a:solidFill>
                            <a:schemeClr val="tx1"/>
                          </a:solidFill>
                          <a:effectLst/>
                          <a:latin typeface="+mn-lt"/>
                          <a:cs typeface="+mn-cs"/>
                        </a:rPr>
                        <a:t>           </a:t>
                      </a:r>
                      <a:r>
                        <a:rPr lang="ar-EG" sz="1800" kern="0" dirty="0">
                          <a:solidFill>
                            <a:schemeClr val="tx1"/>
                          </a:solidFill>
                          <a:effectLst/>
                          <a:latin typeface="+mn-lt"/>
                          <a:cs typeface="+mn-cs"/>
                        </a:rPr>
                        <a:t> </a:t>
                      </a:r>
                      <a:br>
                        <a:rPr lang="ar-EG" sz="1800" kern="0" dirty="0">
                          <a:solidFill>
                            <a:schemeClr val="tx1"/>
                          </a:solidFill>
                          <a:effectLst/>
                          <a:latin typeface="+mn-lt"/>
                          <a:cs typeface="+mn-cs"/>
                        </a:rPr>
                      </a:br>
                      <a:endParaRPr lang="ar-EG" sz="18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يغطي هذا القسم مهام </a:t>
                      </a:r>
                      <a:r>
                        <a:rPr lang="ar-EG" sz="1800" b="1" kern="0" dirty="0">
                          <a:solidFill>
                            <a:schemeClr val="tx1"/>
                          </a:solidFill>
                          <a:effectLst/>
                          <a:latin typeface="+mn-lt"/>
                          <a:cs typeface="+mn-cs"/>
                        </a:rPr>
                        <a:t>التكيف مع جمهورك وتطوير عرضك التقديمي.</a:t>
                      </a:r>
                      <a:endParaRPr lang="ar-SA" sz="18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7707" y="693129"/>
            <a:ext cx="7301335" cy="954107"/>
          </a:xfrm>
          <a:prstGeom prst="rect">
            <a:avLst/>
          </a:prstGeom>
          <a:noFill/>
        </p:spPr>
        <p:txBody>
          <a:bodyPr wrap="square" rtlCol="0">
            <a:spAutoFit/>
          </a:bodyPr>
          <a:lstStyle/>
          <a:p>
            <a:r>
              <a:rPr lang="en-US" sz="2800" b="1" dirty="0">
                <a:solidFill>
                  <a:srgbClr val="00B0F0"/>
                </a:solidFill>
                <a:cs typeface="Alexandria" charset="0"/>
              </a:rPr>
              <a:t>Crafting Presentation Content</a:t>
            </a:r>
          </a:p>
          <a:p>
            <a:pPr rtl="1"/>
            <a:r>
              <a:rPr lang="ar-EG" sz="2800" b="1" dirty="0">
                <a:solidFill>
                  <a:srgbClr val="00B0F0"/>
                </a:solidFill>
                <a:cs typeface="Alexandria" charset="0"/>
              </a:rPr>
              <a:t>صياغة محتوى العرض التقديمي</a:t>
            </a:r>
          </a:p>
        </p:txBody>
      </p:sp>
      <p:pic>
        <p:nvPicPr>
          <p:cNvPr id="2" name="Audio 1">
            <a:hlinkClick r:id="" action="ppaction://media"/>
            <a:extLst>
              <a:ext uri="{FF2B5EF4-FFF2-40B4-BE49-F238E27FC236}">
                <a16:creationId xmlns:a16="http://schemas.microsoft.com/office/drawing/2014/main" id="{FAD210D9-8099-4E40-90FD-CB631AD8A58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187014689"/>
      </p:ext>
    </p:extLst>
  </p:cSld>
  <p:clrMapOvr>
    <a:masterClrMapping/>
  </p:clrMapOvr>
  <mc:AlternateContent xmlns:mc="http://schemas.openxmlformats.org/markup-compatibility/2006" xmlns:p14="http://schemas.microsoft.com/office/powerpoint/2010/main">
    <mc:Choice Requires="p14">
      <p:transition spd="slow" p14:dur="2000" advTm="266850"/>
    </mc:Choice>
    <mc:Fallback xmlns="">
      <p:transition spd="slow" advTm="266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49144"/>
              </p:ext>
            </p:extLst>
          </p:nvPr>
        </p:nvGraphicFramePr>
        <p:xfrm>
          <a:off x="973057" y="2130389"/>
          <a:ext cx="10100286" cy="421074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Your audience’s size, the venue (in person or online), your subject, your purpose, your budget, the time available for preparation, and the time allotted for your talk all influence the style of your presentation. </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If you’re speaking to a small group, particularly people you already know, you can use a casual style that encourages audience participation. </a:t>
                      </a:r>
                      <a:endParaRPr lang="en-US" sz="20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يؤثر حجم جمهورك، والمكان (حضوريًا أو عبر الإنترنت)، وموضوعك، وهدفك، وميزانيتك، والوقت المتاح للتحضير، والوقت المخصص لحديثك، على أسلوب عرضك التقديمي. </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إذا كنت تُخاطب مجموعة صغيرة، وخاصةً أشخاصًا تعرفهم بالفعل، يمكنك استخدام أسلوب غير رسمي يُشجع على مشاركة الجمهور.</a:t>
                      </a: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Adapting to your audience</a:t>
            </a:r>
          </a:p>
          <a:p>
            <a:pPr rtl="1"/>
            <a:r>
              <a:rPr lang="ar-EG" sz="2800" b="1" dirty="0">
                <a:solidFill>
                  <a:srgbClr val="00B0F0"/>
                </a:solidFill>
                <a:cs typeface="Alexandria" charset="0"/>
              </a:rPr>
              <a:t>التكيف مع جمهورك</a:t>
            </a:r>
          </a:p>
        </p:txBody>
      </p:sp>
    </p:spTree>
    <p:extLst>
      <p:ext uri="{BB962C8B-B14F-4D97-AF65-F5344CB8AC3E}">
        <p14:creationId xmlns:p14="http://schemas.microsoft.com/office/powerpoint/2010/main" val="2472655538"/>
      </p:ext>
    </p:extLst>
  </p:cSld>
  <p:clrMapOvr>
    <a:masterClrMapping/>
  </p:clrMapOvr>
  <mc:AlternateContent xmlns:mc="http://schemas.openxmlformats.org/markup-compatibility/2006" xmlns:p14="http://schemas.microsoft.com/office/powerpoint/2010/main">
    <mc:Choice Requires="p14">
      <p:transition spd="slow" p14:dur="2000" advTm="129975"/>
    </mc:Choice>
    <mc:Fallback xmlns="">
      <p:transition spd="slow" advTm="1299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20511094"/>
              </p:ext>
            </p:extLst>
          </p:nvPr>
        </p:nvGraphicFramePr>
        <p:xfrm>
          <a:off x="973057" y="2130389"/>
          <a:ext cx="10100286" cy="416902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If you’re addressing a large audience or if the event is important, establish a more formal atmosphere.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If you’re addressing an audience that doesn’t speak your language, consider using an interpreter. If your audience is likely to include persons with hearing impairments, be sure to team up with a sign language interpreter as well.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When you deliver a presentation to people from other cultures, take into account cultural differences in appearances, mannerisms, and other customs. </a:t>
                      </a:r>
                      <a:endParaRPr lang="en-US" sz="19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إذا كنت تُخاطب جمهورًا كبيرًا أو إذا كان الحدث مهمًا، فاحرص على خلق جو </a:t>
                      </a:r>
                      <a:r>
                        <a:rPr lang="ar-EG" sz="1900" kern="0">
                          <a:solidFill>
                            <a:schemeClr val="tx1"/>
                          </a:solidFill>
                          <a:effectLst/>
                          <a:latin typeface="+mn-lt"/>
                          <a:cs typeface="+mn-cs"/>
                        </a:rPr>
                        <a:t>أكثر رسمية.</a:t>
                      </a:r>
                      <a:endParaRPr lang="ar-EG" sz="19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إذ</a:t>
                      </a:r>
                      <a:r>
                        <a:rPr lang="ar-EG" sz="1900" kern="0" baseline="0" dirty="0">
                          <a:solidFill>
                            <a:schemeClr val="tx1"/>
                          </a:solidFill>
                          <a:effectLst/>
                          <a:latin typeface="+mn-lt"/>
                          <a:cs typeface="+mn-cs"/>
                        </a:rPr>
                        <a:t>ا </a:t>
                      </a:r>
                      <a:r>
                        <a:rPr lang="ar-EG" sz="1900" kern="0" dirty="0">
                          <a:solidFill>
                            <a:schemeClr val="tx1"/>
                          </a:solidFill>
                          <a:effectLst/>
                          <a:latin typeface="+mn-lt"/>
                          <a:cs typeface="+mn-cs"/>
                        </a:rPr>
                        <a:t>كنت تُخاطب جمهورًا لا يتحدث لغتك، ففكّر في الاستعانة بمترجم فوري. إذا كان من المرجح أن يضم جمهورك أشخاصًا يعانون من ضعف السمع، فتأكد من الاستعانة بمترجم لغة إشارة أيضًا.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عند تقديم عرض تقديمي لأشخاص من ثقافات أخرى، ضع في اعتبارك الاختلافات الثقافية في المظهر والسلوكيات والعادات الأخرى.</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Adapting to your audience</a:t>
            </a:r>
          </a:p>
          <a:p>
            <a:pPr rtl="1"/>
            <a:r>
              <a:rPr lang="ar-EG" sz="2800" b="1" dirty="0">
                <a:solidFill>
                  <a:srgbClr val="00B0F0"/>
                </a:solidFill>
                <a:cs typeface="Alexandria" charset="0"/>
              </a:rPr>
              <a:t>التكيف مع جمهورك</a:t>
            </a:r>
          </a:p>
        </p:txBody>
      </p:sp>
    </p:spTree>
    <p:extLst>
      <p:ext uri="{BB962C8B-B14F-4D97-AF65-F5344CB8AC3E}">
        <p14:creationId xmlns:p14="http://schemas.microsoft.com/office/powerpoint/2010/main" val="2482467672"/>
      </p:ext>
    </p:extLst>
  </p:cSld>
  <p:clrMapOvr>
    <a:masterClrMapping/>
  </p:clrMapOvr>
  <mc:AlternateContent xmlns:mc="http://schemas.openxmlformats.org/markup-compatibility/2006" xmlns:p14="http://schemas.microsoft.com/office/powerpoint/2010/main">
    <mc:Choice Requires="p14">
      <p:transition spd="slow" p14:dur="2000" advTm="133281"/>
    </mc:Choice>
    <mc:Fallback xmlns="">
      <p:transition spd="slow" advTm="133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58022179"/>
              </p:ext>
            </p:extLst>
          </p:nvPr>
        </p:nvGraphicFramePr>
        <p:xfrm>
          <a:off x="973057" y="2130389"/>
          <a:ext cx="10100286" cy="411797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Like written documents, presentations have three distinct sections: </a:t>
                      </a:r>
                      <a:r>
                        <a:rPr lang="en-US" sz="1800" b="1" kern="0" dirty="0">
                          <a:solidFill>
                            <a:schemeClr val="tx1"/>
                          </a:solidFill>
                          <a:effectLst/>
                          <a:latin typeface="+mn-lt"/>
                          <a:ea typeface="+mn-ea"/>
                          <a:cs typeface="Times New Roman" panose="02020603050405020304" pitchFamily="18" charset="0"/>
                        </a:rPr>
                        <a:t>the introduction, the body, and the close</a:t>
                      </a:r>
                      <a:r>
                        <a:rPr lang="ar-EG" sz="1800" b="1" kern="0" dirty="0">
                          <a:solidFill>
                            <a:schemeClr val="tx1"/>
                          </a:solidFill>
                          <a:effectLst/>
                          <a:latin typeface="+mn-lt"/>
                          <a:ea typeface="+mn-ea"/>
                          <a:cs typeface="Times New Roman" panose="02020603050405020304" pitchFamily="18" charset="0"/>
                        </a:rPr>
                        <a:t>.</a:t>
                      </a:r>
                      <a:br>
                        <a:rPr lang="en-US" sz="1800" b="1" kern="0" dirty="0">
                          <a:solidFill>
                            <a:schemeClr val="tx1"/>
                          </a:solidFill>
                          <a:effectLst/>
                          <a:latin typeface="+mn-lt"/>
                          <a:ea typeface="+mn-ea"/>
                          <a:cs typeface="Times New Roman" panose="02020603050405020304" pitchFamily="18" charset="0"/>
                        </a:rPr>
                      </a:br>
                      <a:endParaRPr lang="ar-EG" sz="1800" b="1"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Presentation Introduction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 good introduction arouses the audience’s interest in your topic, establishes your credibility, and prepares the audience for what will follow. That’s a lot to pack into the first few minutes of your presentation, so give yourself plenty of time to prepare the words and visuals you’ll use to get your presentation off to a great start.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كما هو الحال في المستندات المكتوبة، تحتوي العروض التقديمية على ثلاثة أقسام مميزة: </a:t>
                      </a:r>
                      <a:r>
                        <a:rPr lang="ar-EG" sz="1800" b="1" kern="0" dirty="0">
                          <a:solidFill>
                            <a:schemeClr val="tx1"/>
                          </a:solidFill>
                          <a:effectLst/>
                          <a:latin typeface="+mn-lt"/>
                          <a:cs typeface="+mn-cs"/>
                        </a:rPr>
                        <a:t>المقدمة، والنص، والخاتمة.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cs typeface="+mn-cs"/>
                        </a:rPr>
                        <a:t>مقدمة العرض التقديمي</a:t>
                      </a:r>
                      <a:endParaRPr lang="ar-EG" sz="2000" b="1" kern="0" dirty="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المقدمة الجيدة تُثير اهتمام الجمهور بموضوعك، وتُرسخ مصداقيتك، وتُهيئهم لما سيلي ذلك. هناك الكثير مما يجب أن تُخصصه للدقائق الأولى من عرضك التقديمي، لذا امنح نفسك وقتًا كافيًا لتحضير الكلمات والمؤثرات البصرية التي ستستخدمها لبدء عرضك التقديمي بشكل رائع.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29694558"/>
      </p:ext>
    </p:extLst>
  </p:cSld>
  <p:clrMapOvr>
    <a:masterClrMapping/>
  </p:clrMapOvr>
  <mc:AlternateContent xmlns:mc="http://schemas.openxmlformats.org/markup-compatibility/2006" xmlns:p14="http://schemas.microsoft.com/office/powerpoint/2010/main">
    <mc:Choice Requires="p14">
      <p:transition spd="slow" p14:dur="2000" advTm="129658"/>
    </mc:Choice>
    <mc:Fallback xmlns="">
      <p:transition spd="slow" advTm="1296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72052291"/>
              </p:ext>
            </p:extLst>
          </p:nvPr>
        </p:nvGraphicFramePr>
        <p:xfrm>
          <a:off x="973057" y="2113433"/>
          <a:ext cx="10100286" cy="354469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24631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Presentation Body</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a:solidFill>
                            <a:schemeClr val="tx1"/>
                          </a:solidFill>
                          <a:effectLst/>
                          <a:latin typeface="+mn-lt"/>
                          <a:ea typeface="+mn-ea"/>
                          <a:cs typeface="Times New Roman" panose="02020603050405020304" pitchFamily="18" charset="0"/>
                        </a:rPr>
                        <a:t>The bulk of your speech or presentation is devoted to a discussion of the main supporting points from your outline. Whether you’re using the direct or indirect approach, make sure the organization of your presentation is clear and your presentation holds the audience’s attention.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200" b="1" kern="0" dirty="0">
                          <a:solidFill>
                            <a:srgbClr val="0070C0"/>
                          </a:solidFill>
                          <a:effectLst/>
                          <a:latin typeface="+mn-lt"/>
                          <a:ea typeface="+mn-ea"/>
                          <a:cs typeface="Times New Roman" panose="02020603050405020304" pitchFamily="18" charset="0"/>
                        </a:rPr>
                        <a:t>متن العرض التقديمي</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a:solidFill>
                            <a:schemeClr val="tx1"/>
                          </a:solidFill>
                          <a:effectLst/>
                          <a:latin typeface="+mn-lt"/>
                          <a:cs typeface="+mn-cs"/>
                        </a:rPr>
                        <a:t>يُخصص الجزء الأكبر من خطابك أو عرضك التقديمي لمناقشة النقاط الرئيسية الداعمة لمخططك. سواءً كنت تستخدم الأسلوب المباشر أو غير المباشر، تأكد من وضوح تنظيم عرضك التقديمي وجذب انتباه الجمهور.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533825032"/>
      </p:ext>
    </p:extLst>
  </p:cSld>
  <p:clrMapOvr>
    <a:masterClrMapping/>
  </p:clrMapOvr>
  <mc:AlternateContent xmlns:mc="http://schemas.openxmlformats.org/markup-compatibility/2006" xmlns:p14="http://schemas.microsoft.com/office/powerpoint/2010/main">
    <mc:Choice Requires="p14">
      <p:transition spd="slow" p14:dur="2000" advTm="108769"/>
    </mc:Choice>
    <mc:Fallback xmlns="">
      <p:transition spd="slow" advTm="1087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52276497"/>
              </p:ext>
            </p:extLst>
          </p:nvPr>
        </p:nvGraphicFramePr>
        <p:xfrm>
          <a:off x="973057" y="2130389"/>
          <a:ext cx="10100286" cy="4296156"/>
        </p:xfrm>
        <a:graphic>
          <a:graphicData uri="http://schemas.openxmlformats.org/drawingml/2006/table">
            <a:tbl>
              <a:tblPr firstRow="1" firstCol="1" bandRow="1">
                <a:tableStyleId>{2D5ABB26-0587-4C30-8999-92F81FD0307C}</a:tableStyleId>
              </a:tblPr>
              <a:tblGrid>
                <a:gridCol w="55369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40080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Presentation Close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The close of a speech or presentation has two critical jobs to accomplish: making sure your listeners leave with the key points from your talk clear in their minds and putting your audience in the appropriate emotional state.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Restating Your Main Points Use the close to succinctly restate your main points, emphasizing what you want your listeners to do or to think.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خاتمة العرض التقديمي</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لخاتمة أي خطاب أو عرض تقديمي وظيفتان أساسيتان: التأكد من أن المستمعين يغادرون وقد استوعبوا النقاط الرئيسية من حديثك بوضوح، ووضع جمهورك في الحالة النفسية المناسبة.</a:t>
                      </a:r>
                      <a:br>
                        <a:rPr lang="ar-EG" sz="2000" b="0" kern="0" dirty="0">
                          <a:solidFill>
                            <a:schemeClr val="tx1"/>
                          </a:solidFill>
                          <a:effectLst/>
                          <a:latin typeface="+mn-lt"/>
                          <a:cs typeface="+mn-cs"/>
                        </a:rPr>
                      </a:b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إعادة صياغة النقاط الرئيسية: استخدم الخاتمة لإعادة صياغة النقاط الرئيسية بإيجاز، مع التركيز على ما تريد من المستمعين فعله أو التفكير فيه.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056947177"/>
      </p:ext>
    </p:extLst>
  </p:cSld>
  <p:clrMapOvr>
    <a:masterClrMapping/>
  </p:clrMapOvr>
  <mc:AlternateContent xmlns:mc="http://schemas.openxmlformats.org/markup-compatibility/2006" xmlns:p14="http://schemas.microsoft.com/office/powerpoint/2010/main">
    <mc:Choice Requires="p14">
      <p:transition spd="slow" p14:dur="2000" advTm="121771"/>
    </mc:Choice>
    <mc:Fallback xmlns="">
      <p:transition spd="slow" advTm="1217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Delivering a Presentation</a:t>
            </a:r>
          </a:p>
          <a:p>
            <a:r>
              <a:rPr lang="ar-EG" sz="2800" b="1" dirty="0">
                <a:solidFill>
                  <a:srgbClr val="00B0F0"/>
                </a:solidFill>
                <a:cs typeface="Alexandria" charset="0"/>
              </a:rPr>
              <a:t>تقديم عرض تقديمي</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Audio 1">
            <a:hlinkClick r:id="" action="ppaction://media"/>
            <a:extLst>
              <a:ext uri="{FF2B5EF4-FFF2-40B4-BE49-F238E27FC236}">
                <a16:creationId xmlns:a16="http://schemas.microsoft.com/office/drawing/2014/main" id="{CC145EB9-03F8-4684-8DBD-517669A3B6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421136180"/>
      </p:ext>
    </p:extLst>
  </p:cSld>
  <p:clrMapOvr>
    <a:masterClrMapping/>
  </p:clrMapOvr>
  <mc:AlternateContent xmlns:mc="http://schemas.openxmlformats.org/markup-compatibility/2006" xmlns:p14="http://schemas.microsoft.com/office/powerpoint/2010/main">
    <mc:Choice Requires="p14">
      <p:transition spd="slow" p14:dur="2000" advTm="4901"/>
    </mc:Choice>
    <mc:Fallback xmlns="">
      <p:transition spd="slow" advTm="49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9070846"/>
              </p:ext>
            </p:extLst>
          </p:nvPr>
        </p:nvGraphicFramePr>
        <p:xfrm>
          <a:off x="973057" y="2130389"/>
          <a:ext cx="10100286" cy="346849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a:solidFill>
                            <a:schemeClr val="tx1"/>
                          </a:solidFill>
                          <a:effectLst/>
                          <a:latin typeface="+mn-lt"/>
                          <a:ea typeface="+mn-ea"/>
                          <a:cs typeface="Times New Roman" panose="02020603050405020304" pitchFamily="18" charset="0"/>
                        </a:rPr>
                        <a:t>With an outline, speaking notes, and any visual aids you plan to use, you’re almost ready to deliver your presentation. This section covers five essential topics that will help you prepare for and deliver engaging and effective presentations, </a:t>
                      </a:r>
                      <a:r>
                        <a:rPr lang="en-US" sz="2200" b="1" kern="0" dirty="0">
                          <a:solidFill>
                            <a:schemeClr val="tx1"/>
                          </a:solidFill>
                          <a:effectLst/>
                          <a:latin typeface="+mn-lt"/>
                          <a:ea typeface="+mn-ea"/>
                          <a:cs typeface="Times New Roman" panose="02020603050405020304" pitchFamily="18" charset="0"/>
                        </a:rPr>
                        <a:t>starting with choosing your method.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0" kern="0" dirty="0">
                          <a:solidFill>
                            <a:schemeClr val="tx1"/>
                          </a:solidFill>
                          <a:effectLst/>
                          <a:latin typeface="+mn-lt"/>
                          <a:cs typeface="+mn-cs"/>
                        </a:rPr>
                        <a:t>مع وجود مخطط تفصيلي، وملاحظات حول العرض، وأي أدوات بصرية تنوي استخدامها، ستكون جاهزًا تقريبًا لتقديم عرضك التقديمي. يغطي هذا القسم خمسة مواضيع أساسية تساعدك على التحضير لتقديم عروض تقديمية جذابة وفعّالة، </a:t>
                      </a:r>
                      <a:r>
                        <a:rPr lang="ar-SA" sz="2200" b="1" kern="0" dirty="0">
                          <a:solidFill>
                            <a:schemeClr val="tx1"/>
                          </a:solidFill>
                          <a:effectLst/>
                          <a:latin typeface="+mn-lt"/>
                          <a:cs typeface="+mn-cs"/>
                        </a:rPr>
                        <a:t>بدءًا من اختيار أسلوبك.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Delivering a Presentation</a:t>
            </a:r>
          </a:p>
          <a:p>
            <a:pPr rtl="1"/>
            <a:r>
              <a:rPr lang="ar-EG" sz="2800" b="1" dirty="0">
                <a:solidFill>
                  <a:srgbClr val="00B0F0"/>
                </a:solidFill>
                <a:cs typeface="Alexandria" charset="0"/>
              </a:rPr>
              <a:t>تقديم عرض تقديمي</a:t>
            </a:r>
          </a:p>
        </p:txBody>
      </p:sp>
    </p:spTree>
    <p:extLst>
      <p:ext uri="{BB962C8B-B14F-4D97-AF65-F5344CB8AC3E}">
        <p14:creationId xmlns:p14="http://schemas.microsoft.com/office/powerpoint/2010/main" val="2700402987"/>
      </p:ext>
    </p:extLst>
  </p:cSld>
  <p:clrMapOvr>
    <a:masterClrMapping/>
  </p:clrMapOvr>
  <mc:AlternateContent xmlns:mc="http://schemas.openxmlformats.org/markup-compatibility/2006" xmlns:p14="http://schemas.microsoft.com/office/powerpoint/2010/main">
    <mc:Choice Requires="p14">
      <p:transition spd="slow" p14:dur="2000" advTm="76190"/>
    </mc:Choice>
    <mc:Fallback xmlns="">
      <p:transition spd="slow" advTm="761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7694766"/>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With all your materials ready, your next step is to decide which method of speaking you want to use. Speaking from notes (rather than reading from a fully written script) is nearly always the most effective and easiest delivery mode.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The outline or notes guide you through the flow of the speech while giving you the freedom to speak naturally and spontaneously, to maintain eye contact with your listeners, and to respond and improvise as circumstances warrant. </a:t>
                      </a:r>
                      <a:endParaRPr lang="en-US" sz="19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بعد تجهيز جميع المواد، تتمثل خطوتك التالية في تحديد أسلوب التحدث الذي ترغب في استخدامه. يُعدّ التحدث من خلال الملاحظات (بدلاً من القراءة من نص مكتوب بالكامل) دائمًا تقريبًا الأسلوب الأكثر فعالية وسهولة في الإلقاء. </a:t>
                      </a: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يرشدك المخطط التفصيلي أو الملاحظات خلال تسلسل الخطاب، ويمنحك حرية التحدث بشكل طبيعي وعفوي، والحفاظ على التواصل البصري مع مستمعيك، والاستجابة والارتجال حسب الحاجة.</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Choosing your presentation method</a:t>
            </a:r>
          </a:p>
          <a:p>
            <a:pPr rtl="1"/>
            <a:r>
              <a:rPr lang="ar-EG" sz="2800" b="1" dirty="0">
                <a:solidFill>
                  <a:srgbClr val="00B0F0"/>
                </a:solidFill>
                <a:cs typeface="Alexandria" charset="0"/>
              </a:rPr>
              <a:t>اختيار أسلوب العرض التقديمي</a:t>
            </a:r>
          </a:p>
        </p:txBody>
      </p:sp>
    </p:spTree>
    <p:extLst>
      <p:ext uri="{BB962C8B-B14F-4D97-AF65-F5344CB8AC3E}">
        <p14:creationId xmlns:p14="http://schemas.microsoft.com/office/powerpoint/2010/main" val="525247065"/>
      </p:ext>
    </p:extLst>
  </p:cSld>
  <p:clrMapOvr>
    <a:masterClrMapping/>
  </p:clrMapOvr>
  <mc:AlternateContent xmlns:mc="http://schemas.openxmlformats.org/markup-compatibility/2006" xmlns:p14="http://schemas.microsoft.com/office/powerpoint/2010/main">
    <mc:Choice Requires="p14">
      <p:transition spd="slow" p14:dur="2000" advTm="53308"/>
    </mc:Choice>
    <mc:Fallback xmlns="">
      <p:transition spd="slow" advTm="533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0341560"/>
              </p:ext>
            </p:extLst>
          </p:nvPr>
        </p:nvGraphicFramePr>
        <p:xfrm>
          <a:off x="973057" y="2130389"/>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Practicing your presentation is essential. Practice boosts your confidence, gives you a more professional demeanor, and lets you verify the operation of your visuals and equipment. A test audience can tell you if your slides are understandable and whether your delivery is effective.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 day or two before you’re ready to step onstage for an important talk, make sure you and your presentation are ready.</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التدرب على إلقاء العرض التقديمي أمرٌ أساسي. فالتدرب يعزز ثقتك بنفسك، ويمنحك سلوكًا أكثر احترافية، ويتيح لك التحقق من كفاءة استخدام أدواتك البصرية ومعداتك. يمكن لجمهور الاختبار أن يُخبرك ما إذا كانت شرائحك مفهومة ومدى فعالية إلقائك للعرض.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قبل يوم أو يومين من موعد صعودك على المسرح لإلقاء محاضرة مهمة، تأكد من جاهزيتك أنت وعرضك التقديمي.</a:t>
                      </a: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Practicing your delivery</a:t>
            </a:r>
          </a:p>
          <a:p>
            <a:pPr rtl="1"/>
            <a:r>
              <a:rPr lang="ar-EG" sz="2800" b="1" dirty="0">
                <a:solidFill>
                  <a:srgbClr val="00B0F0"/>
                </a:solidFill>
                <a:cs typeface="Alexandria" charset="0"/>
              </a:rPr>
              <a:t>التدرب على إلقاء العرض التقديمي</a:t>
            </a:r>
          </a:p>
        </p:txBody>
      </p:sp>
    </p:spTree>
    <p:extLst>
      <p:ext uri="{BB962C8B-B14F-4D97-AF65-F5344CB8AC3E}">
        <p14:creationId xmlns:p14="http://schemas.microsoft.com/office/powerpoint/2010/main" val="2774949886"/>
      </p:ext>
    </p:extLst>
  </p:cSld>
  <p:clrMapOvr>
    <a:masterClrMapping/>
  </p:clrMapOvr>
  <mc:AlternateContent xmlns:mc="http://schemas.openxmlformats.org/markup-compatibility/2006" xmlns:p14="http://schemas.microsoft.com/office/powerpoint/2010/main">
    <mc:Choice Requires="p14">
      <p:transition spd="slow" p14:dur="2000" advTm="175478"/>
    </mc:Choice>
    <mc:Fallback xmlns="">
      <p:transition spd="slow" advTm="17547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27589565"/>
              </p:ext>
            </p:extLst>
          </p:nvPr>
        </p:nvGraphicFramePr>
        <p:xfrm>
          <a:off x="973057" y="2089445"/>
          <a:ext cx="10100286" cy="429704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In addition to knowing your material thoroughly and practicing your delivery, make sure your location is ready and you have everything you’ll need. Whenever you can, scout the location in advance. Check the seating arrangement to confirm it’s appropriate for your needs and the audience’s.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Verify the availability and operation of all the equipment and supplies you’re counting on. If you’re using slides, make sure you know how to get the file from your computer or other device to the projection system.</a:t>
                      </a:r>
                      <a:endParaRPr lang="ar-EG" sz="19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بالإضافة إلى معرفة مادتك جيدًا والتدرب على إلقائها، تأكد من جاهزية مكانك وتوافر كل ما تحتاجه. استكشف المكان مسبقًا كلما أمكن. تحقق من ترتيب المقاعد للتأكد من ملاءمته لاحتياجاتك واحتياجات الجمهور.</a:t>
                      </a:r>
                      <a:r>
                        <a:rPr lang="en-US" sz="1900" b="0" kern="0" dirty="0">
                          <a:solidFill>
                            <a:schemeClr val="tx1"/>
                          </a:solidFill>
                          <a:effectLst/>
                          <a:latin typeface="+mn-lt"/>
                          <a:cs typeface="+mn-cs"/>
                        </a:rPr>
                        <a:t>        </a:t>
                      </a:r>
                      <a:br>
                        <a:rPr lang="en-US" sz="1900" b="0" kern="0" dirty="0">
                          <a:solidFill>
                            <a:schemeClr val="tx1"/>
                          </a:solidFill>
                          <a:effectLst/>
                          <a:latin typeface="+mn-lt"/>
                          <a:cs typeface="+mn-cs"/>
                        </a:rPr>
                      </a:b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تأكد من توافر جميع المعدات واللوازم التي تعتمد عليها وتشغيلها. إذا كنت تستخدم الشرائح، فتأكد من معرفة كيفية نقل الملف من جهاز الكمبيوتر أو أي جهاز آخر إلى نظام العرض.</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Preparing to speak</a:t>
            </a:r>
          </a:p>
          <a:p>
            <a:pPr rtl="1"/>
            <a:r>
              <a:rPr lang="ar-EG" sz="2800" b="1" dirty="0">
                <a:solidFill>
                  <a:srgbClr val="00B0F0"/>
                </a:solidFill>
                <a:cs typeface="Alexandria" charset="0"/>
              </a:rPr>
              <a:t>التحضير للتحدث</a:t>
            </a:r>
          </a:p>
        </p:txBody>
      </p:sp>
    </p:spTree>
    <p:extLst>
      <p:ext uri="{BB962C8B-B14F-4D97-AF65-F5344CB8AC3E}">
        <p14:creationId xmlns:p14="http://schemas.microsoft.com/office/powerpoint/2010/main" val="238587961"/>
      </p:ext>
    </p:extLst>
  </p:cSld>
  <p:clrMapOvr>
    <a:masterClrMapping/>
  </p:clrMapOvr>
  <mc:AlternateContent xmlns:mc="http://schemas.openxmlformats.org/markup-compatibility/2006" xmlns:p14="http://schemas.microsoft.com/office/powerpoint/2010/main">
    <mc:Choice Requires="p14">
      <p:transition spd="slow" p14:dur="2000" advTm="130999"/>
    </mc:Choice>
    <mc:Fallback xmlns="">
      <p:transition spd="slow" advTm="1309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7608348"/>
              </p:ext>
            </p:extLst>
          </p:nvPr>
        </p:nvGraphicFramePr>
        <p:xfrm>
          <a:off x="973057" y="2155988"/>
          <a:ext cx="10100286" cy="4114800"/>
        </p:xfrm>
        <a:graphic>
          <a:graphicData uri="http://schemas.openxmlformats.org/drawingml/2006/table">
            <a:tbl>
              <a:tblPr firstRow="1" firstCol="1" bandRow="1">
                <a:tableStyleId>{2D5ABB26-0587-4C30-8999-92F81FD0307C}</a:tableStyleId>
              </a:tblPr>
              <a:tblGrid>
                <a:gridCol w="622052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1720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Recognize that nervousness is an indication that you care about your audience, your topic, and the occasion.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These techniques will help you convert anxiety into positive energy</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Put yourself into a positive frame of mind before you start.</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Know your material and practice until you’re comfortable with it.</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Be ready with your opening sentence.</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Be comfortable.</a:t>
                      </a:r>
                      <a:endParaRPr lang="ar-EG" sz="2000" b="0" kern="0" dirty="0">
                        <a:solidFill>
                          <a:schemeClr val="tx1"/>
                        </a:solidFill>
                        <a:effectLst/>
                        <a:latin typeface="+mn-lt"/>
                        <a:ea typeface="+mn-ea"/>
                        <a:cs typeface="+mn-cs"/>
                      </a:endParaRPr>
                    </a:p>
                    <a:p>
                      <a:pPr marL="627063" marR="0" indent="-342900" algn="l"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Maintain eye contact with friendly audience members.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000" b="0" kern="0" dirty="0">
                          <a:solidFill>
                            <a:schemeClr val="tx1"/>
                          </a:solidFill>
                          <a:effectLst/>
                          <a:latin typeface="+mn-lt"/>
                          <a:cs typeface="+mn-cs"/>
                        </a:rPr>
                        <a:t>أدرك أن التوتر مؤشر على اهتمامك بجمهورك وموضوعك والمناسبة.</a:t>
                      </a:r>
                      <a:endParaRPr lang="en-US"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2000" b="0" kern="0" dirty="0">
                          <a:solidFill>
                            <a:schemeClr val="tx1"/>
                          </a:solidFill>
                          <a:effectLst/>
                          <a:latin typeface="+mn-lt"/>
                          <a:cs typeface="+mn-cs"/>
                        </a:rPr>
                        <a:t>ستساعدك هذه التقنيات على تحويل القلق إلى طاقة إيجابية</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ضع نفسك في حالة ذهنية إيجابية قبل أن تبدأ.</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تعرف على مادتك وتدرب عليها حتى تشعر بالراحة معها.</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كن مستعدًا بجملتك الافتتاحية.</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كن مرتاحًا</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حافظ على التواصل البصري مع الجمهور الودود.</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701047"/>
            <a:ext cx="7301335" cy="954107"/>
          </a:xfrm>
          <a:prstGeom prst="rect">
            <a:avLst/>
          </a:prstGeom>
          <a:noFill/>
        </p:spPr>
        <p:txBody>
          <a:bodyPr wrap="square" rtlCol="0">
            <a:spAutoFit/>
          </a:bodyPr>
          <a:lstStyle/>
          <a:p>
            <a:r>
              <a:rPr lang="en-US" sz="2800" b="1" dirty="0">
                <a:solidFill>
                  <a:srgbClr val="00B0F0"/>
                </a:solidFill>
                <a:cs typeface="Alexandria" charset="0"/>
              </a:rPr>
              <a:t>Overcoming anxiety</a:t>
            </a:r>
          </a:p>
          <a:p>
            <a:pPr rtl="1"/>
            <a:r>
              <a:rPr lang="ar-EG" sz="2800" b="1" dirty="0">
                <a:solidFill>
                  <a:srgbClr val="00B0F0"/>
                </a:solidFill>
                <a:cs typeface="Alexandria" charset="0"/>
              </a:rPr>
              <a:t>التغلب على القلق</a:t>
            </a:r>
          </a:p>
        </p:txBody>
      </p:sp>
    </p:spTree>
    <p:extLst>
      <p:ext uri="{BB962C8B-B14F-4D97-AF65-F5344CB8AC3E}">
        <p14:creationId xmlns:p14="http://schemas.microsoft.com/office/powerpoint/2010/main" val="3189629616"/>
      </p:ext>
    </p:extLst>
  </p:cSld>
  <p:clrMapOvr>
    <a:masterClrMapping/>
  </p:clrMapOvr>
  <mc:AlternateContent xmlns:mc="http://schemas.openxmlformats.org/markup-compatibility/2006" xmlns:p14="http://schemas.microsoft.com/office/powerpoint/2010/main">
    <mc:Choice Requires="p14">
      <p:transition spd="slow" p14:dur="2000" advTm="79809"/>
    </mc:Choice>
    <mc:Fallback xmlns="">
      <p:transition spd="slow" advTm="798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51071404"/>
              </p:ext>
            </p:extLst>
          </p:nvPr>
        </p:nvGraphicFramePr>
        <p:xfrm>
          <a:off x="959409" y="2116741"/>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Whether you take questions during a formal question-and-answer (Q&amp;A) period or as they come up during your presentation, audience queries are often one of the most important parts of a presentation. </a:t>
                      </a:r>
                      <a:endParaRPr lang="ar-EG" sz="2000" b="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They give you a chance to obtain important information, to emphasize your main idea and supporting points, and to build enthusiasm for your point of view. </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0" kern="0" dirty="0">
                          <a:solidFill>
                            <a:schemeClr val="tx1"/>
                          </a:solidFill>
                          <a:effectLst/>
                          <a:latin typeface="+mn-lt"/>
                          <a:cs typeface="+mn-cs"/>
                        </a:rPr>
                        <a:t>سواءً أجبتَ على الأسئلة خلال جلسة أسئلة وأجوبة رسمية أو أثناء عرضك التقديمي، فإن استفسارات الجمهور غالبًا ما تكون من أهم أجزاء العرض التقديمي. </a:t>
                      </a:r>
                      <a:r>
                        <a:rPr lang="en-US" sz="2000" b="0" kern="0" dirty="0">
                          <a:solidFill>
                            <a:schemeClr val="tx1"/>
                          </a:solidFill>
                          <a:effectLst/>
                          <a:latin typeface="+mn-lt"/>
                          <a:cs typeface="+mn-cs"/>
                        </a:rPr>
                        <a:t>         </a:t>
                      </a:r>
                      <a:br>
                        <a:rPr lang="en-US" sz="2000" b="0" kern="0" dirty="0">
                          <a:solidFill>
                            <a:schemeClr val="tx1"/>
                          </a:solidFill>
                          <a:effectLst/>
                          <a:latin typeface="+mn-lt"/>
                          <a:cs typeface="+mn-cs"/>
                        </a:rPr>
                      </a:b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0" kern="0" dirty="0">
                          <a:solidFill>
                            <a:schemeClr val="tx1"/>
                          </a:solidFill>
                          <a:effectLst/>
                          <a:latin typeface="+mn-lt"/>
                          <a:cs typeface="+mn-cs"/>
                        </a:rPr>
                        <a:t>فهي تتيح لك فرصة الحصول على معلومات مهمة، والتأكيد على فكرتك الرئيسية والنقاط الداعمة، وتحفيزك لوجهة نظرك.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701047"/>
            <a:ext cx="7301335" cy="954107"/>
          </a:xfrm>
          <a:prstGeom prst="rect">
            <a:avLst/>
          </a:prstGeom>
          <a:noFill/>
        </p:spPr>
        <p:txBody>
          <a:bodyPr wrap="square" rtlCol="0">
            <a:spAutoFit/>
          </a:bodyPr>
          <a:lstStyle/>
          <a:p>
            <a:r>
              <a:rPr lang="en-US" sz="2800" b="1" dirty="0">
                <a:solidFill>
                  <a:srgbClr val="00B0F0"/>
                </a:solidFill>
                <a:cs typeface="Alexandria" charset="0"/>
              </a:rPr>
              <a:t>Handling questions responsively</a:t>
            </a:r>
          </a:p>
          <a:p>
            <a:pPr rtl="1"/>
            <a:r>
              <a:rPr lang="ar-EG" sz="2800" b="1" dirty="0">
                <a:solidFill>
                  <a:srgbClr val="00B0F0"/>
                </a:solidFill>
                <a:cs typeface="Alexandria" charset="0"/>
              </a:rPr>
              <a:t>التعامل مع الأسئلة بفاعلية</a:t>
            </a:r>
          </a:p>
        </p:txBody>
      </p:sp>
    </p:spTree>
    <p:extLst>
      <p:ext uri="{BB962C8B-B14F-4D97-AF65-F5344CB8AC3E}">
        <p14:creationId xmlns:p14="http://schemas.microsoft.com/office/powerpoint/2010/main" val="45003926"/>
      </p:ext>
    </p:extLst>
  </p:cSld>
  <p:clrMapOvr>
    <a:masterClrMapping/>
  </p:clrMapOvr>
  <mc:AlternateContent xmlns:mc="http://schemas.openxmlformats.org/markup-compatibility/2006" xmlns:p14="http://schemas.microsoft.com/office/powerpoint/2010/main">
    <mc:Choice Requires="p14">
      <p:transition spd="slow" p14:dur="2000" advTm="104743"/>
    </mc:Choice>
    <mc:Fallback xmlns="">
      <p:transition spd="slow" advTm="1047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160715"/>
            <a:ext cx="4946913" cy="830997"/>
          </a:xfrm>
          <a:prstGeom prst="rect">
            <a:avLst/>
          </a:prstGeom>
          <a:noFill/>
        </p:spPr>
        <p:txBody>
          <a:bodyPr wrap="square" rtlCol="0">
            <a:spAutoFit/>
          </a:bodyPr>
          <a:lstStyle/>
          <a:p>
            <a:r>
              <a:rPr lang="en-US" sz="2400" b="1" dirty="0">
                <a:solidFill>
                  <a:srgbClr val="00B0F0"/>
                </a:solidFill>
                <a:cs typeface="Alexandria" charset="0"/>
              </a:rPr>
              <a:t>Planning Your Presentation Visuals</a:t>
            </a:r>
          </a:p>
          <a:p>
            <a:r>
              <a:rPr lang="ar-EG" sz="2400" b="1" dirty="0">
                <a:solidFill>
                  <a:srgbClr val="00B0F0"/>
                </a:solidFill>
                <a:cs typeface="Alexandria" charset="0"/>
              </a:rPr>
              <a:t>تخطيط العناصر المرئية لعرضك التقديمي</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Audio 1">
            <a:hlinkClick r:id="" action="ppaction://media"/>
            <a:extLst>
              <a:ext uri="{FF2B5EF4-FFF2-40B4-BE49-F238E27FC236}">
                <a16:creationId xmlns:a16="http://schemas.microsoft.com/office/drawing/2014/main" id="{B7EF8905-B82A-4FA6-BB9A-B9087048D8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223484128"/>
      </p:ext>
    </p:extLst>
  </p:cSld>
  <p:clrMapOvr>
    <a:masterClrMapping/>
  </p:clrMapOvr>
  <mc:AlternateContent xmlns:mc="http://schemas.openxmlformats.org/markup-compatibility/2006" xmlns:p14="http://schemas.microsoft.com/office/powerpoint/2010/main">
    <mc:Choice Requires="p14">
      <p:transition spd="slow" p14:dur="2000" advTm="2639"/>
    </mc:Choice>
    <mc:Fallback xmlns="">
      <p:transition spd="slow" advTm="26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78188501"/>
              </p:ext>
            </p:extLst>
          </p:nvPr>
        </p:nvGraphicFramePr>
        <p:xfrm>
          <a:off x="973057" y="2130389"/>
          <a:ext cx="10100286" cy="421074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Visuals can improve the quality and impact of any presentation by creating interest, illustrating points that are difficult to explain with words alone, adding variety, and increasing the audience’s ability to absorb and remember information.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Behavioral research has shown that visuals can improve learning because humans process visuals much faster than they process text.</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يمكن للعناصر المرئية تحسين جودة وتأثير أي عرض تقديمي من خلال إثارة الاهتمام، وتوضيح النقاط التي يصعب شرحها بالكلمات وحدها، وإضافة التنوع، وزيادة قدرة الجمهور على استيعاب المعلومات وتذكرها.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أظهرت الأبحاث السلوكية أن العناصر المرئية يمكن أن تعمل على تحسين التعلم لأن البشر يعالجون العناصر المرئية بشكل أسرع بكثير من معالجتهم للنص.</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Planning Your Presentation Visuals</a:t>
            </a:r>
          </a:p>
          <a:p>
            <a:pPr rtl="1"/>
            <a:r>
              <a:rPr lang="ar-EG" sz="2800" b="1" dirty="0">
                <a:solidFill>
                  <a:srgbClr val="00B0F0"/>
                </a:solidFill>
                <a:cs typeface="Alexandria" charset="0"/>
              </a:rPr>
              <a:t>تخطيط العناصر المرئية لعرضك التقديمي</a:t>
            </a:r>
          </a:p>
        </p:txBody>
      </p:sp>
    </p:spTree>
    <p:extLst>
      <p:ext uri="{BB962C8B-B14F-4D97-AF65-F5344CB8AC3E}">
        <p14:creationId xmlns:p14="http://schemas.microsoft.com/office/powerpoint/2010/main" val="1948771756"/>
      </p:ext>
    </p:extLst>
  </p:cSld>
  <p:clrMapOvr>
    <a:masterClrMapping/>
  </p:clrMapOvr>
  <mc:AlternateContent xmlns:mc="http://schemas.openxmlformats.org/markup-compatibility/2006" xmlns:p14="http://schemas.microsoft.com/office/powerpoint/2010/main">
    <mc:Choice Requires="p14">
      <p:transition spd="slow" p14:dur="2000" advTm="83134"/>
    </mc:Choice>
    <mc:Fallback xmlns="">
      <p:transition spd="slow" advTm="831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0801659"/>
              </p:ext>
            </p:extLst>
          </p:nvPr>
        </p:nvGraphicFramePr>
        <p:xfrm>
          <a:off x="973057" y="2130389"/>
          <a:ext cx="10100286" cy="39135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For all the communication power of visuals, however, don’t make the mistake of thinking that your visuals are your presentation.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communicators sometimes fall into the trap of letting the visuals take center stage.</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Remember that your message is the presentation, not your visuals; your visuals are there to help support and clarify what you have to say.</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مع كل قوة التواصل التي تتمتع بها العناصر المرئية، لا تخطئ في الاعتقاد بأن العناصر المرئية هي جوهر عرضك التقديمي.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يقع خبراء التواصل أحيانًا في فخ جعل العناصر المرئية محور الاهتمام.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تذكر أن رسالتك هي العرض التقديمي، وليست العناصر المرئية؛ فالعناصر المرئية موجودة لدعم وتوضيح ما تريد قوله.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Planning Your Presentation Visuals</a:t>
            </a:r>
          </a:p>
          <a:p>
            <a:pPr rtl="1"/>
            <a:r>
              <a:rPr lang="ar-EG" sz="2800" b="1" dirty="0">
                <a:solidFill>
                  <a:srgbClr val="00B0F0"/>
                </a:solidFill>
                <a:cs typeface="Alexandria" charset="0"/>
              </a:rPr>
              <a:t>تخطيط العناصر المرئية لعرضك التقديمي</a:t>
            </a:r>
          </a:p>
        </p:txBody>
      </p:sp>
    </p:spTree>
    <p:extLst>
      <p:ext uri="{BB962C8B-B14F-4D97-AF65-F5344CB8AC3E}">
        <p14:creationId xmlns:p14="http://schemas.microsoft.com/office/powerpoint/2010/main" val="567622550"/>
      </p:ext>
    </p:extLst>
  </p:cSld>
  <p:clrMapOvr>
    <a:masterClrMapping/>
  </p:clrMapOvr>
  <mc:AlternateContent xmlns:mc="http://schemas.openxmlformats.org/markup-compatibility/2006" xmlns:p14="http://schemas.microsoft.com/office/powerpoint/2010/main">
    <mc:Choice Requires="p14">
      <p:transition spd="slow" p14:dur="2000" advTm="49375"/>
    </mc:Choice>
    <mc:Fallback xmlns="">
      <p:transition spd="slow" advTm="493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5"/>
            <a:ext cx="4946913" cy="954107"/>
          </a:xfrm>
          <a:prstGeom prst="rect">
            <a:avLst/>
          </a:prstGeom>
          <a:noFill/>
        </p:spPr>
        <p:txBody>
          <a:bodyPr wrap="square" rtlCol="0">
            <a:spAutoFit/>
          </a:bodyPr>
          <a:lstStyle/>
          <a:p>
            <a:r>
              <a:rPr lang="en-US" sz="2800" b="1" dirty="0">
                <a:solidFill>
                  <a:srgbClr val="00B0F0"/>
                </a:solidFill>
                <a:cs typeface="Alexandria" charset="0"/>
              </a:rPr>
              <a:t>Designing Effective Slides</a:t>
            </a:r>
          </a:p>
          <a:p>
            <a:r>
              <a:rPr lang="ar-EG" sz="2800" b="1" dirty="0">
                <a:solidFill>
                  <a:srgbClr val="00B0F0"/>
                </a:solidFill>
                <a:cs typeface="Alexandria" charset="0"/>
              </a:rPr>
              <a:t>تصميم شرائح عرض فعّالة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49155276"/>
      </p:ext>
    </p:extLst>
  </p:cSld>
  <p:clrMapOvr>
    <a:masterClrMapping/>
  </p:clrMapOvr>
  <mc:AlternateContent xmlns:mc="http://schemas.openxmlformats.org/markup-compatibility/2006" xmlns:p14="http://schemas.microsoft.com/office/powerpoint/2010/main">
    <mc:Choice Requires="p14">
      <p:transition spd="slow" p14:dur="2000" advTm="4653"/>
    </mc:Choice>
    <mc:Fallback xmlns="">
      <p:transition spd="slow" advTm="4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94267092"/>
              </p:ext>
            </p:extLst>
          </p:nvPr>
        </p:nvGraphicFramePr>
        <p:xfrm>
          <a:off x="973057" y="2130389"/>
          <a:ext cx="10100286" cy="3553270"/>
        </p:xfrm>
        <a:graphic>
          <a:graphicData uri="http://schemas.openxmlformats.org/drawingml/2006/table">
            <a:tbl>
              <a:tblPr firstRow="1" firstCol="1" bandRow="1">
                <a:tableStyleId>{2D5ABB26-0587-4C30-8999-92F81FD0307C}</a:tableStyleId>
              </a:tblPr>
              <a:tblGrid>
                <a:gridCol w="5263970">
                  <a:extLst>
                    <a:ext uri="{9D8B030D-6E8A-4147-A177-3AD203B41FA5}">
                      <a16:colId xmlns:a16="http://schemas.microsoft.com/office/drawing/2014/main" val="1232974083"/>
                    </a:ext>
                  </a:extLst>
                </a:gridCol>
                <a:gridCol w="259307">
                  <a:extLst>
                    <a:ext uri="{9D8B030D-6E8A-4147-A177-3AD203B41FA5}">
                      <a16:colId xmlns:a16="http://schemas.microsoft.com/office/drawing/2014/main" val="3974403134"/>
                    </a:ext>
                  </a:extLst>
                </a:gridCol>
                <a:gridCol w="457700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400" b="0" kern="0" dirty="0">
                          <a:solidFill>
                            <a:schemeClr val="tx1"/>
                          </a:solidFill>
                          <a:effectLst/>
                          <a:latin typeface="+mn-lt"/>
                          <a:ea typeface="+mn-ea"/>
                          <a:cs typeface="Times New Roman" panose="02020603050405020304" pitchFamily="18" charset="0"/>
                        </a:rPr>
                        <a:t>This section offers helpful tips for creating slides that engage audiences without overwhelming them with too much information or poorly designed layouts.</a:t>
                      </a:r>
                      <a:endParaRPr lang="ar-EG" sz="24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SA" sz="2400" b="0" kern="0" dirty="0">
                          <a:solidFill>
                            <a:schemeClr val="tx1"/>
                          </a:solidFill>
                          <a:effectLst/>
                          <a:latin typeface="+mn-lt"/>
                          <a:cs typeface="+mn-cs"/>
                        </a:rPr>
                        <a:t>يقدم هذا القسم نصائح مفيدة لإنشاء شرائح تفاعلية مع الجمهور دون إغراقهم بمعلومات كثيرة أو تصميمات رديئة.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Designing Effective Slides</a:t>
            </a:r>
          </a:p>
          <a:p>
            <a:pPr rtl="1"/>
            <a:r>
              <a:rPr lang="ar-EG" sz="2800" b="1" dirty="0">
                <a:solidFill>
                  <a:srgbClr val="00B0F0"/>
                </a:solidFill>
                <a:cs typeface="Alexandria" charset="0"/>
              </a:rPr>
              <a:t>تصميم شرائح عرض فعّالة</a:t>
            </a:r>
          </a:p>
        </p:txBody>
      </p:sp>
    </p:spTree>
    <p:extLst>
      <p:ext uri="{BB962C8B-B14F-4D97-AF65-F5344CB8AC3E}">
        <p14:creationId xmlns:p14="http://schemas.microsoft.com/office/powerpoint/2010/main" val="3619630651"/>
      </p:ext>
    </p:extLst>
  </p:cSld>
  <p:clrMapOvr>
    <a:masterClrMapping/>
  </p:clrMapOvr>
  <mc:AlternateContent xmlns:mc="http://schemas.openxmlformats.org/markup-compatibility/2006" xmlns:p14="http://schemas.microsoft.com/office/powerpoint/2010/main">
    <mc:Choice Requires="p14">
      <p:transition spd="slow" p14:dur="2000" advTm="45323"/>
    </mc:Choice>
    <mc:Fallback xmlns="">
      <p:transition spd="slow" advTm="453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0886766"/>
              </p:ext>
            </p:extLst>
          </p:nvPr>
        </p:nvGraphicFramePr>
        <p:xfrm>
          <a:off x="973057" y="2210937"/>
          <a:ext cx="10100286" cy="4099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7665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ar-EG" sz="20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Designing slides around a key visual</a:t>
            </a:r>
          </a:p>
          <a:p>
            <a:pPr rtl="1"/>
            <a:r>
              <a:rPr lang="ar-EG" sz="2800" b="1" dirty="0">
                <a:solidFill>
                  <a:srgbClr val="00B0F0"/>
                </a:solidFill>
                <a:cs typeface="Alexandria" charset="0"/>
              </a:rPr>
              <a:t>تصميم الشرائح حول عنصر مرئي رئيسي</a:t>
            </a:r>
          </a:p>
        </p:txBody>
      </p:sp>
      <p:grpSp>
        <p:nvGrpSpPr>
          <p:cNvPr id="16" name="Group 15"/>
          <p:cNvGrpSpPr/>
          <p:nvPr/>
        </p:nvGrpSpPr>
        <p:grpSpPr>
          <a:xfrm>
            <a:off x="2531610" y="1990421"/>
            <a:ext cx="7376668" cy="4227672"/>
            <a:chOff x="1" y="0"/>
            <a:chExt cx="4515091" cy="5276221"/>
          </a:xfrm>
        </p:grpSpPr>
        <p:sp>
          <p:nvSpPr>
            <p:cNvPr id="17" name="Rectangle 16"/>
            <p:cNvSpPr/>
            <p:nvPr/>
          </p:nvSpPr>
          <p:spPr>
            <a:xfrm>
              <a:off x="174333" y="1597536"/>
              <a:ext cx="720678" cy="121055"/>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17.3a</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18" name="Rectangle 17"/>
            <p:cNvSpPr/>
            <p:nvPr/>
          </p:nvSpPr>
          <p:spPr>
            <a:xfrm>
              <a:off x="2432129" y="1597536"/>
              <a:ext cx="720678" cy="121055"/>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17.3b</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176746" y="3366651"/>
              <a:ext cx="713489"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17.3c</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0" name="Rectangle 19"/>
            <p:cNvSpPr/>
            <p:nvPr/>
          </p:nvSpPr>
          <p:spPr>
            <a:xfrm>
              <a:off x="170279" y="5155167"/>
              <a:ext cx="720678"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17.3e</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1" name="Rectangle 20"/>
            <p:cNvSpPr/>
            <p:nvPr/>
          </p:nvSpPr>
          <p:spPr>
            <a:xfrm>
              <a:off x="2428075" y="5149762"/>
              <a:ext cx="684991"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17.3f</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4" name="Rectangle 23"/>
            <p:cNvSpPr/>
            <p:nvPr/>
          </p:nvSpPr>
          <p:spPr>
            <a:xfrm>
              <a:off x="2428075" y="3366651"/>
              <a:ext cx="720678"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17.3d</a:t>
              </a:r>
              <a:endParaRPr lang="en-US" sz="1050">
                <a:solidFill>
                  <a:srgbClr val="181717"/>
                </a:solidFill>
                <a:effectLst/>
                <a:latin typeface="Times New Roman" panose="02020603050405020304" pitchFamily="18" charset="0"/>
                <a:ea typeface="Times New Roman" panose="02020603050405020304" pitchFamily="18" charset="0"/>
              </a:endParaRPr>
            </a:p>
          </p:txBody>
        </p:sp>
        <p:pic>
          <p:nvPicPr>
            <p:cNvPr id="25" name="Picture 24"/>
            <p:cNvPicPr/>
            <p:nvPr/>
          </p:nvPicPr>
          <p:blipFill>
            <a:blip r:embed="rId3"/>
            <a:stretch>
              <a:fillRect/>
            </a:stretch>
          </p:blipFill>
          <p:spPr>
            <a:xfrm>
              <a:off x="2433295" y="1759458"/>
              <a:ext cx="2081797" cy="1561884"/>
            </a:xfrm>
            <a:prstGeom prst="rect">
              <a:avLst/>
            </a:prstGeom>
          </p:spPr>
        </p:pic>
        <p:sp>
          <p:nvSpPr>
            <p:cNvPr id="26" name="Shape 4037"/>
            <p:cNvSpPr/>
            <p:nvPr/>
          </p:nvSpPr>
          <p:spPr>
            <a:xfrm>
              <a:off x="3034678" y="2234603"/>
              <a:ext cx="178460" cy="189522"/>
            </a:xfrm>
            <a:custGeom>
              <a:avLst/>
              <a:gdLst/>
              <a:ahLst/>
              <a:cxnLst/>
              <a:rect l="0" t="0" r="0" b="0"/>
              <a:pathLst>
                <a:path w="178460" h="189522">
                  <a:moveTo>
                    <a:pt x="63335" y="189522"/>
                  </a:moveTo>
                  <a:cubicBezTo>
                    <a:pt x="63335" y="189522"/>
                    <a:pt x="119139" y="96025"/>
                    <a:pt x="161874" y="65354"/>
                  </a:cubicBezTo>
                  <a:lnTo>
                    <a:pt x="178460" y="91491"/>
                  </a:lnTo>
                  <a:lnTo>
                    <a:pt x="178460" y="22619"/>
                  </a:lnTo>
                  <a:lnTo>
                    <a:pt x="110096" y="0"/>
                  </a:lnTo>
                  <a:lnTo>
                    <a:pt x="135217" y="25641"/>
                  </a:lnTo>
                  <a:cubicBezTo>
                    <a:pt x="135217" y="25641"/>
                    <a:pt x="45238" y="89992"/>
                    <a:pt x="0" y="189522"/>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7" name="Shape 4038"/>
            <p:cNvSpPr/>
            <p:nvPr/>
          </p:nvSpPr>
          <p:spPr>
            <a:xfrm>
              <a:off x="2994457" y="2665934"/>
              <a:ext cx="95504" cy="245326"/>
            </a:xfrm>
            <a:custGeom>
              <a:avLst/>
              <a:gdLst/>
              <a:ahLst/>
              <a:cxnLst/>
              <a:rect l="0" t="0" r="0" b="0"/>
              <a:pathLst>
                <a:path w="95504" h="245326">
                  <a:moveTo>
                    <a:pt x="0" y="0"/>
                  </a:moveTo>
                  <a:cubicBezTo>
                    <a:pt x="0" y="0"/>
                    <a:pt x="10046" y="130708"/>
                    <a:pt x="95504" y="245326"/>
                  </a:cubicBezTo>
                </a:path>
              </a:pathLst>
            </a:custGeom>
            <a:ln w="6731"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8" name="Shape 4039"/>
            <p:cNvSpPr/>
            <p:nvPr/>
          </p:nvSpPr>
          <p:spPr>
            <a:xfrm>
              <a:off x="3046730" y="2665934"/>
              <a:ext cx="109588" cy="245326"/>
            </a:xfrm>
            <a:custGeom>
              <a:avLst/>
              <a:gdLst/>
              <a:ahLst/>
              <a:cxnLst/>
              <a:rect l="0" t="0" r="0" b="0"/>
              <a:pathLst>
                <a:path w="109588" h="245326">
                  <a:moveTo>
                    <a:pt x="0" y="0"/>
                  </a:moveTo>
                  <a:cubicBezTo>
                    <a:pt x="0" y="0"/>
                    <a:pt x="2997" y="136741"/>
                    <a:pt x="109588"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9" name="Shape 4040"/>
            <p:cNvSpPr/>
            <p:nvPr/>
          </p:nvSpPr>
          <p:spPr>
            <a:xfrm>
              <a:off x="3457448" y="3051518"/>
              <a:ext cx="29159" cy="0"/>
            </a:xfrm>
            <a:custGeom>
              <a:avLst/>
              <a:gdLst/>
              <a:ahLst/>
              <a:cxnLst/>
              <a:rect l="0" t="0" r="0" b="0"/>
              <a:pathLst>
                <a:path w="29159">
                  <a:moveTo>
                    <a:pt x="0" y="0"/>
                  </a:moveTo>
                  <a:lnTo>
                    <a:pt x="29159"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0" name="Shape 4041"/>
            <p:cNvSpPr/>
            <p:nvPr/>
          </p:nvSpPr>
          <p:spPr>
            <a:xfrm>
              <a:off x="3457448" y="3110332"/>
              <a:ext cx="31661" cy="0"/>
            </a:xfrm>
            <a:custGeom>
              <a:avLst/>
              <a:gdLst/>
              <a:ahLst/>
              <a:cxnLst/>
              <a:rect l="0" t="0" r="0" b="0"/>
              <a:pathLst>
                <a:path w="31661">
                  <a:moveTo>
                    <a:pt x="0" y="0"/>
                  </a:moveTo>
                  <a:lnTo>
                    <a:pt x="31661"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1" name="Shape 4042"/>
            <p:cNvSpPr/>
            <p:nvPr/>
          </p:nvSpPr>
          <p:spPr>
            <a:xfrm>
              <a:off x="3791763" y="2665934"/>
              <a:ext cx="106566" cy="245326"/>
            </a:xfrm>
            <a:custGeom>
              <a:avLst/>
              <a:gdLst/>
              <a:ahLst/>
              <a:cxnLst/>
              <a:rect l="0" t="0" r="0" b="0"/>
              <a:pathLst>
                <a:path w="106566" h="245326">
                  <a:moveTo>
                    <a:pt x="102553" y="0"/>
                  </a:moveTo>
                  <a:cubicBezTo>
                    <a:pt x="102553" y="0"/>
                    <a:pt x="106566" y="121666"/>
                    <a:pt x="0"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2" name="Shape 4043"/>
            <p:cNvSpPr/>
            <p:nvPr/>
          </p:nvSpPr>
          <p:spPr>
            <a:xfrm>
              <a:off x="3861130" y="2665934"/>
              <a:ext cx="87478" cy="245326"/>
            </a:xfrm>
            <a:custGeom>
              <a:avLst/>
              <a:gdLst/>
              <a:ahLst/>
              <a:cxnLst/>
              <a:rect l="0" t="0" r="0" b="0"/>
              <a:pathLst>
                <a:path w="87478" h="245326">
                  <a:moveTo>
                    <a:pt x="87478" y="0"/>
                  </a:moveTo>
                  <a:cubicBezTo>
                    <a:pt x="87478" y="0"/>
                    <a:pt x="87478" y="127686"/>
                    <a:pt x="0"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3" name="Shape 4044"/>
            <p:cNvSpPr/>
            <p:nvPr/>
          </p:nvSpPr>
          <p:spPr>
            <a:xfrm>
              <a:off x="3715334" y="2270557"/>
              <a:ext cx="136741" cy="153581"/>
            </a:xfrm>
            <a:custGeom>
              <a:avLst/>
              <a:gdLst/>
              <a:ahLst/>
              <a:cxnLst/>
              <a:rect l="0" t="0" r="0" b="0"/>
              <a:pathLst>
                <a:path w="136741" h="153581">
                  <a:moveTo>
                    <a:pt x="0" y="0"/>
                  </a:moveTo>
                  <a:cubicBezTo>
                    <a:pt x="0" y="0"/>
                    <a:pt x="76429" y="39967"/>
                    <a:pt x="136741" y="153581"/>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4" name="Shape 4045"/>
            <p:cNvSpPr/>
            <p:nvPr/>
          </p:nvSpPr>
          <p:spPr>
            <a:xfrm>
              <a:off x="3715334" y="2210486"/>
              <a:ext cx="189535" cy="213652"/>
            </a:xfrm>
            <a:custGeom>
              <a:avLst/>
              <a:gdLst/>
              <a:ahLst/>
              <a:cxnLst/>
              <a:rect l="0" t="0" r="0" b="0"/>
              <a:pathLst>
                <a:path w="189535" h="213652">
                  <a:moveTo>
                    <a:pt x="0" y="0"/>
                  </a:moveTo>
                  <a:cubicBezTo>
                    <a:pt x="0" y="0"/>
                    <a:pt x="134747" y="74397"/>
                    <a:pt x="189535" y="213652"/>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pic>
          <p:nvPicPr>
            <p:cNvPr id="35" name="Picture 34"/>
            <p:cNvPicPr/>
            <p:nvPr/>
          </p:nvPicPr>
          <p:blipFill>
            <a:blip r:embed="rId4"/>
            <a:stretch>
              <a:fillRect/>
            </a:stretch>
          </p:blipFill>
          <p:spPr>
            <a:xfrm>
              <a:off x="2426805" y="3530244"/>
              <a:ext cx="2081797" cy="1561884"/>
            </a:xfrm>
            <a:prstGeom prst="rect">
              <a:avLst/>
            </a:prstGeom>
          </p:spPr>
        </p:pic>
        <p:sp>
          <p:nvSpPr>
            <p:cNvPr id="36" name="Shape 4048"/>
            <p:cNvSpPr/>
            <p:nvPr/>
          </p:nvSpPr>
          <p:spPr>
            <a:xfrm>
              <a:off x="3424530" y="4414215"/>
              <a:ext cx="83693" cy="503746"/>
            </a:xfrm>
            <a:custGeom>
              <a:avLst/>
              <a:gdLst/>
              <a:ahLst/>
              <a:cxnLst/>
              <a:rect l="0" t="0" r="0" b="0"/>
              <a:pathLst>
                <a:path w="83693" h="503746">
                  <a:moveTo>
                    <a:pt x="49759" y="114"/>
                  </a:moveTo>
                  <a:lnTo>
                    <a:pt x="49759" y="457848"/>
                  </a:lnTo>
                  <a:lnTo>
                    <a:pt x="83693" y="457848"/>
                  </a:lnTo>
                  <a:lnTo>
                    <a:pt x="37795" y="503746"/>
                  </a:lnTo>
                  <a:lnTo>
                    <a:pt x="0" y="457086"/>
                  </a:lnTo>
                  <a:lnTo>
                    <a:pt x="31661" y="457086"/>
                  </a:lnTo>
                  <a:lnTo>
                    <a:pt x="31305"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7" name="Shape 4049"/>
            <p:cNvSpPr/>
            <p:nvPr/>
          </p:nvSpPr>
          <p:spPr>
            <a:xfrm>
              <a:off x="3420745" y="3891788"/>
              <a:ext cx="87465" cy="506235"/>
            </a:xfrm>
            <a:custGeom>
              <a:avLst/>
              <a:gdLst/>
              <a:ahLst/>
              <a:cxnLst/>
              <a:rect l="0" t="0" r="0" b="0"/>
              <a:pathLst>
                <a:path w="87465" h="506235">
                  <a:moveTo>
                    <a:pt x="35077" y="506235"/>
                  </a:moveTo>
                  <a:lnTo>
                    <a:pt x="34684" y="53530"/>
                  </a:lnTo>
                  <a:lnTo>
                    <a:pt x="0" y="53530"/>
                  </a:lnTo>
                  <a:lnTo>
                    <a:pt x="46952" y="0"/>
                  </a:lnTo>
                  <a:lnTo>
                    <a:pt x="87465" y="53530"/>
                  </a:lnTo>
                  <a:lnTo>
                    <a:pt x="53530" y="53530"/>
                  </a:lnTo>
                  <a:lnTo>
                    <a:pt x="53530" y="505981"/>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8" name="Shape 4050"/>
            <p:cNvSpPr/>
            <p:nvPr/>
          </p:nvSpPr>
          <p:spPr>
            <a:xfrm>
              <a:off x="2954706" y="4368356"/>
              <a:ext cx="501117" cy="72390"/>
            </a:xfrm>
            <a:custGeom>
              <a:avLst/>
              <a:gdLst/>
              <a:ahLst/>
              <a:cxnLst/>
              <a:rect l="0" t="0" r="0" b="0"/>
              <a:pathLst>
                <a:path w="501117" h="72390">
                  <a:moveTo>
                    <a:pt x="501117" y="48920"/>
                  </a:moveTo>
                  <a:lnTo>
                    <a:pt x="45263" y="49288"/>
                  </a:lnTo>
                  <a:lnTo>
                    <a:pt x="45263" y="72390"/>
                  </a:lnTo>
                  <a:lnTo>
                    <a:pt x="0" y="36525"/>
                  </a:lnTo>
                  <a:lnTo>
                    <a:pt x="45263" y="0"/>
                  </a:lnTo>
                  <a:lnTo>
                    <a:pt x="45263" y="26721"/>
                  </a:lnTo>
                  <a:lnTo>
                    <a:pt x="501091" y="26721"/>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9" name="Shape 4051"/>
            <p:cNvSpPr/>
            <p:nvPr/>
          </p:nvSpPr>
          <p:spPr>
            <a:xfrm>
              <a:off x="3474288" y="4361143"/>
              <a:ext cx="503301" cy="83706"/>
            </a:xfrm>
            <a:custGeom>
              <a:avLst/>
              <a:gdLst/>
              <a:ahLst/>
              <a:cxnLst/>
              <a:rect l="0" t="0" r="0" b="0"/>
              <a:pathLst>
                <a:path w="503301" h="83706">
                  <a:moveTo>
                    <a:pt x="0" y="33934"/>
                  </a:moveTo>
                  <a:lnTo>
                    <a:pt x="457391" y="33934"/>
                  </a:lnTo>
                  <a:lnTo>
                    <a:pt x="457391" y="0"/>
                  </a:lnTo>
                  <a:lnTo>
                    <a:pt x="503301" y="45898"/>
                  </a:lnTo>
                  <a:lnTo>
                    <a:pt x="456641" y="83706"/>
                  </a:lnTo>
                  <a:lnTo>
                    <a:pt x="456641" y="55766"/>
                  </a:lnTo>
                  <a:lnTo>
                    <a:pt x="0" y="56134"/>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40" name="Shape 4052"/>
            <p:cNvSpPr/>
            <p:nvPr/>
          </p:nvSpPr>
          <p:spPr>
            <a:xfrm>
              <a:off x="2918422" y="2505824"/>
              <a:ext cx="44323" cy="75489"/>
            </a:xfrm>
            <a:custGeom>
              <a:avLst/>
              <a:gdLst/>
              <a:ahLst/>
              <a:cxnLst/>
              <a:rect l="0" t="0" r="0" b="0"/>
              <a:pathLst>
                <a:path w="44323" h="75489">
                  <a:moveTo>
                    <a:pt x="25209" y="0"/>
                  </a:moveTo>
                  <a:cubicBezTo>
                    <a:pt x="32702" y="0"/>
                    <a:pt x="38125" y="1740"/>
                    <a:pt x="41389" y="3581"/>
                  </a:cubicBezTo>
                  <a:lnTo>
                    <a:pt x="38786" y="11303"/>
                  </a:lnTo>
                  <a:cubicBezTo>
                    <a:pt x="36398" y="9982"/>
                    <a:pt x="31509" y="7823"/>
                    <a:pt x="24892" y="7823"/>
                  </a:cubicBezTo>
                  <a:cubicBezTo>
                    <a:pt x="14884" y="7823"/>
                    <a:pt x="11087" y="13792"/>
                    <a:pt x="11087" y="18796"/>
                  </a:cubicBezTo>
                  <a:cubicBezTo>
                    <a:pt x="11087" y="25641"/>
                    <a:pt x="15532" y="29007"/>
                    <a:pt x="25629" y="32906"/>
                  </a:cubicBezTo>
                  <a:cubicBezTo>
                    <a:pt x="38036" y="37693"/>
                    <a:pt x="44323" y="43662"/>
                    <a:pt x="44323" y="54420"/>
                  </a:cubicBezTo>
                  <a:cubicBezTo>
                    <a:pt x="44323" y="65722"/>
                    <a:pt x="35966" y="75489"/>
                    <a:pt x="18682" y="75489"/>
                  </a:cubicBezTo>
                  <a:cubicBezTo>
                    <a:pt x="11633" y="75489"/>
                    <a:pt x="3911" y="73431"/>
                    <a:pt x="0" y="70828"/>
                  </a:cubicBezTo>
                  <a:lnTo>
                    <a:pt x="2400" y="62890"/>
                  </a:lnTo>
                  <a:cubicBezTo>
                    <a:pt x="6629" y="65494"/>
                    <a:pt x="12814" y="67666"/>
                    <a:pt x="19342" y="67666"/>
                  </a:cubicBezTo>
                  <a:cubicBezTo>
                    <a:pt x="29007" y="67666"/>
                    <a:pt x="34658" y="62560"/>
                    <a:pt x="34658" y="55182"/>
                  </a:cubicBezTo>
                  <a:cubicBezTo>
                    <a:pt x="34658" y="48336"/>
                    <a:pt x="30747" y="44424"/>
                    <a:pt x="20853" y="40627"/>
                  </a:cubicBezTo>
                  <a:cubicBezTo>
                    <a:pt x="8903" y="36385"/>
                    <a:pt x="1537" y="30200"/>
                    <a:pt x="1537" y="19876"/>
                  </a:cubicBezTo>
                  <a:cubicBezTo>
                    <a:pt x="1537" y="8471"/>
                    <a:pt x="10985" y="0"/>
                    <a:pt x="25209"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1" name="Shape 4053"/>
            <p:cNvSpPr/>
            <p:nvPr/>
          </p:nvSpPr>
          <p:spPr>
            <a:xfrm>
              <a:off x="2969031" y="2512555"/>
              <a:ext cx="31166" cy="68745"/>
            </a:xfrm>
            <a:custGeom>
              <a:avLst/>
              <a:gdLst/>
              <a:ahLst/>
              <a:cxnLst/>
              <a:rect l="0" t="0" r="0" b="0"/>
              <a:pathLst>
                <a:path w="31166" h="68745">
                  <a:moveTo>
                    <a:pt x="17488" y="0"/>
                  </a:moveTo>
                  <a:lnTo>
                    <a:pt x="17488" y="15087"/>
                  </a:lnTo>
                  <a:lnTo>
                    <a:pt x="31166" y="15087"/>
                  </a:lnTo>
                  <a:lnTo>
                    <a:pt x="31166" y="22377"/>
                  </a:lnTo>
                  <a:lnTo>
                    <a:pt x="17488" y="22377"/>
                  </a:lnTo>
                  <a:lnTo>
                    <a:pt x="17488" y="50724"/>
                  </a:lnTo>
                  <a:cubicBezTo>
                    <a:pt x="17488" y="57239"/>
                    <a:pt x="19329" y="60922"/>
                    <a:pt x="24651" y="60922"/>
                  </a:cubicBezTo>
                  <a:cubicBezTo>
                    <a:pt x="27153" y="60922"/>
                    <a:pt x="28994" y="60604"/>
                    <a:pt x="30188" y="60274"/>
                  </a:cubicBezTo>
                  <a:lnTo>
                    <a:pt x="30633" y="67450"/>
                  </a:lnTo>
                  <a:cubicBezTo>
                    <a:pt x="28778" y="68212"/>
                    <a:pt x="25857" y="68745"/>
                    <a:pt x="22149" y="68745"/>
                  </a:cubicBezTo>
                  <a:cubicBezTo>
                    <a:pt x="17704" y="68745"/>
                    <a:pt x="14122" y="67335"/>
                    <a:pt x="11836" y="64732"/>
                  </a:cubicBezTo>
                  <a:cubicBezTo>
                    <a:pt x="9132" y="61913"/>
                    <a:pt x="8154" y="57239"/>
                    <a:pt x="8154" y="51054"/>
                  </a:cubicBezTo>
                  <a:lnTo>
                    <a:pt x="8154" y="22377"/>
                  </a:lnTo>
                  <a:lnTo>
                    <a:pt x="0" y="22377"/>
                  </a:lnTo>
                  <a:lnTo>
                    <a:pt x="0" y="15087"/>
                  </a:lnTo>
                  <a:lnTo>
                    <a:pt x="8154" y="15087"/>
                  </a:lnTo>
                  <a:lnTo>
                    <a:pt x="8154" y="2502"/>
                  </a:lnTo>
                  <a:lnTo>
                    <a:pt x="17488"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2" name="Shape 4054"/>
            <p:cNvSpPr/>
            <p:nvPr/>
          </p:nvSpPr>
          <p:spPr>
            <a:xfrm>
              <a:off x="3006497" y="2527135"/>
              <a:ext cx="23185" cy="53156"/>
            </a:xfrm>
            <a:custGeom>
              <a:avLst/>
              <a:gdLst/>
              <a:ahLst/>
              <a:cxnLst/>
              <a:rect l="0" t="0" r="0" b="0"/>
              <a:pathLst>
                <a:path w="23185" h="53156">
                  <a:moveTo>
                    <a:pt x="23185" y="0"/>
                  </a:moveTo>
                  <a:lnTo>
                    <a:pt x="23185" y="6508"/>
                  </a:lnTo>
                  <a:lnTo>
                    <a:pt x="13211" y="11446"/>
                  </a:lnTo>
                  <a:cubicBezTo>
                    <a:pt x="10849" y="14504"/>
                    <a:pt x="9601" y="18390"/>
                    <a:pt x="9220" y="21704"/>
                  </a:cubicBezTo>
                  <a:lnTo>
                    <a:pt x="23185" y="21704"/>
                  </a:lnTo>
                  <a:lnTo>
                    <a:pt x="23185" y="28550"/>
                  </a:lnTo>
                  <a:lnTo>
                    <a:pt x="9118" y="28550"/>
                  </a:lnTo>
                  <a:cubicBezTo>
                    <a:pt x="9233" y="35014"/>
                    <a:pt x="11350" y="39574"/>
                    <a:pt x="14635" y="42517"/>
                  </a:cubicBezTo>
                  <a:lnTo>
                    <a:pt x="23185" y="45434"/>
                  </a:lnTo>
                  <a:lnTo>
                    <a:pt x="23185" y="53156"/>
                  </a:lnTo>
                  <a:lnTo>
                    <a:pt x="6855" y="46874"/>
                  </a:lnTo>
                  <a:cubicBezTo>
                    <a:pt x="2416" y="42231"/>
                    <a:pt x="0" y="35605"/>
                    <a:pt x="0" y="27674"/>
                  </a:cubicBezTo>
                  <a:cubicBezTo>
                    <a:pt x="0" y="19749"/>
                    <a:pt x="2337" y="12662"/>
                    <a:pt x="6588" y="7557"/>
                  </a:cubicBezTo>
                  <a:lnTo>
                    <a:pt x="23185"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3" name="Shape 4055"/>
            <p:cNvSpPr/>
            <p:nvPr/>
          </p:nvSpPr>
          <p:spPr>
            <a:xfrm>
              <a:off x="3029682" y="2571217"/>
              <a:ext cx="20147" cy="10097"/>
            </a:xfrm>
            <a:custGeom>
              <a:avLst/>
              <a:gdLst/>
              <a:ahLst/>
              <a:cxnLst/>
              <a:rect l="0" t="0" r="0" b="0"/>
              <a:pathLst>
                <a:path w="20147" h="10097">
                  <a:moveTo>
                    <a:pt x="18521" y="0"/>
                  </a:moveTo>
                  <a:lnTo>
                    <a:pt x="20147" y="6845"/>
                  </a:lnTo>
                  <a:cubicBezTo>
                    <a:pt x="16794" y="8357"/>
                    <a:pt x="11016" y="10097"/>
                    <a:pt x="2659" y="10097"/>
                  </a:cubicBezTo>
                  <a:lnTo>
                    <a:pt x="0" y="9074"/>
                  </a:lnTo>
                  <a:lnTo>
                    <a:pt x="0" y="1352"/>
                  </a:lnTo>
                  <a:lnTo>
                    <a:pt x="3967" y="2705"/>
                  </a:lnTo>
                  <a:cubicBezTo>
                    <a:pt x="10800" y="2705"/>
                    <a:pt x="14927" y="1512"/>
                    <a:pt x="18521"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4" name="Shape 4056"/>
            <p:cNvSpPr/>
            <p:nvPr/>
          </p:nvSpPr>
          <p:spPr>
            <a:xfrm>
              <a:off x="3029682" y="2526462"/>
              <a:ext cx="23195" cy="29223"/>
            </a:xfrm>
            <a:custGeom>
              <a:avLst/>
              <a:gdLst/>
              <a:ahLst/>
              <a:cxnLst/>
              <a:rect l="0" t="0" r="0" b="0"/>
              <a:pathLst>
                <a:path w="23195" h="29223">
                  <a:moveTo>
                    <a:pt x="1478" y="0"/>
                  </a:moveTo>
                  <a:cubicBezTo>
                    <a:pt x="18623" y="0"/>
                    <a:pt x="23195" y="15100"/>
                    <a:pt x="23195" y="24765"/>
                  </a:cubicBezTo>
                  <a:cubicBezTo>
                    <a:pt x="23195" y="26721"/>
                    <a:pt x="22979" y="28245"/>
                    <a:pt x="22864" y="29223"/>
                  </a:cubicBezTo>
                  <a:lnTo>
                    <a:pt x="0" y="29223"/>
                  </a:lnTo>
                  <a:lnTo>
                    <a:pt x="0" y="22377"/>
                  </a:lnTo>
                  <a:lnTo>
                    <a:pt x="13962" y="22377"/>
                  </a:lnTo>
                  <a:cubicBezTo>
                    <a:pt x="14063" y="16294"/>
                    <a:pt x="11460" y="6833"/>
                    <a:pt x="703" y="6833"/>
                  </a:cubicBezTo>
                  <a:lnTo>
                    <a:pt x="0" y="7181"/>
                  </a:lnTo>
                  <a:lnTo>
                    <a:pt x="0" y="673"/>
                  </a:lnTo>
                  <a:lnTo>
                    <a:pt x="1478"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5" name="Shape 4057"/>
            <p:cNvSpPr/>
            <p:nvPr/>
          </p:nvSpPr>
          <p:spPr>
            <a:xfrm>
              <a:off x="3064269" y="2527643"/>
              <a:ext cx="25248" cy="74079"/>
            </a:xfrm>
            <a:custGeom>
              <a:avLst/>
              <a:gdLst/>
              <a:ahLst/>
              <a:cxnLst/>
              <a:rect l="0" t="0" r="0" b="0"/>
              <a:pathLst>
                <a:path w="25248" h="74079">
                  <a:moveTo>
                    <a:pt x="0" y="0"/>
                  </a:moveTo>
                  <a:lnTo>
                    <a:pt x="8573" y="0"/>
                  </a:lnTo>
                  <a:lnTo>
                    <a:pt x="9004" y="9017"/>
                  </a:lnTo>
                  <a:lnTo>
                    <a:pt x="9220" y="9017"/>
                  </a:lnTo>
                  <a:lnTo>
                    <a:pt x="25248" y="274"/>
                  </a:lnTo>
                  <a:lnTo>
                    <a:pt x="25248" y="6553"/>
                  </a:lnTo>
                  <a:lnTo>
                    <a:pt x="24968" y="6413"/>
                  </a:lnTo>
                  <a:cubicBezTo>
                    <a:pt x="18466" y="6413"/>
                    <a:pt x="12370" y="11074"/>
                    <a:pt x="10541" y="18250"/>
                  </a:cubicBezTo>
                  <a:cubicBezTo>
                    <a:pt x="10198" y="19443"/>
                    <a:pt x="9868" y="20866"/>
                    <a:pt x="9868" y="22174"/>
                  </a:cubicBezTo>
                  <a:lnTo>
                    <a:pt x="9868" y="31178"/>
                  </a:lnTo>
                  <a:cubicBezTo>
                    <a:pt x="9868" y="32588"/>
                    <a:pt x="10109" y="33884"/>
                    <a:pt x="10325" y="35090"/>
                  </a:cubicBezTo>
                  <a:cubicBezTo>
                    <a:pt x="12052" y="41719"/>
                    <a:pt x="17818" y="46266"/>
                    <a:pt x="24651" y="46266"/>
                  </a:cubicBezTo>
                  <a:lnTo>
                    <a:pt x="25248" y="45981"/>
                  </a:lnTo>
                  <a:lnTo>
                    <a:pt x="25248" y="53246"/>
                  </a:lnTo>
                  <a:lnTo>
                    <a:pt x="10109" y="45517"/>
                  </a:lnTo>
                  <a:lnTo>
                    <a:pt x="9868" y="45517"/>
                  </a:lnTo>
                  <a:lnTo>
                    <a:pt x="9868" y="74079"/>
                  </a:lnTo>
                  <a:lnTo>
                    <a:pt x="432" y="74079"/>
                  </a:lnTo>
                  <a:lnTo>
                    <a:pt x="432" y="17170"/>
                  </a:lnTo>
                  <a:cubicBezTo>
                    <a:pt x="432" y="10426"/>
                    <a:pt x="203" y="4991"/>
                    <a:pt x="0"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6" name="Shape 4058"/>
            <p:cNvSpPr/>
            <p:nvPr/>
          </p:nvSpPr>
          <p:spPr>
            <a:xfrm>
              <a:off x="3089517" y="2526462"/>
              <a:ext cx="24917" cy="54953"/>
            </a:xfrm>
            <a:custGeom>
              <a:avLst/>
              <a:gdLst/>
              <a:ahLst/>
              <a:cxnLst/>
              <a:rect l="0" t="0" r="0" b="0"/>
              <a:pathLst>
                <a:path w="24917" h="54953">
                  <a:moveTo>
                    <a:pt x="2667" y="0"/>
                  </a:moveTo>
                  <a:cubicBezTo>
                    <a:pt x="15380" y="0"/>
                    <a:pt x="24917" y="10744"/>
                    <a:pt x="24917" y="26721"/>
                  </a:cubicBezTo>
                  <a:cubicBezTo>
                    <a:pt x="24917" y="45619"/>
                    <a:pt x="13424" y="54953"/>
                    <a:pt x="1029" y="54953"/>
                  </a:cubicBezTo>
                  <a:lnTo>
                    <a:pt x="0" y="54428"/>
                  </a:lnTo>
                  <a:lnTo>
                    <a:pt x="0" y="47162"/>
                  </a:lnTo>
                  <a:lnTo>
                    <a:pt x="11182" y="41818"/>
                  </a:lnTo>
                  <a:cubicBezTo>
                    <a:pt x="13913" y="38249"/>
                    <a:pt x="15380" y="33172"/>
                    <a:pt x="15380" y="27140"/>
                  </a:cubicBezTo>
                  <a:cubicBezTo>
                    <a:pt x="15380" y="21876"/>
                    <a:pt x="13992" y="16990"/>
                    <a:pt x="11341" y="13419"/>
                  </a:cubicBezTo>
                  <a:lnTo>
                    <a:pt x="0" y="7734"/>
                  </a:lnTo>
                  <a:lnTo>
                    <a:pt x="0" y="1455"/>
                  </a:lnTo>
                  <a:lnTo>
                    <a:pt x="2667"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7" name="Shape 4059"/>
            <p:cNvSpPr/>
            <p:nvPr/>
          </p:nvSpPr>
          <p:spPr>
            <a:xfrm>
              <a:off x="3146120" y="2509622"/>
              <a:ext cx="43878" cy="71793"/>
            </a:xfrm>
            <a:custGeom>
              <a:avLst/>
              <a:gdLst/>
              <a:ahLst/>
              <a:cxnLst/>
              <a:rect l="0" t="0" r="0" b="0"/>
              <a:pathLst>
                <a:path w="43878" h="71793">
                  <a:moveTo>
                    <a:pt x="8699" y="0"/>
                  </a:moveTo>
                  <a:lnTo>
                    <a:pt x="42469" y="0"/>
                  </a:lnTo>
                  <a:lnTo>
                    <a:pt x="42469" y="8039"/>
                  </a:lnTo>
                  <a:lnTo>
                    <a:pt x="15532" y="8039"/>
                  </a:lnTo>
                  <a:lnTo>
                    <a:pt x="12827" y="26187"/>
                  </a:lnTo>
                  <a:cubicBezTo>
                    <a:pt x="14453" y="25959"/>
                    <a:pt x="15977" y="25743"/>
                    <a:pt x="18567" y="25743"/>
                  </a:cubicBezTo>
                  <a:cubicBezTo>
                    <a:pt x="24016" y="25743"/>
                    <a:pt x="29439" y="26937"/>
                    <a:pt x="33782" y="29540"/>
                  </a:cubicBezTo>
                  <a:cubicBezTo>
                    <a:pt x="39332" y="32690"/>
                    <a:pt x="43878" y="38773"/>
                    <a:pt x="43878" y="47689"/>
                  </a:cubicBezTo>
                  <a:cubicBezTo>
                    <a:pt x="43878" y="61481"/>
                    <a:pt x="32918" y="71793"/>
                    <a:pt x="17602" y="71793"/>
                  </a:cubicBezTo>
                  <a:cubicBezTo>
                    <a:pt x="9893" y="71793"/>
                    <a:pt x="3378" y="69621"/>
                    <a:pt x="0" y="67450"/>
                  </a:cubicBezTo>
                  <a:lnTo>
                    <a:pt x="2400" y="60173"/>
                  </a:lnTo>
                  <a:cubicBezTo>
                    <a:pt x="5321" y="61913"/>
                    <a:pt x="11075" y="64084"/>
                    <a:pt x="17488" y="64084"/>
                  </a:cubicBezTo>
                  <a:cubicBezTo>
                    <a:pt x="26505" y="64084"/>
                    <a:pt x="34227" y="58217"/>
                    <a:pt x="34227" y="48768"/>
                  </a:cubicBezTo>
                  <a:cubicBezTo>
                    <a:pt x="34112" y="39650"/>
                    <a:pt x="28016" y="33134"/>
                    <a:pt x="13907" y="33134"/>
                  </a:cubicBezTo>
                  <a:cubicBezTo>
                    <a:pt x="9893" y="33134"/>
                    <a:pt x="6744" y="33553"/>
                    <a:pt x="4115" y="33884"/>
                  </a:cubicBezTo>
                  <a:lnTo>
                    <a:pt x="8699"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pic>
          <p:nvPicPr>
            <p:cNvPr id="48" name="Picture 47"/>
            <p:cNvPicPr/>
            <p:nvPr/>
          </p:nvPicPr>
          <p:blipFill>
            <a:blip r:embed="rId5"/>
            <a:stretch>
              <a:fillRect/>
            </a:stretch>
          </p:blipFill>
          <p:spPr>
            <a:xfrm>
              <a:off x="2431898" y="0"/>
              <a:ext cx="2079638" cy="1559725"/>
            </a:xfrm>
            <a:prstGeom prst="rect">
              <a:avLst/>
            </a:prstGeom>
          </p:spPr>
        </p:pic>
        <p:pic>
          <p:nvPicPr>
            <p:cNvPr id="49" name="Picture 48"/>
            <p:cNvPicPr/>
            <p:nvPr/>
          </p:nvPicPr>
          <p:blipFill>
            <a:blip r:embed="rId6"/>
            <a:stretch>
              <a:fillRect/>
            </a:stretch>
          </p:blipFill>
          <p:spPr>
            <a:xfrm>
              <a:off x="172987" y="0"/>
              <a:ext cx="2081797" cy="1559725"/>
            </a:xfrm>
            <a:prstGeom prst="rect">
              <a:avLst/>
            </a:prstGeom>
          </p:spPr>
        </p:pic>
        <p:pic>
          <p:nvPicPr>
            <p:cNvPr id="50" name="Picture 49"/>
            <p:cNvPicPr/>
            <p:nvPr/>
          </p:nvPicPr>
          <p:blipFill>
            <a:blip r:embed="rId7"/>
            <a:stretch>
              <a:fillRect/>
            </a:stretch>
          </p:blipFill>
          <p:spPr>
            <a:xfrm>
              <a:off x="176543" y="1759458"/>
              <a:ext cx="2079638" cy="1561884"/>
            </a:xfrm>
            <a:prstGeom prst="rect">
              <a:avLst/>
            </a:prstGeom>
          </p:spPr>
        </p:pic>
        <p:pic>
          <p:nvPicPr>
            <p:cNvPr id="51" name="Picture 50"/>
            <p:cNvPicPr/>
            <p:nvPr/>
          </p:nvPicPr>
          <p:blipFill>
            <a:blip r:embed="rId8"/>
            <a:stretch>
              <a:fillRect/>
            </a:stretch>
          </p:blipFill>
          <p:spPr>
            <a:xfrm>
              <a:off x="170053" y="3530244"/>
              <a:ext cx="2079638" cy="1561884"/>
            </a:xfrm>
            <a:prstGeom prst="rect">
              <a:avLst/>
            </a:prstGeom>
          </p:spPr>
        </p:pic>
        <p:sp>
          <p:nvSpPr>
            <p:cNvPr id="52" name="Rectangle 51"/>
            <p:cNvSpPr/>
            <p:nvPr/>
          </p:nvSpPr>
          <p:spPr>
            <a:xfrm rot="-5399999">
              <a:off x="-755128" y="4218372"/>
              <a:ext cx="1633394" cy="123136"/>
            </a:xfrm>
            <a:prstGeom prst="rect">
              <a:avLst/>
            </a:prstGeom>
            <a:ln>
              <a:noFill/>
            </a:ln>
          </p:spPr>
          <p:txBody>
            <a:bodyPr vert="horz" lIns="0" tIns="0" rIns="0" bIns="0" rtlCol="0">
              <a:noAutofit/>
            </a:bodyPr>
            <a:lstStyle/>
            <a:p>
              <a:pPr indent="222250" algn="l">
                <a:lnSpc>
                  <a:spcPct val="107000"/>
                </a:lnSpc>
                <a:spcAft>
                  <a:spcPts val="800"/>
                </a:spcAft>
              </a:pPr>
              <a:r>
                <a:rPr lang="en-US" sz="600">
                  <a:solidFill>
                    <a:srgbClr val="181717"/>
                  </a:solidFill>
                  <a:effectLst/>
                  <a:latin typeface="Arial" panose="020B0604020202020204" pitchFamily="34" charset="0"/>
                  <a:ea typeface="Arial" panose="020B0604020202020204" pitchFamily="34" charset="0"/>
                </a:rPr>
                <a:t>Photo credit: ESB Basic/Shutterstock</a:t>
              </a:r>
              <a:endParaRPr lang="en-US" sz="1050">
                <a:solidFill>
                  <a:srgbClr val="181717"/>
                </a:solidFill>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611875108"/>
      </p:ext>
    </p:extLst>
  </p:cSld>
  <p:clrMapOvr>
    <a:masterClrMapping/>
  </p:clrMapOvr>
  <mc:AlternateContent xmlns:mc="http://schemas.openxmlformats.org/markup-compatibility/2006" xmlns:p14="http://schemas.microsoft.com/office/powerpoint/2010/main">
    <mc:Choice Requires="p14">
      <p:transition spd="slow" p14:dur="2000" advTm="46003"/>
    </mc:Choice>
    <mc:Fallback xmlns="">
      <p:transition spd="slow" advTm="460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05353485"/>
              </p:ext>
            </p:extLst>
          </p:nvPr>
        </p:nvGraphicFramePr>
        <p:xfrm>
          <a:off x="973057" y="2130389"/>
          <a:ext cx="10100286" cy="3811715"/>
        </p:xfrm>
        <a:graphic>
          <a:graphicData uri="http://schemas.openxmlformats.org/drawingml/2006/table">
            <a:tbl>
              <a:tblPr firstRow="1" firstCol="1" bandRow="1">
                <a:tableStyleId>{2D5ABB26-0587-4C30-8999-92F81FD0307C}</a:tableStyleId>
              </a:tblPr>
              <a:tblGrid>
                <a:gridCol w="52093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72834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As you design and create slides, always keep the audience’s experience in mind: What will it be like to view this slide while listening to a speaker?</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highlights six principles of effective design: consistency, contrast, balance, emphasis, convention, and simplicity. </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Pay close attention to these principles as you select the design elements for your slides  and create content for each slide.</a:t>
                      </a:r>
                      <a:endParaRPr lang="ar-EG"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أثناء تصميم الشرائح وإنشائها، ضع دائمًا تجربة الجمهور في اعتبارك: كيف سيكون شعورك عند مشاهدة هذه الشريحة أثناء الاستماع إلى المتحدث؟</a:t>
                      </a: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يُسلّط هذا المقال الضوء على ستة مبادئ للتصميم الفعّال: الاتساق، والتباين، والتوازن، والتركيز، والتوافق، والبساطة.</a:t>
                      </a:r>
                      <a:br>
                        <a:rPr lang="en-US" sz="1800" b="0" kern="0" dirty="0">
                          <a:solidFill>
                            <a:schemeClr val="tx1"/>
                          </a:solidFill>
                          <a:effectLst/>
                          <a:latin typeface="+mn-lt"/>
                          <a:cs typeface="+mn-cs"/>
                        </a:rPr>
                      </a:b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انتبه جيدًا لهذه المبادئ عند اختيار عناصر تصميم الشرائح وإنشاء محتوى كل شريحة.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3824127908"/>
      </p:ext>
    </p:extLst>
  </p:cSld>
  <p:clrMapOvr>
    <a:masterClrMapping/>
  </p:clrMapOvr>
  <mc:AlternateContent xmlns:mc="http://schemas.openxmlformats.org/markup-compatibility/2006" xmlns:p14="http://schemas.microsoft.com/office/powerpoint/2010/main">
    <mc:Choice Requires="p14">
      <p:transition spd="slow" p14:dur="2000" advTm="51218"/>
    </mc:Choice>
    <mc:Fallback xmlns="">
      <p:transition spd="slow" advTm="512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09122598"/>
              </p:ext>
            </p:extLst>
          </p:nvPr>
        </p:nvGraphicFramePr>
        <p:xfrm>
          <a:off x="973057" y="2130389"/>
          <a:ext cx="10100286" cy="400494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Color</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Color is a critical design element, far more than mere decoration. It grabs the viewer’s attention, emphasizes important ideas, creates contrast, and isolates slide elements.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Color sends a powerful nonverbal messages. You can study this effect as you view various websites or advertisements.</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400" b="1" kern="0" dirty="0">
                          <a:solidFill>
                            <a:srgbClr val="0070C0"/>
                          </a:solidFill>
                          <a:effectLst/>
                          <a:latin typeface="+mn-lt"/>
                          <a:cs typeface="+mn-cs"/>
                        </a:rPr>
                        <a:t>اللون</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يُعد اللون عنصرًا تصميميًا أساسيًا، فهو أكثر من مجرد ديكور. فهو يجذب انتباه المشاهد، ويُبرز الأفكار المهمة، ويُضفي تباينًا، ويُبرز عناصر الشريحة.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يُرسل اللون رسائل غير لفظية قوية. يُمكنك دراسة هذا التأثير أثناء عرض مواقع الويب أو الإعلانات المختلفة.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492730972"/>
      </p:ext>
    </p:extLst>
  </p:cSld>
  <p:clrMapOvr>
    <a:masterClrMapping/>
  </p:clrMapOvr>
  <mc:AlternateContent xmlns:mc="http://schemas.openxmlformats.org/markup-compatibility/2006" xmlns:p14="http://schemas.microsoft.com/office/powerpoint/2010/main">
    <mc:Choice Requires="p14">
      <p:transition spd="slow" p14:dur="2000" advTm="92543"/>
    </mc:Choice>
    <mc:Fallback xmlns="">
      <p:transition spd="slow" advTm="925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33253048"/>
              </p:ext>
            </p:extLst>
          </p:nvPr>
        </p:nvGraphicFramePr>
        <p:xfrm>
          <a:off x="973057" y="2198629"/>
          <a:ext cx="10100286" cy="40690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Typefaces and Type Styles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When selecting typefaces and type styles for slides, follow these guidelines: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script or decorative typefaces, except for limited, special uses.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Use serif typefaces with care and only with larger text.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Limit the number of typefaces to one or two per slide.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When using thinner typefaces, use boldface so that letters don’t disappear on-screen.</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200" b="1" kern="0" dirty="0">
                          <a:solidFill>
                            <a:srgbClr val="0070C0"/>
                          </a:solidFill>
                          <a:effectLst/>
                          <a:latin typeface="+mn-lt"/>
                          <a:ea typeface="+mn-ea"/>
                          <a:cs typeface="Times New Roman" panose="02020603050405020304" pitchFamily="18" charset="0"/>
                        </a:rPr>
                        <a:t>أنواع الخطوط وأنماطها</a:t>
                      </a: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عند اختيار أنواع الخطوط وأنماطها للشرائح، اتبع الإرشادات التالية: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استخدام الخطوط النصية أو الزخرفية، إلا في حالات محدودة واستخدامات خاصة.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استخدم الخطوط ذات الحروف الكبيرة بعناية ومع النصوص ذات الحجم الأكبر فقط.</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حدد عدد الخطوط بواحد أو اثنين لكل شريحة.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عند استخدام خطوط رفيعة، استخدم الخط العريض حتى لا تختفي الحروف على الشاشة.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628976944"/>
      </p:ext>
    </p:extLst>
  </p:cSld>
  <p:clrMapOvr>
    <a:masterClrMapping/>
  </p:clrMapOvr>
  <mc:AlternateContent xmlns:mc="http://schemas.openxmlformats.org/markup-compatibility/2006" xmlns:p14="http://schemas.microsoft.com/office/powerpoint/2010/main">
    <mc:Choice Requires="p14">
      <p:transition spd="slow" p14:dur="2000" advTm="31873"/>
    </mc:Choice>
    <mc:Fallback xmlns="">
      <p:transition spd="slow" advTm="3187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45563313"/>
              </p:ext>
            </p:extLst>
          </p:nvPr>
        </p:nvGraphicFramePr>
        <p:xfrm>
          <a:off x="973057" y="2171333"/>
          <a:ext cx="10100286" cy="40386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Typefaces and Type Styles</a:t>
                      </a:r>
                      <a:endParaRPr lang="en-US" sz="2000" b="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most italicized type; it is usually difficult to read when projected.</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all-capitalized words and phrases.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Allow extra white space between lines of text.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Be consistent with typefaces, type styles, colors, and sizes.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When selecting type sizes, consider the room(s) in which you’ll be presenting. The farther the audience is from the screen, the larger your type must be in order to be readable from everywhere in the room. </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أنواع الخطوط وأنماطها</a:t>
                      </a:r>
                      <a:endParaRPr lang="en-US"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معظم الخطوط المائلة؛ فهي عادةً ما تكون صعبة القراءة عند عرضها.</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الكلمات والعبارات الكبيرة.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اترك مسافة بيضاء إضافية بين أسطر النص.</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كن متسقًا في أنواع الخطوط وأنماطها وألوانها وأحجامها.</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عند اختيار أحجام الخطوط، ضع في اعتبارك الغرفة (الغرف) التي ستقدم فيها عرضك التقديمي. كلما كان الجمهور أبعد عن الشاشة، كلما كان حجم خطك أكبر ليكون مقروءًا من أي مكان في الغرفة.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356780212"/>
      </p:ext>
    </p:extLst>
  </p:cSld>
  <p:clrMapOvr>
    <a:masterClrMapping/>
  </p:clrMapOvr>
  <mc:AlternateContent xmlns:mc="http://schemas.openxmlformats.org/markup-compatibility/2006" xmlns:p14="http://schemas.microsoft.com/office/powerpoint/2010/main">
    <mc:Choice Requires="p14">
      <p:transition spd="slow" p14:dur="2000" advTm="105698"/>
    </mc:Choice>
    <mc:Fallback xmlns="">
      <p:transition spd="slow" advTm="1056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5"/>
            <a:ext cx="4946913" cy="954107"/>
          </a:xfrm>
          <a:prstGeom prst="rect">
            <a:avLst/>
          </a:prstGeom>
          <a:noFill/>
        </p:spPr>
        <p:txBody>
          <a:bodyPr wrap="square" rtlCol="0">
            <a:spAutoFit/>
          </a:bodyPr>
          <a:lstStyle/>
          <a:p>
            <a:r>
              <a:rPr lang="en-US" sz="2800" b="1" dirty="0">
                <a:solidFill>
                  <a:srgbClr val="00B0F0"/>
                </a:solidFill>
                <a:cs typeface="Alexandria" charset="0"/>
              </a:rPr>
              <a:t>Creating Effective Slide Content</a:t>
            </a:r>
          </a:p>
          <a:p>
            <a:r>
              <a:rPr lang="ar-EG" sz="2800" b="1" dirty="0">
                <a:solidFill>
                  <a:srgbClr val="00B0F0"/>
                </a:solidFill>
                <a:cs typeface="Alexandria" charset="0"/>
              </a:rPr>
              <a:t>إنشاء محتوى شرائح فعال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46386617"/>
      </p:ext>
    </p:extLst>
  </p:cSld>
  <p:clrMapOvr>
    <a:masterClrMapping/>
  </p:clrMapOvr>
  <mc:AlternateContent xmlns:mc="http://schemas.openxmlformats.org/markup-compatibility/2006" xmlns:p14="http://schemas.microsoft.com/office/powerpoint/2010/main">
    <mc:Choice Requires="p14">
      <p:transition spd="slow" p14:dur="2000" advTm="8827"/>
    </mc:Choice>
    <mc:Fallback xmlns="">
      <p:transition spd="slow" advTm="8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4314735"/>
              </p:ext>
            </p:extLst>
          </p:nvPr>
        </p:nvGraphicFramePr>
        <p:xfrm>
          <a:off x="973057" y="2130389"/>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For every slide, remember to watch out for information overload. When slides have too much content—textual, visual, or both—particularly for several slides in a row, viewers can’t process the incoming information fast enough to make sense of it and  eventually tune out.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Keep your slides clear and easy to grasp, and pace the flow of information at a speed that lets people connect your ideas from one slide to the next.</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في كل شريحة، تذكّر الحذر من كثرة المعلومات. فعندما تحتوي الشرائح على محتوى زائد - نصي أو مرئي أو كليهما - خاصةً لعدة شرائح متتالية، لا يستطيع المشاهدون استيعاب المعلومات الواردة بسرعة كافية لفهمها، مما قد يؤدي إلى توقفهم عن المشاهدة.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اجعل شرائحك واضحة وسهلة الفهم، ونظّم تدفق المعلومات بسرعة تسمح للناس بربط أفكارك من شريحة إلى أخرى.</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Slide Content</a:t>
            </a:r>
          </a:p>
          <a:p>
            <a:pPr rtl="1"/>
            <a:r>
              <a:rPr lang="ar-EG" sz="2800" b="1" dirty="0">
                <a:solidFill>
                  <a:srgbClr val="00B0F0"/>
                </a:solidFill>
                <a:cs typeface="Alexandria" charset="0"/>
              </a:rPr>
              <a:t>إنشاء محتوى شرائح فعال</a:t>
            </a:r>
          </a:p>
        </p:txBody>
      </p:sp>
    </p:spTree>
    <p:extLst>
      <p:ext uri="{BB962C8B-B14F-4D97-AF65-F5344CB8AC3E}">
        <p14:creationId xmlns:p14="http://schemas.microsoft.com/office/powerpoint/2010/main" val="1542393568"/>
      </p:ext>
    </p:extLst>
  </p:cSld>
  <p:clrMapOvr>
    <a:masterClrMapping/>
  </p:clrMapOvr>
  <mc:AlternateContent xmlns:mc="http://schemas.openxmlformats.org/markup-compatibility/2006" xmlns:p14="http://schemas.microsoft.com/office/powerpoint/2010/main">
    <mc:Choice Requires="p14">
      <p:transition spd="slow" p14:dur="2000" advTm="83909"/>
    </mc:Choice>
    <mc:Fallback xmlns="">
      <p:transition spd="slow" advTm="839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12260350"/>
              </p:ext>
            </p:extLst>
          </p:nvPr>
        </p:nvGraphicFramePr>
        <p:xfrm>
          <a:off x="973057" y="2116741"/>
          <a:ext cx="10100286" cy="4289743"/>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When writing content for text slides, keep your message short and simple: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Limit each slide to one thought, concept, or idea (without dividing things so far that the audience has trouble seeing the big picture).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Limit text content to four or five lines with four or five words per line. </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Don’t show a large number of text-heavy slides in a row; give the audience some visual relief.</a:t>
                      </a:r>
                      <a:endParaRPr lang="ar-EG" sz="19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عند كتابة محتوى شرائح نصية، اجعل رسالتك قصيرة وبسيطة:</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حدّد كل شريحة بفكرة أو مفهوم أو فكرة واحدة (دون تقسيمها بشكل يصعّب على الجمهور رؤية الصورة الكاملة).</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حدّد محتوى النص بأربعة أو خمسة أسطر، بحيث يحتوي كل سطر على أربع أو خمس كلمات. </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تجنّب عرض عدد كبير من الشرائح المزدحمة بالنصوص على التوالي؛ امنح الجمهور بعض الراحة البصرية.</a:t>
                      </a:r>
                      <a:endParaRPr lang="ar-EG" sz="19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Writing readable content</a:t>
            </a:r>
          </a:p>
          <a:p>
            <a:pPr rtl="1"/>
            <a:r>
              <a:rPr lang="ar-EG" sz="2800" b="1" dirty="0">
                <a:solidFill>
                  <a:srgbClr val="00B0F0"/>
                </a:solidFill>
                <a:cs typeface="Alexandria" charset="0"/>
              </a:rPr>
              <a:t>كتابة محتوى مقروء</a:t>
            </a:r>
          </a:p>
        </p:txBody>
      </p:sp>
    </p:spTree>
    <p:extLst>
      <p:ext uri="{BB962C8B-B14F-4D97-AF65-F5344CB8AC3E}">
        <p14:creationId xmlns:p14="http://schemas.microsoft.com/office/powerpoint/2010/main" val="1468757409"/>
      </p:ext>
    </p:extLst>
  </p:cSld>
  <p:clrMapOvr>
    <a:masterClrMapping/>
  </p:clrMapOvr>
  <mc:AlternateContent xmlns:mc="http://schemas.openxmlformats.org/markup-compatibility/2006" xmlns:p14="http://schemas.microsoft.com/office/powerpoint/2010/main">
    <mc:Choice Requires="p14">
      <p:transition spd="slow" p14:dur="2000" advTm="71239"/>
    </mc:Choice>
    <mc:Fallback xmlns="">
      <p:transition spd="slow" advTm="712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2753583"/>
              </p:ext>
            </p:extLst>
          </p:nvPr>
        </p:nvGraphicFramePr>
        <p:xfrm>
          <a:off x="973057" y="2130389"/>
          <a:ext cx="10100286" cy="36087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Write short, bulleted phrases rather than long sentences.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Use sentences only when you need to share a quotation or some other text item verbatim.</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Phrase list items in parallel grammatical form to facilitate quick reading.</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Include short, informative titles.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اكتب عبارات قصيرة مُرَقَّمة بدلاً من الجمل الطويلة.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استخدم الجمل فقط عند الحاجة إلى مشاركة اقتباس أو أي نص آخر حرفيًا.</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رتِّب عناصر قائمة العبارات بصيغة نحوية متوازية لتسهيل القراءة السريعة.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أضف عناوين قصيرة وغنية بالمعلومات.</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Writing readable content</a:t>
            </a:r>
          </a:p>
          <a:p>
            <a:pPr rtl="1"/>
            <a:r>
              <a:rPr lang="ar-EG" sz="2800" b="1" dirty="0">
                <a:solidFill>
                  <a:srgbClr val="00B0F0"/>
                </a:solidFill>
                <a:cs typeface="Alexandria" charset="0"/>
              </a:rPr>
              <a:t>كتابة محتوى مقروء</a:t>
            </a:r>
          </a:p>
        </p:txBody>
      </p:sp>
    </p:spTree>
    <p:extLst>
      <p:ext uri="{BB962C8B-B14F-4D97-AF65-F5344CB8AC3E}">
        <p14:creationId xmlns:p14="http://schemas.microsoft.com/office/powerpoint/2010/main" val="956072684"/>
      </p:ext>
    </p:extLst>
  </p:cSld>
  <p:clrMapOvr>
    <a:masterClrMapping/>
  </p:clrMapOvr>
  <mc:AlternateContent xmlns:mc="http://schemas.openxmlformats.org/markup-compatibility/2006" xmlns:p14="http://schemas.microsoft.com/office/powerpoint/2010/main">
    <mc:Choice Requires="p14">
      <p:transition spd="slow" p14:dur="2000" advTm="88352"/>
    </mc:Choice>
    <mc:Fallback xmlns="">
      <p:transition spd="slow" advTm="883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86107638"/>
              </p:ext>
            </p:extLst>
          </p:nvPr>
        </p:nvGraphicFramePr>
        <p:xfrm>
          <a:off x="973057" y="2130389"/>
          <a:ext cx="10100286" cy="42199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Charts and tables for presentations need to be simpler than visuals for printed documents. Follow these guidelines: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Reduce the detail. </a:t>
                      </a:r>
                      <a:r>
                        <a:rPr lang="en-US" sz="2000" b="0" kern="0" dirty="0">
                          <a:solidFill>
                            <a:schemeClr val="tx1"/>
                          </a:solidFill>
                          <a:effectLst/>
                          <a:latin typeface="+mn-lt"/>
                          <a:ea typeface="+mn-ea"/>
                          <a:cs typeface="Times New Roman" panose="02020603050405020304" pitchFamily="18" charset="0"/>
                        </a:rPr>
                        <a:t>Eliminate anything that is not essential to the message. If necessary, break information into more than one slide.</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Simplify. </a:t>
                      </a:r>
                      <a:r>
                        <a:rPr lang="en-US" sz="2000" b="0" kern="0" dirty="0">
                          <a:solidFill>
                            <a:schemeClr val="tx1"/>
                          </a:solidFill>
                          <a:effectLst/>
                          <a:latin typeface="+mn-lt"/>
                          <a:ea typeface="+mn-ea"/>
                          <a:cs typeface="Times New Roman" panose="02020603050405020304" pitchFamily="18" charset="0"/>
                        </a:rPr>
                        <a:t>For example, if a bar chart is segmented by week, Use the “Week of” label once and then just include the dates.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يجب أن تكون المخططات والجداول للعروض التقديمية أبسط من الرسوميات في المستندات المطبوعة. اتبع الإرشادات التالية: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قلل التفاصيل. </a:t>
                      </a:r>
                      <a:r>
                        <a:rPr lang="ar-SA" sz="2000" b="0" kern="0" dirty="0">
                          <a:solidFill>
                            <a:schemeClr val="tx1"/>
                          </a:solidFill>
                          <a:effectLst/>
                          <a:latin typeface="+mn-lt"/>
                          <a:cs typeface="+mn-cs"/>
                        </a:rPr>
                        <a:t>احذف أي شيء غير أساسي للرسالة. إذا لزم الأمر، قسّم المعلومات إلى أكثر من شريحة واحدة.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بسّط. </a:t>
                      </a:r>
                      <a:r>
                        <a:rPr lang="ar-SA" sz="2000" b="0" kern="0" dirty="0">
                          <a:solidFill>
                            <a:schemeClr val="tx1"/>
                          </a:solidFill>
                          <a:effectLst/>
                          <a:latin typeface="+mn-lt"/>
                          <a:cs typeface="+mn-cs"/>
                        </a:rPr>
                        <a:t>على سبيل المثال، إذا كان المخطط الشريطي مُقسّمًا حسب الأسبوع، فاستخدم تسمية "أسبوع" مرة واحدة ثم أضف التواريخ فقط.</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charts and tables for slides</a:t>
            </a:r>
          </a:p>
          <a:p>
            <a:pPr rtl="1"/>
            <a:r>
              <a:rPr lang="ar-EG" sz="2800" b="1" dirty="0">
                <a:solidFill>
                  <a:srgbClr val="00B0F0"/>
                </a:solidFill>
                <a:cs typeface="Alexandria" charset="0"/>
              </a:rPr>
              <a:t>إنشاء المخططات والجداول للشرائح</a:t>
            </a:r>
          </a:p>
        </p:txBody>
      </p:sp>
    </p:spTree>
    <p:extLst>
      <p:ext uri="{BB962C8B-B14F-4D97-AF65-F5344CB8AC3E}">
        <p14:creationId xmlns:p14="http://schemas.microsoft.com/office/powerpoint/2010/main" val="2063126706"/>
      </p:ext>
    </p:extLst>
  </p:cSld>
  <p:clrMapOvr>
    <a:masterClrMapping/>
  </p:clrMapOvr>
  <mc:AlternateContent xmlns:mc="http://schemas.openxmlformats.org/markup-compatibility/2006" xmlns:p14="http://schemas.microsoft.com/office/powerpoint/2010/main">
    <mc:Choice Requires="p14">
      <p:transition spd="slow" p14:dur="2000" advTm="155163"/>
    </mc:Choice>
    <mc:Fallback xmlns="">
      <p:transition spd="slow" advTm="1551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90736411"/>
              </p:ext>
            </p:extLst>
          </p:nvPr>
        </p:nvGraphicFramePr>
        <p:xfrm>
          <a:off x="973057" y="2089445"/>
          <a:ext cx="10100286" cy="4219956"/>
        </p:xfrm>
        <a:graphic>
          <a:graphicData uri="http://schemas.openxmlformats.org/drawingml/2006/table">
            <a:tbl>
              <a:tblPr firstRow="1" firstCol="1" bandRow="1">
                <a:tableStyleId>{2D5ABB26-0587-4C30-8999-92F81FD0307C}</a:tableStyleId>
              </a:tblPr>
              <a:tblGrid>
                <a:gridCol w="540044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3727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Shorten numbers. </a:t>
                      </a:r>
                      <a:r>
                        <a:rPr lang="en-US" sz="2000" b="0" kern="0" dirty="0">
                          <a:solidFill>
                            <a:schemeClr val="tx1"/>
                          </a:solidFill>
                          <a:effectLst/>
                          <a:latin typeface="+mn-lt"/>
                          <a:ea typeface="+mn-ea"/>
                          <a:cs typeface="Times New Roman" panose="02020603050405020304" pitchFamily="18" charset="0"/>
                        </a:rPr>
                        <a:t>If doing so doesn’t hide essential details, you can round off numbers such as $12,500.72 to $12 or $12.5 and then label the axis to indicate thousands.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Limit the amount of data shown. </a:t>
                      </a:r>
                      <a:r>
                        <a:rPr lang="en-US" sz="2000" b="0" kern="0" dirty="0">
                          <a:solidFill>
                            <a:schemeClr val="tx1"/>
                          </a:solidFill>
                          <a:effectLst/>
                          <a:latin typeface="+mn-lt"/>
                          <a:ea typeface="+mn-ea"/>
                          <a:cs typeface="Times New Roman" panose="02020603050405020304" pitchFamily="18" charset="0"/>
                        </a:rPr>
                        <a:t>Line charts look busy when they have more than two or three lines, bar charts look crowded with more than five or six bars, and tables are difficult to read if they have too many rows or columns.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اختصر الأرقام. </a:t>
                      </a:r>
                      <a:r>
                        <a:rPr lang="ar-SA" sz="2000" b="0" kern="0" dirty="0">
                          <a:solidFill>
                            <a:schemeClr val="tx1"/>
                          </a:solidFill>
                          <a:effectLst/>
                          <a:latin typeface="+mn-lt"/>
                          <a:cs typeface="+mn-cs"/>
                        </a:rPr>
                        <a:t>إذا لم يُخفِ ذلك التفاصيل الأساسية، يمكنك تقريب أرقام مثل ١٢٥٠٠.٧٢ دولارًا أمريكيًا إلى ١٢ دولارًا أمريكيًا أو ١٢.٥ دولارًا أمريكيًا، ثم تسمية المحور للإشارة إلى الآلاف.</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قلّل من كمية البيانات المعروضة. </a:t>
                      </a:r>
                      <a:r>
                        <a:rPr lang="ar-SA" sz="2000" b="0" kern="0" dirty="0">
                          <a:solidFill>
                            <a:schemeClr val="tx1"/>
                          </a:solidFill>
                          <a:effectLst/>
                          <a:latin typeface="+mn-lt"/>
                          <a:cs typeface="+mn-cs"/>
                        </a:rPr>
                        <a:t>تبدو المخططات الخطية مزدحمة عندما تحتوي على أكثر من سطرين أو ثلاثة، وتبدو المخططات الشريطية مزدحمة بأكثر من خمسة أو ستة أعمدة، ويصعب قراءة الجداول إذا كانت تحتوي على عدد كبير جدًا من الصفوف أو الأعمدة.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charts and tables for slides</a:t>
            </a:r>
          </a:p>
          <a:p>
            <a:pPr rtl="1"/>
            <a:r>
              <a:rPr lang="ar-EG" sz="2800" b="1" dirty="0">
                <a:solidFill>
                  <a:srgbClr val="00B0F0"/>
                </a:solidFill>
                <a:cs typeface="Alexandria" charset="0"/>
              </a:rPr>
              <a:t>إنشاء المخططات والجداول للشرائح</a:t>
            </a:r>
          </a:p>
        </p:txBody>
      </p:sp>
    </p:spTree>
    <p:extLst>
      <p:ext uri="{BB962C8B-B14F-4D97-AF65-F5344CB8AC3E}">
        <p14:creationId xmlns:p14="http://schemas.microsoft.com/office/powerpoint/2010/main" val="2987299850"/>
      </p:ext>
    </p:extLst>
  </p:cSld>
  <p:clrMapOvr>
    <a:masterClrMapping/>
  </p:clrMapOvr>
  <mc:AlternateContent xmlns:mc="http://schemas.openxmlformats.org/markup-compatibility/2006" xmlns:p14="http://schemas.microsoft.com/office/powerpoint/2010/main">
    <mc:Choice Requires="p14">
      <p:transition spd="slow" p14:dur="2000" advTm="123518"/>
    </mc:Choice>
    <mc:Fallback xmlns="">
      <p:transition spd="slow" advTm="12351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78915" y="588599"/>
            <a:ext cx="4946913" cy="1384995"/>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r>
              <a:rPr lang="ar-EG" sz="2800" b="1" dirty="0">
                <a:solidFill>
                  <a:srgbClr val="00B0F0"/>
                </a:solidFill>
                <a:cs typeface="Alexandria" charset="0"/>
              </a:rPr>
              <a:t>إكمال الشرائح والمواد الداعمة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3881428"/>
      </p:ext>
    </p:extLst>
  </p:cSld>
  <p:clrMapOvr>
    <a:masterClrMapping/>
  </p:clrMapOvr>
  <mc:AlternateContent xmlns:mc="http://schemas.openxmlformats.org/markup-compatibility/2006" xmlns:p14="http://schemas.microsoft.com/office/powerpoint/2010/main">
    <mc:Choice Requires="p14">
      <p:transition spd="slow" p14:dur="2000" advTm="6372"/>
    </mc:Choice>
    <mc:Fallback xmlns="">
      <p:transition spd="slow" advTm="6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1016827"/>
              </p:ext>
            </p:extLst>
          </p:nvPr>
        </p:nvGraphicFramePr>
        <p:xfrm>
          <a:off x="973057" y="2089445"/>
          <a:ext cx="10100286" cy="43008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Just as you would review any message for content, style, tone, readability, clarity, and conciseness, you should apply the same quality control to your slides and other visuals. </a:t>
                      </a:r>
                      <a:br>
                        <a:rPr lang="en-US" sz="1800" b="0" kern="0" dirty="0">
                          <a:solidFill>
                            <a:schemeClr val="tx1"/>
                          </a:solidFill>
                          <a:effectLst/>
                          <a:latin typeface="+mn-lt"/>
                          <a:ea typeface="+mn-ea"/>
                          <a:cs typeface="Times New Roman" panose="02020603050405020304" pitchFamily="18" charset="0"/>
                        </a:rPr>
                      </a:br>
                      <a:endParaRPr lang="en-US"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Readable. </a:t>
                      </a:r>
                      <a:r>
                        <a:rPr lang="en-US" sz="1800" b="0" kern="0" dirty="0">
                          <a:solidFill>
                            <a:schemeClr val="tx1"/>
                          </a:solidFill>
                          <a:effectLst/>
                          <a:latin typeface="+mn-lt"/>
                          <a:ea typeface="+mn-ea"/>
                          <a:cs typeface="Times New Roman" panose="02020603050405020304" pitchFamily="18" charset="0"/>
                        </a:rPr>
                        <a:t>Can text be read from the back of the room? Does the text stand out from the background?</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Consistent. </a:t>
                      </a:r>
                      <a:r>
                        <a:rPr lang="en-US" sz="1800" b="0" kern="0" dirty="0">
                          <a:solidFill>
                            <a:schemeClr val="tx1"/>
                          </a:solidFill>
                          <a:effectLst/>
                          <a:latin typeface="+mn-lt"/>
                          <a:ea typeface="+mn-ea"/>
                          <a:cs typeface="Times New Roman" panose="02020603050405020304" pitchFamily="18" charset="0"/>
                        </a:rPr>
                        <a:t>Are colors and design elements used consistently?</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Simple. </a:t>
                      </a:r>
                      <a:r>
                        <a:rPr lang="en-US" sz="1800" b="0" kern="0" dirty="0">
                          <a:solidFill>
                            <a:schemeClr val="tx1"/>
                          </a:solidFill>
                          <a:effectLst/>
                          <a:latin typeface="+mn-lt"/>
                          <a:ea typeface="+mn-ea"/>
                          <a:cs typeface="Times New Roman" panose="02020603050405020304" pitchFamily="18" charset="0"/>
                        </a:rPr>
                        <a:t>Is each slide and the entire presentation as simple as possible?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كما تُراجع أي رسالة من حيث المحتوى والأسلوب والنبرة وسهولة القراءة والوضوح والإيجاز، يجب عليك تطبيق نفس معايير الجودة على شرائحك والمواد المرئية الأخرى.</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سهل القراءة</a:t>
                      </a:r>
                      <a:r>
                        <a:rPr lang="ar-SA" sz="1800" b="0" kern="0" dirty="0">
                          <a:solidFill>
                            <a:schemeClr val="tx1"/>
                          </a:solidFill>
                          <a:effectLst/>
                          <a:latin typeface="+mn-lt"/>
                          <a:cs typeface="+mn-cs"/>
                        </a:rPr>
                        <a:t>. هل يُمكن قراءة النص من الجزء الخلفي من الغرفة؟ هل يبرز النص من الخلفية؟</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مُتسق. </a:t>
                      </a:r>
                      <a:r>
                        <a:rPr lang="ar-SA" sz="1800" b="0" kern="0" dirty="0">
                          <a:solidFill>
                            <a:schemeClr val="tx1"/>
                          </a:solidFill>
                          <a:effectLst/>
                          <a:latin typeface="+mn-lt"/>
                          <a:cs typeface="+mn-cs"/>
                        </a:rPr>
                        <a:t>هل الألوان وعناصر التصميم مُستخدمة بشكل مُتسق؟</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بسيط. </a:t>
                      </a:r>
                      <a:r>
                        <a:rPr lang="ar-SA" sz="1800" b="0" kern="0" dirty="0">
                          <a:solidFill>
                            <a:schemeClr val="tx1"/>
                          </a:solidFill>
                          <a:effectLst/>
                          <a:latin typeface="+mn-lt"/>
                          <a:cs typeface="+mn-cs"/>
                        </a:rPr>
                        <a:t>هل كل شريحة والعرض التقديمي بأكمله بسيط قدر الإمكان؟ </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pPr rtl="1"/>
            <a:r>
              <a:rPr lang="ar-EG" sz="2800" b="1" dirty="0">
                <a:solidFill>
                  <a:srgbClr val="00B0F0"/>
                </a:solidFill>
                <a:cs typeface="Alexandria" charset="0"/>
              </a:rPr>
              <a:t>إكمال الشرائح والمواد الداعمة</a:t>
            </a:r>
          </a:p>
        </p:txBody>
      </p:sp>
    </p:spTree>
    <p:extLst>
      <p:ext uri="{BB962C8B-B14F-4D97-AF65-F5344CB8AC3E}">
        <p14:creationId xmlns:p14="http://schemas.microsoft.com/office/powerpoint/2010/main" val="3422120255"/>
      </p:ext>
    </p:extLst>
  </p:cSld>
  <p:clrMapOvr>
    <a:masterClrMapping/>
  </p:clrMapOvr>
  <mc:AlternateContent xmlns:mc="http://schemas.openxmlformats.org/markup-compatibility/2006" xmlns:p14="http://schemas.microsoft.com/office/powerpoint/2010/main">
    <mc:Choice Requires="p14">
      <p:transition spd="slow" p14:dur="2000" advTm="169695"/>
    </mc:Choice>
    <mc:Fallback xmlns="">
      <p:transition spd="slow" advTm="16969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17273951"/>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44139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49633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t>
                      </a:r>
                      <a:r>
                        <a:rPr lang="en-US" sz="2000" b="1" kern="0" dirty="0">
                          <a:solidFill>
                            <a:schemeClr val="tx1"/>
                          </a:solidFill>
                          <a:effectLst/>
                          <a:latin typeface="+mn-lt"/>
                          <a:ea typeface="+mn-ea"/>
                          <a:cs typeface="Times New Roman" panose="02020603050405020304" pitchFamily="18" charset="0"/>
                        </a:rPr>
                        <a:t>Audience centered. </a:t>
                      </a:r>
                      <a:r>
                        <a:rPr lang="en-US" sz="2000" b="0" kern="0" dirty="0">
                          <a:solidFill>
                            <a:schemeClr val="tx1"/>
                          </a:solidFill>
                          <a:effectLst/>
                          <a:latin typeface="+mn-lt"/>
                          <a:ea typeface="+mn-ea"/>
                          <a:cs typeface="Times New Roman" panose="02020603050405020304" pitchFamily="18" charset="0"/>
                        </a:rPr>
                        <a:t>Are the message and the design focused on the audience?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t>
                      </a:r>
                      <a:r>
                        <a:rPr lang="en-US" sz="2000" b="1" kern="0" dirty="0">
                          <a:solidFill>
                            <a:schemeClr val="tx1"/>
                          </a:solidFill>
                          <a:effectLst/>
                          <a:latin typeface="+mn-lt"/>
                          <a:ea typeface="+mn-ea"/>
                          <a:cs typeface="Times New Roman" panose="02020603050405020304" pitchFamily="18" charset="0"/>
                        </a:rPr>
                        <a:t>Clear. </a:t>
                      </a:r>
                      <a:r>
                        <a:rPr lang="en-US" sz="2000" b="0" kern="0" dirty="0">
                          <a:solidFill>
                            <a:schemeClr val="tx1"/>
                          </a:solidFill>
                          <a:effectLst/>
                          <a:latin typeface="+mn-lt"/>
                          <a:ea typeface="+mn-ea"/>
                          <a:cs typeface="Times New Roman" panose="02020603050405020304" pitchFamily="18" charset="0"/>
                        </a:rPr>
                        <a:t>Is the main point of a slide obvious? Easy to understand? Can the audience grasp the main point in just a few seconds?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Concise. </a:t>
                      </a:r>
                      <a:r>
                        <a:rPr lang="en-US" sz="2000" b="0" kern="0" dirty="0">
                          <a:solidFill>
                            <a:schemeClr val="tx1"/>
                          </a:solidFill>
                          <a:effectLst/>
                          <a:latin typeface="+mn-lt"/>
                          <a:ea typeface="+mn-ea"/>
                          <a:cs typeface="Times New Roman" panose="02020603050405020304" pitchFamily="18" charset="0"/>
                        </a:rPr>
                        <a:t>Is text written in concise phrases?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Fully operational. </a:t>
                      </a:r>
                      <a:r>
                        <a:rPr lang="en-US" sz="2000" b="0" kern="0" dirty="0">
                          <a:solidFill>
                            <a:schemeClr val="tx1"/>
                          </a:solidFill>
                          <a:effectLst/>
                          <a:latin typeface="+mn-lt"/>
                          <a:ea typeface="+mn-ea"/>
                          <a:cs typeface="Times New Roman" panose="02020603050405020304" pitchFamily="18" charset="0"/>
                        </a:rPr>
                        <a:t>Have you verified every slide in your presentation?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مُركز على الجمهور. </a:t>
                      </a:r>
                      <a:r>
                        <a:rPr lang="ar-SA" sz="2000" b="0" kern="0" dirty="0">
                          <a:solidFill>
                            <a:schemeClr val="tx1"/>
                          </a:solidFill>
                          <a:effectLst/>
                          <a:latin typeface="+mn-lt"/>
                          <a:cs typeface="+mn-cs"/>
                        </a:rPr>
                        <a:t>هل الرسالة والتصميم مُركزان على الجمهور؟</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واضح. </a:t>
                      </a:r>
                      <a:r>
                        <a:rPr lang="ar-SA" sz="2000" b="0" kern="0" dirty="0">
                          <a:solidFill>
                            <a:schemeClr val="tx1"/>
                          </a:solidFill>
                          <a:effectLst/>
                          <a:latin typeface="+mn-lt"/>
                          <a:cs typeface="+mn-cs"/>
                        </a:rPr>
                        <a:t>هل الفكرة الرئيسية للشريحة واضحة؟ سهلة الفهم؟ هل يُمكن للجمهور استيعاب الفكرة الرئيسية في ثوانٍ معدودة؟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a:t>
                      </a:r>
                      <a:r>
                        <a:rPr lang="ar-SA" sz="2000" b="1" kern="0" dirty="0">
                          <a:solidFill>
                            <a:schemeClr val="tx1"/>
                          </a:solidFill>
                          <a:effectLst/>
                          <a:latin typeface="+mn-lt"/>
                          <a:cs typeface="+mn-cs"/>
                        </a:rPr>
                        <a:t>مُختصر. </a:t>
                      </a:r>
                      <a:r>
                        <a:rPr lang="ar-SA" sz="2000" b="0" kern="0" dirty="0">
                          <a:solidFill>
                            <a:schemeClr val="tx1"/>
                          </a:solidFill>
                          <a:effectLst/>
                          <a:latin typeface="+mn-lt"/>
                          <a:cs typeface="+mn-cs"/>
                        </a:rPr>
                        <a:t>هل النص مكتوب بعبارات مُختصرة؟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a:t>
                      </a:r>
                      <a:r>
                        <a:rPr lang="ar-SA" sz="2000" b="1" kern="0" dirty="0">
                          <a:solidFill>
                            <a:schemeClr val="tx1"/>
                          </a:solidFill>
                          <a:effectLst/>
                          <a:latin typeface="+mn-lt"/>
                          <a:cs typeface="+mn-cs"/>
                        </a:rPr>
                        <a:t>يعمل بكامل طاقته. </a:t>
                      </a:r>
                      <a:r>
                        <a:rPr lang="ar-SA" sz="2000" b="0" kern="0" dirty="0">
                          <a:solidFill>
                            <a:schemeClr val="tx1"/>
                          </a:solidFill>
                          <a:effectLst/>
                          <a:latin typeface="+mn-lt"/>
                          <a:cs typeface="+mn-cs"/>
                        </a:rPr>
                        <a:t>هل تحققت من جميع شرائح عرضك التقديمي؟</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pPr rtl="1"/>
            <a:r>
              <a:rPr lang="ar-EG" sz="2800" b="1" dirty="0">
                <a:solidFill>
                  <a:srgbClr val="00B0F0"/>
                </a:solidFill>
                <a:cs typeface="Alexandria" charset="0"/>
              </a:rPr>
              <a:t>إكمال الشرائح والمواد الداعمة</a:t>
            </a:r>
          </a:p>
        </p:txBody>
      </p:sp>
    </p:spTree>
    <p:extLst>
      <p:ext uri="{BB962C8B-B14F-4D97-AF65-F5344CB8AC3E}">
        <p14:creationId xmlns:p14="http://schemas.microsoft.com/office/powerpoint/2010/main" val="2335324551"/>
      </p:ext>
    </p:extLst>
  </p:cSld>
  <p:clrMapOvr>
    <a:masterClrMapping/>
  </p:clrMapOvr>
  <mc:AlternateContent xmlns:mc="http://schemas.openxmlformats.org/markup-compatibility/2006" xmlns:p14="http://schemas.microsoft.com/office/powerpoint/2010/main">
    <mc:Choice Requires="p14">
      <p:transition spd="slow" p14:dur="2000" advTm="89632"/>
    </mc:Choice>
    <mc:Fallback xmlns="">
      <p:transition spd="slow" advTm="8963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70320"/>
            <a:ext cx="896838" cy="487680"/>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6391649"/>
              </p:ext>
            </p:extLst>
          </p:nvPr>
        </p:nvGraphicFramePr>
        <p:xfrm>
          <a:off x="973057" y="2147977"/>
          <a:ext cx="10100286" cy="373697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640012">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Now that the content slides are ready, enhance your presentation with several slides that add “finish” to your presentation and provide additional information to benefit your audience:</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Title slide. </a:t>
                      </a:r>
                      <a:r>
                        <a:rPr lang="en-US" sz="1800" b="0" kern="0" dirty="0">
                          <a:solidFill>
                            <a:schemeClr val="tx1"/>
                          </a:solidFill>
                          <a:effectLst/>
                          <a:latin typeface="+mn-lt"/>
                          <a:ea typeface="+mn-ea"/>
                          <a:cs typeface="Times New Roman" panose="02020603050405020304" pitchFamily="18" charset="0"/>
                        </a:rPr>
                        <a:t>Make a good first impression on your audience with one or title slides. A title slide should contain the title of your presentation, your name, your department affiliation, and your company affiliation. You may also include the presentation date and an appropriate graphic element.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بعد أن أصبحت شرائح المحتوى جاهزة، عزّز عرضك التقديمي بإضافة عدة شرائح تُضفي لمسةً نهائية عليه وتُقدّم معلومات إضافية تُفيد جمهورك:</a:t>
                      </a:r>
                      <a:r>
                        <a:rPr lang="en-US" sz="1800" b="0" kern="0" dirty="0">
                          <a:solidFill>
                            <a:schemeClr val="tx1"/>
                          </a:solidFill>
                          <a:effectLst/>
                          <a:latin typeface="+mn-lt"/>
                          <a:cs typeface="+mn-cs"/>
                        </a:rPr>
                        <a:t>                 </a:t>
                      </a:r>
                      <a:br>
                        <a:rPr lang="en-US" sz="1800" b="0" kern="0" dirty="0">
                          <a:solidFill>
                            <a:schemeClr val="tx1"/>
                          </a:solidFill>
                          <a:effectLst/>
                          <a:latin typeface="+mn-lt"/>
                          <a:cs typeface="+mn-cs"/>
                        </a:rPr>
                      </a:b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a:t>
                      </a:r>
                      <a:r>
                        <a:rPr lang="ar-SA" sz="1800" b="1" kern="0" dirty="0">
                          <a:solidFill>
                            <a:schemeClr val="tx1"/>
                          </a:solidFill>
                          <a:effectLst/>
                          <a:latin typeface="+mn-lt"/>
                          <a:cs typeface="+mn-cs"/>
                        </a:rPr>
                        <a:t>شريحة العنوان. </a:t>
                      </a:r>
                      <a:r>
                        <a:rPr lang="ar-SA" sz="1800" b="0" kern="0" dirty="0">
                          <a:solidFill>
                            <a:schemeClr val="tx1"/>
                          </a:solidFill>
                          <a:effectLst/>
                          <a:latin typeface="+mn-lt"/>
                          <a:cs typeface="+mn-cs"/>
                        </a:rPr>
                        <a:t>اترك انطباعًا أوليًا جيدًا لدى جمهورك من خلال شريحة عنوان واحدة أو أكثر. يجب أن تحتوي شريحة العنوان على عنوان العرض التقديمي، واسمك، وقسمك، وشركتك. يمكنك أيضًا إضافة تاريخ العرض وعنصر رسومي مناسب.</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navigation and support slides</a:t>
            </a:r>
          </a:p>
          <a:p>
            <a:pPr rtl="1"/>
            <a:r>
              <a:rPr lang="ar-EG" sz="2800" b="1" dirty="0">
                <a:solidFill>
                  <a:srgbClr val="00B0F0"/>
                </a:solidFill>
                <a:cs typeface="Alexandria" charset="0"/>
              </a:rPr>
              <a:t>إنشاء شرائح التنقل والدعم</a:t>
            </a:r>
          </a:p>
        </p:txBody>
      </p:sp>
    </p:spTree>
    <p:extLst>
      <p:ext uri="{BB962C8B-B14F-4D97-AF65-F5344CB8AC3E}">
        <p14:creationId xmlns:p14="http://schemas.microsoft.com/office/powerpoint/2010/main" val="2393477982"/>
      </p:ext>
    </p:extLst>
  </p:cSld>
  <p:clrMapOvr>
    <a:masterClrMapping/>
  </p:clrMapOvr>
  <mc:AlternateContent xmlns:mc="http://schemas.openxmlformats.org/markup-compatibility/2006" xmlns:p14="http://schemas.microsoft.com/office/powerpoint/2010/main">
    <mc:Choice Requires="p14">
      <p:transition spd="slow" p14:dur="2000" advTm="156702"/>
    </mc:Choice>
    <mc:Fallback xmlns="">
      <p:transition spd="slow" advTm="15670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1414313"/>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Agenda and program details. </a:t>
                      </a:r>
                      <a:r>
                        <a:rPr lang="en-US" sz="1800" b="0" kern="0" dirty="0">
                          <a:solidFill>
                            <a:schemeClr val="tx1"/>
                          </a:solidFill>
                          <a:effectLst/>
                          <a:latin typeface="+mn-lt"/>
                          <a:ea typeface="+mn-ea"/>
                          <a:cs typeface="Times New Roman" panose="02020603050405020304" pitchFamily="18" charset="0"/>
                        </a:rPr>
                        <a:t>You can use these slides to communicate the agenda for your presentation and any additional information your audience might need.</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Navigation slides. </a:t>
                      </a:r>
                      <a:r>
                        <a:rPr lang="en-US" sz="1800" b="0" kern="0" dirty="0">
                          <a:solidFill>
                            <a:schemeClr val="tx1"/>
                          </a:solidFill>
                          <a:effectLst/>
                          <a:latin typeface="+mn-lt"/>
                          <a:ea typeface="+mn-ea"/>
                          <a:cs typeface="Times New Roman" panose="02020603050405020304" pitchFamily="18" charset="0"/>
                        </a:rPr>
                        <a:t>To tell your audience where you’re going and where you’ve been, you can use a series of navigation slides based on your outline or agenda. This technique is most useful in longer presentations with several major sections. As you complete each section, repeat the slide but indicate which material has been covered and which section you are about to begin.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تفاصيل جدول الأعمال والبرنامج. </a:t>
                      </a:r>
                      <a:r>
                        <a:rPr lang="ar-SA" sz="1800" b="0" kern="0" dirty="0">
                          <a:solidFill>
                            <a:schemeClr val="tx1"/>
                          </a:solidFill>
                          <a:effectLst/>
                          <a:latin typeface="+mn-lt"/>
                          <a:cs typeface="+mn-cs"/>
                        </a:rPr>
                        <a:t>يمكنك استخدام هذه الشرائح لتوضيح جدول أعمال العرض التقديمي وأي معلومات إضافية قد يحتاجها جمهورك.</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شرائح التنقل. </a:t>
                      </a:r>
                      <a:r>
                        <a:rPr lang="ar-SA" sz="1800" b="0" kern="0" dirty="0">
                          <a:solidFill>
                            <a:schemeClr val="tx1"/>
                          </a:solidFill>
                          <a:effectLst/>
                          <a:latin typeface="+mn-lt"/>
                          <a:cs typeface="+mn-cs"/>
                        </a:rPr>
                        <a:t>لإخبار جمهورك بتوجهك ومكان تواجدك، يمكنك استخدام سلسلة من شرائح التنقل بناءً على مخططك أو جدول أعمالك. تُعد هذه التقنية مفيدة للغاية في العروض التقديمية الطويلة ذات الأقسام الرئيسية المتعددة. عند إكمال كل قسم، كرّر الشريحة، ولكن حدّد المواد التي تمت تغطيتها والقسم الذي ستبدأ فيه.</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navigation and support slides</a:t>
            </a:r>
          </a:p>
          <a:p>
            <a:pPr rtl="1"/>
            <a:r>
              <a:rPr lang="ar-EG" sz="2800" b="1" dirty="0">
                <a:solidFill>
                  <a:srgbClr val="00B0F0"/>
                </a:solidFill>
                <a:cs typeface="Alexandria" charset="0"/>
              </a:rPr>
              <a:t>إنشاء شرائح التنقل والدعم</a:t>
            </a:r>
          </a:p>
        </p:txBody>
      </p:sp>
    </p:spTree>
    <p:extLst>
      <p:ext uri="{BB962C8B-B14F-4D97-AF65-F5344CB8AC3E}">
        <p14:creationId xmlns:p14="http://schemas.microsoft.com/office/powerpoint/2010/main" val="1821734179"/>
      </p:ext>
    </p:extLst>
  </p:cSld>
  <p:clrMapOvr>
    <a:masterClrMapping/>
  </p:clrMapOvr>
  <mc:AlternateContent xmlns:mc="http://schemas.openxmlformats.org/markup-compatibility/2006" xmlns:p14="http://schemas.microsoft.com/office/powerpoint/2010/main">
    <mc:Choice Requires="p14">
      <p:transition spd="slow" p14:dur="2000" advTm="230684"/>
    </mc:Choice>
    <mc:Fallback xmlns="">
      <p:transition spd="slow" advTm="23068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9413517"/>
              </p:ext>
            </p:extLst>
          </p:nvPr>
        </p:nvGraphicFramePr>
        <p:xfrm>
          <a:off x="973057" y="2130389"/>
          <a:ext cx="10100286" cy="4217988"/>
        </p:xfrm>
        <a:graphic>
          <a:graphicData uri="http://schemas.openxmlformats.org/drawingml/2006/table">
            <a:tbl>
              <a:tblPr firstRow="1" firstCol="1" bandRow="1">
                <a:tableStyleId>{2D5ABB26-0587-4C30-8999-92F81FD0307C}</a:tableStyleId>
              </a:tblPr>
              <a:tblGrid>
                <a:gridCol w="60840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85367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Handouts—any printed materials you give the audience to supplement your talk—should be considered an integral part of your presentation strategy.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Handouts can include detailed charts and tables, case studies, research results, magazine articles, and anything else that supports the main idea of your presentation. Rather than paper copies, you can also make handouts available as PDF for digital distribution.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يجب اعتبار </a:t>
                      </a:r>
                      <a:r>
                        <a:rPr lang="ar-EG" sz="2000" b="0" kern="0" dirty="0">
                          <a:solidFill>
                            <a:schemeClr val="tx1"/>
                          </a:solidFill>
                          <a:effectLst/>
                          <a:latin typeface="+mn-lt"/>
                          <a:cs typeface="+mn-cs"/>
                        </a:rPr>
                        <a:t>المنشورات</a:t>
                      </a:r>
                      <a:r>
                        <a:rPr lang="ar-SA" sz="2000" b="0" kern="0" dirty="0">
                          <a:solidFill>
                            <a:schemeClr val="tx1"/>
                          </a:solidFill>
                          <a:effectLst/>
                          <a:latin typeface="+mn-lt"/>
                          <a:cs typeface="+mn-cs"/>
                        </a:rPr>
                        <a:t> - أي مواد مطبوعة تقدمها للجمهور لتكملة حديثك - جزءًا لا يتجزأ من استراتيجية العرض التقديمي الخاصة بك.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يمكن أن تشمل </a:t>
                      </a:r>
                      <a:r>
                        <a:rPr lang="ar-EG" sz="2000" b="0" kern="0" dirty="0">
                          <a:solidFill>
                            <a:schemeClr val="tx1"/>
                          </a:solidFill>
                          <a:effectLst/>
                          <a:latin typeface="+mn-lt"/>
                          <a:cs typeface="+mn-cs"/>
                        </a:rPr>
                        <a:t>المنشورات</a:t>
                      </a:r>
                      <a:r>
                        <a:rPr lang="ar-SA" sz="2000" b="0" kern="0" dirty="0">
                          <a:solidFill>
                            <a:schemeClr val="tx1"/>
                          </a:solidFill>
                          <a:effectLst/>
                          <a:latin typeface="+mn-lt"/>
                          <a:cs typeface="+mn-cs"/>
                        </a:rPr>
                        <a:t> مخططات وجداول مُفصّلة، ودراسات حالة، ونتائج أبحاث، ومقالات من مجلات، وأي شيء آخر يدعم الفكرة الرئيسية لعرضك التقديمي. بدلًا من النسخ الورقية، يمكنك أيضًا توفيرها بصيغة </a:t>
                      </a:r>
                      <a:r>
                        <a:rPr lang="en-US" sz="2000" b="0" kern="0" dirty="0">
                          <a:solidFill>
                            <a:schemeClr val="tx1"/>
                          </a:solidFill>
                          <a:effectLst/>
                          <a:latin typeface="+mn-lt"/>
                          <a:cs typeface="+mn-cs"/>
                        </a:rPr>
                        <a:t>PDF</a:t>
                      </a:r>
                      <a:r>
                        <a:rPr lang="ar-EG" sz="2000" b="0" kern="0" baseline="0" dirty="0">
                          <a:solidFill>
                            <a:schemeClr val="tx1"/>
                          </a:solidFill>
                          <a:effectLst/>
                          <a:latin typeface="+mn-lt"/>
                          <a:cs typeface="+mn-cs"/>
                        </a:rPr>
                        <a:t> لل</a:t>
                      </a:r>
                      <a:r>
                        <a:rPr lang="ar-SA" sz="2000" b="0" kern="0" dirty="0">
                          <a:solidFill>
                            <a:schemeClr val="tx1"/>
                          </a:solidFill>
                          <a:effectLst/>
                          <a:latin typeface="+mn-lt"/>
                          <a:cs typeface="+mn-cs"/>
                        </a:rPr>
                        <a:t>توزيع الرقمي.</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2365332929"/>
      </p:ext>
    </p:extLst>
  </p:cSld>
  <p:clrMapOvr>
    <a:masterClrMapping/>
  </p:clrMapOvr>
  <mc:AlternateContent xmlns:mc="http://schemas.openxmlformats.org/markup-compatibility/2006" xmlns:p14="http://schemas.microsoft.com/office/powerpoint/2010/main">
    <mc:Choice Requires="p14">
      <p:transition spd="slow" p14:dur="2000" advTm="83242"/>
    </mc:Choice>
    <mc:Fallback xmlns="">
      <p:transition spd="slow" advTm="8324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7522755"/>
              </p:ext>
            </p:extLst>
          </p:nvPr>
        </p:nvGraphicFramePr>
        <p:xfrm>
          <a:off x="973057" y="2089445"/>
          <a:ext cx="10100286" cy="429856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Plan your handouts as you develop your presentation so that you use each medium as effectively as possible. Your presentation should paint the big picture, convey and connect major ideas, set the emotional tone, and rouse the audience to action (if that is relevant to your talk).</a:t>
                      </a:r>
                      <a:br>
                        <a:rPr lang="en-US" sz="1900" b="0" kern="0" dirty="0">
                          <a:solidFill>
                            <a:schemeClr val="tx1"/>
                          </a:solidFill>
                          <a:effectLst/>
                          <a:latin typeface="+mn-lt"/>
                          <a:ea typeface="+mn-ea"/>
                          <a:cs typeface="Times New Roman" panose="02020603050405020304" pitchFamily="18" charset="0"/>
                        </a:rPr>
                      </a:br>
                      <a:r>
                        <a:rPr lang="en-US" sz="1900" b="0" kern="0" dirty="0">
                          <a:solidFill>
                            <a:schemeClr val="tx1"/>
                          </a:solidFill>
                          <a:effectLst/>
                          <a:latin typeface="+mn-lt"/>
                          <a:ea typeface="+mn-ea"/>
                          <a:cs typeface="Times New Roman" panose="02020603050405020304" pitchFamily="18" charset="0"/>
                        </a:rPr>
                        <a:t>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Your handouts can then carry the rest of the information load, providing the supporting details that audience members can consume at their own speed, on their own time.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خطط لتوزيعات منشوراتك أثناء إعداد عرضك التقديمي بحيث تستخدم كل وسيلة بأقصى فعالية ممكنة. يجب أن يُصوّر عرضك التقديمي الصورة العامة، وينقل الأفكار الرئيسية ويربطها، ويُهيئ الجوّ العاطفي، ويحفّز الجمهور على اتخاذ إجراء (إذا كان ذلك مُرتبطًا بعرضك التقديمي).</a:t>
                      </a: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بعد ذلك، يُمكن لمنشوراتك أن تحمل بقية المعلومات، مُقدّمةً التفاصيل الداعمة التي يُمكن للجمهور استيعابها بالسرعة التي تُناسبه وفي وقته المُناسب.</a:t>
                      </a:r>
                      <a:endParaRPr lang="ar-EG" sz="19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3801504202"/>
      </p:ext>
    </p:extLst>
  </p:cSld>
  <p:clrMapOvr>
    <a:masterClrMapping/>
  </p:clrMapOvr>
  <mc:AlternateContent xmlns:mc="http://schemas.openxmlformats.org/markup-compatibility/2006" xmlns:p14="http://schemas.microsoft.com/office/powerpoint/2010/main">
    <mc:Choice Requires="p14">
      <p:transition spd="slow" p14:dur="2000" advTm="162318"/>
    </mc:Choice>
    <mc:Fallback xmlns="">
      <p:transition spd="slow" advTm="16231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94526274"/>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Timing the distribution of handouts depends on their content, the nature of your presentation, and your personal preference. For instance, some speakers like to distribute handout copies of their slides before the presentation begins so that the audience can take notes on them. </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Doing so can be risky, however, particularly if you’ve organized your talk with the indirect approach, because the audience can read ahead and reach the conclusion and recommendations before you’re able to build up to them yourself.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0" kern="0" dirty="0">
                          <a:solidFill>
                            <a:schemeClr val="tx1"/>
                          </a:solidFill>
                          <a:effectLst/>
                          <a:latin typeface="+mn-lt"/>
                          <a:cs typeface="+mn-cs"/>
                        </a:rPr>
                        <a:t>يعتمد توقيت توزيع المنشورات على محتواها، وطبيعة عرضك التقديمي، وتفضيلاتك الشخصية. على سبيل المثال، يُفضّل بعض المتحدثين توزيع نسخ من شرائحهم التقديمية قبل بدء العرض التقديمي ليتمكن الجمهور من تدوين ملاحظاتهم عليها.</a:t>
                      </a: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0" kern="0" dirty="0">
                          <a:solidFill>
                            <a:schemeClr val="tx1"/>
                          </a:solidFill>
                          <a:effectLst/>
                          <a:latin typeface="+mn-lt"/>
                          <a:cs typeface="+mn-cs"/>
                        </a:rPr>
                        <a:t> ومع ذلك، قد يكون القيام بذلك محفوفًا بالمخاطر، خاصة إذا كنت قد نظمت حديثك بالنهج غير المباشر، لأن الجمهور قد يقرأ مقدمًا ويصل إلى الاستنتاجات والتوصيات قبل أن تتمكن من بناءها بنفسك.</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3107029144"/>
      </p:ext>
    </p:extLst>
  </p:cSld>
  <p:clrMapOvr>
    <a:masterClrMapping/>
  </p:clrMapOvr>
  <mc:AlternateContent xmlns:mc="http://schemas.openxmlformats.org/markup-compatibility/2006" xmlns:p14="http://schemas.microsoft.com/office/powerpoint/2010/main">
    <mc:Choice Requires="p14">
      <p:transition spd="slow" p14:dur="2000" advTm="364189"/>
    </mc:Choice>
    <mc:Fallback xmlns="">
      <p:transition spd="slow" advTm="36418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690"/>
    </mc:Choice>
    <mc:Fallback xmlns="">
      <p:transition spd="slow" advTm="806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26300</TotalTime>
  <Words>5368</Words>
  <Application>Microsoft Office PowerPoint</Application>
  <PresentationFormat>شاشة عريضة</PresentationFormat>
  <Paragraphs>453</Paragraphs>
  <Slides>46</Slides>
  <Notes>2</Notes>
  <HiddenSlides>0</HiddenSlides>
  <MMClips>3</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46</vt:i4>
      </vt:variant>
    </vt:vector>
  </HeadingPairs>
  <TitlesOfParts>
    <vt:vector size="53"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1222</cp:revision>
  <dcterms:created xsi:type="dcterms:W3CDTF">2023-04-29T09:08:00Z</dcterms:created>
  <dcterms:modified xsi:type="dcterms:W3CDTF">2026-04-09T19:52:57Z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34236100</vt:r8>
  </property>
  <property fmtid="{D5CDD505-2E9C-101B-9397-08002B2CF9AE}" pid="7" name="xd_Signature">
    <vt:bool>false</vt:bool>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ies>
</file>