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9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4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62" r:id="rId3"/>
    <p:sldMasterId id="2147483663" r:id="rId4"/>
    <p:sldMasterId id="2147483664" r:id="rId5"/>
    <p:sldMasterId id="2147483665" r:id="rId6"/>
    <p:sldMasterId id="2147483666" r:id="rId7"/>
  </p:sldMasterIdLst>
  <p:notesMasterIdLst>
    <p:notesMasterId r:id="rId22"/>
  </p:notesMasterIdLst>
  <p:sldIdLst>
    <p:sldId id="507" r:id="rId8"/>
    <p:sldId id="496" r:id="rId9"/>
    <p:sldId id="271" r:id="rId10"/>
    <p:sldId id="313" r:id="rId11"/>
    <p:sldId id="276" r:id="rId12"/>
    <p:sldId id="500" r:id="rId13"/>
    <p:sldId id="501" r:id="rId14"/>
    <p:sldId id="502" r:id="rId15"/>
    <p:sldId id="503" r:id="rId16"/>
    <p:sldId id="504" r:id="rId17"/>
    <p:sldId id="505" r:id="rId18"/>
    <p:sldId id="506" r:id="rId19"/>
    <p:sldId id="499" r:id="rId20"/>
    <p:sldId id="349" r:id="rId2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Header Placeholder 1"/>
          <p:cNvSpPr>
            <a:spLocks noGrp="1" noEditPoints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67" name="Date Placeholder 2"/>
          <p:cNvSpPr>
            <a:spLocks noGrp="1" noEditPoints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2FCE78-DB46-46F5-8371-433E32380DE7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11268" name="Slide Image Placeholder 3"/>
          <p:cNvSpPr>
            <a:spLocks noGrp="1" noRot="1" noChangeAspect="1" noEditPoints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Notes Placeholder 4"/>
          <p:cNvSpPr>
            <a:spLocks noGrp="1" noEditPoints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270" name="Footer Placeholder 5"/>
          <p:cNvSpPr>
            <a:spLocks noGrp="1" noEditPoints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71" name="Slide Number Placeholder 6"/>
          <p:cNvSpPr>
            <a:spLocks noGrp="1" noEditPoints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D40001-339E-431F-9283-B9D2851F80B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 noEditPoints="1" noChangeArrowhead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2051" name="Subtitle 2"/>
          <p:cNvSpPr>
            <a:spLocks noGrp="1" noEditPoints="1" noChangeArrowhead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052" name="Date Placeholder 3"/>
          <p:cNvSpPr>
            <a:spLocks noGrp="1" noEditPoints="1" noChangeArrowheads="1"/>
          </p:cNvSpPr>
          <p:nvPr>
            <p:ph type="dt" sz="half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3816CA13-29E6-49EC-BC7C-332B9EA0101A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2053" name="Footer Placeholder 4"/>
          <p:cNvSpPr>
            <a:spLocks noGrp="1" noEditPoints="1" noChangeArrowheads="1"/>
          </p:cNvSpPr>
          <p:nvPr>
            <p:ph type="ftr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054" name="Slide Number Placeholder 5"/>
          <p:cNvSpPr>
            <a:spLocks noGrp="1" noEditPoints="1" noChangeArrowheads="1"/>
          </p:cNvSpPr>
          <p:nvPr>
            <p:ph type="sldNum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E92EB386-E92E-4272-9F20-BC35AF5D7C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2C90E-58B5-4595-A541-E26BD94589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915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61CD04-D87C-49AB-B792-F2DC0BC194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57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F0ABC-28DB-471E-B192-E0AAB9A2A2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22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A8D84-8CEE-4D3C-9920-78EA4F8FFC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29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579AF-19E3-491B-A15B-0760B03EB3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52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793EA-9BEA-4CD4-B7ED-013495D7E0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50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25B1D-54C6-462E-971F-5B15D20B61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619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829A6-4BFD-4D54-BBB9-2F7DA23392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336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FF7DB-4E8A-45A7-BD5C-39362EA570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351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FF1B9-1917-4B64-A948-99958243D0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93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93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79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4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8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23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240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5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0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1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26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012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26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3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23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20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845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3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2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4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4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28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23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83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9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8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4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1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6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68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1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41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0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75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34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696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16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84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59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31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08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76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88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65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44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17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41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03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9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85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25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5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171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802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571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23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09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EditPoints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Date Placeholder 3"/>
          <p:cNvSpPr>
            <a:spLocks noGrp="1" noEditPoints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1029" name="Footer Placeholder 4"/>
          <p:cNvSpPr>
            <a:spLocks noGrp="1" noEditPoints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30" name="Slide Number Placeholder 5"/>
          <p:cNvSpPr>
            <a:spLocks noGrp="1" noEditPoints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BCAE6C7-BE57-43E6-8BAE-344DB94AC88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110;p23"/>
          <p:cNvSpPr>
            <a:spLocks noChangeArrowheads="1"/>
          </p:cNvSpPr>
          <p:nvPr/>
        </p:nvSpPr>
        <p:spPr bwMode="auto">
          <a:xfrm rot="10800000" flipH="1">
            <a:off x="0" y="-42863"/>
            <a:ext cx="12190413" cy="5815013"/>
          </a:xfrm>
          <a:custGeom>
            <a:avLst/>
            <a:gdLst>
              <a:gd name="T0" fmla="*/ 0 w 12191999"/>
              <a:gd name="T1" fmla="*/ 0 h 5816453"/>
              <a:gd name="T2" fmla="*/ 10317822 w 12191999"/>
              <a:gd name="T3" fmla="*/ 0 h 5816453"/>
              <a:gd name="T4" fmla="*/ 10317822 w 12191999"/>
              <a:gd name="T5" fmla="*/ 0 h 5816453"/>
              <a:gd name="T6" fmla="*/ 12192000 w 12191999"/>
              <a:gd name="T7" fmla="*/ 1874177 h 5816453"/>
              <a:gd name="T8" fmla="*/ 12191999 w 12191999"/>
              <a:gd name="T9" fmla="*/ 1874177 h 5816453"/>
              <a:gd name="T10" fmla="*/ 12191999 w 12191999"/>
              <a:gd name="T11" fmla="*/ 5816453 h 5816453"/>
              <a:gd name="T12" fmla="*/ 0 w 12191999"/>
              <a:gd name="T13" fmla="*/ 5816453 h 5816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191999" h="5816453">
                <a:moveTo>
                  <a:pt x="0" y="0"/>
                </a:moveTo>
                <a:lnTo>
                  <a:pt x="10317822" y="0"/>
                </a:lnTo>
                <a:cubicBezTo>
                  <a:pt x="11352901" y="0"/>
                  <a:pt x="12192000" y="839097"/>
                  <a:pt x="12192000" y="1874177"/>
                </a:cubicBezTo>
                <a:cubicBezTo>
                  <a:pt x="12192000" y="1874177"/>
                  <a:pt x="12191999" y="1874177"/>
                  <a:pt x="12191999" y="1874177"/>
                </a:cubicBezTo>
                <a:lnTo>
                  <a:pt x="12191999" y="5816453"/>
                </a:lnTo>
                <a:lnTo>
                  <a:pt x="0" y="58164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1800"/>
            </a:pPr>
            <a:endParaRPr lang="en-US" altLang="en-US" sz="180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pic>
        <p:nvPicPr>
          <p:cNvPr id="6147" name="Google Shape;111;p23"/>
          <p:cNvPicPr preferRelativeResize="0">
            <a:picLocks noGrp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 bwMode="auto">
          <a:xfrm>
            <a:off x="0" y="-42863"/>
            <a:ext cx="8658225" cy="5299076"/>
          </a:xfrm>
          <a:prstGeom prst="rect">
            <a:avLst/>
          </a:prstGeom>
          <a:solidFill>
            <a:srgbClr val="D8D8D8">
              <a:alpha val="4804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Google Shape;112;p23"/>
          <p:cNvSpPr txBox="1">
            <a:spLocks noChangeArrowheads="1"/>
          </p:cNvSpPr>
          <p:nvPr/>
        </p:nvSpPr>
        <p:spPr bwMode="auto">
          <a:xfrm>
            <a:off x="6323014" y="2430166"/>
            <a:ext cx="4325937" cy="144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4400"/>
            </a:pPr>
            <a:r>
              <a:rPr lang="en-US" altLang="en-US" sz="44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Project Monitoring</a:t>
            </a:r>
            <a:endParaRPr lang="en-US" altLang="en-US" dirty="0">
              <a:latin typeface="+mn-lt"/>
            </a:endParaRPr>
          </a:p>
        </p:txBody>
      </p:sp>
      <p:sp>
        <p:nvSpPr>
          <p:cNvPr id="6149" name="Google Shape;113;p23"/>
          <p:cNvSpPr>
            <a:spLocks noChangeArrowheads="1"/>
          </p:cNvSpPr>
          <p:nvPr/>
        </p:nvSpPr>
        <p:spPr bwMode="auto">
          <a:xfrm>
            <a:off x="6383338" y="4230688"/>
            <a:ext cx="3517900" cy="5302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8E5A6D"/>
            </a:solidFill>
            <a:prstDash val="solid"/>
            <a:miter lim="1220703"/>
            <a:headEnd type="none" w="sm" len="sm"/>
            <a:tailEnd type="none" w="sm" len="sm"/>
          </a:ln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800"/>
            </a:pPr>
            <a:r>
              <a:rPr lang="en-US" altLang="en-US" sz="2800" b="1" dirty="0" smtClean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Introduction</a:t>
            </a:r>
            <a:endParaRPr lang="en-US" altLang="en-US" dirty="0">
              <a:latin typeface="+mn-lt"/>
            </a:endParaRPr>
          </a:p>
        </p:txBody>
      </p:sp>
      <p:sp>
        <p:nvSpPr>
          <p:cNvPr id="6150" name="Google Shape;114;p23"/>
          <p:cNvSpPr txBox="1">
            <a:spLocks noChangeArrowheads="1"/>
          </p:cNvSpPr>
          <p:nvPr/>
        </p:nvSpPr>
        <p:spPr bwMode="auto">
          <a:xfrm>
            <a:off x="6369050" y="4802188"/>
            <a:ext cx="28209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000"/>
            </a:pPr>
            <a:r>
              <a:rPr lang="en-US" altLang="en-US" sz="2000" b="1" dirty="0" smtClean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PMG 333</a:t>
            </a:r>
            <a:endParaRPr lang="en-US" altLang="en-US" b="1" dirty="0">
              <a:latin typeface="+mn-lt"/>
            </a:endParaRPr>
          </a:p>
          <a:p>
            <a:pPr>
              <a:buSzPts val="1400"/>
            </a:pPr>
            <a:endParaRPr lang="en-US" altLang="en-US" b="1" dirty="0">
              <a:latin typeface="+mn-lt"/>
            </a:endParaRPr>
          </a:p>
        </p:txBody>
      </p:sp>
      <p:sp>
        <p:nvSpPr>
          <p:cNvPr id="6151" name="Google Shape;115;p23"/>
          <p:cNvSpPr txBox="1">
            <a:spLocks noChangeArrowheads="1"/>
          </p:cNvSpPr>
          <p:nvPr/>
        </p:nvSpPr>
        <p:spPr bwMode="auto">
          <a:xfrm>
            <a:off x="458788" y="6238740"/>
            <a:ext cx="4886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800"/>
            </a:pPr>
            <a:r>
              <a:rPr lang="en-US" alt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Dr. Mohammed Mustafa</a:t>
            </a:r>
            <a:endParaRPr lang="en-US" altLang="en-US" dirty="0">
              <a:latin typeface="+mn-lt"/>
            </a:endParaRPr>
          </a:p>
        </p:txBody>
      </p:sp>
      <p:sp>
        <p:nvSpPr>
          <p:cNvPr id="6152" name="Google Shape;116;p23"/>
          <p:cNvSpPr txBox="1">
            <a:spLocks noChangeArrowheads="1"/>
          </p:cNvSpPr>
          <p:nvPr/>
        </p:nvSpPr>
        <p:spPr bwMode="auto">
          <a:xfrm>
            <a:off x="458788" y="5830888"/>
            <a:ext cx="48863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400"/>
            </a:pPr>
            <a:r>
              <a:rPr lang="en-US" altLang="en-US" sz="2400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Prepared by</a:t>
            </a:r>
            <a:endParaRPr lang="en-US" altLang="en-US" dirty="0">
              <a:latin typeface="+mn-lt"/>
            </a:endParaRPr>
          </a:p>
        </p:txBody>
      </p:sp>
      <p:sp>
        <p:nvSpPr>
          <p:cNvPr id="6153" name="Google Shape;117;p2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000"/>
            </a:pPr>
            <a:r>
              <a:rPr lang="en-US" altLang="en-US" sz="2000" b="1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www.midocean.ae</a:t>
            </a:r>
            <a:endParaRPr lang="en-US" altLang="en-US"/>
          </a:p>
        </p:txBody>
      </p:sp>
      <p:pic>
        <p:nvPicPr>
          <p:cNvPr id="6154" name="Google Shape;118;p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08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 noEditPoints="1" noChangeArrowheads="1"/>
          </p:cNvSpPr>
          <p:nvPr/>
        </p:nvSpPr>
        <p:spPr bwMode="auto">
          <a:xfrm>
            <a:off x="10207626" y="5722939"/>
            <a:ext cx="328613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fld id="{CD206A79-136A-4C3C-9503-8266C905C3AE}" type="slidenum">
              <a:rPr lang="en-US" altLang="en-US" sz="1200">
                <a:solidFill>
                  <a:schemeClr val="bg1"/>
                </a:solidFill>
                <a:latin typeface="Segoe UI Semibold" panose="020B0702040204020203" pitchFamily="34" charset="0"/>
              </a:rPr>
              <a:pPr algn="ct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>
              <a:solidFill>
                <a:schemeClr val="bg1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1704976" y="1563689"/>
            <a:ext cx="1262063" cy="126047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426484" y="397728"/>
            <a:ext cx="1723254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Pts val="2800"/>
              <a:buFontTx/>
              <a:buNone/>
            </a:pPr>
            <a:r>
              <a:rPr lang="en-US" alt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My Profile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442754" y="748854"/>
            <a:ext cx="8773635" cy="5599695"/>
            <a:chOff x="1842523" y="940096"/>
            <a:chExt cx="8525440" cy="5511120"/>
          </a:xfrm>
        </p:grpSpPr>
        <p:sp>
          <p:nvSpPr>
            <p:cNvPr id="3" name="Textfeld 10"/>
            <p:cNvSpPr txBox="1">
              <a:spLocks noChangeArrowheads="1"/>
            </p:cNvSpPr>
            <p:nvPr/>
          </p:nvSpPr>
          <p:spPr bwMode="auto">
            <a:xfrm>
              <a:off x="6035675" y="970587"/>
              <a:ext cx="4332288" cy="3000821"/>
            </a:xfrm>
            <a:prstGeom prst="rect">
              <a:avLst/>
            </a:prstGeom>
            <a:ln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Experience</a:t>
              </a:r>
              <a:r>
                <a:rPr lang="en-US" altLang="en-US" sz="1400" b="1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:</a:t>
              </a:r>
            </a:p>
            <a:p>
              <a:pPr>
                <a:buClr>
                  <a:srgbClr val="000000"/>
                </a:buClr>
                <a:defRPr/>
              </a:pPr>
              <a:r>
                <a:rPr lang="en-US" altLang="en-US" sz="1200" b="1" u="sng" dirty="0">
                  <a:solidFill>
                    <a:schemeClr val="accent2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Academic: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 smtClean="0">
                  <a:latin typeface="Century Gothic" panose="020B0502020202020204" pitchFamily="34" charset="0"/>
                  <a:cs typeface="Calibri" panose="020F0502020204030204" pitchFamily="34" charset="0"/>
                </a:rPr>
                <a:t>Assistant Professor, </a:t>
              </a:r>
              <a:r>
                <a:rPr lang="en-US" altLang="en-US" sz="1200" b="1" dirty="0" err="1" smtClean="0">
                  <a:latin typeface="Century Gothic" panose="020B0502020202020204" pitchFamily="34" charset="0"/>
                  <a:cs typeface="Calibri" panose="020F0502020204030204" pitchFamily="34" charset="0"/>
                </a:rPr>
                <a:t>Midocean</a:t>
              </a:r>
              <a:r>
                <a:rPr lang="en-US" altLang="en-US" sz="1200" b="1" dirty="0" smtClean="0">
                  <a:latin typeface="Century Gothic" panose="020B0502020202020204" pitchFamily="34" charset="0"/>
                  <a:cs typeface="Calibri" panose="020F0502020204030204" pitchFamily="34" charset="0"/>
                </a:rPr>
                <a:t> University (2024)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 smtClean="0">
                  <a:latin typeface="Century Gothic" panose="020B0502020202020204" pitchFamily="34" charset="0"/>
                  <a:cs typeface="Calibri" panose="020F0502020204030204" pitchFamily="34" charset="0"/>
                </a:rPr>
                <a:t>Assistant </a:t>
              </a: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Professor, Sudan University, Khartoum University and others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Lecturer, Sudan university (2011-2019)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Reviewer for local and international journals </a:t>
              </a:r>
            </a:p>
            <a:p>
              <a:pPr>
                <a:lnSpc>
                  <a:spcPct val="200000"/>
                </a:lnSpc>
                <a:buClr>
                  <a:srgbClr val="000000"/>
                </a:buClr>
                <a:defRPr/>
              </a:pPr>
              <a:r>
                <a:rPr lang="en-US" altLang="en-US" sz="1200" b="1" u="sng" dirty="0">
                  <a:solidFill>
                    <a:schemeClr val="accent2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Administrative: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Dean of College of Business Studies up to date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Head of Department (2012-2014)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Coordinator of distance learning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Member  of Economic committee in Ministry of Higher Education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Senate member of Sudan University for 5 years </a:t>
              </a:r>
            </a:p>
          </p:txBody>
        </p:sp>
        <p:sp>
          <p:nvSpPr>
            <p:cNvPr id="6" name="Textfeld 10"/>
            <p:cNvSpPr txBox="1">
              <a:spLocks noChangeArrowheads="1"/>
            </p:cNvSpPr>
            <p:nvPr/>
          </p:nvSpPr>
          <p:spPr bwMode="auto">
            <a:xfrm>
              <a:off x="1843181" y="2291360"/>
              <a:ext cx="3908425" cy="2677656"/>
            </a:xfrm>
            <a:prstGeom prst="rect">
              <a:avLst/>
            </a:prstGeom>
            <a:ln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Education:</a:t>
              </a:r>
            </a:p>
            <a:p>
              <a:pPr marL="171446" indent="-171446">
                <a:lnSpc>
                  <a:spcPct val="150000"/>
                </a:lnSpc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Ph.D. in Business, University of Malaya, Malaysia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M. Sc. in Business Administration, Sudan University, Sudan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B. Sc. in Commercial studies, Sudan University, Sudan</a:t>
              </a: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Certificates: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Office management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Total quality management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Erasmus program, Turkey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Research methods, Malaysia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Data analysis in advance programs, Malaysia </a:t>
              </a:r>
            </a:p>
          </p:txBody>
        </p:sp>
        <p:sp>
          <p:nvSpPr>
            <p:cNvPr id="7" name="TextBox 11"/>
            <p:cNvSpPr txBox="1">
              <a:spLocks noChangeArrowheads="1"/>
            </p:cNvSpPr>
            <p:nvPr/>
          </p:nvSpPr>
          <p:spPr bwMode="auto">
            <a:xfrm>
              <a:off x="1842523" y="940096"/>
              <a:ext cx="3908425" cy="1338828"/>
            </a:xfrm>
            <a:prstGeom prst="rect">
              <a:avLst/>
            </a:prstGeom>
            <a:ln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50000"/>
                </a:lnSpc>
                <a:buClr>
                  <a:srgbClr val="000000"/>
                </a:buClr>
                <a:buSzPct val="100000"/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Summary: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More than 15 Years experience and university teaching and training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Business Research data analyst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Strategic planning and feasibility studies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Problem-solving research</a:t>
              </a:r>
            </a:p>
          </p:txBody>
        </p:sp>
        <p:sp>
          <p:nvSpPr>
            <p:cNvPr id="9" name="Textfeld 10"/>
            <p:cNvSpPr txBox="1">
              <a:spLocks noChangeArrowheads="1"/>
            </p:cNvSpPr>
            <p:nvPr/>
          </p:nvSpPr>
          <p:spPr bwMode="auto">
            <a:xfrm>
              <a:off x="6035675" y="3969826"/>
              <a:ext cx="4332287" cy="2400657"/>
            </a:xfrm>
            <a:prstGeom prst="rect">
              <a:avLst/>
            </a:prstGeom>
            <a:ln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Training provided: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HRM, HRD, and OB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Communication skills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Leadership and negotiation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Feasibility studies preparation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Research methods and </a:t>
              </a:r>
              <a:r>
                <a:rPr lang="en-US" sz="1200" b="1" i="1" dirty="0" smtClean="0">
                  <a:latin typeface="Century Gothic" panose="020B0502020202020204" pitchFamily="34" charset="0"/>
                  <a:cs typeface="Calibri" panose="020F0502020204030204" pitchFamily="34" charset="0"/>
                </a:rPr>
                <a:t>publication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 smtClean="0">
                  <a:latin typeface="Century Gothic" panose="020B0502020202020204" pitchFamily="34" charset="0"/>
                  <a:cs typeface="Calibri" panose="020F0502020204030204" pitchFamily="34" charset="0"/>
                </a:rPr>
                <a:t>Business plan preparation</a:t>
              </a:r>
              <a:endParaRPr lang="en-US" altLang="en-US" sz="1200" b="1" i="1" dirty="0"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Programs used: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 smtClean="0">
                  <a:latin typeface="Century Gothic" panose="020B0502020202020204" pitchFamily="34" charset="0"/>
                </a:rPr>
                <a:t>ICDL &amp; SPSS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 smtClean="0">
                  <a:latin typeface="Century Gothic" panose="020B0502020202020204" pitchFamily="34" charset="0"/>
                </a:rPr>
                <a:t>AMOS &amp; Smart-PLS</a:t>
              </a:r>
              <a:endParaRPr lang="en-US" sz="1200" b="1" i="1" dirty="0">
                <a:latin typeface="Century Gothic" panose="020B0502020202020204" pitchFamily="34" charset="0"/>
              </a:endParaRP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 smtClean="0">
                  <a:latin typeface="Century Gothic" panose="020B0502020202020204" pitchFamily="34" charset="0"/>
                </a:rPr>
                <a:t>PROCESS Macro &amp; Power </a:t>
              </a:r>
              <a:r>
                <a:rPr lang="en-US" sz="1200" b="1" i="1" dirty="0">
                  <a:latin typeface="Century Gothic" panose="020B0502020202020204" pitchFamily="34" charset="0"/>
                </a:rPr>
                <a:t>BI</a:t>
              </a:r>
              <a:endParaRPr lang="en-US" altLang="en-US" sz="1200" b="1" i="1" dirty="0">
                <a:latin typeface="Century Gothic" panose="020B0502020202020204" pitchFamily="34" charset="0"/>
              </a:endParaRPr>
            </a:p>
          </p:txBody>
        </p:sp>
        <p:sp>
          <p:nvSpPr>
            <p:cNvPr id="10" name="Textfeld 10"/>
            <p:cNvSpPr txBox="1">
              <a:spLocks noChangeArrowheads="1"/>
            </p:cNvSpPr>
            <p:nvPr/>
          </p:nvSpPr>
          <p:spPr bwMode="auto">
            <a:xfrm>
              <a:off x="1842523" y="4973888"/>
              <a:ext cx="3908425" cy="1477328"/>
            </a:xfrm>
            <a:prstGeom prst="rect">
              <a:avLst/>
            </a:prstGeom>
            <a:ln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Publications and Conferences attended: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15 articles published in Scopus journal platforms and other 6 are under review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Two conferences (Malaysia and Sudan</a:t>
              </a:r>
              <a:r>
                <a:rPr lang="en-US" altLang="en-US" sz="1200" b="1" i="1" dirty="0" smtClean="0">
                  <a:latin typeface="Century Gothic" panose="020B0502020202020204" pitchFamily="34" charset="0"/>
                  <a:cs typeface="Calibri" panose="020F0502020204030204" pitchFamily="34" charset="0"/>
                </a:rPr>
                <a:t>)</a:t>
              </a: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Markets serviced: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Sudan, KSA, and </a:t>
              </a:r>
              <a:r>
                <a:rPr lang="en-US" altLang="en-US" sz="1200" b="1" i="1" dirty="0" smtClean="0">
                  <a:latin typeface="Century Gothic" panose="020B0502020202020204" pitchFamily="34" charset="0"/>
                  <a:cs typeface="Calibri" panose="020F0502020204030204" pitchFamily="34" charset="0"/>
                </a:rPr>
                <a:t>UAE</a:t>
              </a:r>
              <a:endParaRPr lang="en-US" altLang="en-US" sz="1200" b="1" i="1" dirty="0"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6697" y="33540"/>
            <a:ext cx="2542209" cy="649999"/>
          </a:xfrm>
          <a:prstGeom prst="roundRect">
            <a:avLst>
              <a:gd name="adj" fmla="val 3672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67" b="2761"/>
          <a:stretch/>
        </p:blipFill>
        <p:spPr>
          <a:xfrm>
            <a:off x="426485" y="1260523"/>
            <a:ext cx="1723254" cy="186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2149738" y="632596"/>
            <a:ext cx="9827534" cy="4571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248195" y="6374675"/>
            <a:ext cx="11633283" cy="31350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18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Placeholder 3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 bwMode="auto">
          <a:xfrm>
            <a:off x="1200149" y="976982"/>
            <a:ext cx="9936163" cy="5270137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2364466" y="500063"/>
            <a:ext cx="9827534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4343" name="Rectangle 33"/>
          <p:cNvSpPr>
            <a:spLocks noChangeArrowheads="1"/>
          </p:cNvSpPr>
          <p:nvPr/>
        </p:nvSpPr>
        <p:spPr bwMode="auto">
          <a:xfrm>
            <a:off x="1461404" y="4116443"/>
            <a:ext cx="5618663" cy="193899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Control Enablers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Plan Development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Schedule Development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Control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Risk, change, and performance control</a:t>
            </a:r>
          </a:p>
        </p:txBody>
      </p:sp>
      <p:sp>
        <p:nvSpPr>
          <p:cNvPr id="14344" name="TextBox 40"/>
          <p:cNvSpPr txBox="1">
            <a:spLocks noChangeArrowheads="1"/>
          </p:cNvSpPr>
          <p:nvPr/>
        </p:nvSpPr>
        <p:spPr bwMode="auto">
          <a:xfrm>
            <a:off x="6492968" y="1306224"/>
            <a:ext cx="2627387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altLang="en-US" sz="32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General topics</a:t>
            </a:r>
            <a:endParaRPr lang="en-US" altLang="en-US" sz="3200" b="1" dirty="0">
              <a:solidFill>
                <a:srgbClr val="00B0F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347" name="TextBox 1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4348" name="Graphic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79388" y="79375"/>
            <a:ext cx="2305050" cy="897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Up Arrow 2"/>
          <p:cNvSpPr/>
          <p:nvPr/>
        </p:nvSpPr>
        <p:spPr>
          <a:xfrm rot="5400000">
            <a:off x="4795898" y="834434"/>
            <a:ext cx="773398" cy="1528354"/>
          </a:xfrm>
          <a:prstGeom prst="upArrow">
            <a:avLst>
              <a:gd name="adj1" fmla="val 61402"/>
              <a:gd name="adj2" fmla="val 6368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 bwMode="auto">
          <a:xfrm>
            <a:off x="1589" y="0"/>
            <a:ext cx="4686299" cy="5572125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ight Triangle 1"/>
          <p:cNvSpPr>
            <a:spLocks noChangeArrowheads="1"/>
          </p:cNvSpPr>
          <p:nvPr/>
        </p:nvSpPr>
        <p:spPr bwMode="auto">
          <a:xfrm rot="5400000">
            <a:off x="-3969" y="3969"/>
            <a:ext cx="1798638" cy="17907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5364" name="Parallelogram 7"/>
          <p:cNvSpPr>
            <a:spLocks noChangeArrowheads="1"/>
          </p:cNvSpPr>
          <p:nvPr/>
        </p:nvSpPr>
        <p:spPr bwMode="auto">
          <a:xfrm rot="16200000" flipV="1">
            <a:off x="-639763" y="4098926"/>
            <a:ext cx="5572125" cy="2476500"/>
          </a:xfrm>
          <a:prstGeom prst="parallelogram">
            <a:avLst>
              <a:gd name="adj" fmla="val 100469"/>
            </a:avLst>
          </a:prstGeom>
          <a:solidFill>
            <a:srgbClr val="669BBC">
              <a:alpha val="2695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3045096" y="582613"/>
            <a:ext cx="6516688" cy="460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365" name="TextBox 24"/>
          <p:cNvSpPr txBox="1">
            <a:spLocks noChangeArrowheads="1"/>
          </p:cNvSpPr>
          <p:nvPr/>
        </p:nvSpPr>
        <p:spPr bwMode="auto">
          <a:xfrm>
            <a:off x="4687887" y="1412875"/>
            <a:ext cx="49784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Introduction to modern project management</a:t>
            </a:r>
          </a:p>
        </p:txBody>
      </p:sp>
      <p:sp>
        <p:nvSpPr>
          <p:cNvPr id="15368" name="Rectangle 31"/>
          <p:cNvSpPr>
            <a:spLocks noChangeArrowheads="1"/>
          </p:cNvSpPr>
          <p:nvPr/>
        </p:nvSpPr>
        <p:spPr bwMode="auto">
          <a:xfrm>
            <a:off x="3386138" y="1333500"/>
            <a:ext cx="1190625" cy="989013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sz="1400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5367" name="TextBox 30"/>
          <p:cNvSpPr txBox="1">
            <a:spLocks noChangeArrowheads="1"/>
          </p:cNvSpPr>
          <p:nvPr/>
        </p:nvSpPr>
        <p:spPr bwMode="auto">
          <a:xfrm>
            <a:off x="4687888" y="2611488"/>
            <a:ext cx="6506981" cy="3257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What Is a Project?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Current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Drivers of Project Management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Governance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Management Today—A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Socio-Technical Approach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369" name="TextBox 32"/>
          <p:cNvSpPr txBox="1">
            <a:spLocks noChangeArrowheads="1"/>
          </p:cNvSpPr>
          <p:nvPr/>
        </p:nvSpPr>
        <p:spPr bwMode="auto">
          <a:xfrm>
            <a:off x="3436938" y="1328738"/>
            <a:ext cx="1090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1600" dirty="0" smtClean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16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5370" name="TextBox 33"/>
          <p:cNvSpPr txBox="1">
            <a:spLocks noChangeArrowheads="1"/>
          </p:cNvSpPr>
          <p:nvPr/>
        </p:nvSpPr>
        <p:spPr bwMode="auto">
          <a:xfrm>
            <a:off x="3570288" y="1598613"/>
            <a:ext cx="819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000" b="1">
                <a:solidFill>
                  <a:schemeClr val="bg1"/>
                </a:solidFill>
                <a:latin typeface="Alexandria" pitchFamily="2" charset="-78"/>
              </a:rPr>
              <a:t>01</a:t>
            </a:r>
          </a:p>
        </p:txBody>
      </p:sp>
      <p:sp>
        <p:nvSpPr>
          <p:cNvPr id="15371" name="TextBox 2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5372" name="Graphic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66288" y="58738"/>
            <a:ext cx="2420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696244" y="1617001"/>
            <a:ext cx="9061450" cy="456827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3902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Defining the project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99921"/>
            <a:ext cx="1193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02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451100" y="1653722"/>
            <a:ext cx="7471229" cy="4467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1: Defining the Project Scope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2: Establishing Project Priorities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3: Creating the Work Breakdown Structure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4: Integrating the WBS with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the Organization</a:t>
            </a:r>
            <a:endParaRPr 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5: Coding the WBS for the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Information System</a:t>
            </a:r>
            <a:endParaRPr 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Process Breakdown Structure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Responsibility Matrices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Communication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Plan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828781"/>
            <a:ext cx="9061450" cy="437038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04281" y="1097726"/>
            <a:ext cx="63523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Estimating project times and costs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63477"/>
            <a:ext cx="1193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 smtClean="0">
                <a:solidFill>
                  <a:schemeClr val="bg1"/>
                </a:solidFill>
                <a:latin typeface="Alexandria" pitchFamily="2" charset="-78"/>
              </a:rPr>
              <a:t>03</a:t>
            </a:r>
            <a:endParaRPr lang="en-US" altLang="en-US" sz="44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08113" y="1959474"/>
            <a:ext cx="83740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Factors Influencing the Quality of Estimates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Estimating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Guidelines for Times, Costs,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and Resources</a:t>
            </a:r>
            <a:endParaRPr 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Top-Down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versus Bottom-Up Estimating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Methods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for Estimating Project Times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and Costs</a:t>
            </a:r>
            <a:endParaRPr 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Level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Detail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Types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Costs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Refining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Estimates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Creating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 Database for Estimating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Mega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Projects: A Special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Case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753533"/>
            <a:ext cx="9061450" cy="463420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5599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Developing a project plan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74227"/>
            <a:ext cx="1193800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  <a:p>
            <a:pPr algn="ctr"/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 smtClean="0">
                <a:solidFill>
                  <a:schemeClr val="bg1"/>
                </a:solidFill>
                <a:latin typeface="Alexandria" pitchFamily="2" charset="-78"/>
              </a:rPr>
              <a:t>04</a:t>
            </a:r>
            <a:endParaRPr lang="en-US" altLang="en-US" sz="44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04005" y="1931284"/>
            <a:ext cx="8276909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Developing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the Project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From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Work Package to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Constructing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 Project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Activity-on-Node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(AON) Fundamentals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Network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Computation Process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Using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the Forward and Backward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Pass Information</a:t>
            </a:r>
            <a:endParaRPr 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Level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Detail for Activities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Practical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Considerations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Extended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Network Techniques to Come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Closer to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Reality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943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614488"/>
            <a:ext cx="8302988" cy="4676775"/>
          </a:xfrm>
          <a:prstGeom prst="roundRect">
            <a:avLst>
              <a:gd name="adj" fmla="val 12416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3902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Managing risks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50706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 smtClean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 smtClean="0">
                <a:solidFill>
                  <a:schemeClr val="bg1"/>
                </a:solidFill>
                <a:latin typeface="Alexandria" pitchFamily="2" charset="-78"/>
              </a:rPr>
              <a:t>05</a:t>
            </a:r>
            <a:endParaRPr lang="en-US" altLang="en-US" sz="44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513013" y="1829216"/>
            <a:ext cx="698368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Risk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Management Process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1: Risk Identification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2: Risk Assessment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3: Risk Response Development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Contingency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Planning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Opportunity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Management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Contingency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Funding and Time Buffers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4: Risk Response Control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Change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Control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Management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239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856921" y="1729720"/>
            <a:ext cx="9024439" cy="425306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61345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Scheduling resources and costs 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7351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 smtClean="0">
                <a:solidFill>
                  <a:schemeClr val="bg1"/>
                </a:solidFill>
                <a:latin typeface="Alexandria" pitchFamily="2" charset="-78"/>
              </a:rPr>
              <a:t>06</a:t>
            </a:r>
            <a:endParaRPr lang="en-US" altLang="en-US" sz="44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238151" y="1964851"/>
            <a:ext cx="8581888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Overview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the Resource Scheduling Problem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Types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Resource Constraints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Classification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a Scheduling Problem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Resource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Allocation Methods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Computer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Demonstration of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Resource-Constrained Scheduling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Splitting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Activities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Benefits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Scheduling Resources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Assigning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Multi-project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Resource Schedules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Using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the Resource Schedule to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Develop a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Cost Baseline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0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0586" y="1632744"/>
            <a:ext cx="7891871" cy="437038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2" y="1017588"/>
            <a:ext cx="48675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Reducing project duration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4606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 smtClean="0">
                <a:solidFill>
                  <a:schemeClr val="bg1"/>
                </a:solidFill>
                <a:latin typeface="Alexandria" pitchFamily="2" charset="-78"/>
              </a:rPr>
              <a:t>07</a:t>
            </a:r>
            <a:endParaRPr lang="en-US" altLang="en-US" sz="44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499949" y="1860005"/>
            <a:ext cx="7164388" cy="390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Rationale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for Reducing Project Duration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Options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for Accelerating Project Completion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Cost–Duration Graph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Constructing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 Project Cost–Duration Graph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Practical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Considerations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What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If Cost, Not Time, Is the Issue?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4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869984" y="1554818"/>
            <a:ext cx="8175353" cy="4697085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965336"/>
            <a:ext cx="62652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Project Manager Characteristics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5921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 smtClean="0">
                <a:solidFill>
                  <a:schemeClr val="bg1"/>
                </a:solidFill>
                <a:latin typeface="Alexandria" pitchFamily="2" charset="-78"/>
              </a:rPr>
              <a:t>08</a:t>
            </a:r>
            <a:endParaRPr lang="en-US" altLang="en-US" sz="44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566964" y="1554818"/>
            <a:ext cx="7257733" cy="454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versus Leading a Project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Stakeholders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Influence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as Exchange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Social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Network Building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Ethics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and Project Management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Building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Trust: The Key to Exercising Influence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Qualities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an Effective Project Manager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59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4487" y="1658870"/>
            <a:ext cx="8031662" cy="374915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29908" y="1037031"/>
            <a:ext cx="45801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Managing project teams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124971" y="931863"/>
            <a:ext cx="114254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 smtClean="0">
                <a:solidFill>
                  <a:schemeClr val="bg1"/>
                </a:solidFill>
                <a:latin typeface="Alexandria" pitchFamily="2" charset="-78"/>
              </a:rPr>
              <a:t>09</a:t>
            </a:r>
            <a:endParaRPr lang="en-US" altLang="en-US" sz="44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98712" y="1754585"/>
            <a:ext cx="7555049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Five-Stage Team Development Model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Situational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Factors Affecting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Team Development</a:t>
            </a:r>
            <a:endParaRPr 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Building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High-Performance Project Teams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Virtual Project Teams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Team Pitfalls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90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6" y="313508"/>
            <a:ext cx="11107783" cy="632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ight Triangle 1"/>
          <p:cNvSpPr>
            <a:spLocks noChangeArrowheads="1"/>
          </p:cNvSpPr>
          <p:nvPr/>
        </p:nvSpPr>
        <p:spPr bwMode="auto">
          <a:xfrm flipH="1">
            <a:off x="6511925" y="3152775"/>
            <a:ext cx="5680075" cy="3705225"/>
          </a:xfrm>
          <a:prstGeom prst="rtTriangle">
            <a:avLst/>
          </a:prstGeom>
          <a:solidFill>
            <a:srgbClr val="669BBC">
              <a:alpha val="7656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9460" name="TextBox 9"/>
          <p:cNvSpPr txBox="1">
            <a:spLocks noChangeArrowheads="1"/>
          </p:cNvSpPr>
          <p:nvPr/>
        </p:nvSpPr>
        <p:spPr bwMode="auto">
          <a:xfrm>
            <a:off x="704850" y="5707063"/>
            <a:ext cx="4524375" cy="920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buSzPts val="2800"/>
            </a:pPr>
            <a:r>
              <a:rPr lang="en-US" altLang="en-US" sz="4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9461" name="Graphic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800" y="6167438"/>
            <a:ext cx="22780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Parallelogram 13"/>
          <p:cNvSpPr>
            <a:spLocks noChangeArrowheads="1"/>
          </p:cNvSpPr>
          <p:nvPr/>
        </p:nvSpPr>
        <p:spPr bwMode="auto">
          <a:xfrm rot="16200000" flipV="1">
            <a:off x="-2058988" y="4400550"/>
            <a:ext cx="3802063" cy="1096963"/>
          </a:xfrm>
          <a:custGeom>
            <a:avLst/>
            <a:gdLst>
              <a:gd name="T0" fmla="*/ 0 w 3801492"/>
              <a:gd name="T1" fmla="*/ 1097456 h 1097456"/>
              <a:gd name="T2" fmla="*/ 1102581 w 3801492"/>
              <a:gd name="T3" fmla="*/ 0 h 1097456"/>
              <a:gd name="T4" fmla="*/ 3801492 w 3801492"/>
              <a:gd name="T5" fmla="*/ 12700 h 1097456"/>
              <a:gd name="T6" fmla="*/ 2724311 w 3801492"/>
              <a:gd name="T7" fmla="*/ 1097456 h 1097456"/>
              <a:gd name="T8" fmla="*/ 0 w 3801492"/>
              <a:gd name="T9" fmla="*/ 1097456 h 1097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pic>
        <p:nvPicPr>
          <p:cNvPr id="1946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424988" y="203200"/>
            <a:ext cx="2579687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FF3CC49-FFFF-41E4-B8AE-EDDC24E1A7B6}"/>
</file>

<file path=customXml/itemProps2.xml><?xml version="1.0" encoding="utf-8"?>
<ds:datastoreItem xmlns:ds="http://schemas.openxmlformats.org/officeDocument/2006/customXml" ds:itemID="{7E53310E-C17C-486B-A8DE-BFE174BC1B3F}"/>
</file>

<file path=customXml/itemProps3.xml><?xml version="1.0" encoding="utf-8"?>
<ds:datastoreItem xmlns:ds="http://schemas.openxmlformats.org/officeDocument/2006/customXml" ds:itemID="{641D0FAB-76A3-4843-A279-B98E697B6656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1367</TotalTime>
  <Words>641</Words>
  <Application>Microsoft Office PowerPoint</Application>
  <PresentationFormat>Widescreen</PresentationFormat>
  <Paragraphs>162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Alexandria</vt:lpstr>
      <vt:lpstr>Arial</vt:lpstr>
      <vt:lpstr>Calibri</vt:lpstr>
      <vt:lpstr>Calibri Light</vt:lpstr>
      <vt:lpstr>Century Gothic</vt:lpstr>
      <vt:lpstr>Courier New</vt:lpstr>
      <vt:lpstr>Roboto Light</vt:lpstr>
      <vt:lpstr>Segoe UI Semibold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ALFAFA</dc:creator>
  <cp:lastModifiedBy>ALFAFA</cp:lastModifiedBy>
  <cp:revision>28</cp:revision>
  <dcterms:created xsi:type="dcterms:W3CDTF">2024-05-18T12:46:21Z</dcterms:created>
  <dcterms:modified xsi:type="dcterms:W3CDTF">2024-06-01T05:49:19Z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