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24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36"/>
  </p:notesMasterIdLst>
  <p:sldIdLst>
    <p:sldId id="496" r:id="rId3"/>
    <p:sldId id="342" r:id="rId4"/>
    <p:sldId id="344" r:id="rId5"/>
    <p:sldId id="345" r:id="rId6"/>
    <p:sldId id="346" r:id="rId7"/>
    <p:sldId id="348" r:id="rId8"/>
    <p:sldId id="349" r:id="rId9"/>
    <p:sldId id="350" r:id="rId10"/>
    <p:sldId id="351" r:id="rId11"/>
    <p:sldId id="352" r:id="rId12"/>
    <p:sldId id="353" r:id="rId13"/>
    <p:sldId id="354" r:id="rId14"/>
    <p:sldId id="355" r:id="rId15"/>
    <p:sldId id="356" r:id="rId16"/>
    <p:sldId id="357" r:id="rId17"/>
    <p:sldId id="358" r:id="rId18"/>
    <p:sldId id="359" r:id="rId19"/>
    <p:sldId id="360" r:id="rId20"/>
    <p:sldId id="361" r:id="rId21"/>
    <p:sldId id="362" r:id="rId22"/>
    <p:sldId id="363" r:id="rId23"/>
    <p:sldId id="364" r:id="rId24"/>
    <p:sldId id="365" r:id="rId25"/>
    <p:sldId id="366" r:id="rId26"/>
    <p:sldId id="367" r:id="rId27"/>
    <p:sldId id="368" r:id="rId28"/>
    <p:sldId id="369" r:id="rId29"/>
    <p:sldId id="497" r:id="rId30"/>
    <p:sldId id="498" r:id="rId31"/>
    <p:sldId id="499" r:id="rId32"/>
    <p:sldId id="500" r:id="rId33"/>
    <p:sldId id="501" r:id="rId34"/>
    <p:sldId id="343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206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customXml" Target="../customXml/item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customXml" Target="../customXml/item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594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3184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291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5346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7973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78513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5984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306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15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9020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4323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2339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467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16419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27095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38157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38108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11925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51771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4/17/2026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86993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sp>
        <p:nvSpPr>
          <p:cNvPr id="6" name="Google Shape;500;p1">
            <a:extLst>
              <a:ext uri="{FF2B5EF4-FFF2-40B4-BE49-F238E27FC236}">
                <a16:creationId xmlns:a16="http://schemas.microsoft.com/office/drawing/2014/main" id="{1603EA72-68FD-BB81-3932-82532A2B8842}"/>
              </a:ext>
            </a:extLst>
          </p:cNvPr>
          <p:cNvSpPr txBox="1"/>
          <p:nvPr/>
        </p:nvSpPr>
        <p:spPr>
          <a:xfrm>
            <a:off x="4466751" y="3625794"/>
            <a:ext cx="7414074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Lecture 10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ajawal Medium"/>
              <a:cs typeface="Times New Roman" panose="02020603050405020304" pitchFamily="18" charset="0"/>
              <a:sym typeface="Tajawal Medium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Responding to and Managing an Incident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00B8D6-9340-A979-D449-5277925FFCFE}"/>
              </a:ext>
            </a:extLst>
          </p:cNvPr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Dr. Ibrahim Gomaa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7443509-9087-908F-8FD5-2958BFE124E4}"/>
              </a:ext>
            </a:extLst>
          </p:cNvPr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817064-7895-CCE1-96C6-041ED8F73CED}"/>
              </a:ext>
            </a:extLst>
          </p:cNvPr>
          <p:cNvSpPr txBox="1"/>
          <p:nvPr/>
        </p:nvSpPr>
        <p:spPr>
          <a:xfrm>
            <a:off x="5027979" y="2220922"/>
            <a:ext cx="65730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AWS Cloud Security Foundations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+mn-cs"/>
              </a:rPr>
              <a:t>(AWS-CSF)</a:t>
            </a:r>
          </a:p>
        </p:txBody>
      </p:sp>
    </p:spTree>
    <p:extLst>
      <p:ext uri="{BB962C8B-B14F-4D97-AF65-F5344CB8AC3E}">
        <p14:creationId xmlns:p14="http://schemas.microsoft.com/office/powerpoint/2010/main" val="75079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36664" y="1056714"/>
            <a:ext cx="7936636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10: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Responding to and Managing an Incident</a:t>
            </a:r>
          </a:p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551837" y="626212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pPr marL="0" indent="0">
              <a:buNone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an incident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discovery 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recognition phase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resolution 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recovery phase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Best practices and new trends for handling an incident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A2D0B0-AE39-9367-7BE5-5D66252855C2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0369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7838982" y="594321"/>
            <a:ext cx="1838417" cy="8272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709436" y="396422"/>
            <a:ext cx="56348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Responding to and Managing an Incident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621118" y="6270647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an incident</a:t>
            </a:r>
          </a:p>
          <a:p>
            <a:pPr marL="0" indent="0" algn="ctr">
              <a:buNone/>
            </a:pPr>
            <a:endParaRPr lang="en-US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DF0349-401B-1E3A-EDE6-1ABC4A563B63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</p:spTree>
    <p:extLst>
      <p:ext uri="{BB962C8B-B14F-4D97-AF65-F5344CB8AC3E}">
        <p14:creationId xmlns:p14="http://schemas.microsoft.com/office/powerpoint/2010/main" val="3784867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980302" y="631060"/>
            <a:ext cx="3697098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3177473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Identifying an incident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Incident recognition and response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79A2094-1CD4-54E2-EE12-67061A8AC426}"/>
              </a:ext>
            </a:extLst>
          </p:cNvPr>
          <p:cNvSpPr txBox="1"/>
          <p:nvPr/>
        </p:nvSpPr>
        <p:spPr>
          <a:xfrm>
            <a:off x="914400" y="2453224"/>
            <a:ext cx="1039368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set of information security policies and procedures that you can use to identify, contain, and eliminate cyberattacks</a:t>
            </a:r>
          </a:p>
          <a:p>
            <a:pPr marL="342900" indent="-3429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Enables an organization to quickly detect and halt attacks</a:t>
            </a:r>
          </a:p>
          <a:p>
            <a:pPr marL="342900" indent="-3429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Helps you to minimize damage and prevent future attacks</a:t>
            </a:r>
          </a:p>
        </p:txBody>
      </p:sp>
    </p:spTree>
    <p:extLst>
      <p:ext uri="{BB962C8B-B14F-4D97-AF65-F5344CB8AC3E}">
        <p14:creationId xmlns:p14="http://schemas.microsoft.com/office/powerpoint/2010/main" val="271270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980302" y="631060"/>
            <a:ext cx="3697098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3177473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Identifying an incident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Recognizing incidents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CFCF9D1E-3D63-E8AA-9516-13CF802F289B}"/>
              </a:ext>
            </a:extLst>
          </p:cNvPr>
          <p:cNvSpPr txBox="1">
            <a:spLocks/>
          </p:cNvSpPr>
          <p:nvPr/>
        </p:nvSpPr>
        <p:spPr>
          <a:xfrm>
            <a:off x="757238" y="1911392"/>
            <a:ext cx="11196412" cy="34375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all events are incidents in need of immediate remedy.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Let’s take a look at a few examples of such events: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Logging in from a remote location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Failing hard drive that is still fully operational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trying to access resources that they shouldn't access</a:t>
            </a:r>
          </a:p>
        </p:txBody>
      </p:sp>
    </p:spTree>
    <p:extLst>
      <p:ext uri="{BB962C8B-B14F-4D97-AF65-F5344CB8AC3E}">
        <p14:creationId xmlns:p14="http://schemas.microsoft.com/office/powerpoint/2010/main" val="32657464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980302" y="631060"/>
            <a:ext cx="3697098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3177473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Identifying an incident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348202" y="1239231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Phase 1: Discovery and recognition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DE4529FF-6180-DCC9-B60F-077D82ECFFA3}"/>
              </a:ext>
            </a:extLst>
          </p:cNvPr>
          <p:cNvSpPr txBox="1">
            <a:spLocks/>
          </p:cNvSpPr>
          <p:nvPr/>
        </p:nvSpPr>
        <p:spPr>
          <a:xfrm>
            <a:off x="942936" y="2459856"/>
            <a:ext cx="6572327" cy="3099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8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Incident identification, logging, and categorization</a:t>
            </a:r>
          </a:p>
          <a:p>
            <a:pPr>
              <a:spcBef>
                <a:spcPts val="18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Incident notification and escalation</a:t>
            </a:r>
          </a:p>
          <a:p>
            <a:pPr>
              <a:spcBef>
                <a:spcPts val="18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Investigation and diagnosis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21B84CD-66B7-C5B2-F618-E3F9364C61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7292" y="1840523"/>
            <a:ext cx="4225290" cy="3099128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2C3CC2C-C159-201F-9025-8579D4C60EC2}"/>
              </a:ext>
            </a:extLst>
          </p:cNvPr>
          <p:cNvSpPr/>
          <p:nvPr/>
        </p:nvSpPr>
        <p:spPr>
          <a:xfrm>
            <a:off x="639418" y="1996775"/>
            <a:ext cx="72085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Incident response has two phases. The first phase is the </a:t>
            </a:r>
            <a:r>
              <a:rPr lang="en-US" sz="2400" b="1" i="1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discovery and recognition phase</a:t>
            </a:r>
            <a:endParaRPr lang="en-US" sz="2400" b="1" dirty="0">
              <a:solidFill>
                <a:srgbClr val="504BA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496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980302" y="631060"/>
            <a:ext cx="3697098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3177473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Identifying an incident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373880" y="952337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Phase 2: Resolution and recovery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CE7CA7B9-7726-7359-41AB-05A3FC5B6324}"/>
              </a:ext>
            </a:extLst>
          </p:cNvPr>
          <p:cNvSpPr txBox="1">
            <a:spLocks/>
          </p:cNvSpPr>
          <p:nvPr/>
        </p:nvSpPr>
        <p:spPr>
          <a:xfrm>
            <a:off x="365759" y="1715892"/>
            <a:ext cx="11103629" cy="4718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Forensic isolation (if software, reproduce the bug)</a:t>
            </a:r>
          </a:p>
          <a:p>
            <a:pPr>
              <a:spcBef>
                <a:spcPts val="18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Stage a fix: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Reproduce the issue, apply a fix, and test</a:t>
            </a:r>
          </a:p>
          <a:p>
            <a:pPr>
              <a:spcBef>
                <a:spcPts val="18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Deploy the fix: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Push any new infrastructure as code, </a:t>
            </a:r>
          </a:p>
          <a:p>
            <a:pPr marL="0" indent="0">
              <a:spcBef>
                <a:spcPts val="1800"/>
              </a:spcBef>
              <a:buFont typeface="Arial" panose="020B0604020202020204" pitchFamily="34" charset="0"/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any new application code to production</a:t>
            </a:r>
          </a:p>
          <a:p>
            <a:pPr>
              <a:spcBef>
                <a:spcPts val="18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Incident closure: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Resolve the incident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669BC32-2B6A-26C5-B96F-3F2AE5ACD2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3387" y="2060847"/>
            <a:ext cx="3844937" cy="282015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193D4202-C9E5-6249-5151-8E074AB5C75C}"/>
              </a:ext>
            </a:extLst>
          </p:cNvPr>
          <p:cNvSpPr/>
          <p:nvPr/>
        </p:nvSpPr>
        <p:spPr>
          <a:xfrm>
            <a:off x="697221" y="4716236"/>
            <a:ext cx="8066315" cy="1015663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Automate theses processes wherever possible, and run game days in staging (safe) environments to fine-tune your corporate-wide incident response process.</a:t>
            </a:r>
          </a:p>
        </p:txBody>
      </p:sp>
    </p:spTree>
    <p:extLst>
      <p:ext uri="{BB962C8B-B14F-4D97-AF65-F5344CB8AC3E}">
        <p14:creationId xmlns:p14="http://schemas.microsoft.com/office/powerpoint/2010/main" val="22113882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7838982" y="594321"/>
            <a:ext cx="1838417" cy="8272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709436" y="396422"/>
            <a:ext cx="56348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Responding to and Managing an Incident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621118" y="6270647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discovery and recognition phase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DF0349-401B-1E3A-EDE6-1ABC4A563B63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</p:spTree>
    <p:extLst>
      <p:ext uri="{BB962C8B-B14F-4D97-AF65-F5344CB8AC3E}">
        <p14:creationId xmlns:p14="http://schemas.microsoft.com/office/powerpoint/2010/main" val="32239196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discovery and recognition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Discovery and recognition phase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Trusted Advisor">
            <a:extLst>
              <a:ext uri="{FF2B5EF4-FFF2-40B4-BE49-F238E27FC236}">
                <a16:creationId xmlns:a16="http://schemas.microsoft.com/office/drawing/2014/main" id="{C4858E75-F4B2-0B31-6639-46F302BB06F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1253109" y="2093880"/>
            <a:ext cx="1813851" cy="1549932"/>
            <a:chOff x="8722932" y="2629025"/>
            <a:chExt cx="2301904" cy="207511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C5454783-D4C4-49CB-BA8A-89A529EBED82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/>
            <p:nvPr/>
          </p:nvSpPr>
          <p:spPr>
            <a:xfrm>
              <a:off x="8722932" y="4095941"/>
              <a:ext cx="2301904" cy="6081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en-US" dirty="0">
                  <a:cs typeface="Amazon Ember" panose="020B0603020204020204" pitchFamily="34" charset="0"/>
                </a:rPr>
                <a:t>AWS Trusted Advisor</a:t>
              </a:r>
            </a:p>
          </p:txBody>
        </p:sp>
        <p:pic>
          <p:nvPicPr>
            <p:cNvPr id="9" name="Graphic 15">
              <a:extLst>
                <a:ext uri="{FF2B5EF4-FFF2-40B4-BE49-F238E27FC236}">
                  <a16:creationId xmlns:a16="http://schemas.microsoft.com/office/drawing/2014/main" id="{3382A92C-B4A7-4CFC-AB5D-C1339A9E87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2576" y="2629025"/>
              <a:ext cx="1435607" cy="1350907"/>
            </a:xfrm>
            <a:prstGeom prst="rect">
              <a:avLst/>
            </a:prstGeom>
          </p:spPr>
        </p:pic>
      </p:grpSp>
      <p:grpSp>
        <p:nvGrpSpPr>
          <p:cNvPr id="11" name="CloudWatch">
            <a:extLst>
              <a:ext uri="{FF2B5EF4-FFF2-40B4-BE49-F238E27FC236}">
                <a16:creationId xmlns:a16="http://schemas.microsoft.com/office/drawing/2014/main" id="{F2C00FF7-A58F-FE57-C851-183D09741F9D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5475810" y="2088453"/>
            <a:ext cx="1806323" cy="1546723"/>
            <a:chOff x="3050334" y="4100415"/>
            <a:chExt cx="2292350" cy="2200655"/>
          </a:xfrm>
        </p:grpSpPr>
        <p:pic>
          <p:nvPicPr>
            <p:cNvPr id="16" name="Graphic 15">
              <a:extLst>
                <a:ext uri="{FF2B5EF4-FFF2-40B4-BE49-F238E27FC236}">
                  <a16:creationId xmlns:a16="http://schemas.microsoft.com/office/drawing/2014/main" id="{1ACE6A27-2D9F-0101-5959-575A193E6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482057" y="4100415"/>
              <a:ext cx="1435608" cy="1435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Box 11">
              <a:extLst>
                <a:ext uri="{FF2B5EF4-FFF2-40B4-BE49-F238E27FC236}">
                  <a16:creationId xmlns:a16="http://schemas.microsoft.com/office/drawing/2014/main" id="{57554EAE-9B5A-335F-E19B-55383E25793B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50334" y="5654739"/>
              <a:ext cx="229235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r>
                <a:rPr lang="en-US" altLang="en-US" dirty="0">
                  <a:latin typeface="+mn-lt"/>
                  <a:cs typeface="Amazon Ember" panose="020B0603020204020204" pitchFamily="34" charset="0"/>
                </a:rPr>
                <a:t>Amazon CloudWatch</a:t>
              </a:r>
            </a:p>
          </p:txBody>
        </p:sp>
      </p:grpSp>
      <p:grpSp>
        <p:nvGrpSpPr>
          <p:cNvPr id="21" name="Inspector">
            <a:extLst>
              <a:ext uri="{FF2B5EF4-FFF2-40B4-BE49-F238E27FC236}">
                <a16:creationId xmlns:a16="http://schemas.microsoft.com/office/drawing/2014/main" id="{0DB9E2EE-F3C7-CC0E-C8DB-EA1362C6A8E3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9316080" y="2091920"/>
            <a:ext cx="1735021" cy="1383937"/>
            <a:chOff x="6253489" y="2185145"/>
            <a:chExt cx="2201863" cy="1969046"/>
          </a:xfrm>
        </p:grpSpPr>
        <p:pic>
          <p:nvPicPr>
            <p:cNvPr id="22" name="Graphic 21">
              <a:extLst>
                <a:ext uri="{FF2B5EF4-FFF2-40B4-BE49-F238E27FC236}">
                  <a16:creationId xmlns:a16="http://schemas.microsoft.com/office/drawing/2014/main" id="{EC014FE4-7BDD-DF5A-12F1-4586C322E0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8392" y="2185145"/>
              <a:ext cx="1430588" cy="1430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TextBox 15">
              <a:extLst>
                <a:ext uri="{FF2B5EF4-FFF2-40B4-BE49-F238E27FC236}">
                  <a16:creationId xmlns:a16="http://schemas.microsoft.com/office/drawing/2014/main" id="{97FDC284-703D-F781-3C01-4D8EF8A7692F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53489" y="3784859"/>
              <a:ext cx="220186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en-US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Amazon Inspector</a:t>
              </a:r>
            </a:p>
          </p:txBody>
        </p:sp>
      </p:grpSp>
      <p:grpSp>
        <p:nvGrpSpPr>
          <p:cNvPr id="24" name="GuardDuty">
            <a:extLst>
              <a:ext uri="{FF2B5EF4-FFF2-40B4-BE49-F238E27FC236}">
                <a16:creationId xmlns:a16="http://schemas.microsoft.com/office/drawing/2014/main" id="{1207975A-712D-EE28-7CF1-38790CC3CAEB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1313222" y="4242571"/>
            <a:ext cx="1796315" cy="1382576"/>
            <a:chOff x="7428247" y="4599656"/>
            <a:chExt cx="2279650" cy="1967109"/>
          </a:xfrm>
        </p:grpSpPr>
        <p:pic>
          <p:nvPicPr>
            <p:cNvPr id="27" name="Graphic 19">
              <a:extLst>
                <a:ext uri="{FF2B5EF4-FFF2-40B4-BE49-F238E27FC236}">
                  <a16:creationId xmlns:a16="http://schemas.microsoft.com/office/drawing/2014/main" id="{64632AB5-D00F-7184-7819-AC78EE6F13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40663" y="4599656"/>
              <a:ext cx="1435608" cy="1435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0DA783E0-645F-ADDE-5788-B6E55417730C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428247" y="6197433"/>
              <a:ext cx="227965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en-US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Amazon GuardDuty</a:t>
              </a:r>
            </a:p>
          </p:txBody>
        </p:sp>
      </p:grpSp>
      <p:grpSp>
        <p:nvGrpSpPr>
          <p:cNvPr id="29" name="Shield">
            <a:extLst>
              <a:ext uri="{FF2B5EF4-FFF2-40B4-BE49-F238E27FC236}">
                <a16:creationId xmlns:a16="http://schemas.microsoft.com/office/drawing/2014/main" id="{78050282-0916-FE31-3BB1-098EF2DB7236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5608715" y="4220328"/>
            <a:ext cx="1735021" cy="1404819"/>
            <a:chOff x="4569069" y="4667000"/>
            <a:chExt cx="2201863" cy="1998756"/>
          </a:xfrm>
        </p:grpSpPr>
        <p:pic>
          <p:nvPicPr>
            <p:cNvPr id="30" name="Graphic 22">
              <a:extLst>
                <a:ext uri="{FF2B5EF4-FFF2-40B4-BE49-F238E27FC236}">
                  <a16:creationId xmlns:a16="http://schemas.microsoft.com/office/drawing/2014/main" id="{BFA2E25C-06A0-BC4B-C1DF-90A36D5571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57930" y="4667000"/>
              <a:ext cx="1435608" cy="1435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TextBox 15">
              <a:extLst>
                <a:ext uri="{FF2B5EF4-FFF2-40B4-BE49-F238E27FC236}">
                  <a16:creationId xmlns:a16="http://schemas.microsoft.com/office/drawing/2014/main" id="{8AD9B408-7FA9-3AF2-2A56-CAF2A92A0BCA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69069" y="6296424"/>
              <a:ext cx="220186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en-US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AWS Shield</a:t>
              </a:r>
            </a:p>
          </p:txBody>
        </p:sp>
      </p:grpSp>
      <p:grpSp>
        <p:nvGrpSpPr>
          <p:cNvPr id="32" name="Config">
            <a:extLst>
              <a:ext uri="{FF2B5EF4-FFF2-40B4-BE49-F238E27FC236}">
                <a16:creationId xmlns:a16="http://schemas.microsoft.com/office/drawing/2014/main" id="{64030FB1-562E-7BD2-6A5F-D39C60894A4B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9438244" y="4164530"/>
            <a:ext cx="1735021" cy="1367890"/>
            <a:chOff x="6275261" y="2162843"/>
            <a:chExt cx="2201863" cy="1946214"/>
          </a:xfrm>
        </p:grpSpPr>
        <p:pic>
          <p:nvPicPr>
            <p:cNvPr id="33" name="Graphic 21">
              <a:extLst>
                <a:ext uri="{FF2B5EF4-FFF2-40B4-BE49-F238E27FC236}">
                  <a16:creationId xmlns:a16="http://schemas.microsoft.com/office/drawing/2014/main" id="{ADACB43B-8C5A-7CBA-94FF-A8A06542ED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658392" y="2162843"/>
              <a:ext cx="1430588" cy="1430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TextBox 15">
              <a:extLst>
                <a:ext uri="{FF2B5EF4-FFF2-40B4-BE49-F238E27FC236}">
                  <a16:creationId xmlns:a16="http://schemas.microsoft.com/office/drawing/2014/main" id="{288F2E27-5457-8350-B096-2EB3FDE59A99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75261" y="3739725"/>
              <a:ext cx="220186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r>
                <a:rPr lang="en-US" dirty="0">
                  <a:latin typeface="+mn-lt"/>
                </a:rPr>
                <a:t>AWS Config</a:t>
              </a:r>
              <a:endParaRPr lang="en-US" sz="4000" dirty="0"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10189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discovery and recognition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Trusted Advisor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Trusted Advisor">
            <a:extLst>
              <a:ext uri="{FF2B5EF4-FFF2-40B4-BE49-F238E27FC236}">
                <a16:creationId xmlns:a16="http://schemas.microsoft.com/office/drawing/2014/main" id="{C4858E75-F4B2-0B31-6639-46F302BB06F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10070343" y="2361022"/>
            <a:ext cx="1813851" cy="1549932"/>
            <a:chOff x="8722932" y="2629025"/>
            <a:chExt cx="2301904" cy="207511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C5454783-D4C4-49CB-BA8A-89A529EBED82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/>
            <p:nvPr/>
          </p:nvSpPr>
          <p:spPr>
            <a:xfrm>
              <a:off x="8722932" y="4095941"/>
              <a:ext cx="2301904" cy="6081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en-US" dirty="0">
                  <a:cs typeface="Amazon Ember" panose="020B0603020204020204" pitchFamily="34" charset="0"/>
                </a:rPr>
                <a:t>AWS Trusted Advisor</a:t>
              </a:r>
            </a:p>
          </p:txBody>
        </p:sp>
        <p:pic>
          <p:nvPicPr>
            <p:cNvPr id="9" name="Graphic 15">
              <a:extLst>
                <a:ext uri="{FF2B5EF4-FFF2-40B4-BE49-F238E27FC236}">
                  <a16:creationId xmlns:a16="http://schemas.microsoft.com/office/drawing/2014/main" id="{3382A92C-B4A7-4CFC-AB5D-C1339A9E87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2576" y="2629025"/>
              <a:ext cx="1435607" cy="1350907"/>
            </a:xfrm>
            <a:prstGeom prst="rect">
              <a:avLst/>
            </a:prstGeom>
          </p:spPr>
        </p:pic>
      </p:grp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892D4EEC-7CC5-7A98-67B8-5A1E9AAE2F9D}"/>
              </a:ext>
            </a:extLst>
          </p:cNvPr>
          <p:cNvSpPr txBox="1">
            <a:spLocks/>
          </p:cNvSpPr>
          <p:nvPr/>
        </p:nvSpPr>
        <p:spPr>
          <a:xfrm>
            <a:off x="659759" y="2271170"/>
            <a:ext cx="9184329" cy="25996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Draws upon best practices learned from serving hundreds of thousands of AWS customers</a:t>
            </a:r>
          </a:p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Inspects your AWS environment, and then makes recommendations when opportunities exist to improve performance and help close security gaps</a:t>
            </a:r>
          </a:p>
        </p:txBody>
      </p:sp>
    </p:spTree>
    <p:extLst>
      <p:ext uri="{BB962C8B-B14F-4D97-AF65-F5344CB8AC3E}">
        <p14:creationId xmlns:p14="http://schemas.microsoft.com/office/powerpoint/2010/main" val="8042503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discovery and recognition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CloudWatch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892D4EEC-7CC5-7A98-67B8-5A1E9AAE2F9D}"/>
              </a:ext>
            </a:extLst>
          </p:cNvPr>
          <p:cNvSpPr txBox="1">
            <a:spLocks/>
          </p:cNvSpPr>
          <p:nvPr/>
        </p:nvSpPr>
        <p:spPr>
          <a:xfrm>
            <a:off x="659759" y="2271170"/>
            <a:ext cx="9184329" cy="25996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a reliable, scalable, and flexible monitoring solution that you can start using within minutes</a:t>
            </a:r>
          </a:p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Automatically displays metrics about every AWS service that you use</a:t>
            </a:r>
          </a:p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the ability to create alarms that watch metrics and send notifications</a:t>
            </a:r>
          </a:p>
        </p:txBody>
      </p:sp>
      <p:grpSp>
        <p:nvGrpSpPr>
          <p:cNvPr id="11" name="CloudWatch">
            <a:extLst>
              <a:ext uri="{FF2B5EF4-FFF2-40B4-BE49-F238E27FC236}">
                <a16:creationId xmlns:a16="http://schemas.microsoft.com/office/drawing/2014/main" id="{6B84D159-2BD8-6E84-A50A-FE03CEEE0B5A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10074107" y="2374203"/>
            <a:ext cx="1806323" cy="1546723"/>
            <a:chOff x="3050334" y="4100415"/>
            <a:chExt cx="2292350" cy="2200655"/>
          </a:xfrm>
        </p:grpSpPr>
        <p:pic>
          <p:nvPicPr>
            <p:cNvPr id="16" name="Graphic 15">
              <a:extLst>
                <a:ext uri="{FF2B5EF4-FFF2-40B4-BE49-F238E27FC236}">
                  <a16:creationId xmlns:a16="http://schemas.microsoft.com/office/drawing/2014/main" id="{4182BEFE-6302-1FF7-C76A-F983A05DA1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482057" y="4100415"/>
              <a:ext cx="1435608" cy="1435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Box 11">
              <a:extLst>
                <a:ext uri="{FF2B5EF4-FFF2-40B4-BE49-F238E27FC236}">
                  <a16:creationId xmlns:a16="http://schemas.microsoft.com/office/drawing/2014/main" id="{2510708C-63C6-A347-8E73-F4D04CE7F379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50334" y="5654739"/>
              <a:ext cx="229235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r>
                <a:rPr lang="en-US" altLang="en-US" dirty="0">
                  <a:latin typeface="+mn-lt"/>
                  <a:cs typeface="Amazon Ember" panose="020B0603020204020204" pitchFamily="34" charset="0"/>
                </a:rPr>
                <a:t>Amazon CloudWatch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131915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discovery and recognition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Inspector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892D4EEC-7CC5-7A98-67B8-5A1E9AAE2F9D}"/>
              </a:ext>
            </a:extLst>
          </p:cNvPr>
          <p:cNvSpPr txBox="1">
            <a:spLocks/>
          </p:cNvSpPr>
          <p:nvPr/>
        </p:nvSpPr>
        <p:spPr>
          <a:xfrm>
            <a:off x="659759" y="2271170"/>
            <a:ext cx="9184329" cy="259966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vulnerability management service that continuously scans your AWS workloads for vulnerabilities</a:t>
            </a:r>
          </a:p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Automatically discovers and scans Amazon Elastic Compute Cloud (Amazon EC2) instances and container images that reside in Amazon Elastic Container Registry (Amazon ECR)</a:t>
            </a:r>
          </a:p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Creates a finding when it discovers a vulnerability or network issue</a:t>
            </a:r>
          </a:p>
        </p:txBody>
      </p:sp>
      <p:grpSp>
        <p:nvGrpSpPr>
          <p:cNvPr id="3" name="Inspector">
            <a:extLst>
              <a:ext uri="{FF2B5EF4-FFF2-40B4-BE49-F238E27FC236}">
                <a16:creationId xmlns:a16="http://schemas.microsoft.com/office/drawing/2014/main" id="{9960DD7B-C919-B493-E4B0-677B673FF7AA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9844088" y="2303106"/>
            <a:ext cx="1735021" cy="1383937"/>
            <a:chOff x="6253489" y="2185145"/>
            <a:chExt cx="2201863" cy="1969046"/>
          </a:xfrm>
        </p:grpSpPr>
        <p:pic>
          <p:nvPicPr>
            <p:cNvPr id="8" name="Graphic 21">
              <a:extLst>
                <a:ext uri="{FF2B5EF4-FFF2-40B4-BE49-F238E27FC236}">
                  <a16:creationId xmlns:a16="http://schemas.microsoft.com/office/drawing/2014/main" id="{8DA4B0C9-0D32-136C-4E92-2E83C0DB3A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8392" y="2185145"/>
              <a:ext cx="1430588" cy="1430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Box 15">
              <a:extLst>
                <a:ext uri="{FF2B5EF4-FFF2-40B4-BE49-F238E27FC236}">
                  <a16:creationId xmlns:a16="http://schemas.microsoft.com/office/drawing/2014/main" id="{0AD52AEC-F851-635B-EB54-C45BBCB5A8A8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53489" y="3784859"/>
              <a:ext cx="220186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en-US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Amazon Inspector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888362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discovery and recognition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GuardDuty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892D4EEC-7CC5-7A98-67B8-5A1E9AAE2F9D}"/>
              </a:ext>
            </a:extLst>
          </p:cNvPr>
          <p:cNvSpPr txBox="1">
            <a:spLocks/>
          </p:cNvSpPr>
          <p:nvPr/>
        </p:nvSpPr>
        <p:spPr>
          <a:xfrm>
            <a:off x="659759" y="2271170"/>
            <a:ext cx="9184329" cy="259966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continuous security monitoring service</a:t>
            </a:r>
          </a:p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Identifies unexpected and potentially unauthorized or malicious activity</a:t>
            </a:r>
          </a:p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threat intelligence feeds: such as lists of malicious IP addresses and domains, and machine learning to identify unexpected and potentially unauthorized and malicious activity within your AWS environment, For example,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GuardDuty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can detect compromised EC2 instances serving malware or mining bitcoin</a:t>
            </a:r>
          </a:p>
        </p:txBody>
      </p:sp>
      <p:grpSp>
        <p:nvGrpSpPr>
          <p:cNvPr id="11" name="GuardDuty">
            <a:extLst>
              <a:ext uri="{FF2B5EF4-FFF2-40B4-BE49-F238E27FC236}">
                <a16:creationId xmlns:a16="http://schemas.microsoft.com/office/drawing/2014/main" id="{F0338607-2A68-CE46-21E8-E38324D03E93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10006479" y="2503736"/>
            <a:ext cx="1796315" cy="1382576"/>
            <a:chOff x="7428247" y="4599656"/>
            <a:chExt cx="2279650" cy="1967109"/>
          </a:xfrm>
        </p:grpSpPr>
        <p:pic>
          <p:nvPicPr>
            <p:cNvPr id="16" name="Graphic 19">
              <a:extLst>
                <a:ext uri="{FF2B5EF4-FFF2-40B4-BE49-F238E27FC236}">
                  <a16:creationId xmlns:a16="http://schemas.microsoft.com/office/drawing/2014/main" id="{70F84FC9-1FBE-76CE-E7AB-317B7E3B4B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40663" y="4599656"/>
              <a:ext cx="1435608" cy="1435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Box 12">
              <a:extLst>
                <a:ext uri="{FF2B5EF4-FFF2-40B4-BE49-F238E27FC236}">
                  <a16:creationId xmlns:a16="http://schemas.microsoft.com/office/drawing/2014/main" id="{39ADDA7B-96F2-4B7E-0C63-6F4C561931A0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428247" y="6197433"/>
              <a:ext cx="227965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en-US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Amazon GuardDuty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788623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discovery and recognition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Shield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892D4EEC-7CC5-7A98-67B8-5A1E9AAE2F9D}"/>
              </a:ext>
            </a:extLst>
          </p:cNvPr>
          <p:cNvSpPr txBox="1">
            <a:spLocks/>
          </p:cNvSpPr>
          <p:nvPr/>
        </p:nvSpPr>
        <p:spPr>
          <a:xfrm>
            <a:off x="659759" y="2271170"/>
            <a:ext cx="9184329" cy="25996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Automatically protects an enterprise network from a distributed denial of service (DDoS) attack</a:t>
            </a:r>
          </a:p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Offers the AWS Shield Advanced managed threat protection service to improve your security posture with additional DDoS detection, mitigation, and response capabilities</a:t>
            </a:r>
          </a:p>
        </p:txBody>
      </p:sp>
      <p:grpSp>
        <p:nvGrpSpPr>
          <p:cNvPr id="3" name="Shield">
            <a:extLst>
              <a:ext uri="{FF2B5EF4-FFF2-40B4-BE49-F238E27FC236}">
                <a16:creationId xmlns:a16="http://schemas.microsoft.com/office/drawing/2014/main" id="{C854FA67-E329-202D-C0E1-8BFD88699FAF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9959140" y="2503736"/>
            <a:ext cx="1735021" cy="1404819"/>
            <a:chOff x="4569069" y="4667000"/>
            <a:chExt cx="2201863" cy="1998756"/>
          </a:xfrm>
        </p:grpSpPr>
        <p:pic>
          <p:nvPicPr>
            <p:cNvPr id="8" name="Graphic 22">
              <a:extLst>
                <a:ext uri="{FF2B5EF4-FFF2-40B4-BE49-F238E27FC236}">
                  <a16:creationId xmlns:a16="http://schemas.microsoft.com/office/drawing/2014/main" id="{62B72FA0-B4FC-A3C3-5E37-88BD1DE2E3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57930" y="4667000"/>
              <a:ext cx="1435608" cy="1435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Box 15">
              <a:extLst>
                <a:ext uri="{FF2B5EF4-FFF2-40B4-BE49-F238E27FC236}">
                  <a16:creationId xmlns:a16="http://schemas.microsoft.com/office/drawing/2014/main" id="{3EC67593-DC7D-FF7B-AE35-8E76EAA93362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69069" y="6296424"/>
              <a:ext cx="220186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en-US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AWS Shield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628767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discovery and recognition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Config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892D4EEC-7CC5-7A98-67B8-5A1E9AAE2F9D}"/>
              </a:ext>
            </a:extLst>
          </p:cNvPr>
          <p:cNvSpPr txBox="1">
            <a:spLocks/>
          </p:cNvSpPr>
          <p:nvPr/>
        </p:nvSpPr>
        <p:spPr>
          <a:xfrm>
            <a:off x="659759" y="2271170"/>
            <a:ext cx="9184329" cy="25996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continuous monitoring and assessment service</a:t>
            </a:r>
          </a:p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the ability to view current and historic configurations of a resource and use this information to troubleshoot outages</a:t>
            </a:r>
          </a:p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Sends notifications when changes occur</a:t>
            </a:r>
          </a:p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Integrates with other AWS services to remediate issues</a:t>
            </a:r>
          </a:p>
        </p:txBody>
      </p:sp>
      <p:grpSp>
        <p:nvGrpSpPr>
          <p:cNvPr id="11" name="Config">
            <a:extLst>
              <a:ext uri="{FF2B5EF4-FFF2-40B4-BE49-F238E27FC236}">
                <a16:creationId xmlns:a16="http://schemas.microsoft.com/office/drawing/2014/main" id="{15F3C3AD-69B1-36D9-7A5F-8956E1EC3C6A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9959140" y="2319154"/>
            <a:ext cx="1735021" cy="1367890"/>
            <a:chOff x="6275261" y="2162843"/>
            <a:chExt cx="2201863" cy="1946214"/>
          </a:xfrm>
        </p:grpSpPr>
        <p:pic>
          <p:nvPicPr>
            <p:cNvPr id="16" name="Graphic 21">
              <a:extLst>
                <a:ext uri="{FF2B5EF4-FFF2-40B4-BE49-F238E27FC236}">
                  <a16:creationId xmlns:a16="http://schemas.microsoft.com/office/drawing/2014/main" id="{455565CC-E04E-DE35-A8BB-06BA59DE52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658392" y="2162843"/>
              <a:ext cx="1430588" cy="1430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Box 15">
              <a:extLst>
                <a:ext uri="{FF2B5EF4-FFF2-40B4-BE49-F238E27FC236}">
                  <a16:creationId xmlns:a16="http://schemas.microsoft.com/office/drawing/2014/main" id="{25632877-4863-1E52-F802-31E1E7461883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75261" y="3739725"/>
              <a:ext cx="220186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r>
                <a:rPr lang="en-US" dirty="0">
                  <a:latin typeface="+mn-lt"/>
                </a:rPr>
                <a:t>AWS Config</a:t>
              </a:r>
              <a:endParaRPr lang="en-US" sz="4000" dirty="0"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37988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discovery and recognition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Evaluating AWS Config rules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Diagram of evaluating rules. See description in slide notes.">
            <a:extLst>
              <a:ext uri="{FF2B5EF4-FFF2-40B4-BE49-F238E27FC236}">
                <a16:creationId xmlns:a16="http://schemas.microsoft.com/office/drawing/2014/main" id="{B90D198B-3B9F-ADF8-7AD6-1995149E85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298" y="1775740"/>
            <a:ext cx="10023492" cy="4074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4883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7838982" y="594321"/>
            <a:ext cx="1838417" cy="8272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709436" y="396422"/>
            <a:ext cx="56348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Responding to and Managing an Incident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621118" y="6270647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resolution and recovery phase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DF0349-401B-1E3A-EDE6-1ABC4A563B63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</p:spTree>
    <p:extLst>
      <p:ext uri="{BB962C8B-B14F-4D97-AF65-F5344CB8AC3E}">
        <p14:creationId xmlns:p14="http://schemas.microsoft.com/office/powerpoint/2010/main" val="8387757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resolution and recovery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Resolution and recovery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" name="Systems Manager">
            <a:extLst>
              <a:ext uri="{FF2B5EF4-FFF2-40B4-BE49-F238E27FC236}">
                <a16:creationId xmlns:a16="http://schemas.microsoft.com/office/drawing/2014/main" id="{6AEE3916-4BEE-65D5-FE97-DD141C8851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833581" y="1142334"/>
            <a:ext cx="1764390" cy="1708451"/>
            <a:chOff x="3028032" y="4055811"/>
            <a:chExt cx="2292350" cy="2178353"/>
          </a:xfrm>
        </p:grpSpPr>
        <p:pic>
          <p:nvPicPr>
            <p:cNvPr id="44" name="Graphic 15">
              <a:extLst>
                <a:ext uri="{FF2B5EF4-FFF2-40B4-BE49-F238E27FC236}">
                  <a16:creationId xmlns:a16="http://schemas.microsoft.com/office/drawing/2014/main" id="{C4056300-2625-26CF-2068-6DC9C788A5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82057" y="4055811"/>
              <a:ext cx="1435608" cy="1435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TextBox 11">
              <a:extLst>
                <a:ext uri="{FF2B5EF4-FFF2-40B4-BE49-F238E27FC236}">
                  <a16:creationId xmlns:a16="http://schemas.microsoft.com/office/drawing/2014/main" id="{173D1592-8D8A-29CF-2B8A-72D19BB06C78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28032" y="5587833"/>
              <a:ext cx="229235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en-US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AWS Systems Manager</a:t>
              </a:r>
            </a:p>
          </p:txBody>
        </p:sp>
      </p:grpSp>
      <p:grpSp>
        <p:nvGrpSpPr>
          <p:cNvPr id="46" name="CloudFormation">
            <a:extLst>
              <a:ext uri="{FF2B5EF4-FFF2-40B4-BE49-F238E27FC236}">
                <a16:creationId xmlns:a16="http://schemas.microsoft.com/office/drawing/2014/main" id="{476AFF4E-A66B-961F-D1AC-E3471961D8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530353" y="1147492"/>
            <a:ext cx="1764390" cy="1708451"/>
            <a:chOff x="3028032" y="4099353"/>
            <a:chExt cx="2292350" cy="2178353"/>
          </a:xfrm>
        </p:grpSpPr>
        <p:pic>
          <p:nvPicPr>
            <p:cNvPr id="47" name="Graphic 15">
              <a:extLst>
                <a:ext uri="{FF2B5EF4-FFF2-40B4-BE49-F238E27FC236}">
                  <a16:creationId xmlns:a16="http://schemas.microsoft.com/office/drawing/2014/main" id="{446F12A5-7B5B-E4AC-DE1F-A42EE767D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482057" y="4099353"/>
              <a:ext cx="1435608" cy="1435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8" name="TextBox 11">
              <a:extLst>
                <a:ext uri="{FF2B5EF4-FFF2-40B4-BE49-F238E27FC236}">
                  <a16:creationId xmlns:a16="http://schemas.microsoft.com/office/drawing/2014/main" id="{B169AE34-574D-5CB2-7AE4-D56F3992D8DE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28032" y="5631375"/>
              <a:ext cx="229235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r>
                <a:rPr lang="en-US" altLang="en-US" dirty="0">
                  <a:latin typeface="Amazon Ember" panose="020B0603020204020204" pitchFamily="34" charset="0"/>
                  <a:cs typeface="Amazon Ember" panose="020B0603020204020204" pitchFamily="34" charset="0"/>
                </a:rPr>
                <a:t>AWS CloudFormation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67137307-6253-CCE3-EA53-634E8AB908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38046" y="2968522"/>
            <a:ext cx="10284509" cy="2697559"/>
            <a:chOff x="478971" y="3526970"/>
            <a:chExt cx="10284509" cy="2697559"/>
          </a:xfrm>
        </p:grpSpPr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CF5E688E-B6DB-B482-A3D3-6835E73C92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478971" y="3526970"/>
              <a:ext cx="10284509" cy="2697559"/>
            </a:xfrm>
            <a:prstGeom prst="rect">
              <a:avLst/>
            </a:prstGeom>
            <a:noFill/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1200"/>
                </a:spcAft>
              </a:pP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18792833-2C9D-FB98-B2E2-5FE4C4442B9D}"/>
                </a:ext>
              </a:extLst>
            </p:cNvPr>
            <p:cNvSpPr/>
            <p:nvPr/>
          </p:nvSpPr>
          <p:spPr>
            <a:xfrm>
              <a:off x="1075038" y="4292071"/>
              <a:ext cx="156846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/>
                <a:t>Event-driven responses</a:t>
              </a:r>
              <a:r>
                <a:rPr lang="en-US" dirty="0"/>
                <a:t>  </a:t>
              </a:r>
            </a:p>
          </p:txBody>
        </p:sp>
      </p:grpSp>
      <p:grpSp>
        <p:nvGrpSpPr>
          <p:cNvPr id="52" name="Amazon SNS">
            <a:extLst>
              <a:ext uri="{FF2B5EF4-FFF2-40B4-BE49-F238E27FC236}">
                <a16:creationId xmlns:a16="http://schemas.microsoft.com/office/drawing/2014/main" id="{987EB1BF-5215-EB97-9DD5-A9DF9E1E1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4082650" y="3542163"/>
            <a:ext cx="2097459" cy="2054844"/>
            <a:chOff x="8853817" y="4784932"/>
            <a:chExt cx="2301904" cy="2302539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B5D54840-4FE5-DCB9-4980-4EE2EFE6DE4A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/>
            <p:nvPr/>
          </p:nvSpPr>
          <p:spPr>
            <a:xfrm>
              <a:off x="8853817" y="6218617"/>
              <a:ext cx="2301904" cy="8688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en-US" dirty="0">
                  <a:latin typeface="Amazon Ember" panose="020B0603020204020204" pitchFamily="34" charset="0"/>
                  <a:cs typeface="Amazon Ember" panose="020B0603020204020204" pitchFamily="34" charset="0"/>
                </a:rPr>
                <a:t>Amazon Simple Notification Service (Amazon SNS)</a:t>
              </a:r>
            </a:p>
          </p:txBody>
        </p:sp>
        <p:pic>
          <p:nvPicPr>
            <p:cNvPr id="54" name="Graphic 53">
              <a:extLst>
                <a:ext uri="{FF2B5EF4-FFF2-40B4-BE49-F238E27FC236}">
                  <a16:creationId xmlns:a16="http://schemas.microsoft.com/office/drawing/2014/main" id="{C6536E26-6250-3670-2ABD-DA0BEEC104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9274779" y="4784932"/>
              <a:ext cx="1435608" cy="1350907"/>
            </a:xfrm>
            <a:prstGeom prst="rect">
              <a:avLst/>
            </a:prstGeom>
          </p:spPr>
        </p:pic>
      </p:grpSp>
      <p:grpSp>
        <p:nvGrpSpPr>
          <p:cNvPr id="55" name="Step Functions">
            <a:extLst>
              <a:ext uri="{FF2B5EF4-FFF2-40B4-BE49-F238E27FC236}">
                <a16:creationId xmlns:a16="http://schemas.microsoft.com/office/drawing/2014/main" id="{67B6B442-B283-3AF3-3BB1-7C389923D0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588106" y="3446592"/>
            <a:ext cx="2097459" cy="1601881"/>
            <a:chOff x="8853817" y="4825816"/>
            <a:chExt cx="2301904" cy="1794975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7B7E8823-6106-59B7-FA56-8FC052E0F511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/>
            <p:nvPr/>
          </p:nvSpPr>
          <p:spPr>
            <a:xfrm>
              <a:off x="8853817" y="6273249"/>
              <a:ext cx="2301904" cy="3475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en-US" dirty="0">
                  <a:latin typeface="Amazon Ember" panose="020B0603020204020204" pitchFamily="34" charset="0"/>
                  <a:cs typeface="Amazon Ember" panose="020B0603020204020204" pitchFamily="34" charset="0"/>
                </a:rPr>
                <a:t>AWS Step Functions</a:t>
              </a:r>
            </a:p>
          </p:txBody>
        </p:sp>
        <p:pic>
          <p:nvPicPr>
            <p:cNvPr id="57" name="Graphic 34">
              <a:extLst>
                <a:ext uri="{FF2B5EF4-FFF2-40B4-BE49-F238E27FC236}">
                  <a16:creationId xmlns:a16="http://schemas.microsoft.com/office/drawing/2014/main" id="{5385E307-47E9-7449-CD1A-61880036F4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74779" y="4825816"/>
              <a:ext cx="1435608" cy="1350908"/>
            </a:xfrm>
            <a:prstGeom prst="rect">
              <a:avLst/>
            </a:prstGeom>
          </p:spPr>
        </p:pic>
      </p:grpSp>
      <p:grpSp>
        <p:nvGrpSpPr>
          <p:cNvPr id="58" name="Lambda">
            <a:extLst>
              <a:ext uri="{FF2B5EF4-FFF2-40B4-BE49-F238E27FC236}">
                <a16:creationId xmlns:a16="http://schemas.microsoft.com/office/drawing/2014/main" id="{F5693567-CDB0-14EE-7EE1-8228AD6E1E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93562" y="3458062"/>
            <a:ext cx="2097459" cy="1614067"/>
            <a:chOff x="8824788" y="4771185"/>
            <a:chExt cx="2301904" cy="1808632"/>
          </a:xfrm>
        </p:grpSpPr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A1539FDB-C665-2FB7-0528-2B84B7E2B6CE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/>
            <p:nvPr/>
          </p:nvSpPr>
          <p:spPr>
            <a:xfrm>
              <a:off x="8824788" y="6232275"/>
              <a:ext cx="2301904" cy="3475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en-US" dirty="0">
                  <a:latin typeface="Amazon Ember" panose="020B0603020204020204" pitchFamily="34" charset="0"/>
                  <a:cs typeface="Amazon Ember" panose="020B0603020204020204" pitchFamily="34" charset="0"/>
                </a:rPr>
                <a:t>AWS Lambda</a:t>
              </a:r>
            </a:p>
          </p:txBody>
        </p:sp>
        <p:pic>
          <p:nvPicPr>
            <p:cNvPr id="60" name="Graphic 37">
              <a:extLst>
                <a:ext uri="{FF2B5EF4-FFF2-40B4-BE49-F238E27FC236}">
                  <a16:creationId xmlns:a16="http://schemas.microsoft.com/office/drawing/2014/main" id="{E0C64141-2E5B-747C-D6F6-BAEF32284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74779" y="4771185"/>
              <a:ext cx="1435608" cy="1350908"/>
            </a:xfrm>
            <a:prstGeom prst="rect">
              <a:avLst/>
            </a:prstGeom>
          </p:spPr>
        </p:pic>
      </p:grpSp>
      <p:sp>
        <p:nvSpPr>
          <p:cNvPr id="61" name="Rectangle 60">
            <a:extLst>
              <a:ext uri="{FF2B5EF4-FFF2-40B4-BE49-F238E27FC236}">
                <a16:creationId xmlns:a16="http://schemas.microsoft.com/office/drawing/2014/main" id="{CA52586E-F173-CF8C-055A-2010FA80F6CA}"/>
              </a:ext>
            </a:extLst>
          </p:cNvPr>
          <p:cNvSpPr/>
          <p:nvPr/>
        </p:nvSpPr>
        <p:spPr>
          <a:xfrm>
            <a:off x="1019689" y="4366892"/>
            <a:ext cx="300802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is a computer program that is written to respond to actions generated by the user or the system.</a:t>
            </a:r>
          </a:p>
        </p:txBody>
      </p:sp>
    </p:spTree>
    <p:extLst>
      <p:ext uri="{BB962C8B-B14F-4D97-AF65-F5344CB8AC3E}">
        <p14:creationId xmlns:p14="http://schemas.microsoft.com/office/powerpoint/2010/main" val="38272390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resolution and recovery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Systems Manager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" name="Systems Manager">
            <a:extLst>
              <a:ext uri="{FF2B5EF4-FFF2-40B4-BE49-F238E27FC236}">
                <a16:creationId xmlns:a16="http://schemas.microsoft.com/office/drawing/2014/main" id="{6AEE3916-4BEE-65D5-FE97-DD141C8851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959140" y="2435963"/>
            <a:ext cx="1764390" cy="1708451"/>
            <a:chOff x="3028032" y="4055811"/>
            <a:chExt cx="2292350" cy="2178353"/>
          </a:xfrm>
        </p:grpSpPr>
        <p:pic>
          <p:nvPicPr>
            <p:cNvPr id="44" name="Graphic 15">
              <a:extLst>
                <a:ext uri="{FF2B5EF4-FFF2-40B4-BE49-F238E27FC236}">
                  <a16:creationId xmlns:a16="http://schemas.microsoft.com/office/drawing/2014/main" id="{C4056300-2625-26CF-2068-6DC9C788A5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82057" y="4055811"/>
              <a:ext cx="1435608" cy="1435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TextBox 11">
              <a:extLst>
                <a:ext uri="{FF2B5EF4-FFF2-40B4-BE49-F238E27FC236}">
                  <a16:creationId xmlns:a16="http://schemas.microsoft.com/office/drawing/2014/main" id="{173D1592-8D8A-29CF-2B8A-72D19BB06C78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28032" y="5587833"/>
              <a:ext cx="229235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en-US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AWS Systems Manager</a:t>
              </a:r>
            </a:p>
          </p:txBody>
        </p:sp>
      </p:grp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26A1506E-99F6-7CEC-2CCF-EFA3D64B919A}"/>
              </a:ext>
            </a:extLst>
          </p:cNvPr>
          <p:cNvSpPr txBox="1">
            <a:spLocks/>
          </p:cNvSpPr>
          <p:nvPr/>
        </p:nvSpPr>
        <p:spPr>
          <a:xfrm>
            <a:off x="424142" y="2202543"/>
            <a:ext cx="9553631" cy="33620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Gives you visibility and control of your infrastructure on AWS</a:t>
            </a:r>
          </a:p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Provides a unified user interface so that you can view operational data from multiple AWS services</a:t>
            </a:r>
          </a:p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Provides the ability to group resources by application and view operational data for monitoring and troubleshooting</a:t>
            </a:r>
          </a:p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Helps you to keep your instances in their defined state and perform on-demand changes, such as updating applications or running shell scripts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7937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resolution and recovery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CloudFormation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26A1506E-99F6-7CEC-2CCF-EFA3D64B919A}"/>
              </a:ext>
            </a:extLst>
          </p:cNvPr>
          <p:cNvSpPr txBox="1">
            <a:spLocks/>
          </p:cNvSpPr>
          <p:nvPr/>
        </p:nvSpPr>
        <p:spPr>
          <a:xfrm>
            <a:off x="424142" y="2202543"/>
            <a:ext cx="9553631" cy="33620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Helps you model and set up your AWS resources so that you can spend less time managing those resources and more time focusing on your applications that run in AWS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the ability to create a template that describes all the AWS resources that you want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used to re-create a staging environment inside an isolated, or forensic, virtual private cloud (VPC)</a:t>
            </a:r>
          </a:p>
        </p:txBody>
      </p:sp>
      <p:grpSp>
        <p:nvGrpSpPr>
          <p:cNvPr id="8" name="CloudFormation">
            <a:extLst>
              <a:ext uri="{FF2B5EF4-FFF2-40B4-BE49-F238E27FC236}">
                <a16:creationId xmlns:a16="http://schemas.microsoft.com/office/drawing/2014/main" id="{8FE7BF44-ACF7-0D66-5121-E451FF62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766679" y="2404792"/>
            <a:ext cx="1764390" cy="1708451"/>
            <a:chOff x="3028032" y="4099353"/>
            <a:chExt cx="2292350" cy="2178353"/>
          </a:xfrm>
        </p:grpSpPr>
        <p:pic>
          <p:nvPicPr>
            <p:cNvPr id="9" name="Graphic 15">
              <a:extLst>
                <a:ext uri="{FF2B5EF4-FFF2-40B4-BE49-F238E27FC236}">
                  <a16:creationId xmlns:a16="http://schemas.microsoft.com/office/drawing/2014/main" id="{69BB3CA1-AFEB-EFAA-CA58-B09BBE1FBD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482057" y="4099353"/>
              <a:ext cx="1435608" cy="1435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B71A01D5-801D-91C1-4D67-58E84867FFE5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28032" y="5631375"/>
              <a:ext cx="229235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r>
                <a:rPr lang="en-US" altLang="en-US" dirty="0">
                  <a:latin typeface="Amazon Ember" panose="020B0603020204020204" pitchFamily="34" charset="0"/>
                  <a:cs typeface="Amazon Ember" panose="020B0603020204020204" pitchFamily="34" charset="0"/>
                </a:rPr>
                <a:t>AWS CloudFormation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774661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resolution and recovery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654876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Simple Notification Service (Amazon SNS)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26A1506E-99F6-7CEC-2CCF-EFA3D64B919A}"/>
              </a:ext>
            </a:extLst>
          </p:cNvPr>
          <p:cNvSpPr txBox="1">
            <a:spLocks/>
          </p:cNvSpPr>
          <p:nvPr/>
        </p:nvSpPr>
        <p:spPr>
          <a:xfrm>
            <a:off x="1117703" y="3157893"/>
            <a:ext cx="8148966" cy="1403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an event-driven web service that provides the ability for applications, end users, and devices to instantly send and receive notifications from the cloud</a:t>
            </a:r>
          </a:p>
        </p:txBody>
      </p:sp>
      <p:grpSp>
        <p:nvGrpSpPr>
          <p:cNvPr id="16" name="Amazon SNS">
            <a:extLst>
              <a:ext uri="{FF2B5EF4-FFF2-40B4-BE49-F238E27FC236}">
                <a16:creationId xmlns:a16="http://schemas.microsoft.com/office/drawing/2014/main" id="{A0C7768E-2277-5135-9225-5F5AAF9AB7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372928" y="2018691"/>
            <a:ext cx="2301904" cy="2446909"/>
            <a:chOff x="8853817" y="4784932"/>
            <a:chExt cx="2301904" cy="2302539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511CBC1-D258-4973-AC76-7B2635DEA2F3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/>
            <p:nvPr/>
          </p:nvSpPr>
          <p:spPr>
            <a:xfrm>
              <a:off x="8853817" y="6218617"/>
              <a:ext cx="2301904" cy="8688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en-US" dirty="0">
                  <a:latin typeface="Amazon Ember" panose="020B0603020204020204" pitchFamily="34" charset="0"/>
                  <a:cs typeface="Amazon Ember" panose="020B0603020204020204" pitchFamily="34" charset="0"/>
                </a:rPr>
                <a:t>Amazon Simple Notification Service (Amazon SNS)</a:t>
              </a:r>
            </a:p>
          </p:txBody>
        </p:sp>
        <p:pic>
          <p:nvPicPr>
            <p:cNvPr id="21" name="Graphic 20">
              <a:extLst>
                <a:ext uri="{FF2B5EF4-FFF2-40B4-BE49-F238E27FC236}">
                  <a16:creationId xmlns:a16="http://schemas.microsoft.com/office/drawing/2014/main" id="{FCA77A48-C9DC-AAA6-78E7-9D954A1B06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274779" y="4784932"/>
              <a:ext cx="1435608" cy="135090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067359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resolution and recovery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654876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Step Functions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26A1506E-99F6-7CEC-2CCF-EFA3D64B919A}"/>
              </a:ext>
            </a:extLst>
          </p:cNvPr>
          <p:cNvSpPr txBox="1">
            <a:spLocks/>
          </p:cNvSpPr>
          <p:nvPr/>
        </p:nvSpPr>
        <p:spPr>
          <a:xfrm>
            <a:off x="1117703" y="2202543"/>
            <a:ext cx="8148966" cy="23591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visual workflow service that developers use to build distributed applications, and automate IT and business processes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the ability to create event-driven workflows to manage failures, retries, parallelization, service integrations, and observability so that developers can focus on higher value business logic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A51D15A-98B9-BE29-60C4-EA119CE4F35C}"/>
              </a:ext>
            </a:extLst>
          </p:cNvPr>
          <p:cNvSpPr/>
          <p:nvPr/>
        </p:nvSpPr>
        <p:spPr>
          <a:xfrm>
            <a:off x="758929" y="4934075"/>
            <a:ext cx="111153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When an enterprise experiences abnormalities, implementing Step Functions can help you to create complex business logic in event-driven workflows that connect services, systems, or people within minutes</a:t>
            </a:r>
          </a:p>
        </p:txBody>
      </p:sp>
      <p:pic>
        <p:nvPicPr>
          <p:cNvPr id="9" name="Picture Placeholder 18">
            <a:extLst>
              <a:ext uri="{FF2B5EF4-FFF2-40B4-BE49-F238E27FC236}">
                <a16:creationId xmlns:a16="http://schemas.microsoft.com/office/drawing/2014/main" id="{44484EE4-3731-AC26-2E35-D1221F2406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0173" y="2062382"/>
            <a:ext cx="1097280" cy="1097280"/>
          </a:xfrm>
          <a:prstGeom prst="rect">
            <a:avLst/>
          </a:prstGeom>
        </p:spPr>
      </p:pic>
      <p:sp>
        <p:nvSpPr>
          <p:cNvPr id="11" name="Text Placeholder 15">
            <a:extLst>
              <a:ext uri="{FF2B5EF4-FFF2-40B4-BE49-F238E27FC236}">
                <a16:creationId xmlns:a16="http://schemas.microsoft.com/office/drawing/2014/main" id="{CD929E3F-5335-D34A-8E44-4053E7352157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>
            <a:spLocks/>
          </p:cNvSpPr>
          <p:nvPr/>
        </p:nvSpPr>
        <p:spPr>
          <a:xfrm>
            <a:off x="9266669" y="3301332"/>
            <a:ext cx="2304288" cy="91309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230188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2800" kern="1200">
                <a:solidFill>
                  <a:schemeClr val="tx2"/>
                </a:solidFill>
                <a:latin typeface="Amazon Ember"/>
              </a:defRPr>
            </a:lvl1pPr>
            <a:lvl2pPr marL="457200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2400" kern="1200">
                <a:solidFill>
                  <a:schemeClr val="tx2"/>
                </a:solidFill>
                <a:latin typeface="Amazon Ember"/>
              </a:defRPr>
            </a:lvl2pPr>
            <a:lvl3pPr marL="685800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2000" kern="1200">
                <a:solidFill>
                  <a:schemeClr val="tx2"/>
                </a:solidFill>
                <a:latin typeface="Amazon Ember"/>
              </a:defRPr>
            </a:lvl3pPr>
            <a:lvl4pPr marL="914400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1800" kern="1200">
                <a:solidFill>
                  <a:schemeClr val="tx2"/>
                </a:solidFill>
                <a:latin typeface="Amazon Ember"/>
              </a:defRPr>
            </a:lvl4pPr>
            <a:lvl5pPr marL="1143000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1800" kern="1200">
                <a:solidFill>
                  <a:schemeClr val="tx2"/>
                </a:solidFill>
                <a:latin typeface="Amazon Ember"/>
              </a:defRPr>
            </a:lvl5pPr>
            <a:lvl6pPr marL="1371600" indent="-230188" algn="l" defTabSz="2286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mazon Ember"/>
              <a:buChar char="•"/>
              <a:defRPr sz="1600" kern="1200">
                <a:solidFill>
                  <a:schemeClr val="tx2"/>
                </a:solidFill>
                <a:latin typeface="Amazon Ember"/>
              </a:defRPr>
            </a:lvl6pPr>
            <a:lvl7pPr marL="1600200" indent="-230188" algn="l" defTabSz="2286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mazon Ember"/>
              <a:buChar char="•"/>
              <a:defRPr sz="1600" kern="1200">
                <a:solidFill>
                  <a:schemeClr val="tx2"/>
                </a:solidFill>
                <a:latin typeface="Amazon Ember"/>
              </a:defRPr>
            </a:lvl7pPr>
            <a:lvl8pPr marL="1828800" indent="-230188" algn="l" defTabSz="2286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mazon Ember"/>
              <a:buChar char="•"/>
              <a:defRPr sz="1600" kern="1200">
                <a:solidFill>
                  <a:schemeClr val="tx2"/>
                </a:solidFill>
                <a:latin typeface="Amazon Ember"/>
              </a:defRPr>
            </a:lvl8pPr>
            <a:lvl9pPr marL="2057400" indent="-230188" algn="l" defTabSz="2286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mazon Ember"/>
              <a:buChar char="•"/>
              <a:defRPr sz="1600" kern="1200">
                <a:solidFill>
                  <a:schemeClr val="tx2"/>
                </a:solidFill>
                <a:latin typeface="Amazon Ember"/>
              </a:defRPr>
            </a:lvl9pPr>
          </a:lstStyle>
          <a:p>
            <a:pPr marL="0" indent="0" algn="ctr">
              <a:buNone/>
            </a:pPr>
            <a:r>
              <a:rPr lang="en-US" sz="1800" dirty="0"/>
              <a:t>AWS Step Functions</a:t>
            </a:r>
          </a:p>
        </p:txBody>
      </p:sp>
    </p:spTree>
    <p:extLst>
      <p:ext uri="{BB962C8B-B14F-4D97-AF65-F5344CB8AC3E}">
        <p14:creationId xmlns:p14="http://schemas.microsoft.com/office/powerpoint/2010/main" val="2838774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resolution and recovery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219667" y="1651621"/>
            <a:ext cx="654876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Lambda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26A1506E-99F6-7CEC-2CCF-EFA3D64B919A}"/>
              </a:ext>
            </a:extLst>
          </p:cNvPr>
          <p:cNvSpPr txBox="1">
            <a:spLocks/>
          </p:cNvSpPr>
          <p:nvPr/>
        </p:nvSpPr>
        <p:spPr>
          <a:xfrm>
            <a:off x="996951" y="2841452"/>
            <a:ext cx="8148966" cy="140379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serverless, event-driven compute service that provides the ability to run code on demand without provisioning or managing servers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Lambda functions are stateless</a:t>
            </a:r>
          </a:p>
        </p:txBody>
      </p:sp>
      <p:pic>
        <p:nvPicPr>
          <p:cNvPr id="8" name="Picture Placeholder 18">
            <a:extLst>
              <a:ext uri="{FF2B5EF4-FFF2-40B4-BE49-F238E27FC236}">
                <a16:creationId xmlns:a16="http://schemas.microsoft.com/office/drawing/2014/main" id="{7841B9B3-3F7C-3BCF-5A43-1FE036CE7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7245" y="2485147"/>
            <a:ext cx="1097280" cy="1097280"/>
          </a:xfrm>
          <a:prstGeom prst="rect">
            <a:avLst/>
          </a:prstGeom>
        </p:spPr>
      </p:pic>
      <p:sp>
        <p:nvSpPr>
          <p:cNvPr id="9" name="Text Placeholder 15">
            <a:extLst>
              <a:ext uri="{FF2B5EF4-FFF2-40B4-BE49-F238E27FC236}">
                <a16:creationId xmlns:a16="http://schemas.microsoft.com/office/drawing/2014/main" id="{86D75510-CA2E-8D4B-FCE0-7BD909D065E9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>
            <a:spLocks/>
          </p:cNvSpPr>
          <p:nvPr/>
        </p:nvSpPr>
        <p:spPr>
          <a:xfrm>
            <a:off x="9667875" y="3825475"/>
            <a:ext cx="2304288" cy="91309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230188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2800" kern="1200">
                <a:solidFill>
                  <a:schemeClr val="tx2"/>
                </a:solidFill>
                <a:latin typeface="Amazon Ember"/>
              </a:defRPr>
            </a:lvl1pPr>
            <a:lvl2pPr marL="457200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2400" kern="1200">
                <a:solidFill>
                  <a:schemeClr val="tx2"/>
                </a:solidFill>
                <a:latin typeface="Amazon Ember"/>
              </a:defRPr>
            </a:lvl2pPr>
            <a:lvl3pPr marL="685800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2000" kern="1200">
                <a:solidFill>
                  <a:schemeClr val="tx2"/>
                </a:solidFill>
                <a:latin typeface="Amazon Ember"/>
              </a:defRPr>
            </a:lvl3pPr>
            <a:lvl4pPr marL="914400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1800" kern="1200">
                <a:solidFill>
                  <a:schemeClr val="tx2"/>
                </a:solidFill>
                <a:latin typeface="Amazon Ember"/>
              </a:defRPr>
            </a:lvl4pPr>
            <a:lvl5pPr marL="1143000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1800" kern="1200">
                <a:solidFill>
                  <a:schemeClr val="tx2"/>
                </a:solidFill>
                <a:latin typeface="Amazon Ember"/>
              </a:defRPr>
            </a:lvl5pPr>
            <a:lvl6pPr marL="1371600" indent="-230188" algn="l" defTabSz="2286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mazon Ember"/>
              <a:buChar char="•"/>
              <a:defRPr sz="1600" kern="1200">
                <a:solidFill>
                  <a:schemeClr val="tx2"/>
                </a:solidFill>
                <a:latin typeface="Amazon Ember"/>
              </a:defRPr>
            </a:lvl6pPr>
            <a:lvl7pPr marL="1600200" indent="-230188" algn="l" defTabSz="2286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mazon Ember"/>
              <a:buChar char="•"/>
              <a:defRPr sz="1600" kern="1200">
                <a:solidFill>
                  <a:schemeClr val="tx2"/>
                </a:solidFill>
                <a:latin typeface="Amazon Ember"/>
              </a:defRPr>
            </a:lvl7pPr>
            <a:lvl8pPr marL="1828800" indent="-230188" algn="l" defTabSz="2286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mazon Ember"/>
              <a:buChar char="•"/>
              <a:defRPr sz="1600" kern="1200">
                <a:solidFill>
                  <a:schemeClr val="tx2"/>
                </a:solidFill>
                <a:latin typeface="Amazon Ember"/>
              </a:defRPr>
            </a:lvl8pPr>
            <a:lvl9pPr marL="2057400" indent="-230188" algn="l" defTabSz="2286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mazon Ember"/>
              <a:buChar char="•"/>
              <a:defRPr sz="1600" kern="1200">
                <a:solidFill>
                  <a:schemeClr val="tx2"/>
                </a:solidFill>
                <a:latin typeface="Amazon Ember"/>
              </a:defRPr>
            </a:lvl9pPr>
          </a:lstStyle>
          <a:p>
            <a:pPr marL="0" indent="0" algn="ctr">
              <a:buNone/>
            </a:pPr>
            <a:r>
              <a:rPr lang="en-US" sz="1800" dirty="0"/>
              <a:t>AWS Lambda</a:t>
            </a:r>
          </a:p>
        </p:txBody>
      </p:sp>
    </p:spTree>
    <p:extLst>
      <p:ext uri="{BB962C8B-B14F-4D97-AF65-F5344CB8AC3E}">
        <p14:creationId xmlns:p14="http://schemas.microsoft.com/office/powerpoint/2010/main" val="31733196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resolution and recovery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1165264"/>
            <a:ext cx="654876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Lambda for incident response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Diagram of using Lambda for incident response. See description in slide notes.">
            <a:extLst>
              <a:ext uri="{FF2B5EF4-FFF2-40B4-BE49-F238E27FC236}">
                <a16:creationId xmlns:a16="http://schemas.microsoft.com/office/drawing/2014/main" id="{5F4B1363-371C-8046-8D62-26B87BDEDB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221" y="1651621"/>
            <a:ext cx="10101558" cy="4153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0949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resolution and recovery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1165264"/>
            <a:ext cx="654876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Working together for incident response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4F0C82-E63F-8E5A-A1F3-03ACA9FECD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262" y="2812640"/>
            <a:ext cx="7814301" cy="295630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968B65E-08ED-FDA7-C2D9-58703B7C4152}"/>
              </a:ext>
            </a:extLst>
          </p:cNvPr>
          <p:cNvSpPr/>
          <p:nvPr/>
        </p:nvSpPr>
        <p:spPr>
          <a:xfrm>
            <a:off x="592889" y="1613347"/>
            <a:ext cx="113398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an example of how to use </a:t>
            </a:r>
            <a:r>
              <a:rPr lang="en-US" dirty="0">
                <a:solidFill>
                  <a:srgbClr val="504BAB"/>
                </a:solidFill>
              </a:rPr>
              <a:t>Step Functions</a:t>
            </a:r>
            <a:r>
              <a:rPr lang="en-US" dirty="0"/>
              <a:t>, </a:t>
            </a:r>
            <a:r>
              <a:rPr lang="en-US" dirty="0">
                <a:solidFill>
                  <a:srgbClr val="504BAB"/>
                </a:solidFill>
              </a:rPr>
              <a:t>Lambda</a:t>
            </a:r>
            <a:r>
              <a:rPr lang="en-US" dirty="0"/>
              <a:t>, </a:t>
            </a:r>
            <a:r>
              <a:rPr lang="en-US" dirty="0">
                <a:solidFill>
                  <a:srgbClr val="504BAB"/>
                </a:solidFill>
              </a:rPr>
              <a:t>CloudFormation</a:t>
            </a:r>
            <a:r>
              <a:rPr lang="en-US" dirty="0"/>
              <a:t>, and </a:t>
            </a:r>
            <a:r>
              <a:rPr lang="en-US" dirty="0">
                <a:solidFill>
                  <a:srgbClr val="504BAB"/>
                </a:solidFill>
              </a:rPr>
              <a:t>Amazon SNS</a:t>
            </a:r>
            <a:r>
              <a:rPr lang="en-US" dirty="0"/>
              <a:t> to remediate a compromised instance.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891718-88FC-5633-1CE8-7A230E603B9E}"/>
              </a:ext>
            </a:extLst>
          </p:cNvPr>
          <p:cNvSpPr/>
          <p:nvPr/>
        </p:nvSpPr>
        <p:spPr>
          <a:xfrm>
            <a:off x="1102142" y="2356060"/>
            <a:ext cx="40471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rgbClr val="00B0F0"/>
                </a:solidFill>
              </a:rPr>
              <a:t>Then, a Lambda function verifies the ID and, if compromised, initiates the following Step Functions workflow: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1813587-CA09-FACF-BEC7-D74C178435F6}"/>
              </a:ext>
            </a:extLst>
          </p:cNvPr>
          <p:cNvSpPr txBox="1"/>
          <p:nvPr/>
        </p:nvSpPr>
        <p:spPr>
          <a:xfrm>
            <a:off x="1437454" y="5030279"/>
            <a:ext cx="27498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rgbClr val="00B0F0"/>
                </a:solidFill>
              </a:rPr>
              <a:t>First, a script or third-party tool pushes an instance ID to an SNS topic</a:t>
            </a:r>
          </a:p>
        </p:txBody>
      </p:sp>
    </p:spTree>
    <p:extLst>
      <p:ext uri="{BB962C8B-B14F-4D97-AF65-F5344CB8AC3E}">
        <p14:creationId xmlns:p14="http://schemas.microsoft.com/office/powerpoint/2010/main" val="26230199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7838982" y="594321"/>
            <a:ext cx="1838417" cy="8272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709436" y="396422"/>
            <a:ext cx="56348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Responding to and Managing an Incident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621118" y="6270647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Best practices and new trends for handling an incident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DF0349-401B-1E3A-EDE6-1ABC4A563B63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</p:spTree>
    <p:extLst>
      <p:ext uri="{BB962C8B-B14F-4D97-AF65-F5344CB8AC3E}">
        <p14:creationId xmlns:p14="http://schemas.microsoft.com/office/powerpoint/2010/main" val="20816073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 practices for handling an incident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2" y="1325052"/>
            <a:ext cx="7748917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Industry best practices for handling incidents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Content Placeholder 4">
            <a:extLst>
              <a:ext uri="{FF2B5EF4-FFF2-40B4-BE49-F238E27FC236}">
                <a16:creationId xmlns:a16="http://schemas.microsoft.com/office/drawing/2014/main" id="{7CA08C42-FE0A-ECFC-F0D9-0DEAD15BFA4A}"/>
              </a:ext>
            </a:extLst>
          </p:cNvPr>
          <p:cNvSpPr txBox="1">
            <a:spLocks/>
          </p:cNvSpPr>
          <p:nvPr/>
        </p:nvSpPr>
        <p:spPr>
          <a:xfrm>
            <a:off x="365760" y="2228666"/>
            <a:ext cx="11587890" cy="34371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key personnel, external resources, and tooling.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Automate containment capabilities.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incident response plans.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Pre-provision access and tools.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Run incident response game days.</a:t>
            </a:r>
          </a:p>
        </p:txBody>
      </p:sp>
      <p:pic>
        <p:nvPicPr>
          <p:cNvPr id="35" name="Picture Placeholder 5">
            <a:extLst>
              <a:ext uri="{FF2B5EF4-FFF2-40B4-BE49-F238E27FC236}">
                <a16:creationId xmlns:a16="http://schemas.microsoft.com/office/drawing/2014/main" id="{BF0DF662-4325-0A80-83EE-4D9B89A907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8600" y="2560638"/>
            <a:ext cx="3657600" cy="2612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4682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New trends for handling an incident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652133" y="2188425"/>
            <a:ext cx="7748917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b="1" i="0" dirty="0">
                <a:solidFill>
                  <a:srgbClr val="001D35"/>
                </a:solidFill>
                <a:effectLst/>
                <a:latin typeface="Google Sans"/>
              </a:rPr>
              <a:t>Agentic AI-Powered Investigation (AI-Native IR)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Content Placeholder 4">
            <a:extLst>
              <a:ext uri="{FF2B5EF4-FFF2-40B4-BE49-F238E27FC236}">
                <a16:creationId xmlns:a16="http://schemas.microsoft.com/office/drawing/2014/main" id="{7CA08C42-FE0A-ECFC-F0D9-0DEAD15BFA4A}"/>
              </a:ext>
            </a:extLst>
          </p:cNvPr>
          <p:cNvSpPr txBox="1">
            <a:spLocks/>
          </p:cNvSpPr>
          <p:nvPr/>
        </p:nvSpPr>
        <p:spPr>
          <a:xfrm>
            <a:off x="365760" y="3019642"/>
            <a:ext cx="11587890" cy="26461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has introduced AI agents within the AWS Security Incident Response service that automatically gather and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analyze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evidence. </a:t>
            </a:r>
          </a:p>
          <a:p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Automated Context Gathering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When a case is created, the AI agent automatically queries AWS CloudTrail, IAM configurations, Amazon EC2 details, and Cost Explorer to build a timeline and identify indicators of compromise (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IoCs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Operational Intelligence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 agent identifies suspicious patterns—such as unauthorized API calls or unusual resource consumption—and presents actionable summaries within minutes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B696F-8DE2-F6EE-96EC-B60C94832CC8}"/>
              </a:ext>
            </a:extLst>
          </p:cNvPr>
          <p:cNvSpPr txBox="1">
            <a:spLocks/>
          </p:cNvSpPr>
          <p:nvPr/>
        </p:nvSpPr>
        <p:spPr>
          <a:xfrm>
            <a:off x="652133" y="1297401"/>
            <a:ext cx="7748917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trends for handling incidents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41352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New trends for handling an incident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652133" y="2188425"/>
            <a:ext cx="8548014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i="0" dirty="0">
                <a:solidFill>
                  <a:srgbClr val="001D35"/>
                </a:solidFill>
                <a:effectLst/>
                <a:latin typeface="Google Sans"/>
              </a:rPr>
              <a:t>AWS Security Incident Response (Dedicated Service)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Content Placeholder 4">
            <a:extLst>
              <a:ext uri="{FF2B5EF4-FFF2-40B4-BE49-F238E27FC236}">
                <a16:creationId xmlns:a16="http://schemas.microsoft.com/office/drawing/2014/main" id="{7CA08C42-FE0A-ECFC-F0D9-0DEAD15BFA4A}"/>
              </a:ext>
            </a:extLst>
          </p:cNvPr>
          <p:cNvSpPr txBox="1">
            <a:spLocks/>
          </p:cNvSpPr>
          <p:nvPr/>
        </p:nvSpPr>
        <p:spPr>
          <a:xfrm>
            <a:off x="365760" y="3019642"/>
            <a:ext cx="11587890" cy="26461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service centralizes incident handling to tackle alert fatigue and fragmentation across multiple accounts.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Intelligent Auto-Triage</a:t>
            </a:r>
            <a:r>
              <a:rPr lang="en-GB" sz="1400" b="1" i="0" dirty="0">
                <a:solidFill>
                  <a:srgbClr val="0A0A0A"/>
                </a:solidFill>
                <a:effectLst/>
                <a:latin typeface="Google Sans"/>
              </a:rPr>
              <a:t>:</a:t>
            </a:r>
            <a:r>
              <a:rPr lang="en-GB" sz="1400" b="0" i="0" dirty="0">
                <a:solidFill>
                  <a:srgbClr val="0A0A0A"/>
                </a:solidFill>
                <a:effectLst/>
                <a:latin typeface="Google Sans"/>
              </a:rPr>
              <a:t> 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service filters out noise, with the capability to suppress 99% of non-critical findings, allowing teams to focus on high-priority alerts.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Cross-Account Collaboration</a:t>
            </a:r>
            <a:r>
              <a:rPr lang="en-GB" sz="1400" b="1" i="0" dirty="0">
                <a:solidFill>
                  <a:srgbClr val="0A0A0A"/>
                </a:solidFill>
                <a:effectLst/>
                <a:latin typeface="Google Sans"/>
              </a:rPr>
              <a:t>:</a:t>
            </a:r>
            <a:r>
              <a:rPr lang="en-GB" sz="1400" b="0" i="0" dirty="0">
                <a:solidFill>
                  <a:srgbClr val="0A0A0A"/>
                </a:solidFill>
                <a:effectLst/>
                <a:latin typeface="Google Sans"/>
              </a:rPr>
              <a:t> 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enables centralized coordination for multi-account environments and provides a "single pane of glass" for visibility.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B696F-8DE2-F6EE-96EC-B60C94832CC8}"/>
              </a:ext>
            </a:extLst>
          </p:cNvPr>
          <p:cNvSpPr txBox="1">
            <a:spLocks/>
          </p:cNvSpPr>
          <p:nvPr/>
        </p:nvSpPr>
        <p:spPr>
          <a:xfrm>
            <a:off x="652133" y="1297401"/>
            <a:ext cx="7748917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trends for handling incidents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34439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New trends for handling an incident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652133" y="2188425"/>
            <a:ext cx="8548014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i="0" dirty="0">
                <a:solidFill>
                  <a:srgbClr val="001D35"/>
                </a:solidFill>
                <a:effectLst/>
                <a:latin typeface="Google Sans"/>
              </a:rPr>
              <a:t>"Containment-as-Code" and Automated Remediation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Content Placeholder 4">
            <a:extLst>
              <a:ext uri="{FF2B5EF4-FFF2-40B4-BE49-F238E27FC236}">
                <a16:creationId xmlns:a16="http://schemas.microsoft.com/office/drawing/2014/main" id="{7CA08C42-FE0A-ECFC-F0D9-0DEAD15BFA4A}"/>
              </a:ext>
            </a:extLst>
          </p:cNvPr>
          <p:cNvSpPr txBox="1">
            <a:spLocks/>
          </p:cNvSpPr>
          <p:nvPr/>
        </p:nvSpPr>
        <p:spPr>
          <a:xfrm>
            <a:off x="365760" y="3019642"/>
            <a:ext cx="11587890" cy="26461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trend is to immediately isolate compromised resources using automated playbooks.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Systems Manager Integration: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Incident Response uses AWS Systems Manager to trigger automated containment, such as removing security groups or creating snapshots of compromised instances.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Pre-approved Actions: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Organizations can define and automate remediation steps for common scenarios, such as credential compromises or data exfiltration attempts.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B696F-8DE2-F6EE-96EC-B60C94832CC8}"/>
              </a:ext>
            </a:extLst>
          </p:cNvPr>
          <p:cNvSpPr txBox="1">
            <a:spLocks/>
          </p:cNvSpPr>
          <p:nvPr/>
        </p:nvSpPr>
        <p:spPr>
          <a:xfrm>
            <a:off x="652133" y="1297401"/>
            <a:ext cx="7748917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trends for handling incidents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85596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New trends for handling an incident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652133" y="2188425"/>
            <a:ext cx="8548014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i="0" dirty="0">
                <a:solidFill>
                  <a:srgbClr val="001D35"/>
                </a:solidFill>
                <a:effectLst/>
                <a:latin typeface="Google Sans"/>
              </a:rPr>
              <a:t>Shift to Proactive and "Always-On" Support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Content Placeholder 4">
            <a:extLst>
              <a:ext uri="{FF2B5EF4-FFF2-40B4-BE49-F238E27FC236}">
                <a16:creationId xmlns:a16="http://schemas.microsoft.com/office/drawing/2014/main" id="{7CA08C42-FE0A-ECFC-F0D9-0DEAD15BFA4A}"/>
              </a:ext>
            </a:extLst>
          </p:cNvPr>
          <p:cNvSpPr txBox="1">
            <a:spLocks/>
          </p:cNvSpPr>
          <p:nvPr/>
        </p:nvSpPr>
        <p:spPr>
          <a:xfrm>
            <a:off x="365760" y="3019642"/>
            <a:ext cx="11587890" cy="26461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Arial" panose="020B0604020202020204" pitchFamily="34" charset="0"/>
              <a:buChar char="•"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Incident Detection &amp; Response (IDR):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premium service offers a 5-minute response time from engineers for critical, business-impacting events, extending beyond automated alerts.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Proactive Engagement: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IMEs (Incident Management Engineers) monitor specific workloads 24x7, initiating collaboration if an anomaly is detected.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B696F-8DE2-F6EE-96EC-B60C94832CC8}"/>
              </a:ext>
            </a:extLst>
          </p:cNvPr>
          <p:cNvSpPr txBox="1">
            <a:spLocks/>
          </p:cNvSpPr>
          <p:nvPr/>
        </p:nvSpPr>
        <p:spPr>
          <a:xfrm>
            <a:off x="652133" y="1297401"/>
            <a:ext cx="7748917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trends for handling incidents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61642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New trends for handling an incident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652133" y="2188425"/>
            <a:ext cx="8548014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i="0" dirty="0">
                <a:solidFill>
                  <a:srgbClr val="001D35"/>
                </a:solidFill>
                <a:effectLst/>
                <a:latin typeface="Google Sans"/>
              </a:rPr>
              <a:t>Focus on Post-Incident "Lessons Learned"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Content Placeholder 4">
            <a:extLst>
              <a:ext uri="{FF2B5EF4-FFF2-40B4-BE49-F238E27FC236}">
                <a16:creationId xmlns:a16="http://schemas.microsoft.com/office/drawing/2014/main" id="{7CA08C42-FE0A-ECFC-F0D9-0DEAD15BFA4A}"/>
              </a:ext>
            </a:extLst>
          </p:cNvPr>
          <p:cNvSpPr txBox="1">
            <a:spLocks/>
          </p:cNvSpPr>
          <p:nvPr/>
        </p:nvSpPr>
        <p:spPr>
          <a:xfrm>
            <a:off x="365760" y="3019642"/>
            <a:ext cx="11587890" cy="26461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Arial" panose="020B0604020202020204" pitchFamily="34" charset="0"/>
              <a:buChar char="•"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Automated Reporting: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new "CloudWatch Investigations" feature allows users to automatically generate reports that include a full incident timeline, impact assessment, and recommended actions, simplifying post-incident reviews.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Improvement: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service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analyzes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false positives to refine auto-triage rules and update suppression rules for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GuardDuty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Security Hub.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B696F-8DE2-F6EE-96EC-B60C94832CC8}"/>
              </a:ext>
            </a:extLst>
          </p:cNvPr>
          <p:cNvSpPr txBox="1">
            <a:spLocks/>
          </p:cNvSpPr>
          <p:nvPr/>
        </p:nvSpPr>
        <p:spPr>
          <a:xfrm>
            <a:off x="652133" y="1297401"/>
            <a:ext cx="7748917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trends for handling incidents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68535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8060924" y="631060"/>
            <a:ext cx="1838426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9529054" y="6270021"/>
            <a:ext cx="2148041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4E714E0-C495-C33D-DE6C-E17C4C8E43BE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42315FF-6311-2CAC-C96D-50B275D23F2F}"/>
              </a:ext>
            </a:extLst>
          </p:cNvPr>
          <p:cNvSpPr txBox="1"/>
          <p:nvPr/>
        </p:nvSpPr>
        <p:spPr>
          <a:xfrm>
            <a:off x="1926871" y="417668"/>
            <a:ext cx="56348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Responding to and Managing an Incident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85009F-30C3-94D0-8FBA-8E5B0F440F43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5A1305-3CA3-FEB9-BABE-AC83D7F521A1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37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4FA7516-A1C5-4DAC-BF6C-C29F9FA43B8D}"/>
</file>

<file path=customXml/itemProps2.xml><?xml version="1.0" encoding="utf-8"?>
<ds:datastoreItem xmlns:ds="http://schemas.openxmlformats.org/officeDocument/2006/customXml" ds:itemID="{DCE63C5D-2B78-4407-9291-D1A1CF582943}"/>
</file>

<file path=customXml/itemProps3.xml><?xml version="1.0" encoding="utf-8"?>
<ds:datastoreItem xmlns:ds="http://schemas.openxmlformats.org/officeDocument/2006/customXml" ds:itemID="{2D1688E5-26CF-49ED-90FD-FA21310F4B48}"/>
</file>

<file path=docProps/app.xml><?xml version="1.0" encoding="utf-8"?>
<Properties xmlns="http://schemas.openxmlformats.org/officeDocument/2006/extended-properties" xmlns:vt="http://schemas.openxmlformats.org/officeDocument/2006/docPropsVTypes">
  <TotalTime>1239</TotalTime>
  <Words>2324</Words>
  <Application>Microsoft Office PowerPoint</Application>
  <PresentationFormat>Widescreen</PresentationFormat>
  <Paragraphs>343</Paragraphs>
  <Slides>33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33</vt:i4>
      </vt:variant>
    </vt:vector>
  </HeadingPairs>
  <TitlesOfParts>
    <vt:vector size="43" baseType="lpstr">
      <vt:lpstr>Alexandria</vt:lpstr>
      <vt:lpstr>Amazon Ember</vt:lpstr>
      <vt:lpstr>Arial</vt:lpstr>
      <vt:lpstr>Calibri</vt:lpstr>
      <vt:lpstr>Calibri Light</vt:lpstr>
      <vt:lpstr>Google Sans</vt:lpstr>
      <vt:lpstr>Roboto Light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Ibrahim Gomaa</cp:lastModifiedBy>
  <cp:revision>42</cp:revision>
  <dcterms:created xsi:type="dcterms:W3CDTF">2023-05-27T09:20:30Z</dcterms:created>
  <dcterms:modified xsi:type="dcterms:W3CDTF">2026-04-17T12:01:17Z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