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300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95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13507" y="2672029"/>
            <a:ext cx="6364985" cy="697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72742" y="1686051"/>
            <a:ext cx="8616950" cy="4027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054852" y="0"/>
            <a:ext cx="6143625" cy="6870065"/>
            <a:chOff x="6054852" y="0"/>
            <a:chExt cx="6143625" cy="6870065"/>
          </a:xfrm>
        </p:grpSpPr>
        <p:sp>
          <p:nvSpPr>
            <p:cNvPr id="3" name="object 3"/>
            <p:cNvSpPr/>
            <p:nvPr/>
          </p:nvSpPr>
          <p:spPr>
            <a:xfrm>
              <a:off x="6054852" y="12696"/>
              <a:ext cx="6137275" cy="6845300"/>
            </a:xfrm>
            <a:custGeom>
              <a:avLst/>
              <a:gdLst/>
              <a:ahLst/>
              <a:cxnLst/>
              <a:rect l="l" t="t" r="r" b="b"/>
              <a:pathLst>
                <a:path w="6137275" h="6845300">
                  <a:moveTo>
                    <a:pt x="4231553" y="6832600"/>
                  </a:moveTo>
                  <a:lnTo>
                    <a:pt x="3549990" y="6832600"/>
                  </a:lnTo>
                  <a:lnTo>
                    <a:pt x="3598200" y="6845300"/>
                  </a:lnTo>
                  <a:lnTo>
                    <a:pt x="4183343" y="6845300"/>
                  </a:lnTo>
                  <a:lnTo>
                    <a:pt x="4231553" y="6832600"/>
                  </a:lnTo>
                  <a:close/>
                </a:path>
                <a:path w="6137275" h="6845300">
                  <a:moveTo>
                    <a:pt x="4375165" y="6819900"/>
                  </a:moveTo>
                  <a:lnTo>
                    <a:pt x="3406378" y="6819900"/>
                  </a:lnTo>
                  <a:lnTo>
                    <a:pt x="3454076" y="6832600"/>
                  </a:lnTo>
                  <a:lnTo>
                    <a:pt x="4327467" y="6832600"/>
                  </a:lnTo>
                  <a:lnTo>
                    <a:pt x="4375165" y="6819900"/>
                  </a:lnTo>
                  <a:close/>
                </a:path>
                <a:path w="6137275" h="6845300">
                  <a:moveTo>
                    <a:pt x="4470023" y="6807200"/>
                  </a:moveTo>
                  <a:lnTo>
                    <a:pt x="3311520" y="6807200"/>
                  </a:lnTo>
                  <a:lnTo>
                    <a:pt x="3358858" y="6819900"/>
                  </a:lnTo>
                  <a:lnTo>
                    <a:pt x="4422685" y="6819900"/>
                  </a:lnTo>
                  <a:lnTo>
                    <a:pt x="4470023" y="6807200"/>
                  </a:lnTo>
                  <a:close/>
                </a:path>
                <a:path w="6137275" h="6845300">
                  <a:moveTo>
                    <a:pt x="4610913" y="6781800"/>
                  </a:moveTo>
                  <a:lnTo>
                    <a:pt x="3170630" y="6781800"/>
                  </a:lnTo>
                  <a:lnTo>
                    <a:pt x="3264367" y="6807200"/>
                  </a:lnTo>
                  <a:lnTo>
                    <a:pt x="4517176" y="6807200"/>
                  </a:lnTo>
                  <a:lnTo>
                    <a:pt x="4610913" y="6781800"/>
                  </a:lnTo>
                  <a:close/>
                </a:path>
                <a:path w="6137275" h="6845300">
                  <a:moveTo>
                    <a:pt x="4796011" y="6743700"/>
                  </a:moveTo>
                  <a:lnTo>
                    <a:pt x="2985532" y="6743700"/>
                  </a:lnTo>
                  <a:lnTo>
                    <a:pt x="3124053" y="6781800"/>
                  </a:lnTo>
                  <a:lnTo>
                    <a:pt x="4657490" y="6781800"/>
                  </a:lnTo>
                  <a:lnTo>
                    <a:pt x="4796011" y="6743700"/>
                  </a:lnTo>
                  <a:close/>
                </a:path>
                <a:path w="6137275" h="6845300">
                  <a:moveTo>
                    <a:pt x="6137148" y="0"/>
                  </a:moveTo>
                  <a:lnTo>
                    <a:pt x="1607407" y="0"/>
                  </a:lnTo>
                  <a:lnTo>
                    <a:pt x="1462371" y="101600"/>
                  </a:lnTo>
                  <a:lnTo>
                    <a:pt x="1391747" y="152400"/>
                  </a:lnTo>
                  <a:lnTo>
                    <a:pt x="1356957" y="190500"/>
                  </a:lnTo>
                  <a:lnTo>
                    <a:pt x="1288437" y="241300"/>
                  </a:lnTo>
                  <a:lnTo>
                    <a:pt x="1254715" y="279400"/>
                  </a:lnTo>
                  <a:lnTo>
                    <a:pt x="1188364" y="330200"/>
                  </a:lnTo>
                  <a:lnTo>
                    <a:pt x="1155742" y="368299"/>
                  </a:lnTo>
                  <a:lnTo>
                    <a:pt x="1123493" y="393699"/>
                  </a:lnTo>
                  <a:lnTo>
                    <a:pt x="1091623" y="431799"/>
                  </a:lnTo>
                  <a:lnTo>
                    <a:pt x="1060133" y="457199"/>
                  </a:lnTo>
                  <a:lnTo>
                    <a:pt x="1029028" y="495299"/>
                  </a:lnTo>
                  <a:lnTo>
                    <a:pt x="998311" y="533399"/>
                  </a:lnTo>
                  <a:lnTo>
                    <a:pt x="967985" y="558799"/>
                  </a:lnTo>
                  <a:lnTo>
                    <a:pt x="938055" y="596899"/>
                  </a:lnTo>
                  <a:lnTo>
                    <a:pt x="908524" y="622299"/>
                  </a:lnTo>
                  <a:lnTo>
                    <a:pt x="879395" y="660399"/>
                  </a:lnTo>
                  <a:lnTo>
                    <a:pt x="850672" y="698499"/>
                  </a:lnTo>
                  <a:lnTo>
                    <a:pt x="822358" y="736599"/>
                  </a:lnTo>
                  <a:lnTo>
                    <a:pt x="794458" y="761999"/>
                  </a:lnTo>
                  <a:lnTo>
                    <a:pt x="766974" y="800099"/>
                  </a:lnTo>
                  <a:lnTo>
                    <a:pt x="739911" y="838199"/>
                  </a:lnTo>
                  <a:lnTo>
                    <a:pt x="713271" y="876299"/>
                  </a:lnTo>
                  <a:lnTo>
                    <a:pt x="687058" y="914399"/>
                  </a:lnTo>
                  <a:lnTo>
                    <a:pt x="661276" y="952499"/>
                  </a:lnTo>
                  <a:lnTo>
                    <a:pt x="635929" y="990599"/>
                  </a:lnTo>
                  <a:lnTo>
                    <a:pt x="611020" y="1028699"/>
                  </a:lnTo>
                  <a:lnTo>
                    <a:pt x="586552" y="1054099"/>
                  </a:lnTo>
                  <a:lnTo>
                    <a:pt x="562530" y="1092199"/>
                  </a:lnTo>
                  <a:lnTo>
                    <a:pt x="538956" y="1142999"/>
                  </a:lnTo>
                  <a:lnTo>
                    <a:pt x="515834" y="1181099"/>
                  </a:lnTo>
                  <a:lnTo>
                    <a:pt x="493168" y="1219199"/>
                  </a:lnTo>
                  <a:lnTo>
                    <a:pt x="470962" y="1257299"/>
                  </a:lnTo>
                  <a:lnTo>
                    <a:pt x="449219" y="1295399"/>
                  </a:lnTo>
                  <a:lnTo>
                    <a:pt x="427942" y="1333499"/>
                  </a:lnTo>
                  <a:lnTo>
                    <a:pt x="407135" y="1371599"/>
                  </a:lnTo>
                  <a:lnTo>
                    <a:pt x="386801" y="1409699"/>
                  </a:lnTo>
                  <a:lnTo>
                    <a:pt x="366945" y="1447799"/>
                  </a:lnTo>
                  <a:lnTo>
                    <a:pt x="347570" y="1498599"/>
                  </a:lnTo>
                  <a:lnTo>
                    <a:pt x="328679" y="1536699"/>
                  </a:lnTo>
                  <a:lnTo>
                    <a:pt x="310276" y="1574799"/>
                  </a:lnTo>
                  <a:lnTo>
                    <a:pt x="292364" y="1612899"/>
                  </a:lnTo>
                  <a:lnTo>
                    <a:pt x="274948" y="1663699"/>
                  </a:lnTo>
                  <a:lnTo>
                    <a:pt x="258030" y="1701799"/>
                  </a:lnTo>
                  <a:lnTo>
                    <a:pt x="241614" y="1739899"/>
                  </a:lnTo>
                  <a:lnTo>
                    <a:pt x="225704" y="1790699"/>
                  </a:lnTo>
                  <a:lnTo>
                    <a:pt x="210303" y="1828799"/>
                  </a:lnTo>
                  <a:lnTo>
                    <a:pt x="195415" y="1866899"/>
                  </a:lnTo>
                  <a:lnTo>
                    <a:pt x="181043" y="1917699"/>
                  </a:lnTo>
                  <a:lnTo>
                    <a:pt x="167191" y="1955799"/>
                  </a:lnTo>
                  <a:lnTo>
                    <a:pt x="153863" y="2006599"/>
                  </a:lnTo>
                  <a:lnTo>
                    <a:pt x="141062" y="2044699"/>
                  </a:lnTo>
                  <a:lnTo>
                    <a:pt x="128791" y="2095499"/>
                  </a:lnTo>
                  <a:lnTo>
                    <a:pt x="117055" y="2133599"/>
                  </a:lnTo>
                  <a:lnTo>
                    <a:pt x="105857" y="2184399"/>
                  </a:lnTo>
                  <a:lnTo>
                    <a:pt x="95199" y="2222499"/>
                  </a:lnTo>
                  <a:lnTo>
                    <a:pt x="85087" y="2273299"/>
                  </a:lnTo>
                  <a:lnTo>
                    <a:pt x="75523" y="2311399"/>
                  </a:lnTo>
                  <a:lnTo>
                    <a:pt x="66511" y="2362199"/>
                  </a:lnTo>
                  <a:lnTo>
                    <a:pt x="58055" y="2400299"/>
                  </a:lnTo>
                  <a:lnTo>
                    <a:pt x="50158" y="2451099"/>
                  </a:lnTo>
                  <a:lnTo>
                    <a:pt x="42824" y="2501899"/>
                  </a:lnTo>
                  <a:lnTo>
                    <a:pt x="36056" y="2539999"/>
                  </a:lnTo>
                  <a:lnTo>
                    <a:pt x="29857" y="2590799"/>
                  </a:lnTo>
                  <a:lnTo>
                    <a:pt x="24232" y="2641599"/>
                  </a:lnTo>
                  <a:lnTo>
                    <a:pt x="19184" y="2679699"/>
                  </a:lnTo>
                  <a:lnTo>
                    <a:pt x="14717" y="2730499"/>
                  </a:lnTo>
                  <a:lnTo>
                    <a:pt x="10834" y="2781299"/>
                  </a:lnTo>
                  <a:lnTo>
                    <a:pt x="7538" y="2819399"/>
                  </a:lnTo>
                  <a:lnTo>
                    <a:pt x="4834" y="2870199"/>
                  </a:lnTo>
                  <a:lnTo>
                    <a:pt x="2724" y="2920999"/>
                  </a:lnTo>
                  <a:lnTo>
                    <a:pt x="1213" y="2971799"/>
                  </a:lnTo>
                  <a:lnTo>
                    <a:pt x="303" y="3009899"/>
                  </a:lnTo>
                  <a:lnTo>
                    <a:pt x="0" y="3060699"/>
                  </a:lnTo>
                  <a:lnTo>
                    <a:pt x="303" y="3111499"/>
                  </a:lnTo>
                  <a:lnTo>
                    <a:pt x="1213" y="3162299"/>
                  </a:lnTo>
                  <a:lnTo>
                    <a:pt x="2724" y="3200399"/>
                  </a:lnTo>
                  <a:lnTo>
                    <a:pt x="4834" y="3251199"/>
                  </a:lnTo>
                  <a:lnTo>
                    <a:pt x="7538" y="3301999"/>
                  </a:lnTo>
                  <a:lnTo>
                    <a:pt x="10834" y="3352799"/>
                  </a:lnTo>
                  <a:lnTo>
                    <a:pt x="14717" y="3390899"/>
                  </a:lnTo>
                  <a:lnTo>
                    <a:pt x="19184" y="3441699"/>
                  </a:lnTo>
                  <a:lnTo>
                    <a:pt x="24232" y="3492499"/>
                  </a:lnTo>
                  <a:lnTo>
                    <a:pt x="29857" y="3530599"/>
                  </a:lnTo>
                  <a:lnTo>
                    <a:pt x="36056" y="3581399"/>
                  </a:lnTo>
                  <a:lnTo>
                    <a:pt x="42824" y="3632200"/>
                  </a:lnTo>
                  <a:lnTo>
                    <a:pt x="50158" y="3670300"/>
                  </a:lnTo>
                  <a:lnTo>
                    <a:pt x="58055" y="3721100"/>
                  </a:lnTo>
                  <a:lnTo>
                    <a:pt x="66511" y="3759200"/>
                  </a:lnTo>
                  <a:lnTo>
                    <a:pt x="75523" y="3810000"/>
                  </a:lnTo>
                  <a:lnTo>
                    <a:pt x="85087" y="3848100"/>
                  </a:lnTo>
                  <a:lnTo>
                    <a:pt x="95199" y="3898900"/>
                  </a:lnTo>
                  <a:lnTo>
                    <a:pt x="105857" y="3949700"/>
                  </a:lnTo>
                  <a:lnTo>
                    <a:pt x="117055" y="3987800"/>
                  </a:lnTo>
                  <a:lnTo>
                    <a:pt x="128791" y="4038600"/>
                  </a:lnTo>
                  <a:lnTo>
                    <a:pt x="141062" y="4076700"/>
                  </a:lnTo>
                  <a:lnTo>
                    <a:pt x="153863" y="4114800"/>
                  </a:lnTo>
                  <a:lnTo>
                    <a:pt x="167191" y="4165600"/>
                  </a:lnTo>
                  <a:lnTo>
                    <a:pt x="181043" y="4203700"/>
                  </a:lnTo>
                  <a:lnTo>
                    <a:pt x="195415" y="4254500"/>
                  </a:lnTo>
                  <a:lnTo>
                    <a:pt x="210303" y="4292600"/>
                  </a:lnTo>
                  <a:lnTo>
                    <a:pt x="225704" y="4343400"/>
                  </a:lnTo>
                  <a:lnTo>
                    <a:pt x="241614" y="4381500"/>
                  </a:lnTo>
                  <a:lnTo>
                    <a:pt x="258030" y="4419600"/>
                  </a:lnTo>
                  <a:lnTo>
                    <a:pt x="274948" y="4470400"/>
                  </a:lnTo>
                  <a:lnTo>
                    <a:pt x="292364" y="4508500"/>
                  </a:lnTo>
                  <a:lnTo>
                    <a:pt x="310276" y="4546600"/>
                  </a:lnTo>
                  <a:lnTo>
                    <a:pt x="328679" y="4584700"/>
                  </a:lnTo>
                  <a:lnTo>
                    <a:pt x="347570" y="4635500"/>
                  </a:lnTo>
                  <a:lnTo>
                    <a:pt x="366945" y="4673600"/>
                  </a:lnTo>
                  <a:lnTo>
                    <a:pt x="386801" y="4711700"/>
                  </a:lnTo>
                  <a:lnTo>
                    <a:pt x="407135" y="4749800"/>
                  </a:lnTo>
                  <a:lnTo>
                    <a:pt x="427942" y="4787900"/>
                  </a:lnTo>
                  <a:lnTo>
                    <a:pt x="449219" y="4826000"/>
                  </a:lnTo>
                  <a:lnTo>
                    <a:pt x="470962" y="4876800"/>
                  </a:lnTo>
                  <a:lnTo>
                    <a:pt x="493168" y="4914900"/>
                  </a:lnTo>
                  <a:lnTo>
                    <a:pt x="515834" y="4953000"/>
                  </a:lnTo>
                  <a:lnTo>
                    <a:pt x="538956" y="4991100"/>
                  </a:lnTo>
                  <a:lnTo>
                    <a:pt x="562530" y="5029200"/>
                  </a:lnTo>
                  <a:lnTo>
                    <a:pt x="586552" y="5067300"/>
                  </a:lnTo>
                  <a:lnTo>
                    <a:pt x="611020" y="5105400"/>
                  </a:lnTo>
                  <a:lnTo>
                    <a:pt x="635929" y="5143500"/>
                  </a:lnTo>
                  <a:lnTo>
                    <a:pt x="661276" y="5181600"/>
                  </a:lnTo>
                  <a:lnTo>
                    <a:pt x="687058" y="5207000"/>
                  </a:lnTo>
                  <a:lnTo>
                    <a:pt x="713271" y="5245099"/>
                  </a:lnTo>
                  <a:lnTo>
                    <a:pt x="739911" y="5283199"/>
                  </a:lnTo>
                  <a:lnTo>
                    <a:pt x="766974" y="5321299"/>
                  </a:lnTo>
                  <a:lnTo>
                    <a:pt x="794458" y="5359399"/>
                  </a:lnTo>
                  <a:lnTo>
                    <a:pt x="822358" y="5397499"/>
                  </a:lnTo>
                  <a:lnTo>
                    <a:pt x="850672" y="5422899"/>
                  </a:lnTo>
                  <a:lnTo>
                    <a:pt x="879395" y="5460999"/>
                  </a:lnTo>
                  <a:lnTo>
                    <a:pt x="908524" y="5499099"/>
                  </a:lnTo>
                  <a:lnTo>
                    <a:pt x="938055" y="5524499"/>
                  </a:lnTo>
                  <a:lnTo>
                    <a:pt x="967985" y="5562599"/>
                  </a:lnTo>
                  <a:lnTo>
                    <a:pt x="998311" y="5600699"/>
                  </a:lnTo>
                  <a:lnTo>
                    <a:pt x="1029028" y="5626099"/>
                  </a:lnTo>
                  <a:lnTo>
                    <a:pt x="1060133" y="5664199"/>
                  </a:lnTo>
                  <a:lnTo>
                    <a:pt x="1091623" y="5689599"/>
                  </a:lnTo>
                  <a:lnTo>
                    <a:pt x="1123493" y="5727699"/>
                  </a:lnTo>
                  <a:lnTo>
                    <a:pt x="1155742" y="5753099"/>
                  </a:lnTo>
                  <a:lnTo>
                    <a:pt x="1188364" y="5791199"/>
                  </a:lnTo>
                  <a:lnTo>
                    <a:pt x="1221356" y="5816599"/>
                  </a:lnTo>
                  <a:lnTo>
                    <a:pt x="1254715" y="5854699"/>
                  </a:lnTo>
                  <a:lnTo>
                    <a:pt x="1322519" y="5905499"/>
                  </a:lnTo>
                  <a:lnTo>
                    <a:pt x="1356957" y="5943599"/>
                  </a:lnTo>
                  <a:lnTo>
                    <a:pt x="1426887" y="5994399"/>
                  </a:lnTo>
                  <a:lnTo>
                    <a:pt x="1498198" y="6045199"/>
                  </a:lnTo>
                  <a:lnTo>
                    <a:pt x="1534363" y="6083299"/>
                  </a:lnTo>
                  <a:lnTo>
                    <a:pt x="1607693" y="6134099"/>
                  </a:lnTo>
                  <a:lnTo>
                    <a:pt x="1720135" y="6210299"/>
                  </a:lnTo>
                  <a:lnTo>
                    <a:pt x="1835429" y="6286499"/>
                  </a:lnTo>
                  <a:lnTo>
                    <a:pt x="1874478" y="6299199"/>
                  </a:lnTo>
                  <a:lnTo>
                    <a:pt x="1993425" y="6375399"/>
                  </a:lnTo>
                  <a:lnTo>
                    <a:pt x="2033663" y="6388099"/>
                  </a:lnTo>
                  <a:lnTo>
                    <a:pt x="2114999" y="6438899"/>
                  </a:lnTo>
                  <a:lnTo>
                    <a:pt x="2156091" y="6451599"/>
                  </a:lnTo>
                  <a:lnTo>
                    <a:pt x="2197461" y="6476999"/>
                  </a:lnTo>
                  <a:lnTo>
                    <a:pt x="2239104" y="6489699"/>
                  </a:lnTo>
                  <a:lnTo>
                    <a:pt x="2281019" y="6515100"/>
                  </a:lnTo>
                  <a:lnTo>
                    <a:pt x="2323200" y="6527800"/>
                  </a:lnTo>
                  <a:lnTo>
                    <a:pt x="2365645" y="6553200"/>
                  </a:lnTo>
                  <a:lnTo>
                    <a:pt x="2451310" y="6578600"/>
                  </a:lnTo>
                  <a:lnTo>
                    <a:pt x="2494523" y="6604000"/>
                  </a:lnTo>
                  <a:lnTo>
                    <a:pt x="2625645" y="6642100"/>
                  </a:lnTo>
                  <a:lnTo>
                    <a:pt x="2669833" y="6667500"/>
                  </a:lnTo>
                  <a:lnTo>
                    <a:pt x="2939774" y="6743700"/>
                  </a:lnTo>
                  <a:lnTo>
                    <a:pt x="4841769" y="6743700"/>
                  </a:lnTo>
                  <a:lnTo>
                    <a:pt x="5111710" y="6667500"/>
                  </a:lnTo>
                  <a:lnTo>
                    <a:pt x="5155898" y="6642100"/>
                  </a:lnTo>
                  <a:lnTo>
                    <a:pt x="5287020" y="6604000"/>
                  </a:lnTo>
                  <a:lnTo>
                    <a:pt x="5330233" y="6578600"/>
                  </a:lnTo>
                  <a:lnTo>
                    <a:pt x="5415898" y="6553200"/>
                  </a:lnTo>
                  <a:lnTo>
                    <a:pt x="5458343" y="6527800"/>
                  </a:lnTo>
                  <a:lnTo>
                    <a:pt x="5500524" y="6515100"/>
                  </a:lnTo>
                  <a:lnTo>
                    <a:pt x="5542439" y="6489699"/>
                  </a:lnTo>
                  <a:lnTo>
                    <a:pt x="5584082" y="6476999"/>
                  </a:lnTo>
                  <a:lnTo>
                    <a:pt x="5625452" y="6451599"/>
                  </a:lnTo>
                  <a:lnTo>
                    <a:pt x="5666544" y="6438899"/>
                  </a:lnTo>
                  <a:lnTo>
                    <a:pt x="5747880" y="6388099"/>
                  </a:lnTo>
                  <a:lnTo>
                    <a:pt x="5788118" y="6375399"/>
                  </a:lnTo>
                  <a:lnTo>
                    <a:pt x="5907065" y="6299199"/>
                  </a:lnTo>
                  <a:lnTo>
                    <a:pt x="5946114" y="6286499"/>
                  </a:lnTo>
                  <a:lnTo>
                    <a:pt x="6061408" y="6210299"/>
                  </a:lnTo>
                  <a:lnTo>
                    <a:pt x="6137148" y="6159499"/>
                  </a:lnTo>
                  <a:lnTo>
                    <a:pt x="6137148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2" y="0"/>
              <a:ext cx="5992368" cy="68579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199632" y="758"/>
              <a:ext cx="5992495" cy="6857365"/>
            </a:xfrm>
            <a:custGeom>
              <a:avLst/>
              <a:gdLst/>
              <a:ahLst/>
              <a:cxnLst/>
              <a:rect l="l" t="t" r="r" b="b"/>
              <a:pathLst>
                <a:path w="5992495" h="6857365">
                  <a:moveTo>
                    <a:pt x="0" y="3384045"/>
                  </a:moveTo>
                  <a:lnTo>
                    <a:pt x="307" y="3335784"/>
                  </a:lnTo>
                  <a:lnTo>
                    <a:pt x="1229" y="3287672"/>
                  </a:lnTo>
                  <a:lnTo>
                    <a:pt x="2760" y="3239711"/>
                  </a:lnTo>
                  <a:lnTo>
                    <a:pt x="4897" y="3191905"/>
                  </a:lnTo>
                  <a:lnTo>
                    <a:pt x="7636" y="3144258"/>
                  </a:lnTo>
                  <a:lnTo>
                    <a:pt x="10974" y="3096774"/>
                  </a:lnTo>
                  <a:lnTo>
                    <a:pt x="14907" y="3049457"/>
                  </a:lnTo>
                  <a:lnTo>
                    <a:pt x="19430" y="3002309"/>
                  </a:lnTo>
                  <a:lnTo>
                    <a:pt x="24542" y="2955336"/>
                  </a:lnTo>
                  <a:lnTo>
                    <a:pt x="30236" y="2908540"/>
                  </a:lnTo>
                  <a:lnTo>
                    <a:pt x="36511" y="2861925"/>
                  </a:lnTo>
                  <a:lnTo>
                    <a:pt x="43362" y="2815496"/>
                  </a:lnTo>
                  <a:lnTo>
                    <a:pt x="50785" y="2769255"/>
                  </a:lnTo>
                  <a:lnTo>
                    <a:pt x="58777" y="2723207"/>
                  </a:lnTo>
                  <a:lnTo>
                    <a:pt x="67334" y="2677355"/>
                  </a:lnTo>
                  <a:lnTo>
                    <a:pt x="76452" y="2631703"/>
                  </a:lnTo>
                  <a:lnTo>
                    <a:pt x="86128" y="2586255"/>
                  </a:lnTo>
                  <a:lnTo>
                    <a:pt x="96358" y="2541014"/>
                  </a:lnTo>
                  <a:lnTo>
                    <a:pt x="107138" y="2495984"/>
                  </a:lnTo>
                  <a:lnTo>
                    <a:pt x="118464" y="2451169"/>
                  </a:lnTo>
                  <a:lnTo>
                    <a:pt x="130333" y="2406573"/>
                  </a:lnTo>
                  <a:lnTo>
                    <a:pt x="142741" y="2362199"/>
                  </a:lnTo>
                  <a:lnTo>
                    <a:pt x="155684" y="2318050"/>
                  </a:lnTo>
                  <a:lnTo>
                    <a:pt x="169158" y="2274132"/>
                  </a:lnTo>
                  <a:lnTo>
                    <a:pt x="183161" y="2230447"/>
                  </a:lnTo>
                  <a:lnTo>
                    <a:pt x="197687" y="2187000"/>
                  </a:lnTo>
                  <a:lnTo>
                    <a:pt x="212734" y="2143793"/>
                  </a:lnTo>
                  <a:lnTo>
                    <a:pt x="228297" y="2100831"/>
                  </a:lnTo>
                  <a:lnTo>
                    <a:pt x="244373" y="2058117"/>
                  </a:lnTo>
                  <a:lnTo>
                    <a:pt x="260958" y="2015656"/>
                  </a:lnTo>
                  <a:lnTo>
                    <a:pt x="278049" y="1973450"/>
                  </a:lnTo>
                  <a:lnTo>
                    <a:pt x="295642" y="1931504"/>
                  </a:lnTo>
                  <a:lnTo>
                    <a:pt x="313732" y="1889821"/>
                  </a:lnTo>
                  <a:lnTo>
                    <a:pt x="332317" y="1848405"/>
                  </a:lnTo>
                  <a:lnTo>
                    <a:pt x="351392" y="1807259"/>
                  </a:lnTo>
                  <a:lnTo>
                    <a:pt x="370954" y="1766388"/>
                  </a:lnTo>
                  <a:lnTo>
                    <a:pt x="390999" y="1725796"/>
                  </a:lnTo>
                  <a:lnTo>
                    <a:pt x="411523" y="1685485"/>
                  </a:lnTo>
                  <a:lnTo>
                    <a:pt x="432523" y="1645460"/>
                  </a:lnTo>
                  <a:lnTo>
                    <a:pt x="453995" y="1605724"/>
                  </a:lnTo>
                  <a:lnTo>
                    <a:pt x="475936" y="1566281"/>
                  </a:lnTo>
                  <a:lnTo>
                    <a:pt x="498340" y="1527135"/>
                  </a:lnTo>
                  <a:lnTo>
                    <a:pt x="521206" y="1488290"/>
                  </a:lnTo>
                  <a:lnTo>
                    <a:pt x="544528" y="1449748"/>
                  </a:lnTo>
                  <a:lnTo>
                    <a:pt x="568304" y="1411515"/>
                  </a:lnTo>
                  <a:lnTo>
                    <a:pt x="592529" y="1373593"/>
                  </a:lnTo>
                  <a:lnTo>
                    <a:pt x="617200" y="1335987"/>
                  </a:lnTo>
                  <a:lnTo>
                    <a:pt x="642313" y="1298700"/>
                  </a:lnTo>
                  <a:lnTo>
                    <a:pt x="667865" y="1261736"/>
                  </a:lnTo>
                  <a:lnTo>
                    <a:pt x="693851" y="1225098"/>
                  </a:lnTo>
                  <a:lnTo>
                    <a:pt x="720268" y="1188791"/>
                  </a:lnTo>
                  <a:lnTo>
                    <a:pt x="747113" y="1152817"/>
                  </a:lnTo>
                  <a:lnTo>
                    <a:pt x="774381" y="1117182"/>
                  </a:lnTo>
                  <a:lnTo>
                    <a:pt x="802068" y="1081888"/>
                  </a:lnTo>
                  <a:lnTo>
                    <a:pt x="830172" y="1046939"/>
                  </a:lnTo>
                  <a:lnTo>
                    <a:pt x="858688" y="1012339"/>
                  </a:lnTo>
                  <a:lnTo>
                    <a:pt x="887613" y="978091"/>
                  </a:lnTo>
                  <a:lnTo>
                    <a:pt x="916942" y="944200"/>
                  </a:lnTo>
                  <a:lnTo>
                    <a:pt x="946673" y="910669"/>
                  </a:lnTo>
                  <a:lnTo>
                    <a:pt x="976801" y="877502"/>
                  </a:lnTo>
                  <a:lnTo>
                    <a:pt x="1007323" y="844703"/>
                  </a:lnTo>
                  <a:lnTo>
                    <a:pt x="1038235" y="812274"/>
                  </a:lnTo>
                  <a:lnTo>
                    <a:pt x="1069533" y="780221"/>
                  </a:lnTo>
                  <a:lnTo>
                    <a:pt x="1101214" y="748547"/>
                  </a:lnTo>
                  <a:lnTo>
                    <a:pt x="1133273" y="717254"/>
                  </a:lnTo>
                  <a:lnTo>
                    <a:pt x="1165707" y="686348"/>
                  </a:lnTo>
                  <a:lnTo>
                    <a:pt x="1198513" y="655832"/>
                  </a:lnTo>
                  <a:lnTo>
                    <a:pt x="1231687" y="625710"/>
                  </a:lnTo>
                  <a:lnTo>
                    <a:pt x="1265224" y="595985"/>
                  </a:lnTo>
                  <a:lnTo>
                    <a:pt x="1299122" y="566660"/>
                  </a:lnTo>
                  <a:lnTo>
                    <a:pt x="1333376" y="537741"/>
                  </a:lnTo>
                  <a:lnTo>
                    <a:pt x="1367983" y="509230"/>
                  </a:lnTo>
                  <a:lnTo>
                    <a:pt x="1402938" y="481132"/>
                  </a:lnTo>
                  <a:lnTo>
                    <a:pt x="1438239" y="453449"/>
                  </a:lnTo>
                  <a:lnTo>
                    <a:pt x="1473882" y="426186"/>
                  </a:lnTo>
                  <a:lnTo>
                    <a:pt x="1509863" y="399347"/>
                  </a:lnTo>
                  <a:lnTo>
                    <a:pt x="1546177" y="372934"/>
                  </a:lnTo>
                  <a:lnTo>
                    <a:pt x="1582822" y="346953"/>
                  </a:lnTo>
                  <a:lnTo>
                    <a:pt x="1619794" y="321406"/>
                  </a:lnTo>
                  <a:lnTo>
                    <a:pt x="1657088" y="296297"/>
                  </a:lnTo>
                  <a:lnTo>
                    <a:pt x="1694702" y="271630"/>
                  </a:lnTo>
                  <a:lnTo>
                    <a:pt x="1732632" y="247409"/>
                  </a:lnTo>
                  <a:lnTo>
                    <a:pt x="1770873" y="223638"/>
                  </a:lnTo>
                  <a:lnTo>
                    <a:pt x="1809422" y="200319"/>
                  </a:lnTo>
                  <a:lnTo>
                    <a:pt x="1848275" y="177458"/>
                  </a:lnTo>
                  <a:lnTo>
                    <a:pt x="1887429" y="155057"/>
                  </a:lnTo>
                  <a:lnTo>
                    <a:pt x="1926880" y="133121"/>
                  </a:lnTo>
                  <a:lnTo>
                    <a:pt x="1966625" y="111653"/>
                  </a:lnTo>
                  <a:lnTo>
                    <a:pt x="2006658" y="90656"/>
                  </a:lnTo>
                  <a:lnTo>
                    <a:pt x="2046977" y="70135"/>
                  </a:lnTo>
                  <a:lnTo>
                    <a:pt x="2087579" y="50094"/>
                  </a:lnTo>
                  <a:lnTo>
                    <a:pt x="2128458" y="30535"/>
                  </a:lnTo>
                  <a:lnTo>
                    <a:pt x="2169612" y="11463"/>
                  </a:lnTo>
                  <a:lnTo>
                    <a:pt x="2195169" y="0"/>
                  </a:lnTo>
                </a:path>
                <a:path w="5992495" h="6857365">
                  <a:moveTo>
                    <a:pt x="5216042" y="0"/>
                  </a:moveTo>
                  <a:lnTo>
                    <a:pt x="5282753" y="30535"/>
                  </a:lnTo>
                  <a:lnTo>
                    <a:pt x="5323632" y="50094"/>
                  </a:lnTo>
                  <a:lnTo>
                    <a:pt x="5364234" y="70135"/>
                  </a:lnTo>
                  <a:lnTo>
                    <a:pt x="5404553" y="90656"/>
                  </a:lnTo>
                  <a:lnTo>
                    <a:pt x="5444586" y="111653"/>
                  </a:lnTo>
                  <a:lnTo>
                    <a:pt x="5484331" y="133121"/>
                  </a:lnTo>
                  <a:lnTo>
                    <a:pt x="5523782" y="155057"/>
                  </a:lnTo>
                  <a:lnTo>
                    <a:pt x="5562936" y="177458"/>
                  </a:lnTo>
                  <a:lnTo>
                    <a:pt x="5601789" y="200319"/>
                  </a:lnTo>
                  <a:lnTo>
                    <a:pt x="5640338" y="223638"/>
                  </a:lnTo>
                  <a:lnTo>
                    <a:pt x="5678579" y="247409"/>
                  </a:lnTo>
                  <a:lnTo>
                    <a:pt x="5716509" y="271630"/>
                  </a:lnTo>
                  <a:lnTo>
                    <a:pt x="5754123" y="296297"/>
                  </a:lnTo>
                  <a:lnTo>
                    <a:pt x="5791417" y="321406"/>
                  </a:lnTo>
                  <a:lnTo>
                    <a:pt x="5828389" y="346953"/>
                  </a:lnTo>
                  <a:lnTo>
                    <a:pt x="5865034" y="372934"/>
                  </a:lnTo>
                  <a:lnTo>
                    <a:pt x="5901348" y="399347"/>
                  </a:lnTo>
                  <a:lnTo>
                    <a:pt x="5937329" y="426186"/>
                  </a:lnTo>
                  <a:lnTo>
                    <a:pt x="5972972" y="453449"/>
                  </a:lnTo>
                  <a:lnTo>
                    <a:pt x="5992368" y="468659"/>
                  </a:lnTo>
                </a:path>
                <a:path w="5992495" h="6857365">
                  <a:moveTo>
                    <a:pt x="5992368" y="6299430"/>
                  </a:moveTo>
                  <a:lnTo>
                    <a:pt x="5937329" y="6341903"/>
                  </a:lnTo>
                  <a:lnTo>
                    <a:pt x="5901348" y="6368743"/>
                  </a:lnTo>
                  <a:lnTo>
                    <a:pt x="5865034" y="6395155"/>
                  </a:lnTo>
                  <a:lnTo>
                    <a:pt x="5828389" y="6421137"/>
                  </a:lnTo>
                  <a:lnTo>
                    <a:pt x="5791417" y="6446684"/>
                  </a:lnTo>
                  <a:lnTo>
                    <a:pt x="5754123" y="6471792"/>
                  </a:lnTo>
                  <a:lnTo>
                    <a:pt x="5716509" y="6496459"/>
                  </a:lnTo>
                  <a:lnTo>
                    <a:pt x="5678579" y="6520680"/>
                  </a:lnTo>
                  <a:lnTo>
                    <a:pt x="5640338" y="6544452"/>
                  </a:lnTo>
                  <a:lnTo>
                    <a:pt x="5601789" y="6567770"/>
                  </a:lnTo>
                  <a:lnTo>
                    <a:pt x="5562936" y="6590631"/>
                  </a:lnTo>
                  <a:lnTo>
                    <a:pt x="5523782" y="6613032"/>
                  </a:lnTo>
                  <a:lnTo>
                    <a:pt x="5484331" y="6634968"/>
                  </a:lnTo>
                  <a:lnTo>
                    <a:pt x="5444586" y="6656437"/>
                  </a:lnTo>
                  <a:lnTo>
                    <a:pt x="5404553" y="6677433"/>
                  </a:lnTo>
                  <a:lnTo>
                    <a:pt x="5364234" y="6697954"/>
                  </a:lnTo>
                  <a:lnTo>
                    <a:pt x="5323632" y="6717996"/>
                  </a:lnTo>
                  <a:lnTo>
                    <a:pt x="5282753" y="6737554"/>
                  </a:lnTo>
                  <a:lnTo>
                    <a:pt x="5241599" y="6756626"/>
                  </a:lnTo>
                  <a:lnTo>
                    <a:pt x="5200174" y="6775208"/>
                  </a:lnTo>
                  <a:lnTo>
                    <a:pt x="5158482" y="6793295"/>
                  </a:lnTo>
                  <a:lnTo>
                    <a:pt x="5116527" y="6810884"/>
                  </a:lnTo>
                  <a:lnTo>
                    <a:pt x="5074312" y="6827972"/>
                  </a:lnTo>
                  <a:lnTo>
                    <a:pt x="5031841" y="6844555"/>
                  </a:lnTo>
                  <a:lnTo>
                    <a:pt x="4998122" y="6857241"/>
                  </a:lnTo>
                </a:path>
                <a:path w="5992495" h="6857365">
                  <a:moveTo>
                    <a:pt x="2413089" y="6857241"/>
                  </a:moveTo>
                  <a:lnTo>
                    <a:pt x="2336899" y="6827972"/>
                  </a:lnTo>
                  <a:lnTo>
                    <a:pt x="2294684" y="6810884"/>
                  </a:lnTo>
                  <a:lnTo>
                    <a:pt x="2252729" y="6793295"/>
                  </a:lnTo>
                  <a:lnTo>
                    <a:pt x="2211037" y="6775208"/>
                  </a:lnTo>
                  <a:lnTo>
                    <a:pt x="2169612" y="6756626"/>
                  </a:lnTo>
                  <a:lnTo>
                    <a:pt x="2128458" y="6737554"/>
                  </a:lnTo>
                  <a:lnTo>
                    <a:pt x="2087579" y="6717996"/>
                  </a:lnTo>
                  <a:lnTo>
                    <a:pt x="2046977" y="6697954"/>
                  </a:lnTo>
                  <a:lnTo>
                    <a:pt x="2006658" y="6677433"/>
                  </a:lnTo>
                  <a:lnTo>
                    <a:pt x="1966625" y="6656437"/>
                  </a:lnTo>
                  <a:lnTo>
                    <a:pt x="1926880" y="6634968"/>
                  </a:lnTo>
                  <a:lnTo>
                    <a:pt x="1887429" y="6613032"/>
                  </a:lnTo>
                  <a:lnTo>
                    <a:pt x="1848275" y="6590631"/>
                  </a:lnTo>
                  <a:lnTo>
                    <a:pt x="1809422" y="6567770"/>
                  </a:lnTo>
                  <a:lnTo>
                    <a:pt x="1770873" y="6544452"/>
                  </a:lnTo>
                  <a:lnTo>
                    <a:pt x="1732632" y="6520680"/>
                  </a:lnTo>
                  <a:lnTo>
                    <a:pt x="1694702" y="6496459"/>
                  </a:lnTo>
                  <a:lnTo>
                    <a:pt x="1657088" y="6471792"/>
                  </a:lnTo>
                  <a:lnTo>
                    <a:pt x="1619794" y="6446684"/>
                  </a:lnTo>
                  <a:lnTo>
                    <a:pt x="1582822" y="6421137"/>
                  </a:lnTo>
                  <a:lnTo>
                    <a:pt x="1546177" y="6395155"/>
                  </a:lnTo>
                  <a:lnTo>
                    <a:pt x="1509863" y="6368743"/>
                  </a:lnTo>
                  <a:lnTo>
                    <a:pt x="1473882" y="6341903"/>
                  </a:lnTo>
                  <a:lnTo>
                    <a:pt x="1438239" y="6314640"/>
                  </a:lnTo>
                  <a:lnTo>
                    <a:pt x="1402938" y="6286958"/>
                  </a:lnTo>
                  <a:lnTo>
                    <a:pt x="1367983" y="6258859"/>
                  </a:lnTo>
                  <a:lnTo>
                    <a:pt x="1333376" y="6230348"/>
                  </a:lnTo>
                  <a:lnTo>
                    <a:pt x="1299122" y="6201429"/>
                  </a:lnTo>
                  <a:lnTo>
                    <a:pt x="1265224" y="6172105"/>
                  </a:lnTo>
                  <a:lnTo>
                    <a:pt x="1231687" y="6142380"/>
                  </a:lnTo>
                  <a:lnTo>
                    <a:pt x="1198513" y="6112257"/>
                  </a:lnTo>
                  <a:lnTo>
                    <a:pt x="1165707" y="6081741"/>
                  </a:lnTo>
                  <a:lnTo>
                    <a:pt x="1133273" y="6050835"/>
                  </a:lnTo>
                  <a:lnTo>
                    <a:pt x="1101214" y="6019543"/>
                  </a:lnTo>
                  <a:lnTo>
                    <a:pt x="1069533" y="5987868"/>
                  </a:lnTo>
                  <a:lnTo>
                    <a:pt x="1038235" y="5955815"/>
                  </a:lnTo>
                  <a:lnTo>
                    <a:pt x="1007323" y="5923387"/>
                  </a:lnTo>
                  <a:lnTo>
                    <a:pt x="976801" y="5890587"/>
                  </a:lnTo>
                  <a:lnTo>
                    <a:pt x="946673" y="5857420"/>
                  </a:lnTo>
                  <a:lnTo>
                    <a:pt x="916942" y="5823889"/>
                  </a:lnTo>
                  <a:lnTo>
                    <a:pt x="887613" y="5789998"/>
                  </a:lnTo>
                  <a:lnTo>
                    <a:pt x="858688" y="5755751"/>
                  </a:lnTo>
                  <a:lnTo>
                    <a:pt x="830172" y="5721151"/>
                  </a:lnTo>
                  <a:lnTo>
                    <a:pt x="802068" y="5686202"/>
                  </a:lnTo>
                  <a:lnTo>
                    <a:pt x="774381" y="5650907"/>
                  </a:lnTo>
                  <a:lnTo>
                    <a:pt x="747113" y="5615272"/>
                  </a:lnTo>
                  <a:lnTo>
                    <a:pt x="720268" y="5579299"/>
                  </a:lnTo>
                  <a:lnTo>
                    <a:pt x="693851" y="5542991"/>
                  </a:lnTo>
                  <a:lnTo>
                    <a:pt x="667865" y="5506353"/>
                  </a:lnTo>
                  <a:lnTo>
                    <a:pt x="642313" y="5469389"/>
                  </a:lnTo>
                  <a:lnTo>
                    <a:pt x="617200" y="5432102"/>
                  </a:lnTo>
                  <a:lnTo>
                    <a:pt x="592529" y="5394496"/>
                  </a:lnTo>
                  <a:lnTo>
                    <a:pt x="568304" y="5356574"/>
                  </a:lnTo>
                  <a:lnTo>
                    <a:pt x="544528" y="5318341"/>
                  </a:lnTo>
                  <a:lnTo>
                    <a:pt x="521206" y="5279800"/>
                  </a:lnTo>
                  <a:lnTo>
                    <a:pt x="498340" y="5240954"/>
                  </a:lnTo>
                  <a:lnTo>
                    <a:pt x="475936" y="5201808"/>
                  </a:lnTo>
                  <a:lnTo>
                    <a:pt x="453995" y="5162365"/>
                  </a:lnTo>
                  <a:lnTo>
                    <a:pt x="432523" y="5122629"/>
                  </a:lnTo>
                  <a:lnTo>
                    <a:pt x="411523" y="5082604"/>
                  </a:lnTo>
                  <a:lnTo>
                    <a:pt x="390999" y="5042293"/>
                  </a:lnTo>
                  <a:lnTo>
                    <a:pt x="370954" y="5001701"/>
                  </a:lnTo>
                  <a:lnTo>
                    <a:pt x="351392" y="4960830"/>
                  </a:lnTo>
                  <a:lnTo>
                    <a:pt x="332317" y="4919685"/>
                  </a:lnTo>
                  <a:lnTo>
                    <a:pt x="313732" y="4878269"/>
                  </a:lnTo>
                  <a:lnTo>
                    <a:pt x="295642" y="4836586"/>
                  </a:lnTo>
                  <a:lnTo>
                    <a:pt x="278049" y="4794639"/>
                  </a:lnTo>
                  <a:lnTo>
                    <a:pt x="260958" y="4752434"/>
                  </a:lnTo>
                  <a:lnTo>
                    <a:pt x="244373" y="4709972"/>
                  </a:lnTo>
                  <a:lnTo>
                    <a:pt x="228297" y="4667258"/>
                  </a:lnTo>
                  <a:lnTo>
                    <a:pt x="212734" y="4624296"/>
                  </a:lnTo>
                  <a:lnTo>
                    <a:pt x="197687" y="4581090"/>
                  </a:lnTo>
                  <a:lnTo>
                    <a:pt x="183161" y="4537642"/>
                  </a:lnTo>
                  <a:lnTo>
                    <a:pt x="169158" y="4493957"/>
                  </a:lnTo>
                  <a:lnTo>
                    <a:pt x="155684" y="4450039"/>
                  </a:lnTo>
                  <a:lnTo>
                    <a:pt x="142741" y="4405891"/>
                  </a:lnTo>
                  <a:lnTo>
                    <a:pt x="130333" y="4361517"/>
                  </a:lnTo>
                  <a:lnTo>
                    <a:pt x="118464" y="4316920"/>
                  </a:lnTo>
                  <a:lnTo>
                    <a:pt x="107138" y="4272105"/>
                  </a:lnTo>
                  <a:lnTo>
                    <a:pt x="96358" y="4227076"/>
                  </a:lnTo>
                  <a:lnTo>
                    <a:pt x="86128" y="4181835"/>
                  </a:lnTo>
                  <a:lnTo>
                    <a:pt x="76452" y="4136386"/>
                  </a:lnTo>
                  <a:lnTo>
                    <a:pt x="67334" y="4090734"/>
                  </a:lnTo>
                  <a:lnTo>
                    <a:pt x="58777" y="4044882"/>
                  </a:lnTo>
                  <a:lnTo>
                    <a:pt x="50785" y="3998834"/>
                  </a:lnTo>
                  <a:lnTo>
                    <a:pt x="43362" y="3952593"/>
                  </a:lnTo>
                  <a:lnTo>
                    <a:pt x="36511" y="3906164"/>
                  </a:lnTo>
                  <a:lnTo>
                    <a:pt x="30236" y="3859549"/>
                  </a:lnTo>
                  <a:lnTo>
                    <a:pt x="24542" y="3812753"/>
                  </a:lnTo>
                  <a:lnTo>
                    <a:pt x="19430" y="3765780"/>
                  </a:lnTo>
                  <a:lnTo>
                    <a:pt x="14907" y="3718632"/>
                  </a:lnTo>
                  <a:lnTo>
                    <a:pt x="10974" y="3671315"/>
                  </a:lnTo>
                  <a:lnTo>
                    <a:pt x="7636" y="3623831"/>
                  </a:lnTo>
                  <a:lnTo>
                    <a:pt x="4897" y="3576184"/>
                  </a:lnTo>
                  <a:lnTo>
                    <a:pt x="2760" y="3528378"/>
                  </a:lnTo>
                  <a:lnTo>
                    <a:pt x="1229" y="3480417"/>
                  </a:lnTo>
                  <a:lnTo>
                    <a:pt x="307" y="3432305"/>
                  </a:lnTo>
                  <a:lnTo>
                    <a:pt x="0" y="3384045"/>
                  </a:lnTo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07923" y="2418079"/>
            <a:ext cx="52374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00AFEF"/>
                </a:solidFill>
                <a:latin typeface="Calibri"/>
                <a:cs typeface="Calibri"/>
              </a:rPr>
              <a:t>Financial</a:t>
            </a:r>
            <a:r>
              <a:rPr sz="4800" spc="-6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4800" spc="-10" dirty="0">
                <a:solidFill>
                  <a:srgbClr val="00AFEF"/>
                </a:solidFill>
                <a:latin typeface="Calibri"/>
                <a:cs typeface="Calibri"/>
              </a:rPr>
              <a:t>Accounting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9184" y="5216652"/>
            <a:ext cx="5499100" cy="1511935"/>
          </a:xfrm>
          <a:custGeom>
            <a:avLst/>
            <a:gdLst/>
            <a:ahLst/>
            <a:cxnLst/>
            <a:rect l="l" t="t" r="r" b="b"/>
            <a:pathLst>
              <a:path w="5499100" h="1511934">
                <a:moveTo>
                  <a:pt x="5246624" y="0"/>
                </a:moveTo>
                <a:lnTo>
                  <a:pt x="251967" y="0"/>
                </a:lnTo>
                <a:lnTo>
                  <a:pt x="206677" y="4058"/>
                </a:lnTo>
                <a:lnTo>
                  <a:pt x="164049" y="15759"/>
                </a:lnTo>
                <a:lnTo>
                  <a:pt x="124796" y="34393"/>
                </a:lnTo>
                <a:lnTo>
                  <a:pt x="89629" y="59248"/>
                </a:lnTo>
                <a:lnTo>
                  <a:pt x="59261" y="89614"/>
                </a:lnTo>
                <a:lnTo>
                  <a:pt x="34401" y="124779"/>
                </a:lnTo>
                <a:lnTo>
                  <a:pt x="15764" y="164034"/>
                </a:lnTo>
                <a:lnTo>
                  <a:pt x="4059" y="206667"/>
                </a:lnTo>
                <a:lnTo>
                  <a:pt x="0" y="251968"/>
                </a:lnTo>
                <a:lnTo>
                  <a:pt x="0" y="1259840"/>
                </a:lnTo>
                <a:lnTo>
                  <a:pt x="4059" y="1305130"/>
                </a:lnTo>
                <a:lnTo>
                  <a:pt x="15764" y="1347758"/>
                </a:lnTo>
                <a:lnTo>
                  <a:pt x="34401" y="1387011"/>
                </a:lnTo>
                <a:lnTo>
                  <a:pt x="59261" y="1422178"/>
                </a:lnTo>
                <a:lnTo>
                  <a:pt x="89629" y="1452546"/>
                </a:lnTo>
                <a:lnTo>
                  <a:pt x="124796" y="1477406"/>
                </a:lnTo>
                <a:lnTo>
                  <a:pt x="164049" y="1496043"/>
                </a:lnTo>
                <a:lnTo>
                  <a:pt x="206677" y="1507748"/>
                </a:lnTo>
                <a:lnTo>
                  <a:pt x="251967" y="1511808"/>
                </a:lnTo>
                <a:lnTo>
                  <a:pt x="5246624" y="1511808"/>
                </a:lnTo>
                <a:lnTo>
                  <a:pt x="5291924" y="1507748"/>
                </a:lnTo>
                <a:lnTo>
                  <a:pt x="5334557" y="1496043"/>
                </a:lnTo>
                <a:lnTo>
                  <a:pt x="5373812" y="1477406"/>
                </a:lnTo>
                <a:lnTo>
                  <a:pt x="5408977" y="1452546"/>
                </a:lnTo>
                <a:lnTo>
                  <a:pt x="5439343" y="1422178"/>
                </a:lnTo>
                <a:lnTo>
                  <a:pt x="5464198" y="1387011"/>
                </a:lnTo>
                <a:lnTo>
                  <a:pt x="5482832" y="1347758"/>
                </a:lnTo>
                <a:lnTo>
                  <a:pt x="5494533" y="1305130"/>
                </a:lnTo>
                <a:lnTo>
                  <a:pt x="5498592" y="1259840"/>
                </a:lnTo>
                <a:lnTo>
                  <a:pt x="5498592" y="251968"/>
                </a:lnTo>
                <a:lnTo>
                  <a:pt x="5494533" y="206667"/>
                </a:lnTo>
                <a:lnTo>
                  <a:pt x="5482832" y="164034"/>
                </a:lnTo>
                <a:lnTo>
                  <a:pt x="5464198" y="124779"/>
                </a:lnTo>
                <a:lnTo>
                  <a:pt x="5439343" y="89614"/>
                </a:lnTo>
                <a:lnTo>
                  <a:pt x="5408977" y="59248"/>
                </a:lnTo>
                <a:lnTo>
                  <a:pt x="5373812" y="34393"/>
                </a:lnTo>
                <a:lnTo>
                  <a:pt x="5334557" y="15759"/>
                </a:lnTo>
                <a:lnTo>
                  <a:pt x="5291924" y="4058"/>
                </a:lnTo>
                <a:lnTo>
                  <a:pt x="5246624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7923" y="3797553"/>
            <a:ext cx="4728845" cy="2806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0" dirty="0">
                <a:latin typeface="Calibri"/>
                <a:cs typeface="Calibri"/>
              </a:rPr>
              <a:t>Prepared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by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spc="-95" dirty="0">
                <a:latin typeface="Calibri"/>
                <a:cs typeface="Calibri"/>
              </a:rPr>
              <a:t>Dr.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Emad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Zaher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2000" b="1" spc="-5" dirty="0">
                <a:latin typeface="Calibri"/>
                <a:cs typeface="Calibri"/>
              </a:rPr>
              <a:t>Assistant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Professor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of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Accounting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sz="2400" b="1" u="heavy" spc="-30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MGM611</a:t>
            </a:r>
            <a:endParaRPr sz="2400">
              <a:latin typeface="Trebuchet MS"/>
              <a:cs typeface="Trebuchet MS"/>
            </a:endParaRPr>
          </a:p>
          <a:p>
            <a:pPr marL="612140" algn="ctr">
              <a:lnSpc>
                <a:spcPct val="100000"/>
              </a:lnSpc>
              <a:spcBef>
                <a:spcPts val="1565"/>
              </a:spcBef>
            </a:pP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sz="28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(3)</a:t>
            </a:r>
            <a:endParaRPr sz="2800">
              <a:latin typeface="Calibri"/>
              <a:cs typeface="Calibri"/>
            </a:endParaRPr>
          </a:p>
          <a:p>
            <a:pPr marL="719455" marR="99060" algn="ctr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Basic Financial </a:t>
            </a: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Statements </a:t>
            </a:r>
            <a:r>
              <a:rPr sz="2800" b="1" spc="-6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&amp;Closing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Accounts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8467" y="381913"/>
            <a:ext cx="2455028" cy="10842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7219" y="1930907"/>
            <a:ext cx="11081385" cy="3980815"/>
          </a:xfrm>
          <a:custGeom>
            <a:avLst/>
            <a:gdLst/>
            <a:ahLst/>
            <a:cxnLst/>
            <a:rect l="l" t="t" r="r" b="b"/>
            <a:pathLst>
              <a:path w="11081385" h="3980815">
                <a:moveTo>
                  <a:pt x="11081004" y="0"/>
                </a:moveTo>
                <a:lnTo>
                  <a:pt x="0" y="0"/>
                </a:lnTo>
                <a:lnTo>
                  <a:pt x="0" y="3980688"/>
                </a:lnTo>
                <a:lnTo>
                  <a:pt x="11081004" y="3980688"/>
                </a:lnTo>
                <a:lnTo>
                  <a:pt x="11081004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8456" y="1938908"/>
            <a:ext cx="322643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Calibri"/>
                <a:cs typeface="Calibri"/>
              </a:rPr>
              <a:t>Learning</a:t>
            </a:r>
            <a:r>
              <a:rPr sz="3200" spc="-9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outcomes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6264" y="2422430"/>
            <a:ext cx="10490835" cy="2709545"/>
          </a:xfrm>
          <a:prstGeom prst="rect">
            <a:avLst/>
          </a:prstGeom>
        </p:spPr>
        <p:txBody>
          <a:bodyPr vert="horz" wrap="square" lIns="0" tIns="147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65"/>
              </a:spcBef>
              <a:tabLst>
                <a:tab pos="92646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1	</a:t>
            </a:r>
            <a:r>
              <a:rPr sz="3000" b="1" spc="-5" dirty="0">
                <a:latin typeface="Times New Roman"/>
                <a:cs typeface="Times New Roman"/>
              </a:rPr>
              <a:t>Identify</a:t>
            </a:r>
            <a:r>
              <a:rPr sz="3000" b="1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the</a:t>
            </a:r>
            <a:r>
              <a:rPr sz="3000" b="1" dirty="0">
                <a:latin typeface="Times New Roman"/>
                <a:cs typeface="Times New Roman"/>
              </a:rPr>
              <a:t> income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statement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10" dirty="0">
                <a:latin typeface="Times New Roman"/>
                <a:cs typeface="Times New Roman"/>
              </a:rPr>
              <a:t>(Profit</a:t>
            </a:r>
            <a:r>
              <a:rPr sz="3000" b="1" spc="20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&amp; </a:t>
            </a:r>
            <a:r>
              <a:rPr sz="3000" b="1" spc="-5" dirty="0">
                <a:latin typeface="Times New Roman"/>
                <a:cs typeface="Times New Roman"/>
              </a:rPr>
              <a:t>loss).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  <a:tabLst>
                <a:tab pos="92646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2	</a:t>
            </a:r>
            <a:r>
              <a:rPr sz="3000" b="1" spc="-5" dirty="0">
                <a:latin typeface="Times New Roman"/>
                <a:cs typeface="Times New Roman"/>
              </a:rPr>
              <a:t>Explain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the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statement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of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changes</a:t>
            </a:r>
            <a:r>
              <a:rPr sz="3000" b="1" spc="-10" dirty="0">
                <a:latin typeface="Times New Roman"/>
                <a:cs typeface="Times New Roman"/>
              </a:rPr>
              <a:t> in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10" dirty="0">
                <a:latin typeface="Times New Roman"/>
                <a:cs typeface="Times New Roman"/>
              </a:rPr>
              <a:t>owner’s </a:t>
            </a:r>
            <a:r>
              <a:rPr sz="3000" b="1" spc="-30" dirty="0">
                <a:latin typeface="Times New Roman"/>
                <a:cs typeface="Times New Roman"/>
              </a:rPr>
              <a:t>Equity.</a:t>
            </a:r>
            <a:endParaRPr sz="3000">
              <a:latin typeface="Times New Roman"/>
              <a:cs typeface="Times New Roman"/>
            </a:endParaRPr>
          </a:p>
          <a:p>
            <a:pPr marL="911225" marR="5080" indent="-899160">
              <a:lnSpc>
                <a:spcPct val="100000"/>
              </a:lnSpc>
              <a:spcBef>
                <a:spcPts val="1000"/>
              </a:spcBef>
              <a:tabLst>
                <a:tab pos="91122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3	</a:t>
            </a:r>
            <a:r>
              <a:rPr sz="3000" b="1" spc="-5" dirty="0">
                <a:latin typeface="Times New Roman"/>
                <a:cs typeface="Times New Roman"/>
              </a:rPr>
              <a:t>Describe</a:t>
            </a:r>
            <a:r>
              <a:rPr sz="3000" b="1" spc="2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the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classified</a:t>
            </a:r>
            <a:r>
              <a:rPr sz="3000" b="1" spc="3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balance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sheet(Statement</a:t>
            </a:r>
            <a:r>
              <a:rPr sz="3000" b="1" spc="2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of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financial </a:t>
            </a:r>
            <a:r>
              <a:rPr sz="3000" b="1" spc="-73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position).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91122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4	</a:t>
            </a:r>
            <a:r>
              <a:rPr sz="3000" b="1" spc="-5" dirty="0">
                <a:latin typeface="Times New Roman"/>
                <a:cs typeface="Times New Roman"/>
              </a:rPr>
              <a:t>State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the </a:t>
            </a:r>
            <a:r>
              <a:rPr sz="3000" b="1" spc="-10" dirty="0">
                <a:latin typeface="Times New Roman"/>
                <a:cs typeface="Times New Roman"/>
              </a:rPr>
              <a:t>different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types</a:t>
            </a:r>
            <a:r>
              <a:rPr sz="3000" b="1" spc="-1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of</a:t>
            </a:r>
            <a:r>
              <a:rPr sz="3000" b="1" spc="-160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Accounts</a:t>
            </a:r>
            <a:r>
              <a:rPr sz="3000" b="1" spc="-10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&amp;</a:t>
            </a:r>
            <a:r>
              <a:rPr sz="3000" b="1" spc="-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closing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entries.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1673" y="308229"/>
            <a:ext cx="75596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0" dirty="0">
                <a:solidFill>
                  <a:srgbClr val="4471C4"/>
                </a:solidFill>
                <a:latin typeface="Calibri"/>
                <a:cs typeface="Calibri"/>
              </a:rPr>
              <a:t>Four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Basic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3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Statements</a:t>
            </a:r>
            <a:endParaRPr sz="40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03707" y="2417952"/>
          <a:ext cx="11573509" cy="3447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3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26984">
                <a:tc gridSpan="7">
                  <a:txBody>
                    <a:bodyPr/>
                    <a:lstStyle/>
                    <a:p>
                      <a:pPr algn="ctr">
                        <a:lnSpc>
                          <a:spcPts val="3204"/>
                        </a:lnSpc>
                      </a:pPr>
                      <a:r>
                        <a:rPr sz="2800" b="1" spc="-10" dirty="0">
                          <a:latin typeface="Calibri"/>
                          <a:cs typeface="Calibri"/>
                        </a:rPr>
                        <a:t>Companies</a:t>
                      </a:r>
                      <a:r>
                        <a:rPr sz="28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prepare</a:t>
                      </a:r>
                      <a:r>
                        <a:rPr sz="28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four</a:t>
                      </a:r>
                      <a:r>
                        <a:rPr sz="28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20" dirty="0">
                          <a:latin typeface="Calibri"/>
                          <a:cs typeface="Calibri"/>
                        </a:rPr>
                        <a:t>statements: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26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600" b="1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(Profit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&amp; loss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statement)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212725" marR="276225" algn="ctr">
                        <a:lnSpc>
                          <a:spcPct val="100000"/>
                        </a:lnSpc>
                      </a:pPr>
                      <a:r>
                        <a:rPr sz="2600" b="1" spc="-10" dirty="0">
                          <a:latin typeface="Calibri"/>
                          <a:cs typeface="Calibri"/>
                        </a:rPr>
                        <a:t>Changes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 in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6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Equity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66040" marR="52705" indent="-1270" algn="ctr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6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Position </a:t>
                      </a:r>
                      <a:r>
                        <a:rPr sz="2600" b="1" spc="-5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(Balance Sheet)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  <a:p>
                      <a:pPr marL="333375" marR="321310" indent="182880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6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Cash</a:t>
                      </a:r>
                      <a:r>
                        <a:rPr sz="26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Flows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1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303707" y="2412936"/>
            <a:ext cx="11584940" cy="0"/>
          </a:xfrm>
          <a:custGeom>
            <a:avLst/>
            <a:gdLst/>
            <a:ahLst/>
            <a:cxnLst/>
            <a:rect l="l" t="t" r="r" b="b"/>
            <a:pathLst>
              <a:path w="11584940">
                <a:moveTo>
                  <a:pt x="0" y="0"/>
                </a:moveTo>
                <a:lnTo>
                  <a:pt x="11584635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744979" y="2904744"/>
            <a:ext cx="457200" cy="650875"/>
            <a:chOff x="1744979" y="2904744"/>
            <a:chExt cx="457200" cy="650875"/>
          </a:xfrm>
        </p:grpSpPr>
        <p:sp>
          <p:nvSpPr>
            <p:cNvPr id="6" name="object 6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439411" y="2904744"/>
            <a:ext cx="457200" cy="650875"/>
            <a:chOff x="4439411" y="2904744"/>
            <a:chExt cx="457200" cy="650875"/>
          </a:xfrm>
        </p:grpSpPr>
        <p:sp>
          <p:nvSpPr>
            <p:cNvPr id="9" name="object 9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7296911" y="2912364"/>
            <a:ext cx="457200" cy="652780"/>
            <a:chOff x="7296911" y="2912364"/>
            <a:chExt cx="457200" cy="652780"/>
          </a:xfrm>
        </p:grpSpPr>
        <p:sp>
          <p:nvSpPr>
            <p:cNvPr id="12" name="object 12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0020300" y="2912364"/>
            <a:ext cx="457200" cy="652780"/>
            <a:chOff x="10020300" y="2912364"/>
            <a:chExt cx="457200" cy="652780"/>
          </a:xfrm>
        </p:grpSpPr>
        <p:sp>
          <p:nvSpPr>
            <p:cNvPr id="15" name="object 15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1958530" y="1077658"/>
            <a:ext cx="7877175" cy="1351915"/>
            <a:chOff x="1958530" y="1077658"/>
            <a:chExt cx="7877175" cy="1351915"/>
          </a:xfrm>
        </p:grpSpPr>
        <p:sp>
          <p:nvSpPr>
            <p:cNvPr id="18" name="object 18"/>
            <p:cNvSpPr/>
            <p:nvPr/>
          </p:nvSpPr>
          <p:spPr>
            <a:xfrm>
              <a:off x="2034794" y="1154429"/>
              <a:ext cx="7800975" cy="1275080"/>
            </a:xfrm>
            <a:custGeom>
              <a:avLst/>
              <a:gdLst/>
              <a:ahLst/>
              <a:cxnLst/>
              <a:rect l="l" t="t" r="r" b="b"/>
              <a:pathLst>
                <a:path w="7800975" h="1275080">
                  <a:moveTo>
                    <a:pt x="7800848" y="0"/>
                  </a:moveTo>
                  <a:lnTo>
                    <a:pt x="7710424" y="0"/>
                  </a:lnTo>
                  <a:lnTo>
                    <a:pt x="7710424" y="13970"/>
                  </a:lnTo>
                  <a:lnTo>
                    <a:pt x="7710424" y="27940"/>
                  </a:lnTo>
                  <a:lnTo>
                    <a:pt x="7710424" y="1183640"/>
                  </a:lnTo>
                  <a:lnTo>
                    <a:pt x="28575" y="1183640"/>
                  </a:lnTo>
                  <a:lnTo>
                    <a:pt x="14224" y="1183640"/>
                  </a:lnTo>
                  <a:lnTo>
                    <a:pt x="0" y="1183640"/>
                  </a:lnTo>
                  <a:lnTo>
                    <a:pt x="0" y="1245870"/>
                  </a:lnTo>
                  <a:lnTo>
                    <a:pt x="0" y="1275080"/>
                  </a:lnTo>
                  <a:lnTo>
                    <a:pt x="7800848" y="1275080"/>
                  </a:lnTo>
                  <a:lnTo>
                    <a:pt x="7800848" y="1245870"/>
                  </a:lnTo>
                  <a:lnTo>
                    <a:pt x="7800848" y="27940"/>
                  </a:lnTo>
                  <a:lnTo>
                    <a:pt x="780084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7772400" y="0"/>
                  </a:moveTo>
                  <a:lnTo>
                    <a:pt x="0" y="0"/>
                  </a:lnTo>
                  <a:lnTo>
                    <a:pt x="0" y="1246631"/>
                  </a:lnTo>
                  <a:lnTo>
                    <a:pt x="7772400" y="1246631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FFE6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0" y="1246631"/>
                  </a:moveTo>
                  <a:lnTo>
                    <a:pt x="7772400" y="1246631"/>
                  </a:lnTo>
                  <a:lnTo>
                    <a:pt x="7772400" y="0"/>
                  </a:lnTo>
                  <a:lnTo>
                    <a:pt x="0" y="0"/>
                  </a:lnTo>
                  <a:lnTo>
                    <a:pt x="0" y="1246631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119376" y="1162938"/>
            <a:ext cx="74891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57805" marR="5080" indent="-2745740">
              <a:lnSpc>
                <a:spcPct val="125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Financial Statements </a:t>
            </a:r>
            <a:r>
              <a:rPr sz="2400" b="1" spc="-5" dirty="0">
                <a:latin typeface="Arial"/>
                <a:cs typeface="Arial"/>
              </a:rPr>
              <a:t>are </a:t>
            </a:r>
            <a:r>
              <a:rPr sz="2400" b="1" dirty="0">
                <a:latin typeface="Arial"/>
                <a:cs typeface="Arial"/>
              </a:rPr>
              <a:t>prepared directly from the </a:t>
            </a:r>
            <a:r>
              <a:rPr sz="2400" b="1" spc="-655" dirty="0">
                <a:latin typeface="Arial"/>
                <a:cs typeface="Arial"/>
              </a:rPr>
              <a:t> </a:t>
            </a:r>
            <a:r>
              <a:rPr sz="2400" b="1" spc="-30" dirty="0">
                <a:latin typeface="Arial"/>
                <a:cs typeface="Arial"/>
              </a:rPr>
              <a:t>Trial</a:t>
            </a:r>
            <a:r>
              <a:rPr sz="2400" b="1" spc="-2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Balance.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92900" y="5846470"/>
            <a:ext cx="16440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1F3863"/>
                </a:solidFill>
                <a:latin typeface="Calibri"/>
                <a:cs typeface="Calibri"/>
              </a:rPr>
              <a:t>Point</a:t>
            </a:r>
            <a:r>
              <a:rPr sz="2400" b="1" spc="-5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1F3863"/>
                </a:solidFill>
                <a:latin typeface="Calibri"/>
                <a:cs typeface="Calibri"/>
              </a:rPr>
              <a:t>in</a:t>
            </a:r>
            <a:r>
              <a:rPr sz="2400" b="1" spc="-5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48202" y="5846470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661652" y="5846470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28396" y="5706466"/>
            <a:ext cx="2964815" cy="954405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463550">
              <a:lnSpc>
                <a:spcPct val="100000"/>
              </a:lnSpc>
              <a:spcBef>
                <a:spcPts val="12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4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2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0619" y="710183"/>
            <a:ext cx="10547604" cy="614781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280917" y="251206"/>
          <a:ext cx="5626099" cy="63397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90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2416">
                <a:tc grid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ts val="1870"/>
                        </a:lnSpc>
                        <a:spcBef>
                          <a:spcPts val="1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Dec.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615">
                <a:tc>
                  <a:txBody>
                    <a:bodyPr/>
                    <a:lstStyle/>
                    <a:p>
                      <a:pPr marL="55880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800" b="1" spc="-3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085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Sales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7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19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Fees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Earned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997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Commission</a:t>
                      </a:r>
                      <a:r>
                        <a:rPr sz="16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Consulting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917">
                <a:tc>
                  <a:txBody>
                    <a:bodyPr/>
                    <a:lstStyle/>
                    <a:p>
                      <a:pPr marL="308610">
                        <a:lnSpc>
                          <a:spcPts val="1764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Dividends</a:t>
                      </a:r>
                      <a:r>
                        <a:rPr sz="16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Rental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99770" algn="r">
                        <a:lnSpc>
                          <a:spcPts val="1375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Revenues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5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156">
                <a:tc>
                  <a:txBody>
                    <a:bodyPr/>
                    <a:lstStyle/>
                    <a:p>
                      <a:pPr marL="55880">
                        <a:lnSpc>
                          <a:spcPts val="2105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9254">
                <a:tc>
                  <a:txBody>
                    <a:bodyPr/>
                    <a:lstStyle/>
                    <a:p>
                      <a:pPr marL="273685">
                        <a:lnSpc>
                          <a:spcPts val="178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Salary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3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8765">
                <a:tc>
                  <a:txBody>
                    <a:bodyPr/>
                    <a:lstStyle/>
                    <a:p>
                      <a:pPr marL="27368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Repair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8778">
                <a:tc>
                  <a:txBody>
                    <a:bodyPr/>
                    <a:lstStyle/>
                    <a:p>
                      <a:pPr marL="273685">
                        <a:lnSpc>
                          <a:spcPts val="178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4356">
                <a:tc>
                  <a:txBody>
                    <a:bodyPr/>
                    <a:lstStyle/>
                    <a:p>
                      <a:pPr marL="273685">
                        <a:lnSpc>
                          <a:spcPts val="182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sz="16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6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1259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Supplies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1554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75615">
                        <a:lnSpc>
                          <a:spcPts val="126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368046">
                <a:tc>
                  <a:txBody>
                    <a:bodyPr/>
                    <a:lstStyle/>
                    <a:p>
                      <a:pPr marL="55880">
                        <a:lnSpc>
                          <a:spcPts val="2800"/>
                        </a:lnSpc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4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8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4355" y="1757172"/>
            <a:ext cx="9901555" cy="3329940"/>
          </a:xfrm>
          <a:custGeom>
            <a:avLst/>
            <a:gdLst/>
            <a:ahLst/>
            <a:cxnLst/>
            <a:rect l="l" t="t" r="r" b="b"/>
            <a:pathLst>
              <a:path w="9901555" h="3329940">
                <a:moveTo>
                  <a:pt x="9901428" y="0"/>
                </a:moveTo>
                <a:lnTo>
                  <a:pt x="0" y="0"/>
                </a:lnTo>
                <a:lnTo>
                  <a:pt x="0" y="3329940"/>
                </a:lnTo>
                <a:lnTo>
                  <a:pt x="9901428" y="3329940"/>
                </a:lnTo>
                <a:lnTo>
                  <a:pt x="9901428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08252" y="1675211"/>
            <a:ext cx="9542780" cy="16725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63750" marR="5080" indent="-2051685">
              <a:lnSpc>
                <a:spcPct val="150000"/>
              </a:lnSpc>
              <a:spcBef>
                <a:spcPts val="105"/>
              </a:spcBef>
            </a:pP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Revenues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and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expenses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determine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5" dirty="0">
                <a:solidFill>
                  <a:srgbClr val="4471C4"/>
                </a:solidFill>
                <a:latin typeface="Calibri"/>
                <a:cs typeface="Calibri"/>
              </a:rPr>
              <a:t>if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income </a:t>
            </a:r>
            <a:r>
              <a:rPr sz="3600" spc="-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or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loss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occurs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follows: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096" y="3321258"/>
            <a:ext cx="8383905" cy="1672589"/>
          </a:xfrm>
          <a:prstGeom prst="rect">
            <a:avLst/>
          </a:prstGeom>
        </p:spPr>
        <p:txBody>
          <a:bodyPr vert="horz" wrap="square" lIns="0" tIns="28765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2265"/>
              </a:spcBef>
              <a:buAutoNum type="alphaLcPeriod"/>
              <a:tabLst>
                <a:tab pos="470534" algn="l"/>
              </a:tabLst>
            </a:pPr>
            <a:r>
              <a:rPr sz="3600" b="1" spc="-15" dirty="0">
                <a:latin typeface="Calibri"/>
                <a:cs typeface="Calibri"/>
              </a:rPr>
              <a:t>Revenues </a:t>
            </a:r>
            <a:r>
              <a:rPr sz="3600" b="1" dirty="0">
                <a:latin typeface="Calibri"/>
                <a:cs typeface="Calibri"/>
              </a:rPr>
              <a:t>&gt; </a:t>
            </a:r>
            <a:r>
              <a:rPr sz="3600" b="1" spc="-5" dirty="0">
                <a:latin typeface="Calibri"/>
                <a:cs typeface="Calibri"/>
              </a:rPr>
              <a:t>Expenses: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Income(</a:t>
            </a:r>
            <a:r>
              <a:rPr sz="3600" b="1" spc="-10" dirty="0">
                <a:solidFill>
                  <a:srgbClr val="006FC0"/>
                </a:solidFill>
                <a:latin typeface="Calibri"/>
                <a:cs typeface="Calibri"/>
              </a:rPr>
              <a:t>Profit</a:t>
            </a:r>
            <a:r>
              <a:rPr sz="3600" b="1" spc="-10" dirty="0">
                <a:latin typeface="Calibri"/>
                <a:cs typeface="Calibri"/>
              </a:rPr>
              <a:t>).</a:t>
            </a:r>
            <a:endParaRPr sz="36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2165"/>
              </a:spcBef>
              <a:buAutoNum type="alphaLcPeriod"/>
              <a:tabLst>
                <a:tab pos="470534" algn="l"/>
              </a:tabLst>
            </a:pPr>
            <a:r>
              <a:rPr sz="3600" b="1" spc="-20" dirty="0">
                <a:latin typeface="Calibri"/>
                <a:cs typeface="Calibri"/>
              </a:rPr>
              <a:t>Revenues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&lt;</a:t>
            </a:r>
            <a:r>
              <a:rPr sz="3600" b="1" spc="-5" dirty="0">
                <a:latin typeface="Calibri"/>
                <a:cs typeface="Calibri"/>
              </a:rPr>
              <a:t> Expenses: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spc="-5" dirty="0">
                <a:latin typeface="Calibri"/>
                <a:cs typeface="Calibri"/>
              </a:rPr>
              <a:t> Income </a:t>
            </a:r>
            <a:r>
              <a:rPr sz="3600" b="1" dirty="0">
                <a:latin typeface="Calibri"/>
                <a:cs typeface="Calibri"/>
              </a:rPr>
              <a:t>(</a:t>
            </a:r>
            <a:r>
              <a:rPr sz="3600" b="1" dirty="0">
                <a:solidFill>
                  <a:srgbClr val="FF0000"/>
                </a:solidFill>
                <a:latin typeface="Calibri"/>
                <a:cs typeface="Calibri"/>
              </a:rPr>
              <a:t>loss)</a:t>
            </a:r>
            <a:r>
              <a:rPr sz="3600" b="1" dirty="0">
                <a:latin typeface="Calibri"/>
                <a:cs typeface="Calibri"/>
              </a:rPr>
              <a:t>.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1291" y="1068069"/>
            <a:ext cx="791908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Changes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in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Owner’s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Equity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00" y="1946148"/>
            <a:ext cx="8923020" cy="314096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829814" y="752729"/>
          <a:ext cx="7709534" cy="53366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26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55483">
                <a:tc gridSpan="2">
                  <a:txBody>
                    <a:bodyPr/>
                    <a:lstStyle/>
                    <a:p>
                      <a:pPr marL="1905" algn="ctr">
                        <a:lnSpc>
                          <a:spcPts val="2795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24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1416685" marR="1410335" algn="ctr">
                        <a:lnSpc>
                          <a:spcPct val="100000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Changes</a:t>
                      </a:r>
                      <a:r>
                        <a:rPr sz="2400" b="1" spc="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equity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2400" b="1" spc="-5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4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795">
                <a:tc>
                  <a:txBody>
                    <a:bodyPr/>
                    <a:lstStyle/>
                    <a:p>
                      <a:pPr marL="68580">
                        <a:lnSpc>
                          <a:spcPts val="28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4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03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+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603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spc="-5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….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56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941">
                <a:tc>
                  <a:txBody>
                    <a:bodyPr/>
                    <a:lstStyle/>
                    <a:p>
                      <a:pPr marL="68580">
                        <a:lnSpc>
                          <a:spcPts val="280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2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679450">
                        <a:lnSpc>
                          <a:spcPct val="1000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101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) ….</a:t>
                      </a:r>
                      <a:r>
                        <a:rPr sz="2400" spc="-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income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7426">
                <a:tc>
                  <a:txBody>
                    <a:bodyPr/>
                    <a:lstStyle/>
                    <a:p>
                      <a:pPr marL="68580">
                        <a:lnSpc>
                          <a:spcPts val="282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24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65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5814186" y="3699002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8"/>
                </a:lnTo>
                <a:lnTo>
                  <a:pt x="2609088" y="338328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07507" y="5154421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7"/>
                </a:lnTo>
                <a:lnTo>
                  <a:pt x="2609088" y="338327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2704" y="1525524"/>
            <a:ext cx="8546592" cy="47853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4364" y="670052"/>
            <a:ext cx="99371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of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Position</a:t>
            </a:r>
            <a:r>
              <a:rPr sz="40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(</a:t>
            </a:r>
            <a:r>
              <a:rPr sz="4000" spc="-5" dirty="0">
                <a:solidFill>
                  <a:srgbClr val="C00000"/>
                </a:solidFill>
                <a:latin typeface="Calibri"/>
                <a:cs typeface="Calibri"/>
              </a:rPr>
              <a:t>Balance</a:t>
            </a:r>
            <a:r>
              <a:rPr sz="400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C00000"/>
                </a:solidFill>
                <a:latin typeface="Calibri"/>
                <a:cs typeface="Calibri"/>
              </a:rPr>
              <a:t>sheet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)</a:t>
            </a:r>
            <a:endParaRPr sz="4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089973" y="0"/>
          <a:ext cx="6415403" cy="67075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40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9227">
                <a:tc gridSpan="3">
                  <a:txBody>
                    <a:bodyPr/>
                    <a:lstStyle/>
                    <a:p>
                      <a:pPr marL="217804" algn="ctr">
                        <a:lnSpc>
                          <a:spcPts val="123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2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909">
                <a:tc>
                  <a:txBody>
                    <a:bodyPr/>
                    <a:lstStyle/>
                    <a:p>
                      <a:pPr marL="246379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69570" marR="141605" algn="just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xx  xx  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3480">
                <a:tc rowSpan="2">
                  <a:txBody>
                    <a:bodyPr/>
                    <a:lstStyle/>
                    <a:p>
                      <a:pPr marL="246379">
                        <a:lnSpc>
                          <a:spcPts val="128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3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3523615">
                        <a:lnSpc>
                          <a:spcPct val="1000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Short-term</a:t>
                      </a:r>
                      <a:r>
                        <a:rPr sz="11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investment </a:t>
                      </a:r>
                      <a:r>
                        <a:rPr sz="1100" b="1" spc="-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Notes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Inventories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Prepaid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5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(Fixed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Assets)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7823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Land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2331085">
                        <a:lnSpc>
                          <a:spcPct val="100000"/>
                        </a:lnSpc>
                        <a:tabLst>
                          <a:tab pos="910590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Building	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Equipment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 </a:t>
                      </a:r>
                      <a:r>
                        <a:rPr sz="1200" spc="-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Machinery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Furniture	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2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69570" marR="141605" algn="just">
                        <a:lnSpc>
                          <a:spcPct val="102299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295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marL="246379">
                        <a:lnSpc>
                          <a:spcPts val="126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6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7935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Goodwill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7734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Copyright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2368">
                <a:tc>
                  <a:txBody>
                    <a:bodyPr/>
                    <a:lstStyle/>
                    <a:p>
                      <a:pPr marL="246379">
                        <a:lnSpc>
                          <a:spcPts val="118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Trademark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25730" algn="r">
                        <a:lnSpc>
                          <a:spcPts val="1180"/>
                        </a:lnSpc>
                      </a:pP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5707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R="718820" algn="ctr">
                        <a:lnSpc>
                          <a:spcPts val="122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19685" algn="ctr">
                        <a:lnSpc>
                          <a:spcPts val="122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5833">
                <a:tc>
                  <a:txBody>
                    <a:bodyPr/>
                    <a:lstStyle/>
                    <a:p>
                      <a:pPr marR="815340" algn="ctr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47015" marR="231140" algn="just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6936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11817">
                <a:tc rowSpan="2">
                  <a:txBody>
                    <a:bodyPr/>
                    <a:lstStyle/>
                    <a:p>
                      <a:pPr marL="246379" marR="38633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Notes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nearned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enue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726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ts val="124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1415">
                <a:tc rowSpan="2">
                  <a:txBody>
                    <a:bodyPr/>
                    <a:lstStyle/>
                    <a:p>
                      <a:pPr marR="2099310"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1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625215" algn="ctr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Mortgage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966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Bank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loan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4266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578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5795">
                <a:tc>
                  <a:txBody>
                    <a:bodyPr/>
                    <a:lstStyle/>
                    <a:p>
                      <a:pPr marR="514350" algn="ctr">
                        <a:lnSpc>
                          <a:spcPts val="13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300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63435">
                <a:tc>
                  <a:txBody>
                    <a:bodyPr/>
                    <a:lstStyle/>
                    <a:p>
                      <a:pPr marR="498475" algn="ctr">
                        <a:lnSpc>
                          <a:spcPts val="13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18554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Capital</a:t>
                      </a:r>
                      <a:r>
                        <a:rPr sz="11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…..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changes in owner’s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 statement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22034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5211">
                <a:tc>
                  <a:txBody>
                    <a:bodyPr/>
                    <a:lstStyle/>
                    <a:p>
                      <a:pPr marL="28575">
                        <a:lnSpc>
                          <a:spcPts val="120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ts val="120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4037838" y="6331419"/>
            <a:ext cx="2767965" cy="155575"/>
          </a:xfrm>
          <a:custGeom>
            <a:avLst/>
            <a:gdLst/>
            <a:ahLst/>
            <a:cxnLst/>
            <a:rect l="l" t="t" r="r" b="b"/>
            <a:pathLst>
              <a:path w="2767965" h="155575">
                <a:moveTo>
                  <a:pt x="2767584" y="0"/>
                </a:moveTo>
                <a:lnTo>
                  <a:pt x="1680972" y="0"/>
                </a:lnTo>
                <a:lnTo>
                  <a:pt x="1633728" y="0"/>
                </a:lnTo>
                <a:lnTo>
                  <a:pt x="0" y="0"/>
                </a:lnTo>
                <a:lnTo>
                  <a:pt x="0" y="155448"/>
                </a:lnTo>
                <a:lnTo>
                  <a:pt x="1633728" y="155448"/>
                </a:lnTo>
                <a:lnTo>
                  <a:pt x="1680972" y="155448"/>
                </a:lnTo>
                <a:lnTo>
                  <a:pt x="2767584" y="155448"/>
                </a:lnTo>
                <a:lnTo>
                  <a:pt x="276758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352" y="0"/>
            <a:ext cx="2955036" cy="106984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9729343" y="6298488"/>
            <a:ext cx="201104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7908" y="973836"/>
            <a:ext cx="10279380" cy="5195570"/>
          </a:xfrm>
          <a:custGeom>
            <a:avLst/>
            <a:gdLst/>
            <a:ahLst/>
            <a:cxnLst/>
            <a:rect l="l" t="t" r="r" b="b"/>
            <a:pathLst>
              <a:path w="10279380" h="5195570">
                <a:moveTo>
                  <a:pt x="10279380" y="0"/>
                </a:moveTo>
                <a:lnTo>
                  <a:pt x="0" y="0"/>
                </a:lnTo>
                <a:lnTo>
                  <a:pt x="0" y="5195316"/>
                </a:lnTo>
                <a:lnTo>
                  <a:pt x="10279380" y="5195316"/>
                </a:lnTo>
                <a:lnTo>
                  <a:pt x="10279380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67257" y="994105"/>
            <a:ext cx="1873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FF0000"/>
                  </a:solidFill>
                </a:uFill>
              </a:rPr>
              <a:t>Example</a:t>
            </a:r>
            <a:r>
              <a:rPr sz="2800" u="heavy" spc="-70" dirty="0">
                <a:uFill>
                  <a:solidFill>
                    <a:srgbClr val="FF0000"/>
                  </a:solidFill>
                </a:uFill>
              </a:rPr>
              <a:t> </a:t>
            </a:r>
            <a:r>
              <a:rPr sz="2800" u="heavy" dirty="0">
                <a:uFill>
                  <a:solidFill>
                    <a:srgbClr val="FF0000"/>
                  </a:solidFill>
                </a:uFill>
              </a:rPr>
              <a:t>(1)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867257" y="1433575"/>
            <a:ext cx="10121900" cy="1671955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40"/>
              </a:spcBef>
              <a:tabLst>
                <a:tab pos="2341245" algn="l"/>
              </a:tabLst>
            </a:pPr>
            <a:r>
              <a:rPr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Mohamed </a:t>
            </a:r>
            <a:r>
              <a:rPr sz="24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Emad	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has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sz="2400" u="heavy" spc="-1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Activities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during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year:</a:t>
            </a:r>
            <a:endParaRPr sz="2400">
              <a:latin typeface="Times New Roman"/>
              <a:cs typeface="Times New Roman"/>
            </a:endParaRPr>
          </a:p>
          <a:p>
            <a:pPr marL="12700" marR="5080" indent="68580">
              <a:lnSpc>
                <a:spcPct val="150000"/>
              </a:lnSpc>
              <a:tabLst>
                <a:tab pos="1161415" algn="l"/>
                <a:tab pos="1548765" algn="l"/>
                <a:tab pos="2365375" algn="l"/>
                <a:tab pos="2726690" algn="l"/>
                <a:tab pos="3554095" algn="l"/>
                <a:tab pos="3721735" algn="l"/>
                <a:tab pos="4313555" algn="l"/>
                <a:tab pos="4805680" algn="l"/>
                <a:tab pos="5531485" algn="l"/>
                <a:tab pos="5984240" algn="l"/>
                <a:tab pos="6473190" algn="l"/>
                <a:tab pos="6738620" algn="l"/>
                <a:tab pos="6885940" algn="l"/>
                <a:tab pos="7112000" algn="l"/>
                <a:tab pos="7701915" algn="l"/>
                <a:tab pos="8553450" algn="l"/>
                <a:tab pos="8919210" algn="l"/>
                <a:tab pos="10013950" algn="l"/>
              </a:tabLst>
            </a:pPr>
            <a:r>
              <a:rPr sz="2400" b="1" dirty="0">
                <a:latin typeface="Calibri"/>
                <a:cs typeface="Calibri"/>
              </a:rPr>
              <a:t>S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spc="2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v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spc="-5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10" dirty="0">
                <a:latin typeface="Calibri"/>
                <a:cs typeface="Calibri"/>
              </a:rPr>
              <a:t>e</a:t>
            </a:r>
            <a:r>
              <a:rPr sz="2400" b="1" spc="-3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enu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$52800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35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-25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$480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25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20" dirty="0">
                <a:latin typeface="Calibri"/>
                <a:cs typeface="Calibri"/>
              </a:rPr>
              <a:t>g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3308</a:t>
            </a:r>
            <a:r>
              <a:rPr sz="2400" b="1" dirty="0">
                <a:latin typeface="Calibri"/>
                <a:cs typeface="Calibri"/>
              </a:rPr>
              <a:t>0	-  ad</a:t>
            </a:r>
            <a:r>
              <a:rPr sz="2400" b="1" spc="-2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ertis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dirty="0">
                <a:latin typeface="Calibri"/>
                <a:cs typeface="Calibri"/>
              </a:rPr>
              <a:t>ng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$5400</a:t>
            </a:r>
            <a:r>
              <a:rPr sz="2400" b="1" dirty="0">
                <a:latin typeface="Calibri"/>
                <a:cs typeface="Calibri"/>
              </a:rPr>
              <a:t>-	u</a:t>
            </a:r>
            <a:r>
              <a:rPr sz="2400" b="1" spc="-15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iliti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$360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5" dirty="0">
                <a:latin typeface="Calibri"/>
                <a:cs typeface="Calibri"/>
              </a:rPr>
              <a:t>M</a:t>
            </a:r>
            <a:r>
              <a:rPr sz="2400" b="1" spc="-10" dirty="0">
                <a:latin typeface="Calibri"/>
                <a:cs typeface="Calibri"/>
              </a:rPr>
              <a:t>o</a:t>
            </a:r>
            <a:r>
              <a:rPr sz="2400" b="1" dirty="0">
                <a:latin typeface="Calibri"/>
                <a:cs typeface="Calibri"/>
              </a:rPr>
              <a:t>hamed	</a:t>
            </a:r>
            <a:r>
              <a:rPr sz="2400" b="1" spc="-5" dirty="0">
                <a:latin typeface="Calibri"/>
                <a:cs typeface="Calibri"/>
              </a:rPr>
              <a:t>wi</a:t>
            </a:r>
            <a:r>
              <a:rPr sz="2400" b="1" spc="-10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h</a:t>
            </a:r>
            <a:r>
              <a:rPr sz="2400" b="1" spc="-15" dirty="0">
                <a:latin typeface="Calibri"/>
                <a:cs typeface="Calibri"/>
              </a:rPr>
              <a:t>d</a:t>
            </a:r>
            <a:r>
              <a:rPr sz="2400" b="1" spc="-50" dirty="0">
                <a:latin typeface="Calibri"/>
                <a:cs typeface="Calibri"/>
              </a:rPr>
              <a:t>r</a:t>
            </a:r>
            <a:r>
              <a:rPr sz="2400" b="1" spc="-25" dirty="0">
                <a:latin typeface="Calibri"/>
                <a:cs typeface="Calibri"/>
              </a:rPr>
              <a:t>a</a:t>
            </a:r>
            <a:r>
              <a:rPr sz="2400" b="1" spc="-30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als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21443" y="3262629"/>
            <a:ext cx="14681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5490" algn="l"/>
              </a:tabLst>
            </a:pPr>
            <a:r>
              <a:rPr sz="2400" b="1" dirty="0">
                <a:latin typeface="Calibri"/>
                <a:cs typeface="Calibri"/>
              </a:rPr>
              <a:t>land	</a:t>
            </a:r>
            <a:r>
              <a:rPr sz="2400" b="1" spc="-5" dirty="0">
                <a:latin typeface="Calibri"/>
                <a:cs typeface="Calibri"/>
              </a:rPr>
              <a:t>400</a:t>
            </a:r>
            <a:r>
              <a:rPr sz="2400" b="1" spc="-10" dirty="0">
                <a:latin typeface="Calibri"/>
                <a:cs typeface="Calibri"/>
              </a:rPr>
              <a:t>0</a:t>
            </a:r>
            <a:r>
              <a:rPr sz="2400" b="1" dirty="0">
                <a:latin typeface="Calibri"/>
                <a:cs typeface="Calibri"/>
              </a:rPr>
              <a:t>-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67257" y="3079749"/>
            <a:ext cx="8498840" cy="2996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tabLst>
                <a:tab pos="1056005" algn="l"/>
                <a:tab pos="1836420" algn="l"/>
                <a:tab pos="2880995" algn="l"/>
                <a:tab pos="4214495" algn="l"/>
                <a:tab pos="5694680" algn="l"/>
                <a:tab pos="7776209" algn="l"/>
              </a:tabLst>
            </a:pPr>
            <a:r>
              <a:rPr sz="2400" b="1" spc="-5" dirty="0">
                <a:latin typeface="Calibri"/>
                <a:cs typeface="Calibri"/>
              </a:rPr>
              <a:t>$2800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5" dirty="0">
                <a:latin typeface="Calibri"/>
                <a:cs typeface="Calibri"/>
              </a:rPr>
              <a:t>Ca</a:t>
            </a:r>
            <a:r>
              <a:rPr sz="2400" b="1" spc="15" dirty="0">
                <a:latin typeface="Calibri"/>
                <a:cs typeface="Calibri"/>
              </a:rPr>
              <a:t>s</a:t>
            </a:r>
            <a:r>
              <a:rPr sz="2400" b="1" dirty="0">
                <a:latin typeface="Calibri"/>
                <a:cs typeface="Calibri"/>
              </a:rPr>
              <a:t>h	</a:t>
            </a:r>
            <a:r>
              <a:rPr sz="2400" b="1" spc="-5" dirty="0">
                <a:latin typeface="Calibri"/>
                <a:cs typeface="Calibri"/>
              </a:rPr>
              <a:t>$6200</a:t>
            </a:r>
            <a:r>
              <a:rPr sz="2400" b="1" dirty="0">
                <a:latin typeface="Calibri"/>
                <a:cs typeface="Calibri"/>
              </a:rPr>
              <a:t>-	Ac</a:t>
            </a:r>
            <a:r>
              <a:rPr sz="2400" b="1" spc="-20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ou</a:t>
            </a:r>
            <a:r>
              <a:rPr sz="2400" b="1" spc="-3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ts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5" dirty="0">
                <a:latin typeface="Calibri"/>
                <a:cs typeface="Calibri"/>
              </a:rPr>
              <a:t>c</a:t>
            </a:r>
            <a:r>
              <a:rPr sz="2400" b="1" spc="-5" dirty="0">
                <a:latin typeface="Calibri"/>
                <a:cs typeface="Calibri"/>
              </a:rPr>
              <a:t>ei</a:t>
            </a:r>
            <a:r>
              <a:rPr sz="2400" b="1" spc="-30" dirty="0">
                <a:latin typeface="Calibri"/>
                <a:cs typeface="Calibri"/>
              </a:rPr>
              <a:t>v</a:t>
            </a:r>
            <a:r>
              <a:rPr sz="2400" b="1" dirty="0">
                <a:latin typeface="Calibri"/>
                <a:cs typeface="Calibri"/>
              </a:rPr>
              <a:t>able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3000-</a:t>
            </a:r>
            <a:r>
              <a:rPr sz="2400" b="1" dirty="0">
                <a:latin typeface="Calibri"/>
                <a:cs typeface="Calibri"/>
              </a:rPr>
              <a:t>suppli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5" dirty="0">
                <a:latin typeface="Calibri"/>
                <a:cs typeface="Calibri"/>
              </a:rPr>
              <a:t>$400</a:t>
            </a:r>
            <a:r>
              <a:rPr sz="2400" b="1" dirty="0">
                <a:latin typeface="Calibri"/>
                <a:cs typeface="Calibri"/>
              </a:rPr>
              <a:t>-  </a:t>
            </a:r>
            <a:r>
              <a:rPr sz="2400" b="1" spc="-5" dirty="0">
                <a:latin typeface="Calibri"/>
                <a:cs typeface="Calibri"/>
              </a:rPr>
              <a:t>Accounts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payable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$1800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-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beginning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capital</a:t>
            </a:r>
            <a:r>
              <a:rPr sz="2400" b="1" spc="-5" dirty="0">
                <a:latin typeface="Calibri"/>
                <a:cs typeface="Calibri"/>
              </a:rPr>
              <a:t> $8680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8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Required</a:t>
            </a:r>
            <a:endParaRPr sz="2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85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income</a:t>
            </a:r>
            <a:r>
              <a:rPr sz="2400" b="1" spc="-15" dirty="0">
                <a:latin typeface="Calibri"/>
                <a:cs typeface="Calibri"/>
              </a:rPr>
              <a:t> statement.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statement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owner's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equity.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0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the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balance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sheet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for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Emad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proprietorship.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396" y="6330797"/>
            <a:ext cx="26682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Prepared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by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55" dirty="0">
                <a:latin typeface="Calibri"/>
                <a:cs typeface="Calibri"/>
              </a:rPr>
              <a:t>Dr.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Emad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Zaher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87616" y="1089278"/>
          <a:ext cx="5412104" cy="25755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7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256">
                <a:tc gridSpan="2">
                  <a:txBody>
                    <a:bodyPr/>
                    <a:lstStyle/>
                    <a:p>
                      <a:pPr algn="ctr">
                        <a:lnSpc>
                          <a:spcPts val="1635"/>
                        </a:lnSpc>
                      </a:pPr>
                      <a:r>
                        <a:rPr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Mohamed</a:t>
                      </a:r>
                      <a:r>
                        <a:rPr sz="1400" b="1" spc="-80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Emad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8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500" b="1" spc="-7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620"/>
                        </a:lnSpc>
                        <a:spcBef>
                          <a:spcPts val="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111">
                <a:tc>
                  <a:txBody>
                    <a:bodyPr/>
                    <a:lstStyle/>
                    <a:p>
                      <a:pPr marL="68580">
                        <a:lnSpc>
                          <a:spcPts val="1625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400" b="1" spc="-3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21310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52800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(4800)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(33080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(5400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7227">
                <a:tc>
                  <a:txBody>
                    <a:bodyPr/>
                    <a:lstStyle/>
                    <a:p>
                      <a:pPr marL="286385">
                        <a:lnSpc>
                          <a:spcPts val="15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4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3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(3600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(46880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423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5920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257454" y="3949319"/>
            <a:ext cx="5488305" cy="2195830"/>
            <a:chOff x="257454" y="3949319"/>
            <a:chExt cx="5488305" cy="2195830"/>
          </a:xfrm>
        </p:grpSpPr>
        <p:sp>
          <p:nvSpPr>
            <p:cNvPr id="4" name="object 4"/>
            <p:cNvSpPr/>
            <p:nvPr/>
          </p:nvSpPr>
          <p:spPr>
            <a:xfrm>
              <a:off x="295554" y="3973194"/>
              <a:ext cx="5411470" cy="2133600"/>
            </a:xfrm>
            <a:custGeom>
              <a:avLst/>
              <a:gdLst/>
              <a:ahLst/>
              <a:cxnLst/>
              <a:rect l="l" t="t" r="r" b="b"/>
              <a:pathLst>
                <a:path w="5411470" h="2133600">
                  <a:moveTo>
                    <a:pt x="5411444" y="1920214"/>
                  </a:moveTo>
                  <a:lnTo>
                    <a:pt x="4375785" y="1920214"/>
                  </a:lnTo>
                  <a:lnTo>
                    <a:pt x="0" y="1920214"/>
                  </a:lnTo>
                  <a:lnTo>
                    <a:pt x="0" y="2133574"/>
                  </a:lnTo>
                  <a:lnTo>
                    <a:pt x="4375759" y="2133574"/>
                  </a:lnTo>
                  <a:lnTo>
                    <a:pt x="5411444" y="2133574"/>
                  </a:lnTo>
                  <a:lnTo>
                    <a:pt x="5411444" y="1920214"/>
                  </a:lnTo>
                  <a:close/>
                </a:path>
                <a:path w="5411470" h="2133600">
                  <a:moveTo>
                    <a:pt x="5411470" y="0"/>
                  </a:moveTo>
                  <a:lnTo>
                    <a:pt x="0" y="0"/>
                  </a:lnTo>
                  <a:lnTo>
                    <a:pt x="0" y="640080"/>
                  </a:lnTo>
                  <a:lnTo>
                    <a:pt x="5411470" y="640080"/>
                  </a:lnTo>
                  <a:lnTo>
                    <a:pt x="541147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71314" y="4598924"/>
              <a:ext cx="0" cy="1532255"/>
            </a:xfrm>
            <a:custGeom>
              <a:avLst/>
              <a:gdLst/>
              <a:ahLst/>
              <a:cxnLst/>
              <a:rect l="l" t="t" r="r" b="b"/>
              <a:pathLst>
                <a:path h="1532254">
                  <a:moveTo>
                    <a:pt x="0" y="0"/>
                  </a:moveTo>
                  <a:lnTo>
                    <a:pt x="0" y="1531658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71741" y="4606131"/>
              <a:ext cx="5459730" cy="14604"/>
            </a:xfrm>
            <a:custGeom>
              <a:avLst/>
              <a:gdLst/>
              <a:ahLst/>
              <a:cxnLst/>
              <a:rect l="l" t="t" r="r" b="b"/>
              <a:pathLst>
                <a:path w="5459730" h="14604">
                  <a:moveTo>
                    <a:pt x="0" y="0"/>
                  </a:moveTo>
                  <a:lnTo>
                    <a:pt x="3340392" y="0"/>
                  </a:lnTo>
                </a:path>
                <a:path w="5459730" h="14604">
                  <a:moveTo>
                    <a:pt x="3924084" y="0"/>
                  </a:moveTo>
                  <a:lnTo>
                    <a:pt x="5459133" y="0"/>
                  </a:lnTo>
                </a:path>
                <a:path w="5459730" h="14604">
                  <a:moveTo>
                    <a:pt x="0" y="14287"/>
                  </a:moveTo>
                  <a:lnTo>
                    <a:pt x="545913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1741" y="5893409"/>
              <a:ext cx="5459730" cy="0"/>
            </a:xfrm>
            <a:custGeom>
              <a:avLst/>
              <a:gdLst/>
              <a:ahLst/>
              <a:cxnLst/>
              <a:rect l="l" t="t" r="r" b="b"/>
              <a:pathLst>
                <a:path w="5459730">
                  <a:moveTo>
                    <a:pt x="0" y="0"/>
                  </a:moveTo>
                  <a:lnTo>
                    <a:pt x="5459133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71741" y="3949318"/>
              <a:ext cx="5459730" cy="2181860"/>
            </a:xfrm>
            <a:custGeom>
              <a:avLst/>
              <a:gdLst/>
              <a:ahLst/>
              <a:cxnLst/>
              <a:rect l="l" t="t" r="r" b="b"/>
              <a:pathLst>
                <a:path w="5459730" h="2181860">
                  <a:moveTo>
                    <a:pt x="4698276" y="2133638"/>
                  </a:moveTo>
                  <a:lnTo>
                    <a:pt x="1259776" y="2133638"/>
                  </a:lnTo>
                  <a:lnTo>
                    <a:pt x="1259776" y="2149513"/>
                  </a:lnTo>
                  <a:lnTo>
                    <a:pt x="4698276" y="2149513"/>
                  </a:lnTo>
                  <a:lnTo>
                    <a:pt x="4698276" y="2133638"/>
                  </a:lnTo>
                  <a:close/>
                </a:path>
                <a:path w="5459730" h="2181860">
                  <a:moveTo>
                    <a:pt x="5459133" y="0"/>
                  </a:moveTo>
                  <a:lnTo>
                    <a:pt x="5443258" y="0"/>
                  </a:lnTo>
                  <a:lnTo>
                    <a:pt x="5443258" y="15875"/>
                  </a:lnTo>
                  <a:lnTo>
                    <a:pt x="5443258" y="31750"/>
                  </a:lnTo>
                  <a:lnTo>
                    <a:pt x="5443258" y="47625"/>
                  </a:lnTo>
                  <a:lnTo>
                    <a:pt x="5443258" y="2165388"/>
                  </a:lnTo>
                  <a:lnTo>
                    <a:pt x="5427383" y="2165388"/>
                  </a:lnTo>
                  <a:lnTo>
                    <a:pt x="5427383" y="47625"/>
                  </a:lnTo>
                  <a:lnTo>
                    <a:pt x="5443258" y="47625"/>
                  </a:lnTo>
                  <a:lnTo>
                    <a:pt x="5443258" y="31750"/>
                  </a:lnTo>
                  <a:lnTo>
                    <a:pt x="5427383" y="31750"/>
                  </a:lnTo>
                  <a:lnTo>
                    <a:pt x="5427383" y="15875"/>
                  </a:lnTo>
                  <a:lnTo>
                    <a:pt x="5443258" y="15875"/>
                  </a:lnTo>
                  <a:lnTo>
                    <a:pt x="5443258" y="0"/>
                  </a:lnTo>
                  <a:lnTo>
                    <a:pt x="5427383" y="0"/>
                  </a:lnTo>
                  <a:lnTo>
                    <a:pt x="5411508" y="0"/>
                  </a:lnTo>
                  <a:lnTo>
                    <a:pt x="5411508" y="15875"/>
                  </a:lnTo>
                  <a:lnTo>
                    <a:pt x="5411508" y="31750"/>
                  </a:lnTo>
                  <a:lnTo>
                    <a:pt x="5411508" y="47625"/>
                  </a:lnTo>
                  <a:lnTo>
                    <a:pt x="5411508" y="2165388"/>
                  </a:lnTo>
                  <a:lnTo>
                    <a:pt x="47625" y="2165388"/>
                  </a:lnTo>
                  <a:lnTo>
                    <a:pt x="47625" y="2149513"/>
                  </a:lnTo>
                  <a:lnTo>
                    <a:pt x="92392" y="2149513"/>
                  </a:lnTo>
                  <a:lnTo>
                    <a:pt x="92392" y="2133638"/>
                  </a:lnTo>
                  <a:lnTo>
                    <a:pt x="47625" y="2133638"/>
                  </a:lnTo>
                  <a:lnTo>
                    <a:pt x="47625" y="47625"/>
                  </a:lnTo>
                  <a:lnTo>
                    <a:pt x="5411508" y="47625"/>
                  </a:lnTo>
                  <a:lnTo>
                    <a:pt x="541150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5411508" y="15875"/>
                  </a:lnTo>
                  <a:lnTo>
                    <a:pt x="5411508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2165388"/>
                  </a:lnTo>
                  <a:lnTo>
                    <a:pt x="15875" y="2165388"/>
                  </a:lnTo>
                  <a:lnTo>
                    <a:pt x="15875" y="2149513"/>
                  </a:lnTo>
                  <a:lnTo>
                    <a:pt x="31750" y="2149513"/>
                  </a:lnTo>
                  <a:lnTo>
                    <a:pt x="31750" y="2133638"/>
                  </a:lnTo>
                  <a:lnTo>
                    <a:pt x="15875" y="213363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181263"/>
                  </a:lnTo>
                  <a:lnTo>
                    <a:pt x="15875" y="2181263"/>
                  </a:lnTo>
                  <a:lnTo>
                    <a:pt x="5459133" y="2181263"/>
                  </a:lnTo>
                  <a:lnTo>
                    <a:pt x="5459133" y="2165388"/>
                  </a:lnTo>
                  <a:lnTo>
                    <a:pt x="5459133" y="47625"/>
                  </a:lnTo>
                  <a:lnTo>
                    <a:pt x="5459133" y="40652"/>
                  </a:lnTo>
                  <a:lnTo>
                    <a:pt x="5459133" y="31750"/>
                  </a:lnTo>
                  <a:lnTo>
                    <a:pt x="5459133" y="15875"/>
                  </a:lnTo>
                  <a:lnTo>
                    <a:pt x="54591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6193" y="4416679"/>
              <a:ext cx="1805939" cy="196850"/>
            </a:xfrm>
            <a:custGeom>
              <a:avLst/>
              <a:gdLst/>
              <a:ahLst/>
              <a:cxnLst/>
              <a:rect l="l" t="t" r="r" b="b"/>
              <a:pathLst>
                <a:path w="1805939" h="196850">
                  <a:moveTo>
                    <a:pt x="1805939" y="0"/>
                  </a:moveTo>
                  <a:lnTo>
                    <a:pt x="0" y="0"/>
                  </a:lnTo>
                  <a:lnTo>
                    <a:pt x="0" y="196596"/>
                  </a:lnTo>
                  <a:lnTo>
                    <a:pt x="1805939" y="196596"/>
                  </a:lnTo>
                  <a:lnTo>
                    <a:pt x="180593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793494" y="3955160"/>
            <a:ext cx="2414270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0504" marR="222250" algn="ctr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sz="1400" b="1" spc="34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Emad </a:t>
            </a:r>
            <a:r>
              <a:rPr sz="1400" b="1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Owner’s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equity</a:t>
            </a:r>
            <a:r>
              <a:rPr sz="1400" b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statement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31.2022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7577" y="4595621"/>
            <a:ext cx="38544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5" dirty="0">
                <a:latin typeface="Times New Roman"/>
                <a:cs typeface="Times New Roman"/>
              </a:rPr>
              <a:t>8680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Times New Roman"/>
                <a:cs typeface="Times New Roman"/>
              </a:rPr>
              <a:t>+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spc="5" dirty="0">
                <a:latin typeface="Times New Roman"/>
                <a:cs typeface="Times New Roman"/>
              </a:rPr>
              <a:t>5920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1536" y="4595621"/>
            <a:ext cx="1786889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Beginning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spc="-5" dirty="0">
                <a:latin typeface="Times New Roman"/>
                <a:cs typeface="Times New Roman"/>
              </a:rPr>
              <a:t>Add</a:t>
            </a:r>
            <a:r>
              <a:rPr sz="1400" b="1" spc="-4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(+)</a:t>
            </a:r>
            <a:endParaRPr sz="1400">
              <a:latin typeface="Times New Roman"/>
              <a:cs typeface="Times New Roman"/>
            </a:endParaRPr>
          </a:p>
          <a:p>
            <a:pPr marL="12700" marR="16256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Additional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Investment </a:t>
            </a:r>
            <a:r>
              <a:rPr sz="1400" spc="-33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Net income (</a:t>
            </a:r>
            <a:r>
              <a:rPr sz="1400" b="1" spc="-5" dirty="0">
                <a:latin typeface="Times New Roman"/>
                <a:cs typeface="Times New Roman"/>
              </a:rPr>
              <a:t>Profit</a:t>
            </a:r>
            <a:r>
              <a:rPr sz="1400" spc="-5" dirty="0">
                <a:latin typeface="Times New Roman"/>
                <a:cs typeface="Times New Roman"/>
              </a:rPr>
              <a:t>)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Less (-)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Drawings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(Withdrawals)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38140" y="5662371"/>
            <a:ext cx="50419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(</a:t>
            </a:r>
            <a:r>
              <a:rPr sz="1400" b="1" spc="5" dirty="0">
                <a:latin typeface="Times New Roman"/>
                <a:cs typeface="Times New Roman"/>
              </a:rPr>
              <a:t>2800</a:t>
            </a:r>
            <a:r>
              <a:rPr sz="1400" b="1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1536" y="5875426"/>
            <a:ext cx="119189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Ending</a:t>
            </a:r>
            <a:r>
              <a:rPr sz="1400" b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057963" y="719073"/>
            <a:ext cx="4749800" cy="5112385"/>
            <a:chOff x="6057963" y="719073"/>
            <a:chExt cx="4749800" cy="5112385"/>
          </a:xfrm>
        </p:grpSpPr>
        <p:sp>
          <p:nvSpPr>
            <p:cNvPr id="16" name="object 16"/>
            <p:cNvSpPr/>
            <p:nvPr/>
          </p:nvSpPr>
          <p:spPr>
            <a:xfrm>
              <a:off x="6096000" y="742771"/>
              <a:ext cx="4673600" cy="942340"/>
            </a:xfrm>
            <a:custGeom>
              <a:avLst/>
              <a:gdLst/>
              <a:ahLst/>
              <a:cxnLst/>
              <a:rect l="l" t="t" r="r" b="b"/>
              <a:pathLst>
                <a:path w="4673600" h="942339">
                  <a:moveTo>
                    <a:pt x="4673600" y="0"/>
                  </a:moveTo>
                  <a:lnTo>
                    <a:pt x="0" y="0"/>
                  </a:lnTo>
                  <a:lnTo>
                    <a:pt x="0" y="910259"/>
                  </a:lnTo>
                  <a:lnTo>
                    <a:pt x="0" y="942263"/>
                  </a:lnTo>
                  <a:lnTo>
                    <a:pt x="4673600" y="942263"/>
                  </a:lnTo>
                  <a:lnTo>
                    <a:pt x="4673600" y="910259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96000" y="3539273"/>
              <a:ext cx="4673600" cy="2254250"/>
            </a:xfrm>
            <a:custGeom>
              <a:avLst/>
              <a:gdLst/>
              <a:ahLst/>
              <a:cxnLst/>
              <a:rect l="l" t="t" r="r" b="b"/>
              <a:pathLst>
                <a:path w="4673600" h="2254250">
                  <a:moveTo>
                    <a:pt x="4673600" y="2044268"/>
                  </a:moveTo>
                  <a:lnTo>
                    <a:pt x="3997325" y="2044268"/>
                  </a:lnTo>
                  <a:lnTo>
                    <a:pt x="3013075" y="2044268"/>
                  </a:lnTo>
                  <a:lnTo>
                    <a:pt x="0" y="2044268"/>
                  </a:lnTo>
                  <a:lnTo>
                    <a:pt x="0" y="2187524"/>
                  </a:lnTo>
                  <a:lnTo>
                    <a:pt x="0" y="2254034"/>
                  </a:lnTo>
                  <a:lnTo>
                    <a:pt x="3013075" y="2254034"/>
                  </a:lnTo>
                  <a:lnTo>
                    <a:pt x="3997325" y="2254034"/>
                  </a:lnTo>
                  <a:lnTo>
                    <a:pt x="4673600" y="2254034"/>
                  </a:lnTo>
                  <a:lnTo>
                    <a:pt x="4673600" y="2044268"/>
                  </a:lnTo>
                  <a:close/>
                </a:path>
                <a:path w="4673600" h="2254250">
                  <a:moveTo>
                    <a:pt x="4673600" y="0"/>
                  </a:moveTo>
                  <a:lnTo>
                    <a:pt x="3997325" y="0"/>
                  </a:lnTo>
                  <a:lnTo>
                    <a:pt x="3013075" y="0"/>
                  </a:lnTo>
                  <a:lnTo>
                    <a:pt x="0" y="0"/>
                  </a:lnTo>
                  <a:lnTo>
                    <a:pt x="0" y="209765"/>
                  </a:lnTo>
                  <a:lnTo>
                    <a:pt x="3013075" y="209765"/>
                  </a:lnTo>
                  <a:lnTo>
                    <a:pt x="3997325" y="209765"/>
                  </a:lnTo>
                  <a:lnTo>
                    <a:pt x="4673600" y="209765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072251" y="1670812"/>
              <a:ext cx="4721225" cy="4146550"/>
            </a:xfrm>
            <a:custGeom>
              <a:avLst/>
              <a:gdLst/>
              <a:ahLst/>
              <a:cxnLst/>
              <a:rect l="l" t="t" r="r" b="b"/>
              <a:pathLst>
                <a:path w="4721225" h="4146550">
                  <a:moveTo>
                    <a:pt x="3036824" y="0"/>
                  </a:moveTo>
                  <a:lnTo>
                    <a:pt x="3036824" y="4146308"/>
                  </a:lnTo>
                </a:path>
                <a:path w="4721225" h="4146550">
                  <a:moveTo>
                    <a:pt x="4021074" y="0"/>
                  </a:moveTo>
                  <a:lnTo>
                    <a:pt x="4021074" y="4146308"/>
                  </a:lnTo>
                </a:path>
                <a:path w="4721225" h="4146550">
                  <a:moveTo>
                    <a:pt x="0" y="14224"/>
                  </a:moveTo>
                  <a:lnTo>
                    <a:pt x="4721098" y="14224"/>
                  </a:lnTo>
                </a:path>
                <a:path w="4721225" h="4146550">
                  <a:moveTo>
                    <a:pt x="3022600" y="3912743"/>
                  </a:moveTo>
                  <a:lnTo>
                    <a:pt x="4145026" y="3912743"/>
                  </a:lnTo>
                </a:path>
                <a:path w="4721225" h="4146550">
                  <a:moveTo>
                    <a:pt x="4571746" y="3912743"/>
                  </a:moveTo>
                  <a:lnTo>
                    <a:pt x="4721098" y="3912743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072124" y="719073"/>
              <a:ext cx="4721225" cy="5098415"/>
            </a:xfrm>
            <a:custGeom>
              <a:avLst/>
              <a:gdLst/>
              <a:ahLst/>
              <a:cxnLst/>
              <a:rect l="l" t="t" r="r" b="b"/>
              <a:pathLst>
                <a:path w="4721225" h="5098415">
                  <a:moveTo>
                    <a:pt x="4721225" y="0"/>
                  </a:moveTo>
                  <a:lnTo>
                    <a:pt x="4705350" y="0"/>
                  </a:lnTo>
                  <a:lnTo>
                    <a:pt x="4705350" y="15875"/>
                  </a:lnTo>
                  <a:lnTo>
                    <a:pt x="4705350" y="31750"/>
                  </a:lnTo>
                  <a:lnTo>
                    <a:pt x="4705350" y="47625"/>
                  </a:lnTo>
                  <a:lnTo>
                    <a:pt x="4705350" y="5050421"/>
                  </a:lnTo>
                  <a:lnTo>
                    <a:pt x="4705350" y="5066296"/>
                  </a:lnTo>
                  <a:lnTo>
                    <a:pt x="4705350" y="5082171"/>
                  </a:lnTo>
                  <a:lnTo>
                    <a:pt x="4689475" y="5082171"/>
                  </a:lnTo>
                  <a:lnTo>
                    <a:pt x="4689475" y="5066296"/>
                  </a:lnTo>
                  <a:lnTo>
                    <a:pt x="4705350" y="5066296"/>
                  </a:lnTo>
                  <a:lnTo>
                    <a:pt x="4705350" y="5050421"/>
                  </a:lnTo>
                  <a:lnTo>
                    <a:pt x="4689475" y="5050421"/>
                  </a:lnTo>
                  <a:lnTo>
                    <a:pt x="4689475" y="47625"/>
                  </a:lnTo>
                  <a:lnTo>
                    <a:pt x="4705350" y="47625"/>
                  </a:lnTo>
                  <a:lnTo>
                    <a:pt x="4705350" y="31750"/>
                  </a:lnTo>
                  <a:lnTo>
                    <a:pt x="4689475" y="31750"/>
                  </a:lnTo>
                  <a:lnTo>
                    <a:pt x="4689475" y="15875"/>
                  </a:lnTo>
                  <a:lnTo>
                    <a:pt x="4705350" y="15875"/>
                  </a:lnTo>
                  <a:lnTo>
                    <a:pt x="4705350" y="0"/>
                  </a:lnTo>
                  <a:lnTo>
                    <a:pt x="4689475" y="0"/>
                  </a:lnTo>
                  <a:lnTo>
                    <a:pt x="4673600" y="0"/>
                  </a:lnTo>
                  <a:lnTo>
                    <a:pt x="4673600" y="15875"/>
                  </a:lnTo>
                  <a:lnTo>
                    <a:pt x="4673600" y="5082171"/>
                  </a:lnTo>
                  <a:lnTo>
                    <a:pt x="47625" y="5082171"/>
                  </a:lnTo>
                  <a:lnTo>
                    <a:pt x="47625" y="5066296"/>
                  </a:lnTo>
                  <a:lnTo>
                    <a:pt x="4673600" y="5066296"/>
                  </a:lnTo>
                  <a:lnTo>
                    <a:pt x="4673600" y="5050421"/>
                  </a:lnTo>
                  <a:lnTo>
                    <a:pt x="47625" y="5050421"/>
                  </a:lnTo>
                  <a:lnTo>
                    <a:pt x="47625" y="47625"/>
                  </a:lnTo>
                  <a:lnTo>
                    <a:pt x="4673600" y="47625"/>
                  </a:lnTo>
                  <a:lnTo>
                    <a:pt x="4673600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673600" y="15875"/>
                  </a:lnTo>
                  <a:lnTo>
                    <a:pt x="4673600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5082171"/>
                  </a:lnTo>
                  <a:lnTo>
                    <a:pt x="15875" y="5082171"/>
                  </a:lnTo>
                  <a:lnTo>
                    <a:pt x="15875" y="5066296"/>
                  </a:lnTo>
                  <a:lnTo>
                    <a:pt x="31750" y="5066296"/>
                  </a:lnTo>
                  <a:lnTo>
                    <a:pt x="31750" y="5050421"/>
                  </a:lnTo>
                  <a:lnTo>
                    <a:pt x="15875" y="5050421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5875"/>
                  </a:lnTo>
                  <a:lnTo>
                    <a:pt x="0" y="5098046"/>
                  </a:lnTo>
                  <a:lnTo>
                    <a:pt x="15875" y="5098046"/>
                  </a:lnTo>
                  <a:lnTo>
                    <a:pt x="4721225" y="5098046"/>
                  </a:lnTo>
                  <a:lnTo>
                    <a:pt x="4721225" y="5082171"/>
                  </a:lnTo>
                  <a:lnTo>
                    <a:pt x="4721225" y="15875"/>
                  </a:lnTo>
                  <a:lnTo>
                    <a:pt x="472122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4957953" y="5875426"/>
            <a:ext cx="82740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14069" algn="l"/>
              </a:tabLst>
            </a:pP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11800</a:t>
            </a:r>
            <a:r>
              <a:rPr sz="1400" b="1" u="heavy" dirty="0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96000" y="724281"/>
            <a:ext cx="4665980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03705" marR="1686560" algn="ctr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sz="1400" b="1" spc="-8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Emad </a:t>
            </a:r>
            <a:r>
              <a:rPr sz="1400" b="1" spc="-33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Balance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Sheet</a:t>
            </a:r>
            <a:endParaRPr sz="1400">
              <a:latin typeface="Times New Roman"/>
              <a:cs typeface="Times New Roman"/>
            </a:endParaRPr>
          </a:p>
          <a:p>
            <a:pPr marL="8255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 31.2022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3243" y="1699323"/>
            <a:ext cx="376555" cy="129539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975"/>
              </a:lnSpc>
            </a:pPr>
            <a:r>
              <a:rPr sz="1100" spc="22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1100" spc="-100" dirty="0">
                <a:solidFill>
                  <a:srgbClr val="FFFFFF"/>
                </a:solidFill>
                <a:latin typeface="Tahoma"/>
                <a:cs typeface="Tahoma"/>
              </a:rPr>
              <a:t>ss</a:t>
            </a:r>
            <a:r>
              <a:rPr sz="1100" spc="-4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1100" spc="-105" dirty="0">
                <a:solidFill>
                  <a:srgbClr val="FFFFFF"/>
                </a:solidFill>
                <a:latin typeface="Tahoma"/>
                <a:cs typeface="Tahoma"/>
              </a:rPr>
              <a:t>s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96000" y="1843023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320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0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Current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r>
              <a:rPr sz="1100" b="1" spc="-5" dirty="0">
                <a:latin typeface="Comic Sans MS"/>
                <a:cs typeface="Comic Sans MS"/>
              </a:rPr>
              <a:t>: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99808" y="1979967"/>
            <a:ext cx="1351280" cy="804545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R="5080">
              <a:lnSpc>
                <a:spcPct val="129600"/>
              </a:lnSpc>
              <a:spcBef>
                <a:spcPts val="170"/>
              </a:spcBef>
            </a:pPr>
            <a:r>
              <a:rPr sz="1300" spc="-5" dirty="0">
                <a:latin typeface="Calibri"/>
                <a:cs typeface="Calibri"/>
              </a:rPr>
              <a:t>Cash </a:t>
            </a:r>
            <a:r>
              <a:rPr sz="1300" spc="360" dirty="0">
                <a:latin typeface="Calibri"/>
                <a:cs typeface="Calibri"/>
              </a:rPr>
              <a:t>    </a:t>
            </a:r>
            <a:r>
              <a:rPr sz="1300" spc="36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Accounts </a:t>
            </a:r>
            <a:r>
              <a:rPr sz="1300" spc="-5" dirty="0">
                <a:latin typeface="Calibri"/>
                <a:cs typeface="Calibri"/>
              </a:rPr>
              <a:t>receivable </a:t>
            </a:r>
            <a:r>
              <a:rPr sz="1300" spc="-28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Supplies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109075" y="1685035"/>
            <a:ext cx="984250" cy="117538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300" spc="-5" dirty="0">
                <a:latin typeface="Calibri"/>
                <a:cs typeface="Calibri"/>
              </a:rPr>
              <a:t>6200</a:t>
            </a:r>
            <a:endParaRPr sz="1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1300" spc="-5" dirty="0">
                <a:latin typeface="Calibri"/>
                <a:cs typeface="Calibri"/>
              </a:rPr>
              <a:t>3000</a:t>
            </a:r>
            <a:endParaRPr sz="13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395"/>
              </a:spcBef>
            </a:pPr>
            <a:r>
              <a:rPr sz="1300" spc="-5" dirty="0">
                <a:latin typeface="Calibri"/>
                <a:cs typeface="Calibri"/>
              </a:rPr>
              <a:t>400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251693" y="2710942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9600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096000" y="3027552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955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Fixed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109075" y="2860420"/>
            <a:ext cx="984250" cy="272351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321310">
              <a:lnSpc>
                <a:spcPct val="100000"/>
              </a:lnSpc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248645" y="3245357"/>
            <a:ext cx="3670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164580" y="3487419"/>
            <a:ext cx="4479925" cy="195580"/>
          </a:xfrm>
          <a:custGeom>
            <a:avLst/>
            <a:gdLst/>
            <a:ahLst/>
            <a:cxnLst/>
            <a:rect l="l" t="t" r="r" b="b"/>
            <a:pathLst>
              <a:path w="4479925" h="195579">
                <a:moveTo>
                  <a:pt x="864095" y="0"/>
                </a:moveTo>
                <a:lnTo>
                  <a:pt x="0" y="0"/>
                </a:lnTo>
                <a:lnTo>
                  <a:pt x="0" y="195072"/>
                </a:lnTo>
                <a:lnTo>
                  <a:pt x="864095" y="195072"/>
                </a:lnTo>
                <a:lnTo>
                  <a:pt x="864095" y="0"/>
                </a:lnTo>
                <a:close/>
              </a:path>
              <a:path w="4479925" h="195579">
                <a:moveTo>
                  <a:pt x="4479417" y="0"/>
                </a:moveTo>
                <a:lnTo>
                  <a:pt x="4052697" y="0"/>
                </a:lnTo>
                <a:lnTo>
                  <a:pt x="4052697" y="195072"/>
                </a:lnTo>
                <a:lnTo>
                  <a:pt x="4479417" y="195072"/>
                </a:lnTo>
                <a:lnTo>
                  <a:pt x="447941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205719" y="3495294"/>
            <a:ext cx="4540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188702" y="4157217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1800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165469" y="3170562"/>
            <a:ext cx="2114550" cy="212852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433705">
              <a:lnSpc>
                <a:spcPct val="100000"/>
              </a:lnSpc>
              <a:spcBef>
                <a:spcPts val="635"/>
              </a:spcBef>
            </a:pPr>
            <a:r>
              <a:rPr sz="1300" spc="-5" dirty="0">
                <a:latin typeface="Calibri"/>
                <a:cs typeface="Calibri"/>
              </a:rPr>
              <a:t>Land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Total</a:t>
            </a:r>
            <a:r>
              <a:rPr sz="1100" b="1" u="sng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r>
              <a:rPr sz="1300" b="1" spc="-5" dirty="0">
                <a:latin typeface="Calibri"/>
                <a:cs typeface="Calibri"/>
              </a:rPr>
              <a:t>Liabilities</a:t>
            </a:r>
            <a:r>
              <a:rPr sz="1300" b="1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and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15" dirty="0">
                <a:latin typeface="Calibri"/>
                <a:cs typeface="Calibri"/>
              </a:rPr>
              <a:t>owner's’s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equity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Short</a:t>
            </a:r>
            <a:r>
              <a:rPr sz="1100" b="1" u="sng" spc="-2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10" dirty="0">
                <a:latin typeface="Calibri"/>
                <a:cs typeface="Calibri"/>
              </a:rPr>
              <a:t>Accounts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15" dirty="0">
                <a:latin typeface="Calibri"/>
                <a:cs typeface="Calibri"/>
              </a:rPr>
              <a:t>Payable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Long</a:t>
            </a:r>
            <a:r>
              <a:rPr sz="1100" b="1" u="sng" spc="-1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Loans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(If</a:t>
            </a:r>
            <a:r>
              <a:rPr sz="1300" spc="-10" dirty="0">
                <a:latin typeface="Calibri"/>
                <a:cs typeface="Calibri"/>
              </a:rPr>
              <a:t> found)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Owner's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equity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Capital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228580" y="5081778"/>
            <a:ext cx="4076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Comic Sans MS"/>
                <a:cs typeface="Comic Sans MS"/>
              </a:rPr>
              <a:t>11800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538468" y="5551538"/>
            <a:ext cx="2125980" cy="175260"/>
          </a:xfrm>
          <a:custGeom>
            <a:avLst/>
            <a:gdLst/>
            <a:ahLst/>
            <a:cxnLst/>
            <a:rect l="l" t="t" r="r" b="b"/>
            <a:pathLst>
              <a:path w="2125979" h="175260">
                <a:moveTo>
                  <a:pt x="2125979" y="0"/>
                </a:moveTo>
                <a:lnTo>
                  <a:pt x="0" y="0"/>
                </a:lnTo>
                <a:lnTo>
                  <a:pt x="0" y="175259"/>
                </a:lnTo>
                <a:lnTo>
                  <a:pt x="2125979" y="175259"/>
                </a:lnTo>
                <a:lnTo>
                  <a:pt x="21259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6096000" y="5541670"/>
            <a:ext cx="29991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2595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Total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liabilities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 and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10" dirty="0">
                <a:solidFill>
                  <a:srgbClr val="FFFFFF"/>
                </a:solidFill>
                <a:latin typeface="Tahoma"/>
                <a:cs typeface="Tahoma"/>
              </a:rPr>
              <a:t>Owner's</a:t>
            </a:r>
            <a:r>
              <a:rPr sz="1100" spc="3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5" dirty="0">
                <a:solidFill>
                  <a:srgbClr val="FFFFFF"/>
                </a:solidFill>
                <a:latin typeface="Tahoma"/>
                <a:cs typeface="Tahoma"/>
              </a:rPr>
              <a:t>equity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217277" y="5531726"/>
            <a:ext cx="439420" cy="195580"/>
          </a:xfrm>
          <a:prstGeom prst="rect">
            <a:avLst/>
          </a:prstGeom>
          <a:solidFill>
            <a:srgbClr val="001F5F"/>
          </a:solidFill>
        </p:spPr>
        <p:txBody>
          <a:bodyPr vert="horz" wrap="square" lIns="0" tIns="21590" rIns="0" bIns="0" rtlCol="0">
            <a:spAutoFit/>
          </a:bodyPr>
          <a:lstStyle/>
          <a:p>
            <a:pPr marL="635">
              <a:lnSpc>
                <a:spcPct val="100000"/>
              </a:lnSpc>
              <a:spcBef>
                <a:spcPts val="170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234940" y="3430473"/>
            <a:ext cx="870585" cy="356870"/>
            <a:chOff x="5234940" y="3430473"/>
            <a:chExt cx="870585" cy="356870"/>
          </a:xfrm>
        </p:grpSpPr>
        <p:pic>
          <p:nvPicPr>
            <p:cNvPr id="39" name="object 3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34940" y="3430473"/>
              <a:ext cx="870216" cy="356666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61356" y="3515105"/>
              <a:ext cx="641985" cy="132715"/>
            </a:xfrm>
            <a:custGeom>
              <a:avLst/>
              <a:gdLst/>
              <a:ahLst/>
              <a:cxnLst/>
              <a:rect l="l" t="t" r="r" b="b"/>
              <a:pathLst>
                <a:path w="641985" h="132714">
                  <a:moveTo>
                    <a:pt x="560127" y="81176"/>
                  </a:moveTo>
                  <a:lnTo>
                    <a:pt x="512572" y="107696"/>
                  </a:lnTo>
                  <a:lnTo>
                    <a:pt x="510159" y="116332"/>
                  </a:lnTo>
                  <a:lnTo>
                    <a:pt x="513969" y="123317"/>
                  </a:lnTo>
                  <a:lnTo>
                    <a:pt x="517779" y="130175"/>
                  </a:lnTo>
                  <a:lnTo>
                    <a:pt x="526542" y="132588"/>
                  </a:lnTo>
                  <a:lnTo>
                    <a:pt x="616903" y="82169"/>
                  </a:lnTo>
                  <a:lnTo>
                    <a:pt x="612775" y="82169"/>
                  </a:lnTo>
                  <a:lnTo>
                    <a:pt x="560127" y="81176"/>
                  </a:lnTo>
                  <a:close/>
                </a:path>
                <a:path w="641985" h="132714">
                  <a:moveTo>
                    <a:pt x="584782" y="67426"/>
                  </a:moveTo>
                  <a:lnTo>
                    <a:pt x="560127" y="81176"/>
                  </a:lnTo>
                  <a:lnTo>
                    <a:pt x="612775" y="82169"/>
                  </a:lnTo>
                  <a:lnTo>
                    <a:pt x="612820" y="80137"/>
                  </a:lnTo>
                  <a:lnTo>
                    <a:pt x="605663" y="80137"/>
                  </a:lnTo>
                  <a:lnTo>
                    <a:pt x="584782" y="67426"/>
                  </a:lnTo>
                  <a:close/>
                </a:path>
                <a:path w="641985" h="132714">
                  <a:moveTo>
                    <a:pt x="529082" y="0"/>
                  </a:moveTo>
                  <a:lnTo>
                    <a:pt x="520192" y="2159"/>
                  </a:lnTo>
                  <a:lnTo>
                    <a:pt x="512064" y="15621"/>
                  </a:lnTo>
                  <a:lnTo>
                    <a:pt x="514223" y="24384"/>
                  </a:lnTo>
                  <a:lnTo>
                    <a:pt x="520954" y="28575"/>
                  </a:lnTo>
                  <a:lnTo>
                    <a:pt x="560433" y="52606"/>
                  </a:lnTo>
                  <a:lnTo>
                    <a:pt x="613410" y="53594"/>
                  </a:lnTo>
                  <a:lnTo>
                    <a:pt x="612775" y="82169"/>
                  </a:lnTo>
                  <a:lnTo>
                    <a:pt x="616903" y="82169"/>
                  </a:lnTo>
                  <a:lnTo>
                    <a:pt x="641477" y="68453"/>
                  </a:lnTo>
                  <a:lnTo>
                    <a:pt x="529082" y="0"/>
                  </a:lnTo>
                  <a:close/>
                </a:path>
                <a:path w="641985" h="132714">
                  <a:moveTo>
                    <a:pt x="508" y="42164"/>
                  </a:moveTo>
                  <a:lnTo>
                    <a:pt x="0" y="70612"/>
                  </a:lnTo>
                  <a:lnTo>
                    <a:pt x="560127" y="81176"/>
                  </a:lnTo>
                  <a:lnTo>
                    <a:pt x="584782" y="67426"/>
                  </a:lnTo>
                  <a:lnTo>
                    <a:pt x="560433" y="52606"/>
                  </a:lnTo>
                  <a:lnTo>
                    <a:pt x="508" y="42164"/>
                  </a:lnTo>
                  <a:close/>
                </a:path>
                <a:path w="641985" h="132714">
                  <a:moveTo>
                    <a:pt x="606171" y="55499"/>
                  </a:moveTo>
                  <a:lnTo>
                    <a:pt x="584782" y="67426"/>
                  </a:lnTo>
                  <a:lnTo>
                    <a:pt x="605663" y="80137"/>
                  </a:lnTo>
                  <a:lnTo>
                    <a:pt x="606171" y="55499"/>
                  </a:lnTo>
                  <a:close/>
                </a:path>
                <a:path w="641985" h="132714">
                  <a:moveTo>
                    <a:pt x="613367" y="55499"/>
                  </a:moveTo>
                  <a:lnTo>
                    <a:pt x="606171" y="55499"/>
                  </a:lnTo>
                  <a:lnTo>
                    <a:pt x="605663" y="80137"/>
                  </a:lnTo>
                  <a:lnTo>
                    <a:pt x="612820" y="80137"/>
                  </a:lnTo>
                  <a:lnTo>
                    <a:pt x="613367" y="55499"/>
                  </a:lnTo>
                  <a:close/>
                </a:path>
                <a:path w="641985" h="132714">
                  <a:moveTo>
                    <a:pt x="560433" y="52606"/>
                  </a:moveTo>
                  <a:lnTo>
                    <a:pt x="584782" y="67426"/>
                  </a:lnTo>
                  <a:lnTo>
                    <a:pt x="606171" y="55499"/>
                  </a:lnTo>
                  <a:lnTo>
                    <a:pt x="613367" y="55499"/>
                  </a:lnTo>
                  <a:lnTo>
                    <a:pt x="613410" y="53594"/>
                  </a:lnTo>
                  <a:lnTo>
                    <a:pt x="560433" y="5260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5190744" y="3557015"/>
            <a:ext cx="1633855" cy="2492375"/>
            <a:chOff x="5190744" y="3557015"/>
            <a:chExt cx="1633855" cy="2492375"/>
          </a:xfrm>
        </p:grpSpPr>
        <p:pic>
          <p:nvPicPr>
            <p:cNvPr id="42" name="object 4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84292" y="5050535"/>
              <a:ext cx="1440180" cy="99823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410962" y="5203697"/>
              <a:ext cx="1210945" cy="768985"/>
            </a:xfrm>
            <a:custGeom>
              <a:avLst/>
              <a:gdLst/>
              <a:ahLst/>
              <a:cxnLst/>
              <a:rect l="l" t="t" r="r" b="b"/>
              <a:pathLst>
                <a:path w="1210945" h="768985">
                  <a:moveTo>
                    <a:pt x="1162742" y="30153"/>
                  </a:moveTo>
                  <a:lnTo>
                    <a:pt x="1134388" y="31095"/>
                  </a:lnTo>
                  <a:lnTo>
                    <a:pt x="0" y="744397"/>
                  </a:lnTo>
                  <a:lnTo>
                    <a:pt x="15239" y="768591"/>
                  </a:lnTo>
                  <a:lnTo>
                    <a:pt x="1149557" y="55394"/>
                  </a:lnTo>
                  <a:lnTo>
                    <a:pt x="1162742" y="30153"/>
                  </a:lnTo>
                  <a:close/>
                </a:path>
                <a:path w="1210945" h="768985">
                  <a:moveTo>
                    <a:pt x="1209291" y="2920"/>
                  </a:moveTo>
                  <a:lnTo>
                    <a:pt x="1179194" y="2920"/>
                  </a:lnTo>
                  <a:lnTo>
                    <a:pt x="1194435" y="27177"/>
                  </a:lnTo>
                  <a:lnTo>
                    <a:pt x="1149557" y="55394"/>
                  </a:lnTo>
                  <a:lnTo>
                    <a:pt x="1128140" y="96392"/>
                  </a:lnTo>
                  <a:lnTo>
                    <a:pt x="1124585" y="103377"/>
                  </a:lnTo>
                  <a:lnTo>
                    <a:pt x="1127252" y="112013"/>
                  </a:lnTo>
                  <a:lnTo>
                    <a:pt x="1141221" y="119379"/>
                  </a:lnTo>
                  <a:lnTo>
                    <a:pt x="1149858" y="116585"/>
                  </a:lnTo>
                  <a:lnTo>
                    <a:pt x="1153540" y="109600"/>
                  </a:lnTo>
                  <a:lnTo>
                    <a:pt x="1209291" y="2920"/>
                  </a:lnTo>
                  <a:close/>
                </a:path>
                <a:path w="1210945" h="768985">
                  <a:moveTo>
                    <a:pt x="1182625" y="8381"/>
                  </a:moveTo>
                  <a:lnTo>
                    <a:pt x="1174114" y="8381"/>
                  </a:lnTo>
                  <a:lnTo>
                    <a:pt x="1187322" y="29336"/>
                  </a:lnTo>
                  <a:lnTo>
                    <a:pt x="1162742" y="30153"/>
                  </a:lnTo>
                  <a:lnTo>
                    <a:pt x="1149557" y="55394"/>
                  </a:lnTo>
                  <a:lnTo>
                    <a:pt x="1194435" y="27177"/>
                  </a:lnTo>
                  <a:lnTo>
                    <a:pt x="1182625" y="8381"/>
                  </a:lnTo>
                  <a:close/>
                </a:path>
                <a:path w="1210945" h="768985">
                  <a:moveTo>
                    <a:pt x="1210817" y="0"/>
                  </a:moveTo>
                  <a:lnTo>
                    <a:pt x="1079246" y="4318"/>
                  </a:lnTo>
                  <a:lnTo>
                    <a:pt x="1073023" y="10921"/>
                  </a:lnTo>
                  <a:lnTo>
                    <a:pt x="1073403" y="18795"/>
                  </a:lnTo>
                  <a:lnTo>
                    <a:pt x="1073658" y="26669"/>
                  </a:lnTo>
                  <a:lnTo>
                    <a:pt x="1080262" y="32892"/>
                  </a:lnTo>
                  <a:lnTo>
                    <a:pt x="1134388" y="31095"/>
                  </a:lnTo>
                  <a:lnTo>
                    <a:pt x="1179194" y="2920"/>
                  </a:lnTo>
                  <a:lnTo>
                    <a:pt x="1209291" y="2920"/>
                  </a:lnTo>
                  <a:lnTo>
                    <a:pt x="1210817" y="0"/>
                  </a:lnTo>
                  <a:close/>
                </a:path>
                <a:path w="1210945" h="768985">
                  <a:moveTo>
                    <a:pt x="1179194" y="2920"/>
                  </a:moveTo>
                  <a:lnTo>
                    <a:pt x="1134388" y="31095"/>
                  </a:lnTo>
                  <a:lnTo>
                    <a:pt x="1162742" y="30153"/>
                  </a:lnTo>
                  <a:lnTo>
                    <a:pt x="1174114" y="8381"/>
                  </a:lnTo>
                  <a:lnTo>
                    <a:pt x="1182625" y="8381"/>
                  </a:lnTo>
                  <a:lnTo>
                    <a:pt x="1179194" y="2920"/>
                  </a:lnTo>
                  <a:close/>
                </a:path>
                <a:path w="1210945" h="768985">
                  <a:moveTo>
                    <a:pt x="1174114" y="8381"/>
                  </a:moveTo>
                  <a:lnTo>
                    <a:pt x="1162742" y="30153"/>
                  </a:lnTo>
                  <a:lnTo>
                    <a:pt x="1187322" y="29336"/>
                  </a:lnTo>
                  <a:lnTo>
                    <a:pt x="1174114" y="838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48527" y="3557015"/>
              <a:ext cx="356666" cy="2002536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5835395" y="3583685"/>
              <a:ext cx="132715" cy="1772920"/>
            </a:xfrm>
            <a:custGeom>
              <a:avLst/>
              <a:gdLst/>
              <a:ahLst/>
              <a:cxnLst/>
              <a:rect l="l" t="t" r="r" b="b"/>
              <a:pathLst>
                <a:path w="132714" h="1772920">
                  <a:moveTo>
                    <a:pt x="15875" y="1642237"/>
                  </a:moveTo>
                  <a:lnTo>
                    <a:pt x="9143" y="1646301"/>
                  </a:lnTo>
                  <a:lnTo>
                    <a:pt x="2286" y="1650238"/>
                  </a:lnTo>
                  <a:lnTo>
                    <a:pt x="0" y="1659001"/>
                  </a:lnTo>
                  <a:lnTo>
                    <a:pt x="3937" y="1665858"/>
                  </a:lnTo>
                  <a:lnTo>
                    <a:pt x="66293" y="1772665"/>
                  </a:lnTo>
                  <a:lnTo>
                    <a:pt x="82828" y="1744345"/>
                  </a:lnTo>
                  <a:lnTo>
                    <a:pt x="51942" y="1744345"/>
                  </a:lnTo>
                  <a:lnTo>
                    <a:pt x="51942" y="1691421"/>
                  </a:lnTo>
                  <a:lnTo>
                    <a:pt x="24637" y="1644650"/>
                  </a:lnTo>
                  <a:lnTo>
                    <a:pt x="15875" y="1642237"/>
                  </a:lnTo>
                  <a:close/>
                </a:path>
                <a:path w="132714" h="1772920">
                  <a:moveTo>
                    <a:pt x="51942" y="1691421"/>
                  </a:moveTo>
                  <a:lnTo>
                    <a:pt x="51942" y="1744345"/>
                  </a:lnTo>
                  <a:lnTo>
                    <a:pt x="80517" y="1744345"/>
                  </a:lnTo>
                  <a:lnTo>
                    <a:pt x="80517" y="1737105"/>
                  </a:lnTo>
                  <a:lnTo>
                    <a:pt x="53975" y="1737105"/>
                  </a:lnTo>
                  <a:lnTo>
                    <a:pt x="66294" y="1716004"/>
                  </a:lnTo>
                  <a:lnTo>
                    <a:pt x="51942" y="1691421"/>
                  </a:lnTo>
                  <a:close/>
                </a:path>
                <a:path w="132714" h="1772920">
                  <a:moveTo>
                    <a:pt x="116712" y="1642237"/>
                  </a:moveTo>
                  <a:lnTo>
                    <a:pt x="107950" y="1644650"/>
                  </a:lnTo>
                  <a:lnTo>
                    <a:pt x="80517" y="1691639"/>
                  </a:lnTo>
                  <a:lnTo>
                    <a:pt x="80517" y="1744345"/>
                  </a:lnTo>
                  <a:lnTo>
                    <a:pt x="82828" y="1744345"/>
                  </a:lnTo>
                  <a:lnTo>
                    <a:pt x="128650" y="1665858"/>
                  </a:lnTo>
                  <a:lnTo>
                    <a:pt x="132587" y="1659001"/>
                  </a:lnTo>
                  <a:lnTo>
                    <a:pt x="130301" y="1650238"/>
                  </a:lnTo>
                  <a:lnTo>
                    <a:pt x="123443" y="1646301"/>
                  </a:lnTo>
                  <a:lnTo>
                    <a:pt x="116712" y="1642237"/>
                  </a:lnTo>
                  <a:close/>
                </a:path>
                <a:path w="132714" h="1772920">
                  <a:moveTo>
                    <a:pt x="66293" y="1716004"/>
                  </a:moveTo>
                  <a:lnTo>
                    <a:pt x="53975" y="1737105"/>
                  </a:lnTo>
                  <a:lnTo>
                    <a:pt x="78612" y="1737105"/>
                  </a:lnTo>
                  <a:lnTo>
                    <a:pt x="66293" y="1716004"/>
                  </a:lnTo>
                  <a:close/>
                </a:path>
                <a:path w="132714" h="1772920">
                  <a:moveTo>
                    <a:pt x="80517" y="1691639"/>
                  </a:moveTo>
                  <a:lnTo>
                    <a:pt x="66293" y="1716004"/>
                  </a:lnTo>
                  <a:lnTo>
                    <a:pt x="78612" y="1737105"/>
                  </a:lnTo>
                  <a:lnTo>
                    <a:pt x="80517" y="1737105"/>
                  </a:lnTo>
                  <a:lnTo>
                    <a:pt x="80517" y="1691639"/>
                  </a:lnTo>
                  <a:close/>
                </a:path>
                <a:path w="132714" h="1772920">
                  <a:moveTo>
                    <a:pt x="80517" y="0"/>
                  </a:moveTo>
                  <a:lnTo>
                    <a:pt x="51942" y="0"/>
                  </a:lnTo>
                  <a:lnTo>
                    <a:pt x="51942" y="1691421"/>
                  </a:lnTo>
                  <a:lnTo>
                    <a:pt x="66293" y="1716004"/>
                  </a:lnTo>
                  <a:lnTo>
                    <a:pt x="80517" y="1691639"/>
                  </a:lnTo>
                  <a:lnTo>
                    <a:pt x="8051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0744" y="5202884"/>
              <a:ext cx="704113" cy="356666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5343779" y="5289803"/>
              <a:ext cx="476250" cy="132715"/>
            </a:xfrm>
            <a:custGeom>
              <a:avLst/>
              <a:gdLst/>
              <a:ahLst/>
              <a:cxnLst/>
              <a:rect l="l" t="t" r="r" b="b"/>
              <a:pathLst>
                <a:path w="476250" h="132714">
                  <a:moveTo>
                    <a:pt x="113792" y="0"/>
                  </a:moveTo>
                  <a:lnTo>
                    <a:pt x="0" y="66294"/>
                  </a:lnTo>
                  <a:lnTo>
                    <a:pt x="113792" y="132588"/>
                  </a:lnTo>
                  <a:lnTo>
                    <a:pt x="122555" y="130302"/>
                  </a:lnTo>
                  <a:lnTo>
                    <a:pt x="126492" y="123444"/>
                  </a:lnTo>
                  <a:lnTo>
                    <a:pt x="130429" y="116713"/>
                  </a:lnTo>
                  <a:lnTo>
                    <a:pt x="128143" y="107950"/>
                  </a:lnTo>
                  <a:lnTo>
                    <a:pt x="81033" y="80518"/>
                  </a:lnTo>
                  <a:lnTo>
                    <a:pt x="28448" y="80518"/>
                  </a:lnTo>
                  <a:lnTo>
                    <a:pt x="28448" y="51943"/>
                  </a:lnTo>
                  <a:lnTo>
                    <a:pt x="81250" y="51943"/>
                  </a:lnTo>
                  <a:lnTo>
                    <a:pt x="128143" y="24638"/>
                  </a:lnTo>
                  <a:lnTo>
                    <a:pt x="130429" y="15875"/>
                  </a:lnTo>
                  <a:lnTo>
                    <a:pt x="126492" y="9144"/>
                  </a:lnTo>
                  <a:lnTo>
                    <a:pt x="122555" y="2286"/>
                  </a:lnTo>
                  <a:lnTo>
                    <a:pt x="113792" y="0"/>
                  </a:lnTo>
                  <a:close/>
                </a:path>
                <a:path w="476250" h="132714">
                  <a:moveTo>
                    <a:pt x="81250" y="51943"/>
                  </a:moveTo>
                  <a:lnTo>
                    <a:pt x="28448" y="51943"/>
                  </a:lnTo>
                  <a:lnTo>
                    <a:pt x="28448" y="80518"/>
                  </a:lnTo>
                  <a:lnTo>
                    <a:pt x="81033" y="80518"/>
                  </a:lnTo>
                  <a:lnTo>
                    <a:pt x="77769" y="78613"/>
                  </a:lnTo>
                  <a:lnTo>
                    <a:pt x="35560" y="78613"/>
                  </a:lnTo>
                  <a:lnTo>
                    <a:pt x="35560" y="53975"/>
                  </a:lnTo>
                  <a:lnTo>
                    <a:pt x="77769" y="53975"/>
                  </a:lnTo>
                  <a:lnTo>
                    <a:pt x="81250" y="51943"/>
                  </a:lnTo>
                  <a:close/>
                </a:path>
                <a:path w="476250" h="132714">
                  <a:moveTo>
                    <a:pt x="475742" y="51943"/>
                  </a:moveTo>
                  <a:lnTo>
                    <a:pt x="81250" y="51943"/>
                  </a:lnTo>
                  <a:lnTo>
                    <a:pt x="56664" y="66294"/>
                  </a:lnTo>
                  <a:lnTo>
                    <a:pt x="81033" y="80518"/>
                  </a:lnTo>
                  <a:lnTo>
                    <a:pt x="475742" y="80518"/>
                  </a:lnTo>
                  <a:lnTo>
                    <a:pt x="475742" y="51943"/>
                  </a:lnTo>
                  <a:close/>
                </a:path>
                <a:path w="476250" h="132714">
                  <a:moveTo>
                    <a:pt x="35560" y="53975"/>
                  </a:moveTo>
                  <a:lnTo>
                    <a:pt x="35560" y="78613"/>
                  </a:lnTo>
                  <a:lnTo>
                    <a:pt x="56664" y="66294"/>
                  </a:lnTo>
                  <a:lnTo>
                    <a:pt x="35560" y="53975"/>
                  </a:lnTo>
                  <a:close/>
                </a:path>
                <a:path w="476250" h="132714">
                  <a:moveTo>
                    <a:pt x="56664" y="66294"/>
                  </a:moveTo>
                  <a:lnTo>
                    <a:pt x="35560" y="78613"/>
                  </a:lnTo>
                  <a:lnTo>
                    <a:pt x="77769" y="78613"/>
                  </a:lnTo>
                  <a:lnTo>
                    <a:pt x="56664" y="66294"/>
                  </a:lnTo>
                  <a:close/>
                </a:path>
                <a:path w="476250" h="132714">
                  <a:moveTo>
                    <a:pt x="77769" y="53975"/>
                  </a:moveTo>
                  <a:lnTo>
                    <a:pt x="35560" y="53975"/>
                  </a:lnTo>
                  <a:lnTo>
                    <a:pt x="56664" y="66294"/>
                  </a:lnTo>
                  <a:lnTo>
                    <a:pt x="77769" y="5397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Example(2)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69466" y="1304289"/>
            <a:ext cx="6623050" cy="5375910"/>
            <a:chOff x="1569466" y="1304289"/>
            <a:chExt cx="6623050" cy="5375910"/>
          </a:xfrm>
        </p:grpSpPr>
        <p:sp>
          <p:nvSpPr>
            <p:cNvPr id="4" name="object 4"/>
            <p:cNvSpPr/>
            <p:nvPr/>
          </p:nvSpPr>
          <p:spPr>
            <a:xfrm>
              <a:off x="1620266" y="1355089"/>
              <a:ext cx="6572250" cy="5325110"/>
            </a:xfrm>
            <a:custGeom>
              <a:avLst/>
              <a:gdLst/>
              <a:ahLst/>
              <a:cxnLst/>
              <a:rect l="l" t="t" r="r" b="b"/>
              <a:pathLst>
                <a:path w="6572250" h="5325109">
                  <a:moveTo>
                    <a:pt x="6571996" y="0"/>
                  </a:moveTo>
                  <a:lnTo>
                    <a:pt x="6514846" y="0"/>
                  </a:lnTo>
                  <a:lnTo>
                    <a:pt x="6514846" y="6350"/>
                  </a:lnTo>
                  <a:lnTo>
                    <a:pt x="6514846" y="12700"/>
                  </a:lnTo>
                  <a:lnTo>
                    <a:pt x="6514846" y="5267960"/>
                  </a:lnTo>
                  <a:lnTo>
                    <a:pt x="12700" y="5267960"/>
                  </a:lnTo>
                  <a:lnTo>
                    <a:pt x="6350" y="5267960"/>
                  </a:lnTo>
                  <a:lnTo>
                    <a:pt x="0" y="5267960"/>
                  </a:lnTo>
                  <a:lnTo>
                    <a:pt x="0" y="5312410"/>
                  </a:lnTo>
                  <a:lnTo>
                    <a:pt x="0" y="5325110"/>
                  </a:lnTo>
                  <a:lnTo>
                    <a:pt x="6571996" y="5325110"/>
                  </a:lnTo>
                  <a:lnTo>
                    <a:pt x="6571996" y="5312410"/>
                  </a:lnTo>
                  <a:lnTo>
                    <a:pt x="6571996" y="12700"/>
                  </a:lnTo>
                  <a:lnTo>
                    <a:pt x="65719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6559296" y="0"/>
                  </a:moveTo>
                  <a:lnTo>
                    <a:pt x="0" y="0"/>
                  </a:lnTo>
                  <a:lnTo>
                    <a:pt x="0" y="5312664"/>
                  </a:lnTo>
                  <a:lnTo>
                    <a:pt x="6559296" y="5312664"/>
                  </a:lnTo>
                  <a:lnTo>
                    <a:pt x="6559296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0" y="5312664"/>
                  </a:moveTo>
                  <a:lnTo>
                    <a:pt x="6559296" y="5312664"/>
                  </a:lnTo>
                  <a:lnTo>
                    <a:pt x="6559296" y="0"/>
                  </a:lnTo>
                  <a:lnTo>
                    <a:pt x="0" y="0"/>
                  </a:lnTo>
                  <a:lnTo>
                    <a:pt x="0" y="5312664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733676" y="2380964"/>
          <a:ext cx="6282055" cy="36573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19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1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581660" marR="3175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Debits</a:t>
                      </a:r>
                      <a:r>
                        <a:rPr sz="1650" b="1" u="sng" spc="-5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Credits</a:t>
                      </a:r>
                      <a:r>
                        <a:rPr sz="1650" b="1" u="sng" spc="-12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022">
                <a:tc>
                  <a:txBody>
                    <a:bodyPr/>
                    <a:lstStyle/>
                    <a:p>
                      <a:pPr marL="31750">
                        <a:lnSpc>
                          <a:spcPts val="176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60"/>
                        </a:lnSpc>
                        <a:tabLst>
                          <a:tab pos="47307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4,350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511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25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85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35"/>
                        </a:lnSpc>
                      </a:pP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9,720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014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Prepaid</a:t>
                      </a:r>
                      <a:r>
                        <a:rPr sz="1600" b="1" spc="-2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Insurance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046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7465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26,000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15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4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20"/>
                        </a:lnSpc>
                        <a:tabLst>
                          <a:tab pos="474980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6,200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Unearned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spc="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5713">
                <a:tc>
                  <a:txBody>
                    <a:bodyPr/>
                    <a:lstStyle/>
                    <a:p>
                      <a:pPr marL="31750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C.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4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Taylor,</a:t>
                      </a:r>
                      <a:r>
                        <a:rPr sz="1600" b="1" spc="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31140" algn="r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8409">
                <a:tc>
                  <a:txBody>
                    <a:bodyPr/>
                    <a:lstStyle/>
                    <a:p>
                      <a:pPr marL="31750" marR="1231900">
                        <a:lnSpc>
                          <a:spcPct val="100000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600" b="1" spc="-6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Withdrawals </a:t>
                      </a:r>
                      <a:r>
                        <a:rPr sz="1600" b="1" spc="-4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R="207645" algn="r">
                        <a:lnSpc>
                          <a:spcPts val="190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5,800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Rental</a:t>
                      </a:r>
                      <a:r>
                        <a:rPr sz="1600" b="1" spc="-2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84150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929">
                <a:tc>
                  <a:txBody>
                    <a:bodyPr/>
                    <a:lstStyle/>
                    <a:p>
                      <a:pPr marL="31750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7263">
                <a:tc>
                  <a:txBody>
                    <a:bodyPr/>
                    <a:lstStyle/>
                    <a:p>
                      <a:pPr marL="31750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sz="1600" b="1" spc="-3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2011">
                <a:tc gridSpan="3">
                  <a:txBody>
                    <a:bodyPr/>
                    <a:lstStyle/>
                    <a:p>
                      <a:pPr marL="31750">
                        <a:lnSpc>
                          <a:spcPts val="1805"/>
                        </a:lnSpc>
                        <a:tabLst>
                          <a:tab pos="3622675" algn="l"/>
                          <a:tab pos="4420870" algn="l"/>
                          <a:tab pos="627189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Utilities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	</a:t>
                      </a:r>
                      <a:r>
                        <a:rPr sz="1600" b="1" u="sng" spc="-5" dirty="0">
                          <a:solidFill>
                            <a:srgbClr val="6633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230	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1752726" y="6022035"/>
            <a:ext cx="4933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30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o</a:t>
            </a:r>
            <a:r>
              <a:rPr sz="1600" b="1" spc="-15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4033" y="6029350"/>
            <a:ext cx="26746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87045" algn="l"/>
                <a:tab pos="1462405" algn="l"/>
                <a:tab pos="1802130" algn="l"/>
                <a:tab pos="2661285" algn="l"/>
              </a:tabLst>
            </a:pP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254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45,300	$	</a:t>
            </a:r>
            <a:r>
              <a:rPr sz="1600" b="1" u="dbl" spc="-5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45,300	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77234" y="1494307"/>
            <a:ext cx="1844039" cy="782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0660" marR="381635" indent="19050">
              <a:lnSpc>
                <a:spcPct val="104700"/>
              </a:lnSpc>
              <a:spcBef>
                <a:spcPts val="100"/>
              </a:spcBef>
            </a:pPr>
            <a:r>
              <a:rPr sz="1600" b="1" spc="-5" dirty="0">
                <a:latin typeface="Arial"/>
                <a:cs typeface="Arial"/>
              </a:rPr>
              <a:t>Fas</a:t>
            </a:r>
            <a:r>
              <a:rPr sz="1600" b="1" spc="-1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F</a:t>
            </a:r>
            <a:r>
              <a:rPr sz="1600" b="1" spc="-15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r</a:t>
            </a:r>
            <a:r>
              <a:rPr sz="1600" b="1" spc="35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ard  </a:t>
            </a:r>
            <a:r>
              <a:rPr sz="1600" b="1" spc="-20" dirty="0">
                <a:latin typeface="Arial"/>
                <a:cs typeface="Arial"/>
              </a:rPr>
              <a:t>Trial</a:t>
            </a:r>
            <a:r>
              <a:rPr sz="1600" b="1" spc="-6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Balance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-5" dirty="0">
                <a:latin typeface="Arial"/>
                <a:cs typeface="Arial"/>
              </a:rPr>
              <a:t>December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31,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2011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64397" y="2831566"/>
            <a:ext cx="370967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the income 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752689" y="952765"/>
          <a:ext cx="6668770" cy="52507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6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2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8063">
                <a:tc gridSpan="3">
                  <a:txBody>
                    <a:bodyPr/>
                    <a:lstStyle/>
                    <a:p>
                      <a:pPr marL="6350" algn="ctr">
                        <a:lnSpc>
                          <a:spcPts val="2700"/>
                        </a:lnSpc>
                      </a:pPr>
                      <a:r>
                        <a:rPr sz="23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23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2300" b="1" spc="-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Income</a:t>
                      </a:r>
                      <a:r>
                        <a:rPr sz="2300" b="1" spc="-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endParaRPr sz="2300">
                        <a:latin typeface="Arial"/>
                        <a:cs typeface="Arial"/>
                      </a:endParaRPr>
                    </a:p>
                    <a:p>
                      <a:pPr marL="825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2300" b="1" spc="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2300" b="1" spc="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2300" b="1" spc="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701">
                <a:tc>
                  <a:txBody>
                    <a:bodyPr/>
                    <a:lstStyle/>
                    <a:p>
                      <a:pPr marL="163830">
                        <a:lnSpc>
                          <a:spcPts val="270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Revenues: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974">
                <a:tc>
                  <a:txBody>
                    <a:bodyPr/>
                    <a:lstStyle/>
                    <a:p>
                      <a:pPr marL="19050" algn="ctr">
                        <a:lnSpc>
                          <a:spcPts val="269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Consulting</a:t>
                      </a:r>
                      <a:r>
                        <a:rPr sz="23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5310">
                        <a:lnSpc>
                          <a:spcPts val="2690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80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152">
                <a:tc>
                  <a:txBody>
                    <a:bodyPr/>
                    <a:lstStyle/>
                    <a:p>
                      <a:pPr marL="421640">
                        <a:lnSpc>
                          <a:spcPts val="269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Rental</a:t>
                      </a:r>
                      <a:r>
                        <a:rPr sz="2300" b="1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69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760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latin typeface="Arial"/>
                          <a:cs typeface="Arial"/>
                        </a:rPr>
                        <a:t>revenues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55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16383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Expenses: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23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1,000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Salaries</a:t>
                      </a:r>
                      <a:r>
                        <a:rPr sz="23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55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1,400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Utilities</a:t>
                      </a:r>
                      <a:r>
                        <a:rPr sz="23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76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281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2,630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7407">
                <a:tc>
                  <a:txBody>
                    <a:bodyPr/>
                    <a:lstStyle/>
                    <a:p>
                      <a:pPr marL="1638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2300" b="1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5" dirty="0">
                          <a:latin typeface="Arial"/>
                          <a:cs typeface="Arial"/>
                        </a:rPr>
                        <a:t>income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47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74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2180" y="671576"/>
            <a:ext cx="6750684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0" spc="-55" dirty="0">
                <a:solidFill>
                  <a:srgbClr val="3668C4"/>
                </a:solidFill>
                <a:latin typeface="Arial MT"/>
                <a:cs typeface="Arial MT"/>
              </a:rPr>
              <a:t>STATEMENT</a:t>
            </a:r>
            <a:r>
              <a:rPr sz="3200" b="0" spc="-7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OF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OWNER'S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EQUITY</a:t>
            </a:r>
            <a:endParaRPr sz="32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829172" y="1458467"/>
          <a:ext cx="4554220" cy="23484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9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3315">
                <a:tc gridSpan="2">
                  <a:txBody>
                    <a:bodyPr/>
                    <a:lstStyle/>
                    <a:p>
                      <a:pPr marL="234950" algn="ctr">
                        <a:lnSpc>
                          <a:spcPts val="1380"/>
                        </a:lnSpc>
                        <a:spcBef>
                          <a:spcPts val="195"/>
                        </a:spcBef>
                      </a:pP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300">
                        <a:latin typeface="Arial"/>
                        <a:cs typeface="Arial"/>
                      </a:endParaRPr>
                    </a:p>
                    <a:p>
                      <a:pPr marL="205104" algn="ctr">
                        <a:lnSpc>
                          <a:spcPts val="1380"/>
                        </a:lnSpc>
                      </a:pP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Equity</a:t>
                      </a:r>
                      <a:endParaRPr sz="1300">
                        <a:latin typeface="Arial"/>
                        <a:cs typeface="Arial"/>
                      </a:endParaRPr>
                    </a:p>
                    <a:p>
                      <a:pPr marL="1504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3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300" b="1" spc="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T="2476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6F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047">
                <a:tc>
                  <a:txBody>
                    <a:bodyPr/>
                    <a:lstStyle/>
                    <a:p>
                      <a:pPr marL="33337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45"/>
                        </a:spcBef>
                        <a:tabLst>
                          <a:tab pos="1029969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988">
                <a:tc>
                  <a:txBody>
                    <a:bodyPr/>
                    <a:lstStyle/>
                    <a:p>
                      <a:pPr marR="22987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626">
                <a:tc>
                  <a:txBody>
                    <a:bodyPr/>
                    <a:lstStyle/>
                    <a:p>
                      <a:pPr marR="24828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3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8356">
                <a:tc>
                  <a:txBody>
                    <a:bodyPr/>
                    <a:lstStyle/>
                    <a:p>
                      <a:pPr marR="21336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5588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8703">
                <a:tc>
                  <a:txBody>
                    <a:bodyPr/>
                    <a:lstStyle/>
                    <a:p>
                      <a:pPr marL="377825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tabLst>
                          <a:tab pos="523240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794247" y="2339339"/>
            <a:ext cx="4201795" cy="3930650"/>
            <a:chOff x="5794247" y="2339339"/>
            <a:chExt cx="4201795" cy="39306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94247" y="2339339"/>
              <a:ext cx="4201667" cy="393039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820282" y="2492501"/>
              <a:ext cx="3972560" cy="3701415"/>
            </a:xfrm>
            <a:custGeom>
              <a:avLst/>
              <a:gdLst/>
              <a:ahLst/>
              <a:cxnLst/>
              <a:rect l="l" t="t" r="r" b="b"/>
              <a:pathLst>
                <a:path w="3972559" h="3701415">
                  <a:moveTo>
                    <a:pt x="3930683" y="38677"/>
                  </a:moveTo>
                  <a:lnTo>
                    <a:pt x="3903015" y="44914"/>
                  </a:lnTo>
                  <a:lnTo>
                    <a:pt x="0" y="3680485"/>
                  </a:lnTo>
                  <a:lnTo>
                    <a:pt x="19557" y="3701389"/>
                  </a:lnTo>
                  <a:lnTo>
                    <a:pt x="3922541" y="65781"/>
                  </a:lnTo>
                  <a:lnTo>
                    <a:pt x="3930683" y="38677"/>
                  </a:lnTo>
                  <a:close/>
                </a:path>
                <a:path w="3972559" h="3701415">
                  <a:moveTo>
                    <a:pt x="3969536" y="8762"/>
                  </a:moveTo>
                  <a:lnTo>
                    <a:pt x="3941825" y="8762"/>
                  </a:lnTo>
                  <a:lnTo>
                    <a:pt x="3961257" y="29718"/>
                  </a:lnTo>
                  <a:lnTo>
                    <a:pt x="3922541" y="65781"/>
                  </a:lnTo>
                  <a:lnTo>
                    <a:pt x="3909187" y="110236"/>
                  </a:lnTo>
                  <a:lnTo>
                    <a:pt x="3906900" y="117728"/>
                  </a:lnTo>
                  <a:lnTo>
                    <a:pt x="3911091" y="125730"/>
                  </a:lnTo>
                  <a:lnTo>
                    <a:pt x="3926205" y="130301"/>
                  </a:lnTo>
                  <a:lnTo>
                    <a:pt x="3934206" y="125984"/>
                  </a:lnTo>
                  <a:lnTo>
                    <a:pt x="3969536" y="8762"/>
                  </a:lnTo>
                  <a:close/>
                </a:path>
                <a:path w="3972559" h="3701415">
                  <a:moveTo>
                    <a:pt x="3947714" y="15112"/>
                  </a:moveTo>
                  <a:lnTo>
                    <a:pt x="3937762" y="15112"/>
                  </a:lnTo>
                  <a:lnTo>
                    <a:pt x="3954652" y="33274"/>
                  </a:lnTo>
                  <a:lnTo>
                    <a:pt x="3930683" y="38677"/>
                  </a:lnTo>
                  <a:lnTo>
                    <a:pt x="3922541" y="65781"/>
                  </a:lnTo>
                  <a:lnTo>
                    <a:pt x="3961257" y="29718"/>
                  </a:lnTo>
                  <a:lnTo>
                    <a:pt x="3947714" y="15112"/>
                  </a:lnTo>
                  <a:close/>
                </a:path>
                <a:path w="3972559" h="3701415">
                  <a:moveTo>
                    <a:pt x="3972178" y="0"/>
                  </a:moveTo>
                  <a:lnTo>
                    <a:pt x="3843782" y="28956"/>
                  </a:lnTo>
                  <a:lnTo>
                    <a:pt x="3838956" y="36575"/>
                  </a:lnTo>
                  <a:lnTo>
                    <a:pt x="3840734" y="44323"/>
                  </a:lnTo>
                  <a:lnTo>
                    <a:pt x="3842512" y="51943"/>
                  </a:lnTo>
                  <a:lnTo>
                    <a:pt x="3850132" y="56769"/>
                  </a:lnTo>
                  <a:lnTo>
                    <a:pt x="3903015" y="44914"/>
                  </a:lnTo>
                  <a:lnTo>
                    <a:pt x="3941825" y="8762"/>
                  </a:lnTo>
                  <a:lnTo>
                    <a:pt x="3969536" y="8762"/>
                  </a:lnTo>
                  <a:lnTo>
                    <a:pt x="3972178" y="0"/>
                  </a:lnTo>
                  <a:close/>
                </a:path>
                <a:path w="3972559" h="3701415">
                  <a:moveTo>
                    <a:pt x="3941825" y="8762"/>
                  </a:moveTo>
                  <a:lnTo>
                    <a:pt x="3903015" y="44914"/>
                  </a:lnTo>
                  <a:lnTo>
                    <a:pt x="3930683" y="38677"/>
                  </a:lnTo>
                  <a:lnTo>
                    <a:pt x="3937762" y="15112"/>
                  </a:lnTo>
                  <a:lnTo>
                    <a:pt x="3947714" y="15112"/>
                  </a:lnTo>
                  <a:lnTo>
                    <a:pt x="3941825" y="8762"/>
                  </a:lnTo>
                  <a:close/>
                </a:path>
                <a:path w="3972559" h="3701415">
                  <a:moveTo>
                    <a:pt x="3937762" y="15112"/>
                  </a:moveTo>
                  <a:lnTo>
                    <a:pt x="3930683" y="38677"/>
                  </a:lnTo>
                  <a:lnTo>
                    <a:pt x="3954652" y="33274"/>
                  </a:lnTo>
                  <a:lnTo>
                    <a:pt x="3937762" y="1511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095499" y="4049267"/>
          <a:ext cx="3827145" cy="248504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4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8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952">
                <a:tc gridSpan="3">
                  <a:txBody>
                    <a:bodyPr/>
                    <a:lstStyle/>
                    <a:p>
                      <a:pPr marL="3175" algn="ctr">
                        <a:lnSpc>
                          <a:spcPts val="1280"/>
                        </a:lnSpc>
                      </a:pP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1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S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635" algn="ctr">
                        <a:lnSpc>
                          <a:spcPts val="1290"/>
                        </a:lnSpc>
                        <a:spcBef>
                          <a:spcPts val="35"/>
                        </a:spcBef>
                      </a:pPr>
                      <a:r>
                        <a:rPr sz="11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1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02">
                <a:tc>
                  <a:txBody>
                    <a:bodyPr/>
                    <a:lstStyle/>
                    <a:p>
                      <a:pPr marL="76835">
                        <a:lnSpc>
                          <a:spcPts val="1260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Revenues: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784">
                <a:tc>
                  <a:txBody>
                    <a:bodyPr/>
                    <a:lstStyle/>
                    <a:p>
                      <a:pPr marL="196850">
                        <a:lnSpc>
                          <a:spcPts val="125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1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ts val="1255"/>
                        </a:lnSpc>
                        <a:tabLst>
                          <a:tab pos="729615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5,800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654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27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9728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305"/>
                        </a:lnSpc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6,100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76835">
                        <a:lnSpc>
                          <a:spcPts val="1305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Expenses: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expense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1,000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1,400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30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4769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27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2,630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080"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income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ct val="100000"/>
                        </a:lnSpc>
                        <a:spcBef>
                          <a:spcPts val="25"/>
                        </a:spcBef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3,470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0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17192" y="2165604"/>
            <a:ext cx="3836670" cy="122910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250694" y="2314701"/>
            <a:ext cx="3134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8975" y="679145"/>
            <a:ext cx="32023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10" dirty="0">
                <a:solidFill>
                  <a:srgbClr val="3668C4"/>
                </a:solidFill>
                <a:latin typeface="Arial MT"/>
                <a:cs typeface="Arial MT"/>
              </a:rPr>
              <a:t>B</a:t>
            </a:r>
            <a:r>
              <a:rPr sz="2850" b="0" spc="10" dirty="0">
                <a:solidFill>
                  <a:srgbClr val="3668C4"/>
                </a:solidFill>
                <a:latin typeface="Arial MT"/>
                <a:cs typeface="Arial MT"/>
              </a:rPr>
              <a:t>ALANCE</a:t>
            </a:r>
            <a:r>
              <a:rPr sz="2850" b="0" spc="15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600" b="0" spc="15" dirty="0">
                <a:solidFill>
                  <a:srgbClr val="3668C4"/>
                </a:solidFill>
                <a:latin typeface="Arial MT"/>
                <a:cs typeface="Arial MT"/>
              </a:rPr>
              <a:t>S</a:t>
            </a:r>
            <a:r>
              <a:rPr sz="2850" b="0" spc="15" dirty="0">
                <a:solidFill>
                  <a:srgbClr val="3668C4"/>
                </a:solidFill>
                <a:latin typeface="Arial MT"/>
                <a:cs typeface="Arial MT"/>
              </a:rPr>
              <a:t>HEET</a:t>
            </a:r>
            <a:endParaRPr sz="285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768692" y="1539850"/>
            <a:ext cx="4980940" cy="5041265"/>
            <a:chOff x="5768692" y="1539850"/>
            <a:chExt cx="4980940" cy="5041265"/>
          </a:xfrm>
        </p:grpSpPr>
        <p:sp>
          <p:nvSpPr>
            <p:cNvPr id="4" name="object 4"/>
            <p:cNvSpPr/>
            <p:nvPr/>
          </p:nvSpPr>
          <p:spPr>
            <a:xfrm>
              <a:off x="5768692" y="1539850"/>
              <a:ext cx="4980305" cy="793750"/>
            </a:xfrm>
            <a:custGeom>
              <a:avLst/>
              <a:gdLst/>
              <a:ahLst/>
              <a:cxnLst/>
              <a:rect l="l" t="t" r="r" b="b"/>
              <a:pathLst>
                <a:path w="4980305" h="793750">
                  <a:moveTo>
                    <a:pt x="0" y="793315"/>
                  </a:moveTo>
                  <a:lnTo>
                    <a:pt x="4980075" y="793315"/>
                  </a:lnTo>
                  <a:lnTo>
                    <a:pt x="4980075" y="0"/>
                  </a:lnTo>
                  <a:lnTo>
                    <a:pt x="0" y="0"/>
                  </a:lnTo>
                  <a:lnTo>
                    <a:pt x="0" y="793315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768683" y="2333167"/>
              <a:ext cx="4980940" cy="4247515"/>
            </a:xfrm>
            <a:custGeom>
              <a:avLst/>
              <a:gdLst/>
              <a:ahLst/>
              <a:cxnLst/>
              <a:rect l="l" t="t" r="r" b="b"/>
              <a:pathLst>
                <a:path w="4980940" h="4247515">
                  <a:moveTo>
                    <a:pt x="4980394" y="3082899"/>
                  </a:moveTo>
                  <a:lnTo>
                    <a:pt x="4980076" y="3082899"/>
                  </a:lnTo>
                  <a:lnTo>
                    <a:pt x="4980076" y="0"/>
                  </a:lnTo>
                  <a:lnTo>
                    <a:pt x="0" y="0"/>
                  </a:lnTo>
                  <a:lnTo>
                    <a:pt x="0" y="3095663"/>
                  </a:lnTo>
                  <a:lnTo>
                    <a:pt x="3006153" y="3095663"/>
                  </a:lnTo>
                  <a:lnTo>
                    <a:pt x="3006153" y="3287623"/>
                  </a:lnTo>
                  <a:lnTo>
                    <a:pt x="0" y="3287623"/>
                  </a:lnTo>
                  <a:lnTo>
                    <a:pt x="0" y="4247375"/>
                  </a:lnTo>
                  <a:lnTo>
                    <a:pt x="4980076" y="4247375"/>
                  </a:lnTo>
                  <a:lnTo>
                    <a:pt x="4980076" y="3300374"/>
                  </a:lnTo>
                  <a:lnTo>
                    <a:pt x="4980394" y="3300374"/>
                  </a:lnTo>
                  <a:lnTo>
                    <a:pt x="4980394" y="30828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9076182" y="2589090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805872" y="2589090"/>
            <a:ext cx="661035" cy="111823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5095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4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35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75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72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180"/>
              </a:spcBef>
            </a:pPr>
            <a:r>
              <a:rPr sz="1700" b="1" spc="-55" dirty="0">
                <a:latin typeface="Arial"/>
                <a:cs typeface="Arial"/>
              </a:rPr>
              <a:t>2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40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26,000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805872" y="3701868"/>
            <a:ext cx="661035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76183" y="3701868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76183" y="4290479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18775" y="4270168"/>
            <a:ext cx="547370" cy="58801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1700" b="1" spc="-55" dirty="0">
                <a:latin typeface="Arial"/>
                <a:cs typeface="Arial"/>
              </a:rPr>
              <a:t>6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55" dirty="0">
                <a:latin typeface="Arial"/>
                <a:cs typeface="Arial"/>
              </a:rPr>
              <a:t>3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00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918775" y="4853568"/>
            <a:ext cx="54737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69418" y="2589090"/>
            <a:ext cx="1880235" cy="283273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1010285">
              <a:lnSpc>
                <a:spcPct val="103600"/>
              </a:lnSpc>
              <a:spcBef>
                <a:spcPts val="35"/>
              </a:spcBef>
            </a:pPr>
            <a:r>
              <a:rPr sz="1700" b="1" spc="-45" dirty="0">
                <a:latin typeface="Arial"/>
                <a:cs typeface="Arial"/>
              </a:rPr>
              <a:t>Cash 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Supp</a:t>
            </a:r>
            <a:r>
              <a:rPr sz="1700" b="1" spc="-80" dirty="0">
                <a:latin typeface="Arial"/>
                <a:cs typeface="Arial"/>
              </a:rPr>
              <a:t>li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</a:t>
            </a:r>
            <a:endParaRPr sz="1700">
              <a:latin typeface="Arial"/>
              <a:cs typeface="Arial"/>
            </a:endParaRPr>
          </a:p>
          <a:p>
            <a:pPr marL="12700" marR="66040">
              <a:lnSpc>
                <a:spcPct val="108600"/>
              </a:lnSpc>
              <a:spcBef>
                <a:spcPts val="5"/>
              </a:spcBef>
            </a:pPr>
            <a:r>
              <a:rPr sz="1700" b="1" spc="-40" dirty="0">
                <a:latin typeface="Arial"/>
                <a:cs typeface="Arial"/>
              </a:rPr>
              <a:t>Prepaid </a:t>
            </a:r>
            <a:r>
              <a:rPr sz="1700" b="1" spc="-45" dirty="0">
                <a:latin typeface="Arial"/>
                <a:cs typeface="Arial"/>
              </a:rPr>
              <a:t>insurance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60" dirty="0">
                <a:latin typeface="Arial"/>
                <a:cs typeface="Arial"/>
              </a:rPr>
              <a:t>Equipment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90" dirty="0">
                <a:latin typeface="Arial"/>
                <a:cs typeface="Arial"/>
              </a:rPr>
              <a:t> </a:t>
            </a:r>
            <a:r>
              <a:rPr sz="1700" b="1" spc="-35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  <a:p>
            <a:pPr marL="12700" marR="5080" indent="930275">
              <a:lnSpc>
                <a:spcPct val="108600"/>
              </a:lnSpc>
              <a:spcBef>
                <a:spcPts val="204"/>
              </a:spcBef>
            </a:pPr>
            <a:r>
              <a:rPr sz="1700" b="1" spc="-50" dirty="0">
                <a:latin typeface="Arial"/>
                <a:cs typeface="Arial"/>
              </a:rPr>
              <a:t>L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a</a:t>
            </a:r>
            <a:r>
              <a:rPr sz="1700" b="1" spc="-50" dirty="0">
                <a:latin typeface="Arial"/>
                <a:cs typeface="Arial"/>
              </a:rPr>
              <a:t>b</a:t>
            </a:r>
            <a:r>
              <a:rPr sz="1700" b="1" spc="-80" dirty="0">
                <a:latin typeface="Arial"/>
                <a:cs typeface="Arial"/>
              </a:rPr>
              <a:t>ili</a:t>
            </a:r>
            <a:r>
              <a:rPr sz="1700" b="1" spc="20" dirty="0">
                <a:latin typeface="Arial"/>
                <a:cs typeface="Arial"/>
              </a:rPr>
              <a:t>t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  </a:t>
            </a:r>
            <a:r>
              <a:rPr sz="1700" b="1" spc="-50" dirty="0">
                <a:latin typeface="Arial"/>
                <a:cs typeface="Arial"/>
              </a:rPr>
              <a:t>Accounts</a:t>
            </a:r>
            <a:r>
              <a:rPr sz="1700" b="1" spc="-45" dirty="0">
                <a:latin typeface="Arial"/>
                <a:cs typeface="Arial"/>
              </a:rPr>
              <a:t> </a:t>
            </a:r>
            <a:r>
              <a:rPr sz="1700" b="1" spc="-55" dirty="0">
                <a:latin typeface="Arial"/>
                <a:cs typeface="Arial"/>
              </a:rPr>
              <a:t>payable </a:t>
            </a:r>
            <a:r>
              <a:rPr sz="1700" b="1" spc="-5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Unearned </a:t>
            </a:r>
            <a:r>
              <a:rPr sz="1700" b="1" spc="-35" dirty="0">
                <a:latin typeface="Arial"/>
                <a:cs typeface="Arial"/>
              </a:rPr>
              <a:t>revenue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endParaRPr sz="1700">
              <a:latin typeface="Arial"/>
              <a:cs typeface="Arial"/>
            </a:endParaRPr>
          </a:p>
          <a:p>
            <a:pPr marL="1094105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856052" y="5587232"/>
            <a:ext cx="2534920" cy="845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807720" indent="-13970">
              <a:lnSpc>
                <a:spcPct val="108800"/>
              </a:lnSpc>
              <a:spcBef>
                <a:spcPts val="95"/>
              </a:spcBef>
            </a:pPr>
            <a:r>
              <a:rPr sz="1700" b="1" spc="-25" dirty="0">
                <a:latin typeface="Arial"/>
                <a:cs typeface="Arial"/>
              </a:rPr>
              <a:t>C.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Taylor,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Capital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  <a:p>
            <a:pPr marL="26034">
              <a:lnSpc>
                <a:spcPts val="2014"/>
              </a:lnSpc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r>
              <a:rPr sz="1700" b="1" spc="-3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and</a:t>
            </a:r>
            <a:r>
              <a:rPr sz="1700" b="1" spc="-2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950735" y="5587232"/>
            <a:ext cx="1635125" cy="845185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75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ts val="2025"/>
              </a:lnSpc>
              <a:spcBef>
                <a:spcPts val="180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marL="6350" algn="ctr">
              <a:lnSpc>
                <a:spcPts val="2025"/>
              </a:lnSpc>
              <a:tabLst>
                <a:tab pos="735965" algn="l"/>
              </a:tabLst>
            </a:pPr>
            <a:r>
              <a:rPr sz="1700" b="1" spc="-10" dirty="0">
                <a:latin typeface="Arial"/>
                <a:cs typeface="Arial"/>
              </a:rPr>
              <a:t>$	</a:t>
            </a: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28632" y="1514383"/>
            <a:ext cx="1652905" cy="55499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700">
              <a:latin typeface="Arial"/>
              <a:cs typeface="Arial"/>
            </a:endParaRPr>
          </a:p>
          <a:p>
            <a:pPr marL="125730">
              <a:lnSpc>
                <a:spcPct val="100000"/>
              </a:lnSpc>
              <a:spcBef>
                <a:spcPts val="75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Balance</a:t>
            </a:r>
            <a:r>
              <a:rPr sz="17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Sheet</a:t>
            </a:r>
            <a:endParaRPr sz="17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25795" y="2052055"/>
            <a:ext cx="2284095" cy="55499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 indent="389890">
              <a:lnSpc>
                <a:spcPct val="103600"/>
              </a:lnSpc>
              <a:spcBef>
                <a:spcPts val="35"/>
              </a:spcBef>
            </a:pPr>
            <a:r>
              <a:rPr sz="1700" b="1" spc="-60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7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7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2011 </a:t>
            </a:r>
            <a:r>
              <a:rPr sz="1700" b="1" spc="-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655064" y="1527089"/>
            <a:ext cx="9094470" cy="5053965"/>
            <a:chOff x="1655064" y="1527089"/>
            <a:chExt cx="9094470" cy="5053965"/>
          </a:xfrm>
        </p:grpSpPr>
        <p:sp>
          <p:nvSpPr>
            <p:cNvPr id="19" name="object 19"/>
            <p:cNvSpPr/>
            <p:nvPr/>
          </p:nvSpPr>
          <p:spPr>
            <a:xfrm>
              <a:off x="5762419" y="1533569"/>
              <a:ext cx="0" cy="5040630"/>
            </a:xfrm>
            <a:custGeom>
              <a:avLst/>
              <a:gdLst/>
              <a:ahLst/>
              <a:cxnLst/>
              <a:rect l="l" t="t" r="r" b="b"/>
              <a:pathLst>
                <a:path h="5040630">
                  <a:moveTo>
                    <a:pt x="0" y="0"/>
                  </a:moveTo>
                  <a:lnTo>
                    <a:pt x="0" y="5040581"/>
                  </a:lnTo>
                </a:path>
              </a:pathLst>
            </a:custGeom>
            <a:ln w="125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756147" y="1527089"/>
              <a:ext cx="12700" cy="5053965"/>
            </a:xfrm>
            <a:custGeom>
              <a:avLst/>
              <a:gdLst/>
              <a:ahLst/>
              <a:cxnLst/>
              <a:rect l="l" t="t" r="r" b="b"/>
              <a:pathLst>
                <a:path w="12700" h="5053965">
                  <a:moveTo>
                    <a:pt x="12544" y="0"/>
                  </a:moveTo>
                  <a:lnTo>
                    <a:pt x="0" y="0"/>
                  </a:lnTo>
                  <a:lnTo>
                    <a:pt x="0" y="5053442"/>
                  </a:lnTo>
                  <a:lnTo>
                    <a:pt x="12545" y="5053442"/>
                  </a:lnTo>
                  <a:lnTo>
                    <a:pt x="125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736433" y="1546331"/>
              <a:ext cx="12700" cy="5027930"/>
            </a:xfrm>
            <a:custGeom>
              <a:avLst/>
              <a:gdLst/>
              <a:ahLst/>
              <a:cxnLst/>
              <a:rect l="l" t="t" r="r" b="b"/>
              <a:pathLst>
                <a:path w="12700" h="5027930">
                  <a:moveTo>
                    <a:pt x="0" y="5027820"/>
                  </a:moveTo>
                  <a:lnTo>
                    <a:pt x="12545" y="5027820"/>
                  </a:lnTo>
                  <a:lnTo>
                    <a:pt x="12544" y="0"/>
                  </a:lnTo>
                  <a:lnTo>
                    <a:pt x="0" y="0"/>
                  </a:lnTo>
                  <a:lnTo>
                    <a:pt x="0" y="50278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736433" y="1539850"/>
              <a:ext cx="12700" cy="5041265"/>
            </a:xfrm>
            <a:custGeom>
              <a:avLst/>
              <a:gdLst/>
              <a:ahLst/>
              <a:cxnLst/>
              <a:rect l="l" t="t" r="r" b="b"/>
              <a:pathLst>
                <a:path w="12700" h="5041265">
                  <a:moveTo>
                    <a:pt x="12545" y="0"/>
                  </a:moveTo>
                  <a:lnTo>
                    <a:pt x="0" y="0"/>
                  </a:lnTo>
                  <a:lnTo>
                    <a:pt x="0" y="5040681"/>
                  </a:lnTo>
                  <a:lnTo>
                    <a:pt x="12545" y="5040681"/>
                  </a:lnTo>
                  <a:lnTo>
                    <a:pt x="125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931408" y="1527189"/>
              <a:ext cx="4811395" cy="13335"/>
            </a:xfrm>
            <a:custGeom>
              <a:avLst/>
              <a:gdLst/>
              <a:ahLst/>
              <a:cxnLst/>
              <a:rect l="l" t="t" r="r" b="b"/>
              <a:pathLst>
                <a:path w="4811395" h="13334">
                  <a:moveTo>
                    <a:pt x="0" y="12761"/>
                  </a:moveTo>
                  <a:lnTo>
                    <a:pt x="4811297" y="12761"/>
                  </a:lnTo>
                  <a:lnTo>
                    <a:pt x="4811297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931408" y="1527189"/>
              <a:ext cx="4817745" cy="13335"/>
            </a:xfrm>
            <a:custGeom>
              <a:avLst/>
              <a:gdLst/>
              <a:ahLst/>
              <a:cxnLst/>
              <a:rect l="l" t="t" r="r" b="b"/>
              <a:pathLst>
                <a:path w="4817745" h="13334">
                  <a:moveTo>
                    <a:pt x="0" y="12761"/>
                  </a:moveTo>
                  <a:lnTo>
                    <a:pt x="4817569" y="12761"/>
                  </a:lnTo>
                  <a:lnTo>
                    <a:pt x="4817569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69707" y="370191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63435" y="370191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69707" y="398372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63435" y="398372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69707" y="4009246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963435" y="4009246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969707" y="485350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963435" y="485350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969707" y="6426865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963435" y="6426865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969707" y="645238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963435" y="645238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774965" y="6567770"/>
              <a:ext cx="4968240" cy="13335"/>
            </a:xfrm>
            <a:custGeom>
              <a:avLst/>
              <a:gdLst/>
              <a:ahLst/>
              <a:cxnLst/>
              <a:rect l="l" t="t" r="r" b="b"/>
              <a:pathLst>
                <a:path w="4968240" h="13334">
                  <a:moveTo>
                    <a:pt x="0" y="12761"/>
                  </a:moveTo>
                  <a:lnTo>
                    <a:pt x="4967740" y="12761"/>
                  </a:lnTo>
                  <a:lnTo>
                    <a:pt x="4967740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768692" y="6567770"/>
              <a:ext cx="4980305" cy="13335"/>
            </a:xfrm>
            <a:custGeom>
              <a:avLst/>
              <a:gdLst/>
              <a:ahLst/>
              <a:cxnLst/>
              <a:rect l="l" t="t" r="r" b="b"/>
              <a:pathLst>
                <a:path w="4980305" h="13334">
                  <a:moveTo>
                    <a:pt x="4980285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4980285" y="12761"/>
                  </a:lnTo>
                  <a:lnTo>
                    <a:pt x="49802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255641" y="3115817"/>
              <a:ext cx="4046220" cy="2527300"/>
            </a:xfrm>
            <a:custGeom>
              <a:avLst/>
              <a:gdLst/>
              <a:ahLst/>
              <a:cxnLst/>
              <a:rect l="l" t="t" r="r" b="b"/>
              <a:pathLst>
                <a:path w="4046220" h="2527300">
                  <a:moveTo>
                    <a:pt x="3965784" y="2493623"/>
                  </a:moveTo>
                  <a:lnTo>
                    <a:pt x="3950716" y="2517863"/>
                  </a:lnTo>
                  <a:lnTo>
                    <a:pt x="4046092" y="2526792"/>
                  </a:lnTo>
                  <a:lnTo>
                    <a:pt x="4030349" y="2501163"/>
                  </a:lnTo>
                  <a:lnTo>
                    <a:pt x="3977893" y="2501163"/>
                  </a:lnTo>
                  <a:lnTo>
                    <a:pt x="3965784" y="2493623"/>
                  </a:lnTo>
                  <a:close/>
                </a:path>
                <a:path w="4046220" h="2527300">
                  <a:moveTo>
                    <a:pt x="3980872" y="2469350"/>
                  </a:moveTo>
                  <a:lnTo>
                    <a:pt x="3965784" y="2493623"/>
                  </a:lnTo>
                  <a:lnTo>
                    <a:pt x="3977893" y="2501163"/>
                  </a:lnTo>
                  <a:lnTo>
                    <a:pt x="3993007" y="2476906"/>
                  </a:lnTo>
                  <a:lnTo>
                    <a:pt x="3980872" y="2469350"/>
                  </a:lnTo>
                  <a:close/>
                </a:path>
                <a:path w="4046220" h="2527300">
                  <a:moveTo>
                    <a:pt x="3995928" y="2445131"/>
                  </a:moveTo>
                  <a:lnTo>
                    <a:pt x="3980872" y="2469350"/>
                  </a:lnTo>
                  <a:lnTo>
                    <a:pt x="3993007" y="2476906"/>
                  </a:lnTo>
                  <a:lnTo>
                    <a:pt x="3977893" y="2501163"/>
                  </a:lnTo>
                  <a:lnTo>
                    <a:pt x="4030349" y="2501163"/>
                  </a:lnTo>
                  <a:lnTo>
                    <a:pt x="3995928" y="2445131"/>
                  </a:lnTo>
                  <a:close/>
                </a:path>
                <a:path w="4046220" h="2527300">
                  <a:moveTo>
                    <a:pt x="14986" y="0"/>
                  </a:moveTo>
                  <a:lnTo>
                    <a:pt x="0" y="24257"/>
                  </a:lnTo>
                  <a:lnTo>
                    <a:pt x="3965784" y="2493623"/>
                  </a:lnTo>
                  <a:lnTo>
                    <a:pt x="3980872" y="2469350"/>
                  </a:lnTo>
                  <a:lnTo>
                    <a:pt x="149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55064" y="4360163"/>
              <a:ext cx="3836670" cy="1229106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1988057" y="4509896"/>
            <a:ext cx="313436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528572" y="1298447"/>
            <a:ext cx="4403090" cy="624840"/>
          </a:xfrm>
          <a:custGeom>
            <a:avLst/>
            <a:gdLst/>
            <a:ahLst/>
            <a:cxnLst/>
            <a:rect l="l" t="t" r="r" b="b"/>
            <a:pathLst>
              <a:path w="4403090" h="624839">
                <a:moveTo>
                  <a:pt x="4402836" y="0"/>
                </a:moveTo>
                <a:lnTo>
                  <a:pt x="0" y="0"/>
                </a:lnTo>
                <a:lnTo>
                  <a:pt x="0" y="624839"/>
                </a:lnTo>
                <a:lnTo>
                  <a:pt x="4402836" y="624839"/>
                </a:lnTo>
                <a:lnTo>
                  <a:pt x="4402836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1524888" y="1945905"/>
          <a:ext cx="4258945" cy="1718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68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824">
                <a:tc>
                  <a:txBody>
                    <a:bodyPr/>
                    <a:lstStyle/>
                    <a:p>
                      <a:pPr marL="31750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05740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514">
                <a:tc>
                  <a:txBody>
                    <a:bodyPr/>
                    <a:lstStyle/>
                    <a:p>
                      <a:pPr marR="231140" algn="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3375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944"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0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706">
                <a:tc>
                  <a:txBody>
                    <a:bodyPr/>
                    <a:lstStyle/>
                    <a:p>
                      <a:pPr marR="215900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62865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531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8110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4" name="object 44"/>
          <p:cNvSpPr txBox="1"/>
          <p:nvPr/>
        </p:nvSpPr>
        <p:spPr>
          <a:xfrm>
            <a:off x="2123694" y="1662811"/>
            <a:ext cx="320802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3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Month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Ended</a:t>
            </a:r>
            <a:r>
              <a:rPr sz="13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25" dirty="0">
                <a:solidFill>
                  <a:srgbClr val="FFFFFF"/>
                </a:solidFill>
                <a:latin typeface="Arial"/>
                <a:cs typeface="Arial"/>
              </a:rPr>
              <a:t>2011</a:t>
            </a:r>
            <a:endParaRPr sz="13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620136" y="1326845"/>
            <a:ext cx="226949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8784">
              <a:lnSpc>
                <a:spcPts val="126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Statement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Owner's</a:t>
            </a:r>
            <a:r>
              <a:rPr sz="13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Equity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286383" y="1340103"/>
          <a:ext cx="6687819" cy="45877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37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9875">
                <a:tc>
                  <a:txBody>
                    <a:bodyPr/>
                    <a:lstStyle/>
                    <a:p>
                      <a:pPr marL="1172845">
                        <a:lnSpc>
                          <a:spcPts val="1975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sz="2000" b="1" spc="-10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title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receivable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748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 -Building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-Equipment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Withdrawals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Salaries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8,000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9862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Example(3)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60563" y="2341219"/>
            <a:ext cx="370332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 </a:t>
            </a: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income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5701" y="1010411"/>
            <a:ext cx="4533900" cy="548640"/>
          </a:xfrm>
          <a:custGeom>
            <a:avLst/>
            <a:gdLst/>
            <a:ahLst/>
            <a:cxnLst/>
            <a:rect l="l" t="t" r="r" b="b"/>
            <a:pathLst>
              <a:path w="4533900" h="548640">
                <a:moveTo>
                  <a:pt x="4533900" y="0"/>
                </a:moveTo>
                <a:lnTo>
                  <a:pt x="0" y="0"/>
                </a:lnTo>
                <a:lnTo>
                  <a:pt x="0" y="548639"/>
                </a:lnTo>
                <a:lnTo>
                  <a:pt x="4533900" y="548639"/>
                </a:lnTo>
                <a:lnTo>
                  <a:pt x="4533900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7601" y="986536"/>
            <a:ext cx="4610100" cy="2480945"/>
            <a:chOff x="567601" y="986536"/>
            <a:chExt cx="4610100" cy="2480945"/>
          </a:xfrm>
        </p:grpSpPr>
        <p:sp>
          <p:nvSpPr>
            <p:cNvPr id="4" name="object 4"/>
            <p:cNvSpPr/>
            <p:nvPr/>
          </p:nvSpPr>
          <p:spPr>
            <a:xfrm>
              <a:off x="605701" y="3221227"/>
              <a:ext cx="4533900" cy="208279"/>
            </a:xfrm>
            <a:custGeom>
              <a:avLst/>
              <a:gdLst/>
              <a:ahLst/>
              <a:cxnLst/>
              <a:rect l="l" t="t" r="r" b="b"/>
              <a:pathLst>
                <a:path w="4533900" h="208279">
                  <a:moveTo>
                    <a:pt x="2517267" y="0"/>
                  </a:moveTo>
                  <a:lnTo>
                    <a:pt x="0" y="0"/>
                  </a:lnTo>
                  <a:lnTo>
                    <a:pt x="0" y="207772"/>
                  </a:lnTo>
                  <a:lnTo>
                    <a:pt x="2517267" y="207772"/>
                  </a:lnTo>
                  <a:lnTo>
                    <a:pt x="2517267" y="0"/>
                  </a:lnTo>
                  <a:close/>
                </a:path>
                <a:path w="4533900" h="208279">
                  <a:moveTo>
                    <a:pt x="4533862" y="0"/>
                  </a:moveTo>
                  <a:lnTo>
                    <a:pt x="2517356" y="0"/>
                  </a:lnTo>
                  <a:lnTo>
                    <a:pt x="2517356" y="207772"/>
                  </a:lnTo>
                  <a:lnTo>
                    <a:pt x="4533862" y="207772"/>
                  </a:lnTo>
                  <a:lnTo>
                    <a:pt x="4533862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23056" y="1544827"/>
              <a:ext cx="0" cy="1908175"/>
            </a:xfrm>
            <a:custGeom>
              <a:avLst/>
              <a:gdLst/>
              <a:ahLst/>
              <a:cxnLst/>
              <a:rect l="l" t="t" r="r" b="b"/>
              <a:pathLst>
                <a:path h="1908175">
                  <a:moveTo>
                    <a:pt x="0" y="0"/>
                  </a:moveTo>
                  <a:lnTo>
                    <a:pt x="0" y="1907921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81888" y="1551908"/>
              <a:ext cx="4581525" cy="14604"/>
            </a:xfrm>
            <a:custGeom>
              <a:avLst/>
              <a:gdLst/>
              <a:ahLst/>
              <a:cxnLst/>
              <a:rect l="l" t="t" r="r" b="b"/>
              <a:pathLst>
                <a:path w="4581525" h="14605">
                  <a:moveTo>
                    <a:pt x="0" y="0"/>
                  </a:moveTo>
                  <a:lnTo>
                    <a:pt x="3047898" y="0"/>
                  </a:lnTo>
                </a:path>
                <a:path w="4581525" h="14605">
                  <a:moveTo>
                    <a:pt x="3847998" y="0"/>
                  </a:moveTo>
                  <a:lnTo>
                    <a:pt x="4581423" y="0"/>
                  </a:lnTo>
                </a:path>
                <a:path w="4581525" h="14605">
                  <a:moveTo>
                    <a:pt x="0" y="14287"/>
                  </a:moveTo>
                  <a:lnTo>
                    <a:pt x="458142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81888" y="3013456"/>
              <a:ext cx="4581525" cy="208279"/>
            </a:xfrm>
            <a:custGeom>
              <a:avLst/>
              <a:gdLst/>
              <a:ahLst/>
              <a:cxnLst/>
              <a:rect l="l" t="t" r="r" b="b"/>
              <a:pathLst>
                <a:path w="4581525" h="208280">
                  <a:moveTo>
                    <a:pt x="2526817" y="0"/>
                  </a:moveTo>
                  <a:lnTo>
                    <a:pt x="4581423" y="0"/>
                  </a:lnTo>
                </a:path>
                <a:path w="4581525" h="208280">
                  <a:moveTo>
                    <a:pt x="0" y="207772"/>
                  </a:moveTo>
                  <a:lnTo>
                    <a:pt x="92392" y="207772"/>
                  </a:lnTo>
                </a:path>
                <a:path w="4581525" h="208280">
                  <a:moveTo>
                    <a:pt x="1718500" y="207772"/>
                  </a:moveTo>
                  <a:lnTo>
                    <a:pt x="3216935" y="207772"/>
                  </a:lnTo>
                </a:path>
                <a:path w="4581525" h="208280">
                  <a:moveTo>
                    <a:pt x="3879875" y="207772"/>
                  </a:moveTo>
                  <a:lnTo>
                    <a:pt x="4581423" y="20777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81888" y="986535"/>
              <a:ext cx="4581525" cy="2466340"/>
            </a:xfrm>
            <a:custGeom>
              <a:avLst/>
              <a:gdLst/>
              <a:ahLst/>
              <a:cxnLst/>
              <a:rect l="l" t="t" r="r" b="b"/>
              <a:pathLst>
                <a:path w="4581525" h="2466340">
                  <a:moveTo>
                    <a:pt x="3216935" y="2418588"/>
                  </a:moveTo>
                  <a:lnTo>
                    <a:pt x="1718487" y="2418588"/>
                  </a:lnTo>
                  <a:lnTo>
                    <a:pt x="1718487" y="2434463"/>
                  </a:lnTo>
                  <a:lnTo>
                    <a:pt x="3216935" y="2434463"/>
                  </a:lnTo>
                  <a:lnTo>
                    <a:pt x="3216935" y="2418588"/>
                  </a:lnTo>
                  <a:close/>
                </a:path>
                <a:path w="4581525" h="2466340">
                  <a:moveTo>
                    <a:pt x="4581423" y="0"/>
                  </a:moveTo>
                  <a:lnTo>
                    <a:pt x="4565548" y="0"/>
                  </a:lnTo>
                  <a:lnTo>
                    <a:pt x="4565548" y="15875"/>
                  </a:lnTo>
                  <a:lnTo>
                    <a:pt x="4565548" y="31750"/>
                  </a:lnTo>
                  <a:lnTo>
                    <a:pt x="4565548" y="47625"/>
                  </a:lnTo>
                  <a:lnTo>
                    <a:pt x="4565548" y="2418588"/>
                  </a:lnTo>
                  <a:lnTo>
                    <a:pt x="4565548" y="2434463"/>
                  </a:lnTo>
                  <a:lnTo>
                    <a:pt x="4565548" y="2450338"/>
                  </a:lnTo>
                  <a:lnTo>
                    <a:pt x="4549673" y="2450338"/>
                  </a:lnTo>
                  <a:lnTo>
                    <a:pt x="4549673" y="2434463"/>
                  </a:lnTo>
                  <a:lnTo>
                    <a:pt x="4565548" y="2434463"/>
                  </a:lnTo>
                  <a:lnTo>
                    <a:pt x="4565548" y="2418588"/>
                  </a:lnTo>
                  <a:lnTo>
                    <a:pt x="4549673" y="2418588"/>
                  </a:lnTo>
                  <a:lnTo>
                    <a:pt x="4549673" y="47625"/>
                  </a:lnTo>
                  <a:lnTo>
                    <a:pt x="4565548" y="47625"/>
                  </a:lnTo>
                  <a:lnTo>
                    <a:pt x="4565548" y="31750"/>
                  </a:lnTo>
                  <a:lnTo>
                    <a:pt x="4549673" y="31750"/>
                  </a:lnTo>
                  <a:lnTo>
                    <a:pt x="4549673" y="15875"/>
                  </a:lnTo>
                  <a:lnTo>
                    <a:pt x="4565548" y="15875"/>
                  </a:lnTo>
                  <a:lnTo>
                    <a:pt x="4565548" y="0"/>
                  </a:lnTo>
                  <a:lnTo>
                    <a:pt x="4533798" y="0"/>
                  </a:lnTo>
                  <a:lnTo>
                    <a:pt x="4533798" y="15875"/>
                  </a:lnTo>
                  <a:lnTo>
                    <a:pt x="4533798" y="31750"/>
                  </a:lnTo>
                  <a:lnTo>
                    <a:pt x="4533798" y="47625"/>
                  </a:lnTo>
                  <a:lnTo>
                    <a:pt x="4533798" y="2418588"/>
                  </a:lnTo>
                  <a:lnTo>
                    <a:pt x="3879875" y="2418588"/>
                  </a:lnTo>
                  <a:lnTo>
                    <a:pt x="3879875" y="2434463"/>
                  </a:lnTo>
                  <a:lnTo>
                    <a:pt x="4533798" y="2434463"/>
                  </a:lnTo>
                  <a:lnTo>
                    <a:pt x="4533798" y="2450338"/>
                  </a:lnTo>
                  <a:lnTo>
                    <a:pt x="47625" y="2450338"/>
                  </a:lnTo>
                  <a:lnTo>
                    <a:pt x="47625" y="2434463"/>
                  </a:lnTo>
                  <a:lnTo>
                    <a:pt x="92392" y="2434463"/>
                  </a:lnTo>
                  <a:lnTo>
                    <a:pt x="92392" y="2418588"/>
                  </a:lnTo>
                  <a:lnTo>
                    <a:pt x="47625" y="2418588"/>
                  </a:lnTo>
                  <a:lnTo>
                    <a:pt x="47625" y="47625"/>
                  </a:lnTo>
                  <a:lnTo>
                    <a:pt x="4533798" y="47625"/>
                  </a:lnTo>
                  <a:lnTo>
                    <a:pt x="453379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533798" y="15875"/>
                  </a:lnTo>
                  <a:lnTo>
                    <a:pt x="4533798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31750"/>
                  </a:lnTo>
                  <a:lnTo>
                    <a:pt x="31750" y="47625"/>
                  </a:lnTo>
                  <a:lnTo>
                    <a:pt x="31750" y="2418588"/>
                  </a:lnTo>
                  <a:lnTo>
                    <a:pt x="31750" y="2434463"/>
                  </a:lnTo>
                  <a:lnTo>
                    <a:pt x="31750" y="2450338"/>
                  </a:lnTo>
                  <a:lnTo>
                    <a:pt x="15875" y="2450338"/>
                  </a:lnTo>
                  <a:lnTo>
                    <a:pt x="15875" y="2434463"/>
                  </a:lnTo>
                  <a:lnTo>
                    <a:pt x="31750" y="2434463"/>
                  </a:lnTo>
                  <a:lnTo>
                    <a:pt x="31750" y="2418588"/>
                  </a:lnTo>
                  <a:lnTo>
                    <a:pt x="15875" y="241858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0" y="0"/>
                  </a:lnTo>
                  <a:lnTo>
                    <a:pt x="0" y="127"/>
                  </a:lnTo>
                  <a:lnTo>
                    <a:pt x="0" y="15875"/>
                  </a:lnTo>
                  <a:lnTo>
                    <a:pt x="0" y="2466213"/>
                  </a:lnTo>
                  <a:lnTo>
                    <a:pt x="15875" y="2466213"/>
                  </a:lnTo>
                  <a:lnTo>
                    <a:pt x="4581423" y="2466213"/>
                  </a:lnTo>
                  <a:lnTo>
                    <a:pt x="4581423" y="2450338"/>
                  </a:lnTo>
                  <a:lnTo>
                    <a:pt x="4581423" y="127"/>
                  </a:lnTo>
                  <a:lnTo>
                    <a:pt x="45814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13306" y="1306068"/>
              <a:ext cx="2316480" cy="253365"/>
            </a:xfrm>
            <a:custGeom>
              <a:avLst/>
              <a:gdLst/>
              <a:ahLst/>
              <a:cxnLst/>
              <a:rect l="l" t="t" r="r" b="b"/>
              <a:pathLst>
                <a:path w="2316479" h="253365">
                  <a:moveTo>
                    <a:pt x="2316480" y="0"/>
                  </a:moveTo>
                  <a:lnTo>
                    <a:pt x="0" y="0"/>
                  </a:lnTo>
                  <a:lnTo>
                    <a:pt x="0" y="252984"/>
                  </a:lnTo>
                  <a:lnTo>
                    <a:pt x="2316480" y="252984"/>
                  </a:lnTo>
                  <a:lnTo>
                    <a:pt x="231648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00733" y="990346"/>
            <a:ext cx="31438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</a:rPr>
              <a:t>income</a:t>
            </a:r>
            <a:r>
              <a:rPr sz="1800" spc="-100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statement</a:t>
            </a:r>
            <a:endParaRPr sz="1800"/>
          </a:p>
          <a:p>
            <a:pPr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</a:rPr>
              <a:t>for</a:t>
            </a:r>
            <a:r>
              <a:rPr sz="1800" spc="-50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the</a:t>
            </a:r>
            <a:r>
              <a:rPr sz="1800" dirty="0">
                <a:solidFill>
                  <a:srgbClr val="FFFFFF"/>
                </a:solidFill>
              </a:rPr>
              <a:t> year</a:t>
            </a:r>
            <a:r>
              <a:rPr sz="1800" spc="-55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ended </a:t>
            </a:r>
            <a:r>
              <a:rPr sz="1800" dirty="0">
                <a:solidFill>
                  <a:srgbClr val="FFFFFF"/>
                </a:solidFill>
              </a:rPr>
              <a:t>Dec.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31,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2022</a:t>
            </a:r>
            <a:endParaRPr sz="1800"/>
          </a:p>
        </p:txBody>
      </p:sp>
      <p:sp>
        <p:nvSpPr>
          <p:cNvPr id="11" name="object 11"/>
          <p:cNvSpPr txBox="1"/>
          <p:nvPr/>
        </p:nvSpPr>
        <p:spPr>
          <a:xfrm>
            <a:off x="661822" y="1499361"/>
            <a:ext cx="93662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latin typeface="Calibri"/>
                <a:cs typeface="Calibri"/>
              </a:rPr>
              <a:t>Revenues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: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12540" y="1707261"/>
            <a:ext cx="6381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140000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1822" y="1707261"/>
            <a:ext cx="1680845" cy="130810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301625">
              <a:lnSpc>
                <a:spcPts val="1639"/>
              </a:lnSpc>
              <a:spcBef>
                <a:spcPts val="380"/>
              </a:spcBef>
            </a:pPr>
            <a:r>
              <a:rPr sz="1600" spc="-5" dirty="0">
                <a:latin typeface="Calibri"/>
                <a:cs typeface="Calibri"/>
              </a:rPr>
              <a:t>Service </a:t>
            </a:r>
            <a:r>
              <a:rPr sz="1600" spc="-15" dirty="0">
                <a:latin typeface="Calibri"/>
                <a:cs typeface="Calibri"/>
              </a:rPr>
              <a:t>Revenue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Expenses: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Salaries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480"/>
              </a:lnSpc>
            </a:pPr>
            <a:r>
              <a:rPr sz="1600" spc="-10" dirty="0">
                <a:latin typeface="Calibri"/>
                <a:cs typeface="Calibri"/>
              </a:rPr>
              <a:t>Insurance</a:t>
            </a:r>
            <a:r>
              <a:rPr sz="1600" spc="30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ts val="1639"/>
              </a:lnSpc>
              <a:spcBef>
                <a:spcPts val="150"/>
              </a:spcBef>
            </a:pPr>
            <a:r>
              <a:rPr sz="1600" spc="-5" dirty="0">
                <a:latin typeface="Calibri"/>
                <a:cs typeface="Calibri"/>
              </a:rPr>
              <a:t>Advertising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Rent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01871" y="2123058"/>
            <a:ext cx="658495" cy="892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75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(20000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(8000)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(9000)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780"/>
              </a:lnSpc>
            </a:pPr>
            <a:r>
              <a:rPr sz="1600" spc="-10" dirty="0">
                <a:latin typeface="Calibri"/>
                <a:cs typeface="Calibri"/>
              </a:rPr>
              <a:t>(3000)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1822" y="2954273"/>
            <a:ext cx="12268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40" dirty="0">
                <a:latin typeface="Calibri"/>
                <a:cs typeface="Calibri"/>
              </a:rPr>
              <a:t>Total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01871" y="2954273"/>
            <a:ext cx="6584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(40000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74281" y="3181604"/>
            <a:ext cx="1626235" cy="248920"/>
          </a:xfrm>
          <a:custGeom>
            <a:avLst/>
            <a:gdLst/>
            <a:ahLst/>
            <a:cxnLst/>
            <a:rect l="l" t="t" r="r" b="b"/>
            <a:pathLst>
              <a:path w="1626235" h="248920">
                <a:moveTo>
                  <a:pt x="1626107" y="0"/>
                </a:moveTo>
                <a:lnTo>
                  <a:pt x="0" y="0"/>
                </a:lnTo>
                <a:lnTo>
                  <a:pt x="0" y="248412"/>
                </a:lnTo>
                <a:lnTo>
                  <a:pt x="1626107" y="248412"/>
                </a:lnTo>
                <a:lnTo>
                  <a:pt x="162610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61822" y="3162045"/>
            <a:ext cx="16497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Net income  (Profit)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98823" y="3181604"/>
            <a:ext cx="662940" cy="248920"/>
          </a:xfrm>
          <a:custGeom>
            <a:avLst/>
            <a:gdLst/>
            <a:ahLst/>
            <a:cxnLst/>
            <a:rect l="l" t="t" r="r" b="b"/>
            <a:pathLst>
              <a:path w="662939" h="248920">
                <a:moveTo>
                  <a:pt x="662939" y="0"/>
                </a:moveTo>
                <a:lnTo>
                  <a:pt x="0" y="0"/>
                </a:lnTo>
                <a:lnTo>
                  <a:pt x="0" y="248412"/>
                </a:lnTo>
                <a:lnTo>
                  <a:pt x="662939" y="248412"/>
                </a:lnTo>
                <a:lnTo>
                  <a:pt x="662939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786632" y="3162045"/>
            <a:ext cx="689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100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597763" y="3809174"/>
          <a:ext cx="4533265" cy="20304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3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275">
                <a:tc gridSpan="2">
                  <a:txBody>
                    <a:bodyPr/>
                    <a:lstStyle/>
                    <a:p>
                      <a:pPr marL="1071880" marR="1065530" indent="217804">
                        <a:lnSpc>
                          <a:spcPts val="168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statement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654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50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70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464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4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spc="-20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959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5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1342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marL="68580">
                        <a:lnSpc>
                          <a:spcPts val="165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1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b="1" dirty="0">
                          <a:latin typeface="Times New Roman"/>
                          <a:cs typeface="Times New Roman"/>
                        </a:rPr>
                        <a:t>30,000)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5429503" y="1002411"/>
          <a:ext cx="5888354" cy="4837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71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5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805">
                <a:tc gridSpan="3">
                  <a:txBody>
                    <a:bodyPr/>
                    <a:lstStyle/>
                    <a:p>
                      <a:pPr marL="635" algn="ctr">
                        <a:lnSpc>
                          <a:spcPts val="1639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Sheet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250">
                <a:tc>
                  <a:txBody>
                    <a:bodyPr/>
                    <a:lstStyle/>
                    <a:p>
                      <a:pPr marL="635" algn="ctr">
                        <a:lnSpc>
                          <a:spcPts val="1585"/>
                        </a:lnSpc>
                      </a:pP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69215">
                        <a:lnSpc>
                          <a:spcPts val="1510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 assets</a:t>
                      </a:r>
                      <a:r>
                        <a:rPr sz="14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(Non-Current</a:t>
                      </a: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Assets) 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852">
                <a:tc>
                  <a:txBody>
                    <a:bodyPr/>
                    <a:lstStyle/>
                    <a:p>
                      <a:pPr marL="503555">
                        <a:lnSpc>
                          <a:spcPts val="13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471">
                <a:tc>
                  <a:txBody>
                    <a:bodyPr/>
                    <a:lstStyle/>
                    <a:p>
                      <a:pPr marL="50355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2352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70,000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3979">
                <a:tc>
                  <a:txBody>
                    <a:bodyPr/>
                    <a:lstStyle/>
                    <a:p>
                      <a:pPr marL="503555">
                        <a:lnSpc>
                          <a:spcPts val="139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217">
                <a:tc>
                  <a:txBody>
                    <a:bodyPr/>
                    <a:lstStyle/>
                    <a:p>
                      <a:pPr marL="55816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34620" algn="r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(50,000)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36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ur</a:t>
                      </a: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ent</a:t>
                      </a:r>
                      <a:r>
                        <a:rPr sz="1400" b="1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ssets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1441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012">
                <a:tc>
                  <a:txBody>
                    <a:bodyPr/>
                    <a:lstStyle/>
                    <a:p>
                      <a:pPr marL="503555">
                        <a:lnSpc>
                          <a:spcPts val="13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3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2547">
                <a:tc>
                  <a:txBody>
                    <a:bodyPr/>
                    <a:lstStyle/>
                    <a:p>
                      <a:pPr marL="503555">
                        <a:lnSpc>
                          <a:spcPts val="156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receivable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65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3299">
                <a:tc>
                  <a:txBody>
                    <a:bodyPr/>
                    <a:lstStyle/>
                    <a:p>
                      <a:pPr marL="69215">
                        <a:lnSpc>
                          <a:spcPts val="1614"/>
                        </a:lnSpc>
                      </a:pPr>
                      <a:r>
                        <a:rPr sz="1500" b="1" spc="-1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ot</a:t>
                      </a:r>
                      <a:r>
                        <a:rPr sz="15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500" b="1" spc="-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ts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14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marL="748030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stockholder’s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13462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040">
                <a:tc>
                  <a:txBody>
                    <a:bodyPr/>
                    <a:lstStyle/>
                    <a:p>
                      <a:pPr marL="69215">
                        <a:lnSpc>
                          <a:spcPts val="145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Short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1112">
                <a:tc>
                  <a:txBody>
                    <a:bodyPr/>
                    <a:lstStyle/>
                    <a:p>
                      <a:pPr marL="539750">
                        <a:lnSpc>
                          <a:spcPts val="143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3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4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3024">
                <a:tc>
                  <a:txBody>
                    <a:bodyPr/>
                    <a:lstStyle/>
                    <a:p>
                      <a:pPr marL="539750">
                        <a:lnSpc>
                          <a:spcPts val="144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3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5430">
                <a:tc>
                  <a:txBody>
                    <a:bodyPr/>
                    <a:lstStyle/>
                    <a:p>
                      <a:pPr marL="69215">
                        <a:lnSpc>
                          <a:spcPts val="144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2184">
                <a:tc>
                  <a:txBody>
                    <a:bodyPr/>
                    <a:lstStyle/>
                    <a:p>
                      <a:pPr marL="539750">
                        <a:lnSpc>
                          <a:spcPts val="1490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Loans (If found)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2247">
                <a:tc>
                  <a:txBody>
                    <a:bodyPr/>
                    <a:lstStyle/>
                    <a:p>
                      <a:pPr marL="69215">
                        <a:lnSpc>
                          <a:spcPts val="1490"/>
                        </a:lnSpc>
                      </a:pPr>
                      <a:r>
                        <a:rPr sz="13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3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8164">
                <a:tc>
                  <a:txBody>
                    <a:bodyPr/>
                    <a:lstStyle/>
                    <a:p>
                      <a:pPr marL="539750">
                        <a:lnSpc>
                          <a:spcPts val="149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6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6623">
                <a:tc>
                  <a:txBody>
                    <a:bodyPr/>
                    <a:lstStyle/>
                    <a:p>
                      <a:pPr marL="69215">
                        <a:lnSpc>
                          <a:spcPts val="1485"/>
                        </a:lnSpc>
                      </a:pPr>
                      <a:r>
                        <a:rPr sz="15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5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23" name="object 23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03452" y="834339"/>
            <a:ext cx="69367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DO</a:t>
            </a:r>
            <a:r>
              <a:rPr sz="4000" spc="-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IT!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Statement</a:t>
            </a:r>
            <a:r>
              <a:rPr sz="4000" spc="-1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186D78"/>
                </a:solidFill>
                <a:latin typeface="Calibri"/>
                <a:cs typeface="Calibri"/>
              </a:rPr>
              <a:t>Items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33166" y="76123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457200"/>
                </a:moveTo>
                <a:lnTo>
                  <a:pt x="0" y="0"/>
                </a:lnTo>
              </a:path>
            </a:pathLst>
          </a:custGeom>
          <a:ln w="38100">
            <a:solidFill>
              <a:srgbClr val="186D7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73302" y="1515999"/>
          <a:ext cx="9189718" cy="38132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22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2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3862">
                <a:tc gridSpan="3">
                  <a:txBody>
                    <a:bodyPr/>
                    <a:lstStyle/>
                    <a:p>
                      <a:pPr marL="3175">
                        <a:lnSpc>
                          <a:spcPts val="2535"/>
                        </a:lnSpc>
                      </a:pPr>
                      <a:r>
                        <a:rPr sz="2200" b="1" spc="-15" dirty="0">
                          <a:latin typeface="Calibri"/>
                          <a:cs typeface="Calibri"/>
                        </a:rPr>
                        <a:t>Presented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below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selected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related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Fashions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175">
                        <a:lnSpc>
                          <a:spcPct val="100000"/>
                        </a:lnSpc>
                      </a:pP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reports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5" dirty="0">
                          <a:latin typeface="Calibri"/>
                          <a:cs typeface="Calibri"/>
                        </a:rPr>
                        <a:t>monthly.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Equipment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2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HK$10,000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Utilities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HK$4,000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Cash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8,000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Receivable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9,000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Revenue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36,000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7,000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20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11,000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Notes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16,500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2,000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Drawings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5,000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42900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a.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total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assets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b.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reported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21945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c.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equity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spc="-45" dirty="0"/>
              <a:t> </a:t>
            </a:r>
            <a:r>
              <a:rPr dirty="0"/>
              <a:t>Choice</a:t>
            </a:r>
            <a:r>
              <a:rPr spc="-50" dirty="0"/>
              <a:t> </a:t>
            </a:r>
            <a:r>
              <a:rPr dirty="0"/>
              <a:t>Questions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72639" y="375665"/>
            <a:ext cx="700532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1.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 following</a:t>
            </a:r>
            <a:r>
              <a:rPr sz="1400" b="1" spc="-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items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are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taken</a:t>
            </a:r>
            <a:r>
              <a:rPr sz="1400" b="1" spc="-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financial</a:t>
            </a:r>
            <a:r>
              <a:rPr sz="1400" b="1" spc="-3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statements</a:t>
            </a:r>
            <a:r>
              <a:rPr sz="1400" b="1" spc="-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of</a:t>
            </a:r>
            <a:r>
              <a:rPr sz="14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Postal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Service </a:t>
            </a:r>
            <a:r>
              <a:rPr sz="1400" b="1" spc="-37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400" b="1" spc="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400" b="1" spc="-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December 31,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954401" y="912010"/>
          <a:ext cx="4692650" cy="4128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6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004">
                <a:tc>
                  <a:txBody>
                    <a:bodyPr/>
                    <a:lstStyle/>
                    <a:p>
                      <a:pPr marL="3302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payable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600" spc="4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18,000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13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25" dirty="0">
                          <a:latin typeface="Arial MT"/>
                          <a:cs typeface="Arial MT"/>
                        </a:rPr>
                        <a:t>11,000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3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– 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6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Cash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15,000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102,000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96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966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6/30/15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insurance (12-month policy)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6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17,000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Salaries and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133,000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5142">
                <a:tc>
                  <a:txBody>
                    <a:bodyPr/>
                    <a:lstStyle/>
                    <a:p>
                      <a:pPr marL="3175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029839" y="5270119"/>
            <a:ext cx="6276975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What</a:t>
            </a:r>
            <a:r>
              <a:rPr sz="1600" b="1" spc="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is the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company’s</a:t>
            </a:r>
            <a:r>
              <a:rPr sz="1600" b="1" spc="6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6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600" b="1" spc="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600" b="1" spc="2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600" b="1" spc="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600" b="1" spc="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December </a:t>
            </a:r>
            <a:r>
              <a:rPr sz="1600" b="1" spc="-4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31,</a:t>
            </a:r>
            <a:r>
              <a:rPr sz="16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2014?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a.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b.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$28,000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Arial MT"/>
                <a:cs typeface="Arial MT"/>
              </a:rPr>
              <a:t>c.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$42,000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d.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$133,000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326765" y="1469263"/>
          <a:ext cx="5519420" cy="44248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2014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465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133000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Expenses: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Advertising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6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(21000)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2000" spc="4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867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(17000)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 &amp;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54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1607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(6000)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121285">
                        <a:lnSpc>
                          <a:spcPts val="1845"/>
                        </a:lnSpc>
                      </a:pPr>
                      <a:r>
                        <a:rPr sz="1800" b="1" spc="-3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Expenses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800100">
                        <a:lnSpc>
                          <a:spcPts val="184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(91000)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8897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00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42000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11995" y="2766060"/>
            <a:ext cx="2743200" cy="118618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76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5"/>
              </a:spcBef>
            </a:pPr>
            <a:r>
              <a:rPr sz="2000" b="1" spc="-10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</a:t>
            </a:r>
            <a:r>
              <a:rPr sz="2000" b="1" spc="-10" dirty="0">
                <a:latin typeface="Times New Roman"/>
                <a:cs typeface="Times New Roman"/>
              </a:rPr>
              <a:t>e</a:t>
            </a:r>
            <a:r>
              <a:rPr sz="2000" b="1" dirty="0">
                <a:latin typeface="Times New Roman"/>
                <a:cs typeface="Times New Roman"/>
              </a:rPr>
              <a:t>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29332" y="1074801"/>
            <a:ext cx="6832600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2.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Misra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following</a:t>
            </a:r>
            <a:r>
              <a:rPr sz="18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information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2023:</a:t>
            </a:r>
            <a:endParaRPr sz="1800">
              <a:latin typeface="Arial"/>
              <a:cs typeface="Arial"/>
            </a:endParaRPr>
          </a:p>
          <a:p>
            <a:pPr marL="6985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Owner’s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</a:t>
            </a:r>
            <a:r>
              <a:rPr sz="1800" spc="-5" dirty="0">
                <a:solidFill>
                  <a:srgbClr val="006FC0"/>
                </a:solidFill>
                <a:latin typeface="Arial MT"/>
                <a:cs typeface="Arial MT"/>
              </a:rPr>
              <a:t>1/1/23</a:t>
            </a:r>
            <a:r>
              <a:rPr sz="1800" spc="-5" dirty="0">
                <a:latin typeface="Arial MT"/>
                <a:cs typeface="Arial MT"/>
              </a:rPr>
              <a:t>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196082" y="2283016"/>
          <a:ext cx="3058795" cy="1901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6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2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1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86532" y="4329176"/>
            <a:ext cx="518795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Misra’s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owner’s</a:t>
            </a:r>
            <a:r>
              <a:rPr sz="18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December</a:t>
            </a:r>
            <a:r>
              <a:rPr sz="18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$90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</a:t>
            </a:r>
            <a:r>
              <a:rPr sz="1800" spc="-5" dirty="0">
                <a:latin typeface="Arial MT"/>
                <a:cs typeface="Arial MT"/>
              </a:rPr>
              <a:t>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$210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56970" y="1800351"/>
          <a:ext cx="5520054" cy="2118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2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2023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529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822325" algn="r">
                        <a:lnSpc>
                          <a:spcPts val="200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340,000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024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Less</a:t>
                      </a:r>
                      <a:r>
                        <a:rPr sz="2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5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85598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250000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R="862965" algn="r">
                        <a:lnSpc>
                          <a:spcPts val="200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90,000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741794" y="1800669"/>
          <a:ext cx="4534535" cy="27602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5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2041">
                <a:tc gridSpan="2">
                  <a:txBody>
                    <a:bodyPr/>
                    <a:lstStyle/>
                    <a:p>
                      <a:pPr algn="ctr">
                        <a:lnSpc>
                          <a:spcPts val="211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932">
                <a:tc>
                  <a:txBody>
                    <a:bodyPr/>
                    <a:lstStyle/>
                    <a:p>
                      <a:pPr marL="69215">
                        <a:lnSpc>
                          <a:spcPts val="210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07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8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572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30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income 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49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986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Drawings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213">
                <a:tc>
                  <a:txBody>
                    <a:bodyPr/>
                    <a:lstStyle/>
                    <a:p>
                      <a:pPr marL="69215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210,000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7993380" y="4814315"/>
            <a:ext cx="2741930" cy="118745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95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50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1232" y="678002"/>
            <a:ext cx="627570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3.The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items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taken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statements</a:t>
            </a:r>
            <a:r>
              <a:rPr sz="14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Postal</a:t>
            </a:r>
            <a:endParaRPr sz="14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Service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year</a:t>
            </a:r>
            <a:r>
              <a:rPr sz="1400" b="1" spc="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ending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872994" y="1211071"/>
          <a:ext cx="4693283" cy="3613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7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6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6281">
                <a:tc>
                  <a:txBody>
                    <a:bodyPr/>
                    <a:lstStyle/>
                    <a:p>
                      <a:pPr marL="3302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400" spc="3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18,000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spc="-20" dirty="0">
                          <a:latin typeface="Arial MT"/>
                          <a:cs typeface="Arial MT"/>
                        </a:rPr>
                        <a:t>11,000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–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720">
                <a:tc>
                  <a:txBody>
                    <a:bodyPr/>
                    <a:lstStyle/>
                    <a:p>
                      <a:pPr marL="31750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Cash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15,000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18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102,000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6/30/15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70,000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(12-month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policy)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657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17,000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3454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133,000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6281">
                <a:tc>
                  <a:txBody>
                    <a:bodyPr/>
                    <a:lstStyle/>
                    <a:p>
                      <a:pPr marL="3175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48432" y="5022291"/>
            <a:ext cx="4422775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current</a:t>
            </a:r>
            <a:r>
              <a:rPr sz="14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4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a.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$26,000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b.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Arial MT"/>
                <a:cs typeface="Arial MT"/>
              </a:rPr>
              <a:t>c.</a:t>
            </a:r>
            <a:r>
              <a:rPr sz="1400" spc="24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$32,000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d.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$42,000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7907" y="3761232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3523" y="1316736"/>
            <a:ext cx="2741930" cy="234251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2560" rIns="0" bIns="0" rtlCol="0">
            <a:spAutoFit/>
          </a:bodyPr>
          <a:lstStyle/>
          <a:p>
            <a:pPr marL="194310" marR="184150" indent="-3175" algn="ctr">
              <a:lnSpc>
                <a:spcPct val="114999"/>
              </a:lnSpc>
              <a:spcBef>
                <a:spcPts val="1280"/>
              </a:spcBef>
            </a:pPr>
            <a:r>
              <a:rPr sz="2000" b="1" spc="-35" dirty="0">
                <a:latin typeface="Times New Roman"/>
                <a:cs typeface="Times New Roman"/>
              </a:rPr>
              <a:t>Total </a:t>
            </a:r>
            <a:r>
              <a:rPr sz="2000" b="1" spc="-5" dirty="0">
                <a:latin typeface="Times New Roman"/>
                <a:cs typeface="Times New Roman"/>
              </a:rPr>
              <a:t>current </a:t>
            </a:r>
            <a:r>
              <a:rPr sz="2000" b="1" dirty="0">
                <a:latin typeface="Times New Roman"/>
                <a:cs typeface="Times New Roman"/>
              </a:rPr>
              <a:t>assets = </a:t>
            </a:r>
            <a:r>
              <a:rPr sz="2000" b="1" spc="-484" dirty="0"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Accounts </a:t>
            </a: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11,000+</a:t>
            </a:r>
            <a:r>
              <a:rPr sz="2000" b="1" spc="-5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15,000+</a:t>
            </a:r>
            <a:endParaRPr sz="2000">
              <a:latin typeface="Times New Roman"/>
              <a:cs typeface="Times New Roman"/>
            </a:endParaRPr>
          </a:p>
          <a:p>
            <a:pPr marL="267335" marR="257810" algn="ctr">
              <a:lnSpc>
                <a:spcPct val="114999"/>
              </a:lnSpc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Prepaid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insurance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 6000+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Supplies</a:t>
            </a:r>
            <a:r>
              <a:rPr sz="20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4000</a:t>
            </a:r>
            <a:endParaRPr sz="2000">
              <a:latin typeface="Times New Roman"/>
              <a:cs typeface="Times New Roman"/>
            </a:endParaRPr>
          </a:p>
          <a:p>
            <a:pPr marL="3175"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latin typeface="Times New Roman"/>
                <a:cs typeface="Times New Roman"/>
              </a:rPr>
              <a:t>$36000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78583" y="941984"/>
            <a:ext cx="4858385" cy="1071880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4.The</a:t>
            </a:r>
            <a:r>
              <a:rPr sz="145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45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sz="145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55" dirty="0">
                <a:solidFill>
                  <a:srgbClr val="FF0000"/>
                </a:solidFill>
                <a:latin typeface="Arial"/>
                <a:cs typeface="Arial"/>
              </a:rPr>
              <a:t>is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60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Bright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85" dirty="0">
                <a:solidFill>
                  <a:srgbClr val="FF0000"/>
                </a:solidFill>
                <a:latin typeface="Arial"/>
                <a:cs typeface="Arial"/>
              </a:rPr>
              <a:t>Eyes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Auto</a:t>
            </a:r>
            <a:r>
              <a:rPr sz="145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Supplies</a:t>
            </a:r>
            <a:r>
              <a:rPr sz="1450" b="1" spc="-70" dirty="0">
                <a:latin typeface="Arial"/>
                <a:cs typeface="Arial"/>
              </a:rPr>
              <a:t>:</a:t>
            </a:r>
            <a:endParaRPr sz="1450">
              <a:latin typeface="Arial"/>
              <a:cs typeface="Arial"/>
            </a:endParaRPr>
          </a:p>
          <a:p>
            <a:pPr marL="2653030" marR="267335" algn="ctr">
              <a:lnSpc>
                <a:spcPts val="1670"/>
              </a:lnSpc>
              <a:spcBef>
                <a:spcPts val="825"/>
              </a:spcBef>
            </a:pPr>
            <a:r>
              <a:rPr sz="1450" spc="-100" dirty="0">
                <a:latin typeface="Arial MT"/>
                <a:cs typeface="Arial MT"/>
              </a:rPr>
              <a:t>B</a:t>
            </a:r>
            <a:r>
              <a:rPr sz="1450" spc="-45" dirty="0">
                <a:latin typeface="Arial MT"/>
                <a:cs typeface="Arial MT"/>
              </a:rPr>
              <a:t>r</a:t>
            </a:r>
            <a:r>
              <a:rPr sz="1450" spc="-40" dirty="0">
                <a:latin typeface="Arial MT"/>
                <a:cs typeface="Arial MT"/>
              </a:rPr>
              <a:t>i</a:t>
            </a:r>
            <a:r>
              <a:rPr sz="1450" spc="-75" dirty="0">
                <a:latin typeface="Arial MT"/>
                <a:cs typeface="Arial MT"/>
              </a:rPr>
              <a:t>g</a:t>
            </a:r>
            <a:r>
              <a:rPr sz="1450" spc="-80" dirty="0">
                <a:latin typeface="Arial MT"/>
                <a:cs typeface="Arial MT"/>
              </a:rPr>
              <a:t>h</a:t>
            </a:r>
            <a:r>
              <a:rPr sz="1450" spc="-40" dirty="0">
                <a:latin typeface="Arial MT"/>
                <a:cs typeface="Arial MT"/>
              </a:rPr>
              <a:t>t</a:t>
            </a:r>
            <a:r>
              <a:rPr sz="1450" spc="-30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E</a:t>
            </a:r>
            <a:r>
              <a:rPr sz="1450" spc="-70" dirty="0">
                <a:latin typeface="Arial MT"/>
                <a:cs typeface="Arial MT"/>
              </a:rPr>
              <a:t>yes</a:t>
            </a:r>
            <a:r>
              <a:rPr sz="1450" spc="-50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A</a:t>
            </a:r>
            <a:r>
              <a:rPr sz="1450" spc="-65" dirty="0">
                <a:latin typeface="Arial MT"/>
                <a:cs typeface="Arial MT"/>
              </a:rPr>
              <a:t>uto</a:t>
            </a:r>
            <a:r>
              <a:rPr sz="1450" spc="-45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S</a:t>
            </a:r>
            <a:r>
              <a:rPr sz="1450" spc="-75" dirty="0">
                <a:latin typeface="Arial MT"/>
                <a:cs typeface="Arial MT"/>
              </a:rPr>
              <a:t>u</a:t>
            </a:r>
            <a:r>
              <a:rPr sz="1450" spc="-80" dirty="0">
                <a:latin typeface="Arial MT"/>
                <a:cs typeface="Arial MT"/>
              </a:rPr>
              <a:t>p</a:t>
            </a:r>
            <a:r>
              <a:rPr sz="1450" spc="-75" dirty="0">
                <a:latin typeface="Arial MT"/>
                <a:cs typeface="Arial MT"/>
              </a:rPr>
              <a:t>p</a:t>
            </a:r>
            <a:r>
              <a:rPr sz="1450" spc="-40" dirty="0">
                <a:latin typeface="Arial MT"/>
                <a:cs typeface="Arial MT"/>
              </a:rPr>
              <a:t>li</a:t>
            </a:r>
            <a:r>
              <a:rPr sz="1450" spc="-55" dirty="0">
                <a:latin typeface="Arial MT"/>
                <a:cs typeface="Arial MT"/>
              </a:rPr>
              <a:t>es  </a:t>
            </a:r>
            <a:r>
              <a:rPr sz="1450" spc="-100" dirty="0">
                <a:latin typeface="Arial MT"/>
                <a:cs typeface="Arial MT"/>
              </a:rPr>
              <a:t>B</a:t>
            </a:r>
            <a:r>
              <a:rPr sz="1450" spc="-75" dirty="0">
                <a:latin typeface="Arial MT"/>
                <a:cs typeface="Arial MT"/>
              </a:rPr>
              <a:t>a</a:t>
            </a:r>
            <a:r>
              <a:rPr sz="1450" spc="-40" dirty="0">
                <a:latin typeface="Arial MT"/>
                <a:cs typeface="Arial MT"/>
              </a:rPr>
              <a:t>l</a:t>
            </a:r>
            <a:r>
              <a:rPr sz="1450" spc="-75" dirty="0">
                <a:latin typeface="Arial MT"/>
                <a:cs typeface="Arial MT"/>
              </a:rPr>
              <a:t>a</a:t>
            </a:r>
            <a:r>
              <a:rPr sz="1450" spc="-80" dirty="0">
                <a:latin typeface="Arial MT"/>
                <a:cs typeface="Arial MT"/>
              </a:rPr>
              <a:t>n</a:t>
            </a:r>
            <a:r>
              <a:rPr sz="1450" spc="-70" dirty="0">
                <a:latin typeface="Arial MT"/>
                <a:cs typeface="Arial MT"/>
              </a:rPr>
              <a:t>ce</a:t>
            </a:r>
            <a:r>
              <a:rPr sz="1450" spc="-40" dirty="0">
                <a:latin typeface="Arial MT"/>
                <a:cs typeface="Arial MT"/>
              </a:rPr>
              <a:t> </a:t>
            </a:r>
            <a:r>
              <a:rPr sz="1450" spc="-85" dirty="0">
                <a:latin typeface="Arial MT"/>
                <a:cs typeface="Arial MT"/>
              </a:rPr>
              <a:t>She</a:t>
            </a:r>
            <a:r>
              <a:rPr sz="1450" spc="-55" dirty="0">
                <a:latin typeface="Arial MT"/>
                <a:cs typeface="Arial MT"/>
              </a:rPr>
              <a:t>et</a:t>
            </a:r>
            <a:endParaRPr sz="1450">
              <a:latin typeface="Arial MT"/>
              <a:cs typeface="Arial MT"/>
            </a:endParaRPr>
          </a:p>
          <a:p>
            <a:pPr marL="2378710" algn="ctr">
              <a:lnSpc>
                <a:spcPts val="1625"/>
              </a:lnSpc>
            </a:pPr>
            <a:r>
              <a:rPr sz="1450" spc="-105" dirty="0">
                <a:latin typeface="Arial MT"/>
                <a:cs typeface="Arial MT"/>
              </a:rPr>
              <a:t>D</a:t>
            </a:r>
            <a:r>
              <a:rPr sz="1450" spc="-70" dirty="0">
                <a:latin typeface="Arial MT"/>
                <a:cs typeface="Arial MT"/>
              </a:rPr>
              <a:t>ec</a:t>
            </a:r>
            <a:r>
              <a:rPr sz="1450" spc="-80" dirty="0">
                <a:latin typeface="Arial MT"/>
                <a:cs typeface="Arial MT"/>
              </a:rPr>
              <a:t>e</a:t>
            </a:r>
            <a:r>
              <a:rPr sz="1450" spc="-110" dirty="0">
                <a:latin typeface="Arial MT"/>
                <a:cs typeface="Arial MT"/>
              </a:rPr>
              <a:t>m</a:t>
            </a:r>
            <a:r>
              <a:rPr sz="1450" spc="-75" dirty="0">
                <a:latin typeface="Arial MT"/>
                <a:cs typeface="Arial MT"/>
              </a:rPr>
              <a:t>b</a:t>
            </a:r>
            <a:r>
              <a:rPr sz="1450" spc="-80" dirty="0">
                <a:latin typeface="Arial MT"/>
                <a:cs typeface="Arial MT"/>
              </a:rPr>
              <a:t>e</a:t>
            </a:r>
            <a:r>
              <a:rPr sz="1450" spc="-45" dirty="0">
                <a:latin typeface="Arial MT"/>
                <a:cs typeface="Arial MT"/>
              </a:rPr>
              <a:t>r </a:t>
            </a:r>
            <a:r>
              <a:rPr sz="1450" spc="-75" dirty="0">
                <a:latin typeface="Arial MT"/>
                <a:cs typeface="Arial MT"/>
              </a:rPr>
              <a:t>3</a:t>
            </a:r>
            <a:r>
              <a:rPr sz="1450" spc="-80" dirty="0">
                <a:latin typeface="Arial MT"/>
                <a:cs typeface="Arial MT"/>
              </a:rPr>
              <a:t>1</a:t>
            </a:r>
            <a:r>
              <a:rPr sz="1450" spc="-40" dirty="0">
                <a:latin typeface="Arial MT"/>
                <a:cs typeface="Arial MT"/>
              </a:rPr>
              <a:t>, </a:t>
            </a:r>
            <a:r>
              <a:rPr sz="1450" spc="-75" dirty="0">
                <a:latin typeface="Arial MT"/>
                <a:cs typeface="Arial MT"/>
              </a:rPr>
              <a:t>2</a:t>
            </a:r>
            <a:r>
              <a:rPr sz="1450" spc="-80" dirty="0">
                <a:latin typeface="Arial MT"/>
                <a:cs typeface="Arial MT"/>
              </a:rPr>
              <a:t>0</a:t>
            </a:r>
            <a:r>
              <a:rPr sz="1450" spc="-75" dirty="0">
                <a:latin typeface="Arial MT"/>
                <a:cs typeface="Arial MT"/>
              </a:rPr>
              <a:t>14</a:t>
            </a:r>
            <a:endParaRPr sz="145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859533" y="2219912"/>
          <a:ext cx="5225415" cy="16475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03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71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5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484">
                <a:tc>
                  <a:txBody>
                    <a:bodyPr/>
                    <a:lstStyle/>
                    <a:p>
                      <a:pPr marL="31750">
                        <a:lnSpc>
                          <a:spcPts val="1540"/>
                        </a:lnSpc>
                      </a:pPr>
                      <a:r>
                        <a:rPr sz="1450" spc="-80" dirty="0">
                          <a:latin typeface="Arial MT"/>
                          <a:cs typeface="Arial MT"/>
                        </a:rPr>
                        <a:t>Cash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40"/>
                        </a:lnSpc>
                      </a:pPr>
                      <a:r>
                        <a:rPr sz="1450" spc="-75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450" spc="2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75" dirty="0">
                          <a:latin typeface="Arial MT"/>
                          <a:cs typeface="Arial MT"/>
                        </a:rPr>
                        <a:t>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40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cco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nts</a:t>
                      </a:r>
                      <a:r>
                        <a:rPr sz="145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P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ay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b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713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P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re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p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d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ns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ra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ce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80,000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ari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45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d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W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713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cco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nts</a:t>
                      </a:r>
                      <a:r>
                        <a:rPr sz="145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ec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va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b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100,000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sz="1450" dirty="0">
                          <a:latin typeface="Arial MT"/>
                          <a:cs typeface="Arial MT"/>
                        </a:rPr>
                        <a:t>Mo</a:t>
                      </a:r>
                      <a:r>
                        <a:rPr sz="1450" spc="-15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g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ge</a:t>
                      </a:r>
                      <a:r>
                        <a:rPr sz="145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P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713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spc="-65" dirty="0">
                          <a:latin typeface="Arial MT"/>
                          <a:cs typeface="Arial MT"/>
                        </a:rPr>
                        <a:t>Inventory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140,000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sz="145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o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al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Li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1713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nd</a:t>
                      </a:r>
                      <a:r>
                        <a:rPr sz="145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H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d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o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45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nv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spc="-15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me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t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180,000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961">
                <a:tc>
                  <a:txBody>
                    <a:bodyPr/>
                    <a:lstStyle/>
                    <a:p>
                      <a:pPr marL="31750">
                        <a:lnSpc>
                          <a:spcPts val="1560"/>
                        </a:lnSpc>
                      </a:pPr>
                      <a:r>
                        <a:rPr sz="1450" spc="-80" dirty="0">
                          <a:latin typeface="Arial MT"/>
                          <a:cs typeface="Arial MT"/>
                        </a:rPr>
                        <a:t>Land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0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250,000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8734">
                <a:tc>
                  <a:txBody>
                    <a:bodyPr/>
                    <a:lstStyle/>
                    <a:p>
                      <a:pPr marL="31750">
                        <a:lnSpc>
                          <a:spcPts val="1545"/>
                        </a:lnSpc>
                        <a:tabLst>
                          <a:tab pos="1761489" algn="l"/>
                        </a:tabLst>
                      </a:pPr>
                      <a:r>
                        <a:rPr sz="1450" spc="-65" dirty="0">
                          <a:latin typeface="Arial MT"/>
                          <a:cs typeface="Arial MT"/>
                        </a:rPr>
                        <a:t>Building	</a:t>
                      </a:r>
                      <a:r>
                        <a:rPr sz="1450" spc="-75" dirty="0">
                          <a:latin typeface="Arial MT"/>
                          <a:cs typeface="Arial MT"/>
                        </a:rPr>
                        <a:t>$200,000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727294" y="3881927"/>
            <a:ext cx="970915" cy="247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71525" algn="l"/>
              </a:tabLst>
            </a:pPr>
            <a:r>
              <a:rPr sz="1450" u="heavy" spc="-4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</a:t>
            </a:r>
            <a:r>
              <a:rPr sz="1450" u="heavy" spc="-8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6</a:t>
            </a:r>
            <a:r>
              <a:rPr sz="1450" u="heavy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0,00</a:t>
            </a:r>
            <a:r>
              <a:rPr sz="1450" u="heavy" spc="-9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0</a:t>
            </a:r>
            <a:r>
              <a:rPr sz="1450" u="heavy" spc="-4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)</a:t>
            </a:r>
            <a:r>
              <a:rPr sz="1450" dirty="0">
                <a:latin typeface="Arial MT"/>
                <a:cs typeface="Arial MT"/>
              </a:rPr>
              <a:t>	</a:t>
            </a:r>
            <a:r>
              <a:rPr sz="1450" spc="-75" dirty="0">
                <a:latin typeface="Arial MT"/>
                <a:cs typeface="Arial MT"/>
              </a:rPr>
              <a:t>14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78583" y="3671217"/>
            <a:ext cx="1572895" cy="88138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467359" marR="5080" indent="-273685">
              <a:lnSpc>
                <a:spcPts val="1660"/>
              </a:lnSpc>
              <a:spcBef>
                <a:spcPts val="225"/>
              </a:spcBef>
            </a:pPr>
            <a:r>
              <a:rPr sz="1450" spc="-75" dirty="0">
                <a:latin typeface="Arial MT"/>
                <a:cs typeface="Arial MT"/>
              </a:rPr>
              <a:t>L</a:t>
            </a:r>
            <a:r>
              <a:rPr sz="1450" spc="-80" dirty="0">
                <a:latin typeface="Arial MT"/>
                <a:cs typeface="Arial MT"/>
              </a:rPr>
              <a:t>e</a:t>
            </a:r>
            <a:r>
              <a:rPr sz="1450" spc="-70" dirty="0">
                <a:latin typeface="Arial MT"/>
                <a:cs typeface="Arial MT"/>
              </a:rPr>
              <a:t>ss</a:t>
            </a:r>
            <a:r>
              <a:rPr sz="1450" spc="-35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A</a:t>
            </a:r>
            <a:r>
              <a:rPr sz="1450" spc="-70" dirty="0">
                <a:latin typeface="Arial MT"/>
                <a:cs typeface="Arial MT"/>
              </a:rPr>
              <a:t>cc</a:t>
            </a:r>
            <a:r>
              <a:rPr sz="1450" spc="-95" dirty="0">
                <a:latin typeface="Arial MT"/>
                <a:cs typeface="Arial MT"/>
              </a:rPr>
              <a:t>u</a:t>
            </a:r>
            <a:r>
              <a:rPr sz="1450" spc="-110" dirty="0">
                <a:latin typeface="Arial MT"/>
                <a:cs typeface="Arial MT"/>
              </a:rPr>
              <a:t>m</a:t>
            </a:r>
            <a:r>
              <a:rPr sz="1450" spc="-75" dirty="0">
                <a:latin typeface="Arial MT"/>
                <a:cs typeface="Arial MT"/>
              </a:rPr>
              <a:t>u</a:t>
            </a:r>
            <a:r>
              <a:rPr sz="1450" spc="-40" dirty="0">
                <a:latin typeface="Arial MT"/>
                <a:cs typeface="Arial MT"/>
              </a:rPr>
              <a:t>l</a:t>
            </a:r>
            <a:r>
              <a:rPr sz="1450" spc="-55" dirty="0">
                <a:latin typeface="Arial MT"/>
                <a:cs typeface="Arial MT"/>
              </a:rPr>
              <a:t>ated  </a:t>
            </a:r>
            <a:r>
              <a:rPr sz="1450" spc="-65" dirty="0">
                <a:latin typeface="Arial MT"/>
                <a:cs typeface="Arial MT"/>
              </a:rPr>
              <a:t>Depreciation</a:t>
            </a:r>
            <a:endParaRPr sz="1450">
              <a:latin typeface="Arial MT"/>
              <a:cs typeface="Arial MT"/>
            </a:endParaRPr>
          </a:p>
          <a:p>
            <a:pPr marL="12700" marR="633095">
              <a:lnSpc>
                <a:spcPts val="1660"/>
              </a:lnSpc>
              <a:spcBef>
                <a:spcPts val="15"/>
              </a:spcBef>
            </a:pPr>
            <a:r>
              <a:rPr sz="1450" spc="-75" dirty="0">
                <a:latin typeface="Arial MT"/>
                <a:cs typeface="Arial MT"/>
              </a:rPr>
              <a:t>Trademark </a:t>
            </a:r>
            <a:r>
              <a:rPr sz="1450" spc="-70" dirty="0">
                <a:latin typeface="Arial MT"/>
                <a:cs typeface="Arial MT"/>
              </a:rPr>
              <a:t> </a:t>
            </a:r>
            <a:r>
              <a:rPr sz="1450" spc="-85" dirty="0">
                <a:latin typeface="Arial MT"/>
                <a:cs typeface="Arial MT"/>
              </a:rPr>
              <a:t>To</a:t>
            </a:r>
            <a:r>
              <a:rPr sz="1450" spc="-35" dirty="0">
                <a:latin typeface="Arial MT"/>
                <a:cs typeface="Arial MT"/>
              </a:rPr>
              <a:t>t</a:t>
            </a:r>
            <a:r>
              <a:rPr sz="1450" spc="-55" dirty="0">
                <a:latin typeface="Arial MT"/>
                <a:cs typeface="Arial MT"/>
              </a:rPr>
              <a:t>al</a:t>
            </a:r>
            <a:r>
              <a:rPr sz="1450" spc="-40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A</a:t>
            </a:r>
            <a:r>
              <a:rPr sz="1450" spc="-70" dirty="0">
                <a:latin typeface="Arial MT"/>
                <a:cs typeface="Arial MT"/>
              </a:rPr>
              <a:t>sse</a:t>
            </a:r>
            <a:r>
              <a:rPr sz="1450" spc="-55" dirty="0">
                <a:latin typeface="Arial MT"/>
                <a:cs typeface="Arial MT"/>
              </a:rPr>
              <a:t>t</a:t>
            </a:r>
            <a:r>
              <a:rPr sz="1450" spc="-70" dirty="0">
                <a:latin typeface="Arial MT"/>
                <a:cs typeface="Arial MT"/>
              </a:rPr>
              <a:t>s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24776" y="4728715"/>
            <a:ext cx="972819" cy="671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700"/>
              </a:lnSpc>
              <a:spcBef>
                <a:spcPts val="100"/>
              </a:spcBef>
            </a:pP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he</a:t>
            </a:r>
            <a:r>
              <a:rPr sz="1450" b="1" spc="-5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450" b="1" spc="-6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450" b="1" spc="-55" dirty="0">
                <a:solidFill>
                  <a:srgbClr val="FF0000"/>
                </a:solidFill>
                <a:latin typeface="Arial"/>
                <a:cs typeface="Arial"/>
              </a:rPr>
              <a:t>al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do</a:t>
            </a:r>
            <a:endParaRPr sz="1450">
              <a:latin typeface="Arial"/>
              <a:cs typeface="Arial"/>
            </a:endParaRPr>
          </a:p>
          <a:p>
            <a:pPr marL="12700" marR="353060">
              <a:lnSpc>
                <a:spcPts val="1680"/>
              </a:lnSpc>
              <a:spcBef>
                <a:spcPts val="70"/>
              </a:spcBef>
              <a:tabLst>
                <a:tab pos="285750" algn="l"/>
              </a:tabLst>
            </a:pPr>
            <a:r>
              <a:rPr sz="1450" spc="-80" dirty="0">
                <a:latin typeface="Arial MT"/>
                <a:cs typeface="Arial MT"/>
              </a:rPr>
              <a:t>a</a:t>
            </a:r>
            <a:r>
              <a:rPr sz="1450" spc="-40" dirty="0">
                <a:latin typeface="Arial MT"/>
                <a:cs typeface="Arial MT"/>
              </a:rPr>
              <a:t>.</a:t>
            </a:r>
            <a:r>
              <a:rPr sz="1450" dirty="0">
                <a:latin typeface="Arial MT"/>
                <a:cs typeface="Arial MT"/>
              </a:rPr>
              <a:t>	</a:t>
            </a:r>
            <a:r>
              <a:rPr sz="1450" spc="-80" dirty="0">
                <a:latin typeface="Arial MT"/>
                <a:cs typeface="Arial MT"/>
              </a:rPr>
              <a:t>$50</a:t>
            </a:r>
            <a:r>
              <a:rPr sz="1450" spc="-40" dirty="0">
                <a:latin typeface="Arial MT"/>
                <a:cs typeface="Arial MT"/>
              </a:rPr>
              <a:t>,  </a:t>
            </a:r>
            <a:r>
              <a:rPr sz="1450" spc="-60" dirty="0">
                <a:latin typeface="Arial MT"/>
                <a:cs typeface="Arial MT"/>
              </a:rPr>
              <a:t>b.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26652" y="4465320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26652" y="1412747"/>
            <a:ext cx="2741930" cy="26962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spc="-35" dirty="0">
                <a:latin typeface="Times New Roman"/>
                <a:cs typeface="Times New Roman"/>
              </a:rPr>
              <a:t>Total </a:t>
            </a:r>
            <a:r>
              <a:rPr sz="2000" b="1" spc="-5" dirty="0">
                <a:latin typeface="Times New Roman"/>
                <a:cs typeface="Times New Roman"/>
              </a:rPr>
              <a:t>current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liabilities</a:t>
            </a:r>
            <a:endParaRPr sz="2000"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=</a:t>
            </a:r>
            <a:endParaRPr sz="2000">
              <a:latin typeface="Times New Roman"/>
              <a:cs typeface="Times New Roman"/>
            </a:endParaRPr>
          </a:p>
          <a:p>
            <a:pPr marL="413384" marR="405130" algn="ctr">
              <a:lnSpc>
                <a:spcPct val="114999"/>
              </a:lnSpc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Accounts</a:t>
            </a:r>
            <a:r>
              <a:rPr sz="20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payable </a:t>
            </a:r>
            <a:r>
              <a:rPr sz="2000" b="1" spc="-48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130,000+</a:t>
            </a:r>
            <a:endParaRPr sz="2000">
              <a:latin typeface="Times New Roman"/>
              <a:cs typeface="Times New Roman"/>
            </a:endParaRPr>
          </a:p>
          <a:p>
            <a:pPr marL="480695" marR="473075" algn="ctr">
              <a:lnSpc>
                <a:spcPct val="114999"/>
              </a:lnSpc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lari</a:t>
            </a:r>
            <a:r>
              <a:rPr sz="20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s&amp;</a:t>
            </a:r>
            <a:r>
              <a:rPr sz="2000" b="1" spc="-110" dirty="0">
                <a:solidFill>
                  <a:srgbClr val="FF0000"/>
                </a:solidFill>
                <a:latin typeface="Times New Roman"/>
                <a:cs typeface="Times New Roman"/>
              </a:rPr>
              <a:t>W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sz="20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g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es  payable</a:t>
            </a:r>
            <a:r>
              <a:rPr sz="2000" b="1" spc="-6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50,000+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$180,000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44395" y="814832"/>
            <a:ext cx="6902450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.The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statement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year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2023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Nour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Emad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Co.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contains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00"/>
              </a:spcBef>
              <a:tabLst>
                <a:tab pos="4584700" algn="l"/>
              </a:tabLst>
            </a:pPr>
            <a:r>
              <a:rPr sz="1800" spc="-5" dirty="0">
                <a:latin typeface="Arial MT"/>
                <a:cs typeface="Arial MT"/>
              </a:rPr>
              <a:t>Revenues	$70,000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Expenses: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Salaries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 </a:t>
            </a:r>
            <a:r>
              <a:rPr sz="1800" spc="-20" dirty="0">
                <a:latin typeface="Arial MT"/>
                <a:cs typeface="Arial MT"/>
              </a:rPr>
              <a:t>Wages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9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$45,000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04229" y="3625215"/>
            <a:ext cx="824865" cy="10795"/>
          </a:xfrm>
          <a:custGeom>
            <a:avLst/>
            <a:gdLst/>
            <a:ahLst/>
            <a:cxnLst/>
            <a:rect l="l" t="t" r="r" b="b"/>
            <a:pathLst>
              <a:path w="824865" h="10795">
                <a:moveTo>
                  <a:pt x="824483" y="0"/>
                </a:moveTo>
                <a:lnTo>
                  <a:pt x="0" y="0"/>
                </a:lnTo>
                <a:lnTo>
                  <a:pt x="0" y="10668"/>
                </a:lnTo>
                <a:lnTo>
                  <a:pt x="824483" y="10668"/>
                </a:lnTo>
                <a:lnTo>
                  <a:pt x="8244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020180" y="2262885"/>
            <a:ext cx="72263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12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10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6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28714" y="3899534"/>
            <a:ext cx="822960" cy="10795"/>
          </a:xfrm>
          <a:custGeom>
            <a:avLst/>
            <a:gdLst/>
            <a:ahLst/>
            <a:cxnLst/>
            <a:rect l="l" t="t" r="r" b="b"/>
            <a:pathLst>
              <a:path w="822959" h="10795">
                <a:moveTo>
                  <a:pt x="822959" y="0"/>
                </a:moveTo>
                <a:lnTo>
                  <a:pt x="0" y="0"/>
                </a:lnTo>
                <a:lnTo>
                  <a:pt x="0" y="10668"/>
                </a:lnTo>
                <a:lnTo>
                  <a:pt x="822959" y="10668"/>
                </a:lnTo>
                <a:lnTo>
                  <a:pt x="8229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3521" y="3634181"/>
            <a:ext cx="7219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77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01595" y="2262885"/>
            <a:ext cx="233553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Rent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Advertising</a:t>
            </a:r>
            <a:r>
              <a:rPr sz="1800" spc="-4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Supplies </a:t>
            </a:r>
            <a:r>
              <a:rPr sz="1800" dirty="0">
                <a:latin typeface="Arial MT"/>
                <a:cs typeface="Arial MT"/>
              </a:rPr>
              <a:t>Expense 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Utilities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Insurance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Expense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40" dirty="0">
                <a:latin typeface="Arial MT"/>
                <a:cs typeface="Arial MT"/>
              </a:rPr>
              <a:t>Total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expenses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(loss)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17030" y="3909186"/>
            <a:ext cx="938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</a:t>
            </a:r>
            <a:r>
              <a:rPr sz="1800" u="dbl" spc="-7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(7,500)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01595" y="4457827"/>
            <a:ext cx="6444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At </a:t>
            </a:r>
            <a:r>
              <a:rPr sz="1800" spc="-5" dirty="0">
                <a:solidFill>
                  <a:srgbClr val="FF0000"/>
                </a:solidFill>
                <a:latin typeface="Arial MT"/>
                <a:cs typeface="Arial MT"/>
              </a:rPr>
              <a:t>January 1</a:t>
            </a:r>
            <a:r>
              <a:rPr sz="1800" spc="-5" dirty="0">
                <a:latin typeface="Arial MT"/>
                <a:cs typeface="Arial MT"/>
              </a:rPr>
              <a:t>, 2023, </a:t>
            </a:r>
            <a:r>
              <a:rPr sz="1800" b="1" dirty="0">
                <a:latin typeface="Arial"/>
                <a:cs typeface="Arial"/>
              </a:rPr>
              <a:t>Nour </a:t>
            </a:r>
            <a:r>
              <a:rPr sz="1800" spc="-5" dirty="0">
                <a:latin typeface="Arial MT"/>
                <a:cs typeface="Arial MT"/>
              </a:rPr>
              <a:t>reported </a:t>
            </a:r>
            <a:r>
              <a:rPr sz="1800" dirty="0">
                <a:latin typeface="Arial MT"/>
                <a:cs typeface="Arial MT"/>
              </a:rPr>
              <a:t>owner’s </a:t>
            </a:r>
            <a:r>
              <a:rPr sz="1800" spc="-5" dirty="0">
                <a:latin typeface="Arial MT"/>
                <a:cs typeface="Arial MT"/>
              </a:rPr>
              <a:t>equity of $50,000.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Owner drawings </a:t>
            </a:r>
            <a:r>
              <a:rPr sz="1800" dirty="0">
                <a:latin typeface="Arial MT"/>
                <a:cs typeface="Arial MT"/>
              </a:rPr>
              <a:t>for the </a:t>
            </a:r>
            <a:r>
              <a:rPr sz="1800" spc="-10" dirty="0">
                <a:latin typeface="Arial MT"/>
                <a:cs typeface="Arial MT"/>
              </a:rPr>
              <a:t>year </a:t>
            </a:r>
            <a:r>
              <a:rPr sz="1800" spc="-5" dirty="0">
                <a:latin typeface="Arial MT"/>
                <a:cs typeface="Arial MT"/>
              </a:rPr>
              <a:t>totalled $10,000.</a:t>
            </a:r>
            <a:r>
              <a:rPr sz="1800" spc="495" dirty="0">
                <a:latin typeface="Arial MT"/>
                <a:cs typeface="Arial MT"/>
              </a:rPr>
              <a:t> </a:t>
            </a:r>
            <a:r>
              <a:rPr sz="1800" b="1" spc="-25" dirty="0">
                <a:latin typeface="Arial"/>
                <a:cs typeface="Arial"/>
              </a:rPr>
              <a:t>At </a:t>
            </a:r>
            <a:r>
              <a:rPr sz="1800" b="1" spc="-5" dirty="0">
                <a:latin typeface="Arial"/>
                <a:cs typeface="Arial"/>
              </a:rPr>
              <a:t>December 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31,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2023,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company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10" dirty="0">
                <a:latin typeface="Arial"/>
                <a:cs typeface="Arial"/>
              </a:rPr>
              <a:t>will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report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owner’s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equity</a:t>
            </a:r>
            <a:r>
              <a:rPr sz="18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120392" y="1359217"/>
          <a:ext cx="5829299" cy="4024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57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8233">
                <a:tc gridSpan="2">
                  <a:txBody>
                    <a:bodyPr/>
                    <a:lstStyle/>
                    <a:p>
                      <a:pPr marL="1381125" marR="1372870" indent="276860">
                        <a:lnSpc>
                          <a:spcPts val="2160"/>
                        </a:lnSpc>
                        <a:spcBef>
                          <a:spcPts val="2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00"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38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(7500)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84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044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84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10,000)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596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32,500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8692895" y="2557272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84778" y="2231008"/>
            <a:ext cx="3485515" cy="10795"/>
          </a:xfrm>
          <a:custGeom>
            <a:avLst/>
            <a:gdLst/>
            <a:ahLst/>
            <a:cxnLst/>
            <a:rect l="l" t="t" r="r" b="b"/>
            <a:pathLst>
              <a:path w="3485515" h="10794">
                <a:moveTo>
                  <a:pt x="3485388" y="0"/>
                </a:moveTo>
                <a:lnTo>
                  <a:pt x="0" y="0"/>
                </a:lnTo>
                <a:lnTo>
                  <a:pt x="0" y="10667"/>
                </a:lnTo>
                <a:lnTo>
                  <a:pt x="3485388" y="10667"/>
                </a:lnTo>
                <a:lnTo>
                  <a:pt x="34853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71320" y="1417065"/>
            <a:ext cx="780224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6.</a:t>
            </a:r>
            <a:r>
              <a:rPr sz="1800" b="1" spc="1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800" b="1" spc="1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statement</a:t>
            </a:r>
            <a:r>
              <a:rPr sz="1800" b="1" spc="1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1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balance</a:t>
            </a:r>
            <a:r>
              <a:rPr sz="1800" b="1" spc="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sheet</a:t>
            </a:r>
            <a:r>
              <a:rPr sz="1800" b="1" spc="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columns</a:t>
            </a:r>
            <a:r>
              <a:rPr sz="1800" b="1" spc="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1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Iron</a:t>
            </a:r>
            <a:r>
              <a:rPr sz="1800" b="1" spc="1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Wine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Company's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worksheet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reflect</a:t>
            </a:r>
            <a:r>
              <a:rPr sz="18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8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totals: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2012950">
              <a:lnSpc>
                <a:spcPct val="100000"/>
              </a:lnSpc>
              <a:tabLst>
                <a:tab pos="2268220" algn="l"/>
                <a:tab pos="4584065" algn="l"/>
                <a:tab pos="4984750" algn="l"/>
                <a:tab pos="5430520" algn="l"/>
                <a:tab pos="7327265" algn="l"/>
              </a:tabLst>
            </a:pPr>
            <a:r>
              <a:rPr sz="1800" b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Income</a:t>
            </a:r>
            <a:r>
              <a:rPr sz="1800" b="1" u="heavy" spc="-1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Statement	</a:t>
            </a:r>
            <a:r>
              <a:rPr sz="1800" b="1" spc="-5" dirty="0">
                <a:latin typeface="Arial"/>
                <a:cs typeface="Arial"/>
              </a:rPr>
              <a:t>	</a:t>
            </a:r>
            <a:r>
              <a:rPr sz="1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Balance</a:t>
            </a:r>
            <a:r>
              <a:rPr sz="1800" b="1" u="heavy" spc="-3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800" b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Sheet	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5720" y="2788361"/>
            <a:ext cx="6235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90" dirty="0">
                <a:latin typeface="Arial MT"/>
                <a:cs typeface="Arial MT"/>
              </a:rPr>
              <a:t>T</a:t>
            </a:r>
            <a:r>
              <a:rPr sz="1800" spc="-10" dirty="0">
                <a:latin typeface="Arial MT"/>
                <a:cs typeface="Arial MT"/>
              </a:rPr>
              <a:t>o</a:t>
            </a:r>
            <a:r>
              <a:rPr sz="1800" dirty="0">
                <a:latin typeface="Arial MT"/>
                <a:cs typeface="Arial MT"/>
              </a:rPr>
              <a:t>ta</a:t>
            </a:r>
            <a:r>
              <a:rPr sz="1800" spc="-10" dirty="0">
                <a:latin typeface="Arial MT"/>
                <a:cs typeface="Arial MT"/>
              </a:rPr>
              <a:t>l</a:t>
            </a:r>
            <a:r>
              <a:rPr sz="1800" dirty="0">
                <a:latin typeface="Arial MT"/>
                <a:cs typeface="Arial MT"/>
              </a:rPr>
              <a:t>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72078" y="2514346"/>
            <a:ext cx="9969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1594" algn="r">
              <a:lnSpc>
                <a:spcPct val="100000"/>
              </a:lnSpc>
              <a:spcBef>
                <a:spcPts val="100"/>
              </a:spcBef>
              <a:tabLst>
                <a:tab pos="316865" algn="l"/>
                <a:tab pos="91376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Dr.	</a:t>
            </a:r>
            <a:endParaRPr sz="1800">
              <a:latin typeface="Arial MT"/>
              <a:cs typeface="Arial MT"/>
            </a:endParaRPr>
          </a:p>
          <a:p>
            <a:pPr marR="5080" algn="r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$72,000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89905" y="2514346"/>
            <a:ext cx="8496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>
              <a:lnSpc>
                <a:spcPct val="100000"/>
              </a:lnSpc>
              <a:spcBef>
                <a:spcPts val="100"/>
              </a:spcBef>
              <a:tabLst>
                <a:tab pos="33972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Cr.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$44,000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43065" y="2514346"/>
            <a:ext cx="9639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200" algn="l"/>
                <a:tab pos="92646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Dr.	</a:t>
            </a:r>
            <a:endParaRPr sz="1800">
              <a:latin typeface="Arial MT"/>
              <a:cs typeface="Arial MT"/>
            </a:endParaRPr>
          </a:p>
          <a:p>
            <a:pPr marL="12763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$60,000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14666" y="2514346"/>
            <a:ext cx="93980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200" algn="l"/>
                <a:tab pos="92646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Cr.	</a:t>
            </a:r>
            <a:endParaRPr sz="1800">
              <a:latin typeface="Arial MT"/>
              <a:cs typeface="Arial MT"/>
            </a:endParaRPr>
          </a:p>
          <a:p>
            <a:pPr marL="1333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$88,000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28520" y="3337686"/>
            <a:ext cx="44589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net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(or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loss)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period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$28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</a:t>
            </a:r>
            <a:r>
              <a:rPr sz="1800" spc="-5" dirty="0">
                <a:latin typeface="Arial MT"/>
                <a:cs typeface="Arial MT"/>
              </a:rPr>
              <a:t>0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o</a:t>
            </a:r>
            <a:r>
              <a:rPr sz="1800" dirty="0">
                <a:latin typeface="Arial MT"/>
                <a:cs typeface="Arial MT"/>
              </a:rPr>
              <a:t>ss.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 startAt="2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$28,000</a:t>
            </a:r>
            <a:r>
              <a:rPr sz="1800" spc="-7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 startAt="2"/>
              <a:tabLst>
                <a:tab pos="241300" algn="l"/>
              </a:tabLst>
            </a:pPr>
            <a:r>
              <a:rPr sz="1800" spc="-10" dirty="0">
                <a:latin typeface="Arial MT"/>
                <a:cs typeface="Arial MT"/>
              </a:rPr>
              <a:t>$24,000</a:t>
            </a:r>
            <a:r>
              <a:rPr sz="1800" spc="-5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 startAt="2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not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determinable.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76131" y="3429000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40279" y="919734"/>
            <a:ext cx="5448300" cy="1198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7.Misra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financial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December</a:t>
            </a:r>
            <a:r>
              <a:rPr sz="1800" b="1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2014:</a:t>
            </a:r>
            <a:endParaRPr sz="1800">
              <a:latin typeface="Arial"/>
              <a:cs typeface="Arial"/>
            </a:endParaRPr>
          </a:p>
          <a:p>
            <a:pPr marL="697865" marR="14478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 </a:t>
            </a:r>
            <a:r>
              <a:rPr sz="1800" dirty="0">
                <a:latin typeface="Arial MT"/>
                <a:cs typeface="Arial MT"/>
              </a:rPr>
              <a:t> Owner’s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(1/1/14)140,000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407028" y="2127568"/>
          <a:ext cx="3304539" cy="19016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7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981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4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057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767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197479" y="4013961"/>
            <a:ext cx="444881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Arial"/>
                <a:cs typeface="Arial"/>
              </a:rPr>
              <a:t>Misra’s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assets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on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December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31,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2014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are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$180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marR="318643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$360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  </a:t>
            </a:r>
            <a:r>
              <a:rPr sz="1800" spc="-5" dirty="0">
                <a:latin typeface="Arial MT"/>
                <a:cs typeface="Arial MT"/>
              </a:rPr>
              <a:t>d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$490,000.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26652" y="1121663"/>
            <a:ext cx="2741930" cy="234124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1925" rIns="0" bIns="0" rtlCol="0">
            <a:spAutoFit/>
          </a:bodyPr>
          <a:lstStyle/>
          <a:p>
            <a:pPr marL="181610" marR="172085" indent="-1270" algn="ctr">
              <a:lnSpc>
                <a:spcPct val="114999"/>
              </a:lnSpc>
              <a:spcBef>
                <a:spcPts val="1275"/>
              </a:spcBef>
            </a:pPr>
            <a:r>
              <a:rPr sz="2000" b="1" spc="-18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o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al</a:t>
            </a:r>
            <a:r>
              <a:rPr sz="2000" b="1" spc="-1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Asse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s= 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Equipment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80,000+ </a:t>
            </a:r>
            <a:r>
              <a:rPr sz="20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90,000+Supplies </a:t>
            </a:r>
            <a:r>
              <a:rPr sz="2000" b="1" spc="-48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,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00+</a:t>
            </a:r>
            <a:r>
              <a:rPr sz="2000" b="1" spc="-1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</a:t>
            </a:r>
            <a:r>
              <a:rPr sz="20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70,000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$250,000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26652" y="4120896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395" y="800861"/>
            <a:ext cx="10391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8.As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has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$42,000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$20,000.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liabilities</a:t>
            </a:r>
            <a:r>
              <a:rPr sz="18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for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as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3503" y="1349197"/>
            <a:ext cx="3077845" cy="2655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7665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$62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 indent="-355600">
              <a:lnSpc>
                <a:spcPct val="100000"/>
              </a:lnSpc>
              <a:spcBef>
                <a:spcPts val="1260"/>
              </a:spcBef>
              <a:buAutoNum type="arabicPeriod" startAt="9"/>
              <a:tabLst>
                <a:tab pos="367665" algn="l"/>
                <a:tab pos="368300" algn="l"/>
              </a:tabLst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results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when</a:t>
            </a:r>
            <a:endParaRPr sz="1800">
              <a:latin typeface="Arial"/>
              <a:cs typeface="Arial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Assets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=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&lt;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395" y="4138929"/>
            <a:ext cx="86093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AutoNum type="arabicPeriod" startAt="10"/>
              <a:tabLst>
                <a:tab pos="469265" algn="l"/>
                <a:tab pos="470534" algn="l"/>
              </a:tabLst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capital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at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end of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period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equal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 </a:t>
            </a:r>
            <a:r>
              <a:rPr sz="1800" spc="-5" dirty="0">
                <a:latin typeface="Arial MT"/>
                <a:cs typeface="Arial MT"/>
              </a:rPr>
              <a:t>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drawings.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58646" y="4962270"/>
            <a:ext cx="2384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</a:t>
            </a:r>
            <a:r>
              <a:rPr sz="1800" dirty="0">
                <a:latin typeface="Arial MT"/>
                <a:cs typeface="Arial MT"/>
              </a:rPr>
              <a:t>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</a:t>
            </a:r>
            <a:r>
              <a:rPr sz="1800" spc="-15" dirty="0">
                <a:latin typeface="Arial MT"/>
                <a:cs typeface="Arial MT"/>
              </a:rPr>
              <a:t>n</a:t>
            </a:r>
            <a:r>
              <a:rPr sz="1800" spc="-5" dirty="0">
                <a:latin typeface="Arial MT"/>
                <a:cs typeface="Arial MT"/>
              </a:rPr>
              <a:t>com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ass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ts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</a:t>
            </a:r>
            <a:r>
              <a:rPr sz="1800" spc="-15" dirty="0">
                <a:latin typeface="Arial MT"/>
                <a:cs typeface="Arial MT"/>
              </a:rPr>
              <a:t>l</a:t>
            </a:r>
            <a:r>
              <a:rPr sz="1800" spc="-5" dirty="0">
                <a:latin typeface="Arial MT"/>
                <a:cs typeface="Arial MT"/>
              </a:rPr>
              <a:t>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ab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tie</a:t>
            </a:r>
            <a:r>
              <a:rPr sz="1800" spc="-15" dirty="0">
                <a:latin typeface="Arial MT"/>
                <a:cs typeface="Arial MT"/>
              </a:rPr>
              <a:t>s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41847" y="1456944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02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41847" y="5097779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7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41847" y="3015995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5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5D6B93-A0BF-0B0F-90DC-102305BAEB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12192000" cy="684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700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91867" y="1014983"/>
            <a:ext cx="8901684" cy="558393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2470" y="705358"/>
            <a:ext cx="525716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Preparing</a:t>
            </a:r>
            <a:r>
              <a:rPr sz="40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Closing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Entries</a:t>
            </a:r>
            <a:endParaRPr sz="40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994535" y="1676666"/>
          <a:ext cx="2264410" cy="18422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3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6965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Expenses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718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8055038" y="2219134"/>
            <a:ext cx="2293620" cy="1299845"/>
            <a:chOff x="8055038" y="2219134"/>
            <a:chExt cx="2293620" cy="1299845"/>
          </a:xfrm>
        </p:grpSpPr>
        <p:sp>
          <p:nvSpPr>
            <p:cNvPr id="5" name="object 5"/>
            <p:cNvSpPr/>
            <p:nvPr/>
          </p:nvSpPr>
          <p:spPr>
            <a:xfrm>
              <a:off x="8069326" y="2247734"/>
              <a:ext cx="2265045" cy="1271270"/>
            </a:xfrm>
            <a:custGeom>
              <a:avLst/>
              <a:gdLst/>
              <a:ahLst/>
              <a:cxnLst/>
              <a:rect l="l" t="t" r="r" b="b"/>
              <a:pathLst>
                <a:path w="2265045" h="1271270">
                  <a:moveTo>
                    <a:pt x="1132420" y="1114298"/>
                  </a:moveTo>
                  <a:lnTo>
                    <a:pt x="0" y="1114298"/>
                  </a:lnTo>
                  <a:lnTo>
                    <a:pt x="0" y="1270927"/>
                  </a:lnTo>
                  <a:lnTo>
                    <a:pt x="1132420" y="1270927"/>
                  </a:lnTo>
                  <a:lnTo>
                    <a:pt x="1132420" y="1114298"/>
                  </a:lnTo>
                  <a:close/>
                </a:path>
                <a:path w="2265045" h="1271270">
                  <a:moveTo>
                    <a:pt x="1132420" y="278638"/>
                  </a:moveTo>
                  <a:lnTo>
                    <a:pt x="0" y="278638"/>
                  </a:lnTo>
                  <a:lnTo>
                    <a:pt x="0" y="557149"/>
                  </a:lnTo>
                  <a:lnTo>
                    <a:pt x="0" y="835672"/>
                  </a:lnTo>
                  <a:lnTo>
                    <a:pt x="0" y="1114209"/>
                  </a:lnTo>
                  <a:lnTo>
                    <a:pt x="1132420" y="1114209"/>
                  </a:lnTo>
                  <a:lnTo>
                    <a:pt x="1132420" y="835698"/>
                  </a:lnTo>
                  <a:lnTo>
                    <a:pt x="1132420" y="557187"/>
                  </a:lnTo>
                  <a:lnTo>
                    <a:pt x="1132420" y="278638"/>
                  </a:lnTo>
                  <a:close/>
                </a:path>
                <a:path w="2265045" h="1271270">
                  <a:moveTo>
                    <a:pt x="1132420" y="0"/>
                  </a:moveTo>
                  <a:lnTo>
                    <a:pt x="0" y="0"/>
                  </a:lnTo>
                  <a:lnTo>
                    <a:pt x="0" y="278549"/>
                  </a:lnTo>
                  <a:lnTo>
                    <a:pt x="1132420" y="278549"/>
                  </a:lnTo>
                  <a:lnTo>
                    <a:pt x="1132420" y="0"/>
                  </a:lnTo>
                  <a:close/>
                </a:path>
                <a:path w="2265045" h="1271270">
                  <a:moveTo>
                    <a:pt x="2264880" y="1114298"/>
                  </a:moveTo>
                  <a:lnTo>
                    <a:pt x="1132459" y="1114298"/>
                  </a:lnTo>
                  <a:lnTo>
                    <a:pt x="1132459" y="1270927"/>
                  </a:lnTo>
                  <a:lnTo>
                    <a:pt x="2264880" y="1270927"/>
                  </a:lnTo>
                  <a:lnTo>
                    <a:pt x="2264880" y="1114298"/>
                  </a:lnTo>
                  <a:close/>
                </a:path>
                <a:path w="2265045" h="1271270">
                  <a:moveTo>
                    <a:pt x="2264880" y="278638"/>
                  </a:moveTo>
                  <a:lnTo>
                    <a:pt x="1132459" y="278638"/>
                  </a:lnTo>
                  <a:lnTo>
                    <a:pt x="1132459" y="557149"/>
                  </a:lnTo>
                  <a:lnTo>
                    <a:pt x="1132459" y="835672"/>
                  </a:lnTo>
                  <a:lnTo>
                    <a:pt x="1132459" y="1114209"/>
                  </a:lnTo>
                  <a:lnTo>
                    <a:pt x="2264880" y="1114209"/>
                  </a:lnTo>
                  <a:lnTo>
                    <a:pt x="2264880" y="835698"/>
                  </a:lnTo>
                  <a:lnTo>
                    <a:pt x="2264880" y="557187"/>
                  </a:lnTo>
                  <a:lnTo>
                    <a:pt x="2264880" y="278638"/>
                  </a:lnTo>
                  <a:close/>
                </a:path>
                <a:path w="2265045" h="1271270">
                  <a:moveTo>
                    <a:pt x="2264880" y="0"/>
                  </a:moveTo>
                  <a:lnTo>
                    <a:pt x="1132459" y="0"/>
                  </a:lnTo>
                  <a:lnTo>
                    <a:pt x="1132459" y="278549"/>
                  </a:lnTo>
                  <a:lnTo>
                    <a:pt x="2264880" y="278549"/>
                  </a:lnTo>
                  <a:lnTo>
                    <a:pt x="2264880" y="0"/>
                  </a:lnTo>
                  <a:close/>
                </a:path>
              </a:pathLst>
            </a:custGeom>
            <a:solidFill>
              <a:srgbClr val="E9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069326" y="2233422"/>
              <a:ext cx="2265045" cy="1143000"/>
            </a:xfrm>
            <a:custGeom>
              <a:avLst/>
              <a:gdLst/>
              <a:ahLst/>
              <a:cxnLst/>
              <a:rect l="l" t="t" r="r" b="b"/>
              <a:pathLst>
                <a:path w="2265045" h="1143000">
                  <a:moveTo>
                    <a:pt x="1132458" y="0"/>
                  </a:moveTo>
                  <a:lnTo>
                    <a:pt x="1132458" y="1142873"/>
                  </a:lnTo>
                </a:path>
                <a:path w="2265045" h="1143000">
                  <a:moveTo>
                    <a:pt x="0" y="14350"/>
                  </a:moveTo>
                  <a:lnTo>
                    <a:pt x="2264791" y="14350"/>
                  </a:lnTo>
                </a:path>
                <a:path w="2265045" h="1143000">
                  <a:moveTo>
                    <a:pt x="0" y="850011"/>
                  </a:moveTo>
                  <a:lnTo>
                    <a:pt x="2264791" y="850011"/>
                  </a:lnTo>
                </a:path>
                <a:path w="2265045" h="1143000">
                  <a:moveTo>
                    <a:pt x="0" y="1128522"/>
                  </a:moveTo>
                  <a:lnTo>
                    <a:pt x="2264791" y="112852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8069326" y="1676412"/>
            <a:ext cx="2265045" cy="557530"/>
          </a:xfrm>
          <a:prstGeom prst="rect">
            <a:avLst/>
          </a:prstGeom>
          <a:solidFill>
            <a:srgbClr val="E9EBF5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1600">
              <a:latin typeface="Times New Roman"/>
              <a:cs typeface="Times New Roman"/>
            </a:endParaRPr>
          </a:p>
          <a:p>
            <a:pPr marL="678815">
              <a:lnSpc>
                <a:spcPct val="100000"/>
              </a:lnSpc>
            </a:pPr>
            <a:r>
              <a:rPr sz="1800" b="1" spc="-10" dirty="0">
                <a:latin typeface="Calibri"/>
                <a:cs typeface="Calibri"/>
              </a:rPr>
              <a:t>Revenues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028247" y="2287968"/>
            <a:ext cx="2293620" cy="1299845"/>
            <a:chOff x="5028247" y="2287968"/>
            <a:chExt cx="2293620" cy="1299845"/>
          </a:xfrm>
        </p:grpSpPr>
        <p:sp>
          <p:nvSpPr>
            <p:cNvPr id="9" name="object 9"/>
            <p:cNvSpPr/>
            <p:nvPr/>
          </p:nvSpPr>
          <p:spPr>
            <a:xfrm>
              <a:off x="5042535" y="2316441"/>
              <a:ext cx="2265045" cy="1271270"/>
            </a:xfrm>
            <a:custGeom>
              <a:avLst/>
              <a:gdLst/>
              <a:ahLst/>
              <a:cxnLst/>
              <a:rect l="l" t="t" r="r" b="b"/>
              <a:pathLst>
                <a:path w="2265045" h="1271270">
                  <a:moveTo>
                    <a:pt x="2264753" y="1114298"/>
                  </a:moveTo>
                  <a:lnTo>
                    <a:pt x="1132420" y="1114298"/>
                  </a:lnTo>
                  <a:lnTo>
                    <a:pt x="0" y="1114298"/>
                  </a:lnTo>
                  <a:lnTo>
                    <a:pt x="0" y="1270939"/>
                  </a:lnTo>
                  <a:lnTo>
                    <a:pt x="1132332" y="1270939"/>
                  </a:lnTo>
                  <a:lnTo>
                    <a:pt x="2264753" y="1270939"/>
                  </a:lnTo>
                  <a:lnTo>
                    <a:pt x="2264753" y="1114298"/>
                  </a:lnTo>
                  <a:close/>
                </a:path>
                <a:path w="2265045" h="1271270">
                  <a:moveTo>
                    <a:pt x="2264753" y="278638"/>
                  </a:moveTo>
                  <a:lnTo>
                    <a:pt x="1132420" y="278638"/>
                  </a:lnTo>
                  <a:lnTo>
                    <a:pt x="0" y="278638"/>
                  </a:lnTo>
                  <a:lnTo>
                    <a:pt x="0" y="557149"/>
                  </a:lnTo>
                  <a:lnTo>
                    <a:pt x="0" y="835660"/>
                  </a:lnTo>
                  <a:lnTo>
                    <a:pt x="0" y="1114209"/>
                  </a:lnTo>
                  <a:lnTo>
                    <a:pt x="1132332" y="1114209"/>
                  </a:lnTo>
                  <a:lnTo>
                    <a:pt x="2264753" y="1114209"/>
                  </a:lnTo>
                  <a:lnTo>
                    <a:pt x="2264753" y="835698"/>
                  </a:lnTo>
                  <a:lnTo>
                    <a:pt x="2264753" y="557187"/>
                  </a:lnTo>
                  <a:lnTo>
                    <a:pt x="2264753" y="278638"/>
                  </a:lnTo>
                  <a:close/>
                </a:path>
                <a:path w="2265045" h="1271270">
                  <a:moveTo>
                    <a:pt x="2264753" y="0"/>
                  </a:moveTo>
                  <a:lnTo>
                    <a:pt x="1132420" y="0"/>
                  </a:lnTo>
                  <a:lnTo>
                    <a:pt x="0" y="0"/>
                  </a:lnTo>
                  <a:lnTo>
                    <a:pt x="0" y="278549"/>
                  </a:lnTo>
                  <a:lnTo>
                    <a:pt x="1132332" y="278549"/>
                  </a:lnTo>
                  <a:lnTo>
                    <a:pt x="2264753" y="278549"/>
                  </a:lnTo>
                  <a:lnTo>
                    <a:pt x="2264753" y="0"/>
                  </a:lnTo>
                  <a:close/>
                </a:path>
              </a:pathLst>
            </a:custGeom>
            <a:solidFill>
              <a:srgbClr val="E9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042534" y="2302255"/>
              <a:ext cx="2265045" cy="1143000"/>
            </a:xfrm>
            <a:custGeom>
              <a:avLst/>
              <a:gdLst/>
              <a:ahLst/>
              <a:cxnLst/>
              <a:rect l="l" t="t" r="r" b="b"/>
              <a:pathLst>
                <a:path w="2265045" h="1143000">
                  <a:moveTo>
                    <a:pt x="1132331" y="0"/>
                  </a:moveTo>
                  <a:lnTo>
                    <a:pt x="1132331" y="1142746"/>
                  </a:lnTo>
                </a:path>
                <a:path w="2265045" h="1143000">
                  <a:moveTo>
                    <a:pt x="0" y="14224"/>
                  </a:moveTo>
                  <a:lnTo>
                    <a:pt x="2264791" y="14224"/>
                  </a:lnTo>
                </a:path>
                <a:path w="2265045" h="1143000">
                  <a:moveTo>
                    <a:pt x="0" y="849884"/>
                  </a:moveTo>
                  <a:lnTo>
                    <a:pt x="2264791" y="849884"/>
                  </a:lnTo>
                </a:path>
                <a:path w="2265045" h="1143000">
                  <a:moveTo>
                    <a:pt x="0" y="1128395"/>
                  </a:moveTo>
                  <a:lnTo>
                    <a:pt x="2264791" y="1128395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042534" y="1676412"/>
            <a:ext cx="2265045" cy="626110"/>
          </a:xfrm>
          <a:prstGeom prst="rect">
            <a:avLst/>
          </a:prstGeom>
          <a:solidFill>
            <a:srgbClr val="E9EBF5"/>
          </a:solidFill>
        </p:spPr>
        <p:txBody>
          <a:bodyPr vert="horz" wrap="square" lIns="0" tIns="30480" rIns="0" bIns="0" rtlCol="0">
            <a:spAutoFit/>
          </a:bodyPr>
          <a:lstStyle/>
          <a:p>
            <a:pPr marL="681355" marR="668655" indent="100330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Income 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Su</a:t>
            </a:r>
            <a:r>
              <a:rPr sz="1800" b="1" spc="-5" dirty="0">
                <a:latin typeface="Calibri"/>
                <a:cs typeface="Calibri"/>
              </a:rPr>
              <a:t>mma</a:t>
            </a:r>
            <a:r>
              <a:rPr sz="1800" b="1" spc="5" dirty="0">
                <a:latin typeface="Calibri"/>
                <a:cs typeface="Calibri"/>
              </a:rPr>
              <a:t>r</a:t>
            </a:r>
            <a:r>
              <a:rPr sz="1800" b="1" dirty="0">
                <a:latin typeface="Calibri"/>
                <a:cs typeface="Calibri"/>
              </a:rPr>
              <a:t>y</a:t>
            </a:r>
            <a:endParaRPr sz="1800">
              <a:latin typeface="Calibri"/>
              <a:cs typeface="Calibri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090534" y="4108830"/>
          <a:ext cx="2264410" cy="19109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079">
                <a:tc gridSpan="2">
                  <a:txBody>
                    <a:bodyPr/>
                    <a:lstStyle/>
                    <a:p>
                      <a:pPr marL="715645" marR="749935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Own</a:t>
                      </a:r>
                      <a:r>
                        <a:rPr sz="1800" b="1" spc="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spc="6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b="1" spc="-95" dirty="0">
                          <a:latin typeface="Calibri"/>
                          <a:cs typeface="Calibri"/>
                        </a:rPr>
                        <a:t>’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s 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Capital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629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5042534" y="4109465"/>
          <a:ext cx="2264410" cy="19109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080">
                <a:tc gridSpan="2">
                  <a:txBody>
                    <a:bodyPr/>
                    <a:lstStyle/>
                    <a:p>
                      <a:pPr marL="693420" marR="681355" indent="4572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10" dirty="0">
                          <a:latin typeface="Calibri"/>
                          <a:cs typeface="Calibri"/>
                        </a:rPr>
                        <a:t>Owner’s </a:t>
                      </a:r>
                      <a:r>
                        <a:rPr sz="1800" b="1" spc="-3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800" b="1" spc="-45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b="1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wi</a:t>
                      </a:r>
                      <a:r>
                        <a:rPr sz="1800" b="1" spc="5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gs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629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4" name="object 14"/>
          <p:cNvGrpSpPr/>
          <p:nvPr/>
        </p:nvGrpSpPr>
        <p:grpSpPr>
          <a:xfrm>
            <a:off x="4259453" y="2488501"/>
            <a:ext cx="6344920" cy="2633980"/>
            <a:chOff x="4259453" y="2488501"/>
            <a:chExt cx="6344920" cy="2633980"/>
          </a:xfrm>
        </p:grpSpPr>
        <p:sp>
          <p:nvSpPr>
            <p:cNvPr id="15" name="object 15"/>
            <p:cNvSpPr/>
            <p:nvPr/>
          </p:nvSpPr>
          <p:spPr>
            <a:xfrm>
              <a:off x="4259453" y="2571241"/>
              <a:ext cx="3811270" cy="119380"/>
            </a:xfrm>
            <a:custGeom>
              <a:avLst/>
              <a:gdLst/>
              <a:ahLst/>
              <a:cxnLst/>
              <a:rect l="l" t="t" r="r" b="b"/>
              <a:pathLst>
                <a:path w="3811270" h="119380">
                  <a:moveTo>
                    <a:pt x="750582" y="76962"/>
                  </a:moveTo>
                  <a:lnTo>
                    <a:pt x="688086" y="76962"/>
                  </a:lnTo>
                  <a:lnTo>
                    <a:pt x="668997" y="76962"/>
                  </a:lnTo>
                  <a:lnTo>
                    <a:pt x="667385" y="114173"/>
                  </a:lnTo>
                  <a:lnTo>
                    <a:pt x="750582" y="76962"/>
                  </a:lnTo>
                  <a:close/>
                </a:path>
                <a:path w="3811270" h="119380">
                  <a:moveTo>
                    <a:pt x="784098" y="61976"/>
                  </a:moveTo>
                  <a:lnTo>
                    <a:pt x="672338" y="0"/>
                  </a:lnTo>
                  <a:lnTo>
                    <a:pt x="670687" y="38036"/>
                  </a:lnTo>
                  <a:lnTo>
                    <a:pt x="1778" y="8890"/>
                  </a:lnTo>
                  <a:lnTo>
                    <a:pt x="0" y="46990"/>
                  </a:lnTo>
                  <a:lnTo>
                    <a:pt x="669023" y="76136"/>
                  </a:lnTo>
                  <a:lnTo>
                    <a:pt x="688111" y="76136"/>
                  </a:lnTo>
                  <a:lnTo>
                    <a:pt x="752436" y="76136"/>
                  </a:lnTo>
                  <a:lnTo>
                    <a:pt x="784098" y="61976"/>
                  </a:lnTo>
                  <a:close/>
                </a:path>
                <a:path w="3811270" h="119380">
                  <a:moveTo>
                    <a:pt x="3811016" y="45720"/>
                  </a:moveTo>
                  <a:lnTo>
                    <a:pt x="3163265" y="42887"/>
                  </a:lnTo>
                  <a:lnTo>
                    <a:pt x="3163443" y="4826"/>
                  </a:lnTo>
                  <a:lnTo>
                    <a:pt x="3048889" y="61468"/>
                  </a:lnTo>
                  <a:lnTo>
                    <a:pt x="3162935" y="119126"/>
                  </a:lnTo>
                  <a:lnTo>
                    <a:pt x="3163100" y="80987"/>
                  </a:lnTo>
                  <a:lnTo>
                    <a:pt x="3810762" y="83820"/>
                  </a:lnTo>
                  <a:lnTo>
                    <a:pt x="3811016" y="4572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661789" y="2911602"/>
              <a:ext cx="5923280" cy="990600"/>
            </a:xfrm>
            <a:custGeom>
              <a:avLst/>
              <a:gdLst/>
              <a:ahLst/>
              <a:cxnLst/>
              <a:rect l="l" t="t" r="r" b="b"/>
              <a:pathLst>
                <a:path w="5923280" h="990600">
                  <a:moveTo>
                    <a:pt x="381888" y="0"/>
                  </a:moveTo>
                  <a:lnTo>
                    <a:pt x="0" y="0"/>
                  </a:lnTo>
                  <a:lnTo>
                    <a:pt x="0" y="990600"/>
                  </a:lnTo>
                  <a:lnTo>
                    <a:pt x="5923280" y="990600"/>
                  </a:lnTo>
                </a:path>
              </a:pathLst>
            </a:custGeom>
            <a:ln w="38100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356342" y="3886962"/>
              <a:ext cx="247650" cy="1235710"/>
            </a:xfrm>
            <a:custGeom>
              <a:avLst/>
              <a:gdLst/>
              <a:ahLst/>
              <a:cxnLst/>
              <a:rect l="l" t="t" r="r" b="b"/>
              <a:pathLst>
                <a:path w="247650" h="1235710">
                  <a:moveTo>
                    <a:pt x="114300" y="1121029"/>
                  </a:moveTo>
                  <a:lnTo>
                    <a:pt x="0" y="1178179"/>
                  </a:lnTo>
                  <a:lnTo>
                    <a:pt x="114300" y="1235329"/>
                  </a:lnTo>
                  <a:lnTo>
                    <a:pt x="114300" y="1197229"/>
                  </a:lnTo>
                  <a:lnTo>
                    <a:pt x="95250" y="1197229"/>
                  </a:lnTo>
                  <a:lnTo>
                    <a:pt x="95250" y="1159129"/>
                  </a:lnTo>
                  <a:lnTo>
                    <a:pt x="114300" y="1159129"/>
                  </a:lnTo>
                  <a:lnTo>
                    <a:pt x="114300" y="1121029"/>
                  </a:lnTo>
                  <a:close/>
                </a:path>
                <a:path w="247650" h="1235710">
                  <a:moveTo>
                    <a:pt x="114300" y="1159129"/>
                  </a:moveTo>
                  <a:lnTo>
                    <a:pt x="95250" y="1159129"/>
                  </a:lnTo>
                  <a:lnTo>
                    <a:pt x="95250" y="1197229"/>
                  </a:lnTo>
                  <a:lnTo>
                    <a:pt x="114300" y="1197229"/>
                  </a:lnTo>
                  <a:lnTo>
                    <a:pt x="114300" y="1159129"/>
                  </a:lnTo>
                  <a:close/>
                </a:path>
                <a:path w="247650" h="1235710">
                  <a:moveTo>
                    <a:pt x="209550" y="1159129"/>
                  </a:moveTo>
                  <a:lnTo>
                    <a:pt x="114300" y="1159129"/>
                  </a:lnTo>
                  <a:lnTo>
                    <a:pt x="114300" y="1197229"/>
                  </a:lnTo>
                  <a:lnTo>
                    <a:pt x="247650" y="1197229"/>
                  </a:lnTo>
                  <a:lnTo>
                    <a:pt x="247650" y="1178179"/>
                  </a:lnTo>
                  <a:lnTo>
                    <a:pt x="209550" y="1178179"/>
                  </a:lnTo>
                  <a:lnTo>
                    <a:pt x="209550" y="1159129"/>
                  </a:lnTo>
                  <a:close/>
                </a:path>
                <a:path w="247650" h="1235710">
                  <a:moveTo>
                    <a:pt x="247650" y="0"/>
                  </a:moveTo>
                  <a:lnTo>
                    <a:pt x="209550" y="0"/>
                  </a:lnTo>
                  <a:lnTo>
                    <a:pt x="209550" y="1178179"/>
                  </a:lnTo>
                  <a:lnTo>
                    <a:pt x="228600" y="1159129"/>
                  </a:lnTo>
                  <a:lnTo>
                    <a:pt x="247650" y="1159129"/>
                  </a:lnTo>
                  <a:lnTo>
                    <a:pt x="247650" y="0"/>
                  </a:lnTo>
                  <a:close/>
                </a:path>
                <a:path w="247650" h="1235710">
                  <a:moveTo>
                    <a:pt x="247650" y="1159129"/>
                  </a:moveTo>
                  <a:lnTo>
                    <a:pt x="228600" y="1159129"/>
                  </a:lnTo>
                  <a:lnTo>
                    <a:pt x="209550" y="1178179"/>
                  </a:lnTo>
                  <a:lnTo>
                    <a:pt x="247650" y="1178179"/>
                  </a:lnTo>
                  <a:lnTo>
                    <a:pt x="247650" y="1159129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569708" y="2493264"/>
              <a:ext cx="314325" cy="280670"/>
            </a:xfrm>
            <a:custGeom>
              <a:avLst/>
              <a:gdLst/>
              <a:ahLst/>
              <a:cxnLst/>
              <a:rect l="l" t="t" r="r" b="b"/>
              <a:pathLst>
                <a:path w="314325" h="280669">
                  <a:moveTo>
                    <a:pt x="313944" y="0"/>
                  </a:moveTo>
                  <a:lnTo>
                    <a:pt x="0" y="0"/>
                  </a:lnTo>
                  <a:lnTo>
                    <a:pt x="0" y="280415"/>
                  </a:lnTo>
                  <a:lnTo>
                    <a:pt x="313944" y="280415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569708" y="2493264"/>
              <a:ext cx="314325" cy="280670"/>
            </a:xfrm>
            <a:custGeom>
              <a:avLst/>
              <a:gdLst/>
              <a:ahLst/>
              <a:cxnLst/>
              <a:rect l="l" t="t" r="r" b="b"/>
              <a:pathLst>
                <a:path w="314325" h="280669">
                  <a:moveTo>
                    <a:pt x="0" y="280415"/>
                  </a:moveTo>
                  <a:lnTo>
                    <a:pt x="313944" y="280415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28041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308342" y="5007991"/>
              <a:ext cx="783590" cy="114300"/>
            </a:xfrm>
            <a:custGeom>
              <a:avLst/>
              <a:gdLst/>
              <a:ahLst/>
              <a:cxnLst/>
              <a:rect l="l" t="t" r="r" b="b"/>
              <a:pathLst>
                <a:path w="783590" h="114300">
                  <a:moveTo>
                    <a:pt x="745236" y="38099"/>
                  </a:moveTo>
                  <a:lnTo>
                    <a:pt x="687958" y="38099"/>
                  </a:lnTo>
                  <a:lnTo>
                    <a:pt x="687958" y="76199"/>
                  </a:lnTo>
                  <a:lnTo>
                    <a:pt x="668866" y="76214"/>
                  </a:lnTo>
                  <a:lnTo>
                    <a:pt x="668908" y="114299"/>
                  </a:lnTo>
                  <a:lnTo>
                    <a:pt x="783208" y="57022"/>
                  </a:lnTo>
                  <a:lnTo>
                    <a:pt x="745236" y="38099"/>
                  </a:lnTo>
                  <a:close/>
                </a:path>
                <a:path w="783590" h="114300">
                  <a:moveTo>
                    <a:pt x="668824" y="38114"/>
                  </a:moveTo>
                  <a:lnTo>
                    <a:pt x="0" y="38607"/>
                  </a:lnTo>
                  <a:lnTo>
                    <a:pt x="0" y="76707"/>
                  </a:lnTo>
                  <a:lnTo>
                    <a:pt x="668866" y="76214"/>
                  </a:lnTo>
                  <a:lnTo>
                    <a:pt x="668824" y="38114"/>
                  </a:lnTo>
                  <a:close/>
                </a:path>
                <a:path w="783590" h="114300">
                  <a:moveTo>
                    <a:pt x="687958" y="38099"/>
                  </a:moveTo>
                  <a:lnTo>
                    <a:pt x="668824" y="38114"/>
                  </a:lnTo>
                  <a:lnTo>
                    <a:pt x="668866" y="76214"/>
                  </a:lnTo>
                  <a:lnTo>
                    <a:pt x="687958" y="76199"/>
                  </a:lnTo>
                  <a:lnTo>
                    <a:pt x="687958" y="38099"/>
                  </a:lnTo>
                  <a:close/>
                </a:path>
                <a:path w="783590" h="114300">
                  <a:moveTo>
                    <a:pt x="668781" y="0"/>
                  </a:moveTo>
                  <a:lnTo>
                    <a:pt x="668824" y="38114"/>
                  </a:lnTo>
                  <a:lnTo>
                    <a:pt x="745236" y="38099"/>
                  </a:lnTo>
                  <a:lnTo>
                    <a:pt x="668781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7569707" y="2493264"/>
            <a:ext cx="314325" cy="28067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0"/>
              </a:spcBef>
            </a:pPr>
            <a:r>
              <a:rPr sz="1400" dirty="0">
                <a:latin typeface="Calibri"/>
                <a:cs typeface="Calibri"/>
              </a:rPr>
              <a:t>1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4443793" y="2474785"/>
            <a:ext cx="325120" cy="317500"/>
            <a:chOff x="4443793" y="2474785"/>
            <a:chExt cx="325120" cy="317500"/>
          </a:xfrm>
        </p:grpSpPr>
        <p:sp>
          <p:nvSpPr>
            <p:cNvPr id="23" name="object 23"/>
            <p:cNvSpPr/>
            <p:nvPr/>
          </p:nvSpPr>
          <p:spPr>
            <a:xfrm>
              <a:off x="4448555" y="2479548"/>
              <a:ext cx="315595" cy="307975"/>
            </a:xfrm>
            <a:custGeom>
              <a:avLst/>
              <a:gdLst/>
              <a:ahLst/>
              <a:cxnLst/>
              <a:rect l="l" t="t" r="r" b="b"/>
              <a:pathLst>
                <a:path w="315595" h="307975">
                  <a:moveTo>
                    <a:pt x="315467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5467" y="307848"/>
                  </a:lnTo>
                  <a:lnTo>
                    <a:pt x="315467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448555" y="2479548"/>
              <a:ext cx="315595" cy="307975"/>
            </a:xfrm>
            <a:custGeom>
              <a:avLst/>
              <a:gdLst/>
              <a:ahLst/>
              <a:cxnLst/>
              <a:rect l="l" t="t" r="r" b="b"/>
              <a:pathLst>
                <a:path w="315595" h="307975">
                  <a:moveTo>
                    <a:pt x="0" y="307848"/>
                  </a:moveTo>
                  <a:lnTo>
                    <a:pt x="315467" y="307848"/>
                  </a:lnTo>
                  <a:lnTo>
                    <a:pt x="315467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4448555" y="2479548"/>
            <a:ext cx="315595" cy="30797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80"/>
              </a:spcBef>
            </a:pPr>
            <a:r>
              <a:rPr sz="1400" dirty="0">
                <a:latin typeface="Calibri"/>
                <a:cs typeface="Calibri"/>
              </a:rPr>
              <a:t>2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7542085" y="3729037"/>
            <a:ext cx="323850" cy="317500"/>
            <a:chOff x="7542085" y="3729037"/>
            <a:chExt cx="323850" cy="317500"/>
          </a:xfrm>
        </p:grpSpPr>
        <p:sp>
          <p:nvSpPr>
            <p:cNvPr id="27" name="object 27"/>
            <p:cNvSpPr/>
            <p:nvPr/>
          </p:nvSpPr>
          <p:spPr>
            <a:xfrm>
              <a:off x="7546847" y="3733800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31394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3944" y="307848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546847" y="3733800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0" y="307848"/>
                  </a:moveTo>
                  <a:lnTo>
                    <a:pt x="313944" y="307848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7546847" y="3733800"/>
            <a:ext cx="314325" cy="307975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85"/>
              </a:spcBef>
            </a:pPr>
            <a:r>
              <a:rPr sz="1400" dirty="0">
                <a:latin typeface="Calibri"/>
                <a:cs typeface="Calibri"/>
              </a:rPr>
              <a:t>3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510081" y="4902517"/>
            <a:ext cx="323850" cy="317500"/>
            <a:chOff x="7510081" y="4902517"/>
            <a:chExt cx="323850" cy="317500"/>
          </a:xfrm>
        </p:grpSpPr>
        <p:sp>
          <p:nvSpPr>
            <p:cNvPr id="31" name="object 31"/>
            <p:cNvSpPr/>
            <p:nvPr/>
          </p:nvSpPr>
          <p:spPr>
            <a:xfrm>
              <a:off x="7514843" y="4907279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31394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3944" y="307848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514843" y="4907279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0" y="307848"/>
                  </a:moveTo>
                  <a:lnTo>
                    <a:pt x="313944" y="307848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7514843" y="4907279"/>
            <a:ext cx="314325" cy="307975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90"/>
              </a:spcBef>
            </a:pPr>
            <a:r>
              <a:rPr sz="1400" dirty="0">
                <a:latin typeface="Calibri"/>
                <a:cs typeface="Calibri"/>
              </a:rPr>
              <a:t>4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899920" y="3981069"/>
            <a:ext cx="2503805" cy="2253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Calibri"/>
                <a:cs typeface="Calibri"/>
              </a:rPr>
              <a:t>Key:</a:t>
            </a:r>
            <a:endParaRPr sz="1800">
              <a:latin typeface="Calibri"/>
              <a:cs typeface="Calibri"/>
            </a:endParaRPr>
          </a:p>
          <a:p>
            <a:pPr marL="241300" marR="58419" indent="-228600">
              <a:lnSpc>
                <a:spcPct val="100000"/>
              </a:lnSpc>
              <a:spcBef>
                <a:spcPts val="20"/>
              </a:spcBef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</a:t>
            </a:r>
            <a:r>
              <a:rPr sz="1600" b="1" spc="-15" dirty="0">
                <a:latin typeface="Calibri"/>
                <a:cs typeface="Calibri"/>
              </a:rPr>
              <a:t> Revenues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10" dirty="0">
                <a:solidFill>
                  <a:srgbClr val="FF0000"/>
                </a:solidFill>
                <a:latin typeface="Calibri"/>
                <a:cs typeface="Calibri"/>
              </a:rPr>
              <a:t>Income </a:t>
            </a:r>
            <a:r>
              <a:rPr sz="1600" b="1" spc="-3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FF0000"/>
                </a:solidFill>
                <a:latin typeface="Calibri"/>
                <a:cs typeface="Calibri"/>
              </a:rPr>
              <a:t>Summary.</a:t>
            </a:r>
            <a:endParaRPr sz="1600">
              <a:latin typeface="Calibri"/>
              <a:cs typeface="Calibri"/>
            </a:endParaRPr>
          </a:p>
          <a:p>
            <a:pPr marL="241300" marR="92075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 </a:t>
            </a:r>
            <a:r>
              <a:rPr sz="1600" b="1" spc="-5" dirty="0">
                <a:latin typeface="Calibri"/>
                <a:cs typeface="Calibri"/>
              </a:rPr>
              <a:t>Expenses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10" dirty="0">
                <a:solidFill>
                  <a:srgbClr val="FF0000"/>
                </a:solidFill>
                <a:latin typeface="Calibri"/>
                <a:cs typeface="Calibri"/>
              </a:rPr>
              <a:t>Income </a:t>
            </a:r>
            <a:r>
              <a:rPr sz="1600" b="1" spc="-3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FF0000"/>
                </a:solidFill>
                <a:latin typeface="Calibri"/>
                <a:cs typeface="Calibri"/>
              </a:rPr>
              <a:t>Summary.</a:t>
            </a:r>
            <a:endParaRPr sz="1600">
              <a:latin typeface="Calibri"/>
              <a:cs typeface="Calibri"/>
            </a:endParaRPr>
          </a:p>
          <a:p>
            <a:pPr marL="241300" marR="59055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Income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Summary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345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Owner’s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Capital.</a:t>
            </a:r>
            <a:endParaRPr sz="16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Owner’s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Drawings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350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Owner’s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Capital.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28216" y="1772411"/>
            <a:ext cx="8735568" cy="48585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84300" y="1000125"/>
            <a:ext cx="59632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45" dirty="0">
                <a:latin typeface="Calibri Light"/>
                <a:cs typeface="Calibri Light"/>
              </a:rPr>
              <a:t>Example</a:t>
            </a:r>
            <a:r>
              <a:rPr b="0" spc="-114" dirty="0">
                <a:latin typeface="Calibri Light"/>
                <a:cs typeface="Calibri Light"/>
              </a:rPr>
              <a:t> </a:t>
            </a:r>
            <a:r>
              <a:rPr b="0" spc="-20" dirty="0">
                <a:latin typeface="Calibri Light"/>
                <a:cs typeface="Calibri Light"/>
              </a:rPr>
              <a:t>(1)</a:t>
            </a:r>
            <a:r>
              <a:rPr b="0" spc="-95" dirty="0">
                <a:latin typeface="Calibri Light"/>
                <a:cs typeface="Calibri Light"/>
              </a:rPr>
              <a:t> </a:t>
            </a:r>
            <a:r>
              <a:rPr b="0" spc="-25" dirty="0">
                <a:solidFill>
                  <a:srgbClr val="186D78"/>
                </a:solidFill>
                <a:latin typeface="Calibri Light"/>
                <a:cs typeface="Calibri Light"/>
              </a:rPr>
              <a:t>Closing</a:t>
            </a:r>
            <a:r>
              <a:rPr b="0" spc="-110" dirty="0">
                <a:solidFill>
                  <a:srgbClr val="186D78"/>
                </a:solidFill>
                <a:latin typeface="Calibri Light"/>
                <a:cs typeface="Calibri Light"/>
              </a:rPr>
              <a:t> </a:t>
            </a:r>
            <a:r>
              <a:rPr b="0" spc="-35" dirty="0">
                <a:solidFill>
                  <a:srgbClr val="186D78"/>
                </a:solidFill>
                <a:latin typeface="Calibri Light"/>
                <a:cs typeface="Calibri Light"/>
              </a:rPr>
              <a:t>Entries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0032" y="999744"/>
            <a:ext cx="8631936" cy="485851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0032" y="999744"/>
            <a:ext cx="8631936" cy="485851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3519" y="956817"/>
            <a:ext cx="178053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-25" dirty="0">
                <a:latin typeface="Calibri Light"/>
                <a:cs typeface="Calibri Light"/>
              </a:rPr>
              <a:t>E</a:t>
            </a:r>
            <a:r>
              <a:rPr sz="3600" b="0" spc="-95" dirty="0">
                <a:latin typeface="Calibri Light"/>
                <a:cs typeface="Calibri Light"/>
              </a:rPr>
              <a:t>x</a:t>
            </a:r>
            <a:r>
              <a:rPr sz="3600" b="0" spc="-30" dirty="0">
                <a:latin typeface="Calibri Light"/>
                <a:cs typeface="Calibri Light"/>
              </a:rPr>
              <a:t>a</a:t>
            </a:r>
            <a:r>
              <a:rPr sz="3600" b="0" spc="-55" dirty="0">
                <a:latin typeface="Calibri Light"/>
                <a:cs typeface="Calibri Light"/>
              </a:rPr>
              <a:t>m</a:t>
            </a:r>
            <a:r>
              <a:rPr sz="3600" b="0" spc="-35" dirty="0">
                <a:latin typeface="Calibri Light"/>
                <a:cs typeface="Calibri Light"/>
              </a:rPr>
              <a:t>p</a:t>
            </a:r>
            <a:r>
              <a:rPr sz="3600" b="0" spc="-30" dirty="0">
                <a:latin typeface="Calibri Light"/>
                <a:cs typeface="Calibri Light"/>
              </a:rPr>
              <a:t>l</a:t>
            </a:r>
            <a:r>
              <a:rPr sz="3600" b="0" dirty="0">
                <a:latin typeface="Calibri Light"/>
                <a:cs typeface="Calibri Light"/>
              </a:rPr>
              <a:t>e</a:t>
            </a:r>
            <a:r>
              <a:rPr sz="3600" b="0" spc="-75" dirty="0">
                <a:latin typeface="Calibri Light"/>
                <a:cs typeface="Calibri Light"/>
              </a:rPr>
              <a:t> </a:t>
            </a:r>
            <a:r>
              <a:rPr sz="3600" b="0" dirty="0">
                <a:latin typeface="Calibri Light"/>
                <a:cs typeface="Calibri Light"/>
              </a:rPr>
              <a:t>(</a:t>
            </a:r>
            <a:endParaRPr sz="3600">
              <a:latin typeface="Calibri Light"/>
              <a:cs typeface="Calibri Ligh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703828" y="787145"/>
          <a:ext cx="5379719" cy="59611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24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5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9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8126">
                <a:tc gridSpan="3">
                  <a:txBody>
                    <a:bodyPr/>
                    <a:lstStyle/>
                    <a:p>
                      <a:pPr marL="5715" marR="39370" algn="ctr">
                        <a:lnSpc>
                          <a:spcPts val="740"/>
                        </a:lnSpc>
                      </a:pPr>
                      <a:r>
                        <a:rPr sz="1500" b="1" spc="-20" dirty="0">
                          <a:latin typeface="Calibri"/>
                          <a:cs typeface="Calibri"/>
                        </a:rPr>
                        <a:t>Yazici</a:t>
                      </a:r>
                      <a:r>
                        <a:rPr sz="15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spc="-5" dirty="0">
                          <a:latin typeface="Calibri"/>
                          <a:cs typeface="Calibri"/>
                        </a:rPr>
                        <a:t>Advertising</a:t>
                      </a:r>
                      <a:endParaRPr sz="1500">
                        <a:latin typeface="Calibri"/>
                        <a:cs typeface="Calibri"/>
                      </a:endParaRPr>
                    </a:p>
                    <a:p>
                      <a:pPr marL="55880" marR="39370">
                        <a:lnSpc>
                          <a:spcPts val="3060"/>
                        </a:lnSpc>
                        <a:tabLst>
                          <a:tab pos="1794510" algn="l"/>
                        </a:tabLst>
                      </a:pPr>
                      <a:r>
                        <a:rPr sz="5400" spc="-15" baseline="-27006" dirty="0">
                          <a:solidFill>
                            <a:srgbClr val="FF0000"/>
                          </a:solidFill>
                          <a:latin typeface="Calibri Light"/>
                          <a:cs typeface="Calibri Light"/>
                        </a:rPr>
                        <a:t>2)	</a:t>
                      </a:r>
                      <a:r>
                        <a:rPr sz="1500" b="1" spc="-10" dirty="0">
                          <a:latin typeface="Calibri"/>
                          <a:cs typeface="Calibri"/>
                        </a:rPr>
                        <a:t>Adjusted </a:t>
                      </a:r>
                      <a:r>
                        <a:rPr sz="1500" b="1" spc="-20" dirty="0">
                          <a:latin typeface="Calibri"/>
                          <a:cs typeface="Calibri"/>
                        </a:rPr>
                        <a:t>Trial</a:t>
                      </a:r>
                      <a:r>
                        <a:rPr sz="15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dirty="0">
                          <a:latin typeface="Calibri"/>
                          <a:cs typeface="Calibri"/>
                        </a:rPr>
                        <a:t>Balance</a:t>
                      </a:r>
                      <a:endParaRPr sz="1500">
                        <a:latin typeface="Calibri"/>
                        <a:cs typeface="Calibri"/>
                      </a:endParaRPr>
                    </a:p>
                    <a:p>
                      <a:pPr marL="4445" marR="39370" algn="ctr">
                        <a:lnSpc>
                          <a:spcPts val="1590"/>
                        </a:lnSpc>
                      </a:pPr>
                      <a:r>
                        <a:rPr sz="1500" b="1" spc="-10" dirty="0">
                          <a:latin typeface="Calibri"/>
                          <a:cs typeface="Calibri"/>
                        </a:rPr>
                        <a:t>October</a:t>
                      </a:r>
                      <a:r>
                        <a:rPr sz="15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spc="-5" dirty="0">
                          <a:latin typeface="Calibri"/>
                          <a:cs typeface="Calibri"/>
                        </a:rPr>
                        <a:t>31,</a:t>
                      </a:r>
                      <a:r>
                        <a:rPr sz="15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spc="-5" dirty="0">
                          <a:latin typeface="Calibri"/>
                          <a:cs typeface="Calibri"/>
                        </a:rPr>
                        <a:t>2020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9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736600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  </a:t>
                      </a:r>
                      <a:r>
                        <a:rPr sz="1500" u="heavy" spc="-9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Debit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1651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736600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 </a:t>
                      </a:r>
                      <a:r>
                        <a:rPr sz="1500" u="heavy" spc="5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Credit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1651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966">
                <a:tc>
                  <a:txBody>
                    <a:bodyPr/>
                    <a:lstStyle/>
                    <a:p>
                      <a:pPr marL="12065">
                        <a:lnSpc>
                          <a:spcPts val="1650"/>
                        </a:lnSpc>
                      </a:pPr>
                      <a:r>
                        <a:rPr sz="1500" dirty="0">
                          <a:latin typeface="Calibri"/>
                          <a:cs typeface="Calibri"/>
                        </a:rPr>
                        <a:t>Cash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655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₺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15,200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15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Receivable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Supplies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917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Prepaid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Insurance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4378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Equipment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6570">
                <a:tc>
                  <a:txBody>
                    <a:bodyPr/>
                    <a:lstStyle/>
                    <a:p>
                      <a:pPr marL="12065">
                        <a:lnSpc>
                          <a:spcPts val="170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Accumulated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Depreciation—Equipment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1705"/>
                        </a:lnSpc>
                        <a:tabLst>
                          <a:tab pos="403225" algn="l"/>
                        </a:tabLst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₺	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40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Notes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2,500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917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Interest</a:t>
                      </a:r>
                      <a:r>
                        <a:rPr sz="15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dirty="0">
                          <a:latin typeface="Calibri"/>
                          <a:cs typeface="Calibri"/>
                        </a:rPr>
                        <a:t>Unearned</a:t>
                      </a:r>
                      <a:r>
                        <a:rPr sz="15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Revenue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800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5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Wages 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15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Capital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10,000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15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Drawings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2917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 Revenue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10,600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5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15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2841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15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1,500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2879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15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900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2752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15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2905">
                <a:tc>
                  <a:txBody>
                    <a:bodyPr/>
                    <a:lstStyle/>
                    <a:p>
                      <a:pPr marL="12065">
                        <a:lnSpc>
                          <a:spcPts val="1595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Interest</a:t>
                      </a:r>
                      <a:r>
                        <a:rPr sz="15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5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088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15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  <a:tabLst>
                          <a:tab pos="536575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	</a:t>
                      </a:r>
                      <a:r>
                        <a:rPr sz="1500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40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90"/>
                        </a:lnSpc>
                        <a:tabLst>
                          <a:tab pos="777240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314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660"/>
                        </a:lnSpc>
                      </a:pPr>
                      <a:r>
                        <a:rPr sz="16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₺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30,190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660"/>
                        </a:lnSpc>
                      </a:pPr>
                      <a:r>
                        <a:rPr sz="16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₺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30,190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9511283" y="3817620"/>
            <a:ext cx="2680970" cy="923925"/>
          </a:xfrm>
          <a:custGeom>
            <a:avLst/>
            <a:gdLst/>
            <a:ahLst/>
            <a:cxnLst/>
            <a:rect l="l" t="t" r="r" b="b"/>
            <a:pathLst>
              <a:path w="2680970" h="923925">
                <a:moveTo>
                  <a:pt x="2680716" y="0"/>
                </a:moveTo>
                <a:lnTo>
                  <a:pt x="0" y="0"/>
                </a:lnTo>
                <a:lnTo>
                  <a:pt x="0" y="923543"/>
                </a:lnTo>
                <a:lnTo>
                  <a:pt x="2680716" y="923543"/>
                </a:lnTo>
                <a:lnTo>
                  <a:pt x="268071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593326" y="3804284"/>
            <a:ext cx="1958339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280"/>
              </a:lnSpc>
              <a:spcBef>
                <a:spcPts val="100"/>
              </a:spcBef>
            </a:pPr>
            <a:r>
              <a:rPr sz="2000" spc="-20" dirty="0">
                <a:solidFill>
                  <a:srgbClr val="FF0000"/>
                </a:solidFill>
                <a:latin typeface="Calibri Light"/>
                <a:cs typeface="Calibri Light"/>
              </a:rPr>
              <a:t>Required:</a:t>
            </a:r>
            <a:endParaRPr sz="2000">
              <a:latin typeface="Calibri Light"/>
              <a:cs typeface="Calibri Light"/>
            </a:endParaRPr>
          </a:p>
          <a:p>
            <a:pPr marL="12700" marR="5080">
              <a:lnSpc>
                <a:spcPts val="2160"/>
              </a:lnSpc>
              <a:spcBef>
                <a:spcPts val="155"/>
              </a:spcBef>
            </a:pPr>
            <a:r>
              <a:rPr sz="2000" spc="-25" dirty="0">
                <a:latin typeface="Calibri Light"/>
                <a:cs typeface="Calibri Light"/>
              </a:rPr>
              <a:t>Prepare</a:t>
            </a:r>
            <a:r>
              <a:rPr sz="2000" spc="-65" dirty="0">
                <a:latin typeface="Calibri Light"/>
                <a:cs typeface="Calibri Light"/>
              </a:rPr>
              <a:t> </a:t>
            </a:r>
            <a:r>
              <a:rPr sz="2000" spc="-5" dirty="0">
                <a:latin typeface="Calibri Light"/>
                <a:cs typeface="Calibri Light"/>
              </a:rPr>
              <a:t>the</a:t>
            </a:r>
            <a:r>
              <a:rPr sz="2000" spc="-55" dirty="0">
                <a:latin typeface="Calibri Light"/>
                <a:cs typeface="Calibri Light"/>
              </a:rPr>
              <a:t> </a:t>
            </a:r>
            <a:r>
              <a:rPr sz="2000" spc="-10" dirty="0">
                <a:latin typeface="Calibri Light"/>
                <a:cs typeface="Calibri Light"/>
              </a:rPr>
              <a:t>closing </a:t>
            </a:r>
            <a:r>
              <a:rPr sz="2000" spc="-440" dirty="0">
                <a:latin typeface="Calibri Light"/>
                <a:cs typeface="Calibri Light"/>
              </a:rPr>
              <a:t> </a:t>
            </a:r>
            <a:r>
              <a:rPr sz="2000" spc="-10" dirty="0">
                <a:latin typeface="Calibri Light"/>
                <a:cs typeface="Calibri Light"/>
              </a:rPr>
              <a:t>entries</a:t>
            </a:r>
            <a:endParaRPr sz="20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93036" y="1054163"/>
          <a:ext cx="8404856" cy="48429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9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6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5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63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66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160">
                <a:tc gridSpan="5">
                  <a:txBody>
                    <a:bodyPr/>
                    <a:lstStyle/>
                    <a:p>
                      <a:pPr marL="253936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Closing</a:t>
                      </a:r>
                      <a:r>
                        <a:rPr sz="2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Entries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269875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15" dirty="0">
                          <a:latin typeface="Calibri"/>
                          <a:cs typeface="Calibri"/>
                        </a:rPr>
                        <a:t>Date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 algn="ct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Account</a:t>
                      </a:r>
                      <a:r>
                        <a:rPr sz="20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Titles</a:t>
                      </a:r>
                      <a:r>
                        <a:rPr sz="2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Explanations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60350" algn="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Debit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59715" algn="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Credit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marL="46990">
                        <a:lnSpc>
                          <a:spcPts val="231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2020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Oct.</a:t>
                      </a:r>
                      <a:r>
                        <a:rPr sz="2000" spc="3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31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 rowSpan="1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23431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10,600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0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49325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Summary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65430" algn="r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10,600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6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120"/>
                        </a:lnSpc>
                      </a:pPr>
                      <a:r>
                        <a:rPr sz="2000" b="1" spc="-5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(To</a:t>
                      </a:r>
                      <a:r>
                        <a:rPr sz="2000" b="1" spc="-3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</a:t>
                      </a:r>
                      <a:r>
                        <a:rPr sz="2000" b="1" spc="-2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revenue</a:t>
                      </a:r>
                      <a:r>
                        <a:rPr sz="2000" b="1" spc="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487">
                <a:tc>
                  <a:txBody>
                    <a:bodyPr/>
                    <a:lstStyle/>
                    <a:p>
                      <a:pPr marL="571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334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Summary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99720" algn="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7,740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103630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1,500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871855">
                        <a:lnSpc>
                          <a:spcPts val="211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72390" algn="ctr">
                        <a:lnSpc>
                          <a:spcPts val="211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40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032510">
                        <a:lnSpc>
                          <a:spcPts val="2120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72390" algn="ctr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50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414020" algn="ctr">
                        <a:lnSpc>
                          <a:spcPts val="211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Wages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ts val="211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5,200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11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356870" algn="ctr">
                        <a:lnSpc>
                          <a:spcPts val="2120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53060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900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89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136015">
                        <a:lnSpc>
                          <a:spcPts val="2120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Interest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72390" algn="ctr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50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2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120"/>
                        </a:lnSpc>
                      </a:pPr>
                      <a:r>
                        <a:rPr sz="2000" b="1" spc="-5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(To</a:t>
                      </a:r>
                      <a:r>
                        <a:rPr sz="2000" b="1" spc="-3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</a:t>
                      </a:r>
                      <a:r>
                        <a:rPr sz="2000" b="1" spc="-2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r>
                        <a:rPr sz="2000" b="1" spc="-1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accounts)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spc="-45" dirty="0"/>
              <a:t> </a:t>
            </a:r>
            <a:r>
              <a:rPr dirty="0"/>
              <a:t>Choice</a:t>
            </a:r>
            <a:r>
              <a:rPr spc="-50" dirty="0"/>
              <a:t> </a:t>
            </a:r>
            <a:r>
              <a:rPr dirty="0"/>
              <a:t>Questions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3416" y="1365503"/>
            <a:ext cx="6093460" cy="1478280"/>
          </a:xfrm>
          <a:custGeom>
            <a:avLst/>
            <a:gdLst/>
            <a:ahLst/>
            <a:cxnLst/>
            <a:rect l="l" t="t" r="r" b="b"/>
            <a:pathLst>
              <a:path w="6093459" h="1478280">
                <a:moveTo>
                  <a:pt x="6092952" y="0"/>
                </a:moveTo>
                <a:lnTo>
                  <a:pt x="0" y="0"/>
                </a:lnTo>
                <a:lnTo>
                  <a:pt x="0" y="1478280"/>
                </a:lnTo>
                <a:lnTo>
                  <a:pt x="6092952" y="1478280"/>
                </a:lnTo>
                <a:lnTo>
                  <a:pt x="6092952" y="0"/>
                </a:lnTo>
                <a:close/>
              </a:path>
            </a:pathLst>
          </a:custGeom>
          <a:solidFill>
            <a:srgbClr val="DAE2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01902" y="1393316"/>
            <a:ext cx="51828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0" indent="-191135">
              <a:lnSpc>
                <a:spcPct val="100000"/>
              </a:lnSpc>
              <a:spcBef>
                <a:spcPts val="100"/>
              </a:spcBef>
              <a:buSzPct val="94444"/>
              <a:buFont typeface="Arial"/>
              <a:buAutoNum type="arabicPeriod"/>
              <a:tabLst>
                <a:tab pos="203835" algn="l"/>
              </a:tabLst>
            </a:pP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closing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entry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process </a:t>
            </a:r>
            <a:r>
              <a:rPr sz="1800" b="1" dirty="0">
                <a:latin typeface="Arial"/>
                <a:cs typeface="Arial"/>
              </a:rPr>
              <a:t>consists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closing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all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asset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and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liability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out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owner's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all</a:t>
            </a:r>
            <a:r>
              <a:rPr sz="1800" spc="-10" dirty="0">
                <a:latin typeface="Arial MT"/>
                <a:cs typeface="Arial MT"/>
              </a:rPr>
              <a:t> permanent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all temporary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23416" y="2843783"/>
            <a:ext cx="6093460" cy="1754505"/>
          </a:xfrm>
          <a:custGeom>
            <a:avLst/>
            <a:gdLst/>
            <a:ahLst/>
            <a:cxnLst/>
            <a:rect l="l" t="t" r="r" b="b"/>
            <a:pathLst>
              <a:path w="6093459" h="1754504">
                <a:moveTo>
                  <a:pt x="6092952" y="0"/>
                </a:moveTo>
                <a:lnTo>
                  <a:pt x="0" y="0"/>
                </a:lnTo>
                <a:lnTo>
                  <a:pt x="0" y="1754124"/>
                </a:lnTo>
                <a:lnTo>
                  <a:pt x="6092952" y="1754124"/>
                </a:lnTo>
                <a:lnTo>
                  <a:pt x="6092952" y="0"/>
                </a:lnTo>
                <a:close/>
              </a:path>
            </a:pathLst>
          </a:custGeom>
          <a:solidFill>
            <a:srgbClr val="FAE4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01902" y="2870961"/>
            <a:ext cx="593661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0"/>
              </a:spcBef>
              <a:buAutoNum type="arabicPeriod" startAt="2"/>
              <a:tabLst>
                <a:tab pos="469265" algn="l"/>
                <a:tab pos="469900" algn="l"/>
              </a:tabLst>
            </a:pP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preparing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closing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entries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each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revenue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will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each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will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dirty="0">
                <a:latin typeface="Arial MT"/>
                <a:cs typeface="Arial MT"/>
              </a:rPr>
              <a:t>the</a:t>
            </a:r>
            <a:r>
              <a:rPr sz="1800" spc="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owner's</a:t>
            </a:r>
            <a:r>
              <a:rPr sz="1800" spc="2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will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</a:t>
            </a:r>
            <a:r>
              <a:rPr sz="1800" spc="2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if</a:t>
            </a:r>
            <a:r>
              <a:rPr sz="1800" spc="19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there</a:t>
            </a:r>
            <a:endParaRPr sz="1800">
              <a:latin typeface="Arial MT"/>
              <a:cs typeface="Arial MT"/>
            </a:endParaRPr>
          </a:p>
          <a:p>
            <a:pPr marL="697865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is</a:t>
            </a:r>
            <a:r>
              <a:rPr sz="1800" spc="-10" dirty="0">
                <a:latin typeface="Arial MT"/>
                <a:cs typeface="Arial MT"/>
              </a:rPr>
              <a:t> net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period.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 startAt="4"/>
              <a:tabLst>
                <a:tab pos="698500" algn="l"/>
              </a:tabLst>
            </a:pP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drawings</a:t>
            </a:r>
            <a:r>
              <a:rPr sz="1800" spc="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will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423416" y="4597908"/>
            <a:ext cx="6093460" cy="1477010"/>
          </a:xfrm>
          <a:custGeom>
            <a:avLst/>
            <a:gdLst/>
            <a:ahLst/>
            <a:cxnLst/>
            <a:rect l="l" t="t" r="r" b="b"/>
            <a:pathLst>
              <a:path w="6093459" h="1477010">
                <a:moveTo>
                  <a:pt x="6092952" y="0"/>
                </a:moveTo>
                <a:lnTo>
                  <a:pt x="0" y="0"/>
                </a:lnTo>
                <a:lnTo>
                  <a:pt x="0" y="1476756"/>
                </a:lnTo>
                <a:lnTo>
                  <a:pt x="6092952" y="1476756"/>
                </a:lnTo>
                <a:lnTo>
                  <a:pt x="6092952" y="0"/>
                </a:lnTo>
                <a:close/>
              </a:path>
            </a:pathLst>
          </a:custGeom>
          <a:solidFill>
            <a:srgbClr val="B4C6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501902" y="4625720"/>
            <a:ext cx="579437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0" indent="-191135">
              <a:lnSpc>
                <a:spcPct val="100000"/>
              </a:lnSpc>
              <a:spcBef>
                <a:spcPts val="100"/>
              </a:spcBef>
              <a:buSzPct val="94444"/>
              <a:buAutoNum type="arabicPeriod" startAt="3"/>
              <a:tabLst>
                <a:tab pos="203835" algn="l"/>
              </a:tabLst>
            </a:pP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order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close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 owner's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drawings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account, </a:t>
            </a:r>
            <a:r>
              <a:rPr sz="1800" b="1" dirty="0">
                <a:latin typeface="Arial"/>
                <a:cs typeface="Arial"/>
              </a:rPr>
              <a:t>the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 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84007" y="1842516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</a:t>
            </a:r>
            <a:r>
              <a:rPr sz="2000" b="1" spc="-5" dirty="0">
                <a:latin typeface="Times New Roman"/>
                <a:cs typeface="Times New Roman"/>
              </a:rPr>
              <a:t>correct</a:t>
            </a:r>
            <a:r>
              <a:rPr sz="2000" b="1" spc="-1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Answer</a:t>
            </a:r>
            <a:r>
              <a:rPr sz="2000" b="1" spc="-6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-4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84007" y="3429000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</a:t>
            </a:r>
            <a:r>
              <a:rPr sz="2000" b="1" spc="-5" dirty="0">
                <a:latin typeface="Times New Roman"/>
                <a:cs typeface="Times New Roman"/>
              </a:rPr>
              <a:t>correct</a:t>
            </a:r>
            <a:r>
              <a:rPr sz="2000" b="1" spc="-114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Answer</a:t>
            </a:r>
            <a:r>
              <a:rPr sz="2000" b="1" spc="-5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84007" y="5074920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</a:t>
            </a:r>
            <a:r>
              <a:rPr sz="2000" b="1" spc="-5" dirty="0">
                <a:latin typeface="Times New Roman"/>
                <a:cs typeface="Times New Roman"/>
              </a:rPr>
              <a:t>correct</a:t>
            </a:r>
            <a:r>
              <a:rPr sz="2000" b="1" spc="-114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Answer</a:t>
            </a:r>
            <a:r>
              <a:rPr sz="2000" b="1" spc="-5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8200" y="1178178"/>
            <a:ext cx="76752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tabLst>
                <a:tab pos="756285" algn="l"/>
                <a:tab pos="1699895" algn="l"/>
                <a:tab pos="2924810" algn="l"/>
                <a:tab pos="3376295" algn="l"/>
                <a:tab pos="3863975" algn="l"/>
                <a:tab pos="4706620" algn="l"/>
                <a:tab pos="5069840" algn="l"/>
                <a:tab pos="5811520" algn="l"/>
                <a:tab pos="6464300" algn="l"/>
                <a:tab pos="6825615" algn="l"/>
              </a:tabLst>
            </a:pP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4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.The	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ncome	st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tement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	for	the	month	of	June,	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201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4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	of	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ra  Enterprises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contains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following</a:t>
            </a:r>
            <a:r>
              <a:rPr sz="18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046351" y="1837097"/>
          <a:ext cx="4852668" cy="24603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49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27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5289">
                <a:tc>
                  <a:txBody>
                    <a:bodyPr/>
                    <a:lstStyle/>
                    <a:p>
                      <a:pPr marL="31750">
                        <a:lnSpc>
                          <a:spcPts val="1989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Revenues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989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$7,000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Expenses: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Wages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marR="317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$3,000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00" marR="317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1,500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800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057">
                <a:tc>
                  <a:txBody>
                    <a:bodyPr/>
                    <a:lstStyle/>
                    <a:p>
                      <a:pPr marL="2603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183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100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636">
                <a:tc>
                  <a:txBody>
                    <a:bodyPr/>
                    <a:lstStyle/>
                    <a:p>
                      <a:pPr marL="488950">
                        <a:lnSpc>
                          <a:spcPts val="2060"/>
                        </a:lnSpc>
                      </a:pPr>
                      <a:r>
                        <a:rPr sz="1800" spc="-45" dirty="0">
                          <a:latin typeface="Arial MT"/>
                          <a:cs typeface="Arial MT"/>
                        </a:rPr>
                        <a:t>Total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925"/>
                        </a:lnSpc>
                        <a:spcBef>
                          <a:spcPts val="135"/>
                        </a:spcBef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5,700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7145" marB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Net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income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080"/>
                        </a:lnSpc>
                        <a:spcBef>
                          <a:spcPts val="135"/>
                        </a:spcBef>
                      </a:pPr>
                      <a:r>
                        <a:rPr sz="1800" u="dbl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$1,300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7145" marB="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065401" y="4546854"/>
            <a:ext cx="54495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close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800" b="1" spc="-10" dirty="0">
                <a:solidFill>
                  <a:srgbClr val="006FC0"/>
                </a:solidFill>
                <a:latin typeface="Arial"/>
                <a:cs typeface="Arial"/>
              </a:rPr>
              <a:t>revenue</a:t>
            </a:r>
            <a:r>
              <a:rPr sz="1800" b="1" spc="3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account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includes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10" dirty="0">
                <a:latin typeface="Arial MT"/>
                <a:cs typeface="Arial MT"/>
              </a:rPr>
              <a:t>debit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 </a:t>
            </a:r>
            <a:r>
              <a:rPr sz="1800" spc="-10" dirty="0">
                <a:latin typeface="Arial MT"/>
                <a:cs typeface="Arial MT"/>
              </a:rPr>
              <a:t>$1,300.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credit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Income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$1,300.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debit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$7,000.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credit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Income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$7,000.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82940" y="3166872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9289" y="1016584"/>
            <a:ext cx="8103234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  <a:tab pos="1038225" algn="l"/>
                <a:tab pos="1998345" algn="l"/>
                <a:tab pos="3239135" algn="l"/>
                <a:tab pos="3705225" algn="l"/>
                <a:tab pos="4210050" algn="l"/>
                <a:tab pos="5069205" algn="l"/>
                <a:tab pos="5447665" algn="l"/>
                <a:tab pos="6206490" algn="l"/>
                <a:tab pos="6874509" algn="l"/>
                <a:tab pos="7252334" algn="l"/>
              </a:tabLst>
            </a:pP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76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.	</a:t>
            </a:r>
            <a:r>
              <a:rPr sz="1800" spc="5" dirty="0">
                <a:solidFill>
                  <a:srgbClr val="C00000"/>
                </a:solidFill>
                <a:latin typeface="Arial"/>
                <a:cs typeface="Arial"/>
              </a:rPr>
              <a:t>Th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e	in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ome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nt	for	the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onth	of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J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un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,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201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4	of	C</a:t>
            </a:r>
            <a:r>
              <a:rPr sz="1800" spc="-1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me</a:t>
            </a:r>
            <a:r>
              <a:rPr sz="1800" spc="5" dirty="0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Obscura</a:t>
            </a:r>
            <a:r>
              <a:rPr sz="1800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Arial"/>
                <a:cs typeface="Arial"/>
              </a:rPr>
              <a:t>Enterprises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 contains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800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377439" y="1676464"/>
          <a:ext cx="4875529" cy="1901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49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5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Revenues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9756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$7,000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Expenses: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Wages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$3,000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617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7329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1,500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800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4854">
                <a:tc>
                  <a:txBody>
                    <a:bodyPr/>
                    <a:lstStyle/>
                    <a:p>
                      <a:pPr marL="2603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198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100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5827267" y="3553205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7" y="0"/>
                </a:moveTo>
                <a:lnTo>
                  <a:pt x="0" y="0"/>
                </a:lnTo>
                <a:lnTo>
                  <a:pt x="0" y="10667"/>
                </a:lnTo>
                <a:lnTo>
                  <a:pt x="696467" y="10667"/>
                </a:lnTo>
                <a:lnTo>
                  <a:pt x="6964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23735" y="3827526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8" y="0"/>
                </a:moveTo>
                <a:lnTo>
                  <a:pt x="0" y="0"/>
                </a:lnTo>
                <a:lnTo>
                  <a:pt x="0" y="10668"/>
                </a:lnTo>
                <a:lnTo>
                  <a:pt x="696468" y="10668"/>
                </a:lnTo>
                <a:lnTo>
                  <a:pt x="6964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96489" y="3562604"/>
            <a:ext cx="5614035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781685" algn="r">
              <a:lnSpc>
                <a:spcPct val="100000"/>
              </a:lnSpc>
              <a:spcBef>
                <a:spcPts val="100"/>
              </a:spcBef>
              <a:tabLst>
                <a:tab pos="3783965" algn="l"/>
              </a:tabLst>
            </a:pPr>
            <a:r>
              <a:rPr sz="1800" spc="-45" dirty="0">
                <a:latin typeface="Arial MT"/>
                <a:cs typeface="Arial MT"/>
              </a:rPr>
              <a:t>Total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	5,700</a:t>
            </a:r>
            <a:endParaRPr sz="1800">
              <a:latin typeface="Arial MT"/>
              <a:cs typeface="Arial MT"/>
            </a:endParaRPr>
          </a:p>
          <a:p>
            <a:pPr marR="781685" algn="r">
              <a:lnSpc>
                <a:spcPct val="100000"/>
              </a:lnSpc>
              <a:tabLst>
                <a:tab pos="4114800" algn="l"/>
              </a:tabLst>
            </a:pP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	</a:t>
            </a:r>
            <a:r>
              <a:rPr sz="1800" u="dbl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$1,300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 close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6FC0"/>
                </a:solidFill>
                <a:latin typeface="Arial"/>
                <a:cs typeface="Arial"/>
              </a:rPr>
              <a:t>expense</a:t>
            </a:r>
            <a:r>
              <a:rPr sz="18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accounts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includes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5" dirty="0">
                <a:latin typeface="Arial MT"/>
                <a:cs typeface="Arial MT"/>
              </a:rPr>
              <a:t>debit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$1,300.</a:t>
            </a:r>
            <a:endParaRPr sz="1800">
              <a:latin typeface="Arial MT"/>
              <a:cs typeface="Arial MT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5" dirty="0">
                <a:latin typeface="Arial MT"/>
                <a:cs typeface="Arial MT"/>
              </a:rPr>
              <a:t>credit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Rent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$1,500.</a:t>
            </a:r>
            <a:endParaRPr sz="1800">
              <a:latin typeface="Arial MT"/>
              <a:cs typeface="Arial MT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5" dirty="0">
                <a:latin typeface="Arial MT"/>
                <a:cs typeface="Arial MT"/>
              </a:rPr>
              <a:t>credit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$5,700.</a:t>
            </a:r>
            <a:endParaRPr sz="1800">
              <a:latin typeface="Arial MT"/>
              <a:cs typeface="Arial MT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10" dirty="0">
                <a:latin typeface="Arial MT"/>
                <a:cs typeface="Arial MT"/>
              </a:rPr>
              <a:t>debit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Salaries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Wages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Expense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82940" y="3166872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3114</Words>
  <Application>Microsoft Office PowerPoint</Application>
  <PresentationFormat>Widescreen</PresentationFormat>
  <Paragraphs>976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Arial MT</vt:lpstr>
      <vt:lpstr>Calibri</vt:lpstr>
      <vt:lpstr>Calibri Light</vt:lpstr>
      <vt:lpstr>Comic Sans MS</vt:lpstr>
      <vt:lpstr>Tahoma</vt:lpstr>
      <vt:lpstr>Times New Roman</vt:lpstr>
      <vt:lpstr>Trebuchet MS</vt:lpstr>
      <vt:lpstr>Office Theme</vt:lpstr>
      <vt:lpstr>Financial Accounting</vt:lpstr>
      <vt:lpstr>Learning outcomes</vt:lpstr>
      <vt:lpstr>The Four Basic Financial Statements</vt:lpstr>
      <vt:lpstr>PowerPoint Presentation</vt:lpstr>
      <vt:lpstr>PowerPoint Presentation</vt:lpstr>
      <vt:lpstr>Revenues and expenses determine if a net income  or net loss occurs as follows:</vt:lpstr>
      <vt:lpstr>Changes in Owner’s Equity Statement</vt:lpstr>
      <vt:lpstr>PowerPoint Presentation</vt:lpstr>
      <vt:lpstr>Statement of Financial Position (Balance sheet)</vt:lpstr>
      <vt:lpstr>PowerPoint Presentation</vt:lpstr>
      <vt:lpstr>Example (1)</vt:lpstr>
      <vt:lpstr>PowerPoint Presentation</vt:lpstr>
      <vt:lpstr>Example(2) Given the following trial balance:</vt:lpstr>
      <vt:lpstr>PowerPoint Presentation</vt:lpstr>
      <vt:lpstr>STATEMENT OF OWNER'S EQUITY</vt:lpstr>
      <vt:lpstr>BALANCE SHEET</vt:lpstr>
      <vt:lpstr>Example(3) Given the following trial balance:</vt:lpstr>
      <vt:lpstr>income statement for the year ended Dec. 31, 2022</vt:lpstr>
      <vt:lpstr>DO IT! Financial Statement Items</vt:lpstr>
      <vt:lpstr>Multiple Choice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Preparing Closing Entries</vt:lpstr>
      <vt:lpstr>Example (1) Closing Entries</vt:lpstr>
      <vt:lpstr>PowerPoint Presentation</vt:lpstr>
      <vt:lpstr>PowerPoint Presentation</vt:lpstr>
      <vt:lpstr>Example (</vt:lpstr>
      <vt:lpstr>PowerPoint Presentation</vt:lpstr>
      <vt:lpstr>Multiple Choice Questions</vt:lpstr>
      <vt:lpstr>PowerPoint Presentation</vt:lpstr>
      <vt:lpstr>PowerPoint Presentation</vt:lpstr>
      <vt:lpstr>76. The income statement for the month of June, 2014 of Camera Obscura Enterprises contains the following information: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Dr.Emad Zaher</cp:lastModifiedBy>
  <cp:revision>1</cp:revision>
  <dcterms:created xsi:type="dcterms:W3CDTF">2024-05-28T17:17:42Z</dcterms:created>
  <dcterms:modified xsi:type="dcterms:W3CDTF">2024-05-28T17:20:42Z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2024-05-28T00:00:00Z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2024-05-28T00:00:00Z</vt:filetime>
  </property>
</Properties>
</file>