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480" r:id="rId2"/>
    <p:sldId id="303" r:id="rId3"/>
    <p:sldId id="313" r:id="rId4"/>
    <p:sldId id="513" r:id="rId5"/>
    <p:sldId id="484" r:id="rId6"/>
    <p:sldId id="490" r:id="rId7"/>
    <p:sldId id="504" r:id="rId8"/>
    <p:sldId id="495" r:id="rId9"/>
    <p:sldId id="497" r:id="rId10"/>
    <p:sldId id="349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513"/>
            <p14:sldId id="484"/>
            <p14:sldId id="490"/>
            <p14:sldId id="504"/>
            <p14:sldId id="495"/>
            <p14:sldId id="49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3.png"/><Relationship Id="rId4" Type="http://schemas.openxmlformats.org/officeDocument/2006/relationships/image" Target="../media/image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939052" y="-720725"/>
            <a:ext cx="6897734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291633" y="4039319"/>
            <a:ext cx="55053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60133" y="2131067"/>
            <a:ext cx="677891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3080137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MGM 431</a:t>
            </a:r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7305040" y="-320675"/>
            <a:ext cx="6305752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9655" y="222815"/>
            <a:ext cx="2954655" cy="10772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103860" y="-58058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907728" y="2756821"/>
            <a:ext cx="67560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Supply Chain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856418" y="4111971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5856418" y="5031054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MGM 431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578167" y="961346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6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308128"/>
            <a:ext cx="841732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1-Introduction about the professor of the course.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2-Introduction to the course.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3-Primary goal of this course.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4-Learning outcomes.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5-Learning resources.</a:t>
            </a:r>
            <a:endParaRPr lang="en-US" sz="3000" dirty="0"/>
          </a:p>
          <a:p>
            <a:pPr lvl="0"/>
            <a:r>
              <a:rPr lang="en-US" sz="3000" dirty="0">
                <a:latin typeface="Times New Roman"/>
                <a:ea typeface="Times New Roman"/>
                <a:cs typeface="Times New Roman"/>
                <a:sym typeface="Times New Roman"/>
              </a:rPr>
              <a:t>6-Units of course contents.</a:t>
            </a:r>
            <a:endParaRPr lang="en-US" sz="3000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219795"/>
            <a:ext cx="11188640" cy="4947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1600" lvl="0">
              <a:buClr>
                <a:srgbClr val="000000"/>
              </a:buClr>
              <a:buSzPts val="2000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Dr.Tarek Mohamed</a:t>
            </a:r>
          </a:p>
          <a:p>
            <a:pPr marL="101600" lvl="0">
              <a:buClr>
                <a:srgbClr val="000000"/>
              </a:buClr>
              <a:buSzPts val="2000"/>
            </a:pPr>
            <a:endParaRPr lang="en-US" sz="2400" b="1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Adjunct Professor at Post-Graduate Studies and Research Department - Faculty of Commerce -Cairo University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Doctorate degree in Business Administration- (Major Supply Chain)-Cairo University.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Master degree in Business Administration- Arab Academy for Science &amp; Technology and Maritime Transport 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Executive Management Diploma- The American University in Cairo.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consultant &amp; certified  trainer in manufacturing and service fields.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2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Professional consultant of applying Value Chain framework analysis at manufacturing companies.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95360" y="245783"/>
            <a:ext cx="5797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Who Am I ?</a:t>
            </a:r>
            <a:endParaRPr lang="en-US" sz="3200" dirty="0">
              <a:solidFill>
                <a:srgbClr val="00B0F0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69392" y="0"/>
            <a:ext cx="2616200" cy="1219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20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719674" y="1071154"/>
            <a:ext cx="4128422" cy="516634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74320" y="1210999"/>
            <a:ext cx="11480800" cy="502650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reach me ?</a:t>
            </a:r>
            <a:endParaRPr lang="en-US" sz="26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5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 Email : tarek.mohamed @ midocean.edu.km</a:t>
            </a:r>
            <a:endParaRPr lang="en-US" sz="25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5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Pls include "Procurement and Supply Chain Management ” in the subject line.</a:t>
            </a:r>
            <a:endParaRPr lang="en-US" sz="25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5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Via Moodle messages.</a:t>
            </a:r>
            <a:endParaRPr lang="en-US" sz="25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6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Vimeo Meeting.</a:t>
            </a:r>
          </a:p>
          <a:p>
            <a:pPr lvl="0">
              <a:buClr>
                <a:srgbClr val="0070C0"/>
              </a:buClr>
              <a:buSzPts val="2800"/>
            </a:pPr>
            <a:endParaRPr lang="en-US" sz="26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6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Discussion time on Sunday (</a:t>
            </a:r>
            <a:r>
              <a:rPr lang="en-US" sz="2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5-6</a:t>
            </a:r>
            <a:r>
              <a:rPr lang="en-US" sz="26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PM ) Every Week.</a:t>
            </a:r>
            <a:endParaRPr lang="en-US" sz="26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01325"/>
            <a:ext cx="4128422" cy="544768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87681" y="1396700"/>
            <a:ext cx="11393144" cy="47269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outline the key features of supply chain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understand the role of logistics and supply chain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understand how procurement adds value.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examine sourcing and the management of suppliers.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understand the negotiation skills, practice and business benefits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appreciate the issues involved in contract &amp; tendering management.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To consider world-class procurement to enhance business performance and sustainability.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34240" y="316549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Primary Goal of this Course</a:t>
            </a:r>
          </a:p>
        </p:txBody>
      </p:sp>
    </p:spTree>
    <p:extLst>
      <p:ext uri="{BB962C8B-B14F-4D97-AF65-F5344CB8AC3E}">
        <p14:creationId xmlns:p14="http://schemas.microsoft.com/office/powerpoint/2010/main" val="5036557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85521"/>
            <a:ext cx="4128422" cy="536348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06401" y="1076959"/>
            <a:ext cx="11474424" cy="52156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/>
            <a:endParaRPr lang="en-US" sz="2400" b="1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At the end of the course, the students will be able to </a:t>
            </a:r>
            <a:r>
              <a:rPr lang="en-US" sz="26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</a:p>
          <a:p>
            <a:pPr lvl="0" algn="just"/>
            <a:endParaRPr lang="en-US" sz="20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Evaluate the role of supply‐chain management and identify the impact of tangible and intangible components of supply chains.</a:t>
            </a: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Construct a procurement management plan to ensure the effective integration of supply‐chain components throughout the project life cycle.</a:t>
            </a: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Critique the issues associated with a given project supply chain and recommend appropriate adjustments to the project to account for these issues.</a:t>
            </a: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Construct a procurement management plan that reflects the company’s procurement needs.</a:t>
            </a: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Analyze different types of contracts and the risks associated with each type of contract and determine contract incentives.</a:t>
            </a:r>
          </a:p>
          <a:p>
            <a:pPr marL="457200" lvl="0" indent="-368300" algn="just">
              <a:buClr>
                <a:schemeClr val="dk1"/>
              </a:buClr>
              <a:buSzPts val="2200"/>
              <a:buFont typeface="Times New Roman"/>
              <a:buChar char="●"/>
            </a:pPr>
            <a:r>
              <a:rPr lang="en-US" sz="24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Evaluate and recommend best practices for vendor management and contract‐procurement monitoring.</a:t>
            </a:r>
          </a:p>
          <a:p>
            <a:pPr lvl="0" algn="just"/>
            <a:endParaRPr lang="en-US" sz="22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34900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84800" y="194417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Outcomes</a:t>
            </a:r>
            <a:endParaRPr lang="en-US" sz="32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39883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40513"/>
            <a:ext cx="4128422" cy="540849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06400" y="1432080"/>
            <a:ext cx="11399520" cy="47244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600" b="1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Credit Hours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3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 Credit Hours.</a:t>
            </a:r>
            <a:endParaRPr lang="en-US" sz="1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Required Textbook </a:t>
            </a:r>
            <a:r>
              <a:rPr lang="en-US" sz="2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and Supply Chain Management; Tenth Edition; by Kenneth Lysons &amp; Brian Farrington.</a:t>
            </a: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References</a:t>
            </a:r>
            <a:r>
              <a:rPr lang="en-US" sz="26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0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1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main material and reference for each course will be the textbook mentioned in the course specifications,lecture notes and slides are additional resources that are prepared by the professor.</a:t>
            </a:r>
          </a:p>
          <a:p>
            <a:pPr lvl="0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0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437345" y="634900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02132" y="248015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Resources</a:t>
            </a:r>
          </a:p>
        </p:txBody>
      </p:sp>
    </p:spTree>
    <p:extLst>
      <p:ext uri="{BB962C8B-B14F-4D97-AF65-F5344CB8AC3E}">
        <p14:creationId xmlns:p14="http://schemas.microsoft.com/office/powerpoint/2010/main" val="9423664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2580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201092" y="18844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Units of Course Contents</a:t>
            </a:r>
          </a:p>
        </p:txBody>
      </p:sp>
      <p:graphicFrame>
        <p:nvGraphicFramePr>
          <p:cNvPr id="9" name="Google Shape;188;p27"/>
          <p:cNvGraphicFramePr/>
          <p:nvPr>
            <p:extLst>
              <p:ext uri="{D42A27DB-BD31-4B8C-83A1-F6EECF244321}">
                <p14:modId xmlns:p14="http://schemas.microsoft.com/office/powerpoint/2010/main" val="859088021"/>
              </p:ext>
            </p:extLst>
          </p:nvPr>
        </p:nvGraphicFramePr>
        <p:xfrm>
          <a:off x="208996" y="1182018"/>
          <a:ext cx="11854700" cy="5211125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99155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8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0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031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Course Unit</a:t>
                      </a:r>
                      <a:endParaRPr sz="20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No.of.Weeks</a:t>
                      </a:r>
                      <a:endParaRPr sz="20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Contact Hours</a:t>
                      </a:r>
                      <a:endParaRPr sz="20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1- Introduction to supply chain management.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1st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2- Understanding logistics and supply chains.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2nd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3- The scope and influence of procurement.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3rd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4- Foundational knowledge of procurement.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5- Procurement Systems.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0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6- Sourcing and the management of suppliers.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7- Negotiation skills, practice and business benefits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7th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584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8 -Tender </a:t>
                      </a:r>
                      <a:r>
                        <a:rPr lang="en-US" sz="20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anagement.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8th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132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9 - Contract </a:t>
                      </a:r>
                      <a:r>
                        <a:rPr lang="en-US" sz="20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m</a:t>
                      </a: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anagement.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9th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5703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10 -World-class procurement to enhance business performance and sustainability.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 anchor="ctr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10th</a:t>
                      </a:r>
                      <a:endParaRPr sz="20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9525" marR="9525" marT="9525" marB="0"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984725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193013" y="2733004"/>
            <a:ext cx="3801492" cy="2680534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21E4AEEE-8713-4E2A-B9C3-B7AFC6D4BFC6}"/>
</file>

<file path=customXml/itemProps2.xml><?xml version="1.0" encoding="utf-8"?>
<ds:datastoreItem xmlns:ds="http://schemas.openxmlformats.org/officeDocument/2006/customXml" ds:itemID="{B8BAF3DC-A39E-4E24-92E8-6EE536D50153}"/>
</file>

<file path=customXml/itemProps3.xml><?xml version="1.0" encoding="utf-8"?>
<ds:datastoreItem xmlns:ds="http://schemas.openxmlformats.org/officeDocument/2006/customXml" ds:itemID="{0C9CAA44-DE27-4EAC-8297-42BCA3D21343}"/>
</file>

<file path=docProps/app.xml><?xml version="1.0" encoding="utf-8"?>
<Properties xmlns="http://schemas.openxmlformats.org/officeDocument/2006/extended-properties" xmlns:vt="http://schemas.openxmlformats.org/officeDocument/2006/docPropsVTypes">
  <TotalTime>1945</TotalTime>
  <Words>618</Words>
  <Application>Microsoft Office PowerPoint</Application>
  <PresentationFormat>Widescreen</PresentationFormat>
  <Paragraphs>115</Paragraphs>
  <Slides>10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Noto Sans Symbols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 Mohamed</dc:creator>
  <cp:lastModifiedBy>Dr. Tarek Mohamed</cp:lastModifiedBy>
  <cp:revision>75</cp:revision>
  <dcterms:created xsi:type="dcterms:W3CDTF">2023-04-29T09:08:23Z</dcterms:created>
  <dcterms:modified xsi:type="dcterms:W3CDTF">2025-09-21T11:13:38Z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