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313" r:id="rId4"/>
    <p:sldId id="501" r:id="rId5"/>
    <p:sldId id="507" r:id="rId6"/>
    <p:sldId id="508" r:id="rId7"/>
    <p:sldId id="509" r:id="rId8"/>
    <p:sldId id="586" r:id="rId9"/>
    <p:sldId id="587" r:id="rId10"/>
    <p:sldId id="588" r:id="rId11"/>
    <p:sldId id="510" r:id="rId12"/>
    <p:sldId id="512" r:id="rId13"/>
    <p:sldId id="513" r:id="rId14"/>
    <p:sldId id="514" r:id="rId15"/>
    <p:sldId id="515" r:id="rId16"/>
    <p:sldId id="516" r:id="rId17"/>
    <p:sldId id="518" r:id="rId18"/>
    <p:sldId id="519" r:id="rId19"/>
    <p:sldId id="520" r:id="rId20"/>
    <p:sldId id="521" r:id="rId21"/>
    <p:sldId id="522" r:id="rId22"/>
    <p:sldId id="527" r:id="rId23"/>
    <p:sldId id="564" r:id="rId24"/>
    <p:sldId id="529" r:id="rId25"/>
    <p:sldId id="530" r:id="rId26"/>
    <p:sldId id="531" r:id="rId27"/>
    <p:sldId id="533" r:id="rId28"/>
    <p:sldId id="534" r:id="rId29"/>
    <p:sldId id="541" r:id="rId30"/>
    <p:sldId id="542" r:id="rId31"/>
    <p:sldId id="543" r:id="rId32"/>
    <p:sldId id="545" r:id="rId33"/>
    <p:sldId id="546" r:id="rId34"/>
    <p:sldId id="547" r:id="rId35"/>
    <p:sldId id="549" r:id="rId36"/>
    <p:sldId id="550" r:id="rId37"/>
    <p:sldId id="552" r:id="rId38"/>
    <p:sldId id="566" r:id="rId39"/>
    <p:sldId id="49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01"/>
            <p14:sldId id="507"/>
            <p14:sldId id="508"/>
            <p14:sldId id="509"/>
            <p14:sldId id="586"/>
            <p14:sldId id="587"/>
            <p14:sldId id="588"/>
            <p14:sldId id="510"/>
            <p14:sldId id="512"/>
            <p14:sldId id="513"/>
            <p14:sldId id="514"/>
            <p14:sldId id="515"/>
            <p14:sldId id="516"/>
            <p14:sldId id="518"/>
            <p14:sldId id="519"/>
            <p14:sldId id="520"/>
            <p14:sldId id="521"/>
            <p14:sldId id="522"/>
            <p14:sldId id="527"/>
            <p14:sldId id="564"/>
            <p14:sldId id="529"/>
            <p14:sldId id="530"/>
            <p14:sldId id="531"/>
            <p14:sldId id="533"/>
            <p14:sldId id="534"/>
            <p14:sldId id="541"/>
            <p14:sldId id="542"/>
            <p14:sldId id="543"/>
            <p14:sldId id="545"/>
            <p14:sldId id="546"/>
            <p14:sldId id="547"/>
            <p14:sldId id="549"/>
            <p14:sldId id="550"/>
            <p14:sldId id="552"/>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4</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31851" y="2891604"/>
            <a:ext cx="5255625" cy="1015663"/>
          </a:xfrm>
          <a:prstGeom prst="rect">
            <a:avLst/>
          </a:prstGeom>
          <a:noFill/>
        </p:spPr>
        <p:txBody>
          <a:bodyPr wrap="square" rtlCol="0">
            <a:spAutoFit/>
          </a:bodyPr>
          <a:lstStyle/>
          <a:p>
            <a:r>
              <a:rPr lang="en-US" sz="3000" b="1" dirty="0">
                <a:solidFill>
                  <a:srgbClr val="00B0F0"/>
                </a:solidFill>
                <a:latin typeface="Times New Roman" panose="02020603050405020304" pitchFamily="18" charset="0"/>
                <a:cs typeface="Times New Roman" panose="02020603050405020304" pitchFamily="18" charset="0"/>
              </a:rPr>
              <a:t>Designing distribution networks in the Supply Chain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8" y="4053831"/>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4</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6095999" y="479111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34705" y="4048876"/>
            <a:ext cx="5573486" cy="304922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417350" y="953614"/>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91463" y="2029926"/>
            <a:ext cx="9596185" cy="4247317"/>
          </a:xfrm>
          <a:prstGeom prst="rect">
            <a:avLst/>
          </a:prstGeom>
          <a:noFill/>
        </p:spPr>
        <p:txBody>
          <a:bodyPr wrap="square" rtlCol="0">
            <a:spAutoFit/>
          </a:bodyPr>
          <a:lstStyle/>
          <a:p>
            <a:pPr lvl="0" algn="just"/>
            <a:endParaRPr lang="en-US" sz="2700" dirty="0">
              <a:latin typeface="Times New Roman"/>
              <a:ea typeface="Times New Roman"/>
              <a:cs typeface="Times New Roman"/>
              <a:sym typeface="Times New Roman"/>
            </a:endParaRPr>
          </a:p>
          <a:p>
            <a:pPr lvl="0" algn="just"/>
            <a:r>
              <a:rPr lang="en-US" sz="2700" dirty="0">
                <a:latin typeface="Times New Roman"/>
                <a:ea typeface="Times New Roman"/>
                <a:cs typeface="Times New Roman"/>
                <a:sym typeface="Times New Roman"/>
              </a:rPr>
              <a:t>1- Identify the key factors to be considered when designing</a:t>
            </a:r>
          </a:p>
          <a:p>
            <a:pPr lvl="0" algn="just"/>
            <a:r>
              <a:rPr lang="en-US" sz="2700" dirty="0">
                <a:latin typeface="Times New Roman"/>
                <a:ea typeface="Times New Roman"/>
                <a:cs typeface="Times New Roman"/>
                <a:sym typeface="Times New Roman"/>
              </a:rPr>
              <a:t>    a distribution network.</a:t>
            </a:r>
          </a:p>
          <a:p>
            <a:pPr lvl="0" algn="just"/>
            <a:endParaRPr lang="en-US" sz="2700" dirty="0">
              <a:latin typeface="Times New Roman"/>
              <a:ea typeface="Times New Roman"/>
              <a:cs typeface="Times New Roman"/>
              <a:sym typeface="Times New Roman"/>
            </a:endParaRPr>
          </a:p>
          <a:p>
            <a:pPr lvl="0" algn="just"/>
            <a:r>
              <a:rPr lang="en-US" sz="2700" dirty="0">
                <a:latin typeface="Times New Roman"/>
                <a:ea typeface="Times New Roman"/>
                <a:cs typeface="Times New Roman"/>
                <a:sym typeface="Times New Roman"/>
              </a:rPr>
              <a:t>2- Discuss the strengths and weaknesses of various</a:t>
            </a:r>
          </a:p>
          <a:p>
            <a:pPr lvl="0" algn="just"/>
            <a:r>
              <a:rPr lang="en-US" sz="2700" dirty="0">
                <a:latin typeface="Times New Roman"/>
                <a:ea typeface="Times New Roman"/>
                <a:cs typeface="Times New Roman"/>
                <a:sym typeface="Times New Roman"/>
              </a:rPr>
              <a:t>    distribution options.</a:t>
            </a:r>
          </a:p>
          <a:p>
            <a:pPr lvl="0" algn="just"/>
            <a:endParaRPr lang="en-US" sz="2700" dirty="0">
              <a:latin typeface="Times New Roman"/>
              <a:ea typeface="Times New Roman"/>
              <a:cs typeface="Times New Roman"/>
              <a:sym typeface="Times New Roman"/>
            </a:endParaRPr>
          </a:p>
          <a:p>
            <a:pPr lvl="0" algn="just"/>
            <a:r>
              <a:rPr lang="en-US" sz="2700" dirty="0">
                <a:latin typeface="Times New Roman"/>
                <a:ea typeface="Times New Roman"/>
                <a:cs typeface="Times New Roman"/>
                <a:sym typeface="Times New Roman"/>
              </a:rPr>
              <a:t>3- Understand how e-business have affected the design of </a:t>
            </a:r>
          </a:p>
          <a:p>
            <a:pPr lvl="0" algn="just"/>
            <a:r>
              <a:rPr lang="en-US" sz="2700" dirty="0">
                <a:latin typeface="Times New Roman"/>
                <a:ea typeface="Times New Roman"/>
                <a:cs typeface="Times New Roman"/>
                <a:sym typeface="Times New Roman"/>
              </a:rPr>
              <a:t>    distribution networks in different industries.</a:t>
            </a:r>
          </a:p>
          <a:p>
            <a:pPr lvl="0" algn="just"/>
            <a:endParaRPr lang="en-US" sz="2700" dirty="0">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389358"/>
            <a:ext cx="11769065" cy="49032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Distribution</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 the steps taken to move and store a product from the supplier stage to the customer stage in a supply chain</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Distribution</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is a key driver of the overall profitability of a firm because it affects both the supply chain cost and the customer value directly</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Choice of distribution network can achieve supply chain objectives from low cost to high responsiveness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 the apparel retail industry, for example, distribution affects about 35 percent of the revenue (including its influence on markdowns and lost sales).</a:t>
            </a:r>
          </a:p>
          <a:p>
            <a:pPr marL="0" marR="0" lvl="0" indent="0" algn="just" defTabSz="457200" rtl="0" eaLnBrk="1" fontAlgn="base" latinLnBrk="0" hangingPunct="1">
              <a:lnSpc>
                <a:spcPct val="100000"/>
              </a:lnSpc>
              <a:spcBef>
                <a:spcPct val="0"/>
              </a:spcBef>
              <a:spcAft>
                <a:spcPts val="600"/>
              </a:spcAft>
              <a:buClrTx/>
              <a:buSzPct val="150000"/>
              <a:buFont typeface="Arial"/>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Slide Number Placeholder 2"/>
          <p:cNvSpPr>
            <a:spLocks noGrp="1"/>
          </p:cNvSpPr>
          <p:nvPr>
            <p:ph type="sldNum" sz="quarter" idx="12"/>
          </p:nvPr>
        </p:nvSpPr>
        <p:spPr/>
        <p:txBody>
          <a:bodyPr/>
          <a:lstStyle/>
          <a:p>
            <a:fld id="{F7542ADD-394E-41F3-B704-951748884AEE}" type="slidenum">
              <a:rPr lang="en-US" smtClean="0"/>
              <a:t>4</a:t>
            </a:fld>
            <a:endParaRPr lang="en-US"/>
          </a:p>
        </p:txBody>
      </p:sp>
      <p:sp>
        <p:nvSpPr>
          <p:cNvPr id="4" name="Rectangle 3">
            <a:extLst>
              <a:ext uri="{FF2B5EF4-FFF2-40B4-BE49-F238E27FC236}">
                <a16:creationId xmlns:a16="http://schemas.microsoft.com/office/drawing/2014/main" id="{A9B3E26C-62CD-2AC8-8A97-2F54610BE7A1}"/>
              </a:ext>
            </a:extLst>
          </p:cNvPr>
          <p:cNvSpPr/>
          <p:nvPr/>
        </p:nvSpPr>
        <p:spPr>
          <a:xfrm>
            <a:off x="1077067" y="274436"/>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The Role of Distribution in the Supply Chain</a:t>
            </a:r>
          </a:p>
        </p:txBody>
      </p:sp>
    </p:spTree>
    <p:extLst>
      <p:ext uri="{BB962C8B-B14F-4D97-AF65-F5344CB8AC3E}">
        <p14:creationId xmlns:p14="http://schemas.microsoft.com/office/powerpoint/2010/main" val="33661749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1" y="1543346"/>
            <a:ext cx="11494744" cy="4704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Until 2007, </a:t>
            </a:r>
            <a:r>
              <a:rPr kumimoji="0" 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Dell</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distributed its PCs directly to end consumers, whereas companies such as </a:t>
            </a:r>
            <a:r>
              <a:rPr kumimoji="0" 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HP</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distributed through resellers. </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Dell customers waited several days to get a PC, whereas customers could walk away with an </a:t>
            </a:r>
            <a:r>
              <a:rPr kumimoji="0" 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HP</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computer from a reseller.</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Starting in June 2007, Dell also started selling its PCs through retailers such as Walmart. </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 the late 1990s, </a:t>
            </a:r>
            <a:r>
              <a:rPr kumimoji="0" 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Gateway</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opened Gateway Country stores, wherein customers could examine the products and have salespeople help them configure a PC that suited their needs. Gateway, however, chose to sell no products at the stores; all PCs were shipped directly from the factory to the customer.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066907" y="374357"/>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The Role of Distribution in the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1531596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92144"/>
            <a:ext cx="4128422" cy="51781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93" y="1311589"/>
            <a:ext cx="11382931" cy="4981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Distribution network performance evaluated along two dimensions</a:t>
            </a:r>
          </a:p>
          <a:p>
            <a:pPr marL="971550" marR="0" lvl="1" indent="-514350" algn="just" defTabSz="457200" rtl="0" eaLnBrk="1" fontAlgn="auto" latinLnBrk="0" hangingPunct="1">
              <a:lnSpc>
                <a:spcPct val="100000"/>
              </a:lnSpc>
              <a:spcBef>
                <a:spcPts val="0"/>
              </a:spcBef>
              <a:spcAft>
                <a:spcPts val="600"/>
              </a:spcAft>
              <a:buClrTx/>
              <a:buSzTx/>
              <a:buFont typeface="+mj-lt"/>
              <a:buAutoNum type="arabicPeriod"/>
              <a:tabLst/>
              <a:defRPr/>
            </a:pPr>
            <a:r>
              <a:rPr kumimoji="0" 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Customer needs that are met</a:t>
            </a:r>
          </a:p>
          <a:p>
            <a:pPr marL="971550" marR="0" lvl="1" indent="-514350" algn="just" defTabSz="457200" rtl="0" eaLnBrk="1" fontAlgn="auto" latinLnBrk="0" hangingPunct="1">
              <a:lnSpc>
                <a:spcPct val="100000"/>
              </a:lnSpc>
              <a:spcBef>
                <a:spcPts val="0"/>
              </a:spcBef>
              <a:spcAft>
                <a:spcPts val="600"/>
              </a:spcAft>
              <a:buClrTx/>
              <a:buSzTx/>
              <a:buFont typeface="+mj-lt"/>
              <a:buAutoNum type="arabicPeriod"/>
              <a:tabLst/>
              <a:defRPr/>
            </a:pPr>
            <a:r>
              <a:rPr kumimoji="0" 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Cost of meeting customer needs</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Evaluate the impact on customer service and cost for different distribution network options</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Profitability of the delivery network is determined by revenue from meeting customer needs and network costs</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Inbound transportation costs are costs incurred in bringing material into a facility</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Outbound transportation costs are costs incurred in sending material out of a facility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83226" y="326062"/>
            <a:ext cx="807144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Factors influencing distribution network Design</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27576838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8960" y="1381191"/>
            <a:ext cx="10972800"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Elements of customer service influenced by network structure:</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Response time</a:t>
            </a: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Product variety</a:t>
            </a: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Product availability</a:t>
            </a: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Customer experience</a:t>
            </a: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Order visibility</a:t>
            </a: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Returnability</a:t>
            </a:r>
          </a:p>
          <a:p>
            <a:pPr marL="742950" marR="0" lvl="1" indent="-285750" algn="l"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90847" y="420527"/>
            <a:ext cx="800732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Factors influencing distribution network design</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13839896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B619E-3F0C-09F7-6F26-A0FEC5E01D5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D5930EC-6FA4-F942-436F-82570F125613}"/>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FF5D9174-834F-189C-C427-EDF9635A56C8}"/>
              </a:ext>
            </a:extLst>
          </p:cNvPr>
          <p:cNvSpPr>
            <a:spLocks noGrp="1"/>
          </p:cNvSpPr>
          <p:nvPr>
            <p:ph type="sldNum" sz="quarter" idx="12"/>
          </p:nvPr>
        </p:nvSpPr>
        <p:spPr/>
        <p:txBody>
          <a:bodyPr/>
          <a:lstStyle/>
          <a:p>
            <a:fld id="{F7542ADD-394E-41F3-B704-951748884AEE}" type="slidenum">
              <a:rPr lang="en-US" smtClean="0"/>
              <a:t>8</a:t>
            </a:fld>
            <a:endParaRPr lang="en-US"/>
          </a:p>
        </p:txBody>
      </p:sp>
      <p:pic>
        <p:nvPicPr>
          <p:cNvPr id="5" name="Picture 4">
            <a:extLst>
              <a:ext uri="{FF2B5EF4-FFF2-40B4-BE49-F238E27FC236}">
                <a16:creationId xmlns:a16="http://schemas.microsoft.com/office/drawing/2014/main" id="{4CDF44F0-429F-73E4-3F02-B84839ECBB20}"/>
              </a:ext>
            </a:extLst>
          </p:cNvPr>
          <p:cNvPicPr>
            <a:picLocks noChangeAspect="1"/>
          </p:cNvPicPr>
          <p:nvPr/>
        </p:nvPicPr>
        <p:blipFill>
          <a:blip r:embed="rId2"/>
          <a:stretch>
            <a:fillRect/>
          </a:stretch>
        </p:blipFill>
        <p:spPr>
          <a:xfrm>
            <a:off x="0" y="0"/>
            <a:ext cx="12120880" cy="6857999"/>
          </a:xfrm>
          <a:prstGeom prst="rect">
            <a:avLst/>
          </a:prstGeom>
        </p:spPr>
      </p:pic>
    </p:spTree>
    <p:extLst>
      <p:ext uri="{BB962C8B-B14F-4D97-AF65-F5344CB8AC3E}">
        <p14:creationId xmlns:p14="http://schemas.microsoft.com/office/powerpoint/2010/main" val="26096088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BB36D7-7D79-249F-8072-A69B20CF255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87A428A-AA20-7EFB-5827-376F03732ABA}"/>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6D46869C-FB1F-CFFC-4BC0-C7C08F8812F1}"/>
              </a:ext>
            </a:extLst>
          </p:cNvPr>
          <p:cNvSpPr>
            <a:spLocks noGrp="1"/>
          </p:cNvSpPr>
          <p:nvPr>
            <p:ph type="sldNum" sz="quarter" idx="12"/>
          </p:nvPr>
        </p:nvSpPr>
        <p:spPr/>
        <p:txBody>
          <a:bodyPr/>
          <a:lstStyle/>
          <a:p>
            <a:fld id="{F7542ADD-394E-41F3-B704-951748884AEE}" type="slidenum">
              <a:rPr lang="en-US" smtClean="0"/>
              <a:t>9</a:t>
            </a:fld>
            <a:endParaRPr lang="en-US"/>
          </a:p>
        </p:txBody>
      </p:sp>
      <p:pic>
        <p:nvPicPr>
          <p:cNvPr id="5" name="Picture 4">
            <a:extLst>
              <a:ext uri="{FF2B5EF4-FFF2-40B4-BE49-F238E27FC236}">
                <a16:creationId xmlns:a16="http://schemas.microsoft.com/office/drawing/2014/main" id="{BAABC572-1EE5-B921-2D9E-09FD4B7776A9}"/>
              </a:ext>
            </a:extLst>
          </p:cNvPr>
          <p:cNvPicPr>
            <a:picLocks noChangeAspect="1"/>
          </p:cNvPicPr>
          <p:nvPr/>
        </p:nvPicPr>
        <p:blipFill>
          <a:blip r:embed="rId2"/>
          <a:stretch>
            <a:fillRect/>
          </a:stretch>
        </p:blipFill>
        <p:spPr>
          <a:xfrm>
            <a:off x="0" y="136525"/>
            <a:ext cx="12120880" cy="6721475"/>
          </a:xfrm>
          <a:prstGeom prst="rect">
            <a:avLst/>
          </a:prstGeom>
        </p:spPr>
      </p:pic>
    </p:spTree>
    <p:extLst>
      <p:ext uri="{BB962C8B-B14F-4D97-AF65-F5344CB8AC3E}">
        <p14:creationId xmlns:p14="http://schemas.microsoft.com/office/powerpoint/2010/main" val="181738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59005-A683-025A-6EC8-64B593E4F02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FF6BC0D-642D-0614-69C6-0830469B2515}"/>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19FC6B2D-95A5-D2F1-7902-FDFF9BC240DD}"/>
              </a:ext>
            </a:extLst>
          </p:cNvPr>
          <p:cNvSpPr>
            <a:spLocks noGrp="1"/>
          </p:cNvSpPr>
          <p:nvPr>
            <p:ph type="sldNum" sz="quarter" idx="12"/>
          </p:nvPr>
        </p:nvSpPr>
        <p:spPr/>
        <p:txBody>
          <a:bodyPr/>
          <a:lstStyle/>
          <a:p>
            <a:fld id="{F7542ADD-394E-41F3-B704-951748884AEE}" type="slidenum">
              <a:rPr lang="en-US" smtClean="0"/>
              <a:t>10</a:t>
            </a:fld>
            <a:endParaRPr lang="en-US"/>
          </a:p>
        </p:txBody>
      </p:sp>
      <p:pic>
        <p:nvPicPr>
          <p:cNvPr id="5" name="Picture 4">
            <a:extLst>
              <a:ext uri="{FF2B5EF4-FFF2-40B4-BE49-F238E27FC236}">
                <a16:creationId xmlns:a16="http://schemas.microsoft.com/office/drawing/2014/main" id="{1C2BFA90-84C4-507B-B480-E0C25E83AE7C}"/>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41459302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29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384701"/>
            <a:ext cx="11216640" cy="4879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Supply chain costs affected by network structure:</a:t>
            </a: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Inventories</a:t>
            </a: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Transportation</a:t>
            </a: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Facilities and handling</a:t>
            </a: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Information</a:t>
            </a:r>
          </a:p>
          <a:p>
            <a:pPr marL="457200" marR="0" lvl="1" indent="0" algn="just" defTabSz="457200" rtl="0" eaLnBrk="1" fontAlgn="base" latinLnBrk="0" hangingPunct="1">
              <a:lnSpc>
                <a:spcPct val="100000"/>
              </a:lnSpc>
              <a:spcBef>
                <a:spcPct val="0"/>
              </a:spcBef>
              <a:spcAft>
                <a:spcPts val="600"/>
              </a:spcAft>
              <a:buClrTx/>
              <a:buSzTx/>
              <a:buFont typeface="Arial"/>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q"/>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The choice of the distribution network can be used to achieve supply chain objectives such as low cost and high responsiveness</a:t>
            </a: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q"/>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Total logistics costs for a supply chain network are a sum of inventory, transportation, and facility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39443" y="140643"/>
            <a:ext cx="4927952" cy="1015663"/>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Distribution Network Design</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1828034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08076"/>
            <a:ext cx="4128422" cy="50622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9880" y="1427756"/>
            <a:ext cx="11572240" cy="47373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Distribution network choices from the manufacturer to the end consumer</a:t>
            </a:r>
          </a:p>
          <a:p>
            <a:pPr marL="0" marR="0" lvl="0" indent="0" algn="just" defTabSz="457200" rtl="0" eaLnBrk="1" fontAlgn="base" latinLnBrk="0" hangingPunct="1">
              <a:lnSpc>
                <a:spcPct val="100000"/>
              </a:lnSpc>
              <a:spcBef>
                <a:spcPct val="0"/>
              </a:spcBef>
              <a:spcAft>
                <a:spcPts val="600"/>
              </a:spcAft>
              <a:buClrTx/>
              <a:buSzPct val="150000"/>
              <a:buFont typeface="Arial"/>
              <a:buNone/>
              <a:tabLst/>
              <a:defRPr/>
            </a:pPr>
            <a:endParaRPr kumimoji="0" lang="en-US" alt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Two key decisions</a:t>
            </a:r>
          </a:p>
          <a:p>
            <a:pPr marL="914400" marR="0" lvl="1" indent="-457200" algn="just" defTabSz="457200" rtl="0" eaLnBrk="1" fontAlgn="base" latinLnBrk="0" hangingPunct="1">
              <a:lnSpc>
                <a:spcPct val="100000"/>
              </a:lnSpc>
              <a:spcBef>
                <a:spcPct val="0"/>
              </a:spcBef>
              <a:spcAft>
                <a:spcPts val="600"/>
              </a:spcAft>
              <a:buClrTx/>
              <a:buSzTx/>
              <a:buFont typeface="Arial" panose="020B0604020202020204" pitchFamily="34" charset="0"/>
              <a:buAutoNum type="arabicPeriod"/>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Will product be delivered to the customer location or picked up from a prearranged site?</a:t>
            </a:r>
          </a:p>
          <a:p>
            <a:pPr marL="914400" marR="0" lvl="1" indent="-457200" algn="just" defTabSz="457200" rtl="0" eaLnBrk="1" fontAlgn="base" latinLnBrk="0" hangingPunct="1">
              <a:lnSpc>
                <a:spcPct val="100000"/>
              </a:lnSpc>
              <a:spcBef>
                <a:spcPct val="0"/>
              </a:spcBef>
              <a:spcAft>
                <a:spcPts val="600"/>
              </a:spcAft>
              <a:buClrTx/>
              <a:buSzTx/>
              <a:buFont typeface="Arial" panose="020B0604020202020204" pitchFamily="34" charset="0"/>
              <a:buAutoNum type="arabicPeriod"/>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Will product flow through an intermediary (or intermediate location)?</a:t>
            </a:r>
          </a:p>
          <a:p>
            <a:pPr marL="914400" marR="0" lvl="1" indent="-457200" algn="just" defTabSz="457200" rtl="0" eaLnBrk="1" fontAlgn="base" latinLnBrk="0" hangingPunct="1">
              <a:lnSpc>
                <a:spcPct val="100000"/>
              </a:lnSpc>
              <a:spcBef>
                <a:spcPct val="0"/>
              </a:spcBef>
              <a:spcAft>
                <a:spcPts val="600"/>
              </a:spcAft>
              <a:buClrTx/>
              <a:buSzTx/>
              <a:buFont typeface="Arial" panose="020B0604020202020204" pitchFamily="34" charset="0"/>
              <a:buAutoNum type="arabicPeriod"/>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125920" y="382191"/>
            <a:ext cx="8666480"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Design Options for a Distribution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9486584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89281" y="1369337"/>
            <a:ext cx="11291544" cy="49647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fontAlgn="base">
              <a:spcBef>
                <a:spcPct val="0"/>
              </a:spcBef>
              <a:spcAft>
                <a:spcPts val="600"/>
              </a:spcAft>
              <a:buClrTx/>
              <a:buSzPct val="150000"/>
              <a:buFont typeface="Arial" panose="020B0604020202020204" pitchFamily="34" charset="0"/>
              <a:buChar char="•"/>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algn="just"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00B0F0"/>
                </a:solidFill>
                <a:latin typeface="Times New Roman" panose="02020603050405020304" pitchFamily="18" charset="0"/>
                <a:ea typeface="+mn-ea"/>
                <a:cs typeface="Times New Roman" panose="02020603050405020304" pitchFamily="18" charset="0"/>
              </a:rPr>
              <a:t>One of six designs may be used</a:t>
            </a:r>
          </a:p>
          <a:p>
            <a:pPr lvl="0" algn="just" defTabSz="457200" fontAlgn="base">
              <a:spcBef>
                <a:spcPct val="0"/>
              </a:spcBef>
              <a:spcAft>
                <a:spcPts val="600"/>
              </a:spcAft>
              <a:buClrTx/>
              <a:buSzPct val="150000"/>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Manufacturer storage with direct shipping</a:t>
            </a: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Manufacturer storage with direct shipping and in-transit merge</a:t>
            </a: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Distributor storage with carrier delivery</a:t>
            </a: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Distributor storage with last-mile delivery</a:t>
            </a: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Manufacturer/distributor storage with customer pickup</a:t>
            </a: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Retail storage with customer pickup</a:t>
            </a:r>
          </a:p>
          <a:p>
            <a:pPr marL="971550" lvl="1" indent="-514350" algn="just" defTabSz="457200" fontAlgn="base">
              <a:spcBef>
                <a:spcPct val="0"/>
              </a:spcBef>
              <a:spcAft>
                <a:spcPts val="600"/>
              </a:spcAft>
              <a:buClrTx/>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971550" lvl="1" indent="-514350" algn="just" defTabSz="457200" fontAlgn="base">
              <a:spcBef>
                <a:spcPct val="0"/>
              </a:spcBef>
              <a:spcAft>
                <a:spcPts val="600"/>
              </a:spcAft>
              <a:buClrTx/>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36893" y="326063"/>
            <a:ext cx="719729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Design Options for a Distribution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9274882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543345"/>
            <a:ext cx="11308080" cy="45526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306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27782" y="420525"/>
            <a:ext cx="889544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Manufacturer Storage with Direct Shipping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pic>
        <p:nvPicPr>
          <p:cNvPr id="9" name="Picture 8">
            <a:extLst>
              <a:ext uri="{FF2B5EF4-FFF2-40B4-BE49-F238E27FC236}">
                <a16:creationId xmlns:a16="http://schemas.microsoft.com/office/drawing/2014/main" id="{C3BACAF9-C902-45CB-9C91-FB9DA0BD22D0}"/>
              </a:ext>
            </a:extLst>
          </p:cNvPr>
          <p:cNvPicPr>
            <a:picLocks noChangeAspect="1"/>
          </p:cNvPicPr>
          <p:nvPr/>
        </p:nvPicPr>
        <p:blipFill>
          <a:blip r:embed="rId3"/>
          <a:stretch>
            <a:fillRect/>
          </a:stretch>
        </p:blipFill>
        <p:spPr>
          <a:xfrm>
            <a:off x="558800" y="1543345"/>
            <a:ext cx="11013440" cy="4552655"/>
          </a:xfrm>
          <a:prstGeom prst="rect">
            <a:avLst/>
          </a:prstGeom>
        </p:spPr>
      </p:pic>
    </p:spTree>
    <p:extLst>
      <p:ext uri="{BB962C8B-B14F-4D97-AF65-F5344CB8AC3E}">
        <p14:creationId xmlns:p14="http://schemas.microsoft.com/office/powerpoint/2010/main" val="3878665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1" y="1543345"/>
            <a:ext cx="10815320" cy="476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25275" y="326063"/>
            <a:ext cx="889544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Manufacturer Storage with Direct Shipping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pic>
        <p:nvPicPr>
          <p:cNvPr id="9" name="Picture 8">
            <a:extLst>
              <a:ext uri="{FF2B5EF4-FFF2-40B4-BE49-F238E27FC236}">
                <a16:creationId xmlns:a16="http://schemas.microsoft.com/office/drawing/2014/main" id="{7732D46A-82D2-49FC-981F-69336D798B10}"/>
              </a:ext>
            </a:extLst>
          </p:cNvPr>
          <p:cNvPicPr>
            <a:picLocks noChangeAspect="1"/>
          </p:cNvPicPr>
          <p:nvPr/>
        </p:nvPicPr>
        <p:blipFill>
          <a:blip r:embed="rId3"/>
          <a:stretch>
            <a:fillRect/>
          </a:stretch>
        </p:blipFill>
        <p:spPr>
          <a:xfrm>
            <a:off x="538481" y="1706028"/>
            <a:ext cx="10692146" cy="4605352"/>
          </a:xfrm>
          <a:prstGeom prst="rect">
            <a:avLst/>
          </a:prstGeom>
        </p:spPr>
      </p:pic>
    </p:spTree>
    <p:extLst>
      <p:ext uri="{BB962C8B-B14F-4D97-AF65-F5344CB8AC3E}">
        <p14:creationId xmlns:p14="http://schemas.microsoft.com/office/powerpoint/2010/main" val="4420270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8160" y="1543346"/>
            <a:ext cx="11120846"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44770" y="356087"/>
            <a:ext cx="303192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In-Transit Merge</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graphicFrame>
        <p:nvGraphicFramePr>
          <p:cNvPr id="9" name="Table 8">
            <a:extLst>
              <a:ext uri="{FF2B5EF4-FFF2-40B4-BE49-F238E27FC236}">
                <a16:creationId xmlns:a16="http://schemas.microsoft.com/office/drawing/2014/main" id="{4DB5BBB2-614A-4F92-B9DD-9165396703A1}"/>
              </a:ext>
            </a:extLst>
          </p:cNvPr>
          <p:cNvGraphicFramePr>
            <a:graphicFrameLocks noGrp="1"/>
          </p:cNvGraphicFramePr>
          <p:nvPr>
            <p:extLst>
              <p:ext uri="{D42A27DB-BD31-4B8C-83A1-F6EECF244321}">
                <p14:modId xmlns:p14="http://schemas.microsoft.com/office/powerpoint/2010/main" val="4036469802"/>
              </p:ext>
            </p:extLst>
          </p:nvPr>
        </p:nvGraphicFramePr>
        <p:xfrm>
          <a:off x="670560" y="1527962"/>
          <a:ext cx="10968446" cy="4517038"/>
        </p:xfrm>
        <a:graphic>
          <a:graphicData uri="http://schemas.openxmlformats.org/drawingml/2006/table">
            <a:tbl>
              <a:tblPr firstRow="1" bandRow="1"/>
              <a:tblGrid>
                <a:gridCol w="3286960">
                  <a:extLst>
                    <a:ext uri="{9D8B030D-6E8A-4147-A177-3AD203B41FA5}">
                      <a16:colId xmlns:a16="http://schemas.microsoft.com/office/drawing/2014/main" val="20000"/>
                    </a:ext>
                  </a:extLst>
                </a:gridCol>
                <a:gridCol w="7681486">
                  <a:extLst>
                    <a:ext uri="{9D8B030D-6E8A-4147-A177-3AD203B41FA5}">
                      <a16:colId xmlns:a16="http://schemas.microsoft.com/office/drawing/2014/main" val="20001"/>
                    </a:ext>
                  </a:extLst>
                </a:gridCol>
              </a:tblGrid>
              <a:tr h="629282">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Cost Factor</a:t>
                      </a:r>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Performance</a:t>
                      </a:r>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629282">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Inventory</a:t>
                      </a:r>
                    </a:p>
                  </a:txBody>
                  <a:tcPr marT="45725" marB="45725">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Similar to drop-shipping. </a:t>
                      </a:r>
                    </a:p>
                  </a:txBody>
                  <a:tcPr marT="45725" marB="45725">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1086158">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Transportation</a:t>
                      </a:r>
                      <a:endParaRPr lang="en-US" sz="2000" b="1" dirty="0"/>
                    </a:p>
                  </a:txBody>
                  <a:tcPr marT="45725" marB="45725">
                    <a:lnL>
                      <a:noFill/>
                    </a:lnL>
                    <a:lnR>
                      <a:noFill/>
                    </a:lnR>
                    <a:lnT>
                      <a:noFill/>
                    </a:lnT>
                    <a:lnB>
                      <a:noFill/>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Somewhat lower transportation costs than drop-shipping.</a:t>
                      </a:r>
                    </a:p>
                  </a:txBody>
                  <a:tcPr marT="45725" marB="45725">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1086158">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Facilities and handling</a:t>
                      </a:r>
                    </a:p>
                  </a:txBody>
                  <a:tcPr marT="45725" marB="45725">
                    <a:lnL>
                      <a:noFill/>
                    </a:lnL>
                    <a:lnR>
                      <a:noFill/>
                    </a:lnR>
                    <a:lnT>
                      <a:noFill/>
                    </a:lnT>
                    <a:lnB>
                      <a:noFill/>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Handling costs higher than drop-shipping at carrier; receiving costs lower at customer.</a:t>
                      </a:r>
                      <a:endParaRPr lang="en-US" sz="2000" b="1" dirty="0"/>
                    </a:p>
                  </a:txBody>
                  <a:tcPr marT="45725" marB="45725">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1086158">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Information</a:t>
                      </a:r>
                      <a:endParaRPr lang="en-US" sz="2000" b="1" dirty="0"/>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Investment is somewhat higher than for drop-shipping.</a:t>
                      </a:r>
                      <a:endParaRPr lang="en-US" sz="2000" b="1" dirty="0"/>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28729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8800" y="1573826"/>
            <a:ext cx="10830559"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endParaRPr lang="en-US" sz="26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14290" y="366840"/>
            <a:ext cx="303192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In-Transit Merge</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pic>
        <p:nvPicPr>
          <p:cNvPr id="6" name="Picture 5">
            <a:extLst>
              <a:ext uri="{FF2B5EF4-FFF2-40B4-BE49-F238E27FC236}">
                <a16:creationId xmlns:a16="http://schemas.microsoft.com/office/drawing/2014/main" id="{655F7545-7B3A-4F06-BA16-83494EFF0057}"/>
              </a:ext>
            </a:extLst>
          </p:cNvPr>
          <p:cNvPicPr>
            <a:picLocks noChangeAspect="1"/>
          </p:cNvPicPr>
          <p:nvPr/>
        </p:nvPicPr>
        <p:blipFill>
          <a:blip r:embed="rId3"/>
          <a:stretch>
            <a:fillRect/>
          </a:stretch>
        </p:blipFill>
        <p:spPr>
          <a:xfrm>
            <a:off x="802640" y="1682644"/>
            <a:ext cx="10368720" cy="4312994"/>
          </a:xfrm>
          <a:prstGeom prst="rect">
            <a:avLst/>
          </a:prstGeom>
        </p:spPr>
      </p:pic>
    </p:spTree>
    <p:extLst>
      <p:ext uri="{BB962C8B-B14F-4D97-AF65-F5344CB8AC3E}">
        <p14:creationId xmlns:p14="http://schemas.microsoft.com/office/powerpoint/2010/main" val="22178951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40081" y="1543346"/>
            <a:ext cx="10840720"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algn="just" defTabSz="457200">
              <a:lnSpc>
                <a:spcPct val="90000"/>
              </a:lnSpc>
              <a:spcAft>
                <a:spcPts val="600"/>
              </a:spcAft>
              <a:buClrTx/>
              <a:buFont typeface="Arial"/>
              <a:buChar char="–"/>
            </a:pPr>
            <a:endParaRPr lang="en-US" sz="22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899343" y="382191"/>
            <a:ext cx="9084194"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Distributor Storage with Carrier Delivery</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pic>
        <p:nvPicPr>
          <p:cNvPr id="6" name="Picture 5">
            <a:extLst>
              <a:ext uri="{FF2B5EF4-FFF2-40B4-BE49-F238E27FC236}">
                <a16:creationId xmlns:a16="http://schemas.microsoft.com/office/drawing/2014/main" id="{7E5ADB87-548D-4BD4-9801-9CC9E5B1E3F3}"/>
              </a:ext>
            </a:extLst>
          </p:cNvPr>
          <p:cNvPicPr>
            <a:picLocks noChangeAspect="1"/>
          </p:cNvPicPr>
          <p:nvPr/>
        </p:nvPicPr>
        <p:blipFill>
          <a:blip r:embed="rId3"/>
          <a:stretch>
            <a:fillRect/>
          </a:stretch>
        </p:blipFill>
        <p:spPr>
          <a:xfrm>
            <a:off x="833121" y="1641602"/>
            <a:ext cx="10520680" cy="4403398"/>
          </a:xfrm>
          <a:prstGeom prst="rect">
            <a:avLst/>
          </a:prstGeom>
        </p:spPr>
      </p:pic>
    </p:spTree>
    <p:extLst>
      <p:ext uri="{BB962C8B-B14F-4D97-AF65-F5344CB8AC3E}">
        <p14:creationId xmlns:p14="http://schemas.microsoft.com/office/powerpoint/2010/main" val="2853758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0" y="1543346"/>
            <a:ext cx="10942319"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defTabSz="457200">
              <a:lnSpc>
                <a:spcPct val="90000"/>
              </a:lnSpc>
              <a:spcAft>
                <a:spcPts val="600"/>
              </a:spcAft>
              <a:buClrTx/>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29503" y="437006"/>
            <a:ext cx="70573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Distributor Storage with Carrier Delivery</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pic>
        <p:nvPicPr>
          <p:cNvPr id="6" name="Picture 5">
            <a:extLst>
              <a:ext uri="{FF2B5EF4-FFF2-40B4-BE49-F238E27FC236}">
                <a16:creationId xmlns:a16="http://schemas.microsoft.com/office/drawing/2014/main" id="{B9122BFD-EB26-46F3-9B92-7A73408B0247}"/>
              </a:ext>
            </a:extLst>
          </p:cNvPr>
          <p:cNvPicPr>
            <a:picLocks noChangeAspect="1"/>
          </p:cNvPicPr>
          <p:nvPr/>
        </p:nvPicPr>
        <p:blipFill>
          <a:blip r:embed="rId3"/>
          <a:stretch>
            <a:fillRect/>
          </a:stretch>
        </p:blipFill>
        <p:spPr>
          <a:xfrm>
            <a:off x="609601" y="1717971"/>
            <a:ext cx="10744200" cy="4267570"/>
          </a:xfrm>
          <a:prstGeom prst="rect">
            <a:avLst/>
          </a:prstGeom>
        </p:spPr>
      </p:pic>
    </p:spTree>
    <p:extLst>
      <p:ext uri="{BB962C8B-B14F-4D97-AF65-F5344CB8AC3E}">
        <p14:creationId xmlns:p14="http://schemas.microsoft.com/office/powerpoint/2010/main" val="23367099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000" y="1543346"/>
            <a:ext cx="10952479"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52898" y="407993"/>
            <a:ext cx="7433188"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Distributor Storage with Last Mile Delivery</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graphicFrame>
        <p:nvGraphicFramePr>
          <p:cNvPr id="9" name="Table 8">
            <a:extLst>
              <a:ext uri="{FF2B5EF4-FFF2-40B4-BE49-F238E27FC236}">
                <a16:creationId xmlns:a16="http://schemas.microsoft.com/office/drawing/2014/main" id="{34BC20B0-04AF-4DAC-BC6C-D5F7227B31A6}"/>
              </a:ext>
            </a:extLst>
          </p:cNvPr>
          <p:cNvGraphicFramePr>
            <a:graphicFrameLocks noGrp="1"/>
          </p:cNvGraphicFramePr>
          <p:nvPr>
            <p:extLst>
              <p:ext uri="{D42A27DB-BD31-4B8C-83A1-F6EECF244321}">
                <p14:modId xmlns:p14="http://schemas.microsoft.com/office/powerpoint/2010/main" val="3856440997"/>
              </p:ext>
            </p:extLst>
          </p:nvPr>
        </p:nvGraphicFramePr>
        <p:xfrm>
          <a:off x="619761" y="1627316"/>
          <a:ext cx="10734039" cy="4417684"/>
        </p:xfrm>
        <a:graphic>
          <a:graphicData uri="http://schemas.openxmlformats.org/drawingml/2006/table">
            <a:tbl>
              <a:tblPr firstRow="1" bandRow="1">
                <a:tableStyleId>{2D5ABB26-0587-4C30-8999-92F81FD0307C}</a:tableStyleId>
              </a:tblPr>
              <a:tblGrid>
                <a:gridCol w="3216715">
                  <a:extLst>
                    <a:ext uri="{9D8B030D-6E8A-4147-A177-3AD203B41FA5}">
                      <a16:colId xmlns:a16="http://schemas.microsoft.com/office/drawing/2014/main" val="20000"/>
                    </a:ext>
                  </a:extLst>
                </a:gridCol>
                <a:gridCol w="7517324">
                  <a:extLst>
                    <a:ext uri="{9D8B030D-6E8A-4147-A177-3AD203B41FA5}">
                      <a16:colId xmlns:a16="http://schemas.microsoft.com/office/drawing/2014/main" val="20001"/>
                    </a:ext>
                  </a:extLst>
                </a:gridCol>
              </a:tblGrid>
              <a:tr h="436388">
                <a:tc>
                  <a:txBody>
                    <a:bodyPr/>
                    <a:lstStyle/>
                    <a:p>
                      <a:r>
                        <a:rPr lang="en-US" sz="2000" b="1" kern="1200" dirty="0">
                          <a:solidFill>
                            <a:schemeClr val="tx1"/>
                          </a:solidFill>
                          <a:latin typeface="+mn-lt"/>
                          <a:ea typeface="+mn-ea"/>
                          <a:cs typeface="+mn-cs"/>
                        </a:rPr>
                        <a:t>Cost Factor</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53217">
                <a:tc>
                  <a:txBody>
                    <a:bodyPr/>
                    <a:lstStyle/>
                    <a:p>
                      <a:r>
                        <a:rPr lang="en-US" sz="2000" kern="1200" dirty="0">
                          <a:solidFill>
                            <a:schemeClr val="tx1"/>
                          </a:solidFill>
                          <a:latin typeface="+mn-lt"/>
                          <a:ea typeface="+mn-ea"/>
                          <a:cs typeface="+mn-cs"/>
                        </a:rPr>
                        <a:t>Inventory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Higher than distributor storage with package carrier delivery.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076027">
                <a:tc>
                  <a:txBody>
                    <a:bodyPr/>
                    <a:lstStyle/>
                    <a:p>
                      <a:r>
                        <a:rPr lang="en-US" sz="2000" kern="1200" dirty="0">
                          <a:solidFill>
                            <a:schemeClr val="tx1"/>
                          </a:solidFill>
                          <a:latin typeface="+mn-lt"/>
                          <a:ea typeface="+mn-ea"/>
                          <a:cs typeface="+mn-cs"/>
                        </a:rPr>
                        <a:t>Transportation</a:t>
                      </a:r>
                      <a:endParaRPr lang="en-US" sz="2000" dirty="0"/>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Very high cost given minimal scale economies. Higher than any other distribution option.</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398835">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Facilities and handling</a:t>
                      </a:r>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Facility costs higher than manufacturer storage or distributor storage with package carrier delivery, but lower than a chain of retail stores.</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53217">
                <a:tc>
                  <a:txBody>
                    <a:bodyPr/>
                    <a:lstStyle/>
                    <a:p>
                      <a:r>
                        <a:rPr lang="en-US" sz="2000" kern="1200" dirty="0">
                          <a:solidFill>
                            <a:schemeClr val="tx1"/>
                          </a:solidFill>
                          <a:latin typeface="+mn-lt"/>
                          <a:ea typeface="+mn-ea"/>
                          <a:cs typeface="+mn-cs"/>
                        </a:rPr>
                        <a:t>Information</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distributor storage with package carrier delivery.</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886054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543345"/>
            <a:ext cx="11409680" cy="44207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1652" y="401258"/>
            <a:ext cx="7349308"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Distributor Storage with Last Mile Delivery </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graphicFrame>
        <p:nvGraphicFramePr>
          <p:cNvPr id="9" name="Table 8">
            <a:extLst>
              <a:ext uri="{FF2B5EF4-FFF2-40B4-BE49-F238E27FC236}">
                <a16:creationId xmlns:a16="http://schemas.microsoft.com/office/drawing/2014/main" id="{175F7472-3AD0-461F-BF94-E773962567EC}"/>
              </a:ext>
            </a:extLst>
          </p:cNvPr>
          <p:cNvGraphicFramePr>
            <a:graphicFrameLocks noGrp="1"/>
          </p:cNvGraphicFramePr>
          <p:nvPr>
            <p:extLst>
              <p:ext uri="{D42A27DB-BD31-4B8C-83A1-F6EECF244321}">
                <p14:modId xmlns:p14="http://schemas.microsoft.com/office/powerpoint/2010/main" val="2953265586"/>
              </p:ext>
            </p:extLst>
          </p:nvPr>
        </p:nvGraphicFramePr>
        <p:xfrm>
          <a:off x="477521" y="1629374"/>
          <a:ext cx="11226800" cy="4304148"/>
        </p:xfrm>
        <a:graphic>
          <a:graphicData uri="http://schemas.openxmlformats.org/drawingml/2006/table">
            <a:tbl>
              <a:tblPr firstRow="1" bandRow="1">
                <a:tableStyleId>{2D5ABB26-0587-4C30-8999-92F81FD0307C}</a:tableStyleId>
              </a:tblPr>
              <a:tblGrid>
                <a:gridCol w="3031930">
                  <a:extLst>
                    <a:ext uri="{9D8B030D-6E8A-4147-A177-3AD203B41FA5}">
                      <a16:colId xmlns:a16="http://schemas.microsoft.com/office/drawing/2014/main" val="20000"/>
                    </a:ext>
                  </a:extLst>
                </a:gridCol>
                <a:gridCol w="8194870">
                  <a:extLst>
                    <a:ext uri="{9D8B030D-6E8A-4147-A177-3AD203B41FA5}">
                      <a16:colId xmlns:a16="http://schemas.microsoft.com/office/drawing/2014/main" val="20001"/>
                    </a:ext>
                  </a:extLst>
                </a:gridCol>
              </a:tblGrid>
              <a:tr h="372593">
                <a:tc>
                  <a:txBody>
                    <a:bodyPr/>
                    <a:lstStyle/>
                    <a:p>
                      <a:r>
                        <a:rPr lang="en-US" sz="1800" b="1" kern="1200" dirty="0">
                          <a:solidFill>
                            <a:schemeClr val="tx1"/>
                          </a:solidFill>
                          <a:latin typeface="+mn-lt"/>
                          <a:ea typeface="+mn-ea"/>
                          <a:cs typeface="+mn-cs"/>
                        </a:rPr>
                        <a:t>Service Factor</a:t>
                      </a:r>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b="1" kern="1200" dirty="0">
                          <a:solidFill>
                            <a:schemeClr val="tx1"/>
                          </a:solidFill>
                          <a:latin typeface="+mn-lt"/>
                          <a:ea typeface="+mn-ea"/>
                          <a:cs typeface="+mn-cs"/>
                        </a:rPr>
                        <a:t>Performance</a:t>
                      </a:r>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2593">
                <a:tc>
                  <a:txBody>
                    <a:bodyPr/>
                    <a:lstStyle/>
                    <a:p>
                      <a:r>
                        <a:rPr lang="en-US" sz="1800" kern="1200" dirty="0">
                          <a:solidFill>
                            <a:schemeClr val="tx1"/>
                          </a:solidFill>
                          <a:latin typeface="+mn-lt"/>
                          <a:ea typeface="+mn-ea"/>
                          <a:cs typeface="+mn-cs"/>
                        </a:rPr>
                        <a:t>Response time</a:t>
                      </a:r>
                    </a:p>
                  </a:txBody>
                  <a:tcPr marT="45723" marB="45723">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Very quick. Same day to next-day delivery.</a:t>
                      </a:r>
                    </a:p>
                  </a:txBody>
                  <a:tcPr marT="45723" marB="45723">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652034">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Product variety</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Somewhat less than distributor storage with package carrier delivery but larger than retail stores.</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576410">
                <a:tc>
                  <a:txBody>
                    <a:bodyPr/>
                    <a:lstStyle/>
                    <a:p>
                      <a:r>
                        <a:rPr lang="en-US" sz="1800" kern="1200" dirty="0">
                          <a:solidFill>
                            <a:schemeClr val="tx1"/>
                          </a:solidFill>
                          <a:latin typeface="+mn-lt"/>
                          <a:ea typeface="+mn-ea"/>
                          <a:cs typeface="+mn-cs"/>
                        </a:rPr>
                        <a:t>Product availability</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More expensive to provide availability than any other option except retail stores.</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9266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Customer experience</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Very good, particularly for bulky items. Slightly higher than distributor storage with package carrier delivery.</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79266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Time to market</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Less of an issue and easier to implement than manufacturer storage or distributor storage with package carrier delivery.</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2593">
                <a:tc>
                  <a:txBody>
                    <a:bodyPr/>
                    <a:lstStyle/>
                    <a:p>
                      <a:r>
                        <a:rPr lang="en-US" sz="1800" kern="1200" dirty="0">
                          <a:solidFill>
                            <a:schemeClr val="tx1"/>
                          </a:solidFill>
                          <a:latin typeface="+mn-lt"/>
                          <a:ea typeface="+mn-ea"/>
                          <a:cs typeface="+mn-cs"/>
                        </a:rPr>
                        <a:t>Order visibility</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Easier to implement than other previous options. </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372593">
                <a:tc>
                  <a:txBody>
                    <a:bodyPr/>
                    <a:lstStyle/>
                    <a:p>
                      <a:r>
                        <a:rPr lang="en-US" sz="1800" kern="1200" dirty="0">
                          <a:solidFill>
                            <a:schemeClr val="tx1"/>
                          </a:solidFill>
                          <a:latin typeface="+mn-lt"/>
                          <a:ea typeface="+mn-ea"/>
                          <a:cs typeface="+mn-cs"/>
                        </a:rPr>
                        <a:t>Returnability</a:t>
                      </a:r>
                      <a:endParaRPr lang="en-US" sz="1800" dirty="0"/>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Harder and more expensive than a retail network.</a:t>
                      </a:r>
                      <a:endParaRPr lang="en-US" sz="1800" dirty="0"/>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582553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8"/>
            <a:ext cx="4128422" cy="51144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5589" y="1455897"/>
            <a:ext cx="11485235" cy="46761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a:latin typeface="Times New Roman" panose="02020603050405020304" pitchFamily="18" charset="0"/>
                <a:cs typeface="Times New Roman" panose="02020603050405020304" pitchFamily="18" charset="0"/>
              </a:rPr>
              <a:t>Manufacturer or Distributor Storage with Customer Pickup</a:t>
            </a:r>
            <a:endParaRPr lang="en-US" sz="20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311" y="0"/>
            <a:ext cx="2176689" cy="1076343"/>
          </a:xfrm>
          <a:prstGeom prst="rect">
            <a:avLst/>
          </a:prstGeom>
        </p:spPr>
      </p:pic>
      <p:sp>
        <p:nvSpPr>
          <p:cNvPr id="3" name="Rectangle 2"/>
          <p:cNvSpPr/>
          <p:nvPr/>
        </p:nvSpPr>
        <p:spPr>
          <a:xfrm>
            <a:off x="2157277" y="385017"/>
            <a:ext cx="1004698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Manufacturer or Distributor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graphicFrame>
        <p:nvGraphicFramePr>
          <p:cNvPr id="9" name="Table 8">
            <a:extLst>
              <a:ext uri="{FF2B5EF4-FFF2-40B4-BE49-F238E27FC236}">
                <a16:creationId xmlns:a16="http://schemas.microsoft.com/office/drawing/2014/main" id="{F558B1D3-A186-41A1-A0AC-88B74A239F85}"/>
              </a:ext>
            </a:extLst>
          </p:cNvPr>
          <p:cNvGraphicFramePr>
            <a:graphicFrameLocks noGrp="1"/>
          </p:cNvGraphicFramePr>
          <p:nvPr>
            <p:extLst>
              <p:ext uri="{D42A27DB-BD31-4B8C-83A1-F6EECF244321}">
                <p14:modId xmlns:p14="http://schemas.microsoft.com/office/powerpoint/2010/main" val="3170603096"/>
              </p:ext>
            </p:extLst>
          </p:nvPr>
        </p:nvGraphicFramePr>
        <p:xfrm>
          <a:off x="508001" y="1497360"/>
          <a:ext cx="11288410" cy="4557999"/>
        </p:xfrm>
        <a:graphic>
          <a:graphicData uri="http://schemas.openxmlformats.org/drawingml/2006/table">
            <a:tbl>
              <a:tblPr firstRow="1" bandRow="1">
                <a:tableStyleId>{2D5ABB26-0587-4C30-8999-92F81FD0307C}</a:tableStyleId>
              </a:tblPr>
              <a:tblGrid>
                <a:gridCol w="3382846">
                  <a:extLst>
                    <a:ext uri="{9D8B030D-6E8A-4147-A177-3AD203B41FA5}">
                      <a16:colId xmlns:a16="http://schemas.microsoft.com/office/drawing/2014/main" val="20000"/>
                    </a:ext>
                  </a:extLst>
                </a:gridCol>
                <a:gridCol w="7905564">
                  <a:extLst>
                    <a:ext uri="{9D8B030D-6E8A-4147-A177-3AD203B41FA5}">
                      <a16:colId xmlns:a16="http://schemas.microsoft.com/office/drawing/2014/main" val="20001"/>
                    </a:ext>
                  </a:extLst>
                </a:gridCol>
              </a:tblGrid>
              <a:tr h="427994">
                <a:tc>
                  <a:txBody>
                    <a:bodyPr/>
                    <a:lstStyle/>
                    <a:p>
                      <a:r>
                        <a:rPr lang="en-US" sz="2000" b="1" kern="1200" dirty="0">
                          <a:solidFill>
                            <a:schemeClr val="tx1"/>
                          </a:solidFill>
                          <a:latin typeface="+mn-lt"/>
                          <a:ea typeface="+mn-ea"/>
                          <a:cs typeface="+mn-cs"/>
                        </a:rPr>
                        <a:t>Cost Factor</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81352">
                <a:tc>
                  <a:txBody>
                    <a:bodyPr/>
                    <a:lstStyle/>
                    <a:p>
                      <a:r>
                        <a:rPr lang="en-US" sz="2000" kern="1200" dirty="0">
                          <a:solidFill>
                            <a:schemeClr val="tx1"/>
                          </a:solidFill>
                          <a:latin typeface="+mn-lt"/>
                          <a:ea typeface="+mn-ea"/>
                          <a:cs typeface="+mn-cs"/>
                        </a:rPr>
                        <a:t>Inventory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Can match any other option, depending on the location of inventory.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116218">
                <a:tc>
                  <a:txBody>
                    <a:bodyPr/>
                    <a:lstStyle/>
                    <a:p>
                      <a:r>
                        <a:rPr lang="en-US" sz="2000" kern="1200" dirty="0">
                          <a:solidFill>
                            <a:schemeClr val="tx1"/>
                          </a:solidFill>
                          <a:latin typeface="+mn-lt"/>
                          <a:ea typeface="+mn-ea"/>
                          <a:cs typeface="+mn-cs"/>
                        </a:rPr>
                        <a:t>Transportation</a:t>
                      </a:r>
                      <a:endParaRPr lang="en-US" sz="2000" dirty="0"/>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the use of package carriers, especially if using an existing delivery network.</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45108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Facilities and handling</a:t>
                      </a:r>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Facility costs can be high if new facilities have to be built. Costs are lower if existing facilities are used. The increase in handling cost at the pickup site can be significant.</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81352">
                <a:tc>
                  <a:txBody>
                    <a:bodyPr/>
                    <a:lstStyle/>
                    <a:p>
                      <a:r>
                        <a:rPr lang="en-US" sz="2000" kern="1200" dirty="0">
                          <a:solidFill>
                            <a:schemeClr val="tx1"/>
                          </a:solidFill>
                          <a:latin typeface="+mn-lt"/>
                          <a:ea typeface="+mn-ea"/>
                          <a:cs typeface="+mn-cs"/>
                        </a:rPr>
                        <a:t>Information</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Significant investment in infrastructure required.</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68299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1186160"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8831" y="78277"/>
            <a:ext cx="2305141" cy="1076343"/>
          </a:xfrm>
          <a:prstGeom prst="rect">
            <a:avLst/>
          </a:prstGeom>
        </p:spPr>
      </p:pic>
      <p:sp>
        <p:nvSpPr>
          <p:cNvPr id="3" name="Rectangle 2"/>
          <p:cNvSpPr/>
          <p:nvPr/>
        </p:nvSpPr>
        <p:spPr>
          <a:xfrm>
            <a:off x="2242082" y="339449"/>
            <a:ext cx="1004698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Manufacturer or Distributor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graphicFrame>
        <p:nvGraphicFramePr>
          <p:cNvPr id="9" name="Table 8">
            <a:extLst>
              <a:ext uri="{FF2B5EF4-FFF2-40B4-BE49-F238E27FC236}">
                <a16:creationId xmlns:a16="http://schemas.microsoft.com/office/drawing/2014/main" id="{27746CD0-A911-4475-A3A1-DB064666E131}"/>
              </a:ext>
            </a:extLst>
          </p:cNvPr>
          <p:cNvGraphicFramePr>
            <a:graphicFrameLocks noGrp="1"/>
          </p:cNvGraphicFramePr>
          <p:nvPr>
            <p:extLst>
              <p:ext uri="{D42A27DB-BD31-4B8C-83A1-F6EECF244321}">
                <p14:modId xmlns:p14="http://schemas.microsoft.com/office/powerpoint/2010/main" val="4258086904"/>
              </p:ext>
            </p:extLst>
          </p:nvPr>
        </p:nvGraphicFramePr>
        <p:xfrm>
          <a:off x="690880" y="1671391"/>
          <a:ext cx="10891520" cy="4465250"/>
        </p:xfrm>
        <a:graphic>
          <a:graphicData uri="http://schemas.openxmlformats.org/drawingml/2006/table">
            <a:tbl>
              <a:tblPr firstRow="1" bandRow="1">
                <a:tableStyleId>{2D5ABB26-0587-4C30-8999-92F81FD0307C}</a:tableStyleId>
              </a:tblPr>
              <a:tblGrid>
                <a:gridCol w="2941382">
                  <a:extLst>
                    <a:ext uri="{9D8B030D-6E8A-4147-A177-3AD203B41FA5}">
                      <a16:colId xmlns:a16="http://schemas.microsoft.com/office/drawing/2014/main" val="20000"/>
                    </a:ext>
                  </a:extLst>
                </a:gridCol>
                <a:gridCol w="7950138">
                  <a:extLst>
                    <a:ext uri="{9D8B030D-6E8A-4147-A177-3AD203B41FA5}">
                      <a16:colId xmlns:a16="http://schemas.microsoft.com/office/drawing/2014/main" val="20001"/>
                    </a:ext>
                  </a:extLst>
                </a:gridCol>
              </a:tblGrid>
              <a:tr h="396668">
                <a:tc>
                  <a:txBody>
                    <a:bodyPr/>
                    <a:lstStyle/>
                    <a:p>
                      <a:r>
                        <a:rPr lang="en-US" sz="2000" b="1" kern="1200" dirty="0">
                          <a:solidFill>
                            <a:schemeClr val="tx1"/>
                          </a:solidFill>
                          <a:latin typeface="+mn-lt"/>
                          <a:ea typeface="+mn-ea"/>
                          <a:cs typeface="+mn-cs"/>
                        </a:rPr>
                        <a:t>Service Factor</a:t>
                      </a:r>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1006956">
                <a:tc>
                  <a:txBody>
                    <a:bodyPr/>
                    <a:lstStyle/>
                    <a:p>
                      <a:r>
                        <a:rPr lang="en-US" sz="2000" kern="1200" dirty="0">
                          <a:solidFill>
                            <a:schemeClr val="tx1"/>
                          </a:solidFill>
                          <a:latin typeface="+mn-lt"/>
                          <a:ea typeface="+mn-ea"/>
                          <a:cs typeface="+mn-cs"/>
                        </a:rPr>
                        <a:t>Response time</a:t>
                      </a:r>
                    </a:p>
                  </a:txBody>
                  <a:tcPr marT="45710" marB="45710">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package carrier delivery with manufacturer or distributor storage. Same-day delivery possible for items stored locally at pickup site.</a:t>
                      </a:r>
                    </a:p>
                  </a:txBody>
                  <a:tcPr marT="45710" marB="45710">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5280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Product variety</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other manufacturer or distributor storage options. </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528096">
                <a:tc>
                  <a:txBody>
                    <a:bodyPr/>
                    <a:lstStyle/>
                    <a:p>
                      <a:r>
                        <a:rPr lang="en-US" sz="2000" kern="1200" dirty="0">
                          <a:solidFill>
                            <a:schemeClr val="tx1"/>
                          </a:solidFill>
                          <a:latin typeface="+mn-lt"/>
                          <a:ea typeface="+mn-ea"/>
                          <a:cs typeface="+mn-cs"/>
                        </a:rPr>
                        <a:t>Product availability</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other manufacturer or distributor storage options.</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5443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Customer experience</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other options because of the lack of home delivery. Experience is sensitive to capability of pickup location.</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396668">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Time to market</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Similar to manufacturer storage options. </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6668">
                <a:tc>
                  <a:txBody>
                    <a:bodyPr/>
                    <a:lstStyle/>
                    <a:p>
                      <a:r>
                        <a:rPr lang="en-US" sz="2000" kern="1200" dirty="0">
                          <a:solidFill>
                            <a:schemeClr val="tx1"/>
                          </a:solidFill>
                          <a:latin typeface="+mn-lt"/>
                          <a:ea typeface="+mn-ea"/>
                          <a:cs typeface="+mn-cs"/>
                        </a:rPr>
                        <a:t>Order visibility</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Difficult but essential. </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57668">
                <a:tc>
                  <a:txBody>
                    <a:bodyPr/>
                    <a:lstStyle/>
                    <a:p>
                      <a:r>
                        <a:rPr lang="en-US" sz="2000" kern="1200" dirty="0">
                          <a:solidFill>
                            <a:schemeClr val="tx1"/>
                          </a:solidFill>
                          <a:latin typeface="+mn-lt"/>
                          <a:ea typeface="+mn-ea"/>
                          <a:cs typeface="+mn-cs"/>
                        </a:rPr>
                        <a:t>Returnability</a:t>
                      </a:r>
                      <a:endParaRPr lang="en-US" sz="2000" dirty="0"/>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Somewhat easier given that pickup location can handle returns.</a:t>
                      </a:r>
                      <a:endParaRPr lang="en-US" sz="2000" dirty="0"/>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098573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38994" y="1155870"/>
            <a:ext cx="4128422" cy="51367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400808"/>
            <a:ext cx="11308080" cy="4831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44445" y="348856"/>
            <a:ext cx="631243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Retail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graphicFrame>
        <p:nvGraphicFramePr>
          <p:cNvPr id="9" name="Table 8">
            <a:extLst>
              <a:ext uri="{FF2B5EF4-FFF2-40B4-BE49-F238E27FC236}">
                <a16:creationId xmlns:a16="http://schemas.microsoft.com/office/drawing/2014/main" id="{E6EB9349-92CB-423E-A972-C42FE7D67756}"/>
              </a:ext>
            </a:extLst>
          </p:cNvPr>
          <p:cNvGraphicFramePr>
            <a:graphicFrameLocks noGrp="1"/>
          </p:cNvGraphicFramePr>
          <p:nvPr>
            <p:extLst>
              <p:ext uri="{D42A27DB-BD31-4B8C-83A1-F6EECF244321}">
                <p14:modId xmlns:p14="http://schemas.microsoft.com/office/powerpoint/2010/main" val="3474515033"/>
              </p:ext>
            </p:extLst>
          </p:nvPr>
        </p:nvGraphicFramePr>
        <p:xfrm>
          <a:off x="487680" y="1536554"/>
          <a:ext cx="11094720" cy="4692360"/>
        </p:xfrm>
        <a:graphic>
          <a:graphicData uri="http://schemas.openxmlformats.org/drawingml/2006/table">
            <a:tbl>
              <a:tblPr firstRow="1" bandRow="1">
                <a:tableStyleId>{2D5ABB26-0587-4C30-8999-92F81FD0307C}</a:tableStyleId>
              </a:tblPr>
              <a:tblGrid>
                <a:gridCol w="3324802">
                  <a:extLst>
                    <a:ext uri="{9D8B030D-6E8A-4147-A177-3AD203B41FA5}">
                      <a16:colId xmlns:a16="http://schemas.microsoft.com/office/drawing/2014/main" val="20000"/>
                    </a:ext>
                  </a:extLst>
                </a:gridCol>
                <a:gridCol w="7769918">
                  <a:extLst>
                    <a:ext uri="{9D8B030D-6E8A-4147-A177-3AD203B41FA5}">
                      <a16:colId xmlns:a16="http://schemas.microsoft.com/office/drawing/2014/main" val="20001"/>
                    </a:ext>
                  </a:extLst>
                </a:gridCol>
              </a:tblGrid>
              <a:tr h="727266">
                <a:tc>
                  <a:txBody>
                    <a:bodyPr/>
                    <a:lstStyle/>
                    <a:p>
                      <a:r>
                        <a:rPr lang="en-US" sz="2000" b="1" kern="1200" dirty="0">
                          <a:solidFill>
                            <a:schemeClr val="tx1"/>
                          </a:solidFill>
                          <a:latin typeface="+mn-lt"/>
                          <a:ea typeface="+mn-ea"/>
                          <a:cs typeface="+mn-cs"/>
                        </a:rPr>
                        <a:t>Cost Factor</a:t>
                      </a:r>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27266">
                <a:tc>
                  <a:txBody>
                    <a:bodyPr/>
                    <a:lstStyle/>
                    <a:p>
                      <a:r>
                        <a:rPr lang="en-US" sz="2000" kern="1200" dirty="0">
                          <a:solidFill>
                            <a:schemeClr val="tx1"/>
                          </a:solidFill>
                          <a:latin typeface="+mn-lt"/>
                          <a:ea typeface="+mn-ea"/>
                          <a:cs typeface="+mn-cs"/>
                        </a:rPr>
                        <a:t>Inventory</a:t>
                      </a:r>
                    </a:p>
                  </a:txBody>
                  <a:tcPr>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Higher than all other options. </a:t>
                      </a:r>
                      <a:endParaRPr lang="en-US" sz="2000" dirty="0"/>
                    </a:p>
                  </a:txBody>
                  <a:tcPr>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727266">
                <a:tc>
                  <a:txBody>
                    <a:bodyPr/>
                    <a:lstStyle/>
                    <a:p>
                      <a:r>
                        <a:rPr lang="en-US" sz="2000" kern="1200" dirty="0">
                          <a:solidFill>
                            <a:schemeClr val="tx1"/>
                          </a:solidFill>
                          <a:latin typeface="+mn-lt"/>
                          <a:ea typeface="+mn-ea"/>
                          <a:cs typeface="+mn-cs"/>
                        </a:rPr>
                        <a:t>Transportation</a:t>
                      </a:r>
                      <a:endParaRPr lang="en-US" sz="2000" dirty="0"/>
                    </a:p>
                  </a:txBody>
                  <a:tcPr>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all other options.</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25528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Facilities and handling</a:t>
                      </a:r>
                    </a:p>
                  </a:txBody>
                  <a:tcPr>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Higher than other options. The increase in handling cost at the pickup site can be significant for online and phone orders.</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1255281">
                <a:tc>
                  <a:txBody>
                    <a:bodyPr/>
                    <a:lstStyle/>
                    <a:p>
                      <a:r>
                        <a:rPr lang="en-US" sz="2000" kern="1200" dirty="0">
                          <a:solidFill>
                            <a:schemeClr val="tx1"/>
                          </a:solidFill>
                          <a:latin typeface="+mn-lt"/>
                          <a:ea typeface="+mn-ea"/>
                          <a:cs typeface="+mn-cs"/>
                        </a:rPr>
                        <a:t>Information</a:t>
                      </a:r>
                      <a:endParaRPr lang="en-US" sz="2000" dirty="0"/>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Some investment in infrastructure required for online and phone orders.</a:t>
                      </a:r>
                      <a:endParaRPr lang="en-US" sz="2000" dirty="0"/>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168591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52880"/>
            <a:ext cx="11271225" cy="4620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6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39783" y="335854"/>
            <a:ext cx="631243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Retail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graphicFrame>
        <p:nvGraphicFramePr>
          <p:cNvPr id="9" name="Table 8">
            <a:extLst>
              <a:ext uri="{FF2B5EF4-FFF2-40B4-BE49-F238E27FC236}">
                <a16:creationId xmlns:a16="http://schemas.microsoft.com/office/drawing/2014/main" id="{06D3F4E3-0203-46A8-8620-EC25ADBFFF5E}"/>
              </a:ext>
            </a:extLst>
          </p:cNvPr>
          <p:cNvGraphicFramePr>
            <a:graphicFrameLocks noGrp="1"/>
          </p:cNvGraphicFramePr>
          <p:nvPr>
            <p:extLst>
              <p:ext uri="{D42A27DB-BD31-4B8C-83A1-F6EECF244321}">
                <p14:modId xmlns:p14="http://schemas.microsoft.com/office/powerpoint/2010/main" val="2368112609"/>
              </p:ext>
            </p:extLst>
          </p:nvPr>
        </p:nvGraphicFramePr>
        <p:xfrm>
          <a:off x="740229" y="1614812"/>
          <a:ext cx="10842171" cy="4505368"/>
        </p:xfrm>
        <a:graphic>
          <a:graphicData uri="http://schemas.openxmlformats.org/drawingml/2006/table">
            <a:tbl>
              <a:tblPr firstRow="1" bandRow="1">
                <a:tableStyleId>{2D5ABB26-0587-4C30-8999-92F81FD0307C}</a:tableStyleId>
              </a:tblPr>
              <a:tblGrid>
                <a:gridCol w="2928057">
                  <a:extLst>
                    <a:ext uri="{9D8B030D-6E8A-4147-A177-3AD203B41FA5}">
                      <a16:colId xmlns:a16="http://schemas.microsoft.com/office/drawing/2014/main" val="20000"/>
                    </a:ext>
                  </a:extLst>
                </a:gridCol>
                <a:gridCol w="7914114">
                  <a:extLst>
                    <a:ext uri="{9D8B030D-6E8A-4147-A177-3AD203B41FA5}">
                      <a16:colId xmlns:a16="http://schemas.microsoft.com/office/drawing/2014/main" val="20001"/>
                    </a:ext>
                  </a:extLst>
                </a:gridCol>
              </a:tblGrid>
              <a:tr h="406731">
                <a:tc>
                  <a:txBody>
                    <a:bodyPr/>
                    <a:lstStyle/>
                    <a:p>
                      <a:r>
                        <a:rPr lang="en-US" sz="2000" b="1" kern="1200" dirty="0">
                          <a:solidFill>
                            <a:schemeClr val="tx1"/>
                          </a:solidFill>
                          <a:latin typeface="+mn-lt"/>
                          <a:ea typeface="+mn-ea"/>
                          <a:cs typeface="+mn-cs"/>
                        </a:rPr>
                        <a:t>Service Factor</a:t>
                      </a:r>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19611">
                <a:tc>
                  <a:txBody>
                    <a:bodyPr/>
                    <a:lstStyle/>
                    <a:p>
                      <a:r>
                        <a:rPr lang="en-US" sz="2000" kern="1200" dirty="0">
                          <a:solidFill>
                            <a:schemeClr val="tx1"/>
                          </a:solidFill>
                          <a:latin typeface="+mn-lt"/>
                          <a:ea typeface="+mn-ea"/>
                          <a:cs typeface="+mn-cs"/>
                        </a:rPr>
                        <a:t>Response time</a:t>
                      </a:r>
                    </a:p>
                  </a:txBody>
                  <a:tcPr marT="45714" marB="45714">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Same-day (immediate) pickup possible for items stored locally at pickup site.</a:t>
                      </a:r>
                    </a:p>
                  </a:txBody>
                  <a:tcPr marT="45714" marB="45714">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0673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Product variety</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all other options.</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06731">
                <a:tc>
                  <a:txBody>
                    <a:bodyPr/>
                    <a:lstStyle/>
                    <a:p>
                      <a:r>
                        <a:rPr lang="en-US" sz="2000" kern="1200" dirty="0">
                          <a:solidFill>
                            <a:schemeClr val="tx1"/>
                          </a:solidFill>
                          <a:latin typeface="+mn-lt"/>
                          <a:ea typeface="+mn-ea"/>
                          <a:cs typeface="+mn-cs"/>
                        </a:rPr>
                        <a:t>Product availability</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More expensive to provide than all other options.</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1961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Customer experience</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Related to whether shopping is viewed as a positive or negative experience by customer.</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0673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Time to market</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Highest among distribution options. </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719611">
                <a:tc>
                  <a:txBody>
                    <a:bodyPr/>
                    <a:lstStyle/>
                    <a:p>
                      <a:r>
                        <a:rPr lang="en-US" sz="2000" kern="1200" dirty="0">
                          <a:solidFill>
                            <a:schemeClr val="tx1"/>
                          </a:solidFill>
                          <a:latin typeface="+mn-lt"/>
                          <a:ea typeface="+mn-ea"/>
                          <a:cs typeface="+mn-cs"/>
                        </a:rPr>
                        <a:t>Order visibility</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Trivial for in-store orders. Difficult, but essential, for online and phone orders. </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719611">
                <a:tc>
                  <a:txBody>
                    <a:bodyPr/>
                    <a:lstStyle/>
                    <a:p>
                      <a:r>
                        <a:rPr lang="en-US" sz="2000" kern="1200" dirty="0">
                          <a:solidFill>
                            <a:schemeClr val="tx1"/>
                          </a:solidFill>
                          <a:latin typeface="+mn-lt"/>
                          <a:ea typeface="+mn-ea"/>
                          <a:cs typeface="+mn-cs"/>
                        </a:rPr>
                        <a:t>Returnability</a:t>
                      </a:r>
                      <a:endParaRPr lang="en-US" sz="2000" dirty="0"/>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Easier than other options because retail store can provide a substitute.</a:t>
                      </a:r>
                      <a:endParaRPr lang="en-US" sz="2000" dirty="0"/>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391309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9" y="1468983"/>
            <a:ext cx="11271225" cy="4650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spcAft>
                <a:spcPts val="600"/>
              </a:spcAft>
              <a:buClrTx/>
              <a:buSzPct val="150000"/>
              <a:buFont typeface="Arial"/>
              <a:buChar char="•"/>
              <a:defRPr/>
            </a:pPr>
            <a:r>
              <a:rPr lang="en-US" sz="2800" b="1" kern="1200" dirty="0">
                <a:solidFill>
                  <a:srgbClr val="00B0F0"/>
                </a:solidFill>
                <a:latin typeface="Times New Roman" panose="02020603050405020304" pitchFamily="18" charset="0"/>
                <a:ea typeface="+mn-ea"/>
                <a:cs typeface="Times New Roman" panose="02020603050405020304" pitchFamily="18" charset="0"/>
              </a:rPr>
              <a:t>Response time to customers</a:t>
            </a: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Physical products take longer to fulfill than retail store</a:t>
            </a: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No delay for information goods</a:t>
            </a:r>
          </a:p>
          <a:p>
            <a:pPr marL="342900" lvl="0" indent="-342900" defTabSz="457200">
              <a:spcAft>
                <a:spcPts val="600"/>
              </a:spcAft>
              <a:buClrTx/>
              <a:buSzPct val="150000"/>
              <a:buFont typeface="Arial"/>
              <a:buChar char="•"/>
              <a:defRPr/>
            </a:pPr>
            <a:r>
              <a:rPr lang="en-US" sz="2800" b="1" kern="1200" dirty="0">
                <a:solidFill>
                  <a:srgbClr val="00B0F0"/>
                </a:solidFill>
                <a:latin typeface="Times New Roman" panose="02020603050405020304" pitchFamily="18" charset="0"/>
                <a:ea typeface="+mn-ea"/>
                <a:cs typeface="Times New Roman" panose="02020603050405020304" pitchFamily="18" charset="0"/>
              </a:rPr>
              <a:t>Product variety</a:t>
            </a:r>
            <a:endParaRPr lang="en-US" sz="2800" kern="1200" dirty="0">
              <a:solidFill>
                <a:srgbClr val="00B0F0"/>
              </a:solidFill>
              <a:latin typeface="Times New Roman" panose="02020603050405020304" pitchFamily="18" charset="0"/>
              <a:ea typeface="+mn-ea"/>
              <a:cs typeface="Times New Roman" panose="02020603050405020304" pitchFamily="18" charset="0"/>
            </a:endParaRP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Easier to offer larger selection</a:t>
            </a:r>
          </a:p>
          <a:p>
            <a:pPr marL="342900" lvl="0" indent="-342900" defTabSz="457200">
              <a:spcAft>
                <a:spcPts val="600"/>
              </a:spcAft>
              <a:buClrTx/>
              <a:buSzPct val="150000"/>
              <a:buFont typeface="Arial"/>
              <a:buChar char="•"/>
              <a:defRPr/>
            </a:pPr>
            <a:r>
              <a:rPr lang="en-US" sz="2800" b="1" kern="1200" dirty="0">
                <a:solidFill>
                  <a:srgbClr val="00B0F0"/>
                </a:solidFill>
                <a:latin typeface="Times New Roman" panose="02020603050405020304" pitchFamily="18" charset="0"/>
                <a:ea typeface="+mn-ea"/>
                <a:cs typeface="Times New Roman" panose="02020603050405020304" pitchFamily="18" charset="0"/>
              </a:rPr>
              <a:t>Product availability</a:t>
            </a:r>
            <a:endParaRPr lang="en-US" sz="2800" kern="1200" dirty="0">
              <a:solidFill>
                <a:srgbClr val="00B0F0"/>
              </a:solidFill>
              <a:latin typeface="Times New Roman" panose="02020603050405020304" pitchFamily="18" charset="0"/>
              <a:ea typeface="+mn-ea"/>
              <a:cs typeface="Times New Roman" panose="02020603050405020304" pitchFamily="18" charset="0"/>
            </a:endParaRP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Aggregating inventory and better information on customer preferences improves product availability</a:t>
            </a:r>
          </a:p>
          <a:p>
            <a:pPr marL="742950" lvl="1" indent="-285750" defTabSz="457200">
              <a:spcAft>
                <a:spcPts val="600"/>
              </a:spcAft>
              <a:buClrTx/>
              <a:buFont typeface="Arial"/>
              <a:buChar char="–"/>
              <a:defRPr/>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99913" y="326063"/>
            <a:ext cx="742491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Impact of Online Sales on Customer Service</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27945637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52881"/>
            <a:ext cx="11125200" cy="4614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00B0F0"/>
                </a:solidFill>
                <a:latin typeface="Times New Roman" panose="02020603050405020304" pitchFamily="18" charset="0"/>
                <a:ea typeface="+mn-ea"/>
                <a:cs typeface="Times New Roman" panose="02020603050405020304" pitchFamily="18" charset="0"/>
              </a:rPr>
              <a:t>Customer experience</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Improved access, customization, and convenience</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00B0F0"/>
                </a:solidFill>
                <a:latin typeface="Times New Roman" panose="02020603050405020304" pitchFamily="18" charset="0"/>
                <a:ea typeface="+mn-ea"/>
                <a:cs typeface="Times New Roman" panose="02020603050405020304" pitchFamily="18" charset="0"/>
              </a:rPr>
              <a:t>Faster time to market</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00B0F0"/>
                </a:solidFill>
                <a:latin typeface="Times New Roman" panose="02020603050405020304" pitchFamily="18" charset="0"/>
                <a:ea typeface="+mn-ea"/>
                <a:cs typeface="Times New Roman" panose="02020603050405020304" pitchFamily="18" charset="0"/>
              </a:rPr>
              <a:t>Order Visibility</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00B0F0"/>
                </a:solidFill>
                <a:latin typeface="Times New Roman" panose="02020603050405020304" pitchFamily="18" charset="0"/>
                <a:ea typeface="+mn-ea"/>
                <a:cs typeface="Times New Roman" panose="02020603050405020304" pitchFamily="18" charset="0"/>
              </a:rPr>
              <a:t>Returnability</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Harder with online orders</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Proportion of returns likely to be much higher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99913" y="292844"/>
            <a:ext cx="742491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Impact of Online Sales on Customer Service</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4635568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98556"/>
            <a:ext cx="11216640" cy="47653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Arial"/>
              </a:rPr>
              <a:t>Direct Sales to Customers</a:t>
            </a:r>
          </a:p>
          <a:p>
            <a:pPr marL="0" marR="0" lvl="1"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Social networking channels allow firms to directly pitch products and promotion</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Arial"/>
              </a:rPr>
              <a:t>Flexible Pricing, Product Portfolio, and Promotions</a:t>
            </a:r>
            <a:endPar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Arial"/>
            </a:endParaRPr>
          </a:p>
          <a:p>
            <a:pPr marL="0" marR="0" lvl="1"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Manage revenues from product portfolio more effectively than traditional channels</a:t>
            </a:r>
          </a:p>
          <a:p>
            <a:pPr marL="0" marR="0" lvl="1"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Promotion information can be conveyed to customers quickly and inexpensively </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Arial"/>
              </a:rPr>
              <a:t>Efficient Funds Transfer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23662" y="452111"/>
            <a:ext cx="742491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Impact of Online Sales on Customer Service</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40935192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55712"/>
            <a:ext cx="4128422" cy="54146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188246"/>
            <a:ext cx="11271225" cy="5075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fontAlgn="base">
              <a:spcBef>
                <a:spcPct val="0"/>
              </a:spcBef>
              <a:spcAft>
                <a:spcPts val="600"/>
              </a:spcAft>
              <a:buClrTx/>
              <a:buSzPct val="150000"/>
            </a:pPr>
            <a:r>
              <a:rPr lang="en-US" altLang="en-US" sz="2600" b="1" kern="1200" dirty="0">
                <a:solidFill>
                  <a:srgbClr val="00B0F0"/>
                </a:solidFill>
                <a:latin typeface="Times New Roman" panose="02020603050405020304" pitchFamily="18" charset="0"/>
                <a:ea typeface="+mn-ea"/>
                <a:cs typeface="Times New Roman" panose="02020603050405020304" pitchFamily="18" charset="0"/>
              </a:rPr>
              <a:t>Inventory</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Lower inventory levels if customers will wait</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Postpone variety until after the customer order is received</a:t>
            </a:r>
          </a:p>
          <a:p>
            <a:pPr lvl="0" defTabSz="457200" fontAlgn="base">
              <a:spcBef>
                <a:spcPct val="0"/>
              </a:spcBef>
              <a:spcAft>
                <a:spcPts val="600"/>
              </a:spcAft>
              <a:buClrTx/>
              <a:buSzPct val="150000"/>
            </a:pPr>
            <a:r>
              <a:rPr lang="en-US" altLang="en-US" sz="2600" b="1" kern="1200" dirty="0">
                <a:solidFill>
                  <a:srgbClr val="00B0F0"/>
                </a:solidFill>
                <a:latin typeface="Times New Roman" panose="02020603050405020304" pitchFamily="18" charset="0"/>
                <a:ea typeface="+mn-ea"/>
                <a:cs typeface="Times New Roman" panose="02020603050405020304" pitchFamily="18" charset="0"/>
              </a:rPr>
              <a:t>Facilities</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Costs related to the number and location of facilities in a network</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Costs associated with the operations in these facilities</a:t>
            </a:r>
          </a:p>
          <a:p>
            <a:pPr algn="just" defTabSz="457200" fontAlgn="base">
              <a:spcBef>
                <a:spcPct val="0"/>
              </a:spcBef>
              <a:spcAft>
                <a:spcPts val="600"/>
              </a:spcAft>
            </a:pPr>
            <a:r>
              <a:rPr lang="en-US" altLang="en-US" sz="2600" b="1" kern="1200" dirty="0">
                <a:solidFill>
                  <a:srgbClr val="00B0F0"/>
                </a:solidFill>
                <a:latin typeface="Times New Roman" panose="02020603050405020304" pitchFamily="18" charset="0"/>
                <a:ea typeface="+mn-ea"/>
                <a:cs typeface="Times New Roman" panose="02020603050405020304" pitchFamily="18" charset="0"/>
              </a:rPr>
              <a:t>Transportation</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Lower cost of “transporting” information goods in digital form</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For nondigital, aggregating inventories increases outbound transportation </a:t>
            </a:r>
          </a:p>
          <a:p>
            <a:pPr algn="just" defTabSz="457200" fontAlgn="base">
              <a:spcBef>
                <a:spcPct val="0"/>
              </a:spcBef>
              <a:spcAft>
                <a:spcPts val="600"/>
              </a:spcAft>
            </a:pPr>
            <a:r>
              <a:rPr lang="en-US" altLang="en-US" sz="2600" b="1" kern="1200" dirty="0">
                <a:solidFill>
                  <a:srgbClr val="00B0F0"/>
                </a:solidFill>
                <a:latin typeface="Times New Roman" panose="02020603050405020304" pitchFamily="18" charset="0"/>
                <a:ea typeface="+mn-ea"/>
                <a:cs typeface="Times New Roman" panose="02020603050405020304" pitchFamily="18" charset="0"/>
              </a:rPr>
              <a:t>Information</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Share demand, planning, and forecasting information throughout its supply chain</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Additional costs to build and maintain the information infrastructure</a:t>
            </a:r>
            <a:endParaRPr lang="en-US" sz="22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18489" y="332493"/>
            <a:ext cx="525977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Impact of Online Sales on Cost</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4222232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13841"/>
            <a:ext cx="11176000" cy="45531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b="1" kern="1200" dirty="0">
                <a:solidFill>
                  <a:srgbClr val="00B0F0"/>
                </a:solidFill>
                <a:latin typeface="Times New Roman" panose="02020603050405020304" pitchFamily="18" charset="0"/>
                <a:ea typeface="+mn-ea"/>
                <a:cs typeface="Times New Roman" panose="02020603050405020304" pitchFamily="18" charset="0"/>
              </a:rPr>
              <a:t>Impact of online sales on customer service</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Delay in fulfilling customer request</a:t>
            </a: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b="1" kern="1200" dirty="0">
                <a:solidFill>
                  <a:srgbClr val="00B0F0"/>
                </a:solidFill>
                <a:latin typeface="Times New Roman" panose="02020603050405020304" pitchFamily="18" charset="0"/>
                <a:ea typeface="+mn-ea"/>
                <a:cs typeface="Times New Roman" panose="02020603050405020304" pitchFamily="18" charset="0"/>
              </a:rPr>
              <a:t>Impact of online sales on cost</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Reduced inventory costs</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Lower facility costs</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Higher total transportation costs</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Incremental increase in information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74581" y="340698"/>
            <a:ext cx="88190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Using Online Sales to Sell Computer Hardware: Dell</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1470843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68686"/>
            <a:ext cx="4128422" cy="510164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040" y="1503681"/>
            <a:ext cx="11277600" cy="4563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algn="just" defTabSz="457200">
              <a:lnSpc>
                <a:spcPct val="90000"/>
              </a:lnSpc>
              <a:spcAft>
                <a:spcPts val="600"/>
              </a:spcAft>
            </a:pPr>
            <a:r>
              <a:rPr lang="en-US" sz="2800" b="1" dirty="0">
                <a:solidFill>
                  <a:srgbClr val="00B0F0"/>
                </a:solidFill>
                <a:latin typeface="Times New Roman" panose="02020603050405020304" pitchFamily="18" charset="0"/>
                <a:cs typeface="Times New Roman" panose="02020603050405020304" pitchFamily="18" charset="0"/>
              </a:rPr>
              <a:t>A tailored supply chain network to sell computer hardware for Dell includes :</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A hybrid model can be very effective</a:t>
            </a:r>
          </a:p>
          <a:p>
            <a:pPr marL="285750"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More significant as hardware becomes more of a commodity</a:t>
            </a:r>
          </a:p>
          <a:p>
            <a:pPr marL="285750"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Take advantage of the strengths of both online sales and traditional retail and distribution channels</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11695" y="356087"/>
            <a:ext cx="88190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Using Online Sales to Sell Computer Hardware: Dell</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12909702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16540"/>
            <a:ext cx="4128422" cy="51537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18018"/>
            <a:ext cx="11155680" cy="4890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Impact of online sales on customer service</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Internet has not shortened supply chains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Increased selection, convenience</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Impact of online sales on cost</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Reduced inventory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Lower facility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Higher total transportation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Increase in information costs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A supply chain network for books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Traditional bookstores pressured from both ends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Amazon more efficient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65924" y="288699"/>
            <a:ext cx="7045135"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Using Online Sales to Sell Books: Amazon</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19076726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02080"/>
            <a:ext cx="11247119" cy="480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Impact of online sales on customer service</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Sell convenience and the time savings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Offers less variety</a:t>
            </a:r>
          </a:p>
          <a:p>
            <a:pPr marL="742950" marR="0" lvl="1" indent="-285750"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Creating a personalized shopping experience and customized advertising and promotions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Impact of online sales on cost</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Reduced inventory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Higher facility costs due to picking operation</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Significantly higher total transportation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Increase in information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37791" y="356087"/>
            <a:ext cx="742652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Using the Internet to Sell Groceries: Peapod</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34009369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442721"/>
            <a:ext cx="11236960" cy="46242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fontAlgn="base">
              <a:spcBef>
                <a:spcPct val="0"/>
              </a:spcBef>
              <a:spcAft>
                <a:spcPts val="600"/>
              </a:spcAft>
              <a:buClrTx/>
              <a:buSzPct val="150000"/>
              <a:buFont typeface="Arial" panose="020B0604020202020204" pitchFamily="34" charset="0"/>
              <a:buChar char="•"/>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algn="just"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00B0F0"/>
                </a:solidFill>
                <a:latin typeface="Times New Roman" panose="02020603050405020304" pitchFamily="18" charset="0"/>
                <a:ea typeface="+mn-ea"/>
                <a:cs typeface="Times New Roman" panose="02020603050405020304" pitchFamily="18" charset="0"/>
              </a:rPr>
              <a:t>Value of online sales to a traditional grocery chain</a:t>
            </a:r>
            <a:endParaRPr lang="ar-EG" altLang="en-US" sz="2800" b="1" kern="1200" dirty="0">
              <a:solidFill>
                <a:srgbClr val="00B0F0"/>
              </a:solidFill>
              <a:latin typeface="Times New Roman" panose="02020603050405020304" pitchFamily="18" charset="0"/>
              <a:ea typeface="+mn-ea"/>
              <a:cs typeface="Times New Roman" panose="02020603050405020304" pitchFamily="18" charset="0"/>
            </a:endParaRPr>
          </a:p>
          <a:p>
            <a:pPr lvl="0" algn="just" defTabSz="457200" fontAlgn="base">
              <a:spcBef>
                <a:spcPct val="0"/>
              </a:spcBef>
              <a:spcAft>
                <a:spcPts val="600"/>
              </a:spcAft>
              <a:buClrTx/>
              <a:buSzPct val="150000"/>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algn="just"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Complement the strengths of their existing network</a:t>
            </a:r>
          </a:p>
          <a:p>
            <a:pPr marL="457200" lvl="1" algn="just" defTabSz="457200" fontAlgn="base">
              <a:spcBef>
                <a:spcPct val="0"/>
              </a:spcBef>
              <a:spcAft>
                <a:spcPts val="600"/>
              </a:spcAft>
              <a:buClrTx/>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algn="just"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Offer an entire array of services at differing prices based on the amount of work the customer does</a:t>
            </a:r>
          </a:p>
          <a:p>
            <a:pPr marL="457200" lvl="1" algn="just" defTabSz="457200" fontAlgn="base">
              <a:spcBef>
                <a:spcPct val="0"/>
              </a:spcBef>
              <a:spcAft>
                <a:spcPts val="600"/>
              </a:spcAft>
              <a:buClrTx/>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algn="just" defTabSz="457200" fontAlgn="base">
              <a:spcBef>
                <a:spcPct val="0"/>
              </a:spcBef>
              <a:spcAft>
                <a:spcPts val="600"/>
              </a:spcAft>
              <a:buClrTx/>
              <a:buFont typeface="Arial" panose="020B0604020202020204" pitchFamily="34" charset="0"/>
              <a:buChar char="–"/>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algn="just" defTabSz="457200" fontAlgn="base">
              <a:spcBef>
                <a:spcPct val="0"/>
              </a:spcBef>
              <a:spcAft>
                <a:spcPts val="600"/>
              </a:spcAft>
              <a:buClrTx/>
              <a:buFont typeface="Arial" panose="020B0604020202020204" pitchFamily="34" charset="0"/>
              <a:buChar char="–"/>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96938" y="335855"/>
            <a:ext cx="742652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Using the Internet to Sell Groceries: Peapod</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41101577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6480"/>
            <a:ext cx="4128422" cy="52238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12240"/>
            <a:ext cx="11043920" cy="4851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fontAlgn="base">
              <a:spcBef>
                <a:spcPct val="0"/>
              </a:spcBef>
              <a:spcAft>
                <a:spcPts val="600"/>
              </a:spcAft>
              <a:buClrTx/>
              <a:buSzPct val="150000"/>
              <a:buFont typeface="Arial" panose="020B0604020202020204" pitchFamily="34" charset="0"/>
              <a:buChar char="•"/>
            </a:pPr>
            <a:r>
              <a:rPr lang="en-US" altLang="en-US" sz="2700" b="1" kern="1200" dirty="0">
                <a:solidFill>
                  <a:srgbClr val="00B0F0"/>
                </a:solidFill>
                <a:latin typeface="Times New Roman" panose="02020603050405020304" pitchFamily="18" charset="0"/>
                <a:ea typeface="+mn-ea"/>
                <a:cs typeface="Times New Roman" panose="02020603050405020304" pitchFamily="18" charset="0"/>
              </a:rPr>
              <a:t>Impact of online sales on customer service</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Staggering selection and an excellent recommendation engine</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Video streaming through a variety of devices</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Customers received their DVDs within 24 hours of being shipped</a:t>
            </a:r>
          </a:p>
          <a:p>
            <a:pPr marL="342900" lvl="0" indent="-342900" algn="just" defTabSz="457200" fontAlgn="base">
              <a:spcBef>
                <a:spcPct val="0"/>
              </a:spcBef>
              <a:spcAft>
                <a:spcPts val="600"/>
              </a:spcAft>
              <a:buClrTx/>
              <a:buSzPct val="150000"/>
              <a:buFont typeface="Arial" panose="020B0604020202020204" pitchFamily="34" charset="0"/>
              <a:buChar char="•"/>
            </a:pPr>
            <a:r>
              <a:rPr lang="en-US" altLang="en-US" sz="2700" b="1" kern="1200" dirty="0">
                <a:solidFill>
                  <a:srgbClr val="00B0F0"/>
                </a:solidFill>
                <a:latin typeface="Times New Roman" panose="02020603050405020304" pitchFamily="18" charset="0"/>
                <a:ea typeface="+mn-ea"/>
                <a:cs typeface="Times New Roman" panose="02020603050405020304" pitchFamily="18" charset="0"/>
              </a:rPr>
              <a:t>Impact of online sales on cost</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Reduced inventory costs</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Lower facility costs</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Considerably higher total transportation costs, increased streaming will reduce transportation costs</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Increase in information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15760" y="357768"/>
            <a:ext cx="708880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Using the Internet to Rent Movies: Netflix</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41874498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94581"/>
            <a:ext cx="11043920" cy="44723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514350" lvl="0" indent="-514350" algn="just"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The ownership structure of the distribution network can have as big as an impact as the type of distribution network</a:t>
            </a:r>
          </a:p>
          <a:p>
            <a:pPr marL="514350" lvl="0" indent="-514350" algn="just"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514350" lvl="0" indent="-514350" algn="just"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It is important to have adaptable distribution networks</a:t>
            </a:r>
          </a:p>
          <a:p>
            <a:pPr marL="514350" lvl="0" indent="-514350" algn="just"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514350" lvl="0" indent="-514350" algn="just"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Product price, commoditization, and criticality affect the type of distribution system preferred by customers</a:t>
            </a:r>
          </a:p>
          <a:p>
            <a:pPr marL="514350" lvl="0" indent="-514350" algn="just" defTabSz="457200" fontAlgn="base">
              <a:spcBef>
                <a:spcPct val="0"/>
              </a:spcBef>
              <a:spcAft>
                <a:spcPts val="600"/>
              </a:spcAft>
              <a:buClrTx/>
              <a:buSzPct val="100000"/>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514350" lvl="0" indent="-514350" algn="just" defTabSz="457200" fontAlgn="base">
              <a:spcBef>
                <a:spcPct val="0"/>
              </a:spcBef>
              <a:spcAft>
                <a:spcPts val="600"/>
              </a:spcAft>
              <a:buClrTx/>
              <a:buSzPct val="100000"/>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29670" y="356087"/>
            <a:ext cx="573266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Distribution Networks in Practice</a:t>
            </a: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11474040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99464"/>
            <a:ext cx="4128422" cy="507086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201"/>
            <a:ext cx="11271225" cy="45937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Integrate the Internet with the existing physical network</a:t>
            </a: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Consider whether an exclusive distribution strategy is advantageous</a:t>
            </a: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64355" y="356087"/>
            <a:ext cx="573266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Distribution Networks in Practice</a:t>
            </a:r>
          </a:p>
        </p:txBody>
      </p:sp>
      <p:sp>
        <p:nvSpPr>
          <p:cNvPr id="4" name="Slide Number Placeholder 3"/>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36448179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98419" y="4185163"/>
            <a:ext cx="5573486" cy="2776651"/>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76082" y="952058"/>
            <a:ext cx="584178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3064675-3517-6AE6-B3D4-EBBF31E8B4C7}"/>
              </a:ext>
            </a:extLst>
          </p:cNvPr>
          <p:cNvSpPr txBox="1"/>
          <p:nvPr/>
        </p:nvSpPr>
        <p:spPr>
          <a:xfrm>
            <a:off x="3048001" y="2000056"/>
            <a:ext cx="9892048" cy="4247317"/>
          </a:xfrm>
          <a:prstGeom prst="rect">
            <a:avLst/>
          </a:prstGeom>
          <a:noFill/>
        </p:spPr>
        <p:txBody>
          <a:bodyPr wrap="square" rtlCol="0">
            <a:spAutoFit/>
          </a:bodyPr>
          <a:lstStyle/>
          <a:p>
            <a:pPr lvl="0" algn="just"/>
            <a:endParaRPr lang="en-US" sz="2700" dirty="0">
              <a:latin typeface="Times New Roman"/>
              <a:ea typeface="Times New Roman"/>
              <a:cs typeface="Times New Roman"/>
              <a:sym typeface="Times New Roman"/>
            </a:endParaRPr>
          </a:p>
          <a:p>
            <a:pPr lvl="0" algn="just"/>
            <a:r>
              <a:rPr lang="en-US" sz="2700" dirty="0">
                <a:latin typeface="Times New Roman"/>
                <a:ea typeface="Times New Roman"/>
                <a:cs typeface="Times New Roman"/>
                <a:sym typeface="Times New Roman"/>
              </a:rPr>
              <a:t>1- Identify the key factors to be considered when designing</a:t>
            </a:r>
          </a:p>
          <a:p>
            <a:pPr lvl="0" algn="just"/>
            <a:r>
              <a:rPr lang="en-US" sz="2700" dirty="0">
                <a:latin typeface="Times New Roman"/>
                <a:ea typeface="Times New Roman"/>
                <a:cs typeface="Times New Roman"/>
                <a:sym typeface="Times New Roman"/>
              </a:rPr>
              <a:t>    a distribution network.</a:t>
            </a:r>
          </a:p>
          <a:p>
            <a:pPr lvl="0" algn="just"/>
            <a:endParaRPr lang="en-US" sz="2700" dirty="0">
              <a:latin typeface="Times New Roman"/>
              <a:ea typeface="Times New Roman"/>
              <a:cs typeface="Times New Roman"/>
              <a:sym typeface="Times New Roman"/>
            </a:endParaRPr>
          </a:p>
          <a:p>
            <a:pPr lvl="0" algn="just"/>
            <a:r>
              <a:rPr lang="en-US" sz="2700" dirty="0">
                <a:latin typeface="Times New Roman"/>
                <a:ea typeface="Times New Roman"/>
                <a:cs typeface="Times New Roman"/>
                <a:sym typeface="Times New Roman"/>
              </a:rPr>
              <a:t>2- Discuss the strengths and weaknesses of various</a:t>
            </a:r>
          </a:p>
          <a:p>
            <a:pPr lvl="0" algn="just"/>
            <a:r>
              <a:rPr lang="en-US" sz="2700" dirty="0">
                <a:latin typeface="Times New Roman"/>
                <a:ea typeface="Times New Roman"/>
                <a:cs typeface="Times New Roman"/>
                <a:sym typeface="Times New Roman"/>
              </a:rPr>
              <a:t>    distribution options.</a:t>
            </a:r>
          </a:p>
          <a:p>
            <a:pPr lvl="0" algn="just"/>
            <a:endParaRPr lang="en-US" sz="2700" dirty="0">
              <a:latin typeface="Times New Roman"/>
              <a:ea typeface="Times New Roman"/>
              <a:cs typeface="Times New Roman"/>
              <a:sym typeface="Times New Roman"/>
            </a:endParaRPr>
          </a:p>
          <a:p>
            <a:pPr lvl="0" algn="just"/>
            <a:r>
              <a:rPr lang="en-US" sz="2700" dirty="0">
                <a:latin typeface="Times New Roman"/>
                <a:ea typeface="Times New Roman"/>
                <a:cs typeface="Times New Roman"/>
                <a:sym typeface="Times New Roman"/>
              </a:rPr>
              <a:t>3- Understand how e-business have affected the design of </a:t>
            </a:r>
          </a:p>
          <a:p>
            <a:pPr lvl="0" algn="just"/>
            <a:r>
              <a:rPr lang="en-US" sz="2700" dirty="0">
                <a:latin typeface="Times New Roman"/>
                <a:ea typeface="Times New Roman"/>
                <a:cs typeface="Times New Roman"/>
                <a:sym typeface="Times New Roman"/>
              </a:rPr>
              <a:t>    distribution networks in different industries.</a:t>
            </a:r>
          </a:p>
          <a:p>
            <a:pPr lvl="0" algn="just"/>
            <a:endParaRPr lang="en-US" sz="2700"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2969689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93833"/>
            <a:ext cx="4128422" cy="54551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39" y="1311588"/>
            <a:ext cx="1138298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 </a:t>
            </a:r>
            <a:r>
              <a:rPr lang="en-US" sz="2800" b="1" kern="0" dirty="0">
                <a:solidFill>
                  <a:srgbClr val="00B0F0"/>
                </a:solidFill>
                <a:latin typeface="Times New Roman" panose="02020603050405020304" pitchFamily="18" charset="0"/>
                <a:cs typeface="Times New Roman" panose="02020603050405020304" pitchFamily="18" charset="0"/>
                <a:sym typeface="Times New Roman"/>
              </a:rPr>
              <a:t>Chapter 4</a:t>
            </a: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buClr>
                <a:srgbClr val="000000"/>
              </a:buClr>
              <a:buFont typeface="Wingdings" panose="05000000000000000000" pitchFamily="2" charset="2"/>
              <a:buChar char="Ø"/>
            </a:pP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8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buClr>
                <a:srgbClr val="000000"/>
              </a:buClr>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73252"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28965244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66839" y="2570849"/>
            <a:ext cx="3801492" cy="299074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ABA4803-5298-4C31-865D-B40927C379E3}"/>
</file>

<file path=customXml/itemProps2.xml><?xml version="1.0" encoding="utf-8"?>
<ds:datastoreItem xmlns:ds="http://schemas.openxmlformats.org/officeDocument/2006/customXml" ds:itemID="{F0C30461-587B-443F-99F9-6377A8E0C879}"/>
</file>

<file path=customXml/itemProps3.xml><?xml version="1.0" encoding="utf-8"?>
<ds:datastoreItem xmlns:ds="http://schemas.openxmlformats.org/officeDocument/2006/customXml" ds:itemID="{6B6CD843-ADAA-4590-8A73-93D1A16DB7D4}"/>
</file>

<file path=docProps/app.xml><?xml version="1.0" encoding="utf-8"?>
<Properties xmlns="http://schemas.openxmlformats.org/officeDocument/2006/extended-properties" xmlns:vt="http://schemas.openxmlformats.org/officeDocument/2006/docPropsVTypes">
  <TotalTime>4209</TotalTime>
  <Words>2143</Words>
  <Application>Microsoft Office PowerPoint</Application>
  <PresentationFormat>Widescreen</PresentationFormat>
  <Paragraphs>379</Paragraphs>
  <Slides>40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135</cp:revision>
  <dcterms:created xsi:type="dcterms:W3CDTF">2023-04-29T09:08:23Z</dcterms:created>
  <dcterms:modified xsi:type="dcterms:W3CDTF">2025-10-07T07:49:59Z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