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8" r:id="rId2"/>
    <p:sldId id="360" r:id="rId3"/>
    <p:sldId id="320" r:id="rId4"/>
    <p:sldId id="321" r:id="rId5"/>
    <p:sldId id="316" r:id="rId6"/>
    <p:sldId id="329" r:id="rId7"/>
    <p:sldId id="330" r:id="rId8"/>
    <p:sldId id="331" r:id="rId9"/>
    <p:sldId id="332" r:id="rId10"/>
    <p:sldId id="333" r:id="rId11"/>
    <p:sldId id="334" r:id="rId12"/>
    <p:sldId id="335" r:id="rId13"/>
    <p:sldId id="336" r:id="rId14"/>
    <p:sldId id="337" r:id="rId15"/>
    <p:sldId id="338" r:id="rId16"/>
    <p:sldId id="339" r:id="rId17"/>
    <p:sldId id="340" r:id="rId18"/>
    <p:sldId id="341" r:id="rId19"/>
    <p:sldId id="342" r:id="rId20"/>
    <p:sldId id="343" r:id="rId21"/>
    <p:sldId id="346" r:id="rId22"/>
    <p:sldId id="344" r:id="rId23"/>
    <p:sldId id="347" r:id="rId24"/>
    <p:sldId id="348" r:id="rId25"/>
    <p:sldId id="349" r:id="rId26"/>
    <p:sldId id="350" r:id="rId27"/>
    <p:sldId id="351" r:id="rId28"/>
    <p:sldId id="352" r:id="rId29"/>
    <p:sldId id="353" r:id="rId30"/>
    <p:sldId id="354" r:id="rId31"/>
    <p:sldId id="355" r:id="rId32"/>
    <p:sldId id="356" r:id="rId33"/>
    <p:sldId id="358" r:id="rId34"/>
    <p:sldId id="357" r:id="rId35"/>
    <p:sldId id="359" r:id="rId36"/>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73"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D14DE-0DD1-F41D-4363-032BCD70D41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E56DEB69-35FC-553A-8AD7-11808423AA9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D7E02428-EA79-DE57-1795-BB95543FD0AB}"/>
              </a:ext>
            </a:extLst>
          </p:cNvPr>
          <p:cNvSpPr>
            <a:spLocks noGrp="1"/>
          </p:cNvSpPr>
          <p:nvPr>
            <p:ph type="dt" sz="half" idx="10"/>
          </p:nvPr>
        </p:nvSpPr>
        <p:spPr/>
        <p:txBody>
          <a:bodyPr/>
          <a:lstStyle/>
          <a:p>
            <a:fld id="{3E9E2928-BB08-471F-8F41-43C86B0CDBE3}" type="datetimeFigureOut">
              <a:rPr lang="ar-EG" smtClean="0"/>
              <a:t>06/04/1444</a:t>
            </a:fld>
            <a:endParaRPr lang="ar-EG"/>
          </a:p>
        </p:txBody>
      </p:sp>
      <p:sp>
        <p:nvSpPr>
          <p:cNvPr id="5" name="Footer Placeholder 4">
            <a:extLst>
              <a:ext uri="{FF2B5EF4-FFF2-40B4-BE49-F238E27FC236}">
                <a16:creationId xmlns:a16="http://schemas.microsoft.com/office/drawing/2014/main" id="{AAA61265-C6AF-8BA0-B39A-8442F628027B}"/>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7EBF54F6-7A93-F3C7-7397-C85581D384F5}"/>
              </a:ext>
            </a:extLst>
          </p:cNvPr>
          <p:cNvSpPr>
            <a:spLocks noGrp="1"/>
          </p:cNvSpPr>
          <p:nvPr>
            <p:ph type="sldNum" sz="quarter" idx="12"/>
          </p:nvPr>
        </p:nvSpPr>
        <p:spPr/>
        <p:txBody>
          <a:bodyPr/>
          <a:lstStyle/>
          <a:p>
            <a:fld id="{B1F1DE59-FAF3-4C57-88B1-14B10A082FA7}" type="slidenum">
              <a:rPr lang="ar-EG" smtClean="0"/>
              <a:t>‹#›</a:t>
            </a:fld>
            <a:endParaRPr lang="ar-EG"/>
          </a:p>
        </p:txBody>
      </p:sp>
    </p:spTree>
    <p:extLst>
      <p:ext uri="{BB962C8B-B14F-4D97-AF65-F5344CB8AC3E}">
        <p14:creationId xmlns:p14="http://schemas.microsoft.com/office/powerpoint/2010/main" val="10969358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D9A77-5D2F-9ED8-9F3C-4D1A5145752C}"/>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7DE4B3A8-8D10-B7BF-5066-3160D93598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7C5F4090-5A5A-8070-73F2-1AD72DF7D0B2}"/>
              </a:ext>
            </a:extLst>
          </p:cNvPr>
          <p:cNvSpPr>
            <a:spLocks noGrp="1"/>
          </p:cNvSpPr>
          <p:nvPr>
            <p:ph type="dt" sz="half" idx="10"/>
          </p:nvPr>
        </p:nvSpPr>
        <p:spPr/>
        <p:txBody>
          <a:bodyPr/>
          <a:lstStyle/>
          <a:p>
            <a:fld id="{3E9E2928-BB08-471F-8F41-43C86B0CDBE3}" type="datetimeFigureOut">
              <a:rPr lang="ar-EG" smtClean="0"/>
              <a:t>06/04/1444</a:t>
            </a:fld>
            <a:endParaRPr lang="ar-EG"/>
          </a:p>
        </p:txBody>
      </p:sp>
      <p:sp>
        <p:nvSpPr>
          <p:cNvPr id="5" name="Footer Placeholder 4">
            <a:extLst>
              <a:ext uri="{FF2B5EF4-FFF2-40B4-BE49-F238E27FC236}">
                <a16:creationId xmlns:a16="http://schemas.microsoft.com/office/drawing/2014/main" id="{EFCABB48-1022-CE40-A4FD-783C865C63E6}"/>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4D7AA832-4FA5-B4EE-37C3-854FB32BD50B}"/>
              </a:ext>
            </a:extLst>
          </p:cNvPr>
          <p:cNvSpPr>
            <a:spLocks noGrp="1"/>
          </p:cNvSpPr>
          <p:nvPr>
            <p:ph type="sldNum" sz="quarter" idx="12"/>
          </p:nvPr>
        </p:nvSpPr>
        <p:spPr/>
        <p:txBody>
          <a:bodyPr/>
          <a:lstStyle/>
          <a:p>
            <a:fld id="{B1F1DE59-FAF3-4C57-88B1-14B10A082FA7}" type="slidenum">
              <a:rPr lang="ar-EG" smtClean="0"/>
              <a:t>‹#›</a:t>
            </a:fld>
            <a:endParaRPr lang="ar-EG"/>
          </a:p>
        </p:txBody>
      </p:sp>
    </p:spTree>
    <p:extLst>
      <p:ext uri="{BB962C8B-B14F-4D97-AF65-F5344CB8AC3E}">
        <p14:creationId xmlns:p14="http://schemas.microsoft.com/office/powerpoint/2010/main" val="4248006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755B9-DB9A-8358-1FEC-7BEF36B3B5C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E48CF18A-8F8D-B4CF-3917-80EC81A2A6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9C88ED3-7E07-48CD-CFA7-15D873A9A650}"/>
              </a:ext>
            </a:extLst>
          </p:cNvPr>
          <p:cNvSpPr>
            <a:spLocks noGrp="1"/>
          </p:cNvSpPr>
          <p:nvPr>
            <p:ph type="dt" sz="half" idx="10"/>
          </p:nvPr>
        </p:nvSpPr>
        <p:spPr/>
        <p:txBody>
          <a:bodyPr/>
          <a:lstStyle/>
          <a:p>
            <a:fld id="{3E9E2928-BB08-471F-8F41-43C86B0CDBE3}" type="datetimeFigureOut">
              <a:rPr lang="ar-EG" smtClean="0"/>
              <a:t>06/04/1444</a:t>
            </a:fld>
            <a:endParaRPr lang="ar-EG"/>
          </a:p>
        </p:txBody>
      </p:sp>
      <p:sp>
        <p:nvSpPr>
          <p:cNvPr id="5" name="Footer Placeholder 4">
            <a:extLst>
              <a:ext uri="{FF2B5EF4-FFF2-40B4-BE49-F238E27FC236}">
                <a16:creationId xmlns:a16="http://schemas.microsoft.com/office/drawing/2014/main" id="{EEBDC5BB-A7AC-F1C0-C550-7D7EF859394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D501460-4FC7-065E-BA96-B4FE1E76191B}"/>
              </a:ext>
            </a:extLst>
          </p:cNvPr>
          <p:cNvSpPr>
            <a:spLocks noGrp="1"/>
          </p:cNvSpPr>
          <p:nvPr>
            <p:ph type="sldNum" sz="quarter" idx="12"/>
          </p:nvPr>
        </p:nvSpPr>
        <p:spPr/>
        <p:txBody>
          <a:bodyPr/>
          <a:lstStyle/>
          <a:p>
            <a:fld id="{B1F1DE59-FAF3-4C57-88B1-14B10A082FA7}" type="slidenum">
              <a:rPr lang="ar-EG" smtClean="0"/>
              <a:t>‹#›</a:t>
            </a:fld>
            <a:endParaRPr lang="ar-EG"/>
          </a:p>
        </p:txBody>
      </p:sp>
    </p:spTree>
    <p:extLst>
      <p:ext uri="{BB962C8B-B14F-4D97-AF65-F5344CB8AC3E}">
        <p14:creationId xmlns:p14="http://schemas.microsoft.com/office/powerpoint/2010/main" val="1718675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862C5-BEC3-1E4F-B3DF-1A36F0AC9D27}"/>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82235532-306E-C42E-CE58-63BFEDF46D5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A514E4FD-B818-DF13-4616-7E11401276A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E9EA14A9-7C78-CFD8-6B6B-BB543CABE5D4}"/>
              </a:ext>
            </a:extLst>
          </p:cNvPr>
          <p:cNvSpPr>
            <a:spLocks noGrp="1"/>
          </p:cNvSpPr>
          <p:nvPr>
            <p:ph type="dt" sz="half" idx="10"/>
          </p:nvPr>
        </p:nvSpPr>
        <p:spPr/>
        <p:txBody>
          <a:bodyPr/>
          <a:lstStyle/>
          <a:p>
            <a:fld id="{3E9E2928-BB08-471F-8F41-43C86B0CDBE3}" type="datetimeFigureOut">
              <a:rPr lang="ar-EG" smtClean="0"/>
              <a:t>06/04/1444</a:t>
            </a:fld>
            <a:endParaRPr lang="ar-EG"/>
          </a:p>
        </p:txBody>
      </p:sp>
      <p:sp>
        <p:nvSpPr>
          <p:cNvPr id="6" name="Footer Placeholder 5">
            <a:extLst>
              <a:ext uri="{FF2B5EF4-FFF2-40B4-BE49-F238E27FC236}">
                <a16:creationId xmlns:a16="http://schemas.microsoft.com/office/drawing/2014/main" id="{BDEF7BB0-8C41-53E4-166E-08459F2CB4D5}"/>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6B724D9D-C245-919D-D308-1C0F298B4AE0}"/>
              </a:ext>
            </a:extLst>
          </p:cNvPr>
          <p:cNvSpPr>
            <a:spLocks noGrp="1"/>
          </p:cNvSpPr>
          <p:nvPr>
            <p:ph type="sldNum" sz="quarter" idx="12"/>
          </p:nvPr>
        </p:nvSpPr>
        <p:spPr/>
        <p:txBody>
          <a:bodyPr/>
          <a:lstStyle/>
          <a:p>
            <a:fld id="{B1F1DE59-FAF3-4C57-88B1-14B10A082FA7}" type="slidenum">
              <a:rPr lang="ar-EG" smtClean="0"/>
              <a:t>‹#›</a:t>
            </a:fld>
            <a:endParaRPr lang="ar-EG"/>
          </a:p>
        </p:txBody>
      </p:sp>
    </p:spTree>
    <p:extLst>
      <p:ext uri="{BB962C8B-B14F-4D97-AF65-F5344CB8AC3E}">
        <p14:creationId xmlns:p14="http://schemas.microsoft.com/office/powerpoint/2010/main" val="1560802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44156-A73A-79DF-48A7-373DBC4792B7}"/>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91E0B1B1-80EE-C983-CDD3-EC0675A1077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05B9C3E-D23B-F113-7723-FBFEF6AAEA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95FD2212-B93A-AC8C-B1D2-7A1A32147E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7C865CE-13EB-3B4F-A7DA-DFFF539C03C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CAC333DF-C435-B5A2-C840-429FFDF41CB8}"/>
              </a:ext>
            </a:extLst>
          </p:cNvPr>
          <p:cNvSpPr>
            <a:spLocks noGrp="1"/>
          </p:cNvSpPr>
          <p:nvPr>
            <p:ph type="dt" sz="half" idx="10"/>
          </p:nvPr>
        </p:nvSpPr>
        <p:spPr/>
        <p:txBody>
          <a:bodyPr/>
          <a:lstStyle/>
          <a:p>
            <a:fld id="{3E9E2928-BB08-471F-8F41-43C86B0CDBE3}" type="datetimeFigureOut">
              <a:rPr lang="ar-EG" smtClean="0"/>
              <a:t>06/04/1444</a:t>
            </a:fld>
            <a:endParaRPr lang="ar-EG"/>
          </a:p>
        </p:txBody>
      </p:sp>
      <p:sp>
        <p:nvSpPr>
          <p:cNvPr id="8" name="Footer Placeholder 7">
            <a:extLst>
              <a:ext uri="{FF2B5EF4-FFF2-40B4-BE49-F238E27FC236}">
                <a16:creationId xmlns:a16="http://schemas.microsoft.com/office/drawing/2014/main" id="{5BD49497-51D0-CF5D-88BC-D284F703B472}"/>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F7F42182-17EE-586A-BA91-F8F8A03DB250}"/>
              </a:ext>
            </a:extLst>
          </p:cNvPr>
          <p:cNvSpPr>
            <a:spLocks noGrp="1"/>
          </p:cNvSpPr>
          <p:nvPr>
            <p:ph type="sldNum" sz="quarter" idx="12"/>
          </p:nvPr>
        </p:nvSpPr>
        <p:spPr/>
        <p:txBody>
          <a:bodyPr/>
          <a:lstStyle/>
          <a:p>
            <a:fld id="{B1F1DE59-FAF3-4C57-88B1-14B10A082FA7}" type="slidenum">
              <a:rPr lang="ar-EG" smtClean="0"/>
              <a:t>‹#›</a:t>
            </a:fld>
            <a:endParaRPr lang="ar-EG"/>
          </a:p>
        </p:txBody>
      </p:sp>
    </p:spTree>
    <p:extLst>
      <p:ext uri="{BB962C8B-B14F-4D97-AF65-F5344CB8AC3E}">
        <p14:creationId xmlns:p14="http://schemas.microsoft.com/office/powerpoint/2010/main" val="15394346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2FF4A-7DDD-42A9-0EC1-4A391D7201D6}"/>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47AF62CB-35C7-49BD-A974-07356C6635CF}"/>
              </a:ext>
            </a:extLst>
          </p:cNvPr>
          <p:cNvSpPr>
            <a:spLocks noGrp="1"/>
          </p:cNvSpPr>
          <p:nvPr>
            <p:ph type="dt" sz="half" idx="10"/>
          </p:nvPr>
        </p:nvSpPr>
        <p:spPr/>
        <p:txBody>
          <a:bodyPr/>
          <a:lstStyle/>
          <a:p>
            <a:fld id="{3E9E2928-BB08-471F-8F41-43C86B0CDBE3}" type="datetimeFigureOut">
              <a:rPr lang="ar-EG" smtClean="0"/>
              <a:t>06/04/1444</a:t>
            </a:fld>
            <a:endParaRPr lang="ar-EG"/>
          </a:p>
        </p:txBody>
      </p:sp>
      <p:sp>
        <p:nvSpPr>
          <p:cNvPr id="4" name="Footer Placeholder 3">
            <a:extLst>
              <a:ext uri="{FF2B5EF4-FFF2-40B4-BE49-F238E27FC236}">
                <a16:creationId xmlns:a16="http://schemas.microsoft.com/office/drawing/2014/main" id="{E6E34C47-1F8B-6AD0-E26A-ED44771C46FD}"/>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9805594D-122C-3662-9C36-FB27911040A3}"/>
              </a:ext>
            </a:extLst>
          </p:cNvPr>
          <p:cNvSpPr>
            <a:spLocks noGrp="1"/>
          </p:cNvSpPr>
          <p:nvPr>
            <p:ph type="sldNum" sz="quarter" idx="12"/>
          </p:nvPr>
        </p:nvSpPr>
        <p:spPr/>
        <p:txBody>
          <a:bodyPr/>
          <a:lstStyle/>
          <a:p>
            <a:fld id="{B1F1DE59-FAF3-4C57-88B1-14B10A082FA7}" type="slidenum">
              <a:rPr lang="ar-EG" smtClean="0"/>
              <a:t>‹#›</a:t>
            </a:fld>
            <a:endParaRPr lang="ar-EG"/>
          </a:p>
        </p:txBody>
      </p:sp>
    </p:spTree>
    <p:extLst>
      <p:ext uri="{BB962C8B-B14F-4D97-AF65-F5344CB8AC3E}">
        <p14:creationId xmlns:p14="http://schemas.microsoft.com/office/powerpoint/2010/main" val="1489684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17C57F-B8D0-24E0-BD5E-928A3C93A31D}"/>
              </a:ext>
            </a:extLst>
          </p:cNvPr>
          <p:cNvSpPr>
            <a:spLocks noGrp="1"/>
          </p:cNvSpPr>
          <p:nvPr>
            <p:ph type="dt" sz="half" idx="10"/>
          </p:nvPr>
        </p:nvSpPr>
        <p:spPr/>
        <p:txBody>
          <a:bodyPr/>
          <a:lstStyle/>
          <a:p>
            <a:fld id="{3E9E2928-BB08-471F-8F41-43C86B0CDBE3}" type="datetimeFigureOut">
              <a:rPr lang="ar-EG" smtClean="0"/>
              <a:t>06/04/1444</a:t>
            </a:fld>
            <a:endParaRPr lang="ar-EG"/>
          </a:p>
        </p:txBody>
      </p:sp>
      <p:sp>
        <p:nvSpPr>
          <p:cNvPr id="3" name="Footer Placeholder 2">
            <a:extLst>
              <a:ext uri="{FF2B5EF4-FFF2-40B4-BE49-F238E27FC236}">
                <a16:creationId xmlns:a16="http://schemas.microsoft.com/office/drawing/2014/main" id="{0825B267-F8F8-4649-12B1-FA4C856083AE}"/>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7DB7F907-DFD9-3400-A8BD-9185915D2B37}"/>
              </a:ext>
            </a:extLst>
          </p:cNvPr>
          <p:cNvSpPr>
            <a:spLocks noGrp="1"/>
          </p:cNvSpPr>
          <p:nvPr>
            <p:ph type="sldNum" sz="quarter" idx="12"/>
          </p:nvPr>
        </p:nvSpPr>
        <p:spPr/>
        <p:txBody>
          <a:bodyPr/>
          <a:lstStyle/>
          <a:p>
            <a:fld id="{B1F1DE59-FAF3-4C57-88B1-14B10A082FA7}" type="slidenum">
              <a:rPr lang="ar-EG" smtClean="0"/>
              <a:t>‹#›</a:t>
            </a:fld>
            <a:endParaRPr lang="ar-EG"/>
          </a:p>
        </p:txBody>
      </p:sp>
    </p:spTree>
    <p:extLst>
      <p:ext uri="{BB962C8B-B14F-4D97-AF65-F5344CB8AC3E}">
        <p14:creationId xmlns:p14="http://schemas.microsoft.com/office/powerpoint/2010/main" val="4287034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1C10B-AD54-E9B7-E31D-A2BB6FA2FA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1CCC313A-B51C-D566-0842-D20DA79786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1BF10A9B-FA07-BC33-383B-0397850A52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900307-20E0-1576-4482-19093A666241}"/>
              </a:ext>
            </a:extLst>
          </p:cNvPr>
          <p:cNvSpPr>
            <a:spLocks noGrp="1"/>
          </p:cNvSpPr>
          <p:nvPr>
            <p:ph type="dt" sz="half" idx="10"/>
          </p:nvPr>
        </p:nvSpPr>
        <p:spPr/>
        <p:txBody>
          <a:bodyPr/>
          <a:lstStyle/>
          <a:p>
            <a:fld id="{3E9E2928-BB08-471F-8F41-43C86B0CDBE3}" type="datetimeFigureOut">
              <a:rPr lang="ar-EG" smtClean="0"/>
              <a:t>06/04/1444</a:t>
            </a:fld>
            <a:endParaRPr lang="ar-EG"/>
          </a:p>
        </p:txBody>
      </p:sp>
      <p:sp>
        <p:nvSpPr>
          <p:cNvPr id="6" name="Footer Placeholder 5">
            <a:extLst>
              <a:ext uri="{FF2B5EF4-FFF2-40B4-BE49-F238E27FC236}">
                <a16:creationId xmlns:a16="http://schemas.microsoft.com/office/drawing/2014/main" id="{FC111151-2E41-DFD4-6CAA-DB24943592DF}"/>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EB8BA8F6-6AA9-4C03-B65C-426D1F1196A4}"/>
              </a:ext>
            </a:extLst>
          </p:cNvPr>
          <p:cNvSpPr>
            <a:spLocks noGrp="1"/>
          </p:cNvSpPr>
          <p:nvPr>
            <p:ph type="sldNum" sz="quarter" idx="12"/>
          </p:nvPr>
        </p:nvSpPr>
        <p:spPr/>
        <p:txBody>
          <a:bodyPr/>
          <a:lstStyle/>
          <a:p>
            <a:fld id="{B1F1DE59-FAF3-4C57-88B1-14B10A082FA7}" type="slidenum">
              <a:rPr lang="ar-EG" smtClean="0"/>
              <a:t>‹#›</a:t>
            </a:fld>
            <a:endParaRPr lang="ar-EG"/>
          </a:p>
        </p:txBody>
      </p:sp>
    </p:spTree>
    <p:extLst>
      <p:ext uri="{BB962C8B-B14F-4D97-AF65-F5344CB8AC3E}">
        <p14:creationId xmlns:p14="http://schemas.microsoft.com/office/powerpoint/2010/main" val="2443905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40EE7-20E5-4C47-2630-4738EFCB1C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1DF4356D-6E49-0288-3463-EA51A435B8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94CA922D-23C7-F7AE-FD5C-015DA31E50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9B3957-DB05-C426-6F14-1DE271CA9C12}"/>
              </a:ext>
            </a:extLst>
          </p:cNvPr>
          <p:cNvSpPr>
            <a:spLocks noGrp="1"/>
          </p:cNvSpPr>
          <p:nvPr>
            <p:ph type="dt" sz="half" idx="10"/>
          </p:nvPr>
        </p:nvSpPr>
        <p:spPr/>
        <p:txBody>
          <a:bodyPr/>
          <a:lstStyle/>
          <a:p>
            <a:fld id="{3E9E2928-BB08-471F-8F41-43C86B0CDBE3}" type="datetimeFigureOut">
              <a:rPr lang="ar-EG" smtClean="0"/>
              <a:t>06/04/1444</a:t>
            </a:fld>
            <a:endParaRPr lang="ar-EG"/>
          </a:p>
        </p:txBody>
      </p:sp>
      <p:sp>
        <p:nvSpPr>
          <p:cNvPr id="6" name="Footer Placeholder 5">
            <a:extLst>
              <a:ext uri="{FF2B5EF4-FFF2-40B4-BE49-F238E27FC236}">
                <a16:creationId xmlns:a16="http://schemas.microsoft.com/office/drawing/2014/main" id="{7DCFD238-0BE3-C854-7714-4A29B2D2B754}"/>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5968444-A80B-F373-EAE8-BB8F24E67438}"/>
              </a:ext>
            </a:extLst>
          </p:cNvPr>
          <p:cNvSpPr>
            <a:spLocks noGrp="1"/>
          </p:cNvSpPr>
          <p:nvPr>
            <p:ph type="sldNum" sz="quarter" idx="12"/>
          </p:nvPr>
        </p:nvSpPr>
        <p:spPr/>
        <p:txBody>
          <a:bodyPr/>
          <a:lstStyle/>
          <a:p>
            <a:fld id="{B1F1DE59-FAF3-4C57-88B1-14B10A082FA7}" type="slidenum">
              <a:rPr lang="ar-EG" smtClean="0"/>
              <a:t>‹#›</a:t>
            </a:fld>
            <a:endParaRPr lang="ar-EG"/>
          </a:p>
        </p:txBody>
      </p:sp>
    </p:spTree>
    <p:extLst>
      <p:ext uri="{BB962C8B-B14F-4D97-AF65-F5344CB8AC3E}">
        <p14:creationId xmlns:p14="http://schemas.microsoft.com/office/powerpoint/2010/main" val="3331650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7E8A6-BAC4-AA58-3A54-3A3FA621DD7D}"/>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F32DDCBF-693C-72E5-DD68-C0928BB120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2B55B6FE-F31F-BBC0-A110-8476ABB13A6E}"/>
              </a:ext>
            </a:extLst>
          </p:cNvPr>
          <p:cNvSpPr>
            <a:spLocks noGrp="1"/>
          </p:cNvSpPr>
          <p:nvPr>
            <p:ph type="dt" sz="half" idx="10"/>
          </p:nvPr>
        </p:nvSpPr>
        <p:spPr/>
        <p:txBody>
          <a:bodyPr/>
          <a:lstStyle/>
          <a:p>
            <a:fld id="{3E9E2928-BB08-471F-8F41-43C86B0CDBE3}" type="datetimeFigureOut">
              <a:rPr lang="ar-EG" smtClean="0"/>
              <a:t>06/04/1444</a:t>
            </a:fld>
            <a:endParaRPr lang="ar-EG"/>
          </a:p>
        </p:txBody>
      </p:sp>
      <p:sp>
        <p:nvSpPr>
          <p:cNvPr id="5" name="Footer Placeholder 4">
            <a:extLst>
              <a:ext uri="{FF2B5EF4-FFF2-40B4-BE49-F238E27FC236}">
                <a16:creationId xmlns:a16="http://schemas.microsoft.com/office/drawing/2014/main" id="{9A222CE7-0022-6B2B-C8A6-30767A0611C4}"/>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639022DB-D9C6-6B93-1A64-50872E839716}"/>
              </a:ext>
            </a:extLst>
          </p:cNvPr>
          <p:cNvSpPr>
            <a:spLocks noGrp="1"/>
          </p:cNvSpPr>
          <p:nvPr>
            <p:ph type="sldNum" sz="quarter" idx="12"/>
          </p:nvPr>
        </p:nvSpPr>
        <p:spPr/>
        <p:txBody>
          <a:bodyPr/>
          <a:lstStyle/>
          <a:p>
            <a:fld id="{B1F1DE59-FAF3-4C57-88B1-14B10A082FA7}" type="slidenum">
              <a:rPr lang="ar-EG" smtClean="0"/>
              <a:t>‹#›</a:t>
            </a:fld>
            <a:endParaRPr lang="ar-EG"/>
          </a:p>
        </p:txBody>
      </p:sp>
    </p:spTree>
    <p:extLst>
      <p:ext uri="{BB962C8B-B14F-4D97-AF65-F5344CB8AC3E}">
        <p14:creationId xmlns:p14="http://schemas.microsoft.com/office/powerpoint/2010/main" val="15825838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4DDAB1-E3F8-DAED-5CE1-12732750E8F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13BD5A9F-C90F-5FC8-70B4-60E9E2828D7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7778471F-BCDA-E175-B266-C66A3FF94D93}"/>
              </a:ext>
            </a:extLst>
          </p:cNvPr>
          <p:cNvSpPr>
            <a:spLocks noGrp="1"/>
          </p:cNvSpPr>
          <p:nvPr>
            <p:ph type="dt" sz="half" idx="10"/>
          </p:nvPr>
        </p:nvSpPr>
        <p:spPr/>
        <p:txBody>
          <a:bodyPr/>
          <a:lstStyle/>
          <a:p>
            <a:fld id="{3E9E2928-BB08-471F-8F41-43C86B0CDBE3}" type="datetimeFigureOut">
              <a:rPr lang="ar-EG" smtClean="0"/>
              <a:t>06/04/1444</a:t>
            </a:fld>
            <a:endParaRPr lang="ar-EG"/>
          </a:p>
        </p:txBody>
      </p:sp>
      <p:sp>
        <p:nvSpPr>
          <p:cNvPr id="5" name="Footer Placeholder 4">
            <a:extLst>
              <a:ext uri="{FF2B5EF4-FFF2-40B4-BE49-F238E27FC236}">
                <a16:creationId xmlns:a16="http://schemas.microsoft.com/office/drawing/2014/main" id="{48AFEAD1-B13C-70AA-2EA3-0F8A0E11EF2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B61B8BE2-B438-067F-F547-A6BBCC9F6EFE}"/>
              </a:ext>
            </a:extLst>
          </p:cNvPr>
          <p:cNvSpPr>
            <a:spLocks noGrp="1"/>
          </p:cNvSpPr>
          <p:nvPr>
            <p:ph type="sldNum" sz="quarter" idx="12"/>
          </p:nvPr>
        </p:nvSpPr>
        <p:spPr/>
        <p:txBody>
          <a:bodyPr/>
          <a:lstStyle/>
          <a:p>
            <a:fld id="{B1F1DE59-FAF3-4C57-88B1-14B10A082FA7}" type="slidenum">
              <a:rPr lang="ar-EG" smtClean="0"/>
              <a:t>‹#›</a:t>
            </a:fld>
            <a:endParaRPr lang="ar-EG"/>
          </a:p>
        </p:txBody>
      </p:sp>
    </p:spTree>
    <p:extLst>
      <p:ext uri="{BB962C8B-B14F-4D97-AF65-F5344CB8AC3E}">
        <p14:creationId xmlns:p14="http://schemas.microsoft.com/office/powerpoint/2010/main" val="2833281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1288F6-06AD-FD20-2D6A-03C6E271AD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DBE17043-D3E8-7ABB-6604-52C99C3634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77503A9C-3B96-E291-5303-A5F9B1DA10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9E2928-BB08-471F-8F41-43C86B0CDBE3}" type="datetimeFigureOut">
              <a:rPr lang="ar-EG" smtClean="0"/>
              <a:t>06/04/1444</a:t>
            </a:fld>
            <a:endParaRPr lang="ar-EG"/>
          </a:p>
        </p:txBody>
      </p:sp>
      <p:sp>
        <p:nvSpPr>
          <p:cNvPr id="5" name="Footer Placeholder 4">
            <a:extLst>
              <a:ext uri="{FF2B5EF4-FFF2-40B4-BE49-F238E27FC236}">
                <a16:creationId xmlns:a16="http://schemas.microsoft.com/office/drawing/2014/main" id="{4B57B065-A100-B179-907F-47C12973AC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A6648267-0E7D-F75B-32D5-8DEEEA4B64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F1DE59-FAF3-4C57-88B1-14B10A082FA7}" type="slidenum">
              <a:rPr lang="ar-EG" smtClean="0"/>
              <a:t>‹#›</a:t>
            </a:fld>
            <a:endParaRPr lang="ar-EG"/>
          </a:p>
        </p:txBody>
      </p:sp>
    </p:spTree>
    <p:extLst>
      <p:ext uri="{BB962C8B-B14F-4D97-AF65-F5344CB8AC3E}">
        <p14:creationId xmlns:p14="http://schemas.microsoft.com/office/powerpoint/2010/main" val="15059448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8" Type="http://schemas.openxmlformats.org/officeDocument/2006/relationships/hyperlink" Target="http://asana.com/resources/project-risk-management-process" TargetMode="External"/><Relationship Id="rId3" Type="http://schemas.openxmlformats.org/officeDocument/2006/relationships/image" Target="../media/image6.png"/><Relationship Id="rId7" Type="http://schemas.openxmlformats.org/officeDocument/2006/relationships/image" Target="../media/image16.jpe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jpe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jpe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jpe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jpe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33280"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dirty="0">
                <a:solidFill>
                  <a:srgbClr val="FF9518"/>
                </a:solidFill>
                <a:latin typeface="Tajawal Medium" panose="00000600000000000000" pitchFamily="2" charset="-78"/>
                <a:cs typeface="Tajawal Medium" panose="00000600000000000000" pitchFamily="2" charset="-78"/>
              </a:rPr>
              <a:t>Lecture5 </a:t>
            </a:r>
          </a:p>
        </p:txBody>
      </p:sp>
      <p:sp>
        <p:nvSpPr>
          <p:cNvPr id="16" name="TextBox 15"/>
          <p:cNvSpPr txBox="1"/>
          <p:nvPr/>
        </p:nvSpPr>
        <p:spPr>
          <a:xfrm>
            <a:off x="7992040" y="3159395"/>
            <a:ext cx="3183884" cy="1384995"/>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MGM 510</a:t>
            </a:r>
          </a:p>
          <a:p>
            <a:pPr algn="ctr"/>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pPr algn="ct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955857602"/>
      </p:ext>
    </p:extLst>
  </p:cSld>
  <p:clrMapOvr>
    <a:masterClrMapping/>
  </p:clrMapOvr>
  <mc:AlternateContent xmlns:mc="http://schemas.openxmlformats.org/markup-compatibility/2006">
    <mc:Choice xmlns:p14="http://schemas.microsoft.com/office/powerpoint/2010/main" Requires="p14">
      <p:transition spd="slow" p14:dur="2000" advTm="310492"/>
    </mc:Choice>
    <mc:Fallback>
      <p:transition spd="slow" advTm="31049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1961091" y="1933263"/>
            <a:ext cx="264853" cy="3007032"/>
          </a:xfrm>
          <a:prstGeom prst="rect">
            <a:avLst/>
          </a:prstGeom>
        </p:spPr>
      </p:pic>
      <p:pic>
        <p:nvPicPr>
          <p:cNvPr id="6" name="Picture 5"/>
          <p:cNvPicPr>
            <a:picLocks noChangeAspect="1"/>
          </p:cNvPicPr>
          <p:nvPr/>
        </p:nvPicPr>
        <p:blipFill>
          <a:blip r:embed="rId6"/>
          <a:stretch>
            <a:fillRect/>
          </a:stretch>
        </p:blipFill>
        <p:spPr>
          <a:xfrm>
            <a:off x="0" y="-101182"/>
            <a:ext cx="9533101" cy="1610200"/>
          </a:xfrm>
          <a:prstGeom prst="rect">
            <a:avLst/>
          </a:prstGeom>
        </p:spPr>
      </p:pic>
      <p:sp>
        <p:nvSpPr>
          <p:cNvPr id="7" name="TextBox 6"/>
          <p:cNvSpPr txBox="1"/>
          <p:nvPr/>
        </p:nvSpPr>
        <p:spPr>
          <a:xfrm>
            <a:off x="3090207" y="293114"/>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10" name="TextBox 9">
            <a:extLst>
              <a:ext uri="{FF2B5EF4-FFF2-40B4-BE49-F238E27FC236}">
                <a16:creationId xmlns:a16="http://schemas.microsoft.com/office/drawing/2014/main" id="{6846D065-09EE-C5DE-31C7-C8D26710A35A}"/>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a16="http://schemas.microsoft.com/office/drawing/2014/main" id="{211ED17E-F9B7-B84F-B648-95F3F192C0C7}"/>
              </a:ext>
            </a:extLst>
          </p:cNvPr>
          <p:cNvSpPr txBox="1"/>
          <p:nvPr/>
        </p:nvSpPr>
        <p:spPr>
          <a:xfrm>
            <a:off x="1262952" y="1799111"/>
            <a:ext cx="10285501" cy="3539430"/>
          </a:xfrm>
          <a:prstGeom prst="rect">
            <a:avLst/>
          </a:prstGeom>
          <a:noFill/>
        </p:spPr>
        <p:txBody>
          <a:bodyPr wrap="square">
            <a:spAutoFit/>
          </a:bodyPr>
          <a:lstStyle/>
          <a:p>
            <a:r>
              <a:rPr lang="en-US" sz="3200" b="0" i="0" dirty="0">
                <a:solidFill>
                  <a:srgbClr val="202124"/>
                </a:solidFill>
                <a:effectLst/>
                <a:cs typeface="Helvetica Neue"/>
              </a:rPr>
              <a:t>Risk Response Strategy is </a:t>
            </a:r>
            <a:r>
              <a:rPr lang="en-US" sz="3200" b="1" i="0" dirty="0">
                <a:solidFill>
                  <a:srgbClr val="202124"/>
                </a:solidFill>
                <a:effectLst/>
                <a:cs typeface="Helvetica Neue"/>
              </a:rPr>
              <a:t>an action plan on what you will do a Risk on your project</a:t>
            </a:r>
            <a:r>
              <a:rPr lang="en-US" sz="3200" b="0" i="0" dirty="0">
                <a:solidFill>
                  <a:srgbClr val="202124"/>
                </a:solidFill>
                <a:effectLst/>
                <a:cs typeface="Helvetica Neue"/>
              </a:rPr>
              <a:t>. </a:t>
            </a:r>
          </a:p>
          <a:p>
            <a:r>
              <a:rPr lang="en-US" sz="3200" b="0" i="0" dirty="0">
                <a:solidFill>
                  <a:srgbClr val="202124"/>
                </a:solidFill>
                <a:effectLst/>
                <a:cs typeface="Helvetica Neue"/>
              </a:rPr>
              <a:t>The main risk response strategies for threats are Mitigate, Avoid, Transfer, Actively Accept, Passively Accept, and Escalate a Risk.</a:t>
            </a:r>
          </a:p>
          <a:p>
            <a:br>
              <a:rPr lang="en-US" sz="3200" b="0" i="0" dirty="0">
                <a:solidFill>
                  <a:srgbClr val="202124"/>
                </a:solidFill>
                <a:effectLst/>
                <a:latin typeface="Helvetica Neue"/>
              </a:rPr>
            </a:br>
            <a:endParaRPr lang="ar-EG" sz="3200" dirty="0"/>
          </a:p>
        </p:txBody>
      </p:sp>
    </p:spTree>
    <p:custDataLst>
      <p:tags r:id="rId1"/>
    </p:custDataLst>
    <p:extLst>
      <p:ext uri="{BB962C8B-B14F-4D97-AF65-F5344CB8AC3E}">
        <p14:creationId xmlns:p14="http://schemas.microsoft.com/office/powerpoint/2010/main" val="1188374189"/>
      </p:ext>
    </p:extLst>
  </p:cSld>
  <p:clrMapOvr>
    <a:masterClrMapping/>
  </p:clrMapOvr>
  <mc:AlternateContent xmlns:mc="http://schemas.openxmlformats.org/markup-compatibility/2006">
    <mc:Choice xmlns:p14="http://schemas.microsoft.com/office/powerpoint/2010/main" Requires="p14">
      <p:transition spd="slow" p14:dur="2000" advTm="113771"/>
    </mc:Choice>
    <mc:Fallback>
      <p:transition spd="slow" advTm="1137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9024BED-CCF5-6884-8A24-5930BE27E738}"/>
              </a:ext>
            </a:extLst>
          </p:cNvPr>
          <p:cNvSpPr txBox="1"/>
          <p:nvPr/>
        </p:nvSpPr>
        <p:spPr>
          <a:xfrm>
            <a:off x="1456916" y="1545546"/>
            <a:ext cx="9781310" cy="1384995"/>
          </a:xfrm>
          <a:prstGeom prst="rect">
            <a:avLst/>
          </a:prstGeom>
          <a:noFill/>
        </p:spPr>
        <p:txBody>
          <a:bodyPr wrap="square">
            <a:spAutoFit/>
          </a:bodyPr>
          <a:lstStyle/>
          <a:p>
            <a:pPr algn="justLow"/>
            <a:r>
              <a:rPr lang="en-US" sz="2800" b="1" i="0" u="none" strike="noStrike" baseline="0" dirty="0">
                <a:latin typeface="Calibri,Bold"/>
              </a:rPr>
              <a:t>Quick Quiz: </a:t>
            </a:r>
            <a:r>
              <a:rPr lang="en-US" sz="2800" b="0" i="0" u="none" strike="noStrike" baseline="0" dirty="0">
                <a:latin typeface="Calibri" panose="020F0502020204030204" pitchFamily="34" charset="0"/>
              </a:rPr>
              <a:t>Look at </a:t>
            </a:r>
            <a:r>
              <a:rPr lang="en-US" sz="2800" dirty="0">
                <a:latin typeface="Calibri" panose="020F0502020204030204" pitchFamily="34" charset="0"/>
              </a:rPr>
              <a:t>the next table and see if you can quickly identify what type of risk response strategy is being employed in</a:t>
            </a:r>
          </a:p>
          <a:p>
            <a:pPr algn="justLow"/>
            <a:r>
              <a:rPr lang="en-US" sz="2800" dirty="0">
                <a:latin typeface="Calibri" panose="020F0502020204030204" pitchFamily="34" charset="0"/>
              </a:rPr>
              <a:t>each situation:</a:t>
            </a:r>
            <a:endParaRPr lang="ar-EG" sz="2800" dirty="0"/>
          </a:p>
        </p:txBody>
      </p:sp>
      <p:pic>
        <p:nvPicPr>
          <p:cNvPr id="1026" name="Picture 2" descr="Quiz Stock Illustrations – 78,076 Quiz Stock Illustrations, Vectors &amp;  Clipart - Dreamstime">
            <a:extLst>
              <a:ext uri="{FF2B5EF4-FFF2-40B4-BE49-F238E27FC236}">
                <a16:creationId xmlns:a16="http://schemas.microsoft.com/office/drawing/2014/main" id="{F15F44C6-A35A-38FD-FAEC-6F50D78DFCD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41211" y="3559589"/>
            <a:ext cx="3133725" cy="1457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1320382"/>
      </p:ext>
    </p:extLst>
  </p:cSld>
  <p:clrMapOvr>
    <a:masterClrMapping/>
  </p:clrMapOvr>
  <mc:AlternateContent xmlns:mc="http://schemas.openxmlformats.org/markup-compatibility/2006">
    <mc:Choice xmlns:p14="http://schemas.microsoft.com/office/powerpoint/2010/main" Requires="p14">
      <p:transition spd="slow" p14:dur="2000" advTm="2173"/>
    </mc:Choice>
    <mc:Fallback>
      <p:transition spd="slow" advTm="217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1961091" y="1933263"/>
            <a:ext cx="264853" cy="3007032"/>
          </a:xfrm>
          <a:prstGeom prst="rect">
            <a:avLst/>
          </a:prstGeom>
        </p:spPr>
      </p:pic>
      <p:pic>
        <p:nvPicPr>
          <p:cNvPr id="6" name="Picture 5"/>
          <p:cNvPicPr>
            <a:picLocks noChangeAspect="1"/>
          </p:cNvPicPr>
          <p:nvPr/>
        </p:nvPicPr>
        <p:blipFill>
          <a:blip r:embed="rId6"/>
          <a:stretch>
            <a:fillRect/>
          </a:stretch>
        </p:blipFill>
        <p:spPr>
          <a:xfrm>
            <a:off x="0" y="-101182"/>
            <a:ext cx="9533101" cy="1610200"/>
          </a:xfrm>
          <a:prstGeom prst="rect">
            <a:avLst/>
          </a:prstGeom>
        </p:spPr>
      </p:pic>
      <p:sp>
        <p:nvSpPr>
          <p:cNvPr id="7" name="TextBox 6"/>
          <p:cNvSpPr txBox="1"/>
          <p:nvPr/>
        </p:nvSpPr>
        <p:spPr>
          <a:xfrm>
            <a:off x="3090207" y="293114"/>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graphicFrame>
        <p:nvGraphicFramePr>
          <p:cNvPr id="9" name="Table 9">
            <a:extLst>
              <a:ext uri="{FF2B5EF4-FFF2-40B4-BE49-F238E27FC236}">
                <a16:creationId xmlns:a16="http://schemas.microsoft.com/office/drawing/2014/main" id="{2149EFF8-E666-26CB-3895-CA703615676F}"/>
              </a:ext>
            </a:extLst>
          </p:cNvPr>
          <p:cNvGraphicFramePr>
            <a:graphicFrameLocks noGrp="1"/>
          </p:cNvGraphicFramePr>
          <p:nvPr/>
        </p:nvGraphicFramePr>
        <p:xfrm>
          <a:off x="1675450" y="936624"/>
          <a:ext cx="10158574" cy="5029200"/>
        </p:xfrm>
        <a:graphic>
          <a:graphicData uri="http://schemas.openxmlformats.org/drawingml/2006/table">
            <a:tbl>
              <a:tblPr rtl="1" firstRow="1" bandRow="1">
                <a:tableStyleId>{ED083AE6-46FA-4A59-8FB0-9F97EB10719F}</a:tableStyleId>
              </a:tblPr>
              <a:tblGrid>
                <a:gridCol w="1201446">
                  <a:extLst>
                    <a:ext uri="{9D8B030D-6E8A-4147-A177-3AD203B41FA5}">
                      <a16:colId xmlns:a16="http://schemas.microsoft.com/office/drawing/2014/main" val="3519487638"/>
                    </a:ext>
                  </a:extLst>
                </a:gridCol>
                <a:gridCol w="8957128">
                  <a:extLst>
                    <a:ext uri="{9D8B030D-6E8A-4147-A177-3AD203B41FA5}">
                      <a16:colId xmlns:a16="http://schemas.microsoft.com/office/drawing/2014/main" val="2721899113"/>
                    </a:ext>
                  </a:extLst>
                </a:gridCol>
              </a:tblGrid>
              <a:tr h="0">
                <a:tc>
                  <a:txBody>
                    <a:bodyPr/>
                    <a:lstStyle/>
                    <a:p>
                      <a:pPr algn="ctr"/>
                      <a:r>
                        <a:rPr lang="en-US" sz="2000" b="1" u="none" strike="noStrike" kern="1200" baseline="0" dirty="0">
                          <a:solidFill>
                            <a:srgbClr val="FF0000"/>
                          </a:solidFill>
                          <a:cs typeface="+mj-cs"/>
                        </a:rPr>
                        <a:t>Response</a:t>
                      </a:r>
                    </a:p>
                    <a:p>
                      <a:pPr algn="ctr"/>
                      <a:r>
                        <a:rPr lang="en-US" sz="2000" b="1" u="none" strike="noStrike" kern="1200" baseline="0" dirty="0">
                          <a:solidFill>
                            <a:srgbClr val="FF0000"/>
                          </a:solidFill>
                          <a:cs typeface="+mj-cs"/>
                        </a:rPr>
                        <a:t>Strategy?</a:t>
                      </a:r>
                      <a:endParaRPr lang="ar-EG" sz="2000" b="1" dirty="0">
                        <a:solidFill>
                          <a:srgbClr val="FF0000"/>
                        </a:solidFill>
                        <a:cs typeface="+mj-cs"/>
                      </a:endParaRPr>
                    </a:p>
                  </a:txBody>
                  <a:tcPr/>
                </a:tc>
                <a:tc>
                  <a:txBody>
                    <a:bodyPr/>
                    <a:lstStyle/>
                    <a:p>
                      <a:pPr algn="ctr" rtl="1"/>
                      <a:r>
                        <a:rPr lang="en-US" sz="2000" b="1" u="none" strike="noStrike" kern="1200" baseline="0" dirty="0">
                          <a:solidFill>
                            <a:srgbClr val="FF0000"/>
                          </a:solidFill>
                          <a:cs typeface="+mj-cs"/>
                        </a:rPr>
                        <a:t>Risk Description</a:t>
                      </a:r>
                      <a:endParaRPr lang="ar-EG" sz="2000" b="1" dirty="0">
                        <a:solidFill>
                          <a:srgbClr val="FF0000"/>
                        </a:solidFill>
                        <a:cs typeface="+mj-cs"/>
                      </a:endParaRPr>
                    </a:p>
                  </a:txBody>
                  <a:tcPr anchor="ctr"/>
                </a:tc>
                <a:extLst>
                  <a:ext uri="{0D108BD9-81ED-4DB2-BD59-A6C34878D82A}">
                    <a16:rowId xmlns:a16="http://schemas.microsoft.com/office/drawing/2014/main" val="456417433"/>
                  </a:ext>
                </a:extLst>
              </a:tr>
              <a:tr h="370840">
                <a:tc>
                  <a:txBody>
                    <a:bodyPr/>
                    <a:lstStyle/>
                    <a:p>
                      <a:pPr rtl="1"/>
                      <a:endParaRPr lang="ar-EG" sz="2000" dirty="0"/>
                    </a:p>
                  </a:txBody>
                  <a:tcPr/>
                </a:tc>
                <a:tc>
                  <a:txBody>
                    <a:bodyPr/>
                    <a:lstStyle/>
                    <a:p>
                      <a:pPr marL="0" marR="0" lvl="0" indent="0" algn="justLow" defTabSz="914400" rtl="0" eaLnBrk="1" fontAlgn="auto" latinLnBrk="0" hangingPunct="1">
                        <a:lnSpc>
                          <a:spcPct val="100000"/>
                        </a:lnSpc>
                        <a:spcBef>
                          <a:spcPts val="0"/>
                        </a:spcBef>
                        <a:spcAft>
                          <a:spcPts val="0"/>
                        </a:spcAft>
                        <a:buClrTx/>
                        <a:buSzTx/>
                        <a:buFontTx/>
                        <a:buNone/>
                        <a:tabLst/>
                        <a:defRPr/>
                      </a:pPr>
                      <a:r>
                        <a:rPr lang="en-US" sz="2000" b="0" u="none" strike="noStrike" kern="1200" baseline="0" dirty="0">
                          <a:solidFill>
                            <a:schemeClr val="dk1"/>
                          </a:solidFill>
                        </a:rPr>
                        <a:t>There is a risk your lead architect may leave the project before her job is completed. As a result you cross-trained one of the developers to handle lead architect responsibility</a:t>
                      </a:r>
                      <a:endParaRPr lang="en-US" sz="2000" b="0" i="0" u="none" strike="noStrike" kern="1200" baseline="0" dirty="0">
                        <a:solidFill>
                          <a:schemeClr val="dk1"/>
                        </a:solidFill>
                        <a:latin typeface="+mn-lt"/>
                        <a:ea typeface="+mn-ea"/>
                        <a:cs typeface="+mn-cs"/>
                      </a:endParaRPr>
                    </a:p>
                  </a:txBody>
                  <a:tcPr/>
                </a:tc>
                <a:extLst>
                  <a:ext uri="{0D108BD9-81ED-4DB2-BD59-A6C34878D82A}">
                    <a16:rowId xmlns:a16="http://schemas.microsoft.com/office/drawing/2014/main" val="1838182750"/>
                  </a:ext>
                </a:extLst>
              </a:tr>
              <a:tr h="370840">
                <a:tc>
                  <a:txBody>
                    <a:bodyPr/>
                    <a:lstStyle/>
                    <a:p>
                      <a:pPr rtl="1"/>
                      <a:endParaRPr lang="ar-EG" sz="2000" dirty="0"/>
                    </a:p>
                  </a:txBody>
                  <a:tcPr/>
                </a:tc>
                <a:tc>
                  <a:txBody>
                    <a:bodyPr/>
                    <a:lstStyle/>
                    <a:p>
                      <a:pPr marL="0" marR="0" lvl="0" indent="0" algn="justLow" defTabSz="914400" rtl="0" eaLnBrk="1" fontAlgn="auto" latinLnBrk="0" hangingPunct="1">
                        <a:lnSpc>
                          <a:spcPct val="100000"/>
                        </a:lnSpc>
                        <a:spcBef>
                          <a:spcPts val="0"/>
                        </a:spcBef>
                        <a:spcAft>
                          <a:spcPts val="0"/>
                        </a:spcAft>
                        <a:buClrTx/>
                        <a:buSzTx/>
                        <a:buFontTx/>
                        <a:buNone/>
                        <a:tabLst/>
                        <a:defRPr/>
                      </a:pPr>
                      <a:r>
                        <a:rPr lang="en-US" sz="2000" b="0" u="none" strike="noStrike" kern="1200" baseline="0" dirty="0">
                          <a:solidFill>
                            <a:schemeClr val="dk1"/>
                          </a:solidFill>
                        </a:rPr>
                        <a:t>The database for your software project is expected to run into multiple terabytes. After consulting with the infrastructure team you discover there are terabytes of available storage in the data center that can be secured at a much lower cost than purchasing new equipment.</a:t>
                      </a:r>
                      <a:endParaRPr lang="ar-EG" sz="2000" dirty="0"/>
                    </a:p>
                  </a:txBody>
                  <a:tcPr/>
                </a:tc>
                <a:extLst>
                  <a:ext uri="{0D108BD9-81ED-4DB2-BD59-A6C34878D82A}">
                    <a16:rowId xmlns:a16="http://schemas.microsoft.com/office/drawing/2014/main" val="670685787"/>
                  </a:ext>
                </a:extLst>
              </a:tr>
              <a:tr h="370840">
                <a:tc>
                  <a:txBody>
                    <a:bodyPr/>
                    <a:lstStyle/>
                    <a:p>
                      <a:pPr rtl="1"/>
                      <a:endParaRPr lang="ar-EG" sz="2000" dirty="0"/>
                    </a:p>
                  </a:txBody>
                  <a:tcPr/>
                </a:tc>
                <a:tc>
                  <a:txBody>
                    <a:bodyPr/>
                    <a:lstStyle/>
                    <a:p>
                      <a:pPr marL="0" marR="0" lvl="0" indent="0" algn="justLow" defTabSz="914400" rtl="0" eaLnBrk="1" fontAlgn="auto" latinLnBrk="0" hangingPunct="1">
                        <a:lnSpc>
                          <a:spcPct val="100000"/>
                        </a:lnSpc>
                        <a:spcBef>
                          <a:spcPts val="0"/>
                        </a:spcBef>
                        <a:spcAft>
                          <a:spcPts val="0"/>
                        </a:spcAft>
                        <a:buClrTx/>
                        <a:buSzTx/>
                        <a:buFontTx/>
                        <a:buNone/>
                        <a:tabLst/>
                        <a:defRPr/>
                      </a:pPr>
                      <a:r>
                        <a:rPr lang="en-US" sz="2000" b="0" u="none" strike="noStrike" kern="1200" baseline="0" dirty="0">
                          <a:solidFill>
                            <a:schemeClr val="dk1"/>
                          </a:solidFill>
                        </a:rPr>
                        <a:t>An out-of-state vendor on your project has expressed concerns about meeting delivery due dates. You engage a local vendor that can easily meet the delivery dates without issue.</a:t>
                      </a:r>
                      <a:endParaRPr lang="ar-EG" sz="2000" dirty="0"/>
                    </a:p>
                  </a:txBody>
                  <a:tcPr/>
                </a:tc>
                <a:extLst>
                  <a:ext uri="{0D108BD9-81ED-4DB2-BD59-A6C34878D82A}">
                    <a16:rowId xmlns:a16="http://schemas.microsoft.com/office/drawing/2014/main" val="294120935"/>
                  </a:ext>
                </a:extLst>
              </a:tr>
              <a:tr h="370840">
                <a:tc>
                  <a:txBody>
                    <a:bodyPr/>
                    <a:lstStyle/>
                    <a:p>
                      <a:pPr rtl="1"/>
                      <a:endParaRPr lang="ar-EG" sz="2000" dirty="0"/>
                    </a:p>
                  </a:txBody>
                  <a:tcPr/>
                </a:tc>
                <a:tc>
                  <a:txBody>
                    <a:bodyPr/>
                    <a:lstStyle/>
                    <a:p>
                      <a:pPr algn="justLow"/>
                      <a:r>
                        <a:rPr lang="en-US" sz="2000" b="0" u="none" strike="noStrike" kern="1200" baseline="0" dirty="0">
                          <a:solidFill>
                            <a:schemeClr val="dk1"/>
                          </a:solidFill>
                        </a:rPr>
                        <a:t>Staffing up for customer service on your project will take too long and be too</a:t>
                      </a:r>
                    </a:p>
                    <a:p>
                      <a:pPr marL="0" marR="0" lvl="0" indent="0" algn="justLow" defTabSz="914400" rtl="0" eaLnBrk="1" fontAlgn="auto" latinLnBrk="0" hangingPunct="1">
                        <a:lnSpc>
                          <a:spcPct val="100000"/>
                        </a:lnSpc>
                        <a:spcBef>
                          <a:spcPts val="0"/>
                        </a:spcBef>
                        <a:spcAft>
                          <a:spcPts val="0"/>
                        </a:spcAft>
                        <a:buClrTx/>
                        <a:buSzTx/>
                        <a:buFontTx/>
                        <a:buNone/>
                        <a:tabLst/>
                        <a:defRPr/>
                      </a:pPr>
                      <a:r>
                        <a:rPr lang="en-US" sz="2000" b="0" u="none" strike="noStrike" kern="1200" baseline="0" dirty="0">
                          <a:solidFill>
                            <a:schemeClr val="dk1"/>
                          </a:solidFill>
                        </a:rPr>
                        <a:t>expensive. You identify a vendor that will exceed your customer service requirements and will pay penalties if their service falls below stated quality levels.</a:t>
                      </a:r>
                      <a:endParaRPr lang="ar-EG" sz="2000" dirty="0"/>
                    </a:p>
                  </a:txBody>
                  <a:tcPr/>
                </a:tc>
                <a:extLst>
                  <a:ext uri="{0D108BD9-81ED-4DB2-BD59-A6C34878D82A}">
                    <a16:rowId xmlns:a16="http://schemas.microsoft.com/office/drawing/2014/main" val="372962764"/>
                  </a:ext>
                </a:extLst>
              </a:tr>
            </a:tbl>
          </a:graphicData>
        </a:graphic>
      </p:graphicFrame>
      <p:sp>
        <p:nvSpPr>
          <p:cNvPr id="13" name="Rectangle: Single Corner Snipped 12">
            <a:extLst>
              <a:ext uri="{FF2B5EF4-FFF2-40B4-BE49-F238E27FC236}">
                <a16:creationId xmlns:a16="http://schemas.microsoft.com/office/drawing/2014/main" id="{90EE3AFB-1866-F290-1027-CE337BD4944F}"/>
              </a:ext>
            </a:extLst>
          </p:cNvPr>
          <p:cNvSpPr/>
          <p:nvPr/>
        </p:nvSpPr>
        <p:spPr>
          <a:xfrm>
            <a:off x="10688716" y="1618240"/>
            <a:ext cx="1145308" cy="868218"/>
          </a:xfrm>
          <a:prstGeom prst="snip1Rect">
            <a:avLst/>
          </a:prstGeom>
        </p:spPr>
        <p:style>
          <a:lnRef idx="1">
            <a:schemeClr val="accent6"/>
          </a:lnRef>
          <a:fillRef idx="2">
            <a:schemeClr val="accent6"/>
          </a:fillRef>
          <a:effectRef idx="1">
            <a:schemeClr val="accent6"/>
          </a:effectRef>
          <a:fontRef idx="minor">
            <a:schemeClr val="dk1"/>
          </a:fontRef>
        </p:style>
        <p:txBody>
          <a:bodyPr rtlCol="1" anchor="ctr"/>
          <a:lstStyle/>
          <a:p>
            <a:pPr algn="ctr"/>
            <a:r>
              <a:rPr lang="en-US" sz="1800" b="1" u="none" strike="noStrike" kern="1200" baseline="0" dirty="0">
                <a:solidFill>
                  <a:schemeClr val="bg1"/>
                </a:solidFill>
              </a:rPr>
              <a:t>mitigate</a:t>
            </a:r>
            <a:endParaRPr lang="ar-EG" b="1" dirty="0">
              <a:solidFill>
                <a:schemeClr val="bg1"/>
              </a:solidFill>
            </a:endParaRPr>
          </a:p>
        </p:txBody>
      </p:sp>
      <p:sp>
        <p:nvSpPr>
          <p:cNvPr id="14" name="Rectangle 13">
            <a:extLst>
              <a:ext uri="{FF2B5EF4-FFF2-40B4-BE49-F238E27FC236}">
                <a16:creationId xmlns:a16="http://schemas.microsoft.com/office/drawing/2014/main" id="{9A8289C1-0055-FEDC-C926-727A31FEC7ED}"/>
              </a:ext>
            </a:extLst>
          </p:cNvPr>
          <p:cNvSpPr/>
          <p:nvPr/>
        </p:nvSpPr>
        <p:spPr>
          <a:xfrm>
            <a:off x="10688716" y="2906873"/>
            <a:ext cx="1073661" cy="656197"/>
          </a:xfrm>
          <a:prstGeom prst="rect">
            <a:avLst/>
          </a:prstGeom>
        </p:spPr>
        <p:style>
          <a:lnRef idx="1">
            <a:schemeClr val="accent1"/>
          </a:lnRef>
          <a:fillRef idx="3">
            <a:schemeClr val="accent1"/>
          </a:fillRef>
          <a:effectRef idx="2">
            <a:schemeClr val="accent1"/>
          </a:effectRef>
          <a:fontRef idx="minor">
            <a:schemeClr val="lt1"/>
          </a:fontRef>
        </p:style>
        <p:txBody>
          <a:bodyPr rtlCol="1" anchor="ctr"/>
          <a:lstStyle/>
          <a:p>
            <a:pPr algn="ctr"/>
            <a:r>
              <a:rPr lang="en-US" sz="1800" b="1" u="none" strike="noStrike" kern="1200" baseline="0" dirty="0">
                <a:solidFill>
                  <a:schemeClr val="bg1"/>
                </a:solidFill>
              </a:rPr>
              <a:t>exploit</a:t>
            </a:r>
            <a:endParaRPr lang="ar-EG" b="1" dirty="0">
              <a:solidFill>
                <a:schemeClr val="bg1"/>
              </a:solidFill>
            </a:endParaRPr>
          </a:p>
        </p:txBody>
      </p:sp>
      <p:sp>
        <p:nvSpPr>
          <p:cNvPr id="15" name="Rectangle 14">
            <a:extLst>
              <a:ext uri="{FF2B5EF4-FFF2-40B4-BE49-F238E27FC236}">
                <a16:creationId xmlns:a16="http://schemas.microsoft.com/office/drawing/2014/main" id="{F35E86E5-991F-3D69-6F05-E419481C128D}"/>
              </a:ext>
            </a:extLst>
          </p:cNvPr>
          <p:cNvSpPr/>
          <p:nvPr/>
        </p:nvSpPr>
        <p:spPr>
          <a:xfrm>
            <a:off x="10688716" y="4102824"/>
            <a:ext cx="1073661" cy="65619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1" anchor="ctr"/>
          <a:lstStyle/>
          <a:p>
            <a:pPr algn="ctr"/>
            <a:r>
              <a:rPr lang="en-US" b="1" dirty="0">
                <a:solidFill>
                  <a:schemeClr val="bg1"/>
                </a:solidFill>
              </a:rPr>
              <a:t>Avoid</a:t>
            </a:r>
            <a:endParaRPr lang="ar-EG" b="1" dirty="0">
              <a:solidFill>
                <a:schemeClr val="bg1"/>
              </a:solidFill>
            </a:endParaRPr>
          </a:p>
        </p:txBody>
      </p:sp>
      <p:sp>
        <p:nvSpPr>
          <p:cNvPr id="16" name="Rectangle 15">
            <a:extLst>
              <a:ext uri="{FF2B5EF4-FFF2-40B4-BE49-F238E27FC236}">
                <a16:creationId xmlns:a16="http://schemas.microsoft.com/office/drawing/2014/main" id="{09191B32-9509-4E70-8B9B-CED8403EDADB}"/>
              </a:ext>
            </a:extLst>
          </p:cNvPr>
          <p:cNvSpPr/>
          <p:nvPr/>
        </p:nvSpPr>
        <p:spPr>
          <a:xfrm>
            <a:off x="10724539" y="5025001"/>
            <a:ext cx="1073661" cy="652339"/>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r>
              <a:rPr lang="en-US" sz="1800" b="1" u="none" strike="noStrike" kern="1200" baseline="0" dirty="0">
                <a:solidFill>
                  <a:schemeClr val="bg1"/>
                </a:solidFill>
              </a:rPr>
              <a:t>transfer,</a:t>
            </a:r>
            <a:endParaRPr lang="ar-EG" sz="2000" b="1" dirty="0">
              <a:solidFill>
                <a:schemeClr val="bg1"/>
              </a:solidFill>
            </a:endParaRPr>
          </a:p>
        </p:txBody>
      </p:sp>
      <p:sp>
        <p:nvSpPr>
          <p:cNvPr id="10" name="TextBox 9">
            <a:extLst>
              <a:ext uri="{FF2B5EF4-FFF2-40B4-BE49-F238E27FC236}">
                <a16:creationId xmlns:a16="http://schemas.microsoft.com/office/drawing/2014/main" id="{6846D065-09EE-C5DE-31C7-C8D26710A35A}"/>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500935222"/>
      </p:ext>
    </p:extLst>
  </p:cSld>
  <p:clrMapOvr>
    <a:masterClrMapping/>
  </p:clrMapOvr>
  <mc:AlternateContent xmlns:mc="http://schemas.openxmlformats.org/markup-compatibility/2006" xmlns:p14="http://schemas.microsoft.com/office/powerpoint/2010/main">
    <mc:Choice Requires="p14">
      <p:transition spd="slow" p14:dur="2000" advTm="338975"/>
    </mc:Choice>
    <mc:Fallback xmlns="">
      <p:transition spd="slow" advTm="3389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4303294" cy="584775"/>
          </a:xfrm>
          <a:prstGeom prst="rect">
            <a:avLst/>
          </a:prstGeom>
          <a:noFill/>
        </p:spPr>
        <p:txBody>
          <a:bodyPr wrap="none" rtlCol="0">
            <a:spAutoFit/>
          </a:bodyPr>
          <a:lstStyle/>
          <a:p>
            <a:r>
              <a:rPr lang="en-US" sz="3200" b="1" i="0" u="none" strike="noStrike" baseline="0" dirty="0">
                <a:solidFill>
                  <a:schemeClr val="accent2"/>
                </a:solidFill>
                <a:latin typeface="Cambria,Bold"/>
              </a:rPr>
              <a:t>Risk Register Updates</a:t>
            </a:r>
            <a:endParaRPr lang="en-US" sz="6600" dirty="0">
              <a:solidFill>
                <a:schemeClr val="accent2"/>
              </a:solidFill>
              <a:cs typeface="Tajawal Medium" panose="00000600000000000000" pitchFamily="2" charset="-78"/>
            </a:endParaRPr>
          </a:p>
        </p:txBody>
      </p:sp>
      <p:sp>
        <p:nvSpPr>
          <p:cNvPr id="14" name="TextBox 13">
            <a:extLst>
              <a:ext uri="{FF2B5EF4-FFF2-40B4-BE49-F238E27FC236}">
                <a16:creationId xmlns:a16="http://schemas.microsoft.com/office/drawing/2014/main" id="{FD58D590-B13E-02A5-2153-0457685B0723}"/>
              </a:ext>
            </a:extLst>
          </p:cNvPr>
          <p:cNvSpPr txBox="1"/>
          <p:nvPr/>
        </p:nvSpPr>
        <p:spPr>
          <a:xfrm>
            <a:off x="1747098" y="1695136"/>
            <a:ext cx="9142575" cy="523220"/>
          </a:xfrm>
          <a:prstGeom prst="rect">
            <a:avLst/>
          </a:prstGeom>
          <a:noFill/>
        </p:spPr>
        <p:txBody>
          <a:bodyPr wrap="square">
            <a:spAutoFit/>
          </a:bodyPr>
          <a:lstStyle/>
          <a:p>
            <a:r>
              <a:rPr lang="en-US" sz="2800" b="0" i="0" u="none" strike="noStrike" baseline="0" dirty="0">
                <a:latin typeface="Calibri" panose="020F0502020204030204" pitchFamily="34" charset="0"/>
              </a:rPr>
              <a:t>The risk register is completed at this point and can include:</a:t>
            </a:r>
            <a:endParaRPr lang="ar-EG" sz="2800" dirty="0"/>
          </a:p>
        </p:txBody>
      </p:sp>
      <p:sp>
        <p:nvSpPr>
          <p:cNvPr id="15" name="TextBox 14">
            <a:extLst>
              <a:ext uri="{FF2B5EF4-FFF2-40B4-BE49-F238E27FC236}">
                <a16:creationId xmlns:a16="http://schemas.microsoft.com/office/drawing/2014/main" id="{9D8C8672-8C57-7AB5-6667-AAC5BA7710C6}"/>
              </a:ext>
            </a:extLst>
          </p:cNvPr>
          <p:cNvSpPr txBox="1"/>
          <p:nvPr/>
        </p:nvSpPr>
        <p:spPr>
          <a:xfrm>
            <a:off x="1370530" y="2852253"/>
            <a:ext cx="7860146" cy="2062103"/>
          </a:xfrm>
          <a:prstGeom prst="rect">
            <a:avLst/>
          </a:prstGeom>
          <a:noFill/>
        </p:spPr>
        <p:txBody>
          <a:bodyPr wrap="square">
            <a:spAutoFit/>
          </a:bodyPr>
          <a:lstStyle/>
          <a:p>
            <a:pPr marL="457200" indent="-457200" algn="l">
              <a:buFont typeface="Wingdings" panose="05000000000000000000" pitchFamily="2" charset="2"/>
              <a:buChar char="q"/>
            </a:pPr>
            <a:r>
              <a:rPr lang="en-US" sz="3200" b="0" i="0" u="none" strike="noStrike" baseline="0" dirty="0">
                <a:latin typeface="Calibri" panose="020F0502020204030204" pitchFamily="34" charset="0"/>
              </a:rPr>
              <a:t>Identified risks and descriptions</a:t>
            </a:r>
          </a:p>
          <a:p>
            <a:pPr marL="457200" indent="-457200" algn="l">
              <a:buFont typeface="Wingdings" panose="05000000000000000000" pitchFamily="2" charset="2"/>
              <a:buChar char="q"/>
            </a:pPr>
            <a:r>
              <a:rPr lang="en-US" sz="3200" b="0" i="0" u="none" strike="noStrike" baseline="0" dirty="0">
                <a:latin typeface="Calibri" panose="020F0502020204030204" pitchFamily="34" charset="0"/>
              </a:rPr>
              <a:t>Triggers</a:t>
            </a:r>
          </a:p>
          <a:p>
            <a:pPr marL="457200" indent="-457200" algn="l">
              <a:buFont typeface="Wingdings" panose="05000000000000000000" pitchFamily="2" charset="2"/>
              <a:buChar char="q"/>
            </a:pPr>
            <a:r>
              <a:rPr lang="en-US" sz="3200" b="0" i="0" u="none" strike="noStrike" baseline="0" dirty="0">
                <a:latin typeface="Calibri" panose="020F0502020204030204" pitchFamily="34" charset="0"/>
              </a:rPr>
              <a:t>Response strategy</a:t>
            </a:r>
          </a:p>
          <a:p>
            <a:pPr marL="457200" indent="-457200" algn="l">
              <a:buFont typeface="Wingdings" panose="05000000000000000000" pitchFamily="2" charset="2"/>
              <a:buChar char="q"/>
            </a:pPr>
            <a:r>
              <a:rPr lang="en-US" sz="3200" b="0" i="0" u="none" strike="noStrike" baseline="0" dirty="0">
                <a:latin typeface="Calibri" panose="020F0502020204030204" pitchFamily="34" charset="0"/>
              </a:rPr>
              <a:t>Specific actions taken if risk occurs</a:t>
            </a:r>
            <a:endParaRPr lang="ar-EG" sz="3200" dirty="0"/>
          </a:p>
        </p:txBody>
      </p:sp>
      <p:sp>
        <p:nvSpPr>
          <p:cNvPr id="9" name="Thought Bubble: Cloud 8">
            <a:extLst>
              <a:ext uri="{FF2B5EF4-FFF2-40B4-BE49-F238E27FC236}">
                <a16:creationId xmlns:a16="http://schemas.microsoft.com/office/drawing/2014/main" id="{CC412DEF-6422-0FF6-C469-D7D821752E50}"/>
              </a:ext>
            </a:extLst>
          </p:cNvPr>
          <p:cNvSpPr/>
          <p:nvPr/>
        </p:nvSpPr>
        <p:spPr>
          <a:xfrm>
            <a:off x="7895342" y="2437652"/>
            <a:ext cx="2068946" cy="898597"/>
          </a:xfrm>
          <a:prstGeom prst="cloudCallout">
            <a:avLst>
              <a:gd name="adj1" fmla="val -75865"/>
              <a:gd name="adj2" fmla="val 15307"/>
            </a:avLst>
          </a:prstGeom>
          <a:ln w="28575">
            <a:solidFill>
              <a:srgbClr val="00B0F0"/>
            </a:solidFill>
          </a:ln>
        </p:spPr>
        <p:style>
          <a:lnRef idx="2">
            <a:schemeClr val="accent4"/>
          </a:lnRef>
          <a:fillRef idx="1">
            <a:schemeClr val="lt1"/>
          </a:fillRef>
          <a:effectRef idx="0">
            <a:schemeClr val="accent4"/>
          </a:effectRef>
          <a:fontRef idx="minor">
            <a:schemeClr val="dk1"/>
          </a:fontRef>
        </p:style>
        <p:txBody>
          <a:bodyPr rtlCol="1" anchor="ctr"/>
          <a:lstStyle/>
          <a:p>
            <a:pPr algn="ctr"/>
            <a:r>
              <a:rPr lang="ar-EG" b="1" dirty="0"/>
              <a:t>تحديد المخاطر ووصفها </a:t>
            </a:r>
          </a:p>
        </p:txBody>
      </p:sp>
      <p:sp>
        <p:nvSpPr>
          <p:cNvPr id="12" name="Thought Bubble: Cloud 11">
            <a:extLst>
              <a:ext uri="{FF2B5EF4-FFF2-40B4-BE49-F238E27FC236}">
                <a16:creationId xmlns:a16="http://schemas.microsoft.com/office/drawing/2014/main" id="{6201E058-3D50-6AC6-4F84-57B21F5279D8}"/>
              </a:ext>
            </a:extLst>
          </p:cNvPr>
          <p:cNvSpPr/>
          <p:nvPr/>
        </p:nvSpPr>
        <p:spPr>
          <a:xfrm>
            <a:off x="7915063" y="3751948"/>
            <a:ext cx="2068946" cy="898597"/>
          </a:xfrm>
          <a:prstGeom prst="cloudCallout">
            <a:avLst>
              <a:gd name="adj1" fmla="val -189258"/>
              <a:gd name="adj2" fmla="val 11196"/>
            </a:avLst>
          </a:prstGeom>
          <a:ln w="28575">
            <a:solidFill>
              <a:srgbClr val="00B0F0"/>
            </a:solidFill>
          </a:ln>
        </p:spPr>
        <p:style>
          <a:lnRef idx="2">
            <a:schemeClr val="accent4"/>
          </a:lnRef>
          <a:fillRef idx="1">
            <a:schemeClr val="lt1"/>
          </a:fillRef>
          <a:effectRef idx="0">
            <a:schemeClr val="accent4"/>
          </a:effectRef>
          <a:fontRef idx="minor">
            <a:schemeClr val="dk1"/>
          </a:fontRef>
        </p:style>
        <p:txBody>
          <a:bodyPr rtlCol="1" anchor="ctr"/>
          <a:lstStyle/>
          <a:p>
            <a:pPr algn="ctr"/>
            <a:r>
              <a:rPr lang="ar-EG" b="1" dirty="0"/>
              <a:t>إستراتيجية الإستجابة </a:t>
            </a:r>
          </a:p>
        </p:txBody>
      </p:sp>
      <p:sp>
        <p:nvSpPr>
          <p:cNvPr id="13" name="Thought Bubble: Cloud 12">
            <a:extLst>
              <a:ext uri="{FF2B5EF4-FFF2-40B4-BE49-F238E27FC236}">
                <a16:creationId xmlns:a16="http://schemas.microsoft.com/office/drawing/2014/main" id="{68847F90-BEF8-FA7E-289B-C14DDFCBAA1C}"/>
              </a:ext>
            </a:extLst>
          </p:cNvPr>
          <p:cNvSpPr/>
          <p:nvPr/>
        </p:nvSpPr>
        <p:spPr>
          <a:xfrm>
            <a:off x="5322956" y="3278971"/>
            <a:ext cx="2068946" cy="898597"/>
          </a:xfrm>
          <a:prstGeom prst="cloudCallout">
            <a:avLst>
              <a:gd name="adj1" fmla="val -150865"/>
              <a:gd name="adj2" fmla="val -8334"/>
            </a:avLst>
          </a:prstGeom>
          <a:ln w="28575">
            <a:solidFill>
              <a:srgbClr val="00B0F0"/>
            </a:solidFill>
          </a:ln>
        </p:spPr>
        <p:style>
          <a:lnRef idx="2">
            <a:schemeClr val="accent4"/>
          </a:lnRef>
          <a:fillRef idx="1">
            <a:schemeClr val="lt1"/>
          </a:fillRef>
          <a:effectRef idx="0">
            <a:schemeClr val="accent4"/>
          </a:effectRef>
          <a:fontRef idx="minor">
            <a:schemeClr val="dk1"/>
          </a:fontRef>
        </p:style>
        <p:txBody>
          <a:bodyPr rtlCol="1" anchor="ctr"/>
          <a:lstStyle/>
          <a:p>
            <a:pPr algn="ctr"/>
            <a:r>
              <a:rPr lang="ar-EG" b="1" dirty="0"/>
              <a:t>المحفزات </a:t>
            </a:r>
          </a:p>
        </p:txBody>
      </p:sp>
      <p:sp>
        <p:nvSpPr>
          <p:cNvPr id="17" name="Thought Bubble: Cloud 16">
            <a:extLst>
              <a:ext uri="{FF2B5EF4-FFF2-40B4-BE49-F238E27FC236}">
                <a16:creationId xmlns:a16="http://schemas.microsoft.com/office/drawing/2014/main" id="{767A5332-0F71-CCE1-E5C2-61289212C65D}"/>
              </a:ext>
            </a:extLst>
          </p:cNvPr>
          <p:cNvSpPr/>
          <p:nvPr/>
        </p:nvSpPr>
        <p:spPr>
          <a:xfrm>
            <a:off x="6821428" y="5084246"/>
            <a:ext cx="2068946" cy="898597"/>
          </a:xfrm>
          <a:prstGeom prst="cloudCallout">
            <a:avLst>
              <a:gd name="adj1" fmla="val -116490"/>
              <a:gd name="adj2" fmla="val -70005"/>
            </a:avLst>
          </a:prstGeom>
          <a:ln w="28575">
            <a:solidFill>
              <a:srgbClr val="00B0F0"/>
            </a:solidFill>
          </a:ln>
        </p:spPr>
        <p:style>
          <a:lnRef idx="2">
            <a:schemeClr val="accent4"/>
          </a:lnRef>
          <a:fillRef idx="1">
            <a:schemeClr val="lt1"/>
          </a:fillRef>
          <a:effectRef idx="0">
            <a:schemeClr val="accent4"/>
          </a:effectRef>
          <a:fontRef idx="minor">
            <a:schemeClr val="dk1"/>
          </a:fontRef>
        </p:style>
        <p:txBody>
          <a:bodyPr rtlCol="1" anchor="ctr"/>
          <a:lstStyle/>
          <a:p>
            <a:pPr algn="ctr"/>
            <a:r>
              <a:rPr lang="ar-EG" b="1" dirty="0"/>
              <a:t>إتخاذ إجراءات محدده في حالة حدوث مخاطر</a:t>
            </a: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989658424"/>
      </p:ext>
    </p:extLst>
  </p:cSld>
  <p:clrMapOvr>
    <a:masterClrMapping/>
  </p:clrMapOvr>
  <mc:AlternateContent xmlns:mc="http://schemas.openxmlformats.org/markup-compatibility/2006" xmlns:p14="http://schemas.microsoft.com/office/powerpoint/2010/main">
    <mc:Choice Requires="p14">
      <p:transition spd="slow" p14:dur="2000" advTm="100552"/>
    </mc:Choice>
    <mc:Fallback xmlns="">
      <p:transition spd="slow" advTm="1005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5781070" cy="584775"/>
          </a:xfrm>
          <a:prstGeom prst="rect">
            <a:avLst/>
          </a:prstGeom>
          <a:noFill/>
        </p:spPr>
        <p:txBody>
          <a:bodyPr wrap="none" rtlCol="0">
            <a:spAutoFit/>
          </a:bodyPr>
          <a:lstStyle/>
          <a:p>
            <a:r>
              <a:rPr lang="en-US" sz="3200" b="1" i="0" u="none" strike="noStrike" baseline="0" dirty="0">
                <a:solidFill>
                  <a:schemeClr val="accent2"/>
                </a:solidFill>
                <a:latin typeface="Cambria,Bold"/>
              </a:rPr>
              <a:t>Risk Register Updates Sample</a:t>
            </a:r>
            <a:endParaRPr lang="en-US" sz="6600" dirty="0">
              <a:solidFill>
                <a:schemeClr val="accent2"/>
              </a:solidFill>
              <a:cs typeface="Tajawal Medium" panose="00000600000000000000" pitchFamily="2" charset="-78"/>
            </a:endParaRP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7" name="Picture 26">
            <a:extLst>
              <a:ext uri="{FF2B5EF4-FFF2-40B4-BE49-F238E27FC236}">
                <a16:creationId xmlns:a16="http://schemas.microsoft.com/office/drawing/2014/main" id="{244FC374-CE8D-FF34-6FC9-6FEE26EAC8DA}"/>
              </a:ext>
            </a:extLst>
          </p:cNvPr>
          <p:cNvPicPr>
            <a:picLocks noChangeAspect="1"/>
          </p:cNvPicPr>
          <p:nvPr/>
        </p:nvPicPr>
        <p:blipFill>
          <a:blip r:embed="rId7"/>
          <a:stretch>
            <a:fillRect/>
          </a:stretch>
        </p:blipFill>
        <p:spPr>
          <a:xfrm>
            <a:off x="2440788" y="1579367"/>
            <a:ext cx="9475919" cy="1687360"/>
          </a:xfrm>
          <a:prstGeom prst="rect">
            <a:avLst/>
          </a:prstGeom>
        </p:spPr>
      </p:pic>
      <p:pic>
        <p:nvPicPr>
          <p:cNvPr id="29" name="Picture 28">
            <a:extLst>
              <a:ext uri="{FF2B5EF4-FFF2-40B4-BE49-F238E27FC236}">
                <a16:creationId xmlns:a16="http://schemas.microsoft.com/office/drawing/2014/main" id="{16A68A11-D8A3-201C-C608-794A4A756DE8}"/>
              </a:ext>
            </a:extLst>
          </p:cNvPr>
          <p:cNvPicPr>
            <a:picLocks noChangeAspect="1"/>
          </p:cNvPicPr>
          <p:nvPr/>
        </p:nvPicPr>
        <p:blipFill>
          <a:blip r:embed="rId8"/>
          <a:stretch>
            <a:fillRect/>
          </a:stretch>
        </p:blipFill>
        <p:spPr>
          <a:xfrm>
            <a:off x="2419431" y="3168204"/>
            <a:ext cx="9575260" cy="2883459"/>
          </a:xfrm>
          <a:prstGeom prst="rect">
            <a:avLst/>
          </a:prstGeom>
        </p:spPr>
      </p:pic>
      <p:sp>
        <p:nvSpPr>
          <p:cNvPr id="30" name="Thought Bubble: Cloud 29">
            <a:extLst>
              <a:ext uri="{FF2B5EF4-FFF2-40B4-BE49-F238E27FC236}">
                <a16:creationId xmlns:a16="http://schemas.microsoft.com/office/drawing/2014/main" id="{F362E2D8-E897-2495-A3DB-BBA4AA27ECEB}"/>
              </a:ext>
            </a:extLst>
          </p:cNvPr>
          <p:cNvSpPr/>
          <p:nvPr/>
        </p:nvSpPr>
        <p:spPr>
          <a:xfrm>
            <a:off x="126207" y="3814291"/>
            <a:ext cx="2020591" cy="935953"/>
          </a:xfrm>
          <a:prstGeom prst="cloudCallout">
            <a:avLst>
              <a:gd name="adj1" fmla="val 66226"/>
              <a:gd name="adj2" fmla="val 9358"/>
            </a:avLst>
          </a:prstGeom>
        </p:spPr>
        <p:style>
          <a:lnRef idx="2">
            <a:schemeClr val="accent2"/>
          </a:lnRef>
          <a:fillRef idx="1">
            <a:schemeClr val="lt1"/>
          </a:fillRef>
          <a:effectRef idx="0">
            <a:schemeClr val="accent2"/>
          </a:effectRef>
          <a:fontRef idx="minor">
            <a:schemeClr val="dk1"/>
          </a:fontRef>
        </p:style>
        <p:txBody>
          <a:bodyPr rtlCol="1" anchor="ctr"/>
          <a:lstStyle/>
          <a:p>
            <a:pPr marL="0" marR="0" lvl="0" indent="0" algn="r" defTabSz="914400" rtl="0" eaLnBrk="0" fontAlgn="base" latinLnBrk="0" hangingPunct="0">
              <a:lnSpc>
                <a:spcPct val="100000"/>
              </a:lnSpc>
              <a:spcBef>
                <a:spcPct val="0"/>
              </a:spcBef>
              <a:spcAft>
                <a:spcPct val="0"/>
              </a:spcAft>
              <a:buClrTx/>
              <a:buSzTx/>
              <a:buFontTx/>
              <a:buNone/>
              <a:tabLst/>
            </a:pPr>
            <a:r>
              <a:rPr kumimoji="0" lang="ar-SA" altLang="ar-EG" sz="1800" b="1" i="0" u="none" strike="noStrike" cap="none" normalizeH="0" baseline="0" dirty="0">
                <a:ln>
                  <a:noFill/>
                </a:ln>
                <a:solidFill>
                  <a:srgbClr val="202124"/>
                </a:solidFill>
                <a:effectLst/>
                <a:latin typeface="inherit"/>
                <a:cs typeface="Arial" panose="020B0604020202020204" pitchFamily="34" charset="0"/>
              </a:rPr>
              <a:t>محطات العمل غير المدارة في المخزون</a:t>
            </a:r>
            <a:r>
              <a:rPr kumimoji="0" lang="ar-EG" altLang="ar-EG" sz="600" b="1" i="0" u="none" strike="noStrike" cap="none" normalizeH="0" baseline="0" dirty="0">
                <a:ln>
                  <a:noFill/>
                </a:ln>
                <a:solidFill>
                  <a:schemeClr val="tx1"/>
                </a:solidFill>
                <a:effectLst/>
              </a:rPr>
              <a:t> </a:t>
            </a:r>
            <a:endParaRPr kumimoji="0" lang="ar-EG" altLang="ar-EG" sz="1400" b="1" i="0" u="none" strike="noStrike" cap="none" normalizeH="0" baseline="0" dirty="0">
              <a:ln>
                <a:noFill/>
              </a:ln>
              <a:solidFill>
                <a:schemeClr val="tx1"/>
              </a:solidFill>
              <a:effectLst/>
              <a:latin typeface="Arial" panose="020B0604020202020204" pitchFamily="34" charset="0"/>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spTree>
    <p:custDataLst>
      <p:tags r:id="rId1"/>
    </p:custDataLst>
    <p:extLst>
      <p:ext uri="{BB962C8B-B14F-4D97-AF65-F5344CB8AC3E}">
        <p14:creationId xmlns:p14="http://schemas.microsoft.com/office/powerpoint/2010/main" val="3833604885"/>
      </p:ext>
    </p:extLst>
  </p:cSld>
  <p:clrMapOvr>
    <a:masterClrMapping/>
  </p:clrMapOvr>
  <mc:AlternateContent xmlns:mc="http://schemas.openxmlformats.org/markup-compatibility/2006">
    <mc:Choice xmlns:p14="http://schemas.microsoft.com/office/powerpoint/2010/main" Requires="p14">
      <p:transition spd="slow" p14:dur="2000" advTm="251075"/>
    </mc:Choice>
    <mc:Fallback>
      <p:transition spd="slow" advTm="25107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5781070" cy="584775"/>
          </a:xfrm>
          <a:prstGeom prst="rect">
            <a:avLst/>
          </a:prstGeom>
          <a:noFill/>
        </p:spPr>
        <p:txBody>
          <a:bodyPr wrap="none" rtlCol="0">
            <a:spAutoFit/>
          </a:bodyPr>
          <a:lstStyle/>
          <a:p>
            <a:r>
              <a:rPr lang="en-US" sz="3200" b="1" i="0" u="none" strike="noStrike" baseline="0" dirty="0">
                <a:solidFill>
                  <a:schemeClr val="accent2"/>
                </a:solidFill>
                <a:latin typeface="Cambria,Bold"/>
              </a:rPr>
              <a:t>Risk Register Updates Sample</a:t>
            </a:r>
            <a:endParaRPr lang="en-US" sz="6600" dirty="0">
              <a:solidFill>
                <a:schemeClr val="accent2"/>
              </a:solidFill>
              <a:cs typeface="Tajawal Medium" panose="00000600000000000000" pitchFamily="2" charset="-78"/>
            </a:endParaRP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pic>
        <p:nvPicPr>
          <p:cNvPr id="9" name="Picture 8">
            <a:extLst>
              <a:ext uri="{FF2B5EF4-FFF2-40B4-BE49-F238E27FC236}">
                <a16:creationId xmlns:a16="http://schemas.microsoft.com/office/drawing/2014/main" id="{66C9971F-C6F1-25B0-B360-82A7296B220C}"/>
              </a:ext>
            </a:extLst>
          </p:cNvPr>
          <p:cNvPicPr>
            <a:picLocks noChangeAspect="1"/>
          </p:cNvPicPr>
          <p:nvPr/>
        </p:nvPicPr>
        <p:blipFill>
          <a:blip r:embed="rId7"/>
          <a:stretch>
            <a:fillRect/>
          </a:stretch>
        </p:blipFill>
        <p:spPr>
          <a:xfrm>
            <a:off x="1760707" y="1269666"/>
            <a:ext cx="10136222" cy="4679578"/>
          </a:xfrm>
          <a:prstGeom prst="rect">
            <a:avLst/>
          </a:prstGeom>
        </p:spPr>
      </p:pic>
    </p:spTree>
    <p:custDataLst>
      <p:tags r:id="rId1"/>
    </p:custDataLst>
    <p:extLst>
      <p:ext uri="{BB962C8B-B14F-4D97-AF65-F5344CB8AC3E}">
        <p14:creationId xmlns:p14="http://schemas.microsoft.com/office/powerpoint/2010/main" val="378802694"/>
      </p:ext>
    </p:extLst>
  </p:cSld>
  <p:clrMapOvr>
    <a:masterClrMapping/>
  </p:clrMapOvr>
  <mc:AlternateContent xmlns:mc="http://schemas.openxmlformats.org/markup-compatibility/2006">
    <mc:Choice xmlns:p14="http://schemas.microsoft.com/office/powerpoint/2010/main" Requires="p14">
      <p:transition spd="slow" p14:dur="2000" advTm="138262"/>
    </mc:Choice>
    <mc:Fallback>
      <p:transition spd="slow" advTm="13826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5781070" cy="584775"/>
          </a:xfrm>
          <a:prstGeom prst="rect">
            <a:avLst/>
          </a:prstGeom>
          <a:noFill/>
        </p:spPr>
        <p:txBody>
          <a:bodyPr wrap="none" rtlCol="0">
            <a:spAutoFit/>
          </a:bodyPr>
          <a:lstStyle/>
          <a:p>
            <a:r>
              <a:rPr lang="en-US" sz="3200" b="1" i="0" u="none" strike="noStrike" baseline="0" dirty="0">
                <a:solidFill>
                  <a:schemeClr val="accent2"/>
                </a:solidFill>
                <a:latin typeface="Cambria,Bold"/>
              </a:rPr>
              <a:t>Risk Register Updates Sample</a:t>
            </a:r>
            <a:endParaRPr lang="en-US" sz="6600" dirty="0">
              <a:solidFill>
                <a:schemeClr val="accent2"/>
              </a:solidFill>
              <a:cs typeface="Tajawal Medium" panose="00000600000000000000" pitchFamily="2" charset="-78"/>
            </a:endParaRP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pic>
        <p:nvPicPr>
          <p:cNvPr id="10" name="Picture 9">
            <a:extLst>
              <a:ext uri="{FF2B5EF4-FFF2-40B4-BE49-F238E27FC236}">
                <a16:creationId xmlns:a16="http://schemas.microsoft.com/office/drawing/2014/main" id="{BF403F5A-709D-A659-5651-8186E355563D}"/>
              </a:ext>
            </a:extLst>
          </p:cNvPr>
          <p:cNvPicPr>
            <a:picLocks noChangeAspect="1"/>
          </p:cNvPicPr>
          <p:nvPr/>
        </p:nvPicPr>
        <p:blipFill>
          <a:blip r:embed="rId7"/>
          <a:stretch>
            <a:fillRect/>
          </a:stretch>
        </p:blipFill>
        <p:spPr>
          <a:xfrm>
            <a:off x="1862937" y="1237757"/>
            <a:ext cx="10209738" cy="4711488"/>
          </a:xfrm>
          <a:prstGeom prst="rect">
            <a:avLst/>
          </a:prstGeom>
        </p:spPr>
      </p:pic>
    </p:spTree>
    <p:custDataLst>
      <p:tags r:id="rId1"/>
    </p:custDataLst>
    <p:extLst>
      <p:ext uri="{BB962C8B-B14F-4D97-AF65-F5344CB8AC3E}">
        <p14:creationId xmlns:p14="http://schemas.microsoft.com/office/powerpoint/2010/main" val="4270897913"/>
      </p:ext>
    </p:extLst>
  </p:cSld>
  <p:clrMapOvr>
    <a:masterClrMapping/>
  </p:clrMapOvr>
  <mc:AlternateContent xmlns:mc="http://schemas.openxmlformats.org/markup-compatibility/2006">
    <mc:Choice xmlns:p14="http://schemas.microsoft.com/office/powerpoint/2010/main" Requires="p14">
      <p:transition spd="slow" p14:dur="2000" advTm="136749"/>
    </mc:Choice>
    <mc:Fallback>
      <p:transition spd="slow" advTm="13674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5781070" cy="584775"/>
          </a:xfrm>
          <a:prstGeom prst="rect">
            <a:avLst/>
          </a:prstGeom>
          <a:noFill/>
        </p:spPr>
        <p:txBody>
          <a:bodyPr wrap="none" rtlCol="0">
            <a:spAutoFit/>
          </a:bodyPr>
          <a:lstStyle/>
          <a:p>
            <a:r>
              <a:rPr lang="en-US" sz="3200" b="1" i="0" u="none" strike="noStrike" baseline="0" dirty="0">
                <a:solidFill>
                  <a:schemeClr val="accent2"/>
                </a:solidFill>
                <a:latin typeface="Cambria,Bold"/>
              </a:rPr>
              <a:t>Risk Register Updates Sample</a:t>
            </a:r>
            <a:endParaRPr lang="en-US" sz="6600" dirty="0">
              <a:solidFill>
                <a:schemeClr val="accent2"/>
              </a:solidFill>
              <a:cs typeface="Tajawal Medium" panose="00000600000000000000" pitchFamily="2" charset="-78"/>
            </a:endParaRP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pic>
        <p:nvPicPr>
          <p:cNvPr id="9" name="Picture 8">
            <a:extLst>
              <a:ext uri="{FF2B5EF4-FFF2-40B4-BE49-F238E27FC236}">
                <a16:creationId xmlns:a16="http://schemas.microsoft.com/office/drawing/2014/main" id="{04EEF72E-4148-D47B-07FC-2C522B00CD48}"/>
              </a:ext>
            </a:extLst>
          </p:cNvPr>
          <p:cNvPicPr>
            <a:picLocks noChangeAspect="1"/>
          </p:cNvPicPr>
          <p:nvPr/>
        </p:nvPicPr>
        <p:blipFill>
          <a:blip r:embed="rId7"/>
          <a:stretch>
            <a:fillRect/>
          </a:stretch>
        </p:blipFill>
        <p:spPr>
          <a:xfrm>
            <a:off x="1874165" y="1233200"/>
            <a:ext cx="9799027" cy="4716044"/>
          </a:xfrm>
          <a:prstGeom prst="rect">
            <a:avLst/>
          </a:prstGeom>
        </p:spPr>
      </p:pic>
    </p:spTree>
    <p:custDataLst>
      <p:tags r:id="rId1"/>
    </p:custDataLst>
    <p:extLst>
      <p:ext uri="{BB962C8B-B14F-4D97-AF65-F5344CB8AC3E}">
        <p14:creationId xmlns:p14="http://schemas.microsoft.com/office/powerpoint/2010/main" val="1073676393"/>
      </p:ext>
    </p:extLst>
  </p:cSld>
  <p:clrMapOvr>
    <a:masterClrMapping/>
  </p:clrMapOvr>
  <mc:AlternateContent xmlns:mc="http://schemas.openxmlformats.org/markup-compatibility/2006">
    <mc:Choice xmlns:p14="http://schemas.microsoft.com/office/powerpoint/2010/main" Requires="p14">
      <p:transition spd="slow" p14:dur="2000" advTm="172720"/>
    </mc:Choice>
    <mc:Fallback>
      <p:transition spd="slow" advTm="17272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58358" y="354279"/>
            <a:ext cx="7764829" cy="830997"/>
          </a:xfrm>
          <a:prstGeom prst="rect">
            <a:avLst/>
          </a:prstGeom>
          <a:noFill/>
        </p:spPr>
        <p:txBody>
          <a:bodyPr wrap="square" rtlCol="0">
            <a:spAutoFit/>
          </a:bodyPr>
          <a:lstStyle/>
          <a:p>
            <a:pPr algn="ctr"/>
            <a:r>
              <a:rPr lang="en-US" sz="2400" b="1" i="0" dirty="0">
                <a:solidFill>
                  <a:schemeClr val="accent2"/>
                </a:solidFill>
                <a:effectLst/>
                <a:latin typeface="Segoe UI" panose="020B0502040204020203" pitchFamily="34" charset="0"/>
                <a:cs typeface="+mj-cs"/>
              </a:rPr>
              <a:t>Here are the most important elements to include in your risk register template</a:t>
            </a:r>
            <a:endParaRPr lang="en-US" sz="2400" dirty="0">
              <a:solidFill>
                <a:schemeClr val="accent2"/>
              </a:solidFill>
              <a:cs typeface="+mj-cs"/>
            </a:endParaRP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6A55143A-E50C-7B61-1AE3-82BA9AB41AA5}"/>
              </a:ext>
            </a:extLst>
          </p:cNvPr>
          <p:cNvSpPr txBox="1"/>
          <p:nvPr/>
        </p:nvSpPr>
        <p:spPr>
          <a:xfrm>
            <a:off x="1468876" y="2204822"/>
            <a:ext cx="10408596" cy="3046988"/>
          </a:xfrm>
          <a:prstGeom prst="rect">
            <a:avLst/>
          </a:prstGeom>
          <a:noFill/>
        </p:spPr>
        <p:txBody>
          <a:bodyPr wrap="square">
            <a:spAutoFit/>
          </a:bodyPr>
          <a:lstStyle/>
          <a:p>
            <a:pPr marL="457200" indent="-457200">
              <a:buFont typeface="Wingdings" panose="05000000000000000000" pitchFamily="2" charset="2"/>
              <a:buChar char="§"/>
            </a:pPr>
            <a:r>
              <a:rPr lang="en-US" sz="3200" b="1" i="0" dirty="0">
                <a:effectLst/>
                <a:latin typeface="Segoe UI" panose="020B0502040204020203" pitchFamily="34" charset="0"/>
              </a:rPr>
              <a:t>Risk Category</a:t>
            </a:r>
            <a:br>
              <a:rPr lang="en-US" sz="3200" b="0" i="0" dirty="0">
                <a:effectLst/>
                <a:latin typeface="Segoe UI" panose="020B0502040204020203" pitchFamily="34" charset="0"/>
              </a:rPr>
            </a:br>
            <a:r>
              <a:rPr lang="en-US" sz="3200" b="0" i="0" dirty="0">
                <a:effectLst/>
                <a:latin typeface="Segoe UI" panose="020B0502040204020203" pitchFamily="34" charset="0"/>
              </a:rPr>
              <a:t>Here, you categorize the risks you come up with. Some common categories include time, resources, environmental, scope, and cost. Using categories allows you to think of the likeliest risks which may occur and group them together for your reference.</a:t>
            </a:r>
          </a:p>
        </p:txBody>
      </p:sp>
    </p:spTree>
    <p:custDataLst>
      <p:tags r:id="rId1"/>
    </p:custDataLst>
    <p:extLst>
      <p:ext uri="{BB962C8B-B14F-4D97-AF65-F5344CB8AC3E}">
        <p14:creationId xmlns:p14="http://schemas.microsoft.com/office/powerpoint/2010/main" val="1648393557"/>
      </p:ext>
    </p:extLst>
  </p:cSld>
  <p:clrMapOvr>
    <a:masterClrMapping/>
  </p:clrMapOvr>
  <mc:AlternateContent xmlns:mc="http://schemas.openxmlformats.org/markup-compatibility/2006">
    <mc:Choice xmlns:p14="http://schemas.microsoft.com/office/powerpoint/2010/main" Requires="p14">
      <p:transition spd="slow" p14:dur="2000" advTm="96807"/>
    </mc:Choice>
    <mc:Fallback>
      <p:transition spd="slow" advTm="9680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58358" y="354279"/>
            <a:ext cx="7764829" cy="830997"/>
          </a:xfrm>
          <a:prstGeom prst="rect">
            <a:avLst/>
          </a:prstGeom>
          <a:noFill/>
        </p:spPr>
        <p:txBody>
          <a:bodyPr wrap="square" rtlCol="0">
            <a:spAutoFit/>
          </a:bodyPr>
          <a:lstStyle/>
          <a:p>
            <a:pPr algn="ctr"/>
            <a:r>
              <a:rPr lang="en-US" sz="2400" b="1" i="0" dirty="0">
                <a:solidFill>
                  <a:schemeClr val="accent2"/>
                </a:solidFill>
                <a:effectLst/>
                <a:latin typeface="Segoe UI" panose="020B0502040204020203" pitchFamily="34" charset="0"/>
                <a:cs typeface="+mj-cs"/>
              </a:rPr>
              <a:t>Here are the most important elements to include in your risk register template</a:t>
            </a:r>
            <a:endParaRPr lang="en-US" sz="2400" dirty="0">
              <a:solidFill>
                <a:schemeClr val="accent2"/>
              </a:solidFill>
              <a:cs typeface="+mj-cs"/>
            </a:endParaRP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D97942AE-B93B-EE53-9AD5-3F89CDC85C0C}"/>
              </a:ext>
            </a:extLst>
          </p:cNvPr>
          <p:cNvSpPr txBox="1"/>
          <p:nvPr/>
        </p:nvSpPr>
        <p:spPr>
          <a:xfrm>
            <a:off x="1527242" y="2295729"/>
            <a:ext cx="10029217" cy="2554545"/>
          </a:xfrm>
          <a:prstGeom prst="rect">
            <a:avLst/>
          </a:prstGeom>
          <a:noFill/>
        </p:spPr>
        <p:txBody>
          <a:bodyPr wrap="square">
            <a:spAutoFit/>
          </a:bodyPr>
          <a:lstStyle/>
          <a:p>
            <a:pPr marL="285750" indent="-285750">
              <a:buFont typeface="Wingdings" panose="05000000000000000000" pitchFamily="2" charset="2"/>
              <a:buChar char="§"/>
            </a:pPr>
            <a:r>
              <a:rPr lang="en-US" sz="3200" b="1" i="0" dirty="0">
                <a:effectLst/>
                <a:latin typeface="Segoe UI" panose="020B0502040204020203" pitchFamily="34" charset="0"/>
              </a:rPr>
              <a:t>Risk Description</a:t>
            </a:r>
            <a:br>
              <a:rPr lang="en-US" sz="3200" b="0" i="0" dirty="0">
                <a:effectLst/>
                <a:latin typeface="Segoe UI" panose="020B0502040204020203" pitchFamily="34" charset="0"/>
              </a:rPr>
            </a:br>
            <a:r>
              <a:rPr lang="en-US" sz="3200" b="0" i="0" dirty="0">
                <a:effectLst/>
                <a:latin typeface="Segoe UI" panose="020B0502040204020203" pitchFamily="34" charset="0"/>
              </a:rPr>
              <a:t>This refers to a short description of each of the risks. It’s important to include this so anyone else who reads your project risk register template knows what each risk is all about.</a:t>
            </a:r>
          </a:p>
        </p:txBody>
      </p:sp>
    </p:spTree>
    <p:custDataLst>
      <p:tags r:id="rId1"/>
    </p:custDataLst>
    <p:extLst>
      <p:ext uri="{BB962C8B-B14F-4D97-AF65-F5344CB8AC3E}">
        <p14:creationId xmlns:p14="http://schemas.microsoft.com/office/powerpoint/2010/main" val="3066810960"/>
      </p:ext>
    </p:extLst>
  </p:cSld>
  <p:clrMapOvr>
    <a:masterClrMapping/>
  </p:clrMapOvr>
  <mc:AlternateContent xmlns:mc="http://schemas.openxmlformats.org/markup-compatibility/2006">
    <mc:Choice xmlns:p14="http://schemas.microsoft.com/office/powerpoint/2010/main" Requires="p14">
      <p:transition spd="slow" p14:dur="2000" advTm="64928"/>
    </mc:Choice>
    <mc:Fallback>
      <p:transition spd="slow" advTm="6492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58358" y="354279"/>
            <a:ext cx="7764829" cy="830997"/>
          </a:xfrm>
          <a:prstGeom prst="rect">
            <a:avLst/>
          </a:prstGeom>
          <a:noFill/>
        </p:spPr>
        <p:txBody>
          <a:bodyPr wrap="square" rtlCol="0">
            <a:spAutoFit/>
          </a:bodyPr>
          <a:lstStyle/>
          <a:p>
            <a:pPr algn="ctr"/>
            <a:r>
              <a:rPr lang="en-US" sz="2400" b="1" i="0" dirty="0">
                <a:solidFill>
                  <a:schemeClr val="accent2"/>
                </a:solidFill>
                <a:effectLst/>
                <a:latin typeface="Segoe UI" panose="020B0502040204020203" pitchFamily="34" charset="0"/>
                <a:cs typeface="+mj-cs"/>
              </a:rPr>
              <a:t>Here are the most important elements to include in your risk register template</a:t>
            </a:r>
            <a:endParaRPr lang="en-US" sz="2400" dirty="0">
              <a:solidFill>
                <a:schemeClr val="accent2"/>
              </a:solidFill>
              <a:cs typeface="+mj-cs"/>
            </a:endParaRP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sp>
        <p:nvSpPr>
          <p:cNvPr id="12" name="TextBox 11">
            <a:extLst>
              <a:ext uri="{FF2B5EF4-FFF2-40B4-BE49-F238E27FC236}">
                <a16:creationId xmlns:a16="http://schemas.microsoft.com/office/drawing/2014/main" id="{127FCE2A-8C24-D548-E0E2-4FE3A8A9A5C2}"/>
              </a:ext>
            </a:extLst>
          </p:cNvPr>
          <p:cNvSpPr txBox="1"/>
          <p:nvPr/>
        </p:nvSpPr>
        <p:spPr>
          <a:xfrm>
            <a:off x="1138136" y="2402733"/>
            <a:ext cx="10418323" cy="1815882"/>
          </a:xfrm>
          <a:prstGeom prst="rect">
            <a:avLst/>
          </a:prstGeom>
          <a:noFill/>
        </p:spPr>
        <p:txBody>
          <a:bodyPr wrap="square">
            <a:spAutoFit/>
          </a:bodyPr>
          <a:lstStyle/>
          <a:p>
            <a:pPr marL="457200" indent="-457200" algn="l">
              <a:buFont typeface="Wingdings" panose="05000000000000000000" pitchFamily="2" charset="2"/>
              <a:buChar char="§"/>
            </a:pPr>
            <a:r>
              <a:rPr lang="en-US" sz="2800" b="1" i="0" dirty="0">
                <a:effectLst/>
                <a:latin typeface="Segoe UI" panose="020B0502040204020203" pitchFamily="34" charset="0"/>
              </a:rPr>
              <a:t>Risk ID</a:t>
            </a:r>
            <a:br>
              <a:rPr lang="en-US" sz="2800" b="0" i="0" dirty="0">
                <a:effectLst/>
                <a:latin typeface="Segoe UI" panose="020B0502040204020203" pitchFamily="34" charset="0"/>
              </a:rPr>
            </a:br>
            <a:r>
              <a:rPr lang="en-US" sz="2800" b="0" i="0" dirty="0">
                <a:effectLst/>
                <a:latin typeface="Segoe UI" panose="020B0502040204020203" pitchFamily="34" charset="0"/>
              </a:rPr>
              <a:t>This refers to a unique ID number you use to identify and to keep track of the information in your template. Assigning Risk IDs allows you to find them easily when the situation arises.</a:t>
            </a:r>
          </a:p>
        </p:txBody>
      </p:sp>
    </p:spTree>
    <p:custDataLst>
      <p:tags r:id="rId1"/>
    </p:custDataLst>
    <p:extLst>
      <p:ext uri="{BB962C8B-B14F-4D97-AF65-F5344CB8AC3E}">
        <p14:creationId xmlns:p14="http://schemas.microsoft.com/office/powerpoint/2010/main" val="4200210976"/>
      </p:ext>
    </p:extLst>
  </p:cSld>
  <p:clrMapOvr>
    <a:masterClrMapping/>
  </p:clrMapOvr>
  <mc:AlternateContent xmlns:mc="http://schemas.openxmlformats.org/markup-compatibility/2006">
    <mc:Choice xmlns:p14="http://schemas.microsoft.com/office/powerpoint/2010/main" Requires="p14">
      <p:transition spd="slow" p14:dur="2000" advTm="137700"/>
    </mc:Choice>
    <mc:Fallback>
      <p:transition spd="slow" advTm="1377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58358" y="354279"/>
            <a:ext cx="7764829" cy="830997"/>
          </a:xfrm>
          <a:prstGeom prst="rect">
            <a:avLst/>
          </a:prstGeom>
          <a:noFill/>
        </p:spPr>
        <p:txBody>
          <a:bodyPr wrap="square" rtlCol="0">
            <a:spAutoFit/>
          </a:bodyPr>
          <a:lstStyle/>
          <a:p>
            <a:pPr algn="ctr"/>
            <a:r>
              <a:rPr lang="en-US" sz="2400" b="1" i="0" dirty="0">
                <a:solidFill>
                  <a:schemeClr val="accent2"/>
                </a:solidFill>
                <a:effectLst/>
                <a:latin typeface="Segoe UI" panose="020B0502040204020203" pitchFamily="34" charset="0"/>
                <a:cs typeface="+mj-cs"/>
              </a:rPr>
              <a:t>Here are the most important elements to include in your risk register template</a:t>
            </a:r>
            <a:endParaRPr lang="en-US" sz="2400" dirty="0">
              <a:solidFill>
                <a:schemeClr val="accent2"/>
              </a:solidFill>
              <a:cs typeface="+mj-cs"/>
            </a:endParaRP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BB90896F-5EB1-ECD3-0DB8-D1DFA1A216AE}"/>
              </a:ext>
            </a:extLst>
          </p:cNvPr>
          <p:cNvSpPr txBox="1"/>
          <p:nvPr/>
        </p:nvSpPr>
        <p:spPr>
          <a:xfrm>
            <a:off x="1016103" y="2132437"/>
            <a:ext cx="10171082" cy="2554545"/>
          </a:xfrm>
          <a:prstGeom prst="rect">
            <a:avLst/>
          </a:prstGeom>
          <a:noFill/>
        </p:spPr>
        <p:txBody>
          <a:bodyPr wrap="square">
            <a:spAutoFit/>
          </a:bodyPr>
          <a:lstStyle/>
          <a:p>
            <a:pPr marL="285750" indent="-285750">
              <a:buFont typeface="Wingdings" panose="05000000000000000000" pitchFamily="2" charset="2"/>
              <a:buChar char="§"/>
            </a:pPr>
            <a:r>
              <a:rPr lang="en-US" sz="3200" b="1" i="0" dirty="0">
                <a:effectLst/>
                <a:latin typeface="Segoe UI" panose="020B0502040204020203" pitchFamily="34" charset="0"/>
              </a:rPr>
              <a:t>Project Impact</a:t>
            </a:r>
          </a:p>
          <a:p>
            <a:pPr algn="justLow"/>
            <a:r>
              <a:rPr lang="en-US" sz="3200" b="0" i="0" dirty="0">
                <a:effectLst/>
                <a:latin typeface="Segoe UI" panose="020B0502040204020203" pitchFamily="34" charset="0"/>
              </a:rPr>
              <a:t>For this, you provide a short description of how the risk might impact the project. Including this description allows you to determine which are the most urgent risks to deal with them several occur at the same time.</a:t>
            </a:r>
          </a:p>
        </p:txBody>
      </p:sp>
    </p:spTree>
    <p:custDataLst>
      <p:tags r:id="rId1"/>
    </p:custDataLst>
    <p:extLst>
      <p:ext uri="{BB962C8B-B14F-4D97-AF65-F5344CB8AC3E}">
        <p14:creationId xmlns:p14="http://schemas.microsoft.com/office/powerpoint/2010/main" val="413421178"/>
      </p:ext>
    </p:extLst>
  </p:cSld>
  <p:clrMapOvr>
    <a:masterClrMapping/>
  </p:clrMapOvr>
  <mc:AlternateContent xmlns:mc="http://schemas.openxmlformats.org/markup-compatibility/2006">
    <mc:Choice xmlns:p14="http://schemas.microsoft.com/office/powerpoint/2010/main" Requires="p14">
      <p:transition spd="slow" p14:dur="2000" advTm="74671"/>
    </mc:Choice>
    <mc:Fallback>
      <p:transition spd="slow" advTm="7467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58358" y="354279"/>
            <a:ext cx="7764829" cy="830997"/>
          </a:xfrm>
          <a:prstGeom prst="rect">
            <a:avLst/>
          </a:prstGeom>
          <a:noFill/>
        </p:spPr>
        <p:txBody>
          <a:bodyPr wrap="square" rtlCol="0">
            <a:spAutoFit/>
          </a:bodyPr>
          <a:lstStyle/>
          <a:p>
            <a:pPr algn="ctr"/>
            <a:r>
              <a:rPr lang="en-US" sz="2400" b="1" i="0" dirty="0">
                <a:solidFill>
                  <a:schemeClr val="accent2"/>
                </a:solidFill>
                <a:effectLst/>
                <a:latin typeface="Segoe UI" panose="020B0502040204020203" pitchFamily="34" charset="0"/>
                <a:cs typeface="+mj-cs"/>
              </a:rPr>
              <a:t>Here are the most important elements to include in your risk register template</a:t>
            </a:r>
            <a:endParaRPr lang="en-US" sz="2400" dirty="0">
              <a:solidFill>
                <a:schemeClr val="accent2"/>
              </a:solidFill>
              <a:cs typeface="+mj-cs"/>
            </a:endParaRP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620E295A-8BF4-3EB0-B327-ED1C7B354D98}"/>
              </a:ext>
            </a:extLst>
          </p:cNvPr>
          <p:cNvSpPr txBox="1"/>
          <p:nvPr/>
        </p:nvSpPr>
        <p:spPr>
          <a:xfrm>
            <a:off x="1020398" y="2305615"/>
            <a:ext cx="10827891" cy="2246769"/>
          </a:xfrm>
          <a:prstGeom prst="rect">
            <a:avLst/>
          </a:prstGeom>
          <a:noFill/>
        </p:spPr>
        <p:txBody>
          <a:bodyPr wrap="square">
            <a:spAutoFit/>
          </a:bodyPr>
          <a:lstStyle/>
          <a:p>
            <a:pPr marL="285750" indent="-285750">
              <a:buFont typeface="Wingdings" panose="05000000000000000000" pitchFamily="2" charset="2"/>
              <a:buChar char="§"/>
            </a:pPr>
            <a:r>
              <a:rPr lang="en-US" sz="2800" b="1" i="0" dirty="0">
                <a:effectLst/>
                <a:latin typeface="Segoe UI" panose="020B0502040204020203" pitchFamily="34" charset="0"/>
              </a:rPr>
              <a:t>Likelihood</a:t>
            </a:r>
            <a:br>
              <a:rPr lang="en-US" sz="2800" b="0" i="0" dirty="0">
                <a:effectLst/>
                <a:latin typeface="Segoe UI" panose="020B0502040204020203" pitchFamily="34" charset="0"/>
              </a:rPr>
            </a:br>
            <a:r>
              <a:rPr lang="en-US" sz="2800" b="0" i="0" dirty="0">
                <a:effectLst/>
                <a:latin typeface="Segoe UI" panose="020B0502040204020203" pitchFamily="34" charset="0"/>
              </a:rPr>
              <a:t>Come up with an estimation of the probability or likelihood that each of the risks would occur and become an issue. You can use qualitative estimations but if you have enough information, quantitative estimations work well too.</a:t>
            </a:r>
          </a:p>
        </p:txBody>
      </p:sp>
    </p:spTree>
    <p:custDataLst>
      <p:tags r:id="rId1"/>
    </p:custDataLst>
    <p:extLst>
      <p:ext uri="{BB962C8B-B14F-4D97-AF65-F5344CB8AC3E}">
        <p14:creationId xmlns:p14="http://schemas.microsoft.com/office/powerpoint/2010/main" val="1436070807"/>
      </p:ext>
    </p:extLst>
  </p:cSld>
  <p:clrMapOvr>
    <a:masterClrMapping/>
  </p:clrMapOvr>
  <mc:AlternateContent xmlns:mc="http://schemas.openxmlformats.org/markup-compatibility/2006">
    <mc:Choice xmlns:p14="http://schemas.microsoft.com/office/powerpoint/2010/main" Requires="p14">
      <p:transition spd="slow" p14:dur="2000" advTm="93876"/>
    </mc:Choice>
    <mc:Fallback>
      <p:transition spd="slow" advTm="9387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58358" y="354279"/>
            <a:ext cx="7764829" cy="830997"/>
          </a:xfrm>
          <a:prstGeom prst="rect">
            <a:avLst/>
          </a:prstGeom>
          <a:noFill/>
        </p:spPr>
        <p:txBody>
          <a:bodyPr wrap="square" rtlCol="0">
            <a:spAutoFit/>
          </a:bodyPr>
          <a:lstStyle/>
          <a:p>
            <a:pPr algn="ctr"/>
            <a:r>
              <a:rPr lang="en-US" sz="2400" b="1" i="0" dirty="0">
                <a:solidFill>
                  <a:schemeClr val="accent2"/>
                </a:solidFill>
                <a:effectLst/>
                <a:latin typeface="Segoe UI" panose="020B0502040204020203" pitchFamily="34" charset="0"/>
                <a:cs typeface="+mj-cs"/>
              </a:rPr>
              <a:t>Here are the most important elements to include in your risk register template</a:t>
            </a:r>
            <a:endParaRPr lang="en-US" sz="2400" dirty="0">
              <a:solidFill>
                <a:schemeClr val="accent2"/>
              </a:solidFill>
              <a:cs typeface="+mj-cs"/>
            </a:endParaRP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4CC74BB0-0233-2547-B510-F38B970F8379}"/>
              </a:ext>
            </a:extLst>
          </p:cNvPr>
          <p:cNvSpPr txBox="1"/>
          <p:nvPr/>
        </p:nvSpPr>
        <p:spPr>
          <a:xfrm>
            <a:off x="924129" y="2132745"/>
            <a:ext cx="10865794" cy="3046988"/>
          </a:xfrm>
          <a:prstGeom prst="rect">
            <a:avLst/>
          </a:prstGeom>
          <a:noFill/>
        </p:spPr>
        <p:txBody>
          <a:bodyPr wrap="square">
            <a:spAutoFit/>
          </a:bodyPr>
          <a:lstStyle/>
          <a:p>
            <a:pPr marL="457200" indent="-457200">
              <a:buFont typeface="Wingdings" panose="05000000000000000000" pitchFamily="2" charset="2"/>
              <a:buChar char="§"/>
            </a:pPr>
            <a:r>
              <a:rPr lang="en-US" sz="3200" b="1" i="0" dirty="0">
                <a:effectLst/>
                <a:latin typeface="Segoe UI" panose="020B0502040204020203" pitchFamily="34" charset="0"/>
              </a:rPr>
              <a:t>Consequence</a:t>
            </a:r>
            <a:br>
              <a:rPr lang="en-US" sz="3200" dirty="0"/>
            </a:br>
            <a:r>
              <a:rPr lang="en-US" sz="3200" b="0" i="0" dirty="0">
                <a:effectLst/>
                <a:latin typeface="Segoe UI" panose="020B0502040204020203" pitchFamily="34" charset="0"/>
              </a:rPr>
              <a:t>This refers to the potential impact or consequence of a particular risk if it becomes a reality. Including this information allows you and everyone else on your team to know how severe the risks are and how to deal with them</a:t>
            </a:r>
            <a:endParaRPr lang="ar-EG" sz="3200" dirty="0"/>
          </a:p>
        </p:txBody>
      </p:sp>
    </p:spTree>
    <p:custDataLst>
      <p:tags r:id="rId1"/>
    </p:custDataLst>
    <p:extLst>
      <p:ext uri="{BB962C8B-B14F-4D97-AF65-F5344CB8AC3E}">
        <p14:creationId xmlns:p14="http://schemas.microsoft.com/office/powerpoint/2010/main" val="3130158849"/>
      </p:ext>
    </p:extLst>
  </p:cSld>
  <p:clrMapOvr>
    <a:masterClrMapping/>
  </p:clrMapOvr>
  <mc:AlternateContent xmlns:mc="http://schemas.openxmlformats.org/markup-compatibility/2006">
    <mc:Choice xmlns:p14="http://schemas.microsoft.com/office/powerpoint/2010/main" Requires="p14">
      <p:transition spd="slow" p14:dur="2000" advTm="122822"/>
    </mc:Choice>
    <mc:Fallback>
      <p:transition spd="slow" advTm="12282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58358" y="354279"/>
            <a:ext cx="7764829" cy="830997"/>
          </a:xfrm>
          <a:prstGeom prst="rect">
            <a:avLst/>
          </a:prstGeom>
          <a:noFill/>
        </p:spPr>
        <p:txBody>
          <a:bodyPr wrap="square" rtlCol="0">
            <a:spAutoFit/>
          </a:bodyPr>
          <a:lstStyle/>
          <a:p>
            <a:pPr algn="ctr"/>
            <a:r>
              <a:rPr lang="en-US" sz="2400" b="1" i="0" dirty="0">
                <a:solidFill>
                  <a:schemeClr val="accent2"/>
                </a:solidFill>
                <a:effectLst/>
                <a:latin typeface="Segoe UI" panose="020B0502040204020203" pitchFamily="34" charset="0"/>
                <a:cs typeface="+mj-cs"/>
              </a:rPr>
              <a:t>Here are the most important elements to include in your risk register template</a:t>
            </a:r>
            <a:endParaRPr lang="en-US" sz="2400" dirty="0">
              <a:solidFill>
                <a:schemeClr val="accent2"/>
              </a:solidFill>
              <a:cs typeface="+mj-cs"/>
            </a:endParaRP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4CC74BB0-0233-2547-B510-F38B970F8379}"/>
              </a:ext>
            </a:extLst>
          </p:cNvPr>
          <p:cNvSpPr txBox="1"/>
          <p:nvPr/>
        </p:nvSpPr>
        <p:spPr>
          <a:xfrm>
            <a:off x="924129" y="2132745"/>
            <a:ext cx="10865794" cy="2062103"/>
          </a:xfrm>
          <a:prstGeom prst="rect">
            <a:avLst/>
          </a:prstGeom>
          <a:noFill/>
        </p:spPr>
        <p:txBody>
          <a:bodyPr wrap="square">
            <a:spAutoFit/>
          </a:bodyPr>
          <a:lstStyle/>
          <a:p>
            <a:pPr marL="457200" indent="-457200" algn="l">
              <a:buFont typeface="Wingdings" panose="05000000000000000000" pitchFamily="2" charset="2"/>
              <a:buChar char="§"/>
            </a:pPr>
            <a:r>
              <a:rPr lang="en-US" sz="3200" b="1" i="0" dirty="0">
                <a:effectLst/>
                <a:latin typeface="Segoe UI" panose="020B0502040204020203" pitchFamily="34" charset="0"/>
              </a:rPr>
              <a:t>Risk Rank</a:t>
            </a:r>
            <a:br>
              <a:rPr lang="en-US" sz="3200" b="0" i="0" dirty="0">
                <a:effectLst/>
                <a:latin typeface="Segoe UI" panose="020B0502040204020203" pitchFamily="34" charset="0"/>
              </a:rPr>
            </a:br>
            <a:r>
              <a:rPr lang="en-US" sz="3200" b="0" i="0" dirty="0">
                <a:effectLst/>
                <a:latin typeface="Segoe UI" panose="020B0502040204020203" pitchFamily="34" charset="0"/>
              </a:rPr>
              <a:t>This is the level or the magnitude of each of the risks. You can come up with the ranking by combining the consequence and the likelihood of each risk.</a:t>
            </a:r>
          </a:p>
        </p:txBody>
      </p:sp>
      <p:sp>
        <p:nvSpPr>
          <p:cNvPr id="11" name="TextBox 10">
            <a:extLst>
              <a:ext uri="{FF2B5EF4-FFF2-40B4-BE49-F238E27FC236}">
                <a16:creationId xmlns:a16="http://schemas.microsoft.com/office/drawing/2014/main" id="{34607375-6D17-4C29-060F-A98928CE0C33}"/>
              </a:ext>
            </a:extLst>
          </p:cNvPr>
          <p:cNvSpPr txBox="1"/>
          <p:nvPr/>
        </p:nvSpPr>
        <p:spPr>
          <a:xfrm>
            <a:off x="3634063" y="4288268"/>
            <a:ext cx="6225702" cy="523220"/>
          </a:xfrm>
          <a:prstGeom prst="rect">
            <a:avLst/>
          </a:prstGeom>
          <a:noFill/>
        </p:spPr>
        <p:txBody>
          <a:bodyPr wrap="square">
            <a:spAutoFit/>
          </a:bodyPr>
          <a:lstStyle/>
          <a:p>
            <a:r>
              <a:rPr lang="en-US" sz="2800" b="1" dirty="0">
                <a:solidFill>
                  <a:srgbClr val="FF0000"/>
                </a:solidFill>
              </a:rPr>
              <a:t> Risk</a:t>
            </a:r>
            <a:r>
              <a:rPr lang="en-US" sz="2800" dirty="0"/>
              <a:t> = </a:t>
            </a:r>
            <a:r>
              <a:rPr lang="en-US" sz="2800" b="1" dirty="0">
                <a:solidFill>
                  <a:schemeClr val="tx2"/>
                </a:solidFill>
              </a:rPr>
              <a:t>Likelihood</a:t>
            </a:r>
            <a:r>
              <a:rPr lang="en-US" sz="2800" dirty="0"/>
              <a:t>  X </a:t>
            </a:r>
            <a:r>
              <a:rPr lang="en-US" sz="2800" b="1" dirty="0">
                <a:solidFill>
                  <a:srgbClr val="00B0F0"/>
                </a:solidFill>
              </a:rPr>
              <a:t>Severity</a:t>
            </a:r>
            <a:r>
              <a:rPr lang="en-US" sz="2800" dirty="0"/>
              <a:t> X </a:t>
            </a:r>
            <a:r>
              <a:rPr lang="en-US" sz="2800" b="1" dirty="0">
                <a:solidFill>
                  <a:srgbClr val="00B050"/>
                </a:solidFill>
              </a:rPr>
              <a:t>Detection</a:t>
            </a:r>
            <a:endParaRPr lang="ar-EG" sz="2800" dirty="0"/>
          </a:p>
        </p:txBody>
      </p:sp>
      <p:sp>
        <p:nvSpPr>
          <p:cNvPr id="12" name="Speech Bubble: Oval 11">
            <a:extLst>
              <a:ext uri="{FF2B5EF4-FFF2-40B4-BE49-F238E27FC236}">
                <a16:creationId xmlns:a16="http://schemas.microsoft.com/office/drawing/2014/main" id="{F4504E51-15F3-1D4F-2F4D-C4E163D2F319}"/>
              </a:ext>
            </a:extLst>
          </p:cNvPr>
          <p:cNvSpPr/>
          <p:nvPr/>
        </p:nvSpPr>
        <p:spPr>
          <a:xfrm>
            <a:off x="3634063" y="5274983"/>
            <a:ext cx="1361872" cy="826687"/>
          </a:xfrm>
          <a:prstGeom prst="wedgeEllipseCallout">
            <a:avLst>
              <a:gd name="adj1" fmla="val 65596"/>
              <a:gd name="adj2" fmla="val -103740"/>
            </a:avLst>
          </a:prstGeom>
          <a:ln w="28575"/>
        </p:spPr>
        <p:style>
          <a:lnRef idx="2">
            <a:schemeClr val="accent5"/>
          </a:lnRef>
          <a:fillRef idx="1">
            <a:schemeClr val="lt1"/>
          </a:fillRef>
          <a:effectRef idx="0">
            <a:schemeClr val="accent5"/>
          </a:effectRef>
          <a:fontRef idx="minor">
            <a:schemeClr val="dk1"/>
          </a:fontRef>
        </p:style>
        <p:txBody>
          <a:bodyPr rtlCol="1" anchor="ctr"/>
          <a:lstStyle/>
          <a:p>
            <a:pPr algn="ctr"/>
            <a:r>
              <a:rPr lang="ar-EG" b="1" dirty="0"/>
              <a:t>الإحتمالية</a:t>
            </a:r>
          </a:p>
        </p:txBody>
      </p:sp>
      <p:sp>
        <p:nvSpPr>
          <p:cNvPr id="13" name="Speech Bubble: Oval 12">
            <a:extLst>
              <a:ext uri="{FF2B5EF4-FFF2-40B4-BE49-F238E27FC236}">
                <a16:creationId xmlns:a16="http://schemas.microsoft.com/office/drawing/2014/main" id="{610A727A-1786-EB5C-5457-5EF23F3AD462}"/>
              </a:ext>
            </a:extLst>
          </p:cNvPr>
          <p:cNvSpPr/>
          <p:nvPr/>
        </p:nvSpPr>
        <p:spPr>
          <a:xfrm>
            <a:off x="5859836" y="5274982"/>
            <a:ext cx="1361872" cy="826687"/>
          </a:xfrm>
          <a:prstGeom prst="wedgeEllipseCallout">
            <a:avLst>
              <a:gd name="adj1" fmla="val 53452"/>
              <a:gd name="adj2" fmla="val -110801"/>
            </a:avLst>
          </a:prstGeom>
          <a:ln w="38100">
            <a:solidFill>
              <a:schemeClr val="accent1">
                <a:lumMod val="50000"/>
              </a:schemeClr>
            </a:solidFill>
          </a:ln>
        </p:spPr>
        <p:style>
          <a:lnRef idx="2">
            <a:schemeClr val="accent1"/>
          </a:lnRef>
          <a:fillRef idx="1">
            <a:schemeClr val="lt1"/>
          </a:fillRef>
          <a:effectRef idx="0">
            <a:schemeClr val="accent1"/>
          </a:effectRef>
          <a:fontRef idx="minor">
            <a:schemeClr val="dk1"/>
          </a:fontRef>
        </p:style>
        <p:txBody>
          <a:bodyPr rtlCol="1" anchor="ctr"/>
          <a:lstStyle/>
          <a:p>
            <a:pPr algn="ctr"/>
            <a:r>
              <a:rPr lang="ar-EG" sz="3200" b="1" dirty="0"/>
              <a:t>الشدة</a:t>
            </a:r>
            <a:endParaRPr lang="ar-EG" b="1" dirty="0"/>
          </a:p>
        </p:txBody>
      </p:sp>
      <p:sp>
        <p:nvSpPr>
          <p:cNvPr id="14" name="Speech Bubble: Oval 13">
            <a:extLst>
              <a:ext uri="{FF2B5EF4-FFF2-40B4-BE49-F238E27FC236}">
                <a16:creationId xmlns:a16="http://schemas.microsoft.com/office/drawing/2014/main" id="{ADDDC52F-3212-F91D-A5E3-4EB94FB1FF3B}"/>
              </a:ext>
            </a:extLst>
          </p:cNvPr>
          <p:cNvSpPr/>
          <p:nvPr/>
        </p:nvSpPr>
        <p:spPr>
          <a:xfrm>
            <a:off x="9283429" y="5274984"/>
            <a:ext cx="1361872" cy="826687"/>
          </a:xfrm>
          <a:prstGeom prst="wedgeEllipseCallout">
            <a:avLst>
              <a:gd name="adj1" fmla="val -72263"/>
              <a:gd name="adj2" fmla="val -113153"/>
            </a:avLst>
          </a:prstGeom>
          <a:ln w="28575">
            <a:solidFill>
              <a:schemeClr val="accent6">
                <a:lumMod val="50000"/>
              </a:schemeClr>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ar-EG" sz="2800" b="1" dirty="0"/>
              <a:t>الكشف</a:t>
            </a:r>
          </a:p>
        </p:txBody>
      </p:sp>
    </p:spTree>
    <p:custDataLst>
      <p:tags r:id="rId1"/>
    </p:custDataLst>
    <p:extLst>
      <p:ext uri="{BB962C8B-B14F-4D97-AF65-F5344CB8AC3E}">
        <p14:creationId xmlns:p14="http://schemas.microsoft.com/office/powerpoint/2010/main" val="3508722558"/>
      </p:ext>
    </p:extLst>
  </p:cSld>
  <p:clrMapOvr>
    <a:masterClrMapping/>
  </p:clrMapOvr>
  <mc:AlternateContent xmlns:mc="http://schemas.openxmlformats.org/markup-compatibility/2006">
    <mc:Choice xmlns:p14="http://schemas.microsoft.com/office/powerpoint/2010/main" Requires="p14">
      <p:transition spd="slow" p14:dur="2000" advTm="45690"/>
    </mc:Choice>
    <mc:Fallback>
      <p:transition spd="slow" advTm="456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58358" y="354279"/>
            <a:ext cx="7764829" cy="830997"/>
          </a:xfrm>
          <a:prstGeom prst="rect">
            <a:avLst/>
          </a:prstGeom>
          <a:noFill/>
        </p:spPr>
        <p:txBody>
          <a:bodyPr wrap="square" rtlCol="0">
            <a:spAutoFit/>
          </a:bodyPr>
          <a:lstStyle/>
          <a:p>
            <a:pPr algn="ctr"/>
            <a:r>
              <a:rPr lang="en-US" sz="2400" b="1" i="0" dirty="0">
                <a:solidFill>
                  <a:schemeClr val="accent2"/>
                </a:solidFill>
                <a:effectLst/>
                <a:latin typeface="Segoe UI" panose="020B0502040204020203" pitchFamily="34" charset="0"/>
                <a:cs typeface="+mj-cs"/>
              </a:rPr>
              <a:t>Here are the most important elements to include in your risk register template</a:t>
            </a:r>
            <a:endParaRPr lang="en-US" sz="2400" dirty="0">
              <a:solidFill>
                <a:schemeClr val="accent2"/>
              </a:solidFill>
              <a:cs typeface="+mj-cs"/>
            </a:endParaRP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4CC74BB0-0233-2547-B510-F38B970F8379}"/>
              </a:ext>
            </a:extLst>
          </p:cNvPr>
          <p:cNvSpPr txBox="1"/>
          <p:nvPr/>
        </p:nvSpPr>
        <p:spPr>
          <a:xfrm>
            <a:off x="924129" y="2132745"/>
            <a:ext cx="11148546" cy="3046988"/>
          </a:xfrm>
          <a:prstGeom prst="rect">
            <a:avLst/>
          </a:prstGeom>
          <a:noFill/>
        </p:spPr>
        <p:txBody>
          <a:bodyPr wrap="square">
            <a:spAutoFit/>
          </a:bodyPr>
          <a:lstStyle/>
          <a:p>
            <a:pPr marL="457200" indent="-457200">
              <a:buFont typeface="Wingdings" panose="05000000000000000000" pitchFamily="2" charset="2"/>
              <a:buChar char="§"/>
            </a:pPr>
            <a:r>
              <a:rPr lang="en-US" sz="3200" b="1" i="0" dirty="0">
                <a:effectLst/>
                <a:latin typeface="Segoe UI" panose="020B0502040204020203" pitchFamily="34" charset="0"/>
              </a:rPr>
              <a:t>Risk Trigger</a:t>
            </a:r>
            <a:br>
              <a:rPr lang="en-US" sz="3200" b="0" i="0" dirty="0">
                <a:effectLst/>
                <a:latin typeface="Segoe UI" panose="020B0502040204020203" pitchFamily="34" charset="0"/>
              </a:rPr>
            </a:br>
            <a:r>
              <a:rPr lang="en-US" sz="3200" b="0" i="0" dirty="0">
                <a:effectLst/>
                <a:latin typeface="Segoe UI" panose="020B0502040204020203" pitchFamily="34" charset="0"/>
              </a:rPr>
              <a:t>It’s also important to indicate the triggers that would signal that you need to start implementing your contingency plans. This makes it easier for you to know exactly when you must deal with the risk.</a:t>
            </a:r>
          </a:p>
          <a:p>
            <a:pPr marL="457200" indent="-457200" algn="l">
              <a:buFont typeface="Wingdings" panose="05000000000000000000" pitchFamily="2" charset="2"/>
              <a:buChar char="§"/>
            </a:pPr>
            <a:endParaRPr lang="en-US" sz="3200" b="0" i="0" dirty="0">
              <a:effectLst/>
              <a:latin typeface="Segoe UI" panose="020B0502040204020203" pitchFamily="34" charset="0"/>
            </a:endParaRPr>
          </a:p>
        </p:txBody>
      </p:sp>
    </p:spTree>
    <p:custDataLst>
      <p:tags r:id="rId1"/>
    </p:custDataLst>
    <p:extLst>
      <p:ext uri="{BB962C8B-B14F-4D97-AF65-F5344CB8AC3E}">
        <p14:creationId xmlns:p14="http://schemas.microsoft.com/office/powerpoint/2010/main" val="237172212"/>
      </p:ext>
    </p:extLst>
  </p:cSld>
  <p:clrMapOvr>
    <a:masterClrMapping/>
  </p:clrMapOvr>
  <mc:AlternateContent xmlns:mc="http://schemas.openxmlformats.org/markup-compatibility/2006">
    <mc:Choice xmlns:p14="http://schemas.microsoft.com/office/powerpoint/2010/main" Requires="p14">
      <p:transition spd="slow" p14:dur="2000" advTm="158733"/>
    </mc:Choice>
    <mc:Fallback>
      <p:transition spd="slow" advTm="15873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58358" y="354279"/>
            <a:ext cx="7764829" cy="830997"/>
          </a:xfrm>
          <a:prstGeom prst="rect">
            <a:avLst/>
          </a:prstGeom>
          <a:noFill/>
        </p:spPr>
        <p:txBody>
          <a:bodyPr wrap="square" rtlCol="0">
            <a:spAutoFit/>
          </a:bodyPr>
          <a:lstStyle/>
          <a:p>
            <a:pPr algn="ctr"/>
            <a:r>
              <a:rPr lang="en-US" sz="2400" b="1" i="0" dirty="0">
                <a:solidFill>
                  <a:schemeClr val="accent2"/>
                </a:solidFill>
                <a:effectLst/>
                <a:latin typeface="Segoe UI" panose="020B0502040204020203" pitchFamily="34" charset="0"/>
                <a:cs typeface="+mj-cs"/>
              </a:rPr>
              <a:t>Here are the most important elements to include in your risk register template</a:t>
            </a:r>
            <a:endParaRPr lang="en-US" sz="2400" dirty="0">
              <a:solidFill>
                <a:schemeClr val="accent2"/>
              </a:solidFill>
              <a:cs typeface="+mj-cs"/>
            </a:endParaRP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4CC74BB0-0233-2547-B510-F38B970F8379}"/>
              </a:ext>
            </a:extLst>
          </p:cNvPr>
          <p:cNvSpPr txBox="1"/>
          <p:nvPr/>
        </p:nvSpPr>
        <p:spPr>
          <a:xfrm>
            <a:off x="924129" y="2132745"/>
            <a:ext cx="11148546" cy="3046988"/>
          </a:xfrm>
          <a:prstGeom prst="rect">
            <a:avLst/>
          </a:prstGeom>
          <a:noFill/>
        </p:spPr>
        <p:txBody>
          <a:bodyPr wrap="square">
            <a:spAutoFit/>
          </a:bodyPr>
          <a:lstStyle/>
          <a:p>
            <a:pPr marL="457200" indent="-457200">
              <a:buFont typeface="Wingdings" panose="05000000000000000000" pitchFamily="2" charset="2"/>
              <a:buChar char="§"/>
            </a:pPr>
            <a:r>
              <a:rPr lang="en-US" sz="3200" b="1" i="0" dirty="0">
                <a:effectLst/>
                <a:latin typeface="Segoe UI" panose="020B0502040204020203" pitchFamily="34" charset="0"/>
              </a:rPr>
              <a:t>Prevention Plan</a:t>
            </a:r>
            <a:br>
              <a:rPr lang="en-US" sz="3200" b="0" i="0" dirty="0">
                <a:effectLst/>
                <a:latin typeface="Segoe UI" panose="020B0502040204020203" pitchFamily="34" charset="0"/>
              </a:rPr>
            </a:br>
            <a:r>
              <a:rPr lang="en-US" sz="3200" b="0" i="0" dirty="0">
                <a:effectLst/>
                <a:latin typeface="Segoe UI" panose="020B0502040204020203" pitchFamily="34" charset="0"/>
              </a:rPr>
              <a:t>This refers to an action plan as part of your risk tracker that you create in order to prevent the occurrence of risks. It’s always better to prevent issues from arising rather than having to deal with them.</a:t>
            </a:r>
          </a:p>
          <a:p>
            <a:pPr marL="457200" indent="-457200" algn="l">
              <a:buFont typeface="Wingdings" panose="05000000000000000000" pitchFamily="2" charset="2"/>
              <a:buChar char="§"/>
            </a:pPr>
            <a:endParaRPr lang="en-US" sz="3200" b="0" i="0" dirty="0">
              <a:effectLst/>
              <a:latin typeface="Segoe UI" panose="020B0502040204020203" pitchFamily="34" charset="0"/>
            </a:endParaRPr>
          </a:p>
        </p:txBody>
      </p:sp>
    </p:spTree>
    <p:custDataLst>
      <p:tags r:id="rId1"/>
    </p:custDataLst>
    <p:extLst>
      <p:ext uri="{BB962C8B-B14F-4D97-AF65-F5344CB8AC3E}">
        <p14:creationId xmlns:p14="http://schemas.microsoft.com/office/powerpoint/2010/main" val="2268437572"/>
      </p:ext>
    </p:extLst>
  </p:cSld>
  <p:clrMapOvr>
    <a:masterClrMapping/>
  </p:clrMapOvr>
  <mc:AlternateContent xmlns:mc="http://schemas.openxmlformats.org/markup-compatibility/2006">
    <mc:Choice xmlns:p14="http://schemas.microsoft.com/office/powerpoint/2010/main" Requires="p14">
      <p:transition spd="slow" p14:dur="2000" advTm="140552"/>
    </mc:Choice>
    <mc:Fallback>
      <p:transition spd="slow" advTm="14055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58358" y="354279"/>
            <a:ext cx="7764829" cy="830997"/>
          </a:xfrm>
          <a:prstGeom prst="rect">
            <a:avLst/>
          </a:prstGeom>
          <a:noFill/>
        </p:spPr>
        <p:txBody>
          <a:bodyPr wrap="square" rtlCol="0">
            <a:spAutoFit/>
          </a:bodyPr>
          <a:lstStyle/>
          <a:p>
            <a:pPr algn="ctr"/>
            <a:r>
              <a:rPr lang="en-US" sz="2400" b="1" i="0" dirty="0">
                <a:solidFill>
                  <a:schemeClr val="accent2"/>
                </a:solidFill>
                <a:effectLst/>
                <a:latin typeface="Segoe UI" panose="020B0502040204020203" pitchFamily="34" charset="0"/>
                <a:cs typeface="+mj-cs"/>
              </a:rPr>
              <a:t>Here are the most important elements to include in your risk register template</a:t>
            </a:r>
            <a:endParaRPr lang="en-US" sz="2400" dirty="0">
              <a:solidFill>
                <a:schemeClr val="accent2"/>
              </a:solidFill>
              <a:cs typeface="+mj-cs"/>
            </a:endParaRP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3992B7C9-65F7-14D1-2708-AA04D1737691}"/>
              </a:ext>
            </a:extLst>
          </p:cNvPr>
          <p:cNvSpPr txBox="1"/>
          <p:nvPr/>
        </p:nvSpPr>
        <p:spPr>
          <a:xfrm>
            <a:off x="826851" y="2036095"/>
            <a:ext cx="11245824" cy="3046988"/>
          </a:xfrm>
          <a:prstGeom prst="rect">
            <a:avLst/>
          </a:prstGeom>
          <a:noFill/>
        </p:spPr>
        <p:txBody>
          <a:bodyPr wrap="square">
            <a:spAutoFit/>
          </a:bodyPr>
          <a:lstStyle/>
          <a:p>
            <a:pPr marL="285750" indent="-285750" algn="l">
              <a:buFont typeface="Wingdings" panose="05000000000000000000" pitchFamily="2" charset="2"/>
              <a:buChar char="§"/>
            </a:pPr>
            <a:r>
              <a:rPr lang="en-US" sz="3200" b="1" i="0" dirty="0">
                <a:effectLst/>
                <a:latin typeface="Segoe UI" panose="020B0502040204020203" pitchFamily="34" charset="0"/>
              </a:rPr>
              <a:t>Contingency Plan</a:t>
            </a:r>
            <a:br>
              <a:rPr lang="en-US" sz="3200" b="0" i="0" dirty="0">
                <a:effectLst/>
                <a:latin typeface="Segoe UI" panose="020B0502040204020203" pitchFamily="34" charset="0"/>
              </a:rPr>
            </a:br>
            <a:r>
              <a:rPr lang="en-US" sz="3200" b="0" i="0" dirty="0">
                <a:effectLst/>
                <a:latin typeface="Segoe UI" panose="020B0502040204020203" pitchFamily="34" charset="0"/>
              </a:rPr>
              <a:t>Even despite all your prevention efforts, some risks might still occur. In such cases, you must have a different action plan which you would use to address these risks when they occur. That way, your project won’t have to get delayed because you don’t have a plan.</a:t>
            </a:r>
          </a:p>
        </p:txBody>
      </p:sp>
    </p:spTree>
    <p:custDataLst>
      <p:tags r:id="rId1"/>
    </p:custDataLst>
    <p:extLst>
      <p:ext uri="{BB962C8B-B14F-4D97-AF65-F5344CB8AC3E}">
        <p14:creationId xmlns:p14="http://schemas.microsoft.com/office/powerpoint/2010/main" val="2238622286"/>
      </p:ext>
    </p:extLst>
  </p:cSld>
  <p:clrMapOvr>
    <a:masterClrMapping/>
  </p:clrMapOvr>
  <mc:AlternateContent xmlns:mc="http://schemas.openxmlformats.org/markup-compatibility/2006">
    <mc:Choice xmlns:p14="http://schemas.microsoft.com/office/powerpoint/2010/main" Requires="p14">
      <p:transition spd="slow" p14:dur="2000" advTm="239795"/>
    </mc:Choice>
    <mc:Fallback>
      <p:transition spd="slow" advTm="23979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58358" y="354279"/>
            <a:ext cx="7764829" cy="830997"/>
          </a:xfrm>
          <a:prstGeom prst="rect">
            <a:avLst/>
          </a:prstGeom>
          <a:noFill/>
        </p:spPr>
        <p:txBody>
          <a:bodyPr wrap="square" rtlCol="0">
            <a:spAutoFit/>
          </a:bodyPr>
          <a:lstStyle/>
          <a:p>
            <a:pPr algn="ctr"/>
            <a:r>
              <a:rPr lang="en-US" sz="2400" b="1" i="0" dirty="0">
                <a:solidFill>
                  <a:schemeClr val="accent2"/>
                </a:solidFill>
                <a:effectLst/>
                <a:latin typeface="Segoe UI" panose="020B0502040204020203" pitchFamily="34" charset="0"/>
                <a:cs typeface="+mj-cs"/>
              </a:rPr>
              <a:t>Here are the most important elements to include in your risk register template</a:t>
            </a:r>
            <a:endParaRPr lang="en-US" sz="2400" dirty="0">
              <a:solidFill>
                <a:schemeClr val="accent2"/>
              </a:solidFill>
              <a:cs typeface="+mj-cs"/>
            </a:endParaRP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D211118D-C53B-0648-025B-5A0D5F2E8146}"/>
              </a:ext>
            </a:extLst>
          </p:cNvPr>
          <p:cNvSpPr txBox="1"/>
          <p:nvPr/>
        </p:nvSpPr>
        <p:spPr>
          <a:xfrm>
            <a:off x="651740" y="1876605"/>
            <a:ext cx="11109000" cy="2862322"/>
          </a:xfrm>
          <a:prstGeom prst="rect">
            <a:avLst/>
          </a:prstGeom>
          <a:noFill/>
        </p:spPr>
        <p:txBody>
          <a:bodyPr wrap="square">
            <a:spAutoFit/>
          </a:bodyPr>
          <a:lstStyle/>
          <a:p>
            <a:pPr marL="285750" indent="-285750" algn="l">
              <a:buFont typeface="Wingdings" panose="05000000000000000000" pitchFamily="2" charset="2"/>
              <a:buChar char="§"/>
            </a:pPr>
            <a:r>
              <a:rPr lang="en-US" sz="3600" b="1" i="0" dirty="0">
                <a:effectLst/>
                <a:latin typeface="Segoe UI" panose="020B0502040204020203" pitchFamily="34" charset="0"/>
              </a:rPr>
              <a:t>Risk Owner</a:t>
            </a:r>
            <a:br>
              <a:rPr lang="en-US" sz="3600" b="0" i="0" dirty="0">
                <a:effectLst/>
                <a:latin typeface="Segoe UI" panose="020B0502040204020203" pitchFamily="34" charset="0"/>
              </a:rPr>
            </a:br>
            <a:r>
              <a:rPr lang="en-US" sz="3600" b="0" i="0" dirty="0">
                <a:effectLst/>
                <a:latin typeface="Segoe UI" panose="020B0502040204020203" pitchFamily="34" charset="0"/>
              </a:rPr>
              <a:t>This refers to the person you assign to manage the risk when it occurs. Make sure that each risk owner knows about the contingency plans you’ve created so they know exactly what to do.</a:t>
            </a:r>
          </a:p>
        </p:txBody>
      </p:sp>
    </p:spTree>
    <p:custDataLst>
      <p:tags r:id="rId1"/>
    </p:custDataLst>
    <p:extLst>
      <p:ext uri="{BB962C8B-B14F-4D97-AF65-F5344CB8AC3E}">
        <p14:creationId xmlns:p14="http://schemas.microsoft.com/office/powerpoint/2010/main" val="3523702293"/>
      </p:ext>
    </p:extLst>
  </p:cSld>
  <p:clrMapOvr>
    <a:masterClrMapping/>
  </p:clrMapOvr>
  <mc:AlternateContent xmlns:mc="http://schemas.openxmlformats.org/markup-compatibility/2006">
    <mc:Choice xmlns:p14="http://schemas.microsoft.com/office/powerpoint/2010/main" Requires="p14">
      <p:transition spd="slow" p14:dur="2000" advTm="118993"/>
    </mc:Choice>
    <mc:Fallback>
      <p:transition spd="slow" advTm="11899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58358" y="354279"/>
            <a:ext cx="7764829" cy="830997"/>
          </a:xfrm>
          <a:prstGeom prst="rect">
            <a:avLst/>
          </a:prstGeom>
          <a:noFill/>
        </p:spPr>
        <p:txBody>
          <a:bodyPr wrap="square" rtlCol="0">
            <a:spAutoFit/>
          </a:bodyPr>
          <a:lstStyle/>
          <a:p>
            <a:pPr algn="ctr"/>
            <a:r>
              <a:rPr lang="en-US" sz="2400" b="1" i="0" dirty="0">
                <a:solidFill>
                  <a:schemeClr val="accent2"/>
                </a:solidFill>
                <a:effectLst/>
                <a:latin typeface="Segoe UI" panose="020B0502040204020203" pitchFamily="34" charset="0"/>
                <a:cs typeface="+mj-cs"/>
              </a:rPr>
              <a:t>Here are the most important elements to include in your risk register template</a:t>
            </a:r>
            <a:endParaRPr lang="en-US" sz="2400" dirty="0">
              <a:solidFill>
                <a:schemeClr val="accent2"/>
              </a:solidFill>
              <a:cs typeface="+mj-cs"/>
            </a:endParaRP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D211118D-C53B-0648-025B-5A0D5F2E8146}"/>
              </a:ext>
            </a:extLst>
          </p:cNvPr>
          <p:cNvSpPr txBox="1"/>
          <p:nvPr/>
        </p:nvSpPr>
        <p:spPr>
          <a:xfrm>
            <a:off x="651740" y="1876605"/>
            <a:ext cx="11109000" cy="2308324"/>
          </a:xfrm>
          <a:prstGeom prst="rect">
            <a:avLst/>
          </a:prstGeom>
          <a:noFill/>
        </p:spPr>
        <p:txBody>
          <a:bodyPr wrap="square">
            <a:spAutoFit/>
          </a:bodyPr>
          <a:lstStyle/>
          <a:p>
            <a:pPr marL="285750" indent="-285750" algn="l">
              <a:buFont typeface="Wingdings" panose="05000000000000000000" pitchFamily="2" charset="2"/>
              <a:buChar char="§"/>
            </a:pPr>
            <a:r>
              <a:rPr lang="en-US" sz="3600" b="1" i="0" dirty="0">
                <a:effectLst/>
                <a:latin typeface="Segoe UI" panose="020B0502040204020203" pitchFamily="34" charset="0"/>
              </a:rPr>
              <a:t>Residual Risk</a:t>
            </a:r>
          </a:p>
          <a:p>
            <a:pPr algn="l"/>
            <a:r>
              <a:rPr lang="en-US" sz="3600" b="0" i="0" dirty="0">
                <a:effectLst/>
                <a:latin typeface="Segoe UI" panose="020B0502040204020203" pitchFamily="34" charset="0"/>
              </a:rPr>
              <a:t>This refers to the risk which remains even after you’ve dealt with it. In such a case, you can assign the level of risk as “Low.”</a:t>
            </a:r>
          </a:p>
        </p:txBody>
      </p:sp>
    </p:spTree>
    <p:custDataLst>
      <p:tags r:id="rId1"/>
    </p:custDataLst>
    <p:extLst>
      <p:ext uri="{BB962C8B-B14F-4D97-AF65-F5344CB8AC3E}">
        <p14:creationId xmlns:p14="http://schemas.microsoft.com/office/powerpoint/2010/main" val="4117739603"/>
      </p:ext>
    </p:extLst>
  </p:cSld>
  <p:clrMapOvr>
    <a:masterClrMapping/>
  </p:clrMapOvr>
  <mc:AlternateContent xmlns:mc="http://schemas.openxmlformats.org/markup-compatibility/2006">
    <mc:Choice xmlns:p14="http://schemas.microsoft.com/office/powerpoint/2010/main" Requires="p14">
      <p:transition spd="slow" p14:dur="2000" advTm="75314"/>
    </mc:Choice>
    <mc:Fallback>
      <p:transition spd="slow" advTm="7531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3565"/>
            <a:ext cx="11664496" cy="1610200"/>
          </a:xfrm>
          <a:prstGeom prst="rect">
            <a:avLst/>
          </a:prstGeom>
        </p:spPr>
      </p:pic>
      <p:sp>
        <p:nvSpPr>
          <p:cNvPr id="7" name="TextBox 6"/>
          <p:cNvSpPr txBox="1"/>
          <p:nvPr/>
        </p:nvSpPr>
        <p:spPr>
          <a:xfrm>
            <a:off x="2677813" y="452869"/>
            <a:ext cx="7764829" cy="646331"/>
          </a:xfrm>
          <a:prstGeom prst="rect">
            <a:avLst/>
          </a:prstGeom>
          <a:noFill/>
        </p:spPr>
        <p:txBody>
          <a:bodyPr wrap="square" rtlCol="0">
            <a:spAutoFit/>
          </a:bodyPr>
          <a:lstStyle/>
          <a:p>
            <a:pPr algn="ctr"/>
            <a:r>
              <a:rPr lang="en-US" sz="3600" b="1" i="0" dirty="0">
                <a:solidFill>
                  <a:schemeClr val="accent2"/>
                </a:solidFill>
                <a:effectLst/>
                <a:latin typeface="gordita"/>
              </a:rPr>
              <a:t>What is a risk register?</a:t>
            </a: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pic>
        <p:nvPicPr>
          <p:cNvPr id="3074" name="Picture 2" descr="What is a good question? | Dragonfly Training">
            <a:extLst>
              <a:ext uri="{FF2B5EF4-FFF2-40B4-BE49-F238E27FC236}">
                <a16:creationId xmlns:a16="http://schemas.microsoft.com/office/drawing/2014/main" id="{1F839D5B-ADC3-911E-B8D5-963AA8C39F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71015" y="1448962"/>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4BC08F05-A28B-2C46-AA28-456D17D11B20}"/>
              </a:ext>
            </a:extLst>
          </p:cNvPr>
          <p:cNvSpPr txBox="1"/>
          <p:nvPr/>
        </p:nvSpPr>
        <p:spPr>
          <a:xfrm>
            <a:off x="364786" y="2396802"/>
            <a:ext cx="10077856" cy="2677656"/>
          </a:xfrm>
          <a:prstGeom prst="rect">
            <a:avLst/>
          </a:prstGeom>
          <a:noFill/>
        </p:spPr>
        <p:txBody>
          <a:bodyPr wrap="square">
            <a:spAutoFit/>
          </a:bodyPr>
          <a:lstStyle/>
          <a:p>
            <a:pPr algn="justLow"/>
            <a:r>
              <a:rPr lang="en-US" sz="2800" b="0" i="0" dirty="0">
                <a:solidFill>
                  <a:srgbClr val="2A2B2C"/>
                </a:solidFill>
                <a:effectLst/>
                <a:latin typeface="gordita"/>
              </a:rPr>
              <a:t>A risk register is a document that is used as a risk management tool to identify potential setbacks within a project. This process aims to collectively identify, analyze, and solve risks before they become problems. While usually centered around projects, other circumstances where </a:t>
            </a:r>
            <a:r>
              <a:rPr lang="en-US" sz="2800" dirty="0">
                <a:solidFill>
                  <a:srgbClr val="2A2B2C"/>
                </a:solidFill>
                <a:latin typeface="gordita"/>
                <a:hlinkClick r:id="rId8">
                  <a:extLst>
                    <a:ext uri="{A12FA001-AC4F-418D-AE19-62706E023703}">
                      <ahyp:hlinkClr xmlns:ahyp="http://schemas.microsoft.com/office/drawing/2018/hyperlinkcolor" val="tx"/>
                    </a:ext>
                  </a:extLst>
                </a:hlinkClick>
              </a:rPr>
              <a:t>risk management</a:t>
            </a:r>
            <a:r>
              <a:rPr lang="en-US" sz="2800" dirty="0">
                <a:solidFill>
                  <a:srgbClr val="2A2B2C"/>
                </a:solidFill>
                <a:latin typeface="gordita"/>
              </a:rPr>
              <a:t> </a:t>
            </a:r>
            <a:r>
              <a:rPr lang="en-US" sz="2800" b="0" i="0" dirty="0">
                <a:solidFill>
                  <a:srgbClr val="2A2B2C"/>
                </a:solidFill>
                <a:effectLst/>
                <a:latin typeface="gordita"/>
              </a:rPr>
              <a:t>is helpful include product launches and manufacturing. </a:t>
            </a:r>
            <a:endParaRPr lang="ar-EG" sz="2800" dirty="0"/>
          </a:p>
        </p:txBody>
      </p:sp>
    </p:spTree>
    <p:custDataLst>
      <p:tags r:id="rId1"/>
    </p:custDataLst>
    <p:extLst>
      <p:ext uri="{BB962C8B-B14F-4D97-AF65-F5344CB8AC3E}">
        <p14:creationId xmlns:p14="http://schemas.microsoft.com/office/powerpoint/2010/main" val="3748960792"/>
      </p:ext>
    </p:extLst>
  </p:cSld>
  <p:clrMapOvr>
    <a:masterClrMapping/>
  </p:clrMapOvr>
  <mc:AlternateContent xmlns:mc="http://schemas.openxmlformats.org/markup-compatibility/2006">
    <mc:Choice xmlns:p14="http://schemas.microsoft.com/office/powerpoint/2010/main" Requires="p14">
      <p:transition spd="slow" p14:dur="2000" advTm="279288"/>
    </mc:Choice>
    <mc:Fallback>
      <p:transition spd="slow" advTm="27928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77813" y="452869"/>
            <a:ext cx="7764829" cy="646331"/>
          </a:xfrm>
          <a:prstGeom prst="rect">
            <a:avLst/>
          </a:prstGeom>
          <a:noFill/>
        </p:spPr>
        <p:txBody>
          <a:bodyPr wrap="square" rtlCol="0">
            <a:spAutoFit/>
          </a:bodyPr>
          <a:lstStyle/>
          <a:p>
            <a:pPr algn="ctr" fontAlgn="auto"/>
            <a:r>
              <a:rPr lang="en-US" sz="3600" b="0" i="0" dirty="0">
                <a:solidFill>
                  <a:schemeClr val="accent2"/>
                </a:solidFill>
                <a:effectLst/>
                <a:latin typeface="gordita"/>
              </a:rPr>
              <a:t>When should you use a risk register?</a:t>
            </a: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pic>
        <p:nvPicPr>
          <p:cNvPr id="3074" name="Picture 2" descr="What is a good question? | Dragonfly Training">
            <a:extLst>
              <a:ext uri="{FF2B5EF4-FFF2-40B4-BE49-F238E27FC236}">
                <a16:creationId xmlns:a16="http://schemas.microsoft.com/office/drawing/2014/main" id="{1F839D5B-ADC3-911E-B8D5-963AA8C39F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29550" y="1425701"/>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9C1F5C89-DC88-DBD6-9D3E-8178FB109D97}"/>
              </a:ext>
            </a:extLst>
          </p:cNvPr>
          <p:cNvSpPr txBox="1"/>
          <p:nvPr/>
        </p:nvSpPr>
        <p:spPr>
          <a:xfrm>
            <a:off x="119325" y="2126891"/>
            <a:ext cx="10323317" cy="2554545"/>
          </a:xfrm>
          <a:prstGeom prst="rect">
            <a:avLst/>
          </a:prstGeom>
          <a:noFill/>
        </p:spPr>
        <p:txBody>
          <a:bodyPr wrap="square">
            <a:spAutoFit/>
          </a:bodyPr>
          <a:lstStyle/>
          <a:p>
            <a:pPr algn="justLow"/>
            <a:r>
              <a:rPr lang="en-US" sz="3200" b="0" i="0" dirty="0">
                <a:solidFill>
                  <a:srgbClr val="2A2B2C"/>
                </a:solidFill>
                <a:effectLst/>
                <a:latin typeface="gordita"/>
              </a:rPr>
              <a:t>There are many instances when a risk register comes in handy. Ideally, it should be used—or available for use when needed—for every project. It can be used for both small and large projects, though your risk log may look different depending on the scope and complexity of your initiative.</a:t>
            </a:r>
            <a:endParaRPr lang="ar-EG" sz="3200" dirty="0"/>
          </a:p>
        </p:txBody>
      </p:sp>
    </p:spTree>
    <p:custDataLst>
      <p:tags r:id="rId1"/>
    </p:custDataLst>
    <p:extLst>
      <p:ext uri="{BB962C8B-B14F-4D97-AF65-F5344CB8AC3E}">
        <p14:creationId xmlns:p14="http://schemas.microsoft.com/office/powerpoint/2010/main" val="3175493034"/>
      </p:ext>
    </p:extLst>
  </p:cSld>
  <p:clrMapOvr>
    <a:masterClrMapping/>
  </p:clrMapOvr>
  <mc:AlternateContent xmlns:mc="http://schemas.openxmlformats.org/markup-compatibility/2006">
    <mc:Choice xmlns:p14="http://schemas.microsoft.com/office/powerpoint/2010/main" Requires="p14">
      <p:transition spd="slow" p14:dur="2000" advTm="182803"/>
    </mc:Choice>
    <mc:Fallback>
      <p:transition spd="slow" advTm="18280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77813" y="452869"/>
            <a:ext cx="7764829" cy="646331"/>
          </a:xfrm>
          <a:prstGeom prst="rect">
            <a:avLst/>
          </a:prstGeom>
          <a:noFill/>
        </p:spPr>
        <p:txBody>
          <a:bodyPr wrap="square" rtlCol="0">
            <a:spAutoFit/>
          </a:bodyPr>
          <a:lstStyle/>
          <a:p>
            <a:pPr algn="ctr" fontAlgn="auto"/>
            <a:r>
              <a:rPr lang="en-US" sz="3600" b="0" i="0" dirty="0">
                <a:solidFill>
                  <a:schemeClr val="accent2"/>
                </a:solidFill>
                <a:effectLst/>
                <a:latin typeface="gordita"/>
              </a:rPr>
              <a:t>When should you use a risk register?</a:t>
            </a: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pic>
        <p:nvPicPr>
          <p:cNvPr id="3074" name="Picture 2" descr="What is a good question? | Dragonfly Training">
            <a:extLst>
              <a:ext uri="{FF2B5EF4-FFF2-40B4-BE49-F238E27FC236}">
                <a16:creationId xmlns:a16="http://schemas.microsoft.com/office/drawing/2014/main" id="{1F839D5B-ADC3-911E-B8D5-963AA8C39F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71015" y="1448962"/>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9C1F5C89-DC88-DBD6-9D3E-8178FB109D97}"/>
              </a:ext>
            </a:extLst>
          </p:cNvPr>
          <p:cNvSpPr txBox="1"/>
          <p:nvPr/>
        </p:nvSpPr>
        <p:spPr>
          <a:xfrm>
            <a:off x="651740" y="2612816"/>
            <a:ext cx="9970851" cy="2062103"/>
          </a:xfrm>
          <a:prstGeom prst="rect">
            <a:avLst/>
          </a:prstGeom>
          <a:noFill/>
        </p:spPr>
        <p:txBody>
          <a:bodyPr wrap="square">
            <a:spAutoFit/>
          </a:bodyPr>
          <a:lstStyle/>
          <a:p>
            <a:pPr algn="justLow"/>
            <a:r>
              <a:rPr lang="en-US" sz="3200" b="0" i="0" dirty="0">
                <a:solidFill>
                  <a:srgbClr val="2A2B2C"/>
                </a:solidFill>
                <a:effectLst/>
                <a:latin typeface="gordita"/>
              </a:rPr>
              <a:t>While a small project may only include basic information about the risk such as likelihood, priority, and solutions, a more complicated project may require around 10 different document fields. </a:t>
            </a:r>
            <a:endParaRPr lang="ar-EG" sz="3200" dirty="0"/>
          </a:p>
        </p:txBody>
      </p:sp>
    </p:spTree>
    <p:custDataLst>
      <p:tags r:id="rId1"/>
    </p:custDataLst>
    <p:extLst>
      <p:ext uri="{BB962C8B-B14F-4D97-AF65-F5344CB8AC3E}">
        <p14:creationId xmlns:p14="http://schemas.microsoft.com/office/powerpoint/2010/main" val="603453862"/>
      </p:ext>
    </p:extLst>
  </p:cSld>
  <p:clrMapOvr>
    <a:masterClrMapping/>
  </p:clrMapOvr>
  <mc:AlternateContent xmlns:mc="http://schemas.openxmlformats.org/markup-compatibility/2006">
    <mc:Choice xmlns:p14="http://schemas.microsoft.com/office/powerpoint/2010/main" Requires="p14">
      <p:transition spd="slow" p14:dur="2000" advTm="61435"/>
    </mc:Choice>
    <mc:Fallback>
      <p:transition spd="slow" advTm="6143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77813" y="452869"/>
            <a:ext cx="7764829" cy="646331"/>
          </a:xfrm>
          <a:prstGeom prst="rect">
            <a:avLst/>
          </a:prstGeom>
          <a:noFill/>
        </p:spPr>
        <p:txBody>
          <a:bodyPr wrap="square" rtlCol="0">
            <a:spAutoFit/>
          </a:bodyPr>
          <a:lstStyle/>
          <a:p>
            <a:pPr algn="ctr" fontAlgn="auto"/>
            <a:r>
              <a:rPr lang="en-US" sz="3600" b="0" i="0" dirty="0">
                <a:solidFill>
                  <a:schemeClr val="accent2"/>
                </a:solidFill>
                <a:effectLst/>
                <a:latin typeface="gordita"/>
              </a:rPr>
              <a:t>When should you use a risk register?</a:t>
            </a: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pic>
        <p:nvPicPr>
          <p:cNvPr id="3074" name="Picture 2" descr="What is a good question? | Dragonfly Training">
            <a:extLst>
              <a:ext uri="{FF2B5EF4-FFF2-40B4-BE49-F238E27FC236}">
                <a16:creationId xmlns:a16="http://schemas.microsoft.com/office/drawing/2014/main" id="{1F839D5B-ADC3-911E-B8D5-963AA8C39F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71015" y="1448962"/>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9C1F5C89-DC88-DBD6-9D3E-8178FB109D97}"/>
              </a:ext>
            </a:extLst>
          </p:cNvPr>
          <p:cNvSpPr txBox="1"/>
          <p:nvPr/>
        </p:nvSpPr>
        <p:spPr>
          <a:xfrm>
            <a:off x="551871" y="1639492"/>
            <a:ext cx="9970851" cy="584775"/>
          </a:xfrm>
          <a:prstGeom prst="rect">
            <a:avLst/>
          </a:prstGeom>
          <a:noFill/>
        </p:spPr>
        <p:txBody>
          <a:bodyPr wrap="square">
            <a:spAutoFit/>
          </a:bodyPr>
          <a:lstStyle/>
          <a:p>
            <a:pPr algn="justLow"/>
            <a:r>
              <a:rPr lang="en-US" sz="3200" b="0" i="0" dirty="0">
                <a:solidFill>
                  <a:srgbClr val="2A2B2C"/>
                </a:solidFill>
                <a:effectLst/>
                <a:latin typeface="gordita"/>
              </a:rPr>
              <a:t>Some risk scenarios ranked by priority could include:</a:t>
            </a:r>
            <a:endParaRPr lang="ar-EG" sz="3200" dirty="0"/>
          </a:p>
        </p:txBody>
      </p:sp>
      <p:sp>
        <p:nvSpPr>
          <p:cNvPr id="9" name="TextBox 8">
            <a:extLst>
              <a:ext uri="{FF2B5EF4-FFF2-40B4-BE49-F238E27FC236}">
                <a16:creationId xmlns:a16="http://schemas.microsoft.com/office/drawing/2014/main" id="{2B310475-5618-A33C-83F0-01F3F553B5BE}"/>
              </a:ext>
            </a:extLst>
          </p:cNvPr>
          <p:cNvSpPr txBox="1"/>
          <p:nvPr/>
        </p:nvSpPr>
        <p:spPr>
          <a:xfrm>
            <a:off x="799104" y="2407587"/>
            <a:ext cx="9476384" cy="3046988"/>
          </a:xfrm>
          <a:prstGeom prst="rect">
            <a:avLst/>
          </a:prstGeom>
          <a:noFill/>
        </p:spPr>
        <p:txBody>
          <a:bodyPr wrap="square">
            <a:spAutoFit/>
          </a:bodyPr>
          <a:lstStyle/>
          <a:p>
            <a:pPr marL="285750" indent="-285750" algn="justLow" fontAlgn="auto">
              <a:buFont typeface="Wingdings" panose="05000000000000000000" pitchFamily="2" charset="2"/>
              <a:buChar char="§"/>
            </a:pPr>
            <a:r>
              <a:rPr lang="en-US" sz="2400" b="0" i="0" dirty="0">
                <a:solidFill>
                  <a:srgbClr val="2A2B2C"/>
                </a:solidFill>
                <a:effectLst/>
                <a:latin typeface="inherit"/>
              </a:rPr>
              <a:t>Low priority: Risks such as lack of communication and scheduling errors can leave projects open to </a:t>
            </a:r>
            <a:r>
              <a:rPr lang="en-US" sz="2400" b="0" i="0" u="none" strike="noStrike" dirty="0">
                <a:solidFill>
                  <a:srgbClr val="2A2B2C"/>
                </a:solidFill>
                <a:effectLst/>
                <a:latin typeface="inherit"/>
              </a:rPr>
              <a:t>scope creep</a:t>
            </a:r>
            <a:r>
              <a:rPr lang="en-US" sz="2400" b="0" i="0" dirty="0">
                <a:solidFill>
                  <a:srgbClr val="2A2B2C"/>
                </a:solidFill>
                <a:effectLst/>
                <a:latin typeface="inherit"/>
              </a:rPr>
              <a:t> and missed deliverables. </a:t>
            </a:r>
            <a:br>
              <a:rPr lang="en-US" sz="2400" b="0" i="0" dirty="0">
                <a:solidFill>
                  <a:srgbClr val="2A2B2C"/>
                </a:solidFill>
                <a:effectLst/>
                <a:latin typeface="inherit"/>
              </a:rPr>
            </a:br>
            <a:endParaRPr lang="en-US" sz="2400" b="0" i="0" dirty="0">
              <a:solidFill>
                <a:srgbClr val="2A2B2C"/>
              </a:solidFill>
              <a:effectLst/>
              <a:latin typeface="inherit"/>
            </a:endParaRPr>
          </a:p>
          <a:p>
            <a:pPr marL="285750" indent="-285750" algn="justLow" fontAlgn="auto">
              <a:buFont typeface="Wingdings" panose="05000000000000000000" pitchFamily="2" charset="2"/>
              <a:buChar char="§"/>
            </a:pPr>
            <a:r>
              <a:rPr lang="en-US" sz="2400" b="0" i="0" dirty="0">
                <a:solidFill>
                  <a:srgbClr val="2A2B2C"/>
                </a:solidFill>
                <a:effectLst/>
                <a:latin typeface="inherit"/>
              </a:rPr>
              <a:t>Medium priority: Risks such as unplanned or additional work can cause teams to struggle with </a:t>
            </a:r>
            <a:r>
              <a:rPr lang="en-US" sz="2400" b="0" i="0" u="none" strike="noStrike" dirty="0">
                <a:solidFill>
                  <a:srgbClr val="2A2B2C"/>
                </a:solidFill>
                <a:effectLst/>
                <a:latin typeface="inherit"/>
              </a:rPr>
              <a:t>productivity</a:t>
            </a:r>
            <a:r>
              <a:rPr lang="en-US" sz="2400" b="0" i="0" dirty="0">
                <a:solidFill>
                  <a:srgbClr val="2A2B2C"/>
                </a:solidFill>
                <a:effectLst/>
                <a:latin typeface="inherit"/>
              </a:rPr>
              <a:t> and create unclear objectives. </a:t>
            </a:r>
            <a:br>
              <a:rPr lang="en-US" sz="2400" b="0" i="0" dirty="0">
                <a:solidFill>
                  <a:srgbClr val="2A2B2C"/>
                </a:solidFill>
                <a:effectLst/>
                <a:latin typeface="inherit"/>
              </a:rPr>
            </a:br>
            <a:endParaRPr lang="en-US" sz="2400" b="0" i="0" dirty="0">
              <a:solidFill>
                <a:srgbClr val="2A2B2C"/>
              </a:solidFill>
              <a:effectLst/>
              <a:latin typeface="inherit"/>
            </a:endParaRPr>
          </a:p>
          <a:p>
            <a:pPr marL="285750" indent="-285750" algn="justLow" fontAlgn="auto">
              <a:buFont typeface="Wingdings" panose="05000000000000000000" pitchFamily="2" charset="2"/>
              <a:buChar char="§"/>
            </a:pPr>
            <a:r>
              <a:rPr lang="en-US" sz="2400" b="0" i="0" dirty="0">
                <a:solidFill>
                  <a:srgbClr val="2A2B2C"/>
                </a:solidFill>
                <a:effectLst/>
                <a:latin typeface="inherit"/>
              </a:rPr>
              <a:t>High priority: Risks such as data security and theft can leave your company open to revenue loss and should be prioritized. </a:t>
            </a:r>
          </a:p>
        </p:txBody>
      </p:sp>
    </p:spTree>
    <p:custDataLst>
      <p:tags r:id="rId1"/>
    </p:custDataLst>
    <p:extLst>
      <p:ext uri="{BB962C8B-B14F-4D97-AF65-F5344CB8AC3E}">
        <p14:creationId xmlns:p14="http://schemas.microsoft.com/office/powerpoint/2010/main" val="3601665591"/>
      </p:ext>
    </p:extLst>
  </p:cSld>
  <p:clrMapOvr>
    <a:masterClrMapping/>
  </p:clrMapOvr>
  <mc:AlternateContent xmlns:mc="http://schemas.openxmlformats.org/markup-compatibility/2006">
    <mc:Choice xmlns:p14="http://schemas.microsoft.com/office/powerpoint/2010/main" Requires="p14">
      <p:transition spd="slow" p14:dur="2000" advTm="232108"/>
    </mc:Choice>
    <mc:Fallback>
      <p:transition spd="slow" advTm="23210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77813" y="452869"/>
            <a:ext cx="7764829" cy="646331"/>
          </a:xfrm>
          <a:prstGeom prst="rect">
            <a:avLst/>
          </a:prstGeom>
          <a:noFill/>
        </p:spPr>
        <p:txBody>
          <a:bodyPr wrap="square" rtlCol="0">
            <a:spAutoFit/>
          </a:bodyPr>
          <a:lstStyle/>
          <a:p>
            <a:pPr algn="ctr" fontAlgn="auto"/>
            <a:r>
              <a:rPr lang="en-US" sz="3600" b="0" i="0" dirty="0">
                <a:solidFill>
                  <a:schemeClr val="accent2"/>
                </a:solidFill>
                <a:effectLst/>
                <a:latin typeface="gordita"/>
              </a:rPr>
              <a:t>Common risk scenarios</a:t>
            </a: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pic>
        <p:nvPicPr>
          <p:cNvPr id="12" name="Picture 11">
            <a:extLst>
              <a:ext uri="{FF2B5EF4-FFF2-40B4-BE49-F238E27FC236}">
                <a16:creationId xmlns:a16="http://schemas.microsoft.com/office/drawing/2014/main" id="{01A8091B-CF13-F9BB-1B4D-AD2E2788D0DB}"/>
              </a:ext>
            </a:extLst>
          </p:cNvPr>
          <p:cNvPicPr>
            <a:picLocks noChangeAspect="1"/>
          </p:cNvPicPr>
          <p:nvPr/>
        </p:nvPicPr>
        <p:blipFill>
          <a:blip r:embed="rId7"/>
          <a:stretch>
            <a:fillRect/>
          </a:stretch>
        </p:blipFill>
        <p:spPr>
          <a:xfrm>
            <a:off x="2373551" y="1254478"/>
            <a:ext cx="9182909" cy="4545569"/>
          </a:xfrm>
          <a:prstGeom prst="rect">
            <a:avLst/>
          </a:prstGeom>
        </p:spPr>
      </p:pic>
    </p:spTree>
    <p:custDataLst>
      <p:tags r:id="rId1"/>
    </p:custDataLst>
    <p:extLst>
      <p:ext uri="{BB962C8B-B14F-4D97-AF65-F5344CB8AC3E}">
        <p14:creationId xmlns:p14="http://schemas.microsoft.com/office/powerpoint/2010/main" val="1549010759"/>
      </p:ext>
    </p:extLst>
  </p:cSld>
  <p:clrMapOvr>
    <a:masterClrMapping/>
  </p:clrMapOvr>
  <mc:AlternateContent xmlns:mc="http://schemas.openxmlformats.org/markup-compatibility/2006" xmlns:p14="http://schemas.microsoft.com/office/powerpoint/2010/main">
    <mc:Choice Requires="p14">
      <p:transition spd="slow" p14:dur="2000" advTm="100552"/>
    </mc:Choice>
    <mc:Fallback xmlns="">
      <p:transition spd="slow" advTm="10055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77813" y="452869"/>
            <a:ext cx="7764829" cy="646331"/>
          </a:xfrm>
          <a:prstGeom prst="rect">
            <a:avLst/>
          </a:prstGeom>
          <a:noFill/>
        </p:spPr>
        <p:txBody>
          <a:bodyPr wrap="square" rtlCol="0">
            <a:spAutoFit/>
          </a:bodyPr>
          <a:lstStyle/>
          <a:p>
            <a:pPr algn="ctr" fontAlgn="auto"/>
            <a:r>
              <a:rPr lang="en-US" sz="3600" b="0" i="0" dirty="0">
                <a:solidFill>
                  <a:schemeClr val="accent2"/>
                </a:solidFill>
                <a:effectLst/>
                <a:latin typeface="gordita"/>
              </a:rPr>
              <a:t>Common risk scenarios</a:t>
            </a: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8CDCBA6B-F530-9215-961C-3310BCD64175}"/>
              </a:ext>
            </a:extLst>
          </p:cNvPr>
          <p:cNvSpPr txBox="1"/>
          <p:nvPr/>
        </p:nvSpPr>
        <p:spPr>
          <a:xfrm>
            <a:off x="391177" y="1479384"/>
            <a:ext cx="11420935" cy="2554545"/>
          </a:xfrm>
          <a:prstGeom prst="rect">
            <a:avLst/>
          </a:prstGeom>
          <a:noFill/>
        </p:spPr>
        <p:txBody>
          <a:bodyPr wrap="square">
            <a:spAutoFit/>
          </a:bodyPr>
          <a:lstStyle/>
          <a:p>
            <a:r>
              <a:rPr lang="en-US" sz="3200" b="0" i="0" dirty="0">
                <a:solidFill>
                  <a:srgbClr val="2A2B2C"/>
                </a:solidFill>
                <a:effectLst/>
                <a:latin typeface="gordita"/>
              </a:rPr>
              <a:t>Multiple risks could arise during a new project. Anything from data security to unplanned work can risk projects going over budget and scope. Nobody wants to imagine the consequences of missed due dates, which is why it’s important to identify potential risks before they happen.</a:t>
            </a:r>
            <a:endParaRPr lang="ar-EG" sz="3200" dirty="0"/>
          </a:p>
        </p:txBody>
      </p:sp>
      <p:sp>
        <p:nvSpPr>
          <p:cNvPr id="11" name="TextBox 10">
            <a:extLst>
              <a:ext uri="{FF2B5EF4-FFF2-40B4-BE49-F238E27FC236}">
                <a16:creationId xmlns:a16="http://schemas.microsoft.com/office/drawing/2014/main" id="{8789D9D6-242F-143E-0CAE-D95CD4392EE1}"/>
              </a:ext>
            </a:extLst>
          </p:cNvPr>
          <p:cNvSpPr txBox="1"/>
          <p:nvPr/>
        </p:nvSpPr>
        <p:spPr>
          <a:xfrm>
            <a:off x="5939313" y="4171289"/>
            <a:ext cx="5872799" cy="1200329"/>
          </a:xfrm>
          <a:prstGeom prst="rect">
            <a:avLst/>
          </a:prstGeom>
          <a:noFill/>
        </p:spPr>
        <p:txBody>
          <a:bodyPr wrap="square">
            <a:spAutoFit/>
          </a:bodyPr>
          <a:lstStyle/>
          <a:p>
            <a:pPr algn="justLow"/>
            <a:r>
              <a:rPr lang="en-US" sz="2400" b="1" i="0" dirty="0">
                <a:solidFill>
                  <a:srgbClr val="2A2B2C"/>
                </a:solidFill>
                <a:effectLst/>
                <a:latin typeface="gordita"/>
              </a:rPr>
              <a:t>It’s a good idea to include common risk categories in your risk register log so you’re prepared when they occur. </a:t>
            </a:r>
            <a:endParaRPr lang="ar-EG" sz="2400" b="1" dirty="0"/>
          </a:p>
        </p:txBody>
      </p:sp>
      <p:pic>
        <p:nvPicPr>
          <p:cNvPr id="23555" name="Picture 3" descr="Good Idea Concept Vector Illustration Isolated Stock Vector (Royalty Free)  253653196 | Shutterstock">
            <a:extLst>
              <a:ext uri="{FF2B5EF4-FFF2-40B4-BE49-F238E27FC236}">
                <a16:creationId xmlns:a16="http://schemas.microsoft.com/office/drawing/2014/main" id="{A53A3B14-023E-F607-B868-35502C086E4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55773" y="3587547"/>
            <a:ext cx="2057400" cy="22193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26125313"/>
      </p:ext>
    </p:extLst>
  </p:cSld>
  <p:clrMapOvr>
    <a:masterClrMapping/>
  </p:clrMapOvr>
  <mc:AlternateContent xmlns:mc="http://schemas.openxmlformats.org/markup-compatibility/2006" xmlns:p14="http://schemas.microsoft.com/office/powerpoint/2010/main">
    <mc:Choice Requires="p14">
      <p:transition spd="slow" p14:dur="2000" advTm="100552"/>
    </mc:Choice>
    <mc:Fallback xmlns="">
      <p:transition spd="slow" advTm="10055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77813" y="452869"/>
            <a:ext cx="7764829" cy="646331"/>
          </a:xfrm>
          <a:prstGeom prst="rect">
            <a:avLst/>
          </a:prstGeom>
          <a:noFill/>
        </p:spPr>
        <p:txBody>
          <a:bodyPr wrap="square" rtlCol="0">
            <a:spAutoFit/>
          </a:bodyPr>
          <a:lstStyle/>
          <a:p>
            <a:pPr algn="ctr" fontAlgn="auto"/>
            <a:r>
              <a:rPr lang="en-US" sz="3600" b="0" i="0" dirty="0">
                <a:solidFill>
                  <a:schemeClr val="accent2"/>
                </a:solidFill>
                <a:effectLst/>
                <a:latin typeface="gordita"/>
              </a:rPr>
              <a:t>Common risk scenarios</a:t>
            </a: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pic>
        <p:nvPicPr>
          <p:cNvPr id="9" name="Picture 8">
            <a:extLst>
              <a:ext uri="{FF2B5EF4-FFF2-40B4-BE49-F238E27FC236}">
                <a16:creationId xmlns:a16="http://schemas.microsoft.com/office/drawing/2014/main" id="{599E1B32-DC42-678D-DC5B-4556CDE2C452}"/>
              </a:ext>
            </a:extLst>
          </p:cNvPr>
          <p:cNvPicPr>
            <a:picLocks noChangeAspect="1"/>
          </p:cNvPicPr>
          <p:nvPr/>
        </p:nvPicPr>
        <p:blipFill>
          <a:blip r:embed="rId7"/>
          <a:stretch>
            <a:fillRect/>
          </a:stretch>
        </p:blipFill>
        <p:spPr>
          <a:xfrm>
            <a:off x="9918015" y="1312776"/>
            <a:ext cx="2154660" cy="2412661"/>
          </a:xfrm>
          <a:prstGeom prst="rect">
            <a:avLst/>
          </a:prstGeom>
        </p:spPr>
      </p:pic>
      <p:sp>
        <p:nvSpPr>
          <p:cNvPr id="13" name="TextBox 12">
            <a:extLst>
              <a:ext uri="{FF2B5EF4-FFF2-40B4-BE49-F238E27FC236}">
                <a16:creationId xmlns:a16="http://schemas.microsoft.com/office/drawing/2014/main" id="{2B478372-AF39-049F-D57D-FDC44DDC7053}"/>
              </a:ext>
            </a:extLst>
          </p:cNvPr>
          <p:cNvSpPr txBox="1"/>
          <p:nvPr/>
        </p:nvSpPr>
        <p:spPr>
          <a:xfrm>
            <a:off x="2285274" y="1231462"/>
            <a:ext cx="7825943" cy="1569660"/>
          </a:xfrm>
          <a:prstGeom prst="rect">
            <a:avLst/>
          </a:prstGeom>
          <a:noFill/>
        </p:spPr>
        <p:txBody>
          <a:bodyPr wrap="square">
            <a:spAutoFit/>
          </a:bodyPr>
          <a:lstStyle/>
          <a:p>
            <a:pPr algn="l" fontAlgn="auto"/>
            <a:r>
              <a:rPr lang="en-US" sz="2400" b="1" i="0" dirty="0">
                <a:solidFill>
                  <a:schemeClr val="accent2"/>
                </a:solidFill>
                <a:effectLst/>
                <a:latin typeface="gordita"/>
              </a:rPr>
              <a:t>Data security </a:t>
            </a:r>
          </a:p>
          <a:p>
            <a:pPr algn="l" fontAlgn="auto"/>
            <a:r>
              <a:rPr lang="en-US" sz="2400" b="0" i="0" dirty="0">
                <a:solidFill>
                  <a:srgbClr val="2A2B2C"/>
                </a:solidFill>
                <a:effectLst/>
                <a:latin typeface="gordita"/>
              </a:rPr>
              <a:t>If you’re working on projects that could affect data security, it’s extremely important to track and mitigate potential risks. Unmanaged risks could result in:</a:t>
            </a:r>
          </a:p>
        </p:txBody>
      </p:sp>
      <p:sp>
        <p:nvSpPr>
          <p:cNvPr id="15" name="TextBox 14">
            <a:extLst>
              <a:ext uri="{FF2B5EF4-FFF2-40B4-BE49-F238E27FC236}">
                <a16:creationId xmlns:a16="http://schemas.microsoft.com/office/drawing/2014/main" id="{79E535B9-AA42-47E1-2E67-BD4BE2C16D7D}"/>
              </a:ext>
            </a:extLst>
          </p:cNvPr>
          <p:cNvSpPr txBox="1"/>
          <p:nvPr/>
        </p:nvSpPr>
        <p:spPr>
          <a:xfrm>
            <a:off x="3514381" y="3247468"/>
            <a:ext cx="6225702" cy="1323439"/>
          </a:xfrm>
          <a:prstGeom prst="rect">
            <a:avLst/>
          </a:prstGeom>
          <a:noFill/>
        </p:spPr>
        <p:txBody>
          <a:bodyPr wrap="square">
            <a:spAutoFit/>
          </a:bodyPr>
          <a:lstStyle/>
          <a:p>
            <a:pPr marL="285750" indent="-285750" algn="justLow" fontAlgn="auto">
              <a:buFont typeface="Wingdings" panose="05000000000000000000" pitchFamily="2" charset="2"/>
              <a:buChar char="§"/>
            </a:pPr>
            <a:r>
              <a:rPr lang="en-US" sz="2000" b="0" i="0" dirty="0">
                <a:solidFill>
                  <a:srgbClr val="2A2B2C"/>
                </a:solidFill>
                <a:effectLst/>
                <a:latin typeface="inherit"/>
              </a:rPr>
              <a:t>Information being stolen: Without proper mitigation, your business could become vulnerable to private information being stolen. This is especially harmful if it’s customer information being stolen.</a:t>
            </a:r>
          </a:p>
        </p:txBody>
      </p:sp>
      <p:sp>
        <p:nvSpPr>
          <p:cNvPr id="18" name="TextBox 17">
            <a:extLst>
              <a:ext uri="{FF2B5EF4-FFF2-40B4-BE49-F238E27FC236}">
                <a16:creationId xmlns:a16="http://schemas.microsoft.com/office/drawing/2014/main" id="{24BF9EAB-09AE-0C98-269D-2DE7BDF86AFA}"/>
              </a:ext>
            </a:extLst>
          </p:cNvPr>
          <p:cNvSpPr txBox="1"/>
          <p:nvPr/>
        </p:nvSpPr>
        <p:spPr>
          <a:xfrm>
            <a:off x="3463850" y="4720005"/>
            <a:ext cx="6326763" cy="1015663"/>
          </a:xfrm>
          <a:prstGeom prst="rect">
            <a:avLst/>
          </a:prstGeom>
          <a:noFill/>
        </p:spPr>
        <p:txBody>
          <a:bodyPr wrap="square">
            <a:spAutoFit/>
          </a:bodyPr>
          <a:lstStyle/>
          <a:p>
            <a:pPr marL="285750" indent="-285750" algn="l" fontAlgn="auto">
              <a:buFont typeface="Wingdings" panose="05000000000000000000" pitchFamily="2" charset="2"/>
              <a:buChar char="§"/>
            </a:pPr>
            <a:r>
              <a:rPr lang="en-US" sz="2000" b="0" i="0" dirty="0">
                <a:solidFill>
                  <a:srgbClr val="2A2B2C"/>
                </a:solidFill>
                <a:effectLst/>
                <a:latin typeface="inherit"/>
              </a:rPr>
              <a:t>Credit card fraud: This is dangerous for a number of reasons, but could result in a loss of revenue and potentially require legal action. </a:t>
            </a:r>
          </a:p>
        </p:txBody>
      </p:sp>
      <p:sp>
        <p:nvSpPr>
          <p:cNvPr id="19" name="Scroll: Vertical 18">
            <a:extLst>
              <a:ext uri="{FF2B5EF4-FFF2-40B4-BE49-F238E27FC236}">
                <a16:creationId xmlns:a16="http://schemas.microsoft.com/office/drawing/2014/main" id="{655618A0-3F43-900D-0BAD-A8BEFC8088BE}"/>
              </a:ext>
            </a:extLst>
          </p:cNvPr>
          <p:cNvSpPr/>
          <p:nvPr/>
        </p:nvSpPr>
        <p:spPr>
          <a:xfrm>
            <a:off x="-53962" y="2722266"/>
            <a:ext cx="3112708" cy="2709534"/>
          </a:xfrm>
          <a:prstGeom prst="verticalScroll">
            <a:avLst/>
          </a:prstGeom>
        </p:spPr>
        <p:style>
          <a:lnRef idx="1">
            <a:schemeClr val="accent4"/>
          </a:lnRef>
          <a:fillRef idx="2">
            <a:schemeClr val="accent4"/>
          </a:fillRef>
          <a:effectRef idx="1">
            <a:schemeClr val="accent4"/>
          </a:effectRef>
          <a:fontRef idx="minor">
            <a:schemeClr val="dk1"/>
          </a:fontRef>
        </p:style>
        <p:txBody>
          <a:bodyPr rtlCol="1" anchor="ctr"/>
          <a:lstStyle/>
          <a:p>
            <a:pPr algn="ctr"/>
            <a:r>
              <a:rPr lang="en-US" b="1" i="0" dirty="0">
                <a:solidFill>
                  <a:srgbClr val="2A2B2C"/>
                </a:solidFill>
                <a:effectLst/>
                <a:latin typeface="gordita"/>
              </a:rPr>
              <a:t>Data security </a:t>
            </a:r>
            <a:r>
              <a:rPr lang="en-US" i="0" dirty="0">
                <a:solidFill>
                  <a:srgbClr val="2A2B2C"/>
                </a:solidFill>
                <a:effectLst/>
                <a:latin typeface="gordita"/>
              </a:rPr>
              <a:t>is a top risk and should be prioritized accordingly in order to prevent long-term security issues.  </a:t>
            </a:r>
            <a:endParaRPr lang="ar-EG" dirty="0"/>
          </a:p>
        </p:txBody>
      </p:sp>
    </p:spTree>
    <p:custDataLst>
      <p:tags r:id="rId1"/>
    </p:custDataLst>
    <p:extLst>
      <p:ext uri="{BB962C8B-B14F-4D97-AF65-F5344CB8AC3E}">
        <p14:creationId xmlns:p14="http://schemas.microsoft.com/office/powerpoint/2010/main" val="3872538671"/>
      </p:ext>
    </p:extLst>
  </p:cSld>
  <p:clrMapOvr>
    <a:masterClrMapping/>
  </p:clrMapOvr>
  <mc:AlternateContent xmlns:mc="http://schemas.openxmlformats.org/markup-compatibility/2006" xmlns:p14="http://schemas.microsoft.com/office/powerpoint/2010/main">
    <mc:Choice Requires="p14">
      <p:transition spd="slow" p14:dur="2000" advTm="100552"/>
    </mc:Choice>
    <mc:Fallback xmlns="">
      <p:transition spd="slow" advTm="10055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77813" y="452869"/>
            <a:ext cx="7764829" cy="646331"/>
          </a:xfrm>
          <a:prstGeom prst="rect">
            <a:avLst/>
          </a:prstGeom>
          <a:noFill/>
        </p:spPr>
        <p:txBody>
          <a:bodyPr wrap="square" rtlCol="0">
            <a:spAutoFit/>
          </a:bodyPr>
          <a:lstStyle/>
          <a:p>
            <a:pPr algn="ctr" fontAlgn="auto"/>
            <a:r>
              <a:rPr lang="en-US" sz="3600" b="0" i="0" dirty="0">
                <a:solidFill>
                  <a:schemeClr val="accent2"/>
                </a:solidFill>
                <a:effectLst/>
                <a:latin typeface="gordita"/>
              </a:rPr>
              <a:t>Common risk scenarios</a:t>
            </a: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pic>
        <p:nvPicPr>
          <p:cNvPr id="10" name="Picture 9">
            <a:extLst>
              <a:ext uri="{FF2B5EF4-FFF2-40B4-BE49-F238E27FC236}">
                <a16:creationId xmlns:a16="http://schemas.microsoft.com/office/drawing/2014/main" id="{35AE4A55-C5FE-44E4-0F09-2EC8B320A83D}"/>
              </a:ext>
            </a:extLst>
          </p:cNvPr>
          <p:cNvPicPr>
            <a:picLocks noChangeAspect="1"/>
          </p:cNvPicPr>
          <p:nvPr/>
        </p:nvPicPr>
        <p:blipFill>
          <a:blip r:embed="rId7"/>
          <a:stretch>
            <a:fillRect/>
          </a:stretch>
        </p:blipFill>
        <p:spPr>
          <a:xfrm>
            <a:off x="10097278" y="1545546"/>
            <a:ext cx="1975397" cy="1779047"/>
          </a:xfrm>
          <a:prstGeom prst="rect">
            <a:avLst/>
          </a:prstGeom>
        </p:spPr>
      </p:pic>
      <p:sp>
        <p:nvSpPr>
          <p:cNvPr id="12" name="TextBox 11">
            <a:extLst>
              <a:ext uri="{FF2B5EF4-FFF2-40B4-BE49-F238E27FC236}">
                <a16:creationId xmlns:a16="http://schemas.microsoft.com/office/drawing/2014/main" id="{EB7BFAD3-C431-1F2A-CB0A-FF45E78BDA60}"/>
              </a:ext>
            </a:extLst>
          </p:cNvPr>
          <p:cNvSpPr txBox="1"/>
          <p:nvPr/>
        </p:nvSpPr>
        <p:spPr>
          <a:xfrm>
            <a:off x="177860" y="1562582"/>
            <a:ext cx="9053689" cy="1938992"/>
          </a:xfrm>
          <a:prstGeom prst="rect">
            <a:avLst/>
          </a:prstGeom>
          <a:noFill/>
        </p:spPr>
        <p:txBody>
          <a:bodyPr wrap="square">
            <a:spAutoFit/>
          </a:bodyPr>
          <a:lstStyle/>
          <a:p>
            <a:pPr algn="justLow" fontAlgn="auto"/>
            <a:r>
              <a:rPr lang="en-US" sz="2400" b="1" i="0" dirty="0">
                <a:solidFill>
                  <a:srgbClr val="151B26"/>
                </a:solidFill>
                <a:effectLst/>
                <a:latin typeface="gordita"/>
              </a:rPr>
              <a:t>Communication issues</a:t>
            </a:r>
          </a:p>
          <a:p>
            <a:pPr algn="justLow" fontAlgn="auto"/>
            <a:r>
              <a:rPr lang="en-US" sz="2400" b="0" i="0" dirty="0">
                <a:solidFill>
                  <a:srgbClr val="2A2B2C"/>
                </a:solidFill>
                <a:effectLst/>
                <a:latin typeface="gordita"/>
              </a:rPr>
              <a:t>Communication issues can arise no matter the size of your project and team. While a risk register can help identify where communication areas live, it can be helpful to also implement </a:t>
            </a:r>
            <a:r>
              <a:rPr lang="en-US" sz="2400" b="0" i="0" u="none" strike="noStrike" dirty="0">
                <a:solidFill>
                  <a:srgbClr val="2A2B2C"/>
                </a:solidFill>
                <a:effectLst/>
                <a:latin typeface="inherit"/>
              </a:rPr>
              <a:t>work management software</a:t>
            </a:r>
            <a:r>
              <a:rPr lang="en-US" sz="2400" b="0" i="0" dirty="0">
                <a:solidFill>
                  <a:srgbClr val="2A2B2C"/>
                </a:solidFill>
                <a:effectLst/>
                <a:latin typeface="gordita"/>
              </a:rPr>
              <a:t> to streamline </a:t>
            </a:r>
            <a:r>
              <a:rPr lang="en-US" sz="2400" b="0" i="0" u="none" strike="noStrike" dirty="0">
                <a:solidFill>
                  <a:srgbClr val="2A2B2C"/>
                </a:solidFill>
                <a:effectLst/>
                <a:latin typeface="inherit"/>
              </a:rPr>
              <a:t>communication at work</a:t>
            </a:r>
            <a:r>
              <a:rPr lang="en-US" sz="2400" b="0" i="0" dirty="0">
                <a:solidFill>
                  <a:srgbClr val="2A2B2C"/>
                </a:solidFill>
                <a:effectLst/>
                <a:latin typeface="gordita"/>
              </a:rPr>
              <a:t>.</a:t>
            </a:r>
          </a:p>
        </p:txBody>
      </p:sp>
      <p:sp>
        <p:nvSpPr>
          <p:cNvPr id="17" name="TextBox 16">
            <a:extLst>
              <a:ext uri="{FF2B5EF4-FFF2-40B4-BE49-F238E27FC236}">
                <a16:creationId xmlns:a16="http://schemas.microsoft.com/office/drawing/2014/main" id="{69A088CD-A700-312A-07FF-EF214A7CC405}"/>
              </a:ext>
            </a:extLst>
          </p:cNvPr>
          <p:cNvSpPr txBox="1"/>
          <p:nvPr/>
        </p:nvSpPr>
        <p:spPr>
          <a:xfrm>
            <a:off x="2148733" y="3993216"/>
            <a:ext cx="8822987" cy="1077218"/>
          </a:xfrm>
          <a:prstGeom prst="rect">
            <a:avLst/>
          </a:prstGeom>
          <a:noFill/>
        </p:spPr>
        <p:txBody>
          <a:bodyPr wrap="square">
            <a:spAutoFit/>
          </a:bodyPr>
          <a:lstStyle/>
          <a:p>
            <a:pPr algn="ctr"/>
            <a:r>
              <a:rPr lang="en-US" sz="3200" b="1" i="0" dirty="0">
                <a:solidFill>
                  <a:srgbClr val="FF0000"/>
                </a:solidFill>
                <a:effectLst/>
                <a:latin typeface="gordita"/>
              </a:rPr>
              <a:t>Here are some risks that could arise from lack of communication:</a:t>
            </a:r>
            <a:endParaRPr lang="ar-EG" sz="3200" b="1" dirty="0">
              <a:solidFill>
                <a:srgbClr val="FF0000"/>
              </a:solidFill>
            </a:endParaRPr>
          </a:p>
        </p:txBody>
      </p:sp>
    </p:spTree>
    <p:custDataLst>
      <p:tags r:id="rId1"/>
    </p:custDataLst>
    <p:extLst>
      <p:ext uri="{BB962C8B-B14F-4D97-AF65-F5344CB8AC3E}">
        <p14:creationId xmlns:p14="http://schemas.microsoft.com/office/powerpoint/2010/main" val="1339320444"/>
      </p:ext>
    </p:extLst>
  </p:cSld>
  <p:clrMapOvr>
    <a:masterClrMapping/>
  </p:clrMapOvr>
  <mc:AlternateContent xmlns:mc="http://schemas.openxmlformats.org/markup-compatibility/2006" xmlns:p14="http://schemas.microsoft.com/office/powerpoint/2010/main">
    <mc:Choice Requires="p14">
      <p:transition spd="slow" p14:dur="2000" advTm="100552"/>
    </mc:Choice>
    <mc:Fallback xmlns="">
      <p:transition spd="slow" advTm="10055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77813" y="452869"/>
            <a:ext cx="7764829" cy="646331"/>
          </a:xfrm>
          <a:prstGeom prst="rect">
            <a:avLst/>
          </a:prstGeom>
          <a:noFill/>
        </p:spPr>
        <p:txBody>
          <a:bodyPr wrap="square" rtlCol="0">
            <a:spAutoFit/>
          </a:bodyPr>
          <a:lstStyle/>
          <a:p>
            <a:pPr algn="ctr" fontAlgn="auto"/>
            <a:r>
              <a:rPr lang="en-US" sz="3600" b="0" i="0" dirty="0">
                <a:solidFill>
                  <a:schemeClr val="accent2"/>
                </a:solidFill>
                <a:effectLst/>
                <a:latin typeface="gordita"/>
              </a:rPr>
              <a:t>Common risk scenarios</a:t>
            </a: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pic>
        <p:nvPicPr>
          <p:cNvPr id="10" name="Picture 9">
            <a:extLst>
              <a:ext uri="{FF2B5EF4-FFF2-40B4-BE49-F238E27FC236}">
                <a16:creationId xmlns:a16="http://schemas.microsoft.com/office/drawing/2014/main" id="{35AE4A55-C5FE-44E4-0F09-2EC8B320A83D}"/>
              </a:ext>
            </a:extLst>
          </p:cNvPr>
          <p:cNvPicPr>
            <a:picLocks noChangeAspect="1"/>
          </p:cNvPicPr>
          <p:nvPr/>
        </p:nvPicPr>
        <p:blipFill>
          <a:blip r:embed="rId7"/>
          <a:stretch>
            <a:fillRect/>
          </a:stretch>
        </p:blipFill>
        <p:spPr>
          <a:xfrm>
            <a:off x="10097278" y="1545546"/>
            <a:ext cx="1975397" cy="1779047"/>
          </a:xfrm>
          <a:prstGeom prst="rect">
            <a:avLst/>
          </a:prstGeom>
        </p:spPr>
      </p:pic>
      <p:sp>
        <p:nvSpPr>
          <p:cNvPr id="17" name="TextBox 16">
            <a:extLst>
              <a:ext uri="{FF2B5EF4-FFF2-40B4-BE49-F238E27FC236}">
                <a16:creationId xmlns:a16="http://schemas.microsoft.com/office/drawing/2014/main" id="{69A088CD-A700-312A-07FF-EF214A7CC405}"/>
              </a:ext>
            </a:extLst>
          </p:cNvPr>
          <p:cNvSpPr txBox="1"/>
          <p:nvPr/>
        </p:nvSpPr>
        <p:spPr>
          <a:xfrm>
            <a:off x="1512941" y="1293558"/>
            <a:ext cx="8822987" cy="1077218"/>
          </a:xfrm>
          <a:prstGeom prst="rect">
            <a:avLst/>
          </a:prstGeom>
          <a:noFill/>
        </p:spPr>
        <p:txBody>
          <a:bodyPr wrap="square">
            <a:spAutoFit/>
          </a:bodyPr>
          <a:lstStyle/>
          <a:p>
            <a:pPr algn="ctr"/>
            <a:r>
              <a:rPr lang="en-US" sz="3200" b="1" i="0" dirty="0">
                <a:solidFill>
                  <a:srgbClr val="FF0000"/>
                </a:solidFill>
                <a:effectLst/>
                <a:latin typeface="gordita"/>
              </a:rPr>
              <a:t>Here are some risks that could arise from lack of communication:</a:t>
            </a:r>
            <a:endParaRPr lang="ar-EG" sz="3200" b="1" dirty="0">
              <a:solidFill>
                <a:srgbClr val="FF0000"/>
              </a:solidFill>
            </a:endParaRPr>
          </a:p>
        </p:txBody>
      </p:sp>
      <p:sp>
        <p:nvSpPr>
          <p:cNvPr id="9" name="TextBox 8">
            <a:extLst>
              <a:ext uri="{FF2B5EF4-FFF2-40B4-BE49-F238E27FC236}">
                <a16:creationId xmlns:a16="http://schemas.microsoft.com/office/drawing/2014/main" id="{2D760F22-FE9E-DF9E-730F-9C21BF1D0CB2}"/>
              </a:ext>
            </a:extLst>
          </p:cNvPr>
          <p:cNvSpPr txBox="1"/>
          <p:nvPr/>
        </p:nvSpPr>
        <p:spPr>
          <a:xfrm>
            <a:off x="1338526" y="2324609"/>
            <a:ext cx="7984463" cy="1384995"/>
          </a:xfrm>
          <a:prstGeom prst="rect">
            <a:avLst/>
          </a:prstGeom>
          <a:noFill/>
        </p:spPr>
        <p:txBody>
          <a:bodyPr wrap="square">
            <a:spAutoFit/>
          </a:bodyPr>
          <a:lstStyle/>
          <a:p>
            <a:pPr marL="285750" indent="-285750" algn="l" fontAlgn="auto">
              <a:buFont typeface="Wingdings" panose="05000000000000000000" pitchFamily="2" charset="2"/>
              <a:buChar char="§"/>
            </a:pPr>
            <a:r>
              <a:rPr lang="en-US" sz="2800" b="0" i="0" dirty="0">
                <a:solidFill>
                  <a:srgbClr val="2A2B2C"/>
                </a:solidFill>
                <a:effectLst/>
                <a:latin typeface="inherit"/>
              </a:rPr>
              <a:t>Project inconsistencies: Without proper communication, inconsistencies in deliverables can cause confusion. </a:t>
            </a:r>
          </a:p>
        </p:txBody>
      </p:sp>
      <p:sp>
        <p:nvSpPr>
          <p:cNvPr id="13" name="TextBox 12">
            <a:extLst>
              <a:ext uri="{FF2B5EF4-FFF2-40B4-BE49-F238E27FC236}">
                <a16:creationId xmlns:a16="http://schemas.microsoft.com/office/drawing/2014/main" id="{FDFA20CE-A8A8-65A1-081B-DFFC53ECBDA8}"/>
              </a:ext>
            </a:extLst>
          </p:cNvPr>
          <p:cNvSpPr txBox="1"/>
          <p:nvPr/>
        </p:nvSpPr>
        <p:spPr>
          <a:xfrm>
            <a:off x="1130885" y="3816065"/>
            <a:ext cx="8399744" cy="1384995"/>
          </a:xfrm>
          <a:prstGeom prst="rect">
            <a:avLst/>
          </a:prstGeom>
          <a:noFill/>
        </p:spPr>
        <p:txBody>
          <a:bodyPr wrap="square">
            <a:spAutoFit/>
          </a:bodyPr>
          <a:lstStyle/>
          <a:p>
            <a:pPr marL="285750" indent="-285750" algn="l" fontAlgn="auto">
              <a:buFont typeface="Wingdings" panose="05000000000000000000" pitchFamily="2" charset="2"/>
              <a:buChar char="§"/>
            </a:pPr>
            <a:r>
              <a:rPr lang="en-US" sz="2800" b="0" i="0" dirty="0">
                <a:solidFill>
                  <a:srgbClr val="2A2B2C"/>
                </a:solidFill>
                <a:effectLst/>
                <a:latin typeface="inherit"/>
              </a:rPr>
              <a:t>Missed deadlines: No one wants to miss a deadline but without clear communication, your team may not be aware of due dates for deliverables. </a:t>
            </a:r>
          </a:p>
        </p:txBody>
      </p:sp>
      <p:sp>
        <p:nvSpPr>
          <p:cNvPr id="15" name="TextBox 14">
            <a:extLst>
              <a:ext uri="{FF2B5EF4-FFF2-40B4-BE49-F238E27FC236}">
                <a16:creationId xmlns:a16="http://schemas.microsoft.com/office/drawing/2014/main" id="{909CE218-1D4D-3142-A10F-F3AC0C65A40D}"/>
              </a:ext>
            </a:extLst>
          </p:cNvPr>
          <p:cNvSpPr txBox="1"/>
          <p:nvPr/>
        </p:nvSpPr>
        <p:spPr>
          <a:xfrm>
            <a:off x="4941651" y="5124014"/>
            <a:ext cx="7131023" cy="707886"/>
          </a:xfrm>
          <a:prstGeom prst="rect">
            <a:avLst/>
          </a:prstGeom>
          <a:noFill/>
        </p:spPr>
        <p:txBody>
          <a:bodyPr wrap="square">
            <a:spAutoFit/>
          </a:bodyPr>
          <a:lstStyle/>
          <a:p>
            <a:pPr algn="ctr"/>
            <a:r>
              <a:rPr lang="en-US" sz="2000" b="1" i="0" dirty="0">
                <a:solidFill>
                  <a:srgbClr val="2A2B2C"/>
                </a:solidFill>
                <a:effectLst/>
                <a:latin typeface="gordita"/>
              </a:rPr>
              <a:t>Creating a proper communication plan can also help prevent risks from surfacing in the first place</a:t>
            </a:r>
            <a:endParaRPr lang="ar-EG" sz="2000" b="1" dirty="0"/>
          </a:p>
        </p:txBody>
      </p:sp>
    </p:spTree>
    <p:custDataLst>
      <p:tags r:id="rId1"/>
    </p:custDataLst>
    <p:extLst>
      <p:ext uri="{BB962C8B-B14F-4D97-AF65-F5344CB8AC3E}">
        <p14:creationId xmlns:p14="http://schemas.microsoft.com/office/powerpoint/2010/main" val="2821776937"/>
      </p:ext>
    </p:extLst>
  </p:cSld>
  <p:clrMapOvr>
    <a:masterClrMapping/>
  </p:clrMapOvr>
  <mc:AlternateContent xmlns:mc="http://schemas.openxmlformats.org/markup-compatibility/2006" xmlns:p14="http://schemas.microsoft.com/office/powerpoint/2010/main">
    <mc:Choice Requires="p14">
      <p:transition spd="slow" p14:dur="2000" advTm="100552"/>
    </mc:Choice>
    <mc:Fallback xmlns="">
      <p:transition spd="slow" advTm="10055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77813" y="452869"/>
            <a:ext cx="7764829" cy="646331"/>
          </a:xfrm>
          <a:prstGeom prst="rect">
            <a:avLst/>
          </a:prstGeom>
          <a:noFill/>
        </p:spPr>
        <p:txBody>
          <a:bodyPr wrap="square" rtlCol="0">
            <a:spAutoFit/>
          </a:bodyPr>
          <a:lstStyle/>
          <a:p>
            <a:pPr algn="ctr" fontAlgn="auto"/>
            <a:r>
              <a:rPr lang="en-US" sz="3600" b="0" i="0" dirty="0">
                <a:solidFill>
                  <a:schemeClr val="accent2"/>
                </a:solidFill>
                <a:effectLst/>
                <a:latin typeface="gordita"/>
              </a:rPr>
              <a:t>Common risk scenarios</a:t>
            </a: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pic>
        <p:nvPicPr>
          <p:cNvPr id="11" name="Picture 10">
            <a:extLst>
              <a:ext uri="{FF2B5EF4-FFF2-40B4-BE49-F238E27FC236}">
                <a16:creationId xmlns:a16="http://schemas.microsoft.com/office/drawing/2014/main" id="{D24CE3F0-2A65-96D0-DF7E-3C8F3142B956}"/>
              </a:ext>
            </a:extLst>
          </p:cNvPr>
          <p:cNvPicPr>
            <a:picLocks noChangeAspect="1"/>
          </p:cNvPicPr>
          <p:nvPr/>
        </p:nvPicPr>
        <p:blipFill>
          <a:blip r:embed="rId7"/>
          <a:stretch>
            <a:fillRect/>
          </a:stretch>
        </p:blipFill>
        <p:spPr>
          <a:xfrm>
            <a:off x="9083372" y="1390853"/>
            <a:ext cx="2790825" cy="2967138"/>
          </a:xfrm>
          <a:prstGeom prst="rect">
            <a:avLst/>
          </a:prstGeom>
        </p:spPr>
      </p:pic>
      <p:sp>
        <p:nvSpPr>
          <p:cNvPr id="19" name="TextBox 18">
            <a:extLst>
              <a:ext uri="{FF2B5EF4-FFF2-40B4-BE49-F238E27FC236}">
                <a16:creationId xmlns:a16="http://schemas.microsoft.com/office/drawing/2014/main" id="{19A1E30C-4931-523D-3F78-7D95459E6854}"/>
              </a:ext>
            </a:extLst>
          </p:cNvPr>
          <p:cNvSpPr txBox="1"/>
          <p:nvPr/>
        </p:nvSpPr>
        <p:spPr>
          <a:xfrm>
            <a:off x="317802" y="1451813"/>
            <a:ext cx="8567091" cy="1631216"/>
          </a:xfrm>
          <a:prstGeom prst="rect">
            <a:avLst/>
          </a:prstGeom>
          <a:noFill/>
        </p:spPr>
        <p:txBody>
          <a:bodyPr wrap="square">
            <a:spAutoFit/>
          </a:bodyPr>
          <a:lstStyle/>
          <a:p>
            <a:pPr algn="l" fontAlgn="auto"/>
            <a:r>
              <a:rPr lang="en-US" sz="2000" b="0" i="0" dirty="0">
                <a:solidFill>
                  <a:srgbClr val="2A2B2C"/>
                </a:solidFill>
                <a:effectLst/>
                <a:latin typeface="gordita"/>
              </a:rPr>
              <a:t>If scheduling errors and delays go unnoticed, they can become a big problem when deadlines are missed. Tools such as timelines and </a:t>
            </a:r>
            <a:r>
              <a:rPr lang="en-US" sz="2000" b="0" i="0" u="none" strike="noStrike" dirty="0">
                <a:solidFill>
                  <a:srgbClr val="2A2B2C"/>
                </a:solidFill>
                <a:effectLst/>
                <a:latin typeface="inherit"/>
              </a:rPr>
              <a:t>team calendar software</a:t>
            </a:r>
            <a:r>
              <a:rPr lang="en-US" sz="2000" b="0" i="0" dirty="0">
                <a:solidFill>
                  <a:srgbClr val="2A2B2C"/>
                </a:solidFill>
                <a:effectLst/>
                <a:latin typeface="gordita"/>
              </a:rPr>
              <a:t> can help prevent scheduling errors in the first place. </a:t>
            </a:r>
            <a:br>
              <a:rPr lang="en-US" sz="2000" b="0" i="0" dirty="0">
                <a:solidFill>
                  <a:srgbClr val="2A2B2C"/>
                </a:solidFill>
                <a:effectLst/>
                <a:latin typeface="gordita"/>
              </a:rPr>
            </a:br>
            <a:endParaRPr lang="en-US" sz="2000" b="0" i="0" dirty="0">
              <a:solidFill>
                <a:srgbClr val="2A2B2C"/>
              </a:solidFill>
              <a:effectLst/>
              <a:latin typeface="gordita"/>
            </a:endParaRPr>
          </a:p>
          <a:p>
            <a:pPr algn="l" fontAlgn="auto"/>
            <a:r>
              <a:rPr lang="en-US" sz="2000" b="0" i="0" dirty="0">
                <a:solidFill>
                  <a:srgbClr val="2A2B2C"/>
                </a:solidFill>
                <a:effectLst/>
                <a:latin typeface="gordita"/>
              </a:rPr>
              <a:t>Project scheduling delays could result in:</a:t>
            </a:r>
          </a:p>
        </p:txBody>
      </p:sp>
      <p:sp>
        <p:nvSpPr>
          <p:cNvPr id="21" name="TextBox 20">
            <a:extLst>
              <a:ext uri="{FF2B5EF4-FFF2-40B4-BE49-F238E27FC236}">
                <a16:creationId xmlns:a16="http://schemas.microsoft.com/office/drawing/2014/main" id="{FAA50478-74CC-0657-2D6A-8168C9056E07}"/>
              </a:ext>
            </a:extLst>
          </p:cNvPr>
          <p:cNvSpPr txBox="1"/>
          <p:nvPr/>
        </p:nvSpPr>
        <p:spPr>
          <a:xfrm>
            <a:off x="2217907" y="2983414"/>
            <a:ext cx="6225702" cy="1569660"/>
          </a:xfrm>
          <a:prstGeom prst="rect">
            <a:avLst/>
          </a:prstGeom>
          <a:noFill/>
        </p:spPr>
        <p:txBody>
          <a:bodyPr wrap="square">
            <a:spAutoFit/>
          </a:bodyPr>
          <a:lstStyle/>
          <a:p>
            <a:pPr marL="285750" indent="-285750" algn="justLow" fontAlgn="auto">
              <a:buFont typeface="Wingdings" panose="05000000000000000000" pitchFamily="2" charset="2"/>
              <a:buChar char="§"/>
            </a:pPr>
            <a:r>
              <a:rPr lang="en-US" sz="2400" b="0" i="0" dirty="0">
                <a:solidFill>
                  <a:srgbClr val="2A2B2C"/>
                </a:solidFill>
                <a:effectLst/>
                <a:latin typeface="inherit"/>
              </a:rPr>
              <a:t>Rushed deliverables: There’s nothing worse than a project that hasn’t been properly executed, which can cause goals to be missed and work to appear sloppy.</a:t>
            </a:r>
          </a:p>
        </p:txBody>
      </p:sp>
      <p:sp>
        <p:nvSpPr>
          <p:cNvPr id="23" name="TextBox 22">
            <a:extLst>
              <a:ext uri="{FF2B5EF4-FFF2-40B4-BE49-F238E27FC236}">
                <a16:creationId xmlns:a16="http://schemas.microsoft.com/office/drawing/2014/main" id="{67E466A5-0884-DEBC-8EF2-A0A7A999113A}"/>
              </a:ext>
            </a:extLst>
          </p:cNvPr>
          <p:cNvSpPr txBox="1"/>
          <p:nvPr/>
        </p:nvSpPr>
        <p:spPr>
          <a:xfrm>
            <a:off x="2416385" y="4553074"/>
            <a:ext cx="6225702" cy="1200329"/>
          </a:xfrm>
          <a:prstGeom prst="rect">
            <a:avLst/>
          </a:prstGeom>
          <a:noFill/>
        </p:spPr>
        <p:txBody>
          <a:bodyPr wrap="square">
            <a:spAutoFit/>
          </a:bodyPr>
          <a:lstStyle/>
          <a:p>
            <a:pPr marL="285750" indent="-285750" algn="l" fontAlgn="auto">
              <a:buFont typeface="Wingdings" panose="05000000000000000000" pitchFamily="2" charset="2"/>
              <a:buChar char="§"/>
            </a:pPr>
            <a:r>
              <a:rPr lang="en-US" sz="2400" dirty="0">
                <a:solidFill>
                  <a:srgbClr val="2A2B2C"/>
                </a:solidFill>
                <a:latin typeface="inherit"/>
              </a:rPr>
              <a:t>Confusion: Teams can become overwhelmed and confused without a proper schedule in place. </a:t>
            </a:r>
          </a:p>
        </p:txBody>
      </p:sp>
      <p:sp>
        <p:nvSpPr>
          <p:cNvPr id="25" name="TextBox 24">
            <a:extLst>
              <a:ext uri="{FF2B5EF4-FFF2-40B4-BE49-F238E27FC236}">
                <a16:creationId xmlns:a16="http://schemas.microsoft.com/office/drawing/2014/main" id="{74004FA0-7B4A-44A6-9ECF-1642A6C15EF1}"/>
              </a:ext>
            </a:extLst>
          </p:cNvPr>
          <p:cNvSpPr txBox="1"/>
          <p:nvPr/>
        </p:nvSpPr>
        <p:spPr>
          <a:xfrm>
            <a:off x="8884893" y="4469088"/>
            <a:ext cx="3187782" cy="1323439"/>
          </a:xfrm>
          <a:prstGeom prst="rect">
            <a:avLst/>
          </a:prstGeom>
          <a:noFill/>
        </p:spPr>
        <p:txBody>
          <a:bodyPr wrap="square">
            <a:spAutoFit/>
          </a:bodyPr>
          <a:lstStyle/>
          <a:p>
            <a:pPr algn="justLow"/>
            <a:r>
              <a:rPr lang="en-US" sz="2000" b="1" i="0" dirty="0">
                <a:solidFill>
                  <a:srgbClr val="2A2B2C"/>
                </a:solidFill>
                <a:effectLst/>
                <a:latin typeface="gordita"/>
              </a:rPr>
              <a:t>Implementing a schedule can help keep deliverables on track for both daily tasks and one-off projects</a:t>
            </a:r>
            <a:endParaRPr lang="ar-EG" sz="2000" b="1" dirty="0"/>
          </a:p>
        </p:txBody>
      </p:sp>
    </p:spTree>
    <p:custDataLst>
      <p:tags r:id="rId1"/>
    </p:custDataLst>
    <p:extLst>
      <p:ext uri="{BB962C8B-B14F-4D97-AF65-F5344CB8AC3E}">
        <p14:creationId xmlns:p14="http://schemas.microsoft.com/office/powerpoint/2010/main" val="2872366276"/>
      </p:ext>
    </p:extLst>
  </p:cSld>
  <p:clrMapOvr>
    <a:masterClrMapping/>
  </p:clrMapOvr>
  <mc:AlternateContent xmlns:mc="http://schemas.openxmlformats.org/markup-compatibility/2006" xmlns:p14="http://schemas.microsoft.com/office/powerpoint/2010/main">
    <mc:Choice Requires="p14">
      <p:transition spd="slow" p14:dur="2000" advTm="100552"/>
    </mc:Choice>
    <mc:Fallback xmlns="">
      <p:transition spd="slow" advTm="10055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77813" y="452869"/>
            <a:ext cx="7764829" cy="646331"/>
          </a:xfrm>
          <a:prstGeom prst="rect">
            <a:avLst/>
          </a:prstGeom>
          <a:noFill/>
        </p:spPr>
        <p:txBody>
          <a:bodyPr wrap="square" rtlCol="0">
            <a:spAutoFit/>
          </a:bodyPr>
          <a:lstStyle/>
          <a:p>
            <a:pPr algn="ctr" fontAlgn="auto"/>
            <a:r>
              <a:rPr lang="en-US" sz="3600" b="0" i="0" dirty="0">
                <a:solidFill>
                  <a:schemeClr val="accent2"/>
                </a:solidFill>
                <a:effectLst/>
                <a:latin typeface="gordita"/>
              </a:rPr>
              <a:t>Common risk scenarios</a:t>
            </a: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pic>
        <p:nvPicPr>
          <p:cNvPr id="9" name="Picture 8">
            <a:extLst>
              <a:ext uri="{FF2B5EF4-FFF2-40B4-BE49-F238E27FC236}">
                <a16:creationId xmlns:a16="http://schemas.microsoft.com/office/drawing/2014/main" id="{4392DD5F-9B36-53FC-6AA9-4FE52677BBDE}"/>
              </a:ext>
            </a:extLst>
          </p:cNvPr>
          <p:cNvPicPr>
            <a:picLocks noChangeAspect="1"/>
          </p:cNvPicPr>
          <p:nvPr/>
        </p:nvPicPr>
        <p:blipFill>
          <a:blip r:embed="rId7"/>
          <a:stretch>
            <a:fillRect/>
          </a:stretch>
        </p:blipFill>
        <p:spPr>
          <a:xfrm>
            <a:off x="9207198" y="1401086"/>
            <a:ext cx="2667000" cy="1857375"/>
          </a:xfrm>
          <a:prstGeom prst="rect">
            <a:avLst/>
          </a:prstGeom>
        </p:spPr>
      </p:pic>
      <p:sp>
        <p:nvSpPr>
          <p:cNvPr id="12" name="TextBox 11">
            <a:extLst>
              <a:ext uri="{FF2B5EF4-FFF2-40B4-BE49-F238E27FC236}">
                <a16:creationId xmlns:a16="http://schemas.microsoft.com/office/drawing/2014/main" id="{F4710C6D-C76F-E536-A392-AE22A2E47D96}"/>
              </a:ext>
            </a:extLst>
          </p:cNvPr>
          <p:cNvSpPr txBox="1"/>
          <p:nvPr/>
        </p:nvSpPr>
        <p:spPr>
          <a:xfrm>
            <a:off x="627389" y="2408567"/>
            <a:ext cx="8579809" cy="2677656"/>
          </a:xfrm>
          <a:prstGeom prst="rect">
            <a:avLst/>
          </a:prstGeom>
          <a:noFill/>
        </p:spPr>
        <p:txBody>
          <a:bodyPr wrap="square">
            <a:spAutoFit/>
          </a:bodyPr>
          <a:lstStyle/>
          <a:p>
            <a:pPr algn="l" fontAlgn="auto"/>
            <a:r>
              <a:rPr lang="en-US" sz="2800" b="1" i="0" dirty="0">
                <a:solidFill>
                  <a:schemeClr val="accent2"/>
                </a:solidFill>
                <a:effectLst/>
                <a:latin typeface="gordita"/>
              </a:rPr>
              <a:t>Unplanned work</a:t>
            </a:r>
          </a:p>
          <a:p>
            <a:pPr algn="just" fontAlgn="auto"/>
            <a:r>
              <a:rPr lang="en-US" sz="2800" b="0" i="0" dirty="0">
                <a:solidFill>
                  <a:srgbClr val="2A2B2C"/>
                </a:solidFill>
                <a:effectLst/>
                <a:latin typeface="gordita"/>
              </a:rPr>
              <a:t>We’ve all been in a situation where a project goes over scope. It’s a common risk that can be fairly easy to mitigate if tracked properly. Catching unplanned work early on allows you to properly delegate it to the project lead. </a:t>
            </a:r>
          </a:p>
        </p:txBody>
      </p:sp>
    </p:spTree>
    <p:custDataLst>
      <p:tags r:id="rId1"/>
    </p:custDataLst>
    <p:extLst>
      <p:ext uri="{BB962C8B-B14F-4D97-AF65-F5344CB8AC3E}">
        <p14:creationId xmlns:p14="http://schemas.microsoft.com/office/powerpoint/2010/main" val="3510638091"/>
      </p:ext>
    </p:extLst>
  </p:cSld>
  <p:clrMapOvr>
    <a:masterClrMapping/>
  </p:clrMapOvr>
  <mc:AlternateContent xmlns:mc="http://schemas.openxmlformats.org/markup-compatibility/2006" xmlns:p14="http://schemas.microsoft.com/office/powerpoint/2010/main">
    <mc:Choice Requires="p14">
      <p:transition spd="slow" p14:dur="2000" advTm="100552"/>
    </mc:Choice>
    <mc:Fallback xmlns="">
      <p:transition spd="slow" advTm="10055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77813" y="452869"/>
            <a:ext cx="7764829" cy="646331"/>
          </a:xfrm>
          <a:prstGeom prst="rect">
            <a:avLst/>
          </a:prstGeom>
          <a:noFill/>
        </p:spPr>
        <p:txBody>
          <a:bodyPr wrap="square" rtlCol="0">
            <a:spAutoFit/>
          </a:bodyPr>
          <a:lstStyle/>
          <a:p>
            <a:pPr algn="ctr" fontAlgn="auto"/>
            <a:r>
              <a:rPr lang="en-US" sz="3600" b="0" i="0" dirty="0">
                <a:solidFill>
                  <a:schemeClr val="accent2"/>
                </a:solidFill>
                <a:effectLst/>
                <a:latin typeface="gordita"/>
              </a:rPr>
              <a:t>Common risk scenarios</a:t>
            </a: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pic>
        <p:nvPicPr>
          <p:cNvPr id="9" name="Picture 8">
            <a:extLst>
              <a:ext uri="{FF2B5EF4-FFF2-40B4-BE49-F238E27FC236}">
                <a16:creationId xmlns:a16="http://schemas.microsoft.com/office/drawing/2014/main" id="{4392DD5F-9B36-53FC-6AA9-4FE52677BBDE}"/>
              </a:ext>
            </a:extLst>
          </p:cNvPr>
          <p:cNvPicPr>
            <a:picLocks noChangeAspect="1"/>
          </p:cNvPicPr>
          <p:nvPr/>
        </p:nvPicPr>
        <p:blipFill>
          <a:blip r:embed="rId7"/>
          <a:stretch>
            <a:fillRect/>
          </a:stretch>
        </p:blipFill>
        <p:spPr>
          <a:xfrm>
            <a:off x="9207198" y="1401086"/>
            <a:ext cx="2667000" cy="1857375"/>
          </a:xfrm>
          <a:prstGeom prst="rect">
            <a:avLst/>
          </a:prstGeom>
        </p:spPr>
      </p:pic>
      <p:sp>
        <p:nvSpPr>
          <p:cNvPr id="13" name="TextBox 12">
            <a:extLst>
              <a:ext uri="{FF2B5EF4-FFF2-40B4-BE49-F238E27FC236}">
                <a16:creationId xmlns:a16="http://schemas.microsoft.com/office/drawing/2014/main" id="{D2B6CEFF-B263-FB2B-B061-92CA67F8EB3C}"/>
              </a:ext>
            </a:extLst>
          </p:cNvPr>
          <p:cNvSpPr txBox="1"/>
          <p:nvPr/>
        </p:nvSpPr>
        <p:spPr>
          <a:xfrm>
            <a:off x="2110902" y="1510470"/>
            <a:ext cx="6225702" cy="400110"/>
          </a:xfrm>
          <a:prstGeom prst="rect">
            <a:avLst/>
          </a:prstGeom>
          <a:noFill/>
        </p:spPr>
        <p:txBody>
          <a:bodyPr wrap="square">
            <a:spAutoFit/>
          </a:bodyPr>
          <a:lstStyle/>
          <a:p>
            <a:pPr algn="ctr"/>
            <a:r>
              <a:rPr lang="en-US" sz="2000" b="1" i="0" dirty="0">
                <a:solidFill>
                  <a:srgbClr val="FF0000"/>
                </a:solidFill>
                <a:effectLst/>
                <a:latin typeface="gordita"/>
              </a:rPr>
              <a:t>Without a proper risk register, you could experience:</a:t>
            </a:r>
            <a:endParaRPr lang="ar-EG" sz="2000" b="1" dirty="0">
              <a:solidFill>
                <a:srgbClr val="FF0000"/>
              </a:solidFill>
            </a:endParaRPr>
          </a:p>
        </p:txBody>
      </p:sp>
      <p:sp>
        <p:nvSpPr>
          <p:cNvPr id="15" name="TextBox 14">
            <a:extLst>
              <a:ext uri="{FF2B5EF4-FFF2-40B4-BE49-F238E27FC236}">
                <a16:creationId xmlns:a16="http://schemas.microsoft.com/office/drawing/2014/main" id="{704CCF65-7D01-7F3E-E797-973554CC393F}"/>
              </a:ext>
            </a:extLst>
          </p:cNvPr>
          <p:cNvSpPr txBox="1"/>
          <p:nvPr/>
        </p:nvSpPr>
        <p:spPr>
          <a:xfrm>
            <a:off x="329091" y="1893958"/>
            <a:ext cx="7957226" cy="1569660"/>
          </a:xfrm>
          <a:prstGeom prst="rect">
            <a:avLst/>
          </a:prstGeom>
          <a:noFill/>
        </p:spPr>
        <p:txBody>
          <a:bodyPr wrap="square">
            <a:spAutoFit/>
          </a:bodyPr>
          <a:lstStyle/>
          <a:p>
            <a:pPr marL="285750" indent="-285750" algn="justLow" fontAlgn="auto">
              <a:buFont typeface="Wingdings" panose="05000000000000000000" pitchFamily="2" charset="2"/>
              <a:buChar char="§"/>
            </a:pPr>
            <a:r>
              <a:rPr lang="en-US" sz="3200" b="1" i="0" dirty="0">
                <a:solidFill>
                  <a:srgbClr val="2A2B2C"/>
                </a:solidFill>
                <a:effectLst/>
                <a:latin typeface="inherit"/>
              </a:rPr>
              <a:t>Missed deliverables</a:t>
            </a:r>
            <a:r>
              <a:rPr lang="en-US" sz="3200" b="0" i="0" dirty="0">
                <a:solidFill>
                  <a:srgbClr val="2A2B2C"/>
                </a:solidFill>
                <a:effectLst/>
                <a:latin typeface="inherit"/>
              </a:rPr>
              <a:t>: If work slips through the cracks, you may be at risk of missing a deadline altogether. </a:t>
            </a:r>
          </a:p>
        </p:txBody>
      </p:sp>
      <p:sp>
        <p:nvSpPr>
          <p:cNvPr id="18" name="TextBox 17">
            <a:extLst>
              <a:ext uri="{FF2B5EF4-FFF2-40B4-BE49-F238E27FC236}">
                <a16:creationId xmlns:a16="http://schemas.microsoft.com/office/drawing/2014/main" id="{BBB9CE1D-67C2-BA9A-EDF5-296A0A6780CE}"/>
              </a:ext>
            </a:extLst>
          </p:cNvPr>
          <p:cNvSpPr txBox="1"/>
          <p:nvPr/>
        </p:nvSpPr>
        <p:spPr>
          <a:xfrm>
            <a:off x="251913" y="3429000"/>
            <a:ext cx="8415432" cy="1815882"/>
          </a:xfrm>
          <a:prstGeom prst="rect">
            <a:avLst/>
          </a:prstGeom>
          <a:noFill/>
        </p:spPr>
        <p:txBody>
          <a:bodyPr wrap="square">
            <a:spAutoFit/>
          </a:bodyPr>
          <a:lstStyle/>
          <a:p>
            <a:pPr marL="285750" indent="-285750" algn="justLow" fontAlgn="auto">
              <a:buFont typeface="Wingdings" panose="05000000000000000000" pitchFamily="2" charset="2"/>
              <a:buChar char="§"/>
            </a:pPr>
            <a:r>
              <a:rPr lang="en-US" sz="2800" b="1" i="0" dirty="0">
                <a:solidFill>
                  <a:srgbClr val="2A2B2C"/>
                </a:solidFill>
                <a:effectLst/>
                <a:latin typeface="inherit"/>
              </a:rPr>
              <a:t>Employee burnout: </a:t>
            </a:r>
            <a:r>
              <a:rPr lang="en-US" sz="2800" b="0" i="0" dirty="0">
                <a:solidFill>
                  <a:srgbClr val="2A2B2C"/>
                </a:solidFill>
                <a:effectLst/>
                <a:latin typeface="inherit"/>
              </a:rPr>
              <a:t>Overscheduling your team members with unplanned work can create tension and even </a:t>
            </a:r>
            <a:r>
              <a:rPr lang="en-US" sz="2800" b="0" i="0" u="none" strike="noStrike" dirty="0">
                <a:solidFill>
                  <a:srgbClr val="2A2B2C"/>
                </a:solidFill>
                <a:effectLst/>
                <a:latin typeface="inherit"/>
              </a:rPr>
              <a:t>cause overwork</a:t>
            </a:r>
            <a:r>
              <a:rPr lang="en-US" sz="2800" b="0" i="0" dirty="0">
                <a:solidFill>
                  <a:srgbClr val="2A2B2C"/>
                </a:solidFill>
                <a:effectLst/>
                <a:latin typeface="inherit"/>
              </a:rPr>
              <a:t> and burnout. That’s why it’s important to scope projects correctly</a:t>
            </a:r>
            <a:r>
              <a:rPr lang="en-US" sz="2400" b="0" i="0" dirty="0">
                <a:solidFill>
                  <a:srgbClr val="2A2B2C"/>
                </a:solidFill>
                <a:effectLst/>
                <a:latin typeface="inherit"/>
              </a:rPr>
              <a:t>. </a:t>
            </a:r>
          </a:p>
        </p:txBody>
      </p:sp>
      <p:sp>
        <p:nvSpPr>
          <p:cNvPr id="23" name="TextBox 22">
            <a:extLst>
              <a:ext uri="{FF2B5EF4-FFF2-40B4-BE49-F238E27FC236}">
                <a16:creationId xmlns:a16="http://schemas.microsoft.com/office/drawing/2014/main" id="{8924B740-7A74-EB76-87E1-4CD7C7417518}"/>
              </a:ext>
            </a:extLst>
          </p:cNvPr>
          <p:cNvSpPr txBox="1"/>
          <p:nvPr/>
        </p:nvSpPr>
        <p:spPr>
          <a:xfrm>
            <a:off x="8733639" y="4336941"/>
            <a:ext cx="3272742" cy="1477328"/>
          </a:xfrm>
          <a:prstGeom prst="rect">
            <a:avLst/>
          </a:prstGeom>
          <a:noFill/>
        </p:spPr>
        <p:txBody>
          <a:bodyPr wrap="square">
            <a:spAutoFit/>
          </a:bodyPr>
          <a:lstStyle/>
          <a:p>
            <a:pPr algn="just"/>
            <a:r>
              <a:rPr lang="en-US" b="1" i="0" dirty="0">
                <a:solidFill>
                  <a:srgbClr val="2A2B2C"/>
                </a:solidFill>
                <a:effectLst/>
                <a:latin typeface="gordita"/>
                <a:cs typeface="+mj-cs"/>
              </a:rPr>
              <a:t>If you do run into issues with unplanned work, implementing a </a:t>
            </a:r>
            <a:r>
              <a:rPr lang="en-US" b="1" i="0" u="none" strike="noStrike" dirty="0">
                <a:effectLst/>
                <a:latin typeface="gordita"/>
                <a:cs typeface="+mj-cs"/>
              </a:rPr>
              <a:t>change control process</a:t>
            </a:r>
            <a:r>
              <a:rPr lang="en-US" b="1" i="0" dirty="0">
                <a:solidFill>
                  <a:srgbClr val="2A2B2C"/>
                </a:solidFill>
                <a:effectLst/>
                <a:latin typeface="gordita"/>
                <a:cs typeface="+mj-cs"/>
              </a:rPr>
              <a:t> can help communicate additional work to your team members.  </a:t>
            </a:r>
            <a:endParaRPr lang="ar-EG" b="1" dirty="0">
              <a:cs typeface="+mj-cs"/>
            </a:endParaRPr>
          </a:p>
        </p:txBody>
      </p:sp>
    </p:spTree>
    <p:custDataLst>
      <p:tags r:id="rId1"/>
    </p:custDataLst>
    <p:extLst>
      <p:ext uri="{BB962C8B-B14F-4D97-AF65-F5344CB8AC3E}">
        <p14:creationId xmlns:p14="http://schemas.microsoft.com/office/powerpoint/2010/main" val="2576110073"/>
      </p:ext>
    </p:extLst>
  </p:cSld>
  <p:clrMapOvr>
    <a:masterClrMapping/>
  </p:clrMapOvr>
  <mc:AlternateContent xmlns:mc="http://schemas.openxmlformats.org/markup-compatibility/2006" xmlns:p14="http://schemas.microsoft.com/office/powerpoint/2010/main">
    <mc:Choice Requires="p14">
      <p:transition spd="slow" p14:dur="2000" advTm="100552"/>
    </mc:Choice>
    <mc:Fallback xmlns="">
      <p:transition spd="slow" advTm="10055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77813" y="452869"/>
            <a:ext cx="7764829" cy="646331"/>
          </a:xfrm>
          <a:prstGeom prst="rect">
            <a:avLst/>
          </a:prstGeom>
          <a:noFill/>
        </p:spPr>
        <p:txBody>
          <a:bodyPr wrap="square" rtlCol="0">
            <a:spAutoFit/>
          </a:bodyPr>
          <a:lstStyle/>
          <a:p>
            <a:pPr algn="ctr" fontAlgn="auto"/>
            <a:r>
              <a:rPr lang="en-US" sz="3600" b="0" i="0" dirty="0">
                <a:solidFill>
                  <a:schemeClr val="accent2"/>
                </a:solidFill>
                <a:effectLst/>
                <a:latin typeface="gordita"/>
              </a:rPr>
              <a:t>Common risk scenarios</a:t>
            </a: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pic>
        <p:nvPicPr>
          <p:cNvPr id="22" name="Picture 21">
            <a:extLst>
              <a:ext uri="{FF2B5EF4-FFF2-40B4-BE49-F238E27FC236}">
                <a16:creationId xmlns:a16="http://schemas.microsoft.com/office/drawing/2014/main" id="{174BFB72-A819-9C04-2178-5D5B7C983D10}"/>
              </a:ext>
            </a:extLst>
          </p:cNvPr>
          <p:cNvPicPr>
            <a:picLocks noChangeAspect="1"/>
          </p:cNvPicPr>
          <p:nvPr/>
        </p:nvPicPr>
        <p:blipFill>
          <a:blip r:embed="rId7"/>
          <a:stretch>
            <a:fillRect/>
          </a:stretch>
        </p:blipFill>
        <p:spPr>
          <a:xfrm>
            <a:off x="9401521" y="1411109"/>
            <a:ext cx="2671154" cy="2336286"/>
          </a:xfrm>
          <a:prstGeom prst="rect">
            <a:avLst/>
          </a:prstGeom>
        </p:spPr>
      </p:pic>
      <p:sp>
        <p:nvSpPr>
          <p:cNvPr id="24" name="TextBox 23">
            <a:extLst>
              <a:ext uri="{FF2B5EF4-FFF2-40B4-BE49-F238E27FC236}">
                <a16:creationId xmlns:a16="http://schemas.microsoft.com/office/drawing/2014/main" id="{E6514ABF-D6FB-01F0-EC4B-E985AF5C9407}"/>
              </a:ext>
            </a:extLst>
          </p:cNvPr>
          <p:cNvSpPr txBox="1"/>
          <p:nvPr/>
        </p:nvSpPr>
        <p:spPr>
          <a:xfrm>
            <a:off x="428017" y="1863015"/>
            <a:ext cx="8827589" cy="3046988"/>
          </a:xfrm>
          <a:prstGeom prst="rect">
            <a:avLst/>
          </a:prstGeom>
          <a:noFill/>
        </p:spPr>
        <p:txBody>
          <a:bodyPr wrap="square">
            <a:spAutoFit/>
          </a:bodyPr>
          <a:lstStyle/>
          <a:p>
            <a:pPr algn="l" fontAlgn="auto"/>
            <a:r>
              <a:rPr lang="en-US" sz="3200" b="1" i="0" dirty="0">
                <a:solidFill>
                  <a:srgbClr val="FFC000"/>
                </a:solidFill>
                <a:effectLst/>
                <a:latin typeface="gordita"/>
              </a:rPr>
              <a:t>Theft of materials</a:t>
            </a:r>
          </a:p>
          <a:p>
            <a:pPr algn="justLow" fontAlgn="auto"/>
            <a:r>
              <a:rPr lang="en-US" sz="3200" b="0" i="0" dirty="0">
                <a:solidFill>
                  <a:srgbClr val="2A2B2C"/>
                </a:solidFill>
                <a:effectLst/>
                <a:latin typeface="gordita"/>
              </a:rPr>
              <a:t>While hopefully uncommon, businesses that have a large inventory of products could run the risk of theft or reporting errors. By tracking inventory consistently and frequently, you can catch risks early on to determine the cause.  </a:t>
            </a:r>
          </a:p>
        </p:txBody>
      </p:sp>
    </p:spTree>
    <p:custDataLst>
      <p:tags r:id="rId1"/>
    </p:custDataLst>
    <p:extLst>
      <p:ext uri="{BB962C8B-B14F-4D97-AF65-F5344CB8AC3E}">
        <p14:creationId xmlns:p14="http://schemas.microsoft.com/office/powerpoint/2010/main" val="631301281"/>
      </p:ext>
    </p:extLst>
  </p:cSld>
  <p:clrMapOvr>
    <a:masterClrMapping/>
  </p:clrMapOvr>
  <mc:AlternateContent xmlns:mc="http://schemas.openxmlformats.org/markup-compatibility/2006" xmlns:p14="http://schemas.microsoft.com/office/powerpoint/2010/main">
    <mc:Choice Requires="p14">
      <p:transition spd="slow" p14:dur="2000" advTm="100552"/>
    </mc:Choice>
    <mc:Fallback xmlns="">
      <p:transition spd="slow" advTm="10055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11664496" cy="1610200"/>
          </a:xfrm>
          <a:prstGeom prst="rect">
            <a:avLst/>
          </a:prstGeom>
        </p:spPr>
      </p:pic>
      <p:sp>
        <p:nvSpPr>
          <p:cNvPr id="7" name="TextBox 6"/>
          <p:cNvSpPr txBox="1"/>
          <p:nvPr/>
        </p:nvSpPr>
        <p:spPr>
          <a:xfrm>
            <a:off x="2677813" y="452869"/>
            <a:ext cx="7764829" cy="646331"/>
          </a:xfrm>
          <a:prstGeom prst="rect">
            <a:avLst/>
          </a:prstGeom>
          <a:noFill/>
        </p:spPr>
        <p:txBody>
          <a:bodyPr wrap="square" rtlCol="0">
            <a:spAutoFit/>
          </a:bodyPr>
          <a:lstStyle/>
          <a:p>
            <a:pPr algn="ctr" fontAlgn="auto"/>
            <a:r>
              <a:rPr lang="en-US" sz="3600" b="0" i="0" dirty="0">
                <a:solidFill>
                  <a:schemeClr val="accent2"/>
                </a:solidFill>
                <a:effectLst/>
                <a:latin typeface="gordita"/>
              </a:rPr>
              <a:t>Common risk scenarios</a:t>
            </a:r>
          </a:p>
        </p:txBody>
      </p:sp>
      <p:sp>
        <p:nvSpPr>
          <p:cNvPr id="16" name="TextBox 15">
            <a:extLst>
              <a:ext uri="{FF2B5EF4-FFF2-40B4-BE49-F238E27FC236}">
                <a16:creationId xmlns:a16="http://schemas.microsoft.com/office/drawing/2014/main" id="{4DD5C923-FA18-2AC4-CD03-ADB15E061CD2}"/>
              </a:ext>
            </a:extLst>
          </p:cNvPr>
          <p:cNvSpPr txBox="1"/>
          <p:nvPr/>
        </p:nvSpPr>
        <p:spPr>
          <a:xfrm>
            <a:off x="177860" y="252815"/>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Rectangle 1">
            <a:extLst>
              <a:ext uri="{FF2B5EF4-FFF2-40B4-BE49-F238E27FC236}">
                <a16:creationId xmlns:a16="http://schemas.microsoft.com/office/drawing/2014/main" id="{DC0FBC6C-CBEC-CF31-B74A-C13341CFCE04}"/>
              </a:ext>
            </a:extLst>
          </p:cNvPr>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pic>
        <p:nvPicPr>
          <p:cNvPr id="22" name="Picture 21">
            <a:extLst>
              <a:ext uri="{FF2B5EF4-FFF2-40B4-BE49-F238E27FC236}">
                <a16:creationId xmlns:a16="http://schemas.microsoft.com/office/drawing/2014/main" id="{174BFB72-A819-9C04-2178-5D5B7C983D10}"/>
              </a:ext>
            </a:extLst>
          </p:cNvPr>
          <p:cNvPicPr>
            <a:picLocks noChangeAspect="1"/>
          </p:cNvPicPr>
          <p:nvPr/>
        </p:nvPicPr>
        <p:blipFill>
          <a:blip r:embed="rId7"/>
          <a:stretch>
            <a:fillRect/>
          </a:stretch>
        </p:blipFill>
        <p:spPr>
          <a:xfrm>
            <a:off x="9401521" y="1411109"/>
            <a:ext cx="2671154" cy="2336286"/>
          </a:xfrm>
          <a:prstGeom prst="rect">
            <a:avLst/>
          </a:prstGeom>
        </p:spPr>
      </p:pic>
      <p:sp>
        <p:nvSpPr>
          <p:cNvPr id="24" name="TextBox 23">
            <a:extLst>
              <a:ext uri="{FF2B5EF4-FFF2-40B4-BE49-F238E27FC236}">
                <a16:creationId xmlns:a16="http://schemas.microsoft.com/office/drawing/2014/main" id="{E6514ABF-D6FB-01F0-EC4B-E985AF5C9407}"/>
              </a:ext>
            </a:extLst>
          </p:cNvPr>
          <p:cNvSpPr txBox="1"/>
          <p:nvPr/>
        </p:nvSpPr>
        <p:spPr>
          <a:xfrm>
            <a:off x="836578" y="1544251"/>
            <a:ext cx="8827589" cy="584775"/>
          </a:xfrm>
          <a:prstGeom prst="rect">
            <a:avLst/>
          </a:prstGeom>
          <a:noFill/>
        </p:spPr>
        <p:txBody>
          <a:bodyPr wrap="square">
            <a:spAutoFit/>
          </a:bodyPr>
          <a:lstStyle/>
          <a:p>
            <a:pPr algn="l" fontAlgn="auto"/>
            <a:r>
              <a:rPr lang="en-US" sz="3200" b="1" i="0" dirty="0">
                <a:solidFill>
                  <a:schemeClr val="accent2"/>
                </a:solidFill>
                <a:effectLst/>
                <a:latin typeface="gordita"/>
              </a:rPr>
              <a:t>Theft can leave your business open to:</a:t>
            </a:r>
          </a:p>
        </p:txBody>
      </p:sp>
      <p:sp>
        <p:nvSpPr>
          <p:cNvPr id="9" name="TextBox 8">
            <a:extLst>
              <a:ext uri="{FF2B5EF4-FFF2-40B4-BE49-F238E27FC236}">
                <a16:creationId xmlns:a16="http://schemas.microsoft.com/office/drawing/2014/main" id="{560E34AF-0951-7005-F826-2549C19AB514}"/>
              </a:ext>
            </a:extLst>
          </p:cNvPr>
          <p:cNvSpPr txBox="1"/>
          <p:nvPr/>
        </p:nvSpPr>
        <p:spPr>
          <a:xfrm>
            <a:off x="1020398" y="2129026"/>
            <a:ext cx="7938776" cy="1200329"/>
          </a:xfrm>
          <a:prstGeom prst="rect">
            <a:avLst/>
          </a:prstGeom>
          <a:noFill/>
        </p:spPr>
        <p:txBody>
          <a:bodyPr wrap="square">
            <a:spAutoFit/>
          </a:bodyPr>
          <a:lstStyle/>
          <a:p>
            <a:pPr marL="285750" indent="-285750" algn="l" fontAlgn="auto">
              <a:buFont typeface="Wingdings" panose="05000000000000000000" pitchFamily="2" charset="2"/>
              <a:buChar char="§"/>
            </a:pPr>
            <a:r>
              <a:rPr lang="en-US" sz="2400" b="1" i="0" dirty="0">
                <a:solidFill>
                  <a:schemeClr val="accent2"/>
                </a:solidFill>
                <a:effectLst/>
                <a:latin typeface="inherit"/>
              </a:rPr>
              <a:t>Loss of revenue: </a:t>
            </a:r>
            <a:r>
              <a:rPr lang="en-US" sz="2400" b="0" i="0" dirty="0">
                <a:solidFill>
                  <a:srgbClr val="2A2B2C"/>
                </a:solidFill>
                <a:effectLst/>
                <a:latin typeface="inherit"/>
              </a:rPr>
              <a:t>Whether products are being stolen or there are errors in reporting, theft will have a negative impact on revenue. </a:t>
            </a:r>
          </a:p>
        </p:txBody>
      </p:sp>
      <p:sp>
        <p:nvSpPr>
          <p:cNvPr id="11" name="TextBox 10">
            <a:extLst>
              <a:ext uri="{FF2B5EF4-FFF2-40B4-BE49-F238E27FC236}">
                <a16:creationId xmlns:a16="http://schemas.microsoft.com/office/drawing/2014/main" id="{44F51702-D5B5-50B3-73E3-D9EEF656BF83}"/>
              </a:ext>
            </a:extLst>
          </p:cNvPr>
          <p:cNvSpPr txBox="1"/>
          <p:nvPr/>
        </p:nvSpPr>
        <p:spPr>
          <a:xfrm>
            <a:off x="1020398" y="3266504"/>
            <a:ext cx="7491304" cy="830997"/>
          </a:xfrm>
          <a:prstGeom prst="rect">
            <a:avLst/>
          </a:prstGeom>
          <a:noFill/>
        </p:spPr>
        <p:txBody>
          <a:bodyPr wrap="square">
            <a:spAutoFit/>
          </a:bodyPr>
          <a:lstStyle/>
          <a:p>
            <a:pPr marL="342900" indent="-342900">
              <a:buFont typeface="Wingdings" panose="05000000000000000000" pitchFamily="2" charset="2"/>
              <a:buChar char="§"/>
            </a:pPr>
            <a:r>
              <a:rPr lang="en-US" sz="2400" b="1" dirty="0">
                <a:solidFill>
                  <a:schemeClr val="accent2"/>
                </a:solidFill>
                <a:latin typeface="inherit"/>
              </a:rPr>
              <a:t>Uncertainty: </a:t>
            </a:r>
            <a:r>
              <a:rPr lang="en-US" sz="2400" dirty="0">
                <a:solidFill>
                  <a:srgbClr val="2A2B2C"/>
                </a:solidFill>
                <a:latin typeface="inherit"/>
              </a:rPr>
              <a:t>When theft happens, employee and business uncertainty can cause internal stress.</a:t>
            </a:r>
            <a:endParaRPr lang="ar-EG" sz="2400" dirty="0">
              <a:solidFill>
                <a:srgbClr val="2A2B2C"/>
              </a:solidFill>
              <a:latin typeface="inherit"/>
            </a:endParaRPr>
          </a:p>
        </p:txBody>
      </p:sp>
      <p:sp>
        <p:nvSpPr>
          <p:cNvPr id="13" name="TextBox 12">
            <a:extLst>
              <a:ext uri="{FF2B5EF4-FFF2-40B4-BE49-F238E27FC236}">
                <a16:creationId xmlns:a16="http://schemas.microsoft.com/office/drawing/2014/main" id="{86902DC8-1175-D355-88D0-750A1BBF6042}"/>
              </a:ext>
            </a:extLst>
          </p:cNvPr>
          <p:cNvSpPr txBox="1"/>
          <p:nvPr/>
        </p:nvSpPr>
        <p:spPr>
          <a:xfrm>
            <a:off x="1020397" y="4053490"/>
            <a:ext cx="7851229" cy="1569660"/>
          </a:xfrm>
          <a:prstGeom prst="rect">
            <a:avLst/>
          </a:prstGeom>
          <a:noFill/>
        </p:spPr>
        <p:txBody>
          <a:bodyPr wrap="square">
            <a:spAutoFit/>
          </a:bodyPr>
          <a:lstStyle/>
          <a:p>
            <a:pPr marL="342900" indent="-342900" algn="l" fontAlgn="auto">
              <a:buFont typeface="Wingdings" panose="05000000000000000000" pitchFamily="2" charset="2"/>
              <a:buChar char="§"/>
            </a:pPr>
            <a:r>
              <a:rPr lang="en-US" sz="2400" b="1" dirty="0">
                <a:solidFill>
                  <a:schemeClr val="accent2"/>
                </a:solidFill>
                <a:latin typeface="inherit"/>
              </a:rPr>
              <a:t>Misuse of time: </a:t>
            </a:r>
            <a:r>
              <a:rPr lang="en-US" sz="2400" dirty="0">
                <a:solidFill>
                  <a:srgbClr val="2A2B2C"/>
                </a:solidFill>
                <a:latin typeface="inherit"/>
              </a:rPr>
              <a:t>Along with theft of tangible goods, there’s a risk of time theft. In a remote working environment, it can be more difficult to track where your team is spending their time. </a:t>
            </a:r>
          </a:p>
        </p:txBody>
      </p:sp>
    </p:spTree>
    <p:custDataLst>
      <p:tags r:id="rId1"/>
    </p:custDataLst>
    <p:extLst>
      <p:ext uri="{BB962C8B-B14F-4D97-AF65-F5344CB8AC3E}">
        <p14:creationId xmlns:p14="http://schemas.microsoft.com/office/powerpoint/2010/main" val="167283919"/>
      </p:ext>
    </p:extLst>
  </p:cSld>
  <p:clrMapOvr>
    <a:masterClrMapping/>
  </p:clrMapOvr>
  <mc:AlternateContent xmlns:mc="http://schemas.openxmlformats.org/markup-compatibility/2006" xmlns:p14="http://schemas.microsoft.com/office/powerpoint/2010/main">
    <mc:Choice Requires="p14">
      <p:transition spd="slow" p14:dur="2000" advTm="100552"/>
    </mc:Choice>
    <mc:Fallback xmlns="">
      <p:transition spd="slow" advTm="100552"/>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66.9|69|82.4|87.2"/>
</p:tagLst>
</file>

<file path=ppt/tags/tag2.xml><?xml version="1.0" encoding="utf-8"?>
<p:tagLst xmlns:a="http://schemas.openxmlformats.org/drawingml/2006/main" xmlns:r="http://schemas.openxmlformats.org/officeDocument/2006/relationships" xmlns:p="http://schemas.openxmlformats.org/presentationml/2006/main">
  <p:tag name="TIMING" val="|2|66.9|69|82.4|87.2"/>
</p:tagLst>
</file>

<file path=ppt/tags/tag3.xml><?xml version="1.0" encoding="utf-8"?>
<p:tagLst xmlns:a="http://schemas.openxmlformats.org/drawingml/2006/main" xmlns:r="http://schemas.openxmlformats.org/officeDocument/2006/relationships" xmlns:p="http://schemas.openxmlformats.org/presentationml/2006/main">
  <p:tag name="TIMING" val="|33.6|5.7|5.3|2.9"/>
</p:tagLst>
</file>

<file path=ppt/tags/tag4.xml><?xml version="1.0" encoding="utf-8"?>
<p:tagLst xmlns:a="http://schemas.openxmlformats.org/drawingml/2006/main" xmlns:r="http://schemas.openxmlformats.org/officeDocument/2006/relationships" xmlns:p="http://schemas.openxmlformats.org/presentationml/2006/main">
  <p:tag name="TIMING" val="|33.6|5.7|5.3|2.9"/>
</p:tagLst>
</file>

<file path=ppt/tags/tag5.xml><?xml version="1.0" encoding="utf-8"?>
<p:tagLst xmlns:a="http://schemas.openxmlformats.org/drawingml/2006/main" xmlns:r="http://schemas.openxmlformats.org/officeDocument/2006/relationships" xmlns:p="http://schemas.openxmlformats.org/presentationml/2006/main">
  <p:tag name="TIMING" val="|33.6|5.7|5.3|2.9"/>
</p:tagLst>
</file>

<file path=ppt/tags/tag6.xml><?xml version="1.0" encoding="utf-8"?>
<p:tagLst xmlns:a="http://schemas.openxmlformats.org/drawingml/2006/main" xmlns:r="http://schemas.openxmlformats.org/officeDocument/2006/relationships" xmlns:p="http://schemas.openxmlformats.org/presentationml/2006/main">
  <p:tag name="TIMING" val="|33.6|5.7|5.3|2.9"/>
</p:tagLst>
</file>

<file path=ppt/tags/tag7.xml><?xml version="1.0" encoding="utf-8"?>
<p:tagLst xmlns:a="http://schemas.openxmlformats.org/drawingml/2006/main" xmlns:r="http://schemas.openxmlformats.org/officeDocument/2006/relationships" xmlns:p="http://schemas.openxmlformats.org/presentationml/2006/main">
  <p:tag name="TIMING" val="|33.6|5.7|5.3|2.9"/>
</p:tagLst>
</file>

<file path=ppt/tags/tag8.xml><?xml version="1.0" encoding="utf-8"?>
<p:tagLst xmlns:a="http://schemas.openxmlformats.org/drawingml/2006/main" xmlns:r="http://schemas.openxmlformats.org/officeDocument/2006/relationships" xmlns:p="http://schemas.openxmlformats.org/presentationml/2006/main">
  <p:tag name="TIMING" val="|33.6|5.7|5.3|2.9"/>
</p:tagLst>
</file>

<file path=ppt/tags/tag9.xml><?xml version="1.0" encoding="utf-8"?>
<p:tagLst xmlns:a="http://schemas.openxmlformats.org/drawingml/2006/main" xmlns:r="http://schemas.openxmlformats.org/officeDocument/2006/relationships" xmlns:p="http://schemas.openxmlformats.org/presentationml/2006/main">
  <p:tag name="TIMING" val="|33.6|5.7|5.3|2.9"/>
</p:tagLst>
</file>

<file path=ppt/tags/tag10.xml><?xml version="1.0" encoding="utf-8"?>
<p:tagLst xmlns:a="http://schemas.openxmlformats.org/drawingml/2006/main" xmlns:r="http://schemas.openxmlformats.org/officeDocument/2006/relationships" xmlns:p="http://schemas.openxmlformats.org/presentationml/2006/main">
  <p:tag name="TIMING" val="|33.6|5.7|5.3|2.9"/>
</p:tagLst>
</file>

<file path=ppt/tags/tag11.xml><?xml version="1.0" encoding="utf-8"?>
<p:tagLst xmlns:a="http://schemas.openxmlformats.org/drawingml/2006/main" xmlns:r="http://schemas.openxmlformats.org/officeDocument/2006/relationships" xmlns:p="http://schemas.openxmlformats.org/presentationml/2006/main">
  <p:tag name="TIMING" val="|33.6|5.7|5.3|2.9"/>
</p:tagLst>
</file>

<file path=ppt/tags/tag12.xml><?xml version="1.0" encoding="utf-8"?>
<p:tagLst xmlns:a="http://schemas.openxmlformats.org/drawingml/2006/main" xmlns:r="http://schemas.openxmlformats.org/officeDocument/2006/relationships" xmlns:p="http://schemas.openxmlformats.org/presentationml/2006/main">
  <p:tag name="TIMING" val="|33.6|5.7|5.3|2.9"/>
</p:tagLst>
</file>

<file path=ppt/tags/tag13.xml><?xml version="1.0" encoding="utf-8"?>
<p:tagLst xmlns:a="http://schemas.openxmlformats.org/drawingml/2006/main" xmlns:r="http://schemas.openxmlformats.org/officeDocument/2006/relationships" xmlns:p="http://schemas.openxmlformats.org/presentationml/2006/main">
  <p:tag name="TIMING" val="|33.6|5.7|5.3|2.9"/>
</p:tagLst>
</file>

<file path=ppt/tags/tag14.xml><?xml version="1.0" encoding="utf-8"?>
<p:tagLst xmlns:a="http://schemas.openxmlformats.org/drawingml/2006/main" xmlns:r="http://schemas.openxmlformats.org/officeDocument/2006/relationships" xmlns:p="http://schemas.openxmlformats.org/presentationml/2006/main">
  <p:tag name="TIMING" val="|21.9|1.9|1.7"/>
</p:tagLst>
</file>

<file path=ppt/tags/tag15.xml><?xml version="1.0" encoding="utf-8"?>
<p:tagLst xmlns:a="http://schemas.openxmlformats.org/drawingml/2006/main" xmlns:r="http://schemas.openxmlformats.org/officeDocument/2006/relationships" xmlns:p="http://schemas.openxmlformats.org/presentationml/2006/main">
  <p:tag name="TIMING" val="|33.6|5.7|5.3|2.9"/>
</p:tagLst>
</file>

<file path=ppt/tags/tag16.xml><?xml version="1.0" encoding="utf-8"?>
<p:tagLst xmlns:a="http://schemas.openxmlformats.org/drawingml/2006/main" xmlns:r="http://schemas.openxmlformats.org/officeDocument/2006/relationships" xmlns:p="http://schemas.openxmlformats.org/presentationml/2006/main">
  <p:tag name="TIMING" val="|33.6|5.7|5.3|2.9"/>
</p:tagLst>
</file>

<file path=ppt/tags/tag17.xml><?xml version="1.0" encoding="utf-8"?>
<p:tagLst xmlns:a="http://schemas.openxmlformats.org/drawingml/2006/main" xmlns:r="http://schemas.openxmlformats.org/officeDocument/2006/relationships" xmlns:p="http://schemas.openxmlformats.org/presentationml/2006/main">
  <p:tag name="TIMING" val="|33.6|5.7|5.3|2.9"/>
</p:tagLst>
</file>

<file path=ppt/tags/tag18.xml><?xml version="1.0" encoding="utf-8"?>
<p:tagLst xmlns:a="http://schemas.openxmlformats.org/drawingml/2006/main" xmlns:r="http://schemas.openxmlformats.org/officeDocument/2006/relationships" xmlns:p="http://schemas.openxmlformats.org/presentationml/2006/main">
  <p:tag name="TIMING" val="|33.6|5.7|5.3|2.9"/>
</p:tagLst>
</file>

<file path=ppt/tags/tag19.xml><?xml version="1.0" encoding="utf-8"?>
<p:tagLst xmlns:a="http://schemas.openxmlformats.org/drawingml/2006/main" xmlns:r="http://schemas.openxmlformats.org/officeDocument/2006/relationships" xmlns:p="http://schemas.openxmlformats.org/presentationml/2006/main">
  <p:tag name="TIMING" val="|33.6|5.7|5.3|2.9"/>
</p:tagLst>
</file>

<file path=ppt/tags/tag20.xml><?xml version="1.0" encoding="utf-8"?>
<p:tagLst xmlns:a="http://schemas.openxmlformats.org/drawingml/2006/main" xmlns:r="http://schemas.openxmlformats.org/officeDocument/2006/relationships" xmlns:p="http://schemas.openxmlformats.org/presentationml/2006/main">
  <p:tag name="TIMING" val="|33.6|5.7|5.3|2.9"/>
</p:tagLst>
</file>

<file path=ppt/tags/tag21.xml><?xml version="1.0" encoding="utf-8"?>
<p:tagLst xmlns:a="http://schemas.openxmlformats.org/drawingml/2006/main" xmlns:r="http://schemas.openxmlformats.org/officeDocument/2006/relationships" xmlns:p="http://schemas.openxmlformats.org/presentationml/2006/main">
  <p:tag name="TIMING" val="|33.6|5.7|5.3|2.9"/>
</p:tagLst>
</file>

<file path=ppt/tags/tag22.xml><?xml version="1.0" encoding="utf-8"?>
<p:tagLst xmlns:a="http://schemas.openxmlformats.org/drawingml/2006/main" xmlns:r="http://schemas.openxmlformats.org/officeDocument/2006/relationships" xmlns:p="http://schemas.openxmlformats.org/presentationml/2006/main">
  <p:tag name="TIMING" val="|33.6|5.7|5.3|2.9"/>
</p:tagLst>
</file>

<file path=ppt/tags/tag23.xml><?xml version="1.0" encoding="utf-8"?>
<p:tagLst xmlns:a="http://schemas.openxmlformats.org/drawingml/2006/main" xmlns:r="http://schemas.openxmlformats.org/officeDocument/2006/relationships" xmlns:p="http://schemas.openxmlformats.org/presentationml/2006/main">
  <p:tag name="TIMING" val="|33.6|5.7|5.3|2.9"/>
</p:tagLst>
</file>

<file path=ppt/tags/tag24.xml><?xml version="1.0" encoding="utf-8"?>
<p:tagLst xmlns:a="http://schemas.openxmlformats.org/drawingml/2006/main" xmlns:r="http://schemas.openxmlformats.org/officeDocument/2006/relationships" xmlns:p="http://schemas.openxmlformats.org/presentationml/2006/main">
  <p:tag name="TIMING" val="|33.6|5.7|5.3|2.9"/>
</p:tagLst>
</file>

<file path=ppt/tags/tag25.xml><?xml version="1.0" encoding="utf-8"?>
<p:tagLst xmlns:a="http://schemas.openxmlformats.org/drawingml/2006/main" xmlns:r="http://schemas.openxmlformats.org/officeDocument/2006/relationships" xmlns:p="http://schemas.openxmlformats.org/presentationml/2006/main">
  <p:tag name="TIMING" val="|33.6|5.7|5.3|2.9"/>
</p:tagLst>
</file>

<file path=ppt/tags/tag26.xml><?xml version="1.0" encoding="utf-8"?>
<p:tagLst xmlns:a="http://schemas.openxmlformats.org/drawingml/2006/main" xmlns:r="http://schemas.openxmlformats.org/officeDocument/2006/relationships" xmlns:p="http://schemas.openxmlformats.org/presentationml/2006/main">
  <p:tag name="TIMING" val="|33.6|5.7|5.3|2.9"/>
</p:tagLst>
</file>

<file path=ppt/tags/tag27.xml><?xml version="1.0" encoding="utf-8"?>
<p:tagLst xmlns:a="http://schemas.openxmlformats.org/drawingml/2006/main" xmlns:r="http://schemas.openxmlformats.org/officeDocument/2006/relationships" xmlns:p="http://schemas.openxmlformats.org/presentationml/2006/main">
  <p:tag name="TIMING" val="|33.6|5.7|5.3|2.9"/>
</p:tagLst>
</file>

<file path=ppt/tags/tag28.xml><?xml version="1.0" encoding="utf-8"?>
<p:tagLst xmlns:a="http://schemas.openxmlformats.org/drawingml/2006/main" xmlns:r="http://schemas.openxmlformats.org/officeDocument/2006/relationships" xmlns:p="http://schemas.openxmlformats.org/presentationml/2006/main">
  <p:tag name="TIMING" val="|33.6|5.7|5.3|2.9"/>
</p:tagLst>
</file>

<file path=ppt/tags/tag29.xml><?xml version="1.0" encoding="utf-8"?>
<p:tagLst xmlns:a="http://schemas.openxmlformats.org/drawingml/2006/main" xmlns:r="http://schemas.openxmlformats.org/officeDocument/2006/relationships" xmlns:p="http://schemas.openxmlformats.org/presentationml/2006/main">
  <p:tag name="TIMING" val="|33.6|5.7|5.3|2.9"/>
</p:tagLst>
</file>

<file path=ppt/tags/tag30.xml><?xml version="1.0" encoding="utf-8"?>
<p:tagLst xmlns:a="http://schemas.openxmlformats.org/drawingml/2006/main" xmlns:r="http://schemas.openxmlformats.org/officeDocument/2006/relationships" xmlns:p="http://schemas.openxmlformats.org/presentationml/2006/main">
  <p:tag name="TIMING" val="|33.6|5.7|5.3|2.9"/>
</p:tagLst>
</file>

<file path=ppt/tags/tag31.xml><?xml version="1.0" encoding="utf-8"?>
<p:tagLst xmlns:a="http://schemas.openxmlformats.org/drawingml/2006/main" xmlns:r="http://schemas.openxmlformats.org/officeDocument/2006/relationships" xmlns:p="http://schemas.openxmlformats.org/presentationml/2006/main">
  <p:tag name="TIMING" val="|33.6|5.7|5.3|2.9"/>
</p:tagLst>
</file>

<file path=ppt/tags/tag32.xml><?xml version="1.0" encoding="utf-8"?>
<p:tagLst xmlns:a="http://schemas.openxmlformats.org/drawingml/2006/main" xmlns:r="http://schemas.openxmlformats.org/officeDocument/2006/relationships" xmlns:p="http://schemas.openxmlformats.org/presentationml/2006/main">
  <p:tag name="TIMING" val="|33.6|5.7|5.3|2.9"/>
</p:tagLst>
</file>

<file path=ppt/tags/tag33.xml><?xml version="1.0" encoding="utf-8"?>
<p:tagLst xmlns:a="http://schemas.openxmlformats.org/drawingml/2006/main" xmlns:r="http://schemas.openxmlformats.org/officeDocument/2006/relationships" xmlns:p="http://schemas.openxmlformats.org/presentationml/2006/main">
  <p:tag name="TIMING" val="|33.6|5.7|5.3|2.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305</TotalTime>
  <Words>2003</Words>
  <Application>Microsoft Office PowerPoint</Application>
  <PresentationFormat>Widescreen</PresentationFormat>
  <Paragraphs>156</Paragraphs>
  <Slides>35</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35</vt:i4>
      </vt:variant>
    </vt:vector>
  </HeadingPairs>
  <TitlesOfParts>
    <vt:vector size="47" baseType="lpstr">
      <vt:lpstr>Arial</vt:lpstr>
      <vt:lpstr>Calibri</vt:lpstr>
      <vt:lpstr>Calibri Light</vt:lpstr>
      <vt:lpstr>Calibri,Bold</vt:lpstr>
      <vt:lpstr>Cambria,Bold</vt:lpstr>
      <vt:lpstr>gordita</vt:lpstr>
      <vt:lpstr>Helvetica Neue</vt:lpstr>
      <vt:lpstr>inherit</vt:lpstr>
      <vt:lpstr>Segoe UI</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NEW LAP</dc:creator>
  <cp:lastModifiedBy>NEW LAP</cp:lastModifiedBy>
  <cp:revision>36</cp:revision>
  <dcterms:created xsi:type="dcterms:W3CDTF">2022-10-30T15:10:13Z</dcterms:created>
  <dcterms:modified xsi:type="dcterms:W3CDTF">2022-10-31T11:37:00Z</dcterms:modified>
</cp:coreProperties>
</file>