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26" r:id="rId2"/>
    <p:sldId id="257" r:id="rId3"/>
    <p:sldId id="259" r:id="rId4"/>
    <p:sldId id="260" r:id="rId5"/>
    <p:sldId id="261" r:id="rId6"/>
    <p:sldId id="262" r:id="rId7"/>
    <p:sldId id="265" r:id="rId8"/>
    <p:sldId id="266" r:id="rId9"/>
    <p:sldId id="267" r:id="rId10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874" y="1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A5BB75-106F-4F4A-980C-3C5FB507868F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653CB-3EB3-4EEE-821C-69DB5AA90A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5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35302" y="848082"/>
            <a:ext cx="615553" cy="44529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103" y="844189"/>
            <a:ext cx="615553" cy="44529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87810" y="3552975"/>
            <a:ext cx="512177" cy="432505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92186" y="2517651"/>
            <a:ext cx="529381" cy="563172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286313" y="4075872"/>
            <a:ext cx="698442" cy="4402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93069" y="4176050"/>
            <a:ext cx="771525" cy="328612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67156" y="4112108"/>
            <a:ext cx="285310" cy="456496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99563" y="3631931"/>
            <a:ext cx="572724" cy="317487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042016" y="2508115"/>
            <a:ext cx="464536" cy="65325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81452" y="182821"/>
            <a:ext cx="6548120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507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507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0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507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524" y="1027214"/>
            <a:ext cx="3386454" cy="3016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928966" y="1027214"/>
            <a:ext cx="3718559" cy="3016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BC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507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622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8953" y="74119"/>
            <a:ext cx="8426499" cy="9477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507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7427" y="1101467"/>
            <a:ext cx="8169145" cy="3065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0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580488" y="4768820"/>
            <a:ext cx="173990" cy="111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" b="0" i="0">
                <a:solidFill>
                  <a:srgbClr val="D8D8D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9.png"/><Relationship Id="rId7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32658"/>
            <a:ext cx="9143999" cy="4362340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93792" y="-90830"/>
            <a:ext cx="4588136" cy="280851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026046" y="2349677"/>
            <a:ext cx="8378189" cy="450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25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77231" y="3517322"/>
            <a:ext cx="3688400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026046" y="2722163"/>
            <a:ext cx="44005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Abdelrhman Ahmed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972" y="-413838"/>
            <a:ext cx="2028428" cy="20284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792" y="3758961"/>
            <a:ext cx="2849093" cy="19551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112" y="4645840"/>
            <a:ext cx="1763288" cy="28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9437" y="1423666"/>
            <a:ext cx="220218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spc="-10" dirty="0">
                <a:solidFill>
                  <a:srgbClr val="003C56"/>
                </a:solidFill>
              </a:rPr>
              <a:t>Agenda:</a:t>
            </a:r>
            <a:endParaRPr sz="4600"/>
          </a:p>
        </p:txBody>
      </p:sp>
      <p:sp>
        <p:nvSpPr>
          <p:cNvPr id="4" name="object 4"/>
          <p:cNvSpPr txBox="1"/>
          <p:nvPr/>
        </p:nvSpPr>
        <p:spPr>
          <a:xfrm>
            <a:off x="449437" y="2055106"/>
            <a:ext cx="5514975" cy="1381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4184" indent="-452120">
              <a:lnSpc>
                <a:spcPts val="3629"/>
              </a:lnSpc>
              <a:spcBef>
                <a:spcPts val="100"/>
              </a:spcBef>
              <a:buAutoNum type="arabicPeriod"/>
              <a:tabLst>
                <a:tab pos="464820" algn="l"/>
              </a:tabLst>
            </a:pP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Certification</a:t>
            </a:r>
            <a:r>
              <a:rPr sz="3200" spc="-10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Exam</a:t>
            </a:r>
            <a:r>
              <a:rPr sz="3200" spc="-10" dirty="0">
                <a:solidFill>
                  <a:srgbClr val="003C56"/>
                </a:solidFill>
                <a:latin typeface="Arial"/>
                <a:cs typeface="Arial"/>
              </a:rPr>
              <a:t> Changes</a:t>
            </a:r>
            <a:endParaRPr sz="3200">
              <a:latin typeface="Arial"/>
              <a:cs typeface="Arial"/>
            </a:endParaRPr>
          </a:p>
          <a:p>
            <a:pPr marL="464184" indent="-452120">
              <a:lnSpc>
                <a:spcPts val="3420"/>
              </a:lnSpc>
              <a:buAutoNum type="arabicPeriod"/>
              <a:tabLst>
                <a:tab pos="464820" algn="l"/>
              </a:tabLst>
            </a:pP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Netacad</a:t>
            </a:r>
            <a:r>
              <a:rPr sz="3200" spc="-5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Course </a:t>
            </a:r>
            <a:r>
              <a:rPr sz="3200" spc="-10" dirty="0">
                <a:solidFill>
                  <a:srgbClr val="003C56"/>
                </a:solidFill>
                <a:latin typeface="Arial"/>
                <a:cs typeface="Arial"/>
              </a:rPr>
              <a:t>Changes</a:t>
            </a:r>
            <a:endParaRPr sz="3200">
              <a:latin typeface="Arial"/>
              <a:cs typeface="Arial"/>
            </a:endParaRPr>
          </a:p>
          <a:p>
            <a:pPr marL="457200" indent="-445134">
              <a:lnSpc>
                <a:spcPts val="3629"/>
              </a:lnSpc>
              <a:buAutoNum type="arabicPeriod"/>
              <a:tabLst>
                <a:tab pos="457834" algn="l"/>
              </a:tabLst>
            </a:pP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Transition</a:t>
            </a:r>
            <a:r>
              <a:rPr sz="3200" spc="-80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to</a:t>
            </a:r>
            <a:r>
              <a:rPr sz="3200" spc="-135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The</a:t>
            </a:r>
            <a:r>
              <a:rPr sz="3200" spc="-80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003C56"/>
                </a:solidFill>
                <a:latin typeface="Arial"/>
                <a:cs typeface="Arial"/>
              </a:rPr>
              <a:t>Version</a:t>
            </a:r>
            <a:r>
              <a:rPr sz="3200" spc="-75" dirty="0">
                <a:solidFill>
                  <a:srgbClr val="003C56"/>
                </a:solidFill>
                <a:latin typeface="Arial"/>
                <a:cs typeface="Arial"/>
              </a:rPr>
              <a:t> </a:t>
            </a:r>
            <a:r>
              <a:rPr sz="3200" spc="-50" dirty="0">
                <a:solidFill>
                  <a:srgbClr val="003C56"/>
                </a:solidFill>
                <a:latin typeface="Arial"/>
                <a:cs typeface="Arial"/>
              </a:rPr>
              <a:t>7</a:t>
            </a:r>
            <a:endParaRPr sz="3200">
              <a:latin typeface="Arial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17E0530-252F-82D1-CC73-B4E2CF1DB6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2A43981-B396-E6DC-E955-ACF58934B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7B25076-BD0D-912F-16D6-82B10B1C33E6}"/>
              </a:ext>
            </a:extLst>
          </p:cNvPr>
          <p:cNvSpPr/>
          <p:nvPr/>
        </p:nvSpPr>
        <p:spPr>
          <a:xfrm>
            <a:off x="3353271" y="4788652"/>
            <a:ext cx="5790729" cy="369332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B04DA4-689C-66CF-85DA-884A515A02C3}"/>
              </a:ext>
            </a:extLst>
          </p:cNvPr>
          <p:cNvSpPr txBox="1"/>
          <p:nvPr/>
        </p:nvSpPr>
        <p:spPr>
          <a:xfrm>
            <a:off x="2852610" y="4758827"/>
            <a:ext cx="302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497198-EE1C-EC7A-F513-9CCCBA4F6711}"/>
              </a:ext>
            </a:extLst>
          </p:cNvPr>
          <p:cNvSpPr txBox="1"/>
          <p:nvPr/>
        </p:nvSpPr>
        <p:spPr>
          <a:xfrm>
            <a:off x="6593501" y="4818051"/>
            <a:ext cx="272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5B30CE-E513-5C8F-8297-D87080866DAB}"/>
              </a:ext>
            </a:extLst>
          </p:cNvPr>
          <p:cNvSpPr/>
          <p:nvPr/>
        </p:nvSpPr>
        <p:spPr>
          <a:xfrm>
            <a:off x="3749892" y="4466288"/>
            <a:ext cx="5416191" cy="323613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4D8491A-523C-C0B5-131A-B32CB9496CC1}"/>
              </a:ext>
            </a:extLst>
          </p:cNvPr>
          <p:cNvSpPr txBox="1"/>
          <p:nvPr/>
        </p:nvSpPr>
        <p:spPr>
          <a:xfrm>
            <a:off x="4321417" y="4466288"/>
            <a:ext cx="4903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6564" y="4758954"/>
            <a:ext cx="2682875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©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2019</a:t>
            </a:r>
            <a:r>
              <a:rPr sz="600" spc="32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and/or</a:t>
            </a:r>
            <a:r>
              <a:rPr sz="600" spc="8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its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affiliates.</a:t>
            </a:r>
            <a:r>
              <a:rPr sz="600" spc="5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All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rights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reserved.</a:t>
            </a:r>
            <a:r>
              <a:rPr sz="600" spc="190" dirty="0">
                <a:solidFill>
                  <a:srgbClr val="A6A6A6"/>
                </a:solidFill>
                <a:latin typeface="Arial"/>
                <a:cs typeface="Arial"/>
              </a:rPr>
              <a:t> 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10" dirty="0">
                <a:solidFill>
                  <a:srgbClr val="A6A6A6"/>
                </a:solidFill>
                <a:latin typeface="Arial"/>
                <a:cs typeface="Arial"/>
              </a:rPr>
              <a:t>Confidential</a:t>
            </a:r>
            <a:endParaRPr sz="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8924" rIns="0" bIns="0" rtlCol="0">
            <a:spAutoFit/>
          </a:bodyPr>
          <a:lstStyle/>
          <a:p>
            <a:pPr marL="244475">
              <a:lnSpc>
                <a:spcPct val="100000"/>
              </a:lnSpc>
              <a:spcBef>
                <a:spcPts val="100"/>
              </a:spcBef>
            </a:pPr>
            <a:r>
              <a:rPr dirty="0"/>
              <a:t>How</a:t>
            </a:r>
            <a:r>
              <a:rPr spc="-15" dirty="0"/>
              <a:t> </a:t>
            </a:r>
            <a:r>
              <a:rPr dirty="0"/>
              <a:t>CCNA</a:t>
            </a:r>
            <a:r>
              <a:rPr spc="-160" dirty="0"/>
              <a:t> </a:t>
            </a:r>
            <a:r>
              <a:rPr dirty="0"/>
              <a:t>Certification</a:t>
            </a:r>
            <a:r>
              <a:rPr spc="-5" dirty="0"/>
              <a:t> </a:t>
            </a:r>
            <a:r>
              <a:rPr dirty="0"/>
              <a:t>is</a:t>
            </a:r>
            <a:r>
              <a:rPr spc="-5" dirty="0"/>
              <a:t> </a:t>
            </a:r>
            <a:r>
              <a:rPr spc="-10" dirty="0"/>
              <a:t>Changing?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3300" y="1219200"/>
            <a:ext cx="2565400" cy="5969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27061" y="1040003"/>
            <a:ext cx="4154170" cy="242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292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solidFill>
                  <a:srgbClr val="00BCEB"/>
                </a:solidFill>
                <a:latin typeface="Arial"/>
                <a:cs typeface="Arial"/>
              </a:rPr>
              <a:t>200-</a:t>
            </a:r>
            <a:r>
              <a:rPr sz="5400" spc="-25" dirty="0">
                <a:solidFill>
                  <a:srgbClr val="00BCEB"/>
                </a:solidFill>
                <a:latin typeface="Arial"/>
                <a:cs typeface="Arial"/>
              </a:rPr>
              <a:t>125</a:t>
            </a:r>
            <a:endParaRPr sz="5400">
              <a:latin typeface="Arial"/>
              <a:cs typeface="Arial"/>
            </a:endParaRPr>
          </a:p>
          <a:p>
            <a:pPr marL="209550" indent="-171450">
              <a:lnSpc>
                <a:spcPct val="100000"/>
              </a:lnSpc>
              <a:spcBef>
                <a:spcPts val="3254"/>
              </a:spcBef>
              <a:buSzPct val="80000"/>
              <a:buChar char="•"/>
              <a:tabLst>
                <a:tab pos="20955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10 CCNA</a:t>
            </a:r>
            <a:r>
              <a:rPr sz="2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Certifications</a:t>
            </a:r>
            <a:endParaRPr sz="2000">
              <a:latin typeface="Arial"/>
              <a:cs typeface="Arial"/>
            </a:endParaRPr>
          </a:p>
          <a:p>
            <a:pPr marL="209550" indent="-171450">
              <a:lnSpc>
                <a:spcPct val="100000"/>
              </a:lnSpc>
              <a:spcBef>
                <a:spcPts val="980"/>
              </a:spcBef>
              <a:buSzPct val="80000"/>
              <a:buChar char="•"/>
              <a:tabLst>
                <a:tab pos="20955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r>
              <a:rPr sz="20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Prerequisite for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82828"/>
                </a:solidFill>
                <a:latin typeface="Arial"/>
                <a:cs typeface="Arial"/>
              </a:rPr>
              <a:t>some</a:t>
            </a:r>
            <a:endParaRPr sz="2000">
              <a:latin typeface="Arial"/>
              <a:cs typeface="Arial"/>
            </a:endParaRPr>
          </a:p>
          <a:p>
            <a:pPr marL="209550" indent="-171450">
              <a:lnSpc>
                <a:spcPct val="100000"/>
              </a:lnSpc>
              <a:spcBef>
                <a:spcPts val="980"/>
              </a:spcBef>
              <a:buSzPct val="80000"/>
              <a:buChar char="•"/>
              <a:tabLst>
                <a:tab pos="20955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ICND1+ICND2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=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2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282828"/>
                </a:solidFill>
                <a:latin typeface="Arial"/>
                <a:cs typeface="Arial"/>
              </a:rPr>
              <a:t>RS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10200" y="1219200"/>
            <a:ext cx="2476500" cy="5969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405520" y="1040003"/>
            <a:ext cx="2608580" cy="242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solidFill>
                  <a:srgbClr val="00BCEB"/>
                </a:solidFill>
                <a:latin typeface="Arial"/>
                <a:cs typeface="Arial"/>
              </a:rPr>
              <a:t>200-</a:t>
            </a:r>
            <a:r>
              <a:rPr sz="5400" spc="-25" dirty="0">
                <a:solidFill>
                  <a:srgbClr val="00BCEB"/>
                </a:solidFill>
                <a:latin typeface="Arial"/>
                <a:cs typeface="Arial"/>
              </a:rPr>
              <a:t>301</a:t>
            </a:r>
            <a:endParaRPr sz="5400">
              <a:latin typeface="Arial"/>
              <a:cs typeface="Arial"/>
            </a:endParaRPr>
          </a:p>
          <a:p>
            <a:pPr marL="254000" indent="-172085">
              <a:lnSpc>
                <a:spcPct val="100000"/>
              </a:lnSpc>
              <a:spcBef>
                <a:spcPts val="3254"/>
              </a:spcBef>
              <a:buSzPct val="80000"/>
              <a:buChar char="•"/>
              <a:tabLst>
                <a:tab pos="254635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Prerequisites</a:t>
            </a:r>
            <a:endParaRPr sz="2000">
              <a:latin typeface="Arial"/>
              <a:cs typeface="Arial"/>
            </a:endParaRPr>
          </a:p>
          <a:p>
            <a:pPr marL="254000" indent="-172085">
              <a:lnSpc>
                <a:spcPct val="100000"/>
              </a:lnSpc>
              <a:spcBef>
                <a:spcPts val="980"/>
              </a:spcBef>
              <a:buSzPct val="80000"/>
              <a:buChar char="•"/>
              <a:tabLst>
                <a:tab pos="254635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endParaRPr sz="2000">
              <a:latin typeface="Arial"/>
              <a:cs typeface="Arial"/>
            </a:endParaRPr>
          </a:p>
          <a:p>
            <a:pPr marL="254000" indent="-172085">
              <a:lnSpc>
                <a:spcPct val="100000"/>
              </a:lnSpc>
              <a:spcBef>
                <a:spcPts val="980"/>
              </a:spcBef>
              <a:buSzPct val="80000"/>
              <a:buChar char="•"/>
              <a:tabLst>
                <a:tab pos="254635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 2 exams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scheme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034990" y="1360121"/>
            <a:ext cx="1074420" cy="302260"/>
          </a:xfrm>
          <a:custGeom>
            <a:avLst/>
            <a:gdLst/>
            <a:ahLst/>
            <a:cxnLst/>
            <a:rect l="l" t="t" r="r" b="b"/>
            <a:pathLst>
              <a:path w="1074420" h="302260">
                <a:moveTo>
                  <a:pt x="923005" y="0"/>
                </a:moveTo>
                <a:lnTo>
                  <a:pt x="923005" y="75507"/>
                </a:lnTo>
                <a:lnTo>
                  <a:pt x="0" y="75507"/>
                </a:lnTo>
                <a:lnTo>
                  <a:pt x="0" y="226521"/>
                </a:lnTo>
                <a:lnTo>
                  <a:pt x="923005" y="226521"/>
                </a:lnTo>
                <a:lnTo>
                  <a:pt x="923005" y="302028"/>
                </a:lnTo>
                <a:lnTo>
                  <a:pt x="1074019" y="151014"/>
                </a:lnTo>
                <a:lnTo>
                  <a:pt x="923005" y="0"/>
                </a:lnTo>
                <a:close/>
              </a:path>
            </a:pathLst>
          </a:custGeom>
          <a:solidFill>
            <a:srgbClr val="36A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B4BC5D-DA6F-724C-E3AC-6C4C77EF8B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86F40796-8A8B-6FCF-81C9-A03CC5863A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2FF37E4-2AA7-3CC4-1905-50EDDBF34035}"/>
              </a:ext>
            </a:extLst>
          </p:cNvPr>
          <p:cNvSpPr/>
          <p:nvPr/>
        </p:nvSpPr>
        <p:spPr>
          <a:xfrm>
            <a:off x="3353271" y="4788652"/>
            <a:ext cx="5790729" cy="369332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7E1B4D-B5A6-9F37-C2E7-67B2574A7605}"/>
              </a:ext>
            </a:extLst>
          </p:cNvPr>
          <p:cNvSpPr txBox="1"/>
          <p:nvPr/>
        </p:nvSpPr>
        <p:spPr>
          <a:xfrm>
            <a:off x="2852610" y="4758827"/>
            <a:ext cx="302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133986-5D07-17F9-EAC1-BB075BAB1561}"/>
              </a:ext>
            </a:extLst>
          </p:cNvPr>
          <p:cNvSpPr txBox="1"/>
          <p:nvPr/>
        </p:nvSpPr>
        <p:spPr>
          <a:xfrm>
            <a:off x="6593501" y="4818051"/>
            <a:ext cx="272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FDF4D5-2291-786A-8143-316C6107B4B6}"/>
              </a:ext>
            </a:extLst>
          </p:cNvPr>
          <p:cNvSpPr/>
          <p:nvPr/>
        </p:nvSpPr>
        <p:spPr>
          <a:xfrm>
            <a:off x="3749892" y="4466288"/>
            <a:ext cx="5416191" cy="323613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268553-3812-75C9-CDBE-C4F3D7709AF8}"/>
              </a:ext>
            </a:extLst>
          </p:cNvPr>
          <p:cNvSpPr txBox="1"/>
          <p:nvPr/>
        </p:nvSpPr>
        <p:spPr>
          <a:xfrm>
            <a:off x="4321417" y="4466288"/>
            <a:ext cx="4903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6565" y="4758956"/>
            <a:ext cx="2933065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©</a:t>
            </a:r>
            <a:r>
              <a:rPr sz="600" spc="9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2019</a:t>
            </a:r>
            <a:r>
              <a:rPr sz="600" spc="32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and/or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its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affiliates.</a:t>
            </a:r>
            <a:r>
              <a:rPr sz="600" spc="5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All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rights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reserved.</a:t>
            </a:r>
            <a:r>
              <a:rPr sz="600" spc="195" dirty="0">
                <a:solidFill>
                  <a:srgbClr val="A6A6A6"/>
                </a:solidFill>
                <a:latin typeface="Arial"/>
                <a:cs typeface="Arial"/>
              </a:rPr>
              <a:t> 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Highly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10" dirty="0">
                <a:solidFill>
                  <a:srgbClr val="A6A6A6"/>
                </a:solidFill>
                <a:latin typeface="Arial"/>
                <a:cs typeface="Arial"/>
              </a:rPr>
              <a:t>Confidential</a:t>
            </a:r>
            <a:endParaRPr sz="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8924" rIns="0" bIns="0" rtlCol="0">
            <a:spAutoFit/>
          </a:bodyPr>
          <a:lstStyle/>
          <a:p>
            <a:pPr marL="244475">
              <a:lnSpc>
                <a:spcPct val="100000"/>
              </a:lnSpc>
              <a:spcBef>
                <a:spcPts val="100"/>
              </a:spcBef>
            </a:pPr>
            <a:r>
              <a:rPr dirty="0"/>
              <a:t>Exam</a:t>
            </a:r>
            <a:r>
              <a:rPr spc="-15" dirty="0"/>
              <a:t> </a:t>
            </a:r>
            <a:r>
              <a:rPr dirty="0"/>
              <a:t>Blueprint</a:t>
            </a:r>
            <a:r>
              <a:rPr spc="-5" dirty="0"/>
              <a:t> </a:t>
            </a:r>
            <a:r>
              <a:rPr spc="-10" dirty="0"/>
              <a:t>Composition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889852" y="1644713"/>
            <a:ext cx="7548880" cy="2165350"/>
            <a:chOff x="889852" y="1644713"/>
            <a:chExt cx="7548880" cy="2165350"/>
          </a:xfrm>
        </p:grpSpPr>
        <p:sp>
          <p:nvSpPr>
            <p:cNvPr id="5" name="object 5"/>
            <p:cNvSpPr/>
            <p:nvPr/>
          </p:nvSpPr>
          <p:spPr>
            <a:xfrm>
              <a:off x="889852" y="1644713"/>
              <a:ext cx="7548880" cy="620395"/>
            </a:xfrm>
            <a:custGeom>
              <a:avLst/>
              <a:gdLst/>
              <a:ahLst/>
              <a:cxnLst/>
              <a:rect l="l" t="t" r="r" b="b"/>
              <a:pathLst>
                <a:path w="7548880" h="620394">
                  <a:moveTo>
                    <a:pt x="7445094" y="0"/>
                  </a:moveTo>
                  <a:lnTo>
                    <a:pt x="103306" y="0"/>
                  </a:lnTo>
                  <a:lnTo>
                    <a:pt x="63095" y="8118"/>
                  </a:lnTo>
                  <a:lnTo>
                    <a:pt x="30257" y="30257"/>
                  </a:lnTo>
                  <a:lnTo>
                    <a:pt x="8118" y="63094"/>
                  </a:lnTo>
                  <a:lnTo>
                    <a:pt x="0" y="103305"/>
                  </a:lnTo>
                  <a:lnTo>
                    <a:pt x="0" y="516520"/>
                  </a:lnTo>
                  <a:lnTo>
                    <a:pt x="8118" y="556732"/>
                  </a:lnTo>
                  <a:lnTo>
                    <a:pt x="30257" y="589569"/>
                  </a:lnTo>
                  <a:lnTo>
                    <a:pt x="63095" y="611708"/>
                  </a:lnTo>
                  <a:lnTo>
                    <a:pt x="103306" y="619827"/>
                  </a:lnTo>
                  <a:lnTo>
                    <a:pt x="7445094" y="619827"/>
                  </a:lnTo>
                  <a:lnTo>
                    <a:pt x="7485306" y="611708"/>
                  </a:lnTo>
                  <a:lnTo>
                    <a:pt x="7518143" y="589569"/>
                  </a:lnTo>
                  <a:lnTo>
                    <a:pt x="7540283" y="556732"/>
                  </a:lnTo>
                  <a:lnTo>
                    <a:pt x="7548401" y="516520"/>
                  </a:lnTo>
                  <a:lnTo>
                    <a:pt x="7548401" y="103305"/>
                  </a:lnTo>
                  <a:lnTo>
                    <a:pt x="7540283" y="63094"/>
                  </a:lnTo>
                  <a:lnTo>
                    <a:pt x="7518143" y="30257"/>
                  </a:lnTo>
                  <a:lnTo>
                    <a:pt x="7485306" y="8118"/>
                  </a:lnTo>
                  <a:lnTo>
                    <a:pt x="7445094" y="0"/>
                  </a:lnTo>
                  <a:close/>
                </a:path>
              </a:pathLst>
            </a:custGeom>
            <a:solidFill>
              <a:srgbClr val="00BC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89854" y="2114891"/>
              <a:ext cx="3811270" cy="620395"/>
            </a:xfrm>
            <a:custGeom>
              <a:avLst/>
              <a:gdLst/>
              <a:ahLst/>
              <a:cxnLst/>
              <a:rect l="l" t="t" r="r" b="b"/>
              <a:pathLst>
                <a:path w="3811270" h="620394">
                  <a:moveTo>
                    <a:pt x="3707714" y="0"/>
                  </a:moveTo>
                  <a:lnTo>
                    <a:pt x="103306" y="0"/>
                  </a:lnTo>
                  <a:lnTo>
                    <a:pt x="63095" y="8118"/>
                  </a:lnTo>
                  <a:lnTo>
                    <a:pt x="30257" y="30257"/>
                  </a:lnTo>
                  <a:lnTo>
                    <a:pt x="8118" y="63094"/>
                  </a:lnTo>
                  <a:lnTo>
                    <a:pt x="0" y="103305"/>
                  </a:lnTo>
                  <a:lnTo>
                    <a:pt x="0" y="516520"/>
                  </a:lnTo>
                  <a:lnTo>
                    <a:pt x="8118" y="556732"/>
                  </a:lnTo>
                  <a:lnTo>
                    <a:pt x="30257" y="589569"/>
                  </a:lnTo>
                  <a:lnTo>
                    <a:pt x="63095" y="611708"/>
                  </a:lnTo>
                  <a:lnTo>
                    <a:pt x="103306" y="619827"/>
                  </a:lnTo>
                  <a:lnTo>
                    <a:pt x="3707714" y="619827"/>
                  </a:lnTo>
                  <a:lnTo>
                    <a:pt x="3747926" y="611708"/>
                  </a:lnTo>
                  <a:lnTo>
                    <a:pt x="3780763" y="589569"/>
                  </a:lnTo>
                  <a:lnTo>
                    <a:pt x="3802903" y="556732"/>
                  </a:lnTo>
                  <a:lnTo>
                    <a:pt x="3811021" y="516520"/>
                  </a:lnTo>
                  <a:lnTo>
                    <a:pt x="3811021" y="103305"/>
                  </a:lnTo>
                  <a:lnTo>
                    <a:pt x="3802903" y="63094"/>
                  </a:lnTo>
                  <a:lnTo>
                    <a:pt x="3780763" y="30257"/>
                  </a:lnTo>
                  <a:lnTo>
                    <a:pt x="3747926" y="8118"/>
                  </a:lnTo>
                  <a:lnTo>
                    <a:pt x="3707714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89852" y="3190171"/>
              <a:ext cx="5529580" cy="620395"/>
            </a:xfrm>
            <a:custGeom>
              <a:avLst/>
              <a:gdLst/>
              <a:ahLst/>
              <a:cxnLst/>
              <a:rect l="l" t="t" r="r" b="b"/>
              <a:pathLst>
                <a:path w="5529580" h="620395">
                  <a:moveTo>
                    <a:pt x="5426051" y="0"/>
                  </a:moveTo>
                  <a:lnTo>
                    <a:pt x="103306" y="0"/>
                  </a:lnTo>
                  <a:lnTo>
                    <a:pt x="63095" y="8118"/>
                  </a:lnTo>
                  <a:lnTo>
                    <a:pt x="30257" y="30257"/>
                  </a:lnTo>
                  <a:lnTo>
                    <a:pt x="8118" y="63095"/>
                  </a:lnTo>
                  <a:lnTo>
                    <a:pt x="0" y="103306"/>
                  </a:lnTo>
                  <a:lnTo>
                    <a:pt x="0" y="516521"/>
                  </a:lnTo>
                  <a:lnTo>
                    <a:pt x="8118" y="556733"/>
                  </a:lnTo>
                  <a:lnTo>
                    <a:pt x="30257" y="589570"/>
                  </a:lnTo>
                  <a:lnTo>
                    <a:pt x="63095" y="611710"/>
                  </a:lnTo>
                  <a:lnTo>
                    <a:pt x="103306" y="619828"/>
                  </a:lnTo>
                  <a:lnTo>
                    <a:pt x="5426051" y="619828"/>
                  </a:lnTo>
                  <a:lnTo>
                    <a:pt x="5466263" y="611710"/>
                  </a:lnTo>
                  <a:lnTo>
                    <a:pt x="5499100" y="589570"/>
                  </a:lnTo>
                  <a:lnTo>
                    <a:pt x="5521239" y="556733"/>
                  </a:lnTo>
                  <a:lnTo>
                    <a:pt x="5529358" y="516521"/>
                  </a:lnTo>
                  <a:lnTo>
                    <a:pt x="5529358" y="103306"/>
                  </a:lnTo>
                  <a:lnTo>
                    <a:pt x="5521239" y="63095"/>
                  </a:lnTo>
                  <a:lnTo>
                    <a:pt x="5499100" y="30257"/>
                  </a:lnTo>
                  <a:lnTo>
                    <a:pt x="5466263" y="8118"/>
                  </a:lnTo>
                  <a:lnTo>
                    <a:pt x="5426051" y="0"/>
                  </a:lnTo>
                  <a:close/>
                </a:path>
              </a:pathLst>
            </a:custGeom>
            <a:solidFill>
              <a:srgbClr val="6EBE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19746" y="2270631"/>
            <a:ext cx="315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Leveraged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into the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New 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700875" y="4038472"/>
            <a:ext cx="1718945" cy="546735"/>
          </a:xfrm>
          <a:custGeom>
            <a:avLst/>
            <a:gdLst/>
            <a:ahLst/>
            <a:cxnLst/>
            <a:rect l="l" t="t" r="r" b="b"/>
            <a:pathLst>
              <a:path w="1718945" h="546735">
                <a:moveTo>
                  <a:pt x="1627239" y="0"/>
                </a:moveTo>
                <a:lnTo>
                  <a:pt x="91097" y="0"/>
                </a:lnTo>
                <a:lnTo>
                  <a:pt x="55638" y="7158"/>
                </a:lnTo>
                <a:lnTo>
                  <a:pt x="26681" y="26681"/>
                </a:lnTo>
                <a:lnTo>
                  <a:pt x="7158" y="55637"/>
                </a:lnTo>
                <a:lnTo>
                  <a:pt x="0" y="91096"/>
                </a:lnTo>
                <a:lnTo>
                  <a:pt x="0" y="455473"/>
                </a:lnTo>
                <a:lnTo>
                  <a:pt x="7158" y="490932"/>
                </a:lnTo>
                <a:lnTo>
                  <a:pt x="26681" y="519888"/>
                </a:lnTo>
                <a:lnTo>
                  <a:pt x="55638" y="539411"/>
                </a:lnTo>
                <a:lnTo>
                  <a:pt x="91097" y="546570"/>
                </a:lnTo>
                <a:lnTo>
                  <a:pt x="1627239" y="546570"/>
                </a:lnTo>
                <a:lnTo>
                  <a:pt x="1662698" y="539411"/>
                </a:lnTo>
                <a:lnTo>
                  <a:pt x="1691654" y="519888"/>
                </a:lnTo>
                <a:lnTo>
                  <a:pt x="1711177" y="490932"/>
                </a:lnTo>
                <a:lnTo>
                  <a:pt x="1718336" y="455473"/>
                </a:lnTo>
                <a:lnTo>
                  <a:pt x="1718336" y="91096"/>
                </a:lnTo>
                <a:lnTo>
                  <a:pt x="1711177" y="55637"/>
                </a:lnTo>
                <a:lnTo>
                  <a:pt x="1691654" y="26681"/>
                </a:lnTo>
                <a:lnTo>
                  <a:pt x="1662698" y="7158"/>
                </a:lnTo>
                <a:lnTo>
                  <a:pt x="1627239" y="0"/>
                </a:lnTo>
                <a:close/>
              </a:path>
            </a:pathLst>
          </a:custGeom>
          <a:solidFill>
            <a:srgbClr val="FBAB1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597839" y="3345912"/>
            <a:ext cx="3557904" cy="1111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b="1" spc="-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b="1" spc="-7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5073"/>
                </a:solidFill>
                <a:latin typeface="Arial"/>
                <a:cs typeface="Arial"/>
              </a:rPr>
              <a:t>200-</a:t>
            </a:r>
            <a:r>
              <a:rPr sz="1800" b="1" spc="-25" dirty="0">
                <a:solidFill>
                  <a:srgbClr val="005073"/>
                </a:solidFill>
                <a:latin typeface="Arial"/>
                <a:cs typeface="Arial"/>
              </a:rPr>
              <a:t>301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</a:pP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spc="-3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5073"/>
                </a:solidFill>
                <a:latin typeface="Arial"/>
                <a:cs typeface="Arial"/>
              </a:rPr>
              <a:t>Topics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356492" y="1665182"/>
            <a:ext cx="6995159" cy="2373630"/>
            <a:chOff x="1356492" y="1665182"/>
            <a:chExt cx="6995159" cy="2373630"/>
          </a:xfrm>
        </p:grpSpPr>
        <p:sp>
          <p:nvSpPr>
            <p:cNvPr id="12" name="object 12"/>
            <p:cNvSpPr/>
            <p:nvPr/>
          </p:nvSpPr>
          <p:spPr>
            <a:xfrm>
              <a:off x="5038404" y="3751723"/>
              <a:ext cx="0" cy="287020"/>
            </a:xfrm>
            <a:custGeom>
              <a:avLst/>
              <a:gdLst/>
              <a:ahLst/>
              <a:cxnLst/>
              <a:rect l="l" t="t" r="r" b="b"/>
              <a:pathLst>
                <a:path h="287020">
                  <a:moveTo>
                    <a:pt x="0" y="286750"/>
                  </a:moveTo>
                  <a:lnTo>
                    <a:pt x="0" y="33337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4A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941472" y="3553625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96932" y="0"/>
                  </a:moveTo>
                  <a:lnTo>
                    <a:pt x="0" y="193865"/>
                  </a:lnTo>
                  <a:lnTo>
                    <a:pt x="193865" y="193865"/>
                  </a:lnTo>
                  <a:lnTo>
                    <a:pt x="96932" y="0"/>
                  </a:lnTo>
                  <a:close/>
                </a:path>
              </a:pathLst>
            </a:custGeom>
            <a:solidFill>
              <a:srgbClr val="E4A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49972" y="3751722"/>
              <a:ext cx="0" cy="287020"/>
            </a:xfrm>
            <a:custGeom>
              <a:avLst/>
              <a:gdLst/>
              <a:ahLst/>
              <a:cxnLst/>
              <a:rect l="l" t="t" r="r" b="b"/>
              <a:pathLst>
                <a:path h="287020">
                  <a:moveTo>
                    <a:pt x="0" y="286750"/>
                  </a:moveTo>
                  <a:lnTo>
                    <a:pt x="0" y="33337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4A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953039" y="3553623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96932" y="0"/>
                  </a:moveTo>
                  <a:lnTo>
                    <a:pt x="0" y="193865"/>
                  </a:lnTo>
                  <a:lnTo>
                    <a:pt x="193865" y="193865"/>
                  </a:lnTo>
                  <a:lnTo>
                    <a:pt x="96932" y="0"/>
                  </a:lnTo>
                  <a:close/>
                </a:path>
              </a:pathLst>
            </a:custGeom>
            <a:solidFill>
              <a:srgbClr val="E4A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53424" y="2689105"/>
              <a:ext cx="0" cy="537210"/>
            </a:xfrm>
            <a:custGeom>
              <a:avLst/>
              <a:gdLst/>
              <a:ahLst/>
              <a:cxnLst/>
              <a:rect l="l" t="t" r="r" b="b"/>
              <a:pathLst>
                <a:path h="537210">
                  <a:moveTo>
                    <a:pt x="0" y="0"/>
                  </a:moveTo>
                  <a:lnTo>
                    <a:pt x="0" y="503552"/>
                  </a:lnTo>
                  <a:lnTo>
                    <a:pt x="0" y="5368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56492" y="3230228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09" h="194310">
                  <a:moveTo>
                    <a:pt x="193865" y="0"/>
                  </a:moveTo>
                  <a:lnTo>
                    <a:pt x="0" y="0"/>
                  </a:lnTo>
                  <a:lnTo>
                    <a:pt x="96932" y="193865"/>
                  </a:lnTo>
                  <a:lnTo>
                    <a:pt x="193865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177192" y="2689105"/>
              <a:ext cx="0" cy="537210"/>
            </a:xfrm>
            <a:custGeom>
              <a:avLst/>
              <a:gdLst/>
              <a:ahLst/>
              <a:cxnLst/>
              <a:rect l="l" t="t" r="r" b="b"/>
              <a:pathLst>
                <a:path h="537210">
                  <a:moveTo>
                    <a:pt x="0" y="0"/>
                  </a:moveTo>
                  <a:lnTo>
                    <a:pt x="0" y="503552"/>
                  </a:lnTo>
                  <a:lnTo>
                    <a:pt x="0" y="5368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080259" y="3230228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193864" y="0"/>
                  </a:moveTo>
                  <a:lnTo>
                    <a:pt x="0" y="0"/>
                  </a:lnTo>
                  <a:lnTo>
                    <a:pt x="96932" y="193865"/>
                  </a:lnTo>
                  <a:lnTo>
                    <a:pt x="193864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822591" y="1700414"/>
              <a:ext cx="3517900" cy="509270"/>
            </a:xfrm>
            <a:custGeom>
              <a:avLst/>
              <a:gdLst/>
              <a:ahLst/>
              <a:cxnLst/>
              <a:rect l="l" t="t" r="r" b="b"/>
              <a:pathLst>
                <a:path w="3517900" h="509269">
                  <a:moveTo>
                    <a:pt x="0" y="508937"/>
                  </a:moveTo>
                  <a:lnTo>
                    <a:pt x="3517473" y="0"/>
                  </a:lnTo>
                </a:path>
              </a:pathLst>
            </a:custGeom>
            <a:ln w="22224">
              <a:solidFill>
                <a:srgbClr val="E3241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822591" y="1676294"/>
              <a:ext cx="3517900" cy="533400"/>
            </a:xfrm>
            <a:custGeom>
              <a:avLst/>
              <a:gdLst/>
              <a:ahLst/>
              <a:cxnLst/>
              <a:rect l="l" t="t" r="r" b="b"/>
              <a:pathLst>
                <a:path w="3517900" h="533400">
                  <a:moveTo>
                    <a:pt x="0" y="0"/>
                  </a:moveTo>
                  <a:lnTo>
                    <a:pt x="3517472" y="533057"/>
                  </a:lnTo>
                </a:path>
              </a:pathLst>
            </a:custGeom>
            <a:ln w="22224">
              <a:solidFill>
                <a:srgbClr val="E3241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672883" y="1326135"/>
            <a:ext cx="3529329" cy="774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9997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Going</a:t>
            </a:r>
            <a:r>
              <a:rPr sz="1800" spc="-100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E3241B"/>
                </a:solidFill>
                <a:latin typeface="Arial"/>
                <a:cs typeface="Arial"/>
              </a:rPr>
              <a:t>Away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75"/>
              </a:spcBef>
            </a:pP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Old</a:t>
            </a:r>
            <a:r>
              <a:rPr sz="1800" spc="-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spc="-10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200-</a:t>
            </a:r>
            <a:r>
              <a:rPr sz="1800" spc="-25" dirty="0">
                <a:solidFill>
                  <a:srgbClr val="005073"/>
                </a:solidFill>
                <a:latin typeface="Arial"/>
                <a:cs typeface="Arial"/>
              </a:rPr>
              <a:t>125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90380" y="2258211"/>
            <a:ext cx="1982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or</a:t>
            </a:r>
            <a:r>
              <a:rPr sz="1800" spc="-10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shifting</a:t>
            </a:r>
            <a:r>
              <a:rPr sz="1800" spc="-5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to</a:t>
            </a:r>
            <a:r>
              <a:rPr sz="1800" spc="-5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E3241B"/>
                </a:solidFill>
                <a:latin typeface="Arial"/>
                <a:cs typeface="Arial"/>
              </a:rPr>
              <a:t>CCNP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D6D1EF2-A7A0-751B-100B-6339E68C85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FC46C56C-3095-0816-DDD7-458F54B67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70543F75-463E-ADEE-8956-EC7A38013AB4}"/>
              </a:ext>
            </a:extLst>
          </p:cNvPr>
          <p:cNvSpPr/>
          <p:nvPr/>
        </p:nvSpPr>
        <p:spPr>
          <a:xfrm>
            <a:off x="3353271" y="4788652"/>
            <a:ext cx="5790729" cy="369332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DB0C121-1AE8-C7BB-02F2-A77B1A5AE88D}"/>
              </a:ext>
            </a:extLst>
          </p:cNvPr>
          <p:cNvSpPr txBox="1"/>
          <p:nvPr/>
        </p:nvSpPr>
        <p:spPr>
          <a:xfrm>
            <a:off x="2852610" y="4758827"/>
            <a:ext cx="302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E92E35D-709D-9D9C-A8E4-408F4FAB7D86}"/>
              </a:ext>
            </a:extLst>
          </p:cNvPr>
          <p:cNvSpPr txBox="1"/>
          <p:nvPr/>
        </p:nvSpPr>
        <p:spPr>
          <a:xfrm>
            <a:off x="6593501" y="4818051"/>
            <a:ext cx="272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4864A49-C5DA-FB0A-DF4B-F95163B558C5}"/>
              </a:ext>
            </a:extLst>
          </p:cNvPr>
          <p:cNvSpPr/>
          <p:nvPr/>
        </p:nvSpPr>
        <p:spPr>
          <a:xfrm>
            <a:off x="3749892" y="4466288"/>
            <a:ext cx="5416191" cy="323613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677A22F-D4A9-3C73-CD33-FBB04BDE3EB1}"/>
              </a:ext>
            </a:extLst>
          </p:cNvPr>
          <p:cNvSpPr txBox="1"/>
          <p:nvPr/>
        </p:nvSpPr>
        <p:spPr>
          <a:xfrm>
            <a:off x="4321417" y="4466288"/>
            <a:ext cx="4903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777" y="279097"/>
            <a:ext cx="656844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Theory</a:t>
            </a:r>
            <a:r>
              <a:rPr spc="-10" dirty="0"/>
              <a:t> </a:t>
            </a:r>
            <a:r>
              <a:rPr dirty="0"/>
              <a:t>/</a:t>
            </a:r>
            <a:r>
              <a:rPr spc="-5" dirty="0"/>
              <a:t> </a:t>
            </a:r>
            <a:r>
              <a:rPr dirty="0"/>
              <a:t>Practice</a:t>
            </a:r>
            <a:r>
              <a:rPr spc="-5" dirty="0"/>
              <a:t> </a:t>
            </a:r>
            <a:r>
              <a:rPr dirty="0"/>
              <a:t>Balance in</a:t>
            </a:r>
            <a:r>
              <a:rPr spc="-5" dirty="0"/>
              <a:t> </a:t>
            </a:r>
            <a:r>
              <a:rPr dirty="0"/>
              <a:t>the </a:t>
            </a:r>
            <a:r>
              <a:rPr spc="-10" dirty="0"/>
              <a:t>Blueprint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346383" y="2063267"/>
            <a:ext cx="1746250" cy="1753235"/>
            <a:chOff x="1346383" y="2063267"/>
            <a:chExt cx="1746250" cy="1753235"/>
          </a:xfrm>
        </p:grpSpPr>
        <p:sp>
          <p:nvSpPr>
            <p:cNvPr id="4" name="object 4"/>
            <p:cNvSpPr/>
            <p:nvPr/>
          </p:nvSpPr>
          <p:spPr>
            <a:xfrm>
              <a:off x="1716453" y="2070100"/>
              <a:ext cx="493395" cy="863600"/>
            </a:xfrm>
            <a:custGeom>
              <a:avLst/>
              <a:gdLst/>
              <a:ahLst/>
              <a:cxnLst/>
              <a:rect l="l" t="t" r="r" b="b"/>
              <a:pathLst>
                <a:path w="493394" h="863600">
                  <a:moveTo>
                    <a:pt x="493346" y="0"/>
                  </a:moveTo>
                  <a:lnTo>
                    <a:pt x="440577" y="1613"/>
                  </a:lnTo>
                  <a:lnTo>
                    <a:pt x="388200" y="6424"/>
                  </a:lnTo>
                  <a:lnTo>
                    <a:pt x="336356" y="14388"/>
                  </a:lnTo>
                  <a:lnTo>
                    <a:pt x="285181" y="25463"/>
                  </a:lnTo>
                  <a:lnTo>
                    <a:pt x="234817" y="39605"/>
                  </a:lnTo>
                  <a:lnTo>
                    <a:pt x="185400" y="56770"/>
                  </a:lnTo>
                  <a:lnTo>
                    <a:pt x="137072" y="76914"/>
                  </a:lnTo>
                  <a:lnTo>
                    <a:pt x="89969" y="99994"/>
                  </a:lnTo>
                  <a:lnTo>
                    <a:pt x="44232" y="125967"/>
                  </a:lnTo>
                  <a:lnTo>
                    <a:pt x="0" y="154788"/>
                  </a:lnTo>
                  <a:lnTo>
                    <a:pt x="493346" y="863600"/>
                  </a:lnTo>
                  <a:lnTo>
                    <a:pt x="493346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09799" y="2070100"/>
              <a:ext cx="0" cy="863600"/>
            </a:xfrm>
            <a:custGeom>
              <a:avLst/>
              <a:gdLst/>
              <a:ahLst/>
              <a:cxnLst/>
              <a:rect l="l" t="t" r="r" b="b"/>
              <a:pathLst>
                <a:path h="863600">
                  <a:moveTo>
                    <a:pt x="0" y="863599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46383" y="2224888"/>
              <a:ext cx="1122045" cy="1572260"/>
            </a:xfrm>
            <a:custGeom>
              <a:avLst/>
              <a:gdLst/>
              <a:ahLst/>
              <a:cxnLst/>
              <a:rect l="l" t="t" r="r" b="b"/>
              <a:pathLst>
                <a:path w="1122045" h="1572260">
                  <a:moveTo>
                    <a:pt x="370069" y="0"/>
                  </a:moveTo>
                  <a:lnTo>
                    <a:pt x="331908" y="28117"/>
                  </a:lnTo>
                  <a:lnTo>
                    <a:pt x="295731" y="57914"/>
                  </a:lnTo>
                  <a:lnTo>
                    <a:pt x="261553" y="89300"/>
                  </a:lnTo>
                  <a:lnTo>
                    <a:pt x="229391" y="122183"/>
                  </a:lnTo>
                  <a:lnTo>
                    <a:pt x="199262" y="156470"/>
                  </a:lnTo>
                  <a:lnTo>
                    <a:pt x="171181" y="192071"/>
                  </a:lnTo>
                  <a:lnTo>
                    <a:pt x="145165" y="228894"/>
                  </a:lnTo>
                  <a:lnTo>
                    <a:pt x="121231" y="266846"/>
                  </a:lnTo>
                  <a:lnTo>
                    <a:pt x="99396" y="305837"/>
                  </a:lnTo>
                  <a:lnTo>
                    <a:pt x="79674" y="345775"/>
                  </a:lnTo>
                  <a:lnTo>
                    <a:pt x="62084" y="386568"/>
                  </a:lnTo>
                  <a:lnTo>
                    <a:pt x="46641" y="428124"/>
                  </a:lnTo>
                  <a:lnTo>
                    <a:pt x="33362" y="470351"/>
                  </a:lnTo>
                  <a:lnTo>
                    <a:pt x="22263" y="513159"/>
                  </a:lnTo>
                  <a:lnTo>
                    <a:pt x="13361" y="556455"/>
                  </a:lnTo>
                  <a:lnTo>
                    <a:pt x="6672" y="600147"/>
                  </a:lnTo>
                  <a:lnTo>
                    <a:pt x="2213" y="644145"/>
                  </a:lnTo>
                  <a:lnTo>
                    <a:pt x="0" y="688356"/>
                  </a:lnTo>
                  <a:lnTo>
                    <a:pt x="48" y="732688"/>
                  </a:lnTo>
                  <a:lnTo>
                    <a:pt x="2376" y="777051"/>
                  </a:lnTo>
                  <a:lnTo>
                    <a:pt x="6999" y="821352"/>
                  </a:lnTo>
                  <a:lnTo>
                    <a:pt x="13934" y="865499"/>
                  </a:lnTo>
                  <a:lnTo>
                    <a:pt x="23197" y="909402"/>
                  </a:lnTo>
                  <a:lnTo>
                    <a:pt x="34804" y="952967"/>
                  </a:lnTo>
                  <a:lnTo>
                    <a:pt x="48773" y="996105"/>
                  </a:lnTo>
                  <a:lnTo>
                    <a:pt x="65119" y="1038722"/>
                  </a:lnTo>
                  <a:lnTo>
                    <a:pt x="83858" y="1080728"/>
                  </a:lnTo>
                  <a:lnTo>
                    <a:pt x="105008" y="1122030"/>
                  </a:lnTo>
                  <a:lnTo>
                    <a:pt x="128585" y="1162537"/>
                  </a:lnTo>
                  <a:lnTo>
                    <a:pt x="154605" y="1202157"/>
                  </a:lnTo>
                  <a:lnTo>
                    <a:pt x="183705" y="1241553"/>
                  </a:lnTo>
                  <a:lnTo>
                    <a:pt x="214700" y="1278920"/>
                  </a:lnTo>
                  <a:lnTo>
                    <a:pt x="247489" y="1314222"/>
                  </a:lnTo>
                  <a:lnTo>
                    <a:pt x="281967" y="1347425"/>
                  </a:lnTo>
                  <a:lnTo>
                    <a:pt x="318034" y="1378493"/>
                  </a:lnTo>
                  <a:lnTo>
                    <a:pt x="355586" y="1407392"/>
                  </a:lnTo>
                  <a:lnTo>
                    <a:pt x="394521" y="1434086"/>
                  </a:lnTo>
                  <a:lnTo>
                    <a:pt x="434736" y="1458541"/>
                  </a:lnTo>
                  <a:lnTo>
                    <a:pt x="476130" y="1480721"/>
                  </a:lnTo>
                  <a:lnTo>
                    <a:pt x="518599" y="1500592"/>
                  </a:lnTo>
                  <a:lnTo>
                    <a:pt x="562041" y="1518118"/>
                  </a:lnTo>
                  <a:lnTo>
                    <a:pt x="606353" y="1533265"/>
                  </a:lnTo>
                  <a:lnTo>
                    <a:pt x="651434" y="1545997"/>
                  </a:lnTo>
                  <a:lnTo>
                    <a:pt x="697181" y="1556279"/>
                  </a:lnTo>
                  <a:lnTo>
                    <a:pt x="743490" y="1564077"/>
                  </a:lnTo>
                  <a:lnTo>
                    <a:pt x="790260" y="1569355"/>
                  </a:lnTo>
                  <a:lnTo>
                    <a:pt x="837389" y="1572078"/>
                  </a:lnTo>
                  <a:lnTo>
                    <a:pt x="884773" y="1572211"/>
                  </a:lnTo>
                  <a:lnTo>
                    <a:pt x="932311" y="1569720"/>
                  </a:lnTo>
                  <a:lnTo>
                    <a:pt x="979900" y="1564568"/>
                  </a:lnTo>
                  <a:lnTo>
                    <a:pt x="1027437" y="1556722"/>
                  </a:lnTo>
                  <a:lnTo>
                    <a:pt x="1074819" y="1546146"/>
                  </a:lnTo>
                  <a:lnTo>
                    <a:pt x="1121946" y="1532806"/>
                  </a:lnTo>
                  <a:lnTo>
                    <a:pt x="863416" y="708811"/>
                  </a:lnTo>
                  <a:lnTo>
                    <a:pt x="370069" y="0"/>
                  </a:lnTo>
                  <a:close/>
                </a:path>
              </a:pathLst>
            </a:custGeom>
            <a:solidFill>
              <a:srgbClr val="86DB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16453" y="2224889"/>
              <a:ext cx="752475" cy="1572260"/>
            </a:xfrm>
            <a:custGeom>
              <a:avLst/>
              <a:gdLst/>
              <a:ahLst/>
              <a:cxnLst/>
              <a:rect l="l" t="t" r="r" b="b"/>
              <a:pathLst>
                <a:path w="752475" h="1572260">
                  <a:moveTo>
                    <a:pt x="493346" y="708810"/>
                  </a:moveTo>
                  <a:lnTo>
                    <a:pt x="0" y="0"/>
                  </a:lnTo>
                </a:path>
                <a:path w="752475" h="1572260">
                  <a:moveTo>
                    <a:pt x="170458" y="1509439"/>
                  </a:moveTo>
                  <a:lnTo>
                    <a:pt x="236284" y="1533265"/>
                  </a:lnTo>
                  <a:lnTo>
                    <a:pt x="281365" y="1545997"/>
                  </a:lnTo>
                  <a:lnTo>
                    <a:pt x="327111" y="1556279"/>
                  </a:lnTo>
                  <a:lnTo>
                    <a:pt x="373421" y="1564076"/>
                  </a:lnTo>
                  <a:lnTo>
                    <a:pt x="420191" y="1569354"/>
                  </a:lnTo>
                  <a:lnTo>
                    <a:pt x="467320" y="1572077"/>
                  </a:lnTo>
                  <a:lnTo>
                    <a:pt x="514704" y="1572211"/>
                  </a:lnTo>
                  <a:lnTo>
                    <a:pt x="562242" y="1569719"/>
                  </a:lnTo>
                  <a:lnTo>
                    <a:pt x="609830" y="1564568"/>
                  </a:lnTo>
                  <a:lnTo>
                    <a:pt x="657367" y="1556722"/>
                  </a:lnTo>
                  <a:lnTo>
                    <a:pt x="704750" y="1546146"/>
                  </a:lnTo>
                  <a:lnTo>
                    <a:pt x="751876" y="1532805"/>
                  </a:lnTo>
                  <a:lnTo>
                    <a:pt x="493346" y="708810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209800" y="2070100"/>
              <a:ext cx="864235" cy="1687830"/>
            </a:xfrm>
            <a:custGeom>
              <a:avLst/>
              <a:gdLst/>
              <a:ahLst/>
              <a:cxnLst/>
              <a:rect l="l" t="t" r="r" b="b"/>
              <a:pathLst>
                <a:path w="864235" h="1687829">
                  <a:moveTo>
                    <a:pt x="0" y="0"/>
                  </a:moveTo>
                  <a:lnTo>
                    <a:pt x="0" y="863600"/>
                  </a:lnTo>
                  <a:lnTo>
                    <a:pt x="258530" y="1687595"/>
                  </a:lnTo>
                  <a:lnTo>
                    <a:pt x="303357" y="1672190"/>
                  </a:lnTo>
                  <a:lnTo>
                    <a:pt x="346796" y="1654590"/>
                  </a:lnTo>
                  <a:lnTo>
                    <a:pt x="388802" y="1634875"/>
                  </a:lnTo>
                  <a:lnTo>
                    <a:pt x="429333" y="1613129"/>
                  </a:lnTo>
                  <a:lnTo>
                    <a:pt x="468345" y="1589433"/>
                  </a:lnTo>
                  <a:lnTo>
                    <a:pt x="505795" y="1563871"/>
                  </a:lnTo>
                  <a:lnTo>
                    <a:pt x="541641" y="1536525"/>
                  </a:lnTo>
                  <a:lnTo>
                    <a:pt x="575839" y="1507478"/>
                  </a:lnTo>
                  <a:lnTo>
                    <a:pt x="608346" y="1476812"/>
                  </a:lnTo>
                  <a:lnTo>
                    <a:pt x="639118" y="1444610"/>
                  </a:lnTo>
                  <a:lnTo>
                    <a:pt x="668114" y="1410954"/>
                  </a:lnTo>
                  <a:lnTo>
                    <a:pt x="695289" y="1375927"/>
                  </a:lnTo>
                  <a:lnTo>
                    <a:pt x="720600" y="1339611"/>
                  </a:lnTo>
                  <a:lnTo>
                    <a:pt x="744005" y="1302089"/>
                  </a:lnTo>
                  <a:lnTo>
                    <a:pt x="765460" y="1263444"/>
                  </a:lnTo>
                  <a:lnTo>
                    <a:pt x="784922" y="1223757"/>
                  </a:lnTo>
                  <a:lnTo>
                    <a:pt x="802349" y="1183112"/>
                  </a:lnTo>
                  <a:lnTo>
                    <a:pt x="817696" y="1141592"/>
                  </a:lnTo>
                  <a:lnTo>
                    <a:pt x="830920" y="1099278"/>
                  </a:lnTo>
                  <a:lnTo>
                    <a:pt x="841980" y="1056253"/>
                  </a:lnTo>
                  <a:lnTo>
                    <a:pt x="850831" y="1012599"/>
                  </a:lnTo>
                  <a:lnTo>
                    <a:pt x="857431" y="968401"/>
                  </a:lnTo>
                  <a:lnTo>
                    <a:pt x="861735" y="923738"/>
                  </a:lnTo>
                  <a:lnTo>
                    <a:pt x="863702" y="878696"/>
                  </a:lnTo>
                  <a:lnTo>
                    <a:pt x="863288" y="833355"/>
                  </a:lnTo>
                  <a:lnTo>
                    <a:pt x="860450" y="787799"/>
                  </a:lnTo>
                  <a:lnTo>
                    <a:pt x="855145" y="742110"/>
                  </a:lnTo>
                  <a:lnTo>
                    <a:pt x="847329" y="696370"/>
                  </a:lnTo>
                  <a:lnTo>
                    <a:pt x="836960" y="650662"/>
                  </a:lnTo>
                  <a:lnTo>
                    <a:pt x="823995" y="605069"/>
                  </a:lnTo>
                  <a:lnTo>
                    <a:pt x="808022" y="558769"/>
                  </a:lnTo>
                  <a:lnTo>
                    <a:pt x="789634" y="513837"/>
                  </a:lnTo>
                  <a:lnTo>
                    <a:pt x="768918" y="470338"/>
                  </a:lnTo>
                  <a:lnTo>
                    <a:pt x="745960" y="428336"/>
                  </a:lnTo>
                  <a:lnTo>
                    <a:pt x="720848" y="387896"/>
                  </a:lnTo>
                  <a:lnTo>
                    <a:pt x="693670" y="349081"/>
                  </a:lnTo>
                  <a:lnTo>
                    <a:pt x="664511" y="311955"/>
                  </a:lnTo>
                  <a:lnTo>
                    <a:pt x="633461" y="276582"/>
                  </a:lnTo>
                  <a:lnTo>
                    <a:pt x="600606" y="243028"/>
                  </a:lnTo>
                  <a:lnTo>
                    <a:pt x="566033" y="211355"/>
                  </a:lnTo>
                  <a:lnTo>
                    <a:pt x="529830" y="181627"/>
                  </a:lnTo>
                  <a:lnTo>
                    <a:pt x="492084" y="153910"/>
                  </a:lnTo>
                  <a:lnTo>
                    <a:pt x="452882" y="128266"/>
                  </a:lnTo>
                  <a:lnTo>
                    <a:pt x="412312" y="104761"/>
                  </a:lnTo>
                  <a:lnTo>
                    <a:pt x="370461" y="83458"/>
                  </a:lnTo>
                  <a:lnTo>
                    <a:pt x="327415" y="64421"/>
                  </a:lnTo>
                  <a:lnTo>
                    <a:pt x="283263" y="47714"/>
                  </a:lnTo>
                  <a:lnTo>
                    <a:pt x="238092" y="33401"/>
                  </a:lnTo>
                  <a:lnTo>
                    <a:pt x="191988" y="21548"/>
                  </a:lnTo>
                  <a:lnTo>
                    <a:pt x="145040" y="12216"/>
                  </a:lnTo>
                  <a:lnTo>
                    <a:pt x="97334" y="5472"/>
                  </a:lnTo>
                  <a:lnTo>
                    <a:pt x="48958" y="1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354840" y="2082317"/>
              <a:ext cx="718820" cy="1675764"/>
            </a:xfrm>
            <a:custGeom>
              <a:avLst/>
              <a:gdLst/>
              <a:ahLst/>
              <a:cxnLst/>
              <a:rect l="l" t="t" r="r" b="b"/>
              <a:pathLst>
                <a:path w="718819" h="1675764">
                  <a:moveTo>
                    <a:pt x="113489" y="1675377"/>
                  </a:moveTo>
                  <a:lnTo>
                    <a:pt x="158316" y="1659973"/>
                  </a:lnTo>
                  <a:lnTo>
                    <a:pt x="201755" y="1642373"/>
                  </a:lnTo>
                  <a:lnTo>
                    <a:pt x="243761" y="1622658"/>
                  </a:lnTo>
                  <a:lnTo>
                    <a:pt x="284292" y="1600911"/>
                  </a:lnTo>
                  <a:lnTo>
                    <a:pt x="323304" y="1577216"/>
                  </a:lnTo>
                  <a:lnTo>
                    <a:pt x="360755" y="1551654"/>
                  </a:lnTo>
                  <a:lnTo>
                    <a:pt x="396601" y="1524308"/>
                  </a:lnTo>
                  <a:lnTo>
                    <a:pt x="430799" y="1495261"/>
                  </a:lnTo>
                  <a:lnTo>
                    <a:pt x="463305" y="1464595"/>
                  </a:lnTo>
                  <a:lnTo>
                    <a:pt x="494078" y="1432393"/>
                  </a:lnTo>
                  <a:lnTo>
                    <a:pt x="523073" y="1398737"/>
                  </a:lnTo>
                  <a:lnTo>
                    <a:pt x="550248" y="1363709"/>
                  </a:lnTo>
                  <a:lnTo>
                    <a:pt x="575560" y="1327394"/>
                  </a:lnTo>
                  <a:lnTo>
                    <a:pt x="598965" y="1289872"/>
                  </a:lnTo>
                  <a:lnTo>
                    <a:pt x="620420" y="1251226"/>
                  </a:lnTo>
                  <a:lnTo>
                    <a:pt x="639882" y="1211540"/>
                  </a:lnTo>
                  <a:lnTo>
                    <a:pt x="657308" y="1170895"/>
                  </a:lnTo>
                  <a:lnTo>
                    <a:pt x="672655" y="1129374"/>
                  </a:lnTo>
                  <a:lnTo>
                    <a:pt x="685880" y="1087060"/>
                  </a:lnTo>
                  <a:lnTo>
                    <a:pt x="696939" y="1044035"/>
                  </a:lnTo>
                  <a:lnTo>
                    <a:pt x="705790" y="1000382"/>
                  </a:lnTo>
                  <a:lnTo>
                    <a:pt x="712390" y="956183"/>
                  </a:lnTo>
                  <a:lnTo>
                    <a:pt x="716695" y="911521"/>
                  </a:lnTo>
                  <a:lnTo>
                    <a:pt x="718661" y="866478"/>
                  </a:lnTo>
                  <a:lnTo>
                    <a:pt x="718247" y="821138"/>
                  </a:lnTo>
                  <a:lnTo>
                    <a:pt x="715409" y="775581"/>
                  </a:lnTo>
                  <a:lnTo>
                    <a:pt x="710104" y="729892"/>
                  </a:lnTo>
                  <a:lnTo>
                    <a:pt x="702288" y="684153"/>
                  </a:lnTo>
                  <a:lnTo>
                    <a:pt x="691919" y="638445"/>
                  </a:lnTo>
                  <a:lnTo>
                    <a:pt x="678954" y="592852"/>
                  </a:lnTo>
                  <a:lnTo>
                    <a:pt x="662982" y="546552"/>
                  </a:lnTo>
                  <a:lnTo>
                    <a:pt x="644594" y="501620"/>
                  </a:lnTo>
                  <a:lnTo>
                    <a:pt x="623877" y="458121"/>
                  </a:lnTo>
                  <a:lnTo>
                    <a:pt x="600920" y="416119"/>
                  </a:lnTo>
                  <a:lnTo>
                    <a:pt x="575808" y="375679"/>
                  </a:lnTo>
                  <a:lnTo>
                    <a:pt x="548629" y="336864"/>
                  </a:lnTo>
                  <a:lnTo>
                    <a:pt x="519471" y="299738"/>
                  </a:lnTo>
                  <a:lnTo>
                    <a:pt x="488421" y="264365"/>
                  </a:lnTo>
                  <a:lnTo>
                    <a:pt x="455566" y="230811"/>
                  </a:lnTo>
                  <a:lnTo>
                    <a:pt x="420993" y="199138"/>
                  </a:lnTo>
                  <a:lnTo>
                    <a:pt x="384790" y="169410"/>
                  </a:lnTo>
                  <a:lnTo>
                    <a:pt x="347044" y="141693"/>
                  </a:lnTo>
                  <a:lnTo>
                    <a:pt x="307842" y="116049"/>
                  </a:lnTo>
                  <a:lnTo>
                    <a:pt x="267271" y="92544"/>
                  </a:lnTo>
                  <a:lnTo>
                    <a:pt x="225420" y="71241"/>
                  </a:lnTo>
                  <a:lnTo>
                    <a:pt x="182374" y="52204"/>
                  </a:lnTo>
                  <a:lnTo>
                    <a:pt x="138222" y="35497"/>
                  </a:lnTo>
                  <a:lnTo>
                    <a:pt x="93051" y="21184"/>
                  </a:lnTo>
                  <a:lnTo>
                    <a:pt x="46947" y="9331"/>
                  </a:lnTo>
                  <a:lnTo>
                    <a:pt x="0" y="0"/>
                  </a:lnTo>
                </a:path>
              </a:pathLst>
            </a:custGeom>
            <a:ln w="38099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643493" y="1624488"/>
            <a:ext cx="1130300" cy="45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15"/>
              </a:lnSpc>
              <a:spcBef>
                <a:spcPts val="100"/>
              </a:spcBef>
            </a:pPr>
            <a:r>
              <a:rPr sz="1800" b="1" dirty="0">
                <a:solidFill>
                  <a:srgbClr val="282828"/>
                </a:solidFill>
                <a:latin typeface="Arial"/>
                <a:cs typeface="Arial"/>
              </a:rPr>
              <a:t>Old </a:t>
            </a:r>
            <a:r>
              <a:rPr sz="1800" b="1" spc="-2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  <a:p>
            <a:pPr marL="228600">
              <a:lnSpc>
                <a:spcPts val="1275"/>
              </a:lnSpc>
            </a:pPr>
            <a:r>
              <a:rPr sz="1100" dirty="0">
                <a:solidFill>
                  <a:srgbClr val="5E5E5E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6566" y="3272354"/>
            <a:ext cx="1809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5" dirty="0">
                <a:solidFill>
                  <a:srgbClr val="5E5E5E"/>
                </a:solidFill>
                <a:latin typeface="Arial"/>
                <a:cs typeface="Arial"/>
              </a:rPr>
              <a:t>28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99898" y="2684591"/>
            <a:ext cx="1809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5" dirty="0">
                <a:solidFill>
                  <a:srgbClr val="5E5E5E"/>
                </a:solidFill>
                <a:latin typeface="Arial"/>
                <a:cs typeface="Arial"/>
              </a:rPr>
              <a:t>28</a:t>
            </a:r>
            <a:endParaRPr sz="110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4260850"/>
            <a:ext cx="135661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2500" y="4246291"/>
            <a:ext cx="133349" cy="147908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01950" y="4241800"/>
            <a:ext cx="120649" cy="152399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5518150" y="2062353"/>
            <a:ext cx="1746885" cy="1754505"/>
            <a:chOff x="5518150" y="2062353"/>
            <a:chExt cx="1746885" cy="1754505"/>
          </a:xfrm>
        </p:grpSpPr>
        <p:sp>
          <p:nvSpPr>
            <p:cNvPr id="17" name="object 17"/>
            <p:cNvSpPr/>
            <p:nvPr/>
          </p:nvSpPr>
          <p:spPr>
            <a:xfrm>
              <a:off x="5537200" y="2070100"/>
              <a:ext cx="863600" cy="1235075"/>
            </a:xfrm>
            <a:custGeom>
              <a:avLst/>
              <a:gdLst/>
              <a:ahLst/>
              <a:cxnLst/>
              <a:rect l="l" t="t" r="r" b="b"/>
              <a:pathLst>
                <a:path w="863600" h="1235075">
                  <a:moveTo>
                    <a:pt x="863600" y="0"/>
                  </a:moveTo>
                  <a:lnTo>
                    <a:pt x="816216" y="1277"/>
                  </a:lnTo>
                  <a:lnTo>
                    <a:pt x="769501" y="5067"/>
                  </a:lnTo>
                  <a:lnTo>
                    <a:pt x="723519" y="11303"/>
                  </a:lnTo>
                  <a:lnTo>
                    <a:pt x="678337" y="19918"/>
                  </a:lnTo>
                  <a:lnTo>
                    <a:pt x="634020" y="30848"/>
                  </a:lnTo>
                  <a:lnTo>
                    <a:pt x="590635" y="44026"/>
                  </a:lnTo>
                  <a:lnTo>
                    <a:pt x="548247" y="59387"/>
                  </a:lnTo>
                  <a:lnTo>
                    <a:pt x="506922" y="76865"/>
                  </a:lnTo>
                  <a:lnTo>
                    <a:pt x="466725" y="96393"/>
                  </a:lnTo>
                  <a:lnTo>
                    <a:pt x="427724" y="117906"/>
                  </a:lnTo>
                  <a:lnTo>
                    <a:pt x="389983" y="141338"/>
                  </a:lnTo>
                  <a:lnTo>
                    <a:pt x="353568" y="166624"/>
                  </a:lnTo>
                  <a:lnTo>
                    <a:pt x="318546" y="193697"/>
                  </a:lnTo>
                  <a:lnTo>
                    <a:pt x="284982" y="222492"/>
                  </a:lnTo>
                  <a:lnTo>
                    <a:pt x="252942" y="252942"/>
                  </a:lnTo>
                  <a:lnTo>
                    <a:pt x="222492" y="284982"/>
                  </a:lnTo>
                  <a:lnTo>
                    <a:pt x="193697" y="318546"/>
                  </a:lnTo>
                  <a:lnTo>
                    <a:pt x="166624" y="353568"/>
                  </a:lnTo>
                  <a:lnTo>
                    <a:pt x="141338" y="389983"/>
                  </a:lnTo>
                  <a:lnTo>
                    <a:pt x="117906" y="427724"/>
                  </a:lnTo>
                  <a:lnTo>
                    <a:pt x="96393" y="466725"/>
                  </a:lnTo>
                  <a:lnTo>
                    <a:pt x="76865" y="506922"/>
                  </a:lnTo>
                  <a:lnTo>
                    <a:pt x="59387" y="548247"/>
                  </a:lnTo>
                  <a:lnTo>
                    <a:pt x="44026" y="590635"/>
                  </a:lnTo>
                  <a:lnTo>
                    <a:pt x="30848" y="634020"/>
                  </a:lnTo>
                  <a:lnTo>
                    <a:pt x="19918" y="678337"/>
                  </a:lnTo>
                  <a:lnTo>
                    <a:pt x="11303" y="723519"/>
                  </a:lnTo>
                  <a:lnTo>
                    <a:pt x="5067" y="769501"/>
                  </a:lnTo>
                  <a:lnTo>
                    <a:pt x="1277" y="816216"/>
                  </a:lnTo>
                  <a:lnTo>
                    <a:pt x="0" y="863600"/>
                  </a:lnTo>
                  <a:lnTo>
                    <a:pt x="1340" y="911695"/>
                  </a:lnTo>
                  <a:lnTo>
                    <a:pt x="5344" y="959530"/>
                  </a:lnTo>
                  <a:lnTo>
                    <a:pt x="11988" y="1006996"/>
                  </a:lnTo>
                  <a:lnTo>
                    <a:pt x="21247" y="1053986"/>
                  </a:lnTo>
                  <a:lnTo>
                    <a:pt x="33096" y="1100390"/>
                  </a:lnTo>
                  <a:lnTo>
                    <a:pt x="47512" y="1146099"/>
                  </a:lnTo>
                  <a:lnTo>
                    <a:pt x="64469" y="1191007"/>
                  </a:lnTo>
                  <a:lnTo>
                    <a:pt x="83943" y="1235003"/>
                  </a:lnTo>
                  <a:lnTo>
                    <a:pt x="863600" y="863600"/>
                  </a:lnTo>
                  <a:lnTo>
                    <a:pt x="863600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37200" y="2081403"/>
              <a:ext cx="863600" cy="1224280"/>
            </a:xfrm>
            <a:custGeom>
              <a:avLst/>
              <a:gdLst/>
              <a:ahLst/>
              <a:cxnLst/>
              <a:rect l="l" t="t" r="r" b="b"/>
              <a:pathLst>
                <a:path w="863600" h="1224279">
                  <a:moveTo>
                    <a:pt x="723519" y="0"/>
                  </a:moveTo>
                  <a:lnTo>
                    <a:pt x="678337" y="8615"/>
                  </a:lnTo>
                  <a:lnTo>
                    <a:pt x="634020" y="19545"/>
                  </a:lnTo>
                  <a:lnTo>
                    <a:pt x="590635" y="32723"/>
                  </a:lnTo>
                  <a:lnTo>
                    <a:pt x="548247" y="48084"/>
                  </a:lnTo>
                  <a:lnTo>
                    <a:pt x="506922" y="65562"/>
                  </a:lnTo>
                  <a:lnTo>
                    <a:pt x="466726" y="85090"/>
                  </a:lnTo>
                  <a:lnTo>
                    <a:pt x="427724" y="106603"/>
                  </a:lnTo>
                  <a:lnTo>
                    <a:pt x="389983" y="130035"/>
                  </a:lnTo>
                  <a:lnTo>
                    <a:pt x="353569" y="155321"/>
                  </a:lnTo>
                  <a:lnTo>
                    <a:pt x="318546" y="182394"/>
                  </a:lnTo>
                  <a:lnTo>
                    <a:pt x="284982" y="211189"/>
                  </a:lnTo>
                  <a:lnTo>
                    <a:pt x="252942" y="241639"/>
                  </a:lnTo>
                  <a:lnTo>
                    <a:pt x="222492" y="273679"/>
                  </a:lnTo>
                  <a:lnTo>
                    <a:pt x="193697" y="307243"/>
                  </a:lnTo>
                  <a:lnTo>
                    <a:pt x="166624" y="342265"/>
                  </a:lnTo>
                  <a:lnTo>
                    <a:pt x="141339" y="378680"/>
                  </a:lnTo>
                  <a:lnTo>
                    <a:pt x="117906" y="416421"/>
                  </a:lnTo>
                  <a:lnTo>
                    <a:pt x="96393" y="455422"/>
                  </a:lnTo>
                  <a:lnTo>
                    <a:pt x="76865" y="495619"/>
                  </a:lnTo>
                  <a:lnTo>
                    <a:pt x="59387" y="536944"/>
                  </a:lnTo>
                  <a:lnTo>
                    <a:pt x="44026" y="579332"/>
                  </a:lnTo>
                  <a:lnTo>
                    <a:pt x="30848" y="622717"/>
                  </a:lnTo>
                  <a:lnTo>
                    <a:pt x="19918" y="667034"/>
                  </a:lnTo>
                  <a:lnTo>
                    <a:pt x="11303" y="712216"/>
                  </a:lnTo>
                  <a:lnTo>
                    <a:pt x="5067" y="758198"/>
                  </a:lnTo>
                  <a:lnTo>
                    <a:pt x="1277" y="804913"/>
                  </a:lnTo>
                  <a:lnTo>
                    <a:pt x="0" y="852296"/>
                  </a:lnTo>
                  <a:lnTo>
                    <a:pt x="1340" y="900392"/>
                  </a:lnTo>
                  <a:lnTo>
                    <a:pt x="5344" y="948227"/>
                  </a:lnTo>
                  <a:lnTo>
                    <a:pt x="11988" y="995693"/>
                  </a:lnTo>
                  <a:lnTo>
                    <a:pt x="21247" y="1042683"/>
                  </a:lnTo>
                  <a:lnTo>
                    <a:pt x="33096" y="1089087"/>
                  </a:lnTo>
                  <a:lnTo>
                    <a:pt x="47512" y="1134796"/>
                  </a:lnTo>
                  <a:lnTo>
                    <a:pt x="64469" y="1179704"/>
                  </a:lnTo>
                  <a:lnTo>
                    <a:pt x="83943" y="1223700"/>
                  </a:lnTo>
                </a:path>
                <a:path w="863600" h="1224279">
                  <a:moveTo>
                    <a:pt x="827359" y="869560"/>
                  </a:moveTo>
                  <a:lnTo>
                    <a:pt x="863599" y="852296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621143" y="2070100"/>
              <a:ext cx="1643380" cy="1727835"/>
            </a:xfrm>
            <a:custGeom>
              <a:avLst/>
              <a:gdLst/>
              <a:ahLst/>
              <a:cxnLst/>
              <a:rect l="l" t="t" r="r" b="b"/>
              <a:pathLst>
                <a:path w="1643379" h="1727835">
                  <a:moveTo>
                    <a:pt x="779656" y="0"/>
                  </a:moveTo>
                  <a:lnTo>
                    <a:pt x="779656" y="863600"/>
                  </a:lnTo>
                  <a:lnTo>
                    <a:pt x="0" y="1235003"/>
                  </a:lnTo>
                  <a:lnTo>
                    <a:pt x="21531" y="1277231"/>
                  </a:lnTo>
                  <a:lnTo>
                    <a:pt x="45043" y="1317776"/>
                  </a:lnTo>
                  <a:lnTo>
                    <a:pt x="70448" y="1356607"/>
                  </a:lnTo>
                  <a:lnTo>
                    <a:pt x="97657" y="1393692"/>
                  </a:lnTo>
                  <a:lnTo>
                    <a:pt x="126584" y="1429000"/>
                  </a:lnTo>
                  <a:lnTo>
                    <a:pt x="157140" y="1462501"/>
                  </a:lnTo>
                  <a:lnTo>
                    <a:pt x="189237" y="1494162"/>
                  </a:lnTo>
                  <a:lnTo>
                    <a:pt x="222788" y="1523954"/>
                  </a:lnTo>
                  <a:lnTo>
                    <a:pt x="257705" y="1551845"/>
                  </a:lnTo>
                  <a:lnTo>
                    <a:pt x="293901" y="1577803"/>
                  </a:lnTo>
                  <a:lnTo>
                    <a:pt x="331286" y="1601798"/>
                  </a:lnTo>
                  <a:lnTo>
                    <a:pt x="369775" y="1623799"/>
                  </a:lnTo>
                  <a:lnTo>
                    <a:pt x="409278" y="1643774"/>
                  </a:lnTo>
                  <a:lnTo>
                    <a:pt x="449709" y="1661692"/>
                  </a:lnTo>
                  <a:lnTo>
                    <a:pt x="490978" y="1677522"/>
                  </a:lnTo>
                  <a:lnTo>
                    <a:pt x="533000" y="1691233"/>
                  </a:lnTo>
                  <a:lnTo>
                    <a:pt x="575685" y="1702794"/>
                  </a:lnTo>
                  <a:lnTo>
                    <a:pt x="618946" y="1712174"/>
                  </a:lnTo>
                  <a:lnTo>
                    <a:pt x="662695" y="1719341"/>
                  </a:lnTo>
                  <a:lnTo>
                    <a:pt x="706845" y="1724265"/>
                  </a:lnTo>
                  <a:lnTo>
                    <a:pt x="751308" y="1726914"/>
                  </a:lnTo>
                  <a:lnTo>
                    <a:pt x="795995" y="1727257"/>
                  </a:lnTo>
                  <a:lnTo>
                    <a:pt x="840820" y="1725263"/>
                  </a:lnTo>
                  <a:lnTo>
                    <a:pt x="885694" y="1720901"/>
                  </a:lnTo>
                  <a:lnTo>
                    <a:pt x="930530" y="1714140"/>
                  </a:lnTo>
                  <a:lnTo>
                    <a:pt x="975239" y="1704948"/>
                  </a:lnTo>
                  <a:lnTo>
                    <a:pt x="1019735" y="1693295"/>
                  </a:lnTo>
                  <a:lnTo>
                    <a:pt x="1063929" y="1679150"/>
                  </a:lnTo>
                  <a:lnTo>
                    <a:pt x="1107733" y="1662481"/>
                  </a:lnTo>
                  <a:lnTo>
                    <a:pt x="1151060" y="1643256"/>
                  </a:lnTo>
                  <a:lnTo>
                    <a:pt x="1193288" y="1621725"/>
                  </a:lnTo>
                  <a:lnTo>
                    <a:pt x="1233833" y="1598213"/>
                  </a:lnTo>
                  <a:lnTo>
                    <a:pt x="1272663" y="1572808"/>
                  </a:lnTo>
                  <a:lnTo>
                    <a:pt x="1309748" y="1545599"/>
                  </a:lnTo>
                  <a:lnTo>
                    <a:pt x="1345057" y="1516672"/>
                  </a:lnTo>
                  <a:lnTo>
                    <a:pt x="1378557" y="1486116"/>
                  </a:lnTo>
                  <a:lnTo>
                    <a:pt x="1410219" y="1454019"/>
                  </a:lnTo>
                  <a:lnTo>
                    <a:pt x="1440011" y="1420468"/>
                  </a:lnTo>
                  <a:lnTo>
                    <a:pt x="1467902" y="1385551"/>
                  </a:lnTo>
                  <a:lnTo>
                    <a:pt x="1493860" y="1349355"/>
                  </a:lnTo>
                  <a:lnTo>
                    <a:pt x="1517855" y="1311969"/>
                  </a:lnTo>
                  <a:lnTo>
                    <a:pt x="1539856" y="1273481"/>
                  </a:lnTo>
                  <a:lnTo>
                    <a:pt x="1559831" y="1233978"/>
                  </a:lnTo>
                  <a:lnTo>
                    <a:pt x="1577749" y="1193547"/>
                  </a:lnTo>
                  <a:lnTo>
                    <a:pt x="1593579" y="1152277"/>
                  </a:lnTo>
                  <a:lnTo>
                    <a:pt x="1607290" y="1110256"/>
                  </a:lnTo>
                  <a:lnTo>
                    <a:pt x="1618851" y="1067571"/>
                  </a:lnTo>
                  <a:lnTo>
                    <a:pt x="1628231" y="1024310"/>
                  </a:lnTo>
                  <a:lnTo>
                    <a:pt x="1635398" y="980560"/>
                  </a:lnTo>
                  <a:lnTo>
                    <a:pt x="1640321" y="936411"/>
                  </a:lnTo>
                  <a:lnTo>
                    <a:pt x="1642970" y="891948"/>
                  </a:lnTo>
                  <a:lnTo>
                    <a:pt x="1643314" y="847260"/>
                  </a:lnTo>
                  <a:lnTo>
                    <a:pt x="1641320" y="802436"/>
                  </a:lnTo>
                  <a:lnTo>
                    <a:pt x="1636958" y="757562"/>
                  </a:lnTo>
                  <a:lnTo>
                    <a:pt x="1630197" y="712726"/>
                  </a:lnTo>
                  <a:lnTo>
                    <a:pt x="1621005" y="668017"/>
                  </a:lnTo>
                  <a:lnTo>
                    <a:pt x="1609352" y="623521"/>
                  </a:lnTo>
                  <a:lnTo>
                    <a:pt x="1595207" y="579327"/>
                  </a:lnTo>
                  <a:lnTo>
                    <a:pt x="1578537" y="535523"/>
                  </a:lnTo>
                  <a:lnTo>
                    <a:pt x="1559313" y="492196"/>
                  </a:lnTo>
                  <a:lnTo>
                    <a:pt x="1536643" y="447923"/>
                  </a:lnTo>
                  <a:lnTo>
                    <a:pt x="1511669" y="405349"/>
                  </a:lnTo>
                  <a:lnTo>
                    <a:pt x="1484489" y="364536"/>
                  </a:lnTo>
                  <a:lnTo>
                    <a:pt x="1455200" y="325547"/>
                  </a:lnTo>
                  <a:lnTo>
                    <a:pt x="1423900" y="288441"/>
                  </a:lnTo>
                  <a:lnTo>
                    <a:pt x="1390688" y="253282"/>
                  </a:lnTo>
                  <a:lnTo>
                    <a:pt x="1355660" y="220131"/>
                  </a:lnTo>
                  <a:lnTo>
                    <a:pt x="1318916" y="189049"/>
                  </a:lnTo>
                  <a:lnTo>
                    <a:pt x="1280552" y="160099"/>
                  </a:lnTo>
                  <a:lnTo>
                    <a:pt x="1240666" y="133343"/>
                  </a:lnTo>
                  <a:lnTo>
                    <a:pt x="1199357" y="108842"/>
                  </a:lnTo>
                  <a:lnTo>
                    <a:pt x="1156723" y="86657"/>
                  </a:lnTo>
                  <a:lnTo>
                    <a:pt x="1112860" y="66851"/>
                  </a:lnTo>
                  <a:lnTo>
                    <a:pt x="1067867" y="49486"/>
                  </a:lnTo>
                  <a:lnTo>
                    <a:pt x="1021842" y="34622"/>
                  </a:lnTo>
                  <a:lnTo>
                    <a:pt x="974882" y="22323"/>
                  </a:lnTo>
                  <a:lnTo>
                    <a:pt x="927086" y="12649"/>
                  </a:lnTo>
                  <a:lnTo>
                    <a:pt x="878551" y="5663"/>
                  </a:lnTo>
                  <a:lnTo>
                    <a:pt x="829375" y="1426"/>
                  </a:lnTo>
                  <a:lnTo>
                    <a:pt x="77965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621144" y="2070100"/>
              <a:ext cx="1282065" cy="1727835"/>
            </a:xfrm>
            <a:custGeom>
              <a:avLst/>
              <a:gdLst/>
              <a:ahLst/>
              <a:cxnLst/>
              <a:rect l="l" t="t" r="r" b="b"/>
              <a:pathLst>
                <a:path w="1282065" h="1727835">
                  <a:moveTo>
                    <a:pt x="779655" y="863599"/>
                  </a:moveTo>
                  <a:lnTo>
                    <a:pt x="779655" y="863599"/>
                  </a:lnTo>
                </a:path>
                <a:path w="1282065" h="1727835">
                  <a:moveTo>
                    <a:pt x="743415" y="880863"/>
                  </a:moveTo>
                  <a:lnTo>
                    <a:pt x="0" y="1235003"/>
                  </a:lnTo>
                  <a:lnTo>
                    <a:pt x="21531" y="1277231"/>
                  </a:lnTo>
                  <a:lnTo>
                    <a:pt x="45043" y="1317776"/>
                  </a:lnTo>
                  <a:lnTo>
                    <a:pt x="70447" y="1356607"/>
                  </a:lnTo>
                  <a:lnTo>
                    <a:pt x="97657" y="1393692"/>
                  </a:lnTo>
                  <a:lnTo>
                    <a:pt x="126583" y="1429000"/>
                  </a:lnTo>
                  <a:lnTo>
                    <a:pt x="157139" y="1462501"/>
                  </a:lnTo>
                  <a:lnTo>
                    <a:pt x="189236" y="1494162"/>
                  </a:lnTo>
                  <a:lnTo>
                    <a:pt x="222788" y="1523954"/>
                  </a:lnTo>
                  <a:lnTo>
                    <a:pt x="257705" y="1551845"/>
                  </a:lnTo>
                  <a:lnTo>
                    <a:pt x="293900" y="1577803"/>
                  </a:lnTo>
                  <a:lnTo>
                    <a:pt x="331286" y="1601798"/>
                  </a:lnTo>
                  <a:lnTo>
                    <a:pt x="369774" y="1623799"/>
                  </a:lnTo>
                  <a:lnTo>
                    <a:pt x="409278" y="1643774"/>
                  </a:lnTo>
                  <a:lnTo>
                    <a:pt x="449708" y="1661692"/>
                  </a:lnTo>
                  <a:lnTo>
                    <a:pt x="490978" y="1677522"/>
                  </a:lnTo>
                  <a:lnTo>
                    <a:pt x="532999" y="1691233"/>
                  </a:lnTo>
                  <a:lnTo>
                    <a:pt x="575684" y="1702794"/>
                  </a:lnTo>
                  <a:lnTo>
                    <a:pt x="618946" y="1712173"/>
                  </a:lnTo>
                  <a:lnTo>
                    <a:pt x="662695" y="1719341"/>
                  </a:lnTo>
                  <a:lnTo>
                    <a:pt x="706845" y="1724264"/>
                  </a:lnTo>
                  <a:lnTo>
                    <a:pt x="751308" y="1726913"/>
                  </a:lnTo>
                  <a:lnTo>
                    <a:pt x="795995" y="1727256"/>
                  </a:lnTo>
                  <a:lnTo>
                    <a:pt x="840820" y="1725262"/>
                  </a:lnTo>
                  <a:lnTo>
                    <a:pt x="885694" y="1720900"/>
                  </a:lnTo>
                  <a:lnTo>
                    <a:pt x="930530" y="1714139"/>
                  </a:lnTo>
                  <a:lnTo>
                    <a:pt x="975239" y="1704947"/>
                  </a:lnTo>
                  <a:lnTo>
                    <a:pt x="1019735" y="1693294"/>
                  </a:lnTo>
                  <a:lnTo>
                    <a:pt x="1063929" y="1679149"/>
                  </a:lnTo>
                  <a:lnTo>
                    <a:pt x="1107733" y="1662479"/>
                  </a:lnTo>
                  <a:lnTo>
                    <a:pt x="1151060" y="1643255"/>
                  </a:lnTo>
                  <a:lnTo>
                    <a:pt x="1193288" y="1621723"/>
                  </a:lnTo>
                  <a:lnTo>
                    <a:pt x="1233833" y="1598212"/>
                  </a:lnTo>
                  <a:lnTo>
                    <a:pt x="1272663" y="1572807"/>
                  </a:lnTo>
                  <a:lnTo>
                    <a:pt x="1281736" y="1566151"/>
                  </a:lnTo>
                </a:path>
                <a:path w="1282065" h="1727835">
                  <a:moveTo>
                    <a:pt x="779655" y="0"/>
                  </a:moveTo>
                  <a:lnTo>
                    <a:pt x="779655" y="863599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471297" y="2304820"/>
            <a:ext cx="1809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5" dirty="0">
                <a:solidFill>
                  <a:srgbClr val="5E5E5E"/>
                </a:solidFill>
                <a:latin typeface="Arial"/>
                <a:cs typeface="Arial"/>
              </a:rPr>
              <a:t>17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150887" y="3365143"/>
            <a:ext cx="18097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5" dirty="0">
                <a:solidFill>
                  <a:srgbClr val="5E5E5E"/>
                </a:solidFill>
                <a:latin typeface="Arial"/>
                <a:cs typeface="Arial"/>
              </a:rPr>
              <a:t>36</a:t>
            </a:r>
            <a:endParaRPr sz="1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68905" y="1624488"/>
            <a:ext cx="3416300" cy="497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5355">
              <a:lnSpc>
                <a:spcPts val="2100"/>
              </a:lnSpc>
              <a:spcBef>
                <a:spcPts val="100"/>
              </a:spcBef>
            </a:pPr>
            <a:r>
              <a:rPr sz="1800" b="1" dirty="0">
                <a:solidFill>
                  <a:srgbClr val="282828"/>
                </a:solidFill>
                <a:latin typeface="Arial"/>
                <a:cs typeface="Arial"/>
              </a:rPr>
              <a:t>New</a:t>
            </a:r>
            <a:r>
              <a:rPr sz="1800" b="1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620"/>
              </a:lnSpc>
            </a:pPr>
            <a:r>
              <a:rPr sz="1400" dirty="0">
                <a:solidFill>
                  <a:srgbClr val="005E75"/>
                </a:solidFill>
                <a:latin typeface="Arial"/>
                <a:cs typeface="Arial"/>
              </a:rPr>
              <a:t>…has more focus on breadth of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005E75"/>
                </a:solidFill>
                <a:latin typeface="Arial"/>
                <a:cs typeface="Arial"/>
              </a:rPr>
              <a:t>knowledge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24" name="object 2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9600" y="4245557"/>
            <a:ext cx="148152" cy="14864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56200" y="4241800"/>
            <a:ext cx="120649" cy="152399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2950" y="4241800"/>
            <a:ext cx="120649" cy="152399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4623084" y="4215967"/>
            <a:ext cx="372491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0410" algn="l"/>
                <a:tab pos="2678430" algn="l"/>
              </a:tabLst>
            </a:pP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Theory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	Configure,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Veryfy, </a:t>
            </a:r>
            <a:r>
              <a:rPr sz="1100" spc="-40" dirty="0">
                <a:solidFill>
                  <a:srgbClr val="737373"/>
                </a:solidFill>
                <a:latin typeface="Arial"/>
                <a:cs typeface="Arial"/>
              </a:rPr>
              <a:t>T-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Shoot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	Configure,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Verify</a:t>
            </a:r>
            <a:endParaRPr sz="11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30203" y="3806313"/>
            <a:ext cx="3724910" cy="767518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257175">
              <a:lnSpc>
                <a:spcPct val="100000"/>
              </a:lnSpc>
              <a:spcBef>
                <a:spcPts val="965"/>
              </a:spcBef>
            </a:pPr>
            <a:r>
              <a:rPr sz="1400" dirty="0">
                <a:solidFill>
                  <a:srgbClr val="005E75"/>
                </a:solidFill>
                <a:latin typeface="Arial"/>
                <a:cs typeface="Arial"/>
              </a:rPr>
              <a:t>…had more focus on </a:t>
            </a:r>
            <a:r>
              <a:rPr sz="1400" spc="-10" dirty="0">
                <a:solidFill>
                  <a:srgbClr val="005E75"/>
                </a:solidFill>
                <a:latin typeface="Arial"/>
                <a:cs typeface="Arial"/>
              </a:rPr>
              <a:t>troubleshooting</a:t>
            </a: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740410" algn="l"/>
                <a:tab pos="2678430" algn="l"/>
              </a:tabLst>
            </a:pP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Theory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	Configure,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Veryfy, </a:t>
            </a:r>
            <a:r>
              <a:rPr sz="1100" spc="-40" dirty="0">
                <a:solidFill>
                  <a:srgbClr val="737373"/>
                </a:solidFill>
                <a:latin typeface="Arial"/>
                <a:cs typeface="Arial"/>
              </a:rPr>
              <a:t>T-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Shoot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	Configure,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Verify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76271" y="749207"/>
            <a:ext cx="106045" cy="579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62021" y="755166"/>
            <a:ext cx="6155055" cy="5791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Represented</a:t>
            </a:r>
            <a:r>
              <a:rPr sz="18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by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the Number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of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Exam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Blueprint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Statements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Does</a:t>
            </a:r>
            <a:r>
              <a:rPr sz="1800" spc="-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not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reflect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real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efforts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balance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each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topic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is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different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51C8725F-221F-1D96-2D45-F3FF9C071D4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31339606-E500-3156-B49C-DF45786D64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DA902E26-F2A2-749C-D886-B23A18CC3B2C}"/>
              </a:ext>
            </a:extLst>
          </p:cNvPr>
          <p:cNvSpPr/>
          <p:nvPr/>
        </p:nvSpPr>
        <p:spPr>
          <a:xfrm>
            <a:off x="4080428" y="4924550"/>
            <a:ext cx="5063572" cy="233434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9C9304-80D0-AA82-6027-8D58F63CE172}"/>
              </a:ext>
            </a:extLst>
          </p:cNvPr>
          <p:cNvSpPr txBox="1"/>
          <p:nvPr/>
        </p:nvSpPr>
        <p:spPr>
          <a:xfrm>
            <a:off x="4137638" y="4878831"/>
            <a:ext cx="1738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BABBD18-A71D-B098-C5ED-F29530CE6D46}"/>
              </a:ext>
            </a:extLst>
          </p:cNvPr>
          <p:cNvSpPr txBox="1"/>
          <p:nvPr/>
        </p:nvSpPr>
        <p:spPr>
          <a:xfrm>
            <a:off x="7123430" y="4871297"/>
            <a:ext cx="29141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4751031-57B9-15C0-9240-FCAF03DCE59B}"/>
              </a:ext>
            </a:extLst>
          </p:cNvPr>
          <p:cNvSpPr/>
          <p:nvPr/>
        </p:nvSpPr>
        <p:spPr>
          <a:xfrm>
            <a:off x="4800600" y="4699199"/>
            <a:ext cx="4343400" cy="225351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9E1F8A-3C8A-D278-5FC4-BFAA8A1D2A3F}"/>
              </a:ext>
            </a:extLst>
          </p:cNvPr>
          <p:cNvSpPr txBox="1"/>
          <p:nvPr/>
        </p:nvSpPr>
        <p:spPr>
          <a:xfrm>
            <a:off x="5239356" y="4673374"/>
            <a:ext cx="39484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3190" rIns="0" bIns="0" rtlCol="0">
            <a:spAutoFit/>
          </a:bodyPr>
          <a:lstStyle/>
          <a:p>
            <a:pPr marL="209550" indent="-171450">
              <a:lnSpc>
                <a:spcPct val="100000"/>
              </a:lnSpc>
              <a:spcBef>
                <a:spcPts val="9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dirty="0"/>
              <a:t>VTP</a:t>
            </a:r>
            <a:r>
              <a:rPr sz="3200" spc="-65" dirty="0"/>
              <a:t> </a:t>
            </a:r>
            <a:r>
              <a:rPr sz="3200" spc="-10" dirty="0"/>
              <a:t>(1,2)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10" dirty="0"/>
              <a:t>Multi-</a:t>
            </a:r>
            <a:r>
              <a:rPr sz="3200" dirty="0"/>
              <a:t>area</a:t>
            </a:r>
            <a:r>
              <a:rPr sz="3200" spc="45" dirty="0"/>
              <a:t> </a:t>
            </a:r>
            <a:r>
              <a:rPr sz="3200" spc="-20" dirty="0"/>
              <a:t>OSPF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10" dirty="0"/>
              <a:t>OSPFv3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20" dirty="0"/>
              <a:t>HSRP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10" dirty="0"/>
              <a:t>NetFlow</a:t>
            </a:r>
            <a:endParaRPr sz="320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8924" rIns="0" bIns="0" rtlCol="0">
            <a:spAutoFit/>
          </a:bodyPr>
          <a:lstStyle/>
          <a:p>
            <a:pPr marL="244475">
              <a:lnSpc>
                <a:spcPct val="100000"/>
              </a:lnSpc>
              <a:spcBef>
                <a:spcPts val="100"/>
              </a:spcBef>
            </a:pPr>
            <a:r>
              <a:rPr dirty="0"/>
              <a:t>Key</a:t>
            </a:r>
            <a:r>
              <a:rPr spc="-10" dirty="0"/>
              <a:t> </a:t>
            </a:r>
            <a:r>
              <a:rPr dirty="0"/>
              <a:t>topics</a:t>
            </a:r>
            <a:r>
              <a:rPr spc="-5" dirty="0"/>
              <a:t> </a:t>
            </a:r>
            <a:r>
              <a:rPr dirty="0"/>
              <a:t>removed</a:t>
            </a:r>
            <a:r>
              <a:rPr spc="-5" dirty="0"/>
              <a:t> </a:t>
            </a:r>
            <a:r>
              <a:rPr dirty="0"/>
              <a:t>from</a:t>
            </a:r>
            <a:r>
              <a:rPr spc="-5" dirty="0"/>
              <a:t> </a:t>
            </a:r>
            <a:r>
              <a:rPr spc="-10" dirty="0"/>
              <a:t>blueprint: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23190" rIns="0" bIns="0" rtlCol="0">
            <a:spAutoFit/>
          </a:bodyPr>
          <a:lstStyle/>
          <a:p>
            <a:pPr marL="209550" indent="-171450">
              <a:lnSpc>
                <a:spcPct val="100000"/>
              </a:lnSpc>
              <a:spcBef>
                <a:spcPts val="9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10" dirty="0"/>
              <a:t>EIGRP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70" dirty="0"/>
              <a:t>RIP,</a:t>
            </a:r>
            <a:r>
              <a:rPr sz="3200" spc="-145" dirty="0"/>
              <a:t> </a:t>
            </a:r>
            <a:r>
              <a:rPr sz="3200" spc="-10" dirty="0"/>
              <a:t>RIPv2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25" dirty="0"/>
              <a:t>BGP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70" dirty="0"/>
              <a:t>PPP,</a:t>
            </a:r>
            <a:r>
              <a:rPr sz="3200" spc="-75" dirty="0"/>
              <a:t> </a:t>
            </a:r>
            <a:r>
              <a:rPr sz="3200" dirty="0"/>
              <a:t>PPOE,</a:t>
            </a:r>
            <a:r>
              <a:rPr sz="3200" spc="-75" dirty="0"/>
              <a:t> </a:t>
            </a:r>
            <a:r>
              <a:rPr sz="3200" spc="-20" dirty="0"/>
              <a:t>HDLC</a:t>
            </a:r>
            <a:endParaRPr sz="3200"/>
          </a:p>
          <a:p>
            <a:pPr marL="209550" indent="-171450">
              <a:lnSpc>
                <a:spcPct val="100000"/>
              </a:lnSpc>
              <a:spcBef>
                <a:spcPts val="870"/>
              </a:spcBef>
              <a:buSzPct val="79687"/>
              <a:buFont typeface="Arial"/>
              <a:buChar char="•"/>
              <a:tabLst>
                <a:tab pos="209550" algn="l"/>
              </a:tabLst>
            </a:pPr>
            <a:r>
              <a:rPr sz="3200" spc="-25" dirty="0"/>
              <a:t>GRE</a:t>
            </a:r>
            <a:endParaRPr sz="32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D1BC58-E85B-02BC-B6E0-B0C771819D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EE2EE4C-865A-1949-3FE9-2CE2C0980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4DD16C0-2DDD-AB12-7649-CFF87A969FD6}"/>
              </a:ext>
            </a:extLst>
          </p:cNvPr>
          <p:cNvSpPr/>
          <p:nvPr/>
        </p:nvSpPr>
        <p:spPr>
          <a:xfrm>
            <a:off x="3353271" y="4788652"/>
            <a:ext cx="5790729" cy="369332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E181F2-086B-6E51-070D-681A202D8E55}"/>
              </a:ext>
            </a:extLst>
          </p:cNvPr>
          <p:cNvSpPr txBox="1"/>
          <p:nvPr/>
        </p:nvSpPr>
        <p:spPr>
          <a:xfrm>
            <a:off x="2852610" y="4758827"/>
            <a:ext cx="302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16BC15-21B7-7647-D510-01E1A4497B19}"/>
              </a:ext>
            </a:extLst>
          </p:cNvPr>
          <p:cNvSpPr txBox="1"/>
          <p:nvPr/>
        </p:nvSpPr>
        <p:spPr>
          <a:xfrm>
            <a:off x="6593501" y="4818051"/>
            <a:ext cx="272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F1C477-765E-B337-9A89-A9C389BF57BB}"/>
              </a:ext>
            </a:extLst>
          </p:cNvPr>
          <p:cNvSpPr/>
          <p:nvPr/>
        </p:nvSpPr>
        <p:spPr>
          <a:xfrm>
            <a:off x="3749892" y="4466288"/>
            <a:ext cx="5416191" cy="323613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3CBD87-CBB7-4F80-3674-2FE3E1C913C4}"/>
              </a:ext>
            </a:extLst>
          </p:cNvPr>
          <p:cNvSpPr txBox="1"/>
          <p:nvPr/>
        </p:nvSpPr>
        <p:spPr>
          <a:xfrm>
            <a:off x="4321417" y="4466288"/>
            <a:ext cx="4903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777" y="465136"/>
            <a:ext cx="695705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CCNA</a:t>
            </a:r>
            <a:r>
              <a:rPr spc="-160" dirty="0"/>
              <a:t> </a:t>
            </a:r>
            <a:r>
              <a:rPr dirty="0"/>
              <a:t>7 Focus</a:t>
            </a:r>
            <a:r>
              <a:rPr spc="-155" dirty="0"/>
              <a:t> </a:t>
            </a:r>
            <a:r>
              <a:rPr dirty="0"/>
              <a:t>Areas</a:t>
            </a:r>
            <a:r>
              <a:rPr spc="-5" dirty="0"/>
              <a:t> </a:t>
            </a:r>
            <a:r>
              <a:rPr dirty="0"/>
              <a:t>and Major</a:t>
            </a:r>
            <a:r>
              <a:rPr spc="-5" dirty="0"/>
              <a:t> </a:t>
            </a:r>
            <a:r>
              <a:rPr spc="-10" dirty="0"/>
              <a:t>Differences</a:t>
            </a:r>
          </a:p>
        </p:txBody>
      </p:sp>
      <p:sp>
        <p:nvSpPr>
          <p:cNvPr id="3" name="object 3"/>
          <p:cNvSpPr/>
          <p:nvPr/>
        </p:nvSpPr>
        <p:spPr>
          <a:xfrm>
            <a:off x="935742" y="1128092"/>
            <a:ext cx="2828290" cy="1869439"/>
          </a:xfrm>
          <a:custGeom>
            <a:avLst/>
            <a:gdLst/>
            <a:ahLst/>
            <a:cxnLst/>
            <a:rect l="l" t="t" r="r" b="b"/>
            <a:pathLst>
              <a:path w="2828290" h="1869439">
                <a:moveTo>
                  <a:pt x="2827724" y="0"/>
                </a:moveTo>
                <a:lnTo>
                  <a:pt x="0" y="0"/>
                </a:lnTo>
                <a:lnTo>
                  <a:pt x="0" y="1868902"/>
                </a:lnTo>
                <a:lnTo>
                  <a:pt x="2827724" y="1868902"/>
                </a:lnTo>
                <a:lnTo>
                  <a:pt x="2827724" y="0"/>
                </a:lnTo>
                <a:close/>
              </a:path>
            </a:pathLst>
          </a:custGeom>
          <a:solidFill>
            <a:srgbClr val="00BC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50630" y="1831162"/>
            <a:ext cx="1610995" cy="45465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47625" marR="5080" indent="-48260">
              <a:lnSpc>
                <a:spcPct val="101200"/>
              </a:lnSpc>
              <a:spcBef>
                <a:spcPts val="8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IP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Foundation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(Core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Networking)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–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75%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35742" y="2996995"/>
            <a:ext cx="2828290" cy="727710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750">
              <a:latin typeface="Times New Roman"/>
              <a:cs typeface="Times New Roman"/>
            </a:endParaRPr>
          </a:p>
          <a:p>
            <a:pPr marL="64262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Security –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15%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5742" y="3724437"/>
            <a:ext cx="2828290" cy="561340"/>
          </a:xfrm>
          <a:prstGeom prst="rect">
            <a:avLst/>
          </a:prstGeom>
          <a:solidFill>
            <a:srgbClr val="6EBE4A"/>
          </a:solidFill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40830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Network</a:t>
            </a:r>
            <a:r>
              <a:rPr sz="14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Automation –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10%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6230" y="1362914"/>
            <a:ext cx="1443990" cy="73215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202565" rIns="0" bIns="0" rtlCol="0">
            <a:spAutoFit/>
          </a:bodyPr>
          <a:lstStyle/>
          <a:p>
            <a:pPr marL="399415">
              <a:lnSpc>
                <a:spcPct val="100000"/>
              </a:lnSpc>
              <a:spcBef>
                <a:spcPts val="1595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280 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hrs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75570" y="1364290"/>
            <a:ext cx="1443990" cy="732155"/>
          </a:xfrm>
          <a:prstGeom prst="rect">
            <a:avLst/>
          </a:prstGeom>
          <a:solidFill>
            <a:srgbClr val="00BCEB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Times New Roman"/>
              <a:cs typeface="Times New Roman"/>
            </a:endParaRPr>
          </a:p>
          <a:p>
            <a:pPr marL="217804">
              <a:lnSpc>
                <a:spcPct val="100000"/>
              </a:lnSpc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~ 200 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hrs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388267" y="1544976"/>
            <a:ext cx="679450" cy="297815"/>
          </a:xfrm>
          <a:custGeom>
            <a:avLst/>
            <a:gdLst/>
            <a:ahLst/>
            <a:cxnLst/>
            <a:rect l="l" t="t" r="r" b="b"/>
            <a:pathLst>
              <a:path w="679450" h="297814">
                <a:moveTo>
                  <a:pt x="530287" y="0"/>
                </a:moveTo>
                <a:lnTo>
                  <a:pt x="530287" y="74347"/>
                </a:lnTo>
                <a:lnTo>
                  <a:pt x="0" y="74347"/>
                </a:lnTo>
                <a:lnTo>
                  <a:pt x="0" y="223043"/>
                </a:lnTo>
                <a:lnTo>
                  <a:pt x="530287" y="223043"/>
                </a:lnTo>
                <a:lnTo>
                  <a:pt x="530287" y="297392"/>
                </a:lnTo>
                <a:lnTo>
                  <a:pt x="678982" y="148695"/>
                </a:lnTo>
                <a:lnTo>
                  <a:pt x="530287" y="0"/>
                </a:lnTo>
                <a:close/>
              </a:path>
            </a:pathLst>
          </a:custGeom>
          <a:solidFill>
            <a:srgbClr val="36A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772663" y="927017"/>
            <a:ext cx="965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1800" spc="-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282828"/>
                </a:solidFill>
                <a:latin typeface="Arial"/>
                <a:cs typeface="Arial"/>
              </a:rPr>
              <a:t>v6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50120" y="919731"/>
            <a:ext cx="1042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1800" spc="-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282828"/>
                </a:solidFill>
                <a:latin typeface="Arial"/>
                <a:cs typeface="Arial"/>
              </a:rPr>
              <a:t>7.0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32041" y="2383141"/>
            <a:ext cx="1443990" cy="73215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202565" rIns="0" bIns="0" rtlCol="0">
            <a:spAutoFit/>
          </a:bodyPr>
          <a:lstStyle/>
          <a:p>
            <a:pPr marL="221615">
              <a:lnSpc>
                <a:spcPct val="100000"/>
              </a:lnSpc>
              <a:spcBef>
                <a:spcPts val="1595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4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Courses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71381" y="2384515"/>
            <a:ext cx="1443990" cy="732155"/>
          </a:xfrm>
          <a:prstGeom prst="rect">
            <a:avLst/>
          </a:prstGeom>
          <a:solidFill>
            <a:srgbClr val="00BCEB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Times New Roman"/>
              <a:cs typeface="Times New Roman"/>
            </a:endParaRPr>
          </a:p>
          <a:p>
            <a:pPr marL="247650">
              <a:lnSpc>
                <a:spcPct val="100000"/>
              </a:lnSpc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3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Courses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84079" y="2565201"/>
            <a:ext cx="679450" cy="297815"/>
          </a:xfrm>
          <a:custGeom>
            <a:avLst/>
            <a:gdLst/>
            <a:ahLst/>
            <a:cxnLst/>
            <a:rect l="l" t="t" r="r" b="b"/>
            <a:pathLst>
              <a:path w="679450" h="297814">
                <a:moveTo>
                  <a:pt x="530285" y="0"/>
                </a:moveTo>
                <a:lnTo>
                  <a:pt x="530285" y="74348"/>
                </a:lnTo>
                <a:lnTo>
                  <a:pt x="0" y="74348"/>
                </a:lnTo>
                <a:lnTo>
                  <a:pt x="0" y="223045"/>
                </a:lnTo>
                <a:lnTo>
                  <a:pt x="530285" y="223045"/>
                </a:lnTo>
                <a:lnTo>
                  <a:pt x="530285" y="297393"/>
                </a:lnTo>
                <a:lnTo>
                  <a:pt x="678982" y="148696"/>
                </a:lnTo>
                <a:lnTo>
                  <a:pt x="530285" y="0"/>
                </a:lnTo>
                <a:close/>
              </a:path>
            </a:pathLst>
          </a:custGeom>
          <a:solidFill>
            <a:srgbClr val="36A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550211" y="3471891"/>
            <a:ext cx="1443990" cy="73215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133350" rIns="0" bIns="0" rtlCol="0">
            <a:spAutoFit/>
          </a:bodyPr>
          <a:lstStyle/>
          <a:p>
            <a:pPr marL="415290" marR="327660" indent="-116839">
              <a:lnSpc>
                <a:spcPts val="1800"/>
              </a:lnSpc>
              <a:spcBef>
                <a:spcPts val="1050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CCENT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/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89552" y="3473267"/>
            <a:ext cx="1443990" cy="732155"/>
          </a:xfrm>
          <a:prstGeom prst="rect">
            <a:avLst/>
          </a:prstGeom>
          <a:solidFill>
            <a:srgbClr val="00BCEB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Times New Roman"/>
              <a:cs typeface="Times New Roman"/>
            </a:endParaRPr>
          </a:p>
          <a:p>
            <a:pPr marL="422909">
              <a:lnSpc>
                <a:spcPct val="100000"/>
              </a:lnSpc>
            </a:pP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02249" y="3653952"/>
            <a:ext cx="679450" cy="297815"/>
          </a:xfrm>
          <a:custGeom>
            <a:avLst/>
            <a:gdLst/>
            <a:ahLst/>
            <a:cxnLst/>
            <a:rect l="l" t="t" r="r" b="b"/>
            <a:pathLst>
              <a:path w="679450" h="297814">
                <a:moveTo>
                  <a:pt x="530285" y="0"/>
                </a:moveTo>
                <a:lnTo>
                  <a:pt x="530285" y="74348"/>
                </a:lnTo>
                <a:lnTo>
                  <a:pt x="0" y="74348"/>
                </a:lnTo>
                <a:lnTo>
                  <a:pt x="0" y="223045"/>
                </a:lnTo>
                <a:lnTo>
                  <a:pt x="530285" y="223045"/>
                </a:lnTo>
                <a:lnTo>
                  <a:pt x="530285" y="297393"/>
                </a:lnTo>
                <a:lnTo>
                  <a:pt x="678982" y="148696"/>
                </a:lnTo>
                <a:lnTo>
                  <a:pt x="530285" y="0"/>
                </a:lnTo>
                <a:close/>
              </a:path>
            </a:pathLst>
          </a:custGeom>
          <a:solidFill>
            <a:srgbClr val="36A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777034" y="1225751"/>
            <a:ext cx="1029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1800" spc="-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282828"/>
                </a:solidFill>
                <a:latin typeface="Arial"/>
                <a:cs typeface="Arial"/>
              </a:rPr>
              <a:t>7.0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48AEC13-F847-F171-93DD-DF360BB854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8935" y="-149015"/>
            <a:ext cx="1285065" cy="1136591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5DC19AC5-7089-77BD-0A61-5A95130F8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563" y="4669416"/>
            <a:ext cx="1497964" cy="40890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15853320-7B6A-EC40-1456-84919FEF1608}"/>
              </a:ext>
            </a:extLst>
          </p:cNvPr>
          <p:cNvSpPr/>
          <p:nvPr/>
        </p:nvSpPr>
        <p:spPr>
          <a:xfrm>
            <a:off x="3353271" y="4788652"/>
            <a:ext cx="5790729" cy="369332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B4F6B0-A610-5076-6CB8-476503B4AD08}"/>
              </a:ext>
            </a:extLst>
          </p:cNvPr>
          <p:cNvSpPr txBox="1"/>
          <p:nvPr/>
        </p:nvSpPr>
        <p:spPr>
          <a:xfrm>
            <a:off x="2852610" y="4758827"/>
            <a:ext cx="302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73CCF8-E814-F7F6-8C29-40D9E6C489CB}"/>
              </a:ext>
            </a:extLst>
          </p:cNvPr>
          <p:cNvSpPr txBox="1"/>
          <p:nvPr/>
        </p:nvSpPr>
        <p:spPr>
          <a:xfrm>
            <a:off x="6593501" y="4818051"/>
            <a:ext cx="2721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37F7FD6-9D07-5D7E-F0F0-8F4C1BD05362}"/>
              </a:ext>
            </a:extLst>
          </p:cNvPr>
          <p:cNvSpPr/>
          <p:nvPr/>
        </p:nvSpPr>
        <p:spPr>
          <a:xfrm>
            <a:off x="3749892" y="4466288"/>
            <a:ext cx="5416191" cy="323613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BF882C-F7A3-E643-5388-9626F4CB9526}"/>
              </a:ext>
            </a:extLst>
          </p:cNvPr>
          <p:cNvSpPr txBox="1"/>
          <p:nvPr/>
        </p:nvSpPr>
        <p:spPr>
          <a:xfrm>
            <a:off x="4321417" y="4466288"/>
            <a:ext cx="4903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777" y="316068"/>
            <a:ext cx="725995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Relative</a:t>
            </a:r>
            <a:r>
              <a:rPr spc="-5" dirty="0"/>
              <a:t> </a:t>
            </a:r>
            <a:r>
              <a:rPr dirty="0"/>
              <a:t>Netacad Course</a:t>
            </a:r>
            <a:r>
              <a:rPr spc="-5" dirty="0"/>
              <a:t> </a:t>
            </a:r>
            <a:r>
              <a:rPr dirty="0"/>
              <a:t>Comparison by</a:t>
            </a:r>
            <a:r>
              <a:rPr spc="-5" dirty="0"/>
              <a:t> </a:t>
            </a:r>
            <a:r>
              <a:rPr spc="-20" dirty="0"/>
              <a:t>Size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53518" y="1278181"/>
            <a:ext cx="7634605" cy="2188210"/>
            <a:chOff x="153518" y="1278181"/>
            <a:chExt cx="7634605" cy="21882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3518" y="1278181"/>
              <a:ext cx="7634127" cy="70555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6381" y="1301045"/>
              <a:ext cx="7548401" cy="61982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96380" y="1301045"/>
              <a:ext cx="7548880" cy="620395"/>
            </a:xfrm>
            <a:custGeom>
              <a:avLst/>
              <a:gdLst/>
              <a:ahLst/>
              <a:cxnLst/>
              <a:rect l="l" t="t" r="r" b="b"/>
              <a:pathLst>
                <a:path w="7548880" h="620394">
                  <a:moveTo>
                    <a:pt x="103306" y="0"/>
                  </a:moveTo>
                  <a:lnTo>
                    <a:pt x="7445095" y="0"/>
                  </a:lnTo>
                  <a:lnTo>
                    <a:pt x="7485307" y="8118"/>
                  </a:lnTo>
                  <a:lnTo>
                    <a:pt x="7518144" y="30257"/>
                  </a:lnTo>
                  <a:lnTo>
                    <a:pt x="7540284" y="63095"/>
                  </a:lnTo>
                  <a:lnTo>
                    <a:pt x="7548402" y="103306"/>
                  </a:lnTo>
                  <a:lnTo>
                    <a:pt x="7548402" y="516521"/>
                  </a:lnTo>
                  <a:lnTo>
                    <a:pt x="7540284" y="556732"/>
                  </a:lnTo>
                  <a:lnTo>
                    <a:pt x="7518144" y="589570"/>
                  </a:lnTo>
                  <a:lnTo>
                    <a:pt x="7485307" y="611709"/>
                  </a:lnTo>
                  <a:lnTo>
                    <a:pt x="7445095" y="619828"/>
                  </a:lnTo>
                  <a:lnTo>
                    <a:pt x="103306" y="619828"/>
                  </a:lnTo>
                  <a:lnTo>
                    <a:pt x="63095" y="611709"/>
                  </a:lnTo>
                  <a:lnTo>
                    <a:pt x="30257" y="589570"/>
                  </a:lnTo>
                  <a:lnTo>
                    <a:pt x="8118" y="556732"/>
                  </a:lnTo>
                  <a:lnTo>
                    <a:pt x="0" y="516521"/>
                  </a:lnTo>
                  <a:lnTo>
                    <a:pt x="0" y="103306"/>
                  </a:lnTo>
                  <a:lnTo>
                    <a:pt x="8118" y="63095"/>
                  </a:lnTo>
                  <a:lnTo>
                    <a:pt x="30257" y="30257"/>
                  </a:lnTo>
                  <a:lnTo>
                    <a:pt x="63095" y="8118"/>
                  </a:lnTo>
                  <a:lnTo>
                    <a:pt x="103306" y="0"/>
                  </a:lnTo>
                  <a:close/>
                </a:path>
              </a:pathLst>
            </a:custGeom>
            <a:ln w="9525">
              <a:solidFill>
                <a:srgbClr val="FBA9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6382" y="1771223"/>
              <a:ext cx="4375785" cy="620395"/>
            </a:xfrm>
            <a:custGeom>
              <a:avLst/>
              <a:gdLst/>
              <a:ahLst/>
              <a:cxnLst/>
              <a:rect l="l" t="t" r="r" b="b"/>
              <a:pathLst>
                <a:path w="4375785" h="620394">
                  <a:moveTo>
                    <a:pt x="4272307" y="0"/>
                  </a:moveTo>
                  <a:lnTo>
                    <a:pt x="103306" y="0"/>
                  </a:lnTo>
                  <a:lnTo>
                    <a:pt x="63095" y="8118"/>
                  </a:lnTo>
                  <a:lnTo>
                    <a:pt x="30257" y="30257"/>
                  </a:lnTo>
                  <a:lnTo>
                    <a:pt x="8118" y="63095"/>
                  </a:lnTo>
                  <a:lnTo>
                    <a:pt x="0" y="103306"/>
                  </a:lnTo>
                  <a:lnTo>
                    <a:pt x="0" y="516521"/>
                  </a:lnTo>
                  <a:lnTo>
                    <a:pt x="8118" y="556733"/>
                  </a:lnTo>
                  <a:lnTo>
                    <a:pt x="30257" y="589570"/>
                  </a:lnTo>
                  <a:lnTo>
                    <a:pt x="63095" y="611709"/>
                  </a:lnTo>
                  <a:lnTo>
                    <a:pt x="103306" y="619827"/>
                  </a:lnTo>
                  <a:lnTo>
                    <a:pt x="4272307" y="619827"/>
                  </a:lnTo>
                  <a:lnTo>
                    <a:pt x="4312518" y="611709"/>
                  </a:lnTo>
                  <a:lnTo>
                    <a:pt x="4345356" y="589570"/>
                  </a:lnTo>
                  <a:lnTo>
                    <a:pt x="4367495" y="556733"/>
                  </a:lnTo>
                  <a:lnTo>
                    <a:pt x="4375614" y="516521"/>
                  </a:lnTo>
                  <a:lnTo>
                    <a:pt x="4375614" y="103306"/>
                  </a:lnTo>
                  <a:lnTo>
                    <a:pt x="4367495" y="63095"/>
                  </a:lnTo>
                  <a:lnTo>
                    <a:pt x="4345356" y="30257"/>
                  </a:lnTo>
                  <a:lnTo>
                    <a:pt x="4312518" y="8118"/>
                  </a:lnTo>
                  <a:lnTo>
                    <a:pt x="4272307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6379" y="2846504"/>
              <a:ext cx="5744210" cy="620395"/>
            </a:xfrm>
            <a:custGeom>
              <a:avLst/>
              <a:gdLst/>
              <a:ahLst/>
              <a:cxnLst/>
              <a:rect l="l" t="t" r="r" b="b"/>
              <a:pathLst>
                <a:path w="5744210" h="620395">
                  <a:moveTo>
                    <a:pt x="5640832" y="0"/>
                  </a:moveTo>
                  <a:lnTo>
                    <a:pt x="103306" y="0"/>
                  </a:lnTo>
                  <a:lnTo>
                    <a:pt x="63095" y="8118"/>
                  </a:lnTo>
                  <a:lnTo>
                    <a:pt x="30257" y="30257"/>
                  </a:lnTo>
                  <a:lnTo>
                    <a:pt x="8118" y="63095"/>
                  </a:lnTo>
                  <a:lnTo>
                    <a:pt x="0" y="103306"/>
                  </a:lnTo>
                  <a:lnTo>
                    <a:pt x="0" y="516520"/>
                  </a:lnTo>
                  <a:lnTo>
                    <a:pt x="8118" y="556732"/>
                  </a:lnTo>
                  <a:lnTo>
                    <a:pt x="30257" y="589569"/>
                  </a:lnTo>
                  <a:lnTo>
                    <a:pt x="63095" y="611708"/>
                  </a:lnTo>
                  <a:lnTo>
                    <a:pt x="103306" y="619827"/>
                  </a:lnTo>
                  <a:lnTo>
                    <a:pt x="5640832" y="619827"/>
                  </a:lnTo>
                  <a:lnTo>
                    <a:pt x="5681043" y="611708"/>
                  </a:lnTo>
                  <a:lnTo>
                    <a:pt x="5713881" y="589569"/>
                  </a:lnTo>
                  <a:lnTo>
                    <a:pt x="5736020" y="556732"/>
                  </a:lnTo>
                  <a:lnTo>
                    <a:pt x="5744139" y="516520"/>
                  </a:lnTo>
                  <a:lnTo>
                    <a:pt x="5744139" y="103306"/>
                  </a:lnTo>
                  <a:lnTo>
                    <a:pt x="5736020" y="63095"/>
                  </a:lnTo>
                  <a:lnTo>
                    <a:pt x="5713881" y="30257"/>
                  </a:lnTo>
                  <a:lnTo>
                    <a:pt x="5681043" y="8118"/>
                  </a:lnTo>
                  <a:lnTo>
                    <a:pt x="5640832" y="0"/>
                  </a:lnTo>
                  <a:close/>
                </a:path>
              </a:pathLst>
            </a:custGeom>
            <a:solidFill>
              <a:srgbClr val="00BC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373987" y="1926963"/>
            <a:ext cx="20212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About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55%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remains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024519" y="3693654"/>
            <a:ext cx="1948180" cy="622935"/>
            <a:chOff x="4024519" y="3693654"/>
            <a:chExt cx="1948180" cy="62293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24519" y="3693654"/>
              <a:ext cx="1947956" cy="62277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62619" y="3708755"/>
              <a:ext cx="1871757" cy="54656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304092" y="3002244"/>
            <a:ext cx="3289935" cy="1265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b="1" spc="-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b="1" spc="-7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005073"/>
                </a:solidFill>
                <a:latin typeface="Arial"/>
                <a:cs typeface="Arial"/>
              </a:rPr>
              <a:t>v7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>
              <a:latin typeface="Arial"/>
              <a:cs typeface="Arial"/>
            </a:endParaRPr>
          </a:p>
          <a:p>
            <a:pPr marL="2112010" marR="5080" indent="22860">
              <a:lnSpc>
                <a:spcPct val="101899"/>
              </a:lnSpc>
              <a:spcBef>
                <a:spcPts val="1130"/>
              </a:spcBef>
            </a:pP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About</a:t>
            </a:r>
            <a:r>
              <a:rPr sz="1800" spc="-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005073"/>
                </a:solidFill>
                <a:latin typeface="Arial"/>
                <a:cs typeface="Arial"/>
              </a:rPr>
              <a:t>15% </a:t>
            </a: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spc="-3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45" dirty="0">
                <a:solidFill>
                  <a:srgbClr val="005073"/>
                </a:solidFill>
                <a:latin typeface="Arial"/>
                <a:cs typeface="Arial"/>
              </a:rPr>
              <a:t>Topics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63020" y="1321513"/>
            <a:ext cx="6995159" cy="2420620"/>
            <a:chOff x="663020" y="1321513"/>
            <a:chExt cx="6995159" cy="2420620"/>
          </a:xfrm>
        </p:grpSpPr>
        <p:sp>
          <p:nvSpPr>
            <p:cNvPr id="15" name="object 15"/>
            <p:cNvSpPr/>
            <p:nvPr/>
          </p:nvSpPr>
          <p:spPr>
            <a:xfrm>
              <a:off x="4400146" y="3422005"/>
              <a:ext cx="0" cy="287020"/>
            </a:xfrm>
            <a:custGeom>
              <a:avLst/>
              <a:gdLst/>
              <a:ahLst/>
              <a:cxnLst/>
              <a:rect l="l" t="t" r="r" b="b"/>
              <a:pathLst>
                <a:path h="287020">
                  <a:moveTo>
                    <a:pt x="0" y="286750"/>
                  </a:moveTo>
                  <a:lnTo>
                    <a:pt x="0" y="33337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4A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303213" y="3223907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96932" y="0"/>
                  </a:moveTo>
                  <a:lnTo>
                    <a:pt x="0" y="193864"/>
                  </a:lnTo>
                  <a:lnTo>
                    <a:pt x="193865" y="193864"/>
                  </a:lnTo>
                  <a:lnTo>
                    <a:pt x="96932" y="0"/>
                  </a:lnTo>
                  <a:close/>
                </a:path>
              </a:pathLst>
            </a:custGeom>
            <a:solidFill>
              <a:srgbClr val="E4A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565138" y="3422004"/>
              <a:ext cx="0" cy="287020"/>
            </a:xfrm>
            <a:custGeom>
              <a:avLst/>
              <a:gdLst/>
              <a:ahLst/>
              <a:cxnLst/>
              <a:rect l="l" t="t" r="r" b="b"/>
              <a:pathLst>
                <a:path h="287020">
                  <a:moveTo>
                    <a:pt x="0" y="286750"/>
                  </a:moveTo>
                  <a:lnTo>
                    <a:pt x="0" y="33337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4A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68206" y="3223906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96932" y="0"/>
                  </a:moveTo>
                  <a:lnTo>
                    <a:pt x="0" y="193865"/>
                  </a:lnTo>
                  <a:lnTo>
                    <a:pt x="193865" y="193865"/>
                  </a:lnTo>
                  <a:lnTo>
                    <a:pt x="96932" y="0"/>
                  </a:lnTo>
                  <a:close/>
                </a:path>
              </a:pathLst>
            </a:custGeom>
            <a:solidFill>
              <a:srgbClr val="E4A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59953" y="2345437"/>
              <a:ext cx="0" cy="537210"/>
            </a:xfrm>
            <a:custGeom>
              <a:avLst/>
              <a:gdLst/>
              <a:ahLst/>
              <a:cxnLst/>
              <a:rect l="l" t="t" r="r" b="b"/>
              <a:pathLst>
                <a:path h="537210">
                  <a:moveTo>
                    <a:pt x="0" y="0"/>
                  </a:moveTo>
                  <a:lnTo>
                    <a:pt x="0" y="503552"/>
                  </a:lnTo>
                  <a:lnTo>
                    <a:pt x="0" y="5368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63020" y="2886560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09" h="194310">
                  <a:moveTo>
                    <a:pt x="193865" y="0"/>
                  </a:moveTo>
                  <a:lnTo>
                    <a:pt x="0" y="0"/>
                  </a:lnTo>
                  <a:lnTo>
                    <a:pt x="96932" y="193865"/>
                  </a:lnTo>
                  <a:lnTo>
                    <a:pt x="193865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171057" y="2345436"/>
              <a:ext cx="0" cy="537210"/>
            </a:xfrm>
            <a:custGeom>
              <a:avLst/>
              <a:gdLst/>
              <a:ahLst/>
              <a:cxnLst/>
              <a:rect l="l" t="t" r="r" b="b"/>
              <a:pathLst>
                <a:path h="537210">
                  <a:moveTo>
                    <a:pt x="0" y="0"/>
                  </a:moveTo>
                  <a:lnTo>
                    <a:pt x="0" y="503552"/>
                  </a:lnTo>
                  <a:lnTo>
                    <a:pt x="0" y="5368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074124" y="2886558"/>
              <a:ext cx="194310" cy="19431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193865" y="0"/>
                  </a:moveTo>
                  <a:lnTo>
                    <a:pt x="0" y="0"/>
                  </a:lnTo>
                  <a:lnTo>
                    <a:pt x="96932" y="193865"/>
                  </a:lnTo>
                  <a:lnTo>
                    <a:pt x="193865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443440" y="1356747"/>
              <a:ext cx="2203450" cy="509270"/>
            </a:xfrm>
            <a:custGeom>
              <a:avLst/>
              <a:gdLst/>
              <a:ahLst/>
              <a:cxnLst/>
              <a:rect l="l" t="t" r="r" b="b"/>
              <a:pathLst>
                <a:path w="2203450" h="509269">
                  <a:moveTo>
                    <a:pt x="0" y="508936"/>
                  </a:moveTo>
                  <a:lnTo>
                    <a:pt x="2203150" y="0"/>
                  </a:lnTo>
                </a:path>
              </a:pathLst>
            </a:custGeom>
            <a:ln w="22224">
              <a:solidFill>
                <a:srgbClr val="E3241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443440" y="1332626"/>
              <a:ext cx="2203450" cy="533400"/>
            </a:xfrm>
            <a:custGeom>
              <a:avLst/>
              <a:gdLst/>
              <a:ahLst/>
              <a:cxnLst/>
              <a:rect l="l" t="t" r="r" b="b"/>
              <a:pathLst>
                <a:path w="2203450" h="533400">
                  <a:moveTo>
                    <a:pt x="0" y="0"/>
                  </a:moveTo>
                  <a:lnTo>
                    <a:pt x="2203151" y="533058"/>
                  </a:lnTo>
                </a:path>
              </a:pathLst>
            </a:custGeom>
            <a:ln w="22225">
              <a:solidFill>
                <a:srgbClr val="E3241B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3278165" y="988203"/>
            <a:ext cx="3887470" cy="76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Going</a:t>
            </a:r>
            <a:r>
              <a:rPr sz="1800" spc="-100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E3241B"/>
                </a:solidFill>
                <a:latin typeface="Arial"/>
                <a:cs typeface="Arial"/>
              </a:rPr>
              <a:t>Away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3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Old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1800" spc="-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282828"/>
                </a:solidFill>
                <a:latin typeface="Arial"/>
                <a:cs typeface="Arial"/>
              </a:rPr>
              <a:t>v6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634361" y="1897314"/>
            <a:ext cx="1982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or</a:t>
            </a:r>
            <a:r>
              <a:rPr sz="1800" spc="-10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shifting</a:t>
            </a:r>
            <a:r>
              <a:rPr sz="1800" spc="-5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3241B"/>
                </a:solidFill>
                <a:latin typeface="Arial"/>
                <a:cs typeface="Arial"/>
              </a:rPr>
              <a:t>to</a:t>
            </a:r>
            <a:r>
              <a:rPr sz="1800" spc="-5" dirty="0">
                <a:solidFill>
                  <a:srgbClr val="E3241B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E3241B"/>
                </a:solidFill>
                <a:latin typeface="Arial"/>
                <a:cs typeface="Arial"/>
              </a:rPr>
              <a:t>CCNP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27" name="object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477094"/>
              </p:ext>
            </p:extLst>
          </p:nvPr>
        </p:nvGraphicFramePr>
        <p:xfrm>
          <a:off x="6275771" y="2280719"/>
          <a:ext cx="1723389" cy="23723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3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b="1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Some</a:t>
                      </a:r>
                      <a:r>
                        <a:rPr sz="1200" b="1" spc="-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200" b="1" spc="-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new</a:t>
                      </a:r>
                      <a:r>
                        <a:rPr sz="1200" b="1" spc="-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Topics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00B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LAN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A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Switch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WLAN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Concepts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A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WLAN</a:t>
                      </a: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Configuration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Network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A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VPN &amp;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IPSec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Network</a:t>
                      </a:r>
                      <a:r>
                        <a:rPr sz="1200" spc="-7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Automation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A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8" name="object 28"/>
          <p:cNvGrpSpPr/>
          <p:nvPr/>
        </p:nvGrpSpPr>
        <p:grpSpPr>
          <a:xfrm>
            <a:off x="5981456" y="2681886"/>
            <a:ext cx="324485" cy="1906270"/>
            <a:chOff x="6819982" y="3049626"/>
            <a:chExt cx="324485" cy="1906270"/>
          </a:xfrm>
        </p:grpSpPr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19982" y="3049626"/>
              <a:ext cx="324150" cy="1906155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6870782" y="3080425"/>
              <a:ext cx="235585" cy="1804670"/>
            </a:xfrm>
            <a:custGeom>
              <a:avLst/>
              <a:gdLst/>
              <a:ahLst/>
              <a:cxnLst/>
              <a:rect l="l" t="t" r="r" b="b"/>
              <a:pathLst>
                <a:path w="235584" h="1804670">
                  <a:moveTo>
                    <a:pt x="235249" y="1804555"/>
                  </a:moveTo>
                  <a:lnTo>
                    <a:pt x="189465" y="1803015"/>
                  </a:lnTo>
                  <a:lnTo>
                    <a:pt x="152076" y="1798814"/>
                  </a:lnTo>
                  <a:lnTo>
                    <a:pt x="126868" y="1792583"/>
                  </a:lnTo>
                  <a:lnTo>
                    <a:pt x="117624" y="1784953"/>
                  </a:lnTo>
                  <a:lnTo>
                    <a:pt x="117624" y="921880"/>
                  </a:lnTo>
                  <a:lnTo>
                    <a:pt x="108381" y="914250"/>
                  </a:lnTo>
                  <a:lnTo>
                    <a:pt x="83173" y="908019"/>
                  </a:lnTo>
                  <a:lnTo>
                    <a:pt x="45784" y="903818"/>
                  </a:lnTo>
                  <a:lnTo>
                    <a:pt x="0" y="902277"/>
                  </a:lnTo>
                  <a:lnTo>
                    <a:pt x="45784" y="900737"/>
                  </a:lnTo>
                  <a:lnTo>
                    <a:pt x="83173" y="896536"/>
                  </a:lnTo>
                  <a:lnTo>
                    <a:pt x="108381" y="890305"/>
                  </a:lnTo>
                  <a:lnTo>
                    <a:pt x="117624" y="882674"/>
                  </a:lnTo>
                  <a:lnTo>
                    <a:pt x="117624" y="19602"/>
                  </a:lnTo>
                  <a:lnTo>
                    <a:pt x="126868" y="11972"/>
                  </a:lnTo>
                  <a:lnTo>
                    <a:pt x="152076" y="5741"/>
                  </a:lnTo>
                  <a:lnTo>
                    <a:pt x="189465" y="1540"/>
                  </a:lnTo>
                  <a:lnTo>
                    <a:pt x="235249" y="0"/>
                  </a:lnTo>
                </a:path>
              </a:pathLst>
            </a:custGeom>
            <a:ln w="25400">
              <a:solidFill>
                <a:srgbClr val="00BC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7C3662A8-4102-0467-9008-6C2BCCB000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6755" y="-18274"/>
            <a:ext cx="1137245" cy="1005850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8A982F62-9A1C-27F0-34F8-EA9625F3AF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4873" y="4716452"/>
            <a:ext cx="1325654" cy="361868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FFA298C-05ED-1618-1FB1-C95E2DB0F95B}"/>
              </a:ext>
            </a:extLst>
          </p:cNvPr>
          <p:cNvSpPr/>
          <p:nvPr/>
        </p:nvSpPr>
        <p:spPr>
          <a:xfrm>
            <a:off x="4019376" y="4944660"/>
            <a:ext cx="5124624" cy="213323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46909F3-38B1-EC38-7B72-AF79159337A6}"/>
              </a:ext>
            </a:extLst>
          </p:cNvPr>
          <p:cNvSpPr txBox="1"/>
          <p:nvPr/>
        </p:nvSpPr>
        <p:spPr>
          <a:xfrm>
            <a:off x="3426783" y="4853105"/>
            <a:ext cx="2675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37ED89-9725-8E54-03CB-40EB1AD11AD5}"/>
              </a:ext>
            </a:extLst>
          </p:cNvPr>
          <p:cNvSpPr txBox="1"/>
          <p:nvPr/>
        </p:nvSpPr>
        <p:spPr>
          <a:xfrm>
            <a:off x="6934200" y="4897386"/>
            <a:ext cx="24083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BE60DA9-A2C6-954F-E4D8-9D022484D903}"/>
              </a:ext>
            </a:extLst>
          </p:cNvPr>
          <p:cNvSpPr/>
          <p:nvPr/>
        </p:nvSpPr>
        <p:spPr>
          <a:xfrm>
            <a:off x="4350831" y="4727920"/>
            <a:ext cx="4793169" cy="186916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A45CBCF-61B3-1C2B-661E-65B4A0727989}"/>
              </a:ext>
            </a:extLst>
          </p:cNvPr>
          <p:cNvSpPr txBox="1"/>
          <p:nvPr/>
        </p:nvSpPr>
        <p:spPr>
          <a:xfrm>
            <a:off x="4903461" y="4653078"/>
            <a:ext cx="43398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43037" y="1138237"/>
          <a:ext cx="1978025" cy="33000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Networking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Today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535">
                <a:tc>
                  <a:txBody>
                    <a:bodyPr/>
                    <a:lstStyle/>
                    <a:p>
                      <a:pPr marL="29845">
                        <a:lnSpc>
                          <a:spcPts val="123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Basic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Switch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End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Device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29845">
                        <a:lnSpc>
                          <a:spcPts val="1310"/>
                        </a:lnSpc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Protocol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Models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Number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Systems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Data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Link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Ethernet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Switching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Address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Resolution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Basic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Router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IPv4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Addressing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IPv6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Addressing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20" dirty="0">
                          <a:latin typeface="Calibri"/>
                          <a:cs typeface="Calibri"/>
                        </a:rPr>
                        <a:t>ICMP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Transport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Application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Fundamentals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Build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 Small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Network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D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640137" y="782988"/>
          <a:ext cx="1978025" cy="36658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705">
                <a:tc>
                  <a:txBody>
                    <a:bodyPr/>
                    <a:lstStyle/>
                    <a:p>
                      <a:pPr marL="3968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b="1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CCNA</a:t>
                      </a:r>
                      <a:r>
                        <a:rPr sz="1200" b="1" spc="-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v7</a:t>
                      </a:r>
                      <a:r>
                        <a:rPr sz="1200" b="1" spc="-10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Course</a:t>
                      </a:r>
                      <a:r>
                        <a:rPr sz="1200" b="1" spc="-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#2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12B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61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Basic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Device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Switching</a:t>
                      </a:r>
                      <a:r>
                        <a:rPr sz="11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VLANs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Inter-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VLAN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Routing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spc="-25" dirty="0">
                          <a:latin typeface="Calibri"/>
                          <a:cs typeface="Calibri"/>
                        </a:rPr>
                        <a:t>STP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Etherchannel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DHCPv4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SLAAC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DHCPv6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FHRP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LAN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Security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Switch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WLAN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WLAN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Routing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Static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Routing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52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marL="29845" marR="109220">
                        <a:lnSpc>
                          <a:spcPts val="1300"/>
                        </a:lnSpc>
                        <a:spcBef>
                          <a:spcPts val="8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Troubleshoot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 Static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Default Routes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1016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1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837237" y="1138237"/>
          <a:ext cx="1978025" cy="3279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Single-Area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OSPFv2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10">
                <a:tc>
                  <a:txBody>
                    <a:bodyPr/>
                    <a:lstStyle/>
                    <a:p>
                      <a:pPr marL="29845">
                        <a:lnSpc>
                          <a:spcPts val="103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Single-Area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OSPFv2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29845">
                        <a:lnSpc>
                          <a:spcPts val="1300"/>
                        </a:lnSpc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WAN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ACL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ACLs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IPv4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spc="-20" dirty="0">
                          <a:latin typeface="Calibri"/>
                          <a:cs typeface="Calibri"/>
                        </a:rPr>
                        <a:t>NAT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11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IPv4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VPN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IPsec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QoS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Management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Design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Troubleshooting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Virtualization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Automation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8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450855" y="787750"/>
            <a:ext cx="1978660" cy="283845"/>
          </a:xfrm>
          <a:prstGeom prst="rect">
            <a:avLst/>
          </a:prstGeom>
          <a:solidFill>
            <a:srgbClr val="CB8504"/>
          </a:solidFill>
          <a:ln w="9525">
            <a:solidFill>
              <a:srgbClr val="000000"/>
            </a:solidFill>
          </a:ln>
        </p:spPr>
        <p:txBody>
          <a:bodyPr vert="horz" wrap="square" lIns="0" tIns="29844" rIns="0" bIns="0" rtlCol="0">
            <a:spAutoFit/>
          </a:bodyPr>
          <a:lstStyle/>
          <a:p>
            <a:pPr marL="391795">
              <a:lnSpc>
                <a:spcPct val="100000"/>
              </a:lnSpc>
              <a:spcBef>
                <a:spcPts val="234"/>
              </a:spcBef>
            </a:pP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CCNA</a:t>
            </a:r>
            <a:r>
              <a:rPr sz="1200" b="1" spc="-10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v7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Course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25" dirty="0">
                <a:solidFill>
                  <a:srgbClr val="282828"/>
                </a:solidFill>
                <a:latin typeface="Calibri"/>
                <a:cs typeface="Calibri"/>
              </a:rPr>
              <a:t>#1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41607" y="787750"/>
            <a:ext cx="1978660" cy="283845"/>
          </a:xfrm>
          <a:prstGeom prst="rect">
            <a:avLst/>
          </a:prstGeom>
          <a:solidFill>
            <a:srgbClr val="519234"/>
          </a:solidFill>
          <a:ln w="9525">
            <a:solidFill>
              <a:srgbClr val="000000"/>
            </a:solidFill>
          </a:ln>
        </p:spPr>
        <p:txBody>
          <a:bodyPr vert="horz" wrap="square" lIns="0" tIns="29844" rIns="0" bIns="0" rtlCol="0">
            <a:spAutoFit/>
          </a:bodyPr>
          <a:lstStyle/>
          <a:p>
            <a:pPr marL="391795">
              <a:lnSpc>
                <a:spcPct val="100000"/>
              </a:lnSpc>
              <a:spcBef>
                <a:spcPts val="234"/>
              </a:spcBef>
            </a:pP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CCNA</a:t>
            </a:r>
            <a:r>
              <a:rPr sz="1200" b="1" spc="-10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v7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Course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25" dirty="0">
                <a:solidFill>
                  <a:srgbClr val="282828"/>
                </a:solidFill>
                <a:latin typeface="Calibri"/>
                <a:cs typeface="Calibri"/>
              </a:rPr>
              <a:t>#3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78225" y="203113"/>
            <a:ext cx="4213225" cy="44830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750" dirty="0">
                <a:solidFill>
                  <a:srgbClr val="282828"/>
                </a:solidFill>
              </a:rPr>
              <a:t>CCNA</a:t>
            </a:r>
            <a:r>
              <a:rPr sz="2750" spc="-155" dirty="0">
                <a:solidFill>
                  <a:srgbClr val="282828"/>
                </a:solidFill>
              </a:rPr>
              <a:t> </a:t>
            </a:r>
            <a:r>
              <a:rPr sz="2750" dirty="0">
                <a:solidFill>
                  <a:srgbClr val="282828"/>
                </a:solidFill>
              </a:rPr>
              <a:t>7.0</a:t>
            </a:r>
            <a:r>
              <a:rPr sz="2750" spc="5" dirty="0">
                <a:solidFill>
                  <a:srgbClr val="282828"/>
                </a:solidFill>
              </a:rPr>
              <a:t> </a:t>
            </a:r>
            <a:r>
              <a:rPr sz="2750" dirty="0">
                <a:solidFill>
                  <a:srgbClr val="282828"/>
                </a:solidFill>
              </a:rPr>
              <a:t>Course</a:t>
            </a:r>
            <a:r>
              <a:rPr sz="2750" spc="5" dirty="0">
                <a:solidFill>
                  <a:srgbClr val="282828"/>
                </a:solidFill>
              </a:rPr>
              <a:t> </a:t>
            </a:r>
            <a:r>
              <a:rPr sz="2750" spc="-10" dirty="0">
                <a:solidFill>
                  <a:srgbClr val="282828"/>
                </a:solidFill>
              </a:rPr>
              <a:t>Outlines</a:t>
            </a:r>
            <a:endParaRPr sz="275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81CB481-C237-CFB5-6122-448DB08B37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73196" y="-136402"/>
            <a:ext cx="1270804" cy="112397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C50AB5D4-CB99-8467-B910-4E23FF2CA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187" y="4673954"/>
            <a:ext cx="1481340" cy="4043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51DE2B8-2859-B3A9-A339-B4A165446EC5}"/>
              </a:ext>
            </a:extLst>
          </p:cNvPr>
          <p:cNvSpPr/>
          <p:nvPr/>
        </p:nvSpPr>
        <p:spPr>
          <a:xfrm>
            <a:off x="3417536" y="4844798"/>
            <a:ext cx="5726464" cy="3131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2A630B-4610-D608-DF45-76BACAD2ABB6}"/>
              </a:ext>
            </a:extLst>
          </p:cNvPr>
          <p:cNvSpPr txBox="1"/>
          <p:nvPr/>
        </p:nvSpPr>
        <p:spPr>
          <a:xfrm>
            <a:off x="2886164" y="4814973"/>
            <a:ext cx="2989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4C303A-064F-E6AD-C329-50252B04BCE6}"/>
              </a:ext>
            </a:extLst>
          </p:cNvPr>
          <p:cNvSpPr txBox="1"/>
          <p:nvPr/>
        </p:nvSpPr>
        <p:spPr>
          <a:xfrm>
            <a:off x="6527591" y="4828340"/>
            <a:ext cx="2691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Abdelrhman Ahmed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F8BC69C-10F9-4A49-D17A-728E6EB00820}"/>
              </a:ext>
            </a:extLst>
          </p:cNvPr>
          <p:cNvSpPr/>
          <p:nvPr/>
        </p:nvSpPr>
        <p:spPr>
          <a:xfrm>
            <a:off x="3787917" y="4553924"/>
            <a:ext cx="5356083" cy="274416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AF5012-B1CC-40EB-A784-5F3873520692}"/>
              </a:ext>
            </a:extLst>
          </p:cNvPr>
          <p:cNvSpPr txBox="1"/>
          <p:nvPr/>
        </p:nvSpPr>
        <p:spPr>
          <a:xfrm>
            <a:off x="4316589" y="4515485"/>
            <a:ext cx="4675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CCNA - Introduction to Networks v7.0 (ITN)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CEB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549</Words>
  <Application>Microsoft Office PowerPoint</Application>
  <PresentationFormat>On-screen Show (16:9)</PresentationFormat>
  <Paragraphs>165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Office Theme</vt:lpstr>
      <vt:lpstr>PowerPoint Presentation</vt:lpstr>
      <vt:lpstr>Agenda:</vt:lpstr>
      <vt:lpstr>How CCNA Certification is Changing?</vt:lpstr>
      <vt:lpstr>Exam Blueprint Composition</vt:lpstr>
      <vt:lpstr>Theory / Practice Balance in the Blueprint</vt:lpstr>
      <vt:lpstr>Key topics removed from blueprint:</vt:lpstr>
      <vt:lpstr>CCNA 7 Focus Areas and Major Differences</vt:lpstr>
      <vt:lpstr>Relative Netacad Course Comparison by Size</vt:lpstr>
      <vt:lpstr>CCNA 7.0 Course Outlines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New Technical Topics in CCNAv7</dc:title>
  <dc:creator>Abdelrhman Ahmed</dc:creator>
  <cp:lastModifiedBy>ENG:Abdalrahman Ahmed</cp:lastModifiedBy>
  <cp:revision>4</cp:revision>
  <dcterms:created xsi:type="dcterms:W3CDTF">2023-05-14T19:47:32Z</dcterms:created>
  <dcterms:modified xsi:type="dcterms:W3CDTF">2023-05-31T08:08:23Z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2020-04-07T00:00:00Z</vt:filetime>
  </property>
  <property fmtid="{D5CDD505-2E9C-101B-9397-08002B2CF9AE}" pid="3" name="Creator">
    <vt:lpwstr>Keynote</vt:lpwstr>
  </property>
  <property fmtid="{D5CDD505-2E9C-101B-9397-08002B2CF9AE}" pid="4" name="LastSaved">
    <vt:filetime>2023-05-14T00:00:00Z</vt:filetime>
  </property>
  <property fmtid="{D5CDD505-2E9C-101B-9397-08002B2CF9AE}" pid="5" name="Producer">
    <vt:lpwstr>macOS Versione 10.15.4 (Build 19E266) Quartz PDFContext</vt:lpwstr>
  </property>
</Properties>
</file>