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42"/>
  </p:notesMasterIdLst>
  <p:sldIdLst>
    <p:sldId id="480" r:id="rId5"/>
    <p:sldId id="303" r:id="rId6"/>
    <p:sldId id="256" r:id="rId7"/>
    <p:sldId id="541" r:id="rId8"/>
    <p:sldId id="271" r:id="rId9"/>
    <p:sldId id="546" r:id="rId10"/>
    <p:sldId id="313" r:id="rId11"/>
    <p:sldId id="276" r:id="rId12"/>
    <p:sldId id="530" r:id="rId13"/>
    <p:sldId id="531" r:id="rId14"/>
    <p:sldId id="532" r:id="rId15"/>
    <p:sldId id="539" r:id="rId16"/>
    <p:sldId id="306" r:id="rId17"/>
    <p:sldId id="547" r:id="rId18"/>
    <p:sldId id="544" r:id="rId19"/>
    <p:sldId id="548" r:id="rId20"/>
    <p:sldId id="542" r:id="rId21"/>
    <p:sldId id="545" r:id="rId22"/>
    <p:sldId id="543" r:id="rId23"/>
    <p:sldId id="549" r:id="rId24"/>
    <p:sldId id="550" r:id="rId25"/>
    <p:sldId id="552" r:id="rId26"/>
    <p:sldId id="553" r:id="rId27"/>
    <p:sldId id="564" r:id="rId28"/>
    <p:sldId id="554" r:id="rId29"/>
    <p:sldId id="555" r:id="rId30"/>
    <p:sldId id="556" r:id="rId31"/>
    <p:sldId id="557" r:id="rId32"/>
    <p:sldId id="558" r:id="rId33"/>
    <p:sldId id="559" r:id="rId34"/>
    <p:sldId id="560" r:id="rId35"/>
    <p:sldId id="561" r:id="rId36"/>
    <p:sldId id="562" r:id="rId37"/>
    <p:sldId id="563" r:id="rId38"/>
    <p:sldId id="551" r:id="rId39"/>
    <p:sldId id="529" r:id="rId40"/>
    <p:sldId id="349" r:id="rId41"/>
  </p:sldIdLst>
  <p:sldSz cx="12192000" cy="6858000"/>
  <p:notesSz cx="6858000" cy="9144000"/>
  <p:embeddedFontLst>
    <p:embeddedFont>
      <p:font typeface="Alexandria" pitchFamily="2" charset="-78"/>
      <p:regular r:id="rId43"/>
      <p:bold r:id="rId44"/>
    </p:embeddedFont>
    <p:embeddedFont>
      <p:font typeface="Alexandria Light" pitchFamily="2" charset="-78"/>
      <p:regular r:id="rId45"/>
    </p:embeddedFont>
    <p:embeddedFont>
      <p:font typeface="Roboto Light" panose="02000000000000000000" pitchFamily="2" charset="0"/>
      <p:regular r:id="rId46"/>
      <p:italic r:id="rId4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56"/>
            <p14:sldId id="541"/>
            <p14:sldId id="271"/>
            <p14:sldId id="546"/>
            <p14:sldId id="313"/>
            <p14:sldId id="276"/>
            <p14:sldId id="530"/>
            <p14:sldId id="531"/>
            <p14:sldId id="532"/>
            <p14:sldId id="539"/>
            <p14:sldId id="306"/>
            <p14:sldId id="547"/>
            <p14:sldId id="544"/>
            <p14:sldId id="548"/>
            <p14:sldId id="542"/>
            <p14:sldId id="545"/>
            <p14:sldId id="543"/>
            <p14:sldId id="549"/>
            <p14:sldId id="550"/>
            <p14:sldId id="552"/>
            <p14:sldId id="553"/>
            <p14:sldId id="564"/>
            <p14:sldId id="554"/>
            <p14:sldId id="555"/>
            <p14:sldId id="556"/>
            <p14:sldId id="557"/>
            <p14:sldId id="558"/>
            <p14:sldId id="559"/>
            <p14:sldId id="560"/>
            <p14:sldId id="561"/>
            <p14:sldId id="562"/>
            <p14:sldId id="563"/>
            <p14:sldId id="551"/>
            <p14:sldId id="529"/>
            <p14:sldId id="349"/>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F6600"/>
    <a:srgbClr val="F58221"/>
    <a:srgbClr val="259F6C"/>
    <a:srgbClr val="49021F"/>
    <a:srgbClr val="FF3467"/>
    <a:srgbClr val="00AEEF"/>
    <a:srgbClr val="AC4140"/>
    <a:srgbClr val="1C212E"/>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595" autoAdjust="0"/>
  </p:normalViewPr>
  <p:slideViewPr>
    <p:cSldViewPr snapToGrid="0">
      <p:cViewPr varScale="1">
        <p:scale>
          <a:sx n="75" d="100"/>
          <a:sy n="75" d="100"/>
        </p:scale>
        <p:origin x="874" y="5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47" Type="http://schemas.openxmlformats.org/officeDocument/2006/relationships/font" Target="fonts/font5.fntdata"/><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font" Target="fonts/font3.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font" Target="fonts/font2.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font" Target="fonts/font1.fntdata"/><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4.fntdata"/><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14-Sep-26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4FDDC2-16E3-DDC0-1E45-C66427DC5B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AE7F0C-B34C-0E21-189A-C1D196F585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E7EF68-BF87-8791-2A51-2D4938985F8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F17B0BC-B660-6880-7320-A4B979AC5DDD}"/>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4737841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70FC08-1177-E521-2AB4-BE8FB03965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8CFD01-6822-C620-3B39-51F0729877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3A0FCE-B4F5-DF28-9B0F-5DE9A523AEC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B0EA181-7831-8E78-901E-657986ACD568}"/>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1023281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EBD17B-3E37-CE34-F427-DB2252D605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A21AB4-F048-091B-CBAC-B3EE79781D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9D7F92-73F5-51CF-E457-5AE4255D643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24A0B9E-01FB-20DE-09C1-7612728BDC4B}"/>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1192027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BCB338-729C-BED2-A41B-59A551920A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EDF36D-1B2D-1C3F-6241-42B27C695C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4BD974-F744-BC8A-49A5-961F161F0BA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711825E-1AED-4BB5-EA54-4E188B8B8BAC}"/>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9509796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14-Sep-26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14-Sep-26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14-Sep-26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14-Sep-26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14-Sep-26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14-Sep-26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14-Sep-26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14-Sep-26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14-Sep-26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14-Sep-26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14-Sep-26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14-Sep-26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image" Target="../media/image14.jpeg"/><Relationship Id="rId5" Type="http://schemas.openxmlformats.org/officeDocument/2006/relationships/image" Target="../media/image13.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7.pn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9.pn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5.jpeg"/></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jpeg"/><Relationship Id="rId1" Type="http://schemas.openxmlformats.org/officeDocument/2006/relationships/slideLayout" Target="../slideLayouts/slideLayout17.xml"/><Relationship Id="rId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21308" y="4183563"/>
            <a:ext cx="2680542" cy="398780"/>
          </a:xfrm>
          <a:prstGeom prst="rect">
            <a:avLst/>
          </a:prstGeom>
          <a:noFill/>
        </p:spPr>
        <p:txBody>
          <a:bodyPr wrap="square" rtlCol="0">
            <a:spAutoFit/>
          </a:bodyPr>
          <a:lstStyle/>
          <a:p>
            <a:pPr algn="r" rtl="1"/>
            <a:r>
              <a:rPr lang="ar-SA" sz="2000" dirty="0">
                <a:latin typeface="Alexandria" charset="0"/>
                <a:cs typeface="Alexandria" charset="0"/>
              </a:rPr>
              <a:t>د. أحمد مجدي شفيق</a:t>
            </a:r>
            <a:endParaRPr lang="en-US" sz="2000" dirty="0">
              <a:latin typeface="Alexandria" charset="0"/>
              <a:cs typeface="Alexandria" charset="0"/>
            </a:endParaRPr>
          </a:p>
        </p:txBody>
      </p:sp>
      <p:sp>
        <p:nvSpPr>
          <p:cNvPr id="31" name="TextBox 30"/>
          <p:cNvSpPr txBox="1"/>
          <p:nvPr/>
        </p:nvSpPr>
        <p:spPr>
          <a:xfrm>
            <a:off x="815342" y="1937089"/>
            <a:ext cx="4681090" cy="2009204"/>
          </a:xfrm>
          <a:prstGeom prst="rect">
            <a:avLst/>
          </a:prstGeom>
          <a:noFill/>
        </p:spPr>
        <p:txBody>
          <a:bodyPr wrap="none" rtlCol="0">
            <a:spAutoFit/>
          </a:bodyPr>
          <a:lstStyle/>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مقرر الإخراج </a:t>
            </a:r>
          </a:p>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والإنتاج الصحفي</a:t>
            </a:r>
            <a:endParaRPr lang="en-US" sz="4400" b="1" dirty="0">
              <a:solidFill>
                <a:srgbClr val="00B0F0"/>
              </a:solidFill>
              <a:latin typeface="Alexandria" panose="020F0502020204030204" pitchFamily="2" charset="-78"/>
              <a:cs typeface="Alexandria" panose="020F0502020204030204" pitchFamily="2" charset="-78"/>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SA" sz="2000" dirty="0">
                <a:solidFill>
                  <a:schemeClr val="bg1"/>
                </a:solidFill>
                <a:latin typeface="Alexandria" charset="0"/>
                <a:cs typeface="Alexandria" charset="0"/>
              </a:rPr>
              <a:t>المحاضرة التعريفية</a:t>
            </a:r>
            <a:endParaRPr lang="en-US" sz="2000" dirty="0">
              <a:solidFill>
                <a:schemeClr val="bg1"/>
              </a:solidFill>
              <a:latin typeface="Alexandria" charset="0"/>
              <a:cs typeface="Alexandria" charset="0"/>
            </a:endParaRPr>
          </a:p>
        </p:txBody>
      </p:sp>
      <p:sp>
        <p:nvSpPr>
          <p:cNvPr id="46" name="TextBox 45"/>
          <p:cNvSpPr txBox="1"/>
          <p:nvPr/>
        </p:nvSpPr>
        <p:spPr>
          <a:xfrm>
            <a:off x="329269" y="5104240"/>
            <a:ext cx="2680542" cy="707886"/>
          </a:xfrm>
          <a:prstGeom prst="rect">
            <a:avLst/>
          </a:prstGeom>
          <a:noFill/>
        </p:spPr>
        <p:txBody>
          <a:bodyPr wrap="none" rtlCol="0">
            <a:spAutoFit/>
          </a:bodyPr>
          <a:lstStyle/>
          <a:p>
            <a:pPr algn="r" rtl="1"/>
            <a:r>
              <a:rPr lang="en-US" sz="2000" dirty="0">
                <a:latin typeface="Alexandria" charset="0"/>
                <a:cs typeface="Alexandria" charset="0"/>
              </a:rPr>
              <a:t>DGM323</a:t>
            </a:r>
          </a:p>
          <a:p>
            <a:pPr algn="r" rtl="1"/>
            <a:r>
              <a:rPr lang="ar-SA" sz="2000" dirty="0">
                <a:latin typeface="Alexandria" charset="0"/>
                <a:cs typeface="Alexandria" charset="0"/>
              </a:rPr>
              <a:t>كلية الإعلام والتسويق</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63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65615" y="3057413"/>
            <a:ext cx="6096000" cy="830997"/>
          </a:xfrm>
          <a:prstGeom prst="rect">
            <a:avLst/>
          </a:prstGeom>
          <a:noFill/>
        </p:spPr>
        <p:txBody>
          <a:bodyPr wrap="square" rtlCol="0">
            <a:spAutoFit/>
          </a:bodyPr>
          <a:lstStyle/>
          <a:p>
            <a:pPr algn="ctr" rtl="1"/>
            <a:r>
              <a:rPr lang="ar-SA" sz="4800" b="1" dirty="0">
                <a:solidFill>
                  <a:srgbClr val="203E5F"/>
                </a:solidFill>
                <a:latin typeface="Alexandria" panose="020F0502020204030204" pitchFamily="2" charset="-78"/>
                <a:cs typeface="Alexandria" panose="020F0502020204030204" pitchFamily="2" charset="-78"/>
              </a:rPr>
              <a:t>المحاضرة التعريفية</a:t>
            </a:r>
            <a:endParaRPr lang="en-US" sz="4800" b="1" dirty="0">
              <a:solidFill>
                <a:srgbClr val="203E5F"/>
              </a:solidFill>
              <a:latin typeface="Alexandria" panose="020F0502020204030204" pitchFamily="2" charset="-78"/>
              <a:cs typeface="Alexandria" panose="020F0502020204030204" pitchFamily="2" charset="-78"/>
            </a:endParaRPr>
          </a:p>
        </p:txBody>
      </p:sp>
      <p:sp>
        <p:nvSpPr>
          <p:cNvPr id="10" name="Rectangle: Rounded Corners 9"/>
          <p:cNvSpPr/>
          <p:nvPr/>
        </p:nvSpPr>
        <p:spPr>
          <a:xfrm>
            <a:off x="7085841" y="4342200"/>
            <a:ext cx="3475349" cy="610800"/>
          </a:xfrm>
          <a:prstGeom prst="roundRect">
            <a:avLst/>
          </a:prstGeom>
          <a:solidFill>
            <a:srgbClr val="203E5F"/>
          </a:solidFill>
          <a:ln>
            <a:solidFill>
              <a:srgbClr val="203E5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latin typeface="Alexandria" charset="0"/>
                <a:cs typeface="Alexandria" charset="0"/>
              </a:rPr>
              <a:t>الأسبوع الأول</a:t>
            </a:r>
            <a:endParaRPr lang="en-US" sz="2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1062" y="1373935"/>
            <a:ext cx="8912234" cy="3992760"/>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       الملف التعريفي</a:t>
            </a:r>
          </a:p>
          <a:p>
            <a:pPr algn="r" rtl="1">
              <a:lnSpc>
                <a:spcPct val="150000"/>
              </a:lnSpc>
            </a:pPr>
            <a:endParaRPr lang="ar-SA" sz="700" dirty="0">
              <a:solidFill>
                <a:srgbClr val="2D3956"/>
              </a:solidFill>
              <a:latin typeface="Alexandria" charset="0"/>
              <a:cs typeface="Alexandria" charset="0"/>
            </a:endParaRPr>
          </a:p>
          <a:p>
            <a:pPr algn="r" rtl="1">
              <a:lnSpc>
                <a:spcPct val="150000"/>
              </a:lnSpc>
            </a:pPr>
            <a:r>
              <a:rPr lang="ar-SA" dirty="0">
                <a:solidFill>
                  <a:srgbClr val="2D3956"/>
                </a:solidFill>
                <a:latin typeface="Alexandria" charset="0"/>
                <a:cs typeface="Alexandria" charset="0"/>
              </a:rPr>
              <a:t>إعداد وتقديم المقرر: </a:t>
            </a:r>
            <a:r>
              <a:rPr lang="ar-SA" b="1" dirty="0">
                <a:solidFill>
                  <a:srgbClr val="2D3956"/>
                </a:solidFill>
                <a:latin typeface="Alexandria" charset="0"/>
                <a:cs typeface="Alexandria" charset="0"/>
              </a:rPr>
              <a:t> د. أحمد مجدي شفيق أحمد </a:t>
            </a:r>
            <a:endParaRPr lang="en-US" b="1" dirty="0">
              <a:solidFill>
                <a:srgbClr val="2D3956"/>
              </a:solidFill>
              <a:latin typeface="Alexandria" charset="0"/>
              <a:cs typeface="Alexandria" charset="0"/>
            </a:endParaRPr>
          </a:p>
          <a:p>
            <a:pPr algn="r" rtl="1">
              <a:lnSpc>
                <a:spcPct val="150000"/>
              </a:lnSpc>
            </a:pPr>
            <a:endParaRPr lang="ar-SA" sz="700" b="1" dirty="0">
              <a:solidFill>
                <a:srgbClr val="2D3956"/>
              </a:solidFill>
              <a:latin typeface="Alexandria" charset="0"/>
              <a:cs typeface="Alexandria" charset="0"/>
            </a:endParaRPr>
          </a:p>
          <a:p>
            <a:pPr marL="285750" indent="-285750" algn="just" rtl="1">
              <a:lnSpc>
                <a:spcPct val="150000"/>
              </a:lnSpc>
              <a:buFontTx/>
              <a:buChar char="-"/>
            </a:pPr>
            <a:r>
              <a:rPr lang="ar-SA" dirty="0">
                <a:solidFill>
                  <a:srgbClr val="2D3956"/>
                </a:solidFill>
                <a:latin typeface="Alexandria" charset="0"/>
                <a:cs typeface="Alexandria" charset="0"/>
              </a:rPr>
              <a:t>دكتوراة الفلسفة في علوم الإتصال، تخصص الوسائط المتعددة.</a:t>
            </a:r>
          </a:p>
          <a:p>
            <a:pPr marL="285750" indent="-285750" algn="just" rtl="1">
              <a:lnSpc>
                <a:spcPct val="150000"/>
              </a:lnSpc>
              <a:buFontTx/>
              <a:buChar char="-"/>
            </a:pPr>
            <a:r>
              <a:rPr lang="ar-SA" dirty="0">
                <a:solidFill>
                  <a:srgbClr val="2D3956"/>
                </a:solidFill>
                <a:latin typeface="Alexandria" charset="0"/>
                <a:cs typeface="Alexandria" charset="0"/>
              </a:rPr>
              <a:t>التخصص العام الإعلام الرقمي والوسائط المتعددة.</a:t>
            </a:r>
          </a:p>
          <a:p>
            <a:pPr algn="r" rtl="1">
              <a:lnSpc>
                <a:spcPct val="150000"/>
              </a:lnSpc>
            </a:pPr>
            <a:r>
              <a:rPr lang="ar-SA" dirty="0">
                <a:solidFill>
                  <a:srgbClr val="2D3956"/>
                </a:solidFill>
                <a:latin typeface="Alexandria" charset="0"/>
                <a:cs typeface="Alexandria" charset="0"/>
              </a:rPr>
              <a:t>-   التخصص الدقيق التفاعلية وقابلية الاستخدام في المنصات الرقمية.</a:t>
            </a:r>
          </a:p>
          <a:p>
            <a:pPr algn="r" rtl="1">
              <a:lnSpc>
                <a:spcPct val="150000"/>
              </a:lnSpc>
            </a:pPr>
            <a:endParaRPr lang="ar-SA" sz="700" dirty="0">
              <a:solidFill>
                <a:srgbClr val="2D3956"/>
              </a:solidFill>
              <a:latin typeface="Alexandria" charset="0"/>
              <a:cs typeface="Alexandria" charset="0"/>
            </a:endParaRPr>
          </a:p>
          <a:p>
            <a:pPr algn="r" rtl="1">
              <a:lnSpc>
                <a:spcPct val="150000"/>
              </a:lnSpc>
            </a:pPr>
            <a:r>
              <a:rPr lang="ar-SA" dirty="0">
                <a:solidFill>
                  <a:srgbClr val="2D3956"/>
                </a:solidFill>
                <a:latin typeface="Alexandria" charset="0"/>
                <a:cs typeface="Alexandria" charset="0"/>
              </a:rPr>
              <a:t>- عضو هيئة التدريس بكلية الإعلام والتسويق – جامعة ميدأوشن.</a:t>
            </a:r>
          </a:p>
          <a:p>
            <a:pPr algn="r" rtl="1">
              <a:lnSpc>
                <a:spcPct val="150000"/>
              </a:lnSpc>
            </a:pPr>
            <a:r>
              <a:rPr lang="ar-SA" dirty="0">
                <a:solidFill>
                  <a:srgbClr val="2D3956"/>
                </a:solidFill>
                <a:latin typeface="Alexandria" charset="0"/>
                <a:cs typeface="Alexandria" charset="0"/>
              </a:rPr>
              <a:t>- مدرب في مجالات الإعلام الرقمي، و تصميم مواقع الويب، وحوسبة المناهج.</a:t>
            </a:r>
          </a:p>
          <a:p>
            <a:pPr algn="r" rtl="1">
              <a:lnSpc>
                <a:spcPct val="150000"/>
              </a:lnSpc>
            </a:pPr>
            <a:r>
              <a:rPr lang="ar-SA" dirty="0">
                <a:solidFill>
                  <a:srgbClr val="2D3956"/>
                </a:solidFill>
                <a:latin typeface="Alexandria" charset="0"/>
                <a:cs typeface="Alexandria" charset="0"/>
              </a:rPr>
              <a:t>- حاصل على شهادات دولية في مجالات الحاسب الآلي والتقنية والتكنولوجيا الرقمية.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oogle Shape;8643;p58">
            <a:extLst>
              <a:ext uri="{FF2B5EF4-FFF2-40B4-BE49-F238E27FC236}">
                <a16:creationId xmlns:a16="http://schemas.microsoft.com/office/drawing/2014/main" id="{C6F8655D-C4D3-644D-5BBA-193B23E1BAED}"/>
              </a:ext>
            </a:extLst>
          </p:cNvPr>
          <p:cNvGrpSpPr/>
          <p:nvPr/>
        </p:nvGrpSpPr>
        <p:grpSpPr>
          <a:xfrm>
            <a:off x="9539830" y="1418722"/>
            <a:ext cx="439912" cy="438757"/>
            <a:chOff x="4629125" y="3235150"/>
            <a:chExt cx="295375" cy="294600"/>
          </a:xfrm>
        </p:grpSpPr>
        <p:sp>
          <p:nvSpPr>
            <p:cNvPr id="3" name="Google Shape;8644;p58">
              <a:extLst>
                <a:ext uri="{FF2B5EF4-FFF2-40B4-BE49-F238E27FC236}">
                  <a16:creationId xmlns:a16="http://schemas.microsoft.com/office/drawing/2014/main" id="{ED102225-3795-67D8-FA8A-F47393254543}"/>
                </a:ext>
              </a:extLst>
            </p:cNvPr>
            <p:cNvSpPr/>
            <p:nvPr/>
          </p:nvSpPr>
          <p:spPr>
            <a:xfrm>
              <a:off x="4696850" y="3391100"/>
              <a:ext cx="35475" cy="35475"/>
            </a:xfrm>
            <a:custGeom>
              <a:avLst/>
              <a:gdLst/>
              <a:ahLst/>
              <a:cxnLst/>
              <a:rect l="l" t="t" r="r" b="b"/>
              <a:pathLst>
                <a:path w="1419" h="1419" extrusionOk="0">
                  <a:moveTo>
                    <a:pt x="725" y="1"/>
                  </a:moveTo>
                  <a:cubicBezTo>
                    <a:pt x="316" y="1"/>
                    <a:pt x="1" y="316"/>
                    <a:pt x="1" y="694"/>
                  </a:cubicBezTo>
                  <a:cubicBezTo>
                    <a:pt x="64" y="1103"/>
                    <a:pt x="316" y="1418"/>
                    <a:pt x="725" y="1418"/>
                  </a:cubicBezTo>
                  <a:cubicBezTo>
                    <a:pt x="1103" y="1418"/>
                    <a:pt x="1418" y="1103"/>
                    <a:pt x="1418" y="694"/>
                  </a:cubicBezTo>
                  <a:cubicBezTo>
                    <a:pt x="1418" y="316"/>
                    <a:pt x="1103" y="1"/>
                    <a:pt x="72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Google Shape;8645;p58">
              <a:extLst>
                <a:ext uri="{FF2B5EF4-FFF2-40B4-BE49-F238E27FC236}">
                  <a16:creationId xmlns:a16="http://schemas.microsoft.com/office/drawing/2014/main" id="{56E58674-365C-6EA2-4C9A-F4423C4B5304}"/>
                </a:ext>
              </a:extLst>
            </p:cNvPr>
            <p:cNvSpPr/>
            <p:nvPr/>
          </p:nvSpPr>
          <p:spPr>
            <a:xfrm>
              <a:off x="4680300" y="3443875"/>
              <a:ext cx="69350" cy="34675"/>
            </a:xfrm>
            <a:custGeom>
              <a:avLst/>
              <a:gdLst/>
              <a:ahLst/>
              <a:cxnLst/>
              <a:rect l="l" t="t" r="r" b="b"/>
              <a:pathLst>
                <a:path w="2774" h="1387" extrusionOk="0">
                  <a:moveTo>
                    <a:pt x="1387" y="0"/>
                  </a:moveTo>
                  <a:cubicBezTo>
                    <a:pt x="631" y="0"/>
                    <a:pt x="1" y="630"/>
                    <a:pt x="1" y="1387"/>
                  </a:cubicBezTo>
                  <a:lnTo>
                    <a:pt x="2773" y="1387"/>
                  </a:lnTo>
                  <a:cubicBezTo>
                    <a:pt x="2773" y="630"/>
                    <a:pt x="2175" y="0"/>
                    <a:pt x="138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Google Shape;8646;p58">
              <a:extLst>
                <a:ext uri="{FF2B5EF4-FFF2-40B4-BE49-F238E27FC236}">
                  <a16:creationId xmlns:a16="http://schemas.microsoft.com/office/drawing/2014/main" id="{78806AE0-B249-10C1-9DAB-48A98B6081F9}"/>
                </a:ext>
              </a:extLst>
            </p:cNvPr>
            <p:cNvSpPr/>
            <p:nvPr/>
          </p:nvSpPr>
          <p:spPr>
            <a:xfrm>
              <a:off x="4629125" y="3339900"/>
              <a:ext cx="295375" cy="189850"/>
            </a:xfrm>
            <a:custGeom>
              <a:avLst/>
              <a:gdLst/>
              <a:ahLst/>
              <a:cxnLst/>
              <a:rect l="l" t="t" r="r" b="b"/>
              <a:pathLst>
                <a:path w="11815" h="7594" extrusionOk="0">
                  <a:moveTo>
                    <a:pt x="10050" y="2080"/>
                  </a:moveTo>
                  <a:cubicBezTo>
                    <a:pt x="10239" y="2080"/>
                    <a:pt x="10397" y="2238"/>
                    <a:pt x="10397" y="2427"/>
                  </a:cubicBezTo>
                  <a:cubicBezTo>
                    <a:pt x="10397" y="2616"/>
                    <a:pt x="10239" y="2773"/>
                    <a:pt x="10050" y="2773"/>
                  </a:cubicBezTo>
                  <a:lnTo>
                    <a:pt x="6553" y="2773"/>
                  </a:lnTo>
                  <a:cubicBezTo>
                    <a:pt x="6333" y="2773"/>
                    <a:pt x="6175" y="2616"/>
                    <a:pt x="6175" y="2427"/>
                  </a:cubicBezTo>
                  <a:cubicBezTo>
                    <a:pt x="6175" y="2238"/>
                    <a:pt x="6333" y="2080"/>
                    <a:pt x="6553" y="2080"/>
                  </a:cubicBezTo>
                  <a:close/>
                  <a:moveTo>
                    <a:pt x="10050" y="3466"/>
                  </a:moveTo>
                  <a:cubicBezTo>
                    <a:pt x="10239" y="3466"/>
                    <a:pt x="10397" y="3624"/>
                    <a:pt x="10397" y="3813"/>
                  </a:cubicBezTo>
                  <a:cubicBezTo>
                    <a:pt x="10397" y="4002"/>
                    <a:pt x="10239" y="4159"/>
                    <a:pt x="10050" y="4159"/>
                  </a:cubicBezTo>
                  <a:lnTo>
                    <a:pt x="6553" y="4159"/>
                  </a:lnTo>
                  <a:cubicBezTo>
                    <a:pt x="6333" y="4159"/>
                    <a:pt x="6175" y="4002"/>
                    <a:pt x="6175" y="3813"/>
                  </a:cubicBezTo>
                  <a:cubicBezTo>
                    <a:pt x="6175" y="3624"/>
                    <a:pt x="6333" y="3466"/>
                    <a:pt x="6553" y="3466"/>
                  </a:cubicBezTo>
                  <a:close/>
                  <a:moveTo>
                    <a:pt x="10050" y="4821"/>
                  </a:moveTo>
                  <a:cubicBezTo>
                    <a:pt x="10239" y="4821"/>
                    <a:pt x="10397" y="4978"/>
                    <a:pt x="10397" y="5199"/>
                  </a:cubicBezTo>
                  <a:cubicBezTo>
                    <a:pt x="10397" y="5388"/>
                    <a:pt x="10239" y="5546"/>
                    <a:pt x="10050" y="5546"/>
                  </a:cubicBezTo>
                  <a:lnTo>
                    <a:pt x="6553" y="5546"/>
                  </a:lnTo>
                  <a:cubicBezTo>
                    <a:pt x="6333" y="5546"/>
                    <a:pt x="6175" y="5388"/>
                    <a:pt x="6175" y="5199"/>
                  </a:cubicBezTo>
                  <a:cubicBezTo>
                    <a:pt x="6175" y="4978"/>
                    <a:pt x="6333" y="4821"/>
                    <a:pt x="6553" y="4821"/>
                  </a:cubicBezTo>
                  <a:close/>
                  <a:moveTo>
                    <a:pt x="3403" y="1418"/>
                  </a:moveTo>
                  <a:cubicBezTo>
                    <a:pt x="4127" y="1418"/>
                    <a:pt x="4757" y="2049"/>
                    <a:pt x="4757" y="2773"/>
                  </a:cubicBezTo>
                  <a:cubicBezTo>
                    <a:pt x="4757" y="3151"/>
                    <a:pt x="4600" y="3498"/>
                    <a:pt x="4379" y="3718"/>
                  </a:cubicBezTo>
                  <a:cubicBezTo>
                    <a:pt x="5009" y="4065"/>
                    <a:pt x="5451" y="4758"/>
                    <a:pt x="5451" y="5546"/>
                  </a:cubicBezTo>
                  <a:lnTo>
                    <a:pt x="5451" y="5892"/>
                  </a:lnTo>
                  <a:lnTo>
                    <a:pt x="5514" y="5892"/>
                  </a:lnTo>
                  <a:cubicBezTo>
                    <a:pt x="5514" y="6081"/>
                    <a:pt x="5356" y="6239"/>
                    <a:pt x="5167" y="6239"/>
                  </a:cubicBezTo>
                  <a:lnTo>
                    <a:pt x="1701" y="6239"/>
                  </a:lnTo>
                  <a:cubicBezTo>
                    <a:pt x="1512" y="6239"/>
                    <a:pt x="1355" y="6081"/>
                    <a:pt x="1355" y="5892"/>
                  </a:cubicBezTo>
                  <a:lnTo>
                    <a:pt x="1355" y="5546"/>
                  </a:lnTo>
                  <a:cubicBezTo>
                    <a:pt x="1355" y="4758"/>
                    <a:pt x="1764" y="4096"/>
                    <a:pt x="2395" y="3718"/>
                  </a:cubicBezTo>
                  <a:cubicBezTo>
                    <a:pt x="2174" y="3498"/>
                    <a:pt x="2016" y="3151"/>
                    <a:pt x="2016" y="2773"/>
                  </a:cubicBezTo>
                  <a:cubicBezTo>
                    <a:pt x="2016" y="2049"/>
                    <a:pt x="2647" y="1418"/>
                    <a:pt x="3403" y="1418"/>
                  </a:cubicBezTo>
                  <a:close/>
                  <a:moveTo>
                    <a:pt x="1040" y="1"/>
                  </a:moveTo>
                  <a:cubicBezTo>
                    <a:pt x="441" y="1"/>
                    <a:pt x="0" y="473"/>
                    <a:pt x="0" y="1009"/>
                  </a:cubicBezTo>
                  <a:lnTo>
                    <a:pt x="0" y="6554"/>
                  </a:lnTo>
                  <a:cubicBezTo>
                    <a:pt x="0" y="7152"/>
                    <a:pt x="473" y="7593"/>
                    <a:pt x="1040" y="7593"/>
                  </a:cubicBezTo>
                  <a:lnTo>
                    <a:pt x="10806" y="7593"/>
                  </a:lnTo>
                  <a:cubicBezTo>
                    <a:pt x="11373" y="7593"/>
                    <a:pt x="11815" y="7121"/>
                    <a:pt x="11815" y="6554"/>
                  </a:cubicBezTo>
                  <a:lnTo>
                    <a:pt x="11815" y="1009"/>
                  </a:lnTo>
                  <a:cubicBezTo>
                    <a:pt x="11783" y="473"/>
                    <a:pt x="11310" y="1"/>
                    <a:pt x="10743" y="1"/>
                  </a:cubicBezTo>
                  <a:lnTo>
                    <a:pt x="7593" y="1"/>
                  </a:lnTo>
                  <a:lnTo>
                    <a:pt x="7593" y="347"/>
                  </a:lnTo>
                  <a:cubicBezTo>
                    <a:pt x="7593" y="946"/>
                    <a:pt x="7120" y="1355"/>
                    <a:pt x="6585" y="1355"/>
                  </a:cubicBezTo>
                  <a:lnTo>
                    <a:pt x="5198" y="1355"/>
                  </a:lnTo>
                  <a:cubicBezTo>
                    <a:pt x="4600" y="1355"/>
                    <a:pt x="4190" y="883"/>
                    <a:pt x="4190" y="347"/>
                  </a:cubicBezTo>
                  <a:lnTo>
                    <a:pt x="419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 name="Google Shape;8647;p58">
              <a:extLst>
                <a:ext uri="{FF2B5EF4-FFF2-40B4-BE49-F238E27FC236}">
                  <a16:creationId xmlns:a16="http://schemas.microsoft.com/office/drawing/2014/main" id="{12E7E842-01E3-FA31-6156-039F7163DA4B}"/>
                </a:ext>
              </a:extLst>
            </p:cNvPr>
            <p:cNvSpPr/>
            <p:nvPr/>
          </p:nvSpPr>
          <p:spPr>
            <a:xfrm>
              <a:off x="4714975" y="3287125"/>
              <a:ext cx="122100" cy="70125"/>
            </a:xfrm>
            <a:custGeom>
              <a:avLst/>
              <a:gdLst/>
              <a:ahLst/>
              <a:cxnLst/>
              <a:rect l="l" t="t" r="r" b="b"/>
              <a:pathLst>
                <a:path w="4884" h="2805" extrusionOk="0">
                  <a:moveTo>
                    <a:pt x="693" y="1"/>
                  </a:moveTo>
                  <a:cubicBezTo>
                    <a:pt x="315" y="1"/>
                    <a:pt x="0" y="316"/>
                    <a:pt x="0" y="725"/>
                  </a:cubicBezTo>
                  <a:cubicBezTo>
                    <a:pt x="0" y="1104"/>
                    <a:pt x="315" y="1419"/>
                    <a:pt x="693" y="1419"/>
                  </a:cubicBezTo>
                  <a:lnTo>
                    <a:pt x="1418" y="1419"/>
                  </a:lnTo>
                  <a:lnTo>
                    <a:pt x="1418" y="2458"/>
                  </a:lnTo>
                  <a:cubicBezTo>
                    <a:pt x="1386" y="2647"/>
                    <a:pt x="1544" y="2805"/>
                    <a:pt x="1733" y="2805"/>
                  </a:cubicBezTo>
                  <a:lnTo>
                    <a:pt x="3119" y="2805"/>
                  </a:lnTo>
                  <a:cubicBezTo>
                    <a:pt x="3308" y="2805"/>
                    <a:pt x="3466" y="2647"/>
                    <a:pt x="3466" y="2458"/>
                  </a:cubicBezTo>
                  <a:lnTo>
                    <a:pt x="3466" y="1419"/>
                  </a:lnTo>
                  <a:lnTo>
                    <a:pt x="4159" y="1419"/>
                  </a:lnTo>
                  <a:cubicBezTo>
                    <a:pt x="4568" y="1419"/>
                    <a:pt x="4883" y="1104"/>
                    <a:pt x="4883" y="725"/>
                  </a:cubicBezTo>
                  <a:cubicBezTo>
                    <a:pt x="4883" y="316"/>
                    <a:pt x="4568" y="1"/>
                    <a:pt x="415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648;p58">
              <a:extLst>
                <a:ext uri="{FF2B5EF4-FFF2-40B4-BE49-F238E27FC236}">
                  <a16:creationId xmlns:a16="http://schemas.microsoft.com/office/drawing/2014/main" id="{445F37F6-1C8B-4BC6-C9DD-D0F44FEB01DF}"/>
                </a:ext>
              </a:extLst>
            </p:cNvPr>
            <p:cNvSpPr/>
            <p:nvPr/>
          </p:nvSpPr>
          <p:spPr>
            <a:xfrm>
              <a:off x="4732300" y="3235150"/>
              <a:ext cx="86650" cy="35475"/>
            </a:xfrm>
            <a:custGeom>
              <a:avLst/>
              <a:gdLst/>
              <a:ahLst/>
              <a:cxnLst/>
              <a:rect l="l" t="t" r="r" b="b"/>
              <a:pathLst>
                <a:path w="3466" h="1419" extrusionOk="0">
                  <a:moveTo>
                    <a:pt x="378" y="1"/>
                  </a:moveTo>
                  <a:cubicBezTo>
                    <a:pt x="158" y="1"/>
                    <a:pt x="0" y="158"/>
                    <a:pt x="0" y="347"/>
                  </a:cubicBezTo>
                  <a:lnTo>
                    <a:pt x="0" y="1418"/>
                  </a:lnTo>
                  <a:lnTo>
                    <a:pt x="3466" y="1418"/>
                  </a:lnTo>
                  <a:lnTo>
                    <a:pt x="3466" y="347"/>
                  </a:lnTo>
                  <a:cubicBezTo>
                    <a:pt x="3466" y="158"/>
                    <a:pt x="3308" y="1"/>
                    <a:pt x="311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pic>
        <p:nvPicPr>
          <p:cNvPr id="10" name="Picture 9">
            <a:extLst>
              <a:ext uri="{FF2B5EF4-FFF2-40B4-BE49-F238E27FC236}">
                <a16:creationId xmlns:a16="http://schemas.microsoft.com/office/drawing/2014/main" id="{03BDBB8E-5083-38D1-C16A-4F3CB29793D1}"/>
              </a:ext>
            </a:extLst>
          </p:cNvPr>
          <p:cNvPicPr>
            <a:picLocks noChangeAspect="1"/>
          </p:cNvPicPr>
          <p:nvPr/>
        </p:nvPicPr>
        <p:blipFill>
          <a:blip r:embed="rId3" cstate="print">
            <a:extLst>
              <a:ext uri="{28A0092B-C50C-407E-A947-70E740481C1C}">
                <a14:useLocalDpi xmlns:a14="http://schemas.microsoft.com/office/drawing/2010/main" val="0"/>
              </a:ext>
            </a:extLst>
          </a:blip>
          <a:srcRect t="13298"/>
          <a:stretch/>
        </p:blipFill>
        <p:spPr>
          <a:xfrm>
            <a:off x="1395688" y="1471556"/>
            <a:ext cx="1633140" cy="1887668"/>
          </a:xfrm>
          <a:prstGeom prst="round2DiagRect">
            <a:avLst>
              <a:gd name="adj1" fmla="val 16667"/>
              <a:gd name="adj2" fmla="val 0"/>
            </a:avLst>
          </a:prstGeom>
          <a:ln w="38100" cap="sq">
            <a:solidFill>
              <a:schemeClr val="bg1"/>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7131921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1+#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5"/>
                                        </p:tgtEl>
                                        <p:attrNameLst>
                                          <p:attrName>style.visibility</p:attrName>
                                        </p:attrNameLst>
                                      </p:cBhvr>
                                      <p:to>
                                        <p:strVal val="visible"/>
                                      </p:to>
                                    </p:set>
                                    <p:anim calcmode="lin" valueType="num">
                                      <p:cBhvr additive="base">
                                        <p:cTn id="13" dur="500" fill="hold"/>
                                        <p:tgtEl>
                                          <p:spTgt spid="25"/>
                                        </p:tgtEl>
                                        <p:attrNameLst>
                                          <p:attrName>ppt_x</p:attrName>
                                        </p:attrNameLst>
                                      </p:cBhvr>
                                      <p:tavLst>
                                        <p:tav tm="0">
                                          <p:val>
                                            <p:strVal val="0-#ppt_w/2"/>
                                          </p:val>
                                        </p:tav>
                                        <p:tav tm="100000">
                                          <p:val>
                                            <p:strVal val="#ppt_x"/>
                                          </p:val>
                                        </p:tav>
                                      </p:tavLst>
                                    </p:anim>
                                    <p:anim calcmode="lin" valueType="num">
                                      <p:cBhvr additive="base">
                                        <p:cTn id="14"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24">
                                            <p:txEl>
                                              <p:pRg st="0" end="0"/>
                                            </p:txEl>
                                          </p:spTgt>
                                        </p:tgtEl>
                                        <p:attrNameLst>
                                          <p:attrName>style.visibility</p:attrName>
                                        </p:attrNameLst>
                                      </p:cBhvr>
                                      <p:to>
                                        <p:strVal val="visible"/>
                                      </p:to>
                                    </p:set>
                                    <p:animEffect transition="in" filter="fade">
                                      <p:cBhvr>
                                        <p:cTn id="24" dur="500"/>
                                        <p:tgtEl>
                                          <p:spTgt spid="24">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24">
                                            <p:txEl>
                                              <p:pRg st="2" end="2"/>
                                            </p:txEl>
                                          </p:spTgt>
                                        </p:tgtEl>
                                        <p:attrNameLst>
                                          <p:attrName>style.visibility</p:attrName>
                                        </p:attrNameLst>
                                      </p:cBhvr>
                                      <p:to>
                                        <p:strVal val="visible"/>
                                      </p:to>
                                    </p:set>
                                    <p:animEffect transition="in" filter="fade">
                                      <p:cBhvr>
                                        <p:cTn id="29" dur="500"/>
                                        <p:tgtEl>
                                          <p:spTgt spid="24">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24">
                                            <p:txEl>
                                              <p:pRg st="4" end="4"/>
                                            </p:txEl>
                                          </p:spTgt>
                                        </p:tgtEl>
                                        <p:attrNameLst>
                                          <p:attrName>style.visibility</p:attrName>
                                        </p:attrNameLst>
                                      </p:cBhvr>
                                      <p:to>
                                        <p:strVal val="visible"/>
                                      </p:to>
                                    </p:set>
                                    <p:animEffect transition="in" filter="fade">
                                      <p:cBhvr>
                                        <p:cTn id="39" dur="500"/>
                                        <p:tgtEl>
                                          <p:spTgt spid="24">
                                            <p:txEl>
                                              <p:pRg st="4" end="4"/>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24">
                                            <p:txEl>
                                              <p:pRg st="5" end="5"/>
                                            </p:txEl>
                                          </p:spTgt>
                                        </p:tgtEl>
                                        <p:attrNameLst>
                                          <p:attrName>style.visibility</p:attrName>
                                        </p:attrNameLst>
                                      </p:cBhvr>
                                      <p:to>
                                        <p:strVal val="visible"/>
                                      </p:to>
                                    </p:set>
                                    <p:animEffect transition="in" filter="fade">
                                      <p:cBhvr>
                                        <p:cTn id="44" dur="500"/>
                                        <p:tgtEl>
                                          <p:spTgt spid="24">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24">
                                            <p:txEl>
                                              <p:pRg st="6" end="6"/>
                                            </p:txEl>
                                          </p:spTgt>
                                        </p:tgtEl>
                                        <p:attrNameLst>
                                          <p:attrName>style.visibility</p:attrName>
                                        </p:attrNameLst>
                                      </p:cBhvr>
                                      <p:to>
                                        <p:strVal val="visible"/>
                                      </p:to>
                                    </p:set>
                                    <p:animEffect transition="in" filter="fade">
                                      <p:cBhvr>
                                        <p:cTn id="49" dur="500"/>
                                        <p:tgtEl>
                                          <p:spTgt spid="24">
                                            <p:txEl>
                                              <p:pRg st="6" end="6"/>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nodeType="clickEffect">
                                  <p:stCondLst>
                                    <p:cond delay="0"/>
                                  </p:stCondLst>
                                  <p:childTnLst>
                                    <p:set>
                                      <p:cBhvr>
                                        <p:cTn id="53" dur="1" fill="hold">
                                          <p:stCondLst>
                                            <p:cond delay="0"/>
                                          </p:stCondLst>
                                        </p:cTn>
                                        <p:tgtEl>
                                          <p:spTgt spid="24">
                                            <p:txEl>
                                              <p:pRg st="8" end="8"/>
                                            </p:txEl>
                                          </p:spTgt>
                                        </p:tgtEl>
                                        <p:attrNameLst>
                                          <p:attrName>style.visibility</p:attrName>
                                        </p:attrNameLst>
                                      </p:cBhvr>
                                      <p:to>
                                        <p:strVal val="visible"/>
                                      </p:to>
                                    </p:set>
                                    <p:animEffect transition="in" filter="fade">
                                      <p:cBhvr>
                                        <p:cTn id="54" dur="500"/>
                                        <p:tgtEl>
                                          <p:spTgt spid="24">
                                            <p:txEl>
                                              <p:pRg st="8" end="8"/>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24">
                                            <p:txEl>
                                              <p:pRg st="9" end="9"/>
                                            </p:txEl>
                                          </p:spTgt>
                                        </p:tgtEl>
                                        <p:attrNameLst>
                                          <p:attrName>style.visibility</p:attrName>
                                        </p:attrNameLst>
                                      </p:cBhvr>
                                      <p:to>
                                        <p:strVal val="visible"/>
                                      </p:to>
                                    </p:set>
                                    <p:animEffect transition="in" filter="fade">
                                      <p:cBhvr>
                                        <p:cTn id="59" dur="500"/>
                                        <p:tgtEl>
                                          <p:spTgt spid="24">
                                            <p:txEl>
                                              <p:pRg st="9" end="9"/>
                                            </p:txEl>
                                          </p:spTgt>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nodeType="clickEffect">
                                  <p:stCondLst>
                                    <p:cond delay="0"/>
                                  </p:stCondLst>
                                  <p:childTnLst>
                                    <p:set>
                                      <p:cBhvr>
                                        <p:cTn id="63" dur="1" fill="hold">
                                          <p:stCondLst>
                                            <p:cond delay="0"/>
                                          </p:stCondLst>
                                        </p:cTn>
                                        <p:tgtEl>
                                          <p:spTgt spid="24">
                                            <p:txEl>
                                              <p:pRg st="10" end="10"/>
                                            </p:txEl>
                                          </p:spTgt>
                                        </p:tgtEl>
                                        <p:attrNameLst>
                                          <p:attrName>style.visibility</p:attrName>
                                        </p:attrNameLst>
                                      </p:cBhvr>
                                      <p:to>
                                        <p:strVal val="visible"/>
                                      </p:to>
                                    </p:set>
                                    <p:animEffect transition="in" filter="fade">
                                      <p:cBhvr>
                                        <p:cTn id="64" dur="500"/>
                                        <p:tgtEl>
                                          <p:spTgt spid="24">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177347" y="1603586"/>
            <a:ext cx="11834222" cy="4504438"/>
          </a:xfrm>
          <a:prstGeom prst="rect">
            <a:avLst/>
          </a:prstGeom>
          <a:noFill/>
        </p:spPr>
        <p:txBody>
          <a:bodyPr wrap="square" rtlCol="0">
            <a:spAutoFit/>
          </a:bodyPr>
          <a:lstStyle/>
          <a:p>
            <a:pPr algn="just" rtl="1">
              <a:lnSpc>
                <a:spcPct val="200000"/>
              </a:lnSpc>
            </a:pPr>
            <a:r>
              <a:rPr lang="ar-SA" b="1" dirty="0">
                <a:solidFill>
                  <a:srgbClr val="C00000"/>
                </a:solidFill>
                <a:latin typeface="Alexandria" charset="0"/>
                <a:cs typeface="Alexandria" charset="0"/>
              </a:rPr>
              <a:t>في هذه المحاضرة التمهيدية لمقرر الإخراج والإنتاج الصحفي:</a:t>
            </a:r>
          </a:p>
          <a:p>
            <a:pPr algn="just" rtl="1">
              <a:lnSpc>
                <a:spcPct val="200000"/>
              </a:lnSpc>
            </a:pPr>
            <a:r>
              <a:rPr lang="ar-SA" dirty="0">
                <a:latin typeface="Alexandria" charset="0"/>
                <a:cs typeface="Alexandria" charset="0"/>
              </a:rPr>
              <a:t> 1) </a:t>
            </a:r>
            <a:r>
              <a:rPr lang="ar-SA" b="1" dirty="0">
                <a:solidFill>
                  <a:srgbClr val="203E5F"/>
                </a:solidFill>
                <a:latin typeface="Alexandria" charset="0"/>
                <a:cs typeface="Alexandria" charset="0"/>
              </a:rPr>
              <a:t>نتحدث عن </a:t>
            </a:r>
            <a:r>
              <a:rPr lang="ar-SA" dirty="0">
                <a:latin typeface="Alexandria" charset="0"/>
                <a:cs typeface="Alexandria" charset="0"/>
              </a:rPr>
              <a:t>وصف المقرر، والأهداف الرئيسية للمقرر، ونتناول مخرجات المقرر المتوقعة في نهاية الفصل الدراسي.</a:t>
            </a:r>
            <a:endParaRPr lang="en-US" dirty="0">
              <a:latin typeface="Alexandria" charset="0"/>
              <a:cs typeface="Alexandria" charset="0"/>
            </a:endParaRP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2)</a:t>
            </a:r>
            <a:r>
              <a:rPr lang="ar-SA" b="1" dirty="0">
                <a:solidFill>
                  <a:srgbClr val="203E5F"/>
                </a:solidFill>
                <a:latin typeface="Alexandria" charset="0"/>
                <a:cs typeface="Alexandria" charset="0"/>
              </a:rPr>
              <a:t> نتعرف</a:t>
            </a:r>
            <a:r>
              <a:rPr lang="ar-SA" dirty="0">
                <a:latin typeface="Alexandria" charset="0"/>
                <a:cs typeface="Alexandria" charset="0"/>
              </a:rPr>
              <a:t> </a:t>
            </a:r>
            <a:r>
              <a:rPr lang="ar-SA" b="1" dirty="0">
                <a:solidFill>
                  <a:srgbClr val="203E5F"/>
                </a:solidFill>
                <a:latin typeface="Alexandria" charset="0"/>
                <a:cs typeface="Alexandria" charset="0"/>
              </a:rPr>
              <a:t>على</a:t>
            </a:r>
            <a:r>
              <a:rPr lang="ar-SA" dirty="0">
                <a:latin typeface="Alexandria" charset="0"/>
                <a:cs typeface="Alexandria" charset="0"/>
              </a:rPr>
              <a:t> موضوعات المقرر التي سيتم مناقشتها بالتفصيل خلال فترة الدراسة في الفصل الحالي.</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3) </a:t>
            </a:r>
            <a:r>
              <a:rPr lang="ar-SA" b="1" dirty="0">
                <a:solidFill>
                  <a:srgbClr val="203E5F"/>
                </a:solidFill>
                <a:latin typeface="Alexandria" charset="0"/>
                <a:cs typeface="Alexandria" charset="0"/>
              </a:rPr>
              <a:t>نقدم</a:t>
            </a:r>
            <a:r>
              <a:rPr lang="ar-SA" dirty="0">
                <a:latin typeface="Alexandria" charset="0"/>
                <a:cs typeface="Alexandria" charset="0"/>
              </a:rPr>
              <a:t> الكتب والمراجع التي يمكن للطلاب الاعتماد عليها في اكتساب مزيد من المعلومات حول موضوعات المقرر.</a:t>
            </a:r>
            <a:endParaRPr lang="en-US" dirty="0">
              <a:latin typeface="Alexandria" charset="0"/>
              <a:cs typeface="Alexandria" charset="0"/>
            </a:endParaRP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4) </a:t>
            </a:r>
            <a:r>
              <a:rPr lang="ar-SA" b="1" dirty="0">
                <a:solidFill>
                  <a:srgbClr val="203E5F"/>
                </a:solidFill>
                <a:latin typeface="Alexandria" charset="0"/>
                <a:cs typeface="Alexandria" charset="0"/>
              </a:rPr>
              <a:t>نشرح</a:t>
            </a:r>
            <a:r>
              <a:rPr lang="ar-SA" dirty="0">
                <a:latin typeface="Alexandria" charset="0"/>
                <a:cs typeface="Alexandria" charset="0"/>
              </a:rPr>
              <a:t> طريقة التدريس والأنشطة التدريسية والتقييم المتبعة خلال الفصل الدراسي حتى الامتحان النهائي.</a:t>
            </a:r>
            <a:endParaRPr lang="en-US" dirty="0">
              <a:latin typeface="Alexandria" charset="0"/>
              <a:cs typeface="Alexandria" charset="0"/>
            </a:endParaRP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5) </a:t>
            </a:r>
            <a:r>
              <a:rPr lang="ar-SA" b="1" dirty="0">
                <a:solidFill>
                  <a:srgbClr val="203E5F"/>
                </a:solidFill>
                <a:latin typeface="Alexandria" charset="0"/>
                <a:cs typeface="Alexandria" charset="0"/>
              </a:rPr>
              <a:t>نتناول</a:t>
            </a:r>
            <a:r>
              <a:rPr lang="ar-SA" dirty="0">
                <a:latin typeface="Alexandria" charset="0"/>
                <a:cs typeface="Alexandria" charset="0"/>
              </a:rPr>
              <a:t> مدخل عام </a:t>
            </a:r>
            <a:r>
              <a:rPr lang="ar-SA" b="1" dirty="0">
                <a:latin typeface="Alexandria" charset="0"/>
                <a:cs typeface="Alexandria" charset="0"/>
              </a:rPr>
              <a:t>للإخراج الصحفي </a:t>
            </a:r>
            <a:r>
              <a:rPr lang="ar-SA" dirty="0">
                <a:latin typeface="Alexandria" charset="0"/>
                <a:cs typeface="Alexandria" charset="0"/>
              </a:rPr>
              <a:t>وتطوره، وأهم المميزات التي تميز </a:t>
            </a:r>
            <a:r>
              <a:rPr lang="ar-SA" b="1" dirty="0">
                <a:latin typeface="Alexandria" charset="0"/>
                <a:cs typeface="Alexandria" charset="0"/>
              </a:rPr>
              <a:t>الإخراج الصحفي الرقمي </a:t>
            </a:r>
            <a:r>
              <a:rPr lang="ar-SA" dirty="0">
                <a:latin typeface="Alexandria" charset="0"/>
                <a:cs typeface="Alexandria" charset="0"/>
              </a:rPr>
              <a:t>للصحف الإلكترونية عن </a:t>
            </a:r>
            <a:r>
              <a:rPr lang="ar-SA" b="1" dirty="0">
                <a:latin typeface="Alexandria" charset="0"/>
                <a:cs typeface="Alexandria" charset="0"/>
              </a:rPr>
              <a:t>الإخراج الصحفي التقليدي </a:t>
            </a:r>
            <a:r>
              <a:rPr lang="ar-SA" dirty="0">
                <a:latin typeface="Alexandria" charset="0"/>
                <a:cs typeface="Alexandria" charset="0"/>
              </a:rPr>
              <a:t>للصحف والمجلات المطبوعة أو ما يعرف بالنشر المكتبي أو التقليدي.</a:t>
            </a: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8403" y="25984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583545" y="259841"/>
            <a:ext cx="8126172"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exandria" charset="0"/>
                <a:cs typeface="Alexandria" charset="0"/>
              </a:rPr>
              <a:t>محتوى المحاضرة التعريفية</a:t>
            </a:r>
          </a:p>
        </p:txBody>
      </p:sp>
      <p:pic>
        <p:nvPicPr>
          <p:cNvPr id="6" name="Picture 5">
            <a:extLst>
              <a:ext uri="{FF2B5EF4-FFF2-40B4-BE49-F238E27FC236}">
                <a16:creationId xmlns:a16="http://schemas.microsoft.com/office/drawing/2014/main" id="{EDD489B7-A70B-4F3A-8435-5E31F14D2DE2}"/>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65628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1" end="1"/>
                                            </p:txEl>
                                          </p:spTgt>
                                        </p:tgtEl>
                                        <p:attrNameLst>
                                          <p:attrName>style.visibility</p:attrName>
                                        </p:attrNameLst>
                                      </p:cBhvr>
                                      <p:to>
                                        <p:strVal val="visible"/>
                                      </p:to>
                                    </p:set>
                                    <p:animEffect transition="in" filter="fade">
                                      <p:cBhvr>
                                        <p:cTn id="14" dur="1000"/>
                                        <p:tgtEl>
                                          <p:spTgt spid="9">
                                            <p:txEl>
                                              <p:pRg st="1" end="1"/>
                                            </p:txEl>
                                          </p:spTgt>
                                        </p:tgtEl>
                                      </p:cBhvr>
                                    </p:animEffect>
                                    <p:anim calcmode="lin" valueType="num">
                                      <p:cBhvr>
                                        <p:cTn id="15"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3" end="3"/>
                                            </p:txEl>
                                          </p:spTgt>
                                        </p:tgtEl>
                                        <p:attrNameLst>
                                          <p:attrName>style.visibility</p:attrName>
                                        </p:attrNameLst>
                                      </p:cBhvr>
                                      <p:to>
                                        <p:strVal val="visible"/>
                                      </p:to>
                                    </p:set>
                                    <p:animEffect transition="in" filter="fade">
                                      <p:cBhvr>
                                        <p:cTn id="21" dur="1000"/>
                                        <p:tgtEl>
                                          <p:spTgt spid="9">
                                            <p:txEl>
                                              <p:pRg st="3" end="3"/>
                                            </p:txEl>
                                          </p:spTgt>
                                        </p:tgtEl>
                                      </p:cBhvr>
                                    </p:animEffect>
                                    <p:anim calcmode="lin" valueType="num">
                                      <p:cBhvr>
                                        <p:cTn id="22"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9">
                                            <p:txEl>
                                              <p:pRg st="5" end="5"/>
                                            </p:txEl>
                                          </p:spTgt>
                                        </p:tgtEl>
                                        <p:attrNameLst>
                                          <p:attrName>style.visibility</p:attrName>
                                        </p:attrNameLst>
                                      </p:cBhvr>
                                      <p:to>
                                        <p:strVal val="visible"/>
                                      </p:to>
                                    </p:set>
                                    <p:animEffect transition="in" filter="fade">
                                      <p:cBhvr>
                                        <p:cTn id="28" dur="1000"/>
                                        <p:tgtEl>
                                          <p:spTgt spid="9">
                                            <p:txEl>
                                              <p:pRg st="5" end="5"/>
                                            </p:txEl>
                                          </p:spTgt>
                                        </p:tgtEl>
                                      </p:cBhvr>
                                    </p:animEffect>
                                    <p:anim calcmode="lin" valueType="num">
                                      <p:cBhvr>
                                        <p:cTn id="29"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9">
                                            <p:txEl>
                                              <p:pRg st="7" end="7"/>
                                            </p:txEl>
                                          </p:spTgt>
                                        </p:tgtEl>
                                        <p:attrNameLst>
                                          <p:attrName>style.visibility</p:attrName>
                                        </p:attrNameLst>
                                      </p:cBhvr>
                                      <p:to>
                                        <p:strVal val="visible"/>
                                      </p:to>
                                    </p:set>
                                    <p:animEffect transition="in" filter="fade">
                                      <p:cBhvr>
                                        <p:cTn id="35" dur="1000"/>
                                        <p:tgtEl>
                                          <p:spTgt spid="9">
                                            <p:txEl>
                                              <p:pRg st="7" end="7"/>
                                            </p:txEl>
                                          </p:spTgt>
                                        </p:tgtEl>
                                      </p:cBhvr>
                                    </p:animEffect>
                                    <p:anim calcmode="lin" valueType="num">
                                      <p:cBhvr>
                                        <p:cTn id="36" dur="1000" fill="hold"/>
                                        <p:tgtEl>
                                          <p:spTgt spid="9">
                                            <p:txEl>
                                              <p:pRg st="7" end="7"/>
                                            </p:txEl>
                                          </p:spTgt>
                                        </p:tgtEl>
                                        <p:attrNameLst>
                                          <p:attrName>ppt_x</p:attrName>
                                        </p:attrNameLst>
                                      </p:cBhvr>
                                      <p:tavLst>
                                        <p:tav tm="0">
                                          <p:val>
                                            <p:strVal val="#ppt_x"/>
                                          </p:val>
                                        </p:tav>
                                        <p:tav tm="100000">
                                          <p:val>
                                            <p:strVal val="#ppt_x"/>
                                          </p:val>
                                        </p:tav>
                                      </p:tavLst>
                                    </p:anim>
                                    <p:anim calcmode="lin" valueType="num">
                                      <p:cBhvr>
                                        <p:cTn id="37" dur="1000" fill="hold"/>
                                        <p:tgtEl>
                                          <p:spTgt spid="9">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9">
                                            <p:txEl>
                                              <p:pRg st="9" end="9"/>
                                            </p:txEl>
                                          </p:spTgt>
                                        </p:tgtEl>
                                        <p:attrNameLst>
                                          <p:attrName>style.visibility</p:attrName>
                                        </p:attrNameLst>
                                      </p:cBhvr>
                                      <p:to>
                                        <p:strVal val="visible"/>
                                      </p:to>
                                    </p:set>
                                    <p:animEffect transition="in" filter="fade">
                                      <p:cBhvr>
                                        <p:cTn id="42" dur="1000"/>
                                        <p:tgtEl>
                                          <p:spTgt spid="9">
                                            <p:txEl>
                                              <p:pRg st="9" end="9"/>
                                            </p:txEl>
                                          </p:spTgt>
                                        </p:tgtEl>
                                      </p:cBhvr>
                                    </p:animEffect>
                                    <p:anim calcmode="lin" valueType="num">
                                      <p:cBhvr>
                                        <p:cTn id="43" dur="1000" fill="hold"/>
                                        <p:tgtEl>
                                          <p:spTgt spid="9">
                                            <p:txEl>
                                              <p:pRg st="9" end="9"/>
                                            </p:txEl>
                                          </p:spTgt>
                                        </p:tgtEl>
                                        <p:attrNameLst>
                                          <p:attrName>ppt_x</p:attrName>
                                        </p:attrNameLst>
                                      </p:cBhvr>
                                      <p:tavLst>
                                        <p:tav tm="0">
                                          <p:val>
                                            <p:strVal val="#ppt_x"/>
                                          </p:val>
                                        </p:tav>
                                        <p:tav tm="100000">
                                          <p:val>
                                            <p:strVal val="#ppt_x"/>
                                          </p:val>
                                        </p:tav>
                                      </p:tavLst>
                                    </p:anim>
                                    <p:anim calcmode="lin" valueType="num">
                                      <p:cBhvr>
                                        <p:cTn id="44" dur="1000" fill="hold"/>
                                        <p:tgtEl>
                                          <p:spTgt spid="9">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069559" y="3719986"/>
            <a:ext cx="6591023" cy="2464008"/>
          </a:xfrm>
          <a:prstGeom prst="rect">
            <a:avLst/>
          </a:prstGeom>
          <a:noFill/>
        </p:spPr>
        <p:txBody>
          <a:bodyPr wrap="square">
            <a:spAutoFit/>
          </a:bodyPr>
          <a:lstStyle/>
          <a:p>
            <a:pPr algn="just" rtl="1">
              <a:lnSpc>
                <a:spcPct val="200000"/>
              </a:lnSpc>
            </a:pPr>
            <a:r>
              <a:rPr lang="ar-SA" sz="2000" dirty="0">
                <a:latin typeface="Alexandria" charset="0"/>
                <a:cs typeface="Alexandria" charset="0"/>
              </a:rPr>
              <a:t>يركز مقرر "</a:t>
            </a:r>
            <a:r>
              <a:rPr lang="ar-SA" sz="2000" dirty="0">
                <a:solidFill>
                  <a:srgbClr val="C00000"/>
                </a:solidFill>
                <a:latin typeface="Alexandria" charset="0"/>
                <a:cs typeface="Alexandria" charset="0"/>
              </a:rPr>
              <a:t>الإخراج والإنتاج الصحفي</a:t>
            </a:r>
            <a:r>
              <a:rPr lang="ar-SA" sz="2000" dirty="0">
                <a:latin typeface="Alexandria" charset="0"/>
                <a:cs typeface="Alexandria" charset="0"/>
              </a:rPr>
              <a:t>" على تنمية مهارات الطلاب في تصميم وإنتاج المحتوى الصحفي الرقمي باحترافية، مع التركيز على الجوانب البصرية والفنية الضرورية للنشر عبر المنصات الإلكترونية.</a:t>
            </a:r>
          </a:p>
        </p:txBody>
      </p:sp>
      <p:grpSp>
        <p:nvGrpSpPr>
          <p:cNvPr id="10" name="Group 9">
            <a:extLst>
              <a:ext uri="{FF2B5EF4-FFF2-40B4-BE49-F238E27FC236}">
                <a16:creationId xmlns:a16="http://schemas.microsoft.com/office/drawing/2014/main" id="{4CAA825A-A104-39E0-4F40-61B66B2DBD42}"/>
              </a:ext>
            </a:extLst>
          </p:cNvPr>
          <p:cNvGrpSpPr/>
          <p:nvPr/>
        </p:nvGrpSpPr>
        <p:grpSpPr>
          <a:xfrm>
            <a:off x="10716895" y="967527"/>
            <a:ext cx="1116793" cy="962568"/>
            <a:chOff x="4951095" y="1231994"/>
            <a:chExt cx="1116793" cy="962568"/>
          </a:xfrm>
        </p:grpSpPr>
        <p:sp>
          <p:nvSpPr>
            <p:cNvPr id="11" name="Rectangle 10"/>
            <p:cNvSpPr/>
            <p:nvPr/>
          </p:nvSpPr>
          <p:spPr>
            <a:xfrm>
              <a:off x="4951095" y="12319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5035288" y="1343187"/>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Rounded Corners 3">
            <a:extLst>
              <a:ext uri="{FF2B5EF4-FFF2-40B4-BE49-F238E27FC236}">
                <a16:creationId xmlns:a16="http://schemas.microsoft.com/office/drawing/2014/main" id="{AE566D4B-19EE-D513-9687-C8F35E4F60BA}"/>
              </a:ext>
            </a:extLst>
          </p:cNvPr>
          <p:cNvSpPr/>
          <p:nvPr/>
        </p:nvSpPr>
        <p:spPr>
          <a:xfrm>
            <a:off x="531418" y="1393674"/>
            <a:ext cx="4128422" cy="5079224"/>
          </a:xfrm>
          <a:prstGeom prst="roundRect">
            <a:avLst>
              <a:gd name="adj" fmla="val 6140"/>
            </a:avLst>
          </a:prstGeom>
          <a:gradFill flip="none" rotWithShape="1">
            <a:gsLst>
              <a:gs pos="0">
                <a:srgbClr val="203E5F">
                  <a:shade val="30000"/>
                  <a:satMod val="115000"/>
                </a:srgbClr>
              </a:gs>
              <a:gs pos="50000">
                <a:srgbClr val="203E5F">
                  <a:shade val="67500"/>
                  <a:satMod val="115000"/>
                </a:srgbClr>
              </a:gs>
              <a:gs pos="100000">
                <a:srgbClr val="203E5F">
                  <a:shade val="100000"/>
                  <a:satMod val="115000"/>
                </a:srgbClr>
              </a:gs>
            </a:gsLst>
            <a:lin ang="2700000" scaled="1"/>
            <a:tileRect/>
          </a:gra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Midocean 02-03">
            <a:extLst>
              <a:ext uri="{FF2B5EF4-FFF2-40B4-BE49-F238E27FC236}">
                <a16:creationId xmlns:a16="http://schemas.microsoft.com/office/drawing/2014/main" id="{800F0662-1304-693B-6E9A-A36088C89646}"/>
              </a:ext>
            </a:extLst>
          </p:cNvPr>
          <p:cNvPicPr>
            <a:picLocks noChangeAspect="1"/>
          </p:cNvPicPr>
          <p:nvPr/>
        </p:nvPicPr>
        <p:blipFill>
          <a:blip r:embed="rId3"/>
          <a:stretch>
            <a:fillRect/>
          </a:stretch>
        </p:blipFill>
        <p:spPr>
          <a:xfrm>
            <a:off x="693573" y="1410500"/>
            <a:ext cx="3804111" cy="2536537"/>
          </a:xfrm>
          <a:prstGeom prst="rect">
            <a:avLst/>
          </a:prstGeom>
        </p:spPr>
      </p:pic>
      <p:sp>
        <p:nvSpPr>
          <p:cNvPr id="14" name="TextBox 13">
            <a:extLst>
              <a:ext uri="{FF2B5EF4-FFF2-40B4-BE49-F238E27FC236}">
                <a16:creationId xmlns:a16="http://schemas.microsoft.com/office/drawing/2014/main" id="{7C0475CE-B0FF-3DC3-3C70-EE3ED93DE2E0}"/>
              </a:ext>
            </a:extLst>
          </p:cNvPr>
          <p:cNvSpPr txBox="1"/>
          <p:nvPr/>
        </p:nvSpPr>
        <p:spPr>
          <a:xfrm>
            <a:off x="6419802" y="3066805"/>
            <a:ext cx="4291559" cy="523220"/>
          </a:xfrm>
          <a:prstGeom prst="rect">
            <a:avLst/>
          </a:prstGeom>
          <a:noFill/>
        </p:spPr>
        <p:txBody>
          <a:bodyPr wrap="none" rtlCol="0">
            <a:spAutoFit/>
          </a:bodyPr>
          <a:lstStyle/>
          <a:p>
            <a:pPr algn="r" rtl="1"/>
            <a:r>
              <a:rPr lang="ar-SA" sz="2800" b="1" dirty="0">
                <a:solidFill>
                  <a:srgbClr val="203E5F"/>
                </a:solidFill>
                <a:latin typeface="Alexandria" charset="0"/>
                <a:cs typeface="Alexandria" charset="0"/>
              </a:rPr>
              <a:t>الإخراج والإنتاج الصحفي</a:t>
            </a:r>
            <a:endParaRPr lang="en-US" sz="2800" b="1" dirty="0">
              <a:solidFill>
                <a:srgbClr val="203E5F"/>
              </a:solidFill>
              <a:latin typeface="Alexandria" charset="0"/>
              <a:cs typeface="Alexandria" charset="0"/>
            </a:endParaRPr>
          </a:p>
        </p:txBody>
      </p:sp>
      <p:sp>
        <p:nvSpPr>
          <p:cNvPr id="17" name="TextBox 16">
            <a:extLst>
              <a:ext uri="{FF2B5EF4-FFF2-40B4-BE49-F238E27FC236}">
                <a16:creationId xmlns:a16="http://schemas.microsoft.com/office/drawing/2014/main" id="{E8629F47-07B4-43E9-B9E4-7E1CC5AEDC8B}"/>
              </a:ext>
            </a:extLst>
          </p:cNvPr>
          <p:cNvSpPr txBox="1"/>
          <p:nvPr/>
        </p:nvSpPr>
        <p:spPr>
          <a:xfrm>
            <a:off x="1286968" y="3892885"/>
            <a:ext cx="2430474" cy="369332"/>
          </a:xfrm>
          <a:prstGeom prst="rect">
            <a:avLst/>
          </a:prstGeom>
          <a:noFill/>
        </p:spPr>
        <p:txBody>
          <a:bodyPr wrap="none" rtlCol="0">
            <a:spAutoFit/>
          </a:bodyPr>
          <a:lstStyle/>
          <a:p>
            <a:pPr algn="r" rtl="1"/>
            <a:r>
              <a:rPr lang="ar-SA" dirty="0">
                <a:solidFill>
                  <a:schemeClr val="bg1"/>
                </a:solidFill>
                <a:latin typeface="Alexandria" charset="0"/>
                <a:cs typeface="Alexandria" charset="0"/>
              </a:rPr>
              <a:t>كلية الإعلام والتسويق</a:t>
            </a:r>
            <a:endParaRPr lang="en-US" dirty="0">
              <a:solidFill>
                <a:schemeClr val="bg1"/>
              </a:solidFill>
              <a:latin typeface="Alexandria" charset="0"/>
              <a:cs typeface="Alexandria" charset="0"/>
            </a:endParaRPr>
          </a:p>
        </p:txBody>
      </p:sp>
      <p:sp>
        <p:nvSpPr>
          <p:cNvPr id="18" name="TextBox 17">
            <a:extLst>
              <a:ext uri="{FF2B5EF4-FFF2-40B4-BE49-F238E27FC236}">
                <a16:creationId xmlns:a16="http://schemas.microsoft.com/office/drawing/2014/main" id="{CB00DC78-084C-490A-AB3E-7C17B38EE603}"/>
              </a:ext>
            </a:extLst>
          </p:cNvPr>
          <p:cNvSpPr txBox="1"/>
          <p:nvPr/>
        </p:nvSpPr>
        <p:spPr>
          <a:xfrm>
            <a:off x="805082" y="4422988"/>
            <a:ext cx="3361818" cy="369332"/>
          </a:xfrm>
          <a:prstGeom prst="rect">
            <a:avLst/>
          </a:prstGeom>
          <a:noFill/>
        </p:spPr>
        <p:txBody>
          <a:bodyPr wrap="none" rtlCol="0">
            <a:spAutoFit/>
          </a:bodyPr>
          <a:lstStyle/>
          <a:p>
            <a:pPr algn="r" rtl="1"/>
            <a:r>
              <a:rPr lang="ar-SA" dirty="0">
                <a:solidFill>
                  <a:schemeClr val="bg1"/>
                </a:solidFill>
                <a:latin typeface="Alexandria" charset="0"/>
                <a:cs typeface="Alexandria" charset="0"/>
              </a:rPr>
              <a:t>برنامج بكالريوس الإعلام الرقمي</a:t>
            </a:r>
            <a:endParaRPr lang="en-US" dirty="0">
              <a:solidFill>
                <a:schemeClr val="bg1"/>
              </a:solidFill>
              <a:latin typeface="Alexandria" charset="0"/>
              <a:cs typeface="Alexandria" charset="0"/>
            </a:endParaRPr>
          </a:p>
        </p:txBody>
      </p:sp>
      <p:sp>
        <p:nvSpPr>
          <p:cNvPr id="19" name="TextBox 18">
            <a:extLst>
              <a:ext uri="{FF2B5EF4-FFF2-40B4-BE49-F238E27FC236}">
                <a16:creationId xmlns:a16="http://schemas.microsoft.com/office/drawing/2014/main" id="{685CCB12-CB92-4417-8CF0-2D82B8587ED6}"/>
              </a:ext>
            </a:extLst>
          </p:cNvPr>
          <p:cNvSpPr txBox="1"/>
          <p:nvPr/>
        </p:nvSpPr>
        <p:spPr>
          <a:xfrm>
            <a:off x="1051632" y="4937315"/>
            <a:ext cx="2957861" cy="369332"/>
          </a:xfrm>
          <a:prstGeom prst="rect">
            <a:avLst/>
          </a:prstGeom>
          <a:noFill/>
        </p:spPr>
        <p:txBody>
          <a:bodyPr wrap="none" rtlCol="0">
            <a:spAutoFit/>
          </a:bodyPr>
          <a:lstStyle/>
          <a:p>
            <a:pPr algn="r" rtl="1"/>
            <a:r>
              <a:rPr lang="ar-SA" dirty="0">
                <a:solidFill>
                  <a:schemeClr val="bg1"/>
                </a:solidFill>
                <a:latin typeface="Alexandria" charset="0"/>
                <a:cs typeface="Alexandria" charset="0"/>
              </a:rPr>
              <a:t>السنة الثالثة – الفصل الثاني</a:t>
            </a:r>
            <a:endParaRPr lang="en-US" dirty="0">
              <a:solidFill>
                <a:schemeClr val="bg1"/>
              </a:solidFill>
              <a:latin typeface="Alexandria" charset="0"/>
              <a:cs typeface="Alexandria" charset="0"/>
            </a:endParaRPr>
          </a:p>
        </p:txBody>
      </p:sp>
      <p:sp>
        <p:nvSpPr>
          <p:cNvPr id="20" name="TextBox 19">
            <a:extLst>
              <a:ext uri="{FF2B5EF4-FFF2-40B4-BE49-F238E27FC236}">
                <a16:creationId xmlns:a16="http://schemas.microsoft.com/office/drawing/2014/main" id="{5513657C-5A71-45E0-98D8-2AA7199DAEFB}"/>
              </a:ext>
            </a:extLst>
          </p:cNvPr>
          <p:cNvSpPr txBox="1"/>
          <p:nvPr/>
        </p:nvSpPr>
        <p:spPr>
          <a:xfrm>
            <a:off x="1458887" y="5440756"/>
            <a:ext cx="2286203" cy="369332"/>
          </a:xfrm>
          <a:prstGeom prst="rect">
            <a:avLst/>
          </a:prstGeom>
          <a:noFill/>
        </p:spPr>
        <p:txBody>
          <a:bodyPr wrap="none" rtlCol="0">
            <a:spAutoFit/>
          </a:bodyPr>
          <a:lstStyle/>
          <a:p>
            <a:pPr algn="r" rtl="1"/>
            <a:r>
              <a:rPr lang="ar-SA" dirty="0">
                <a:solidFill>
                  <a:schemeClr val="bg1"/>
                </a:solidFill>
                <a:latin typeface="Alexandria" charset="0"/>
                <a:cs typeface="Alexandria" charset="0"/>
              </a:rPr>
              <a:t>كود المقرر </a:t>
            </a:r>
            <a:r>
              <a:rPr lang="en-US" dirty="0">
                <a:solidFill>
                  <a:schemeClr val="bg1"/>
                </a:solidFill>
                <a:latin typeface="Alexandria" charset="0"/>
                <a:cs typeface="Alexandria" charset="0"/>
              </a:rPr>
              <a:t>DGM323</a:t>
            </a:r>
          </a:p>
        </p:txBody>
      </p:sp>
      <p:sp>
        <p:nvSpPr>
          <p:cNvPr id="21" name="TextBox 20">
            <a:extLst>
              <a:ext uri="{FF2B5EF4-FFF2-40B4-BE49-F238E27FC236}">
                <a16:creationId xmlns:a16="http://schemas.microsoft.com/office/drawing/2014/main" id="{BFAE908B-E057-43F2-B0C3-3B9816F24650}"/>
              </a:ext>
            </a:extLst>
          </p:cNvPr>
          <p:cNvSpPr txBox="1"/>
          <p:nvPr/>
        </p:nvSpPr>
        <p:spPr>
          <a:xfrm>
            <a:off x="6603553" y="991611"/>
            <a:ext cx="4023360" cy="914400"/>
          </a:xfrm>
          <a:prstGeom prst="rect">
            <a:avLst/>
          </a:prstGeom>
          <a:solidFill>
            <a:srgbClr val="203E5F"/>
          </a:solidFill>
        </p:spPr>
        <p:txBody>
          <a:bodyPr wrap="square" rtlCol="0" anchor="ctr">
            <a:spAutoFit/>
          </a:bodyPr>
          <a:lstStyle>
            <a:defPPr>
              <a:defRPr lang="en-US"/>
            </a:defPPr>
            <a:lvl1pPr algn="ctr" rtl="1">
              <a:defRPr sz="2800" b="1">
                <a:solidFill>
                  <a:schemeClr val="bg1"/>
                </a:solidFill>
                <a:latin typeface="Alexandria" charset="0"/>
                <a:cs typeface="Alexandria" charset="0"/>
              </a:defRPr>
            </a:lvl1pPr>
          </a:lstStyle>
          <a:p>
            <a:r>
              <a:rPr lang="ar-SA" dirty="0"/>
              <a:t>تعريف بالمقرر</a:t>
            </a:r>
            <a:endParaRPr lang="en-US" dirty="0"/>
          </a:p>
        </p:txBody>
      </p:sp>
      <p:sp>
        <p:nvSpPr>
          <p:cNvPr id="22" name="TextBox 21">
            <a:extLst>
              <a:ext uri="{FF2B5EF4-FFF2-40B4-BE49-F238E27FC236}">
                <a16:creationId xmlns:a16="http://schemas.microsoft.com/office/drawing/2014/main" id="{643FED53-B854-4234-B5F8-ADCBE1809470}"/>
              </a:ext>
            </a:extLst>
          </p:cNvPr>
          <p:cNvSpPr txBox="1"/>
          <p:nvPr/>
        </p:nvSpPr>
        <p:spPr>
          <a:xfrm>
            <a:off x="9622971" y="2417158"/>
            <a:ext cx="2037610" cy="400110"/>
          </a:xfrm>
          <a:prstGeom prst="rect">
            <a:avLst/>
          </a:prstGeom>
          <a:noFill/>
        </p:spPr>
        <p:txBody>
          <a:bodyPr wrap="square" rtlCol="0">
            <a:spAutoFit/>
          </a:bodyPr>
          <a:lstStyle/>
          <a:p>
            <a:pPr algn="r" rtl="1"/>
            <a:r>
              <a:rPr lang="ar-SA" sz="2000" b="1" dirty="0">
                <a:solidFill>
                  <a:srgbClr val="C00000"/>
                </a:solidFill>
                <a:latin typeface="Alexandria" charset="0"/>
                <a:cs typeface="Alexandria" charset="0"/>
              </a:rPr>
              <a:t>عنوان المقرر :</a:t>
            </a:r>
            <a:endParaRPr lang="en-US" sz="2000" b="1" dirty="0">
              <a:solidFill>
                <a:srgbClr val="C00000"/>
              </a:solidFill>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
                                          </p:val>
                                        </p:tav>
                                        <p:tav tm="100000">
                                          <p:val>
                                            <p:strVal val="#ppt_x"/>
                                          </p:val>
                                        </p:tav>
                                      </p:tavLst>
                                    </p:anim>
                                    <p:anim calcmode="lin" valueType="num">
                                      <p:cBhvr>
                                        <p:cTn id="3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1000"/>
                                        <p:tgtEl>
                                          <p:spTgt spid="17"/>
                                        </p:tgtEl>
                                      </p:cBhvr>
                                    </p:animEffect>
                                    <p:anim calcmode="lin" valueType="num">
                                      <p:cBhvr>
                                        <p:cTn id="41" dur="1000" fill="hold"/>
                                        <p:tgtEl>
                                          <p:spTgt spid="17"/>
                                        </p:tgtEl>
                                        <p:attrNameLst>
                                          <p:attrName>ppt_x</p:attrName>
                                        </p:attrNameLst>
                                      </p:cBhvr>
                                      <p:tavLst>
                                        <p:tav tm="0">
                                          <p:val>
                                            <p:strVal val="#ppt_x"/>
                                          </p:val>
                                        </p:tav>
                                        <p:tav tm="100000">
                                          <p:val>
                                            <p:strVal val="#ppt_x"/>
                                          </p:val>
                                        </p:tav>
                                      </p:tavLst>
                                    </p:anim>
                                    <p:anim calcmode="lin" valueType="num">
                                      <p:cBhvr>
                                        <p:cTn id="42"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1000"/>
                                        <p:tgtEl>
                                          <p:spTgt spid="18"/>
                                        </p:tgtEl>
                                      </p:cBhvr>
                                    </p:animEffect>
                                    <p:anim calcmode="lin" valueType="num">
                                      <p:cBhvr>
                                        <p:cTn id="48" dur="1000" fill="hold"/>
                                        <p:tgtEl>
                                          <p:spTgt spid="18"/>
                                        </p:tgtEl>
                                        <p:attrNameLst>
                                          <p:attrName>ppt_x</p:attrName>
                                        </p:attrNameLst>
                                      </p:cBhvr>
                                      <p:tavLst>
                                        <p:tav tm="0">
                                          <p:val>
                                            <p:strVal val="#ppt_x"/>
                                          </p:val>
                                        </p:tav>
                                        <p:tav tm="100000">
                                          <p:val>
                                            <p:strVal val="#ppt_x"/>
                                          </p:val>
                                        </p:tav>
                                      </p:tavLst>
                                    </p:anim>
                                    <p:anim calcmode="lin" valueType="num">
                                      <p:cBhvr>
                                        <p:cTn id="4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fade">
                                      <p:cBhvr>
                                        <p:cTn id="54" dur="1000"/>
                                        <p:tgtEl>
                                          <p:spTgt spid="19"/>
                                        </p:tgtEl>
                                      </p:cBhvr>
                                    </p:animEffect>
                                    <p:anim calcmode="lin" valueType="num">
                                      <p:cBhvr>
                                        <p:cTn id="55" dur="1000" fill="hold"/>
                                        <p:tgtEl>
                                          <p:spTgt spid="19"/>
                                        </p:tgtEl>
                                        <p:attrNameLst>
                                          <p:attrName>ppt_x</p:attrName>
                                        </p:attrNameLst>
                                      </p:cBhvr>
                                      <p:tavLst>
                                        <p:tav tm="0">
                                          <p:val>
                                            <p:strVal val="#ppt_x"/>
                                          </p:val>
                                        </p:tav>
                                        <p:tav tm="100000">
                                          <p:val>
                                            <p:strVal val="#ppt_x"/>
                                          </p:val>
                                        </p:tav>
                                      </p:tavLst>
                                    </p:anim>
                                    <p:anim calcmode="lin" valueType="num">
                                      <p:cBhvr>
                                        <p:cTn id="56"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fade">
                                      <p:cBhvr>
                                        <p:cTn id="61" dur="1000"/>
                                        <p:tgtEl>
                                          <p:spTgt spid="20"/>
                                        </p:tgtEl>
                                      </p:cBhvr>
                                    </p:animEffect>
                                    <p:anim calcmode="lin" valueType="num">
                                      <p:cBhvr>
                                        <p:cTn id="62" dur="1000" fill="hold"/>
                                        <p:tgtEl>
                                          <p:spTgt spid="20"/>
                                        </p:tgtEl>
                                        <p:attrNameLst>
                                          <p:attrName>ppt_x</p:attrName>
                                        </p:attrNameLst>
                                      </p:cBhvr>
                                      <p:tavLst>
                                        <p:tav tm="0">
                                          <p:val>
                                            <p:strVal val="#ppt_x"/>
                                          </p:val>
                                        </p:tav>
                                        <p:tav tm="100000">
                                          <p:val>
                                            <p:strVal val="#ppt_x"/>
                                          </p:val>
                                        </p:tav>
                                      </p:tavLst>
                                    </p:anim>
                                    <p:anim calcmode="lin" valueType="num">
                                      <p:cBhvr>
                                        <p:cTn id="63"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nodeType="clickEffect">
                                  <p:stCondLst>
                                    <p:cond delay="0"/>
                                  </p:stCondLst>
                                  <p:childTnLst>
                                    <p:set>
                                      <p:cBhvr>
                                        <p:cTn id="67" dur="1" fill="hold">
                                          <p:stCondLst>
                                            <p:cond delay="0"/>
                                          </p:stCondLst>
                                        </p:cTn>
                                        <p:tgtEl>
                                          <p:spTgt spid="34">
                                            <p:txEl>
                                              <p:pRg st="0" end="0"/>
                                            </p:txEl>
                                          </p:spTgt>
                                        </p:tgtEl>
                                        <p:attrNameLst>
                                          <p:attrName>style.visibility</p:attrName>
                                        </p:attrNameLst>
                                      </p:cBhvr>
                                      <p:to>
                                        <p:strVal val="visible"/>
                                      </p:to>
                                    </p:set>
                                    <p:animEffect transition="in" filter="fade">
                                      <p:cBhvr>
                                        <p:cTn id="68" dur="500"/>
                                        <p:tgtEl>
                                          <p:spTgt spid="3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4" grpId="0"/>
      <p:bldP spid="17" grpId="0"/>
      <p:bldP spid="18" grpId="0"/>
      <p:bldP spid="19" grpId="0"/>
      <p:bldP spid="20" grpId="0"/>
      <p:bldP spid="21" grpId="0" animBg="1"/>
      <p:bldP spid="2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067143" y="2285688"/>
            <a:ext cx="6687053" cy="3733586"/>
          </a:xfrm>
          <a:prstGeom prst="rect">
            <a:avLst/>
          </a:prstGeom>
          <a:noFill/>
        </p:spPr>
        <p:txBody>
          <a:bodyPr wrap="square">
            <a:spAutoFit/>
          </a:bodyPr>
          <a:lstStyle/>
          <a:p>
            <a:pPr algn="just" rtl="1">
              <a:lnSpc>
                <a:spcPct val="150000"/>
              </a:lnSpc>
            </a:pPr>
            <a:r>
              <a:rPr lang="ar-SA" sz="2000" dirty="0">
                <a:latin typeface="Alexandria" charset="0"/>
                <a:cs typeface="Alexandria" charset="0"/>
              </a:rPr>
              <a:t>يشمل المقرر دراسة مبادئ </a:t>
            </a:r>
            <a:r>
              <a:rPr lang="ar-SA" sz="2000" dirty="0">
                <a:solidFill>
                  <a:srgbClr val="C00000"/>
                </a:solidFill>
                <a:latin typeface="Alexandria" charset="0"/>
                <a:cs typeface="Alexandria" charset="0"/>
              </a:rPr>
              <a:t>الإخراج الرقمي</a:t>
            </a:r>
            <a:r>
              <a:rPr lang="ar-SA" sz="2000" dirty="0">
                <a:latin typeface="Alexandria" charset="0"/>
                <a:cs typeface="Alexandria" charset="0"/>
              </a:rPr>
              <a:t>، إدارة غرف الأخبار الإلكترونية، التعامل مع النصوص والصور والفيديوهات بطريقة متكاملة، واستخدام البرمجيات المتخصصة في الإخراج الصحفي. </a:t>
            </a:r>
          </a:p>
          <a:p>
            <a:pPr algn="just" rtl="1">
              <a:lnSpc>
                <a:spcPct val="150000"/>
              </a:lnSpc>
            </a:pPr>
            <a:endParaRPr lang="ar-SA" sz="1400" dirty="0">
              <a:latin typeface="Alexandria" charset="0"/>
              <a:cs typeface="Alexandria" charset="0"/>
            </a:endParaRPr>
          </a:p>
          <a:p>
            <a:pPr algn="just" rtl="1">
              <a:lnSpc>
                <a:spcPct val="150000"/>
              </a:lnSpc>
            </a:pPr>
            <a:r>
              <a:rPr lang="ar-SA" sz="2000" dirty="0">
                <a:latin typeface="Alexandria" charset="0"/>
                <a:cs typeface="Alexandria" charset="0"/>
              </a:rPr>
              <a:t>كما يتناول آليات </a:t>
            </a:r>
            <a:r>
              <a:rPr lang="ar-SA" sz="2000" dirty="0">
                <a:solidFill>
                  <a:srgbClr val="C00000"/>
                </a:solidFill>
                <a:latin typeface="Alexandria" charset="0"/>
                <a:cs typeface="Alexandria" charset="0"/>
              </a:rPr>
              <a:t>تعزيز التفاعلية وتجربة المستخدم </a:t>
            </a:r>
            <a:r>
              <a:rPr lang="ar-SA" sz="2000" dirty="0">
                <a:latin typeface="Alexandria" charset="0"/>
                <a:cs typeface="Alexandria" charset="0"/>
              </a:rPr>
              <a:t>عبر التصميم البصري الجاذب، بالإضافة إلى تطبيق المعايير المهنية والأخلاقية في الإنتاج والنشر الرقمي.</a:t>
            </a:r>
          </a:p>
        </p:txBody>
      </p:sp>
      <p:sp>
        <p:nvSpPr>
          <p:cNvPr id="41" name="TextBox 40"/>
          <p:cNvSpPr txBox="1"/>
          <p:nvPr/>
        </p:nvSpPr>
        <p:spPr>
          <a:xfrm>
            <a:off x="6603553" y="991611"/>
            <a:ext cx="4023360" cy="914400"/>
          </a:xfrm>
          <a:prstGeom prst="rect">
            <a:avLst/>
          </a:prstGeom>
          <a:solidFill>
            <a:srgbClr val="203E5F"/>
          </a:solidFill>
        </p:spPr>
        <p:txBody>
          <a:bodyPr wrap="square" rtlCol="0" anchor="ctr">
            <a:spAutoFit/>
          </a:bodyPr>
          <a:lstStyle>
            <a:defPPr>
              <a:defRPr lang="en-US"/>
            </a:defPPr>
            <a:lvl1pPr algn="ctr" rtl="1">
              <a:defRPr sz="2800" b="1">
                <a:solidFill>
                  <a:schemeClr val="bg1"/>
                </a:solidFill>
                <a:latin typeface="Alexandria" charset="0"/>
                <a:cs typeface="Alexandria" charset="0"/>
              </a:defRPr>
            </a:lvl1pPr>
          </a:lstStyle>
          <a:p>
            <a:r>
              <a:rPr lang="ar-SA" dirty="0"/>
              <a:t>تعريف بالمقرر</a:t>
            </a:r>
            <a:endParaRPr lang="en-US" dirty="0"/>
          </a:p>
        </p:txBody>
      </p:sp>
      <p:grpSp>
        <p:nvGrpSpPr>
          <p:cNvPr id="10" name="Group 9">
            <a:extLst>
              <a:ext uri="{FF2B5EF4-FFF2-40B4-BE49-F238E27FC236}">
                <a16:creationId xmlns:a16="http://schemas.microsoft.com/office/drawing/2014/main" id="{4CAA825A-A104-39E0-4F40-61B66B2DBD42}"/>
              </a:ext>
            </a:extLst>
          </p:cNvPr>
          <p:cNvGrpSpPr/>
          <p:nvPr/>
        </p:nvGrpSpPr>
        <p:grpSpPr>
          <a:xfrm>
            <a:off x="10716895" y="967527"/>
            <a:ext cx="1116793" cy="962568"/>
            <a:chOff x="4951095" y="1231994"/>
            <a:chExt cx="1116793" cy="962568"/>
          </a:xfrm>
        </p:grpSpPr>
        <p:sp>
          <p:nvSpPr>
            <p:cNvPr id="11" name="Rectangle 10"/>
            <p:cNvSpPr/>
            <p:nvPr/>
          </p:nvSpPr>
          <p:spPr>
            <a:xfrm>
              <a:off x="4951095" y="12319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5035288" y="1343187"/>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Rounded Corners 3">
            <a:extLst>
              <a:ext uri="{FF2B5EF4-FFF2-40B4-BE49-F238E27FC236}">
                <a16:creationId xmlns:a16="http://schemas.microsoft.com/office/drawing/2014/main" id="{AE566D4B-19EE-D513-9687-C8F35E4F60BA}"/>
              </a:ext>
            </a:extLst>
          </p:cNvPr>
          <p:cNvSpPr/>
          <p:nvPr/>
        </p:nvSpPr>
        <p:spPr>
          <a:xfrm>
            <a:off x="531418" y="1393674"/>
            <a:ext cx="4128422" cy="5079224"/>
          </a:xfrm>
          <a:prstGeom prst="roundRect">
            <a:avLst>
              <a:gd name="adj" fmla="val 6140"/>
            </a:avLst>
          </a:prstGeom>
          <a:gradFill flip="none" rotWithShape="1">
            <a:gsLst>
              <a:gs pos="0">
                <a:srgbClr val="203E5F">
                  <a:shade val="30000"/>
                  <a:satMod val="115000"/>
                </a:srgbClr>
              </a:gs>
              <a:gs pos="50000">
                <a:srgbClr val="203E5F">
                  <a:shade val="67500"/>
                  <a:satMod val="115000"/>
                </a:srgbClr>
              </a:gs>
              <a:gs pos="100000">
                <a:srgbClr val="203E5F">
                  <a:shade val="100000"/>
                  <a:satMod val="115000"/>
                </a:srgbClr>
              </a:gs>
            </a:gsLst>
            <a:lin ang="2700000" scaled="1"/>
            <a:tileRect/>
          </a:gra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Midocean 02-03">
            <a:extLst>
              <a:ext uri="{FF2B5EF4-FFF2-40B4-BE49-F238E27FC236}">
                <a16:creationId xmlns:a16="http://schemas.microsoft.com/office/drawing/2014/main" id="{800F0662-1304-693B-6E9A-A36088C89646}"/>
              </a:ext>
            </a:extLst>
          </p:cNvPr>
          <p:cNvPicPr>
            <a:picLocks noChangeAspect="1"/>
          </p:cNvPicPr>
          <p:nvPr/>
        </p:nvPicPr>
        <p:blipFill>
          <a:blip r:embed="rId3"/>
          <a:stretch>
            <a:fillRect/>
          </a:stretch>
        </p:blipFill>
        <p:spPr>
          <a:xfrm>
            <a:off x="693573" y="1410500"/>
            <a:ext cx="3804111" cy="2536537"/>
          </a:xfrm>
          <a:prstGeom prst="rect">
            <a:avLst/>
          </a:prstGeom>
        </p:spPr>
      </p:pic>
      <p:sp>
        <p:nvSpPr>
          <p:cNvPr id="8" name="TextBox 7">
            <a:extLst>
              <a:ext uri="{FF2B5EF4-FFF2-40B4-BE49-F238E27FC236}">
                <a16:creationId xmlns:a16="http://schemas.microsoft.com/office/drawing/2014/main" id="{D74C1125-B7B0-FD9F-3E4F-4E566D21880B}"/>
              </a:ext>
            </a:extLst>
          </p:cNvPr>
          <p:cNvSpPr txBox="1"/>
          <p:nvPr/>
        </p:nvSpPr>
        <p:spPr>
          <a:xfrm>
            <a:off x="1286968" y="3892885"/>
            <a:ext cx="2430474" cy="369332"/>
          </a:xfrm>
          <a:prstGeom prst="rect">
            <a:avLst/>
          </a:prstGeom>
          <a:noFill/>
        </p:spPr>
        <p:txBody>
          <a:bodyPr wrap="none" rtlCol="0">
            <a:spAutoFit/>
          </a:bodyPr>
          <a:lstStyle/>
          <a:p>
            <a:pPr algn="r" rtl="1"/>
            <a:r>
              <a:rPr lang="ar-SA" dirty="0">
                <a:solidFill>
                  <a:schemeClr val="bg1"/>
                </a:solidFill>
                <a:latin typeface="Alexandria" charset="0"/>
                <a:cs typeface="Alexandria" charset="0"/>
              </a:rPr>
              <a:t>كلية الإعلام والتسويق</a:t>
            </a:r>
            <a:endParaRPr lang="en-US"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6BECAFFD-2D46-FE4E-06A5-B6AF9C30870C}"/>
              </a:ext>
            </a:extLst>
          </p:cNvPr>
          <p:cNvSpPr txBox="1"/>
          <p:nvPr/>
        </p:nvSpPr>
        <p:spPr>
          <a:xfrm>
            <a:off x="805082" y="4422988"/>
            <a:ext cx="3361818" cy="369332"/>
          </a:xfrm>
          <a:prstGeom prst="rect">
            <a:avLst/>
          </a:prstGeom>
          <a:noFill/>
        </p:spPr>
        <p:txBody>
          <a:bodyPr wrap="none" rtlCol="0">
            <a:spAutoFit/>
          </a:bodyPr>
          <a:lstStyle/>
          <a:p>
            <a:pPr algn="r" rtl="1"/>
            <a:r>
              <a:rPr lang="ar-SA" dirty="0">
                <a:solidFill>
                  <a:schemeClr val="bg1"/>
                </a:solidFill>
                <a:latin typeface="Alexandria" charset="0"/>
                <a:cs typeface="Alexandria" charset="0"/>
              </a:rPr>
              <a:t>برنامج بكالريوس الإعلام الرقمي</a:t>
            </a:r>
            <a:endParaRPr lang="en-US"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5691790F-7756-6BA6-F399-01E22D52B84E}"/>
              </a:ext>
            </a:extLst>
          </p:cNvPr>
          <p:cNvSpPr txBox="1"/>
          <p:nvPr/>
        </p:nvSpPr>
        <p:spPr>
          <a:xfrm>
            <a:off x="1051632" y="4937315"/>
            <a:ext cx="2957861" cy="369332"/>
          </a:xfrm>
          <a:prstGeom prst="rect">
            <a:avLst/>
          </a:prstGeom>
          <a:noFill/>
        </p:spPr>
        <p:txBody>
          <a:bodyPr wrap="none" rtlCol="0">
            <a:spAutoFit/>
          </a:bodyPr>
          <a:lstStyle/>
          <a:p>
            <a:pPr algn="r" rtl="1"/>
            <a:r>
              <a:rPr lang="ar-SA" dirty="0">
                <a:solidFill>
                  <a:schemeClr val="bg1"/>
                </a:solidFill>
                <a:latin typeface="Alexandria" charset="0"/>
                <a:cs typeface="Alexandria" charset="0"/>
              </a:rPr>
              <a:t>السنة الثالثة – الفصل الثاني</a:t>
            </a:r>
            <a:endParaRPr lang="en-US" dirty="0">
              <a:solidFill>
                <a:schemeClr val="bg1"/>
              </a:solidFill>
              <a:latin typeface="Alexandria" charset="0"/>
              <a:cs typeface="Alexandria" charset="0"/>
            </a:endParaRPr>
          </a:p>
        </p:txBody>
      </p:sp>
      <p:sp>
        <p:nvSpPr>
          <p:cNvPr id="15" name="TextBox 14">
            <a:extLst>
              <a:ext uri="{FF2B5EF4-FFF2-40B4-BE49-F238E27FC236}">
                <a16:creationId xmlns:a16="http://schemas.microsoft.com/office/drawing/2014/main" id="{53DF704C-54E7-9D22-0A84-21CC5D4EDD32}"/>
              </a:ext>
            </a:extLst>
          </p:cNvPr>
          <p:cNvSpPr txBox="1"/>
          <p:nvPr/>
        </p:nvSpPr>
        <p:spPr>
          <a:xfrm>
            <a:off x="1458887" y="5440756"/>
            <a:ext cx="2286203" cy="369332"/>
          </a:xfrm>
          <a:prstGeom prst="rect">
            <a:avLst/>
          </a:prstGeom>
          <a:noFill/>
        </p:spPr>
        <p:txBody>
          <a:bodyPr wrap="none" rtlCol="0">
            <a:spAutoFit/>
          </a:bodyPr>
          <a:lstStyle/>
          <a:p>
            <a:pPr algn="r" rtl="1"/>
            <a:r>
              <a:rPr lang="ar-SA" dirty="0">
                <a:solidFill>
                  <a:schemeClr val="bg1"/>
                </a:solidFill>
                <a:latin typeface="Alexandria" charset="0"/>
                <a:cs typeface="Alexandria" charset="0"/>
              </a:rPr>
              <a:t>كود المقرر </a:t>
            </a:r>
            <a:r>
              <a:rPr lang="en-US" dirty="0">
                <a:solidFill>
                  <a:schemeClr val="bg1"/>
                </a:solidFill>
                <a:latin typeface="Alexandria" charset="0"/>
                <a:cs typeface="Alexandria" charset="0"/>
              </a:rPr>
              <a:t>DGM323</a:t>
            </a:r>
          </a:p>
        </p:txBody>
      </p:sp>
    </p:spTree>
    <p:extLst>
      <p:ext uri="{BB962C8B-B14F-4D97-AF65-F5344CB8AC3E}">
        <p14:creationId xmlns:p14="http://schemas.microsoft.com/office/powerpoint/2010/main" val="29326862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fade">
                                      <p:cBhvr>
                                        <p:cTn id="12" dur="500"/>
                                        <p:tgtEl>
                                          <p:spTgt spid="41"/>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
                                          </p:val>
                                        </p:tav>
                                        <p:tav tm="100000">
                                          <p:val>
                                            <p:strVal val="#ppt_x"/>
                                          </p:val>
                                        </p:tav>
                                      </p:tavLst>
                                    </p:anim>
                                    <p:anim calcmode="lin" valueType="num">
                                      <p:cBhvr>
                                        <p:cTn id="2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
                                          </p:val>
                                        </p:tav>
                                        <p:tav tm="100000">
                                          <p:val>
                                            <p:strVal val="#ppt_x"/>
                                          </p:val>
                                        </p:tav>
                                      </p:tavLst>
                                    </p:anim>
                                    <p:anim calcmode="lin" valueType="num">
                                      <p:cBhvr>
                                        <p:cTn id="3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1000"/>
                                        <p:tgtEl>
                                          <p:spTgt spid="12"/>
                                        </p:tgtEl>
                                      </p:cBhvr>
                                    </p:animEffect>
                                    <p:anim calcmode="lin" valueType="num">
                                      <p:cBhvr>
                                        <p:cTn id="45" dur="1000" fill="hold"/>
                                        <p:tgtEl>
                                          <p:spTgt spid="12"/>
                                        </p:tgtEl>
                                        <p:attrNameLst>
                                          <p:attrName>ppt_x</p:attrName>
                                        </p:attrNameLst>
                                      </p:cBhvr>
                                      <p:tavLst>
                                        <p:tav tm="0">
                                          <p:val>
                                            <p:strVal val="#ppt_x"/>
                                          </p:val>
                                        </p:tav>
                                        <p:tav tm="100000">
                                          <p:val>
                                            <p:strVal val="#ppt_x"/>
                                          </p:val>
                                        </p:tav>
                                      </p:tavLst>
                                    </p:anim>
                                    <p:anim calcmode="lin" valueType="num">
                                      <p:cBhvr>
                                        <p:cTn id="4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grpId="0" nodeType="click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fade">
                                      <p:cBhvr>
                                        <p:cTn id="51" dur="1000"/>
                                        <p:tgtEl>
                                          <p:spTgt spid="15"/>
                                        </p:tgtEl>
                                      </p:cBhvr>
                                    </p:animEffect>
                                    <p:anim calcmode="lin" valueType="num">
                                      <p:cBhvr>
                                        <p:cTn id="52" dur="1000" fill="hold"/>
                                        <p:tgtEl>
                                          <p:spTgt spid="15"/>
                                        </p:tgtEl>
                                        <p:attrNameLst>
                                          <p:attrName>ppt_x</p:attrName>
                                        </p:attrNameLst>
                                      </p:cBhvr>
                                      <p:tavLst>
                                        <p:tav tm="0">
                                          <p:val>
                                            <p:strVal val="#ppt_x"/>
                                          </p:val>
                                        </p:tav>
                                        <p:tav tm="100000">
                                          <p:val>
                                            <p:strVal val="#ppt_x"/>
                                          </p:val>
                                        </p:tav>
                                      </p:tavLst>
                                    </p:anim>
                                    <p:anim calcmode="lin" valueType="num">
                                      <p:cBhvr>
                                        <p:cTn id="53"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nodeType="clickEffect">
                                  <p:stCondLst>
                                    <p:cond delay="0"/>
                                  </p:stCondLst>
                                  <p:childTnLst>
                                    <p:set>
                                      <p:cBhvr>
                                        <p:cTn id="57" dur="1" fill="hold">
                                          <p:stCondLst>
                                            <p:cond delay="0"/>
                                          </p:stCondLst>
                                        </p:cTn>
                                        <p:tgtEl>
                                          <p:spTgt spid="34">
                                            <p:txEl>
                                              <p:pRg st="0" end="0"/>
                                            </p:txEl>
                                          </p:spTgt>
                                        </p:tgtEl>
                                        <p:attrNameLst>
                                          <p:attrName>style.visibility</p:attrName>
                                        </p:attrNameLst>
                                      </p:cBhvr>
                                      <p:to>
                                        <p:strVal val="visible"/>
                                      </p:to>
                                    </p:set>
                                    <p:animEffect transition="in" filter="fade">
                                      <p:cBhvr>
                                        <p:cTn id="58" dur="500"/>
                                        <p:tgtEl>
                                          <p:spTgt spid="34">
                                            <p:txEl>
                                              <p:pRg st="0" end="0"/>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34">
                                            <p:txEl>
                                              <p:pRg st="2" end="2"/>
                                            </p:txEl>
                                          </p:spTgt>
                                        </p:tgtEl>
                                        <p:attrNameLst>
                                          <p:attrName>style.visibility</p:attrName>
                                        </p:attrNameLst>
                                      </p:cBhvr>
                                      <p:to>
                                        <p:strVal val="visible"/>
                                      </p:to>
                                    </p:set>
                                    <p:animEffect transition="in" filter="fade">
                                      <p:cBhvr>
                                        <p:cTn id="63" dur="500"/>
                                        <p:tgtEl>
                                          <p:spTgt spid="3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 grpId="0" animBg="1"/>
      <p:bldP spid="8" grpId="0"/>
      <p:bldP spid="9" grpId="0"/>
      <p:bldP spid="12" grpId="0"/>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015900" y="1129508"/>
            <a:ext cx="4551934" cy="1005840"/>
          </a:xfrm>
          <a:prstGeom prst="rect">
            <a:avLst/>
          </a:prstGeom>
          <a:solidFill>
            <a:srgbClr val="203E5F"/>
          </a:solidFill>
        </p:spPr>
        <p:txBody>
          <a:bodyPr wrap="square" rtlCol="0" anchor="ctr">
            <a:spAutoFit/>
          </a:bodyPr>
          <a:lstStyle>
            <a:defPPr>
              <a:defRPr lang="en-US"/>
            </a:defPPr>
            <a:lvl1pPr algn="ctr" rtl="1">
              <a:defRPr sz="2800" b="1">
                <a:solidFill>
                  <a:schemeClr val="bg1"/>
                </a:solidFill>
                <a:latin typeface="Alexandria" charset="0"/>
                <a:cs typeface="Alexandria" charset="0"/>
              </a:defRPr>
            </a:lvl1pPr>
          </a:lstStyle>
          <a:p>
            <a:r>
              <a:rPr lang="ar-SA" dirty="0"/>
              <a:t> أهداف ومخرجات المقرر </a:t>
            </a:r>
            <a:endParaRPr lang="en-US" dirty="0"/>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04565" y="2238355"/>
            <a:ext cx="8935383" cy="4156779"/>
          </a:xfrm>
          <a:prstGeom prst="rect">
            <a:avLst/>
          </a:prstGeom>
          <a:noFill/>
        </p:spPr>
        <p:txBody>
          <a:bodyPr wrap="square" rtlCol="0">
            <a:spAutoFit/>
          </a:bodyPr>
          <a:lstStyle/>
          <a:p>
            <a:pPr algn="just" rtl="1">
              <a:lnSpc>
                <a:spcPct val="150000"/>
              </a:lnSpc>
            </a:pPr>
            <a:r>
              <a:rPr lang="ar-SA" sz="2000" dirty="0">
                <a:solidFill>
                  <a:srgbClr val="C00000"/>
                </a:solidFill>
                <a:latin typeface="Alexandria" charset="0"/>
                <a:cs typeface="Alexandria" charset="0"/>
              </a:rPr>
              <a:t>بنهاية المقرر، سيكون الطلاب قادرين على:</a:t>
            </a:r>
          </a:p>
          <a:p>
            <a:pPr algn="just" rtl="1">
              <a:lnSpc>
                <a:spcPct val="200000"/>
              </a:lnSpc>
            </a:pPr>
            <a:r>
              <a:rPr lang="ar-SA" sz="2000" dirty="0">
                <a:latin typeface="Alexandria" charset="0"/>
                <a:cs typeface="Alexandria" charset="0"/>
              </a:rPr>
              <a:t>1. فهم المبادئ النظرية للإخراج والإنتاج الصحفي في البيئة الرقمية.</a:t>
            </a:r>
          </a:p>
          <a:p>
            <a:pPr algn="just" rtl="1">
              <a:lnSpc>
                <a:spcPct val="200000"/>
              </a:lnSpc>
            </a:pPr>
            <a:r>
              <a:rPr lang="ar-SA" sz="2000" dirty="0">
                <a:latin typeface="Alexandria" charset="0"/>
                <a:cs typeface="Alexandria" charset="0"/>
              </a:rPr>
              <a:t>2. استخدام البرمجيات المتخصصة في التصميم والإخراج الصحفي الإلكتروني.</a:t>
            </a:r>
          </a:p>
          <a:p>
            <a:pPr algn="just" rtl="1">
              <a:lnSpc>
                <a:spcPct val="200000"/>
              </a:lnSpc>
            </a:pPr>
            <a:r>
              <a:rPr lang="ar-SA" sz="2000" dirty="0">
                <a:latin typeface="Alexandria" charset="0"/>
                <a:cs typeface="Alexandria" charset="0"/>
              </a:rPr>
              <a:t>3. إنتاج صفحات وتصاميم صحفية إلكترونية ورقمية متكاملة.</a:t>
            </a:r>
          </a:p>
          <a:p>
            <a:pPr algn="just" rtl="1">
              <a:lnSpc>
                <a:spcPct val="200000"/>
              </a:lnSpc>
            </a:pPr>
            <a:r>
              <a:rPr lang="ar-SA" sz="2000" dirty="0">
                <a:latin typeface="Alexandria" charset="0"/>
                <a:cs typeface="Alexandria" charset="0"/>
              </a:rPr>
              <a:t>4. تطبيق معايير الإخراج الصحفي لتعزيز التفاعلية وتجربة المستخدم.</a:t>
            </a:r>
          </a:p>
          <a:p>
            <a:pPr algn="just" rtl="1">
              <a:lnSpc>
                <a:spcPct val="200000"/>
              </a:lnSpc>
            </a:pPr>
            <a:r>
              <a:rPr lang="ar-SA" sz="2000" dirty="0">
                <a:latin typeface="Alexandria" charset="0"/>
                <a:cs typeface="Alexandria" charset="0"/>
              </a:rPr>
              <a:t>5. الالتزام بالمعايير والقواعد المهنية في الإنتاج والنشر الرقمي.</a:t>
            </a:r>
          </a:p>
          <a:p>
            <a:pPr algn="just" rtl="1">
              <a:lnSpc>
                <a:spcPct val="200000"/>
              </a:lnSpc>
            </a:pPr>
            <a:r>
              <a:rPr lang="ar-SA" sz="2000" dirty="0">
                <a:latin typeface="Alexandria" charset="0"/>
                <a:cs typeface="Alexandria" charset="0"/>
              </a:rPr>
              <a:t>6. تحليل اتجاهات الإخراج الصحفي الحديثة واستشراف مستقبل تطوره.</a:t>
            </a:r>
          </a:p>
        </p:txBody>
      </p:sp>
      <p:grpSp>
        <p:nvGrpSpPr>
          <p:cNvPr id="4" name="Group 3">
            <a:extLst>
              <a:ext uri="{FF2B5EF4-FFF2-40B4-BE49-F238E27FC236}">
                <a16:creationId xmlns:a16="http://schemas.microsoft.com/office/drawing/2014/main" id="{6281D5E4-B0A1-2B6D-6A00-BC53842D6BB0}"/>
              </a:ext>
            </a:extLst>
          </p:cNvPr>
          <p:cNvGrpSpPr/>
          <p:nvPr/>
        </p:nvGrpSpPr>
        <p:grpSpPr>
          <a:xfrm>
            <a:off x="10649348" y="1118335"/>
            <a:ext cx="1190600" cy="988453"/>
            <a:chOff x="3386537" y="1335074"/>
            <a:chExt cx="1190600" cy="988453"/>
          </a:xfrm>
        </p:grpSpPr>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549566" y="1480282"/>
              <a:ext cx="819100" cy="646331"/>
            </a:xfrm>
            <a:prstGeom prst="rect">
              <a:avLst/>
            </a:prstGeom>
            <a:noFill/>
          </p:spPr>
          <p:txBody>
            <a:bodyPr wrap="square" rtlCol="0">
              <a:spAutoFit/>
            </a:bodyPr>
            <a:lstStyle/>
            <a:p>
              <a:pPr algn="ctr" rtl="1"/>
              <a:r>
                <a:rPr lang="ar-SA" sz="3600" b="1" dirty="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gr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1">
                                            <p:txEl>
                                              <p:pRg st="0" end="0"/>
                                            </p:txEl>
                                          </p:spTgt>
                                        </p:tgtEl>
                                        <p:attrNameLst>
                                          <p:attrName>style.visibility</p:attrName>
                                        </p:attrNameLst>
                                      </p:cBhvr>
                                      <p:to>
                                        <p:strVal val="visible"/>
                                      </p:to>
                                    </p:set>
                                    <p:animEffect transition="in" filter="fade">
                                      <p:cBhvr>
                                        <p:cTn id="17" dur="500"/>
                                        <p:tgtEl>
                                          <p:spTgt spid="31">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1">
                                            <p:txEl>
                                              <p:pRg st="1" end="1"/>
                                            </p:txEl>
                                          </p:spTgt>
                                        </p:tgtEl>
                                        <p:attrNameLst>
                                          <p:attrName>style.visibility</p:attrName>
                                        </p:attrNameLst>
                                      </p:cBhvr>
                                      <p:to>
                                        <p:strVal val="visible"/>
                                      </p:to>
                                    </p:set>
                                    <p:animEffect transition="in" filter="fade">
                                      <p:cBhvr>
                                        <p:cTn id="22" dur="500"/>
                                        <p:tgtEl>
                                          <p:spTgt spid="31">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1">
                                            <p:txEl>
                                              <p:pRg st="2" end="2"/>
                                            </p:txEl>
                                          </p:spTgt>
                                        </p:tgtEl>
                                        <p:attrNameLst>
                                          <p:attrName>style.visibility</p:attrName>
                                        </p:attrNameLst>
                                      </p:cBhvr>
                                      <p:to>
                                        <p:strVal val="visible"/>
                                      </p:to>
                                    </p:set>
                                    <p:animEffect transition="in" filter="fade">
                                      <p:cBhvr>
                                        <p:cTn id="27" dur="500"/>
                                        <p:tgtEl>
                                          <p:spTgt spid="31">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1">
                                            <p:txEl>
                                              <p:pRg st="3" end="3"/>
                                            </p:txEl>
                                          </p:spTgt>
                                        </p:tgtEl>
                                        <p:attrNameLst>
                                          <p:attrName>style.visibility</p:attrName>
                                        </p:attrNameLst>
                                      </p:cBhvr>
                                      <p:to>
                                        <p:strVal val="visible"/>
                                      </p:to>
                                    </p:set>
                                    <p:animEffect transition="in" filter="fade">
                                      <p:cBhvr>
                                        <p:cTn id="32" dur="500"/>
                                        <p:tgtEl>
                                          <p:spTgt spid="31">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1">
                                            <p:txEl>
                                              <p:pRg st="4" end="4"/>
                                            </p:txEl>
                                          </p:spTgt>
                                        </p:tgtEl>
                                        <p:attrNameLst>
                                          <p:attrName>style.visibility</p:attrName>
                                        </p:attrNameLst>
                                      </p:cBhvr>
                                      <p:to>
                                        <p:strVal val="visible"/>
                                      </p:to>
                                    </p:set>
                                    <p:animEffect transition="in" filter="fade">
                                      <p:cBhvr>
                                        <p:cTn id="37" dur="500"/>
                                        <p:tgtEl>
                                          <p:spTgt spid="31">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1">
                                            <p:txEl>
                                              <p:pRg st="5" end="5"/>
                                            </p:txEl>
                                          </p:spTgt>
                                        </p:tgtEl>
                                        <p:attrNameLst>
                                          <p:attrName>style.visibility</p:attrName>
                                        </p:attrNameLst>
                                      </p:cBhvr>
                                      <p:to>
                                        <p:strVal val="visible"/>
                                      </p:to>
                                    </p:set>
                                    <p:animEffect transition="in" filter="fade">
                                      <p:cBhvr>
                                        <p:cTn id="42" dur="500"/>
                                        <p:tgtEl>
                                          <p:spTgt spid="31">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1">
                                            <p:txEl>
                                              <p:pRg st="6" end="6"/>
                                            </p:txEl>
                                          </p:spTgt>
                                        </p:tgtEl>
                                        <p:attrNameLst>
                                          <p:attrName>style.visibility</p:attrName>
                                        </p:attrNameLst>
                                      </p:cBhvr>
                                      <p:to>
                                        <p:strVal val="visible"/>
                                      </p:to>
                                    </p:set>
                                    <p:animEffect transition="in" filter="fade">
                                      <p:cBhvr>
                                        <p:cTn id="47" dur="500"/>
                                        <p:tgtEl>
                                          <p:spTgt spid="3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1"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560720"/>
            <a:ext cx="10980681" cy="52383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6441644" y="264101"/>
            <a:ext cx="3902032" cy="1097280"/>
          </a:xfrm>
          <a:prstGeom prst="rect">
            <a:avLst/>
          </a:prstGeom>
          <a:solidFill>
            <a:srgbClr val="203E5F"/>
          </a:solidFill>
        </p:spPr>
        <p:txBody>
          <a:bodyPr wrap="square" rtlCol="0" anchor="ctr">
            <a:spAutoFit/>
          </a:bodyPr>
          <a:lstStyle>
            <a:defPPr>
              <a:defRPr lang="en-US"/>
            </a:defPPr>
            <a:lvl1pPr algn="ctr" rtl="1">
              <a:defRPr sz="2800" b="1">
                <a:solidFill>
                  <a:schemeClr val="bg1"/>
                </a:solidFill>
                <a:latin typeface="Alexandria" charset="0"/>
                <a:cs typeface="Alexandria" charset="0"/>
              </a:defRPr>
            </a:lvl1pPr>
          </a:lstStyle>
          <a:p>
            <a:r>
              <a:rPr lang="ar-SA" dirty="0"/>
              <a:t>موضوعات المقرر</a:t>
            </a:r>
            <a:endParaRPr lang="en-US" dirty="0"/>
          </a:p>
        </p:txBody>
      </p:sp>
      <p:grpSp>
        <p:nvGrpSpPr>
          <p:cNvPr id="4" name="Group 3">
            <a:extLst>
              <a:ext uri="{FF2B5EF4-FFF2-40B4-BE49-F238E27FC236}">
                <a16:creationId xmlns:a16="http://schemas.microsoft.com/office/drawing/2014/main" id="{5F963F77-F45D-6D91-3114-626B4573E427}"/>
              </a:ext>
            </a:extLst>
          </p:cNvPr>
          <p:cNvGrpSpPr/>
          <p:nvPr/>
        </p:nvGrpSpPr>
        <p:grpSpPr>
          <a:xfrm>
            <a:off x="10454211" y="239886"/>
            <a:ext cx="1404457" cy="1166000"/>
            <a:chOff x="10454211" y="435831"/>
            <a:chExt cx="1404457" cy="1166000"/>
          </a:xfrm>
        </p:grpSpPr>
        <p:sp>
          <p:nvSpPr>
            <p:cNvPr id="5" name="Rectangle 4"/>
            <p:cNvSpPr/>
            <p:nvPr/>
          </p:nvSpPr>
          <p:spPr>
            <a:xfrm>
              <a:off x="10454211" y="435831"/>
              <a:ext cx="1404457" cy="1166000"/>
            </a:xfrm>
            <a:prstGeom prst="rect">
              <a:avLst/>
            </a:prstGeom>
            <a:solidFill>
              <a:srgbClr val="00B0F0"/>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0675282" y="606096"/>
              <a:ext cx="966228" cy="768350"/>
            </a:xfrm>
            <a:prstGeom prst="rect">
              <a:avLst/>
            </a:prstGeom>
            <a:noFill/>
            <a:ln>
              <a:noFill/>
            </a:ln>
          </p:spPr>
          <p:txBody>
            <a:bodyPr wrap="square" rtlCol="0">
              <a:spAutoFit/>
            </a:bodyPr>
            <a:lstStyle/>
            <a:p>
              <a:pPr algn="ctr"/>
              <a:r>
                <a:rPr lang="ar-SA"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grpSp>
      <p:sp>
        <p:nvSpPr>
          <p:cNvPr id="48" name="TextBox 47"/>
          <p:cNvSpPr txBox="1"/>
          <p:nvPr/>
        </p:nvSpPr>
        <p:spPr>
          <a:xfrm>
            <a:off x="3610903" y="1560720"/>
            <a:ext cx="7793700" cy="5118581"/>
          </a:xfrm>
          <a:prstGeom prst="rect">
            <a:avLst/>
          </a:prstGeom>
          <a:noFill/>
        </p:spPr>
        <p:txBody>
          <a:bodyPr wrap="square" rtlCol="0">
            <a:spAutoFit/>
          </a:bodyPr>
          <a:lstStyle/>
          <a:p>
            <a:pPr algn="r" rtl="1">
              <a:lnSpc>
                <a:spcPct val="150000"/>
              </a:lnSpc>
            </a:pPr>
            <a:r>
              <a:rPr lang="ar-SA" sz="2000" dirty="0">
                <a:latin typeface="Alexandria" charset="0"/>
                <a:cs typeface="Alexandria" charset="0"/>
              </a:rPr>
              <a:t>1. مفهوم الإخراج الصحفي ووظائفه وأهدافه</a:t>
            </a:r>
          </a:p>
          <a:p>
            <a:pPr algn="r" rtl="1">
              <a:lnSpc>
                <a:spcPct val="150000"/>
              </a:lnSpc>
            </a:pPr>
            <a:r>
              <a:rPr lang="ar-SA" sz="2000" dirty="0">
                <a:latin typeface="Alexandria" charset="0"/>
                <a:cs typeface="Alexandria" charset="0"/>
              </a:rPr>
              <a:t>2. مواقع الويب والصحافة الإلكترونية</a:t>
            </a:r>
          </a:p>
          <a:p>
            <a:pPr algn="r" rtl="1">
              <a:lnSpc>
                <a:spcPct val="150000"/>
              </a:lnSpc>
            </a:pPr>
            <a:r>
              <a:rPr lang="ar-SA" sz="2000" dirty="0">
                <a:latin typeface="Alexandria" charset="0"/>
                <a:cs typeface="Alexandria" charset="0"/>
              </a:rPr>
              <a:t>3. الفروقات بين الصحافة التقليدية والصحافة الرقمية</a:t>
            </a:r>
          </a:p>
          <a:p>
            <a:pPr algn="r" rtl="1">
              <a:lnSpc>
                <a:spcPct val="150000"/>
              </a:lnSpc>
            </a:pPr>
            <a:r>
              <a:rPr lang="ar-SA" sz="2000" dirty="0">
                <a:latin typeface="Alexandria" charset="0"/>
                <a:cs typeface="Alexandria" charset="0"/>
              </a:rPr>
              <a:t>4. بيئات النشر الرقمية وأنظمة إدارة المحتوى</a:t>
            </a:r>
            <a:endParaRPr lang="en-US" sz="2000" dirty="0">
              <a:latin typeface="Alexandria" charset="0"/>
              <a:cs typeface="Alexandria" charset="0"/>
            </a:endParaRPr>
          </a:p>
          <a:p>
            <a:pPr algn="r" rtl="1">
              <a:lnSpc>
                <a:spcPct val="150000"/>
              </a:lnSpc>
            </a:pPr>
            <a:r>
              <a:rPr lang="en-US" sz="2000" dirty="0">
                <a:latin typeface="Alexandria" charset="0"/>
                <a:cs typeface="Alexandria" charset="0"/>
              </a:rPr>
              <a:t>5</a:t>
            </a:r>
            <a:r>
              <a:rPr lang="ar-SA" sz="2000" dirty="0">
                <a:latin typeface="Alexandria" charset="0"/>
                <a:cs typeface="Alexandria" charset="0"/>
              </a:rPr>
              <a:t>. إدارة المحتوى الرقمي في غرف الأخبار الإلكترونية</a:t>
            </a:r>
          </a:p>
          <a:p>
            <a:pPr algn="r" rtl="1">
              <a:lnSpc>
                <a:spcPct val="150000"/>
              </a:lnSpc>
            </a:pPr>
            <a:r>
              <a:rPr lang="ar-SA" sz="2000" dirty="0">
                <a:latin typeface="Alexandria" charset="0"/>
                <a:cs typeface="Alexandria" charset="0"/>
              </a:rPr>
              <a:t>6. استخدام الوسائط المتعددة في الصحافة الرقمية</a:t>
            </a:r>
          </a:p>
          <a:p>
            <a:pPr algn="r" rtl="1">
              <a:lnSpc>
                <a:spcPct val="150000"/>
              </a:lnSpc>
            </a:pPr>
            <a:r>
              <a:rPr lang="ar-SA" sz="2000" dirty="0">
                <a:latin typeface="Alexandria" charset="0"/>
                <a:cs typeface="Alexandria" charset="0"/>
              </a:rPr>
              <a:t>7. تقنيات الإخراج المتجاوب  للصحافة عبر الهواتف والأجهزة الذكية</a:t>
            </a:r>
          </a:p>
          <a:p>
            <a:pPr algn="r" rtl="1">
              <a:lnSpc>
                <a:spcPct val="150000"/>
              </a:lnSpc>
            </a:pPr>
            <a:r>
              <a:rPr lang="ar-SA" sz="2000" dirty="0">
                <a:latin typeface="Alexandria" charset="0"/>
                <a:cs typeface="Alexandria" charset="0"/>
              </a:rPr>
              <a:t>8. التصميم البصري وتجربة المستخدم في المنصات الإخبارية</a:t>
            </a:r>
          </a:p>
          <a:p>
            <a:pPr algn="r" rtl="1">
              <a:lnSpc>
                <a:spcPct val="150000"/>
              </a:lnSpc>
            </a:pPr>
            <a:r>
              <a:rPr lang="ar-SA" sz="2000" dirty="0">
                <a:latin typeface="Alexandria" charset="0"/>
                <a:cs typeface="Alexandria" charset="0"/>
              </a:rPr>
              <a:t>9. معايير التفاعلية وقابلية الاستخدام في الإخراج الصحفي</a:t>
            </a:r>
          </a:p>
          <a:p>
            <a:pPr algn="r" rtl="1">
              <a:lnSpc>
                <a:spcPct val="150000"/>
              </a:lnSpc>
            </a:pPr>
            <a:r>
              <a:rPr lang="ar-SA" sz="2000" dirty="0">
                <a:latin typeface="Alexandria" charset="0"/>
                <a:cs typeface="Alexandria" charset="0"/>
              </a:rPr>
              <a:t>10. أدوات الصحفي الرقمي من الإنتاج إلى النشر</a:t>
            </a:r>
          </a:p>
          <a:p>
            <a:pPr algn="r" rtl="1">
              <a:lnSpc>
                <a:spcPct val="150000"/>
              </a:lnSpc>
            </a:pPr>
            <a:r>
              <a:rPr lang="ar-SA" sz="2000" dirty="0">
                <a:latin typeface="Alexandria" charset="0"/>
                <a:cs typeface="Alexandria" charset="0"/>
              </a:rPr>
              <a:t>11. مستقبل الصحافة الرقمية في ظل التطور التكنولوجي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17280" y="228286"/>
            <a:ext cx="2305141" cy="1076343"/>
          </a:xfrm>
          <a:prstGeom prst="rect">
            <a:avLst/>
          </a:prstGeom>
        </p:spPr>
      </p:pic>
      <p:pic>
        <p:nvPicPr>
          <p:cNvPr id="6" name="Picture 5">
            <a:extLst>
              <a:ext uri="{FF2B5EF4-FFF2-40B4-BE49-F238E27FC236}">
                <a16:creationId xmlns:a16="http://schemas.microsoft.com/office/drawing/2014/main" id="{A0C8EF19-ECE9-48CD-AB47-A7DCA6144F63}"/>
              </a:ext>
            </a:extLst>
          </p:cNvPr>
          <p:cNvPicPr>
            <a:picLocks noChangeAspect="1"/>
          </p:cNvPicPr>
          <p:nvPr/>
        </p:nvPicPr>
        <p:blipFill>
          <a:blip r:embed="rId3"/>
          <a:stretch>
            <a:fillRect/>
          </a:stretch>
        </p:blipFill>
        <p:spPr>
          <a:xfrm>
            <a:off x="1322865" y="1931466"/>
            <a:ext cx="1873538" cy="13203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Picture 8">
            <a:extLst>
              <a:ext uri="{FF2B5EF4-FFF2-40B4-BE49-F238E27FC236}">
                <a16:creationId xmlns:a16="http://schemas.microsoft.com/office/drawing/2014/main" id="{67664C8F-F6A5-4909-A48B-35FCAE2DAEC8}"/>
              </a:ext>
            </a:extLst>
          </p:cNvPr>
          <p:cNvPicPr>
            <a:picLocks noChangeAspect="1"/>
          </p:cNvPicPr>
          <p:nvPr/>
        </p:nvPicPr>
        <p:blipFill>
          <a:blip r:embed="rId4"/>
          <a:stretch>
            <a:fillRect/>
          </a:stretch>
        </p:blipFill>
        <p:spPr>
          <a:xfrm>
            <a:off x="2435275" y="3272793"/>
            <a:ext cx="1201814" cy="11221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Picture 11">
            <a:extLst>
              <a:ext uri="{FF2B5EF4-FFF2-40B4-BE49-F238E27FC236}">
                <a16:creationId xmlns:a16="http://schemas.microsoft.com/office/drawing/2014/main" id="{FDBC0D4B-6366-432E-B4B9-3E82392FC2E1}"/>
              </a:ext>
            </a:extLst>
          </p:cNvPr>
          <p:cNvPicPr>
            <a:picLocks noChangeAspect="1"/>
          </p:cNvPicPr>
          <p:nvPr/>
        </p:nvPicPr>
        <p:blipFill>
          <a:blip r:embed="rId5"/>
          <a:stretch>
            <a:fillRect/>
          </a:stretch>
        </p:blipFill>
        <p:spPr>
          <a:xfrm>
            <a:off x="973682" y="3251794"/>
            <a:ext cx="1438352" cy="11328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6" name="Picture 2" descr="تصميم المواقع الإلكترونية - شركة أوامر الشبكة لتقنية المعلومات">
            <a:extLst>
              <a:ext uri="{FF2B5EF4-FFF2-40B4-BE49-F238E27FC236}">
                <a16:creationId xmlns:a16="http://schemas.microsoft.com/office/drawing/2014/main" id="{A6ACEC7F-9C99-4679-8325-8584512043E4}"/>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88550" y="4765697"/>
            <a:ext cx="2985711" cy="17331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500" fill="hold"/>
                                        <p:tgtEl>
                                          <p:spTgt spid="25"/>
                                        </p:tgtEl>
                                        <p:attrNameLst>
                                          <p:attrName>ppt_x</p:attrName>
                                        </p:attrNameLst>
                                      </p:cBhvr>
                                      <p:tavLst>
                                        <p:tav tm="0">
                                          <p:val>
                                            <p:strVal val="#ppt_x"/>
                                          </p:val>
                                        </p:tav>
                                        <p:tav tm="100000">
                                          <p:val>
                                            <p:strVal val="#ppt_x"/>
                                          </p:val>
                                        </p:tav>
                                      </p:tavLst>
                                    </p:anim>
                                    <p:anim calcmode="lin" valueType="num">
                                      <p:cBhvr additive="base">
                                        <p:cTn id="1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animEffect transition="in" filter="fade">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fltVal val="0"/>
                                          </p:val>
                                        </p:tav>
                                        <p:tav tm="100000">
                                          <p:val>
                                            <p:strVal val="#ppt_w"/>
                                          </p:val>
                                        </p:tav>
                                      </p:tavLst>
                                    </p:anim>
                                    <p:anim calcmode="lin" valueType="num">
                                      <p:cBhvr>
                                        <p:cTn id="31" dur="500" fill="hold"/>
                                        <p:tgtEl>
                                          <p:spTgt spid="9"/>
                                        </p:tgtEl>
                                        <p:attrNameLst>
                                          <p:attrName>ppt_h</p:attrName>
                                        </p:attrNameLst>
                                      </p:cBhvr>
                                      <p:tavLst>
                                        <p:tav tm="0">
                                          <p:val>
                                            <p:fltVal val="0"/>
                                          </p:val>
                                        </p:tav>
                                        <p:tav tm="100000">
                                          <p:val>
                                            <p:strVal val="#ppt_h"/>
                                          </p:val>
                                        </p:tav>
                                      </p:tavLst>
                                    </p:anim>
                                    <p:animEffect transition="in" filter="fade">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500" fill="hold"/>
                                        <p:tgtEl>
                                          <p:spTgt spid="12"/>
                                        </p:tgtEl>
                                        <p:attrNameLst>
                                          <p:attrName>ppt_w</p:attrName>
                                        </p:attrNameLst>
                                      </p:cBhvr>
                                      <p:tavLst>
                                        <p:tav tm="0">
                                          <p:val>
                                            <p:fltVal val="0"/>
                                          </p:val>
                                        </p:tav>
                                        <p:tav tm="100000">
                                          <p:val>
                                            <p:strVal val="#ppt_w"/>
                                          </p:val>
                                        </p:tav>
                                      </p:tavLst>
                                    </p:anim>
                                    <p:anim calcmode="lin" valueType="num">
                                      <p:cBhvr>
                                        <p:cTn id="38" dur="500" fill="hold"/>
                                        <p:tgtEl>
                                          <p:spTgt spid="12"/>
                                        </p:tgtEl>
                                        <p:attrNameLst>
                                          <p:attrName>ppt_h</p:attrName>
                                        </p:attrNameLst>
                                      </p:cBhvr>
                                      <p:tavLst>
                                        <p:tav tm="0">
                                          <p:val>
                                            <p:fltVal val="0"/>
                                          </p:val>
                                        </p:tav>
                                        <p:tav tm="100000">
                                          <p:val>
                                            <p:strVal val="#ppt_h"/>
                                          </p:val>
                                        </p:tav>
                                      </p:tavLst>
                                    </p:anim>
                                    <p:animEffect transition="in" filter="fade">
                                      <p:cBhvr>
                                        <p:cTn id="39" dur="500"/>
                                        <p:tgtEl>
                                          <p:spTgt spid="12"/>
                                        </p:tgtEl>
                                      </p:cBhvr>
                                    </p:animEffect>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nodeType="clickEffect">
                                  <p:stCondLst>
                                    <p:cond delay="0"/>
                                  </p:stCondLst>
                                  <p:childTnLst>
                                    <p:set>
                                      <p:cBhvr>
                                        <p:cTn id="43" dur="1" fill="hold">
                                          <p:stCondLst>
                                            <p:cond delay="0"/>
                                          </p:stCondLst>
                                        </p:cTn>
                                        <p:tgtEl>
                                          <p:spTgt spid="1026"/>
                                        </p:tgtEl>
                                        <p:attrNameLst>
                                          <p:attrName>style.visibility</p:attrName>
                                        </p:attrNameLst>
                                      </p:cBhvr>
                                      <p:to>
                                        <p:strVal val="visible"/>
                                      </p:to>
                                    </p:set>
                                    <p:animEffect transition="in" filter="fade">
                                      <p:cBhvr>
                                        <p:cTn id="44" dur="1000"/>
                                        <p:tgtEl>
                                          <p:spTgt spid="1026"/>
                                        </p:tgtEl>
                                      </p:cBhvr>
                                    </p:animEffect>
                                    <p:anim calcmode="lin" valueType="num">
                                      <p:cBhvr>
                                        <p:cTn id="45" dur="1000" fill="hold"/>
                                        <p:tgtEl>
                                          <p:spTgt spid="1026"/>
                                        </p:tgtEl>
                                        <p:attrNameLst>
                                          <p:attrName>ppt_x</p:attrName>
                                        </p:attrNameLst>
                                      </p:cBhvr>
                                      <p:tavLst>
                                        <p:tav tm="0">
                                          <p:val>
                                            <p:strVal val="#ppt_x"/>
                                          </p:val>
                                        </p:tav>
                                        <p:tav tm="100000">
                                          <p:val>
                                            <p:strVal val="#ppt_x"/>
                                          </p:val>
                                        </p:tav>
                                      </p:tavLst>
                                    </p:anim>
                                    <p:anim calcmode="lin" valueType="num">
                                      <p:cBhvr>
                                        <p:cTn id="46"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48">
                                            <p:txEl>
                                              <p:pRg st="0" end="0"/>
                                            </p:txEl>
                                          </p:spTgt>
                                        </p:tgtEl>
                                        <p:attrNameLst>
                                          <p:attrName>style.visibility</p:attrName>
                                        </p:attrNameLst>
                                      </p:cBhvr>
                                      <p:to>
                                        <p:strVal val="visible"/>
                                      </p:to>
                                    </p:set>
                                    <p:animEffect transition="in" filter="fade">
                                      <p:cBhvr>
                                        <p:cTn id="51" dur="500"/>
                                        <p:tgtEl>
                                          <p:spTgt spid="48">
                                            <p:txEl>
                                              <p:pRg st="0" end="0"/>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nodeType="clickEffect">
                                  <p:stCondLst>
                                    <p:cond delay="0"/>
                                  </p:stCondLst>
                                  <p:childTnLst>
                                    <p:set>
                                      <p:cBhvr>
                                        <p:cTn id="55" dur="1" fill="hold">
                                          <p:stCondLst>
                                            <p:cond delay="0"/>
                                          </p:stCondLst>
                                        </p:cTn>
                                        <p:tgtEl>
                                          <p:spTgt spid="48">
                                            <p:txEl>
                                              <p:pRg st="1" end="1"/>
                                            </p:txEl>
                                          </p:spTgt>
                                        </p:tgtEl>
                                        <p:attrNameLst>
                                          <p:attrName>style.visibility</p:attrName>
                                        </p:attrNameLst>
                                      </p:cBhvr>
                                      <p:to>
                                        <p:strVal val="visible"/>
                                      </p:to>
                                    </p:set>
                                    <p:animEffect transition="in" filter="fade">
                                      <p:cBhvr>
                                        <p:cTn id="56" dur="500"/>
                                        <p:tgtEl>
                                          <p:spTgt spid="48">
                                            <p:txEl>
                                              <p:pRg st="1" end="1"/>
                                            </p:txEl>
                                          </p:spTgt>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nodeType="clickEffect">
                                  <p:stCondLst>
                                    <p:cond delay="0"/>
                                  </p:stCondLst>
                                  <p:childTnLst>
                                    <p:set>
                                      <p:cBhvr>
                                        <p:cTn id="60" dur="1" fill="hold">
                                          <p:stCondLst>
                                            <p:cond delay="0"/>
                                          </p:stCondLst>
                                        </p:cTn>
                                        <p:tgtEl>
                                          <p:spTgt spid="48">
                                            <p:txEl>
                                              <p:pRg st="2" end="2"/>
                                            </p:txEl>
                                          </p:spTgt>
                                        </p:tgtEl>
                                        <p:attrNameLst>
                                          <p:attrName>style.visibility</p:attrName>
                                        </p:attrNameLst>
                                      </p:cBhvr>
                                      <p:to>
                                        <p:strVal val="visible"/>
                                      </p:to>
                                    </p:set>
                                    <p:animEffect transition="in" filter="fade">
                                      <p:cBhvr>
                                        <p:cTn id="61" dur="500"/>
                                        <p:tgtEl>
                                          <p:spTgt spid="48">
                                            <p:txEl>
                                              <p:pRg st="2" end="2"/>
                                            </p:txEl>
                                          </p:spTgt>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nodeType="clickEffect">
                                  <p:stCondLst>
                                    <p:cond delay="0"/>
                                  </p:stCondLst>
                                  <p:childTnLst>
                                    <p:set>
                                      <p:cBhvr>
                                        <p:cTn id="65" dur="1" fill="hold">
                                          <p:stCondLst>
                                            <p:cond delay="0"/>
                                          </p:stCondLst>
                                        </p:cTn>
                                        <p:tgtEl>
                                          <p:spTgt spid="48">
                                            <p:txEl>
                                              <p:pRg st="3" end="3"/>
                                            </p:txEl>
                                          </p:spTgt>
                                        </p:tgtEl>
                                        <p:attrNameLst>
                                          <p:attrName>style.visibility</p:attrName>
                                        </p:attrNameLst>
                                      </p:cBhvr>
                                      <p:to>
                                        <p:strVal val="visible"/>
                                      </p:to>
                                    </p:set>
                                    <p:animEffect transition="in" filter="fade">
                                      <p:cBhvr>
                                        <p:cTn id="66" dur="500"/>
                                        <p:tgtEl>
                                          <p:spTgt spid="48">
                                            <p:txEl>
                                              <p:pRg st="3" end="3"/>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nodeType="clickEffect">
                                  <p:stCondLst>
                                    <p:cond delay="0"/>
                                  </p:stCondLst>
                                  <p:childTnLst>
                                    <p:set>
                                      <p:cBhvr>
                                        <p:cTn id="70" dur="1" fill="hold">
                                          <p:stCondLst>
                                            <p:cond delay="0"/>
                                          </p:stCondLst>
                                        </p:cTn>
                                        <p:tgtEl>
                                          <p:spTgt spid="48">
                                            <p:txEl>
                                              <p:pRg st="4" end="4"/>
                                            </p:txEl>
                                          </p:spTgt>
                                        </p:tgtEl>
                                        <p:attrNameLst>
                                          <p:attrName>style.visibility</p:attrName>
                                        </p:attrNameLst>
                                      </p:cBhvr>
                                      <p:to>
                                        <p:strVal val="visible"/>
                                      </p:to>
                                    </p:set>
                                    <p:animEffect transition="in" filter="fade">
                                      <p:cBhvr>
                                        <p:cTn id="71" dur="500"/>
                                        <p:tgtEl>
                                          <p:spTgt spid="48">
                                            <p:txEl>
                                              <p:pRg st="4" end="4"/>
                                            </p:txEl>
                                          </p:spTgt>
                                        </p:tgtEl>
                                      </p:cBhvr>
                                    </p:animEffect>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nodeType="clickEffect">
                                  <p:stCondLst>
                                    <p:cond delay="0"/>
                                  </p:stCondLst>
                                  <p:childTnLst>
                                    <p:set>
                                      <p:cBhvr>
                                        <p:cTn id="75" dur="1" fill="hold">
                                          <p:stCondLst>
                                            <p:cond delay="0"/>
                                          </p:stCondLst>
                                        </p:cTn>
                                        <p:tgtEl>
                                          <p:spTgt spid="48">
                                            <p:txEl>
                                              <p:pRg st="5" end="5"/>
                                            </p:txEl>
                                          </p:spTgt>
                                        </p:tgtEl>
                                        <p:attrNameLst>
                                          <p:attrName>style.visibility</p:attrName>
                                        </p:attrNameLst>
                                      </p:cBhvr>
                                      <p:to>
                                        <p:strVal val="visible"/>
                                      </p:to>
                                    </p:set>
                                    <p:animEffect transition="in" filter="fade">
                                      <p:cBhvr>
                                        <p:cTn id="76" dur="500"/>
                                        <p:tgtEl>
                                          <p:spTgt spid="48">
                                            <p:txEl>
                                              <p:pRg st="5" end="5"/>
                                            </p:txEl>
                                          </p:spTgt>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nodeType="clickEffect">
                                  <p:stCondLst>
                                    <p:cond delay="0"/>
                                  </p:stCondLst>
                                  <p:childTnLst>
                                    <p:set>
                                      <p:cBhvr>
                                        <p:cTn id="80" dur="1" fill="hold">
                                          <p:stCondLst>
                                            <p:cond delay="0"/>
                                          </p:stCondLst>
                                        </p:cTn>
                                        <p:tgtEl>
                                          <p:spTgt spid="48">
                                            <p:txEl>
                                              <p:pRg st="6" end="6"/>
                                            </p:txEl>
                                          </p:spTgt>
                                        </p:tgtEl>
                                        <p:attrNameLst>
                                          <p:attrName>style.visibility</p:attrName>
                                        </p:attrNameLst>
                                      </p:cBhvr>
                                      <p:to>
                                        <p:strVal val="visible"/>
                                      </p:to>
                                    </p:set>
                                    <p:animEffect transition="in" filter="fade">
                                      <p:cBhvr>
                                        <p:cTn id="81" dur="500"/>
                                        <p:tgtEl>
                                          <p:spTgt spid="48">
                                            <p:txEl>
                                              <p:pRg st="6" end="6"/>
                                            </p:txEl>
                                          </p:spTgt>
                                        </p:tgtEl>
                                      </p:cBhvr>
                                    </p:animEffect>
                                  </p:childTnLst>
                                </p:cTn>
                              </p:par>
                            </p:childTnLst>
                          </p:cTn>
                        </p:par>
                      </p:childTnLst>
                    </p:cTn>
                  </p:par>
                  <p:par>
                    <p:cTn id="82" fill="hold">
                      <p:stCondLst>
                        <p:cond delay="indefinite"/>
                      </p:stCondLst>
                      <p:childTnLst>
                        <p:par>
                          <p:cTn id="83" fill="hold">
                            <p:stCondLst>
                              <p:cond delay="0"/>
                            </p:stCondLst>
                            <p:childTnLst>
                              <p:par>
                                <p:cTn id="84" presetID="10" presetClass="entr" presetSubtype="0" fill="hold" nodeType="clickEffect">
                                  <p:stCondLst>
                                    <p:cond delay="0"/>
                                  </p:stCondLst>
                                  <p:childTnLst>
                                    <p:set>
                                      <p:cBhvr>
                                        <p:cTn id="85" dur="1" fill="hold">
                                          <p:stCondLst>
                                            <p:cond delay="0"/>
                                          </p:stCondLst>
                                        </p:cTn>
                                        <p:tgtEl>
                                          <p:spTgt spid="48">
                                            <p:txEl>
                                              <p:pRg st="7" end="7"/>
                                            </p:txEl>
                                          </p:spTgt>
                                        </p:tgtEl>
                                        <p:attrNameLst>
                                          <p:attrName>style.visibility</p:attrName>
                                        </p:attrNameLst>
                                      </p:cBhvr>
                                      <p:to>
                                        <p:strVal val="visible"/>
                                      </p:to>
                                    </p:set>
                                    <p:animEffect transition="in" filter="fade">
                                      <p:cBhvr>
                                        <p:cTn id="86" dur="500"/>
                                        <p:tgtEl>
                                          <p:spTgt spid="48">
                                            <p:txEl>
                                              <p:pRg st="7" end="7"/>
                                            </p:txEl>
                                          </p:spTgt>
                                        </p:tgtEl>
                                      </p:cBhvr>
                                    </p:animEffect>
                                  </p:childTnLst>
                                </p:cTn>
                              </p:par>
                            </p:childTnLst>
                          </p:cTn>
                        </p:par>
                      </p:childTnLst>
                    </p:cTn>
                  </p:par>
                  <p:par>
                    <p:cTn id="87" fill="hold">
                      <p:stCondLst>
                        <p:cond delay="indefinite"/>
                      </p:stCondLst>
                      <p:childTnLst>
                        <p:par>
                          <p:cTn id="88" fill="hold">
                            <p:stCondLst>
                              <p:cond delay="0"/>
                            </p:stCondLst>
                            <p:childTnLst>
                              <p:par>
                                <p:cTn id="89" presetID="10" presetClass="entr" presetSubtype="0" fill="hold" nodeType="clickEffect">
                                  <p:stCondLst>
                                    <p:cond delay="0"/>
                                  </p:stCondLst>
                                  <p:childTnLst>
                                    <p:set>
                                      <p:cBhvr>
                                        <p:cTn id="90" dur="1" fill="hold">
                                          <p:stCondLst>
                                            <p:cond delay="0"/>
                                          </p:stCondLst>
                                        </p:cTn>
                                        <p:tgtEl>
                                          <p:spTgt spid="48">
                                            <p:txEl>
                                              <p:pRg st="8" end="8"/>
                                            </p:txEl>
                                          </p:spTgt>
                                        </p:tgtEl>
                                        <p:attrNameLst>
                                          <p:attrName>style.visibility</p:attrName>
                                        </p:attrNameLst>
                                      </p:cBhvr>
                                      <p:to>
                                        <p:strVal val="visible"/>
                                      </p:to>
                                    </p:set>
                                    <p:animEffect transition="in" filter="fade">
                                      <p:cBhvr>
                                        <p:cTn id="91" dur="500"/>
                                        <p:tgtEl>
                                          <p:spTgt spid="48">
                                            <p:txEl>
                                              <p:pRg st="8" end="8"/>
                                            </p:txEl>
                                          </p:spTgt>
                                        </p:tgtEl>
                                      </p:cBhvr>
                                    </p:animEffect>
                                  </p:childTnLst>
                                </p:cTn>
                              </p:par>
                            </p:childTnLst>
                          </p:cTn>
                        </p:par>
                      </p:childTnLst>
                    </p:cTn>
                  </p:par>
                  <p:par>
                    <p:cTn id="92" fill="hold">
                      <p:stCondLst>
                        <p:cond delay="indefinite"/>
                      </p:stCondLst>
                      <p:childTnLst>
                        <p:par>
                          <p:cTn id="93" fill="hold">
                            <p:stCondLst>
                              <p:cond delay="0"/>
                            </p:stCondLst>
                            <p:childTnLst>
                              <p:par>
                                <p:cTn id="94" presetID="10" presetClass="entr" presetSubtype="0" fill="hold" nodeType="clickEffect">
                                  <p:stCondLst>
                                    <p:cond delay="0"/>
                                  </p:stCondLst>
                                  <p:childTnLst>
                                    <p:set>
                                      <p:cBhvr>
                                        <p:cTn id="95" dur="1" fill="hold">
                                          <p:stCondLst>
                                            <p:cond delay="0"/>
                                          </p:stCondLst>
                                        </p:cTn>
                                        <p:tgtEl>
                                          <p:spTgt spid="48">
                                            <p:txEl>
                                              <p:pRg st="9" end="9"/>
                                            </p:txEl>
                                          </p:spTgt>
                                        </p:tgtEl>
                                        <p:attrNameLst>
                                          <p:attrName>style.visibility</p:attrName>
                                        </p:attrNameLst>
                                      </p:cBhvr>
                                      <p:to>
                                        <p:strVal val="visible"/>
                                      </p:to>
                                    </p:set>
                                    <p:animEffect transition="in" filter="fade">
                                      <p:cBhvr>
                                        <p:cTn id="96" dur="500"/>
                                        <p:tgtEl>
                                          <p:spTgt spid="48">
                                            <p:txEl>
                                              <p:pRg st="9" end="9"/>
                                            </p:txEl>
                                          </p:spTgt>
                                        </p:tgtEl>
                                      </p:cBhvr>
                                    </p:animEffect>
                                  </p:childTnLst>
                                </p:cTn>
                              </p:par>
                            </p:childTnLst>
                          </p:cTn>
                        </p:par>
                      </p:childTnLst>
                    </p:cTn>
                  </p:par>
                  <p:par>
                    <p:cTn id="97" fill="hold">
                      <p:stCondLst>
                        <p:cond delay="indefinite"/>
                      </p:stCondLst>
                      <p:childTnLst>
                        <p:par>
                          <p:cTn id="98" fill="hold">
                            <p:stCondLst>
                              <p:cond delay="0"/>
                            </p:stCondLst>
                            <p:childTnLst>
                              <p:par>
                                <p:cTn id="99" presetID="10" presetClass="entr" presetSubtype="0" fill="hold" nodeType="clickEffect">
                                  <p:stCondLst>
                                    <p:cond delay="0"/>
                                  </p:stCondLst>
                                  <p:childTnLst>
                                    <p:set>
                                      <p:cBhvr>
                                        <p:cTn id="100" dur="1" fill="hold">
                                          <p:stCondLst>
                                            <p:cond delay="0"/>
                                          </p:stCondLst>
                                        </p:cTn>
                                        <p:tgtEl>
                                          <p:spTgt spid="48">
                                            <p:txEl>
                                              <p:pRg st="10" end="10"/>
                                            </p:txEl>
                                          </p:spTgt>
                                        </p:tgtEl>
                                        <p:attrNameLst>
                                          <p:attrName>style.visibility</p:attrName>
                                        </p:attrNameLst>
                                      </p:cBhvr>
                                      <p:to>
                                        <p:strVal val="visible"/>
                                      </p:to>
                                    </p:set>
                                    <p:animEffect transition="in" filter="fade">
                                      <p:cBhvr>
                                        <p:cTn id="101" dur="500"/>
                                        <p:tgtEl>
                                          <p:spTgt spid="48">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16BD4D-D7FD-3A72-8F1B-EF41F1A6520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3A9ED46-F22D-50B8-4A14-7018BBF5798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910B1FD-B8BD-D148-FC9D-2DA1CA31CAD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D8AACA9-1189-FAC3-FDE1-97EDC8FA51B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0B364EBE-C2E9-6250-BAFC-2797932EF36A}"/>
              </a:ext>
            </a:extLst>
          </p:cNvPr>
          <p:cNvSpPr txBox="1"/>
          <p:nvPr/>
        </p:nvSpPr>
        <p:spPr>
          <a:xfrm>
            <a:off x="6015900" y="1155361"/>
            <a:ext cx="4551934" cy="914400"/>
          </a:xfrm>
          <a:prstGeom prst="rect">
            <a:avLst/>
          </a:prstGeom>
          <a:solidFill>
            <a:srgbClr val="203E5F"/>
          </a:solidFill>
        </p:spPr>
        <p:txBody>
          <a:bodyPr wrap="square" rtlCol="0" anchor="ctr">
            <a:spAutoFit/>
          </a:bodyPr>
          <a:lstStyle>
            <a:defPPr>
              <a:defRPr lang="en-US"/>
            </a:defPPr>
            <a:lvl1pPr algn="ctr" rtl="1">
              <a:defRPr sz="2800" b="1">
                <a:solidFill>
                  <a:schemeClr val="bg1"/>
                </a:solidFill>
                <a:latin typeface="Alexandria" charset="0"/>
                <a:cs typeface="Alexandria" charset="0"/>
              </a:defRPr>
            </a:lvl1pPr>
          </a:lstStyle>
          <a:p>
            <a:r>
              <a:rPr lang="ar-SA" dirty="0"/>
              <a:t>طريقة التدريس</a:t>
            </a:r>
            <a:endParaRPr lang="en-US" dirty="0"/>
          </a:p>
        </p:txBody>
      </p:sp>
      <p:sp>
        <p:nvSpPr>
          <p:cNvPr id="28" name="Rectangle 27">
            <a:extLst>
              <a:ext uri="{FF2B5EF4-FFF2-40B4-BE49-F238E27FC236}">
                <a16:creationId xmlns:a16="http://schemas.microsoft.com/office/drawing/2014/main" id="{5988163C-AE2D-44DC-62F0-4E1CEDF3470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3205CF4-E563-533A-0840-460828B25AD9}"/>
              </a:ext>
            </a:extLst>
          </p:cNvPr>
          <p:cNvSpPr txBox="1"/>
          <p:nvPr/>
        </p:nvSpPr>
        <p:spPr>
          <a:xfrm>
            <a:off x="2917371" y="2238355"/>
            <a:ext cx="8922577" cy="4610749"/>
          </a:xfrm>
          <a:prstGeom prst="rect">
            <a:avLst/>
          </a:prstGeom>
          <a:noFill/>
        </p:spPr>
        <p:txBody>
          <a:bodyPr wrap="square" rtlCol="0">
            <a:spAutoFit/>
          </a:bodyPr>
          <a:lstStyle/>
          <a:p>
            <a:pPr algn="just" rtl="1">
              <a:lnSpc>
                <a:spcPct val="150000"/>
              </a:lnSpc>
            </a:pPr>
            <a:r>
              <a:rPr lang="ar-SA" sz="2000" b="1" dirty="0">
                <a:solidFill>
                  <a:srgbClr val="203E5F"/>
                </a:solidFill>
                <a:latin typeface="Alexandria" charset="0"/>
                <a:cs typeface="Alexandria" charset="0"/>
              </a:rPr>
              <a:t>يتكون المقرر من </a:t>
            </a:r>
            <a:r>
              <a:rPr lang="ar-SA" sz="2000" b="1" dirty="0">
                <a:solidFill>
                  <a:srgbClr val="AC4140"/>
                </a:solidFill>
                <a:latin typeface="Alexandria" charset="0"/>
                <a:cs typeface="Alexandria" charset="0"/>
              </a:rPr>
              <a:t>(10) محاضرات </a:t>
            </a:r>
            <a:r>
              <a:rPr lang="ar-SA" sz="2000" b="1" dirty="0">
                <a:solidFill>
                  <a:srgbClr val="203E5F"/>
                </a:solidFill>
                <a:latin typeface="Alexandria" charset="0"/>
                <a:cs typeface="Alexandria" charset="0"/>
              </a:rPr>
              <a:t>يتم تدريسها خلال </a:t>
            </a:r>
            <a:r>
              <a:rPr lang="ar-SA" sz="2000" b="1" dirty="0">
                <a:solidFill>
                  <a:srgbClr val="AC4140"/>
                </a:solidFill>
                <a:latin typeface="Alexandria" charset="0"/>
                <a:cs typeface="Alexandria" charset="0"/>
              </a:rPr>
              <a:t>(10) أسابيع </a:t>
            </a:r>
            <a:r>
              <a:rPr lang="ar-SA" sz="2000" b="1" dirty="0">
                <a:solidFill>
                  <a:srgbClr val="203E5F"/>
                </a:solidFill>
                <a:latin typeface="Alexandria" charset="0"/>
                <a:cs typeface="Alexandria" charset="0"/>
              </a:rPr>
              <a:t>دراسية</a:t>
            </a:r>
          </a:p>
          <a:p>
            <a:pPr algn="just" rtl="1">
              <a:lnSpc>
                <a:spcPct val="150000"/>
              </a:lnSpc>
            </a:pPr>
            <a:r>
              <a:rPr lang="ar-SA" sz="2000" dirty="0">
                <a:latin typeface="Alexandria" charset="0"/>
                <a:cs typeface="Alexandria" charset="0"/>
              </a:rPr>
              <a:t> - المحاضرات تشمل موضوعات المقرر والجوانب </a:t>
            </a:r>
            <a:r>
              <a:rPr lang="ar-SA" sz="2000" dirty="0">
                <a:solidFill>
                  <a:srgbClr val="AC4140"/>
                </a:solidFill>
                <a:latin typeface="Alexandria" charset="0"/>
                <a:cs typeface="Alexandria" charset="0"/>
              </a:rPr>
              <a:t>النظرية والتطبيقية </a:t>
            </a:r>
            <a:r>
              <a:rPr lang="ar-SA" sz="2000" dirty="0">
                <a:latin typeface="Alexandria" charset="0"/>
                <a:cs typeface="Alexandria" charset="0"/>
              </a:rPr>
              <a:t>معاً.</a:t>
            </a:r>
          </a:p>
          <a:p>
            <a:pPr algn="just" rtl="1">
              <a:lnSpc>
                <a:spcPct val="150000"/>
              </a:lnSpc>
            </a:pPr>
            <a:r>
              <a:rPr lang="ar-SA" sz="2000" dirty="0">
                <a:latin typeface="Alexandria" charset="0"/>
                <a:cs typeface="Alexandria" charset="0"/>
              </a:rPr>
              <a:t> - تنشر المحاضرات المسجلة على </a:t>
            </a:r>
            <a:r>
              <a:rPr lang="ar-SA" sz="2000" dirty="0">
                <a:solidFill>
                  <a:srgbClr val="AC4140"/>
                </a:solidFill>
                <a:latin typeface="Alexandria" charset="0"/>
                <a:cs typeface="Alexandria" charset="0"/>
              </a:rPr>
              <a:t>منصة الجامعة</a:t>
            </a:r>
            <a:r>
              <a:rPr lang="ar-SA" sz="2000" dirty="0">
                <a:latin typeface="Alexandria" charset="0"/>
                <a:cs typeface="Alexandria" charset="0"/>
              </a:rPr>
              <a:t>.</a:t>
            </a:r>
          </a:p>
          <a:p>
            <a:pPr algn="just" rtl="1">
              <a:lnSpc>
                <a:spcPct val="150000"/>
              </a:lnSpc>
            </a:pPr>
            <a:r>
              <a:rPr lang="ar-SA" sz="2000" dirty="0">
                <a:latin typeface="Alexandria" charset="0"/>
                <a:cs typeface="Alexandria" charset="0"/>
              </a:rPr>
              <a:t> - نشر المحاضرات بشكل أسبوعي (يوم السبت من كل أسبوع).</a:t>
            </a:r>
          </a:p>
          <a:p>
            <a:pPr algn="just" rtl="1">
              <a:lnSpc>
                <a:spcPct val="150000"/>
              </a:lnSpc>
            </a:pPr>
            <a:r>
              <a:rPr lang="ar-SA" sz="1100" dirty="0">
                <a:latin typeface="Alexandria" charset="0"/>
                <a:cs typeface="Alexandria" charset="0"/>
              </a:rPr>
              <a:t>     </a:t>
            </a:r>
            <a:r>
              <a:rPr lang="ar-SA" sz="600" dirty="0">
                <a:latin typeface="Alexandria" charset="0"/>
                <a:cs typeface="Alexandria" charset="0"/>
              </a:rPr>
              <a:t>    </a:t>
            </a:r>
            <a:r>
              <a:rPr lang="ar-SA" sz="1000" dirty="0">
                <a:latin typeface="Alexandria" charset="0"/>
                <a:cs typeface="Alexandria" charset="0"/>
              </a:rPr>
              <a:t> </a:t>
            </a:r>
          </a:p>
          <a:p>
            <a:pPr algn="just" rtl="1">
              <a:lnSpc>
                <a:spcPct val="150000"/>
              </a:lnSpc>
            </a:pPr>
            <a:r>
              <a:rPr lang="ar-SA" sz="2000" b="1" dirty="0">
                <a:solidFill>
                  <a:srgbClr val="203E5F"/>
                </a:solidFill>
                <a:latin typeface="Alexandria" charset="0"/>
                <a:cs typeface="Alexandria" charset="0"/>
              </a:rPr>
              <a:t>الأنشطة التدريسية (حلقات النقاش الأسبوعية)</a:t>
            </a:r>
          </a:p>
          <a:p>
            <a:pPr algn="just" rtl="1">
              <a:lnSpc>
                <a:spcPct val="150000"/>
              </a:lnSpc>
            </a:pPr>
            <a:r>
              <a:rPr lang="ar-SA" sz="2000" dirty="0">
                <a:latin typeface="Alexandria" charset="0"/>
                <a:cs typeface="Alexandria" charset="0"/>
              </a:rPr>
              <a:t> - عقد </a:t>
            </a:r>
            <a:r>
              <a:rPr lang="ar-SA" sz="2000" dirty="0">
                <a:solidFill>
                  <a:srgbClr val="AC4140"/>
                </a:solidFill>
                <a:latin typeface="Alexandria" charset="0"/>
                <a:cs typeface="Alexandria" charset="0"/>
              </a:rPr>
              <a:t>حلقة نقاش أسبوعية </a:t>
            </a:r>
            <a:r>
              <a:rPr lang="ar-SA" sz="2000" dirty="0">
                <a:latin typeface="Alexandria" charset="0"/>
                <a:cs typeface="Alexandria" charset="0"/>
              </a:rPr>
              <a:t>بحسب الجدول المعلن من إدارة الكلية.</a:t>
            </a:r>
          </a:p>
          <a:p>
            <a:pPr algn="just" rtl="1">
              <a:lnSpc>
                <a:spcPct val="150000"/>
              </a:lnSpc>
            </a:pPr>
            <a:r>
              <a:rPr lang="ar-SA" sz="2000" dirty="0">
                <a:latin typeface="Alexandria" charset="0"/>
                <a:cs typeface="Alexandria" charset="0"/>
              </a:rPr>
              <a:t> - تكون حلقة النقاش فرصة للطلاب </a:t>
            </a:r>
            <a:r>
              <a:rPr lang="ar-SA" sz="2000" dirty="0">
                <a:solidFill>
                  <a:srgbClr val="AC4140"/>
                </a:solidFill>
                <a:latin typeface="Alexandria" charset="0"/>
                <a:cs typeface="Alexandria" charset="0"/>
              </a:rPr>
              <a:t>لطرح الأسئلة والاستفسارات </a:t>
            </a:r>
            <a:r>
              <a:rPr lang="ar-SA" sz="2000" dirty="0">
                <a:latin typeface="Alexandria" charset="0"/>
                <a:cs typeface="Alexandria" charset="0"/>
              </a:rPr>
              <a:t>حول المقرر.</a:t>
            </a:r>
          </a:p>
          <a:p>
            <a:pPr algn="just" rtl="1">
              <a:lnSpc>
                <a:spcPct val="150000"/>
              </a:lnSpc>
            </a:pPr>
            <a:r>
              <a:rPr lang="ar-SA" sz="2000" dirty="0">
                <a:latin typeface="Alexandria" charset="0"/>
                <a:cs typeface="Alexandria" charset="0"/>
              </a:rPr>
              <a:t> - حلقة النقاش يحضرها عضو هيئة التدريس ومدير المقرر والطلاب.</a:t>
            </a:r>
          </a:p>
          <a:p>
            <a:pPr algn="just" rtl="1">
              <a:lnSpc>
                <a:spcPct val="150000"/>
              </a:lnSpc>
            </a:pPr>
            <a:r>
              <a:rPr lang="ar-SA" sz="2000" dirty="0">
                <a:latin typeface="Alexandria" charset="0"/>
                <a:cs typeface="Alexandria" charset="0"/>
              </a:rPr>
              <a:t> - الفترة الزمنية لحلقة النقاش </a:t>
            </a:r>
            <a:r>
              <a:rPr lang="ar-SA" sz="2000" dirty="0">
                <a:solidFill>
                  <a:srgbClr val="AC4140"/>
                </a:solidFill>
                <a:latin typeface="Alexandria" charset="0"/>
                <a:cs typeface="Alexandria" charset="0"/>
              </a:rPr>
              <a:t>ساعة واحدة فقط </a:t>
            </a:r>
            <a:r>
              <a:rPr lang="ar-SA" sz="2000" dirty="0">
                <a:latin typeface="Alexandria" charset="0"/>
                <a:cs typeface="Alexandria" charset="0"/>
              </a:rPr>
              <a:t>كل أسبوع.</a:t>
            </a:r>
          </a:p>
        </p:txBody>
      </p:sp>
      <p:grpSp>
        <p:nvGrpSpPr>
          <p:cNvPr id="4" name="Group 3">
            <a:extLst>
              <a:ext uri="{FF2B5EF4-FFF2-40B4-BE49-F238E27FC236}">
                <a16:creationId xmlns:a16="http://schemas.microsoft.com/office/drawing/2014/main" id="{7A9CBDB1-D433-AF16-6FB1-1A8F03CDA2B8}"/>
              </a:ext>
            </a:extLst>
          </p:cNvPr>
          <p:cNvGrpSpPr/>
          <p:nvPr/>
        </p:nvGrpSpPr>
        <p:grpSpPr>
          <a:xfrm>
            <a:off x="10649348" y="1118335"/>
            <a:ext cx="1190600" cy="988453"/>
            <a:chOff x="3386537" y="1335074"/>
            <a:chExt cx="1190600" cy="988453"/>
          </a:xfrm>
        </p:grpSpPr>
        <p:sp>
          <p:nvSpPr>
            <p:cNvPr id="32" name="Rectangle 31">
              <a:extLst>
                <a:ext uri="{FF2B5EF4-FFF2-40B4-BE49-F238E27FC236}">
                  <a16:creationId xmlns:a16="http://schemas.microsoft.com/office/drawing/2014/main" id="{B517239B-B7B4-D67D-F83C-1E99B79B126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FB1D7303-DE58-6301-C25F-9E3F5DBB7C3A}"/>
                </a:ext>
              </a:extLst>
            </p:cNvPr>
            <p:cNvSpPr txBox="1"/>
            <p:nvPr/>
          </p:nvSpPr>
          <p:spPr>
            <a:xfrm>
              <a:off x="3549566" y="1480282"/>
              <a:ext cx="819100" cy="646331"/>
            </a:xfrm>
            <a:prstGeom prst="rect">
              <a:avLst/>
            </a:prstGeom>
            <a:noFill/>
          </p:spPr>
          <p:txBody>
            <a:bodyPr wrap="square" rtlCol="0">
              <a:spAutoFit/>
            </a:bodyPr>
            <a:lstStyle/>
            <a:p>
              <a:pPr algn="ctr" rtl="1"/>
              <a:r>
                <a:rPr lang="ar-SA"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grpSp>
      <p:pic>
        <p:nvPicPr>
          <p:cNvPr id="6" name="Graphic 21">
            <a:extLst>
              <a:ext uri="{FF2B5EF4-FFF2-40B4-BE49-F238E27FC236}">
                <a16:creationId xmlns:a16="http://schemas.microsoft.com/office/drawing/2014/main" id="{F68EEE13-E30E-3E1E-6D44-975E24AABC7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06794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1">
                                            <p:txEl>
                                              <p:pRg st="0" end="0"/>
                                            </p:txEl>
                                          </p:spTgt>
                                        </p:tgtEl>
                                        <p:attrNameLst>
                                          <p:attrName>style.visibility</p:attrName>
                                        </p:attrNameLst>
                                      </p:cBhvr>
                                      <p:to>
                                        <p:strVal val="visible"/>
                                      </p:to>
                                    </p:set>
                                    <p:animEffect transition="in" filter="fade">
                                      <p:cBhvr>
                                        <p:cTn id="17" dur="500"/>
                                        <p:tgtEl>
                                          <p:spTgt spid="31">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31">
                                            <p:txEl>
                                              <p:pRg st="1" end="1"/>
                                            </p:txEl>
                                          </p:spTgt>
                                        </p:tgtEl>
                                        <p:attrNameLst>
                                          <p:attrName>style.visibility</p:attrName>
                                        </p:attrNameLst>
                                      </p:cBhvr>
                                      <p:to>
                                        <p:strVal val="visible"/>
                                      </p:to>
                                    </p:set>
                                    <p:animEffect transition="in" filter="fade">
                                      <p:cBhvr>
                                        <p:cTn id="22" dur="1000"/>
                                        <p:tgtEl>
                                          <p:spTgt spid="31">
                                            <p:txEl>
                                              <p:pRg st="1" end="1"/>
                                            </p:txEl>
                                          </p:spTgt>
                                        </p:tgtEl>
                                      </p:cBhvr>
                                    </p:animEffect>
                                    <p:anim calcmode="lin" valueType="num">
                                      <p:cBhvr>
                                        <p:cTn id="23" dur="1000" fill="hold"/>
                                        <p:tgtEl>
                                          <p:spTgt spid="31">
                                            <p:txEl>
                                              <p:pRg st="1" end="1"/>
                                            </p:txEl>
                                          </p:spTgt>
                                        </p:tgtEl>
                                        <p:attrNameLst>
                                          <p:attrName>ppt_x</p:attrName>
                                        </p:attrNameLst>
                                      </p:cBhvr>
                                      <p:tavLst>
                                        <p:tav tm="0">
                                          <p:val>
                                            <p:strVal val="#ppt_x"/>
                                          </p:val>
                                        </p:tav>
                                        <p:tav tm="100000">
                                          <p:val>
                                            <p:strVal val="#ppt_x"/>
                                          </p:val>
                                        </p:tav>
                                      </p:tavLst>
                                    </p:anim>
                                    <p:anim calcmode="lin" valueType="num">
                                      <p:cBhvr>
                                        <p:cTn id="24" dur="1000" fill="hold"/>
                                        <p:tgtEl>
                                          <p:spTgt spid="3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31">
                                            <p:txEl>
                                              <p:pRg st="2" end="2"/>
                                            </p:txEl>
                                          </p:spTgt>
                                        </p:tgtEl>
                                        <p:attrNameLst>
                                          <p:attrName>style.visibility</p:attrName>
                                        </p:attrNameLst>
                                      </p:cBhvr>
                                      <p:to>
                                        <p:strVal val="visible"/>
                                      </p:to>
                                    </p:set>
                                    <p:animEffect transition="in" filter="fade">
                                      <p:cBhvr>
                                        <p:cTn id="29" dur="1000"/>
                                        <p:tgtEl>
                                          <p:spTgt spid="31">
                                            <p:txEl>
                                              <p:pRg st="2" end="2"/>
                                            </p:txEl>
                                          </p:spTgt>
                                        </p:tgtEl>
                                      </p:cBhvr>
                                    </p:animEffect>
                                    <p:anim calcmode="lin" valueType="num">
                                      <p:cBhvr>
                                        <p:cTn id="30" dur="1000" fill="hold"/>
                                        <p:tgtEl>
                                          <p:spTgt spid="31">
                                            <p:txEl>
                                              <p:pRg st="2" end="2"/>
                                            </p:txEl>
                                          </p:spTgt>
                                        </p:tgtEl>
                                        <p:attrNameLst>
                                          <p:attrName>ppt_x</p:attrName>
                                        </p:attrNameLst>
                                      </p:cBhvr>
                                      <p:tavLst>
                                        <p:tav tm="0">
                                          <p:val>
                                            <p:strVal val="#ppt_x"/>
                                          </p:val>
                                        </p:tav>
                                        <p:tav tm="100000">
                                          <p:val>
                                            <p:strVal val="#ppt_x"/>
                                          </p:val>
                                        </p:tav>
                                      </p:tavLst>
                                    </p:anim>
                                    <p:anim calcmode="lin" valueType="num">
                                      <p:cBhvr>
                                        <p:cTn id="31" dur="1000" fill="hold"/>
                                        <p:tgtEl>
                                          <p:spTgt spid="31">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31">
                                            <p:txEl>
                                              <p:pRg st="3" end="3"/>
                                            </p:txEl>
                                          </p:spTgt>
                                        </p:tgtEl>
                                        <p:attrNameLst>
                                          <p:attrName>style.visibility</p:attrName>
                                        </p:attrNameLst>
                                      </p:cBhvr>
                                      <p:to>
                                        <p:strVal val="visible"/>
                                      </p:to>
                                    </p:set>
                                    <p:animEffect transition="in" filter="fade">
                                      <p:cBhvr>
                                        <p:cTn id="36" dur="1000"/>
                                        <p:tgtEl>
                                          <p:spTgt spid="31">
                                            <p:txEl>
                                              <p:pRg st="3" end="3"/>
                                            </p:txEl>
                                          </p:spTgt>
                                        </p:tgtEl>
                                      </p:cBhvr>
                                    </p:animEffect>
                                    <p:anim calcmode="lin" valueType="num">
                                      <p:cBhvr>
                                        <p:cTn id="37" dur="1000" fill="hold"/>
                                        <p:tgtEl>
                                          <p:spTgt spid="31">
                                            <p:txEl>
                                              <p:pRg st="3" end="3"/>
                                            </p:txEl>
                                          </p:spTgt>
                                        </p:tgtEl>
                                        <p:attrNameLst>
                                          <p:attrName>ppt_x</p:attrName>
                                        </p:attrNameLst>
                                      </p:cBhvr>
                                      <p:tavLst>
                                        <p:tav tm="0">
                                          <p:val>
                                            <p:strVal val="#ppt_x"/>
                                          </p:val>
                                        </p:tav>
                                        <p:tav tm="100000">
                                          <p:val>
                                            <p:strVal val="#ppt_x"/>
                                          </p:val>
                                        </p:tav>
                                      </p:tavLst>
                                    </p:anim>
                                    <p:anim calcmode="lin" valueType="num">
                                      <p:cBhvr>
                                        <p:cTn id="38" dur="1000" fill="hold"/>
                                        <p:tgtEl>
                                          <p:spTgt spid="31">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31">
                                            <p:txEl>
                                              <p:pRg st="4" end="4"/>
                                            </p:txEl>
                                          </p:spTgt>
                                        </p:tgtEl>
                                        <p:attrNameLst>
                                          <p:attrName>style.visibility</p:attrName>
                                        </p:attrNameLst>
                                      </p:cBhvr>
                                      <p:to>
                                        <p:strVal val="visible"/>
                                      </p:to>
                                    </p:set>
                                    <p:animEffect transition="in" filter="fade">
                                      <p:cBhvr>
                                        <p:cTn id="43" dur="1000"/>
                                        <p:tgtEl>
                                          <p:spTgt spid="31">
                                            <p:txEl>
                                              <p:pRg st="4" end="4"/>
                                            </p:txEl>
                                          </p:spTgt>
                                        </p:tgtEl>
                                      </p:cBhvr>
                                    </p:animEffect>
                                    <p:anim calcmode="lin" valueType="num">
                                      <p:cBhvr>
                                        <p:cTn id="44" dur="1000" fill="hold"/>
                                        <p:tgtEl>
                                          <p:spTgt spid="31">
                                            <p:txEl>
                                              <p:pRg st="4" end="4"/>
                                            </p:txEl>
                                          </p:spTgt>
                                        </p:tgtEl>
                                        <p:attrNameLst>
                                          <p:attrName>ppt_x</p:attrName>
                                        </p:attrNameLst>
                                      </p:cBhvr>
                                      <p:tavLst>
                                        <p:tav tm="0">
                                          <p:val>
                                            <p:strVal val="#ppt_x"/>
                                          </p:val>
                                        </p:tav>
                                        <p:tav tm="100000">
                                          <p:val>
                                            <p:strVal val="#ppt_x"/>
                                          </p:val>
                                        </p:tav>
                                      </p:tavLst>
                                    </p:anim>
                                    <p:anim calcmode="lin" valueType="num">
                                      <p:cBhvr>
                                        <p:cTn id="45" dur="1000" fill="hold"/>
                                        <p:tgtEl>
                                          <p:spTgt spid="31">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nodeType="clickEffect">
                                  <p:stCondLst>
                                    <p:cond delay="0"/>
                                  </p:stCondLst>
                                  <p:childTnLst>
                                    <p:set>
                                      <p:cBhvr>
                                        <p:cTn id="49" dur="1" fill="hold">
                                          <p:stCondLst>
                                            <p:cond delay="0"/>
                                          </p:stCondLst>
                                        </p:cTn>
                                        <p:tgtEl>
                                          <p:spTgt spid="31">
                                            <p:txEl>
                                              <p:pRg st="5" end="5"/>
                                            </p:txEl>
                                          </p:spTgt>
                                        </p:tgtEl>
                                        <p:attrNameLst>
                                          <p:attrName>style.visibility</p:attrName>
                                        </p:attrNameLst>
                                      </p:cBhvr>
                                      <p:to>
                                        <p:strVal val="visible"/>
                                      </p:to>
                                    </p:set>
                                    <p:animEffect transition="in" filter="fade">
                                      <p:cBhvr>
                                        <p:cTn id="50" dur="1000"/>
                                        <p:tgtEl>
                                          <p:spTgt spid="31">
                                            <p:txEl>
                                              <p:pRg st="5" end="5"/>
                                            </p:txEl>
                                          </p:spTgt>
                                        </p:tgtEl>
                                      </p:cBhvr>
                                    </p:animEffect>
                                    <p:anim calcmode="lin" valueType="num">
                                      <p:cBhvr>
                                        <p:cTn id="51" dur="1000" fill="hold"/>
                                        <p:tgtEl>
                                          <p:spTgt spid="31">
                                            <p:txEl>
                                              <p:pRg st="5" end="5"/>
                                            </p:txEl>
                                          </p:spTgt>
                                        </p:tgtEl>
                                        <p:attrNameLst>
                                          <p:attrName>ppt_x</p:attrName>
                                        </p:attrNameLst>
                                      </p:cBhvr>
                                      <p:tavLst>
                                        <p:tav tm="0">
                                          <p:val>
                                            <p:strVal val="#ppt_x"/>
                                          </p:val>
                                        </p:tav>
                                        <p:tav tm="100000">
                                          <p:val>
                                            <p:strVal val="#ppt_x"/>
                                          </p:val>
                                        </p:tav>
                                      </p:tavLst>
                                    </p:anim>
                                    <p:anim calcmode="lin" valueType="num">
                                      <p:cBhvr>
                                        <p:cTn id="52" dur="1000" fill="hold"/>
                                        <p:tgtEl>
                                          <p:spTgt spid="31">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nodeType="clickEffect">
                                  <p:stCondLst>
                                    <p:cond delay="0"/>
                                  </p:stCondLst>
                                  <p:childTnLst>
                                    <p:set>
                                      <p:cBhvr>
                                        <p:cTn id="56" dur="1" fill="hold">
                                          <p:stCondLst>
                                            <p:cond delay="0"/>
                                          </p:stCondLst>
                                        </p:cTn>
                                        <p:tgtEl>
                                          <p:spTgt spid="31">
                                            <p:txEl>
                                              <p:pRg st="6" end="6"/>
                                            </p:txEl>
                                          </p:spTgt>
                                        </p:tgtEl>
                                        <p:attrNameLst>
                                          <p:attrName>style.visibility</p:attrName>
                                        </p:attrNameLst>
                                      </p:cBhvr>
                                      <p:to>
                                        <p:strVal val="visible"/>
                                      </p:to>
                                    </p:set>
                                    <p:animEffect transition="in" filter="fade">
                                      <p:cBhvr>
                                        <p:cTn id="57" dur="1000"/>
                                        <p:tgtEl>
                                          <p:spTgt spid="31">
                                            <p:txEl>
                                              <p:pRg st="6" end="6"/>
                                            </p:txEl>
                                          </p:spTgt>
                                        </p:tgtEl>
                                      </p:cBhvr>
                                    </p:animEffect>
                                    <p:anim calcmode="lin" valueType="num">
                                      <p:cBhvr>
                                        <p:cTn id="58" dur="1000" fill="hold"/>
                                        <p:tgtEl>
                                          <p:spTgt spid="31">
                                            <p:txEl>
                                              <p:pRg st="6" end="6"/>
                                            </p:txEl>
                                          </p:spTgt>
                                        </p:tgtEl>
                                        <p:attrNameLst>
                                          <p:attrName>ppt_x</p:attrName>
                                        </p:attrNameLst>
                                      </p:cBhvr>
                                      <p:tavLst>
                                        <p:tav tm="0">
                                          <p:val>
                                            <p:strVal val="#ppt_x"/>
                                          </p:val>
                                        </p:tav>
                                        <p:tav tm="100000">
                                          <p:val>
                                            <p:strVal val="#ppt_x"/>
                                          </p:val>
                                        </p:tav>
                                      </p:tavLst>
                                    </p:anim>
                                    <p:anim calcmode="lin" valueType="num">
                                      <p:cBhvr>
                                        <p:cTn id="59" dur="1000" fill="hold"/>
                                        <p:tgtEl>
                                          <p:spTgt spid="31">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nodeType="clickEffect">
                                  <p:stCondLst>
                                    <p:cond delay="0"/>
                                  </p:stCondLst>
                                  <p:childTnLst>
                                    <p:set>
                                      <p:cBhvr>
                                        <p:cTn id="63" dur="1" fill="hold">
                                          <p:stCondLst>
                                            <p:cond delay="0"/>
                                          </p:stCondLst>
                                        </p:cTn>
                                        <p:tgtEl>
                                          <p:spTgt spid="31">
                                            <p:txEl>
                                              <p:pRg st="7" end="7"/>
                                            </p:txEl>
                                          </p:spTgt>
                                        </p:tgtEl>
                                        <p:attrNameLst>
                                          <p:attrName>style.visibility</p:attrName>
                                        </p:attrNameLst>
                                      </p:cBhvr>
                                      <p:to>
                                        <p:strVal val="visible"/>
                                      </p:to>
                                    </p:set>
                                    <p:animEffect transition="in" filter="fade">
                                      <p:cBhvr>
                                        <p:cTn id="64" dur="1000"/>
                                        <p:tgtEl>
                                          <p:spTgt spid="31">
                                            <p:txEl>
                                              <p:pRg st="7" end="7"/>
                                            </p:txEl>
                                          </p:spTgt>
                                        </p:tgtEl>
                                      </p:cBhvr>
                                    </p:animEffect>
                                    <p:anim calcmode="lin" valueType="num">
                                      <p:cBhvr>
                                        <p:cTn id="65" dur="1000" fill="hold"/>
                                        <p:tgtEl>
                                          <p:spTgt spid="31">
                                            <p:txEl>
                                              <p:pRg st="7" end="7"/>
                                            </p:txEl>
                                          </p:spTgt>
                                        </p:tgtEl>
                                        <p:attrNameLst>
                                          <p:attrName>ppt_x</p:attrName>
                                        </p:attrNameLst>
                                      </p:cBhvr>
                                      <p:tavLst>
                                        <p:tav tm="0">
                                          <p:val>
                                            <p:strVal val="#ppt_x"/>
                                          </p:val>
                                        </p:tav>
                                        <p:tav tm="100000">
                                          <p:val>
                                            <p:strVal val="#ppt_x"/>
                                          </p:val>
                                        </p:tav>
                                      </p:tavLst>
                                    </p:anim>
                                    <p:anim calcmode="lin" valueType="num">
                                      <p:cBhvr>
                                        <p:cTn id="66" dur="1000" fill="hold"/>
                                        <p:tgtEl>
                                          <p:spTgt spid="31">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nodeType="clickEffect">
                                  <p:stCondLst>
                                    <p:cond delay="0"/>
                                  </p:stCondLst>
                                  <p:childTnLst>
                                    <p:set>
                                      <p:cBhvr>
                                        <p:cTn id="70" dur="1" fill="hold">
                                          <p:stCondLst>
                                            <p:cond delay="0"/>
                                          </p:stCondLst>
                                        </p:cTn>
                                        <p:tgtEl>
                                          <p:spTgt spid="31">
                                            <p:txEl>
                                              <p:pRg st="8" end="8"/>
                                            </p:txEl>
                                          </p:spTgt>
                                        </p:tgtEl>
                                        <p:attrNameLst>
                                          <p:attrName>style.visibility</p:attrName>
                                        </p:attrNameLst>
                                      </p:cBhvr>
                                      <p:to>
                                        <p:strVal val="visible"/>
                                      </p:to>
                                    </p:set>
                                    <p:animEffect transition="in" filter="fade">
                                      <p:cBhvr>
                                        <p:cTn id="71" dur="1000"/>
                                        <p:tgtEl>
                                          <p:spTgt spid="31">
                                            <p:txEl>
                                              <p:pRg st="8" end="8"/>
                                            </p:txEl>
                                          </p:spTgt>
                                        </p:tgtEl>
                                      </p:cBhvr>
                                    </p:animEffect>
                                    <p:anim calcmode="lin" valueType="num">
                                      <p:cBhvr>
                                        <p:cTn id="72" dur="1000" fill="hold"/>
                                        <p:tgtEl>
                                          <p:spTgt spid="31">
                                            <p:txEl>
                                              <p:pRg st="8" end="8"/>
                                            </p:txEl>
                                          </p:spTgt>
                                        </p:tgtEl>
                                        <p:attrNameLst>
                                          <p:attrName>ppt_x</p:attrName>
                                        </p:attrNameLst>
                                      </p:cBhvr>
                                      <p:tavLst>
                                        <p:tav tm="0">
                                          <p:val>
                                            <p:strVal val="#ppt_x"/>
                                          </p:val>
                                        </p:tav>
                                        <p:tav tm="100000">
                                          <p:val>
                                            <p:strVal val="#ppt_x"/>
                                          </p:val>
                                        </p:tav>
                                      </p:tavLst>
                                    </p:anim>
                                    <p:anim calcmode="lin" valueType="num">
                                      <p:cBhvr>
                                        <p:cTn id="73" dur="1000" fill="hold"/>
                                        <p:tgtEl>
                                          <p:spTgt spid="31">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42" presetClass="entr" presetSubtype="0" fill="hold" nodeType="clickEffect">
                                  <p:stCondLst>
                                    <p:cond delay="0"/>
                                  </p:stCondLst>
                                  <p:childTnLst>
                                    <p:set>
                                      <p:cBhvr>
                                        <p:cTn id="77" dur="1" fill="hold">
                                          <p:stCondLst>
                                            <p:cond delay="0"/>
                                          </p:stCondLst>
                                        </p:cTn>
                                        <p:tgtEl>
                                          <p:spTgt spid="31">
                                            <p:txEl>
                                              <p:pRg st="9" end="9"/>
                                            </p:txEl>
                                          </p:spTgt>
                                        </p:tgtEl>
                                        <p:attrNameLst>
                                          <p:attrName>style.visibility</p:attrName>
                                        </p:attrNameLst>
                                      </p:cBhvr>
                                      <p:to>
                                        <p:strVal val="visible"/>
                                      </p:to>
                                    </p:set>
                                    <p:animEffect transition="in" filter="fade">
                                      <p:cBhvr>
                                        <p:cTn id="78" dur="1000"/>
                                        <p:tgtEl>
                                          <p:spTgt spid="31">
                                            <p:txEl>
                                              <p:pRg st="9" end="9"/>
                                            </p:txEl>
                                          </p:spTgt>
                                        </p:tgtEl>
                                      </p:cBhvr>
                                    </p:animEffect>
                                    <p:anim calcmode="lin" valueType="num">
                                      <p:cBhvr>
                                        <p:cTn id="79" dur="1000" fill="hold"/>
                                        <p:tgtEl>
                                          <p:spTgt spid="31">
                                            <p:txEl>
                                              <p:pRg st="9" end="9"/>
                                            </p:txEl>
                                          </p:spTgt>
                                        </p:tgtEl>
                                        <p:attrNameLst>
                                          <p:attrName>ppt_x</p:attrName>
                                        </p:attrNameLst>
                                      </p:cBhvr>
                                      <p:tavLst>
                                        <p:tav tm="0">
                                          <p:val>
                                            <p:strVal val="#ppt_x"/>
                                          </p:val>
                                        </p:tav>
                                        <p:tav tm="100000">
                                          <p:val>
                                            <p:strVal val="#ppt_x"/>
                                          </p:val>
                                        </p:tav>
                                      </p:tavLst>
                                    </p:anim>
                                    <p:anim calcmode="lin" valueType="num">
                                      <p:cBhvr>
                                        <p:cTn id="80" dur="1000" fill="hold"/>
                                        <p:tgtEl>
                                          <p:spTgt spid="31">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C268C4-B290-85AE-DD6C-914E877DB4F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1BF9D9E-222A-D3E3-C5A2-D6F5EBA1AF0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18D9AB2-873C-DA67-549A-B3080660360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AD28701-44C2-9CD2-815C-B980A92C241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7C07B5DF-ACFB-B06B-3E97-3BD2AC66E7D2}"/>
              </a:ext>
            </a:extLst>
          </p:cNvPr>
          <p:cNvSpPr txBox="1">
            <a:spLocks/>
          </p:cNvSpPr>
          <p:nvPr/>
        </p:nvSpPr>
        <p:spPr>
          <a:xfrm>
            <a:off x="5734872" y="1164054"/>
            <a:ext cx="4869034" cy="914400"/>
          </a:xfrm>
          <a:prstGeom prst="rect">
            <a:avLst/>
          </a:prstGeom>
          <a:solidFill>
            <a:srgbClr val="203E5F"/>
          </a:solidFill>
        </p:spPr>
        <p:txBody>
          <a:bodyPr wrap="square" rtlCol="0" anchor="ctr">
            <a:spAutoFit/>
          </a:bodyPr>
          <a:lstStyle/>
          <a:p>
            <a:pPr algn="ctr" rtl="1"/>
            <a:r>
              <a:rPr lang="ar-SA" sz="2800" b="1" dirty="0">
                <a:solidFill>
                  <a:schemeClr val="bg1"/>
                </a:solidFill>
                <a:latin typeface="Alexandria" charset="0"/>
                <a:cs typeface="Alexandria" charset="0"/>
              </a:rPr>
              <a:t>طريقة التقييم</a:t>
            </a:r>
            <a:endParaRPr lang="en-US" sz="2800" b="1" dirty="0">
              <a:solidFill>
                <a:schemeClr val="bg1"/>
              </a:solidFill>
              <a:latin typeface="Alexandria" charset="0"/>
              <a:cs typeface="Alexandria" charset="0"/>
            </a:endParaRPr>
          </a:p>
        </p:txBody>
      </p:sp>
      <p:sp>
        <p:nvSpPr>
          <p:cNvPr id="28" name="Rectangle 27">
            <a:extLst>
              <a:ext uri="{FF2B5EF4-FFF2-40B4-BE49-F238E27FC236}">
                <a16:creationId xmlns:a16="http://schemas.microsoft.com/office/drawing/2014/main" id="{1BF37444-EBD8-21BE-4EB1-D518966E4FA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92847E3F-E7BC-196C-764D-5590D58B66BA}"/>
              </a:ext>
            </a:extLst>
          </p:cNvPr>
          <p:cNvSpPr txBox="1"/>
          <p:nvPr/>
        </p:nvSpPr>
        <p:spPr>
          <a:xfrm>
            <a:off x="3276600" y="2238355"/>
            <a:ext cx="8563348" cy="4495333"/>
          </a:xfrm>
          <a:prstGeom prst="rect">
            <a:avLst/>
          </a:prstGeom>
          <a:noFill/>
        </p:spPr>
        <p:txBody>
          <a:bodyPr wrap="square" rtlCol="0">
            <a:spAutoFit/>
          </a:bodyPr>
          <a:lstStyle/>
          <a:p>
            <a:pPr algn="just" rtl="1">
              <a:lnSpc>
                <a:spcPct val="200000"/>
              </a:lnSpc>
            </a:pPr>
            <a:r>
              <a:rPr lang="ar-SA" sz="2000" b="1" dirty="0">
                <a:solidFill>
                  <a:srgbClr val="203E5F"/>
                </a:solidFill>
                <a:latin typeface="Alexandria" charset="0"/>
                <a:cs typeface="Alexandria" charset="0"/>
              </a:rPr>
              <a:t>طريقة التقييم المتبعة هي الاختبارات الأسبوعية والاختبار النهائي.</a:t>
            </a:r>
          </a:p>
          <a:p>
            <a:pPr algn="just" rtl="1">
              <a:lnSpc>
                <a:spcPct val="200000"/>
              </a:lnSpc>
            </a:pPr>
            <a:r>
              <a:rPr lang="ar-SA" sz="2000" b="1" dirty="0">
                <a:latin typeface="Alexandria" charset="0"/>
                <a:cs typeface="Alexandria" charset="0"/>
              </a:rPr>
              <a:t>أولاً: الاختبارات الأسبوعية:</a:t>
            </a:r>
          </a:p>
          <a:p>
            <a:pPr algn="just" rtl="1">
              <a:lnSpc>
                <a:spcPct val="200000"/>
              </a:lnSpc>
            </a:pPr>
            <a:r>
              <a:rPr lang="ar-SA" sz="2000" dirty="0">
                <a:latin typeface="Alexandria" charset="0"/>
                <a:cs typeface="Alexandria" charset="0"/>
              </a:rPr>
              <a:t>     - كل اختبار يتكون من </a:t>
            </a:r>
            <a:r>
              <a:rPr lang="ar-SA" sz="2000" b="1" dirty="0">
                <a:latin typeface="Alexandria" charset="0"/>
                <a:cs typeface="Alexandria" charset="0"/>
              </a:rPr>
              <a:t>(8) أسئلة </a:t>
            </a:r>
            <a:r>
              <a:rPr lang="ar-SA" sz="2000" dirty="0">
                <a:latin typeface="Alexandria" charset="0"/>
                <a:cs typeface="Alexandria" charset="0"/>
              </a:rPr>
              <a:t>لكل سؤال </a:t>
            </a:r>
            <a:r>
              <a:rPr lang="ar-SA" sz="2000" b="1" dirty="0">
                <a:latin typeface="Alexandria" charset="0"/>
                <a:cs typeface="Alexandria" charset="0"/>
              </a:rPr>
              <a:t>درجة واحدة </a:t>
            </a:r>
            <a:r>
              <a:rPr lang="ar-SA" sz="2000" dirty="0">
                <a:latin typeface="Alexandria" charset="0"/>
                <a:cs typeface="Alexandria" charset="0"/>
              </a:rPr>
              <a:t>في التقييم.</a:t>
            </a:r>
          </a:p>
          <a:p>
            <a:pPr algn="just" rtl="1">
              <a:lnSpc>
                <a:spcPct val="200000"/>
              </a:lnSpc>
            </a:pPr>
            <a:r>
              <a:rPr lang="ar-SA" sz="2000" dirty="0">
                <a:latin typeface="Alexandria" charset="0"/>
                <a:cs typeface="Alexandria" charset="0"/>
              </a:rPr>
              <a:t>     - مجموع درجات الاختبارات الأسبوعية النهائي يساوي </a:t>
            </a:r>
            <a:r>
              <a:rPr lang="ar-SA" sz="2000" dirty="0">
                <a:solidFill>
                  <a:srgbClr val="AC4140"/>
                </a:solidFill>
                <a:latin typeface="Alexandria" charset="0"/>
                <a:cs typeface="Alexandria" charset="0"/>
              </a:rPr>
              <a:t>(80 درجة)</a:t>
            </a:r>
          </a:p>
          <a:p>
            <a:pPr algn="just" rtl="1">
              <a:lnSpc>
                <a:spcPct val="200000"/>
              </a:lnSpc>
            </a:pPr>
            <a:endParaRPr lang="ar-SA" sz="500" dirty="0">
              <a:latin typeface="Alexandria" charset="0"/>
              <a:cs typeface="Alexandria" charset="0"/>
            </a:endParaRPr>
          </a:p>
          <a:p>
            <a:pPr algn="just" rtl="1">
              <a:lnSpc>
                <a:spcPct val="200000"/>
              </a:lnSpc>
            </a:pPr>
            <a:r>
              <a:rPr lang="ar-SA" sz="2000" b="1" dirty="0">
                <a:latin typeface="Alexandria" charset="0"/>
                <a:cs typeface="Alexandria" charset="0"/>
              </a:rPr>
              <a:t>ثانياً: الاختبار النهائي:</a:t>
            </a:r>
          </a:p>
          <a:p>
            <a:pPr algn="just" rtl="1">
              <a:lnSpc>
                <a:spcPct val="200000"/>
              </a:lnSpc>
            </a:pPr>
            <a:r>
              <a:rPr lang="ar-SA" sz="2000" dirty="0">
                <a:latin typeface="Alexandria" charset="0"/>
                <a:cs typeface="Alexandria" charset="0"/>
              </a:rPr>
              <a:t>     - يتكون من </a:t>
            </a:r>
            <a:r>
              <a:rPr lang="ar-SA" sz="2000" b="1" dirty="0">
                <a:latin typeface="Alexandria" charset="0"/>
                <a:cs typeface="Alexandria" charset="0"/>
              </a:rPr>
              <a:t>(20) سؤال </a:t>
            </a:r>
            <a:r>
              <a:rPr lang="ar-SA" sz="2000" dirty="0">
                <a:latin typeface="Alexandria" charset="0"/>
                <a:cs typeface="Alexandria" charset="0"/>
              </a:rPr>
              <a:t>لكل سؤال </a:t>
            </a:r>
            <a:r>
              <a:rPr lang="ar-SA" sz="2000" b="1" dirty="0">
                <a:latin typeface="Alexandria" charset="0"/>
                <a:cs typeface="Alexandria" charset="0"/>
              </a:rPr>
              <a:t>درجة واحدة </a:t>
            </a:r>
            <a:r>
              <a:rPr lang="ar-SA" sz="2000" dirty="0">
                <a:latin typeface="Alexandria" charset="0"/>
                <a:cs typeface="Alexandria" charset="0"/>
              </a:rPr>
              <a:t>في التقييم.</a:t>
            </a:r>
          </a:p>
          <a:p>
            <a:pPr algn="just" rtl="1">
              <a:lnSpc>
                <a:spcPct val="200000"/>
              </a:lnSpc>
            </a:pPr>
            <a:r>
              <a:rPr lang="ar-SA" sz="2000" dirty="0">
                <a:latin typeface="Alexandria" charset="0"/>
                <a:cs typeface="Alexandria" charset="0"/>
              </a:rPr>
              <a:t>     - مجموع درجات الاختبارت الأسبوعية + الاختبار النهائي تساوي </a:t>
            </a:r>
            <a:r>
              <a:rPr lang="ar-SA" sz="2000" dirty="0">
                <a:solidFill>
                  <a:srgbClr val="AC4140"/>
                </a:solidFill>
                <a:latin typeface="Alexandria" charset="0"/>
                <a:cs typeface="Alexandria" charset="0"/>
              </a:rPr>
              <a:t>(100) درجة</a:t>
            </a:r>
          </a:p>
        </p:txBody>
      </p:sp>
      <p:grpSp>
        <p:nvGrpSpPr>
          <p:cNvPr id="4" name="Group 3">
            <a:extLst>
              <a:ext uri="{FF2B5EF4-FFF2-40B4-BE49-F238E27FC236}">
                <a16:creationId xmlns:a16="http://schemas.microsoft.com/office/drawing/2014/main" id="{3181FCBA-9F3B-813F-1003-5FF98BA56C9E}"/>
              </a:ext>
            </a:extLst>
          </p:cNvPr>
          <p:cNvGrpSpPr/>
          <p:nvPr/>
        </p:nvGrpSpPr>
        <p:grpSpPr>
          <a:xfrm>
            <a:off x="10649348" y="1118334"/>
            <a:ext cx="1190600" cy="1005840"/>
            <a:chOff x="3386537" y="1335074"/>
            <a:chExt cx="1190600" cy="988453"/>
          </a:xfrm>
        </p:grpSpPr>
        <p:sp>
          <p:nvSpPr>
            <p:cNvPr id="32" name="Rectangle 31">
              <a:extLst>
                <a:ext uri="{FF2B5EF4-FFF2-40B4-BE49-F238E27FC236}">
                  <a16:creationId xmlns:a16="http://schemas.microsoft.com/office/drawing/2014/main" id="{B43EEC9F-7BF5-5AB9-165C-70D4B98847D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FB7D8815-11FC-EA9B-4D75-2D379284E1B2}"/>
                </a:ext>
              </a:extLst>
            </p:cNvPr>
            <p:cNvSpPr txBox="1"/>
            <p:nvPr/>
          </p:nvSpPr>
          <p:spPr>
            <a:xfrm>
              <a:off x="3549566" y="1480282"/>
              <a:ext cx="819100" cy="646331"/>
            </a:xfrm>
            <a:prstGeom prst="rect">
              <a:avLst/>
            </a:prstGeom>
            <a:noFill/>
          </p:spPr>
          <p:txBody>
            <a:bodyPr wrap="square" rtlCol="0">
              <a:spAutoFit/>
            </a:bodyPr>
            <a:lstStyle/>
            <a:p>
              <a:pPr algn="ctr" rtl="1"/>
              <a:r>
                <a:rPr lang="ar-SA" sz="3600" b="1" dirty="0">
                  <a:solidFill>
                    <a:schemeClr val="bg1"/>
                  </a:solidFill>
                  <a:latin typeface="Alexandria" charset="0"/>
                  <a:cs typeface="Alexandria" charset="0"/>
                </a:rPr>
                <a:t>05</a:t>
              </a:r>
              <a:endParaRPr lang="en-US" sz="3600" b="1" dirty="0">
                <a:solidFill>
                  <a:schemeClr val="bg1"/>
                </a:solidFill>
                <a:latin typeface="Alexandria" charset="0"/>
                <a:cs typeface="Alexandria" charset="0"/>
              </a:endParaRPr>
            </a:p>
          </p:txBody>
        </p:sp>
      </p:grpSp>
      <p:pic>
        <p:nvPicPr>
          <p:cNvPr id="6" name="Graphic 21">
            <a:extLst>
              <a:ext uri="{FF2B5EF4-FFF2-40B4-BE49-F238E27FC236}">
                <a16:creationId xmlns:a16="http://schemas.microsoft.com/office/drawing/2014/main" id="{6D77FE64-48BD-EDCB-F8E8-978D0C2CB0F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375066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31">
                                            <p:txEl>
                                              <p:pRg st="0" end="0"/>
                                            </p:txEl>
                                          </p:spTgt>
                                        </p:tgtEl>
                                        <p:attrNameLst>
                                          <p:attrName>style.visibility</p:attrName>
                                        </p:attrNameLst>
                                      </p:cBhvr>
                                      <p:to>
                                        <p:strVal val="visible"/>
                                      </p:to>
                                    </p:set>
                                    <p:animEffect transition="in" filter="fade">
                                      <p:cBhvr>
                                        <p:cTn id="17" dur="1000"/>
                                        <p:tgtEl>
                                          <p:spTgt spid="31">
                                            <p:txEl>
                                              <p:pRg st="0" end="0"/>
                                            </p:txEl>
                                          </p:spTgt>
                                        </p:tgtEl>
                                      </p:cBhvr>
                                    </p:animEffect>
                                    <p:anim calcmode="lin" valueType="num">
                                      <p:cBhvr>
                                        <p:cTn id="18" dur="1000" fill="hold"/>
                                        <p:tgtEl>
                                          <p:spTgt spid="31">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3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31">
                                            <p:txEl>
                                              <p:pRg st="1" end="1"/>
                                            </p:txEl>
                                          </p:spTgt>
                                        </p:tgtEl>
                                        <p:attrNameLst>
                                          <p:attrName>style.visibility</p:attrName>
                                        </p:attrNameLst>
                                      </p:cBhvr>
                                      <p:to>
                                        <p:strVal val="visible"/>
                                      </p:to>
                                    </p:set>
                                    <p:animEffect transition="in" filter="fade">
                                      <p:cBhvr>
                                        <p:cTn id="24" dur="1000"/>
                                        <p:tgtEl>
                                          <p:spTgt spid="31">
                                            <p:txEl>
                                              <p:pRg st="1" end="1"/>
                                            </p:txEl>
                                          </p:spTgt>
                                        </p:tgtEl>
                                      </p:cBhvr>
                                    </p:animEffect>
                                    <p:anim calcmode="lin" valueType="num">
                                      <p:cBhvr>
                                        <p:cTn id="25" dur="1000" fill="hold"/>
                                        <p:tgtEl>
                                          <p:spTgt spid="31">
                                            <p:txEl>
                                              <p:pRg st="1" end="1"/>
                                            </p:txEl>
                                          </p:spTgt>
                                        </p:tgtEl>
                                        <p:attrNameLst>
                                          <p:attrName>ppt_x</p:attrName>
                                        </p:attrNameLst>
                                      </p:cBhvr>
                                      <p:tavLst>
                                        <p:tav tm="0">
                                          <p:val>
                                            <p:strVal val="#ppt_x"/>
                                          </p:val>
                                        </p:tav>
                                        <p:tav tm="100000">
                                          <p:val>
                                            <p:strVal val="#ppt_x"/>
                                          </p:val>
                                        </p:tav>
                                      </p:tavLst>
                                    </p:anim>
                                    <p:anim calcmode="lin" valueType="num">
                                      <p:cBhvr>
                                        <p:cTn id="26" dur="1000" fill="hold"/>
                                        <p:tgtEl>
                                          <p:spTgt spid="3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31">
                                            <p:txEl>
                                              <p:pRg st="2" end="2"/>
                                            </p:txEl>
                                          </p:spTgt>
                                        </p:tgtEl>
                                        <p:attrNameLst>
                                          <p:attrName>style.visibility</p:attrName>
                                        </p:attrNameLst>
                                      </p:cBhvr>
                                      <p:to>
                                        <p:strVal val="visible"/>
                                      </p:to>
                                    </p:set>
                                    <p:animEffect transition="in" filter="fade">
                                      <p:cBhvr>
                                        <p:cTn id="31" dur="1000"/>
                                        <p:tgtEl>
                                          <p:spTgt spid="31">
                                            <p:txEl>
                                              <p:pRg st="2" end="2"/>
                                            </p:txEl>
                                          </p:spTgt>
                                        </p:tgtEl>
                                      </p:cBhvr>
                                    </p:animEffect>
                                    <p:anim calcmode="lin" valueType="num">
                                      <p:cBhvr>
                                        <p:cTn id="32" dur="1000" fill="hold"/>
                                        <p:tgtEl>
                                          <p:spTgt spid="31">
                                            <p:txEl>
                                              <p:pRg st="2" end="2"/>
                                            </p:txEl>
                                          </p:spTgt>
                                        </p:tgtEl>
                                        <p:attrNameLst>
                                          <p:attrName>ppt_x</p:attrName>
                                        </p:attrNameLst>
                                      </p:cBhvr>
                                      <p:tavLst>
                                        <p:tav tm="0">
                                          <p:val>
                                            <p:strVal val="#ppt_x"/>
                                          </p:val>
                                        </p:tav>
                                        <p:tav tm="100000">
                                          <p:val>
                                            <p:strVal val="#ppt_x"/>
                                          </p:val>
                                        </p:tav>
                                      </p:tavLst>
                                    </p:anim>
                                    <p:anim calcmode="lin" valueType="num">
                                      <p:cBhvr>
                                        <p:cTn id="33" dur="1000" fill="hold"/>
                                        <p:tgtEl>
                                          <p:spTgt spid="31">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31">
                                            <p:txEl>
                                              <p:pRg st="3" end="3"/>
                                            </p:txEl>
                                          </p:spTgt>
                                        </p:tgtEl>
                                        <p:attrNameLst>
                                          <p:attrName>style.visibility</p:attrName>
                                        </p:attrNameLst>
                                      </p:cBhvr>
                                      <p:to>
                                        <p:strVal val="visible"/>
                                      </p:to>
                                    </p:set>
                                    <p:animEffect transition="in" filter="fade">
                                      <p:cBhvr>
                                        <p:cTn id="38" dur="1000"/>
                                        <p:tgtEl>
                                          <p:spTgt spid="31">
                                            <p:txEl>
                                              <p:pRg st="3" end="3"/>
                                            </p:txEl>
                                          </p:spTgt>
                                        </p:tgtEl>
                                      </p:cBhvr>
                                    </p:animEffect>
                                    <p:anim calcmode="lin" valueType="num">
                                      <p:cBhvr>
                                        <p:cTn id="39" dur="1000" fill="hold"/>
                                        <p:tgtEl>
                                          <p:spTgt spid="31">
                                            <p:txEl>
                                              <p:pRg st="3" end="3"/>
                                            </p:txEl>
                                          </p:spTgt>
                                        </p:tgtEl>
                                        <p:attrNameLst>
                                          <p:attrName>ppt_x</p:attrName>
                                        </p:attrNameLst>
                                      </p:cBhvr>
                                      <p:tavLst>
                                        <p:tav tm="0">
                                          <p:val>
                                            <p:strVal val="#ppt_x"/>
                                          </p:val>
                                        </p:tav>
                                        <p:tav tm="100000">
                                          <p:val>
                                            <p:strVal val="#ppt_x"/>
                                          </p:val>
                                        </p:tav>
                                      </p:tavLst>
                                    </p:anim>
                                    <p:anim calcmode="lin" valueType="num">
                                      <p:cBhvr>
                                        <p:cTn id="40" dur="1000" fill="hold"/>
                                        <p:tgtEl>
                                          <p:spTgt spid="31">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31">
                                            <p:txEl>
                                              <p:pRg st="5" end="5"/>
                                            </p:txEl>
                                          </p:spTgt>
                                        </p:tgtEl>
                                        <p:attrNameLst>
                                          <p:attrName>style.visibility</p:attrName>
                                        </p:attrNameLst>
                                      </p:cBhvr>
                                      <p:to>
                                        <p:strVal val="visible"/>
                                      </p:to>
                                    </p:set>
                                    <p:animEffect transition="in" filter="fade">
                                      <p:cBhvr>
                                        <p:cTn id="45" dur="1000"/>
                                        <p:tgtEl>
                                          <p:spTgt spid="31">
                                            <p:txEl>
                                              <p:pRg st="5" end="5"/>
                                            </p:txEl>
                                          </p:spTgt>
                                        </p:tgtEl>
                                      </p:cBhvr>
                                    </p:animEffect>
                                    <p:anim calcmode="lin" valueType="num">
                                      <p:cBhvr>
                                        <p:cTn id="46" dur="1000" fill="hold"/>
                                        <p:tgtEl>
                                          <p:spTgt spid="31">
                                            <p:txEl>
                                              <p:pRg st="5" end="5"/>
                                            </p:txEl>
                                          </p:spTgt>
                                        </p:tgtEl>
                                        <p:attrNameLst>
                                          <p:attrName>ppt_x</p:attrName>
                                        </p:attrNameLst>
                                      </p:cBhvr>
                                      <p:tavLst>
                                        <p:tav tm="0">
                                          <p:val>
                                            <p:strVal val="#ppt_x"/>
                                          </p:val>
                                        </p:tav>
                                        <p:tav tm="100000">
                                          <p:val>
                                            <p:strVal val="#ppt_x"/>
                                          </p:val>
                                        </p:tav>
                                      </p:tavLst>
                                    </p:anim>
                                    <p:anim calcmode="lin" valueType="num">
                                      <p:cBhvr>
                                        <p:cTn id="47" dur="1000" fill="hold"/>
                                        <p:tgtEl>
                                          <p:spTgt spid="31">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nodeType="clickEffect">
                                  <p:stCondLst>
                                    <p:cond delay="0"/>
                                  </p:stCondLst>
                                  <p:childTnLst>
                                    <p:set>
                                      <p:cBhvr>
                                        <p:cTn id="51" dur="1" fill="hold">
                                          <p:stCondLst>
                                            <p:cond delay="0"/>
                                          </p:stCondLst>
                                        </p:cTn>
                                        <p:tgtEl>
                                          <p:spTgt spid="31">
                                            <p:txEl>
                                              <p:pRg st="6" end="6"/>
                                            </p:txEl>
                                          </p:spTgt>
                                        </p:tgtEl>
                                        <p:attrNameLst>
                                          <p:attrName>style.visibility</p:attrName>
                                        </p:attrNameLst>
                                      </p:cBhvr>
                                      <p:to>
                                        <p:strVal val="visible"/>
                                      </p:to>
                                    </p:set>
                                    <p:animEffect transition="in" filter="fade">
                                      <p:cBhvr>
                                        <p:cTn id="52" dur="1000"/>
                                        <p:tgtEl>
                                          <p:spTgt spid="31">
                                            <p:txEl>
                                              <p:pRg st="6" end="6"/>
                                            </p:txEl>
                                          </p:spTgt>
                                        </p:tgtEl>
                                      </p:cBhvr>
                                    </p:animEffect>
                                    <p:anim calcmode="lin" valueType="num">
                                      <p:cBhvr>
                                        <p:cTn id="53" dur="1000" fill="hold"/>
                                        <p:tgtEl>
                                          <p:spTgt spid="31">
                                            <p:txEl>
                                              <p:pRg st="6" end="6"/>
                                            </p:txEl>
                                          </p:spTgt>
                                        </p:tgtEl>
                                        <p:attrNameLst>
                                          <p:attrName>ppt_x</p:attrName>
                                        </p:attrNameLst>
                                      </p:cBhvr>
                                      <p:tavLst>
                                        <p:tav tm="0">
                                          <p:val>
                                            <p:strVal val="#ppt_x"/>
                                          </p:val>
                                        </p:tav>
                                        <p:tav tm="100000">
                                          <p:val>
                                            <p:strVal val="#ppt_x"/>
                                          </p:val>
                                        </p:tav>
                                      </p:tavLst>
                                    </p:anim>
                                    <p:anim calcmode="lin" valueType="num">
                                      <p:cBhvr>
                                        <p:cTn id="54" dur="1000" fill="hold"/>
                                        <p:tgtEl>
                                          <p:spTgt spid="31">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nodeType="clickEffect">
                                  <p:stCondLst>
                                    <p:cond delay="0"/>
                                  </p:stCondLst>
                                  <p:childTnLst>
                                    <p:set>
                                      <p:cBhvr>
                                        <p:cTn id="58" dur="1" fill="hold">
                                          <p:stCondLst>
                                            <p:cond delay="0"/>
                                          </p:stCondLst>
                                        </p:cTn>
                                        <p:tgtEl>
                                          <p:spTgt spid="31">
                                            <p:txEl>
                                              <p:pRg st="7" end="7"/>
                                            </p:txEl>
                                          </p:spTgt>
                                        </p:tgtEl>
                                        <p:attrNameLst>
                                          <p:attrName>style.visibility</p:attrName>
                                        </p:attrNameLst>
                                      </p:cBhvr>
                                      <p:to>
                                        <p:strVal val="visible"/>
                                      </p:to>
                                    </p:set>
                                    <p:animEffect transition="in" filter="fade">
                                      <p:cBhvr>
                                        <p:cTn id="59" dur="1000"/>
                                        <p:tgtEl>
                                          <p:spTgt spid="31">
                                            <p:txEl>
                                              <p:pRg st="7" end="7"/>
                                            </p:txEl>
                                          </p:spTgt>
                                        </p:tgtEl>
                                      </p:cBhvr>
                                    </p:animEffect>
                                    <p:anim calcmode="lin" valueType="num">
                                      <p:cBhvr>
                                        <p:cTn id="60" dur="1000" fill="hold"/>
                                        <p:tgtEl>
                                          <p:spTgt spid="31">
                                            <p:txEl>
                                              <p:pRg st="7" end="7"/>
                                            </p:txEl>
                                          </p:spTgt>
                                        </p:tgtEl>
                                        <p:attrNameLst>
                                          <p:attrName>ppt_x</p:attrName>
                                        </p:attrNameLst>
                                      </p:cBhvr>
                                      <p:tavLst>
                                        <p:tav tm="0">
                                          <p:val>
                                            <p:strVal val="#ppt_x"/>
                                          </p:val>
                                        </p:tav>
                                        <p:tav tm="100000">
                                          <p:val>
                                            <p:strVal val="#ppt_x"/>
                                          </p:val>
                                        </p:tav>
                                      </p:tavLst>
                                    </p:anim>
                                    <p:anim calcmode="lin" valueType="num">
                                      <p:cBhvr>
                                        <p:cTn id="61" dur="1000" fill="hold"/>
                                        <p:tgtEl>
                                          <p:spTgt spid="31">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0774D1-0EBD-C4BD-A2F3-20E89333729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29A6154-2063-314C-4CB4-E9DC6866C2F8}"/>
              </a:ext>
            </a:extLst>
          </p:cNvPr>
          <p:cNvSpPr/>
          <p:nvPr/>
        </p:nvSpPr>
        <p:spPr>
          <a:xfrm>
            <a:off x="415636" y="1514254"/>
            <a:ext cx="11360728" cy="51303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44D469E9-E1BA-5507-A7B8-CF5CF7970D5B}"/>
              </a:ext>
            </a:extLst>
          </p:cNvPr>
          <p:cNvSpPr txBox="1"/>
          <p:nvPr/>
        </p:nvSpPr>
        <p:spPr>
          <a:xfrm>
            <a:off x="6379345" y="782548"/>
            <a:ext cx="4113898" cy="914400"/>
          </a:xfrm>
          <a:prstGeom prst="rect">
            <a:avLst/>
          </a:prstGeom>
          <a:solidFill>
            <a:srgbClr val="203E5F"/>
          </a:solidFill>
        </p:spPr>
        <p:txBody>
          <a:bodyPr wrap="square" rtlCol="0" anchor="ctr">
            <a:spAutoFit/>
          </a:bodyPr>
          <a:lstStyle>
            <a:defPPr>
              <a:defRPr lang="en-US"/>
            </a:defPPr>
            <a:lvl1pPr algn="ctr" rtl="1">
              <a:defRPr sz="2800" b="1">
                <a:solidFill>
                  <a:schemeClr val="bg1"/>
                </a:solidFill>
                <a:latin typeface="Alexandria" charset="0"/>
                <a:cs typeface="Alexandria" charset="0"/>
              </a:defRPr>
            </a:lvl1pPr>
          </a:lstStyle>
          <a:p>
            <a:r>
              <a:rPr lang="ar-SA" dirty="0"/>
              <a:t>مراجع المقرر</a:t>
            </a:r>
            <a:endParaRPr lang="en-US" dirty="0"/>
          </a:p>
        </p:txBody>
      </p:sp>
      <p:sp>
        <p:nvSpPr>
          <p:cNvPr id="18" name="Rectangle 17">
            <a:extLst>
              <a:ext uri="{FF2B5EF4-FFF2-40B4-BE49-F238E27FC236}">
                <a16:creationId xmlns:a16="http://schemas.microsoft.com/office/drawing/2014/main" id="{4CE060DD-8D23-E9B0-E6CB-6487D647CA90}"/>
              </a:ext>
            </a:extLst>
          </p:cNvPr>
          <p:cNvSpPr/>
          <p:nvPr/>
        </p:nvSpPr>
        <p:spPr>
          <a:xfrm>
            <a:off x="10585764" y="78254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Rectangle 5">
            <a:extLst>
              <a:ext uri="{FF2B5EF4-FFF2-40B4-BE49-F238E27FC236}">
                <a16:creationId xmlns:a16="http://schemas.microsoft.com/office/drawing/2014/main" id="{B7A184B0-A0E0-7612-B3EE-0F06B2B16CB7}"/>
              </a:ext>
            </a:extLst>
          </p:cNvPr>
          <p:cNvSpPr/>
          <p:nvPr/>
        </p:nvSpPr>
        <p:spPr>
          <a:xfrm>
            <a:off x="643760" y="2811559"/>
            <a:ext cx="10861870" cy="3888885"/>
          </a:xfrm>
          <a:prstGeom prst="rect">
            <a:avLst/>
          </a:prstGeom>
        </p:spPr>
        <p:txBody>
          <a:bodyPr wrap="square">
            <a:spAutoFit/>
          </a:bodyPr>
          <a:lstStyle/>
          <a:p>
            <a:pPr algn="just" rtl="1">
              <a:lnSpc>
                <a:spcPct val="120000"/>
              </a:lnSpc>
            </a:pPr>
            <a:r>
              <a:rPr lang="ar-SA" dirty="0">
                <a:latin typeface="Alexandria" charset="0"/>
                <a:cs typeface="Alexandria" charset="0"/>
              </a:rPr>
              <a:t>1. </a:t>
            </a:r>
            <a:r>
              <a:rPr lang="ar-SA" dirty="0">
                <a:solidFill>
                  <a:srgbClr val="AC4140"/>
                </a:solidFill>
                <a:latin typeface="Alexandria" charset="0"/>
                <a:cs typeface="Alexandria" charset="0"/>
              </a:rPr>
              <a:t>فن الإخراج الصحفي بين النظرية والتطبيق</a:t>
            </a:r>
            <a:r>
              <a:rPr lang="ar-SA" dirty="0">
                <a:solidFill>
                  <a:srgbClr val="1C212E"/>
                </a:solidFill>
                <a:latin typeface="Alexandria" charset="0"/>
                <a:cs typeface="Alexandria" charset="0"/>
              </a:rPr>
              <a:t>، </a:t>
            </a:r>
            <a:r>
              <a:rPr lang="ar-SA" dirty="0">
                <a:solidFill>
                  <a:schemeClr val="tx2"/>
                </a:solidFill>
                <a:latin typeface="Alexandria" charset="0"/>
                <a:cs typeface="Alexandria" charset="0"/>
              </a:rPr>
              <a:t>فتحي اسماعيل</a:t>
            </a:r>
            <a:r>
              <a:rPr lang="ar-SA" dirty="0">
                <a:solidFill>
                  <a:srgbClr val="1C212E"/>
                </a:solidFill>
                <a:latin typeface="Alexandria" charset="0"/>
                <a:cs typeface="Alexandria" charset="0"/>
              </a:rPr>
              <a:t>، العربي للنشر والتوزيع، القاهرة، ط1، 2019م.</a:t>
            </a:r>
          </a:p>
          <a:p>
            <a:pPr marL="342900" indent="-342900" algn="just" rtl="1">
              <a:lnSpc>
                <a:spcPct val="120000"/>
              </a:lnSpc>
              <a:buAutoNum type="arabicPeriod"/>
            </a:pPr>
            <a:endParaRPr lang="ar-SA" sz="1000" dirty="0">
              <a:solidFill>
                <a:srgbClr val="1C212E"/>
              </a:solidFill>
              <a:latin typeface="Alexandria" charset="0"/>
              <a:cs typeface="Alexandria" charset="0"/>
            </a:endParaRPr>
          </a:p>
          <a:p>
            <a:pPr algn="just" rtl="1">
              <a:lnSpc>
                <a:spcPct val="120000"/>
              </a:lnSpc>
            </a:pPr>
            <a:r>
              <a:rPr lang="ar-SA" dirty="0">
                <a:solidFill>
                  <a:srgbClr val="1C212E"/>
                </a:solidFill>
                <a:latin typeface="Alexandria" charset="0"/>
                <a:cs typeface="Alexandria" charset="0"/>
              </a:rPr>
              <a:t>2. </a:t>
            </a:r>
            <a:r>
              <a:rPr lang="ar-SA" dirty="0">
                <a:solidFill>
                  <a:srgbClr val="AC4140"/>
                </a:solidFill>
                <a:latin typeface="Alexandria" charset="0"/>
                <a:cs typeface="Alexandria" charset="0"/>
              </a:rPr>
              <a:t>برمجة وتصميم المواقع الالكترونية المتقدمة</a:t>
            </a:r>
            <a:r>
              <a:rPr lang="ar-SA" dirty="0">
                <a:solidFill>
                  <a:srgbClr val="1C212E"/>
                </a:solidFill>
                <a:latin typeface="Alexandria" charset="0"/>
                <a:cs typeface="Alexandria" charset="0"/>
              </a:rPr>
              <a:t>، </a:t>
            </a:r>
            <a:r>
              <a:rPr lang="ar-SA" dirty="0">
                <a:solidFill>
                  <a:schemeClr val="tx2"/>
                </a:solidFill>
                <a:latin typeface="Alexandria" charset="0"/>
                <a:cs typeface="Alexandria" charset="0"/>
              </a:rPr>
              <a:t>احمد عادل المجالي</a:t>
            </a:r>
            <a:r>
              <a:rPr lang="ar-SA" dirty="0">
                <a:solidFill>
                  <a:srgbClr val="1C212E"/>
                </a:solidFill>
                <a:latin typeface="Alexandria" charset="0"/>
                <a:cs typeface="Alexandria" charset="0"/>
              </a:rPr>
              <a:t>، دار ومكتبة الحامد للنشر والتوزيع، عمان، ط1، 2016م.</a:t>
            </a:r>
          </a:p>
          <a:p>
            <a:pPr algn="just" rtl="1">
              <a:lnSpc>
                <a:spcPct val="120000"/>
              </a:lnSpc>
            </a:pPr>
            <a:endParaRPr lang="ar-SA" sz="1000" dirty="0">
              <a:solidFill>
                <a:srgbClr val="1C212E"/>
              </a:solidFill>
              <a:latin typeface="Alexandria" charset="0"/>
              <a:cs typeface="Alexandria" charset="0"/>
            </a:endParaRPr>
          </a:p>
          <a:p>
            <a:pPr algn="just" rtl="1">
              <a:lnSpc>
                <a:spcPct val="120000"/>
              </a:lnSpc>
            </a:pPr>
            <a:r>
              <a:rPr lang="ar-SA" dirty="0">
                <a:solidFill>
                  <a:srgbClr val="1C212E"/>
                </a:solidFill>
                <a:latin typeface="Alexandria" charset="0"/>
                <a:cs typeface="Alexandria" charset="0"/>
              </a:rPr>
              <a:t>3. </a:t>
            </a:r>
            <a:r>
              <a:rPr lang="ar-SA" dirty="0">
                <a:solidFill>
                  <a:srgbClr val="AC4140"/>
                </a:solidFill>
                <a:latin typeface="Alexandria" charset="0"/>
                <a:cs typeface="Alexandria" charset="0"/>
              </a:rPr>
              <a:t>اتجاهات حديثة في الإخراج الصحفي</a:t>
            </a:r>
            <a:r>
              <a:rPr lang="ar-SA" dirty="0">
                <a:solidFill>
                  <a:srgbClr val="1C212E"/>
                </a:solidFill>
                <a:latin typeface="Alexandria" charset="0"/>
                <a:cs typeface="Alexandria" charset="0"/>
              </a:rPr>
              <a:t>، </a:t>
            </a:r>
            <a:r>
              <a:rPr lang="ar-SA" dirty="0">
                <a:solidFill>
                  <a:schemeClr val="tx2"/>
                </a:solidFill>
                <a:latin typeface="Alexandria" charset="0"/>
                <a:cs typeface="Alexandria" charset="0"/>
              </a:rPr>
              <a:t>اسماعيل ابراهيم</a:t>
            </a:r>
            <a:r>
              <a:rPr lang="ar-SA" dirty="0">
                <a:solidFill>
                  <a:srgbClr val="1C212E"/>
                </a:solidFill>
                <a:latin typeface="Alexandria" charset="0"/>
                <a:cs typeface="Alexandria" charset="0"/>
              </a:rPr>
              <a:t>، دار الفجر للنشر والتوزيع، القاهرة، ط1، 2015م.</a:t>
            </a:r>
          </a:p>
          <a:p>
            <a:pPr algn="just" rtl="1">
              <a:lnSpc>
                <a:spcPct val="120000"/>
              </a:lnSpc>
            </a:pPr>
            <a:endParaRPr lang="ar-SA" sz="1000" dirty="0">
              <a:solidFill>
                <a:srgbClr val="1C212E"/>
              </a:solidFill>
              <a:latin typeface="Alexandria" charset="0"/>
              <a:cs typeface="Alexandria" charset="0"/>
            </a:endParaRPr>
          </a:p>
          <a:p>
            <a:pPr algn="just" rtl="1">
              <a:lnSpc>
                <a:spcPct val="120000"/>
              </a:lnSpc>
            </a:pPr>
            <a:r>
              <a:rPr lang="ar-SA" dirty="0">
                <a:solidFill>
                  <a:srgbClr val="1C212E"/>
                </a:solidFill>
                <a:latin typeface="Alexandria" charset="0"/>
                <a:cs typeface="Alexandria" charset="0"/>
              </a:rPr>
              <a:t>4. </a:t>
            </a:r>
            <a:r>
              <a:rPr lang="ar-SA" dirty="0">
                <a:solidFill>
                  <a:srgbClr val="AC4140"/>
                </a:solidFill>
                <a:latin typeface="Alexandria" charset="0"/>
                <a:cs typeface="Alexandria" charset="0"/>
              </a:rPr>
              <a:t>الصحافة الإلكترونية الرقمية</a:t>
            </a:r>
            <a:r>
              <a:rPr lang="ar-SA" dirty="0">
                <a:solidFill>
                  <a:srgbClr val="1C212E"/>
                </a:solidFill>
                <a:latin typeface="Alexandria" charset="0"/>
                <a:cs typeface="Alexandria" charset="0"/>
              </a:rPr>
              <a:t>، </a:t>
            </a:r>
            <a:r>
              <a:rPr lang="ar-SA" dirty="0">
                <a:solidFill>
                  <a:schemeClr val="tx2"/>
                </a:solidFill>
                <a:latin typeface="Alexandria" charset="0"/>
                <a:cs typeface="Alexandria" charset="0"/>
              </a:rPr>
              <a:t>ماهر الشمايلة، محمود اللحام، مصطفى كافي</a:t>
            </a:r>
            <a:r>
              <a:rPr lang="ar-SA" dirty="0">
                <a:solidFill>
                  <a:srgbClr val="1C212E"/>
                </a:solidFill>
                <a:latin typeface="Alexandria" charset="0"/>
                <a:cs typeface="Alexandria" charset="0"/>
              </a:rPr>
              <a:t>، دار الاعصار العلمي للنشر والتوزيع، عمان ، ط1، 2015م.</a:t>
            </a:r>
          </a:p>
          <a:p>
            <a:pPr algn="just" rtl="1">
              <a:lnSpc>
                <a:spcPct val="120000"/>
              </a:lnSpc>
            </a:pPr>
            <a:endParaRPr lang="ar-SA" sz="1000" dirty="0">
              <a:solidFill>
                <a:srgbClr val="1C212E"/>
              </a:solidFill>
              <a:latin typeface="Alexandria" charset="0"/>
              <a:cs typeface="Alexandria" charset="0"/>
            </a:endParaRPr>
          </a:p>
          <a:p>
            <a:pPr algn="just" rtl="1">
              <a:lnSpc>
                <a:spcPct val="120000"/>
              </a:lnSpc>
            </a:pPr>
            <a:endParaRPr lang="ar-SA" sz="500" dirty="0">
              <a:solidFill>
                <a:srgbClr val="1C212E"/>
              </a:solidFill>
              <a:latin typeface="Alexandria" charset="0"/>
              <a:cs typeface="Alexandria" charset="0"/>
            </a:endParaRPr>
          </a:p>
          <a:p>
            <a:pPr algn="just" rtl="1">
              <a:lnSpc>
                <a:spcPct val="120000"/>
              </a:lnSpc>
            </a:pPr>
            <a:r>
              <a:rPr lang="ar-SA" dirty="0">
                <a:solidFill>
                  <a:srgbClr val="1C212E"/>
                </a:solidFill>
                <a:latin typeface="Alexandria" charset="0"/>
                <a:cs typeface="Alexandria" charset="0"/>
              </a:rPr>
              <a:t>5. </a:t>
            </a:r>
            <a:r>
              <a:rPr lang="ar-SA" dirty="0">
                <a:solidFill>
                  <a:srgbClr val="AC4140"/>
                </a:solidFill>
                <a:latin typeface="Alexandria" charset="0"/>
                <a:cs typeface="Alexandria" charset="0"/>
              </a:rPr>
              <a:t>فن الإخراج الصحفي لمواقع الجرائد الإلكترونية</a:t>
            </a:r>
            <a:r>
              <a:rPr lang="ar-SA" dirty="0">
                <a:solidFill>
                  <a:srgbClr val="1C212E"/>
                </a:solidFill>
                <a:latin typeface="Alexandria" charset="0"/>
                <a:cs typeface="Alexandria" charset="0"/>
              </a:rPr>
              <a:t>، </a:t>
            </a:r>
            <a:r>
              <a:rPr lang="ar-SA" dirty="0">
                <a:solidFill>
                  <a:schemeClr val="tx2"/>
                </a:solidFill>
                <a:latin typeface="Alexandria" charset="0"/>
                <a:cs typeface="Alexandria" charset="0"/>
              </a:rPr>
              <a:t>بيرق حسين</a:t>
            </a:r>
            <a:r>
              <a:rPr lang="ar-SA" dirty="0">
                <a:solidFill>
                  <a:srgbClr val="1C212E"/>
                </a:solidFill>
                <a:latin typeface="Alexandria" charset="0"/>
                <a:cs typeface="Alexandria" charset="0"/>
              </a:rPr>
              <a:t>، دار غيداء للنشر والتوزيع، عمان، ط1، 2015م.</a:t>
            </a:r>
          </a:p>
          <a:p>
            <a:pPr algn="just" rtl="1">
              <a:lnSpc>
                <a:spcPct val="120000"/>
              </a:lnSpc>
            </a:pPr>
            <a:r>
              <a:rPr lang="ar-SA" sz="1000" dirty="0">
                <a:solidFill>
                  <a:srgbClr val="1C212E"/>
                </a:solidFill>
                <a:latin typeface="Alexandria" charset="0"/>
                <a:cs typeface="Alexandria" charset="0"/>
              </a:rPr>
              <a:t>.</a:t>
            </a:r>
          </a:p>
          <a:p>
            <a:pPr algn="just" rtl="1">
              <a:lnSpc>
                <a:spcPct val="120000"/>
              </a:lnSpc>
            </a:pPr>
            <a:r>
              <a:rPr lang="ar-SA" dirty="0">
                <a:solidFill>
                  <a:srgbClr val="1C212E"/>
                </a:solidFill>
                <a:latin typeface="Alexandria" charset="0"/>
                <a:cs typeface="Alexandria" charset="0"/>
              </a:rPr>
              <a:t>6. </a:t>
            </a:r>
            <a:r>
              <a:rPr lang="ar-SA" dirty="0">
                <a:solidFill>
                  <a:srgbClr val="AC4140"/>
                </a:solidFill>
                <a:latin typeface="Alexandria" charset="0"/>
                <a:cs typeface="Alexandria" charset="0"/>
              </a:rPr>
              <a:t>فن الإخراج الصحفي</a:t>
            </a:r>
            <a:r>
              <a:rPr lang="ar-SA" dirty="0">
                <a:solidFill>
                  <a:srgbClr val="1C212E"/>
                </a:solidFill>
                <a:latin typeface="Alexandria" charset="0"/>
                <a:cs typeface="Alexandria" charset="0"/>
              </a:rPr>
              <a:t>، </a:t>
            </a:r>
            <a:r>
              <a:rPr lang="ar-SA" dirty="0">
                <a:solidFill>
                  <a:schemeClr val="tx2"/>
                </a:solidFill>
                <a:latin typeface="Alexandria" charset="0"/>
                <a:cs typeface="Alexandria" charset="0"/>
              </a:rPr>
              <a:t>سمير احمد خليل</a:t>
            </a:r>
            <a:r>
              <a:rPr lang="ar-SA" dirty="0">
                <a:solidFill>
                  <a:srgbClr val="1C212E"/>
                </a:solidFill>
                <a:latin typeface="Alexandria" charset="0"/>
                <a:cs typeface="Alexandria" charset="0"/>
              </a:rPr>
              <a:t>، دار أسامة للنشر والتوزيع، عمان، ط1، 2015م.</a:t>
            </a:r>
          </a:p>
        </p:txBody>
      </p:sp>
      <p:sp>
        <p:nvSpPr>
          <p:cNvPr id="7" name="Rectangle 6">
            <a:extLst>
              <a:ext uri="{FF2B5EF4-FFF2-40B4-BE49-F238E27FC236}">
                <a16:creationId xmlns:a16="http://schemas.microsoft.com/office/drawing/2014/main" id="{E358D801-7633-36E7-8559-95F5D825B6A8}"/>
              </a:ext>
            </a:extLst>
          </p:cNvPr>
          <p:cNvSpPr/>
          <p:nvPr/>
        </p:nvSpPr>
        <p:spPr>
          <a:xfrm>
            <a:off x="845065" y="1962485"/>
            <a:ext cx="10131472" cy="695575"/>
          </a:xfrm>
          <a:prstGeom prst="rect">
            <a:avLst/>
          </a:prstGeom>
        </p:spPr>
        <p:txBody>
          <a:bodyPr wrap="square">
            <a:spAutoFit/>
          </a:bodyPr>
          <a:lstStyle/>
          <a:p>
            <a:pPr algn="just" rtl="1">
              <a:lnSpc>
                <a:spcPct val="120000"/>
              </a:lnSpc>
            </a:pPr>
            <a:r>
              <a:rPr lang="ar-SA" sz="1700" dirty="0">
                <a:latin typeface="Alexandria" charset="0"/>
                <a:cs typeface="Alexandria" charset="0"/>
              </a:rPr>
              <a:t>قائمة بمجموعة من المراجع التي يمكن للطالب الرجوع إليها </a:t>
            </a:r>
            <a:r>
              <a:rPr lang="ar-SA" sz="1700" dirty="0">
                <a:solidFill>
                  <a:srgbClr val="AC4140"/>
                </a:solidFill>
                <a:latin typeface="Alexandria" charset="0"/>
                <a:cs typeface="Alexandria" charset="0"/>
              </a:rPr>
              <a:t>لمزيد من المعلومات حول موضوعات المقرر</a:t>
            </a:r>
            <a:r>
              <a:rPr lang="ar-SA" sz="1700" dirty="0">
                <a:latin typeface="Alexandria" charset="0"/>
                <a:cs typeface="Alexandria" charset="0"/>
              </a:rPr>
              <a:t>، ولمزيد من الاطلاع والالمام بتفاصيل أكثر، وهذه المراجع هي:</a:t>
            </a:r>
          </a:p>
        </p:txBody>
      </p:sp>
      <p:sp>
        <p:nvSpPr>
          <p:cNvPr id="23" name="TextBox 22">
            <a:extLst>
              <a:ext uri="{FF2B5EF4-FFF2-40B4-BE49-F238E27FC236}">
                <a16:creationId xmlns:a16="http://schemas.microsoft.com/office/drawing/2014/main" id="{08734A4F-53BD-FD3D-A805-93107EAA1E7C}"/>
              </a:ext>
            </a:extLst>
          </p:cNvPr>
          <p:cNvSpPr txBox="1"/>
          <p:nvPr/>
        </p:nvSpPr>
        <p:spPr>
          <a:xfrm>
            <a:off x="10770807" y="949002"/>
            <a:ext cx="819100" cy="645160"/>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pic>
        <p:nvPicPr>
          <p:cNvPr id="8" name="Graphic 21">
            <a:extLst>
              <a:ext uri="{FF2B5EF4-FFF2-40B4-BE49-F238E27FC236}">
                <a16:creationId xmlns:a16="http://schemas.microsoft.com/office/drawing/2014/main" id="{77AFA6EA-016E-4C95-3409-98FA28A49A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3" name="Google Shape;6301;p53">
            <a:extLst>
              <a:ext uri="{FF2B5EF4-FFF2-40B4-BE49-F238E27FC236}">
                <a16:creationId xmlns:a16="http://schemas.microsoft.com/office/drawing/2014/main" id="{A81EBA2E-0274-DF9F-000E-6148D117D43D}"/>
              </a:ext>
            </a:extLst>
          </p:cNvPr>
          <p:cNvGrpSpPr/>
          <p:nvPr/>
        </p:nvGrpSpPr>
        <p:grpSpPr>
          <a:xfrm>
            <a:off x="11084516" y="2100079"/>
            <a:ext cx="370764" cy="445375"/>
            <a:chOff x="-35814600" y="3202075"/>
            <a:chExt cx="242625" cy="291450"/>
          </a:xfrm>
        </p:grpSpPr>
        <p:sp>
          <p:nvSpPr>
            <p:cNvPr id="4" name="Google Shape;6302;p53">
              <a:extLst>
                <a:ext uri="{FF2B5EF4-FFF2-40B4-BE49-F238E27FC236}">
                  <a16:creationId xmlns:a16="http://schemas.microsoft.com/office/drawing/2014/main" id="{5FE46035-5545-37C9-383C-5FCD61AC3E3F}"/>
                </a:ext>
              </a:extLst>
            </p:cNvPr>
            <p:cNvSpPr/>
            <p:nvPr/>
          </p:nvSpPr>
          <p:spPr>
            <a:xfrm>
              <a:off x="-35814600" y="3202075"/>
              <a:ext cx="51225" cy="202450"/>
            </a:xfrm>
            <a:custGeom>
              <a:avLst/>
              <a:gdLst/>
              <a:ahLst/>
              <a:cxnLst/>
              <a:rect l="l" t="t" r="r" b="b"/>
              <a:pathLst>
                <a:path w="2049" h="8098" extrusionOk="0">
                  <a:moveTo>
                    <a:pt x="1702" y="0"/>
                  </a:moveTo>
                  <a:cubicBezTo>
                    <a:pt x="757" y="0"/>
                    <a:pt x="1" y="788"/>
                    <a:pt x="1" y="1733"/>
                  </a:cubicBezTo>
                  <a:lnTo>
                    <a:pt x="1" y="8097"/>
                  </a:lnTo>
                  <a:cubicBezTo>
                    <a:pt x="348" y="7782"/>
                    <a:pt x="820" y="7562"/>
                    <a:pt x="1387" y="7562"/>
                  </a:cubicBezTo>
                  <a:lnTo>
                    <a:pt x="2049" y="7562"/>
                  </a:lnTo>
                  <a:lnTo>
                    <a:pt x="2049"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6303;p53">
              <a:extLst>
                <a:ext uri="{FF2B5EF4-FFF2-40B4-BE49-F238E27FC236}">
                  <a16:creationId xmlns:a16="http://schemas.microsoft.com/office/drawing/2014/main" id="{3370103E-C371-E836-B629-08B253C0979A}"/>
                </a:ext>
              </a:extLst>
            </p:cNvPr>
            <p:cNvSpPr/>
            <p:nvPr/>
          </p:nvSpPr>
          <p:spPr>
            <a:xfrm>
              <a:off x="-35814600" y="3407650"/>
              <a:ext cx="242625" cy="68550"/>
            </a:xfrm>
            <a:custGeom>
              <a:avLst/>
              <a:gdLst/>
              <a:ahLst/>
              <a:cxnLst/>
              <a:rect l="l" t="t" r="r" b="b"/>
              <a:pathLst>
                <a:path w="9705" h="2742" extrusionOk="0">
                  <a:moveTo>
                    <a:pt x="1387" y="0"/>
                  </a:moveTo>
                  <a:cubicBezTo>
                    <a:pt x="631" y="0"/>
                    <a:pt x="1" y="630"/>
                    <a:pt x="1" y="1386"/>
                  </a:cubicBezTo>
                  <a:cubicBezTo>
                    <a:pt x="1" y="2111"/>
                    <a:pt x="600" y="2741"/>
                    <a:pt x="1356" y="2741"/>
                  </a:cubicBezTo>
                  <a:lnTo>
                    <a:pt x="4758" y="2741"/>
                  </a:lnTo>
                  <a:lnTo>
                    <a:pt x="4758" y="1733"/>
                  </a:lnTo>
                  <a:lnTo>
                    <a:pt x="1702" y="1733"/>
                  </a:lnTo>
                  <a:cubicBezTo>
                    <a:pt x="1513" y="1733"/>
                    <a:pt x="1356" y="1575"/>
                    <a:pt x="1356" y="1355"/>
                  </a:cubicBezTo>
                  <a:cubicBezTo>
                    <a:pt x="1356" y="1166"/>
                    <a:pt x="1513" y="1008"/>
                    <a:pt x="1702" y="1008"/>
                  </a:cubicBezTo>
                  <a:lnTo>
                    <a:pt x="9232" y="1008"/>
                  </a:lnTo>
                  <a:cubicBezTo>
                    <a:pt x="9263" y="851"/>
                    <a:pt x="9326" y="662"/>
                    <a:pt x="9452" y="536"/>
                  </a:cubicBezTo>
                  <a:cubicBezTo>
                    <a:pt x="9704" y="221"/>
                    <a:pt x="9484" y="0"/>
                    <a:pt x="926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6304;p53">
              <a:extLst>
                <a:ext uri="{FF2B5EF4-FFF2-40B4-BE49-F238E27FC236}">
                  <a16:creationId xmlns:a16="http://schemas.microsoft.com/office/drawing/2014/main" id="{9C31E4B3-5B89-3ACB-58A7-57912946ACA4}"/>
                </a:ext>
              </a:extLst>
            </p:cNvPr>
            <p:cNvSpPr/>
            <p:nvPr/>
          </p:nvSpPr>
          <p:spPr>
            <a:xfrm>
              <a:off x="-35627125" y="3450950"/>
              <a:ext cx="55150" cy="25250"/>
            </a:xfrm>
            <a:custGeom>
              <a:avLst/>
              <a:gdLst/>
              <a:ahLst/>
              <a:cxnLst/>
              <a:rect l="l" t="t" r="r" b="b"/>
              <a:pathLst>
                <a:path w="2206" h="1010" extrusionOk="0">
                  <a:moveTo>
                    <a:pt x="0" y="1"/>
                  </a:moveTo>
                  <a:lnTo>
                    <a:pt x="0" y="1009"/>
                  </a:lnTo>
                  <a:lnTo>
                    <a:pt x="1670" y="1009"/>
                  </a:lnTo>
                  <a:cubicBezTo>
                    <a:pt x="1953" y="1009"/>
                    <a:pt x="2205" y="788"/>
                    <a:pt x="1953" y="505"/>
                  </a:cubicBezTo>
                  <a:cubicBezTo>
                    <a:pt x="1827" y="347"/>
                    <a:pt x="1764" y="190"/>
                    <a:pt x="167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6305;p53">
              <a:extLst>
                <a:ext uri="{FF2B5EF4-FFF2-40B4-BE49-F238E27FC236}">
                  <a16:creationId xmlns:a16="http://schemas.microsoft.com/office/drawing/2014/main" id="{A3CA5EEA-05C9-200B-8403-6E637B3E5CB7}"/>
                </a:ext>
              </a:extLst>
            </p:cNvPr>
            <p:cNvSpPr/>
            <p:nvPr/>
          </p:nvSpPr>
          <p:spPr>
            <a:xfrm>
              <a:off x="-35703525" y="3305250"/>
              <a:ext cx="84300" cy="34675"/>
            </a:xfrm>
            <a:custGeom>
              <a:avLst/>
              <a:gdLst/>
              <a:ahLst/>
              <a:cxnLst/>
              <a:rect l="l" t="t" r="r" b="b"/>
              <a:pathLst>
                <a:path w="3372" h="1387" extrusionOk="0">
                  <a:moveTo>
                    <a:pt x="1701" y="0"/>
                  </a:moveTo>
                  <a:cubicBezTo>
                    <a:pt x="882" y="0"/>
                    <a:pt x="221" y="599"/>
                    <a:pt x="0" y="1387"/>
                  </a:cubicBezTo>
                  <a:lnTo>
                    <a:pt x="3371" y="1387"/>
                  </a:lnTo>
                  <a:cubicBezTo>
                    <a:pt x="3214" y="599"/>
                    <a:pt x="2521" y="0"/>
                    <a:pt x="170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6306;p53">
              <a:extLst>
                <a:ext uri="{FF2B5EF4-FFF2-40B4-BE49-F238E27FC236}">
                  <a16:creationId xmlns:a16="http://schemas.microsoft.com/office/drawing/2014/main" id="{46B8CD0D-9857-8C9B-FD29-6FD26ACD19B8}"/>
                </a:ext>
              </a:extLst>
            </p:cNvPr>
            <p:cNvSpPr/>
            <p:nvPr/>
          </p:nvSpPr>
          <p:spPr>
            <a:xfrm>
              <a:off x="-35677550" y="3254050"/>
              <a:ext cx="33100" cy="33100"/>
            </a:xfrm>
            <a:custGeom>
              <a:avLst/>
              <a:gdLst/>
              <a:ahLst/>
              <a:cxnLst/>
              <a:rect l="l" t="t" r="r" b="b"/>
              <a:pathLst>
                <a:path w="1324" h="1324" extrusionOk="0">
                  <a:moveTo>
                    <a:pt x="662" y="1"/>
                  </a:moveTo>
                  <a:cubicBezTo>
                    <a:pt x="316" y="1"/>
                    <a:pt x="1" y="284"/>
                    <a:pt x="1" y="662"/>
                  </a:cubicBezTo>
                  <a:cubicBezTo>
                    <a:pt x="1" y="1040"/>
                    <a:pt x="316" y="1324"/>
                    <a:pt x="662" y="1324"/>
                  </a:cubicBezTo>
                  <a:cubicBezTo>
                    <a:pt x="1040" y="1324"/>
                    <a:pt x="1324" y="1040"/>
                    <a:pt x="1324" y="662"/>
                  </a:cubicBezTo>
                  <a:cubicBezTo>
                    <a:pt x="1324" y="284"/>
                    <a:pt x="1040" y="1"/>
                    <a:pt x="66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6307;p53">
              <a:extLst>
                <a:ext uri="{FF2B5EF4-FFF2-40B4-BE49-F238E27FC236}">
                  <a16:creationId xmlns:a16="http://schemas.microsoft.com/office/drawing/2014/main" id="{A255F812-3A42-19E6-16CB-36768C4F7FF2}"/>
                </a:ext>
              </a:extLst>
            </p:cNvPr>
            <p:cNvSpPr/>
            <p:nvPr/>
          </p:nvSpPr>
          <p:spPr>
            <a:xfrm>
              <a:off x="-35746850" y="3202075"/>
              <a:ext cx="171725" cy="189050"/>
            </a:xfrm>
            <a:custGeom>
              <a:avLst/>
              <a:gdLst/>
              <a:ahLst/>
              <a:cxnLst/>
              <a:rect l="l" t="t" r="r" b="b"/>
              <a:pathLst>
                <a:path w="6869" h="7562" extrusionOk="0">
                  <a:moveTo>
                    <a:pt x="3434" y="1355"/>
                  </a:moveTo>
                  <a:cubicBezTo>
                    <a:pt x="4191" y="1355"/>
                    <a:pt x="4821" y="1985"/>
                    <a:pt x="4821" y="2741"/>
                  </a:cubicBezTo>
                  <a:cubicBezTo>
                    <a:pt x="4821" y="3088"/>
                    <a:pt x="4663" y="3403"/>
                    <a:pt x="4474" y="3655"/>
                  </a:cubicBezTo>
                  <a:cubicBezTo>
                    <a:pt x="5293" y="4033"/>
                    <a:pt x="5829" y="4852"/>
                    <a:pt x="5829" y="5829"/>
                  </a:cubicBezTo>
                  <a:cubicBezTo>
                    <a:pt x="5829" y="6018"/>
                    <a:pt x="5671" y="6175"/>
                    <a:pt x="5482" y="6175"/>
                  </a:cubicBezTo>
                  <a:lnTo>
                    <a:pt x="1387" y="6175"/>
                  </a:lnTo>
                  <a:cubicBezTo>
                    <a:pt x="1198" y="6175"/>
                    <a:pt x="1040" y="6018"/>
                    <a:pt x="1040" y="5829"/>
                  </a:cubicBezTo>
                  <a:cubicBezTo>
                    <a:pt x="1040" y="4852"/>
                    <a:pt x="1576" y="4033"/>
                    <a:pt x="2426" y="3655"/>
                  </a:cubicBezTo>
                  <a:cubicBezTo>
                    <a:pt x="2174" y="3403"/>
                    <a:pt x="2048" y="3088"/>
                    <a:pt x="2048" y="2741"/>
                  </a:cubicBezTo>
                  <a:cubicBezTo>
                    <a:pt x="2048" y="1985"/>
                    <a:pt x="2678" y="1355"/>
                    <a:pt x="3434" y="1355"/>
                  </a:cubicBezTo>
                  <a:close/>
                  <a:moveTo>
                    <a:pt x="0" y="0"/>
                  </a:moveTo>
                  <a:lnTo>
                    <a:pt x="0" y="7562"/>
                  </a:lnTo>
                  <a:lnTo>
                    <a:pt x="6868" y="7562"/>
                  </a:lnTo>
                  <a:lnTo>
                    <a:pt x="6868" y="1009"/>
                  </a:lnTo>
                  <a:cubicBezTo>
                    <a:pt x="6868" y="473"/>
                    <a:pt x="6396"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6308;p53">
              <a:extLst>
                <a:ext uri="{FF2B5EF4-FFF2-40B4-BE49-F238E27FC236}">
                  <a16:creationId xmlns:a16="http://schemas.microsoft.com/office/drawing/2014/main" id="{11697F1F-E4F1-B455-25C6-A9D5876A36A1}"/>
                </a:ext>
              </a:extLst>
            </p:cNvPr>
            <p:cNvSpPr/>
            <p:nvPr/>
          </p:nvSpPr>
          <p:spPr>
            <a:xfrm>
              <a:off x="-35677550" y="3450950"/>
              <a:ext cx="34675" cy="42575"/>
            </a:xfrm>
            <a:custGeom>
              <a:avLst/>
              <a:gdLst/>
              <a:ahLst/>
              <a:cxnLst/>
              <a:rect l="l" t="t" r="r" b="b"/>
              <a:pathLst>
                <a:path w="1387" h="1703" extrusionOk="0">
                  <a:moveTo>
                    <a:pt x="1" y="1"/>
                  </a:moveTo>
                  <a:lnTo>
                    <a:pt x="1" y="1702"/>
                  </a:lnTo>
                  <a:lnTo>
                    <a:pt x="505" y="1387"/>
                  </a:lnTo>
                  <a:cubicBezTo>
                    <a:pt x="536" y="1324"/>
                    <a:pt x="631" y="1324"/>
                    <a:pt x="694" y="1324"/>
                  </a:cubicBezTo>
                  <a:cubicBezTo>
                    <a:pt x="711" y="1316"/>
                    <a:pt x="725" y="1312"/>
                    <a:pt x="739" y="1312"/>
                  </a:cubicBezTo>
                  <a:cubicBezTo>
                    <a:pt x="776" y="1312"/>
                    <a:pt x="805" y="1341"/>
                    <a:pt x="851" y="1387"/>
                  </a:cubicBezTo>
                  <a:lnTo>
                    <a:pt x="1387" y="1702"/>
                  </a:lnTo>
                  <a:lnTo>
                    <a:pt x="1387"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5" name="Rectangle 4">
            <a:extLst>
              <a:ext uri="{FF2B5EF4-FFF2-40B4-BE49-F238E27FC236}">
                <a16:creationId xmlns:a16="http://schemas.microsoft.com/office/drawing/2014/main" id="{51193C08-67E0-1B04-0C89-88245A7D201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407059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up)">
                                      <p:cBhvr>
                                        <p:cTn id="18" dur="5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500"/>
                                        <p:tgtEl>
                                          <p:spTgt spid="3"/>
                                        </p:tgtEl>
                                      </p:cBhvr>
                                    </p:animEffec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6">
                                            <p:txEl>
                                              <p:pRg st="0" end="0"/>
                                            </p:txEl>
                                          </p:spTgt>
                                        </p:tgtEl>
                                        <p:attrNameLst>
                                          <p:attrName>style.visibility</p:attrName>
                                        </p:attrNameLst>
                                      </p:cBhvr>
                                      <p:to>
                                        <p:strVal val="visible"/>
                                      </p:to>
                                    </p:set>
                                    <p:animEffect transition="in" filter="fade">
                                      <p:cBhvr>
                                        <p:cTn id="33" dur="1000"/>
                                        <p:tgtEl>
                                          <p:spTgt spid="6">
                                            <p:txEl>
                                              <p:pRg st="0" end="0"/>
                                            </p:txEl>
                                          </p:spTgt>
                                        </p:tgtEl>
                                      </p:cBhvr>
                                    </p:animEffect>
                                    <p:anim calcmode="lin" valueType="num">
                                      <p:cBhvr>
                                        <p:cTn id="34"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35"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6">
                                            <p:txEl>
                                              <p:pRg st="2" end="2"/>
                                            </p:txEl>
                                          </p:spTgt>
                                        </p:tgtEl>
                                        <p:attrNameLst>
                                          <p:attrName>style.visibility</p:attrName>
                                        </p:attrNameLst>
                                      </p:cBhvr>
                                      <p:to>
                                        <p:strVal val="visible"/>
                                      </p:to>
                                    </p:set>
                                    <p:animEffect transition="in" filter="fade">
                                      <p:cBhvr>
                                        <p:cTn id="40" dur="1000"/>
                                        <p:tgtEl>
                                          <p:spTgt spid="6">
                                            <p:txEl>
                                              <p:pRg st="2" end="2"/>
                                            </p:txEl>
                                          </p:spTgt>
                                        </p:tgtEl>
                                      </p:cBhvr>
                                    </p:animEffect>
                                    <p:anim calcmode="lin" valueType="num">
                                      <p:cBhvr>
                                        <p:cTn id="41"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42"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6">
                                            <p:txEl>
                                              <p:pRg st="4" end="4"/>
                                            </p:txEl>
                                          </p:spTgt>
                                        </p:tgtEl>
                                        <p:attrNameLst>
                                          <p:attrName>style.visibility</p:attrName>
                                        </p:attrNameLst>
                                      </p:cBhvr>
                                      <p:to>
                                        <p:strVal val="visible"/>
                                      </p:to>
                                    </p:set>
                                    <p:animEffect transition="in" filter="fade">
                                      <p:cBhvr>
                                        <p:cTn id="47" dur="1000"/>
                                        <p:tgtEl>
                                          <p:spTgt spid="6">
                                            <p:txEl>
                                              <p:pRg st="4" end="4"/>
                                            </p:txEl>
                                          </p:spTgt>
                                        </p:tgtEl>
                                      </p:cBhvr>
                                    </p:animEffect>
                                    <p:anim calcmode="lin" valueType="num">
                                      <p:cBhvr>
                                        <p:cTn id="48"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49"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6">
                                            <p:txEl>
                                              <p:pRg st="6" end="6"/>
                                            </p:txEl>
                                          </p:spTgt>
                                        </p:tgtEl>
                                        <p:attrNameLst>
                                          <p:attrName>style.visibility</p:attrName>
                                        </p:attrNameLst>
                                      </p:cBhvr>
                                      <p:to>
                                        <p:strVal val="visible"/>
                                      </p:to>
                                    </p:set>
                                    <p:animEffect transition="in" filter="fade">
                                      <p:cBhvr>
                                        <p:cTn id="54" dur="1000"/>
                                        <p:tgtEl>
                                          <p:spTgt spid="6">
                                            <p:txEl>
                                              <p:pRg st="6" end="6"/>
                                            </p:txEl>
                                          </p:spTgt>
                                        </p:tgtEl>
                                      </p:cBhvr>
                                    </p:animEffect>
                                    <p:anim calcmode="lin" valueType="num">
                                      <p:cBhvr>
                                        <p:cTn id="55" dur="1000" fill="hold"/>
                                        <p:tgtEl>
                                          <p:spTgt spid="6">
                                            <p:txEl>
                                              <p:pRg st="6" end="6"/>
                                            </p:txEl>
                                          </p:spTgt>
                                        </p:tgtEl>
                                        <p:attrNameLst>
                                          <p:attrName>ppt_x</p:attrName>
                                        </p:attrNameLst>
                                      </p:cBhvr>
                                      <p:tavLst>
                                        <p:tav tm="0">
                                          <p:val>
                                            <p:strVal val="#ppt_x"/>
                                          </p:val>
                                        </p:tav>
                                        <p:tav tm="100000">
                                          <p:val>
                                            <p:strVal val="#ppt_x"/>
                                          </p:val>
                                        </p:tav>
                                      </p:tavLst>
                                    </p:anim>
                                    <p:anim calcmode="lin" valueType="num">
                                      <p:cBhvr>
                                        <p:cTn id="56" dur="1000" fill="hold"/>
                                        <p:tgtEl>
                                          <p:spTgt spid="6">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6">
                                            <p:txEl>
                                              <p:pRg st="9" end="9"/>
                                            </p:txEl>
                                          </p:spTgt>
                                        </p:tgtEl>
                                        <p:attrNameLst>
                                          <p:attrName>style.visibility</p:attrName>
                                        </p:attrNameLst>
                                      </p:cBhvr>
                                      <p:to>
                                        <p:strVal val="visible"/>
                                      </p:to>
                                    </p:set>
                                    <p:animEffect transition="in" filter="fade">
                                      <p:cBhvr>
                                        <p:cTn id="61" dur="1000"/>
                                        <p:tgtEl>
                                          <p:spTgt spid="6">
                                            <p:txEl>
                                              <p:pRg st="9" end="9"/>
                                            </p:txEl>
                                          </p:spTgt>
                                        </p:tgtEl>
                                      </p:cBhvr>
                                    </p:animEffect>
                                    <p:anim calcmode="lin" valueType="num">
                                      <p:cBhvr>
                                        <p:cTn id="62" dur="1000" fill="hold"/>
                                        <p:tgtEl>
                                          <p:spTgt spid="6">
                                            <p:txEl>
                                              <p:pRg st="9" end="9"/>
                                            </p:txEl>
                                          </p:spTgt>
                                        </p:tgtEl>
                                        <p:attrNameLst>
                                          <p:attrName>ppt_x</p:attrName>
                                        </p:attrNameLst>
                                      </p:cBhvr>
                                      <p:tavLst>
                                        <p:tav tm="0">
                                          <p:val>
                                            <p:strVal val="#ppt_x"/>
                                          </p:val>
                                        </p:tav>
                                        <p:tav tm="100000">
                                          <p:val>
                                            <p:strVal val="#ppt_x"/>
                                          </p:val>
                                        </p:tav>
                                      </p:tavLst>
                                    </p:anim>
                                    <p:anim calcmode="lin" valueType="num">
                                      <p:cBhvr>
                                        <p:cTn id="63" dur="1000" fill="hold"/>
                                        <p:tgtEl>
                                          <p:spTgt spid="6">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grpId="0" nodeType="clickEffect">
                                  <p:stCondLst>
                                    <p:cond delay="0"/>
                                  </p:stCondLst>
                                  <p:childTnLst>
                                    <p:set>
                                      <p:cBhvr>
                                        <p:cTn id="67" dur="1" fill="hold">
                                          <p:stCondLst>
                                            <p:cond delay="0"/>
                                          </p:stCondLst>
                                        </p:cTn>
                                        <p:tgtEl>
                                          <p:spTgt spid="6">
                                            <p:txEl>
                                              <p:pRg st="10" end="10"/>
                                            </p:txEl>
                                          </p:spTgt>
                                        </p:tgtEl>
                                        <p:attrNameLst>
                                          <p:attrName>style.visibility</p:attrName>
                                        </p:attrNameLst>
                                      </p:cBhvr>
                                      <p:to>
                                        <p:strVal val="visible"/>
                                      </p:to>
                                    </p:set>
                                    <p:animEffect transition="in" filter="fade">
                                      <p:cBhvr>
                                        <p:cTn id="68" dur="1000"/>
                                        <p:tgtEl>
                                          <p:spTgt spid="6">
                                            <p:txEl>
                                              <p:pRg st="10" end="10"/>
                                            </p:txEl>
                                          </p:spTgt>
                                        </p:tgtEl>
                                      </p:cBhvr>
                                    </p:animEffect>
                                    <p:anim calcmode="lin" valueType="num">
                                      <p:cBhvr>
                                        <p:cTn id="69" dur="1000" fill="hold"/>
                                        <p:tgtEl>
                                          <p:spTgt spid="6">
                                            <p:txEl>
                                              <p:pRg st="10" end="10"/>
                                            </p:txEl>
                                          </p:spTgt>
                                        </p:tgtEl>
                                        <p:attrNameLst>
                                          <p:attrName>ppt_x</p:attrName>
                                        </p:attrNameLst>
                                      </p:cBhvr>
                                      <p:tavLst>
                                        <p:tav tm="0">
                                          <p:val>
                                            <p:strVal val="#ppt_x"/>
                                          </p:val>
                                        </p:tav>
                                        <p:tav tm="100000">
                                          <p:val>
                                            <p:strVal val="#ppt_x"/>
                                          </p:val>
                                        </p:tav>
                                      </p:tavLst>
                                    </p:anim>
                                    <p:anim calcmode="lin" valueType="num">
                                      <p:cBhvr>
                                        <p:cTn id="70" dur="1000" fill="hold"/>
                                        <p:tgtEl>
                                          <p:spTgt spid="6">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42" presetClass="entr" presetSubtype="0" fill="hold" grpId="0" nodeType="clickEffect">
                                  <p:stCondLst>
                                    <p:cond delay="0"/>
                                  </p:stCondLst>
                                  <p:childTnLst>
                                    <p:set>
                                      <p:cBhvr>
                                        <p:cTn id="74" dur="1" fill="hold">
                                          <p:stCondLst>
                                            <p:cond delay="0"/>
                                          </p:stCondLst>
                                        </p:cTn>
                                        <p:tgtEl>
                                          <p:spTgt spid="6">
                                            <p:txEl>
                                              <p:pRg st="11" end="11"/>
                                            </p:txEl>
                                          </p:spTgt>
                                        </p:tgtEl>
                                        <p:attrNameLst>
                                          <p:attrName>style.visibility</p:attrName>
                                        </p:attrNameLst>
                                      </p:cBhvr>
                                      <p:to>
                                        <p:strVal val="visible"/>
                                      </p:to>
                                    </p:set>
                                    <p:animEffect transition="in" filter="fade">
                                      <p:cBhvr>
                                        <p:cTn id="75" dur="1000"/>
                                        <p:tgtEl>
                                          <p:spTgt spid="6">
                                            <p:txEl>
                                              <p:pRg st="11" end="11"/>
                                            </p:txEl>
                                          </p:spTgt>
                                        </p:tgtEl>
                                      </p:cBhvr>
                                    </p:animEffect>
                                    <p:anim calcmode="lin" valueType="num">
                                      <p:cBhvr>
                                        <p:cTn id="76" dur="1000" fill="hold"/>
                                        <p:tgtEl>
                                          <p:spTgt spid="6">
                                            <p:txEl>
                                              <p:pRg st="11" end="11"/>
                                            </p:txEl>
                                          </p:spTgt>
                                        </p:tgtEl>
                                        <p:attrNameLst>
                                          <p:attrName>ppt_x</p:attrName>
                                        </p:attrNameLst>
                                      </p:cBhvr>
                                      <p:tavLst>
                                        <p:tav tm="0">
                                          <p:val>
                                            <p:strVal val="#ppt_x"/>
                                          </p:val>
                                        </p:tav>
                                        <p:tav tm="100000">
                                          <p:val>
                                            <p:strVal val="#ppt_x"/>
                                          </p:val>
                                        </p:tav>
                                      </p:tavLst>
                                    </p:anim>
                                    <p:anim calcmode="lin" valueType="num">
                                      <p:cBhvr>
                                        <p:cTn id="77" dur="1000" fill="hold"/>
                                        <p:tgtEl>
                                          <p:spTgt spid="6">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7" grpId="0" animBg="1"/>
      <p:bldP spid="18" grpId="0" animBg="1"/>
      <p:bldP spid="6" grpId="0" build="p"/>
      <p:bldP spid="7" grpId="0"/>
      <p:bldP spid="2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A9597-7BCC-6882-F953-FB67FF41BBC3}"/>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B6CBEBF7-B615-2D5F-F9CF-7B3CBB6689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29714" y="154385"/>
            <a:ext cx="2930426" cy="1368308"/>
          </a:xfrm>
          <a:prstGeom prst="rect">
            <a:avLst/>
          </a:prstGeom>
        </p:spPr>
      </p:pic>
      <p:sp>
        <p:nvSpPr>
          <p:cNvPr id="3" name="TextBox 2">
            <a:extLst>
              <a:ext uri="{FF2B5EF4-FFF2-40B4-BE49-F238E27FC236}">
                <a16:creationId xmlns:a16="http://schemas.microsoft.com/office/drawing/2014/main" id="{E6F07718-084E-69E5-811D-1B1E49C23A75}"/>
              </a:ext>
            </a:extLst>
          </p:cNvPr>
          <p:cNvSpPr txBox="1"/>
          <p:nvPr/>
        </p:nvSpPr>
        <p:spPr>
          <a:xfrm>
            <a:off x="6787366" y="2235560"/>
            <a:ext cx="4842101" cy="1660647"/>
          </a:xfrm>
          <a:prstGeom prst="rect">
            <a:avLst/>
          </a:prstGeom>
          <a:noFill/>
        </p:spPr>
        <p:txBody>
          <a:bodyPr wrap="square" rtlCol="0">
            <a:spAutoFit/>
          </a:bodyPr>
          <a:lstStyle/>
          <a:p>
            <a:pPr algn="ctr" rtl="1">
              <a:lnSpc>
                <a:spcPct val="150000"/>
              </a:lnSpc>
            </a:pPr>
            <a:r>
              <a:rPr lang="ar-SA" sz="3600" b="1" dirty="0">
                <a:solidFill>
                  <a:srgbClr val="C00000"/>
                </a:solidFill>
                <a:latin typeface="Alexandria" charset="0"/>
                <a:cs typeface="Alexandria" charset="0"/>
              </a:rPr>
              <a:t>مدخل</a:t>
            </a:r>
            <a:r>
              <a:rPr lang="ar-SA" sz="3600" b="1" dirty="0">
                <a:solidFill>
                  <a:srgbClr val="203E5F"/>
                </a:solidFill>
                <a:latin typeface="Alexandria" charset="0"/>
                <a:cs typeface="Alexandria" charset="0"/>
              </a:rPr>
              <a:t> للإخراج </a:t>
            </a:r>
          </a:p>
          <a:p>
            <a:pPr algn="ctr" rtl="1">
              <a:lnSpc>
                <a:spcPct val="150000"/>
              </a:lnSpc>
            </a:pPr>
            <a:r>
              <a:rPr lang="ar-SA" sz="3600" b="1" dirty="0">
                <a:solidFill>
                  <a:srgbClr val="203E5F"/>
                </a:solidFill>
                <a:latin typeface="Alexandria" charset="0"/>
                <a:cs typeface="Alexandria" charset="0"/>
              </a:rPr>
              <a:t>والإنتاج </a:t>
            </a:r>
            <a:r>
              <a:rPr lang="ar-SA" sz="3600" b="1" dirty="0">
                <a:solidFill>
                  <a:srgbClr val="C00000"/>
                </a:solidFill>
                <a:latin typeface="Alexandria" charset="0"/>
                <a:cs typeface="Alexandria" charset="0"/>
              </a:rPr>
              <a:t>الصحفي</a:t>
            </a:r>
            <a:endParaRPr lang="en-US" sz="3600" b="1" dirty="0">
              <a:solidFill>
                <a:srgbClr val="C00000"/>
              </a:solidFill>
              <a:latin typeface="Alexandria" charset="0"/>
              <a:cs typeface="Alexandria" charset="0"/>
            </a:endParaRPr>
          </a:p>
        </p:txBody>
      </p:sp>
      <p:sp>
        <p:nvSpPr>
          <p:cNvPr id="7" name="Rectangle 6">
            <a:extLst>
              <a:ext uri="{FF2B5EF4-FFF2-40B4-BE49-F238E27FC236}">
                <a16:creationId xmlns:a16="http://schemas.microsoft.com/office/drawing/2014/main" id="{7D8CF27C-DDC0-4CC9-AC89-ABEA895030FD}"/>
              </a:ext>
            </a:extLst>
          </p:cNvPr>
          <p:cNvSpPr/>
          <p:nvPr/>
        </p:nvSpPr>
        <p:spPr>
          <a:xfrm>
            <a:off x="6096000" y="4114896"/>
            <a:ext cx="5664140" cy="6149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ctr" rtl="1"/>
            <a:r>
              <a:rPr lang="ar-SA" sz="2000" b="1" dirty="0">
                <a:solidFill>
                  <a:schemeClr val="bg1"/>
                </a:solidFill>
                <a:latin typeface="Alexandria" charset="0"/>
                <a:cs typeface="Alexandria" charset="0"/>
              </a:rPr>
              <a:t>تعريفات الإخراج والإنتاج الصحفي</a:t>
            </a:r>
            <a:endParaRPr lang="en-US" sz="2000" b="1" dirty="0">
              <a:solidFill>
                <a:schemeClr val="bg1"/>
              </a:solidFill>
              <a:latin typeface="Alexandria" charset="0"/>
              <a:cs typeface="Alexandria" charset="0"/>
            </a:endParaRPr>
          </a:p>
        </p:txBody>
      </p:sp>
      <p:sp>
        <p:nvSpPr>
          <p:cNvPr id="8" name="Rectangle 7">
            <a:extLst>
              <a:ext uri="{FF2B5EF4-FFF2-40B4-BE49-F238E27FC236}">
                <a16:creationId xmlns:a16="http://schemas.microsoft.com/office/drawing/2014/main" id="{4613497E-93A0-4A4C-9058-08276A309FEB}"/>
              </a:ext>
            </a:extLst>
          </p:cNvPr>
          <p:cNvSpPr/>
          <p:nvPr/>
        </p:nvSpPr>
        <p:spPr>
          <a:xfrm>
            <a:off x="4093028" y="4787308"/>
            <a:ext cx="5664140" cy="6149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ctr" rtl="1"/>
            <a:r>
              <a:rPr lang="ar-SA" sz="2000" b="1" dirty="0">
                <a:solidFill>
                  <a:schemeClr val="bg1"/>
                </a:solidFill>
                <a:latin typeface="Alexandria" charset="0"/>
                <a:cs typeface="Alexandria" charset="0"/>
              </a:rPr>
              <a:t>تطور الإخراج والإنتاج الصحفي</a:t>
            </a:r>
            <a:endParaRPr lang="en-US" sz="2000" b="1" dirty="0">
              <a:solidFill>
                <a:schemeClr val="bg1"/>
              </a:solidFill>
              <a:latin typeface="Alexandria" charset="0"/>
              <a:cs typeface="Alexandria" charset="0"/>
            </a:endParaRPr>
          </a:p>
        </p:txBody>
      </p:sp>
      <p:sp>
        <p:nvSpPr>
          <p:cNvPr id="9" name="Rectangle 8">
            <a:extLst>
              <a:ext uri="{FF2B5EF4-FFF2-40B4-BE49-F238E27FC236}">
                <a16:creationId xmlns:a16="http://schemas.microsoft.com/office/drawing/2014/main" id="{6B3556F5-1A61-42F6-8EFF-BE1032C566F2}"/>
              </a:ext>
            </a:extLst>
          </p:cNvPr>
          <p:cNvSpPr/>
          <p:nvPr/>
        </p:nvSpPr>
        <p:spPr>
          <a:xfrm>
            <a:off x="2405731" y="5442316"/>
            <a:ext cx="5664140" cy="6149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2000" b="1" dirty="0">
                <a:solidFill>
                  <a:schemeClr val="bg1"/>
                </a:solidFill>
                <a:latin typeface="Alexandria" charset="0"/>
                <a:cs typeface="Alexandria" charset="0"/>
              </a:rPr>
              <a:t>مميزات الإخراج والإنتاج الرقمي</a:t>
            </a:r>
            <a:endParaRPr lang="en-US" sz="2000" b="1" dirty="0">
              <a:solidFill>
                <a:schemeClr val="bg1"/>
              </a:solidFill>
              <a:latin typeface="Alexandria" charset="0"/>
              <a:cs typeface="Alexandria" charset="0"/>
            </a:endParaRPr>
          </a:p>
        </p:txBody>
      </p:sp>
      <p:sp>
        <p:nvSpPr>
          <p:cNvPr id="10" name="Rectangle 9">
            <a:extLst>
              <a:ext uri="{FF2B5EF4-FFF2-40B4-BE49-F238E27FC236}">
                <a16:creationId xmlns:a16="http://schemas.microsoft.com/office/drawing/2014/main" id="{9C6636D6-F060-4D81-A3F9-81AE998436BC}"/>
              </a:ext>
            </a:extLst>
          </p:cNvPr>
          <p:cNvSpPr/>
          <p:nvPr/>
        </p:nvSpPr>
        <p:spPr>
          <a:xfrm>
            <a:off x="642246" y="6094142"/>
            <a:ext cx="5664140" cy="6149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2000" b="1" dirty="0">
                <a:solidFill>
                  <a:schemeClr val="bg1"/>
                </a:solidFill>
                <a:latin typeface="Alexandria" charset="0"/>
                <a:cs typeface="Alexandria" charset="0"/>
              </a:rPr>
              <a:t>كيف غيّر الإخراج الرقمي مفهوم الصحافة؟</a:t>
            </a:r>
            <a:endParaRPr lang="en-US" sz="2000" b="1" dirty="0">
              <a:solidFill>
                <a:schemeClr val="bg1"/>
              </a:solidFill>
              <a:latin typeface="Alexandria" charset="0"/>
              <a:cs typeface="Alexandria" charset="0"/>
            </a:endParaRPr>
          </a:p>
        </p:txBody>
      </p:sp>
      <p:pic>
        <p:nvPicPr>
          <p:cNvPr id="13" name="Picture Placeholder 4">
            <a:extLst>
              <a:ext uri="{FF2B5EF4-FFF2-40B4-BE49-F238E27FC236}">
                <a16:creationId xmlns:a16="http://schemas.microsoft.com/office/drawing/2014/main" id="{9FE097E9-4C0C-4B5E-BFCB-4F6A10FFEB5E}"/>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0"/>
            <a:ext cx="8659664" cy="5300798"/>
          </a:xfrm>
        </p:spPr>
      </p:pic>
    </p:spTree>
    <p:extLst>
      <p:ext uri="{BB962C8B-B14F-4D97-AF65-F5344CB8AC3E}">
        <p14:creationId xmlns:p14="http://schemas.microsoft.com/office/powerpoint/2010/main" val="1539491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
                                          </p:val>
                                        </p:tav>
                                        <p:tav tm="100000">
                                          <p:val>
                                            <p:strVal val="#ppt_x"/>
                                          </p:val>
                                        </p:tav>
                                      </p:tavLst>
                                    </p:anim>
                                    <p:anim calcmode="lin" valueType="num">
                                      <p:cBhvr>
                                        <p:cTn id="3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1000"/>
                                        <p:tgtEl>
                                          <p:spTgt spid="10"/>
                                        </p:tgtEl>
                                      </p:cBhvr>
                                    </p:animEffect>
                                    <p:anim calcmode="lin" valueType="num">
                                      <p:cBhvr>
                                        <p:cTn id="41" dur="1000" fill="hold"/>
                                        <p:tgtEl>
                                          <p:spTgt spid="10"/>
                                        </p:tgtEl>
                                        <p:attrNameLst>
                                          <p:attrName>ppt_x</p:attrName>
                                        </p:attrNameLst>
                                      </p:cBhvr>
                                      <p:tavLst>
                                        <p:tav tm="0">
                                          <p:val>
                                            <p:strVal val="#ppt_x"/>
                                          </p:val>
                                        </p:tav>
                                        <p:tav tm="100000">
                                          <p:val>
                                            <p:strVal val="#ppt_x"/>
                                          </p:val>
                                        </p:tav>
                                      </p:tavLst>
                                    </p:anim>
                                    <p:anim calcmode="lin" valueType="num">
                                      <p:cBhvr>
                                        <p:cTn id="4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animBg="1"/>
      <p:bldP spid="8" grpId="0" animBg="1"/>
      <p:bldP spid="9" grpId="0"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180431" y="2358947"/>
            <a:ext cx="8985339" cy="4126001"/>
          </a:xfrm>
          <a:prstGeom prst="rect">
            <a:avLst/>
          </a:prstGeom>
          <a:noFill/>
        </p:spPr>
        <p:txBody>
          <a:bodyPr wrap="square" rtlCol="0">
            <a:spAutoFit/>
          </a:bodyPr>
          <a:lstStyle/>
          <a:p>
            <a:pPr algn="just" rtl="1">
              <a:lnSpc>
                <a:spcPct val="200000"/>
              </a:lnSpc>
            </a:pPr>
            <a:r>
              <a:rPr lang="ar-SA" sz="2000" dirty="0">
                <a:solidFill>
                  <a:srgbClr val="C00000"/>
                </a:solidFill>
                <a:latin typeface="Alexandria" charset="0"/>
                <a:cs typeface="Alexandria" charset="0"/>
              </a:rPr>
              <a:t>أولاً، </a:t>
            </a:r>
            <a:r>
              <a:rPr lang="ar-SA" sz="2000" b="1" dirty="0">
                <a:latin typeface="Alexandria" charset="0"/>
                <a:cs typeface="Alexandria" charset="0"/>
              </a:rPr>
              <a:t>الإخراج الصحفي </a:t>
            </a:r>
            <a:r>
              <a:rPr lang="ar-SA" sz="2000" dirty="0">
                <a:latin typeface="Alexandria" charset="0"/>
                <a:cs typeface="Alexandria" charset="0"/>
              </a:rPr>
              <a:t>هو فن وتقنية تنسيق المادة الصحفية (نصوص، عناوين، صور، رسوم) في الصفحات بطريقة تجذب القارئ، وتُبرز الأهمية، وتُسهِّل القراءة. </a:t>
            </a:r>
          </a:p>
          <a:p>
            <a:pPr algn="just" rtl="1">
              <a:lnSpc>
                <a:spcPct val="200000"/>
              </a:lnSpc>
            </a:pPr>
            <a:endParaRPr lang="ar-SA" sz="700" dirty="0">
              <a:latin typeface="Alexandria" charset="0"/>
              <a:cs typeface="Alexandria" charset="0"/>
            </a:endParaRPr>
          </a:p>
          <a:p>
            <a:pPr algn="just" rtl="1">
              <a:lnSpc>
                <a:spcPct val="200000"/>
              </a:lnSpc>
            </a:pPr>
            <a:r>
              <a:rPr lang="ar-SA" sz="2000" dirty="0">
                <a:solidFill>
                  <a:srgbClr val="C00000"/>
                </a:solidFill>
                <a:latin typeface="Alexandria" charset="0"/>
                <a:cs typeface="Alexandria" charset="0"/>
              </a:rPr>
              <a:t>ثانياً، </a:t>
            </a:r>
            <a:r>
              <a:rPr lang="ar-SA" sz="2000" b="1" dirty="0">
                <a:latin typeface="Alexandria" charset="0"/>
                <a:cs typeface="Alexandria" charset="0"/>
              </a:rPr>
              <a:t>الإخراج الصحفي </a:t>
            </a:r>
            <a:r>
              <a:rPr lang="ar-SA" sz="2000" dirty="0">
                <a:latin typeface="Alexandria" charset="0"/>
                <a:cs typeface="Alexandria" charset="0"/>
              </a:rPr>
              <a:t>هو العنصر البصري للمادة الصحفية، ويشمل ترتيب العناصر مثل النصوص، العناوين، الصور، الرسوم، والجداول في الصفحة.</a:t>
            </a:r>
          </a:p>
          <a:p>
            <a:pPr algn="just" rtl="1">
              <a:lnSpc>
                <a:spcPct val="200000"/>
              </a:lnSpc>
            </a:pPr>
            <a:endParaRPr lang="ar-SA" sz="700" dirty="0">
              <a:latin typeface="Alexandria" charset="0"/>
              <a:cs typeface="Alexandria" charset="0"/>
            </a:endParaRPr>
          </a:p>
          <a:p>
            <a:pPr algn="just" rtl="1">
              <a:lnSpc>
                <a:spcPct val="200000"/>
              </a:lnSpc>
            </a:pPr>
            <a:r>
              <a:rPr lang="ar-SA" sz="2000" dirty="0">
                <a:solidFill>
                  <a:srgbClr val="C00000"/>
                </a:solidFill>
                <a:latin typeface="Alexandria" charset="0"/>
                <a:cs typeface="Alexandria" charset="0"/>
              </a:rPr>
              <a:t>ثالثاً، </a:t>
            </a:r>
            <a:r>
              <a:rPr lang="ar-SA" sz="2000" b="1" dirty="0">
                <a:latin typeface="Alexandria" charset="0"/>
                <a:cs typeface="Alexandria" charset="0"/>
              </a:rPr>
              <a:t>الإخراج الجيد </a:t>
            </a:r>
            <a:r>
              <a:rPr lang="ar-SA" sz="2000" dirty="0">
                <a:latin typeface="Alexandria" charset="0"/>
                <a:cs typeface="Alexandria" charset="0"/>
              </a:rPr>
              <a:t>لا يُجمّل فقط، بل يساعد في توصيل المعنى، ويُوجّه عين القارئ وفقًا لأهمية المحتوى.</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التعريفية - </a:t>
            </a:r>
            <a:r>
              <a:rPr lang="en-US" sz="1600" dirty="0" err="1">
                <a:latin typeface="Alexandria" charset="0"/>
                <a:cs typeface="Alexandria" charset="0"/>
              </a:rPr>
              <a:t>مدخل</a:t>
            </a:r>
            <a:r>
              <a:rPr lang="en-US" sz="1600" dirty="0">
                <a:latin typeface="Alexandria" charset="0"/>
                <a:cs typeface="Alexandria" charset="0"/>
              </a:rPr>
              <a:t> </a:t>
            </a:r>
            <a:r>
              <a:rPr lang="en-US" sz="1600" dirty="0" err="1">
                <a:latin typeface="Alexandria" charset="0"/>
                <a:cs typeface="Alexandria" charset="0"/>
              </a:rPr>
              <a:t>إلى</a:t>
            </a:r>
            <a:r>
              <a:rPr lang="en-US" sz="1600" dirty="0">
                <a:latin typeface="Alexandria" charset="0"/>
                <a:cs typeface="Alexandria" charset="0"/>
              </a:rPr>
              <a:t> </a:t>
            </a:r>
            <a:r>
              <a:rPr lang="en-US" sz="1600" dirty="0" err="1">
                <a:latin typeface="Alexandria" charset="0"/>
                <a:cs typeface="Alexandria" charset="0"/>
              </a:rPr>
              <a:t>الإخراج</a:t>
            </a:r>
            <a:r>
              <a:rPr lang="en-US" sz="1600" dirty="0">
                <a:latin typeface="Alexandria" charset="0"/>
                <a:cs typeface="Alexandria" charset="0"/>
              </a:rPr>
              <a:t> </a:t>
            </a:r>
            <a:r>
              <a:rPr lang="en-US" sz="1600" dirty="0" err="1">
                <a:latin typeface="Alexandria" charset="0"/>
                <a:cs typeface="Alexandria" charset="0"/>
              </a:rPr>
              <a:t>والإنتاج</a:t>
            </a:r>
            <a:r>
              <a:rPr lang="en-US" sz="1600" dirty="0">
                <a:latin typeface="Alexandria" charset="0"/>
                <a:cs typeface="Alexandria" charset="0"/>
              </a:rPr>
              <a:t> </a:t>
            </a:r>
            <a:r>
              <a:rPr lang="en-US" sz="1600" dirty="0" err="1">
                <a:latin typeface="Alexandria" charset="0"/>
                <a:cs typeface="Alexandria" charset="0"/>
              </a:rPr>
              <a:t>الصحف</a:t>
            </a:r>
            <a:r>
              <a:rPr lang="ar-SA" sz="1600" dirty="0">
                <a:latin typeface="Alexandria" charset="0"/>
                <a:cs typeface="Alexandria" charset="0"/>
              </a:rPr>
              <a:t>ي</a:t>
            </a:r>
            <a:endParaRPr lang="en-US" sz="1600" dirty="0">
              <a:latin typeface="Alexandria" charset="0"/>
              <a:cs typeface="Alexandria" charset="0"/>
            </a:endParaRPr>
          </a:p>
        </p:txBody>
      </p:sp>
      <p:sp>
        <p:nvSpPr>
          <p:cNvPr id="4" name="Rectangle 3">
            <a:extLst>
              <a:ext uri="{FF2B5EF4-FFF2-40B4-BE49-F238E27FC236}">
                <a16:creationId xmlns:a16="http://schemas.microsoft.com/office/drawing/2014/main" id="{DD4755CF-9D94-460F-B3E7-8131BD26D86D}"/>
              </a:ext>
            </a:extLst>
          </p:cNvPr>
          <p:cNvSpPr/>
          <p:nvPr/>
        </p:nvSpPr>
        <p:spPr>
          <a:xfrm>
            <a:off x="191317" y="1558666"/>
            <a:ext cx="8974453" cy="724052"/>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الإخراج الصحفي</a:t>
            </a:r>
          </a:p>
        </p:txBody>
      </p:sp>
      <p:sp>
        <p:nvSpPr>
          <p:cNvPr id="15" name="Rectangle 14">
            <a:extLst>
              <a:ext uri="{FF2B5EF4-FFF2-40B4-BE49-F238E27FC236}">
                <a16:creationId xmlns:a16="http://schemas.microsoft.com/office/drawing/2014/main" id="{CCF97EF3-0E07-4B26-8DE8-8CA5F6D0D0B3}"/>
              </a:ext>
            </a:extLst>
          </p:cNvPr>
          <p:cNvSpPr/>
          <p:nvPr/>
        </p:nvSpPr>
        <p:spPr>
          <a:xfrm>
            <a:off x="9250457" y="1558667"/>
            <a:ext cx="2825002"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تعريف</a:t>
            </a: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   تعريفات الإخراج والإنتاج الصحفي</a:t>
            </a:r>
            <a:endParaRPr lang="en-US"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242" name="Picture 2" descr="شركات تصميم مواقع الكترونية - قائمة بأفضل 5 شركات - شبكة مقالك">
            <a:extLst>
              <a:ext uri="{FF2B5EF4-FFF2-40B4-BE49-F238E27FC236}">
                <a16:creationId xmlns:a16="http://schemas.microsoft.com/office/drawing/2014/main" id="{5BD84F9C-DD51-484F-ADF3-494B8D44EC6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69830" y="4535056"/>
            <a:ext cx="2805629" cy="1912627"/>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كيف تدير موقع إلكتروني: 5 نصائح من مُجرب لإنجاح المواقع ...">
            <a:extLst>
              <a:ext uri="{FF2B5EF4-FFF2-40B4-BE49-F238E27FC236}">
                <a16:creationId xmlns:a16="http://schemas.microsoft.com/office/drawing/2014/main" id="{0ED84EDF-D468-4DCE-97D0-4A5E0123C3B9}"/>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0799" r="9573"/>
          <a:stretch/>
        </p:blipFill>
        <p:spPr bwMode="auto">
          <a:xfrm>
            <a:off x="9269830" y="2381659"/>
            <a:ext cx="2805629" cy="204357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10244"/>
                                        </p:tgtEl>
                                        <p:attrNameLst>
                                          <p:attrName>style.visibility</p:attrName>
                                        </p:attrNameLst>
                                      </p:cBhvr>
                                      <p:to>
                                        <p:strVal val="visible"/>
                                      </p:to>
                                    </p:set>
                                    <p:animEffect transition="in" filter="fade">
                                      <p:cBhvr>
                                        <p:cTn id="22" dur="1000"/>
                                        <p:tgtEl>
                                          <p:spTgt spid="10244"/>
                                        </p:tgtEl>
                                      </p:cBhvr>
                                    </p:animEffect>
                                    <p:anim calcmode="lin" valueType="num">
                                      <p:cBhvr>
                                        <p:cTn id="23" dur="1000" fill="hold"/>
                                        <p:tgtEl>
                                          <p:spTgt spid="10244"/>
                                        </p:tgtEl>
                                        <p:attrNameLst>
                                          <p:attrName>ppt_x</p:attrName>
                                        </p:attrNameLst>
                                      </p:cBhvr>
                                      <p:tavLst>
                                        <p:tav tm="0">
                                          <p:val>
                                            <p:strVal val="#ppt_x"/>
                                          </p:val>
                                        </p:tav>
                                        <p:tav tm="100000">
                                          <p:val>
                                            <p:strVal val="#ppt_x"/>
                                          </p:val>
                                        </p:tav>
                                      </p:tavLst>
                                    </p:anim>
                                    <p:anim calcmode="lin" valueType="num">
                                      <p:cBhvr>
                                        <p:cTn id="24" dur="1000" fill="hold"/>
                                        <p:tgtEl>
                                          <p:spTgt spid="10244"/>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10242"/>
                                        </p:tgtEl>
                                        <p:attrNameLst>
                                          <p:attrName>style.visibility</p:attrName>
                                        </p:attrNameLst>
                                      </p:cBhvr>
                                      <p:to>
                                        <p:strVal val="visible"/>
                                      </p:to>
                                    </p:set>
                                    <p:animEffect transition="in" filter="fade">
                                      <p:cBhvr>
                                        <p:cTn id="29" dur="1000"/>
                                        <p:tgtEl>
                                          <p:spTgt spid="10242"/>
                                        </p:tgtEl>
                                      </p:cBhvr>
                                    </p:animEffect>
                                    <p:anim calcmode="lin" valueType="num">
                                      <p:cBhvr>
                                        <p:cTn id="30" dur="1000" fill="hold"/>
                                        <p:tgtEl>
                                          <p:spTgt spid="10242"/>
                                        </p:tgtEl>
                                        <p:attrNameLst>
                                          <p:attrName>ppt_x</p:attrName>
                                        </p:attrNameLst>
                                      </p:cBhvr>
                                      <p:tavLst>
                                        <p:tav tm="0">
                                          <p:val>
                                            <p:strVal val="#ppt_x"/>
                                          </p:val>
                                        </p:tav>
                                        <p:tav tm="100000">
                                          <p:val>
                                            <p:strVal val="#ppt_x"/>
                                          </p:val>
                                        </p:tav>
                                      </p:tavLst>
                                    </p:anim>
                                    <p:anim calcmode="lin" valueType="num">
                                      <p:cBhvr>
                                        <p:cTn id="31" dur="1000" fill="hold"/>
                                        <p:tgtEl>
                                          <p:spTgt spid="10242"/>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0">
                                            <p:txEl>
                                              <p:pRg st="0" end="0"/>
                                            </p:txEl>
                                          </p:spTgt>
                                        </p:tgtEl>
                                        <p:attrNameLst>
                                          <p:attrName>style.visibility</p:attrName>
                                        </p:attrNameLst>
                                      </p:cBhvr>
                                      <p:to>
                                        <p:strVal val="visible"/>
                                      </p:to>
                                    </p:set>
                                    <p:animEffect transition="in" filter="fade">
                                      <p:cBhvr>
                                        <p:cTn id="36" dur="500"/>
                                        <p:tgtEl>
                                          <p:spTgt spid="20">
                                            <p:txEl>
                                              <p:pRg st="0" end="0"/>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0">
                                            <p:txEl>
                                              <p:pRg st="2" end="2"/>
                                            </p:txEl>
                                          </p:spTgt>
                                        </p:tgtEl>
                                        <p:attrNameLst>
                                          <p:attrName>style.visibility</p:attrName>
                                        </p:attrNameLst>
                                      </p:cBhvr>
                                      <p:to>
                                        <p:strVal val="visible"/>
                                      </p:to>
                                    </p:set>
                                    <p:animEffect transition="in" filter="fade">
                                      <p:cBhvr>
                                        <p:cTn id="41" dur="500"/>
                                        <p:tgtEl>
                                          <p:spTgt spid="20">
                                            <p:txEl>
                                              <p:pRg st="2" end="2"/>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20">
                                            <p:txEl>
                                              <p:pRg st="4" end="4"/>
                                            </p:txEl>
                                          </p:spTgt>
                                        </p:tgtEl>
                                        <p:attrNameLst>
                                          <p:attrName>style.visibility</p:attrName>
                                        </p:attrNameLst>
                                      </p:cBhvr>
                                      <p:to>
                                        <p:strVal val="visible"/>
                                      </p:to>
                                    </p:set>
                                    <p:animEffect transition="in" filter="fade">
                                      <p:cBhvr>
                                        <p:cTn id="46"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4" grpId="0" animBg="1"/>
      <p:bldP spid="15" grpId="0" animBg="1"/>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7422944" y="2752519"/>
            <a:ext cx="4038922" cy="3695114"/>
          </a:xfrm>
          <a:prstGeom prst="rect">
            <a:avLst/>
          </a:prstGeom>
          <a:noFill/>
        </p:spPr>
        <p:txBody>
          <a:bodyPr wrap="square" rtlCol="0">
            <a:spAutoFit/>
          </a:bodyPr>
          <a:lstStyle/>
          <a:p>
            <a:pPr algn="just" rtl="1">
              <a:lnSpc>
                <a:spcPct val="200000"/>
              </a:lnSpc>
            </a:pPr>
            <a:r>
              <a:rPr lang="ar-SA" sz="2000" dirty="0">
                <a:latin typeface="Alexandria" charset="0"/>
                <a:cs typeface="Alexandria" charset="0"/>
              </a:rPr>
              <a:t>في الصفحة الأولى من الصحيفة</a:t>
            </a:r>
            <a:r>
              <a:rPr lang="en-US" sz="2000" dirty="0">
                <a:latin typeface="Alexandria" charset="0"/>
                <a:cs typeface="Alexandria" charset="0"/>
              </a:rPr>
              <a:t> </a:t>
            </a:r>
            <a:r>
              <a:rPr lang="ar-SA" sz="2000" dirty="0">
                <a:latin typeface="Alexandria" charset="0"/>
                <a:cs typeface="Alexandria" charset="0"/>
              </a:rPr>
              <a:t>الورقية المطبوعة، توضع العناوين الرئيسية في الأعلى بخط كبير، مع صورة بارزة تحتها، لأن هذه المساحة تُعتبر "الأكثر مشاهدة".</a:t>
            </a:r>
          </a:p>
          <a:p>
            <a:pPr algn="just" rtl="1">
              <a:lnSpc>
                <a:spcPct val="200000"/>
              </a:lnSpc>
            </a:pPr>
            <a:endParaRPr lang="ar-SA" sz="2000" dirty="0">
              <a:latin typeface="Alexandria" charset="0"/>
              <a:cs typeface="Alexandria" charset="0"/>
            </a:endParaRP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0673CB0A-B02B-461B-A9CD-95366263F6D5}"/>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التعريفية - </a:t>
            </a:r>
            <a:r>
              <a:rPr lang="en-US" sz="1600" dirty="0" err="1">
                <a:latin typeface="Alexandria" charset="0"/>
                <a:cs typeface="Alexandria" charset="0"/>
              </a:rPr>
              <a:t>مدخل</a:t>
            </a:r>
            <a:r>
              <a:rPr lang="en-US" sz="1600" dirty="0">
                <a:latin typeface="Alexandria" charset="0"/>
                <a:cs typeface="Alexandria" charset="0"/>
              </a:rPr>
              <a:t> </a:t>
            </a:r>
            <a:r>
              <a:rPr lang="en-US" sz="1600" dirty="0" err="1">
                <a:latin typeface="Alexandria" charset="0"/>
                <a:cs typeface="Alexandria" charset="0"/>
              </a:rPr>
              <a:t>إلى</a:t>
            </a:r>
            <a:r>
              <a:rPr lang="en-US" sz="1600" dirty="0">
                <a:latin typeface="Alexandria" charset="0"/>
                <a:cs typeface="Alexandria" charset="0"/>
              </a:rPr>
              <a:t> </a:t>
            </a:r>
            <a:r>
              <a:rPr lang="en-US" sz="1600" dirty="0" err="1">
                <a:latin typeface="Alexandria" charset="0"/>
                <a:cs typeface="Alexandria" charset="0"/>
              </a:rPr>
              <a:t>الإخراج</a:t>
            </a:r>
            <a:r>
              <a:rPr lang="en-US" sz="1600" dirty="0">
                <a:latin typeface="Alexandria" charset="0"/>
                <a:cs typeface="Alexandria" charset="0"/>
              </a:rPr>
              <a:t> </a:t>
            </a:r>
            <a:r>
              <a:rPr lang="en-US" sz="1600" dirty="0" err="1">
                <a:latin typeface="Alexandria" charset="0"/>
                <a:cs typeface="Alexandria" charset="0"/>
              </a:rPr>
              <a:t>والإنتاج</a:t>
            </a:r>
            <a:r>
              <a:rPr lang="en-US" sz="1600" dirty="0">
                <a:latin typeface="Alexandria" charset="0"/>
                <a:cs typeface="Alexandria" charset="0"/>
              </a:rPr>
              <a:t> </a:t>
            </a:r>
            <a:r>
              <a:rPr lang="en-US" sz="1600" dirty="0" err="1">
                <a:latin typeface="Alexandria" charset="0"/>
                <a:cs typeface="Alexandria" charset="0"/>
              </a:rPr>
              <a:t>الصحف</a:t>
            </a:r>
            <a:r>
              <a:rPr lang="ar-SA" sz="1600" dirty="0">
                <a:latin typeface="Alexandria" charset="0"/>
                <a:cs typeface="Alexandria" charset="0"/>
              </a:rPr>
              <a:t>ي</a:t>
            </a:r>
            <a:endParaRPr lang="en-US" sz="1600" dirty="0">
              <a:latin typeface="Alexandria" charset="0"/>
              <a:cs typeface="Alexandria" charset="0"/>
            </a:endParaRPr>
          </a:p>
        </p:txBody>
      </p:sp>
      <p:sp>
        <p:nvSpPr>
          <p:cNvPr id="11" name="Rectangle 10">
            <a:extLst>
              <a:ext uri="{FF2B5EF4-FFF2-40B4-BE49-F238E27FC236}">
                <a16:creationId xmlns:a16="http://schemas.microsoft.com/office/drawing/2014/main" id="{6A82EBC9-368A-4401-A235-C37C77C5F5CD}"/>
              </a:ext>
            </a:extLst>
          </p:cNvPr>
          <p:cNvSpPr/>
          <p:nvPr/>
        </p:nvSpPr>
        <p:spPr>
          <a:xfrm>
            <a:off x="191317" y="1569552"/>
            <a:ext cx="8974453" cy="724052"/>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الإخراج الصحفي</a:t>
            </a:r>
          </a:p>
        </p:txBody>
      </p:sp>
      <p:sp>
        <p:nvSpPr>
          <p:cNvPr id="13" name="Rectangle 12">
            <a:extLst>
              <a:ext uri="{FF2B5EF4-FFF2-40B4-BE49-F238E27FC236}">
                <a16:creationId xmlns:a16="http://schemas.microsoft.com/office/drawing/2014/main" id="{33BE2CB2-5015-4690-8924-D147CA371207}"/>
              </a:ext>
            </a:extLst>
          </p:cNvPr>
          <p:cNvSpPr/>
          <p:nvPr/>
        </p:nvSpPr>
        <p:spPr>
          <a:xfrm>
            <a:off x="9274629" y="1569553"/>
            <a:ext cx="2800830"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نموذج / مثال</a:t>
            </a:r>
          </a:p>
        </p:txBody>
      </p:sp>
      <p:pic>
        <p:nvPicPr>
          <p:cNvPr id="2050" name="Picture 2">
            <a:extLst>
              <a:ext uri="{FF2B5EF4-FFF2-40B4-BE49-F238E27FC236}">
                <a16:creationId xmlns:a16="http://schemas.microsoft.com/office/drawing/2014/main" id="{C7FFA854-1761-45EF-95C6-17C3A1DD28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7773" y="2204510"/>
            <a:ext cx="6616312" cy="4862618"/>
          </a:xfrm>
          <a:prstGeom prst="rect">
            <a:avLst/>
          </a:prstGeom>
          <a:noFill/>
          <a:extLst>
            <a:ext uri="{909E8E84-426E-40DD-AFC4-6F175D3DCCD1}">
              <a14:hiddenFill xmlns:a14="http://schemas.microsoft.com/office/drawing/2010/main">
                <a:solidFill>
                  <a:srgbClr val="FFFFFF"/>
                </a:solidFill>
              </a14:hiddenFill>
            </a:ext>
          </a:extLst>
        </p:spPr>
      </p:pic>
      <p:pic>
        <p:nvPicPr>
          <p:cNvPr id="15" name="Graphic 21">
            <a:extLst>
              <a:ext uri="{FF2B5EF4-FFF2-40B4-BE49-F238E27FC236}">
                <a16:creationId xmlns:a16="http://schemas.microsoft.com/office/drawing/2014/main" id="{A5D08449-389D-4311-8760-75BBA8CD153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17" name="Rectangle 16">
            <a:extLst>
              <a:ext uri="{FF2B5EF4-FFF2-40B4-BE49-F238E27FC236}">
                <a16:creationId xmlns:a16="http://schemas.microsoft.com/office/drawing/2014/main" id="{AE47D15B-33DE-4940-9B29-5E800C2FBD5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   تعريفات الإخراج والإنتاج الصحفي</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3096759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bg/>
                                          </p:spTgt>
                                        </p:tgtEl>
                                        <p:attrNameLst>
                                          <p:attrName>style.visibility</p:attrName>
                                        </p:attrNameLst>
                                      </p:cBhvr>
                                      <p:to>
                                        <p:strVal val="visible"/>
                                      </p:to>
                                    </p:set>
                                    <p:animEffect transition="in" filter="fade">
                                      <p:cBhvr>
                                        <p:cTn id="7" dur="500"/>
                                        <p:tgtEl>
                                          <p:spTgt spid="17">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
                                            <p:txEl>
                                              <p:pRg st="0" end="0"/>
                                            </p:txEl>
                                          </p:spTgt>
                                        </p:tgtEl>
                                        <p:attrNameLst>
                                          <p:attrName>style.visibility</p:attrName>
                                        </p:attrNameLst>
                                      </p:cBhvr>
                                      <p:to>
                                        <p:strVal val="visible"/>
                                      </p:to>
                                    </p:set>
                                    <p:animEffect transition="in" filter="fade">
                                      <p:cBhvr>
                                        <p:cTn id="10" dur="500"/>
                                        <p:tgtEl>
                                          <p:spTgt spid="17">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20">
                                            <p:txEl>
                                              <p:pRg st="0" end="0"/>
                                            </p:txEl>
                                          </p:spTgt>
                                        </p:tgtEl>
                                        <p:attrNameLst>
                                          <p:attrName>style.visibility</p:attrName>
                                        </p:attrNameLst>
                                      </p:cBhvr>
                                      <p:to>
                                        <p:strVal val="visible"/>
                                      </p:to>
                                    </p:set>
                                    <p:animEffect transition="in" filter="fade">
                                      <p:cBhvr>
                                        <p:cTn id="25" dur="500"/>
                                        <p:tgtEl>
                                          <p:spTgt spid="20">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nodeType="clickEffect">
                                  <p:stCondLst>
                                    <p:cond delay="0"/>
                                  </p:stCondLst>
                                  <p:childTnLst>
                                    <p:set>
                                      <p:cBhvr>
                                        <p:cTn id="29" dur="1" fill="hold">
                                          <p:stCondLst>
                                            <p:cond delay="0"/>
                                          </p:stCondLst>
                                        </p:cTn>
                                        <p:tgtEl>
                                          <p:spTgt spid="2050"/>
                                        </p:tgtEl>
                                        <p:attrNameLst>
                                          <p:attrName>style.visibility</p:attrName>
                                        </p:attrNameLst>
                                      </p:cBhvr>
                                      <p:to>
                                        <p:strVal val="visible"/>
                                      </p:to>
                                    </p:set>
                                    <p:animEffect transition="in" filter="fade">
                                      <p:cBhvr>
                                        <p:cTn id="30" dur="1000"/>
                                        <p:tgtEl>
                                          <p:spTgt spid="2050"/>
                                        </p:tgtEl>
                                      </p:cBhvr>
                                    </p:animEffect>
                                    <p:anim calcmode="lin" valueType="num">
                                      <p:cBhvr>
                                        <p:cTn id="31" dur="1000" fill="hold"/>
                                        <p:tgtEl>
                                          <p:spTgt spid="2050"/>
                                        </p:tgtEl>
                                        <p:attrNameLst>
                                          <p:attrName>ppt_x</p:attrName>
                                        </p:attrNameLst>
                                      </p:cBhvr>
                                      <p:tavLst>
                                        <p:tav tm="0">
                                          <p:val>
                                            <p:strVal val="#ppt_x"/>
                                          </p:val>
                                        </p:tav>
                                        <p:tav tm="100000">
                                          <p:val>
                                            <p:strVal val="#ppt_x"/>
                                          </p:val>
                                        </p:tav>
                                      </p:tavLst>
                                    </p:anim>
                                    <p:anim calcmode="lin" valueType="num">
                                      <p:cBhvr>
                                        <p:cTn id="32"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7" grpId="0" build="allAtOnce"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4876801" y="2670612"/>
            <a:ext cx="6617648" cy="4310667"/>
          </a:xfrm>
          <a:prstGeom prst="rect">
            <a:avLst/>
          </a:prstGeom>
          <a:noFill/>
        </p:spPr>
        <p:txBody>
          <a:bodyPr wrap="square" rtlCol="0">
            <a:spAutoFit/>
          </a:bodyPr>
          <a:lstStyle/>
          <a:p>
            <a:pPr algn="just" rtl="1">
              <a:lnSpc>
                <a:spcPct val="200000"/>
              </a:lnSpc>
            </a:pPr>
            <a:r>
              <a:rPr lang="ar-SA" sz="2000" dirty="0">
                <a:solidFill>
                  <a:srgbClr val="C00000"/>
                </a:solidFill>
                <a:latin typeface="Alexandria" charset="0"/>
                <a:cs typeface="Alexandria" charset="0"/>
              </a:rPr>
              <a:t>أولاً، </a:t>
            </a:r>
            <a:r>
              <a:rPr lang="ar-SA" sz="2000" dirty="0">
                <a:latin typeface="Alexandria" charset="0"/>
                <a:cs typeface="Alexandria" charset="0"/>
              </a:rPr>
              <a:t>يشير</a:t>
            </a:r>
            <a:r>
              <a:rPr lang="ar-SA" sz="2000" b="1" dirty="0">
                <a:latin typeface="Alexandria" charset="0"/>
                <a:cs typeface="Alexandria" charset="0"/>
              </a:rPr>
              <a:t> الإنتاج الصحفي </a:t>
            </a:r>
            <a:r>
              <a:rPr lang="ar-SA" sz="2000" dirty="0">
                <a:latin typeface="Alexandria" charset="0"/>
                <a:cs typeface="Alexandria" charset="0"/>
              </a:rPr>
              <a:t>إلى العمليات التقنية واللوجستية التي تسبق نشر الصحيفة أو المجلة في أشكالها التقليدية أو الحديثة.</a:t>
            </a:r>
          </a:p>
          <a:p>
            <a:pPr algn="just" rtl="1">
              <a:lnSpc>
                <a:spcPct val="200000"/>
              </a:lnSpc>
            </a:pPr>
            <a:r>
              <a:rPr lang="ar-SA" sz="2000" dirty="0">
                <a:latin typeface="Alexandria" charset="0"/>
                <a:cs typeface="Alexandria" charset="0"/>
              </a:rPr>
              <a:t>هذه </a:t>
            </a:r>
            <a:r>
              <a:rPr lang="ar-SA" sz="2000" b="1" dirty="0">
                <a:latin typeface="Alexandria" charset="0"/>
                <a:cs typeface="Alexandria" charset="0"/>
              </a:rPr>
              <a:t>العمليات</a:t>
            </a:r>
            <a:r>
              <a:rPr lang="ar-SA" sz="2000" dirty="0">
                <a:latin typeface="Alexandria" charset="0"/>
                <a:cs typeface="Alexandria" charset="0"/>
              </a:rPr>
              <a:t> بدءًا من تجهيز المواد، مرورًا بالطباعة (في الحالة التقليدية) أو إدارة المحتوى وتصميمه في النشر الرقمي (في الحالة الحديثة).</a:t>
            </a:r>
          </a:p>
          <a:p>
            <a:pPr algn="just" rtl="1">
              <a:lnSpc>
                <a:spcPct val="200000"/>
              </a:lnSpc>
            </a:pPr>
            <a:endParaRPr lang="ar-SA" sz="2000" dirty="0">
              <a:latin typeface="Alexandria" charset="0"/>
              <a:cs typeface="Alexandria" charset="0"/>
            </a:endParaRP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2D108E47-313C-4FA0-BB35-A83F7FD6CF2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التعريفية - </a:t>
            </a:r>
            <a:r>
              <a:rPr lang="en-US" sz="1600" dirty="0" err="1">
                <a:latin typeface="Alexandria" charset="0"/>
                <a:cs typeface="Alexandria" charset="0"/>
              </a:rPr>
              <a:t>مدخل</a:t>
            </a:r>
            <a:r>
              <a:rPr lang="en-US" sz="1600" dirty="0">
                <a:latin typeface="Alexandria" charset="0"/>
                <a:cs typeface="Alexandria" charset="0"/>
              </a:rPr>
              <a:t> </a:t>
            </a:r>
            <a:r>
              <a:rPr lang="en-US" sz="1600" dirty="0" err="1">
                <a:latin typeface="Alexandria" charset="0"/>
                <a:cs typeface="Alexandria" charset="0"/>
              </a:rPr>
              <a:t>إلى</a:t>
            </a:r>
            <a:r>
              <a:rPr lang="en-US" sz="1600" dirty="0">
                <a:latin typeface="Alexandria" charset="0"/>
                <a:cs typeface="Alexandria" charset="0"/>
              </a:rPr>
              <a:t> </a:t>
            </a:r>
            <a:r>
              <a:rPr lang="en-US" sz="1600" dirty="0" err="1">
                <a:latin typeface="Alexandria" charset="0"/>
                <a:cs typeface="Alexandria" charset="0"/>
              </a:rPr>
              <a:t>الإخراج</a:t>
            </a:r>
            <a:r>
              <a:rPr lang="en-US" sz="1600" dirty="0">
                <a:latin typeface="Alexandria" charset="0"/>
                <a:cs typeface="Alexandria" charset="0"/>
              </a:rPr>
              <a:t> </a:t>
            </a:r>
            <a:r>
              <a:rPr lang="en-US" sz="1600" dirty="0" err="1">
                <a:latin typeface="Alexandria" charset="0"/>
                <a:cs typeface="Alexandria" charset="0"/>
              </a:rPr>
              <a:t>والإنتاج</a:t>
            </a:r>
            <a:r>
              <a:rPr lang="en-US" sz="1600" dirty="0">
                <a:latin typeface="Alexandria" charset="0"/>
                <a:cs typeface="Alexandria" charset="0"/>
              </a:rPr>
              <a:t> </a:t>
            </a:r>
            <a:r>
              <a:rPr lang="en-US" sz="1600" dirty="0" err="1">
                <a:latin typeface="Alexandria" charset="0"/>
                <a:cs typeface="Alexandria" charset="0"/>
              </a:rPr>
              <a:t>الصحف</a:t>
            </a:r>
            <a:r>
              <a:rPr lang="ar-SA" sz="1600" dirty="0">
                <a:latin typeface="Alexandria" charset="0"/>
                <a:cs typeface="Alexandria" charset="0"/>
              </a:rPr>
              <a:t>ي</a:t>
            </a:r>
            <a:endParaRPr lang="en-US" sz="1600" dirty="0">
              <a:latin typeface="Alexandria" charset="0"/>
              <a:cs typeface="Alexandria" charset="0"/>
            </a:endParaRPr>
          </a:p>
        </p:txBody>
      </p:sp>
      <p:sp>
        <p:nvSpPr>
          <p:cNvPr id="12" name="Rectangle 11">
            <a:extLst>
              <a:ext uri="{FF2B5EF4-FFF2-40B4-BE49-F238E27FC236}">
                <a16:creationId xmlns:a16="http://schemas.microsoft.com/office/drawing/2014/main" id="{C3CE17FB-2303-46E2-AAD0-258A34382E6E}"/>
              </a:ext>
            </a:extLst>
          </p:cNvPr>
          <p:cNvSpPr/>
          <p:nvPr/>
        </p:nvSpPr>
        <p:spPr>
          <a:xfrm>
            <a:off x="191317" y="1580438"/>
            <a:ext cx="8974453" cy="724052"/>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الإنتاج الصحفي</a:t>
            </a:r>
          </a:p>
        </p:txBody>
      </p:sp>
      <p:sp>
        <p:nvSpPr>
          <p:cNvPr id="13" name="Rectangle 12">
            <a:extLst>
              <a:ext uri="{FF2B5EF4-FFF2-40B4-BE49-F238E27FC236}">
                <a16:creationId xmlns:a16="http://schemas.microsoft.com/office/drawing/2014/main" id="{EEF1E66B-6B7F-4F46-B734-84ACEB23A566}"/>
              </a:ext>
            </a:extLst>
          </p:cNvPr>
          <p:cNvSpPr/>
          <p:nvPr/>
        </p:nvSpPr>
        <p:spPr>
          <a:xfrm>
            <a:off x="9274629" y="1580439"/>
            <a:ext cx="2800830"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تعريف</a:t>
            </a:r>
          </a:p>
        </p:txBody>
      </p:sp>
      <p:pic>
        <p:nvPicPr>
          <p:cNvPr id="3074" name="Picture 2">
            <a:extLst>
              <a:ext uri="{FF2B5EF4-FFF2-40B4-BE49-F238E27FC236}">
                <a16:creationId xmlns:a16="http://schemas.microsoft.com/office/drawing/2014/main" id="{3884CB21-50B1-4C4D-B1D7-8CF6D3DC41F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3486" y="2594745"/>
            <a:ext cx="3984172" cy="39841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 name="Graphic 21">
            <a:extLst>
              <a:ext uri="{FF2B5EF4-FFF2-40B4-BE49-F238E27FC236}">
                <a16:creationId xmlns:a16="http://schemas.microsoft.com/office/drawing/2014/main" id="{A282D74E-C3C5-4888-875C-BF1867F93B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16" name="Rectangle 15">
            <a:extLst>
              <a:ext uri="{FF2B5EF4-FFF2-40B4-BE49-F238E27FC236}">
                <a16:creationId xmlns:a16="http://schemas.microsoft.com/office/drawing/2014/main" id="{5FA0DFBA-E88F-47F6-B1AC-8872DE579F4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   تعريفات الإخراج والإنتاج الصحفي</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21820206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074"/>
                                        </p:tgtEl>
                                        <p:attrNameLst>
                                          <p:attrName>style.visibility</p:attrName>
                                        </p:attrNameLst>
                                      </p:cBhvr>
                                      <p:to>
                                        <p:strVal val="visible"/>
                                      </p:to>
                                    </p:set>
                                    <p:animEffect transition="in" filter="fade">
                                      <p:cBhvr>
                                        <p:cTn id="22" dur="500"/>
                                        <p:tgtEl>
                                          <p:spTgt spid="307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0" end="0"/>
                                            </p:txEl>
                                          </p:spTgt>
                                        </p:tgtEl>
                                        <p:attrNameLst>
                                          <p:attrName>style.visibility</p:attrName>
                                        </p:attrNameLst>
                                      </p:cBhvr>
                                      <p:to>
                                        <p:strVal val="visible"/>
                                      </p:to>
                                    </p:set>
                                    <p:animEffect transition="in" filter="fade">
                                      <p:cBhvr>
                                        <p:cTn id="27" dur="500"/>
                                        <p:tgtEl>
                                          <p:spTgt spid="20">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1" end="1"/>
                                            </p:txEl>
                                          </p:spTgt>
                                        </p:tgtEl>
                                        <p:attrNameLst>
                                          <p:attrName>style.visibility</p:attrName>
                                        </p:attrNameLst>
                                      </p:cBhvr>
                                      <p:to>
                                        <p:strVal val="visible"/>
                                      </p:to>
                                    </p:set>
                                    <p:animEffect transition="in" filter="fade">
                                      <p:cBhvr>
                                        <p:cTn id="32"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2" grpId="0" animBg="1"/>
      <p:bldP spid="13" grpId="0" animBg="1"/>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5747657" y="2469502"/>
            <a:ext cx="5878781" cy="3695114"/>
          </a:xfrm>
          <a:prstGeom prst="rect">
            <a:avLst/>
          </a:prstGeom>
          <a:noFill/>
        </p:spPr>
        <p:txBody>
          <a:bodyPr wrap="square" rtlCol="0">
            <a:spAutoFit/>
          </a:bodyPr>
          <a:lstStyle/>
          <a:p>
            <a:pPr algn="just" rtl="1">
              <a:lnSpc>
                <a:spcPct val="200000"/>
              </a:lnSpc>
            </a:pPr>
            <a:r>
              <a:rPr lang="ar-SA" sz="2000" dirty="0">
                <a:solidFill>
                  <a:srgbClr val="C00000"/>
                </a:solidFill>
                <a:latin typeface="Alexandria" charset="0"/>
                <a:cs typeface="Alexandria" charset="0"/>
              </a:rPr>
              <a:t>ثانياً، </a:t>
            </a:r>
            <a:r>
              <a:rPr lang="ar-SA" sz="2000" b="1" dirty="0">
                <a:latin typeface="Alexandria" charset="0"/>
                <a:cs typeface="Alexandria" charset="0"/>
              </a:rPr>
              <a:t>الإنتاج الصحفي</a:t>
            </a:r>
            <a:r>
              <a:rPr lang="ar-SA" sz="2000" dirty="0">
                <a:latin typeface="Alexandria" charset="0"/>
                <a:cs typeface="Alexandria" charset="0"/>
              </a:rPr>
              <a:t> هو الجانب الفني والإداري لإصدار المطبوعات أو النشر الرقمي، ويشمل:</a:t>
            </a:r>
          </a:p>
          <a:p>
            <a:pPr marL="342900" indent="-342900" algn="just" rtl="1">
              <a:lnSpc>
                <a:spcPct val="200000"/>
              </a:lnSpc>
              <a:buFont typeface="+mj-lt"/>
              <a:buAutoNum type="arabicParenR"/>
            </a:pPr>
            <a:r>
              <a:rPr lang="ar-SA" sz="2000" dirty="0">
                <a:latin typeface="Alexandria" charset="0"/>
                <a:cs typeface="Alexandria" charset="0"/>
              </a:rPr>
              <a:t>تنسيق المحتوى ومراجعته.</a:t>
            </a:r>
          </a:p>
          <a:p>
            <a:pPr marL="342900" indent="-342900" algn="just" rtl="1">
              <a:lnSpc>
                <a:spcPct val="200000"/>
              </a:lnSpc>
              <a:buFont typeface="+mj-lt"/>
              <a:buAutoNum type="arabicParenR"/>
            </a:pPr>
            <a:r>
              <a:rPr lang="ar-SA" sz="2000" dirty="0">
                <a:latin typeface="Alexandria" charset="0"/>
                <a:cs typeface="Alexandria" charset="0"/>
              </a:rPr>
              <a:t>تجهيز الملفات للطباعة أو النشر الإلكتروني.</a:t>
            </a:r>
          </a:p>
          <a:p>
            <a:pPr marL="342900" indent="-342900" algn="just" rtl="1">
              <a:lnSpc>
                <a:spcPct val="200000"/>
              </a:lnSpc>
              <a:buFont typeface="+mj-lt"/>
              <a:buAutoNum type="arabicParenR"/>
            </a:pPr>
            <a:r>
              <a:rPr lang="ar-SA" sz="2000" dirty="0">
                <a:latin typeface="Alexandria" charset="0"/>
                <a:cs typeface="Alexandria" charset="0"/>
              </a:rPr>
              <a:t>التعامل مع الجداول الزمنية للإصدار.</a:t>
            </a:r>
          </a:p>
          <a:p>
            <a:pPr marL="342900" indent="-342900" algn="just" rtl="1">
              <a:lnSpc>
                <a:spcPct val="200000"/>
              </a:lnSpc>
              <a:buFont typeface="+mj-lt"/>
              <a:buAutoNum type="arabicParenR"/>
            </a:pPr>
            <a:r>
              <a:rPr lang="ar-SA" sz="2000" dirty="0">
                <a:latin typeface="Alexandria" charset="0"/>
                <a:cs typeface="Alexandria" charset="0"/>
              </a:rPr>
              <a:t>مراجعة الجوانب الفنية (الدقة، التنسيق، الجودة).</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914142CE-5795-48FA-A261-EEB9D5F53ED7}"/>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التعريفية - </a:t>
            </a:r>
            <a:r>
              <a:rPr lang="en-US" sz="1600" dirty="0" err="1">
                <a:latin typeface="Alexandria" charset="0"/>
                <a:cs typeface="Alexandria" charset="0"/>
              </a:rPr>
              <a:t>مدخل</a:t>
            </a:r>
            <a:r>
              <a:rPr lang="en-US" sz="1600" dirty="0">
                <a:latin typeface="Alexandria" charset="0"/>
                <a:cs typeface="Alexandria" charset="0"/>
              </a:rPr>
              <a:t> </a:t>
            </a:r>
            <a:r>
              <a:rPr lang="en-US" sz="1600" dirty="0" err="1">
                <a:latin typeface="Alexandria" charset="0"/>
                <a:cs typeface="Alexandria" charset="0"/>
              </a:rPr>
              <a:t>إلى</a:t>
            </a:r>
            <a:r>
              <a:rPr lang="en-US" sz="1600" dirty="0">
                <a:latin typeface="Alexandria" charset="0"/>
                <a:cs typeface="Alexandria" charset="0"/>
              </a:rPr>
              <a:t> </a:t>
            </a:r>
            <a:r>
              <a:rPr lang="en-US" sz="1600" dirty="0" err="1">
                <a:latin typeface="Alexandria" charset="0"/>
                <a:cs typeface="Alexandria" charset="0"/>
              </a:rPr>
              <a:t>الإخراج</a:t>
            </a:r>
            <a:r>
              <a:rPr lang="en-US" sz="1600" dirty="0">
                <a:latin typeface="Alexandria" charset="0"/>
                <a:cs typeface="Alexandria" charset="0"/>
              </a:rPr>
              <a:t> </a:t>
            </a:r>
            <a:r>
              <a:rPr lang="en-US" sz="1600" dirty="0" err="1">
                <a:latin typeface="Alexandria" charset="0"/>
                <a:cs typeface="Alexandria" charset="0"/>
              </a:rPr>
              <a:t>والإنتاج</a:t>
            </a:r>
            <a:r>
              <a:rPr lang="en-US" sz="1600" dirty="0">
                <a:latin typeface="Alexandria" charset="0"/>
                <a:cs typeface="Alexandria" charset="0"/>
              </a:rPr>
              <a:t> </a:t>
            </a:r>
            <a:r>
              <a:rPr lang="en-US" sz="1600" dirty="0" err="1">
                <a:latin typeface="Alexandria" charset="0"/>
                <a:cs typeface="Alexandria" charset="0"/>
              </a:rPr>
              <a:t>الصحف</a:t>
            </a:r>
            <a:r>
              <a:rPr lang="ar-SA" sz="1600" dirty="0">
                <a:latin typeface="Alexandria" charset="0"/>
                <a:cs typeface="Alexandria" charset="0"/>
              </a:rPr>
              <a:t>ي</a:t>
            </a:r>
            <a:endParaRPr lang="en-US" sz="1600" dirty="0">
              <a:latin typeface="Alexandria" charset="0"/>
              <a:cs typeface="Alexandria" charset="0"/>
            </a:endParaRPr>
          </a:p>
        </p:txBody>
      </p:sp>
      <p:sp>
        <p:nvSpPr>
          <p:cNvPr id="12" name="Rectangle 11">
            <a:extLst>
              <a:ext uri="{FF2B5EF4-FFF2-40B4-BE49-F238E27FC236}">
                <a16:creationId xmlns:a16="http://schemas.microsoft.com/office/drawing/2014/main" id="{7E682575-5E7C-4471-89AE-D1E9C935AA2F}"/>
              </a:ext>
            </a:extLst>
          </p:cNvPr>
          <p:cNvSpPr/>
          <p:nvPr/>
        </p:nvSpPr>
        <p:spPr>
          <a:xfrm>
            <a:off x="191317" y="1569552"/>
            <a:ext cx="8974453" cy="724052"/>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الإنتاج الصحفي</a:t>
            </a:r>
          </a:p>
        </p:txBody>
      </p:sp>
      <p:sp>
        <p:nvSpPr>
          <p:cNvPr id="13" name="Rectangle 12">
            <a:extLst>
              <a:ext uri="{FF2B5EF4-FFF2-40B4-BE49-F238E27FC236}">
                <a16:creationId xmlns:a16="http://schemas.microsoft.com/office/drawing/2014/main" id="{11487D44-B74E-4672-9C24-F943219354CD}"/>
              </a:ext>
            </a:extLst>
          </p:cNvPr>
          <p:cNvSpPr/>
          <p:nvPr/>
        </p:nvSpPr>
        <p:spPr>
          <a:xfrm>
            <a:off x="9274629" y="1569553"/>
            <a:ext cx="2800830"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تعريف</a:t>
            </a:r>
          </a:p>
        </p:txBody>
      </p:sp>
      <p:pic>
        <p:nvPicPr>
          <p:cNvPr id="4098" name="Picture 2">
            <a:extLst>
              <a:ext uri="{FF2B5EF4-FFF2-40B4-BE49-F238E27FC236}">
                <a16:creationId xmlns:a16="http://schemas.microsoft.com/office/drawing/2014/main" id="{CE1CB70E-1965-47C2-A9A9-73712FB2263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6339"/>
          <a:stretch/>
        </p:blipFill>
        <p:spPr bwMode="auto">
          <a:xfrm>
            <a:off x="191317" y="2903235"/>
            <a:ext cx="5214256" cy="30404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 name="Graphic 21">
            <a:extLst>
              <a:ext uri="{FF2B5EF4-FFF2-40B4-BE49-F238E27FC236}">
                <a16:creationId xmlns:a16="http://schemas.microsoft.com/office/drawing/2014/main" id="{29499E01-3619-4442-81F6-F53E28E4AFE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16" name="Rectangle 15">
            <a:extLst>
              <a:ext uri="{FF2B5EF4-FFF2-40B4-BE49-F238E27FC236}">
                <a16:creationId xmlns:a16="http://schemas.microsoft.com/office/drawing/2014/main" id="{0BDE0DDA-49FF-4089-8EA3-C5A65CF53A62}"/>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   تعريفات الإخراج والإنتاج الصحفي</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5240312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4098"/>
                                        </p:tgtEl>
                                        <p:attrNameLst>
                                          <p:attrName>style.visibility</p:attrName>
                                        </p:attrNameLst>
                                      </p:cBhvr>
                                      <p:to>
                                        <p:strVal val="visible"/>
                                      </p:to>
                                    </p:set>
                                    <p:animEffect transition="in" filter="fade">
                                      <p:cBhvr>
                                        <p:cTn id="22" dur="1000"/>
                                        <p:tgtEl>
                                          <p:spTgt spid="4098"/>
                                        </p:tgtEl>
                                      </p:cBhvr>
                                    </p:animEffect>
                                    <p:anim calcmode="lin" valueType="num">
                                      <p:cBhvr>
                                        <p:cTn id="23" dur="1000" fill="hold"/>
                                        <p:tgtEl>
                                          <p:spTgt spid="4098"/>
                                        </p:tgtEl>
                                        <p:attrNameLst>
                                          <p:attrName>ppt_x</p:attrName>
                                        </p:attrNameLst>
                                      </p:cBhvr>
                                      <p:tavLst>
                                        <p:tav tm="0">
                                          <p:val>
                                            <p:strVal val="#ppt_x"/>
                                          </p:val>
                                        </p:tav>
                                        <p:tav tm="100000">
                                          <p:val>
                                            <p:strVal val="#ppt_x"/>
                                          </p:val>
                                        </p:tav>
                                      </p:tavLst>
                                    </p:anim>
                                    <p:anim calcmode="lin" valueType="num">
                                      <p:cBhvr>
                                        <p:cTn id="24" dur="1000" fill="hold"/>
                                        <p:tgtEl>
                                          <p:spTgt spid="4098"/>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0">
                                            <p:txEl>
                                              <p:pRg st="0" end="0"/>
                                            </p:txEl>
                                          </p:spTgt>
                                        </p:tgtEl>
                                        <p:attrNameLst>
                                          <p:attrName>style.visibility</p:attrName>
                                        </p:attrNameLst>
                                      </p:cBhvr>
                                      <p:to>
                                        <p:strVal val="visible"/>
                                      </p:to>
                                    </p:set>
                                    <p:animEffect transition="in" filter="fade">
                                      <p:cBhvr>
                                        <p:cTn id="29" dur="500"/>
                                        <p:tgtEl>
                                          <p:spTgt spid="20">
                                            <p:txEl>
                                              <p:pRg st="0" end="0"/>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20">
                                            <p:txEl>
                                              <p:pRg st="1" end="1"/>
                                            </p:txEl>
                                          </p:spTgt>
                                        </p:tgtEl>
                                        <p:attrNameLst>
                                          <p:attrName>style.visibility</p:attrName>
                                        </p:attrNameLst>
                                      </p:cBhvr>
                                      <p:to>
                                        <p:strVal val="visible"/>
                                      </p:to>
                                    </p:set>
                                    <p:animEffect transition="in" filter="fade">
                                      <p:cBhvr>
                                        <p:cTn id="34" dur="500"/>
                                        <p:tgtEl>
                                          <p:spTgt spid="20">
                                            <p:txEl>
                                              <p:pRg st="1" end="1"/>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0">
                                            <p:txEl>
                                              <p:pRg st="2" end="2"/>
                                            </p:txEl>
                                          </p:spTgt>
                                        </p:tgtEl>
                                        <p:attrNameLst>
                                          <p:attrName>style.visibility</p:attrName>
                                        </p:attrNameLst>
                                      </p:cBhvr>
                                      <p:to>
                                        <p:strVal val="visible"/>
                                      </p:to>
                                    </p:set>
                                    <p:animEffect transition="in" filter="fade">
                                      <p:cBhvr>
                                        <p:cTn id="39" dur="500"/>
                                        <p:tgtEl>
                                          <p:spTgt spid="20">
                                            <p:txEl>
                                              <p:pRg st="2" end="2"/>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0">
                                            <p:txEl>
                                              <p:pRg st="3" end="3"/>
                                            </p:txEl>
                                          </p:spTgt>
                                        </p:tgtEl>
                                        <p:attrNameLst>
                                          <p:attrName>style.visibility</p:attrName>
                                        </p:attrNameLst>
                                      </p:cBhvr>
                                      <p:to>
                                        <p:strVal val="visible"/>
                                      </p:to>
                                    </p:set>
                                    <p:animEffect transition="in" filter="fade">
                                      <p:cBhvr>
                                        <p:cTn id="44" dur="500"/>
                                        <p:tgtEl>
                                          <p:spTgt spid="20">
                                            <p:txEl>
                                              <p:pRg st="3" end="3"/>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20">
                                            <p:txEl>
                                              <p:pRg st="4" end="4"/>
                                            </p:txEl>
                                          </p:spTgt>
                                        </p:tgtEl>
                                        <p:attrNameLst>
                                          <p:attrName>style.visibility</p:attrName>
                                        </p:attrNameLst>
                                      </p:cBhvr>
                                      <p:to>
                                        <p:strVal val="visible"/>
                                      </p:to>
                                    </p:set>
                                    <p:animEffect transition="in" filter="fade">
                                      <p:cBhvr>
                                        <p:cTn id="49"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2" grpId="0" animBg="1"/>
      <p:bldP spid="13" grpId="0" animBg="1"/>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505937" y="2466050"/>
            <a:ext cx="11403034" cy="4126001"/>
          </a:xfrm>
          <a:prstGeom prst="rect">
            <a:avLst/>
          </a:prstGeom>
          <a:noFill/>
        </p:spPr>
        <p:txBody>
          <a:bodyPr wrap="square" rtlCol="0">
            <a:spAutoFit/>
          </a:bodyPr>
          <a:lstStyle/>
          <a:p>
            <a:pPr marL="342900" indent="-342900" algn="just" rtl="1">
              <a:lnSpc>
                <a:spcPct val="200000"/>
              </a:lnSpc>
              <a:buFont typeface="+mj-lt"/>
              <a:buAutoNum type="arabicParenR"/>
            </a:pPr>
            <a:r>
              <a:rPr lang="ar-SA" sz="2000" dirty="0">
                <a:latin typeface="Alexandria" charset="0"/>
                <a:cs typeface="Alexandria" charset="0"/>
              </a:rPr>
              <a:t>في هذه المرحلة كان الاعتماد على </a:t>
            </a:r>
            <a:r>
              <a:rPr lang="ar-SA" sz="2000" b="1" dirty="0">
                <a:latin typeface="Alexandria" charset="0"/>
                <a:cs typeface="Alexandria" charset="0"/>
              </a:rPr>
              <a:t>النشر المكتبي </a:t>
            </a:r>
            <a:r>
              <a:rPr lang="en-US" sz="2000" b="1" dirty="0">
                <a:latin typeface="Alexandria" charset="0"/>
                <a:cs typeface="Alexandria" charset="0"/>
              </a:rPr>
              <a:t>Desktop Publishing</a:t>
            </a:r>
            <a:r>
              <a:rPr lang="ar-SA" sz="2000" dirty="0">
                <a:latin typeface="Alexandria" charset="0"/>
                <a:cs typeface="Alexandria" charset="0"/>
              </a:rPr>
              <a:t>، حيث أن الإخراج والإنتاج التقليدي (الورقي)، كان يتم </a:t>
            </a:r>
            <a:r>
              <a:rPr lang="ar-SA" sz="2000" b="1" dirty="0">
                <a:latin typeface="Alexandria" charset="0"/>
                <a:cs typeface="Alexandria" charset="0"/>
              </a:rPr>
              <a:t>يدويًا في بدايات الصحافة </a:t>
            </a:r>
            <a:r>
              <a:rPr lang="ar-SA" sz="2000" dirty="0">
                <a:latin typeface="Alexandria" charset="0"/>
                <a:cs typeface="Alexandria" charset="0"/>
              </a:rPr>
              <a:t>باستخدام المونتاج اليدوي، وتنسيق الصفحات يدويًا للطباعة الورقية، مع التركيز على </a:t>
            </a:r>
            <a:r>
              <a:rPr lang="ar-SA" sz="2000" b="1" dirty="0">
                <a:latin typeface="Alexandria" charset="0"/>
                <a:cs typeface="Alexandria" charset="0"/>
              </a:rPr>
              <a:t>اقتصاد المساحة</a:t>
            </a:r>
            <a:r>
              <a:rPr lang="ar-SA" sz="2000" dirty="0">
                <a:latin typeface="Alexandria" charset="0"/>
                <a:cs typeface="Alexandria" charset="0"/>
              </a:rPr>
              <a:t>، </a:t>
            </a:r>
            <a:r>
              <a:rPr lang="ar-SA" sz="2000" b="1" dirty="0">
                <a:latin typeface="Alexandria" charset="0"/>
                <a:cs typeface="Alexandria" charset="0"/>
              </a:rPr>
              <a:t>ودقة الطباعة</a:t>
            </a:r>
            <a:r>
              <a:rPr lang="ar-SA" sz="2000" dirty="0">
                <a:latin typeface="Alexandria" charset="0"/>
                <a:cs typeface="Alexandria" charset="0"/>
              </a:rPr>
              <a:t>، </a:t>
            </a:r>
            <a:r>
              <a:rPr lang="ar-SA" sz="2000" b="1" dirty="0">
                <a:latin typeface="Alexandria" charset="0"/>
                <a:cs typeface="Alexandria" charset="0"/>
              </a:rPr>
              <a:t>وجودة الورق</a:t>
            </a:r>
            <a:r>
              <a:rPr lang="ar-SA" sz="2000" dirty="0">
                <a:latin typeface="Alexandria" charset="0"/>
                <a:cs typeface="Alexandria" charset="0"/>
              </a:rPr>
              <a:t>.</a:t>
            </a:r>
            <a:br>
              <a:rPr lang="ar-SA" sz="2000" dirty="0">
                <a:latin typeface="Alexandria" charset="0"/>
                <a:cs typeface="Alexandria" charset="0"/>
              </a:rPr>
            </a:br>
            <a:endParaRPr lang="ar-SA" sz="1000" dirty="0">
              <a:latin typeface="Alexandria" charset="0"/>
              <a:cs typeface="Alexandria" charset="0"/>
            </a:endParaRPr>
          </a:p>
          <a:p>
            <a:pPr marL="342900" indent="-342900" algn="just" rtl="1">
              <a:lnSpc>
                <a:spcPct val="200000"/>
              </a:lnSpc>
              <a:buFont typeface="+mj-lt"/>
              <a:buAutoNum type="arabicParenR"/>
            </a:pPr>
            <a:r>
              <a:rPr lang="ar-SA" sz="2000" dirty="0">
                <a:latin typeface="Alexandria" charset="0"/>
                <a:cs typeface="Alexandria" charset="0"/>
              </a:rPr>
              <a:t>يعتمد على </a:t>
            </a:r>
            <a:r>
              <a:rPr lang="ar-SA" sz="2000" b="1" dirty="0">
                <a:latin typeface="Alexandria" charset="0"/>
                <a:cs typeface="Alexandria" charset="0"/>
              </a:rPr>
              <a:t>شبكة تصميم ثابتة</a:t>
            </a:r>
            <a:r>
              <a:rPr lang="ar-SA" sz="2000" dirty="0">
                <a:latin typeface="Alexandria" charset="0"/>
                <a:cs typeface="Alexandria" charset="0"/>
              </a:rPr>
              <a:t>، ذات قياسات محددة لصفحات الطباعة، </a:t>
            </a:r>
            <a:r>
              <a:rPr lang="ar-SA" sz="2000" b="1" dirty="0">
                <a:solidFill>
                  <a:srgbClr val="C00000"/>
                </a:solidFill>
                <a:latin typeface="Alexandria" charset="0"/>
                <a:cs typeface="Alexandria" charset="0"/>
              </a:rPr>
              <a:t>مثال</a:t>
            </a:r>
            <a:r>
              <a:rPr lang="ar-SA" sz="2000" dirty="0">
                <a:latin typeface="Alexandria" charset="0"/>
                <a:cs typeface="Alexandria" charset="0"/>
              </a:rPr>
              <a:t> </a:t>
            </a:r>
            <a:r>
              <a:rPr lang="ar-SA" sz="2000" b="1" dirty="0">
                <a:solidFill>
                  <a:srgbClr val="C00000"/>
                </a:solidFill>
                <a:latin typeface="Alexandria" charset="0"/>
                <a:cs typeface="Alexandria" charset="0"/>
              </a:rPr>
              <a:t>لذلك</a:t>
            </a:r>
            <a:r>
              <a:rPr lang="ar-SA" sz="2000" dirty="0">
                <a:latin typeface="Alexandria" charset="0"/>
                <a:cs typeface="Alexandria" charset="0"/>
              </a:rPr>
              <a:t>، في مجلة مطبوعة، يتم تصميم كل صفحة على مقاس </a:t>
            </a:r>
            <a:r>
              <a:rPr lang="en-US" sz="2000" dirty="0">
                <a:latin typeface="Alexandria" charset="0"/>
                <a:cs typeface="Alexandria" charset="0"/>
              </a:rPr>
              <a:t>A4</a:t>
            </a:r>
            <a:r>
              <a:rPr lang="ar-SA" sz="2000" dirty="0">
                <a:latin typeface="Alexandria" charset="0"/>
                <a:cs typeface="Alexandria" charset="0"/>
              </a:rPr>
              <a:t> بدقة عالية للطباعة، ولا يمكن تغيير المحتوى بعد النشر.</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7CB57F51-252E-4446-B299-9D3817BBC575}"/>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التعريفية - </a:t>
            </a:r>
            <a:r>
              <a:rPr lang="en-US" sz="1600" dirty="0" err="1">
                <a:latin typeface="Alexandria" charset="0"/>
                <a:cs typeface="Alexandria" charset="0"/>
              </a:rPr>
              <a:t>مدخل</a:t>
            </a:r>
            <a:r>
              <a:rPr lang="en-US" sz="1600" dirty="0">
                <a:latin typeface="Alexandria" charset="0"/>
                <a:cs typeface="Alexandria" charset="0"/>
              </a:rPr>
              <a:t> </a:t>
            </a:r>
            <a:r>
              <a:rPr lang="en-US" sz="1600" dirty="0" err="1">
                <a:latin typeface="Alexandria" charset="0"/>
                <a:cs typeface="Alexandria" charset="0"/>
              </a:rPr>
              <a:t>إلى</a:t>
            </a:r>
            <a:r>
              <a:rPr lang="en-US" sz="1600" dirty="0">
                <a:latin typeface="Alexandria" charset="0"/>
                <a:cs typeface="Alexandria" charset="0"/>
              </a:rPr>
              <a:t> </a:t>
            </a:r>
            <a:r>
              <a:rPr lang="en-US" sz="1600" dirty="0" err="1">
                <a:latin typeface="Alexandria" charset="0"/>
                <a:cs typeface="Alexandria" charset="0"/>
              </a:rPr>
              <a:t>الإخراج</a:t>
            </a:r>
            <a:r>
              <a:rPr lang="en-US" sz="1600" dirty="0">
                <a:latin typeface="Alexandria" charset="0"/>
                <a:cs typeface="Alexandria" charset="0"/>
              </a:rPr>
              <a:t> </a:t>
            </a:r>
            <a:r>
              <a:rPr lang="en-US" sz="1600" dirty="0" err="1">
                <a:latin typeface="Alexandria" charset="0"/>
                <a:cs typeface="Alexandria" charset="0"/>
              </a:rPr>
              <a:t>والإنتاج</a:t>
            </a:r>
            <a:r>
              <a:rPr lang="en-US" sz="1600" dirty="0">
                <a:latin typeface="Alexandria" charset="0"/>
                <a:cs typeface="Alexandria" charset="0"/>
              </a:rPr>
              <a:t> </a:t>
            </a:r>
            <a:r>
              <a:rPr lang="en-US" sz="1600" dirty="0" err="1">
                <a:latin typeface="Alexandria" charset="0"/>
                <a:cs typeface="Alexandria" charset="0"/>
              </a:rPr>
              <a:t>الصحف</a:t>
            </a:r>
            <a:r>
              <a:rPr lang="ar-SA" sz="1600" dirty="0">
                <a:latin typeface="Alexandria" charset="0"/>
                <a:cs typeface="Alexandria" charset="0"/>
              </a:rPr>
              <a:t>ي</a:t>
            </a:r>
            <a:endParaRPr lang="en-US" sz="1600" dirty="0">
              <a:latin typeface="Alexandria" charset="0"/>
              <a:cs typeface="Alexandria" charset="0"/>
            </a:endParaRPr>
          </a:p>
        </p:txBody>
      </p:sp>
      <p:sp>
        <p:nvSpPr>
          <p:cNvPr id="12" name="Rectangle 11">
            <a:extLst>
              <a:ext uri="{FF2B5EF4-FFF2-40B4-BE49-F238E27FC236}">
                <a16:creationId xmlns:a16="http://schemas.microsoft.com/office/drawing/2014/main" id="{29936191-10CE-4A11-A7C2-42F3B07E1451}"/>
              </a:ext>
            </a:extLst>
          </p:cNvPr>
          <p:cNvSpPr/>
          <p:nvPr/>
        </p:nvSpPr>
        <p:spPr>
          <a:xfrm>
            <a:off x="191317" y="1580438"/>
            <a:ext cx="8974453" cy="724052"/>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الإخراج والإنتاج التقليدي (الورقي - المطبوعة)</a:t>
            </a:r>
          </a:p>
        </p:txBody>
      </p:sp>
      <p:sp>
        <p:nvSpPr>
          <p:cNvPr id="13" name="Rectangle 12">
            <a:extLst>
              <a:ext uri="{FF2B5EF4-FFF2-40B4-BE49-F238E27FC236}">
                <a16:creationId xmlns:a16="http://schemas.microsoft.com/office/drawing/2014/main" id="{83CC0072-8032-4E7B-BEF4-2B23016809D4}"/>
              </a:ext>
            </a:extLst>
          </p:cNvPr>
          <p:cNvSpPr/>
          <p:nvPr/>
        </p:nvSpPr>
        <p:spPr>
          <a:xfrm>
            <a:off x="9274629" y="1580439"/>
            <a:ext cx="2800830"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أولاً</a:t>
            </a:r>
          </a:p>
        </p:txBody>
      </p:sp>
      <p:pic>
        <p:nvPicPr>
          <p:cNvPr id="14" name="Graphic 21">
            <a:extLst>
              <a:ext uri="{FF2B5EF4-FFF2-40B4-BE49-F238E27FC236}">
                <a16:creationId xmlns:a16="http://schemas.microsoft.com/office/drawing/2014/main" id="{4B18D25C-E9E4-4D1E-9442-9F80B2F93E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15" name="Rectangle 14">
            <a:extLst>
              <a:ext uri="{FF2B5EF4-FFF2-40B4-BE49-F238E27FC236}">
                <a16:creationId xmlns:a16="http://schemas.microsoft.com/office/drawing/2014/main" id="{B2AB368D-5DAA-4C48-B664-3782CA5D200F}"/>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   تطور الإخراج والإنتاج الصحفي</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372726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0" end="0"/>
                                            </p:txEl>
                                          </p:spTgt>
                                        </p:tgtEl>
                                        <p:attrNameLst>
                                          <p:attrName>style.visibility</p:attrName>
                                        </p:attrNameLst>
                                      </p:cBhvr>
                                      <p:to>
                                        <p:strVal val="visible"/>
                                      </p:to>
                                    </p:set>
                                    <p:animEffect transition="in" filter="fade">
                                      <p:cBhvr>
                                        <p:cTn id="22" dur="500"/>
                                        <p:tgtEl>
                                          <p:spTgt spid="20">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1" end="1"/>
                                            </p:txEl>
                                          </p:spTgt>
                                        </p:tgtEl>
                                        <p:attrNameLst>
                                          <p:attrName>style.visibility</p:attrName>
                                        </p:attrNameLst>
                                      </p:cBhvr>
                                      <p:to>
                                        <p:strVal val="visible"/>
                                      </p:to>
                                    </p:set>
                                    <p:animEffect transition="in" filter="fade">
                                      <p:cBhvr>
                                        <p:cTn id="27"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2" grpId="0" animBg="1"/>
      <p:bldP spid="13" grpId="0" animBg="1"/>
      <p:bldP spid="1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0" name="TextBox 19">
            <a:extLst>
              <a:ext uri="{FF2B5EF4-FFF2-40B4-BE49-F238E27FC236}">
                <a16:creationId xmlns:a16="http://schemas.microsoft.com/office/drawing/2014/main" id="{58BEFEA7-9FA3-E96B-E7E7-708F9BDE0C68}"/>
              </a:ext>
            </a:extLst>
          </p:cNvPr>
          <p:cNvSpPr txBox="1"/>
          <p:nvPr/>
        </p:nvSpPr>
        <p:spPr>
          <a:xfrm>
            <a:off x="6385364" y="2342460"/>
            <a:ext cx="5426132" cy="3695114"/>
          </a:xfrm>
          <a:prstGeom prst="rect">
            <a:avLst/>
          </a:prstGeom>
          <a:noFill/>
        </p:spPr>
        <p:txBody>
          <a:bodyPr wrap="square" rtlCol="0">
            <a:spAutoFit/>
          </a:bodyPr>
          <a:lstStyle/>
          <a:p>
            <a:pPr algn="just" rtl="1">
              <a:lnSpc>
                <a:spcPct val="200000"/>
              </a:lnSpc>
            </a:pPr>
            <a:r>
              <a:rPr lang="ar-SA" sz="2000" dirty="0">
                <a:latin typeface="Alexandria" charset="0"/>
                <a:cs typeface="Alexandria" charset="0"/>
              </a:rPr>
              <a:t>3) تطور لاحقًا إلى استخدام </a:t>
            </a:r>
            <a:r>
              <a:rPr lang="ar-SA" sz="2000" b="1" dirty="0">
                <a:latin typeface="Alexandria" charset="0"/>
                <a:cs typeface="Alexandria" charset="0"/>
              </a:rPr>
              <a:t>برامج النشر المكتبي </a:t>
            </a:r>
            <a:r>
              <a:rPr lang="ar-SA" sz="2000" dirty="0">
                <a:latin typeface="Alexandria" charset="0"/>
                <a:cs typeface="Alexandria" charset="0"/>
              </a:rPr>
              <a:t>مثل </a:t>
            </a:r>
            <a:r>
              <a:rPr lang="en-US" sz="2000" dirty="0">
                <a:latin typeface="Alexandria" charset="0"/>
                <a:cs typeface="Alexandria" charset="0"/>
              </a:rPr>
              <a:t>Adobe InDesign</a:t>
            </a:r>
            <a:r>
              <a:rPr lang="ar-SA" sz="2000" dirty="0">
                <a:latin typeface="Alexandria" charset="0"/>
                <a:cs typeface="Alexandria" charset="0"/>
              </a:rPr>
              <a:t> لتصميم صفحات الصحف الورقية ومنها تطورت إلى استخدام نفس البرنامج في عمل ملفات تفاعلية بها روابط تشعبية يتم نشرها في صيغة </a:t>
            </a:r>
            <a:r>
              <a:rPr lang="en-US" sz="2000" dirty="0">
                <a:latin typeface="Alexandria" charset="0"/>
                <a:cs typeface="Alexandria" charset="0"/>
              </a:rPr>
              <a:t>PDF</a:t>
            </a:r>
            <a:r>
              <a:rPr lang="ar-SA" sz="2000" dirty="0">
                <a:latin typeface="Alexandria" charset="0"/>
                <a:cs typeface="Alexandria" charset="0"/>
              </a:rPr>
              <a:t> في تطور جديد للنشر المكتبي.</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20DCAE91-AF2C-44F4-9204-41C611DA1CBC}"/>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التعريفية - </a:t>
            </a:r>
            <a:r>
              <a:rPr lang="en-US" sz="1600" dirty="0" err="1">
                <a:latin typeface="Alexandria" charset="0"/>
                <a:cs typeface="Alexandria" charset="0"/>
              </a:rPr>
              <a:t>مدخل</a:t>
            </a:r>
            <a:r>
              <a:rPr lang="en-US" sz="1600" dirty="0">
                <a:latin typeface="Alexandria" charset="0"/>
                <a:cs typeface="Alexandria" charset="0"/>
              </a:rPr>
              <a:t> </a:t>
            </a:r>
            <a:r>
              <a:rPr lang="en-US" sz="1600" dirty="0" err="1">
                <a:latin typeface="Alexandria" charset="0"/>
                <a:cs typeface="Alexandria" charset="0"/>
              </a:rPr>
              <a:t>إلى</a:t>
            </a:r>
            <a:r>
              <a:rPr lang="en-US" sz="1600" dirty="0">
                <a:latin typeface="Alexandria" charset="0"/>
                <a:cs typeface="Alexandria" charset="0"/>
              </a:rPr>
              <a:t> </a:t>
            </a:r>
            <a:r>
              <a:rPr lang="en-US" sz="1600" dirty="0" err="1">
                <a:latin typeface="Alexandria" charset="0"/>
                <a:cs typeface="Alexandria" charset="0"/>
              </a:rPr>
              <a:t>الإخراج</a:t>
            </a:r>
            <a:r>
              <a:rPr lang="en-US" sz="1600" dirty="0">
                <a:latin typeface="Alexandria" charset="0"/>
                <a:cs typeface="Alexandria" charset="0"/>
              </a:rPr>
              <a:t> </a:t>
            </a:r>
            <a:r>
              <a:rPr lang="en-US" sz="1600" dirty="0" err="1">
                <a:latin typeface="Alexandria" charset="0"/>
                <a:cs typeface="Alexandria" charset="0"/>
              </a:rPr>
              <a:t>والإنتاج</a:t>
            </a:r>
            <a:r>
              <a:rPr lang="en-US" sz="1600" dirty="0">
                <a:latin typeface="Alexandria" charset="0"/>
                <a:cs typeface="Alexandria" charset="0"/>
              </a:rPr>
              <a:t> </a:t>
            </a:r>
            <a:r>
              <a:rPr lang="en-US" sz="1600" dirty="0" err="1">
                <a:latin typeface="Alexandria" charset="0"/>
                <a:cs typeface="Alexandria" charset="0"/>
              </a:rPr>
              <a:t>الصحف</a:t>
            </a:r>
            <a:r>
              <a:rPr lang="ar-SA" sz="1600" dirty="0">
                <a:latin typeface="Alexandria" charset="0"/>
                <a:cs typeface="Alexandria" charset="0"/>
              </a:rPr>
              <a:t>ي</a:t>
            </a:r>
            <a:endParaRPr lang="en-US" sz="1600" dirty="0">
              <a:latin typeface="Alexandria" charset="0"/>
              <a:cs typeface="Alexandria" charset="0"/>
            </a:endParaRPr>
          </a:p>
        </p:txBody>
      </p:sp>
      <p:sp>
        <p:nvSpPr>
          <p:cNvPr id="11" name="Rectangle 10">
            <a:extLst>
              <a:ext uri="{FF2B5EF4-FFF2-40B4-BE49-F238E27FC236}">
                <a16:creationId xmlns:a16="http://schemas.microsoft.com/office/drawing/2014/main" id="{E2558DE5-04EF-443F-81C2-D83A19615A1F}"/>
              </a:ext>
            </a:extLst>
          </p:cNvPr>
          <p:cNvSpPr/>
          <p:nvPr/>
        </p:nvSpPr>
        <p:spPr>
          <a:xfrm>
            <a:off x="191317" y="1536894"/>
            <a:ext cx="8974453" cy="724052"/>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الإخراج والإنتاج التقليدي (الورقي - المطبوعة)</a:t>
            </a:r>
          </a:p>
        </p:txBody>
      </p:sp>
      <p:sp>
        <p:nvSpPr>
          <p:cNvPr id="12" name="Rectangle 11">
            <a:extLst>
              <a:ext uri="{FF2B5EF4-FFF2-40B4-BE49-F238E27FC236}">
                <a16:creationId xmlns:a16="http://schemas.microsoft.com/office/drawing/2014/main" id="{B5AB012F-1BA7-4E38-80BF-0339B06AA276}"/>
              </a:ext>
            </a:extLst>
          </p:cNvPr>
          <p:cNvSpPr/>
          <p:nvPr/>
        </p:nvSpPr>
        <p:spPr>
          <a:xfrm>
            <a:off x="9274629" y="1536895"/>
            <a:ext cx="2800830"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تابع</a:t>
            </a:r>
          </a:p>
        </p:txBody>
      </p:sp>
      <p:pic>
        <p:nvPicPr>
          <p:cNvPr id="5124" name="Picture 4" descr="Introduction to Adobe InDesign | Obby">
            <a:extLst>
              <a:ext uri="{FF2B5EF4-FFF2-40B4-BE49-F238E27FC236}">
                <a16:creationId xmlns:a16="http://schemas.microsoft.com/office/drawing/2014/main" id="{7EAD3271-9ECA-4FF1-B140-9CDE713BEE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3327" y="2438335"/>
            <a:ext cx="5426132" cy="36174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Rectangle 4">
            <a:extLst>
              <a:ext uri="{FF2B5EF4-FFF2-40B4-BE49-F238E27FC236}">
                <a16:creationId xmlns:a16="http://schemas.microsoft.com/office/drawing/2014/main" id="{0BEB7BD9-3D00-4493-84D0-BC624E6E14FE}"/>
              </a:ext>
            </a:extLst>
          </p:cNvPr>
          <p:cNvSpPr/>
          <p:nvPr/>
        </p:nvSpPr>
        <p:spPr>
          <a:xfrm>
            <a:off x="-174171" y="6302051"/>
            <a:ext cx="12507685" cy="55594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Adobe InDesign - Wikipedia">
            <a:extLst>
              <a:ext uri="{FF2B5EF4-FFF2-40B4-BE49-F238E27FC236}">
                <a16:creationId xmlns:a16="http://schemas.microsoft.com/office/drawing/2014/main" id="{41FCBA3A-A0AA-4A03-AFD4-833C6713D46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64709" y="6342005"/>
            <a:ext cx="498962" cy="48646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B43806DD-0B83-4DA2-8A41-9318636A2C40}"/>
              </a:ext>
            </a:extLst>
          </p:cNvPr>
          <p:cNvSpPr txBox="1"/>
          <p:nvPr/>
        </p:nvSpPr>
        <p:spPr>
          <a:xfrm>
            <a:off x="1741720" y="6399759"/>
            <a:ext cx="3418109" cy="369332"/>
          </a:xfrm>
          <a:prstGeom prst="rect">
            <a:avLst/>
          </a:prstGeom>
          <a:noFill/>
        </p:spPr>
        <p:txBody>
          <a:bodyPr wrap="square" rtlCol="0">
            <a:spAutoFit/>
          </a:bodyPr>
          <a:lstStyle/>
          <a:p>
            <a:r>
              <a:rPr lang="en-US" dirty="0">
                <a:solidFill>
                  <a:srgbClr val="49021F"/>
                </a:solidFill>
                <a:latin typeface="Alexandria Light" pitchFamily="2" charset="-78"/>
                <a:cs typeface="Alexandria Light" pitchFamily="2" charset="-78"/>
              </a:rPr>
              <a:t>https://adobe.com/indesign</a:t>
            </a:r>
          </a:p>
        </p:txBody>
      </p:sp>
      <p:sp>
        <p:nvSpPr>
          <p:cNvPr id="3" name="TextBox 2">
            <a:extLst>
              <a:ext uri="{FF2B5EF4-FFF2-40B4-BE49-F238E27FC236}">
                <a16:creationId xmlns:a16="http://schemas.microsoft.com/office/drawing/2014/main" id="{3DB65D21-FBAE-4291-BA17-35A872E8C46C}"/>
              </a:ext>
            </a:extLst>
          </p:cNvPr>
          <p:cNvSpPr txBox="1"/>
          <p:nvPr/>
        </p:nvSpPr>
        <p:spPr>
          <a:xfrm>
            <a:off x="5344885" y="6399759"/>
            <a:ext cx="6193967" cy="369332"/>
          </a:xfrm>
          <a:prstGeom prst="rect">
            <a:avLst/>
          </a:prstGeom>
          <a:noFill/>
        </p:spPr>
        <p:txBody>
          <a:bodyPr wrap="square" rtlCol="0">
            <a:spAutoFit/>
          </a:bodyPr>
          <a:lstStyle/>
          <a:p>
            <a:pPr algn="r" rtl="1"/>
            <a:r>
              <a:rPr lang="ar-SA" dirty="0">
                <a:solidFill>
                  <a:srgbClr val="49021F"/>
                </a:solidFill>
                <a:latin typeface="Alexandria Light" pitchFamily="2" charset="-78"/>
                <a:cs typeface="Alexandria Light" pitchFamily="2" charset="-78"/>
              </a:rPr>
              <a:t>رابط البرنامج من الموقع الرسمي للشركة لمزيد من المعلومات</a:t>
            </a:r>
            <a:endParaRPr lang="en-US" dirty="0">
              <a:solidFill>
                <a:srgbClr val="49021F"/>
              </a:solidFill>
              <a:latin typeface="Alexandria Light" pitchFamily="2" charset="-78"/>
              <a:cs typeface="Alexandria Light" pitchFamily="2" charset="-78"/>
            </a:endParaRPr>
          </a:p>
        </p:txBody>
      </p:sp>
      <p:sp>
        <p:nvSpPr>
          <p:cNvPr id="17" name="Rectangle 16">
            <a:extLst>
              <a:ext uri="{FF2B5EF4-FFF2-40B4-BE49-F238E27FC236}">
                <a16:creationId xmlns:a16="http://schemas.microsoft.com/office/drawing/2014/main" id="{B13048EA-E2AF-48EF-B890-7070D381B30F}"/>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   تطور الإخراج والإنتاج الصحفي</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11675626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5124"/>
                                        </p:tgtEl>
                                        <p:attrNameLst>
                                          <p:attrName>style.visibility</p:attrName>
                                        </p:attrNameLst>
                                      </p:cBhvr>
                                      <p:to>
                                        <p:strVal val="visible"/>
                                      </p:to>
                                    </p:set>
                                    <p:animEffect transition="in" filter="fade">
                                      <p:cBhvr>
                                        <p:cTn id="22" dur="1000"/>
                                        <p:tgtEl>
                                          <p:spTgt spid="5124"/>
                                        </p:tgtEl>
                                      </p:cBhvr>
                                    </p:animEffect>
                                    <p:anim calcmode="lin" valueType="num">
                                      <p:cBhvr>
                                        <p:cTn id="23" dur="1000" fill="hold"/>
                                        <p:tgtEl>
                                          <p:spTgt spid="5124"/>
                                        </p:tgtEl>
                                        <p:attrNameLst>
                                          <p:attrName>ppt_x</p:attrName>
                                        </p:attrNameLst>
                                      </p:cBhvr>
                                      <p:tavLst>
                                        <p:tav tm="0">
                                          <p:val>
                                            <p:strVal val="#ppt_x"/>
                                          </p:val>
                                        </p:tav>
                                        <p:tav tm="100000">
                                          <p:val>
                                            <p:strVal val="#ppt_x"/>
                                          </p:val>
                                        </p:tav>
                                      </p:tavLst>
                                    </p:anim>
                                    <p:anim calcmode="lin" valueType="num">
                                      <p:cBhvr>
                                        <p:cTn id="24" dur="1000" fill="hold"/>
                                        <p:tgtEl>
                                          <p:spTgt spid="5124"/>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500" fill="hold"/>
                                        <p:tgtEl>
                                          <p:spTgt spid="5"/>
                                        </p:tgtEl>
                                        <p:attrNameLst>
                                          <p:attrName>ppt_x</p:attrName>
                                        </p:attrNameLst>
                                      </p:cBhvr>
                                      <p:tavLst>
                                        <p:tav tm="0">
                                          <p:val>
                                            <p:strVal val="#ppt_x"/>
                                          </p:val>
                                        </p:tav>
                                        <p:tav tm="100000">
                                          <p:val>
                                            <p:strVal val="#ppt_x"/>
                                          </p:val>
                                        </p:tav>
                                      </p:tavLst>
                                    </p:anim>
                                    <p:anim calcmode="lin" valueType="num">
                                      <p:cBhvr additive="base">
                                        <p:cTn id="3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3"/>
                                        </p:tgtEl>
                                        <p:attrNameLst>
                                          <p:attrName>style.visibility</p:attrName>
                                        </p:attrNameLst>
                                      </p:cBhvr>
                                      <p:to>
                                        <p:strVal val="visible"/>
                                      </p:to>
                                    </p:set>
                                    <p:animEffect transition="in" filter="fade">
                                      <p:cBhvr>
                                        <p:cTn id="40" dur="1000"/>
                                        <p:tgtEl>
                                          <p:spTgt spid="3"/>
                                        </p:tgtEl>
                                      </p:cBhvr>
                                    </p:animEffect>
                                    <p:anim calcmode="lin" valueType="num">
                                      <p:cBhvr>
                                        <p:cTn id="41" dur="1000" fill="hold"/>
                                        <p:tgtEl>
                                          <p:spTgt spid="3"/>
                                        </p:tgtEl>
                                        <p:attrNameLst>
                                          <p:attrName>ppt_x</p:attrName>
                                        </p:attrNameLst>
                                      </p:cBhvr>
                                      <p:tavLst>
                                        <p:tav tm="0">
                                          <p:val>
                                            <p:strVal val="#ppt_x"/>
                                          </p:val>
                                        </p:tav>
                                        <p:tav tm="100000">
                                          <p:val>
                                            <p:strVal val="#ppt_x"/>
                                          </p:val>
                                        </p:tav>
                                      </p:tavLst>
                                    </p:anim>
                                    <p:anim calcmode="lin" valueType="num">
                                      <p:cBhvr>
                                        <p:cTn id="42"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2"/>
                                        </p:tgtEl>
                                        <p:attrNameLst>
                                          <p:attrName>style.visibility</p:attrName>
                                        </p:attrNameLst>
                                      </p:cBhvr>
                                      <p:to>
                                        <p:strVal val="visible"/>
                                      </p:to>
                                    </p:set>
                                    <p:anim calcmode="lin" valueType="num">
                                      <p:cBhvr additive="base">
                                        <p:cTn id="47" dur="500" fill="hold"/>
                                        <p:tgtEl>
                                          <p:spTgt spid="2"/>
                                        </p:tgtEl>
                                        <p:attrNameLst>
                                          <p:attrName>ppt_x</p:attrName>
                                        </p:attrNameLst>
                                      </p:cBhvr>
                                      <p:tavLst>
                                        <p:tav tm="0">
                                          <p:val>
                                            <p:strVal val="#ppt_x"/>
                                          </p:val>
                                        </p:tav>
                                        <p:tav tm="100000">
                                          <p:val>
                                            <p:strVal val="#ppt_x"/>
                                          </p:val>
                                        </p:tav>
                                      </p:tavLst>
                                    </p:anim>
                                    <p:anim calcmode="lin" valueType="num">
                                      <p:cBhvr additive="base">
                                        <p:cTn id="48" dur="500" fill="hold"/>
                                        <p:tgtEl>
                                          <p:spTgt spid="2"/>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5122"/>
                                        </p:tgtEl>
                                        <p:attrNameLst>
                                          <p:attrName>style.visibility</p:attrName>
                                        </p:attrNameLst>
                                      </p:cBhvr>
                                      <p:to>
                                        <p:strVal val="visible"/>
                                      </p:to>
                                    </p:set>
                                    <p:anim calcmode="lin" valueType="num">
                                      <p:cBhvr additive="base">
                                        <p:cTn id="51" dur="500" fill="hold"/>
                                        <p:tgtEl>
                                          <p:spTgt spid="5122"/>
                                        </p:tgtEl>
                                        <p:attrNameLst>
                                          <p:attrName>ppt_x</p:attrName>
                                        </p:attrNameLst>
                                      </p:cBhvr>
                                      <p:tavLst>
                                        <p:tav tm="0">
                                          <p:val>
                                            <p:strVal val="#ppt_x"/>
                                          </p:val>
                                        </p:tav>
                                        <p:tav tm="100000">
                                          <p:val>
                                            <p:strVal val="#ppt_x"/>
                                          </p:val>
                                        </p:tav>
                                      </p:tavLst>
                                    </p:anim>
                                    <p:anim calcmode="lin" valueType="num">
                                      <p:cBhvr additive="base">
                                        <p:cTn id="52" dur="500" fill="hold"/>
                                        <p:tgtEl>
                                          <p:spTgt spid="51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11" grpId="0" animBg="1"/>
      <p:bldP spid="12" grpId="0" animBg="1"/>
      <p:bldP spid="5" grpId="0" animBg="1"/>
      <p:bldP spid="2" grpId="0"/>
      <p:bldP spid="3" grpId="0"/>
      <p:bldP spid="1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697398" y="2318959"/>
            <a:ext cx="10797204" cy="4310667"/>
          </a:xfrm>
          <a:prstGeom prst="rect">
            <a:avLst/>
          </a:prstGeom>
          <a:noFill/>
        </p:spPr>
        <p:txBody>
          <a:bodyPr wrap="square" rtlCol="0">
            <a:spAutoFit/>
          </a:bodyPr>
          <a:lstStyle/>
          <a:p>
            <a:pPr marL="457200" indent="-457200" algn="just" rtl="1">
              <a:lnSpc>
                <a:spcPct val="200000"/>
              </a:lnSpc>
              <a:buFont typeface="+mj-lt"/>
              <a:buAutoNum type="arabicParenR"/>
            </a:pPr>
            <a:r>
              <a:rPr lang="ar-SA" sz="2000" dirty="0">
                <a:latin typeface="Alexandria" charset="0"/>
                <a:cs typeface="Alexandria" charset="0"/>
              </a:rPr>
              <a:t>شهدت هذه المرحلة </a:t>
            </a:r>
            <a:r>
              <a:rPr lang="ar-SA" sz="2000" b="1" dirty="0">
                <a:latin typeface="Alexandria" charset="0"/>
                <a:cs typeface="Alexandria" charset="0"/>
              </a:rPr>
              <a:t>التحول إلى النشر عبر الإنترنت </a:t>
            </a:r>
            <a:r>
              <a:rPr lang="ar-SA" sz="2000" dirty="0">
                <a:latin typeface="Alexandria" charset="0"/>
                <a:cs typeface="Alexandria" charset="0"/>
              </a:rPr>
              <a:t>والمواقع الإلكترونية والتطبيقات، حيث يجب أن يستجيب التصميم لأنواع شاشات متعددة </a:t>
            </a:r>
            <a:r>
              <a:rPr lang="en-US" sz="2000" b="1" dirty="0">
                <a:solidFill>
                  <a:srgbClr val="C00000"/>
                </a:solidFill>
                <a:latin typeface="Alexandria" charset="0"/>
                <a:cs typeface="Alexandria" charset="0"/>
              </a:rPr>
              <a:t>Responsive Design</a:t>
            </a:r>
            <a:r>
              <a:rPr lang="ar-SA" sz="2000" b="1" dirty="0">
                <a:solidFill>
                  <a:srgbClr val="C00000"/>
                </a:solidFill>
                <a:latin typeface="Alexandria" charset="0"/>
                <a:cs typeface="Alexandria" charset="0"/>
              </a:rPr>
              <a:t> </a:t>
            </a:r>
            <a:r>
              <a:rPr lang="ar-SA" sz="2000" dirty="0">
                <a:latin typeface="Alexandria" charset="0"/>
                <a:cs typeface="Alexandria" charset="0"/>
              </a:rPr>
              <a:t>بحسب اختلاف أجهزة التصفح لدى الجمهور المستهدف.</a:t>
            </a:r>
          </a:p>
          <a:p>
            <a:pPr marL="457200" indent="-457200" algn="just" rtl="1">
              <a:lnSpc>
                <a:spcPct val="200000"/>
              </a:lnSpc>
              <a:buFont typeface="+mj-lt"/>
              <a:buAutoNum type="arabicParenR"/>
            </a:pPr>
            <a:r>
              <a:rPr lang="ar-SA" sz="2000" dirty="0">
                <a:latin typeface="Alexandria" charset="0"/>
                <a:cs typeface="Alexandria" charset="0"/>
              </a:rPr>
              <a:t>يعتمد على </a:t>
            </a:r>
            <a:r>
              <a:rPr lang="ar-SA" sz="2000" b="1" dirty="0">
                <a:latin typeface="Alexandria" charset="0"/>
                <a:cs typeface="Alexandria" charset="0"/>
              </a:rPr>
              <a:t>نظم إدارة المحتوى </a:t>
            </a:r>
            <a:r>
              <a:rPr lang="en-US" sz="2000" b="1" dirty="0">
                <a:solidFill>
                  <a:srgbClr val="C00000"/>
                </a:solidFill>
                <a:latin typeface="Alexandria" charset="0"/>
                <a:cs typeface="Alexandria" charset="0"/>
              </a:rPr>
              <a:t>Content Management Systems</a:t>
            </a:r>
            <a:r>
              <a:rPr lang="ar-SA" sz="2000" b="1" dirty="0">
                <a:solidFill>
                  <a:srgbClr val="C00000"/>
                </a:solidFill>
                <a:latin typeface="Alexandria" charset="0"/>
                <a:cs typeface="Alexandria" charset="0"/>
              </a:rPr>
              <a:t> </a:t>
            </a:r>
            <a:r>
              <a:rPr lang="ar-SA" sz="2000" dirty="0">
                <a:latin typeface="Alexandria" charset="0"/>
                <a:cs typeface="Alexandria" charset="0"/>
              </a:rPr>
              <a:t>وتعرف اختصاراً بـ </a:t>
            </a:r>
            <a:r>
              <a:rPr lang="en-US" sz="2000" dirty="0">
                <a:latin typeface="Alexandria" charset="0"/>
                <a:cs typeface="Alexandria" charset="0"/>
              </a:rPr>
              <a:t>CMS،</a:t>
            </a:r>
            <a:r>
              <a:rPr lang="ar-SA" sz="2000" dirty="0">
                <a:latin typeface="Alexandria" charset="0"/>
                <a:cs typeface="Alexandria" charset="0"/>
              </a:rPr>
              <a:t> والتي تسهل النشر الفوري دون الحاجة إلى خبرات برمجية متقدمة.</a:t>
            </a:r>
          </a:p>
          <a:p>
            <a:pPr marL="457200" indent="-457200" algn="just" rtl="1">
              <a:lnSpc>
                <a:spcPct val="200000"/>
              </a:lnSpc>
              <a:buFont typeface="+mj-lt"/>
              <a:buAutoNum type="arabicParenR"/>
            </a:pPr>
            <a:r>
              <a:rPr lang="ar-SA" sz="2000" dirty="0">
                <a:latin typeface="Alexandria" charset="0"/>
                <a:cs typeface="Alexandria" charset="0"/>
              </a:rPr>
              <a:t>يسمح </a:t>
            </a:r>
            <a:r>
              <a:rPr lang="ar-SA" sz="2000" b="1" dirty="0">
                <a:latin typeface="Alexandria" charset="0"/>
                <a:cs typeface="Alexandria" charset="0"/>
              </a:rPr>
              <a:t>بتحديث المحتوى وتعديله لحظيًا </a:t>
            </a:r>
            <a:r>
              <a:rPr lang="ar-SA" sz="2000" dirty="0">
                <a:latin typeface="Alexandria" charset="0"/>
                <a:cs typeface="Alexandria" charset="0"/>
              </a:rPr>
              <a:t>دون الحاجة لإعادة طباعة أو إصدار، وهي من أهم </a:t>
            </a:r>
            <a:r>
              <a:rPr lang="ar-SA" sz="2000" b="1" dirty="0">
                <a:solidFill>
                  <a:srgbClr val="C00000"/>
                </a:solidFill>
                <a:latin typeface="Alexandria" charset="0"/>
                <a:cs typeface="Alexandria" charset="0"/>
              </a:rPr>
              <a:t>المميزات</a:t>
            </a:r>
            <a:r>
              <a:rPr lang="ar-SA" sz="2000" dirty="0">
                <a:latin typeface="Alexandria" charset="0"/>
                <a:cs typeface="Alexandria" charset="0"/>
              </a:rPr>
              <a:t> التي تميز هذا النوع الحديث من الصحافة.</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78519C0D-836B-4851-B7CF-DE1253559A7F}"/>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التعريفية - </a:t>
            </a:r>
            <a:r>
              <a:rPr lang="en-US" sz="1600" dirty="0" err="1">
                <a:latin typeface="Alexandria" charset="0"/>
                <a:cs typeface="Alexandria" charset="0"/>
              </a:rPr>
              <a:t>مدخل</a:t>
            </a:r>
            <a:r>
              <a:rPr lang="en-US" sz="1600" dirty="0">
                <a:latin typeface="Alexandria" charset="0"/>
                <a:cs typeface="Alexandria" charset="0"/>
              </a:rPr>
              <a:t> </a:t>
            </a:r>
            <a:r>
              <a:rPr lang="en-US" sz="1600" dirty="0" err="1">
                <a:latin typeface="Alexandria" charset="0"/>
                <a:cs typeface="Alexandria" charset="0"/>
              </a:rPr>
              <a:t>إلى</a:t>
            </a:r>
            <a:r>
              <a:rPr lang="en-US" sz="1600" dirty="0">
                <a:latin typeface="Alexandria" charset="0"/>
                <a:cs typeface="Alexandria" charset="0"/>
              </a:rPr>
              <a:t> </a:t>
            </a:r>
            <a:r>
              <a:rPr lang="en-US" sz="1600" dirty="0" err="1">
                <a:latin typeface="Alexandria" charset="0"/>
                <a:cs typeface="Alexandria" charset="0"/>
              </a:rPr>
              <a:t>الإخراج</a:t>
            </a:r>
            <a:r>
              <a:rPr lang="en-US" sz="1600" dirty="0">
                <a:latin typeface="Alexandria" charset="0"/>
                <a:cs typeface="Alexandria" charset="0"/>
              </a:rPr>
              <a:t> </a:t>
            </a:r>
            <a:r>
              <a:rPr lang="en-US" sz="1600" dirty="0" err="1">
                <a:latin typeface="Alexandria" charset="0"/>
                <a:cs typeface="Alexandria" charset="0"/>
              </a:rPr>
              <a:t>والإنتاج</a:t>
            </a:r>
            <a:r>
              <a:rPr lang="en-US" sz="1600" dirty="0">
                <a:latin typeface="Alexandria" charset="0"/>
                <a:cs typeface="Alexandria" charset="0"/>
              </a:rPr>
              <a:t> </a:t>
            </a:r>
            <a:r>
              <a:rPr lang="en-US" sz="1600" dirty="0" err="1">
                <a:latin typeface="Alexandria" charset="0"/>
                <a:cs typeface="Alexandria" charset="0"/>
              </a:rPr>
              <a:t>الصحف</a:t>
            </a:r>
            <a:r>
              <a:rPr lang="ar-SA" sz="1600" dirty="0">
                <a:latin typeface="Alexandria" charset="0"/>
                <a:cs typeface="Alexandria" charset="0"/>
              </a:rPr>
              <a:t>ي</a:t>
            </a:r>
            <a:endParaRPr lang="en-US" sz="1600" dirty="0">
              <a:latin typeface="Alexandria" charset="0"/>
              <a:cs typeface="Alexandria" charset="0"/>
            </a:endParaRPr>
          </a:p>
        </p:txBody>
      </p:sp>
      <p:pic>
        <p:nvPicPr>
          <p:cNvPr id="11" name="Graphic 21">
            <a:extLst>
              <a:ext uri="{FF2B5EF4-FFF2-40B4-BE49-F238E27FC236}">
                <a16:creationId xmlns:a16="http://schemas.microsoft.com/office/drawing/2014/main" id="{7C35B546-E28D-4CD3-BC73-1716ABA2C7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12" name="Rectangle 11">
            <a:extLst>
              <a:ext uri="{FF2B5EF4-FFF2-40B4-BE49-F238E27FC236}">
                <a16:creationId xmlns:a16="http://schemas.microsoft.com/office/drawing/2014/main" id="{0886743B-763E-4C26-AF07-C61D7C933BDA}"/>
              </a:ext>
            </a:extLst>
          </p:cNvPr>
          <p:cNvSpPr/>
          <p:nvPr/>
        </p:nvSpPr>
        <p:spPr>
          <a:xfrm>
            <a:off x="191317" y="1569552"/>
            <a:ext cx="8974453" cy="724052"/>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المرحلة الرقمية (الحديثة) - </a:t>
            </a:r>
            <a:r>
              <a:rPr lang="ar-SA" sz="2000" dirty="0">
                <a:latin typeface="Alexandria" charset="0"/>
                <a:cs typeface="Alexandria" charset="0"/>
              </a:rPr>
              <a:t>الإخراج والإنتاج الرقمي</a:t>
            </a:r>
          </a:p>
        </p:txBody>
      </p:sp>
      <p:sp>
        <p:nvSpPr>
          <p:cNvPr id="13" name="Rectangle 12">
            <a:extLst>
              <a:ext uri="{FF2B5EF4-FFF2-40B4-BE49-F238E27FC236}">
                <a16:creationId xmlns:a16="http://schemas.microsoft.com/office/drawing/2014/main" id="{E4A71687-FE04-4DF1-AD80-30989A2736CF}"/>
              </a:ext>
            </a:extLst>
          </p:cNvPr>
          <p:cNvSpPr/>
          <p:nvPr/>
        </p:nvSpPr>
        <p:spPr>
          <a:xfrm>
            <a:off x="9274629" y="1569553"/>
            <a:ext cx="2800830"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ثانياً</a:t>
            </a:r>
          </a:p>
        </p:txBody>
      </p:sp>
      <p:sp>
        <p:nvSpPr>
          <p:cNvPr id="14" name="Rectangle 13">
            <a:extLst>
              <a:ext uri="{FF2B5EF4-FFF2-40B4-BE49-F238E27FC236}">
                <a16:creationId xmlns:a16="http://schemas.microsoft.com/office/drawing/2014/main" id="{12565DBF-89D1-4E4D-AD01-120650C3CA7F}"/>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   تطور الإخراج والإنتاج الصحفي</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542919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0" end="0"/>
                                            </p:txEl>
                                          </p:spTgt>
                                        </p:tgtEl>
                                        <p:attrNameLst>
                                          <p:attrName>style.visibility</p:attrName>
                                        </p:attrNameLst>
                                      </p:cBhvr>
                                      <p:to>
                                        <p:strVal val="visible"/>
                                      </p:to>
                                    </p:set>
                                    <p:animEffect transition="in" filter="fade">
                                      <p:cBhvr>
                                        <p:cTn id="22" dur="500"/>
                                        <p:tgtEl>
                                          <p:spTgt spid="20">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1" end="1"/>
                                            </p:txEl>
                                          </p:spTgt>
                                        </p:tgtEl>
                                        <p:attrNameLst>
                                          <p:attrName>style.visibility</p:attrName>
                                        </p:attrNameLst>
                                      </p:cBhvr>
                                      <p:to>
                                        <p:strVal val="visible"/>
                                      </p:to>
                                    </p:set>
                                    <p:animEffect transition="in" filter="fade">
                                      <p:cBhvr>
                                        <p:cTn id="27" dur="500"/>
                                        <p:tgtEl>
                                          <p:spTgt spid="20">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2" end="2"/>
                                            </p:txEl>
                                          </p:spTgt>
                                        </p:tgtEl>
                                        <p:attrNameLst>
                                          <p:attrName>style.visibility</p:attrName>
                                        </p:attrNameLst>
                                      </p:cBhvr>
                                      <p:to>
                                        <p:strVal val="visible"/>
                                      </p:to>
                                    </p:set>
                                    <p:animEffect transition="in" filter="fade">
                                      <p:cBhvr>
                                        <p:cTn id="3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2" grpId="0" animBg="1"/>
      <p:bldP spid="13" grpId="0" animBg="1"/>
      <p:bldP spid="1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697398" y="2449591"/>
            <a:ext cx="10797204" cy="3695114"/>
          </a:xfrm>
          <a:prstGeom prst="rect">
            <a:avLst/>
          </a:prstGeom>
          <a:noFill/>
        </p:spPr>
        <p:txBody>
          <a:bodyPr wrap="square" rtlCol="0">
            <a:spAutoFit/>
          </a:bodyPr>
          <a:lstStyle/>
          <a:p>
            <a:pPr algn="just" rtl="1">
              <a:lnSpc>
                <a:spcPct val="200000"/>
              </a:lnSpc>
            </a:pPr>
            <a:r>
              <a:rPr lang="ar-SA" sz="2000" dirty="0">
                <a:latin typeface="Alexandria" charset="0"/>
                <a:cs typeface="Alexandria" charset="0"/>
              </a:rPr>
              <a:t>4) كذلك فإن هذه المرحلة شهدت </a:t>
            </a:r>
            <a:r>
              <a:rPr lang="ar-SA" sz="2000" b="1" dirty="0">
                <a:latin typeface="Alexandria" charset="0"/>
                <a:cs typeface="Alexandria" charset="0"/>
              </a:rPr>
              <a:t>دمج عناصر الوسائط المتعددة </a:t>
            </a:r>
            <a:r>
              <a:rPr lang="ar-SA" sz="2000" dirty="0">
                <a:latin typeface="Alexandria" charset="0"/>
                <a:cs typeface="Alexandria" charset="0"/>
              </a:rPr>
              <a:t>(النص، الفيديو، الصوت، الرسوم التفاعلية)، وتقديمها في </a:t>
            </a:r>
            <a:r>
              <a:rPr lang="ar-SA" sz="2000" dirty="0">
                <a:solidFill>
                  <a:srgbClr val="C00000"/>
                </a:solidFill>
                <a:latin typeface="Alexandria" charset="0"/>
                <a:cs typeface="Alexandria" charset="0"/>
              </a:rPr>
              <a:t>قوالب تحريرية جديدة </a:t>
            </a:r>
            <a:r>
              <a:rPr lang="ar-SA" sz="2000" dirty="0">
                <a:latin typeface="Alexandria" charset="0"/>
                <a:cs typeface="Alexandria" charset="0"/>
              </a:rPr>
              <a:t>أحدثت الفرق الجوهري في تناول الموضوعات الإخبارية والصحفية المتنوعة.</a:t>
            </a:r>
          </a:p>
          <a:p>
            <a:pPr algn="just" rtl="1">
              <a:lnSpc>
                <a:spcPct val="200000"/>
              </a:lnSpc>
            </a:pPr>
            <a:r>
              <a:rPr lang="ar-SA" sz="2000" dirty="0">
                <a:latin typeface="Alexandria" charset="0"/>
                <a:cs typeface="Alexandria" charset="0"/>
              </a:rPr>
              <a:t>5) ولا ننسى أننا في </a:t>
            </a:r>
            <a:r>
              <a:rPr lang="ar-SA" sz="2000" dirty="0">
                <a:solidFill>
                  <a:srgbClr val="C00000"/>
                </a:solidFill>
                <a:latin typeface="Alexandria" charset="0"/>
                <a:cs typeface="Alexandria" charset="0"/>
              </a:rPr>
              <a:t>العصر الحالي </a:t>
            </a:r>
            <a:r>
              <a:rPr lang="ar-SA" sz="2000" dirty="0">
                <a:latin typeface="Alexandria" charset="0"/>
                <a:cs typeface="Alexandria" charset="0"/>
              </a:rPr>
              <a:t>يمكننا الاستفادة من </a:t>
            </a:r>
            <a:r>
              <a:rPr lang="ar-SA" sz="2000" b="1" dirty="0">
                <a:latin typeface="Alexandria" charset="0"/>
                <a:cs typeface="Alexandria" charset="0"/>
              </a:rPr>
              <a:t>إمكانيات الذكاء الاصطناعي </a:t>
            </a:r>
            <a:r>
              <a:rPr lang="ar-SA" sz="2000" dirty="0">
                <a:latin typeface="Alexandria" charset="0"/>
                <a:cs typeface="Alexandria" charset="0"/>
              </a:rPr>
              <a:t>والتحليلات الفورية التي تتيحها أدوات ومنصات إدارة المحتوى لتوجيه الإخراج الصحفي نحو التطور بشكل أكبر وفقاً لمتطلبات العصر الحديث.</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78519C0D-836B-4851-B7CF-DE1253559A7F}"/>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التعريفية - </a:t>
            </a:r>
            <a:r>
              <a:rPr lang="en-US" sz="1600" dirty="0" err="1">
                <a:latin typeface="Alexandria" charset="0"/>
                <a:cs typeface="Alexandria" charset="0"/>
              </a:rPr>
              <a:t>مدخل</a:t>
            </a:r>
            <a:r>
              <a:rPr lang="en-US" sz="1600" dirty="0">
                <a:latin typeface="Alexandria" charset="0"/>
                <a:cs typeface="Alexandria" charset="0"/>
              </a:rPr>
              <a:t> </a:t>
            </a:r>
            <a:r>
              <a:rPr lang="en-US" sz="1600" dirty="0" err="1">
                <a:latin typeface="Alexandria" charset="0"/>
                <a:cs typeface="Alexandria" charset="0"/>
              </a:rPr>
              <a:t>إلى</a:t>
            </a:r>
            <a:r>
              <a:rPr lang="en-US" sz="1600" dirty="0">
                <a:latin typeface="Alexandria" charset="0"/>
                <a:cs typeface="Alexandria" charset="0"/>
              </a:rPr>
              <a:t> </a:t>
            </a:r>
            <a:r>
              <a:rPr lang="en-US" sz="1600" dirty="0" err="1">
                <a:latin typeface="Alexandria" charset="0"/>
                <a:cs typeface="Alexandria" charset="0"/>
              </a:rPr>
              <a:t>الإخراج</a:t>
            </a:r>
            <a:r>
              <a:rPr lang="en-US" sz="1600" dirty="0">
                <a:latin typeface="Alexandria" charset="0"/>
                <a:cs typeface="Alexandria" charset="0"/>
              </a:rPr>
              <a:t> </a:t>
            </a:r>
            <a:r>
              <a:rPr lang="en-US" sz="1600" dirty="0" err="1">
                <a:latin typeface="Alexandria" charset="0"/>
                <a:cs typeface="Alexandria" charset="0"/>
              </a:rPr>
              <a:t>والإنتاج</a:t>
            </a:r>
            <a:r>
              <a:rPr lang="en-US" sz="1600" dirty="0">
                <a:latin typeface="Alexandria" charset="0"/>
                <a:cs typeface="Alexandria" charset="0"/>
              </a:rPr>
              <a:t> </a:t>
            </a:r>
            <a:r>
              <a:rPr lang="en-US" sz="1600" dirty="0" err="1">
                <a:latin typeface="Alexandria" charset="0"/>
                <a:cs typeface="Alexandria" charset="0"/>
              </a:rPr>
              <a:t>الصحف</a:t>
            </a:r>
            <a:r>
              <a:rPr lang="ar-SA" sz="1600" dirty="0">
                <a:latin typeface="Alexandria" charset="0"/>
                <a:cs typeface="Alexandria" charset="0"/>
              </a:rPr>
              <a:t>ي</a:t>
            </a:r>
            <a:endParaRPr lang="en-US" sz="1600" dirty="0">
              <a:latin typeface="Alexandria" charset="0"/>
              <a:cs typeface="Alexandria" charset="0"/>
            </a:endParaRPr>
          </a:p>
        </p:txBody>
      </p:sp>
      <p:pic>
        <p:nvPicPr>
          <p:cNvPr id="11" name="Graphic 21">
            <a:extLst>
              <a:ext uri="{FF2B5EF4-FFF2-40B4-BE49-F238E27FC236}">
                <a16:creationId xmlns:a16="http://schemas.microsoft.com/office/drawing/2014/main" id="{7C35B546-E28D-4CD3-BC73-1716ABA2C7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12" name="Rectangle 11">
            <a:extLst>
              <a:ext uri="{FF2B5EF4-FFF2-40B4-BE49-F238E27FC236}">
                <a16:creationId xmlns:a16="http://schemas.microsoft.com/office/drawing/2014/main" id="{0886743B-763E-4C26-AF07-C61D7C933BDA}"/>
              </a:ext>
            </a:extLst>
          </p:cNvPr>
          <p:cNvSpPr/>
          <p:nvPr/>
        </p:nvSpPr>
        <p:spPr>
          <a:xfrm>
            <a:off x="191317" y="1580438"/>
            <a:ext cx="8974453" cy="724052"/>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المرحلة الرقمية (الحديثة) - </a:t>
            </a:r>
            <a:r>
              <a:rPr lang="ar-SA" sz="2000" dirty="0">
                <a:latin typeface="Alexandria" charset="0"/>
                <a:cs typeface="Alexandria" charset="0"/>
              </a:rPr>
              <a:t>الإخراج والإنتاج الرقمي</a:t>
            </a:r>
          </a:p>
        </p:txBody>
      </p:sp>
      <p:sp>
        <p:nvSpPr>
          <p:cNvPr id="13" name="Rectangle 12">
            <a:extLst>
              <a:ext uri="{FF2B5EF4-FFF2-40B4-BE49-F238E27FC236}">
                <a16:creationId xmlns:a16="http://schemas.microsoft.com/office/drawing/2014/main" id="{E4A71687-FE04-4DF1-AD80-30989A2736CF}"/>
              </a:ext>
            </a:extLst>
          </p:cNvPr>
          <p:cNvSpPr/>
          <p:nvPr/>
        </p:nvSpPr>
        <p:spPr>
          <a:xfrm>
            <a:off x="9274629" y="1580439"/>
            <a:ext cx="2800830"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تابع</a:t>
            </a:r>
          </a:p>
        </p:txBody>
      </p:sp>
      <p:sp>
        <p:nvSpPr>
          <p:cNvPr id="9" name="Rectangle 8">
            <a:extLst>
              <a:ext uri="{FF2B5EF4-FFF2-40B4-BE49-F238E27FC236}">
                <a16:creationId xmlns:a16="http://schemas.microsoft.com/office/drawing/2014/main" id="{6CD121EB-E350-4CAD-BF20-591E6C9C058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   تطور الإخراج والإنتاج الصحفي</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26343806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0" end="0"/>
                                            </p:txEl>
                                          </p:spTgt>
                                        </p:tgtEl>
                                        <p:attrNameLst>
                                          <p:attrName>style.visibility</p:attrName>
                                        </p:attrNameLst>
                                      </p:cBhvr>
                                      <p:to>
                                        <p:strVal val="visible"/>
                                      </p:to>
                                    </p:set>
                                    <p:animEffect transition="in" filter="fade">
                                      <p:cBhvr>
                                        <p:cTn id="22" dur="500"/>
                                        <p:tgtEl>
                                          <p:spTgt spid="20">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1" end="1"/>
                                            </p:txEl>
                                          </p:spTgt>
                                        </p:tgtEl>
                                        <p:attrNameLst>
                                          <p:attrName>style.visibility</p:attrName>
                                        </p:attrNameLst>
                                      </p:cBhvr>
                                      <p:to>
                                        <p:strVal val="visible"/>
                                      </p:to>
                                    </p:set>
                                    <p:animEffect transition="in" filter="fade">
                                      <p:cBhvr>
                                        <p:cTn id="27"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2" grpId="0" animBg="1"/>
      <p:bldP spid="13" grpId="0" animBg="1"/>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7859485" y="2569337"/>
            <a:ext cx="3842657" cy="3695114"/>
          </a:xfrm>
          <a:prstGeom prst="rect">
            <a:avLst/>
          </a:prstGeom>
          <a:noFill/>
        </p:spPr>
        <p:txBody>
          <a:bodyPr wrap="square" rtlCol="0">
            <a:spAutoFit/>
          </a:bodyPr>
          <a:lstStyle/>
          <a:p>
            <a:pPr algn="just" rtl="1">
              <a:lnSpc>
                <a:spcPct val="200000"/>
              </a:lnSpc>
            </a:pPr>
            <a:r>
              <a:rPr lang="ar-SA" sz="2000" dirty="0">
                <a:latin typeface="Alexandria" charset="0"/>
                <a:cs typeface="Alexandria" charset="0"/>
              </a:rPr>
              <a:t>نموذج لصحيفة إلكترونية (رقمية) عربية – لقطة شاشة للصفحة الرئيسية للموقع الرسمي للصحيفة توضح توزيع عناصر الوسائط المتعددة والأقسام التي تحتويها الصحيفة.</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78519C0D-836B-4851-B7CF-DE1253559A7F}"/>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التعريفية - </a:t>
            </a:r>
            <a:r>
              <a:rPr lang="en-US" sz="1600" dirty="0" err="1">
                <a:latin typeface="Alexandria" charset="0"/>
                <a:cs typeface="Alexandria" charset="0"/>
              </a:rPr>
              <a:t>مدخل</a:t>
            </a:r>
            <a:r>
              <a:rPr lang="en-US" sz="1600" dirty="0">
                <a:latin typeface="Alexandria" charset="0"/>
                <a:cs typeface="Alexandria" charset="0"/>
              </a:rPr>
              <a:t> </a:t>
            </a:r>
            <a:r>
              <a:rPr lang="en-US" sz="1600" dirty="0" err="1">
                <a:latin typeface="Alexandria" charset="0"/>
                <a:cs typeface="Alexandria" charset="0"/>
              </a:rPr>
              <a:t>إلى</a:t>
            </a:r>
            <a:r>
              <a:rPr lang="en-US" sz="1600" dirty="0">
                <a:latin typeface="Alexandria" charset="0"/>
                <a:cs typeface="Alexandria" charset="0"/>
              </a:rPr>
              <a:t> </a:t>
            </a:r>
            <a:r>
              <a:rPr lang="en-US" sz="1600" dirty="0" err="1">
                <a:latin typeface="Alexandria" charset="0"/>
                <a:cs typeface="Alexandria" charset="0"/>
              </a:rPr>
              <a:t>الإخراج</a:t>
            </a:r>
            <a:r>
              <a:rPr lang="en-US" sz="1600" dirty="0">
                <a:latin typeface="Alexandria" charset="0"/>
                <a:cs typeface="Alexandria" charset="0"/>
              </a:rPr>
              <a:t> </a:t>
            </a:r>
            <a:r>
              <a:rPr lang="en-US" sz="1600" dirty="0" err="1">
                <a:latin typeface="Alexandria" charset="0"/>
                <a:cs typeface="Alexandria" charset="0"/>
              </a:rPr>
              <a:t>والإنتاج</a:t>
            </a:r>
            <a:r>
              <a:rPr lang="en-US" sz="1600" dirty="0">
                <a:latin typeface="Alexandria" charset="0"/>
                <a:cs typeface="Alexandria" charset="0"/>
              </a:rPr>
              <a:t> </a:t>
            </a:r>
            <a:r>
              <a:rPr lang="en-US" sz="1600" dirty="0" err="1">
                <a:latin typeface="Alexandria" charset="0"/>
                <a:cs typeface="Alexandria" charset="0"/>
              </a:rPr>
              <a:t>الصحف</a:t>
            </a:r>
            <a:r>
              <a:rPr lang="ar-SA" sz="1600" dirty="0">
                <a:latin typeface="Alexandria" charset="0"/>
                <a:cs typeface="Alexandria" charset="0"/>
              </a:rPr>
              <a:t>ي</a:t>
            </a:r>
            <a:endParaRPr lang="en-US" sz="1600" dirty="0">
              <a:latin typeface="Alexandria" charset="0"/>
              <a:cs typeface="Alexandria" charset="0"/>
            </a:endParaRPr>
          </a:p>
        </p:txBody>
      </p:sp>
      <p:pic>
        <p:nvPicPr>
          <p:cNvPr id="11" name="Graphic 21">
            <a:extLst>
              <a:ext uri="{FF2B5EF4-FFF2-40B4-BE49-F238E27FC236}">
                <a16:creationId xmlns:a16="http://schemas.microsoft.com/office/drawing/2014/main" id="{7C35B546-E28D-4CD3-BC73-1716ABA2C7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12" name="Rectangle 11">
            <a:extLst>
              <a:ext uri="{FF2B5EF4-FFF2-40B4-BE49-F238E27FC236}">
                <a16:creationId xmlns:a16="http://schemas.microsoft.com/office/drawing/2014/main" id="{0886743B-763E-4C26-AF07-C61D7C933BDA}"/>
              </a:ext>
            </a:extLst>
          </p:cNvPr>
          <p:cNvSpPr/>
          <p:nvPr/>
        </p:nvSpPr>
        <p:spPr>
          <a:xfrm>
            <a:off x="191317" y="1580438"/>
            <a:ext cx="8974453" cy="724052"/>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المرحلة الرقمية (الحديثة) - </a:t>
            </a:r>
            <a:r>
              <a:rPr lang="ar-SA" sz="2000" dirty="0">
                <a:latin typeface="Alexandria" charset="0"/>
                <a:cs typeface="Alexandria" charset="0"/>
              </a:rPr>
              <a:t>الإخراج والإنتاج الرقمي</a:t>
            </a:r>
          </a:p>
        </p:txBody>
      </p:sp>
      <p:sp>
        <p:nvSpPr>
          <p:cNvPr id="13" name="Rectangle 12">
            <a:extLst>
              <a:ext uri="{FF2B5EF4-FFF2-40B4-BE49-F238E27FC236}">
                <a16:creationId xmlns:a16="http://schemas.microsoft.com/office/drawing/2014/main" id="{E4A71687-FE04-4DF1-AD80-30989A2736CF}"/>
              </a:ext>
            </a:extLst>
          </p:cNvPr>
          <p:cNvSpPr/>
          <p:nvPr/>
        </p:nvSpPr>
        <p:spPr>
          <a:xfrm>
            <a:off x="9274629" y="1580439"/>
            <a:ext cx="2800830"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مثال</a:t>
            </a:r>
          </a:p>
        </p:txBody>
      </p:sp>
      <p:pic>
        <p:nvPicPr>
          <p:cNvPr id="3" name="Picture 2">
            <a:extLst>
              <a:ext uri="{FF2B5EF4-FFF2-40B4-BE49-F238E27FC236}">
                <a16:creationId xmlns:a16="http://schemas.microsoft.com/office/drawing/2014/main" id="{E219DD90-F632-4CFD-938D-AE42ED51640B}"/>
              </a:ext>
            </a:extLst>
          </p:cNvPr>
          <p:cNvPicPr>
            <a:picLocks noChangeAspect="1"/>
          </p:cNvPicPr>
          <p:nvPr/>
        </p:nvPicPr>
        <p:blipFill>
          <a:blip r:embed="rId3"/>
          <a:stretch>
            <a:fillRect/>
          </a:stretch>
        </p:blipFill>
        <p:spPr>
          <a:xfrm>
            <a:off x="572596" y="2479527"/>
            <a:ext cx="6828577" cy="397379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4" name="Rectangle 13">
            <a:extLst>
              <a:ext uri="{FF2B5EF4-FFF2-40B4-BE49-F238E27FC236}">
                <a16:creationId xmlns:a16="http://schemas.microsoft.com/office/drawing/2014/main" id="{7BD127DF-59DA-4E5D-898D-BAE1AC3BCDE1}"/>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   تطور الإخراج والإنتاج الصحفي</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1796300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
                                          </p:val>
                                        </p:tav>
                                        <p:tav tm="100000">
                                          <p:val>
                                            <p:strVal val="#ppt_x"/>
                                          </p:val>
                                        </p:tav>
                                      </p:tavLst>
                                    </p:anim>
                                    <p:anim calcmode="lin" valueType="num">
                                      <p:cBhvr>
                                        <p:cTn id="2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12" grpId="0" animBg="1"/>
      <p:bldP spid="13" grpId="0" animBg="1"/>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697398" y="2329845"/>
            <a:ext cx="10797204" cy="4310667"/>
          </a:xfrm>
          <a:prstGeom prst="rect">
            <a:avLst/>
          </a:prstGeom>
          <a:noFill/>
        </p:spPr>
        <p:txBody>
          <a:bodyPr wrap="square" rtlCol="0">
            <a:spAutoFit/>
          </a:bodyPr>
          <a:lstStyle/>
          <a:p>
            <a:pPr marL="457200" indent="-457200" algn="just" rtl="1">
              <a:lnSpc>
                <a:spcPct val="200000"/>
              </a:lnSpc>
              <a:buFont typeface="+mj-lt"/>
              <a:buAutoNum type="arabicParenR"/>
            </a:pPr>
            <a:r>
              <a:rPr lang="ar-SA" sz="2000" dirty="0">
                <a:latin typeface="Alexandria" charset="0"/>
                <a:cs typeface="Alexandria" charset="0"/>
              </a:rPr>
              <a:t>أقل تكلفة على المدى الطويل مقارنة بالطباعة الورقية.</a:t>
            </a:r>
          </a:p>
          <a:p>
            <a:pPr marL="457200" indent="-457200" algn="just" rtl="1">
              <a:lnSpc>
                <a:spcPct val="200000"/>
              </a:lnSpc>
              <a:buFont typeface="+mj-lt"/>
              <a:buAutoNum type="arabicParenR"/>
            </a:pPr>
            <a:r>
              <a:rPr lang="ar-SA" sz="2000" dirty="0">
                <a:latin typeface="Alexandria" charset="0"/>
                <a:cs typeface="Alexandria" charset="0"/>
              </a:rPr>
              <a:t>إمكانية التفاعل مع المحتوى (تعليقات، مشاركة، إعجاب).</a:t>
            </a:r>
          </a:p>
          <a:p>
            <a:pPr marL="457200" indent="-457200" algn="just" rtl="1">
              <a:lnSpc>
                <a:spcPct val="200000"/>
              </a:lnSpc>
              <a:buFont typeface="+mj-lt"/>
              <a:buAutoNum type="arabicParenR"/>
            </a:pPr>
            <a:r>
              <a:rPr lang="ar-SA" sz="2000" dirty="0">
                <a:latin typeface="Alexandria" charset="0"/>
                <a:cs typeface="Alexandria" charset="0"/>
              </a:rPr>
              <a:t>السرعة في النشر والتعديل للمحتوى.</a:t>
            </a:r>
          </a:p>
          <a:p>
            <a:pPr marL="457200" indent="-457200" algn="just" rtl="1">
              <a:lnSpc>
                <a:spcPct val="200000"/>
              </a:lnSpc>
              <a:buFont typeface="+mj-lt"/>
              <a:buAutoNum type="arabicParenR"/>
            </a:pPr>
            <a:r>
              <a:rPr lang="ar-SA" sz="2000" dirty="0">
                <a:latin typeface="Alexandria" charset="0"/>
                <a:cs typeface="Alexandria" charset="0"/>
              </a:rPr>
              <a:t>الدمج السلس للوسائط المتعددة.</a:t>
            </a:r>
          </a:p>
          <a:p>
            <a:pPr marL="457200" indent="-457200" algn="just" rtl="1">
              <a:lnSpc>
                <a:spcPct val="200000"/>
              </a:lnSpc>
              <a:buFont typeface="+mj-lt"/>
              <a:buAutoNum type="arabicParenR"/>
            </a:pPr>
            <a:r>
              <a:rPr lang="ar-SA" sz="2000" dirty="0">
                <a:latin typeface="Alexandria" charset="0"/>
                <a:cs typeface="Alexandria" charset="0"/>
              </a:rPr>
              <a:t>تخصيص المحتوى حسب المستخدم.</a:t>
            </a:r>
          </a:p>
          <a:p>
            <a:pPr marL="457200" indent="-457200" algn="just" rtl="1">
              <a:lnSpc>
                <a:spcPct val="200000"/>
              </a:lnSpc>
              <a:buFont typeface="+mj-lt"/>
              <a:buAutoNum type="arabicParenR"/>
            </a:pPr>
            <a:r>
              <a:rPr lang="ar-SA" sz="2000" dirty="0">
                <a:latin typeface="Alexandria" charset="0"/>
                <a:cs typeface="Alexandria" charset="0"/>
              </a:rPr>
              <a:t>تحليلات آنية لقياس الأداء والتفاعل.</a:t>
            </a:r>
          </a:p>
          <a:p>
            <a:pPr marL="457200" indent="-457200" algn="just" rtl="1">
              <a:lnSpc>
                <a:spcPct val="200000"/>
              </a:lnSpc>
              <a:buFont typeface="+mj-lt"/>
              <a:buAutoNum type="arabicParenR"/>
            </a:pPr>
            <a:r>
              <a:rPr lang="ar-SA" sz="2000" dirty="0">
                <a:latin typeface="Alexandria" charset="0"/>
                <a:cs typeface="Alexandria" charset="0"/>
              </a:rPr>
              <a:t>الوصول إلى جمهور أوسع دون حدود جغرافية.</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78519C0D-836B-4851-B7CF-DE1253559A7F}"/>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التعريفية - </a:t>
            </a:r>
            <a:r>
              <a:rPr lang="en-US" sz="1600" dirty="0" err="1">
                <a:latin typeface="Alexandria" charset="0"/>
                <a:cs typeface="Alexandria" charset="0"/>
              </a:rPr>
              <a:t>مدخل</a:t>
            </a:r>
            <a:r>
              <a:rPr lang="en-US" sz="1600" dirty="0">
                <a:latin typeface="Alexandria" charset="0"/>
                <a:cs typeface="Alexandria" charset="0"/>
              </a:rPr>
              <a:t> </a:t>
            </a:r>
            <a:r>
              <a:rPr lang="en-US" sz="1600" dirty="0" err="1">
                <a:latin typeface="Alexandria" charset="0"/>
                <a:cs typeface="Alexandria" charset="0"/>
              </a:rPr>
              <a:t>إلى</a:t>
            </a:r>
            <a:r>
              <a:rPr lang="en-US" sz="1600" dirty="0">
                <a:latin typeface="Alexandria" charset="0"/>
                <a:cs typeface="Alexandria" charset="0"/>
              </a:rPr>
              <a:t> </a:t>
            </a:r>
            <a:r>
              <a:rPr lang="en-US" sz="1600" dirty="0" err="1">
                <a:latin typeface="Alexandria" charset="0"/>
                <a:cs typeface="Alexandria" charset="0"/>
              </a:rPr>
              <a:t>الإخراج</a:t>
            </a:r>
            <a:r>
              <a:rPr lang="en-US" sz="1600" dirty="0">
                <a:latin typeface="Alexandria" charset="0"/>
                <a:cs typeface="Alexandria" charset="0"/>
              </a:rPr>
              <a:t> </a:t>
            </a:r>
            <a:r>
              <a:rPr lang="en-US" sz="1600" dirty="0" err="1">
                <a:latin typeface="Alexandria" charset="0"/>
                <a:cs typeface="Alexandria" charset="0"/>
              </a:rPr>
              <a:t>والإنتاج</a:t>
            </a:r>
            <a:r>
              <a:rPr lang="en-US" sz="1600" dirty="0">
                <a:latin typeface="Alexandria" charset="0"/>
                <a:cs typeface="Alexandria" charset="0"/>
              </a:rPr>
              <a:t> </a:t>
            </a:r>
            <a:r>
              <a:rPr lang="en-US" sz="1600" dirty="0" err="1">
                <a:latin typeface="Alexandria" charset="0"/>
                <a:cs typeface="Alexandria" charset="0"/>
              </a:rPr>
              <a:t>الصحف</a:t>
            </a:r>
            <a:r>
              <a:rPr lang="ar-SA" sz="1600" dirty="0">
                <a:latin typeface="Alexandria" charset="0"/>
                <a:cs typeface="Alexandria" charset="0"/>
              </a:rPr>
              <a:t>ي</a:t>
            </a:r>
            <a:endParaRPr lang="en-US" sz="1600" dirty="0">
              <a:latin typeface="Alexandria" charset="0"/>
              <a:cs typeface="Alexandria" charset="0"/>
            </a:endParaRPr>
          </a:p>
        </p:txBody>
      </p:sp>
      <p:pic>
        <p:nvPicPr>
          <p:cNvPr id="11" name="Graphic 21">
            <a:extLst>
              <a:ext uri="{FF2B5EF4-FFF2-40B4-BE49-F238E27FC236}">
                <a16:creationId xmlns:a16="http://schemas.microsoft.com/office/drawing/2014/main" id="{7C35B546-E28D-4CD3-BC73-1716ABA2C7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12" name="Rectangle 11">
            <a:extLst>
              <a:ext uri="{FF2B5EF4-FFF2-40B4-BE49-F238E27FC236}">
                <a16:creationId xmlns:a16="http://schemas.microsoft.com/office/drawing/2014/main" id="{0886743B-763E-4C26-AF07-C61D7C933BDA}"/>
              </a:ext>
            </a:extLst>
          </p:cNvPr>
          <p:cNvSpPr/>
          <p:nvPr/>
        </p:nvSpPr>
        <p:spPr>
          <a:xfrm>
            <a:off x="191317" y="1580438"/>
            <a:ext cx="8974453" cy="724052"/>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مميزات الإخراج الرقمي مقارنة بالتقليدي</a:t>
            </a:r>
            <a:endParaRPr lang="ar-SA" sz="2000" dirty="0">
              <a:latin typeface="Alexandria" charset="0"/>
              <a:cs typeface="Alexandria" charset="0"/>
            </a:endParaRPr>
          </a:p>
        </p:txBody>
      </p:sp>
      <p:sp>
        <p:nvSpPr>
          <p:cNvPr id="13" name="Rectangle 12">
            <a:extLst>
              <a:ext uri="{FF2B5EF4-FFF2-40B4-BE49-F238E27FC236}">
                <a16:creationId xmlns:a16="http://schemas.microsoft.com/office/drawing/2014/main" id="{E4A71687-FE04-4DF1-AD80-30989A2736CF}"/>
              </a:ext>
            </a:extLst>
          </p:cNvPr>
          <p:cNvSpPr/>
          <p:nvPr/>
        </p:nvSpPr>
        <p:spPr>
          <a:xfrm>
            <a:off x="9274629" y="1580439"/>
            <a:ext cx="2800830"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SA" sz="2000" b="1" dirty="0">
              <a:latin typeface="Alexandria" charset="0"/>
              <a:cs typeface="Alexandria" charset="0"/>
            </a:endParaRPr>
          </a:p>
        </p:txBody>
      </p:sp>
      <p:sp>
        <p:nvSpPr>
          <p:cNvPr id="9" name="Rectangle 8">
            <a:extLst>
              <a:ext uri="{FF2B5EF4-FFF2-40B4-BE49-F238E27FC236}">
                <a16:creationId xmlns:a16="http://schemas.microsoft.com/office/drawing/2014/main" id="{6CD121EB-E350-4CAD-BF20-591E6C9C058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   مميزات الإخراج والإنتاج الرقمي</a:t>
            </a:r>
            <a:endParaRPr lang="en-US" sz="2800" b="1" dirty="0">
              <a:solidFill>
                <a:schemeClr val="bg1"/>
              </a:solidFill>
              <a:latin typeface="Alexandria" charset="0"/>
              <a:cs typeface="Alexandria" charset="0"/>
            </a:endParaRPr>
          </a:p>
        </p:txBody>
      </p:sp>
      <p:pic>
        <p:nvPicPr>
          <p:cNvPr id="17410" name="Picture 2">
            <a:extLst>
              <a:ext uri="{FF2B5EF4-FFF2-40B4-BE49-F238E27FC236}">
                <a16:creationId xmlns:a16="http://schemas.microsoft.com/office/drawing/2014/main" id="{B0D4B4EA-53AE-471F-81FC-160097E312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650" y="3429000"/>
            <a:ext cx="5551606" cy="32622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02898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17410"/>
                                        </p:tgtEl>
                                        <p:attrNameLst>
                                          <p:attrName>style.visibility</p:attrName>
                                        </p:attrNameLst>
                                      </p:cBhvr>
                                      <p:to>
                                        <p:strVal val="visible"/>
                                      </p:to>
                                    </p:set>
                                    <p:anim calcmode="lin" valueType="num">
                                      <p:cBhvr additive="base">
                                        <p:cTn id="20" dur="500" fill="hold"/>
                                        <p:tgtEl>
                                          <p:spTgt spid="17410"/>
                                        </p:tgtEl>
                                        <p:attrNameLst>
                                          <p:attrName>ppt_x</p:attrName>
                                        </p:attrNameLst>
                                      </p:cBhvr>
                                      <p:tavLst>
                                        <p:tav tm="0">
                                          <p:val>
                                            <p:strVal val="#ppt_x"/>
                                          </p:val>
                                        </p:tav>
                                        <p:tav tm="100000">
                                          <p:val>
                                            <p:strVal val="#ppt_x"/>
                                          </p:val>
                                        </p:tav>
                                      </p:tavLst>
                                    </p:anim>
                                    <p:anim calcmode="lin" valueType="num">
                                      <p:cBhvr additive="base">
                                        <p:cTn id="21" dur="500" fill="hold"/>
                                        <p:tgtEl>
                                          <p:spTgt spid="17410"/>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0">
                                            <p:txEl>
                                              <p:pRg st="0" end="0"/>
                                            </p:txEl>
                                          </p:spTgt>
                                        </p:tgtEl>
                                        <p:attrNameLst>
                                          <p:attrName>style.visibility</p:attrName>
                                        </p:attrNameLst>
                                      </p:cBhvr>
                                      <p:to>
                                        <p:strVal val="visible"/>
                                      </p:to>
                                    </p:set>
                                    <p:animEffect transition="in" filter="fade">
                                      <p:cBhvr>
                                        <p:cTn id="26" dur="500"/>
                                        <p:tgtEl>
                                          <p:spTgt spid="20">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0">
                                            <p:txEl>
                                              <p:pRg st="1" end="1"/>
                                            </p:txEl>
                                          </p:spTgt>
                                        </p:tgtEl>
                                        <p:attrNameLst>
                                          <p:attrName>style.visibility</p:attrName>
                                        </p:attrNameLst>
                                      </p:cBhvr>
                                      <p:to>
                                        <p:strVal val="visible"/>
                                      </p:to>
                                    </p:set>
                                    <p:animEffect transition="in" filter="fade">
                                      <p:cBhvr>
                                        <p:cTn id="31" dur="500"/>
                                        <p:tgtEl>
                                          <p:spTgt spid="20">
                                            <p:txEl>
                                              <p:pRg st="1" end="1"/>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0">
                                            <p:txEl>
                                              <p:pRg st="2" end="2"/>
                                            </p:txEl>
                                          </p:spTgt>
                                        </p:tgtEl>
                                        <p:attrNameLst>
                                          <p:attrName>style.visibility</p:attrName>
                                        </p:attrNameLst>
                                      </p:cBhvr>
                                      <p:to>
                                        <p:strVal val="visible"/>
                                      </p:to>
                                    </p:set>
                                    <p:animEffect transition="in" filter="fade">
                                      <p:cBhvr>
                                        <p:cTn id="36" dur="500"/>
                                        <p:tgtEl>
                                          <p:spTgt spid="20">
                                            <p:txEl>
                                              <p:pRg st="2" end="2"/>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0">
                                            <p:txEl>
                                              <p:pRg st="3" end="3"/>
                                            </p:txEl>
                                          </p:spTgt>
                                        </p:tgtEl>
                                        <p:attrNameLst>
                                          <p:attrName>style.visibility</p:attrName>
                                        </p:attrNameLst>
                                      </p:cBhvr>
                                      <p:to>
                                        <p:strVal val="visible"/>
                                      </p:to>
                                    </p:set>
                                    <p:animEffect transition="in" filter="fade">
                                      <p:cBhvr>
                                        <p:cTn id="41" dur="500"/>
                                        <p:tgtEl>
                                          <p:spTgt spid="20">
                                            <p:txEl>
                                              <p:pRg st="3" end="3"/>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20">
                                            <p:txEl>
                                              <p:pRg st="4" end="4"/>
                                            </p:txEl>
                                          </p:spTgt>
                                        </p:tgtEl>
                                        <p:attrNameLst>
                                          <p:attrName>style.visibility</p:attrName>
                                        </p:attrNameLst>
                                      </p:cBhvr>
                                      <p:to>
                                        <p:strVal val="visible"/>
                                      </p:to>
                                    </p:set>
                                    <p:animEffect transition="in" filter="fade">
                                      <p:cBhvr>
                                        <p:cTn id="46" dur="500"/>
                                        <p:tgtEl>
                                          <p:spTgt spid="20">
                                            <p:txEl>
                                              <p:pRg st="4" end="4"/>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20">
                                            <p:txEl>
                                              <p:pRg st="5" end="5"/>
                                            </p:txEl>
                                          </p:spTgt>
                                        </p:tgtEl>
                                        <p:attrNameLst>
                                          <p:attrName>style.visibility</p:attrName>
                                        </p:attrNameLst>
                                      </p:cBhvr>
                                      <p:to>
                                        <p:strVal val="visible"/>
                                      </p:to>
                                    </p:set>
                                    <p:animEffect transition="in" filter="fade">
                                      <p:cBhvr>
                                        <p:cTn id="51" dur="500"/>
                                        <p:tgtEl>
                                          <p:spTgt spid="20">
                                            <p:txEl>
                                              <p:pRg st="5" end="5"/>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20">
                                            <p:txEl>
                                              <p:pRg st="6" end="6"/>
                                            </p:txEl>
                                          </p:spTgt>
                                        </p:tgtEl>
                                        <p:attrNameLst>
                                          <p:attrName>style.visibility</p:attrName>
                                        </p:attrNameLst>
                                      </p:cBhvr>
                                      <p:to>
                                        <p:strVal val="visible"/>
                                      </p:to>
                                    </p:set>
                                    <p:animEffect transition="in" filter="fade">
                                      <p:cBhvr>
                                        <p:cTn id="56" dur="500"/>
                                        <p:tgtEl>
                                          <p:spTgt spid="20">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2" grpId="0" animBg="1"/>
      <p:bldP spid="13" grpId="0" animBg="1"/>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5203367" y="2329845"/>
            <a:ext cx="6455228" cy="4310667"/>
          </a:xfrm>
          <a:prstGeom prst="rect">
            <a:avLst/>
          </a:prstGeom>
          <a:noFill/>
        </p:spPr>
        <p:txBody>
          <a:bodyPr wrap="square" rtlCol="0">
            <a:spAutoFit/>
          </a:bodyPr>
          <a:lstStyle/>
          <a:p>
            <a:pPr algn="just" rtl="1">
              <a:lnSpc>
                <a:spcPct val="200000"/>
              </a:lnSpc>
            </a:pPr>
            <a:r>
              <a:rPr lang="ar-SA" sz="2000" dirty="0">
                <a:solidFill>
                  <a:srgbClr val="C00000"/>
                </a:solidFill>
                <a:latin typeface="Alexandria" charset="0"/>
                <a:cs typeface="Alexandria" charset="0"/>
              </a:rPr>
              <a:t>أولاً، </a:t>
            </a:r>
            <a:r>
              <a:rPr lang="ar-SA" sz="2000" dirty="0">
                <a:latin typeface="Alexandria" charset="0"/>
                <a:cs typeface="Alexandria" charset="0"/>
              </a:rPr>
              <a:t>لم يعد الإخراج مجرد "زخرفة"، بل أصبح عنصرًا استراتيجيًا في جذب القارئ وتوجيهه.</a:t>
            </a:r>
          </a:p>
          <a:p>
            <a:pPr algn="just" rtl="1">
              <a:lnSpc>
                <a:spcPct val="200000"/>
              </a:lnSpc>
            </a:pPr>
            <a:r>
              <a:rPr lang="ar-SA" sz="2000" dirty="0">
                <a:solidFill>
                  <a:srgbClr val="C00000"/>
                </a:solidFill>
                <a:latin typeface="Alexandria" charset="0"/>
                <a:cs typeface="Alexandria" charset="0"/>
              </a:rPr>
              <a:t>ثانيا، </a:t>
            </a:r>
            <a:r>
              <a:rPr lang="ar-SA" sz="2000" dirty="0">
                <a:latin typeface="Alexandria" charset="0"/>
                <a:cs typeface="Alexandria" charset="0"/>
              </a:rPr>
              <a:t>أصبح الإنتاج الصحفي الرقمي جزءًا من عملية التحرير، لا مجرد مرحلة نهائية.</a:t>
            </a:r>
          </a:p>
          <a:p>
            <a:pPr algn="just" rtl="1">
              <a:lnSpc>
                <a:spcPct val="200000"/>
              </a:lnSpc>
            </a:pPr>
            <a:r>
              <a:rPr lang="ar-SA" sz="2000" dirty="0">
                <a:solidFill>
                  <a:srgbClr val="C00000"/>
                </a:solidFill>
                <a:latin typeface="Alexandria" charset="0"/>
                <a:cs typeface="Alexandria" charset="0"/>
              </a:rPr>
              <a:t>ثالثاً،</a:t>
            </a:r>
            <a:r>
              <a:rPr lang="ar-SA" sz="2000" dirty="0">
                <a:latin typeface="Alexandria" charset="0"/>
                <a:cs typeface="Alexandria" charset="0"/>
              </a:rPr>
              <a:t> أدى إلى ظهور وظائف جديدة مثل: "مصمم تجربة المستخدم"، "محرر المحتوى التفاعلي"، "محلل البيانات الصحفية".</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78519C0D-836B-4851-B7CF-DE1253559A7F}"/>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التعريفية - </a:t>
            </a:r>
            <a:r>
              <a:rPr lang="en-US" sz="1600" dirty="0" err="1">
                <a:latin typeface="Alexandria" charset="0"/>
                <a:cs typeface="Alexandria" charset="0"/>
              </a:rPr>
              <a:t>مدخل</a:t>
            </a:r>
            <a:r>
              <a:rPr lang="en-US" sz="1600" dirty="0">
                <a:latin typeface="Alexandria" charset="0"/>
                <a:cs typeface="Alexandria" charset="0"/>
              </a:rPr>
              <a:t> </a:t>
            </a:r>
            <a:r>
              <a:rPr lang="en-US" sz="1600" dirty="0" err="1">
                <a:latin typeface="Alexandria" charset="0"/>
                <a:cs typeface="Alexandria" charset="0"/>
              </a:rPr>
              <a:t>إلى</a:t>
            </a:r>
            <a:r>
              <a:rPr lang="en-US" sz="1600" dirty="0">
                <a:latin typeface="Alexandria" charset="0"/>
                <a:cs typeface="Alexandria" charset="0"/>
              </a:rPr>
              <a:t> </a:t>
            </a:r>
            <a:r>
              <a:rPr lang="en-US" sz="1600" dirty="0" err="1">
                <a:latin typeface="Alexandria" charset="0"/>
                <a:cs typeface="Alexandria" charset="0"/>
              </a:rPr>
              <a:t>الإخراج</a:t>
            </a:r>
            <a:r>
              <a:rPr lang="en-US" sz="1600" dirty="0">
                <a:latin typeface="Alexandria" charset="0"/>
                <a:cs typeface="Alexandria" charset="0"/>
              </a:rPr>
              <a:t> </a:t>
            </a:r>
            <a:r>
              <a:rPr lang="en-US" sz="1600" dirty="0" err="1">
                <a:latin typeface="Alexandria" charset="0"/>
                <a:cs typeface="Alexandria" charset="0"/>
              </a:rPr>
              <a:t>والإنتاج</a:t>
            </a:r>
            <a:r>
              <a:rPr lang="en-US" sz="1600" dirty="0">
                <a:latin typeface="Alexandria" charset="0"/>
                <a:cs typeface="Alexandria" charset="0"/>
              </a:rPr>
              <a:t> </a:t>
            </a:r>
            <a:r>
              <a:rPr lang="en-US" sz="1600" dirty="0" err="1">
                <a:latin typeface="Alexandria" charset="0"/>
                <a:cs typeface="Alexandria" charset="0"/>
              </a:rPr>
              <a:t>الصحف</a:t>
            </a:r>
            <a:r>
              <a:rPr lang="ar-SA" sz="1600" dirty="0">
                <a:latin typeface="Alexandria" charset="0"/>
                <a:cs typeface="Alexandria" charset="0"/>
              </a:rPr>
              <a:t>ي</a:t>
            </a:r>
            <a:endParaRPr lang="en-US" sz="1600" dirty="0">
              <a:latin typeface="Alexandria" charset="0"/>
              <a:cs typeface="Alexandria" charset="0"/>
            </a:endParaRPr>
          </a:p>
        </p:txBody>
      </p:sp>
      <p:pic>
        <p:nvPicPr>
          <p:cNvPr id="11" name="Graphic 21">
            <a:extLst>
              <a:ext uri="{FF2B5EF4-FFF2-40B4-BE49-F238E27FC236}">
                <a16:creationId xmlns:a16="http://schemas.microsoft.com/office/drawing/2014/main" id="{7C35B546-E28D-4CD3-BC73-1716ABA2C7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12" name="Rectangle 11">
            <a:extLst>
              <a:ext uri="{FF2B5EF4-FFF2-40B4-BE49-F238E27FC236}">
                <a16:creationId xmlns:a16="http://schemas.microsoft.com/office/drawing/2014/main" id="{0886743B-763E-4C26-AF07-C61D7C933BDA}"/>
              </a:ext>
            </a:extLst>
          </p:cNvPr>
          <p:cNvSpPr/>
          <p:nvPr/>
        </p:nvSpPr>
        <p:spPr>
          <a:xfrm>
            <a:off x="191317" y="1580438"/>
            <a:ext cx="8974453" cy="724052"/>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معلومات مهمة</a:t>
            </a:r>
            <a:endParaRPr lang="ar-SA" sz="2000" dirty="0">
              <a:latin typeface="Alexandria" charset="0"/>
              <a:cs typeface="Alexandria" charset="0"/>
            </a:endParaRPr>
          </a:p>
        </p:txBody>
      </p:sp>
      <p:sp>
        <p:nvSpPr>
          <p:cNvPr id="13" name="Rectangle 12">
            <a:extLst>
              <a:ext uri="{FF2B5EF4-FFF2-40B4-BE49-F238E27FC236}">
                <a16:creationId xmlns:a16="http://schemas.microsoft.com/office/drawing/2014/main" id="{E4A71687-FE04-4DF1-AD80-30989A2736CF}"/>
              </a:ext>
            </a:extLst>
          </p:cNvPr>
          <p:cNvSpPr/>
          <p:nvPr/>
        </p:nvSpPr>
        <p:spPr>
          <a:xfrm>
            <a:off x="9274629" y="1580439"/>
            <a:ext cx="2800830"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خاتمة</a:t>
            </a:r>
          </a:p>
        </p:txBody>
      </p:sp>
      <p:sp>
        <p:nvSpPr>
          <p:cNvPr id="9" name="Rectangle 8">
            <a:extLst>
              <a:ext uri="{FF2B5EF4-FFF2-40B4-BE49-F238E27FC236}">
                <a16:creationId xmlns:a16="http://schemas.microsoft.com/office/drawing/2014/main" id="{6CD121EB-E350-4CAD-BF20-591E6C9C058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   كيف غيّر الإخراج الرقمي مفهوم الصحافة؟</a:t>
            </a:r>
            <a:endParaRPr lang="en-US" sz="2800" b="1" dirty="0">
              <a:solidFill>
                <a:schemeClr val="bg1"/>
              </a:solidFill>
              <a:latin typeface="Alexandria" charset="0"/>
              <a:cs typeface="Alexandria" charset="0"/>
            </a:endParaRPr>
          </a:p>
        </p:txBody>
      </p:sp>
      <p:pic>
        <p:nvPicPr>
          <p:cNvPr id="16386" name="Picture 2" descr="تصميم موقع اخباري ووردبريس: جاهزة للقبول فى جوجل نيوز 2025">
            <a:extLst>
              <a:ext uri="{FF2B5EF4-FFF2-40B4-BE49-F238E27FC236}">
                <a16:creationId xmlns:a16="http://schemas.microsoft.com/office/drawing/2014/main" id="{6878DC60-FB06-429E-8D5C-137EBCB831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660" y="2544799"/>
            <a:ext cx="4565596" cy="38807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9170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Effect transition="in" filter="fade">
                                      <p:cBhvr>
                                        <p:cTn id="7" dur="500"/>
                                        <p:tgtEl>
                                          <p:spTgt spid="2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
                                            <p:txEl>
                                              <p:pRg st="1" end="1"/>
                                            </p:txEl>
                                          </p:spTgt>
                                        </p:tgtEl>
                                        <p:attrNameLst>
                                          <p:attrName>style.visibility</p:attrName>
                                        </p:attrNameLst>
                                      </p:cBhvr>
                                      <p:to>
                                        <p:strVal val="visible"/>
                                      </p:to>
                                    </p:set>
                                    <p:animEffect transition="in" filter="fade">
                                      <p:cBhvr>
                                        <p:cTn id="12" dur="500"/>
                                        <p:tgtEl>
                                          <p:spTgt spid="2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C4681D-2DBC-F84C-C2A7-2C3E6EA35F1F}"/>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593C517D-4022-AE7B-9A17-58806C2C34A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29714" y="154385"/>
            <a:ext cx="2930426" cy="1368308"/>
          </a:xfrm>
          <a:prstGeom prst="rect">
            <a:avLst/>
          </a:prstGeom>
        </p:spPr>
      </p:pic>
      <p:sp>
        <p:nvSpPr>
          <p:cNvPr id="3" name="TextBox 2">
            <a:extLst>
              <a:ext uri="{FF2B5EF4-FFF2-40B4-BE49-F238E27FC236}">
                <a16:creationId xmlns:a16="http://schemas.microsoft.com/office/drawing/2014/main" id="{2294C587-B0F0-56A6-C0A8-C5988B1A096F}"/>
              </a:ext>
            </a:extLst>
          </p:cNvPr>
          <p:cNvSpPr txBox="1"/>
          <p:nvPr/>
        </p:nvSpPr>
        <p:spPr>
          <a:xfrm>
            <a:off x="6726406" y="2650399"/>
            <a:ext cx="4842101" cy="1660647"/>
          </a:xfrm>
          <a:prstGeom prst="rect">
            <a:avLst/>
          </a:prstGeom>
          <a:noFill/>
        </p:spPr>
        <p:txBody>
          <a:bodyPr wrap="square" rtlCol="0">
            <a:spAutoFit/>
          </a:bodyPr>
          <a:lstStyle/>
          <a:p>
            <a:pPr algn="ctr" rtl="1">
              <a:lnSpc>
                <a:spcPct val="150000"/>
              </a:lnSpc>
            </a:pPr>
            <a:r>
              <a:rPr lang="ar-SA" sz="3600" b="1" dirty="0">
                <a:solidFill>
                  <a:srgbClr val="C00000"/>
                </a:solidFill>
                <a:latin typeface="Alexandria" charset="0"/>
                <a:cs typeface="Alexandria" charset="0"/>
              </a:rPr>
              <a:t>مستقبل</a:t>
            </a:r>
          </a:p>
          <a:p>
            <a:pPr algn="ctr" rtl="1">
              <a:lnSpc>
                <a:spcPct val="150000"/>
              </a:lnSpc>
            </a:pPr>
            <a:r>
              <a:rPr lang="ar-SA" sz="3600" b="1" dirty="0">
                <a:solidFill>
                  <a:srgbClr val="C00000"/>
                </a:solidFill>
                <a:latin typeface="Alexandria" charset="0"/>
                <a:cs typeface="Alexandria" charset="0"/>
              </a:rPr>
              <a:t> الإخراج الصحفي</a:t>
            </a:r>
            <a:endParaRPr lang="en-US" sz="3600" b="1" dirty="0">
              <a:solidFill>
                <a:srgbClr val="C00000"/>
              </a:solidFill>
              <a:latin typeface="Alexandria" charset="0"/>
              <a:cs typeface="Alexandria" charset="0"/>
            </a:endParaRPr>
          </a:p>
        </p:txBody>
      </p:sp>
      <p:sp>
        <p:nvSpPr>
          <p:cNvPr id="7" name="Rectangle 6">
            <a:extLst>
              <a:ext uri="{FF2B5EF4-FFF2-40B4-BE49-F238E27FC236}">
                <a16:creationId xmlns:a16="http://schemas.microsoft.com/office/drawing/2014/main" id="{F5E2A178-2E2B-E3E6-7AC9-714B61F5E145}"/>
              </a:ext>
            </a:extLst>
          </p:cNvPr>
          <p:cNvSpPr/>
          <p:nvPr/>
        </p:nvSpPr>
        <p:spPr>
          <a:xfrm>
            <a:off x="6096000" y="4704176"/>
            <a:ext cx="5664140" cy="6149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ctr" rtl="1"/>
            <a:r>
              <a:rPr lang="ar-SA" sz="2000" b="1" dirty="0">
                <a:solidFill>
                  <a:schemeClr val="bg1"/>
                </a:solidFill>
                <a:latin typeface="Alexandria" charset="0"/>
                <a:cs typeface="Alexandria" charset="0"/>
              </a:rPr>
              <a:t>الذكاء الاصطناعي</a:t>
            </a:r>
            <a:endParaRPr lang="en-US" sz="2000" b="1" dirty="0">
              <a:solidFill>
                <a:schemeClr val="bg1"/>
              </a:solidFill>
              <a:latin typeface="Alexandria" charset="0"/>
              <a:cs typeface="Alexandria" charset="0"/>
            </a:endParaRPr>
          </a:p>
        </p:txBody>
      </p:sp>
      <p:sp>
        <p:nvSpPr>
          <p:cNvPr id="8" name="Rectangle 7">
            <a:extLst>
              <a:ext uri="{FF2B5EF4-FFF2-40B4-BE49-F238E27FC236}">
                <a16:creationId xmlns:a16="http://schemas.microsoft.com/office/drawing/2014/main" id="{CF71D86B-A380-DD35-A9DB-4DCFC474D6EC}"/>
              </a:ext>
            </a:extLst>
          </p:cNvPr>
          <p:cNvSpPr/>
          <p:nvPr/>
        </p:nvSpPr>
        <p:spPr>
          <a:xfrm>
            <a:off x="4093028" y="5376588"/>
            <a:ext cx="5664140" cy="6149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ctr" rtl="1"/>
            <a:r>
              <a:rPr lang="ar-SA" sz="2000" b="1" dirty="0">
                <a:solidFill>
                  <a:schemeClr val="bg1"/>
                </a:solidFill>
                <a:latin typeface="Alexandria" charset="0"/>
                <a:cs typeface="Alexandria" charset="0"/>
              </a:rPr>
              <a:t>التطورات الحديثة</a:t>
            </a:r>
            <a:endParaRPr lang="en-US" sz="2000" b="1" dirty="0">
              <a:solidFill>
                <a:schemeClr val="bg1"/>
              </a:solidFill>
              <a:latin typeface="Alexandria" charset="0"/>
              <a:cs typeface="Alexandria" charset="0"/>
            </a:endParaRPr>
          </a:p>
        </p:txBody>
      </p:sp>
      <p:sp>
        <p:nvSpPr>
          <p:cNvPr id="9" name="Rectangle 8">
            <a:extLst>
              <a:ext uri="{FF2B5EF4-FFF2-40B4-BE49-F238E27FC236}">
                <a16:creationId xmlns:a16="http://schemas.microsoft.com/office/drawing/2014/main" id="{21C3A59E-AEA9-B6B0-EA8D-354B4144599F}"/>
              </a:ext>
            </a:extLst>
          </p:cNvPr>
          <p:cNvSpPr/>
          <p:nvPr/>
        </p:nvSpPr>
        <p:spPr>
          <a:xfrm>
            <a:off x="1887571" y="6031596"/>
            <a:ext cx="5664140" cy="6149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2000" b="1" dirty="0">
                <a:solidFill>
                  <a:schemeClr val="bg1"/>
                </a:solidFill>
                <a:latin typeface="Alexandria" charset="0"/>
                <a:cs typeface="Alexandria" charset="0"/>
              </a:rPr>
              <a:t>التنمية المستدامة</a:t>
            </a:r>
            <a:endParaRPr lang="en-US" sz="2000" b="1" dirty="0">
              <a:solidFill>
                <a:schemeClr val="bg1"/>
              </a:solidFill>
              <a:latin typeface="Alexandria" charset="0"/>
              <a:cs typeface="Alexandria" charset="0"/>
            </a:endParaRPr>
          </a:p>
        </p:txBody>
      </p:sp>
      <p:pic>
        <p:nvPicPr>
          <p:cNvPr id="13" name="Picture Placeholder 4">
            <a:extLst>
              <a:ext uri="{FF2B5EF4-FFF2-40B4-BE49-F238E27FC236}">
                <a16:creationId xmlns:a16="http://schemas.microsoft.com/office/drawing/2014/main" id="{8543B830-56F0-0E58-CB48-1C900587F668}"/>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0"/>
            <a:ext cx="8659664" cy="5300798"/>
          </a:xfrm>
        </p:spPr>
      </p:pic>
    </p:spTree>
    <p:extLst>
      <p:ext uri="{BB962C8B-B14F-4D97-AF65-F5344CB8AC3E}">
        <p14:creationId xmlns:p14="http://schemas.microsoft.com/office/powerpoint/2010/main" val="3768655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
                                          </p:val>
                                        </p:tav>
                                        <p:tav tm="100000">
                                          <p:val>
                                            <p:strVal val="#ppt_x"/>
                                          </p:val>
                                        </p:tav>
                                      </p:tavLst>
                                    </p:anim>
                                    <p:anim calcmode="lin" valueType="num">
                                      <p:cBhvr>
                                        <p:cTn id="3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animBg="1"/>
      <p:bldP spid="8" grpId="0" animBg="1"/>
      <p:bldP spid="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A17B69-6346-62CB-07C2-3225CE1CFD08}"/>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60170A44-7219-9C37-56BF-EB561F22B6A0}"/>
              </a:ext>
            </a:extLst>
          </p:cNvPr>
          <p:cNvSpPr txBox="1"/>
          <p:nvPr/>
        </p:nvSpPr>
        <p:spPr>
          <a:xfrm>
            <a:off x="822960" y="1720245"/>
            <a:ext cx="10825475" cy="4596708"/>
          </a:xfrm>
          <a:prstGeom prst="rect">
            <a:avLst/>
          </a:prstGeom>
          <a:noFill/>
        </p:spPr>
        <p:txBody>
          <a:bodyPr wrap="square" rtlCol="0">
            <a:spAutoFit/>
          </a:bodyPr>
          <a:lstStyle/>
          <a:p>
            <a:pPr algn="just" rtl="1">
              <a:lnSpc>
                <a:spcPct val="200000"/>
              </a:lnSpc>
            </a:pPr>
            <a:r>
              <a:rPr lang="ar-SA" dirty="0">
                <a:latin typeface="Alexandria" charset="0"/>
                <a:cs typeface="Alexandria" charset="0"/>
              </a:rPr>
              <a:t>شهد الإخراج والإنتاج الصحفي تحولًا كبيرًا مع </a:t>
            </a:r>
            <a:r>
              <a:rPr lang="ar-SA" dirty="0">
                <a:solidFill>
                  <a:srgbClr val="FF0000"/>
                </a:solidFill>
                <a:latin typeface="Alexandria" charset="0"/>
                <a:cs typeface="Alexandria" charset="0"/>
              </a:rPr>
              <a:t>انتقال المؤسسات الإعلامية من الصحافة المطبوعة إلى المنصات الرقمية</a:t>
            </a:r>
            <a:r>
              <a:rPr lang="ar-SA" dirty="0">
                <a:latin typeface="Alexandria" charset="0"/>
                <a:cs typeface="Alexandria" charset="0"/>
              </a:rPr>
              <a:t>. فلم يعد الإخراج الصحفي يقتصر على ترتيب النصوص والصور داخل الصفحة، حيث أصبح يشمل تصميم المحتوى التفاعلي، وإنتاج الفيديو والرسوم المتحركة، وإنشاء الإنفوغرافيك، وتطوير المواقع الإخبارية، وتحسين تجربة المستخدم عبر مختلف الأجهزة.</a:t>
            </a:r>
            <a:endParaRPr lang="en-US" dirty="0">
              <a:latin typeface="Alexandria" charset="0"/>
              <a:cs typeface="Alexandria" charset="0"/>
            </a:endParaRPr>
          </a:p>
          <a:p>
            <a:pPr algn="just" rtl="1">
              <a:lnSpc>
                <a:spcPct val="200000"/>
              </a:lnSpc>
            </a:pPr>
            <a:endParaRPr lang="en-US" sz="500" dirty="0">
              <a:latin typeface="Alexandria" charset="0"/>
              <a:cs typeface="Alexandria" charset="0"/>
            </a:endParaRPr>
          </a:p>
          <a:p>
            <a:pPr algn="just" rtl="1">
              <a:lnSpc>
                <a:spcPct val="200000"/>
              </a:lnSpc>
            </a:pPr>
            <a:r>
              <a:rPr lang="ar-SA" dirty="0">
                <a:latin typeface="Alexandria" charset="0"/>
                <a:cs typeface="Alexandria" charset="0"/>
              </a:rPr>
              <a:t>ويساعد الذكاء الاصطناعي في </a:t>
            </a:r>
            <a:r>
              <a:rPr lang="ar-SA" dirty="0">
                <a:solidFill>
                  <a:srgbClr val="FF0000"/>
                </a:solidFill>
                <a:latin typeface="Alexandria" charset="0"/>
                <a:cs typeface="Alexandria" charset="0"/>
              </a:rPr>
              <a:t>تطوير عملية الإخراج الصحفي </a:t>
            </a:r>
            <a:r>
              <a:rPr lang="ar-SA" dirty="0">
                <a:latin typeface="Alexandria" charset="0"/>
                <a:cs typeface="Alexandria" charset="0"/>
              </a:rPr>
              <a:t>من خلال اقتراح التصميمات والقوالب المناسبة، وترتيب النصوص والصور، واختيار الألوان والخطوط، وإنتاج نماذج أولية للصفحات الرقمية. كما يمكن استخدامه في إعداد تصميمات متعددة للمادة الصحفية نفسها، بحيث تتناسب مع الموقع الإلكتروني والهاتف المحمول ومنصات التواصل الاجتماعي.</a:t>
            </a:r>
          </a:p>
        </p:txBody>
      </p:sp>
      <p:sp>
        <p:nvSpPr>
          <p:cNvPr id="24" name="Rectangle 23">
            <a:extLst>
              <a:ext uri="{FF2B5EF4-FFF2-40B4-BE49-F238E27FC236}">
                <a16:creationId xmlns:a16="http://schemas.microsoft.com/office/drawing/2014/main" id="{A2EA96BB-ADAE-CCFD-4867-BABBB7C5E5A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4F041A63-D88D-3D6D-6C48-78856EC4B249}"/>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التعريفية - </a:t>
            </a:r>
            <a:r>
              <a:rPr lang="en-US" sz="1600" dirty="0" err="1">
                <a:latin typeface="Alexandria" charset="0"/>
                <a:cs typeface="Alexandria" charset="0"/>
              </a:rPr>
              <a:t>مدخل</a:t>
            </a:r>
            <a:r>
              <a:rPr lang="en-US" sz="1600" dirty="0">
                <a:latin typeface="Alexandria" charset="0"/>
                <a:cs typeface="Alexandria" charset="0"/>
              </a:rPr>
              <a:t> </a:t>
            </a:r>
            <a:r>
              <a:rPr lang="en-US" sz="1600" dirty="0" err="1">
                <a:latin typeface="Alexandria" charset="0"/>
                <a:cs typeface="Alexandria" charset="0"/>
              </a:rPr>
              <a:t>إلى</a:t>
            </a:r>
            <a:r>
              <a:rPr lang="en-US" sz="1600" dirty="0">
                <a:latin typeface="Alexandria" charset="0"/>
                <a:cs typeface="Alexandria" charset="0"/>
              </a:rPr>
              <a:t> </a:t>
            </a:r>
            <a:r>
              <a:rPr lang="en-US" sz="1600" dirty="0" err="1">
                <a:latin typeface="Alexandria" charset="0"/>
                <a:cs typeface="Alexandria" charset="0"/>
              </a:rPr>
              <a:t>الإخراج</a:t>
            </a:r>
            <a:r>
              <a:rPr lang="en-US" sz="1600" dirty="0">
                <a:latin typeface="Alexandria" charset="0"/>
                <a:cs typeface="Alexandria" charset="0"/>
              </a:rPr>
              <a:t> </a:t>
            </a:r>
            <a:r>
              <a:rPr lang="en-US" sz="1600" dirty="0" err="1">
                <a:latin typeface="Alexandria" charset="0"/>
                <a:cs typeface="Alexandria" charset="0"/>
              </a:rPr>
              <a:t>والإنتاج</a:t>
            </a:r>
            <a:r>
              <a:rPr lang="en-US" sz="1600" dirty="0">
                <a:latin typeface="Alexandria" charset="0"/>
                <a:cs typeface="Alexandria" charset="0"/>
              </a:rPr>
              <a:t> </a:t>
            </a:r>
            <a:r>
              <a:rPr lang="en-US" sz="1600" dirty="0" err="1">
                <a:latin typeface="Alexandria" charset="0"/>
                <a:cs typeface="Alexandria" charset="0"/>
              </a:rPr>
              <a:t>الصحف</a:t>
            </a:r>
            <a:r>
              <a:rPr lang="ar-SA" sz="1600" dirty="0">
                <a:latin typeface="Alexandria" charset="0"/>
                <a:cs typeface="Alexandria" charset="0"/>
              </a:rPr>
              <a:t>ي</a:t>
            </a:r>
            <a:endParaRPr lang="en-US" sz="1600" dirty="0">
              <a:latin typeface="Alexandria" charset="0"/>
              <a:cs typeface="Alexandria" charset="0"/>
            </a:endParaRPr>
          </a:p>
        </p:txBody>
      </p:sp>
      <p:pic>
        <p:nvPicPr>
          <p:cNvPr id="11" name="Graphic 21">
            <a:extLst>
              <a:ext uri="{FF2B5EF4-FFF2-40B4-BE49-F238E27FC236}">
                <a16:creationId xmlns:a16="http://schemas.microsoft.com/office/drawing/2014/main" id="{396CAB36-2EFC-2265-F5D0-43BB9572BB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9" name="Rectangle 8">
            <a:extLst>
              <a:ext uri="{FF2B5EF4-FFF2-40B4-BE49-F238E27FC236}">
                <a16:creationId xmlns:a16="http://schemas.microsoft.com/office/drawing/2014/main" id="{29C5C8BF-E148-F36A-4BB8-0169B9962F55}"/>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تطبيقات الذكاء الاصطناعي وأحدث التطورات في التخصص</a:t>
            </a:r>
            <a:endParaRPr lang="en-US" sz="2400" b="1" dirty="0">
              <a:solidFill>
                <a:schemeClr val="bg1"/>
              </a:solidFill>
              <a:latin typeface="Alexandria" charset="0"/>
              <a:cs typeface="Alexandria" charset="0"/>
            </a:endParaRPr>
          </a:p>
        </p:txBody>
      </p:sp>
    </p:spTree>
    <p:extLst>
      <p:ext uri="{BB962C8B-B14F-4D97-AF65-F5344CB8AC3E}">
        <p14:creationId xmlns:p14="http://schemas.microsoft.com/office/powerpoint/2010/main" val="22032262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Effect transition="in" filter="fade">
                                      <p:cBhvr>
                                        <p:cTn id="7" dur="500"/>
                                        <p:tgtEl>
                                          <p:spTgt spid="2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
                                            <p:txEl>
                                              <p:pRg st="2" end="2"/>
                                            </p:txEl>
                                          </p:spTgt>
                                        </p:tgtEl>
                                        <p:attrNameLst>
                                          <p:attrName>style.visibility</p:attrName>
                                        </p:attrNameLst>
                                      </p:cBhvr>
                                      <p:to>
                                        <p:strVal val="visible"/>
                                      </p:to>
                                    </p:set>
                                    <p:animEffect transition="in" filter="fade">
                                      <p:cBhvr>
                                        <p:cTn id="1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0460BA-1540-07F8-D35B-38B6F3191BCB}"/>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334AFC6A-3B0F-CB8D-D29F-42DD26BB8C61}"/>
              </a:ext>
            </a:extLst>
          </p:cNvPr>
          <p:cNvSpPr txBox="1"/>
          <p:nvPr/>
        </p:nvSpPr>
        <p:spPr>
          <a:xfrm>
            <a:off x="822960" y="1720245"/>
            <a:ext cx="10825475" cy="4596708"/>
          </a:xfrm>
          <a:prstGeom prst="rect">
            <a:avLst/>
          </a:prstGeom>
          <a:noFill/>
        </p:spPr>
        <p:txBody>
          <a:bodyPr wrap="square" rtlCol="0">
            <a:spAutoFit/>
          </a:bodyPr>
          <a:lstStyle/>
          <a:p>
            <a:pPr algn="just" rtl="1">
              <a:lnSpc>
                <a:spcPct val="200000"/>
              </a:lnSpc>
            </a:pPr>
            <a:r>
              <a:rPr lang="ar-SA" dirty="0">
                <a:latin typeface="Alexandria" charset="0"/>
                <a:cs typeface="Alexandria" charset="0"/>
              </a:rPr>
              <a:t>وتستفيد غرف الأخبار الإلكترونية من الذكاء الاصطناعي في </a:t>
            </a:r>
            <a:r>
              <a:rPr lang="ar-SA" dirty="0">
                <a:solidFill>
                  <a:srgbClr val="FF0000"/>
                </a:solidFill>
                <a:latin typeface="Alexandria" charset="0"/>
                <a:cs typeface="Alexandria" charset="0"/>
              </a:rPr>
              <a:t>إدارة المحتوى وتنظيمه</a:t>
            </a:r>
            <a:r>
              <a:rPr lang="ar-SA" dirty="0">
                <a:latin typeface="Alexandria" charset="0"/>
                <a:cs typeface="Alexandria" charset="0"/>
              </a:rPr>
              <a:t>. إذ يمكن للأنظمة الذكية تصنيف الأخبار حسب الموضوع، واستخراج الكلمات المفتاحية، وربط الأخبار الجديدة بالمواد السابقة، وترتيب المحتوى حسب الأهمية أو اهتمام الجمهور. كما تساعد هذه الأنظمة في إدارة الأرشيف الرقمي وتسهيل البحث داخل الملفات والصور والفيديوهات.</a:t>
            </a:r>
          </a:p>
          <a:p>
            <a:pPr algn="just" rtl="1">
              <a:lnSpc>
                <a:spcPct val="200000"/>
              </a:lnSpc>
            </a:pPr>
            <a:r>
              <a:rPr lang="ar-SA" dirty="0">
                <a:latin typeface="Alexandria" charset="0"/>
                <a:cs typeface="Alexandria" charset="0"/>
              </a:rPr>
              <a:t>ومن التطبيقات المهمة استخدام الذكاء الاصطناعي في </a:t>
            </a:r>
            <a:r>
              <a:rPr lang="ar-SA" dirty="0">
                <a:solidFill>
                  <a:srgbClr val="FF0000"/>
                </a:solidFill>
                <a:latin typeface="Alexandria" charset="0"/>
                <a:cs typeface="Alexandria" charset="0"/>
              </a:rPr>
              <a:t>إعداد العناوين والملخصات والوصف المختصر </a:t>
            </a:r>
            <a:r>
              <a:rPr lang="ar-SA" dirty="0">
                <a:latin typeface="Alexandria" charset="0"/>
                <a:cs typeface="Alexandria" charset="0"/>
              </a:rPr>
              <a:t>للصور ومقاطع الفيديو. كما يمكن تحويل التقرير الطويل إلى أشكال متعددة، مثل خبر مختصر، أو منشور لمنصة اجتماعية، أو نص لفيديو قصير، أو مادة صوتية. ويساعد ذلك المؤسسات الإعلامية على نشر المحتوى بسرعة عبر منصات متنوعة.</a:t>
            </a:r>
          </a:p>
        </p:txBody>
      </p:sp>
      <p:sp>
        <p:nvSpPr>
          <p:cNvPr id="24" name="Rectangle 23">
            <a:extLst>
              <a:ext uri="{FF2B5EF4-FFF2-40B4-BE49-F238E27FC236}">
                <a16:creationId xmlns:a16="http://schemas.microsoft.com/office/drawing/2014/main" id="{85D6C5A2-720E-6DF2-F850-B9C031249EB0}"/>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526B7D6-F504-C973-79FF-4A79842A245F}"/>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التعريفية - </a:t>
            </a:r>
            <a:r>
              <a:rPr lang="en-US" sz="1600" dirty="0" err="1">
                <a:latin typeface="Alexandria" charset="0"/>
                <a:cs typeface="Alexandria" charset="0"/>
              </a:rPr>
              <a:t>مدخل</a:t>
            </a:r>
            <a:r>
              <a:rPr lang="en-US" sz="1600" dirty="0">
                <a:latin typeface="Alexandria" charset="0"/>
                <a:cs typeface="Alexandria" charset="0"/>
              </a:rPr>
              <a:t> </a:t>
            </a:r>
            <a:r>
              <a:rPr lang="en-US" sz="1600" dirty="0" err="1">
                <a:latin typeface="Alexandria" charset="0"/>
                <a:cs typeface="Alexandria" charset="0"/>
              </a:rPr>
              <a:t>إلى</a:t>
            </a:r>
            <a:r>
              <a:rPr lang="en-US" sz="1600" dirty="0">
                <a:latin typeface="Alexandria" charset="0"/>
                <a:cs typeface="Alexandria" charset="0"/>
              </a:rPr>
              <a:t> </a:t>
            </a:r>
            <a:r>
              <a:rPr lang="en-US" sz="1600" dirty="0" err="1">
                <a:latin typeface="Alexandria" charset="0"/>
                <a:cs typeface="Alexandria" charset="0"/>
              </a:rPr>
              <a:t>الإخراج</a:t>
            </a:r>
            <a:r>
              <a:rPr lang="en-US" sz="1600" dirty="0">
                <a:latin typeface="Alexandria" charset="0"/>
                <a:cs typeface="Alexandria" charset="0"/>
              </a:rPr>
              <a:t> </a:t>
            </a:r>
            <a:r>
              <a:rPr lang="en-US" sz="1600" dirty="0" err="1">
                <a:latin typeface="Alexandria" charset="0"/>
                <a:cs typeface="Alexandria" charset="0"/>
              </a:rPr>
              <a:t>والإنتاج</a:t>
            </a:r>
            <a:r>
              <a:rPr lang="en-US" sz="1600" dirty="0">
                <a:latin typeface="Alexandria" charset="0"/>
                <a:cs typeface="Alexandria" charset="0"/>
              </a:rPr>
              <a:t> </a:t>
            </a:r>
            <a:r>
              <a:rPr lang="en-US" sz="1600" dirty="0" err="1">
                <a:latin typeface="Alexandria" charset="0"/>
                <a:cs typeface="Alexandria" charset="0"/>
              </a:rPr>
              <a:t>الصحف</a:t>
            </a:r>
            <a:r>
              <a:rPr lang="ar-SA" sz="1600" dirty="0">
                <a:latin typeface="Alexandria" charset="0"/>
                <a:cs typeface="Alexandria" charset="0"/>
              </a:rPr>
              <a:t>ي</a:t>
            </a:r>
            <a:endParaRPr lang="en-US" sz="1600" dirty="0">
              <a:latin typeface="Alexandria" charset="0"/>
              <a:cs typeface="Alexandria" charset="0"/>
            </a:endParaRPr>
          </a:p>
        </p:txBody>
      </p:sp>
      <p:pic>
        <p:nvPicPr>
          <p:cNvPr id="11" name="Graphic 21">
            <a:extLst>
              <a:ext uri="{FF2B5EF4-FFF2-40B4-BE49-F238E27FC236}">
                <a16:creationId xmlns:a16="http://schemas.microsoft.com/office/drawing/2014/main" id="{69EBCEE1-D776-187F-4296-D22A1AF3F0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9" name="Rectangle 8">
            <a:extLst>
              <a:ext uri="{FF2B5EF4-FFF2-40B4-BE49-F238E27FC236}">
                <a16:creationId xmlns:a16="http://schemas.microsoft.com/office/drawing/2014/main" id="{496F8F88-A2C4-A64C-4A59-52C191E6A1A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تطبيقات الذكاء الاصطناعي وأحدث التطورات في التخصص</a:t>
            </a:r>
            <a:endParaRPr lang="en-US" sz="2400" b="1" dirty="0">
              <a:solidFill>
                <a:schemeClr val="bg1"/>
              </a:solidFill>
              <a:latin typeface="Alexandria" charset="0"/>
              <a:cs typeface="Alexandria" charset="0"/>
            </a:endParaRPr>
          </a:p>
        </p:txBody>
      </p:sp>
    </p:spTree>
    <p:extLst>
      <p:ext uri="{BB962C8B-B14F-4D97-AF65-F5344CB8AC3E}">
        <p14:creationId xmlns:p14="http://schemas.microsoft.com/office/powerpoint/2010/main" val="368282440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Effect transition="in" filter="fade">
                                      <p:cBhvr>
                                        <p:cTn id="7" dur="500"/>
                                        <p:tgtEl>
                                          <p:spTgt spid="2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
                                            <p:txEl>
                                              <p:pRg st="1" end="1"/>
                                            </p:txEl>
                                          </p:spTgt>
                                        </p:tgtEl>
                                        <p:attrNameLst>
                                          <p:attrName>style.visibility</p:attrName>
                                        </p:attrNameLst>
                                      </p:cBhvr>
                                      <p:to>
                                        <p:strVal val="visible"/>
                                      </p:to>
                                    </p:set>
                                    <p:animEffect transition="in" filter="fade">
                                      <p:cBhvr>
                                        <p:cTn id="12"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F44395-972B-5882-240D-48D20FB04D0A}"/>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D28890B1-BA8C-06D3-F399-C6E9953D8CC1}"/>
              </a:ext>
            </a:extLst>
          </p:cNvPr>
          <p:cNvSpPr txBox="1"/>
          <p:nvPr/>
        </p:nvSpPr>
        <p:spPr>
          <a:xfrm>
            <a:off x="822960" y="1720245"/>
            <a:ext cx="10825475" cy="4196598"/>
          </a:xfrm>
          <a:prstGeom prst="rect">
            <a:avLst/>
          </a:prstGeom>
          <a:noFill/>
        </p:spPr>
        <p:txBody>
          <a:bodyPr wrap="square" rtlCol="0">
            <a:spAutoFit/>
          </a:bodyPr>
          <a:lstStyle/>
          <a:p>
            <a:pPr algn="just" rtl="1">
              <a:lnSpc>
                <a:spcPct val="200000"/>
              </a:lnSpc>
            </a:pPr>
            <a:r>
              <a:rPr lang="ar-SA" dirty="0">
                <a:latin typeface="Alexandria" charset="0"/>
                <a:cs typeface="Alexandria" charset="0"/>
              </a:rPr>
              <a:t>كما يساهم الذكاء الاصطناعي في إنتاج</a:t>
            </a:r>
            <a:r>
              <a:rPr lang="ar-SA" dirty="0">
                <a:solidFill>
                  <a:srgbClr val="FF0000"/>
                </a:solidFill>
                <a:latin typeface="Alexandria" charset="0"/>
                <a:cs typeface="Alexandria" charset="0"/>
              </a:rPr>
              <a:t> الإنفوغرافيك والرسوم البيانية</a:t>
            </a:r>
            <a:r>
              <a:rPr lang="ar-SA" dirty="0">
                <a:latin typeface="Alexandria" charset="0"/>
                <a:cs typeface="Alexandria" charset="0"/>
              </a:rPr>
              <a:t>، من خلال تحليل البيانات وتحويلها إلى مخططات وأشكال بصرية سهلة الفهم. ويستطيع المصمم استخدام هذه الأدوات في عرض المعلومات الاقتصادية والاجتماعية والبيئية، خاصة عندما تكون البيانات كبيرة أو معقدة وتحتاج إلى تبسيط بصري.</a:t>
            </a:r>
            <a:endParaRPr lang="en-US"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وتتجه الصحافة الرقمية إلى استخدام </a:t>
            </a:r>
            <a:r>
              <a:rPr lang="ar-SA" dirty="0">
                <a:solidFill>
                  <a:srgbClr val="FF0000"/>
                </a:solidFill>
                <a:latin typeface="Alexandria" charset="0"/>
                <a:cs typeface="Alexandria" charset="0"/>
              </a:rPr>
              <a:t>القصص التفاعلية</a:t>
            </a:r>
            <a:r>
              <a:rPr lang="ar-SA" dirty="0">
                <a:latin typeface="Alexandria" charset="0"/>
                <a:cs typeface="Alexandria" charset="0"/>
              </a:rPr>
              <a:t> التي تجمع بين النصوص والصور والفيديو والخرائط والرسوم المتحركة. ويستطيع القارئ التفاعل مع هذه العناصر واختيار المعلومات التي يريد استكشافها. وتستخدم القصص التفاعلية في تغطية الانتخابات، والأزمات، والتغيرات السكانية، والقضايا الاقتصادية، والمشروعات التنموية.</a:t>
            </a:r>
          </a:p>
        </p:txBody>
      </p:sp>
      <p:sp>
        <p:nvSpPr>
          <p:cNvPr id="24" name="Rectangle 23">
            <a:extLst>
              <a:ext uri="{FF2B5EF4-FFF2-40B4-BE49-F238E27FC236}">
                <a16:creationId xmlns:a16="http://schemas.microsoft.com/office/drawing/2014/main" id="{F3F02CED-5ACA-63C2-4AC4-0AF9541381D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A0995B4E-2536-A647-98F4-42E119E37C38}"/>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التعريفية - </a:t>
            </a:r>
            <a:r>
              <a:rPr lang="en-US" sz="1600" dirty="0" err="1">
                <a:latin typeface="Alexandria" charset="0"/>
                <a:cs typeface="Alexandria" charset="0"/>
              </a:rPr>
              <a:t>مدخل</a:t>
            </a:r>
            <a:r>
              <a:rPr lang="en-US" sz="1600" dirty="0">
                <a:latin typeface="Alexandria" charset="0"/>
                <a:cs typeface="Alexandria" charset="0"/>
              </a:rPr>
              <a:t> </a:t>
            </a:r>
            <a:r>
              <a:rPr lang="en-US" sz="1600" dirty="0" err="1">
                <a:latin typeface="Alexandria" charset="0"/>
                <a:cs typeface="Alexandria" charset="0"/>
              </a:rPr>
              <a:t>إلى</a:t>
            </a:r>
            <a:r>
              <a:rPr lang="en-US" sz="1600" dirty="0">
                <a:latin typeface="Alexandria" charset="0"/>
                <a:cs typeface="Alexandria" charset="0"/>
              </a:rPr>
              <a:t> </a:t>
            </a:r>
            <a:r>
              <a:rPr lang="en-US" sz="1600" dirty="0" err="1">
                <a:latin typeface="Alexandria" charset="0"/>
                <a:cs typeface="Alexandria" charset="0"/>
              </a:rPr>
              <a:t>الإخراج</a:t>
            </a:r>
            <a:r>
              <a:rPr lang="en-US" sz="1600" dirty="0">
                <a:latin typeface="Alexandria" charset="0"/>
                <a:cs typeface="Alexandria" charset="0"/>
              </a:rPr>
              <a:t> </a:t>
            </a:r>
            <a:r>
              <a:rPr lang="en-US" sz="1600" dirty="0" err="1">
                <a:latin typeface="Alexandria" charset="0"/>
                <a:cs typeface="Alexandria" charset="0"/>
              </a:rPr>
              <a:t>والإنتاج</a:t>
            </a:r>
            <a:r>
              <a:rPr lang="en-US" sz="1600" dirty="0">
                <a:latin typeface="Alexandria" charset="0"/>
                <a:cs typeface="Alexandria" charset="0"/>
              </a:rPr>
              <a:t> </a:t>
            </a:r>
            <a:r>
              <a:rPr lang="en-US" sz="1600" dirty="0" err="1">
                <a:latin typeface="Alexandria" charset="0"/>
                <a:cs typeface="Alexandria" charset="0"/>
              </a:rPr>
              <a:t>الصحف</a:t>
            </a:r>
            <a:r>
              <a:rPr lang="ar-SA" sz="1600" dirty="0">
                <a:latin typeface="Alexandria" charset="0"/>
                <a:cs typeface="Alexandria" charset="0"/>
              </a:rPr>
              <a:t>ي</a:t>
            </a:r>
            <a:endParaRPr lang="en-US" sz="1600" dirty="0">
              <a:latin typeface="Alexandria" charset="0"/>
              <a:cs typeface="Alexandria" charset="0"/>
            </a:endParaRPr>
          </a:p>
        </p:txBody>
      </p:sp>
      <p:pic>
        <p:nvPicPr>
          <p:cNvPr id="11" name="Graphic 21">
            <a:extLst>
              <a:ext uri="{FF2B5EF4-FFF2-40B4-BE49-F238E27FC236}">
                <a16:creationId xmlns:a16="http://schemas.microsoft.com/office/drawing/2014/main" id="{DD7621D0-2336-C5CC-484B-292EACD70A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9" name="Rectangle 8">
            <a:extLst>
              <a:ext uri="{FF2B5EF4-FFF2-40B4-BE49-F238E27FC236}">
                <a16:creationId xmlns:a16="http://schemas.microsoft.com/office/drawing/2014/main" id="{A982D3F2-4F15-5EE5-8217-030CC5FBEBA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تطبيقات الذكاء الاصطناعي وأحدث التطورات في التخصص</a:t>
            </a:r>
            <a:endParaRPr lang="en-US" sz="2400" b="1" dirty="0">
              <a:solidFill>
                <a:schemeClr val="bg1"/>
              </a:solidFill>
              <a:latin typeface="Alexandria" charset="0"/>
              <a:cs typeface="Alexandria" charset="0"/>
            </a:endParaRPr>
          </a:p>
        </p:txBody>
      </p:sp>
    </p:spTree>
    <p:extLst>
      <p:ext uri="{BB962C8B-B14F-4D97-AF65-F5344CB8AC3E}">
        <p14:creationId xmlns:p14="http://schemas.microsoft.com/office/powerpoint/2010/main" val="204349939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Effect transition="in" filter="fade">
                                      <p:cBhvr>
                                        <p:cTn id="7" dur="500"/>
                                        <p:tgtEl>
                                          <p:spTgt spid="2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
                                            <p:txEl>
                                              <p:pRg st="2" end="2"/>
                                            </p:txEl>
                                          </p:spTgt>
                                        </p:tgtEl>
                                        <p:attrNameLst>
                                          <p:attrName>style.visibility</p:attrName>
                                        </p:attrNameLst>
                                      </p:cBhvr>
                                      <p:to>
                                        <p:strVal val="visible"/>
                                      </p:to>
                                    </p:set>
                                    <p:animEffect transition="in" filter="fade">
                                      <p:cBhvr>
                                        <p:cTn id="1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63877E-87A8-9295-1216-B7120BD4F988}"/>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B3EB6570-C9BB-F834-2D95-B3758C48775F}"/>
              </a:ext>
            </a:extLst>
          </p:cNvPr>
          <p:cNvSpPr txBox="1"/>
          <p:nvPr/>
        </p:nvSpPr>
        <p:spPr>
          <a:xfrm>
            <a:off x="822960" y="1720245"/>
            <a:ext cx="10825475" cy="4442819"/>
          </a:xfrm>
          <a:prstGeom prst="rect">
            <a:avLst/>
          </a:prstGeom>
          <a:noFill/>
        </p:spPr>
        <p:txBody>
          <a:bodyPr wrap="square" rtlCol="0">
            <a:spAutoFit/>
          </a:bodyPr>
          <a:lstStyle/>
          <a:p>
            <a:pPr algn="just" rtl="1">
              <a:lnSpc>
                <a:spcPct val="200000"/>
              </a:lnSpc>
            </a:pPr>
            <a:r>
              <a:rPr lang="ar-SA" dirty="0">
                <a:latin typeface="Alexandria" charset="0"/>
                <a:cs typeface="Alexandria" charset="0"/>
              </a:rPr>
              <a:t>ومن التطورات الأساسية في الإخراج الرقمي </a:t>
            </a:r>
            <a:r>
              <a:rPr lang="ar-SA" dirty="0">
                <a:solidFill>
                  <a:srgbClr val="FF0000"/>
                </a:solidFill>
                <a:latin typeface="Alexandria" charset="0"/>
                <a:cs typeface="Alexandria" charset="0"/>
              </a:rPr>
              <a:t>التصميم المتجاوب</a:t>
            </a:r>
            <a:r>
              <a:rPr lang="ar-SA" dirty="0">
                <a:latin typeface="Alexandria" charset="0"/>
                <a:cs typeface="Alexandria" charset="0"/>
              </a:rPr>
              <a:t>، الذي يجعل الصفحة الصحفية قابلة للعرض على الهواتف والحواسيب والأجهزة اللوحية بمختلف أحجامها. ويتطلب ذلك إعادة ترتيب العناوين والصور والقوائم وفقًا لحجم الشاشة، وتقليل زمن تحميل الصفحة، وتسهيل القراءة والتنقل.</a:t>
            </a:r>
            <a:endParaRPr lang="en-US" dirty="0">
              <a:latin typeface="Alexandria" charset="0"/>
              <a:cs typeface="Alexandria" charset="0"/>
            </a:endParaRPr>
          </a:p>
          <a:p>
            <a:pPr algn="just" rtl="1">
              <a:lnSpc>
                <a:spcPct val="200000"/>
              </a:lnSpc>
            </a:pPr>
            <a:endParaRPr lang="ar-SA" dirty="0">
              <a:latin typeface="Alexandria" charset="0"/>
              <a:cs typeface="Alexandria" charset="0"/>
            </a:endParaRPr>
          </a:p>
          <a:p>
            <a:pPr algn="just" rtl="1">
              <a:lnSpc>
                <a:spcPct val="200000"/>
              </a:lnSpc>
            </a:pPr>
            <a:r>
              <a:rPr lang="ar-SA" dirty="0">
                <a:latin typeface="Alexandria" charset="0"/>
                <a:cs typeface="Alexandria" charset="0"/>
              </a:rPr>
              <a:t>كما أصبح </a:t>
            </a:r>
            <a:r>
              <a:rPr lang="ar-SA" dirty="0">
                <a:solidFill>
                  <a:srgbClr val="FF0000"/>
                </a:solidFill>
                <a:latin typeface="Alexandria" charset="0"/>
                <a:cs typeface="Alexandria" charset="0"/>
              </a:rPr>
              <a:t>تحسين تجربة المستخدم </a:t>
            </a:r>
            <a:r>
              <a:rPr lang="ar-SA" dirty="0">
                <a:latin typeface="Alexandria" charset="0"/>
                <a:cs typeface="Alexandria" charset="0"/>
              </a:rPr>
              <a:t>جزءًا مهمًا من عملية الإخراج الصحفي. وتشمل تجربة المستخدم وضوح العناوين، وسهولة الوصول إلى الأخبار، وسرعة التصفح، وتنظيم القوائم، وإمكانية البحث، ووضوح الأزرار والروابط. ويمكن استخدام أدوات تحليل البيانات لمعرفة الصفحات الأكثر زيارة والعناصر الأكثر تفاعلًا، ثم تطوير التصميم بناءً على هذه النتائج.</a:t>
            </a:r>
          </a:p>
        </p:txBody>
      </p:sp>
      <p:sp>
        <p:nvSpPr>
          <p:cNvPr id="24" name="Rectangle 23">
            <a:extLst>
              <a:ext uri="{FF2B5EF4-FFF2-40B4-BE49-F238E27FC236}">
                <a16:creationId xmlns:a16="http://schemas.microsoft.com/office/drawing/2014/main" id="{A703ABFD-20E9-CA8F-119A-6192450C3B83}"/>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D822234F-99D8-13DF-4D17-E857DD05A296}"/>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التعريفية - </a:t>
            </a:r>
            <a:r>
              <a:rPr lang="en-US" sz="1600" dirty="0" err="1">
                <a:latin typeface="Alexandria" charset="0"/>
                <a:cs typeface="Alexandria" charset="0"/>
              </a:rPr>
              <a:t>مدخل</a:t>
            </a:r>
            <a:r>
              <a:rPr lang="en-US" sz="1600" dirty="0">
                <a:latin typeface="Alexandria" charset="0"/>
                <a:cs typeface="Alexandria" charset="0"/>
              </a:rPr>
              <a:t> </a:t>
            </a:r>
            <a:r>
              <a:rPr lang="en-US" sz="1600" dirty="0" err="1">
                <a:latin typeface="Alexandria" charset="0"/>
                <a:cs typeface="Alexandria" charset="0"/>
              </a:rPr>
              <a:t>إلى</a:t>
            </a:r>
            <a:r>
              <a:rPr lang="en-US" sz="1600" dirty="0">
                <a:latin typeface="Alexandria" charset="0"/>
                <a:cs typeface="Alexandria" charset="0"/>
              </a:rPr>
              <a:t> </a:t>
            </a:r>
            <a:r>
              <a:rPr lang="en-US" sz="1600" dirty="0" err="1">
                <a:latin typeface="Alexandria" charset="0"/>
                <a:cs typeface="Alexandria" charset="0"/>
              </a:rPr>
              <a:t>الإخراج</a:t>
            </a:r>
            <a:r>
              <a:rPr lang="en-US" sz="1600" dirty="0">
                <a:latin typeface="Alexandria" charset="0"/>
                <a:cs typeface="Alexandria" charset="0"/>
              </a:rPr>
              <a:t> </a:t>
            </a:r>
            <a:r>
              <a:rPr lang="en-US" sz="1600" dirty="0" err="1">
                <a:latin typeface="Alexandria" charset="0"/>
                <a:cs typeface="Alexandria" charset="0"/>
              </a:rPr>
              <a:t>والإنتاج</a:t>
            </a:r>
            <a:r>
              <a:rPr lang="en-US" sz="1600" dirty="0">
                <a:latin typeface="Alexandria" charset="0"/>
                <a:cs typeface="Alexandria" charset="0"/>
              </a:rPr>
              <a:t> </a:t>
            </a:r>
            <a:r>
              <a:rPr lang="en-US" sz="1600" dirty="0" err="1">
                <a:latin typeface="Alexandria" charset="0"/>
                <a:cs typeface="Alexandria" charset="0"/>
              </a:rPr>
              <a:t>الصحف</a:t>
            </a:r>
            <a:r>
              <a:rPr lang="ar-SA" sz="1600" dirty="0">
                <a:latin typeface="Alexandria" charset="0"/>
                <a:cs typeface="Alexandria" charset="0"/>
              </a:rPr>
              <a:t>ي</a:t>
            </a:r>
            <a:endParaRPr lang="en-US" sz="1600" dirty="0">
              <a:latin typeface="Alexandria" charset="0"/>
              <a:cs typeface="Alexandria" charset="0"/>
            </a:endParaRPr>
          </a:p>
        </p:txBody>
      </p:sp>
      <p:pic>
        <p:nvPicPr>
          <p:cNvPr id="11" name="Graphic 21">
            <a:extLst>
              <a:ext uri="{FF2B5EF4-FFF2-40B4-BE49-F238E27FC236}">
                <a16:creationId xmlns:a16="http://schemas.microsoft.com/office/drawing/2014/main" id="{B97D7CB3-F409-4307-63E6-190FAF1AFE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9" name="Rectangle 8">
            <a:extLst>
              <a:ext uri="{FF2B5EF4-FFF2-40B4-BE49-F238E27FC236}">
                <a16:creationId xmlns:a16="http://schemas.microsoft.com/office/drawing/2014/main" id="{BD8DF844-81B2-30FD-AA6D-8E938EF8E93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تطبيقات الذكاء الاصطناعي وأحدث التطورات في التخصص</a:t>
            </a:r>
            <a:endParaRPr lang="en-US" sz="2400" b="1" dirty="0">
              <a:solidFill>
                <a:schemeClr val="bg1"/>
              </a:solidFill>
              <a:latin typeface="Alexandria" charset="0"/>
              <a:cs typeface="Alexandria" charset="0"/>
            </a:endParaRPr>
          </a:p>
        </p:txBody>
      </p:sp>
    </p:spTree>
    <p:extLst>
      <p:ext uri="{BB962C8B-B14F-4D97-AF65-F5344CB8AC3E}">
        <p14:creationId xmlns:p14="http://schemas.microsoft.com/office/powerpoint/2010/main" val="67797363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Effect transition="in" filter="fade">
                                      <p:cBhvr>
                                        <p:cTn id="7" dur="500"/>
                                        <p:tgtEl>
                                          <p:spTgt spid="2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
                                            <p:txEl>
                                              <p:pRg st="2" end="2"/>
                                            </p:txEl>
                                          </p:spTgt>
                                        </p:tgtEl>
                                        <p:attrNameLst>
                                          <p:attrName>style.visibility</p:attrName>
                                        </p:attrNameLst>
                                      </p:cBhvr>
                                      <p:to>
                                        <p:strVal val="visible"/>
                                      </p:to>
                                    </p:set>
                                    <p:animEffect transition="in" filter="fade">
                                      <p:cBhvr>
                                        <p:cTn id="1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404B07-39AC-3D25-C293-E822AADC2EA5}"/>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E6EE1600-A590-39E4-D20B-44CB1A1F4D94}"/>
              </a:ext>
            </a:extLst>
          </p:cNvPr>
          <p:cNvSpPr txBox="1"/>
          <p:nvPr/>
        </p:nvSpPr>
        <p:spPr>
          <a:xfrm>
            <a:off x="822960" y="1720245"/>
            <a:ext cx="10825475" cy="3888821"/>
          </a:xfrm>
          <a:prstGeom prst="rect">
            <a:avLst/>
          </a:prstGeom>
          <a:noFill/>
        </p:spPr>
        <p:txBody>
          <a:bodyPr wrap="square" rtlCol="0">
            <a:spAutoFit/>
          </a:bodyPr>
          <a:lstStyle/>
          <a:p>
            <a:pPr algn="just" rtl="1">
              <a:lnSpc>
                <a:spcPct val="200000"/>
              </a:lnSpc>
            </a:pPr>
            <a:r>
              <a:rPr lang="ar-SA" dirty="0">
                <a:latin typeface="Alexandria" charset="0"/>
                <a:cs typeface="Alexandria" charset="0"/>
              </a:rPr>
              <a:t>وتستخدم المؤسسات الإعلامية كذلك الذكاء الاصطناعي في </a:t>
            </a:r>
            <a:r>
              <a:rPr lang="ar-SA" dirty="0">
                <a:solidFill>
                  <a:srgbClr val="FF0000"/>
                </a:solidFill>
                <a:latin typeface="Alexandria" charset="0"/>
                <a:cs typeface="Alexandria" charset="0"/>
              </a:rPr>
              <a:t>تحسين الصور والفيديو والصوت</a:t>
            </a:r>
            <a:r>
              <a:rPr lang="ar-SA" dirty="0">
                <a:latin typeface="Alexandria" charset="0"/>
                <a:cs typeface="Alexandria" charset="0"/>
              </a:rPr>
              <a:t>، وإزالة الضوضاء، وإضافة الترجمة، وتحويل النصوص إلى صوت، وإنتاج نسخ صوتية من الأخبار. كما تساعد هذه التطبيقات على إعداد محتوى متنوع يناسب المستخدمين الذين يفضلون القراءة أو المشاهدة أو الاستماع.</a:t>
            </a:r>
            <a:endParaRPr lang="en-US" dirty="0">
              <a:latin typeface="Alexandria" charset="0"/>
              <a:cs typeface="Alexandria" charset="0"/>
            </a:endParaRPr>
          </a:p>
          <a:p>
            <a:pPr algn="just" rtl="1">
              <a:lnSpc>
                <a:spcPct val="200000"/>
              </a:lnSpc>
            </a:pPr>
            <a:endParaRPr lang="ar-SA" dirty="0">
              <a:latin typeface="Alexandria" charset="0"/>
              <a:cs typeface="Alexandria" charset="0"/>
            </a:endParaRPr>
          </a:p>
          <a:p>
            <a:pPr algn="just" rtl="1">
              <a:lnSpc>
                <a:spcPct val="200000"/>
              </a:lnSpc>
            </a:pPr>
            <a:r>
              <a:rPr lang="ar-SA" dirty="0">
                <a:latin typeface="Alexandria" charset="0"/>
                <a:cs typeface="Alexandria" charset="0"/>
              </a:rPr>
              <a:t>ومن الاتجاهات الحديثة في المجال استخدام </a:t>
            </a:r>
            <a:r>
              <a:rPr lang="ar-SA" dirty="0">
                <a:solidFill>
                  <a:srgbClr val="FF0000"/>
                </a:solidFill>
                <a:latin typeface="Alexandria" charset="0"/>
                <a:cs typeface="Alexandria" charset="0"/>
              </a:rPr>
              <a:t>الواقع المعزز والواقع الافتراضي </a:t>
            </a:r>
            <a:r>
              <a:rPr lang="ar-SA" dirty="0">
                <a:latin typeface="Alexandria" charset="0"/>
                <a:cs typeface="Alexandria" charset="0"/>
              </a:rPr>
              <a:t>في تقديم القصص الصحفية، بحيث يستطيع المستخدم مشاهدة المعلومات داخل بيئة تفاعلية. كما تتوسع المؤسسات في استخدام الفيديو العمودي، والبث المباشر، والرسوم المتحركة القصيرة، والمحتوى المخصص للهواتف الذكية.</a:t>
            </a:r>
          </a:p>
        </p:txBody>
      </p:sp>
      <p:sp>
        <p:nvSpPr>
          <p:cNvPr id="24" name="Rectangle 23">
            <a:extLst>
              <a:ext uri="{FF2B5EF4-FFF2-40B4-BE49-F238E27FC236}">
                <a16:creationId xmlns:a16="http://schemas.microsoft.com/office/drawing/2014/main" id="{36C8FEB9-357B-AC1E-E2EB-C814DD7D602B}"/>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0098481F-0638-BCFF-2DD8-7F4EB5F05D1D}"/>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التعريفية - </a:t>
            </a:r>
            <a:r>
              <a:rPr lang="en-US" sz="1600" dirty="0" err="1">
                <a:latin typeface="Alexandria" charset="0"/>
                <a:cs typeface="Alexandria" charset="0"/>
              </a:rPr>
              <a:t>مدخل</a:t>
            </a:r>
            <a:r>
              <a:rPr lang="en-US" sz="1600" dirty="0">
                <a:latin typeface="Alexandria" charset="0"/>
                <a:cs typeface="Alexandria" charset="0"/>
              </a:rPr>
              <a:t> </a:t>
            </a:r>
            <a:r>
              <a:rPr lang="en-US" sz="1600" dirty="0" err="1">
                <a:latin typeface="Alexandria" charset="0"/>
                <a:cs typeface="Alexandria" charset="0"/>
              </a:rPr>
              <a:t>إلى</a:t>
            </a:r>
            <a:r>
              <a:rPr lang="en-US" sz="1600" dirty="0">
                <a:latin typeface="Alexandria" charset="0"/>
                <a:cs typeface="Alexandria" charset="0"/>
              </a:rPr>
              <a:t> </a:t>
            </a:r>
            <a:r>
              <a:rPr lang="en-US" sz="1600" dirty="0" err="1">
                <a:latin typeface="Alexandria" charset="0"/>
                <a:cs typeface="Alexandria" charset="0"/>
              </a:rPr>
              <a:t>الإخراج</a:t>
            </a:r>
            <a:r>
              <a:rPr lang="en-US" sz="1600" dirty="0">
                <a:latin typeface="Alexandria" charset="0"/>
                <a:cs typeface="Alexandria" charset="0"/>
              </a:rPr>
              <a:t> </a:t>
            </a:r>
            <a:r>
              <a:rPr lang="en-US" sz="1600" dirty="0" err="1">
                <a:latin typeface="Alexandria" charset="0"/>
                <a:cs typeface="Alexandria" charset="0"/>
              </a:rPr>
              <a:t>والإنتاج</a:t>
            </a:r>
            <a:r>
              <a:rPr lang="en-US" sz="1600" dirty="0">
                <a:latin typeface="Alexandria" charset="0"/>
                <a:cs typeface="Alexandria" charset="0"/>
              </a:rPr>
              <a:t> </a:t>
            </a:r>
            <a:r>
              <a:rPr lang="en-US" sz="1600" dirty="0" err="1">
                <a:latin typeface="Alexandria" charset="0"/>
                <a:cs typeface="Alexandria" charset="0"/>
              </a:rPr>
              <a:t>الصحف</a:t>
            </a:r>
            <a:r>
              <a:rPr lang="ar-SA" sz="1600" dirty="0">
                <a:latin typeface="Alexandria" charset="0"/>
                <a:cs typeface="Alexandria" charset="0"/>
              </a:rPr>
              <a:t>ي</a:t>
            </a:r>
            <a:endParaRPr lang="en-US" sz="1600" dirty="0">
              <a:latin typeface="Alexandria" charset="0"/>
              <a:cs typeface="Alexandria" charset="0"/>
            </a:endParaRPr>
          </a:p>
        </p:txBody>
      </p:sp>
      <p:pic>
        <p:nvPicPr>
          <p:cNvPr id="11" name="Graphic 21">
            <a:extLst>
              <a:ext uri="{FF2B5EF4-FFF2-40B4-BE49-F238E27FC236}">
                <a16:creationId xmlns:a16="http://schemas.microsoft.com/office/drawing/2014/main" id="{4DC69561-C31D-776F-9CE6-9594ACAFD7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9" name="Rectangle 8">
            <a:extLst>
              <a:ext uri="{FF2B5EF4-FFF2-40B4-BE49-F238E27FC236}">
                <a16:creationId xmlns:a16="http://schemas.microsoft.com/office/drawing/2014/main" id="{EA311C88-3676-F48D-C8F9-7BE1B4BA4C9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تطبيقات الذكاء الاصطناعي وأحدث التطورات في التخصص</a:t>
            </a:r>
            <a:endParaRPr lang="en-US" sz="2400" b="1" dirty="0">
              <a:solidFill>
                <a:schemeClr val="bg1"/>
              </a:solidFill>
              <a:latin typeface="Alexandria" charset="0"/>
              <a:cs typeface="Alexandria" charset="0"/>
            </a:endParaRPr>
          </a:p>
        </p:txBody>
      </p:sp>
    </p:spTree>
    <p:extLst>
      <p:ext uri="{BB962C8B-B14F-4D97-AF65-F5344CB8AC3E}">
        <p14:creationId xmlns:p14="http://schemas.microsoft.com/office/powerpoint/2010/main" val="147170156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Effect transition="in" filter="fade">
                                      <p:cBhvr>
                                        <p:cTn id="7" dur="500"/>
                                        <p:tgtEl>
                                          <p:spTgt spid="2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
                                            <p:txEl>
                                              <p:pRg st="2" end="2"/>
                                            </p:txEl>
                                          </p:spTgt>
                                        </p:tgtEl>
                                        <p:attrNameLst>
                                          <p:attrName>style.visibility</p:attrName>
                                        </p:attrNameLst>
                                      </p:cBhvr>
                                      <p:to>
                                        <p:strVal val="visible"/>
                                      </p:to>
                                    </p:set>
                                    <p:animEffect transition="in" filter="fade">
                                      <p:cBhvr>
                                        <p:cTn id="1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AA5033-4633-16B0-D56A-FFDE25262EA4}"/>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1C087B33-0B20-DFFC-5718-F7257C9BEAA9}"/>
              </a:ext>
            </a:extLst>
          </p:cNvPr>
          <p:cNvSpPr txBox="1"/>
          <p:nvPr/>
        </p:nvSpPr>
        <p:spPr>
          <a:xfrm>
            <a:off x="2042160" y="2055525"/>
            <a:ext cx="8305795" cy="2226828"/>
          </a:xfrm>
          <a:prstGeom prst="rect">
            <a:avLst/>
          </a:prstGeom>
          <a:noFill/>
        </p:spPr>
        <p:txBody>
          <a:bodyPr wrap="square" rtlCol="0">
            <a:spAutoFit/>
          </a:bodyPr>
          <a:lstStyle/>
          <a:p>
            <a:pPr algn="just" rtl="1">
              <a:lnSpc>
                <a:spcPct val="200000"/>
              </a:lnSpc>
            </a:pPr>
            <a:r>
              <a:rPr lang="ar-SA" dirty="0">
                <a:latin typeface="Alexandria" charset="0"/>
                <a:cs typeface="Alexandria" charset="0"/>
              </a:rPr>
              <a:t>ومن المتوقع أن تتجه غرف الأخبار مستقبلًا إلى </a:t>
            </a:r>
            <a:r>
              <a:rPr lang="ar-SA" dirty="0">
                <a:solidFill>
                  <a:srgbClr val="FF0000"/>
                </a:solidFill>
                <a:latin typeface="Alexandria" charset="0"/>
                <a:cs typeface="Alexandria" charset="0"/>
              </a:rPr>
              <a:t>استخدام أنظمة أكثر تطورًا </a:t>
            </a:r>
            <a:r>
              <a:rPr lang="ar-SA" dirty="0">
                <a:latin typeface="Alexandria" charset="0"/>
                <a:cs typeface="Alexandria" charset="0"/>
              </a:rPr>
              <a:t>تجمع بين إدارة المحتوى، وتحليل البيانات، والتصميم، والنشر الآلي. وسيصبح المخرج الصحفي بحاجة إلى مهارات في التصميم الرقمي، وإدارة المواقع، وتحليل الجمهور، وإنتاج الوسائط المتعددة، واستخدام تقنيات الذكاء الاصطناعي.</a:t>
            </a:r>
          </a:p>
        </p:txBody>
      </p:sp>
      <p:sp>
        <p:nvSpPr>
          <p:cNvPr id="24" name="Rectangle 23">
            <a:extLst>
              <a:ext uri="{FF2B5EF4-FFF2-40B4-BE49-F238E27FC236}">
                <a16:creationId xmlns:a16="http://schemas.microsoft.com/office/drawing/2014/main" id="{9437178F-C91E-C907-4A86-5660A1DDC19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5D64A07A-2403-CF98-7D14-5E7074160C8F}"/>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التعريفية - </a:t>
            </a:r>
            <a:r>
              <a:rPr lang="en-US" sz="1600" dirty="0" err="1">
                <a:latin typeface="Alexandria" charset="0"/>
                <a:cs typeface="Alexandria" charset="0"/>
              </a:rPr>
              <a:t>مدخل</a:t>
            </a:r>
            <a:r>
              <a:rPr lang="en-US" sz="1600" dirty="0">
                <a:latin typeface="Alexandria" charset="0"/>
                <a:cs typeface="Alexandria" charset="0"/>
              </a:rPr>
              <a:t> </a:t>
            </a:r>
            <a:r>
              <a:rPr lang="en-US" sz="1600" dirty="0" err="1">
                <a:latin typeface="Alexandria" charset="0"/>
                <a:cs typeface="Alexandria" charset="0"/>
              </a:rPr>
              <a:t>إلى</a:t>
            </a:r>
            <a:r>
              <a:rPr lang="en-US" sz="1600" dirty="0">
                <a:latin typeface="Alexandria" charset="0"/>
                <a:cs typeface="Alexandria" charset="0"/>
              </a:rPr>
              <a:t> </a:t>
            </a:r>
            <a:r>
              <a:rPr lang="en-US" sz="1600" dirty="0" err="1">
                <a:latin typeface="Alexandria" charset="0"/>
                <a:cs typeface="Alexandria" charset="0"/>
              </a:rPr>
              <a:t>الإخراج</a:t>
            </a:r>
            <a:r>
              <a:rPr lang="en-US" sz="1600" dirty="0">
                <a:latin typeface="Alexandria" charset="0"/>
                <a:cs typeface="Alexandria" charset="0"/>
              </a:rPr>
              <a:t> </a:t>
            </a:r>
            <a:r>
              <a:rPr lang="en-US" sz="1600" dirty="0" err="1">
                <a:latin typeface="Alexandria" charset="0"/>
                <a:cs typeface="Alexandria" charset="0"/>
              </a:rPr>
              <a:t>والإنتاج</a:t>
            </a:r>
            <a:r>
              <a:rPr lang="en-US" sz="1600" dirty="0">
                <a:latin typeface="Alexandria" charset="0"/>
                <a:cs typeface="Alexandria" charset="0"/>
              </a:rPr>
              <a:t> </a:t>
            </a:r>
            <a:r>
              <a:rPr lang="en-US" sz="1600" dirty="0" err="1">
                <a:latin typeface="Alexandria" charset="0"/>
                <a:cs typeface="Alexandria" charset="0"/>
              </a:rPr>
              <a:t>الصحف</a:t>
            </a:r>
            <a:r>
              <a:rPr lang="ar-SA" sz="1600" dirty="0">
                <a:latin typeface="Alexandria" charset="0"/>
                <a:cs typeface="Alexandria" charset="0"/>
              </a:rPr>
              <a:t>ي</a:t>
            </a:r>
            <a:endParaRPr lang="en-US" sz="1600" dirty="0">
              <a:latin typeface="Alexandria" charset="0"/>
              <a:cs typeface="Alexandria" charset="0"/>
            </a:endParaRPr>
          </a:p>
        </p:txBody>
      </p:sp>
      <p:pic>
        <p:nvPicPr>
          <p:cNvPr id="11" name="Graphic 21">
            <a:extLst>
              <a:ext uri="{FF2B5EF4-FFF2-40B4-BE49-F238E27FC236}">
                <a16:creationId xmlns:a16="http://schemas.microsoft.com/office/drawing/2014/main" id="{59028710-420D-4896-8492-5F7FE2C16F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9" name="Rectangle 8">
            <a:extLst>
              <a:ext uri="{FF2B5EF4-FFF2-40B4-BE49-F238E27FC236}">
                <a16:creationId xmlns:a16="http://schemas.microsoft.com/office/drawing/2014/main" id="{07087B15-E102-10F4-1189-170A2F4A0E72}"/>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تطبيقات الذكاء الاصطناعي وأحدث التطورات في التخصص</a:t>
            </a:r>
            <a:endParaRPr lang="en-US" sz="2400" b="1" dirty="0">
              <a:solidFill>
                <a:schemeClr val="bg1"/>
              </a:solidFill>
              <a:latin typeface="Alexandria" charset="0"/>
              <a:cs typeface="Alexandria" charset="0"/>
            </a:endParaRPr>
          </a:p>
        </p:txBody>
      </p:sp>
    </p:spTree>
    <p:extLst>
      <p:ext uri="{BB962C8B-B14F-4D97-AF65-F5344CB8AC3E}">
        <p14:creationId xmlns:p14="http://schemas.microsoft.com/office/powerpoint/2010/main" val="362968720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Effect transition="in" filter="fade">
                                      <p:cBhvr>
                                        <p:cTn id="7"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D908AD-84F8-63EB-D8DC-544A546B401D}"/>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F0EC645E-2844-0E8C-5663-8F0745B987E1}"/>
              </a:ext>
            </a:extLst>
          </p:cNvPr>
          <p:cNvSpPr txBox="1"/>
          <p:nvPr/>
        </p:nvSpPr>
        <p:spPr>
          <a:xfrm>
            <a:off x="822960" y="1720245"/>
            <a:ext cx="10825475" cy="3888821"/>
          </a:xfrm>
          <a:prstGeom prst="rect">
            <a:avLst/>
          </a:prstGeom>
          <a:noFill/>
        </p:spPr>
        <p:txBody>
          <a:bodyPr wrap="square" rtlCol="0">
            <a:spAutoFit/>
          </a:bodyPr>
          <a:lstStyle/>
          <a:p>
            <a:pPr algn="just" rtl="1">
              <a:lnSpc>
                <a:spcPct val="200000"/>
              </a:lnSpc>
            </a:pPr>
            <a:r>
              <a:rPr lang="ar-SA" dirty="0">
                <a:latin typeface="Alexandria" charset="0"/>
                <a:cs typeface="Alexandria" charset="0"/>
              </a:rPr>
              <a:t>يرتبط مقرر الإخراج والإنتاج الصحفي بـ </a:t>
            </a:r>
            <a:r>
              <a:rPr lang="ar-SA" dirty="0">
                <a:solidFill>
                  <a:srgbClr val="FF0000"/>
                </a:solidFill>
                <a:latin typeface="Alexandria" charset="0"/>
                <a:cs typeface="Alexandria" charset="0"/>
              </a:rPr>
              <a:t>الهدف الرابع</a:t>
            </a:r>
            <a:r>
              <a:rPr lang="ar-SA" dirty="0">
                <a:latin typeface="Alexandria" charset="0"/>
                <a:cs typeface="Alexandria" charset="0"/>
              </a:rPr>
              <a:t>: التعليم الجيد، لأنه ينمي لدى الطلاب مهارات التصميم الرقمي، وإدارة المحتوى، واستخدام البرمجيات الحديثة، وإنتاج المواد الصحفية متعددة الوسائط. كما يساعدهم على اكتساب مهارات عملية تتوافق مع متطلبات سوق الإعلام الرقمي.</a:t>
            </a:r>
            <a:endParaRPr lang="en-US" dirty="0">
              <a:latin typeface="Alexandria" charset="0"/>
              <a:cs typeface="Alexandria" charset="0"/>
            </a:endParaRPr>
          </a:p>
          <a:p>
            <a:pPr algn="just" rtl="1">
              <a:lnSpc>
                <a:spcPct val="200000"/>
              </a:lnSpc>
            </a:pPr>
            <a:endParaRPr lang="ar-SA" dirty="0">
              <a:latin typeface="Alexandria" charset="0"/>
              <a:cs typeface="Alexandria" charset="0"/>
            </a:endParaRPr>
          </a:p>
          <a:p>
            <a:pPr algn="just" rtl="1">
              <a:lnSpc>
                <a:spcPct val="200000"/>
              </a:lnSpc>
            </a:pPr>
            <a:r>
              <a:rPr lang="ar-SA" dirty="0">
                <a:latin typeface="Alexandria" charset="0"/>
                <a:cs typeface="Alexandria" charset="0"/>
              </a:rPr>
              <a:t>ويرتبط المقرر بـ </a:t>
            </a:r>
            <a:r>
              <a:rPr lang="ar-SA" dirty="0">
                <a:solidFill>
                  <a:srgbClr val="FF0000"/>
                </a:solidFill>
                <a:latin typeface="Alexandria" charset="0"/>
                <a:cs typeface="Alexandria" charset="0"/>
              </a:rPr>
              <a:t>الهدف الثامن</a:t>
            </a:r>
            <a:r>
              <a:rPr lang="ar-SA" dirty="0">
                <a:latin typeface="Alexandria" charset="0"/>
                <a:cs typeface="Alexandria" charset="0"/>
              </a:rPr>
              <a:t>: العمل اللائق والنمو الاقتصادي، من خلال تأهيل الطلاب للعمل في تصميم المواقع الإخبارية، وإدارة غرف الأخبار الإلكترونية، وإنتاج الإنفوغرافيك، وتصميم المواد الرقمية، وإدارة منصات التواصل الاجتماعي، وإنتاج الفيديو والمحتوى التفاعلي.</a:t>
            </a:r>
          </a:p>
        </p:txBody>
      </p:sp>
      <p:sp>
        <p:nvSpPr>
          <p:cNvPr id="24" name="Rectangle 23">
            <a:extLst>
              <a:ext uri="{FF2B5EF4-FFF2-40B4-BE49-F238E27FC236}">
                <a16:creationId xmlns:a16="http://schemas.microsoft.com/office/drawing/2014/main" id="{2882F961-E213-C3AA-54DF-D4D43EF76AC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65660FF9-7FA2-8F9D-B96F-B3CCDA5B8303}"/>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التعريفية - </a:t>
            </a:r>
            <a:r>
              <a:rPr lang="en-US" sz="1600" dirty="0" err="1">
                <a:latin typeface="Alexandria" charset="0"/>
                <a:cs typeface="Alexandria" charset="0"/>
              </a:rPr>
              <a:t>مدخل</a:t>
            </a:r>
            <a:r>
              <a:rPr lang="en-US" sz="1600" dirty="0">
                <a:latin typeface="Alexandria" charset="0"/>
                <a:cs typeface="Alexandria" charset="0"/>
              </a:rPr>
              <a:t> </a:t>
            </a:r>
            <a:r>
              <a:rPr lang="en-US" sz="1600" dirty="0" err="1">
                <a:latin typeface="Alexandria" charset="0"/>
                <a:cs typeface="Alexandria" charset="0"/>
              </a:rPr>
              <a:t>إلى</a:t>
            </a:r>
            <a:r>
              <a:rPr lang="en-US" sz="1600" dirty="0">
                <a:latin typeface="Alexandria" charset="0"/>
                <a:cs typeface="Alexandria" charset="0"/>
              </a:rPr>
              <a:t> </a:t>
            </a:r>
            <a:r>
              <a:rPr lang="en-US" sz="1600" dirty="0" err="1">
                <a:latin typeface="Alexandria" charset="0"/>
                <a:cs typeface="Alexandria" charset="0"/>
              </a:rPr>
              <a:t>الإخراج</a:t>
            </a:r>
            <a:r>
              <a:rPr lang="en-US" sz="1600" dirty="0">
                <a:latin typeface="Alexandria" charset="0"/>
                <a:cs typeface="Alexandria" charset="0"/>
              </a:rPr>
              <a:t> </a:t>
            </a:r>
            <a:r>
              <a:rPr lang="en-US" sz="1600" dirty="0" err="1">
                <a:latin typeface="Alexandria" charset="0"/>
                <a:cs typeface="Alexandria" charset="0"/>
              </a:rPr>
              <a:t>والإنتاج</a:t>
            </a:r>
            <a:r>
              <a:rPr lang="en-US" sz="1600" dirty="0">
                <a:latin typeface="Alexandria" charset="0"/>
                <a:cs typeface="Alexandria" charset="0"/>
              </a:rPr>
              <a:t> </a:t>
            </a:r>
            <a:r>
              <a:rPr lang="en-US" sz="1600" dirty="0" err="1">
                <a:latin typeface="Alexandria" charset="0"/>
                <a:cs typeface="Alexandria" charset="0"/>
              </a:rPr>
              <a:t>الصحف</a:t>
            </a:r>
            <a:r>
              <a:rPr lang="ar-SA" sz="1600" dirty="0">
                <a:latin typeface="Alexandria" charset="0"/>
                <a:cs typeface="Alexandria" charset="0"/>
              </a:rPr>
              <a:t>ي</a:t>
            </a:r>
            <a:endParaRPr lang="en-US" sz="1600" dirty="0">
              <a:latin typeface="Alexandria" charset="0"/>
              <a:cs typeface="Alexandria" charset="0"/>
            </a:endParaRPr>
          </a:p>
        </p:txBody>
      </p:sp>
      <p:pic>
        <p:nvPicPr>
          <p:cNvPr id="11" name="Graphic 21">
            <a:extLst>
              <a:ext uri="{FF2B5EF4-FFF2-40B4-BE49-F238E27FC236}">
                <a16:creationId xmlns:a16="http://schemas.microsoft.com/office/drawing/2014/main" id="{FE032F5F-699A-06D3-148A-1F94020658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9" name="Rectangle 8">
            <a:extLst>
              <a:ext uri="{FF2B5EF4-FFF2-40B4-BE49-F238E27FC236}">
                <a16:creationId xmlns:a16="http://schemas.microsoft.com/office/drawing/2014/main" id="{031F1CB0-CAA4-087C-BAB2-94BC4F2BEA4E}"/>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ربط المقرر بأهداف التنمية المستدامة</a:t>
            </a:r>
          </a:p>
        </p:txBody>
      </p:sp>
    </p:spTree>
    <p:extLst>
      <p:ext uri="{BB962C8B-B14F-4D97-AF65-F5344CB8AC3E}">
        <p14:creationId xmlns:p14="http://schemas.microsoft.com/office/powerpoint/2010/main" val="299067303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Effect transition="in" filter="fade">
                                      <p:cBhvr>
                                        <p:cTn id="7" dur="500"/>
                                        <p:tgtEl>
                                          <p:spTgt spid="2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
                                            <p:txEl>
                                              <p:pRg st="2" end="2"/>
                                            </p:txEl>
                                          </p:spTgt>
                                        </p:tgtEl>
                                        <p:attrNameLst>
                                          <p:attrName>style.visibility</p:attrName>
                                        </p:attrNameLst>
                                      </p:cBhvr>
                                      <p:to>
                                        <p:strVal val="visible"/>
                                      </p:to>
                                    </p:set>
                                    <p:animEffect transition="in" filter="fade">
                                      <p:cBhvr>
                                        <p:cTn id="1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2E8736-415D-2BF1-63DB-12CC5CDF712A}"/>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F61E1059-DDE6-2292-959C-FA204D851AE9}"/>
              </a:ext>
            </a:extLst>
          </p:cNvPr>
          <p:cNvSpPr txBox="1"/>
          <p:nvPr/>
        </p:nvSpPr>
        <p:spPr>
          <a:xfrm>
            <a:off x="822960" y="1720245"/>
            <a:ext cx="10825475" cy="3888821"/>
          </a:xfrm>
          <a:prstGeom prst="rect">
            <a:avLst/>
          </a:prstGeom>
          <a:noFill/>
        </p:spPr>
        <p:txBody>
          <a:bodyPr wrap="square" rtlCol="0">
            <a:spAutoFit/>
          </a:bodyPr>
          <a:lstStyle/>
          <a:p>
            <a:pPr algn="just" rtl="1">
              <a:lnSpc>
                <a:spcPct val="200000"/>
              </a:lnSpc>
            </a:pPr>
            <a:r>
              <a:rPr lang="ar-SA" dirty="0">
                <a:latin typeface="Alexandria" charset="0"/>
                <a:cs typeface="Alexandria" charset="0"/>
              </a:rPr>
              <a:t>كما يخدم </a:t>
            </a:r>
            <a:r>
              <a:rPr lang="ar-SA" dirty="0">
                <a:solidFill>
                  <a:srgbClr val="FF0000"/>
                </a:solidFill>
                <a:latin typeface="Alexandria" charset="0"/>
                <a:cs typeface="Alexandria" charset="0"/>
              </a:rPr>
              <a:t>الهدف التاسع</a:t>
            </a:r>
            <a:r>
              <a:rPr lang="ar-SA" dirty="0">
                <a:latin typeface="Alexandria" charset="0"/>
                <a:cs typeface="Alexandria" charset="0"/>
              </a:rPr>
              <a:t>: الصناعة والابتكار والهياكل الأساسية، لأن المقرر يركز على الابتكار في تصميم المنصات الصحفية وتطوير أساليب جديدة لعرض الأخبار. ويساعد استخدام الذكاء الاصطناعي والوسائط المتعددة على إنتاج محتوى أكثر تفاعلًا وسرعة، وتطوير منصات إعلامية تتناسب مع التقنيات الحديثة.</a:t>
            </a:r>
            <a:endParaRPr lang="en-US" dirty="0">
              <a:latin typeface="Alexandria" charset="0"/>
              <a:cs typeface="Alexandria" charset="0"/>
            </a:endParaRPr>
          </a:p>
          <a:p>
            <a:pPr algn="just" rtl="1">
              <a:lnSpc>
                <a:spcPct val="200000"/>
              </a:lnSpc>
            </a:pPr>
            <a:endParaRPr lang="ar-SA" dirty="0">
              <a:latin typeface="Alexandria" charset="0"/>
              <a:cs typeface="Alexandria" charset="0"/>
            </a:endParaRPr>
          </a:p>
          <a:p>
            <a:pPr algn="just" rtl="1">
              <a:lnSpc>
                <a:spcPct val="200000"/>
              </a:lnSpc>
            </a:pPr>
            <a:r>
              <a:rPr lang="ar-SA" dirty="0">
                <a:latin typeface="Alexandria" charset="0"/>
                <a:cs typeface="Alexandria" charset="0"/>
              </a:rPr>
              <a:t>ويرتبط المقرر بـ </a:t>
            </a:r>
            <a:r>
              <a:rPr lang="ar-SA" dirty="0">
                <a:solidFill>
                  <a:srgbClr val="FF0000"/>
                </a:solidFill>
                <a:latin typeface="Alexandria" charset="0"/>
                <a:cs typeface="Alexandria" charset="0"/>
              </a:rPr>
              <a:t>الهدف العاشر</a:t>
            </a:r>
            <a:r>
              <a:rPr lang="ar-SA" dirty="0">
                <a:latin typeface="Alexandria" charset="0"/>
                <a:cs typeface="Alexandria" charset="0"/>
              </a:rPr>
              <a:t>: الحد من أوجه عدم المساواة، من خلال تصميم محتوى رقمي قابل للوصول والاستخدام من جانب فئات مختلفة. ويمكن تحقيق ذلك عبر استخدام الخطوط الواضحة، والألوان المناسبة، والترجمة النصية، والوصف الصوتي، والتصميم الذي يعمل على الأجهزة المختلفة.</a:t>
            </a:r>
          </a:p>
        </p:txBody>
      </p:sp>
      <p:sp>
        <p:nvSpPr>
          <p:cNvPr id="24" name="Rectangle 23">
            <a:extLst>
              <a:ext uri="{FF2B5EF4-FFF2-40B4-BE49-F238E27FC236}">
                <a16:creationId xmlns:a16="http://schemas.microsoft.com/office/drawing/2014/main" id="{630F22D3-11F0-381A-BB37-CBA87C5F3CB0}"/>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5E2A93A0-8012-F4BF-60DF-46E6EA3B4FDF}"/>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التعريفية - </a:t>
            </a:r>
            <a:r>
              <a:rPr lang="en-US" sz="1600" dirty="0" err="1">
                <a:latin typeface="Alexandria" charset="0"/>
                <a:cs typeface="Alexandria" charset="0"/>
              </a:rPr>
              <a:t>مدخل</a:t>
            </a:r>
            <a:r>
              <a:rPr lang="en-US" sz="1600" dirty="0">
                <a:latin typeface="Alexandria" charset="0"/>
                <a:cs typeface="Alexandria" charset="0"/>
              </a:rPr>
              <a:t> </a:t>
            </a:r>
            <a:r>
              <a:rPr lang="en-US" sz="1600" dirty="0" err="1">
                <a:latin typeface="Alexandria" charset="0"/>
                <a:cs typeface="Alexandria" charset="0"/>
              </a:rPr>
              <a:t>إلى</a:t>
            </a:r>
            <a:r>
              <a:rPr lang="en-US" sz="1600" dirty="0">
                <a:latin typeface="Alexandria" charset="0"/>
                <a:cs typeface="Alexandria" charset="0"/>
              </a:rPr>
              <a:t> </a:t>
            </a:r>
            <a:r>
              <a:rPr lang="en-US" sz="1600" dirty="0" err="1">
                <a:latin typeface="Alexandria" charset="0"/>
                <a:cs typeface="Alexandria" charset="0"/>
              </a:rPr>
              <a:t>الإخراج</a:t>
            </a:r>
            <a:r>
              <a:rPr lang="en-US" sz="1600" dirty="0">
                <a:latin typeface="Alexandria" charset="0"/>
                <a:cs typeface="Alexandria" charset="0"/>
              </a:rPr>
              <a:t> </a:t>
            </a:r>
            <a:r>
              <a:rPr lang="en-US" sz="1600" dirty="0" err="1">
                <a:latin typeface="Alexandria" charset="0"/>
                <a:cs typeface="Alexandria" charset="0"/>
              </a:rPr>
              <a:t>والإنتاج</a:t>
            </a:r>
            <a:r>
              <a:rPr lang="en-US" sz="1600" dirty="0">
                <a:latin typeface="Alexandria" charset="0"/>
                <a:cs typeface="Alexandria" charset="0"/>
              </a:rPr>
              <a:t> </a:t>
            </a:r>
            <a:r>
              <a:rPr lang="en-US" sz="1600" dirty="0" err="1">
                <a:latin typeface="Alexandria" charset="0"/>
                <a:cs typeface="Alexandria" charset="0"/>
              </a:rPr>
              <a:t>الصحف</a:t>
            </a:r>
            <a:r>
              <a:rPr lang="ar-SA" sz="1600" dirty="0">
                <a:latin typeface="Alexandria" charset="0"/>
                <a:cs typeface="Alexandria" charset="0"/>
              </a:rPr>
              <a:t>ي</a:t>
            </a:r>
            <a:endParaRPr lang="en-US" sz="1600" dirty="0">
              <a:latin typeface="Alexandria" charset="0"/>
              <a:cs typeface="Alexandria" charset="0"/>
            </a:endParaRPr>
          </a:p>
        </p:txBody>
      </p:sp>
      <p:pic>
        <p:nvPicPr>
          <p:cNvPr id="11" name="Graphic 21">
            <a:extLst>
              <a:ext uri="{FF2B5EF4-FFF2-40B4-BE49-F238E27FC236}">
                <a16:creationId xmlns:a16="http://schemas.microsoft.com/office/drawing/2014/main" id="{5371C837-BE66-8578-4F10-45E6AFCA03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9" name="Rectangle 8">
            <a:extLst>
              <a:ext uri="{FF2B5EF4-FFF2-40B4-BE49-F238E27FC236}">
                <a16:creationId xmlns:a16="http://schemas.microsoft.com/office/drawing/2014/main" id="{CE941250-4A4E-E436-ADA1-6C09AA76C541}"/>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ربط المقرر بأهداف التنمية المستدامة</a:t>
            </a:r>
          </a:p>
        </p:txBody>
      </p:sp>
    </p:spTree>
    <p:extLst>
      <p:ext uri="{BB962C8B-B14F-4D97-AF65-F5344CB8AC3E}">
        <p14:creationId xmlns:p14="http://schemas.microsoft.com/office/powerpoint/2010/main" val="185031346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Effect transition="in" filter="fade">
                                      <p:cBhvr>
                                        <p:cTn id="7" dur="500"/>
                                        <p:tgtEl>
                                          <p:spTgt spid="2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
                                            <p:txEl>
                                              <p:pRg st="2" end="2"/>
                                            </p:txEl>
                                          </p:spTgt>
                                        </p:tgtEl>
                                        <p:attrNameLst>
                                          <p:attrName>style.visibility</p:attrName>
                                        </p:attrNameLst>
                                      </p:cBhvr>
                                      <p:to>
                                        <p:strVal val="visible"/>
                                      </p:to>
                                    </p:set>
                                    <p:animEffect transition="in" filter="fade">
                                      <p:cBhvr>
                                        <p:cTn id="1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30833F-29FA-83EE-BF55-660549980C81}"/>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AD14C94-4368-849A-ABA1-636137DE4D01}"/>
              </a:ext>
            </a:extLst>
          </p:cNvPr>
          <p:cNvSpPr txBox="1"/>
          <p:nvPr/>
        </p:nvSpPr>
        <p:spPr>
          <a:xfrm>
            <a:off x="822960" y="1720245"/>
            <a:ext cx="10825475" cy="3888821"/>
          </a:xfrm>
          <a:prstGeom prst="rect">
            <a:avLst/>
          </a:prstGeom>
          <a:noFill/>
        </p:spPr>
        <p:txBody>
          <a:bodyPr wrap="square" rtlCol="0">
            <a:spAutoFit/>
          </a:bodyPr>
          <a:lstStyle/>
          <a:p>
            <a:pPr algn="just" rtl="1">
              <a:lnSpc>
                <a:spcPct val="200000"/>
              </a:lnSpc>
            </a:pPr>
            <a:r>
              <a:rPr lang="ar-SA" dirty="0">
                <a:latin typeface="Alexandria" charset="0"/>
                <a:cs typeface="Alexandria" charset="0"/>
              </a:rPr>
              <a:t>كما يدعم المقرر </a:t>
            </a:r>
            <a:r>
              <a:rPr lang="ar-SA" dirty="0">
                <a:solidFill>
                  <a:srgbClr val="FF0000"/>
                </a:solidFill>
                <a:latin typeface="Alexandria" charset="0"/>
                <a:cs typeface="Alexandria" charset="0"/>
              </a:rPr>
              <a:t>الهدف الثالث عشر</a:t>
            </a:r>
            <a:r>
              <a:rPr lang="ar-SA" dirty="0">
                <a:latin typeface="Alexandria" charset="0"/>
                <a:cs typeface="Alexandria" charset="0"/>
              </a:rPr>
              <a:t>: العمل المناخي، من خلال تصميم تقارير بصرية وإنفوغرافيك تشرح قضايا التغير المناخي، والطاقة، والتلوث، والتصحر، وشح المياه. ويساعد الإخراج الجيد على تحويل البيانات العلمية إلى رسوم وصور تفاعلية تسهّل فهم القضايا البيئية.</a:t>
            </a:r>
            <a:endParaRPr lang="en-US" dirty="0">
              <a:latin typeface="Alexandria" charset="0"/>
              <a:cs typeface="Alexandria" charset="0"/>
            </a:endParaRPr>
          </a:p>
          <a:p>
            <a:pPr algn="just" rtl="1">
              <a:lnSpc>
                <a:spcPct val="200000"/>
              </a:lnSpc>
            </a:pPr>
            <a:endParaRPr lang="ar-SA" dirty="0">
              <a:latin typeface="Alexandria" charset="0"/>
              <a:cs typeface="Alexandria" charset="0"/>
            </a:endParaRPr>
          </a:p>
          <a:p>
            <a:pPr algn="just" rtl="1">
              <a:lnSpc>
                <a:spcPct val="200000"/>
              </a:lnSpc>
            </a:pPr>
            <a:r>
              <a:rPr lang="ar-SA" dirty="0">
                <a:latin typeface="Alexandria" charset="0"/>
                <a:cs typeface="Alexandria" charset="0"/>
              </a:rPr>
              <a:t>ويرتبط المقرر أيضًا بـ </a:t>
            </a:r>
            <a:r>
              <a:rPr lang="ar-SA" dirty="0">
                <a:solidFill>
                  <a:srgbClr val="FF0000"/>
                </a:solidFill>
                <a:latin typeface="Alexandria" charset="0"/>
                <a:cs typeface="Alexandria" charset="0"/>
              </a:rPr>
              <a:t>الهدف السادس عشر</a:t>
            </a:r>
            <a:r>
              <a:rPr lang="ar-SA" dirty="0">
                <a:latin typeface="Alexandria" charset="0"/>
                <a:cs typeface="Alexandria" charset="0"/>
              </a:rPr>
              <a:t>: السلام والعدل والمؤسسات القوية، من خلال تقديم المعلومات بصورة واضحة ومنظمة، وتسهيل وصول الجمهور إلى الأخبار والبيانات والقضايا العامة. كما يساهم التصميم الصحفي الجيد في رفع مستوى فهم الجمهور للموضوعات السياسية والاجتماعية والاقتصادية.</a:t>
            </a:r>
          </a:p>
        </p:txBody>
      </p:sp>
      <p:sp>
        <p:nvSpPr>
          <p:cNvPr id="24" name="Rectangle 23">
            <a:extLst>
              <a:ext uri="{FF2B5EF4-FFF2-40B4-BE49-F238E27FC236}">
                <a16:creationId xmlns:a16="http://schemas.microsoft.com/office/drawing/2014/main" id="{23A93250-1C2E-596B-05CF-1ADEC3638F1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3D718AA2-061C-9B8A-6842-8F7954798533}"/>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التعريفية - </a:t>
            </a:r>
            <a:r>
              <a:rPr lang="en-US" sz="1600" dirty="0" err="1">
                <a:latin typeface="Alexandria" charset="0"/>
                <a:cs typeface="Alexandria" charset="0"/>
              </a:rPr>
              <a:t>مدخل</a:t>
            </a:r>
            <a:r>
              <a:rPr lang="en-US" sz="1600" dirty="0">
                <a:latin typeface="Alexandria" charset="0"/>
                <a:cs typeface="Alexandria" charset="0"/>
              </a:rPr>
              <a:t> </a:t>
            </a:r>
            <a:r>
              <a:rPr lang="en-US" sz="1600" dirty="0" err="1">
                <a:latin typeface="Alexandria" charset="0"/>
                <a:cs typeface="Alexandria" charset="0"/>
              </a:rPr>
              <a:t>إلى</a:t>
            </a:r>
            <a:r>
              <a:rPr lang="en-US" sz="1600" dirty="0">
                <a:latin typeface="Alexandria" charset="0"/>
                <a:cs typeface="Alexandria" charset="0"/>
              </a:rPr>
              <a:t> </a:t>
            </a:r>
            <a:r>
              <a:rPr lang="en-US" sz="1600" dirty="0" err="1">
                <a:latin typeface="Alexandria" charset="0"/>
                <a:cs typeface="Alexandria" charset="0"/>
              </a:rPr>
              <a:t>الإخراج</a:t>
            </a:r>
            <a:r>
              <a:rPr lang="en-US" sz="1600" dirty="0">
                <a:latin typeface="Alexandria" charset="0"/>
                <a:cs typeface="Alexandria" charset="0"/>
              </a:rPr>
              <a:t> </a:t>
            </a:r>
            <a:r>
              <a:rPr lang="en-US" sz="1600" dirty="0" err="1">
                <a:latin typeface="Alexandria" charset="0"/>
                <a:cs typeface="Alexandria" charset="0"/>
              </a:rPr>
              <a:t>والإنتاج</a:t>
            </a:r>
            <a:r>
              <a:rPr lang="en-US" sz="1600" dirty="0">
                <a:latin typeface="Alexandria" charset="0"/>
                <a:cs typeface="Alexandria" charset="0"/>
              </a:rPr>
              <a:t> </a:t>
            </a:r>
            <a:r>
              <a:rPr lang="en-US" sz="1600" dirty="0" err="1">
                <a:latin typeface="Alexandria" charset="0"/>
                <a:cs typeface="Alexandria" charset="0"/>
              </a:rPr>
              <a:t>الصحف</a:t>
            </a:r>
            <a:r>
              <a:rPr lang="ar-SA" sz="1600" dirty="0">
                <a:latin typeface="Alexandria" charset="0"/>
                <a:cs typeface="Alexandria" charset="0"/>
              </a:rPr>
              <a:t>ي</a:t>
            </a:r>
            <a:endParaRPr lang="en-US" sz="1600" dirty="0">
              <a:latin typeface="Alexandria" charset="0"/>
              <a:cs typeface="Alexandria" charset="0"/>
            </a:endParaRPr>
          </a:p>
        </p:txBody>
      </p:sp>
      <p:pic>
        <p:nvPicPr>
          <p:cNvPr id="11" name="Graphic 21">
            <a:extLst>
              <a:ext uri="{FF2B5EF4-FFF2-40B4-BE49-F238E27FC236}">
                <a16:creationId xmlns:a16="http://schemas.microsoft.com/office/drawing/2014/main" id="{A6FDC5DD-9E8E-80D4-CA92-9F9411AD58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9" name="Rectangle 8">
            <a:extLst>
              <a:ext uri="{FF2B5EF4-FFF2-40B4-BE49-F238E27FC236}">
                <a16:creationId xmlns:a16="http://schemas.microsoft.com/office/drawing/2014/main" id="{08288019-555E-21A2-CBB5-E6C9A532732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ربط المقرر بأهداف التنمية المستدامة</a:t>
            </a:r>
          </a:p>
        </p:txBody>
      </p:sp>
    </p:spTree>
    <p:extLst>
      <p:ext uri="{BB962C8B-B14F-4D97-AF65-F5344CB8AC3E}">
        <p14:creationId xmlns:p14="http://schemas.microsoft.com/office/powerpoint/2010/main" val="66220206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Effect transition="in" filter="fade">
                                      <p:cBhvr>
                                        <p:cTn id="7" dur="500"/>
                                        <p:tgtEl>
                                          <p:spTgt spid="2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
                                            <p:txEl>
                                              <p:pRg st="2" end="2"/>
                                            </p:txEl>
                                          </p:spTgt>
                                        </p:tgtEl>
                                        <p:attrNameLst>
                                          <p:attrName>style.visibility</p:attrName>
                                        </p:attrNameLst>
                                      </p:cBhvr>
                                      <p:to>
                                        <p:strVal val="visible"/>
                                      </p:to>
                                    </p:set>
                                    <p:animEffect transition="in" filter="fade">
                                      <p:cBhvr>
                                        <p:cTn id="1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4DE77D-E56A-1844-6BD2-869A83A66887}"/>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652DECAE-3794-D53D-CD44-8912BEFA2041}"/>
              </a:ext>
            </a:extLst>
          </p:cNvPr>
          <p:cNvSpPr txBox="1"/>
          <p:nvPr/>
        </p:nvSpPr>
        <p:spPr>
          <a:xfrm>
            <a:off x="1259840" y="1720245"/>
            <a:ext cx="10388595" cy="4442819"/>
          </a:xfrm>
          <a:prstGeom prst="rect">
            <a:avLst/>
          </a:prstGeom>
          <a:noFill/>
        </p:spPr>
        <p:txBody>
          <a:bodyPr wrap="square" rtlCol="0">
            <a:spAutoFit/>
          </a:bodyPr>
          <a:lstStyle/>
          <a:p>
            <a:pPr algn="just" rtl="1">
              <a:lnSpc>
                <a:spcPct val="200000"/>
              </a:lnSpc>
            </a:pPr>
            <a:r>
              <a:rPr lang="ar-SA" dirty="0">
                <a:latin typeface="Alexandria" charset="0"/>
                <a:cs typeface="Alexandria" charset="0"/>
              </a:rPr>
              <a:t>ويدعم المقرر </a:t>
            </a:r>
            <a:r>
              <a:rPr lang="ar-SA" dirty="0">
                <a:solidFill>
                  <a:srgbClr val="FF0000"/>
                </a:solidFill>
                <a:latin typeface="Alexandria" charset="0"/>
                <a:cs typeface="Alexandria" charset="0"/>
              </a:rPr>
              <a:t>الهدف</a:t>
            </a:r>
            <a:r>
              <a:rPr lang="ar-SA" dirty="0">
                <a:latin typeface="Alexandria" charset="0"/>
                <a:cs typeface="Alexandria" charset="0"/>
              </a:rPr>
              <a:t> </a:t>
            </a:r>
            <a:r>
              <a:rPr lang="ar-SA" dirty="0">
                <a:solidFill>
                  <a:srgbClr val="FF0000"/>
                </a:solidFill>
                <a:latin typeface="Alexandria" charset="0"/>
                <a:cs typeface="Alexandria" charset="0"/>
              </a:rPr>
              <a:t>السابع عشر</a:t>
            </a:r>
            <a:r>
              <a:rPr lang="ar-SA" dirty="0">
                <a:latin typeface="Alexandria" charset="0"/>
                <a:cs typeface="Alexandria" charset="0"/>
              </a:rPr>
              <a:t>: عقد الشراكات لتحقيق الأهداف، لأن إنتاج المحتوى الصحفي الرقمي يعتمد على التعاون بين الصحفي والمصمم والمصور والمبرمج ومحلل البيانات وخبير الوسائط المتعددة. كما يمكن التعاون بين المؤسسات الإعلامية والجامعات ومراكز البحث لإنتاج تقارير رقمية حول قضايا التنمية.</a:t>
            </a:r>
            <a:endParaRPr lang="en-US" dirty="0">
              <a:latin typeface="Alexandria" charset="0"/>
              <a:cs typeface="Alexandria" charset="0"/>
            </a:endParaRPr>
          </a:p>
          <a:p>
            <a:pPr algn="just" rtl="1">
              <a:lnSpc>
                <a:spcPct val="200000"/>
              </a:lnSpc>
            </a:pPr>
            <a:endParaRPr lang="ar-SA" dirty="0">
              <a:latin typeface="Alexandria" charset="0"/>
              <a:cs typeface="Alexandria" charset="0"/>
            </a:endParaRPr>
          </a:p>
          <a:p>
            <a:pPr algn="just" rtl="1">
              <a:lnSpc>
                <a:spcPct val="200000"/>
              </a:lnSpc>
            </a:pPr>
            <a:r>
              <a:rPr lang="ar-SA" dirty="0">
                <a:latin typeface="Alexandria" charset="0"/>
                <a:cs typeface="Alexandria" charset="0"/>
              </a:rPr>
              <a:t>وبذلك يؤهل </a:t>
            </a:r>
            <a:r>
              <a:rPr lang="ar-SA" dirty="0">
                <a:solidFill>
                  <a:srgbClr val="FF0000"/>
                </a:solidFill>
                <a:latin typeface="Alexandria" charset="0"/>
                <a:cs typeface="Alexandria" charset="0"/>
              </a:rPr>
              <a:t>مقرر الإخراج والإنتاج الصحفي </a:t>
            </a:r>
            <a:r>
              <a:rPr lang="ar-SA" dirty="0">
                <a:latin typeface="Alexandria" charset="0"/>
                <a:cs typeface="Alexandria" charset="0"/>
              </a:rPr>
              <a:t>الطالب لتصميم وإنتاج محتوى رقمي متطور يجمع بين النص والصورة والفيديو والبيانات والتفاعل، ويستخدم الذكاء الاصطناعي والتقنيات الحديثة في تطوير الصحافة الرقمية ودعم أهداف التنمية المستدامة.</a:t>
            </a:r>
          </a:p>
        </p:txBody>
      </p:sp>
      <p:sp>
        <p:nvSpPr>
          <p:cNvPr id="24" name="Rectangle 23">
            <a:extLst>
              <a:ext uri="{FF2B5EF4-FFF2-40B4-BE49-F238E27FC236}">
                <a16:creationId xmlns:a16="http://schemas.microsoft.com/office/drawing/2014/main" id="{0B214980-EDB2-A01B-9125-7FF376D8BF5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5B1F942A-FFD9-D3C1-8565-0AF9A1761547}"/>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التعريفية - </a:t>
            </a:r>
            <a:r>
              <a:rPr lang="en-US" sz="1600" dirty="0" err="1">
                <a:latin typeface="Alexandria" charset="0"/>
                <a:cs typeface="Alexandria" charset="0"/>
              </a:rPr>
              <a:t>مدخل</a:t>
            </a:r>
            <a:r>
              <a:rPr lang="en-US" sz="1600" dirty="0">
                <a:latin typeface="Alexandria" charset="0"/>
                <a:cs typeface="Alexandria" charset="0"/>
              </a:rPr>
              <a:t> </a:t>
            </a:r>
            <a:r>
              <a:rPr lang="en-US" sz="1600" dirty="0" err="1">
                <a:latin typeface="Alexandria" charset="0"/>
                <a:cs typeface="Alexandria" charset="0"/>
              </a:rPr>
              <a:t>إلى</a:t>
            </a:r>
            <a:r>
              <a:rPr lang="en-US" sz="1600" dirty="0">
                <a:latin typeface="Alexandria" charset="0"/>
                <a:cs typeface="Alexandria" charset="0"/>
              </a:rPr>
              <a:t> </a:t>
            </a:r>
            <a:r>
              <a:rPr lang="en-US" sz="1600" dirty="0" err="1">
                <a:latin typeface="Alexandria" charset="0"/>
                <a:cs typeface="Alexandria" charset="0"/>
              </a:rPr>
              <a:t>الإخراج</a:t>
            </a:r>
            <a:r>
              <a:rPr lang="en-US" sz="1600" dirty="0">
                <a:latin typeface="Alexandria" charset="0"/>
                <a:cs typeface="Alexandria" charset="0"/>
              </a:rPr>
              <a:t> </a:t>
            </a:r>
            <a:r>
              <a:rPr lang="en-US" sz="1600" dirty="0" err="1">
                <a:latin typeface="Alexandria" charset="0"/>
                <a:cs typeface="Alexandria" charset="0"/>
              </a:rPr>
              <a:t>والإنتاج</a:t>
            </a:r>
            <a:r>
              <a:rPr lang="en-US" sz="1600" dirty="0">
                <a:latin typeface="Alexandria" charset="0"/>
                <a:cs typeface="Alexandria" charset="0"/>
              </a:rPr>
              <a:t> </a:t>
            </a:r>
            <a:r>
              <a:rPr lang="en-US" sz="1600" dirty="0" err="1">
                <a:latin typeface="Alexandria" charset="0"/>
                <a:cs typeface="Alexandria" charset="0"/>
              </a:rPr>
              <a:t>الصحف</a:t>
            </a:r>
            <a:r>
              <a:rPr lang="ar-SA" sz="1600" dirty="0">
                <a:latin typeface="Alexandria" charset="0"/>
                <a:cs typeface="Alexandria" charset="0"/>
              </a:rPr>
              <a:t>ي</a:t>
            </a:r>
            <a:endParaRPr lang="en-US" sz="1600" dirty="0">
              <a:latin typeface="Alexandria" charset="0"/>
              <a:cs typeface="Alexandria" charset="0"/>
            </a:endParaRPr>
          </a:p>
        </p:txBody>
      </p:sp>
      <p:pic>
        <p:nvPicPr>
          <p:cNvPr id="11" name="Graphic 21">
            <a:extLst>
              <a:ext uri="{FF2B5EF4-FFF2-40B4-BE49-F238E27FC236}">
                <a16:creationId xmlns:a16="http://schemas.microsoft.com/office/drawing/2014/main" id="{C2C39B2D-9C9A-B706-DAFA-19AA37C662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9" name="Rectangle 8">
            <a:extLst>
              <a:ext uri="{FF2B5EF4-FFF2-40B4-BE49-F238E27FC236}">
                <a16:creationId xmlns:a16="http://schemas.microsoft.com/office/drawing/2014/main" id="{80A1C3A1-5EF5-C0D3-5D32-EA785A6D6C8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ربط المقرر بأهداف التنمية المستدامة</a:t>
            </a:r>
          </a:p>
        </p:txBody>
      </p:sp>
    </p:spTree>
    <p:extLst>
      <p:ext uri="{BB962C8B-B14F-4D97-AF65-F5344CB8AC3E}">
        <p14:creationId xmlns:p14="http://schemas.microsoft.com/office/powerpoint/2010/main" val="306226330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Effect transition="in" filter="fade">
                                      <p:cBhvr>
                                        <p:cTn id="7" dur="500"/>
                                        <p:tgtEl>
                                          <p:spTgt spid="2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
                                            <p:txEl>
                                              <p:pRg st="2" end="2"/>
                                            </p:txEl>
                                          </p:spTgt>
                                        </p:tgtEl>
                                        <p:attrNameLst>
                                          <p:attrName>style.visibility</p:attrName>
                                        </p:attrNameLst>
                                      </p:cBhvr>
                                      <p:to>
                                        <p:strVal val="visible"/>
                                      </p:to>
                                    </p:set>
                                    <p:animEffect transition="in" filter="fade">
                                      <p:cBhvr>
                                        <p:cTn id="1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177347" y="1603586"/>
            <a:ext cx="11834222" cy="4504438"/>
          </a:xfrm>
          <a:prstGeom prst="rect">
            <a:avLst/>
          </a:prstGeom>
          <a:noFill/>
        </p:spPr>
        <p:txBody>
          <a:bodyPr wrap="square" rtlCol="0">
            <a:spAutoFit/>
          </a:bodyPr>
          <a:lstStyle/>
          <a:p>
            <a:pPr algn="just" rtl="1">
              <a:lnSpc>
                <a:spcPct val="200000"/>
              </a:lnSpc>
            </a:pPr>
            <a:r>
              <a:rPr lang="ar-SA" b="1" dirty="0">
                <a:solidFill>
                  <a:srgbClr val="C00000"/>
                </a:solidFill>
                <a:latin typeface="Alexandria" charset="0"/>
                <a:cs typeface="Alexandria" charset="0"/>
              </a:rPr>
              <a:t>في هذه المحاضرة التمهيدية لمقرر الإخراج والإنتاج الصحفي:</a:t>
            </a:r>
          </a:p>
          <a:p>
            <a:pPr algn="just" rtl="1">
              <a:lnSpc>
                <a:spcPct val="200000"/>
              </a:lnSpc>
            </a:pPr>
            <a:r>
              <a:rPr lang="ar-SA" dirty="0">
                <a:latin typeface="Alexandria" charset="0"/>
                <a:cs typeface="Alexandria" charset="0"/>
              </a:rPr>
              <a:t> 1) </a:t>
            </a:r>
            <a:r>
              <a:rPr lang="ar-SA" b="1" dirty="0">
                <a:solidFill>
                  <a:srgbClr val="203E5F"/>
                </a:solidFill>
                <a:latin typeface="Alexandria" charset="0"/>
                <a:cs typeface="Alexandria" charset="0"/>
              </a:rPr>
              <a:t>تحدثنا عن </a:t>
            </a:r>
            <a:r>
              <a:rPr lang="ar-SA" dirty="0">
                <a:latin typeface="Alexandria" charset="0"/>
                <a:cs typeface="Alexandria" charset="0"/>
              </a:rPr>
              <a:t>وصف المقرر، والأهداف الرئيسية للمقرر، وتناولنا مخرجات المقرر المتوقعة في نهاية الفصل الدراسي.</a:t>
            </a:r>
            <a:endParaRPr lang="en-US" dirty="0">
              <a:latin typeface="Alexandria" charset="0"/>
              <a:cs typeface="Alexandria" charset="0"/>
            </a:endParaRP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2)</a:t>
            </a:r>
            <a:r>
              <a:rPr lang="ar-SA" b="1" dirty="0">
                <a:solidFill>
                  <a:srgbClr val="203E5F"/>
                </a:solidFill>
                <a:latin typeface="Alexandria" charset="0"/>
                <a:cs typeface="Alexandria" charset="0"/>
              </a:rPr>
              <a:t> تعرفنا</a:t>
            </a:r>
            <a:r>
              <a:rPr lang="ar-SA" dirty="0">
                <a:latin typeface="Alexandria" charset="0"/>
                <a:cs typeface="Alexandria" charset="0"/>
              </a:rPr>
              <a:t> </a:t>
            </a:r>
            <a:r>
              <a:rPr lang="ar-SA" b="1" dirty="0">
                <a:solidFill>
                  <a:srgbClr val="203E5F"/>
                </a:solidFill>
                <a:latin typeface="Alexandria" charset="0"/>
                <a:cs typeface="Alexandria" charset="0"/>
              </a:rPr>
              <a:t>على</a:t>
            </a:r>
            <a:r>
              <a:rPr lang="ar-SA" dirty="0">
                <a:latin typeface="Alexandria" charset="0"/>
                <a:cs typeface="Alexandria" charset="0"/>
              </a:rPr>
              <a:t> موضوعات المقرر التي سيتم مناقشتها بالتفصيل خلال فترة الدراسة في الفصل الحالي.</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3) </a:t>
            </a:r>
            <a:r>
              <a:rPr lang="ar-SA" b="1" dirty="0">
                <a:solidFill>
                  <a:srgbClr val="203E5F"/>
                </a:solidFill>
                <a:latin typeface="Alexandria" charset="0"/>
                <a:cs typeface="Alexandria" charset="0"/>
              </a:rPr>
              <a:t>قدمنا</a:t>
            </a:r>
            <a:r>
              <a:rPr lang="ar-SA" dirty="0">
                <a:latin typeface="Alexandria" charset="0"/>
                <a:cs typeface="Alexandria" charset="0"/>
              </a:rPr>
              <a:t> الكتب والمراجع التي يمكن للطلاب الاعتماد عليها في اكتساب مزيد من المعلومات حول موضوعات المقرر.</a:t>
            </a:r>
            <a:endParaRPr lang="en-US" dirty="0">
              <a:latin typeface="Alexandria" charset="0"/>
              <a:cs typeface="Alexandria" charset="0"/>
            </a:endParaRP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4) </a:t>
            </a:r>
            <a:r>
              <a:rPr lang="ar-SA" b="1" dirty="0">
                <a:solidFill>
                  <a:srgbClr val="203E5F"/>
                </a:solidFill>
                <a:latin typeface="Alexandria" charset="0"/>
                <a:cs typeface="Alexandria" charset="0"/>
              </a:rPr>
              <a:t>شرحنا</a:t>
            </a:r>
            <a:r>
              <a:rPr lang="ar-SA" dirty="0">
                <a:latin typeface="Alexandria" charset="0"/>
                <a:cs typeface="Alexandria" charset="0"/>
              </a:rPr>
              <a:t> طريقة التدريس والأنشطة التدريسية والتقييم المتبعة خلال الفصل الدراسي حتى الامتحان النهائي.</a:t>
            </a:r>
            <a:endParaRPr lang="en-US" dirty="0">
              <a:latin typeface="Alexandria" charset="0"/>
              <a:cs typeface="Alexandria" charset="0"/>
            </a:endParaRP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5) </a:t>
            </a:r>
            <a:r>
              <a:rPr lang="ar-SA" b="1" dirty="0">
                <a:solidFill>
                  <a:srgbClr val="203E5F"/>
                </a:solidFill>
                <a:latin typeface="Alexandria" charset="0"/>
                <a:cs typeface="Alexandria" charset="0"/>
              </a:rPr>
              <a:t>تناولنا</a:t>
            </a:r>
            <a:r>
              <a:rPr lang="ar-SA" dirty="0">
                <a:latin typeface="Alexandria" charset="0"/>
                <a:cs typeface="Alexandria" charset="0"/>
              </a:rPr>
              <a:t> مدخل عام </a:t>
            </a:r>
            <a:r>
              <a:rPr lang="ar-SA" b="1" dirty="0">
                <a:latin typeface="Alexandria" charset="0"/>
                <a:cs typeface="Alexandria" charset="0"/>
              </a:rPr>
              <a:t>للإخراج الصحفي </a:t>
            </a:r>
            <a:r>
              <a:rPr lang="ar-SA" dirty="0">
                <a:latin typeface="Alexandria" charset="0"/>
                <a:cs typeface="Alexandria" charset="0"/>
              </a:rPr>
              <a:t>وتطوره، وأهم المميزات التي تميز </a:t>
            </a:r>
            <a:r>
              <a:rPr lang="ar-SA" b="1" dirty="0">
                <a:latin typeface="Alexandria" charset="0"/>
                <a:cs typeface="Alexandria" charset="0"/>
              </a:rPr>
              <a:t>الإخراج الصحفي الرقمي </a:t>
            </a:r>
            <a:r>
              <a:rPr lang="ar-SA" dirty="0">
                <a:latin typeface="Alexandria" charset="0"/>
                <a:cs typeface="Alexandria" charset="0"/>
              </a:rPr>
              <a:t>للصحف الإلكترونية عن </a:t>
            </a:r>
            <a:r>
              <a:rPr lang="ar-SA" b="1" dirty="0">
                <a:latin typeface="Alexandria" charset="0"/>
                <a:cs typeface="Alexandria" charset="0"/>
              </a:rPr>
              <a:t>الإخراج الصحفي التقليدي </a:t>
            </a:r>
            <a:r>
              <a:rPr lang="ar-SA" dirty="0">
                <a:latin typeface="Alexandria" charset="0"/>
                <a:cs typeface="Alexandria" charset="0"/>
              </a:rPr>
              <a:t>للصحف والمجلات المطبوعة أو ما يعرف بالنشر المكتبي أو التقليدي.</a:t>
            </a: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 التعريفية</a:t>
            </a:r>
          </a:p>
        </p:txBody>
      </p:sp>
      <p:pic>
        <p:nvPicPr>
          <p:cNvPr id="7" name="Picture 2">
            <a:extLst>
              <a:ext uri="{FF2B5EF4-FFF2-40B4-BE49-F238E27FC236}">
                <a16:creationId xmlns:a16="http://schemas.microsoft.com/office/drawing/2014/main" id="{382CD001-AA28-4375-BC86-E54E4AEBA91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73326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1" end="1"/>
                                            </p:txEl>
                                          </p:spTgt>
                                        </p:tgtEl>
                                        <p:attrNameLst>
                                          <p:attrName>style.visibility</p:attrName>
                                        </p:attrNameLst>
                                      </p:cBhvr>
                                      <p:to>
                                        <p:strVal val="visible"/>
                                      </p:to>
                                    </p:set>
                                    <p:animEffect transition="in" filter="fade">
                                      <p:cBhvr>
                                        <p:cTn id="14" dur="1000"/>
                                        <p:tgtEl>
                                          <p:spTgt spid="9">
                                            <p:txEl>
                                              <p:pRg st="1" end="1"/>
                                            </p:txEl>
                                          </p:spTgt>
                                        </p:tgtEl>
                                      </p:cBhvr>
                                    </p:animEffect>
                                    <p:anim calcmode="lin" valueType="num">
                                      <p:cBhvr>
                                        <p:cTn id="15"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3" end="3"/>
                                            </p:txEl>
                                          </p:spTgt>
                                        </p:tgtEl>
                                        <p:attrNameLst>
                                          <p:attrName>style.visibility</p:attrName>
                                        </p:attrNameLst>
                                      </p:cBhvr>
                                      <p:to>
                                        <p:strVal val="visible"/>
                                      </p:to>
                                    </p:set>
                                    <p:animEffect transition="in" filter="fade">
                                      <p:cBhvr>
                                        <p:cTn id="21" dur="1000"/>
                                        <p:tgtEl>
                                          <p:spTgt spid="9">
                                            <p:txEl>
                                              <p:pRg st="3" end="3"/>
                                            </p:txEl>
                                          </p:spTgt>
                                        </p:tgtEl>
                                      </p:cBhvr>
                                    </p:animEffect>
                                    <p:anim calcmode="lin" valueType="num">
                                      <p:cBhvr>
                                        <p:cTn id="22"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9">
                                            <p:txEl>
                                              <p:pRg st="5" end="5"/>
                                            </p:txEl>
                                          </p:spTgt>
                                        </p:tgtEl>
                                        <p:attrNameLst>
                                          <p:attrName>style.visibility</p:attrName>
                                        </p:attrNameLst>
                                      </p:cBhvr>
                                      <p:to>
                                        <p:strVal val="visible"/>
                                      </p:to>
                                    </p:set>
                                    <p:animEffect transition="in" filter="fade">
                                      <p:cBhvr>
                                        <p:cTn id="28" dur="1000"/>
                                        <p:tgtEl>
                                          <p:spTgt spid="9">
                                            <p:txEl>
                                              <p:pRg st="5" end="5"/>
                                            </p:txEl>
                                          </p:spTgt>
                                        </p:tgtEl>
                                      </p:cBhvr>
                                    </p:animEffect>
                                    <p:anim calcmode="lin" valueType="num">
                                      <p:cBhvr>
                                        <p:cTn id="29"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9">
                                            <p:txEl>
                                              <p:pRg st="7" end="7"/>
                                            </p:txEl>
                                          </p:spTgt>
                                        </p:tgtEl>
                                        <p:attrNameLst>
                                          <p:attrName>style.visibility</p:attrName>
                                        </p:attrNameLst>
                                      </p:cBhvr>
                                      <p:to>
                                        <p:strVal val="visible"/>
                                      </p:to>
                                    </p:set>
                                    <p:animEffect transition="in" filter="fade">
                                      <p:cBhvr>
                                        <p:cTn id="35" dur="1000"/>
                                        <p:tgtEl>
                                          <p:spTgt spid="9">
                                            <p:txEl>
                                              <p:pRg st="7" end="7"/>
                                            </p:txEl>
                                          </p:spTgt>
                                        </p:tgtEl>
                                      </p:cBhvr>
                                    </p:animEffect>
                                    <p:anim calcmode="lin" valueType="num">
                                      <p:cBhvr>
                                        <p:cTn id="36" dur="1000" fill="hold"/>
                                        <p:tgtEl>
                                          <p:spTgt spid="9">
                                            <p:txEl>
                                              <p:pRg st="7" end="7"/>
                                            </p:txEl>
                                          </p:spTgt>
                                        </p:tgtEl>
                                        <p:attrNameLst>
                                          <p:attrName>ppt_x</p:attrName>
                                        </p:attrNameLst>
                                      </p:cBhvr>
                                      <p:tavLst>
                                        <p:tav tm="0">
                                          <p:val>
                                            <p:strVal val="#ppt_x"/>
                                          </p:val>
                                        </p:tav>
                                        <p:tav tm="100000">
                                          <p:val>
                                            <p:strVal val="#ppt_x"/>
                                          </p:val>
                                        </p:tav>
                                      </p:tavLst>
                                    </p:anim>
                                    <p:anim calcmode="lin" valueType="num">
                                      <p:cBhvr>
                                        <p:cTn id="37" dur="1000" fill="hold"/>
                                        <p:tgtEl>
                                          <p:spTgt spid="9">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9">
                                            <p:txEl>
                                              <p:pRg st="9" end="9"/>
                                            </p:txEl>
                                          </p:spTgt>
                                        </p:tgtEl>
                                        <p:attrNameLst>
                                          <p:attrName>style.visibility</p:attrName>
                                        </p:attrNameLst>
                                      </p:cBhvr>
                                      <p:to>
                                        <p:strVal val="visible"/>
                                      </p:to>
                                    </p:set>
                                    <p:animEffect transition="in" filter="fade">
                                      <p:cBhvr>
                                        <p:cTn id="42" dur="1000"/>
                                        <p:tgtEl>
                                          <p:spTgt spid="9">
                                            <p:txEl>
                                              <p:pRg st="9" end="9"/>
                                            </p:txEl>
                                          </p:spTgt>
                                        </p:tgtEl>
                                      </p:cBhvr>
                                    </p:animEffect>
                                    <p:anim calcmode="lin" valueType="num">
                                      <p:cBhvr>
                                        <p:cTn id="43" dur="1000" fill="hold"/>
                                        <p:tgtEl>
                                          <p:spTgt spid="9">
                                            <p:txEl>
                                              <p:pRg st="9" end="9"/>
                                            </p:txEl>
                                          </p:spTgt>
                                        </p:tgtEl>
                                        <p:attrNameLst>
                                          <p:attrName>ppt_x</p:attrName>
                                        </p:attrNameLst>
                                      </p:cBhvr>
                                      <p:tavLst>
                                        <p:tav tm="0">
                                          <p:val>
                                            <p:strVal val="#ppt_x"/>
                                          </p:val>
                                        </p:tav>
                                        <p:tav tm="100000">
                                          <p:val>
                                            <p:strVal val="#ppt_x"/>
                                          </p:val>
                                        </p:tav>
                                      </p:tavLst>
                                    </p:anim>
                                    <p:anim calcmode="lin" valueType="num">
                                      <p:cBhvr>
                                        <p:cTn id="44" dur="1000" fill="hold"/>
                                        <p:tgtEl>
                                          <p:spTgt spid="9">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9D339-E6AC-AA8A-DF87-B9C82F29F049}"/>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FD9970F1-AF41-661C-E9AF-A10A5232AD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259840"/>
            <a:ext cx="2305141" cy="1076343"/>
          </a:xfrm>
          <a:prstGeom prst="rect">
            <a:avLst/>
          </a:prstGeom>
        </p:spPr>
      </p:pic>
      <p:sp>
        <p:nvSpPr>
          <p:cNvPr id="9" name="TextBox 8">
            <a:extLst>
              <a:ext uri="{FF2B5EF4-FFF2-40B4-BE49-F238E27FC236}">
                <a16:creationId xmlns:a16="http://schemas.microsoft.com/office/drawing/2014/main" id="{9285C4CB-442B-B6EB-EF4E-B97156993112}"/>
              </a:ext>
            </a:extLst>
          </p:cNvPr>
          <p:cNvSpPr txBox="1"/>
          <p:nvPr/>
        </p:nvSpPr>
        <p:spPr>
          <a:xfrm>
            <a:off x="500743" y="2583747"/>
            <a:ext cx="11179628" cy="4472250"/>
          </a:xfrm>
          <a:prstGeom prst="rect">
            <a:avLst/>
          </a:prstGeom>
          <a:noFill/>
        </p:spPr>
        <p:txBody>
          <a:bodyPr wrap="square" rtlCol="0">
            <a:spAutoFit/>
          </a:bodyPr>
          <a:lstStyle/>
          <a:p>
            <a:pPr algn="just" rtl="1">
              <a:lnSpc>
                <a:spcPct val="150000"/>
              </a:lnSpc>
            </a:pPr>
            <a:r>
              <a:rPr lang="ar-SA" sz="2000" dirty="0">
                <a:solidFill>
                  <a:srgbClr val="C00000"/>
                </a:solidFill>
                <a:latin typeface="Alexandria" charset="0"/>
                <a:cs typeface="Alexandria" charset="0"/>
              </a:rPr>
              <a:t>أولاً، </a:t>
            </a:r>
            <a:r>
              <a:rPr lang="ar-SA" sz="2000" dirty="0">
                <a:latin typeface="Alexandria" charset="0"/>
                <a:cs typeface="Alexandria" charset="0"/>
              </a:rPr>
              <a:t>في عالم الصحافة، لا يقتصر دور الصحفي على كتابة الأخبار أو تحرير التقارير فقط، بل هناك عنصر حيوي آخر يُعد الواجهة البصرية للمحتوى الصحفي، وهو "الإخراج الصحفي".</a:t>
            </a:r>
          </a:p>
          <a:p>
            <a:pPr algn="just" rtl="1">
              <a:lnSpc>
                <a:spcPct val="150000"/>
              </a:lnSpc>
            </a:pPr>
            <a:r>
              <a:rPr lang="ar-SA" sz="2000" dirty="0">
                <a:solidFill>
                  <a:srgbClr val="C00000"/>
                </a:solidFill>
                <a:latin typeface="Alexandria" charset="0"/>
                <a:cs typeface="Alexandria" charset="0"/>
              </a:rPr>
              <a:t>ثانياً، </a:t>
            </a:r>
            <a:r>
              <a:rPr lang="ar-SA" sz="2000" dirty="0">
                <a:latin typeface="Alexandria" charset="0"/>
                <a:cs typeface="Alexandria" charset="0"/>
              </a:rPr>
              <a:t>من خلال الإخراج، يتم تحويل المادة الخام (نصوص وصور) إلى عمل متكامل بصريًا، يجذب القارئ، ويسهّل عليه استيعاب المعلومات.</a:t>
            </a:r>
          </a:p>
          <a:p>
            <a:pPr algn="just" rtl="1">
              <a:lnSpc>
                <a:spcPct val="150000"/>
              </a:lnSpc>
            </a:pPr>
            <a:r>
              <a:rPr lang="ar-SA" sz="2000" dirty="0">
                <a:solidFill>
                  <a:srgbClr val="C00000"/>
                </a:solidFill>
                <a:latin typeface="Alexandria" charset="0"/>
                <a:cs typeface="Alexandria" charset="0"/>
              </a:rPr>
              <a:t>ثالثاً، </a:t>
            </a:r>
            <a:r>
              <a:rPr lang="ar-SA" sz="2000" dirty="0">
                <a:latin typeface="Alexandria" charset="0"/>
                <a:cs typeface="Alexandria" charset="0"/>
              </a:rPr>
              <a:t>إن فهم مبادئ الإخراج الصحفي يُمكّن الصحفي والمصمم من التواصل الفعال مع الجمهور، ويمنح المواد الإعلامية هوية وشخصية مميزة.</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لذلك </a:t>
            </a:r>
            <a:r>
              <a:rPr lang="ar-SA" sz="2000" dirty="0">
                <a:solidFill>
                  <a:srgbClr val="C00000"/>
                </a:solidFill>
                <a:latin typeface="Alexandria" charset="0"/>
                <a:cs typeface="Alexandria" charset="0"/>
              </a:rPr>
              <a:t>سنتعرف في المحاضرة القادمة </a:t>
            </a:r>
            <a:r>
              <a:rPr lang="ar-SA" sz="2000" dirty="0">
                <a:latin typeface="Alexandria" charset="0"/>
                <a:cs typeface="Alexandria" charset="0"/>
              </a:rPr>
              <a:t>على (ماذا نعني بالإخراج الصحفي؟ متحدثين عن أهمية الإخراج في العمل الصحفي، ووظائف الإخراج الصحفي وأهدافه، وعناصر الإخراج الصحفي الأساسية).</a:t>
            </a:r>
          </a:p>
          <a:p>
            <a:pPr marL="285750" indent="-285750" algn="just" rtl="1">
              <a:lnSpc>
                <a:spcPct val="150000"/>
              </a:lnSpc>
              <a:buFontTx/>
              <a:buChar char="-"/>
            </a:pPr>
            <a:endParaRPr lang="ar-SA" sz="2000" dirty="0">
              <a:latin typeface="Alexandria" charset="0"/>
              <a:cs typeface="Alexandria" charset="0"/>
            </a:endParaRPr>
          </a:p>
        </p:txBody>
      </p:sp>
      <p:sp>
        <p:nvSpPr>
          <p:cNvPr id="7" name="Rectangle 6">
            <a:extLst>
              <a:ext uri="{FF2B5EF4-FFF2-40B4-BE49-F238E27FC236}">
                <a16:creationId xmlns:a16="http://schemas.microsoft.com/office/drawing/2014/main" id="{7D41ACE7-D0BB-4065-9DD8-D9DB5BBE5878}"/>
              </a:ext>
            </a:extLst>
          </p:cNvPr>
          <p:cNvSpPr/>
          <p:nvPr/>
        </p:nvSpPr>
        <p:spPr>
          <a:xfrm>
            <a:off x="2496459" y="259841"/>
            <a:ext cx="8213258"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3200" b="1" dirty="0">
                <a:solidFill>
                  <a:schemeClr val="bg1"/>
                </a:solidFill>
                <a:latin typeface="Alexandria" charset="0"/>
                <a:cs typeface="Alexandria" charset="0"/>
              </a:rPr>
              <a:t>تقديم للمحاضرة التالية</a:t>
            </a:r>
          </a:p>
        </p:txBody>
      </p:sp>
      <p:pic>
        <p:nvPicPr>
          <p:cNvPr id="8" name="Picture 7">
            <a:extLst>
              <a:ext uri="{FF2B5EF4-FFF2-40B4-BE49-F238E27FC236}">
                <a16:creationId xmlns:a16="http://schemas.microsoft.com/office/drawing/2014/main" id="{DD12A0C5-B36B-41EB-92F7-8D6C12F8EFB8}"/>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ectangle 9">
            <a:extLst>
              <a:ext uri="{FF2B5EF4-FFF2-40B4-BE49-F238E27FC236}">
                <a16:creationId xmlns:a16="http://schemas.microsoft.com/office/drawing/2014/main" id="{10FA452F-DF09-4557-97C7-2F2CC8AAEAB5}"/>
              </a:ext>
            </a:extLst>
          </p:cNvPr>
          <p:cNvSpPr/>
          <p:nvPr/>
        </p:nvSpPr>
        <p:spPr>
          <a:xfrm>
            <a:off x="191317" y="1667526"/>
            <a:ext cx="8974453" cy="724052"/>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مفهوم الإخراج الصحفي ووظائفه وأهدافه</a:t>
            </a:r>
            <a:endParaRPr lang="ar-SA" sz="2000" dirty="0">
              <a:latin typeface="Alexandria" charset="0"/>
              <a:cs typeface="Alexandria" charset="0"/>
            </a:endParaRPr>
          </a:p>
        </p:txBody>
      </p:sp>
      <p:sp>
        <p:nvSpPr>
          <p:cNvPr id="11" name="Rectangle 10">
            <a:extLst>
              <a:ext uri="{FF2B5EF4-FFF2-40B4-BE49-F238E27FC236}">
                <a16:creationId xmlns:a16="http://schemas.microsoft.com/office/drawing/2014/main" id="{7DF1A506-788B-42C0-B845-C4F64162E815}"/>
              </a:ext>
            </a:extLst>
          </p:cNvPr>
          <p:cNvSpPr/>
          <p:nvPr/>
        </p:nvSpPr>
        <p:spPr>
          <a:xfrm>
            <a:off x="9274629" y="1667527"/>
            <a:ext cx="2800830" cy="72405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latin typeface="Alexandria" charset="0"/>
                <a:cs typeface="Alexandria" charset="0"/>
              </a:rPr>
              <a:t>المحاضرة الأولى</a:t>
            </a:r>
          </a:p>
        </p:txBody>
      </p:sp>
    </p:spTree>
    <p:extLst>
      <p:ext uri="{BB962C8B-B14F-4D97-AF65-F5344CB8AC3E}">
        <p14:creationId xmlns:p14="http://schemas.microsoft.com/office/powerpoint/2010/main" val="469931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1" end="1"/>
                                            </p:txEl>
                                          </p:spTgt>
                                        </p:tgtEl>
                                        <p:attrNameLst>
                                          <p:attrName>style.visibility</p:attrName>
                                        </p:attrNameLst>
                                      </p:cBhvr>
                                      <p:to>
                                        <p:strVal val="visible"/>
                                      </p:to>
                                    </p:set>
                                    <p:animEffect transition="in" filter="fade">
                                      <p:cBhvr>
                                        <p:cTn id="14" dur="1000"/>
                                        <p:tgtEl>
                                          <p:spTgt spid="9">
                                            <p:txEl>
                                              <p:pRg st="1" end="1"/>
                                            </p:txEl>
                                          </p:spTgt>
                                        </p:tgtEl>
                                      </p:cBhvr>
                                    </p:animEffect>
                                    <p:anim calcmode="lin" valueType="num">
                                      <p:cBhvr>
                                        <p:cTn id="15"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2" end="2"/>
                                            </p:txEl>
                                          </p:spTgt>
                                        </p:tgtEl>
                                        <p:attrNameLst>
                                          <p:attrName>style.visibility</p:attrName>
                                        </p:attrNameLst>
                                      </p:cBhvr>
                                      <p:to>
                                        <p:strVal val="visible"/>
                                      </p:to>
                                    </p:set>
                                    <p:animEffect transition="in" filter="fade">
                                      <p:cBhvr>
                                        <p:cTn id="21" dur="1000"/>
                                        <p:tgtEl>
                                          <p:spTgt spid="9">
                                            <p:txEl>
                                              <p:pRg st="2" end="2"/>
                                            </p:txEl>
                                          </p:spTgt>
                                        </p:tgtEl>
                                      </p:cBhvr>
                                    </p:animEffect>
                                    <p:anim calcmode="lin" valueType="num">
                                      <p:cBhvr>
                                        <p:cTn id="22"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9">
                                            <p:txEl>
                                              <p:pRg st="4" end="4"/>
                                            </p:txEl>
                                          </p:spTgt>
                                        </p:tgtEl>
                                        <p:attrNameLst>
                                          <p:attrName>style.visibility</p:attrName>
                                        </p:attrNameLst>
                                      </p:cBhvr>
                                      <p:to>
                                        <p:strVal val="visible"/>
                                      </p:to>
                                    </p:set>
                                    <p:animEffect transition="in" filter="fade">
                                      <p:cBhvr>
                                        <p:cTn id="28" dur="1000"/>
                                        <p:tgtEl>
                                          <p:spTgt spid="9">
                                            <p:txEl>
                                              <p:pRg st="4" end="4"/>
                                            </p:txEl>
                                          </p:spTgt>
                                        </p:tgtEl>
                                      </p:cBhvr>
                                    </p:animEffect>
                                    <p:anim calcmode="lin" valueType="num">
                                      <p:cBhvr>
                                        <p:cTn id="29"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769441"/>
          </a:xfrm>
          <a:prstGeom prst="rect">
            <a:avLst/>
          </a:prstGeom>
          <a:noFill/>
        </p:spPr>
        <p:txBody>
          <a:bodyPr wrap="square" rtlCol="0">
            <a:spAutoFit/>
          </a:bodyPr>
          <a:lstStyle/>
          <a:p>
            <a:pPr algn="r" rtl="1"/>
            <a:r>
              <a:rPr lang="ar-SA" sz="4400" b="1" dirty="0">
                <a:solidFill>
                  <a:schemeClr val="bg1"/>
                </a:solidFill>
                <a:latin typeface="Alexandria" charset="0"/>
                <a:cs typeface="Alexandria" charset="0"/>
              </a:rPr>
              <a:t>شكراً لحضوركم</a:t>
            </a:r>
            <a:endParaRPr lang="en-US" sz="4400" b="1" dirty="0">
              <a:solidFill>
                <a:schemeClr val="bg1"/>
              </a:solidFill>
              <a:latin typeface="Alexandria" charset="0"/>
              <a:cs typeface="Alexandria" charset="0"/>
            </a:endParaRP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terms/"/>
    <ds:schemaRef ds:uri="http://purl.org/dc/elements/1.1/"/>
    <ds:schemaRef ds:uri="http://schemas.microsoft.com/office/2006/documentManagement/types"/>
    <ds:schemaRef ds:uri="http://www.w3.org/XML/1998/namespace"/>
    <ds:schemaRef ds:uri="http://schemas.openxmlformats.org/package/2006/metadata/core-properties"/>
    <ds:schemaRef ds:uri="aca13214-df29-4e3c-a050-857c0bf7bd8e"/>
    <ds:schemaRef ds:uri="688354b5-287c-4cda-825e-1d7935aea40e"/>
    <ds:schemaRef ds:uri="http://purl.org/dc/dcmitype/"/>
    <ds:schemaRef ds:uri="http://schemas.microsoft.com/office/infopath/2007/PartnerControls"/>
    <ds:schemaRef ds:uri="http://schemas.microsoft.com/office/2006/metadata/propertie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53981F08-C307-4D4E-BFA3-B56087620CCB}"/>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1467</TotalTime>
  <Words>3058</Words>
  <Application>Microsoft Office PowerPoint</Application>
  <PresentationFormat>Widescreen</PresentationFormat>
  <Paragraphs>269</Paragraphs>
  <Slides>37</Slides>
  <Notes>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37</vt:i4>
      </vt:variant>
    </vt:vector>
  </HeadingPairs>
  <TitlesOfParts>
    <vt:vector size="44" baseType="lpstr">
      <vt:lpstr>Alexandria</vt:lpstr>
      <vt:lpstr>Arial</vt:lpstr>
      <vt:lpstr>Roboto Light</vt:lpstr>
      <vt:lpstr>Calibri</vt:lpstr>
      <vt:lpstr>Alexandria Light</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SHAFIG</cp:lastModifiedBy>
  <cp:revision>211</cp:revision>
  <dcterms:created xsi:type="dcterms:W3CDTF">2023-04-29T09:08:00Z</dcterms:created>
  <dcterms:modified xsi:type="dcterms:W3CDTF">2026-09-14T18:47:48Z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