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82" r:id="rId2"/>
    <p:sldId id="306" r:id="rId3"/>
    <p:sldId id="262" r:id="rId4"/>
    <p:sldId id="257" r:id="rId5"/>
    <p:sldId id="448" r:id="rId6"/>
    <p:sldId id="449" r:id="rId7"/>
    <p:sldId id="450" r:id="rId8"/>
    <p:sldId id="451" r:id="rId9"/>
    <p:sldId id="452" r:id="rId10"/>
    <p:sldId id="447" r:id="rId11"/>
    <p:sldId id="445" r:id="rId12"/>
    <p:sldId id="446" r:id="rId13"/>
    <p:sldId id="483" r:id="rId14"/>
    <p:sldId id="454" r:id="rId15"/>
    <p:sldId id="455" r:id="rId16"/>
    <p:sldId id="456" r:id="rId17"/>
    <p:sldId id="457" r:id="rId18"/>
    <p:sldId id="458" r:id="rId19"/>
    <p:sldId id="459" r:id="rId20"/>
    <p:sldId id="461" r:id="rId21"/>
    <p:sldId id="462" r:id="rId22"/>
    <p:sldId id="465" r:id="rId23"/>
    <p:sldId id="463" r:id="rId24"/>
    <p:sldId id="464" r:id="rId25"/>
    <p:sldId id="466" r:id="rId26"/>
    <p:sldId id="467" r:id="rId27"/>
    <p:sldId id="484" r:id="rId28"/>
    <p:sldId id="468" r:id="rId29"/>
    <p:sldId id="470" r:id="rId30"/>
    <p:sldId id="471" r:id="rId31"/>
    <p:sldId id="472" r:id="rId32"/>
    <p:sldId id="473" r:id="rId33"/>
    <p:sldId id="474" r:id="rId34"/>
    <p:sldId id="475" r:id="rId35"/>
    <p:sldId id="476" r:id="rId36"/>
    <p:sldId id="469" r:id="rId37"/>
    <p:sldId id="477" r:id="rId38"/>
    <p:sldId id="478" r:id="rId39"/>
    <p:sldId id="479" r:id="rId40"/>
    <p:sldId id="480" r:id="rId41"/>
    <p:sldId id="308" r:id="rId42"/>
    <p:sldId id="481"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96AE"/>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432" autoAdjust="0"/>
    <p:restoredTop sz="94660"/>
  </p:normalViewPr>
  <p:slideViewPr>
    <p:cSldViewPr snapToGrid="0">
      <p:cViewPr varScale="1">
        <p:scale>
          <a:sx n="115" d="100"/>
          <a:sy n="115" d="100"/>
        </p:scale>
        <p:origin x="216" y="3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3/9/23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3/9/23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3/9/23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3/9/23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4514850" y="2871216"/>
            <a:ext cx="7685859" cy="2310383"/>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4974838" y="2951313"/>
            <a:ext cx="7066778" cy="2185214"/>
          </a:xfrm>
          <a:prstGeom prst="rect">
            <a:avLst/>
          </a:prstGeom>
          <a:noFill/>
        </p:spPr>
        <p:txBody>
          <a:bodyPr wrap="square" rtlCol="0">
            <a:spAutoFit/>
          </a:bodyPr>
          <a:lstStyle/>
          <a:p>
            <a:pPr algn="l"/>
            <a:r>
              <a:rPr lang="en-US" sz="3600" b="1" dirty="0">
                <a:solidFill>
                  <a:schemeClr val="bg1"/>
                </a:solidFill>
                <a:latin typeface="Al-Jazeera-Arabic-Regular" pitchFamily="2" charset="-78"/>
                <a:cs typeface="Al-Jazeera-Arabic-Regular" pitchFamily="2" charset="-78"/>
              </a:rPr>
              <a:t>DGM 11</a:t>
            </a:r>
            <a:r>
              <a:rPr lang="ar-SA" sz="3600" b="1" dirty="0">
                <a:solidFill>
                  <a:schemeClr val="bg1"/>
                </a:solidFill>
                <a:latin typeface="Al-Jazeera-Arabic-Regular" pitchFamily="2" charset="-78"/>
                <a:cs typeface="Al-Jazeera-Arabic-Regular" pitchFamily="2" charset="-78"/>
              </a:rPr>
              <a:t>٣</a:t>
            </a:r>
            <a:endParaRPr lang="en-US" sz="3600" b="1" dirty="0">
              <a:solidFill>
                <a:schemeClr val="bg1"/>
              </a:solidFill>
              <a:latin typeface="Al-Jazeera-Arabic-Regular" pitchFamily="2" charset="-78"/>
              <a:cs typeface="Al-Jazeera-Arabic-Regular" pitchFamily="2" charset="-78"/>
            </a:endParaRPr>
          </a:p>
          <a:p>
            <a:pPr algn="l"/>
            <a:r>
              <a:rPr lang="en-US" sz="3600" b="1" dirty="0">
                <a:solidFill>
                  <a:schemeClr val="bg1"/>
                </a:solidFill>
                <a:latin typeface="Al-Jazeera-Arabic-Regular" pitchFamily="2" charset="-78"/>
                <a:cs typeface="Al-Jazeera-Arabic-Regular" pitchFamily="2" charset="-78"/>
              </a:rPr>
              <a:t>Lecture 6:</a:t>
            </a:r>
            <a:r>
              <a:rPr lang="ar-SA" sz="3600" b="1" dirty="0">
                <a:solidFill>
                  <a:schemeClr val="bg1"/>
                </a:solidFill>
                <a:latin typeface="Al-Jazeera-Arabic-Regular" pitchFamily="2" charset="-78"/>
                <a:cs typeface="Al-Jazeera-Arabic-Regular" pitchFamily="2" charset="-78"/>
              </a:rPr>
              <a:t> </a:t>
            </a:r>
            <a:endParaRPr lang="en-US" sz="3600" b="1" dirty="0">
              <a:solidFill>
                <a:schemeClr val="bg1"/>
              </a:solidFill>
              <a:latin typeface="Al-Jazeera-Arabic-Regular" pitchFamily="2" charset="-78"/>
              <a:cs typeface="Al-Jazeera-Arabic-Regular" pitchFamily="2" charset="-78"/>
            </a:endParaRPr>
          </a:p>
          <a:p>
            <a:pPr algn="r" rtl="1"/>
            <a:r>
              <a:rPr lang="ar-SA" sz="3200" b="1" dirty="0">
                <a:solidFill>
                  <a:schemeClr val="bg1"/>
                </a:solidFill>
                <a:latin typeface="Al-Jazeera-Arabic-Regular" pitchFamily="2" charset="-78"/>
                <a:cs typeface="Al-Jazeera-Arabic-Regular" pitchFamily="2" charset="-78"/>
              </a:rPr>
              <a:t>النظام التماثلي والنظام الرقمي</a:t>
            </a:r>
            <a:endParaRPr lang="en-US" sz="3200" b="1" dirty="0">
              <a:solidFill>
                <a:schemeClr val="bg1"/>
              </a:solidFill>
              <a:latin typeface="Al-Jazeera-Arabic-Regular" pitchFamily="2" charset="-78"/>
              <a:cs typeface="Al-Jazeera-Arabic-Regular" pitchFamily="2" charset="-78"/>
            </a:endParaRPr>
          </a:p>
          <a:p>
            <a:pPr algn="r" rtl="1"/>
            <a:r>
              <a:rPr lang="en-US" sz="3200" b="1" dirty="0">
                <a:solidFill>
                  <a:schemeClr val="bg1"/>
                </a:solidFill>
                <a:latin typeface="Al-Jazeera-Arabic-Regular" pitchFamily="2" charset="-78"/>
                <a:cs typeface="Al-Jazeera-Arabic-Regular" pitchFamily="2" charset="-78"/>
              </a:rPr>
              <a:t>Analog &amp; Digital Systems</a:t>
            </a:r>
            <a:endParaRPr lang="ar-SA" sz="3200" b="1"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186883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88514" y="600294"/>
            <a:ext cx="27671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محتويات المحاضرة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19654" y="2457493"/>
            <a:ext cx="11563980" cy="2204193"/>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النظام التماثلي</a:t>
            </a: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النظام الرقمي</a:t>
            </a: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مقارنة بين النظام التماثلي والرقمي</a:t>
            </a:r>
          </a:p>
        </p:txBody>
      </p:sp>
    </p:spTree>
    <p:extLst>
      <p:ext uri="{BB962C8B-B14F-4D97-AF65-F5344CB8AC3E}">
        <p14:creationId xmlns:p14="http://schemas.microsoft.com/office/powerpoint/2010/main" val="2905613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4658514" y="588321"/>
            <a:ext cx="1156086"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مقدمة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392173" y="1920343"/>
            <a:ext cx="9935753" cy="3275705"/>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كلنا نسمع ونرى التغير المستمر في أمور حياتنا، نشاهد التطور اليومي في الأجهزة والأدوات التي نستعملها، ويصاحب هذا التطور دائما بعض التعبيرات التقنية، والتي من كثرة تردادها شبه اليومي، أصبحت تكاد أن تكون على لسان كل فرد، حتى وإن كان هذا الفرد ممن لم يتلقون الحد الأدني من المعلومات عن هذه التعبيرات. إن من أهم تلك التعبيرات التي دخلت حياتنا كلمة "رقمي". كما أن البعض يفضل الإبقاء على اسمها الأجنبي وهو ديجيتال. نحاول هنا مناقشة هذا الموضوع، والذي هو في الواقع مفتاح وركيزة التقدم العلمي خلال القرن القادم، والذي فتح آفاقا كان من الصعب على الانسان التعرف عليها أو القيام بها.</a:t>
            </a:r>
          </a:p>
        </p:txBody>
      </p:sp>
    </p:spTree>
    <p:extLst>
      <p:ext uri="{BB962C8B-B14F-4D97-AF65-F5344CB8AC3E}">
        <p14:creationId xmlns:p14="http://schemas.microsoft.com/office/powerpoint/2010/main" val="2100226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6" y="-92202"/>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6714451" cy="1972334"/>
          </a:xfrm>
          <a:prstGeom prst="rect">
            <a:avLst/>
          </a:prstGeom>
        </p:spPr>
      </p:pic>
      <p:sp>
        <p:nvSpPr>
          <p:cNvPr id="14" name="TextBox 13"/>
          <p:cNvSpPr txBox="1"/>
          <p:nvPr/>
        </p:nvSpPr>
        <p:spPr>
          <a:xfrm>
            <a:off x="-465881" y="4981900"/>
            <a:ext cx="6080709" cy="584775"/>
          </a:xfrm>
          <a:prstGeom prst="rect">
            <a:avLst/>
          </a:prstGeom>
          <a:noFill/>
        </p:spPr>
        <p:txBody>
          <a:bodyPr wrap="squar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النظام التماثلي</a:t>
            </a:r>
          </a:p>
        </p:txBody>
      </p:sp>
    </p:spTree>
    <p:extLst>
      <p:ext uri="{BB962C8B-B14F-4D97-AF65-F5344CB8AC3E}">
        <p14:creationId xmlns:p14="http://schemas.microsoft.com/office/powerpoint/2010/main" val="3253018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4658514" y="588321"/>
            <a:ext cx="1156086"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مقدمة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604507" y="1482893"/>
            <a:ext cx="9935753" cy="4466351"/>
          </a:xfrm>
          <a:prstGeom prst="rect">
            <a:avLst/>
          </a:prstGeom>
          <a:noFill/>
        </p:spPr>
        <p:txBody>
          <a:bodyPr wrap="square" rtlCol="0">
            <a:spAutoFit/>
          </a:bodyPr>
          <a:lstStyle/>
          <a:p>
            <a:pPr algn="just" rtl="1">
              <a:lnSpc>
                <a:spcPct val="150000"/>
              </a:lnSpc>
            </a:pPr>
            <a:r>
              <a:rPr lang="ar-EG" sz="2400" b="0" i="0" dirty="0">
                <a:solidFill>
                  <a:srgbClr val="333333"/>
                </a:solidFill>
                <a:effectLst/>
                <a:latin typeface="Al-Jazeera-Arabic-Regular" pitchFamily="2" charset="-78"/>
                <a:cs typeface="Al-Jazeera-Arabic-Regular" pitchFamily="2" charset="-78"/>
              </a:rPr>
              <a:t>الواقع أنه سواء لاحظت أو لم تلاحظ، فإن حياتنا تكاد تتحول إلى حياة رقمية، كل ما نستعمله الآن تتحكم به الأرقام. التلفون الرقمي والراديو الرقمي والستلايت الرقمي، أقسام التحكم بالطائرات والمصانع والاتصالات وغيرها وغيرها. وحتى الأجهزة المنزلية كالميكروويف والغسالة وفرن الغاز والتلفزيون وغيرها، كلها ذهبت لهذا الطريق. حتى البشر هنا في الغرب "وقريبا في الشرق" ، أخذ كل منهم رقما. ضع هذا الرقم في كمبيوتر معين لتعرف كل شيء. لن يوجد شيء تقريبا كان مستعملا في السابق إلا وسيكون له بديل رقمي في المستقبل. إذن ماذا كانت التقنية التي كنا نستعملها سابقا؟ الجواب هو أنها كانت تقنية التماثلية أو الأنالوج.</a:t>
            </a:r>
          </a:p>
        </p:txBody>
      </p:sp>
    </p:spTree>
    <p:extLst>
      <p:ext uri="{BB962C8B-B14F-4D97-AF65-F5344CB8AC3E}">
        <p14:creationId xmlns:p14="http://schemas.microsoft.com/office/powerpoint/2010/main" val="3083983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895256" y="588321"/>
            <a:ext cx="352853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التماثلي </a:t>
            </a:r>
            <a:r>
              <a:rPr lang="en-US" sz="2800" b="1" dirty="0">
                <a:solidFill>
                  <a:schemeClr val="bg1"/>
                </a:solidFill>
                <a:latin typeface="Al-Jazeera-Arabic-Regular" pitchFamily="2" charset="-78"/>
                <a:cs typeface="Al-Jazeera-Arabic-Regular" pitchFamily="2" charset="-78"/>
              </a:rPr>
              <a:t>Analog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51740" y="1724725"/>
            <a:ext cx="11033025" cy="3912353"/>
          </a:xfrm>
          <a:prstGeom prst="rect">
            <a:avLst/>
          </a:prstGeom>
          <a:noFill/>
        </p:spPr>
        <p:txBody>
          <a:bodyPr wrap="square" rtlCol="0">
            <a:spAutoFit/>
          </a:bodyPr>
          <a:lstStyle/>
          <a:p>
            <a:pPr algn="just" rtl="1">
              <a:lnSpc>
                <a:spcPct val="150000"/>
              </a:lnSpc>
            </a:pPr>
            <a:r>
              <a:rPr lang="ar-EG" sz="2400" b="0" i="0" dirty="0">
                <a:solidFill>
                  <a:srgbClr val="333333"/>
                </a:solidFill>
                <a:effectLst/>
                <a:latin typeface="Al-Jazeera-Arabic-Regular" pitchFamily="2" charset="-78"/>
                <a:cs typeface="Al-Jazeera-Arabic-Regular" pitchFamily="2" charset="-78"/>
              </a:rPr>
              <a:t>تشير الى الطريقة التي يتم فيها تقديم كمية من بيانات أو معلومات أو اشارات يمكن أن تتفاوت على أي مدى من القيم باستمرار، وذلك على خلاف التقنية الرقمية التي إذا قدمت فيها تلك الكمية على أي مدى، فإنها تكون متساوية دائما ولا تتفاوت. يمكن إعتبار معلومات الأنالوج بأنها تلك المعلومات ذات الشكل الطبيعي الذي لم يتم معالجته.</a:t>
            </a:r>
          </a:p>
          <a:p>
            <a:pPr algn="just" rtl="1">
              <a:lnSpc>
                <a:spcPct val="150000"/>
              </a:lnSpc>
            </a:pPr>
            <a:r>
              <a:rPr lang="ar-EG" sz="2400" b="0" i="0" dirty="0">
                <a:solidFill>
                  <a:srgbClr val="333333"/>
                </a:solidFill>
                <a:effectLst/>
                <a:latin typeface="Al-Jazeera-Arabic-Regular" pitchFamily="2" charset="-78"/>
                <a:cs typeface="Al-Jazeera-Arabic-Regular" pitchFamily="2" charset="-78"/>
              </a:rPr>
              <a:t>ولهذا يمكن عند التفكير بالطبيعة أن نعتبرها أنالوج، حيث تكون فيها المعلومات عبارة عن كميات مادية متماثلة ومتتالية ومستمرة ويمكن لقيمتها أن تتغير، مثل الحرارة أو التيار أو الفولت أو السرعة أو الصوت. </a:t>
            </a:r>
          </a:p>
        </p:txBody>
      </p:sp>
    </p:spTree>
    <p:extLst>
      <p:ext uri="{BB962C8B-B14F-4D97-AF65-F5344CB8AC3E}">
        <p14:creationId xmlns:p14="http://schemas.microsoft.com/office/powerpoint/2010/main" val="21390143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735729" y="588321"/>
            <a:ext cx="352853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التماثلي </a:t>
            </a:r>
            <a:r>
              <a:rPr lang="en-US" sz="2800" b="1" dirty="0">
                <a:solidFill>
                  <a:schemeClr val="bg1"/>
                </a:solidFill>
                <a:latin typeface="Al-Jazeera-Arabic-Regular" pitchFamily="2" charset="-78"/>
                <a:cs typeface="Al-Jazeera-Arabic-Regular" pitchFamily="2" charset="-78"/>
              </a:rPr>
              <a:t>Analog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802201" y="2032409"/>
            <a:ext cx="6948194" cy="3399391"/>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خذ مثلا الصوت، أنت إذا تكلمت بصوت ولنفترض أنه مرتفعا، فإن الشخص القريب منك سيسمعه بشكل عال، أما الشخص الأبعد قليلا فسيسمعه أقل علوا، ولكن الشخص البعيد نسبيا، فسيسمعه بشكل ضعيف. إن الطريقة التي تعامل فيها الصوت هنا نطلق عليها "أنالوج" أو تماثلية، حيث أن ارتفاع الصوت يتماثل في المراحل المتجاورة، ولكنه لا يتطابق تماما فيها بسبب أنه يقل تدريجيا. إن مثال الصوت يمكن أن يشبه أمثلة أخرى كالحرارة أو السرعة أو غيرها.</a:t>
            </a:r>
          </a:p>
        </p:txBody>
      </p:sp>
      <p:pic>
        <p:nvPicPr>
          <p:cNvPr id="11" name="Picture 10">
            <a:extLst>
              <a:ext uri="{FF2B5EF4-FFF2-40B4-BE49-F238E27FC236}">
                <a16:creationId xmlns:a16="http://schemas.microsoft.com/office/drawing/2014/main" id="{04D416BA-77DE-D140-B5C1-464B4F5FBD5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1653" y="2153690"/>
            <a:ext cx="4303867" cy="2859418"/>
          </a:xfrm>
          <a:prstGeom prst="rect">
            <a:avLst/>
          </a:prstGeom>
        </p:spPr>
      </p:pic>
    </p:spTree>
    <p:extLst>
      <p:ext uri="{BB962C8B-B14F-4D97-AF65-F5344CB8AC3E}">
        <p14:creationId xmlns:p14="http://schemas.microsoft.com/office/powerpoint/2010/main" val="2900980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735729" y="588321"/>
            <a:ext cx="352853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التماثلي </a:t>
            </a:r>
            <a:r>
              <a:rPr lang="en-US" sz="2800" b="1" dirty="0">
                <a:solidFill>
                  <a:schemeClr val="bg1"/>
                </a:solidFill>
                <a:latin typeface="Al-Jazeera-Arabic-Regular" pitchFamily="2" charset="-78"/>
                <a:cs typeface="Al-Jazeera-Arabic-Regular" pitchFamily="2" charset="-78"/>
              </a:rPr>
              <a:t>Analog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900488" y="1322634"/>
            <a:ext cx="6888875" cy="4660699"/>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من الأمثلة المشهورة التي كثيرا ما يتساءل البعض عن تفسير لها، هو ما يحدث عندما نقوم بعمل نسخة بجهاز الفيديو، إن النسخة تكون دوما ذات جودة أقل من الأصل، ويسوء الأمر أكثر عندما تقوم بعمل نسخة جديدة عن الشريط المنسوخ وهكذا. السبب هو أن التقنية المستخدمة في هذا العمل هي تقنية الأنالوج التي تتأثر بالعوامل المختلفة. ففي المثال الأول الخاص بالصوت نجد أن العوائق في طريق الصوت وهو الهواء هنا، كان سببا في التدهور التدريجي لشدة الصوت. كما أن مقاومة التوصيلات المختلفة داخل الفيديو ونوعية الشريط وشدة أو انخفاض التيار الكهربي وغيرة كان سبب تدهور جودة التسجيل في مثال الفيديو، وهكذا.</a:t>
            </a:r>
          </a:p>
        </p:txBody>
      </p:sp>
      <p:pic>
        <p:nvPicPr>
          <p:cNvPr id="11" name="Picture 10">
            <a:extLst>
              <a:ext uri="{FF2B5EF4-FFF2-40B4-BE49-F238E27FC236}">
                <a16:creationId xmlns:a16="http://schemas.microsoft.com/office/drawing/2014/main" id="{B76E6274-1FA8-C546-B2BA-B306C5476A9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8194" y="2198521"/>
            <a:ext cx="4205188" cy="2495078"/>
          </a:xfrm>
          <a:prstGeom prst="rect">
            <a:avLst/>
          </a:prstGeom>
        </p:spPr>
      </p:pic>
    </p:spTree>
    <p:extLst>
      <p:ext uri="{BB962C8B-B14F-4D97-AF65-F5344CB8AC3E}">
        <p14:creationId xmlns:p14="http://schemas.microsoft.com/office/powerpoint/2010/main" val="1038046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735729" y="588321"/>
            <a:ext cx="352853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التماثلي </a:t>
            </a:r>
            <a:r>
              <a:rPr lang="en-US" sz="2800" b="1" dirty="0">
                <a:solidFill>
                  <a:schemeClr val="bg1"/>
                </a:solidFill>
                <a:latin typeface="Al-Jazeera-Arabic-Regular" pitchFamily="2" charset="-78"/>
                <a:cs typeface="Al-Jazeera-Arabic-Regular" pitchFamily="2" charset="-78"/>
              </a:rPr>
              <a:t>Analog</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470373" y="1878107"/>
            <a:ext cx="5281371" cy="3275705"/>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تستخدم تقنية الأنالوج في الإرسال الإلكتروني الذي يتم فيه انتاج ترددات متغيرة من أجل انتاج تغير في التيار الإلكترومغناطيسي. يحدث هذا في الإرسال الإذاعي والتلف</a:t>
            </a:r>
            <a:r>
              <a:rPr lang="ar-SA" sz="2000" dirty="0">
                <a:solidFill>
                  <a:srgbClr val="000000"/>
                </a:solidFill>
                <a:latin typeface="Al-Jazeera-Arabic-Regular" pitchFamily="2" charset="-78"/>
                <a:cs typeface="Al-Jazeera-Arabic-Regular" pitchFamily="2" charset="-78"/>
              </a:rPr>
              <a:t>زي</a:t>
            </a:r>
            <a:r>
              <a:rPr lang="ar-EG" sz="2000" b="0" i="0" dirty="0">
                <a:solidFill>
                  <a:srgbClr val="000000"/>
                </a:solidFill>
                <a:effectLst/>
                <a:latin typeface="Al-Jazeera-Arabic-Regular" pitchFamily="2" charset="-78"/>
                <a:cs typeface="Al-Jazeera-Arabic-Regular" pitchFamily="2" charset="-78"/>
              </a:rPr>
              <a:t>وني منذ أن بدأ وحتى الآن، حيث بدأت تقنية الديجيتال تحل محلها بالتدريج. إن أي تقنية تتضمن تغيرا أو عدم الثبات أو التباين أو التغير المستمر هي تقنية أنالوج</a:t>
            </a:r>
            <a:endParaRPr lang="ar-EG" sz="2000" b="0" i="0" dirty="0">
              <a:solidFill>
                <a:srgbClr val="333333"/>
              </a:solidFill>
              <a:effectLst/>
              <a:latin typeface="Al-Jazeera-Arabic-Regular" pitchFamily="2" charset="-78"/>
              <a:cs typeface="Al-Jazeera-Arabic-Regular" pitchFamily="2" charset="-78"/>
            </a:endParaRPr>
          </a:p>
        </p:txBody>
      </p:sp>
      <p:pic>
        <p:nvPicPr>
          <p:cNvPr id="11" name="Picture 10">
            <a:extLst>
              <a:ext uri="{FF2B5EF4-FFF2-40B4-BE49-F238E27FC236}">
                <a16:creationId xmlns:a16="http://schemas.microsoft.com/office/drawing/2014/main" id="{3922299D-5F4C-4C46-A34A-20191F493D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1183" y="2198521"/>
            <a:ext cx="5630991" cy="2634879"/>
          </a:xfrm>
          <a:prstGeom prst="rect">
            <a:avLst/>
          </a:prstGeom>
        </p:spPr>
      </p:pic>
    </p:spTree>
    <p:extLst>
      <p:ext uri="{BB962C8B-B14F-4D97-AF65-F5344CB8AC3E}">
        <p14:creationId xmlns:p14="http://schemas.microsoft.com/office/powerpoint/2010/main" val="3371038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377486" y="588321"/>
            <a:ext cx="4652236"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الإشارة التماثلية </a:t>
            </a:r>
            <a:r>
              <a:rPr lang="en-US" sz="2800" b="1" dirty="0">
                <a:solidFill>
                  <a:schemeClr val="bg1"/>
                </a:solidFill>
                <a:latin typeface="Al-Jazeera-Arabic-Regular" pitchFamily="2" charset="-78"/>
                <a:cs typeface="Al-Jazeera-Arabic-Regular" pitchFamily="2" charset="-78"/>
              </a:rPr>
              <a:t>Analog Signal</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028501" y="1471223"/>
            <a:ext cx="7781310" cy="419903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الإشارة التماثلية هي موجة مستمرة </a:t>
            </a:r>
            <a:r>
              <a:rPr lang="ar-SA" sz="2000" dirty="0" err="1">
                <a:solidFill>
                  <a:srgbClr val="000000"/>
                </a:solidFill>
                <a:latin typeface="Al-Jazeera-Arabic-Regular" pitchFamily="2" charset="-78"/>
                <a:cs typeface="Al-Jazeera-Arabic-Regular" pitchFamily="2" charset="-78"/>
              </a:rPr>
              <a:t>ت</a:t>
            </a:r>
            <a:r>
              <a:rPr lang="ar-EG" sz="2000" b="0" i="0" dirty="0">
                <a:solidFill>
                  <a:srgbClr val="000000"/>
                </a:solidFill>
                <a:effectLst/>
                <a:latin typeface="Al-Jazeera-Arabic-Regular" pitchFamily="2" charset="-78"/>
                <a:cs typeface="Al-Jazeera-Arabic-Regular" pitchFamily="2" charset="-78"/>
              </a:rPr>
              <a:t>تغير بسلاسة مع مرور الوقت.</a:t>
            </a: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يمكن أن يكون للإشارة التناظرية عدد لا حصر له من القيم وتختلف بشكل مستمر مع مرور الوقت.</a:t>
            </a: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عادة ما يتم تمثيل إشارة تمثيلية بواسطة موجة جيبية.</a:t>
            </a: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تتكون كل دورة من قوس واحد فوق محور الزمن متبوعًا بقوس واحد أسفل محور الزمن.</a:t>
            </a: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مثال على الإشارة التماثلية هو الصوت البشري. عندما نتحدث، نستخدم الهواء طاقة في شكل إشارة </a:t>
            </a:r>
            <a:r>
              <a:rPr lang="ar-SA" sz="2000" dirty="0">
                <a:solidFill>
                  <a:srgbClr val="000000"/>
                </a:solidFill>
                <a:latin typeface="Al-Jazeera-Arabic-Regular" pitchFamily="2" charset="-78"/>
                <a:cs typeface="Al-Jazeera-Arabic-Regular" pitchFamily="2" charset="-78"/>
              </a:rPr>
              <a:t>تناظرية</a:t>
            </a:r>
            <a:r>
              <a:rPr lang="ar-EG" sz="2000" b="0" i="0" dirty="0">
                <a:solidFill>
                  <a:srgbClr val="000000"/>
                </a:solidFill>
                <a:effectLst/>
                <a:latin typeface="Al-Jazeera-Arabic-Regular" pitchFamily="2" charset="-78"/>
                <a:cs typeface="Al-Jazeera-Arabic-Regular" pitchFamily="2" charset="-78"/>
              </a:rPr>
              <a:t>. </a:t>
            </a:r>
            <a:r>
              <a:rPr lang="ar-EG" sz="2000" dirty="0">
                <a:solidFill>
                  <a:srgbClr val="000000"/>
                </a:solidFill>
                <a:latin typeface="Al-Jazeera-Arabic-Regular" pitchFamily="2" charset="-78"/>
                <a:cs typeface="Al-Jazeera-Arabic-Regular" pitchFamily="2" charset="-78"/>
              </a:rPr>
              <a:t>و</a:t>
            </a:r>
            <a:r>
              <a:rPr lang="ar-EG" sz="2000" b="0" i="0" dirty="0">
                <a:solidFill>
                  <a:srgbClr val="000000"/>
                </a:solidFill>
                <a:effectLst/>
                <a:latin typeface="Al-Jazeera-Arabic-Regular" pitchFamily="2" charset="-78"/>
                <a:cs typeface="Al-Jazeera-Arabic-Regular" pitchFamily="2" charset="-78"/>
              </a:rPr>
              <a:t>يمكن أن تكون الإشارة الكهربائية من شريط الصوت أيضًا في شكل تماثلي</a:t>
            </a:r>
          </a:p>
        </p:txBody>
      </p:sp>
      <p:sp>
        <p:nvSpPr>
          <p:cNvPr id="12" name="object 5">
            <a:extLst>
              <a:ext uri="{FF2B5EF4-FFF2-40B4-BE49-F238E27FC236}">
                <a16:creationId xmlns:a16="http://schemas.microsoft.com/office/drawing/2014/main" id="{FC35B6CE-36D8-6A4E-BE2C-E39BA336FE64}"/>
              </a:ext>
            </a:extLst>
          </p:cNvPr>
          <p:cNvSpPr/>
          <p:nvPr/>
        </p:nvSpPr>
        <p:spPr>
          <a:xfrm>
            <a:off x="130613" y="2286000"/>
            <a:ext cx="3686335" cy="2470963"/>
          </a:xfrm>
          <a:prstGeom prst="rect">
            <a:avLst/>
          </a:prstGeom>
          <a:blipFill>
            <a:blip r:embed="rId6" cstate="print"/>
            <a:stretch>
              <a:fillRect/>
            </a:stretch>
          </a:blipFill>
        </p:spPr>
        <p:txBody>
          <a:bodyPr wrap="square" lIns="0" tIns="0" rIns="0" bIns="0" rtlCol="0"/>
          <a:lstStyle/>
          <a:p>
            <a:endParaRPr dirty="0">
              <a:latin typeface="Calibri" panose="020F0502020204030204" pitchFamily="34" charset="0"/>
            </a:endParaRPr>
          </a:p>
        </p:txBody>
      </p:sp>
    </p:spTree>
    <p:extLst>
      <p:ext uri="{BB962C8B-B14F-4D97-AF65-F5344CB8AC3E}">
        <p14:creationId xmlns:p14="http://schemas.microsoft.com/office/powerpoint/2010/main" val="2490688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4089722" y="588321"/>
            <a:ext cx="2193229"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انتقال البيانات</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382750" y="1469378"/>
            <a:ext cx="10395461" cy="3737370"/>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تنتقل البيانات كإشارة كهربائية.</a:t>
            </a: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يتم تمثيل الإشارة الكهربائية </a:t>
            </a:r>
            <a:r>
              <a:rPr lang="ar-EG" sz="2000" dirty="0">
                <a:solidFill>
                  <a:srgbClr val="000000"/>
                </a:solidFill>
                <a:latin typeface="Al-Jazeera-Arabic-Regular" pitchFamily="2" charset="-78"/>
                <a:cs typeface="Al-Jazeera-Arabic-Regular" pitchFamily="2" charset="-78"/>
              </a:rPr>
              <a:t>في شكل</a:t>
            </a:r>
            <a:r>
              <a:rPr lang="ar-EG" sz="2000" b="0" i="0" dirty="0">
                <a:solidFill>
                  <a:srgbClr val="000000"/>
                </a:solidFill>
                <a:effectLst/>
                <a:latin typeface="Al-Jazeera-Arabic-Regular" pitchFamily="2" charset="-78"/>
                <a:cs typeface="Al-Jazeera-Arabic-Regular" pitchFamily="2" charset="-78"/>
              </a:rPr>
              <a:t> فرق الجهد مع مرور الوقت.</a:t>
            </a:r>
            <a:endParaRPr lang="en-US" sz="2000" b="0" i="0" dirty="0">
              <a:solidFill>
                <a:srgbClr val="000000"/>
              </a:solidFill>
              <a:effectLst/>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يحدث التغيير عندما يبدأ الجهد عند الصفر ويزداد حتى يصل إلى ذروته، ثم تراجع الإشارة إلى أدنى مستوى لها.</a:t>
            </a:r>
            <a:endParaRPr lang="en-US" sz="2000" b="0" i="0" dirty="0">
              <a:solidFill>
                <a:srgbClr val="000000"/>
              </a:solidFill>
              <a:effectLst/>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في الكمبيوتر، نرسل معلومات على الكمبيوتر، قد تكون هذه المعلومات في شكل بيانات </a:t>
            </a:r>
            <a:r>
              <a:rPr lang="ar-SA" sz="2000" dirty="0" err="1">
                <a:solidFill>
                  <a:srgbClr val="000000"/>
                </a:solidFill>
                <a:latin typeface="Al-Jazeera-Arabic-Regular" pitchFamily="2" charset="-78"/>
                <a:cs typeface="Al-Jazeera-Arabic-Regular" pitchFamily="2" charset="-78"/>
              </a:rPr>
              <a:t>أ</a:t>
            </a:r>
            <a:r>
              <a:rPr lang="ar-EG" sz="2000" b="0" i="0" dirty="0">
                <a:solidFill>
                  <a:srgbClr val="000000"/>
                </a:solidFill>
                <a:effectLst/>
                <a:latin typeface="Al-Jazeera-Arabic-Regular" pitchFamily="2" charset="-78"/>
                <a:cs typeface="Al-Jazeera-Arabic-Regular" pitchFamily="2" charset="-78"/>
              </a:rPr>
              <a:t>و صوت أو صور أو غير ذلك.</a:t>
            </a: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من أجل نقل هذه المعلومات عبر الشبكة، يجب أن تكون في شكل الإشارات الكهرومغناطيسية.</a:t>
            </a: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لذلك في الكمبيوتر، تتدفق المعلومات داخل الجهاز في شكل إشارة عبر وسائط النقل.</a:t>
            </a:r>
          </a:p>
        </p:txBody>
      </p:sp>
    </p:spTree>
    <p:extLst>
      <p:ext uri="{BB962C8B-B14F-4D97-AF65-F5344CB8AC3E}">
        <p14:creationId xmlns:p14="http://schemas.microsoft.com/office/powerpoint/2010/main" val="1329913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4089722" y="588321"/>
            <a:ext cx="2193229"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انتقال البيانات</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293218" y="2257205"/>
            <a:ext cx="7462691" cy="234359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يمكن أن تكون هذه الإشارة في شكل تماثلي أو رقمي.</a:t>
            </a: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عندما يتم إرسال البيانات من المدخلات </a:t>
            </a:r>
            <a:r>
              <a:rPr lang="en-US" sz="2000" b="0" i="0" dirty="0">
                <a:solidFill>
                  <a:srgbClr val="000000"/>
                </a:solidFill>
                <a:effectLst/>
                <a:latin typeface="Al-Jazeera-Arabic-Regular" pitchFamily="2" charset="-78"/>
                <a:cs typeface="Al-Jazeera-Arabic-Regular" pitchFamily="2" charset="-78"/>
              </a:rPr>
              <a:t>input devices</a:t>
            </a:r>
            <a:r>
              <a:rPr lang="ar-EG" sz="2000" b="0" i="0" dirty="0">
                <a:solidFill>
                  <a:srgbClr val="000000"/>
                </a:solidFill>
                <a:effectLst/>
                <a:latin typeface="Al-Jazeera-Arabic-Regular" pitchFamily="2" charset="-78"/>
                <a:cs typeface="Al-Jazeera-Arabic-Regular" pitchFamily="2" charset="-78"/>
              </a:rPr>
              <a:t> إلى داخل الكمبيوتر، فإنها ترسل إشارة </a:t>
            </a:r>
            <a:r>
              <a:rPr lang="ar-SA" sz="2000" dirty="0">
                <a:solidFill>
                  <a:srgbClr val="000000"/>
                </a:solidFill>
                <a:latin typeface="Al-Jazeera-Arabic-Regular" pitchFamily="2" charset="-78"/>
                <a:cs typeface="Al-Jazeera-Arabic-Regular" pitchFamily="2" charset="-78"/>
              </a:rPr>
              <a:t>متغيرة </a:t>
            </a:r>
            <a:r>
              <a:rPr lang="ar-EG" sz="2000" b="0" i="0" dirty="0">
                <a:solidFill>
                  <a:srgbClr val="000000"/>
                </a:solidFill>
                <a:effectLst/>
                <a:latin typeface="Al-Jazeera-Arabic-Regular" pitchFamily="2" charset="-78"/>
                <a:cs typeface="Al-Jazeera-Arabic-Regular" pitchFamily="2" charset="-78"/>
              </a:rPr>
              <a:t>الجهد.</a:t>
            </a: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يسمى النمط الذي تصنعه الإشارة شكل موجة.</a:t>
            </a:r>
          </a:p>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نوعان من الأشكال الموجية هما موجات جيبية وموجات مربعة.</a:t>
            </a:r>
          </a:p>
        </p:txBody>
      </p:sp>
      <p:sp>
        <p:nvSpPr>
          <p:cNvPr id="10" name="object 5">
            <a:extLst>
              <a:ext uri="{FF2B5EF4-FFF2-40B4-BE49-F238E27FC236}">
                <a16:creationId xmlns:a16="http://schemas.microsoft.com/office/drawing/2014/main" id="{92997AAA-38CE-0746-BCFB-94A9FA39D3A8}"/>
              </a:ext>
            </a:extLst>
          </p:cNvPr>
          <p:cNvSpPr/>
          <p:nvPr/>
        </p:nvSpPr>
        <p:spPr>
          <a:xfrm>
            <a:off x="1142864" y="1682066"/>
            <a:ext cx="2829881" cy="1839423"/>
          </a:xfrm>
          <a:prstGeom prst="rect">
            <a:avLst/>
          </a:prstGeom>
          <a:blipFill>
            <a:blip r:embed="rId6" cstate="print"/>
            <a:stretch>
              <a:fillRect/>
            </a:stretch>
          </a:blipFill>
        </p:spPr>
        <p:txBody>
          <a:bodyPr wrap="square" lIns="0" tIns="0" rIns="0" bIns="0" rtlCol="0"/>
          <a:lstStyle/>
          <a:p>
            <a:pPr marL="0" algn="r" defTabSz="457200" rtl="1" eaLnBrk="1" latinLnBrk="0" hangingPunct="1"/>
            <a:endParaRPr dirty="0">
              <a:latin typeface="Calibri" panose="020F0502020204030204" pitchFamily="34" charset="0"/>
            </a:endParaRPr>
          </a:p>
        </p:txBody>
      </p:sp>
      <p:sp>
        <p:nvSpPr>
          <p:cNvPr id="11" name="object 6">
            <a:extLst>
              <a:ext uri="{FF2B5EF4-FFF2-40B4-BE49-F238E27FC236}">
                <a16:creationId xmlns:a16="http://schemas.microsoft.com/office/drawing/2014/main" id="{F2D3E028-197C-394A-965B-15BB36EFA40E}"/>
              </a:ext>
            </a:extLst>
          </p:cNvPr>
          <p:cNvSpPr/>
          <p:nvPr/>
        </p:nvSpPr>
        <p:spPr>
          <a:xfrm>
            <a:off x="1142864" y="3663266"/>
            <a:ext cx="2829881" cy="1839423"/>
          </a:xfrm>
          <a:prstGeom prst="rect">
            <a:avLst/>
          </a:prstGeom>
          <a:blipFill>
            <a:blip r:embed="rId7" cstate="print"/>
            <a:stretch>
              <a:fillRect/>
            </a:stretch>
          </a:blipFill>
        </p:spPr>
        <p:txBody>
          <a:bodyPr wrap="square" lIns="0" tIns="0" rIns="0" bIns="0" rtlCol="0"/>
          <a:lstStyle/>
          <a:p>
            <a:pPr marL="0" algn="r" defTabSz="914400" rtl="1" eaLnBrk="1" latinLnBrk="0" hangingPunct="1"/>
            <a:endParaRPr dirty="0">
              <a:latin typeface="Calibri" panose="020F0502020204030204" pitchFamily="34" charset="0"/>
            </a:endParaRPr>
          </a:p>
        </p:txBody>
      </p:sp>
    </p:spTree>
    <p:extLst>
      <p:ext uri="{BB962C8B-B14F-4D97-AF65-F5344CB8AC3E}">
        <p14:creationId xmlns:p14="http://schemas.microsoft.com/office/powerpoint/2010/main" val="15095267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6" y="-92202"/>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6714451" cy="1972334"/>
          </a:xfrm>
          <a:prstGeom prst="rect">
            <a:avLst/>
          </a:prstGeom>
        </p:spPr>
      </p:pic>
      <p:sp>
        <p:nvSpPr>
          <p:cNvPr id="14" name="TextBox 13"/>
          <p:cNvSpPr txBox="1"/>
          <p:nvPr/>
        </p:nvSpPr>
        <p:spPr>
          <a:xfrm>
            <a:off x="-465881" y="4981900"/>
            <a:ext cx="6080709" cy="584775"/>
          </a:xfrm>
          <a:prstGeom prst="rect">
            <a:avLst/>
          </a:prstGeom>
          <a:noFill/>
        </p:spPr>
        <p:txBody>
          <a:bodyPr wrap="squar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النظام الرقمي</a:t>
            </a:r>
          </a:p>
        </p:txBody>
      </p:sp>
    </p:spTree>
    <p:extLst>
      <p:ext uri="{BB962C8B-B14F-4D97-AF65-F5344CB8AC3E}">
        <p14:creationId xmlns:p14="http://schemas.microsoft.com/office/powerpoint/2010/main" val="4061418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63985" y="588321"/>
            <a:ext cx="456573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471348" y="1482893"/>
            <a:ext cx="6318015" cy="4466351"/>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400" b="0" i="0" dirty="0">
                <a:solidFill>
                  <a:srgbClr val="000000"/>
                </a:solidFill>
                <a:effectLst/>
                <a:latin typeface="Al-Jazeera-Arabic-Regular" pitchFamily="2" charset="-78"/>
                <a:cs typeface="Al-Jazeera-Arabic-Regular" pitchFamily="2" charset="-78"/>
              </a:rPr>
              <a:t>التكنولوجيا الرقمية سهلة الفهم، فهي عبارة عن اختزال المعلومات الخاصة بشيء ما كالنصوص أو الصور أو الصوت أو الضوء أو أي معلومات أخرى إلى رموز ثنائية. هذه الرموز الثنائية تتكون من سلسلة من رقم "الصفر" ورقم "واحد" . ولأن معلومات الديجيتال (المعلومات الرقمية) تتكون من رقمي 1 و 0، لذا من السهل المحافظة على المعلومات نظيفة كما في حالتها الأصلية.</a:t>
            </a:r>
          </a:p>
        </p:txBody>
      </p:sp>
      <p:pic>
        <p:nvPicPr>
          <p:cNvPr id="11" name="Picture 10">
            <a:extLst>
              <a:ext uri="{FF2B5EF4-FFF2-40B4-BE49-F238E27FC236}">
                <a16:creationId xmlns:a16="http://schemas.microsoft.com/office/drawing/2014/main" id="{0C9DD748-05FA-C24F-8655-18B4F5DF8D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62901" y="1767440"/>
            <a:ext cx="3021017" cy="3323119"/>
          </a:xfrm>
          <a:prstGeom prst="rect">
            <a:avLst/>
          </a:prstGeom>
        </p:spPr>
      </p:pic>
    </p:spTree>
    <p:extLst>
      <p:ext uri="{BB962C8B-B14F-4D97-AF65-F5344CB8AC3E}">
        <p14:creationId xmlns:p14="http://schemas.microsoft.com/office/powerpoint/2010/main" val="3583878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63985" y="588321"/>
            <a:ext cx="456573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483112" y="1791147"/>
            <a:ext cx="10047918" cy="327570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تكنولوجيا الديجيتال تجعل المعلومات أكثر سهولة وأكثر دقة عند معالجتها. ولو عدنا لمثال شريط الفيديو الذي ترغب في نسخة، ولكن نفترض الآن أن النسخ يتم بجهاز تسجيل فيديو يستخدم طريقة الديجيتال. في البداية يقوم جهاز التسجيل بنقل المعلومات الضوئية الناجمة عن مكونات كل كادر يتكون منها التسجيل إلى شريط التسجيل كمعلومات رقمية. أي تتكون من سلاسل من رقمي (0 و1). الآن لو أخذت هذا الشريط، وعملت منه نسخة (لنطلق عليها كلمة جيل) ومن كل نسخة (جيل) عملت منها جيل تالي وهكذا. إن الجيل رقم مئة أو أكثر سيتكون من نفس سلاسل الأرقام، أي المعلومات الرقمية، وبالتالي نستطيع المحافظة على الجودة.</a:t>
            </a:r>
          </a:p>
        </p:txBody>
      </p:sp>
    </p:spTree>
    <p:extLst>
      <p:ext uri="{BB962C8B-B14F-4D97-AF65-F5344CB8AC3E}">
        <p14:creationId xmlns:p14="http://schemas.microsoft.com/office/powerpoint/2010/main" val="22450872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63985" y="588321"/>
            <a:ext cx="456573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494263" y="2021980"/>
            <a:ext cx="10047918" cy="281404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الديجيتال في الواقع تتضمن قيمة يتم تمثيلها بواسطة مجموعة من الخطوات المنفصلة والمحددة. لتوضيح ذلك نضرب مثالا: عندما تقوم برسم محيط دائرة، فأنت عادة ترسمه بالطريقة المعروفة والمعتادة. إن هذه الطريقة يمكن أن تطلق عليها أنالوج. بينما لو قمت بتجزئة المحيط إلى خطوط مستقيمة متناهية الصغر ومتساوية، وبجانب بعضها البعض، فإنك في الحقيقة ترسم المحيط أيضا. يمكنك أن تطلق على الطريقة الثانية "ديجيتال" أو الطريقة الرقمية. وإذا طبقنا نفس ذلك على أشياء أخرى كالصوت، نصل لنفس المفهوم</a:t>
            </a:r>
          </a:p>
        </p:txBody>
      </p:sp>
    </p:spTree>
    <p:extLst>
      <p:ext uri="{BB962C8B-B14F-4D97-AF65-F5344CB8AC3E}">
        <p14:creationId xmlns:p14="http://schemas.microsoft.com/office/powerpoint/2010/main" val="24090130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63985" y="588321"/>
            <a:ext cx="456573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505414" y="1716003"/>
            <a:ext cx="10047918" cy="373737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لنأخذ صوت سيارة تقترب. ففي البداية نسمع صوت السيارة الخافت عندما كانت بعيدة، ثم يزداد ارتفاع الصوت تدريجيا حتى يصل لأقصاه عند وصول السيارة لأقرب نقطة منا، ويبدأ الصوت بعدها بالانخفاض التدريجي حتى ينتهي. لو قمنا باستخدام مسجلين لتسجيل هذا الصوت أحدها مسجل يعمل بتكنولوجيا الأنالوج والآخر بتكنولوجيا الديجيتال فكيف تتم العملية.</a:t>
            </a:r>
            <a:br>
              <a:rPr lang="ar-EG" sz="2000" b="0" i="0" dirty="0">
                <a:solidFill>
                  <a:srgbClr val="000000"/>
                </a:solidFill>
                <a:effectLst/>
                <a:latin typeface="Al-Jazeera-Arabic-Regular" pitchFamily="2" charset="-78"/>
                <a:cs typeface="Al-Jazeera-Arabic-Regular" pitchFamily="2" charset="-78"/>
              </a:rPr>
            </a:br>
            <a:r>
              <a:rPr lang="ar-EG" sz="2000" b="0" i="0" dirty="0">
                <a:solidFill>
                  <a:srgbClr val="000000"/>
                </a:solidFill>
                <a:effectLst/>
                <a:latin typeface="Al-Jazeera-Arabic-Regular" pitchFamily="2" charset="-78"/>
                <a:cs typeface="Al-Jazeera-Arabic-Regular" pitchFamily="2" charset="-78"/>
              </a:rPr>
              <a:t>في الواقع أن المبدأ الذي طبق على مثالنا وهو محيط الدائرة ينطبق أيضا على أي شيء آخر. وفي حالة الصوت فإن التسجيل التماثلي "الأنالوج" أو المعتاد الذي يتعامل به معظمنا الآن، ينتج بسبب أن الذبذبات الصوتية الناجمة عن صوت السيارة تقوم داخل الميكروفون بتوليد إشارات الكترونية تختلف في قوتها حسب شدة تلك الذبذبات، </a:t>
            </a:r>
          </a:p>
        </p:txBody>
      </p:sp>
    </p:spTree>
    <p:extLst>
      <p:ext uri="{BB962C8B-B14F-4D97-AF65-F5344CB8AC3E}">
        <p14:creationId xmlns:p14="http://schemas.microsoft.com/office/powerpoint/2010/main" val="30901932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63985" y="588321"/>
            <a:ext cx="456573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516565" y="2021980"/>
            <a:ext cx="10047918" cy="281404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وهذه الإشارات تصل في النهاية إلى رأس المسجل الذي يمر عليه شريط التسجيل ويؤثر على المواد القابلة للمغنطة والموزعة على شريط التسجيل. وبالتالي تتوزع المواد القابلة للمغنطة على الشريط بشكل يتناسب مع مع شدة الصوت. وعند لعب هذا الشريط على الجهاز، فإنه ينتج صوتا كان توزيع المواد الممغنطة قد حددته. أما بالنسبة للتسجيل بالطريقة الرقمية، فإن الصوت يتم تقسيمه إلى مراحل متناهية الصغر، ثم تتحول كل من تلك المراحل إلى معلومات بشكل أرقام هي سلاسل من رقمي الصفر والواحد، وهذه الأرقام تترجم ثانية إلى صوت عند لعبها على الجهاز.</a:t>
            </a:r>
          </a:p>
        </p:txBody>
      </p:sp>
    </p:spTree>
    <p:extLst>
      <p:ext uri="{BB962C8B-B14F-4D97-AF65-F5344CB8AC3E}">
        <p14:creationId xmlns:p14="http://schemas.microsoft.com/office/powerpoint/2010/main" val="3746696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63985" y="588321"/>
            <a:ext cx="456573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494263" y="1716003"/>
            <a:ext cx="10047918" cy="373737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البعض يعتبر أن التمثيل الرقمي للصوت والصورة وغيرها، يمكن أن يكون أكثر دقة، والبعض يعتبر أن ترجمها من الأنالوج إلى الديجيتال يسبب بعض الفقد في حقيقتها الأصلية. ولكن الجميع متفقين على أنه إذا تمت هذه العملية بشكل جيد فإن الديجيتال أفضل، وخاصة على المدى البعيد. أنت تستطيع لعب اسطوانة السي دي مليون مرة، وفي كل مرة تحصل على نفس الجودة الخالية من التشويش، بينما إذا لعبت الشريط العادي كالكاسيت أو لعبت الأسطوانة المعتادة فستقل الجودة بعد فترة من الزمن. كما أنه وكما ذكرنا سابقا فإنه يمكنك أن تحصل باستخدام النظام الرقمي على أجيال من التسجيلات الصوتية أو المرئية بدون فقدان في الجودة، بينما تقل الجودة تدريجيا في كل جيل من التسجيلات باستخدام النظام التماثلي</a:t>
            </a:r>
          </a:p>
        </p:txBody>
      </p:sp>
    </p:spTree>
    <p:extLst>
      <p:ext uri="{BB962C8B-B14F-4D97-AF65-F5344CB8AC3E}">
        <p14:creationId xmlns:p14="http://schemas.microsoft.com/office/powerpoint/2010/main" val="5379097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63985" y="588321"/>
            <a:ext cx="456573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494263" y="2307017"/>
            <a:ext cx="10047918" cy="188885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وهذا ما كان يعانيه الذين يقومون بعمليات المونتاج لتسجيلات الفيديو من أجل عمل مسلسلات التلفزيون وبرامج الفيديو أو عمل النسخ المتعددة. إن تكنولوجيا الديجيتال تجعل المعلومات أكثر سهولة عند معالجتها بالكمبيوتر، مما يسمح لك بالقيام بإنتاج أعمال ومهمات ومؤثرات صوتية أو ضوئية كان من المستحيل الوصول إليها خلال السنوات القليلة الماضية.</a:t>
            </a:r>
          </a:p>
        </p:txBody>
      </p:sp>
    </p:spTree>
    <p:extLst>
      <p:ext uri="{BB962C8B-B14F-4D97-AF65-F5344CB8AC3E}">
        <p14:creationId xmlns:p14="http://schemas.microsoft.com/office/powerpoint/2010/main" val="522070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63985" y="588321"/>
            <a:ext cx="456573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416205" y="2021980"/>
            <a:ext cx="10047918" cy="281404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بدأت استخدامات التقنية الرقمية في أعمال الاتصالات الحديثة والمتقدمة مثل الستلايت وعمليات الإرسال باستخدام الألياف الزجاجية، وتطورت لتشمل نواحي عديدة. ونظرا للحاجة لاستخدام هذه التقنية مع كثير أجهزة الأنالوج التي لا تزال سائدة إلى الآن، فإن هناك أدوات تقوم بتحويلها للتقنية التماثلية. في الكمبيوتر يقوم المودم بهذا العمل حيث يحول المعلومات الرقمية الموجودة بالكمبيوتر إلى معلومات تماثلية حتى تصلح للعمل مع الخطوط التلفونية، كما تحول المعلومات التماثلية الآتية من خطوط التلفون إلى معلومات رقمية تصلح للتعامل مع الكمبيوتر</a:t>
            </a:r>
          </a:p>
        </p:txBody>
      </p:sp>
    </p:spTree>
    <p:extLst>
      <p:ext uri="{BB962C8B-B14F-4D97-AF65-F5344CB8AC3E}">
        <p14:creationId xmlns:p14="http://schemas.microsoft.com/office/powerpoint/2010/main" val="78526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48820" y="588321"/>
            <a:ext cx="46458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النظام الرقمي </a:t>
            </a:r>
            <a:r>
              <a:rPr lang="en-US" sz="2800" b="1" dirty="0">
                <a:solidFill>
                  <a:schemeClr val="bg1"/>
                </a:solidFill>
                <a:latin typeface="Al-Jazeera-Arabic-Regular" pitchFamily="2" charset="-78"/>
                <a:cs typeface="Al-Jazeera-Arabic-Regular" pitchFamily="2" charset="-78"/>
              </a:rPr>
              <a:t>Digital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664396" y="1517231"/>
            <a:ext cx="10047918" cy="3936142"/>
          </a:xfrm>
          <a:prstGeom prst="rect">
            <a:avLst/>
          </a:prstGeom>
          <a:noFill/>
        </p:spPr>
        <p:txBody>
          <a:bodyPr wrap="square" rtlCol="0">
            <a:spAutoFit/>
          </a:bodyPr>
          <a:lstStyle/>
          <a:p>
            <a:pPr marL="12700" algn="r" rtl="1">
              <a:lnSpc>
                <a:spcPts val="3829"/>
              </a:lnSpc>
              <a:spcBef>
                <a:spcPts val="20"/>
              </a:spcBef>
            </a:pPr>
            <a:r>
              <a:rPr lang="ar-SA" sz="2000" b="1" dirty="0">
                <a:latin typeface="Al-Jazeera-Arabic-Regular" pitchFamily="2" charset="-78"/>
                <a:cs typeface="Al-Jazeera-Arabic-Regular" pitchFamily="2" charset="-78"/>
              </a:rPr>
              <a:t>الإشارة الرقمية:</a:t>
            </a:r>
            <a:endParaRPr lang="ar-SA" sz="2000" dirty="0">
              <a:latin typeface="Al-Jazeera-Arabic-Regular" pitchFamily="2" charset="-78"/>
              <a:cs typeface="Al-Jazeera-Arabic-Regular" pitchFamily="2" charset="-78"/>
            </a:endParaRPr>
          </a:p>
          <a:p>
            <a:pPr marL="469900" indent="-457200" algn="r" rtl="1">
              <a:lnSpc>
                <a:spcPts val="3829"/>
              </a:lnSpc>
              <a:buFont typeface="Arial"/>
              <a:buChar char="•"/>
              <a:tabLst>
                <a:tab pos="469900" algn="l"/>
              </a:tabLst>
            </a:pPr>
            <a:r>
              <a:rPr lang="ar-SA" sz="2000" dirty="0">
                <a:latin typeface="Al-Jazeera-Arabic-Regular" pitchFamily="2" charset="-78"/>
                <a:cs typeface="Al-Jazeera-Arabic-Regular" pitchFamily="2" charset="-78"/>
              </a:rPr>
              <a:t>الإشارة الرقمية هي شكل منفصل.</a:t>
            </a:r>
          </a:p>
          <a:p>
            <a:pPr marL="469900" indent="-457200" algn="r" rtl="1">
              <a:lnSpc>
                <a:spcPts val="3829"/>
              </a:lnSpc>
              <a:buFont typeface="Arial"/>
              <a:buChar char="•"/>
              <a:tabLst>
                <a:tab pos="469900" algn="l"/>
              </a:tabLst>
            </a:pPr>
            <a:r>
              <a:rPr lang="ar-SA" sz="2000" dirty="0">
                <a:latin typeface="Al-Jazeera-Arabic-Regular" pitchFamily="2" charset="-78"/>
                <a:cs typeface="Al-Jazeera-Arabic-Regular" pitchFamily="2" charset="-78"/>
              </a:rPr>
              <a:t>يمكن أن يكون لها فقط عدد محدود من القيم المحددة مثل 1 و 0.</a:t>
            </a:r>
          </a:p>
          <a:p>
            <a:pPr marL="469900" indent="-457200" algn="r" rtl="1">
              <a:lnSpc>
                <a:spcPts val="3829"/>
              </a:lnSpc>
              <a:buFont typeface="Arial"/>
              <a:buChar char="•"/>
              <a:tabLst>
                <a:tab pos="469900" algn="l"/>
              </a:tabLst>
            </a:pPr>
            <a:r>
              <a:rPr lang="ar-SA" sz="2000" dirty="0">
                <a:latin typeface="Al-Jazeera-Arabic-Regular" pitchFamily="2" charset="-78"/>
                <a:cs typeface="Al-Jazeera-Arabic-Regular" pitchFamily="2" charset="-78"/>
              </a:rPr>
              <a:t>يتم إرسال إشارة رقمية من قيمة إلى قيمة أخرى بشكل فوري.</a:t>
            </a:r>
          </a:p>
          <a:p>
            <a:pPr marL="469900" indent="-457200" algn="r" rtl="1">
              <a:lnSpc>
                <a:spcPts val="3829"/>
              </a:lnSpc>
              <a:buFont typeface="Arial"/>
              <a:buChar char="•"/>
              <a:tabLst>
                <a:tab pos="469900" algn="l"/>
              </a:tabLst>
            </a:pPr>
            <a:r>
              <a:rPr lang="ar-SA" sz="2000" dirty="0">
                <a:latin typeface="Al-Jazeera-Arabic-Regular" pitchFamily="2" charset="-78"/>
                <a:cs typeface="Al-Jazeera-Arabic-Regular" pitchFamily="2" charset="-78"/>
              </a:rPr>
              <a:t>يتم تمثيل الإشارات الرقمية بموجة مربعة.</a:t>
            </a:r>
          </a:p>
          <a:p>
            <a:pPr marL="469900" indent="-457200" algn="r" rtl="1">
              <a:lnSpc>
                <a:spcPts val="3829"/>
              </a:lnSpc>
              <a:buFont typeface="Arial"/>
              <a:buChar char="•"/>
              <a:tabLst>
                <a:tab pos="469900" algn="l"/>
              </a:tabLst>
            </a:pPr>
            <a:r>
              <a:rPr lang="ar-SA" sz="2000" dirty="0">
                <a:latin typeface="Al-Jazeera-Arabic-Regular" pitchFamily="2" charset="-78"/>
                <a:cs typeface="Al-Jazeera-Arabic-Regular" pitchFamily="2" charset="-78"/>
              </a:rPr>
              <a:t>في الإشارات الرقمية ، يتم تمثيل 1 من خلال وجود جهد موجب ويتم تمثيل 0 بعدم وجود جهد أو جهد صفري.</a:t>
            </a:r>
          </a:p>
          <a:p>
            <a:pPr marL="469900" indent="-457200" algn="r" rtl="1">
              <a:lnSpc>
                <a:spcPts val="3829"/>
              </a:lnSpc>
              <a:buFont typeface="Arial"/>
              <a:buChar char="•"/>
              <a:tabLst>
                <a:tab pos="469900" algn="l"/>
              </a:tabLst>
            </a:pPr>
            <a:r>
              <a:rPr lang="ar-SA" sz="2000" dirty="0">
                <a:latin typeface="Al-Jazeera-Arabic-Regular" pitchFamily="2" charset="-78"/>
                <a:cs typeface="Al-Jazeera-Arabic-Regular" pitchFamily="2" charset="-78"/>
              </a:rPr>
              <a:t>جميع الإشارات الناتجة عن أجهزة الكمبيوتر والأجهزة الرقمية الأخرى رقمية بطبيعتها.</a:t>
            </a:r>
          </a:p>
        </p:txBody>
      </p:sp>
      <p:sp>
        <p:nvSpPr>
          <p:cNvPr id="10" name="object 3">
            <a:extLst>
              <a:ext uri="{FF2B5EF4-FFF2-40B4-BE49-F238E27FC236}">
                <a16:creationId xmlns:a16="http://schemas.microsoft.com/office/drawing/2014/main" id="{4DB6EEA4-DBDD-B342-BF64-969A157FF757}"/>
              </a:ext>
            </a:extLst>
          </p:cNvPr>
          <p:cNvSpPr/>
          <p:nvPr/>
        </p:nvSpPr>
        <p:spPr>
          <a:xfrm>
            <a:off x="280639" y="2057933"/>
            <a:ext cx="4376832" cy="1778087"/>
          </a:xfrm>
          <a:prstGeom prst="rect">
            <a:avLst/>
          </a:prstGeom>
          <a:blipFill>
            <a:blip r:embed="rId6" cstate="print"/>
            <a:stretch>
              <a:fillRect/>
            </a:stretch>
          </a:blipFill>
        </p:spPr>
        <p:txBody>
          <a:bodyPr wrap="square" lIns="0" tIns="0" rIns="0" bIns="0" rtlCol="0"/>
          <a:lstStyle/>
          <a:p>
            <a:pPr marL="0" algn="r" defTabSz="914400" rtl="1" eaLnBrk="1" latinLnBrk="0" hangingPunct="1"/>
            <a:endParaRPr/>
          </a:p>
        </p:txBody>
      </p:sp>
    </p:spTree>
    <p:extLst>
      <p:ext uri="{BB962C8B-B14F-4D97-AF65-F5344CB8AC3E}">
        <p14:creationId xmlns:p14="http://schemas.microsoft.com/office/powerpoint/2010/main" val="4167874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48820" y="588321"/>
            <a:ext cx="46458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التحكم التماثلي والتحكم 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262952" y="2172392"/>
            <a:ext cx="10047918" cy="281404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000000"/>
                </a:solidFill>
                <a:latin typeface="Al-Jazeera-Arabic-Regular" pitchFamily="2" charset="-78"/>
                <a:cs typeface="Al-Jazeera-Arabic-Regular" pitchFamily="2" charset="-78"/>
              </a:rPr>
              <a:t>ا</a:t>
            </a:r>
            <a:r>
              <a:rPr lang="ar-EG" sz="2000" b="0" i="0" dirty="0">
                <a:solidFill>
                  <a:srgbClr val="000000"/>
                </a:solidFill>
                <a:effectLst/>
                <a:latin typeface="Al-Jazeera-Arabic-Regular" pitchFamily="2" charset="-78"/>
                <a:cs typeface="Al-Jazeera-Arabic-Regular" pitchFamily="2" charset="-78"/>
              </a:rPr>
              <a:t>لتحكم الأنالوجي أو التماثلي يعني تغيير القيم بخطوات غير مميزة أو منفصلة تماما. أما في التحكم الرقمي فإنه يمكنك أن تضبط المستوى الى قيم مميزة. في بعض الحالات مثل ضبط إرتفاع الصوت في التلفزيون فان الضبط الأنالوجي افضل بل لا تصلح هنا طريقة الضبط الرقمية، حيث يكون الضبط عال جدا مرة في إحداها ومرة أخرى منخفض جدا، ولا يكون هناك ضبط بينهما. ولكن من ناحية أخرى فعند ضبط القنوات تكون الطريقة الرقمية أفضل للحاجة إلى قيم محددة وثابتة، فأنت لا تحتاج إلي شيء يكون بين القناتين 5 و 6 مثلا.</a:t>
            </a:r>
          </a:p>
        </p:txBody>
      </p:sp>
    </p:spTree>
    <p:extLst>
      <p:ext uri="{BB962C8B-B14F-4D97-AF65-F5344CB8AC3E}">
        <p14:creationId xmlns:p14="http://schemas.microsoft.com/office/powerpoint/2010/main" val="8112459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3448820" y="588321"/>
            <a:ext cx="46458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التحكم التماثلي والتحكم 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374464" y="2021980"/>
            <a:ext cx="10047918" cy="2814040"/>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التحكم الرقمي في الأجهزة لا يسبب أي تغير فيزيائي مباشر فيها، ولكن يقوم فقط بإرسال إشارة يمكن للمعالج أن يفهمها ثم يقوم بالتغيير. ومثال رفع الصوت أو تغيير القنوات أو غيرها بالتلفزيون باستخدام كل من التحكم الأنالوجي والتحكم الرقمي يؤكد ذلك.</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الجهاز الذي يحسب الكميات الأنالوج يمكن أن يوصف بأنه كمبيوتر أو حاسب انالوج. مثال ذلك الثيرموميتر وهو جهاز قياس الحرارة أو الفولتميتر جهاز قياس فرق الجهد او الفولتية في التيار الكهربي.</a:t>
            </a:r>
          </a:p>
        </p:txBody>
      </p:sp>
    </p:spTree>
    <p:extLst>
      <p:ext uri="{BB962C8B-B14F-4D97-AF65-F5344CB8AC3E}">
        <p14:creationId xmlns:p14="http://schemas.microsoft.com/office/powerpoint/2010/main" val="676560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328034" y="588321"/>
            <a:ext cx="6415539"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تحويل الإشارات الرقمية لكميات قابلة للتخزين</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2877090" y="1458678"/>
            <a:ext cx="9029624" cy="4199035"/>
          </a:xfrm>
          <a:prstGeom prst="rect">
            <a:avLst/>
          </a:prstGeom>
          <a:noFill/>
        </p:spPr>
        <p:txBody>
          <a:bodyPr wrap="square" rtlCol="0">
            <a:spAutoFit/>
          </a:bodyPr>
          <a:lstStyle/>
          <a:p>
            <a:pPr marL="789940" algn="just" rtl="1">
              <a:lnSpc>
                <a:spcPct val="150000"/>
              </a:lnSpc>
            </a:pPr>
            <a:r>
              <a:rPr lang="ar-EG" sz="2000" b="1" dirty="0">
                <a:latin typeface="Al-Jazeera-Arabic-Regular" pitchFamily="2" charset="-78"/>
                <a:cs typeface="Al-Jazeera-Arabic-Regular" pitchFamily="2" charset="-78"/>
              </a:rPr>
              <a:t>كيف يتم تمثيل الإشارات الرقمية كحجم على الكمبيوتر؟</a:t>
            </a:r>
          </a:p>
          <a:p>
            <a:pPr marL="789940" algn="just" rtl="1">
              <a:lnSpc>
                <a:spcPct val="150000"/>
              </a:lnSpc>
            </a:pPr>
            <a:endParaRPr lang="en-US" sz="2000" dirty="0">
              <a:latin typeface="Al-Jazeera-Arabic-Regular" pitchFamily="2" charset="-78"/>
              <a:cs typeface="Al-Jazeera-Arabic-Regular" pitchFamily="2" charset="-78"/>
            </a:endParaRPr>
          </a:p>
          <a:p>
            <a:pPr marL="1247140" indent="-457200" algn="just" rtl="1">
              <a:lnSpc>
                <a:spcPct val="150000"/>
              </a:lnSpc>
              <a:buFont typeface="Arial" panose="020B0604020202020204" pitchFamily="34" charset="0"/>
              <a:buChar char="•"/>
            </a:pPr>
            <a:r>
              <a:rPr lang="ar-EG" sz="2000" dirty="0">
                <a:latin typeface="Al-Jazeera-Arabic-Regular" pitchFamily="2" charset="-78"/>
                <a:cs typeface="Al-Jazeera-Arabic-Regular" pitchFamily="2" charset="-78"/>
              </a:rPr>
              <a:t>يتم تقديم البيانات في شكل أصفار وآحاد</a:t>
            </a:r>
          </a:p>
          <a:p>
            <a:pPr marL="1247140" indent="-457200" algn="just" rtl="1">
              <a:lnSpc>
                <a:spcPct val="150000"/>
              </a:lnSpc>
              <a:buFont typeface="Arial" panose="020B0604020202020204" pitchFamily="34" charset="0"/>
              <a:buChar char="•"/>
            </a:pPr>
            <a:r>
              <a:rPr lang="en-US" sz="2000" dirty="0">
                <a:latin typeface="Al-Jazeera-Arabic-Regular" pitchFamily="2" charset="-78"/>
                <a:cs typeface="Al-Jazeera-Arabic-Regular" pitchFamily="2" charset="-78"/>
              </a:rPr>
              <a:t>Bit</a:t>
            </a:r>
            <a:r>
              <a:rPr lang="ar-EG" sz="2000" dirty="0">
                <a:latin typeface="Al-Jazeera-Arabic-Regular" pitchFamily="2" charset="-78"/>
                <a:cs typeface="Al-Jazeera-Arabic-Regular" pitchFamily="2" charset="-78"/>
              </a:rPr>
              <a:t> واحد = 0 أو 1</a:t>
            </a:r>
          </a:p>
          <a:p>
            <a:pPr marL="1247140" indent="-457200" algn="just" rtl="1">
              <a:lnSpc>
                <a:spcPct val="150000"/>
              </a:lnSpc>
              <a:buFont typeface="Arial" panose="020B0604020202020204" pitchFamily="34" charset="0"/>
              <a:buChar char="•"/>
            </a:pPr>
            <a:r>
              <a:rPr lang="ar-EG" sz="2000" dirty="0">
                <a:latin typeface="Al-Jazeera-Arabic-Regular" pitchFamily="2" charset="-78"/>
                <a:cs typeface="Al-Jazeera-Arabic-Regular" pitchFamily="2" charset="-78"/>
              </a:rPr>
              <a:t>1 </a:t>
            </a:r>
            <a:r>
              <a:rPr lang="en-US" sz="2000" dirty="0">
                <a:latin typeface="Al-Jazeera-Arabic-Regular" pitchFamily="2" charset="-78"/>
                <a:cs typeface="Al-Jazeera-Arabic-Regular" pitchFamily="2" charset="-78"/>
              </a:rPr>
              <a:t>Byte</a:t>
            </a:r>
            <a:r>
              <a:rPr lang="ar-EG" sz="2000" dirty="0">
                <a:latin typeface="Al-Jazeera-Arabic-Regular" pitchFamily="2" charset="-78"/>
                <a:cs typeface="Al-Jazeera-Arabic-Regular" pitchFamily="2" charset="-78"/>
              </a:rPr>
              <a:t> = 8 </a:t>
            </a:r>
            <a:r>
              <a:rPr lang="en-US" sz="2000" dirty="0">
                <a:latin typeface="Al-Jazeera-Arabic-Regular" pitchFamily="2" charset="-78"/>
                <a:cs typeface="Al-Jazeera-Arabic-Regular" pitchFamily="2" charset="-78"/>
              </a:rPr>
              <a:t>Bit</a:t>
            </a:r>
            <a:r>
              <a:rPr lang="ar-EG" sz="2000" dirty="0">
                <a:latin typeface="Al-Jazeera-Arabic-Regular" pitchFamily="2" charset="-78"/>
                <a:cs typeface="Al-Jazeera-Arabic-Regular" pitchFamily="2" charset="-78"/>
              </a:rPr>
              <a:t> على سبيل المثال: إذا أردنا كتابة الحرف </a:t>
            </a:r>
            <a:r>
              <a:rPr lang="en-US" sz="2000" dirty="0">
                <a:latin typeface="Al-Jazeera-Arabic-Regular" pitchFamily="2" charset="-78"/>
                <a:cs typeface="Al-Jazeera-Arabic-Regular" pitchFamily="2" charset="-78"/>
              </a:rPr>
              <a:t>A</a:t>
            </a:r>
            <a:endParaRPr lang="ar-EG" sz="2000" dirty="0">
              <a:latin typeface="Al-Jazeera-Arabic-Regular" pitchFamily="2" charset="-78"/>
              <a:cs typeface="Al-Jazeera-Arabic-Regular" pitchFamily="2" charset="-78"/>
            </a:endParaRPr>
          </a:p>
          <a:p>
            <a:pPr marL="1247140" indent="-457200" algn="just" rtl="1">
              <a:lnSpc>
                <a:spcPct val="150000"/>
              </a:lnSpc>
              <a:buFont typeface="Arial" panose="020B0604020202020204" pitchFamily="34" charset="0"/>
              <a:buChar char="•"/>
            </a:pPr>
            <a:r>
              <a:rPr lang="ar-EG" sz="2000" dirty="0">
                <a:latin typeface="Al-Jazeera-Arabic-Regular" pitchFamily="2" charset="-78"/>
                <a:cs typeface="Al-Jazeera-Arabic-Regular" pitchFamily="2" charset="-78"/>
              </a:rPr>
              <a:t>يتم تمثيله كرمز مكون من 8 أرقام 0،1،1،1،0،1،0،1</a:t>
            </a:r>
          </a:p>
          <a:p>
            <a:pPr marL="1247140" indent="-457200" algn="just" rtl="1">
              <a:lnSpc>
                <a:spcPct val="150000"/>
              </a:lnSpc>
              <a:buFont typeface="Arial" panose="020B0604020202020204" pitchFamily="34" charset="0"/>
              <a:buChar char="•"/>
            </a:pPr>
            <a:r>
              <a:rPr lang="ar-EG" sz="2000" dirty="0">
                <a:latin typeface="Al-Jazeera-Arabic-Regular" pitchFamily="2" charset="-78"/>
                <a:cs typeface="Al-Jazeera-Arabic-Regular" pitchFamily="2" charset="-78"/>
              </a:rPr>
              <a:t>لذلك يتم تحويل هذا الرمز إلى داخل الكمبيوتر وتتم معالجته وإعادة تنسيقه لعرض الحرف </a:t>
            </a:r>
            <a:r>
              <a:rPr lang="en-US" sz="2000" dirty="0">
                <a:latin typeface="Al-Jazeera-Arabic-Regular" pitchFamily="2" charset="-78"/>
                <a:cs typeface="Al-Jazeera-Arabic-Regular" pitchFamily="2" charset="-78"/>
              </a:rPr>
              <a:t>A </a:t>
            </a:r>
            <a:r>
              <a:rPr lang="ar-SA" sz="2000" dirty="0">
                <a:latin typeface="Al-Jazeera-Arabic-Regular" pitchFamily="2" charset="-78"/>
                <a:cs typeface="Al-Jazeera-Arabic-Regular" pitchFamily="2" charset="-78"/>
              </a:rPr>
              <a:t> </a:t>
            </a:r>
            <a:r>
              <a:rPr lang="ar-EG" sz="2000" dirty="0">
                <a:latin typeface="Al-Jazeera-Arabic-Regular" pitchFamily="2" charset="-78"/>
                <a:cs typeface="Al-Jazeera-Arabic-Regular" pitchFamily="2" charset="-78"/>
              </a:rPr>
              <a:t>على الشاشة.</a:t>
            </a:r>
          </a:p>
          <a:p>
            <a:pPr marL="1247140" indent="-457200" algn="just" rtl="1">
              <a:lnSpc>
                <a:spcPct val="150000"/>
              </a:lnSpc>
              <a:buFont typeface="Arial" panose="020B0604020202020204" pitchFamily="34" charset="0"/>
              <a:buChar char="•"/>
            </a:pPr>
            <a:r>
              <a:rPr lang="ar-EG" sz="2000" dirty="0">
                <a:latin typeface="Al-Jazeera-Arabic-Regular" pitchFamily="2" charset="-78"/>
                <a:cs typeface="Al-Jazeera-Arabic-Regular" pitchFamily="2" charset="-78"/>
              </a:rPr>
              <a:t>كلما زادت وحدات </a:t>
            </a:r>
            <a:r>
              <a:rPr lang="en-US" sz="2000" dirty="0">
                <a:latin typeface="Al-Jazeera-Arabic-Regular" pitchFamily="2" charset="-78"/>
                <a:cs typeface="Al-Jazeera-Arabic-Regular" pitchFamily="2" charset="-78"/>
              </a:rPr>
              <a:t>Bit</a:t>
            </a:r>
            <a:r>
              <a:rPr lang="ar-EG" sz="2000" dirty="0">
                <a:latin typeface="Al-Jazeera-Arabic-Regular" pitchFamily="2" charset="-78"/>
                <a:cs typeface="Al-Jazeera-Arabic-Regular" pitchFamily="2" charset="-78"/>
              </a:rPr>
              <a:t> و</a:t>
            </a:r>
            <a:r>
              <a:rPr lang="en-US" sz="2000" dirty="0">
                <a:latin typeface="Al-Jazeera-Arabic-Regular" pitchFamily="2" charset="-78"/>
                <a:cs typeface="Al-Jazeera-Arabic-Regular" pitchFamily="2" charset="-78"/>
              </a:rPr>
              <a:t>Byte </a:t>
            </a:r>
            <a:r>
              <a:rPr lang="ar-EG" sz="2000" dirty="0">
                <a:latin typeface="Al-Jazeera-Arabic-Regular" pitchFamily="2" charset="-78"/>
                <a:cs typeface="Al-Jazeera-Arabic-Regular" pitchFamily="2" charset="-78"/>
              </a:rPr>
              <a:t> داخل الكمبيوتر، زاد حجم الملف.</a:t>
            </a:r>
            <a:endParaRPr lang="en-US" sz="20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1043835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440788" y="588321"/>
            <a:ext cx="6415539"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تحويل الإشارات الرقمية لكميات قابلة للتخزين</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2440788" y="1640511"/>
            <a:ext cx="9029624" cy="3817776"/>
          </a:xfrm>
          <a:prstGeom prst="rect">
            <a:avLst/>
          </a:prstGeom>
          <a:noFill/>
        </p:spPr>
        <p:txBody>
          <a:bodyPr wrap="square" rtlCol="0">
            <a:spAutoFit/>
          </a:bodyPr>
          <a:lstStyle/>
          <a:p>
            <a:pPr marL="789940" algn="r" rtl="1">
              <a:lnSpc>
                <a:spcPct val="150000"/>
              </a:lnSpc>
            </a:pPr>
            <a:r>
              <a:rPr lang="ar-EG" sz="2000" b="1" dirty="0">
                <a:latin typeface="Al-Jazeera-Arabic-Regular" pitchFamily="2" charset="-78"/>
                <a:cs typeface="Al-Jazeera-Arabic-Regular" pitchFamily="2" charset="-78"/>
              </a:rPr>
              <a:t>كيف يتم تمثيل الإشارات الرقمية بحجم على القرص الصلب للكمبيوتر؟</a:t>
            </a:r>
          </a:p>
          <a:p>
            <a:pPr marL="1247140" indent="-457200">
              <a:lnSpc>
                <a:spcPct val="150000"/>
              </a:lnSpc>
              <a:buFont typeface="Arial" panose="020B0604020202020204" pitchFamily="34" charset="0"/>
              <a:buChar char="•"/>
            </a:pPr>
            <a:r>
              <a:rPr lang="en-US" sz="2400" dirty="0">
                <a:latin typeface="Al-Jazeera-Arabic-Regular" pitchFamily="2" charset="-78"/>
                <a:cs typeface="Al-Jazeera-Arabic-Regular" pitchFamily="2" charset="-78"/>
              </a:rPr>
              <a:t>Bit = 0 or 1</a:t>
            </a:r>
          </a:p>
          <a:p>
            <a:pPr marL="1247140" indent="-457200">
              <a:lnSpc>
                <a:spcPct val="150000"/>
              </a:lnSpc>
              <a:buFont typeface="Arial" panose="020B0604020202020204" pitchFamily="34" charset="0"/>
              <a:buChar char="•"/>
            </a:pPr>
            <a:r>
              <a:rPr lang="en-US" sz="2400" dirty="0">
                <a:latin typeface="Al-Jazeera-Arabic-Regular" pitchFamily="2" charset="-78"/>
                <a:cs typeface="Al-Jazeera-Arabic-Regular" pitchFamily="2" charset="-78"/>
              </a:rPr>
              <a:t>1 byte = 8 bits</a:t>
            </a:r>
          </a:p>
          <a:p>
            <a:pPr marL="1247140" indent="-457200">
              <a:lnSpc>
                <a:spcPct val="150000"/>
              </a:lnSpc>
              <a:buFont typeface="Arial" panose="020B0604020202020204" pitchFamily="34" charset="0"/>
              <a:buChar char="•"/>
            </a:pPr>
            <a:r>
              <a:rPr lang="en-US" sz="2400" dirty="0">
                <a:latin typeface="Al-Jazeera-Arabic-Regular" pitchFamily="2" charset="-78"/>
                <a:cs typeface="Al-Jazeera-Arabic-Regular" pitchFamily="2" charset="-78"/>
              </a:rPr>
              <a:t>1024 Byte = 1 Kilobyte (KB)</a:t>
            </a:r>
          </a:p>
          <a:p>
            <a:pPr marL="1247140" indent="-457200">
              <a:lnSpc>
                <a:spcPct val="150000"/>
              </a:lnSpc>
              <a:buFont typeface="Arial" panose="020B0604020202020204" pitchFamily="34" charset="0"/>
              <a:buChar char="•"/>
            </a:pPr>
            <a:r>
              <a:rPr lang="en-US" sz="2400" dirty="0">
                <a:latin typeface="Al-Jazeera-Arabic-Regular" pitchFamily="2" charset="-78"/>
                <a:cs typeface="Al-Jazeera-Arabic-Regular" pitchFamily="2" charset="-78"/>
              </a:rPr>
              <a:t>1024 </a:t>
            </a:r>
            <a:r>
              <a:rPr lang="en-US" sz="2400" dirty="0" err="1">
                <a:latin typeface="Al-Jazeera-Arabic-Regular" pitchFamily="2" charset="-78"/>
                <a:cs typeface="Al-Jazeera-Arabic-Regular" pitchFamily="2" charset="-78"/>
              </a:rPr>
              <a:t>Kb</a:t>
            </a:r>
            <a:r>
              <a:rPr lang="en-US" sz="2400" dirty="0">
                <a:latin typeface="Al-Jazeera-Arabic-Regular" pitchFamily="2" charset="-78"/>
                <a:cs typeface="Al-Jazeera-Arabic-Regular" pitchFamily="2" charset="-78"/>
              </a:rPr>
              <a:t> = 1 Megabyte (MB)</a:t>
            </a:r>
          </a:p>
          <a:p>
            <a:pPr marL="1247140" indent="-457200">
              <a:lnSpc>
                <a:spcPct val="150000"/>
              </a:lnSpc>
              <a:buFont typeface="Arial" panose="020B0604020202020204" pitchFamily="34" charset="0"/>
              <a:buChar char="•"/>
            </a:pPr>
            <a:r>
              <a:rPr lang="en-US" sz="2400" dirty="0">
                <a:latin typeface="Al-Jazeera-Arabic-Regular" pitchFamily="2" charset="-78"/>
                <a:cs typeface="Al-Jazeera-Arabic-Regular" pitchFamily="2" charset="-78"/>
              </a:rPr>
              <a:t>1024 Mb = 1 </a:t>
            </a:r>
            <a:r>
              <a:rPr lang="en-US" sz="2400" dirty="0" err="1">
                <a:latin typeface="Al-Jazeera-Arabic-Regular" pitchFamily="2" charset="-78"/>
                <a:cs typeface="Al-Jazeera-Arabic-Regular" pitchFamily="2" charset="-78"/>
              </a:rPr>
              <a:t>GigaByte</a:t>
            </a:r>
            <a:r>
              <a:rPr lang="en-US" sz="2400" dirty="0">
                <a:latin typeface="Al-Jazeera-Arabic-Regular" pitchFamily="2" charset="-78"/>
                <a:cs typeface="Al-Jazeera-Arabic-Regular" pitchFamily="2" charset="-78"/>
              </a:rPr>
              <a:t> (GB)</a:t>
            </a:r>
          </a:p>
          <a:p>
            <a:pPr marL="1247140" indent="-457200">
              <a:lnSpc>
                <a:spcPct val="150000"/>
              </a:lnSpc>
              <a:buFont typeface="Arial" panose="020B0604020202020204" pitchFamily="34" charset="0"/>
              <a:buChar char="•"/>
            </a:pPr>
            <a:r>
              <a:rPr lang="en-US" sz="2400" dirty="0">
                <a:latin typeface="Al-Jazeera-Arabic-Regular" pitchFamily="2" charset="-78"/>
                <a:cs typeface="Al-Jazeera-Arabic-Regular" pitchFamily="2" charset="-78"/>
              </a:rPr>
              <a:t>1024 GB = 1 </a:t>
            </a:r>
            <a:r>
              <a:rPr lang="en-US" sz="2400" dirty="0" err="1">
                <a:latin typeface="Al-Jazeera-Arabic-Regular" pitchFamily="2" charset="-78"/>
                <a:cs typeface="Al-Jazeera-Arabic-Regular" pitchFamily="2" charset="-78"/>
              </a:rPr>
              <a:t>TeraByte</a:t>
            </a:r>
            <a:r>
              <a:rPr lang="en-US" sz="2400" dirty="0">
                <a:latin typeface="Al-Jazeera-Arabic-Regular" pitchFamily="2" charset="-78"/>
                <a:cs typeface="Al-Jazeera-Arabic-Regular" pitchFamily="2" charset="-78"/>
              </a:rPr>
              <a:t> (TB)</a:t>
            </a:r>
          </a:p>
        </p:txBody>
      </p:sp>
    </p:spTree>
    <p:extLst>
      <p:ext uri="{BB962C8B-B14F-4D97-AF65-F5344CB8AC3E}">
        <p14:creationId xmlns:p14="http://schemas.microsoft.com/office/powerpoint/2010/main" val="1349775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6" y="-92202"/>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6714451" cy="1972334"/>
          </a:xfrm>
          <a:prstGeom prst="rect">
            <a:avLst/>
          </a:prstGeom>
        </p:spPr>
      </p:pic>
      <p:sp>
        <p:nvSpPr>
          <p:cNvPr id="14" name="TextBox 13"/>
          <p:cNvSpPr txBox="1"/>
          <p:nvPr/>
        </p:nvSpPr>
        <p:spPr>
          <a:xfrm>
            <a:off x="313451" y="4981900"/>
            <a:ext cx="5943600" cy="584775"/>
          </a:xfrm>
          <a:prstGeom prst="rect">
            <a:avLst/>
          </a:prstGeom>
          <a:noFill/>
        </p:spPr>
        <p:txBody>
          <a:bodyPr wrap="squar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الفروق بين النظام التماثلي والرقمي</a:t>
            </a:r>
          </a:p>
        </p:txBody>
      </p:sp>
    </p:spTree>
    <p:extLst>
      <p:ext uri="{BB962C8B-B14F-4D97-AF65-F5344CB8AC3E}">
        <p14:creationId xmlns:p14="http://schemas.microsoft.com/office/powerpoint/2010/main" val="16593475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4205123" y="2344125"/>
            <a:ext cx="7303601" cy="2231060"/>
          </a:xfrm>
          <a:prstGeom prst="rect">
            <a:avLst/>
          </a:prstGeom>
          <a:noFill/>
        </p:spPr>
        <p:txBody>
          <a:bodyPr wrap="none" rtlCol="0">
            <a:spAutoFit/>
          </a:bodyPr>
          <a:lstStyle/>
          <a:p>
            <a:pPr marL="0" algn="r" defTabSz="914400" rtl="1" eaLnBrk="1" latinLnBrk="0" hangingPunct="1">
              <a:lnSpc>
                <a:spcPct val="150000"/>
              </a:lnSpc>
            </a:pPr>
            <a:r>
              <a:rPr lang="ar-SA" sz="3200" b="1" dirty="0">
                <a:latin typeface="Al-Jazeera-Arabic-Regular" pitchFamily="2" charset="-78"/>
                <a:cs typeface="Al-Jazeera-Arabic-Regular" pitchFamily="2" charset="-78"/>
              </a:rPr>
              <a:t>من حيث التكلفة:</a:t>
            </a:r>
          </a:p>
          <a:p>
            <a:pPr marL="0" algn="r" defTabSz="914400" rtl="1" eaLnBrk="1" latinLnBrk="0" hangingPunct="1">
              <a:lnSpc>
                <a:spcPct val="150000"/>
              </a:lnSpc>
            </a:pPr>
            <a:r>
              <a:rPr lang="ar-SA" sz="3200" dirty="0">
                <a:latin typeface="Al-Jazeera-Arabic-Regular" pitchFamily="2" charset="-78"/>
                <a:cs typeface="Al-Jazeera-Arabic-Regular" pitchFamily="2" charset="-78"/>
              </a:rPr>
              <a:t>تكلفة الأجهزة والمنتجات التماثلية عالية جدا</a:t>
            </a:r>
          </a:p>
          <a:p>
            <a:pPr marL="0" algn="r" defTabSz="914400" rtl="1" eaLnBrk="1" latinLnBrk="0" hangingPunct="1">
              <a:lnSpc>
                <a:spcPct val="150000"/>
              </a:lnSpc>
            </a:pPr>
            <a:r>
              <a:rPr lang="ar-SA" sz="3200" dirty="0">
                <a:latin typeface="Al-Jazeera-Arabic-Regular" pitchFamily="2" charset="-78"/>
                <a:cs typeface="Al-Jazeera-Arabic-Regular" pitchFamily="2" charset="-78"/>
              </a:rPr>
              <a:t>تكلفة المنتجات الرقمية منخفضة التكلفة.</a:t>
            </a: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11567612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307886" y="1502193"/>
            <a:ext cx="10232374" cy="4447051"/>
          </a:xfrm>
          <a:prstGeom prst="rect">
            <a:avLst/>
          </a:prstGeom>
          <a:noFill/>
        </p:spPr>
        <p:txBody>
          <a:bodyPr wrap="square" rtlCol="0">
            <a:spAutoFit/>
          </a:bodyPr>
          <a:lstStyle/>
          <a:p>
            <a:pPr marL="0" algn="r" defTabSz="914400" rtl="1" eaLnBrk="1" latinLnBrk="0" hangingPunct="1">
              <a:lnSpc>
                <a:spcPct val="150000"/>
              </a:lnSpc>
            </a:pPr>
            <a:r>
              <a:rPr lang="ar-SA" sz="3200" b="1" dirty="0">
                <a:latin typeface="Al-Jazeera-Arabic-Regular" pitchFamily="2" charset="-78"/>
                <a:cs typeface="Al-Jazeera-Arabic-Regular" pitchFamily="2" charset="-78"/>
              </a:rPr>
              <a:t>من حيث الخامات:</a:t>
            </a:r>
          </a:p>
          <a:p>
            <a:pPr algn="r" rtl="1">
              <a:lnSpc>
                <a:spcPct val="150000"/>
              </a:lnSpc>
            </a:pPr>
            <a:r>
              <a:rPr lang="ar-SA" sz="3200" dirty="0">
                <a:latin typeface="Al-Jazeera-Arabic-Regular" pitchFamily="2" charset="-78"/>
                <a:cs typeface="Al-Jazeera-Arabic-Regular" pitchFamily="2" charset="-78"/>
              </a:rPr>
              <a:t>الأجهزة والمنتجات التماثلية: </a:t>
            </a:r>
            <a:r>
              <a:rPr lang="ar-SA" sz="3200" b="0" i="0" spc="0" dirty="0">
                <a:latin typeface="Al-Jazeera-Arabic-Regular" pitchFamily="2" charset="-78"/>
                <a:cs typeface="Al-Jazeera-Arabic-Regular" pitchFamily="2" charset="-78"/>
              </a:rPr>
              <a:t>تحتاج لخامات كثيرة على تحصل على منتج نهائي واحد</a:t>
            </a:r>
            <a:endParaRPr lang="ar-SA" sz="3200" dirty="0">
              <a:latin typeface="Al-Jazeera-Arabic-Regular" pitchFamily="2" charset="-78"/>
              <a:cs typeface="Al-Jazeera-Arabic-Regular" pitchFamily="2" charset="-78"/>
            </a:endParaRPr>
          </a:p>
          <a:p>
            <a:pPr algn="r" rtl="1">
              <a:lnSpc>
                <a:spcPct val="150000"/>
              </a:lnSpc>
            </a:pPr>
            <a:r>
              <a:rPr lang="ar-SA" sz="3200" dirty="0">
                <a:latin typeface="Al-Jazeera-Arabic-Regular" pitchFamily="2" charset="-78"/>
                <a:cs typeface="Al-Jazeera-Arabic-Regular" pitchFamily="2" charset="-78"/>
              </a:rPr>
              <a:t>الأجهزة والمنتجات الرقمية: تحتاج أقل خامات ممكنة وتحصل منها على كل النتائج التي تريدها.</a:t>
            </a:r>
          </a:p>
          <a:p>
            <a:pPr algn="r" rtl="1">
              <a:lnSpc>
                <a:spcPct val="150000"/>
              </a:lnSpc>
            </a:pPr>
            <a:r>
              <a:rPr lang="ar-SA" sz="3200" dirty="0">
                <a:latin typeface="Al-Jazeera-Arabic-Regular" pitchFamily="2" charset="-78"/>
                <a:cs typeface="Al-Jazeera-Arabic-Regular" pitchFamily="2" charset="-78"/>
              </a:rPr>
              <a:t> .</a:t>
            </a: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2389933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458747" y="1902666"/>
            <a:ext cx="10232374" cy="2969724"/>
          </a:xfrm>
          <a:prstGeom prst="rect">
            <a:avLst/>
          </a:prstGeom>
          <a:noFill/>
        </p:spPr>
        <p:txBody>
          <a:bodyPr wrap="square" rtlCol="0">
            <a:spAutoFit/>
          </a:bodyPr>
          <a:lstStyle/>
          <a:p>
            <a:pPr marL="0" algn="r" defTabSz="914400" rtl="1" eaLnBrk="1" latinLnBrk="0" hangingPunct="1">
              <a:lnSpc>
                <a:spcPct val="150000"/>
              </a:lnSpc>
            </a:pPr>
            <a:r>
              <a:rPr lang="ar-SA" sz="3200" b="1" dirty="0">
                <a:latin typeface="Al-Jazeera-Arabic-Regular" pitchFamily="2" charset="-78"/>
                <a:cs typeface="Al-Jazeera-Arabic-Regular" pitchFamily="2" charset="-78"/>
              </a:rPr>
              <a:t>من حيث التخزين:</a:t>
            </a:r>
          </a:p>
          <a:p>
            <a:pPr algn="r" rtl="1">
              <a:lnSpc>
                <a:spcPct val="150000"/>
              </a:lnSpc>
            </a:pPr>
            <a:r>
              <a:rPr lang="ar-SA" sz="3200" dirty="0">
                <a:latin typeface="Al-Jazeera-Arabic-Regular" pitchFamily="2" charset="-78"/>
                <a:cs typeface="Al-Jazeera-Arabic-Regular" pitchFamily="2" charset="-78"/>
              </a:rPr>
              <a:t>الأجهزة والمنتجات التماثلية: </a:t>
            </a:r>
            <a:r>
              <a:rPr lang="ar-SA" sz="3200" b="0" i="0" spc="0" dirty="0">
                <a:latin typeface="Al-Jazeera-Arabic-Regular" pitchFamily="2" charset="-78"/>
                <a:cs typeface="Al-Jazeera-Arabic-Regular" pitchFamily="2" charset="-78"/>
              </a:rPr>
              <a:t>تحتاج لمكان كبير للتخزين</a:t>
            </a:r>
            <a:endParaRPr lang="ar-SA" sz="3200" dirty="0">
              <a:latin typeface="Al-Jazeera-Arabic-Regular" pitchFamily="2" charset="-78"/>
              <a:cs typeface="Al-Jazeera-Arabic-Regular" pitchFamily="2" charset="-78"/>
            </a:endParaRPr>
          </a:p>
          <a:p>
            <a:pPr algn="r" rtl="1">
              <a:lnSpc>
                <a:spcPct val="150000"/>
              </a:lnSpc>
            </a:pPr>
            <a:r>
              <a:rPr lang="ar-SA" sz="3200" dirty="0">
                <a:latin typeface="Al-Jazeera-Arabic-Regular" pitchFamily="2" charset="-78"/>
                <a:cs typeface="Al-Jazeera-Arabic-Regular" pitchFamily="2" charset="-78"/>
              </a:rPr>
              <a:t>الأجهزة والمنتجات الرقمية: يمكنك وضع كثير من البيانات والمعلومات على شرائح صغيرة جدا في حجم كف اليد .</a:t>
            </a: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16449648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69275" y="1340452"/>
            <a:ext cx="11521846" cy="5185715"/>
          </a:xfrm>
          <a:prstGeom prst="rect">
            <a:avLst/>
          </a:prstGeom>
          <a:noFill/>
        </p:spPr>
        <p:txBody>
          <a:bodyPr wrap="square" rtlCol="0">
            <a:spAutoFit/>
          </a:bodyPr>
          <a:lstStyle/>
          <a:p>
            <a:pPr algn="r" rtl="1">
              <a:lnSpc>
                <a:spcPct val="150000"/>
              </a:lnSpc>
            </a:pPr>
            <a:r>
              <a:rPr lang="ar-SA" sz="3200" b="1" dirty="0">
                <a:latin typeface="Al-Jazeera-Arabic-Regular" pitchFamily="2" charset="-78"/>
                <a:cs typeface="Al-Jazeera-Arabic-Regular" pitchFamily="2" charset="-78"/>
              </a:rPr>
              <a:t>من حيث مدة الصلاحية:</a:t>
            </a:r>
          </a:p>
          <a:p>
            <a:pPr algn="r" rtl="1">
              <a:lnSpc>
                <a:spcPct val="150000"/>
              </a:lnSpc>
            </a:pPr>
            <a:r>
              <a:rPr lang="ar-SA" sz="3200" dirty="0">
                <a:latin typeface="Al-Jazeera-Arabic-Regular" pitchFamily="2" charset="-78"/>
                <a:cs typeface="Al-Jazeera-Arabic-Regular" pitchFamily="2" charset="-78"/>
              </a:rPr>
              <a:t>الأجهزة والمنتجات التماثلية: </a:t>
            </a:r>
            <a:r>
              <a:rPr lang="ar-SA" sz="3200" b="0" i="0" spc="0" dirty="0">
                <a:latin typeface="Al-Jazeera-Arabic-Regular" pitchFamily="2" charset="-78"/>
                <a:cs typeface="Al-Jazeera-Arabic-Regular" pitchFamily="2" charset="-78"/>
              </a:rPr>
              <a:t>لا يمكن أن تبقيها معرضة للهواء مدة طويلة لأنها سريعة التلف</a:t>
            </a:r>
            <a:endParaRPr lang="ar-SA" sz="3200" dirty="0">
              <a:latin typeface="Al-Jazeera-Arabic-Regular" pitchFamily="2" charset="-78"/>
              <a:cs typeface="Al-Jazeera-Arabic-Regular" pitchFamily="2" charset="-78"/>
            </a:endParaRPr>
          </a:p>
          <a:p>
            <a:pPr algn="r" rtl="1">
              <a:lnSpc>
                <a:spcPct val="150000"/>
              </a:lnSpc>
            </a:pPr>
            <a:r>
              <a:rPr lang="ar-SA" sz="3200" dirty="0">
                <a:latin typeface="Al-Jazeera-Arabic-Regular" pitchFamily="2" charset="-78"/>
                <a:cs typeface="Al-Jazeera-Arabic-Regular" pitchFamily="2" charset="-78"/>
              </a:rPr>
              <a:t>الأجهزة والمنتجات الرقمية: يمكن للبيانات أن تبقى عليها دائما بدون أن تتلف، كما يمكن حالياً الاستغناء عن الأجهزة تماما ورفع كل ما تريد على التخزين </a:t>
            </a:r>
            <a:r>
              <a:rPr lang="ar-SA" sz="3200" dirty="0" err="1">
                <a:latin typeface="Al-Jazeera-Arabic-Regular" pitchFamily="2" charset="-78"/>
                <a:cs typeface="Al-Jazeera-Arabic-Regular" pitchFamily="2" charset="-78"/>
              </a:rPr>
              <a:t>السحابي</a:t>
            </a:r>
            <a:endParaRPr lang="ar-SA" sz="3200" dirty="0">
              <a:latin typeface="Al-Jazeera-Arabic-Regular" pitchFamily="2" charset="-78"/>
              <a:cs typeface="Al-Jazeera-Arabic-Regular" pitchFamily="2" charset="-78"/>
            </a:endParaRPr>
          </a:p>
          <a:p>
            <a:pPr algn="r" rtl="1">
              <a:lnSpc>
                <a:spcPct val="150000"/>
              </a:lnSpc>
            </a:pP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6813856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b="1" dirty="0">
                <a:latin typeface="Al-Jazeera-Arabic-Regular" pitchFamily="2" charset="-78"/>
                <a:cs typeface="Al-Jazeera-Arabic-Regular" pitchFamily="2" charset="-78"/>
              </a:rPr>
              <a:t>من حيث القابلية للتعديل:</a:t>
            </a:r>
          </a:p>
          <a:p>
            <a:pPr algn="r" rtl="1">
              <a:lnSpc>
                <a:spcPct val="150000"/>
              </a:lnSpc>
            </a:pPr>
            <a:r>
              <a:rPr lang="ar-SA" sz="3200" dirty="0">
                <a:latin typeface="Al-Jazeera-Arabic-Regular" pitchFamily="2" charset="-78"/>
                <a:cs typeface="Al-Jazeera-Arabic-Regular" pitchFamily="2" charset="-78"/>
              </a:rPr>
              <a:t>الأجهزة والمنتجات التماثلية: </a:t>
            </a:r>
            <a:r>
              <a:rPr lang="ar-SA" sz="3200" b="0" i="0" spc="0" dirty="0">
                <a:latin typeface="Al-Jazeera-Arabic-Regular" pitchFamily="2" charset="-78"/>
                <a:cs typeface="Al-Jazeera-Arabic-Regular" pitchFamily="2" charset="-78"/>
              </a:rPr>
              <a:t>صعبة جدا في التعديل</a:t>
            </a:r>
          </a:p>
          <a:p>
            <a:pPr algn="r" rtl="1">
              <a:lnSpc>
                <a:spcPct val="150000"/>
              </a:lnSpc>
            </a:pPr>
            <a:r>
              <a:rPr lang="ar-SA" sz="3200" dirty="0">
                <a:latin typeface="Al-Jazeera-Arabic-Regular" pitchFamily="2" charset="-78"/>
                <a:cs typeface="Al-Jazeera-Arabic-Regular" pitchFamily="2" charset="-78"/>
              </a:rPr>
              <a:t>الأجهزة والمنتجات الرقمية: </a:t>
            </a:r>
            <a:r>
              <a:rPr lang="ar-SA" sz="3200" b="0" i="0" spc="0" dirty="0">
                <a:latin typeface="Al-Jazeera-Arabic-Regular" pitchFamily="2" charset="-78"/>
                <a:cs typeface="Al-Jazeera-Arabic-Regular" pitchFamily="2" charset="-78"/>
              </a:rPr>
              <a:t>يمكن التعديل بكل سهولة</a:t>
            </a:r>
            <a:endParaRPr lang="en-US" sz="3200" b="0" i="0" spc="0" dirty="0">
              <a:latin typeface="Al-Jazeera-Arabic-Regular" pitchFamily="2" charset="-78"/>
              <a:cs typeface="Al-Jazeera-Arabic-Regular" pitchFamily="2" charset="-78"/>
            </a:endParaRPr>
          </a:p>
          <a:p>
            <a:pPr algn="r" rtl="1">
              <a:lnSpc>
                <a:spcPct val="150000"/>
              </a:lnSpc>
            </a:pP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14147634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b="1" dirty="0">
                <a:latin typeface="Al-Jazeera-Arabic-Regular" pitchFamily="2" charset="-78"/>
                <a:cs typeface="Al-Jazeera-Arabic-Regular" pitchFamily="2" charset="-78"/>
              </a:rPr>
              <a:t>من حيث تاريخها:</a:t>
            </a:r>
          </a:p>
          <a:p>
            <a:pPr algn="r" rtl="1">
              <a:lnSpc>
                <a:spcPct val="150000"/>
              </a:lnSpc>
            </a:pPr>
            <a:r>
              <a:rPr lang="ar-SA" sz="3200" dirty="0">
                <a:latin typeface="Al-Jazeera-Arabic-Regular" pitchFamily="2" charset="-78"/>
                <a:cs typeface="Al-Jazeera-Arabic-Regular" pitchFamily="2" charset="-78"/>
              </a:rPr>
              <a:t>الأجهزة والمنتجات التماثلية: </a:t>
            </a:r>
            <a:r>
              <a:rPr lang="ar-SA" sz="3200" b="0" i="0" spc="0" dirty="0">
                <a:latin typeface="Al-Jazeera-Arabic-Regular" pitchFamily="2" charset="-78"/>
                <a:cs typeface="Al-Jazeera-Arabic-Regular" pitchFamily="2" charset="-78"/>
              </a:rPr>
              <a:t>تكنولوجيا قديمة قبل ظهو</a:t>
            </a:r>
            <a:r>
              <a:rPr lang="ar-SA" sz="3200" dirty="0">
                <a:latin typeface="Al-Jazeera-Arabic-Regular" pitchFamily="2" charset="-78"/>
                <a:cs typeface="Al-Jazeera-Arabic-Regular" pitchFamily="2" charset="-78"/>
              </a:rPr>
              <a:t>ر الكمبيوتر</a:t>
            </a:r>
            <a:endParaRPr lang="ar-SA" sz="3200" b="0" i="0" spc="0" dirty="0">
              <a:latin typeface="Al-Jazeera-Arabic-Regular" pitchFamily="2" charset="-78"/>
              <a:cs typeface="Al-Jazeera-Arabic-Regular" pitchFamily="2" charset="-78"/>
            </a:endParaRPr>
          </a:p>
          <a:p>
            <a:pPr algn="r" rtl="1">
              <a:lnSpc>
                <a:spcPct val="150000"/>
              </a:lnSpc>
            </a:pPr>
            <a:r>
              <a:rPr lang="ar-SA" sz="3200" dirty="0">
                <a:latin typeface="Al-Jazeera-Arabic-Regular" pitchFamily="2" charset="-78"/>
                <a:cs typeface="Al-Jazeera-Arabic-Regular" pitchFamily="2" charset="-78"/>
              </a:rPr>
              <a:t>الأجهزة والمنتجات الرقمية: </a:t>
            </a:r>
            <a:r>
              <a:rPr lang="ar-SA" sz="3200" b="0" i="0" spc="0" dirty="0">
                <a:latin typeface="Al-Jazeera-Arabic-Regular" pitchFamily="2" charset="-78"/>
                <a:cs typeface="Al-Jazeera-Arabic-Regular" pitchFamily="2" charset="-78"/>
              </a:rPr>
              <a:t>تكنولوجيا حديثة بعد ظهور الكمبيوتر</a:t>
            </a:r>
            <a:endParaRPr lang="en-US" sz="3200" b="0" i="0" spc="0" dirty="0">
              <a:latin typeface="Al-Jazeera-Arabic-Regular" pitchFamily="2" charset="-78"/>
              <a:cs typeface="Al-Jazeera-Arabic-Regular" pitchFamily="2" charset="-78"/>
            </a:endParaRPr>
          </a:p>
          <a:p>
            <a:pPr algn="r" rtl="1">
              <a:lnSpc>
                <a:spcPct val="150000"/>
              </a:lnSpc>
            </a:pP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2975955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b="1" dirty="0">
                <a:latin typeface="Al-Jazeera-Arabic-Regular" pitchFamily="2" charset="-78"/>
                <a:cs typeface="Al-Jazeera-Arabic-Regular" pitchFamily="2" charset="-78"/>
              </a:rPr>
              <a:t>من حيث الصيانة:</a:t>
            </a:r>
          </a:p>
          <a:p>
            <a:pPr algn="r" rtl="1">
              <a:lnSpc>
                <a:spcPct val="150000"/>
              </a:lnSpc>
            </a:pPr>
            <a:r>
              <a:rPr lang="ar-SA" sz="3200" dirty="0">
                <a:latin typeface="Al-Jazeera-Arabic-Regular" pitchFamily="2" charset="-78"/>
                <a:cs typeface="Al-Jazeera-Arabic-Regular" pitchFamily="2" charset="-78"/>
              </a:rPr>
              <a:t>الأجهزة والمنتجات التماثلية: </a:t>
            </a:r>
            <a:r>
              <a:rPr lang="ar-SA" sz="3200" b="0" i="0" spc="0" dirty="0">
                <a:latin typeface="Al-Jazeera-Arabic-Regular" pitchFamily="2" charset="-78"/>
                <a:cs typeface="Al-Jazeera-Arabic-Regular" pitchFamily="2" charset="-78"/>
              </a:rPr>
              <a:t>مكلفة جداً</a:t>
            </a:r>
          </a:p>
          <a:p>
            <a:pPr algn="r" rtl="1">
              <a:lnSpc>
                <a:spcPct val="150000"/>
              </a:lnSpc>
            </a:pPr>
            <a:r>
              <a:rPr lang="ar-SA" sz="3200" dirty="0">
                <a:latin typeface="Al-Jazeera-Arabic-Regular" pitchFamily="2" charset="-78"/>
                <a:cs typeface="Al-Jazeera-Arabic-Regular" pitchFamily="2" charset="-78"/>
              </a:rPr>
              <a:t>الأجهزة والمنتجات الرقمية: </a:t>
            </a:r>
            <a:r>
              <a:rPr lang="ar-SA" sz="3200" b="0" i="0" spc="0" dirty="0">
                <a:latin typeface="Al-Jazeera-Arabic-Regular" pitchFamily="2" charset="-78"/>
                <a:cs typeface="Al-Jazeera-Arabic-Regular" pitchFamily="2" charset="-78"/>
              </a:rPr>
              <a:t>قليلة التكلفة</a:t>
            </a:r>
            <a:endParaRPr lang="en-US" sz="3200" b="0" i="0" spc="0" dirty="0">
              <a:latin typeface="Al-Jazeera-Arabic-Regular" pitchFamily="2" charset="-78"/>
              <a:cs typeface="Al-Jazeera-Arabic-Regular" pitchFamily="2" charset="-78"/>
            </a:endParaRPr>
          </a:p>
          <a:p>
            <a:pPr algn="r" rtl="1">
              <a:lnSpc>
                <a:spcPct val="150000"/>
              </a:lnSpc>
            </a:pP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6205193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1" name="TextBox 10">
            <a:extLst>
              <a:ext uri="{FF2B5EF4-FFF2-40B4-BE49-F238E27FC236}">
                <a16:creationId xmlns:a16="http://schemas.microsoft.com/office/drawing/2014/main" id="{7F068E90-CB0B-0149-8DF7-2D5C05C5E3F2}"/>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b="1" dirty="0">
                <a:latin typeface="Al-Jazeera-Arabic-Regular" pitchFamily="2" charset="-78"/>
                <a:cs typeface="Al-Jazeera-Arabic-Regular" pitchFamily="2" charset="-78"/>
              </a:rPr>
              <a:t>من حيث الصيانة:</a:t>
            </a:r>
          </a:p>
          <a:p>
            <a:pPr algn="r" rtl="1">
              <a:lnSpc>
                <a:spcPct val="150000"/>
              </a:lnSpc>
            </a:pPr>
            <a:r>
              <a:rPr lang="ar-SA" sz="3200" dirty="0">
                <a:latin typeface="Al-Jazeera-Arabic-Regular" pitchFamily="2" charset="-78"/>
                <a:cs typeface="Al-Jazeera-Arabic-Regular" pitchFamily="2" charset="-78"/>
              </a:rPr>
              <a:t>الأجهزة والمنتجات التماثلية: </a:t>
            </a:r>
            <a:r>
              <a:rPr lang="ar-SA" sz="3200" b="0" i="0" spc="0" dirty="0">
                <a:latin typeface="Al-Jazeera-Arabic-Regular" pitchFamily="2" charset="-78"/>
                <a:cs typeface="Al-Jazeera-Arabic-Regular" pitchFamily="2" charset="-78"/>
              </a:rPr>
              <a:t>مكلفة جداً</a:t>
            </a:r>
          </a:p>
          <a:p>
            <a:pPr algn="r" rtl="1">
              <a:lnSpc>
                <a:spcPct val="150000"/>
              </a:lnSpc>
            </a:pPr>
            <a:r>
              <a:rPr lang="ar-SA" sz="3200" dirty="0">
                <a:latin typeface="Al-Jazeera-Arabic-Regular" pitchFamily="2" charset="-78"/>
                <a:cs typeface="Al-Jazeera-Arabic-Regular" pitchFamily="2" charset="-78"/>
              </a:rPr>
              <a:t>الأجهزة والمنتجات الرقمية: </a:t>
            </a:r>
            <a:r>
              <a:rPr lang="ar-SA" sz="3200" b="0" i="0" spc="0" dirty="0">
                <a:latin typeface="Al-Jazeera-Arabic-Regular" pitchFamily="2" charset="-78"/>
                <a:cs typeface="Al-Jazeera-Arabic-Regular" pitchFamily="2" charset="-78"/>
              </a:rPr>
              <a:t>قليلة التكلفة</a:t>
            </a:r>
            <a:endParaRPr lang="en-US" sz="3200" b="0" i="0" spc="0" dirty="0">
              <a:latin typeface="Al-Jazeera-Arabic-Regular" pitchFamily="2" charset="-78"/>
              <a:cs typeface="Al-Jazeera-Arabic-Regular" pitchFamily="2" charset="-78"/>
            </a:endParaRPr>
          </a:p>
          <a:p>
            <a:pPr algn="r" rtl="1">
              <a:lnSpc>
                <a:spcPct val="150000"/>
              </a:lnSpc>
            </a:pP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38945175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E715FB38-EC82-DF4F-A8BB-E3B4BAB1739C}"/>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b="1" dirty="0">
                <a:latin typeface="Al-Jazeera-Arabic-Regular" pitchFamily="2" charset="-78"/>
                <a:cs typeface="Al-Jazeera-Arabic-Regular" pitchFamily="2" charset="-78"/>
              </a:rPr>
              <a:t>من حيث الكفاءة والدقة:</a:t>
            </a:r>
          </a:p>
          <a:p>
            <a:pPr algn="r" rtl="1">
              <a:lnSpc>
                <a:spcPct val="150000"/>
              </a:lnSpc>
            </a:pPr>
            <a:r>
              <a:rPr lang="ar-SA" sz="3200" dirty="0">
                <a:latin typeface="Al-Jazeera-Arabic-Regular" pitchFamily="2" charset="-78"/>
                <a:cs typeface="Al-Jazeera-Arabic-Regular" pitchFamily="2" charset="-78"/>
              </a:rPr>
              <a:t>الأجهزة والمنتجات التماثلية: </a:t>
            </a:r>
            <a:r>
              <a:rPr lang="ar-SA" sz="3200" b="0" i="0" spc="0" dirty="0">
                <a:latin typeface="Al-Jazeera-Arabic-Regular" pitchFamily="2" charset="-78"/>
                <a:cs typeface="Al-Jazeera-Arabic-Regular" pitchFamily="2" charset="-78"/>
              </a:rPr>
              <a:t>لا تعمل بكفاءة عالية</a:t>
            </a:r>
          </a:p>
          <a:p>
            <a:pPr algn="r" rtl="1">
              <a:lnSpc>
                <a:spcPct val="150000"/>
              </a:lnSpc>
            </a:pPr>
            <a:r>
              <a:rPr lang="ar-SA" sz="3200" dirty="0">
                <a:latin typeface="Al-Jazeera-Arabic-Regular" pitchFamily="2" charset="-78"/>
                <a:cs typeface="Al-Jazeera-Arabic-Regular" pitchFamily="2" charset="-78"/>
              </a:rPr>
              <a:t>الأجهزة والمنتجات الرقمية: </a:t>
            </a:r>
            <a:r>
              <a:rPr lang="ar-SA" sz="3200" b="0" i="0" spc="0" dirty="0">
                <a:latin typeface="Al-Jazeera-Arabic-Regular" pitchFamily="2" charset="-78"/>
                <a:cs typeface="Al-Jazeera-Arabic-Regular" pitchFamily="2" charset="-78"/>
              </a:rPr>
              <a:t>دقيقة وتعمل بكفاءة عالية جداً</a:t>
            </a:r>
            <a:endParaRPr lang="en-US" sz="3200" b="0" i="0" spc="0" dirty="0">
              <a:latin typeface="Al-Jazeera-Arabic-Regular" pitchFamily="2" charset="-78"/>
              <a:cs typeface="Al-Jazeera-Arabic-Regular" pitchFamily="2" charset="-78"/>
            </a:endParaRPr>
          </a:p>
          <a:p>
            <a:pPr algn="r" rtl="1">
              <a:lnSpc>
                <a:spcPct val="150000"/>
              </a:lnSpc>
            </a:pP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4243513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E715FB38-EC82-DF4F-A8BB-E3B4BAB1739C}"/>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b="1" dirty="0">
                <a:latin typeface="Al-Jazeera-Arabic-Regular" pitchFamily="2" charset="-78"/>
                <a:cs typeface="Al-Jazeera-Arabic-Regular" pitchFamily="2" charset="-78"/>
              </a:rPr>
              <a:t>من حيث القدرة على النقل:</a:t>
            </a:r>
          </a:p>
          <a:p>
            <a:pPr algn="r" rtl="1">
              <a:lnSpc>
                <a:spcPct val="150000"/>
              </a:lnSpc>
            </a:pPr>
            <a:r>
              <a:rPr lang="ar-SA" sz="3200" dirty="0">
                <a:latin typeface="Al-Jazeera-Arabic-Regular" pitchFamily="2" charset="-78"/>
                <a:cs typeface="Al-Jazeera-Arabic-Regular" pitchFamily="2" charset="-78"/>
              </a:rPr>
              <a:t>الأجهزة والمنتجات التماثلية: يصعب نقلها أو تتبعها</a:t>
            </a:r>
            <a:endParaRPr lang="ar-SA" sz="3200" b="0" i="0" spc="0" dirty="0">
              <a:latin typeface="Al-Jazeera-Arabic-Regular" pitchFamily="2" charset="-78"/>
              <a:cs typeface="Al-Jazeera-Arabic-Regular" pitchFamily="2" charset="-78"/>
            </a:endParaRPr>
          </a:p>
          <a:p>
            <a:pPr algn="r" rtl="1">
              <a:lnSpc>
                <a:spcPct val="150000"/>
              </a:lnSpc>
            </a:pPr>
            <a:r>
              <a:rPr lang="ar-SA" sz="3200" dirty="0">
                <a:latin typeface="Al-Jazeera-Arabic-Regular" pitchFamily="2" charset="-78"/>
                <a:cs typeface="Al-Jazeera-Arabic-Regular" pitchFamily="2" charset="-78"/>
              </a:rPr>
              <a:t>الأجهزة والمنتجات الرقمية: </a:t>
            </a:r>
            <a:r>
              <a:rPr lang="ar-SA" sz="3200" b="0" i="0" spc="0" dirty="0">
                <a:latin typeface="Al-Jazeera-Arabic-Regular" pitchFamily="2" charset="-78"/>
                <a:cs typeface="Al-Jazeera-Arabic-Regular" pitchFamily="2" charset="-78"/>
              </a:rPr>
              <a:t>يسهل نقلها وتتبعها في أي مكان</a:t>
            </a:r>
            <a:endParaRPr lang="en-US" sz="3200" b="0" i="0" spc="0" dirty="0">
              <a:latin typeface="Al-Jazeera-Arabic-Regular" pitchFamily="2" charset="-78"/>
              <a:cs typeface="Al-Jazeera-Arabic-Regular" pitchFamily="2" charset="-78"/>
            </a:endParaRPr>
          </a:p>
          <a:p>
            <a:pPr algn="r" rtl="1">
              <a:lnSpc>
                <a:spcPct val="150000"/>
              </a:lnSpc>
            </a:pP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9783147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E715FB38-EC82-DF4F-A8BB-E3B4BAB1739C}"/>
              </a:ext>
            </a:extLst>
          </p:cNvPr>
          <p:cNvSpPr txBox="1"/>
          <p:nvPr/>
        </p:nvSpPr>
        <p:spPr>
          <a:xfrm>
            <a:off x="169275" y="2101598"/>
            <a:ext cx="11521846" cy="3708387"/>
          </a:xfrm>
          <a:prstGeom prst="rect">
            <a:avLst/>
          </a:prstGeom>
          <a:noFill/>
        </p:spPr>
        <p:txBody>
          <a:bodyPr wrap="square" rtlCol="0">
            <a:spAutoFit/>
          </a:bodyPr>
          <a:lstStyle/>
          <a:p>
            <a:pPr algn="r" rtl="1">
              <a:lnSpc>
                <a:spcPct val="150000"/>
              </a:lnSpc>
            </a:pPr>
            <a:r>
              <a:rPr lang="ar-SA" sz="3200" b="1" dirty="0">
                <a:latin typeface="Al-Jazeera-Arabic-Regular" pitchFamily="2" charset="-78"/>
                <a:cs typeface="Al-Jazeera-Arabic-Regular" pitchFamily="2" charset="-78"/>
              </a:rPr>
              <a:t>من حيث القدرة على التجدد </a:t>
            </a:r>
            <a:r>
              <a:rPr lang="en-US" sz="3200" b="1" dirty="0">
                <a:latin typeface="Al-Jazeera-Arabic-Regular" pitchFamily="2" charset="-78"/>
                <a:cs typeface="Al-Jazeera-Arabic-Regular" pitchFamily="2" charset="-78"/>
              </a:rPr>
              <a:t>Updates</a:t>
            </a:r>
            <a:r>
              <a:rPr lang="ar-SA" sz="3200" b="1" dirty="0">
                <a:latin typeface="Al-Jazeera-Arabic-Regular" pitchFamily="2" charset="-78"/>
                <a:cs typeface="Al-Jazeera-Arabic-Regular" pitchFamily="2" charset="-78"/>
              </a:rPr>
              <a:t>:</a:t>
            </a:r>
          </a:p>
          <a:p>
            <a:pPr algn="r" rtl="1">
              <a:lnSpc>
                <a:spcPct val="150000"/>
              </a:lnSpc>
            </a:pPr>
            <a:r>
              <a:rPr lang="ar-SA" sz="3200" dirty="0">
                <a:latin typeface="Al-Jazeera-Arabic-Regular" pitchFamily="2" charset="-78"/>
                <a:cs typeface="Al-Jazeera-Arabic-Regular" pitchFamily="2" charset="-78"/>
              </a:rPr>
              <a:t>الأجهزة والمنتجات التماثلية: لا يمكن ترقية الجهاز نفسه</a:t>
            </a:r>
            <a:endParaRPr lang="ar-SA" sz="3200" b="0" i="0" spc="0" dirty="0">
              <a:latin typeface="Al-Jazeera-Arabic-Regular" pitchFamily="2" charset="-78"/>
              <a:cs typeface="Al-Jazeera-Arabic-Regular" pitchFamily="2" charset="-78"/>
            </a:endParaRPr>
          </a:p>
          <a:p>
            <a:pPr algn="r" rtl="1">
              <a:lnSpc>
                <a:spcPct val="150000"/>
              </a:lnSpc>
            </a:pPr>
            <a:r>
              <a:rPr lang="ar-SA" sz="3200" dirty="0">
                <a:latin typeface="Al-Jazeera-Arabic-Regular" pitchFamily="2" charset="-78"/>
                <a:cs typeface="Al-Jazeera-Arabic-Regular" pitchFamily="2" charset="-78"/>
              </a:rPr>
              <a:t>الأجهزة والمنتجات الرقمية: </a:t>
            </a:r>
            <a:r>
              <a:rPr lang="ar-SA" sz="3200" b="0" i="0" spc="0" dirty="0">
                <a:latin typeface="Al-Jazeera-Arabic-Regular" pitchFamily="2" charset="-78"/>
                <a:cs typeface="Al-Jazeera-Arabic-Regular" pitchFamily="2" charset="-78"/>
              </a:rPr>
              <a:t>يمكن ترقية نفس الجهاز وتزويده بإمكانات أعلى.</a:t>
            </a:r>
            <a:endParaRPr lang="en-US" sz="3200" b="0" i="0" spc="0" dirty="0">
              <a:latin typeface="Al-Jazeera-Arabic-Regular" pitchFamily="2" charset="-78"/>
              <a:cs typeface="Al-Jazeera-Arabic-Regular" pitchFamily="2" charset="-78"/>
            </a:endParaRPr>
          </a:p>
          <a:p>
            <a:pPr algn="r" rtl="1">
              <a:lnSpc>
                <a:spcPct val="150000"/>
              </a:lnSpc>
            </a:pP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633127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E715FB38-EC82-DF4F-A8BB-E3B4BAB1739C}"/>
              </a:ext>
            </a:extLst>
          </p:cNvPr>
          <p:cNvSpPr txBox="1"/>
          <p:nvPr/>
        </p:nvSpPr>
        <p:spPr>
          <a:xfrm>
            <a:off x="169275" y="2101598"/>
            <a:ext cx="11521846" cy="3708387"/>
          </a:xfrm>
          <a:prstGeom prst="rect">
            <a:avLst/>
          </a:prstGeom>
          <a:noFill/>
        </p:spPr>
        <p:txBody>
          <a:bodyPr wrap="square" rtlCol="0">
            <a:spAutoFit/>
          </a:bodyPr>
          <a:lstStyle/>
          <a:p>
            <a:pPr algn="r" rtl="1">
              <a:lnSpc>
                <a:spcPct val="150000"/>
              </a:lnSpc>
            </a:pPr>
            <a:r>
              <a:rPr lang="ar-SA" sz="3200" b="1" dirty="0">
                <a:latin typeface="Al-Jazeera-Arabic-Regular" pitchFamily="2" charset="-78"/>
                <a:cs typeface="Al-Jazeera-Arabic-Regular" pitchFamily="2" charset="-78"/>
              </a:rPr>
              <a:t>من حيث القدرة على الدمج </a:t>
            </a:r>
            <a:r>
              <a:rPr lang="en-US" sz="3200" b="1" dirty="0">
                <a:latin typeface="Al-Jazeera-Arabic-Regular" pitchFamily="2" charset="-78"/>
                <a:cs typeface="Al-Jazeera-Arabic-Regular" pitchFamily="2" charset="-78"/>
              </a:rPr>
              <a:t>integration</a:t>
            </a:r>
            <a:r>
              <a:rPr lang="ar-SA" sz="3200" b="1" dirty="0">
                <a:latin typeface="Al-Jazeera-Arabic-Regular" pitchFamily="2" charset="-78"/>
                <a:cs typeface="Al-Jazeera-Arabic-Regular" pitchFamily="2" charset="-78"/>
              </a:rPr>
              <a:t>:</a:t>
            </a:r>
          </a:p>
          <a:p>
            <a:pPr algn="r" rtl="1">
              <a:lnSpc>
                <a:spcPct val="150000"/>
              </a:lnSpc>
            </a:pPr>
            <a:r>
              <a:rPr lang="ar-SA" sz="3200" dirty="0">
                <a:latin typeface="Al-Jazeera-Arabic-Regular" pitchFamily="2" charset="-78"/>
                <a:cs typeface="Al-Jazeera-Arabic-Regular" pitchFamily="2" charset="-78"/>
              </a:rPr>
              <a:t>الأجهزة والمنتجات التماثلية: يصعب دمج الصوت والصورة والفيديو معاً</a:t>
            </a:r>
            <a:endParaRPr lang="ar-SA" sz="3200" b="0" i="0" spc="0" dirty="0">
              <a:latin typeface="Al-Jazeera-Arabic-Regular" pitchFamily="2" charset="-78"/>
              <a:cs typeface="Al-Jazeera-Arabic-Regular" pitchFamily="2" charset="-78"/>
            </a:endParaRPr>
          </a:p>
          <a:p>
            <a:pPr algn="r" rtl="1">
              <a:lnSpc>
                <a:spcPct val="150000"/>
              </a:lnSpc>
            </a:pPr>
            <a:r>
              <a:rPr lang="ar-SA" sz="3200" dirty="0">
                <a:latin typeface="Al-Jazeera-Arabic-Regular" pitchFamily="2" charset="-78"/>
                <a:cs typeface="Al-Jazeera-Arabic-Regular" pitchFamily="2" charset="-78"/>
              </a:rPr>
              <a:t>الأجهزة والمنتجات الرقمية: </a:t>
            </a:r>
            <a:r>
              <a:rPr lang="ar-SA" sz="3200" b="0" i="0" spc="0" dirty="0">
                <a:latin typeface="Al-Jazeera-Arabic-Regular" pitchFamily="2" charset="-78"/>
                <a:cs typeface="Al-Jazeera-Arabic-Regular" pitchFamily="2" charset="-78"/>
              </a:rPr>
              <a:t>دمج عناصر الوسائط المتعددة في منتهى السهولة.</a:t>
            </a:r>
            <a:endParaRPr lang="en-US" sz="3200" b="0" i="0" spc="0" dirty="0">
              <a:latin typeface="Al-Jazeera-Arabic-Regular" pitchFamily="2" charset="-78"/>
              <a:cs typeface="Al-Jazeera-Arabic-Regular" pitchFamily="2" charset="-78"/>
            </a:endParaRPr>
          </a:p>
          <a:p>
            <a:pPr algn="r" rtl="1">
              <a:lnSpc>
                <a:spcPct val="150000"/>
              </a:lnSpc>
            </a:pP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22353954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88"/>
            <a:ext cx="9533101" cy="1610200"/>
          </a:xfrm>
          <a:prstGeom prst="rect">
            <a:avLst/>
          </a:prstGeom>
        </p:spPr>
      </p:pic>
      <p:sp>
        <p:nvSpPr>
          <p:cNvPr id="7" name="TextBox 6"/>
          <p:cNvSpPr txBox="1"/>
          <p:nvPr/>
        </p:nvSpPr>
        <p:spPr>
          <a:xfrm>
            <a:off x="2980744" y="588321"/>
            <a:ext cx="511390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الفروق بين النظام التماثلي والرقمي</a:t>
            </a:r>
          </a:p>
        </p:txBody>
      </p:sp>
      <p:sp>
        <p:nvSpPr>
          <p:cNvPr id="8" name="TextBox 7"/>
          <p:cNvSpPr txBox="1"/>
          <p:nvPr/>
        </p:nvSpPr>
        <p:spPr>
          <a:xfrm>
            <a:off x="169275" y="54349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E715FB38-EC82-DF4F-A8BB-E3B4BAB1739C}"/>
              </a:ext>
            </a:extLst>
          </p:cNvPr>
          <p:cNvSpPr txBox="1"/>
          <p:nvPr/>
        </p:nvSpPr>
        <p:spPr>
          <a:xfrm>
            <a:off x="169275" y="2101598"/>
            <a:ext cx="11521846" cy="2969724"/>
          </a:xfrm>
          <a:prstGeom prst="rect">
            <a:avLst/>
          </a:prstGeom>
          <a:noFill/>
        </p:spPr>
        <p:txBody>
          <a:bodyPr wrap="square" rtlCol="0">
            <a:spAutoFit/>
          </a:bodyPr>
          <a:lstStyle/>
          <a:p>
            <a:pPr algn="r" rtl="1">
              <a:lnSpc>
                <a:spcPct val="150000"/>
              </a:lnSpc>
            </a:pPr>
            <a:r>
              <a:rPr lang="ar-SA" sz="3200" b="1" dirty="0">
                <a:latin typeface="Al-Jazeera-Arabic-Regular" pitchFamily="2" charset="-78"/>
                <a:cs typeface="Al-Jazeera-Arabic-Regular" pitchFamily="2" charset="-78"/>
              </a:rPr>
              <a:t>من حيث التشويش:</a:t>
            </a:r>
          </a:p>
          <a:p>
            <a:pPr algn="r" rtl="1">
              <a:lnSpc>
                <a:spcPct val="150000"/>
              </a:lnSpc>
            </a:pPr>
            <a:r>
              <a:rPr lang="ar-SA" sz="3200" dirty="0">
                <a:latin typeface="Al-Jazeera-Arabic-Regular" pitchFamily="2" charset="-78"/>
                <a:cs typeface="Al-Jazeera-Arabic-Regular" pitchFamily="2" charset="-78"/>
              </a:rPr>
              <a:t>الأجهزة والمنتجات التماثلية: معرضة بشدة للتشويش</a:t>
            </a:r>
            <a:endParaRPr lang="ar-SA" sz="3200" b="0" i="0" spc="0" dirty="0">
              <a:latin typeface="Al-Jazeera-Arabic-Regular" pitchFamily="2" charset="-78"/>
              <a:cs typeface="Al-Jazeera-Arabic-Regular" pitchFamily="2" charset="-78"/>
            </a:endParaRPr>
          </a:p>
          <a:p>
            <a:pPr algn="r" rtl="1">
              <a:lnSpc>
                <a:spcPct val="150000"/>
              </a:lnSpc>
            </a:pPr>
            <a:r>
              <a:rPr lang="ar-SA" sz="3200" dirty="0">
                <a:latin typeface="Al-Jazeera-Arabic-Regular" pitchFamily="2" charset="-78"/>
                <a:cs typeface="Al-Jazeera-Arabic-Regular" pitchFamily="2" charset="-78"/>
              </a:rPr>
              <a:t>الأجهزة والمنتجات الرقمية: </a:t>
            </a:r>
            <a:r>
              <a:rPr lang="ar-SA" sz="3200" b="0" i="0" spc="0" dirty="0">
                <a:latin typeface="Al-Jazeera-Arabic-Regular" pitchFamily="2" charset="-78"/>
                <a:cs typeface="Al-Jazeera-Arabic-Regular" pitchFamily="2" charset="-78"/>
              </a:rPr>
              <a:t>التشويش يكاد يكون منعدم</a:t>
            </a:r>
            <a:endParaRPr lang="en-US" sz="3200" b="0" i="0" spc="0" dirty="0">
              <a:latin typeface="Al-Jazeera-Arabic-Regular" pitchFamily="2" charset="-78"/>
              <a:cs typeface="Al-Jazeera-Arabic-Regular" pitchFamily="2" charset="-78"/>
            </a:endParaRPr>
          </a:p>
          <a:p>
            <a:pPr algn="r" rtl="1">
              <a:lnSpc>
                <a:spcPct val="150000"/>
              </a:lnSpc>
            </a:pPr>
            <a:endParaRPr lang="en-EG" sz="3200" dirty="0">
              <a:latin typeface="Al-Jazeera-Arabic-Regular" pitchFamily="2" charset="-78"/>
              <a:cs typeface="Al-Jazeera-Arabic-Regular" pitchFamily="2" charset="-78"/>
            </a:endParaRPr>
          </a:p>
        </p:txBody>
      </p:sp>
    </p:spTree>
    <p:extLst>
      <p:ext uri="{BB962C8B-B14F-4D97-AF65-F5344CB8AC3E}">
        <p14:creationId xmlns:p14="http://schemas.microsoft.com/office/powerpoint/2010/main" val="23806835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502473" y="2476944"/>
            <a:ext cx="11198343" cy="1442446"/>
          </a:xfrm>
          <a:prstGeom prst="rect">
            <a:avLst/>
          </a:prstGeom>
          <a:noFill/>
        </p:spPr>
        <p:txBody>
          <a:bodyPr wrap="square">
            <a:spAutoFit/>
          </a:bodyPr>
          <a:lstStyle/>
          <a:p>
            <a:pPr marL="0" algn="just" defTabSz="914400" rtl="1" eaLnBrk="1" latinLnBrk="0" hangingPunct="1">
              <a:lnSpc>
                <a:spcPts val="3580"/>
              </a:lnSpc>
            </a:pPr>
            <a:r>
              <a:rPr lang="ar-SA" sz="2400" dirty="0">
                <a:latin typeface="Al-Jazeera-Arabic-Regular" pitchFamily="2" charset="-78"/>
                <a:cs typeface="Al-Jazeera-Arabic-Regular" pitchFamily="2" charset="-78"/>
              </a:rPr>
              <a:t>تعرفنا في هذه المحاضرة على النظام التماثلي وأمثلته المختلفة وتعرفنا أيضاً على النظام الرقمي الذي يعد الطفرة الكبيرة التي حدثت في العالم وغيرت من وجه العالم ومن كل أجهزته الكهربائية، وأيضاً عرفنا الفروق الأساسية بين النظام التماثلي والنظام الرقمي.</a:t>
            </a:r>
            <a:endParaRPr lang="ar-SA" sz="2200" dirty="0">
              <a:latin typeface="Al-Jazeera-Arabic-Regular" pitchFamily="2" charset="-78"/>
              <a:cs typeface="Al-Jazeera-Arabic-Regular" pitchFamily="2"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Jazeera-Arabic-Bold" pitchFamily="2" charset="-78"/>
                <a:cs typeface="Al-Jazeera-Arabic-Bold" pitchFamily="2" charset="-78"/>
              </a:rPr>
              <a:t>الخاتمــــــة</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170804" y="528500"/>
            <a:ext cx="1724704"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23155116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4514850" y="2871216"/>
            <a:ext cx="7685859" cy="2310383"/>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4974838" y="2951313"/>
            <a:ext cx="7066778" cy="2185214"/>
          </a:xfrm>
          <a:prstGeom prst="rect">
            <a:avLst/>
          </a:prstGeom>
          <a:noFill/>
        </p:spPr>
        <p:txBody>
          <a:bodyPr wrap="square" rtlCol="0">
            <a:spAutoFit/>
          </a:bodyPr>
          <a:lstStyle/>
          <a:p>
            <a:pPr algn="l"/>
            <a:r>
              <a:rPr lang="en-US" sz="3600" b="1" dirty="0">
                <a:solidFill>
                  <a:schemeClr val="bg1"/>
                </a:solidFill>
                <a:latin typeface="Al-Jazeera-Arabic-Regular" pitchFamily="2" charset="-78"/>
                <a:cs typeface="Al-Jazeera-Arabic-Regular" pitchFamily="2" charset="-78"/>
              </a:rPr>
              <a:t>DGM 11</a:t>
            </a:r>
            <a:r>
              <a:rPr lang="ar-SA" sz="3600" b="1" dirty="0">
                <a:solidFill>
                  <a:schemeClr val="bg1"/>
                </a:solidFill>
                <a:latin typeface="Al-Jazeera-Arabic-Regular" pitchFamily="2" charset="-78"/>
                <a:cs typeface="Al-Jazeera-Arabic-Regular" pitchFamily="2" charset="-78"/>
              </a:rPr>
              <a:t>٣</a:t>
            </a:r>
            <a:endParaRPr lang="en-US" sz="3600" b="1" dirty="0">
              <a:solidFill>
                <a:schemeClr val="bg1"/>
              </a:solidFill>
              <a:latin typeface="Al-Jazeera-Arabic-Regular" pitchFamily="2" charset="-78"/>
              <a:cs typeface="Al-Jazeera-Arabic-Regular" pitchFamily="2" charset="-78"/>
            </a:endParaRPr>
          </a:p>
          <a:p>
            <a:pPr algn="l"/>
            <a:r>
              <a:rPr lang="en-US" sz="3600" b="1" dirty="0">
                <a:solidFill>
                  <a:schemeClr val="bg1"/>
                </a:solidFill>
                <a:latin typeface="Al-Jazeera-Arabic-Regular" pitchFamily="2" charset="-78"/>
                <a:cs typeface="Al-Jazeera-Arabic-Regular" pitchFamily="2" charset="-78"/>
              </a:rPr>
              <a:t>Lecture 6:</a:t>
            </a:r>
            <a:r>
              <a:rPr lang="ar-SA" sz="3600" b="1" dirty="0">
                <a:solidFill>
                  <a:schemeClr val="bg1"/>
                </a:solidFill>
                <a:latin typeface="Al-Jazeera-Arabic-Regular" pitchFamily="2" charset="-78"/>
                <a:cs typeface="Al-Jazeera-Arabic-Regular" pitchFamily="2" charset="-78"/>
              </a:rPr>
              <a:t> </a:t>
            </a:r>
            <a:endParaRPr lang="en-US" sz="3600" b="1" dirty="0">
              <a:solidFill>
                <a:schemeClr val="bg1"/>
              </a:solidFill>
              <a:latin typeface="Al-Jazeera-Arabic-Regular" pitchFamily="2" charset="-78"/>
              <a:cs typeface="Al-Jazeera-Arabic-Regular" pitchFamily="2" charset="-78"/>
            </a:endParaRPr>
          </a:p>
          <a:p>
            <a:pPr algn="r" rtl="1"/>
            <a:r>
              <a:rPr lang="ar-SA" sz="3200" b="1" dirty="0">
                <a:solidFill>
                  <a:schemeClr val="bg1"/>
                </a:solidFill>
                <a:latin typeface="Al-Jazeera-Arabic-Regular" pitchFamily="2" charset="-78"/>
                <a:cs typeface="Al-Jazeera-Arabic-Regular" pitchFamily="2" charset="-78"/>
              </a:rPr>
              <a:t>النظام التناظري والنظام الرقمي</a:t>
            </a:r>
            <a:endParaRPr lang="en-US" sz="3200" b="1" dirty="0">
              <a:solidFill>
                <a:schemeClr val="bg1"/>
              </a:solidFill>
              <a:latin typeface="Al-Jazeera-Arabic-Regular" pitchFamily="2" charset="-78"/>
              <a:cs typeface="Al-Jazeera-Arabic-Regular" pitchFamily="2" charset="-78"/>
            </a:endParaRPr>
          </a:p>
          <a:p>
            <a:pPr algn="r" rtl="1"/>
            <a:r>
              <a:rPr lang="en-US" sz="3200" b="1" dirty="0">
                <a:solidFill>
                  <a:schemeClr val="bg1"/>
                </a:solidFill>
                <a:latin typeface="Al-Jazeera-Arabic-Regular" pitchFamily="2" charset="-78"/>
                <a:cs typeface="Al-Jazeera-Arabic-Regular" pitchFamily="2" charset="-78"/>
              </a:rPr>
              <a:t>Analog &amp; Digital Systems</a:t>
            </a:r>
            <a:endParaRPr lang="ar-SA" sz="3200" b="1"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27511102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21889</TotalTime>
  <Words>2582</Words>
  <Application>Microsoft Macintosh PowerPoint</Application>
  <PresentationFormat>Widescreen</PresentationFormat>
  <Paragraphs>188</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Al-Jazeera-Arabic-Bold</vt:lpstr>
      <vt:lpstr>Al-Jazeera-Arabic-Regular</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george latif</cp:lastModifiedBy>
  <cp:revision>127</cp:revision>
  <dcterms:created xsi:type="dcterms:W3CDTF">2021-08-03T13:03:26Z</dcterms:created>
  <dcterms:modified xsi:type="dcterms:W3CDTF">2023-03-09T11:58:36Z</dcterms:modified>
</cp:coreProperties>
</file>