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2" r:id="rId3"/>
    <p:sldId id="298" r:id="rId4"/>
    <p:sldId id="319" r:id="rId5"/>
    <p:sldId id="324" r:id="rId6"/>
    <p:sldId id="323" r:id="rId7"/>
    <p:sldId id="325" r:id="rId8"/>
    <p:sldId id="326" r:id="rId9"/>
    <p:sldId id="327" r:id="rId10"/>
    <p:sldId id="328" r:id="rId11"/>
    <p:sldId id="329" r:id="rId12"/>
    <p:sldId id="320" r:id="rId13"/>
    <p:sldId id="330" r:id="rId14"/>
    <p:sldId id="331" r:id="rId15"/>
    <p:sldId id="332" r:id="rId16"/>
    <p:sldId id="337" r:id="rId17"/>
    <p:sldId id="312" r:id="rId18"/>
    <p:sldId id="338" r:id="rId19"/>
    <p:sldId id="339" r:id="rId20"/>
    <p:sldId id="334" r:id="rId21"/>
    <p:sldId id="335" r:id="rId22"/>
    <p:sldId id="336" r:id="rId23"/>
    <p:sldId id="333" r:id="rId24"/>
    <p:sldId id="340" r:id="rId25"/>
    <p:sldId id="341" r:id="rId26"/>
    <p:sldId id="310"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81" autoAdjust="0"/>
    <p:restoredTop sz="94660"/>
  </p:normalViewPr>
  <p:slideViewPr>
    <p:cSldViewPr snapToGrid="0">
      <p:cViewPr varScale="1">
        <p:scale>
          <a:sx n="67" d="100"/>
          <a:sy n="67" d="100"/>
        </p:scale>
        <p:origin x="65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7818614" cy="1972334"/>
          </a:xfrm>
          <a:prstGeom prst="rect">
            <a:avLst/>
          </a:prstGeom>
        </p:spPr>
      </p:pic>
      <p:pic>
        <p:nvPicPr>
          <p:cNvPr id="13" name="Picture 12"/>
          <p:cNvPicPr>
            <a:picLocks noChangeAspect="1"/>
          </p:cNvPicPr>
          <p:nvPr/>
        </p:nvPicPr>
        <p:blipFill>
          <a:blip r:embed="rId6"/>
          <a:stretch>
            <a:fillRect/>
          </a:stretch>
        </p:blipFill>
        <p:spPr>
          <a:xfrm>
            <a:off x="6237963" y="3125529"/>
            <a:ext cx="6078216" cy="1407469"/>
          </a:xfrm>
          <a:prstGeom prst="rect">
            <a:avLst/>
          </a:prstGeom>
        </p:spPr>
      </p:pic>
      <p:sp>
        <p:nvSpPr>
          <p:cNvPr id="14" name="TextBox 13"/>
          <p:cNvSpPr txBox="1"/>
          <p:nvPr/>
        </p:nvSpPr>
        <p:spPr>
          <a:xfrm>
            <a:off x="188383" y="715791"/>
            <a:ext cx="454425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2</a:t>
            </a:r>
          </a:p>
        </p:txBody>
      </p:sp>
      <p:sp>
        <p:nvSpPr>
          <p:cNvPr id="16" name="TextBox 15"/>
          <p:cNvSpPr txBox="1"/>
          <p:nvPr/>
        </p:nvSpPr>
        <p:spPr>
          <a:xfrm>
            <a:off x="6237963" y="3185565"/>
            <a:ext cx="6078216"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 510</a:t>
            </a:r>
          </a:p>
          <a:p>
            <a:pPr algn="just"/>
            <a:r>
              <a:rPr lang="en-US" sz="2800" dirty="0">
                <a:solidFill>
                  <a:schemeClr val="bg1"/>
                </a:solidFill>
                <a:latin typeface="Tajawal Medium" panose="00000600000000000000" pitchFamily="2" charset="-78"/>
                <a:cs typeface="Tajawal Medium" panose="00000600000000000000" pitchFamily="2" charset="-78"/>
              </a:rPr>
              <a:t>Risk Management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54269"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Topics to Cover in Week 2</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5" name="TextBox 14">
            <a:extLst>
              <a:ext uri="{FF2B5EF4-FFF2-40B4-BE49-F238E27FC236}">
                <a16:creationId xmlns:a16="http://schemas.microsoft.com/office/drawing/2014/main" id="{3120D5D0-FD2B-4E97-A202-F1B364E3E27A}"/>
              </a:ext>
            </a:extLst>
          </p:cNvPr>
          <p:cNvSpPr txBox="1"/>
          <p:nvPr/>
        </p:nvSpPr>
        <p:spPr>
          <a:xfrm>
            <a:off x="1103312" y="1384157"/>
            <a:ext cx="9172575" cy="452431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Principals Iso 31000: 2018.</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Impact of risk on organizations.</a:t>
            </a:r>
          </a:p>
          <a:p>
            <a:pPr marL="1028700" marR="0" lvl="1"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Level of risk </a:t>
            </a:r>
          </a:p>
          <a:p>
            <a:pPr marL="1028700" marR="0" lvl="1"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Impact of hazard risks </a:t>
            </a:r>
          </a:p>
          <a:p>
            <a:pPr marL="1028700" marR="0" lvl="1"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Attachment of risks </a:t>
            </a:r>
          </a:p>
          <a:p>
            <a:pPr marL="1028700" marR="0" lvl="1"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Risk and reward </a:t>
            </a:r>
          </a:p>
          <a:p>
            <a:pPr marL="1028700" marR="0" lvl="1"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Attitudes to risk </a:t>
            </a:r>
          </a:p>
          <a:p>
            <a:pPr marL="1028700" marR="0" lvl="1"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Risk and triggers</a:t>
            </a:r>
          </a:p>
        </p:txBody>
      </p:sp>
    </p:spTree>
    <p:extLst>
      <p:ext uri="{BB962C8B-B14F-4D97-AF65-F5344CB8AC3E}">
        <p14:creationId xmlns:p14="http://schemas.microsoft.com/office/powerpoint/2010/main" val="2876805312"/>
      </p:ext>
    </p:extLst>
  </p:cSld>
  <p:clrMapOvr>
    <a:masterClrMapping/>
  </p:clrMapOvr>
  <mc:AlternateContent xmlns:mc="http://schemas.openxmlformats.org/markup-compatibility/2006" xmlns:p14="http://schemas.microsoft.com/office/powerpoint/2010/main">
    <mc:Choice Requires="p14">
      <p:transition spd="slow" p14:dur="2000" advTm="30962"/>
    </mc:Choice>
    <mc:Fallback xmlns="">
      <p:transition spd="slow" advTm="3096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7343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6318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3 Pilers of Iso31:2018</a:t>
            </a: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1</a:t>
            </a:r>
          </a:p>
        </p:txBody>
      </p:sp>
      <p:pic>
        <p:nvPicPr>
          <p:cNvPr id="12" name="Picture 2">
            <a:extLst>
              <a:ext uri="{FF2B5EF4-FFF2-40B4-BE49-F238E27FC236}">
                <a16:creationId xmlns:a16="http://schemas.microsoft.com/office/drawing/2014/main" id="{FF175FFF-80BE-4219-8157-66270909686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81406" y="1633537"/>
            <a:ext cx="9902229" cy="3748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05979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437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Principals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TextBox 11">
            <a:extLst>
              <a:ext uri="{FF2B5EF4-FFF2-40B4-BE49-F238E27FC236}">
                <a16:creationId xmlns:a16="http://schemas.microsoft.com/office/drawing/2014/main" id="{53DBCD90-311A-4E66-8504-5B6144D9BCCE}"/>
              </a:ext>
            </a:extLst>
          </p:cNvPr>
          <p:cNvSpPr txBox="1"/>
          <p:nvPr/>
        </p:nvSpPr>
        <p:spPr>
          <a:xfrm>
            <a:off x="1257300" y="1538661"/>
            <a:ext cx="10132315" cy="3970318"/>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 Integrated</a:t>
            </a:r>
          </a:p>
          <a:p>
            <a:pPr marR="0" lvl="0" algn="l"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Risk management is an integral part of all organizational activities.</a:t>
            </a:r>
          </a:p>
          <a:p>
            <a:pPr marR="0" lvl="0" algn="l"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b) Structured and comprehensive</a:t>
            </a:r>
          </a:p>
          <a:p>
            <a:pPr marR="0" lvl="0" algn="l" defTabSz="914400" rtl="0" eaLnBrk="1" fontAlgn="auto" latinLnBrk="0" hangingPunct="1">
              <a:lnSpc>
                <a:spcPct val="100000"/>
              </a:lnSpc>
              <a:spcBef>
                <a:spcPts val="0"/>
              </a:spcBef>
              <a:spcAft>
                <a:spcPts val="0"/>
              </a:spcAft>
              <a:buClrTx/>
              <a:buSzTx/>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 structured and comprehensive approach to risk management contributes to consistent and comparable results.</a:t>
            </a:r>
          </a:p>
        </p:txBody>
      </p:sp>
    </p:spTree>
    <p:extLst>
      <p:ext uri="{BB962C8B-B14F-4D97-AF65-F5344CB8AC3E}">
        <p14:creationId xmlns:p14="http://schemas.microsoft.com/office/powerpoint/2010/main" val="2400323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437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Principals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TextBox 11">
            <a:extLst>
              <a:ext uri="{FF2B5EF4-FFF2-40B4-BE49-F238E27FC236}">
                <a16:creationId xmlns:a16="http://schemas.microsoft.com/office/drawing/2014/main" id="{53DBCD90-311A-4E66-8504-5B6144D9BCCE}"/>
              </a:ext>
            </a:extLst>
          </p:cNvPr>
          <p:cNvSpPr txBox="1"/>
          <p:nvPr/>
        </p:nvSpPr>
        <p:spPr>
          <a:xfrm>
            <a:off x="782192" y="1794043"/>
            <a:ext cx="10627615"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c) Customized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risk management framework and process are customized and proportionate to the organization’s external and internal context related to its objectives.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103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437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Principals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TextBox 11">
            <a:extLst>
              <a:ext uri="{FF2B5EF4-FFF2-40B4-BE49-F238E27FC236}">
                <a16:creationId xmlns:a16="http://schemas.microsoft.com/office/drawing/2014/main" id="{53DBCD90-311A-4E66-8504-5B6144D9BCCE}"/>
              </a:ext>
            </a:extLst>
          </p:cNvPr>
          <p:cNvSpPr txBox="1"/>
          <p:nvPr/>
        </p:nvSpPr>
        <p:spPr>
          <a:xfrm>
            <a:off x="1085850" y="1538661"/>
            <a:ext cx="10303765"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d) Inclusive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Appropriate and timely involvement of stakeholders enables their knowledge, views and perceptions to be considered. This results in improved awareness and informed risk management.</a:t>
            </a:r>
          </a:p>
        </p:txBody>
      </p:sp>
    </p:spTree>
    <p:extLst>
      <p:ext uri="{BB962C8B-B14F-4D97-AF65-F5344CB8AC3E}">
        <p14:creationId xmlns:p14="http://schemas.microsoft.com/office/powerpoint/2010/main" val="2576666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437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Principals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TextBox 11">
            <a:extLst>
              <a:ext uri="{FF2B5EF4-FFF2-40B4-BE49-F238E27FC236}">
                <a16:creationId xmlns:a16="http://schemas.microsoft.com/office/drawing/2014/main" id="{53DBCD90-311A-4E66-8504-5B6144D9BCCE}"/>
              </a:ext>
            </a:extLst>
          </p:cNvPr>
          <p:cNvSpPr txBox="1"/>
          <p:nvPr/>
        </p:nvSpPr>
        <p:spPr>
          <a:xfrm>
            <a:off x="781050" y="1538661"/>
            <a:ext cx="10608565"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e) Dynamic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Risks can emerge, change or disappear as an organization’s external and internal context changes. Risk management anticipates, detects, acknowledges and responds to those changes and events in an appropriate and timely manner.</a:t>
            </a:r>
          </a:p>
        </p:txBody>
      </p:sp>
    </p:spTree>
    <p:extLst>
      <p:ext uri="{BB962C8B-B14F-4D97-AF65-F5344CB8AC3E}">
        <p14:creationId xmlns:p14="http://schemas.microsoft.com/office/powerpoint/2010/main" val="1375853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437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Principals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TextBox 11">
            <a:extLst>
              <a:ext uri="{FF2B5EF4-FFF2-40B4-BE49-F238E27FC236}">
                <a16:creationId xmlns:a16="http://schemas.microsoft.com/office/drawing/2014/main" id="{53DBCD90-311A-4E66-8504-5B6144D9BCCE}"/>
              </a:ext>
            </a:extLst>
          </p:cNvPr>
          <p:cNvSpPr txBox="1"/>
          <p:nvPr/>
        </p:nvSpPr>
        <p:spPr>
          <a:xfrm>
            <a:off x="1085850" y="1538661"/>
            <a:ext cx="10303765" cy="286232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f) Best available information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The inputs to risk management are based on historical and current information, as well as on future expectations. </a:t>
            </a:r>
          </a:p>
        </p:txBody>
      </p:sp>
    </p:spTree>
    <p:extLst>
      <p:ext uri="{BB962C8B-B14F-4D97-AF65-F5344CB8AC3E}">
        <p14:creationId xmlns:p14="http://schemas.microsoft.com/office/powerpoint/2010/main" val="1670752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437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Principals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TextBox 11">
            <a:extLst>
              <a:ext uri="{FF2B5EF4-FFF2-40B4-BE49-F238E27FC236}">
                <a16:creationId xmlns:a16="http://schemas.microsoft.com/office/drawing/2014/main" id="{53DBCD90-311A-4E66-8504-5B6144D9BCCE}"/>
              </a:ext>
            </a:extLst>
          </p:cNvPr>
          <p:cNvSpPr txBox="1"/>
          <p:nvPr/>
        </p:nvSpPr>
        <p:spPr>
          <a:xfrm>
            <a:off x="1085850" y="1538661"/>
            <a:ext cx="10303765" cy="286232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g) Human and cultural factors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Human </a:t>
            </a:r>
            <a:r>
              <a:rPr kumimoji="0" lang="en-US" sz="3600" b="0" i="0" u="none" strike="noStrike" kern="1200" cap="none" spc="0" normalizeH="0" baseline="0" noProof="0" dirty="0" err="1">
                <a:ln>
                  <a:noFill/>
                </a:ln>
                <a:solidFill>
                  <a:prstClr val="black"/>
                </a:solidFill>
                <a:effectLst/>
                <a:uLnTx/>
                <a:uFillTx/>
                <a:latin typeface="Calibri" panose="020F0502020204030204"/>
                <a:ea typeface="+mn-ea"/>
                <a:cs typeface="+mn-cs"/>
              </a:rPr>
              <a:t>behaviour</a:t>
            </a: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 and culture significantly influence all aspects of risk management at each level and stage.</a:t>
            </a:r>
          </a:p>
        </p:txBody>
      </p:sp>
    </p:spTree>
    <p:extLst>
      <p:ext uri="{BB962C8B-B14F-4D97-AF65-F5344CB8AC3E}">
        <p14:creationId xmlns:p14="http://schemas.microsoft.com/office/powerpoint/2010/main" val="435628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437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Principals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TextBox 11">
            <a:extLst>
              <a:ext uri="{FF2B5EF4-FFF2-40B4-BE49-F238E27FC236}">
                <a16:creationId xmlns:a16="http://schemas.microsoft.com/office/drawing/2014/main" id="{53DBCD90-311A-4E66-8504-5B6144D9BCCE}"/>
              </a:ext>
            </a:extLst>
          </p:cNvPr>
          <p:cNvSpPr txBox="1"/>
          <p:nvPr/>
        </p:nvSpPr>
        <p:spPr>
          <a:xfrm>
            <a:off x="1085850" y="1538661"/>
            <a:ext cx="10303765"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d) Inclusive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Appropriate and timely involvement of stakeholders enables their knowledge, views and perceptions to be considered. This results in improved awareness and informed risk management.</a:t>
            </a:r>
          </a:p>
        </p:txBody>
      </p:sp>
    </p:spTree>
    <p:extLst>
      <p:ext uri="{BB962C8B-B14F-4D97-AF65-F5344CB8AC3E}">
        <p14:creationId xmlns:p14="http://schemas.microsoft.com/office/powerpoint/2010/main" val="20408182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4377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Principals </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2" name="TextBox 11">
            <a:extLst>
              <a:ext uri="{FF2B5EF4-FFF2-40B4-BE49-F238E27FC236}">
                <a16:creationId xmlns:a16="http://schemas.microsoft.com/office/drawing/2014/main" id="{53DBCD90-311A-4E66-8504-5B6144D9BCCE}"/>
              </a:ext>
            </a:extLst>
          </p:cNvPr>
          <p:cNvSpPr txBox="1"/>
          <p:nvPr/>
        </p:nvSpPr>
        <p:spPr>
          <a:xfrm>
            <a:off x="1085850" y="1538661"/>
            <a:ext cx="10303765"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h) Continual improvement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Risk management is continually improved through learning and experience.</a:t>
            </a:r>
          </a:p>
        </p:txBody>
      </p:sp>
    </p:spTree>
    <p:extLst>
      <p:ext uri="{BB962C8B-B14F-4D97-AF65-F5344CB8AC3E}">
        <p14:creationId xmlns:p14="http://schemas.microsoft.com/office/powerpoint/2010/main" val="23452933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48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260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Impact of risk on organizations</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8" name="TextBox 17">
            <a:extLst>
              <a:ext uri="{FF2B5EF4-FFF2-40B4-BE49-F238E27FC236}">
                <a16:creationId xmlns:a16="http://schemas.microsoft.com/office/drawing/2014/main" id="{66989BF9-E9EB-47C6-AF6B-1A93D76D311F}"/>
              </a:ext>
            </a:extLst>
          </p:cNvPr>
          <p:cNvSpPr txBox="1"/>
          <p:nvPr/>
        </p:nvSpPr>
        <p:spPr>
          <a:xfrm>
            <a:off x="314763" y="1794043"/>
            <a:ext cx="9155763" cy="3416320"/>
          </a:xfrm>
          <a:prstGeom prst="rect">
            <a:avLst/>
          </a:prstGeom>
          <a:noFill/>
        </p:spPr>
        <p:txBody>
          <a:bodyPr wrap="square">
            <a:spAutoFit/>
          </a:bodyPr>
          <a:lstStyle/>
          <a:p>
            <a:pPr marL="285750" marR="0" lvl="0" indent="-285750" algn="just" defTabSz="6858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rPr>
              <a:t>Level of risk </a:t>
            </a:r>
          </a:p>
          <a:p>
            <a:pPr marL="285750" marR="0" lvl="0" indent="-285750" algn="just" defTabSz="6858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rPr>
              <a:t>Impact of hazard risks </a:t>
            </a:r>
          </a:p>
          <a:p>
            <a:pPr marL="285750" marR="0" lvl="0" indent="-285750" algn="just" defTabSz="6858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rPr>
              <a:t>Attachment of risks </a:t>
            </a:r>
          </a:p>
          <a:p>
            <a:pPr marL="285750" marR="0" lvl="0" indent="-285750" algn="just" defTabSz="6858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rPr>
              <a:t>Risk and reward </a:t>
            </a:r>
          </a:p>
          <a:p>
            <a:pPr marL="285750" marR="0" lvl="0" indent="-285750" algn="just" defTabSz="6858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rPr>
              <a:t>Attitudes to risk </a:t>
            </a:r>
          </a:p>
          <a:p>
            <a:pPr marL="285750" marR="0" lvl="0" indent="-285750" algn="just" defTabSz="6858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rPr>
              <a:t>Risk and triggers</a:t>
            </a:r>
          </a:p>
        </p:txBody>
      </p:sp>
    </p:spTree>
    <p:extLst>
      <p:ext uri="{BB962C8B-B14F-4D97-AF65-F5344CB8AC3E}">
        <p14:creationId xmlns:p14="http://schemas.microsoft.com/office/powerpoint/2010/main" val="4157863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01795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74227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 Four Areas of Improvement by RM</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8" name="TextBox 17">
            <a:extLst>
              <a:ext uri="{FF2B5EF4-FFF2-40B4-BE49-F238E27FC236}">
                <a16:creationId xmlns:a16="http://schemas.microsoft.com/office/drawing/2014/main" id="{66989BF9-E9EB-47C6-AF6B-1A93D76D311F}"/>
              </a:ext>
            </a:extLst>
          </p:cNvPr>
          <p:cNvSpPr txBox="1"/>
          <p:nvPr/>
        </p:nvSpPr>
        <p:spPr>
          <a:xfrm>
            <a:off x="314763" y="2029179"/>
            <a:ext cx="10686612" cy="2862322"/>
          </a:xfrm>
          <a:prstGeom prst="rect">
            <a:avLst/>
          </a:prstGeom>
          <a:noFill/>
        </p:spPr>
        <p:txBody>
          <a:bodyPr wrap="square">
            <a:spAutoFit/>
          </a:bodyPr>
          <a:lstStyle/>
          <a:p>
            <a:pPr marR="0" lvl="0" algn="just" defTabSz="685800" rtl="0" eaLnBrk="1" fontAlgn="auto" latinLnBrk="0" hangingPunct="1">
              <a:lnSpc>
                <a:spcPct val="100000"/>
              </a:lnSpc>
              <a:spcBef>
                <a:spcPts val="0"/>
              </a:spcBef>
              <a:spcAft>
                <a:spcPts val="0"/>
              </a:spcAft>
              <a:buClrTx/>
              <a:buSzTx/>
              <a:tabLst/>
              <a:defRPr/>
            </a:pPr>
            <a:r>
              <a:rPr kumimoji="0" lang="en-US" sz="3600" b="1" i="0" u="none" strike="noStrike" kern="0" cap="none" spc="0" normalizeH="0" baseline="0" noProof="0" dirty="0">
                <a:ln>
                  <a:noFill/>
                </a:ln>
                <a:solidFill>
                  <a:prstClr val="black"/>
                </a:solidFill>
                <a:effectLst/>
                <a:uLnTx/>
                <a:uFillTx/>
                <a:latin typeface="Calibri" panose="020F0502020204030204"/>
                <a:ea typeface="+mn-ea"/>
                <a:cs typeface="+mn-cs"/>
              </a:rPr>
              <a:t>●● Strategy, </a:t>
            </a:r>
            <a:r>
              <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rPr>
              <a:t>because the risks associated with different strategic options.</a:t>
            </a:r>
          </a:p>
          <a:p>
            <a:pPr marR="0" lvl="0" algn="just" defTabSz="685800" rtl="0" eaLnBrk="1" fontAlgn="auto" latinLnBrk="0" hangingPunct="1">
              <a:lnSpc>
                <a:spcPct val="100000"/>
              </a:lnSpc>
              <a:spcBef>
                <a:spcPts val="0"/>
              </a:spcBef>
              <a:spcAft>
                <a:spcPts val="0"/>
              </a:spcAft>
              <a:buClrTx/>
              <a:buSzTx/>
              <a:tabLst/>
              <a:defRPr/>
            </a:pPr>
            <a:endPar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endParaRPr>
          </a:p>
          <a:p>
            <a:pPr marR="0" lvl="0" algn="just" defTabSz="685800" rtl="0" eaLnBrk="1" fontAlgn="auto" latinLnBrk="0" hangingPunct="1">
              <a:lnSpc>
                <a:spcPct val="100000"/>
              </a:lnSpc>
              <a:spcBef>
                <a:spcPts val="0"/>
              </a:spcBef>
              <a:spcAft>
                <a:spcPts val="0"/>
              </a:spcAft>
              <a:buClrTx/>
              <a:buSzTx/>
              <a:tabLst/>
              <a:defRPr/>
            </a:pPr>
            <a:r>
              <a:rPr kumimoji="0" lang="en-US" sz="3600" b="1" i="0" u="none" strike="noStrike" kern="0" cap="none" spc="0" normalizeH="0" baseline="0" noProof="0" dirty="0">
                <a:ln>
                  <a:noFill/>
                </a:ln>
                <a:solidFill>
                  <a:prstClr val="black"/>
                </a:solidFill>
                <a:effectLst/>
                <a:uLnTx/>
                <a:uFillTx/>
                <a:latin typeface="Calibri" panose="020F0502020204030204"/>
                <a:ea typeface="+mn-ea"/>
                <a:cs typeface="+mn-cs"/>
              </a:rPr>
              <a:t>●● Tactics, </a:t>
            </a:r>
            <a:r>
              <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rPr>
              <a:t>because consideration will have been given to selection of the tactics </a:t>
            </a:r>
          </a:p>
        </p:txBody>
      </p:sp>
    </p:spTree>
    <p:extLst>
      <p:ext uri="{BB962C8B-B14F-4D97-AF65-F5344CB8AC3E}">
        <p14:creationId xmlns:p14="http://schemas.microsoft.com/office/powerpoint/2010/main" val="1731913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448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8" name="TextBox 17">
            <a:extLst>
              <a:ext uri="{FF2B5EF4-FFF2-40B4-BE49-F238E27FC236}">
                <a16:creationId xmlns:a16="http://schemas.microsoft.com/office/drawing/2014/main" id="{66989BF9-E9EB-47C6-AF6B-1A93D76D311F}"/>
              </a:ext>
            </a:extLst>
          </p:cNvPr>
          <p:cNvSpPr txBox="1"/>
          <p:nvPr/>
        </p:nvSpPr>
        <p:spPr>
          <a:xfrm>
            <a:off x="419538" y="1500974"/>
            <a:ext cx="10686612" cy="3970318"/>
          </a:xfrm>
          <a:prstGeom prst="rect">
            <a:avLst/>
          </a:prstGeom>
          <a:noFill/>
        </p:spPr>
        <p:txBody>
          <a:bodyPr wrap="square">
            <a:spAutoFit/>
          </a:bodyPr>
          <a:lstStyle/>
          <a:p>
            <a:pPr marR="0" lvl="0" algn="just" defTabSz="685800" rtl="0" eaLnBrk="1" fontAlgn="auto" latinLnBrk="0" hangingPunct="1">
              <a:lnSpc>
                <a:spcPct val="100000"/>
              </a:lnSpc>
              <a:spcBef>
                <a:spcPts val="0"/>
              </a:spcBef>
              <a:spcAft>
                <a:spcPts val="0"/>
              </a:spcAft>
              <a:buClrTx/>
              <a:buSzTx/>
              <a:tabLst/>
              <a:defRPr/>
            </a:pPr>
            <a:r>
              <a:rPr kumimoji="0" lang="en-US" sz="3600" b="1" i="0" u="none" strike="noStrike" kern="0" cap="none" spc="0" normalizeH="0" baseline="0" noProof="0" dirty="0">
                <a:ln>
                  <a:noFill/>
                </a:ln>
                <a:solidFill>
                  <a:prstClr val="black"/>
                </a:solidFill>
                <a:effectLst/>
                <a:uLnTx/>
                <a:uFillTx/>
                <a:latin typeface="Calibri" panose="020F0502020204030204"/>
                <a:ea typeface="+mn-ea"/>
                <a:cs typeface="+mn-cs"/>
              </a:rPr>
              <a:t>●● Operations</a:t>
            </a:r>
            <a:r>
              <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rPr>
              <a:t>, because events that can cause disruption.</a:t>
            </a:r>
          </a:p>
          <a:p>
            <a:pPr marR="0" lvl="0" algn="just" defTabSz="685800" rtl="0" eaLnBrk="1" fontAlgn="auto" latinLnBrk="0" hangingPunct="1">
              <a:lnSpc>
                <a:spcPct val="100000"/>
              </a:lnSpc>
              <a:spcBef>
                <a:spcPts val="0"/>
              </a:spcBef>
              <a:spcAft>
                <a:spcPts val="0"/>
              </a:spcAft>
              <a:buClrTx/>
              <a:buSzTx/>
              <a:tabLst/>
              <a:defRPr/>
            </a:pPr>
            <a:r>
              <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rPr>
              <a:t> </a:t>
            </a:r>
          </a:p>
          <a:p>
            <a:pPr marR="0" lvl="0" algn="just" defTabSz="685800" rtl="0" eaLnBrk="1" fontAlgn="auto" latinLnBrk="0" hangingPunct="1">
              <a:lnSpc>
                <a:spcPct val="100000"/>
              </a:lnSpc>
              <a:spcBef>
                <a:spcPts val="0"/>
              </a:spcBef>
              <a:spcAft>
                <a:spcPts val="0"/>
              </a:spcAft>
              <a:buClrTx/>
              <a:buSzTx/>
              <a:tabLst/>
              <a:defRPr/>
            </a:pPr>
            <a:r>
              <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rPr>
              <a:t>●● Compliance will be enhanced because the risks associated with failure to </a:t>
            </a:r>
          </a:p>
          <a:p>
            <a:pPr marR="0" lvl="0" algn="just" defTabSz="685800" rtl="0" eaLnBrk="1" fontAlgn="auto" latinLnBrk="0" hangingPunct="1">
              <a:lnSpc>
                <a:spcPct val="100000"/>
              </a:lnSpc>
              <a:spcBef>
                <a:spcPts val="0"/>
              </a:spcBef>
              <a:spcAft>
                <a:spcPts val="0"/>
              </a:spcAft>
              <a:buClrTx/>
              <a:buSzTx/>
              <a:tabLst/>
              <a:defRPr/>
            </a:pPr>
            <a:r>
              <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rPr>
              <a:t>achieve compliance with statutory and customer obligations will be recognized.</a:t>
            </a:r>
          </a:p>
        </p:txBody>
      </p:sp>
      <p:sp>
        <p:nvSpPr>
          <p:cNvPr id="12" name="TextBox 11">
            <a:extLst>
              <a:ext uri="{FF2B5EF4-FFF2-40B4-BE49-F238E27FC236}">
                <a16:creationId xmlns:a16="http://schemas.microsoft.com/office/drawing/2014/main" id="{E4AB6BD6-B64E-4BF9-AE16-28F77EDEECB6}"/>
              </a:ext>
            </a:extLst>
          </p:cNvPr>
          <p:cNvSpPr txBox="1"/>
          <p:nvPr/>
        </p:nvSpPr>
        <p:spPr>
          <a:xfrm>
            <a:off x="2338387" y="584605"/>
            <a:ext cx="574227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 Four Areas of Improvement by RM</a:t>
            </a:r>
          </a:p>
        </p:txBody>
      </p:sp>
    </p:spTree>
    <p:extLst>
      <p:ext uri="{BB962C8B-B14F-4D97-AF65-F5344CB8AC3E}">
        <p14:creationId xmlns:p14="http://schemas.microsoft.com/office/powerpoint/2010/main" val="22955138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01795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302233"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 Level of risk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8" name="TextBox 17">
            <a:extLst>
              <a:ext uri="{FF2B5EF4-FFF2-40B4-BE49-F238E27FC236}">
                <a16:creationId xmlns:a16="http://schemas.microsoft.com/office/drawing/2014/main" id="{66989BF9-E9EB-47C6-AF6B-1A93D76D311F}"/>
              </a:ext>
            </a:extLst>
          </p:cNvPr>
          <p:cNvSpPr txBox="1"/>
          <p:nvPr/>
        </p:nvSpPr>
        <p:spPr>
          <a:xfrm>
            <a:off x="523663" y="2029179"/>
            <a:ext cx="10686612" cy="2862322"/>
          </a:xfrm>
          <a:prstGeom prst="rect">
            <a:avLst/>
          </a:prstGeom>
          <a:noFill/>
        </p:spPr>
        <p:txBody>
          <a:bodyPr wrap="square">
            <a:spAutoFit/>
          </a:bodyPr>
          <a:lstStyle/>
          <a:p>
            <a:pPr marL="0" marR="0" lvl="0" indent="0" algn="just" defTabSz="6858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prstClr val="black"/>
                </a:solidFill>
                <a:effectLst/>
                <a:uLnTx/>
                <a:uFillTx/>
                <a:latin typeface="Calibri" panose="020F0502020204030204"/>
                <a:ea typeface="+mn-ea"/>
                <a:cs typeface="+mn-cs"/>
              </a:rPr>
              <a:t>This level of risk should be compared with the risk attitude and risk appetite of the organization for risks of that type. </a:t>
            </a:r>
          </a:p>
          <a:p>
            <a:pPr marL="0" marR="0" lvl="0" indent="0" algn="just" defTabSz="6858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prstClr val="black"/>
                </a:solidFill>
                <a:effectLst/>
                <a:uLnTx/>
                <a:uFillTx/>
                <a:latin typeface="Calibri" panose="020F0502020204030204"/>
                <a:ea typeface="+mn-ea"/>
                <a:cs typeface="+mn-cs"/>
              </a:rPr>
              <a:t>The risk appetite will sometimes be described as  </a:t>
            </a:r>
          </a:p>
          <a:p>
            <a:pPr marL="0" marR="0" lvl="0" indent="0" algn="just" defTabSz="6858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prstClr val="black"/>
                </a:solidFill>
                <a:effectLst/>
                <a:uLnTx/>
                <a:uFillTx/>
                <a:latin typeface="Calibri" panose="020F0502020204030204"/>
                <a:ea typeface="+mn-ea"/>
                <a:cs typeface="+mn-cs"/>
              </a:rPr>
              <a:t>a set of risk criteria.</a:t>
            </a:r>
            <a:endParaRPr kumimoji="0" lang="en-US" sz="36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1459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5" name="TextBox 14">
            <a:extLst>
              <a:ext uri="{FF2B5EF4-FFF2-40B4-BE49-F238E27FC236}">
                <a16:creationId xmlns:a16="http://schemas.microsoft.com/office/drawing/2014/main" id="{45D31F65-330D-4621-8DD9-5C3004EDAC61}"/>
              </a:ext>
            </a:extLst>
          </p:cNvPr>
          <p:cNvSpPr txBox="1"/>
          <p:nvPr/>
        </p:nvSpPr>
        <p:spPr>
          <a:xfrm>
            <a:off x="2532063" y="545027"/>
            <a:ext cx="3801041" cy="523220"/>
          </a:xfrm>
          <a:prstGeom prst="rect">
            <a:avLst/>
          </a:prstGeom>
          <a:noFill/>
        </p:spPr>
        <p:txBody>
          <a:bodyPr wrap="non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srgbClr val="FF9518"/>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ea typeface="+mn-ea"/>
                <a:cs typeface="Tajawal Medium" panose="00000600000000000000" pitchFamily="2" charset="-78"/>
              </a:rPr>
              <a:t>Impact of hazard risks </a:t>
            </a:r>
          </a:p>
        </p:txBody>
      </p:sp>
      <p:sp>
        <p:nvSpPr>
          <p:cNvPr id="18" name="TextBox 17">
            <a:extLst>
              <a:ext uri="{FF2B5EF4-FFF2-40B4-BE49-F238E27FC236}">
                <a16:creationId xmlns:a16="http://schemas.microsoft.com/office/drawing/2014/main" id="{C2B89BF8-5EE3-4807-801F-D10BC1705DF8}"/>
              </a:ext>
            </a:extLst>
          </p:cNvPr>
          <p:cNvSpPr txBox="1"/>
          <p:nvPr/>
        </p:nvSpPr>
        <p:spPr>
          <a:xfrm>
            <a:off x="381000" y="1819276"/>
            <a:ext cx="10591799"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Hazard risk management is concerned with issues such as health and safety at work, fire prevention, avoiding damage to property and the consequences of defective products.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Hazard risks can cause disruption to normal operations, as well as resulting in increased costs and poor publicity associated with disruptive events.</a:t>
            </a:r>
          </a:p>
        </p:txBody>
      </p:sp>
    </p:spTree>
    <p:extLst>
      <p:ext uri="{BB962C8B-B14F-4D97-AF65-F5344CB8AC3E}">
        <p14:creationId xmlns:p14="http://schemas.microsoft.com/office/powerpoint/2010/main" val="28961174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5" name="TextBox 14">
            <a:extLst>
              <a:ext uri="{FF2B5EF4-FFF2-40B4-BE49-F238E27FC236}">
                <a16:creationId xmlns:a16="http://schemas.microsoft.com/office/drawing/2014/main" id="{45D31F65-330D-4621-8DD9-5C3004EDAC61}"/>
              </a:ext>
            </a:extLst>
          </p:cNvPr>
          <p:cNvSpPr txBox="1"/>
          <p:nvPr/>
        </p:nvSpPr>
        <p:spPr>
          <a:xfrm>
            <a:off x="2532063" y="545027"/>
            <a:ext cx="3339376" cy="523220"/>
          </a:xfrm>
          <a:prstGeom prst="rect">
            <a:avLst/>
          </a:prstGeom>
          <a:noFill/>
        </p:spPr>
        <p:txBody>
          <a:bodyPr wrap="non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srgbClr val="FF9518"/>
                </a:solidFill>
                <a:effectLst/>
                <a:uLnTx/>
                <a:uFillTx/>
                <a:latin typeface="Tajawal Medium" panose="00000600000000000000" pitchFamily="2" charset="-78"/>
                <a:cs typeface="Tajawal Medium" panose="00000600000000000000" pitchFamily="2" charset="-78"/>
              </a:defRPr>
            </a:lvl1pPr>
          </a:lstStyle>
          <a:p>
            <a:r>
              <a:rPr lang="en-US" dirty="0"/>
              <a:t>Attachment of risks </a:t>
            </a:r>
          </a:p>
        </p:txBody>
      </p:sp>
      <p:sp>
        <p:nvSpPr>
          <p:cNvPr id="18" name="TextBox 17">
            <a:extLst>
              <a:ext uri="{FF2B5EF4-FFF2-40B4-BE49-F238E27FC236}">
                <a16:creationId xmlns:a16="http://schemas.microsoft.com/office/drawing/2014/main" id="{C2B89BF8-5EE3-4807-801F-D10BC1705DF8}"/>
              </a:ext>
            </a:extLst>
          </p:cNvPr>
          <p:cNvSpPr txBox="1"/>
          <p:nvPr/>
        </p:nvSpPr>
        <p:spPr>
          <a:xfrm>
            <a:off x="381000" y="1819276"/>
            <a:ext cx="10591799" cy="3108543"/>
          </a:xfrm>
          <a:prstGeom prst="rect">
            <a:avLst/>
          </a:prstGeom>
          <a:noFill/>
        </p:spPr>
        <p:txBody>
          <a:bodyPr wrap="square">
            <a:spAutoFit/>
          </a:bodyPr>
          <a:lstStyle/>
          <a:p>
            <a:r>
              <a:rPr lang="en-US" sz="2800" dirty="0">
                <a:solidFill>
                  <a:sysClr val="windowText" lastClr="000000"/>
                </a:solidFill>
                <a:latin typeface="Arial" panose="020B0604020202020204" pitchFamily="34" charset="0"/>
                <a:cs typeface="Arial" panose="020B0604020202020204" pitchFamily="34" charset="0"/>
              </a:rPr>
              <a:t>Most standard definitions of risk refer to risks as being attached to corporate objectives.</a:t>
            </a:r>
          </a:p>
          <a:p>
            <a:endParaRPr lang="en-US" sz="2800" dirty="0">
              <a:solidFill>
                <a:sysClr val="windowText" lastClr="000000"/>
              </a:solidFill>
              <a:latin typeface="Arial" panose="020B0604020202020204" pitchFamily="34" charset="0"/>
              <a:cs typeface="Arial" panose="020B0604020202020204" pitchFamily="34" charset="0"/>
            </a:endParaRPr>
          </a:p>
          <a:p>
            <a:r>
              <a:rPr lang="en-US" sz="2800" dirty="0">
                <a:solidFill>
                  <a:sysClr val="windowText" lastClr="000000"/>
                </a:solidFill>
                <a:latin typeface="Arial" panose="020B0604020202020204" pitchFamily="34" charset="0"/>
                <a:cs typeface="Arial" panose="020B0604020202020204" pitchFamily="34" charset="0"/>
              </a:rPr>
              <a:t>key components of the existing nature and future enhancement of the business model and can relate to operations, tactics and corporate strategy, as well as </a:t>
            </a:r>
          </a:p>
          <a:p>
            <a:r>
              <a:rPr lang="en-US" sz="2800" dirty="0">
                <a:solidFill>
                  <a:sysClr val="windowText" lastClr="000000"/>
                </a:solidFill>
                <a:latin typeface="Arial" panose="020B0604020202020204" pitchFamily="34" charset="0"/>
                <a:cs typeface="Arial" panose="020B0604020202020204" pitchFamily="34" charset="0"/>
              </a:rPr>
              <a:t>compliance activities.</a:t>
            </a:r>
          </a:p>
        </p:txBody>
      </p:sp>
    </p:spTree>
    <p:extLst>
      <p:ext uri="{BB962C8B-B14F-4D97-AF65-F5344CB8AC3E}">
        <p14:creationId xmlns:p14="http://schemas.microsoft.com/office/powerpoint/2010/main" val="9418725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5" name="TextBox 14">
            <a:extLst>
              <a:ext uri="{FF2B5EF4-FFF2-40B4-BE49-F238E27FC236}">
                <a16:creationId xmlns:a16="http://schemas.microsoft.com/office/drawing/2014/main" id="{45D31F65-330D-4621-8DD9-5C3004EDAC61}"/>
              </a:ext>
            </a:extLst>
          </p:cNvPr>
          <p:cNvSpPr txBox="1"/>
          <p:nvPr/>
        </p:nvSpPr>
        <p:spPr>
          <a:xfrm>
            <a:off x="2532063" y="545027"/>
            <a:ext cx="2884123" cy="523220"/>
          </a:xfrm>
          <a:prstGeom prst="rect">
            <a:avLst/>
          </a:prstGeom>
          <a:noFill/>
        </p:spPr>
        <p:txBody>
          <a:bodyPr wrap="non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srgbClr val="FF9518"/>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ea typeface="+mn-ea"/>
                <a:cs typeface="Tajawal Medium" panose="00000600000000000000" pitchFamily="2" charset="-78"/>
              </a:rPr>
              <a:t>Risk and reward </a:t>
            </a:r>
          </a:p>
        </p:txBody>
      </p:sp>
      <p:sp>
        <p:nvSpPr>
          <p:cNvPr id="18" name="TextBox 17">
            <a:extLst>
              <a:ext uri="{FF2B5EF4-FFF2-40B4-BE49-F238E27FC236}">
                <a16:creationId xmlns:a16="http://schemas.microsoft.com/office/drawing/2014/main" id="{C2B89BF8-5EE3-4807-801F-D10BC1705DF8}"/>
              </a:ext>
            </a:extLst>
          </p:cNvPr>
          <p:cNvSpPr txBox="1"/>
          <p:nvPr/>
        </p:nvSpPr>
        <p:spPr>
          <a:xfrm>
            <a:off x="381000" y="1819276"/>
            <a:ext cx="10591799" cy="181588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When an organization puts value at risk in this way, it should do so with the full knowledge of the risk exposure and it should be satisfied that the risk exposure is within the appetite of the organization.</a:t>
            </a:r>
          </a:p>
        </p:txBody>
      </p:sp>
    </p:spTree>
    <p:extLst>
      <p:ext uri="{BB962C8B-B14F-4D97-AF65-F5344CB8AC3E}">
        <p14:creationId xmlns:p14="http://schemas.microsoft.com/office/powerpoint/2010/main" val="32248221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5" name="TextBox 14">
            <a:extLst>
              <a:ext uri="{FF2B5EF4-FFF2-40B4-BE49-F238E27FC236}">
                <a16:creationId xmlns:a16="http://schemas.microsoft.com/office/drawing/2014/main" id="{45D31F65-330D-4621-8DD9-5C3004EDAC61}"/>
              </a:ext>
            </a:extLst>
          </p:cNvPr>
          <p:cNvSpPr txBox="1"/>
          <p:nvPr/>
        </p:nvSpPr>
        <p:spPr>
          <a:xfrm>
            <a:off x="2532063" y="545027"/>
            <a:ext cx="2879314" cy="523220"/>
          </a:xfrm>
          <a:prstGeom prst="rect">
            <a:avLst/>
          </a:prstGeom>
          <a:noFill/>
        </p:spPr>
        <p:txBody>
          <a:bodyPr wrap="non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srgbClr val="FF9518"/>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ea typeface="+mn-ea"/>
                <a:cs typeface="Tajawal Medium" panose="00000600000000000000" pitchFamily="2" charset="-78"/>
              </a:rPr>
              <a:t>Attitudes to Risk </a:t>
            </a:r>
          </a:p>
        </p:txBody>
      </p:sp>
      <p:sp>
        <p:nvSpPr>
          <p:cNvPr id="18" name="TextBox 17">
            <a:extLst>
              <a:ext uri="{FF2B5EF4-FFF2-40B4-BE49-F238E27FC236}">
                <a16:creationId xmlns:a16="http://schemas.microsoft.com/office/drawing/2014/main" id="{C2B89BF8-5EE3-4807-801F-D10BC1705DF8}"/>
              </a:ext>
            </a:extLst>
          </p:cNvPr>
          <p:cNvSpPr txBox="1"/>
          <p:nvPr/>
        </p:nvSpPr>
        <p:spPr>
          <a:xfrm>
            <a:off x="381000" y="1819276"/>
            <a:ext cx="10591799" cy="138499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Different organizations will have different attitudes to risk. Some organizations may be considered to be risk averse, whilst others will be risk aggressive.</a:t>
            </a:r>
          </a:p>
        </p:txBody>
      </p:sp>
    </p:spTree>
    <p:extLst>
      <p:ext uri="{BB962C8B-B14F-4D97-AF65-F5344CB8AC3E}">
        <p14:creationId xmlns:p14="http://schemas.microsoft.com/office/powerpoint/2010/main" val="20833664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01795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2900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 RISK ATTITUDE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1" name="Content Placeholder 2">
            <a:extLst>
              <a:ext uri="{FF2B5EF4-FFF2-40B4-BE49-F238E27FC236}">
                <a16:creationId xmlns:a16="http://schemas.microsoft.com/office/drawing/2014/main" id="{50450919-5108-49C6-8B4E-4648B4CBA491}"/>
              </a:ext>
            </a:extLst>
          </p:cNvPr>
          <p:cNvSpPr txBox="1">
            <a:spLocks/>
          </p:cNvSpPr>
          <p:nvPr/>
        </p:nvSpPr>
        <p:spPr>
          <a:xfrm>
            <a:off x="385199" y="1776551"/>
            <a:ext cx="11197202" cy="3694741"/>
          </a:xfrm>
          <a:prstGeom prst="rect">
            <a:avLst/>
          </a:prstGeom>
        </p:spPr>
        <p:txBody>
          <a:bodyPr lIns="91418" tIns="45710" rIns="91418" bIns="45710"/>
          <a:lstStyle>
            <a:lvl1pPr marL="0" indent="0" algn="l" defTabSz="455613" rtl="0" eaLnBrk="0" fontAlgn="base" hangingPunct="0">
              <a:spcBef>
                <a:spcPct val="20000"/>
              </a:spcBef>
              <a:spcAft>
                <a:spcPct val="0"/>
              </a:spcAft>
              <a:buFont typeface="Arial" panose="020B0604020202020204" pitchFamily="34" charset="0"/>
              <a:buNone/>
              <a:defRPr lang="it-IT" sz="1600" b="1" kern="0" dirty="0" smtClean="0">
                <a:solidFill>
                  <a:srgbClr val="E32119"/>
                </a:solidFill>
                <a:latin typeface="Arial"/>
                <a:ea typeface="+mn-ea"/>
                <a:cs typeface="Arial"/>
              </a:defRPr>
            </a:lvl1pPr>
            <a:lvl2pPr marL="342818" indent="-342818" algn="just" defTabSz="937987" rtl="0" eaLnBrk="0" fontAlgn="base" hangingPunct="0">
              <a:spcBef>
                <a:spcPct val="50000"/>
              </a:spcBef>
              <a:spcAft>
                <a:spcPct val="0"/>
              </a:spcAft>
              <a:buFontTx/>
              <a:buBlip>
                <a:blip r:embed="rId6"/>
              </a:buBlip>
              <a:defRPr lang="it-IT" sz="1600" kern="0" dirty="0" smtClean="0">
                <a:solidFill>
                  <a:schemeClr val="tx1">
                    <a:lumMod val="65000"/>
                    <a:lumOff val="35000"/>
                  </a:schemeClr>
                </a:solidFill>
                <a:latin typeface="Arial"/>
                <a:ea typeface="+mn-ea"/>
                <a:cs typeface="Arial"/>
              </a:defRPr>
            </a:lvl2pPr>
            <a:lvl3pPr marL="725314" indent="-342818" algn="just" defTabSz="937987" rtl="0" eaLnBrk="0" fontAlgn="base" hangingPunct="0">
              <a:spcBef>
                <a:spcPct val="50000"/>
              </a:spcBef>
              <a:spcAft>
                <a:spcPct val="0"/>
              </a:spcAft>
              <a:buFontTx/>
              <a:buBlip>
                <a:blip r:embed="rId6"/>
              </a:buBlip>
              <a:defRPr lang="it-IT" sz="1600" kern="0" dirty="0">
                <a:solidFill>
                  <a:schemeClr val="tx1">
                    <a:lumMod val="65000"/>
                    <a:lumOff val="35000"/>
                  </a:schemeClr>
                </a:solidFill>
                <a:latin typeface="Arial"/>
                <a:ea typeface="+mn-ea"/>
                <a:cs typeface="Arial"/>
              </a:defRPr>
            </a:lvl3pPr>
            <a:lvl4pPr marL="1115732" indent="-341918" algn="just" defTabSz="455613" rtl="0" eaLnBrk="0" fontAlgn="base" hangingPunct="0">
              <a:spcBef>
                <a:spcPts val="960"/>
              </a:spcBef>
              <a:spcAft>
                <a:spcPct val="0"/>
              </a:spcAft>
              <a:buFont typeface="Courier New" pitchFamily="49" charset="0"/>
              <a:buChar char="o"/>
              <a:defRPr sz="1600" kern="1200" baseline="0">
                <a:solidFill>
                  <a:schemeClr val="tx1">
                    <a:lumMod val="65000"/>
                    <a:lumOff val="35000"/>
                  </a:schemeClr>
                </a:solidFill>
                <a:latin typeface="Arial" pitchFamily="34" charset="0"/>
                <a:ea typeface="MS PGothic" pitchFamily="34" charset="-128"/>
                <a:cs typeface="Geneva"/>
              </a:defRPr>
            </a:lvl4pPr>
            <a:lvl5pPr marL="2055813" indent="-227013" algn="l" defTabSz="455613"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ヒラギノ角ゴ Pro W3" charset="-128"/>
                <a:cs typeface="Geneva"/>
              </a:defRPr>
            </a:lvl5pPr>
            <a:lvl6pPr marL="2513996" indent="-228545" algn="l" defTabSz="457090" rtl="0" eaLnBrk="1" latinLnBrk="0" hangingPunct="1">
              <a:spcBef>
                <a:spcPct val="20000"/>
              </a:spcBef>
              <a:buFont typeface="Arial"/>
              <a:buChar char="•"/>
              <a:defRPr sz="2000" kern="1200">
                <a:solidFill>
                  <a:schemeClr val="tx1"/>
                </a:solidFill>
                <a:latin typeface="+mn-lt"/>
                <a:ea typeface="+mn-ea"/>
                <a:cs typeface="+mn-cs"/>
              </a:defRPr>
            </a:lvl6pPr>
            <a:lvl7pPr marL="2971086" indent="-228545" algn="l" defTabSz="457090" rtl="0" eaLnBrk="1" latinLnBrk="0" hangingPunct="1">
              <a:spcBef>
                <a:spcPct val="20000"/>
              </a:spcBef>
              <a:buFont typeface="Arial"/>
              <a:buChar char="•"/>
              <a:defRPr sz="2000" kern="1200">
                <a:solidFill>
                  <a:schemeClr val="tx1"/>
                </a:solidFill>
                <a:latin typeface="+mn-lt"/>
                <a:ea typeface="+mn-ea"/>
                <a:cs typeface="+mn-cs"/>
              </a:defRPr>
            </a:lvl7pPr>
            <a:lvl8pPr marL="3428178" indent="-228545" algn="l" defTabSz="457090" rtl="0" eaLnBrk="1" latinLnBrk="0" hangingPunct="1">
              <a:spcBef>
                <a:spcPct val="20000"/>
              </a:spcBef>
              <a:buFont typeface="Arial"/>
              <a:buChar char="•"/>
              <a:defRPr sz="2000" kern="1200">
                <a:solidFill>
                  <a:schemeClr val="tx1"/>
                </a:solidFill>
                <a:latin typeface="+mn-lt"/>
                <a:ea typeface="+mn-ea"/>
                <a:cs typeface="+mn-cs"/>
              </a:defRPr>
            </a:lvl8pPr>
            <a:lvl9pPr marL="3885268" indent="-228545" algn="l" defTabSz="457090" rtl="0" eaLnBrk="1" latinLnBrk="0" hangingPunct="1">
              <a:spcBef>
                <a:spcPct val="20000"/>
              </a:spcBef>
              <a:buFont typeface="Arial"/>
              <a:buChar char="•"/>
              <a:defRPr sz="2000" kern="1200">
                <a:solidFill>
                  <a:schemeClr val="tx1"/>
                </a:solidFill>
                <a:latin typeface="+mn-lt"/>
                <a:ea typeface="+mn-ea"/>
                <a:cs typeface="+mn-cs"/>
              </a:defRPr>
            </a:lvl9pPr>
          </a:lstStyle>
          <a:p>
            <a:pPr marL="0" marR="0" lvl="1" indent="0" algn="just" defTabSz="455613" rtl="0" eaLnBrk="0" fontAlgn="base" latinLnBrk="0" hangingPunct="0">
              <a:lnSpc>
                <a:spcPct val="100000"/>
              </a:lnSpc>
              <a:spcBef>
                <a:spcPct val="20000"/>
              </a:spcBef>
              <a:spcAft>
                <a:spcPct val="0"/>
              </a:spcAft>
              <a:buClrTx/>
              <a:buSzTx/>
              <a:buFontTx/>
              <a:buNone/>
              <a:tabLst/>
              <a:defRPr/>
            </a:pPr>
            <a:r>
              <a:rPr kumimoji="0" lang="en-US" sz="3200" b="1" i="0" u="none" strike="noStrike" kern="0" cap="none" spc="0" normalizeH="0" baseline="0" noProof="0" dirty="0">
                <a:ln>
                  <a:noFill/>
                </a:ln>
                <a:solidFill>
                  <a:srgbClr val="FF0000"/>
                </a:solidFill>
                <a:effectLst/>
                <a:uLnTx/>
                <a:uFillTx/>
                <a:latin typeface="Arial"/>
                <a:ea typeface="+mn-ea"/>
                <a:cs typeface="Arial"/>
              </a:rPr>
              <a:t>Risk Attitude </a:t>
            </a:r>
            <a:r>
              <a:rPr kumimoji="0" lang="en-US" sz="32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A chosen mental disposition towards uncertainty, adopted explicitly or implicitly by individuals and groups, driven by perception, and evidenced by observable behavior.</a:t>
            </a:r>
          </a:p>
        </p:txBody>
      </p:sp>
      <p:sp>
        <p:nvSpPr>
          <p:cNvPr id="15" name="TextBox 14">
            <a:extLst>
              <a:ext uri="{FF2B5EF4-FFF2-40B4-BE49-F238E27FC236}">
                <a16:creationId xmlns:a16="http://schemas.microsoft.com/office/drawing/2014/main" id="{87225836-26A5-4B9A-84A2-F4EDBC2787FF}"/>
              </a:ext>
            </a:extLst>
          </p:cNvPr>
          <p:cNvSpPr txBox="1"/>
          <p:nvPr/>
        </p:nvSpPr>
        <p:spPr>
          <a:xfrm>
            <a:off x="385199" y="4110781"/>
            <a:ext cx="10911451" cy="461665"/>
          </a:xfrm>
          <a:prstGeom prst="rect">
            <a:avLst/>
          </a:prstGeom>
          <a:noFill/>
        </p:spPr>
        <p:txBody>
          <a:bodyPr wrap="square">
            <a:spAutoFit/>
          </a:bodyPr>
          <a:lstStyle/>
          <a:p>
            <a:pPr algn="ctr"/>
            <a:r>
              <a:rPr kumimoji="0" lang="en-GB" sz="2400" b="1"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Risk Seeker/Taker    Risk Neutral     Risk Averter/Adverse </a:t>
            </a:r>
            <a:endParaRPr lang="en-US" dirty="0"/>
          </a:p>
        </p:txBody>
      </p:sp>
      <p:sp>
        <p:nvSpPr>
          <p:cNvPr id="18" name="Left Arrow 5">
            <a:extLst>
              <a:ext uri="{FF2B5EF4-FFF2-40B4-BE49-F238E27FC236}">
                <a16:creationId xmlns:a16="http://schemas.microsoft.com/office/drawing/2014/main" id="{6A27C8F5-7587-460A-A152-08E9A8016E7C}"/>
              </a:ext>
            </a:extLst>
          </p:cNvPr>
          <p:cNvSpPr/>
          <p:nvPr/>
        </p:nvSpPr>
        <p:spPr>
          <a:xfrm>
            <a:off x="2205070" y="5050398"/>
            <a:ext cx="2657959" cy="372069"/>
          </a:xfrm>
          <a:prstGeom prst="leftArrow">
            <a:avLst/>
          </a:prstGeom>
          <a:solidFill>
            <a:srgbClr val="FF0000"/>
          </a:solidFill>
          <a:ln w="12700" cap="flat" cmpd="sng" algn="ctr">
            <a:solidFill>
              <a:srgbClr val="4472C4">
                <a:shade val="50000"/>
              </a:srgbClr>
            </a:solid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endParaRPr>
          </a:p>
        </p:txBody>
      </p:sp>
      <p:sp>
        <p:nvSpPr>
          <p:cNvPr id="19" name="Left Arrow 6">
            <a:extLst>
              <a:ext uri="{FF2B5EF4-FFF2-40B4-BE49-F238E27FC236}">
                <a16:creationId xmlns:a16="http://schemas.microsoft.com/office/drawing/2014/main" id="{4849101A-19C9-4381-8BDE-F1BD54224F96}"/>
              </a:ext>
            </a:extLst>
          </p:cNvPr>
          <p:cNvSpPr/>
          <p:nvPr/>
        </p:nvSpPr>
        <p:spPr>
          <a:xfrm rot="10800000">
            <a:off x="6224942" y="5024676"/>
            <a:ext cx="2853626" cy="372069"/>
          </a:xfrm>
          <a:prstGeom prst="leftArrow">
            <a:avLst/>
          </a:prstGeom>
          <a:solidFill>
            <a:srgbClr val="41B983"/>
          </a:solidFill>
          <a:ln w="12700" cap="flat" cmpd="sng" algn="ctr">
            <a:solidFill>
              <a:srgbClr val="4472C4">
                <a:shade val="50000"/>
              </a:srgbClr>
            </a:solid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endParaRPr>
          </a:p>
        </p:txBody>
      </p:sp>
    </p:spTree>
    <p:extLst>
      <p:ext uri="{BB962C8B-B14F-4D97-AF65-F5344CB8AC3E}">
        <p14:creationId xmlns:p14="http://schemas.microsoft.com/office/powerpoint/2010/main" val="3617920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01795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2900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 RISK ATTITUDE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1" name="Content Placeholder 2">
            <a:extLst>
              <a:ext uri="{FF2B5EF4-FFF2-40B4-BE49-F238E27FC236}">
                <a16:creationId xmlns:a16="http://schemas.microsoft.com/office/drawing/2014/main" id="{50450919-5108-49C6-8B4E-4648B4CBA491}"/>
              </a:ext>
            </a:extLst>
          </p:cNvPr>
          <p:cNvSpPr txBox="1">
            <a:spLocks/>
          </p:cNvSpPr>
          <p:nvPr/>
        </p:nvSpPr>
        <p:spPr>
          <a:xfrm>
            <a:off x="337574" y="2062191"/>
            <a:ext cx="11197202" cy="3051146"/>
          </a:xfrm>
          <a:prstGeom prst="rect">
            <a:avLst/>
          </a:prstGeom>
        </p:spPr>
        <p:txBody>
          <a:bodyPr lIns="91418" tIns="45710" rIns="91418" bIns="45710"/>
          <a:lstStyle>
            <a:lvl1pPr marL="0" indent="0" algn="l" defTabSz="455613" rtl="0" eaLnBrk="0" fontAlgn="base" hangingPunct="0">
              <a:spcBef>
                <a:spcPct val="20000"/>
              </a:spcBef>
              <a:spcAft>
                <a:spcPct val="0"/>
              </a:spcAft>
              <a:buFont typeface="Arial" panose="020B0604020202020204" pitchFamily="34" charset="0"/>
              <a:buNone/>
              <a:defRPr lang="it-IT" sz="1600" b="1" kern="0" dirty="0" smtClean="0">
                <a:solidFill>
                  <a:srgbClr val="E32119"/>
                </a:solidFill>
                <a:latin typeface="Arial"/>
                <a:ea typeface="+mn-ea"/>
                <a:cs typeface="Arial"/>
              </a:defRPr>
            </a:lvl1pPr>
            <a:lvl2pPr marL="342818" indent="-342818" algn="just" defTabSz="937987" rtl="0" eaLnBrk="0" fontAlgn="base" hangingPunct="0">
              <a:spcBef>
                <a:spcPct val="50000"/>
              </a:spcBef>
              <a:spcAft>
                <a:spcPct val="0"/>
              </a:spcAft>
              <a:buFontTx/>
              <a:buBlip>
                <a:blip r:embed="rId6"/>
              </a:buBlip>
              <a:defRPr lang="it-IT" sz="1600" kern="0" dirty="0" smtClean="0">
                <a:solidFill>
                  <a:schemeClr val="tx1">
                    <a:lumMod val="65000"/>
                    <a:lumOff val="35000"/>
                  </a:schemeClr>
                </a:solidFill>
                <a:latin typeface="Arial"/>
                <a:ea typeface="+mn-ea"/>
                <a:cs typeface="Arial"/>
              </a:defRPr>
            </a:lvl2pPr>
            <a:lvl3pPr marL="725314" indent="-342818" algn="just" defTabSz="937987" rtl="0" eaLnBrk="0" fontAlgn="base" hangingPunct="0">
              <a:spcBef>
                <a:spcPct val="50000"/>
              </a:spcBef>
              <a:spcAft>
                <a:spcPct val="0"/>
              </a:spcAft>
              <a:buFontTx/>
              <a:buBlip>
                <a:blip r:embed="rId6"/>
              </a:buBlip>
              <a:defRPr lang="it-IT" sz="1600" kern="0" dirty="0">
                <a:solidFill>
                  <a:schemeClr val="tx1">
                    <a:lumMod val="65000"/>
                    <a:lumOff val="35000"/>
                  </a:schemeClr>
                </a:solidFill>
                <a:latin typeface="Arial"/>
                <a:ea typeface="+mn-ea"/>
                <a:cs typeface="Arial"/>
              </a:defRPr>
            </a:lvl3pPr>
            <a:lvl4pPr marL="1115732" indent="-341918" algn="just" defTabSz="455613" rtl="0" eaLnBrk="0" fontAlgn="base" hangingPunct="0">
              <a:spcBef>
                <a:spcPts val="960"/>
              </a:spcBef>
              <a:spcAft>
                <a:spcPct val="0"/>
              </a:spcAft>
              <a:buFont typeface="Courier New" pitchFamily="49" charset="0"/>
              <a:buChar char="o"/>
              <a:defRPr sz="1600" kern="1200" baseline="0">
                <a:solidFill>
                  <a:schemeClr val="tx1">
                    <a:lumMod val="65000"/>
                    <a:lumOff val="35000"/>
                  </a:schemeClr>
                </a:solidFill>
                <a:latin typeface="Arial" pitchFamily="34" charset="0"/>
                <a:ea typeface="MS PGothic" pitchFamily="34" charset="-128"/>
                <a:cs typeface="Geneva"/>
              </a:defRPr>
            </a:lvl4pPr>
            <a:lvl5pPr marL="2055813" indent="-227013" algn="l" defTabSz="455613"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ヒラギノ角ゴ Pro W3" charset="-128"/>
                <a:cs typeface="Geneva"/>
              </a:defRPr>
            </a:lvl5pPr>
            <a:lvl6pPr marL="2513996" indent="-228545" algn="l" defTabSz="457090" rtl="0" eaLnBrk="1" latinLnBrk="0" hangingPunct="1">
              <a:spcBef>
                <a:spcPct val="20000"/>
              </a:spcBef>
              <a:buFont typeface="Arial"/>
              <a:buChar char="•"/>
              <a:defRPr sz="2000" kern="1200">
                <a:solidFill>
                  <a:schemeClr val="tx1"/>
                </a:solidFill>
                <a:latin typeface="+mn-lt"/>
                <a:ea typeface="+mn-ea"/>
                <a:cs typeface="+mn-cs"/>
              </a:defRPr>
            </a:lvl6pPr>
            <a:lvl7pPr marL="2971086" indent="-228545" algn="l" defTabSz="457090" rtl="0" eaLnBrk="1" latinLnBrk="0" hangingPunct="1">
              <a:spcBef>
                <a:spcPct val="20000"/>
              </a:spcBef>
              <a:buFont typeface="Arial"/>
              <a:buChar char="•"/>
              <a:defRPr sz="2000" kern="1200">
                <a:solidFill>
                  <a:schemeClr val="tx1"/>
                </a:solidFill>
                <a:latin typeface="+mn-lt"/>
                <a:ea typeface="+mn-ea"/>
                <a:cs typeface="+mn-cs"/>
              </a:defRPr>
            </a:lvl7pPr>
            <a:lvl8pPr marL="3428178" indent="-228545" algn="l" defTabSz="457090" rtl="0" eaLnBrk="1" latinLnBrk="0" hangingPunct="1">
              <a:spcBef>
                <a:spcPct val="20000"/>
              </a:spcBef>
              <a:buFont typeface="Arial"/>
              <a:buChar char="•"/>
              <a:defRPr sz="2000" kern="1200">
                <a:solidFill>
                  <a:schemeClr val="tx1"/>
                </a:solidFill>
                <a:latin typeface="+mn-lt"/>
                <a:ea typeface="+mn-ea"/>
                <a:cs typeface="+mn-cs"/>
              </a:defRPr>
            </a:lvl8pPr>
            <a:lvl9pPr marL="3885268" indent="-228545" algn="l" defTabSz="457090" rtl="0" eaLnBrk="1" latinLnBrk="0" hangingPunct="1">
              <a:spcBef>
                <a:spcPct val="20000"/>
              </a:spcBef>
              <a:buFont typeface="Arial"/>
              <a:buChar char="•"/>
              <a:defRPr sz="2000" kern="1200">
                <a:solidFill>
                  <a:schemeClr val="tx1"/>
                </a:solidFill>
                <a:latin typeface="+mn-lt"/>
                <a:ea typeface="+mn-ea"/>
                <a:cs typeface="+mn-cs"/>
              </a:defRPr>
            </a:lvl9pPr>
          </a:lstStyle>
          <a:p>
            <a:pPr marL="889000" marR="0" lvl="1" indent="-546100" algn="l" defTabSz="914400" rtl="0" eaLnBrk="1" fontAlgn="base" latinLnBrk="0" hangingPunct="1">
              <a:lnSpc>
                <a:spcPct val="90000"/>
              </a:lnSpc>
              <a:spcBef>
                <a:spcPct val="50000"/>
              </a:spcBef>
              <a:spcAft>
                <a:spcPct val="35000"/>
              </a:spcAft>
              <a:buClr>
                <a:srgbClr val="CC0000"/>
              </a:buClr>
              <a:buSzTx/>
              <a:buFont typeface="Wingdings 3" pitchFamily="18" charset="2"/>
              <a:buChar char="u"/>
              <a:tabLst/>
              <a:defRPr/>
            </a:pPr>
            <a:r>
              <a:rPr kumimoji="0" lang="en-US" sz="20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Risk appetite, which is the degree of uncertainty an entity is willing to take on in anticipation of a reward.</a:t>
            </a:r>
          </a:p>
          <a:p>
            <a:pPr marL="889000" marR="0" lvl="1" indent="-546100" algn="l" defTabSz="914400" rtl="0" eaLnBrk="1" fontAlgn="base" latinLnBrk="0" hangingPunct="1">
              <a:lnSpc>
                <a:spcPct val="90000"/>
              </a:lnSpc>
              <a:spcBef>
                <a:spcPct val="50000"/>
              </a:spcBef>
              <a:spcAft>
                <a:spcPct val="35000"/>
              </a:spcAft>
              <a:buClr>
                <a:srgbClr val="CC0000"/>
              </a:buClr>
              <a:buSzTx/>
              <a:buFont typeface="Wingdings 3" pitchFamily="18" charset="2"/>
              <a:buChar char="u"/>
              <a:tabLst/>
              <a:defRPr/>
            </a:pPr>
            <a:r>
              <a:rPr kumimoji="0" lang="en-US" sz="20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Risk tolerance, which is the degree, amount, or volume of risk that an organization or individual will withstand.</a:t>
            </a:r>
          </a:p>
          <a:p>
            <a:pPr marL="889000" marR="0" lvl="1" indent="-546100" algn="l" defTabSz="914400" rtl="0" eaLnBrk="1" fontAlgn="base" latinLnBrk="0" hangingPunct="1">
              <a:lnSpc>
                <a:spcPct val="90000"/>
              </a:lnSpc>
              <a:spcBef>
                <a:spcPct val="50000"/>
              </a:spcBef>
              <a:spcAft>
                <a:spcPct val="35000"/>
              </a:spcAft>
              <a:buClr>
                <a:srgbClr val="CC0000"/>
              </a:buClr>
              <a:buSzTx/>
              <a:buFont typeface="Wingdings 3" pitchFamily="18" charset="2"/>
              <a:buChar char="u"/>
              <a:tabLst/>
              <a:defRPr/>
            </a:pPr>
            <a:r>
              <a:rPr kumimoji="0" lang="en-US" sz="20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Risk threshold, which refers to measures along the level of uncertainty or the level of impact at which a stakeholder may have a specific interest. Below that risk threshold, the organization will accept the risk. Above that risk threshold, the organization will not tolerate the risk.</a:t>
            </a:r>
            <a:endParaRPr kumimoji="0" lang="en-US" sz="2400" b="1"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214572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01795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1" name="Content Placeholder 2">
            <a:extLst>
              <a:ext uri="{FF2B5EF4-FFF2-40B4-BE49-F238E27FC236}">
                <a16:creationId xmlns:a16="http://schemas.microsoft.com/office/drawing/2014/main" id="{50450919-5108-49C6-8B4E-4648B4CBA491}"/>
              </a:ext>
            </a:extLst>
          </p:cNvPr>
          <p:cNvSpPr txBox="1">
            <a:spLocks/>
          </p:cNvSpPr>
          <p:nvPr/>
        </p:nvSpPr>
        <p:spPr>
          <a:xfrm>
            <a:off x="337574" y="2062191"/>
            <a:ext cx="11197202" cy="3051146"/>
          </a:xfrm>
          <a:prstGeom prst="rect">
            <a:avLst/>
          </a:prstGeom>
        </p:spPr>
        <p:txBody>
          <a:bodyPr lIns="91418" tIns="45710" rIns="91418" bIns="45710"/>
          <a:lstStyle>
            <a:lvl1pPr marL="0" indent="0" algn="l" defTabSz="455613" rtl="0" eaLnBrk="0" fontAlgn="base" hangingPunct="0">
              <a:spcBef>
                <a:spcPct val="20000"/>
              </a:spcBef>
              <a:spcAft>
                <a:spcPct val="0"/>
              </a:spcAft>
              <a:buFont typeface="Arial" panose="020B0604020202020204" pitchFamily="34" charset="0"/>
              <a:buNone/>
              <a:defRPr lang="it-IT" sz="1600" b="1" kern="0" dirty="0" smtClean="0">
                <a:solidFill>
                  <a:srgbClr val="E32119"/>
                </a:solidFill>
                <a:latin typeface="Arial"/>
                <a:ea typeface="+mn-ea"/>
                <a:cs typeface="Arial"/>
              </a:defRPr>
            </a:lvl1pPr>
            <a:lvl2pPr marL="342818" indent="-342818" algn="just" defTabSz="937987" rtl="0" eaLnBrk="0" fontAlgn="base" hangingPunct="0">
              <a:spcBef>
                <a:spcPct val="50000"/>
              </a:spcBef>
              <a:spcAft>
                <a:spcPct val="0"/>
              </a:spcAft>
              <a:buFontTx/>
              <a:buBlip>
                <a:blip r:embed="rId6"/>
              </a:buBlip>
              <a:defRPr lang="it-IT" sz="1600" kern="0" dirty="0" smtClean="0">
                <a:solidFill>
                  <a:schemeClr val="tx1">
                    <a:lumMod val="65000"/>
                    <a:lumOff val="35000"/>
                  </a:schemeClr>
                </a:solidFill>
                <a:latin typeface="Arial"/>
                <a:ea typeface="+mn-ea"/>
                <a:cs typeface="Arial"/>
              </a:defRPr>
            </a:lvl2pPr>
            <a:lvl3pPr marL="725314" indent="-342818" algn="just" defTabSz="937987" rtl="0" eaLnBrk="0" fontAlgn="base" hangingPunct="0">
              <a:spcBef>
                <a:spcPct val="50000"/>
              </a:spcBef>
              <a:spcAft>
                <a:spcPct val="0"/>
              </a:spcAft>
              <a:buFontTx/>
              <a:buBlip>
                <a:blip r:embed="rId6"/>
              </a:buBlip>
              <a:defRPr lang="it-IT" sz="1600" kern="0" dirty="0">
                <a:solidFill>
                  <a:schemeClr val="tx1">
                    <a:lumMod val="65000"/>
                    <a:lumOff val="35000"/>
                  </a:schemeClr>
                </a:solidFill>
                <a:latin typeface="Arial"/>
                <a:ea typeface="+mn-ea"/>
                <a:cs typeface="Arial"/>
              </a:defRPr>
            </a:lvl3pPr>
            <a:lvl4pPr marL="1115732" indent="-341918" algn="just" defTabSz="455613" rtl="0" eaLnBrk="0" fontAlgn="base" hangingPunct="0">
              <a:spcBef>
                <a:spcPts val="960"/>
              </a:spcBef>
              <a:spcAft>
                <a:spcPct val="0"/>
              </a:spcAft>
              <a:buFont typeface="Courier New" pitchFamily="49" charset="0"/>
              <a:buChar char="o"/>
              <a:defRPr sz="1600" kern="1200" baseline="0">
                <a:solidFill>
                  <a:schemeClr val="tx1">
                    <a:lumMod val="65000"/>
                    <a:lumOff val="35000"/>
                  </a:schemeClr>
                </a:solidFill>
                <a:latin typeface="Arial" pitchFamily="34" charset="0"/>
                <a:ea typeface="MS PGothic" pitchFamily="34" charset="-128"/>
                <a:cs typeface="Geneva"/>
              </a:defRPr>
            </a:lvl4pPr>
            <a:lvl5pPr marL="2055813" indent="-227013" algn="l" defTabSz="455613"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ヒラギノ角ゴ Pro W3" charset="-128"/>
                <a:cs typeface="Geneva"/>
              </a:defRPr>
            </a:lvl5pPr>
            <a:lvl6pPr marL="2513996" indent="-228545" algn="l" defTabSz="457090" rtl="0" eaLnBrk="1" latinLnBrk="0" hangingPunct="1">
              <a:spcBef>
                <a:spcPct val="20000"/>
              </a:spcBef>
              <a:buFont typeface="Arial"/>
              <a:buChar char="•"/>
              <a:defRPr sz="2000" kern="1200">
                <a:solidFill>
                  <a:schemeClr val="tx1"/>
                </a:solidFill>
                <a:latin typeface="+mn-lt"/>
                <a:ea typeface="+mn-ea"/>
                <a:cs typeface="+mn-cs"/>
              </a:defRPr>
            </a:lvl6pPr>
            <a:lvl7pPr marL="2971086" indent="-228545" algn="l" defTabSz="457090" rtl="0" eaLnBrk="1" latinLnBrk="0" hangingPunct="1">
              <a:spcBef>
                <a:spcPct val="20000"/>
              </a:spcBef>
              <a:buFont typeface="Arial"/>
              <a:buChar char="•"/>
              <a:defRPr sz="2000" kern="1200">
                <a:solidFill>
                  <a:schemeClr val="tx1"/>
                </a:solidFill>
                <a:latin typeface="+mn-lt"/>
                <a:ea typeface="+mn-ea"/>
                <a:cs typeface="+mn-cs"/>
              </a:defRPr>
            </a:lvl7pPr>
            <a:lvl8pPr marL="3428178" indent="-228545" algn="l" defTabSz="457090" rtl="0" eaLnBrk="1" latinLnBrk="0" hangingPunct="1">
              <a:spcBef>
                <a:spcPct val="20000"/>
              </a:spcBef>
              <a:buFont typeface="Arial"/>
              <a:buChar char="•"/>
              <a:defRPr sz="2000" kern="1200">
                <a:solidFill>
                  <a:schemeClr val="tx1"/>
                </a:solidFill>
                <a:latin typeface="+mn-lt"/>
                <a:ea typeface="+mn-ea"/>
                <a:cs typeface="+mn-cs"/>
              </a:defRPr>
            </a:lvl8pPr>
            <a:lvl9pPr marL="3885268" indent="-228545" algn="l" defTabSz="457090" rtl="0" eaLnBrk="1" latinLnBrk="0" hangingPunct="1">
              <a:spcBef>
                <a:spcPct val="20000"/>
              </a:spcBef>
              <a:buFont typeface="Arial"/>
              <a:buChar char="•"/>
              <a:defRPr sz="2000" kern="1200">
                <a:solidFill>
                  <a:schemeClr val="tx1"/>
                </a:solidFill>
                <a:latin typeface="+mn-lt"/>
                <a:ea typeface="+mn-ea"/>
                <a:cs typeface="+mn-cs"/>
              </a:defRPr>
            </a:lvl9pPr>
          </a:lstStyle>
          <a:p>
            <a:pPr marL="889000" marR="0" lvl="1" indent="-546100" algn="l" defTabSz="914400" rtl="0" eaLnBrk="1" fontAlgn="base" latinLnBrk="0" hangingPunct="1">
              <a:lnSpc>
                <a:spcPct val="90000"/>
              </a:lnSpc>
              <a:spcBef>
                <a:spcPct val="50000"/>
              </a:spcBef>
              <a:spcAft>
                <a:spcPct val="35000"/>
              </a:spcAft>
              <a:buClr>
                <a:srgbClr val="CC0000"/>
              </a:buClr>
              <a:buSzTx/>
              <a:buFont typeface="Wingdings 3" pitchFamily="18" charset="2"/>
              <a:buChar char="u"/>
              <a:tabLst/>
              <a:defRPr/>
            </a:pPr>
            <a:r>
              <a:rPr kumimoji="0" lang="en-US" sz="20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Risk appetite, which is the degree of uncertainty an entity is willing to take on in anticipation of a reward.</a:t>
            </a:r>
          </a:p>
          <a:p>
            <a:pPr marL="889000" marR="0" lvl="1" indent="-546100" algn="l" defTabSz="914400" rtl="0" eaLnBrk="1" fontAlgn="base" latinLnBrk="0" hangingPunct="1">
              <a:lnSpc>
                <a:spcPct val="90000"/>
              </a:lnSpc>
              <a:spcBef>
                <a:spcPct val="50000"/>
              </a:spcBef>
              <a:spcAft>
                <a:spcPct val="35000"/>
              </a:spcAft>
              <a:buClr>
                <a:srgbClr val="CC0000"/>
              </a:buClr>
              <a:buSzTx/>
              <a:buFont typeface="Wingdings 3" pitchFamily="18" charset="2"/>
              <a:buChar char="u"/>
              <a:tabLst/>
              <a:defRPr/>
            </a:pPr>
            <a:r>
              <a:rPr kumimoji="0" lang="en-US" sz="20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Risk tolerance, which is the degree, amount, or volume of risk that an organization or individual will withstand.</a:t>
            </a:r>
          </a:p>
          <a:p>
            <a:pPr marL="889000" marR="0" lvl="1" indent="-546100" algn="l" defTabSz="914400" rtl="0" eaLnBrk="1" fontAlgn="base" latinLnBrk="0" hangingPunct="1">
              <a:lnSpc>
                <a:spcPct val="90000"/>
              </a:lnSpc>
              <a:spcBef>
                <a:spcPct val="50000"/>
              </a:spcBef>
              <a:spcAft>
                <a:spcPct val="35000"/>
              </a:spcAft>
              <a:buClr>
                <a:srgbClr val="CC0000"/>
              </a:buClr>
              <a:buSzTx/>
              <a:buFont typeface="Wingdings 3" pitchFamily="18" charset="2"/>
              <a:buChar char="u"/>
              <a:tabLst/>
              <a:defRPr/>
            </a:pPr>
            <a:r>
              <a:rPr kumimoji="0" lang="en-US" sz="20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Risk threshold, which refers to measures along the level of uncertainty or the level of impact at which a stakeholder may have a specific interest. Below that risk threshold, the organization will accept the risk. Above that risk threshold, the organization will not tolerate the risk.</a:t>
            </a:r>
            <a:endParaRPr kumimoji="0" lang="en-US" sz="2400" b="1"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15" name="TextBox 14">
            <a:extLst>
              <a:ext uri="{FF2B5EF4-FFF2-40B4-BE49-F238E27FC236}">
                <a16:creationId xmlns:a16="http://schemas.microsoft.com/office/drawing/2014/main" id="{B44B2032-B6CC-46E7-AAEF-2773C34EC4A7}"/>
              </a:ext>
            </a:extLst>
          </p:cNvPr>
          <p:cNvSpPr txBox="1"/>
          <p:nvPr/>
        </p:nvSpPr>
        <p:spPr>
          <a:xfrm>
            <a:off x="2650377" y="543490"/>
            <a:ext cx="292900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 RISK ATTITUDE</a:t>
            </a:r>
          </a:p>
        </p:txBody>
      </p:sp>
    </p:spTree>
    <p:extLst>
      <p:ext uri="{BB962C8B-B14F-4D97-AF65-F5344CB8AC3E}">
        <p14:creationId xmlns:p14="http://schemas.microsoft.com/office/powerpoint/2010/main" val="39990209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01795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grpSp>
        <p:nvGrpSpPr>
          <p:cNvPr id="12" name="Group 20">
            <a:extLst>
              <a:ext uri="{FF2B5EF4-FFF2-40B4-BE49-F238E27FC236}">
                <a16:creationId xmlns:a16="http://schemas.microsoft.com/office/drawing/2014/main" id="{94887618-291D-4EB4-89B3-A9DA9C984930}"/>
              </a:ext>
            </a:extLst>
          </p:cNvPr>
          <p:cNvGrpSpPr>
            <a:grpSpLocks/>
          </p:cNvGrpSpPr>
          <p:nvPr/>
        </p:nvGrpSpPr>
        <p:grpSpPr bwMode="auto">
          <a:xfrm>
            <a:off x="921918" y="1305183"/>
            <a:ext cx="10229850" cy="4644061"/>
            <a:chOff x="808506" y="981635"/>
            <a:chExt cx="8187576" cy="5177118"/>
          </a:xfrm>
        </p:grpSpPr>
        <p:sp>
          <p:nvSpPr>
            <p:cNvPr id="15" name="Down Arrow 3">
              <a:extLst>
                <a:ext uri="{FF2B5EF4-FFF2-40B4-BE49-F238E27FC236}">
                  <a16:creationId xmlns:a16="http://schemas.microsoft.com/office/drawing/2014/main" id="{A95E71BE-0337-4D0E-8006-DC89AF58ED2B}"/>
                </a:ext>
              </a:extLst>
            </p:cNvPr>
            <p:cNvSpPr/>
            <p:nvPr/>
          </p:nvSpPr>
          <p:spPr>
            <a:xfrm>
              <a:off x="2124423" y="981635"/>
              <a:ext cx="538114" cy="5177118"/>
            </a:xfrm>
            <a:prstGeom prst="downArrow">
              <a:avLst/>
            </a:prstGeom>
            <a:gradFill rotWithShape="1">
              <a:gsLst>
                <a:gs pos="0">
                  <a:srgbClr val="FF0000"/>
                </a:gs>
                <a:gs pos="77000">
                  <a:srgbClr val="FFC000"/>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a:ln>
                  <a:noFill/>
                </a:ln>
                <a:solidFill>
                  <a:prstClr val="white"/>
                </a:solidFill>
                <a:effectLst/>
                <a:uLnTx/>
                <a:uFillTx/>
              </a:endParaRPr>
            </a:p>
          </p:txBody>
        </p:sp>
        <p:sp>
          <p:nvSpPr>
            <p:cNvPr id="19" name="Rounded Rectangle 4">
              <a:extLst>
                <a:ext uri="{FF2B5EF4-FFF2-40B4-BE49-F238E27FC236}">
                  <a16:creationId xmlns:a16="http://schemas.microsoft.com/office/drawing/2014/main" id="{D3F662CE-EB18-42BC-B38E-6DCFC4F6FA25}"/>
                </a:ext>
              </a:extLst>
            </p:cNvPr>
            <p:cNvSpPr/>
            <p:nvPr/>
          </p:nvSpPr>
          <p:spPr>
            <a:xfrm>
              <a:off x="2783543" y="981635"/>
              <a:ext cx="1479176" cy="887506"/>
            </a:xfrm>
            <a:prstGeom prst="roundRect">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white"/>
                  </a:solidFill>
                  <a:effectLst/>
                  <a:uLnTx/>
                  <a:uFillTx/>
                </a:rPr>
                <a:t>Risk </a:t>
              </a:r>
            </a:p>
            <a:p>
              <a:pPr marL="0" marR="0" lvl="0" indent="0" algn="ctr" defTabSz="455613"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white"/>
                  </a:solidFill>
                  <a:effectLst/>
                  <a:uLnTx/>
                  <a:uFillTx/>
                </a:rPr>
                <a:t>Appetite</a:t>
              </a:r>
            </a:p>
          </p:txBody>
        </p:sp>
        <p:sp>
          <p:nvSpPr>
            <p:cNvPr id="20" name="Rounded Rectangle 5">
              <a:extLst>
                <a:ext uri="{FF2B5EF4-FFF2-40B4-BE49-F238E27FC236}">
                  <a16:creationId xmlns:a16="http://schemas.microsoft.com/office/drawing/2014/main" id="{558EB8C1-063D-450C-B225-797911D79072}"/>
                </a:ext>
              </a:extLst>
            </p:cNvPr>
            <p:cNvSpPr/>
            <p:nvPr/>
          </p:nvSpPr>
          <p:spPr>
            <a:xfrm>
              <a:off x="2783543" y="2868705"/>
              <a:ext cx="1479176" cy="887506"/>
            </a:xfrm>
            <a:prstGeom prst="roundRect">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white"/>
                  </a:solidFill>
                  <a:effectLst/>
                  <a:uLnTx/>
                  <a:uFillTx/>
                </a:rPr>
                <a:t>Risk</a:t>
              </a:r>
              <a:r>
                <a:rPr kumimoji="0" lang="en-US" sz="1800" b="1" i="0" u="none" strike="noStrike" kern="0" cap="none" spc="0" normalizeH="0" baseline="0" noProof="0" dirty="0">
                  <a:ln>
                    <a:noFill/>
                  </a:ln>
                  <a:solidFill>
                    <a:prstClr val="white"/>
                  </a:solidFill>
                  <a:effectLst/>
                  <a:uLnTx/>
                  <a:uFillTx/>
                </a:rPr>
                <a:t> </a:t>
              </a:r>
            </a:p>
            <a:p>
              <a:pPr marL="0" marR="0" lvl="0" indent="0" algn="ctr" defTabSz="455613"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white"/>
                  </a:solidFill>
                  <a:effectLst/>
                  <a:uLnTx/>
                  <a:uFillTx/>
                </a:rPr>
                <a:t>Tolerance</a:t>
              </a:r>
            </a:p>
          </p:txBody>
        </p:sp>
        <p:sp>
          <p:nvSpPr>
            <p:cNvPr id="21" name="Rounded Rectangle 6">
              <a:extLst>
                <a:ext uri="{FF2B5EF4-FFF2-40B4-BE49-F238E27FC236}">
                  <a16:creationId xmlns:a16="http://schemas.microsoft.com/office/drawing/2014/main" id="{CCA0BA26-20C5-4F17-8BB0-03B26D32F227}"/>
                </a:ext>
              </a:extLst>
            </p:cNvPr>
            <p:cNvSpPr/>
            <p:nvPr/>
          </p:nvSpPr>
          <p:spPr>
            <a:xfrm>
              <a:off x="2783543" y="4755776"/>
              <a:ext cx="1479176" cy="887506"/>
            </a:xfrm>
            <a:prstGeom prst="roundRect">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white"/>
                  </a:solidFill>
                  <a:effectLst/>
                  <a:uLnTx/>
                  <a:uFillTx/>
                </a:rPr>
                <a:t>Risk</a:t>
              </a:r>
            </a:p>
            <a:p>
              <a:pPr marL="0" marR="0" lvl="0" indent="0" algn="ctr" defTabSz="455613"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white"/>
                  </a:solidFill>
                  <a:effectLst/>
                  <a:uLnTx/>
                  <a:uFillTx/>
                </a:rPr>
                <a:t>threshold</a:t>
              </a:r>
            </a:p>
          </p:txBody>
        </p:sp>
        <p:sp>
          <p:nvSpPr>
            <p:cNvPr id="22" name="TextBox 9">
              <a:extLst>
                <a:ext uri="{FF2B5EF4-FFF2-40B4-BE49-F238E27FC236}">
                  <a16:creationId xmlns:a16="http://schemas.microsoft.com/office/drawing/2014/main" id="{E941B419-9F40-45B1-81C8-6A581981F083}"/>
                </a:ext>
              </a:extLst>
            </p:cNvPr>
            <p:cNvSpPr txBox="1">
              <a:spLocks noChangeArrowheads="1"/>
            </p:cNvSpPr>
            <p:nvPr/>
          </p:nvSpPr>
          <p:spPr bwMode="auto">
            <a:xfrm>
              <a:off x="921967" y="1331259"/>
              <a:ext cx="131613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455613" eaLnBrk="0" fontAlgn="base" latinLnBrk="0" hangingPunct="0">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prstClr val="black"/>
                  </a:solidFill>
                  <a:effectLst/>
                  <a:uLnTx/>
                  <a:uFillTx/>
                  <a:ea typeface="MS PGothic" panose="020B0600070205080204" pitchFamily="34" charset="-128"/>
                </a:rPr>
                <a:t>Low</a:t>
              </a:r>
            </a:p>
            <a:p>
              <a:pPr marL="0" marR="0" lvl="0" indent="0" algn="ctr" defTabSz="455613" eaLnBrk="0" fontAlgn="base" latinLnBrk="0" hangingPunct="0">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prstClr val="black"/>
                  </a:solidFill>
                  <a:effectLst/>
                  <a:uLnTx/>
                  <a:uFillTx/>
                  <a:ea typeface="MS PGothic" panose="020B0600070205080204" pitchFamily="34" charset="-128"/>
                </a:rPr>
                <a:t>Measurable</a:t>
              </a:r>
            </a:p>
          </p:txBody>
        </p:sp>
        <p:sp>
          <p:nvSpPr>
            <p:cNvPr id="23" name="TextBox 10">
              <a:extLst>
                <a:ext uri="{FF2B5EF4-FFF2-40B4-BE49-F238E27FC236}">
                  <a16:creationId xmlns:a16="http://schemas.microsoft.com/office/drawing/2014/main" id="{5D54B91F-2037-457C-AA03-CE42B96F9F3F}"/>
                </a:ext>
              </a:extLst>
            </p:cNvPr>
            <p:cNvSpPr txBox="1">
              <a:spLocks noChangeArrowheads="1"/>
            </p:cNvSpPr>
            <p:nvPr/>
          </p:nvSpPr>
          <p:spPr bwMode="auto">
            <a:xfrm>
              <a:off x="808506" y="4755776"/>
              <a:ext cx="131613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455613" eaLnBrk="0" fontAlgn="base" latinLnBrk="0" hangingPunct="0">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prstClr val="black"/>
                  </a:solidFill>
                  <a:effectLst/>
                  <a:uLnTx/>
                  <a:uFillTx/>
                  <a:ea typeface="MS PGothic" panose="020B0600070205080204" pitchFamily="34" charset="-128"/>
                </a:rPr>
                <a:t>High</a:t>
              </a:r>
            </a:p>
            <a:p>
              <a:pPr marL="0" marR="0" lvl="0" indent="0" algn="ctr" defTabSz="455613" eaLnBrk="0" fontAlgn="base" latinLnBrk="0" hangingPunct="0">
                <a:lnSpc>
                  <a:spcPct val="100000"/>
                </a:lnSpc>
                <a:spcBef>
                  <a:spcPct val="0"/>
                </a:spcBef>
                <a:spcAft>
                  <a:spcPct val="0"/>
                </a:spcAft>
                <a:buClrTx/>
                <a:buSzTx/>
                <a:buFontTx/>
                <a:buNone/>
                <a:tabLst/>
                <a:defRPr/>
              </a:pPr>
              <a:r>
                <a:rPr kumimoji="0" lang="en-US" altLang="en-US" sz="1800" b="1" i="0" u="none" strike="noStrike" kern="0" cap="none" spc="0" normalizeH="0" baseline="0" noProof="0">
                  <a:ln>
                    <a:noFill/>
                  </a:ln>
                  <a:solidFill>
                    <a:prstClr val="black"/>
                  </a:solidFill>
                  <a:effectLst/>
                  <a:uLnTx/>
                  <a:uFillTx/>
                  <a:ea typeface="MS PGothic" panose="020B0600070205080204" pitchFamily="34" charset="-128"/>
                </a:rPr>
                <a:t>Measurable</a:t>
              </a:r>
            </a:p>
          </p:txBody>
        </p:sp>
        <p:sp>
          <p:nvSpPr>
            <p:cNvPr id="24" name="Oval 23">
              <a:extLst>
                <a:ext uri="{FF2B5EF4-FFF2-40B4-BE49-F238E27FC236}">
                  <a16:creationId xmlns:a16="http://schemas.microsoft.com/office/drawing/2014/main" id="{E34713BF-EF64-48A1-A156-BE05BF0C7BF2}"/>
                </a:ext>
              </a:extLst>
            </p:cNvPr>
            <p:cNvSpPr/>
            <p:nvPr/>
          </p:nvSpPr>
          <p:spPr>
            <a:xfrm>
              <a:off x="4814047" y="981635"/>
              <a:ext cx="2003612" cy="887506"/>
            </a:xfrm>
            <a:prstGeom prst="ellipse">
              <a:avLst/>
            </a:prstGeom>
            <a:gradFill rotWithShape="1">
              <a:gsLst>
                <a:gs pos="0">
                  <a:srgbClr val="C0504D">
                    <a:tint val="100000"/>
                    <a:shade val="100000"/>
                    <a:satMod val="130000"/>
                  </a:srgbClr>
                </a:gs>
                <a:gs pos="100000">
                  <a:srgbClr val="C0504D">
                    <a:tint val="50000"/>
                    <a:shade val="100000"/>
                    <a:satMod val="35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white"/>
                  </a:solidFill>
                  <a:effectLst/>
                  <a:uLnTx/>
                  <a:uFillTx/>
                </a:rPr>
                <a:t>High Level Identification</a:t>
              </a:r>
            </a:p>
          </p:txBody>
        </p:sp>
        <p:sp>
          <p:nvSpPr>
            <p:cNvPr id="25" name="Oval 24">
              <a:extLst>
                <a:ext uri="{FF2B5EF4-FFF2-40B4-BE49-F238E27FC236}">
                  <a16:creationId xmlns:a16="http://schemas.microsoft.com/office/drawing/2014/main" id="{CBDA22F2-720A-44AE-BB64-9544F8BC066D}"/>
                </a:ext>
              </a:extLst>
            </p:cNvPr>
            <p:cNvSpPr/>
            <p:nvPr/>
          </p:nvSpPr>
          <p:spPr>
            <a:xfrm>
              <a:off x="4814047" y="2868705"/>
              <a:ext cx="2003612" cy="887506"/>
            </a:xfrm>
            <a:prstGeom prst="ellipse">
              <a:avLst/>
            </a:prstGeom>
            <a:gradFill rotWithShape="1">
              <a:gsLst>
                <a:gs pos="0">
                  <a:srgbClr val="C0504D">
                    <a:tint val="100000"/>
                    <a:shade val="100000"/>
                    <a:satMod val="130000"/>
                  </a:srgbClr>
                </a:gs>
                <a:gs pos="100000">
                  <a:srgbClr val="C0504D">
                    <a:tint val="50000"/>
                    <a:shade val="100000"/>
                    <a:satMod val="35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white"/>
                  </a:solidFill>
                  <a:effectLst/>
                  <a:uLnTx/>
                  <a:uFillTx/>
                </a:rPr>
                <a:t>Define a Degree of Tolerance</a:t>
              </a:r>
            </a:p>
          </p:txBody>
        </p:sp>
        <p:sp>
          <p:nvSpPr>
            <p:cNvPr id="26" name="Oval 25">
              <a:extLst>
                <a:ext uri="{FF2B5EF4-FFF2-40B4-BE49-F238E27FC236}">
                  <a16:creationId xmlns:a16="http://schemas.microsoft.com/office/drawing/2014/main" id="{C834A88E-E223-43F1-B23A-327FA90406A3}"/>
                </a:ext>
              </a:extLst>
            </p:cNvPr>
            <p:cNvSpPr/>
            <p:nvPr/>
          </p:nvSpPr>
          <p:spPr>
            <a:xfrm>
              <a:off x="4639234" y="4755775"/>
              <a:ext cx="2353235" cy="1107142"/>
            </a:xfrm>
            <a:prstGeom prst="ellipse">
              <a:avLst/>
            </a:prstGeom>
            <a:gradFill rotWithShape="1">
              <a:gsLst>
                <a:gs pos="0">
                  <a:srgbClr val="C0504D">
                    <a:tint val="100000"/>
                    <a:shade val="100000"/>
                    <a:satMod val="130000"/>
                  </a:srgbClr>
                </a:gs>
                <a:gs pos="100000">
                  <a:srgbClr val="C0504D">
                    <a:tint val="50000"/>
                    <a:shade val="100000"/>
                    <a:satMod val="35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white"/>
                  </a:solidFill>
                  <a:effectLst/>
                  <a:uLnTx/>
                  <a:uFillTx/>
                </a:rPr>
                <a:t>Measures the Level of Uncertainty or Impact</a:t>
              </a:r>
            </a:p>
          </p:txBody>
        </p:sp>
        <p:sp>
          <p:nvSpPr>
            <p:cNvPr id="27" name="Right Arrow 12">
              <a:extLst>
                <a:ext uri="{FF2B5EF4-FFF2-40B4-BE49-F238E27FC236}">
                  <a16:creationId xmlns:a16="http://schemas.microsoft.com/office/drawing/2014/main" id="{6EBA8778-0BCB-45FE-8A7C-B30937B02E54}"/>
                </a:ext>
              </a:extLst>
            </p:cNvPr>
            <p:cNvSpPr/>
            <p:nvPr/>
          </p:nvSpPr>
          <p:spPr>
            <a:xfrm>
              <a:off x="4370294" y="1331259"/>
              <a:ext cx="174813" cy="201706"/>
            </a:xfrm>
            <a:prstGeom prst="rightArrow">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a:ln>
                  <a:noFill/>
                </a:ln>
                <a:solidFill>
                  <a:prstClr val="white"/>
                </a:solidFill>
                <a:effectLst/>
                <a:uLnTx/>
                <a:uFillTx/>
              </a:endParaRPr>
            </a:p>
          </p:txBody>
        </p:sp>
        <p:sp>
          <p:nvSpPr>
            <p:cNvPr id="28" name="Right Arrow 13">
              <a:extLst>
                <a:ext uri="{FF2B5EF4-FFF2-40B4-BE49-F238E27FC236}">
                  <a16:creationId xmlns:a16="http://schemas.microsoft.com/office/drawing/2014/main" id="{1D7B4C52-03D4-4507-9604-72EAD52D08A1}"/>
                </a:ext>
              </a:extLst>
            </p:cNvPr>
            <p:cNvSpPr/>
            <p:nvPr/>
          </p:nvSpPr>
          <p:spPr>
            <a:xfrm>
              <a:off x="4374777" y="5107641"/>
              <a:ext cx="174813" cy="201706"/>
            </a:xfrm>
            <a:prstGeom prst="rightArrow">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a:ln>
                  <a:noFill/>
                </a:ln>
                <a:solidFill>
                  <a:prstClr val="white"/>
                </a:solidFill>
                <a:effectLst/>
                <a:uLnTx/>
                <a:uFillTx/>
              </a:endParaRPr>
            </a:p>
          </p:txBody>
        </p:sp>
        <p:sp>
          <p:nvSpPr>
            <p:cNvPr id="29" name="Right Arrow 14">
              <a:extLst>
                <a:ext uri="{FF2B5EF4-FFF2-40B4-BE49-F238E27FC236}">
                  <a16:creationId xmlns:a16="http://schemas.microsoft.com/office/drawing/2014/main" id="{1428891E-2CFC-47C6-BDE9-86CB9CB6AA82}"/>
                </a:ext>
              </a:extLst>
            </p:cNvPr>
            <p:cNvSpPr/>
            <p:nvPr/>
          </p:nvSpPr>
          <p:spPr>
            <a:xfrm>
              <a:off x="4370292" y="3219450"/>
              <a:ext cx="174813" cy="201706"/>
            </a:xfrm>
            <a:prstGeom prst="rightArrow">
              <a:avLst/>
            </a:prstGeom>
            <a:gradFill rotWithShape="1">
              <a:gsLst>
                <a:gs pos="0">
                  <a:srgbClr val="4F81BD">
                    <a:tint val="100000"/>
                    <a:shade val="100000"/>
                    <a:satMod val="130000"/>
                  </a:srgbClr>
                </a:gs>
                <a:gs pos="100000">
                  <a:srgbClr val="4F81BD">
                    <a:tint val="50000"/>
                    <a:shade val="100000"/>
                    <a:satMod val="35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endParaRPr kumimoji="0" lang="en-US" sz="1800" b="1" i="0" u="none" strike="noStrike" kern="0" cap="none" spc="0" normalizeH="0" baseline="0" noProof="0">
                <a:ln>
                  <a:noFill/>
                </a:ln>
                <a:solidFill>
                  <a:prstClr val="white"/>
                </a:solidFill>
                <a:effectLst/>
                <a:uLnTx/>
                <a:uFillTx/>
              </a:endParaRPr>
            </a:p>
          </p:txBody>
        </p:sp>
        <p:sp>
          <p:nvSpPr>
            <p:cNvPr id="30" name="Rounded Rectangle 15">
              <a:extLst>
                <a:ext uri="{FF2B5EF4-FFF2-40B4-BE49-F238E27FC236}">
                  <a16:creationId xmlns:a16="http://schemas.microsoft.com/office/drawing/2014/main" id="{FC1A2A7B-E079-4042-B7B1-5ACFF564DCDC}"/>
                </a:ext>
              </a:extLst>
            </p:cNvPr>
            <p:cNvSpPr/>
            <p:nvPr/>
          </p:nvSpPr>
          <p:spPr>
            <a:xfrm>
              <a:off x="7113494" y="981635"/>
              <a:ext cx="1882588" cy="887506"/>
            </a:xfrm>
            <a:prstGeom prst="roundRect">
              <a:avLst/>
            </a:prstGeom>
            <a:gradFill rotWithShape="1">
              <a:gsLst>
                <a:gs pos="0">
                  <a:srgbClr val="F79646">
                    <a:tint val="100000"/>
                    <a:shade val="100000"/>
                    <a:satMod val="130000"/>
                  </a:srgbClr>
                </a:gs>
                <a:gs pos="100000">
                  <a:srgbClr val="F79646">
                    <a:tint val="50000"/>
                    <a:shade val="100000"/>
                    <a:satMod val="35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white"/>
                  </a:solidFill>
                  <a:effectLst/>
                  <a:uLnTx/>
                  <a:uFillTx/>
                </a:rPr>
                <a:t>Take High Risk</a:t>
              </a:r>
            </a:p>
          </p:txBody>
        </p:sp>
        <p:sp>
          <p:nvSpPr>
            <p:cNvPr id="31" name="Rounded Rectangle 16">
              <a:extLst>
                <a:ext uri="{FF2B5EF4-FFF2-40B4-BE49-F238E27FC236}">
                  <a16:creationId xmlns:a16="http://schemas.microsoft.com/office/drawing/2014/main" id="{50E37563-33FC-4C4D-A209-347D8BE32197}"/>
                </a:ext>
              </a:extLst>
            </p:cNvPr>
            <p:cNvSpPr/>
            <p:nvPr/>
          </p:nvSpPr>
          <p:spPr>
            <a:xfrm>
              <a:off x="7113494" y="2882152"/>
              <a:ext cx="1882588" cy="887506"/>
            </a:xfrm>
            <a:prstGeom prst="roundRect">
              <a:avLst/>
            </a:prstGeom>
            <a:gradFill rotWithShape="1">
              <a:gsLst>
                <a:gs pos="0">
                  <a:srgbClr val="F79646">
                    <a:tint val="100000"/>
                    <a:shade val="100000"/>
                    <a:satMod val="130000"/>
                  </a:srgbClr>
                </a:gs>
                <a:gs pos="100000">
                  <a:srgbClr val="F79646">
                    <a:tint val="50000"/>
                    <a:shade val="100000"/>
                    <a:satMod val="35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white"/>
                  </a:solidFill>
                  <a:effectLst/>
                  <a:uLnTx/>
                  <a:uFillTx/>
                </a:rPr>
                <a:t>Take Risk up to 100,000 $</a:t>
              </a:r>
            </a:p>
          </p:txBody>
        </p:sp>
        <p:sp>
          <p:nvSpPr>
            <p:cNvPr id="32" name="Rounded Rectangle 17">
              <a:extLst>
                <a:ext uri="{FF2B5EF4-FFF2-40B4-BE49-F238E27FC236}">
                  <a16:creationId xmlns:a16="http://schemas.microsoft.com/office/drawing/2014/main" id="{F3F61A73-D0BE-461E-9E92-F2F6D88A90D6}"/>
                </a:ext>
              </a:extLst>
            </p:cNvPr>
            <p:cNvSpPr/>
            <p:nvPr/>
          </p:nvSpPr>
          <p:spPr>
            <a:xfrm>
              <a:off x="7113494" y="4782669"/>
              <a:ext cx="1882588" cy="887506"/>
            </a:xfrm>
            <a:prstGeom prst="roundRect">
              <a:avLst/>
            </a:prstGeom>
            <a:gradFill rotWithShape="1">
              <a:gsLst>
                <a:gs pos="0">
                  <a:srgbClr val="F79646">
                    <a:tint val="100000"/>
                    <a:shade val="100000"/>
                    <a:satMod val="130000"/>
                  </a:srgbClr>
                </a:gs>
                <a:gs pos="100000">
                  <a:srgbClr val="F79646">
                    <a:tint val="50000"/>
                    <a:shade val="100000"/>
                    <a:satMod val="350000"/>
                  </a:srgb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p>
              <a:pPr marL="0" marR="0" lvl="0" indent="0" algn="ctr" defTabSz="455613" eaLnBrk="0" fontAlgn="base" latinLnBrk="0" hangingPunct="0">
                <a:lnSpc>
                  <a:spcPct val="100000"/>
                </a:lnSpc>
                <a:spcBef>
                  <a:spcPct val="0"/>
                </a:spcBef>
                <a:spcAft>
                  <a:spcPct val="0"/>
                </a:spcAft>
                <a:buClrTx/>
                <a:buSzTx/>
                <a:buFontTx/>
                <a:buNone/>
                <a:tabLst/>
                <a:defRPr/>
              </a:pPr>
              <a:r>
                <a:rPr kumimoji="0" lang="en-US" sz="1600" b="1" i="0" u="none" strike="noStrike" kern="0" cap="none" spc="0" normalizeH="0" baseline="0" noProof="0" dirty="0">
                  <a:ln>
                    <a:noFill/>
                  </a:ln>
                  <a:solidFill>
                    <a:prstClr val="white"/>
                  </a:solidFill>
                  <a:effectLst/>
                  <a:uLnTx/>
                  <a:uFillTx/>
                </a:rPr>
                <a:t>Take Risk up to 100,000 $ and 50% Probability </a:t>
              </a:r>
            </a:p>
          </p:txBody>
        </p:sp>
      </p:grpSp>
      <p:sp>
        <p:nvSpPr>
          <p:cNvPr id="33" name="TextBox 32">
            <a:extLst>
              <a:ext uri="{FF2B5EF4-FFF2-40B4-BE49-F238E27FC236}">
                <a16:creationId xmlns:a16="http://schemas.microsoft.com/office/drawing/2014/main" id="{EE9D1858-B528-4651-A81A-26719D27250A}"/>
              </a:ext>
            </a:extLst>
          </p:cNvPr>
          <p:cNvSpPr txBox="1"/>
          <p:nvPr/>
        </p:nvSpPr>
        <p:spPr>
          <a:xfrm>
            <a:off x="2650377" y="543490"/>
            <a:ext cx="292900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 RISK ATTITUDE</a:t>
            </a:r>
          </a:p>
        </p:txBody>
      </p:sp>
    </p:spTree>
    <p:extLst>
      <p:ext uri="{BB962C8B-B14F-4D97-AF65-F5344CB8AC3E}">
        <p14:creationId xmlns:p14="http://schemas.microsoft.com/office/powerpoint/2010/main" val="1348555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5" name="TextBox 14">
            <a:extLst>
              <a:ext uri="{FF2B5EF4-FFF2-40B4-BE49-F238E27FC236}">
                <a16:creationId xmlns:a16="http://schemas.microsoft.com/office/drawing/2014/main" id="{45D31F65-330D-4621-8DD9-5C3004EDAC61}"/>
              </a:ext>
            </a:extLst>
          </p:cNvPr>
          <p:cNvSpPr txBox="1"/>
          <p:nvPr/>
        </p:nvSpPr>
        <p:spPr>
          <a:xfrm>
            <a:off x="2532063" y="545027"/>
            <a:ext cx="2879314" cy="523220"/>
          </a:xfrm>
          <a:prstGeom prst="rect">
            <a:avLst/>
          </a:prstGeom>
          <a:noFill/>
        </p:spPr>
        <p:txBody>
          <a:bodyPr wrap="non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srgbClr val="FF9518"/>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ea typeface="+mn-ea"/>
                <a:cs typeface="Tajawal Medium" panose="00000600000000000000" pitchFamily="2" charset="-78"/>
              </a:rPr>
              <a:t>Risk and triggers</a:t>
            </a:r>
          </a:p>
        </p:txBody>
      </p:sp>
      <p:sp>
        <p:nvSpPr>
          <p:cNvPr id="18" name="TextBox 17">
            <a:extLst>
              <a:ext uri="{FF2B5EF4-FFF2-40B4-BE49-F238E27FC236}">
                <a16:creationId xmlns:a16="http://schemas.microsoft.com/office/drawing/2014/main" id="{C2B89BF8-5EE3-4807-801F-D10BC1705DF8}"/>
              </a:ext>
            </a:extLst>
          </p:cNvPr>
          <p:cNvSpPr txBox="1"/>
          <p:nvPr/>
        </p:nvSpPr>
        <p:spPr>
          <a:xfrm>
            <a:off x="523664" y="1776790"/>
            <a:ext cx="10591799"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0" i="0" dirty="0">
                <a:solidFill>
                  <a:srgbClr val="555555"/>
                </a:solidFill>
                <a:effectLst/>
                <a:latin typeface="Open Sans" panose="020B0606030504020204" pitchFamily="34" charset="0"/>
              </a:rPr>
              <a:t> A </a:t>
            </a:r>
            <a:r>
              <a:rPr lang="en-US" sz="2800" b="1" i="0" dirty="0">
                <a:solidFill>
                  <a:srgbClr val="555555"/>
                </a:solidFill>
                <a:effectLst/>
                <a:latin typeface="Open Sans" panose="020B0606030504020204" pitchFamily="34" charset="0"/>
              </a:rPr>
              <a:t>risk trigger</a:t>
            </a:r>
            <a:r>
              <a:rPr lang="en-US" sz="2800" b="0" i="0" dirty="0">
                <a:solidFill>
                  <a:srgbClr val="555555"/>
                </a:solidFill>
                <a:effectLst/>
                <a:latin typeface="Open Sans" panose="020B0606030504020204" pitchFamily="34" charset="0"/>
              </a:rPr>
              <a:t> is a condition or other event that will cause a risk to take place. Risk triggers for a given risk are identified during the risk analysis.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b="0" i="0" dirty="0">
                <a:solidFill>
                  <a:srgbClr val="555555"/>
                </a:solidFill>
                <a:effectLst/>
                <a:latin typeface="Open Sans" panose="020B0606030504020204" pitchFamily="34" charset="0"/>
              </a:rPr>
              <a:t>Understanding risk triggers helps a person develop a more efficient risk response.</a:t>
            </a:r>
            <a:endParaRPr kumimoji="0" lang="en-US" sz="28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56438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15" name="TextBox 14">
            <a:extLst>
              <a:ext uri="{FF2B5EF4-FFF2-40B4-BE49-F238E27FC236}">
                <a16:creationId xmlns:a16="http://schemas.microsoft.com/office/drawing/2014/main" id="{45D31F65-330D-4621-8DD9-5C3004EDAC61}"/>
              </a:ext>
            </a:extLst>
          </p:cNvPr>
          <p:cNvSpPr txBox="1"/>
          <p:nvPr/>
        </p:nvSpPr>
        <p:spPr>
          <a:xfrm>
            <a:off x="2532063" y="545027"/>
            <a:ext cx="2879314" cy="523220"/>
          </a:xfrm>
          <a:prstGeom prst="rect">
            <a:avLst/>
          </a:prstGeom>
          <a:noFill/>
        </p:spPr>
        <p:txBody>
          <a:bodyPr wrap="none" rtlCol="0">
            <a:spAutoFit/>
          </a:bodyPr>
          <a:lstStyle>
            <a:defPPr>
              <a:defRPr lang="en-US"/>
            </a:defPPr>
            <a:lvl1pPr marR="0" lvl="0" indent="0" fontAlgn="auto">
              <a:lnSpc>
                <a:spcPct val="100000"/>
              </a:lnSpc>
              <a:spcBef>
                <a:spcPts val="0"/>
              </a:spcBef>
              <a:spcAft>
                <a:spcPts val="0"/>
              </a:spcAft>
              <a:buClrTx/>
              <a:buSzTx/>
              <a:buFontTx/>
              <a:buNone/>
              <a:tabLst/>
              <a:defRPr kumimoji="0" sz="2800" b="0" i="0" u="none" strike="noStrike" cap="none" spc="0" normalizeH="0" baseline="0">
                <a:ln>
                  <a:noFill/>
                </a:ln>
                <a:solidFill>
                  <a:srgbClr val="FF9518"/>
                </a:solidFill>
                <a:effectLst/>
                <a:uLnTx/>
                <a:uFillTx/>
                <a:latin typeface="Tajawal Medium" panose="00000600000000000000" pitchFamily="2" charset="-78"/>
                <a:cs typeface="Tajawal Medium" panose="00000600000000000000" pitchFamily="2" charset="-78"/>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ea typeface="+mn-ea"/>
                <a:cs typeface="Tajawal Medium" panose="00000600000000000000" pitchFamily="2" charset="-78"/>
              </a:rPr>
              <a:t>Risk and triggers</a:t>
            </a:r>
          </a:p>
        </p:txBody>
      </p:sp>
      <p:sp>
        <p:nvSpPr>
          <p:cNvPr id="18" name="TextBox 17">
            <a:extLst>
              <a:ext uri="{FF2B5EF4-FFF2-40B4-BE49-F238E27FC236}">
                <a16:creationId xmlns:a16="http://schemas.microsoft.com/office/drawing/2014/main" id="{C2B89BF8-5EE3-4807-801F-D10BC1705DF8}"/>
              </a:ext>
            </a:extLst>
          </p:cNvPr>
          <p:cNvSpPr txBox="1"/>
          <p:nvPr/>
        </p:nvSpPr>
        <p:spPr>
          <a:xfrm>
            <a:off x="523664" y="1776790"/>
            <a:ext cx="10591799"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Risk is sometimes defined as uncertainty of outcomes.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 As the construction work proceeds, more information will be available about the nature of the conditions.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rPr>
              <a:t>This information may be positive news that the ground is stronger than expected and less foundation work is required.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749394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313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50343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Disruptive events and the bow-tie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pic>
        <p:nvPicPr>
          <p:cNvPr id="9" name="Picture 8">
            <a:extLst>
              <a:ext uri="{FF2B5EF4-FFF2-40B4-BE49-F238E27FC236}">
                <a16:creationId xmlns:a16="http://schemas.microsoft.com/office/drawing/2014/main" id="{30B03CF3-FDF4-4A97-9E94-5D8D04D96E95}"/>
              </a:ext>
            </a:extLst>
          </p:cNvPr>
          <p:cNvPicPr>
            <a:picLocks noChangeAspect="1"/>
          </p:cNvPicPr>
          <p:nvPr/>
        </p:nvPicPr>
        <p:blipFill>
          <a:blip r:embed="rId6"/>
          <a:stretch>
            <a:fillRect/>
          </a:stretch>
        </p:blipFill>
        <p:spPr>
          <a:xfrm>
            <a:off x="1704975" y="1431826"/>
            <a:ext cx="8324850" cy="4226463"/>
          </a:xfrm>
          <a:prstGeom prst="rect">
            <a:avLst/>
          </a:prstGeom>
        </p:spPr>
      </p:pic>
    </p:spTree>
    <p:extLst>
      <p:ext uri="{BB962C8B-B14F-4D97-AF65-F5344CB8AC3E}">
        <p14:creationId xmlns:p14="http://schemas.microsoft.com/office/powerpoint/2010/main" val="19479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570</TotalTime>
  <Words>1040</Words>
  <Application>Microsoft Office PowerPoint</Application>
  <PresentationFormat>Widescreen</PresentationFormat>
  <Paragraphs>142</Paragraphs>
  <Slides>26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Calibri</vt:lpstr>
      <vt:lpstr>Calibri Light</vt:lpstr>
      <vt:lpstr>Open Sans</vt:lpstr>
      <vt:lpstr>Tajawal Medium</vt:lpstr>
      <vt:lpstr>Wingdings</vt:lpstr>
      <vt:lpstr>Wingdings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127</cp:revision>
  <dcterms:created xsi:type="dcterms:W3CDTF">2021-08-03T13:03:26Z</dcterms:created>
  <dcterms:modified xsi:type="dcterms:W3CDTF">2022-02-04T00:36:31Z</dcterms:modified>
</cp:coreProperties>
</file>