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3"/>
  </p:notesMasterIdLst>
  <p:sldIdLst>
    <p:sldId id="480" r:id="rId5"/>
    <p:sldId id="527" r:id="rId6"/>
    <p:sldId id="526" r:id="rId7"/>
    <p:sldId id="525" r:id="rId8"/>
    <p:sldId id="524" r:id="rId9"/>
    <p:sldId id="522" r:id="rId10"/>
    <p:sldId id="523" r:id="rId11"/>
    <p:sldId id="520" r:id="rId12"/>
    <p:sldId id="521" r:id="rId13"/>
    <p:sldId id="519" r:id="rId14"/>
    <p:sldId id="518" r:id="rId15"/>
    <p:sldId id="517" r:id="rId16"/>
    <p:sldId id="516" r:id="rId17"/>
    <p:sldId id="515" r:id="rId18"/>
    <p:sldId id="514" r:id="rId19"/>
    <p:sldId id="513" r:id="rId20"/>
    <p:sldId id="512" r:id="rId21"/>
    <p:sldId id="511" r:id="rId22"/>
    <p:sldId id="510" r:id="rId23"/>
    <p:sldId id="509" r:id="rId24"/>
    <p:sldId id="508" r:id="rId25"/>
    <p:sldId id="507" r:id="rId26"/>
    <p:sldId id="506" r:id="rId27"/>
    <p:sldId id="505" r:id="rId28"/>
    <p:sldId id="504" r:id="rId29"/>
    <p:sldId id="503" r:id="rId30"/>
    <p:sldId id="501" r:id="rId31"/>
    <p:sldId id="500" r:id="rId32"/>
    <p:sldId id="499" r:id="rId33"/>
    <p:sldId id="498" r:id="rId34"/>
    <p:sldId id="497" r:id="rId35"/>
    <p:sldId id="496" r:id="rId36"/>
    <p:sldId id="495" r:id="rId37"/>
    <p:sldId id="493" r:id="rId38"/>
    <p:sldId id="494" r:id="rId39"/>
    <p:sldId id="530" r:id="rId40"/>
    <p:sldId id="528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27"/>
            <p14:sldId id="526"/>
            <p14:sldId id="525"/>
            <p14:sldId id="524"/>
            <p14:sldId id="522"/>
            <p14:sldId id="523"/>
            <p14:sldId id="520"/>
            <p14:sldId id="521"/>
            <p14:sldId id="519"/>
            <p14:sldId id="518"/>
            <p14:sldId id="517"/>
            <p14:sldId id="516"/>
            <p14:sldId id="515"/>
            <p14:sldId id="514"/>
            <p14:sldId id="513"/>
            <p14:sldId id="512"/>
            <p14:sldId id="511"/>
            <p14:sldId id="510"/>
            <p14:sldId id="509"/>
            <p14:sldId id="508"/>
            <p14:sldId id="507"/>
            <p14:sldId id="506"/>
            <p14:sldId id="505"/>
            <p14:sldId id="504"/>
            <p14:sldId id="503"/>
            <p14:sldId id="501"/>
            <p14:sldId id="500"/>
            <p14:sldId id="499"/>
            <p14:sldId id="498"/>
            <p14:sldId id="497"/>
            <p14:sldId id="496"/>
            <p14:sldId id="495"/>
            <p14:sldId id="493"/>
            <p14:sldId id="494"/>
            <p14:sldId id="530"/>
            <p14:sldId id="528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738425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981284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086026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406452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204492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485177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976398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409570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316263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384629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413035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535601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30490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672864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749783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119159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56399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810978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655218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5714683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1814488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1418772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3846339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1011633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0057648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0078771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1702863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9806394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051832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6791213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0076593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889735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7275765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0751524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868396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7.png"/><Relationship Id="rId4" Type="http://schemas.openxmlformats.org/officeDocument/2006/relationships/image" Target="../media/image3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3983218"/>
            <a:ext cx="5216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Hoda </a:t>
            </a:r>
            <a:r>
              <a:rPr lang="en-US" sz="2800" b="1" dirty="0" err="1">
                <a:latin typeface="Alexandria" charset="0"/>
                <a:cs typeface="Alexandria" charset="0"/>
              </a:rPr>
              <a:t>Metwally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332001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Cost </a:t>
            </a:r>
          </a:p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Management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1464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213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D4DF548B-94AE-6D6F-7E51-EEAB88B1F9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16A7AE7-E182-A8B6-C602-683DD03DF894}"/>
              </a:ext>
            </a:extLst>
          </p:cNvPr>
          <p:cNvSpPr txBox="1"/>
          <p:nvPr/>
        </p:nvSpPr>
        <p:spPr>
          <a:xfrm>
            <a:off x="2919620" y="2840359"/>
            <a:ext cx="609765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Financial Management Basis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372368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DB3A7402-CE73-EB82-2E10-7C7682681E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455D635-8013-F762-B8F5-3B17BA72BD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1368" y="2054233"/>
            <a:ext cx="8669263" cy="274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0535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98534D69-579D-6A39-EBF9-AC7661D81FB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8213426-0887-F95D-C029-9A449D5B35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6846" y="807493"/>
            <a:ext cx="9998307" cy="5243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9924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4AD7CE96-E62F-46F8-8E83-289971D4D1C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BDB09B0-866F-2DD7-A746-7C0EFEC1DF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5797" y="2013145"/>
            <a:ext cx="9120406" cy="2871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8479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A18067AA-EF94-6066-3275-CC8E1ABB41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F90F9CB-4823-5129-EFB6-8F125B1371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9962" y="892844"/>
            <a:ext cx="9352075" cy="5072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5240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5D24B5E7-9956-7383-ED66-1996583378A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4F1F899-F418-4AA4-0989-9DAC150274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9785" y="1005630"/>
            <a:ext cx="10132430" cy="4846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3559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5B098B3E-BAB3-D742-D3F3-2BFBC58AA2C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FFA829F-29FB-8E45-F977-4B9C8F1EA0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1410" y="880651"/>
            <a:ext cx="9169179" cy="5096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0954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C9ECB909-7D2A-7C17-7B97-40889F4611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0835182-5E9C-763F-ADA6-BCEDF1F5089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5930" t="11504"/>
          <a:stretch/>
        </p:blipFill>
        <p:spPr>
          <a:xfrm>
            <a:off x="1928192" y="1928191"/>
            <a:ext cx="9179562" cy="45697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8C1C4A5-447D-8706-9713-48A5A39D78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80467" y="533978"/>
            <a:ext cx="7446388" cy="862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049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CC2443A7-99CB-87A8-0E14-56421F5DAB6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D872E1B-7045-62A7-A379-25855BD30622}"/>
              </a:ext>
            </a:extLst>
          </p:cNvPr>
          <p:cNvSpPr txBox="1"/>
          <p:nvPr/>
        </p:nvSpPr>
        <p:spPr>
          <a:xfrm>
            <a:off x="3048828" y="440490"/>
            <a:ext cx="6097656" cy="59770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Basic financial statements</a:t>
            </a:r>
            <a:r>
              <a:rPr kumimoji="0" lang="en-US" alt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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Balance Sheet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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Income Statement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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 Statement of Retained Earnings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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Statement of Cash Flows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Primary financial statements answer basic questions including: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What is the company’s current financial status?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What was the company’s operating results for the period?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How did the company obtain and use cash during the period?</a:t>
            </a:r>
          </a:p>
        </p:txBody>
      </p:sp>
    </p:spTree>
    <p:extLst>
      <p:ext uri="{BB962C8B-B14F-4D97-AF65-F5344CB8AC3E}">
        <p14:creationId xmlns:p14="http://schemas.microsoft.com/office/powerpoint/2010/main" val="1226235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7B369E17-9E03-CC93-2844-CE97D5ED96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B431FFC-E434-A0A4-7724-35B10B85217D}"/>
              </a:ext>
            </a:extLst>
          </p:cNvPr>
          <p:cNvSpPr txBox="1"/>
          <p:nvPr/>
        </p:nvSpPr>
        <p:spPr>
          <a:xfrm>
            <a:off x="3048828" y="1012954"/>
            <a:ext cx="6097656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Balance sheet: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Summary of the financial position of a company at a particular date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Assets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: cash, accounts receivable, inventory, land, buildings, equipment and intangible items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Liabilities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: accounts payable, notes payable and mortgages payable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Owners’ Equity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: net assets after all obligations have been satisfied</a:t>
            </a:r>
          </a:p>
        </p:txBody>
      </p:sp>
    </p:spTree>
    <p:extLst>
      <p:ext uri="{BB962C8B-B14F-4D97-AF65-F5344CB8AC3E}">
        <p14:creationId xmlns:p14="http://schemas.microsoft.com/office/powerpoint/2010/main" val="24442901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E290C434-2B44-D205-21E2-8485B81DFE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5490809-5C33-FC33-0725-130A18FE7D2E}"/>
              </a:ext>
            </a:extLst>
          </p:cNvPr>
          <p:cNvSpPr txBox="1"/>
          <p:nvPr/>
        </p:nvSpPr>
        <p:spPr>
          <a:xfrm>
            <a:off x="3048828" y="1960906"/>
            <a:ext cx="6097656" cy="29361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Balance Sheet answers these questions: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What are the resources of the company?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What are the company’s existing obligations?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What are the company’s net assets?</a:t>
            </a:r>
          </a:p>
        </p:txBody>
      </p:sp>
    </p:spTree>
    <p:extLst>
      <p:ext uri="{BB962C8B-B14F-4D97-AF65-F5344CB8AC3E}">
        <p14:creationId xmlns:p14="http://schemas.microsoft.com/office/powerpoint/2010/main" val="34065562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1FE23EA3-5487-AB38-FAFD-8F58C97F19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30066E7-58C1-23DE-4B1B-85F4FE8B92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8870" y="1121464"/>
            <a:ext cx="7974259" cy="4615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5233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D0C28BA8-30C7-95F1-0AEE-5DEDBF42E9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82FD86D-27EE-75BD-090F-F57200FE4A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7202" y="1033064"/>
            <a:ext cx="8437595" cy="4791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9421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53700BA9-4E60-3100-B658-AF5963B1E2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42B1B07-F43F-262A-2B3A-6B1327F40C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3654" y="1176333"/>
            <a:ext cx="6864691" cy="4505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4999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68845DE8-821F-4D0A-D1AB-D9C83496C4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510598B-AD9D-EB83-F80F-0159DE83E7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1258" y="1215960"/>
            <a:ext cx="8809484" cy="4426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7149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253A3CC-F7B3-8AB0-3051-D9DC141136B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91A52A2-24FE-958E-8612-8AD0134F0C0D}"/>
              </a:ext>
            </a:extLst>
          </p:cNvPr>
          <p:cNvSpPr txBox="1"/>
          <p:nvPr/>
        </p:nvSpPr>
        <p:spPr>
          <a:xfrm>
            <a:off x="3048828" y="1142220"/>
            <a:ext cx="6097656" cy="4573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Income Statement: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sng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Revenues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Assets (cash or AR) created through business operations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Expenses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Assets (cash or AP) consumed through business operations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Net Income or (Net Loss)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Revenues - Expenses</a:t>
            </a:r>
          </a:p>
        </p:txBody>
      </p:sp>
    </p:spTree>
    <p:extLst>
      <p:ext uri="{BB962C8B-B14F-4D97-AF65-F5344CB8AC3E}">
        <p14:creationId xmlns:p14="http://schemas.microsoft.com/office/powerpoint/2010/main" val="13071079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0CEE274E-B96D-62EF-5238-A330B120C2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EA7DB95-EB28-F5E5-765C-9D0BC3E902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5619" y="822734"/>
            <a:ext cx="9900762" cy="5212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0436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98777F0E-84E8-8CD3-D045-C55A96A13E9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4B532A3-F0E2-C4CF-0A64-C1B2075083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3256" y="792251"/>
            <a:ext cx="7925487" cy="5273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4009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461C8247-F025-B528-37B4-66E6275D34E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1C083D7-CC2F-6B58-AA13-C1DD375BC7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3409" y="1063547"/>
            <a:ext cx="8285182" cy="4730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2781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D8A37602-8DA4-6912-D6C5-0455480525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00BAE16-C6B5-39BF-D1C8-F28C215460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93629" y="1334842"/>
            <a:ext cx="8004742" cy="418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7670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4D28167E-2CAC-B00A-B6F6-AC3051787A0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D170E09-5B49-BB18-EC62-A91254DB02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7312" y="1270829"/>
            <a:ext cx="8297375" cy="4316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0552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909C31CB-3B3E-79E3-8655-80264368B8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7B1D11B-63CD-E031-FE47-2EF63C9D4B97}"/>
              </a:ext>
            </a:extLst>
          </p:cNvPr>
          <p:cNvSpPr txBox="1"/>
          <p:nvPr/>
        </p:nvSpPr>
        <p:spPr>
          <a:xfrm>
            <a:off x="3048828" y="1434608"/>
            <a:ext cx="6097656" cy="39887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The Cost Principle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All transactions are recorded at historical cost.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Historical cost is assumed to represent the fair market value of the item at the date of the transaction because it reflects the actual use of resources by independent parties.</a:t>
            </a:r>
          </a:p>
        </p:txBody>
      </p:sp>
    </p:spTree>
    <p:extLst>
      <p:ext uri="{BB962C8B-B14F-4D97-AF65-F5344CB8AC3E}">
        <p14:creationId xmlns:p14="http://schemas.microsoft.com/office/powerpoint/2010/main" val="5921923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092EB084-51D9-CC34-17EC-7233DF5E5B4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94818A9-2BAE-CA9E-EE40-83C5F15578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7575" y="1514690"/>
            <a:ext cx="8516850" cy="382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2697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56317911-048E-2BBB-634A-22796B883CE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0E16E38-6781-391D-7497-9B53F01C4D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3703" y="2490656"/>
            <a:ext cx="10164594" cy="1876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7108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ADE44363-24F4-78ED-0493-FDCC21A172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6E54BA5-3ED8-1074-E03C-709C6CFE87C3}"/>
              </a:ext>
            </a:extLst>
          </p:cNvPr>
          <p:cNvSpPr txBox="1"/>
          <p:nvPr/>
        </p:nvSpPr>
        <p:spPr>
          <a:xfrm>
            <a:off x="3048828" y="2105561"/>
            <a:ext cx="6097656" cy="26468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The Time Period Concept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The life of a business is divided into distinct and relatively short time periods so the accounting information can be timely, generally 12 months or less.</a:t>
            </a:r>
          </a:p>
        </p:txBody>
      </p:sp>
    </p:spTree>
    <p:extLst>
      <p:ext uri="{BB962C8B-B14F-4D97-AF65-F5344CB8AC3E}">
        <p14:creationId xmlns:p14="http://schemas.microsoft.com/office/powerpoint/2010/main" val="34460646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392F1086-FE62-A5A2-1491-B09611F9EC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DEF4B80-B3EA-A30B-7565-FC707DAA1160}"/>
              </a:ext>
            </a:extLst>
          </p:cNvPr>
          <p:cNvSpPr txBox="1"/>
          <p:nvPr/>
        </p:nvSpPr>
        <p:spPr>
          <a:xfrm>
            <a:off x="1331843" y="775252"/>
            <a:ext cx="7814641" cy="48444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Define Accrual Accounting</a:t>
            </a: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 system of accounting in which revenues and expenses are recorded as they are earned and incurred, not necessarily when cash is received </a:t>
            </a:r>
            <a:b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</a:b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or paid.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Provides a more accurate picture of a </a:t>
            </a:r>
            <a:b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</a:b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company’s profitability.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Statement users can make more informed judgments concerning the company’s earnings </a:t>
            </a:r>
            <a:b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</a:b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potential.</a:t>
            </a:r>
          </a:p>
        </p:txBody>
      </p:sp>
    </p:spTree>
    <p:extLst>
      <p:ext uri="{BB962C8B-B14F-4D97-AF65-F5344CB8AC3E}">
        <p14:creationId xmlns:p14="http://schemas.microsoft.com/office/powerpoint/2010/main" val="2093533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9D0342F8-045D-3CAD-1443-4A8D7CECAE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77D542F-4687-03C1-D0D4-34DFF76D85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4718" y="1019952"/>
            <a:ext cx="7315834" cy="64013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6C73F18-D177-3A90-7AD9-8D114828CD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0861" y="1904787"/>
            <a:ext cx="10050278" cy="304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601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54A9780-DDCB-F9B4-60A9-D85D420891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D4F3CF-878F-B091-20E0-A32D98120097}"/>
              </a:ext>
            </a:extLst>
          </p:cNvPr>
          <p:cNvSpPr txBox="1"/>
          <p:nvPr/>
        </p:nvSpPr>
        <p:spPr>
          <a:xfrm>
            <a:off x="3048828" y="1653129"/>
            <a:ext cx="6097656" cy="35517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Cash-Basis Accounting</a:t>
            </a: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Revenues and expenses are recognized only when cash is received or payments are made.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Mainly used by small businesses.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Not an accurate picture of true profitability.</a:t>
            </a:r>
          </a:p>
        </p:txBody>
      </p:sp>
    </p:spTree>
    <p:extLst>
      <p:ext uri="{BB962C8B-B14F-4D97-AF65-F5344CB8AC3E}">
        <p14:creationId xmlns:p14="http://schemas.microsoft.com/office/powerpoint/2010/main" val="23358895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02F9F23E-0667-A886-E6C9-B2316C8933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D684775-1946-59AA-F5AC-74AF51D7B99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5174"/>
          <a:stretch/>
        </p:blipFill>
        <p:spPr>
          <a:xfrm>
            <a:off x="1590675" y="2047875"/>
            <a:ext cx="8244761" cy="3364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69221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AB1D4866-3CFB-FF24-3E98-D2D7114208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850AE12-372E-81B0-8DA0-331E6098245B}"/>
              </a:ext>
            </a:extLst>
          </p:cNvPr>
          <p:cNvSpPr txBox="1"/>
          <p:nvPr/>
        </p:nvSpPr>
        <p:spPr>
          <a:xfrm>
            <a:off x="3048828" y="1782396"/>
            <a:ext cx="6097656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Standards for Comparison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SzTx/>
              <a:buFont typeface="Wingdings" panose="05000000000000000000" pitchFamily="2" charset="2"/>
              <a:buChar char="Œ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500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Intra-company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SzTx/>
              <a:buFont typeface="Wingdings" panose="05000000000000000000" pitchFamily="2" charset="2"/>
              <a:buChar char="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Competitor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SzTx/>
              <a:buFont typeface="Wingdings" panose="05000000000000000000" pitchFamily="2" charset="2"/>
              <a:buChar char="Ž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Industry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SzTx/>
              <a:buFont typeface="Wingdings" panose="05000000000000000000" pitchFamily="2" charset="2"/>
              <a:buChar char="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Guidelines</a:t>
            </a:r>
          </a:p>
        </p:txBody>
      </p:sp>
    </p:spTree>
    <p:extLst>
      <p:ext uri="{BB962C8B-B14F-4D97-AF65-F5344CB8AC3E}">
        <p14:creationId xmlns:p14="http://schemas.microsoft.com/office/powerpoint/2010/main" val="195091040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3FF099D5-317D-A965-F5DA-98659E4659E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A86E40E-F98A-1950-6894-AC1766FE91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8667" y="880651"/>
            <a:ext cx="9894666" cy="5096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5197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1D3287F7-19E4-7C11-CB77-EF23A50A8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A01A9C3-E707-859A-B6DA-F6BF380DE0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1673" y="783106"/>
            <a:ext cx="9388654" cy="5291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41181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46A08F04-1D96-34B2-77F6-795F48BB997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5C20B56-AA74-84DB-8CC3-CCADFFE10A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5754" y="920278"/>
            <a:ext cx="8620491" cy="5017443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211E6CB0-E900-5CEA-D543-7857245CFF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88587E5-CF3D-0177-0396-C3C1ECBDF9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068" y="880651"/>
            <a:ext cx="10601863" cy="5096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0182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211E6CB0-E900-5CEA-D543-7857245CFF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42B4A48-8752-D318-DE02-0D63C67145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2570" y="880651"/>
            <a:ext cx="9906859" cy="5096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80205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211E6CB0-E900-5CEA-D543-7857245CFF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FFC7ED2-6E7C-DD6D-F9A2-C44208D329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102" y="1095375"/>
            <a:ext cx="8465795" cy="5095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04362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www.w3.org/2000/xmlns/"/>
    <ds:schemaRef ds:uri="aca13214-df29-4e3c-a050-857c0bf7bd8e"/>
    <ds:schemaRef ds:uri="http://schemas.microsoft.com/office/infopath/2007/PartnerControls"/>
    <ds:schemaRef ds:uri="688354b5-287c-4cda-825e-1d7935aea40e"/>
    <ds:schemaRef ds:uri="http://www.w3.org/2001/XMLSchema-instance"/>
  </ds:schemaRefs>
</ds:datastoreItem>
</file>

<file path=customXml/itemProps3.xml><?xml version="1.0" encoding="utf-8"?>
<ds:datastoreItem xmlns:ds="http://schemas.openxmlformats.org/officeDocument/2006/customXml" ds:itemID="{0A07800C-3161-458B-A2C4-95017C9C6BA8}"/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364</Words>
  <Application>Microsoft Office PowerPoint</Application>
  <PresentationFormat>Widescreen</PresentationFormat>
  <Paragraphs>53</Paragraphs>
  <Slides>38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5" baseType="lpstr">
      <vt:lpstr>Alexandria</vt:lpstr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hodametwally</cp:lastModifiedBy>
  <cp:revision>33</cp:revision>
  <dcterms:created xsi:type="dcterms:W3CDTF">2023-04-29T09:08:00Z</dcterms:created>
  <dcterms:modified xsi:type="dcterms:W3CDTF">2024-07-25T17:55:42Z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