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69" r:id="rId2"/>
    <p:sldId id="695" r:id="rId3"/>
    <p:sldId id="570" r:id="rId4"/>
    <p:sldId id="660" r:id="rId5"/>
    <p:sldId id="651" r:id="rId6"/>
    <p:sldId id="704" r:id="rId7"/>
    <p:sldId id="705" r:id="rId8"/>
    <p:sldId id="706" r:id="rId9"/>
    <p:sldId id="707" r:id="rId10"/>
    <p:sldId id="708" r:id="rId11"/>
    <p:sldId id="709" r:id="rId12"/>
    <p:sldId id="710" r:id="rId13"/>
    <p:sldId id="711" r:id="rId14"/>
    <p:sldId id="712" r:id="rId15"/>
    <p:sldId id="713" r:id="rId16"/>
    <p:sldId id="696" r:id="rId17"/>
    <p:sldId id="714" r:id="rId18"/>
    <p:sldId id="715" r:id="rId19"/>
    <p:sldId id="716" r:id="rId20"/>
    <p:sldId id="717" r:id="rId21"/>
    <p:sldId id="719" r:id="rId22"/>
    <p:sldId id="720" r:id="rId23"/>
    <p:sldId id="721" r:id="rId24"/>
    <p:sldId id="722" r:id="rId25"/>
    <p:sldId id="723" r:id="rId26"/>
    <p:sldId id="724" r:id="rId27"/>
    <p:sldId id="725" r:id="rId28"/>
    <p:sldId id="726" r:id="rId29"/>
    <p:sldId id="727" r:id="rId30"/>
    <p:sldId id="728" r:id="rId31"/>
    <p:sldId id="729" r:id="rId32"/>
    <p:sldId id="698" r:id="rId33"/>
    <p:sldId id="730" r:id="rId34"/>
    <p:sldId id="731" r:id="rId35"/>
    <p:sldId id="740" r:id="rId36"/>
    <p:sldId id="732" r:id="rId37"/>
    <p:sldId id="733" r:id="rId38"/>
    <p:sldId id="734" r:id="rId39"/>
    <p:sldId id="735" r:id="rId40"/>
    <p:sldId id="736" r:id="rId41"/>
    <p:sldId id="738" r:id="rId42"/>
    <p:sldId id="739" r:id="rId43"/>
    <p:sldId id="627" r:id="rId44"/>
    <p:sldId id="62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8FF"/>
    <a:srgbClr val="AFECFF"/>
    <a:srgbClr val="FFDF9F"/>
    <a:srgbClr val="FFEBF5"/>
    <a:srgbClr val="FFCDE6"/>
    <a:srgbClr val="E6CDFF"/>
    <a:srgbClr val="66CCFF"/>
    <a:srgbClr val="ED7D31"/>
    <a:srgbClr val="35A8E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51" d="100"/>
          <a:sy n="51" d="100"/>
        </p:scale>
        <p:origin x="2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dgm:spPr/>
      <dgm:t>
        <a:bodyPr/>
        <a:lstStyle/>
        <a:p>
          <a:pPr rtl="1"/>
          <a:r>
            <a:rPr lang="ar-EG" altLang="en-US" b="1" dirty="0"/>
            <a:t>الحكم السليم على الأمور.</a:t>
          </a:r>
          <a:endParaRPr lang="en-US"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altLang="en-US" b="1" dirty="0"/>
            <a:t>الاستعداد والالتزام بالتخطيط .</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altLang="en-US" b="1" dirty="0"/>
            <a:t>الحكمة والصبر والانتظار.</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altLang="en-US" b="1" dirty="0"/>
            <a:t>القدرة على الاستماع بعقل متفتح.</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0AA3AA-E44E-4CEB-90B1-3FEEC1B82503}" type="doc">
      <dgm:prSet loTypeId="urn:microsoft.com/office/officeart/2018/layout/CircleProcess" loCatId="simpleprocesssa" qsTypeId="urn:microsoft.com/office/officeart/2005/8/quickstyle/3d2" qsCatId="3D" csTypeId="urn:microsoft.com/office/officeart/2005/8/colors/colorful1" csCatId="colorful" phldr="1"/>
      <dgm:spPr/>
      <dgm:t>
        <a:bodyPr/>
        <a:lstStyle/>
        <a:p>
          <a:endParaRPr lang="en-US"/>
        </a:p>
      </dgm:t>
    </dgm:pt>
    <dgm:pt modelId="{8BCAD8C9-7776-4542-AEDB-C22648DB31E4}">
      <dgm:prSet custT="1"/>
      <dgm:spPr>
        <a:solidFill>
          <a:schemeClr val="bg1"/>
        </a:solidFill>
      </dgm:spPr>
      <dgm:t>
        <a:bodyPr/>
        <a:lstStyle/>
        <a:p>
          <a:pPr rtl="1"/>
          <a:r>
            <a:rPr lang="ar-EG" sz="3200" b="1"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cap="none" spc="0" dirty="0">
            <a:ln w="0"/>
            <a:solidFill>
              <a:srgbClr val="C00000"/>
            </a:solidFill>
            <a:effectLst>
              <a:outerShdw blurRad="38100" dist="19050" dir="2700000" algn="tl" rotWithShape="0">
                <a:schemeClr val="dk1">
                  <a:alpha val="40000"/>
                </a:schemeClr>
              </a:outerShdw>
            </a:effectLst>
          </a:endParaRPr>
        </a:p>
      </dgm:t>
    </dgm:pt>
    <dgm:pt modelId="{1137A691-0726-4E2C-9037-B28EEA738ED4}" type="parTrans" cxnId="{9FE69031-BA55-4B5B-BA1B-60543E2A4B22}">
      <dgm:prSet/>
      <dgm:spPr/>
      <dgm:t>
        <a:bodyPr/>
        <a:lstStyle/>
        <a:p>
          <a:pPr rtl="1"/>
          <a:endParaRPr lang="en-US"/>
        </a:p>
      </dgm:t>
    </dgm:pt>
    <dgm:pt modelId="{118619AC-78C8-40CB-BB59-C1B460B30E7B}" type="sibTrans" cxnId="{9FE69031-BA55-4B5B-BA1B-60543E2A4B22}">
      <dgm:prSet/>
      <dgm:spPr/>
      <dgm:t>
        <a:bodyPr/>
        <a:lstStyle/>
        <a:p>
          <a:pPr rtl="1"/>
          <a:endParaRPr lang="en-US"/>
        </a:p>
      </dgm:t>
    </dgm:pt>
    <dgm:pt modelId="{DD2E052A-28BE-44F1-A154-50CE0B7CDCB7}">
      <dgm:prSet custT="1"/>
      <dgm:spPr/>
      <dgm:t>
        <a:bodyPr/>
        <a:lstStyle/>
        <a:p>
          <a:pPr rtl="1"/>
          <a:r>
            <a:rPr lang="ar-EG" sz="2200" b="1" dirty="0"/>
            <a:t>شجاعة الاستعانة بالفريق المساعد في الوقت المناسب.</a:t>
          </a:r>
          <a:endParaRPr lang="en-US" sz="2200" dirty="0"/>
        </a:p>
      </dgm:t>
    </dgm:pt>
    <dgm:pt modelId="{8124B23D-6694-46F9-B5FE-CDAE4ED418B3}" type="parTrans" cxnId="{D2C0A8A7-4FD7-4E82-B410-E14A5EA2AD10}">
      <dgm:prSet/>
      <dgm:spPr/>
      <dgm:t>
        <a:bodyPr/>
        <a:lstStyle/>
        <a:p>
          <a:pPr rtl="1"/>
          <a:endParaRPr lang="en-US"/>
        </a:p>
      </dgm:t>
    </dgm:pt>
    <dgm:pt modelId="{F39A886D-EAC8-4F9C-A49C-B912E1FA70F6}" type="sibTrans" cxnId="{D2C0A8A7-4FD7-4E82-B410-E14A5EA2AD10}">
      <dgm:prSet/>
      <dgm:spPr/>
      <dgm:t>
        <a:bodyPr/>
        <a:lstStyle/>
        <a:p>
          <a:pPr rtl="1"/>
          <a:endParaRPr lang="en-US"/>
        </a:p>
      </dgm:t>
    </dgm:pt>
    <dgm:pt modelId="{3B1AFD45-1A38-4434-8971-DDDD32E0CF98}">
      <dgm:prSet/>
      <dgm:spPr/>
      <dgm:t>
        <a:bodyPr/>
        <a:lstStyle/>
        <a:p>
          <a:pPr rtl="1"/>
          <a:r>
            <a:rPr lang="ar-EG" b="1" dirty="0"/>
            <a:t>الثقة بالنفس.</a:t>
          </a:r>
          <a:endParaRPr lang="en-US" dirty="0"/>
        </a:p>
      </dgm:t>
    </dgm:pt>
    <dgm:pt modelId="{133B2CB8-20F7-4D32-98E3-678ED2DC98D3}" type="parTrans" cxnId="{ED3C58A6-4542-4E34-B440-2BC669097124}">
      <dgm:prSet/>
      <dgm:spPr/>
      <dgm:t>
        <a:bodyPr/>
        <a:lstStyle/>
        <a:p>
          <a:pPr rtl="1"/>
          <a:endParaRPr lang="en-US"/>
        </a:p>
      </dgm:t>
    </dgm:pt>
    <dgm:pt modelId="{D5395036-0610-4B42-B680-D3B8AE621A86}" type="sibTrans" cxnId="{ED3C58A6-4542-4E34-B440-2BC669097124}">
      <dgm:prSet/>
      <dgm:spPr/>
      <dgm:t>
        <a:bodyPr/>
        <a:lstStyle/>
        <a:p>
          <a:pPr rtl="1"/>
          <a:endParaRPr lang="en-US"/>
        </a:p>
      </dgm:t>
    </dgm:pt>
    <dgm:pt modelId="{B5704B97-C05F-4D9C-A568-5A77BCC5E1DC}">
      <dgm:prSet/>
      <dgm:spPr/>
      <dgm:t>
        <a:bodyPr/>
        <a:lstStyle/>
        <a:p>
          <a:pPr rtl="1"/>
          <a:r>
            <a:rPr lang="ar-EG" b="1" dirty="0"/>
            <a:t>سرعة البديهة .</a:t>
          </a:r>
          <a:endParaRPr lang="en-US" dirty="0"/>
        </a:p>
      </dgm:t>
    </dgm:pt>
    <dgm:pt modelId="{1CAEB5EA-6D56-4165-8F07-2EC72224376C}" type="parTrans" cxnId="{99899512-DEB9-4E4F-B3F7-ADF03E356771}">
      <dgm:prSet/>
      <dgm:spPr/>
      <dgm:t>
        <a:bodyPr/>
        <a:lstStyle/>
        <a:p>
          <a:pPr rtl="1"/>
          <a:endParaRPr lang="en-US"/>
        </a:p>
      </dgm:t>
    </dgm:pt>
    <dgm:pt modelId="{3C7C06FC-01A0-467C-8DA3-025BBFF2E0D5}" type="sibTrans" cxnId="{99899512-DEB9-4E4F-B3F7-ADF03E356771}">
      <dgm:prSet/>
      <dgm:spPr/>
      <dgm:t>
        <a:bodyPr/>
        <a:lstStyle/>
        <a:p>
          <a:pPr rtl="1"/>
          <a:endParaRPr lang="en-US"/>
        </a:p>
      </dgm:t>
    </dgm:pt>
    <dgm:pt modelId="{3EFBE7DF-1522-416A-94D3-BC865BC46758}">
      <dgm:prSet/>
      <dgm:spPr/>
      <dgm:t>
        <a:bodyPr/>
        <a:lstStyle/>
        <a:p>
          <a:pPr rtl="1"/>
          <a:r>
            <a:rPr lang="ar-EG" b="1" dirty="0"/>
            <a:t>التفاوض بفاعلية مع الطرف الآخر وكسب ثقته.</a:t>
          </a:r>
          <a:endParaRPr lang="en-US" dirty="0"/>
        </a:p>
      </dgm:t>
    </dgm:pt>
    <dgm:pt modelId="{97368BFC-B39E-41B4-89FC-4853FC60808C}" type="parTrans" cxnId="{177E3168-AA35-4754-B315-77377F19F32C}">
      <dgm:prSet/>
      <dgm:spPr/>
      <dgm:t>
        <a:bodyPr/>
        <a:lstStyle/>
        <a:p>
          <a:pPr rtl="1"/>
          <a:endParaRPr lang="en-US"/>
        </a:p>
      </dgm:t>
    </dgm:pt>
    <dgm:pt modelId="{342D67F6-21C6-4246-A042-FF0FEE797514}" type="sibTrans" cxnId="{177E3168-AA35-4754-B315-77377F19F32C}">
      <dgm:prSet/>
      <dgm:spPr/>
      <dgm:t>
        <a:bodyPr/>
        <a:lstStyle/>
        <a:p>
          <a:pPr rtl="1"/>
          <a:endParaRPr lang="en-US"/>
        </a:p>
      </dgm:t>
    </dgm:pt>
    <dgm:pt modelId="{331113C7-9A73-4C5E-85DA-1310FA22CBC0}" type="pres">
      <dgm:prSet presAssocID="{A50AA3AA-E44E-4CEB-90B1-3FEEC1B82503}" presName="Name0" presStyleCnt="0">
        <dgm:presLayoutVars>
          <dgm:chMax val="11"/>
          <dgm:chPref val="11"/>
          <dgm:dir val="rev"/>
          <dgm:resizeHandles/>
        </dgm:presLayoutVars>
      </dgm:prSet>
      <dgm:spPr/>
    </dgm:pt>
    <dgm:pt modelId="{E2560738-D280-4A89-A9B4-649CB71413E3}" type="pres">
      <dgm:prSet presAssocID="{3EFBE7DF-1522-416A-94D3-BC865BC46758}" presName="Accent5" presStyleCnt="0"/>
      <dgm:spPr/>
    </dgm:pt>
    <dgm:pt modelId="{3F3CD1D7-ED05-4702-91AA-F4973AF9FCD3}" type="pres">
      <dgm:prSet presAssocID="{3EFBE7DF-1522-416A-94D3-BC865BC46758}" presName="Accent" presStyleLbl="node1" presStyleIdx="0" presStyleCnt="10"/>
      <dgm:spPr/>
    </dgm:pt>
    <dgm:pt modelId="{C8194678-0D2E-48E9-8037-824E1060AE01}" type="pres">
      <dgm:prSet presAssocID="{3EFBE7DF-1522-416A-94D3-BC865BC46758}" presName="ParentBackground5" presStyleCnt="0"/>
      <dgm:spPr/>
    </dgm:pt>
    <dgm:pt modelId="{CE459A5E-E76D-46ED-983F-969C9FF9CB93}" type="pres">
      <dgm:prSet presAssocID="{3EFBE7DF-1522-416A-94D3-BC865BC46758}" presName="ParentBackground" presStyleLbl="node1" presStyleIdx="1" presStyleCnt="10"/>
      <dgm:spPr/>
    </dgm:pt>
    <dgm:pt modelId="{ED198C95-4983-45AD-83AC-2FF45E6E20A6}" type="pres">
      <dgm:prSet presAssocID="{3EFBE7DF-1522-416A-94D3-BC865BC46758}" presName="Parent5" presStyleLbl="fgAcc0" presStyleIdx="0" presStyleCnt="0">
        <dgm:presLayoutVars>
          <dgm:chMax val="1"/>
          <dgm:chPref val="1"/>
          <dgm:bulletEnabled val="1"/>
        </dgm:presLayoutVars>
      </dgm:prSet>
      <dgm:spPr/>
    </dgm:pt>
    <dgm:pt modelId="{A2FE422B-5C77-4817-ACF6-F4016C7EBDB1}" type="pres">
      <dgm:prSet presAssocID="{B5704B97-C05F-4D9C-A568-5A77BCC5E1DC}" presName="Accent4" presStyleCnt="0"/>
      <dgm:spPr/>
    </dgm:pt>
    <dgm:pt modelId="{A0101DEA-F4A8-435F-91F7-FBA69D0A304A}" type="pres">
      <dgm:prSet presAssocID="{B5704B97-C05F-4D9C-A568-5A77BCC5E1DC}" presName="Accent" presStyleLbl="node1" presStyleIdx="2" presStyleCnt="10"/>
      <dgm:spPr/>
    </dgm:pt>
    <dgm:pt modelId="{385BF4E5-0B3D-43B3-9119-E76EFED426E6}" type="pres">
      <dgm:prSet presAssocID="{B5704B97-C05F-4D9C-A568-5A77BCC5E1DC}" presName="ParentBackground4" presStyleCnt="0"/>
      <dgm:spPr/>
    </dgm:pt>
    <dgm:pt modelId="{9443FE4D-1270-4872-8F73-B1F90B5FA12A}" type="pres">
      <dgm:prSet presAssocID="{B5704B97-C05F-4D9C-A568-5A77BCC5E1DC}" presName="ParentBackground" presStyleLbl="node1" presStyleIdx="3" presStyleCnt="10"/>
      <dgm:spPr/>
    </dgm:pt>
    <dgm:pt modelId="{42CD0523-044C-4143-A84B-33D335C138AA}" type="pres">
      <dgm:prSet presAssocID="{B5704B97-C05F-4D9C-A568-5A77BCC5E1DC}" presName="Parent4" presStyleLbl="fgAcc0" presStyleIdx="0" presStyleCnt="0">
        <dgm:presLayoutVars>
          <dgm:chMax val="1"/>
          <dgm:chPref val="1"/>
          <dgm:bulletEnabled val="1"/>
        </dgm:presLayoutVars>
      </dgm:prSet>
      <dgm:spPr/>
    </dgm:pt>
    <dgm:pt modelId="{AD51E1ED-7D66-4A6A-AF97-2705C8F54CA4}" type="pres">
      <dgm:prSet presAssocID="{3B1AFD45-1A38-4434-8971-DDDD32E0CF98}" presName="Accent3" presStyleCnt="0"/>
      <dgm:spPr/>
    </dgm:pt>
    <dgm:pt modelId="{7886ECB8-D8F6-4C9F-A0F4-AFC4221C053E}" type="pres">
      <dgm:prSet presAssocID="{3B1AFD45-1A38-4434-8971-DDDD32E0CF98}" presName="Accent" presStyleLbl="node1" presStyleIdx="4" presStyleCnt="10"/>
      <dgm:spPr/>
    </dgm:pt>
    <dgm:pt modelId="{1D59BF8A-458B-4283-A4D1-9C67620ADBB6}" type="pres">
      <dgm:prSet presAssocID="{3B1AFD45-1A38-4434-8971-DDDD32E0CF98}" presName="ParentBackground3" presStyleCnt="0"/>
      <dgm:spPr/>
    </dgm:pt>
    <dgm:pt modelId="{A4092125-AF10-4152-BF6B-817749FF6379}" type="pres">
      <dgm:prSet presAssocID="{3B1AFD45-1A38-4434-8971-DDDD32E0CF98}" presName="ParentBackground" presStyleLbl="node1" presStyleIdx="5" presStyleCnt="10"/>
      <dgm:spPr/>
    </dgm:pt>
    <dgm:pt modelId="{6E2ABC06-44E1-493D-AFC4-63C24135FBED}" type="pres">
      <dgm:prSet presAssocID="{3B1AFD45-1A38-4434-8971-DDDD32E0CF98}" presName="Parent3" presStyleLbl="fgAcc0" presStyleIdx="0" presStyleCnt="0">
        <dgm:presLayoutVars>
          <dgm:chMax val="1"/>
          <dgm:chPref val="1"/>
          <dgm:bulletEnabled val="1"/>
        </dgm:presLayoutVars>
      </dgm:prSet>
      <dgm:spPr/>
    </dgm:pt>
    <dgm:pt modelId="{9942865A-2964-4F73-AA36-65344C8827AF}" type="pres">
      <dgm:prSet presAssocID="{DD2E052A-28BE-44F1-A154-50CE0B7CDCB7}" presName="Accent2" presStyleCnt="0"/>
      <dgm:spPr/>
    </dgm:pt>
    <dgm:pt modelId="{74B0276B-DF39-4263-9BE9-64F2BAED3127}" type="pres">
      <dgm:prSet presAssocID="{DD2E052A-28BE-44F1-A154-50CE0B7CDCB7}" presName="Accent" presStyleLbl="node1" presStyleIdx="6" presStyleCnt="10"/>
      <dgm:spPr/>
    </dgm:pt>
    <dgm:pt modelId="{9B7FB76A-414E-4B70-9F80-4CA57536D9F6}" type="pres">
      <dgm:prSet presAssocID="{DD2E052A-28BE-44F1-A154-50CE0B7CDCB7}" presName="ParentBackground2" presStyleCnt="0"/>
      <dgm:spPr/>
    </dgm:pt>
    <dgm:pt modelId="{5EAA8E1A-220F-4221-B727-DCE87BBD39EB}" type="pres">
      <dgm:prSet presAssocID="{DD2E052A-28BE-44F1-A154-50CE0B7CDCB7}" presName="ParentBackground" presStyleLbl="node1" presStyleIdx="7" presStyleCnt="10"/>
      <dgm:spPr/>
    </dgm:pt>
    <dgm:pt modelId="{BB3AEF32-3153-4E57-A299-5F702167176E}" type="pres">
      <dgm:prSet presAssocID="{DD2E052A-28BE-44F1-A154-50CE0B7CDCB7}" presName="Parent2" presStyleLbl="fgAcc0" presStyleIdx="0" presStyleCnt="0">
        <dgm:presLayoutVars>
          <dgm:chMax val="1"/>
          <dgm:chPref val="1"/>
          <dgm:bulletEnabled val="1"/>
        </dgm:presLayoutVars>
      </dgm:prSet>
      <dgm:spPr/>
    </dgm:pt>
    <dgm:pt modelId="{34D239B6-D3D3-420D-B36C-4EF104DD82B0}" type="pres">
      <dgm:prSet presAssocID="{8BCAD8C9-7776-4542-AEDB-C22648DB31E4}" presName="Accent1" presStyleCnt="0"/>
      <dgm:spPr/>
    </dgm:pt>
    <dgm:pt modelId="{5B5F343E-3625-4AF5-B416-0E097E6E3CF4}" type="pres">
      <dgm:prSet presAssocID="{8BCAD8C9-7776-4542-AEDB-C22648DB31E4}" presName="Accent" presStyleLbl="node1" presStyleIdx="8" presStyleCnt="10"/>
      <dgm:spPr/>
    </dgm:pt>
    <dgm:pt modelId="{18586934-E0D6-4940-8E7C-FD7802B09711}" type="pres">
      <dgm:prSet presAssocID="{8BCAD8C9-7776-4542-AEDB-C22648DB31E4}" presName="ParentBackground1" presStyleCnt="0"/>
      <dgm:spPr/>
    </dgm:pt>
    <dgm:pt modelId="{BF08FE4C-4583-401C-A494-AC00DF9C80A7}" type="pres">
      <dgm:prSet presAssocID="{8BCAD8C9-7776-4542-AEDB-C22648DB31E4}" presName="ParentBackground" presStyleLbl="node1" presStyleIdx="9" presStyleCnt="10"/>
      <dgm:spPr/>
    </dgm:pt>
    <dgm:pt modelId="{1F19BE2C-5CFD-47E4-99E8-6766A88D0919}" type="pres">
      <dgm:prSet presAssocID="{8BCAD8C9-7776-4542-AEDB-C22648DB31E4}" presName="Parent1" presStyleLbl="fgAcc0" presStyleIdx="0" presStyleCnt="0">
        <dgm:presLayoutVars>
          <dgm:chMax val="1"/>
          <dgm:chPref val="1"/>
          <dgm:bulletEnabled val="1"/>
        </dgm:presLayoutVars>
      </dgm:prSet>
      <dgm:spPr/>
    </dgm:pt>
  </dgm:ptLst>
  <dgm:cxnLst>
    <dgm:cxn modelId="{99899512-DEB9-4E4F-B3F7-ADF03E356771}" srcId="{A50AA3AA-E44E-4CEB-90B1-3FEEC1B82503}" destId="{B5704B97-C05F-4D9C-A568-5A77BCC5E1DC}" srcOrd="3" destOrd="0" parTransId="{1CAEB5EA-6D56-4165-8F07-2EC72224376C}" sibTransId="{3C7C06FC-01A0-467C-8DA3-025BBFF2E0D5}"/>
    <dgm:cxn modelId="{EF1EEA15-53FA-41E6-BB06-418493150F75}" type="presOf" srcId="{3B1AFD45-1A38-4434-8971-DDDD32E0CF98}" destId="{A4092125-AF10-4152-BF6B-817749FF6379}" srcOrd="0" destOrd="0" presId="urn:microsoft.com/office/officeart/2018/layout/CircleProcess"/>
    <dgm:cxn modelId="{7DBF6E2B-4ACE-40B2-BCBF-EC70BC9FD4E1}" type="presOf" srcId="{B5704B97-C05F-4D9C-A568-5A77BCC5E1DC}" destId="{9443FE4D-1270-4872-8F73-B1F90B5FA12A}" srcOrd="0" destOrd="0" presId="urn:microsoft.com/office/officeart/2018/layout/CircleProcess"/>
    <dgm:cxn modelId="{9FE69031-BA55-4B5B-BA1B-60543E2A4B22}" srcId="{A50AA3AA-E44E-4CEB-90B1-3FEEC1B82503}" destId="{8BCAD8C9-7776-4542-AEDB-C22648DB31E4}" srcOrd="0" destOrd="0" parTransId="{1137A691-0726-4E2C-9037-B28EEA738ED4}" sibTransId="{118619AC-78C8-40CB-BB59-C1B460B30E7B}"/>
    <dgm:cxn modelId="{41731D61-0428-4D2A-9D2E-EBEEC0CD240B}" type="presOf" srcId="{3B1AFD45-1A38-4434-8971-DDDD32E0CF98}" destId="{6E2ABC06-44E1-493D-AFC4-63C24135FBED}" srcOrd="1" destOrd="0" presId="urn:microsoft.com/office/officeart/2018/layout/CircleProcess"/>
    <dgm:cxn modelId="{F74B7966-2C36-4962-8E14-F7AEFAEA6CA7}" type="presOf" srcId="{DD2E052A-28BE-44F1-A154-50CE0B7CDCB7}" destId="{5EAA8E1A-220F-4221-B727-DCE87BBD39EB}" srcOrd="0" destOrd="0" presId="urn:microsoft.com/office/officeart/2018/layout/CircleProcess"/>
    <dgm:cxn modelId="{177E3168-AA35-4754-B315-77377F19F32C}" srcId="{A50AA3AA-E44E-4CEB-90B1-3FEEC1B82503}" destId="{3EFBE7DF-1522-416A-94D3-BC865BC46758}" srcOrd="4" destOrd="0" parTransId="{97368BFC-B39E-41B4-89FC-4853FC60808C}" sibTransId="{342D67F6-21C6-4246-A042-FF0FEE797514}"/>
    <dgm:cxn modelId="{4D6DF76E-B2AE-4DAB-ADBA-FEFCC6174C0A}" type="presOf" srcId="{DD2E052A-28BE-44F1-A154-50CE0B7CDCB7}" destId="{BB3AEF32-3153-4E57-A299-5F702167176E}" srcOrd="1" destOrd="0" presId="urn:microsoft.com/office/officeart/2018/layout/CircleProcess"/>
    <dgm:cxn modelId="{BF7AA085-0F3D-4FA1-AAD7-85FD91C6F7C7}" type="presOf" srcId="{8BCAD8C9-7776-4542-AEDB-C22648DB31E4}" destId="{BF08FE4C-4583-401C-A494-AC00DF9C80A7}" srcOrd="0" destOrd="0" presId="urn:microsoft.com/office/officeart/2018/layout/CircleProcess"/>
    <dgm:cxn modelId="{AC5D9A93-A61A-4176-82B0-B5821FFBD6E0}" type="presOf" srcId="{3EFBE7DF-1522-416A-94D3-BC865BC46758}" destId="{CE459A5E-E76D-46ED-983F-969C9FF9CB93}" srcOrd="0" destOrd="0" presId="urn:microsoft.com/office/officeart/2018/layout/CircleProcess"/>
    <dgm:cxn modelId="{ED3C58A6-4542-4E34-B440-2BC669097124}" srcId="{A50AA3AA-E44E-4CEB-90B1-3FEEC1B82503}" destId="{3B1AFD45-1A38-4434-8971-DDDD32E0CF98}" srcOrd="2" destOrd="0" parTransId="{133B2CB8-20F7-4D32-98E3-678ED2DC98D3}" sibTransId="{D5395036-0610-4B42-B680-D3B8AE621A86}"/>
    <dgm:cxn modelId="{D2C0A8A7-4FD7-4E82-B410-E14A5EA2AD10}" srcId="{A50AA3AA-E44E-4CEB-90B1-3FEEC1B82503}" destId="{DD2E052A-28BE-44F1-A154-50CE0B7CDCB7}" srcOrd="1" destOrd="0" parTransId="{8124B23D-6694-46F9-B5FE-CDAE4ED418B3}" sibTransId="{F39A886D-EAC8-4F9C-A49C-B912E1FA70F6}"/>
    <dgm:cxn modelId="{A3900ABF-3CB2-483B-91D4-9C327FC600F1}" type="presOf" srcId="{3EFBE7DF-1522-416A-94D3-BC865BC46758}" destId="{ED198C95-4983-45AD-83AC-2FF45E6E20A6}" srcOrd="1" destOrd="0" presId="urn:microsoft.com/office/officeart/2018/layout/CircleProcess"/>
    <dgm:cxn modelId="{7451C9CE-F7DB-432C-AAF0-31137665F327}" type="presOf" srcId="{B5704B97-C05F-4D9C-A568-5A77BCC5E1DC}" destId="{42CD0523-044C-4143-A84B-33D335C138AA}" srcOrd="1" destOrd="0" presId="urn:microsoft.com/office/officeart/2018/layout/CircleProcess"/>
    <dgm:cxn modelId="{2A9606D7-B78C-4333-A987-953592D3ADBE}" type="presOf" srcId="{8BCAD8C9-7776-4542-AEDB-C22648DB31E4}" destId="{1F19BE2C-5CFD-47E4-99E8-6766A88D0919}" srcOrd="1" destOrd="0" presId="urn:microsoft.com/office/officeart/2018/layout/CircleProcess"/>
    <dgm:cxn modelId="{4E5D49DF-6806-45A4-AA12-2E8E8AEA7CFF}" type="presOf" srcId="{A50AA3AA-E44E-4CEB-90B1-3FEEC1B82503}" destId="{331113C7-9A73-4C5E-85DA-1310FA22CBC0}" srcOrd="0" destOrd="0" presId="urn:microsoft.com/office/officeart/2018/layout/CircleProcess"/>
    <dgm:cxn modelId="{A08EED57-4C27-4F9E-9EFF-4A94EEFD34B2}" type="presParOf" srcId="{331113C7-9A73-4C5E-85DA-1310FA22CBC0}" destId="{E2560738-D280-4A89-A9B4-649CB71413E3}" srcOrd="0" destOrd="0" presId="urn:microsoft.com/office/officeart/2018/layout/CircleProcess"/>
    <dgm:cxn modelId="{C75064E1-6A40-46C9-ACC3-E8D137356D96}" type="presParOf" srcId="{E2560738-D280-4A89-A9B4-649CB71413E3}" destId="{3F3CD1D7-ED05-4702-91AA-F4973AF9FCD3}" srcOrd="0" destOrd="0" presId="urn:microsoft.com/office/officeart/2018/layout/CircleProcess"/>
    <dgm:cxn modelId="{C946066B-0324-44B2-9D28-6814B5C99EE0}" type="presParOf" srcId="{331113C7-9A73-4C5E-85DA-1310FA22CBC0}" destId="{C8194678-0D2E-48E9-8037-824E1060AE01}" srcOrd="1" destOrd="0" presId="urn:microsoft.com/office/officeart/2018/layout/CircleProcess"/>
    <dgm:cxn modelId="{CBD92936-9B85-4F6F-8FEA-E1E52AB90FB5}" type="presParOf" srcId="{C8194678-0D2E-48E9-8037-824E1060AE01}" destId="{CE459A5E-E76D-46ED-983F-969C9FF9CB93}" srcOrd="0" destOrd="0" presId="urn:microsoft.com/office/officeart/2018/layout/CircleProcess"/>
    <dgm:cxn modelId="{BEB5E82E-B388-42AA-818B-CE55CD52B85A}" type="presParOf" srcId="{331113C7-9A73-4C5E-85DA-1310FA22CBC0}" destId="{ED198C95-4983-45AD-83AC-2FF45E6E20A6}" srcOrd="2" destOrd="0" presId="urn:microsoft.com/office/officeart/2018/layout/CircleProcess"/>
    <dgm:cxn modelId="{824E6659-6242-4B04-A957-CECFBF5EA0FA}" type="presParOf" srcId="{331113C7-9A73-4C5E-85DA-1310FA22CBC0}" destId="{A2FE422B-5C77-4817-ACF6-F4016C7EBDB1}" srcOrd="3" destOrd="0" presId="urn:microsoft.com/office/officeart/2018/layout/CircleProcess"/>
    <dgm:cxn modelId="{DDF799EE-2657-4945-9142-77DE4D5E2482}" type="presParOf" srcId="{A2FE422B-5C77-4817-ACF6-F4016C7EBDB1}" destId="{A0101DEA-F4A8-435F-91F7-FBA69D0A304A}" srcOrd="0" destOrd="0" presId="urn:microsoft.com/office/officeart/2018/layout/CircleProcess"/>
    <dgm:cxn modelId="{CF85591A-E01F-46B5-81AE-B574ED09F424}" type="presParOf" srcId="{331113C7-9A73-4C5E-85DA-1310FA22CBC0}" destId="{385BF4E5-0B3D-43B3-9119-E76EFED426E6}" srcOrd="4" destOrd="0" presId="urn:microsoft.com/office/officeart/2018/layout/CircleProcess"/>
    <dgm:cxn modelId="{257F36A1-F6A2-4DE8-9D0F-43E212FC177A}" type="presParOf" srcId="{385BF4E5-0B3D-43B3-9119-E76EFED426E6}" destId="{9443FE4D-1270-4872-8F73-B1F90B5FA12A}" srcOrd="0" destOrd="0" presId="urn:microsoft.com/office/officeart/2018/layout/CircleProcess"/>
    <dgm:cxn modelId="{E1C098C6-9E88-475B-A84F-F9C095816A77}" type="presParOf" srcId="{331113C7-9A73-4C5E-85DA-1310FA22CBC0}" destId="{42CD0523-044C-4143-A84B-33D335C138AA}" srcOrd="5" destOrd="0" presId="urn:microsoft.com/office/officeart/2018/layout/CircleProcess"/>
    <dgm:cxn modelId="{948C3F0B-0985-4A8C-AC2F-460EBAEC3601}" type="presParOf" srcId="{331113C7-9A73-4C5E-85DA-1310FA22CBC0}" destId="{AD51E1ED-7D66-4A6A-AF97-2705C8F54CA4}" srcOrd="6" destOrd="0" presId="urn:microsoft.com/office/officeart/2018/layout/CircleProcess"/>
    <dgm:cxn modelId="{23CCC07E-A5E3-48C2-AD3A-FBA2277C5223}" type="presParOf" srcId="{AD51E1ED-7D66-4A6A-AF97-2705C8F54CA4}" destId="{7886ECB8-D8F6-4C9F-A0F4-AFC4221C053E}" srcOrd="0" destOrd="0" presId="urn:microsoft.com/office/officeart/2018/layout/CircleProcess"/>
    <dgm:cxn modelId="{A18081ED-355C-4C94-9ADA-D605205A27C1}" type="presParOf" srcId="{331113C7-9A73-4C5E-85DA-1310FA22CBC0}" destId="{1D59BF8A-458B-4283-A4D1-9C67620ADBB6}" srcOrd="7" destOrd="0" presId="urn:microsoft.com/office/officeart/2018/layout/CircleProcess"/>
    <dgm:cxn modelId="{55A89371-E3AD-4B3A-8D4F-AA3CEABC790C}" type="presParOf" srcId="{1D59BF8A-458B-4283-A4D1-9C67620ADBB6}" destId="{A4092125-AF10-4152-BF6B-817749FF6379}" srcOrd="0" destOrd="0" presId="urn:microsoft.com/office/officeart/2018/layout/CircleProcess"/>
    <dgm:cxn modelId="{98C32669-5369-406E-860E-A1715BC4D5D6}" type="presParOf" srcId="{331113C7-9A73-4C5E-85DA-1310FA22CBC0}" destId="{6E2ABC06-44E1-493D-AFC4-63C24135FBED}" srcOrd="8" destOrd="0" presId="urn:microsoft.com/office/officeart/2018/layout/CircleProcess"/>
    <dgm:cxn modelId="{C2929988-3610-4D4B-A2D6-F5D054CF8BE4}" type="presParOf" srcId="{331113C7-9A73-4C5E-85DA-1310FA22CBC0}" destId="{9942865A-2964-4F73-AA36-65344C8827AF}" srcOrd="9" destOrd="0" presId="urn:microsoft.com/office/officeart/2018/layout/CircleProcess"/>
    <dgm:cxn modelId="{A666D3B7-C47F-4701-868F-78E61F34556C}" type="presParOf" srcId="{9942865A-2964-4F73-AA36-65344C8827AF}" destId="{74B0276B-DF39-4263-9BE9-64F2BAED3127}" srcOrd="0" destOrd="0" presId="urn:microsoft.com/office/officeart/2018/layout/CircleProcess"/>
    <dgm:cxn modelId="{268D3F8D-C90D-4116-B761-9B053567B3C5}" type="presParOf" srcId="{331113C7-9A73-4C5E-85DA-1310FA22CBC0}" destId="{9B7FB76A-414E-4B70-9F80-4CA57536D9F6}" srcOrd="10" destOrd="0" presId="urn:microsoft.com/office/officeart/2018/layout/CircleProcess"/>
    <dgm:cxn modelId="{7EDD8AA8-362E-4325-8BA2-7099AA4D20D3}" type="presParOf" srcId="{9B7FB76A-414E-4B70-9F80-4CA57536D9F6}" destId="{5EAA8E1A-220F-4221-B727-DCE87BBD39EB}" srcOrd="0" destOrd="0" presId="urn:microsoft.com/office/officeart/2018/layout/CircleProcess"/>
    <dgm:cxn modelId="{6AD1B85F-D1D3-415A-BA8C-CE8D7CCD5371}" type="presParOf" srcId="{331113C7-9A73-4C5E-85DA-1310FA22CBC0}" destId="{BB3AEF32-3153-4E57-A299-5F702167176E}" srcOrd="11" destOrd="0" presId="urn:microsoft.com/office/officeart/2018/layout/CircleProcess"/>
    <dgm:cxn modelId="{FE45E6DE-F4B9-43CC-8287-E96352509D00}" type="presParOf" srcId="{331113C7-9A73-4C5E-85DA-1310FA22CBC0}" destId="{34D239B6-D3D3-420D-B36C-4EF104DD82B0}" srcOrd="12" destOrd="0" presId="urn:microsoft.com/office/officeart/2018/layout/CircleProcess"/>
    <dgm:cxn modelId="{0A99390E-0978-4E23-BB76-E556E50BB2A7}" type="presParOf" srcId="{34D239B6-D3D3-420D-B36C-4EF104DD82B0}" destId="{5B5F343E-3625-4AF5-B416-0E097E6E3CF4}" srcOrd="0" destOrd="0" presId="urn:microsoft.com/office/officeart/2018/layout/CircleProcess"/>
    <dgm:cxn modelId="{81FC5BE1-90C0-41E6-A64E-D59E97159695}" type="presParOf" srcId="{331113C7-9A73-4C5E-85DA-1310FA22CBC0}" destId="{18586934-E0D6-4940-8E7C-FD7802B09711}" srcOrd="13" destOrd="0" presId="urn:microsoft.com/office/officeart/2018/layout/CircleProcess"/>
    <dgm:cxn modelId="{25008C02-2386-4AF4-9E35-E52F6584D63F}" type="presParOf" srcId="{18586934-E0D6-4940-8E7C-FD7802B09711}" destId="{BF08FE4C-4583-401C-A494-AC00DF9C80A7}" srcOrd="0" destOrd="0" presId="urn:microsoft.com/office/officeart/2018/layout/CircleProcess"/>
    <dgm:cxn modelId="{A845D9F7-10C6-41EF-8A7F-27A2257014FA}" type="presParOf" srcId="{331113C7-9A73-4C5E-85DA-1310FA22CBC0}" destId="{1F19BE2C-5CFD-47E4-99E8-6766A88D0919}" srcOrd="14" destOrd="0" presId="urn:microsoft.com/office/officeart/2018/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القدرة على الاستماع بعقل متفتح.</a:t>
          </a:r>
          <a:endParaRPr lang="en-US" sz="27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الحكمة والصبر والانتظار.</a:t>
          </a:r>
          <a:endParaRPr lang="en-US" sz="27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الاستعداد والالتزام بالتخطيط .</a:t>
          </a:r>
          <a:endParaRPr lang="en-US" sz="27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1200150" rtl="1">
            <a:lnSpc>
              <a:spcPct val="90000"/>
            </a:lnSpc>
            <a:spcBef>
              <a:spcPct val="0"/>
            </a:spcBef>
            <a:spcAft>
              <a:spcPct val="35000"/>
            </a:spcAft>
            <a:buNone/>
          </a:pPr>
          <a:r>
            <a:rPr lang="ar-EG" altLang="en-US" sz="2700" b="1" kern="1200" dirty="0"/>
            <a:t>الحكم السليم على الأمور.</a:t>
          </a:r>
          <a:endParaRPr lang="en-US" sz="27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3CD1D7-ED05-4702-91AA-F4973AF9FCD3}">
      <dsp:nvSpPr>
        <dsp:cNvPr id="0" name=""/>
        <dsp:cNvSpPr/>
      </dsp:nvSpPr>
      <dsp:spPr>
        <a:xfrm>
          <a:off x="0" y="1436789"/>
          <a:ext cx="2128794" cy="212914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E459A5E-E76D-46ED-983F-969C9FF9CB93}">
      <dsp:nvSpPr>
        <dsp:cNvPr id="0" name=""/>
        <dsp:cNvSpPr/>
      </dsp:nvSpPr>
      <dsp:spPr>
        <a:xfrm>
          <a:off x="71375" y="1507773"/>
          <a:ext cx="1987176" cy="1987174"/>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التفاوض بفاعلية مع الطرف الآخر وكسب ثقته.</a:t>
          </a:r>
          <a:endParaRPr lang="en-US" sz="2500" kern="1200" dirty="0"/>
        </a:p>
      </dsp:txBody>
      <dsp:txXfrm>
        <a:off x="354610" y="1791708"/>
        <a:ext cx="1419573" cy="1419303"/>
      </dsp:txXfrm>
    </dsp:sp>
    <dsp:sp modelId="{A0101DEA-F4A8-435F-91F7-FBA69D0A304A}">
      <dsp:nvSpPr>
        <dsp:cNvPr id="0" name=""/>
        <dsp:cNvSpPr/>
      </dsp:nvSpPr>
      <dsp:spPr>
        <a:xfrm rot="13500000">
          <a:off x="2201425" y="1436900"/>
          <a:ext cx="2128547" cy="2128547"/>
        </a:xfrm>
        <a:prstGeom prst="teardrop">
          <a:avLst>
            <a:gd name="adj" fmla="val 1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443FE4D-1270-4872-8F73-B1F90B5FA12A}">
      <dsp:nvSpPr>
        <dsp:cNvPr id="0" name=""/>
        <dsp:cNvSpPr/>
      </dsp:nvSpPr>
      <dsp:spPr>
        <a:xfrm>
          <a:off x="2270411" y="1507773"/>
          <a:ext cx="1987176" cy="198717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سرعة البديهة .</a:t>
          </a:r>
          <a:endParaRPr lang="en-US" sz="2500" kern="1200" dirty="0"/>
        </a:p>
      </dsp:txBody>
      <dsp:txXfrm>
        <a:off x="2554779" y="1791708"/>
        <a:ext cx="1419573" cy="1419303"/>
      </dsp:txXfrm>
    </dsp:sp>
    <dsp:sp modelId="{7886ECB8-D8F6-4C9F-A0F4-AFC4221C053E}">
      <dsp:nvSpPr>
        <dsp:cNvPr id="0" name=""/>
        <dsp:cNvSpPr/>
      </dsp:nvSpPr>
      <dsp:spPr>
        <a:xfrm rot="13500000">
          <a:off x="4400461" y="1436900"/>
          <a:ext cx="2128547" cy="2128547"/>
        </a:xfrm>
        <a:prstGeom prst="teardrop">
          <a:avLst>
            <a:gd name="adj" fmla="val 1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4092125-AF10-4152-BF6B-817749FF6379}">
      <dsp:nvSpPr>
        <dsp:cNvPr id="0" name=""/>
        <dsp:cNvSpPr/>
      </dsp:nvSpPr>
      <dsp:spPr>
        <a:xfrm>
          <a:off x="4470580" y="1507773"/>
          <a:ext cx="1987176" cy="198717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الثقة بالنفس.</a:t>
          </a:r>
          <a:endParaRPr lang="en-US" sz="2500" kern="1200" dirty="0"/>
        </a:p>
      </dsp:txBody>
      <dsp:txXfrm>
        <a:off x="4754948" y="1791708"/>
        <a:ext cx="1419573" cy="1419303"/>
      </dsp:txXfrm>
    </dsp:sp>
    <dsp:sp modelId="{74B0276B-DF39-4263-9BE9-64F2BAED3127}">
      <dsp:nvSpPr>
        <dsp:cNvPr id="0" name=""/>
        <dsp:cNvSpPr/>
      </dsp:nvSpPr>
      <dsp:spPr>
        <a:xfrm rot="13500000">
          <a:off x="6600631" y="1436900"/>
          <a:ext cx="2128547" cy="2128547"/>
        </a:xfrm>
        <a:prstGeom prst="teardrop">
          <a:avLst>
            <a:gd name="adj" fmla="val 1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EAA8E1A-220F-4221-B727-DCE87BBD39EB}">
      <dsp:nvSpPr>
        <dsp:cNvPr id="0" name=""/>
        <dsp:cNvSpPr/>
      </dsp:nvSpPr>
      <dsp:spPr>
        <a:xfrm>
          <a:off x="6670750" y="1507773"/>
          <a:ext cx="1987176" cy="1987174"/>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rtl="1">
            <a:lnSpc>
              <a:spcPct val="90000"/>
            </a:lnSpc>
            <a:spcBef>
              <a:spcPct val="0"/>
            </a:spcBef>
            <a:spcAft>
              <a:spcPct val="35000"/>
            </a:spcAft>
            <a:buNone/>
          </a:pPr>
          <a:r>
            <a:rPr lang="ar-EG" sz="2200" b="1" kern="1200" dirty="0"/>
            <a:t>شجاعة الاستعانة بالفريق المساعد في الوقت المناسب.</a:t>
          </a:r>
          <a:endParaRPr lang="en-US" sz="2200" kern="1200" dirty="0"/>
        </a:p>
      </dsp:txBody>
      <dsp:txXfrm>
        <a:off x="6953985" y="1791708"/>
        <a:ext cx="1419573" cy="1419303"/>
      </dsp:txXfrm>
    </dsp:sp>
    <dsp:sp modelId="{5B5F343E-3625-4AF5-B416-0E097E6E3CF4}">
      <dsp:nvSpPr>
        <dsp:cNvPr id="0" name=""/>
        <dsp:cNvSpPr/>
      </dsp:nvSpPr>
      <dsp:spPr>
        <a:xfrm rot="13500000">
          <a:off x="8800800" y="1436900"/>
          <a:ext cx="2128547" cy="2128547"/>
        </a:xfrm>
        <a:prstGeom prst="teardrop">
          <a:avLst>
            <a:gd name="adj" fmla="val 10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F08FE4C-4583-401C-A494-AC00DF9C80A7}">
      <dsp:nvSpPr>
        <dsp:cNvPr id="0" name=""/>
        <dsp:cNvSpPr/>
      </dsp:nvSpPr>
      <dsp:spPr>
        <a:xfrm>
          <a:off x="8870919" y="1507773"/>
          <a:ext cx="1987176" cy="1987174"/>
        </a:xfrm>
        <a:prstGeom prst="ellipse">
          <a:avLst/>
        </a:prstGeom>
        <a:solidFill>
          <a:schemeClr val="bg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rtl="1">
            <a:lnSpc>
              <a:spcPct val="90000"/>
            </a:lnSpc>
            <a:spcBef>
              <a:spcPct val="0"/>
            </a:spcBef>
            <a:spcAft>
              <a:spcPct val="35000"/>
            </a:spcAft>
            <a:buNone/>
          </a:pPr>
          <a:r>
            <a:rPr lang="ar-EG" sz="3200" b="1" kern="1200" cap="none" spc="0" dirty="0">
              <a:ln w="0"/>
              <a:solidFill>
                <a:srgbClr val="C00000"/>
              </a:solidFill>
              <a:effectLst>
                <a:outerShdw blurRad="38100" dist="19050" dir="2700000" algn="tl" rotWithShape="0">
                  <a:schemeClr val="dk1">
                    <a:alpha val="40000"/>
                  </a:schemeClr>
                </a:outerShdw>
              </a:effectLst>
            </a:rPr>
            <a:t>سمات المفاوض الناجح:</a:t>
          </a:r>
          <a:endParaRPr lang="en-US" sz="3200" b="1" kern="1200" cap="none" spc="0" dirty="0">
            <a:ln w="0"/>
            <a:solidFill>
              <a:srgbClr val="C00000"/>
            </a:solidFill>
            <a:effectLst>
              <a:outerShdw blurRad="38100" dist="19050" dir="2700000" algn="tl" rotWithShape="0">
                <a:schemeClr val="dk1">
                  <a:alpha val="40000"/>
                </a:schemeClr>
              </a:outerShdw>
            </a:effectLst>
          </a:endParaRPr>
        </a:p>
      </dsp:txBody>
      <dsp:txXfrm>
        <a:off x="9154154" y="1791708"/>
        <a:ext cx="1419573" cy="1419303"/>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204748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1283760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1546607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25288325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31835872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0.gi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1.gi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1.gi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2.gif"/></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4.jpe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jpe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5.gif"/></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jpg"/><Relationship Id="rId7" Type="http://schemas.openxmlformats.org/officeDocument/2006/relationships/image" Target="../media/image19.sv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4.svg"/><Relationship Id="rId10" Type="http://schemas.openxmlformats.org/officeDocument/2006/relationships/image" Target="../media/image21.png"/><Relationship Id="rId4" Type="http://schemas.openxmlformats.org/officeDocument/2006/relationships/image" Target="../media/image3.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3662541"/>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التحدث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الاستماع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الإلقاء</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العوامل المؤثرة على عملية الإقناع</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التكنيك الإعلامي للتأثير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(1)</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المحاضرة السابقة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37276"/>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الحوار</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المفهوم – الأهداف –الآداب - المراحل – المعوقات</a:t>
            </a:r>
            <a:r>
              <a:rPr lang="ar-EG" sz="2400" b="1" kern="100" dirty="0">
                <a:latin typeface="Calibri" panose="020F0502020204030204" pitchFamily="34" charset="0"/>
                <a:ea typeface="Calibri" panose="020F0502020204030204" pitchFamily="34" charset="0"/>
                <a:cs typeface="Times New Roman" panose="02020603050405020304" pitchFamily="18" charset="0"/>
              </a:rPr>
              <a:t>- </a:t>
            </a: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سمات المحاور الجيد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التفاوض </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المفهوم – الشروط - خطوات عملية التفاوض - سمات المفاوض الناجح – عناصر ومراحل عملية التفاوض - نصائح لنجاح عملية التفاوض</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الشخصية المقنعة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(2)</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عملية التواصل بين طرفين أو أكثر ويتم من خلالها تبادل الآراء والأفكار ووجهات النظر حول موضوع معين 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النقاش شكلاً أكثر عمقاً من الحوار، حيث يرتبط النقاش غالباً باتخاذ قرار أو موقف.</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آداب الحوار :</a:t>
            </a:r>
          </a:p>
          <a:p>
            <a:pPr lvl="1" algn="just" rtl="1">
              <a:lnSpc>
                <a:spcPct val="100000"/>
              </a:lnSpc>
            </a:pPr>
            <a:r>
              <a:rPr lang="ar-EG" altLang="en-US" sz="3200" b="1" dirty="0"/>
              <a:t>الإخلاص وحسن النية.</a:t>
            </a:r>
          </a:p>
          <a:p>
            <a:pPr lvl="1" algn="just" rtl="1">
              <a:lnSpc>
                <a:spcPct val="100000"/>
              </a:lnSpc>
            </a:pPr>
            <a:r>
              <a:rPr lang="ar-EG" altLang="en-US" sz="3200" b="1" dirty="0"/>
              <a:t> الفهم العميقٌ لموضوع الحوار.</a:t>
            </a:r>
          </a:p>
          <a:p>
            <a:pPr lvl="1" algn="just" rtl="1">
              <a:lnSpc>
                <a:spcPct val="100000"/>
              </a:lnSpc>
            </a:pPr>
            <a:r>
              <a:rPr lang="ar-EG" altLang="en-US" sz="3200" b="1" dirty="0"/>
              <a:t> التواضع وحسن الخلق.</a:t>
            </a:r>
          </a:p>
          <a:p>
            <a:pPr lvl="1" algn="just" rtl="1">
              <a:lnSpc>
                <a:spcPct val="100000"/>
              </a:lnSpc>
            </a:pPr>
            <a:r>
              <a:rPr lang="ar-EG" altLang="en-US" sz="3200" b="1" dirty="0"/>
              <a:t> الحلم والصبر.</a:t>
            </a:r>
          </a:p>
          <a:p>
            <a:pPr lvl="1" algn="just" rtl="1">
              <a:lnSpc>
                <a:spcPct val="100000"/>
              </a:lnSpc>
            </a:pPr>
            <a:r>
              <a:rPr lang="ar-EG" altLang="en-US" sz="3200" b="1" dirty="0"/>
              <a:t> حسن الإصغاء.</a:t>
            </a:r>
          </a:p>
          <a:p>
            <a:pPr lvl="1" algn="just" rtl="1">
              <a:lnSpc>
                <a:spcPct val="100000"/>
              </a:lnSpc>
            </a:pPr>
            <a:r>
              <a:rPr lang="ar-EG" altLang="en-US" sz="3200" b="1" dirty="0"/>
              <a:t>احترام الطرف الآخر.</a:t>
            </a:r>
          </a:p>
          <a:p>
            <a:pPr lvl="1" algn="just" rtl="1">
              <a:lnSpc>
                <a:spcPct val="100000"/>
              </a:lnSpc>
            </a:pPr>
            <a:r>
              <a:rPr lang="ar-EG" altLang="en-US" sz="3200" b="1" dirty="0"/>
              <a:t>احترام الرأي الصائب.</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8150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a:t>
            </a:r>
          </a:p>
          <a:p>
            <a:pPr marL="457200" lvl="1" indent="0" algn="just" rtl="1">
              <a:lnSpc>
                <a:spcPct val="100000"/>
              </a:lnSpc>
              <a:buNone/>
            </a:pPr>
            <a:r>
              <a:rPr lang="ar-EG" altLang="en-US" sz="3200" b="1" dirty="0"/>
              <a:t>1- العلم.                                       2- إخلاص النية.</a:t>
            </a:r>
          </a:p>
          <a:p>
            <a:pPr marL="457200" lvl="1" indent="0" algn="just" rtl="1">
              <a:lnSpc>
                <a:spcPct val="100000"/>
              </a:lnSpc>
              <a:buNone/>
            </a:pPr>
            <a:r>
              <a:rPr lang="ar-EG" altLang="en-US" sz="3200" b="1" dirty="0"/>
              <a:t>3- فهم نفسية وطبيعة الطرف الآخر.       4- حسن الخطاب.</a:t>
            </a:r>
          </a:p>
          <a:p>
            <a:pPr marL="457200" lvl="1" indent="0" algn="just" rtl="1">
              <a:lnSpc>
                <a:spcPct val="100000"/>
              </a:lnSpc>
              <a:buNone/>
            </a:pPr>
            <a:r>
              <a:rPr lang="ar-EG" altLang="en-US" sz="3200" b="1" dirty="0"/>
              <a:t>5- حسن الاستماع.                           6- قبول الحق.</a:t>
            </a:r>
          </a:p>
          <a:p>
            <a:pPr marL="457200" lvl="1" indent="0" algn="just" rtl="1">
              <a:lnSpc>
                <a:spcPct val="100000"/>
              </a:lnSpc>
              <a:buNone/>
            </a:pPr>
            <a:r>
              <a:rPr lang="ar-EG" altLang="en-US" sz="3200" b="1" dirty="0"/>
              <a:t>7- أن يكون الكلام في حدود الموضوع المطروح.</a:t>
            </a:r>
          </a:p>
          <a:p>
            <a:pPr marL="457200" lvl="1" indent="0" algn="just" rtl="1">
              <a:lnSpc>
                <a:spcPct val="100000"/>
              </a:lnSpc>
              <a:buNone/>
            </a:pPr>
            <a:r>
              <a:rPr lang="ar-EG" altLang="en-US" sz="3200" b="1" dirty="0"/>
              <a:t>8- البعد عن الجدال.                     9- البعد عن الإعجاب بالنفس.</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08713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سمات المحاور الجيد :</a:t>
            </a:r>
          </a:p>
          <a:p>
            <a:pPr marL="457200" lvl="1" indent="0" algn="just" rtl="1">
              <a:lnSpc>
                <a:spcPct val="100000"/>
              </a:lnSpc>
              <a:buNone/>
            </a:pPr>
            <a:r>
              <a:rPr lang="ar-EG" altLang="en-US" sz="3200" b="1" dirty="0"/>
              <a:t>10- التروي وعدم الاستعجال.             11- الرغبة في الحوار.</a:t>
            </a:r>
          </a:p>
          <a:p>
            <a:pPr marL="457200" lvl="1" indent="0" algn="just" rtl="1">
              <a:lnSpc>
                <a:spcPct val="100000"/>
              </a:lnSpc>
              <a:buNone/>
            </a:pPr>
            <a:r>
              <a:rPr lang="ar-EG" altLang="en-US" sz="3200" b="1" dirty="0"/>
              <a:t>12- الإعداد الجيد لموضوع الحوار.      13- الإنصات الجيد.</a:t>
            </a:r>
          </a:p>
          <a:p>
            <a:pPr marL="457200" lvl="1" indent="0" algn="just" rtl="1">
              <a:lnSpc>
                <a:spcPct val="100000"/>
              </a:lnSpc>
              <a:buNone/>
            </a:pPr>
            <a:r>
              <a:rPr lang="ar-EG" altLang="en-US" sz="3200" b="1" dirty="0"/>
              <a:t>14- بداية الحوار (الاستهلال).            15- الموضوعية.</a:t>
            </a:r>
          </a:p>
          <a:p>
            <a:pPr marL="457200" lvl="1" indent="0" algn="just" rtl="1">
              <a:lnSpc>
                <a:spcPct val="100000"/>
              </a:lnSpc>
              <a:buNone/>
            </a:pPr>
            <a:r>
              <a:rPr lang="ar-EG" altLang="en-US" sz="3200" b="1" dirty="0"/>
              <a:t>16- الصدق والأمانة.                     17- الاتزان العاطفي.</a:t>
            </a:r>
          </a:p>
          <a:p>
            <a:pPr lvl="1" algn="just" rtl="1">
              <a:lnSpc>
                <a:spcPct val="100000"/>
              </a:lnSpc>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260841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a:lnSpc>
                <a:spcPct val="100000"/>
              </a:lnSpc>
              <a:buNone/>
            </a:pPr>
            <a:r>
              <a:rPr lang="ar-EG" altLang="en-US" sz="3200" b="1" dirty="0"/>
              <a:t>- سوء اختيار المكان والزمان.                </a:t>
            </a:r>
          </a:p>
          <a:p>
            <a:pPr marL="0" indent="0" algn="just" rtl="1" eaLnBrk="1" hangingPunct="1">
              <a:lnSpc>
                <a:spcPct val="100000"/>
              </a:lnSpc>
              <a:buNone/>
            </a:pPr>
            <a:r>
              <a:rPr lang="ar-EG" altLang="en-US" sz="3200" b="1" dirty="0"/>
              <a:t>- الكبر وسوء الخلق.                            </a:t>
            </a:r>
          </a:p>
          <a:p>
            <a:pPr marL="0" indent="0" algn="just" rtl="1" eaLnBrk="1" hangingPunct="1">
              <a:lnSpc>
                <a:spcPct val="100000"/>
              </a:lnSpc>
              <a:buNone/>
            </a:pPr>
            <a:r>
              <a:rPr lang="ar-EG" altLang="en-US" sz="3200" b="1" dirty="0"/>
              <a:t>-  الغضب والانفعال.</a:t>
            </a:r>
          </a:p>
          <a:p>
            <a:pPr marL="0" indent="0" algn="just" rtl="1" eaLnBrk="1" hangingPunct="1">
              <a:lnSpc>
                <a:spcPct val="100000"/>
              </a:lnSpc>
              <a:buNone/>
            </a:pPr>
            <a:r>
              <a:rPr lang="ar-EG" altLang="en-US" sz="3200" b="1" dirty="0"/>
              <a:t>- عدم الاستماع والإنصات.                     </a:t>
            </a:r>
          </a:p>
          <a:p>
            <a:pPr marL="0" indent="0" algn="just" rtl="1" eaLnBrk="1" hangingPunct="1">
              <a:lnSpc>
                <a:spcPct val="100000"/>
              </a:lnSpc>
              <a:buNone/>
            </a:pPr>
            <a:r>
              <a:rPr lang="ar-EG" altLang="en-US" sz="3200" b="1" dirty="0"/>
              <a:t>- الثرثرة وكثرة الكلام.</a:t>
            </a:r>
          </a:p>
          <a:p>
            <a:pPr marL="0" indent="0" algn="just" rtl="1" eaLnBrk="1" hangingPunct="1">
              <a:lnSpc>
                <a:spcPct val="100000"/>
              </a:lnSpc>
              <a:buNone/>
            </a:pPr>
            <a:r>
              <a:rPr lang="ar-EG" altLang="en-US" sz="3200" b="1" dirty="0"/>
              <a:t>- وجود المشوشات. </a:t>
            </a:r>
          </a:p>
          <a:p>
            <a:pPr marL="0" indent="0" algn="just" rtl="1" eaLnBrk="1" hangingPunct="1">
              <a:lnSpc>
                <a:spcPct val="100000"/>
              </a:lnSpc>
              <a:buNone/>
            </a:pPr>
            <a:r>
              <a:rPr lang="ar-EG" altLang="en-US" sz="3200" b="1" dirty="0"/>
              <a:t>- تحول مسار عملية الحوار إلى جدال.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Cartoon of men sitting in chairs and drinking coffee&#10;&#10;Description automatically generated">
            <a:extLst>
              <a:ext uri="{FF2B5EF4-FFF2-40B4-BE49-F238E27FC236}">
                <a16:creationId xmlns:a16="http://schemas.microsoft.com/office/drawing/2014/main" id="{E782D2DC-6468-91B2-FFE4-11962F2D69D6}"/>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114400082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معوقات الحوار:</a:t>
            </a:r>
          </a:p>
          <a:p>
            <a:pPr marL="0" indent="0" algn="just" rtl="1" eaLnBrk="1" hangingPunct="1">
              <a:lnSpc>
                <a:spcPct val="100000"/>
              </a:lnSpc>
              <a:buNone/>
            </a:pPr>
            <a:r>
              <a:rPr lang="ar-EG" altLang="en-US" sz="3200" b="1" dirty="0"/>
              <a:t>- خلو الحوار من عبارات الثناء والمدح.</a:t>
            </a:r>
          </a:p>
          <a:p>
            <a:pPr marL="0" indent="0" algn="just" rtl="1" eaLnBrk="1" hangingPunct="1">
              <a:lnSpc>
                <a:spcPct val="100000"/>
              </a:lnSpc>
              <a:buNone/>
            </a:pPr>
            <a:r>
              <a:rPr lang="ar-EG" altLang="en-US" sz="3200" b="1" dirty="0"/>
              <a:t>- كثرة عبارات العتاب والذم واللوم.            </a:t>
            </a:r>
          </a:p>
          <a:p>
            <a:pPr marL="0" indent="0" algn="just" rtl="1" eaLnBrk="1" hangingPunct="1">
              <a:lnSpc>
                <a:spcPct val="100000"/>
              </a:lnSpc>
              <a:buNone/>
            </a:pPr>
            <a:r>
              <a:rPr lang="ar-EG" altLang="en-US" sz="3200" b="1" dirty="0"/>
              <a:t>- مهاجمة الشخص المحاور للضيف.</a:t>
            </a:r>
          </a:p>
          <a:p>
            <a:pPr marL="0" indent="0" algn="just" rtl="1" eaLnBrk="1" hangingPunct="1">
              <a:lnSpc>
                <a:spcPct val="100000"/>
              </a:lnSpc>
              <a:buNone/>
            </a:pPr>
            <a:r>
              <a:rPr lang="ar-EG" altLang="en-US" sz="3200" b="1" dirty="0"/>
              <a:t>- عدم إدراك أن الخلاف أمر طبيعي.            </a:t>
            </a:r>
          </a:p>
          <a:p>
            <a:pPr marL="0" indent="0" algn="just" rtl="1" eaLnBrk="1" hangingPunct="1">
              <a:lnSpc>
                <a:spcPct val="100000"/>
              </a:lnSpc>
              <a:buNone/>
            </a:pPr>
            <a:r>
              <a:rPr lang="ar-EG" altLang="en-US" sz="3200" b="1" dirty="0"/>
              <a:t>-اللف والدوران في الحديث.</a:t>
            </a:r>
          </a:p>
          <a:p>
            <a:pPr marL="0" indent="0" algn="just" rtl="1" eaLnBrk="1" hangingPunct="1">
              <a:lnSpc>
                <a:spcPct val="100000"/>
              </a:lnSpc>
              <a:buNone/>
            </a:pPr>
            <a:r>
              <a:rPr lang="ar-EG" altLang="en-US" sz="3200" b="1" dirty="0"/>
              <a:t>- اختلاف الأجيال وتباين المفاهيم.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Cartoon of men sitting in chairs and drinking coffee&#10;&#10;Description automatically generated">
            <a:extLst>
              <a:ext uri="{FF2B5EF4-FFF2-40B4-BE49-F238E27FC236}">
                <a16:creationId xmlns:a16="http://schemas.microsoft.com/office/drawing/2014/main" id="{36209FC9-23AC-D1D8-8756-E8BA41786F9D}"/>
              </a:ext>
            </a:extLst>
          </p:cNvPr>
          <p:cNvPicPr>
            <a:picLocks noChangeAspect="1"/>
          </p:cNvPicPr>
          <p:nvPr/>
        </p:nvPicPr>
        <p:blipFill rotWithShape="1">
          <a:blip r:embed="rId4">
            <a:extLst>
              <a:ext uri="{28A0092B-C50C-407E-A947-70E740481C1C}">
                <a14:useLocalDpi xmlns:a14="http://schemas.microsoft.com/office/drawing/2010/main" val="0"/>
              </a:ext>
            </a:extLst>
          </a:blip>
          <a:srcRect t="8968" b="8609"/>
          <a:stretch/>
        </p:blipFill>
        <p:spPr>
          <a:xfrm>
            <a:off x="1056904" y="3373108"/>
            <a:ext cx="4370911" cy="2701972"/>
          </a:xfrm>
          <a:prstGeom prst="rect">
            <a:avLst/>
          </a:prstGeom>
        </p:spPr>
      </p:pic>
    </p:spTree>
    <p:extLst>
      <p:ext uri="{BB962C8B-B14F-4D97-AF65-F5344CB8AC3E}">
        <p14:creationId xmlns:p14="http://schemas.microsoft.com/office/powerpoint/2010/main" val="231480724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السلطة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extLst>
              <p:ext uri="{D42A27DB-BD31-4B8C-83A1-F6EECF244321}">
                <p14:modId xmlns:p14="http://schemas.microsoft.com/office/powerpoint/2010/main" val="3184275374"/>
              </p:ext>
            </p:extLst>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1649152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descr="A black and blue text on a black background&#10;&#10;Description automatically generated">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4" descr="https://encrypted-tbn1.gstatic.com/images?q=tbn:ANd9GcS_MiXUrkhUewNllFCiSP7qy8SAan21U2gI7PiVsvO1JZIrxIGH">
            <a:extLst>
              <a:ext uri="{FF2B5EF4-FFF2-40B4-BE49-F238E27FC236}">
                <a16:creationId xmlns:a16="http://schemas.microsoft.com/office/drawing/2014/main" id="{6C6F2CBD-4CA1-F714-9A28-323D2DCD69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3861" y="4087689"/>
            <a:ext cx="4426736" cy="26278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150" name="Rectangle 3">
            <a:extLst>
              <a:ext uri="{FF2B5EF4-FFF2-40B4-BE49-F238E27FC236}">
                <a16:creationId xmlns:a16="http://schemas.microsoft.com/office/drawing/2014/main" id="{A7808BB7-0855-9DFE-7381-8B78BD3B1C1B}"/>
              </a:ext>
            </a:extLst>
          </p:cNvPr>
          <p:cNvGraphicFramePr/>
          <p:nvPr>
            <p:extLst>
              <p:ext uri="{D42A27DB-BD31-4B8C-83A1-F6EECF244321}">
                <p14:modId xmlns:p14="http://schemas.microsoft.com/office/powerpoint/2010/main" val="3780597290"/>
              </p:ext>
            </p:extLst>
          </p:nvPr>
        </p:nvGraphicFramePr>
        <p:xfrm>
          <a:off x="551203" y="142451"/>
          <a:ext cx="11370185" cy="5002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5668204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solidFill>
                  <a:srgbClr val="0070C0"/>
                </a:solidFill>
              </a:rPr>
              <a:t>عناصر عملية التفاوض:</a:t>
            </a:r>
            <a:endParaRPr lang="en-US" altLang="en-US" sz="3200" b="1" dirty="0">
              <a:solidFill>
                <a:srgbClr val="0070C0"/>
              </a:solidFill>
            </a:endParaRPr>
          </a:p>
          <a:p>
            <a:pPr lvl="1" algn="just" rtl="1">
              <a:lnSpc>
                <a:spcPct val="150000"/>
              </a:lnSpc>
            </a:pPr>
            <a:r>
              <a:rPr lang="ar-EG" altLang="en-US" sz="3200" b="1" dirty="0"/>
              <a:t>درجة الانتفاع المتبادل  بين طرفين أو أكثر حيث التفاوض في النهاية هو عملية متبادلة .</a:t>
            </a:r>
          </a:p>
          <a:p>
            <a:pPr lvl="1" algn="just" rtl="1">
              <a:lnSpc>
                <a:spcPct val="150000"/>
              </a:lnSpc>
            </a:pPr>
            <a:r>
              <a:rPr lang="ar-EG" altLang="en-US" sz="3200" b="1" dirty="0"/>
              <a:t>أن يكون هناك خلاف منظور بين الأطراف المتفاوضة، وإلا فما الداعي أصلاً من عملية التفاوض.</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059779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a:bodyPr>
          <a:lstStyle/>
          <a:p>
            <a:pPr marL="0" indent="0" algn="just" rtl="1" eaLnBrk="1" hangingPunct="1">
              <a:lnSpc>
                <a:spcPct val="150000"/>
              </a:lnSpc>
              <a:buNone/>
            </a:pPr>
            <a:r>
              <a:rPr lang="ar-EG" altLang="en-US" sz="3600" b="1" dirty="0">
                <a:solidFill>
                  <a:srgbClr val="0070C0"/>
                </a:solidFill>
              </a:rPr>
              <a:t>عناصر عملية التفاوض:</a:t>
            </a:r>
            <a:endParaRPr lang="en-US" altLang="en-US" sz="3600" b="1" dirty="0">
              <a:solidFill>
                <a:srgbClr val="0070C0"/>
              </a:solidFill>
            </a:endParaRPr>
          </a:p>
          <a:p>
            <a:pPr lvl="1" algn="just" rtl="1">
              <a:lnSpc>
                <a:spcPct val="150000"/>
              </a:lnSpc>
            </a:pPr>
            <a:r>
              <a:rPr lang="ar-EG" altLang="en-US" sz="3200" b="1" dirty="0"/>
              <a:t>تكافؤ الفرص للأطراف المتفاوضة، فكل طرف في التفاوض لديه القدرة على المشاركة ومحاولة التأثير على الطرف الأخر خلال عملية التفاوض.</a:t>
            </a:r>
          </a:p>
          <a:p>
            <a:pPr lvl="1" algn="just" rtl="1">
              <a:lnSpc>
                <a:spcPct val="150000"/>
              </a:lnSpc>
            </a:pPr>
            <a:r>
              <a:rPr lang="ar-EG" altLang="en-US" sz="3200" b="1" dirty="0"/>
              <a:t>أن يكون هنالك احتمال للاتفاق، ففي عملية التفاوض توجد دائمًا مساحات للاختلافات، ولكن يجب أن يكون هنالك أيضًا مساحات للاتفاق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81559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جمع المعلومات 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يحدد نقطة القبول من وجهة نظره، ويحاول كل طرف تحديد ما يسمى بمجال الاتفاق 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العمل على إيجاد وصنع مناخ ودي جيد أو رسمي قدر الإمكان .</a:t>
            </a:r>
          </a:p>
          <a:p>
            <a:pPr algn="just" rtl="1">
              <a:lnSpc>
                <a:spcPct val="150000"/>
              </a:lnSpc>
            </a:pPr>
            <a:r>
              <a:rPr lang="ar-EG" altLang="en-US" sz="3600" b="1" dirty="0"/>
              <a:t>إعطاء الطرف الآخر انطباع بأنك حريص على المصالح المشتركة .</a:t>
            </a:r>
          </a:p>
          <a:p>
            <a:pPr algn="just" rtl="1">
              <a:lnSpc>
                <a:spcPct val="150000"/>
              </a:lnSpc>
            </a:pPr>
            <a:r>
              <a:rPr lang="ar-EG" altLang="en-US" sz="3600" b="1" dirty="0"/>
              <a:t>التمتع بآداب الحديث مع الاستماع الجيد للطرف الآخر .</a:t>
            </a:r>
          </a:p>
          <a:p>
            <a:pPr algn="just" rtl="1">
              <a:lnSpc>
                <a:spcPct val="150000"/>
              </a:lnSpc>
            </a:pPr>
            <a:r>
              <a:rPr lang="ar-EG" altLang="en-US" sz="3600" b="1" dirty="0"/>
              <a:t>عدم التسرع في الرد على آراء المفاوض الآخر .</a:t>
            </a:r>
          </a:p>
          <a:p>
            <a:pPr algn="just" rtl="1">
              <a:lnSpc>
                <a:spcPct val="150000"/>
              </a:lnSpc>
            </a:pPr>
            <a:r>
              <a:rPr lang="ar-EG" altLang="en-US" sz="3600" b="1" dirty="0"/>
              <a:t>عدم الدخول في تفاصيل فرعية  للموضوع بقدر الإمكان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662273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نصائح لنجاح عملية التفاوض:</a:t>
            </a:r>
          </a:p>
          <a:p>
            <a:pPr marL="0" indent="0" algn="just" rtl="1" eaLnBrk="1" hangingPunct="1">
              <a:lnSpc>
                <a:spcPct val="150000"/>
              </a:lnSpc>
              <a:buNone/>
            </a:pPr>
            <a:endParaRPr lang="ar-EG" altLang="en-US" sz="400" b="1" dirty="0">
              <a:solidFill>
                <a:srgbClr val="0070C0"/>
              </a:solidFill>
            </a:endParaRPr>
          </a:p>
          <a:p>
            <a:pPr algn="just" rtl="1">
              <a:lnSpc>
                <a:spcPct val="150000"/>
              </a:lnSpc>
            </a:pPr>
            <a:r>
              <a:rPr lang="ar-EG" altLang="en-US" sz="3600" b="1" dirty="0"/>
              <a:t>البدء بالموضوعات التي يتم الاتفاق عليها بسهولة مع الطرف الآخر .</a:t>
            </a:r>
          </a:p>
          <a:p>
            <a:pPr algn="just" rtl="1">
              <a:lnSpc>
                <a:spcPct val="150000"/>
              </a:lnSpc>
            </a:pPr>
            <a:r>
              <a:rPr lang="ar-EG" altLang="en-US" sz="3600" b="1" dirty="0"/>
              <a:t>إعطاء الفرصة كاملة للطرف الآخر ليعرض موقفه .</a:t>
            </a:r>
          </a:p>
          <a:p>
            <a:pPr algn="just" rtl="1">
              <a:lnSpc>
                <a:spcPct val="170000"/>
              </a:lnSpc>
            </a:pPr>
            <a:r>
              <a:rPr lang="ar-EG" altLang="en-US" sz="3600" b="1" dirty="0"/>
              <a:t>اتباع المبادئ العملية في عرض إدارة المعلومات .</a:t>
            </a:r>
          </a:p>
          <a:p>
            <a:pPr algn="just" rtl="1">
              <a:lnSpc>
                <a:spcPct val="170000"/>
              </a:lnSpc>
            </a:pPr>
            <a:r>
              <a:rPr lang="ar-EG" altLang="en-US" sz="3600" b="1" dirty="0"/>
              <a:t>حاول أن يتصف حديثك بالصدق والثقة أثناء الحديث .</a:t>
            </a:r>
          </a:p>
          <a:p>
            <a:pPr algn="just" rtl="1">
              <a:lnSpc>
                <a:spcPct val="150000"/>
              </a:lnSpc>
            </a:pPr>
            <a:r>
              <a:rPr lang="ar-EG" altLang="en-US" sz="3600" b="1" dirty="0"/>
              <a:t>حاول الوصول إلى حل وسط إذ لم تستطع تحقيق أهدافك التفاوضية كاملة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973203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a:t>
            </a:r>
            <a:r>
              <a:rPr lang="ar-EG" altLang="en-US" sz="3100" b="1"/>
              <a:t>وكن دبلوماسيًا </a:t>
            </a:r>
            <a:r>
              <a:rPr lang="ar-EG" altLang="en-US" sz="3100" b="1" dirty="0"/>
              <a:t>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مقنعًا ومؤثرًا في الآخرين فإنه يجب بناء ثقتك في نفسك في البداية وحتى تكون كلماتك لها الوقع الذي تريده على من تخاطبهم. </a:t>
            </a:r>
          </a:p>
          <a:p>
            <a:pPr algn="just" rtl="1">
              <a:lnSpc>
                <a:spcPct val="150000"/>
              </a:lnSpc>
            </a:pPr>
            <a:r>
              <a:rPr lang="ar-EG" altLang="en-US" sz="3100" b="1" dirty="0"/>
              <a:t>إذ تعتبر الثقة بالنفس من أبرز عناصر المعنويات والإرادة ومن عوامل الانتصار وتأخذ الثقة بالنفس موقعها المتميز في بناء وصقل الشخصية باعتبارها عنصرًا رئيسيًا في رفع الروح المعنوية والإرادة 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وللروح المعنوية قواعد وعوامل ونتائج ومظاهر على الفرد تجعله يعبر عن نفسه من خلالها. </a:t>
            </a:r>
          </a:p>
          <a:p>
            <a:pPr algn="just" rtl="1">
              <a:lnSpc>
                <a:spcPct val="150000"/>
              </a:lnSpc>
            </a:pPr>
            <a:r>
              <a:rPr lang="ar-EG" altLang="en-US" sz="3100" b="1" dirty="0"/>
              <a:t>ونجد أن قواعد المعنويات هي العقيدة والقيادة والإرادة والتدريب،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algn="just" rtl="1">
              <a:lnSpc>
                <a:spcPct val="150000"/>
              </a:lnSpc>
            </a:pPr>
            <a:r>
              <a:rPr lang="ar-EG" altLang="en-US" sz="3100" b="1" dirty="0"/>
              <a:t>هناك أشكال عديدة للثقة يمكن للفرد التعامل معها وإن كانت في الأساس تنبع من الثقة بالنفس إلا أنها أشكالاً مهمة نواجهها، ولابد لنا من التعامل معها ومن أبرزها ما يلي :</a:t>
            </a:r>
          </a:p>
          <a:p>
            <a:pPr marL="0" indent="0" algn="just" rtl="1">
              <a:lnSpc>
                <a:spcPct val="150000"/>
              </a:lnSpc>
              <a:buNone/>
            </a:pPr>
            <a:r>
              <a:rPr lang="ar-EG" altLang="en-US" sz="3100" b="1" dirty="0"/>
              <a:t>1- الثقة بالجماعة: وتتكون من مجالات منها ثقة الفرد بالجماعة ودوره فيها يظهر عبر رضا الفرد عن دوره في هذه الجماعة وعلاقته معها والرغبة في الاستمرار بالعمل الإيجابي والشعور بثقته في الجماعة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292941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أشكال الثقة:</a:t>
            </a:r>
          </a:p>
          <a:p>
            <a:pPr marL="0" indent="0" algn="just" rtl="1">
              <a:lnSpc>
                <a:spcPct val="150000"/>
              </a:lnSpc>
              <a:buNone/>
            </a:pPr>
            <a:r>
              <a:rPr lang="ar-EG" altLang="en-US" sz="3100" b="1" dirty="0"/>
              <a:t>2- الثقة بالسلطة: ومنها شعور الفرد بتمثيل السلطة له وشعوره بأهمية مكانته ورأيه لديها وشعوره بولائه للأنظمة والقوانين وشعوره بعدالتها الذي يولد الثقة فيها، وضرورة حمايتها والدفاع عنها.</a:t>
            </a:r>
          </a:p>
          <a:p>
            <a:pPr marL="0" indent="0" algn="just" rtl="1">
              <a:lnSpc>
                <a:spcPct val="150000"/>
              </a:lnSpc>
              <a:buNone/>
            </a:pPr>
            <a:r>
              <a:rPr lang="ar-EG" altLang="en-US" sz="3100" b="1" dirty="0"/>
              <a:t>3- الثقة بالنفس: وتتشكل من مجموعة عوامل وإن كانت في الأساس مثل سائر نواحي الشخصية الإنسانية التي تخضع للاستعدادات الوراثية أولاً ثم للمكتسبات الاجتماعية والبيئية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046321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t>القدرة النفسية: وتتشكل من خلال اكتساب المهارات النفسية المختلفة بما فيها تقوية عناصر الشخصية وصفاتها الإيجابية وكذلك اكتساب العادات النفسية </a:t>
            </a:r>
            <a:r>
              <a:rPr lang="ar-EG" altLang="en-US" sz="3100" b="1"/>
              <a:t>السليمة مثل تقبل </a:t>
            </a:r>
            <a:r>
              <a:rPr lang="ar-EG" altLang="en-US" sz="3100" b="1" dirty="0"/>
              <a:t>الآخرين ومحبتهم والمبادرة الإيجابية تجاه الآخرين،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درجة المعرفة ومستوى التثقيف والتعليم والتدريب 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درجة الاعتقاد في المبادئ والقيم المختلفة والثقة بالهدف 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1- القدرة الفائقة في التماسك وعدم الارتباك</a:t>
            </a:r>
          </a:p>
          <a:p>
            <a:pPr marL="0" indent="0" algn="just" rtl="1">
              <a:lnSpc>
                <a:spcPct val="150000"/>
              </a:lnSpc>
              <a:buNone/>
            </a:pPr>
            <a:r>
              <a:rPr lang="ar-EG" altLang="en-US" sz="3100" b="1" dirty="0"/>
              <a:t>2- البراعة في الأعمال الصائبة والمبتكرة</a:t>
            </a:r>
          </a:p>
          <a:p>
            <a:pPr marL="0" indent="0" algn="just" rtl="1">
              <a:lnSpc>
                <a:spcPct val="150000"/>
              </a:lnSpc>
              <a:buNone/>
            </a:pPr>
            <a:r>
              <a:rPr lang="ar-EG" altLang="en-US" sz="3100" b="1" dirty="0"/>
              <a:t>3- التفاؤل بالنجاح والإيمان بالتوفيق </a:t>
            </a:r>
          </a:p>
          <a:p>
            <a:pPr marL="0" indent="0" algn="just" rtl="1">
              <a:lnSpc>
                <a:spcPct val="150000"/>
              </a:lnSpc>
              <a:buNone/>
            </a:pPr>
            <a:r>
              <a:rPr lang="ar-EG" altLang="en-US" sz="3100" b="1" dirty="0"/>
              <a:t>4- القوة والإصرار والحماس في تنفيذ المهام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532ED0F0-AC44-7704-FA36-CE3746900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260843762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300" b="1" dirty="0">
                <a:solidFill>
                  <a:srgbClr val="0070C0"/>
                </a:solidFill>
              </a:rPr>
              <a:t>مظاهر الثقة بالنفس:</a:t>
            </a:r>
          </a:p>
          <a:p>
            <a:pPr marL="0" indent="0" algn="just" rtl="1">
              <a:lnSpc>
                <a:spcPct val="150000"/>
              </a:lnSpc>
              <a:buNone/>
            </a:pPr>
            <a:r>
              <a:rPr lang="ar-EG" altLang="en-US" sz="3100" b="1" dirty="0"/>
              <a:t>5- القدرة على تركيز الانتباه </a:t>
            </a:r>
          </a:p>
          <a:p>
            <a:pPr marL="0" indent="0" algn="just" rtl="1">
              <a:lnSpc>
                <a:spcPct val="150000"/>
              </a:lnSpc>
              <a:buNone/>
            </a:pPr>
            <a:r>
              <a:rPr lang="ar-EG" altLang="en-US" sz="3100" b="1" dirty="0"/>
              <a:t>6- التعاون في الأعمال المشتركة</a:t>
            </a:r>
          </a:p>
          <a:p>
            <a:pPr marL="0" indent="0" algn="just" rtl="1">
              <a:lnSpc>
                <a:spcPct val="150000"/>
              </a:lnSpc>
              <a:buNone/>
            </a:pPr>
            <a:r>
              <a:rPr lang="ar-EG" altLang="en-US" sz="3100" b="1" dirty="0"/>
              <a:t>7- الوضوح والثبات </a:t>
            </a:r>
          </a:p>
          <a:p>
            <a:pPr marL="0" indent="0" algn="just" rtl="1">
              <a:lnSpc>
                <a:spcPct val="150000"/>
              </a:lnSpc>
              <a:buNone/>
            </a:pPr>
            <a:r>
              <a:rPr lang="ar-EG" altLang="en-US" sz="3100" b="1" dirty="0"/>
              <a:t>8- عدم التردد والشك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artoon character standing at a podium&#10;&#10;Description automatically generated">
            <a:extLst>
              <a:ext uri="{FF2B5EF4-FFF2-40B4-BE49-F238E27FC236}">
                <a16:creationId xmlns:a16="http://schemas.microsoft.com/office/drawing/2014/main" id="{AD6FD0F8-76AC-6FF0-3515-67C523E272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5515" y="3015070"/>
            <a:ext cx="2940819" cy="2940819"/>
          </a:xfrm>
          <a:prstGeom prst="rect">
            <a:avLst/>
          </a:prstGeom>
        </p:spPr>
      </p:pic>
    </p:spTree>
    <p:extLst>
      <p:ext uri="{BB962C8B-B14F-4D97-AF65-F5344CB8AC3E}">
        <p14:creationId xmlns:p14="http://schemas.microsoft.com/office/powerpoint/2010/main" val="57482796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r>
              <a:rPr lang="ar-SA" altLang="en-US" sz="4400" dirty="0">
                <a:solidFill>
                  <a:srgbClr val="6666FF"/>
                </a:solidFill>
                <a:cs typeface="Monotype Koufi" pitchFamily="2" charset="-78"/>
              </a:rPr>
              <a:t>الإصرار على الحق يبني قوة الشخصية</a:t>
            </a:r>
            <a:endParaRPr lang="ar-EG" altLang="en-US" b="1" dirty="0">
              <a:solidFill>
                <a:srgbClr val="0070C0"/>
              </a:solidFill>
            </a:endParaRPr>
          </a:p>
          <a:p>
            <a:pPr algn="just" rtl="1">
              <a:lnSpc>
                <a:spcPct val="150000"/>
              </a:lnSpc>
            </a:pPr>
            <a:r>
              <a:rPr lang="ar-EG" altLang="en-US" sz="3100" b="1" dirty="0"/>
              <a:t>أحد أهم المقومات التي تساعد في بناء قوة الشخصية المقنعة هي الإصرار على الحق وعدم التنازل في أي حق تعتبره صادقًا ومحقًا لآرائك وأهدافك بشكل عام، والإصرار على الحق يساعد في بناء القوام والقوة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495186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422209"/>
            <a:ext cx="4688741" cy="5037276"/>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الحوار</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المفهوم – الأهداف –الآداب - المراحل – المعوقات</a:t>
            </a:r>
            <a:r>
              <a:rPr lang="ar-EG" sz="2400" b="1" kern="100" dirty="0">
                <a:latin typeface="Calibri" panose="020F0502020204030204" pitchFamily="34" charset="0"/>
                <a:ea typeface="Calibri" panose="020F0502020204030204" pitchFamily="34" charset="0"/>
                <a:cs typeface="Times New Roman" panose="02020603050405020304" pitchFamily="18" charset="0"/>
              </a:rPr>
              <a:t>- </a:t>
            </a: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سمات المحاور الجيد </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مهارة التفاوض </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المفهوم – الشروط - خطوات عملية التفاوض - سمات المفاوض الناجح – عناصر ومراحل عملية التفاوض - نصائح لنجاح عملية التفاوض</a:t>
            </a:r>
            <a:endParaRPr lang="ar-EG"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الشخصية المقنعة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مهارات الإقناع (2)</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CDDBD6E-93A1-C373-73AA-C3836CC4E62A}"/>
              </a:ext>
            </a:extLst>
          </p:cNvPr>
          <p:cNvSpPr txBox="1"/>
          <p:nvPr/>
        </p:nvSpPr>
        <p:spPr>
          <a:xfrm>
            <a:off x="8107016" y="158411"/>
            <a:ext cx="1115474" cy="646331"/>
          </a:xfrm>
          <a:prstGeom prst="rect">
            <a:avLst/>
          </a:prstGeom>
          <a:noFill/>
        </p:spPr>
        <p:txBody>
          <a:bodyPr wrap="square" rtlCol="0">
            <a:spAutoFit/>
          </a:bodyPr>
          <a:lstStyle/>
          <a:p>
            <a:pPr algn="r" rtl="1"/>
            <a:r>
              <a:rPr lang="ar-EG" sz="3600" b="1" dirty="0">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52660592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(2008).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7151</TotalTime>
  <Words>2621</Words>
  <Application>Microsoft Office PowerPoint</Application>
  <PresentationFormat>Widescreen</PresentationFormat>
  <Paragraphs>389</Paragraphs>
  <Slides>44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250</cp:revision>
  <dcterms:created xsi:type="dcterms:W3CDTF">2023-04-29T09:08:23Z</dcterms:created>
  <dcterms:modified xsi:type="dcterms:W3CDTF">2023-11-23T13:02:24Z</dcterms:modified>
</cp:coreProperties>
</file>