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4"/>
  </p:sldMasterIdLst>
  <p:notesMasterIdLst>
    <p:notesMasterId r:id="rId49"/>
  </p:notesMasterIdLst>
  <p:sldIdLst>
    <p:sldId id="480" r:id="rId5"/>
    <p:sldId id="557" r:id="rId6"/>
    <p:sldId id="256" r:id="rId7"/>
    <p:sldId id="547" r:id="rId8"/>
    <p:sldId id="558" r:id="rId9"/>
    <p:sldId id="545" r:id="rId10"/>
    <p:sldId id="548" r:id="rId11"/>
    <p:sldId id="549" r:id="rId12"/>
    <p:sldId id="550" r:id="rId13"/>
    <p:sldId id="551" r:id="rId14"/>
    <p:sldId id="552" r:id="rId15"/>
    <p:sldId id="553" r:id="rId16"/>
    <p:sldId id="554" r:id="rId17"/>
    <p:sldId id="555" r:id="rId18"/>
    <p:sldId id="556" r:id="rId19"/>
    <p:sldId id="559" r:id="rId20"/>
    <p:sldId id="560" r:id="rId21"/>
    <p:sldId id="561" r:id="rId22"/>
    <p:sldId id="562" r:id="rId23"/>
    <p:sldId id="563" r:id="rId24"/>
    <p:sldId id="564" r:id="rId25"/>
    <p:sldId id="565" r:id="rId26"/>
    <p:sldId id="566" r:id="rId27"/>
    <p:sldId id="567" r:id="rId28"/>
    <p:sldId id="568" r:id="rId29"/>
    <p:sldId id="569" r:id="rId30"/>
    <p:sldId id="570" r:id="rId31"/>
    <p:sldId id="571" r:id="rId32"/>
    <p:sldId id="572" r:id="rId33"/>
    <p:sldId id="573" r:id="rId34"/>
    <p:sldId id="574" r:id="rId35"/>
    <p:sldId id="575" r:id="rId36"/>
    <p:sldId id="576" r:id="rId37"/>
    <p:sldId id="577" r:id="rId38"/>
    <p:sldId id="578" r:id="rId39"/>
    <p:sldId id="579" r:id="rId40"/>
    <p:sldId id="580" r:id="rId41"/>
    <p:sldId id="581" r:id="rId42"/>
    <p:sldId id="582" r:id="rId43"/>
    <p:sldId id="583" r:id="rId44"/>
    <p:sldId id="584" r:id="rId45"/>
    <p:sldId id="585" r:id="rId46"/>
    <p:sldId id="586"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7"/>
            <p14:sldId id="256"/>
            <p14:sldId id="547"/>
            <p14:sldId id="558"/>
            <p14:sldId id="545"/>
            <p14:sldId id="548"/>
            <p14:sldId id="549"/>
            <p14:sldId id="550"/>
            <p14:sldId id="551"/>
            <p14:sldId id="552"/>
            <p14:sldId id="553"/>
            <p14:sldId id="554"/>
            <p14:sldId id="555"/>
            <p14:sldId id="556"/>
            <p14:sldId id="559"/>
            <p14:sldId id="560"/>
            <p14:sldId id="56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8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3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00520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1/25/2025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1/25/2025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1/25/2025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1/25/2025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1/25/2025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1/25/2025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1/25/2025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1/25/2025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1/25/2025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1/25/2025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1/25/2025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1/25/2025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01</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FEB42-04D4-742B-771B-F890B959A5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044A1D-F2C9-8007-38CD-B3DEE8C95D5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7F0C7B-B3E9-8709-4B06-C41C3D9684CB}"/>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1FC550-6AA9-FC96-CE61-E2D0B693D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B583BFB-ED2D-279B-16F3-B5411BA43CB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69D91D2A-13AE-171A-0D4A-D181FE32ED34}"/>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D6BF0DC1-17C0-49D8-A280-15A001ACD090}"/>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Business and Professional Excellence in the Workplace</a:t>
            </a:r>
          </a:p>
        </p:txBody>
      </p:sp>
      <p:sp>
        <p:nvSpPr>
          <p:cNvPr id="8" name="Rectangle: Rounded Corners 7">
            <a:extLst>
              <a:ext uri="{FF2B5EF4-FFF2-40B4-BE49-F238E27FC236}">
                <a16:creationId xmlns:a16="http://schemas.microsoft.com/office/drawing/2014/main" id="{E1D3D032-7520-8656-F2D0-1C7CEA1BA30D}"/>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9B56A0-E4B6-A89D-301A-F8A8EEA3D6EC}"/>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الأول: </a:t>
            </a:r>
            <a:r>
              <a:rPr lang="ar-SA" sz="2400" dirty="0">
                <a:latin typeface="Alexandria" pitchFamily="2" charset="-78"/>
                <a:ea typeface="Times New Roman" panose="02020603050405020304" pitchFamily="18" charset="0"/>
                <a:cs typeface="Alexandria" pitchFamily="2" charset="-78"/>
              </a:rPr>
              <a:t>التميز في الأعمال والمهنة في بيئة العمل</a:t>
            </a:r>
            <a:endParaRPr lang="en-US" sz="2400" dirty="0">
              <a:latin typeface="Alexandria" pitchFamily="2" charset="-78"/>
              <a:ea typeface="Times New Roman" panose="02020603050405020304" pitchFamily="18" charset="0"/>
              <a:cs typeface="Alexandria" pitchFamily="2" charset="-78"/>
            </a:endParaRPr>
          </a:p>
        </p:txBody>
      </p:sp>
      <p:pic>
        <p:nvPicPr>
          <p:cNvPr id="1028" name="Picture 4" descr="Business excellence concept with icons. Vision, leadership, marketing, partnership, technology, innovation, feedback, result. Web vector infographic in minimal flat line style">
            <a:extLst>
              <a:ext uri="{FF2B5EF4-FFF2-40B4-BE49-F238E27FC236}">
                <a16:creationId xmlns:a16="http://schemas.microsoft.com/office/drawing/2014/main" id="{3C5F6D54-BC7D-EA77-FD76-5EE9FE98F7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9474" y="1458085"/>
            <a:ext cx="8921273" cy="2676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973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and Professional Excellence</a:t>
            </a:r>
          </a:p>
        </p:txBody>
      </p:sp>
      <p:sp>
        <p:nvSpPr>
          <p:cNvPr id="9" name="TextBox 8"/>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التميز في الأعمال والمهنة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708277"/>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Define professional excellence and communication</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business and professional communication contexts</a:t>
            </a:r>
          </a:p>
          <a:p>
            <a:pPr marL="457200" indent="-457200" algn="just">
              <a:lnSpc>
                <a:spcPct val="150000"/>
              </a:lnSpc>
              <a:buFont typeface="+mj-lt"/>
              <a:buAutoNum type="arabicPeriod"/>
            </a:pPr>
            <a:r>
              <a:rPr lang="en-US" dirty="0">
                <a:latin typeface="Alexandria Light" pitchFamily="2" charset="-78"/>
                <a:cs typeface="Alexandria Light" pitchFamily="2" charset="-78"/>
              </a:rPr>
              <a:t>Identify the four KEYS to communication in the workplace</a:t>
            </a:r>
          </a:p>
          <a:p>
            <a:pPr marL="457200" indent="-457200" algn="just">
              <a:lnSpc>
                <a:spcPct val="150000"/>
              </a:lnSpc>
              <a:buFont typeface="+mj-lt"/>
              <a:buAutoNum type="arabicPeriod"/>
            </a:pPr>
            <a:r>
              <a:rPr lang="en-US" dirty="0">
                <a:latin typeface="Alexandria Light" pitchFamily="2" charset="-78"/>
                <a:cs typeface="Alexandria Light" pitchFamily="2" charset="-78"/>
              </a:rPr>
              <a:t>Discuss the importance of human communication in business and professional contexts.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249112"/>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تعريف التميز المهني والتواصل.</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تحديد سياقات التواصل المهني والعملي</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تحديد المفاتيح الأربعة للتواصل في مكان العمل</a:t>
            </a:r>
          </a:p>
          <a:p>
            <a:pPr marL="457200" indent="-457200" algn="just" rtl="1">
              <a:lnSpc>
                <a:spcPct val="200000"/>
              </a:lnSpc>
              <a:buFont typeface="+mj-lt"/>
              <a:buAutoNum type="arabicPeriod"/>
            </a:pPr>
            <a:r>
              <a:rPr lang="ar-SA" sz="2000" dirty="0">
                <a:latin typeface="Alexandria Light" pitchFamily="2" charset="-78"/>
                <a:cs typeface="Alexandria Light" pitchFamily="2" charset="-78"/>
              </a:rPr>
              <a:t>مناقشة أهمية التواصل الإنساني في سياقات العمل والمهنية..</a:t>
            </a:r>
            <a:endParaRPr lang="en-US" sz="2000"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8C935-E9EE-8D5A-9BC4-711682AB03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2777839-34DE-6BF2-302D-7E0B53290B4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1769E9C-D287-5579-A22C-E12A058AB5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595A78B-FF34-9604-B053-65EA469342DE}"/>
              </a:ext>
            </a:extLst>
          </p:cNvPr>
          <p:cNvSpPr/>
          <p:nvPr/>
        </p:nvSpPr>
        <p:spPr>
          <a:xfrm>
            <a:off x="496489" y="634335"/>
            <a:ext cx="672038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32B0C5CB-DDFE-22A2-848E-8F3022159D58}"/>
              </a:ext>
            </a:extLst>
          </p:cNvPr>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التميز في الأعمال والمهنة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DD3F488-F6C6-9C40-09DC-14F19AF1B43A}"/>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59086F58-B61A-EFA5-13FF-9366F3281C0D}"/>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98D5BA64-8408-10E1-9EFF-21FE464BA0CE}"/>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6FD0D5FF-07FB-0043-4B76-43C03A1811B0}"/>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9E108A32-4B07-1EF2-9C56-D8079FD3B623}"/>
              </a:ext>
            </a:extLst>
          </p:cNvPr>
          <p:cNvSpPr/>
          <p:nvPr/>
        </p:nvSpPr>
        <p:spPr>
          <a:xfrm>
            <a:off x="845574" y="2010190"/>
            <a:ext cx="4955458" cy="450315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Explain the components of the communication model</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Describe the communication challenges posed by social media and technology</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Identify the types and causes of communication apprehension</a:t>
            </a:r>
          </a:p>
          <a:p>
            <a:pPr marL="457200" indent="-457200" algn="just">
              <a:lnSpc>
                <a:spcPct val="150000"/>
              </a:lnSpc>
              <a:buFont typeface="+mj-lt"/>
              <a:buAutoNum type="arabicPeriod" startAt="5"/>
            </a:pPr>
            <a:r>
              <a:rPr lang="en-US" sz="1700" dirty="0">
                <a:latin typeface="Alexandria Light" pitchFamily="2" charset="-78"/>
                <a:cs typeface="Alexandria Light" pitchFamily="2" charset="-78"/>
              </a:rPr>
              <a:t>Discuss communication and professional excellence from an ethical perspective.</a:t>
            </a:r>
          </a:p>
        </p:txBody>
      </p:sp>
      <p:sp>
        <p:nvSpPr>
          <p:cNvPr id="10" name="Rectangle 9">
            <a:extLst>
              <a:ext uri="{FF2B5EF4-FFF2-40B4-BE49-F238E27FC236}">
                <a16:creationId xmlns:a16="http://schemas.microsoft.com/office/drawing/2014/main" id="{20E04AC2-974F-866F-AB6C-ED6D95CFB860}"/>
              </a:ext>
            </a:extLst>
          </p:cNvPr>
          <p:cNvSpPr/>
          <p:nvPr/>
        </p:nvSpPr>
        <p:spPr>
          <a:xfrm>
            <a:off x="6476541" y="2010190"/>
            <a:ext cx="4955458" cy="4249112"/>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شرح مكونات نموذج الاتصال</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وصف تحديات الاتصال التي تفرضها وسائل التواصل الاجتماعي والتكنولوجيا</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تحديد أنواع وأسباب الخوف من الاتصال</a:t>
            </a:r>
          </a:p>
          <a:p>
            <a:pPr marL="457200" indent="-457200" algn="just" rtl="1">
              <a:lnSpc>
                <a:spcPct val="200000"/>
              </a:lnSpc>
              <a:buFont typeface="+mj-lt"/>
              <a:buAutoNum type="arabicPeriod" startAt="5"/>
            </a:pPr>
            <a:r>
              <a:rPr lang="ar-SA" sz="2000" dirty="0">
                <a:latin typeface="Alexandria Light" pitchFamily="2" charset="-78"/>
                <a:cs typeface="Alexandria Light" pitchFamily="2" charset="-78"/>
              </a:rPr>
              <a:t>مناقشة الاتصال والتميز المهني من منظور أخلاقي</a:t>
            </a:r>
            <a:endParaRPr lang="en-US" sz="2000" dirty="0">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612AC1CF-DE8B-5713-A8A0-9C5894C4BFA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949051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What Is Business and Professional Communication?</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ما هو التواصل المهني والتجاري؟</a:t>
            </a:r>
          </a:p>
        </p:txBody>
      </p:sp>
      <p:pic>
        <p:nvPicPr>
          <p:cNvPr id="2050" name="Picture 2" descr="New Year 2024: Communication Resolutions for the Workplace | Twin Cities  Business">
            <a:extLst>
              <a:ext uri="{FF2B5EF4-FFF2-40B4-BE49-F238E27FC236}">
                <a16:creationId xmlns:a16="http://schemas.microsoft.com/office/drawing/2014/main" id="{6654D059-064D-3153-B4A6-78A4C42365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5585" y="3683043"/>
            <a:ext cx="5082006" cy="30492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13BD-503D-897B-A518-981DFCA47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CB6FA5-859A-7BAB-CFFB-7DBF30B0CD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0D7DA9-B988-E8E2-1A23-F44CB85CA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F22A1E-E867-C0BD-CFB2-228BE783FA5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CA5E4655-DBEE-2452-23BB-C3660577B9D8}"/>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372CCBB-29DB-4FD9-A77C-EDB9D230A84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62F5E65-171C-D998-B523-1768F3C4B42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460CA40-301A-29C6-B3D7-CD3CC0B3AE18}"/>
              </a:ext>
            </a:extLst>
          </p:cNvPr>
          <p:cNvSpPr/>
          <p:nvPr/>
        </p:nvSpPr>
        <p:spPr>
          <a:xfrm>
            <a:off x="845574" y="1817150"/>
            <a:ext cx="4955458" cy="472437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1700" b="1" dirty="0">
                <a:solidFill>
                  <a:schemeClr val="accent6">
                    <a:lumMod val="50000"/>
                  </a:schemeClr>
                </a:solidFill>
                <a:latin typeface="Alexandria" pitchFamily="2" charset="-78"/>
                <a:cs typeface="Alexandria" pitchFamily="2" charset="-78"/>
              </a:rPr>
              <a:t>Business and Professional Communication </a:t>
            </a:r>
            <a:r>
              <a:rPr lang="en-US" sz="1700" dirty="0">
                <a:latin typeface="Alexandria Light" pitchFamily="2" charset="-78"/>
                <a:cs typeface="Alexandria Light" pitchFamily="2" charset="-78"/>
              </a:rPr>
              <a:t>refers to the clear, effective, and professional exchange of information within and between organizations. It encompasses verbal and </a:t>
            </a:r>
            <a:r>
              <a:rPr lang="tr-TR" sz="1700" dirty="0">
                <a:latin typeface="Alexandria Light" pitchFamily="2" charset="-78"/>
                <a:cs typeface="Alexandria Light" pitchFamily="2" charset="-78"/>
              </a:rPr>
              <a:t>non-verbal</a:t>
            </a:r>
            <a:r>
              <a:rPr lang="en-US" sz="1700" dirty="0">
                <a:latin typeface="Alexandria Light" pitchFamily="2" charset="-78"/>
                <a:cs typeface="Alexandria Light" pitchFamily="2" charset="-78"/>
              </a:rPr>
              <a:t> communication used in corporate and professional settings to convey messages, build relationships, and achieve business objectives.</a:t>
            </a:r>
          </a:p>
        </p:txBody>
      </p:sp>
      <p:sp>
        <p:nvSpPr>
          <p:cNvPr id="10" name="Rectangle 9">
            <a:extLst>
              <a:ext uri="{FF2B5EF4-FFF2-40B4-BE49-F238E27FC236}">
                <a16:creationId xmlns:a16="http://schemas.microsoft.com/office/drawing/2014/main" id="{DABE7421-9C45-83AF-785E-15A3A10FD688}"/>
              </a:ext>
            </a:extLst>
          </p:cNvPr>
          <p:cNvSpPr/>
          <p:nvPr/>
        </p:nvSpPr>
        <p:spPr>
          <a:xfrm>
            <a:off x="6476541" y="1817150"/>
            <a:ext cx="4955458" cy="4310667"/>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يشير مصطلح </a:t>
            </a:r>
            <a:r>
              <a:rPr lang="ar-SA" sz="2000" b="1" dirty="0">
                <a:solidFill>
                  <a:schemeClr val="accent6">
                    <a:lumMod val="50000"/>
                  </a:schemeClr>
                </a:solidFill>
                <a:latin typeface="Alexandria" pitchFamily="2" charset="-78"/>
                <a:cs typeface="Alexandria" pitchFamily="2" charset="-78"/>
              </a:rPr>
              <a:t>الاتصال المهني والتجاري </a:t>
            </a:r>
            <a:r>
              <a:rPr lang="ar-SA" sz="2000" dirty="0">
                <a:latin typeface="Alexandria Light" pitchFamily="2" charset="-78"/>
                <a:cs typeface="Alexandria Light" pitchFamily="2" charset="-78"/>
              </a:rPr>
              <a:t>إلى التبادل الواضح والفعال والمهني للمعلومات داخل المؤسسات وفيما بينها. ويشمل الاتصال اللفظي وغير اللفظي المستخدم في البيئات المؤسسية والمهنية لنقل الرسائل وبناء العلاقات وتحقيق أهداف العمل.</a:t>
            </a:r>
          </a:p>
        </p:txBody>
      </p:sp>
      <p:sp>
        <p:nvSpPr>
          <p:cNvPr id="4" name="TextBox 3">
            <a:extLst>
              <a:ext uri="{FF2B5EF4-FFF2-40B4-BE49-F238E27FC236}">
                <a16:creationId xmlns:a16="http://schemas.microsoft.com/office/drawing/2014/main" id="{D02DC1CB-35EE-502C-38FD-EC65FB3EBD9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1858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35443D-64CD-D86A-5F8C-10273DC0C1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69C9CE-01BC-31A2-6723-AAAA35D3EF4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F04CAAE-E17C-3B67-558B-A9F87A77BD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D5F5AA4-0C51-C2B2-9B99-467C23EC717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BD7A9576-CE81-9E73-4392-EE604017E4FD}"/>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FC8D871-0153-33EF-0476-F9BFA060104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37718F5-5055-6C55-7D71-7E93D0DFB88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5D8301C-7BD5-D227-2DBF-103A2CE1965C}"/>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Interviewing: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Interviewing is making yourself available to employers in a formal setting and the best possible light.</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Although the main goal of interviewing is to get a job, it also allows you to determine whether the particular job is right for you.</a:t>
            </a:r>
          </a:p>
        </p:txBody>
      </p:sp>
      <p:sp>
        <p:nvSpPr>
          <p:cNvPr id="10" name="Rectangle 9">
            <a:extLst>
              <a:ext uri="{FF2B5EF4-FFF2-40B4-BE49-F238E27FC236}">
                <a16:creationId xmlns:a16="http://schemas.microsoft.com/office/drawing/2014/main" id="{50A0425C-B3A2-A19A-C849-EE1F79D4C71B}"/>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mj-lt"/>
              <a:buAutoNum type="arabicPeriod"/>
            </a:pPr>
            <a:r>
              <a:rPr lang="ar-SA" dirty="0">
                <a:solidFill>
                  <a:srgbClr val="C00000"/>
                </a:solidFill>
                <a:latin typeface="Alexandria Light" pitchFamily="2" charset="-78"/>
                <a:cs typeface="Alexandria Light" pitchFamily="2" charset="-78"/>
              </a:rPr>
              <a:t>المقابلة: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المقابلة هي جعل نفسك متاحًا لأصحاب العمل في إطار رسمي وفي أفضل صورة ممكنة.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على الرغم من أن الهدف الرئيسي من المقابلة هو الحصول على وظيفة، إلا أنها تسمح لك أيضًا بتحديد ما إذا كانت الوظيفة المحددة مناسبة لك.</a:t>
            </a:r>
          </a:p>
        </p:txBody>
      </p:sp>
      <p:sp>
        <p:nvSpPr>
          <p:cNvPr id="4" name="TextBox 3">
            <a:extLst>
              <a:ext uri="{FF2B5EF4-FFF2-40B4-BE49-F238E27FC236}">
                <a16:creationId xmlns:a16="http://schemas.microsoft.com/office/drawing/2014/main" id="{ECD0DE55-7DA2-9557-BADE-0D3037B0947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65274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22F4B7-B0ED-94D3-AAF1-AD208EC6AC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F94A9B2-FF39-C120-33BE-D416E0C5089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01B4C67-2728-5C1E-D459-22F4AEAC77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BAF8DB0-E300-6A99-1DD7-7459262ACA9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F917332A-CF75-B43D-CCD3-F25AE966EFAC}"/>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303474-C382-1F04-5E9C-EAA4366C76C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0C96240-D416-5179-36E5-266E58EF919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AF99488-EF5B-3E50-27DD-AF4B9E578F5C}"/>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Interviewing: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is a two-way street; you should also use this time to make sure that an organization meets your needs as a professional and that the organizational culture will allow you to thrive.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Knowing how to prepare for an interview, anticipating questions, dressing appropriately, providing effective answers, and following up after an interview are all critical aspects of being a competent interview participant.</a:t>
            </a:r>
          </a:p>
        </p:txBody>
      </p:sp>
      <p:sp>
        <p:nvSpPr>
          <p:cNvPr id="10" name="Rectangle 9">
            <a:extLst>
              <a:ext uri="{FF2B5EF4-FFF2-40B4-BE49-F238E27FC236}">
                <a16:creationId xmlns:a16="http://schemas.microsoft.com/office/drawing/2014/main" id="{490486EE-6164-90A4-B340-DD88156BEC37}"/>
              </a:ext>
            </a:extLst>
          </p:cNvPr>
          <p:cNvSpPr/>
          <p:nvPr/>
        </p:nvSpPr>
        <p:spPr>
          <a:xfrm>
            <a:off x="6476541" y="1817150"/>
            <a:ext cx="4955458" cy="4200445"/>
          </a:xfrm>
          <a:prstGeom prst="rect">
            <a:avLst/>
          </a:prstGeom>
        </p:spPr>
        <p:txBody>
          <a:bodyPr wrap="square">
            <a:spAutoFit/>
          </a:bodyPr>
          <a:lstStyle/>
          <a:p>
            <a:pPr marL="457200" indent="-457200" algn="just" rtl="1">
              <a:lnSpc>
                <a:spcPct val="150000"/>
              </a:lnSpc>
              <a:buFont typeface="+mj-lt"/>
              <a:buAutoNum type="arabicPeriod"/>
            </a:pPr>
            <a:r>
              <a:rPr lang="ar-SA" dirty="0">
                <a:solidFill>
                  <a:srgbClr val="C00000"/>
                </a:solidFill>
                <a:latin typeface="Alexandria Light" pitchFamily="2" charset="-78"/>
                <a:cs typeface="Alexandria Light" pitchFamily="2" charset="-78"/>
              </a:rPr>
              <a:t>المقابلة:</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إنه طريق ذو اتجاهين؛ يجب عليك أيضًا استخدام هذا الوقت للتأكد من أن المؤسسة تلبي احتياجاتك كمحترف وأن ثقافة المؤسسة ستسمح لك بالازدهار.</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إن معرفة كيفية الاستعداد للمقابلة، وتوقع الأسئلة، واللباس المناسب، وتقديم إجابات فعالة، ومتابعة المقابلة بعد المقابلة كلها جوانب بالغة الأهمية لكي تكون مشاركًا كفؤًا في المقابلة.</a:t>
            </a:r>
          </a:p>
        </p:txBody>
      </p:sp>
      <p:sp>
        <p:nvSpPr>
          <p:cNvPr id="4" name="TextBox 3">
            <a:extLst>
              <a:ext uri="{FF2B5EF4-FFF2-40B4-BE49-F238E27FC236}">
                <a16:creationId xmlns:a16="http://schemas.microsoft.com/office/drawing/2014/main" id="{9DEF891E-E10A-3F77-29C7-D6536E6E6A3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102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59814-F302-F728-033A-7CF4DA257BF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7F758B-EBD0-36A4-1D68-62A8080D2C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506ED82-780B-D056-DBD6-0B54BFDC4D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61158D5-3905-5775-297B-C1AA0F293CE9}"/>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2A5B1036-35C7-A50F-25BF-7B72F4BAD319}"/>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D2F1469-D322-DE08-0453-48F1C8776578}"/>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D9EE8CE-9574-A32D-F556-9A442D58146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2DED0C0-2112-00CD-B680-96110B1D7C5B}"/>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2"/>
            </a:pPr>
            <a:r>
              <a:rPr lang="en-US" sz="1700" b="1" dirty="0">
                <a:solidFill>
                  <a:srgbClr val="C00000"/>
                </a:solidFill>
                <a:latin typeface="Alexandria Light" pitchFamily="2" charset="-78"/>
                <a:cs typeface="Alexandria Light" pitchFamily="2" charset="-78"/>
              </a:rPr>
              <a:t>Relational Communication:</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Communication initiation, maintenance, and even disengagement are all necessary skills to possess for workplace relationships.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Forming effective relationships with your coworkers, supervisors, customers, vendors, and subordinates.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When business relationships turn sour or costly, you must know how to end the relationship with minimal tension and negative consequences.</a:t>
            </a:r>
          </a:p>
        </p:txBody>
      </p:sp>
      <p:sp>
        <p:nvSpPr>
          <p:cNvPr id="10" name="Rectangle 9">
            <a:extLst>
              <a:ext uri="{FF2B5EF4-FFF2-40B4-BE49-F238E27FC236}">
                <a16:creationId xmlns:a16="http://schemas.microsoft.com/office/drawing/2014/main" id="{EDD6CC37-DBFE-DCBB-3B96-4B01B3A40B44}"/>
              </a:ext>
            </a:extLst>
          </p:cNvPr>
          <p:cNvSpPr/>
          <p:nvPr/>
        </p:nvSpPr>
        <p:spPr>
          <a:xfrm>
            <a:off x="6476541" y="1817150"/>
            <a:ext cx="4955458" cy="4246612"/>
          </a:xfrm>
          <a:prstGeom prst="rect">
            <a:avLst/>
          </a:prstGeom>
        </p:spPr>
        <p:txBody>
          <a:bodyPr wrap="square">
            <a:spAutoFit/>
          </a:bodyPr>
          <a:lstStyle/>
          <a:p>
            <a:pPr marL="457200" indent="-457200" algn="just" rtl="1">
              <a:lnSpc>
                <a:spcPct val="150000"/>
              </a:lnSpc>
              <a:buFont typeface="+mj-lt"/>
              <a:buAutoNum type="arabicPeriod" startAt="2"/>
            </a:pPr>
            <a:r>
              <a:rPr lang="ar-SA" sz="2000" dirty="0">
                <a:solidFill>
                  <a:srgbClr val="C00000"/>
                </a:solidFill>
                <a:latin typeface="Alexandria Light" pitchFamily="2" charset="-78"/>
                <a:cs typeface="Alexandria Light" pitchFamily="2" charset="-78"/>
              </a:rPr>
              <a:t>تواصل العلاقات:</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إن بدء التواصل والحفاظ عليه وحتى فك الارتباط كلها مهارات ضرورية يجب امتلاكها للعلاقات في مكان العمل.</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تكوين علاقات فعّالة مع زملائك في العمل والمشرفين والعملاء والبائعين والمرؤوسين.</a:t>
            </a:r>
          </a:p>
          <a:p>
            <a:pPr marL="457200" indent="-457200" algn="just" rtl="1">
              <a:lnSpc>
                <a:spcPct val="150000"/>
              </a:lnSpc>
              <a:buFont typeface="Arial" panose="020B0604020202020204" pitchFamily="34" charset="0"/>
              <a:buChar char="•"/>
            </a:pPr>
            <a:r>
              <a:rPr lang="ar-SA" dirty="0">
                <a:latin typeface="Alexandria Light" pitchFamily="2" charset="-78"/>
                <a:cs typeface="Alexandria Light" pitchFamily="2" charset="-78"/>
              </a:rPr>
              <a:t>عندما تكون العلاقات التجارية متوترة أو تكلفتها باهظة، يجب أن تعرف كيفية إنهاء العلاقة بأقل قدر من التوتر والعواقب السلبية.</a:t>
            </a:r>
          </a:p>
        </p:txBody>
      </p:sp>
      <p:sp>
        <p:nvSpPr>
          <p:cNvPr id="4" name="TextBox 3">
            <a:extLst>
              <a:ext uri="{FF2B5EF4-FFF2-40B4-BE49-F238E27FC236}">
                <a16:creationId xmlns:a16="http://schemas.microsoft.com/office/drawing/2014/main" id="{042D61F0-5FFB-1BD0-F59F-5B1336DF0C1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132092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E796DA-D624-B23E-68E8-C31C2459119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3BFCB4-1A9F-8D77-E597-E245C37C1B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D9A1B44-E4DC-6CE2-321E-C853B8F5A1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250C06C-2159-A073-20C7-C4B56D7DE94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3FA8474E-6183-D1B7-DFC1-0DD4D924A34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14DFE3F-ABE2-2390-658B-26E0523EA2CF}"/>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B7974D0-5CD6-436E-2CCC-A75F1F3264AA}"/>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A29E72F-7AF1-84BA-81F4-32BC941018C8}"/>
              </a:ext>
            </a:extLst>
          </p:cNvPr>
          <p:cNvSpPr/>
          <p:nvPr/>
        </p:nvSpPr>
        <p:spPr>
          <a:xfrm>
            <a:off x="845574" y="1817150"/>
            <a:ext cx="4955458" cy="3972241"/>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Mediated Communication:</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Computer-mediated communication offers convenience and timely access to pertinent information, and it connects communicators across the globe via screen taps and mouse clicks.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However, as a communication professional you must be aware of the inherent drawbacks of mediated communication.</a:t>
            </a:r>
          </a:p>
        </p:txBody>
      </p:sp>
      <p:sp>
        <p:nvSpPr>
          <p:cNvPr id="10" name="Rectangle 9">
            <a:extLst>
              <a:ext uri="{FF2B5EF4-FFF2-40B4-BE49-F238E27FC236}">
                <a16:creationId xmlns:a16="http://schemas.microsoft.com/office/drawing/2014/main" id="{2CA87F42-0F1C-B808-4615-D73BAAEDCAA9}"/>
              </a:ext>
            </a:extLst>
          </p:cNvPr>
          <p:cNvSpPr/>
          <p:nvPr/>
        </p:nvSpPr>
        <p:spPr>
          <a:xfrm>
            <a:off x="6476541" y="1817150"/>
            <a:ext cx="4955458" cy="4412042"/>
          </a:xfrm>
          <a:prstGeom prst="rect">
            <a:avLst/>
          </a:prstGeom>
        </p:spPr>
        <p:txBody>
          <a:bodyPr wrap="square">
            <a:spAutoFit/>
          </a:bodyPr>
          <a:lstStyle/>
          <a:p>
            <a:pPr marL="457200" indent="-457200" algn="just" rtl="1">
              <a:lnSpc>
                <a:spcPct val="200000"/>
              </a:lnSpc>
              <a:buFont typeface="+mj-lt"/>
              <a:buAutoNum type="arabicPeriod" startAt="3"/>
            </a:pPr>
            <a:r>
              <a:rPr lang="ar-SA" sz="1700" b="1" dirty="0">
                <a:solidFill>
                  <a:srgbClr val="C00000"/>
                </a:solidFill>
                <a:latin typeface="Alexandria Light" pitchFamily="2" charset="-78"/>
                <a:cs typeface="Alexandria Light" pitchFamily="2" charset="-78"/>
              </a:rPr>
              <a:t>الاتصالات عبر الوسائط:</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توفر الاتصالات عبر الكمبيوتر الراحة والوصول في الوقت المناسب إلى المعلومات ذات الصلة، كما أنها تربط بين المتصلين عبر العالم من خلال النقر على الشاشة ونقرات الماوس.</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ومع ذلك، بصفتك متخصصًا في الاتصالات، يجب أن تكون على دراية بالعيوب الكامنة في الاتصالات عبر الوسائط.</a:t>
            </a:r>
          </a:p>
        </p:txBody>
      </p:sp>
      <p:sp>
        <p:nvSpPr>
          <p:cNvPr id="4" name="TextBox 3">
            <a:extLst>
              <a:ext uri="{FF2B5EF4-FFF2-40B4-BE49-F238E27FC236}">
                <a16:creationId xmlns:a16="http://schemas.microsoft.com/office/drawing/2014/main" id="{88F335A6-8F48-8C56-D75F-B43C9672B1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709363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F6A881-013A-3CEA-30B8-64C501F642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126568E-FCBF-62BB-41AA-5FD5ADEB475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3F31D42-FFD4-A205-F6C0-E50042B91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89A9DBF-E582-1092-3E73-1DB935D4D57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08845969-C05F-D985-3D4A-78C7AA521490}"/>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C9F8551-056D-84BF-B8F1-D491DAC7ADB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E71ED25-739E-D75C-FAC9-03B842BE2CC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C876D07-E8C4-F118-F1D5-D3D499B7035D}"/>
              </a:ext>
            </a:extLst>
          </p:cNvPr>
          <p:cNvSpPr/>
          <p:nvPr/>
        </p:nvSpPr>
        <p:spPr>
          <a:xfrm>
            <a:off x="845574" y="1817150"/>
            <a:ext cx="4955458" cy="2010166"/>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Mediated Communication:</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Be aware that traditional public speaking skills don’t always translate as effectively. must be altered to fit the situation at hand.</a:t>
            </a:r>
          </a:p>
        </p:txBody>
      </p:sp>
      <p:sp>
        <p:nvSpPr>
          <p:cNvPr id="10" name="Rectangle 9">
            <a:extLst>
              <a:ext uri="{FF2B5EF4-FFF2-40B4-BE49-F238E27FC236}">
                <a16:creationId xmlns:a16="http://schemas.microsoft.com/office/drawing/2014/main" id="{950928A8-ECF6-EB5F-CE13-3BEAAA1CFFAC}"/>
              </a:ext>
            </a:extLst>
          </p:cNvPr>
          <p:cNvSpPr/>
          <p:nvPr/>
        </p:nvSpPr>
        <p:spPr>
          <a:xfrm>
            <a:off x="6476541" y="1817150"/>
            <a:ext cx="4955458" cy="2464008"/>
          </a:xfrm>
          <a:prstGeom prst="rect">
            <a:avLst/>
          </a:prstGeom>
        </p:spPr>
        <p:txBody>
          <a:bodyPr wrap="square">
            <a:spAutoFit/>
          </a:bodyPr>
          <a:lstStyle/>
          <a:p>
            <a:pPr marL="457200" indent="-457200" algn="just" rtl="1">
              <a:lnSpc>
                <a:spcPct val="200000"/>
              </a:lnSpc>
              <a:buFont typeface="+mj-lt"/>
              <a:buAutoNum type="arabicPeriod" startAt="3"/>
            </a:pPr>
            <a:r>
              <a:rPr lang="ar-SA" sz="2000" b="1" dirty="0">
                <a:solidFill>
                  <a:srgbClr val="C00000"/>
                </a:solidFill>
                <a:latin typeface="Alexandria Light" pitchFamily="2" charset="-78"/>
                <a:cs typeface="Alexandria Light" pitchFamily="2" charset="-78"/>
              </a:rPr>
              <a:t>الاتصالات عبر الوسائط:</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انتبه إلى أن مهارات التحدث أمام الجمهور التقليدية لا تترجم دائمًا بشكل فعال. يجب تعديلها لتناسب الموقف الحالي.</a:t>
            </a:r>
          </a:p>
        </p:txBody>
      </p:sp>
      <p:sp>
        <p:nvSpPr>
          <p:cNvPr id="4" name="TextBox 3">
            <a:extLst>
              <a:ext uri="{FF2B5EF4-FFF2-40B4-BE49-F238E27FC236}">
                <a16:creationId xmlns:a16="http://schemas.microsoft.com/office/drawing/2014/main" id="{880A82B5-188F-C58A-DE4B-E19A007F72F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04509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7B38D-DA96-5E21-D2D9-7E78A53BC1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D72C51-EA72-B96C-A617-982329076B6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640AD8D-0005-A827-7D5A-FFE60588A2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1808E36-033F-3A90-AA10-9E46E91FD6E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8D6E6967-F5F4-146A-A83E-58E547774338}"/>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F5A82C5-5B32-0604-035A-F3C8E901252A}"/>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E89DC8D-55AD-FBB1-B596-72255B871FD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46404E8-7910-06DC-B142-D43999D0C962}"/>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Presentational</a:t>
            </a:r>
            <a:r>
              <a:rPr lang="ar-SA" sz="1700" b="1" dirty="0">
                <a:solidFill>
                  <a:srgbClr val="C00000"/>
                </a:solidFill>
                <a:latin typeface="Alexandria Light" pitchFamily="2" charset="-78"/>
                <a:cs typeface="Alexandria Light" pitchFamily="2" charset="-78"/>
              </a:rPr>
              <a:t> </a:t>
            </a:r>
            <a:r>
              <a:rPr lang="en-US" sz="1700" b="1" dirty="0">
                <a:solidFill>
                  <a:srgbClr val="C00000"/>
                </a:solidFill>
                <a:latin typeface="Alexandria Light" pitchFamily="2" charset="-78"/>
                <a:cs typeface="Alexandria Light" pitchFamily="2" charset="-78"/>
              </a:rPr>
              <a:t>Speaking: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Public speaking is one of the most feared—but also most important—functions of business</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and professional communication.</a:t>
            </a:r>
            <a:endParaRPr lang="tr-TR" sz="1700" dirty="0">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has various types of</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business presentations, including informative, persuasive, and public presentations.</a:t>
            </a:r>
          </a:p>
        </p:txBody>
      </p:sp>
      <p:sp>
        <p:nvSpPr>
          <p:cNvPr id="10" name="Rectangle 9">
            <a:extLst>
              <a:ext uri="{FF2B5EF4-FFF2-40B4-BE49-F238E27FC236}">
                <a16:creationId xmlns:a16="http://schemas.microsoft.com/office/drawing/2014/main" id="{2C9E0883-66BA-80D8-6B58-2B4F4A0DCBA0}"/>
              </a:ext>
            </a:extLst>
          </p:cNvPr>
          <p:cNvSpPr/>
          <p:nvPr/>
        </p:nvSpPr>
        <p:spPr>
          <a:xfrm>
            <a:off x="6476541" y="1817150"/>
            <a:ext cx="4955458" cy="4504375"/>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rgbClr val="C00000"/>
                </a:solidFill>
                <a:latin typeface="Alexandria Light" pitchFamily="2" charset="-78"/>
                <a:cs typeface="Alexandria Light" pitchFamily="2" charset="-78"/>
              </a:rPr>
              <a:t>التحدث بالعروض التقديمية: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يُعد التحدث أمام الجمهور أحد أكثر الوظائف التي يخشاها الناس، ولكنه أيضًا من أهمها، في مجال الاتصال المهني والتجاري.</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ويتضمن أنواعًا مختلفة من العروض التقديمية التجارية، بما في ذلك العروض التقديمية الإعلامية والإقناعية والعروض التقديمية العامة.</a:t>
            </a:r>
          </a:p>
        </p:txBody>
      </p:sp>
      <p:sp>
        <p:nvSpPr>
          <p:cNvPr id="4" name="TextBox 3">
            <a:extLst>
              <a:ext uri="{FF2B5EF4-FFF2-40B4-BE49-F238E27FC236}">
                <a16:creationId xmlns:a16="http://schemas.microsoft.com/office/drawing/2014/main" id="{899E0A13-EC31-11C9-F833-028C69BACDD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98403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41A6D2-9FF8-1852-1B92-F6BD4A64ABF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4D21C88-8F03-8499-658B-57DC19F36D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5C1049B-837A-E8FD-C1AA-0421BD8813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B9A0DF89-A8AD-533B-616B-AF41C708E31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B6347B5A-8F7F-F727-D1EE-14A078CB4F84}"/>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5BEF06C-D823-812F-6A34-1CEE9131272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86A2900-3199-1AB9-05AB-E41B19BA9EB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7E3707B-05EB-C860-20D1-2F68F74D07C8}"/>
              </a:ext>
            </a:extLst>
          </p:cNvPr>
          <p:cNvSpPr/>
          <p:nvPr/>
        </p:nvSpPr>
        <p:spPr>
          <a:xfrm>
            <a:off x="845574" y="1817150"/>
            <a:ext cx="4955458" cy="397224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Presentational</a:t>
            </a:r>
            <a:r>
              <a:rPr lang="ar-SA" sz="1700" b="1" dirty="0">
                <a:solidFill>
                  <a:srgbClr val="C00000"/>
                </a:solidFill>
                <a:latin typeface="Alexandria Light" pitchFamily="2" charset="-78"/>
                <a:cs typeface="Alexandria Light" pitchFamily="2" charset="-78"/>
              </a:rPr>
              <a:t> </a:t>
            </a:r>
            <a:r>
              <a:rPr lang="en-US" sz="1700" b="1" dirty="0">
                <a:solidFill>
                  <a:srgbClr val="C00000"/>
                </a:solidFill>
                <a:latin typeface="Alexandria Light" pitchFamily="2" charset="-78"/>
                <a:cs typeface="Alexandria Light" pitchFamily="2" charset="-78"/>
              </a:rPr>
              <a:t>Speaking:</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It includes knowing how to prepare your presentation, how to analyze your audience, and how to create memorable and effective introductions and conclusions that will stick in the minds of your audience.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balance of having excellent content while also delivering it to the audience in an engaging way.</a:t>
            </a:r>
          </a:p>
        </p:txBody>
      </p:sp>
      <p:sp>
        <p:nvSpPr>
          <p:cNvPr id="10" name="Rectangle 9">
            <a:extLst>
              <a:ext uri="{FF2B5EF4-FFF2-40B4-BE49-F238E27FC236}">
                <a16:creationId xmlns:a16="http://schemas.microsoft.com/office/drawing/2014/main" id="{3AD266C4-7770-9A5E-8CEF-1379B0B44350}"/>
              </a:ext>
            </a:extLst>
          </p:cNvPr>
          <p:cNvSpPr/>
          <p:nvPr/>
        </p:nvSpPr>
        <p:spPr>
          <a:xfrm>
            <a:off x="6476541" y="1817150"/>
            <a:ext cx="4955458" cy="4073487"/>
          </a:xfrm>
          <a:prstGeom prst="rect">
            <a:avLst/>
          </a:prstGeom>
        </p:spPr>
        <p:txBody>
          <a:bodyPr wrap="square">
            <a:spAutoFit/>
          </a:bodyPr>
          <a:lstStyle/>
          <a:p>
            <a:pPr marL="457200" indent="-457200" algn="just" rtl="1">
              <a:lnSpc>
                <a:spcPct val="200000"/>
              </a:lnSpc>
              <a:buFont typeface="+mj-lt"/>
              <a:buAutoNum type="arabicPeriod" startAt="4"/>
            </a:pPr>
            <a:r>
              <a:rPr lang="ar-SA" sz="2000" b="1" dirty="0">
                <a:solidFill>
                  <a:srgbClr val="C00000"/>
                </a:solidFill>
                <a:latin typeface="Alexandria Light" pitchFamily="2" charset="-78"/>
                <a:cs typeface="Alexandria Light" pitchFamily="2" charset="-78"/>
              </a:rPr>
              <a:t>التحدث بالعروض التقديمية: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يتضمن ذلك معرفة كيفية إعداد عرضك التقديمي، وكيفية تحليل جمهورك، وكيفية إنشاء مقدمات </a:t>
            </a:r>
            <a:r>
              <a:rPr lang="ar-SA" dirty="0" err="1">
                <a:latin typeface="Alexandria Light" pitchFamily="2" charset="-78"/>
                <a:cs typeface="Alexandria Light" pitchFamily="2" charset="-78"/>
              </a:rPr>
              <a:t>وخاتمات</a:t>
            </a:r>
            <a:r>
              <a:rPr lang="ar-SA" dirty="0">
                <a:latin typeface="Alexandria Light" pitchFamily="2" charset="-78"/>
                <a:cs typeface="Alexandria Light" pitchFamily="2" charset="-78"/>
              </a:rPr>
              <a:t> لا تُنسى وفعّالة ستظل عالقة في أذهان جمهورك.</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التوازن بين وجود محتوى ممتاز وتقديمه للجمهور بطريقة جذابة.</a:t>
            </a:r>
          </a:p>
        </p:txBody>
      </p:sp>
      <p:sp>
        <p:nvSpPr>
          <p:cNvPr id="4" name="TextBox 3">
            <a:extLst>
              <a:ext uri="{FF2B5EF4-FFF2-40B4-BE49-F238E27FC236}">
                <a16:creationId xmlns:a16="http://schemas.microsoft.com/office/drawing/2014/main" id="{8ADEBB26-5792-3F4A-F0AC-6D5820AB0A3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1412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2BD4C-1550-DA09-4FF8-CAD9AC850E3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5DC026E-EE49-72BB-03A2-152F5EEFC9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C7CC1AF-1661-FAA7-4CEF-313946596E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976800-BA80-B991-C0BB-8033EC0D3D9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B716EC1B-C5AA-C228-7DFA-55FCAF667A9D}"/>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6B661E-6645-2C85-E841-DBBECDE69BA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65B5970-E425-799B-B5B1-3B516CEF3D38}"/>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ACDBEA-3151-F133-FE40-CFAC377B8BFE}"/>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Written Documents: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professional communication requires you to be not only a great communicator and speaker but also an effective writer.</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must know how to structure the information, select the right style/tone/language, and determine what length is appropriate to cover all the important information while also being short enough to keep the readers’ attention.</a:t>
            </a:r>
          </a:p>
        </p:txBody>
      </p:sp>
      <p:sp>
        <p:nvSpPr>
          <p:cNvPr id="10" name="Rectangle 9">
            <a:extLst>
              <a:ext uri="{FF2B5EF4-FFF2-40B4-BE49-F238E27FC236}">
                <a16:creationId xmlns:a16="http://schemas.microsoft.com/office/drawing/2014/main" id="{10AF5A35-A1F1-DFC8-64E5-483FFE4E3DBF}"/>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mj-lt"/>
              <a:buAutoNum type="arabicPeriod" startAt="5"/>
            </a:pPr>
            <a:r>
              <a:rPr lang="ar-SA" sz="1700" b="1" dirty="0">
                <a:solidFill>
                  <a:srgbClr val="C00000"/>
                </a:solidFill>
                <a:latin typeface="Alexandria Light" pitchFamily="2" charset="-78"/>
                <a:cs typeface="Alexandria Light" pitchFamily="2" charset="-78"/>
              </a:rPr>
              <a:t>المستندات المكتوبة: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يتطلب التواصل المهني الفعّال منك أن تكون ليس فقط متحدثًا ومُحاورًا بارعًا، بل وكاتبًا فعّالاً أيضًا.</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يجب أن تعرف كيفية هيكلة المعلومات، واختيار الأسلوب/النغمة/اللغة المناسبة، وتحديد الطول المناسب لتغطية جميع المعلومات المهمة مع أن تكون أيضًا قصيرة بما يكفي لجذب انتباه القراء.</a:t>
            </a:r>
          </a:p>
        </p:txBody>
      </p:sp>
      <p:sp>
        <p:nvSpPr>
          <p:cNvPr id="4" name="TextBox 3">
            <a:extLst>
              <a:ext uri="{FF2B5EF4-FFF2-40B4-BE49-F238E27FC236}">
                <a16:creationId xmlns:a16="http://schemas.microsoft.com/office/drawing/2014/main" id="{BC182877-85BA-7B63-5E40-0F2E1A7B757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92971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A78DEA-5412-9BBB-8441-13D5431F27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7BBA4A-9795-D8D8-4390-65FFE95643E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A40F5D0-C2D4-9F84-5A62-BBBB366930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B548F7A-FF90-584F-4CD6-4B150A541BAB}"/>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What Is Business and Professional Communication?</a:t>
            </a:r>
          </a:p>
        </p:txBody>
      </p:sp>
      <p:sp>
        <p:nvSpPr>
          <p:cNvPr id="9" name="TextBox 8">
            <a:extLst>
              <a:ext uri="{FF2B5EF4-FFF2-40B4-BE49-F238E27FC236}">
                <a16:creationId xmlns:a16="http://schemas.microsoft.com/office/drawing/2014/main" id="{FDD2C8FC-9899-C2E1-C7DD-EC3E40F04233}"/>
              </a:ext>
            </a:extLst>
          </p:cNvPr>
          <p:cNvSpPr txBox="1"/>
          <p:nvPr/>
        </p:nvSpPr>
        <p:spPr>
          <a:xfrm>
            <a:off x="6729323" y="648421"/>
            <a:ext cx="4828492" cy="384721"/>
          </a:xfrm>
          <a:prstGeom prst="rect">
            <a:avLst/>
          </a:prstGeom>
          <a:noFill/>
        </p:spPr>
        <p:txBody>
          <a:bodyPr wrap="square" rtlCol="0">
            <a:spAutoFit/>
          </a:bodyPr>
          <a:lstStyle/>
          <a:p>
            <a:pPr algn="r"/>
            <a:r>
              <a:rPr lang="ar-SA" sz="1900" b="1" dirty="0">
                <a:solidFill>
                  <a:srgbClr val="00B0F0"/>
                </a:solidFill>
                <a:latin typeface="Alexandria" charset="0"/>
                <a:cs typeface="Alexandria" charset="0"/>
              </a:rPr>
              <a:t>ما هو التواصل المهني والتجاري؟</a:t>
            </a:r>
            <a:endParaRPr lang="en-US" sz="19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4F0BA72-28E9-2491-52D5-535E85CCDC6A}"/>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29CD8562-55FD-CD50-AB64-401425A13D8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5D64219-1953-56B1-98EB-FE7E6ED70B28}"/>
              </a:ext>
            </a:extLst>
          </p:cNvPr>
          <p:cNvSpPr/>
          <p:nvPr/>
        </p:nvSpPr>
        <p:spPr>
          <a:xfrm>
            <a:off x="845574" y="1817150"/>
            <a:ext cx="4955458" cy="3579826"/>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Written Documents: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must learn how to cultivate and maintain credibility and use appropriate grammar and punctuation to emphasize professionalism.</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Through study and practice you will be able to create professional, engaging, and effective written communication for your business or organization</a:t>
            </a:r>
          </a:p>
        </p:txBody>
      </p:sp>
      <p:sp>
        <p:nvSpPr>
          <p:cNvPr id="10" name="Rectangle 9">
            <a:extLst>
              <a:ext uri="{FF2B5EF4-FFF2-40B4-BE49-F238E27FC236}">
                <a16:creationId xmlns:a16="http://schemas.microsoft.com/office/drawing/2014/main" id="{1DE58186-7E24-75A3-19FE-D3591DFC503C}"/>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mj-lt"/>
              <a:buAutoNum type="arabicPeriod" startAt="5"/>
            </a:pPr>
            <a:r>
              <a:rPr lang="ar-SA" b="1" dirty="0">
                <a:solidFill>
                  <a:srgbClr val="C00000"/>
                </a:solidFill>
                <a:latin typeface="Alexandria Light" pitchFamily="2" charset="-78"/>
                <a:cs typeface="Alexandria Light" pitchFamily="2" charset="-78"/>
              </a:rPr>
              <a:t>المستندات المكتوبة: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يجب أن تتعلم كيفية تنمية المصداقية والحفاظ عليها واستخدام القواعد النحوية وعلامات الترقيم المناسبة للتأكيد على الاحتراف.</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من خلال الدراسة والممارسة، ستتمكن من إنشاء اتصالات كتابية احترافية وجذابة وفعالة لشركتك أو مؤسستك.</a:t>
            </a:r>
          </a:p>
        </p:txBody>
      </p:sp>
      <p:sp>
        <p:nvSpPr>
          <p:cNvPr id="4" name="TextBox 3">
            <a:extLst>
              <a:ext uri="{FF2B5EF4-FFF2-40B4-BE49-F238E27FC236}">
                <a16:creationId xmlns:a16="http://schemas.microsoft.com/office/drawing/2014/main" id="{D0715C41-5F2C-3867-E503-065A096E590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56815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EB5E0D-60D1-796F-5C8F-0119626C4A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8A9E48-A4D1-3A6D-D0E4-6B5A1634EA2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DC4F36-1318-BE48-EB59-836B5EFDB22C}"/>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06A3996-DF6A-4BAA-939F-0ADC2C433B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AC2A061-119F-B4A7-564A-70DCD884EC8B}"/>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235E07DB-5781-BC2E-07D3-CA4A0E4D5EF4}"/>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D6739E4E-18E1-59B2-8139-0E26845B95E5}"/>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Business and Professional Excellence in Context</a:t>
            </a:r>
          </a:p>
        </p:txBody>
      </p:sp>
      <p:sp>
        <p:nvSpPr>
          <p:cNvPr id="8" name="Rectangle: Rounded Corners 7">
            <a:extLst>
              <a:ext uri="{FF2B5EF4-FFF2-40B4-BE49-F238E27FC236}">
                <a16:creationId xmlns:a16="http://schemas.microsoft.com/office/drawing/2014/main" id="{66A6F897-A20E-F749-3D31-96C8EB681BAE}"/>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7248AA-C0B6-8BBE-4584-6D181A649C51}"/>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التميز التجاري والمهني في العمل</a:t>
            </a:r>
          </a:p>
        </p:txBody>
      </p:sp>
      <p:pic>
        <p:nvPicPr>
          <p:cNvPr id="7170" name="Picture 2" descr="Professional Excellence Stock Illustrations – 9,310 Professional Excellence  Stock Illustrations, Vectors &amp; Clipart - Dreamstime">
            <a:extLst>
              <a:ext uri="{FF2B5EF4-FFF2-40B4-BE49-F238E27FC236}">
                <a16:creationId xmlns:a16="http://schemas.microsoft.com/office/drawing/2014/main" id="{238D0C8C-D062-7B5C-947A-F70EAC93CF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0948" y="3683043"/>
            <a:ext cx="5128591" cy="28848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60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3F7FC5-DEB3-D0F6-E590-7640D6AB48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C1C8E8-39CD-ADE8-C706-76AB137AE8A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70233FB-7EB6-5E3C-3EAB-9E34CE9D5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964F63A-7615-87FE-7BFE-81A8D9A398F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7B689DAC-4D23-3678-7061-E1F32C7D7563}"/>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التميز التجاري والمهني في العمل</a:t>
            </a:r>
            <a:endParaRPr lang="en-US" sz="18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320151C-62B0-8B7B-EB36-E46B23BCFE2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5288E08-BF18-60E1-85D2-9825EC48AD91}"/>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8A710B3-9B9E-ED47-19A5-8D2095B51389}"/>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b="1" dirty="0">
                <a:solidFill>
                  <a:schemeClr val="accent6">
                    <a:lumMod val="50000"/>
                  </a:schemeClr>
                </a:solidFill>
                <a:latin typeface="Alexandria" pitchFamily="2" charset="-78"/>
                <a:cs typeface="Alexandria" pitchFamily="2" charset="-78"/>
              </a:rPr>
              <a:t>Professional excellence </a:t>
            </a:r>
            <a:r>
              <a:rPr lang="en-US" sz="1700" dirty="0">
                <a:latin typeface="Alexandria Light" pitchFamily="2" charset="-78"/>
                <a:cs typeface="Alexandria Light" pitchFamily="2" charset="-78"/>
              </a:rPr>
              <a:t>means being recognized for your skills as a communicator and serving as a role model to others..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business and professional contexts are beginning communication principles by the job-seeking process, workplace culture and diversity, interpersonal communication, team communication, communication, and technology, written communication, leadership, presenting as a professional, and work-life balance.</a:t>
            </a:r>
          </a:p>
        </p:txBody>
      </p:sp>
      <p:sp>
        <p:nvSpPr>
          <p:cNvPr id="10" name="Rectangle 9">
            <a:extLst>
              <a:ext uri="{FF2B5EF4-FFF2-40B4-BE49-F238E27FC236}">
                <a16:creationId xmlns:a16="http://schemas.microsoft.com/office/drawing/2014/main" id="{4A366880-3FC5-42DC-2B2C-FDBD196E8C0F}"/>
              </a:ext>
            </a:extLst>
          </p:cNvPr>
          <p:cNvSpPr/>
          <p:nvPr/>
        </p:nvSpPr>
        <p:spPr>
          <a:xfrm>
            <a:off x="6476541" y="1817150"/>
            <a:ext cx="4955458" cy="4442819"/>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b="1" dirty="0">
                <a:solidFill>
                  <a:schemeClr val="accent6">
                    <a:lumMod val="50000"/>
                  </a:schemeClr>
                </a:solidFill>
                <a:latin typeface="Alexandria" pitchFamily="2" charset="-78"/>
                <a:cs typeface="Alexandria" pitchFamily="2" charset="-78"/>
              </a:rPr>
              <a:t>التميز المهني </a:t>
            </a:r>
            <a:r>
              <a:rPr lang="ar-SA" dirty="0">
                <a:latin typeface="Alexandria Light" pitchFamily="2" charset="-78"/>
                <a:cs typeface="Alexandria Light" pitchFamily="2" charset="-78"/>
              </a:rPr>
              <a:t>يعني الاعتراف بمهاراتك في التواصل والعمل كنموذج يحتذى به للآخرين.</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تبدأ السياقات التجارية والمهنية بمبادئ الاتصال من خلال عملية البحث عن عمل، وثقافة مكان العمل والتنوع، والاتصال بين الأشخاص، والاتصال الجماعي، والاتصال والتكنولوجيا، والاتصال الكتابي، والقيادة، والعرض كمحترف، والتوازن بين العمل والحياة.</a:t>
            </a:r>
          </a:p>
        </p:txBody>
      </p:sp>
      <p:sp>
        <p:nvSpPr>
          <p:cNvPr id="4" name="TextBox 3">
            <a:extLst>
              <a:ext uri="{FF2B5EF4-FFF2-40B4-BE49-F238E27FC236}">
                <a16:creationId xmlns:a16="http://schemas.microsoft.com/office/drawing/2014/main" id="{1ED6AFC1-7446-09A0-F808-EB654E0529C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75112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97C2D6-F426-8B5E-E295-D581EBE55B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086E36A-05A1-5DCE-9541-D0D3B2F7521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C12D27-92F0-72E0-8FFA-CC7C04CBD2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073A2A9-E935-4F3C-CD26-52F7FDC440D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4C323CD1-D4CB-CF63-C625-879E4BE92597}"/>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DCD0622-815D-9D37-B433-F117AE7D952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471DCAE-B700-BD23-C539-E6676ABBD28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B8937AD-0C83-3A43-0723-0923273D9C9C}"/>
              </a:ext>
            </a:extLst>
          </p:cNvPr>
          <p:cNvSpPr/>
          <p:nvPr/>
        </p:nvSpPr>
        <p:spPr>
          <a:xfrm>
            <a:off x="845574" y="1817150"/>
            <a:ext cx="4955458" cy="3579826"/>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Verbal and Nonverbal Communication (Chapter 2):</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Verbal communication is both our words and our verbal fillers (e.g., um, like, …). Verbal messages are created through language. Effective communication involves accurate interpretations of others’ verbal messages as meaning is co-created.</a:t>
            </a:r>
          </a:p>
        </p:txBody>
      </p:sp>
      <p:sp>
        <p:nvSpPr>
          <p:cNvPr id="10" name="Rectangle 9">
            <a:extLst>
              <a:ext uri="{FF2B5EF4-FFF2-40B4-BE49-F238E27FC236}">
                <a16:creationId xmlns:a16="http://schemas.microsoft.com/office/drawing/2014/main" id="{43CA389F-0C4D-D419-C606-19D96FBB5448}"/>
              </a:ext>
            </a:extLst>
          </p:cNvPr>
          <p:cNvSpPr/>
          <p:nvPr/>
        </p:nvSpPr>
        <p:spPr>
          <a:xfrm>
            <a:off x="6476541" y="1817150"/>
            <a:ext cx="4955458" cy="4218334"/>
          </a:xfrm>
          <a:prstGeom prst="rect">
            <a:avLst/>
          </a:prstGeom>
        </p:spPr>
        <p:txBody>
          <a:bodyPr wrap="square">
            <a:spAutoFit/>
          </a:bodyPr>
          <a:lstStyle/>
          <a:p>
            <a:pPr marL="457200" indent="-457200" algn="just" rtl="1">
              <a:lnSpc>
                <a:spcPct val="200000"/>
              </a:lnSpc>
              <a:buFont typeface="+mj-lt"/>
              <a:buAutoNum type="arabicPeriod"/>
            </a:pPr>
            <a:r>
              <a:rPr lang="ar-SA" sz="1700" b="1" dirty="0">
                <a:solidFill>
                  <a:srgbClr val="C00000"/>
                </a:solidFill>
                <a:latin typeface="Alexandria Light" pitchFamily="2" charset="-78"/>
                <a:cs typeface="Alexandria Light" pitchFamily="2" charset="-78"/>
              </a:rPr>
              <a:t>التواصل اللفظي وغير اللفظي (الفصل 2):</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التواصل اللفظي هو كل من كلماتنا وحشونا اللفظي (على سبيل المثال، </a:t>
            </a:r>
            <a:r>
              <a:rPr lang="ar-SA" sz="2000" dirty="0" err="1">
                <a:latin typeface="Alexandria Light" pitchFamily="2" charset="-78"/>
                <a:cs typeface="Alexandria Light" pitchFamily="2" charset="-78"/>
              </a:rPr>
              <a:t>أممم</a:t>
            </a:r>
            <a:r>
              <a:rPr lang="ar-SA" sz="2000" dirty="0">
                <a:latin typeface="Alexandria Light" pitchFamily="2" charset="-78"/>
                <a:cs typeface="Alexandria Light" pitchFamily="2" charset="-78"/>
              </a:rPr>
              <a:t>، مثل، ...). يتم إنشاء الرسائل اللفظية من خلال اللغة. يتضمن التواصل الفعال تفسيرات دقيقة للرسائل اللفظية للآخرين حيث يتم إنشاء المعنى بشكل مشترك.</a:t>
            </a:r>
          </a:p>
        </p:txBody>
      </p:sp>
      <p:sp>
        <p:nvSpPr>
          <p:cNvPr id="4" name="TextBox 3">
            <a:extLst>
              <a:ext uri="{FF2B5EF4-FFF2-40B4-BE49-F238E27FC236}">
                <a16:creationId xmlns:a16="http://schemas.microsoft.com/office/drawing/2014/main" id="{C73FAA01-70A4-A87E-4990-AB51B9C2960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1894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AA1B5-6B7D-49DC-581F-9EA295BC83D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5D835C-9E16-E009-9A9C-C622D1C8142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FECFC2D-40BF-CC1E-C485-CF3747D28E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2519908-F9A4-D293-F82F-897486D422A1}"/>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49623C24-033A-606C-DCC8-730DA0C959E6}"/>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BA17CD4-F19C-2094-668C-48D8F012565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7A97185-1198-68F7-6D3F-87DA577AF718}"/>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E2B50AD-BBEB-B586-477D-03F1D0CC827A}"/>
              </a:ext>
            </a:extLst>
          </p:cNvPr>
          <p:cNvSpPr/>
          <p:nvPr/>
        </p:nvSpPr>
        <p:spPr>
          <a:xfrm>
            <a:off x="845574" y="1817150"/>
            <a:ext cx="4955458" cy="2402581"/>
          </a:xfrm>
          <a:prstGeom prst="rect">
            <a:avLst/>
          </a:prstGeom>
        </p:spPr>
        <p:txBody>
          <a:bodyPr wrap="square">
            <a:spAutoFit/>
          </a:bodyPr>
          <a:lstStyle/>
          <a:p>
            <a:pPr marL="457200" indent="-457200" algn="just">
              <a:lnSpc>
                <a:spcPct val="150000"/>
              </a:lnSpc>
              <a:buFont typeface="+mj-lt"/>
              <a:buAutoNum type="arabicPeriod"/>
            </a:pPr>
            <a:r>
              <a:rPr lang="en-US" sz="1700" b="1" dirty="0">
                <a:solidFill>
                  <a:srgbClr val="C00000"/>
                </a:solidFill>
                <a:latin typeface="Alexandria Light" pitchFamily="2" charset="-78"/>
                <a:cs typeface="Alexandria Light" pitchFamily="2" charset="-78"/>
              </a:rPr>
              <a:t>Verbal and Nonverbal Communication (Chapter 2):</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Nonverbal communication (sometimes referred to as body language) includes all those ways we communicate without words.</a:t>
            </a:r>
          </a:p>
        </p:txBody>
      </p:sp>
      <p:sp>
        <p:nvSpPr>
          <p:cNvPr id="10" name="Rectangle 9">
            <a:extLst>
              <a:ext uri="{FF2B5EF4-FFF2-40B4-BE49-F238E27FC236}">
                <a16:creationId xmlns:a16="http://schemas.microsoft.com/office/drawing/2014/main" id="{E0B23688-27B2-13FE-B1A4-85C2C2158351}"/>
              </a:ext>
            </a:extLst>
          </p:cNvPr>
          <p:cNvSpPr/>
          <p:nvPr/>
        </p:nvSpPr>
        <p:spPr>
          <a:xfrm>
            <a:off x="6476541" y="1817150"/>
            <a:ext cx="4955458" cy="2371675"/>
          </a:xfrm>
          <a:prstGeom prst="rect">
            <a:avLst/>
          </a:prstGeom>
        </p:spPr>
        <p:txBody>
          <a:bodyPr wrap="square">
            <a:spAutoFit/>
          </a:bodyPr>
          <a:lstStyle/>
          <a:p>
            <a:pPr marL="457200" indent="-457200" algn="just" rtl="1">
              <a:lnSpc>
                <a:spcPct val="200000"/>
              </a:lnSpc>
              <a:buFont typeface="+mj-lt"/>
              <a:buAutoNum type="arabicPeriod"/>
            </a:pPr>
            <a:r>
              <a:rPr lang="ar-SA" sz="1700" b="1" dirty="0">
                <a:solidFill>
                  <a:srgbClr val="C00000"/>
                </a:solidFill>
                <a:latin typeface="Alexandria Light" pitchFamily="2" charset="-78"/>
                <a:cs typeface="Alexandria Light" pitchFamily="2" charset="-78"/>
              </a:rPr>
              <a:t>التواصل اللفظي وغير اللفظي (الفصل 2):</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يتضمن التواصل غير اللفظي (يشار إليه أحيانًا باسم لغة الجسد) كل الطرق التي نتواصل بها دون استخدام الكلمات.</a:t>
            </a:r>
          </a:p>
        </p:txBody>
      </p:sp>
      <p:sp>
        <p:nvSpPr>
          <p:cNvPr id="4" name="TextBox 3">
            <a:extLst>
              <a:ext uri="{FF2B5EF4-FFF2-40B4-BE49-F238E27FC236}">
                <a16:creationId xmlns:a16="http://schemas.microsoft.com/office/drawing/2014/main" id="{003E8D78-83C2-D85D-CB63-9C90788749F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00183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BBB0E-D1F1-3902-3FF9-EE634D638E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045BF3-FB4B-89A9-268E-36981D3D3D2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D10A615-DD3E-5FAE-213A-170195FDC0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9B33C1E-0A6B-8F91-FE6D-32AFA6CAB108}"/>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B6765CF0-11CC-BE7B-92A6-0DE81B72740E}"/>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5973C45-5B64-55F5-87ED-DE3F93E1C8E5}"/>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20E6431-0460-5792-8F2A-3B8C4B9D9F1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DFBE2FC-C766-49DB-9D76-CFE41C9E0FA4}"/>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2"/>
            </a:pPr>
            <a:r>
              <a:rPr lang="en-US" sz="1700" b="1" dirty="0">
                <a:solidFill>
                  <a:srgbClr val="C00000"/>
                </a:solidFill>
                <a:latin typeface="Alexandria Light" pitchFamily="2" charset="-78"/>
                <a:cs typeface="Alexandria Light" pitchFamily="2" charset="-78"/>
              </a:rPr>
              <a:t>Listening (Chapter 3):</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listening is central to fostering interpersonal relationships with coworkers, leaders, and clients. Effective listening can impact one’s relationship satisfaction and can be a determining factor in whether someone is an effective communicator. Listening, in addition to other communication abilities, is a likely predictor of who gets promoted or who receives other relevant rewards such as status and power.</a:t>
            </a:r>
          </a:p>
        </p:txBody>
      </p:sp>
      <p:sp>
        <p:nvSpPr>
          <p:cNvPr id="10" name="Rectangle 9">
            <a:extLst>
              <a:ext uri="{FF2B5EF4-FFF2-40B4-BE49-F238E27FC236}">
                <a16:creationId xmlns:a16="http://schemas.microsoft.com/office/drawing/2014/main" id="{2A241105-D9FA-DD13-5A25-AD8759C0FA3B}"/>
              </a:ext>
            </a:extLst>
          </p:cNvPr>
          <p:cNvSpPr/>
          <p:nvPr/>
        </p:nvSpPr>
        <p:spPr>
          <a:xfrm>
            <a:off x="6476541" y="1817150"/>
            <a:ext cx="4955458" cy="4451924"/>
          </a:xfrm>
          <a:prstGeom prst="rect">
            <a:avLst/>
          </a:prstGeom>
        </p:spPr>
        <p:txBody>
          <a:bodyPr wrap="square">
            <a:spAutoFit/>
          </a:bodyPr>
          <a:lstStyle/>
          <a:p>
            <a:pPr marL="457200" indent="-457200" algn="just" rtl="1">
              <a:lnSpc>
                <a:spcPct val="200000"/>
              </a:lnSpc>
              <a:buFont typeface="+mj-lt"/>
              <a:buAutoNum type="arabicPeriod" startAt="2"/>
            </a:pPr>
            <a:r>
              <a:rPr lang="ar-SA" sz="1700" b="1" dirty="0">
                <a:solidFill>
                  <a:srgbClr val="C00000"/>
                </a:solidFill>
                <a:latin typeface="Alexandria Light" pitchFamily="2" charset="-78"/>
                <a:cs typeface="Alexandria Light" pitchFamily="2" charset="-78"/>
              </a:rPr>
              <a:t>الاستماع (الفصل 3):</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يعد الاستماع الفعال أمرًا أساسيًا في تعزيز العلاقات الشخصية مع زملاء العمل والقادة والعملاء. ويمكن أن يؤثر الاستماع الفعال على مدى رضا الفرد عن العلاقة ويمكن أن يكون عاملًا حاسمًا فيما إذا كان شخص ما متواصلاً فعالاً. والاستماع، بالإضافة إلى قدرات الاتصال الأخرى، هو مؤشر محتمل لمن يحصل على ترقية أو من يتلقى مكافآت أخرى ذات صلة مثل المكانة والسلطة.</a:t>
            </a:r>
          </a:p>
        </p:txBody>
      </p:sp>
      <p:sp>
        <p:nvSpPr>
          <p:cNvPr id="4" name="TextBox 3">
            <a:extLst>
              <a:ext uri="{FF2B5EF4-FFF2-40B4-BE49-F238E27FC236}">
                <a16:creationId xmlns:a16="http://schemas.microsoft.com/office/drawing/2014/main" id="{EF5D1AAF-EABB-B98F-0862-F7075A4EA2E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864785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BA71D-00D9-8EFE-D95F-8E84EC1675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7FCCCE-CE49-9672-388A-76A37508ECE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485469-D9E5-AB6F-B265-D76B14D15F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FB44423-36BC-DF4A-106D-FBE1A421B93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BFA63041-CBBA-5796-1F86-C50655C25815}"/>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70546D9-B504-CD0F-8E7A-3E84B06825E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30B334C-9008-C52C-BBAF-18E8F9D6D7D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25BA8BA-7558-FDBE-B9AA-794847C0466F}"/>
              </a:ext>
            </a:extLst>
          </p:cNvPr>
          <p:cNvSpPr/>
          <p:nvPr/>
        </p:nvSpPr>
        <p:spPr>
          <a:xfrm>
            <a:off x="845574" y="1817150"/>
            <a:ext cx="4955458" cy="2010166"/>
          </a:xfrm>
          <a:prstGeom prst="rect">
            <a:avLst/>
          </a:prstGeom>
        </p:spPr>
        <p:txBody>
          <a:bodyPr wrap="square">
            <a:spAutoFit/>
          </a:bodyPr>
          <a:lstStyle/>
          <a:p>
            <a:pPr marL="457200" indent="-457200" algn="just">
              <a:lnSpc>
                <a:spcPct val="150000"/>
              </a:lnSpc>
              <a:buFont typeface="+mj-lt"/>
              <a:buAutoNum type="arabicPeriod" startAt="2"/>
            </a:pPr>
            <a:r>
              <a:rPr lang="en-US" sz="1700" b="1" dirty="0">
                <a:solidFill>
                  <a:srgbClr val="C00000"/>
                </a:solidFill>
                <a:latin typeface="Alexandria Light" pitchFamily="2" charset="-78"/>
                <a:cs typeface="Alexandria Light" pitchFamily="2" charset="-78"/>
              </a:rPr>
              <a:t>Listening (Chapter 3):</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handshake is an important example of nonverbal communication experienced in many business and professional situations..</a:t>
            </a:r>
          </a:p>
        </p:txBody>
      </p:sp>
      <p:sp>
        <p:nvSpPr>
          <p:cNvPr id="10" name="Rectangle 9">
            <a:extLst>
              <a:ext uri="{FF2B5EF4-FFF2-40B4-BE49-F238E27FC236}">
                <a16:creationId xmlns:a16="http://schemas.microsoft.com/office/drawing/2014/main" id="{790E014A-37BF-AACF-05D3-F261DC1A6767}"/>
              </a:ext>
            </a:extLst>
          </p:cNvPr>
          <p:cNvSpPr/>
          <p:nvPr/>
        </p:nvSpPr>
        <p:spPr>
          <a:xfrm>
            <a:off x="6476541" y="1817150"/>
            <a:ext cx="4955458" cy="2288383"/>
          </a:xfrm>
          <a:prstGeom prst="rect">
            <a:avLst/>
          </a:prstGeom>
        </p:spPr>
        <p:txBody>
          <a:bodyPr wrap="square">
            <a:spAutoFit/>
          </a:bodyPr>
          <a:lstStyle/>
          <a:p>
            <a:pPr marL="457200" indent="-457200" algn="just" rtl="1">
              <a:lnSpc>
                <a:spcPct val="200000"/>
              </a:lnSpc>
              <a:buFont typeface="+mj-lt"/>
              <a:buAutoNum type="arabicPeriod" startAt="2"/>
            </a:pPr>
            <a:r>
              <a:rPr lang="ar-SA" sz="2000" b="1" dirty="0">
                <a:solidFill>
                  <a:srgbClr val="C00000"/>
                </a:solidFill>
                <a:latin typeface="Alexandria Light" pitchFamily="2" charset="-78"/>
                <a:cs typeface="Alexandria Light" pitchFamily="2" charset="-78"/>
              </a:rPr>
              <a:t>الاستماع (الفصل 3):</a:t>
            </a:r>
            <a:endParaRPr lang="tr-TR" sz="2000" b="1" dirty="0">
              <a:solidFill>
                <a:srgbClr val="C0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المصافحة هي مثال مهم للتواصل غير اللفظي الذي يتم تجربته في العديد من المواقف التجارية والمهنية.</a:t>
            </a:r>
          </a:p>
        </p:txBody>
      </p:sp>
      <p:sp>
        <p:nvSpPr>
          <p:cNvPr id="4" name="TextBox 3">
            <a:extLst>
              <a:ext uri="{FF2B5EF4-FFF2-40B4-BE49-F238E27FC236}">
                <a16:creationId xmlns:a16="http://schemas.microsoft.com/office/drawing/2014/main" id="{21C104D1-FE35-AB01-BDF1-5012B0443EC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99704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D207A-5CD8-B84C-1178-5DA82B5FAA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111702-E873-DA65-1D87-6B41D6C4AB2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32A50C8-E367-F06A-8E6F-34CA89A885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2B95F62-2465-6D3B-1BB8-AED8906C0312}"/>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83A4CD59-5387-0945-61C3-F0B716F17983}"/>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4A3CD48-3A8B-009F-F5BB-E72B590EE4F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E52F7AE-D2D4-FB7D-9456-CD6958288A4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23084E-2337-8D67-AAA0-19E1EFA06675}"/>
              </a:ext>
            </a:extLst>
          </p:cNvPr>
          <p:cNvSpPr/>
          <p:nvPr/>
        </p:nvSpPr>
        <p:spPr>
          <a:xfrm>
            <a:off x="845574" y="1817150"/>
            <a:ext cx="4955458" cy="3972241"/>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Résumés, Interviews, and Negotiations (Chapter 4):</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part provides the information you’ll need to conduct a comprehensive job search and know yourself in terms of professional goals and the type of work environment you desire. </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Job seeking is one context in which business and professional excellence are critical to your success.</a:t>
            </a:r>
          </a:p>
        </p:txBody>
      </p:sp>
      <p:sp>
        <p:nvSpPr>
          <p:cNvPr id="10" name="Rectangle 9">
            <a:extLst>
              <a:ext uri="{FF2B5EF4-FFF2-40B4-BE49-F238E27FC236}">
                <a16:creationId xmlns:a16="http://schemas.microsoft.com/office/drawing/2014/main" id="{593AF568-444B-0FAB-7C29-573A10A3E8F4}"/>
              </a:ext>
            </a:extLst>
          </p:cNvPr>
          <p:cNvSpPr/>
          <p:nvPr/>
        </p:nvSpPr>
        <p:spPr>
          <a:xfrm>
            <a:off x="6476541" y="1817150"/>
            <a:ext cx="4955458" cy="4724370"/>
          </a:xfrm>
          <a:prstGeom prst="rect">
            <a:avLst/>
          </a:prstGeom>
        </p:spPr>
        <p:txBody>
          <a:bodyPr wrap="square">
            <a:spAutoFit/>
          </a:bodyPr>
          <a:lstStyle/>
          <a:p>
            <a:pPr marL="457200" indent="-457200" algn="just" rtl="1">
              <a:lnSpc>
                <a:spcPct val="200000"/>
              </a:lnSpc>
              <a:buFont typeface="+mj-lt"/>
              <a:buAutoNum type="arabicPeriod" startAt="3"/>
            </a:pPr>
            <a:r>
              <a:rPr lang="ar-SA" sz="1700" b="1" dirty="0">
                <a:solidFill>
                  <a:srgbClr val="C00000"/>
                </a:solidFill>
                <a:latin typeface="Alexandria Light" pitchFamily="2" charset="-78"/>
                <a:cs typeface="Alexandria Light" pitchFamily="2" charset="-78"/>
              </a:rPr>
              <a:t>السير الذاتية والمقابلات والمفاوضات (الفصل الرابع):</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يوفر هذا الجزء المعلومات التي ستحتاجها لإجراء بحث شامل عن وظيفة ومعرفة نفسك من حيث الأهداف المهنية ونوع بيئة العمل التي ترغب فيها.</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يعد البحث عن وظيفة أحد السياقات التي يكون فيها التميز التجاري والمهني أمرًا بالغ الأهمية لنجاحك.</a:t>
            </a:r>
          </a:p>
        </p:txBody>
      </p:sp>
      <p:sp>
        <p:nvSpPr>
          <p:cNvPr id="4" name="TextBox 3">
            <a:extLst>
              <a:ext uri="{FF2B5EF4-FFF2-40B4-BE49-F238E27FC236}">
                <a16:creationId xmlns:a16="http://schemas.microsoft.com/office/drawing/2014/main" id="{2DA7DC78-141D-0C78-AB06-2DC8BCAFB66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8977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E41D07-A5EE-5019-E7C9-D3CDCB091F8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752D68-D220-84A4-6404-073CE1F01F7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27B7A12-450C-7F9E-5E06-6688409173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555781A-C535-5F69-3AE1-2BD986CD203B}"/>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C77E12C5-813E-44FE-15C5-DF92B81CF396}"/>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D49A649-7A52-0C58-41EC-27091840EC22}"/>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9A58041-EA2E-C397-D325-B8BA46D1157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7D0A8E5-9A22-E6F4-CAC5-BBA5B199414E}"/>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Diverse Workplace (Chapter 5):</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will no doubt have coworkers whose views of the world and ways of living are different from yours.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diverse workplace context requires professional excellence fostered by cultural competence, perception checking, and mutual respect.</a:t>
            </a:r>
          </a:p>
        </p:txBody>
      </p:sp>
      <p:sp>
        <p:nvSpPr>
          <p:cNvPr id="10" name="Rectangle 9">
            <a:extLst>
              <a:ext uri="{FF2B5EF4-FFF2-40B4-BE49-F238E27FC236}">
                <a16:creationId xmlns:a16="http://schemas.microsoft.com/office/drawing/2014/main" id="{5C7135D8-130F-FC05-EA2B-8356FFCDDBF6}"/>
              </a:ext>
            </a:extLst>
          </p:cNvPr>
          <p:cNvSpPr/>
          <p:nvPr/>
        </p:nvSpPr>
        <p:spPr>
          <a:xfrm>
            <a:off x="6476541" y="1817150"/>
            <a:ext cx="4955458" cy="3304046"/>
          </a:xfrm>
          <a:prstGeom prst="rect">
            <a:avLst/>
          </a:prstGeom>
        </p:spPr>
        <p:txBody>
          <a:bodyPr wrap="square">
            <a:spAutoFit/>
          </a:bodyPr>
          <a:lstStyle/>
          <a:p>
            <a:pPr marL="457200" indent="-457200" algn="just" rtl="1">
              <a:lnSpc>
                <a:spcPct val="200000"/>
              </a:lnSpc>
              <a:buFont typeface="+mj-lt"/>
              <a:buAutoNum type="arabicPeriod" startAt="4"/>
            </a:pPr>
            <a:r>
              <a:rPr lang="ar-SA" sz="1700" b="1" dirty="0">
                <a:solidFill>
                  <a:srgbClr val="C00000"/>
                </a:solidFill>
                <a:latin typeface="Alexandria Light" pitchFamily="2" charset="-78"/>
                <a:cs typeface="Alexandria Light" pitchFamily="2" charset="-78"/>
              </a:rPr>
              <a:t>مكان العمل المتنوع (الفصل الخامس)::</a:t>
            </a:r>
            <a:endParaRPr lang="tr-TR" sz="1700" b="1" dirty="0">
              <a:solidFill>
                <a:srgbClr val="C0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لا شك أنك ستجد زملاء عمل تختلف آراؤهم عن آرائك في العالم وطرق معيشتهم.</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يتطلب سياق مكان العمل المتنوع التميز المهني الذي تعززه الكفاءة الثقافية، والتحقق من الإدراك، والاحترام المتبادل</a:t>
            </a:r>
            <a:r>
              <a:rPr lang="tr-TR" dirty="0">
                <a:latin typeface="Alexandria Light" pitchFamily="2" charset="-78"/>
                <a:cs typeface="Alexandria Light" pitchFamily="2" charset="-78"/>
              </a:rPr>
              <a:t>,</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DACE55A4-8558-8A88-9265-EDFA2A52E63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33941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DCE0E-BAF1-8CDB-1896-A4392C9626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BB27125-8E3D-E72B-0C42-76C89091BEF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ED48C7-7008-7ADA-A2F7-DBF36BA1F5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0A567BE-6BD3-A28B-F547-C52C0CBBA62A}"/>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18D79549-69B2-1320-4665-EF6A0D237E98}"/>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441DCE2-31BF-196C-05DD-A480BC0E10A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D46B206-4315-2F5B-41C5-04545159129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470E8D6-E0D3-C7C2-6CA5-0DB7736EE081}"/>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Interpersonal Communication at Work  (Chapter 6):</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Central to your personal and professional growth are the relationships and overall rapport you’ll have with your boss, coworkers, and clients.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Interpersonal communication (also referred to as people skills) helps you build relationships in your personal and professional life, but these skills also can help you to survive many challenges (e.g., conflict, difficult coworkers and clients).</a:t>
            </a:r>
          </a:p>
        </p:txBody>
      </p:sp>
      <p:sp>
        <p:nvSpPr>
          <p:cNvPr id="10" name="Rectangle 9">
            <a:extLst>
              <a:ext uri="{FF2B5EF4-FFF2-40B4-BE49-F238E27FC236}">
                <a16:creationId xmlns:a16="http://schemas.microsoft.com/office/drawing/2014/main" id="{91018278-52BC-40EB-2605-E2152B7F4642}"/>
              </a:ext>
            </a:extLst>
          </p:cNvPr>
          <p:cNvSpPr/>
          <p:nvPr/>
        </p:nvSpPr>
        <p:spPr>
          <a:xfrm>
            <a:off x="6476541" y="1817150"/>
            <a:ext cx="4955458" cy="4702634"/>
          </a:xfrm>
          <a:prstGeom prst="rect">
            <a:avLst/>
          </a:prstGeom>
        </p:spPr>
        <p:txBody>
          <a:bodyPr wrap="square">
            <a:spAutoFit/>
          </a:bodyPr>
          <a:lstStyle/>
          <a:p>
            <a:pPr marL="457200" indent="-457200" algn="just" rtl="1">
              <a:lnSpc>
                <a:spcPct val="200000"/>
              </a:lnSpc>
              <a:buFont typeface="+mj-lt"/>
              <a:buAutoNum type="arabicPeriod" startAt="5"/>
            </a:pPr>
            <a:r>
              <a:rPr lang="ar-SA" sz="1700" b="1" dirty="0">
                <a:solidFill>
                  <a:srgbClr val="C00000"/>
                </a:solidFill>
                <a:latin typeface="Alexandria Light" pitchFamily="2" charset="-78"/>
                <a:cs typeface="Alexandria Light" pitchFamily="2" charset="-78"/>
              </a:rPr>
              <a:t>التواصل بين الأشخاص في العمل (الفصل 6):</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إن العلاقات والتفاهم الشامل الذي ستتمتع به مع رئيسك وزملائك في العمل والعملاء يشكلان عنصرًا أساسيًا في نموك الشخصي والمهني.</a:t>
            </a:r>
          </a:p>
          <a:p>
            <a:pPr marL="457200" indent="-457200" algn="just" rtl="1">
              <a:lnSpc>
                <a:spcPct val="200000"/>
              </a:lnSpc>
              <a:buFont typeface="Arial" panose="020B0604020202020204" pitchFamily="34" charset="0"/>
              <a:buChar char="•"/>
            </a:pPr>
            <a:r>
              <a:rPr lang="ar-SA" sz="1500" dirty="0">
                <a:latin typeface="Alexandria Light" pitchFamily="2" charset="-78"/>
                <a:cs typeface="Alexandria Light" pitchFamily="2" charset="-78"/>
              </a:rPr>
              <a:t>يساعدك التواصل بين الأشخاص (يُشار إليه أيضًا باسم مهارات التعامل مع الأشخاص) على بناء علاقات في حياتك الشخصية والمهنية، ولكن هذه المهارات يمكن أن تساعدك أيضًا على النجاة من العديد من التحديات (على سبيل المثال، الصراعات، وزملاء العمل الصعبين والعملاء).</a:t>
            </a:r>
          </a:p>
        </p:txBody>
      </p:sp>
      <p:sp>
        <p:nvSpPr>
          <p:cNvPr id="4" name="TextBox 3">
            <a:extLst>
              <a:ext uri="{FF2B5EF4-FFF2-40B4-BE49-F238E27FC236}">
                <a16:creationId xmlns:a16="http://schemas.microsoft.com/office/drawing/2014/main" id="{56FA2B68-E2E1-C8D0-E550-31AB4A7937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06493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0A687-2CA4-0202-F652-6F20651C3D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D65DFDD-43BD-08C4-468C-482CAAE49AB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036B59-F1CA-C95E-686F-6484A9E06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3C3043E-4209-A587-5342-09C7C4164058}"/>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F82A7B52-DB8E-28B1-31E3-4015B41FAAA5}"/>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554F390-6C50-1CA6-D4A9-64205AAD367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8373AED-6352-11E9-224E-D8CA3866F98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08245C7-3B26-878A-13C4-73F1A4F4F494}"/>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6"/>
            </a:pPr>
            <a:r>
              <a:rPr lang="en-US" sz="1700" b="1" dirty="0">
                <a:solidFill>
                  <a:srgbClr val="C00000"/>
                </a:solidFill>
                <a:latin typeface="Alexandria Light" pitchFamily="2" charset="-78"/>
                <a:cs typeface="Alexandria Light" pitchFamily="2" charset="-78"/>
              </a:rPr>
              <a:t>Strengthening Teams and Conducting Meetings (Chapter 7):</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Working in a team context can be both a rewarding and an exhausting experience for any professional.</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chapter also focuses on the skills needed to run effective meetings, a primary tool for team communication.</a:t>
            </a:r>
          </a:p>
        </p:txBody>
      </p:sp>
      <p:sp>
        <p:nvSpPr>
          <p:cNvPr id="10" name="Rectangle 9">
            <a:extLst>
              <a:ext uri="{FF2B5EF4-FFF2-40B4-BE49-F238E27FC236}">
                <a16:creationId xmlns:a16="http://schemas.microsoft.com/office/drawing/2014/main" id="{3AF1D923-FD08-8FA7-1C4B-1D6EED2E3A6B}"/>
              </a:ext>
            </a:extLst>
          </p:cNvPr>
          <p:cNvSpPr/>
          <p:nvPr/>
        </p:nvSpPr>
        <p:spPr>
          <a:xfrm>
            <a:off x="6476541" y="1817150"/>
            <a:ext cx="4955458" cy="3334824"/>
          </a:xfrm>
          <a:prstGeom prst="rect">
            <a:avLst/>
          </a:prstGeom>
        </p:spPr>
        <p:txBody>
          <a:bodyPr wrap="square">
            <a:spAutoFit/>
          </a:bodyPr>
          <a:lstStyle/>
          <a:p>
            <a:pPr marL="457200" indent="-457200" algn="just" rtl="1">
              <a:lnSpc>
                <a:spcPct val="200000"/>
              </a:lnSpc>
              <a:buFont typeface="+mj-lt"/>
              <a:buAutoNum type="arabicPeriod" startAt="6"/>
            </a:pPr>
            <a:r>
              <a:rPr lang="ar-SA" sz="1700" b="1" dirty="0">
                <a:solidFill>
                  <a:srgbClr val="C00000"/>
                </a:solidFill>
                <a:latin typeface="Alexandria Light" pitchFamily="2" charset="-78"/>
                <a:cs typeface="Alexandria Light" pitchFamily="2" charset="-78"/>
              </a:rPr>
              <a:t>تعزيز الفرق وإجراء الاجتماعات (الفصل 7):</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يمكن أن يكون العمل في سياق الفريق تجربة مجزية ومجهدة في نفس الوقت لأي محترف.</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يركز هذا الفصل أيضًا على المهارات اللازمة لإدارة اجتماعات فعّالة، وهي أداة أساسية للتواصل بين أعضاء الفريق.</a:t>
            </a:r>
          </a:p>
        </p:txBody>
      </p:sp>
      <p:sp>
        <p:nvSpPr>
          <p:cNvPr id="4" name="TextBox 3">
            <a:extLst>
              <a:ext uri="{FF2B5EF4-FFF2-40B4-BE49-F238E27FC236}">
                <a16:creationId xmlns:a16="http://schemas.microsoft.com/office/drawing/2014/main" id="{9E4907B4-6339-3BB5-15B1-E934CD7CFDD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32031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8FF3C-4B86-7DB2-6912-02D5B6E062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7253730-F71C-DE22-84E1-60559EE5AE3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C02C85B-EE61-74F9-B551-1A99B6A71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4B3550B-5337-9906-4097-5B24236DAA6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21337106-C09A-36D7-AD8D-ABB342B9B2D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4B54D94-4752-BC74-A3D5-A0932C3ED6EF}"/>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FB2E30E-E3E2-CB28-31A0-75CBFA7C8AE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8C261C3-0B60-5184-770D-1235105500B7}"/>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7"/>
            </a:pPr>
            <a:r>
              <a:rPr lang="en-US" sz="1700" b="1" dirty="0">
                <a:solidFill>
                  <a:srgbClr val="C00000"/>
                </a:solidFill>
                <a:latin typeface="Alexandria Light" pitchFamily="2" charset="-78"/>
                <a:cs typeface="Alexandria Light" pitchFamily="2" charset="-78"/>
              </a:rPr>
              <a:t>Technology in the Workplace (Chapter 8):</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Technology in business and professional contexts is central to communication, planning, marketing, networking, organization, research, and the like.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Technology allows you to communicate faster than in years past with the use of e-mail, personal digital assistants, and a host of other devices designed to make the exchange of information in business instant rather than delayed.</a:t>
            </a:r>
          </a:p>
        </p:txBody>
      </p:sp>
      <p:sp>
        <p:nvSpPr>
          <p:cNvPr id="10" name="Rectangle 9">
            <a:extLst>
              <a:ext uri="{FF2B5EF4-FFF2-40B4-BE49-F238E27FC236}">
                <a16:creationId xmlns:a16="http://schemas.microsoft.com/office/drawing/2014/main" id="{322A3E39-F076-673E-B0B9-618FFAF982AA}"/>
              </a:ext>
            </a:extLst>
          </p:cNvPr>
          <p:cNvSpPr/>
          <p:nvPr/>
        </p:nvSpPr>
        <p:spPr>
          <a:xfrm>
            <a:off x="6476541" y="1817150"/>
            <a:ext cx="4955458" cy="4351897"/>
          </a:xfrm>
          <a:prstGeom prst="rect">
            <a:avLst/>
          </a:prstGeom>
        </p:spPr>
        <p:txBody>
          <a:bodyPr wrap="square">
            <a:spAutoFit/>
          </a:bodyPr>
          <a:lstStyle/>
          <a:p>
            <a:pPr marL="457200" indent="-457200" algn="just" rtl="1">
              <a:lnSpc>
                <a:spcPct val="150000"/>
              </a:lnSpc>
              <a:buFont typeface="+mj-lt"/>
              <a:buAutoNum type="arabicPeriod" startAt="7"/>
            </a:pPr>
            <a:r>
              <a:rPr lang="ar-SA" sz="1700" b="1" dirty="0">
                <a:solidFill>
                  <a:srgbClr val="C00000"/>
                </a:solidFill>
                <a:latin typeface="Alexandria Light" pitchFamily="2" charset="-78"/>
                <a:cs typeface="Alexandria Light" pitchFamily="2" charset="-78"/>
              </a:rPr>
              <a:t>التكنولوجيا في مكان العمل (الفصل 8):</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تعتبر التكنولوجيا في سياقات الأعمال والمهن أمرًا أساسيًا في التواصل والتخطيط والتسويق والتواصل والتنظيم والبحث وما شابه ذلك.</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تتيح لك التكنولوجيا التواصل بشكل أسرع من السنوات الماضية باستخدام البريد الإلكتروني والمساعدين الرقميين الشخصيين ومجموعة من الأجهزة الأخرى المصممة لجعل تبادل المعلومات في مجال الأعمال فوريًا بدلاً من التأخير.</a:t>
            </a:r>
          </a:p>
        </p:txBody>
      </p:sp>
      <p:sp>
        <p:nvSpPr>
          <p:cNvPr id="4" name="TextBox 3">
            <a:extLst>
              <a:ext uri="{FF2B5EF4-FFF2-40B4-BE49-F238E27FC236}">
                <a16:creationId xmlns:a16="http://schemas.microsoft.com/office/drawing/2014/main" id="{387826C2-CC97-9928-0153-8B03D78B4A9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86483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6AEDD-6572-C043-66FC-EFB4ABAF32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ACBDC3-8FE7-790E-DFF0-B08A6262180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4846A66-FED4-DF50-5286-5AD638F3BB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467F029-4D24-8D49-904E-3CD9617A0B57}"/>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940A621D-1404-D37C-5025-65FAA9614984}"/>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1468176-FE3E-7D19-6AAB-5533634FFB5E}"/>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8893A4A-9751-74BA-9C6C-E475683DC19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A60AA1E-461B-4878-0FEF-EDDCDF5D051B}"/>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8"/>
            </a:pPr>
            <a:r>
              <a:rPr lang="en-US" sz="1700" b="1" dirty="0">
                <a:solidFill>
                  <a:srgbClr val="C00000"/>
                </a:solidFill>
                <a:latin typeface="Alexandria Light" pitchFamily="2" charset="-78"/>
                <a:cs typeface="Alexandria Light" pitchFamily="2" charset="-78"/>
              </a:rPr>
              <a:t>Business and Professional Writing (Chapter 9):</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Written communication can challenge professionals in a variety of contexts.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How do I select the correct format to get the message out? Is it appropriate for me to send this document via e-mail? What tone should I strive for in this message? These are only a few of the questions about written communication that you may encounter in your career.</a:t>
            </a:r>
          </a:p>
        </p:txBody>
      </p:sp>
      <p:sp>
        <p:nvSpPr>
          <p:cNvPr id="10" name="Rectangle 9">
            <a:extLst>
              <a:ext uri="{FF2B5EF4-FFF2-40B4-BE49-F238E27FC236}">
                <a16:creationId xmlns:a16="http://schemas.microsoft.com/office/drawing/2014/main" id="{599639AC-D862-8F8E-AD65-14C376331C1F}"/>
              </a:ext>
            </a:extLst>
          </p:cNvPr>
          <p:cNvSpPr/>
          <p:nvPr/>
        </p:nvSpPr>
        <p:spPr>
          <a:xfrm>
            <a:off x="6476541" y="1817150"/>
            <a:ext cx="4955458" cy="4351897"/>
          </a:xfrm>
          <a:prstGeom prst="rect">
            <a:avLst/>
          </a:prstGeom>
        </p:spPr>
        <p:txBody>
          <a:bodyPr wrap="square">
            <a:spAutoFit/>
          </a:bodyPr>
          <a:lstStyle/>
          <a:p>
            <a:pPr marL="457200" indent="-457200" algn="just" rtl="1">
              <a:lnSpc>
                <a:spcPct val="150000"/>
              </a:lnSpc>
              <a:buFont typeface="+mj-lt"/>
              <a:buAutoNum type="arabicPeriod" startAt="8"/>
            </a:pPr>
            <a:r>
              <a:rPr lang="ar-SA" sz="1700" b="1" dirty="0">
                <a:solidFill>
                  <a:srgbClr val="C00000"/>
                </a:solidFill>
                <a:latin typeface="Alexandria Light" pitchFamily="2" charset="-78"/>
                <a:cs typeface="Alexandria Light" pitchFamily="2" charset="-78"/>
              </a:rPr>
              <a:t>الكتابة المهنية والتجارية (الفصل 9):</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أن تشكل الاتصالات المكتوبة تحديًا للمهنيين في مجموعة متنوعة من السياقات.</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كيف أختار التنسيق الصحيح لإخراج الرسالة؟ هل من المناسب أن أرسل هذه الوثيقة عبر البريد الإلكتروني؟ ما هي النبرة التي يجب أن أسعى إليها في هذه الرسالة؟ هذه ليست سوى عدد قليل من الأسئلة حول الاتصالات المكتوبة التي قد تواجهها في حياتك المهنية.</a:t>
            </a:r>
          </a:p>
        </p:txBody>
      </p:sp>
      <p:sp>
        <p:nvSpPr>
          <p:cNvPr id="4" name="TextBox 3">
            <a:extLst>
              <a:ext uri="{FF2B5EF4-FFF2-40B4-BE49-F238E27FC236}">
                <a16:creationId xmlns:a16="http://schemas.microsoft.com/office/drawing/2014/main" id="{B623A212-3726-B5A5-9011-83462D35628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78276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297A2-E249-8DD0-B3FB-7F84E07537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2328A0D-328C-8560-722A-854E663D0F7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313D6FB-1752-7685-2ABD-4714F33F81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C24644A-B57E-3E8D-3733-47E5C4EDA8C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9DF3D21E-D19C-D0C4-2C76-C7B4D3A3741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DB68774-5D77-40F4-ECCE-7CFB17B4D5B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FA08E0A-C7F8-4661-06FB-B2DCAC14079F}"/>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F96DAC6-13E2-03C9-F9BA-D16CEE7D6739}"/>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9"/>
            </a:pPr>
            <a:r>
              <a:rPr lang="en-US" sz="1700" b="1" dirty="0">
                <a:solidFill>
                  <a:srgbClr val="C00000"/>
                </a:solidFill>
                <a:latin typeface="Alexandria Light" pitchFamily="2" charset="-78"/>
                <a:cs typeface="Alexandria Light" pitchFamily="2" charset="-78"/>
              </a:rPr>
              <a:t>Leadership and Conflict Management (Chapter 10):</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In order to excel as a leader, you must understand what leadership is and get to know what style of leader you are and if your style works best in the business and professional context in which you’re working.</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Further, this chapter explores the challenges leaders experience, as well as</a:t>
            </a:r>
            <a:r>
              <a:rPr lang="tr-TR" sz="1700" dirty="0">
                <a:latin typeface="Alexandria Light" pitchFamily="2" charset="-78"/>
                <a:cs typeface="Alexandria Light" pitchFamily="2" charset="-78"/>
              </a:rPr>
              <a:t> </a:t>
            </a:r>
            <a:r>
              <a:rPr lang="en-US" sz="1700" dirty="0">
                <a:latin typeface="Alexandria Light" pitchFamily="2" charset="-78"/>
                <a:cs typeface="Alexandria Light" pitchFamily="2" charset="-78"/>
              </a:rPr>
              <a:t>strategies for leading difficult people and managing workplace conflict.</a:t>
            </a:r>
          </a:p>
        </p:txBody>
      </p:sp>
      <p:sp>
        <p:nvSpPr>
          <p:cNvPr id="10" name="Rectangle 9">
            <a:extLst>
              <a:ext uri="{FF2B5EF4-FFF2-40B4-BE49-F238E27FC236}">
                <a16:creationId xmlns:a16="http://schemas.microsoft.com/office/drawing/2014/main" id="{237D399E-C41B-1C5C-D624-0A9DCB0A3DFA}"/>
              </a:ext>
            </a:extLst>
          </p:cNvPr>
          <p:cNvSpPr/>
          <p:nvPr/>
        </p:nvSpPr>
        <p:spPr>
          <a:xfrm>
            <a:off x="6476541" y="1817150"/>
            <a:ext cx="4955458" cy="4593565"/>
          </a:xfrm>
          <a:prstGeom prst="rect">
            <a:avLst/>
          </a:prstGeom>
        </p:spPr>
        <p:txBody>
          <a:bodyPr wrap="square">
            <a:spAutoFit/>
          </a:bodyPr>
          <a:lstStyle/>
          <a:p>
            <a:pPr marL="457200" indent="-457200" algn="just" rtl="1">
              <a:lnSpc>
                <a:spcPct val="150000"/>
              </a:lnSpc>
              <a:buFont typeface="+mj-lt"/>
              <a:buAutoNum type="arabicPeriod" startAt="9"/>
            </a:pPr>
            <a:r>
              <a:rPr lang="ar-SA" sz="1700" b="1" dirty="0">
                <a:solidFill>
                  <a:srgbClr val="C00000"/>
                </a:solidFill>
                <a:latin typeface="Alexandria Light" pitchFamily="2" charset="-78"/>
                <a:cs typeface="Alexandria Light" pitchFamily="2" charset="-78"/>
              </a:rPr>
              <a:t>القيادة وإدارة الصراعات (الفصل العاشر):</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لكي تتفوق كقائد، يجب أن تفهم ما هي القيادة وأن تتعرف على أسلوبك القيادي وما إذا كان أسلوبك يعمل بشكل أفضل في سياق العمل والمهنة الذي تعمل فيه.</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وعلاوة على ذلك، يستكشف هذا الفصل التحديات التي يواجها القادة، فضلاً عن استراتيجيات قيادة الأشخاص الصعبين وإدارة الصراعات في مكان العمل.</a:t>
            </a:r>
          </a:p>
        </p:txBody>
      </p:sp>
      <p:sp>
        <p:nvSpPr>
          <p:cNvPr id="4" name="TextBox 3">
            <a:extLst>
              <a:ext uri="{FF2B5EF4-FFF2-40B4-BE49-F238E27FC236}">
                <a16:creationId xmlns:a16="http://schemas.microsoft.com/office/drawing/2014/main" id="{B11DFEA8-9965-6218-7565-17FB380AA59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5431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8572F6-ED14-8D2C-4A02-CA77B42216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73BBDF-FD88-10B8-7EAF-68841BFC790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F76630-15BB-11BA-2974-8E7F3FBFA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C1326E-A1BB-37EB-4D56-749677023A54}"/>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AB0040EA-24F6-62AA-7502-94255D1A230F}"/>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A75656E-A2A6-DD1A-7B6D-7EA91164D12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EBB6CB4-875E-6FC2-FD86-636C2A08EA1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273804B-DB9B-ED6C-D441-5FE08DBA0E07}"/>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10"/>
            </a:pPr>
            <a:r>
              <a:rPr lang="en-US" sz="1700" b="1" dirty="0">
                <a:solidFill>
                  <a:srgbClr val="C00000"/>
                </a:solidFill>
                <a:latin typeface="Alexandria Light" pitchFamily="2" charset="-78"/>
                <a:cs typeface="Alexandria Light" pitchFamily="2" charset="-78"/>
              </a:rPr>
              <a:t>Presentations (Chapters 11, 12, &amp; 13):</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part explores the presentation skills essential to your professional success. When you’re faced with an opportunity to give a formal presentation, pitch a product, present research findings, run a meeting, conduct a morning huddle, acknowledge outstanding employees, or motivate your team in difficult times, view that speaking situation as a chance to communicate professional excellence</a:t>
            </a:r>
            <a:r>
              <a:rPr lang="ar-SA" sz="1700" dirty="0">
                <a:latin typeface="Alexandria Light" pitchFamily="2" charset="-78"/>
                <a:cs typeface="Alexandria Light" pitchFamily="2" charset="-78"/>
              </a:rPr>
              <a:t>.</a:t>
            </a:r>
            <a:endParaRPr lang="en-US" sz="17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9048D458-8EC5-FE15-C870-74CA0FBC366E}"/>
              </a:ext>
            </a:extLst>
          </p:cNvPr>
          <p:cNvSpPr/>
          <p:nvPr/>
        </p:nvSpPr>
        <p:spPr>
          <a:xfrm>
            <a:off x="6476541" y="1817150"/>
            <a:ext cx="4955458" cy="4351897"/>
          </a:xfrm>
          <a:prstGeom prst="rect">
            <a:avLst/>
          </a:prstGeom>
        </p:spPr>
        <p:txBody>
          <a:bodyPr wrap="square">
            <a:spAutoFit/>
          </a:bodyPr>
          <a:lstStyle/>
          <a:p>
            <a:pPr marL="457200" indent="-457200" algn="just" rtl="1">
              <a:lnSpc>
                <a:spcPct val="150000"/>
              </a:lnSpc>
              <a:buFont typeface="+mj-lt"/>
              <a:buAutoNum type="arabicPeriod" startAt="10"/>
            </a:pPr>
            <a:r>
              <a:rPr lang="ar-SA" sz="1700" b="1" dirty="0">
                <a:solidFill>
                  <a:srgbClr val="C00000"/>
                </a:solidFill>
                <a:latin typeface="Alexandria Light" pitchFamily="2" charset="-78"/>
                <a:cs typeface="Alexandria Light" pitchFamily="2" charset="-78"/>
              </a:rPr>
              <a:t>العروض التقديمية (الفصول 11 و12 و13):</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يستكشف هذا الجزء مهارات العرض التقديمي الأساسية لتحقيق النجاح المهني. عندما تواجه فرصة لتقديم عرض تقديمي رسمي، أو تقديم منتج، أو تقديم نتائج بحثية، أو إدارة اجتماع، أو عقد اجتماع صباحي، أو تكريم الموظفين المتميزين، أو تحفيز فريقك في الأوقات الصعبة، فانظر إلى هذا الموقف الذي تتحدث فيه باعتباره فرصة للتواصل مع التميز المهني.</a:t>
            </a:r>
          </a:p>
        </p:txBody>
      </p:sp>
      <p:sp>
        <p:nvSpPr>
          <p:cNvPr id="4" name="TextBox 3">
            <a:extLst>
              <a:ext uri="{FF2B5EF4-FFF2-40B4-BE49-F238E27FC236}">
                <a16:creationId xmlns:a16="http://schemas.microsoft.com/office/drawing/2014/main" id="{F55F4352-29E6-A9D7-958C-8D0FA2E01D3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175058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566E2-3B39-96BE-64E2-328E8748DD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E80E03A-9595-B617-C0F7-32E84BF652D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95E3FDE-2A35-3B41-6BFC-8541C31103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7E908CE-824A-AFC1-F7D7-58CF7D4E77E2}"/>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4B442D4C-27C3-BB7C-0C3B-1928B357D95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43C3E44-3AC1-C47C-3340-7156EB433759}"/>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DE6000D-2303-AAD2-9045-3C5ED2EE1072}"/>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75201AE-4D1A-4521-0094-DC5F7367224B}"/>
              </a:ext>
            </a:extLst>
          </p:cNvPr>
          <p:cNvSpPr/>
          <p:nvPr/>
        </p:nvSpPr>
        <p:spPr>
          <a:xfrm>
            <a:off x="845574" y="1817150"/>
            <a:ext cx="4955458" cy="3187411"/>
          </a:xfrm>
          <a:prstGeom prst="rect">
            <a:avLst/>
          </a:prstGeom>
        </p:spPr>
        <p:txBody>
          <a:bodyPr wrap="square">
            <a:spAutoFit/>
          </a:bodyPr>
          <a:lstStyle/>
          <a:p>
            <a:pPr marL="457200" indent="-457200" algn="just">
              <a:lnSpc>
                <a:spcPct val="150000"/>
              </a:lnSpc>
              <a:buFont typeface="+mj-lt"/>
              <a:buAutoNum type="arabicPeriod" startAt="11"/>
            </a:pPr>
            <a:r>
              <a:rPr lang="en-US" sz="1700" b="1" dirty="0">
                <a:solidFill>
                  <a:srgbClr val="C00000"/>
                </a:solidFill>
                <a:latin typeface="Alexandria Light" pitchFamily="2" charset="-78"/>
                <a:cs typeface="Alexandria Light" pitchFamily="2" charset="-78"/>
              </a:rPr>
              <a:t>Work-Life Balance (Chapters 14):</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This part emphasizes the importance of work-life balance, explores the triggers that cause imbalance, and present communication strategies that enable you to sustain professional excellence and foster meaningful and successful relationships in your personal life.</a:t>
            </a:r>
          </a:p>
        </p:txBody>
      </p:sp>
      <p:sp>
        <p:nvSpPr>
          <p:cNvPr id="10" name="Rectangle 9">
            <a:extLst>
              <a:ext uri="{FF2B5EF4-FFF2-40B4-BE49-F238E27FC236}">
                <a16:creationId xmlns:a16="http://schemas.microsoft.com/office/drawing/2014/main" id="{1A2F7A27-7F6A-E2B1-118F-B7CE9507B3A8}"/>
              </a:ext>
            </a:extLst>
          </p:cNvPr>
          <p:cNvSpPr/>
          <p:nvPr/>
        </p:nvSpPr>
        <p:spPr>
          <a:xfrm>
            <a:off x="6476541" y="1817150"/>
            <a:ext cx="4955458" cy="4087529"/>
          </a:xfrm>
          <a:prstGeom prst="rect">
            <a:avLst/>
          </a:prstGeom>
        </p:spPr>
        <p:txBody>
          <a:bodyPr wrap="square">
            <a:spAutoFit/>
          </a:bodyPr>
          <a:lstStyle/>
          <a:p>
            <a:pPr marL="457200" indent="-457200" algn="just" rtl="1">
              <a:lnSpc>
                <a:spcPct val="150000"/>
              </a:lnSpc>
              <a:buFont typeface="+mj-lt"/>
              <a:buAutoNum type="arabicPeriod" startAt="11"/>
            </a:pPr>
            <a:r>
              <a:rPr lang="ar-SA" sz="1700" b="1" dirty="0">
                <a:solidFill>
                  <a:srgbClr val="C00000"/>
                </a:solidFill>
                <a:latin typeface="Alexandria Light" pitchFamily="2" charset="-78"/>
                <a:cs typeface="Alexandria Light" pitchFamily="2" charset="-78"/>
              </a:rPr>
              <a:t>التوازن بين العمل والحياة (الفصول 14):</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يؤكد هذا الجزء على أهمية التوازن بين العمل والحياة، ويستكشف المحفزات التي تسبب اختلال التوازن، ويقدم استراتيجيات الاتصال التي تمكنك من الحفاظ على التميز المهني وتعزيز العلاقات الهادفة والناجحة في حياتك الشخصية.</a:t>
            </a:r>
          </a:p>
        </p:txBody>
      </p:sp>
      <p:sp>
        <p:nvSpPr>
          <p:cNvPr id="4" name="TextBox 3">
            <a:extLst>
              <a:ext uri="{FF2B5EF4-FFF2-40B4-BE49-F238E27FC236}">
                <a16:creationId xmlns:a16="http://schemas.microsoft.com/office/drawing/2014/main" id="{516E934A-8384-E848-8FD8-57FCE51F42E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04710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FA7079-0EA0-13FA-0C0F-38D808388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5B51BC6-4669-6A42-6060-08451028EF9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489786F-41F2-7E0D-F00D-9A9D0DCC3DC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98778CD-DC6D-E55B-EBDC-FCE7563BA5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66E9DD8-CCEF-D19C-3ED7-3A1D632B7886}"/>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Importance of Human Communication </a:t>
            </a:r>
          </a:p>
        </p:txBody>
      </p:sp>
      <p:sp>
        <p:nvSpPr>
          <p:cNvPr id="9" name="TextBox 8">
            <a:extLst>
              <a:ext uri="{FF2B5EF4-FFF2-40B4-BE49-F238E27FC236}">
                <a16:creationId xmlns:a16="http://schemas.microsoft.com/office/drawing/2014/main" id="{980A7867-3D58-19DC-ACDE-B9095996C7A3}"/>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أهمية التواصل الإنساني </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21D520B-1676-1F2F-DFE7-1B349ADEE2D9}"/>
              </a:ext>
            </a:extLst>
          </p:cNvPr>
          <p:cNvSpPr/>
          <p:nvPr/>
        </p:nvSpPr>
        <p:spPr>
          <a:xfrm>
            <a:off x="314798" y="1728191"/>
            <a:ext cx="11238959" cy="707886"/>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Understanding the Importance of Human Communication in Business and Professional Contexts</a:t>
            </a:r>
          </a:p>
        </p:txBody>
      </p:sp>
      <p:sp>
        <p:nvSpPr>
          <p:cNvPr id="8" name="Rectangle: Rounded Corners 7">
            <a:extLst>
              <a:ext uri="{FF2B5EF4-FFF2-40B4-BE49-F238E27FC236}">
                <a16:creationId xmlns:a16="http://schemas.microsoft.com/office/drawing/2014/main" id="{713F3BED-D566-7387-8C69-27ED173DF261}"/>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83498-9AAD-6AF8-4306-0FBFEA77D38D}"/>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فهم أهمية التواصل الإنساني في السياقات التجارية والمهنية</a:t>
            </a:r>
          </a:p>
        </p:txBody>
      </p:sp>
      <p:pic>
        <p:nvPicPr>
          <p:cNvPr id="8194" name="Picture 2" descr="5 Ways to Improve Your Communication">
            <a:extLst>
              <a:ext uri="{FF2B5EF4-FFF2-40B4-BE49-F238E27FC236}">
                <a16:creationId xmlns:a16="http://schemas.microsoft.com/office/drawing/2014/main" id="{266A8E51-A7E7-7663-ADFC-C1A836B65F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18556" y="3599562"/>
            <a:ext cx="5016536" cy="31844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1D079DD-9C82-5648-1DF8-57030D4C7AF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52588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0130D6-0162-DEFA-D978-A0F2A985FF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162DF-1C89-5050-CC77-54CB80D2A99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9F6518-5067-4854-41E3-10C1ACFD85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CBF9A8A-C281-3487-9A8A-B06C4F60F67D}"/>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F994E421-7937-1B10-4C68-C75C2C34C506}"/>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5C454E9-92A3-782C-6FF8-854078438C21}"/>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622F9D2-27CB-A682-E74C-4FB0A2C7F790}"/>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A4B846B-6CA2-5327-8F00-45D692028EE1}"/>
              </a:ext>
            </a:extLst>
          </p:cNvPr>
          <p:cNvSpPr/>
          <p:nvPr/>
        </p:nvSpPr>
        <p:spPr>
          <a:xfrm>
            <a:off x="845574" y="1817150"/>
            <a:ext cx="4955458" cy="3764492"/>
          </a:xfrm>
          <a:prstGeom prst="rect">
            <a:avLst/>
          </a:prstGeom>
        </p:spPr>
        <p:txBody>
          <a:bodyPr wrap="square">
            <a:spAutoFit/>
          </a:bodyPr>
          <a:lstStyle/>
          <a:p>
            <a:pPr marL="457200" indent="-457200" algn="just">
              <a:lnSpc>
                <a:spcPct val="150000"/>
              </a:lnSpc>
              <a:buFont typeface="+mj-lt"/>
              <a:buAutoNum type="arabicPeriod"/>
            </a:pPr>
            <a:r>
              <a:rPr lang="en-US" b="1" dirty="0">
                <a:solidFill>
                  <a:srgbClr val="C00000"/>
                </a:solidFill>
                <a:latin typeface="Alexandria Light" pitchFamily="2" charset="-78"/>
                <a:cs typeface="Alexandria Light" pitchFamily="2" charset="-78"/>
              </a:rPr>
              <a:t>Role-Taking:</a:t>
            </a:r>
            <a:endParaRPr lang="tr-TR"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critical functions of human communication (sending and receiving messages, offering feedback, identifying the “role” of different communicators) must also be applied to the context of business communication.</a:t>
            </a:r>
          </a:p>
          <a:p>
            <a:pPr marL="457200" indent="-457200" algn="just">
              <a:lnSpc>
                <a:spcPct val="150000"/>
              </a:lnSpc>
              <a:buFont typeface="Arial" panose="020B0604020202020204" pitchFamily="34" charset="0"/>
              <a:buChar char="•"/>
            </a:pPr>
            <a:endParaRPr lang="en-US" sz="17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03E7263-BB64-6867-F021-D1F79843B4DF}"/>
              </a:ext>
            </a:extLst>
          </p:cNvPr>
          <p:cNvSpPr/>
          <p:nvPr/>
        </p:nvSpPr>
        <p:spPr>
          <a:xfrm>
            <a:off x="6476541" y="1817150"/>
            <a:ext cx="4955458" cy="3541226"/>
          </a:xfrm>
          <a:prstGeom prst="rect">
            <a:avLst/>
          </a:prstGeom>
        </p:spPr>
        <p:txBody>
          <a:bodyPr wrap="square">
            <a:spAutoFit/>
          </a:bodyPr>
          <a:lstStyle/>
          <a:p>
            <a:pPr marL="457200" indent="-457200" algn="just" rtl="1">
              <a:lnSpc>
                <a:spcPct val="150000"/>
              </a:lnSpc>
              <a:buFont typeface="+mj-lt"/>
              <a:buAutoNum type="arabicPeriod"/>
            </a:pPr>
            <a:r>
              <a:rPr lang="ar-SA" b="1" dirty="0">
                <a:solidFill>
                  <a:srgbClr val="C00000"/>
                </a:solidFill>
                <a:latin typeface="Alexandria Light" pitchFamily="2" charset="-78"/>
                <a:cs typeface="Alexandria Light" pitchFamily="2" charset="-78"/>
              </a:rPr>
              <a:t>تولي الأدوار:</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يجب أيضًا تطبيق الوظائف الأساسية للتواصل البشري (إرسال واستقبال الرسائل، وتقديم الملاحظات، وتحديد "دور" المتصلين المختلفين) في سياق الاتصالات التجارية.</a:t>
            </a:r>
          </a:p>
        </p:txBody>
      </p:sp>
      <p:sp>
        <p:nvSpPr>
          <p:cNvPr id="4" name="TextBox 3">
            <a:extLst>
              <a:ext uri="{FF2B5EF4-FFF2-40B4-BE49-F238E27FC236}">
                <a16:creationId xmlns:a16="http://schemas.microsoft.com/office/drawing/2014/main" id="{4B49A547-6040-8E8D-981D-68320A9DDDA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0073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1D36D-488B-D888-B66C-2BA5CB6BE4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250AF89-3235-A1C2-5961-1D39811AEE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81AEC9A-9947-C011-42CF-6DCEEDB275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805D302-0D04-D036-9B6E-68DEE4B9C186}"/>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16877E98-1180-8C2A-B4CE-6ACC9953034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63CE0B3-F129-1D25-2F09-3CE539C8D95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FD9003C-E8A3-DD3A-BC98-989C11E4EA6B}"/>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9EC0426-61E1-7C97-58C8-8E4CCDD5468F}"/>
              </a:ext>
            </a:extLst>
          </p:cNvPr>
          <p:cNvSpPr/>
          <p:nvPr/>
        </p:nvSpPr>
        <p:spPr>
          <a:xfrm>
            <a:off x="845574" y="1817150"/>
            <a:ext cx="4955458" cy="4615944"/>
          </a:xfrm>
          <a:prstGeom prst="rect">
            <a:avLst/>
          </a:prstGeom>
        </p:spPr>
        <p:txBody>
          <a:bodyPr wrap="square">
            <a:spAutoFit/>
          </a:bodyPr>
          <a:lstStyle/>
          <a:p>
            <a:pPr marL="457200" indent="-457200" algn="just">
              <a:lnSpc>
                <a:spcPct val="150000"/>
              </a:lnSpc>
              <a:buFont typeface="+mj-lt"/>
              <a:buAutoNum type="arabicPeriod" startAt="2"/>
            </a:pPr>
            <a:r>
              <a:rPr lang="en-US" b="1" dirty="0">
                <a:solidFill>
                  <a:srgbClr val="C00000"/>
                </a:solidFill>
                <a:latin typeface="Alexandria Light" pitchFamily="2" charset="-78"/>
                <a:cs typeface="Alexandria Light" pitchFamily="2" charset="-78"/>
              </a:rPr>
              <a:t>Previous Communication Experiences:</a:t>
            </a:r>
            <a:endParaRPr lang="tr-TR"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The way people respond initially to new business transactions depends greatly on their previous communication experiences in similar situations.</a:t>
            </a:r>
          </a:p>
          <a:p>
            <a:pPr marL="457200" indent="-457200" algn="just">
              <a:lnSpc>
                <a:spcPct val="150000"/>
              </a:lnSpc>
              <a:buFont typeface="Arial" panose="020B0604020202020204" pitchFamily="34" charset="0"/>
              <a:buChar char="•"/>
            </a:pPr>
            <a:r>
              <a:rPr lang="en-US" dirty="0">
                <a:latin typeface="Alexandria Light" pitchFamily="2" charset="-78"/>
                <a:cs typeface="Alexandria Light" pitchFamily="2" charset="-78"/>
              </a:rPr>
              <a:t>Depending on whether that experience was positive or negative, it helps form the basis for how you communicate in similar transactions in the future.</a:t>
            </a:r>
          </a:p>
        </p:txBody>
      </p:sp>
      <p:sp>
        <p:nvSpPr>
          <p:cNvPr id="10" name="Rectangle 9">
            <a:extLst>
              <a:ext uri="{FF2B5EF4-FFF2-40B4-BE49-F238E27FC236}">
                <a16:creationId xmlns:a16="http://schemas.microsoft.com/office/drawing/2014/main" id="{7759427B-0CCE-6207-6932-7E5DC8AC6865}"/>
              </a:ext>
            </a:extLst>
          </p:cNvPr>
          <p:cNvSpPr/>
          <p:nvPr/>
        </p:nvSpPr>
        <p:spPr>
          <a:xfrm>
            <a:off x="6476541" y="1817150"/>
            <a:ext cx="4955458" cy="4755148"/>
          </a:xfrm>
          <a:prstGeom prst="rect">
            <a:avLst/>
          </a:prstGeom>
        </p:spPr>
        <p:txBody>
          <a:bodyPr wrap="square">
            <a:spAutoFit/>
          </a:bodyPr>
          <a:lstStyle/>
          <a:p>
            <a:pPr marL="457200" indent="-457200" algn="just" rtl="1">
              <a:lnSpc>
                <a:spcPct val="150000"/>
              </a:lnSpc>
              <a:buFont typeface="+mj-lt"/>
              <a:buAutoNum type="arabicPeriod" startAt="2"/>
            </a:pPr>
            <a:r>
              <a:rPr lang="ar-SA" b="1" dirty="0">
                <a:solidFill>
                  <a:srgbClr val="C00000"/>
                </a:solidFill>
                <a:latin typeface="Alexandria Light" pitchFamily="2" charset="-78"/>
                <a:cs typeface="Alexandria Light" pitchFamily="2" charset="-78"/>
              </a:rPr>
              <a:t>الخبرات السابقة في التواصل:</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إن الطريقة التي يستجيب بها الأشخاص في البداية للمعاملات التجارية الجديدة تعتمد إلى حد كبير على خبراتهم السابقة في التواصل في مواقف مماثلة.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واعتمادًا على ما إذا كانت هذه التجربة إيجابية أم سلبية، فإنها تساعد في تشكيل الأساس لكيفية التواصل في المعاملات المماثلة في المستقبل.</a:t>
            </a:r>
          </a:p>
        </p:txBody>
      </p:sp>
      <p:sp>
        <p:nvSpPr>
          <p:cNvPr id="4" name="TextBox 3">
            <a:extLst>
              <a:ext uri="{FF2B5EF4-FFF2-40B4-BE49-F238E27FC236}">
                <a16:creationId xmlns:a16="http://schemas.microsoft.com/office/drawing/2014/main" id="{82BEF239-E122-D3E4-198A-585C239706F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49535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1D7E4-E888-06D9-503E-B21C775BE5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2E8847-D63E-CF9C-135D-771E669FE4C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264553-5A63-E9AF-E1D7-372BFB6BC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4A72018-9544-62CA-9700-A9B4FA79E1FB}"/>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D32EED12-40DC-0100-7DB2-8F0C514A0C4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780FFA3-ADDB-5035-07F7-3E7D534F58CB}"/>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9D7B869-E0B3-6484-6CCC-B1C7D708EDE7}"/>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46B46A9-16E7-AFCE-7FBE-23F02F6623A4}"/>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3"/>
            </a:pPr>
            <a:r>
              <a:rPr lang="en-US" sz="1700" b="1" dirty="0">
                <a:solidFill>
                  <a:srgbClr val="C00000"/>
                </a:solidFill>
                <a:latin typeface="Alexandria Light" pitchFamily="2" charset="-78"/>
                <a:cs typeface="Alexandria Light" pitchFamily="2" charset="-78"/>
              </a:rPr>
              <a:t>Communication Channels: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Depending on your physical location, your communication approach can alter significantly. For example, your communication with a classmate will likely be much more informal than your communication with a professor.</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channel of communication can also affect communication. Many people feel comfortable taking a more aggressive or assertive tone when using e-mail than when engaging in face-to-face.</a:t>
            </a:r>
          </a:p>
        </p:txBody>
      </p:sp>
      <p:sp>
        <p:nvSpPr>
          <p:cNvPr id="10" name="Rectangle 9">
            <a:extLst>
              <a:ext uri="{FF2B5EF4-FFF2-40B4-BE49-F238E27FC236}">
                <a16:creationId xmlns:a16="http://schemas.microsoft.com/office/drawing/2014/main" id="{7B8762DB-5C06-BC8D-4C1B-E67FA76051B2}"/>
              </a:ext>
            </a:extLst>
          </p:cNvPr>
          <p:cNvSpPr/>
          <p:nvPr/>
        </p:nvSpPr>
        <p:spPr>
          <a:xfrm>
            <a:off x="6476541" y="1817150"/>
            <a:ext cx="4955458" cy="4513480"/>
          </a:xfrm>
          <a:prstGeom prst="rect">
            <a:avLst/>
          </a:prstGeom>
        </p:spPr>
        <p:txBody>
          <a:bodyPr wrap="square">
            <a:spAutoFit/>
          </a:bodyPr>
          <a:lstStyle/>
          <a:p>
            <a:pPr marL="457200" indent="-457200" algn="just" rtl="1">
              <a:lnSpc>
                <a:spcPct val="150000"/>
              </a:lnSpc>
              <a:buFont typeface="+mj-lt"/>
              <a:buAutoNum type="arabicPeriod" startAt="3"/>
            </a:pPr>
            <a:r>
              <a:rPr lang="ar-SA" sz="1700" b="1" dirty="0">
                <a:solidFill>
                  <a:srgbClr val="C00000"/>
                </a:solidFill>
                <a:latin typeface="Alexandria Light" pitchFamily="2" charset="-78"/>
                <a:cs typeface="Alexandria Light" pitchFamily="2" charset="-78"/>
              </a:rPr>
              <a:t>قنوات الاتصال:</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اعتمادًا على موقعك الجغرافي، قد يتغير أسلوبك في الاتصال بشكل كبير. على سبيل المثال، من المرجح أن يكون اتصالك بزميل في الفصل الدراسي أقل رسمية من اتصالك بأستاذ جامعي.</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لقناة الاتصال أيضًا أن تؤثر على الاتصال. يشعر العديد من الأشخاص بالراحة عند استخدام نبرة أكثر عدوانية أو حزمًا عند استخدام البريد الإلكتروني مقارنة بالتواصل وجهاً لوجه.</a:t>
            </a:r>
          </a:p>
        </p:txBody>
      </p:sp>
      <p:sp>
        <p:nvSpPr>
          <p:cNvPr id="4" name="TextBox 3">
            <a:extLst>
              <a:ext uri="{FF2B5EF4-FFF2-40B4-BE49-F238E27FC236}">
                <a16:creationId xmlns:a16="http://schemas.microsoft.com/office/drawing/2014/main" id="{3EF5DFF1-4C83-D77E-E85A-88D834D16D1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709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6C810A-E6CF-74F6-72F4-B033443F5F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AA63387-42FE-BF46-D47E-ECBD669F49F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CE3C164-8E54-FC68-4CE2-28C13A4098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730146-986E-F435-57EE-3D8EAE636D1E}"/>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F96D4114-EB66-BC0C-3F6D-E07495DAF4AA}"/>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52D5D3C-8B25-4406-AD21-BB34D235D04C}"/>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AADC2E1-2FD3-4174-82A3-49743EEE9E7D}"/>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7FE5EE-45C4-A02E-713E-8FFD54FD2FB6}"/>
              </a:ext>
            </a:extLst>
          </p:cNvPr>
          <p:cNvSpPr/>
          <p:nvPr/>
        </p:nvSpPr>
        <p:spPr>
          <a:xfrm>
            <a:off x="845574" y="1817150"/>
            <a:ext cx="4955458" cy="4757071"/>
          </a:xfrm>
          <a:prstGeom prst="rect">
            <a:avLst/>
          </a:prstGeom>
        </p:spPr>
        <p:txBody>
          <a:bodyPr wrap="square">
            <a:spAutoFit/>
          </a:bodyPr>
          <a:lstStyle/>
          <a:p>
            <a:pPr marL="457200" indent="-457200" algn="just">
              <a:lnSpc>
                <a:spcPct val="150000"/>
              </a:lnSpc>
              <a:buFont typeface="+mj-lt"/>
              <a:buAutoNum type="arabicPeriod" startAt="4"/>
            </a:pPr>
            <a:r>
              <a:rPr lang="en-US" sz="1700" b="1" dirty="0">
                <a:solidFill>
                  <a:srgbClr val="C00000"/>
                </a:solidFill>
                <a:latin typeface="Alexandria Light" pitchFamily="2" charset="-78"/>
                <a:cs typeface="Alexandria Light" pitchFamily="2" charset="-78"/>
              </a:rPr>
              <a:t>Cultural Influences: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way we communicate, with whom we communicate, and what we communicate are almost always influenced by culture.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organizational culture influences how we frame our communication with others both within and outside that organization.</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You must be dynamic in adhering to the rules and norms of different communication situations.</a:t>
            </a:r>
          </a:p>
        </p:txBody>
      </p:sp>
      <p:sp>
        <p:nvSpPr>
          <p:cNvPr id="10" name="Rectangle 9">
            <a:extLst>
              <a:ext uri="{FF2B5EF4-FFF2-40B4-BE49-F238E27FC236}">
                <a16:creationId xmlns:a16="http://schemas.microsoft.com/office/drawing/2014/main" id="{ED8E4104-366C-DC95-3FB4-D2BB82369CE3}"/>
              </a:ext>
            </a:extLst>
          </p:cNvPr>
          <p:cNvSpPr/>
          <p:nvPr/>
        </p:nvSpPr>
        <p:spPr>
          <a:xfrm>
            <a:off x="6476541" y="1817150"/>
            <a:ext cx="4955458" cy="4755148"/>
          </a:xfrm>
          <a:prstGeom prst="rect">
            <a:avLst/>
          </a:prstGeom>
        </p:spPr>
        <p:txBody>
          <a:bodyPr wrap="square">
            <a:spAutoFit/>
          </a:bodyPr>
          <a:lstStyle/>
          <a:p>
            <a:pPr marL="457200" indent="-457200" algn="just" rtl="1">
              <a:lnSpc>
                <a:spcPct val="150000"/>
              </a:lnSpc>
              <a:buFont typeface="+mj-lt"/>
              <a:buAutoNum type="arabicPeriod" startAt="4"/>
            </a:pPr>
            <a:r>
              <a:rPr lang="ar-SA" sz="1700" b="1" dirty="0">
                <a:solidFill>
                  <a:srgbClr val="C00000"/>
                </a:solidFill>
                <a:latin typeface="Alexandria Light" pitchFamily="2" charset="-78"/>
                <a:cs typeface="Alexandria Light" pitchFamily="2" charset="-78"/>
              </a:rPr>
              <a:t>التأثيرات الثقافية: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إن الطريقة التي نتواصل بها، والأشخاص الذين نتواصل معهم، وما نتواصل به تتأثر دائمًا تقريبًا بالثقافة.</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إن الثقافة التنظيمية تؤثر على كيفية صياغة اتصالاتنا مع الآخرين سواء داخل المنظمة أو خارجها.</a:t>
            </a:r>
          </a:p>
          <a:p>
            <a:pPr marL="457200" indent="-457200" algn="just" rtl="1">
              <a:lnSpc>
                <a:spcPct val="200000"/>
              </a:lnSpc>
              <a:buFont typeface="Arial" panose="020B0604020202020204" pitchFamily="34" charset="0"/>
              <a:buChar char="•"/>
            </a:pPr>
            <a:r>
              <a:rPr lang="ar-SA" sz="1700" dirty="0">
                <a:latin typeface="Alexandria Light" pitchFamily="2" charset="-78"/>
                <a:cs typeface="Alexandria Light" pitchFamily="2" charset="-78"/>
              </a:rPr>
              <a:t>يجب أن تكون ديناميكيًا في الالتزام بقواعد ومعايير مواقف الاتصال المختلفة.</a:t>
            </a:r>
          </a:p>
        </p:txBody>
      </p:sp>
      <p:sp>
        <p:nvSpPr>
          <p:cNvPr id="4" name="TextBox 3">
            <a:extLst>
              <a:ext uri="{FF2B5EF4-FFF2-40B4-BE49-F238E27FC236}">
                <a16:creationId xmlns:a16="http://schemas.microsoft.com/office/drawing/2014/main" id="{FA46E7A7-D337-0868-F6C9-6B3F98D6D2F4}"/>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33335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CDCFC4-4520-20F4-6FF3-DF68E476E4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1294D2-5862-DBCB-0ED2-770B5C17456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3864C1-9735-B8C8-FFDB-C313F5471E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9CEA485-448E-DD64-3971-9E5C38C31C35}"/>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072974D4-0ABF-F93F-EE19-B3407485820B}"/>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3D4929-C506-5C94-E995-4169D9195C44}"/>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880914B-9A4E-3167-1165-34E9C0A751B8}"/>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A3FE6F8-4F86-BA49-829D-C115BD5E7171}"/>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Communication Relationships: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The perceived social hierarchy between communicators, whether they be strangers or intimates, significantly influences the nature of the communication interaction. The way you would communicate with a customer would differ from the way you communicate with a coworker, which would also differ from how you communicate with your supervisor.</a:t>
            </a:r>
          </a:p>
        </p:txBody>
      </p:sp>
      <p:sp>
        <p:nvSpPr>
          <p:cNvPr id="10" name="Rectangle 9">
            <a:extLst>
              <a:ext uri="{FF2B5EF4-FFF2-40B4-BE49-F238E27FC236}">
                <a16:creationId xmlns:a16="http://schemas.microsoft.com/office/drawing/2014/main" id="{5B6496F2-54A8-29F9-2B96-B289217BB051}"/>
              </a:ext>
            </a:extLst>
          </p:cNvPr>
          <p:cNvSpPr/>
          <p:nvPr/>
        </p:nvSpPr>
        <p:spPr>
          <a:xfrm>
            <a:off x="6476541" y="1817150"/>
            <a:ext cx="4955458" cy="4442819"/>
          </a:xfrm>
          <a:prstGeom prst="rect">
            <a:avLst/>
          </a:prstGeom>
        </p:spPr>
        <p:txBody>
          <a:bodyPr wrap="square">
            <a:spAutoFit/>
          </a:bodyPr>
          <a:lstStyle/>
          <a:p>
            <a:pPr marL="457200" indent="-457200" algn="just" rtl="1">
              <a:lnSpc>
                <a:spcPct val="150000"/>
              </a:lnSpc>
              <a:buFont typeface="+mj-lt"/>
              <a:buAutoNum type="arabicPeriod" startAt="5"/>
            </a:pPr>
            <a:r>
              <a:rPr lang="ar-SA" sz="1700" b="1" dirty="0">
                <a:solidFill>
                  <a:srgbClr val="C00000"/>
                </a:solidFill>
                <a:latin typeface="Alexandria Light" pitchFamily="2" charset="-78"/>
                <a:cs typeface="Alexandria Light" pitchFamily="2" charset="-78"/>
              </a:rPr>
              <a:t>العلاقات الاتصالية: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إن التسلسل الاجتماعي المتصور بين المتصلين، سواء كانوا غرباء أو مقربين، يؤثر بشكل كبير على طبيعة التفاعل الاتصالي. فالطريقة التي تتواصل بها مع العميل تختلف عن الطريقة التي تتواصل بها مع زميل في العمل، والتي تختلف أيضًا عن الطريقة التي تتواصل بها مع مشرفك.</a:t>
            </a:r>
          </a:p>
        </p:txBody>
      </p:sp>
      <p:sp>
        <p:nvSpPr>
          <p:cNvPr id="4" name="TextBox 3">
            <a:extLst>
              <a:ext uri="{FF2B5EF4-FFF2-40B4-BE49-F238E27FC236}">
                <a16:creationId xmlns:a16="http://schemas.microsoft.com/office/drawing/2014/main" id="{B0D6AE63-F3FA-C370-28CA-48C26D0674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3872471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6866F-4012-B948-55DB-A81C25409F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E548D1-4780-C6DE-343D-0283AE99D3E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28FD17F-7CE9-8213-7798-8384C42997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2804C8F-6FC1-6EEF-2B2B-CF1D256B79BF}"/>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Business and Professional Excellence in Context</a:t>
            </a:r>
          </a:p>
        </p:txBody>
      </p:sp>
      <p:sp>
        <p:nvSpPr>
          <p:cNvPr id="9" name="TextBox 8">
            <a:extLst>
              <a:ext uri="{FF2B5EF4-FFF2-40B4-BE49-F238E27FC236}">
                <a16:creationId xmlns:a16="http://schemas.microsoft.com/office/drawing/2014/main" id="{7507D8BE-A4D5-B5B9-0476-796C6B55A95D}"/>
              </a:ext>
            </a:extLst>
          </p:cNvPr>
          <p:cNvSpPr txBox="1"/>
          <p:nvPr/>
        </p:nvSpPr>
        <p:spPr>
          <a:xfrm>
            <a:off x="6729323" y="648421"/>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التميز التجاري والمهني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F951D5B-C486-489F-45A5-CE821EF22110}"/>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ABE0869F-352A-6225-13D6-4EA6BAE69635}"/>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B8491B9-275E-52F4-943E-6A01B2E79122}"/>
              </a:ext>
            </a:extLst>
          </p:cNvPr>
          <p:cNvSpPr/>
          <p:nvPr/>
        </p:nvSpPr>
        <p:spPr>
          <a:xfrm>
            <a:off x="845574" y="1817150"/>
            <a:ext cx="4955458" cy="4364656"/>
          </a:xfrm>
          <a:prstGeom prst="rect">
            <a:avLst/>
          </a:prstGeom>
        </p:spPr>
        <p:txBody>
          <a:bodyPr wrap="square">
            <a:spAutoFit/>
          </a:bodyPr>
          <a:lstStyle/>
          <a:p>
            <a:pPr marL="457200" indent="-457200" algn="just">
              <a:lnSpc>
                <a:spcPct val="150000"/>
              </a:lnSpc>
              <a:buFont typeface="+mj-lt"/>
              <a:buAutoNum type="arabicPeriod" startAt="5"/>
            </a:pPr>
            <a:r>
              <a:rPr lang="en-US" sz="1700" b="1" dirty="0">
                <a:solidFill>
                  <a:srgbClr val="C00000"/>
                </a:solidFill>
                <a:latin typeface="Alexandria Light" pitchFamily="2" charset="-78"/>
                <a:cs typeface="Alexandria Light" pitchFamily="2" charset="-78"/>
              </a:rPr>
              <a:t>Communication Relationships:</a:t>
            </a:r>
            <a:endParaRPr lang="tr-TR" sz="1700" b="1" dirty="0">
              <a:solidFill>
                <a:srgbClr val="C00000"/>
              </a:solidFill>
              <a:latin typeface="Alexandria Light" pitchFamily="2" charset="-78"/>
              <a:cs typeface="Alexandria Light" pitchFamily="2" charset="-78"/>
            </a:endParaRP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Organizational structures require that you be fluid in switching your communication strategies depending on your relationship with the other communicator(s). This includes not only your initial communication but also the type of feedback you give and the amount of appropriate self-disclosure the sender and receiver provide one another. </a:t>
            </a:r>
          </a:p>
        </p:txBody>
      </p:sp>
      <p:sp>
        <p:nvSpPr>
          <p:cNvPr id="10" name="Rectangle 9">
            <a:extLst>
              <a:ext uri="{FF2B5EF4-FFF2-40B4-BE49-F238E27FC236}">
                <a16:creationId xmlns:a16="http://schemas.microsoft.com/office/drawing/2014/main" id="{B82DE5A3-05EE-F24E-75F0-568C5D8B3459}"/>
              </a:ext>
            </a:extLst>
          </p:cNvPr>
          <p:cNvSpPr/>
          <p:nvPr/>
        </p:nvSpPr>
        <p:spPr>
          <a:xfrm>
            <a:off x="6476541" y="1817150"/>
            <a:ext cx="4955458" cy="4442819"/>
          </a:xfrm>
          <a:prstGeom prst="rect">
            <a:avLst/>
          </a:prstGeom>
        </p:spPr>
        <p:txBody>
          <a:bodyPr wrap="square">
            <a:spAutoFit/>
          </a:bodyPr>
          <a:lstStyle/>
          <a:p>
            <a:pPr marL="457200" indent="-457200" algn="just" rtl="1">
              <a:lnSpc>
                <a:spcPct val="150000"/>
              </a:lnSpc>
              <a:buFont typeface="+mj-lt"/>
              <a:buAutoNum type="arabicPeriod" startAt="5"/>
            </a:pPr>
            <a:r>
              <a:rPr lang="ar-SA" sz="1700" b="1" dirty="0">
                <a:solidFill>
                  <a:srgbClr val="C00000"/>
                </a:solidFill>
                <a:latin typeface="Alexandria Light" pitchFamily="2" charset="-78"/>
                <a:cs typeface="Alexandria Light" pitchFamily="2" charset="-78"/>
              </a:rPr>
              <a:t>العلاقات الاتصالية:</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تتطلب الهياكل التنظيمية منك أن تكون مرنًا في تبديل استراتيجيات الاتصال الخاصة بك اعتمادًا على علاقتك بالمتصلين الآخرين. وهذا لا يشمل فقط اتصالك الأولي ولكن أيضًا نوع الملاحظات التي تقدمها ومقدار الإفصاح الذاتي المناسب الذي يقدمه المرسل والمستقبل لبعضهما البعض.</a:t>
            </a:r>
          </a:p>
        </p:txBody>
      </p:sp>
      <p:sp>
        <p:nvSpPr>
          <p:cNvPr id="4" name="TextBox 3">
            <a:extLst>
              <a:ext uri="{FF2B5EF4-FFF2-40B4-BE49-F238E27FC236}">
                <a16:creationId xmlns:a16="http://schemas.microsoft.com/office/drawing/2014/main" id="{55EF9C7A-E3A3-A683-1679-38F2F8376E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4869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CA0E8B-B763-04BA-FE06-2456CDDAE2D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25308C-EEB9-CF15-E0F0-253EC2373DB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2342C8-8124-07D5-A472-632067E76734}"/>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2AAC2-7C53-E8D2-23AE-77AC5F970C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B3B4946-6EC3-EEB7-1695-DFC6B81D1263}"/>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 Complex Process</a:t>
            </a:r>
          </a:p>
        </p:txBody>
      </p:sp>
      <p:sp>
        <p:nvSpPr>
          <p:cNvPr id="9" name="TextBox 8">
            <a:extLst>
              <a:ext uri="{FF2B5EF4-FFF2-40B4-BE49-F238E27FC236}">
                <a16:creationId xmlns:a16="http://schemas.microsoft.com/office/drawing/2014/main" id="{E27849F8-2540-CA76-A209-10DA9818EC33}"/>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عملية معقدة</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01C955F2-5B36-CB22-45AD-986CD74C8068}"/>
              </a:ext>
            </a:extLst>
          </p:cNvPr>
          <p:cNvSpPr/>
          <p:nvPr/>
        </p:nvSpPr>
        <p:spPr>
          <a:xfrm>
            <a:off x="314798" y="1728191"/>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Communication: A Complex Process</a:t>
            </a:r>
          </a:p>
        </p:txBody>
      </p:sp>
      <p:sp>
        <p:nvSpPr>
          <p:cNvPr id="8" name="Rectangle: Rounded Corners 7">
            <a:extLst>
              <a:ext uri="{FF2B5EF4-FFF2-40B4-BE49-F238E27FC236}">
                <a16:creationId xmlns:a16="http://schemas.microsoft.com/office/drawing/2014/main" id="{574C3D02-7C2F-162B-6CF6-68CF6E643DAC}"/>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8A6452-C2A7-B1E9-9C4D-D801DE08DCEB}"/>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التواصل: عملية معقدة</a:t>
            </a:r>
          </a:p>
        </p:txBody>
      </p:sp>
      <p:pic>
        <p:nvPicPr>
          <p:cNvPr id="9218" name="Picture 2" descr="Communication Process: 10 Steps and Components">
            <a:extLst>
              <a:ext uri="{FF2B5EF4-FFF2-40B4-BE49-F238E27FC236}">
                <a16:creationId xmlns:a16="http://schemas.microsoft.com/office/drawing/2014/main" id="{39080811-29E3-2443-434E-445C0796405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043"/>
          <a:stretch/>
        </p:blipFill>
        <p:spPr bwMode="auto">
          <a:xfrm>
            <a:off x="2815157" y="3599562"/>
            <a:ext cx="6238240" cy="30513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6793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8153E-B747-6DF7-DC28-CAAC9AB0A52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AB30DED-C800-443B-604A-C55ACB871BF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4D2DEA-66B0-21F6-99CA-0B2C95A82D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0A754D-EDA8-C49B-9083-DCB937C373AA}"/>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 Complex Process</a:t>
            </a:r>
          </a:p>
        </p:txBody>
      </p:sp>
      <p:sp>
        <p:nvSpPr>
          <p:cNvPr id="9" name="TextBox 8">
            <a:extLst>
              <a:ext uri="{FF2B5EF4-FFF2-40B4-BE49-F238E27FC236}">
                <a16:creationId xmlns:a16="http://schemas.microsoft.com/office/drawing/2014/main" id="{5F4900A8-12DE-9614-C946-FB63F21145B9}"/>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التواصل: عملية معقدة</a:t>
            </a:r>
            <a:endParaRPr lang="en-US" sz="18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5CE21D8-5828-DD0B-59C8-4EDAF9CCBD17}"/>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666A1B4-23A0-03CB-1F57-F3E0B5C3A464}"/>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A12624B-F1A3-86C7-5191-3CB941D71B34}"/>
              </a:ext>
            </a:extLst>
          </p:cNvPr>
          <p:cNvSpPr/>
          <p:nvPr/>
        </p:nvSpPr>
        <p:spPr>
          <a:xfrm>
            <a:off x="845574" y="1817150"/>
            <a:ext cx="4955458" cy="373358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b="1" dirty="0">
                <a:solidFill>
                  <a:schemeClr val="accent6">
                    <a:lumMod val="50000"/>
                  </a:schemeClr>
                </a:solidFill>
                <a:latin typeface="Alexandria" pitchFamily="2" charset="-78"/>
                <a:cs typeface="Alexandria" pitchFamily="2" charset="-78"/>
              </a:rPr>
              <a:t>Communication</a:t>
            </a:r>
            <a:r>
              <a:rPr lang="en-US" sz="2000" dirty="0">
                <a:latin typeface="Alexandria Light" pitchFamily="2" charset="-78"/>
                <a:cs typeface="Alexandria Light" pitchFamily="2" charset="-78"/>
              </a:rPr>
              <a:t> is a complex process that consists of a number of elements, all of which are in play every time you communicate.</a:t>
            </a:r>
          </a:p>
          <a:p>
            <a:pPr marL="457200" indent="-457200" algn="just">
              <a:lnSpc>
                <a:spcPct val="150000"/>
              </a:lnSpc>
              <a:buFont typeface="Arial" panose="020B0604020202020204" pitchFamily="34" charset="0"/>
              <a:buChar char="•"/>
            </a:pPr>
            <a:r>
              <a:rPr lang="en-US" sz="2000" dirty="0">
                <a:latin typeface="Alexandria Light" pitchFamily="2" charset="-78"/>
                <a:cs typeface="Alexandria Light" pitchFamily="2" charset="-78"/>
              </a:rPr>
              <a:t>Those who demonstrate professional excellence consider these elements every time they communicate.</a:t>
            </a:r>
          </a:p>
        </p:txBody>
      </p:sp>
      <p:sp>
        <p:nvSpPr>
          <p:cNvPr id="10" name="Rectangle 9">
            <a:extLst>
              <a:ext uri="{FF2B5EF4-FFF2-40B4-BE49-F238E27FC236}">
                <a16:creationId xmlns:a16="http://schemas.microsoft.com/office/drawing/2014/main" id="{1F46AFE9-1E18-47E1-99CE-E7189D936252}"/>
              </a:ext>
            </a:extLst>
          </p:cNvPr>
          <p:cNvSpPr/>
          <p:nvPr/>
        </p:nvSpPr>
        <p:spPr>
          <a:xfrm>
            <a:off x="6476541" y="1817150"/>
            <a:ext cx="4955458" cy="369511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700" b="1" dirty="0">
                <a:solidFill>
                  <a:schemeClr val="accent6">
                    <a:lumMod val="50000"/>
                  </a:schemeClr>
                </a:solidFill>
                <a:latin typeface="Alexandria" pitchFamily="2" charset="-78"/>
                <a:cs typeface="Alexandria" pitchFamily="2" charset="-78"/>
              </a:rPr>
              <a:t>التواصل</a:t>
            </a:r>
            <a:r>
              <a:rPr lang="ar-SA" sz="2000" dirty="0">
                <a:latin typeface="Alexandria Light" pitchFamily="2" charset="-78"/>
                <a:cs typeface="Alexandria Light" pitchFamily="2" charset="-78"/>
              </a:rPr>
              <a:t> عملية معقدة تتكون من عدد من العناصر، والتي تلعب جميعها دورًا في كل مرة تتواصل فيها.</a:t>
            </a:r>
          </a:p>
          <a:p>
            <a:pPr marL="457200" indent="-457200" algn="just" rtl="1">
              <a:lnSpc>
                <a:spcPct val="200000"/>
              </a:lnSpc>
              <a:buFont typeface="Arial" panose="020B0604020202020204" pitchFamily="34" charset="0"/>
              <a:buChar char="•"/>
            </a:pPr>
            <a:r>
              <a:rPr lang="ar-SA" sz="2000" dirty="0">
                <a:latin typeface="Alexandria Light" pitchFamily="2" charset="-78"/>
                <a:cs typeface="Alexandria Light" pitchFamily="2" charset="-78"/>
              </a:rPr>
              <a:t>أولئك الذين يظهرون التميز المهني يأخذون هذه العناصر في الاعتبار في كل مرة يتواصلون فيها.</a:t>
            </a:r>
          </a:p>
        </p:txBody>
      </p:sp>
      <p:sp>
        <p:nvSpPr>
          <p:cNvPr id="4" name="TextBox 3">
            <a:extLst>
              <a:ext uri="{FF2B5EF4-FFF2-40B4-BE49-F238E27FC236}">
                <a16:creationId xmlns:a16="http://schemas.microsoft.com/office/drawing/2014/main" id="{B008D01A-E414-9E98-383D-75AEA386207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7398042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01218-4FEC-71B1-3B7A-C18278CB46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B178598-399E-F35F-D518-16A96B15B39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9E75BA1-A54E-A848-4F07-48C9C61BBAE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8EC91F7-753B-08CA-F54B-96E536A507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FB11EFE-ED3A-A97A-70D7-8B1D4ADCE333}"/>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Apprehension</a:t>
            </a:r>
          </a:p>
        </p:txBody>
      </p:sp>
      <p:sp>
        <p:nvSpPr>
          <p:cNvPr id="9" name="TextBox 8">
            <a:extLst>
              <a:ext uri="{FF2B5EF4-FFF2-40B4-BE49-F238E27FC236}">
                <a16:creationId xmlns:a16="http://schemas.microsoft.com/office/drawing/2014/main" id="{B991E588-8334-81AE-E670-D502C7E08591}"/>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الخوف من التواصل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A12EF3A-5177-8117-A939-F4B23CAEE8A2}"/>
              </a:ext>
            </a:extLst>
          </p:cNvPr>
          <p:cNvSpPr/>
          <p:nvPr/>
        </p:nvSpPr>
        <p:spPr>
          <a:xfrm>
            <a:off x="323773" y="1882079"/>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Communication Apprehension</a:t>
            </a:r>
          </a:p>
        </p:txBody>
      </p:sp>
      <p:sp>
        <p:nvSpPr>
          <p:cNvPr id="8" name="Rectangle: Rounded Corners 7">
            <a:extLst>
              <a:ext uri="{FF2B5EF4-FFF2-40B4-BE49-F238E27FC236}">
                <a16:creationId xmlns:a16="http://schemas.microsoft.com/office/drawing/2014/main" id="{CFFB3EDC-1D8E-3158-390E-B85549F4A366}"/>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A95F43E-BCC2-1B88-BBB5-C1CDF494DFEB}"/>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الخوف من التواصل</a:t>
            </a:r>
          </a:p>
        </p:txBody>
      </p:sp>
      <p:pic>
        <p:nvPicPr>
          <p:cNvPr id="10242" name="Picture 2" descr="Speaker and audience stress hi-res stock photography and images - Alamy">
            <a:extLst>
              <a:ext uri="{FF2B5EF4-FFF2-40B4-BE49-F238E27FC236}">
                <a16:creationId xmlns:a16="http://schemas.microsoft.com/office/drawing/2014/main" id="{2E73DE80-5C3F-7D5A-A8A9-F4EE1DC0537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1884"/>
          <a:stretch/>
        </p:blipFill>
        <p:spPr bwMode="auto">
          <a:xfrm>
            <a:off x="3410192" y="3599562"/>
            <a:ext cx="5371615" cy="30364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5395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101CE-41E9-CC57-1586-6092C4CC1C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9B5D0AD-2C7D-07C7-179E-A28F4C4908D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400E72A-A667-179E-0B22-3B70DF1519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3DFF4EC-8529-8FE7-C35D-A818DD281159}"/>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Apprehension</a:t>
            </a:r>
          </a:p>
        </p:txBody>
      </p:sp>
      <p:sp>
        <p:nvSpPr>
          <p:cNvPr id="9" name="TextBox 8">
            <a:extLst>
              <a:ext uri="{FF2B5EF4-FFF2-40B4-BE49-F238E27FC236}">
                <a16:creationId xmlns:a16="http://schemas.microsoft.com/office/drawing/2014/main" id="{CDF688EB-0DF3-A8C5-4955-9E5308D9237E}"/>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الخوف من التواصل</a:t>
            </a:r>
          </a:p>
        </p:txBody>
      </p:sp>
      <p:sp>
        <p:nvSpPr>
          <p:cNvPr id="3" name="Rectangle: Rounded Corners 2">
            <a:extLst>
              <a:ext uri="{FF2B5EF4-FFF2-40B4-BE49-F238E27FC236}">
                <a16:creationId xmlns:a16="http://schemas.microsoft.com/office/drawing/2014/main" id="{43324130-C2CF-AAEB-CAE0-F309828CFBA7}"/>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16B483F-267A-89D6-74F1-8ABBA6E3CF7E}"/>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1CFEB47-D9EA-4D1D-BCB6-72C581A09068}"/>
              </a:ext>
            </a:extLst>
          </p:cNvPr>
          <p:cNvSpPr/>
          <p:nvPr/>
        </p:nvSpPr>
        <p:spPr>
          <a:xfrm>
            <a:off x="845574" y="1817150"/>
            <a:ext cx="4955458" cy="4503156"/>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Effective communication skills are essential if you want to excel in leadership. Put simply, to move up the ladder of success, you must develop your communication skills.</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Unfortunately, </a:t>
            </a:r>
            <a:r>
              <a:rPr lang="en-US" sz="2000" b="1" dirty="0">
                <a:solidFill>
                  <a:schemeClr val="accent6">
                    <a:lumMod val="50000"/>
                  </a:schemeClr>
                </a:solidFill>
                <a:latin typeface="Alexandria" pitchFamily="2" charset="-78"/>
                <a:cs typeface="Alexandria" pitchFamily="2" charset="-78"/>
              </a:rPr>
              <a:t>communication</a:t>
            </a:r>
            <a:r>
              <a:rPr lang="en-US" sz="1700" dirty="0">
                <a:latin typeface="Alexandria Light" pitchFamily="2" charset="-78"/>
                <a:cs typeface="Alexandria Light" pitchFamily="2" charset="-78"/>
              </a:rPr>
              <a:t> </a:t>
            </a:r>
            <a:r>
              <a:rPr lang="en-US" sz="2000" b="1" dirty="0">
                <a:solidFill>
                  <a:schemeClr val="accent6">
                    <a:lumMod val="50000"/>
                  </a:schemeClr>
                </a:solidFill>
                <a:latin typeface="Alexandria" pitchFamily="2" charset="-78"/>
                <a:cs typeface="Alexandria" pitchFamily="2" charset="-78"/>
              </a:rPr>
              <a:t>apprehension</a:t>
            </a:r>
            <a:r>
              <a:rPr lang="en-US" sz="1700" dirty="0">
                <a:latin typeface="Alexandria Light" pitchFamily="2" charset="-78"/>
                <a:cs typeface="Alexandria Light" pitchFamily="2" charset="-78"/>
              </a:rPr>
              <a:t> is a very real problem that stops many talented individuals from achieving professional excellence.</a:t>
            </a:r>
          </a:p>
          <a:p>
            <a:pPr marL="457200" indent="-457200" algn="just">
              <a:lnSpc>
                <a:spcPct val="150000"/>
              </a:lnSpc>
              <a:buFont typeface="Arial" panose="020B0604020202020204" pitchFamily="34" charset="0"/>
              <a:buChar char="•"/>
            </a:pPr>
            <a:r>
              <a:rPr lang="en-US" sz="1700" dirty="0">
                <a:latin typeface="Alexandria Light" pitchFamily="2" charset="-78"/>
                <a:cs typeface="Alexandria Light" pitchFamily="2" charset="-78"/>
              </a:rPr>
              <a:t>Types and causes of Communication Apprehension..</a:t>
            </a:r>
          </a:p>
        </p:txBody>
      </p:sp>
      <p:sp>
        <p:nvSpPr>
          <p:cNvPr id="10" name="Rectangle 9">
            <a:extLst>
              <a:ext uri="{FF2B5EF4-FFF2-40B4-BE49-F238E27FC236}">
                <a16:creationId xmlns:a16="http://schemas.microsoft.com/office/drawing/2014/main" id="{4F197A10-85FC-130E-30C1-63EA4D9C946F}"/>
              </a:ext>
            </a:extLst>
          </p:cNvPr>
          <p:cNvSpPr/>
          <p:nvPr/>
        </p:nvSpPr>
        <p:spPr>
          <a:xfrm>
            <a:off x="6476541" y="1817150"/>
            <a:ext cx="4955458" cy="4504375"/>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إن مهارات الاتصال الفعّالة ضرورية إذا كنت تريد التفوق في القيادة. وببساطة، للصعود على سلم النجاح، يجب عليك تطوير مهارات الاتصال لديك.</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ومن المؤسف أن </a:t>
            </a:r>
            <a:r>
              <a:rPr lang="ar-SA" sz="2000" b="1" dirty="0">
                <a:solidFill>
                  <a:schemeClr val="accent6">
                    <a:lumMod val="50000"/>
                  </a:schemeClr>
                </a:solidFill>
                <a:latin typeface="Alexandria" pitchFamily="2" charset="-78"/>
                <a:cs typeface="Alexandria" pitchFamily="2" charset="-78"/>
              </a:rPr>
              <a:t>الخوف من التواصل </a:t>
            </a:r>
            <a:r>
              <a:rPr lang="ar-SA" dirty="0">
                <a:latin typeface="Alexandria Light" pitchFamily="2" charset="-78"/>
                <a:cs typeface="Alexandria Light" pitchFamily="2" charset="-78"/>
              </a:rPr>
              <a:t>مشكلة حقيقية للغاية تمنع العديد من الأفراد الموهوبين من تحقيق التميز المهني.</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أنواع وأسباب الخوف من التواصل..</a:t>
            </a:r>
          </a:p>
        </p:txBody>
      </p:sp>
      <p:sp>
        <p:nvSpPr>
          <p:cNvPr id="4" name="TextBox 3">
            <a:extLst>
              <a:ext uri="{FF2B5EF4-FFF2-40B4-BE49-F238E27FC236}">
                <a16:creationId xmlns:a16="http://schemas.microsoft.com/office/drawing/2014/main" id="{9419C646-4EA3-BAE9-94A6-3ABF3452C3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66727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2FB8FF-0604-9C28-2013-AD13D0AEE5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4DECFC-32DC-FC9C-4895-2DE1ACA54C1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EC4A41F-12C6-A92B-2BA8-CCB226D5357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6035856-1F15-E69A-2D93-4B2BD8E838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E5E3538-D60F-A669-CDA3-2E544B5CBA19}"/>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Ethics</a:t>
            </a:r>
          </a:p>
        </p:txBody>
      </p:sp>
      <p:sp>
        <p:nvSpPr>
          <p:cNvPr id="9" name="TextBox 8">
            <a:extLst>
              <a:ext uri="{FF2B5EF4-FFF2-40B4-BE49-F238E27FC236}">
                <a16:creationId xmlns:a16="http://schemas.microsoft.com/office/drawing/2014/main" id="{BB768ECA-91BE-D3B5-48E2-BF44F71F57D2}"/>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أخلاقيات الاتصال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3ACF015-3875-41B4-9196-999ADC4953D9}"/>
              </a:ext>
            </a:extLst>
          </p:cNvPr>
          <p:cNvSpPr/>
          <p:nvPr/>
        </p:nvSpPr>
        <p:spPr>
          <a:xfrm>
            <a:off x="323773" y="1882079"/>
            <a:ext cx="11238959" cy="400110"/>
          </a:xfrm>
          <a:prstGeom prst="rect">
            <a:avLst/>
          </a:prstGeom>
        </p:spPr>
        <p:txBody>
          <a:bodyPr wrap="square">
            <a:spAutoFit/>
          </a:bodyPr>
          <a:lstStyle/>
          <a:p>
            <a:pPr>
              <a:spcBef>
                <a:spcPts val="1800"/>
              </a:spcBef>
              <a:spcAft>
                <a:spcPts val="1500"/>
              </a:spcAft>
            </a:pPr>
            <a:r>
              <a:rPr lang="en-US" sz="2000" dirty="0">
                <a:solidFill>
                  <a:srgbClr val="002060"/>
                </a:solidFill>
                <a:latin typeface="Alexandria" pitchFamily="2" charset="-78"/>
                <a:ea typeface="Times New Roman" panose="02020603050405020304" pitchFamily="18" charset="0"/>
                <a:cs typeface="Alexandria" pitchFamily="2" charset="-78"/>
              </a:rPr>
              <a:t>Communication Ethics</a:t>
            </a:r>
          </a:p>
        </p:txBody>
      </p:sp>
      <p:sp>
        <p:nvSpPr>
          <p:cNvPr id="8" name="Rectangle: Rounded Corners 7">
            <a:extLst>
              <a:ext uri="{FF2B5EF4-FFF2-40B4-BE49-F238E27FC236}">
                <a16:creationId xmlns:a16="http://schemas.microsoft.com/office/drawing/2014/main" id="{FD30BD20-BBD3-48DE-9794-137B9BE06B8D}"/>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65DCD1E-C50D-79FB-DDB2-BA13837B9329}"/>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أخلاقيات الاتصال</a:t>
            </a:r>
          </a:p>
        </p:txBody>
      </p:sp>
      <p:pic>
        <p:nvPicPr>
          <p:cNvPr id="1026" name="Picture 2" descr="WACC | New digital technology and global communication ethics">
            <a:extLst>
              <a:ext uri="{FF2B5EF4-FFF2-40B4-BE49-F238E27FC236}">
                <a16:creationId xmlns:a16="http://schemas.microsoft.com/office/drawing/2014/main" id="{CF199615-8D25-16E1-AB2E-A542FBDD05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288" y="3599562"/>
            <a:ext cx="4698493" cy="31070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7250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7DB45-A4CF-6E91-B7B9-388095AA1B4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A454A28-EFD4-0FB7-530F-4ED63FB293D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170D877-819A-8F04-CA87-A4F17ACEFC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D3FF5D9-37D9-5EFE-ABAE-8394FD6CFB2C}"/>
              </a:ext>
            </a:extLst>
          </p:cNvPr>
          <p:cNvSpPr/>
          <p:nvPr/>
        </p:nvSpPr>
        <p:spPr>
          <a:xfrm>
            <a:off x="496488" y="634335"/>
            <a:ext cx="7387672" cy="400110"/>
          </a:xfrm>
          <a:prstGeom prst="rect">
            <a:avLst/>
          </a:prstGeom>
        </p:spPr>
        <p:txBody>
          <a:bodyPr wrap="square">
            <a:spAutoFit/>
          </a:bodyPr>
          <a:lstStyle/>
          <a:p>
            <a:r>
              <a:rPr lang="en-US" sz="2000" b="1" dirty="0">
                <a:solidFill>
                  <a:srgbClr val="00B0F0"/>
                </a:solidFill>
                <a:latin typeface="Alexandria" charset="0"/>
                <a:cs typeface="Alexandria" charset="0"/>
              </a:rPr>
              <a:t>Communication Ethics</a:t>
            </a:r>
          </a:p>
        </p:txBody>
      </p:sp>
      <p:sp>
        <p:nvSpPr>
          <p:cNvPr id="9" name="TextBox 8">
            <a:extLst>
              <a:ext uri="{FF2B5EF4-FFF2-40B4-BE49-F238E27FC236}">
                <a16:creationId xmlns:a16="http://schemas.microsoft.com/office/drawing/2014/main" id="{912D7E37-C702-A936-5768-CC1F50F424D3}"/>
              </a:ext>
            </a:extLst>
          </p:cNvPr>
          <p:cNvSpPr txBox="1"/>
          <p:nvPr/>
        </p:nvSpPr>
        <p:spPr>
          <a:xfrm>
            <a:off x="6729323" y="648421"/>
            <a:ext cx="4828492" cy="369332"/>
          </a:xfrm>
          <a:prstGeom prst="rect">
            <a:avLst/>
          </a:prstGeom>
          <a:noFill/>
        </p:spPr>
        <p:txBody>
          <a:bodyPr wrap="square" rtlCol="0">
            <a:spAutoFit/>
          </a:bodyPr>
          <a:lstStyle/>
          <a:p>
            <a:pPr algn="r"/>
            <a:r>
              <a:rPr lang="ar-SA" sz="1800" b="1" dirty="0">
                <a:solidFill>
                  <a:srgbClr val="00B0F0"/>
                </a:solidFill>
                <a:latin typeface="Alexandria" charset="0"/>
                <a:cs typeface="Alexandria" charset="0"/>
              </a:rPr>
              <a:t>أخلاقيات الاتصال</a:t>
            </a:r>
          </a:p>
        </p:txBody>
      </p:sp>
      <p:sp>
        <p:nvSpPr>
          <p:cNvPr id="3" name="Rectangle: Rounded Corners 2">
            <a:extLst>
              <a:ext uri="{FF2B5EF4-FFF2-40B4-BE49-F238E27FC236}">
                <a16:creationId xmlns:a16="http://schemas.microsoft.com/office/drawing/2014/main" id="{B1DEA0A6-F479-C8C8-D8DD-BD5B2A526B5D}"/>
              </a:ext>
            </a:extLst>
          </p:cNvPr>
          <p:cNvSpPr/>
          <p:nvPr/>
        </p:nvSpPr>
        <p:spPr>
          <a:xfrm>
            <a:off x="638242" y="170401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83D811D-A487-C3E9-0A74-50C9DD96BBB6}"/>
              </a:ext>
            </a:extLst>
          </p:cNvPr>
          <p:cNvSpPr/>
          <p:nvPr/>
        </p:nvSpPr>
        <p:spPr>
          <a:xfrm>
            <a:off x="6440129" y="170401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E11A6B6-6662-3F78-E8A4-D7826267293E}"/>
              </a:ext>
            </a:extLst>
          </p:cNvPr>
          <p:cNvSpPr/>
          <p:nvPr/>
        </p:nvSpPr>
        <p:spPr>
          <a:xfrm>
            <a:off x="845574" y="1817150"/>
            <a:ext cx="4955458" cy="457503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pitchFamily="2" charset="-78"/>
                <a:cs typeface="Alexandria" pitchFamily="2" charset="-78"/>
              </a:rPr>
              <a:t>Ethics</a:t>
            </a:r>
            <a:r>
              <a:rPr lang="en-US" sz="1600" dirty="0">
                <a:latin typeface="Alexandria Light" pitchFamily="2" charset="-78"/>
                <a:cs typeface="Alexandria Light" pitchFamily="2" charset="-78"/>
              </a:rPr>
              <a:t> is the general term for the discussion, determination, and deliberation processes that attempt to decide what is right or wrong, what others should or should not do, and what is considered appropriate in our individual, communal, and professional lives.</a:t>
            </a:r>
          </a:p>
          <a:p>
            <a:pPr marL="457200" indent="-457200" algn="just">
              <a:lnSpc>
                <a:spcPct val="150000"/>
              </a:lnSpc>
              <a:buFont typeface="Arial" panose="020B0604020202020204" pitchFamily="34" charset="0"/>
              <a:buChar char="•"/>
            </a:pPr>
            <a:r>
              <a:rPr lang="en-US" b="1" dirty="0">
                <a:solidFill>
                  <a:schemeClr val="accent6">
                    <a:lumMod val="50000"/>
                  </a:schemeClr>
                </a:solidFill>
                <a:latin typeface="Alexandria" pitchFamily="2" charset="-78"/>
                <a:cs typeface="Alexandria" pitchFamily="2" charset="-78"/>
              </a:rPr>
              <a:t>Ethical considerations </a:t>
            </a:r>
            <a:r>
              <a:rPr lang="en-US" sz="1600" dirty="0">
                <a:latin typeface="Alexandria Light" pitchFamily="2" charset="-78"/>
                <a:cs typeface="Alexandria Light" pitchFamily="2" charset="-78"/>
              </a:rPr>
              <a:t>are the variety of factors important for us to consider in any scenario in which we’re making a decision, conducting an evaluation, or making a selection</a:t>
            </a:r>
          </a:p>
        </p:txBody>
      </p:sp>
      <p:sp>
        <p:nvSpPr>
          <p:cNvPr id="10" name="Rectangle 9">
            <a:extLst>
              <a:ext uri="{FF2B5EF4-FFF2-40B4-BE49-F238E27FC236}">
                <a16:creationId xmlns:a16="http://schemas.microsoft.com/office/drawing/2014/main" id="{F9251B83-1C6E-D36F-3DD9-643C5C60115B}"/>
              </a:ext>
            </a:extLst>
          </p:cNvPr>
          <p:cNvSpPr/>
          <p:nvPr/>
        </p:nvSpPr>
        <p:spPr>
          <a:xfrm>
            <a:off x="6476541" y="1817150"/>
            <a:ext cx="4955458" cy="4785926"/>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pitchFamily="2" charset="-78"/>
                <a:cs typeface="Alexandria" pitchFamily="2" charset="-78"/>
              </a:rPr>
              <a:t>الأخلاق</a:t>
            </a:r>
            <a:r>
              <a:rPr lang="ar-SA" sz="1700" dirty="0">
                <a:latin typeface="Alexandria Light" pitchFamily="2" charset="-78"/>
                <a:cs typeface="Alexandria Light" pitchFamily="2" charset="-78"/>
              </a:rPr>
              <a:t> هو المصطلح العام لعمليات المناقشة والحسم والمداولة التي تحاول تحديد ما هو الصواب أو الخطأ، وما ينبغي للآخرين فعله أو لا ينبغي لهم فعله، وما يعتبر مناسبًا في حياتنا الفردية والمجتمعية والمهنية.</a:t>
            </a:r>
          </a:p>
          <a:p>
            <a:pPr marL="457200" indent="-457200" algn="just" rtl="1">
              <a:lnSpc>
                <a:spcPct val="200000"/>
              </a:lnSpc>
              <a:buFont typeface="Arial" panose="020B0604020202020204" pitchFamily="34" charset="0"/>
              <a:buChar char="•"/>
            </a:pPr>
            <a:r>
              <a:rPr lang="ar-SA" b="1" dirty="0">
                <a:solidFill>
                  <a:schemeClr val="accent6">
                    <a:lumMod val="50000"/>
                  </a:schemeClr>
                </a:solidFill>
                <a:latin typeface="Alexandria" pitchFamily="2" charset="-78"/>
                <a:cs typeface="Alexandria" pitchFamily="2" charset="-78"/>
              </a:rPr>
              <a:t>الاعتبارات الأخلاقية </a:t>
            </a:r>
            <a:r>
              <a:rPr lang="ar-SA" sz="1700" dirty="0">
                <a:latin typeface="Alexandria Light" pitchFamily="2" charset="-78"/>
                <a:cs typeface="Alexandria Light" pitchFamily="2" charset="-78"/>
              </a:rPr>
              <a:t>هي مجموعة متنوعة من العوامل المهمة التي يجب علينا مراعاتها في أي سيناريو نتخذ فيه قرارًا أو نجري تقييمًا أو نختار</a:t>
            </a:r>
            <a:r>
              <a:rPr lang="en-US" sz="1700" dirty="0">
                <a:latin typeface="Alexandria Light" pitchFamily="2" charset="-78"/>
                <a:cs typeface="Alexandria Light" pitchFamily="2" charset="-78"/>
              </a:rPr>
              <a:t>.</a:t>
            </a:r>
            <a:endParaRPr lang="ar-SA" sz="17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C2C82B1A-A472-F00C-C023-A1903C6AC5C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443102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B1AD654-D673-42F2-8B37-D523044DB957}"/>
</file>

<file path=customXml/itemProps3.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1845</TotalTime>
  <Words>5316</Words>
  <Application>Microsoft Office PowerPoint</Application>
  <PresentationFormat>Widescreen</PresentationFormat>
  <Paragraphs>373</Paragraphs>
  <Slides>44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Alexandria Light</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189</cp:revision>
  <dcterms:created xsi:type="dcterms:W3CDTF">2023-04-29T09:08:00Z</dcterms:created>
  <dcterms:modified xsi:type="dcterms:W3CDTF">2025-01-25T15:19:53Z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