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3" r:id="rId1"/>
  </p:sldMasterIdLst>
  <p:notesMasterIdLst>
    <p:notesMasterId r:id="rId41"/>
  </p:notesMasterIdLst>
  <p:sldIdLst>
    <p:sldId id="393" r:id="rId2"/>
    <p:sldId id="394" r:id="rId3"/>
    <p:sldId id="395" r:id="rId4"/>
    <p:sldId id="396" r:id="rId5"/>
    <p:sldId id="397" r:id="rId6"/>
    <p:sldId id="398" r:id="rId7"/>
    <p:sldId id="399" r:id="rId8"/>
    <p:sldId id="400" r:id="rId9"/>
    <p:sldId id="401" r:id="rId10"/>
    <p:sldId id="402" r:id="rId11"/>
    <p:sldId id="403" r:id="rId12"/>
    <p:sldId id="404" r:id="rId13"/>
    <p:sldId id="405" r:id="rId14"/>
    <p:sldId id="406" r:id="rId15"/>
    <p:sldId id="407" r:id="rId16"/>
    <p:sldId id="408" r:id="rId17"/>
    <p:sldId id="375" r:id="rId18"/>
    <p:sldId id="392" r:id="rId19"/>
    <p:sldId id="376" r:id="rId20"/>
    <p:sldId id="358" r:id="rId21"/>
    <p:sldId id="383" r:id="rId22"/>
    <p:sldId id="306" r:id="rId23"/>
    <p:sldId id="359" r:id="rId24"/>
    <p:sldId id="300" r:id="rId25"/>
    <p:sldId id="381" r:id="rId26"/>
    <p:sldId id="301" r:id="rId27"/>
    <p:sldId id="303" r:id="rId28"/>
    <p:sldId id="377" r:id="rId29"/>
    <p:sldId id="360" r:id="rId30"/>
    <p:sldId id="351" r:id="rId31"/>
    <p:sldId id="380" r:id="rId32"/>
    <p:sldId id="350" r:id="rId33"/>
    <p:sldId id="385" r:id="rId34"/>
    <p:sldId id="352" r:id="rId35"/>
    <p:sldId id="354" r:id="rId36"/>
    <p:sldId id="386" r:id="rId37"/>
    <p:sldId id="387" r:id="rId38"/>
    <p:sldId id="388" r:id="rId39"/>
    <p:sldId id="409" r:id="rId40"/>
  </p:sldIdLst>
  <p:sldSz cx="12192000" cy="6858000"/>
  <p:notesSz cx="6881813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789">
          <p15:clr>
            <a:srgbClr val="A4A3A4"/>
          </p15:clr>
        </p15:guide>
        <p15:guide id="2" pos="64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99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58" autoAdjust="0"/>
    <p:restoredTop sz="94667" autoAdjust="0"/>
  </p:normalViewPr>
  <p:slideViewPr>
    <p:cSldViewPr snapToGrid="0">
      <p:cViewPr varScale="1">
        <p:scale>
          <a:sx n="78" d="100"/>
          <a:sy n="78" d="100"/>
        </p:scale>
        <p:origin x="859" y="91"/>
      </p:cViewPr>
      <p:guideLst>
        <p:guide orient="horz" pos="789"/>
        <p:guide pos="64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8E8FD786-5708-41A2-8F15-A5652E3F6AA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l" defTabSz="923925" rtl="0" eaLnBrk="1" hangingPunct="1">
              <a:defRPr sz="1200">
                <a:latin typeface="Times New Roman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7E1E8928-3CE1-4974-9E5F-2957E66A2BB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 rtl="0" eaLnBrk="1" hangingPunct="1">
              <a:defRPr sz="1200">
                <a:latin typeface="Times New Roman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6CBD40D6-BF72-4440-86BF-FA7C38E6011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42900" y="696913"/>
            <a:ext cx="61976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1" name="Rectangle 5">
            <a:extLst>
              <a:ext uri="{FF2B5EF4-FFF2-40B4-BE49-F238E27FC236}">
                <a16:creationId xmlns:a16="http://schemas.microsoft.com/office/drawing/2014/main" id="{240B1B16-843B-4D6D-8AE9-1BFDC9D6E2D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416425"/>
            <a:ext cx="55054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0182" name="Rectangle 6">
            <a:extLst>
              <a:ext uri="{FF2B5EF4-FFF2-40B4-BE49-F238E27FC236}">
                <a16:creationId xmlns:a16="http://schemas.microsoft.com/office/drawing/2014/main" id="{D3D8E737-8A9E-43C3-BB8B-7FA82E67C36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l" defTabSz="923925" rtl="0" eaLnBrk="1" hangingPunct="1">
              <a:defRPr sz="1200">
                <a:latin typeface="Times New Roman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50183" name="Rectangle 7">
            <a:extLst>
              <a:ext uri="{FF2B5EF4-FFF2-40B4-BE49-F238E27FC236}">
                <a16:creationId xmlns:a16="http://schemas.microsoft.com/office/drawing/2014/main" id="{A8020FBB-A6A1-440C-8DA2-5169EBAD90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 eaLnBrk="1" hangingPunct="1">
              <a:defRPr sz="1200"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CD4605EF-539A-4298-A198-60A0952ED3A1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7569E1E9-CE9B-491D-9839-2C31873B585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ECD74F8-07E7-401B-B375-869623CC4057}" type="slidenum">
              <a:rPr lang="en-US" altLang="ar-SA" smtClean="0"/>
              <a:pPr>
                <a:spcBef>
                  <a:spcPct val="0"/>
                </a:spcBef>
              </a:pPr>
              <a:t>1</a:t>
            </a:fld>
            <a:endParaRPr lang="en-US" altLang="ar-SA"/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7503E303-8AA5-4A4A-894C-74A4A179C7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4488" y="696913"/>
            <a:ext cx="6197600" cy="3486150"/>
          </a:xfrm>
          <a:ln/>
        </p:spPr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3A58CDA3-EA6D-40DA-A91B-25776BF9A8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7575" y="4416425"/>
            <a:ext cx="5046663" cy="4183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15F8CE2-B7C3-4D84-86DB-428FA5DD1BE0}" type="slidenum">
              <a:rPr lang="en-US" altLang="ar-SA" smtClean="0"/>
              <a:pPr>
                <a:defRPr/>
              </a:pPr>
              <a:t>5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3414407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14E365E9-D858-4421-91E8-6EA9B2CB9C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0BE72F91-8168-4F1C-BE9B-8924698ADF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F9D542F-FF55-4E8A-B5D3-6CA91F7FEA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0F6901CE-3F10-43AD-91EA-D721C71B70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75CD03B5-30CB-47F1-A059-5A86F2A844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27AE536C-C6C1-4885-934B-73C2653317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E70A6942-A6B3-4D8D-8A19-C834B6477F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25CDECDD-6EEA-4546-8867-B85ACC774E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5127F39-6DC4-44C6-BA61-32E956E93A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FD9A83B7-1695-459B-A33B-D5BB390C06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B4FF6019-B67F-40E2-ABB8-988CD9837A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33182252-E1E4-46EC-9238-A7F9A97F33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F3763CF7-F4FB-4DBA-B3A9-531D589069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5E3DB804-DADA-422F-A96D-92E928A94B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6A3EA43F-3DA4-452B-9703-088C101658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4CC13830-4B6C-4061-9A0D-A54BF28110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>
                <a:latin typeface="Times New Roman" panose="02020603050405020304" pitchFamily="18" charset="0"/>
              </a:rPr>
              <a:t>Interrupt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1. an external event raised by hardware: e.g. I/0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2. an internal event trigger by software: e.g. system calls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Interrupt Handler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 an subroutine in the operating system to process a </a:t>
            </a:r>
            <a:r>
              <a:rPr lang="en-US" altLang="en-US" dirty="0" err="1">
                <a:latin typeface="Times New Roman" panose="02020603050405020304" pitchFamily="18" charset="0"/>
              </a:rPr>
              <a:t>particulartype</a:t>
            </a:r>
            <a:r>
              <a:rPr lang="en-US" altLang="en-US" dirty="0">
                <a:latin typeface="Times New Roman" panose="02020603050405020304" pitchFamily="18" charset="0"/>
              </a:rPr>
              <a:t> of interrupt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Interrupt Vector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 an array of starting addresses of interrupt handlers</a:t>
            </a:r>
          </a:p>
          <a:p>
            <a:r>
              <a:rPr lang="en-US" altLang="en-US" dirty="0">
                <a:latin typeface="Times New Roman" panose="02020603050405020304" pitchFamily="18" charset="0"/>
              </a:rPr>
              <a:t> The index for a particular interrupt to the array is provided </a:t>
            </a:r>
            <a:r>
              <a:rPr lang="en-US" altLang="en-US" dirty="0" err="1">
                <a:latin typeface="Times New Roman" panose="02020603050405020304" pitchFamily="18" charset="0"/>
              </a:rPr>
              <a:t>bythe</a:t>
            </a:r>
            <a:r>
              <a:rPr lang="en-US" altLang="en-US" dirty="0">
                <a:latin typeface="Times New Roman" panose="02020603050405020304" pitchFamily="18" charset="0"/>
              </a:rPr>
              <a:t> hardware.</a:t>
            </a:r>
            <a:endParaRPr lang="ar-SA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09F2BD47-E9DD-4760-83E3-301B49AF4C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59C4DF4A-2DD3-4D5E-A875-2FC376D113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>
                <a:latin typeface="Times New Roman" panose="02020603050405020304" pitchFamily="18" charset="0"/>
              </a:rPr>
              <a:t>Interrupt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1. an external event raised by hardware: e.g. I/0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2. an internal event trigger by software: e.g. system calls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Interrupt Handler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 an subroutine in the operating system to process a particulartype of interrupt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Interrupt Vector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 an array of starting addresses of interrupt handlers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 The index for a particular interrupt to the array is provided bythe hardware.</a:t>
            </a:r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91692D1F-5901-4971-A625-CE4F83E6AC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9B3C4BB5-CA10-4F20-96B6-8D29FA35BF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20AAC118-31A7-4F1F-879D-C9B6C69269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ADCF0507-5618-422E-A136-28889A4652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38387737-96AB-4D86-AFF1-ED224440FD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4D6D08CD-7FCA-49B0-B097-79CAAB6FFC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5EDA192D-4C50-4BD6-B373-85D7BAF43F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86F91637-A597-4C5B-AEFB-CF2F2320E1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3AB1CFBC-FF84-490C-97EA-9D29D9D4A6C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78ABF022-3C54-46C6-9F5E-3D294F0D48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2FF34DD6-75E0-4A2C-ACF9-CBBC6D1411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DAA3F4EE-C1FF-4B83-9A00-E1A925D22D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9C791D9C-AE77-45D0-8760-8EC53FB4F2C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0"/>
            <a:ext cx="11615737" cy="668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5597F2E-B0C2-4EE9-B047-3C6D0FBF32D6}"/>
              </a:ext>
            </a:extLst>
          </p:cNvPr>
          <p:cNvSpPr/>
          <p:nvPr userDrawn="1"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6FC06B56-6F3C-45D7-A4BA-B54BDDCCFBB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" r="914" b="11911"/>
          <a:stretch>
            <a:fillRect/>
          </a:stretch>
        </p:blipFill>
        <p:spPr bwMode="auto">
          <a:xfrm>
            <a:off x="0" y="4198938"/>
            <a:ext cx="12199938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A82C3ACD-FB7F-466A-A4E8-5DD28B77698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0" y="4964113"/>
            <a:ext cx="170021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>
            <a:extLst>
              <a:ext uri="{FF2B5EF4-FFF2-40B4-BE49-F238E27FC236}">
                <a16:creationId xmlns:a16="http://schemas.microsoft.com/office/drawing/2014/main" id="{7C6096B8-D9D2-4A4F-A773-EAE52C61316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3" y="422275"/>
            <a:ext cx="6713538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5">
            <a:extLst>
              <a:ext uri="{FF2B5EF4-FFF2-40B4-BE49-F238E27FC236}">
                <a16:creationId xmlns:a16="http://schemas.microsoft.com/office/drawing/2014/main" id="{4560E571-055E-45DE-979E-C44AA71E9DD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138" y="3125788"/>
            <a:ext cx="5881687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5AA4D5-427E-4646-A775-FC68FB67ECC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74663" y="715963"/>
            <a:ext cx="5222875" cy="1384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280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CYB510 Operating Systems </a:t>
            </a:r>
          </a:p>
          <a:p>
            <a:pPr>
              <a:defRPr/>
            </a:pPr>
            <a:r>
              <a:rPr lang="en-US" altLang="en-US" sz="2800">
                <a:solidFill>
                  <a:srgbClr val="24A9E1"/>
                </a:solidFill>
                <a:latin typeface="Tajawal Medium"/>
                <a:ea typeface="Tajawal Medium"/>
                <a:cs typeface="Tajawal Medium"/>
              </a:rPr>
              <a:t>Prepared Prof. Lamiaa Fattouh </a:t>
            </a:r>
          </a:p>
          <a:p>
            <a:pPr>
              <a:defRPr/>
            </a:pPr>
            <a:r>
              <a:rPr lang="en-US" altLang="en-US" sz="280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Lecture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FD232C-7687-44BD-94CA-2324047EDA0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538822" y="3117600"/>
            <a:ext cx="5969479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2800" b="1" dirty="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CYB510</a:t>
            </a:r>
          </a:p>
          <a:p>
            <a:pPr>
              <a:defRPr/>
            </a:pPr>
            <a:r>
              <a:rPr lang="en-US" altLang="en-US" sz="2400" b="1" dirty="0">
                <a:solidFill>
                  <a:schemeClr val="bg1"/>
                </a:solidFill>
                <a:ea typeface="Tajawal Medium"/>
                <a:cs typeface="Tajawal Medium"/>
              </a:rPr>
              <a:t>Operating System Introduction</a:t>
            </a:r>
          </a:p>
        </p:txBody>
      </p:sp>
    </p:spTree>
    <p:extLst>
      <p:ext uri="{BB962C8B-B14F-4D97-AF65-F5344CB8AC3E}">
        <p14:creationId xmlns:p14="http://schemas.microsoft.com/office/powerpoint/2010/main" val="3726824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>
            <a:extLst>
              <a:ext uri="{FF2B5EF4-FFF2-40B4-BE49-F238E27FC236}">
                <a16:creationId xmlns:a16="http://schemas.microsoft.com/office/drawing/2014/main" id="{CCE85543-5508-489E-9068-AD138EABAC1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123825"/>
            <a:ext cx="8802688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1">
            <a:extLst>
              <a:ext uri="{FF2B5EF4-FFF2-40B4-BE49-F238E27FC236}">
                <a16:creationId xmlns:a16="http://schemas.microsoft.com/office/drawing/2014/main" id="{7A1617DD-CC4D-4FC6-BAA9-ED757187DB4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5508625"/>
            <a:ext cx="1222375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DF7BB283-6DB4-471C-99AB-EA384CEA06F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6502400"/>
            <a:ext cx="9901237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A878143F-7052-425E-95B2-DBD69CF4E6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2205038"/>
            <a:ext cx="238125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>
            <a:extLst>
              <a:ext uri="{FF2B5EF4-FFF2-40B4-BE49-F238E27FC236}">
                <a16:creationId xmlns:a16="http://schemas.microsoft.com/office/drawing/2014/main" id="{E6452FEC-DADD-42E8-928D-FAA8DF93ABB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2938" y="2205038"/>
            <a:ext cx="238125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E4C9DA-3869-4097-A97B-B7CDE08B005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154238" y="668338"/>
            <a:ext cx="3165475" cy="5222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80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                              </a:t>
            </a:r>
            <a:endParaRPr lang="en-US" altLang="en-US" sz="280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E6CCF1-3FFD-47BA-B8A6-C2D475B3E9A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80988" y="236538"/>
            <a:ext cx="1466850" cy="9540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80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Chapter</a:t>
            </a:r>
          </a:p>
          <a:p>
            <a:pPr algn="ctr">
              <a:defRPr/>
            </a:pPr>
            <a:r>
              <a:rPr lang="en-US" altLang="en-US" sz="2800">
                <a:solidFill>
                  <a:schemeClr val="bg1"/>
                </a:solidFill>
                <a:latin typeface="Tajawal Medium"/>
                <a:ea typeface="Tajawal Medium"/>
                <a:cs typeface="Tajawal Medium"/>
              </a:rPr>
              <a:t> 01</a:t>
            </a:r>
            <a:endParaRPr lang="en-US" altLang="en-US" sz="280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8BD7DA-069A-487F-971A-5777639C6F6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41438" y="2008188"/>
            <a:ext cx="8075612" cy="3140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endParaRPr lang="en-GB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  <a:p>
            <a:pPr>
              <a:buFont typeface="Arial" panose="020B0604020202020204" pitchFamily="34" charset="0"/>
              <a:buChar char="•"/>
              <a:defRPr/>
            </a:pPr>
            <a:endParaRPr lang="en-US" alt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2154240" y="578613"/>
            <a:ext cx="6224989" cy="5762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19628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8343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8581" y="699098"/>
            <a:ext cx="5638249" cy="59392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5176" y="699099"/>
            <a:ext cx="5826825" cy="592733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70479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78131"/>
            <a:ext cx="10972800" cy="4512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054" y="751341"/>
            <a:ext cx="5856193" cy="8476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054" y="1391103"/>
            <a:ext cx="5856193" cy="5235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11834" y="751341"/>
            <a:ext cx="5858493" cy="8476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11834" y="1391103"/>
            <a:ext cx="5858493" cy="5235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9626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57869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47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3262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5668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7072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88451" y="277813"/>
            <a:ext cx="2859616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375651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419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0787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no_3">
            <a:extLst>
              <a:ext uri="{FF2B5EF4-FFF2-40B4-BE49-F238E27FC236}">
                <a16:creationId xmlns:a16="http://schemas.microsoft.com/office/drawing/2014/main" id="{5820CB76-2951-4AC9-8C5D-11C6669DA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0"/>
            <a:ext cx="1011237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>
            <a:extLst>
              <a:ext uri="{FF2B5EF4-FFF2-40B4-BE49-F238E27FC236}">
                <a16:creationId xmlns:a16="http://schemas.microsoft.com/office/drawing/2014/main" id="{AA79F255-81A6-4CF1-804C-66DBBDD9BB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109728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9D039BE-9F85-43FD-9EA7-8507C15B84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665163"/>
            <a:ext cx="11666538" cy="597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AFF6722-69A7-4E20-A717-95C6DFFD0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4800" cy="2286000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ar-SA" altLang="ar-SA" sz="24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030" name="Rectangle 7">
            <a:extLst>
              <a:ext uri="{FF2B5EF4-FFF2-40B4-BE49-F238E27FC236}">
                <a16:creationId xmlns:a16="http://schemas.microsoft.com/office/drawing/2014/main" id="{B60F49F1-F61E-4CCA-9A07-FAD4C9CCC2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86000"/>
            <a:ext cx="304800" cy="22860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ar-SA" altLang="ar-SA" sz="24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031" name="Rectangle 8">
            <a:extLst>
              <a:ext uri="{FF2B5EF4-FFF2-40B4-BE49-F238E27FC236}">
                <a16:creationId xmlns:a16="http://schemas.microsoft.com/office/drawing/2014/main" id="{EF3A8F82-9971-464E-AA38-A51385CD2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0"/>
            <a:ext cx="304800" cy="2286000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ar-SA" altLang="ar-SA" sz="2400"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1032" name="Text Box 9">
            <a:extLst>
              <a:ext uri="{FF2B5EF4-FFF2-40B4-BE49-F238E27FC236}">
                <a16:creationId xmlns:a16="http://schemas.microsoft.com/office/drawing/2014/main" id="{40053EE2-3975-4DC0-A10B-CAE896959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9925" y="6613525"/>
            <a:ext cx="447675" cy="2460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ar-SA" sz="1000" b="1">
                <a:solidFill>
                  <a:srgbClr val="006699"/>
                </a:solidFill>
                <a:latin typeface="Helvetica" panose="020B0604020202020204" pitchFamily="34" charset="0"/>
                <a:ea typeface="MS PGothic" panose="020B0600070205080204" pitchFamily="34" charset="-128"/>
              </a:rPr>
              <a:t>1.</a:t>
            </a:r>
            <a:fld id="{7D4FE31F-7D32-4407-861A-D5E1E83C992F}" type="slidenum">
              <a:rPr lang="en-US" altLang="ar-SA" sz="1000" b="1" smtClean="0">
                <a:solidFill>
                  <a:srgbClr val="006699"/>
                </a:solidFill>
                <a:latin typeface="Helvetica" panose="020B0604020202020204" pitchFamily="34" charset="0"/>
                <a:ea typeface="MS PGothic" panose="020B0600070205080204" pitchFamily="34" charset="-128"/>
              </a:rPr>
              <a:pPr algn="ctr">
                <a:spcBef>
                  <a:spcPct val="50000"/>
                </a:spcBef>
                <a:defRPr/>
              </a:pPr>
              <a:t>‹#›</a:t>
            </a:fld>
            <a:endParaRPr lang="en-US" altLang="ar-SA" sz="1000" b="1">
              <a:solidFill>
                <a:srgbClr val="006699"/>
              </a:solidFill>
              <a:latin typeface="Helvetica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1033" name="Text Box 10">
            <a:extLst>
              <a:ext uri="{FF2B5EF4-FFF2-40B4-BE49-F238E27FC236}">
                <a16:creationId xmlns:a16="http://schemas.microsoft.com/office/drawing/2014/main" id="{CE1F9F17-167F-4997-AE77-B5158650BC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3463" y="6588125"/>
            <a:ext cx="3616325" cy="2444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ar-SA" sz="1000" b="1">
                <a:solidFill>
                  <a:srgbClr val="006699"/>
                </a:solidFill>
                <a:latin typeface="Helvetica" panose="020B0604020202020204" pitchFamily="34" charset="0"/>
                <a:ea typeface="MS PGothic" panose="020B0600070205080204" pitchFamily="34" charset="-128"/>
              </a:rPr>
              <a:t>Silberschatz, Galvin and Gagne ©2009</a:t>
            </a:r>
          </a:p>
        </p:txBody>
      </p:sp>
      <p:sp>
        <p:nvSpPr>
          <p:cNvPr id="1034" name="Text Box 11">
            <a:extLst>
              <a:ext uri="{FF2B5EF4-FFF2-40B4-BE49-F238E27FC236}">
                <a16:creationId xmlns:a16="http://schemas.microsoft.com/office/drawing/2014/main" id="{87423C56-124F-47A8-91E1-1DCCE9A441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650" y="6621463"/>
            <a:ext cx="2659063" cy="2460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ar-SA" sz="1000" b="1">
                <a:solidFill>
                  <a:srgbClr val="006699"/>
                </a:solidFill>
                <a:latin typeface="Helvetica" panose="020B0604020202020204" pitchFamily="34" charset="0"/>
                <a:ea typeface="MS PGothic" panose="020B0600070205080204" pitchFamily="34" charset="-128"/>
              </a:rPr>
              <a:t>Operating System Concepts – 8</a:t>
            </a:r>
            <a:r>
              <a:rPr lang="en-US" altLang="ar-SA" sz="1000" b="1" baseline="30000">
                <a:solidFill>
                  <a:srgbClr val="006699"/>
                </a:solidFill>
                <a:latin typeface="Helvetica" panose="020B0604020202020204" pitchFamily="34" charset="0"/>
                <a:ea typeface="MS PGothic" panose="020B0600070205080204" pitchFamily="34" charset="-128"/>
              </a:rPr>
              <a:t>th</a:t>
            </a:r>
            <a:r>
              <a:rPr lang="en-US" altLang="ar-SA" sz="1000" b="1">
                <a:solidFill>
                  <a:srgbClr val="006699"/>
                </a:solidFill>
                <a:latin typeface="Helvetica" panose="020B0604020202020204" pitchFamily="34" charset="0"/>
                <a:ea typeface="MS PGothic" panose="020B0600070205080204" pitchFamily="34" charset="-128"/>
              </a:rPr>
              <a:t> Edition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+mj-lt"/>
          <a:ea typeface="MS PGothic" pitchFamily="34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itchFamily="34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itchFamily="34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itchFamily="34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  <a:ea typeface="MS PGothic" pitchFamily="34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0066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rgbClr val="993300"/>
        </a:buClr>
        <a:buSzPct val="90000"/>
        <a:buFont typeface="Monotype Sorts"/>
        <a:buChar char="n"/>
        <a:defRPr kumimoji="1" sz="20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rgbClr val="CC6600"/>
        </a:buClr>
        <a:buSzPct val="80000"/>
        <a:buFont typeface="Monotype Sorts"/>
        <a:buChar char="l"/>
        <a:defRPr kumimoji="1" sz="2000">
          <a:solidFill>
            <a:schemeClr val="tx1"/>
          </a:solidFill>
          <a:latin typeface="+mn-lt"/>
          <a:ea typeface="MS PGothic" pitchFamily="34" charset="-128"/>
        </a:defRPr>
      </a:lvl2pPr>
      <a:lvl3pPr marL="1085850" indent="-228600" algn="l" rtl="0" eaLnBrk="0" fontAlgn="base" hangingPunct="0">
        <a:spcBef>
          <a:spcPct val="35000"/>
        </a:spcBef>
        <a:spcAft>
          <a:spcPct val="0"/>
        </a:spcAft>
        <a:buClr>
          <a:srgbClr val="009900"/>
        </a:buClr>
        <a:buSzPct val="75000"/>
        <a:buFont typeface="Webdings" panose="05030102010509060703" pitchFamily="18" charset="2"/>
        <a:buChar char="4"/>
        <a:defRPr kumimoji="1" sz="2000">
          <a:solidFill>
            <a:schemeClr val="tx1"/>
          </a:solidFill>
          <a:latin typeface="+mn-lt"/>
          <a:ea typeface="MS PGothic" pitchFamily="34" charset="-128"/>
        </a:defRPr>
      </a:lvl3pPr>
      <a:lvl4pPr marL="1428750" indent="-228600" algn="l" rtl="0" eaLnBrk="0" fontAlgn="base" hangingPunct="0">
        <a:spcBef>
          <a:spcPct val="35000"/>
        </a:spcBef>
        <a:spcAft>
          <a:spcPct val="0"/>
        </a:spcAft>
        <a:buClr>
          <a:schemeClr val="hlink"/>
        </a:buClr>
        <a:buSzPct val="75000"/>
        <a:buChar char="–"/>
        <a:defRPr kumimoji="1" sz="2000">
          <a:solidFill>
            <a:schemeClr val="tx1"/>
          </a:solidFill>
          <a:latin typeface="+mn-lt"/>
          <a:ea typeface="MS PGothic" pitchFamily="34" charset="-128"/>
        </a:defRPr>
      </a:lvl4pPr>
      <a:lvl5pPr marL="17716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 sz="2000">
          <a:solidFill>
            <a:schemeClr val="tx1"/>
          </a:solidFill>
          <a:latin typeface="+mn-lt"/>
          <a:ea typeface="MS PGothic" pitchFamily="34" charset="-128"/>
        </a:defRPr>
      </a:lvl5pPr>
      <a:lvl6pPr marL="22288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6pPr>
      <a:lvl7pPr marL="26860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7pPr>
      <a:lvl8pPr marL="31432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8pPr>
      <a:lvl9pPr marL="3600450" indent="-228600" algn="l" rtl="0" eaLnBrk="0" fontAlgn="base" hangingPunct="0">
        <a:spcBef>
          <a:spcPct val="35000"/>
        </a:spcBef>
        <a:spcAft>
          <a:spcPct val="0"/>
        </a:spcAft>
        <a:buClr>
          <a:srgbClr val="FF0066"/>
        </a:buClr>
        <a:buSzPct val="75000"/>
        <a:buChar char="»"/>
        <a:defRPr kumimoji="1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19"/>
    </mc:Choice>
    <mc:Fallback xmlns="">
      <p:transition spd="slow" advTm="3111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9BF39-68C1-47EA-922D-9F524BB7C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1705" y="574243"/>
            <a:ext cx="7337714" cy="5762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cap="all" dirty="0">
                <a:solidFill>
                  <a:schemeClr val="bg1"/>
                </a:solidFill>
              </a:rPr>
              <a:t>COURSE Description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2A158A9D-1F62-4AAE-B260-5E57CC04A6B7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52438" y="1695450"/>
            <a:ext cx="10972800" cy="5973763"/>
          </a:xfrm>
        </p:spPr>
        <p:txBody>
          <a:bodyPr/>
          <a:lstStyle/>
          <a:p>
            <a:pPr mar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ar-SA" sz="2800" dirty="0"/>
              <a:t>The course aims to explore the importance of the operating system and its function. The different techniques used by the operating system to achieve its goals as resource manager. </a:t>
            </a:r>
            <a:r>
              <a:rPr lang="en-US" altLang="ar-SA" sz="2800" dirty="0"/>
              <a:t>T</a:t>
            </a:r>
            <a:r>
              <a:rPr lang="en-US" sz="2800" dirty="0"/>
              <a:t>his course  introduce also, the fundamentals of modern operating system function, design, and implementation. Topics include concurrency, synchronization,    processes, threads, scheduling, memory management, file systems, device management, and security.</a:t>
            </a:r>
          </a:p>
          <a:p>
            <a:pPr marL="0" indent="0">
              <a:buFont typeface="Monotype Sorts"/>
              <a:buNone/>
              <a:defRPr/>
            </a:pPr>
            <a:endParaRPr lang="en-GB" altLang="ar-S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923"/>
    </mc:Choice>
    <mc:Fallback xmlns="">
      <p:transition spd="slow" advTm="24592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AC7D7-C583-4C15-A6B0-C351B9DBC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617538"/>
            <a:ext cx="6116205" cy="5762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cap="all" dirty="0">
                <a:solidFill>
                  <a:schemeClr val="bg1"/>
                </a:solidFill>
              </a:rPr>
              <a:t>COURSE objectives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5AA522-431A-470A-BA9B-DDFC2E26CBE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1000" y="1819275"/>
            <a:ext cx="11666538" cy="5973763"/>
          </a:xfrm>
        </p:spPr>
        <p:txBody>
          <a:bodyPr/>
          <a:lstStyle/>
          <a:p>
            <a:pPr marL="0" indent="0">
              <a:buFont typeface="Monotype Sorts"/>
              <a:buNone/>
              <a:defRPr/>
            </a:pPr>
            <a:r>
              <a:rPr lang="en-GB" dirty="0"/>
              <a:t>By the end of this course the student will be able to: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dirty="0"/>
              <a:t>Recognize the importance of the operating systems.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dirty="0"/>
              <a:t>Recognize how the applications interact with the operating system as the later working as intermediary program between the machine and the application.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dirty="0"/>
              <a:t> Know how the operating systems transport the application requests to the hardware.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dirty="0"/>
              <a:t>Understand how operating systems managing resources such as processors, memory and I/O.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GB" dirty="0"/>
              <a:t>Realize the efficiency or the deficiency of the different techniques used by some operating systems.</a:t>
            </a:r>
          </a:p>
          <a:p>
            <a:pPr marL="0" indent="0">
              <a:buFont typeface="Monotype Sorts"/>
              <a:buNone/>
              <a:defRPr/>
            </a:pP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881"/>
    </mc:Choice>
    <mc:Fallback xmlns="">
      <p:transition spd="slow" advTm="9788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2E45A-AD56-402A-BBDB-3B8D1B22E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5688" y="639763"/>
            <a:ext cx="6037262" cy="5762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cap="all" dirty="0">
                <a:solidFill>
                  <a:schemeClr val="bg1"/>
                </a:solidFill>
              </a:rPr>
              <a:t>Course Scheduling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195" name="TextBox 4">
            <a:extLst>
              <a:ext uri="{FF2B5EF4-FFF2-40B4-BE49-F238E27FC236}">
                <a16:creationId xmlns:a16="http://schemas.microsoft.com/office/drawing/2014/main" id="{F08ED951-88C4-4F20-838E-58D73C2D1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5138" y="1744663"/>
            <a:ext cx="62230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"/>
            </a:pPr>
            <a:r>
              <a:rPr kumimoji="0" lang="en-US" altLang="en-US" sz="1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1: Operating System Introduction. </a:t>
            </a:r>
            <a:endParaRPr kumimoji="0" lang="en-US" altLang="en-US" sz="16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"/>
            </a:pPr>
            <a:r>
              <a:rPr kumimoji="0" lang="en-US" altLang="en-US" sz="1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2: Processes and threads. </a:t>
            </a:r>
            <a:endParaRPr kumimoji="0" lang="en-US" altLang="en-US" sz="16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"/>
            </a:pPr>
            <a:r>
              <a:rPr kumimoji="0" lang="en-US" altLang="en-US" sz="1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3: Concurrency. </a:t>
            </a:r>
            <a:endParaRPr kumimoji="0" lang="en-US" altLang="en-US" sz="16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"/>
            </a:pPr>
            <a:r>
              <a:rPr kumimoji="0" lang="en-US" altLang="en-US" sz="1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4: Memory management. </a:t>
            </a:r>
            <a:endParaRPr kumimoji="0" lang="en-US" altLang="en-US" sz="16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"/>
            </a:pPr>
            <a:r>
              <a:rPr kumimoji="0" lang="en-US" altLang="en-US" sz="1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5: Scheduling and Deadlock. </a:t>
            </a:r>
            <a:endParaRPr kumimoji="0" lang="en-US" altLang="en-US" sz="16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"/>
            </a:pPr>
            <a:r>
              <a:rPr kumimoji="0" lang="en-US" altLang="en-US" sz="1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6: File management. </a:t>
            </a:r>
            <a:endParaRPr kumimoji="0" lang="en-US" altLang="en-US" sz="16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"/>
            </a:pPr>
            <a:r>
              <a:rPr kumimoji="0" lang="en-US" altLang="en-US" sz="1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7: Operating System security. </a:t>
            </a:r>
            <a:endParaRPr kumimoji="0" lang="en-US" altLang="en-US" sz="16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"/>
            </a:pPr>
            <a:r>
              <a:rPr kumimoji="0" lang="en-US" altLang="en-US" sz="1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8: Virtualization.</a:t>
            </a:r>
            <a:endParaRPr kumimoji="0" lang="en-US" altLang="en-US" sz="16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73"/>
    </mc:Choice>
    <mc:Fallback xmlns="">
      <p:transition spd="slow" advTm="5567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3E753-CF9B-40C5-9C8A-7F99AE99A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5491" y="617538"/>
            <a:ext cx="5606474" cy="62937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cap="all" dirty="0">
                <a:solidFill>
                  <a:schemeClr val="bg1"/>
                </a:solidFill>
              </a:rPr>
              <a:t>Text book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ABAFF91B-9093-4D5A-89D7-38CB7FDF4E5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61938" y="2005013"/>
            <a:ext cx="11668125" cy="5973762"/>
          </a:xfrm>
        </p:spPr>
        <p:txBody>
          <a:bodyPr/>
          <a:lstStyle/>
          <a:p>
            <a:pPr marL="0" indent="0">
              <a:buFont typeface="Monotype Sorts"/>
              <a:buNone/>
            </a:pPr>
            <a:r>
              <a:rPr lang="en-GB" altLang="ar-SA" sz="3200" dirty="0" err="1"/>
              <a:t>Silberschatz</a:t>
            </a:r>
            <a:r>
              <a:rPr lang="en-GB" altLang="ar-SA" sz="3200" dirty="0"/>
              <a:t>, Galvin, Gagne. Operating System Concepts. John Wiley &amp; sons , </a:t>
            </a:r>
            <a:r>
              <a:rPr lang="en-GB" altLang="ar-SA" sz="3200" dirty="0" err="1"/>
              <a:t>inc</a:t>
            </a:r>
            <a:endParaRPr lang="en-GB" altLang="ar-SA" sz="3200" dirty="0"/>
          </a:p>
          <a:p>
            <a:pPr marL="0" indent="0">
              <a:buFont typeface="Monotype Sorts"/>
              <a:buNone/>
            </a:pPr>
            <a:endParaRPr lang="en-GB" altLang="ar-SA" sz="3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2B8630-F782-47C6-AC9D-FEE21CA07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2004" y="2581847"/>
            <a:ext cx="2980967" cy="38320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79"/>
    </mc:Choice>
    <mc:Fallback xmlns="">
      <p:transition spd="slow" advTm="2477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BF1BECE1-0FC4-4749-BDC7-A66373D8B8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3450" y="600075"/>
            <a:ext cx="6460259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Chapter 1: Introduction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2CBE3E45-B795-4180-99B2-E0A6749940E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627313" y="1571625"/>
            <a:ext cx="7920037" cy="356870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What Operating Systems Do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Computer-System Organization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Computer-System Architecture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Operating-System Structure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Operating-System Operations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Process Management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Memory Management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Storage Management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Protection and Security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Distributed Systems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Special-Purpose Systems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Computing Environments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Open-Source Operating Systems</a:t>
            </a:r>
          </a:p>
          <a:p>
            <a:pPr>
              <a:buFont typeface="Monotype Sorts"/>
              <a:buNone/>
            </a:pPr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96"/>
    </mc:Choice>
    <mc:Fallback xmlns="">
      <p:transition spd="slow" advTm="3039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64A979BA-AA28-44C1-995E-4F479DC29A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05050" y="614363"/>
            <a:ext cx="109728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Objectives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89CE56-949B-4C63-A2F6-3D522B05DA9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695450"/>
            <a:ext cx="11666538" cy="37290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To provide a grand tour of the major operating systems components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sz="1800" dirty="0"/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To provide coverage of basic computer system organization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sz="1800" dirty="0"/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1800" dirty="0"/>
              <a:t>Explore core ideas in Operating Systems in two ways: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sz="1800" dirty="0"/>
          </a:p>
          <a:p>
            <a:pPr marL="914400" lvl="1" indent="-457200">
              <a:buFont typeface="Monotype Sorts"/>
              <a:buAutoNum type="arabicParenR"/>
              <a:defRPr/>
            </a:pPr>
            <a:r>
              <a:rPr lang="en-US" sz="1800" dirty="0"/>
              <a:t>understanding the concepts behind resource management, </a:t>
            </a:r>
            <a:r>
              <a:rPr lang="en-US" sz="1800" dirty="0">
                <a:solidFill>
                  <a:srgbClr val="00B0F0"/>
                </a:solidFill>
              </a:rPr>
              <a:t>abstraction</a:t>
            </a:r>
            <a:r>
              <a:rPr lang="en-US" sz="1800" dirty="0"/>
              <a:t>, hardware </a:t>
            </a:r>
            <a:r>
              <a:rPr lang="en-US" sz="1800" dirty="0">
                <a:solidFill>
                  <a:srgbClr val="00B0F0"/>
                </a:solidFill>
              </a:rPr>
              <a:t>interface</a:t>
            </a:r>
            <a:r>
              <a:rPr lang="en-US" sz="1800" dirty="0"/>
              <a:t>, </a:t>
            </a:r>
            <a:r>
              <a:rPr lang="en-US" sz="1800" dirty="0">
                <a:solidFill>
                  <a:srgbClr val="00B0F0"/>
                </a:solidFill>
              </a:rPr>
              <a:t>protection</a:t>
            </a:r>
            <a:r>
              <a:rPr lang="en-US" sz="1800" dirty="0"/>
              <a:t>, </a:t>
            </a:r>
            <a:r>
              <a:rPr lang="en-US" sz="1800" dirty="0">
                <a:solidFill>
                  <a:srgbClr val="00B0F0"/>
                </a:solidFill>
              </a:rPr>
              <a:t>security</a:t>
            </a:r>
            <a:r>
              <a:rPr lang="en-US" sz="1800" dirty="0"/>
              <a:t>, </a:t>
            </a:r>
            <a:r>
              <a:rPr lang="en-US" sz="1800" dirty="0">
                <a:solidFill>
                  <a:srgbClr val="00B0F0"/>
                </a:solidFill>
              </a:rPr>
              <a:t>concurrency</a:t>
            </a:r>
            <a:r>
              <a:rPr lang="en-US" sz="1800" dirty="0"/>
              <a:t>, and </a:t>
            </a:r>
            <a:r>
              <a:rPr lang="en-US" sz="1800" dirty="0">
                <a:solidFill>
                  <a:srgbClr val="00B0F0"/>
                </a:solidFill>
              </a:rPr>
              <a:t>performance</a:t>
            </a:r>
            <a:r>
              <a:rPr lang="en-US" sz="1800" dirty="0"/>
              <a:t>.</a:t>
            </a:r>
          </a:p>
          <a:p>
            <a:pPr marL="914400" lvl="1" indent="-457200">
              <a:buFont typeface="Monotype Sorts"/>
              <a:buNone/>
              <a:defRPr/>
            </a:pPr>
            <a:endParaRPr lang="en-US" sz="1800" dirty="0"/>
          </a:p>
          <a:p>
            <a:pPr lvl="1">
              <a:buFont typeface="Monotype Sorts"/>
              <a:buNone/>
              <a:defRPr/>
            </a:pPr>
            <a:r>
              <a:rPr lang="en-US" sz="1800" dirty="0"/>
              <a:t>2) practical coding experience with a real OS to understand challenges of systems</a:t>
            </a:r>
          </a:p>
          <a:p>
            <a:pPr lvl="1">
              <a:buFont typeface="Monotype Sorts"/>
              <a:buNone/>
              <a:defRPr/>
            </a:pPr>
            <a:endParaRPr lang="en-US" dirty="0"/>
          </a:p>
          <a:p>
            <a:pPr>
              <a:buFont typeface="Monotype Sorts"/>
              <a:buNone/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6"/>
    </mc:Choice>
    <mc:Fallback xmlns="">
      <p:transition spd="slow" advTm="2400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BF02297A-A672-41F5-A9FE-C0C4031D85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14550" y="639763"/>
            <a:ext cx="109728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What is an Operating System?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CD5188C4-E493-4F02-824F-BBE8C1507AF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793875" y="1295400"/>
            <a:ext cx="8874125" cy="416401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A </a:t>
            </a:r>
            <a:r>
              <a:rPr lang="en-US" altLang="en-US" sz="1800">
                <a:solidFill>
                  <a:srgbClr val="00B0F0"/>
                </a:solidFill>
              </a:rPr>
              <a:t>system software</a:t>
            </a:r>
            <a:r>
              <a:rPr lang="en-US" altLang="en-US" sz="1800"/>
              <a:t> program that acts as an </a:t>
            </a:r>
            <a:r>
              <a:rPr lang="en-US" altLang="en-US" sz="1800">
                <a:solidFill>
                  <a:srgbClr val="FF0000"/>
                </a:solidFill>
              </a:rPr>
              <a:t>intermediary</a:t>
            </a:r>
            <a:r>
              <a:rPr lang="en-US" altLang="en-US" sz="1800"/>
              <a:t> between a user of a computer and the computer hardware. It Provides </a:t>
            </a:r>
            <a:r>
              <a:rPr lang="en-US" altLang="en-US" sz="1800">
                <a:solidFill>
                  <a:srgbClr val="00B0F0"/>
                </a:solidFill>
              </a:rPr>
              <a:t>abstractions</a:t>
            </a:r>
            <a:r>
              <a:rPr lang="en-US" altLang="en-US" sz="1800"/>
              <a:t> for resources (CPU, memory and I/O devices)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sz="1800" b="1"/>
              <a:t>User View: </a:t>
            </a:r>
            <a:r>
              <a:rPr lang="en-US" altLang="en-US" sz="1800"/>
              <a:t>A virtual machine on top of real machine to provide a more convenient user interface for the computer system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altLang="en-US" sz="1800"/>
              <a:t>hide the details of individual devices and components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altLang="en-US" sz="1800"/>
              <a:t>high level abstraction of the machine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sz="1800" b="1"/>
              <a:t>System View: </a:t>
            </a:r>
            <a:r>
              <a:rPr lang="en-US" altLang="en-US" sz="1800"/>
              <a:t>A </a:t>
            </a:r>
            <a:r>
              <a:rPr lang="en-US" altLang="en-US" sz="1800">
                <a:solidFill>
                  <a:srgbClr val="00B0F0"/>
                </a:solidFill>
              </a:rPr>
              <a:t>resource manager</a:t>
            </a:r>
            <a:r>
              <a:rPr lang="en-US" altLang="en-US" sz="1800"/>
              <a:t> to make efficient use of computer systems components</a:t>
            </a:r>
          </a:p>
          <a:p>
            <a:pPr lvl="2"/>
            <a:r>
              <a:rPr lang="en-US" altLang="en-US" sz="1800"/>
              <a:t>Shared resource: CPU, memory and I/O devices</a:t>
            </a:r>
          </a:p>
          <a:p>
            <a:pPr lvl="2"/>
            <a:r>
              <a:rPr lang="en-US" altLang="en-US" sz="1800"/>
              <a:t>Multiprogram batch systems: allow multiple batch jobs share the computer system</a:t>
            </a:r>
          </a:p>
          <a:p>
            <a:pPr lvl="2"/>
            <a:r>
              <a:rPr lang="en-US" altLang="en-US" sz="1800"/>
              <a:t>Time-sharing systems: allow multiple interactive jobs share the system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1800"/>
              <a:t>Provide environment in which </a:t>
            </a:r>
            <a:r>
              <a:rPr lang="en-US" altLang="en-US" sz="1800">
                <a:solidFill>
                  <a:srgbClr val="00B0F0"/>
                </a:solidFill>
              </a:rPr>
              <a:t>applications software</a:t>
            </a:r>
            <a:r>
              <a:rPr lang="en-US" altLang="en-US" sz="1800"/>
              <a:t> can execute as if they use the hardware alone. </a:t>
            </a:r>
          </a:p>
          <a:p>
            <a:pPr lvl="2"/>
            <a:endParaRPr lang="en-US" altLang="en-US">
              <a:solidFill>
                <a:srgbClr val="00B0F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447"/>
    </mc:Choice>
    <mc:Fallback xmlns="">
      <p:transition spd="slow" advTm="27844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52573267-1164-4545-B75F-CBDDB73668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90738" y="600075"/>
            <a:ext cx="6351298" cy="576263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History: Evolution of Systems</a:t>
            </a:r>
            <a:endParaRPr lang="ar-SA" altLang="en-US" dirty="0">
              <a:solidFill>
                <a:schemeClr val="bg1"/>
              </a:solidFill>
            </a:endParaRP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21C8F012-FFEF-40AB-A722-5D83A3B0D22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090738" y="1624013"/>
            <a:ext cx="8750300" cy="6132512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sz="2400"/>
              <a:t>Batch Systems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400"/>
              <a:t>Goal: Maximize amount work done for multiple users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400"/>
              <a:t> Applications run one after the other.  One application at a time!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400"/>
              <a:t> Application uses all computer resources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2400"/>
              <a:t>Batch Multiprogramming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400"/>
              <a:t>Multiple applications in memory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400"/>
              <a:t> When one waits for I/O, another executes</a:t>
            </a:r>
          </a:p>
          <a:p>
            <a:pPr lvl="2"/>
            <a:r>
              <a:rPr lang="en-US" altLang="en-US" sz="2400"/>
              <a:t> Better utilization of CPU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098"/>
    </mc:Choice>
    <mc:Fallback xmlns="">
      <p:transition spd="slow" advTm="30409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7952308F-9DBB-42B8-859D-D910104986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2650" y="573088"/>
            <a:ext cx="6418695" cy="576262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History: Evolution of Systems</a:t>
            </a:r>
            <a:endParaRPr lang="ar-SA" altLang="en-US" dirty="0">
              <a:solidFill>
                <a:schemeClr val="bg1"/>
              </a:solidFill>
            </a:endParaRP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73F354BE-8893-4F13-99C7-425DFBEEC1F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917700" y="1358900"/>
            <a:ext cx="8750300" cy="52800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sz="2800"/>
              <a:t>Timesharing Systems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/>
              <a:t>Interactive use of computers</a:t>
            </a:r>
          </a:p>
          <a:p>
            <a:pPr lvl="2"/>
            <a:r>
              <a:rPr lang="en-US" altLang="en-US" sz="2800"/>
              <a:t>Responsiveness matters</a:t>
            </a:r>
          </a:p>
          <a:p>
            <a:pPr lvl="2"/>
            <a:r>
              <a:rPr lang="en-US" altLang="en-US" sz="2800"/>
              <a:t>Expect system to respond to keyboard input immediately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/>
              <a:t>Several users/applications can share computer</a:t>
            </a:r>
          </a:p>
          <a:p>
            <a:pPr lvl="2"/>
            <a:r>
              <a:rPr lang="en-US" altLang="en-US" sz="2800"/>
              <a:t>Share CPU, Disk, Memory...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2800"/>
              <a:t>Real Time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626"/>
    </mc:Choice>
    <mc:Fallback xmlns="">
      <p:transition spd="slow" advTm="8262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CCFD7A99-E8B1-4F71-8FE2-183829D789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>
            <a:normAutofit fontScale="90000"/>
          </a:bodyPr>
          <a:lstStyle/>
          <a:p>
            <a:r>
              <a:rPr lang="en-US" altLang="en-US">
                <a:solidFill>
                  <a:schemeClr val="bg1"/>
                </a:solidFill>
              </a:rPr>
              <a:t>Computer System Structure</a:t>
            </a:r>
            <a:endParaRPr lang="en-US" altLang="en-US"/>
          </a:p>
        </p:txBody>
      </p:sp>
      <p:pic>
        <p:nvPicPr>
          <p:cNvPr id="18435" name="Picture 4">
            <a:extLst>
              <a:ext uri="{FF2B5EF4-FFF2-40B4-BE49-F238E27FC236}">
                <a16:creationId xmlns:a16="http://schemas.microsoft.com/office/drawing/2014/main" id="{80EAB73E-8F6E-4F5D-B49A-163D178F2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1473200"/>
            <a:ext cx="8372475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4">
            <a:extLst>
              <a:ext uri="{FF2B5EF4-FFF2-40B4-BE49-F238E27FC236}">
                <a16:creationId xmlns:a16="http://schemas.microsoft.com/office/drawing/2014/main" id="{82D52396-54CA-4F41-962F-BA7F7D7217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9975" y="6081713"/>
            <a:ext cx="2870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>
                <a:solidFill>
                  <a:srgbClr val="00B0F0"/>
                </a:solidFill>
                <a:latin typeface="Verdana" panose="020B0604030504040204" pitchFamily="34" charset="0"/>
              </a:rPr>
              <a:t>Four Components</a:t>
            </a:r>
            <a:endParaRPr kumimoji="0" lang="ar-SA" altLang="en-US">
              <a:solidFill>
                <a:srgbClr val="00B0F0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43"/>
    </mc:Choice>
    <mc:Fallback xmlns="">
      <p:transition spd="slow" advTm="5794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C2F8F19E-A6BA-48B3-A1FF-18FC14D2D6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46312" y="557213"/>
            <a:ext cx="6204961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Computer System Structure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B8E493EC-EE5E-4468-8702-EC6AEE7E3A1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843088" y="1257300"/>
            <a:ext cx="8601075" cy="51641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>
                <a:latin typeface="Nn"/>
              </a:rPr>
              <a:t>Computer system can be divided into four components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>
                <a:latin typeface="Nn"/>
              </a:rPr>
              <a:t>Hardware – provides basic computing resources</a:t>
            </a:r>
          </a:p>
          <a:p>
            <a:pPr lvl="2"/>
            <a:r>
              <a:rPr lang="en-US" altLang="en-US">
                <a:latin typeface="Nn"/>
              </a:rPr>
              <a:t>CPU, memory, I/O devices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>
                <a:latin typeface="Nn"/>
              </a:rPr>
              <a:t>Operating system</a:t>
            </a:r>
          </a:p>
          <a:p>
            <a:pPr lvl="2"/>
            <a:r>
              <a:rPr lang="en-US" altLang="en-US">
                <a:latin typeface="Nn"/>
              </a:rPr>
              <a:t>Controls and coordinates use of hardware among various applications and users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>
                <a:latin typeface="Nn"/>
              </a:rPr>
              <a:t>System/Application programs – define ways in which the system resources are used to solve the computing problems of the users</a:t>
            </a:r>
          </a:p>
          <a:p>
            <a:pPr lvl="2"/>
            <a:r>
              <a:rPr lang="en-US" altLang="en-US">
                <a:latin typeface="Nn"/>
              </a:rPr>
              <a:t>Word processors, compilers, web browsers, database systems, video games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>
                <a:latin typeface="Nn"/>
              </a:rPr>
              <a:t>Users</a:t>
            </a:r>
          </a:p>
          <a:p>
            <a:pPr lvl="2"/>
            <a:r>
              <a:rPr lang="en-US" altLang="en-US">
                <a:latin typeface="Nn"/>
              </a:rPr>
              <a:t>People, machines, other computers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115"/>
    </mc:Choice>
    <mc:Fallback xmlns="">
      <p:transition spd="slow" advTm="11211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0D5D632-7EB9-43DB-8F3B-9ACCC2A4AB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28837" y="622300"/>
            <a:ext cx="6359381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Operating System Definition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BF134BF9-877A-409D-9539-9943EAE8009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833563" y="1339850"/>
            <a:ext cx="9485312" cy="53308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sz="3200"/>
              <a:t>OS is a </a:t>
            </a:r>
            <a:r>
              <a:rPr lang="en-US" altLang="en-US" sz="3200" b="1">
                <a:solidFill>
                  <a:srgbClr val="3366FF"/>
                </a:solidFill>
              </a:rPr>
              <a:t>resource allocator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3200"/>
              <a:t>Manages all resources (CPU, memory, disk space, peripherals)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3200"/>
              <a:t>Decides between conflicting requests for efficient and fair resource use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3200"/>
              <a:t>OS is a </a:t>
            </a:r>
            <a:r>
              <a:rPr lang="en-US" altLang="en-US" sz="3200" b="1">
                <a:solidFill>
                  <a:srgbClr val="3366FF"/>
                </a:solidFill>
              </a:rPr>
              <a:t>control program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3200"/>
              <a:t>Controls execution of programs to prevent errors and improper use of the computer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3200"/>
              <a:t>No universally accepted definition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756"/>
    </mc:Choice>
    <mc:Fallback xmlns="">
      <p:transition spd="slow" advTm="21475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6A41B1CB-FAFD-40B1-9ADF-DCF6374E0A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61309" y="642794"/>
            <a:ext cx="6391564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Operating System Definition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0734491E-792A-4BC9-873D-2D0404BC055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833563" y="1366838"/>
            <a:ext cx="8834437" cy="5303837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sz="2800" dirty="0"/>
              <a:t>“Everything a vendor ships when you order an operating system” is good approximation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/>
              <a:t>But varies wildly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2800" dirty="0"/>
              <a:t>“The one program running at all times on the computer” is the </a:t>
            </a:r>
            <a:r>
              <a:rPr lang="en-US" altLang="en-US" sz="2800" b="1" dirty="0">
                <a:solidFill>
                  <a:srgbClr val="3366FF"/>
                </a:solidFill>
              </a:rPr>
              <a:t>kernel</a:t>
            </a:r>
            <a:r>
              <a:rPr lang="en-US" altLang="en-US" sz="2800" b="1" dirty="0"/>
              <a:t>.  </a:t>
            </a:r>
            <a:r>
              <a:rPr lang="en-US" altLang="en-US" sz="2800" dirty="0"/>
              <a:t>Everything else is either a system program (ships with the operating system) or an application program. </a:t>
            </a:r>
            <a:r>
              <a:rPr lang="en-US" altLang="en-US" sz="2800" b="1" dirty="0">
                <a:solidFill>
                  <a:srgbClr val="3366FF"/>
                </a:solidFill>
              </a:rPr>
              <a:t>kernel</a:t>
            </a:r>
            <a:endParaRPr lang="en-US" altLang="en-US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/>
              <a:t>provides resources to them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sz="2800" dirty="0"/>
              <a:t>Controls their execution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15"/>
    </mc:Choice>
    <mc:Fallback xmlns="">
      <p:transition spd="slow" advTm="11711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288D1D4B-C5DA-4D0F-9BC9-47F0536EF7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08200" y="641350"/>
            <a:ext cx="6407727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Computer Startup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08D55ABF-9866-4D0E-BB9A-330C972C53C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61938" y="1720850"/>
            <a:ext cx="11668125" cy="59737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b="1" dirty="0">
                <a:solidFill>
                  <a:srgbClr val="3366FF"/>
                </a:solidFill>
              </a:rPr>
              <a:t>How can an Operating system being loaded in Memory????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b="1" dirty="0">
                <a:solidFill>
                  <a:srgbClr val="3366FF"/>
                </a:solidFill>
              </a:rPr>
              <a:t>Answer: we need a program that loads OS from Disk into memory. This program is the </a:t>
            </a:r>
            <a:r>
              <a:rPr lang="en-US" altLang="en-US" b="1" dirty="0" err="1">
                <a:solidFill>
                  <a:srgbClr val="3366FF"/>
                </a:solidFill>
              </a:rPr>
              <a:t>boostraper</a:t>
            </a:r>
            <a:endParaRPr lang="en-US" altLang="en-US" b="1" dirty="0">
              <a:solidFill>
                <a:srgbClr val="3366FF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b="1" dirty="0">
                <a:solidFill>
                  <a:srgbClr val="3366FF"/>
                </a:solidFill>
              </a:rPr>
              <a:t>bootstrap program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is loaded at power-up or reboot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dirty="0"/>
              <a:t>Typically stored in ROM or EPROM, generally known as </a:t>
            </a:r>
            <a:r>
              <a:rPr lang="en-US" altLang="en-US" b="1" dirty="0">
                <a:solidFill>
                  <a:srgbClr val="3366FF"/>
                </a:solidFill>
              </a:rPr>
              <a:t>firmware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dirty="0"/>
              <a:t>Initializes all aspects of system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dirty="0"/>
              <a:t>Loads operating system kernel and starts execution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42"/>
    </mc:Choice>
    <mc:Fallback xmlns="">
      <p:transition spd="slow" advTm="31004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FADA7627-3A47-4AEE-A74A-86C1AEB68F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0" y="65088"/>
            <a:ext cx="10972801" cy="576262"/>
          </a:xfrm>
        </p:spPr>
        <p:txBody>
          <a:bodyPr>
            <a:normAutofit fontScale="90000"/>
          </a:bodyPr>
          <a:lstStyle/>
          <a:p>
            <a:br>
              <a:rPr lang="en-US" altLang="en-US" dirty="0">
                <a:solidFill>
                  <a:schemeClr val="bg1"/>
                </a:solidFill>
              </a:rPr>
            </a:br>
            <a:br>
              <a:rPr lang="en-US" altLang="en-US" dirty="0">
                <a:solidFill>
                  <a:schemeClr val="bg1"/>
                </a:solidFill>
              </a:rPr>
            </a:br>
            <a:r>
              <a:rPr lang="en-US" altLang="en-US" dirty="0">
                <a:solidFill>
                  <a:schemeClr val="bg1"/>
                </a:solidFill>
              </a:rPr>
              <a:t> HW Architecture and OS Services</a:t>
            </a:r>
            <a:endParaRPr lang="ar-SA" altLang="en-US" dirty="0">
              <a:solidFill>
                <a:schemeClr val="bg1"/>
              </a:solidFill>
            </a:endParaRP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A0CC0008-8B9C-4CB9-9CCD-06198ACD494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828800" y="1704975"/>
            <a:ext cx="8401050" cy="2573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/>
              <a:t>Computer-system operation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/>
              <a:t>One or more CPUs, device controllers connect through common bus providing access to shared memory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/>
              <a:t>Concurrent execution of CPUs and devices competing for memory cycles</a:t>
            </a:r>
            <a:endParaRPr lang="ar-SA" altLang="en-US"/>
          </a:p>
        </p:txBody>
      </p:sp>
      <p:pic>
        <p:nvPicPr>
          <p:cNvPr id="27652" name="Picture 3">
            <a:extLst>
              <a:ext uri="{FF2B5EF4-FFF2-40B4-BE49-F238E27FC236}">
                <a16:creationId xmlns:a16="http://schemas.microsoft.com/office/drawing/2014/main" id="{0D97BA7B-2629-4A75-8ED5-85A3887E6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3832225"/>
            <a:ext cx="7761287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TextBox 5">
            <a:extLst>
              <a:ext uri="{FF2B5EF4-FFF2-40B4-BE49-F238E27FC236}">
                <a16:creationId xmlns:a16="http://schemas.microsoft.com/office/drawing/2014/main" id="{88E59C92-1628-41E9-BC46-8272FE369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782" y="773112"/>
            <a:ext cx="7509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1800" b="1" dirty="0">
                <a:solidFill>
                  <a:schemeClr val="bg1"/>
                </a:solidFill>
                <a:latin typeface="Verdana" panose="020B0604030504040204" pitchFamily="34" charset="0"/>
              </a:rPr>
              <a:t>How do hardware &amp; applications interact with the OS</a:t>
            </a:r>
            <a:r>
              <a:rPr kumimoji="0" lang="en-US" altLang="en-US" sz="1800" dirty="0">
                <a:solidFill>
                  <a:schemeClr val="bg1"/>
                </a:solidFill>
                <a:latin typeface="Verdana" panose="020B0604030504040204" pitchFamily="34" charset="0"/>
              </a:rPr>
              <a:t>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484"/>
    </mc:Choice>
    <mc:Fallback xmlns="">
      <p:transition spd="slow" advTm="23448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B5661E97-208F-4178-97DA-7DEA254CA7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87338" y="657225"/>
            <a:ext cx="10972801" cy="576263"/>
          </a:xfrm>
        </p:spPr>
        <p:txBody>
          <a:bodyPr/>
          <a:lstStyle/>
          <a:p>
            <a:br>
              <a:rPr lang="en-US" altLang="en-US">
                <a:solidFill>
                  <a:schemeClr val="bg1"/>
                </a:solidFill>
              </a:rPr>
            </a:br>
            <a:br>
              <a:rPr lang="en-US" altLang="en-US">
                <a:solidFill>
                  <a:schemeClr val="bg1"/>
                </a:solidFill>
              </a:rPr>
            </a:br>
            <a:r>
              <a:rPr lang="en-US" altLang="en-US">
                <a:solidFill>
                  <a:schemeClr val="bg1"/>
                </a:solidFill>
              </a:rPr>
              <a:t> HW Architecture and OS Services</a:t>
            </a:r>
            <a:endParaRPr lang="ar-SA" altLang="en-US">
              <a:solidFill>
                <a:schemeClr val="bg1"/>
              </a:solidFill>
            </a:endParaRPr>
          </a:p>
        </p:txBody>
      </p:sp>
      <p:pic>
        <p:nvPicPr>
          <p:cNvPr id="28675" name="Picture 2">
            <a:extLst>
              <a:ext uri="{FF2B5EF4-FFF2-40B4-BE49-F238E27FC236}">
                <a16:creationId xmlns:a16="http://schemas.microsoft.com/office/drawing/2014/main" id="{7BD8273A-4661-4FCC-9AA8-0A4897A60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538413"/>
            <a:ext cx="8970963" cy="293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470"/>
    </mc:Choice>
    <mc:Fallback xmlns="">
      <p:transition spd="slow" advTm="22947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7ECE9CC0-7316-481C-9E55-222C00FBCE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73775" y="621484"/>
            <a:ext cx="6434500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OS Services: I/O Management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5B1EB59B-ABA5-4794-BE2F-0BB003D5953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50963" y="1431925"/>
            <a:ext cx="8750300" cy="605948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altLang="en-US" dirty="0"/>
              <a:t>Each device controller is in charge of a particular device type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 dirty="0"/>
              <a:t>Each device controller has a local buffer/control regs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 dirty="0"/>
              <a:t>CPU moves data from/to main memory to/from local buffers</a:t>
            </a:r>
            <a:endParaRPr lang="en-US" altLang="en-US" i="1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 dirty="0"/>
              <a:t>Protocol: To get a byte of data from a device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/>
              <a:t>CPU sets registers in controller with command to read e.g. character from keyboard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/>
              <a:t>I/O is from the device to local buffer of controller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/>
              <a:t>Device controller informs CPU that it has finished its operation by causing an </a:t>
            </a:r>
            <a:r>
              <a:rPr lang="en-US" altLang="en-US" b="1" i="1" dirty="0"/>
              <a:t>interrupt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 dirty="0"/>
              <a:t>CPU moves data from controller to memory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 dirty="0"/>
              <a:t>I/O devices and the CPU can execute concurrently</a:t>
            </a:r>
          </a:p>
        </p:txBody>
      </p:sp>
      <p:pic>
        <p:nvPicPr>
          <p:cNvPr id="29700" name="Picture 3">
            <a:extLst>
              <a:ext uri="{FF2B5EF4-FFF2-40B4-BE49-F238E27FC236}">
                <a16:creationId xmlns:a16="http://schemas.microsoft.com/office/drawing/2014/main" id="{A2A28BFB-03D7-4C7A-BCAC-2B2DD68A2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538" y="4151313"/>
            <a:ext cx="2592387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2152"/>
    </mc:Choice>
    <mc:Fallback xmlns="">
      <p:transition spd="slow" advTm="29215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DEE04A04-7B67-4465-A08E-D952617617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87338" y="612775"/>
            <a:ext cx="10972801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OS Services: I/O Management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2A013D77-EBF1-4580-937E-3113D1D3029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50963" y="1431925"/>
            <a:ext cx="8750300" cy="605948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altLang="en-US"/>
              <a:t>Each device controller is in charge of a particular device type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/>
              <a:t>Each device controller has a local buffer/control regs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/>
              <a:t>CPU moves data from/to main memory to/from local buffers</a:t>
            </a:r>
            <a:endParaRPr lang="en-US" altLang="en-US" i="1"/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/>
              <a:t>Protocol: To get a byte of data from a device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/>
              <a:t>CPU sets registers in controller with command to read e.g. character from keyboard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/>
              <a:t>I/O is from the device to local buffer of controller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/>
              <a:t>Device controller informs CPU that it has finished its operation by causing an </a:t>
            </a:r>
            <a:r>
              <a:rPr lang="en-US" altLang="en-US" b="1" i="1"/>
              <a:t>interrupt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altLang="en-US"/>
              <a:t>CPU moves data from controller to memory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altLang="en-US"/>
              <a:t>I/O devices and the CPU can execute concurrently</a:t>
            </a:r>
          </a:p>
        </p:txBody>
      </p:sp>
      <p:pic>
        <p:nvPicPr>
          <p:cNvPr id="29700" name="Picture 3">
            <a:extLst>
              <a:ext uri="{FF2B5EF4-FFF2-40B4-BE49-F238E27FC236}">
                <a16:creationId xmlns:a16="http://schemas.microsoft.com/office/drawing/2014/main" id="{77F6E100-CC90-4990-9C08-CAF2B1048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538" y="4151313"/>
            <a:ext cx="2592387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677"/>
    </mc:Choice>
    <mc:Fallback xmlns="">
      <p:transition spd="slow" advTm="16867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9D48FC42-30DA-4682-8CC0-FBE9E47328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0275" y="674688"/>
            <a:ext cx="2709863" cy="576262"/>
          </a:xfrm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I/O </a:t>
            </a:r>
            <a:endParaRPr lang="ar-SA" altLang="en-US">
              <a:solidFill>
                <a:schemeClr val="bg1"/>
              </a:solidFill>
            </a:endParaRP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E2765861-94D2-4AB5-9D91-F3FBFEA73EF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917700" y="1411288"/>
            <a:ext cx="8750300" cy="49720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sz="1600"/>
              <a:t>I/O Techniques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600"/>
              <a:t> Programmed I/O: processor interacts with I/O module </a:t>
            </a:r>
            <a:r>
              <a:rPr lang="en-US" altLang="en-US" sz="1600">
                <a:solidFill>
                  <a:srgbClr val="FF0000"/>
                </a:solidFill>
              </a:rPr>
              <a:t>directly</a:t>
            </a:r>
          </a:p>
          <a:p>
            <a:pPr lvl="2"/>
            <a:r>
              <a:rPr lang="en-US" altLang="en-US" sz="1600"/>
              <a:t>issues I/O commands to I/O module</a:t>
            </a:r>
          </a:p>
          <a:p>
            <a:pPr lvl="2"/>
            <a:r>
              <a:rPr lang="en-US" altLang="en-US" sz="1600"/>
              <a:t>interrogates status bits repeatedly (</a:t>
            </a:r>
            <a:r>
              <a:rPr lang="en-US" altLang="en-US" sz="1600">
                <a:solidFill>
                  <a:srgbClr val="00B0F0"/>
                </a:solidFill>
              </a:rPr>
              <a:t>Pooling</a:t>
            </a:r>
            <a:r>
              <a:rPr lang="en-US" altLang="en-US" sz="1600"/>
              <a:t>)</a:t>
            </a:r>
          </a:p>
          <a:p>
            <a:pPr lvl="2"/>
            <a:r>
              <a:rPr lang="en-US" altLang="en-US" sz="1600"/>
              <a:t>reads or writes: transfers the data between CPU and I/O module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600"/>
              <a:t> Interrupt-Driven I/O: I/O module </a:t>
            </a:r>
            <a:r>
              <a:rPr lang="en-US" altLang="en-US" sz="1600">
                <a:solidFill>
                  <a:srgbClr val="FF0000"/>
                </a:solidFill>
              </a:rPr>
              <a:t>interrupts</a:t>
            </a:r>
            <a:r>
              <a:rPr lang="en-US" altLang="en-US" sz="1600"/>
              <a:t> when I/O module is ready</a:t>
            </a:r>
          </a:p>
          <a:p>
            <a:pPr lvl="2"/>
            <a:r>
              <a:rPr lang="en-US" altLang="en-US" sz="1600"/>
              <a:t>issues I/O commands to I/O module</a:t>
            </a:r>
          </a:p>
          <a:p>
            <a:pPr lvl="2"/>
            <a:r>
              <a:rPr lang="en-US" altLang="en-US" sz="1600"/>
              <a:t>goes off  to run other processes (doing something else)</a:t>
            </a:r>
          </a:p>
          <a:p>
            <a:pPr lvl="2"/>
            <a:r>
              <a:rPr lang="en-US" altLang="en-US" sz="1600"/>
              <a:t>get interrupted when I/O module is ready and reads or writes in interrupt handlers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1600"/>
              <a:t>Direct Memory Access (DMA): A separate module called </a:t>
            </a:r>
            <a:r>
              <a:rPr lang="en-US" altLang="en-US" sz="1600">
                <a:solidFill>
                  <a:srgbClr val="00B0F0"/>
                </a:solidFill>
              </a:rPr>
              <a:t>DMA</a:t>
            </a:r>
            <a:r>
              <a:rPr lang="en-US" altLang="en-US" sz="1600"/>
              <a:t> module takes care of the interrupt from I/O and data transfer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600"/>
              <a:t>Processor sends request to DMA (starting address, number of bytes, address of I/0 device, read or write)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600"/>
              <a:t>DMA interacts with I/O module and completes the bulk transfer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600"/>
              <a:t>DMA interrupts processor when done</a:t>
            </a:r>
            <a:endParaRPr lang="ar-SA" altLang="en-US" sz="16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137"/>
    </mc:Choice>
    <mc:Fallback xmlns="">
      <p:transition spd="slow" advTm="15913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5A5D1-E6E7-4FB0-82B9-54D84F0A4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238" y="577850"/>
            <a:ext cx="7081837" cy="576263"/>
          </a:xfrm>
        </p:spPr>
        <p:txBody>
          <a:bodyPr/>
          <a:lstStyle/>
          <a:p>
            <a:pPr algn="l">
              <a:defRPr/>
            </a:pPr>
            <a:r>
              <a:rPr kumimoji="1"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j-ea"/>
                <a:cs typeface="+mj-cs"/>
              </a:rPr>
              <a:t>Six Step Process to Perform DMA Transfer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8131" name="Picture 4">
            <a:extLst>
              <a:ext uri="{FF2B5EF4-FFF2-40B4-BE49-F238E27FC236}">
                <a16:creationId xmlns:a16="http://schemas.microsoft.com/office/drawing/2014/main" id="{01BCB113-B48F-42B6-B034-D85B0A62E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" t="5923" r="464" b="5925"/>
          <a:stretch>
            <a:fillRect/>
          </a:stretch>
        </p:blipFill>
        <p:spPr bwMode="auto">
          <a:xfrm>
            <a:off x="2646363" y="1616075"/>
            <a:ext cx="7081837" cy="4465638"/>
          </a:xfrm>
          <a:prstGeom prst="rect">
            <a:avLst/>
          </a:prstGeom>
          <a:noFill/>
          <a:ln w="38100" cmpd="dbl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253"/>
    </mc:Choice>
    <mc:Fallback xmlns="">
      <p:transition spd="slow" advTm="17925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F7E96B23-C73E-4735-9975-EFC56342A8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600075"/>
            <a:ext cx="109728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Direct Memory Access Structure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1CA77AA6-8AB7-4DAC-AF1A-6CAA0F9303E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082800" y="1274762"/>
            <a:ext cx="8750300" cy="4313237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Used for high-speed I/O (e.g. networking card 1G/sec) devices able to transmit information at close to memory speeds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Device controller transfers blocks of data from buffer storage directly to main memory </a:t>
            </a:r>
            <a:r>
              <a:rPr lang="en-US" altLang="en-US" sz="2800" dirty="0">
                <a:solidFill>
                  <a:srgbClr val="FF0000"/>
                </a:solidFill>
              </a:rPr>
              <a:t>without CPU intervention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Only one interrupt is generated per block, rather than the one interrupt per byte. Block size varies from device to device.</a:t>
            </a:r>
          </a:p>
          <a:p>
            <a:pPr>
              <a:buFont typeface="Monotype Sorts"/>
              <a:buNone/>
            </a:pPr>
            <a:endParaRPr lang="en-US" altLang="en-US" i="1" dirty="0"/>
          </a:p>
          <a:p>
            <a:pPr>
              <a:buFont typeface="Monotype Sorts"/>
              <a:buNone/>
            </a:pP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64"/>
    </mc:Choice>
    <mc:Fallback xmlns="">
      <p:transition spd="slow" advTm="9176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7">
            <a:extLst>
              <a:ext uri="{FF2B5EF4-FFF2-40B4-BE49-F238E27FC236}">
                <a16:creationId xmlns:a16="http://schemas.microsoft.com/office/drawing/2014/main" id="{78DDA5E0-D35B-45EB-9D42-94AF7890D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72725" y="3930650"/>
            <a:ext cx="1504950" cy="2025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rtl="1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ar-SA" altLang="en-US" sz="1800">
              <a:latin typeface="Verdana" panose="020B0604030504040204" pitchFamily="34" charset="0"/>
            </a:endParaRPr>
          </a:p>
        </p:txBody>
      </p:sp>
      <p:sp>
        <p:nvSpPr>
          <p:cNvPr id="32771" name="Title 1">
            <a:extLst>
              <a:ext uri="{FF2B5EF4-FFF2-40B4-BE49-F238E27FC236}">
                <a16:creationId xmlns:a16="http://schemas.microsoft.com/office/drawing/2014/main" id="{C2055378-DE85-4E32-9301-3F4EADF60F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46313" y="630238"/>
            <a:ext cx="6805612" cy="576262"/>
          </a:xfrm>
        </p:spPr>
        <p:txBody>
          <a:bodyPr/>
          <a:lstStyle/>
          <a:p>
            <a:pPr algn="l"/>
            <a:r>
              <a:rPr lang="en-US" altLang="en-US">
                <a:solidFill>
                  <a:schemeClr val="bg1"/>
                </a:solidFill>
              </a:rPr>
              <a:t>Interrupts</a:t>
            </a:r>
            <a:endParaRPr lang="ar-SA" altLang="en-US">
              <a:solidFill>
                <a:schemeClr val="bg1"/>
              </a:solidFill>
            </a:endParaRPr>
          </a:p>
        </p:txBody>
      </p:sp>
      <p:sp>
        <p:nvSpPr>
          <p:cNvPr id="32772" name="Content Placeholder 2">
            <a:extLst>
              <a:ext uri="{FF2B5EF4-FFF2-40B4-BE49-F238E27FC236}">
                <a16:creationId xmlns:a16="http://schemas.microsoft.com/office/drawing/2014/main" id="{2E126FF8-560C-48EE-A60A-F0119EAD3EA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835025" y="1422400"/>
            <a:ext cx="8750300" cy="52959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/>
              <a:t>Interrupt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/>
              <a:t>1. an </a:t>
            </a:r>
            <a:r>
              <a:rPr lang="en-US" altLang="en-US">
                <a:solidFill>
                  <a:srgbClr val="FF0000"/>
                </a:solidFill>
              </a:rPr>
              <a:t>external event </a:t>
            </a:r>
            <a:r>
              <a:rPr lang="en-US" altLang="en-US"/>
              <a:t>raised by hardware: e.g. I/0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/>
              <a:t>2. an </a:t>
            </a:r>
            <a:r>
              <a:rPr lang="en-US" altLang="en-US">
                <a:solidFill>
                  <a:srgbClr val="FF0000"/>
                </a:solidFill>
              </a:rPr>
              <a:t>internal event </a:t>
            </a:r>
            <a:r>
              <a:rPr lang="en-US" altLang="en-US"/>
              <a:t>trigger by software: e.g. </a:t>
            </a:r>
            <a:r>
              <a:rPr lang="en-US" altLang="en-US" b="1">
                <a:solidFill>
                  <a:srgbClr val="00B0F0"/>
                </a:solidFill>
              </a:rPr>
              <a:t>system calls</a:t>
            </a:r>
            <a:r>
              <a:rPr lang="en-US" altLang="en-US"/>
              <a:t> (means application needs a service from the OS. It calls a service). </a:t>
            </a:r>
            <a:r>
              <a:rPr lang="en-US" altLang="en-US">
                <a:solidFill>
                  <a:srgbClr val="FF0000"/>
                </a:solidFill>
              </a:rPr>
              <a:t>TRAP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/>
              <a:t>Interrupt Handler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/>
              <a:t> a subroutine in the operating system to process a particular type of interrupt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/>
              <a:t>Interrupt Vector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/>
              <a:t> an array of starting addresses of interrupt handlers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/>
              <a:t> The index for a particular interrupt to the array is provided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/>
              <a:t>       by the hardware.</a:t>
            </a:r>
            <a:endParaRPr lang="ar-SA" altLang="en-US"/>
          </a:p>
        </p:txBody>
      </p:sp>
      <p:sp>
        <p:nvSpPr>
          <p:cNvPr id="32773" name="Rectangle 10">
            <a:extLst>
              <a:ext uri="{FF2B5EF4-FFF2-40B4-BE49-F238E27FC236}">
                <a16:creationId xmlns:a16="http://schemas.microsoft.com/office/drawing/2014/main" id="{B297F6A2-9589-4925-901B-C256C4650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17188" y="4030663"/>
            <a:ext cx="1209675" cy="5349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rtl="1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ar-SA" altLang="en-US" sz="1800">
              <a:latin typeface="Verdana" panose="020B0604030504040204" pitchFamily="34" charset="0"/>
            </a:endParaRPr>
          </a:p>
        </p:txBody>
      </p:sp>
      <p:sp>
        <p:nvSpPr>
          <p:cNvPr id="32774" name="Rectangle 11">
            <a:extLst>
              <a:ext uri="{FF2B5EF4-FFF2-40B4-BE49-F238E27FC236}">
                <a16:creationId xmlns:a16="http://schemas.microsoft.com/office/drawing/2014/main" id="{66A40689-160B-493E-B7FB-4A32AF2C71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79100" y="4838700"/>
            <a:ext cx="1196975" cy="7731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rtl="1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ar-SA" altLang="en-US" sz="1800">
              <a:latin typeface="Verdana" panose="020B0604030504040204" pitchFamily="34" charset="0"/>
            </a:endParaRPr>
          </a:p>
        </p:txBody>
      </p:sp>
      <p:sp>
        <p:nvSpPr>
          <p:cNvPr id="32775" name="Text Box 12">
            <a:extLst>
              <a:ext uri="{FF2B5EF4-FFF2-40B4-BE49-F238E27FC236}">
                <a16:creationId xmlns:a16="http://schemas.microsoft.com/office/drawing/2014/main" id="{14E1F484-A18C-4DC4-9034-C035EE27D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8363" y="4852988"/>
            <a:ext cx="984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rtl="1"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0" lang="ar-SA" altLang="en-US" sz="1800">
              <a:latin typeface="Verdana" panose="020B0604030504040204" pitchFamily="34" charset="0"/>
            </a:endParaRPr>
          </a:p>
        </p:txBody>
      </p:sp>
      <p:sp>
        <p:nvSpPr>
          <p:cNvPr id="32776" name="Line 15">
            <a:extLst>
              <a:ext uri="{FF2B5EF4-FFF2-40B4-BE49-F238E27FC236}">
                <a16:creationId xmlns:a16="http://schemas.microsoft.com/office/drawing/2014/main" id="{1318D2DE-EC7C-4A8A-9E4A-32025347A15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510713" y="4316413"/>
            <a:ext cx="1003300" cy="12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77" name="Line 16">
            <a:extLst>
              <a:ext uri="{FF2B5EF4-FFF2-40B4-BE49-F238E27FC236}">
                <a16:creationId xmlns:a16="http://schemas.microsoft.com/office/drawing/2014/main" id="{D0174EB3-2566-4747-8FAC-E17AAE767E68}"/>
              </a:ext>
            </a:extLst>
          </p:cNvPr>
          <p:cNvSpPr>
            <a:spLocks noChangeShapeType="1"/>
          </p:cNvSpPr>
          <p:nvPr/>
        </p:nvSpPr>
        <p:spPr bwMode="auto">
          <a:xfrm>
            <a:off x="9586913" y="4991100"/>
            <a:ext cx="947737" cy="168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2778" name="Group 1">
            <a:extLst>
              <a:ext uri="{FF2B5EF4-FFF2-40B4-BE49-F238E27FC236}">
                <a16:creationId xmlns:a16="http://schemas.microsoft.com/office/drawing/2014/main" id="{364E619E-87A3-4B2A-A2B5-90FB6C7790F5}"/>
              </a:ext>
            </a:extLst>
          </p:cNvPr>
          <p:cNvGrpSpPr>
            <a:grpSpLocks/>
          </p:cNvGrpSpPr>
          <p:nvPr/>
        </p:nvGrpSpPr>
        <p:grpSpPr bwMode="auto">
          <a:xfrm>
            <a:off x="8772525" y="3984625"/>
            <a:ext cx="3100388" cy="2200275"/>
            <a:chOff x="4029077" y="4731063"/>
            <a:chExt cx="3100387" cy="2199367"/>
          </a:xfrm>
        </p:grpSpPr>
        <p:grpSp>
          <p:nvGrpSpPr>
            <p:cNvPr id="32779" name="Group 9">
              <a:extLst>
                <a:ext uri="{FF2B5EF4-FFF2-40B4-BE49-F238E27FC236}">
                  <a16:creationId xmlns:a16="http://schemas.microsoft.com/office/drawing/2014/main" id="{A46AA75A-5BFD-4104-8FB0-41DD353F34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76726" y="4902513"/>
              <a:ext cx="561975" cy="1279525"/>
              <a:chOff x="1622" y="3075"/>
              <a:chExt cx="354" cy="824"/>
            </a:xfrm>
          </p:grpSpPr>
          <p:sp>
            <p:nvSpPr>
              <p:cNvPr id="32784" name="Rectangle 5">
                <a:extLst>
                  <a:ext uri="{FF2B5EF4-FFF2-40B4-BE49-F238E27FC236}">
                    <a16:creationId xmlns:a16="http://schemas.microsoft.com/office/drawing/2014/main" id="{C38F0E73-88CA-4F83-8FD1-E396F93A94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31" y="3075"/>
                <a:ext cx="345" cy="82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35000"/>
                  </a:spcBef>
                  <a:buClr>
                    <a:srgbClr val="993300"/>
                  </a:buClr>
                  <a:buSzPct val="90000"/>
                  <a:buFont typeface="Monotype Sorts"/>
                  <a:buChar char="n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35000"/>
                  </a:spcBef>
                  <a:buClr>
                    <a:srgbClr val="CC6600"/>
                  </a:buClr>
                  <a:buSzPct val="80000"/>
                  <a:buFont typeface="Monotype Sorts"/>
                  <a:buChar char="l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35000"/>
                  </a:spcBef>
                  <a:buClr>
                    <a:srgbClr val="009900"/>
                  </a:buClr>
                  <a:buSzPct val="75000"/>
                  <a:buFont typeface="Webdings" panose="05030102010509060703" pitchFamily="18" charset="2"/>
                  <a:buChar char="4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35000"/>
                  </a:spcBef>
                  <a:buClr>
                    <a:schemeClr val="hlink"/>
                  </a:buClr>
                  <a:buSzPct val="75000"/>
                  <a:buChar char="–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35000"/>
                  </a:spcBef>
                  <a:buClr>
                    <a:srgbClr val="FF0066"/>
                  </a:buClr>
                  <a:buSzPct val="75000"/>
                  <a:buChar char="»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35000"/>
                  </a:spcBef>
                  <a:spcAft>
                    <a:spcPct val="0"/>
                  </a:spcAft>
                  <a:buClr>
                    <a:srgbClr val="FF0066"/>
                  </a:buClr>
                  <a:buSzPct val="75000"/>
                  <a:buChar char="»"/>
                  <a:defRPr kumimoji="1" sz="2000">
                    <a:solidFill>
                      <a:schemeClr val="tx1"/>
                    </a:solidFill>
                    <a:latin typeface="Helvetica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r" rtl="1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kumimoji="0" lang="ar-SA" altLang="en-US" sz="1800">
                  <a:latin typeface="Verdana" panose="020B0604030504040204" pitchFamily="34" charset="0"/>
                </a:endParaRPr>
              </a:p>
            </p:txBody>
          </p:sp>
          <p:sp>
            <p:nvSpPr>
              <p:cNvPr id="32785" name="Line 6">
                <a:extLst>
                  <a:ext uri="{FF2B5EF4-FFF2-40B4-BE49-F238E27FC236}">
                    <a16:creationId xmlns:a16="http://schemas.microsoft.com/office/drawing/2014/main" id="{6E499ABB-8C80-4882-9BD9-DE0DD703FB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22" y="3483"/>
                <a:ext cx="35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786" name="Line 7">
                <a:extLst>
                  <a:ext uri="{FF2B5EF4-FFF2-40B4-BE49-F238E27FC236}">
                    <a16:creationId xmlns:a16="http://schemas.microsoft.com/office/drawing/2014/main" id="{9BE8C903-0BD3-477A-8948-C6F4144A7C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1" y="3261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787" name="Line 8">
                <a:extLst>
                  <a:ext uri="{FF2B5EF4-FFF2-40B4-BE49-F238E27FC236}">
                    <a16:creationId xmlns:a16="http://schemas.microsoft.com/office/drawing/2014/main" id="{96AB1EC8-EFA1-49CC-88CB-403A0433DD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22" y="3678"/>
                <a:ext cx="35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2780" name="Text Box 14">
              <a:extLst>
                <a:ext uri="{FF2B5EF4-FFF2-40B4-BE49-F238E27FC236}">
                  <a16:creationId xmlns:a16="http://schemas.microsoft.com/office/drawing/2014/main" id="{AF9B2580-53D7-4CF1-83A8-55EF88F88A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91201" y="5580064"/>
              <a:ext cx="1338263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 rt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Verdana" panose="020B0604030504040204" pitchFamily="34" charset="0"/>
                </a:rPr>
                <a:t>IR</a:t>
              </a:r>
            </a:p>
            <a:p>
              <a:pPr algn="ctr" rt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Verdana" panose="020B0604030504040204" pitchFamily="34" charset="0"/>
                </a:rPr>
                <a:t>(Keyboard)</a:t>
              </a:r>
            </a:p>
          </p:txBody>
        </p:sp>
        <p:sp>
          <p:nvSpPr>
            <p:cNvPr id="32781" name="Text Box 18">
              <a:extLst>
                <a:ext uri="{FF2B5EF4-FFF2-40B4-BE49-F238E27FC236}">
                  <a16:creationId xmlns:a16="http://schemas.microsoft.com/office/drawing/2014/main" id="{DAE654A5-147D-4954-BFCE-2B96076194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9077" y="6289080"/>
              <a:ext cx="136525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rtl="1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Verdana" panose="020B0604030504040204" pitchFamily="34" charset="0"/>
                </a:rPr>
                <a:t>Interrupt Vector</a:t>
              </a:r>
            </a:p>
          </p:txBody>
        </p:sp>
        <p:sp>
          <p:nvSpPr>
            <p:cNvPr id="32782" name="Text Box 19">
              <a:extLst>
                <a:ext uri="{FF2B5EF4-FFF2-40B4-BE49-F238E27FC236}">
                  <a16:creationId xmlns:a16="http://schemas.microsoft.com/office/drawing/2014/main" id="{1EE67E3B-FA81-4DDB-A139-011F8C6BF0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73739" y="6330951"/>
              <a:ext cx="1322387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 rtl="1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en-US" altLang="en-US" sz="1800">
                  <a:latin typeface="Verdana" panose="020B0604030504040204" pitchFamily="34" charset="0"/>
                </a:rPr>
                <a:t>Memory</a:t>
              </a:r>
            </a:p>
          </p:txBody>
        </p:sp>
        <p:sp>
          <p:nvSpPr>
            <p:cNvPr id="32783" name="Text Box 13">
              <a:extLst>
                <a:ext uri="{FF2B5EF4-FFF2-40B4-BE49-F238E27FC236}">
                  <a16:creationId xmlns:a16="http://schemas.microsoft.com/office/drawing/2014/main" id="{45F04BF4-1F8A-4FD5-939F-282566E605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32488" y="4731063"/>
              <a:ext cx="1054100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35000"/>
                </a:spcBef>
                <a:buClr>
                  <a:srgbClr val="993300"/>
                </a:buClr>
                <a:buSzPct val="90000"/>
                <a:buFont typeface="Monotype Sorts"/>
                <a:buChar char="n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35000"/>
                </a:spcBef>
                <a:buClr>
                  <a:srgbClr val="CC6600"/>
                </a:buClr>
                <a:buSzPct val="80000"/>
                <a:buFont typeface="Monotype Sorts"/>
                <a:buChar char="l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35000"/>
                </a:spcBef>
                <a:buClr>
                  <a:srgbClr val="009900"/>
                </a:buClr>
                <a:buSzPct val="75000"/>
                <a:buFont typeface="Webdings" panose="05030102010509060703" pitchFamily="18" charset="2"/>
                <a:buChar char="4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35000"/>
                </a:spcBef>
                <a:buClr>
                  <a:schemeClr val="hlink"/>
                </a:buClr>
                <a:buSzPct val="75000"/>
                <a:buChar char="–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35000"/>
                </a:spcBef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35000"/>
                </a:spcBef>
                <a:spcAft>
                  <a:spcPct val="0"/>
                </a:spcAft>
                <a:buClr>
                  <a:srgbClr val="FF0066"/>
                </a:buClr>
                <a:buSzPct val="75000"/>
                <a:buChar char="»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algn="ctr" rt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Verdana" panose="020B0604030504040204" pitchFamily="34" charset="0"/>
                </a:rPr>
                <a:t>IR</a:t>
              </a:r>
            </a:p>
            <a:p>
              <a:pPr algn="ctr" rt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Verdana" panose="020B0604030504040204" pitchFamily="34" charset="0"/>
                </a:rPr>
                <a:t>(printer)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464"/>
    </mc:Choice>
    <mc:Fallback xmlns="">
      <p:transition spd="slow" advTm="20346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78A4927F-10CE-45E1-AE1B-67A08C170C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09550" y="671513"/>
            <a:ext cx="10972800" cy="576262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CPU/Device Interaction: Interrupts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CD068989-19CE-4E6E-A9F1-6535093674D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085850" y="1558925"/>
            <a:ext cx="10544175" cy="59737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en-US" sz="2800"/>
              <a:t>Interrupt transfers control to the interrupt service routine (ISR) generally, through the </a:t>
            </a:r>
            <a:r>
              <a:rPr lang="en-US" altLang="en-US" sz="2800" b="1">
                <a:solidFill>
                  <a:srgbClr val="3366FF"/>
                </a:solidFill>
              </a:rPr>
              <a:t>interrupt</a:t>
            </a:r>
            <a:r>
              <a:rPr lang="en-US" altLang="en-US" sz="2800" i="1"/>
              <a:t> </a:t>
            </a:r>
            <a:r>
              <a:rPr lang="en-US" altLang="en-US" sz="2800" b="1">
                <a:solidFill>
                  <a:srgbClr val="3366FF"/>
                </a:solidFill>
              </a:rPr>
              <a:t>vector</a:t>
            </a:r>
            <a:r>
              <a:rPr lang="en-US" altLang="en-US" sz="2800"/>
              <a:t>, which contains the addresses of all the service routines. ISR is identified by address in interrupt vector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en-US" sz="2800"/>
              <a:t>Interruption handling (overhead)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2800"/>
              <a:t>Interrupt architecture must save the address of the interrupted instruction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2800"/>
              <a:t>After servicing interrupt, CPU resumes execution at previously interrupted address (or “flow of control”)</a:t>
            </a:r>
          </a:p>
          <a:p>
            <a:pPr>
              <a:buFont typeface="Monotype Sorts"/>
              <a:buNone/>
            </a:pPr>
            <a:endParaRPr lang="en-US" altLang="en-US" b="1">
              <a:solidFill>
                <a:srgbClr val="3366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833"/>
    </mc:Choice>
    <mc:Fallback xmlns="">
      <p:transition spd="slow" advTm="11483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5616A6B8-BD4F-4A6B-AE79-4E9ADAECE5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14525" y="577850"/>
            <a:ext cx="7691438" cy="576263"/>
          </a:xfrm>
        </p:spPr>
        <p:txBody>
          <a:bodyPr/>
          <a:lstStyle/>
          <a:p>
            <a:pPr algn="l"/>
            <a:r>
              <a:rPr lang="en-US" altLang="en-US">
                <a:solidFill>
                  <a:schemeClr val="bg1"/>
                </a:solidFill>
              </a:rPr>
              <a:t>CPU/Device Interaction: Interrupts</a:t>
            </a:r>
            <a:endParaRPr lang="en-US" altLang="en-US"/>
          </a:p>
        </p:txBody>
      </p:sp>
      <p:pic>
        <p:nvPicPr>
          <p:cNvPr id="35843" name="Picture 4">
            <a:extLst>
              <a:ext uri="{FF2B5EF4-FFF2-40B4-BE49-F238E27FC236}">
                <a16:creationId xmlns:a16="http://schemas.microsoft.com/office/drawing/2014/main" id="{7C83C1B0-032C-44C0-B995-49D5F7A77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2339975"/>
            <a:ext cx="919956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734"/>
    </mc:Choice>
    <mc:Fallback xmlns="">
      <p:transition spd="slow" advTm="17673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830AECCD-16EB-4FAE-8DB6-348655AF2A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89113" y="609600"/>
            <a:ext cx="7772400" cy="617538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Interrupt Handling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BAF3FED1-E5C8-46DD-B04C-ED934833D50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084388" y="1347788"/>
            <a:ext cx="9971087" cy="597376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Separate segments of code determine what action should be taken for each type of interrupt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Incoming interrupts are </a:t>
            </a:r>
            <a:r>
              <a:rPr lang="en-US" altLang="en-US" sz="2800" i="1" dirty="0"/>
              <a:t>disabled</a:t>
            </a:r>
            <a:r>
              <a:rPr lang="en-US" altLang="en-US" sz="2800" dirty="0"/>
              <a:t> while another interrupt is being processed to prevent a </a:t>
            </a:r>
            <a:r>
              <a:rPr lang="en-US" altLang="en-US" sz="2800" i="1" dirty="0"/>
              <a:t>lost interrupt</a:t>
            </a:r>
            <a:endParaRPr lang="en-US" altLang="en-US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 dirty="0"/>
              <a:t>An operating system is </a:t>
            </a:r>
            <a:r>
              <a:rPr lang="en-US" altLang="en-US" sz="2800" b="1" dirty="0">
                <a:solidFill>
                  <a:srgbClr val="3366FF"/>
                </a:solidFill>
              </a:rPr>
              <a:t>interrupt driven</a:t>
            </a:r>
            <a:endParaRPr lang="en-US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05"/>
    </mc:Choice>
    <mc:Fallback xmlns="">
      <p:transition spd="slow" advTm="84205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80AC013B-7CDE-43FA-921A-5647190ED0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74875" y="588963"/>
            <a:ext cx="8650288" cy="576262"/>
          </a:xfrm>
        </p:spPr>
        <p:txBody>
          <a:bodyPr/>
          <a:lstStyle/>
          <a:p>
            <a:pPr algn="l" eaLnBrk="1" hangingPunct="1"/>
            <a:r>
              <a:rPr lang="en-US" altLang="en-US">
                <a:solidFill>
                  <a:schemeClr val="bg1"/>
                </a:solidFill>
              </a:rPr>
              <a:t>I/O Structure - I/O Device driver</a:t>
            </a:r>
          </a:p>
        </p:txBody>
      </p:sp>
      <p:sp>
        <p:nvSpPr>
          <p:cNvPr id="38915" name="Content Placeholder 11">
            <a:extLst>
              <a:ext uri="{FF2B5EF4-FFF2-40B4-BE49-F238E27FC236}">
                <a16:creationId xmlns:a16="http://schemas.microsoft.com/office/drawing/2014/main" id="{D70F885F-14D7-4F86-AE81-B6679D263DAC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998663" y="1495425"/>
            <a:ext cx="8750300" cy="614521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sz="3600" dirty="0"/>
              <a:t>Operating systems have a device driver for each I/O controller.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It understands the device controller (hide the peculiarities of the device)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presents a uniform interface  of the device to the rest of the operating system.</a:t>
            </a:r>
          </a:p>
          <a:p>
            <a:pPr lvl="2"/>
            <a:endParaRPr lang="ar-SA" altLang="en-US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13"/>
    </mc:Choice>
    <mc:Fallback xmlns="">
      <p:transition spd="slow" advTm="8671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1E51CB38-6FF2-4A82-8A50-671E27A07E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963" y="619125"/>
            <a:ext cx="10972800" cy="576263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I/O Structure - I/O Device driver</a:t>
            </a:r>
          </a:p>
        </p:txBody>
      </p:sp>
      <p:sp>
        <p:nvSpPr>
          <p:cNvPr id="40963" name="Content Placeholder 11">
            <a:extLst>
              <a:ext uri="{FF2B5EF4-FFF2-40B4-BE49-F238E27FC236}">
                <a16:creationId xmlns:a16="http://schemas.microsoft.com/office/drawing/2014/main" id="{38F1DDC3-2B44-4031-839C-F8D064EB322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809750" y="1482725"/>
            <a:ext cx="8750300" cy="51593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3366FF"/>
                </a:solidFill>
              </a:rPr>
              <a:t>To get a service from a device driver application  make </a:t>
            </a:r>
          </a:p>
          <a:p>
            <a:pPr lvl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altLang="en-US" sz="2800" b="1" dirty="0">
                <a:solidFill>
                  <a:srgbClr val="3366FF"/>
                </a:solidFill>
              </a:rPr>
              <a:t>System call </a:t>
            </a:r>
            <a:r>
              <a:rPr lang="en-US" altLang="en-US" sz="2800" dirty="0"/>
              <a:t>– request to the operating system to allow user to wait for I/O completion</a:t>
            </a:r>
          </a:p>
          <a:p>
            <a:pPr lvl="2">
              <a:lnSpc>
                <a:spcPct val="90000"/>
              </a:lnSpc>
            </a:pPr>
            <a:r>
              <a:rPr lang="en-US" altLang="en-US" sz="2800" b="1" dirty="0">
                <a:solidFill>
                  <a:srgbClr val="3366FF"/>
                </a:solidFill>
              </a:rPr>
              <a:t>Device-status table </a:t>
            </a:r>
            <a:r>
              <a:rPr lang="en-US" altLang="en-US" sz="2800" dirty="0"/>
              <a:t>contains entry for each I/O device indicating its type, address, and state</a:t>
            </a:r>
          </a:p>
          <a:p>
            <a:pPr lvl="2"/>
            <a:endParaRPr lang="ar-SA" alt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652"/>
    </mc:Choice>
    <mc:Fallback xmlns="">
      <p:transition spd="slow" advTm="7565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FDA51687-CC9A-40C1-AE0A-4A6C6D3127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7575" y="650875"/>
            <a:ext cx="8578850" cy="576263"/>
          </a:xfrm>
        </p:spPr>
        <p:txBody>
          <a:bodyPr/>
          <a:lstStyle/>
          <a:p>
            <a:r>
              <a:rPr lang="en-US" altLang="en-US" sz="2800">
                <a:solidFill>
                  <a:schemeClr val="bg1"/>
                </a:solidFill>
              </a:rPr>
              <a:t>I/O Structure- Sync and Async I/O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5B37D621-4773-4036-9079-E52FCD00583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25463" y="1527175"/>
            <a:ext cx="11666537" cy="517683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en-US">
                <a:solidFill>
                  <a:srgbClr val="FF0000"/>
                </a:solidFill>
              </a:rPr>
              <a:t>Synchronous</a:t>
            </a:r>
            <a:r>
              <a:rPr lang="en-US" altLang="en-US"/>
              <a:t> : After I/O starts, control returns to user program only upon I/O completion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>
                <a:solidFill>
                  <a:srgbClr val="FF0000"/>
                </a:solidFill>
              </a:rPr>
              <a:t>Asynchronous</a:t>
            </a:r>
            <a:r>
              <a:rPr lang="en-US" altLang="en-US"/>
              <a:t>: After I/O starts, control returns to user program without waiting for I/O completion</a:t>
            </a:r>
          </a:p>
        </p:txBody>
      </p:sp>
      <p:sp>
        <p:nvSpPr>
          <p:cNvPr id="45060" name="Text Box 4">
            <a:extLst>
              <a:ext uri="{FF2B5EF4-FFF2-40B4-BE49-F238E27FC236}">
                <a16:creationId xmlns:a16="http://schemas.microsoft.com/office/drawing/2014/main" id="{6E8A9921-62DF-445C-9CEE-4F2F7A6F4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4225" y="2141538"/>
            <a:ext cx="1965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2400"/>
              <a:t>Synchronous</a:t>
            </a:r>
          </a:p>
        </p:txBody>
      </p:sp>
      <p:sp>
        <p:nvSpPr>
          <p:cNvPr id="45061" name="Text Box 5">
            <a:extLst>
              <a:ext uri="{FF2B5EF4-FFF2-40B4-BE49-F238E27FC236}">
                <a16:creationId xmlns:a16="http://schemas.microsoft.com/office/drawing/2014/main" id="{397E3AD5-E70D-4B2F-99A1-F2B9A2439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7813" y="2170113"/>
            <a:ext cx="2117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35000"/>
              </a:spcBef>
              <a:buClr>
                <a:srgbClr val="993300"/>
              </a:buClr>
              <a:buSzPct val="90000"/>
              <a:buFont typeface="Monotype Sorts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/>
              <a:buChar char="l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 sz="2000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2400"/>
              <a:t>Asynchronous</a:t>
            </a:r>
          </a:p>
        </p:txBody>
      </p:sp>
      <p:pic>
        <p:nvPicPr>
          <p:cNvPr id="45062" name="Picture 6">
            <a:extLst>
              <a:ext uri="{FF2B5EF4-FFF2-40B4-BE49-F238E27FC236}">
                <a16:creationId xmlns:a16="http://schemas.microsoft.com/office/drawing/2014/main" id="{1BD7F6CE-A155-482E-8CDE-C639D59B5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" t="22591" r="568" b="22527"/>
          <a:stretch>
            <a:fillRect/>
          </a:stretch>
        </p:blipFill>
        <p:spPr bwMode="auto">
          <a:xfrm>
            <a:off x="2008188" y="2628900"/>
            <a:ext cx="8250237" cy="3821113"/>
          </a:xfrm>
          <a:prstGeom prst="rect">
            <a:avLst/>
          </a:prstGeom>
          <a:noFill/>
          <a:ln w="57150" cmpd="thickThin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46"/>
    </mc:Choice>
    <mc:Fallback xmlns="">
      <p:transition spd="slow" advTm="10324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406C02D3-FC77-400F-97D8-1329974B26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82563" y="669925"/>
            <a:ext cx="10972801" cy="576263"/>
          </a:xfrm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How a Modern Computer Works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5B6EC8-5BDC-493F-AEF0-84C228CC31BE}"/>
              </a:ext>
            </a:extLst>
          </p:cNvPr>
          <p:cNvSpPr txBox="1"/>
          <p:nvPr/>
        </p:nvSpPr>
        <p:spPr>
          <a:xfrm>
            <a:off x="2312988" y="1382713"/>
            <a:ext cx="6821487" cy="3784600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marL="457200" indent="-457200">
              <a:defRPr/>
            </a:pPr>
            <a:r>
              <a:rPr lang="en-US" sz="2000" dirty="0">
                <a:ea typeface="MS PGothic" panose="020B0600070205080204" pitchFamily="34" charset="-128"/>
                <a:cs typeface="+mn-cs"/>
              </a:rPr>
              <a:t>- CPU :  unit where instructions are  Executed</a:t>
            </a:r>
          </a:p>
          <a:p>
            <a:pPr>
              <a:defRPr/>
            </a:pPr>
            <a:endParaRPr lang="en-US" sz="2000" dirty="0">
              <a:ea typeface="MS PGothic" panose="020B0600070205080204" pitchFamily="34" charset="-128"/>
              <a:cs typeface="+mn-cs"/>
            </a:endParaRPr>
          </a:p>
          <a:p>
            <a:pPr>
              <a:defRPr/>
            </a:pPr>
            <a:r>
              <a:rPr lang="en-US" sz="2000" dirty="0">
                <a:ea typeface="MS PGothic" panose="020B0600070205080204" pitchFamily="34" charset="-128"/>
                <a:cs typeface="+mn-cs"/>
              </a:rPr>
              <a:t>- Memory: storage where both program and data are stored</a:t>
            </a:r>
          </a:p>
          <a:p>
            <a:pPr>
              <a:defRPr/>
            </a:pPr>
            <a:endParaRPr lang="en-US" sz="2000" dirty="0">
              <a:ea typeface="MS PGothic" panose="020B0600070205080204" pitchFamily="34" charset="-128"/>
              <a:cs typeface="+mn-cs"/>
            </a:endParaRPr>
          </a:p>
          <a:p>
            <a:pPr>
              <a:buFontTx/>
              <a:buChar char="-"/>
              <a:defRPr/>
            </a:pPr>
            <a:r>
              <a:rPr lang="en-US" sz="2000" dirty="0">
                <a:ea typeface="MS PGothic" panose="020B0600070205080204" pitchFamily="34" charset="-128"/>
                <a:cs typeface="+mn-cs"/>
              </a:rPr>
              <a:t> I/O subsystem: unit to input and output data</a:t>
            </a:r>
          </a:p>
          <a:p>
            <a:pPr>
              <a:defRPr/>
            </a:pPr>
            <a:endParaRPr lang="en-US" sz="2000" dirty="0">
              <a:ea typeface="MS PGothic" panose="020B0600070205080204" pitchFamily="34" charset="-128"/>
              <a:cs typeface="+mn-cs"/>
            </a:endParaRPr>
          </a:p>
          <a:p>
            <a:pPr>
              <a:defRPr/>
            </a:pPr>
            <a:r>
              <a:rPr lang="en-US" sz="2000" dirty="0">
                <a:ea typeface="MS PGothic" panose="020B0600070205080204" pitchFamily="34" charset="-128"/>
                <a:cs typeface="+mn-cs"/>
              </a:rPr>
              <a:t>- Instruction Execution Cycle</a:t>
            </a:r>
          </a:p>
          <a:p>
            <a:pPr>
              <a:defRPr/>
            </a:pPr>
            <a:r>
              <a:rPr lang="en-US" sz="2000" dirty="0">
                <a:ea typeface="MS PGothic" panose="020B0600070205080204" pitchFamily="34" charset="-128"/>
                <a:cs typeface="+mn-cs"/>
              </a:rPr>
              <a:t> do forever</a:t>
            </a:r>
          </a:p>
          <a:p>
            <a:pPr>
              <a:defRPr/>
            </a:pPr>
            <a:r>
              <a:rPr lang="en-US" sz="2000" dirty="0">
                <a:ea typeface="MS PGothic" panose="020B0600070205080204" pitchFamily="34" charset="-128"/>
                <a:cs typeface="+mn-cs"/>
              </a:rPr>
              <a:t>    1. fetch next instruction</a:t>
            </a:r>
          </a:p>
          <a:p>
            <a:pPr>
              <a:defRPr/>
            </a:pPr>
            <a:r>
              <a:rPr lang="en-US" sz="2000" dirty="0">
                <a:ea typeface="MS PGothic" panose="020B0600070205080204" pitchFamily="34" charset="-128"/>
                <a:cs typeface="+mn-cs"/>
              </a:rPr>
              <a:t>    2. execute the instruction</a:t>
            </a:r>
          </a:p>
          <a:p>
            <a:pPr>
              <a:defRPr/>
            </a:pPr>
            <a:r>
              <a:rPr lang="en-US" sz="2000" dirty="0">
                <a:ea typeface="MS PGothic" panose="020B0600070205080204" pitchFamily="34" charset="-128"/>
                <a:cs typeface="+mn-cs"/>
              </a:rPr>
              <a:t>    3. check and </a:t>
            </a:r>
            <a:r>
              <a:rPr lang="en-US" sz="2000">
                <a:ea typeface="MS PGothic" panose="020B0600070205080204" pitchFamily="34" charset="-128"/>
                <a:cs typeface="+mn-cs"/>
              </a:rPr>
              <a:t>process interrupt</a:t>
            </a:r>
            <a:endParaRPr lang="ar-SA" sz="2000" dirty="0">
              <a:ea typeface="MS PGothic" panose="020B0600070205080204" pitchFamily="34" charset="-128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37"/>
    </mc:Choice>
    <mc:Fallback xmlns="">
      <p:transition spd="slow" advTm="68137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1">
            <a:extLst>
              <a:ext uri="{FF2B5EF4-FFF2-40B4-BE49-F238E27FC236}">
                <a16:creationId xmlns:a16="http://schemas.microsoft.com/office/drawing/2014/main" id="{CD674A2F-E1F9-4BE1-A5DB-57C6F2176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638" y="1400175"/>
            <a:ext cx="7396162" cy="511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Title 6">
            <a:extLst>
              <a:ext uri="{FF2B5EF4-FFF2-40B4-BE49-F238E27FC236}">
                <a16:creationId xmlns:a16="http://schemas.microsoft.com/office/drawing/2014/main" id="{D32A6100-6648-4E0A-8F8E-7AA0E6B56C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/>
          <a:lstStyle/>
          <a:p>
            <a:r>
              <a:rPr lang="en-US" altLang="en-US" sz="2800">
                <a:solidFill>
                  <a:schemeClr val="bg1"/>
                </a:solidFill>
              </a:rPr>
              <a:t>How a Modern Computer Work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142"/>
    </mc:Choice>
    <mc:Fallback xmlns="">
      <p:transition spd="slow" advTm="5514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59080431-4D40-4E08-8351-DCA17E986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Storage Structure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76F6B20C-8FDA-4E91-84AA-3D5A1C82921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46113" y="2068513"/>
            <a:ext cx="11666537" cy="5973762"/>
          </a:xfrm>
        </p:spPr>
        <p:txBody>
          <a:bodyPr/>
          <a:lstStyle/>
          <a:p>
            <a:r>
              <a:rPr lang="en-US" altLang="en-US"/>
              <a:t>Main memory – only large storage media that the CPU can access directly.</a:t>
            </a:r>
          </a:p>
          <a:p>
            <a:r>
              <a:rPr lang="en-US" altLang="en-US"/>
              <a:t>Secondary storage – extension of main memory that provides large nonvolatile storage capacity.</a:t>
            </a:r>
          </a:p>
          <a:p>
            <a:r>
              <a:rPr lang="en-US" altLang="en-US"/>
              <a:t>Magnetic disks – rigid metal or glass platters covered with magnetic recording material </a:t>
            </a:r>
          </a:p>
          <a:p>
            <a:pPr lvl="1"/>
            <a:r>
              <a:rPr lang="en-US" altLang="en-US"/>
              <a:t>Disk surface is logically divided into </a:t>
            </a:r>
            <a:r>
              <a:rPr lang="en-US" altLang="en-US" i="1"/>
              <a:t>tracks</a:t>
            </a:r>
            <a:r>
              <a:rPr lang="en-US" altLang="en-US"/>
              <a:t>, which are subdivided into </a:t>
            </a:r>
            <a:r>
              <a:rPr lang="en-US" altLang="en-US" i="1"/>
              <a:t>sectors</a:t>
            </a:r>
            <a:r>
              <a:rPr lang="en-US" altLang="en-US"/>
              <a:t>.</a:t>
            </a:r>
          </a:p>
          <a:p>
            <a:pPr lvl="1"/>
            <a:r>
              <a:rPr lang="en-US" altLang="en-US"/>
              <a:t>The </a:t>
            </a:r>
            <a:r>
              <a:rPr lang="en-US" altLang="en-US" i="1"/>
              <a:t>disk controller</a:t>
            </a:r>
            <a:r>
              <a:rPr lang="en-US" altLang="en-US"/>
              <a:t> determines the logical interaction between the device and the computer. </a:t>
            </a:r>
          </a:p>
        </p:txBody>
      </p:sp>
    </p:spTree>
  </p:cSld>
  <p:clrMapOvr>
    <a:masterClrMapping/>
  </p:clrMapOvr>
  <p:transition advTm="8418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1F45FCEE-B2AD-49FF-93A9-5684CCDD9A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Storage Hierarchy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AAE6894D-BC29-40B3-8EA1-0996FA77670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77825" y="2198688"/>
            <a:ext cx="11666538" cy="5973762"/>
          </a:xfrm>
        </p:spPr>
        <p:txBody>
          <a:bodyPr/>
          <a:lstStyle/>
          <a:p>
            <a:r>
              <a:rPr lang="en-US" altLang="en-US"/>
              <a:t>Storage systems organized in hierarchy.</a:t>
            </a:r>
          </a:p>
          <a:p>
            <a:pPr lvl="1"/>
            <a:r>
              <a:rPr lang="en-US" altLang="en-US"/>
              <a:t>Speed</a:t>
            </a:r>
          </a:p>
          <a:p>
            <a:pPr lvl="1"/>
            <a:r>
              <a:rPr lang="en-US" altLang="en-US"/>
              <a:t>Cost</a:t>
            </a:r>
          </a:p>
          <a:p>
            <a:pPr lvl="1"/>
            <a:r>
              <a:rPr lang="en-US" altLang="en-US"/>
              <a:t>Volatility</a:t>
            </a:r>
          </a:p>
          <a:p>
            <a:r>
              <a:rPr lang="en-US" altLang="en-US" i="1"/>
              <a:t>Caching</a:t>
            </a:r>
            <a:r>
              <a:rPr lang="en-US" altLang="en-US"/>
              <a:t> – copying information into faster storage system; main memory can be viewed as a last </a:t>
            </a:r>
            <a:r>
              <a:rPr lang="en-US" altLang="en-US" i="1"/>
              <a:t>cache</a:t>
            </a:r>
            <a:r>
              <a:rPr lang="en-US" altLang="en-US"/>
              <a:t> for secondary storage.</a:t>
            </a:r>
          </a:p>
        </p:txBody>
      </p:sp>
    </p:spTree>
  </p:cSld>
  <p:clrMapOvr>
    <a:masterClrMapping/>
  </p:clrMapOvr>
  <p:transition advTm="37836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BF75B474-F634-445F-90F1-6873488F74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Storage-Device Hierarchy</a:t>
            </a:r>
          </a:p>
        </p:txBody>
      </p:sp>
      <p:pic>
        <p:nvPicPr>
          <p:cNvPr id="55299" name="Picture 3">
            <a:extLst>
              <a:ext uri="{FF2B5EF4-FFF2-40B4-BE49-F238E27FC236}">
                <a16:creationId xmlns:a16="http://schemas.microsoft.com/office/drawing/2014/main" id="{6B3D3DF8-11BD-4E32-8A7F-D57EE435D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4" t="510" r="5736" b="510"/>
          <a:stretch>
            <a:fillRect/>
          </a:stretch>
        </p:blipFill>
        <p:spPr bwMode="auto">
          <a:xfrm>
            <a:off x="3600450" y="1711325"/>
            <a:ext cx="5270500" cy="4400550"/>
          </a:xfrm>
          <a:prstGeom prst="rect">
            <a:avLst/>
          </a:prstGeom>
          <a:noFill/>
          <a:ln w="38100" cmpd="dbl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8762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F932AE1-3D10-4B7B-AB67-2B0441CCB6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Caching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9105D690-6224-4C97-B707-1C93770FF0C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25463" y="1893888"/>
            <a:ext cx="11666537" cy="5973762"/>
          </a:xfrm>
        </p:spPr>
        <p:txBody>
          <a:bodyPr/>
          <a:lstStyle/>
          <a:p>
            <a:r>
              <a:rPr lang="en-US" altLang="en-US"/>
              <a:t>Important principle, performed at many levels in a computer (in hardware, operating system, software)</a:t>
            </a:r>
          </a:p>
          <a:p>
            <a:r>
              <a:rPr lang="en-US" altLang="en-US"/>
              <a:t>Information in use copied from slower to faster storage temporarily</a:t>
            </a:r>
          </a:p>
          <a:p>
            <a:r>
              <a:rPr lang="en-US" altLang="en-US"/>
              <a:t>Faster storage (cache) checked first to determine if information is there</a:t>
            </a:r>
          </a:p>
          <a:p>
            <a:pPr lvl="1"/>
            <a:r>
              <a:rPr lang="en-US" altLang="en-US"/>
              <a:t>If it is, information used directly from the cache (fast)</a:t>
            </a:r>
          </a:p>
          <a:p>
            <a:pPr lvl="1"/>
            <a:r>
              <a:rPr lang="en-US" altLang="en-US"/>
              <a:t>If not, data copied to cache and used there</a:t>
            </a:r>
          </a:p>
          <a:p>
            <a:r>
              <a:rPr lang="en-US" altLang="en-US"/>
              <a:t>Cache smaller than storage being cached</a:t>
            </a:r>
          </a:p>
          <a:p>
            <a:pPr lvl="1"/>
            <a:r>
              <a:rPr lang="en-US" altLang="en-US"/>
              <a:t>Cache management important design problem</a:t>
            </a:r>
          </a:p>
          <a:p>
            <a:pPr lvl="1"/>
            <a:r>
              <a:rPr lang="en-US" altLang="en-US"/>
              <a:t>Cache size and replacement policy</a:t>
            </a:r>
          </a:p>
          <a:p>
            <a:pPr>
              <a:buFont typeface="Monotype Sorts"/>
              <a:buNone/>
            </a:pPr>
            <a:endParaRPr lang="en-US" altLang="en-US"/>
          </a:p>
        </p:txBody>
      </p:sp>
    </p:spTree>
  </p:cSld>
  <p:clrMapOvr>
    <a:masterClrMapping/>
  </p:clrMapOvr>
  <p:transition advTm="179719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>
            <a:extLst>
              <a:ext uri="{FF2B5EF4-FFF2-40B4-BE49-F238E27FC236}">
                <a16:creationId xmlns:a16="http://schemas.microsoft.com/office/drawing/2014/main" id="{A2E071FC-CB55-4365-A0A2-9AC08B88EB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/>
          <a:lstStyle/>
          <a:p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</a:rPr>
              <a:t>Computer-System Architecture</a:t>
            </a:r>
          </a:p>
        </p:txBody>
      </p:sp>
      <p:sp>
        <p:nvSpPr>
          <p:cNvPr id="57347" name="Content Placeholder 2">
            <a:extLst>
              <a:ext uri="{FF2B5EF4-FFF2-40B4-BE49-F238E27FC236}">
                <a16:creationId xmlns:a16="http://schemas.microsoft.com/office/drawing/2014/main" id="{15A66B8E-E715-42BA-844C-EA2C94E902D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977900" y="1533525"/>
            <a:ext cx="11666538" cy="5973763"/>
          </a:xfrm>
        </p:spPr>
        <p:txBody>
          <a:bodyPr/>
          <a:lstStyle/>
          <a:p>
            <a:pPr>
              <a:buClr>
                <a:srgbClr val="009999"/>
              </a:buClr>
              <a:buFont typeface="Wingdings 3" panose="05040102010807070707" pitchFamily="18" charset="2"/>
              <a:buChar char="}"/>
            </a:pPr>
            <a:r>
              <a:rPr lang="en-US" altLang="en-US" sz="2800" dirty="0"/>
              <a:t>Most systems use a single general /special-purpose processor</a:t>
            </a:r>
          </a:p>
          <a:p>
            <a:pPr>
              <a:buClr>
                <a:srgbClr val="009999"/>
              </a:buClr>
              <a:buFont typeface="Wingdings 3" panose="05040102010807070707" pitchFamily="18" charset="2"/>
              <a:buChar char="}"/>
            </a:pPr>
            <a:r>
              <a:rPr lang="en-US" altLang="en-US" sz="2800" dirty="0">
                <a:solidFill>
                  <a:srgbClr val="3366FF"/>
                </a:solidFill>
              </a:rPr>
              <a:t>Multiprocessors </a:t>
            </a:r>
            <a:r>
              <a:rPr lang="en-US" altLang="en-US" sz="2800" dirty="0"/>
              <a:t>systems growing in use &amp; importance</a:t>
            </a:r>
          </a:p>
          <a:p>
            <a:pPr lvl="1"/>
            <a:r>
              <a:rPr lang="en-US" altLang="en-US" sz="2400" dirty="0"/>
              <a:t>Advantages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dirty="0">
                <a:solidFill>
                  <a:srgbClr val="3366FF"/>
                </a:solidFill>
              </a:rPr>
              <a:t>Increased throughput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dirty="0">
                <a:solidFill>
                  <a:srgbClr val="3366FF"/>
                </a:solidFill>
              </a:rPr>
              <a:t>Economy of scale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dirty="0">
                <a:solidFill>
                  <a:srgbClr val="3366FF"/>
                </a:solidFill>
              </a:rPr>
              <a:t>Increased reliability</a:t>
            </a:r>
          </a:p>
          <a:p>
            <a:pPr lvl="1"/>
            <a:r>
              <a:rPr lang="en-US" altLang="en-US" sz="2400" dirty="0"/>
              <a:t>Two types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dirty="0">
                <a:solidFill>
                  <a:srgbClr val="3366FF"/>
                </a:solidFill>
              </a:rPr>
              <a:t>Asymmetric Multiprocessing</a:t>
            </a:r>
          </a:p>
          <a:p>
            <a:pPr marL="1200150" lvl="2" indent="-342900">
              <a:buFont typeface="Arial" panose="020B0604020202020204" pitchFamily="34" charset="0"/>
              <a:buAutoNum type="arabicPeriod"/>
            </a:pPr>
            <a:r>
              <a:rPr lang="en-US" altLang="en-US" dirty="0">
                <a:solidFill>
                  <a:srgbClr val="3366FF"/>
                </a:solidFill>
              </a:rPr>
              <a:t>Symmetric Multiprocessing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81"/>
    </mc:Choice>
    <mc:Fallback xmlns="">
      <p:transition spd="slow" advTm="6968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>
            <a:extLst>
              <a:ext uri="{FF2B5EF4-FFF2-40B4-BE49-F238E27FC236}">
                <a16:creationId xmlns:a16="http://schemas.microsoft.com/office/drawing/2014/main" id="{8BD91FDE-FECA-441E-AB82-5F9565EFA4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/>
          <a:lstStyle/>
          <a:p>
            <a:r>
              <a:rPr lang="en-US" altLang="en-US" sz="2000">
                <a:solidFill>
                  <a:schemeClr val="bg1"/>
                </a:solidFill>
                <a:latin typeface="Verdana" panose="020B0604030504040204" pitchFamily="34" charset="0"/>
              </a:rPr>
              <a:t>Symmetric Multiprocessing Architecture</a:t>
            </a:r>
          </a:p>
        </p:txBody>
      </p:sp>
      <p:pic>
        <p:nvPicPr>
          <p:cNvPr id="58371" name="Picture 3" descr="1">
            <a:extLst>
              <a:ext uri="{FF2B5EF4-FFF2-40B4-BE49-F238E27FC236}">
                <a16:creationId xmlns:a16="http://schemas.microsoft.com/office/drawing/2014/main" id="{62C75220-9801-46AA-8A04-3F49AE619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1760538"/>
            <a:ext cx="6319837" cy="303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55"/>
    </mc:Choice>
    <mc:Fallback xmlns="">
      <p:transition spd="slow" advTm="27355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>
            <a:extLst>
              <a:ext uri="{FF2B5EF4-FFF2-40B4-BE49-F238E27FC236}">
                <a16:creationId xmlns:a16="http://schemas.microsoft.com/office/drawing/2014/main" id="{65665D8D-D191-4E60-9600-46CE088341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238" y="577850"/>
            <a:ext cx="6224587" cy="576263"/>
          </a:xfrm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  <a:latin typeface="Verdana" panose="020B0604030504040204" pitchFamily="34" charset="0"/>
              </a:rPr>
              <a:t>A Dual-Core Design</a:t>
            </a:r>
          </a:p>
        </p:txBody>
      </p:sp>
      <p:pic>
        <p:nvPicPr>
          <p:cNvPr id="59395" name="Picture 3" descr="1">
            <a:extLst>
              <a:ext uri="{FF2B5EF4-FFF2-40B4-BE49-F238E27FC236}">
                <a16:creationId xmlns:a16="http://schemas.microsoft.com/office/drawing/2014/main" id="{6A681462-19F0-48F5-ADC0-66A50D652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038" y="1765300"/>
            <a:ext cx="4783137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32"/>
    </mc:Choice>
    <mc:Fallback xmlns="">
      <p:transition spd="slow" advTm="5123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6D774B-03F5-4995-8A65-7E03A5845B75}"/>
              </a:ext>
            </a:extLst>
          </p:cNvPr>
          <p:cNvSpPr txBox="1"/>
          <p:nvPr/>
        </p:nvSpPr>
        <p:spPr>
          <a:xfrm>
            <a:off x="4091709" y="2124364"/>
            <a:ext cx="42025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70C0"/>
                </a:solidFill>
                <a:latin typeface="Algerian" panose="04020705040A02060702" pitchFamily="82" charset="0"/>
              </a:rPr>
              <a:t>End lecture 1</a:t>
            </a:r>
          </a:p>
          <a:p>
            <a:r>
              <a:rPr lang="en-US" sz="4400" dirty="0">
                <a:solidFill>
                  <a:srgbClr val="0070C0"/>
                </a:solidFill>
                <a:latin typeface="Algerian" panose="04020705040A02060702" pitchFamily="82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2132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2"/>
    </mc:Choice>
    <mc:Fallback xmlns="">
      <p:transition spd="slow" advTm="17122"/>
    </mc:Fallback>
  </mc:AlternateContent>
</p:sld>
</file>

<file path=ppt/theme/theme1.xml><?xml version="1.0" encoding="utf-8"?>
<a:theme xmlns:a="http://schemas.openxmlformats.org/drawingml/2006/main" name="os-8">
  <a:themeElements>
    <a:clrScheme name="os-8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os-8">
      <a:majorFont>
        <a:latin typeface="Arial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charset="0"/>
          </a:defRPr>
        </a:defPPr>
      </a:lstStyle>
    </a:lnDef>
  </a:objectDefaults>
  <a:extraClrSchemeLst>
    <a:extraClrScheme>
      <a:clrScheme name="os-8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8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8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8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OS8</Template>
  <TotalTime>6251</TotalTime>
  <Words>2188</Words>
  <Application>Microsoft Office PowerPoint</Application>
  <PresentationFormat>Widescreen</PresentationFormat>
  <Paragraphs>254</Paragraphs>
  <Slides>39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3" baseType="lpstr">
      <vt:lpstr>Algerian</vt:lpstr>
      <vt:lpstr>Arial</vt:lpstr>
      <vt:lpstr>Calibri</vt:lpstr>
      <vt:lpstr>Courier New</vt:lpstr>
      <vt:lpstr>Helvetica</vt:lpstr>
      <vt:lpstr>Monotype Sorts</vt:lpstr>
      <vt:lpstr>Nn</vt:lpstr>
      <vt:lpstr>Tajawal Medium</vt:lpstr>
      <vt:lpstr>Times New Roman</vt:lpstr>
      <vt:lpstr>Verdana</vt:lpstr>
      <vt:lpstr>Webdings</vt:lpstr>
      <vt:lpstr>Wingdings</vt:lpstr>
      <vt:lpstr>Wingdings 3</vt:lpstr>
      <vt:lpstr>os-8</vt:lpstr>
      <vt:lpstr>PowerPoint Presentation</vt:lpstr>
      <vt:lpstr>COURSE Description</vt:lpstr>
      <vt:lpstr>COURSE objectives</vt:lpstr>
      <vt:lpstr>Course Scheduling</vt:lpstr>
      <vt:lpstr>Text book</vt:lpstr>
      <vt:lpstr>Chapter 1: Introduction</vt:lpstr>
      <vt:lpstr>Objectives</vt:lpstr>
      <vt:lpstr>What is an Operating System?</vt:lpstr>
      <vt:lpstr>History: Evolution of Systems</vt:lpstr>
      <vt:lpstr>History: Evolution of Systems</vt:lpstr>
      <vt:lpstr>Computer System Structure</vt:lpstr>
      <vt:lpstr>Computer System Structure</vt:lpstr>
      <vt:lpstr>Operating System Definition</vt:lpstr>
      <vt:lpstr>Operating System Definition</vt:lpstr>
      <vt:lpstr>Computer Startup</vt:lpstr>
      <vt:lpstr>   HW Architecture and OS Services</vt:lpstr>
      <vt:lpstr>   HW Architecture and OS Services</vt:lpstr>
      <vt:lpstr>OS Services: I/O Management</vt:lpstr>
      <vt:lpstr>OS Services: I/O Management</vt:lpstr>
      <vt:lpstr>I/O </vt:lpstr>
      <vt:lpstr>Six Step Process to Perform DMA Transfer</vt:lpstr>
      <vt:lpstr>Direct Memory Access Structure</vt:lpstr>
      <vt:lpstr>Interrupts</vt:lpstr>
      <vt:lpstr>CPU/Device Interaction: Interrupts</vt:lpstr>
      <vt:lpstr>CPU/Device Interaction: Interrupts</vt:lpstr>
      <vt:lpstr>Interrupt Handling</vt:lpstr>
      <vt:lpstr>I/O Structure - I/O Device driver</vt:lpstr>
      <vt:lpstr>I/O Structure - I/O Device driver</vt:lpstr>
      <vt:lpstr>I/O Structure- Sync and Async I/O</vt:lpstr>
      <vt:lpstr>How a Modern Computer Works</vt:lpstr>
      <vt:lpstr>How a Modern Computer Work</vt:lpstr>
      <vt:lpstr>Storage Structure</vt:lpstr>
      <vt:lpstr>Storage Hierarchy</vt:lpstr>
      <vt:lpstr>Storage-Device Hierarchy</vt:lpstr>
      <vt:lpstr>Caching</vt:lpstr>
      <vt:lpstr>Computer-System Architecture</vt:lpstr>
      <vt:lpstr>Symmetric Multiprocessing Architecture</vt:lpstr>
      <vt:lpstr>A Dual-Core Design</vt:lpstr>
      <vt:lpstr>PowerPoint Presentation</vt:lpstr>
    </vt:vector>
  </TitlesOfParts>
  <Company>Lucent Technologies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1.01</dc:title>
  <dc:creator>Lucent End User</dc:creator>
  <cp:lastModifiedBy>Lamyaa fattouh ibrahim</cp:lastModifiedBy>
  <cp:revision>281</cp:revision>
  <dcterms:created xsi:type="dcterms:W3CDTF">2008-07-01T15:14:26Z</dcterms:created>
  <dcterms:modified xsi:type="dcterms:W3CDTF">2022-05-21T13:10:06Z</dcterms:modified>
</cp:coreProperties>
</file>