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2"/>
  </p:notesMasterIdLst>
  <p:sldIdLst>
    <p:sldId id="480" r:id="rId6"/>
    <p:sldId id="303" r:id="rId7"/>
    <p:sldId id="276" r:id="rId8"/>
    <p:sldId id="548" r:id="rId9"/>
    <p:sldId id="543" r:id="rId10"/>
    <p:sldId id="544" r:id="rId11"/>
    <p:sldId id="584" r:id="rId12"/>
    <p:sldId id="585" r:id="rId13"/>
    <p:sldId id="586" r:id="rId14"/>
    <p:sldId id="587" r:id="rId15"/>
    <p:sldId id="588" r:id="rId16"/>
    <p:sldId id="589" r:id="rId17"/>
    <p:sldId id="590" r:id="rId18"/>
    <p:sldId id="591" r:id="rId19"/>
    <p:sldId id="578" r:id="rId20"/>
    <p:sldId id="579" r:id="rId21"/>
    <p:sldId id="581" r:id="rId22"/>
    <p:sldId id="592" r:id="rId23"/>
    <p:sldId id="593" r:id="rId24"/>
    <p:sldId id="594" r:id="rId25"/>
    <p:sldId id="595" r:id="rId26"/>
    <p:sldId id="596" r:id="rId27"/>
    <p:sldId id="597" r:id="rId28"/>
    <p:sldId id="598" r:id="rId29"/>
    <p:sldId id="599" r:id="rId30"/>
    <p:sldId id="600" r:id="rId31"/>
    <p:sldId id="614" r:id="rId32"/>
    <p:sldId id="601" r:id="rId33"/>
    <p:sldId id="615" r:id="rId34"/>
    <p:sldId id="616" r:id="rId35"/>
    <p:sldId id="617" r:id="rId36"/>
    <p:sldId id="602" r:id="rId37"/>
    <p:sldId id="603" r:id="rId38"/>
    <p:sldId id="562" r:id="rId39"/>
    <p:sldId id="563" r:id="rId40"/>
    <p:sldId id="604" r:id="rId41"/>
    <p:sldId id="605" r:id="rId42"/>
    <p:sldId id="606" r:id="rId43"/>
    <p:sldId id="607" r:id="rId44"/>
    <p:sldId id="608" r:id="rId45"/>
    <p:sldId id="609" r:id="rId46"/>
    <p:sldId id="610" r:id="rId47"/>
    <p:sldId id="611" r:id="rId48"/>
    <p:sldId id="612" r:id="rId49"/>
    <p:sldId id="613"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548"/>
            <p14:sldId id="543"/>
            <p14:sldId id="544"/>
            <p14:sldId id="584"/>
            <p14:sldId id="585"/>
            <p14:sldId id="586"/>
            <p14:sldId id="587"/>
            <p14:sldId id="588"/>
            <p14:sldId id="589"/>
            <p14:sldId id="590"/>
            <p14:sldId id="591"/>
            <p14:sldId id="578"/>
            <p14:sldId id="579"/>
            <p14:sldId id="581"/>
            <p14:sldId id="592"/>
            <p14:sldId id="593"/>
            <p14:sldId id="594"/>
            <p14:sldId id="595"/>
            <p14:sldId id="596"/>
            <p14:sldId id="597"/>
            <p14:sldId id="598"/>
            <p14:sldId id="599"/>
            <p14:sldId id="600"/>
            <p14:sldId id="614"/>
            <p14:sldId id="601"/>
            <p14:sldId id="615"/>
            <p14:sldId id="616"/>
            <p14:sldId id="617"/>
            <p14:sldId id="602"/>
            <p14:sldId id="603"/>
            <p14:sldId id="562"/>
            <p14:sldId id="563"/>
            <p14:sldId id="604"/>
            <p14:sldId id="605"/>
            <p14:sldId id="606"/>
            <p14:sldId id="607"/>
            <p14:sldId id="608"/>
            <p14:sldId id="609"/>
            <p14:sldId id="610"/>
            <p14:sldId id="611"/>
            <p14:sldId id="612"/>
            <p14:sldId id="6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59" autoAdjust="0"/>
    <p:restoredTop sz="93738" autoAdjust="0"/>
  </p:normalViewPr>
  <p:slideViewPr>
    <p:cSldViewPr snapToGrid="0">
      <p:cViewPr varScale="1">
        <p:scale>
          <a:sx n="64" d="100"/>
          <a:sy n="64" d="100"/>
        </p:scale>
        <p:origin x="93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15</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4273235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26EF991C-C52C-4D7F-83F0-898ED63262A4}" type="slidenum">
              <a:rPr kumimoji="0" lang="ar-JO" altLang="en-US" sz="1200">
                <a:cs typeface="Times New Roman" panose="02020603050405020304" pitchFamily="18" charset="0"/>
              </a:rPr>
              <a:pPr/>
              <a:t>17</a:t>
            </a:fld>
            <a:endParaRPr kumimoji="0" lang="en-US" altLang="en-US" sz="1200">
              <a:cs typeface="Times New Roman" panose="02020603050405020304" pitchFamily="18"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909139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394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376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95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0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448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01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148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821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510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127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25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92825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995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75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801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8804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06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44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9198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المحاضرة </a:t>
            </a:r>
            <a:r>
              <a:rPr lang="ar-JO" sz="2800" b="1" dirty="0">
                <a:solidFill>
                  <a:srgbClr val="000000"/>
                </a:solidFill>
                <a:latin typeface="Times New Roman" panose="02020603050405020304" pitchFamily="18" charset="0"/>
                <a:cs typeface="Times New Roman" panose="02020603050405020304" pitchFamily="18" charset="0"/>
              </a:rPr>
              <a:t>الثانية</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754694"/>
          </a:xfrm>
          <a:prstGeom prst="rect">
            <a:avLst/>
          </a:prstGeom>
          <a:noFill/>
        </p:spPr>
        <p:txBody>
          <a:bodyPr wrap="square" rtlCol="0">
            <a:spAutoFit/>
          </a:bodyPr>
          <a:lstStyle/>
          <a:p>
            <a:pPr algn="ctr" rtl="1">
              <a:lnSpc>
                <a:spcPct val="150000"/>
              </a:lnSpc>
            </a:pPr>
            <a:r>
              <a:rPr lang="ar-EG" sz="3200" b="1" dirty="0">
                <a:cs typeface="+mj-cs"/>
              </a:rPr>
              <a:t>اساسيات البحث العلمي</a:t>
            </a:r>
            <a:endParaRPr lang="en-US" sz="3200" b="1" dirty="0">
              <a:cs typeface="+mj-cs"/>
            </a:endParaRPr>
          </a:p>
        </p:txBody>
      </p:sp>
      <p:sp>
        <p:nvSpPr>
          <p:cNvPr id="8" name="TextBox 7">
            <a:extLst>
              <a:ext uri="{FF2B5EF4-FFF2-40B4-BE49-F238E27FC236}">
                <a16:creationId xmlns:a16="http://schemas.microsoft.com/office/drawing/2014/main" id="{8C520B7F-7764-8B81-C7C7-A7440DA2CCAF}"/>
              </a:ext>
            </a:extLst>
          </p:cNvPr>
          <p:cNvSpPr txBox="1"/>
          <p:nvPr/>
        </p:nvSpPr>
        <p:spPr>
          <a:xfrm>
            <a:off x="194617" y="5396637"/>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8F2D6F91-78DB-C333-FFAC-FF52CB9F2DF3}"/>
              </a:ext>
            </a:extLst>
          </p:cNvPr>
          <p:cNvSpPr txBox="1"/>
          <p:nvPr/>
        </p:nvSpPr>
        <p:spPr>
          <a:xfrm>
            <a:off x="194617" y="4965750"/>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51643" y="2351346"/>
            <a:ext cx="4449698" cy="669542"/>
          </a:xfrm>
          <a:prstGeom prst="rect">
            <a:avLst/>
          </a:prstGeom>
          <a:noFill/>
        </p:spPr>
        <p:txBody>
          <a:bodyPr wrap="square" rtlCol="0">
            <a:spAutoFit/>
          </a:bodyPr>
          <a:lstStyle/>
          <a:p>
            <a:pPr algn="ctr" rtl="1">
              <a:lnSpc>
                <a:spcPct val="150000"/>
              </a:lnSpc>
            </a:pPr>
            <a:r>
              <a:rPr lang="ar-JO" sz="2800" b="1" dirty="0">
                <a:cs typeface="+mj-cs"/>
              </a:rPr>
              <a:t>خطوات البحث العلمي</a:t>
            </a:r>
            <a:endParaRPr lang="en-US" sz="2800" b="1" dirty="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المحاضرة </a:t>
            </a:r>
            <a:r>
              <a:rPr lang="ar-JO" sz="2800" b="1" dirty="0">
                <a:solidFill>
                  <a:prstClr val="black"/>
                </a:solidFill>
                <a:latin typeface="Times New Roman" panose="02020603050405020304" pitchFamily="18" charset="0"/>
                <a:cs typeface="Times New Roman" panose="02020603050405020304" pitchFamily="18" charset="0"/>
              </a:rPr>
              <a:t>الثانية</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00086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2000" dirty="0" smtClean="0">
                <a:solidFill>
                  <a:prstClr val="black"/>
                </a:solidFill>
                <a:latin typeface="Times New Roman" panose="02020603050405020304" pitchFamily="18" charset="0"/>
                <a:cs typeface="Times New Roman" panose="02020603050405020304" pitchFamily="18" charset="0"/>
              </a:rPr>
              <a:t>أساسيات </a:t>
            </a:r>
            <a:r>
              <a:rPr lang="ar-EG" sz="2000" dirty="0">
                <a:solidFill>
                  <a:prstClr val="black"/>
                </a:solidFill>
                <a:latin typeface="Times New Roman" panose="02020603050405020304" pitchFamily="18" charset="0"/>
                <a:cs typeface="Times New Roman" panose="02020603050405020304" pitchFamily="18" charset="0"/>
              </a:rPr>
              <a:t>البحث العلمي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التحديد العام لمشكلة البحث.</a:t>
            </a:r>
          </a:p>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تحديد عنوان البحث.</a:t>
            </a:r>
          </a:p>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مقدمة البحث.</a:t>
            </a:r>
          </a:p>
          <a:p>
            <a:pPr marL="465138"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أهداف البحث.</a:t>
            </a:r>
          </a:p>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أهمية البحث (عملية، علمية)</a:t>
            </a:r>
          </a:p>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صياغة أسئلة وفروض البحث.</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متن البحث واطاره النظري.</a:t>
            </a:r>
          </a:p>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منهج البحث.</a:t>
            </a:r>
          </a:p>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جمع البيانات وتحليلها.</a:t>
            </a:r>
          </a:p>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النتائج والتوصيات.</a:t>
            </a:r>
          </a:p>
          <a:p>
            <a:pPr marL="465138" lvl="0" indent="-404813" algn="just" rtl="1">
              <a:lnSpc>
                <a:spcPct val="150000"/>
              </a:lnSpc>
              <a:buFont typeface="Arial" panose="020B0604020202020204" pitchFamily="34" charset="0"/>
              <a:buChar char="•"/>
              <a:defRPr/>
            </a:pPr>
            <a:r>
              <a:rPr lang="ar-JO" sz="2400" dirty="0">
                <a:solidFill>
                  <a:prstClr val="black"/>
                </a:solidFill>
                <a:cs typeface="Times New Roman" panose="02020603050405020304" pitchFamily="18" charset="0"/>
              </a:rPr>
              <a:t>توثيق مراجع البحث.</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6321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صياغة بيان المشكلة واسئلة البحث.</a:t>
            </a:r>
          </a:p>
          <a:p>
            <a:pPr marL="465138" lvl="0"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القدرة على اكتساب المهارات اللازمة لصياغة عنوان البحث.</a:t>
            </a:r>
          </a:p>
          <a:p>
            <a:pPr marL="465138" lvl="0" indent="-404813" algn="just" rtl="1">
              <a:buFont typeface="Arial" panose="020B0604020202020204" pitchFamily="34" charset="0"/>
              <a:buChar char="•"/>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كيفية كتابة مقدمة البحث واهم النقاط الاساسية التي يجب مراعاتها اثناء اعداد المقدمة.</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صياغة اهداف</a:t>
            </a:r>
            <a:r>
              <a:rPr kumimoji="0" lang="ar-JO" sz="2400" b="0" i="0" u="none" strike="noStrike" kern="1200" cap="none" spc="0" normalizeH="0" noProof="0" dirty="0">
                <a:ln>
                  <a:noFill/>
                </a:ln>
                <a:solidFill>
                  <a:prstClr val="black"/>
                </a:solidFill>
                <a:effectLst/>
                <a:uLnTx/>
                <a:uFillTx/>
                <a:latin typeface="Calibri" panose="020F0502020204030204"/>
                <a:ea typeface="+mn-ea"/>
                <a:cs typeface="Times New Roman" panose="02020603050405020304" pitchFamily="18" charset="0"/>
              </a:rPr>
              <a:t> البحث بطريقة متناسقة مع اسئلة البحث.</a:t>
            </a:r>
          </a:p>
          <a:p>
            <a:pPr marL="465138"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تحديد اهمية البحث العلمية والعملية والتفريق بينهما.</a:t>
            </a:r>
            <a:endParaRPr kumimoji="0" lang="ar-JO" sz="2400" b="0" i="0" u="none" strike="noStrike" kern="1200" cap="none" spc="0" normalizeH="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JO" sz="2400" dirty="0">
                <a:solidFill>
                  <a:prstClr val="black"/>
                </a:solidFill>
                <a:latin typeface="Calibri" panose="020F0502020204030204"/>
                <a:cs typeface="Times New Roman" panose="02020603050405020304" pitchFamily="18" charset="0"/>
              </a:rPr>
              <a:t>تحديد وصياغة فروض البحث والتعرف على انواعها.</a:t>
            </a:r>
            <a:endParaRPr kumimoji="0" lang="ar-JO" sz="2400" b="0" i="0" u="none" strike="noStrike" kern="1200" cap="none" spc="0" normalizeH="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460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 :</a:t>
            </a:r>
            <a:endParaRPr kumimoji="0" lang="ar-EG"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0" marR="0" lvl="0" indent="0" algn="just" defTabSz="914400" rtl="1" eaLnBrk="1" fontAlgn="auto" latinLnBrk="0" hangingPunct="1">
              <a:spcBef>
                <a:spcPts val="0"/>
              </a:spcBef>
              <a:spcAft>
                <a:spcPts val="0"/>
              </a:spcAft>
              <a:buClrTx/>
              <a:buSzTx/>
              <a:buFontTx/>
              <a:buNone/>
              <a:tabLst/>
              <a:defRPr/>
            </a:pPr>
            <a:endPar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التعرف على اهم عناصر </a:t>
            </a:r>
            <a:r>
              <a:rPr kumimoji="0" lang="ar-JO" sz="2400" b="0" i="0" u="none" strike="noStrike" kern="1200" cap="none" spc="0" normalizeH="0" noProof="0" dirty="0">
                <a:ln>
                  <a:noFill/>
                </a:ln>
                <a:solidFill>
                  <a:prstClr val="black"/>
                </a:solidFill>
                <a:effectLst/>
                <a:uLnTx/>
                <a:uFillTx/>
                <a:latin typeface="Calibri" panose="020F0502020204030204"/>
                <a:ea typeface="+mn-ea"/>
                <a:cs typeface="Times New Roman" panose="02020603050405020304" pitchFamily="18" charset="0"/>
              </a:rPr>
              <a:t>الإطار النظري للبحث.</a:t>
            </a:r>
            <a:endPar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تحديد طريقة البحث المناسبة.</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التعرف على كيفية جمع البيانات وتحليلها باستخدام الاسلوب الاحصائي المناسب.</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معرفة ماهية النتائج والتوصيات.</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القدرة على كتابة </a:t>
            </a:r>
            <a:r>
              <a:rPr lang="ar-JO" sz="2400" dirty="0" smtClean="0">
                <a:solidFill>
                  <a:prstClr val="black"/>
                </a:solidFill>
                <a:cs typeface="Times New Roman" panose="02020603050405020304" pitchFamily="18" charset="0"/>
              </a:rPr>
              <a:t>المراجع </a:t>
            </a:r>
            <a:r>
              <a:rPr lang="ar-JO" sz="2400" dirty="0">
                <a:solidFill>
                  <a:prstClr val="black"/>
                </a:solidFill>
                <a:cs typeface="Times New Roman" panose="02020603050405020304" pitchFamily="18" charset="0"/>
              </a:rPr>
              <a:t>الأدبية للدراسة.</a:t>
            </a:r>
          </a:p>
          <a:p>
            <a:pPr marL="342900" lvl="0" indent="-342900" algn="just" rtl="1">
              <a:buFont typeface="Arial" panose="020B0604020202020204" pitchFamily="34" charset="0"/>
              <a:buChar char="•"/>
              <a:defRPr/>
            </a:pPr>
            <a:r>
              <a:rPr lang="ar-JO" sz="2400" dirty="0">
                <a:solidFill>
                  <a:prstClr val="black"/>
                </a:solidFill>
              </a:rPr>
              <a:t>القدرة على إنشاء الهيكل العام لإطار البحث.</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219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أولاً: </a:t>
            </a:r>
            <a:r>
              <a:rPr kumimoji="0" lang="ar-SA"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الشعور بالمشكلة</a:t>
            </a:r>
            <a:endParaRPr kumimoji="0" lang="ar-JO"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endParaRPr kumimoji="0" lang="ar-SA"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SA"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هو التساؤل الذي يدور في ذهن الباحث حول موقف معين يكتنفه الغموض ويحتاج إلى تفسير وتوضيح. فهي خطة ذهنية تعتبر نقطة البداية لتحديد المشكلة الفعلي في صورة تساؤلات واستفسارات يمكن ترجمتها فيما بعد إلى أسئلة نحاول الوصول إلى إجابات عليها. وعليه فإن الشعور بمشكلة ما تدفع الباحث إلى البحث عن حلول لتلك المشكلة مثل الشعور بنقص عام في المبيعات في شركة ما يدفع إلى البحث عن الأسباب التي أدت إلى ذلك النقص لمحاولة علاجه.</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التحديد العام لمشكلة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930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ومما يساعد الباحث في زيادة الإحساس بالمشكلة والوصول إلى منابعها:</a:t>
            </a: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endPar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الخبرة الشخصية واهتمامات الباحث بالموضوع.</a:t>
            </a: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القراءة الناقدة التحليلية للإطار النظري المبحوث. </a:t>
            </a: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البحوث السابقة التي أُجريت في مجال التخصص من قبل باحثين آخرين، سواء في نفس البيئة أو بيئة مشابهة.</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التحديد العام لمشكلة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253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ثانياً: </a:t>
            </a:r>
            <a:r>
              <a:rPr kumimoji="0" lang="ar-SA"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تحديد مشكلة البحث</a:t>
            </a: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endParaRPr kumimoji="0" lang="ar-SA"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SA"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يعتبر تحديد مشكلة البحث أولى خطوات البحث العلمي العملية، فهو تحويل الموضوع العام إلى سؤال أو مشكلة قابلة للبحث. إنه بيان واضح يشير إلى هدف الدراسة حيث يبدأ الباحث بفكرة عامة عما ينوي دراسته، ولابد من صياغة المشكلة بطريقة قابلة للبحث بعد تعريف متغيراتها إجرائيا. </a:t>
            </a:r>
            <a:endPar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endParaRPr kumimoji="0" lang="ar-SA"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SA"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ومثال ذلك: تهدف مشكلة البحث إلى تحديد الأسباب الرئيسة التي أدت إلى نقص المبيعات في الشركة العربية العامة. </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التحديد العام لمشكلة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0422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ومن الاعتبارات التي تؤخذ </a:t>
            </a:r>
            <a:r>
              <a:rPr kumimoji="0" lang="ar-EG"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في الحسبان </a:t>
            </a: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عند تحديد مشكلة البحث.</a:t>
            </a: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تكون المشكلة قابلة للبحث وليست خيالية أو مستحيلة، ويمكن أن ينبثق عنها أسئلة وفرضيات يمكن إثباتها أو نفيها. </a:t>
            </a: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أن تكون المشكلة ضمن اهتمامات الباحث العلمية؛ لأن الباحث الذي يخوض في معالجة مشاكل ليست من اختصاصه واهتماماته قد لا تكون نتائجه دقيقة ويمكن البناء عليها.</a:t>
            </a: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Low" defTabSz="914400" rtl="1" eaLnBrk="1" fontAlgn="auto" latinLnBrk="0" hangingPunct="1">
              <a:lnSpc>
                <a:spcPct val="100000"/>
              </a:lnSpc>
              <a:spcBef>
                <a:spcPts val="0"/>
              </a:spcBef>
              <a:spcAft>
                <a:spcPts val="0"/>
              </a:spcAft>
              <a:buClr>
                <a:srgbClr val="0AAED4"/>
              </a:buClr>
              <a:buSzPct val="135000"/>
              <a:buFont typeface="+mj-lt"/>
              <a:buAutoNum type="arabicPeriod"/>
              <a:tabLst/>
              <a:defRPr/>
            </a:pPr>
            <a:r>
              <a:rPr kumimoji="0" lang="ar-SA" altLang="ar-SA"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تتمتع المشكلة بالاصالة بحيث تؤدي دراستها إلى إضافات علمية جديدة ولا تكون تكراراً لأبحاث سابقة، وإن تناولت موضوع سبق تناوله من باحثين سابقين فلابد أن تكون معالجته من زوايا جديدة تضيف شيئاً </a:t>
            </a:r>
            <a:r>
              <a:rPr kumimoji="0" lang="ar-JO" altLang="ar-SA"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جديدا.</a:t>
            </a:r>
            <a:endParaRPr kumimoji="0" lang="en-US" altLang="ar-SA"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التحديد العام لمشكلة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9294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ومن الاعتبارات التي تؤخذ عند تحديد مشكلة البحث</a:t>
            </a:r>
            <a:r>
              <a:rPr kumimoji="0" lang="ar-EG"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justLow" defTabSz="914400" rtl="1" eaLnBrk="1" fontAlgn="auto" latinLnBrk="0" hangingPunct="1">
              <a:lnSpc>
                <a:spcPct val="100000"/>
              </a:lnSpc>
              <a:spcBef>
                <a:spcPts val="0"/>
              </a:spcBef>
              <a:spcAft>
                <a:spcPts val="0"/>
              </a:spcAft>
              <a:buClr>
                <a:srgbClr val="0AAED4"/>
              </a:buClr>
              <a:buSzPct val="135000"/>
              <a:tabLst/>
              <a:defRPr/>
            </a:pPr>
            <a:r>
              <a:rPr lang="ar-EG" altLang="en-US" sz="2800" b="1" dirty="0">
                <a:solidFill>
                  <a:schemeClr val="accent5"/>
                </a:solidFill>
                <a:latin typeface="Times New Roman" panose="02020603050405020304" pitchFamily="18" charset="0"/>
                <a:cs typeface="Times New Roman" panose="02020603050405020304" pitchFamily="18" charset="0"/>
              </a:rPr>
              <a:t>4. </a:t>
            </a: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تكون المشكلة ضمن اهتمامات الباحث العلمية؛ لأن الباحث الذي يخوض في معالجة مشاكل ليست من اختصاصه واهتماماته قد لا تكون نتائجه دقيقة</a:t>
            </a: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R="0" lvl="0" algn="justLow" defTabSz="914400" rtl="1" eaLnBrk="1" fontAlgn="auto" latinLnBrk="0" hangingPunct="1">
              <a:lnSpc>
                <a:spcPct val="100000"/>
              </a:lnSpc>
              <a:spcBef>
                <a:spcPts val="0"/>
              </a:spcBef>
              <a:spcAft>
                <a:spcPts val="0"/>
              </a:spcAft>
              <a:buClr>
                <a:srgbClr val="0AAED4"/>
              </a:buClr>
              <a:buSzPct val="135000"/>
              <a:tabLst/>
              <a:defRPr/>
            </a:pPr>
            <a:endParaRPr lang="ar-EG" altLang="en-US" sz="2400" dirty="0">
              <a:solidFill>
                <a:prstClr val="black"/>
              </a:solidFill>
              <a:latin typeface="Times New Roman" panose="02020603050405020304" pitchFamily="18" charset="0"/>
              <a:cs typeface="Times New Roman" panose="02020603050405020304" pitchFamily="18" charset="0"/>
            </a:endParaRPr>
          </a:p>
          <a:p>
            <a:pPr marR="0" lvl="0" algn="justLow" defTabSz="914400" rtl="1" eaLnBrk="1" fontAlgn="auto" latinLnBrk="0" hangingPunct="1">
              <a:lnSpc>
                <a:spcPct val="100000"/>
              </a:lnSpc>
              <a:spcBef>
                <a:spcPts val="0"/>
              </a:spcBef>
              <a:spcAft>
                <a:spcPts val="0"/>
              </a:spcAft>
              <a:buClr>
                <a:srgbClr val="0AAED4"/>
              </a:buClr>
              <a:buSzPct val="135000"/>
              <a:tabLst/>
              <a:defRPr/>
            </a:pPr>
            <a:r>
              <a:rPr kumimoji="0" lang="ar-EG" altLang="en-US" sz="2800" b="1" i="0" u="none" strike="noStrike" kern="1200" cap="none" spc="0" normalizeH="0" baseline="0" noProof="0" dirty="0">
                <a:ln>
                  <a:noFill/>
                </a:ln>
                <a:solidFill>
                  <a:schemeClr val="accent5"/>
                </a:solidFill>
                <a:effectLst/>
                <a:uLnTx/>
                <a:uFillTx/>
                <a:latin typeface="Times New Roman" panose="02020603050405020304" pitchFamily="18" charset="0"/>
                <a:ea typeface="+mn-ea"/>
                <a:cs typeface="Times New Roman" panose="02020603050405020304" pitchFamily="18" charset="0"/>
              </a:rPr>
              <a:t>5. </a:t>
            </a:r>
            <a:r>
              <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تكون المشكلة في حدود إمكانيات الباحث المادية فدراسة أي مشكلة يترتب عليها تكاليف عديدة في مراحل البحث اللاحقة، فعلى سبيل المثال البحث الذي يجري لتغطية مساق معين لابد أن يأخذ بعين الاعتبار القدرة المالية للطالب والقيد الزمني للبحث، بعكس البحث الذي يجريه باحث ما للحصول على درجة علمية عليا، أو البحث الذي يجريه باحث على رأس عمله.</a:t>
            </a:r>
          </a:p>
          <a:p>
            <a:pPr marR="0" lvl="0" algn="justLow" defTabSz="914400" rtl="1" eaLnBrk="1" fontAlgn="auto" latinLnBrk="0" hangingPunct="1">
              <a:lnSpc>
                <a:spcPct val="100000"/>
              </a:lnSpc>
              <a:spcBef>
                <a:spcPts val="0"/>
              </a:spcBef>
              <a:spcAft>
                <a:spcPts val="0"/>
              </a:spcAft>
              <a:buClr>
                <a:srgbClr val="0AAED4"/>
              </a:buClr>
              <a:buSzPct val="135000"/>
              <a:tabLst/>
              <a:defRPr/>
            </a:pPr>
            <a:endParaRPr lang="ar-EG" altLang="ar-SA" sz="2400" dirty="0">
              <a:solidFill>
                <a:prstClr val="black"/>
              </a:solidFill>
              <a:latin typeface="Times New Roman" panose="02020603050405020304" pitchFamily="18" charset="0"/>
              <a:cs typeface="Times New Roman" panose="02020603050405020304" pitchFamily="18" charset="0"/>
            </a:endParaRPr>
          </a:p>
          <a:p>
            <a:pPr marR="0" lvl="0" algn="justLow" defTabSz="914400" rtl="1" eaLnBrk="1" fontAlgn="auto" latinLnBrk="0" hangingPunct="1">
              <a:lnSpc>
                <a:spcPct val="100000"/>
              </a:lnSpc>
              <a:spcBef>
                <a:spcPts val="0"/>
              </a:spcBef>
              <a:spcAft>
                <a:spcPts val="0"/>
              </a:spcAft>
              <a:buClr>
                <a:srgbClr val="0AAED4"/>
              </a:buClr>
              <a:buSzPct val="135000"/>
              <a:tabLst/>
              <a:defRPr/>
            </a:pPr>
            <a:r>
              <a:rPr kumimoji="0" lang="ar-EG" altLang="ar-SA" sz="2800" b="0" i="0" u="none" strike="noStrike" kern="1200" cap="none" spc="0" normalizeH="0" baseline="0" noProof="0" dirty="0">
                <a:ln>
                  <a:noFill/>
                </a:ln>
                <a:solidFill>
                  <a:schemeClr val="accent5"/>
                </a:solidFill>
                <a:effectLst/>
                <a:uLnTx/>
                <a:uFillTx/>
                <a:latin typeface="Times New Roman" panose="02020603050405020304" pitchFamily="18" charset="0"/>
                <a:ea typeface="+mn-ea"/>
                <a:cs typeface="Times New Roman" panose="02020603050405020304" pitchFamily="18" charset="0"/>
              </a:rPr>
              <a:t>6. </a:t>
            </a:r>
            <a:r>
              <a:rPr kumimoji="0" lang="ar-JO" altLang="ar-SA"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تكون المشكلة ملائمة للبيئة التي يجري البحث فيها ولا تتضارب مع منظومة القيم السائدة في المجتمع. </a:t>
            </a:r>
          </a:p>
          <a:p>
            <a:pPr marL="0" marR="0" lvl="0" indent="0" algn="justLow" defTabSz="914400" rtl="1" eaLnBrk="1" fontAlgn="auto" latinLnBrk="0" hangingPunct="1">
              <a:lnSpc>
                <a:spcPct val="100000"/>
              </a:lnSpc>
              <a:spcBef>
                <a:spcPts val="0"/>
              </a:spcBef>
              <a:spcAft>
                <a:spcPts val="0"/>
              </a:spcAft>
              <a:buClr>
                <a:srgbClr val="0AAED4"/>
              </a:buClr>
              <a:buSzPct val="135000"/>
              <a:buFontTx/>
              <a:buNone/>
              <a:tabLst/>
              <a:defRPr/>
            </a:pP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التحديد العام لمشكلة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1867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JO"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يرى كثير من الباحثين أن عملية اختيار العنوان المناسب تعادل نصف قيمة البحث وهناك كثير من الأبحاث عالية الجودة قلل من جودتها عدم تناسب العنوان مع موضوع الدراسة</a:t>
            </a: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لذا يجب أن يعكس عنوان البحث الجيد ثلاث نقاط:</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محتوى البحث في بضع كلمات معبرة.</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القدرة على جذب انتباه القارئ.</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تمييز موضوع البحث.</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تحديد عنوان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80115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20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المؤشرات التي يجب مراعاتها عند اختيار العنوان:</a:t>
            </a: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بسيط </a:t>
            </a:r>
            <a:r>
              <a:rPr kumimoji="0" lang="ar-SA"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وموجز وجذاب.</a:t>
            </a:r>
            <a:endPar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SA"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استخدام الكلمات الرئيسية المعبرة.</a:t>
            </a:r>
            <a:endPar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SA"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تجنب الإثارة أو المبالغة غير الضرورية.</a:t>
            </a:r>
            <a:endPar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يجب البعد عن المصطلحات التي تحتمل أكثر من معنى وذلك بغرض البعد عن اللبس والغموض.</a:t>
            </a: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SA"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تجنب استخدام الاختصارات.</a:t>
            </a:r>
            <a:endPar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1" fontAlgn="auto" latinLnBrk="0" hangingPunct="1">
              <a:lnSpc>
                <a:spcPct val="150000"/>
              </a:lnSpc>
              <a:spcBef>
                <a:spcPts val="0"/>
              </a:spcBef>
              <a:spcAft>
                <a:spcPts val="0"/>
              </a:spcAft>
              <a:buClr>
                <a:srgbClr val="0AAED4"/>
              </a:buClr>
              <a:buSzPct val="135000"/>
              <a:buFontTx/>
              <a:buChar char="-"/>
              <a:tabLst/>
              <a:defRPr/>
            </a:pPr>
            <a:r>
              <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اخذ الوقت الكافي </a:t>
            </a:r>
            <a:r>
              <a:rPr kumimoji="0" lang="ar-SA"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في تحديد العنوان الكامل للبحث بعد تحديد المشكلة.</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تحديد عنوان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1761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المتغيرات </a:t>
            </a:r>
            <a:r>
              <a:rPr kumimoji="0" lang="en-US"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Variables</a:t>
            </a:r>
            <a:endParaRPr kumimoji="0" lang="ar-JO"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هي أي شيء يمكن أن تكون له قيمة, إذ يمكن أن يكون لعدد من المتغيرات قيم مختلفة في نفس الوقت. </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أمثلتها الرواتب, درجات الحرارة, ..  </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أنواع المتغيرات </a:t>
            </a:r>
            <a:r>
              <a:rPr kumimoji="0" lang="en-US" altLang="en-US" sz="2400" b="1" i="0" u="sng"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Types of Variables</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أ. المتغيرات التابعة </a:t>
            </a:r>
            <a:r>
              <a:rPr kumimoji="0" lang="en-US" altLang="en-US" sz="24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Dependent Variables</a:t>
            </a:r>
          </a:p>
          <a:p>
            <a:pPr marL="0" marR="0" lvl="0" indent="0" algn="justLow" defTabSz="914400" rtl="1" eaLnBrk="1" fontAlgn="auto" latinLnBrk="0" hangingPunct="1">
              <a:lnSpc>
                <a:spcPct val="150000"/>
              </a:lnSpc>
              <a:spcBef>
                <a:spcPts val="0"/>
              </a:spcBef>
              <a:spcAft>
                <a:spcPts val="0"/>
              </a:spcAft>
              <a:buClr>
                <a:srgbClr val="0AAED4"/>
              </a:buClr>
              <a:buSzPct val="135000"/>
              <a:buFontTx/>
              <a:buNone/>
              <a:tabLst/>
              <a:defRPr/>
            </a:pPr>
            <a:r>
              <a:rPr kumimoji="0" lang="ar-JO"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المتغير التابع هو المتغير الذي يقدم نفسه كقضية قابلة للدراسة, فعندما تدرس أثر مصروفات الإعلان على حجم المبيعات فإن حجم المبيعات هو المتغير التابع القابل للدراسة.</a:t>
            </a:r>
          </a:p>
          <a:p>
            <a:pPr marL="0" marR="0" lvl="0" indent="0" algn="justLow" defTabSz="914400" rtl="1" eaLnBrk="1" fontAlgn="auto" latinLnBrk="0" hangingPunct="1">
              <a:lnSpc>
                <a:spcPct val="200000"/>
              </a:lnSpc>
              <a:spcBef>
                <a:spcPts val="0"/>
              </a:spcBef>
              <a:spcAft>
                <a:spcPts val="0"/>
              </a:spcAft>
              <a:buClr>
                <a:srgbClr val="0AAED4"/>
              </a:buClr>
              <a:buSzPct val="135000"/>
              <a:buFontTx/>
              <a:buNone/>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متغيرات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720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974362" y="1414456"/>
            <a:ext cx="10322290"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r" rtl="1" eaLnBrk="1" hangingPunct="1"/>
            <a:r>
              <a:rPr kumimoji="0" lang="ar-JO" altLang="en-US" b="1" dirty="0">
                <a:cs typeface="Times New Roman" panose="02020603050405020304" pitchFamily="18" charset="0"/>
              </a:rPr>
              <a:t>ب. المتغيرات المستقلة </a:t>
            </a:r>
            <a:r>
              <a:rPr kumimoji="0" lang="en-US" altLang="en-US" b="1" dirty="0">
                <a:cs typeface="Times New Roman" panose="02020603050405020304" pitchFamily="18" charset="0"/>
              </a:rPr>
              <a:t>Independent Variables</a:t>
            </a:r>
          </a:p>
          <a:p>
            <a:pPr algn="r" rtl="1" eaLnBrk="1" hangingPunct="1"/>
            <a:endParaRPr kumimoji="0" lang="ar-JO" altLang="en-US" sz="1000" b="1" dirty="0">
              <a:solidFill>
                <a:srgbClr val="000000"/>
              </a:solidFill>
              <a:cs typeface="Times New Roman" panose="02020603050405020304" pitchFamily="18" charset="0"/>
            </a:endParaRPr>
          </a:p>
          <a:p>
            <a:pPr algn="r" rtl="1" eaLnBrk="1" hangingPunct="1"/>
            <a:r>
              <a:rPr kumimoji="0" lang="ar-JO" altLang="en-US" dirty="0">
                <a:solidFill>
                  <a:srgbClr val="000000"/>
                </a:solidFill>
                <a:cs typeface="Times New Roman" panose="02020603050405020304" pitchFamily="18" charset="0"/>
              </a:rPr>
              <a:t>المتغير المستقل هو المتغير الذي يملك تأثير ايجابي أو سلبي على المتغير التابع، ويلاحظ أن التغيّر في المتغير التابع يُفسّر من قبل التغير في المتغير المستقل. وتكون مصاريف الإعلان المتغير المستقل بينما يعتبر حجم المبيعات المتغير التابع.</a:t>
            </a:r>
            <a:endParaRPr kumimoji="0" lang="en-US" altLang="en-US" dirty="0">
              <a:solidFill>
                <a:srgbClr val="000000"/>
              </a:solidFill>
              <a:cs typeface="Times New Roman" panose="02020603050405020304" pitchFamily="18" charset="0"/>
            </a:endParaRPr>
          </a:p>
        </p:txBody>
      </p:sp>
      <p:grpSp>
        <p:nvGrpSpPr>
          <p:cNvPr id="2" name="Group 16"/>
          <p:cNvGrpSpPr>
            <a:grpSpLocks/>
          </p:cNvGrpSpPr>
          <p:nvPr/>
        </p:nvGrpSpPr>
        <p:grpSpPr bwMode="auto">
          <a:xfrm>
            <a:off x="2524125" y="3754335"/>
            <a:ext cx="6929438" cy="2357437"/>
            <a:chOff x="928662" y="3143263"/>
            <a:chExt cx="6929486" cy="2357454"/>
          </a:xfrm>
        </p:grpSpPr>
        <p:sp>
          <p:nvSpPr>
            <p:cNvPr id="5128" name="Rectangle 15"/>
            <p:cNvSpPr>
              <a:spLocks noChangeArrowheads="1"/>
            </p:cNvSpPr>
            <p:nvPr/>
          </p:nvSpPr>
          <p:spPr bwMode="auto">
            <a:xfrm>
              <a:off x="928662" y="3143263"/>
              <a:ext cx="6929486" cy="2357454"/>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5129" name="Text Box 11"/>
            <p:cNvSpPr txBox="1">
              <a:spLocks noChangeArrowheads="1"/>
            </p:cNvSpPr>
            <p:nvPr/>
          </p:nvSpPr>
          <p:spPr bwMode="auto">
            <a:xfrm>
              <a:off x="5165710" y="3863980"/>
              <a:ext cx="2335248" cy="708028"/>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AE" altLang="en-US" b="1">
                  <a:solidFill>
                    <a:srgbClr val="000000"/>
                  </a:solidFill>
                  <a:cs typeface="Times New Roman" panose="02020603050405020304" pitchFamily="18" charset="0"/>
                </a:rPr>
                <a:t>مصروفات الإعلان</a:t>
              </a:r>
              <a:endParaRPr kumimoji="0" lang="en-US" altLang="en-US" b="1">
                <a:solidFill>
                  <a:srgbClr val="000000"/>
                </a:solidFill>
                <a:cs typeface="Times New Roman" panose="02020603050405020304" pitchFamily="18" charset="0"/>
              </a:endParaRPr>
            </a:p>
          </p:txBody>
        </p:sp>
        <p:sp>
          <p:nvSpPr>
            <p:cNvPr id="5130" name="Text Box 12"/>
            <p:cNvSpPr txBox="1">
              <a:spLocks noChangeArrowheads="1"/>
            </p:cNvSpPr>
            <p:nvPr/>
          </p:nvSpPr>
          <p:spPr bwMode="auto">
            <a:xfrm>
              <a:off x="1214415" y="3857628"/>
              <a:ext cx="2428892" cy="71438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eaLnBrk="1" hangingPunct="1">
                <a:spcAft>
                  <a:spcPts val="1000"/>
                </a:spcAft>
              </a:pPr>
              <a:r>
                <a:rPr kumimoji="0" lang="ar-JO" altLang="en-US" b="1">
                  <a:solidFill>
                    <a:srgbClr val="000000"/>
                  </a:solidFill>
                  <a:cs typeface="Times New Roman" panose="02020603050405020304" pitchFamily="18" charset="0"/>
                </a:rPr>
                <a:t>حجم المبيعات</a:t>
              </a:r>
              <a:endParaRPr kumimoji="0" lang="en-US" altLang="en-US" b="1">
                <a:solidFill>
                  <a:srgbClr val="000000"/>
                </a:solidFill>
                <a:cs typeface="Times New Roman" panose="02020603050405020304" pitchFamily="18" charset="0"/>
              </a:endParaRPr>
            </a:p>
          </p:txBody>
        </p:sp>
        <p:sp>
          <p:nvSpPr>
            <p:cNvPr id="5131" name="Line 13"/>
            <p:cNvSpPr>
              <a:spLocks noChangeShapeType="1"/>
            </p:cNvSpPr>
            <p:nvPr/>
          </p:nvSpPr>
          <p:spPr bwMode="auto">
            <a:xfrm flipH="1">
              <a:off x="3857620" y="4211643"/>
              <a:ext cx="1143000" cy="317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132" name="TextBox 13"/>
            <p:cNvSpPr txBox="1">
              <a:spLocks noChangeArrowheads="1"/>
            </p:cNvSpPr>
            <p:nvPr/>
          </p:nvSpPr>
          <p:spPr bwMode="auto">
            <a:xfrm>
              <a:off x="5643570" y="4714884"/>
              <a:ext cx="15716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b="1">
                  <a:solidFill>
                    <a:srgbClr val="000000"/>
                  </a:solidFill>
                  <a:cs typeface="Times New Roman" panose="02020603050405020304" pitchFamily="18" charset="0"/>
                </a:rPr>
                <a:t>متغير مستقل</a:t>
              </a:r>
              <a:endParaRPr kumimoji="0" lang="en-US" altLang="en-US" b="1">
                <a:solidFill>
                  <a:srgbClr val="000000"/>
                </a:solidFill>
                <a:cs typeface="Times New Roman" panose="02020603050405020304" pitchFamily="18" charset="0"/>
              </a:endParaRPr>
            </a:p>
          </p:txBody>
        </p:sp>
        <p:sp>
          <p:nvSpPr>
            <p:cNvPr id="5133" name="TextBox 14"/>
            <p:cNvSpPr txBox="1">
              <a:spLocks noChangeArrowheads="1"/>
            </p:cNvSpPr>
            <p:nvPr/>
          </p:nvSpPr>
          <p:spPr bwMode="auto">
            <a:xfrm>
              <a:off x="1714480" y="4714884"/>
              <a:ext cx="15716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b="1" dirty="0">
                  <a:solidFill>
                    <a:srgbClr val="000000"/>
                  </a:solidFill>
                  <a:cs typeface="Times New Roman" panose="02020603050405020304" pitchFamily="18" charset="0"/>
                </a:rPr>
                <a:t>متغير تابع</a:t>
              </a:r>
              <a:endParaRPr kumimoji="0" lang="en-US" altLang="en-US" b="1" dirty="0">
                <a:solidFill>
                  <a:srgbClr val="000000"/>
                </a:solidFill>
                <a:cs typeface="Times New Roman" panose="02020603050405020304" pitchFamily="18" charset="0"/>
              </a:endParaRPr>
            </a:p>
          </p:txBody>
        </p:sp>
      </p:gr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متغيرات البحث</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630889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متغيرات البحث</a:t>
            </a:r>
            <a:endParaRPr lang="en-GB" altLang="en-US" b="1" dirty="0">
              <a:latin typeface="Sakkal Majalla" panose="02000000000000000000" pitchFamily="2" charset="-78"/>
            </a:endParaRPr>
          </a:p>
        </p:txBody>
      </p:sp>
      <p:pic>
        <p:nvPicPr>
          <p:cNvPr id="2" name="Graphic 21">
            <a:extLst>
              <a:ext uri="{FF2B5EF4-FFF2-40B4-BE49-F238E27FC236}">
                <a16:creationId xmlns:a16="http://schemas.microsoft.com/office/drawing/2014/main" id="{FBD9E303-9D27-6DD7-4649-5236A2F5C2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F4F582BF-D055-93CC-3A14-E06EC3C27B1C}"/>
              </a:ext>
            </a:extLst>
          </p:cNvPr>
          <p:cNvSpPr txBox="1"/>
          <p:nvPr/>
        </p:nvSpPr>
        <p:spPr>
          <a:xfrm>
            <a:off x="1311129" y="1595021"/>
            <a:ext cx="9801518" cy="2380460"/>
          </a:xfrm>
          <a:prstGeom prst="rect">
            <a:avLst/>
          </a:prstGeom>
          <a:noFill/>
        </p:spPr>
        <p:txBody>
          <a:bodyPr wrap="square">
            <a:spAutoFit/>
          </a:bodyPr>
          <a:lstStyle/>
          <a:p>
            <a:pPr algn="justLow" rtl="1">
              <a:lnSpc>
                <a:spcPct val="150000"/>
              </a:lnSpc>
              <a:buClr>
                <a:srgbClr val="0AAED4"/>
              </a:buClr>
              <a:buSzPct val="135000"/>
              <a:defRPr/>
            </a:pPr>
            <a:r>
              <a:rPr lang="ar-JO" altLang="en-US" sz="2400" b="1" dirty="0">
                <a:latin typeface="Times New Roman" panose="02020603050405020304" pitchFamily="18" charset="0"/>
                <a:cs typeface="Times New Roman" panose="02020603050405020304" pitchFamily="18" charset="0"/>
              </a:rPr>
              <a:t>ج. المتغيرات المعدلة </a:t>
            </a:r>
            <a:r>
              <a:rPr lang="en-US" altLang="en-US" sz="2400" b="1" dirty="0">
                <a:latin typeface="Times New Roman" panose="02020603050405020304" pitchFamily="18" charset="0"/>
                <a:cs typeface="Times New Roman" panose="02020603050405020304" pitchFamily="18" charset="0"/>
              </a:rPr>
              <a:t>Moderating Variables</a:t>
            </a:r>
          </a:p>
          <a:p>
            <a:pPr algn="justLow" rtl="1">
              <a:lnSpc>
                <a:spcPct val="150000"/>
              </a:lnSpc>
              <a:buClr>
                <a:srgbClr val="0AAED4"/>
              </a:buClr>
              <a:buSzPct val="135000"/>
              <a:defRPr/>
            </a:pPr>
            <a:r>
              <a:rPr lang="ar-JO" altLang="en-US" sz="2400" dirty="0">
                <a:latin typeface="Times New Roman" panose="02020603050405020304" pitchFamily="18" charset="0"/>
                <a:cs typeface="Times New Roman" panose="02020603050405020304" pitchFamily="18" charset="0"/>
              </a:rPr>
              <a:t>المتغير المعدل هو المتغير الذي يملك تأثير غير متوقع (شرطي) على علاقة المتغير المستقل بالمتغير التابع, إذ يعمل على تعديل العلاقة المتوقعة بين المتغير المستقل والمتغير التابع. </a:t>
            </a:r>
          </a:p>
          <a:p>
            <a:pPr algn="justLow" rtl="1">
              <a:lnSpc>
                <a:spcPct val="200000"/>
              </a:lnSpc>
              <a:buClr>
                <a:srgbClr val="0AAED4"/>
              </a:buClr>
              <a:buSzPct val="135000"/>
              <a:defRPr/>
            </a:pPr>
            <a:endParaRPr lang="en-US" altLang="en-US" sz="2400" dirty="0">
              <a:latin typeface="Times New Roman" panose="02020603050405020304" pitchFamily="18" charset="0"/>
              <a:cs typeface="Times New Roman" panose="02020603050405020304" pitchFamily="18" charset="0"/>
            </a:endParaRPr>
          </a:p>
        </p:txBody>
      </p:sp>
      <p:grpSp>
        <p:nvGrpSpPr>
          <p:cNvPr id="8" name="Group 14"/>
          <p:cNvGrpSpPr>
            <a:grpSpLocks/>
          </p:cNvGrpSpPr>
          <p:nvPr/>
        </p:nvGrpSpPr>
        <p:grpSpPr bwMode="auto">
          <a:xfrm>
            <a:off x="2585569" y="3354033"/>
            <a:ext cx="6572250" cy="3357562"/>
            <a:chOff x="1071563" y="1785926"/>
            <a:chExt cx="6572250" cy="3357562"/>
          </a:xfrm>
        </p:grpSpPr>
        <p:grpSp>
          <p:nvGrpSpPr>
            <p:cNvPr id="9" name="Group 13"/>
            <p:cNvGrpSpPr>
              <a:grpSpLocks/>
            </p:cNvGrpSpPr>
            <p:nvPr/>
          </p:nvGrpSpPr>
          <p:grpSpPr bwMode="auto">
            <a:xfrm>
              <a:off x="1071563" y="1785926"/>
              <a:ext cx="6572250" cy="3357562"/>
              <a:chOff x="1071563" y="1785938"/>
              <a:chExt cx="6572250" cy="3357562"/>
            </a:xfrm>
          </p:grpSpPr>
          <p:sp>
            <p:nvSpPr>
              <p:cNvPr id="11" name="Rectangle 17"/>
              <p:cNvSpPr>
                <a:spLocks noChangeArrowheads="1"/>
              </p:cNvSpPr>
              <p:nvPr/>
            </p:nvSpPr>
            <p:spPr bwMode="auto">
              <a:xfrm>
                <a:off x="1071563" y="1785938"/>
                <a:ext cx="6572250" cy="3357562"/>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12" name="Text Box 9"/>
              <p:cNvSpPr txBox="1">
                <a:spLocks noChangeArrowheads="1"/>
              </p:cNvSpPr>
              <p:nvPr/>
            </p:nvSpPr>
            <p:spPr bwMode="auto">
              <a:xfrm>
                <a:off x="5686425" y="2286000"/>
                <a:ext cx="1314450" cy="114300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eaLnBrk="1" hangingPunct="1">
                  <a:spcAft>
                    <a:spcPts val="1000"/>
                  </a:spcAft>
                </a:pPr>
                <a:r>
                  <a:rPr kumimoji="0" lang="ar-JO" altLang="en-US" sz="2000" b="1">
                    <a:solidFill>
                      <a:srgbClr val="000000"/>
                    </a:solidFill>
                    <a:cs typeface="Times New Roman" panose="02020603050405020304" pitchFamily="18" charset="0"/>
                  </a:rPr>
                  <a:t>وجود</a:t>
                </a:r>
                <a:endParaRPr kumimoji="0" lang="en-US" altLang="en-US" sz="2000" b="1">
                  <a:solidFill>
                    <a:srgbClr val="000000"/>
                  </a:solidFill>
                  <a:cs typeface="Times New Roman" panose="02020603050405020304" pitchFamily="18" charset="0"/>
                </a:endParaRPr>
              </a:p>
              <a:p>
                <a:pPr algn="ctr" eaLnBrk="1" hangingPunct="1">
                  <a:spcAft>
                    <a:spcPts val="1000"/>
                  </a:spcAft>
                </a:pPr>
                <a:r>
                  <a:rPr kumimoji="0" lang="ar-JO" altLang="en-US" sz="2000" b="1">
                    <a:solidFill>
                      <a:srgbClr val="000000"/>
                    </a:solidFill>
                    <a:cs typeface="Times New Roman" panose="02020603050405020304" pitchFamily="18" charset="0"/>
                  </a:rPr>
                  <a:t>مكتبة منزلية</a:t>
                </a:r>
                <a:endParaRPr kumimoji="0" lang="en-US" altLang="en-US" sz="2000" b="1">
                  <a:solidFill>
                    <a:srgbClr val="000000"/>
                  </a:solidFill>
                  <a:cs typeface="Times New Roman" panose="02020603050405020304" pitchFamily="18" charset="0"/>
                </a:endParaRPr>
              </a:p>
            </p:txBody>
          </p:sp>
          <p:sp>
            <p:nvSpPr>
              <p:cNvPr id="13" name="Text Box 10"/>
              <p:cNvSpPr txBox="1">
                <a:spLocks noChangeArrowheads="1"/>
              </p:cNvSpPr>
              <p:nvPr/>
            </p:nvSpPr>
            <p:spPr bwMode="auto">
              <a:xfrm>
                <a:off x="1643063" y="2286000"/>
                <a:ext cx="1643062" cy="114300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eaLnBrk="1" hangingPunct="1">
                  <a:spcAft>
                    <a:spcPts val="1000"/>
                  </a:spcAft>
                </a:pPr>
                <a:r>
                  <a:rPr kumimoji="0" lang="ar-JO" altLang="en-US" sz="2000" b="1">
                    <a:solidFill>
                      <a:srgbClr val="000000"/>
                    </a:solidFill>
                    <a:cs typeface="Times New Roman" panose="02020603050405020304" pitchFamily="18" charset="0"/>
                  </a:rPr>
                  <a:t>القدرة على القراءة</a:t>
                </a:r>
                <a:endParaRPr kumimoji="0" lang="en-US" altLang="en-US" sz="2000" b="1">
                  <a:solidFill>
                    <a:srgbClr val="000000"/>
                  </a:solidFill>
                  <a:cs typeface="Times New Roman" panose="02020603050405020304" pitchFamily="18" charset="0"/>
                </a:endParaRPr>
              </a:p>
              <a:p>
                <a:pPr algn="ctr" eaLnBrk="1" hangingPunct="1">
                  <a:spcAft>
                    <a:spcPts val="1000"/>
                  </a:spcAft>
                </a:pPr>
                <a:r>
                  <a:rPr kumimoji="0" lang="ar-JO" altLang="en-US" sz="2000" b="1">
                    <a:solidFill>
                      <a:srgbClr val="000000"/>
                    </a:solidFill>
                    <a:cs typeface="Times New Roman" panose="02020603050405020304" pitchFamily="18" charset="0"/>
                  </a:rPr>
                  <a:t>لدى الأطفال</a:t>
                </a:r>
                <a:endParaRPr kumimoji="0" lang="en-US" altLang="en-US" sz="2000" b="1">
                  <a:solidFill>
                    <a:srgbClr val="000000"/>
                  </a:solidFill>
                  <a:cs typeface="Times New Roman" panose="02020603050405020304" pitchFamily="18" charset="0"/>
                </a:endParaRPr>
              </a:p>
            </p:txBody>
          </p:sp>
          <p:sp>
            <p:nvSpPr>
              <p:cNvPr id="14" name="Line 11"/>
              <p:cNvSpPr>
                <a:spLocks noChangeShapeType="1"/>
              </p:cNvSpPr>
              <p:nvPr/>
            </p:nvSpPr>
            <p:spPr bwMode="auto">
              <a:xfrm flipH="1">
                <a:off x="3514725" y="2882900"/>
                <a:ext cx="1971675" cy="460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 name="TextBox 13"/>
              <p:cNvSpPr txBox="1">
                <a:spLocks noChangeArrowheads="1"/>
              </p:cNvSpPr>
              <p:nvPr/>
            </p:nvSpPr>
            <p:spPr bwMode="auto">
              <a:xfrm>
                <a:off x="4000500" y="3862388"/>
                <a:ext cx="121443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dirty="0">
                    <a:solidFill>
                      <a:schemeClr val="bg1"/>
                    </a:solidFill>
                    <a:cs typeface="Times New Roman" panose="02020603050405020304" pitchFamily="18" charset="0"/>
                  </a:rPr>
                  <a:t>مستوى</a:t>
                </a:r>
              </a:p>
              <a:p>
                <a:pPr algn="ctr" rtl="1" eaLnBrk="1" hangingPunct="1"/>
                <a:r>
                  <a:rPr kumimoji="0" lang="ar-JO" altLang="en-US" sz="1800" b="1" dirty="0">
                    <a:solidFill>
                      <a:schemeClr val="bg1"/>
                    </a:solidFill>
                    <a:cs typeface="Times New Roman" panose="02020603050405020304" pitchFamily="18" charset="0"/>
                  </a:rPr>
                  <a:t> ثقافة الوالدين</a:t>
                </a:r>
                <a:endParaRPr kumimoji="0" lang="en-US" altLang="en-US" sz="1800" b="1" dirty="0">
                  <a:solidFill>
                    <a:schemeClr val="bg1"/>
                  </a:solidFill>
                  <a:cs typeface="Times New Roman" panose="02020603050405020304" pitchFamily="18" charset="0"/>
                </a:endParaRPr>
              </a:p>
            </p:txBody>
          </p:sp>
          <p:cxnSp>
            <p:nvCxnSpPr>
              <p:cNvPr id="16" name="Straight Arrow Connector 15"/>
              <p:cNvCxnSpPr>
                <a:cxnSpLocks noChangeShapeType="1"/>
              </p:cNvCxnSpPr>
              <p:nvPr/>
            </p:nvCxnSpPr>
            <p:spPr bwMode="auto">
              <a:xfrm rot="5400000" flipH="1" flipV="1">
                <a:off x="4189413" y="3324225"/>
                <a:ext cx="858838" cy="158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sp>
          <p:nvSpPr>
            <p:cNvPr id="10" name="AutoShape 12"/>
            <p:cNvSpPr>
              <a:spLocks noChangeArrowheads="1"/>
            </p:cNvSpPr>
            <p:nvPr/>
          </p:nvSpPr>
          <p:spPr bwMode="auto">
            <a:xfrm>
              <a:off x="3750915" y="3767125"/>
              <a:ext cx="1725956" cy="1270837"/>
            </a:xfrm>
            <a:prstGeom prst="diamond">
              <a:avLst/>
            </a:prstGeom>
            <a:noFill/>
            <a:ln w="9525">
              <a:solidFill>
                <a:srgbClr val="000000"/>
              </a:solidFill>
              <a:miter lim="800000"/>
              <a:headEnd/>
              <a:tailEnd/>
            </a:ln>
          </p:spPr>
          <p:style>
            <a:lnRef idx="0">
              <a:scrgbClr r="0" g="0" b="0"/>
            </a:lnRef>
            <a:fillRef idx="1001">
              <a:schemeClr val="lt1"/>
            </a:fillRef>
            <a:effectRef idx="0">
              <a:scrgbClr r="0" g="0" b="0"/>
            </a:effectRef>
            <a:fontRef idx="major"/>
          </p:style>
          <p:txBody>
            <a:bodyPr/>
            <a:lstStyle/>
            <a:p>
              <a:pPr algn="ctr" rtl="1">
                <a:defRPr/>
              </a:pPr>
              <a:endParaRPr lang="en-US" b="1" dirty="0"/>
            </a:p>
          </p:txBody>
        </p:sp>
      </p:grpSp>
    </p:spTree>
    <p:extLst>
      <p:ext uri="{BB962C8B-B14F-4D97-AF65-F5344CB8AC3E}">
        <p14:creationId xmlns:p14="http://schemas.microsoft.com/office/powerpoint/2010/main" val="1531733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9" name="Text Box 5"/>
          <p:cNvSpPr txBox="1">
            <a:spLocks noChangeArrowheads="1"/>
          </p:cNvSpPr>
          <p:nvPr/>
        </p:nvSpPr>
        <p:spPr bwMode="auto">
          <a:xfrm>
            <a:off x="1514007" y="1536612"/>
            <a:ext cx="9728002"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r" rtl="1" eaLnBrk="1" hangingPunct="1"/>
            <a:r>
              <a:rPr kumimoji="0" lang="ar-JO" altLang="en-US" b="1" dirty="0">
                <a:cs typeface="Times New Roman" panose="02020603050405020304" pitchFamily="18" charset="0"/>
              </a:rPr>
              <a:t>د. المتغيرات الوسيطة </a:t>
            </a:r>
            <a:r>
              <a:rPr kumimoji="0" lang="en-US" altLang="en-US" b="1" dirty="0">
                <a:cs typeface="Times New Roman" panose="02020603050405020304" pitchFamily="18" charset="0"/>
              </a:rPr>
              <a:t>Mediating Variables</a:t>
            </a:r>
          </a:p>
          <a:p>
            <a:pPr algn="r" rtl="1" eaLnBrk="1" hangingPunct="1"/>
            <a:endParaRPr kumimoji="0" lang="en-US" altLang="en-US" sz="1000" b="1" dirty="0">
              <a:solidFill>
                <a:srgbClr val="000000"/>
              </a:solidFill>
              <a:cs typeface="Times New Roman" panose="02020603050405020304" pitchFamily="18" charset="0"/>
            </a:endParaRPr>
          </a:p>
          <a:p>
            <a:pPr algn="r" rtl="1" eaLnBrk="1" hangingPunct="1"/>
            <a:r>
              <a:rPr kumimoji="0" lang="ar-JO" altLang="en-US" dirty="0">
                <a:solidFill>
                  <a:srgbClr val="000000"/>
                </a:solidFill>
                <a:cs typeface="Times New Roman" panose="02020603050405020304" pitchFamily="18" charset="0"/>
              </a:rPr>
              <a:t>المتغير الوسيط هو المتغير الذي يظهر فجأة في الزمن الذي يبدأ به المتغير المستقل بالتأثير على المتغير التابع.</a:t>
            </a:r>
            <a:endParaRPr kumimoji="0" lang="en-US" altLang="en-US" dirty="0">
              <a:solidFill>
                <a:srgbClr val="000000"/>
              </a:solidFill>
              <a:cs typeface="Times New Roman" panose="02020603050405020304" pitchFamily="18" charset="0"/>
            </a:endParaRPr>
          </a:p>
        </p:txBody>
      </p:sp>
      <p:grpSp>
        <p:nvGrpSpPr>
          <p:cNvPr id="2" name="Group 20"/>
          <p:cNvGrpSpPr>
            <a:grpSpLocks/>
          </p:cNvGrpSpPr>
          <p:nvPr/>
        </p:nvGrpSpPr>
        <p:grpSpPr bwMode="auto">
          <a:xfrm>
            <a:off x="2385701" y="3486151"/>
            <a:ext cx="7072312" cy="3071813"/>
            <a:chOff x="1142976" y="2285992"/>
            <a:chExt cx="6786610" cy="2214578"/>
          </a:xfrm>
        </p:grpSpPr>
        <p:sp>
          <p:nvSpPr>
            <p:cNvPr id="9224" name="Rectangle 19"/>
            <p:cNvSpPr>
              <a:spLocks noChangeArrowheads="1"/>
            </p:cNvSpPr>
            <p:nvPr/>
          </p:nvSpPr>
          <p:spPr bwMode="auto">
            <a:xfrm>
              <a:off x="1142976" y="2285992"/>
              <a:ext cx="6786610" cy="2214578"/>
            </a:xfrm>
            <a:prstGeom prst="rect">
              <a:avLst/>
            </a:prstGeom>
            <a:solidFill>
              <a:schemeClr val="accent1"/>
            </a:solidFill>
            <a:ln w="9525" algn="ctr">
              <a:solidFill>
                <a:srgbClr val="000000"/>
              </a:solidFill>
              <a:round/>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endParaRPr lang="ar-JO" altLang="en-US"/>
            </a:p>
          </p:txBody>
        </p:sp>
        <p:sp>
          <p:nvSpPr>
            <p:cNvPr id="9225" name="Text Box 9"/>
            <p:cNvSpPr txBox="1">
              <a:spLocks noChangeArrowheads="1"/>
            </p:cNvSpPr>
            <p:nvPr/>
          </p:nvSpPr>
          <p:spPr bwMode="auto">
            <a:xfrm>
              <a:off x="6215074" y="3000372"/>
              <a:ext cx="1285884" cy="714380"/>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تنوع القوة العاملة</a:t>
              </a:r>
              <a:endParaRPr kumimoji="0" lang="en-US" altLang="en-US" sz="1800" b="1">
                <a:solidFill>
                  <a:srgbClr val="000000"/>
                </a:solidFill>
                <a:cs typeface="Times New Roman" panose="02020603050405020304" pitchFamily="18" charset="0"/>
              </a:endParaRPr>
            </a:p>
          </p:txBody>
        </p:sp>
        <p:sp>
          <p:nvSpPr>
            <p:cNvPr id="9226" name="Text Box 10"/>
            <p:cNvSpPr txBox="1">
              <a:spLocks noChangeArrowheads="1"/>
            </p:cNvSpPr>
            <p:nvPr/>
          </p:nvSpPr>
          <p:spPr bwMode="auto">
            <a:xfrm>
              <a:off x="1857356" y="3009896"/>
              <a:ext cx="1136651" cy="704856"/>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كفاءة المنظمة</a:t>
              </a:r>
              <a:endParaRPr kumimoji="0" lang="en-US" altLang="en-US" sz="1800" b="1">
                <a:solidFill>
                  <a:srgbClr val="000000"/>
                </a:solidFill>
                <a:cs typeface="Times New Roman" panose="02020603050405020304" pitchFamily="18" charset="0"/>
              </a:endParaRPr>
            </a:p>
          </p:txBody>
        </p:sp>
        <p:sp>
          <p:nvSpPr>
            <p:cNvPr id="9227" name="Line 11"/>
            <p:cNvSpPr>
              <a:spLocks noChangeShapeType="1"/>
            </p:cNvSpPr>
            <p:nvPr/>
          </p:nvSpPr>
          <p:spPr bwMode="auto">
            <a:xfrm flipH="1">
              <a:off x="5429256" y="3357562"/>
              <a:ext cx="342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28" name="Text Box 12"/>
            <p:cNvSpPr txBox="1">
              <a:spLocks noChangeArrowheads="1"/>
            </p:cNvSpPr>
            <p:nvPr/>
          </p:nvSpPr>
          <p:spPr bwMode="auto">
            <a:xfrm>
              <a:off x="3857620" y="3017834"/>
              <a:ext cx="1223955" cy="696918"/>
            </a:xfrm>
            <a:prstGeom prst="rect">
              <a:avLst/>
            </a:prstGeom>
            <a:solidFill>
              <a:srgbClr val="FFFFFF"/>
            </a:solidFill>
            <a:ln w="9525">
              <a:solidFill>
                <a:srgbClr val="000000"/>
              </a:solidFill>
              <a:miter lim="800000"/>
              <a:headEnd/>
              <a:tailEnd/>
            </a:ln>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التنشيط الابتكاري</a:t>
              </a:r>
              <a:endParaRPr kumimoji="0" lang="en-US" altLang="en-US" sz="1800" b="1">
                <a:solidFill>
                  <a:srgbClr val="000000"/>
                </a:solidFill>
                <a:cs typeface="Times New Roman" panose="02020603050405020304" pitchFamily="18" charset="0"/>
              </a:endParaRPr>
            </a:p>
          </p:txBody>
        </p:sp>
        <p:sp>
          <p:nvSpPr>
            <p:cNvPr id="9229" name="Line 13"/>
            <p:cNvSpPr>
              <a:spLocks noChangeShapeType="1"/>
            </p:cNvSpPr>
            <p:nvPr/>
          </p:nvSpPr>
          <p:spPr bwMode="auto">
            <a:xfrm flipH="1">
              <a:off x="3286116" y="3286124"/>
              <a:ext cx="342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30" name="TextBox 13"/>
            <p:cNvSpPr txBox="1">
              <a:spLocks noChangeArrowheads="1"/>
            </p:cNvSpPr>
            <p:nvPr/>
          </p:nvSpPr>
          <p:spPr bwMode="auto">
            <a:xfrm>
              <a:off x="6143636" y="3929066"/>
              <a:ext cx="1500198" cy="26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متغير مستقل</a:t>
              </a:r>
              <a:endParaRPr kumimoji="0" lang="en-US" altLang="en-US" sz="1800" b="1">
                <a:solidFill>
                  <a:srgbClr val="000000"/>
                </a:solidFill>
                <a:cs typeface="Times New Roman" panose="02020603050405020304" pitchFamily="18" charset="0"/>
              </a:endParaRPr>
            </a:p>
          </p:txBody>
        </p:sp>
        <p:sp>
          <p:nvSpPr>
            <p:cNvPr id="9231" name="TextBox 14"/>
            <p:cNvSpPr txBox="1">
              <a:spLocks noChangeArrowheads="1"/>
            </p:cNvSpPr>
            <p:nvPr/>
          </p:nvSpPr>
          <p:spPr bwMode="auto">
            <a:xfrm>
              <a:off x="3714744" y="3929066"/>
              <a:ext cx="1500198" cy="26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متغير وسيط</a:t>
              </a:r>
              <a:endParaRPr kumimoji="0" lang="en-US" altLang="en-US" sz="1800" b="1">
                <a:solidFill>
                  <a:srgbClr val="000000"/>
                </a:solidFill>
                <a:cs typeface="Times New Roman" panose="02020603050405020304" pitchFamily="18" charset="0"/>
              </a:endParaRPr>
            </a:p>
          </p:txBody>
        </p:sp>
        <p:sp>
          <p:nvSpPr>
            <p:cNvPr id="9232" name="TextBox 15"/>
            <p:cNvSpPr txBox="1">
              <a:spLocks noChangeArrowheads="1"/>
            </p:cNvSpPr>
            <p:nvPr/>
          </p:nvSpPr>
          <p:spPr bwMode="auto">
            <a:xfrm>
              <a:off x="1643042" y="3929066"/>
              <a:ext cx="1500198" cy="26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kumimoji="0" lang="ar-JO" altLang="en-US" sz="1800" b="1">
                  <a:solidFill>
                    <a:srgbClr val="000000"/>
                  </a:solidFill>
                  <a:cs typeface="Times New Roman" panose="02020603050405020304" pitchFamily="18" charset="0"/>
                </a:rPr>
                <a:t>متغير تابع</a:t>
              </a:r>
              <a:endParaRPr kumimoji="0" lang="en-US" altLang="en-US" sz="1800" b="1">
                <a:solidFill>
                  <a:srgbClr val="000000"/>
                </a:solidFill>
                <a:cs typeface="Times New Roman" panose="02020603050405020304" pitchFamily="18" charset="0"/>
              </a:endParaRPr>
            </a:p>
          </p:txBody>
        </p:sp>
        <p:sp>
          <p:nvSpPr>
            <p:cNvPr id="9233" name="TextBox 16"/>
            <p:cNvSpPr txBox="1">
              <a:spLocks noChangeArrowheads="1"/>
            </p:cNvSpPr>
            <p:nvPr/>
          </p:nvSpPr>
          <p:spPr bwMode="auto">
            <a:xfrm>
              <a:off x="2032772" y="2470060"/>
              <a:ext cx="785818" cy="288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lang="en-US" altLang="en-US" sz="2000" b="1" dirty="0">
                  <a:solidFill>
                    <a:srgbClr val="000000"/>
                  </a:solidFill>
                </a:rPr>
                <a:t>T3</a:t>
              </a:r>
            </a:p>
          </p:txBody>
        </p:sp>
        <p:sp>
          <p:nvSpPr>
            <p:cNvPr id="9234" name="TextBox 17"/>
            <p:cNvSpPr txBox="1">
              <a:spLocks noChangeArrowheads="1"/>
            </p:cNvSpPr>
            <p:nvPr/>
          </p:nvSpPr>
          <p:spPr bwMode="auto">
            <a:xfrm>
              <a:off x="6465107" y="2470059"/>
              <a:ext cx="785818" cy="288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lang="en-US" altLang="en-US" sz="2000" b="1" dirty="0">
                  <a:solidFill>
                    <a:srgbClr val="000000"/>
                  </a:solidFill>
                </a:rPr>
                <a:t>T1</a:t>
              </a:r>
            </a:p>
          </p:txBody>
        </p:sp>
        <p:sp>
          <p:nvSpPr>
            <p:cNvPr id="9235" name="TextBox 18"/>
            <p:cNvSpPr txBox="1">
              <a:spLocks noChangeArrowheads="1"/>
            </p:cNvSpPr>
            <p:nvPr/>
          </p:nvSpPr>
          <p:spPr bwMode="auto">
            <a:xfrm>
              <a:off x="4028778" y="2463901"/>
              <a:ext cx="785818" cy="288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ctr" rtl="1" eaLnBrk="1" hangingPunct="1"/>
              <a:r>
                <a:rPr lang="en-US" altLang="en-US" sz="2000" b="1" dirty="0">
                  <a:solidFill>
                    <a:srgbClr val="000000"/>
                  </a:solidFill>
                </a:rPr>
                <a:t>T2</a:t>
              </a:r>
            </a:p>
          </p:txBody>
        </p:sp>
      </p:grpSp>
      <p:sp>
        <p:nvSpPr>
          <p:cNvPr id="20"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متغيرات البحث</a:t>
            </a:r>
            <a:endParaRPr lang="en-GB" altLang="en-US" b="1" dirty="0">
              <a:latin typeface="Sakkal Majalla" panose="02000000000000000000" pitchFamily="2" charset="-78"/>
            </a:endParaRPr>
          </a:p>
        </p:txBody>
      </p:sp>
      <p:sp>
        <p:nvSpPr>
          <p:cNvPr id="21" name="TextBox 20">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676441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8549"/>
                                        </p:tgtEl>
                                        <p:attrNameLst>
                                          <p:attrName>style.visibility</p:attrName>
                                        </p:attrNameLst>
                                      </p:cBhvr>
                                      <p:to>
                                        <p:strVal val="visible"/>
                                      </p:to>
                                    </p:set>
                                    <p:anim calcmode="lin" valueType="num">
                                      <p:cBhvr additive="base">
                                        <p:cTn id="7" dur="500" fill="hold"/>
                                        <p:tgtEl>
                                          <p:spTgt spid="108549"/>
                                        </p:tgtEl>
                                        <p:attrNameLst>
                                          <p:attrName>ppt_x</p:attrName>
                                        </p:attrNameLst>
                                      </p:cBhvr>
                                      <p:tavLst>
                                        <p:tav tm="0">
                                          <p:val>
                                            <p:strVal val="0-#ppt_w/2"/>
                                          </p:val>
                                        </p:tav>
                                        <p:tav tm="100000">
                                          <p:val>
                                            <p:strVal val="#ppt_x"/>
                                          </p:val>
                                        </p:tav>
                                      </p:tavLst>
                                    </p:anim>
                                    <p:anim calcmode="lin" valueType="num">
                                      <p:cBhvr additive="base">
                                        <p:cTn id="8" dur="500" fill="hold"/>
                                        <p:tgtEl>
                                          <p:spTgt spid="10854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200000"/>
              </a:lnSpc>
              <a:spcBef>
                <a:spcPts val="0"/>
              </a:spcBef>
              <a:spcAft>
                <a:spcPts val="0"/>
              </a:spcAft>
              <a:buClr>
                <a:srgbClr val="0AAED4"/>
              </a:buClr>
              <a:buSzPct val="135000"/>
              <a:buFontTx/>
              <a:buNone/>
              <a:tabLst/>
              <a:defRPr/>
            </a:pPr>
            <a:r>
              <a:rPr kumimoji="0" lang="ar-JO" alt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امثلة لعناوين ابحاث سابقة:</a:t>
            </a:r>
          </a:p>
          <a:p>
            <a:pPr marL="342900" marR="0" lvl="0" indent="-342900" algn="just" defTabSz="914400" rtl="1" eaLnBrk="1" fontAlgn="auto" latinLnBrk="0" hangingPunct="1">
              <a:lnSpc>
                <a:spcPct val="100000"/>
              </a:lnSpc>
              <a:spcBef>
                <a:spcPts val="0"/>
              </a:spcBef>
              <a:spcAft>
                <a:spcPts val="0"/>
              </a:spcAft>
              <a:buClr>
                <a:srgbClr val="0AAED4"/>
              </a:buClr>
              <a:buSzPct val="135000"/>
              <a:buFontTx/>
              <a:buChar char="-"/>
              <a:tabLst/>
              <a:defRPr/>
            </a:pPr>
            <a:r>
              <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أثر التمكين الإداري في بلورة خصائص الوظيفة لدى العاملين في مؤسسة الموانئ الأردنية (دراسة تطبيقية).</a:t>
            </a:r>
          </a:p>
          <a:p>
            <a:pPr marL="342900" marR="0" lvl="0" indent="-342900" algn="just" defTabSz="914400" rtl="1" eaLnBrk="1" fontAlgn="auto" latinLnBrk="0" hangingPunct="1">
              <a:lnSpc>
                <a:spcPct val="100000"/>
              </a:lnSpc>
              <a:spcBef>
                <a:spcPts val="0"/>
              </a:spcBef>
              <a:spcAft>
                <a:spcPts val="0"/>
              </a:spcAft>
              <a:buClr>
                <a:srgbClr val="0AAED4"/>
              </a:buClr>
              <a:buSzPct val="135000"/>
              <a:buFontTx/>
              <a:buChar char="-"/>
              <a:tabLst/>
              <a:defRPr/>
            </a:pPr>
            <a:r>
              <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أثر المشاركة المدركة والمرغوبة في بلورة التماثل التنظيمي من وجهة نظر أعضاء هيئة التدريس في جامعة ميدأوشن.</a:t>
            </a:r>
          </a:p>
          <a:p>
            <a:pPr marL="342900" marR="0" lvl="0" indent="-342900" algn="just" defTabSz="914400" rtl="1" eaLnBrk="1" fontAlgn="auto" latinLnBrk="0" hangingPunct="1">
              <a:lnSpc>
                <a:spcPct val="100000"/>
              </a:lnSpc>
              <a:spcBef>
                <a:spcPts val="0"/>
              </a:spcBef>
              <a:spcAft>
                <a:spcPts val="0"/>
              </a:spcAft>
              <a:buClr>
                <a:srgbClr val="0AAED4"/>
              </a:buClr>
              <a:buSzPct val="135000"/>
              <a:buFontTx/>
              <a:buChar char="-"/>
              <a:tabLst/>
              <a:defRPr/>
            </a:pPr>
            <a:r>
              <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كفاءة الاسواق المالية وإمكانية التكامل بين دول مجلس التعاون لدول الخليج العربي.</a:t>
            </a:r>
            <a:endParaRPr kumimoji="0" lang="ar-EG"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just" defTabSz="914400" rtl="1" eaLnBrk="1" fontAlgn="auto" latinLnBrk="0" hangingPunct="1">
              <a:lnSpc>
                <a:spcPct val="100000"/>
              </a:lnSpc>
              <a:spcBef>
                <a:spcPts val="0"/>
              </a:spcBef>
              <a:spcAft>
                <a:spcPts val="0"/>
              </a:spcAft>
              <a:buClr>
                <a:srgbClr val="0AAED4"/>
              </a:buClr>
              <a:buSzPct val="135000"/>
              <a:tabLst/>
              <a:defRPr/>
            </a:pPr>
            <a:endPar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
                <a:srgbClr val="0AAED4"/>
              </a:buClr>
              <a:buSzPct val="135000"/>
              <a:buFontTx/>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Effect Of Brand e-Marketing On The Brand’s Equity By Application On The Egyptian</a:t>
            </a:r>
            <a:r>
              <a:rPr kumimoji="0" lang="ar-EG"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Business Faculties.</a:t>
            </a:r>
          </a:p>
          <a:p>
            <a:pPr marL="342900" marR="0" lvl="0" indent="-342900" algn="just" defTabSz="914400" rtl="0" eaLnBrk="1" fontAlgn="auto" latinLnBrk="0" hangingPunct="1">
              <a:lnSpc>
                <a:spcPct val="100000"/>
              </a:lnSpc>
              <a:spcBef>
                <a:spcPts val="0"/>
              </a:spcBef>
              <a:spcAft>
                <a:spcPts val="0"/>
              </a:spcAft>
              <a:buClr>
                <a:srgbClr val="0AAED4"/>
              </a:buClr>
              <a:buSzPct val="135000"/>
              <a:buFontTx/>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Investigating Performance Outcomes under Institutional Pressures and Environmental Orientation</a:t>
            </a:r>
            <a:r>
              <a:rPr kumimoji="0" lang="ar-EG"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Motivated Green Supply Chain Management Practices.</a:t>
            </a:r>
          </a:p>
          <a:p>
            <a:pPr marL="342900" marR="0" lvl="0" indent="-342900" algn="just" defTabSz="914400" rtl="0" eaLnBrk="1" fontAlgn="auto" latinLnBrk="0" hangingPunct="1">
              <a:lnSpc>
                <a:spcPct val="150000"/>
              </a:lnSpc>
              <a:spcBef>
                <a:spcPts val="0"/>
              </a:spcBef>
              <a:spcAft>
                <a:spcPts val="0"/>
              </a:spcAft>
              <a:buClr>
                <a:srgbClr val="0AAED4"/>
              </a:buClr>
              <a:buSzPct val="135000"/>
              <a:buFontTx/>
              <a:buChar char="-"/>
              <a:tabLst/>
              <a:defRPr/>
            </a:pPr>
            <a:endParaRPr kumimoji="0" lang="ar-JO"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تحديد عنوان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540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هي مجموعة العبارات الذي يصيغها الباحث العلمي كتمهيد للبحث العلمي الذي قام الباحث بدراسته ، يشرح فيه نوع المجال العلمي الذي ينطوي عليه البحث العلمي الخاص به ونوع المنهجية العلمية التي استند إليها في عملية البحث، والأسباب والدوافع التي جذبته لعمل البحث العلمي وكتابته، وتكون هذه المقدمة هي الملخص الخاص بالبحث العلمي، والتي تجذب القراء إلى دراسة البحث ومعرفة أهميته العلمية بشكل خاص وأهميته في إفادة الحياة الإنسانية بشكل عام.</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يجب على الباحث العلمي مراعاة أن تكون المقدمة الخاصة بالبحث العلمي الذي يقوم به شاملة بشكل عام لما يتضمنه البحث العلمي من أجزاء وأفكار بشكل مختصر ومفهوم ومبسط ، لذلك يجب على الباحث العلمي أن يقوم بصياغة وتدوين المقدمة بعد الانتهاء من عملية البحث العلمي بشكل كامل لتكون هذه المقدمة شاملة ومطابقة لجميع الأفكار والأجزاء التي عمل عليها الباحث، كما و من الضروري أن يقوم الباحث أيضاً بكتابة تسلسل الأفكار في المقدمة بنفس الترتيب الموجود في جوهر البحث العلمي الذي قام به.</a:t>
            </a:r>
          </a:p>
        </p:txBody>
      </p:sp>
      <p:sp>
        <p:nvSpPr>
          <p:cNvPr id="3" name="TextBox 2"/>
          <p:cNvSpPr txBox="1"/>
          <p:nvPr/>
        </p:nvSpPr>
        <p:spPr>
          <a:xfrm>
            <a:off x="5126922" y="1083696"/>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مقدمة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3176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تتضمن المقدمة ما يلي: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مقدمة عامة عن الظاهرة المراد دراستها.</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إبراز دوافع الباحث لتناول موضوع البحث.</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وصف بإيجاز القضايا الرئيسية والمشكلات الفرعية التي سيعالجها البحث.</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توضيح تسلسل متغيرات الدراسة وعلاقتها بمشكلة البحث.</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بيان مدى صلة الموضوع ومشكلة البحث بالموضوع العام للمجال العلمي المقصود.</a:t>
            </a:r>
            <a:endParaRPr kumimoji="0" lang="ar-JO"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مقدمة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9765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لابد للباحث من تحديد أهداف البحث بشكل دقيق في بداية بحثه، وتوضيح الأسباب التي جعلته يلجأ إلى تنفيذ هذا البحث؟ فهل هو دراسة استطلاعية مبدئية؟ أم متعمقة في جانب ما؟ إذ قد يكون الهدف من البحث إضافة علمية، أو تشخيصي لظاهرة ما للتعرف على عوامل معينة في تلك الظاهرة، أو البحث في علاقة السبب والأثر لمشكلة ما. </a:t>
            </a:r>
            <a:endParaRPr kumimoji="0" lang="ar-EG"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إن تحديد الباحث الدقيق لأهداف دراسته سيساعده في التحديد الدقيق للمجتمع والعينة التي سيتعامل معها. وسيكون مقنعاً للقارىء في الأخذ بالنتائج التي توصل إليها.</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أهداف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900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يستحسن أن يعدد الباحث أهداف البحث في شكل نقاط مرقمة وقصيرة ذاكراً الأهداف الرئيسية فقط والتي لا محال سوف تتضمن الأهداف الثانوية </a:t>
            </a:r>
            <a:r>
              <a:rPr kumimoji="0" lang="ar-EG"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من</a:t>
            </a: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خلالها.</a:t>
            </a:r>
          </a:p>
          <a:p>
            <a:pPr marL="342900" marR="0" lvl="0" indent="-34290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تساعد عملية تحديد الأهداف الباحث على التركيز في بحثه لتحقيقها كما يعتمد المقيمون عند تقييم البحث على هذه الأهداف فيقومون باختبار مدى تحقيق البحث لأهدافه ومن ثم هل هو بحث ناجح وحقق الغرض منه أم لا. </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أهداف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3979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5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لابد أن يقوم الباحث من توضيح أهمية بحثه الذي ينوي الشروع به وما يمكن أن يؤدي ذلك من إضافات علمية تنفع الباحثين اللاحقين، وما يمكن أن يصل له البحث من نتائج عملية على أرض الواقع تفيد في حل المشكلة المعروضة وتعميمها على المشاكل المشابهة؛ لأن ذلك سيعطي قوة وقناعة بالبحث.</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أهمية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400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وتنقسم اهمية البحث الى قسمين: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الأهمية العلمية (النظرية): </a:t>
            </a: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تعني الإضافة التي يقدمها البحث من جانب النتائج والبيانات المرتبطة بموضوع البحث، فتعمل الأهمية النظرية على تقديم الأساليب للاستفادة من المعلومات التي قد تم الحصول عليها، والعمل على ازالة العوائق التي تواجه أي من المشاكل الاجتماعية أو العلمية والعمل على مقارنة ما قدمته الدراسات السابقة والاضافة التي شملتها هذه الدراسة.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الأهمية العملية (التطبيقية): </a:t>
            </a: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تمثل مدى تأثير الدراسة الحقيقية على أرض الواقع، وما قدمته من نتائج يمكن للمجتمع والعلوم الأخرى الاستفادة منها، ويسعى العديد من الباحثين في هذه الدراسة للوصول للأهمية التطبيقية، تكمن الأهمية العلمية التطبيقية في تحقيق الفائدة العلمية، ومعرفة كيفية إجراء الدراسة، وتوضيح المبررات من وراء اعداد الدراسة.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أهمية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1408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على الباحث أن يراعي عند كتابة أهداف البحث وأهميته بعض النقاط، منها:</a:t>
            </a:r>
          </a:p>
          <a:p>
            <a:pPr marL="342900" marR="0" lvl="0" indent="-34290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يجب أن يكون كلاهما مرتبطًا بموضوع البحث.</a:t>
            </a:r>
          </a:p>
          <a:p>
            <a:pPr marL="342900" marR="0" lvl="0" indent="-34290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أن يكتب أهداف دراسته أولا ثم أهميتها.</a:t>
            </a:r>
          </a:p>
          <a:p>
            <a:pPr marL="342900" marR="0" lvl="0" indent="-34290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اختيار العبارات التي توحي بالتواضع عند التعبير عن أهمية الدراسة، مثل “الدراسة الحالية قد تكون مفيدة في ………” أو “الدراسة قد تكون مفيدة في ………”.</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أهداف وأهمية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8484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بعد تحديد كل من مشكلة البحث وأهدافه على الباحث أن يحدد اسئلة وفرضيات البحث التي يريد اختبارها ودراستها. </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يمثل </a:t>
            </a: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سؤال البحث </a:t>
            </a: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الشيء الذي يرغب الباحث في الوصول إليه، بينما تمثل </a:t>
            </a: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الفرضية</a:t>
            </a: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 جملة تجريبية للعلاقة المتوقعة بين متغيرين أو أكثر، إنها ادعاء واستنتاج حول معلمة من معالم المجتمع أو ظاهره ما استناداً إلى إحصاءات العينة، وهي عبارة عن حلول مقترحة لمشكلة البحث أو تخمينات لنتائج وتبعات متوقعة. </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تحديد وصياغة أسئلة وفروض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0752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أشكال صياغة الفرضية</a:t>
            </a:r>
            <a:endParaRPr kumimoji="0" lang="ar-EG"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تُمثّل الفرضية علاقات متوقعة بين متغيرين أو أكثر يعبر عنها في صورة عبارات قابلة للاختبار ليتم التأكد من صحتها أو عدم صحتها، أو في صورة جملة شرطية.</a:t>
            </a:r>
            <a:endParaRPr kumimoji="0" lang="ar-EG"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إنها بلورة إجابة أولية للسؤال البحثي، أو إعطاء تفسير أولي للظاهرة؛ لذا فإن عمليات جمع البيانات وتحليلها ضمن إجراءات البحث العلمي ستكون غير ذي معنى ما لم يكن الأساس والمنطلق الأساسي لها سؤال بحثي وإجابة أولية له </a:t>
            </a:r>
            <a:endParaRPr kumimoji="0" lang="ar-EG"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chemeClr val="accent1"/>
                </a:solidFill>
                <a:effectLst/>
                <a:uLnTx/>
                <a:uFillTx/>
                <a:latin typeface="Calibri"/>
                <a:ea typeface="+mn-ea"/>
                <a:cs typeface="Times New Roman" panose="02020603050405020304" pitchFamily="18" charset="0"/>
              </a:rPr>
              <a:t>أ. الفرضية الصفرية </a:t>
            </a:r>
            <a:r>
              <a:rPr kumimoji="0" lang="en-US" sz="2000" b="1" i="0" u="none" strike="noStrike" kern="1200" cap="none" spc="0" normalizeH="0" baseline="0" noProof="0" dirty="0">
                <a:ln>
                  <a:noFill/>
                </a:ln>
                <a:solidFill>
                  <a:schemeClr val="accent1"/>
                </a:solidFill>
                <a:effectLst/>
                <a:uLnTx/>
                <a:uFillTx/>
                <a:latin typeface="Calibri"/>
                <a:ea typeface="+mn-ea"/>
              </a:rPr>
              <a:t>The Null Hypothesis</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تشير الفرضية الصفرية/ النفي إلى عدم وجود فروق أو علاقة أو أثر بين المتغيرات، وتصاغ بصيغة النفي ويرمز لها بالرمز </a:t>
            </a:r>
            <a:r>
              <a:rPr kumimoji="0" lang="en-US" sz="2000" b="0" i="0" u="none" strike="noStrike" kern="1200" cap="none" spc="0" normalizeH="0" baseline="0" noProof="0" dirty="0">
                <a:ln>
                  <a:noFill/>
                </a:ln>
                <a:solidFill>
                  <a:prstClr val="black"/>
                </a:solidFill>
                <a:effectLst/>
                <a:uLnTx/>
                <a:uFillTx/>
                <a:latin typeface="Calibri"/>
                <a:ea typeface="+mn-ea"/>
              </a:rPr>
              <a:t>H0 </a:t>
            </a:r>
            <a:r>
              <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وتصاغ بالطريقة التالية: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تحديد وصياغة أسئلة وفروض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7594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تحديد وصياغة أسئلة وفروض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7225" name="Text Box 9"/>
          <p:cNvSpPr txBox="1">
            <a:spLocks noChangeArrowheads="1"/>
          </p:cNvSpPr>
          <p:nvPr/>
        </p:nvSpPr>
        <p:spPr bwMode="auto">
          <a:xfrm>
            <a:off x="1644549" y="2060458"/>
            <a:ext cx="936445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SzTx/>
              <a:buFontTx/>
              <a:buNone/>
            </a:pPr>
            <a:r>
              <a:rPr lang="ar-JO" altLang="en-US" sz="2000" dirty="0">
                <a:solidFill>
                  <a:srgbClr val="000000"/>
                </a:solidFill>
                <a:latin typeface="Times New Roman" panose="02020603050405020304" pitchFamily="18" charset="0"/>
                <a:cs typeface="Times New Roman" panose="02020603050405020304" pitchFamily="18" charset="0"/>
              </a:rPr>
              <a:t>-</a:t>
            </a:r>
            <a:r>
              <a:rPr lang="ar-SA" altLang="en-US" sz="2000" dirty="0">
                <a:solidFill>
                  <a:srgbClr val="000000"/>
                </a:solidFill>
                <a:latin typeface="Times New Roman" panose="02020603050405020304" pitchFamily="18" charset="0"/>
                <a:cs typeface="Times New Roman" panose="02020603050405020304" pitchFamily="18" charset="0"/>
              </a:rPr>
              <a:t>لا يوجد فرق ذو دلالة إحصائية بين النساء والرجال تجاه تقديم الحوافز المادية والمعنوية. </a:t>
            </a:r>
            <a:endParaRPr lang="ar-JO" altLang="en-US" sz="2000" dirty="0">
              <a:solidFill>
                <a:srgbClr val="000000"/>
              </a:solidFill>
              <a:latin typeface="Times New Roman" panose="02020603050405020304" pitchFamily="18" charset="0"/>
              <a:cs typeface="Times New Roman" panose="02020603050405020304" pitchFamily="18" charset="0"/>
            </a:endParaRPr>
          </a:p>
          <a:p>
            <a:pPr eaLnBrk="1" hangingPunct="1">
              <a:spcBef>
                <a:spcPct val="0"/>
              </a:spcBef>
              <a:buSzTx/>
              <a:buFontTx/>
              <a:buNone/>
            </a:pPr>
            <a:r>
              <a:rPr lang="ar-SA" altLang="en-US" sz="2000" dirty="0">
                <a:solidFill>
                  <a:srgbClr val="000000"/>
                </a:solidFill>
                <a:latin typeface="Times New Roman" panose="02020603050405020304" pitchFamily="18" charset="0"/>
                <a:cs typeface="Times New Roman" panose="02020603050405020304" pitchFamily="18" charset="0"/>
              </a:rPr>
              <a:t>ويرمز لها بالشكل التالي:</a:t>
            </a:r>
            <a:endParaRPr lang="en-US" altLang="en-US" sz="2000" dirty="0">
              <a:solidFill>
                <a:srgbClr val="000000"/>
              </a:solidFill>
              <a:latin typeface="Times New Roman" panose="02020603050405020304" pitchFamily="18" charset="0"/>
              <a:cs typeface="Times New Roman" panose="02020603050405020304" pitchFamily="18" charset="0"/>
            </a:endParaRPr>
          </a:p>
          <a:p>
            <a:pPr algn="l" eaLnBrk="1" hangingPunct="1">
              <a:spcBef>
                <a:spcPct val="0"/>
              </a:spcBef>
              <a:buSzTx/>
              <a:buFontTx/>
              <a:buNone/>
            </a:pPr>
            <a:r>
              <a:rPr lang="en-US" altLang="en-US" sz="2000" b="1" dirty="0">
                <a:solidFill>
                  <a:srgbClr val="000000"/>
                </a:solidFill>
                <a:latin typeface="Times New Roman" panose="02020603050405020304" pitchFamily="18" charset="0"/>
                <a:cs typeface="Tahoma" panose="020B0604030504040204" pitchFamily="34" charset="0"/>
              </a:rPr>
              <a:t>H0: µ1 = µ2</a:t>
            </a:r>
          </a:p>
          <a:p>
            <a:pPr algn="l" eaLnBrk="1" hangingPunct="1">
              <a:spcBef>
                <a:spcPct val="0"/>
              </a:spcBef>
              <a:buSzTx/>
              <a:buFontTx/>
              <a:buNone/>
            </a:pPr>
            <a:r>
              <a:rPr lang="en-US" altLang="en-US" sz="2000" b="1" dirty="0">
                <a:latin typeface="Times New Roman" panose="02020603050405020304" pitchFamily="18" charset="0"/>
                <a:cs typeface="Tahoma" panose="020B0604030504040204" pitchFamily="34" charset="0"/>
              </a:rPr>
              <a:t>      </a:t>
            </a:r>
            <a:r>
              <a:rPr lang="en-US" altLang="en-US" sz="2000" b="1" dirty="0">
                <a:solidFill>
                  <a:srgbClr val="000000"/>
                </a:solidFill>
                <a:latin typeface="Times New Roman" panose="02020603050405020304" pitchFamily="18" charset="0"/>
                <a:cs typeface="Tahoma" panose="020B0604030504040204" pitchFamily="34" charset="0"/>
              </a:rPr>
              <a:t>µ1 – µ2 = 0</a:t>
            </a:r>
          </a:p>
        </p:txBody>
      </p:sp>
      <p:sp>
        <p:nvSpPr>
          <p:cNvPr id="137229" name="Text Box 13"/>
          <p:cNvSpPr txBox="1">
            <a:spLocks noChangeArrowheads="1"/>
          </p:cNvSpPr>
          <p:nvPr/>
        </p:nvSpPr>
        <p:spPr bwMode="auto">
          <a:xfrm>
            <a:off x="3005396" y="3257962"/>
            <a:ext cx="790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algn="just" eaLnBrk="1" hangingPunct="1">
              <a:spcBef>
                <a:spcPct val="0"/>
              </a:spcBef>
              <a:buSzTx/>
              <a:buFontTx/>
              <a:buNone/>
            </a:pPr>
            <a:r>
              <a:rPr lang="ar-JO" altLang="en-US" sz="2000" dirty="0">
                <a:latin typeface="Times New Roman" panose="02020603050405020304" pitchFamily="18" charset="0"/>
                <a:cs typeface="Times New Roman" panose="02020603050405020304" pitchFamily="18" charset="0"/>
              </a:rPr>
              <a:t>- </a:t>
            </a:r>
            <a:r>
              <a:rPr lang="ar-SA" altLang="en-US" sz="2000" dirty="0">
                <a:solidFill>
                  <a:srgbClr val="000000"/>
                </a:solidFill>
                <a:latin typeface="Times New Roman" panose="02020603050405020304" pitchFamily="18" charset="0"/>
                <a:cs typeface="Times New Roman" panose="02020603050405020304" pitchFamily="18" charset="0"/>
              </a:rPr>
              <a:t>لا يوجد علاقة ارتباط ذات دلالة إحصائية بين أسلوب الإشراف والإنتاجية.</a:t>
            </a:r>
            <a:endParaRPr lang="en-US" altLang="en-US" sz="2000" dirty="0">
              <a:solidFill>
                <a:srgbClr val="000000"/>
              </a:solidFill>
              <a:latin typeface="Times New Roman" panose="02020603050405020304" pitchFamily="18" charset="0"/>
              <a:cs typeface="Times New Roman" panose="02020603050405020304" pitchFamily="18" charset="0"/>
            </a:endParaRPr>
          </a:p>
        </p:txBody>
      </p:sp>
      <p:sp>
        <p:nvSpPr>
          <p:cNvPr id="2" name="Text Box 13"/>
          <p:cNvSpPr txBox="1">
            <a:spLocks noChangeArrowheads="1"/>
          </p:cNvSpPr>
          <p:nvPr/>
        </p:nvSpPr>
        <p:spPr bwMode="auto">
          <a:xfrm>
            <a:off x="3005396" y="3658072"/>
            <a:ext cx="790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algn="just" eaLnBrk="1" hangingPunct="1">
              <a:spcBef>
                <a:spcPct val="0"/>
              </a:spcBef>
              <a:buSzTx/>
              <a:buFontTx/>
              <a:buNone/>
            </a:pPr>
            <a:r>
              <a:rPr lang="ar-JO" altLang="en-US" sz="2000" dirty="0">
                <a:latin typeface="Times New Roman" panose="02020603050405020304" pitchFamily="18" charset="0"/>
                <a:cs typeface="Times New Roman" panose="02020603050405020304" pitchFamily="18" charset="0"/>
              </a:rPr>
              <a:t>- </a:t>
            </a:r>
            <a:r>
              <a:rPr lang="ar-SA" altLang="en-US" sz="2000" dirty="0">
                <a:solidFill>
                  <a:srgbClr val="000000"/>
                </a:solidFill>
                <a:latin typeface="Times New Roman" panose="02020603050405020304" pitchFamily="18" charset="0"/>
                <a:cs typeface="Times New Roman" panose="02020603050405020304" pitchFamily="18" charset="0"/>
              </a:rPr>
              <a:t>لا يوجد أثر ذو دلالة إحصائية للتدخين على السرطان</a:t>
            </a:r>
            <a:r>
              <a:rPr lang="ar-JO" altLang="en-US" sz="2000" dirty="0">
                <a:solidFill>
                  <a:srgbClr val="000000"/>
                </a:solidFill>
                <a:latin typeface="Times New Roman" panose="02020603050405020304" pitchFamily="18" charset="0"/>
                <a:cs typeface="Times New Roman" panose="02020603050405020304" pitchFamily="18" charset="0"/>
              </a:rPr>
              <a:t>.</a:t>
            </a:r>
            <a:r>
              <a:rPr lang="ar-SA" altLang="en-US" sz="2000" dirty="0">
                <a:solidFill>
                  <a:srgbClr val="000000"/>
                </a:solidFill>
                <a:latin typeface="Times New Roman" panose="02020603050405020304" pitchFamily="18" charset="0"/>
                <a:cs typeface="Times New Roman" panose="02020603050405020304" pitchFamily="18" charset="0"/>
              </a:rPr>
              <a:t> </a:t>
            </a:r>
            <a:endParaRPr lang="en-US" altLang="en-US" sz="2000" dirty="0">
              <a:solidFill>
                <a:srgbClr val="000000"/>
              </a:solidFill>
              <a:latin typeface="Times New Roman" panose="02020603050405020304" pitchFamily="18" charset="0"/>
              <a:cs typeface="Times New Roman" panose="02020603050405020304" pitchFamily="18" charset="0"/>
            </a:endParaRPr>
          </a:p>
        </p:txBody>
      </p:sp>
      <p:sp>
        <p:nvSpPr>
          <p:cNvPr id="8" name="Text Box 13"/>
          <p:cNvSpPr txBox="1">
            <a:spLocks noChangeArrowheads="1"/>
          </p:cNvSpPr>
          <p:nvPr/>
        </p:nvSpPr>
        <p:spPr bwMode="auto">
          <a:xfrm>
            <a:off x="1612679" y="4365958"/>
            <a:ext cx="936445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algn="just" eaLnBrk="1" hangingPunct="1">
              <a:spcBef>
                <a:spcPct val="0"/>
              </a:spcBef>
              <a:buSzTx/>
              <a:buFontTx/>
              <a:buNone/>
            </a:pPr>
            <a:r>
              <a:rPr lang="ar-SA" altLang="en-US" sz="2000" b="1" dirty="0">
                <a:solidFill>
                  <a:srgbClr val="3366FF"/>
                </a:solidFill>
                <a:latin typeface="Times New Roman" panose="02020603050405020304" pitchFamily="18" charset="0"/>
                <a:cs typeface="Times New Roman" panose="02020603050405020304" pitchFamily="18" charset="0"/>
              </a:rPr>
              <a:t>ومن الملاحظ أنه</a:t>
            </a:r>
            <a:r>
              <a:rPr lang="ar-SA" altLang="en-US" sz="2000" b="1" dirty="0">
                <a:solidFill>
                  <a:srgbClr val="000000"/>
                </a:solidFill>
                <a:latin typeface="Times New Roman" panose="02020603050405020304" pitchFamily="18" charset="0"/>
                <a:cs typeface="Times New Roman" panose="02020603050405020304" pitchFamily="18" charset="0"/>
              </a:rPr>
              <a:t> إذا لم نستطيع قبول الفرضية الصفرية (النفي/ العدم)، فإنه يمكن قبول الفرضية (البديلة/ الإثبات). مع التأكيد بأننا لا نستطيع رفض الفرضية الصفرية ولكن لا نستطيع قبولها. وعندما لا نستطيع قبولها نقبل الفرضية البديلة.</a:t>
            </a:r>
            <a:endParaRPr lang="en-US" altLang="en-US" sz="20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7620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7225"/>
                                        </p:tgtEl>
                                        <p:attrNameLst>
                                          <p:attrName>style.visibility</p:attrName>
                                        </p:attrNameLst>
                                      </p:cBhvr>
                                      <p:to>
                                        <p:strVal val="visible"/>
                                      </p:to>
                                    </p:set>
                                    <p:anim calcmode="lin" valueType="num">
                                      <p:cBhvr additive="base">
                                        <p:cTn id="7" dur="500" fill="hold"/>
                                        <p:tgtEl>
                                          <p:spTgt spid="137225"/>
                                        </p:tgtEl>
                                        <p:attrNameLst>
                                          <p:attrName>ppt_x</p:attrName>
                                        </p:attrNameLst>
                                      </p:cBhvr>
                                      <p:tavLst>
                                        <p:tav tm="0">
                                          <p:val>
                                            <p:strVal val="0-#ppt_w/2"/>
                                          </p:val>
                                        </p:tav>
                                        <p:tav tm="100000">
                                          <p:val>
                                            <p:strVal val="#ppt_x"/>
                                          </p:val>
                                        </p:tav>
                                      </p:tavLst>
                                    </p:anim>
                                    <p:anim calcmode="lin" valueType="num">
                                      <p:cBhvr additive="base">
                                        <p:cTn id="8" dur="500" fill="hold"/>
                                        <p:tgtEl>
                                          <p:spTgt spid="1372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7229"/>
                                        </p:tgtEl>
                                        <p:attrNameLst>
                                          <p:attrName>style.visibility</p:attrName>
                                        </p:attrNameLst>
                                      </p:cBhvr>
                                      <p:to>
                                        <p:strVal val="visible"/>
                                      </p:to>
                                    </p:set>
                                    <p:anim calcmode="lin" valueType="num">
                                      <p:cBhvr additive="base">
                                        <p:cTn id="13" dur="500" fill="hold"/>
                                        <p:tgtEl>
                                          <p:spTgt spid="137229"/>
                                        </p:tgtEl>
                                        <p:attrNameLst>
                                          <p:attrName>ppt_x</p:attrName>
                                        </p:attrNameLst>
                                      </p:cBhvr>
                                      <p:tavLst>
                                        <p:tav tm="0">
                                          <p:val>
                                            <p:strVal val="0-#ppt_w/2"/>
                                          </p:val>
                                        </p:tav>
                                        <p:tav tm="100000">
                                          <p:val>
                                            <p:strVal val="#ppt_x"/>
                                          </p:val>
                                        </p:tav>
                                      </p:tavLst>
                                    </p:anim>
                                    <p:anim calcmode="lin" valueType="num">
                                      <p:cBhvr additive="base">
                                        <p:cTn id="14" dur="500" fill="hold"/>
                                        <p:tgtEl>
                                          <p:spTgt spid="1372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5" grpId="0" autoUpdateAnimBg="0"/>
      <p:bldP spid="137229" grpId="0" autoUpdateAnimBg="0"/>
      <p:bldP spid="2" grpId="0" autoUpdateAnimBg="0"/>
      <p:bldP spid="8"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تحديد وصياغة أسئلة وفروض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0292" name="Text Box 4"/>
          <p:cNvSpPr txBox="1">
            <a:spLocks noChangeArrowheads="1"/>
          </p:cNvSpPr>
          <p:nvPr/>
        </p:nvSpPr>
        <p:spPr bwMode="auto">
          <a:xfrm>
            <a:off x="1043782" y="1980968"/>
            <a:ext cx="995971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SzTx/>
              <a:buFontTx/>
              <a:buNone/>
            </a:pPr>
            <a:r>
              <a:rPr lang="ar-SA" altLang="ar-JO" sz="2400" b="1" dirty="0">
                <a:solidFill>
                  <a:schemeClr val="accent1"/>
                </a:solidFill>
                <a:latin typeface="Times New Roman" panose="02020603050405020304" pitchFamily="18" charset="0"/>
                <a:cs typeface="Times New Roman" panose="02020603050405020304" pitchFamily="18" charset="0"/>
              </a:rPr>
              <a:t>ب. فرضية البحث/ البديلة </a:t>
            </a:r>
            <a:r>
              <a:rPr lang="en-US" altLang="ar-JO" sz="2400" b="1" dirty="0">
                <a:solidFill>
                  <a:schemeClr val="accent1"/>
                </a:solidFill>
                <a:latin typeface="Times New Roman" panose="02020603050405020304" pitchFamily="18" charset="0"/>
                <a:cs typeface="Times New Roman" panose="02020603050405020304" pitchFamily="18" charset="0"/>
              </a:rPr>
              <a:t>The Research Hypothesis</a:t>
            </a:r>
            <a:endParaRPr lang="ar-SA" altLang="ar-JO" sz="2400" b="1" dirty="0">
              <a:solidFill>
                <a:schemeClr val="accent1"/>
              </a:solidFill>
              <a:latin typeface="Times New Roman" panose="02020603050405020304" pitchFamily="18" charset="0"/>
              <a:cs typeface="Times New Roman" panose="02020603050405020304" pitchFamily="18" charset="0"/>
            </a:endParaRPr>
          </a:p>
          <a:p>
            <a:pPr eaLnBrk="1" hangingPunct="1">
              <a:spcBef>
                <a:spcPct val="0"/>
              </a:spcBef>
              <a:buSzTx/>
              <a:buFontTx/>
              <a:buNone/>
            </a:pPr>
            <a:r>
              <a:rPr lang="ar-SA" altLang="ar-JO" sz="2000" dirty="0">
                <a:latin typeface="Times New Roman" panose="02020603050405020304" pitchFamily="18" charset="0"/>
                <a:cs typeface="Times New Roman" panose="02020603050405020304" pitchFamily="18" charset="0"/>
              </a:rPr>
              <a:t>تشير فرضية البحث/ البديلة (الإثبات) إلى وجود فروق أو علاقة أو أثر بين المتغيرات، وتصاغ بصيغة الإثبات</a:t>
            </a:r>
            <a:endParaRPr lang="ar-JO" altLang="ar-JO" sz="2000" dirty="0">
              <a:latin typeface="Times New Roman" panose="02020603050405020304" pitchFamily="18" charset="0"/>
              <a:cs typeface="Times New Roman" panose="02020603050405020304" pitchFamily="18" charset="0"/>
            </a:endParaRPr>
          </a:p>
          <a:p>
            <a:pPr eaLnBrk="1" hangingPunct="1">
              <a:spcBef>
                <a:spcPct val="0"/>
              </a:spcBef>
              <a:buSzTx/>
              <a:buFontTx/>
              <a:buNone/>
            </a:pPr>
            <a:r>
              <a:rPr lang="ar-SA" altLang="ar-JO" sz="2000" dirty="0">
                <a:latin typeface="Times New Roman" panose="02020603050405020304" pitchFamily="18" charset="0"/>
                <a:cs typeface="Times New Roman" panose="02020603050405020304" pitchFamily="18" charset="0"/>
              </a:rPr>
              <a:t> ويرمز لها بالرمز </a:t>
            </a:r>
            <a:r>
              <a:rPr lang="en-US" altLang="ar-JO" sz="2000" dirty="0">
                <a:latin typeface="Times New Roman" panose="02020603050405020304" pitchFamily="18" charset="0"/>
                <a:cs typeface="Times New Roman" panose="02020603050405020304" pitchFamily="18" charset="0"/>
              </a:rPr>
              <a:t>H1</a:t>
            </a:r>
            <a:r>
              <a:rPr lang="ar-SA" altLang="ar-JO" sz="2000" dirty="0">
                <a:latin typeface="Times New Roman" panose="02020603050405020304" pitchFamily="18" charset="0"/>
                <a:cs typeface="Times New Roman" panose="02020603050405020304" pitchFamily="18" charset="0"/>
              </a:rPr>
              <a:t> وتصاغ كالآتي:</a:t>
            </a:r>
            <a:endParaRPr lang="en-US" altLang="ar-JO" sz="2000" dirty="0">
              <a:latin typeface="Times New Roman" panose="02020603050405020304" pitchFamily="18" charset="0"/>
              <a:cs typeface="Times New Roman" panose="02020603050405020304" pitchFamily="18" charset="0"/>
            </a:endParaRPr>
          </a:p>
        </p:txBody>
      </p:sp>
      <p:sp>
        <p:nvSpPr>
          <p:cNvPr id="140297" name="Text Box 9"/>
          <p:cNvSpPr txBox="1">
            <a:spLocks noChangeArrowheads="1"/>
          </p:cNvSpPr>
          <p:nvPr/>
        </p:nvSpPr>
        <p:spPr bwMode="auto">
          <a:xfrm>
            <a:off x="1116142" y="3594219"/>
            <a:ext cx="995971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SzTx/>
              <a:buFontTx/>
              <a:buNone/>
            </a:pPr>
            <a:r>
              <a:rPr lang="en-US" altLang="en-US" sz="2000" dirty="0">
                <a:solidFill>
                  <a:srgbClr val="000000"/>
                </a:solidFill>
                <a:latin typeface="Times New Roman" panose="02020603050405020304" pitchFamily="18" charset="0"/>
                <a:cs typeface="Times New Roman" panose="02020603050405020304" pitchFamily="18" charset="0"/>
              </a:rPr>
              <a:t>-</a:t>
            </a:r>
            <a:r>
              <a:rPr lang="ar-JO" altLang="en-US" sz="2000" dirty="0">
                <a:solidFill>
                  <a:srgbClr val="000000"/>
                </a:solidFill>
                <a:latin typeface="Times New Roman" panose="02020603050405020304" pitchFamily="18" charset="0"/>
                <a:cs typeface="Times New Roman" panose="02020603050405020304" pitchFamily="18" charset="0"/>
              </a:rPr>
              <a:t> </a:t>
            </a:r>
            <a:r>
              <a:rPr lang="ar-SA" altLang="en-US" sz="2000" dirty="0">
                <a:solidFill>
                  <a:srgbClr val="000000"/>
                </a:solidFill>
                <a:latin typeface="Times New Roman" panose="02020603050405020304" pitchFamily="18" charset="0"/>
                <a:cs typeface="Times New Roman" panose="02020603050405020304" pitchFamily="18" charset="0"/>
              </a:rPr>
              <a:t>يوجد فرق ذو دلالة إحصائية بين النساء والرجال تجاه تقديم الحوافز المادية والمعنوية</a:t>
            </a:r>
            <a:r>
              <a:rPr lang="ar-SA" altLang="en-US" sz="2000" dirty="0">
                <a:latin typeface="Times New Roman" panose="02020603050405020304" pitchFamily="18" charset="0"/>
                <a:cs typeface="Times New Roman" panose="02020603050405020304" pitchFamily="18" charset="0"/>
              </a:rPr>
              <a:t>. </a:t>
            </a:r>
          </a:p>
          <a:p>
            <a:pPr algn="ctr" eaLnBrk="1" hangingPunct="1">
              <a:spcBef>
                <a:spcPct val="0"/>
              </a:spcBef>
              <a:buSzTx/>
              <a:buFontTx/>
              <a:buNone/>
            </a:pPr>
            <a:r>
              <a:rPr lang="ar-SA" altLang="en-US" sz="2000" dirty="0">
                <a:solidFill>
                  <a:srgbClr val="000000"/>
                </a:solidFill>
                <a:latin typeface="Times New Roman" panose="02020603050405020304" pitchFamily="18" charset="0"/>
                <a:cs typeface="Times New Roman" panose="02020603050405020304" pitchFamily="18" charset="0"/>
              </a:rPr>
              <a:t>ويرمز لفرضية البحث/ البديلة بالشكل التالي</a:t>
            </a:r>
            <a:r>
              <a:rPr lang="ar-SA" altLang="en-US" sz="2000" dirty="0">
                <a:latin typeface="Times New Roman" panose="02020603050405020304" pitchFamily="18" charset="0"/>
                <a:cs typeface="Times New Roman" panose="02020603050405020304" pitchFamily="18" charset="0"/>
              </a:rPr>
              <a:t>:                      </a:t>
            </a:r>
            <a:r>
              <a:rPr lang="en-US" altLang="en-US" sz="2000" dirty="0">
                <a:latin typeface="Times New Roman" panose="02020603050405020304" pitchFamily="18" charset="0"/>
                <a:cs typeface="Times New Roman" panose="02020603050405020304" pitchFamily="18" charset="0"/>
              </a:rPr>
              <a:t> </a:t>
            </a:r>
            <a:r>
              <a:rPr lang="en-US" altLang="en-US" sz="2000" b="1" dirty="0">
                <a:latin typeface="Times New Roman" panose="02020603050405020304" pitchFamily="18" charset="0"/>
                <a:cs typeface="Times New Roman" panose="02020603050405020304" pitchFamily="18" charset="0"/>
              </a:rPr>
              <a:t>M2</a:t>
            </a:r>
            <a:r>
              <a:rPr lang="ar-SA" altLang="en-US" sz="2000" b="1" dirty="0">
                <a:latin typeface="Times New Roman" panose="02020603050405020304" pitchFamily="18" charset="0"/>
                <a:cs typeface="Times New Roman" panose="02020603050405020304" pitchFamily="18" charset="0"/>
              </a:rPr>
              <a:t>&gt; </a:t>
            </a:r>
            <a:r>
              <a:rPr lang="en-US" altLang="en-US" sz="2000" b="1" dirty="0">
                <a:latin typeface="Times New Roman" panose="02020603050405020304" pitchFamily="18" charset="0"/>
                <a:cs typeface="Times New Roman" panose="02020603050405020304" pitchFamily="18" charset="0"/>
              </a:rPr>
              <a:t> H1:M1</a:t>
            </a:r>
            <a:r>
              <a:rPr lang="ar-SA" altLang="en-US" sz="2000" b="1" dirty="0">
                <a:latin typeface="Times New Roman" panose="02020603050405020304" pitchFamily="18" charset="0"/>
                <a:cs typeface="Times New Roman" panose="02020603050405020304" pitchFamily="18" charset="0"/>
              </a:rPr>
              <a:t> </a:t>
            </a:r>
            <a:endParaRPr lang="en-US" altLang="en-US" sz="2000" b="1" dirty="0">
              <a:latin typeface="Times New Roman" panose="02020603050405020304" pitchFamily="18" charset="0"/>
              <a:cs typeface="Times New Roman" panose="02020603050405020304" pitchFamily="18" charset="0"/>
            </a:endParaRPr>
          </a:p>
          <a:p>
            <a:pPr algn="l" rtl="0" eaLnBrk="1" hangingPunct="1">
              <a:spcBef>
                <a:spcPct val="0"/>
              </a:spcBef>
              <a:buSzTx/>
              <a:buFontTx/>
              <a:buNone/>
            </a:pPr>
            <a:r>
              <a:rPr lang="ar-JO" altLang="en-US" sz="2000" b="1" dirty="0">
                <a:latin typeface="Times New Roman" panose="02020603050405020304" pitchFamily="18" charset="0"/>
                <a:cs typeface="Times New Roman" panose="02020603050405020304" pitchFamily="18" charset="0"/>
              </a:rPr>
              <a:t>                     </a:t>
            </a:r>
            <a:r>
              <a:rPr lang="en-US" altLang="en-US" sz="2000" b="1" dirty="0">
                <a:latin typeface="Times New Roman" panose="02020603050405020304" pitchFamily="18" charset="0"/>
                <a:cs typeface="Tahoma" panose="020B0604030504040204" pitchFamily="34" charset="0"/>
              </a:rPr>
              <a:t> M2</a:t>
            </a:r>
            <a:r>
              <a:rPr lang="en-US" altLang="en-US" sz="2000" dirty="0">
                <a:latin typeface="Times New Roman" panose="02020603050405020304" pitchFamily="18" charset="0"/>
                <a:cs typeface="Tahoma" panose="020B0604030504040204" pitchFamily="34" charset="0"/>
              </a:rPr>
              <a:t> </a:t>
            </a:r>
            <a:r>
              <a:rPr lang="ar-JO" altLang="en-US" sz="2000" b="1" dirty="0">
                <a:latin typeface="Times New Roman" panose="02020603050405020304" pitchFamily="18" charset="0"/>
                <a:cs typeface="Tahoma" panose="020B0604030504040204" pitchFamily="34" charset="0"/>
              </a:rPr>
              <a:t>&lt;</a:t>
            </a:r>
            <a:r>
              <a:rPr lang="en-US" altLang="en-US" sz="2000" b="1" dirty="0">
                <a:latin typeface="Times New Roman" panose="02020603050405020304" pitchFamily="18" charset="0"/>
                <a:cs typeface="Tahoma" panose="020B0604030504040204" pitchFamily="34" charset="0"/>
              </a:rPr>
              <a:t> M1</a:t>
            </a:r>
            <a:endParaRPr lang="ar-SA" altLang="en-US" sz="2000" b="1" dirty="0">
              <a:latin typeface="Times New Roman" panose="02020603050405020304" pitchFamily="18" charset="0"/>
              <a:cs typeface="Tahoma" panose="020B0604030504040204" pitchFamily="34" charset="0"/>
            </a:endParaRPr>
          </a:p>
          <a:p>
            <a:pPr eaLnBrk="1" hangingPunct="1">
              <a:spcBef>
                <a:spcPct val="0"/>
              </a:spcBef>
              <a:buSzTx/>
              <a:buFontTx/>
              <a:buNone/>
            </a:pPr>
            <a:r>
              <a:rPr lang="ar-SA" altLang="en-US" sz="2000" dirty="0">
                <a:solidFill>
                  <a:srgbClr val="000000"/>
                </a:solidFill>
                <a:latin typeface="Times New Roman" panose="02020603050405020304" pitchFamily="18" charset="0"/>
                <a:cs typeface="Times New Roman" panose="02020603050405020304" pitchFamily="18" charset="0"/>
              </a:rPr>
              <a:t>كما يمكن أن يرمز لها بالشكل التالي</a:t>
            </a:r>
            <a:r>
              <a:rPr lang="ar-SA" altLang="en-US" sz="2000" dirty="0">
                <a:latin typeface="Times New Roman" panose="02020603050405020304" pitchFamily="18" charset="0"/>
                <a:cs typeface="Times New Roman" panose="02020603050405020304" pitchFamily="18" charset="0"/>
              </a:rPr>
              <a:t>: </a:t>
            </a:r>
            <a:endParaRPr lang="en-US" altLang="en-US" sz="2000" dirty="0">
              <a:latin typeface="Times New Roman" panose="02020603050405020304" pitchFamily="18" charset="0"/>
              <a:cs typeface="Times New Roman" panose="02020603050405020304" pitchFamily="18" charset="0"/>
            </a:endParaRPr>
          </a:p>
          <a:p>
            <a:pPr algn="l" rtl="0" eaLnBrk="1" hangingPunct="1">
              <a:spcBef>
                <a:spcPct val="0"/>
              </a:spcBef>
              <a:buSzTx/>
              <a:buFontTx/>
              <a:buNone/>
            </a:pPr>
            <a:r>
              <a:rPr lang="ar-JO" altLang="en-US" sz="2000" b="1" dirty="0">
                <a:latin typeface="Times New Roman" panose="02020603050405020304" pitchFamily="18" charset="0"/>
                <a:cs typeface="Times New Roman" panose="02020603050405020304" pitchFamily="18" charset="0"/>
              </a:rPr>
              <a:t>      </a:t>
            </a:r>
            <a:r>
              <a:rPr lang="en-US" altLang="en-US" sz="2000" b="1" dirty="0">
                <a:latin typeface="Times New Roman" panose="02020603050405020304" pitchFamily="18" charset="0"/>
                <a:cs typeface="Tahoma" panose="020B0604030504040204" pitchFamily="34" charset="0"/>
              </a:rPr>
              <a:t>H1: X-1</a:t>
            </a:r>
            <a:r>
              <a:rPr lang="ar-JO" altLang="en-US" sz="2000" b="1" dirty="0">
                <a:latin typeface="Times New Roman" panose="02020603050405020304" pitchFamily="18" charset="0"/>
                <a:cs typeface="Times New Roman" panose="02020603050405020304" pitchFamily="18" charset="0"/>
              </a:rPr>
              <a:t> </a:t>
            </a:r>
            <a:r>
              <a:rPr lang="ar-SA" altLang="en-US" sz="2000" b="1" dirty="0">
                <a:latin typeface="Times New Roman" panose="02020603050405020304" pitchFamily="18" charset="0"/>
                <a:cs typeface="Times New Roman" panose="02020603050405020304" pitchFamily="18" charset="0"/>
              </a:rPr>
              <a:t>&gt;</a:t>
            </a:r>
            <a:r>
              <a:rPr lang="ar-JO" altLang="en-US" sz="2000" b="1" dirty="0">
                <a:latin typeface="Times New Roman" panose="02020603050405020304" pitchFamily="18" charset="0"/>
                <a:cs typeface="Times New Roman" panose="02020603050405020304" pitchFamily="18" charset="0"/>
              </a:rPr>
              <a:t> </a:t>
            </a:r>
            <a:r>
              <a:rPr lang="en-US" altLang="en-US" sz="2000" b="1" dirty="0">
                <a:latin typeface="Times New Roman" panose="02020603050405020304" pitchFamily="18" charset="0"/>
                <a:cs typeface="Tahoma" panose="020B0604030504040204" pitchFamily="34" charset="0"/>
              </a:rPr>
              <a:t>X-2</a:t>
            </a:r>
            <a:endParaRPr lang="en-US" altLang="en-US" sz="2000" b="1" dirty="0">
              <a:latin typeface="Times New Roman" panose="02020603050405020304" pitchFamily="18" charset="0"/>
              <a:cs typeface="Times New Roman" panose="02020603050405020304" pitchFamily="18" charset="0"/>
            </a:endParaRPr>
          </a:p>
          <a:p>
            <a:pPr algn="l" eaLnBrk="1" hangingPunct="1">
              <a:spcBef>
                <a:spcPct val="0"/>
              </a:spcBef>
              <a:buSzTx/>
              <a:buFontTx/>
              <a:buNone/>
            </a:pPr>
            <a:r>
              <a:rPr lang="en-US" altLang="en-US" sz="2000" b="1" dirty="0">
                <a:latin typeface="Times New Roman" panose="02020603050405020304" pitchFamily="18" charset="0"/>
                <a:cs typeface="Tahoma" panose="020B0604030504040204" pitchFamily="34" charset="0"/>
              </a:rPr>
              <a:t> X-1 </a:t>
            </a:r>
            <a:r>
              <a:rPr lang="ar-JO" altLang="en-US" sz="2000" b="1" dirty="0">
                <a:latin typeface="Times New Roman" panose="02020603050405020304" pitchFamily="18" charset="0"/>
                <a:cs typeface="Tahoma" panose="020B0604030504040204" pitchFamily="34" charset="0"/>
              </a:rPr>
              <a:t>&lt;</a:t>
            </a:r>
            <a:r>
              <a:rPr lang="en-US" altLang="en-US" sz="2000" b="1" dirty="0">
                <a:latin typeface="Times New Roman" panose="02020603050405020304" pitchFamily="18" charset="0"/>
                <a:cs typeface="Tahoma" panose="020B0604030504040204" pitchFamily="34" charset="0"/>
              </a:rPr>
              <a:t>             X-2   </a:t>
            </a:r>
          </a:p>
        </p:txBody>
      </p:sp>
    </p:spTree>
    <p:extLst>
      <p:ext uri="{BB962C8B-B14F-4D97-AF65-F5344CB8AC3E}">
        <p14:creationId xmlns:p14="http://schemas.microsoft.com/office/powerpoint/2010/main" val="2001167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0292"/>
                                        </p:tgtEl>
                                        <p:attrNameLst>
                                          <p:attrName>style.visibility</p:attrName>
                                        </p:attrNameLst>
                                      </p:cBhvr>
                                      <p:to>
                                        <p:strVal val="visible"/>
                                      </p:to>
                                    </p:set>
                                    <p:anim calcmode="lin" valueType="num">
                                      <p:cBhvr additive="base">
                                        <p:cTn id="7" dur="500" fill="hold"/>
                                        <p:tgtEl>
                                          <p:spTgt spid="140292"/>
                                        </p:tgtEl>
                                        <p:attrNameLst>
                                          <p:attrName>ppt_x</p:attrName>
                                        </p:attrNameLst>
                                      </p:cBhvr>
                                      <p:tavLst>
                                        <p:tav tm="0">
                                          <p:val>
                                            <p:strVal val="0-#ppt_w/2"/>
                                          </p:val>
                                        </p:tav>
                                        <p:tav tm="100000">
                                          <p:val>
                                            <p:strVal val="#ppt_x"/>
                                          </p:val>
                                        </p:tav>
                                      </p:tavLst>
                                    </p:anim>
                                    <p:anim calcmode="lin" valueType="num">
                                      <p:cBhvr additive="base">
                                        <p:cTn id="8" dur="500" fill="hold"/>
                                        <p:tgtEl>
                                          <p:spTgt spid="14029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0297"/>
                                        </p:tgtEl>
                                        <p:attrNameLst>
                                          <p:attrName>style.visibility</p:attrName>
                                        </p:attrNameLst>
                                      </p:cBhvr>
                                      <p:to>
                                        <p:strVal val="visible"/>
                                      </p:to>
                                    </p:set>
                                    <p:anim calcmode="lin" valueType="num">
                                      <p:cBhvr additive="base">
                                        <p:cTn id="13" dur="500" fill="hold"/>
                                        <p:tgtEl>
                                          <p:spTgt spid="140297"/>
                                        </p:tgtEl>
                                        <p:attrNameLst>
                                          <p:attrName>ppt_x</p:attrName>
                                        </p:attrNameLst>
                                      </p:cBhvr>
                                      <p:tavLst>
                                        <p:tav tm="0">
                                          <p:val>
                                            <p:strVal val="0-#ppt_w/2"/>
                                          </p:val>
                                        </p:tav>
                                        <p:tav tm="100000">
                                          <p:val>
                                            <p:strVal val="#ppt_x"/>
                                          </p:val>
                                        </p:tav>
                                      </p:tavLst>
                                    </p:anim>
                                    <p:anim calcmode="lin" valueType="num">
                                      <p:cBhvr additive="base">
                                        <p:cTn id="14" dur="500" fill="hold"/>
                                        <p:tgtEl>
                                          <p:spTgt spid="1402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2" grpId="0" autoUpdateAnimBg="0"/>
      <p:bldP spid="140297"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تحديد وصياغة أسئلة وفروض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580" name="Text Box 4"/>
          <p:cNvSpPr txBox="1">
            <a:spLocks noChangeArrowheads="1"/>
          </p:cNvSpPr>
          <p:nvPr/>
        </p:nvSpPr>
        <p:spPr bwMode="auto">
          <a:xfrm>
            <a:off x="947403" y="1980442"/>
            <a:ext cx="1024452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marL="342900" indent="-342900" eaLnBrk="1" hangingPunct="1">
              <a:spcBef>
                <a:spcPct val="0"/>
              </a:spcBef>
              <a:buSzTx/>
              <a:buFont typeface="Arial" panose="020B0604020202020204" pitchFamily="34" charset="0"/>
              <a:buChar char="•"/>
            </a:pPr>
            <a:r>
              <a:rPr lang="ar-JO" altLang="en-US" sz="2000" b="1" dirty="0">
                <a:solidFill>
                  <a:srgbClr val="000000"/>
                </a:solidFill>
                <a:latin typeface="Times New Roman" panose="02020603050405020304" pitchFamily="18" charset="0"/>
                <a:cs typeface="Times New Roman" panose="02020603050405020304" pitchFamily="18" charset="0"/>
              </a:rPr>
              <a:t> </a:t>
            </a:r>
            <a:r>
              <a:rPr lang="ar-SA" altLang="en-US" sz="2000" dirty="0">
                <a:solidFill>
                  <a:srgbClr val="000000"/>
                </a:solidFill>
                <a:latin typeface="Times New Roman" panose="02020603050405020304" pitchFamily="18" charset="0"/>
                <a:cs typeface="Times New Roman" panose="02020603050405020304" pitchFamily="18" charset="0"/>
              </a:rPr>
              <a:t>يوجد علاقة ارتباط ذات دلالة إحصائية بين أسلوب الإشراف والإنتاجية.</a:t>
            </a:r>
            <a:endParaRPr lang="ar-EG" altLang="en-US" sz="2000" dirty="0">
              <a:solidFill>
                <a:srgbClr val="000000"/>
              </a:solidFill>
              <a:latin typeface="Times New Roman" panose="02020603050405020304" pitchFamily="18" charset="0"/>
              <a:cs typeface="Times New Roman" panose="02020603050405020304" pitchFamily="18" charset="0"/>
            </a:endParaRPr>
          </a:p>
          <a:p>
            <a:pPr eaLnBrk="1" hangingPunct="1">
              <a:spcBef>
                <a:spcPct val="0"/>
              </a:spcBef>
              <a:buSzTx/>
              <a:buNone/>
            </a:pPr>
            <a:r>
              <a:rPr lang="ar-SA" altLang="en-US" sz="2000" b="1" dirty="0">
                <a:solidFill>
                  <a:srgbClr val="000000"/>
                </a:solidFill>
                <a:latin typeface="Times New Roman" panose="02020603050405020304" pitchFamily="18" charset="0"/>
                <a:cs typeface="Times New Roman" panose="02020603050405020304" pitchFamily="18" charset="0"/>
              </a:rPr>
              <a:t>وفي حالة ثبوت علاقة الارتباط، يتم تحديد اتجاه العلاقة المدروسة إن كانت ايجابية أو سلبية حسب نتائج التحليل</a:t>
            </a:r>
            <a:endParaRPr lang="ar-EG" altLang="en-US" sz="2000" b="1" dirty="0">
              <a:solidFill>
                <a:srgbClr val="000000"/>
              </a:solidFill>
              <a:latin typeface="Times New Roman" panose="02020603050405020304" pitchFamily="18" charset="0"/>
              <a:cs typeface="Times New Roman" panose="02020603050405020304" pitchFamily="18" charset="0"/>
            </a:endParaRPr>
          </a:p>
          <a:p>
            <a:pPr marL="342900" indent="-342900">
              <a:spcBef>
                <a:spcPct val="0"/>
              </a:spcBef>
              <a:buSzTx/>
              <a:buFont typeface="Arial" panose="020B0604020202020204" pitchFamily="34" charset="0"/>
              <a:buChar char="•"/>
            </a:pPr>
            <a:r>
              <a:rPr lang="ar-JO" altLang="en-US" sz="2000" dirty="0">
                <a:solidFill>
                  <a:srgbClr val="000000"/>
                </a:solidFill>
                <a:latin typeface="Times New Roman" panose="02020603050405020304" pitchFamily="18" charset="0"/>
                <a:cs typeface="Times New Roman" panose="02020603050405020304" pitchFamily="18" charset="0"/>
              </a:rPr>
              <a:t> </a:t>
            </a:r>
            <a:r>
              <a:rPr lang="ar-SA" altLang="en-US" sz="2000" dirty="0">
                <a:solidFill>
                  <a:srgbClr val="000000"/>
                </a:solidFill>
                <a:latin typeface="Times New Roman" panose="02020603050405020304" pitchFamily="18" charset="0"/>
                <a:cs typeface="Times New Roman" panose="02020603050405020304" pitchFamily="18" charset="0"/>
              </a:rPr>
              <a:t>يوجد أثر ذو دلالة إحصائية للتدخين على السرطان. </a:t>
            </a:r>
          </a:p>
        </p:txBody>
      </p:sp>
      <p:sp>
        <p:nvSpPr>
          <p:cNvPr id="8" name="Text Box 4"/>
          <p:cNvSpPr txBox="1">
            <a:spLocks noChangeArrowheads="1"/>
          </p:cNvSpPr>
          <p:nvPr/>
        </p:nvSpPr>
        <p:spPr bwMode="auto">
          <a:xfrm>
            <a:off x="3659243" y="3146557"/>
            <a:ext cx="75326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SzTx/>
              <a:buFontTx/>
              <a:buNone/>
            </a:pPr>
            <a:r>
              <a:rPr lang="ar-JO" altLang="en-US" sz="2000" b="1" u="sng" dirty="0">
                <a:solidFill>
                  <a:schemeClr val="accent1"/>
                </a:solidFill>
                <a:latin typeface="Times New Roman" panose="02020603050405020304" pitchFamily="18" charset="0"/>
                <a:cs typeface="Times New Roman" panose="02020603050405020304" pitchFamily="18" charset="0"/>
              </a:rPr>
              <a:t>اشكال</a:t>
            </a:r>
            <a:r>
              <a:rPr lang="ar-SA" altLang="en-US" sz="2000" b="1" u="sng" dirty="0">
                <a:solidFill>
                  <a:schemeClr val="accent1"/>
                </a:solidFill>
                <a:latin typeface="Times New Roman" panose="02020603050405020304" pitchFamily="18" charset="0"/>
                <a:cs typeface="Times New Roman" panose="02020603050405020304" pitchFamily="18" charset="0"/>
              </a:rPr>
              <a:t> فرضية البحث/ البديلة </a:t>
            </a:r>
            <a:r>
              <a:rPr lang="en-US" altLang="en-US" sz="2000" b="1" u="sng" dirty="0">
                <a:solidFill>
                  <a:schemeClr val="accent1"/>
                </a:solidFill>
                <a:latin typeface="Times New Roman" panose="02020603050405020304" pitchFamily="18" charset="0"/>
                <a:cs typeface="Times New Roman" panose="02020603050405020304" pitchFamily="18" charset="0"/>
              </a:rPr>
              <a:t>Research Hypothesis</a:t>
            </a:r>
            <a:endParaRPr lang="ar-SA" altLang="en-US" sz="2000" b="1" u="sng" dirty="0">
              <a:solidFill>
                <a:schemeClr val="accent1"/>
              </a:solidFill>
              <a:latin typeface="Times New Roman" panose="02020603050405020304" pitchFamily="18" charset="0"/>
              <a:cs typeface="Times New Roman" panose="02020603050405020304" pitchFamily="18" charset="0"/>
            </a:endParaRPr>
          </a:p>
        </p:txBody>
      </p:sp>
      <p:sp>
        <p:nvSpPr>
          <p:cNvPr id="9" name="Text Box 4"/>
          <p:cNvSpPr txBox="1">
            <a:spLocks noChangeArrowheads="1"/>
          </p:cNvSpPr>
          <p:nvPr/>
        </p:nvSpPr>
        <p:spPr bwMode="auto">
          <a:xfrm>
            <a:off x="1322157" y="3697119"/>
            <a:ext cx="9869774"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SzTx/>
              <a:buFontTx/>
              <a:buNone/>
            </a:pPr>
            <a:r>
              <a:rPr lang="ar-JO" altLang="en-US" sz="2000" b="1" dirty="0">
                <a:solidFill>
                  <a:srgbClr val="000000"/>
                </a:solidFill>
                <a:latin typeface="Times New Roman" panose="02020603050405020304" pitchFamily="18" charset="0"/>
                <a:cs typeface="Times New Roman" panose="02020603050405020304" pitchFamily="18" charset="0"/>
              </a:rPr>
              <a:t>  </a:t>
            </a:r>
            <a:r>
              <a:rPr lang="ar-SA" altLang="en-US" sz="2000" b="1" dirty="0">
                <a:latin typeface="Times New Roman" panose="02020603050405020304" pitchFamily="18" charset="0"/>
                <a:cs typeface="Times New Roman" panose="02020603050405020304" pitchFamily="18" charset="0"/>
              </a:rPr>
              <a:t>(1) فرضية البحث غير المتجهة </a:t>
            </a:r>
            <a:r>
              <a:rPr lang="en-US" altLang="en-US" sz="2000" b="1" dirty="0">
                <a:latin typeface="Times New Roman" panose="02020603050405020304" pitchFamily="18" charset="0"/>
                <a:cs typeface="Times New Roman" panose="02020603050405020304" pitchFamily="18" charset="0"/>
              </a:rPr>
              <a:t>Unidirectional Research Hypothesis</a:t>
            </a:r>
            <a:endParaRPr lang="ar-SA" altLang="en-US" sz="2000" b="1" dirty="0">
              <a:latin typeface="Times New Roman" panose="02020603050405020304" pitchFamily="18" charset="0"/>
              <a:cs typeface="Times New Roman" panose="02020603050405020304" pitchFamily="18" charset="0"/>
            </a:endParaRPr>
          </a:p>
          <a:p>
            <a:pPr eaLnBrk="1" hangingPunct="1">
              <a:spcBef>
                <a:spcPct val="0"/>
              </a:spcBef>
              <a:buSzTx/>
              <a:buFontTx/>
              <a:buNone/>
            </a:pPr>
            <a:r>
              <a:rPr lang="ar-SA" altLang="en-US" sz="2000" dirty="0">
                <a:latin typeface="Times New Roman" panose="02020603050405020304" pitchFamily="18" charset="0"/>
                <a:cs typeface="Times New Roman" panose="02020603050405020304" pitchFamily="18" charset="0"/>
              </a:rPr>
              <a:t>تعكس فرضية البحث غير المتجهة الاختلاف بين المجموعات، ولكنها لا تحدد اتجاه الاختلاف، أي أنها تحدد بأن المتوسطات غير متساوية فقط دون أن تحدد إن كانت أكبر أو أصغر. وتكتب بالشكل التالي:</a:t>
            </a:r>
            <a:endParaRPr lang="en-US" altLang="en-US" sz="2000" dirty="0">
              <a:latin typeface="Times New Roman" panose="02020603050405020304" pitchFamily="18" charset="0"/>
              <a:cs typeface="Times New Roman" panose="02020603050405020304" pitchFamily="18" charset="0"/>
            </a:endParaRPr>
          </a:p>
          <a:p>
            <a:pPr algn="l" eaLnBrk="1" hangingPunct="1">
              <a:spcBef>
                <a:spcPct val="0"/>
              </a:spcBef>
              <a:buSzTx/>
              <a:buFontTx/>
              <a:buNone/>
            </a:pPr>
            <a:r>
              <a:rPr lang="en-US" altLang="en-US" sz="2000" dirty="0">
                <a:latin typeface="Times New Roman" panose="02020603050405020304" pitchFamily="18" charset="0"/>
                <a:cs typeface="Tahoma" panose="020B0604030504040204" pitchFamily="34" charset="0"/>
              </a:rPr>
              <a:t>M1 </a:t>
            </a:r>
            <a:r>
              <a:rPr lang="ar-JO" altLang="en-US" sz="2000" dirty="0">
                <a:latin typeface="Times New Roman" panose="02020603050405020304" pitchFamily="18" charset="0"/>
                <a:cs typeface="Tahoma" panose="020B0604030504040204" pitchFamily="34" charset="0"/>
              </a:rPr>
              <a:t>≠</a:t>
            </a:r>
            <a:r>
              <a:rPr lang="en-US" altLang="en-US" sz="2000" dirty="0">
                <a:latin typeface="Times New Roman" panose="02020603050405020304" pitchFamily="18" charset="0"/>
                <a:cs typeface="Tahoma" panose="020B0604030504040204" pitchFamily="34" charset="0"/>
              </a:rPr>
              <a:t> H1     : M2</a:t>
            </a:r>
            <a:endParaRPr lang="ar-SA" altLang="en-US" sz="2000" dirty="0">
              <a:latin typeface="Times New Roman" panose="02020603050405020304" pitchFamily="18" charset="0"/>
              <a:cs typeface="Tahoma" panose="020B0604030504040204" pitchFamily="34" charset="0"/>
            </a:endParaRPr>
          </a:p>
          <a:p>
            <a:pPr eaLnBrk="1" hangingPunct="1">
              <a:spcBef>
                <a:spcPct val="0"/>
              </a:spcBef>
              <a:buSzTx/>
              <a:buFontTx/>
              <a:buNone/>
            </a:pPr>
            <a:r>
              <a:rPr lang="ar-SA" altLang="en-US" sz="2000" dirty="0">
                <a:latin typeface="Times New Roman" panose="02020603050405020304" pitchFamily="18" charset="0"/>
                <a:cs typeface="Times New Roman" panose="02020603050405020304" pitchFamily="18" charset="0"/>
              </a:rPr>
              <a:t>كما يمكن أن يرمز لها بالشكل التالي: </a:t>
            </a:r>
            <a:endParaRPr lang="en-US" altLang="en-US" sz="2000" dirty="0">
              <a:latin typeface="Times New Roman" panose="02020603050405020304" pitchFamily="18" charset="0"/>
              <a:cs typeface="Times New Roman" panose="02020603050405020304" pitchFamily="18" charset="0"/>
            </a:endParaRPr>
          </a:p>
          <a:p>
            <a:pPr algn="l" rtl="0" eaLnBrk="1" hangingPunct="1">
              <a:spcBef>
                <a:spcPct val="0"/>
              </a:spcBef>
              <a:buSzTx/>
              <a:buFontTx/>
              <a:buNone/>
            </a:pPr>
            <a:r>
              <a:rPr lang="en-US" altLang="en-US" sz="2000" dirty="0">
                <a:latin typeface="Times New Roman" panose="02020603050405020304" pitchFamily="18" charset="0"/>
                <a:cs typeface="Tahoma" panose="020B0604030504040204" pitchFamily="34" charset="0"/>
              </a:rPr>
              <a:t>         :X-1 </a:t>
            </a:r>
            <a:r>
              <a:rPr lang="ar-JO" altLang="en-US" sz="2000" dirty="0">
                <a:latin typeface="Times New Roman" panose="02020603050405020304" pitchFamily="18" charset="0"/>
                <a:cs typeface="Tahoma" panose="020B0604030504040204" pitchFamily="34" charset="0"/>
              </a:rPr>
              <a:t>≠</a:t>
            </a:r>
            <a:r>
              <a:rPr lang="ar-JO" altLang="en-US" sz="2000" dirty="0">
                <a:latin typeface="Times New Roman" panose="02020603050405020304" pitchFamily="18" charset="0"/>
                <a:cs typeface="Times New Roman" panose="02020603050405020304" pitchFamily="18" charset="0"/>
              </a:rPr>
              <a:t> </a:t>
            </a:r>
            <a:r>
              <a:rPr lang="en-US" altLang="en-US" sz="2000" dirty="0">
                <a:latin typeface="Times New Roman" panose="02020603050405020304" pitchFamily="18" charset="0"/>
                <a:cs typeface="Tahoma" panose="020B0604030504040204" pitchFamily="34" charset="0"/>
              </a:rPr>
              <a:t> X-2</a:t>
            </a:r>
            <a:endParaRPr lang="ar-SA" altLang="en-US" sz="2000" dirty="0">
              <a:latin typeface="Times New Roman" panose="02020603050405020304" pitchFamily="18" charset="0"/>
              <a:cs typeface="Tahoma" panose="020B0604030504040204" pitchFamily="34" charset="0"/>
            </a:endParaRPr>
          </a:p>
        </p:txBody>
      </p:sp>
    </p:spTree>
    <p:extLst>
      <p:ext uri="{BB962C8B-B14F-4D97-AF65-F5344CB8AC3E}">
        <p14:creationId xmlns:p14="http://schemas.microsoft.com/office/powerpoint/2010/main" val="2728436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additive="base">
                                        <p:cTn id="7" dur="500" fill="hold"/>
                                        <p:tgtEl>
                                          <p:spTgt spid="24580"/>
                                        </p:tgtEl>
                                        <p:attrNameLst>
                                          <p:attrName>ppt_x</p:attrName>
                                        </p:attrNameLst>
                                      </p:cBhvr>
                                      <p:tavLst>
                                        <p:tav tm="0">
                                          <p:val>
                                            <p:strVal val="0-#ppt_w/2"/>
                                          </p:val>
                                        </p:tav>
                                        <p:tav tm="100000">
                                          <p:val>
                                            <p:strVal val="#ppt_x"/>
                                          </p:val>
                                        </p:tav>
                                      </p:tavLst>
                                    </p:anim>
                                    <p:anim calcmode="lin" valueType="num">
                                      <p:cBhvr additive="base">
                                        <p:cTn id="8" dur="500" fill="hold"/>
                                        <p:tgtEl>
                                          <p:spTgt spid="2458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autoUpdateAnimBg="0"/>
      <p:bldP spid="8" grpId="0" autoUpdateAnimBg="0"/>
      <p:bldP spid="9"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تحديد وصياغة أسئلة وفروض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2341" name="Text Box 5"/>
          <p:cNvSpPr txBox="1">
            <a:spLocks noChangeArrowheads="1"/>
          </p:cNvSpPr>
          <p:nvPr/>
        </p:nvSpPr>
        <p:spPr bwMode="auto">
          <a:xfrm>
            <a:off x="1126228" y="2070988"/>
            <a:ext cx="9794823"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SzPct val="90000"/>
              <a:buBlip>
                <a:blip r:embed="rId3"/>
              </a:buBlip>
              <a:defRPr sz="3200">
                <a:solidFill>
                  <a:schemeClr val="tx1"/>
                </a:solidFill>
                <a:latin typeface="Tahoma" panose="020B0604030504040204" pitchFamily="34" charset="0"/>
                <a:cs typeface="Arial" panose="020B0604020202020204" pitchFamily="34" charset="0"/>
              </a:defRPr>
            </a:lvl1pPr>
            <a:lvl2pPr marL="742950" indent="-285750" algn="r" rtl="1">
              <a:spcBef>
                <a:spcPct val="20000"/>
              </a:spcBef>
              <a:buSzPct val="80000"/>
              <a:buBlip>
                <a:blip r:embed="rId4"/>
              </a:buBlip>
              <a:defRPr sz="2800">
                <a:solidFill>
                  <a:schemeClr val="tx1"/>
                </a:solidFill>
                <a:latin typeface="Tahoma" panose="020B0604030504040204" pitchFamily="34" charset="0"/>
                <a:cs typeface="Arial" panose="020B0604020202020204" pitchFamily="34" charset="0"/>
              </a:defRPr>
            </a:lvl2pPr>
            <a:lvl3pPr marL="1143000" indent="-228600" algn="r" rtl="1">
              <a:spcBef>
                <a:spcPct val="20000"/>
              </a:spcBef>
              <a:buSzPct val="70000"/>
              <a:buBlip>
                <a:blip r:embed="rId5"/>
              </a:buBlip>
              <a:defRPr sz="2400">
                <a:solidFill>
                  <a:schemeClr val="tx1"/>
                </a:solidFill>
                <a:latin typeface="Tahoma" panose="020B0604030504040204" pitchFamily="34" charset="0"/>
                <a:cs typeface="Arial" panose="020B0604020202020204" pitchFamily="34" charset="0"/>
              </a:defRPr>
            </a:lvl3pPr>
            <a:lvl4pPr marL="1600200" indent="-228600" algn="r" rtl="1">
              <a:spcBef>
                <a:spcPct val="20000"/>
              </a:spcBef>
              <a:buSzPct val="70000"/>
              <a:buBlip>
                <a:blip r:embed="rId6"/>
              </a:buBlip>
              <a:defRPr sz="2000">
                <a:solidFill>
                  <a:schemeClr val="tx1"/>
                </a:solidFill>
                <a:latin typeface="Tahoma" panose="020B0604030504040204" pitchFamily="34" charset="0"/>
                <a:cs typeface="Arial" panose="020B0604020202020204" pitchFamily="34" charset="0"/>
              </a:defRPr>
            </a:lvl4pPr>
            <a:lvl5pPr marL="2057400" indent="-228600" algn="r" rtl="1">
              <a:spcBef>
                <a:spcPct val="20000"/>
              </a:spcBef>
              <a:buSzPct val="70000"/>
              <a:buBlip>
                <a:blip r:embed="rId7"/>
              </a:buBlip>
              <a:defRPr sz="2000">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20000"/>
              </a:spcBef>
              <a:spcAft>
                <a:spcPct val="0"/>
              </a:spcAft>
              <a:buSzPct val="70000"/>
              <a:buBlip>
                <a:blip r:embed="rId7"/>
              </a:buBlip>
              <a:defRPr sz="2000">
                <a:solidFill>
                  <a:schemeClr val="tx1"/>
                </a:solidFill>
                <a:latin typeface="Tahoma" panose="020B0604030504040204" pitchFamily="34" charset="0"/>
                <a:cs typeface="Arial" panose="020B0604020202020204" pitchFamily="34" charset="0"/>
              </a:defRPr>
            </a:lvl9pPr>
          </a:lstStyle>
          <a:p>
            <a:pPr algn="just" eaLnBrk="1" hangingPunct="1">
              <a:spcBef>
                <a:spcPct val="0"/>
              </a:spcBef>
              <a:buSzTx/>
              <a:buFontTx/>
              <a:buNone/>
            </a:pPr>
            <a:r>
              <a:rPr lang="ar-SA" altLang="en-US" sz="2400" b="1" dirty="0">
                <a:latin typeface="Times New Roman" panose="02020603050405020304" pitchFamily="18" charset="0"/>
                <a:cs typeface="Times New Roman" panose="02020603050405020304" pitchFamily="18" charset="0"/>
              </a:rPr>
              <a:t>(2) فرضية البحث المتجهة </a:t>
            </a:r>
            <a:r>
              <a:rPr lang="en-US" altLang="en-US" sz="2400" b="1" dirty="0">
                <a:latin typeface="Times New Roman" panose="02020603050405020304" pitchFamily="18" charset="0"/>
                <a:cs typeface="Times New Roman" panose="02020603050405020304" pitchFamily="18" charset="0"/>
              </a:rPr>
              <a:t>The Directional Research Hypothesis</a:t>
            </a:r>
            <a:endParaRPr lang="ar-JO" altLang="en-US" sz="2400" b="1" dirty="0">
              <a:latin typeface="Times New Roman" panose="02020603050405020304" pitchFamily="18" charset="0"/>
              <a:cs typeface="Times New Roman" panose="02020603050405020304" pitchFamily="18" charset="0"/>
            </a:endParaRPr>
          </a:p>
          <a:p>
            <a:pPr algn="just" eaLnBrk="1" hangingPunct="1">
              <a:spcBef>
                <a:spcPct val="0"/>
              </a:spcBef>
              <a:buSzTx/>
              <a:buFontTx/>
              <a:buNone/>
            </a:pPr>
            <a:endParaRPr lang="ar-SA" altLang="en-US" sz="2400" b="1" dirty="0">
              <a:latin typeface="Times New Roman" panose="02020603050405020304" pitchFamily="18" charset="0"/>
              <a:cs typeface="Times New Roman" panose="02020603050405020304" pitchFamily="18" charset="0"/>
            </a:endParaRPr>
          </a:p>
          <a:p>
            <a:pPr eaLnBrk="1" hangingPunct="1">
              <a:spcBef>
                <a:spcPct val="0"/>
              </a:spcBef>
              <a:buSzTx/>
              <a:buFontTx/>
              <a:buNone/>
            </a:pPr>
            <a:r>
              <a:rPr lang="ar-SA" altLang="en-US" sz="2400" dirty="0">
                <a:latin typeface="Times New Roman" panose="02020603050405020304" pitchFamily="18" charset="0"/>
                <a:cs typeface="Times New Roman" panose="02020603050405020304" pitchFamily="18" charset="0"/>
              </a:rPr>
              <a:t>تعكس فرضية البحث المتجهة الاختلاف بين المجموعات، مع تحديد اتجاه الاختلاف، إن كان أكبر أو أصغر. وتكتب بالشكل التالي:</a:t>
            </a:r>
            <a:endParaRPr lang="en-US" altLang="en-US" sz="2400" dirty="0">
              <a:latin typeface="Times New Roman" panose="02020603050405020304" pitchFamily="18" charset="0"/>
              <a:cs typeface="Times New Roman" panose="02020603050405020304" pitchFamily="18" charset="0"/>
            </a:endParaRPr>
          </a:p>
          <a:p>
            <a:pPr algn="l" rtl="0" eaLnBrk="1" hangingPunct="1">
              <a:spcBef>
                <a:spcPct val="0"/>
              </a:spcBef>
              <a:buSzTx/>
              <a:buFontTx/>
              <a:buNone/>
            </a:pPr>
            <a:r>
              <a:rPr lang="en-US" altLang="en-US" sz="2400" b="1" dirty="0">
                <a:latin typeface="Times New Roman" panose="02020603050405020304" pitchFamily="18" charset="0"/>
                <a:cs typeface="Tahoma" panose="020B0604030504040204" pitchFamily="34" charset="0"/>
              </a:rPr>
              <a:t>H</a:t>
            </a:r>
            <a:r>
              <a:rPr lang="en-US" altLang="en-US" sz="1400" b="1" dirty="0">
                <a:latin typeface="Times New Roman" panose="02020603050405020304" pitchFamily="18" charset="0"/>
                <a:cs typeface="Tahoma" panose="020B0604030504040204" pitchFamily="34" charset="0"/>
              </a:rPr>
              <a:t>1</a:t>
            </a:r>
            <a:r>
              <a:rPr lang="en-US" altLang="en-US" sz="2400" b="1" dirty="0">
                <a:latin typeface="Times New Roman" panose="02020603050405020304" pitchFamily="18" charset="0"/>
                <a:cs typeface="Tahoma" panose="020B0604030504040204" pitchFamily="34" charset="0"/>
              </a:rPr>
              <a:t>: M</a:t>
            </a:r>
            <a:r>
              <a:rPr lang="en-US" altLang="en-US" sz="1400" b="1" dirty="0">
                <a:latin typeface="Times New Roman" panose="02020603050405020304" pitchFamily="18" charset="0"/>
                <a:cs typeface="Tahoma" panose="020B0604030504040204" pitchFamily="34" charset="0"/>
              </a:rPr>
              <a:t>1</a:t>
            </a:r>
            <a:r>
              <a:rPr lang="en-US" altLang="en-US" sz="2400" b="1" dirty="0">
                <a:latin typeface="Times New Roman" panose="02020603050405020304" pitchFamily="18" charset="0"/>
                <a:cs typeface="Tahoma" panose="020B0604030504040204" pitchFamily="34" charset="0"/>
              </a:rPr>
              <a:t> </a:t>
            </a:r>
            <a:r>
              <a:rPr lang="ar-JO" altLang="en-US" sz="2400" b="1" dirty="0">
                <a:latin typeface="Times New Roman" panose="02020603050405020304" pitchFamily="18" charset="0"/>
                <a:cs typeface="Tahoma" panose="020B0604030504040204" pitchFamily="34" charset="0"/>
              </a:rPr>
              <a:t>&gt;</a:t>
            </a:r>
            <a:r>
              <a:rPr lang="en-US" altLang="en-US" sz="2400" b="1" dirty="0">
                <a:latin typeface="Times New Roman" panose="02020603050405020304" pitchFamily="18" charset="0"/>
                <a:cs typeface="Tahoma" panose="020B0604030504040204" pitchFamily="34" charset="0"/>
              </a:rPr>
              <a:t> M</a:t>
            </a:r>
            <a:r>
              <a:rPr lang="en-US" altLang="en-US" sz="1400" b="1" dirty="0">
                <a:latin typeface="Times New Roman" panose="02020603050405020304" pitchFamily="18" charset="0"/>
                <a:cs typeface="Tahoma" panose="020B0604030504040204" pitchFamily="34" charset="0"/>
              </a:rPr>
              <a:t>2</a:t>
            </a:r>
          </a:p>
          <a:p>
            <a:pPr algn="l" eaLnBrk="1" hangingPunct="1">
              <a:spcBef>
                <a:spcPct val="0"/>
              </a:spcBef>
              <a:buSzTx/>
              <a:buFontTx/>
              <a:buNone/>
            </a:pPr>
            <a:r>
              <a:rPr lang="en-GB"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ahoma" panose="020B0604030504040204" pitchFamily="34" charset="0"/>
              </a:rPr>
              <a:t>M</a:t>
            </a:r>
            <a:r>
              <a:rPr lang="en-US" altLang="en-US" sz="1400" b="1" dirty="0">
                <a:latin typeface="Times New Roman" panose="02020603050405020304" pitchFamily="18" charset="0"/>
                <a:cs typeface="Tahoma" panose="020B0604030504040204" pitchFamily="34" charset="0"/>
              </a:rPr>
              <a:t>1</a:t>
            </a:r>
            <a:r>
              <a:rPr lang="en-GB" altLang="en-US" sz="2400" dirty="0">
                <a:latin typeface="Times New Roman" panose="02020603050405020304" pitchFamily="18" charset="0"/>
                <a:cs typeface="Tahoma" panose="020B0604030504040204" pitchFamily="34" charset="0"/>
              </a:rPr>
              <a:t> </a:t>
            </a:r>
            <a:r>
              <a:rPr lang="ar-JO" altLang="en-US" sz="2400" b="1" dirty="0">
                <a:latin typeface="Times New Roman" panose="02020603050405020304" pitchFamily="18" charset="0"/>
                <a:cs typeface="Times New Roman" panose="02020603050405020304" pitchFamily="18" charset="0"/>
              </a:rPr>
              <a:t>&lt;</a:t>
            </a:r>
            <a:r>
              <a:rPr lang="en-US" altLang="en-US" sz="2400" b="1" dirty="0">
                <a:latin typeface="Times New Roman" panose="02020603050405020304" pitchFamily="18" charset="0"/>
                <a:cs typeface="Tahoma" panose="020B0604030504040204" pitchFamily="34" charset="0"/>
              </a:rPr>
              <a:t>       M</a:t>
            </a:r>
            <a:r>
              <a:rPr lang="en-US" altLang="en-US" sz="1400" b="1" dirty="0">
                <a:latin typeface="Times New Roman" panose="02020603050405020304" pitchFamily="18" charset="0"/>
                <a:cs typeface="Tahoma" panose="020B0604030504040204" pitchFamily="34" charset="0"/>
              </a:rPr>
              <a:t>2 </a:t>
            </a:r>
            <a:endParaRPr lang="ar-SA" altLang="en-US" sz="2400" b="1" dirty="0">
              <a:latin typeface="Times New Roman" panose="02020603050405020304" pitchFamily="18" charset="0"/>
              <a:cs typeface="Tahoma" panose="020B0604030504040204" pitchFamily="34" charset="0"/>
            </a:endParaRPr>
          </a:p>
          <a:p>
            <a:pPr eaLnBrk="1" hangingPunct="1">
              <a:spcBef>
                <a:spcPct val="0"/>
              </a:spcBef>
              <a:buSzTx/>
              <a:buFontTx/>
              <a:buNone/>
            </a:pPr>
            <a:r>
              <a:rPr lang="ar-SA" altLang="en-US" sz="2400" b="1" dirty="0">
                <a:solidFill>
                  <a:srgbClr val="000000"/>
                </a:solidFill>
                <a:latin typeface="Times New Roman" panose="02020603050405020304" pitchFamily="18" charset="0"/>
                <a:cs typeface="Times New Roman" panose="02020603050405020304" pitchFamily="18" charset="0"/>
              </a:rPr>
              <a:t>كما يمكن أن يرمز لها بالشكل التالي:</a:t>
            </a:r>
            <a:r>
              <a:rPr lang="ar-SA" altLang="en-US" sz="2400" b="1" dirty="0">
                <a:latin typeface="Times New Roman" panose="02020603050405020304" pitchFamily="18" charset="0"/>
                <a:cs typeface="Times New Roman" panose="02020603050405020304" pitchFamily="18" charset="0"/>
              </a:rPr>
              <a:t> </a:t>
            </a:r>
            <a:endParaRPr lang="en-US" altLang="en-US" sz="2400" b="1" dirty="0">
              <a:latin typeface="Times New Roman" panose="02020603050405020304" pitchFamily="18" charset="0"/>
              <a:cs typeface="Times New Roman" panose="02020603050405020304" pitchFamily="18" charset="0"/>
            </a:endParaRPr>
          </a:p>
          <a:p>
            <a:pPr algn="l" rtl="0" eaLnBrk="1" hangingPunct="1">
              <a:spcBef>
                <a:spcPct val="0"/>
              </a:spcBef>
              <a:buSzTx/>
              <a:buFontTx/>
              <a:buNone/>
            </a:pPr>
            <a:r>
              <a:rPr lang="en-US" altLang="en-US" sz="2400" b="1" dirty="0">
                <a:latin typeface="Times New Roman" panose="02020603050405020304" pitchFamily="18" charset="0"/>
                <a:cs typeface="Tahoma" panose="020B0604030504040204" pitchFamily="34" charset="0"/>
              </a:rPr>
              <a:t>H</a:t>
            </a:r>
            <a:r>
              <a:rPr lang="en-US" altLang="en-US" sz="1400" b="1" dirty="0">
                <a:latin typeface="Times New Roman" panose="02020603050405020304" pitchFamily="18" charset="0"/>
                <a:cs typeface="Tahoma" panose="020B0604030504040204" pitchFamily="34" charset="0"/>
              </a:rPr>
              <a:t>1</a:t>
            </a:r>
            <a:r>
              <a:rPr lang="en-US" altLang="en-US" sz="2400" b="1" dirty="0">
                <a:latin typeface="Times New Roman" panose="02020603050405020304" pitchFamily="18" charset="0"/>
                <a:cs typeface="Tahoma" panose="020B0604030504040204" pitchFamily="34" charset="0"/>
              </a:rPr>
              <a:t>: X-</a:t>
            </a:r>
            <a:r>
              <a:rPr lang="en-US" altLang="en-US" sz="1400" b="1" dirty="0">
                <a:latin typeface="Times New Roman" panose="02020603050405020304" pitchFamily="18" charset="0"/>
                <a:cs typeface="Tahoma" panose="020B0604030504040204" pitchFamily="34" charset="0"/>
              </a:rPr>
              <a:t>1</a:t>
            </a:r>
            <a:r>
              <a:rPr lang="en-US" altLang="en-US" sz="2400" b="1" dirty="0">
                <a:latin typeface="Times New Roman" panose="02020603050405020304" pitchFamily="18" charset="0"/>
                <a:cs typeface="Tahoma" panose="020B0604030504040204" pitchFamily="34" charset="0"/>
              </a:rPr>
              <a:t> </a:t>
            </a:r>
            <a:r>
              <a:rPr lang="ar-JO" altLang="en-US" sz="2400" b="1" dirty="0">
                <a:latin typeface="Times New Roman" panose="02020603050405020304" pitchFamily="18" charset="0"/>
                <a:cs typeface="Tahoma" panose="020B0604030504040204" pitchFamily="34" charset="0"/>
              </a:rPr>
              <a:t>&gt;</a:t>
            </a:r>
            <a:r>
              <a:rPr lang="en-US" altLang="en-US" sz="2400" b="1" dirty="0">
                <a:latin typeface="Times New Roman" panose="02020603050405020304" pitchFamily="18" charset="0"/>
                <a:cs typeface="Tahoma" panose="020B0604030504040204" pitchFamily="34" charset="0"/>
              </a:rPr>
              <a:t> X-</a:t>
            </a:r>
            <a:r>
              <a:rPr lang="en-US" altLang="en-US" sz="1400" b="1" dirty="0">
                <a:latin typeface="Times New Roman" panose="02020603050405020304" pitchFamily="18" charset="0"/>
                <a:cs typeface="Tahoma" panose="020B0604030504040204" pitchFamily="34" charset="0"/>
              </a:rPr>
              <a:t>2</a:t>
            </a:r>
          </a:p>
          <a:p>
            <a:pPr algn="l" rtl="0" eaLnBrk="1" hangingPunct="1">
              <a:spcBef>
                <a:spcPct val="0"/>
              </a:spcBef>
              <a:buSzTx/>
              <a:buFontTx/>
              <a:buNone/>
            </a:pPr>
            <a:r>
              <a:rPr lang="en-US" altLang="en-US" sz="2400" b="1" dirty="0">
                <a:latin typeface="Times New Roman" panose="02020603050405020304" pitchFamily="18" charset="0"/>
                <a:cs typeface="Tahoma" panose="020B0604030504040204" pitchFamily="34" charset="0"/>
              </a:rPr>
              <a:t>       X-</a:t>
            </a:r>
            <a:r>
              <a:rPr lang="en-US" altLang="en-US" sz="1400" b="1" dirty="0">
                <a:latin typeface="Times New Roman" panose="02020603050405020304" pitchFamily="18" charset="0"/>
                <a:cs typeface="Tahoma" panose="020B0604030504040204" pitchFamily="34" charset="0"/>
              </a:rPr>
              <a:t>1</a:t>
            </a:r>
            <a:r>
              <a:rPr lang="en-US" altLang="en-US" sz="2400" b="1" dirty="0">
                <a:latin typeface="Times New Roman" panose="02020603050405020304" pitchFamily="18" charset="0"/>
                <a:cs typeface="Tahoma" panose="020B0604030504040204" pitchFamily="34" charset="0"/>
              </a:rPr>
              <a:t> </a:t>
            </a:r>
            <a:r>
              <a:rPr lang="ar-JO" altLang="en-US" sz="2400" b="1" dirty="0">
                <a:latin typeface="Times New Roman" panose="02020603050405020304" pitchFamily="18" charset="0"/>
                <a:cs typeface="Tahoma" panose="020B0604030504040204" pitchFamily="34" charset="0"/>
              </a:rPr>
              <a:t>&lt;</a:t>
            </a:r>
            <a:r>
              <a:rPr lang="en-US" altLang="en-US" sz="2400" b="1" dirty="0">
                <a:latin typeface="Times New Roman" panose="02020603050405020304" pitchFamily="18" charset="0"/>
                <a:cs typeface="Tahoma" panose="020B0604030504040204" pitchFamily="34" charset="0"/>
              </a:rPr>
              <a:t> X-</a:t>
            </a:r>
            <a:r>
              <a:rPr lang="en-US" altLang="en-US" sz="1400" b="1" dirty="0">
                <a:latin typeface="Times New Roman" panose="02020603050405020304" pitchFamily="18" charset="0"/>
                <a:cs typeface="Tahoma" panose="020B0604030504040204" pitchFamily="34" charset="0"/>
              </a:rPr>
              <a:t>2</a:t>
            </a:r>
            <a:endParaRPr lang="ar-SA" altLang="en-US" sz="1400" b="1" dirty="0">
              <a:latin typeface="Times New Roman" panose="02020603050405020304" pitchFamily="18" charset="0"/>
              <a:cs typeface="Tahoma" panose="020B0604030504040204" pitchFamily="34" charset="0"/>
            </a:endParaRPr>
          </a:p>
        </p:txBody>
      </p:sp>
    </p:spTree>
    <p:extLst>
      <p:ext uri="{BB962C8B-B14F-4D97-AF65-F5344CB8AC3E}">
        <p14:creationId xmlns:p14="http://schemas.microsoft.com/office/powerpoint/2010/main" val="1491319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2341"/>
                                        </p:tgtEl>
                                        <p:attrNameLst>
                                          <p:attrName>style.visibility</p:attrName>
                                        </p:attrNameLst>
                                      </p:cBhvr>
                                      <p:to>
                                        <p:strVal val="visible"/>
                                      </p:to>
                                    </p:set>
                                    <p:anim calcmode="lin" valueType="num">
                                      <p:cBhvr additive="base">
                                        <p:cTn id="7" dur="500" fill="hold"/>
                                        <p:tgtEl>
                                          <p:spTgt spid="142341"/>
                                        </p:tgtEl>
                                        <p:attrNameLst>
                                          <p:attrName>ppt_x</p:attrName>
                                        </p:attrNameLst>
                                      </p:cBhvr>
                                      <p:tavLst>
                                        <p:tav tm="0">
                                          <p:val>
                                            <p:strVal val="0-#ppt_w/2"/>
                                          </p:val>
                                        </p:tav>
                                        <p:tav tm="100000">
                                          <p:val>
                                            <p:strVal val="#ppt_x"/>
                                          </p:val>
                                        </p:tav>
                                      </p:tavLst>
                                    </p:anim>
                                    <p:anim calcmode="lin" valueType="num">
                                      <p:cBhvr additive="base">
                                        <p:cTn id="8" dur="500" fill="hold"/>
                                        <p:tgtEl>
                                          <p:spTgt spid="1423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41"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EG"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endParaRPr lang="ar-EG" altLang="en-US" sz="2400" b="1" u="sng" dirty="0">
              <a:solidFill>
                <a:prstClr val="black"/>
              </a:solidFill>
              <a:latin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EG"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r>
              <a:rPr kumimoji="0" lang="ar-SA"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خصائص الفرضية الجيدة</a:t>
            </a:r>
            <a:endPar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JO"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ct val="0"/>
              </a:spcBef>
              <a:spcAft>
                <a:spcPts val="0"/>
              </a:spcAft>
              <a:buClrTx/>
              <a:buSzTx/>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مناسبة للغرض من حيث المتغيرات والظروف والحجم وتتمتع بالبساطة ووضوح المفهوم، وذلك باستخدام ألفاظ سهلة وواضحة مع الابتعاد عن العموميات.</a:t>
            </a:r>
          </a:p>
          <a:p>
            <a:pPr marL="0" marR="0" lvl="0" indent="0" algn="just" defTabSz="914400" rtl="1" eaLnBrk="1" fontAlgn="auto" latinLnBrk="0" hangingPunct="1">
              <a:lnSpc>
                <a:spcPct val="150000"/>
              </a:lnSpc>
              <a:spcBef>
                <a:spcPct val="0"/>
              </a:spcBef>
              <a:spcAft>
                <a:spcPts val="0"/>
              </a:spcAft>
              <a:buClrTx/>
              <a:buSzTx/>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القدرة على شرح الحقائق وتقديم تفسير معقول للظاهرة المدروسة. </a:t>
            </a:r>
          </a:p>
          <a:p>
            <a:pPr marL="0" marR="0" lvl="0" indent="0" algn="just" defTabSz="914400" rtl="1" eaLnBrk="1" fontAlgn="auto" latinLnBrk="0" hangingPunct="1">
              <a:lnSpc>
                <a:spcPct val="150000"/>
              </a:lnSpc>
              <a:spcBef>
                <a:spcPct val="0"/>
              </a:spcBef>
              <a:spcAft>
                <a:spcPts val="0"/>
              </a:spcAft>
              <a:buClrTx/>
              <a:buSzTx/>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قابلية الاختبار والقياس حيث تملك إمكانية التحقق والقابلية للقياس.</a:t>
            </a:r>
          </a:p>
          <a:p>
            <a:pPr marL="0" marR="0" lvl="0" indent="0" algn="just" defTabSz="914400" rtl="1" eaLnBrk="1" fontAlgn="auto" latinLnBrk="0" hangingPunct="1">
              <a:lnSpc>
                <a:spcPct val="150000"/>
              </a:lnSpc>
              <a:spcBef>
                <a:spcPct val="0"/>
              </a:spcBef>
              <a:spcAft>
                <a:spcPts val="0"/>
              </a:spcAft>
              <a:buClrTx/>
              <a:buSzTx/>
              <a:buFontTx/>
              <a:buNone/>
              <a:tabLst/>
              <a:defRPr/>
            </a:pPr>
            <a:r>
              <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معقولية الفرضية حيث تكون الفرضية منسجمة مع الحقائق العلمية ولا تكون خيالية ومستحيلة.</a:t>
            </a:r>
          </a:p>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JO"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ar-SA" altLang="en-US" sz="24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00000"/>
              </a:lnSpc>
              <a:spcBef>
                <a:spcPct val="0"/>
              </a:spcBef>
              <a:spcAft>
                <a:spcPts val="0"/>
              </a:spcAft>
              <a:buClrTx/>
              <a:buSzTx/>
              <a:buFontTx/>
              <a:buNone/>
              <a:tabLst/>
              <a:defRPr/>
            </a:pPr>
            <a:endParaRPr kumimoji="0" lang="ar-SA" altLang="en-US" sz="1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ahoma" panose="020B0604030504040204" pitchFamily="34"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تحديد وصياغة أسئلة وفروض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5401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وبعد تحديد الفرضيات يمكن رسم </a:t>
            </a:r>
            <a:r>
              <a:rPr kumimoji="0" lang="ar-JO" sz="24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نموذج البحث </a:t>
            </a: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وهو رسم توضيحي يبين علاقة متغيرات البحث ببعضها البعض وفرضيات البحث.</a:t>
            </a:r>
            <a:endParaRPr kumimoji="0" lang="ar-EG"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200000"/>
              </a:lnSpc>
              <a:spcBef>
                <a:spcPts val="0"/>
              </a:spcBef>
              <a:spcAft>
                <a:spcPts val="0"/>
              </a:spcAft>
              <a:buClrTx/>
              <a:buSzTx/>
              <a:buFontTx/>
              <a:buNone/>
              <a:tabLst/>
              <a:defRPr/>
            </a:pPr>
            <a:endParaRPr lang="ar-EG" sz="2400" dirty="0">
              <a:solidFill>
                <a:prstClr val="black"/>
              </a:solidFill>
              <a:latin typeface="Calibri"/>
              <a:cs typeface="Times New Roman" panose="02020603050405020304" pitchFamily="18" charset="0"/>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وفيما يلي امثلة لنماذج دراسات سابقة:</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نموذج البحث</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2065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ar-JO" b="1" dirty="0">
                <a:latin typeface="Sakkal Majalla" panose="02000000000000000000" pitchFamily="2" charset="-78"/>
              </a:rPr>
              <a:t>نموذج البحث</a:t>
            </a:r>
            <a:endParaRPr lang="en-US" dirty="0">
              <a:latin typeface="Sakkal Majalla" panose="02000000000000000000" pitchFamily="2" charset="-78"/>
            </a:endParaRPr>
          </a:p>
        </p:txBody>
      </p:sp>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BF3FED16-8294-1520-D309-53A638291D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p:cNvPicPr>
            <a:picLocks noChangeAspect="1"/>
          </p:cNvPicPr>
          <p:nvPr/>
        </p:nvPicPr>
        <p:blipFill>
          <a:blip r:embed="rId3"/>
          <a:stretch>
            <a:fillRect/>
          </a:stretch>
        </p:blipFill>
        <p:spPr>
          <a:xfrm>
            <a:off x="971082" y="1559440"/>
            <a:ext cx="8454728" cy="5298560"/>
          </a:xfrm>
          <a:prstGeom prst="rect">
            <a:avLst/>
          </a:prstGeom>
        </p:spPr>
      </p:pic>
    </p:spTree>
    <p:extLst>
      <p:ext uri="{BB962C8B-B14F-4D97-AF65-F5344CB8AC3E}">
        <p14:creationId xmlns:p14="http://schemas.microsoft.com/office/powerpoint/2010/main" val="308966544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ar-JO" b="1" dirty="0">
                <a:latin typeface="Sakkal Majalla" panose="02000000000000000000" pitchFamily="2" charset="-78"/>
              </a:rPr>
              <a:t>نموذج البحث</a:t>
            </a:r>
            <a:endParaRPr lang="en-US" dirty="0">
              <a:latin typeface="Sakkal Majalla" panose="02000000000000000000" pitchFamily="2" charset="-78"/>
            </a:endParaRPr>
          </a:p>
        </p:txBody>
      </p:sp>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BF3FED16-8294-1520-D309-53A638291D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Picture 5"/>
          <p:cNvPicPr>
            <a:picLocks noChangeAspect="1"/>
          </p:cNvPicPr>
          <p:nvPr/>
        </p:nvPicPr>
        <p:blipFill>
          <a:blip r:embed="rId3"/>
          <a:stretch>
            <a:fillRect/>
          </a:stretch>
        </p:blipFill>
        <p:spPr>
          <a:xfrm>
            <a:off x="1319134" y="1407886"/>
            <a:ext cx="8106676" cy="5284855"/>
          </a:xfrm>
          <a:prstGeom prst="rect">
            <a:avLst/>
          </a:prstGeom>
        </p:spPr>
      </p:pic>
    </p:spTree>
    <p:extLst>
      <p:ext uri="{BB962C8B-B14F-4D97-AF65-F5344CB8AC3E}">
        <p14:creationId xmlns:p14="http://schemas.microsoft.com/office/powerpoint/2010/main" val="52712771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يقوم الباحث بعد تحديد مشكلة الدراسة بالمراجعة النظرية لما تم تناوله ممن سبقوه فيما يتعلق بالموضوع المبحوث ويشمل الإطار النظري للدراسة: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(أ) مراجعة الأدب السابق سواء من الكتب والوثائق والانترنت والتي تناولت الموضوع لإثراء الموضوع المبحوث.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(ب) مراجعة الدراسات السابقة المتعلقة بموضوع البحث؛ إذ سيوفر الاهتمام بالإطار النظري للدراسة للباحث نظرة سريعة للتطورات البحثية عن الموضوع، ويساعد الباحث في تحديد معنى وأهمية المشكلة وربط نتائج الدراسة مع المعرفة السابقة وكذلك تقديم ملخصات للدراسات السابقة التي تناولت الموضوع ومدى الاتفاق أو الاختلاف مع الدراسات السابقة؟ واقتراح مزيد من الدراسات مستقبلا وتجنب التكرار في الدراسات المشابهة. </a:t>
            </a:r>
          </a:p>
          <a:p>
            <a:pPr marL="0" marR="0" lvl="0" indent="0" algn="just" defTabSz="914400" rtl="1" eaLnBrk="1" fontAlgn="auto" latinLnBrk="0" hangingPunct="1">
              <a:lnSpc>
                <a:spcPct val="20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متن البحث وإطاره النظري</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0455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منهج البحث: </a:t>
            </a:r>
            <a:r>
              <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هو الطريقة التي سيسلكها الباحث في الإجابة عن الأسئلة، إنها خطة تبين وتحدد طرق وإجراءات جمع وتحليل البيانات. حيث يقوم الباحث من خلال منهج البحث بتحديد تصميم البحث ويختلف تصميم البحث باختلاف الهدف منه فقد يكون استكشاف عوامل معينة لظاهرة ما، أو توصيفها، أو إيجاد العلاقة أو السبب والأثر بين مجموعة من العوامل.</a:t>
            </a:r>
            <a:endParaRPr kumimoji="0" lang="ar-EG"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ويتم في مرحلة منهج البحث تحديد الاتي: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مجتمع الدراسة:  </a:t>
            </a:r>
            <a:r>
              <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ويمثل عناصر المجتمع الكلي للدراسة، فلو أردنا دراسة العقبات التي تواجه الشركات الصناعية المساهمة في الأردن، فإن مجتمع الدراسة يكون جميع الشركات الصناعية المساهمة المدرجة في سوق عمان المالي.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منهج البحث</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9638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2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2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عينة الدراسة: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وهي المجموعة الجزئية التي تسحب من المجتمع لإجراء الدراسة عليها، وتكون في المثال السابق عدد مسحوب عشوائياً من الشركات الصناعية المساهمة المدرجة في سوق عمان المالي. </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R="0" lvl="0" algn="just" defTabSz="914400" rtl="1" eaLnBrk="1" fontAlgn="auto" latinLnBrk="0" hangingPunct="1">
              <a:lnSpc>
                <a:spcPct val="100000"/>
              </a:lnSpc>
              <a:spcBef>
                <a:spcPts val="0"/>
              </a:spcBef>
              <a:spcAft>
                <a:spcPts val="0"/>
              </a:spcAft>
              <a:buClrTx/>
              <a:buSzTx/>
              <a:tabLst/>
              <a:defRPr/>
            </a:pPr>
            <a:endPar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2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نوع البحث: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من حيث الغرض والذي قد يكون استكشافي، أو وصفي، أو إيضاحي (علاقة أو سبب وأثر). </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R="0" lvl="0" algn="just" defTabSz="914400" rtl="1" eaLnBrk="1" fontAlgn="auto" latinLnBrk="0" hangingPunct="1">
              <a:lnSpc>
                <a:spcPct val="100000"/>
              </a:lnSpc>
              <a:spcBef>
                <a:spcPts val="0"/>
              </a:spcBef>
              <a:spcAft>
                <a:spcPts val="0"/>
              </a:spcAft>
              <a:buClrTx/>
              <a:buSzTx/>
              <a:tabLst/>
              <a:defRPr/>
            </a:pPr>
            <a:endPar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2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الاستراتيجيات المتبعة في البحث: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علماً أن أي استراتيجية يمكن إتباعها سواء في البحث الاستكشافي، أو الوصفي، أو الإيضاحي </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R="0" lvl="0" algn="just" defTabSz="914400" rtl="1" eaLnBrk="1" fontAlgn="auto" latinLnBrk="0" hangingPunct="1">
              <a:lnSpc>
                <a:spcPct val="100000"/>
              </a:lnSpc>
              <a:spcBef>
                <a:spcPts val="0"/>
              </a:spcBef>
              <a:spcAft>
                <a:spcPts val="0"/>
              </a:spcAft>
              <a:buClrTx/>
              <a:buSzTx/>
              <a:tabLst/>
              <a:defRPr/>
            </a:pPr>
            <a:endPar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2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طرائق جمع البيانات: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وتعني الحصول على أدلة فعلية لإثبات أو نفي الإجابة الأولية (الفرضية)، كما أن عملية جمع المعلومات مطلوبة وضرورية أيضاً لصياغة الفرضية البحثية والتي تعتمد بدورها على عملية جمع معلومات أخرى أشمل وأدق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منهج البحث</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8284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جمع البيانات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تعتبر عملية جمع البيانات في البحث العلمي من أهم الخطوات المستخدمة في البحث العلمي حيث تسهم في تحليل وتصنيف البيانات التي يتم تجميعها وفق المنهج العلمي المستخدم لعرضها في النهاية في صورة نتائج يمكن الاستفادة منها وتطبيقها على غيرها من الظواهر المشابهة، يقوم الباحث في هذه المرحلة بالحصول على البيانات من عينة الدراسة بطرق مختلفة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تحليل البيانات واختبار الفرضيات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يقوم الباحث في هذه المرحلة بعملية وصف للبيانات التي تم الحصول عليها مع التعليق عليها لإعطاء صورة واضحة للقاريء. كما يقوم بتحليل وتفسير البيانات التي تم الحصول عليها، إذ يحاول الوصول إلى إثبات أو دحض الفرضية البحثية بصورة أولية، كما تتضمن هذه العملية أيضاً تصنيف وترميز المعلومات ورسم المخططات والمنحنيات وإجراء المقارنات للوصول إلى نتائج أكثر دقة.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جمع البيانات وتحليلها</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6620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a:ln>
                  <a:noFill/>
                </a:ln>
                <a:solidFill>
                  <a:prstClr val="black"/>
                </a:solidFill>
                <a:effectLst/>
                <a:uLnTx/>
                <a:uFillTx/>
                <a:latin typeface="Calibri"/>
                <a:ea typeface="+mn-ea"/>
                <a:cs typeface="Times New Roman" panose="02020603050405020304" pitchFamily="18" charset="0"/>
              </a:rPr>
              <a:t>عرض البيانات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rPr>
              <a:t>يمكن أن تعرض البيانات المجمعة في بحث علمي بصيغ مختلفة من الأشكال والمخططات الإحصائية تبعاً لطبيعة تلك البيانات وخدمة لأغراض البحث، فقد تعرض البيانات بطريقة إنشائية أو عن طريق الرسوم البيانية أو عن طريق الجداول الإحصائية، كما يمكن أن تعرض بأكثر من طريقة في آن واحد.</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جمع البيانات وتحليلها</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5651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SA" altLang="ar-JO"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بعد الانتهاء من البحث لابد من تثبيت النتائج والاستنتاجات التي توصل إليها الباحث مع ربطها بالإطار النظري الذي تعرض له الباحث، وبيان مدى اتفاق واختلاف النتائج التي توصل إليها مع نتائج الدراسات السابقة، وما تميز به البحث الحالي عن الأبحاث السابقة.</a:t>
            </a:r>
            <a:r>
              <a:rPr kumimoji="0" lang="ar-JO" altLang="ar-JO"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ar-SA" altLang="ar-JO"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وأخيراً يقوم الباحث بتقديم التوصيات التي يراها مناسبة والمعتمدة على النتائج التي توصل إليها</a:t>
            </a:r>
            <a:r>
              <a:rPr kumimoji="0" lang="ar-JO" altLang="ar-JO"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a:t>
            </a:r>
            <a:endParaRPr kumimoji="0" lang="en-US" altLang="ar-JO"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a:latin typeface="Times New Roman" panose="02020603050405020304" pitchFamily="18" charset="0"/>
                <a:cs typeface="Times New Roman" panose="02020603050405020304" pitchFamily="18" charset="0"/>
              </a:rPr>
              <a:t>النتائج والتوصيات</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9195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SA" altLang="ar-JO"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يعني التوثيق إثبات مصادر المعلومات وإرجاعها إلى أصحابها توخياً للأمانة العلمية، واعترافاً بجهد الآخرين وحقوقهم العلمية، لذا لابد من تثبيت المراجع التي تعود إليها في بحثك داخل النص لتساعد القاريء على تحديد موقع مرجع المعلومات في قائمة المراجع في نهاية البحث.</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SA" altLang="ar-JO"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ويشمل التوثيق: التوثيق في النص، والتوثيق في قائمة المراجع، والتوثيق في قائمة المصادر. </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توثيق مراجع البحث</a:t>
            </a: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2475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Low" defTabSz="914400" rtl="1" eaLnBrk="0" fontAlgn="auto" latinLnBrk="0" hangingPunct="0">
              <a:lnSpc>
                <a:spcPct val="100000"/>
              </a:lnSpc>
              <a:spcBef>
                <a:spcPts val="0"/>
              </a:spcBef>
              <a:spcAft>
                <a:spcPts val="0"/>
              </a:spcAft>
              <a:buClr>
                <a:srgbClr val="0AAED4"/>
              </a:buClr>
              <a:buSzPct val="135000"/>
              <a:tabLst/>
              <a:defRPr/>
            </a:pPr>
            <a:r>
              <a:rPr kumimoji="0" lang="ar-JO"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في نهاية المحاضرة وبعد ان قمنا بعرض خطوات البحث العلمي يمكن تلخيص اهمية التسلسل في عرض خطوات البحث العلمي بالنقاط التالية:</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justLow" defTabSz="914400" rtl="1" eaLnBrk="0" fontAlgn="auto" latinLnBrk="0" hangingPunct="0">
              <a:lnSpc>
                <a:spcPct val="100000"/>
              </a:lnSpc>
              <a:spcBef>
                <a:spcPts val="0"/>
              </a:spcBef>
              <a:spcAft>
                <a:spcPts val="0"/>
              </a:spcAft>
              <a:buClr>
                <a:srgbClr val="0AAED4"/>
              </a:buClr>
              <a:buSzPct val="135000"/>
              <a:tabLst/>
              <a:defRPr/>
            </a:pPr>
            <a:endPar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0" fontAlgn="auto" latinLnBrk="0" hangingPunct="0">
              <a:lnSpc>
                <a:spcPct val="100000"/>
              </a:lnSpc>
              <a:spcBef>
                <a:spcPts val="0"/>
              </a:spcBef>
              <a:spcAft>
                <a:spcPts val="0"/>
              </a:spcAft>
              <a:buClr>
                <a:srgbClr val="0AAED4"/>
              </a:buClr>
              <a:buSzPct val="135000"/>
              <a:buFont typeface="Wingdings" panose="05000000000000000000" pitchFamily="2" charset="2"/>
              <a:buChar char="§"/>
              <a:tabLst/>
              <a:defRPr/>
            </a:pPr>
            <a:r>
              <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إن كتابة خطوات البحث العلمي بالترتيب تعطي انطباعًا حسنًا عن أداء الباحث العلمي لدى الجهة المشرفة على البحث العلمي، ولا سيما انطباعًا جيدًا عن محتوى البحث العلمي.</a:t>
            </a:r>
          </a:p>
          <a:p>
            <a:pPr marL="342900" marR="0" lvl="0" indent="-342900" algn="justLow" defTabSz="914400" rtl="1" eaLnBrk="0" fontAlgn="auto" latinLnBrk="0" hangingPunct="0">
              <a:lnSpc>
                <a:spcPct val="100000"/>
              </a:lnSpc>
              <a:spcBef>
                <a:spcPts val="0"/>
              </a:spcBef>
              <a:spcAft>
                <a:spcPts val="0"/>
              </a:spcAft>
              <a:buClr>
                <a:srgbClr val="0AAED4"/>
              </a:buClr>
              <a:buSzPct val="135000"/>
              <a:buFont typeface="Wingdings" panose="05000000000000000000" pitchFamily="2" charset="2"/>
              <a:buChar char="§"/>
              <a:tabLst/>
              <a:defRPr/>
            </a:pPr>
            <a:endPar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0" fontAlgn="auto" latinLnBrk="0" hangingPunct="0">
              <a:lnSpc>
                <a:spcPct val="100000"/>
              </a:lnSpc>
              <a:spcBef>
                <a:spcPts val="0"/>
              </a:spcBef>
              <a:spcAft>
                <a:spcPts val="0"/>
              </a:spcAft>
              <a:buClr>
                <a:srgbClr val="0AAED4"/>
              </a:buClr>
              <a:buSzPct val="135000"/>
              <a:buFont typeface="Wingdings" panose="05000000000000000000" pitchFamily="2" charset="2"/>
              <a:buChar char="§"/>
              <a:tabLst/>
              <a:defRPr/>
            </a:pPr>
            <a:r>
              <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إن كتابة خطوات البحث العلمي بالترتيب تعمل على زيادة إدراك الباحث العلمي حول المعلومات التي يحصل عليها بشكل ترتيبي، ومن ثم يصل في النهاية إلى أن يمتلك القدرة على التخيل او التنبؤ بما سوف يحدث مستقبلًا فيما يخص الموضوع الذي يتناوله الباحث العلمي في البحث العلمي القائم عليه.</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a:latin typeface="Times New Roman" panose="02020603050405020304" pitchFamily="18" charset="0"/>
                <a:cs typeface="Times New Roman" panose="02020603050405020304" pitchFamily="18" charset="0"/>
              </a:rPr>
              <a:t>الخاتمة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13103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0" fontAlgn="auto" latinLnBrk="0" hangingPunct="0">
              <a:lnSpc>
                <a:spcPct val="100000"/>
              </a:lnSpc>
              <a:spcBef>
                <a:spcPts val="0"/>
              </a:spcBef>
              <a:spcAft>
                <a:spcPts val="0"/>
              </a:spcAft>
              <a:buClr>
                <a:srgbClr val="0AAED4"/>
              </a:buClr>
              <a:buSzPct val="135000"/>
              <a:buFont typeface="Wingdings" panose="05000000000000000000" pitchFamily="2" charset="2"/>
              <a:buChar char="§"/>
              <a:tabLst/>
              <a:defRPr/>
            </a:pPr>
            <a:endPar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0" fontAlgn="auto" latinLnBrk="0" hangingPunct="0">
              <a:lnSpc>
                <a:spcPct val="100000"/>
              </a:lnSpc>
              <a:spcBef>
                <a:spcPts val="0"/>
              </a:spcBef>
              <a:spcAft>
                <a:spcPts val="0"/>
              </a:spcAft>
              <a:buClr>
                <a:srgbClr val="0AAED4"/>
              </a:buClr>
              <a:buSzPct val="135000"/>
              <a:buFont typeface="Wingdings" panose="05000000000000000000" pitchFamily="2" charset="2"/>
              <a:buChar char="§"/>
              <a:tabLst/>
              <a:defRPr/>
            </a:pPr>
            <a:r>
              <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إن كتابة خطوات البحث العلمي بالترتيب تضفي شيئًا من التوافق بين عناصر البحث العلمي، حيث يقوم الباحث العلمي بكتابة كل خطوة من خطوات البحث العلمي بحيث تعتمد محتويات كل خطوة على ما سبقها، مثال على ذلك، فإن كتابة الباحث العلمي لمقدمة البحث العلمي تعتمد على عنوان البحث العلمي، أي لا يمكن أن يدرك الباحث العلمي عما سيقوم بكتابته إلا إذا عرف اسم عنوان البحث العلمي.</a:t>
            </a:r>
          </a:p>
          <a:p>
            <a:pPr marL="342900" marR="0" lvl="0" indent="-342900" algn="justLow" defTabSz="914400" rtl="1" eaLnBrk="0" fontAlgn="auto" latinLnBrk="0" hangingPunct="0">
              <a:lnSpc>
                <a:spcPct val="100000"/>
              </a:lnSpc>
              <a:spcBef>
                <a:spcPts val="0"/>
              </a:spcBef>
              <a:spcAft>
                <a:spcPts val="0"/>
              </a:spcAft>
              <a:buClr>
                <a:srgbClr val="0AAED4"/>
              </a:buClr>
              <a:buSzPct val="135000"/>
              <a:buFont typeface="Wingdings" panose="05000000000000000000" pitchFamily="2" charset="2"/>
              <a:buChar char="§"/>
              <a:tabLst/>
              <a:defRPr/>
            </a:pPr>
            <a:endPar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Low" defTabSz="914400" rtl="1" eaLnBrk="0" fontAlgn="auto" latinLnBrk="0" hangingPunct="0">
              <a:lnSpc>
                <a:spcPct val="100000"/>
              </a:lnSpc>
              <a:spcBef>
                <a:spcPts val="0"/>
              </a:spcBef>
              <a:spcAft>
                <a:spcPts val="0"/>
              </a:spcAft>
              <a:buClr>
                <a:srgbClr val="0AAED4"/>
              </a:buClr>
              <a:buSzPct val="135000"/>
              <a:buFont typeface="Wingdings" panose="05000000000000000000" pitchFamily="2" charset="2"/>
              <a:buChar char="§"/>
              <a:tabLst/>
              <a:defRPr/>
            </a:pPr>
            <a:r>
              <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إن كتابة خطوات البحث العلمي بالترتيب تسهل على القارئ فهم المعلومات التي كان قد أدرجها الباحث العلمي في البحث العلمي حول موضوع معين، إذ تترتب المعلومات تدريجيًا في ذهنه منذ بداية قراءته للبحث العلمي من بدايته.</a:t>
            </a:r>
          </a:p>
          <a:p>
            <a:pPr marL="0" marR="0" lvl="0" indent="0" algn="justLow" defTabSz="914400" rtl="1" eaLnBrk="0" fontAlgn="auto" latinLnBrk="0" hangingPunct="0">
              <a:lnSpc>
                <a:spcPct val="100000"/>
              </a:lnSpc>
              <a:spcBef>
                <a:spcPts val="0"/>
              </a:spcBef>
              <a:spcAft>
                <a:spcPts val="0"/>
              </a:spcAft>
              <a:buClr>
                <a:srgbClr val="0AAED4"/>
              </a:buClr>
              <a:buSzPct val="135000"/>
              <a:buFontTx/>
              <a:buNone/>
              <a:tabLst/>
              <a:defRPr/>
            </a:pPr>
            <a:endPar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a:latin typeface="Times New Roman" panose="02020603050405020304" pitchFamily="18" charset="0"/>
                <a:cs typeface="Times New Roman" panose="02020603050405020304" pitchFamily="18" charset="0"/>
              </a:rPr>
              <a:t>الخاتمة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313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0" fontAlgn="auto" latinLnBrk="0" hangingPunct="0">
              <a:lnSpc>
                <a:spcPct val="100000"/>
              </a:lnSpc>
              <a:spcBef>
                <a:spcPts val="0"/>
              </a:spcBef>
              <a:spcAft>
                <a:spcPts val="0"/>
              </a:spcAft>
              <a:buClr>
                <a:srgbClr val="0AAED4"/>
              </a:buClr>
              <a:buSzPct val="135000"/>
              <a:buFont typeface="Wingdings" panose="05000000000000000000" pitchFamily="2" charset="2"/>
              <a:buChar char="§"/>
              <a:tabLst/>
              <a:defRPr/>
            </a:pPr>
            <a:r>
              <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إن كتابة خطوات البحث العلمي بالترتيب تهيئ كل من الباحث العلمي والقارئ بالنتائج التي سوف يصلون إليها فيما بعد، إذ يتوقع الباحث العلمي النتائج حول مشكلة البحث العلمي الذي يتناوله وهذا بناءً على المعلومات التي قام بقراءتها وتحليلها بناءً على أسس صحيحة وقواعد علمية. يجدر بالذكر أن الباحث العلمي يكن متوقعًا لنتائج الدراسة وهو في طور تحليل المعلومات خلال الإجراءات المناسبة لمشكلة خطة البحث. أما القارئ فقد يتوقع النتائج التي ستؤول إليها الدراسة خلال عملية قراءته لها.</a:t>
            </a:r>
          </a:p>
          <a:p>
            <a:pPr marL="342900" marR="0" lvl="0" indent="-342900" algn="justLow" defTabSz="914400" rtl="1" eaLnBrk="0" fontAlgn="auto" latinLnBrk="0" hangingPunct="0">
              <a:lnSpc>
                <a:spcPct val="100000"/>
              </a:lnSpc>
              <a:spcBef>
                <a:spcPts val="0"/>
              </a:spcBef>
              <a:spcAft>
                <a:spcPts val="0"/>
              </a:spcAft>
              <a:buClr>
                <a:srgbClr val="0AAED4"/>
              </a:buClr>
              <a:buSzPct val="135000"/>
              <a:buFont typeface="Wingdings" panose="05000000000000000000" pitchFamily="2" charset="2"/>
              <a:buChar char="§"/>
              <a:tabLst/>
              <a:defRPr/>
            </a:pPr>
            <a:endParaRPr kumimoji="0" lang="ar-JO"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Low" defTabSz="914400" rtl="1" eaLnBrk="0" fontAlgn="auto" latinLnBrk="0" hangingPunct="0">
              <a:lnSpc>
                <a:spcPct val="100000"/>
              </a:lnSpc>
              <a:spcBef>
                <a:spcPts val="0"/>
              </a:spcBef>
              <a:spcAft>
                <a:spcPts val="0"/>
              </a:spcAft>
              <a:buClr>
                <a:srgbClr val="0AAED4"/>
              </a:buClr>
              <a:buSzPct val="135000"/>
              <a:buFontTx/>
              <a:buNone/>
              <a:tabLst/>
              <a:defRPr/>
            </a:pPr>
            <a:r>
              <a:rPr kumimoji="0" lang="ar-JO"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لذا يمكن القول، بأن هناك أهمية كبيرة تدفع الباحث العلمي إلى ضرورة كتابة خطوات البحث العلمي بالترتيب. حيث تتوزع هذه الأهمية على الباحث نفسه والقارئ على حدٍ سواء.</a:t>
            </a: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a:latin typeface="Times New Roman" panose="02020603050405020304" pitchFamily="18" charset="0"/>
                <a:cs typeface="Times New Roman" panose="02020603050405020304" pitchFamily="18" charset="0"/>
              </a:rPr>
              <a:t>الخاتمة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JO"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391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81BCC0-549B-4EE8-A0B3-0E522BEFD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8DB3C4-5C3D-4498-8D75-0036334CC2EB}">
  <ds:schemaRefs>
    <ds:schemaRef ds:uri="http://schemas.microsoft.com/sharepoint/v3/contenttype/forms"/>
  </ds:schemaRefs>
</ds:datastoreItem>
</file>

<file path=customXml/itemProps3.xml><?xml version="1.0" encoding="utf-8"?>
<ds:datastoreItem xmlns:ds="http://schemas.openxmlformats.org/officeDocument/2006/customXml" ds:itemID="{FD545394-9EEE-42D7-AAAC-3EE4E7836DBB}">
  <ds:schemaRefs>
    <ds:schemaRef ds:uri="http://schemas.microsoft.com/office/2006/documentManagement/types"/>
    <ds:schemaRef ds:uri="49100919-8a76-4266-be0c-7dc583902cb4"/>
    <ds:schemaRef ds:uri="http://purl.org/dc/elements/1.1/"/>
    <ds:schemaRef ds:uri="http://purl.org/dc/terms/"/>
    <ds:schemaRef ds:uri="http://purl.org/dc/dcmitype/"/>
    <ds:schemaRef ds:uri="http://schemas.microsoft.com/office/infopath/2007/PartnerControls"/>
    <ds:schemaRef ds:uri="http://www.w3.org/XML/1998/namespace"/>
    <ds:schemaRef ds:uri="http://schemas.openxmlformats.org/package/2006/metadata/core-propertie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1504</TotalTime>
  <Words>3431</Words>
  <Application>Microsoft Office PowerPoint</Application>
  <PresentationFormat>Widescreen</PresentationFormat>
  <Paragraphs>403</Paragraphs>
  <Slides>46</Slides>
  <Notes>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46</vt:i4>
      </vt:variant>
    </vt:vector>
  </HeadingPairs>
  <TitlesOfParts>
    <vt:vector size="56" baseType="lpstr">
      <vt:lpstr>Arial</vt:lpstr>
      <vt:lpstr>Calibri</vt:lpstr>
      <vt:lpstr>Calibri Light</vt:lpstr>
      <vt:lpstr>Roboto Light</vt:lpstr>
      <vt:lpstr>Sakkal Majalla</vt:lpstr>
      <vt:lpstr>Tahoma</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متغيرات البحث</vt:lpstr>
      <vt:lpstr>متغيرات البحث</vt:lpstr>
      <vt:lpstr>متغيرات البحث</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نموذج البحث</vt:lpstr>
      <vt:lpstr>نموذج البحث</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asmaabau</cp:lastModifiedBy>
  <cp:revision>89</cp:revision>
  <dcterms:created xsi:type="dcterms:W3CDTF">2023-04-29T09:08:00Z</dcterms:created>
  <dcterms:modified xsi:type="dcterms:W3CDTF">2024-06-12T01:05:09Z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