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1" r:id="rId4"/>
    <p:sldMasterId id="2147483799" r:id="rId5"/>
    <p:sldMasterId id="2147483818" r:id="rId6"/>
  </p:sldMasterIdLst>
  <p:notesMasterIdLst>
    <p:notesMasterId r:id="rId48"/>
  </p:notesMasterIdLst>
  <p:handoutMasterIdLst>
    <p:handoutMasterId r:id="rId49"/>
  </p:handoutMasterIdLst>
  <p:sldIdLst>
    <p:sldId id="480" r:id="rId7"/>
    <p:sldId id="556" r:id="rId8"/>
    <p:sldId id="557" r:id="rId9"/>
    <p:sldId id="609" r:id="rId10"/>
    <p:sldId id="626" r:id="rId11"/>
    <p:sldId id="627" r:id="rId12"/>
    <p:sldId id="628" r:id="rId13"/>
    <p:sldId id="625" r:id="rId14"/>
    <p:sldId id="638" r:id="rId15"/>
    <p:sldId id="637" r:id="rId16"/>
    <p:sldId id="610" r:id="rId17"/>
    <p:sldId id="629" r:id="rId18"/>
    <p:sldId id="630" r:id="rId19"/>
    <p:sldId id="631" r:id="rId20"/>
    <p:sldId id="632" r:id="rId21"/>
    <p:sldId id="633" r:id="rId22"/>
    <p:sldId id="634" r:id="rId23"/>
    <p:sldId id="635" r:id="rId24"/>
    <p:sldId id="636" r:id="rId25"/>
    <p:sldId id="611" r:id="rId26"/>
    <p:sldId id="612" r:id="rId27"/>
    <p:sldId id="613" r:id="rId28"/>
    <p:sldId id="639" r:id="rId29"/>
    <p:sldId id="640" r:id="rId30"/>
    <p:sldId id="641" r:id="rId31"/>
    <p:sldId id="642" r:id="rId32"/>
    <p:sldId id="643" r:id="rId33"/>
    <p:sldId id="644" r:id="rId34"/>
    <p:sldId id="645" r:id="rId35"/>
    <p:sldId id="614" r:id="rId36"/>
    <p:sldId id="615" r:id="rId37"/>
    <p:sldId id="616" r:id="rId38"/>
    <p:sldId id="617" r:id="rId39"/>
    <p:sldId id="618" r:id="rId40"/>
    <p:sldId id="619" r:id="rId41"/>
    <p:sldId id="620" r:id="rId42"/>
    <p:sldId id="621" r:id="rId43"/>
    <p:sldId id="622" r:id="rId44"/>
    <p:sldId id="623" r:id="rId45"/>
    <p:sldId id="624" r:id="rId46"/>
    <p:sldId id="559" r:id="rId4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4489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499" autoAdjust="0"/>
    <p:restoredTop sz="93879" autoAdjust="0"/>
  </p:normalViewPr>
  <p:slideViewPr>
    <p:cSldViewPr snapToGrid="0">
      <p:cViewPr varScale="1">
        <p:scale>
          <a:sx n="97" d="100"/>
          <a:sy n="97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0" d="100"/>
          <a:sy n="60" d="100"/>
        </p:scale>
        <p:origin x="3187" y="3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commentAuthors" Target="commentAuthors.xml"/><Relationship Id="rId7" Type="http://schemas.openxmlformats.org/officeDocument/2006/relationships/slide" Target="slides/slide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2.xml"/><Relationship Id="rId51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CB4F3C-75A8-4BB8-A18E-B730DDD68B5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AE10D8-98A5-4E68-A41F-7AA79FF6968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5764CF-3664-45D0-9B27-4222DB1A6BA7}" type="datetimeFigureOut">
              <a:rPr lang="en-US" smtClean="0"/>
              <a:t>7/4/24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77EF411-0DAB-4BCE-94A8-E903E205493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11237F-7CCA-4423-B624-29C06FF2E74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8CD4AB-B9A2-4248-B31F-8EBC71546D8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7791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7E720-7243-402E-A0D4-CE3189C951A5}" type="datetimeFigureOut">
              <a:rPr lang="en-US" noProof="0" smtClean="0"/>
              <a:t>7/4/24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BE9C73-6CDE-45E2-97F8-E3C5308FA232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6349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128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8540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7349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5020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776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94530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77331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001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7345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3086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152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88190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7353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9062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5015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1971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4898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26121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99382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69943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67158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1614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58366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77364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328169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24414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383610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46294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03554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98308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53593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09210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24755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24025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23836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68139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185637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39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215290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6C831C-86A9-461F-9561-2B116496A405}" type="slidenum">
              <a:rPr lang="en-US" smtClean="0">
                <a:solidFill>
                  <a:prstClr val="black"/>
                </a:solidFill>
              </a:rPr>
              <a:pPr/>
              <a:t>40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928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68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865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464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928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49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5976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63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06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797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212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9905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375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98724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65750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3235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96580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05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107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242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92073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3485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805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002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137824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5719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8794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31576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417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391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1299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8532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528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868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3266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01273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80763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210607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7726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11064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66483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82666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1172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71121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86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4392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40934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75198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cs typeface="Arial" panose="020B0604020202020204" pitchFamily="34" charset="0"/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1022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406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0" r:id="rId1"/>
    <p:sldLayoutId id="2147483801" r:id="rId2"/>
    <p:sldLayoutId id="2147483802" r:id="rId3"/>
    <p:sldLayoutId id="2147483803" r:id="rId4"/>
    <p:sldLayoutId id="2147483804" r:id="rId5"/>
    <p:sldLayoutId id="2147483805" r:id="rId6"/>
    <p:sldLayoutId id="2147483806" r:id="rId7"/>
    <p:sldLayoutId id="2147483807" r:id="rId8"/>
    <p:sldLayoutId id="2147483808" r:id="rId9"/>
    <p:sldLayoutId id="2147483809" r:id="rId10"/>
    <p:sldLayoutId id="2147483810" r:id="rId11"/>
    <p:sldLayoutId id="2147483811" r:id="rId12"/>
    <p:sldLayoutId id="2147483812" r:id="rId13"/>
    <p:sldLayoutId id="2147483813" r:id="rId14"/>
    <p:sldLayoutId id="2147483814" r:id="rId15"/>
    <p:sldLayoutId id="2147483815" r:id="rId16"/>
    <p:sldLayoutId id="2147483816" r:id="rId17"/>
    <p:sldLayoutId id="214748381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B357D8-08AE-4402-89B1-D25290379B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7/4/24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594D9-16FF-41FC-800F-A16BF13F398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72744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  <p:sldLayoutId id="214748383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.bin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8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6.png"/><Relationship Id="rId9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0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6.png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2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6.png"/><Relationship Id="rId9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4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6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6.png"/><Relationship Id="rId9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18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6.png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0.bin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19.bin"/><Relationship Id="rId4" Type="http://schemas.openxmlformats.org/officeDocument/2006/relationships/image" Target="../media/image6.png"/><Relationship Id="rId9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2.bin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21.bin"/><Relationship Id="rId4" Type="http://schemas.openxmlformats.org/officeDocument/2006/relationships/image" Target="../media/image6.png"/><Relationship Id="rId9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4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23.bin"/><Relationship Id="rId4" Type="http://schemas.openxmlformats.org/officeDocument/2006/relationships/image" Target="../media/image6.png"/><Relationship Id="rId9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6.bin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6.png"/><Relationship Id="rId9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28.bin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27.bin"/><Relationship Id="rId4" Type="http://schemas.openxmlformats.org/officeDocument/2006/relationships/image" Target="../media/image6.png"/><Relationship Id="rId9" Type="http://schemas.openxmlformats.org/officeDocument/2006/relationships/image" Target="../media/image2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0.bin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29.bin"/><Relationship Id="rId4" Type="http://schemas.openxmlformats.org/officeDocument/2006/relationships/image" Target="../media/image6.png"/><Relationship Id="rId9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2.bin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1.bin"/><Relationship Id="rId4" Type="http://schemas.openxmlformats.org/officeDocument/2006/relationships/image" Target="../media/image6.png"/><Relationship Id="rId9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4.bin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6.png"/><Relationship Id="rId9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6.bin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5.bin"/><Relationship Id="rId4" Type="http://schemas.openxmlformats.org/officeDocument/2006/relationships/image" Target="../media/image6.png"/><Relationship Id="rId9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38.bin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7.bin"/><Relationship Id="rId10" Type="http://schemas.openxmlformats.org/officeDocument/2006/relationships/image" Target="../media/image28.png"/><Relationship Id="rId4" Type="http://schemas.openxmlformats.org/officeDocument/2006/relationships/image" Target="../media/image6.png"/><Relationship Id="rId9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0.bin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9.bin"/><Relationship Id="rId4" Type="http://schemas.openxmlformats.org/officeDocument/2006/relationships/image" Target="../media/image6.png"/><Relationship Id="rId9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2.bin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41.bin"/><Relationship Id="rId4" Type="http://schemas.openxmlformats.org/officeDocument/2006/relationships/image" Target="../media/image6.png"/><Relationship Id="rId9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4.bin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6.png"/><Relationship Id="rId9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6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45.bin"/><Relationship Id="rId4" Type="http://schemas.openxmlformats.org/officeDocument/2006/relationships/image" Target="../media/image6.png"/><Relationship Id="rId9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48.bin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47.bin"/><Relationship Id="rId4" Type="http://schemas.openxmlformats.org/officeDocument/2006/relationships/image" Target="../media/image6.png"/><Relationship Id="rId9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0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49.bin"/><Relationship Id="rId4" Type="http://schemas.openxmlformats.org/officeDocument/2006/relationships/image" Target="../media/image6.png"/><Relationship Id="rId9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2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51.bin"/><Relationship Id="rId4" Type="http://schemas.openxmlformats.org/officeDocument/2006/relationships/image" Target="../media/image6.png"/><Relationship Id="rId9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4.bin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53.bin"/><Relationship Id="rId4" Type="http://schemas.openxmlformats.org/officeDocument/2006/relationships/image" Target="../media/image6.png"/><Relationship Id="rId9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6.bin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55.bin"/><Relationship Id="rId4" Type="http://schemas.openxmlformats.org/officeDocument/2006/relationships/image" Target="../media/image6.png"/><Relationship Id="rId9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58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57.bin"/><Relationship Id="rId4" Type="http://schemas.openxmlformats.org/officeDocument/2006/relationships/image" Target="../media/image6.png"/><Relationship Id="rId9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0.bin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59.bin"/><Relationship Id="rId4" Type="http://schemas.openxmlformats.org/officeDocument/2006/relationships/image" Target="../media/image6.png"/><Relationship Id="rId9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2.bin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61.bin"/><Relationship Id="rId4" Type="http://schemas.openxmlformats.org/officeDocument/2006/relationships/image" Target="../media/image6.png"/><Relationship Id="rId9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4.bin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63.bin"/><Relationship Id="rId4" Type="http://schemas.openxmlformats.org/officeDocument/2006/relationships/image" Target="../media/image6.png"/><Relationship Id="rId9" Type="http://schemas.openxmlformats.org/officeDocument/2006/relationships/image" Target="../media/image41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6.bin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65.bin"/><Relationship Id="rId4" Type="http://schemas.openxmlformats.org/officeDocument/2006/relationships/image" Target="../media/image6.png"/><Relationship Id="rId9" Type="http://schemas.openxmlformats.org/officeDocument/2006/relationships/image" Target="../media/image42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68.bin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67.bin"/><Relationship Id="rId4" Type="http://schemas.openxmlformats.org/officeDocument/2006/relationships/image" Target="../media/image6.png"/><Relationship Id="rId9" Type="http://schemas.openxmlformats.org/officeDocument/2006/relationships/image" Target="../media/image43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0.bin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69.bin"/><Relationship Id="rId4" Type="http://schemas.openxmlformats.org/officeDocument/2006/relationships/image" Target="../media/image6.png"/><Relationship Id="rId9" Type="http://schemas.openxmlformats.org/officeDocument/2006/relationships/image" Target="../media/image44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8.png"/><Relationship Id="rId7" Type="http://schemas.openxmlformats.org/officeDocument/2006/relationships/oleObject" Target="../embeddings/oleObject72.bin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3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71.bin"/><Relationship Id="rId4" Type="http://schemas.openxmlformats.org/officeDocument/2006/relationships/image" Target="../media/image6.png"/><Relationship Id="rId9" Type="http://schemas.openxmlformats.org/officeDocument/2006/relationships/image" Target="../media/image45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8474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Amjad Qtaish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70905" y="2391876"/>
            <a:ext cx="488646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Quality and Management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1282" y="598371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48630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DS601</a:t>
            </a: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Mining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9269" y="-133452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" y="-2336579"/>
            <a:ext cx="12191999" cy="8382525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>
              <a:solidFill>
                <a:prstClr val="white"/>
              </a:solidFill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white"/>
                </a:solidFill>
                <a:cs typeface="Arial" panose="020B0604020202020204" pitchFamily="34" charset="0"/>
              </a:rPr>
              <a:t>www.midocean.ae</a:t>
            </a:r>
          </a:p>
        </p:txBody>
      </p:sp>
      <p:sp>
        <p:nvSpPr>
          <p:cNvPr id="16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1144781" y="6045946"/>
            <a:ext cx="4307505" cy="51283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Mining </a:t>
            </a:r>
            <a:r>
              <a:rPr lang="en-US" sz="2000" b="1" dirty="0">
                <a:solidFill>
                  <a:srgbClr val="00B0F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(DS601)</a:t>
            </a:r>
            <a:endParaRPr lang="ar-YE" sz="2000" b="1" dirty="0">
              <a:solidFill>
                <a:srgbClr val="35A8E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99" y="5902683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671930" y="1258957"/>
            <a:ext cx="6520069" cy="1076344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en-US" sz="1100" b="1" i="1" dirty="0">
              <a:solidFill>
                <a:prstClr val="white"/>
              </a:solidFill>
              <a:ea typeface="Majalla UI"/>
              <a:cs typeface="Majalla UI"/>
            </a:endParaRPr>
          </a:p>
          <a:p>
            <a:pPr algn="ctr"/>
            <a:r>
              <a:rPr lang="en-US" sz="2400" b="1" dirty="0">
                <a:solidFill>
                  <a:srgbClr val="FF9518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Lecture: #05</a:t>
            </a:r>
            <a:endParaRPr lang="en-US" sz="3200" b="1" dirty="0">
              <a:solidFill>
                <a:srgbClr val="FF9518"/>
              </a:solidFill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en-US" sz="3200" b="1" dirty="0">
                <a:solidFill>
                  <a:srgbClr val="84492B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Data Quality and Management</a:t>
            </a:r>
            <a:br>
              <a:rPr lang="en-US" sz="2000" dirty="0">
                <a:solidFill>
                  <a:prstClr val="black"/>
                </a:solidFill>
              </a:rPr>
            </a:br>
            <a:endParaRPr lang="en-US" sz="3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F8C6DE-7EFA-F2C5-3B43-056758C06827}"/>
              </a:ext>
            </a:extLst>
          </p:cNvPr>
          <p:cNvSpPr txBox="1"/>
          <p:nvPr/>
        </p:nvSpPr>
        <p:spPr>
          <a:xfrm>
            <a:off x="6009723" y="4674012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2800" b="1" i="1" dirty="0">
                <a:solidFill>
                  <a:srgbClr val="35A8E0"/>
                </a:solidFill>
                <a:latin typeface="Calibri" panose="020F0502020204030204"/>
              </a:rPr>
              <a:t>Dr. Amjad Qtaish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Faculty of Informatics </a:t>
            </a:r>
            <a:endParaRPr lang="en-US" sz="1400" i="1" dirty="0">
              <a:solidFill>
                <a:srgbClr val="35A8E0"/>
              </a:solidFill>
              <a:latin typeface="Calibri" panose="020F0502020204030204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400" i="1" dirty="0" err="1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Midocean</a:t>
            </a:r>
            <a:r>
              <a:rPr lang="en-US" sz="1400" i="1" dirty="0">
                <a:solidFill>
                  <a:srgbClr val="35A8E0"/>
                </a:solidFill>
                <a:latin typeface="Calibri" panose="020F0502020204030204"/>
                <a:ea typeface="Majalla UI"/>
                <a:cs typeface="Majalla UI"/>
              </a:rPr>
              <a:t> University  </a:t>
            </a:r>
          </a:p>
        </p:txBody>
      </p:sp>
      <p:pic>
        <p:nvPicPr>
          <p:cNvPr id="6" name="Picture 5" descr="A blue circle with white text&#10;&#10;Description automatically generated">
            <a:extLst>
              <a:ext uri="{FF2B5EF4-FFF2-40B4-BE49-F238E27FC236}">
                <a16:creationId xmlns:a16="http://schemas.microsoft.com/office/drawing/2014/main" id="{8DACC2BA-3334-FF76-41AF-8888F9E74D7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915" y="2328777"/>
            <a:ext cx="5559018" cy="2200445"/>
          </a:xfrm>
          <a:prstGeom prst="rect">
            <a:avLst/>
          </a:prstGeom>
          <a:effectLst>
            <a:glow>
              <a:schemeClr val="accent1">
                <a:alpha val="40000"/>
              </a:schemeClr>
            </a:glow>
            <a:softEdge rad="0"/>
          </a:effectLst>
        </p:spPr>
      </p:pic>
      <p:pic>
        <p:nvPicPr>
          <p:cNvPr id="7" name="Graphic 21">
            <a:extLst>
              <a:ext uri="{FF2B5EF4-FFF2-40B4-BE49-F238E27FC236}">
                <a16:creationId xmlns:a16="http://schemas.microsoft.com/office/drawing/2014/main" id="{412D04FD-BD5C-242F-2D6B-29F9E4EBD04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518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8175547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Quality and Management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6133662" y="1750753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8479740"/>
              </p:ext>
            </p:extLst>
          </p:nvPr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3">
            <a:extLst>
              <a:ext uri="{FF2B5EF4-FFF2-40B4-BE49-F238E27FC236}">
                <a16:creationId xmlns:a16="http://schemas.microsoft.com/office/drawing/2014/main" id="{0A2E43F4-3226-2755-85A1-09D2474FB070}"/>
              </a:ext>
            </a:extLst>
          </p:cNvPr>
          <p:cNvSpPr txBox="1">
            <a:spLocks noChangeArrowheads="1"/>
          </p:cNvSpPr>
          <p:nvPr/>
        </p:nvSpPr>
        <p:spPr>
          <a:xfrm>
            <a:off x="610964" y="1731925"/>
            <a:ext cx="7949939" cy="4008535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en-US" dirty="0"/>
              <a:t>Data, Information, and knowledge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What is Data Quality ?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Quality Dimensions, Rules, Process, Roles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Quality Example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Quality Technology Support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Summary</a:t>
            </a:r>
          </a:p>
          <a:p>
            <a:pPr>
              <a:lnSpc>
                <a:spcPct val="140000"/>
              </a:lnSpc>
            </a:pPr>
            <a:endParaRPr lang="en-US" altLang="en-US" dirty="0"/>
          </a:p>
          <a:p>
            <a:pPr>
              <a:lnSpc>
                <a:spcPct val="140000"/>
              </a:lnSpc>
            </a:pPr>
            <a:endParaRPr lang="en-US" altLang="en-US" dirty="0"/>
          </a:p>
          <a:p>
            <a:pPr>
              <a:lnSpc>
                <a:spcPct val="140000"/>
              </a:lnSpc>
            </a:pPr>
            <a:endParaRPr lang="en-US" altLang="en-US" dirty="0"/>
          </a:p>
          <a:p>
            <a:pPr>
              <a:lnSpc>
                <a:spcPct val="140000"/>
              </a:lnSpc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3405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Data, Information, and Knowledge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24527587"/>
              </p:ext>
            </p:extLst>
          </p:nvPr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9221" name="Object 2048">
                        <a:extLst>
                          <a:ext uri="{FF2B5EF4-FFF2-40B4-BE49-F238E27FC236}">
                            <a16:creationId xmlns:a16="http://schemas.microsoft.com/office/drawing/2014/main" id="{E9944893-82F6-046B-08C4-69FBD0CCCDD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084917"/>
              </p:ext>
            </p:extLst>
          </p:nvPr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9222" name="Object 2049">
                        <a:extLst>
                          <a:ext uri="{FF2B5EF4-FFF2-40B4-BE49-F238E27FC236}">
                            <a16:creationId xmlns:a16="http://schemas.microsoft.com/office/drawing/2014/main" id="{0152CB0E-8B02-A5CE-0A63-8B0831D204B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D72B7F38-8DB1-8F6D-7344-B5C18FBFDC39}"/>
              </a:ext>
            </a:extLst>
          </p:cNvPr>
          <p:cNvSpPr txBox="1">
            <a:spLocks noChangeArrowheads="1"/>
          </p:cNvSpPr>
          <p:nvPr/>
        </p:nvSpPr>
        <p:spPr>
          <a:xfrm>
            <a:off x="2558078" y="1331704"/>
            <a:ext cx="9254004" cy="45259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b="1" dirty="0">
                <a:solidFill>
                  <a:srgbClr val="0070C0"/>
                </a:solidFill>
              </a:rPr>
              <a:t>Data</a:t>
            </a:r>
          </a:p>
          <a:p>
            <a:pPr lvl="1"/>
            <a:r>
              <a:rPr lang="en-US" altLang="ar-SA" dirty="0"/>
              <a:t>Items that are the most elementary descriptions of things, events, activities, and transactions</a:t>
            </a:r>
          </a:p>
          <a:p>
            <a:pPr lvl="1"/>
            <a:r>
              <a:rPr lang="en-US" altLang="ar-SA" dirty="0"/>
              <a:t>May be internal or external</a:t>
            </a:r>
          </a:p>
          <a:p>
            <a:pPr marL="457200" lvl="1" indent="0">
              <a:buNone/>
            </a:pPr>
            <a:endParaRPr lang="en-US" altLang="ar-SA" dirty="0"/>
          </a:p>
          <a:p>
            <a:r>
              <a:rPr lang="en-US" altLang="ar-SA" b="1" dirty="0">
                <a:solidFill>
                  <a:srgbClr val="0070C0"/>
                </a:solidFill>
              </a:rPr>
              <a:t>Information</a:t>
            </a:r>
          </a:p>
          <a:p>
            <a:pPr lvl="1"/>
            <a:r>
              <a:rPr lang="en-US" altLang="ar-SA" dirty="0"/>
              <a:t>Organized data that has meaning and value</a:t>
            </a:r>
          </a:p>
          <a:p>
            <a:pPr marL="457200" lvl="1" indent="0">
              <a:buNone/>
            </a:pPr>
            <a:endParaRPr lang="en-US" altLang="ar-SA" dirty="0"/>
          </a:p>
          <a:p>
            <a:r>
              <a:rPr lang="en-US" altLang="ar-SA" b="1" dirty="0">
                <a:solidFill>
                  <a:srgbClr val="0070C0"/>
                </a:solidFill>
              </a:rPr>
              <a:t>Knowledge</a:t>
            </a:r>
          </a:p>
          <a:p>
            <a:pPr lvl="1"/>
            <a:r>
              <a:rPr lang="en-US" altLang="ar-SA" dirty="0"/>
              <a:t>Processed data or information that conveys understanding or learning applicable to a problem or activity</a:t>
            </a:r>
          </a:p>
        </p:txBody>
      </p:sp>
    </p:spTree>
    <p:extLst>
      <p:ext uri="{BB962C8B-B14F-4D97-AF65-F5344CB8AC3E}">
        <p14:creationId xmlns:p14="http://schemas.microsoft.com/office/powerpoint/2010/main" val="35406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1327D303-8817-831D-1D10-7F9702771529}"/>
              </a:ext>
            </a:extLst>
          </p:cNvPr>
          <p:cNvSpPr txBox="1">
            <a:spLocks noChangeArrowheads="1"/>
          </p:cNvSpPr>
          <p:nvPr/>
        </p:nvSpPr>
        <p:spPr>
          <a:xfrm>
            <a:off x="2476731" y="1385076"/>
            <a:ext cx="9198434" cy="386278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ar-SA" dirty="0"/>
              <a:t>Raw data collected manually or by instruments</a:t>
            </a:r>
          </a:p>
          <a:p>
            <a:r>
              <a:rPr lang="en-US" altLang="ar-SA" dirty="0"/>
              <a:t>Quality is critical</a:t>
            </a:r>
          </a:p>
          <a:p>
            <a:pPr lvl="1"/>
            <a:r>
              <a:rPr lang="en-US" altLang="ar-SA" dirty="0"/>
              <a:t>Quality determines usefulness</a:t>
            </a:r>
          </a:p>
          <a:p>
            <a:pPr lvl="2"/>
            <a:r>
              <a:rPr lang="en-US" altLang="ar-SA" sz="2200" dirty="0"/>
              <a:t>Contextual data quality</a:t>
            </a:r>
          </a:p>
          <a:p>
            <a:pPr lvl="2"/>
            <a:r>
              <a:rPr lang="en-US" altLang="ar-SA" sz="2200" dirty="0"/>
              <a:t>Intrinsic data quality</a:t>
            </a:r>
          </a:p>
          <a:p>
            <a:pPr lvl="2"/>
            <a:r>
              <a:rPr lang="en-US" altLang="ar-SA" sz="2200" dirty="0"/>
              <a:t>Accessibility data quality</a:t>
            </a:r>
          </a:p>
          <a:p>
            <a:pPr lvl="2"/>
            <a:r>
              <a:rPr lang="en-US" altLang="ar-SA" sz="2200" dirty="0"/>
              <a:t>Representation data quality</a:t>
            </a:r>
          </a:p>
          <a:p>
            <a:pPr lvl="1"/>
            <a:r>
              <a:rPr lang="en-US" altLang="ar-SA" dirty="0"/>
              <a:t>Often neglected or casually handled</a:t>
            </a:r>
          </a:p>
          <a:p>
            <a:pPr lvl="1"/>
            <a:r>
              <a:rPr lang="en-US" altLang="ar-SA" dirty="0"/>
              <a:t>Problems exposed when data is summarized</a:t>
            </a:r>
          </a:p>
          <a:p>
            <a:pPr lvl="1"/>
            <a:endParaRPr lang="en-US" altLang="ar-SA" dirty="0"/>
          </a:p>
          <a:p>
            <a:pPr lvl="1"/>
            <a:endParaRPr lang="en-US" altLang="ar-SA" dirty="0"/>
          </a:p>
        </p:txBody>
      </p:sp>
    </p:spTree>
    <p:extLst>
      <p:ext uri="{BB962C8B-B14F-4D97-AF65-F5344CB8AC3E}">
        <p14:creationId xmlns:p14="http://schemas.microsoft.com/office/powerpoint/2010/main" val="2348798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Problems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7" descr="TBL05">
            <a:extLst>
              <a:ext uri="{FF2B5EF4-FFF2-40B4-BE49-F238E27FC236}">
                <a16:creationId xmlns:a16="http://schemas.microsoft.com/office/drawing/2014/main" id="{3A137798-AE53-E883-303E-63B577F768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79997" y="1257297"/>
            <a:ext cx="8343092" cy="51056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17181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27968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Outline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1"/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5356" y="1243683"/>
            <a:ext cx="8175547" cy="589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0988" lvl="2">
              <a:lnSpc>
                <a:spcPct val="150000"/>
              </a:lnSpc>
              <a:defRPr/>
            </a:pPr>
            <a:r>
              <a:rPr lang="en-US" sz="2400" b="1" i="1" dirty="0">
                <a:solidFill>
                  <a:srgbClr val="FF0000"/>
                </a:solidFill>
              </a:rPr>
              <a:t>Data Quality and Management</a:t>
            </a:r>
          </a:p>
        </p:txBody>
      </p:sp>
      <p:sp>
        <p:nvSpPr>
          <p:cNvPr id="3" name="AutoShape 4">
            <a:extLst>
              <a:ext uri="{FF2B5EF4-FFF2-40B4-BE49-F238E27FC236}">
                <a16:creationId xmlns:a16="http://schemas.microsoft.com/office/drawing/2014/main" id="{41044C60-1E07-732F-4581-22AC5DE5C111}"/>
              </a:ext>
            </a:extLst>
          </p:cNvPr>
          <p:cNvSpPr>
            <a:spLocks noChangeArrowheads="1"/>
          </p:cNvSpPr>
          <p:nvPr/>
        </p:nvSpPr>
        <p:spPr bwMode="auto">
          <a:xfrm rot="9724325">
            <a:off x="4298918" y="2510555"/>
            <a:ext cx="381000" cy="304800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80008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JO"/>
          </a:p>
        </p:txBody>
      </p:sp>
      <p:graphicFrame>
        <p:nvGraphicFramePr>
          <p:cNvPr id="8" name="Object 2048">
            <a:extLst>
              <a:ext uri="{FF2B5EF4-FFF2-40B4-BE49-F238E27FC236}">
                <a16:creationId xmlns:a16="http://schemas.microsoft.com/office/drawing/2014/main" id="{959CB9A2-6E70-7F16-774D-0C4BB28C7CB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892440" y="2525784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8" name="Object 2048">
                        <a:extLst>
                          <a:ext uri="{FF2B5EF4-FFF2-40B4-BE49-F238E27FC236}">
                            <a16:creationId xmlns:a16="http://schemas.microsoft.com/office/drawing/2014/main" id="{959CB9A2-6E70-7F16-774D-0C4BB28C7CB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92440" y="2525784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3">
            <a:extLst>
              <a:ext uri="{FF2B5EF4-FFF2-40B4-BE49-F238E27FC236}">
                <a16:creationId xmlns:a16="http://schemas.microsoft.com/office/drawing/2014/main" id="{0A2E43F4-3226-2755-85A1-09D2474FB070}"/>
              </a:ext>
            </a:extLst>
          </p:cNvPr>
          <p:cNvSpPr txBox="1">
            <a:spLocks noChangeArrowheads="1"/>
          </p:cNvSpPr>
          <p:nvPr/>
        </p:nvSpPr>
        <p:spPr>
          <a:xfrm>
            <a:off x="610964" y="1731925"/>
            <a:ext cx="7300584" cy="4008535"/>
          </a:xfrm>
          <a:prstGeom prst="rect">
            <a:avLst/>
          </a:prstGeom>
          <a:noFill/>
        </p:spPr>
        <p:txBody>
          <a:bodyPr lIns="92075" tIns="46038" rIns="92075" bIns="46038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40000"/>
              </a:lnSpc>
            </a:pPr>
            <a:r>
              <a:rPr lang="en-US" altLang="en-US" dirty="0"/>
              <a:t>Data, Information, and knowledge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What is Data Quality ?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Quality Dimensions, Rules, Process, Roles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Quality Example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Data Quality Technology Support</a:t>
            </a:r>
          </a:p>
          <a:p>
            <a:pPr>
              <a:lnSpc>
                <a:spcPct val="140000"/>
              </a:lnSpc>
            </a:pPr>
            <a:r>
              <a:rPr lang="en-US" altLang="en-US" dirty="0"/>
              <a:t>Summary</a:t>
            </a:r>
          </a:p>
          <a:p>
            <a:pPr>
              <a:lnSpc>
                <a:spcPct val="140000"/>
              </a:lnSpc>
            </a:pPr>
            <a:endParaRPr lang="en-US" altLang="en-US" dirty="0"/>
          </a:p>
          <a:p>
            <a:pPr>
              <a:lnSpc>
                <a:spcPct val="140000"/>
              </a:lnSpc>
            </a:pPr>
            <a:endParaRPr lang="en-US" altLang="en-US" dirty="0"/>
          </a:p>
          <a:p>
            <a:pPr>
              <a:lnSpc>
                <a:spcPct val="140000"/>
              </a:lnSpc>
            </a:pPr>
            <a:endParaRPr lang="en-US" altLang="en-US" dirty="0"/>
          </a:p>
          <a:p>
            <a:pPr>
              <a:lnSpc>
                <a:spcPct val="140000"/>
              </a:lnSpc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730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39F50BD-204D-D753-9B54-FC29B46E549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19853" y="1362426"/>
            <a:ext cx="8455195" cy="4588532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0FA356D2-7A82-925D-E94A-6E634F3954FD}"/>
              </a:ext>
            </a:extLst>
          </p:cNvPr>
          <p:cNvSpPr/>
          <p:nvPr/>
        </p:nvSpPr>
        <p:spPr>
          <a:xfrm>
            <a:off x="10450286" y="1331704"/>
            <a:ext cx="1430539" cy="8621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143873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FA356D2-7A82-925D-E94A-6E634F3954FD}"/>
              </a:ext>
            </a:extLst>
          </p:cNvPr>
          <p:cNvSpPr/>
          <p:nvPr/>
        </p:nvSpPr>
        <p:spPr>
          <a:xfrm>
            <a:off x="10450286" y="1331704"/>
            <a:ext cx="1430539" cy="8621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29F0166-DFF2-7D18-7A87-BDB39678070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4" y="1374854"/>
            <a:ext cx="9069765" cy="476412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6F276156-260D-9916-1E02-6CB44BEBCC9D}"/>
              </a:ext>
            </a:extLst>
          </p:cNvPr>
          <p:cNvSpPr/>
          <p:nvPr/>
        </p:nvSpPr>
        <p:spPr>
          <a:xfrm>
            <a:off x="10271130" y="1277823"/>
            <a:ext cx="1430539" cy="8621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JO"/>
          </a:p>
        </p:txBody>
      </p:sp>
    </p:spTree>
    <p:extLst>
      <p:ext uri="{BB962C8B-B14F-4D97-AF65-F5344CB8AC3E}">
        <p14:creationId xmlns:p14="http://schemas.microsoft.com/office/powerpoint/2010/main" val="3289316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A8FC0CA-432C-BDE5-7B88-31DE1A8A673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41897" y="1331703"/>
            <a:ext cx="9238928" cy="486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195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3432D68-2D12-9161-49DF-AB2DA0E5116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4" y="1354460"/>
            <a:ext cx="9180177" cy="4824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08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9DA29BB-4734-79D9-AA58-625F34BFD8C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70922" y="1338320"/>
            <a:ext cx="9241159" cy="4840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13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A7EDE9C-5714-C3BC-CD3E-862CA2899C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4" y="1299998"/>
            <a:ext cx="9180177" cy="4992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7732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712DFD5-4E0C-FFDE-141C-0F9900D608B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257296"/>
            <a:ext cx="9248920" cy="503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529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1017154-8B19-5B1B-E9FA-94F821B7942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07710"/>
            <a:ext cx="9248920" cy="5055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035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3D5D3CB-F235-BE5B-C952-13605ED8E2C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41634"/>
            <a:ext cx="9248920" cy="4950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050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E58B434-C38A-69D7-B470-AA58A262659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18452"/>
            <a:ext cx="9248920" cy="5031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574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BA2D94D-2B1E-78D7-3996-DF1A7B1CEF2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54460"/>
            <a:ext cx="9248920" cy="5008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779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What is Data Quality ?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25779FB-1B76-98CC-2F13-F282607EBA4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31704"/>
            <a:ext cx="9248920" cy="5031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875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Dimensions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9285266-F650-1941-3DDC-8402AF59193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31704"/>
            <a:ext cx="9248920" cy="4929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05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Rules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2326954-C6BE-8752-3C57-6436AF49CBB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58360"/>
            <a:ext cx="9248920" cy="4780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922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Rules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6E1F160-F431-DB43-EE9D-E6097239161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4" y="1394642"/>
            <a:ext cx="9180177" cy="4744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29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Rules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21ADA8E-EE5E-E24B-16A0-B5FAD4ABAE5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93270" y="1455222"/>
            <a:ext cx="7871792" cy="18877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E81782E-C649-844F-02D0-95504535952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32150" y="3698221"/>
            <a:ext cx="7732912" cy="17749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535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Rules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3A006E1-59A7-35F6-6365-A7CA2ADB823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2" y="1201740"/>
            <a:ext cx="9180179" cy="488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727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Rules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50A358D-576B-ED6C-DFCF-1DAEB13F944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4" y="1299998"/>
            <a:ext cx="9180177" cy="4838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760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Rules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840964A-1D8D-76EF-37BB-97F4C0A31B0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85128" y="1341536"/>
            <a:ext cx="8652416" cy="486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293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Rules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0CF68EF-FF8D-8DAC-8230-32259BA7B73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13026" y="1381708"/>
            <a:ext cx="8753063" cy="4803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703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Rules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05538D-41A8-E515-F964-920F4709590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4" y="1354459"/>
            <a:ext cx="9180177" cy="4906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528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Rules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29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2CC3DF5-6D64-9550-93EC-2722B68F86A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85128" y="1691735"/>
            <a:ext cx="8693634" cy="3812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6949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Process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5123B98-FA0C-161E-F981-A021E378BFF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4" y="1354460"/>
            <a:ext cx="9180177" cy="4843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163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Process with SDLC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31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E83C3FB-2C04-4046-87FD-AB3D1B09A45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41897" y="1331704"/>
            <a:ext cx="9238928" cy="4866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79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Roles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93E813F-7723-AE5D-3483-2FCEC9C1948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4" y="1354460"/>
            <a:ext cx="9180177" cy="5008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2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33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88117BB-B6A9-5E13-8A1B-BEF7EE3141D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299998"/>
            <a:ext cx="9248920" cy="4992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17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34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30C246C-5B85-2894-7E05-C24654DC9E0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4" y="1307711"/>
            <a:ext cx="9180177" cy="4831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41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35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0C5268B-E54B-9737-3D42-3D0DC474FD5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41897" y="1331704"/>
            <a:ext cx="9238928" cy="5031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97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36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CB158CB-984B-387B-D9E0-27412394E91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47893"/>
            <a:ext cx="9248920" cy="4912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23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37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8088521-7B07-2D7F-8ED9-98F524949B0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307711"/>
            <a:ext cx="9248920" cy="4953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07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Example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38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0D1999C-5D1F-17D8-2FB1-82AF94C1121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31905" y="1284886"/>
            <a:ext cx="9248920" cy="500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834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Data Quality Technology Support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39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77C71C5-198E-5726-9440-3DB8C0824B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78157" y="1341536"/>
            <a:ext cx="9300843" cy="4797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5252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11015" y="1117540"/>
            <a:ext cx="11772975" cy="52735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059749" y="418486"/>
            <a:ext cx="1014593" cy="842415"/>
          </a:xfrm>
          <a:prstGeom prst="rect">
            <a:avLst/>
          </a:prstGeom>
          <a:solidFill>
            <a:srgbClr val="00B0F0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73817" y="362218"/>
            <a:ext cx="1034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164386" y="549411"/>
            <a:ext cx="805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3629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prstClr val="black"/>
                </a:solidFill>
              </a:rPr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100152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094891" y="367724"/>
            <a:ext cx="64312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3200" b="1" dirty="0">
                <a:solidFill>
                  <a:prstClr val="black"/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Summary</a:t>
            </a:r>
            <a:endParaRPr lang="en-US" sz="3200" b="1" dirty="0">
              <a:solidFill>
                <a:prstClr val="black"/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2885128" y="946962"/>
            <a:ext cx="6574607" cy="4571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ED7D31"/>
              </a:solidFill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8214" y="362218"/>
            <a:ext cx="867383" cy="867383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Decagon 14"/>
          <p:cNvSpPr/>
          <p:nvPr/>
        </p:nvSpPr>
        <p:spPr>
          <a:xfrm>
            <a:off x="5979459" y="6461500"/>
            <a:ext cx="548638" cy="259557"/>
          </a:xfrm>
          <a:prstGeom prst="decagon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fld id="{D3D0A8D0-E66F-424C-AFA5-9563B497EC84}" type="slidenum">
              <a:rPr lang="en-US" smtClean="0">
                <a:solidFill>
                  <a:prstClr val="black"/>
                </a:solidFill>
              </a:rPr>
              <a:pPr algn="ctr"/>
              <a:t>40</a:t>
            </a:fld>
            <a:endParaRPr lang="en-US" dirty="0">
              <a:solidFill>
                <a:prstClr val="black"/>
              </a:solidFill>
            </a:endParaRPr>
          </a:p>
        </p:txBody>
      </p:sp>
      <p:graphicFrame>
        <p:nvGraphicFramePr>
          <p:cNvPr id="3" name="Object 2048">
            <a:extLst>
              <a:ext uri="{FF2B5EF4-FFF2-40B4-BE49-F238E27FC236}">
                <a16:creationId xmlns:a16="http://schemas.microsoft.com/office/drawing/2014/main" id="{049A5593-7E21-C90E-581F-1A9D5B9B2FB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79918" y="1956351"/>
          <a:ext cx="1694424" cy="201846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5" imgW="10883900" imgH="11747500" progId="MS_ClipArt_Gallery.2">
                  <p:embed/>
                </p:oleObj>
              </mc:Choice>
              <mc:Fallback>
                <p:oleObj name="Clip" r:id="rId5" imgW="10883900" imgH="11747500" progId="MS_ClipArt_Gallery.2">
                  <p:embed/>
                  <p:pic>
                    <p:nvPicPr>
                      <p:cNvPr id="3" name="Object 2048">
                        <a:extLst>
                          <a:ext uri="{FF2B5EF4-FFF2-40B4-BE49-F238E27FC236}">
                            <a16:creationId xmlns:a16="http://schemas.microsoft.com/office/drawing/2014/main" id="{049A5593-7E21-C90E-581F-1A9D5B9B2FB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918" y="1956351"/>
                        <a:ext cx="1694424" cy="201846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2049">
            <a:extLst>
              <a:ext uri="{FF2B5EF4-FFF2-40B4-BE49-F238E27FC236}">
                <a16:creationId xmlns:a16="http://schemas.microsoft.com/office/drawing/2014/main" id="{04883803-2F5A-93B0-343A-06DB71470E1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1886" y="4179614"/>
          <a:ext cx="1905000" cy="139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7" imgW="27762200" imgH="20358100" progId="MS_ClipArt_Gallery.2">
                  <p:embed/>
                </p:oleObj>
              </mc:Choice>
              <mc:Fallback>
                <p:oleObj name="Clip" r:id="rId7" imgW="27762200" imgH="20358100" progId="MS_ClipArt_Gallery.2">
                  <p:embed/>
                  <p:pic>
                    <p:nvPicPr>
                      <p:cNvPr id="8" name="Object 2049">
                        <a:extLst>
                          <a:ext uri="{FF2B5EF4-FFF2-40B4-BE49-F238E27FC236}">
                            <a16:creationId xmlns:a16="http://schemas.microsoft.com/office/drawing/2014/main" id="{04883803-2F5A-93B0-343A-06DB71470E1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86" y="4179614"/>
                        <a:ext cx="1905000" cy="1397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1">
            <a:extLst>
              <a:ext uri="{FF2B5EF4-FFF2-40B4-BE49-F238E27FC236}">
                <a16:creationId xmlns:a16="http://schemas.microsoft.com/office/drawing/2014/main" id="{C80EA1AC-AEA1-91A5-BBC4-3BCF5A3B3900}"/>
              </a:ext>
            </a:extLst>
          </p:cNvPr>
          <p:cNvSpPr/>
          <p:nvPr/>
        </p:nvSpPr>
        <p:spPr>
          <a:xfrm>
            <a:off x="510715" y="6493205"/>
            <a:ext cx="4604622" cy="2278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400" b="1" i="1" dirty="0">
                <a:ln w="0"/>
                <a:solidFill>
                  <a:srgbClr val="4472C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Data Mining,  Dr. Amjad Qtaish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671D060-3C7B-2993-35D9-96F67FA8DB2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78896" y="1238842"/>
            <a:ext cx="9248921" cy="5084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31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prstClr val="white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7437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a6e671f1cd7e4d96ff9652be322dd5e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4e2496f70b101db0b8013f30a071bbf7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B96A612-58F4-4E9A-9665-3987CC3AC44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F5E4A76-0180-4CD0-B081-82F74A336136}">
  <ds:schemaRefs>
    <ds:schemaRef ds:uri="http://purl.org/dc/terms/"/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71af3243-3dd4-4a8d-8c0d-dd76da1f02a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1243E30-12F4-4BE3-B27D-23AB115E9D1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{FAD49325-20AC-43BB-A7DB-5475C6E75DC1}tf89747358_win32</Template>
  <TotalTime>7605</TotalTime>
  <Words>936</Words>
  <Application>Microsoft Macintosh PowerPoint</Application>
  <PresentationFormat>Widescreen</PresentationFormat>
  <Paragraphs>318</Paragraphs>
  <Slides>41</Slides>
  <Notes>40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54" baseType="lpstr">
      <vt:lpstr>Agency FB</vt:lpstr>
      <vt:lpstr>Andalus</vt:lpstr>
      <vt:lpstr>Arial</vt:lpstr>
      <vt:lpstr>Calibri</vt:lpstr>
      <vt:lpstr>Calibri Light</vt:lpstr>
      <vt:lpstr>Majalla UI</vt:lpstr>
      <vt:lpstr>Roboto Light</vt:lpstr>
      <vt:lpstr>Tajawal Medium</vt:lpstr>
      <vt:lpstr>Times New Roman</vt:lpstr>
      <vt:lpstr>2_Office Theme</vt:lpstr>
      <vt:lpstr>3_Office Theme</vt:lpstr>
      <vt:lpstr>4_Office Theme</vt:lpstr>
      <vt:lpstr>Clip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Cyber Security Fundamentals</dc:title>
  <dc:creator>Haier</dc:creator>
  <cp:lastModifiedBy>Amjad Qtaish</cp:lastModifiedBy>
  <cp:revision>1307</cp:revision>
  <dcterms:created xsi:type="dcterms:W3CDTF">2020-09-29T10:23:33Z</dcterms:created>
  <dcterms:modified xsi:type="dcterms:W3CDTF">2024-07-04T18:38:00Z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