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313" r:id="rId7"/>
    <p:sldId id="525" r:id="rId8"/>
    <p:sldId id="481" r:id="rId9"/>
    <p:sldId id="628" r:id="rId10"/>
    <p:sldId id="652" r:id="rId11"/>
    <p:sldId id="653" r:id="rId12"/>
    <p:sldId id="654" r:id="rId13"/>
    <p:sldId id="655" r:id="rId14"/>
    <p:sldId id="625" r:id="rId15"/>
    <p:sldId id="656" r:id="rId16"/>
    <p:sldId id="660" r:id="rId17"/>
    <p:sldId id="668" r:id="rId18"/>
    <p:sldId id="669" r:id="rId19"/>
    <p:sldId id="670" r:id="rId20"/>
    <p:sldId id="671" r:id="rId21"/>
    <p:sldId id="672" r:id="rId22"/>
    <p:sldId id="673" r:id="rId23"/>
    <p:sldId id="674" r:id="rId24"/>
    <p:sldId id="675" r:id="rId25"/>
    <p:sldId id="676" r:id="rId26"/>
    <p:sldId id="677" r:id="rId27"/>
    <p:sldId id="571" r:id="rId28"/>
    <p:sldId id="678" r:id="rId29"/>
    <p:sldId id="679" r:id="rId30"/>
    <p:sldId id="680" r:id="rId31"/>
    <p:sldId id="681" r:id="rId32"/>
    <p:sldId id="682" r:id="rId33"/>
    <p:sldId id="683" r:id="rId34"/>
    <p:sldId id="687" r:id="rId35"/>
    <p:sldId id="688" r:id="rId36"/>
    <p:sldId id="689" r:id="rId37"/>
    <p:sldId id="690" r:id="rId38"/>
    <p:sldId id="684" r:id="rId39"/>
    <p:sldId id="685" r:id="rId40"/>
    <p:sldId id="691" r:id="rId41"/>
    <p:sldId id="692" r:id="rId42"/>
    <p:sldId id="693" r:id="rId43"/>
    <p:sldId id="526" r:id="rId44"/>
    <p:sldId id="489" r:id="rId45"/>
    <p:sldId id="586"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28"/>
            <p14:sldId id="652"/>
            <p14:sldId id="653"/>
            <p14:sldId id="654"/>
            <p14:sldId id="655"/>
            <p14:sldId id="625"/>
            <p14:sldId id="656"/>
            <p14:sldId id="660"/>
            <p14:sldId id="668"/>
            <p14:sldId id="669"/>
            <p14:sldId id="670"/>
            <p14:sldId id="671"/>
            <p14:sldId id="672"/>
            <p14:sldId id="673"/>
            <p14:sldId id="674"/>
            <p14:sldId id="675"/>
            <p14:sldId id="676"/>
            <p14:sldId id="677"/>
            <p14:sldId id="571"/>
            <p14:sldId id="678"/>
            <p14:sldId id="679"/>
            <p14:sldId id="680"/>
            <p14:sldId id="681"/>
            <p14:sldId id="682"/>
            <p14:sldId id="683"/>
            <p14:sldId id="687"/>
            <p14:sldId id="688"/>
            <p14:sldId id="689"/>
            <p14:sldId id="690"/>
            <p14:sldId id="684"/>
            <p14:sldId id="685"/>
            <p14:sldId id="691"/>
            <p14:sldId id="692"/>
            <p14:sldId id="693"/>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F58221"/>
    <a:srgbClr val="203E5F"/>
    <a:srgbClr val="000000"/>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3767" autoAdjust="0"/>
  </p:normalViewPr>
  <p:slideViewPr>
    <p:cSldViewPr snapToGrid="0">
      <p:cViewPr varScale="1">
        <p:scale>
          <a:sx n="114" d="100"/>
          <a:sy n="114" d="100"/>
        </p:scale>
        <p:origin x="86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jnet.org/ar/story/&#1604;&#1604;&#1589;&#1581;&#1601;&#1610;&#1610;&#1606;-&#1575;&#1604;&#1575;&#1587;&#1578;&#1602;&#1589;&#1575;&#1574;&#1610;&#1610;&#1606;-&#1571;&#1576;&#1585;&#1586;-&#1571;&#1583;&#1608;&#1575;&#1578;-&#1575;&#1604;&#1576;&#1581;&#1579;-&#1593;&#1606;-&#1575;&#1604;&#1605;&#1593;&#1604;&#1608;&#1605;&#1575;&#1578;-&#1601;&#1610;-&#1575;&#1604;&#1605;&#1589;&#1575;&#1583;&#1585;-&#1575;&#1604;&#1605;&#1601;&#1578;&#1608;&#1581;&#1577;" TargetMode="Externa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hyperlink" Target="https://youtu.be/JWsJYrki9rQ?si=J5l-Ih0oekQZE6Ke"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jpeg"/><Relationship Id="rId1" Type="http://schemas.openxmlformats.org/officeDocument/2006/relationships/slideLayout" Target="../slideLayouts/slideLayout16.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الثالثة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46127" y="2806553"/>
            <a:ext cx="4237463" cy="1303177"/>
          </a:xfrm>
          <a:prstGeom prst="rect">
            <a:avLst/>
          </a:prstGeom>
          <a:noFill/>
        </p:spPr>
        <p:txBody>
          <a:bodyPr wrap="square" rtlCol="0">
            <a:spAutoFit/>
          </a:bodyPr>
          <a:lstStyle/>
          <a:p>
            <a:pPr algn="just" rtl="1">
              <a:lnSpc>
                <a:spcPts val="5000"/>
              </a:lnSpc>
            </a:pPr>
            <a:r>
              <a:rPr lang="ar-SA" sz="2800" b="1" dirty="0">
                <a:solidFill>
                  <a:srgbClr val="00B0F0"/>
                </a:solidFill>
                <a:latin typeface="Alexandria" charset="0"/>
                <a:cs typeface="Alexandria" charset="0"/>
              </a:rPr>
              <a:t>المصادر العلنية في </a:t>
            </a:r>
          </a:p>
          <a:p>
            <a:pPr algn="just" rtl="1">
              <a:lnSpc>
                <a:spcPts val="5000"/>
              </a:lnSpc>
            </a:pPr>
            <a:r>
              <a:rPr lang="ar-SA" sz="2800" b="1" dirty="0">
                <a:solidFill>
                  <a:srgbClr val="00B0F0"/>
                </a:solidFill>
                <a:latin typeface="Alexandria" charset="0"/>
                <a:cs typeface="Alexandria" charset="0"/>
              </a:rPr>
              <a:t>الصحافة الاستقصائية</a:t>
            </a:r>
            <a:endParaRPr lang="en-US" sz="28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الثالثة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الثالثة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مقدمة: تعامل مع الباب المفتوح</a:t>
            </a:r>
          </a:p>
          <a:p>
            <a:pPr marL="285750" indent="-285750" algn="r" rtl="1">
              <a:lnSpc>
                <a:spcPts val="3000"/>
              </a:lnSpc>
              <a:spcBef>
                <a:spcPts val="600"/>
              </a:spcBef>
              <a:buFont typeface="Wingdings" pitchFamily="2" charset="2"/>
              <a:buChar char="§"/>
            </a:pPr>
            <a:r>
              <a:rPr lang="ar-SA" dirty="0">
                <a:latin typeface="Alexandria" charset="0"/>
                <a:cs typeface="Alexandria" charset="0"/>
              </a:rPr>
              <a:t>أنواع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إستراتيجية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المصادر العلنية مصدر قوة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العثور على مصادر علنية</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إبدأ</a:t>
            </a:r>
            <a:r>
              <a:rPr lang="ar-SA" dirty="0">
                <a:latin typeface="Alexandria" charset="0"/>
                <a:cs typeface="Alexandria" charset="0"/>
              </a:rPr>
              <a:t> بسرعة ... لكن هوينا على نفسك</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413119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الفرضية في التحقيق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مزايا الاستقصاء القائم على الفرضية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هل يمكن أن تكون الفرضيَّات خطرةً؟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تعمل الفرضيَّات؟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الصيغة الرسمية كفرضية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ابدأ الاستقصاء بإستراتيجية واضحة!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دراسة حالة من حالات التحقيق باستعمال أسلوب الافتراض</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أسلوب الفرضيَّة لإدارة المشروع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تنشغل عن القصة الرئيسية للاستقصاء الذي تقوم به.</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العملية إلى الآن: </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p:cNvSpPr txBox="1"/>
          <p:nvPr/>
        </p:nvSpPr>
        <p:spPr>
          <a:xfrm>
            <a:off x="5912036" y="2028915"/>
            <a:ext cx="5355450" cy="220759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نكتشف موضوعاً.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تتبلور فكرة الاستقصاء.</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نطرح ُ فرضيَّةً لنتحقق منها.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نبحث عن معلومات من مصادر علنيَّة لنتحقق من الفرضية.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BIRN Summer School Offers Investigative Reporting Training on Croatia Coast  - BIRN">
            <a:extLst>
              <a:ext uri="{FF2B5EF4-FFF2-40B4-BE49-F238E27FC236}">
                <a16:creationId xmlns:a16="http://schemas.microsoft.com/office/drawing/2014/main" id="{16D431BB-6F55-6B4A-33F3-AA3D1DCBA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8915"/>
            <a:ext cx="4969727" cy="3810016"/>
          </a:xfrm>
          <a:prstGeom prst="rect">
            <a:avLst/>
          </a:prstGeom>
          <a:noFill/>
          <a:extLst>
            <a:ext uri="{909E8E84-426E-40DD-AFC4-6F175D3DCCD1}">
              <a14:hiddenFill xmlns:a14="http://schemas.microsoft.com/office/drawing/2010/main">
                <a:solidFill>
                  <a:srgbClr val="FFFFFF"/>
                </a:solidFill>
              </a14:hiddenFill>
            </a:ext>
          </a:extLst>
        </p:spPr>
      </p:pic>
      <p:sp>
        <p:nvSpPr>
          <p:cNvPr id="2" name="Up Arrow 1">
            <a:extLst>
              <a:ext uri="{FF2B5EF4-FFF2-40B4-BE49-F238E27FC236}">
                <a16:creationId xmlns:a16="http://schemas.microsoft.com/office/drawing/2014/main" id="{D961A237-06DC-AC96-D7D3-D8AE89A1811F}"/>
              </a:ext>
            </a:extLst>
          </p:cNvPr>
          <p:cNvSpPr/>
          <p:nvPr/>
        </p:nvSpPr>
        <p:spPr>
          <a:xfrm>
            <a:off x="8463776" y="4576695"/>
            <a:ext cx="1839952" cy="1406315"/>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6BC1-86CA-1E7D-FCE4-B70FDA3E0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C19BD-E597-C1AD-306E-18D3F837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7449F7-6A71-4F5E-2112-3A362EEA690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73C9031-8702-4080-E45B-2B3B6608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8F8F-AEDC-E3B6-024C-4A2D055F3B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D4A94-1FD0-66BA-B44F-467447F1F3C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6B47B8-31ED-52DE-0FB0-135B30BF8341}"/>
              </a:ext>
            </a:extLst>
          </p:cNvPr>
          <p:cNvSpPr txBox="1"/>
          <p:nvPr/>
        </p:nvSpPr>
        <p:spPr>
          <a:xfrm>
            <a:off x="762000" y="2028915"/>
            <a:ext cx="1050548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هناك العديد من الناس يحاولون كسر العوائق غير المغلقة حقاً أو تلك التي يستطيعون تجاوزها بسهولة. يعاني هؤلاء الناس من “وهم” حين يظنون أن أي شيء ليس سرّاً لا يستحق التعرف عليه. يصرفون جل وقتهم محاولين دفع الناس ليفشوا لهم أسراراً.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وحتى الصحافيين الاستقصائيين المخضرمين - من أمثال الصحفي الأمريكي سيمور </a:t>
            </a:r>
            <a:r>
              <a:rPr lang="ar-SA" sz="1600" dirty="0" err="1">
                <a:latin typeface="Alexandria" charset="0"/>
                <a:cs typeface="Alexandria" charset="0"/>
              </a:rPr>
              <a:t>هيرش</a:t>
            </a:r>
            <a:r>
              <a:rPr lang="ar-SA" sz="1600" dirty="0">
                <a:latin typeface="Alexandria" charset="0"/>
                <a:cs typeface="Alexandria" charset="0"/>
              </a:rPr>
              <a:t> </a:t>
            </a:r>
            <a:r>
              <a:rPr lang="en-US" sz="1600" dirty="0">
                <a:latin typeface="Alexandria" charset="0"/>
                <a:cs typeface="Alexandria" charset="0"/>
              </a:rPr>
              <a:t>Seymour Hersh </a:t>
            </a:r>
            <a:r>
              <a:rPr lang="ar-SA" sz="1600" dirty="0">
                <a:latin typeface="Alexandria" charset="0"/>
                <a:cs typeface="Alexandria" charset="0"/>
              </a:rPr>
              <a:t>والنيوزيلاندي نِيكي </a:t>
            </a:r>
            <a:r>
              <a:rPr lang="ar-SA" sz="1600" dirty="0" err="1">
                <a:latin typeface="Alexandria" charset="0"/>
                <a:cs typeface="Alexandria" charset="0"/>
              </a:rPr>
              <a:t>هاغر</a:t>
            </a:r>
            <a:r>
              <a:rPr lang="ar-SA" sz="1600" dirty="0">
                <a:latin typeface="Alexandria" charset="0"/>
                <a:cs typeface="Alexandria" charset="0"/>
              </a:rPr>
              <a:t> </a:t>
            </a:r>
            <a:r>
              <a:rPr lang="en-US" sz="1600" dirty="0">
                <a:latin typeface="Alexandria" charset="0"/>
                <a:cs typeface="Alexandria" charset="0"/>
              </a:rPr>
              <a:t>Nicky Hager- </a:t>
            </a:r>
            <a:r>
              <a:rPr lang="ar-SA" sz="1600" dirty="0">
                <a:latin typeface="Alexandria" charset="0"/>
                <a:cs typeface="Alexandria" charset="0"/>
              </a:rPr>
              <a:t>يقرون لزملائهم بأنهم مُجبرون على السير ببطء وحذر في هذا الاتجاه.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لسوء الحظ،، يواجه معظمنا عربا وأجانب صعوبة في التمييز بين سرٍّ وكذبةٍ. وفي ذات الوقت، فإنك تضع نفسك في موقف محرج لأنك - كما هي العادة- حين تسأل أشخاصا أن يخبروك بشيء تجعلهم يشعرون أنهم أقوياء جداً ويجعلونك تشعر أنك تستحق الشفقة.</a:t>
            </a:r>
          </a:p>
        </p:txBody>
      </p:sp>
      <p:pic>
        <p:nvPicPr>
          <p:cNvPr id="7" name="Graphic 21">
            <a:extLst>
              <a:ext uri="{FF2B5EF4-FFF2-40B4-BE49-F238E27FC236}">
                <a16:creationId xmlns:a16="http://schemas.microsoft.com/office/drawing/2014/main" id="{AF9DA9BC-F494-EB5D-5D44-DA3CC35A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63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F47CD-6135-E7A2-E43C-92C6970CAB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AB4F7A-2027-FF64-0CAE-D682F83B26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ABB9FC3-6B02-323D-ED73-4CE310295D0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43A5F04-C119-A126-66F9-6303E70DE9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723424-CEA1-B590-E921-37C732FE7AC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82F15F-AC37-C649-E9C5-32361773090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3DBAC00-CAE3-3C06-FBEE-F080C2E7B8E4}"/>
              </a:ext>
            </a:extLst>
          </p:cNvPr>
          <p:cNvSpPr txBox="1"/>
          <p:nvPr/>
        </p:nvSpPr>
        <p:spPr>
          <a:xfrm>
            <a:off x="762000" y="1939707"/>
            <a:ext cx="10505485" cy="43159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فمثلا، عناصر المخابرات المحترفون يستخدمون أسلوباً مختلفاً يقوم على فرضيَّة مختلفة. برأيهم أن:</a:t>
            </a:r>
          </a:p>
        </p:txBody>
      </p:sp>
      <p:pic>
        <p:nvPicPr>
          <p:cNvPr id="7" name="Graphic 21">
            <a:extLst>
              <a:ext uri="{FF2B5EF4-FFF2-40B4-BE49-F238E27FC236}">
                <a16:creationId xmlns:a16="http://schemas.microsoft.com/office/drawing/2014/main" id="{DC1F057A-ADDB-7EB5-4F9F-465842392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ey rectangular sign with black writing&#10;&#10;Description automatically generated">
            <a:extLst>
              <a:ext uri="{FF2B5EF4-FFF2-40B4-BE49-F238E27FC236}">
                <a16:creationId xmlns:a16="http://schemas.microsoft.com/office/drawing/2014/main" id="{C78BC3CD-3423-7369-1DF5-0584E03B09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5384" y="2382451"/>
            <a:ext cx="6196511" cy="1255553"/>
          </a:xfrm>
          <a:prstGeom prst="rect">
            <a:avLst/>
          </a:prstGeom>
        </p:spPr>
      </p:pic>
      <p:sp>
        <p:nvSpPr>
          <p:cNvPr id="9" name="TextBox 8">
            <a:extLst>
              <a:ext uri="{FF2B5EF4-FFF2-40B4-BE49-F238E27FC236}">
                <a16:creationId xmlns:a16="http://schemas.microsoft.com/office/drawing/2014/main" id="{1B128554-D533-D73C-3B3E-C79B580C9E3C}"/>
              </a:ext>
            </a:extLst>
          </p:cNvPr>
          <p:cNvSpPr txBox="1"/>
          <p:nvPr/>
        </p:nvSpPr>
        <p:spPr>
          <a:xfrm>
            <a:off x="761999" y="3626853"/>
            <a:ext cx="10505485" cy="235519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كثيراً ما نسمع من زملائنا العرب والغربيين أن المعلومات المتاحة من المصادر العلنية في هذا البلد أو ذاك، محدودة وذات نوعية ضعيفة. قد يكون هذا الأمر صحيحاً بشكل أو بآخر، بخاصة في الدول العربية حيث لا توجد نصوص قانونية باستثناء الأردن ولاحقا تونس واليمن تسمح بحق الحصول على المعلومات من مصادر عامة وخاصة. ولكنه أيضا توجد مصادر معلومات علنية أكثر مما يستخدمه الصحفيون. فوضع يدك عليها وكتابة قصص مستقاة منها كثيراً ما تكون مكسباً سهلاً، لأن منافسيك من الإعلاميين لا يقومون بذلك العمل، بل غالبا ما يكونون في مرحلة يرجون شخصاً أو مصدرا ما ليقول لهم سرا.</a:t>
            </a:r>
          </a:p>
        </p:txBody>
      </p:sp>
    </p:spTree>
    <p:extLst>
      <p:ext uri="{BB962C8B-B14F-4D97-AF65-F5344CB8AC3E}">
        <p14:creationId xmlns:p14="http://schemas.microsoft.com/office/powerpoint/2010/main" val="3678721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0A6B2-243F-EF30-1499-06C26890B2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94170C-E831-A512-B9E2-ADE574C026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22BD330-31C5-EFF0-BA53-A29FDFC78A8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FDBB576-503E-FD21-B171-E65439632F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A4D368-D05F-6957-1322-8A7DC6EE824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71B7C3-8E9A-95AD-9297-26D01D4878F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2C30F83-0BE7-5582-3FD1-3C7B63202605}"/>
              </a:ext>
            </a:extLst>
          </p:cNvPr>
          <p:cNvSpPr txBox="1"/>
          <p:nvPr/>
        </p:nvSpPr>
        <p:spPr>
          <a:xfrm>
            <a:off x="762000" y="2028915"/>
            <a:ext cx="10505485"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إحدى الدول على سبيل المثال، في تجربة وحدة الصحافة الاستقصائية، تقدمت بعض الزملاء الصحفيين بمئة طلب للحصول على معلومات أثناء الاعداد لتحقيق استقصائي حول قانون حق الحصول على المعلومات، بعد خمس سنوات على إقراره.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وبالرغم من التقدم بتظلمات لدى مجلس المعلومات، ورفع دعوى لدى محكمة العدل العليا، رد مجلس المعلومات التظلم، بحجة سرية المعلومات وفق قانون “وثائق وأسرار الدولة”. أما محكمة العدل، فقد ردت الدعوى أيضا بحجة “عدم وجود مصلحة مشروعة”. كذلك، رفض مجلس المعلومات تزويد الصحافة بموازنة حملة الترويج لقانون المعلومات ذاته.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المقابل، عندما رفضت دائرة حكومية طلب زميل صحفي الحصول على معلومات لصالح استقصاء أجراه عام 2008 حول “محارق النفايات الصحية” تمكن من الحصول على ذات المعلومات من المكتبة العامة.</a:t>
            </a:r>
          </a:p>
        </p:txBody>
      </p:sp>
      <p:pic>
        <p:nvPicPr>
          <p:cNvPr id="7" name="Graphic 21">
            <a:extLst>
              <a:ext uri="{FF2B5EF4-FFF2-40B4-BE49-F238E27FC236}">
                <a16:creationId xmlns:a16="http://schemas.microsoft.com/office/drawing/2014/main" id="{66097A48-E23F-781F-BAB1-875D7AD03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662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9D185-BC98-5478-9C7E-1B4C7D0FB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B30B27-00A7-BF1A-5B38-EDAD757914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1418B87-A76C-27FB-EBEA-E9DD2289880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8D9FD45-E081-2DE5-31DE-ABF246472D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ABD937-FA9D-B112-E89E-EDD9B5DA25D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461A9F-9F39-AC77-283E-36AE00746EB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4058DA2-B767-B67B-75C9-5A4E416B1EFF}"/>
              </a:ext>
            </a:extLst>
          </p:cNvPr>
          <p:cNvSpPr txBox="1"/>
          <p:nvPr/>
        </p:nvSpPr>
        <p:spPr>
          <a:xfrm>
            <a:off x="762000" y="2028915"/>
            <a:ext cx="10505485"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في مثالٌ آخر</a:t>
            </a:r>
            <a:r>
              <a:rPr lang="ar-SA" sz="1600" dirty="0">
                <a:latin typeface="Alexandria" charset="0"/>
                <a:cs typeface="Alexandria" charset="0"/>
              </a:rPr>
              <a:t>: في ثمانينيات القــرن العشرين، تم تكليف إعلامي شاب اسمه </a:t>
            </a:r>
            <a:r>
              <a:rPr lang="ar-SA" sz="1600" dirty="0" err="1">
                <a:latin typeface="Alexandria" charset="0"/>
                <a:cs typeface="Alexandria" charset="0"/>
              </a:rPr>
              <a:t>هيرفي</a:t>
            </a:r>
            <a:r>
              <a:rPr lang="ar-SA" sz="1600" dirty="0">
                <a:latin typeface="Alexandria" charset="0"/>
                <a:cs typeface="Alexandria" charset="0"/>
              </a:rPr>
              <a:t> </a:t>
            </a:r>
            <a:r>
              <a:rPr lang="ar-SA" sz="1600" dirty="0" err="1">
                <a:latin typeface="Alexandria" charset="0"/>
                <a:cs typeface="Alexandria" charset="0"/>
              </a:rPr>
              <a:t>ليفران</a:t>
            </a:r>
            <a:r>
              <a:rPr lang="ar-SA" sz="1600" dirty="0">
                <a:latin typeface="Alexandria" charset="0"/>
                <a:cs typeface="Alexandria" charset="0"/>
              </a:rPr>
              <a:t> </a:t>
            </a:r>
            <a:r>
              <a:rPr lang="en-US" sz="1600" dirty="0">
                <a:latin typeface="Alexandria" charset="0"/>
                <a:cs typeface="Alexandria" charset="0"/>
              </a:rPr>
              <a:t>Herve </a:t>
            </a:r>
            <a:r>
              <a:rPr lang="en-US" sz="1600" dirty="0" err="1">
                <a:latin typeface="Alexandria" charset="0"/>
                <a:cs typeface="Alexandria" charset="0"/>
              </a:rPr>
              <a:t>Liffran</a:t>
            </a:r>
            <a:r>
              <a:rPr lang="en-US" sz="1600" dirty="0">
                <a:latin typeface="Alexandria" charset="0"/>
                <a:cs typeface="Alexandria" charset="0"/>
              </a:rPr>
              <a:t> </a:t>
            </a:r>
            <a:r>
              <a:rPr lang="ar-SA" sz="1600" dirty="0">
                <a:latin typeface="Alexandria" charset="0"/>
                <a:cs typeface="Alexandria" charset="0"/>
              </a:rPr>
              <a:t> من الأسبوعية “كنار إنشين” </a:t>
            </a:r>
            <a:r>
              <a:rPr lang="en-US" sz="1600" dirty="0">
                <a:latin typeface="Alexandria" charset="0"/>
                <a:cs typeface="Alexandria" charset="0"/>
              </a:rPr>
              <a:t>Canard </a:t>
            </a:r>
            <a:r>
              <a:rPr lang="en-US" sz="1600" dirty="0" err="1">
                <a:latin typeface="Alexandria" charset="0"/>
                <a:cs typeface="Alexandria" charset="0"/>
              </a:rPr>
              <a:t>Enchaine</a:t>
            </a:r>
            <a:r>
              <a:rPr lang="en-US" sz="1600" dirty="0">
                <a:latin typeface="Alexandria" charset="0"/>
                <a:cs typeface="Alexandria" charset="0"/>
              </a:rPr>
              <a:t> </a:t>
            </a:r>
            <a:r>
              <a:rPr lang="ar-SA" sz="1600" dirty="0">
                <a:latin typeface="Alexandria" charset="0"/>
                <a:cs typeface="Alexandria" charset="0"/>
              </a:rPr>
              <a:t> بتغطية نشاطات بلدية ما. ولكنه اكتشف أن المسؤولين كانوا يَخضعون لأمرٍ يقضي بأن لا يتحدثوا إليه. وكان المكتب الوحيد الذي يستطيع دخوله بحرية هو مكتبةُ المدينةِ الإداريةُ، حيث تحفظ نسخ من جميع التقارير والعقود الداخلية.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كان السبق الصحفي الأول الذي حصل عليه هو اكتشاف أن المدينة وقَّعت عقوداً بتكاليف مالية فاضحة بالنسبة لدافعي الضرائب مع شركات مياه كبرى. وعندما شعر أشخاص في البلدية أنه لا يمكن إيقاف </a:t>
            </a:r>
            <a:r>
              <a:rPr lang="ar-SA" sz="1600" dirty="0" err="1">
                <a:latin typeface="Alexandria" charset="0"/>
                <a:cs typeface="Alexandria" charset="0"/>
              </a:rPr>
              <a:t>ليفران</a:t>
            </a:r>
            <a:r>
              <a:rPr lang="ar-SA" sz="1600" dirty="0">
                <a:latin typeface="Alexandria" charset="0"/>
                <a:cs typeface="Alexandria" charset="0"/>
              </a:rPr>
              <a:t> عن القيام بواجبه كصحفي، بدأوا بالحديث معه. بعد ذلك، استخدم سجلات تصويت متوفرة مجاناً ليُعرّي تزييف انتخابات في المدينة، من خلال التدقيق في القوائم ليرى ما إذا كان الناخبون الذين سجلوا على أنهم يعيشون في عمارات تمتلكها الحكومة يعيشون فيها فعلاً.</a:t>
            </a:r>
          </a:p>
        </p:txBody>
      </p:sp>
      <p:pic>
        <p:nvPicPr>
          <p:cNvPr id="7" name="Graphic 21">
            <a:extLst>
              <a:ext uri="{FF2B5EF4-FFF2-40B4-BE49-F238E27FC236}">
                <a16:creationId xmlns:a16="http://schemas.microsoft.com/office/drawing/2014/main" id="{F3A055C1-4D72-01AD-0491-424466100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1982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DFD07-F75A-5134-FFC5-576A8088C4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522C31-CB68-0C07-84D3-A1A00AD9C4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870712D-9B30-7B13-64F7-844322F5A1C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مقدمة: تعامل مع الباب المفتوح</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C458504-F6C5-568C-B802-2A03EC130A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251C2E-99CE-78EA-54F1-3A6D606405E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DFCA1B-D1FC-C0D6-1D1F-6088C5A3F81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250E512-8449-D6CA-AB7D-797318FF6AC0}"/>
              </a:ext>
            </a:extLst>
          </p:cNvPr>
          <p:cNvSpPr txBox="1"/>
          <p:nvPr/>
        </p:nvSpPr>
        <p:spPr>
          <a:xfrm>
            <a:off x="762000" y="2028915"/>
            <a:ext cx="1050548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القصد من وراء هذه الأمثلة هو التأكيد </a:t>
            </a:r>
            <a:r>
              <a:rPr lang="ar-SA" sz="1600" dirty="0">
                <a:solidFill>
                  <a:srgbClr val="C00000"/>
                </a:solidFill>
                <a:latin typeface="Alexandria" charset="0"/>
                <a:cs typeface="Alexandria" charset="0"/>
              </a:rPr>
              <a:t>أن أي حقيقة مُسجلة في مكان ما، ومتاحة للجمهور، هي متاحة لك لتأخذها</a:t>
            </a:r>
            <a:r>
              <a:rPr lang="ar-SA" sz="1600" dirty="0">
                <a:latin typeface="Alexandria" charset="0"/>
                <a:cs typeface="Alexandria" charset="0"/>
              </a:rPr>
              <a:t>. لا تفترض أن كونها معروضة للجمهور، يعني أن هذه المعلومات قديمة أو لا قيمة لها أو معروفة لغيرك.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 قد يكون لها، كما هي الحال أحيانا، تبعات خطيرة لم يتوقعها أحد من قبل. لا تنظر فقط إلي قطع محددة من المعلومات؛ فذلك ما يفعله الاعلاميون الهواة. بدلا من ذلك، </a:t>
            </a:r>
            <a:r>
              <a:rPr lang="ar-SA" sz="1600" b="1" dirty="0">
                <a:solidFill>
                  <a:srgbClr val="C00000"/>
                </a:solidFill>
                <a:latin typeface="Alexandria" charset="0"/>
                <a:cs typeface="Alexandria" charset="0"/>
              </a:rPr>
              <a:t>"ابحث عن أنماط متعددة من المصادر وأساليب مبتكرة للتعامل معها بطريقة متكررة"</a:t>
            </a:r>
            <a:r>
              <a:rPr lang="ar-SA" sz="1600" dirty="0">
                <a:latin typeface="Alexandria" charset="0"/>
                <a:cs typeface="Alexandria" charset="0"/>
              </a:rPr>
              <a:t> وستكون قدرتك على استخدام المواد التي تصل اليها عنصرا مهما في تعزيز سمعتك المهنية.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لا تنس أبداً: </a:t>
            </a:r>
            <a:r>
              <a:rPr lang="ar-SA" sz="1600" dirty="0">
                <a:latin typeface="Alexandria" charset="0"/>
                <a:cs typeface="Alexandria" charset="0"/>
              </a:rPr>
              <a:t>من الأسهل دائماً العثور على شخص ما يؤكد شيئاً ما تعرفه أو تفهمه من جعله يتطوع بمعلومات لا تمتلكها أنت كإعلامي.</a:t>
            </a:r>
          </a:p>
        </p:txBody>
      </p:sp>
      <p:pic>
        <p:nvPicPr>
          <p:cNvPr id="7" name="Graphic 21">
            <a:extLst>
              <a:ext uri="{FF2B5EF4-FFF2-40B4-BE49-F238E27FC236}">
                <a16:creationId xmlns:a16="http://schemas.microsoft.com/office/drawing/2014/main" id="{8FDCFBA1-8731-4718-F559-2BF24E66B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667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7857484"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المصادر العلنية في الاستقصاء</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1941463"/>
            <a:ext cx="6521576" cy="3849002"/>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أبرز أدوات البحث عن المعلومات في المصادر المفتوحة من خلال الرابط التالي:</a:t>
            </a:r>
          </a:p>
          <a:p>
            <a:pPr algn="ctr" defTabSz="914400" rtl="1" eaLnBrk="1" latinLnBrk="0" hangingPunct="1">
              <a:lnSpc>
                <a:spcPct val="200000"/>
              </a:lnSpc>
              <a:spcBef>
                <a:spcPts val="1200"/>
              </a:spcBef>
            </a:pPr>
            <a:r>
              <a:rPr lang="en-US" sz="2000" b="1" dirty="0">
                <a:solidFill>
                  <a:srgbClr val="00AEEF"/>
                </a:solidFill>
                <a:latin typeface="Alexandria" charset="0"/>
                <a:cs typeface="Alexandria" charset="0"/>
                <a:hlinkClick r:id="rId2"/>
              </a:rPr>
              <a:t>https://ijnet.org/ar/story/</a:t>
            </a:r>
            <a:r>
              <a:rPr lang="ar-SA" sz="2000" b="1" dirty="0">
                <a:solidFill>
                  <a:srgbClr val="00AEEF"/>
                </a:solidFill>
                <a:latin typeface="Alexandria" charset="0"/>
                <a:cs typeface="Alexandria" charset="0"/>
                <a:hlinkClick r:id="rId2"/>
              </a:rPr>
              <a:t>للصحفيين-الاستقصائيين-أبرز-أدوات-البحث-عن-المعلومات-في-المصادر-المفتوحة</a:t>
            </a:r>
            <a:r>
              <a:rPr lang="ar-SA" sz="2000" b="1" dirty="0">
                <a:solidFill>
                  <a:srgbClr val="00AEEF"/>
                </a:solidFill>
                <a:latin typeface="Alexandria" charset="0"/>
                <a:cs typeface="Alexandria" charset="0"/>
              </a:rPr>
              <a:t> </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105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1C3BA-3452-B4E8-D175-DB1927C1F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D0A98C-C450-05FE-8A99-3C7A7C8B51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703BB00-DE7D-FA56-82A0-493E01CF116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75DA1FBA-E25B-1288-6BB8-CAB440C0F1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F8E365-AD3F-67A6-E9A9-4D7EF42994F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5075F9-F394-4AB5-FF70-6B8845CCE3B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B624CC2-068B-170E-0504-8D704B965012}"/>
              </a:ext>
            </a:extLst>
          </p:cNvPr>
          <p:cNvSpPr txBox="1"/>
          <p:nvPr/>
        </p:nvSpPr>
        <p:spPr>
          <a:xfrm>
            <a:off x="4467828" y="2028915"/>
            <a:ext cx="6799657" cy="350935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العالم المعاصر، المصادرُ العلنيةُ لا نهاية لها. وهي تشمل:</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معلومات نُشرت في أي وسيلة إعلامية </a:t>
            </a:r>
            <a:r>
              <a:rPr lang="ar-SA" sz="1600" dirty="0">
                <a:latin typeface="Alexandria" charset="0"/>
                <a:cs typeface="Alexandria" charset="0"/>
              </a:rPr>
              <a:t>يسهل الوصول إليها؛ مثلا في مكتبة عامة أو في أرشيف الوسيلة الإعلامية المعنيَّة؟</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الأخبار</a:t>
            </a:r>
            <a:r>
              <a:rPr lang="ar-SA" sz="1600" dirty="0">
                <a:latin typeface="Alexandria" charset="0"/>
                <a:cs typeface="Alexandria" charset="0"/>
              </a:rPr>
              <a:t> (الصحف، المجلات، التلفزيون، الراديو، الإنترنت).</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منشورات متخصصة </a:t>
            </a:r>
            <a:r>
              <a:rPr lang="ar-SA" sz="1600" dirty="0">
                <a:latin typeface="Alexandria" charset="0"/>
                <a:cs typeface="Alexandria" charset="0"/>
              </a:rPr>
              <a:t>(تخص </a:t>
            </a:r>
            <a:r>
              <a:rPr lang="ar-SA" sz="1600" dirty="0" err="1">
                <a:latin typeface="Alexandria" charset="0"/>
                <a:cs typeface="Alexandria" charset="0"/>
              </a:rPr>
              <a:t>الإتحادات</a:t>
            </a:r>
            <a:r>
              <a:rPr lang="ar-SA" sz="1600" dirty="0">
                <a:latin typeface="Alexandria" charset="0"/>
                <a:cs typeface="Alexandria" charset="0"/>
              </a:rPr>
              <a:t>، الأحزاب السياسية، النقابات، إلخ).</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دوريات أكاديمية</a:t>
            </a:r>
            <a:r>
              <a:rPr lang="ar-SA" sz="1600" dirty="0">
                <a:latin typeface="Alexandria" charset="0"/>
                <a:cs typeface="Alexandria" charset="0"/>
              </a:rPr>
              <a:t> من دراسات وأبحاث.</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وسائل إعلام مشتركة متخصصة </a:t>
            </a:r>
            <a:r>
              <a:rPr lang="ar-SA" sz="1600" dirty="0">
                <a:latin typeface="Alexandria" charset="0"/>
                <a:cs typeface="Alexandria" charset="0"/>
              </a:rPr>
              <a:t>(مثل منتديات مستخدمي الإنترنت، خبراء مال وأعمال، نشرات أو مجلات النقابات، مجموعات الاحتجاج، إلخ).</a:t>
            </a:r>
          </a:p>
        </p:txBody>
      </p:sp>
      <p:pic>
        <p:nvPicPr>
          <p:cNvPr id="7" name="Graphic 21">
            <a:extLst>
              <a:ext uri="{FF2B5EF4-FFF2-40B4-BE49-F238E27FC236}">
                <a16:creationId xmlns:a16="http://schemas.microsoft.com/office/drawing/2014/main" id="{9F4FB5D7-23C4-5C1F-E860-D21B32060A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What is an open-source investigation? | Al Jazeera Media Institute">
            <a:extLst>
              <a:ext uri="{FF2B5EF4-FFF2-40B4-BE49-F238E27FC236}">
                <a16:creationId xmlns:a16="http://schemas.microsoft.com/office/drawing/2014/main" id="{DE926011-0F5B-BA20-373B-82221C1DC4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92474"/>
            <a:ext cx="3543313" cy="3956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79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57BD2-254B-A7D0-FD59-05BFDF89C9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F57E82-62E1-DA93-0405-877F623444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C9CF036-F4A2-ED3B-F9A9-89F13FB9C97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625440A9-4212-DC0A-9E84-9C5222F0B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13A329-FE9A-CF7F-E26B-141004821F5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3DBC14-8AB7-F43F-DCD1-CAD0FEFA10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30599F2-07B1-335B-0975-A574B42C7A59}"/>
              </a:ext>
            </a:extLst>
          </p:cNvPr>
          <p:cNvSpPr txBox="1"/>
          <p:nvPr/>
        </p:nvSpPr>
        <p:spPr>
          <a:xfrm>
            <a:off x="4213185" y="1739547"/>
            <a:ext cx="7054300" cy="420185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إعلانات الوفاة يمكن أن تساعدك في العثور على أعضاء عائلة أشخاص تبحث عنهم أو تكتشف روابط عائلية بين متنفذين، مسؤولين ورجال أعمال.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قد تكون مجموعات ضغط في المجتمع المدني تتابع قضايا تشريعية أو محاكم لتغيير الواقع.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قد تُوَفِّر مكاتب الأحزاب السياسية أكثر من مجرد أدبيات الحزب فقط . قد توفر نشرات وكراريس ومنشورات ألفها أعضاء الحزب، إلخ.</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يمكن لقصاصات الأخبار أن تخدم في ترطيب الأجواء أثناء المقابلات؛ إذ قد يسأل الإعلامي المصدر تأكيد إن كانت المعلومات الموجودة في القِصص دقيقة أم لا، وينطلق من هناك كقاعدة للحوار.</a:t>
            </a:r>
          </a:p>
        </p:txBody>
      </p:sp>
      <p:pic>
        <p:nvPicPr>
          <p:cNvPr id="7" name="Graphic 21">
            <a:extLst>
              <a:ext uri="{FF2B5EF4-FFF2-40B4-BE49-F238E27FC236}">
                <a16:creationId xmlns:a16="http://schemas.microsoft.com/office/drawing/2014/main" id="{4C696AAD-3744-6196-0082-61C182DDCC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15 open-source tools journalists can use to improve their reporting -  newsrewired">
            <a:extLst>
              <a:ext uri="{FF2B5EF4-FFF2-40B4-BE49-F238E27FC236}">
                <a16:creationId xmlns:a16="http://schemas.microsoft.com/office/drawing/2014/main" id="{A2319269-61D7-DC4E-6E2A-1E998D98C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983" y="2441585"/>
            <a:ext cx="3381687"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571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59A13-EF96-10DB-E8C9-34D5C4DFCF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80718-90F4-1415-1B58-38D495DEFA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FDFD1EC-BD71-FBE1-265F-78D3AE85FEE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313F3F44-CDFE-5144-FBD5-36A44260EC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0D8B40-5422-2065-F7CD-7716222B483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92C198-E7FC-C2A3-58F2-8C110383F25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C53EF15-1314-DC33-1332-5E851684D505}"/>
              </a:ext>
            </a:extLst>
          </p:cNvPr>
          <p:cNvSpPr txBox="1"/>
          <p:nvPr/>
        </p:nvSpPr>
        <p:spPr>
          <a:xfrm>
            <a:off x="762000" y="2028915"/>
            <a:ext cx="10505485"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المكتبات التربوية، بما فيها مكتبات الجامعات الحكومية أو الخاصة وكليات الطب (أو المستشفيات التعليمية)، والمعاهد التجارية، إلخ. فكثيراً ما تمتلك هذه المؤسسات مُعَدَّات أكثر حداثة ومصادر أعمق من المكتبات العامة، بما في ذلك قواعد معلومات الأخبار الأرشيفية الإلكترونية مثل </a:t>
            </a:r>
            <a:r>
              <a:rPr lang="ar-SA" sz="1600" dirty="0" err="1">
                <a:latin typeface="Alexandria" charset="0"/>
                <a:cs typeface="Alexandria" charset="0"/>
              </a:rPr>
              <a:t>فاكتيفا</a:t>
            </a:r>
            <a:r>
              <a:rPr lang="ar-SA" sz="1600" dirty="0">
                <a:latin typeface="Alexandria" charset="0"/>
                <a:cs typeface="Alexandria" charset="0"/>
              </a:rPr>
              <a:t> </a:t>
            </a:r>
            <a:r>
              <a:rPr lang="en-US" sz="1600" dirty="0">
                <a:latin typeface="Alexandria" charset="0"/>
                <a:cs typeface="Alexandria" charset="0"/>
              </a:rPr>
              <a:t>Factiva </a:t>
            </a:r>
            <a:r>
              <a:rPr lang="ar-SA" sz="1600" dirty="0">
                <a:latin typeface="Alexandria" charset="0"/>
                <a:cs typeface="Alexandria" charset="0"/>
              </a:rPr>
              <a:t>أو </a:t>
            </a:r>
            <a:r>
              <a:rPr lang="ar-SA" sz="1600" dirty="0" err="1">
                <a:latin typeface="Alexandria" charset="0"/>
                <a:cs typeface="Alexandria" charset="0"/>
              </a:rPr>
              <a:t>لكسس-نكسس</a:t>
            </a:r>
            <a:r>
              <a:rPr lang="en-US" sz="1600" dirty="0">
                <a:latin typeface="Alexandria" charset="0"/>
                <a:cs typeface="Alexandria" charset="0"/>
              </a:rPr>
              <a:t>Bradstreet &amp; </a:t>
            </a:r>
            <a:r>
              <a:rPr lang="ar-SA" sz="1600" dirty="0">
                <a:latin typeface="Alexandria" charset="0"/>
                <a:cs typeface="Alexandria" charset="0"/>
              </a:rPr>
              <a:t> أو قواعد معلومات شركة مثل دن أند </a:t>
            </a:r>
            <a:r>
              <a:rPr lang="ar-SA" sz="1600" dirty="0" err="1">
                <a:latin typeface="Alexandria" charset="0"/>
                <a:cs typeface="Alexandria" charset="0"/>
              </a:rPr>
              <a:t>برادستريت</a:t>
            </a:r>
            <a:r>
              <a:rPr lang="ar-SA" sz="1600" dirty="0">
                <a:latin typeface="Alexandria" charset="0"/>
                <a:cs typeface="Alexandria" charset="0"/>
              </a:rPr>
              <a:t> </a:t>
            </a:r>
            <a:r>
              <a:rPr lang="en-US" sz="1600" dirty="0">
                <a:latin typeface="Alexandria" charset="0"/>
                <a:cs typeface="Alexandria" charset="0"/>
              </a:rPr>
              <a:t>LexisNexis</a:t>
            </a:r>
            <a:r>
              <a:rPr lang="ar-SA" sz="1600" dirty="0">
                <a:latin typeface="Alexandria" charset="0"/>
                <a:cs typeface="Alexandria" charset="0"/>
              </a:rPr>
              <a:t> </a:t>
            </a:r>
            <a:r>
              <a:rPr lang="en-US" sz="1600" dirty="0">
                <a:latin typeface="Alexandria" charset="0"/>
                <a:cs typeface="Alexandria" charset="0"/>
              </a:rPr>
              <a:t>Dun. </a:t>
            </a:r>
            <a:r>
              <a:rPr lang="ar-SA" sz="1600" dirty="0">
                <a:latin typeface="Alexandria" charset="0"/>
                <a:cs typeface="Alexandria" charset="0"/>
              </a:rPr>
              <a:t> عليك دائما التفكير بكيفية التفاوض للحصول على المعلومات (وليس إذا كان) بإمكانك أن تفاوض أحد المداخل إلى المعلومات.</a:t>
            </a:r>
          </a:p>
        </p:txBody>
      </p:sp>
      <p:pic>
        <p:nvPicPr>
          <p:cNvPr id="7" name="Graphic 21">
            <a:extLst>
              <a:ext uri="{FF2B5EF4-FFF2-40B4-BE49-F238E27FC236}">
                <a16:creationId xmlns:a16="http://schemas.microsoft.com/office/drawing/2014/main" id="{160C9E3B-8F46-906D-122D-9E43391CB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89C3C1B-AB13-17A6-9908-635676C922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5124" y="4593144"/>
            <a:ext cx="5581752" cy="1226758"/>
          </a:xfrm>
          <a:prstGeom prst="rect">
            <a:avLst/>
          </a:prstGeom>
        </p:spPr>
      </p:pic>
    </p:spTree>
    <p:extLst>
      <p:ext uri="{BB962C8B-B14F-4D97-AF65-F5344CB8AC3E}">
        <p14:creationId xmlns:p14="http://schemas.microsoft.com/office/powerpoint/2010/main" val="34886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9ABF8-F5C0-99B9-57A0-A98E667F61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E9AF8C-75D9-C89E-8D13-EABF3B4CBD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C281C7B-73DC-8610-5475-F62BDF2215E2}"/>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E893D229-B3E2-18E4-C1FE-5D24EAE2C5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7A9935-8BC2-9247-E97D-8DA494F6B8C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67EE2D-B3EC-9695-9A2C-E7A3F3ABE8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FE30411-C6A4-CFB4-C665-A801FA061214}"/>
              </a:ext>
            </a:extLst>
          </p:cNvPr>
          <p:cNvSpPr txBox="1"/>
          <p:nvPr/>
        </p:nvSpPr>
        <p:spPr>
          <a:xfrm>
            <a:off x="762000" y="1939707"/>
            <a:ext cx="10505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تقدم الوكالات الحكومية عموماً معلومات أكثر من أي مصدر آخر. وهذا صحيح حتى في البلدان التي نعتبرها مغلقة أو تفتقر لقوانين تضمن حق الحصول على المعلومات. ويمكنك دائماً، تقريباً، الحصول على معلومات منها أكثر مما تظن.</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تقارير الحوادث</a:t>
            </a:r>
            <a:r>
              <a:rPr lang="ar-SA" sz="1600" dirty="0">
                <a:latin typeface="Alexandria" charset="0"/>
                <a:cs typeface="Alexandria" charset="0"/>
              </a:rPr>
              <a:t>: للوكالات قواعد عمل يُفترض أن تُتَّبعَ في حال وقوع حوادث معينة. ولكن الموظفين يقعون في “أخطاء”. وعادة توثق هذه الأخطاء أو الحوادث في تقارير تابعة للوكالة المعنية. حاول أن تحصل على هذه التقارير وتحلّلها بعناية.</a:t>
            </a:r>
          </a:p>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تقارير التفتيش المركزي</a:t>
            </a:r>
            <a:r>
              <a:rPr lang="ar-SA" sz="1600" dirty="0">
                <a:latin typeface="Alexandria" charset="0"/>
                <a:cs typeface="Alexandria" charset="0"/>
              </a:rPr>
              <a:t>: وكالات ُ عديدةٌ مسؤولة عن تفتيش منشآت من مطاعم إلى جسور معلقة وطرق عامة، تجمع تقارير عمل عن العمليات التي تقوم بها. اعثر على هذه التقارير ومؤلفيها – بخاصة إن وقعت كارثة ما. وإذا لم يتوافر تقرير، فتلك قصة: لماذا لم تراقب الوكالة الأمر؟ وإذا تَوَقَّعَ تقريرٌ كارثةً، فلماذا لم يتم شيء لمنعها؟</a:t>
            </a:r>
          </a:p>
        </p:txBody>
      </p:sp>
      <p:pic>
        <p:nvPicPr>
          <p:cNvPr id="7" name="Graphic 21">
            <a:extLst>
              <a:ext uri="{FF2B5EF4-FFF2-40B4-BE49-F238E27FC236}">
                <a16:creationId xmlns:a16="http://schemas.microsoft.com/office/drawing/2014/main" id="{ACF676BA-BBBE-16DB-F9D4-148E7872A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3575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CFDAB-A37F-92B7-7345-10261F7BFE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1B9C76-C0A0-46CE-92E5-D7A093F017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135A64B-8219-95A3-4951-E27437590BF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F6F37DB9-0AB0-615C-FD59-84C94EE018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BC3CC6-E1E9-B8A1-0F90-D8F283D646A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F01536-1766-D3CC-7945-85B7116F78A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65886EF-FA07-6475-0F44-5F29A513B6B8}"/>
              </a:ext>
            </a:extLst>
          </p:cNvPr>
          <p:cNvSpPr txBox="1"/>
          <p:nvPr/>
        </p:nvSpPr>
        <p:spPr>
          <a:xfrm>
            <a:off x="4115700" y="2028915"/>
            <a:ext cx="7151785"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الشكاوى أو التظلمات</a:t>
            </a:r>
            <a:r>
              <a:rPr lang="ar-SA" sz="1600" dirty="0">
                <a:latin typeface="Alexandria" charset="0"/>
                <a:cs typeface="Alexandria" charset="0"/>
              </a:rPr>
              <a:t>: غالبا ما يقدم الناس شكاوى تكون في أحيان كثيرة مبررة. زر المؤسسات التي تتلقى شكاوى مثل ديوان المظالم أو جمعية حماية المستهلك؟ حاول تحديد الجهة التي تتعامل مع الشكاوى، وهل تتخذ إجراءات للمساعدة، وما هي؟ وهل يؤدي ذلك إلى نتيجة؟</a:t>
            </a:r>
          </a:p>
          <a:p>
            <a:pPr marL="285750" indent="-285750" algn="just" rtl="1">
              <a:lnSpc>
                <a:spcPts val="3000"/>
              </a:lnSpc>
              <a:spcBef>
                <a:spcPts val="600"/>
              </a:spcBef>
              <a:buFont typeface="Wingdings" pitchFamily="2" charset="2"/>
              <a:buChar char="§"/>
            </a:pPr>
            <a:r>
              <a:rPr lang="ar-SA" sz="1600" dirty="0">
                <a:solidFill>
                  <a:schemeClr val="accent2"/>
                </a:solidFill>
                <a:latin typeface="Alexandria" charset="0"/>
                <a:cs typeface="Alexandria" charset="0"/>
              </a:rPr>
              <a:t>المكتبات الحكومية</a:t>
            </a:r>
            <a:r>
              <a:rPr lang="ar-SA" sz="1600" dirty="0">
                <a:latin typeface="Alexandria" charset="0"/>
                <a:cs typeface="Alexandria" charset="0"/>
              </a:rPr>
              <a:t>: تمتلك الحكومات، على المستويين القومي والبَلدي، وبالمثل البرلمانات، مكتبات وأرشيفات خاصة. وتفعل وزارات عديدة الأمر ذاته. كما أن السجل البرلماني أو الجريدة الرسمية التي تصدر عن مجلس الوزراء تشكلاّن مرجعية، إذ يتم الاحتفاظ بهما في هذه المكتبات.</a:t>
            </a:r>
          </a:p>
        </p:txBody>
      </p:sp>
      <p:pic>
        <p:nvPicPr>
          <p:cNvPr id="7" name="Graphic 21">
            <a:extLst>
              <a:ext uri="{FF2B5EF4-FFF2-40B4-BE49-F238E27FC236}">
                <a16:creationId xmlns:a16="http://schemas.microsoft.com/office/drawing/2014/main" id="{210E9131-FCA8-4DA9-4347-25D933213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6" name="Picture 4" descr="The Center for Fiction Library | The Center for Fiction">
            <a:extLst>
              <a:ext uri="{FF2B5EF4-FFF2-40B4-BE49-F238E27FC236}">
                <a16:creationId xmlns:a16="http://schemas.microsoft.com/office/drawing/2014/main" id="{D4BF5665-6081-069F-7441-3199E5A325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41868"/>
            <a:ext cx="3173392" cy="349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650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4967-B640-BB5C-3288-5A58671EC7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71715D-3B39-1D0F-2DE1-99A09020D0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DCB65C7-CFF8-74EF-D2A0-106A7CFBE3C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D9300010-C34F-D4E1-DB93-EA35D220A2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CDCBCF-151A-B7D6-66D6-4C2A73297C9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A2B001-D9DE-C730-2EE3-3DD9ACC81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840484F-C2B4-8FF1-48B8-FC241B92A977}"/>
              </a:ext>
            </a:extLst>
          </p:cNvPr>
          <p:cNvSpPr txBox="1"/>
          <p:nvPr/>
        </p:nvSpPr>
        <p:spPr>
          <a:xfrm>
            <a:off x="942308" y="1794744"/>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أمثلة</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حصل الزميل حمود المحمود على تقارير من المكتبة العامة بعد أن رفضت السلطات المعنية توفيرها له.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بدأ استقصاء حول لوبي الكحول في دولة ما بزيارة تصفح خلالها الصحفي صفحات الجريدة الرسمية، أو ما يعرف عادة ب “سجل ُّ النشاط الحكومي”، لمراجعة سجلات التصويت. كانت الفرضيَّة أن المسؤولين الذين اقترحوا تعديلات على قوانين حابت أعضاء لوبي الكحول قد تلقوا تبرعات لحملاتهم الانتخابية من شركات أعضاء في هذا اللوبي.</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المحاكم</a:t>
            </a:r>
            <a:r>
              <a:rPr lang="ar-SA" sz="1600" dirty="0">
                <a:latin typeface="Alexandria" charset="0"/>
                <a:cs typeface="Alexandria" charset="0"/>
              </a:rPr>
              <a:t>: في الحد الأدنى، تحتفظ المحاكم بسجلات لأحكامها. وفي بعض البلدان، مثل الولايات المتحدة، يوفرون للصحفي وغيره سجلات علنية لكل الأدلّة التي قُدِّمت للمحاكمة. </a:t>
            </a:r>
            <a:r>
              <a:rPr lang="ar-SA" sz="1600" dirty="0" err="1">
                <a:latin typeface="Alexandria" charset="0"/>
                <a:cs typeface="Alexandria" charset="0"/>
              </a:rPr>
              <a:t>إسعَ</a:t>
            </a:r>
            <a:r>
              <a:rPr lang="ar-SA" sz="1600" dirty="0">
                <a:latin typeface="Alexandria" charset="0"/>
                <a:cs typeface="Alexandria" charset="0"/>
              </a:rPr>
              <a:t> دائماً للحصول على أي وثيقة من وثائق المحكمة أو كلها من المحاكم في البلدان التي تعاملت مع الشخصية التي يستهدفها التحقيق. </a:t>
            </a:r>
          </a:p>
        </p:txBody>
      </p:sp>
      <p:pic>
        <p:nvPicPr>
          <p:cNvPr id="7" name="Graphic 21">
            <a:extLst>
              <a:ext uri="{FF2B5EF4-FFF2-40B4-BE49-F238E27FC236}">
                <a16:creationId xmlns:a16="http://schemas.microsoft.com/office/drawing/2014/main" id="{2A9D5B8C-8314-F201-03D4-9948B76B5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8945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8CC7C-D05A-655A-54B1-6ECFA5D6F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93ED7-B08E-4952-1B12-A80D780C8D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B470659-EBEF-D2D4-D159-A64EDAEED9A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C6776661-B5C9-050B-3E8E-4F67954050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992209-B711-F39F-C8FC-60D101EB122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F469A2-E8A2-3BEE-1206-76DB4AC1817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72CB105-9C44-F97B-97EC-48538063ADCD}"/>
              </a:ext>
            </a:extLst>
          </p:cNvPr>
          <p:cNvSpPr txBox="1"/>
          <p:nvPr/>
        </p:nvSpPr>
        <p:spPr>
          <a:xfrm>
            <a:off x="762000" y="2028915"/>
            <a:ext cx="10505485"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أن الشهادة الحية في قاعات المحاكمات محمية من حق المقاضاة القانونية إلا في حالات محددة ينص عليها القانون. فإن كنت موجودا في محكمة أثناء سير عملها، اكتب تفاصيل الشهادة، لاسيما إن لم يكن كاتب الاختزال حاضرا في المحكمة لتوثيق الأقوال. وبإمكان محامين متخصصين مساعدة الصحفي في الحصول على قضايا قيد النظر في المحاكم.</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مكاتب الترويج</a:t>
            </a:r>
            <a:r>
              <a:rPr lang="ar-SA" sz="1600" dirty="0">
                <a:latin typeface="Alexandria" charset="0"/>
                <a:cs typeface="Alexandria" charset="0"/>
              </a:rPr>
              <a:t>: توفر غرفة التجارة المحلية، عادة، كميات كبيرة من المواد المكتوبة والمنشورة عن منطقتها أو بلديتها تقدم معلومات عن العمالة الموجودة وأنواع الصناعات والأعمال التجارية، إلخ.</a:t>
            </a:r>
          </a:p>
        </p:txBody>
      </p:sp>
      <p:pic>
        <p:nvPicPr>
          <p:cNvPr id="7" name="Graphic 21">
            <a:extLst>
              <a:ext uri="{FF2B5EF4-FFF2-40B4-BE49-F238E27FC236}">
                <a16:creationId xmlns:a16="http://schemas.microsoft.com/office/drawing/2014/main" id="{53B529EB-2EE4-190F-21F7-5D8D33C18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C087330-980E-BE85-2BA5-7A811C4BCD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0407" y="4585011"/>
            <a:ext cx="6450637" cy="1444942"/>
          </a:xfrm>
          <a:prstGeom prst="rect">
            <a:avLst/>
          </a:prstGeom>
        </p:spPr>
      </p:pic>
    </p:spTree>
    <p:extLst>
      <p:ext uri="{BB962C8B-B14F-4D97-AF65-F5344CB8AC3E}">
        <p14:creationId xmlns:p14="http://schemas.microsoft.com/office/powerpoint/2010/main" val="3272915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5F6BF-9187-7933-6179-23739C198B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1B44BE-3A14-67DF-ED6F-2392B6B85D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93A75E4-2C46-F169-8C15-38D749DAA8BB}"/>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33D4E98D-BF63-44C1-DA01-0B76612288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FE0782-DD87-371F-843F-97F7BDD0EC7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5A2084-8C8D-8409-51D1-F1C25C9373F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0BD663D-46A6-9389-F553-61F07001C93E}"/>
              </a:ext>
            </a:extLst>
          </p:cNvPr>
          <p:cNvSpPr txBox="1"/>
          <p:nvPr/>
        </p:nvSpPr>
        <p:spPr>
          <a:xfrm>
            <a:off x="762000" y="2028915"/>
            <a:ext cx="10505485" cy="281686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مكاتب ُ تسجيل ملكية الأراضي</a:t>
            </a:r>
            <a:r>
              <a:rPr lang="ar-SA" sz="1600" dirty="0">
                <a:latin typeface="Alexandria" charset="0"/>
                <a:cs typeface="Alexandria" charset="0"/>
              </a:rPr>
              <a:t>: تجمع هذه المكاتب، ومكاتب أخرى ذات صلة، معلومات عن المِلكيَّة، وكثيراً ما توثق معلومات مهمة عن القروض المتعلقة بالمِلكيَّة. أحد الزملاء استطاع الحصول على كم هائل من المعلومات من خلال دائرة الاراضي والمساحات لإنجاز تحقيق عن التلاعب بتخمين أسعار العقارات.</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تقارير شركات القطاع العام وبياناتها الصحفية</a:t>
            </a:r>
            <a:r>
              <a:rPr lang="ar-SA" sz="1600" dirty="0">
                <a:latin typeface="Alexandria" charset="0"/>
                <a:cs typeface="Alexandria" charset="0"/>
              </a:rPr>
              <a:t>. فالتقارير السنوية والملفات التنظيمية وما شابهها تتضمن ثروة من المعلومات عن الشركات. وكذلك البيانات الصحفية التي تشمل في العادة مبادئ الشركة التي تنظم أعمالها الإستراتيجية. فإذا كان للمؤسسة عمليات خارجية، قد تحتوي ملفاتها الموجودة في الخارج على معلومات يكون الوصول إليها أسهل من الوصول إلى مثيلاتها المحليَّات.</a:t>
            </a:r>
          </a:p>
        </p:txBody>
      </p:sp>
      <p:pic>
        <p:nvPicPr>
          <p:cNvPr id="7" name="Graphic 21">
            <a:extLst>
              <a:ext uri="{FF2B5EF4-FFF2-40B4-BE49-F238E27FC236}">
                <a16:creationId xmlns:a16="http://schemas.microsoft.com/office/drawing/2014/main" id="{1A09BADB-DEC4-D248-DB7A-36A901F7CB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199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96AD4-3057-2F68-1AED-B79FF71D6D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B1C76D-359F-AA83-A272-840D4696DD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0D32165-5F57-6E57-A904-05AFA571A122}"/>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50"/>
                </a:solidFill>
                <a:latin typeface="Alexandria" charset="0"/>
                <a:cs typeface="Alexandria" charset="0"/>
              </a:rPr>
              <a:t>ب . أنواع المصادر “العلنية”</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CAF0F0FF-F14C-785B-F647-399238FC3F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7194F-32D3-C914-FEFA-07AADCB2F6D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74FADC-1C95-00FF-4FAE-9779C39ABA0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0DE6424-C52A-8476-9384-965DE7436CF0}"/>
              </a:ext>
            </a:extLst>
          </p:cNvPr>
          <p:cNvSpPr txBox="1"/>
          <p:nvPr/>
        </p:nvSpPr>
        <p:spPr>
          <a:xfrm>
            <a:off x="762000" y="2028915"/>
            <a:ext cx="10505485"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مراقب الشركات</a:t>
            </a:r>
            <a:r>
              <a:rPr lang="ar-SA" sz="1600" dirty="0">
                <a:latin typeface="Alexandria" charset="0"/>
                <a:cs typeface="Alexandria" charset="0"/>
              </a:rPr>
              <a:t>: يوجد في كل بلد مكتب يحتفظ بسجلات للأشخاص الذين يمتلكون شركات، سواء باعوا أم لم يبيعوا صكوكاً مالية. وقد تختلف كمية المعلومات التي يجب على مالكي الشركات التصريح بها، ولكنها عادة أكثر مما يتوقعه إعلاميون لم يستخدموا هذه المصادر.</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المؤسسات الدولية</a:t>
            </a:r>
            <a:r>
              <a:rPr lang="ar-SA" sz="1600" dirty="0">
                <a:latin typeface="Alexandria" charset="0"/>
                <a:cs typeface="Alexandria" charset="0"/>
              </a:rPr>
              <a:t> التي تُقدِّم مساعدة أو معلومات تتعلق بأوضاع محددة في بلدان معينة (مثل الاتحاد الأوروبي، الأمم المتحدة، البنك الدولي، منظمة الصحة الدولية، منظمة العمل الدولية إلخ...). هذه المعلومات توفر للصحافي مواد قيمة يستعملها للمقارنة بين نسب عالمية ونسب محلية.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محركات البحث الدولية </a:t>
            </a:r>
            <a:r>
              <a:rPr lang="ar-SA" sz="1600" dirty="0">
                <a:latin typeface="Alexandria" charset="0"/>
                <a:cs typeface="Alexandria" charset="0"/>
              </a:rPr>
              <a:t>وهيئات صحافية متخصصة عابرة للحدود: مثل </a:t>
            </a:r>
            <a:r>
              <a:rPr lang="en-US" sz="1600" dirty="0">
                <a:latin typeface="Alexandria" charset="0"/>
                <a:cs typeface="Alexandria" charset="0"/>
              </a:rPr>
              <a:t>lexis Nexis </a:t>
            </a:r>
            <a:r>
              <a:rPr lang="ar-SA" sz="1600" dirty="0">
                <a:latin typeface="Alexandria" charset="0"/>
                <a:cs typeface="Alexandria" charset="0"/>
              </a:rPr>
              <a:t> ومشروع تغطية الجريمة المنظمة والفساد توفر بيانات مهمة تساعد الصحفيين على تعقب رؤوس الفساد ورأس المال المهرب.</a:t>
            </a:r>
          </a:p>
        </p:txBody>
      </p:sp>
      <p:pic>
        <p:nvPicPr>
          <p:cNvPr id="7" name="Graphic 21">
            <a:extLst>
              <a:ext uri="{FF2B5EF4-FFF2-40B4-BE49-F238E27FC236}">
                <a16:creationId xmlns:a16="http://schemas.microsoft.com/office/drawing/2014/main" id="{5A6E5C86-5BF7-940B-A041-2ED7786AEA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234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4D0CB-2A18-BF2B-0771-E013AC69B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D7EAB1-6CEA-0FFB-4BB8-616834D3A4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71CF516-6768-DCE8-187C-D3D70C8AC99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latin typeface="Alexandria" charset="0"/>
                <a:cs typeface="Alexandria" charset="0"/>
              </a:rPr>
              <a:t>ج</a:t>
            </a:r>
            <a:r>
              <a:rPr lang="ar-SA" sz="2800" b="1" dirty="0">
                <a:latin typeface="Alexandria" charset="0"/>
                <a:cs typeface="Alexandria" charset="0"/>
              </a:rPr>
              <a:t> . إستراتيجية المصادر العلنية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B309C45-C175-F465-3FF1-7FDE51027F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9B66A5-5EB1-A692-3D01-C08AF1D4EA8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4DD151-2BD6-FB57-F061-782EA54C74B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FDDCE55-B08D-8350-ECF7-603FF1286151}"/>
              </a:ext>
            </a:extLst>
          </p:cNvPr>
          <p:cNvSpPr txBox="1"/>
          <p:nvPr/>
        </p:nvSpPr>
        <p:spPr>
          <a:xfrm>
            <a:off x="5981563" y="1882478"/>
            <a:ext cx="5268129"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ما تعنيه المصادر العلنية لمنهجنا الاستقصائي هو التالي: بدلاً من السعي إلى مصادر تَعدُنا بمدخل إلى أسرار، فإننا نستخرج من حقائق متاحة ما قد يكون سرا. وتبدو العملية مرة أخرى، كمعادلة مُختصرة: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نبدأ ببضعة مؤشرات حقائق.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الحقائق التي لا نعرفها تشكل أساسا للفرضيّات.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نسعى إلى تأكيد فرضيّتنا من مصادر علنية.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نسأل أشخاصاً يمكنهم إكمال المعلومات التي عثرنا عليها في/ من مصادر علنية.</a:t>
            </a:r>
          </a:p>
        </p:txBody>
      </p:sp>
      <p:pic>
        <p:nvPicPr>
          <p:cNvPr id="7" name="Graphic 21">
            <a:extLst>
              <a:ext uri="{FF2B5EF4-FFF2-40B4-BE49-F238E27FC236}">
                <a16:creationId xmlns:a16="http://schemas.microsoft.com/office/drawing/2014/main" id="{CB002242-6109-E4EA-2F63-86D3B2EFC4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0484BB-8AFA-4CBF-9BCF-2C3D0EBB11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773952"/>
            <a:ext cx="5039255" cy="4148652"/>
          </a:xfrm>
          <a:prstGeom prst="rect">
            <a:avLst/>
          </a:prstGeom>
        </p:spPr>
      </p:pic>
    </p:spTree>
    <p:extLst>
      <p:ext uri="{BB962C8B-B14F-4D97-AF65-F5344CB8AC3E}">
        <p14:creationId xmlns:p14="http://schemas.microsoft.com/office/powerpoint/2010/main" val="43466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D02B4-4DAE-0C31-8B2C-9D96EF9BC8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BD432-2B55-7AAF-33C0-17DC736869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73E5919-62ED-F9BD-F924-4ABEBA71A3F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latin typeface="Alexandria" charset="0"/>
                <a:cs typeface="Alexandria" charset="0"/>
              </a:rPr>
              <a:t>ج</a:t>
            </a:r>
            <a:r>
              <a:rPr lang="ar-SA" sz="2800" b="1" dirty="0">
                <a:latin typeface="Alexandria" charset="0"/>
                <a:cs typeface="Alexandria" charset="0"/>
              </a:rPr>
              <a:t> . إستراتيجية المصادر العلنية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851859A-56A4-AF1B-F76E-CE722AAD26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4FAF5E-6DBE-9486-D84F-FBDCA29EADC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697C2F-9446-3662-2252-CDEA1D9879E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B445ED-E361-B6D4-C76C-87B32A399613}"/>
              </a:ext>
            </a:extLst>
          </p:cNvPr>
          <p:cNvSpPr txBox="1"/>
          <p:nvPr/>
        </p:nvSpPr>
        <p:spPr>
          <a:xfrm>
            <a:off x="942308" y="1820539"/>
            <a:ext cx="10325177" cy="4124912"/>
          </a:xfrm>
          <a:prstGeom prst="rect">
            <a:avLst/>
          </a:prstGeom>
          <a:noFill/>
        </p:spPr>
        <p:txBody>
          <a:bodyPr wrap="square" rtlCol="0">
            <a:spAutoFit/>
          </a:bodyPr>
          <a:lstStyle/>
          <a:p>
            <a:pPr algn="just" rtl="1">
              <a:lnSpc>
                <a:spcPts val="3000"/>
              </a:lnSpc>
              <a:spcBef>
                <a:spcPts val="600"/>
              </a:spcBef>
            </a:pPr>
            <a:r>
              <a:rPr lang="ar-SA" sz="1600" b="1" dirty="0">
                <a:solidFill>
                  <a:srgbClr val="FF0000"/>
                </a:solidFill>
                <a:latin typeface="Alexandria" charset="0"/>
                <a:cs typeface="Alexandria" charset="0"/>
              </a:rPr>
              <a:t>مثال: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أحد الأحزاب المتطرفة في إحدى الدولة الأوربية، اقترح برنامج «الأفضلية القومية» يُمنح من خلاله المواطنون أحقية التوظيف وإعانات وحقوقاً أخرى حتى قبل المهاجرين الشرعيين. مثل هذه السياسة غير قانونية في ظل القوانين الأوروبية التي تساوي بين جميع المواطنين. ورغم ذلك، قال مسؤول من الحزب أن استراتيجيي الحزب يؤمنون بأنه يمكن تفعيل البرنامج باستغلال «المناطق الرمادية» في القانون الخاص بمجالس الحكم البلدي. وحين سُئِل عن مجالات محددة، توقف عن الكلام.</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الأولى</a:t>
            </a:r>
            <a:r>
              <a:rPr lang="ar-SA" sz="1600" dirty="0">
                <a:latin typeface="Alexandria" charset="0"/>
                <a:cs typeface="Alexandria" charset="0"/>
              </a:rPr>
              <a:t>: افترض الصحفي أنه في المدن التي يسيطر عليها رؤساء بلديات هذا الحزب الأوربي المتطرف، يتم تفعيل برنامج “الأفضلية القومية” غير القانوني، من خلال استغلال الغموض في القوانين ذات الصلة.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الثانية</a:t>
            </a:r>
            <a:r>
              <a:rPr lang="ar-SA" sz="1600" dirty="0">
                <a:latin typeface="Alexandria" charset="0"/>
                <a:cs typeface="Alexandria" charset="0"/>
              </a:rPr>
              <a:t>: راجعنا برامج الجبهة الوطنية الانتخابية، وهي وثائق حصلنا عليها من مصادر علنية ومن مكتبات بيع الكتب، لنتعرف على مقاييس “الأفضلية القومية” ذات الصلة.</a:t>
            </a:r>
          </a:p>
        </p:txBody>
      </p:sp>
      <p:pic>
        <p:nvPicPr>
          <p:cNvPr id="7" name="Graphic 21">
            <a:extLst>
              <a:ext uri="{FF2B5EF4-FFF2-40B4-BE49-F238E27FC236}">
                <a16:creationId xmlns:a16="http://schemas.microsoft.com/office/drawing/2014/main" id="{6E2DEB45-A14D-51FF-6808-125E4E5C9F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0377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DF8BB-2658-24D9-391B-8E6EA7B39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702C5F-BF74-3E1E-9C25-F561514A15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F041262-30C7-3DBC-3CBE-2521DA418DF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latin typeface="Alexandria" charset="0"/>
                <a:cs typeface="Alexandria" charset="0"/>
              </a:rPr>
              <a:t>ج</a:t>
            </a:r>
            <a:r>
              <a:rPr lang="ar-SA" sz="2800" b="1" dirty="0">
                <a:latin typeface="Alexandria" charset="0"/>
                <a:cs typeface="Alexandria" charset="0"/>
              </a:rPr>
              <a:t> . إستراتيجية المصادر العلنية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AA4EDC9-7181-D1F8-74ED-B2BB7A39AB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E6B2E9-80A1-8C61-37A3-3FA137B1BE2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5C17A5-A909-97E2-54A6-90F08D3546F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3AEB8D6-50D9-483D-1BD7-C24762776E80}"/>
              </a:ext>
            </a:extLst>
          </p:cNvPr>
          <p:cNvSpPr txBox="1"/>
          <p:nvPr/>
        </p:nvSpPr>
        <p:spPr>
          <a:xfrm>
            <a:off x="4757195" y="2028915"/>
            <a:ext cx="6510290"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الثالثة:</a:t>
            </a:r>
            <a:r>
              <a:rPr lang="ar-SA" sz="1600" dirty="0">
                <a:latin typeface="Alexandria" charset="0"/>
                <a:cs typeface="Alexandria" charset="0"/>
              </a:rPr>
              <a:t> عدنا إلى مقالات إخبارية، ونشرات بلدية، ومنتديات الإنترنت، ونشرات وتقارير جمعيات المواطنين، لنتحقق أوليّاً من أن هذا البرنامج يُطبَّق ُ في المدن التي تسيطر الجبهة الوطنية عليها.</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الخطوة الرابعة: </a:t>
            </a:r>
            <a:r>
              <a:rPr lang="ar-SA" sz="1600" dirty="0">
                <a:latin typeface="Alexandria" charset="0"/>
                <a:cs typeface="Alexandria" charset="0"/>
              </a:rPr>
              <a:t>واصلنا الخطوة السابقة بإجراء مقابلات مع مصادر بشرية من الجبهة ومن معارضيها. وأيضاً أجرينا مقابلات مع خبراء قانونيّين في كيفية تطبيق مقاييس الجبهة دون خرق القانون.</a:t>
            </a:r>
          </a:p>
          <a:p>
            <a:pPr marL="285750" indent="-285750" algn="just" rtl="1">
              <a:lnSpc>
                <a:spcPts val="3000"/>
              </a:lnSpc>
              <a:spcBef>
                <a:spcPts val="600"/>
              </a:spcBef>
              <a:buFont typeface="Wingdings" pitchFamily="2" charset="2"/>
              <a:buChar char="§"/>
            </a:pPr>
            <a:r>
              <a:rPr lang="ar-SA" sz="1600" b="1" u="sng" dirty="0">
                <a:solidFill>
                  <a:srgbClr val="C00000"/>
                </a:solidFill>
                <a:latin typeface="Alexandria" charset="0"/>
                <a:cs typeface="Alexandria" charset="0"/>
              </a:rPr>
              <a:t>النتيجة: </a:t>
            </a:r>
            <a:r>
              <a:rPr lang="ar-SA" sz="1600" dirty="0">
                <a:latin typeface="Alexandria" charset="0"/>
                <a:cs typeface="Alexandria" charset="0"/>
              </a:rPr>
              <a:t>استطعنا التحقق من الفرضية وتأكيد الممارسات الموجودة عندما سألنا مسؤولي الجبهة أن يؤكدوها فأجابوا بطريقة عفوية عنها، وأكدوا أيضا ممارسات لم نكن نعرف عنها.</a:t>
            </a:r>
          </a:p>
        </p:txBody>
      </p:sp>
      <p:pic>
        <p:nvPicPr>
          <p:cNvPr id="7" name="Graphic 21">
            <a:extLst>
              <a:ext uri="{FF2B5EF4-FFF2-40B4-BE49-F238E27FC236}">
                <a16:creationId xmlns:a16="http://schemas.microsoft.com/office/drawing/2014/main" id="{64C95429-C0DB-E50F-A3C2-6A1645B16B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A library full of books - Impossible Images - Unique stock images for  commercial use.">
            <a:extLst>
              <a:ext uri="{FF2B5EF4-FFF2-40B4-BE49-F238E27FC236}">
                <a16:creationId xmlns:a16="http://schemas.microsoft.com/office/drawing/2014/main" id="{04E3CDE9-292E-5232-8D1D-E0A1C997E5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98104"/>
            <a:ext cx="3832680" cy="4040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954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368674" y="1083696"/>
            <a:ext cx="7556402" cy="523220"/>
          </a:xfrm>
          <a:prstGeom prst="rect">
            <a:avLst/>
          </a:prstGeom>
          <a:noFill/>
        </p:spPr>
        <p:txBody>
          <a:bodyPr wrap="square" rtlCol="0">
            <a:spAutoFit/>
          </a:bodyPr>
          <a:lstStyle/>
          <a:p>
            <a:pPr algn="r" rtl="1"/>
            <a:r>
              <a:rPr lang="ar-SA" sz="2800" b="1" dirty="0">
                <a:solidFill>
                  <a:srgbClr val="FF0000"/>
                </a:solidFill>
                <a:latin typeface="Alexandria" charset="0"/>
                <a:cs typeface="Alexandria" charset="0"/>
              </a:rPr>
              <a:t>نشاط: مشاهدة فيديو عن مصادر الفرضيات</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مصادر الفرضيات في الصحافة الاستقصائية من خلال الرابط التالي:</a:t>
            </a:r>
          </a:p>
          <a:p>
            <a:pPr algn="just" rtl="1"/>
            <a:endParaRPr lang="ar-SA" sz="2000" dirty="0">
              <a:latin typeface="Alexandria" charset="0"/>
              <a:cs typeface="Alexandria" charset="0"/>
            </a:endParaRP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https://youtu.be/JWsJYrki9rQ?si=J5l-Ih0oekQZE6Ke</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975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B3840-7D79-08C1-E413-C6C5AC1EB5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6681E3-0E86-4799-9A38-F5C3F3BA74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41E98C3-C860-D6FD-28BC-68495B53527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المصادر العلنية مصدر قوة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210331A8-80A3-E794-FE0C-B49FD05573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04D31-0E99-693D-3FF3-FA6D21A67E7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9633A4-276D-F38E-7F49-A512BBF45E0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9A2C376-AE39-F6E4-CB12-E66B1D293206}"/>
              </a:ext>
            </a:extLst>
          </p:cNvPr>
          <p:cNvSpPr txBox="1"/>
          <p:nvPr/>
        </p:nvSpPr>
        <p:spPr>
          <a:xfrm>
            <a:off x="942308" y="2028915"/>
            <a:ext cx="10325177" cy="320786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تضعنا المعلومات المستقاة من المصادر العلنية، مقارنةً بسؤال شخص معين أن يخبرنا بقصة، في موقع قوة نسبي. فالأمر يختلف تماماً حين تطلب من شخص أن يؤكد لك قصة. كالفرق بين أن تقول، “ماذا حصل”؟ وأن تقول، “هذا ما حصل، أليس كذلك”؟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وطبعاً، سيكون من الصعوبة على أحد أن يُضلِّل شخصاً (صحافيا) يسأل السؤال الثاني. كما أن انخراطك في محادثة مع مصدر محدد سيكون أكثر إثارة لأنه يستطيع تقدير قيمة المعلومات التي جمعتها ويستجيب لها بعمق أكبر مما يفعله مع شخص ٌ لا يملك معرفةً مستقلَّة. وذاك ربما كان السبب الذي جعل مسؤولي الجبهة الوطنية يقدمون لنا أمثلة عن سياسة الأفضلية القومية لم نفكر فيها قبل إجراء المقابلة؛ لقد عرفوا أننا يمكن أن نقدِّر لهم عملهم.</a:t>
            </a:r>
          </a:p>
        </p:txBody>
      </p:sp>
      <p:pic>
        <p:nvPicPr>
          <p:cNvPr id="7" name="Graphic 21">
            <a:extLst>
              <a:ext uri="{FF2B5EF4-FFF2-40B4-BE49-F238E27FC236}">
                <a16:creationId xmlns:a16="http://schemas.microsoft.com/office/drawing/2014/main" id="{A0AB2EEC-A3A0-2ED3-5763-BB344EDE9D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8295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31C7E-EF0D-BA34-9849-D21EDA5C04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5A87A-744A-D651-6EFC-B48EAB178A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DFB65C0-E19C-52CE-6A09-5E165AB68DE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المصادر العلنية مصدر قوة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61ADAF7-C81B-9BD9-105E-F81DFBEFC6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D96C65-72E2-7C88-3643-5F962CA5E11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7FADE1-621F-62F7-7C09-2394DE4EB2E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6C2D3F8-C5DC-5627-9CCD-811778AA6E81}"/>
              </a:ext>
            </a:extLst>
          </p:cNvPr>
          <p:cNvSpPr txBox="1"/>
          <p:nvPr/>
        </p:nvSpPr>
        <p:spPr>
          <a:xfrm>
            <a:off x="4120587" y="1866869"/>
            <a:ext cx="7146898" cy="390036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وباستخدام المصادر العلنية، فإنك تُظهرُ لمصادرك البشرية: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1- أنك مهتم ٌ بالموضوع إلى درجة ألزمت نفسك معها بوقت وطاقة كبيرين لتمكين نفسك.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أنك لا تتوقع منهم أن يؤدّوا لك عملا تستطيع أن تقوم به أنت نفسك.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أنك لا تعتمد عليهم في الحصول على معلومات.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أن لديك معلومات لتشاطرهم إياها.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5- أنه لا يمكن منعك من تنفيذ القصة لأن شخصاً ما لا يريد أن يتحدث إليك.</a:t>
            </a:r>
          </a:p>
        </p:txBody>
      </p:sp>
      <p:pic>
        <p:nvPicPr>
          <p:cNvPr id="7" name="Graphic 21">
            <a:extLst>
              <a:ext uri="{FF2B5EF4-FFF2-40B4-BE49-F238E27FC236}">
                <a16:creationId xmlns:a16="http://schemas.microsoft.com/office/drawing/2014/main" id="{5D3CD53F-3472-FD8B-D87F-1B3E1281AD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The Journey of a Book: Part 1 | Halifax Public Libraries">
            <a:extLst>
              <a:ext uri="{FF2B5EF4-FFF2-40B4-BE49-F238E27FC236}">
                <a16:creationId xmlns:a16="http://schemas.microsoft.com/office/drawing/2014/main" id="{4D9F1132-253B-0D69-4F1D-F3C4664391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70444"/>
            <a:ext cx="3196072" cy="3968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993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0DFE5-B765-B920-5AA3-8FB368BA12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E9D652-7E5F-20B5-A52C-FAA30B8A7A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D4B89B5-A07E-5CAD-C480-8D7DD75708C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د. المصادر العلنية مصدر قوة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7958339-E445-BBE2-54C9-74AEB2C640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FD4D1-8B2C-A6FC-40F9-547F2DAC3A3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8208B0-38E4-EC95-307F-A29C7BBBA98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BF588E-D485-E4B3-F26D-87C05D6224A4}"/>
              </a:ext>
            </a:extLst>
          </p:cNvPr>
          <p:cNvSpPr txBox="1"/>
          <p:nvPr/>
        </p:nvSpPr>
        <p:spPr>
          <a:xfrm>
            <a:off x="5208608" y="2028915"/>
            <a:ext cx="6058877" cy="313092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تعلَّم عبور الأبواب المفتوحة للوصول إلى المعلومات قبل أن تحمل هاتفك لتتصل بشخص ما. (للتذكير، يمنع مركز النزاهة القومي في أمريكا باحثيه من استخدام الهاتف في الأسابيع الستة الأولى من أي استقصاء، وهذا هو الزمن الذي يكون عليهم فيه أن يسعوا إلى مصادر علنية ليثقفوا أنفسهم حول الموضوع). وهذا الأمر هو جزء مهم كي تصبح شاهدا يستحق التقدير شخصا تريد المصادر أن تتحدث إليه، لأنه يفهم ما يُقالُ ويُقدِّرُه.</a:t>
            </a:r>
          </a:p>
        </p:txBody>
      </p:sp>
      <p:pic>
        <p:nvPicPr>
          <p:cNvPr id="7" name="Graphic 21">
            <a:extLst>
              <a:ext uri="{FF2B5EF4-FFF2-40B4-BE49-F238E27FC236}">
                <a16:creationId xmlns:a16="http://schemas.microsoft.com/office/drawing/2014/main" id="{140DB3EE-62E8-31DC-1739-576BD5184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50" name="Picture 6" descr="تعريف وسائل الإعلام والاتصال - موضوع">
            <a:extLst>
              <a:ext uri="{FF2B5EF4-FFF2-40B4-BE49-F238E27FC236}">
                <a16:creationId xmlns:a16="http://schemas.microsoft.com/office/drawing/2014/main" id="{8997425E-268F-789F-7425-E01C59B8A4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959770"/>
            <a:ext cx="4284093" cy="3879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168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754E5-2F60-5A51-C744-41A6810698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F913CB-27DE-68A1-0500-4F4BDC7869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1A38DBF-89A6-D89A-833B-3C236EB2E79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FACC3D11-8DE6-B0B8-719D-4BAFA12C96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746D54-BCF1-2E0B-EB58-E112CBD85FB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D8BE1D-9C7D-9DEF-6846-A2EF60B3C47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28BDFCB-7908-A186-2DAD-A063CB348377}"/>
              </a:ext>
            </a:extLst>
          </p:cNvPr>
          <p:cNvSpPr txBox="1"/>
          <p:nvPr/>
        </p:nvSpPr>
        <p:spPr>
          <a:xfrm>
            <a:off x="4745620" y="1808996"/>
            <a:ext cx="6521865" cy="420814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rgbClr val="FF0000"/>
                </a:solidFill>
                <a:latin typeface="Alexandria" charset="0"/>
                <a:cs typeface="Alexandria" charset="0"/>
              </a:rPr>
              <a:t>1. رسم خريطة الموضوع.</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مهمتك الأولي هي الحصول على ملخص عام للقصة محل الاستقصاء؛ أي كمن يريد رسم لوحة المشروع افتراضي قبل التنفيذ. وتسمي هذه العملية أيضا “وضع الخلفيَّة”، الذي يشير أولاً إلى العثور على ما يقع خلف الموضوع وحوله. وتشمل مهماتك هنا ما يلي: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حدِّد اللاعبين الأساس أو المفاتيح (أفراداً ومؤسسات).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حدِّد المسائل الأساس التي تهم اللاعبين.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أدرس وافهم تواريخ وأحداث مفصلية في حياتهم – من الماضي إلى الحاضر.</a:t>
            </a:r>
          </a:p>
        </p:txBody>
      </p:sp>
      <p:pic>
        <p:nvPicPr>
          <p:cNvPr id="7" name="Graphic 21">
            <a:extLst>
              <a:ext uri="{FF2B5EF4-FFF2-40B4-BE49-F238E27FC236}">
                <a16:creationId xmlns:a16="http://schemas.microsoft.com/office/drawing/2014/main" id="{DEB7FBED-5429-BDBD-9F37-1DE25B9CC4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أفضل أدوات إنشاء الخرائط الذهنية - تعليم جديد">
            <a:extLst>
              <a:ext uri="{FF2B5EF4-FFF2-40B4-BE49-F238E27FC236}">
                <a16:creationId xmlns:a16="http://schemas.microsoft.com/office/drawing/2014/main" id="{0B8BBFF1-AD45-FE33-EF18-E27A0337C63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482"/>
          <a:stretch/>
        </p:blipFill>
        <p:spPr bwMode="auto">
          <a:xfrm>
            <a:off x="727275" y="2072379"/>
            <a:ext cx="3839064" cy="3553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734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421D0-8EBF-C745-5CB5-317AFD03FF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D8658-BB2E-E4E3-9F28-A2C46C5950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2E8185E-D290-CF4B-5F6E-FDDBA49AF36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6C84E3D3-070D-B52C-044D-27EF116BEB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1E390C-5639-0FE8-09EA-4A12F1782A8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756AF9-5BD4-92B3-9786-521662B6D45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55E228A-FE22-CD62-6B48-EA98024EAEC3}"/>
              </a:ext>
            </a:extLst>
          </p:cNvPr>
          <p:cNvSpPr txBox="1"/>
          <p:nvPr/>
        </p:nvSpPr>
        <p:spPr>
          <a:xfrm>
            <a:off x="762000" y="1924740"/>
            <a:ext cx="10505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هذه الحالة توفر الحقائق التي جمعتها نقطة انطلاق بين يديك. فإذا بدأت َ باسم لاعب أو مؤسسة، ابحث عن معلومات ذات صلة باللاعب أو المؤسسة. بعد ذلك، اتبع الإشارات أو الإضاءات الموجودة في تلك المادة التي جمعتها كي تُحدد مكان مواد أخرى.</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أمثلة: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وجد شرطي ٌّ شاهدةً أساسيةً في قضية قتل من خلال معرفة اسمها الأول، وكانت حاملاً في لحظة معينة؛ ذهب إلى سجلات الولادة في البلدية ليعرف أسماء النسوة اللواتي وضعن حملهن في الوقت المعلوم، وعثر على شاهِدته.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حين تجد الأبواب أمامك مغلقة، ابحث عن معلومات تتعلق بالقضية. حاول مرات عدة تجنب وضع نفسك في موقف يتطلب منك بشكل مطلق معلومات محددة من مصدر واحد، لكي تتقدم إلى الأمام. خلاصة القول: إذا حشرت نفسك في الزاوية فإنك تضع القوة كلها بين يدي المصدر.</a:t>
            </a:r>
          </a:p>
        </p:txBody>
      </p:sp>
      <p:pic>
        <p:nvPicPr>
          <p:cNvPr id="7" name="Graphic 21">
            <a:extLst>
              <a:ext uri="{FF2B5EF4-FFF2-40B4-BE49-F238E27FC236}">
                <a16:creationId xmlns:a16="http://schemas.microsoft.com/office/drawing/2014/main" id="{98EF8A09-1ED2-181A-CB28-2D5AF66355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4346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516C5-6551-A48F-8D48-5842849D2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F3D277-634E-4A64-64EB-5C6E72B050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553AC16-8B9C-116D-2403-1C15CA6AF50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5845EA90-8E82-FC1C-4A88-F1785B0935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73851F-30F0-2317-8971-19A4B4AAE00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A2F972-1B8B-CDA1-A651-DFFE2D53F63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C1210E-4950-6A60-70F9-5160EBCD45EC}"/>
              </a:ext>
            </a:extLst>
          </p:cNvPr>
          <p:cNvSpPr txBox="1"/>
          <p:nvPr/>
        </p:nvSpPr>
        <p:spPr>
          <a:xfrm>
            <a:off x="5856790" y="2028915"/>
            <a:ext cx="5410695" cy="351564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بدلاً من ذلك، اجمع معلومات عن لاعبين أو مؤسسات أو أحداث تكون على بعد خطوة واحدة من الموضوع الآني مثار التحقيق. إذ يمكن لهذه المعلومات أن توفر لك منظوراً جديداً، وتفتح لك ممراً إلى مصادر جديدة. فستجد في الأغلب أنه حين يدرك مصدرُك َ “الوحيد” أن كل شخص منخرط في القصة يتكلم إليك، إلا هو، فسوف يبادر بنفسه إلى التكلم معك. من الواضح أن هذا العمل يكشف معلومات كثيرة بسرعة.</a:t>
            </a:r>
          </a:p>
        </p:txBody>
      </p:sp>
      <p:pic>
        <p:nvPicPr>
          <p:cNvPr id="7" name="Graphic 21">
            <a:extLst>
              <a:ext uri="{FF2B5EF4-FFF2-40B4-BE49-F238E27FC236}">
                <a16:creationId xmlns:a16="http://schemas.microsoft.com/office/drawing/2014/main" id="{D06042A5-8A8A-0CBA-2735-928827EF3D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وسائل جمع البيانات - موضوع">
            <a:extLst>
              <a:ext uri="{FF2B5EF4-FFF2-40B4-BE49-F238E27FC236}">
                <a16:creationId xmlns:a16="http://schemas.microsoft.com/office/drawing/2014/main" id="{75F09931-944B-56FB-2079-B5E3BE50B4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882478"/>
            <a:ext cx="49322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00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6B00C-84C8-B465-5BF2-7FBDB9BC70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5B39CB-E5DD-B6D6-7981-E760E57998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5F89649-1F97-16E0-8CB5-E48B611D572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C8D65D96-CEAD-278D-3644-F726989D1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661C9E-8113-2F67-146E-13652CADCA9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6023AE-FA21-F7EC-272B-61164A395B8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E5B9301-C22F-F74B-2CE2-8ECDABAE6C65}"/>
              </a:ext>
            </a:extLst>
          </p:cNvPr>
          <p:cNvSpPr txBox="1"/>
          <p:nvPr/>
        </p:nvSpPr>
        <p:spPr>
          <a:xfrm>
            <a:off x="3773347" y="1913165"/>
            <a:ext cx="7494138"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2- </a:t>
            </a:r>
            <a:r>
              <a:rPr lang="ar-SA" sz="1600" dirty="0" err="1">
                <a:solidFill>
                  <a:srgbClr val="FF0000"/>
                </a:solidFill>
                <a:latin typeface="Alexandria" charset="0"/>
                <a:cs typeface="Alexandria" charset="0"/>
              </a:rPr>
              <a:t>إلجأ</a:t>
            </a:r>
            <a:r>
              <a:rPr lang="ar-SA" sz="1600" dirty="0">
                <a:solidFill>
                  <a:srgbClr val="FF0000"/>
                </a:solidFill>
                <a:latin typeface="Alexandria" charset="0"/>
                <a:cs typeface="Alexandria" charset="0"/>
              </a:rPr>
              <a:t> لمصادرَ عامةً لِتُوَجهك َ للمصادرَ الخبيرةٍ بالقضية مثار البحث</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للمصادر العامة أهميتها. ولكنك بحاجة بالمِثْل ِ للحصول على مصادر علنية خبيرة. فعلى سبيل المثال، تعد مادة إخبارية عن اكتشاف علمي مصدراً عاماً. لكن مصدر البحث العلمي الأصلي، الذي قد يكون نُشر في دورية متخصصة، يعد مصدرا خبيرا يتوفر لديه مستوى أغنى من التفاصيل. ففي استقصاء، يمكن أن تكون تلك التفاصيل مهمة للنجاح، ليس فقط لأن الحقائق التي تعثر عليها مثيرة جداً، بل أيضا لأن معرفة هذه التفاصيل تُمكنُك من إجراء حوار مع مصادر تحتاج إليها بطريقة تعكس قوة وثقة بالنفس. وستشعر أن مصادرك هذه ستعترف بك على أنك شخص يبذل جهداً خارقا لفهم القصة، وليس مجرد شخص ينسخ عمل شخص آخر.</a:t>
            </a:r>
          </a:p>
        </p:txBody>
      </p:sp>
      <p:pic>
        <p:nvPicPr>
          <p:cNvPr id="7" name="Graphic 21">
            <a:extLst>
              <a:ext uri="{FF2B5EF4-FFF2-40B4-BE49-F238E27FC236}">
                <a16:creationId xmlns:a16="http://schemas.microsoft.com/office/drawing/2014/main" id="{2DAAA0F1-A7D5-621A-19FE-233878D213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How to Become an Investigative Journalist | Maryville Online">
            <a:extLst>
              <a:ext uri="{FF2B5EF4-FFF2-40B4-BE49-F238E27FC236}">
                <a16:creationId xmlns:a16="http://schemas.microsoft.com/office/drawing/2014/main" id="{A7A6914C-46F8-A737-C7B9-F3007EBF6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609" y="2008211"/>
            <a:ext cx="2906223" cy="3594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1353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39A4C-0F53-61FF-0E60-5F2E8B6F26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8B30A1-CEF8-B779-4B92-9450C4F4F7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4ECA3FA-A109-6C8E-F505-E43FF7B85BA0}"/>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530CD879-2D0B-8FC5-B938-146E9FD175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616A0F-B652-D9E8-210D-75F1F5C1926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E32F7A-1346-7DE6-59AE-7660F0B0E6A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E8125C8-7BCE-43F9-4F41-CED10D062452}"/>
              </a:ext>
            </a:extLst>
          </p:cNvPr>
          <p:cNvSpPr txBox="1"/>
          <p:nvPr/>
        </p:nvSpPr>
        <p:spPr>
          <a:xfrm>
            <a:off x="762000" y="2028915"/>
            <a:ext cx="10505485"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والطريقة الأفضل لاكتشاف مصادر علنية خبيرة هي سؤال المحترفين في قطاع ما عن المصادر التي يستخدمونها.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يستطيع المسؤولون الحكوميون إخبارك مَنْ يحتفظ بالتقارير المعينة التي تريدها، وبأي شكل وأين.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يستطيع ممثلو الشعب المُنتخبون أن يخبروك كيف تسير العملية التشريعية، وما هي أنواع الوثائق التي يصدرونها في مراحل مختلفة من دراسة التشريعات.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وكلاء الأملاك العقارية يعرفون أي مكاتب تحتفظ بسجلات تسجيل المِلكيَّة.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يخبرك المستثمرون المحترفون أين تجد معلومات عن شركة ما، وكيف تقرؤها وتحللها.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وهكذا. وحين تتحدث مع تلك المصادر المحترفة، تأكدْ من سؤالهم عن مصدر الحقائق التي تجدها مثيرة. وينطبق هذا الأمر أيضاً على المحادثة مع مُستقصين آخرين، بمن فيهم الصحفيون أو الشرطة أو مدققو الحسابات. لا تجمع حقائق فقط: اجمع الطرق والتقنيات التي على أساسها يتم العثور على الحقائق.</a:t>
            </a:r>
          </a:p>
        </p:txBody>
      </p:sp>
      <p:pic>
        <p:nvPicPr>
          <p:cNvPr id="7" name="Graphic 21">
            <a:extLst>
              <a:ext uri="{FF2B5EF4-FFF2-40B4-BE49-F238E27FC236}">
                <a16:creationId xmlns:a16="http://schemas.microsoft.com/office/drawing/2014/main" id="{4FE67F25-0B4A-7D36-8353-E00657C359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4122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FE913-9731-FD2E-BECA-CBCBFA6A43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2D2B60-21BD-4BFB-11EC-4E4FB56B0D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8A1B807-D9F5-1445-F630-C6CB49E1ACB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41042A52-6B7A-CA16-7849-44E0827364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77F52F-3002-293C-457D-E6FEC224AC9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BF1511-DC11-2C05-7BFE-F55B1003752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798C7EF-8537-8743-6619-B65E2801867E}"/>
              </a:ext>
            </a:extLst>
          </p:cNvPr>
          <p:cNvSpPr txBox="1"/>
          <p:nvPr/>
        </p:nvSpPr>
        <p:spPr>
          <a:xfrm>
            <a:off x="762000" y="3422820"/>
            <a:ext cx="10505485" cy="158575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احتفظ بمعلومات في قائمتك عن هذه المصادر ومُنسقيها. وتأكد من تكرار استخدامها لكي لا تنسى آلية عملها. مثلا، في حال وجدت قاعدة بيانات مجانية توفر معلومات عن الشركات التجارية - بالنسبــة لفرنسـا اسم المـــوقع </a:t>
            </a:r>
            <a:r>
              <a:rPr lang="en-US" dirty="0" err="1">
                <a:latin typeface="Alexandria" charset="0"/>
                <a:cs typeface="Alexandria" charset="0"/>
              </a:rPr>
              <a:t>societe.com</a:t>
            </a:r>
            <a:r>
              <a:rPr lang="en-US" dirty="0">
                <a:latin typeface="Alexandria" charset="0"/>
                <a:cs typeface="Alexandria" charset="0"/>
              </a:rPr>
              <a:t> - </a:t>
            </a:r>
            <a:r>
              <a:rPr lang="ar-SA" dirty="0">
                <a:latin typeface="Alexandria" charset="0"/>
                <a:cs typeface="Alexandria" charset="0"/>
              </a:rPr>
              <a:t> تجوّل في الموقع بين الفينة والأخرى لترى ما إذا طرأ أي تغيير على وضع الشركات التي تكتب عنها باستمرار.</a:t>
            </a:r>
          </a:p>
        </p:txBody>
      </p:sp>
      <p:pic>
        <p:nvPicPr>
          <p:cNvPr id="7" name="Graphic 21">
            <a:extLst>
              <a:ext uri="{FF2B5EF4-FFF2-40B4-BE49-F238E27FC236}">
                <a16:creationId xmlns:a16="http://schemas.microsoft.com/office/drawing/2014/main" id="{656D31B2-762E-63A7-D3A8-37E3368DBE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0B31358-0139-795F-142B-DFE73282C7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2780" y="1816564"/>
            <a:ext cx="6046439" cy="1634427"/>
          </a:xfrm>
          <a:prstGeom prst="rect">
            <a:avLst/>
          </a:prstGeom>
        </p:spPr>
      </p:pic>
    </p:spTree>
    <p:extLst>
      <p:ext uri="{BB962C8B-B14F-4D97-AF65-F5344CB8AC3E}">
        <p14:creationId xmlns:p14="http://schemas.microsoft.com/office/powerpoint/2010/main" val="320270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06285-6062-EA29-B784-C26C694EF9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F5C675-6927-B45A-B8A3-2FBBA516B4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A4D5DD7-0778-A394-EED3-CD6CA78CEA3F}"/>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C96CC3B0-CCFF-0A5C-BBDB-FE4AB29A44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89361E-E43C-029A-A13A-271B5C9009A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CDE119-A5B6-891C-F673-C964AC06071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85D30CF-5E54-EFD3-9A2A-D2D9C0A7A746}"/>
              </a:ext>
            </a:extLst>
          </p:cNvPr>
          <p:cNvSpPr txBox="1"/>
          <p:nvPr/>
        </p:nvSpPr>
        <p:spPr>
          <a:xfrm>
            <a:off x="762000" y="1794742"/>
            <a:ext cx="10505485" cy="166269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4- اجمع الوثائق المتاحة</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أنت بحاجة إلى غرس وممارسة عادة جمع المعلومات في نفسك وحيثما تكون. فالمعلومات الأكثر صلة بنشاط معين موجودة دائماً، تقريباً، حيث يقع النشاط. إذاً، اجمع كل الوثائق التي تقع تحت بصرك في أي وقت تزور فيه مكاناً كإعلامي.</a:t>
            </a:r>
          </a:p>
        </p:txBody>
      </p:sp>
      <p:pic>
        <p:nvPicPr>
          <p:cNvPr id="7" name="Graphic 21">
            <a:extLst>
              <a:ext uri="{FF2B5EF4-FFF2-40B4-BE49-F238E27FC236}">
                <a16:creationId xmlns:a16="http://schemas.microsoft.com/office/drawing/2014/main" id="{FDFCC2EB-BFD0-CA12-A32A-B8DA1826B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3D7FB3D-0524-8A4D-8B87-54A329B7EF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6766" y="3458914"/>
            <a:ext cx="7332084" cy="2005183"/>
          </a:xfrm>
          <a:prstGeom prst="rect">
            <a:avLst/>
          </a:prstGeom>
        </p:spPr>
      </p:pic>
    </p:spTree>
    <p:extLst>
      <p:ext uri="{BB962C8B-B14F-4D97-AF65-F5344CB8AC3E}">
        <p14:creationId xmlns:p14="http://schemas.microsoft.com/office/powerpoint/2010/main" val="1530778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5E96F-3FAF-A4E5-68A3-892FCF81C4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C50552-C872-261B-A80F-E99C8B1F75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E378A92-3A73-D3CA-8EF9-1D060D9A995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879A059C-E2F7-326D-97F0-86B81CE44C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70E41B-67EA-A6A5-26BA-651A62A8E1E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78DA1D-0D21-0FD1-843E-ACDC2ECD094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F2E051-C88A-ABD0-57AA-B8092831560F}"/>
              </a:ext>
            </a:extLst>
          </p:cNvPr>
          <p:cNvSpPr txBox="1"/>
          <p:nvPr/>
        </p:nvSpPr>
        <p:spPr>
          <a:xfrm>
            <a:off x="4780344" y="1866865"/>
            <a:ext cx="6487141"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استخدم خبراء لتطوير مصادرك</a:t>
            </a:r>
          </a:p>
          <a:p>
            <a:pPr marL="285750" indent="-285750" algn="just" rtl="1">
              <a:lnSpc>
                <a:spcPts val="3000"/>
              </a:lnSpc>
              <a:spcBef>
                <a:spcPts val="600"/>
              </a:spcBef>
              <a:buFont typeface="Wingdings" pitchFamily="2" charset="2"/>
              <a:buChar char="§"/>
            </a:pPr>
            <a:r>
              <a:rPr lang="ar-SA" sz="1600" dirty="0">
                <a:solidFill>
                  <a:schemeClr val="accent6"/>
                </a:solidFill>
                <a:latin typeface="Alexandria" charset="0"/>
                <a:cs typeface="Alexandria" charset="0"/>
              </a:rPr>
              <a:t>1- مسؤولو الأرشيف ملائكةٌ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كون المصدر علنيَّاً لا يعني أنك تستطيع الوصول إليه بفاعلية، بـخـاصـة حــن تــكــون المكتبات المتخصصة والأرشيف هي المطلوبة.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الحل: </a:t>
            </a:r>
            <a:r>
              <a:rPr lang="ar-SA" sz="1600" dirty="0" err="1">
                <a:latin typeface="Alexandria" charset="0"/>
                <a:cs typeface="Alexandria" charset="0"/>
              </a:rPr>
              <a:t>إبحث</a:t>
            </a:r>
            <a:r>
              <a:rPr lang="ar-SA" sz="1600" dirty="0">
                <a:latin typeface="Alexandria" charset="0"/>
                <a:cs typeface="Alexandria" charset="0"/>
              </a:rPr>
              <a:t> عمن يديرون الأرشيف، واطلب منهم المساعدة. من الجيد أن تحصل دائماً على اسم موظف أرشيف حين تدخل مكتبة ما. فخبرتنا تقول لنا إن </a:t>
            </a:r>
            <a:r>
              <a:rPr lang="ar-SA" sz="1600" dirty="0" err="1">
                <a:latin typeface="Alexandria" charset="0"/>
                <a:cs typeface="Alexandria" charset="0"/>
              </a:rPr>
              <a:t>المؤرشفين</a:t>
            </a:r>
            <a:r>
              <a:rPr lang="ar-SA" sz="1600" dirty="0">
                <a:latin typeface="Alexandria" charset="0"/>
                <a:cs typeface="Alexandria" charset="0"/>
              </a:rPr>
              <a:t> عادة ما يشعرون بأن الناس لا يُقدِّرونهم، ولذا، فإن أي شخص يعاملهم باحترام ويقدِّر خبرتهم يكافئونه ويساعدونه.</a:t>
            </a:r>
          </a:p>
        </p:txBody>
      </p:sp>
      <p:pic>
        <p:nvPicPr>
          <p:cNvPr id="7" name="Graphic 21">
            <a:extLst>
              <a:ext uri="{FF2B5EF4-FFF2-40B4-BE49-F238E27FC236}">
                <a16:creationId xmlns:a16="http://schemas.microsoft.com/office/drawing/2014/main" id="{7BF660F1-5224-6281-2255-3E9EE904D9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42" name="Picture 2" descr="الأرشيف المرحل من الجزائر هو ملك لنا ولن نعيده! – الشروق أونلاين">
            <a:extLst>
              <a:ext uri="{FF2B5EF4-FFF2-40B4-BE49-F238E27FC236}">
                <a16:creationId xmlns:a16="http://schemas.microsoft.com/office/drawing/2014/main" id="{1F3F5812-8674-CEC6-3BC6-D761C8C91F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699" y="1991356"/>
            <a:ext cx="3902129" cy="3740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992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EDC4C-03D7-0770-F3C1-66473C53FE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DE31AB-1FA5-AA23-055F-071A4BC341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3B6CD1C-F766-8E06-8B21-8989C4A30F8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2D864063-F5B9-8711-A2C5-56B2B9E50C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85CAC5-F975-0181-02F5-389CB3158D4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C707D5-AAF6-4149-76E7-39E236D1059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55B82F1-1870-8DC3-A78B-C105FF39B15B}"/>
              </a:ext>
            </a:extLst>
          </p:cNvPr>
          <p:cNvSpPr txBox="1"/>
          <p:nvPr/>
        </p:nvSpPr>
        <p:spPr>
          <a:xfrm>
            <a:off x="5509549" y="1890017"/>
            <a:ext cx="5757936" cy="390036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تحضيراً لاستقصاء عن بائع مواد فنيّة باريسي، اتصلنا بوزارة الثقافة الفرنسية لطلب معلومات عن الإعانات التي تُقدَّم لسوق الفن، فتم توجيهنا إلى موظفة معينة. وبينما كنا نتكلم معها على الهاتف، كان يُسمعُ صوت طباعة على لوحة مفاتيح كمبيوتر. عندما سألناها عم ّ </a:t>
            </a:r>
            <a:r>
              <a:rPr lang="ar-SA" dirty="0" err="1">
                <a:latin typeface="Alexandria" charset="0"/>
                <a:cs typeface="Alexandria" charset="0"/>
              </a:rPr>
              <a:t>ا</a:t>
            </a:r>
            <a:r>
              <a:rPr lang="ar-SA" dirty="0">
                <a:latin typeface="Alexandria" charset="0"/>
                <a:cs typeface="Alexandria" charset="0"/>
              </a:rPr>
              <a:t> كانت تطبعه، قالت إنها كانت تستشير قاعدة معلومات للوزارة. سألناها إن كانت علنية، أجابت، نعم. احتوت قاعدة المعلومات على أسماء جميع الذين تلقوا إعانات من الوزارة، وكانت متوفرة في مكتبة عامة أرشدتنا الموظفة إليها.</a:t>
            </a:r>
          </a:p>
        </p:txBody>
      </p:sp>
      <p:pic>
        <p:nvPicPr>
          <p:cNvPr id="7" name="Graphic 21">
            <a:extLst>
              <a:ext uri="{FF2B5EF4-FFF2-40B4-BE49-F238E27FC236}">
                <a16:creationId xmlns:a16="http://schemas.microsoft.com/office/drawing/2014/main" id="{4306ED5B-228E-E34B-8ED6-14D41545C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266" name="Picture 2" descr="متجر الوراق لمستلزمات الخط والزخرفه وكافه المواد الفنية">
            <a:extLst>
              <a:ext uri="{FF2B5EF4-FFF2-40B4-BE49-F238E27FC236}">
                <a16:creationId xmlns:a16="http://schemas.microsoft.com/office/drawing/2014/main" id="{A6E7679D-BE31-94F2-8291-53B87CFD05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16563"/>
            <a:ext cx="4585034" cy="402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267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94BA1-44BC-2B6D-278A-A80E8A416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FC700D-8F31-9092-7A31-F2762677BF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EAE5B98-5FAC-0EB0-322F-7ED3965EF08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4DD935D6-B176-4E76-26DD-E258B2758C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6897B8-4CE7-A3BB-AD24-A1FD58C5BE1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BC5053-F4DE-1C33-3DA3-D4CDE4A45B5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0A56BAA-EA18-2D4A-8812-D14375BFAD79}"/>
              </a:ext>
            </a:extLst>
          </p:cNvPr>
          <p:cNvSpPr txBox="1"/>
          <p:nvPr/>
        </p:nvSpPr>
        <p:spPr>
          <a:xfrm>
            <a:off x="4178461" y="1820566"/>
            <a:ext cx="7089024"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solidFill>
                  <a:schemeClr val="accent6"/>
                </a:solidFill>
                <a:latin typeface="Alexandria" charset="0"/>
                <a:cs typeface="Alexandria" charset="0"/>
              </a:rPr>
              <a:t>2- حلّل ما توصلت إليه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ليس الحصول على وثيقة مثل فهمها. فكثيراً ما تكون لغة التقارير الرسمية في القطاع العام أو القطاع الخاص خاصة جداً، وتتطلب تفسيراً. ينطبق هذا الأمر على المصادر العلنية المتنوعة بتنوع التقارير السنوية أو محاضر الاجتماعات.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وحين تجد نفسك في مواجهة مثل هذه الوثيقة، تكون مهمتك اللاحقة هي العثور على مُفسرٍ خبير للغتها وجوهرها. وبشكل عام، </a:t>
            </a:r>
            <a:r>
              <a:rPr lang="ar-SA" dirty="0" err="1">
                <a:latin typeface="Alexandria" charset="0"/>
                <a:cs typeface="Alexandria" charset="0"/>
              </a:rPr>
              <a:t>إبحث</a:t>
            </a:r>
            <a:r>
              <a:rPr lang="ar-SA" dirty="0">
                <a:latin typeface="Alexandria" charset="0"/>
                <a:cs typeface="Alexandria" charset="0"/>
              </a:rPr>
              <a:t> عن شخص منخرط ٍ في القطاع الذي تستقصيه، ويستطيع العثور على القصة التي تستحق الاهتمام، ولا تتعارض مصلحته مع مصلحة القضية قيد البحث.</a:t>
            </a:r>
          </a:p>
        </p:txBody>
      </p:sp>
      <p:pic>
        <p:nvPicPr>
          <p:cNvPr id="7" name="Graphic 21">
            <a:extLst>
              <a:ext uri="{FF2B5EF4-FFF2-40B4-BE49-F238E27FC236}">
                <a16:creationId xmlns:a16="http://schemas.microsoft.com/office/drawing/2014/main" id="{4B90603E-220F-A60B-BB5E-FB13C061C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338" name="Picture 2" descr="أبرز فوائد علم تحليل البيانات لتنمية وإنجاح الأنشطة التجارية: IMP">
            <a:extLst>
              <a:ext uri="{FF2B5EF4-FFF2-40B4-BE49-F238E27FC236}">
                <a16:creationId xmlns:a16="http://schemas.microsoft.com/office/drawing/2014/main" id="{CE8B096C-FB99-13BD-861C-233A3B6F52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798104"/>
            <a:ext cx="3335438" cy="4106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0719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444EA-2680-8913-679D-8F8F40A50C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4C0B2A-CC79-D948-9B3A-6632B2CD4A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381CD0-B0EA-F978-CE6A-0C18AF19348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2060"/>
                </a:solidFill>
                <a:latin typeface="Alexandria" charset="0"/>
                <a:cs typeface="Alexandria" charset="0"/>
              </a:rPr>
              <a:t>هـ . العثور على مصادر علنية</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13D357E8-357B-A13F-8C6E-DBFDCB022B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F8DDAF-49FF-8F20-5E14-E244A2B2A56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1127B3-9544-3D43-E87F-4469A669682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49FCDBB-FC88-A6EA-2892-6BB8038ADCE1}"/>
              </a:ext>
            </a:extLst>
          </p:cNvPr>
          <p:cNvSpPr txBox="1"/>
          <p:nvPr/>
        </p:nvSpPr>
        <p:spPr>
          <a:xfrm>
            <a:off x="5810491" y="2028915"/>
            <a:ext cx="5456994" cy="313092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لا تَسعَ للحصول على رأي من شخص سيقوم بتقديم تقرير عن محادثتكما لآخرين، وتجنب ذلك قدر الإمكان. كما اعمل على تجنَّب النقاشات مع أفراد لهم عمل من أي نوع مع لاعبين في قصتك مثار التحقيق، إلا إذا كنت تُجري مقابلات معهم. فمثل هؤلاء الناس يستطيعون مقايضة معرفتهم بما تفعل لمصلحتهم، وسيفعلون ذلك على حسابك.</a:t>
            </a:r>
          </a:p>
        </p:txBody>
      </p:sp>
      <p:pic>
        <p:nvPicPr>
          <p:cNvPr id="7" name="Graphic 21">
            <a:extLst>
              <a:ext uri="{FF2B5EF4-FFF2-40B4-BE49-F238E27FC236}">
                <a16:creationId xmlns:a16="http://schemas.microsoft.com/office/drawing/2014/main" id="{B2C88817-E657-6F46-15E0-AB498786A7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مستقبل &quot;استخبارات المصادر المفتوحة&quot; في مواجهة التهديدات - موقع 24">
            <a:extLst>
              <a:ext uri="{FF2B5EF4-FFF2-40B4-BE49-F238E27FC236}">
                <a16:creationId xmlns:a16="http://schemas.microsoft.com/office/drawing/2014/main" id="{5B8A34B3-6C23-4EBD-FFCA-89EBDA646A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03496"/>
            <a:ext cx="4967468" cy="4035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0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02555-5B5E-97CE-E9BF-4F91E827B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D44668-BBE8-AF94-4118-8996EC9FC8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9D24674-CF90-9579-EE53-FA599BA85F4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50"/>
                </a:solidFill>
                <a:latin typeface="Alexandria" charset="0"/>
                <a:cs typeface="Alexandria" charset="0"/>
              </a:rPr>
              <a:t>إبدأ</a:t>
            </a:r>
            <a:r>
              <a:rPr lang="ar-SA" sz="2800" b="1" dirty="0">
                <a:solidFill>
                  <a:srgbClr val="00B050"/>
                </a:solidFill>
                <a:latin typeface="Alexandria" charset="0"/>
                <a:cs typeface="Alexandria" charset="0"/>
              </a:rPr>
              <a:t> بسرعة ... لكن هوينا على نفسك</a:t>
            </a:r>
            <a:endParaRPr lang="en-US" sz="2800" b="1" dirty="0">
              <a:solidFill>
                <a:srgbClr val="00B050"/>
              </a:solidFill>
              <a:latin typeface="Alexandria" charset="0"/>
              <a:cs typeface="Alexandria" charset="0"/>
            </a:endParaRPr>
          </a:p>
        </p:txBody>
      </p:sp>
      <p:sp>
        <p:nvSpPr>
          <p:cNvPr id="5" name="Rectangle 4">
            <a:extLst>
              <a:ext uri="{FF2B5EF4-FFF2-40B4-BE49-F238E27FC236}">
                <a16:creationId xmlns:a16="http://schemas.microsoft.com/office/drawing/2014/main" id="{817970F8-69B5-A937-D68A-782A806427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710792-57E0-DFA8-16E3-EA4B22D88C9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34EBE0-9AC3-B18E-FB0D-523B66F4774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B29E2E4-7522-D85F-F55D-DB7402B27661}"/>
              </a:ext>
            </a:extLst>
          </p:cNvPr>
          <p:cNvSpPr txBox="1"/>
          <p:nvPr/>
        </p:nvSpPr>
        <p:spPr>
          <a:xfrm>
            <a:off x="3483980" y="2028915"/>
            <a:ext cx="7783505"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نقترح أن تبدأ تحقيقاً بجمع أسهل المعلومات التي يمكنك الحصول عليها من أكثر المصادر علنيَّةً لأن الصعوبة ستزداد كلما تقدم مسار التحقيق. ولكن إذا كانت بدايات تحقيقك صعبة ومعقدة، فالسبب قد يكمن في أن هناك خطأ في عنصر من عناصر فرضيَّتك مرتبطا بما صنفته أنت بمصادر علنية. تلك إشارة واضحة تدل على أن فرضيَّتك خاطئة جداً، أو أن شخصاً ما يعمل بجدٍّية لإخفاء القصة مثار التحقيق.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وبالعكس إذا كانت التأكيدات الأولي ناجحة، فتلك علامة علي أنك تستطيع تسريع التحقيق وتوسيعه. وحين يبدأ هذا الزخم بالتراكم، استفد منه. خذ معلومات المصدر العلني مهما كثُرَت. </a:t>
            </a:r>
            <a:r>
              <a:rPr lang="ar-SA" sz="1600" dirty="0" err="1">
                <a:latin typeface="Alexandria" charset="0"/>
                <a:cs typeface="Alexandria" charset="0"/>
              </a:rPr>
              <a:t>إستنتج</a:t>
            </a:r>
            <a:r>
              <a:rPr lang="ar-SA" sz="1600" dirty="0">
                <a:latin typeface="Alexandria" charset="0"/>
                <a:cs typeface="Alexandria" charset="0"/>
              </a:rPr>
              <a:t> معناها، وأضفها إلى فرضيَّتك. في الخطوة اللاحقة، ستدخل المجال الذي لا تكون الحقيقة فيه مكتوبة أو موجودة في وثيقة.</a:t>
            </a:r>
          </a:p>
        </p:txBody>
      </p:sp>
      <p:pic>
        <p:nvPicPr>
          <p:cNvPr id="7" name="Graphic 21">
            <a:extLst>
              <a:ext uri="{FF2B5EF4-FFF2-40B4-BE49-F238E27FC236}">
                <a16:creationId xmlns:a16="http://schemas.microsoft.com/office/drawing/2014/main" id="{6DA18F3B-6BF5-627F-E336-4B2982F339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290" name="Picture 2" descr="نصائح وارشادات - مدارس الشمس الأهلية">
            <a:extLst>
              <a:ext uri="{FF2B5EF4-FFF2-40B4-BE49-F238E27FC236}">
                <a16:creationId xmlns:a16="http://schemas.microsoft.com/office/drawing/2014/main" id="{DCC93A4D-C4F4-DF3F-FAFA-7FA23E6906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550" y="2095405"/>
            <a:ext cx="2756705" cy="3743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56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مقدمة: تعامل مع الباب المفتوح.</a:t>
            </a:r>
          </a:p>
          <a:p>
            <a:pPr marL="285750" indent="-285750" algn="r" rtl="1">
              <a:lnSpc>
                <a:spcPts val="3000"/>
              </a:lnSpc>
              <a:spcBef>
                <a:spcPts val="600"/>
              </a:spcBef>
              <a:buFont typeface="Wingdings" pitchFamily="2" charset="2"/>
              <a:buChar char="§"/>
            </a:pPr>
            <a:r>
              <a:rPr lang="ar-SA" dirty="0">
                <a:latin typeface="Alexandria" charset="0"/>
                <a:cs typeface="Alexandria" charset="0"/>
              </a:rPr>
              <a:t>أنواع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إستراتيجية المصادر العلنية.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المصادر العلنية مصدر قوة.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العثور على مصادر علنية.</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إبدأ</a:t>
            </a:r>
            <a:r>
              <a:rPr lang="ar-SA" dirty="0">
                <a:latin typeface="Alexandria" charset="0"/>
                <a:cs typeface="Alexandria" charset="0"/>
              </a:rPr>
              <a:t> بسرعة ... لكن هوينا على نفسك.</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just" rtl="1"/>
            <a:r>
              <a:rPr lang="ar-SA" sz="4000" b="1" dirty="0">
                <a:solidFill>
                  <a:srgbClr val="852F4A"/>
                </a:solidFill>
                <a:latin typeface="Alexandria" charset="0"/>
                <a:cs typeface="Alexandria" charset="0"/>
              </a:rPr>
              <a:t>نصيحة وطلب ... </a:t>
            </a:r>
            <a:endParaRPr lang="en-US" sz="4000" b="1" dirty="0">
              <a:solidFill>
                <a:srgbClr val="852F4A"/>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3</a:t>
            </a:r>
            <a:endParaRPr lang="en-US" sz="32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B01D70C-7764-4FE6-9D28-76B725DCDE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13516</TotalTime>
  <Words>4256</Words>
  <Application>Microsoft Macintosh PowerPoint</Application>
  <PresentationFormat>Widescreen</PresentationFormat>
  <Paragraphs>277</Paragraphs>
  <Slides>44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589</cp:revision>
  <dcterms:created xsi:type="dcterms:W3CDTF">2023-04-29T09:08:00Z</dcterms:created>
  <dcterms:modified xsi:type="dcterms:W3CDTF">2026-09-11T16:24:07Z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