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543" r:id="rId2"/>
    <p:sldId id="549" r:id="rId3"/>
    <p:sldId id="550" r:id="rId4"/>
    <p:sldId id="547" r:id="rId5"/>
    <p:sldId id="551" r:id="rId6"/>
    <p:sldId id="552" r:id="rId7"/>
    <p:sldId id="523" r:id="rId8"/>
    <p:sldId id="553" r:id="rId9"/>
    <p:sldId id="554" r:id="rId10"/>
    <p:sldId id="555" r:id="rId11"/>
    <p:sldId id="556" r:id="rId12"/>
    <p:sldId id="557" r:id="rId13"/>
    <p:sldId id="558" r:id="rId14"/>
    <p:sldId id="559" r:id="rId15"/>
    <p:sldId id="560" r:id="rId16"/>
    <p:sldId id="562" r:id="rId17"/>
    <p:sldId id="563" r:id="rId18"/>
    <p:sldId id="564" r:id="rId19"/>
    <p:sldId id="565" r:id="rId20"/>
    <p:sldId id="524" r:id="rId21"/>
    <p:sldId id="566" r:id="rId22"/>
    <p:sldId id="567" r:id="rId23"/>
    <p:sldId id="568" r:id="rId24"/>
    <p:sldId id="569" r:id="rId25"/>
    <p:sldId id="570" r:id="rId26"/>
    <p:sldId id="575" r:id="rId27"/>
    <p:sldId id="576" r:id="rId28"/>
    <p:sldId id="577" r:id="rId29"/>
    <p:sldId id="578" r:id="rId30"/>
    <p:sldId id="579" r:id="rId31"/>
    <p:sldId id="580" r:id="rId32"/>
    <p:sldId id="581" r:id="rId33"/>
    <p:sldId id="582" r:id="rId34"/>
    <p:sldId id="583" r:id="rId35"/>
    <p:sldId id="584" r:id="rId36"/>
    <p:sldId id="585" r:id="rId37"/>
    <p:sldId id="586" r:id="rId38"/>
    <p:sldId id="587" r:id="rId39"/>
    <p:sldId id="588" r:id="rId40"/>
    <p:sldId id="589" r:id="rId41"/>
    <p:sldId id="590" r:id="rId42"/>
    <p:sldId id="591" r:id="rId43"/>
    <p:sldId id="592" r:id="rId44"/>
    <p:sldId id="593" r:id="rId45"/>
    <p:sldId id="594" r:id="rId46"/>
    <p:sldId id="595" r:id="rId47"/>
    <p:sldId id="545" r:id="rId48"/>
    <p:sldId id="596" r:id="rId49"/>
    <p:sldId id="597" r:id="rId50"/>
    <p:sldId id="598" r:id="rId51"/>
    <p:sldId id="599" r:id="rId52"/>
    <p:sldId id="600"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9"/>
            <p14:sldId id="550"/>
            <p14:sldId id="547"/>
            <p14:sldId id="551"/>
            <p14:sldId id="552"/>
            <p14:sldId id="523"/>
            <p14:sldId id="553"/>
            <p14:sldId id="554"/>
            <p14:sldId id="555"/>
            <p14:sldId id="556"/>
            <p14:sldId id="557"/>
            <p14:sldId id="558"/>
            <p14:sldId id="559"/>
            <p14:sldId id="560"/>
            <p14:sldId id="562"/>
            <p14:sldId id="563"/>
            <p14:sldId id="564"/>
            <p14:sldId id="565"/>
            <p14:sldId id="524"/>
            <p14:sldId id="566"/>
            <p14:sldId id="567"/>
            <p14:sldId id="568"/>
            <p14:sldId id="569"/>
            <p14:sldId id="570"/>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45"/>
            <p14:sldId id="596"/>
            <p14:sldId id="597"/>
            <p14:sldId id="598"/>
            <p14:sldId id="599"/>
            <p14:sldId id="600"/>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FFFFFF"/>
    <a:srgbClr val="000000"/>
    <a:srgbClr val="669BBC"/>
    <a:srgbClr val="2D3956"/>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70" d="100"/>
          <a:sy n="70" d="100"/>
        </p:scale>
        <p:origin x="-720"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0F7F36-B18A-4893-80CB-C5DA1C692E45}"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A675FDC-F7D7-4A51-9C47-FD9CCCAB512F}">
      <dgm:prSet custT="1"/>
      <dgm:spPr/>
      <dgm:t>
        <a:bodyPr anchor="ctr"/>
        <a:lstStyle/>
        <a:p>
          <a:pPr algn="l"/>
          <a:r>
            <a:rPr lang="en-US" altLang="ar-JO" sz="1800" dirty="0"/>
            <a:t>Explain the differences among creativity, innovation, and entrepreneurship</a:t>
          </a:r>
        </a:p>
        <a:p>
          <a:pPr algn="justLow" rtl="1"/>
          <a:r>
            <a:rPr lang="ar-EG" altLang="ar-JO" sz="1800" dirty="0"/>
            <a:t>شرح الفروق بين الإبداع والابتكار وريادة الأعمال</a:t>
          </a:r>
          <a:endParaRPr lang="en-US" sz="1800" dirty="0"/>
        </a:p>
      </dgm:t>
    </dgm:pt>
    <dgm:pt modelId="{78389A05-8CBE-4576-BFD1-4E13989DAB82}" type="parTrans" cxnId="{07911A54-F251-4A7A-826A-266808DCDE4A}">
      <dgm:prSet/>
      <dgm:spPr/>
      <dgm:t>
        <a:bodyPr/>
        <a:lstStyle/>
        <a:p>
          <a:endParaRPr lang="en-US"/>
        </a:p>
      </dgm:t>
    </dgm:pt>
    <dgm:pt modelId="{65CB1FED-A658-401D-8B8F-8AA7F15E30D1}" type="sibTrans" cxnId="{07911A54-F251-4A7A-826A-266808DCDE4A}">
      <dgm:prSet phldrT="1" phldr="0"/>
      <dgm:spPr/>
      <dgm:t>
        <a:bodyPr/>
        <a:lstStyle/>
        <a:p>
          <a:r>
            <a:rPr lang="en-US"/>
            <a:t>1</a:t>
          </a:r>
          <a:endParaRPr lang="en-US" dirty="0"/>
        </a:p>
      </dgm:t>
    </dgm:pt>
    <dgm:pt modelId="{03D8464B-EE91-45D1-8108-CFD221802C51}">
      <dgm:prSet custT="1"/>
      <dgm:spPr/>
      <dgm:t>
        <a:bodyPr/>
        <a:lstStyle/>
        <a:p>
          <a:pPr algn="l"/>
          <a:r>
            <a:rPr lang="en-US" altLang="ar-JO" sz="1800" dirty="0"/>
            <a:t>Describe why creativity and innovation are such an integral part of entrepreneurship.</a:t>
          </a:r>
        </a:p>
        <a:p>
          <a:pPr algn="justLow" rtl="1"/>
          <a:r>
            <a:rPr lang="ar-EG" altLang="ar-JO" sz="1800" dirty="0"/>
            <a:t>توضيح لماذا الإبداع والابتكار يشكلان جزءًا لا يتجزأ من ريادة الأعمال.</a:t>
          </a:r>
          <a:endParaRPr lang="en-US" sz="1800" dirty="0"/>
        </a:p>
      </dgm:t>
    </dgm:pt>
    <dgm:pt modelId="{DF84FA57-6BBC-47BC-B60F-AC942C4F1C1F}" type="parTrans" cxnId="{DDFC34AC-E9BF-41D0-A0A2-2F4FF525D54E}">
      <dgm:prSet/>
      <dgm:spPr/>
      <dgm:t>
        <a:bodyPr/>
        <a:lstStyle/>
        <a:p>
          <a:endParaRPr lang="en-US"/>
        </a:p>
      </dgm:t>
    </dgm:pt>
    <dgm:pt modelId="{925DDE64-517E-4A88-9D48-66601E5EB3D1}" type="sibTrans" cxnId="{DDFC34AC-E9BF-41D0-A0A2-2F4FF525D54E}">
      <dgm:prSet phldrT="2" phldr="0"/>
      <dgm:spPr/>
      <dgm:t>
        <a:bodyPr/>
        <a:lstStyle/>
        <a:p>
          <a:r>
            <a:rPr lang="en-US"/>
            <a:t>2</a:t>
          </a:r>
          <a:endParaRPr lang="en-US" dirty="0"/>
        </a:p>
      </dgm:t>
    </dgm:pt>
    <dgm:pt modelId="{0670114E-E8AB-4C3D-A011-809086E41819}">
      <dgm:prSet custT="1"/>
      <dgm:spPr/>
      <dgm:t>
        <a:bodyPr anchor="ctr"/>
        <a:lstStyle/>
        <a:p>
          <a:pPr algn="l"/>
          <a:r>
            <a:rPr lang="en-US" altLang="ar-JO" sz="1800" dirty="0"/>
            <a:t>Understand how the two hemispheres of the human brain function and what role they play in creativity.</a:t>
          </a:r>
        </a:p>
        <a:p>
          <a:pPr algn="justLow" rtl="1"/>
          <a:r>
            <a:rPr lang="ar-EG" altLang="ar-JO" sz="1800" dirty="0"/>
            <a:t>التعرف على كيفية عمل نصفي الدماغ البشري والدور الذي يلعبانه في الإبداع.</a:t>
          </a:r>
          <a:endParaRPr lang="en-US" altLang="ar-JO" sz="1800" dirty="0"/>
        </a:p>
      </dgm:t>
    </dgm:pt>
    <dgm:pt modelId="{68CD7A23-0F8E-461B-AD12-7BF514998284}" type="parTrans" cxnId="{450D2EBA-33E5-4D56-9DA4-3A3F6B625900}">
      <dgm:prSet/>
      <dgm:spPr/>
      <dgm:t>
        <a:bodyPr/>
        <a:lstStyle/>
        <a:p>
          <a:endParaRPr lang="en-US"/>
        </a:p>
      </dgm:t>
    </dgm:pt>
    <dgm:pt modelId="{21190FA2-DBA5-403B-A6E6-C79A0DFB7A89}" type="sibTrans" cxnId="{450D2EBA-33E5-4D56-9DA4-3A3F6B625900}">
      <dgm:prSet phldrT="3" phldr="0"/>
      <dgm:spPr/>
      <dgm:t>
        <a:bodyPr/>
        <a:lstStyle/>
        <a:p>
          <a:r>
            <a:rPr lang="en-US" dirty="0"/>
            <a:t>3</a:t>
          </a:r>
        </a:p>
      </dgm:t>
    </dgm:pt>
    <dgm:pt modelId="{0E07BDCE-9E5C-43E2-8127-F10E8A5AE5F6}">
      <dgm:prSet custT="1"/>
      <dgm:spPr/>
      <dgm:t>
        <a:bodyPr anchor="ctr"/>
        <a:lstStyle/>
        <a:p>
          <a:pPr algn="l"/>
          <a:r>
            <a:rPr lang="en-US" altLang="ar-JO" sz="1800" dirty="0"/>
            <a:t>Explain the 10 “metal locks” that limit individual creativity.</a:t>
          </a:r>
        </a:p>
        <a:p>
          <a:pPr algn="justLow" rtl="1"/>
          <a:r>
            <a:rPr lang="ar-EG" altLang="ar-JO" sz="1800" dirty="0"/>
            <a:t>توضيح "الأقفال المعدنية" العشرة التي تحد من الإبداع الفردي.</a:t>
          </a:r>
          <a:endParaRPr lang="en-US" sz="1800" dirty="0"/>
        </a:p>
      </dgm:t>
    </dgm:pt>
    <dgm:pt modelId="{9698D636-21CC-45E6-B9B1-322F3FB1D193}" type="parTrans" cxnId="{CC326BFB-B716-4326-9B58-8F6D1FFC4B92}">
      <dgm:prSet/>
      <dgm:spPr/>
      <dgm:t>
        <a:bodyPr/>
        <a:lstStyle/>
        <a:p>
          <a:endParaRPr lang="en-US"/>
        </a:p>
      </dgm:t>
    </dgm:pt>
    <dgm:pt modelId="{E54D286C-286C-4E12-B890-0DFFD0862FA4}" type="sibTrans" cxnId="{CC326BFB-B716-4326-9B58-8F6D1FFC4B92}">
      <dgm:prSet phldrT="4" phldr="0"/>
      <dgm:spPr/>
      <dgm:t>
        <a:bodyPr/>
        <a:lstStyle/>
        <a:p>
          <a:r>
            <a:rPr lang="en-US"/>
            <a:t>4</a:t>
          </a:r>
          <a:endParaRPr lang="en-US" dirty="0"/>
        </a:p>
      </dgm:t>
    </dgm:pt>
    <dgm:pt modelId="{165E1ADF-ECB7-D84D-B176-674A062F5620}" type="pres">
      <dgm:prSet presAssocID="{4D0F7F36-B18A-4893-80CB-C5DA1C692E45}" presName="Name0" presStyleCnt="0">
        <dgm:presLayoutVars>
          <dgm:animLvl val="lvl"/>
          <dgm:resizeHandles val="exact"/>
        </dgm:presLayoutVars>
      </dgm:prSet>
      <dgm:spPr/>
      <dgm:t>
        <a:bodyPr/>
        <a:lstStyle/>
        <a:p>
          <a:pPr rtl="1"/>
          <a:endParaRPr lang="ar-EG"/>
        </a:p>
      </dgm:t>
    </dgm:pt>
    <dgm:pt modelId="{03771D70-288C-7941-B468-7F78B6F6028C}" type="pres">
      <dgm:prSet presAssocID="{DA675FDC-F7D7-4A51-9C47-FD9CCCAB512F}" presName="compositeNode" presStyleCnt="0">
        <dgm:presLayoutVars>
          <dgm:bulletEnabled val="1"/>
        </dgm:presLayoutVars>
      </dgm:prSet>
      <dgm:spPr/>
    </dgm:pt>
    <dgm:pt modelId="{38DB463E-CDCA-9F42-874A-116356B9E14A}" type="pres">
      <dgm:prSet presAssocID="{DA675FDC-F7D7-4A51-9C47-FD9CCCAB512F}" presName="bgRect" presStyleLbl="bgAccFollowNode1" presStyleIdx="0" presStyleCnt="4"/>
      <dgm:spPr/>
      <dgm:t>
        <a:bodyPr/>
        <a:lstStyle/>
        <a:p>
          <a:pPr rtl="1"/>
          <a:endParaRPr lang="ar-EG"/>
        </a:p>
      </dgm:t>
    </dgm:pt>
    <dgm:pt modelId="{9375364D-3525-7A4A-AF47-DE85CB4751A5}" type="pres">
      <dgm:prSet presAssocID="{65CB1FED-A658-401D-8B8F-8AA7F15E30D1}" presName="sibTransNodeCircle" presStyleLbl="alignNode1" presStyleIdx="0" presStyleCnt="8" custLinFactNeighborY="-25320">
        <dgm:presLayoutVars>
          <dgm:chMax val="0"/>
          <dgm:bulletEnabled/>
        </dgm:presLayoutVars>
      </dgm:prSet>
      <dgm:spPr/>
      <dgm:t>
        <a:bodyPr/>
        <a:lstStyle/>
        <a:p>
          <a:pPr rtl="1"/>
          <a:endParaRPr lang="ar-EG"/>
        </a:p>
      </dgm:t>
    </dgm:pt>
    <dgm:pt modelId="{7A97EFE9-4922-9040-B03A-666DE024012F}" type="pres">
      <dgm:prSet presAssocID="{DA675FDC-F7D7-4A51-9C47-FD9CCCAB512F}" presName="bottomLine" presStyleLbl="alignNode1" presStyleIdx="1" presStyleCnt="8">
        <dgm:presLayoutVars/>
      </dgm:prSet>
      <dgm:spPr/>
    </dgm:pt>
    <dgm:pt modelId="{C68D3687-2372-554D-89E1-99B46DE8A4F2}" type="pres">
      <dgm:prSet presAssocID="{DA675FDC-F7D7-4A51-9C47-FD9CCCAB512F}" presName="nodeText" presStyleLbl="bgAccFollowNode1" presStyleIdx="0" presStyleCnt="4">
        <dgm:presLayoutVars>
          <dgm:bulletEnabled val="1"/>
        </dgm:presLayoutVars>
      </dgm:prSet>
      <dgm:spPr/>
      <dgm:t>
        <a:bodyPr/>
        <a:lstStyle/>
        <a:p>
          <a:pPr rtl="1"/>
          <a:endParaRPr lang="ar-EG"/>
        </a:p>
      </dgm:t>
    </dgm:pt>
    <dgm:pt modelId="{A4C924EA-CDB8-5D42-9515-A9B310554A9C}" type="pres">
      <dgm:prSet presAssocID="{65CB1FED-A658-401D-8B8F-8AA7F15E30D1}" presName="sibTrans" presStyleCnt="0"/>
      <dgm:spPr/>
    </dgm:pt>
    <dgm:pt modelId="{C669F9D0-5865-4EF7-99C1-220804EE40ED}" type="pres">
      <dgm:prSet presAssocID="{03D8464B-EE91-45D1-8108-CFD221802C51}" presName="compositeNode" presStyleCnt="0">
        <dgm:presLayoutVars>
          <dgm:bulletEnabled val="1"/>
        </dgm:presLayoutVars>
      </dgm:prSet>
      <dgm:spPr/>
    </dgm:pt>
    <dgm:pt modelId="{1806C5AD-0554-4F97-9596-13D3E706C7C9}" type="pres">
      <dgm:prSet presAssocID="{03D8464B-EE91-45D1-8108-CFD221802C51}" presName="bgRect" presStyleLbl="bgAccFollowNode1" presStyleIdx="1" presStyleCnt="4"/>
      <dgm:spPr/>
      <dgm:t>
        <a:bodyPr/>
        <a:lstStyle/>
        <a:p>
          <a:pPr rtl="1"/>
          <a:endParaRPr lang="ar-EG"/>
        </a:p>
      </dgm:t>
    </dgm:pt>
    <dgm:pt modelId="{A17B80D2-70C6-4C58-B975-BA449A9D21C4}" type="pres">
      <dgm:prSet presAssocID="{925DDE64-517E-4A88-9D48-66601E5EB3D1}" presName="sibTransNodeCircle" presStyleLbl="alignNode1" presStyleIdx="2" presStyleCnt="8" custLinFactNeighborY="-25320">
        <dgm:presLayoutVars>
          <dgm:chMax val="0"/>
          <dgm:bulletEnabled/>
        </dgm:presLayoutVars>
      </dgm:prSet>
      <dgm:spPr/>
      <dgm:t>
        <a:bodyPr/>
        <a:lstStyle/>
        <a:p>
          <a:pPr rtl="1"/>
          <a:endParaRPr lang="ar-EG"/>
        </a:p>
      </dgm:t>
    </dgm:pt>
    <dgm:pt modelId="{A1726D2C-2513-4117-AEEB-1F8269BC03FB}" type="pres">
      <dgm:prSet presAssocID="{03D8464B-EE91-45D1-8108-CFD221802C51}" presName="bottomLine" presStyleLbl="alignNode1" presStyleIdx="3" presStyleCnt="8">
        <dgm:presLayoutVars/>
      </dgm:prSet>
      <dgm:spPr/>
    </dgm:pt>
    <dgm:pt modelId="{94C6712B-17E7-418C-9C4B-F53AD0B1C2E2}" type="pres">
      <dgm:prSet presAssocID="{03D8464B-EE91-45D1-8108-CFD221802C51}" presName="nodeText" presStyleLbl="bgAccFollowNode1" presStyleIdx="1" presStyleCnt="4">
        <dgm:presLayoutVars>
          <dgm:bulletEnabled val="1"/>
        </dgm:presLayoutVars>
      </dgm:prSet>
      <dgm:spPr/>
      <dgm:t>
        <a:bodyPr/>
        <a:lstStyle/>
        <a:p>
          <a:pPr rtl="1"/>
          <a:endParaRPr lang="ar-EG"/>
        </a:p>
      </dgm:t>
    </dgm:pt>
    <dgm:pt modelId="{2AD9AAE2-1F9B-4C65-8700-E2F78C723385}" type="pres">
      <dgm:prSet presAssocID="{925DDE64-517E-4A88-9D48-66601E5EB3D1}" presName="sibTrans" presStyleCnt="0"/>
      <dgm:spPr/>
    </dgm:pt>
    <dgm:pt modelId="{CBEC1152-3F9B-4F5A-BEA2-58E80C2A8EEB}" type="pres">
      <dgm:prSet presAssocID="{0670114E-E8AB-4C3D-A011-809086E41819}" presName="compositeNode" presStyleCnt="0">
        <dgm:presLayoutVars>
          <dgm:bulletEnabled val="1"/>
        </dgm:presLayoutVars>
      </dgm:prSet>
      <dgm:spPr/>
    </dgm:pt>
    <dgm:pt modelId="{58B8D290-AE7A-4240-ABCB-9E13B496A298}" type="pres">
      <dgm:prSet presAssocID="{0670114E-E8AB-4C3D-A011-809086E41819}" presName="bgRect" presStyleLbl="bgAccFollowNode1" presStyleIdx="2" presStyleCnt="4"/>
      <dgm:spPr/>
      <dgm:t>
        <a:bodyPr/>
        <a:lstStyle/>
        <a:p>
          <a:pPr rtl="1"/>
          <a:endParaRPr lang="ar-EG"/>
        </a:p>
      </dgm:t>
    </dgm:pt>
    <dgm:pt modelId="{7D719B6E-74F0-41ED-842C-10C0BE328B6A}" type="pres">
      <dgm:prSet presAssocID="{21190FA2-DBA5-403B-A6E6-C79A0DFB7A89}" presName="sibTransNodeCircle" presStyleLbl="alignNode1" presStyleIdx="4" presStyleCnt="8" custLinFactNeighborY="-25320">
        <dgm:presLayoutVars>
          <dgm:chMax val="0"/>
          <dgm:bulletEnabled/>
        </dgm:presLayoutVars>
      </dgm:prSet>
      <dgm:spPr/>
      <dgm:t>
        <a:bodyPr/>
        <a:lstStyle/>
        <a:p>
          <a:pPr rtl="1"/>
          <a:endParaRPr lang="ar-EG"/>
        </a:p>
      </dgm:t>
    </dgm:pt>
    <dgm:pt modelId="{40E8C143-8476-48C7-A905-80A2A3CA7A17}" type="pres">
      <dgm:prSet presAssocID="{0670114E-E8AB-4C3D-A011-809086E41819}" presName="bottomLine" presStyleLbl="alignNode1" presStyleIdx="5" presStyleCnt="8">
        <dgm:presLayoutVars/>
      </dgm:prSet>
      <dgm:spPr/>
    </dgm:pt>
    <dgm:pt modelId="{6EFF267B-D107-4460-8690-A42A0C8FB49B}" type="pres">
      <dgm:prSet presAssocID="{0670114E-E8AB-4C3D-A011-809086E41819}" presName="nodeText" presStyleLbl="bgAccFollowNode1" presStyleIdx="2" presStyleCnt="4">
        <dgm:presLayoutVars>
          <dgm:bulletEnabled val="1"/>
        </dgm:presLayoutVars>
      </dgm:prSet>
      <dgm:spPr/>
      <dgm:t>
        <a:bodyPr/>
        <a:lstStyle/>
        <a:p>
          <a:pPr rtl="1"/>
          <a:endParaRPr lang="ar-EG"/>
        </a:p>
      </dgm:t>
    </dgm:pt>
    <dgm:pt modelId="{9512AB60-DB27-492F-95D2-2F542A20436F}" type="pres">
      <dgm:prSet presAssocID="{21190FA2-DBA5-403B-A6E6-C79A0DFB7A89}" presName="sibTrans" presStyleCnt="0"/>
      <dgm:spPr/>
    </dgm:pt>
    <dgm:pt modelId="{48FC8BF9-D3D0-484C-BBFB-D6FE79E9B1EC}" type="pres">
      <dgm:prSet presAssocID="{0E07BDCE-9E5C-43E2-8127-F10E8A5AE5F6}" presName="compositeNode" presStyleCnt="0">
        <dgm:presLayoutVars>
          <dgm:bulletEnabled val="1"/>
        </dgm:presLayoutVars>
      </dgm:prSet>
      <dgm:spPr/>
    </dgm:pt>
    <dgm:pt modelId="{81C3699B-946E-4DDF-ADDC-FDC990B1E384}" type="pres">
      <dgm:prSet presAssocID="{0E07BDCE-9E5C-43E2-8127-F10E8A5AE5F6}" presName="bgRect" presStyleLbl="bgAccFollowNode1" presStyleIdx="3" presStyleCnt="4"/>
      <dgm:spPr/>
      <dgm:t>
        <a:bodyPr/>
        <a:lstStyle/>
        <a:p>
          <a:pPr rtl="1"/>
          <a:endParaRPr lang="ar-EG"/>
        </a:p>
      </dgm:t>
    </dgm:pt>
    <dgm:pt modelId="{23B95B25-526D-4B25-9FEE-C2A5E7D72194}" type="pres">
      <dgm:prSet presAssocID="{E54D286C-286C-4E12-B890-0DFFD0862FA4}" presName="sibTransNodeCircle" presStyleLbl="alignNode1" presStyleIdx="6" presStyleCnt="8" custLinFactNeighborY="-25320">
        <dgm:presLayoutVars>
          <dgm:chMax val="0"/>
          <dgm:bulletEnabled/>
        </dgm:presLayoutVars>
      </dgm:prSet>
      <dgm:spPr/>
      <dgm:t>
        <a:bodyPr/>
        <a:lstStyle/>
        <a:p>
          <a:pPr rtl="1"/>
          <a:endParaRPr lang="ar-EG"/>
        </a:p>
      </dgm:t>
    </dgm:pt>
    <dgm:pt modelId="{3D5962F9-514A-4650-94AD-27E77DF7049A}" type="pres">
      <dgm:prSet presAssocID="{0E07BDCE-9E5C-43E2-8127-F10E8A5AE5F6}" presName="bottomLine" presStyleLbl="alignNode1" presStyleIdx="7" presStyleCnt="8">
        <dgm:presLayoutVars/>
      </dgm:prSet>
      <dgm:spPr/>
    </dgm:pt>
    <dgm:pt modelId="{0A8C96B3-FFE6-4FC5-AEF0-91C2D72FBEF6}" type="pres">
      <dgm:prSet presAssocID="{0E07BDCE-9E5C-43E2-8127-F10E8A5AE5F6}" presName="nodeText" presStyleLbl="bgAccFollowNode1" presStyleIdx="3" presStyleCnt="4">
        <dgm:presLayoutVars>
          <dgm:bulletEnabled val="1"/>
        </dgm:presLayoutVars>
      </dgm:prSet>
      <dgm:spPr/>
      <dgm:t>
        <a:bodyPr/>
        <a:lstStyle/>
        <a:p>
          <a:pPr rtl="1"/>
          <a:endParaRPr lang="ar-EG"/>
        </a:p>
      </dgm:t>
    </dgm:pt>
  </dgm:ptLst>
  <dgm:cxnLst>
    <dgm:cxn modelId="{F10CC20E-A892-4CBA-B9A6-8D8D1A58B789}" type="presOf" srcId="{DA675FDC-F7D7-4A51-9C47-FD9CCCAB512F}" destId="{C68D3687-2372-554D-89E1-99B46DE8A4F2}" srcOrd="1" destOrd="0" presId="urn:microsoft.com/office/officeart/2016/7/layout/BasicLinearProcessNumbered"/>
    <dgm:cxn modelId="{377EE1B6-8D7E-4FD4-894C-F7EB7BED6CFE}" type="presOf" srcId="{0E07BDCE-9E5C-43E2-8127-F10E8A5AE5F6}" destId="{81C3699B-946E-4DDF-ADDC-FDC990B1E384}" srcOrd="0" destOrd="0" presId="urn:microsoft.com/office/officeart/2016/7/layout/BasicLinearProcessNumbered"/>
    <dgm:cxn modelId="{CC326BFB-B716-4326-9B58-8F6D1FFC4B92}" srcId="{4D0F7F36-B18A-4893-80CB-C5DA1C692E45}" destId="{0E07BDCE-9E5C-43E2-8127-F10E8A5AE5F6}" srcOrd="3" destOrd="0" parTransId="{9698D636-21CC-45E6-B9B1-322F3FB1D193}" sibTransId="{E54D286C-286C-4E12-B890-0DFFD0862FA4}"/>
    <dgm:cxn modelId="{DDFC34AC-E9BF-41D0-A0A2-2F4FF525D54E}" srcId="{4D0F7F36-B18A-4893-80CB-C5DA1C692E45}" destId="{03D8464B-EE91-45D1-8108-CFD221802C51}" srcOrd="1" destOrd="0" parTransId="{DF84FA57-6BBC-47BC-B60F-AC942C4F1C1F}" sibTransId="{925DDE64-517E-4A88-9D48-66601E5EB3D1}"/>
    <dgm:cxn modelId="{BE20DB01-59F6-4AD5-A77C-447EDA940BA4}" type="presOf" srcId="{03D8464B-EE91-45D1-8108-CFD221802C51}" destId="{94C6712B-17E7-418C-9C4B-F53AD0B1C2E2}" srcOrd="1" destOrd="0" presId="urn:microsoft.com/office/officeart/2016/7/layout/BasicLinearProcessNumbered"/>
    <dgm:cxn modelId="{00A7BA6D-89CA-4D48-8CE3-40105004892B}" type="presOf" srcId="{DA675FDC-F7D7-4A51-9C47-FD9CCCAB512F}" destId="{38DB463E-CDCA-9F42-874A-116356B9E14A}" srcOrd="0" destOrd="0" presId="urn:microsoft.com/office/officeart/2016/7/layout/BasicLinearProcessNumbered"/>
    <dgm:cxn modelId="{EBF96FFC-9FB3-469A-9AD8-BBA049B4387B}" type="presOf" srcId="{4D0F7F36-B18A-4893-80CB-C5DA1C692E45}" destId="{165E1ADF-ECB7-D84D-B176-674A062F5620}" srcOrd="0" destOrd="0" presId="urn:microsoft.com/office/officeart/2016/7/layout/BasicLinearProcessNumbered"/>
    <dgm:cxn modelId="{450D2EBA-33E5-4D56-9DA4-3A3F6B625900}" srcId="{4D0F7F36-B18A-4893-80CB-C5DA1C692E45}" destId="{0670114E-E8AB-4C3D-A011-809086E41819}" srcOrd="2" destOrd="0" parTransId="{68CD7A23-0F8E-461B-AD12-7BF514998284}" sibTransId="{21190FA2-DBA5-403B-A6E6-C79A0DFB7A89}"/>
    <dgm:cxn modelId="{05449059-ABE5-4605-8045-22507E61A126}" type="presOf" srcId="{E54D286C-286C-4E12-B890-0DFFD0862FA4}" destId="{23B95B25-526D-4B25-9FEE-C2A5E7D72194}" srcOrd="0" destOrd="0" presId="urn:microsoft.com/office/officeart/2016/7/layout/BasicLinearProcessNumbered"/>
    <dgm:cxn modelId="{1D570F4C-A408-4D4A-A8C5-516933AC474F}" type="presOf" srcId="{21190FA2-DBA5-403B-A6E6-C79A0DFB7A89}" destId="{7D719B6E-74F0-41ED-842C-10C0BE328B6A}" srcOrd="0" destOrd="0" presId="urn:microsoft.com/office/officeart/2016/7/layout/BasicLinearProcessNumbered"/>
    <dgm:cxn modelId="{13CF4CA1-AFC3-4F9D-9518-DBC3268B3D00}" type="presOf" srcId="{925DDE64-517E-4A88-9D48-66601E5EB3D1}" destId="{A17B80D2-70C6-4C58-B975-BA449A9D21C4}" srcOrd="0" destOrd="0" presId="urn:microsoft.com/office/officeart/2016/7/layout/BasicLinearProcessNumbered"/>
    <dgm:cxn modelId="{65A2C9BC-DA6F-4CC0-B860-D5B422D4C6E3}" type="presOf" srcId="{65CB1FED-A658-401D-8B8F-8AA7F15E30D1}" destId="{9375364D-3525-7A4A-AF47-DE85CB4751A5}" srcOrd="0" destOrd="0" presId="urn:microsoft.com/office/officeart/2016/7/layout/BasicLinearProcessNumbered"/>
    <dgm:cxn modelId="{07911A54-F251-4A7A-826A-266808DCDE4A}" srcId="{4D0F7F36-B18A-4893-80CB-C5DA1C692E45}" destId="{DA675FDC-F7D7-4A51-9C47-FD9CCCAB512F}" srcOrd="0" destOrd="0" parTransId="{78389A05-8CBE-4576-BFD1-4E13989DAB82}" sibTransId="{65CB1FED-A658-401D-8B8F-8AA7F15E30D1}"/>
    <dgm:cxn modelId="{8AE526AA-9B55-4645-8F93-329B3DD05CE9}" type="presOf" srcId="{03D8464B-EE91-45D1-8108-CFD221802C51}" destId="{1806C5AD-0554-4F97-9596-13D3E706C7C9}" srcOrd="0" destOrd="0" presId="urn:microsoft.com/office/officeart/2016/7/layout/BasicLinearProcessNumbered"/>
    <dgm:cxn modelId="{15C40799-EA64-49C7-8E4B-196BCF3F95DE}" type="presOf" srcId="{0670114E-E8AB-4C3D-A011-809086E41819}" destId="{58B8D290-AE7A-4240-ABCB-9E13B496A298}" srcOrd="0" destOrd="0" presId="urn:microsoft.com/office/officeart/2016/7/layout/BasicLinearProcessNumbered"/>
    <dgm:cxn modelId="{7353584E-5D6A-4A8C-A8E4-189DE9185EF7}" type="presOf" srcId="{0E07BDCE-9E5C-43E2-8127-F10E8A5AE5F6}" destId="{0A8C96B3-FFE6-4FC5-AEF0-91C2D72FBEF6}" srcOrd="1" destOrd="0" presId="urn:microsoft.com/office/officeart/2016/7/layout/BasicLinearProcessNumbered"/>
    <dgm:cxn modelId="{7C571CD0-6C44-456A-AD5B-180555FA741C}" type="presOf" srcId="{0670114E-E8AB-4C3D-A011-809086E41819}" destId="{6EFF267B-D107-4460-8690-A42A0C8FB49B}" srcOrd="1" destOrd="0" presId="urn:microsoft.com/office/officeart/2016/7/layout/BasicLinearProcessNumbered"/>
    <dgm:cxn modelId="{6E9D3C62-81A6-43D4-8ECA-71CE05E5C8DD}" type="presParOf" srcId="{165E1ADF-ECB7-D84D-B176-674A062F5620}" destId="{03771D70-288C-7941-B468-7F78B6F6028C}" srcOrd="0" destOrd="0" presId="urn:microsoft.com/office/officeart/2016/7/layout/BasicLinearProcessNumbered"/>
    <dgm:cxn modelId="{25B60303-B512-43D8-A348-96FDD253C44B}" type="presParOf" srcId="{03771D70-288C-7941-B468-7F78B6F6028C}" destId="{38DB463E-CDCA-9F42-874A-116356B9E14A}" srcOrd="0" destOrd="0" presId="urn:microsoft.com/office/officeart/2016/7/layout/BasicLinearProcessNumbered"/>
    <dgm:cxn modelId="{0D66FAE3-67AB-4590-BF1F-55EA54E363C6}" type="presParOf" srcId="{03771D70-288C-7941-B468-7F78B6F6028C}" destId="{9375364D-3525-7A4A-AF47-DE85CB4751A5}" srcOrd="1" destOrd="0" presId="urn:microsoft.com/office/officeart/2016/7/layout/BasicLinearProcessNumbered"/>
    <dgm:cxn modelId="{F6DC1889-D262-453F-8A8F-B95E4130A437}" type="presParOf" srcId="{03771D70-288C-7941-B468-7F78B6F6028C}" destId="{7A97EFE9-4922-9040-B03A-666DE024012F}" srcOrd="2" destOrd="0" presId="urn:microsoft.com/office/officeart/2016/7/layout/BasicLinearProcessNumbered"/>
    <dgm:cxn modelId="{B7FE62C1-537A-4575-AB05-8FEB50FADD28}" type="presParOf" srcId="{03771D70-288C-7941-B468-7F78B6F6028C}" destId="{C68D3687-2372-554D-89E1-99B46DE8A4F2}" srcOrd="3" destOrd="0" presId="urn:microsoft.com/office/officeart/2016/7/layout/BasicLinearProcessNumbered"/>
    <dgm:cxn modelId="{5FC9C5F9-71EE-4351-93DC-5E2E2EF71038}" type="presParOf" srcId="{165E1ADF-ECB7-D84D-B176-674A062F5620}" destId="{A4C924EA-CDB8-5D42-9515-A9B310554A9C}" srcOrd="1" destOrd="0" presId="urn:microsoft.com/office/officeart/2016/7/layout/BasicLinearProcessNumbered"/>
    <dgm:cxn modelId="{B275C99A-B039-44ED-9A44-4D9EADE5E472}" type="presParOf" srcId="{165E1ADF-ECB7-D84D-B176-674A062F5620}" destId="{C669F9D0-5865-4EF7-99C1-220804EE40ED}" srcOrd="2" destOrd="0" presId="urn:microsoft.com/office/officeart/2016/7/layout/BasicLinearProcessNumbered"/>
    <dgm:cxn modelId="{67B7C00A-980F-4007-BB9E-E916B6A5F567}" type="presParOf" srcId="{C669F9D0-5865-4EF7-99C1-220804EE40ED}" destId="{1806C5AD-0554-4F97-9596-13D3E706C7C9}" srcOrd="0" destOrd="0" presId="urn:microsoft.com/office/officeart/2016/7/layout/BasicLinearProcessNumbered"/>
    <dgm:cxn modelId="{DA9D2A24-6243-4DAB-9715-847694FB18F6}" type="presParOf" srcId="{C669F9D0-5865-4EF7-99C1-220804EE40ED}" destId="{A17B80D2-70C6-4C58-B975-BA449A9D21C4}" srcOrd="1" destOrd="0" presId="urn:microsoft.com/office/officeart/2016/7/layout/BasicLinearProcessNumbered"/>
    <dgm:cxn modelId="{9D6A9101-749D-41A8-8685-55FD2CE63716}" type="presParOf" srcId="{C669F9D0-5865-4EF7-99C1-220804EE40ED}" destId="{A1726D2C-2513-4117-AEEB-1F8269BC03FB}" srcOrd="2" destOrd="0" presId="urn:microsoft.com/office/officeart/2016/7/layout/BasicLinearProcessNumbered"/>
    <dgm:cxn modelId="{FDFD847C-4C6F-46B8-9BC4-7E7FF45E779D}" type="presParOf" srcId="{C669F9D0-5865-4EF7-99C1-220804EE40ED}" destId="{94C6712B-17E7-418C-9C4B-F53AD0B1C2E2}" srcOrd="3" destOrd="0" presId="urn:microsoft.com/office/officeart/2016/7/layout/BasicLinearProcessNumbered"/>
    <dgm:cxn modelId="{D109C565-FCE7-449D-8E96-89DE4509DB0C}" type="presParOf" srcId="{165E1ADF-ECB7-D84D-B176-674A062F5620}" destId="{2AD9AAE2-1F9B-4C65-8700-E2F78C723385}" srcOrd="3" destOrd="0" presId="urn:microsoft.com/office/officeart/2016/7/layout/BasicLinearProcessNumbered"/>
    <dgm:cxn modelId="{8435EDFA-4E52-405C-9E14-BA277FEF3B03}" type="presParOf" srcId="{165E1ADF-ECB7-D84D-B176-674A062F5620}" destId="{CBEC1152-3F9B-4F5A-BEA2-58E80C2A8EEB}" srcOrd="4" destOrd="0" presId="urn:microsoft.com/office/officeart/2016/7/layout/BasicLinearProcessNumbered"/>
    <dgm:cxn modelId="{833D81C5-937B-4268-9A8E-48D66352A750}" type="presParOf" srcId="{CBEC1152-3F9B-4F5A-BEA2-58E80C2A8EEB}" destId="{58B8D290-AE7A-4240-ABCB-9E13B496A298}" srcOrd="0" destOrd="0" presId="urn:microsoft.com/office/officeart/2016/7/layout/BasicLinearProcessNumbered"/>
    <dgm:cxn modelId="{01034D66-46A4-4004-997A-D72BF5E5038E}" type="presParOf" srcId="{CBEC1152-3F9B-4F5A-BEA2-58E80C2A8EEB}" destId="{7D719B6E-74F0-41ED-842C-10C0BE328B6A}" srcOrd="1" destOrd="0" presId="urn:microsoft.com/office/officeart/2016/7/layout/BasicLinearProcessNumbered"/>
    <dgm:cxn modelId="{B64DFF55-E3CB-47BF-A3AF-8F08FD1621E8}" type="presParOf" srcId="{CBEC1152-3F9B-4F5A-BEA2-58E80C2A8EEB}" destId="{40E8C143-8476-48C7-A905-80A2A3CA7A17}" srcOrd="2" destOrd="0" presId="urn:microsoft.com/office/officeart/2016/7/layout/BasicLinearProcessNumbered"/>
    <dgm:cxn modelId="{F629CD11-6A46-47CF-B08D-A846C4F237AC}" type="presParOf" srcId="{CBEC1152-3F9B-4F5A-BEA2-58E80C2A8EEB}" destId="{6EFF267B-D107-4460-8690-A42A0C8FB49B}" srcOrd="3" destOrd="0" presId="urn:microsoft.com/office/officeart/2016/7/layout/BasicLinearProcessNumbered"/>
    <dgm:cxn modelId="{83CAD398-A14E-465A-BE2B-5B5A050E0167}" type="presParOf" srcId="{165E1ADF-ECB7-D84D-B176-674A062F5620}" destId="{9512AB60-DB27-492F-95D2-2F542A20436F}" srcOrd="5" destOrd="0" presId="urn:microsoft.com/office/officeart/2016/7/layout/BasicLinearProcessNumbered"/>
    <dgm:cxn modelId="{8C823402-0195-4817-9E95-1FF357A27C40}" type="presParOf" srcId="{165E1ADF-ECB7-D84D-B176-674A062F5620}" destId="{48FC8BF9-D3D0-484C-BBFB-D6FE79E9B1EC}" srcOrd="6" destOrd="0" presId="urn:microsoft.com/office/officeart/2016/7/layout/BasicLinearProcessNumbered"/>
    <dgm:cxn modelId="{B5EF118E-876B-4B8B-80A1-34E3C873D2E5}" type="presParOf" srcId="{48FC8BF9-D3D0-484C-BBFB-D6FE79E9B1EC}" destId="{81C3699B-946E-4DDF-ADDC-FDC990B1E384}" srcOrd="0" destOrd="0" presId="urn:microsoft.com/office/officeart/2016/7/layout/BasicLinearProcessNumbered"/>
    <dgm:cxn modelId="{6242A389-AEA9-4F79-A145-22F64D4E30B5}" type="presParOf" srcId="{48FC8BF9-D3D0-484C-BBFB-D6FE79E9B1EC}" destId="{23B95B25-526D-4B25-9FEE-C2A5E7D72194}" srcOrd="1" destOrd="0" presId="urn:microsoft.com/office/officeart/2016/7/layout/BasicLinearProcessNumbered"/>
    <dgm:cxn modelId="{C7A788E9-2571-47FE-AAE4-EEBEE4628BDC}" type="presParOf" srcId="{48FC8BF9-D3D0-484C-BBFB-D6FE79E9B1EC}" destId="{3D5962F9-514A-4650-94AD-27E77DF7049A}" srcOrd="2" destOrd="0" presId="urn:microsoft.com/office/officeart/2016/7/layout/BasicLinearProcessNumbered"/>
    <dgm:cxn modelId="{D355947D-6E61-47E2-83BF-FBD13902FC67}" type="presParOf" srcId="{48FC8BF9-D3D0-484C-BBFB-D6FE79E9B1EC}" destId="{0A8C96B3-FFE6-4FC5-AEF0-91C2D72FBEF6}"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D9F958C-0A80-40A5-8CB0-A82A9B08270A}"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8147E2B-C836-421C-9D13-4DC040961318}">
      <dgm:prSet custT="1"/>
      <dgm:spPr/>
      <dgm:t>
        <a:bodyPr anchor="ctr"/>
        <a:lstStyle/>
        <a:p>
          <a:pPr algn="l"/>
          <a:r>
            <a:rPr lang="en-US" altLang="ar-JO" sz="1800" dirty="0"/>
            <a:t>Understand how entrepreneurs can enhance the creativity of their employees as well as their own creativity</a:t>
          </a:r>
          <a:r>
            <a:rPr lang="en-US" sz="1800" dirty="0"/>
            <a:t>.</a:t>
          </a:r>
          <a:endParaRPr lang="en-US" altLang="ar-JO" sz="1800" dirty="0"/>
        </a:p>
        <a:p>
          <a:pPr algn="justLow" rtl="1"/>
          <a:r>
            <a:rPr lang="ar-EG" altLang="ar-JO" sz="1800" dirty="0"/>
            <a:t>فهم كيف يمكن لرواد الأعمال تعزيز إبداع موظفيهم وكذلك إبداعهم.</a:t>
          </a:r>
          <a:endParaRPr lang="en-US" sz="1800" dirty="0"/>
        </a:p>
      </dgm:t>
    </dgm:pt>
    <dgm:pt modelId="{8E8634E0-B9BC-40BA-ACA1-8CD9401D299F}" type="parTrans" cxnId="{85C40D42-E5A3-4974-A520-4F9BC6074A6A}">
      <dgm:prSet/>
      <dgm:spPr/>
      <dgm:t>
        <a:bodyPr/>
        <a:lstStyle/>
        <a:p>
          <a:endParaRPr lang="en-US"/>
        </a:p>
      </dgm:t>
    </dgm:pt>
    <dgm:pt modelId="{633E3DEC-E277-454F-A6D6-98B9549910CF}" type="sibTrans" cxnId="{85C40D42-E5A3-4974-A520-4F9BC6074A6A}">
      <dgm:prSet phldrT="1" phldr="0"/>
      <dgm:spPr/>
      <dgm:t>
        <a:bodyPr/>
        <a:lstStyle/>
        <a:p>
          <a:r>
            <a:rPr lang="en-US" dirty="0" smtClean="0"/>
            <a:t>5</a:t>
          </a:r>
          <a:endParaRPr lang="en-US" dirty="0"/>
        </a:p>
      </dgm:t>
    </dgm:pt>
    <dgm:pt modelId="{F89C6B2F-1DD3-4119-AF17-813455E32E7B}">
      <dgm:prSet custT="1"/>
      <dgm:spPr/>
      <dgm:t>
        <a:bodyPr/>
        <a:lstStyle/>
        <a:p>
          <a:pPr algn="l"/>
          <a:r>
            <a:rPr lang="en-US" altLang="ar-JO" sz="1800" dirty="0"/>
            <a:t>Describe the steps in the creative process.</a:t>
          </a:r>
        </a:p>
        <a:p>
          <a:pPr algn="justLow" rtl="1"/>
          <a:r>
            <a:rPr lang="ar-EG" altLang="ar-JO" sz="1800" dirty="0"/>
            <a:t>وصف الخطوات في العملية الإبداعية.</a:t>
          </a:r>
          <a:endParaRPr lang="en-US" altLang="ar-JO" sz="1800" dirty="0"/>
        </a:p>
      </dgm:t>
    </dgm:pt>
    <dgm:pt modelId="{5BBDDD9D-E446-4CD8-851A-387F6F3C00E6}" type="parTrans" cxnId="{99B1DE83-4C5C-4028-9292-27B3AD4CE97F}">
      <dgm:prSet/>
      <dgm:spPr/>
      <dgm:t>
        <a:bodyPr/>
        <a:lstStyle/>
        <a:p>
          <a:endParaRPr lang="en-US"/>
        </a:p>
      </dgm:t>
    </dgm:pt>
    <dgm:pt modelId="{2F4D5B14-0DDE-41D5-8EDB-A106F3C77B28}" type="sibTrans" cxnId="{99B1DE83-4C5C-4028-9292-27B3AD4CE97F}">
      <dgm:prSet phldrT="2" phldr="0"/>
      <dgm:spPr/>
      <dgm:t>
        <a:bodyPr/>
        <a:lstStyle/>
        <a:p>
          <a:r>
            <a:rPr lang="en-US" dirty="0" smtClean="0"/>
            <a:t>6</a:t>
          </a:r>
          <a:endParaRPr lang="en-US" dirty="0"/>
        </a:p>
      </dgm:t>
    </dgm:pt>
    <dgm:pt modelId="{0D055E03-6C8F-4D30-BCB2-769EDCA6A249}">
      <dgm:prSet custT="1"/>
      <dgm:spPr/>
      <dgm:t>
        <a:bodyPr/>
        <a:lstStyle/>
        <a:p>
          <a:pPr algn="l"/>
          <a:r>
            <a:rPr lang="en-US" altLang="ar-JO" sz="1800" dirty="0"/>
            <a:t>Discuss techniques for improving the creative process.</a:t>
          </a:r>
        </a:p>
        <a:p>
          <a:pPr algn="justLow" rtl="1"/>
          <a:r>
            <a:rPr lang="ar-EG" altLang="ar-JO" sz="1800" dirty="0"/>
            <a:t>مناقشة تقنيات تحسين العملية الإبداعية</a:t>
          </a:r>
          <a:r>
            <a:rPr lang="ar-EG" altLang="ar-JO" sz="1800" dirty="0" smtClean="0"/>
            <a:t>.</a:t>
          </a:r>
        </a:p>
        <a:p>
          <a:pPr algn="justLow" rtl="1"/>
          <a:endParaRPr lang="ar-EG" altLang="ar-JO" sz="1800" dirty="0" smtClean="0"/>
        </a:p>
        <a:p>
          <a:pPr algn="justLow" rtl="1"/>
          <a:endParaRPr lang="en-US" altLang="ar-JO" sz="1800" dirty="0"/>
        </a:p>
      </dgm:t>
    </dgm:pt>
    <dgm:pt modelId="{87A2F76D-D436-431D-9D37-9931B1779C8F}" type="parTrans" cxnId="{BD565937-546A-4A4C-A014-1831CBE069C5}">
      <dgm:prSet/>
      <dgm:spPr/>
      <dgm:t>
        <a:bodyPr/>
        <a:lstStyle/>
        <a:p>
          <a:endParaRPr lang="en-US"/>
        </a:p>
      </dgm:t>
    </dgm:pt>
    <dgm:pt modelId="{19C04FB7-B205-483B-8C24-795A6A0A0ED1}" type="sibTrans" cxnId="{BD565937-546A-4A4C-A014-1831CBE069C5}">
      <dgm:prSet phldrT="3" phldr="0"/>
      <dgm:spPr/>
      <dgm:t>
        <a:bodyPr/>
        <a:lstStyle/>
        <a:p>
          <a:r>
            <a:rPr lang="en-US" dirty="0" smtClean="0"/>
            <a:t>7</a:t>
          </a:r>
          <a:endParaRPr lang="en-US" dirty="0"/>
        </a:p>
      </dgm:t>
    </dgm:pt>
    <dgm:pt modelId="{572F4B44-58E0-4C35-A9AE-E4CFD22CD846}">
      <dgm:prSet custT="1"/>
      <dgm:spPr/>
      <dgm:t>
        <a:bodyPr anchor="ctr"/>
        <a:lstStyle/>
        <a:p>
          <a:pPr algn="l"/>
          <a:r>
            <a:rPr lang="en-US" altLang="ar-JO" sz="1800" dirty="0"/>
            <a:t>Describe the protection of intellectual property through patents, trademarks, and copyrights. </a:t>
          </a:r>
        </a:p>
        <a:p>
          <a:pPr algn="justLow" rtl="1"/>
          <a:r>
            <a:rPr lang="ar-EG" altLang="ar-JO" sz="1800" dirty="0"/>
            <a:t>وصف حماية الملكية الفكرية من خلال براءات الاختراع والعلامات التجارية وحقوق التأليف والنشر. </a:t>
          </a:r>
          <a:endParaRPr lang="en-US" altLang="ar-JO" sz="1800" dirty="0"/>
        </a:p>
      </dgm:t>
    </dgm:pt>
    <dgm:pt modelId="{6A18C559-87BF-4F8D-AB3C-B61506475EA5}" type="parTrans" cxnId="{ED4C8F33-F3BF-4FB3-8F6D-EE38D514D0CC}">
      <dgm:prSet/>
      <dgm:spPr/>
      <dgm:t>
        <a:bodyPr/>
        <a:lstStyle/>
        <a:p>
          <a:endParaRPr lang="en-US"/>
        </a:p>
      </dgm:t>
    </dgm:pt>
    <dgm:pt modelId="{15565A4E-4710-472F-9A3C-407192BF7531}" type="sibTrans" cxnId="{ED4C8F33-F3BF-4FB3-8F6D-EE38D514D0CC}">
      <dgm:prSet phldrT="4" phldr="0"/>
      <dgm:spPr/>
      <dgm:t>
        <a:bodyPr/>
        <a:lstStyle/>
        <a:p>
          <a:r>
            <a:rPr lang="en-US" dirty="0" smtClean="0"/>
            <a:t>8</a:t>
          </a:r>
          <a:endParaRPr lang="en-US" dirty="0"/>
        </a:p>
      </dgm:t>
    </dgm:pt>
    <dgm:pt modelId="{370162F4-DE2C-C14F-B1C2-23E97BAFA263}" type="pres">
      <dgm:prSet presAssocID="{6D9F958C-0A80-40A5-8CB0-A82A9B08270A}" presName="Name0" presStyleCnt="0">
        <dgm:presLayoutVars>
          <dgm:animLvl val="lvl"/>
          <dgm:resizeHandles val="exact"/>
        </dgm:presLayoutVars>
      </dgm:prSet>
      <dgm:spPr/>
      <dgm:t>
        <a:bodyPr/>
        <a:lstStyle/>
        <a:p>
          <a:pPr rtl="1"/>
          <a:endParaRPr lang="ar-EG"/>
        </a:p>
      </dgm:t>
    </dgm:pt>
    <dgm:pt modelId="{57CB0694-B7CB-2F48-B4DF-2F1A11548353}" type="pres">
      <dgm:prSet presAssocID="{D8147E2B-C836-421C-9D13-4DC040961318}" presName="compositeNode" presStyleCnt="0">
        <dgm:presLayoutVars>
          <dgm:bulletEnabled val="1"/>
        </dgm:presLayoutVars>
      </dgm:prSet>
      <dgm:spPr/>
    </dgm:pt>
    <dgm:pt modelId="{7E3F8388-96C8-6145-A2D4-88AF8E0F2008}" type="pres">
      <dgm:prSet presAssocID="{D8147E2B-C836-421C-9D13-4DC040961318}" presName="bgRect" presStyleLbl="bgAccFollowNode1" presStyleIdx="0" presStyleCnt="4" custScaleY="121494" custLinFactNeighborX="-1130" custLinFactNeighborY="-807"/>
      <dgm:spPr/>
      <dgm:t>
        <a:bodyPr/>
        <a:lstStyle/>
        <a:p>
          <a:pPr rtl="1"/>
          <a:endParaRPr lang="ar-EG"/>
        </a:p>
      </dgm:t>
    </dgm:pt>
    <dgm:pt modelId="{CADAE737-32BD-874D-8FDA-0D415B0B7547}" type="pres">
      <dgm:prSet presAssocID="{633E3DEC-E277-454F-A6D6-98B9549910CF}" presName="sibTransNodeCircle" presStyleLbl="alignNode1" presStyleIdx="0" presStyleCnt="8" custLinFactNeighborX="-10672" custLinFactNeighborY="-42775">
        <dgm:presLayoutVars>
          <dgm:chMax val="0"/>
          <dgm:bulletEnabled/>
        </dgm:presLayoutVars>
      </dgm:prSet>
      <dgm:spPr/>
      <dgm:t>
        <a:bodyPr/>
        <a:lstStyle/>
        <a:p>
          <a:pPr rtl="1"/>
          <a:endParaRPr lang="ar-EG"/>
        </a:p>
      </dgm:t>
    </dgm:pt>
    <dgm:pt modelId="{CC0F4E2F-5A63-DD44-BBDA-3D6341CC21E2}" type="pres">
      <dgm:prSet presAssocID="{D8147E2B-C836-421C-9D13-4DC040961318}" presName="bottomLine" presStyleLbl="alignNode1" presStyleIdx="1" presStyleCnt="8">
        <dgm:presLayoutVars/>
      </dgm:prSet>
      <dgm:spPr/>
    </dgm:pt>
    <dgm:pt modelId="{2D505B3E-29F8-9A4D-A9CF-7F13D623928C}" type="pres">
      <dgm:prSet presAssocID="{D8147E2B-C836-421C-9D13-4DC040961318}" presName="nodeText" presStyleLbl="bgAccFollowNode1" presStyleIdx="0" presStyleCnt="4">
        <dgm:presLayoutVars>
          <dgm:bulletEnabled val="1"/>
        </dgm:presLayoutVars>
      </dgm:prSet>
      <dgm:spPr/>
      <dgm:t>
        <a:bodyPr/>
        <a:lstStyle/>
        <a:p>
          <a:pPr rtl="1"/>
          <a:endParaRPr lang="ar-EG"/>
        </a:p>
      </dgm:t>
    </dgm:pt>
    <dgm:pt modelId="{71839901-90F3-8B41-A177-C5AEA68BAA10}" type="pres">
      <dgm:prSet presAssocID="{633E3DEC-E277-454F-A6D6-98B9549910CF}" presName="sibTrans" presStyleCnt="0"/>
      <dgm:spPr/>
    </dgm:pt>
    <dgm:pt modelId="{24B589C4-DEAC-4D91-9885-BFC652574A7E}" type="pres">
      <dgm:prSet presAssocID="{F89C6B2F-1DD3-4119-AF17-813455E32E7B}" presName="compositeNode" presStyleCnt="0">
        <dgm:presLayoutVars>
          <dgm:bulletEnabled val="1"/>
        </dgm:presLayoutVars>
      </dgm:prSet>
      <dgm:spPr/>
    </dgm:pt>
    <dgm:pt modelId="{9BFADD60-EAB7-4A3C-97F8-D85D9E928FC8}" type="pres">
      <dgm:prSet presAssocID="{F89C6B2F-1DD3-4119-AF17-813455E32E7B}" presName="bgRect" presStyleLbl="bgAccFollowNode1" presStyleIdx="1" presStyleCnt="4" custScaleY="121494"/>
      <dgm:spPr/>
      <dgm:t>
        <a:bodyPr/>
        <a:lstStyle/>
        <a:p>
          <a:pPr rtl="1"/>
          <a:endParaRPr lang="ar-EG"/>
        </a:p>
      </dgm:t>
    </dgm:pt>
    <dgm:pt modelId="{35E22F4E-EEC3-4084-88EF-B9F00A55AC8D}" type="pres">
      <dgm:prSet presAssocID="{2F4D5B14-0DDE-41D5-8EDB-A106F3C77B28}" presName="sibTransNodeCircle" presStyleLbl="alignNode1" presStyleIdx="2" presStyleCnt="8" custLinFactNeighborY="-44385">
        <dgm:presLayoutVars>
          <dgm:chMax val="0"/>
          <dgm:bulletEnabled/>
        </dgm:presLayoutVars>
      </dgm:prSet>
      <dgm:spPr/>
      <dgm:t>
        <a:bodyPr/>
        <a:lstStyle/>
        <a:p>
          <a:pPr rtl="1"/>
          <a:endParaRPr lang="ar-EG"/>
        </a:p>
      </dgm:t>
    </dgm:pt>
    <dgm:pt modelId="{ADB0C5EE-1364-418A-A613-BA402F0229F4}" type="pres">
      <dgm:prSet presAssocID="{F89C6B2F-1DD3-4119-AF17-813455E32E7B}" presName="bottomLine" presStyleLbl="alignNode1" presStyleIdx="3" presStyleCnt="8">
        <dgm:presLayoutVars/>
      </dgm:prSet>
      <dgm:spPr/>
    </dgm:pt>
    <dgm:pt modelId="{7924E4F9-776F-4456-8CD4-B53ACC4AF4AC}" type="pres">
      <dgm:prSet presAssocID="{F89C6B2F-1DD3-4119-AF17-813455E32E7B}" presName="nodeText" presStyleLbl="bgAccFollowNode1" presStyleIdx="1" presStyleCnt="4">
        <dgm:presLayoutVars>
          <dgm:bulletEnabled val="1"/>
        </dgm:presLayoutVars>
      </dgm:prSet>
      <dgm:spPr/>
      <dgm:t>
        <a:bodyPr/>
        <a:lstStyle/>
        <a:p>
          <a:pPr rtl="1"/>
          <a:endParaRPr lang="ar-EG"/>
        </a:p>
      </dgm:t>
    </dgm:pt>
    <dgm:pt modelId="{DD596742-7B42-49DB-B8E9-4022692FDFFB}" type="pres">
      <dgm:prSet presAssocID="{2F4D5B14-0DDE-41D5-8EDB-A106F3C77B28}" presName="sibTrans" presStyleCnt="0"/>
      <dgm:spPr/>
    </dgm:pt>
    <dgm:pt modelId="{0AFF667E-FB9F-41AF-A405-AF000353141A}" type="pres">
      <dgm:prSet presAssocID="{0D055E03-6C8F-4D30-BCB2-769EDCA6A249}" presName="compositeNode" presStyleCnt="0">
        <dgm:presLayoutVars>
          <dgm:bulletEnabled val="1"/>
        </dgm:presLayoutVars>
      </dgm:prSet>
      <dgm:spPr/>
    </dgm:pt>
    <dgm:pt modelId="{C9F74CF3-5132-423B-876A-AE16E9047356}" type="pres">
      <dgm:prSet presAssocID="{0D055E03-6C8F-4D30-BCB2-769EDCA6A249}" presName="bgRect" presStyleLbl="bgAccFollowNode1" presStyleIdx="2" presStyleCnt="4" custScaleY="121494"/>
      <dgm:spPr/>
      <dgm:t>
        <a:bodyPr/>
        <a:lstStyle/>
        <a:p>
          <a:pPr rtl="1"/>
          <a:endParaRPr lang="ar-EG"/>
        </a:p>
      </dgm:t>
    </dgm:pt>
    <dgm:pt modelId="{C79E6C9B-D9C2-43DA-8B5D-8C1A2CD6890E}" type="pres">
      <dgm:prSet presAssocID="{19C04FB7-B205-483B-8C24-795A6A0A0ED1}" presName="sibTransNodeCircle" presStyleLbl="alignNode1" presStyleIdx="4" presStyleCnt="8" custLinFactNeighborY="-44385">
        <dgm:presLayoutVars>
          <dgm:chMax val="0"/>
          <dgm:bulletEnabled/>
        </dgm:presLayoutVars>
      </dgm:prSet>
      <dgm:spPr/>
      <dgm:t>
        <a:bodyPr/>
        <a:lstStyle/>
        <a:p>
          <a:pPr rtl="1"/>
          <a:endParaRPr lang="ar-EG"/>
        </a:p>
      </dgm:t>
    </dgm:pt>
    <dgm:pt modelId="{01C4B68E-24C7-41C1-8E54-2A0279A0717B}" type="pres">
      <dgm:prSet presAssocID="{0D055E03-6C8F-4D30-BCB2-769EDCA6A249}" presName="bottomLine" presStyleLbl="alignNode1" presStyleIdx="5" presStyleCnt="8">
        <dgm:presLayoutVars/>
      </dgm:prSet>
      <dgm:spPr/>
    </dgm:pt>
    <dgm:pt modelId="{DA4CD272-7C3A-4D9E-9B24-73A203A20610}" type="pres">
      <dgm:prSet presAssocID="{0D055E03-6C8F-4D30-BCB2-769EDCA6A249}" presName="nodeText" presStyleLbl="bgAccFollowNode1" presStyleIdx="2" presStyleCnt="4">
        <dgm:presLayoutVars>
          <dgm:bulletEnabled val="1"/>
        </dgm:presLayoutVars>
      </dgm:prSet>
      <dgm:spPr/>
      <dgm:t>
        <a:bodyPr/>
        <a:lstStyle/>
        <a:p>
          <a:pPr rtl="1"/>
          <a:endParaRPr lang="ar-EG"/>
        </a:p>
      </dgm:t>
    </dgm:pt>
    <dgm:pt modelId="{8EED31ED-EDD5-4322-8E26-51B5CC78E0FA}" type="pres">
      <dgm:prSet presAssocID="{19C04FB7-B205-483B-8C24-795A6A0A0ED1}" presName="sibTrans" presStyleCnt="0"/>
      <dgm:spPr/>
    </dgm:pt>
    <dgm:pt modelId="{39FF0EB3-D812-4793-9339-7D62984B14A4}" type="pres">
      <dgm:prSet presAssocID="{572F4B44-58E0-4C35-A9AE-E4CFD22CD846}" presName="compositeNode" presStyleCnt="0">
        <dgm:presLayoutVars>
          <dgm:bulletEnabled val="1"/>
        </dgm:presLayoutVars>
      </dgm:prSet>
      <dgm:spPr/>
    </dgm:pt>
    <dgm:pt modelId="{BB9CDA77-EF30-45A2-931B-C02966A51238}" type="pres">
      <dgm:prSet presAssocID="{572F4B44-58E0-4C35-A9AE-E4CFD22CD846}" presName="bgRect" presStyleLbl="bgAccFollowNode1" presStyleIdx="3" presStyleCnt="4" custScaleY="121494"/>
      <dgm:spPr/>
      <dgm:t>
        <a:bodyPr/>
        <a:lstStyle/>
        <a:p>
          <a:pPr rtl="1"/>
          <a:endParaRPr lang="ar-EG"/>
        </a:p>
      </dgm:t>
    </dgm:pt>
    <dgm:pt modelId="{16F87391-EF29-4BA8-82F1-DF26D937EBD4}" type="pres">
      <dgm:prSet presAssocID="{15565A4E-4710-472F-9A3C-407192BF7531}" presName="sibTransNodeCircle" presStyleLbl="alignNode1" presStyleIdx="6" presStyleCnt="8" custLinFactNeighborY="-44385">
        <dgm:presLayoutVars>
          <dgm:chMax val="0"/>
          <dgm:bulletEnabled/>
        </dgm:presLayoutVars>
      </dgm:prSet>
      <dgm:spPr/>
      <dgm:t>
        <a:bodyPr/>
        <a:lstStyle/>
        <a:p>
          <a:pPr rtl="1"/>
          <a:endParaRPr lang="ar-EG"/>
        </a:p>
      </dgm:t>
    </dgm:pt>
    <dgm:pt modelId="{263EC39E-2D7B-4026-9AB9-A06841022E22}" type="pres">
      <dgm:prSet presAssocID="{572F4B44-58E0-4C35-A9AE-E4CFD22CD846}" presName="bottomLine" presStyleLbl="alignNode1" presStyleIdx="7" presStyleCnt="8" custFlipVert="1" custScaleY="2000000" custLinFactY="261302396" custLinFactNeighborY="261400000">
        <dgm:presLayoutVars/>
      </dgm:prSet>
      <dgm:spPr/>
    </dgm:pt>
    <dgm:pt modelId="{0680606A-32DF-4E72-9B68-7685C40BB605}" type="pres">
      <dgm:prSet presAssocID="{572F4B44-58E0-4C35-A9AE-E4CFD22CD846}" presName="nodeText" presStyleLbl="bgAccFollowNode1" presStyleIdx="3" presStyleCnt="4">
        <dgm:presLayoutVars>
          <dgm:bulletEnabled val="1"/>
        </dgm:presLayoutVars>
      </dgm:prSet>
      <dgm:spPr/>
      <dgm:t>
        <a:bodyPr/>
        <a:lstStyle/>
        <a:p>
          <a:pPr rtl="1"/>
          <a:endParaRPr lang="ar-EG"/>
        </a:p>
      </dgm:t>
    </dgm:pt>
  </dgm:ptLst>
  <dgm:cxnLst>
    <dgm:cxn modelId="{93FB00D7-7752-48BD-836E-225FD2AC48C0}" type="presOf" srcId="{633E3DEC-E277-454F-A6D6-98B9549910CF}" destId="{CADAE737-32BD-874D-8FDA-0D415B0B7547}" srcOrd="0" destOrd="0" presId="urn:microsoft.com/office/officeart/2016/7/layout/BasicLinearProcessNumbered"/>
    <dgm:cxn modelId="{9143E79A-4AA3-439E-B40F-696B44EE23F0}" type="presOf" srcId="{F89C6B2F-1DD3-4119-AF17-813455E32E7B}" destId="{7924E4F9-776F-4456-8CD4-B53ACC4AF4AC}" srcOrd="1" destOrd="0" presId="urn:microsoft.com/office/officeart/2016/7/layout/BasicLinearProcessNumbered"/>
    <dgm:cxn modelId="{B6EACDCD-5C5E-4FC7-BAB7-6F8CD3594B4B}" type="presOf" srcId="{D8147E2B-C836-421C-9D13-4DC040961318}" destId="{7E3F8388-96C8-6145-A2D4-88AF8E0F2008}" srcOrd="0" destOrd="0" presId="urn:microsoft.com/office/officeart/2016/7/layout/BasicLinearProcessNumbered"/>
    <dgm:cxn modelId="{4B52C879-BD5D-4FFA-91D9-8517953EEAAD}" type="presOf" srcId="{D8147E2B-C836-421C-9D13-4DC040961318}" destId="{2D505B3E-29F8-9A4D-A9CF-7F13D623928C}" srcOrd="1" destOrd="0" presId="urn:microsoft.com/office/officeart/2016/7/layout/BasicLinearProcessNumbered"/>
    <dgm:cxn modelId="{E53764BA-8807-41EC-9335-EC46340A3B35}" type="presOf" srcId="{6D9F958C-0A80-40A5-8CB0-A82A9B08270A}" destId="{370162F4-DE2C-C14F-B1C2-23E97BAFA263}" srcOrd="0" destOrd="0" presId="urn:microsoft.com/office/officeart/2016/7/layout/BasicLinearProcessNumbered"/>
    <dgm:cxn modelId="{9A4FA941-DA22-4D55-B0EB-16615D9E8A0E}" type="presOf" srcId="{F89C6B2F-1DD3-4119-AF17-813455E32E7B}" destId="{9BFADD60-EAB7-4A3C-97F8-D85D9E928FC8}" srcOrd="0" destOrd="0" presId="urn:microsoft.com/office/officeart/2016/7/layout/BasicLinearProcessNumbered"/>
    <dgm:cxn modelId="{85C40D42-E5A3-4974-A520-4F9BC6074A6A}" srcId="{6D9F958C-0A80-40A5-8CB0-A82A9B08270A}" destId="{D8147E2B-C836-421C-9D13-4DC040961318}" srcOrd="0" destOrd="0" parTransId="{8E8634E0-B9BC-40BA-ACA1-8CD9401D299F}" sibTransId="{633E3DEC-E277-454F-A6D6-98B9549910CF}"/>
    <dgm:cxn modelId="{2F648936-4A4E-48A2-A4C9-BCC8DD7F1381}" type="presOf" srcId="{0D055E03-6C8F-4D30-BCB2-769EDCA6A249}" destId="{DA4CD272-7C3A-4D9E-9B24-73A203A20610}" srcOrd="1" destOrd="0" presId="urn:microsoft.com/office/officeart/2016/7/layout/BasicLinearProcessNumbered"/>
    <dgm:cxn modelId="{ED4C8F33-F3BF-4FB3-8F6D-EE38D514D0CC}" srcId="{6D9F958C-0A80-40A5-8CB0-A82A9B08270A}" destId="{572F4B44-58E0-4C35-A9AE-E4CFD22CD846}" srcOrd="3" destOrd="0" parTransId="{6A18C559-87BF-4F8D-AB3C-B61506475EA5}" sibTransId="{15565A4E-4710-472F-9A3C-407192BF7531}"/>
    <dgm:cxn modelId="{7AB62202-2BA3-4A96-9CED-1B21E6360C51}" type="presOf" srcId="{19C04FB7-B205-483B-8C24-795A6A0A0ED1}" destId="{C79E6C9B-D9C2-43DA-8B5D-8C1A2CD6890E}" srcOrd="0" destOrd="0" presId="urn:microsoft.com/office/officeart/2016/7/layout/BasicLinearProcessNumbered"/>
    <dgm:cxn modelId="{99B1DE83-4C5C-4028-9292-27B3AD4CE97F}" srcId="{6D9F958C-0A80-40A5-8CB0-A82A9B08270A}" destId="{F89C6B2F-1DD3-4119-AF17-813455E32E7B}" srcOrd="1" destOrd="0" parTransId="{5BBDDD9D-E446-4CD8-851A-387F6F3C00E6}" sibTransId="{2F4D5B14-0DDE-41D5-8EDB-A106F3C77B28}"/>
    <dgm:cxn modelId="{6E09E1FE-70A4-466B-8C4E-1194840E985D}" type="presOf" srcId="{15565A4E-4710-472F-9A3C-407192BF7531}" destId="{16F87391-EF29-4BA8-82F1-DF26D937EBD4}" srcOrd="0" destOrd="0" presId="urn:microsoft.com/office/officeart/2016/7/layout/BasicLinearProcessNumbered"/>
    <dgm:cxn modelId="{C0590746-156F-4F19-AC83-516336992FAC}" type="presOf" srcId="{572F4B44-58E0-4C35-A9AE-E4CFD22CD846}" destId="{0680606A-32DF-4E72-9B68-7685C40BB605}" srcOrd="1" destOrd="0" presId="urn:microsoft.com/office/officeart/2016/7/layout/BasicLinearProcessNumbered"/>
    <dgm:cxn modelId="{2D455D06-28D7-4C14-A6DF-CE5E38611530}" type="presOf" srcId="{2F4D5B14-0DDE-41D5-8EDB-A106F3C77B28}" destId="{35E22F4E-EEC3-4084-88EF-B9F00A55AC8D}" srcOrd="0" destOrd="0" presId="urn:microsoft.com/office/officeart/2016/7/layout/BasicLinearProcessNumbered"/>
    <dgm:cxn modelId="{7283AF02-8DEE-474F-A1B8-27DAD7C2ED68}" type="presOf" srcId="{572F4B44-58E0-4C35-A9AE-E4CFD22CD846}" destId="{BB9CDA77-EF30-45A2-931B-C02966A51238}" srcOrd="0" destOrd="0" presId="urn:microsoft.com/office/officeart/2016/7/layout/BasicLinearProcessNumbered"/>
    <dgm:cxn modelId="{2BB7D92B-4086-45A9-8996-3FCFAF68DEF8}" type="presOf" srcId="{0D055E03-6C8F-4D30-BCB2-769EDCA6A249}" destId="{C9F74CF3-5132-423B-876A-AE16E9047356}" srcOrd="0" destOrd="0" presId="urn:microsoft.com/office/officeart/2016/7/layout/BasicLinearProcessNumbered"/>
    <dgm:cxn modelId="{BD565937-546A-4A4C-A014-1831CBE069C5}" srcId="{6D9F958C-0A80-40A5-8CB0-A82A9B08270A}" destId="{0D055E03-6C8F-4D30-BCB2-769EDCA6A249}" srcOrd="2" destOrd="0" parTransId="{87A2F76D-D436-431D-9D37-9931B1779C8F}" sibTransId="{19C04FB7-B205-483B-8C24-795A6A0A0ED1}"/>
    <dgm:cxn modelId="{8ECDC536-00B2-4A1A-BBF0-0571C0A3B7AC}" type="presParOf" srcId="{370162F4-DE2C-C14F-B1C2-23E97BAFA263}" destId="{57CB0694-B7CB-2F48-B4DF-2F1A11548353}" srcOrd="0" destOrd="0" presId="urn:microsoft.com/office/officeart/2016/7/layout/BasicLinearProcessNumbered"/>
    <dgm:cxn modelId="{4B288E26-9796-4E68-808D-209F4EEC53F3}" type="presParOf" srcId="{57CB0694-B7CB-2F48-B4DF-2F1A11548353}" destId="{7E3F8388-96C8-6145-A2D4-88AF8E0F2008}" srcOrd="0" destOrd="0" presId="urn:microsoft.com/office/officeart/2016/7/layout/BasicLinearProcessNumbered"/>
    <dgm:cxn modelId="{125F094C-E575-4B7E-A054-18CA64D3232F}" type="presParOf" srcId="{57CB0694-B7CB-2F48-B4DF-2F1A11548353}" destId="{CADAE737-32BD-874D-8FDA-0D415B0B7547}" srcOrd="1" destOrd="0" presId="urn:microsoft.com/office/officeart/2016/7/layout/BasicLinearProcessNumbered"/>
    <dgm:cxn modelId="{CFFA4954-CB38-43A8-AA55-65A7D0397968}" type="presParOf" srcId="{57CB0694-B7CB-2F48-B4DF-2F1A11548353}" destId="{CC0F4E2F-5A63-DD44-BBDA-3D6341CC21E2}" srcOrd="2" destOrd="0" presId="urn:microsoft.com/office/officeart/2016/7/layout/BasicLinearProcessNumbered"/>
    <dgm:cxn modelId="{FD240BA8-4322-4000-ADB3-1B75DB5D0F54}" type="presParOf" srcId="{57CB0694-B7CB-2F48-B4DF-2F1A11548353}" destId="{2D505B3E-29F8-9A4D-A9CF-7F13D623928C}" srcOrd="3" destOrd="0" presId="urn:microsoft.com/office/officeart/2016/7/layout/BasicLinearProcessNumbered"/>
    <dgm:cxn modelId="{39278C1C-490E-4687-AE52-BD33463076CD}" type="presParOf" srcId="{370162F4-DE2C-C14F-B1C2-23E97BAFA263}" destId="{71839901-90F3-8B41-A177-C5AEA68BAA10}" srcOrd="1" destOrd="0" presId="urn:microsoft.com/office/officeart/2016/7/layout/BasicLinearProcessNumbered"/>
    <dgm:cxn modelId="{3ED1E179-E754-475C-9090-5D916B0961E4}" type="presParOf" srcId="{370162F4-DE2C-C14F-B1C2-23E97BAFA263}" destId="{24B589C4-DEAC-4D91-9885-BFC652574A7E}" srcOrd="2" destOrd="0" presId="urn:microsoft.com/office/officeart/2016/7/layout/BasicLinearProcessNumbered"/>
    <dgm:cxn modelId="{A5AF918F-CB57-40C3-A064-D0621D33F0E8}" type="presParOf" srcId="{24B589C4-DEAC-4D91-9885-BFC652574A7E}" destId="{9BFADD60-EAB7-4A3C-97F8-D85D9E928FC8}" srcOrd="0" destOrd="0" presId="urn:microsoft.com/office/officeart/2016/7/layout/BasicLinearProcessNumbered"/>
    <dgm:cxn modelId="{C88D801C-408D-4E87-8D6F-BB23509B8E0D}" type="presParOf" srcId="{24B589C4-DEAC-4D91-9885-BFC652574A7E}" destId="{35E22F4E-EEC3-4084-88EF-B9F00A55AC8D}" srcOrd="1" destOrd="0" presId="urn:microsoft.com/office/officeart/2016/7/layout/BasicLinearProcessNumbered"/>
    <dgm:cxn modelId="{2A15FFFF-5161-498D-8F32-A2E63068D0C4}" type="presParOf" srcId="{24B589C4-DEAC-4D91-9885-BFC652574A7E}" destId="{ADB0C5EE-1364-418A-A613-BA402F0229F4}" srcOrd="2" destOrd="0" presId="urn:microsoft.com/office/officeart/2016/7/layout/BasicLinearProcessNumbered"/>
    <dgm:cxn modelId="{DC003390-E98C-462A-BD6C-6202F1D1D718}" type="presParOf" srcId="{24B589C4-DEAC-4D91-9885-BFC652574A7E}" destId="{7924E4F9-776F-4456-8CD4-B53ACC4AF4AC}" srcOrd="3" destOrd="0" presId="urn:microsoft.com/office/officeart/2016/7/layout/BasicLinearProcessNumbered"/>
    <dgm:cxn modelId="{249B9EF3-B7AE-44A0-8BE8-49350A187DCE}" type="presParOf" srcId="{370162F4-DE2C-C14F-B1C2-23E97BAFA263}" destId="{DD596742-7B42-49DB-B8E9-4022692FDFFB}" srcOrd="3" destOrd="0" presId="urn:microsoft.com/office/officeart/2016/7/layout/BasicLinearProcessNumbered"/>
    <dgm:cxn modelId="{5B81B07F-FA35-468E-A4AD-2EF70240DDB0}" type="presParOf" srcId="{370162F4-DE2C-C14F-B1C2-23E97BAFA263}" destId="{0AFF667E-FB9F-41AF-A405-AF000353141A}" srcOrd="4" destOrd="0" presId="urn:microsoft.com/office/officeart/2016/7/layout/BasicLinearProcessNumbered"/>
    <dgm:cxn modelId="{4B702563-B696-463B-AE16-CB2D232A4068}" type="presParOf" srcId="{0AFF667E-FB9F-41AF-A405-AF000353141A}" destId="{C9F74CF3-5132-423B-876A-AE16E9047356}" srcOrd="0" destOrd="0" presId="urn:microsoft.com/office/officeart/2016/7/layout/BasicLinearProcessNumbered"/>
    <dgm:cxn modelId="{13723350-F68C-4A3A-99D6-544C73018B22}" type="presParOf" srcId="{0AFF667E-FB9F-41AF-A405-AF000353141A}" destId="{C79E6C9B-D9C2-43DA-8B5D-8C1A2CD6890E}" srcOrd="1" destOrd="0" presId="urn:microsoft.com/office/officeart/2016/7/layout/BasicLinearProcessNumbered"/>
    <dgm:cxn modelId="{EDDEBC29-B10B-4704-9E0D-3380BC7BEF27}" type="presParOf" srcId="{0AFF667E-FB9F-41AF-A405-AF000353141A}" destId="{01C4B68E-24C7-41C1-8E54-2A0279A0717B}" srcOrd="2" destOrd="0" presId="urn:microsoft.com/office/officeart/2016/7/layout/BasicLinearProcessNumbered"/>
    <dgm:cxn modelId="{03030707-585B-44DE-8F02-FC62DC5ECC12}" type="presParOf" srcId="{0AFF667E-FB9F-41AF-A405-AF000353141A}" destId="{DA4CD272-7C3A-4D9E-9B24-73A203A20610}" srcOrd="3" destOrd="0" presId="urn:microsoft.com/office/officeart/2016/7/layout/BasicLinearProcessNumbered"/>
    <dgm:cxn modelId="{01A677E5-6D2D-4505-9CEA-27C5BEBC9F6B}" type="presParOf" srcId="{370162F4-DE2C-C14F-B1C2-23E97BAFA263}" destId="{8EED31ED-EDD5-4322-8E26-51B5CC78E0FA}" srcOrd="5" destOrd="0" presId="urn:microsoft.com/office/officeart/2016/7/layout/BasicLinearProcessNumbered"/>
    <dgm:cxn modelId="{5E8736F9-44CE-45F7-8445-AE759F672EAF}" type="presParOf" srcId="{370162F4-DE2C-C14F-B1C2-23E97BAFA263}" destId="{39FF0EB3-D812-4793-9339-7D62984B14A4}" srcOrd="6" destOrd="0" presId="urn:microsoft.com/office/officeart/2016/7/layout/BasicLinearProcessNumbered"/>
    <dgm:cxn modelId="{59B5B1C5-DF04-4EFB-883A-0B6D6DC8BF90}" type="presParOf" srcId="{39FF0EB3-D812-4793-9339-7D62984B14A4}" destId="{BB9CDA77-EF30-45A2-931B-C02966A51238}" srcOrd="0" destOrd="0" presId="urn:microsoft.com/office/officeart/2016/7/layout/BasicLinearProcessNumbered"/>
    <dgm:cxn modelId="{72555DE0-CB0F-4F1D-A603-5F841157576C}" type="presParOf" srcId="{39FF0EB3-D812-4793-9339-7D62984B14A4}" destId="{16F87391-EF29-4BA8-82F1-DF26D937EBD4}" srcOrd="1" destOrd="0" presId="urn:microsoft.com/office/officeart/2016/7/layout/BasicLinearProcessNumbered"/>
    <dgm:cxn modelId="{AC8E040C-2342-4FDD-9E25-7AC3242B81E4}" type="presParOf" srcId="{39FF0EB3-D812-4793-9339-7D62984B14A4}" destId="{263EC39E-2D7B-4026-9AB9-A06841022E22}" srcOrd="2" destOrd="0" presId="urn:microsoft.com/office/officeart/2016/7/layout/BasicLinearProcessNumbered"/>
    <dgm:cxn modelId="{AFE2056B-24B7-49A7-B881-C17D9C090BE8}" type="presParOf" srcId="{39FF0EB3-D812-4793-9339-7D62984B14A4}" destId="{0680606A-32DF-4E72-9B68-7685C40BB605}"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2F335F6-8495-492B-8C73-2FEA007EF987}" type="doc">
      <dgm:prSet loTypeId="urn:microsoft.com/office/officeart/2016/7/layout/VerticalSolidActionList" loCatId="List" qsTypeId="urn:microsoft.com/office/officeart/2005/8/quickstyle/simple4" qsCatId="simple" csTypeId="urn:microsoft.com/office/officeart/2005/8/colors/colorful1" csCatId="colorful" phldr="1"/>
      <dgm:spPr/>
      <dgm:t>
        <a:bodyPr/>
        <a:lstStyle/>
        <a:p>
          <a:endParaRPr lang="en-US"/>
        </a:p>
      </dgm:t>
    </dgm:pt>
    <dgm:pt modelId="{C04EB301-8B60-4C7A-A955-5B05F79413DE}">
      <dgm:prSet/>
      <dgm:spPr/>
      <dgm:t>
        <a:bodyPr/>
        <a:lstStyle/>
        <a:p>
          <a:r>
            <a:rPr lang="ar-EG" dirty="0"/>
            <a:t>التغيير</a:t>
          </a:r>
          <a:endParaRPr lang="en-US" dirty="0"/>
        </a:p>
      </dgm:t>
    </dgm:pt>
    <dgm:pt modelId="{CCD9BE1C-14FF-4471-B763-D51CFCBC5A37}" type="parTrans" cxnId="{3D29B4AF-0323-4C1A-ABBA-B1FA03E6B133}">
      <dgm:prSet/>
      <dgm:spPr/>
      <dgm:t>
        <a:bodyPr/>
        <a:lstStyle/>
        <a:p>
          <a:endParaRPr lang="en-US"/>
        </a:p>
      </dgm:t>
    </dgm:pt>
    <dgm:pt modelId="{17CE54DD-AE68-4E5D-97AB-F9D4657EFE99}" type="sibTrans" cxnId="{3D29B4AF-0323-4C1A-ABBA-B1FA03E6B133}">
      <dgm:prSet/>
      <dgm:spPr/>
      <dgm:t>
        <a:bodyPr/>
        <a:lstStyle/>
        <a:p>
          <a:endParaRPr lang="en-US"/>
        </a:p>
      </dgm:t>
    </dgm:pt>
    <dgm:pt modelId="{B9973C9A-BD2D-45AF-9E5B-6569CB0F1255}">
      <dgm:prSet/>
      <dgm:spPr/>
      <dgm:t>
        <a:bodyPr/>
        <a:lstStyle/>
        <a:p>
          <a:r>
            <a:rPr lang="ar-EG" dirty="0"/>
            <a:t>تغيير ديناميكيات الأشياء أو البيئة (على سبيل المثال ، جعل الجزء الصلب مرنا)</a:t>
          </a:r>
          <a:endParaRPr lang="en-US" dirty="0"/>
        </a:p>
      </dgm:t>
    </dgm:pt>
    <dgm:pt modelId="{DE6CFD7F-9BCC-418F-B096-A99C973B3CB6}" type="parTrans" cxnId="{9ED9F559-0BA9-4A28-8E0B-4F524F24750D}">
      <dgm:prSet/>
      <dgm:spPr/>
      <dgm:t>
        <a:bodyPr/>
        <a:lstStyle/>
        <a:p>
          <a:endParaRPr lang="en-US"/>
        </a:p>
      </dgm:t>
    </dgm:pt>
    <dgm:pt modelId="{F8F596F0-9FBA-4B73-9366-39893DE69CAE}" type="sibTrans" cxnId="{9ED9F559-0BA9-4A28-8E0B-4F524F24750D}">
      <dgm:prSet/>
      <dgm:spPr/>
      <dgm:t>
        <a:bodyPr/>
        <a:lstStyle/>
        <a:p>
          <a:endParaRPr lang="en-US"/>
        </a:p>
      </dgm:t>
    </dgm:pt>
    <dgm:pt modelId="{9B01EA48-3037-4E84-9A99-DFC21994F860}">
      <dgm:prSet/>
      <dgm:spPr/>
      <dgm:t>
        <a:bodyPr/>
        <a:lstStyle/>
        <a:p>
          <a:r>
            <a:rPr lang="ar-EG"/>
            <a:t>التخلص أو التعافي</a:t>
          </a:r>
          <a:endParaRPr lang="en-US"/>
        </a:p>
      </dgm:t>
    </dgm:pt>
    <dgm:pt modelId="{495F5FE5-CA30-4B3C-8327-A31A67B3910F}" type="parTrans" cxnId="{0210DE8E-7CD3-4C39-91A2-238B43A186C9}">
      <dgm:prSet/>
      <dgm:spPr/>
      <dgm:t>
        <a:bodyPr/>
        <a:lstStyle/>
        <a:p>
          <a:endParaRPr lang="en-US"/>
        </a:p>
      </dgm:t>
    </dgm:pt>
    <dgm:pt modelId="{AAB27267-375C-451B-9358-CB9B361D0E30}" type="sibTrans" cxnId="{0210DE8E-7CD3-4C39-91A2-238B43A186C9}">
      <dgm:prSet/>
      <dgm:spPr/>
      <dgm:t>
        <a:bodyPr/>
        <a:lstStyle/>
        <a:p>
          <a:endParaRPr lang="en-US"/>
        </a:p>
      </dgm:t>
    </dgm:pt>
    <dgm:pt modelId="{B5446F41-7F1B-4456-ADDC-F6FF7CD7C442}">
      <dgm:prSet/>
      <dgm:spPr/>
      <dgm:t>
        <a:bodyPr/>
        <a:lstStyle/>
        <a:p>
          <a:r>
            <a:rPr lang="ar-EG" dirty="0"/>
            <a:t>التخلص من أجزاء من شيء ما أو استعادتها (على سبيل المثال ، حل حقيبة واقية عندما لا تكون هناك حاجة إليها)</a:t>
          </a:r>
          <a:endParaRPr lang="en-US" dirty="0"/>
        </a:p>
      </dgm:t>
    </dgm:pt>
    <dgm:pt modelId="{400170DD-F1DE-4E95-87D2-AAA4B62E7C40}" type="parTrans" cxnId="{E0825033-5A95-4EF3-A1DB-A1A352E3F013}">
      <dgm:prSet/>
      <dgm:spPr/>
      <dgm:t>
        <a:bodyPr/>
        <a:lstStyle/>
        <a:p>
          <a:endParaRPr lang="en-US"/>
        </a:p>
      </dgm:t>
    </dgm:pt>
    <dgm:pt modelId="{21248AF4-7C5F-44B1-BBD8-5377E88348A8}" type="sibTrans" cxnId="{E0825033-5A95-4EF3-A1DB-A1A352E3F013}">
      <dgm:prSet/>
      <dgm:spPr/>
      <dgm:t>
        <a:bodyPr/>
        <a:lstStyle/>
        <a:p>
          <a:endParaRPr lang="en-US"/>
        </a:p>
      </dgm:t>
    </dgm:pt>
    <dgm:pt modelId="{4A62435D-1A11-458B-838C-69B991377226}">
      <dgm:prSet/>
      <dgm:spPr/>
      <dgm:t>
        <a:bodyPr/>
        <a:lstStyle/>
        <a:p>
          <a:r>
            <a:rPr lang="ar-EG" dirty="0"/>
            <a:t>التسبب</a:t>
          </a:r>
          <a:endParaRPr lang="en-US" dirty="0"/>
        </a:p>
      </dgm:t>
    </dgm:pt>
    <dgm:pt modelId="{DA353930-CE17-43B0-9E33-9EE992CE5881}" type="parTrans" cxnId="{1558ABD1-1A56-4A7E-B9D3-914158E9CFC2}">
      <dgm:prSet/>
      <dgm:spPr/>
      <dgm:t>
        <a:bodyPr/>
        <a:lstStyle/>
        <a:p>
          <a:endParaRPr lang="en-US"/>
        </a:p>
      </dgm:t>
    </dgm:pt>
    <dgm:pt modelId="{40F80BBD-CBE2-4499-84CE-8C5AF89AD116}" type="sibTrans" cxnId="{1558ABD1-1A56-4A7E-B9D3-914158E9CFC2}">
      <dgm:prSet/>
      <dgm:spPr/>
      <dgm:t>
        <a:bodyPr/>
        <a:lstStyle/>
        <a:p>
          <a:endParaRPr lang="en-US"/>
        </a:p>
      </dgm:t>
    </dgm:pt>
    <dgm:pt modelId="{F086AAC2-D6DD-414A-B5CA-4D098BC997B6}">
      <dgm:prSet/>
      <dgm:spPr/>
      <dgm:t>
        <a:bodyPr/>
        <a:lstStyle/>
        <a:p>
          <a:r>
            <a:rPr lang="ar-EG"/>
            <a:t>التسبب في اهتزاز أو تذبذب جسم ما (على سبيل المثال ، تحويل سكين قياسي إلى سكين كهربائي عن طريق إدخال شفرات متذبذبة)</a:t>
          </a:r>
          <a:endParaRPr lang="en-US"/>
        </a:p>
      </dgm:t>
    </dgm:pt>
    <dgm:pt modelId="{444DA01B-CAB7-4044-92BE-F91CC49F51B6}" type="parTrans" cxnId="{D9C9D21E-52A4-4BEE-A61E-F639D256A096}">
      <dgm:prSet/>
      <dgm:spPr/>
      <dgm:t>
        <a:bodyPr/>
        <a:lstStyle/>
        <a:p>
          <a:endParaRPr lang="en-US"/>
        </a:p>
      </dgm:t>
    </dgm:pt>
    <dgm:pt modelId="{D9454091-0D5E-44AD-B726-267F627EC6ED}" type="sibTrans" cxnId="{D9C9D21E-52A4-4BEE-A61E-F639D256A096}">
      <dgm:prSet/>
      <dgm:spPr/>
      <dgm:t>
        <a:bodyPr/>
        <a:lstStyle/>
        <a:p>
          <a:endParaRPr lang="en-US"/>
        </a:p>
      </dgm:t>
    </dgm:pt>
    <dgm:pt modelId="{68FE44DD-2683-4FC6-A5B0-22D01DB31ED7}">
      <dgm:prSet/>
      <dgm:spPr/>
      <dgm:t>
        <a:bodyPr/>
        <a:lstStyle/>
        <a:p>
          <a:r>
            <a:rPr lang="ar-EG" dirty="0"/>
            <a:t>التغيير</a:t>
          </a:r>
          <a:endParaRPr lang="en-US" dirty="0"/>
        </a:p>
      </dgm:t>
    </dgm:pt>
    <dgm:pt modelId="{C7F6A0DB-038F-4A52-9F8D-B906A7883071}" type="parTrans" cxnId="{80111378-E83B-4078-B117-A20866E9525D}">
      <dgm:prSet/>
      <dgm:spPr/>
      <dgm:t>
        <a:bodyPr/>
        <a:lstStyle/>
        <a:p>
          <a:endParaRPr lang="en-US"/>
        </a:p>
      </dgm:t>
    </dgm:pt>
    <dgm:pt modelId="{3A5BB874-6EF6-4EF7-8080-34EA115560B2}" type="sibTrans" cxnId="{80111378-E83B-4078-B117-A20866E9525D}">
      <dgm:prSet/>
      <dgm:spPr/>
      <dgm:t>
        <a:bodyPr/>
        <a:lstStyle/>
        <a:p>
          <a:endParaRPr lang="en-US"/>
        </a:p>
      </dgm:t>
    </dgm:pt>
    <dgm:pt modelId="{465C4B1B-DF31-4626-A6AA-3B867F1BB777}">
      <dgm:prSet/>
      <dgm:spPr/>
      <dgm:t>
        <a:bodyPr/>
        <a:lstStyle/>
        <a:p>
          <a:r>
            <a:rPr lang="ar-EG" dirty="0"/>
            <a:t>تغيير خصائص الجسم (على سبيل المثال ، تجميد شراب الشوكولاتة ثم صب الزجاجات حول الشراب). </a:t>
          </a:r>
          <a:endParaRPr lang="en-US" dirty="0"/>
        </a:p>
      </dgm:t>
    </dgm:pt>
    <dgm:pt modelId="{FA97130E-D233-4C7E-A204-2A02BBC79FE1}" type="parTrans" cxnId="{E053CEFD-76A5-47E1-A781-0226E5499540}">
      <dgm:prSet/>
      <dgm:spPr/>
      <dgm:t>
        <a:bodyPr/>
        <a:lstStyle/>
        <a:p>
          <a:endParaRPr lang="en-US"/>
        </a:p>
      </dgm:t>
    </dgm:pt>
    <dgm:pt modelId="{D24AC3E9-280E-414F-8E1E-DCDB96C986D9}" type="sibTrans" cxnId="{E053CEFD-76A5-47E1-A781-0226E5499540}">
      <dgm:prSet/>
      <dgm:spPr/>
      <dgm:t>
        <a:bodyPr/>
        <a:lstStyle/>
        <a:p>
          <a:endParaRPr lang="en-US"/>
        </a:p>
      </dgm:t>
    </dgm:pt>
    <dgm:pt modelId="{A8D1B99A-1890-4846-B579-E9AD2CD2EF47}" type="pres">
      <dgm:prSet presAssocID="{F2F335F6-8495-492B-8C73-2FEA007EF987}" presName="Name0" presStyleCnt="0">
        <dgm:presLayoutVars>
          <dgm:dir/>
          <dgm:animLvl val="lvl"/>
          <dgm:resizeHandles val="exact"/>
        </dgm:presLayoutVars>
      </dgm:prSet>
      <dgm:spPr/>
      <dgm:t>
        <a:bodyPr/>
        <a:lstStyle/>
        <a:p>
          <a:pPr rtl="1"/>
          <a:endParaRPr lang="ar-EG"/>
        </a:p>
      </dgm:t>
    </dgm:pt>
    <dgm:pt modelId="{CCE680FB-53F2-6442-8DA7-767DBDF25E39}" type="pres">
      <dgm:prSet presAssocID="{C04EB301-8B60-4C7A-A955-5B05F79413DE}" presName="linNode" presStyleCnt="0"/>
      <dgm:spPr/>
    </dgm:pt>
    <dgm:pt modelId="{C90770D3-18F7-8046-B82D-944BC7E76B5A}" type="pres">
      <dgm:prSet presAssocID="{C04EB301-8B60-4C7A-A955-5B05F79413DE}" presName="parentText" presStyleLbl="alignNode1" presStyleIdx="0" presStyleCnt="4">
        <dgm:presLayoutVars>
          <dgm:chMax val="1"/>
          <dgm:bulletEnabled/>
        </dgm:presLayoutVars>
      </dgm:prSet>
      <dgm:spPr/>
      <dgm:t>
        <a:bodyPr/>
        <a:lstStyle/>
        <a:p>
          <a:pPr rtl="1"/>
          <a:endParaRPr lang="ar-EG"/>
        </a:p>
      </dgm:t>
    </dgm:pt>
    <dgm:pt modelId="{54EFFF80-B122-9A45-B0D4-ED88825FE58C}" type="pres">
      <dgm:prSet presAssocID="{C04EB301-8B60-4C7A-A955-5B05F79413DE}" presName="descendantText" presStyleLbl="alignAccFollowNode1" presStyleIdx="0" presStyleCnt="4">
        <dgm:presLayoutVars>
          <dgm:bulletEnabled/>
        </dgm:presLayoutVars>
      </dgm:prSet>
      <dgm:spPr/>
      <dgm:t>
        <a:bodyPr/>
        <a:lstStyle/>
        <a:p>
          <a:pPr rtl="1"/>
          <a:endParaRPr lang="ar-EG"/>
        </a:p>
      </dgm:t>
    </dgm:pt>
    <dgm:pt modelId="{396C5C6E-5962-4441-9F71-02BE968CA895}" type="pres">
      <dgm:prSet presAssocID="{17CE54DD-AE68-4E5D-97AB-F9D4657EFE99}" presName="sp" presStyleCnt="0"/>
      <dgm:spPr/>
    </dgm:pt>
    <dgm:pt modelId="{5A146742-B74F-4C8A-A29C-D027FCBE9F89}" type="pres">
      <dgm:prSet presAssocID="{9B01EA48-3037-4E84-9A99-DFC21994F860}" presName="linNode" presStyleCnt="0"/>
      <dgm:spPr/>
    </dgm:pt>
    <dgm:pt modelId="{D30942E1-EB31-4FA8-8E05-5F53C2E785A7}" type="pres">
      <dgm:prSet presAssocID="{9B01EA48-3037-4E84-9A99-DFC21994F860}" presName="parentText" presStyleLbl="alignNode1" presStyleIdx="1" presStyleCnt="4">
        <dgm:presLayoutVars>
          <dgm:chMax val="1"/>
          <dgm:bulletEnabled/>
        </dgm:presLayoutVars>
      </dgm:prSet>
      <dgm:spPr/>
      <dgm:t>
        <a:bodyPr/>
        <a:lstStyle/>
        <a:p>
          <a:pPr rtl="1"/>
          <a:endParaRPr lang="ar-EG"/>
        </a:p>
      </dgm:t>
    </dgm:pt>
    <dgm:pt modelId="{7EE04671-B71B-4259-B25C-15FABF015295}" type="pres">
      <dgm:prSet presAssocID="{9B01EA48-3037-4E84-9A99-DFC21994F860}" presName="descendantText" presStyleLbl="alignAccFollowNode1" presStyleIdx="1" presStyleCnt="4">
        <dgm:presLayoutVars>
          <dgm:bulletEnabled/>
        </dgm:presLayoutVars>
      </dgm:prSet>
      <dgm:spPr/>
      <dgm:t>
        <a:bodyPr/>
        <a:lstStyle/>
        <a:p>
          <a:pPr rtl="1"/>
          <a:endParaRPr lang="ar-EG"/>
        </a:p>
      </dgm:t>
    </dgm:pt>
    <dgm:pt modelId="{17C60D96-A8E1-419A-A8FF-502773FBF883}" type="pres">
      <dgm:prSet presAssocID="{AAB27267-375C-451B-9358-CB9B361D0E30}" presName="sp" presStyleCnt="0"/>
      <dgm:spPr/>
    </dgm:pt>
    <dgm:pt modelId="{196B33F4-EB55-479C-93DF-F44F435C5EC3}" type="pres">
      <dgm:prSet presAssocID="{4A62435D-1A11-458B-838C-69B991377226}" presName="linNode" presStyleCnt="0"/>
      <dgm:spPr/>
    </dgm:pt>
    <dgm:pt modelId="{92A0DF7A-8716-4C8E-B0EA-2A05FB01D8BB}" type="pres">
      <dgm:prSet presAssocID="{4A62435D-1A11-458B-838C-69B991377226}" presName="parentText" presStyleLbl="alignNode1" presStyleIdx="2" presStyleCnt="4">
        <dgm:presLayoutVars>
          <dgm:chMax val="1"/>
          <dgm:bulletEnabled/>
        </dgm:presLayoutVars>
      </dgm:prSet>
      <dgm:spPr/>
      <dgm:t>
        <a:bodyPr/>
        <a:lstStyle/>
        <a:p>
          <a:pPr rtl="1"/>
          <a:endParaRPr lang="ar-EG"/>
        </a:p>
      </dgm:t>
    </dgm:pt>
    <dgm:pt modelId="{79C26267-6217-4458-B046-8CED11E8E26D}" type="pres">
      <dgm:prSet presAssocID="{4A62435D-1A11-458B-838C-69B991377226}" presName="descendantText" presStyleLbl="alignAccFollowNode1" presStyleIdx="2" presStyleCnt="4">
        <dgm:presLayoutVars>
          <dgm:bulletEnabled/>
        </dgm:presLayoutVars>
      </dgm:prSet>
      <dgm:spPr/>
      <dgm:t>
        <a:bodyPr/>
        <a:lstStyle/>
        <a:p>
          <a:pPr rtl="1"/>
          <a:endParaRPr lang="ar-EG"/>
        </a:p>
      </dgm:t>
    </dgm:pt>
    <dgm:pt modelId="{EE503083-0A61-4FE6-9A5A-49713DF1EF28}" type="pres">
      <dgm:prSet presAssocID="{40F80BBD-CBE2-4499-84CE-8C5AF89AD116}" presName="sp" presStyleCnt="0"/>
      <dgm:spPr/>
    </dgm:pt>
    <dgm:pt modelId="{E057F317-17A2-4DAE-9E9D-9B3C5B0B7172}" type="pres">
      <dgm:prSet presAssocID="{68FE44DD-2683-4FC6-A5B0-22D01DB31ED7}" presName="linNode" presStyleCnt="0"/>
      <dgm:spPr/>
    </dgm:pt>
    <dgm:pt modelId="{673F28DD-047C-47D5-94CC-AE507B554E1E}" type="pres">
      <dgm:prSet presAssocID="{68FE44DD-2683-4FC6-A5B0-22D01DB31ED7}" presName="parentText" presStyleLbl="alignNode1" presStyleIdx="3" presStyleCnt="4">
        <dgm:presLayoutVars>
          <dgm:chMax val="1"/>
          <dgm:bulletEnabled/>
        </dgm:presLayoutVars>
      </dgm:prSet>
      <dgm:spPr/>
      <dgm:t>
        <a:bodyPr/>
        <a:lstStyle/>
        <a:p>
          <a:pPr rtl="1"/>
          <a:endParaRPr lang="ar-EG"/>
        </a:p>
      </dgm:t>
    </dgm:pt>
    <dgm:pt modelId="{E7615324-2859-4AB6-8224-0F12CE1D2252}" type="pres">
      <dgm:prSet presAssocID="{68FE44DD-2683-4FC6-A5B0-22D01DB31ED7}" presName="descendantText" presStyleLbl="alignAccFollowNode1" presStyleIdx="3" presStyleCnt="4">
        <dgm:presLayoutVars>
          <dgm:bulletEnabled/>
        </dgm:presLayoutVars>
      </dgm:prSet>
      <dgm:spPr/>
      <dgm:t>
        <a:bodyPr/>
        <a:lstStyle/>
        <a:p>
          <a:pPr rtl="1"/>
          <a:endParaRPr lang="ar-EG"/>
        </a:p>
      </dgm:t>
    </dgm:pt>
  </dgm:ptLst>
  <dgm:cxnLst>
    <dgm:cxn modelId="{0210DE8E-7CD3-4C39-91A2-238B43A186C9}" srcId="{F2F335F6-8495-492B-8C73-2FEA007EF987}" destId="{9B01EA48-3037-4E84-9A99-DFC21994F860}" srcOrd="1" destOrd="0" parTransId="{495F5FE5-CA30-4B3C-8327-A31A67B3910F}" sibTransId="{AAB27267-375C-451B-9358-CB9B361D0E30}"/>
    <dgm:cxn modelId="{18113D4F-24B3-464F-995F-970A6D63CE38}" type="presOf" srcId="{B9973C9A-BD2D-45AF-9E5B-6569CB0F1255}" destId="{54EFFF80-B122-9A45-B0D4-ED88825FE58C}" srcOrd="0" destOrd="0" presId="urn:microsoft.com/office/officeart/2016/7/layout/VerticalSolidActionList"/>
    <dgm:cxn modelId="{3D29B4AF-0323-4C1A-ABBA-B1FA03E6B133}" srcId="{F2F335F6-8495-492B-8C73-2FEA007EF987}" destId="{C04EB301-8B60-4C7A-A955-5B05F79413DE}" srcOrd="0" destOrd="0" parTransId="{CCD9BE1C-14FF-4471-B763-D51CFCBC5A37}" sibTransId="{17CE54DD-AE68-4E5D-97AB-F9D4657EFE99}"/>
    <dgm:cxn modelId="{1558ABD1-1A56-4A7E-B9D3-914158E9CFC2}" srcId="{F2F335F6-8495-492B-8C73-2FEA007EF987}" destId="{4A62435D-1A11-458B-838C-69B991377226}" srcOrd="2" destOrd="0" parTransId="{DA353930-CE17-43B0-9E33-9EE992CE5881}" sibTransId="{40F80BBD-CBE2-4499-84CE-8C5AF89AD116}"/>
    <dgm:cxn modelId="{28A61560-3727-4EB9-9A92-4D6CF0393AB2}" type="presOf" srcId="{68FE44DD-2683-4FC6-A5B0-22D01DB31ED7}" destId="{673F28DD-047C-47D5-94CC-AE507B554E1E}" srcOrd="0" destOrd="0" presId="urn:microsoft.com/office/officeart/2016/7/layout/VerticalSolidActionList"/>
    <dgm:cxn modelId="{D9C9D21E-52A4-4BEE-A61E-F639D256A096}" srcId="{4A62435D-1A11-458B-838C-69B991377226}" destId="{F086AAC2-D6DD-414A-B5CA-4D098BC997B6}" srcOrd="0" destOrd="0" parTransId="{444DA01B-CAB7-4044-92BE-F91CC49F51B6}" sibTransId="{D9454091-0D5E-44AD-B726-267F627EC6ED}"/>
    <dgm:cxn modelId="{8277D3B6-437C-4216-8203-B99CE7D292C6}" type="presOf" srcId="{4A62435D-1A11-458B-838C-69B991377226}" destId="{92A0DF7A-8716-4C8E-B0EA-2A05FB01D8BB}" srcOrd="0" destOrd="0" presId="urn:microsoft.com/office/officeart/2016/7/layout/VerticalSolidActionList"/>
    <dgm:cxn modelId="{939C8C47-6579-49A4-B7C7-47D3F874FC27}" type="presOf" srcId="{F2F335F6-8495-492B-8C73-2FEA007EF987}" destId="{A8D1B99A-1890-4846-B579-E9AD2CD2EF47}" srcOrd="0" destOrd="0" presId="urn:microsoft.com/office/officeart/2016/7/layout/VerticalSolidActionList"/>
    <dgm:cxn modelId="{E053CEFD-76A5-47E1-A781-0226E5499540}" srcId="{68FE44DD-2683-4FC6-A5B0-22D01DB31ED7}" destId="{465C4B1B-DF31-4626-A6AA-3B867F1BB777}" srcOrd="0" destOrd="0" parTransId="{FA97130E-D233-4C7E-A204-2A02BBC79FE1}" sibTransId="{D24AC3E9-280E-414F-8E1E-DCDB96C986D9}"/>
    <dgm:cxn modelId="{9ED9F559-0BA9-4A28-8E0B-4F524F24750D}" srcId="{C04EB301-8B60-4C7A-A955-5B05F79413DE}" destId="{B9973C9A-BD2D-45AF-9E5B-6569CB0F1255}" srcOrd="0" destOrd="0" parTransId="{DE6CFD7F-9BCC-418F-B096-A99C973B3CB6}" sibTransId="{F8F596F0-9FBA-4B73-9366-39893DE69CAE}"/>
    <dgm:cxn modelId="{8ED80D6F-4CEC-4D8A-88F3-F02CD43936F9}" type="presOf" srcId="{F086AAC2-D6DD-414A-B5CA-4D098BC997B6}" destId="{79C26267-6217-4458-B046-8CED11E8E26D}" srcOrd="0" destOrd="0" presId="urn:microsoft.com/office/officeart/2016/7/layout/VerticalSolidActionList"/>
    <dgm:cxn modelId="{80111378-E83B-4078-B117-A20866E9525D}" srcId="{F2F335F6-8495-492B-8C73-2FEA007EF987}" destId="{68FE44DD-2683-4FC6-A5B0-22D01DB31ED7}" srcOrd="3" destOrd="0" parTransId="{C7F6A0DB-038F-4A52-9F8D-B906A7883071}" sibTransId="{3A5BB874-6EF6-4EF7-8080-34EA115560B2}"/>
    <dgm:cxn modelId="{34F518FA-5600-46F6-8573-336A9092929A}" type="presOf" srcId="{B5446F41-7F1B-4456-ADDC-F6FF7CD7C442}" destId="{7EE04671-B71B-4259-B25C-15FABF015295}" srcOrd="0" destOrd="0" presId="urn:microsoft.com/office/officeart/2016/7/layout/VerticalSolidActionList"/>
    <dgm:cxn modelId="{83CAE6DD-CA2D-4F8D-B68A-B40FF7B7206F}" type="presOf" srcId="{C04EB301-8B60-4C7A-A955-5B05F79413DE}" destId="{C90770D3-18F7-8046-B82D-944BC7E76B5A}" srcOrd="0" destOrd="0" presId="urn:microsoft.com/office/officeart/2016/7/layout/VerticalSolidActionList"/>
    <dgm:cxn modelId="{E0825033-5A95-4EF3-A1DB-A1A352E3F013}" srcId="{9B01EA48-3037-4E84-9A99-DFC21994F860}" destId="{B5446F41-7F1B-4456-ADDC-F6FF7CD7C442}" srcOrd="0" destOrd="0" parTransId="{400170DD-F1DE-4E95-87D2-AAA4B62E7C40}" sibTransId="{21248AF4-7C5F-44B1-BBD8-5377E88348A8}"/>
    <dgm:cxn modelId="{E999FD4E-799E-49D0-A8FC-BD8537BE5F10}" type="presOf" srcId="{465C4B1B-DF31-4626-A6AA-3B867F1BB777}" destId="{E7615324-2859-4AB6-8224-0F12CE1D2252}" srcOrd="0" destOrd="0" presId="urn:microsoft.com/office/officeart/2016/7/layout/VerticalSolidActionList"/>
    <dgm:cxn modelId="{A0986E75-185C-43A3-B56E-D1B041484D7B}" type="presOf" srcId="{9B01EA48-3037-4E84-9A99-DFC21994F860}" destId="{D30942E1-EB31-4FA8-8E05-5F53C2E785A7}" srcOrd="0" destOrd="0" presId="urn:microsoft.com/office/officeart/2016/7/layout/VerticalSolidActionList"/>
    <dgm:cxn modelId="{8FD96D5D-9AF1-45B7-B9BD-23A243A72967}" type="presParOf" srcId="{A8D1B99A-1890-4846-B579-E9AD2CD2EF47}" destId="{CCE680FB-53F2-6442-8DA7-767DBDF25E39}" srcOrd="0" destOrd="0" presId="urn:microsoft.com/office/officeart/2016/7/layout/VerticalSolidActionList"/>
    <dgm:cxn modelId="{FA3C3568-259C-49D6-B1BF-0FD0E9633583}" type="presParOf" srcId="{CCE680FB-53F2-6442-8DA7-767DBDF25E39}" destId="{C90770D3-18F7-8046-B82D-944BC7E76B5A}" srcOrd="0" destOrd="0" presId="urn:microsoft.com/office/officeart/2016/7/layout/VerticalSolidActionList"/>
    <dgm:cxn modelId="{8729F4CC-0C70-4A1E-9DA5-563AB30410E7}" type="presParOf" srcId="{CCE680FB-53F2-6442-8DA7-767DBDF25E39}" destId="{54EFFF80-B122-9A45-B0D4-ED88825FE58C}" srcOrd="1" destOrd="0" presId="urn:microsoft.com/office/officeart/2016/7/layout/VerticalSolidActionList"/>
    <dgm:cxn modelId="{4EF5A5F2-276F-49E4-8E40-5C1E10055887}" type="presParOf" srcId="{A8D1B99A-1890-4846-B579-E9AD2CD2EF47}" destId="{396C5C6E-5962-4441-9F71-02BE968CA895}" srcOrd="1" destOrd="0" presId="urn:microsoft.com/office/officeart/2016/7/layout/VerticalSolidActionList"/>
    <dgm:cxn modelId="{FE1AB6C7-19EA-4B39-8615-EEE552B6F2B0}" type="presParOf" srcId="{A8D1B99A-1890-4846-B579-E9AD2CD2EF47}" destId="{5A146742-B74F-4C8A-A29C-D027FCBE9F89}" srcOrd="2" destOrd="0" presId="urn:microsoft.com/office/officeart/2016/7/layout/VerticalSolidActionList"/>
    <dgm:cxn modelId="{AC9C829F-B103-433D-8EB7-A904690F68D3}" type="presParOf" srcId="{5A146742-B74F-4C8A-A29C-D027FCBE9F89}" destId="{D30942E1-EB31-4FA8-8E05-5F53C2E785A7}" srcOrd="0" destOrd="0" presId="urn:microsoft.com/office/officeart/2016/7/layout/VerticalSolidActionList"/>
    <dgm:cxn modelId="{8E18BAEE-59B5-4383-A09D-0060823835FB}" type="presParOf" srcId="{5A146742-B74F-4C8A-A29C-D027FCBE9F89}" destId="{7EE04671-B71B-4259-B25C-15FABF015295}" srcOrd="1" destOrd="0" presId="urn:microsoft.com/office/officeart/2016/7/layout/VerticalSolidActionList"/>
    <dgm:cxn modelId="{6552C4E7-8326-4E15-979C-3327FD1A3BC4}" type="presParOf" srcId="{A8D1B99A-1890-4846-B579-E9AD2CD2EF47}" destId="{17C60D96-A8E1-419A-A8FF-502773FBF883}" srcOrd="3" destOrd="0" presId="urn:microsoft.com/office/officeart/2016/7/layout/VerticalSolidActionList"/>
    <dgm:cxn modelId="{EEA5FFF3-7B3E-4B58-A978-FA1B1A3E5D87}" type="presParOf" srcId="{A8D1B99A-1890-4846-B579-E9AD2CD2EF47}" destId="{196B33F4-EB55-479C-93DF-F44F435C5EC3}" srcOrd="4" destOrd="0" presId="urn:microsoft.com/office/officeart/2016/7/layout/VerticalSolidActionList"/>
    <dgm:cxn modelId="{66EE4427-06FB-4400-A046-E6B8D690A003}" type="presParOf" srcId="{196B33F4-EB55-479C-93DF-F44F435C5EC3}" destId="{92A0DF7A-8716-4C8E-B0EA-2A05FB01D8BB}" srcOrd="0" destOrd="0" presId="urn:microsoft.com/office/officeart/2016/7/layout/VerticalSolidActionList"/>
    <dgm:cxn modelId="{DC3F41AF-8BCD-4AEE-A730-A7338CA8130D}" type="presParOf" srcId="{196B33F4-EB55-479C-93DF-F44F435C5EC3}" destId="{79C26267-6217-4458-B046-8CED11E8E26D}" srcOrd="1" destOrd="0" presId="urn:microsoft.com/office/officeart/2016/7/layout/VerticalSolidActionList"/>
    <dgm:cxn modelId="{21663E31-F8D0-4787-9892-D659CA2FE81F}" type="presParOf" srcId="{A8D1B99A-1890-4846-B579-E9AD2CD2EF47}" destId="{EE503083-0A61-4FE6-9A5A-49713DF1EF28}" srcOrd="5" destOrd="0" presId="urn:microsoft.com/office/officeart/2016/7/layout/VerticalSolidActionList"/>
    <dgm:cxn modelId="{D0E03956-4123-4DA0-914C-FB5E2F628643}" type="presParOf" srcId="{A8D1B99A-1890-4846-B579-E9AD2CD2EF47}" destId="{E057F317-17A2-4DAE-9E9D-9B3C5B0B7172}" srcOrd="6" destOrd="0" presId="urn:microsoft.com/office/officeart/2016/7/layout/VerticalSolidActionList"/>
    <dgm:cxn modelId="{BA76C705-EC29-4D9C-BA11-91798F459EE6}" type="presParOf" srcId="{E057F317-17A2-4DAE-9E9D-9B3C5B0B7172}" destId="{673F28DD-047C-47D5-94CC-AE507B554E1E}" srcOrd="0" destOrd="0" presId="urn:microsoft.com/office/officeart/2016/7/layout/VerticalSolidActionList"/>
    <dgm:cxn modelId="{5CBB7650-577D-42D8-8917-240EDF4FE479}" type="presParOf" srcId="{E057F317-17A2-4DAE-9E9D-9B3C5B0B7172}" destId="{E7615324-2859-4AB6-8224-0F12CE1D2252}" srcOrd="1" destOrd="0" presId="urn:microsoft.com/office/officeart/2016/7/layout/VerticalSolidAc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2F335F6-8495-492B-8C73-2FEA007EF987}" type="doc">
      <dgm:prSet loTypeId="urn:microsoft.com/office/officeart/2016/7/layout/VerticalSolidActionList" loCatId="List" qsTypeId="urn:microsoft.com/office/officeart/2005/8/quickstyle/simple4" qsCatId="simple" csTypeId="urn:microsoft.com/office/officeart/2005/8/colors/colorful1" csCatId="colorful"/>
      <dgm:spPr/>
      <dgm:t>
        <a:bodyPr/>
        <a:lstStyle/>
        <a:p>
          <a:endParaRPr lang="en-US"/>
        </a:p>
      </dgm:t>
    </dgm:pt>
    <dgm:pt modelId="{C04EB301-8B60-4C7A-A955-5B05F79413DE}">
      <dgm:prSet/>
      <dgm:spPr/>
      <dgm:t>
        <a:bodyPr/>
        <a:lstStyle/>
        <a:p>
          <a:r>
            <a:rPr lang="en-US"/>
            <a:t>Changing</a:t>
          </a:r>
        </a:p>
      </dgm:t>
    </dgm:pt>
    <dgm:pt modelId="{CCD9BE1C-14FF-4471-B763-D51CFCBC5A37}" type="parTrans" cxnId="{3D29B4AF-0323-4C1A-ABBA-B1FA03E6B133}">
      <dgm:prSet/>
      <dgm:spPr/>
      <dgm:t>
        <a:bodyPr/>
        <a:lstStyle/>
        <a:p>
          <a:endParaRPr lang="en-US"/>
        </a:p>
      </dgm:t>
    </dgm:pt>
    <dgm:pt modelId="{17CE54DD-AE68-4E5D-97AB-F9D4657EFE99}" type="sibTrans" cxnId="{3D29B4AF-0323-4C1A-ABBA-B1FA03E6B133}">
      <dgm:prSet/>
      <dgm:spPr/>
      <dgm:t>
        <a:bodyPr/>
        <a:lstStyle/>
        <a:p>
          <a:endParaRPr lang="en-US"/>
        </a:p>
      </dgm:t>
    </dgm:pt>
    <dgm:pt modelId="{6E46BDBD-540A-4A63-86B8-E750AE359153}">
      <dgm:prSet/>
      <dgm:spPr/>
      <dgm:t>
        <a:bodyPr/>
        <a:lstStyle/>
        <a:p>
          <a:r>
            <a:rPr lang="en-US"/>
            <a:t>Changing the dynamics of the object or the environment (e.g., making a rigid part flexible)</a:t>
          </a:r>
        </a:p>
      </dgm:t>
    </dgm:pt>
    <dgm:pt modelId="{FF088C61-BC35-4202-AC96-FC0C49CF78A2}" type="parTrans" cxnId="{3FD4F449-6AA5-4329-A997-17627E7277BD}">
      <dgm:prSet/>
      <dgm:spPr/>
      <dgm:t>
        <a:bodyPr/>
        <a:lstStyle/>
        <a:p>
          <a:endParaRPr lang="en-US"/>
        </a:p>
      </dgm:t>
    </dgm:pt>
    <dgm:pt modelId="{BFA3DF7B-0AF3-467E-BEE4-EF309FCE6FFA}" type="sibTrans" cxnId="{3FD4F449-6AA5-4329-A997-17627E7277BD}">
      <dgm:prSet/>
      <dgm:spPr/>
      <dgm:t>
        <a:bodyPr/>
        <a:lstStyle/>
        <a:p>
          <a:endParaRPr lang="en-US"/>
        </a:p>
      </dgm:t>
    </dgm:pt>
    <dgm:pt modelId="{B2339563-A797-4C63-8E5C-8A7AA0741FAC}">
      <dgm:prSet/>
      <dgm:spPr/>
      <dgm:t>
        <a:bodyPr/>
        <a:lstStyle/>
        <a:p>
          <a:r>
            <a:rPr lang="en-US"/>
            <a:t>Discarding or recovering</a:t>
          </a:r>
        </a:p>
      </dgm:t>
    </dgm:pt>
    <dgm:pt modelId="{46EC2C85-1F3C-4CCB-91D6-84C31DE00D96}" type="parTrans" cxnId="{36B20F0E-9F41-48F5-973D-21F4BDD8CAE5}">
      <dgm:prSet/>
      <dgm:spPr/>
      <dgm:t>
        <a:bodyPr/>
        <a:lstStyle/>
        <a:p>
          <a:endParaRPr lang="en-US"/>
        </a:p>
      </dgm:t>
    </dgm:pt>
    <dgm:pt modelId="{CAEFB6A8-1212-40C4-9D6B-E8D44B50AA5E}" type="sibTrans" cxnId="{36B20F0E-9F41-48F5-973D-21F4BDD8CAE5}">
      <dgm:prSet/>
      <dgm:spPr/>
      <dgm:t>
        <a:bodyPr/>
        <a:lstStyle/>
        <a:p>
          <a:endParaRPr lang="en-US"/>
        </a:p>
      </dgm:t>
    </dgm:pt>
    <dgm:pt modelId="{D73486D2-E690-4E96-A382-4F3FBF3DA0F4}">
      <dgm:prSet/>
      <dgm:spPr/>
      <dgm:t>
        <a:bodyPr/>
        <a:lstStyle/>
        <a:p>
          <a:r>
            <a:rPr lang="en-US"/>
            <a:t>Discarding or recovering parts of an object (e.g., dis- solving a protective case when it is no longer needed)</a:t>
          </a:r>
        </a:p>
      </dgm:t>
    </dgm:pt>
    <dgm:pt modelId="{0C38D1EF-A0AE-4CE7-9746-F58384FD6EF5}" type="parTrans" cxnId="{B1C6698F-0DF0-404B-BD03-8390CCB68AFF}">
      <dgm:prSet/>
      <dgm:spPr/>
      <dgm:t>
        <a:bodyPr/>
        <a:lstStyle/>
        <a:p>
          <a:endParaRPr lang="en-US"/>
        </a:p>
      </dgm:t>
    </dgm:pt>
    <dgm:pt modelId="{3263F930-0F29-41B6-90A3-FF6E0BCBD62A}" type="sibTrans" cxnId="{B1C6698F-0DF0-404B-BD03-8390CCB68AFF}">
      <dgm:prSet/>
      <dgm:spPr/>
      <dgm:t>
        <a:bodyPr/>
        <a:lstStyle/>
        <a:p>
          <a:endParaRPr lang="en-US"/>
        </a:p>
      </dgm:t>
    </dgm:pt>
    <dgm:pt modelId="{B7EAA3A4-0068-473E-8BB5-740CAB4D665D}">
      <dgm:prSet/>
      <dgm:spPr/>
      <dgm:t>
        <a:bodyPr/>
        <a:lstStyle/>
        <a:p>
          <a:r>
            <a:rPr lang="en-US"/>
            <a:t>Causing</a:t>
          </a:r>
        </a:p>
      </dgm:t>
    </dgm:pt>
    <dgm:pt modelId="{BFE59C95-D8A0-4C0B-BACE-5D95FB3878F1}" type="parTrans" cxnId="{A4BB0FA7-2C91-42B9-8C86-BDB70AFD9F16}">
      <dgm:prSet/>
      <dgm:spPr/>
      <dgm:t>
        <a:bodyPr/>
        <a:lstStyle/>
        <a:p>
          <a:endParaRPr lang="en-US"/>
        </a:p>
      </dgm:t>
    </dgm:pt>
    <dgm:pt modelId="{F9AA4273-3E1D-4A60-90F3-5D3D3FF5F733}" type="sibTrans" cxnId="{A4BB0FA7-2C91-42B9-8C86-BDB70AFD9F16}">
      <dgm:prSet/>
      <dgm:spPr/>
      <dgm:t>
        <a:bodyPr/>
        <a:lstStyle/>
        <a:p>
          <a:endParaRPr lang="en-US"/>
        </a:p>
      </dgm:t>
    </dgm:pt>
    <dgm:pt modelId="{0A583127-A0A5-42D5-A4EC-E47C2FBC0081}">
      <dgm:prSet/>
      <dgm:spPr/>
      <dgm:t>
        <a:bodyPr/>
        <a:lstStyle/>
        <a:p>
          <a:r>
            <a:rPr lang="en-US"/>
            <a:t>Causing an object to vibrate or oscillate (e.g., transforming a standard knife into an electric knife by introducing oscillating blades)</a:t>
          </a:r>
        </a:p>
      </dgm:t>
    </dgm:pt>
    <dgm:pt modelId="{9F4147AC-5919-46EB-AB13-6A726071FB87}" type="parTrans" cxnId="{2981020C-C5E8-4896-BACA-36EE330C4CC9}">
      <dgm:prSet/>
      <dgm:spPr/>
      <dgm:t>
        <a:bodyPr/>
        <a:lstStyle/>
        <a:p>
          <a:endParaRPr lang="en-US"/>
        </a:p>
      </dgm:t>
    </dgm:pt>
    <dgm:pt modelId="{8748AA1F-682F-41EE-97ED-1AC2E9CEAA66}" type="sibTrans" cxnId="{2981020C-C5E8-4896-BACA-36EE330C4CC9}">
      <dgm:prSet/>
      <dgm:spPr/>
      <dgm:t>
        <a:bodyPr/>
        <a:lstStyle/>
        <a:p>
          <a:endParaRPr lang="en-US"/>
        </a:p>
      </dgm:t>
    </dgm:pt>
    <dgm:pt modelId="{A6FD966B-CC3A-448F-88CA-F1195276BE23}">
      <dgm:prSet/>
      <dgm:spPr/>
      <dgm:t>
        <a:bodyPr/>
        <a:lstStyle/>
        <a:p>
          <a:r>
            <a:rPr lang="en-US"/>
            <a:t>Changing</a:t>
          </a:r>
        </a:p>
      </dgm:t>
    </dgm:pt>
    <dgm:pt modelId="{F1006DE4-DA2C-4BA4-B7DF-585C21B307C6}" type="parTrans" cxnId="{1D0286DC-D628-4E2A-97AC-05B0F1D0DBF4}">
      <dgm:prSet/>
      <dgm:spPr/>
      <dgm:t>
        <a:bodyPr/>
        <a:lstStyle/>
        <a:p>
          <a:endParaRPr lang="en-US"/>
        </a:p>
      </dgm:t>
    </dgm:pt>
    <dgm:pt modelId="{FE495F6D-9C33-41DC-BDD7-0BD84F4DACFF}" type="sibTrans" cxnId="{1D0286DC-D628-4E2A-97AC-05B0F1D0DBF4}">
      <dgm:prSet/>
      <dgm:spPr/>
      <dgm:t>
        <a:bodyPr/>
        <a:lstStyle/>
        <a:p>
          <a:endParaRPr lang="en-US"/>
        </a:p>
      </dgm:t>
    </dgm:pt>
    <dgm:pt modelId="{BD79B65E-D3BA-4031-A18A-2C39ADF58B3C}">
      <dgm:prSet/>
      <dgm:spPr/>
      <dgm:t>
        <a:bodyPr/>
        <a:lstStyle/>
        <a:p>
          <a:r>
            <a:rPr lang="en-US"/>
            <a:t>Changing the properties of the object (e.g., freezing the chocolate syrup and then molding the bottles around the syrup). </a:t>
          </a:r>
        </a:p>
      </dgm:t>
    </dgm:pt>
    <dgm:pt modelId="{946AF13B-1B06-4B19-B32D-7038E75E9803}" type="parTrans" cxnId="{F066221F-21CF-47B6-A001-7F35072A519A}">
      <dgm:prSet/>
      <dgm:spPr/>
      <dgm:t>
        <a:bodyPr/>
        <a:lstStyle/>
        <a:p>
          <a:endParaRPr lang="en-US"/>
        </a:p>
      </dgm:t>
    </dgm:pt>
    <dgm:pt modelId="{EB6BC8E5-10D1-41A9-8652-9F919A681683}" type="sibTrans" cxnId="{F066221F-21CF-47B6-A001-7F35072A519A}">
      <dgm:prSet/>
      <dgm:spPr/>
      <dgm:t>
        <a:bodyPr/>
        <a:lstStyle/>
        <a:p>
          <a:endParaRPr lang="en-US"/>
        </a:p>
      </dgm:t>
    </dgm:pt>
    <dgm:pt modelId="{A8D1B99A-1890-4846-B579-E9AD2CD2EF47}" type="pres">
      <dgm:prSet presAssocID="{F2F335F6-8495-492B-8C73-2FEA007EF987}" presName="Name0" presStyleCnt="0">
        <dgm:presLayoutVars>
          <dgm:dir/>
          <dgm:animLvl val="lvl"/>
          <dgm:resizeHandles val="exact"/>
        </dgm:presLayoutVars>
      </dgm:prSet>
      <dgm:spPr/>
      <dgm:t>
        <a:bodyPr/>
        <a:lstStyle/>
        <a:p>
          <a:pPr rtl="1"/>
          <a:endParaRPr lang="ar-EG"/>
        </a:p>
      </dgm:t>
    </dgm:pt>
    <dgm:pt modelId="{CCE680FB-53F2-6442-8DA7-767DBDF25E39}" type="pres">
      <dgm:prSet presAssocID="{C04EB301-8B60-4C7A-A955-5B05F79413DE}" presName="linNode" presStyleCnt="0"/>
      <dgm:spPr/>
    </dgm:pt>
    <dgm:pt modelId="{C90770D3-18F7-8046-B82D-944BC7E76B5A}" type="pres">
      <dgm:prSet presAssocID="{C04EB301-8B60-4C7A-A955-5B05F79413DE}" presName="parentText" presStyleLbl="alignNode1" presStyleIdx="0" presStyleCnt="4">
        <dgm:presLayoutVars>
          <dgm:chMax val="1"/>
          <dgm:bulletEnabled/>
        </dgm:presLayoutVars>
      </dgm:prSet>
      <dgm:spPr/>
      <dgm:t>
        <a:bodyPr/>
        <a:lstStyle/>
        <a:p>
          <a:pPr rtl="1"/>
          <a:endParaRPr lang="ar-EG"/>
        </a:p>
      </dgm:t>
    </dgm:pt>
    <dgm:pt modelId="{54EFFF80-B122-9A45-B0D4-ED88825FE58C}" type="pres">
      <dgm:prSet presAssocID="{C04EB301-8B60-4C7A-A955-5B05F79413DE}" presName="descendantText" presStyleLbl="alignAccFollowNode1" presStyleIdx="0" presStyleCnt="4">
        <dgm:presLayoutVars>
          <dgm:bulletEnabled/>
        </dgm:presLayoutVars>
      </dgm:prSet>
      <dgm:spPr/>
      <dgm:t>
        <a:bodyPr/>
        <a:lstStyle/>
        <a:p>
          <a:pPr rtl="1"/>
          <a:endParaRPr lang="ar-EG"/>
        </a:p>
      </dgm:t>
    </dgm:pt>
    <dgm:pt modelId="{396C5C6E-5962-4441-9F71-02BE968CA895}" type="pres">
      <dgm:prSet presAssocID="{17CE54DD-AE68-4E5D-97AB-F9D4657EFE99}" presName="sp" presStyleCnt="0"/>
      <dgm:spPr/>
    </dgm:pt>
    <dgm:pt modelId="{EB07BA30-AD96-8B43-85A7-2D57D1D07A54}" type="pres">
      <dgm:prSet presAssocID="{B2339563-A797-4C63-8E5C-8A7AA0741FAC}" presName="linNode" presStyleCnt="0"/>
      <dgm:spPr/>
    </dgm:pt>
    <dgm:pt modelId="{ED3F35B6-4E86-6943-9A78-E3CD0CE5E1F9}" type="pres">
      <dgm:prSet presAssocID="{B2339563-A797-4C63-8E5C-8A7AA0741FAC}" presName="parentText" presStyleLbl="alignNode1" presStyleIdx="1" presStyleCnt="4">
        <dgm:presLayoutVars>
          <dgm:chMax val="1"/>
          <dgm:bulletEnabled/>
        </dgm:presLayoutVars>
      </dgm:prSet>
      <dgm:spPr/>
      <dgm:t>
        <a:bodyPr/>
        <a:lstStyle/>
        <a:p>
          <a:pPr rtl="1"/>
          <a:endParaRPr lang="ar-EG"/>
        </a:p>
      </dgm:t>
    </dgm:pt>
    <dgm:pt modelId="{2521D2CB-4B96-A840-AFCE-31EB3446E8A3}" type="pres">
      <dgm:prSet presAssocID="{B2339563-A797-4C63-8E5C-8A7AA0741FAC}" presName="descendantText" presStyleLbl="alignAccFollowNode1" presStyleIdx="1" presStyleCnt="4">
        <dgm:presLayoutVars>
          <dgm:bulletEnabled/>
        </dgm:presLayoutVars>
      </dgm:prSet>
      <dgm:spPr/>
      <dgm:t>
        <a:bodyPr/>
        <a:lstStyle/>
        <a:p>
          <a:pPr rtl="1"/>
          <a:endParaRPr lang="ar-EG"/>
        </a:p>
      </dgm:t>
    </dgm:pt>
    <dgm:pt modelId="{59193441-2376-BC4F-8C8C-5EE4EF4D0F8C}" type="pres">
      <dgm:prSet presAssocID="{CAEFB6A8-1212-40C4-9D6B-E8D44B50AA5E}" presName="sp" presStyleCnt="0"/>
      <dgm:spPr/>
    </dgm:pt>
    <dgm:pt modelId="{3CE35761-8122-F743-8929-D363FD439384}" type="pres">
      <dgm:prSet presAssocID="{B7EAA3A4-0068-473E-8BB5-740CAB4D665D}" presName="linNode" presStyleCnt="0"/>
      <dgm:spPr/>
    </dgm:pt>
    <dgm:pt modelId="{5E9B6BF3-03F2-024D-A6F7-942B5AB08558}" type="pres">
      <dgm:prSet presAssocID="{B7EAA3A4-0068-473E-8BB5-740CAB4D665D}" presName="parentText" presStyleLbl="alignNode1" presStyleIdx="2" presStyleCnt="4">
        <dgm:presLayoutVars>
          <dgm:chMax val="1"/>
          <dgm:bulletEnabled/>
        </dgm:presLayoutVars>
      </dgm:prSet>
      <dgm:spPr/>
      <dgm:t>
        <a:bodyPr/>
        <a:lstStyle/>
        <a:p>
          <a:pPr rtl="1"/>
          <a:endParaRPr lang="ar-EG"/>
        </a:p>
      </dgm:t>
    </dgm:pt>
    <dgm:pt modelId="{79D96A75-96BB-3244-9DEE-FAC2D0CF5DCA}" type="pres">
      <dgm:prSet presAssocID="{B7EAA3A4-0068-473E-8BB5-740CAB4D665D}" presName="descendantText" presStyleLbl="alignAccFollowNode1" presStyleIdx="2" presStyleCnt="4">
        <dgm:presLayoutVars>
          <dgm:bulletEnabled/>
        </dgm:presLayoutVars>
      </dgm:prSet>
      <dgm:spPr/>
      <dgm:t>
        <a:bodyPr/>
        <a:lstStyle/>
        <a:p>
          <a:pPr rtl="1"/>
          <a:endParaRPr lang="ar-EG"/>
        </a:p>
      </dgm:t>
    </dgm:pt>
    <dgm:pt modelId="{1607B29B-DF85-9E4F-B04D-713335887387}" type="pres">
      <dgm:prSet presAssocID="{F9AA4273-3E1D-4A60-90F3-5D3D3FF5F733}" presName="sp" presStyleCnt="0"/>
      <dgm:spPr/>
    </dgm:pt>
    <dgm:pt modelId="{1F4C73EE-FCA1-E549-AB7E-A715C177BA5D}" type="pres">
      <dgm:prSet presAssocID="{A6FD966B-CC3A-448F-88CA-F1195276BE23}" presName="linNode" presStyleCnt="0"/>
      <dgm:spPr/>
    </dgm:pt>
    <dgm:pt modelId="{DA07ADE2-C381-1D4D-A6D2-1A73499A80D6}" type="pres">
      <dgm:prSet presAssocID="{A6FD966B-CC3A-448F-88CA-F1195276BE23}" presName="parentText" presStyleLbl="alignNode1" presStyleIdx="3" presStyleCnt="4">
        <dgm:presLayoutVars>
          <dgm:chMax val="1"/>
          <dgm:bulletEnabled/>
        </dgm:presLayoutVars>
      </dgm:prSet>
      <dgm:spPr/>
      <dgm:t>
        <a:bodyPr/>
        <a:lstStyle/>
        <a:p>
          <a:pPr rtl="1"/>
          <a:endParaRPr lang="ar-EG"/>
        </a:p>
      </dgm:t>
    </dgm:pt>
    <dgm:pt modelId="{C4BDBDCA-6F01-854D-8ADD-08F5D2D5D0C1}" type="pres">
      <dgm:prSet presAssocID="{A6FD966B-CC3A-448F-88CA-F1195276BE23}" presName="descendantText" presStyleLbl="alignAccFollowNode1" presStyleIdx="3" presStyleCnt="4">
        <dgm:presLayoutVars>
          <dgm:bulletEnabled/>
        </dgm:presLayoutVars>
      </dgm:prSet>
      <dgm:spPr/>
      <dgm:t>
        <a:bodyPr/>
        <a:lstStyle/>
        <a:p>
          <a:pPr rtl="1"/>
          <a:endParaRPr lang="ar-EG"/>
        </a:p>
      </dgm:t>
    </dgm:pt>
  </dgm:ptLst>
  <dgm:cxnLst>
    <dgm:cxn modelId="{A4BB0FA7-2C91-42B9-8C86-BDB70AFD9F16}" srcId="{F2F335F6-8495-492B-8C73-2FEA007EF987}" destId="{B7EAA3A4-0068-473E-8BB5-740CAB4D665D}" srcOrd="2" destOrd="0" parTransId="{BFE59C95-D8A0-4C0B-BACE-5D95FB3878F1}" sibTransId="{F9AA4273-3E1D-4A60-90F3-5D3D3FF5F733}"/>
    <dgm:cxn modelId="{36B20F0E-9F41-48F5-973D-21F4BDD8CAE5}" srcId="{F2F335F6-8495-492B-8C73-2FEA007EF987}" destId="{B2339563-A797-4C63-8E5C-8A7AA0741FAC}" srcOrd="1" destOrd="0" parTransId="{46EC2C85-1F3C-4CCB-91D6-84C31DE00D96}" sibTransId="{CAEFB6A8-1212-40C4-9D6B-E8D44B50AA5E}"/>
    <dgm:cxn modelId="{3D29B4AF-0323-4C1A-ABBA-B1FA03E6B133}" srcId="{F2F335F6-8495-492B-8C73-2FEA007EF987}" destId="{C04EB301-8B60-4C7A-A955-5B05F79413DE}" srcOrd="0" destOrd="0" parTransId="{CCD9BE1C-14FF-4471-B763-D51CFCBC5A37}" sibTransId="{17CE54DD-AE68-4E5D-97AB-F9D4657EFE99}"/>
    <dgm:cxn modelId="{2C2DB71E-5782-4D5D-926A-4BEE5DACFD37}" type="presOf" srcId="{0A583127-A0A5-42D5-A4EC-E47C2FBC0081}" destId="{79D96A75-96BB-3244-9DEE-FAC2D0CF5DCA}" srcOrd="0" destOrd="0" presId="urn:microsoft.com/office/officeart/2016/7/layout/VerticalSolidActionList"/>
    <dgm:cxn modelId="{96496BEA-D9D8-491B-B2A0-E0CA24549DBD}" type="presOf" srcId="{B7EAA3A4-0068-473E-8BB5-740CAB4D665D}" destId="{5E9B6BF3-03F2-024D-A6F7-942B5AB08558}" srcOrd="0" destOrd="0" presId="urn:microsoft.com/office/officeart/2016/7/layout/VerticalSolidActionList"/>
    <dgm:cxn modelId="{3FD4F449-6AA5-4329-A997-17627E7277BD}" srcId="{C04EB301-8B60-4C7A-A955-5B05F79413DE}" destId="{6E46BDBD-540A-4A63-86B8-E750AE359153}" srcOrd="0" destOrd="0" parTransId="{FF088C61-BC35-4202-AC96-FC0C49CF78A2}" sibTransId="{BFA3DF7B-0AF3-467E-BEE4-EF309FCE6FFA}"/>
    <dgm:cxn modelId="{B72531BC-B111-42C8-B800-E5A90D7E559E}" type="presOf" srcId="{A6FD966B-CC3A-448F-88CA-F1195276BE23}" destId="{DA07ADE2-C381-1D4D-A6D2-1A73499A80D6}" srcOrd="0" destOrd="0" presId="urn:microsoft.com/office/officeart/2016/7/layout/VerticalSolidActionList"/>
    <dgm:cxn modelId="{2A548014-0870-4453-BBFC-D0A08DD16B80}" type="presOf" srcId="{6E46BDBD-540A-4A63-86B8-E750AE359153}" destId="{54EFFF80-B122-9A45-B0D4-ED88825FE58C}" srcOrd="0" destOrd="0" presId="urn:microsoft.com/office/officeart/2016/7/layout/VerticalSolidActionList"/>
    <dgm:cxn modelId="{DA5F9F72-0381-4D28-A415-21E1C8114809}" type="presOf" srcId="{C04EB301-8B60-4C7A-A955-5B05F79413DE}" destId="{C90770D3-18F7-8046-B82D-944BC7E76B5A}" srcOrd="0" destOrd="0" presId="urn:microsoft.com/office/officeart/2016/7/layout/VerticalSolidActionList"/>
    <dgm:cxn modelId="{2981020C-C5E8-4896-BACA-36EE330C4CC9}" srcId="{B7EAA3A4-0068-473E-8BB5-740CAB4D665D}" destId="{0A583127-A0A5-42D5-A4EC-E47C2FBC0081}" srcOrd="0" destOrd="0" parTransId="{9F4147AC-5919-46EB-AB13-6A726071FB87}" sibTransId="{8748AA1F-682F-41EE-97ED-1AC2E9CEAA66}"/>
    <dgm:cxn modelId="{1D0286DC-D628-4E2A-97AC-05B0F1D0DBF4}" srcId="{F2F335F6-8495-492B-8C73-2FEA007EF987}" destId="{A6FD966B-CC3A-448F-88CA-F1195276BE23}" srcOrd="3" destOrd="0" parTransId="{F1006DE4-DA2C-4BA4-B7DF-585C21B307C6}" sibTransId="{FE495F6D-9C33-41DC-BDD7-0BD84F4DACFF}"/>
    <dgm:cxn modelId="{CFE4E6D3-AD25-4C35-852D-2E5168B8C101}" type="presOf" srcId="{BD79B65E-D3BA-4031-A18A-2C39ADF58B3C}" destId="{C4BDBDCA-6F01-854D-8ADD-08F5D2D5D0C1}" srcOrd="0" destOrd="0" presId="urn:microsoft.com/office/officeart/2016/7/layout/VerticalSolidActionList"/>
    <dgm:cxn modelId="{4EC2A85F-DB15-4BF1-B955-93EC4F8CCA4E}" type="presOf" srcId="{B2339563-A797-4C63-8E5C-8A7AA0741FAC}" destId="{ED3F35B6-4E86-6943-9A78-E3CD0CE5E1F9}" srcOrd="0" destOrd="0" presId="urn:microsoft.com/office/officeart/2016/7/layout/VerticalSolidActionList"/>
    <dgm:cxn modelId="{B1C6698F-0DF0-404B-BD03-8390CCB68AFF}" srcId="{B2339563-A797-4C63-8E5C-8A7AA0741FAC}" destId="{D73486D2-E690-4E96-A382-4F3FBF3DA0F4}" srcOrd="0" destOrd="0" parTransId="{0C38D1EF-A0AE-4CE7-9746-F58384FD6EF5}" sibTransId="{3263F930-0F29-41B6-90A3-FF6E0BCBD62A}"/>
    <dgm:cxn modelId="{F80FD269-FE3A-46DA-B13E-B54D71AD18EC}" type="presOf" srcId="{D73486D2-E690-4E96-A382-4F3FBF3DA0F4}" destId="{2521D2CB-4B96-A840-AFCE-31EB3446E8A3}" srcOrd="0" destOrd="0" presId="urn:microsoft.com/office/officeart/2016/7/layout/VerticalSolidActionList"/>
    <dgm:cxn modelId="{40542D32-5AB0-46B9-8447-D350B949233C}" type="presOf" srcId="{F2F335F6-8495-492B-8C73-2FEA007EF987}" destId="{A8D1B99A-1890-4846-B579-E9AD2CD2EF47}" srcOrd="0" destOrd="0" presId="urn:microsoft.com/office/officeart/2016/7/layout/VerticalSolidActionList"/>
    <dgm:cxn modelId="{F066221F-21CF-47B6-A001-7F35072A519A}" srcId="{A6FD966B-CC3A-448F-88CA-F1195276BE23}" destId="{BD79B65E-D3BA-4031-A18A-2C39ADF58B3C}" srcOrd="0" destOrd="0" parTransId="{946AF13B-1B06-4B19-B32D-7038E75E9803}" sibTransId="{EB6BC8E5-10D1-41A9-8652-9F919A681683}"/>
    <dgm:cxn modelId="{C307D085-623E-4C52-AAFB-7E5E171F0A23}" type="presParOf" srcId="{A8D1B99A-1890-4846-B579-E9AD2CD2EF47}" destId="{CCE680FB-53F2-6442-8DA7-767DBDF25E39}" srcOrd="0" destOrd="0" presId="urn:microsoft.com/office/officeart/2016/7/layout/VerticalSolidActionList"/>
    <dgm:cxn modelId="{187A4518-7BF8-4070-A304-5AFC855F4B6B}" type="presParOf" srcId="{CCE680FB-53F2-6442-8DA7-767DBDF25E39}" destId="{C90770D3-18F7-8046-B82D-944BC7E76B5A}" srcOrd="0" destOrd="0" presId="urn:microsoft.com/office/officeart/2016/7/layout/VerticalSolidActionList"/>
    <dgm:cxn modelId="{8AFEFBEB-B6CE-47DF-8A2D-54070ECDD291}" type="presParOf" srcId="{CCE680FB-53F2-6442-8DA7-767DBDF25E39}" destId="{54EFFF80-B122-9A45-B0D4-ED88825FE58C}" srcOrd="1" destOrd="0" presId="urn:microsoft.com/office/officeart/2016/7/layout/VerticalSolidActionList"/>
    <dgm:cxn modelId="{25F5F975-36DF-4030-97E2-F2F60EA67B10}" type="presParOf" srcId="{A8D1B99A-1890-4846-B579-E9AD2CD2EF47}" destId="{396C5C6E-5962-4441-9F71-02BE968CA895}" srcOrd="1" destOrd="0" presId="urn:microsoft.com/office/officeart/2016/7/layout/VerticalSolidActionList"/>
    <dgm:cxn modelId="{FD4CDE57-51CC-40AC-BAEE-1C22A72988F5}" type="presParOf" srcId="{A8D1B99A-1890-4846-B579-E9AD2CD2EF47}" destId="{EB07BA30-AD96-8B43-85A7-2D57D1D07A54}" srcOrd="2" destOrd="0" presId="urn:microsoft.com/office/officeart/2016/7/layout/VerticalSolidActionList"/>
    <dgm:cxn modelId="{EAAAF93D-585C-4491-9D9F-EDFB3689D5F1}" type="presParOf" srcId="{EB07BA30-AD96-8B43-85A7-2D57D1D07A54}" destId="{ED3F35B6-4E86-6943-9A78-E3CD0CE5E1F9}" srcOrd="0" destOrd="0" presId="urn:microsoft.com/office/officeart/2016/7/layout/VerticalSolidActionList"/>
    <dgm:cxn modelId="{F1877D93-F260-4D70-9E5D-783E709230C1}" type="presParOf" srcId="{EB07BA30-AD96-8B43-85A7-2D57D1D07A54}" destId="{2521D2CB-4B96-A840-AFCE-31EB3446E8A3}" srcOrd="1" destOrd="0" presId="urn:microsoft.com/office/officeart/2016/7/layout/VerticalSolidActionList"/>
    <dgm:cxn modelId="{B5FD9605-7F9B-4973-8CBA-5134CCB5F5CC}" type="presParOf" srcId="{A8D1B99A-1890-4846-B579-E9AD2CD2EF47}" destId="{59193441-2376-BC4F-8C8C-5EE4EF4D0F8C}" srcOrd="3" destOrd="0" presId="urn:microsoft.com/office/officeart/2016/7/layout/VerticalSolidActionList"/>
    <dgm:cxn modelId="{AE8F5533-4FF9-4B2A-A4CA-952A129581B2}" type="presParOf" srcId="{A8D1B99A-1890-4846-B579-E9AD2CD2EF47}" destId="{3CE35761-8122-F743-8929-D363FD439384}" srcOrd="4" destOrd="0" presId="urn:microsoft.com/office/officeart/2016/7/layout/VerticalSolidActionList"/>
    <dgm:cxn modelId="{4C118C6E-985F-4487-B461-CA093EA4748E}" type="presParOf" srcId="{3CE35761-8122-F743-8929-D363FD439384}" destId="{5E9B6BF3-03F2-024D-A6F7-942B5AB08558}" srcOrd="0" destOrd="0" presId="urn:microsoft.com/office/officeart/2016/7/layout/VerticalSolidActionList"/>
    <dgm:cxn modelId="{5C3125CE-FC22-461B-9CD1-03D8CAE84965}" type="presParOf" srcId="{3CE35761-8122-F743-8929-D363FD439384}" destId="{79D96A75-96BB-3244-9DEE-FAC2D0CF5DCA}" srcOrd="1" destOrd="0" presId="urn:microsoft.com/office/officeart/2016/7/layout/VerticalSolidActionList"/>
    <dgm:cxn modelId="{80F78349-0176-4181-9721-CA7E2BE2D564}" type="presParOf" srcId="{A8D1B99A-1890-4846-B579-E9AD2CD2EF47}" destId="{1607B29B-DF85-9E4F-B04D-713335887387}" srcOrd="5" destOrd="0" presId="urn:microsoft.com/office/officeart/2016/7/layout/VerticalSolidActionList"/>
    <dgm:cxn modelId="{4B3D76BE-9F84-4B76-B817-6F5845A79619}" type="presParOf" srcId="{A8D1B99A-1890-4846-B579-E9AD2CD2EF47}" destId="{1F4C73EE-FCA1-E549-AB7E-A715C177BA5D}" srcOrd="6" destOrd="0" presId="urn:microsoft.com/office/officeart/2016/7/layout/VerticalSolidActionList"/>
    <dgm:cxn modelId="{0A7D3606-10E4-4B10-A3C9-317F5495E292}" type="presParOf" srcId="{1F4C73EE-FCA1-E549-AB7E-A715C177BA5D}" destId="{DA07ADE2-C381-1D4D-A6D2-1A73499A80D6}" srcOrd="0" destOrd="0" presId="urn:microsoft.com/office/officeart/2016/7/layout/VerticalSolidActionList"/>
    <dgm:cxn modelId="{AC398B3B-F5F7-4ECD-8796-B7FE9C081750}" type="presParOf" srcId="{1F4C73EE-FCA1-E549-AB7E-A715C177BA5D}" destId="{C4BDBDCA-6F01-854D-8ADD-08F5D2D5D0C1}" srcOrd="1" destOrd="0" presId="urn:microsoft.com/office/officeart/2016/7/layout/VerticalSolidActionLis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DB463E-CDCA-9F42-874A-116356B9E14A}">
      <dsp:nvSpPr>
        <dsp:cNvPr id="0" name=""/>
        <dsp:cNvSpPr/>
      </dsp:nvSpPr>
      <dsp:spPr>
        <a:xfrm>
          <a:off x="3234" y="291782"/>
          <a:ext cx="2566178"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ctr" anchorCtr="0">
          <a:noAutofit/>
        </a:bodyPr>
        <a:lstStyle/>
        <a:p>
          <a:pPr lvl="0" algn="l" defTabSz="800100">
            <a:lnSpc>
              <a:spcPct val="90000"/>
            </a:lnSpc>
            <a:spcBef>
              <a:spcPct val="0"/>
            </a:spcBef>
            <a:spcAft>
              <a:spcPct val="35000"/>
            </a:spcAft>
          </a:pPr>
          <a:r>
            <a:rPr lang="en-US" altLang="ar-JO" sz="1800" kern="1200" dirty="0"/>
            <a:t>Explain the differences among creativity, innovation, and entrepreneurship</a:t>
          </a:r>
        </a:p>
        <a:p>
          <a:pPr lvl="0" algn="justLow" defTabSz="800100" rtl="1">
            <a:lnSpc>
              <a:spcPct val="90000"/>
            </a:lnSpc>
            <a:spcBef>
              <a:spcPct val="0"/>
            </a:spcBef>
            <a:spcAft>
              <a:spcPct val="35000"/>
            </a:spcAft>
          </a:pPr>
          <a:r>
            <a:rPr lang="ar-EG" altLang="ar-JO" sz="1800" kern="1200" dirty="0"/>
            <a:t>شرح الفروق بين الإبداع والابتكار وريادة الأعمال</a:t>
          </a:r>
          <a:endParaRPr lang="en-US" sz="1800" kern="1200" dirty="0"/>
        </a:p>
      </dsp:txBody>
      <dsp:txXfrm>
        <a:off x="3234" y="1656989"/>
        <a:ext cx="2566178" cy="2155590"/>
      </dsp:txXfrm>
    </dsp:sp>
    <dsp:sp modelId="{9375364D-3525-7A4A-AF47-DE85CB4751A5}">
      <dsp:nvSpPr>
        <dsp:cNvPr id="0" name=""/>
        <dsp:cNvSpPr/>
      </dsp:nvSpPr>
      <dsp:spPr>
        <a:xfrm>
          <a:off x="747426" y="3781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lvl="0" algn="ctr" defTabSz="2133600">
            <a:lnSpc>
              <a:spcPct val="90000"/>
            </a:lnSpc>
            <a:spcBef>
              <a:spcPct val="0"/>
            </a:spcBef>
            <a:spcAft>
              <a:spcPct val="35000"/>
            </a:spcAft>
          </a:pPr>
          <a:r>
            <a:rPr lang="en-US" sz="4800" kern="1200"/>
            <a:t>1</a:t>
          </a:r>
          <a:endParaRPr lang="en-US" sz="4800" kern="1200" dirty="0"/>
        </a:p>
      </dsp:txBody>
      <dsp:txXfrm>
        <a:off x="905265" y="535988"/>
        <a:ext cx="762117" cy="762117"/>
      </dsp:txXfrm>
    </dsp:sp>
    <dsp:sp modelId="{7A97EFE9-4922-9040-B03A-666DE024012F}">
      <dsp:nvSpPr>
        <dsp:cNvPr id="0" name=""/>
        <dsp:cNvSpPr/>
      </dsp:nvSpPr>
      <dsp:spPr>
        <a:xfrm>
          <a:off x="3234" y="3884360"/>
          <a:ext cx="25661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06C5AD-0554-4F97-9596-13D3E706C7C9}">
      <dsp:nvSpPr>
        <dsp:cNvPr id="0" name=""/>
        <dsp:cNvSpPr/>
      </dsp:nvSpPr>
      <dsp:spPr>
        <a:xfrm>
          <a:off x="2826031" y="291782"/>
          <a:ext cx="2566178"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t" anchorCtr="0">
          <a:noAutofit/>
        </a:bodyPr>
        <a:lstStyle/>
        <a:p>
          <a:pPr lvl="0" algn="l" defTabSz="800100">
            <a:lnSpc>
              <a:spcPct val="90000"/>
            </a:lnSpc>
            <a:spcBef>
              <a:spcPct val="0"/>
            </a:spcBef>
            <a:spcAft>
              <a:spcPct val="35000"/>
            </a:spcAft>
          </a:pPr>
          <a:r>
            <a:rPr lang="en-US" altLang="ar-JO" sz="1800" kern="1200" dirty="0"/>
            <a:t>Describe why creativity and innovation are such an integral part of entrepreneurship.</a:t>
          </a:r>
        </a:p>
        <a:p>
          <a:pPr lvl="0" algn="justLow" defTabSz="800100" rtl="1">
            <a:lnSpc>
              <a:spcPct val="90000"/>
            </a:lnSpc>
            <a:spcBef>
              <a:spcPct val="0"/>
            </a:spcBef>
            <a:spcAft>
              <a:spcPct val="35000"/>
            </a:spcAft>
          </a:pPr>
          <a:r>
            <a:rPr lang="ar-EG" altLang="ar-JO" sz="1800" kern="1200" dirty="0"/>
            <a:t>توضيح لماذا الإبداع والابتكار يشكلان جزءًا لا يتجزأ من ريادة الأعمال.</a:t>
          </a:r>
          <a:endParaRPr lang="en-US" sz="1800" kern="1200" dirty="0"/>
        </a:p>
      </dsp:txBody>
      <dsp:txXfrm>
        <a:off x="2826031" y="1656989"/>
        <a:ext cx="2566178" cy="2155590"/>
      </dsp:txXfrm>
    </dsp:sp>
    <dsp:sp modelId="{A17B80D2-70C6-4C58-B975-BA449A9D21C4}">
      <dsp:nvSpPr>
        <dsp:cNvPr id="0" name=""/>
        <dsp:cNvSpPr/>
      </dsp:nvSpPr>
      <dsp:spPr>
        <a:xfrm>
          <a:off x="3570223" y="3781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lvl="0" algn="ctr" defTabSz="2133600">
            <a:lnSpc>
              <a:spcPct val="90000"/>
            </a:lnSpc>
            <a:spcBef>
              <a:spcPct val="0"/>
            </a:spcBef>
            <a:spcAft>
              <a:spcPct val="35000"/>
            </a:spcAft>
          </a:pPr>
          <a:r>
            <a:rPr lang="en-US" sz="4800" kern="1200"/>
            <a:t>2</a:t>
          </a:r>
          <a:endParaRPr lang="en-US" sz="4800" kern="1200" dirty="0"/>
        </a:p>
      </dsp:txBody>
      <dsp:txXfrm>
        <a:off x="3728062" y="535988"/>
        <a:ext cx="762117" cy="762117"/>
      </dsp:txXfrm>
    </dsp:sp>
    <dsp:sp modelId="{A1726D2C-2513-4117-AEEB-1F8269BC03FB}">
      <dsp:nvSpPr>
        <dsp:cNvPr id="0" name=""/>
        <dsp:cNvSpPr/>
      </dsp:nvSpPr>
      <dsp:spPr>
        <a:xfrm>
          <a:off x="2826031" y="3884360"/>
          <a:ext cx="25661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B8D290-AE7A-4240-ABCB-9E13B496A298}">
      <dsp:nvSpPr>
        <dsp:cNvPr id="0" name=""/>
        <dsp:cNvSpPr/>
      </dsp:nvSpPr>
      <dsp:spPr>
        <a:xfrm>
          <a:off x="5648828" y="291782"/>
          <a:ext cx="2566178"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ctr" anchorCtr="0">
          <a:noAutofit/>
        </a:bodyPr>
        <a:lstStyle/>
        <a:p>
          <a:pPr lvl="0" algn="l" defTabSz="800100">
            <a:lnSpc>
              <a:spcPct val="90000"/>
            </a:lnSpc>
            <a:spcBef>
              <a:spcPct val="0"/>
            </a:spcBef>
            <a:spcAft>
              <a:spcPct val="35000"/>
            </a:spcAft>
          </a:pPr>
          <a:r>
            <a:rPr lang="en-US" altLang="ar-JO" sz="1800" kern="1200" dirty="0"/>
            <a:t>Understand how the two hemispheres of the human brain function and what role they play in creativity.</a:t>
          </a:r>
        </a:p>
        <a:p>
          <a:pPr lvl="0" algn="justLow" defTabSz="800100" rtl="1">
            <a:lnSpc>
              <a:spcPct val="90000"/>
            </a:lnSpc>
            <a:spcBef>
              <a:spcPct val="0"/>
            </a:spcBef>
            <a:spcAft>
              <a:spcPct val="35000"/>
            </a:spcAft>
          </a:pPr>
          <a:r>
            <a:rPr lang="ar-EG" altLang="ar-JO" sz="1800" kern="1200" dirty="0"/>
            <a:t>التعرف على كيفية عمل نصفي الدماغ البشري والدور الذي يلعبانه في الإبداع.</a:t>
          </a:r>
          <a:endParaRPr lang="en-US" altLang="ar-JO" sz="1800" kern="1200" dirty="0"/>
        </a:p>
      </dsp:txBody>
      <dsp:txXfrm>
        <a:off x="5648828" y="1656989"/>
        <a:ext cx="2566178" cy="2155590"/>
      </dsp:txXfrm>
    </dsp:sp>
    <dsp:sp modelId="{7D719B6E-74F0-41ED-842C-10C0BE328B6A}">
      <dsp:nvSpPr>
        <dsp:cNvPr id="0" name=""/>
        <dsp:cNvSpPr/>
      </dsp:nvSpPr>
      <dsp:spPr>
        <a:xfrm>
          <a:off x="6393020" y="3781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lvl="0" algn="ctr" defTabSz="2133600">
            <a:lnSpc>
              <a:spcPct val="90000"/>
            </a:lnSpc>
            <a:spcBef>
              <a:spcPct val="0"/>
            </a:spcBef>
            <a:spcAft>
              <a:spcPct val="35000"/>
            </a:spcAft>
          </a:pPr>
          <a:r>
            <a:rPr lang="en-US" sz="4800" kern="1200" dirty="0"/>
            <a:t>3</a:t>
          </a:r>
        </a:p>
      </dsp:txBody>
      <dsp:txXfrm>
        <a:off x="6550859" y="535988"/>
        <a:ext cx="762117" cy="762117"/>
      </dsp:txXfrm>
    </dsp:sp>
    <dsp:sp modelId="{40E8C143-8476-48C7-A905-80A2A3CA7A17}">
      <dsp:nvSpPr>
        <dsp:cNvPr id="0" name=""/>
        <dsp:cNvSpPr/>
      </dsp:nvSpPr>
      <dsp:spPr>
        <a:xfrm>
          <a:off x="5648828" y="3884360"/>
          <a:ext cx="25661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C3699B-946E-4DDF-ADDC-FDC990B1E384}">
      <dsp:nvSpPr>
        <dsp:cNvPr id="0" name=""/>
        <dsp:cNvSpPr/>
      </dsp:nvSpPr>
      <dsp:spPr>
        <a:xfrm>
          <a:off x="8471625" y="291782"/>
          <a:ext cx="2566178"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ctr" anchorCtr="0">
          <a:noAutofit/>
        </a:bodyPr>
        <a:lstStyle/>
        <a:p>
          <a:pPr lvl="0" algn="l" defTabSz="800100">
            <a:lnSpc>
              <a:spcPct val="90000"/>
            </a:lnSpc>
            <a:spcBef>
              <a:spcPct val="0"/>
            </a:spcBef>
            <a:spcAft>
              <a:spcPct val="35000"/>
            </a:spcAft>
          </a:pPr>
          <a:r>
            <a:rPr lang="en-US" altLang="ar-JO" sz="1800" kern="1200" dirty="0"/>
            <a:t>Explain the 10 “metal locks” that limit individual creativity.</a:t>
          </a:r>
        </a:p>
        <a:p>
          <a:pPr lvl="0" algn="justLow" defTabSz="800100" rtl="1">
            <a:lnSpc>
              <a:spcPct val="90000"/>
            </a:lnSpc>
            <a:spcBef>
              <a:spcPct val="0"/>
            </a:spcBef>
            <a:spcAft>
              <a:spcPct val="35000"/>
            </a:spcAft>
          </a:pPr>
          <a:r>
            <a:rPr lang="ar-EG" altLang="ar-JO" sz="1800" kern="1200" dirty="0"/>
            <a:t>توضيح "الأقفال المعدنية" العشرة التي تحد من الإبداع الفردي.</a:t>
          </a:r>
          <a:endParaRPr lang="en-US" sz="1800" kern="1200" dirty="0"/>
        </a:p>
      </dsp:txBody>
      <dsp:txXfrm>
        <a:off x="8471625" y="1656989"/>
        <a:ext cx="2566178" cy="2155590"/>
      </dsp:txXfrm>
    </dsp:sp>
    <dsp:sp modelId="{23B95B25-526D-4B25-9FEE-C2A5E7D72194}">
      <dsp:nvSpPr>
        <dsp:cNvPr id="0" name=""/>
        <dsp:cNvSpPr/>
      </dsp:nvSpPr>
      <dsp:spPr>
        <a:xfrm>
          <a:off x="9215817" y="3781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lvl="0" algn="ctr" defTabSz="2133600">
            <a:lnSpc>
              <a:spcPct val="90000"/>
            </a:lnSpc>
            <a:spcBef>
              <a:spcPct val="0"/>
            </a:spcBef>
            <a:spcAft>
              <a:spcPct val="35000"/>
            </a:spcAft>
          </a:pPr>
          <a:r>
            <a:rPr lang="en-US" sz="4800" kern="1200"/>
            <a:t>4</a:t>
          </a:r>
          <a:endParaRPr lang="en-US" sz="4800" kern="1200" dirty="0"/>
        </a:p>
      </dsp:txBody>
      <dsp:txXfrm>
        <a:off x="9373656" y="535988"/>
        <a:ext cx="762117" cy="762117"/>
      </dsp:txXfrm>
    </dsp:sp>
    <dsp:sp modelId="{3D5962F9-514A-4650-94AD-27E77DF7049A}">
      <dsp:nvSpPr>
        <dsp:cNvPr id="0" name=""/>
        <dsp:cNvSpPr/>
      </dsp:nvSpPr>
      <dsp:spPr>
        <a:xfrm>
          <a:off x="8471625" y="3884360"/>
          <a:ext cx="25661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3F8388-96C8-6145-A2D4-88AF8E0F2008}">
      <dsp:nvSpPr>
        <dsp:cNvPr id="0" name=""/>
        <dsp:cNvSpPr/>
      </dsp:nvSpPr>
      <dsp:spPr>
        <a:xfrm>
          <a:off x="0" y="191068"/>
          <a:ext cx="2415166" cy="410799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8296" tIns="330200" rIns="188296" bIns="330200" numCol="1" spcCol="1270" anchor="ctr" anchorCtr="0">
          <a:noAutofit/>
        </a:bodyPr>
        <a:lstStyle/>
        <a:p>
          <a:pPr lvl="0" algn="l" defTabSz="800100">
            <a:lnSpc>
              <a:spcPct val="90000"/>
            </a:lnSpc>
            <a:spcBef>
              <a:spcPct val="0"/>
            </a:spcBef>
            <a:spcAft>
              <a:spcPct val="35000"/>
            </a:spcAft>
          </a:pPr>
          <a:r>
            <a:rPr lang="en-US" altLang="ar-JO" sz="1800" kern="1200" dirty="0"/>
            <a:t>Understand how entrepreneurs can enhance the creativity of their employees as well as their own creativity</a:t>
          </a:r>
          <a:r>
            <a:rPr lang="en-US" sz="1800" kern="1200" dirty="0"/>
            <a:t>.</a:t>
          </a:r>
          <a:endParaRPr lang="en-US" altLang="ar-JO" sz="1800" kern="1200" dirty="0"/>
        </a:p>
        <a:p>
          <a:pPr lvl="0" algn="justLow" defTabSz="800100" rtl="1">
            <a:lnSpc>
              <a:spcPct val="90000"/>
            </a:lnSpc>
            <a:spcBef>
              <a:spcPct val="0"/>
            </a:spcBef>
            <a:spcAft>
              <a:spcPct val="35000"/>
            </a:spcAft>
          </a:pPr>
          <a:r>
            <a:rPr lang="ar-EG" altLang="ar-JO" sz="1800" kern="1200" dirty="0"/>
            <a:t>فهم كيف يمكن لرواد الأعمال تعزيز إبداع موظفيهم وكذلك إبداعهم.</a:t>
          </a:r>
          <a:endParaRPr lang="en-US" sz="1800" kern="1200" dirty="0"/>
        </a:p>
      </dsp:txBody>
      <dsp:txXfrm>
        <a:off x="0" y="1752106"/>
        <a:ext cx="2415166" cy="2464796"/>
      </dsp:txXfrm>
    </dsp:sp>
    <dsp:sp modelId="{CADAE737-32BD-874D-8FDA-0D415B0B7547}">
      <dsp:nvSpPr>
        <dsp:cNvPr id="0" name=""/>
        <dsp:cNvSpPr/>
      </dsp:nvSpPr>
      <dsp:spPr>
        <a:xfrm>
          <a:off x="595188" y="485962"/>
          <a:ext cx="1014369" cy="1014369"/>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084" tIns="12700" rIns="79084" bIns="12700" numCol="1" spcCol="1270" anchor="ctr" anchorCtr="0">
          <a:noAutofit/>
        </a:bodyPr>
        <a:lstStyle/>
        <a:p>
          <a:pPr lvl="0" algn="ctr" defTabSz="2133600">
            <a:lnSpc>
              <a:spcPct val="90000"/>
            </a:lnSpc>
            <a:spcBef>
              <a:spcPct val="0"/>
            </a:spcBef>
            <a:spcAft>
              <a:spcPct val="35000"/>
            </a:spcAft>
          </a:pPr>
          <a:r>
            <a:rPr lang="en-US" sz="4800" kern="1200" dirty="0" smtClean="0"/>
            <a:t>5</a:t>
          </a:r>
          <a:endParaRPr lang="en-US" sz="4800" kern="1200" dirty="0"/>
        </a:p>
      </dsp:txBody>
      <dsp:txXfrm>
        <a:off x="743739" y="634513"/>
        <a:ext cx="717267" cy="717267"/>
      </dsp:txXfrm>
    </dsp:sp>
    <dsp:sp modelId="{CC0F4E2F-5A63-DD44-BBDA-3D6341CC21E2}">
      <dsp:nvSpPr>
        <dsp:cNvPr id="0" name=""/>
        <dsp:cNvSpPr/>
      </dsp:nvSpPr>
      <dsp:spPr>
        <a:xfrm>
          <a:off x="3044" y="3962896"/>
          <a:ext cx="2415166"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FADD60-EAB7-4A3C-97F8-D85D9E928FC8}">
      <dsp:nvSpPr>
        <dsp:cNvPr id="0" name=""/>
        <dsp:cNvSpPr/>
      </dsp:nvSpPr>
      <dsp:spPr>
        <a:xfrm>
          <a:off x="2659727" y="218354"/>
          <a:ext cx="2415166" cy="410799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8296" tIns="330200" rIns="188296" bIns="330200" numCol="1" spcCol="1270" anchor="t" anchorCtr="0">
          <a:noAutofit/>
        </a:bodyPr>
        <a:lstStyle/>
        <a:p>
          <a:pPr lvl="0" algn="l" defTabSz="800100">
            <a:lnSpc>
              <a:spcPct val="90000"/>
            </a:lnSpc>
            <a:spcBef>
              <a:spcPct val="0"/>
            </a:spcBef>
            <a:spcAft>
              <a:spcPct val="35000"/>
            </a:spcAft>
          </a:pPr>
          <a:r>
            <a:rPr lang="en-US" altLang="ar-JO" sz="1800" kern="1200" dirty="0"/>
            <a:t>Describe the steps in the creative process.</a:t>
          </a:r>
        </a:p>
        <a:p>
          <a:pPr lvl="0" algn="justLow" defTabSz="800100" rtl="1">
            <a:lnSpc>
              <a:spcPct val="90000"/>
            </a:lnSpc>
            <a:spcBef>
              <a:spcPct val="0"/>
            </a:spcBef>
            <a:spcAft>
              <a:spcPct val="35000"/>
            </a:spcAft>
          </a:pPr>
          <a:r>
            <a:rPr lang="ar-EG" altLang="ar-JO" sz="1800" kern="1200" dirty="0"/>
            <a:t>وصف الخطوات في العملية الإبداعية.</a:t>
          </a:r>
          <a:endParaRPr lang="en-US" altLang="ar-JO" sz="1800" kern="1200" dirty="0"/>
        </a:p>
      </dsp:txBody>
      <dsp:txXfrm>
        <a:off x="2659727" y="1779392"/>
        <a:ext cx="2415166" cy="2464796"/>
      </dsp:txXfrm>
    </dsp:sp>
    <dsp:sp modelId="{35E22F4E-EEC3-4084-88EF-B9F00A55AC8D}">
      <dsp:nvSpPr>
        <dsp:cNvPr id="0" name=""/>
        <dsp:cNvSpPr/>
      </dsp:nvSpPr>
      <dsp:spPr>
        <a:xfrm>
          <a:off x="3360125" y="469630"/>
          <a:ext cx="1014369" cy="1014369"/>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084" tIns="12700" rIns="79084" bIns="12700" numCol="1" spcCol="1270" anchor="ctr" anchorCtr="0">
          <a:noAutofit/>
        </a:bodyPr>
        <a:lstStyle/>
        <a:p>
          <a:pPr lvl="0" algn="ctr" defTabSz="2133600">
            <a:lnSpc>
              <a:spcPct val="90000"/>
            </a:lnSpc>
            <a:spcBef>
              <a:spcPct val="0"/>
            </a:spcBef>
            <a:spcAft>
              <a:spcPct val="35000"/>
            </a:spcAft>
          </a:pPr>
          <a:r>
            <a:rPr lang="en-US" sz="4800" kern="1200" dirty="0" smtClean="0"/>
            <a:t>6</a:t>
          </a:r>
          <a:endParaRPr lang="en-US" sz="4800" kern="1200" dirty="0"/>
        </a:p>
      </dsp:txBody>
      <dsp:txXfrm>
        <a:off x="3508676" y="618181"/>
        <a:ext cx="717267" cy="717267"/>
      </dsp:txXfrm>
    </dsp:sp>
    <dsp:sp modelId="{ADB0C5EE-1364-418A-A613-BA402F0229F4}">
      <dsp:nvSpPr>
        <dsp:cNvPr id="0" name=""/>
        <dsp:cNvSpPr/>
      </dsp:nvSpPr>
      <dsp:spPr>
        <a:xfrm>
          <a:off x="2659727" y="3962896"/>
          <a:ext cx="2415166"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F74CF3-5132-423B-876A-AE16E9047356}">
      <dsp:nvSpPr>
        <dsp:cNvPr id="0" name=""/>
        <dsp:cNvSpPr/>
      </dsp:nvSpPr>
      <dsp:spPr>
        <a:xfrm>
          <a:off x="5316409" y="218354"/>
          <a:ext cx="2415166" cy="410799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8296" tIns="330200" rIns="188296" bIns="330200" numCol="1" spcCol="1270" anchor="t" anchorCtr="0">
          <a:noAutofit/>
        </a:bodyPr>
        <a:lstStyle/>
        <a:p>
          <a:pPr lvl="0" algn="l" defTabSz="800100">
            <a:lnSpc>
              <a:spcPct val="90000"/>
            </a:lnSpc>
            <a:spcBef>
              <a:spcPct val="0"/>
            </a:spcBef>
            <a:spcAft>
              <a:spcPct val="35000"/>
            </a:spcAft>
          </a:pPr>
          <a:r>
            <a:rPr lang="en-US" altLang="ar-JO" sz="1800" kern="1200" dirty="0"/>
            <a:t>Discuss techniques for improving the creative process.</a:t>
          </a:r>
        </a:p>
        <a:p>
          <a:pPr lvl="0" algn="justLow" defTabSz="800100" rtl="1">
            <a:lnSpc>
              <a:spcPct val="90000"/>
            </a:lnSpc>
            <a:spcBef>
              <a:spcPct val="0"/>
            </a:spcBef>
            <a:spcAft>
              <a:spcPct val="35000"/>
            </a:spcAft>
          </a:pPr>
          <a:r>
            <a:rPr lang="ar-EG" altLang="ar-JO" sz="1800" kern="1200" dirty="0"/>
            <a:t>مناقشة تقنيات تحسين العملية الإبداعية</a:t>
          </a:r>
          <a:r>
            <a:rPr lang="ar-EG" altLang="ar-JO" sz="1800" kern="1200" dirty="0" smtClean="0"/>
            <a:t>.</a:t>
          </a:r>
        </a:p>
        <a:p>
          <a:pPr lvl="0" algn="justLow" defTabSz="800100" rtl="1">
            <a:lnSpc>
              <a:spcPct val="90000"/>
            </a:lnSpc>
            <a:spcBef>
              <a:spcPct val="0"/>
            </a:spcBef>
            <a:spcAft>
              <a:spcPct val="35000"/>
            </a:spcAft>
          </a:pPr>
          <a:endParaRPr lang="ar-EG" altLang="ar-JO" sz="1800" kern="1200" dirty="0" smtClean="0"/>
        </a:p>
        <a:p>
          <a:pPr lvl="0" algn="justLow" defTabSz="800100" rtl="1">
            <a:lnSpc>
              <a:spcPct val="90000"/>
            </a:lnSpc>
            <a:spcBef>
              <a:spcPct val="0"/>
            </a:spcBef>
            <a:spcAft>
              <a:spcPct val="35000"/>
            </a:spcAft>
          </a:pPr>
          <a:endParaRPr lang="en-US" altLang="ar-JO" sz="1800" kern="1200" dirty="0"/>
        </a:p>
      </dsp:txBody>
      <dsp:txXfrm>
        <a:off x="5316409" y="1779392"/>
        <a:ext cx="2415166" cy="2464796"/>
      </dsp:txXfrm>
    </dsp:sp>
    <dsp:sp modelId="{C79E6C9B-D9C2-43DA-8B5D-8C1A2CD6890E}">
      <dsp:nvSpPr>
        <dsp:cNvPr id="0" name=""/>
        <dsp:cNvSpPr/>
      </dsp:nvSpPr>
      <dsp:spPr>
        <a:xfrm>
          <a:off x="6016807" y="469630"/>
          <a:ext cx="1014369" cy="1014369"/>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084" tIns="12700" rIns="79084" bIns="12700" numCol="1" spcCol="1270" anchor="ctr" anchorCtr="0">
          <a:noAutofit/>
        </a:bodyPr>
        <a:lstStyle/>
        <a:p>
          <a:pPr lvl="0" algn="ctr" defTabSz="2133600">
            <a:lnSpc>
              <a:spcPct val="90000"/>
            </a:lnSpc>
            <a:spcBef>
              <a:spcPct val="0"/>
            </a:spcBef>
            <a:spcAft>
              <a:spcPct val="35000"/>
            </a:spcAft>
          </a:pPr>
          <a:r>
            <a:rPr lang="en-US" sz="4800" kern="1200" dirty="0" smtClean="0"/>
            <a:t>7</a:t>
          </a:r>
          <a:endParaRPr lang="en-US" sz="4800" kern="1200" dirty="0"/>
        </a:p>
      </dsp:txBody>
      <dsp:txXfrm>
        <a:off x="6165358" y="618181"/>
        <a:ext cx="717267" cy="717267"/>
      </dsp:txXfrm>
    </dsp:sp>
    <dsp:sp modelId="{01C4B68E-24C7-41C1-8E54-2A0279A0717B}">
      <dsp:nvSpPr>
        <dsp:cNvPr id="0" name=""/>
        <dsp:cNvSpPr/>
      </dsp:nvSpPr>
      <dsp:spPr>
        <a:xfrm>
          <a:off x="5316409" y="3962896"/>
          <a:ext cx="2415166"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9CDA77-EF30-45A2-931B-C02966A51238}">
      <dsp:nvSpPr>
        <dsp:cNvPr id="0" name=""/>
        <dsp:cNvSpPr/>
      </dsp:nvSpPr>
      <dsp:spPr>
        <a:xfrm>
          <a:off x="7973092" y="218354"/>
          <a:ext cx="2415166" cy="410799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8296" tIns="330200" rIns="188296" bIns="330200" numCol="1" spcCol="1270" anchor="ctr" anchorCtr="0">
          <a:noAutofit/>
        </a:bodyPr>
        <a:lstStyle/>
        <a:p>
          <a:pPr lvl="0" algn="l" defTabSz="800100">
            <a:lnSpc>
              <a:spcPct val="90000"/>
            </a:lnSpc>
            <a:spcBef>
              <a:spcPct val="0"/>
            </a:spcBef>
            <a:spcAft>
              <a:spcPct val="35000"/>
            </a:spcAft>
          </a:pPr>
          <a:r>
            <a:rPr lang="en-US" altLang="ar-JO" sz="1800" kern="1200" dirty="0"/>
            <a:t>Describe the protection of intellectual property through patents, trademarks, and copyrights. </a:t>
          </a:r>
        </a:p>
        <a:p>
          <a:pPr lvl="0" algn="justLow" defTabSz="800100" rtl="1">
            <a:lnSpc>
              <a:spcPct val="90000"/>
            </a:lnSpc>
            <a:spcBef>
              <a:spcPct val="0"/>
            </a:spcBef>
            <a:spcAft>
              <a:spcPct val="35000"/>
            </a:spcAft>
          </a:pPr>
          <a:r>
            <a:rPr lang="ar-EG" altLang="ar-JO" sz="1800" kern="1200" dirty="0"/>
            <a:t>وصف حماية الملكية الفكرية من خلال براءات الاختراع والعلامات التجارية وحقوق التأليف والنشر. </a:t>
          </a:r>
          <a:endParaRPr lang="en-US" altLang="ar-JO" sz="1800" kern="1200" dirty="0"/>
        </a:p>
      </dsp:txBody>
      <dsp:txXfrm>
        <a:off x="7973092" y="1779392"/>
        <a:ext cx="2415166" cy="2464796"/>
      </dsp:txXfrm>
    </dsp:sp>
    <dsp:sp modelId="{16F87391-EF29-4BA8-82F1-DF26D937EBD4}">
      <dsp:nvSpPr>
        <dsp:cNvPr id="0" name=""/>
        <dsp:cNvSpPr/>
      </dsp:nvSpPr>
      <dsp:spPr>
        <a:xfrm>
          <a:off x="8673490" y="469630"/>
          <a:ext cx="1014369" cy="1014369"/>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084" tIns="12700" rIns="79084" bIns="12700" numCol="1" spcCol="1270" anchor="ctr" anchorCtr="0">
          <a:noAutofit/>
        </a:bodyPr>
        <a:lstStyle/>
        <a:p>
          <a:pPr lvl="0" algn="ctr" defTabSz="2133600">
            <a:lnSpc>
              <a:spcPct val="90000"/>
            </a:lnSpc>
            <a:spcBef>
              <a:spcPct val="0"/>
            </a:spcBef>
            <a:spcAft>
              <a:spcPct val="35000"/>
            </a:spcAft>
          </a:pPr>
          <a:r>
            <a:rPr lang="en-US" sz="4800" kern="1200" dirty="0" smtClean="0"/>
            <a:t>8</a:t>
          </a:r>
          <a:endParaRPr lang="en-US" sz="4800" kern="1200" dirty="0"/>
        </a:p>
      </dsp:txBody>
      <dsp:txXfrm>
        <a:off x="8822041" y="618181"/>
        <a:ext cx="717267" cy="717267"/>
      </dsp:txXfrm>
    </dsp:sp>
    <dsp:sp modelId="{263EC39E-2D7B-4026-9AB9-A06841022E22}">
      <dsp:nvSpPr>
        <dsp:cNvPr id="0" name=""/>
        <dsp:cNvSpPr/>
      </dsp:nvSpPr>
      <dsp:spPr>
        <a:xfrm flipV="1">
          <a:off x="7973092" y="4338558"/>
          <a:ext cx="2415166" cy="144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EFFF80-B122-9A45-B0D4-ED88825FE58C}">
      <dsp:nvSpPr>
        <dsp:cNvPr id="0" name=""/>
        <dsp:cNvSpPr/>
      </dsp:nvSpPr>
      <dsp:spPr>
        <a:xfrm>
          <a:off x="1181613" y="2324"/>
          <a:ext cx="4726455" cy="1204236"/>
        </a:xfrm>
        <a:prstGeom prst="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1706" tIns="305876" rIns="91706" bIns="305876" numCol="1" spcCol="1270" anchor="ctr" anchorCtr="0">
          <a:noAutofit/>
        </a:bodyPr>
        <a:lstStyle/>
        <a:p>
          <a:pPr lvl="0" algn="l" defTabSz="755650">
            <a:lnSpc>
              <a:spcPct val="90000"/>
            </a:lnSpc>
            <a:spcBef>
              <a:spcPct val="0"/>
            </a:spcBef>
            <a:spcAft>
              <a:spcPct val="35000"/>
            </a:spcAft>
          </a:pPr>
          <a:r>
            <a:rPr lang="ar-EG" sz="1700" kern="1200" dirty="0"/>
            <a:t>تغيير ديناميكيات الأشياء أو البيئة (على سبيل المثال ، جعل الجزء الصلب مرنا)</a:t>
          </a:r>
          <a:endParaRPr lang="en-US" sz="1700" kern="1200" dirty="0"/>
        </a:p>
      </dsp:txBody>
      <dsp:txXfrm>
        <a:off x="1181613" y="2324"/>
        <a:ext cx="4726455" cy="1204236"/>
      </dsp:txXfrm>
    </dsp:sp>
    <dsp:sp modelId="{C90770D3-18F7-8046-B82D-944BC7E76B5A}">
      <dsp:nvSpPr>
        <dsp:cNvPr id="0" name=""/>
        <dsp:cNvSpPr/>
      </dsp:nvSpPr>
      <dsp:spPr>
        <a:xfrm>
          <a:off x="0" y="2324"/>
          <a:ext cx="1181613" cy="1204236"/>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62527" tIns="118952" rIns="62527" bIns="118952" numCol="1" spcCol="1270" anchor="ctr" anchorCtr="0">
          <a:noAutofit/>
        </a:bodyPr>
        <a:lstStyle/>
        <a:p>
          <a:pPr lvl="0" algn="ctr" defTabSz="977900">
            <a:lnSpc>
              <a:spcPct val="90000"/>
            </a:lnSpc>
            <a:spcBef>
              <a:spcPct val="0"/>
            </a:spcBef>
            <a:spcAft>
              <a:spcPct val="35000"/>
            </a:spcAft>
          </a:pPr>
          <a:r>
            <a:rPr lang="ar-EG" sz="2200" kern="1200" dirty="0"/>
            <a:t>التغيير</a:t>
          </a:r>
          <a:endParaRPr lang="en-US" sz="2200" kern="1200" dirty="0"/>
        </a:p>
      </dsp:txBody>
      <dsp:txXfrm>
        <a:off x="0" y="2324"/>
        <a:ext cx="1181613" cy="1204236"/>
      </dsp:txXfrm>
    </dsp:sp>
    <dsp:sp modelId="{7EE04671-B71B-4259-B25C-15FABF015295}">
      <dsp:nvSpPr>
        <dsp:cNvPr id="0" name=""/>
        <dsp:cNvSpPr/>
      </dsp:nvSpPr>
      <dsp:spPr>
        <a:xfrm>
          <a:off x="1181613" y="1278815"/>
          <a:ext cx="4726455" cy="1204236"/>
        </a:xfrm>
        <a:prstGeom prst="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1706" tIns="305876" rIns="91706" bIns="305876" numCol="1" spcCol="1270" anchor="ctr" anchorCtr="0">
          <a:noAutofit/>
        </a:bodyPr>
        <a:lstStyle/>
        <a:p>
          <a:pPr lvl="0" algn="l" defTabSz="755650">
            <a:lnSpc>
              <a:spcPct val="90000"/>
            </a:lnSpc>
            <a:spcBef>
              <a:spcPct val="0"/>
            </a:spcBef>
            <a:spcAft>
              <a:spcPct val="35000"/>
            </a:spcAft>
          </a:pPr>
          <a:r>
            <a:rPr lang="ar-EG" sz="1700" kern="1200" dirty="0"/>
            <a:t>التخلص من أجزاء من شيء ما أو استعادتها (على سبيل المثال ، حل حقيبة واقية عندما لا تكون هناك حاجة إليها)</a:t>
          </a:r>
          <a:endParaRPr lang="en-US" sz="1700" kern="1200" dirty="0"/>
        </a:p>
      </dsp:txBody>
      <dsp:txXfrm>
        <a:off x="1181613" y="1278815"/>
        <a:ext cx="4726455" cy="1204236"/>
      </dsp:txXfrm>
    </dsp:sp>
    <dsp:sp modelId="{D30942E1-EB31-4FA8-8E05-5F53C2E785A7}">
      <dsp:nvSpPr>
        <dsp:cNvPr id="0" name=""/>
        <dsp:cNvSpPr/>
      </dsp:nvSpPr>
      <dsp:spPr>
        <a:xfrm>
          <a:off x="0" y="1278815"/>
          <a:ext cx="1181613" cy="1204236"/>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62527" tIns="118952" rIns="62527" bIns="118952" numCol="1" spcCol="1270" anchor="ctr" anchorCtr="0">
          <a:noAutofit/>
        </a:bodyPr>
        <a:lstStyle/>
        <a:p>
          <a:pPr lvl="0" algn="ctr" defTabSz="977900">
            <a:lnSpc>
              <a:spcPct val="90000"/>
            </a:lnSpc>
            <a:spcBef>
              <a:spcPct val="0"/>
            </a:spcBef>
            <a:spcAft>
              <a:spcPct val="35000"/>
            </a:spcAft>
          </a:pPr>
          <a:r>
            <a:rPr lang="ar-EG" sz="2200" kern="1200"/>
            <a:t>التخلص أو التعافي</a:t>
          </a:r>
          <a:endParaRPr lang="en-US" sz="2200" kern="1200"/>
        </a:p>
      </dsp:txBody>
      <dsp:txXfrm>
        <a:off x="0" y="1278815"/>
        <a:ext cx="1181613" cy="1204236"/>
      </dsp:txXfrm>
    </dsp:sp>
    <dsp:sp modelId="{79C26267-6217-4458-B046-8CED11E8E26D}">
      <dsp:nvSpPr>
        <dsp:cNvPr id="0" name=""/>
        <dsp:cNvSpPr/>
      </dsp:nvSpPr>
      <dsp:spPr>
        <a:xfrm>
          <a:off x="1181613" y="2555307"/>
          <a:ext cx="4726455" cy="1204236"/>
        </a:xfrm>
        <a:prstGeom prst="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1706" tIns="305876" rIns="91706" bIns="305876" numCol="1" spcCol="1270" anchor="ctr" anchorCtr="0">
          <a:noAutofit/>
        </a:bodyPr>
        <a:lstStyle/>
        <a:p>
          <a:pPr lvl="0" algn="l" defTabSz="755650">
            <a:lnSpc>
              <a:spcPct val="90000"/>
            </a:lnSpc>
            <a:spcBef>
              <a:spcPct val="0"/>
            </a:spcBef>
            <a:spcAft>
              <a:spcPct val="35000"/>
            </a:spcAft>
          </a:pPr>
          <a:r>
            <a:rPr lang="ar-EG" sz="1700" kern="1200"/>
            <a:t>التسبب في اهتزاز أو تذبذب جسم ما (على سبيل المثال ، تحويل سكين قياسي إلى سكين كهربائي عن طريق إدخال شفرات متذبذبة)</a:t>
          </a:r>
          <a:endParaRPr lang="en-US" sz="1700" kern="1200"/>
        </a:p>
      </dsp:txBody>
      <dsp:txXfrm>
        <a:off x="1181613" y="2555307"/>
        <a:ext cx="4726455" cy="1204236"/>
      </dsp:txXfrm>
    </dsp:sp>
    <dsp:sp modelId="{92A0DF7A-8716-4C8E-B0EA-2A05FB01D8BB}">
      <dsp:nvSpPr>
        <dsp:cNvPr id="0" name=""/>
        <dsp:cNvSpPr/>
      </dsp:nvSpPr>
      <dsp:spPr>
        <a:xfrm>
          <a:off x="0" y="2555307"/>
          <a:ext cx="1181613" cy="1204236"/>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62527" tIns="118952" rIns="62527" bIns="118952" numCol="1" spcCol="1270" anchor="ctr" anchorCtr="0">
          <a:noAutofit/>
        </a:bodyPr>
        <a:lstStyle/>
        <a:p>
          <a:pPr lvl="0" algn="ctr" defTabSz="977900">
            <a:lnSpc>
              <a:spcPct val="90000"/>
            </a:lnSpc>
            <a:spcBef>
              <a:spcPct val="0"/>
            </a:spcBef>
            <a:spcAft>
              <a:spcPct val="35000"/>
            </a:spcAft>
          </a:pPr>
          <a:r>
            <a:rPr lang="ar-EG" sz="2200" kern="1200" dirty="0"/>
            <a:t>التسبب</a:t>
          </a:r>
          <a:endParaRPr lang="en-US" sz="2200" kern="1200" dirty="0"/>
        </a:p>
      </dsp:txBody>
      <dsp:txXfrm>
        <a:off x="0" y="2555307"/>
        <a:ext cx="1181613" cy="1204236"/>
      </dsp:txXfrm>
    </dsp:sp>
    <dsp:sp modelId="{E7615324-2859-4AB6-8224-0F12CE1D2252}">
      <dsp:nvSpPr>
        <dsp:cNvPr id="0" name=""/>
        <dsp:cNvSpPr/>
      </dsp:nvSpPr>
      <dsp:spPr>
        <a:xfrm>
          <a:off x="1181613" y="3831798"/>
          <a:ext cx="4726455" cy="1204236"/>
        </a:xfrm>
        <a:prstGeom prst="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1706" tIns="305876" rIns="91706" bIns="305876" numCol="1" spcCol="1270" anchor="ctr" anchorCtr="0">
          <a:noAutofit/>
        </a:bodyPr>
        <a:lstStyle/>
        <a:p>
          <a:pPr lvl="0" algn="l" defTabSz="755650">
            <a:lnSpc>
              <a:spcPct val="90000"/>
            </a:lnSpc>
            <a:spcBef>
              <a:spcPct val="0"/>
            </a:spcBef>
            <a:spcAft>
              <a:spcPct val="35000"/>
            </a:spcAft>
          </a:pPr>
          <a:r>
            <a:rPr lang="ar-EG" sz="1700" kern="1200" dirty="0"/>
            <a:t>تغيير خصائص الجسم (على سبيل المثال ، تجميد شراب الشوكولاتة ثم صب الزجاجات حول الشراب). </a:t>
          </a:r>
          <a:endParaRPr lang="en-US" sz="1700" kern="1200" dirty="0"/>
        </a:p>
      </dsp:txBody>
      <dsp:txXfrm>
        <a:off x="1181613" y="3831798"/>
        <a:ext cx="4726455" cy="1204236"/>
      </dsp:txXfrm>
    </dsp:sp>
    <dsp:sp modelId="{673F28DD-047C-47D5-94CC-AE507B554E1E}">
      <dsp:nvSpPr>
        <dsp:cNvPr id="0" name=""/>
        <dsp:cNvSpPr/>
      </dsp:nvSpPr>
      <dsp:spPr>
        <a:xfrm>
          <a:off x="0" y="3831798"/>
          <a:ext cx="1181613" cy="1204236"/>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62527" tIns="118952" rIns="62527" bIns="118952" numCol="1" spcCol="1270" anchor="ctr" anchorCtr="0">
          <a:noAutofit/>
        </a:bodyPr>
        <a:lstStyle/>
        <a:p>
          <a:pPr lvl="0" algn="ctr" defTabSz="977900">
            <a:lnSpc>
              <a:spcPct val="90000"/>
            </a:lnSpc>
            <a:spcBef>
              <a:spcPct val="0"/>
            </a:spcBef>
            <a:spcAft>
              <a:spcPct val="35000"/>
            </a:spcAft>
          </a:pPr>
          <a:r>
            <a:rPr lang="ar-EG" sz="2200" kern="1200" dirty="0"/>
            <a:t>التغيير</a:t>
          </a:r>
          <a:endParaRPr lang="en-US" sz="2200" kern="1200" dirty="0"/>
        </a:p>
      </dsp:txBody>
      <dsp:txXfrm>
        <a:off x="0" y="3831798"/>
        <a:ext cx="1181613" cy="120423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EFFF80-B122-9A45-B0D4-ED88825FE58C}">
      <dsp:nvSpPr>
        <dsp:cNvPr id="0" name=""/>
        <dsp:cNvSpPr/>
      </dsp:nvSpPr>
      <dsp:spPr>
        <a:xfrm>
          <a:off x="1102832" y="2314"/>
          <a:ext cx="4411328" cy="1198686"/>
        </a:xfrm>
        <a:prstGeom prst="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5592" tIns="304466" rIns="85592" bIns="304466" numCol="1" spcCol="1270" anchor="ctr" anchorCtr="0">
          <a:noAutofit/>
        </a:bodyPr>
        <a:lstStyle/>
        <a:p>
          <a:pPr lvl="0" algn="l" defTabSz="622300">
            <a:lnSpc>
              <a:spcPct val="90000"/>
            </a:lnSpc>
            <a:spcBef>
              <a:spcPct val="0"/>
            </a:spcBef>
            <a:spcAft>
              <a:spcPct val="35000"/>
            </a:spcAft>
          </a:pPr>
          <a:r>
            <a:rPr lang="en-US" sz="1400" kern="1200"/>
            <a:t>Changing the dynamics of the object or the environment (e.g., making a rigid part flexible)</a:t>
          </a:r>
        </a:p>
      </dsp:txBody>
      <dsp:txXfrm>
        <a:off x="1102832" y="2314"/>
        <a:ext cx="4411328" cy="1198686"/>
      </dsp:txXfrm>
    </dsp:sp>
    <dsp:sp modelId="{C90770D3-18F7-8046-B82D-944BC7E76B5A}">
      <dsp:nvSpPr>
        <dsp:cNvPr id="0" name=""/>
        <dsp:cNvSpPr/>
      </dsp:nvSpPr>
      <dsp:spPr>
        <a:xfrm>
          <a:off x="0" y="2314"/>
          <a:ext cx="1102832" cy="1198686"/>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58358" tIns="118404" rIns="58358" bIns="118404" numCol="1" spcCol="1270" anchor="ctr" anchorCtr="0">
          <a:noAutofit/>
        </a:bodyPr>
        <a:lstStyle/>
        <a:p>
          <a:pPr lvl="0" algn="ctr" defTabSz="755650">
            <a:lnSpc>
              <a:spcPct val="90000"/>
            </a:lnSpc>
            <a:spcBef>
              <a:spcPct val="0"/>
            </a:spcBef>
            <a:spcAft>
              <a:spcPct val="35000"/>
            </a:spcAft>
          </a:pPr>
          <a:r>
            <a:rPr lang="en-US" sz="1700" kern="1200"/>
            <a:t>Changing</a:t>
          </a:r>
        </a:p>
      </dsp:txBody>
      <dsp:txXfrm>
        <a:off x="0" y="2314"/>
        <a:ext cx="1102832" cy="1198686"/>
      </dsp:txXfrm>
    </dsp:sp>
    <dsp:sp modelId="{2521D2CB-4B96-A840-AFCE-31EB3446E8A3}">
      <dsp:nvSpPr>
        <dsp:cNvPr id="0" name=""/>
        <dsp:cNvSpPr/>
      </dsp:nvSpPr>
      <dsp:spPr>
        <a:xfrm>
          <a:off x="1102832" y="1272922"/>
          <a:ext cx="4411328" cy="1198686"/>
        </a:xfrm>
        <a:prstGeom prst="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5592" tIns="304466" rIns="85592" bIns="304466" numCol="1" spcCol="1270" anchor="ctr" anchorCtr="0">
          <a:noAutofit/>
        </a:bodyPr>
        <a:lstStyle/>
        <a:p>
          <a:pPr lvl="0" algn="l" defTabSz="622300">
            <a:lnSpc>
              <a:spcPct val="90000"/>
            </a:lnSpc>
            <a:spcBef>
              <a:spcPct val="0"/>
            </a:spcBef>
            <a:spcAft>
              <a:spcPct val="35000"/>
            </a:spcAft>
          </a:pPr>
          <a:r>
            <a:rPr lang="en-US" sz="1400" kern="1200"/>
            <a:t>Discarding or recovering parts of an object (e.g., dis- solving a protective case when it is no longer needed)</a:t>
          </a:r>
        </a:p>
      </dsp:txBody>
      <dsp:txXfrm>
        <a:off x="1102832" y="1272922"/>
        <a:ext cx="4411328" cy="1198686"/>
      </dsp:txXfrm>
    </dsp:sp>
    <dsp:sp modelId="{ED3F35B6-4E86-6943-9A78-E3CD0CE5E1F9}">
      <dsp:nvSpPr>
        <dsp:cNvPr id="0" name=""/>
        <dsp:cNvSpPr/>
      </dsp:nvSpPr>
      <dsp:spPr>
        <a:xfrm>
          <a:off x="0" y="1272922"/>
          <a:ext cx="1102832" cy="1198686"/>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58358" tIns="118404" rIns="58358" bIns="118404" numCol="1" spcCol="1270" anchor="ctr" anchorCtr="0">
          <a:noAutofit/>
        </a:bodyPr>
        <a:lstStyle/>
        <a:p>
          <a:pPr lvl="0" algn="ctr" defTabSz="755650">
            <a:lnSpc>
              <a:spcPct val="90000"/>
            </a:lnSpc>
            <a:spcBef>
              <a:spcPct val="0"/>
            </a:spcBef>
            <a:spcAft>
              <a:spcPct val="35000"/>
            </a:spcAft>
          </a:pPr>
          <a:r>
            <a:rPr lang="en-US" sz="1700" kern="1200"/>
            <a:t>Discarding or recovering</a:t>
          </a:r>
        </a:p>
      </dsp:txBody>
      <dsp:txXfrm>
        <a:off x="0" y="1272922"/>
        <a:ext cx="1102832" cy="1198686"/>
      </dsp:txXfrm>
    </dsp:sp>
    <dsp:sp modelId="{79D96A75-96BB-3244-9DEE-FAC2D0CF5DCA}">
      <dsp:nvSpPr>
        <dsp:cNvPr id="0" name=""/>
        <dsp:cNvSpPr/>
      </dsp:nvSpPr>
      <dsp:spPr>
        <a:xfrm>
          <a:off x="1102832" y="2543530"/>
          <a:ext cx="4411328" cy="1198686"/>
        </a:xfrm>
        <a:prstGeom prst="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5592" tIns="304466" rIns="85592" bIns="304466" numCol="1" spcCol="1270" anchor="ctr" anchorCtr="0">
          <a:noAutofit/>
        </a:bodyPr>
        <a:lstStyle/>
        <a:p>
          <a:pPr lvl="0" algn="l" defTabSz="622300">
            <a:lnSpc>
              <a:spcPct val="90000"/>
            </a:lnSpc>
            <a:spcBef>
              <a:spcPct val="0"/>
            </a:spcBef>
            <a:spcAft>
              <a:spcPct val="35000"/>
            </a:spcAft>
          </a:pPr>
          <a:r>
            <a:rPr lang="en-US" sz="1400" kern="1200"/>
            <a:t>Causing an object to vibrate or oscillate (e.g., transforming a standard knife into an electric knife by introducing oscillating blades)</a:t>
          </a:r>
        </a:p>
      </dsp:txBody>
      <dsp:txXfrm>
        <a:off x="1102832" y="2543530"/>
        <a:ext cx="4411328" cy="1198686"/>
      </dsp:txXfrm>
    </dsp:sp>
    <dsp:sp modelId="{5E9B6BF3-03F2-024D-A6F7-942B5AB08558}">
      <dsp:nvSpPr>
        <dsp:cNvPr id="0" name=""/>
        <dsp:cNvSpPr/>
      </dsp:nvSpPr>
      <dsp:spPr>
        <a:xfrm>
          <a:off x="0" y="2543530"/>
          <a:ext cx="1102832" cy="1198686"/>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58358" tIns="118404" rIns="58358" bIns="118404" numCol="1" spcCol="1270" anchor="ctr" anchorCtr="0">
          <a:noAutofit/>
        </a:bodyPr>
        <a:lstStyle/>
        <a:p>
          <a:pPr lvl="0" algn="ctr" defTabSz="755650">
            <a:lnSpc>
              <a:spcPct val="90000"/>
            </a:lnSpc>
            <a:spcBef>
              <a:spcPct val="0"/>
            </a:spcBef>
            <a:spcAft>
              <a:spcPct val="35000"/>
            </a:spcAft>
          </a:pPr>
          <a:r>
            <a:rPr lang="en-US" sz="1700" kern="1200"/>
            <a:t>Causing</a:t>
          </a:r>
        </a:p>
      </dsp:txBody>
      <dsp:txXfrm>
        <a:off x="0" y="2543530"/>
        <a:ext cx="1102832" cy="1198686"/>
      </dsp:txXfrm>
    </dsp:sp>
    <dsp:sp modelId="{C4BDBDCA-6F01-854D-8ADD-08F5D2D5D0C1}">
      <dsp:nvSpPr>
        <dsp:cNvPr id="0" name=""/>
        <dsp:cNvSpPr/>
      </dsp:nvSpPr>
      <dsp:spPr>
        <a:xfrm>
          <a:off x="1102832" y="3814138"/>
          <a:ext cx="4411328" cy="1198686"/>
        </a:xfrm>
        <a:prstGeom prst="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5592" tIns="304466" rIns="85592" bIns="304466" numCol="1" spcCol="1270" anchor="ctr" anchorCtr="0">
          <a:noAutofit/>
        </a:bodyPr>
        <a:lstStyle/>
        <a:p>
          <a:pPr lvl="0" algn="l" defTabSz="622300">
            <a:lnSpc>
              <a:spcPct val="90000"/>
            </a:lnSpc>
            <a:spcBef>
              <a:spcPct val="0"/>
            </a:spcBef>
            <a:spcAft>
              <a:spcPct val="35000"/>
            </a:spcAft>
          </a:pPr>
          <a:r>
            <a:rPr lang="en-US" sz="1400" kern="1200"/>
            <a:t>Changing the properties of the object (e.g., freezing the chocolate syrup and then molding the bottles around the syrup). </a:t>
          </a:r>
        </a:p>
      </dsp:txBody>
      <dsp:txXfrm>
        <a:off x="1102832" y="3814138"/>
        <a:ext cx="4411328" cy="1198686"/>
      </dsp:txXfrm>
    </dsp:sp>
    <dsp:sp modelId="{DA07ADE2-C381-1D4D-A6D2-1A73499A80D6}">
      <dsp:nvSpPr>
        <dsp:cNvPr id="0" name=""/>
        <dsp:cNvSpPr/>
      </dsp:nvSpPr>
      <dsp:spPr>
        <a:xfrm>
          <a:off x="0" y="3814138"/>
          <a:ext cx="1102832" cy="1198686"/>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58358" tIns="118404" rIns="58358" bIns="118404" numCol="1" spcCol="1270" anchor="ctr" anchorCtr="0">
          <a:noAutofit/>
        </a:bodyPr>
        <a:lstStyle/>
        <a:p>
          <a:pPr lvl="0" algn="ctr" defTabSz="755650">
            <a:lnSpc>
              <a:spcPct val="90000"/>
            </a:lnSpc>
            <a:spcBef>
              <a:spcPct val="0"/>
            </a:spcBef>
            <a:spcAft>
              <a:spcPct val="35000"/>
            </a:spcAft>
          </a:pPr>
          <a:r>
            <a:rPr lang="en-US" sz="1700" kern="1200"/>
            <a:t>Changing</a:t>
          </a:r>
        </a:p>
      </dsp:txBody>
      <dsp:txXfrm>
        <a:off x="0" y="3814138"/>
        <a:ext cx="1102832" cy="1198686"/>
      </dsp:txXfrm>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xmlns="">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xmlns="">
        <dgm1611:autoBuNodeInfo lvl="1" ptType="sibTrans">
          <dgm1611:buPr prefix="" leadZeros="0">
            <a:buAutoNum type="arabicParenBoth"/>
          </dgm1611:buPr>
        </dgm1611:autoBuNodeInfo>
      </dgm1611:autoBuNodeInfoLst>
    </a:ext>
  </dgm:extLst>
</dgm:layoutDef>
</file>

<file path=ppt/diagrams/layout3.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51033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10/9/2024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10/9/2024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10/9/2024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10/9/2024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10/9/2024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10/9/2024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456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77248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10/9/2024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6" r:id="rId12"/>
    <p:sldLayoutId id="2147483667" r:id="rId13"/>
    <p:sldLayoutId id="2147483668"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google.com/url?sa=i&amp;url=https://www.vitelglobal.com/blog/the-rise-of-entrepreneurship-in-usa/&amp;psig=AOvVaw1JMDpxI62TOpF1uHLMG31H&amp;ust=1714375052817000&amp;source=images&amp;cd=vfe&amp;opi=89978449&amp;ved=0CBIQjRxqFwoTCOip6_Ku5IUDFQAAAAAdAAAAABA6" TargetMode="External"/><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6.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4.png"/><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6.svg"/><Relationship Id="rId2" Type="http://schemas.openxmlformats.org/officeDocument/2006/relationships/image" Target="../media/image29.jpeg"/><Relationship Id="rId1" Type="http://schemas.openxmlformats.org/officeDocument/2006/relationships/slideLayout" Target="../slideLayouts/slideLayout13.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267361" y="1973632"/>
            <a:ext cx="5336415" cy="1077218"/>
          </a:xfrm>
          <a:prstGeom prst="rect">
            <a:avLst/>
          </a:prstGeom>
          <a:noFill/>
        </p:spPr>
        <p:txBody>
          <a:bodyPr wrap="square" rtlCol="0">
            <a:spAutoFit/>
          </a:bodyPr>
          <a:lstStyle/>
          <a:p>
            <a:r>
              <a:rPr lang="en-US" sz="3200" b="1" dirty="0" smtClean="0">
                <a:solidFill>
                  <a:srgbClr val="00B0F0"/>
                </a:solidFill>
                <a:latin typeface="Alexandria" charset="0"/>
                <a:cs typeface="Alexandria" charset="0"/>
              </a:rPr>
              <a:t>Entrepreneurship</a:t>
            </a:r>
          </a:p>
          <a:p>
            <a:r>
              <a:rPr lang="ar-EG" sz="3200" b="1" dirty="0" smtClean="0">
                <a:solidFill>
                  <a:srgbClr val="00B0F0"/>
                </a:solidFill>
                <a:latin typeface="Alexandria" charset="0"/>
                <a:cs typeface="Alexandria" charset="0"/>
              </a:rPr>
              <a:t>ريادة الأعمال</a:t>
            </a:r>
            <a:endParaRPr lang="en-US" sz="3200" b="1" dirty="0">
              <a:solidFill>
                <a:srgbClr val="00B0F0"/>
              </a:solidFill>
              <a:latin typeface="Alexandria" charset="0"/>
              <a:cs typeface="Alexandria" charset="0"/>
            </a:endParaRPr>
          </a:p>
        </p:txBody>
      </p:sp>
      <p:sp>
        <p:nvSpPr>
          <p:cNvPr id="10" name="Rectangle: Rounded Corners 9"/>
          <p:cNvSpPr/>
          <p:nvPr/>
        </p:nvSpPr>
        <p:spPr>
          <a:xfrm>
            <a:off x="5704724" y="36555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2</a:t>
            </a:r>
            <a:endParaRPr lang="en-US" sz="2800" b="1" dirty="0">
              <a:solidFill>
                <a:schemeClr val="bg1"/>
              </a:solidFill>
              <a:latin typeface="Alexandria" charset="0"/>
              <a:cs typeface="Alexandria" charset="0"/>
            </a:endParaRPr>
          </a:p>
        </p:txBody>
      </p:sp>
      <p:sp>
        <p:nvSpPr>
          <p:cNvPr id="11" name="TextBox 10"/>
          <p:cNvSpPr txBox="1"/>
          <p:nvPr/>
        </p:nvSpPr>
        <p:spPr>
          <a:xfrm>
            <a:off x="8265416" y="3078851"/>
            <a:ext cx="3531122" cy="400110"/>
          </a:xfrm>
          <a:prstGeom prst="rect">
            <a:avLst/>
          </a:prstGeom>
          <a:noFill/>
        </p:spPr>
        <p:txBody>
          <a:bodyPr wrap="square" rtlCol="0">
            <a:spAutoFit/>
          </a:bodyPr>
          <a:lstStyle/>
          <a:p>
            <a:r>
              <a:rPr lang="en-US" sz="2000" dirty="0" smtClean="0">
                <a:latin typeface="Alexandria" charset="0"/>
                <a:cs typeface="Alexandria" charset="0"/>
              </a:rPr>
              <a:t>MGM 303</a:t>
            </a:r>
            <a:endParaRPr lang="en-US" sz="2000" dirty="0">
              <a:latin typeface="Alexandria" charset="0"/>
              <a:cs typeface="Alexandria" charset="0"/>
            </a:endParaRPr>
          </a:p>
        </p:txBody>
      </p:sp>
      <p:sp>
        <p:nvSpPr>
          <p:cNvPr id="12" name="TextBox 11"/>
          <p:cNvSpPr txBox="1"/>
          <p:nvPr/>
        </p:nvSpPr>
        <p:spPr>
          <a:xfrm>
            <a:off x="459185" y="6260109"/>
            <a:ext cx="53597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Thana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xmlns="" id="{39C65316-BFB1-4A3F-B8B9-F9622013BFC3}"/>
              </a:ext>
            </a:extLst>
          </p:cNvPr>
          <p:cNvSpPr txBox="1">
            <a:spLocks/>
          </p:cNvSpPr>
          <p:nvPr/>
        </p:nvSpPr>
        <p:spPr>
          <a:xfrm>
            <a:off x="5462179" y="4343468"/>
            <a:ext cx="5292257" cy="60646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mn-lt"/>
              </a:rPr>
              <a:t>Inside the Entrepreneurial Mind: From Ideas to Reality</a:t>
            </a:r>
          </a:p>
        </p:txBody>
      </p:sp>
      <p:sp>
        <p:nvSpPr>
          <p:cNvPr id="15" name="Title 1">
            <a:extLst>
              <a:ext uri="{FF2B5EF4-FFF2-40B4-BE49-F238E27FC236}">
                <a16:creationId xmlns:a16="http://schemas.microsoft.com/office/drawing/2014/main" xmlns="" id="{39C65316-BFB1-4A3F-B8B9-F9622013BFC3}"/>
              </a:ext>
            </a:extLst>
          </p:cNvPr>
          <p:cNvSpPr txBox="1">
            <a:spLocks/>
          </p:cNvSpPr>
          <p:nvPr/>
        </p:nvSpPr>
        <p:spPr>
          <a:xfrm>
            <a:off x="5469439" y="5004524"/>
            <a:ext cx="5094393" cy="4235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EG" sz="2400" b="1" dirty="0">
                <a:latin typeface="+mn-lt"/>
              </a:rPr>
              <a:t>داخل العقل الريادي: من الأفكار إلى الواقع</a:t>
            </a:r>
          </a:p>
        </p:txBody>
      </p:sp>
      <p:sp>
        <p:nvSpPr>
          <p:cNvPr id="16" name="TextBox 15"/>
          <p:cNvSpPr txBox="1"/>
          <p:nvPr/>
        </p:nvSpPr>
        <p:spPr>
          <a:xfrm>
            <a:off x="6664655" y="6335232"/>
            <a:ext cx="5359724" cy="523220"/>
          </a:xfrm>
          <a:prstGeom prst="rect">
            <a:avLst/>
          </a:prstGeom>
          <a:noFill/>
        </p:spPr>
        <p:txBody>
          <a:bodyPr wrap="square" rtlCol="0">
            <a:spAutoFit/>
          </a:bodyPr>
          <a:lstStyle/>
          <a:p>
            <a:pPr algn="r" rtl="1"/>
            <a:r>
              <a:rPr lang="ar-EG" sz="2800" b="1" dirty="0" smtClean="0">
                <a:solidFill>
                  <a:srgbClr val="00B0F0"/>
                </a:solidFill>
                <a:latin typeface="Alexandria" charset="0"/>
                <a:cs typeface="Alexandria" charset="0"/>
              </a:rPr>
              <a:t>د/ ثناء أحمد</a:t>
            </a:r>
            <a:endParaRPr lang="en-US" sz="2800" b="1" dirty="0">
              <a:solidFill>
                <a:srgbClr val="00B0F0"/>
              </a:solidFill>
              <a:latin typeface="Alexandria" charset="0"/>
              <a:cs typeface="Alexandria" charset="0"/>
            </a:endParaRPr>
          </a:p>
        </p:txBody>
      </p:sp>
      <p:sp>
        <p:nvSpPr>
          <p:cNvPr id="17" name="TextBox 16"/>
          <p:cNvSpPr txBox="1"/>
          <p:nvPr/>
        </p:nvSpPr>
        <p:spPr>
          <a:xfrm>
            <a:off x="6751739" y="5833519"/>
            <a:ext cx="4886463" cy="523220"/>
          </a:xfrm>
          <a:prstGeom prst="rect">
            <a:avLst/>
          </a:prstGeom>
          <a:noFill/>
        </p:spPr>
        <p:txBody>
          <a:bodyPr wrap="square" rtlCol="0">
            <a:spAutoFit/>
          </a:bodyPr>
          <a:lstStyle/>
          <a:p>
            <a:pPr algn="r" rtl="1"/>
            <a:r>
              <a:rPr lang="ar-EG" sz="2800" b="1" dirty="0" smtClean="0">
                <a:solidFill>
                  <a:srgbClr val="00B0F0"/>
                </a:solidFill>
                <a:latin typeface="Alexandria" charset="0"/>
                <a:cs typeface="Alexandria" charset="0"/>
              </a:rPr>
              <a:t>إعداد</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49098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a:t>
            </a:r>
            <a:r>
              <a:rPr lang="ar-EG" sz="2800" b="1" dirty="0" smtClean="0">
                <a:solidFill>
                  <a:srgbClr val="00B0F0"/>
                </a:solidFill>
                <a:latin typeface="Alexandria" charset="0"/>
                <a:cs typeface="Alexandria" charset="0"/>
              </a:rPr>
              <a:t>التعلٌّم</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TextBox 8">
            <a:extLst>
              <a:ext uri="{FF2B5EF4-FFF2-40B4-BE49-F238E27FC236}">
                <a16:creationId xmlns:a16="http://schemas.microsoft.com/office/drawing/2014/main" xmlns="" id="{7E3CE1D8-74BF-F622-2CFB-2E3F3756924C}"/>
              </a:ext>
            </a:extLst>
          </p:cNvPr>
          <p:cNvGraphicFramePr/>
          <p:nvPr>
            <p:extLst>
              <p:ext uri="{D42A27DB-BD31-4B8C-83A1-F6EECF244321}">
                <p14:modId xmlns:p14="http://schemas.microsoft.com/office/powerpoint/2010/main" val="543074251"/>
              </p:ext>
            </p:extLst>
          </p:nvPr>
        </p:nvGraphicFramePr>
        <p:xfrm>
          <a:off x="696038" y="1992573"/>
          <a:ext cx="11041039" cy="41762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320784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a:t>
            </a:r>
            <a:r>
              <a:rPr lang="ar-EG" sz="2800" b="1" dirty="0" smtClean="0">
                <a:solidFill>
                  <a:srgbClr val="00B0F0"/>
                </a:solidFill>
                <a:latin typeface="Alexandria" charset="0"/>
                <a:cs typeface="Alexandria" charset="0"/>
              </a:rPr>
              <a:t>التعلٌّم</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extBox 8">
            <a:extLst>
              <a:ext uri="{FF2B5EF4-FFF2-40B4-BE49-F238E27FC236}">
                <a16:creationId xmlns:a16="http://schemas.microsoft.com/office/drawing/2014/main" xmlns="" id="{BCFFF5FB-6C4A-E0BE-996B-53572A4A0C6C}"/>
              </a:ext>
            </a:extLst>
          </p:cNvPr>
          <p:cNvGraphicFramePr/>
          <p:nvPr>
            <p:extLst>
              <p:ext uri="{D42A27DB-BD31-4B8C-83A1-F6EECF244321}">
                <p14:modId xmlns:p14="http://schemas.microsoft.com/office/powerpoint/2010/main" val="2872719387"/>
              </p:ext>
            </p:extLst>
          </p:nvPr>
        </p:nvGraphicFramePr>
        <p:xfrm>
          <a:off x="1049608" y="1787856"/>
          <a:ext cx="10391303" cy="45447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96209568"/>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Introduction</a:t>
            </a:r>
          </a:p>
          <a:p>
            <a:r>
              <a:rPr lang="ar-EG" sz="2800" b="1" dirty="0">
                <a:solidFill>
                  <a:srgbClr val="00B0F0"/>
                </a:solidFill>
                <a:latin typeface="Alexandria" charset="0"/>
                <a:cs typeface="Alexandria" charset="0"/>
              </a:rPr>
              <a:t>مقدمة</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4" descr="REASONS FOR THE RISE OF ENTREPRENEURSHIP IN USA">
            <a:hlinkClick r:id="rId3"/>
            <a:extLst>
              <a:ext uri="{FF2B5EF4-FFF2-40B4-BE49-F238E27FC236}">
                <a16:creationId xmlns:a16="http://schemas.microsoft.com/office/drawing/2014/main" xmlns="" id="{1540511B-3FA1-EFC9-3997-1768C57C1B7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3466" r="18523" b="1"/>
          <a:stretch/>
        </p:blipFill>
        <p:spPr bwMode="auto">
          <a:xfrm>
            <a:off x="526471" y="1651244"/>
            <a:ext cx="4995071" cy="4735387"/>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a:noFill/>
          <a:extLst>
            <a:ext uri="{909E8E84-426E-40DD-AFC4-6F175D3DCCD1}">
              <a14:hiddenFill xmlns:a14="http://schemas.microsoft.com/office/drawing/2010/main">
                <a:solidFill>
                  <a:srgbClr val="FFFFFF"/>
                </a:solidFill>
              </a14:hiddenFill>
            </a:ext>
          </a:extLst>
        </p:spPr>
      </p:pic>
      <p:sp>
        <p:nvSpPr>
          <p:cNvPr id="13" name="Rectangle 3">
            <a:extLst>
              <a:ext uri="{FF2B5EF4-FFF2-40B4-BE49-F238E27FC236}">
                <a16:creationId xmlns:a16="http://schemas.microsoft.com/office/drawing/2014/main" xmlns="" id="{E884C09D-F31E-273D-8F0B-E96E4C3A807C}"/>
              </a:ext>
            </a:extLst>
          </p:cNvPr>
          <p:cNvSpPr txBox="1">
            <a:spLocks noChangeArrowheads="1"/>
          </p:cNvSpPr>
          <p:nvPr/>
        </p:nvSpPr>
        <p:spPr>
          <a:xfrm>
            <a:off x="5718409" y="1817531"/>
            <a:ext cx="6074510" cy="443243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lnSpc>
                <a:spcPct val="100000"/>
              </a:lnSpc>
              <a:spcBef>
                <a:spcPct val="60000"/>
              </a:spcBef>
            </a:pPr>
            <a:r>
              <a:rPr lang="en-US" altLang="ar-JO" sz="2000" b="1" dirty="0"/>
              <a:t>Entrepreneurship</a:t>
            </a:r>
            <a:r>
              <a:rPr lang="en-US" altLang="ar-JO" sz="2000" dirty="0"/>
              <a:t>: The result of a disciplined, systematic process of applying creativity and innovation to the needs and opportunities in the marketplace.  </a:t>
            </a:r>
          </a:p>
          <a:p>
            <a:pPr eaLnBrk="1" hangingPunct="1">
              <a:lnSpc>
                <a:spcPct val="100000"/>
              </a:lnSpc>
              <a:spcBef>
                <a:spcPct val="60000"/>
              </a:spcBef>
            </a:pPr>
            <a:r>
              <a:rPr lang="en-US" altLang="ar-JO" sz="2000" dirty="0"/>
              <a:t>Entrepreneurs connect their creative ideas with the purposeful action and structure of a business.  </a:t>
            </a:r>
          </a:p>
          <a:p>
            <a:pPr algn="r" rtl="1">
              <a:lnSpc>
                <a:spcPct val="100000"/>
              </a:lnSpc>
              <a:spcBef>
                <a:spcPct val="60000"/>
              </a:spcBef>
            </a:pPr>
            <a:endParaRPr lang="en-US" altLang="ar-JO" sz="2000" b="1" dirty="0"/>
          </a:p>
          <a:p>
            <a:pPr algn="justLow" rtl="1">
              <a:lnSpc>
                <a:spcPct val="100000"/>
              </a:lnSpc>
              <a:spcBef>
                <a:spcPct val="60000"/>
              </a:spcBef>
            </a:pPr>
            <a:r>
              <a:rPr lang="ar-EG" altLang="ar-JO" sz="2000" b="1" dirty="0"/>
              <a:t>ريادة الأعمال</a:t>
            </a:r>
            <a:r>
              <a:rPr lang="en-US" altLang="ar-JO" sz="2000" dirty="0"/>
              <a:t>: </a:t>
            </a:r>
            <a:r>
              <a:rPr lang="ar-EG" altLang="ar-JO" sz="2000" dirty="0"/>
              <a:t>هي نتيجة لعملية منضبطة ومنهجية لتطبيق الإبداع والابتكار على الاحتياجات والفرص في السوق. </a:t>
            </a:r>
            <a:endParaRPr lang="en-US" altLang="ar-JO" sz="2000" dirty="0"/>
          </a:p>
          <a:p>
            <a:pPr algn="justLow" rtl="1">
              <a:lnSpc>
                <a:spcPct val="100000"/>
              </a:lnSpc>
              <a:spcBef>
                <a:spcPct val="60000"/>
              </a:spcBef>
            </a:pPr>
            <a:r>
              <a:rPr lang="ar-EG" altLang="ar-JO" sz="2000" dirty="0"/>
              <a:t>يربط رواد الأعمال أفكارهم الإبداعية بالعمل الهادف وهيكلة الأعمال. </a:t>
            </a:r>
            <a:endParaRPr lang="en-US" altLang="ar-JO" sz="2000" dirty="0"/>
          </a:p>
        </p:txBody>
      </p:sp>
    </p:spTree>
    <p:extLst>
      <p:ext uri="{BB962C8B-B14F-4D97-AF65-F5344CB8AC3E}">
        <p14:creationId xmlns:p14="http://schemas.microsoft.com/office/powerpoint/2010/main" val="1442225334"/>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Creativity vs. Innovation </a:t>
            </a:r>
          </a:p>
          <a:p>
            <a:r>
              <a:rPr lang="ar-EG" sz="2800" b="1" dirty="0">
                <a:solidFill>
                  <a:srgbClr val="00B0F0"/>
                </a:solidFill>
                <a:latin typeface="Alexandria" charset="0"/>
                <a:cs typeface="Alexandria" charset="0"/>
              </a:rPr>
              <a:t>الإبداع مقابل </a:t>
            </a:r>
            <a:r>
              <a:rPr lang="ar-EG" sz="2800" b="1" dirty="0" smtClean="0">
                <a:solidFill>
                  <a:srgbClr val="00B0F0"/>
                </a:solidFill>
                <a:latin typeface="Alexandria" charset="0"/>
                <a:cs typeface="Alexandria" charset="0"/>
              </a:rPr>
              <a:t>الابتكار</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9" descr="Difference Between Creativity And Innovation (with Example, 50% OFF">
            <a:extLst>
              <a:ext uri="{FF2B5EF4-FFF2-40B4-BE49-F238E27FC236}">
                <a16:creationId xmlns:a16="http://schemas.microsoft.com/office/drawing/2014/main" xmlns="" id="{00C036DA-6D5B-1B31-BA96-2E8DC36242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51458" y="1884002"/>
            <a:ext cx="8341943" cy="459565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xmlns="" id="{C20E9E51-F3A5-51FF-D22B-762C9E998D7A}"/>
              </a:ext>
            </a:extLst>
          </p:cNvPr>
          <p:cNvSpPr txBox="1"/>
          <p:nvPr/>
        </p:nvSpPr>
        <p:spPr>
          <a:xfrm>
            <a:off x="3545023" y="1688612"/>
            <a:ext cx="1238464" cy="400110"/>
          </a:xfrm>
          <a:prstGeom prst="rect">
            <a:avLst/>
          </a:prstGeom>
          <a:noFill/>
        </p:spPr>
        <p:txBody>
          <a:bodyPr wrap="square" rtlCol="0">
            <a:spAutoFit/>
          </a:bodyPr>
          <a:lstStyle/>
          <a:p>
            <a:pPr algn="ctr"/>
            <a:r>
              <a:rPr lang="ar-EG" sz="2000" b="1" dirty="0" smtClean="0"/>
              <a:t>الإبداع</a:t>
            </a:r>
            <a:endParaRPr lang="en-US" sz="2000" b="1" dirty="0"/>
          </a:p>
        </p:txBody>
      </p:sp>
      <p:sp>
        <p:nvSpPr>
          <p:cNvPr id="17" name="TextBox 16">
            <a:extLst>
              <a:ext uri="{FF2B5EF4-FFF2-40B4-BE49-F238E27FC236}">
                <a16:creationId xmlns:a16="http://schemas.microsoft.com/office/drawing/2014/main" xmlns="" id="{0ACBDCB3-2BF5-0AEC-5E24-E97F7FBD63A2}"/>
              </a:ext>
            </a:extLst>
          </p:cNvPr>
          <p:cNvSpPr txBox="1"/>
          <p:nvPr/>
        </p:nvSpPr>
        <p:spPr>
          <a:xfrm>
            <a:off x="7279074" y="1719390"/>
            <a:ext cx="1238464" cy="400110"/>
          </a:xfrm>
          <a:prstGeom prst="rect">
            <a:avLst/>
          </a:prstGeom>
          <a:noFill/>
        </p:spPr>
        <p:txBody>
          <a:bodyPr wrap="square" rtlCol="0">
            <a:spAutoFit/>
          </a:bodyPr>
          <a:lstStyle/>
          <a:p>
            <a:pPr algn="ctr"/>
            <a:r>
              <a:rPr lang="ar-EG" sz="2000" b="1" dirty="0"/>
              <a:t>الابتكار</a:t>
            </a:r>
            <a:endParaRPr lang="en-US" sz="2000" b="1" dirty="0"/>
          </a:p>
        </p:txBody>
      </p:sp>
    </p:spTree>
    <p:extLst>
      <p:ext uri="{BB962C8B-B14F-4D97-AF65-F5344CB8AC3E}">
        <p14:creationId xmlns:p14="http://schemas.microsoft.com/office/powerpoint/2010/main" val="3900130212"/>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Creativity vs. Innovation </a:t>
              </a:r>
            </a:p>
            <a:p>
              <a:r>
                <a:rPr lang="ar-EG" sz="2800" b="1" dirty="0">
                  <a:solidFill>
                    <a:srgbClr val="00B0F0"/>
                  </a:solidFill>
                  <a:latin typeface="Alexandria" charset="0"/>
                  <a:cs typeface="Alexandria" charset="0"/>
                </a:rPr>
                <a:t>الإبداع مقابل </a:t>
              </a:r>
              <a:r>
                <a:rPr lang="ar-EG" sz="2800" b="1" dirty="0" smtClean="0">
                  <a:solidFill>
                    <a:srgbClr val="00B0F0"/>
                  </a:solidFill>
                  <a:latin typeface="Alexandria" charset="0"/>
                  <a:cs typeface="Alexandria" charset="0"/>
                </a:rPr>
                <a:t>الابتكار</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3" name="Rectangle 3">
            <a:extLst>
              <a:ext uri="{FF2B5EF4-FFF2-40B4-BE49-F238E27FC236}">
                <a16:creationId xmlns:a16="http://schemas.microsoft.com/office/drawing/2014/main" xmlns="" id="{0B8635F7-D391-C21A-7949-0A2C5B7624D4}"/>
              </a:ext>
            </a:extLst>
          </p:cNvPr>
          <p:cNvSpPr txBox="1">
            <a:spLocks noChangeArrowheads="1"/>
          </p:cNvSpPr>
          <p:nvPr/>
        </p:nvSpPr>
        <p:spPr>
          <a:xfrm>
            <a:off x="6067052" y="1828799"/>
            <a:ext cx="5596112" cy="4227037"/>
          </a:xfrm>
          <a:prstGeom prst="rect">
            <a:avLst/>
          </a:prstGeom>
          <a:solidFill>
            <a:srgbClr val="203E5F"/>
          </a:solidFill>
        </p:spPr>
        <p:txBody>
          <a:bodyPr anchor="ct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20700" indent="-411163" algn="justLow">
              <a:spcBef>
                <a:spcPct val="60000"/>
              </a:spcBef>
              <a:buSzPct val="115000"/>
            </a:pPr>
            <a:r>
              <a:rPr lang="en-US" altLang="ar-JO" sz="2400" b="1" dirty="0">
                <a:solidFill>
                  <a:srgbClr val="FFC000"/>
                </a:solidFill>
              </a:rPr>
              <a:t>Creativity</a:t>
            </a:r>
            <a:r>
              <a:rPr lang="en-US" altLang="ar-JO" sz="2400" dirty="0">
                <a:solidFill>
                  <a:srgbClr val="FFFFFF"/>
                </a:solidFill>
              </a:rPr>
              <a:t>:</a:t>
            </a:r>
            <a:r>
              <a:rPr lang="en-US" altLang="ar-JO" sz="2400" b="1" dirty="0">
                <a:solidFill>
                  <a:srgbClr val="FFFFFF"/>
                </a:solidFill>
              </a:rPr>
              <a:t> </a:t>
            </a:r>
            <a:r>
              <a:rPr lang="en-US" altLang="ar-JO" sz="2400" dirty="0">
                <a:solidFill>
                  <a:srgbClr val="FFFFFF"/>
                </a:solidFill>
              </a:rPr>
              <a:t>the ability to develop new ideas and to discover new ways of looking at problems and opportunities; </a:t>
            </a:r>
            <a:r>
              <a:rPr lang="en-US" altLang="ar-JO" sz="2400" i="1" dirty="0">
                <a:solidFill>
                  <a:srgbClr val="FFFFFF"/>
                </a:solidFill>
              </a:rPr>
              <a:t>thinking</a:t>
            </a:r>
            <a:r>
              <a:rPr lang="en-US" altLang="ar-JO" sz="2400" dirty="0">
                <a:solidFill>
                  <a:srgbClr val="FFFFFF"/>
                </a:solidFill>
              </a:rPr>
              <a:t> new things.</a:t>
            </a:r>
          </a:p>
          <a:p>
            <a:pPr marL="520700" indent="-411163" algn="justLow">
              <a:spcBef>
                <a:spcPct val="60000"/>
              </a:spcBef>
              <a:buSzPct val="115000"/>
            </a:pPr>
            <a:r>
              <a:rPr lang="en-US" altLang="ar-JO" sz="2400" b="1" dirty="0">
                <a:solidFill>
                  <a:srgbClr val="FFC000"/>
                </a:solidFill>
              </a:rPr>
              <a:t>Innovation</a:t>
            </a:r>
            <a:r>
              <a:rPr lang="en-US" altLang="ar-JO" sz="2400" dirty="0">
                <a:solidFill>
                  <a:srgbClr val="FFC000"/>
                </a:solidFill>
              </a:rPr>
              <a:t>:</a:t>
            </a:r>
            <a:r>
              <a:rPr lang="en-US" altLang="ar-JO" sz="2400" b="1" dirty="0">
                <a:solidFill>
                  <a:srgbClr val="FFC000"/>
                </a:solidFill>
              </a:rPr>
              <a:t> </a:t>
            </a:r>
            <a:r>
              <a:rPr lang="en-US" altLang="ar-JO" sz="2400" dirty="0">
                <a:solidFill>
                  <a:srgbClr val="FFFFFF"/>
                </a:solidFill>
              </a:rPr>
              <a:t>the ability to apply creative solutions to problems or opportunities to enhance or to enrich people’s lives; </a:t>
            </a:r>
            <a:r>
              <a:rPr lang="en-US" altLang="ar-JO" sz="2400" i="1" dirty="0">
                <a:solidFill>
                  <a:srgbClr val="FFFFFF"/>
                </a:solidFill>
              </a:rPr>
              <a:t>doing</a:t>
            </a:r>
            <a:r>
              <a:rPr lang="en-US" altLang="ar-JO" sz="2400" dirty="0">
                <a:solidFill>
                  <a:srgbClr val="FFFFFF"/>
                </a:solidFill>
              </a:rPr>
              <a:t> new things.  </a:t>
            </a:r>
          </a:p>
          <a:p>
            <a:pPr marL="520700" indent="-411163" algn="justLow" rtl="1">
              <a:spcBef>
                <a:spcPct val="60000"/>
              </a:spcBef>
              <a:buSzPct val="115000"/>
            </a:pPr>
            <a:endParaRPr lang="en-US" altLang="ar-JO" sz="2400" b="1" dirty="0">
              <a:solidFill>
                <a:srgbClr val="FFC000"/>
              </a:solidFill>
            </a:endParaRPr>
          </a:p>
          <a:p>
            <a:pPr marL="520700" indent="-411163" algn="justLow" rtl="1">
              <a:spcBef>
                <a:spcPct val="60000"/>
              </a:spcBef>
              <a:buSzPct val="115000"/>
            </a:pPr>
            <a:r>
              <a:rPr lang="ar-EG" altLang="ar-JO" sz="2400" b="1" dirty="0">
                <a:solidFill>
                  <a:srgbClr val="FFC000"/>
                </a:solidFill>
              </a:rPr>
              <a:t>الابداع </a:t>
            </a:r>
            <a:r>
              <a:rPr lang="en-US" altLang="ar-JO" sz="2400" b="1" dirty="0">
                <a:solidFill>
                  <a:srgbClr val="FFFFFF"/>
                </a:solidFill>
              </a:rPr>
              <a:t> </a:t>
            </a:r>
            <a:r>
              <a:rPr lang="ar-EG" altLang="ar-JO" sz="2400" dirty="0">
                <a:solidFill>
                  <a:srgbClr val="FFFFFF"/>
                </a:solidFill>
              </a:rPr>
              <a:t>القدرة على تطوير أفكار جديدة واكتشاف طرق جديدة للنظر في المشاكل والفرص ؛ التفكير في أشياء جديدة</a:t>
            </a:r>
            <a:r>
              <a:rPr lang="en-US" altLang="ar-JO" sz="2400" dirty="0">
                <a:solidFill>
                  <a:srgbClr val="FFFFFF"/>
                </a:solidFill>
              </a:rPr>
              <a:t>.</a:t>
            </a:r>
          </a:p>
          <a:p>
            <a:pPr marL="520700" indent="-411163" algn="justLow" rtl="1">
              <a:spcBef>
                <a:spcPct val="60000"/>
              </a:spcBef>
              <a:buSzPct val="115000"/>
            </a:pPr>
            <a:r>
              <a:rPr lang="ar-EG" altLang="ar-JO" sz="2400" b="1" dirty="0">
                <a:solidFill>
                  <a:srgbClr val="FFC000"/>
                </a:solidFill>
              </a:rPr>
              <a:t>الابتكار</a:t>
            </a:r>
            <a:r>
              <a:rPr lang="en-US" altLang="ar-JO" sz="2400" dirty="0">
                <a:solidFill>
                  <a:srgbClr val="FFC000"/>
                </a:solidFill>
              </a:rPr>
              <a:t>:</a:t>
            </a:r>
            <a:r>
              <a:rPr lang="ar-EG" altLang="ar-JO" sz="2400" dirty="0">
                <a:solidFill>
                  <a:srgbClr val="FFC000"/>
                </a:solidFill>
              </a:rPr>
              <a:t> </a:t>
            </a:r>
            <a:r>
              <a:rPr lang="ar-EG" altLang="ar-JO" sz="2400" dirty="0">
                <a:solidFill>
                  <a:srgbClr val="FFFFFF"/>
                </a:solidFill>
              </a:rPr>
              <a:t>القدرة على تطبيق حلول إبداعية للمشاكل أو الفرص لتعزيز أو إثراء حياة الناس ؛ القيام بأشياء جديدة. </a:t>
            </a:r>
            <a:endParaRPr lang="en-US" altLang="ar-JO" sz="2400" dirty="0">
              <a:solidFill>
                <a:srgbClr val="FFFFFF"/>
              </a:solidFill>
            </a:endParaRPr>
          </a:p>
        </p:txBody>
      </p:sp>
      <p:pic>
        <p:nvPicPr>
          <p:cNvPr id="18" name="Picture 2" descr="Difference between Creativity and Innovation - GeeksforGeeks">
            <a:extLst>
              <a:ext uri="{FF2B5EF4-FFF2-40B4-BE49-F238E27FC236}">
                <a16:creationId xmlns:a16="http://schemas.microsoft.com/office/drawing/2014/main" xmlns="" id="{B6A2C1AC-FA04-291C-47ED-2803919997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167" y="1828800"/>
            <a:ext cx="4853092" cy="4227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6459905"/>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xmlns="" id="{B7DDC94D-504A-7285-164F-95449C2E0B95}"/>
              </a:ext>
            </a:extLst>
          </p:cNvPr>
          <p:cNvPicPr>
            <a:picLocks noChangeAspect="1"/>
          </p:cNvPicPr>
          <p:nvPr/>
        </p:nvPicPr>
        <p:blipFill>
          <a:blip r:embed="rId2"/>
          <a:stretch>
            <a:fillRect/>
          </a:stretch>
        </p:blipFill>
        <p:spPr>
          <a:xfrm>
            <a:off x="12700" y="0"/>
            <a:ext cx="12192000" cy="6858001"/>
          </a:xfrm>
          <a:prstGeom prst="rect">
            <a:avLst/>
          </a:prstGeom>
        </p:spPr>
      </p:pic>
      <p:sp>
        <p:nvSpPr>
          <p:cNvPr id="2" name="TextBox 1">
            <a:extLst>
              <a:ext uri="{FF2B5EF4-FFF2-40B4-BE49-F238E27FC236}">
                <a16:creationId xmlns:a16="http://schemas.microsoft.com/office/drawing/2014/main" xmlns="" id="{6C2AE2E2-BEE6-A1FA-E4B0-5FF483676642}"/>
              </a:ext>
            </a:extLst>
          </p:cNvPr>
          <p:cNvSpPr txBox="1"/>
          <p:nvPr/>
        </p:nvSpPr>
        <p:spPr>
          <a:xfrm>
            <a:off x="3766777" y="4252008"/>
            <a:ext cx="4954137" cy="461665"/>
          </a:xfrm>
          <a:prstGeom prst="rect">
            <a:avLst/>
          </a:prstGeom>
          <a:solidFill>
            <a:srgbClr val="FFFFFF"/>
          </a:solidFill>
        </p:spPr>
        <p:txBody>
          <a:bodyPr wrap="square" rtlCol="0">
            <a:spAutoFit/>
          </a:bodyPr>
          <a:lstStyle/>
          <a:p>
            <a:pPr algn="ctr"/>
            <a:r>
              <a:rPr lang="ar-EG" sz="2400" b="1" dirty="0"/>
              <a:t>أمثلة على أفكار ابتكارية تم تحويلها إلى منتجات</a:t>
            </a:r>
            <a:endParaRPr lang="en-US" sz="2400" b="1" dirty="0"/>
          </a:p>
        </p:txBody>
      </p:sp>
    </p:spTree>
    <p:extLst>
      <p:ext uri="{BB962C8B-B14F-4D97-AF65-F5344CB8AC3E}">
        <p14:creationId xmlns:p14="http://schemas.microsoft.com/office/powerpoint/2010/main" val="33333842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Failure: Part of the Creative Process! </a:t>
              </a:r>
              <a:r>
                <a:rPr lang="ar-EG" sz="2800" b="1" dirty="0">
                  <a:solidFill>
                    <a:srgbClr val="00B0F0"/>
                  </a:solidFill>
                  <a:latin typeface="Alexandria" charset="0"/>
                  <a:cs typeface="Alexandria" charset="0"/>
                </a:rPr>
                <a:t>الفشل: جزء من العملية الإبداعية</a:t>
              </a:r>
              <a:r>
                <a:rPr lang="ar-EG" sz="2800" b="1" dirty="0" smtClean="0">
                  <a:solidFill>
                    <a:srgbClr val="00B0F0"/>
                  </a:solidFill>
                  <a:latin typeface="Alexandria" charset="0"/>
                  <a:cs typeface="Alexandria" charset="0"/>
                </a:rPr>
                <a:t>!</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11" name="Picture 10" descr="Importance of Failure and How it Shapes Success | KeepnTrack Management  Software">
            <a:extLst>
              <a:ext uri="{FF2B5EF4-FFF2-40B4-BE49-F238E27FC236}">
                <a16:creationId xmlns:a16="http://schemas.microsoft.com/office/drawing/2014/main" xmlns="" id="{DBB1B2D9-3B43-F39B-69D1-366970A9EBF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7726" r="5593" b="1"/>
          <a:stretch/>
        </p:blipFill>
        <p:spPr bwMode="auto">
          <a:xfrm>
            <a:off x="56939" y="1375590"/>
            <a:ext cx="3790948" cy="5427818"/>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a:noFill/>
          <a:extLst>
            <a:ext uri="{909E8E84-426E-40DD-AFC4-6F175D3DCCD1}">
              <a14:hiddenFill xmlns:a14="http://schemas.microsoft.com/office/drawing/2010/main">
                <a:solidFill>
                  <a:srgbClr val="FFFFFF"/>
                </a:solidFill>
              </a14:hiddenFill>
            </a:ext>
          </a:extLst>
        </p:spPr>
      </p:pic>
      <p:sp>
        <p:nvSpPr>
          <p:cNvPr id="12" name="Rectangle 3">
            <a:extLst>
              <a:ext uri="{FF2B5EF4-FFF2-40B4-BE49-F238E27FC236}">
                <a16:creationId xmlns:a16="http://schemas.microsoft.com/office/drawing/2014/main" xmlns="" id="{7FAF3EB1-9ED2-39E8-9F47-BB5F5F035486}"/>
              </a:ext>
            </a:extLst>
          </p:cNvPr>
          <p:cNvSpPr txBox="1">
            <a:spLocks noChangeArrowheads="1"/>
          </p:cNvSpPr>
          <p:nvPr/>
        </p:nvSpPr>
        <p:spPr>
          <a:xfrm>
            <a:off x="3956945" y="1624084"/>
            <a:ext cx="8027046" cy="493752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itchFamily="2" charset="2"/>
              <a:buChar char="§"/>
            </a:pPr>
            <a:r>
              <a:rPr lang="en-US" altLang="ar-JO" sz="1800" dirty="0"/>
              <a:t>Most ideas don’t work, and most innovations fail</a:t>
            </a:r>
          </a:p>
          <a:p>
            <a:pPr>
              <a:buFont typeface="Wingdings" pitchFamily="2" charset="2"/>
              <a:buChar char="§"/>
            </a:pPr>
            <a:r>
              <a:rPr lang="en-US" altLang="ar-JO" sz="1800" dirty="0"/>
              <a:t>For every 5,000 to 10,000 new drug discoveries:</a:t>
            </a:r>
          </a:p>
          <a:p>
            <a:pPr lvl="1">
              <a:spcBef>
                <a:spcPts val="1000"/>
              </a:spcBef>
              <a:buFont typeface="Courier New" pitchFamily="49" charset="0"/>
              <a:buChar char="o"/>
            </a:pPr>
            <a:r>
              <a:rPr lang="en-US" altLang="ar-JO" sz="1800" dirty="0"/>
              <a:t> 250 get to preclinical trials</a:t>
            </a:r>
          </a:p>
          <a:p>
            <a:pPr lvl="1">
              <a:spcBef>
                <a:spcPts val="1000"/>
              </a:spcBef>
              <a:buFont typeface="Courier New" pitchFamily="49" charset="0"/>
              <a:buChar char="o"/>
            </a:pPr>
            <a:r>
              <a:rPr lang="en-US" altLang="ar-JO" sz="1800" dirty="0"/>
              <a:t>5 make it to clinical trials</a:t>
            </a:r>
          </a:p>
          <a:p>
            <a:pPr lvl="1">
              <a:spcBef>
                <a:spcPts val="1000"/>
              </a:spcBef>
              <a:buFont typeface="Courier New" pitchFamily="49" charset="0"/>
              <a:buChar char="o"/>
            </a:pPr>
            <a:r>
              <a:rPr lang="en-US" altLang="ar-JO" sz="1800" dirty="0"/>
              <a:t>1 or 2 are reviewed by the FDA</a:t>
            </a:r>
          </a:p>
          <a:p>
            <a:pPr lvl="1">
              <a:spcBef>
                <a:spcPts val="1000"/>
              </a:spcBef>
              <a:buFont typeface="Courier New" pitchFamily="49" charset="0"/>
              <a:buChar char="o"/>
            </a:pPr>
            <a:r>
              <a:rPr lang="en-US" altLang="ar-JO" sz="1800" dirty="0"/>
              <a:t>Only 1 gets to market </a:t>
            </a:r>
          </a:p>
          <a:p>
            <a:pPr>
              <a:buFont typeface="Wingdings" pitchFamily="2" charset="2"/>
              <a:buChar char="§"/>
            </a:pPr>
            <a:r>
              <a:rPr lang="en-US" altLang="ar-JO" sz="1800" dirty="0"/>
              <a:t>Failure is part of the creative process</a:t>
            </a:r>
          </a:p>
          <a:p>
            <a:pPr algn="r" rtl="1">
              <a:buFont typeface="Wingdings" pitchFamily="2" charset="2"/>
              <a:buChar char="§"/>
            </a:pPr>
            <a:r>
              <a:rPr lang="ar-EG" altLang="ar-JO" sz="1800" dirty="0" smtClean="0"/>
              <a:t>معظم </a:t>
            </a:r>
            <a:r>
              <a:rPr lang="ar-EG" altLang="ar-JO" sz="1800" dirty="0"/>
              <a:t>الأفكار لا تعمل ، ومعظم الابتكارات تفشل</a:t>
            </a:r>
          </a:p>
          <a:p>
            <a:pPr algn="r" rtl="1">
              <a:buFont typeface="Wingdings" pitchFamily="2" charset="2"/>
              <a:buChar char="§"/>
            </a:pPr>
            <a:r>
              <a:rPr lang="ar-EG" altLang="ar-JO" sz="1800" dirty="0"/>
              <a:t>لكل 5000 إلى 10000 اكتشاف دوائي جديد:</a:t>
            </a:r>
          </a:p>
          <a:p>
            <a:pPr lvl="1" algn="r" rtl="1">
              <a:buFont typeface="Courier New" pitchFamily="49" charset="0"/>
              <a:buChar char="o"/>
            </a:pPr>
            <a:r>
              <a:rPr lang="ar-EG" altLang="ar-JO" sz="1800" dirty="0"/>
              <a:t> 250 </a:t>
            </a:r>
            <a:r>
              <a:rPr lang="ar-EG" altLang="ar-JO" sz="1800" dirty="0" smtClean="0"/>
              <a:t>وصل إلى </a:t>
            </a:r>
            <a:r>
              <a:rPr lang="ar-EG" altLang="ar-JO" sz="1800" dirty="0"/>
              <a:t>التجارب قبل السريرية</a:t>
            </a:r>
          </a:p>
          <a:p>
            <a:pPr lvl="1" algn="r" rtl="1">
              <a:buFont typeface="Courier New" pitchFamily="49" charset="0"/>
              <a:buChar char="o"/>
            </a:pPr>
            <a:r>
              <a:rPr lang="ar-EG" altLang="ar-JO" sz="1800" dirty="0"/>
              <a:t>5 </a:t>
            </a:r>
            <a:r>
              <a:rPr lang="ar-EG" altLang="ar-JO" sz="1800" dirty="0" smtClean="0"/>
              <a:t>وصل إلى </a:t>
            </a:r>
            <a:r>
              <a:rPr lang="ar-EG" altLang="ar-JO" sz="1800" dirty="0"/>
              <a:t>التجارب السريرية</a:t>
            </a:r>
          </a:p>
          <a:p>
            <a:pPr lvl="1" algn="r" rtl="1">
              <a:buFont typeface="Courier New" pitchFamily="49" charset="0"/>
              <a:buChar char="o"/>
            </a:pPr>
            <a:r>
              <a:rPr lang="ar-EG" altLang="ar-JO" sz="1800" dirty="0"/>
              <a:t>تتم مراجعة 1 أو 2 من قبل إدارة الغذاء والدواء</a:t>
            </a:r>
          </a:p>
          <a:p>
            <a:pPr lvl="1" algn="r" rtl="1">
              <a:buFont typeface="Courier New" pitchFamily="49" charset="0"/>
              <a:buChar char="o"/>
            </a:pPr>
            <a:r>
              <a:rPr lang="ar-EG" altLang="ar-JO" sz="1800" dirty="0"/>
              <a:t>فقط 1 يحصل على السوق </a:t>
            </a:r>
          </a:p>
          <a:p>
            <a:pPr algn="r" rtl="1">
              <a:buFont typeface="Wingdings" pitchFamily="2" charset="2"/>
              <a:buChar char="§"/>
            </a:pPr>
            <a:r>
              <a:rPr lang="ar-EG" altLang="ar-JO" sz="1800" dirty="0"/>
              <a:t>الفشل جزء من العملية الإبداعية</a:t>
            </a:r>
          </a:p>
        </p:txBody>
      </p:sp>
    </p:spTree>
    <p:extLst>
      <p:ext uri="{BB962C8B-B14F-4D97-AF65-F5344CB8AC3E}">
        <p14:creationId xmlns:p14="http://schemas.microsoft.com/office/powerpoint/2010/main" val="4165635832"/>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EVEN BIG COMPANIES </a:t>
              </a:r>
              <a:r>
                <a:rPr lang="en-US" sz="2800" b="1" dirty="0" smtClean="0">
                  <a:solidFill>
                    <a:srgbClr val="00B0F0"/>
                  </a:solidFill>
                  <a:latin typeface="Alexandria" charset="0"/>
                  <a:cs typeface="Alexandria" charset="0"/>
                </a:rPr>
                <a:t>FAIL</a:t>
              </a:r>
            </a:p>
            <a:p>
              <a:r>
                <a:rPr lang="ar-EG" sz="2800" b="1" dirty="0">
                  <a:solidFill>
                    <a:srgbClr val="00B0F0"/>
                  </a:solidFill>
                  <a:latin typeface="Alexandria" charset="0"/>
                  <a:cs typeface="Alexandria" charset="0"/>
                </a:rPr>
                <a:t>حتى الشركات الكبرى </a:t>
              </a:r>
              <a:r>
                <a:rPr lang="ar-EG" sz="2800" b="1" dirty="0" smtClean="0">
                  <a:solidFill>
                    <a:srgbClr val="00B0F0"/>
                  </a:solidFill>
                  <a:latin typeface="Alexandria" charset="0"/>
                  <a:cs typeface="Alexandria" charset="0"/>
                </a:rPr>
                <a:t>تفشل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13" name="Picture 12">
            <a:extLst>
              <a:ext uri="{FF2B5EF4-FFF2-40B4-BE49-F238E27FC236}">
                <a16:creationId xmlns:a16="http://schemas.microsoft.com/office/drawing/2014/main" xmlns="" id="{36B79C62-0608-56AB-45E3-EC393B333E9B}"/>
              </a:ext>
            </a:extLst>
          </p:cNvPr>
          <p:cNvPicPr>
            <a:picLocks noChangeAspect="1"/>
          </p:cNvPicPr>
          <p:nvPr/>
        </p:nvPicPr>
        <p:blipFill rotWithShape="1">
          <a:blip r:embed="rId3"/>
          <a:srcRect l="1850" t="24653" r="4658" b="14338"/>
          <a:stretch/>
        </p:blipFill>
        <p:spPr>
          <a:xfrm>
            <a:off x="417662" y="1911056"/>
            <a:ext cx="11398686" cy="4184019"/>
          </a:xfrm>
          <a:prstGeom prst="rect">
            <a:avLst/>
          </a:prstGeom>
        </p:spPr>
      </p:pic>
    </p:spTree>
    <p:extLst>
      <p:ext uri="{BB962C8B-B14F-4D97-AF65-F5344CB8AC3E}">
        <p14:creationId xmlns:p14="http://schemas.microsoft.com/office/powerpoint/2010/main" val="326013119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Creativity:  Essential to </a:t>
              </a:r>
              <a:r>
                <a:rPr lang="en-US" sz="2800" b="1" dirty="0" smtClean="0">
                  <a:solidFill>
                    <a:srgbClr val="00B0F0"/>
                  </a:solidFill>
                  <a:latin typeface="Alexandria" charset="0"/>
                  <a:cs typeface="Alexandria" charset="0"/>
                </a:rPr>
                <a:t>Survival</a:t>
              </a:r>
            </a:p>
            <a:p>
              <a:r>
                <a:rPr lang="ar-EG" sz="2800" b="1" dirty="0">
                  <a:solidFill>
                    <a:srgbClr val="00B0F0"/>
                  </a:solidFill>
                  <a:latin typeface="Alexandria" charset="0"/>
                  <a:cs typeface="Alexandria" charset="0"/>
                </a:rPr>
                <a:t>الإبداع: ضروري للبقاء على قيد الحياة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10" name="Picture 9" descr="Light bulb on yellow background with sketched light beams and cord">
            <a:extLst>
              <a:ext uri="{FF2B5EF4-FFF2-40B4-BE49-F238E27FC236}">
                <a16:creationId xmlns:a16="http://schemas.microsoft.com/office/drawing/2014/main" xmlns="" id="{550B247B-5F4E-BE62-9985-21EA6F2421D9}"/>
              </a:ext>
            </a:extLst>
          </p:cNvPr>
          <p:cNvPicPr>
            <a:picLocks noChangeAspect="1"/>
          </p:cNvPicPr>
          <p:nvPr/>
        </p:nvPicPr>
        <p:blipFill rotWithShape="1">
          <a:blip r:embed="rId3"/>
          <a:srcRect l="45393" r="1135"/>
          <a:stretch/>
        </p:blipFill>
        <p:spPr>
          <a:xfrm>
            <a:off x="7116376" y="1386249"/>
            <a:ext cx="5089272" cy="5371573"/>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11" name="Rectangle 3">
            <a:extLst>
              <a:ext uri="{FF2B5EF4-FFF2-40B4-BE49-F238E27FC236}">
                <a16:creationId xmlns:a16="http://schemas.microsoft.com/office/drawing/2014/main" xmlns="" id="{D2CAAEA0-B237-7D7E-7977-395774DE8641}"/>
              </a:ext>
            </a:extLst>
          </p:cNvPr>
          <p:cNvSpPr txBox="1">
            <a:spLocks noChangeArrowheads="1"/>
          </p:cNvSpPr>
          <p:nvPr/>
        </p:nvSpPr>
        <p:spPr>
          <a:xfrm>
            <a:off x="450377" y="1601867"/>
            <a:ext cx="6400800" cy="499000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20700" indent="-411163">
              <a:spcBef>
                <a:spcPct val="35000"/>
              </a:spcBef>
              <a:buFont typeface="Wingdings" pitchFamily="2" charset="2"/>
              <a:buChar char="§"/>
            </a:pPr>
            <a:r>
              <a:rPr lang="en-US" altLang="ar-JO" sz="2400" dirty="0"/>
              <a:t>Creativity is an important source of building a competitive advantage </a:t>
            </a:r>
          </a:p>
          <a:p>
            <a:pPr marL="520700" indent="-411163">
              <a:spcBef>
                <a:spcPct val="35000"/>
              </a:spcBef>
              <a:buFont typeface="Wingdings" pitchFamily="2" charset="2"/>
              <a:buChar char="§"/>
            </a:pPr>
            <a:r>
              <a:rPr lang="en-US" altLang="ar-JO" sz="2400" dirty="0"/>
              <a:t>Can we </a:t>
            </a:r>
            <a:r>
              <a:rPr lang="en-US" altLang="ar-JO" sz="2400" i="1" dirty="0"/>
              <a:t>learn</a:t>
            </a:r>
            <a:r>
              <a:rPr lang="en-US" altLang="ar-JO" sz="2400" dirty="0"/>
              <a:t> to be creative?  Yes!</a:t>
            </a:r>
          </a:p>
          <a:p>
            <a:pPr marL="520700" indent="-411163">
              <a:spcBef>
                <a:spcPct val="35000"/>
              </a:spcBef>
              <a:buFont typeface="Wingdings" pitchFamily="2" charset="2"/>
              <a:buChar char="§"/>
            </a:pPr>
            <a:r>
              <a:rPr lang="en-US" altLang="ar-JO" sz="2400" dirty="0"/>
              <a:t>By overcoming paradigms and by suspending conventional thinking long enough to consider new and different alternatives</a:t>
            </a:r>
          </a:p>
          <a:p>
            <a:pPr marL="520700" indent="-411163" algn="r" rtl="1">
              <a:spcBef>
                <a:spcPct val="35000"/>
              </a:spcBef>
              <a:buFont typeface="Wingdings" pitchFamily="2" charset="2"/>
              <a:buChar char="§"/>
            </a:pPr>
            <a:endParaRPr lang="en-US" altLang="ar-JO" sz="2400" dirty="0"/>
          </a:p>
          <a:p>
            <a:pPr marL="520700" indent="-411163" algn="r" rtl="1">
              <a:spcBef>
                <a:spcPct val="35000"/>
              </a:spcBef>
              <a:buFont typeface="Wingdings" pitchFamily="2" charset="2"/>
              <a:buChar char="§"/>
            </a:pPr>
            <a:r>
              <a:rPr lang="ar-EG" altLang="ar-JO" sz="2400" dirty="0"/>
              <a:t>الإبداع مصدر مهم لبناء ميزة تنافسية </a:t>
            </a:r>
          </a:p>
          <a:p>
            <a:pPr marL="520700" indent="-411163" algn="r" rtl="1">
              <a:spcBef>
                <a:spcPct val="35000"/>
              </a:spcBef>
              <a:buFont typeface="Wingdings" pitchFamily="2" charset="2"/>
              <a:buChar char="§"/>
            </a:pPr>
            <a:r>
              <a:rPr lang="ar-EG" altLang="ar-JO" sz="2400" dirty="0"/>
              <a:t>هل يمكننا أن نتعلم أن نكون مبدعين؟  نعم!</a:t>
            </a:r>
          </a:p>
          <a:p>
            <a:pPr marL="520700" indent="-411163" algn="r" rtl="1">
              <a:spcBef>
                <a:spcPct val="35000"/>
              </a:spcBef>
              <a:buFont typeface="Wingdings" pitchFamily="2" charset="2"/>
              <a:buChar char="§"/>
            </a:pPr>
            <a:r>
              <a:rPr lang="ar-EG" altLang="ar-JO" sz="2400" dirty="0"/>
              <a:t>من خلال التغلب على النماذج وتعليق العمل بالتفكير التقليدي لفترة كافية للنظر في بدائل جديدة ومختلفة</a:t>
            </a:r>
          </a:p>
        </p:txBody>
      </p:sp>
    </p:spTree>
    <p:extLst>
      <p:ext uri="{BB962C8B-B14F-4D97-AF65-F5344CB8AC3E}">
        <p14:creationId xmlns:p14="http://schemas.microsoft.com/office/powerpoint/2010/main" val="1559715998"/>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Right-Brained, Creative Thinkers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الدماغ الأيمن - المفكرين المبدعين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9" name="Picture 4" descr="Left Brain vs. Right Brain: Hemisphere Function">
            <a:extLst>
              <a:ext uri="{FF2B5EF4-FFF2-40B4-BE49-F238E27FC236}">
                <a16:creationId xmlns:a16="http://schemas.microsoft.com/office/drawing/2014/main" xmlns="" id="{2BE1ED1F-4DA2-9FDF-687D-3B1AE7E33EE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0088" r="12093"/>
          <a:stretch/>
        </p:blipFill>
        <p:spPr bwMode="auto">
          <a:xfrm>
            <a:off x="7159528" y="1386251"/>
            <a:ext cx="5032472" cy="5371572"/>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xmlns="" id="{516EAA76-B299-F2FD-2ADD-C4228CD3F9E8}"/>
              </a:ext>
            </a:extLst>
          </p:cNvPr>
          <p:cNvSpPr txBox="1">
            <a:spLocks noChangeArrowheads="1"/>
          </p:cNvSpPr>
          <p:nvPr/>
        </p:nvSpPr>
        <p:spPr>
          <a:xfrm>
            <a:off x="367407" y="1678682"/>
            <a:ext cx="6633896" cy="4839482"/>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buFont typeface="Wingdings" pitchFamily="2" charset="2"/>
              <a:buChar char="§"/>
            </a:pPr>
            <a:r>
              <a:rPr lang="en-US" altLang="ar-JO" sz="2400" dirty="0"/>
              <a:t>Always ask: “Is there a better way?”</a:t>
            </a:r>
          </a:p>
          <a:p>
            <a:pPr>
              <a:spcBef>
                <a:spcPts val="1200"/>
              </a:spcBef>
              <a:buFont typeface="Wingdings" pitchFamily="2" charset="2"/>
              <a:buChar char="§"/>
            </a:pPr>
            <a:r>
              <a:rPr lang="en-US" altLang="ar-JO" sz="2400" dirty="0"/>
              <a:t>Challenge custom, routine, and tradition.</a:t>
            </a:r>
          </a:p>
          <a:p>
            <a:pPr>
              <a:spcBef>
                <a:spcPts val="1200"/>
              </a:spcBef>
              <a:buFont typeface="Wingdings" pitchFamily="2" charset="2"/>
              <a:buChar char="§"/>
            </a:pPr>
            <a:r>
              <a:rPr lang="en-US" altLang="ar-JO" sz="2400" dirty="0"/>
              <a:t>Are reflective.(</a:t>
            </a:r>
            <a:r>
              <a:rPr lang="en-US" sz="2400" dirty="0"/>
              <a:t>staring out windows, deep in thought). </a:t>
            </a:r>
            <a:endParaRPr lang="en-US" altLang="ar-JO" sz="2400" dirty="0"/>
          </a:p>
          <a:p>
            <a:pPr>
              <a:spcBef>
                <a:spcPts val="1200"/>
              </a:spcBef>
              <a:buFont typeface="Wingdings" pitchFamily="2" charset="2"/>
              <a:buChar char="§"/>
            </a:pPr>
            <a:r>
              <a:rPr lang="en-US" altLang="ar-JO" sz="2400" dirty="0"/>
              <a:t>Are prolific thinkers (</a:t>
            </a:r>
            <a:r>
              <a:rPr lang="en-US" sz="2400" dirty="0"/>
              <a:t>generate lots of ideas)</a:t>
            </a:r>
            <a:endParaRPr lang="en-US" altLang="ar-JO" sz="2400" dirty="0"/>
          </a:p>
          <a:p>
            <a:pPr>
              <a:spcBef>
                <a:spcPts val="1200"/>
              </a:spcBef>
              <a:buFont typeface="Wingdings" pitchFamily="2" charset="2"/>
              <a:buChar char="§"/>
            </a:pPr>
            <a:r>
              <a:rPr lang="en-US" altLang="ar-JO" sz="2400" dirty="0"/>
              <a:t>Play mental games.</a:t>
            </a:r>
          </a:p>
          <a:p>
            <a:pPr algn="r" rtl="1">
              <a:spcBef>
                <a:spcPts val="1200"/>
              </a:spcBef>
              <a:buFont typeface="Wingdings" pitchFamily="2" charset="2"/>
              <a:buChar char="§"/>
            </a:pPr>
            <a:endParaRPr lang="en-US" altLang="ar-JO" sz="2400" dirty="0"/>
          </a:p>
          <a:p>
            <a:pPr algn="r" rtl="1">
              <a:spcBef>
                <a:spcPts val="1200"/>
              </a:spcBef>
              <a:buFont typeface="Wingdings" pitchFamily="2" charset="2"/>
              <a:buChar char="§"/>
            </a:pPr>
            <a:r>
              <a:rPr lang="ar-EG" altLang="ar-JO" sz="2400" dirty="0"/>
              <a:t>يسألون </a:t>
            </a:r>
            <a:r>
              <a:rPr lang="ar-EG" altLang="ar-JO" sz="2400" dirty="0" smtClean="0"/>
              <a:t>دائماً: </a:t>
            </a:r>
            <a:r>
              <a:rPr lang="ar-EG" altLang="ar-JO" sz="2400" dirty="0"/>
              <a:t>"هل هناك طريقة أفضل؟"</a:t>
            </a:r>
          </a:p>
          <a:p>
            <a:pPr algn="r" rtl="1">
              <a:spcBef>
                <a:spcPts val="1200"/>
              </a:spcBef>
              <a:buFont typeface="Wingdings" pitchFamily="2" charset="2"/>
              <a:buChar char="§"/>
            </a:pPr>
            <a:r>
              <a:rPr lang="ar-EG" altLang="ar-JO" sz="2400" dirty="0"/>
              <a:t>يتحدون العادات والروتين والتقاليد.</a:t>
            </a:r>
          </a:p>
          <a:p>
            <a:pPr algn="r" rtl="1">
              <a:spcBef>
                <a:spcPts val="1200"/>
              </a:spcBef>
              <a:buFont typeface="Wingdings" pitchFamily="2" charset="2"/>
              <a:buChar char="§"/>
            </a:pPr>
            <a:r>
              <a:rPr lang="ar-EG" altLang="ar-JO" sz="2400" dirty="0"/>
              <a:t>التدبر و </a:t>
            </a:r>
            <a:r>
              <a:rPr lang="ar-EG" altLang="ar-JO" sz="2400" dirty="0" smtClean="0"/>
              <a:t>التفكر. </a:t>
            </a:r>
            <a:r>
              <a:rPr lang="ar-EG" altLang="ar-JO" sz="2400" dirty="0"/>
              <a:t>(يبحث خارج النوافذ التقليدية، التعمق في التفكير). </a:t>
            </a:r>
          </a:p>
          <a:p>
            <a:pPr algn="r" rtl="1">
              <a:spcBef>
                <a:spcPts val="1200"/>
              </a:spcBef>
              <a:buFont typeface="Wingdings" pitchFamily="2" charset="2"/>
              <a:buChar char="§"/>
            </a:pPr>
            <a:r>
              <a:rPr lang="ar-EG" altLang="ar-JO" sz="2400" dirty="0"/>
              <a:t>ينتجون أفكار جديدة بغزارة (يولدون الكثير من الأفكار)</a:t>
            </a:r>
          </a:p>
          <a:p>
            <a:pPr algn="r" rtl="1">
              <a:spcBef>
                <a:spcPts val="1200"/>
              </a:spcBef>
              <a:buFont typeface="Wingdings" pitchFamily="2" charset="2"/>
              <a:buChar char="§"/>
            </a:pPr>
            <a:r>
              <a:rPr lang="ar-EG" altLang="ar-JO" sz="2400" dirty="0"/>
              <a:t>يلعبون الألعاب العقلية.</a:t>
            </a:r>
          </a:p>
        </p:txBody>
      </p:sp>
    </p:spTree>
    <p:extLst>
      <p:ext uri="{BB962C8B-B14F-4D97-AF65-F5344CB8AC3E}">
        <p14:creationId xmlns:p14="http://schemas.microsoft.com/office/powerpoint/2010/main" val="1790382598"/>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Right-Brained, Creative Thinkers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الدماغ الأيمن - المفكرين المبدعين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xmlns="" id="{6354EB6A-E1F1-045A-F8F0-4194375E21E8}"/>
              </a:ext>
            </a:extLst>
          </p:cNvPr>
          <p:cNvSpPr txBox="1">
            <a:spLocks noChangeArrowheads="1"/>
          </p:cNvSpPr>
          <p:nvPr/>
        </p:nvSpPr>
        <p:spPr>
          <a:xfrm>
            <a:off x="271871" y="1610138"/>
            <a:ext cx="7370875" cy="4872550"/>
          </a:xfrm>
          <a:prstGeom prst="rect">
            <a:avLst/>
          </a:prstGeom>
        </p:spPr>
        <p:txBody>
          <a:bodyPr anchor="ct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spcBef>
                <a:spcPts val="1200"/>
              </a:spcBef>
              <a:buFont typeface="Wingdings" pitchFamily="2" charset="2"/>
              <a:buChar char="§"/>
            </a:pPr>
            <a:r>
              <a:rPr lang="en-US" altLang="ar-JO" sz="2000" dirty="0"/>
              <a:t>Realize that there may be more than one “right” answer. </a:t>
            </a:r>
          </a:p>
          <a:p>
            <a:pPr marL="457200" indent="-347663">
              <a:spcBef>
                <a:spcPts val="1200"/>
              </a:spcBef>
              <a:buFont typeface="Wingdings" pitchFamily="2" charset="2"/>
              <a:buChar char="§"/>
            </a:pPr>
            <a:r>
              <a:rPr lang="en-US" altLang="ar-JO" sz="2000" dirty="0"/>
              <a:t>Know that mistakes are pit stops on the way to success.</a:t>
            </a:r>
          </a:p>
          <a:p>
            <a:pPr marL="457200" indent="-347663">
              <a:spcBef>
                <a:spcPts val="1200"/>
              </a:spcBef>
              <a:buFont typeface="Wingdings" pitchFamily="2" charset="2"/>
              <a:buChar char="§"/>
            </a:pPr>
            <a:r>
              <a:rPr lang="en-US" altLang="ar-JO" sz="2000" dirty="0"/>
              <a:t>Recognize that problems are springboards for new ideas. </a:t>
            </a:r>
          </a:p>
          <a:p>
            <a:pPr marL="457200" indent="-347663">
              <a:spcBef>
                <a:spcPts val="1200"/>
              </a:spcBef>
              <a:buFont typeface="Wingdings" pitchFamily="2" charset="2"/>
              <a:buChar char="§"/>
            </a:pPr>
            <a:r>
              <a:rPr lang="en-US" altLang="ar-JO" sz="2000" dirty="0"/>
              <a:t>Understand that failure is a natural part of the creative process.  </a:t>
            </a:r>
          </a:p>
          <a:p>
            <a:pPr marL="457200" indent="-347663">
              <a:spcBef>
                <a:spcPts val="1200"/>
              </a:spcBef>
              <a:buFont typeface="Wingdings" pitchFamily="2" charset="2"/>
              <a:buChar char="§"/>
            </a:pPr>
            <a:r>
              <a:rPr lang="en-US" altLang="ar-JO" sz="2000" dirty="0"/>
              <a:t>Have “helicopter skills.” </a:t>
            </a:r>
          </a:p>
          <a:p>
            <a:pPr marL="457200" indent="-347663">
              <a:spcBef>
                <a:spcPts val="1200"/>
              </a:spcBef>
              <a:buFont typeface="Wingdings" pitchFamily="2" charset="2"/>
              <a:buChar char="§"/>
            </a:pPr>
            <a:r>
              <a:rPr lang="en-US" altLang="ar-JO" sz="2000" dirty="0"/>
              <a:t>Relate seemingly unrelated ideas to a problem. </a:t>
            </a:r>
          </a:p>
          <a:p>
            <a:pPr marL="452437" indent="-342900" algn="r" rtl="1">
              <a:spcBef>
                <a:spcPts val="1200"/>
              </a:spcBef>
              <a:buFont typeface="Wingdings" pitchFamily="2" charset="2"/>
              <a:buChar char="§"/>
            </a:pPr>
            <a:endParaRPr lang="en-US" altLang="ar-JO" sz="2000" dirty="0"/>
          </a:p>
          <a:p>
            <a:pPr marL="457200" indent="-347663" algn="r" rtl="1">
              <a:spcBef>
                <a:spcPts val="1200"/>
              </a:spcBef>
              <a:buFont typeface="Wingdings" pitchFamily="2" charset="2"/>
              <a:buChar char="§"/>
            </a:pPr>
            <a:r>
              <a:rPr lang="ar-EG" altLang="ar-JO" sz="2000" dirty="0"/>
              <a:t>يدركون أنه قد يكون هناك أكثر من إجابة "صحيحة". </a:t>
            </a:r>
          </a:p>
          <a:p>
            <a:pPr marL="457200" indent="-347663" algn="r" rtl="1">
              <a:spcBef>
                <a:spcPts val="1200"/>
              </a:spcBef>
              <a:buFont typeface="Wingdings" pitchFamily="2" charset="2"/>
              <a:buChar char="§"/>
            </a:pPr>
            <a:r>
              <a:rPr lang="ar-EG" altLang="ar-JO" sz="2000" dirty="0"/>
              <a:t>يعلمون أن الأخطاء هي محطات توقف في طريق النجاح.</a:t>
            </a:r>
          </a:p>
          <a:p>
            <a:pPr marL="457200" indent="-347663" algn="r" rtl="1">
              <a:spcBef>
                <a:spcPts val="1200"/>
              </a:spcBef>
              <a:buFont typeface="Wingdings" pitchFamily="2" charset="2"/>
              <a:buChar char="§"/>
            </a:pPr>
            <a:r>
              <a:rPr lang="ar-EG" altLang="ar-JO" sz="2000" dirty="0"/>
              <a:t>يدركون أن المشاكل هي نقاط انطلاق لأفكار جديدة. </a:t>
            </a:r>
          </a:p>
          <a:p>
            <a:pPr marL="457200" indent="-347663" algn="r" rtl="1">
              <a:spcBef>
                <a:spcPts val="1200"/>
              </a:spcBef>
              <a:buFont typeface="Wingdings" pitchFamily="2" charset="2"/>
              <a:buChar char="§"/>
            </a:pPr>
            <a:r>
              <a:rPr lang="ar-EG" altLang="ar-JO" sz="2000" dirty="0"/>
              <a:t>يفهمون أن الفشل جزء طبيعي من العملية الإبداعية.  </a:t>
            </a:r>
          </a:p>
          <a:p>
            <a:pPr marL="457200" indent="-347663" algn="r" rtl="1">
              <a:spcBef>
                <a:spcPts val="1200"/>
              </a:spcBef>
              <a:buFont typeface="Wingdings" pitchFamily="2" charset="2"/>
              <a:buChar char="§"/>
            </a:pPr>
            <a:r>
              <a:rPr lang="ar-EG" altLang="ar-JO" sz="2000" dirty="0"/>
              <a:t>لديهم "مهارات طائرات الهليكوبتر". </a:t>
            </a:r>
          </a:p>
          <a:p>
            <a:pPr marL="457200" indent="-347663" algn="r" rtl="1">
              <a:spcBef>
                <a:spcPts val="1200"/>
              </a:spcBef>
              <a:buFont typeface="Wingdings" pitchFamily="2" charset="2"/>
              <a:buChar char="§"/>
            </a:pPr>
            <a:r>
              <a:rPr lang="ar-EG" altLang="ar-JO" sz="2000" dirty="0"/>
              <a:t>يربطون الأفكار التي تبدو غير ذات صلة بمشكلة ما. </a:t>
            </a:r>
          </a:p>
        </p:txBody>
      </p:sp>
      <p:pic>
        <p:nvPicPr>
          <p:cNvPr id="12" name="Picture 11" descr="Lightbulb idea concept">
            <a:extLst>
              <a:ext uri="{FF2B5EF4-FFF2-40B4-BE49-F238E27FC236}">
                <a16:creationId xmlns:a16="http://schemas.microsoft.com/office/drawing/2014/main" xmlns="" id="{F794855F-9219-592E-099C-51FE5CAD8BB3}"/>
              </a:ext>
            </a:extLst>
          </p:cNvPr>
          <p:cNvPicPr>
            <a:picLocks noChangeAspect="1"/>
          </p:cNvPicPr>
          <p:nvPr/>
        </p:nvPicPr>
        <p:blipFill rotWithShape="1">
          <a:blip r:embed="rId3"/>
          <a:srcRect l="57" r="48107" b="-1"/>
          <a:stretch/>
        </p:blipFill>
        <p:spPr>
          <a:xfrm>
            <a:off x="7938637" y="1389238"/>
            <a:ext cx="4303595" cy="5427818"/>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629144019"/>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Left-Brained or Right-Brained?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الدماغ الأيسر أم الدماغ الأيمن؟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3" name="Rectangle 3">
            <a:extLst>
              <a:ext uri="{FF2B5EF4-FFF2-40B4-BE49-F238E27FC236}">
                <a16:creationId xmlns:a16="http://schemas.microsoft.com/office/drawing/2014/main" xmlns="" id="{6D25C6AF-C195-2F0D-C686-1462816D4970}"/>
              </a:ext>
            </a:extLst>
          </p:cNvPr>
          <p:cNvSpPr txBox="1">
            <a:spLocks noChangeArrowheads="1"/>
          </p:cNvSpPr>
          <p:nvPr/>
        </p:nvSpPr>
        <p:spPr>
          <a:xfrm>
            <a:off x="417080" y="1533627"/>
            <a:ext cx="11364767" cy="5099189"/>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ct val="30000"/>
              </a:spcBef>
              <a:buNone/>
            </a:pPr>
            <a:r>
              <a:rPr lang="en-US" altLang="ar-JO" sz="2400" dirty="0"/>
              <a:t>Entrepreneurship requires </a:t>
            </a:r>
            <a:r>
              <a:rPr lang="en-US" altLang="ar-JO" sz="2400" i="1" dirty="0">
                <a:solidFill>
                  <a:srgbClr val="C00000"/>
                </a:solidFill>
              </a:rPr>
              <a:t>both</a:t>
            </a:r>
            <a:r>
              <a:rPr lang="en-US" altLang="ar-JO" sz="2400" dirty="0"/>
              <a:t> left-and right-brained thinking. </a:t>
            </a:r>
          </a:p>
          <a:p>
            <a:pPr marL="735013" lvl="1" indent="-342900">
              <a:lnSpc>
                <a:spcPct val="150000"/>
              </a:lnSpc>
              <a:spcBef>
                <a:spcPct val="30000"/>
              </a:spcBef>
              <a:buFont typeface="Wingdings" pitchFamily="2" charset="2"/>
              <a:buChar char="§"/>
            </a:pPr>
            <a:r>
              <a:rPr lang="en-US" altLang="ar-JO" dirty="0"/>
              <a:t>Right-brained thinking draws on </a:t>
            </a:r>
            <a:r>
              <a:rPr lang="en-US" altLang="ar-JO" i="1" dirty="0"/>
              <a:t>divergent</a:t>
            </a:r>
            <a:r>
              <a:rPr lang="en-US" altLang="ar-JO" dirty="0"/>
              <a:t> reasoning, the ability to create a multitude of original, diverse ideas.</a:t>
            </a:r>
          </a:p>
          <a:p>
            <a:pPr marL="735013" lvl="1" indent="-342900">
              <a:lnSpc>
                <a:spcPct val="150000"/>
              </a:lnSpc>
              <a:spcBef>
                <a:spcPct val="30000"/>
              </a:spcBef>
              <a:buFont typeface="Wingdings" pitchFamily="2" charset="2"/>
              <a:buChar char="§"/>
            </a:pPr>
            <a:r>
              <a:rPr lang="en-US" altLang="ar-JO" dirty="0"/>
              <a:t>Left-brained thinking counts on </a:t>
            </a:r>
            <a:r>
              <a:rPr lang="en-US" altLang="ar-JO" i="1" dirty="0"/>
              <a:t>convergent</a:t>
            </a:r>
            <a:r>
              <a:rPr lang="en-US" altLang="ar-JO" dirty="0"/>
              <a:t> reasoning, the ability to evaluate multiple ideas and to choose the best solution to a problem.  </a:t>
            </a:r>
          </a:p>
          <a:p>
            <a:pPr marL="0" indent="0" algn="r" rtl="1">
              <a:lnSpc>
                <a:spcPct val="150000"/>
              </a:lnSpc>
              <a:spcBef>
                <a:spcPct val="30000"/>
              </a:spcBef>
              <a:buFont typeface="Arial" panose="020B0604020202020204" pitchFamily="34" charset="0"/>
              <a:buNone/>
            </a:pPr>
            <a:r>
              <a:rPr lang="ar-EG" altLang="ar-JO" sz="2400" dirty="0"/>
              <a:t>تتطلب ريادة الأعمال التفكير بكلاً من الجانب الأيمن و الأيسر من المخ. </a:t>
            </a:r>
          </a:p>
          <a:p>
            <a:pPr algn="r" rtl="1">
              <a:lnSpc>
                <a:spcPct val="150000"/>
              </a:lnSpc>
              <a:spcBef>
                <a:spcPct val="30000"/>
              </a:spcBef>
              <a:buFont typeface="Wingdings" pitchFamily="2" charset="2"/>
              <a:buChar char="§"/>
            </a:pPr>
            <a:r>
              <a:rPr lang="ar-EG" altLang="ar-JO" sz="2400" dirty="0"/>
              <a:t>يعتمد التفكير بالجانب </a:t>
            </a:r>
            <a:r>
              <a:rPr lang="ar-EG" altLang="ar-JO" sz="2400" dirty="0" smtClean="0"/>
              <a:t>الأيمن على </a:t>
            </a:r>
            <a:r>
              <a:rPr lang="ar-EG" altLang="ar-JO" sz="2400" dirty="0"/>
              <a:t>التفكير المتنوع ، والقدرة على خلق العديد من الأفكار الأصلية والمتنوعة.</a:t>
            </a:r>
          </a:p>
          <a:p>
            <a:pPr algn="r" rtl="1">
              <a:lnSpc>
                <a:spcPct val="150000"/>
              </a:lnSpc>
              <a:spcBef>
                <a:spcPct val="30000"/>
              </a:spcBef>
              <a:buFont typeface="Wingdings" pitchFamily="2" charset="2"/>
              <a:buChar char="§"/>
            </a:pPr>
            <a:r>
              <a:rPr lang="ar-EG" altLang="ar-JO" sz="2400" dirty="0"/>
              <a:t>يعتمد التفكير بالجانب الأيسر على التفكير المتقارب، والقدرة على تقييم أفكار متعددة واختيار أفضل حل لمشكلة ما. </a:t>
            </a:r>
            <a:endParaRPr lang="en-US" altLang="ar-JO" sz="2400" dirty="0"/>
          </a:p>
        </p:txBody>
      </p:sp>
    </p:spTree>
    <p:extLst>
      <p:ext uri="{BB962C8B-B14F-4D97-AF65-F5344CB8AC3E}">
        <p14:creationId xmlns:p14="http://schemas.microsoft.com/office/powerpoint/2010/main" val="1412627593"/>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Barriers to Creativity</a:t>
              </a:r>
            </a:p>
            <a:p>
              <a:r>
                <a:rPr lang="ar-EG" sz="2800" b="1" dirty="0" smtClean="0">
                  <a:solidFill>
                    <a:srgbClr val="00B0F0"/>
                  </a:solidFill>
                  <a:latin typeface="Alexandria" charset="0"/>
                  <a:cs typeface="Alexandria" charset="0"/>
                </a:rPr>
                <a:t>عوائق الإبداع</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9" name="Rectangle 3">
            <a:extLst>
              <a:ext uri="{FF2B5EF4-FFF2-40B4-BE49-F238E27FC236}">
                <a16:creationId xmlns:a16="http://schemas.microsoft.com/office/drawing/2014/main" xmlns="" id="{BA59DD97-818C-E80C-5EAC-E467AF75D396}"/>
              </a:ext>
            </a:extLst>
          </p:cNvPr>
          <p:cNvSpPr txBox="1">
            <a:spLocks noChangeArrowheads="1"/>
          </p:cNvSpPr>
          <p:nvPr/>
        </p:nvSpPr>
        <p:spPr>
          <a:xfrm>
            <a:off x="572127" y="1732898"/>
            <a:ext cx="5324222" cy="4575253"/>
          </a:xfrm>
          <a:prstGeom prst="rect">
            <a:avLst/>
          </a:prstGeom>
          <a:noFill/>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40000"/>
              </a:spcBef>
              <a:buFont typeface="Wingdings" pitchFamily="2" charset="2"/>
              <a:buChar char="§"/>
            </a:pPr>
            <a:r>
              <a:rPr lang="en-US" altLang="ar-JO" sz="2200" dirty="0"/>
              <a:t>Becoming overly specialized</a:t>
            </a:r>
          </a:p>
          <a:p>
            <a:pPr>
              <a:spcBef>
                <a:spcPct val="40000"/>
              </a:spcBef>
              <a:buFont typeface="Wingdings" pitchFamily="2" charset="2"/>
              <a:buChar char="§"/>
            </a:pPr>
            <a:r>
              <a:rPr lang="en-US" altLang="ar-JO" sz="2200" dirty="0"/>
              <a:t>Avoiding ambiguity</a:t>
            </a:r>
          </a:p>
          <a:p>
            <a:pPr>
              <a:spcBef>
                <a:spcPct val="40000"/>
              </a:spcBef>
              <a:buFont typeface="Wingdings" pitchFamily="2" charset="2"/>
              <a:buChar char="§"/>
            </a:pPr>
            <a:r>
              <a:rPr lang="en-US" altLang="ar-JO" sz="2200" dirty="0"/>
              <a:t>Fearing looking foolish</a:t>
            </a:r>
          </a:p>
          <a:p>
            <a:pPr>
              <a:spcBef>
                <a:spcPct val="40000"/>
              </a:spcBef>
              <a:buFont typeface="Wingdings" pitchFamily="2" charset="2"/>
              <a:buChar char="§"/>
            </a:pPr>
            <a:r>
              <a:rPr lang="en-US" altLang="ar-JO" sz="2200" dirty="0"/>
              <a:t>Fearing mistakes and failure</a:t>
            </a:r>
          </a:p>
          <a:p>
            <a:pPr>
              <a:spcBef>
                <a:spcPct val="40000"/>
              </a:spcBef>
              <a:buFont typeface="Wingdings" pitchFamily="2" charset="2"/>
              <a:buChar char="§"/>
            </a:pPr>
            <a:r>
              <a:rPr lang="en-US" altLang="ar-JO" sz="2200" dirty="0"/>
              <a:t>Believing that “I’m not creative</a:t>
            </a:r>
            <a:r>
              <a:rPr lang="en-US" altLang="ar-JO" sz="2200" dirty="0" smtClean="0"/>
              <a:t>”</a:t>
            </a:r>
          </a:p>
          <a:p>
            <a:pPr algn="r" rtl="1">
              <a:spcBef>
                <a:spcPct val="40000"/>
              </a:spcBef>
              <a:buFont typeface="Wingdings" pitchFamily="2" charset="2"/>
              <a:buChar char="§"/>
            </a:pPr>
            <a:r>
              <a:rPr lang="ar-EG" altLang="ar-JO" sz="2200" dirty="0" smtClean="0"/>
              <a:t>أن </a:t>
            </a:r>
            <a:r>
              <a:rPr lang="ar-EG" altLang="ar-JO" sz="2200" dirty="0"/>
              <a:t>تصبح متخصصا بشكل مفرط</a:t>
            </a:r>
          </a:p>
          <a:p>
            <a:pPr algn="r" rtl="1">
              <a:spcBef>
                <a:spcPct val="40000"/>
              </a:spcBef>
              <a:buFont typeface="Wingdings" pitchFamily="2" charset="2"/>
              <a:buChar char="§"/>
            </a:pPr>
            <a:r>
              <a:rPr lang="ar-EG" altLang="ar-JO" sz="2200" dirty="0"/>
              <a:t>تجنب الغموض</a:t>
            </a:r>
          </a:p>
          <a:p>
            <a:pPr algn="r" rtl="1">
              <a:spcBef>
                <a:spcPct val="40000"/>
              </a:spcBef>
              <a:buFont typeface="Wingdings" pitchFamily="2" charset="2"/>
              <a:buChar char="§"/>
            </a:pPr>
            <a:r>
              <a:rPr lang="ar-EG" altLang="ar-JO" sz="2200" dirty="0"/>
              <a:t>الخوف من أن تبدو أحمق</a:t>
            </a:r>
          </a:p>
          <a:p>
            <a:pPr algn="r" rtl="1">
              <a:spcBef>
                <a:spcPct val="40000"/>
              </a:spcBef>
              <a:buFont typeface="Wingdings" pitchFamily="2" charset="2"/>
              <a:buChar char="§"/>
            </a:pPr>
            <a:r>
              <a:rPr lang="ar-EG" altLang="ar-JO" sz="2200" dirty="0"/>
              <a:t>الخوف من الأخطاء والفشل</a:t>
            </a:r>
          </a:p>
          <a:p>
            <a:pPr algn="r" rtl="1">
              <a:spcBef>
                <a:spcPct val="40000"/>
              </a:spcBef>
              <a:buFont typeface="Wingdings" pitchFamily="2" charset="2"/>
              <a:buChar char="§"/>
            </a:pPr>
            <a:r>
              <a:rPr lang="ar-EG" altLang="ar-JO" sz="2200" dirty="0"/>
              <a:t>الاعتقاد بأنك "لست مبدعا</a:t>
            </a:r>
            <a:r>
              <a:rPr lang="ar-EG" altLang="ar-JO" sz="2200" dirty="0" smtClean="0"/>
              <a:t>"</a:t>
            </a:r>
            <a:endParaRPr lang="ar-EG" altLang="ar-JO" sz="2200" dirty="0"/>
          </a:p>
        </p:txBody>
      </p:sp>
      <p:sp>
        <p:nvSpPr>
          <p:cNvPr id="10" name="Rectangle 3">
            <a:extLst>
              <a:ext uri="{FF2B5EF4-FFF2-40B4-BE49-F238E27FC236}">
                <a16:creationId xmlns:a16="http://schemas.microsoft.com/office/drawing/2014/main" xmlns="" id="{5C80DC74-C17B-BD59-51A9-115D7199DA75}"/>
              </a:ext>
            </a:extLst>
          </p:cNvPr>
          <p:cNvSpPr txBox="1">
            <a:spLocks noChangeArrowheads="1"/>
          </p:cNvSpPr>
          <p:nvPr/>
        </p:nvSpPr>
        <p:spPr>
          <a:xfrm>
            <a:off x="6405916" y="1711050"/>
            <a:ext cx="5400651" cy="459421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40000"/>
              </a:spcBef>
              <a:buFont typeface="Wingdings" pitchFamily="2" charset="2"/>
              <a:buChar char="§"/>
            </a:pPr>
            <a:r>
              <a:rPr lang="en-US" altLang="ar-JO" sz="2200" dirty="0"/>
              <a:t>Searching for the one “right” answer  </a:t>
            </a:r>
          </a:p>
          <a:p>
            <a:pPr>
              <a:spcBef>
                <a:spcPct val="40000"/>
              </a:spcBef>
              <a:buFont typeface="Wingdings" pitchFamily="2" charset="2"/>
              <a:buChar char="§"/>
            </a:pPr>
            <a:r>
              <a:rPr lang="en-US" altLang="ar-JO" sz="2200" dirty="0"/>
              <a:t>Focusing on “being logical”</a:t>
            </a:r>
          </a:p>
          <a:p>
            <a:pPr>
              <a:spcBef>
                <a:spcPct val="40000"/>
              </a:spcBef>
              <a:buFont typeface="Wingdings" pitchFamily="2" charset="2"/>
              <a:buChar char="§"/>
            </a:pPr>
            <a:r>
              <a:rPr lang="en-US" altLang="ar-JO" sz="2200" dirty="0"/>
              <a:t>Blindly following the rules</a:t>
            </a:r>
          </a:p>
          <a:p>
            <a:pPr>
              <a:spcBef>
                <a:spcPct val="40000"/>
              </a:spcBef>
              <a:buFont typeface="Wingdings" pitchFamily="2" charset="2"/>
              <a:buChar char="§"/>
            </a:pPr>
            <a:r>
              <a:rPr lang="en-US" altLang="ar-JO" sz="2200" dirty="0"/>
              <a:t>Constantly being practical</a:t>
            </a:r>
          </a:p>
          <a:p>
            <a:pPr>
              <a:spcBef>
                <a:spcPct val="40000"/>
              </a:spcBef>
              <a:buFont typeface="Wingdings" pitchFamily="2" charset="2"/>
              <a:buChar char="§"/>
            </a:pPr>
            <a:r>
              <a:rPr lang="en-US" altLang="ar-JO" sz="2200" dirty="0"/>
              <a:t>Viewing play as </a:t>
            </a:r>
            <a:r>
              <a:rPr lang="en-US" altLang="ar-JO" sz="2200" dirty="0" smtClean="0"/>
              <a:t>frivolous</a:t>
            </a:r>
          </a:p>
          <a:p>
            <a:pPr algn="r" rtl="1">
              <a:spcBef>
                <a:spcPct val="40000"/>
              </a:spcBef>
              <a:buFont typeface="Wingdings" pitchFamily="2" charset="2"/>
              <a:buChar char="§"/>
            </a:pPr>
            <a:r>
              <a:rPr lang="ar-EG" altLang="ar-JO" sz="2200" dirty="0" smtClean="0"/>
              <a:t>البحث </a:t>
            </a:r>
            <a:r>
              <a:rPr lang="ar-EG" altLang="ar-JO" sz="2200" dirty="0"/>
              <a:t>عن إجابة واحدة "صحيحة"  </a:t>
            </a:r>
          </a:p>
          <a:p>
            <a:pPr algn="r" rtl="1">
              <a:spcBef>
                <a:spcPct val="40000"/>
              </a:spcBef>
              <a:buFont typeface="Wingdings" pitchFamily="2" charset="2"/>
              <a:buChar char="§"/>
            </a:pPr>
            <a:r>
              <a:rPr lang="ar-EG" altLang="ar-JO" sz="2200" dirty="0"/>
              <a:t>التركيز على "أن تكون منطقيا"</a:t>
            </a:r>
          </a:p>
          <a:p>
            <a:pPr algn="r" rtl="1">
              <a:spcBef>
                <a:spcPct val="40000"/>
              </a:spcBef>
              <a:buFont typeface="Wingdings" pitchFamily="2" charset="2"/>
              <a:buChar char="§"/>
            </a:pPr>
            <a:r>
              <a:rPr lang="ar-EG" altLang="ar-JO" sz="2200" dirty="0"/>
              <a:t>اتباع القواعد بشكل أعمى</a:t>
            </a:r>
          </a:p>
          <a:p>
            <a:pPr algn="r" rtl="1">
              <a:spcBef>
                <a:spcPct val="40000"/>
              </a:spcBef>
              <a:buFont typeface="Wingdings" pitchFamily="2" charset="2"/>
              <a:buChar char="§"/>
            </a:pPr>
            <a:r>
              <a:rPr lang="ar-EG" altLang="ar-JO" sz="2200" dirty="0"/>
              <a:t>أن تكون عمليا باستمرار</a:t>
            </a:r>
          </a:p>
          <a:p>
            <a:pPr algn="r" rtl="1">
              <a:spcBef>
                <a:spcPct val="40000"/>
              </a:spcBef>
              <a:buFont typeface="Wingdings" pitchFamily="2" charset="2"/>
              <a:buChar char="§"/>
            </a:pPr>
            <a:r>
              <a:rPr lang="ar-EG" altLang="ar-JO" sz="2200" dirty="0"/>
              <a:t>النظر إلى اللعب على أنه تافه</a:t>
            </a:r>
          </a:p>
          <a:p>
            <a:pPr algn="r" rtl="1">
              <a:spcBef>
                <a:spcPct val="40000"/>
              </a:spcBef>
              <a:buFont typeface="Wingdings" pitchFamily="2" charset="2"/>
              <a:buChar char="§"/>
            </a:pPr>
            <a:endParaRPr lang="en-US" altLang="ar-JO" sz="2200" dirty="0"/>
          </a:p>
        </p:txBody>
      </p:sp>
    </p:spTree>
    <p:extLst>
      <p:ext uri="{BB962C8B-B14F-4D97-AF65-F5344CB8AC3E}">
        <p14:creationId xmlns:p14="http://schemas.microsoft.com/office/powerpoint/2010/main" val="3736611266"/>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Spurring the Imagination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تحفيز الخيال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9" name="Picture 2" descr="The Importance Of Imagination">
            <a:extLst>
              <a:ext uri="{FF2B5EF4-FFF2-40B4-BE49-F238E27FC236}">
                <a16:creationId xmlns:a16="http://schemas.microsoft.com/office/drawing/2014/main" xmlns="" id="{46A282F2-D07B-630D-10CE-1D8C3C5884B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452" r="12589"/>
          <a:stretch/>
        </p:blipFill>
        <p:spPr bwMode="auto">
          <a:xfrm>
            <a:off x="1" y="1345306"/>
            <a:ext cx="4781549" cy="5518268"/>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xmlns="" id="{421D98FB-F595-D7B4-BD4C-1BCF414FABBC}"/>
              </a:ext>
            </a:extLst>
          </p:cNvPr>
          <p:cNvSpPr txBox="1">
            <a:spLocks noChangeArrowheads="1"/>
          </p:cNvSpPr>
          <p:nvPr/>
        </p:nvSpPr>
        <p:spPr>
          <a:xfrm>
            <a:off x="5049672" y="1658735"/>
            <a:ext cx="6784169" cy="483760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hangingPunct="1">
              <a:spcBef>
                <a:spcPct val="30000"/>
              </a:spcBef>
              <a:buNone/>
            </a:pPr>
            <a:r>
              <a:rPr lang="en-US" altLang="ar-JO" sz="2000" u="sng" dirty="0"/>
              <a:t>Questions to ask:</a:t>
            </a:r>
          </a:p>
          <a:p>
            <a:pPr lvl="1" eaLnBrk="1" hangingPunct="1">
              <a:spcBef>
                <a:spcPct val="30000"/>
              </a:spcBef>
            </a:pPr>
            <a:r>
              <a:rPr lang="en-US" altLang="ar-JO" sz="2000" dirty="0"/>
              <a:t>Is there a new way to do it?</a:t>
            </a:r>
          </a:p>
          <a:p>
            <a:pPr lvl="1" eaLnBrk="1" hangingPunct="1">
              <a:spcBef>
                <a:spcPct val="30000"/>
              </a:spcBef>
            </a:pPr>
            <a:r>
              <a:rPr lang="en-US" altLang="ar-JO" sz="2000" dirty="0"/>
              <a:t>Can you borrow or adapt it?</a:t>
            </a:r>
          </a:p>
          <a:p>
            <a:pPr lvl="1" eaLnBrk="1" hangingPunct="1">
              <a:spcBef>
                <a:spcPct val="30000"/>
              </a:spcBef>
            </a:pPr>
            <a:r>
              <a:rPr lang="en-US" altLang="ar-JO" sz="2000" dirty="0"/>
              <a:t>Can you give it a new twist?</a:t>
            </a:r>
          </a:p>
          <a:p>
            <a:pPr lvl="1" eaLnBrk="1" hangingPunct="1">
              <a:spcBef>
                <a:spcPct val="30000"/>
              </a:spcBef>
            </a:pPr>
            <a:r>
              <a:rPr lang="en-US" altLang="ar-JO" sz="2000" dirty="0"/>
              <a:t>Do you merely need more of the same?</a:t>
            </a:r>
          </a:p>
          <a:p>
            <a:pPr lvl="1" eaLnBrk="1" hangingPunct="1">
              <a:spcBef>
                <a:spcPct val="30000"/>
              </a:spcBef>
            </a:pPr>
            <a:r>
              <a:rPr lang="en-US" altLang="ar-JO" sz="2000" dirty="0"/>
              <a:t>Do you need less of the same?</a:t>
            </a:r>
          </a:p>
          <a:p>
            <a:pPr marL="0" indent="0" algn="r" rtl="1" eaLnBrk="1" hangingPunct="1">
              <a:spcBef>
                <a:spcPct val="30000"/>
              </a:spcBef>
              <a:buNone/>
            </a:pPr>
            <a:endParaRPr lang="en-US" altLang="ar-JO" sz="1800" b="1" u="sng" dirty="0"/>
          </a:p>
          <a:p>
            <a:pPr marL="0" indent="0" algn="r" rtl="1" eaLnBrk="1" hangingPunct="1">
              <a:spcBef>
                <a:spcPct val="30000"/>
              </a:spcBef>
              <a:buNone/>
            </a:pPr>
            <a:r>
              <a:rPr lang="ar-EG" altLang="ar-JO" sz="2000" u="sng" dirty="0"/>
              <a:t>أسئلة يجب طرحها:</a:t>
            </a:r>
          </a:p>
          <a:p>
            <a:pPr algn="r" rtl="1" eaLnBrk="1" hangingPunct="1">
              <a:spcBef>
                <a:spcPct val="30000"/>
              </a:spcBef>
            </a:pPr>
            <a:r>
              <a:rPr lang="ar-EG" altLang="ar-JO" sz="2000" dirty="0"/>
              <a:t>هل هناك طريقة جديدة للقيام بذلك؟</a:t>
            </a:r>
          </a:p>
          <a:p>
            <a:pPr algn="r" rtl="1" eaLnBrk="1" hangingPunct="1">
              <a:spcBef>
                <a:spcPct val="30000"/>
              </a:spcBef>
            </a:pPr>
            <a:r>
              <a:rPr lang="ar-EG" altLang="ar-JO" sz="2000" dirty="0"/>
              <a:t>هل يمكنك استعارته أو تكييفه؟</a:t>
            </a:r>
          </a:p>
          <a:p>
            <a:pPr algn="r" rtl="1" eaLnBrk="1" hangingPunct="1">
              <a:spcBef>
                <a:spcPct val="30000"/>
              </a:spcBef>
            </a:pPr>
            <a:r>
              <a:rPr lang="ar-EG" altLang="ar-JO" sz="2000" dirty="0"/>
              <a:t>هل يمكنك إعطائها لمسة جديدة؟</a:t>
            </a:r>
          </a:p>
          <a:p>
            <a:pPr algn="r" rtl="1" eaLnBrk="1" hangingPunct="1">
              <a:spcBef>
                <a:spcPct val="30000"/>
              </a:spcBef>
            </a:pPr>
            <a:r>
              <a:rPr lang="ar-EG" altLang="ar-JO" sz="2000" dirty="0"/>
              <a:t>هل تحتاج فقط إلى المزيد من نفس الشيء؟</a:t>
            </a:r>
          </a:p>
          <a:p>
            <a:pPr algn="r" rtl="1" eaLnBrk="1" hangingPunct="1">
              <a:spcBef>
                <a:spcPct val="30000"/>
              </a:spcBef>
            </a:pPr>
            <a:r>
              <a:rPr lang="ar-EG" altLang="ar-JO" sz="2000" dirty="0"/>
              <a:t>هل تحتاج أقل من نفس الشيء</a:t>
            </a:r>
            <a:r>
              <a:rPr lang="ar-EG" altLang="ar-JO" sz="2000" dirty="0" smtClean="0"/>
              <a:t>؟</a:t>
            </a:r>
            <a:endParaRPr lang="ar-EG" altLang="ar-JO" sz="2000" dirty="0"/>
          </a:p>
        </p:txBody>
      </p:sp>
    </p:spTree>
    <p:extLst>
      <p:ext uri="{BB962C8B-B14F-4D97-AF65-F5344CB8AC3E}">
        <p14:creationId xmlns:p14="http://schemas.microsoft.com/office/powerpoint/2010/main" val="3736611266"/>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Spurring the Imagination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تحفيز الخيال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9" name="Picture 2" descr="The Importance Of Imagination">
            <a:extLst>
              <a:ext uri="{FF2B5EF4-FFF2-40B4-BE49-F238E27FC236}">
                <a16:creationId xmlns:a16="http://schemas.microsoft.com/office/drawing/2014/main" xmlns="" id="{46A282F2-D07B-630D-10CE-1D8C3C5884B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452" r="12589"/>
          <a:stretch/>
        </p:blipFill>
        <p:spPr bwMode="auto">
          <a:xfrm>
            <a:off x="1" y="1345306"/>
            <a:ext cx="4781549" cy="5518268"/>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xmlns="" id="{421D98FB-F595-D7B4-BD4C-1BCF414FABBC}"/>
              </a:ext>
            </a:extLst>
          </p:cNvPr>
          <p:cNvSpPr txBox="1">
            <a:spLocks noChangeArrowheads="1"/>
          </p:cNvSpPr>
          <p:nvPr/>
        </p:nvSpPr>
        <p:spPr>
          <a:xfrm>
            <a:off x="5049672" y="1658735"/>
            <a:ext cx="6784169" cy="483760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347663">
              <a:spcBef>
                <a:spcPct val="30000"/>
              </a:spcBef>
              <a:buFont typeface="Wingdings" pitchFamily="2" charset="2"/>
              <a:buChar char="§"/>
            </a:pPr>
            <a:r>
              <a:rPr lang="en-US" altLang="ar-JO" sz="2200" dirty="0"/>
              <a:t>Is there a substitute?</a:t>
            </a:r>
          </a:p>
          <a:p>
            <a:pPr marL="0" indent="-347663">
              <a:spcBef>
                <a:spcPct val="30000"/>
              </a:spcBef>
              <a:buFont typeface="Wingdings" pitchFamily="2" charset="2"/>
              <a:buChar char="§"/>
            </a:pPr>
            <a:r>
              <a:rPr lang="en-US" altLang="ar-JO" sz="2200" dirty="0"/>
              <a:t>Can you rearrange the parts?</a:t>
            </a:r>
          </a:p>
          <a:p>
            <a:pPr marL="0" indent="-347663">
              <a:spcBef>
                <a:spcPct val="30000"/>
              </a:spcBef>
              <a:buFont typeface="Wingdings" pitchFamily="2" charset="2"/>
              <a:buChar char="§"/>
            </a:pPr>
            <a:r>
              <a:rPr lang="en-US" altLang="ar-JO" sz="2200" dirty="0"/>
              <a:t>What if you do just the opposite?</a:t>
            </a:r>
          </a:p>
          <a:p>
            <a:pPr marL="0" indent="-347663">
              <a:spcBef>
                <a:spcPct val="30000"/>
              </a:spcBef>
              <a:buFont typeface="Wingdings" pitchFamily="2" charset="2"/>
              <a:buChar char="§"/>
            </a:pPr>
            <a:r>
              <a:rPr lang="en-US" altLang="ar-JO" sz="2200" dirty="0"/>
              <a:t>Can you combine ideas?</a:t>
            </a:r>
          </a:p>
          <a:p>
            <a:pPr marL="0" indent="-347663">
              <a:spcBef>
                <a:spcPct val="30000"/>
              </a:spcBef>
              <a:buFont typeface="Wingdings" pitchFamily="2" charset="2"/>
              <a:buChar char="§"/>
            </a:pPr>
            <a:r>
              <a:rPr lang="en-US" altLang="ar-JO" sz="2200" dirty="0"/>
              <a:t>Can you put it to other uses?</a:t>
            </a:r>
          </a:p>
          <a:p>
            <a:pPr marL="0" indent="-347663">
              <a:spcBef>
                <a:spcPct val="30000"/>
              </a:spcBef>
              <a:buFont typeface="Wingdings" pitchFamily="2" charset="2"/>
              <a:buChar char="§"/>
            </a:pPr>
            <a:r>
              <a:rPr lang="en-US" altLang="ar-JO" sz="2200" dirty="0"/>
              <a:t>What else could you make from this?</a:t>
            </a:r>
          </a:p>
          <a:p>
            <a:pPr algn="r" rtl="1">
              <a:spcBef>
                <a:spcPct val="30000"/>
              </a:spcBef>
              <a:buFont typeface="Wingdings" pitchFamily="2" charset="2"/>
              <a:buChar char="§"/>
            </a:pPr>
            <a:r>
              <a:rPr lang="ar-EG" altLang="ar-JO" sz="2200" dirty="0"/>
              <a:t>هل هناك بديل؟</a:t>
            </a:r>
          </a:p>
          <a:p>
            <a:pPr marL="0" indent="-347663" algn="r" rtl="1">
              <a:spcBef>
                <a:spcPct val="30000"/>
              </a:spcBef>
              <a:buFont typeface="Wingdings" pitchFamily="2" charset="2"/>
              <a:buChar char="§"/>
            </a:pPr>
            <a:r>
              <a:rPr lang="ar-EG" altLang="ar-JO" sz="2200" dirty="0"/>
              <a:t>هل يمكنك إعادة ترتيب الأجزاء؟</a:t>
            </a:r>
          </a:p>
          <a:p>
            <a:pPr marL="0" indent="-347663" algn="r" rtl="1">
              <a:spcBef>
                <a:spcPct val="30000"/>
              </a:spcBef>
              <a:buFont typeface="Wingdings" pitchFamily="2" charset="2"/>
              <a:buChar char="§"/>
            </a:pPr>
            <a:r>
              <a:rPr lang="ar-EG" altLang="ar-JO" sz="2200" dirty="0"/>
              <a:t>ماذا لو فعلت العكس تماما؟</a:t>
            </a:r>
          </a:p>
          <a:p>
            <a:pPr marL="0" indent="-347663" algn="r" rtl="1">
              <a:spcBef>
                <a:spcPct val="30000"/>
              </a:spcBef>
              <a:buFont typeface="Wingdings" pitchFamily="2" charset="2"/>
              <a:buChar char="§"/>
            </a:pPr>
            <a:r>
              <a:rPr lang="ar-EG" altLang="ar-JO" sz="2200" dirty="0"/>
              <a:t>هل يمكنك الجمع بين الأفكار؟</a:t>
            </a:r>
          </a:p>
          <a:p>
            <a:pPr marL="0" indent="-347663" algn="r" rtl="1">
              <a:spcBef>
                <a:spcPct val="30000"/>
              </a:spcBef>
              <a:buFont typeface="Wingdings" pitchFamily="2" charset="2"/>
              <a:buChar char="§"/>
            </a:pPr>
            <a:r>
              <a:rPr lang="ar-EG" altLang="ar-JO" sz="2200" dirty="0"/>
              <a:t>هل يمكنك وضعه في استخدامات أخرى؟</a:t>
            </a:r>
          </a:p>
          <a:p>
            <a:pPr marL="0" indent="-347663" algn="r" rtl="1">
              <a:spcBef>
                <a:spcPct val="30000"/>
              </a:spcBef>
              <a:buFont typeface="Wingdings" pitchFamily="2" charset="2"/>
              <a:buChar char="§"/>
            </a:pPr>
            <a:r>
              <a:rPr lang="ar-EG" altLang="ar-JO" sz="2200" dirty="0"/>
              <a:t>ماذا يمكنك أن تجعل من هذا</a:t>
            </a:r>
            <a:r>
              <a:rPr lang="ar-EG" altLang="ar-JO" sz="2200" dirty="0" smtClean="0"/>
              <a:t>؟</a:t>
            </a:r>
            <a:endParaRPr lang="ar-EG" altLang="ar-JO" sz="2200" dirty="0"/>
          </a:p>
        </p:txBody>
      </p:sp>
    </p:spTree>
    <p:extLst>
      <p:ext uri="{BB962C8B-B14F-4D97-AF65-F5344CB8AC3E}">
        <p14:creationId xmlns:p14="http://schemas.microsoft.com/office/powerpoint/2010/main" val="3451830940"/>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Spurring the Imagination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تحفيز الخيال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9" name="Picture 2" descr="The Importance Of Imagination">
            <a:extLst>
              <a:ext uri="{FF2B5EF4-FFF2-40B4-BE49-F238E27FC236}">
                <a16:creationId xmlns:a16="http://schemas.microsoft.com/office/drawing/2014/main" xmlns="" id="{46A282F2-D07B-630D-10CE-1D8C3C5884B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452" r="12589"/>
          <a:stretch/>
        </p:blipFill>
        <p:spPr bwMode="auto">
          <a:xfrm>
            <a:off x="1" y="1345306"/>
            <a:ext cx="4781549" cy="5518268"/>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xmlns="" id="{421D98FB-F595-D7B4-BD4C-1BCF414FABBC}"/>
              </a:ext>
            </a:extLst>
          </p:cNvPr>
          <p:cNvSpPr txBox="1">
            <a:spLocks noChangeArrowheads="1"/>
          </p:cNvSpPr>
          <p:nvPr/>
        </p:nvSpPr>
        <p:spPr>
          <a:xfrm>
            <a:off x="5049672" y="1658735"/>
            <a:ext cx="6784169" cy="483760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ct val="30000"/>
              </a:spcBef>
              <a:buFont typeface="Wingdings" pitchFamily="2" charset="2"/>
              <a:buChar char="§"/>
            </a:pPr>
            <a:r>
              <a:rPr lang="en-US" altLang="ar-JO" sz="2000" dirty="0"/>
              <a:t>Are there other markets for it?</a:t>
            </a:r>
          </a:p>
          <a:p>
            <a:pPr>
              <a:lnSpc>
                <a:spcPct val="100000"/>
              </a:lnSpc>
              <a:spcBef>
                <a:spcPct val="30000"/>
              </a:spcBef>
              <a:buFont typeface="Wingdings" pitchFamily="2" charset="2"/>
              <a:buChar char="§"/>
            </a:pPr>
            <a:r>
              <a:rPr lang="en-US" altLang="ar-JO" sz="2000" dirty="0"/>
              <a:t>Can you reverse it?</a:t>
            </a:r>
          </a:p>
          <a:p>
            <a:pPr>
              <a:lnSpc>
                <a:spcPct val="100000"/>
              </a:lnSpc>
              <a:spcBef>
                <a:spcPct val="30000"/>
              </a:spcBef>
              <a:buFont typeface="Wingdings" pitchFamily="2" charset="2"/>
              <a:buChar char="§"/>
            </a:pPr>
            <a:r>
              <a:rPr lang="en-US" altLang="ar-JO" sz="2000" dirty="0"/>
              <a:t>Can you eliminate it? </a:t>
            </a:r>
          </a:p>
          <a:p>
            <a:pPr>
              <a:lnSpc>
                <a:spcPct val="100000"/>
              </a:lnSpc>
              <a:spcBef>
                <a:spcPct val="30000"/>
              </a:spcBef>
              <a:buFont typeface="Wingdings" pitchFamily="2" charset="2"/>
              <a:buChar char="§"/>
            </a:pPr>
            <a:r>
              <a:rPr lang="en-US" altLang="ar-JO" sz="2000" dirty="0"/>
              <a:t>Can you put it to another use?</a:t>
            </a:r>
          </a:p>
          <a:p>
            <a:pPr>
              <a:lnSpc>
                <a:spcPct val="100000"/>
              </a:lnSpc>
              <a:spcBef>
                <a:spcPct val="30000"/>
              </a:spcBef>
              <a:buFont typeface="Wingdings" pitchFamily="2" charset="2"/>
              <a:buChar char="§"/>
            </a:pPr>
            <a:r>
              <a:rPr lang="en-US" altLang="ar-JO" sz="2000" dirty="0"/>
              <a:t>What idea seems impossible, but if executed, would revolutionize your business?</a:t>
            </a:r>
          </a:p>
          <a:p>
            <a:pPr algn="r" rtl="1">
              <a:lnSpc>
                <a:spcPct val="100000"/>
              </a:lnSpc>
              <a:spcBef>
                <a:spcPct val="30000"/>
              </a:spcBef>
              <a:buFont typeface="Wingdings" pitchFamily="2" charset="2"/>
              <a:buChar char="§"/>
            </a:pPr>
            <a:r>
              <a:rPr lang="ar-EG" altLang="ar-JO" sz="2000" dirty="0"/>
              <a:t>هل هناك أسواق أخرى لذلك؟</a:t>
            </a:r>
          </a:p>
          <a:p>
            <a:pPr algn="r" rtl="1">
              <a:lnSpc>
                <a:spcPct val="100000"/>
              </a:lnSpc>
              <a:spcBef>
                <a:spcPct val="30000"/>
              </a:spcBef>
              <a:buFont typeface="Wingdings" pitchFamily="2" charset="2"/>
              <a:buChar char="§"/>
            </a:pPr>
            <a:r>
              <a:rPr lang="ar-EG" altLang="ar-JO" sz="2000" dirty="0"/>
              <a:t>هل يمكنك عكسه؟</a:t>
            </a:r>
          </a:p>
          <a:p>
            <a:pPr algn="r" rtl="1">
              <a:lnSpc>
                <a:spcPct val="100000"/>
              </a:lnSpc>
              <a:spcBef>
                <a:spcPct val="30000"/>
              </a:spcBef>
              <a:buFont typeface="Wingdings" pitchFamily="2" charset="2"/>
              <a:buChar char="§"/>
            </a:pPr>
            <a:r>
              <a:rPr lang="ar-EG" altLang="ar-JO" sz="2000" dirty="0"/>
              <a:t>هل يمكنك القضاء عليه؟ </a:t>
            </a:r>
          </a:p>
          <a:p>
            <a:pPr algn="r" rtl="1">
              <a:lnSpc>
                <a:spcPct val="100000"/>
              </a:lnSpc>
              <a:spcBef>
                <a:spcPct val="30000"/>
              </a:spcBef>
              <a:buFont typeface="Wingdings" pitchFamily="2" charset="2"/>
              <a:buChar char="§"/>
            </a:pPr>
            <a:r>
              <a:rPr lang="ar-EG" altLang="ar-JO" sz="2000" dirty="0"/>
              <a:t>هل يمكنك وضعه في استخدام آخر؟</a:t>
            </a:r>
          </a:p>
          <a:p>
            <a:pPr algn="r" rtl="1">
              <a:lnSpc>
                <a:spcPct val="100000"/>
              </a:lnSpc>
              <a:spcBef>
                <a:spcPct val="30000"/>
              </a:spcBef>
              <a:buFont typeface="Wingdings" pitchFamily="2" charset="2"/>
              <a:buChar char="§"/>
            </a:pPr>
            <a:r>
              <a:rPr lang="ar-EG" altLang="ar-JO" sz="2000" dirty="0"/>
              <a:t>ما هي الفكرة التي تبدو مستحيلة ، ولكن إذا تم تنفيذها ، قد تُحدث ثورة في عملك؟</a:t>
            </a:r>
          </a:p>
        </p:txBody>
      </p:sp>
    </p:spTree>
    <p:extLst>
      <p:ext uri="{BB962C8B-B14F-4D97-AF65-F5344CB8AC3E}">
        <p14:creationId xmlns:p14="http://schemas.microsoft.com/office/powerpoint/2010/main" val="3999269229"/>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Enhancing Organizational Creativity </a:t>
              </a:r>
              <a:r>
                <a:rPr lang="ar-EG" sz="2800" b="1" dirty="0">
                  <a:solidFill>
                    <a:srgbClr val="00B0F0"/>
                  </a:solidFill>
                  <a:latin typeface="Alexandria" charset="0"/>
                  <a:cs typeface="Alexandria" charset="0"/>
                </a:rPr>
                <a:t>تعزيز الإبداع التنظيمي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11" name="Picture 3">
            <a:extLst>
              <a:ext uri="{FF2B5EF4-FFF2-40B4-BE49-F238E27FC236}">
                <a16:creationId xmlns:a16="http://schemas.microsoft.com/office/drawing/2014/main" xmlns="" id="{E1206A23-3E75-515E-F7FA-9D61826DEB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62584" y="1678676"/>
            <a:ext cx="6710206" cy="4176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2">
            <a:extLst>
              <a:ext uri="{FF2B5EF4-FFF2-40B4-BE49-F238E27FC236}">
                <a16:creationId xmlns:a16="http://schemas.microsoft.com/office/drawing/2014/main" xmlns="" id="{CDDA0255-28D7-1426-0168-DF14AC0612E7}"/>
              </a:ext>
            </a:extLst>
          </p:cNvPr>
          <p:cNvSpPr txBox="1">
            <a:spLocks noChangeArrowheads="1"/>
          </p:cNvSpPr>
          <p:nvPr/>
        </p:nvSpPr>
        <p:spPr bwMode="auto">
          <a:xfrm>
            <a:off x="5106399" y="5932098"/>
            <a:ext cx="590950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eaLnBrk="1" hangingPunct="1">
              <a:spcBef>
                <a:spcPct val="0"/>
              </a:spcBef>
              <a:buClrTx/>
              <a:buSzTx/>
              <a:buFontTx/>
              <a:buNone/>
            </a:pPr>
            <a:r>
              <a:rPr lang="en-US" altLang="ar-JO" sz="1800" b="1" dirty="0">
                <a:latin typeface="Garamond" panose="02020404030301010803" pitchFamily="18" charset="0"/>
              </a:rPr>
              <a:t>Factors That Contribute to Companies’ Ability to Innovate</a:t>
            </a:r>
          </a:p>
          <a:p>
            <a:pPr algn="ctr" eaLnBrk="1" hangingPunct="1">
              <a:spcBef>
                <a:spcPct val="0"/>
              </a:spcBef>
              <a:buClrTx/>
              <a:buSzTx/>
              <a:buFontTx/>
              <a:buNone/>
            </a:pPr>
            <a:r>
              <a:rPr lang="ar-EG" altLang="ar-JO" sz="1800" b="1" dirty="0">
                <a:latin typeface="Garamond" panose="02020404030301010803" pitchFamily="18" charset="0"/>
              </a:rPr>
              <a:t>العوامل التي تساهم في قدرة الشركات على الابتكار</a:t>
            </a:r>
          </a:p>
        </p:txBody>
      </p:sp>
      <p:sp>
        <p:nvSpPr>
          <p:cNvPr id="13" name="TextBox 12">
            <a:extLst>
              <a:ext uri="{FF2B5EF4-FFF2-40B4-BE49-F238E27FC236}">
                <a16:creationId xmlns:a16="http://schemas.microsoft.com/office/drawing/2014/main" xmlns="" id="{328BCE91-88BC-0991-633D-6C1AEEA9B37F}"/>
              </a:ext>
            </a:extLst>
          </p:cNvPr>
          <p:cNvSpPr txBox="1"/>
          <p:nvPr/>
        </p:nvSpPr>
        <p:spPr>
          <a:xfrm>
            <a:off x="1107426" y="1813203"/>
            <a:ext cx="6042200" cy="3336939"/>
          </a:xfrm>
          <a:prstGeom prst="rect">
            <a:avLst/>
          </a:prstGeom>
          <a:noFill/>
        </p:spPr>
        <p:txBody>
          <a:bodyPr wrap="square" rtlCol="0">
            <a:spAutoFit/>
          </a:bodyPr>
          <a:lstStyle/>
          <a:p>
            <a:pPr>
              <a:lnSpc>
                <a:spcPct val="200000"/>
              </a:lnSpc>
            </a:pPr>
            <a:r>
              <a:rPr lang="ar-EG" dirty="0">
                <a:solidFill>
                  <a:srgbClr val="000000"/>
                </a:solidFill>
              </a:rPr>
              <a:t>الاحتفاظ بالموظفين ذوي المهارات العظيمة</a:t>
            </a:r>
          </a:p>
          <a:p>
            <a:pPr>
              <a:lnSpc>
                <a:spcPct val="200000"/>
              </a:lnSpc>
            </a:pPr>
            <a:r>
              <a:rPr lang="ar-EG" dirty="0">
                <a:solidFill>
                  <a:srgbClr val="000000"/>
                </a:solidFill>
              </a:rPr>
              <a:t>استقطاب المواهب العظيمة</a:t>
            </a:r>
          </a:p>
          <a:p>
            <a:pPr>
              <a:lnSpc>
                <a:spcPct val="200000"/>
              </a:lnSpc>
            </a:pPr>
            <a:r>
              <a:rPr lang="ar-EG" dirty="0">
                <a:solidFill>
                  <a:srgbClr val="000000"/>
                </a:solidFill>
              </a:rPr>
              <a:t>تطوير عمليات أعمال جديدة</a:t>
            </a:r>
          </a:p>
          <a:p>
            <a:pPr>
              <a:lnSpc>
                <a:spcPct val="200000"/>
              </a:lnSpc>
            </a:pPr>
            <a:r>
              <a:rPr lang="ar-EG" dirty="0">
                <a:solidFill>
                  <a:srgbClr val="000000"/>
                </a:solidFill>
              </a:rPr>
              <a:t>إنشاء بيئة يكون فيها من المقبول أن تفشل</a:t>
            </a:r>
          </a:p>
          <a:p>
            <a:pPr>
              <a:lnSpc>
                <a:spcPct val="200000"/>
              </a:lnSpc>
            </a:pPr>
            <a:r>
              <a:rPr lang="ar-EG" dirty="0">
                <a:solidFill>
                  <a:srgbClr val="000000"/>
                </a:solidFill>
              </a:rPr>
              <a:t>التعاون مع شركاء الأعمال الصحيحين</a:t>
            </a:r>
          </a:p>
          <a:p>
            <a:pPr>
              <a:lnSpc>
                <a:spcPct val="200000"/>
              </a:lnSpc>
            </a:pPr>
            <a:r>
              <a:rPr lang="ar-EG" dirty="0">
                <a:solidFill>
                  <a:srgbClr val="000000"/>
                </a:solidFill>
              </a:rPr>
              <a:t>الاستثمار في البحث و التطوير</a:t>
            </a:r>
            <a:endParaRPr lang="en-US" dirty="0">
              <a:solidFill>
                <a:srgbClr val="000000"/>
              </a:solidFill>
            </a:endParaRPr>
          </a:p>
        </p:txBody>
      </p:sp>
    </p:spTree>
    <p:extLst>
      <p:ext uri="{BB962C8B-B14F-4D97-AF65-F5344CB8AC3E}">
        <p14:creationId xmlns:p14="http://schemas.microsoft.com/office/powerpoint/2010/main" val="3644987147"/>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How Google enhance organizational creativity? </a:t>
              </a:r>
              <a:endParaRPr lang="en-US" sz="2400" b="1" dirty="0" smtClean="0">
                <a:solidFill>
                  <a:srgbClr val="00B0F0"/>
                </a:solidFill>
                <a:latin typeface="Alexandria" charset="0"/>
                <a:cs typeface="Alexandria" charset="0"/>
              </a:endParaRPr>
            </a:p>
            <a:p>
              <a:r>
                <a:rPr lang="ar-EG" sz="2400" b="1" dirty="0">
                  <a:solidFill>
                    <a:srgbClr val="00B0F0"/>
                  </a:solidFill>
                  <a:latin typeface="Alexandria" charset="0"/>
                  <a:cs typeface="Alexandria" charset="0"/>
                </a:rPr>
                <a:t>كيف تعزز جوجل الإبداع التنظيمي؟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17" name="Why Google Employees are So Creative">
            <a:hlinkClick r:id="" action="ppaction://media"/>
            <a:extLst>
              <a:ext uri="{FF2B5EF4-FFF2-40B4-BE49-F238E27FC236}">
                <a16:creationId xmlns:a16="http://schemas.microsoft.com/office/drawing/2014/main" xmlns="" id="{0EE4D429-7490-8AD1-9984-5A16BC10C46C}"/>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97050" y="1487602"/>
            <a:ext cx="11462856" cy="5090619"/>
          </a:xfrm>
          <a:prstGeom prst="rect">
            <a:avLst/>
          </a:prstGeom>
        </p:spPr>
      </p:pic>
      <p:sp>
        <p:nvSpPr>
          <p:cNvPr id="18" name="TextBox 17">
            <a:extLst>
              <a:ext uri="{FF2B5EF4-FFF2-40B4-BE49-F238E27FC236}">
                <a16:creationId xmlns:a16="http://schemas.microsoft.com/office/drawing/2014/main" xmlns="" id="{0C03EF9C-DEF5-6645-6517-35504344D83E}"/>
              </a:ext>
            </a:extLst>
          </p:cNvPr>
          <p:cNvSpPr txBox="1"/>
          <p:nvPr/>
        </p:nvSpPr>
        <p:spPr>
          <a:xfrm>
            <a:off x="1065275" y="1488233"/>
            <a:ext cx="10058400" cy="346928"/>
          </a:xfrm>
          <a:prstGeom prst="rect">
            <a:avLst/>
          </a:prstGeom>
          <a:solidFill>
            <a:schemeClr val="bg1">
              <a:alpha val="69487"/>
            </a:schemeClr>
          </a:solidFill>
          <a:effectLst>
            <a:outerShdw blurRad="50800" dist="38100" dir="2700000" algn="tl" rotWithShape="0">
              <a:prstClr val="black">
                <a:alpha val="40000"/>
              </a:prstClr>
            </a:outerShdw>
          </a:effectLst>
        </p:spPr>
        <p:txBody>
          <a:bodyPr vert="horz" lIns="91440" tIns="45720" rIns="91440" bIns="45720" rtlCol="0" anchor="b">
            <a:noAutofit/>
          </a:bodyPr>
          <a:lstStyle/>
          <a:p>
            <a:pPr algn="ctr">
              <a:lnSpc>
                <a:spcPct val="90000"/>
              </a:lnSpc>
              <a:spcBef>
                <a:spcPct val="0"/>
              </a:spcBef>
              <a:spcAft>
                <a:spcPts val="600"/>
              </a:spcAft>
            </a:pPr>
            <a:r>
              <a:rPr lang="en-US" sz="1600" dirty="0">
                <a:solidFill>
                  <a:srgbClr val="000000"/>
                </a:solidFill>
                <a:latin typeface="+mj-lt"/>
                <a:ea typeface="+mj-ea"/>
                <a:cs typeface="+mj-cs"/>
              </a:rPr>
              <a:t>https://</a:t>
            </a:r>
            <a:r>
              <a:rPr lang="en-US" sz="1600" dirty="0" err="1">
                <a:solidFill>
                  <a:srgbClr val="000000"/>
                </a:solidFill>
                <a:latin typeface="+mj-lt"/>
                <a:ea typeface="+mj-ea"/>
                <a:cs typeface="+mj-cs"/>
              </a:rPr>
              <a:t>www.youtube.com</a:t>
            </a:r>
            <a:r>
              <a:rPr lang="en-US" sz="1600" dirty="0">
                <a:solidFill>
                  <a:srgbClr val="000000"/>
                </a:solidFill>
                <a:latin typeface="+mj-lt"/>
                <a:ea typeface="+mj-ea"/>
                <a:cs typeface="+mj-cs"/>
              </a:rPr>
              <a:t>/</a:t>
            </a:r>
            <a:r>
              <a:rPr lang="en-US" sz="1600" dirty="0" err="1">
                <a:solidFill>
                  <a:srgbClr val="000000"/>
                </a:solidFill>
                <a:latin typeface="+mj-lt"/>
                <a:ea typeface="+mj-ea"/>
                <a:cs typeface="+mj-cs"/>
              </a:rPr>
              <a:t>watch?v</a:t>
            </a:r>
            <a:r>
              <a:rPr lang="en-US" sz="1600" dirty="0">
                <a:solidFill>
                  <a:srgbClr val="000000"/>
                </a:solidFill>
                <a:latin typeface="+mj-lt"/>
                <a:ea typeface="+mj-ea"/>
                <a:cs typeface="+mj-cs"/>
              </a:rPr>
              <a:t>=</a:t>
            </a:r>
            <a:r>
              <a:rPr lang="en-US" sz="1600" dirty="0" err="1">
                <a:solidFill>
                  <a:srgbClr val="000000"/>
                </a:solidFill>
                <a:latin typeface="+mj-lt"/>
                <a:ea typeface="+mj-ea"/>
                <a:cs typeface="+mj-cs"/>
              </a:rPr>
              <a:t>xvCdLqeMOKA</a:t>
            </a:r>
            <a:endParaRPr lang="en-US" sz="1600" dirty="0">
              <a:solidFill>
                <a:srgbClr val="000000"/>
              </a:solidFill>
              <a:latin typeface="+mj-lt"/>
              <a:ea typeface="+mj-ea"/>
              <a:cs typeface="+mj-cs"/>
            </a:endParaRPr>
          </a:p>
        </p:txBody>
      </p:sp>
    </p:spTree>
    <p:extLst>
      <p:ext uri="{BB962C8B-B14F-4D97-AF65-F5344CB8AC3E}">
        <p14:creationId xmlns:p14="http://schemas.microsoft.com/office/powerpoint/2010/main" val="73321468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2734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7"/>
                                        </p:tgtEl>
                                      </p:cBhvr>
                                    </p:cmd>
                                  </p:childTnLst>
                                </p:cTn>
                              </p:par>
                            </p:childTnLst>
                          </p:cTn>
                        </p:par>
                      </p:childTnLst>
                    </p:cTn>
                  </p:par>
                </p:childTnLst>
              </p:cTn>
              <p:nextCondLst>
                <p:cond evt="onClick" delay="0">
                  <p:tgtEl>
                    <p:spTgt spid="17"/>
                  </p:tgtEl>
                </p:cond>
              </p:nextCondLst>
            </p:seq>
            <p:video>
              <p:cMediaNode vol="80000">
                <p:cTn id="12" fill="hold" display="0">
                  <p:stCondLst>
                    <p:cond delay="indefinite"/>
                  </p:stCondLst>
                </p:cTn>
                <p:tgtEl>
                  <p:spTgt spid="17"/>
                </p:tgtEl>
              </p:cMediaNode>
            </p:vide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Google | History &amp; Facts; Products &amp; Services | Britannica Money">
            <a:extLst>
              <a:ext uri="{FF2B5EF4-FFF2-40B4-BE49-F238E27FC236}">
                <a16:creationId xmlns:a16="http://schemas.microsoft.com/office/drawing/2014/main" xmlns="" id="{5327573B-5597-4BD1-5677-A4BC4343A8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95466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Enhancing Organizational Creativity </a:t>
              </a:r>
              <a:r>
                <a:rPr lang="ar-EG" sz="2800" b="1" dirty="0">
                  <a:solidFill>
                    <a:srgbClr val="00B0F0"/>
                  </a:solidFill>
                  <a:latin typeface="Alexandria" charset="0"/>
                  <a:cs typeface="Alexandria" charset="0"/>
                </a:rPr>
                <a:t>تعزيز الإبداع التنظيمي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9" name="Picture 2" descr="The Dynamism of Organizational Culture: Through the Lens of Creativity and  Innovation">
            <a:extLst>
              <a:ext uri="{FF2B5EF4-FFF2-40B4-BE49-F238E27FC236}">
                <a16:creationId xmlns:a16="http://schemas.microsoft.com/office/drawing/2014/main" xmlns="" id="{C48E8D88-4EE1-199F-15C2-B2E2103106A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629" r="12118" b="2"/>
          <a:stretch/>
        </p:blipFill>
        <p:spPr bwMode="auto">
          <a:xfrm>
            <a:off x="7014949" y="1345306"/>
            <a:ext cx="5175528" cy="5524649"/>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xmlns="" id="{4BFEE63A-F723-18E7-B09A-4DA6245C046D}"/>
              </a:ext>
            </a:extLst>
          </p:cNvPr>
          <p:cNvSpPr txBox="1">
            <a:spLocks noChangeArrowheads="1"/>
          </p:cNvSpPr>
          <p:nvPr/>
        </p:nvSpPr>
        <p:spPr>
          <a:xfrm>
            <a:off x="312814" y="1670752"/>
            <a:ext cx="6606601" cy="479828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spcBef>
                <a:spcPct val="30000"/>
              </a:spcBef>
              <a:buFont typeface="Wingdings" pitchFamily="2" charset="2"/>
              <a:buChar char="§"/>
            </a:pPr>
            <a:r>
              <a:rPr lang="en-US" altLang="ar-JO" sz="2200" dirty="0"/>
              <a:t>Include creativity as a core company value.</a:t>
            </a:r>
          </a:p>
          <a:p>
            <a:pPr eaLnBrk="1" hangingPunct="1">
              <a:spcBef>
                <a:spcPct val="30000"/>
              </a:spcBef>
              <a:buFont typeface="Wingdings" pitchFamily="2" charset="2"/>
              <a:buChar char="§"/>
            </a:pPr>
            <a:r>
              <a:rPr lang="en-US" altLang="ar-JO" sz="2200" dirty="0"/>
              <a:t>Hire for creativity.</a:t>
            </a:r>
          </a:p>
          <a:p>
            <a:pPr eaLnBrk="1" hangingPunct="1">
              <a:spcBef>
                <a:spcPct val="30000"/>
              </a:spcBef>
              <a:buFont typeface="Wingdings" pitchFamily="2" charset="2"/>
              <a:buChar char="§"/>
            </a:pPr>
            <a:r>
              <a:rPr lang="en-US" altLang="ar-JO" sz="2200" dirty="0"/>
              <a:t>Create an organizational structure that nourishes creativity.</a:t>
            </a:r>
          </a:p>
          <a:p>
            <a:pPr eaLnBrk="1" hangingPunct="1">
              <a:spcBef>
                <a:spcPct val="30000"/>
              </a:spcBef>
              <a:buFont typeface="Wingdings" pitchFamily="2" charset="2"/>
              <a:buChar char="§"/>
            </a:pPr>
            <a:r>
              <a:rPr lang="en-US" altLang="ar-JO" sz="2200" dirty="0"/>
              <a:t>Embrace diversity.</a:t>
            </a:r>
          </a:p>
          <a:p>
            <a:pPr eaLnBrk="1" hangingPunct="1">
              <a:spcBef>
                <a:spcPct val="30000"/>
              </a:spcBef>
              <a:buFont typeface="Wingdings" pitchFamily="2" charset="2"/>
              <a:buChar char="§"/>
            </a:pPr>
            <a:r>
              <a:rPr lang="en-US" altLang="ar-JO" sz="2200" dirty="0"/>
              <a:t>Expect creativity.</a:t>
            </a:r>
          </a:p>
          <a:p>
            <a:pPr eaLnBrk="1" hangingPunct="1">
              <a:spcBef>
                <a:spcPct val="30000"/>
              </a:spcBef>
              <a:buFont typeface="Wingdings" pitchFamily="2" charset="2"/>
              <a:buChar char="§"/>
            </a:pPr>
            <a:r>
              <a:rPr lang="en-US" altLang="ar-JO" sz="2200" dirty="0"/>
              <a:t>Expect and tolerate failure. </a:t>
            </a:r>
          </a:p>
          <a:p>
            <a:pPr algn="r" rtl="1">
              <a:spcBef>
                <a:spcPct val="30000"/>
              </a:spcBef>
              <a:buFont typeface="Wingdings" pitchFamily="2" charset="2"/>
              <a:buChar char="§"/>
            </a:pPr>
            <a:r>
              <a:rPr lang="ar-EG" altLang="ar-JO" sz="2200" dirty="0" smtClean="0"/>
              <a:t>قم </a:t>
            </a:r>
            <a:r>
              <a:rPr lang="ar-EG" altLang="ar-JO" sz="2200" dirty="0"/>
              <a:t>بتضمين الإبداع كقيمة أساسية للشركة.</a:t>
            </a:r>
          </a:p>
          <a:p>
            <a:pPr algn="r" rtl="1">
              <a:spcBef>
                <a:spcPct val="30000"/>
              </a:spcBef>
              <a:buFont typeface="Wingdings" pitchFamily="2" charset="2"/>
              <a:buChar char="§"/>
            </a:pPr>
            <a:r>
              <a:rPr lang="ar-EG" altLang="ar-JO" sz="2200" dirty="0"/>
              <a:t>اختار الموظفين  المبدعين.</a:t>
            </a:r>
          </a:p>
          <a:p>
            <a:pPr algn="r" rtl="1">
              <a:spcBef>
                <a:spcPct val="30000"/>
              </a:spcBef>
              <a:buFont typeface="Wingdings" pitchFamily="2" charset="2"/>
              <a:buChar char="§"/>
            </a:pPr>
            <a:r>
              <a:rPr lang="ar-EG" altLang="ar-JO" sz="2200" dirty="0"/>
              <a:t>إنشاء هيكل تنظيمي يُغذي الإبداع.</a:t>
            </a:r>
          </a:p>
          <a:p>
            <a:pPr algn="r" rtl="1">
              <a:spcBef>
                <a:spcPct val="30000"/>
              </a:spcBef>
              <a:buFont typeface="Wingdings" pitchFamily="2" charset="2"/>
              <a:buChar char="§"/>
            </a:pPr>
            <a:r>
              <a:rPr lang="ar-EG" altLang="ar-JO" sz="2200" dirty="0"/>
              <a:t>احتضان التنوع.</a:t>
            </a:r>
          </a:p>
          <a:p>
            <a:pPr algn="r" rtl="1">
              <a:spcBef>
                <a:spcPct val="30000"/>
              </a:spcBef>
              <a:buFont typeface="Wingdings" pitchFamily="2" charset="2"/>
              <a:buChar char="§"/>
            </a:pPr>
            <a:r>
              <a:rPr lang="ar-EG" altLang="ar-JO" sz="2200" dirty="0"/>
              <a:t>توقع الإبداع.</a:t>
            </a:r>
          </a:p>
          <a:p>
            <a:pPr algn="r" rtl="1">
              <a:spcBef>
                <a:spcPct val="30000"/>
              </a:spcBef>
              <a:buFont typeface="Wingdings" pitchFamily="2" charset="2"/>
              <a:buChar char="§"/>
            </a:pPr>
            <a:r>
              <a:rPr lang="ar-EG" altLang="ar-JO" sz="2200" dirty="0"/>
              <a:t>توقع الفشل وتحمله. </a:t>
            </a:r>
          </a:p>
        </p:txBody>
      </p:sp>
    </p:spTree>
    <p:extLst>
      <p:ext uri="{BB962C8B-B14F-4D97-AF65-F5344CB8AC3E}">
        <p14:creationId xmlns:p14="http://schemas.microsoft.com/office/powerpoint/2010/main" val="3151786748"/>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Enhancing Organizational Creativity </a:t>
              </a:r>
              <a:r>
                <a:rPr lang="ar-EG" sz="2800" b="1" dirty="0">
                  <a:solidFill>
                    <a:srgbClr val="00B0F0"/>
                  </a:solidFill>
                  <a:latin typeface="Alexandria" charset="0"/>
                  <a:cs typeface="Alexandria" charset="0"/>
                </a:rPr>
                <a:t>تعزيز الإبداع التنظيمي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9" name="Rectangle 3">
            <a:extLst>
              <a:ext uri="{FF2B5EF4-FFF2-40B4-BE49-F238E27FC236}">
                <a16:creationId xmlns:a16="http://schemas.microsoft.com/office/drawing/2014/main" xmlns="" id="{04D43DF2-653E-795A-C825-AFE7FCD641FE}"/>
              </a:ext>
            </a:extLst>
          </p:cNvPr>
          <p:cNvSpPr txBox="1">
            <a:spLocks noChangeArrowheads="1"/>
          </p:cNvSpPr>
          <p:nvPr/>
        </p:nvSpPr>
        <p:spPr>
          <a:xfrm>
            <a:off x="461801" y="1574383"/>
            <a:ext cx="5502271" cy="503603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lnSpc>
                <a:spcPct val="100000"/>
              </a:lnSpc>
              <a:spcBef>
                <a:spcPct val="30000"/>
              </a:spcBef>
              <a:buFont typeface="Wingdings" pitchFamily="2" charset="2"/>
              <a:buChar char="§"/>
            </a:pPr>
            <a:r>
              <a:rPr lang="en-US" altLang="ar-JO" sz="1800" dirty="0"/>
              <a:t>Incorporate fun into the work environment.</a:t>
            </a:r>
          </a:p>
          <a:p>
            <a:pPr eaLnBrk="1" hangingPunct="1">
              <a:lnSpc>
                <a:spcPct val="100000"/>
              </a:lnSpc>
              <a:spcBef>
                <a:spcPct val="30000"/>
              </a:spcBef>
              <a:buFont typeface="Wingdings" pitchFamily="2" charset="2"/>
              <a:buChar char="§"/>
            </a:pPr>
            <a:r>
              <a:rPr lang="en-US" altLang="ar-JO" sz="1800" dirty="0"/>
              <a:t>Encourage curiosity.</a:t>
            </a:r>
          </a:p>
          <a:p>
            <a:pPr eaLnBrk="1" hangingPunct="1">
              <a:lnSpc>
                <a:spcPct val="100000"/>
              </a:lnSpc>
              <a:spcBef>
                <a:spcPct val="30000"/>
              </a:spcBef>
              <a:buFont typeface="Wingdings" pitchFamily="2" charset="2"/>
              <a:buChar char="§"/>
            </a:pPr>
            <a:r>
              <a:rPr lang="en-US" altLang="ar-JO" sz="1800" dirty="0"/>
              <a:t>Design a workspace that encourages creativity.</a:t>
            </a:r>
          </a:p>
          <a:p>
            <a:pPr eaLnBrk="1" hangingPunct="1">
              <a:lnSpc>
                <a:spcPct val="100000"/>
              </a:lnSpc>
              <a:spcBef>
                <a:spcPct val="30000"/>
              </a:spcBef>
              <a:buFont typeface="Wingdings" pitchFamily="2" charset="2"/>
              <a:buChar char="§"/>
            </a:pPr>
            <a:r>
              <a:rPr lang="en-US" altLang="ar-JO" sz="1800" dirty="0"/>
              <a:t>View problems as opportunities.</a:t>
            </a:r>
          </a:p>
          <a:p>
            <a:pPr eaLnBrk="1" hangingPunct="1">
              <a:lnSpc>
                <a:spcPct val="100000"/>
              </a:lnSpc>
              <a:spcBef>
                <a:spcPct val="30000"/>
              </a:spcBef>
              <a:buFont typeface="Wingdings" pitchFamily="2" charset="2"/>
              <a:buChar char="§"/>
            </a:pPr>
            <a:r>
              <a:rPr lang="en-US" altLang="ar-JO" sz="1800" dirty="0"/>
              <a:t>Provide creativity training.</a:t>
            </a:r>
          </a:p>
          <a:p>
            <a:pPr eaLnBrk="1" hangingPunct="1">
              <a:lnSpc>
                <a:spcPct val="100000"/>
              </a:lnSpc>
              <a:spcBef>
                <a:spcPct val="30000"/>
              </a:spcBef>
              <a:buFont typeface="Wingdings" pitchFamily="2" charset="2"/>
              <a:buChar char="§"/>
            </a:pPr>
            <a:r>
              <a:rPr lang="en-US" altLang="ar-JO" sz="1800" dirty="0"/>
              <a:t>Provide support.</a:t>
            </a:r>
          </a:p>
          <a:p>
            <a:pPr eaLnBrk="1" hangingPunct="1">
              <a:lnSpc>
                <a:spcPct val="100000"/>
              </a:lnSpc>
              <a:spcBef>
                <a:spcPct val="30000"/>
              </a:spcBef>
              <a:buFont typeface="Wingdings" pitchFamily="2" charset="2"/>
              <a:buChar char="§"/>
            </a:pPr>
            <a:r>
              <a:rPr lang="en-US" altLang="ar-JO" sz="1800" dirty="0"/>
              <a:t>Develop a procedure for capturing ideas. </a:t>
            </a:r>
          </a:p>
          <a:p>
            <a:pPr algn="r" rtl="1">
              <a:lnSpc>
                <a:spcPct val="100000"/>
              </a:lnSpc>
              <a:spcBef>
                <a:spcPct val="30000"/>
              </a:spcBef>
              <a:buFont typeface="Wingdings" pitchFamily="2" charset="2"/>
              <a:buChar char="§"/>
            </a:pPr>
            <a:r>
              <a:rPr lang="ar-EG" altLang="ar-JO" sz="1800" dirty="0"/>
              <a:t>دمج المرح في بيئة العمل.</a:t>
            </a:r>
          </a:p>
          <a:p>
            <a:pPr algn="r" rtl="1">
              <a:lnSpc>
                <a:spcPct val="100000"/>
              </a:lnSpc>
              <a:spcBef>
                <a:spcPct val="30000"/>
              </a:spcBef>
              <a:buFont typeface="Wingdings" pitchFamily="2" charset="2"/>
              <a:buChar char="§"/>
            </a:pPr>
            <a:r>
              <a:rPr lang="ar-EG" altLang="ar-JO" sz="1800" dirty="0"/>
              <a:t>شجع الفضول.</a:t>
            </a:r>
          </a:p>
          <a:p>
            <a:pPr algn="r" rtl="1">
              <a:lnSpc>
                <a:spcPct val="100000"/>
              </a:lnSpc>
              <a:spcBef>
                <a:spcPct val="30000"/>
              </a:spcBef>
              <a:buFont typeface="Wingdings" pitchFamily="2" charset="2"/>
              <a:buChar char="§"/>
            </a:pPr>
            <a:r>
              <a:rPr lang="ar-EG" altLang="ar-JO" sz="1800" dirty="0"/>
              <a:t>صمم مساحة عمل تشجع على الإبداع.</a:t>
            </a:r>
          </a:p>
          <a:p>
            <a:pPr algn="r" rtl="1">
              <a:lnSpc>
                <a:spcPct val="100000"/>
              </a:lnSpc>
              <a:spcBef>
                <a:spcPct val="30000"/>
              </a:spcBef>
              <a:buFont typeface="Wingdings" pitchFamily="2" charset="2"/>
              <a:buChar char="§"/>
            </a:pPr>
            <a:r>
              <a:rPr lang="ar-EG" altLang="ar-JO" sz="1800" dirty="0"/>
              <a:t>عرض المشاكل كفرص.</a:t>
            </a:r>
          </a:p>
          <a:p>
            <a:pPr algn="r" rtl="1">
              <a:lnSpc>
                <a:spcPct val="100000"/>
              </a:lnSpc>
              <a:spcBef>
                <a:spcPct val="30000"/>
              </a:spcBef>
              <a:buFont typeface="Wingdings" pitchFamily="2" charset="2"/>
              <a:buChar char="§"/>
            </a:pPr>
            <a:r>
              <a:rPr lang="ar-EG" altLang="ar-JO" sz="1800" dirty="0"/>
              <a:t>توفير التدريب على الإبداع.</a:t>
            </a:r>
          </a:p>
          <a:p>
            <a:pPr algn="r" rtl="1">
              <a:lnSpc>
                <a:spcPct val="100000"/>
              </a:lnSpc>
              <a:spcBef>
                <a:spcPct val="30000"/>
              </a:spcBef>
              <a:buFont typeface="Wingdings" pitchFamily="2" charset="2"/>
              <a:buChar char="§"/>
            </a:pPr>
            <a:r>
              <a:rPr lang="ar-EG" altLang="ar-JO" sz="1800" dirty="0"/>
              <a:t>تقديم الدعم.</a:t>
            </a:r>
          </a:p>
          <a:p>
            <a:pPr algn="r" rtl="1">
              <a:lnSpc>
                <a:spcPct val="100000"/>
              </a:lnSpc>
              <a:spcBef>
                <a:spcPct val="30000"/>
              </a:spcBef>
              <a:buFont typeface="Wingdings" pitchFamily="2" charset="2"/>
              <a:buChar char="§"/>
            </a:pPr>
            <a:r>
              <a:rPr lang="ar-EG" altLang="ar-JO" sz="1800" dirty="0"/>
              <a:t>تطوير إجراء لالتقاط الأفكار. </a:t>
            </a:r>
          </a:p>
        </p:txBody>
      </p:sp>
      <p:pic>
        <p:nvPicPr>
          <p:cNvPr id="10" name="Picture 2" descr="The Creative Process in Organizations | Evergreen Leadership">
            <a:extLst>
              <a:ext uri="{FF2B5EF4-FFF2-40B4-BE49-F238E27FC236}">
                <a16:creationId xmlns="" xmlns:a16="http://schemas.microsoft.com/office/drawing/2014/main" id="{50AAF602-ECBE-9A6E-40B0-1072B1C866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2431" y="1574383"/>
            <a:ext cx="5696530" cy="50360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1786748"/>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Enhancing Organizational Creativity </a:t>
              </a:r>
              <a:r>
                <a:rPr lang="ar-EG" sz="2800" b="1" dirty="0">
                  <a:solidFill>
                    <a:srgbClr val="00B0F0"/>
                  </a:solidFill>
                  <a:latin typeface="Alexandria" charset="0"/>
                  <a:cs typeface="Alexandria" charset="0"/>
                </a:rPr>
                <a:t>تعزيز الإبداع التنظيمي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0" name="Rectangle 3">
            <a:extLst>
              <a:ext uri="{FF2B5EF4-FFF2-40B4-BE49-F238E27FC236}">
                <a16:creationId xmlns:a16="http://schemas.microsoft.com/office/drawing/2014/main" xmlns="" id="{BA59DD97-818C-E80C-5EAC-E467AF75D396}"/>
              </a:ext>
            </a:extLst>
          </p:cNvPr>
          <p:cNvSpPr txBox="1">
            <a:spLocks noChangeArrowheads="1"/>
          </p:cNvSpPr>
          <p:nvPr/>
        </p:nvSpPr>
        <p:spPr>
          <a:xfrm>
            <a:off x="572127" y="1732898"/>
            <a:ext cx="5324222" cy="4575253"/>
          </a:xfrm>
          <a:prstGeom prst="rect">
            <a:avLst/>
          </a:prstGeom>
          <a:noFill/>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spcBef>
                <a:spcPts val="1200"/>
              </a:spcBef>
              <a:buFont typeface="Wingdings" pitchFamily="2" charset="2"/>
              <a:buChar char="§"/>
            </a:pPr>
            <a:r>
              <a:rPr lang="en-US" altLang="ar-JO" sz="2400" dirty="0"/>
              <a:t>Talk and interact with customers.</a:t>
            </a:r>
          </a:p>
          <a:p>
            <a:pPr marL="457200" indent="-347663">
              <a:spcBef>
                <a:spcPts val="1200"/>
              </a:spcBef>
              <a:buFont typeface="Wingdings" pitchFamily="2" charset="2"/>
              <a:buChar char="§"/>
            </a:pPr>
            <a:r>
              <a:rPr lang="en-US" altLang="ar-JO" sz="2400" dirty="0"/>
              <a:t>Reward creativity.</a:t>
            </a:r>
          </a:p>
          <a:p>
            <a:pPr marL="457200" indent="-347663">
              <a:spcBef>
                <a:spcPts val="1200"/>
              </a:spcBef>
              <a:buFont typeface="Wingdings" pitchFamily="2" charset="2"/>
              <a:buChar char="§"/>
            </a:pPr>
            <a:r>
              <a:rPr lang="en-US" altLang="ar-JO" sz="2400" dirty="0"/>
              <a:t>Model creative behavior. </a:t>
            </a:r>
          </a:p>
          <a:p>
            <a:pPr marL="457200" indent="-347663">
              <a:spcBef>
                <a:spcPts val="1200"/>
              </a:spcBef>
              <a:buFont typeface="Wingdings" pitchFamily="2" charset="2"/>
              <a:buChar char="§"/>
            </a:pPr>
            <a:r>
              <a:rPr lang="en-US" altLang="ar-JO" sz="2400" dirty="0"/>
              <a:t>Monitor emerging trends and identify ways your company can capitalize on them.</a:t>
            </a:r>
          </a:p>
          <a:p>
            <a:pPr marL="457200" indent="-347663">
              <a:spcBef>
                <a:spcPts val="1200"/>
              </a:spcBef>
              <a:buFont typeface="Wingdings" pitchFamily="2" charset="2"/>
              <a:buChar char="§"/>
            </a:pPr>
            <a:r>
              <a:rPr lang="en-US" altLang="ar-JO" sz="2400" dirty="0"/>
              <a:t>Look for uses for your product or service in other markets.</a:t>
            </a:r>
          </a:p>
          <a:p>
            <a:pPr marL="457200" indent="-347663">
              <a:spcBef>
                <a:spcPts val="1200"/>
              </a:spcBef>
              <a:buFont typeface="Wingdings" pitchFamily="2" charset="2"/>
              <a:buChar char="§"/>
            </a:pPr>
            <a:r>
              <a:rPr lang="en-US" altLang="ar-JO" sz="2400" dirty="0"/>
              <a:t>Don’t forget about business model innovation.</a:t>
            </a:r>
          </a:p>
        </p:txBody>
      </p:sp>
      <p:sp>
        <p:nvSpPr>
          <p:cNvPr id="11" name="Rectangle 3">
            <a:extLst>
              <a:ext uri="{FF2B5EF4-FFF2-40B4-BE49-F238E27FC236}">
                <a16:creationId xmlns:a16="http://schemas.microsoft.com/office/drawing/2014/main" xmlns="" id="{5C80DC74-C17B-BD59-51A9-115D7199DA75}"/>
              </a:ext>
            </a:extLst>
          </p:cNvPr>
          <p:cNvSpPr txBox="1">
            <a:spLocks noChangeArrowheads="1"/>
          </p:cNvSpPr>
          <p:nvPr/>
        </p:nvSpPr>
        <p:spPr>
          <a:xfrm>
            <a:off x="6405916" y="1711050"/>
            <a:ext cx="5400651" cy="459421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gn="r" rtl="1">
              <a:spcBef>
                <a:spcPts val="1200"/>
              </a:spcBef>
              <a:buFont typeface="Wingdings" pitchFamily="2" charset="2"/>
              <a:buChar char="§"/>
            </a:pPr>
            <a:r>
              <a:rPr lang="ar-EG" altLang="ar-JO" sz="2400" dirty="0"/>
              <a:t>التحدث والتفاعل مع العملاء.</a:t>
            </a:r>
          </a:p>
          <a:p>
            <a:pPr marL="457200" indent="-347663" algn="r" rtl="1">
              <a:spcBef>
                <a:spcPts val="1200"/>
              </a:spcBef>
              <a:buFont typeface="Wingdings" pitchFamily="2" charset="2"/>
              <a:buChar char="§"/>
            </a:pPr>
            <a:r>
              <a:rPr lang="ar-EG" altLang="ar-JO" sz="2400" dirty="0"/>
              <a:t>كافئ الإبداع.</a:t>
            </a:r>
          </a:p>
          <a:p>
            <a:pPr marL="457200" indent="-347663" algn="r" rtl="1">
              <a:spcBef>
                <a:spcPts val="1200"/>
              </a:spcBef>
              <a:buFont typeface="Wingdings" pitchFamily="2" charset="2"/>
              <a:buChar char="§"/>
            </a:pPr>
            <a:r>
              <a:rPr lang="ar-EG" altLang="ar-JO" sz="2400" dirty="0"/>
              <a:t>كن نموذجاً للسلوك الإبداعي. </a:t>
            </a:r>
          </a:p>
          <a:p>
            <a:pPr marL="457200" indent="-347663" algn="r" rtl="1">
              <a:spcBef>
                <a:spcPts val="1200"/>
              </a:spcBef>
              <a:buFont typeface="Wingdings" pitchFamily="2" charset="2"/>
              <a:buChar char="§"/>
            </a:pPr>
            <a:r>
              <a:rPr lang="ar-EG" altLang="ar-JO" sz="2400" dirty="0"/>
              <a:t>راقب الاتجاهات الناشئة وحدد الطرق التي يمكن لشركتك الاستفادة منها.</a:t>
            </a:r>
          </a:p>
          <a:p>
            <a:pPr marL="457200" indent="-347663" algn="r" rtl="1">
              <a:spcBef>
                <a:spcPts val="1200"/>
              </a:spcBef>
              <a:buFont typeface="Wingdings" pitchFamily="2" charset="2"/>
              <a:buChar char="§"/>
            </a:pPr>
            <a:r>
              <a:rPr lang="ar-EG" altLang="ar-JO" sz="2400" dirty="0"/>
              <a:t>ابحث عن استخدامات لمنتجك أو خدمتك في الأسواق الأخرى.</a:t>
            </a:r>
          </a:p>
          <a:p>
            <a:pPr marL="457200" indent="-347663" algn="r" rtl="1">
              <a:spcBef>
                <a:spcPts val="1200"/>
              </a:spcBef>
              <a:buFont typeface="Wingdings" pitchFamily="2" charset="2"/>
              <a:buChar char="§"/>
            </a:pPr>
            <a:r>
              <a:rPr lang="ar-EG" altLang="ar-JO" sz="2400" dirty="0"/>
              <a:t>لا تنس الابتكار في نموذج الأعمال.</a:t>
            </a:r>
          </a:p>
        </p:txBody>
      </p:sp>
    </p:spTree>
    <p:extLst>
      <p:ext uri="{BB962C8B-B14F-4D97-AF65-F5344CB8AC3E}">
        <p14:creationId xmlns:p14="http://schemas.microsoft.com/office/powerpoint/2010/main" val="3151786748"/>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Enhancing Individual </a:t>
              </a:r>
              <a:r>
                <a:rPr lang="en-US" sz="2800" b="1" dirty="0" smtClean="0">
                  <a:solidFill>
                    <a:srgbClr val="00B0F0"/>
                  </a:solidFill>
                  <a:latin typeface="Alexandria" charset="0"/>
                  <a:cs typeface="Alexandria" charset="0"/>
                </a:rPr>
                <a:t>Creativity</a:t>
              </a:r>
            </a:p>
            <a:p>
              <a:r>
                <a:rPr lang="en-US" sz="2800" b="1" dirty="0" smtClean="0">
                  <a:solidFill>
                    <a:srgbClr val="00B0F0"/>
                  </a:solidFill>
                  <a:latin typeface="Alexandria" charset="0"/>
                  <a:cs typeface="Alexandria" charset="0"/>
                </a:rPr>
                <a:t> </a:t>
              </a:r>
              <a:r>
                <a:rPr lang="ar-EG" sz="2800" b="1" dirty="0">
                  <a:solidFill>
                    <a:srgbClr val="00B0F0"/>
                  </a:solidFill>
                  <a:latin typeface="Alexandria" charset="0"/>
                  <a:cs typeface="Alexandria" charset="0"/>
                </a:rPr>
                <a:t>تعزيز الإبداع الفردي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9" name="Rectangle 4">
            <a:extLst>
              <a:ext uri="{FF2B5EF4-FFF2-40B4-BE49-F238E27FC236}">
                <a16:creationId xmlns:a16="http://schemas.microsoft.com/office/drawing/2014/main" xmlns="" id="{FDC48D26-8173-FF38-153A-1A6A67976B38}"/>
              </a:ext>
            </a:extLst>
          </p:cNvPr>
          <p:cNvSpPr txBox="1">
            <a:spLocks noChangeArrowheads="1"/>
          </p:cNvSpPr>
          <p:nvPr/>
        </p:nvSpPr>
        <p:spPr>
          <a:xfrm>
            <a:off x="6387150" y="1438091"/>
            <a:ext cx="5468658" cy="5318236"/>
          </a:xfrm>
          <a:prstGeom prst="rect">
            <a:avLst/>
          </a:prstGeom>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100000"/>
              </a:lnSpc>
              <a:spcBef>
                <a:spcPct val="30000"/>
              </a:spcBef>
              <a:buFont typeface="Wingdings" pitchFamily="2" charset="2"/>
              <a:buChar char="§"/>
            </a:pPr>
            <a:r>
              <a:rPr lang="ar-EG" altLang="ar-JO" sz="2000" dirty="0">
                <a:solidFill>
                  <a:srgbClr val="000000"/>
                </a:solidFill>
              </a:rPr>
              <a:t>اسمح لنفسك أن تكون مبدعا.</a:t>
            </a:r>
          </a:p>
          <a:p>
            <a:pPr algn="r" rtl="1">
              <a:lnSpc>
                <a:spcPct val="100000"/>
              </a:lnSpc>
              <a:spcBef>
                <a:spcPct val="30000"/>
              </a:spcBef>
              <a:buFont typeface="Wingdings" pitchFamily="2" charset="2"/>
              <a:buChar char="§"/>
            </a:pPr>
            <a:r>
              <a:rPr lang="ar-EG" altLang="ar-JO" sz="2000" dirty="0">
                <a:solidFill>
                  <a:srgbClr val="000000"/>
                </a:solidFill>
              </a:rPr>
              <a:t>انسى "القواعد".</a:t>
            </a:r>
          </a:p>
          <a:p>
            <a:pPr algn="r" rtl="1">
              <a:lnSpc>
                <a:spcPct val="100000"/>
              </a:lnSpc>
              <a:spcBef>
                <a:spcPct val="30000"/>
              </a:spcBef>
              <a:buFont typeface="Wingdings" pitchFamily="2" charset="2"/>
              <a:buChar char="§"/>
            </a:pPr>
            <a:r>
              <a:rPr lang="ar-EG" altLang="ar-JO" sz="2000" dirty="0">
                <a:solidFill>
                  <a:srgbClr val="000000"/>
                </a:solidFill>
              </a:rPr>
              <a:t>امنح عقلك مدخلات جديدة كل يوم.</a:t>
            </a:r>
          </a:p>
          <a:p>
            <a:pPr algn="r" rtl="1">
              <a:lnSpc>
                <a:spcPct val="100000"/>
              </a:lnSpc>
              <a:spcBef>
                <a:spcPct val="30000"/>
              </a:spcBef>
              <a:buFont typeface="Wingdings" pitchFamily="2" charset="2"/>
              <a:buChar char="§"/>
            </a:pPr>
            <a:r>
              <a:rPr lang="ar-EG" altLang="ar-JO" sz="2000" dirty="0">
                <a:solidFill>
                  <a:srgbClr val="000000"/>
                </a:solidFill>
              </a:rPr>
              <a:t>ممارسة هواية.</a:t>
            </a:r>
          </a:p>
          <a:p>
            <a:pPr algn="r" rtl="1">
              <a:lnSpc>
                <a:spcPct val="100000"/>
              </a:lnSpc>
              <a:spcBef>
                <a:spcPct val="30000"/>
              </a:spcBef>
              <a:buFont typeface="Wingdings" pitchFamily="2" charset="2"/>
              <a:buChar char="§"/>
            </a:pPr>
            <a:r>
              <a:rPr lang="ar-EG" altLang="ar-JO" sz="2000" dirty="0">
                <a:solidFill>
                  <a:srgbClr val="000000"/>
                </a:solidFill>
              </a:rPr>
              <a:t>السفر والمراقبة.</a:t>
            </a:r>
          </a:p>
          <a:p>
            <a:pPr algn="r" rtl="1">
              <a:lnSpc>
                <a:spcPct val="100000"/>
              </a:lnSpc>
              <a:spcBef>
                <a:spcPct val="30000"/>
              </a:spcBef>
              <a:buFont typeface="Wingdings" pitchFamily="2" charset="2"/>
              <a:buChar char="§"/>
            </a:pPr>
            <a:r>
              <a:rPr lang="ar-EG" altLang="ar-JO" sz="2000" dirty="0">
                <a:solidFill>
                  <a:srgbClr val="000000"/>
                </a:solidFill>
              </a:rPr>
              <a:t>راقب منتجات وخدمات الشركات الأخرى ، خاصة تلك الموجودة في أسواق مختلفة تماما.</a:t>
            </a:r>
          </a:p>
          <a:p>
            <a:pPr algn="r" rtl="1">
              <a:lnSpc>
                <a:spcPct val="100000"/>
              </a:lnSpc>
              <a:spcBef>
                <a:spcPct val="30000"/>
              </a:spcBef>
              <a:buFont typeface="Wingdings" pitchFamily="2" charset="2"/>
              <a:buChar char="§"/>
            </a:pPr>
            <a:r>
              <a:rPr lang="ar-EG" altLang="ar-JO" sz="2000" dirty="0">
                <a:solidFill>
                  <a:srgbClr val="000000"/>
                </a:solidFill>
              </a:rPr>
              <a:t>التعرف على القوة الإبداعية للأخطاء.</a:t>
            </a:r>
          </a:p>
          <a:p>
            <a:pPr algn="r" rtl="1">
              <a:lnSpc>
                <a:spcPct val="100000"/>
              </a:lnSpc>
              <a:spcBef>
                <a:spcPct val="30000"/>
              </a:spcBef>
              <a:buFont typeface="Wingdings" pitchFamily="2" charset="2"/>
              <a:buChar char="§"/>
            </a:pPr>
            <a:r>
              <a:rPr lang="ar-EG" altLang="ar-JO" sz="2000" dirty="0">
                <a:solidFill>
                  <a:srgbClr val="000000"/>
                </a:solidFill>
              </a:rPr>
              <a:t>لاحظ ما هو مفقود.</a:t>
            </a:r>
          </a:p>
          <a:p>
            <a:pPr algn="r" rtl="1">
              <a:lnSpc>
                <a:spcPct val="100000"/>
              </a:lnSpc>
              <a:spcBef>
                <a:spcPct val="30000"/>
              </a:spcBef>
              <a:buFont typeface="Wingdings" pitchFamily="2" charset="2"/>
              <a:buChar char="§"/>
            </a:pPr>
            <a:r>
              <a:rPr lang="ar-EG" altLang="ar-JO" sz="2000" dirty="0">
                <a:solidFill>
                  <a:srgbClr val="000000"/>
                </a:solidFill>
              </a:rPr>
              <a:t>ابحث عن طرق لتحويل القمامة إلى كنز.</a:t>
            </a:r>
          </a:p>
          <a:p>
            <a:pPr algn="r" rtl="1">
              <a:lnSpc>
                <a:spcPct val="100000"/>
              </a:lnSpc>
              <a:spcBef>
                <a:spcPct val="30000"/>
              </a:spcBef>
              <a:buFont typeface="Wingdings" pitchFamily="2" charset="2"/>
              <a:buChar char="§"/>
            </a:pPr>
            <a:r>
              <a:rPr lang="ar-EG" altLang="ar-JO" sz="2000" dirty="0">
                <a:solidFill>
                  <a:srgbClr val="000000"/>
                </a:solidFill>
              </a:rPr>
              <a:t>احتفظ بدفتر يوميات في متناول يدك لتسجيل تَفَكُركَ وأفكارك.</a:t>
            </a:r>
          </a:p>
          <a:p>
            <a:pPr algn="r" rtl="1">
              <a:lnSpc>
                <a:spcPct val="100000"/>
              </a:lnSpc>
              <a:spcBef>
                <a:spcPct val="30000"/>
              </a:spcBef>
              <a:buFont typeface="Wingdings" pitchFamily="2" charset="2"/>
              <a:buChar char="§"/>
            </a:pPr>
            <a:r>
              <a:rPr lang="ar-EG" altLang="ar-JO" sz="2000" dirty="0">
                <a:solidFill>
                  <a:srgbClr val="000000"/>
                </a:solidFill>
              </a:rPr>
              <a:t>استمع إلى الآخرين.</a:t>
            </a:r>
          </a:p>
          <a:p>
            <a:pPr algn="r" rtl="1">
              <a:lnSpc>
                <a:spcPct val="100000"/>
              </a:lnSpc>
              <a:spcBef>
                <a:spcPct val="30000"/>
              </a:spcBef>
              <a:buFont typeface="Wingdings" pitchFamily="2" charset="2"/>
              <a:buChar char="§"/>
            </a:pPr>
            <a:r>
              <a:rPr lang="ar-EG" altLang="ar-JO" sz="2000" dirty="0">
                <a:solidFill>
                  <a:srgbClr val="000000"/>
                </a:solidFill>
              </a:rPr>
              <a:t>استمع إلى العملاء</a:t>
            </a:r>
            <a:r>
              <a:rPr lang="ar-EG" altLang="ar-JO" sz="2000" dirty="0" smtClean="0">
                <a:solidFill>
                  <a:srgbClr val="000000"/>
                </a:solidFill>
              </a:rPr>
              <a:t>.</a:t>
            </a:r>
            <a:endParaRPr lang="ar-EG" altLang="ar-JO" sz="2000" dirty="0">
              <a:solidFill>
                <a:srgbClr val="000000"/>
              </a:solidFill>
            </a:endParaRPr>
          </a:p>
        </p:txBody>
      </p:sp>
      <p:sp>
        <p:nvSpPr>
          <p:cNvPr id="10" name="Rectangle 4">
            <a:extLst>
              <a:ext uri="{FF2B5EF4-FFF2-40B4-BE49-F238E27FC236}">
                <a16:creationId xmlns:a16="http://schemas.microsoft.com/office/drawing/2014/main" xmlns="" id="{76196E22-EB5C-9837-21D4-E1BC3C0575BE}"/>
              </a:ext>
            </a:extLst>
          </p:cNvPr>
          <p:cNvSpPr txBox="1">
            <a:spLocks noChangeArrowheads="1"/>
          </p:cNvSpPr>
          <p:nvPr/>
        </p:nvSpPr>
        <p:spPr>
          <a:xfrm>
            <a:off x="390785" y="1493552"/>
            <a:ext cx="5311139" cy="5248448"/>
          </a:xfrm>
          <a:prstGeom prst="rect">
            <a:avLst/>
          </a:prstGeom>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30000"/>
              </a:spcBef>
              <a:buFont typeface="Wingdings" pitchFamily="2" charset="2"/>
              <a:buChar char="§"/>
            </a:pPr>
            <a:r>
              <a:rPr lang="en-US" altLang="ar-JO" sz="2000" dirty="0">
                <a:solidFill>
                  <a:srgbClr val="000000"/>
                </a:solidFill>
              </a:rPr>
              <a:t>Allow yourself to be creative.</a:t>
            </a:r>
          </a:p>
          <a:p>
            <a:pPr>
              <a:spcBef>
                <a:spcPct val="30000"/>
              </a:spcBef>
              <a:buFont typeface="Wingdings" pitchFamily="2" charset="2"/>
              <a:buChar char="§"/>
            </a:pPr>
            <a:r>
              <a:rPr lang="en-US" altLang="ar-JO" sz="2000" dirty="0">
                <a:solidFill>
                  <a:srgbClr val="000000"/>
                </a:solidFill>
              </a:rPr>
              <a:t>Forget the “rules.”</a:t>
            </a:r>
          </a:p>
          <a:p>
            <a:pPr>
              <a:spcBef>
                <a:spcPct val="30000"/>
              </a:spcBef>
              <a:buFont typeface="Wingdings" pitchFamily="2" charset="2"/>
              <a:buChar char="§"/>
            </a:pPr>
            <a:r>
              <a:rPr lang="en-US" altLang="ar-JO" sz="2000" dirty="0">
                <a:solidFill>
                  <a:srgbClr val="000000"/>
                </a:solidFill>
              </a:rPr>
              <a:t>Give your mind fresh input every day.</a:t>
            </a:r>
          </a:p>
          <a:p>
            <a:pPr>
              <a:spcBef>
                <a:spcPct val="30000"/>
              </a:spcBef>
              <a:buFont typeface="Wingdings" pitchFamily="2" charset="2"/>
              <a:buChar char="§"/>
            </a:pPr>
            <a:r>
              <a:rPr lang="en-US" altLang="ar-JO" sz="2000" dirty="0">
                <a:solidFill>
                  <a:srgbClr val="000000"/>
                </a:solidFill>
              </a:rPr>
              <a:t>Take up a hobby.</a:t>
            </a:r>
          </a:p>
          <a:p>
            <a:pPr>
              <a:spcBef>
                <a:spcPct val="30000"/>
              </a:spcBef>
              <a:buFont typeface="Wingdings" pitchFamily="2" charset="2"/>
              <a:buChar char="§"/>
            </a:pPr>
            <a:r>
              <a:rPr lang="en-US" altLang="ar-JO" sz="2000" dirty="0">
                <a:solidFill>
                  <a:srgbClr val="000000"/>
                </a:solidFill>
              </a:rPr>
              <a:t>Travel and observe.</a:t>
            </a:r>
          </a:p>
          <a:p>
            <a:pPr>
              <a:spcBef>
                <a:spcPct val="30000"/>
              </a:spcBef>
              <a:buFont typeface="Wingdings" pitchFamily="2" charset="2"/>
              <a:buChar char="§"/>
            </a:pPr>
            <a:r>
              <a:rPr lang="en-US" altLang="ar-JO" sz="2000" dirty="0">
                <a:solidFill>
                  <a:srgbClr val="000000"/>
                </a:solidFill>
              </a:rPr>
              <a:t>Observe the products and services of other companies, especially those in completely different markets.</a:t>
            </a:r>
          </a:p>
          <a:p>
            <a:pPr>
              <a:spcBef>
                <a:spcPct val="30000"/>
              </a:spcBef>
              <a:buFont typeface="Wingdings" pitchFamily="2" charset="2"/>
              <a:buChar char="§"/>
            </a:pPr>
            <a:r>
              <a:rPr lang="en-US" altLang="ar-JO" sz="2000" dirty="0"/>
              <a:t>Recognize the creative power of mistakes.</a:t>
            </a:r>
          </a:p>
          <a:p>
            <a:pPr>
              <a:spcBef>
                <a:spcPct val="30000"/>
              </a:spcBef>
              <a:buFont typeface="Wingdings" pitchFamily="2" charset="2"/>
              <a:buChar char="§"/>
            </a:pPr>
            <a:r>
              <a:rPr lang="en-US" altLang="ar-JO" sz="2000" dirty="0"/>
              <a:t>Notice what is missing.</a:t>
            </a:r>
          </a:p>
          <a:p>
            <a:pPr>
              <a:spcBef>
                <a:spcPct val="30000"/>
              </a:spcBef>
              <a:buFont typeface="Wingdings" pitchFamily="2" charset="2"/>
              <a:buChar char="§"/>
            </a:pPr>
            <a:r>
              <a:rPr lang="en-US" altLang="ar-JO" sz="2000" dirty="0"/>
              <a:t>Look for ways to turn trash into treasure.</a:t>
            </a:r>
          </a:p>
          <a:p>
            <a:pPr>
              <a:spcBef>
                <a:spcPct val="30000"/>
              </a:spcBef>
              <a:buFont typeface="Wingdings" pitchFamily="2" charset="2"/>
              <a:buChar char="§"/>
            </a:pPr>
            <a:r>
              <a:rPr lang="en-US" altLang="ar-JO" sz="2000" dirty="0"/>
              <a:t>Keep a journal handy to record your     thoughts and ideas.</a:t>
            </a:r>
          </a:p>
          <a:p>
            <a:pPr>
              <a:spcBef>
                <a:spcPct val="30000"/>
              </a:spcBef>
              <a:buFont typeface="Wingdings" pitchFamily="2" charset="2"/>
              <a:buChar char="§"/>
            </a:pPr>
            <a:r>
              <a:rPr lang="en-US" altLang="ar-JO" sz="2000" dirty="0"/>
              <a:t>Listen to other people.</a:t>
            </a:r>
          </a:p>
          <a:p>
            <a:pPr>
              <a:spcBef>
                <a:spcPct val="30000"/>
              </a:spcBef>
              <a:buFont typeface="Wingdings" pitchFamily="2" charset="2"/>
              <a:buChar char="§"/>
            </a:pPr>
            <a:r>
              <a:rPr lang="en-US" altLang="ar-JO" sz="2000" dirty="0"/>
              <a:t>Listen to customers</a:t>
            </a:r>
            <a:r>
              <a:rPr lang="en-US" altLang="ar-JO" sz="2000" dirty="0" smtClean="0"/>
              <a:t>.</a:t>
            </a:r>
            <a:endParaRPr lang="en-US" altLang="ar-JO" sz="2000" dirty="0">
              <a:solidFill>
                <a:srgbClr val="FFFFFF"/>
              </a:solidFill>
            </a:endParaRPr>
          </a:p>
        </p:txBody>
      </p:sp>
    </p:spTree>
    <p:extLst>
      <p:ext uri="{BB962C8B-B14F-4D97-AF65-F5344CB8AC3E}">
        <p14:creationId xmlns:p14="http://schemas.microsoft.com/office/powerpoint/2010/main" val="3151786748"/>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Enhancing Individual Creativity</a:t>
              </a:r>
            </a:p>
            <a:p>
              <a:r>
                <a:rPr lang="ar-EG" sz="2800" b="1" dirty="0" smtClean="0">
                  <a:solidFill>
                    <a:srgbClr val="00B0F0"/>
                  </a:solidFill>
                  <a:latin typeface="Alexandria" charset="0"/>
                  <a:cs typeface="Alexandria" charset="0"/>
                </a:rPr>
                <a:t>تعزيز </a:t>
              </a:r>
              <a:r>
                <a:rPr lang="ar-EG" sz="2800" b="1" dirty="0">
                  <a:solidFill>
                    <a:srgbClr val="00B0F0"/>
                  </a:solidFill>
                  <a:latin typeface="Alexandria" charset="0"/>
                  <a:cs typeface="Alexandria" charset="0"/>
                </a:rPr>
                <a:t>الإبداع الفردي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9" name="Picture 2" descr="Fun is Powerful - Transform Your Creative Ideas Into Innovation and Profit  | SCORE">
            <a:extLst>
              <a:ext uri="{FF2B5EF4-FFF2-40B4-BE49-F238E27FC236}">
                <a16:creationId xmlns:a16="http://schemas.microsoft.com/office/drawing/2014/main" xmlns="" id="{8EC99C74-8F09-589C-953D-C85FCCC8B08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0760" b="1"/>
          <a:stretch/>
        </p:blipFill>
        <p:spPr bwMode="auto">
          <a:xfrm>
            <a:off x="56939" y="1345306"/>
            <a:ext cx="3409592" cy="5512694"/>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4">
            <a:extLst>
              <a:ext uri="{FF2B5EF4-FFF2-40B4-BE49-F238E27FC236}">
                <a16:creationId xmlns:a16="http://schemas.microsoft.com/office/drawing/2014/main" xmlns="" id="{86FC0ABC-835E-DD10-E47B-C57F339871FE}"/>
              </a:ext>
            </a:extLst>
          </p:cNvPr>
          <p:cNvSpPr>
            <a:spLocks noChangeArrowheads="1"/>
          </p:cNvSpPr>
          <p:nvPr/>
        </p:nvSpPr>
        <p:spPr>
          <a:xfrm>
            <a:off x="7902059" y="1589088"/>
            <a:ext cx="4013443" cy="5170645"/>
          </a:xfrm>
          <a:prstGeom prst="rect">
            <a:avLst/>
          </a:prstGeom>
        </p:spPr>
        <p:txBody>
          <a:bodyPr vert="horz" lIns="91440" tIns="45720" rIns="91440" bIns="45720" rtlCol="0">
            <a:noAutofit/>
          </a:bodyPr>
          <a:lstStyle/>
          <a:p>
            <a:pPr marL="114300" indent="-342900" algn="r" rtl="1">
              <a:spcBef>
                <a:spcPct val="30000"/>
              </a:spcBef>
              <a:buFont typeface="Wingdings" pitchFamily="2" charset="2"/>
              <a:buChar char="§"/>
            </a:pPr>
            <a:r>
              <a:rPr lang="ar-EG" altLang="ar-JO" sz="2000" dirty="0"/>
              <a:t>شاهد فيلما.</a:t>
            </a:r>
          </a:p>
          <a:p>
            <a:pPr marL="114300" indent="-342900" algn="r" rtl="1">
              <a:spcBef>
                <a:spcPct val="30000"/>
              </a:spcBef>
              <a:buFont typeface="Wingdings" pitchFamily="2" charset="2"/>
              <a:buChar char="§"/>
            </a:pPr>
            <a:r>
              <a:rPr lang="ar-EG" altLang="ar-JO" sz="2000" dirty="0"/>
              <a:t>تحدث إلى طفل.</a:t>
            </a:r>
          </a:p>
          <a:p>
            <a:pPr marL="114300" indent="-342900" algn="r" rtl="1">
              <a:spcBef>
                <a:spcPct val="30000"/>
              </a:spcBef>
              <a:buFont typeface="Wingdings" pitchFamily="2" charset="2"/>
              <a:buChar char="§"/>
            </a:pPr>
            <a:r>
              <a:rPr lang="ar-EG" altLang="ar-JO" sz="2000" dirty="0"/>
              <a:t>افعل شيئا عاديا بطريقة غير عادية.</a:t>
            </a:r>
          </a:p>
          <a:p>
            <a:pPr marL="114300" indent="-342900" algn="r" rtl="1">
              <a:spcBef>
                <a:spcPct val="30000"/>
              </a:spcBef>
              <a:buFont typeface="Wingdings" pitchFamily="2" charset="2"/>
              <a:buChar char="§"/>
            </a:pPr>
            <a:r>
              <a:rPr lang="ar-EG" altLang="ar-JO" sz="2000" dirty="0"/>
              <a:t>احتفظ بصندوق ألعاب في مكتبك.</a:t>
            </a:r>
          </a:p>
          <a:p>
            <a:pPr marL="114300" indent="-342900" algn="r" rtl="1">
              <a:spcBef>
                <a:spcPct val="30000"/>
              </a:spcBef>
              <a:buFont typeface="Wingdings" pitchFamily="2" charset="2"/>
              <a:buChar char="§"/>
            </a:pPr>
            <a:r>
              <a:rPr lang="ar-EG" altLang="ar-JO" sz="2000" dirty="0"/>
              <a:t>لاحظ نقاط "الألم" الخاصة بك. </a:t>
            </a:r>
          </a:p>
          <a:p>
            <a:pPr marL="114300" indent="-342900" algn="r" rtl="1">
              <a:spcBef>
                <a:spcPct val="30000"/>
              </a:spcBef>
              <a:buFont typeface="Wingdings" pitchFamily="2" charset="2"/>
              <a:buChar char="§"/>
            </a:pPr>
            <a:r>
              <a:rPr lang="ar-EG" altLang="ar-JO" sz="2000" dirty="0"/>
              <a:t>لا تتخلص من الأفكار التي تبدو "سيئة".</a:t>
            </a:r>
          </a:p>
          <a:p>
            <a:pPr marL="114300" indent="-342900" algn="r" rtl="1">
              <a:spcBef>
                <a:spcPct val="30000"/>
              </a:spcBef>
              <a:buFont typeface="Wingdings" pitchFamily="2" charset="2"/>
              <a:buChar char="§"/>
            </a:pPr>
            <a:r>
              <a:rPr lang="ar-EG" altLang="ar-JO" sz="2000" dirty="0"/>
              <a:t>تعاون مع الآخرين.</a:t>
            </a:r>
          </a:p>
          <a:p>
            <a:pPr marL="114300" indent="-342900" algn="r" rtl="1">
              <a:spcBef>
                <a:spcPct val="30000"/>
              </a:spcBef>
              <a:buFont typeface="Wingdings" pitchFamily="2" charset="2"/>
              <a:buChar char="§"/>
            </a:pPr>
            <a:r>
              <a:rPr lang="ar-EG" altLang="ar-JO" sz="2000" dirty="0"/>
              <a:t>اقرأ كتبا عن تحفيز الإبداع أو خذ فصلا عن الإبداع.</a:t>
            </a:r>
          </a:p>
          <a:p>
            <a:pPr marL="114300" indent="-342900" algn="r" rtl="1">
              <a:spcBef>
                <a:spcPct val="30000"/>
              </a:spcBef>
              <a:buFont typeface="Wingdings" pitchFamily="2" charset="2"/>
              <a:buChar char="§"/>
            </a:pPr>
            <a:r>
              <a:rPr lang="ar-EG" altLang="ar-JO" sz="2000" dirty="0"/>
              <a:t>خربش بحثاً عن أفكار جديدة.</a:t>
            </a:r>
          </a:p>
          <a:p>
            <a:pPr marL="114300" indent="-342900" algn="r" rtl="1">
              <a:spcBef>
                <a:spcPct val="30000"/>
              </a:spcBef>
              <a:buFont typeface="Wingdings" pitchFamily="2" charset="2"/>
              <a:buChar char="§"/>
            </a:pPr>
            <a:r>
              <a:rPr lang="ar-EG" altLang="ar-JO" sz="2000" dirty="0"/>
              <a:t>خذ بعض الوقت.</a:t>
            </a:r>
          </a:p>
          <a:p>
            <a:pPr marL="114300" indent="-342900" algn="r" rtl="1">
              <a:spcBef>
                <a:spcPct val="30000"/>
              </a:spcBef>
              <a:buFont typeface="Wingdings" pitchFamily="2" charset="2"/>
              <a:buChar char="§"/>
            </a:pPr>
            <a:r>
              <a:rPr lang="ar-EG" altLang="ar-JO" sz="2000" dirty="0"/>
              <a:t>كن مثابرا</a:t>
            </a:r>
            <a:r>
              <a:rPr lang="ar-EG" altLang="ar-JO" sz="2000" dirty="0" smtClean="0"/>
              <a:t>.</a:t>
            </a:r>
            <a:endParaRPr lang="ar-EG" altLang="ar-JO" sz="2000" dirty="0"/>
          </a:p>
        </p:txBody>
      </p:sp>
      <p:sp>
        <p:nvSpPr>
          <p:cNvPr id="11" name="Rectangle 2">
            <a:extLst>
              <a:ext uri="{FF2B5EF4-FFF2-40B4-BE49-F238E27FC236}">
                <a16:creationId xmlns:a16="http://schemas.microsoft.com/office/drawing/2014/main" xmlns="" id="{3FCC952C-E7E9-BF21-FF63-6F8A6A2E0106}"/>
              </a:ext>
            </a:extLst>
          </p:cNvPr>
          <p:cNvSpPr txBox="1">
            <a:spLocks noRot="1" noChangeArrowheads="1"/>
          </p:cNvSpPr>
          <p:nvPr/>
        </p:nvSpPr>
        <p:spPr>
          <a:xfrm>
            <a:off x="3667752" y="1589088"/>
            <a:ext cx="3965936" cy="5170646"/>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marL="114300" indent="-342900">
              <a:lnSpc>
                <a:spcPct val="90000"/>
              </a:lnSpc>
              <a:spcBef>
                <a:spcPct val="30000"/>
              </a:spcBef>
              <a:buFont typeface="Wingdings" pitchFamily="2" charset="2"/>
              <a:buChar char="§"/>
            </a:pPr>
            <a:r>
              <a:rPr lang="en-US" altLang="ar-JO" sz="2000" b="0" dirty="0">
                <a:latin typeface="+mn-lt"/>
              </a:rPr>
              <a:t>Watch a movie.</a:t>
            </a:r>
          </a:p>
          <a:p>
            <a:pPr marL="114300" indent="-342900">
              <a:lnSpc>
                <a:spcPct val="90000"/>
              </a:lnSpc>
              <a:spcBef>
                <a:spcPct val="30000"/>
              </a:spcBef>
              <a:buFont typeface="Wingdings" pitchFamily="2" charset="2"/>
              <a:buChar char="§"/>
            </a:pPr>
            <a:r>
              <a:rPr lang="en-US" altLang="ar-JO" sz="2000" b="0" dirty="0">
                <a:latin typeface="+mn-lt"/>
              </a:rPr>
              <a:t>Talk to a child.</a:t>
            </a:r>
          </a:p>
          <a:p>
            <a:pPr marL="114300" indent="-342900">
              <a:lnSpc>
                <a:spcPct val="90000"/>
              </a:lnSpc>
              <a:spcBef>
                <a:spcPct val="30000"/>
              </a:spcBef>
              <a:buFont typeface="Wingdings" pitchFamily="2" charset="2"/>
              <a:buChar char="§"/>
            </a:pPr>
            <a:r>
              <a:rPr lang="en-US" altLang="ar-JO" sz="2000" b="0" dirty="0">
                <a:latin typeface="+mn-lt"/>
              </a:rPr>
              <a:t>Do something ordinary in an unusual way.</a:t>
            </a:r>
          </a:p>
          <a:p>
            <a:pPr marL="114300" indent="-342900">
              <a:lnSpc>
                <a:spcPct val="90000"/>
              </a:lnSpc>
              <a:spcBef>
                <a:spcPct val="30000"/>
              </a:spcBef>
              <a:buFont typeface="Wingdings" pitchFamily="2" charset="2"/>
              <a:buChar char="§"/>
            </a:pPr>
            <a:r>
              <a:rPr lang="en-US" altLang="ar-JO" sz="2000" b="0" dirty="0">
                <a:latin typeface="+mn-lt"/>
              </a:rPr>
              <a:t>Keep a toy box in your office.</a:t>
            </a:r>
          </a:p>
          <a:p>
            <a:pPr marL="114300" indent="-342900">
              <a:lnSpc>
                <a:spcPct val="90000"/>
              </a:lnSpc>
              <a:spcBef>
                <a:spcPct val="30000"/>
              </a:spcBef>
              <a:buFont typeface="Wingdings" pitchFamily="2" charset="2"/>
              <a:buChar char="§"/>
            </a:pPr>
            <a:r>
              <a:rPr lang="en-US" altLang="ar-JO" sz="2000" b="0" dirty="0">
                <a:latin typeface="+mn-lt"/>
              </a:rPr>
              <a:t>Take note of your “pain” points. </a:t>
            </a:r>
          </a:p>
          <a:p>
            <a:pPr marL="114300" indent="-342900">
              <a:lnSpc>
                <a:spcPct val="90000"/>
              </a:lnSpc>
              <a:spcBef>
                <a:spcPct val="30000"/>
              </a:spcBef>
              <a:buFont typeface="Wingdings" pitchFamily="2" charset="2"/>
              <a:buChar char="§"/>
            </a:pPr>
            <a:r>
              <a:rPr lang="en-US" altLang="ar-JO" sz="2000" b="0" dirty="0">
                <a:latin typeface="+mn-lt"/>
              </a:rPr>
              <a:t>Do not throw away seemingly “bad” ideas.</a:t>
            </a:r>
          </a:p>
          <a:p>
            <a:pPr marL="114300" indent="-342900">
              <a:lnSpc>
                <a:spcPct val="90000"/>
              </a:lnSpc>
              <a:spcBef>
                <a:spcPct val="30000"/>
              </a:spcBef>
              <a:buFont typeface="Wingdings" pitchFamily="2" charset="2"/>
              <a:buChar char="§"/>
            </a:pPr>
            <a:r>
              <a:rPr lang="en-US" altLang="ar-JO" sz="2000" b="0" dirty="0">
                <a:latin typeface="+mn-lt"/>
              </a:rPr>
              <a:t>Collaborate with others.</a:t>
            </a:r>
          </a:p>
          <a:p>
            <a:pPr marL="114300" indent="-342900">
              <a:lnSpc>
                <a:spcPct val="90000"/>
              </a:lnSpc>
              <a:spcBef>
                <a:spcPct val="30000"/>
              </a:spcBef>
              <a:buFont typeface="Wingdings" pitchFamily="2" charset="2"/>
              <a:buChar char="§"/>
            </a:pPr>
            <a:r>
              <a:rPr lang="en-US" altLang="ar-JO" sz="2000" b="0" dirty="0">
                <a:latin typeface="+mn-lt"/>
              </a:rPr>
              <a:t>Read books on stimulating creativity or take a class on creativity.</a:t>
            </a:r>
          </a:p>
          <a:p>
            <a:pPr marL="114300" indent="-342900">
              <a:lnSpc>
                <a:spcPct val="90000"/>
              </a:lnSpc>
              <a:spcBef>
                <a:spcPct val="30000"/>
              </a:spcBef>
              <a:buFont typeface="Wingdings" pitchFamily="2" charset="2"/>
              <a:buChar char="§"/>
            </a:pPr>
            <a:r>
              <a:rPr lang="en-US" altLang="ar-JO" sz="2000" b="0" dirty="0">
                <a:latin typeface="+mn-lt"/>
              </a:rPr>
              <a:t>Doodle.</a:t>
            </a:r>
          </a:p>
          <a:p>
            <a:pPr marL="114300" indent="-342900">
              <a:lnSpc>
                <a:spcPct val="90000"/>
              </a:lnSpc>
              <a:spcBef>
                <a:spcPct val="30000"/>
              </a:spcBef>
              <a:buFont typeface="Wingdings" pitchFamily="2" charset="2"/>
              <a:buChar char="§"/>
            </a:pPr>
            <a:r>
              <a:rPr lang="en-US" altLang="ar-JO" sz="2000" b="0" dirty="0">
                <a:latin typeface="+mn-lt"/>
              </a:rPr>
              <a:t>Take some time off.</a:t>
            </a:r>
          </a:p>
          <a:p>
            <a:pPr marL="114300" indent="-342900">
              <a:lnSpc>
                <a:spcPct val="90000"/>
              </a:lnSpc>
              <a:spcBef>
                <a:spcPct val="30000"/>
              </a:spcBef>
              <a:buFont typeface="Wingdings" pitchFamily="2" charset="2"/>
              <a:buChar char="§"/>
            </a:pPr>
            <a:r>
              <a:rPr lang="en-US" altLang="ar-JO" sz="2000" b="0" dirty="0">
                <a:latin typeface="+mn-lt"/>
              </a:rPr>
              <a:t>Be persistent.</a:t>
            </a:r>
          </a:p>
        </p:txBody>
      </p:sp>
    </p:spTree>
    <p:extLst>
      <p:ext uri="{BB962C8B-B14F-4D97-AF65-F5344CB8AC3E}">
        <p14:creationId xmlns:p14="http://schemas.microsoft.com/office/powerpoint/2010/main" val="3151786748"/>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Creative Process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العملية الإبداعية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12" name="Group 11"/>
          <p:cNvGrpSpPr/>
          <p:nvPr/>
        </p:nvGrpSpPr>
        <p:grpSpPr>
          <a:xfrm>
            <a:off x="2127464" y="1732339"/>
            <a:ext cx="7905310" cy="4772751"/>
            <a:chOff x="2127464" y="1691396"/>
            <a:chExt cx="7905310" cy="4345663"/>
          </a:xfrm>
        </p:grpSpPr>
        <p:sp>
          <p:nvSpPr>
            <p:cNvPr id="13" name="AutoShape 3">
              <a:extLst>
                <a:ext uri="{FF2B5EF4-FFF2-40B4-BE49-F238E27FC236}">
                  <a16:creationId xmlns:a16="http://schemas.microsoft.com/office/drawing/2014/main" xmlns="" id="{8B1D8352-D6D8-4BC4-D47F-5A9F723475AA}"/>
                </a:ext>
              </a:extLst>
            </p:cNvPr>
            <p:cNvSpPr>
              <a:spLocks noChangeArrowheads="1"/>
            </p:cNvSpPr>
            <p:nvPr/>
          </p:nvSpPr>
          <p:spPr bwMode="auto">
            <a:xfrm>
              <a:off x="3991359" y="2032603"/>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17" name="Text Box 4">
              <a:extLst>
                <a:ext uri="{FF2B5EF4-FFF2-40B4-BE49-F238E27FC236}">
                  <a16:creationId xmlns:a16="http://schemas.microsoft.com/office/drawing/2014/main" xmlns="" id="{906DF2F6-61D8-A133-F03E-6DF40515030A}"/>
                </a:ext>
              </a:extLst>
            </p:cNvPr>
            <p:cNvSpPr txBox="1">
              <a:spLocks noChangeArrowheads="1"/>
            </p:cNvSpPr>
            <p:nvPr/>
          </p:nvSpPr>
          <p:spPr bwMode="auto">
            <a:xfrm>
              <a:off x="2127464" y="1815222"/>
              <a:ext cx="1876944"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Preparation</a:t>
              </a:r>
            </a:p>
            <a:p>
              <a:pPr algn="ctr">
                <a:lnSpc>
                  <a:spcPct val="150000"/>
                </a:lnSpc>
                <a:spcBef>
                  <a:spcPct val="0"/>
                </a:spcBef>
                <a:buClrTx/>
                <a:buSzTx/>
                <a:buFontTx/>
                <a:buNone/>
              </a:pPr>
              <a:r>
                <a:rPr lang="ar-EG" altLang="ar-JO" sz="1800" b="1" dirty="0">
                  <a:latin typeface="Arial Black" panose="020B0604020202020204" pitchFamily="34" charset="0"/>
                </a:rPr>
                <a:t>الإعداد</a:t>
              </a:r>
              <a:endParaRPr lang="en-US" altLang="ar-JO" sz="1800" b="1" dirty="0">
                <a:latin typeface="Arial Black" panose="020B0604020202020204" pitchFamily="34" charset="0"/>
              </a:endParaRPr>
            </a:p>
          </p:txBody>
        </p:sp>
        <p:sp>
          <p:nvSpPr>
            <p:cNvPr id="18" name="AutoShape 5">
              <a:extLst>
                <a:ext uri="{FF2B5EF4-FFF2-40B4-BE49-F238E27FC236}">
                  <a16:creationId xmlns:a16="http://schemas.microsoft.com/office/drawing/2014/main" xmlns="" id="{EF1EC46E-324C-CD56-3C28-6157A2EC2478}"/>
                </a:ext>
              </a:extLst>
            </p:cNvPr>
            <p:cNvSpPr>
              <a:spLocks noChangeArrowheads="1"/>
            </p:cNvSpPr>
            <p:nvPr/>
          </p:nvSpPr>
          <p:spPr bwMode="auto">
            <a:xfrm>
              <a:off x="6911120" y="2032603"/>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19" name="Text Box 6">
              <a:extLst>
                <a:ext uri="{FF2B5EF4-FFF2-40B4-BE49-F238E27FC236}">
                  <a16:creationId xmlns:a16="http://schemas.microsoft.com/office/drawing/2014/main" xmlns="" id="{678CC82A-40C6-9582-9F8A-9520B52FCF56}"/>
                </a:ext>
              </a:extLst>
            </p:cNvPr>
            <p:cNvSpPr txBox="1">
              <a:spLocks noChangeArrowheads="1"/>
            </p:cNvSpPr>
            <p:nvPr/>
          </p:nvSpPr>
          <p:spPr bwMode="auto">
            <a:xfrm>
              <a:off x="4701320" y="1835857"/>
              <a:ext cx="2104883"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Investigation</a:t>
              </a:r>
            </a:p>
            <a:p>
              <a:pPr algn="ctr">
                <a:lnSpc>
                  <a:spcPct val="150000"/>
                </a:lnSpc>
                <a:spcBef>
                  <a:spcPct val="0"/>
                </a:spcBef>
                <a:buClrTx/>
                <a:buSzTx/>
                <a:buFontTx/>
                <a:buNone/>
              </a:pPr>
              <a:r>
                <a:rPr lang="ar-EG" altLang="ar-JO" sz="1800" b="1" dirty="0">
                  <a:latin typeface="Arial Black" panose="020B0604020202020204" pitchFamily="34" charset="0"/>
                </a:rPr>
                <a:t>التــــحـــري</a:t>
              </a:r>
              <a:endParaRPr lang="en-US" altLang="ar-JO" sz="1800" b="1" dirty="0">
                <a:latin typeface="Arial Black" panose="020B0604020202020204" pitchFamily="34" charset="0"/>
              </a:endParaRPr>
            </a:p>
          </p:txBody>
        </p:sp>
        <p:sp>
          <p:nvSpPr>
            <p:cNvPr id="23" name="Text Box 7">
              <a:extLst>
                <a:ext uri="{FF2B5EF4-FFF2-40B4-BE49-F238E27FC236}">
                  <a16:creationId xmlns:a16="http://schemas.microsoft.com/office/drawing/2014/main" xmlns="" id="{84E6114E-EA1E-D49C-1F4A-F3DC216D39BD}"/>
                </a:ext>
              </a:extLst>
            </p:cNvPr>
            <p:cNvSpPr txBox="1">
              <a:spLocks noChangeArrowheads="1"/>
            </p:cNvSpPr>
            <p:nvPr/>
          </p:nvSpPr>
          <p:spPr bwMode="auto">
            <a:xfrm>
              <a:off x="7914117" y="1691396"/>
              <a:ext cx="2118657"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ar-EG" altLang="ar-JO" sz="1800" b="1" dirty="0">
                  <a:latin typeface="Arial Black" panose="020B0604020202020204" pitchFamily="34" charset="0"/>
                </a:rPr>
                <a:t>التحويل</a:t>
              </a:r>
              <a:r>
                <a:rPr lang="en-US" altLang="ar-JO" sz="1800" b="1" dirty="0">
                  <a:latin typeface="Arial Black" panose="020B0604020202020204" pitchFamily="34" charset="0"/>
                </a:rPr>
                <a:t> </a:t>
              </a:r>
            </a:p>
            <a:p>
              <a:pPr algn="ctr">
                <a:lnSpc>
                  <a:spcPct val="150000"/>
                </a:lnSpc>
                <a:spcBef>
                  <a:spcPct val="0"/>
                </a:spcBef>
                <a:buClrTx/>
                <a:buSzTx/>
                <a:buFontTx/>
                <a:buNone/>
              </a:pPr>
              <a:r>
                <a:rPr lang="en-US" altLang="ar-JO" sz="1800" b="1" dirty="0">
                  <a:latin typeface="Arial Black" panose="020B0604020202020204" pitchFamily="34" charset="0"/>
                </a:rPr>
                <a:t>Transformation</a:t>
              </a:r>
            </a:p>
          </p:txBody>
        </p:sp>
        <p:sp>
          <p:nvSpPr>
            <p:cNvPr id="24" name="AutoShape 8">
              <a:extLst>
                <a:ext uri="{FF2B5EF4-FFF2-40B4-BE49-F238E27FC236}">
                  <a16:creationId xmlns:a16="http://schemas.microsoft.com/office/drawing/2014/main" xmlns="" id="{106A4F28-D8FD-D1C5-1B74-187AD7D6A9D6}"/>
                </a:ext>
              </a:extLst>
            </p:cNvPr>
            <p:cNvSpPr>
              <a:spLocks noChangeArrowheads="1"/>
            </p:cNvSpPr>
            <p:nvPr/>
          </p:nvSpPr>
          <p:spPr bwMode="auto">
            <a:xfrm>
              <a:off x="2643920" y="2745392"/>
              <a:ext cx="381000" cy="811212"/>
            </a:xfrm>
            <a:prstGeom prst="downArrow">
              <a:avLst>
                <a:gd name="adj1" fmla="val 50000"/>
                <a:gd name="adj2" fmla="val 53229"/>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5" name="Text Box 9">
              <a:extLst>
                <a:ext uri="{FF2B5EF4-FFF2-40B4-BE49-F238E27FC236}">
                  <a16:creationId xmlns:a16="http://schemas.microsoft.com/office/drawing/2014/main" xmlns="" id="{ABE14050-1B87-16D5-5F17-9C63EF7519B3}"/>
                </a:ext>
              </a:extLst>
            </p:cNvPr>
            <p:cNvSpPr txBox="1">
              <a:spLocks noChangeArrowheads="1"/>
            </p:cNvSpPr>
            <p:nvPr/>
          </p:nvSpPr>
          <p:spPr bwMode="auto">
            <a:xfrm>
              <a:off x="2392855" y="3444038"/>
              <a:ext cx="1527213"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Incubation</a:t>
              </a:r>
            </a:p>
            <a:p>
              <a:pPr algn="ctr">
                <a:lnSpc>
                  <a:spcPct val="150000"/>
                </a:lnSpc>
                <a:spcBef>
                  <a:spcPct val="0"/>
                </a:spcBef>
                <a:buClrTx/>
                <a:buSzTx/>
                <a:buFontTx/>
                <a:buNone/>
              </a:pPr>
              <a:r>
                <a:rPr lang="ar-EG" altLang="ar-JO" sz="1800" b="1" dirty="0">
                  <a:latin typeface="Arial Black" panose="020B0604020202020204" pitchFamily="34" charset="0"/>
                </a:rPr>
                <a:t>الاحتضان</a:t>
              </a:r>
              <a:endParaRPr lang="en-US" altLang="ar-JO" sz="1800" b="1" dirty="0">
                <a:latin typeface="Arial Black" panose="020B0604020202020204" pitchFamily="34" charset="0"/>
              </a:endParaRPr>
            </a:p>
          </p:txBody>
        </p:sp>
        <p:sp>
          <p:nvSpPr>
            <p:cNvPr id="26" name="Rectangle 10">
              <a:extLst>
                <a:ext uri="{FF2B5EF4-FFF2-40B4-BE49-F238E27FC236}">
                  <a16:creationId xmlns:a16="http://schemas.microsoft.com/office/drawing/2014/main" xmlns="" id="{1AF97608-68D7-D5E4-0174-6A3CAED1CB6C}"/>
                </a:ext>
              </a:extLst>
            </p:cNvPr>
            <p:cNvSpPr>
              <a:spLocks noChangeArrowheads="1"/>
            </p:cNvSpPr>
            <p:nvPr/>
          </p:nvSpPr>
          <p:spPr bwMode="auto">
            <a:xfrm>
              <a:off x="8663720" y="2489801"/>
              <a:ext cx="228600" cy="304800"/>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7" name="Rectangle 11">
              <a:extLst>
                <a:ext uri="{FF2B5EF4-FFF2-40B4-BE49-F238E27FC236}">
                  <a16:creationId xmlns:a16="http://schemas.microsoft.com/office/drawing/2014/main" xmlns="" id="{E7D8AFE6-9935-1D4E-478E-3A5CB521FEBE}"/>
                </a:ext>
              </a:extLst>
            </p:cNvPr>
            <p:cNvSpPr>
              <a:spLocks noChangeArrowheads="1"/>
            </p:cNvSpPr>
            <p:nvPr/>
          </p:nvSpPr>
          <p:spPr bwMode="auto">
            <a:xfrm>
              <a:off x="2720120" y="2718404"/>
              <a:ext cx="6172200" cy="188913"/>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8" name="AutoShape 12">
              <a:extLst>
                <a:ext uri="{FF2B5EF4-FFF2-40B4-BE49-F238E27FC236}">
                  <a16:creationId xmlns:a16="http://schemas.microsoft.com/office/drawing/2014/main" xmlns="" id="{C8D61A17-9F6C-22CF-06A5-21504C2AA3CF}"/>
                </a:ext>
              </a:extLst>
            </p:cNvPr>
            <p:cNvSpPr>
              <a:spLocks noChangeArrowheads="1"/>
            </p:cNvSpPr>
            <p:nvPr/>
          </p:nvSpPr>
          <p:spPr bwMode="auto">
            <a:xfrm>
              <a:off x="3939320" y="3632802"/>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9" name="Text Box 13">
              <a:extLst>
                <a:ext uri="{FF2B5EF4-FFF2-40B4-BE49-F238E27FC236}">
                  <a16:creationId xmlns:a16="http://schemas.microsoft.com/office/drawing/2014/main" xmlns="" id="{56D10E99-8D91-7F4C-527B-4AB73934C4D2}"/>
                </a:ext>
              </a:extLst>
            </p:cNvPr>
            <p:cNvSpPr txBox="1">
              <a:spLocks noChangeArrowheads="1"/>
            </p:cNvSpPr>
            <p:nvPr/>
          </p:nvSpPr>
          <p:spPr bwMode="auto">
            <a:xfrm>
              <a:off x="4829559" y="3402043"/>
              <a:ext cx="1681101"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Illumination</a:t>
              </a:r>
            </a:p>
            <a:p>
              <a:pPr algn="ctr">
                <a:lnSpc>
                  <a:spcPct val="150000"/>
                </a:lnSpc>
                <a:spcBef>
                  <a:spcPct val="0"/>
                </a:spcBef>
                <a:buClrTx/>
                <a:buSzTx/>
                <a:buFontTx/>
                <a:buNone/>
              </a:pPr>
              <a:r>
                <a:rPr lang="ar-EG" altLang="ar-JO" sz="1800" b="1" dirty="0">
                  <a:latin typeface="Arial Black" panose="020B0604020202020204" pitchFamily="34" charset="0"/>
                </a:rPr>
                <a:t>الإنــــــــــــــــارة</a:t>
              </a:r>
              <a:endParaRPr lang="en-US" altLang="ar-JO" sz="1800" b="1" dirty="0">
                <a:latin typeface="Arial Black" panose="020B0604020202020204" pitchFamily="34" charset="0"/>
              </a:endParaRPr>
            </a:p>
          </p:txBody>
        </p:sp>
        <p:sp>
          <p:nvSpPr>
            <p:cNvPr id="30" name="AutoShape 14">
              <a:extLst>
                <a:ext uri="{FF2B5EF4-FFF2-40B4-BE49-F238E27FC236}">
                  <a16:creationId xmlns:a16="http://schemas.microsoft.com/office/drawing/2014/main" xmlns="" id="{4F98FEA8-4B5A-727C-C8F2-ACC089B5BCDB}"/>
                </a:ext>
              </a:extLst>
            </p:cNvPr>
            <p:cNvSpPr>
              <a:spLocks noChangeArrowheads="1"/>
            </p:cNvSpPr>
            <p:nvPr/>
          </p:nvSpPr>
          <p:spPr bwMode="auto">
            <a:xfrm>
              <a:off x="6911120" y="3632802"/>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1" name="Text Box 15">
              <a:extLst>
                <a:ext uri="{FF2B5EF4-FFF2-40B4-BE49-F238E27FC236}">
                  <a16:creationId xmlns:a16="http://schemas.microsoft.com/office/drawing/2014/main" xmlns="" id="{ADB175D8-BBBE-1D23-3DDC-D1B697F92B02}"/>
                </a:ext>
              </a:extLst>
            </p:cNvPr>
            <p:cNvSpPr txBox="1">
              <a:spLocks noChangeArrowheads="1"/>
            </p:cNvSpPr>
            <p:nvPr/>
          </p:nvSpPr>
          <p:spPr bwMode="auto">
            <a:xfrm>
              <a:off x="7841580" y="3325649"/>
              <a:ext cx="1643720"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en-US" altLang="ar-JO" sz="1800" b="1" dirty="0">
                  <a:latin typeface="Arial Black" panose="020B0604020202020204" pitchFamily="34" charset="0"/>
                </a:rPr>
                <a:t>Verification</a:t>
              </a:r>
            </a:p>
            <a:p>
              <a:pPr algn="ctr">
                <a:lnSpc>
                  <a:spcPct val="150000"/>
                </a:lnSpc>
                <a:spcBef>
                  <a:spcPct val="0"/>
                </a:spcBef>
                <a:buClrTx/>
                <a:buSzTx/>
                <a:buFontTx/>
                <a:buNone/>
              </a:pPr>
              <a:r>
                <a:rPr lang="en-US" altLang="ar-JO" sz="1800" b="1" dirty="0">
                  <a:latin typeface="Arial Black" panose="020B0604020202020204" pitchFamily="34" charset="0"/>
                </a:rPr>
                <a:t> </a:t>
              </a:r>
              <a:r>
                <a:rPr lang="ar-EG" altLang="ar-JO" sz="1800" b="1" dirty="0">
                  <a:latin typeface="Arial Black" panose="020B0604020202020204" pitchFamily="34" charset="0"/>
                </a:rPr>
                <a:t>التـحـقـق</a:t>
              </a:r>
              <a:endParaRPr lang="en-US" altLang="ar-JO" sz="1800" b="1" dirty="0">
                <a:latin typeface="Arial Black" panose="020B0604020202020204" pitchFamily="34" charset="0"/>
              </a:endParaRPr>
            </a:p>
          </p:txBody>
        </p:sp>
        <p:sp>
          <p:nvSpPr>
            <p:cNvPr id="32" name="AutoShape 16">
              <a:extLst>
                <a:ext uri="{FF2B5EF4-FFF2-40B4-BE49-F238E27FC236}">
                  <a16:creationId xmlns:a16="http://schemas.microsoft.com/office/drawing/2014/main" xmlns="" id="{2F8840A4-4832-6703-8BE1-28E9D1CCD22D}"/>
                </a:ext>
              </a:extLst>
            </p:cNvPr>
            <p:cNvSpPr>
              <a:spLocks noChangeArrowheads="1"/>
            </p:cNvSpPr>
            <p:nvPr/>
          </p:nvSpPr>
          <p:spPr bwMode="auto">
            <a:xfrm>
              <a:off x="2643920" y="4345591"/>
              <a:ext cx="381000" cy="811212"/>
            </a:xfrm>
            <a:prstGeom prst="downArrow">
              <a:avLst>
                <a:gd name="adj1" fmla="val 50000"/>
                <a:gd name="adj2" fmla="val 53229"/>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3" name="Rectangle 17">
              <a:extLst>
                <a:ext uri="{FF2B5EF4-FFF2-40B4-BE49-F238E27FC236}">
                  <a16:creationId xmlns:a16="http://schemas.microsoft.com/office/drawing/2014/main" xmlns="" id="{B6562522-3D43-4BA5-1297-36EFF4837C64}"/>
                </a:ext>
              </a:extLst>
            </p:cNvPr>
            <p:cNvSpPr>
              <a:spLocks noChangeArrowheads="1"/>
            </p:cNvSpPr>
            <p:nvPr/>
          </p:nvSpPr>
          <p:spPr bwMode="auto">
            <a:xfrm>
              <a:off x="8663720" y="4090003"/>
              <a:ext cx="228600" cy="304800"/>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4" name="Rectangle 18">
              <a:extLst>
                <a:ext uri="{FF2B5EF4-FFF2-40B4-BE49-F238E27FC236}">
                  <a16:creationId xmlns:a16="http://schemas.microsoft.com/office/drawing/2014/main" xmlns="" id="{7CCAE54F-974D-6B18-C721-87BE8D86FBE5}"/>
                </a:ext>
              </a:extLst>
            </p:cNvPr>
            <p:cNvSpPr>
              <a:spLocks noChangeArrowheads="1"/>
            </p:cNvSpPr>
            <p:nvPr/>
          </p:nvSpPr>
          <p:spPr bwMode="auto">
            <a:xfrm>
              <a:off x="2720120" y="4318602"/>
              <a:ext cx="6172200" cy="188913"/>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5" name="Text Box 19">
              <a:extLst>
                <a:ext uri="{FF2B5EF4-FFF2-40B4-BE49-F238E27FC236}">
                  <a16:creationId xmlns:a16="http://schemas.microsoft.com/office/drawing/2014/main" xmlns="" id="{FDC1B3FB-607B-5506-A33C-6AFB188FAAE1}"/>
                </a:ext>
              </a:extLst>
            </p:cNvPr>
            <p:cNvSpPr txBox="1">
              <a:spLocks noChangeArrowheads="1"/>
            </p:cNvSpPr>
            <p:nvPr/>
          </p:nvSpPr>
          <p:spPr bwMode="auto">
            <a:xfrm>
              <a:off x="2432707" y="5196353"/>
              <a:ext cx="2168414"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en-US" altLang="ar-JO" sz="1800" b="1" dirty="0">
                  <a:latin typeface="Arial Black" panose="020B0604020202020204" pitchFamily="34" charset="0"/>
                </a:rPr>
                <a:t>Implementation</a:t>
              </a:r>
            </a:p>
            <a:p>
              <a:pPr algn="ctr">
                <a:lnSpc>
                  <a:spcPct val="150000"/>
                </a:lnSpc>
                <a:spcBef>
                  <a:spcPct val="0"/>
                </a:spcBef>
                <a:buClrTx/>
                <a:buSzTx/>
                <a:buFontTx/>
                <a:buNone/>
              </a:pPr>
              <a:r>
                <a:rPr lang="en-US" altLang="ar-JO" sz="1800" b="1" dirty="0">
                  <a:latin typeface="Arial Black" panose="020B0604020202020204" pitchFamily="34" charset="0"/>
                </a:rPr>
                <a:t> </a:t>
              </a:r>
              <a:r>
                <a:rPr lang="ar-EG" altLang="ar-JO" sz="1800" b="1" dirty="0">
                  <a:latin typeface="Arial Black" panose="020B0604020202020204" pitchFamily="34" charset="0"/>
                </a:rPr>
                <a:t>التنفيذ</a:t>
              </a:r>
              <a:endParaRPr lang="en-US" altLang="ar-JO" sz="1800" b="1" dirty="0">
                <a:latin typeface="Arial Black" panose="020B0604020202020204" pitchFamily="34" charset="0"/>
              </a:endParaRPr>
            </a:p>
          </p:txBody>
        </p:sp>
      </p:grpSp>
    </p:spTree>
    <p:extLst>
      <p:ext uri="{BB962C8B-B14F-4D97-AF65-F5344CB8AC3E}">
        <p14:creationId xmlns:p14="http://schemas.microsoft.com/office/powerpoint/2010/main" val="525118746"/>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Creative Process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العملية الإبداعية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12" name="Group 11"/>
          <p:cNvGrpSpPr/>
          <p:nvPr/>
        </p:nvGrpSpPr>
        <p:grpSpPr>
          <a:xfrm>
            <a:off x="2127464" y="1732339"/>
            <a:ext cx="7905310" cy="4772751"/>
            <a:chOff x="2127464" y="1691396"/>
            <a:chExt cx="7905310" cy="4345663"/>
          </a:xfrm>
        </p:grpSpPr>
        <p:sp>
          <p:nvSpPr>
            <p:cNvPr id="13" name="AutoShape 3">
              <a:extLst>
                <a:ext uri="{FF2B5EF4-FFF2-40B4-BE49-F238E27FC236}">
                  <a16:creationId xmlns:a16="http://schemas.microsoft.com/office/drawing/2014/main" xmlns="" id="{8B1D8352-D6D8-4BC4-D47F-5A9F723475AA}"/>
                </a:ext>
              </a:extLst>
            </p:cNvPr>
            <p:cNvSpPr>
              <a:spLocks noChangeArrowheads="1"/>
            </p:cNvSpPr>
            <p:nvPr/>
          </p:nvSpPr>
          <p:spPr bwMode="auto">
            <a:xfrm>
              <a:off x="3991359" y="2032603"/>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17" name="Text Box 4">
              <a:extLst>
                <a:ext uri="{FF2B5EF4-FFF2-40B4-BE49-F238E27FC236}">
                  <a16:creationId xmlns:a16="http://schemas.microsoft.com/office/drawing/2014/main" xmlns="" id="{906DF2F6-61D8-A133-F03E-6DF40515030A}"/>
                </a:ext>
              </a:extLst>
            </p:cNvPr>
            <p:cNvSpPr txBox="1">
              <a:spLocks noChangeArrowheads="1"/>
            </p:cNvSpPr>
            <p:nvPr/>
          </p:nvSpPr>
          <p:spPr bwMode="auto">
            <a:xfrm>
              <a:off x="2127464" y="1815222"/>
              <a:ext cx="1876944" cy="799897"/>
            </a:xfrm>
            <a:prstGeom prst="rect">
              <a:avLst/>
            </a:pr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solidFill>
                    <a:schemeClr val="bg1"/>
                  </a:solidFill>
                  <a:latin typeface="Arial Black" panose="020B0604020202020204" pitchFamily="34" charset="0"/>
                </a:rPr>
                <a:t>Preparation</a:t>
              </a:r>
            </a:p>
            <a:p>
              <a:pPr algn="ctr">
                <a:lnSpc>
                  <a:spcPct val="150000"/>
                </a:lnSpc>
                <a:spcBef>
                  <a:spcPct val="0"/>
                </a:spcBef>
                <a:buClrTx/>
                <a:buSzTx/>
                <a:buFontTx/>
                <a:buNone/>
              </a:pPr>
              <a:r>
                <a:rPr lang="ar-EG" altLang="ar-JO" sz="1800" b="1" dirty="0">
                  <a:solidFill>
                    <a:schemeClr val="bg1"/>
                  </a:solidFill>
                  <a:latin typeface="Arial Black" panose="020B0604020202020204" pitchFamily="34" charset="0"/>
                </a:rPr>
                <a:t>الإعداد</a:t>
              </a:r>
              <a:endParaRPr lang="en-US" altLang="ar-JO" sz="1800" b="1" dirty="0">
                <a:solidFill>
                  <a:schemeClr val="bg1"/>
                </a:solidFill>
                <a:latin typeface="Arial Black" panose="020B0604020202020204" pitchFamily="34" charset="0"/>
              </a:endParaRPr>
            </a:p>
          </p:txBody>
        </p:sp>
        <p:sp>
          <p:nvSpPr>
            <p:cNvPr id="18" name="AutoShape 5">
              <a:extLst>
                <a:ext uri="{FF2B5EF4-FFF2-40B4-BE49-F238E27FC236}">
                  <a16:creationId xmlns:a16="http://schemas.microsoft.com/office/drawing/2014/main" xmlns="" id="{EF1EC46E-324C-CD56-3C28-6157A2EC2478}"/>
                </a:ext>
              </a:extLst>
            </p:cNvPr>
            <p:cNvSpPr>
              <a:spLocks noChangeArrowheads="1"/>
            </p:cNvSpPr>
            <p:nvPr/>
          </p:nvSpPr>
          <p:spPr bwMode="auto">
            <a:xfrm>
              <a:off x="6911120" y="2032603"/>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19" name="Text Box 6">
              <a:extLst>
                <a:ext uri="{FF2B5EF4-FFF2-40B4-BE49-F238E27FC236}">
                  <a16:creationId xmlns:a16="http://schemas.microsoft.com/office/drawing/2014/main" xmlns="" id="{678CC82A-40C6-9582-9F8A-9520B52FCF56}"/>
                </a:ext>
              </a:extLst>
            </p:cNvPr>
            <p:cNvSpPr txBox="1">
              <a:spLocks noChangeArrowheads="1"/>
            </p:cNvSpPr>
            <p:nvPr/>
          </p:nvSpPr>
          <p:spPr bwMode="auto">
            <a:xfrm>
              <a:off x="4701320" y="1835857"/>
              <a:ext cx="2104883"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Investigation</a:t>
              </a:r>
            </a:p>
            <a:p>
              <a:pPr algn="ctr">
                <a:lnSpc>
                  <a:spcPct val="150000"/>
                </a:lnSpc>
                <a:spcBef>
                  <a:spcPct val="0"/>
                </a:spcBef>
                <a:buClrTx/>
                <a:buSzTx/>
                <a:buFontTx/>
                <a:buNone/>
              </a:pPr>
              <a:r>
                <a:rPr lang="ar-EG" altLang="ar-JO" sz="1800" b="1" dirty="0">
                  <a:latin typeface="Arial Black" panose="020B0604020202020204" pitchFamily="34" charset="0"/>
                </a:rPr>
                <a:t>التــــحـــري</a:t>
              </a:r>
              <a:endParaRPr lang="en-US" altLang="ar-JO" sz="1800" b="1" dirty="0">
                <a:latin typeface="Arial Black" panose="020B0604020202020204" pitchFamily="34" charset="0"/>
              </a:endParaRPr>
            </a:p>
          </p:txBody>
        </p:sp>
        <p:sp>
          <p:nvSpPr>
            <p:cNvPr id="23" name="Text Box 7">
              <a:extLst>
                <a:ext uri="{FF2B5EF4-FFF2-40B4-BE49-F238E27FC236}">
                  <a16:creationId xmlns:a16="http://schemas.microsoft.com/office/drawing/2014/main" xmlns="" id="{84E6114E-EA1E-D49C-1F4A-F3DC216D39BD}"/>
                </a:ext>
              </a:extLst>
            </p:cNvPr>
            <p:cNvSpPr txBox="1">
              <a:spLocks noChangeArrowheads="1"/>
            </p:cNvSpPr>
            <p:nvPr/>
          </p:nvSpPr>
          <p:spPr bwMode="auto">
            <a:xfrm>
              <a:off x="7914117" y="1691396"/>
              <a:ext cx="2118657"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ar-EG" altLang="ar-JO" sz="1800" b="1" dirty="0">
                  <a:latin typeface="Arial Black" panose="020B0604020202020204" pitchFamily="34" charset="0"/>
                </a:rPr>
                <a:t>التحويل</a:t>
              </a:r>
              <a:r>
                <a:rPr lang="en-US" altLang="ar-JO" sz="1800" b="1" dirty="0">
                  <a:latin typeface="Arial Black" panose="020B0604020202020204" pitchFamily="34" charset="0"/>
                </a:rPr>
                <a:t> </a:t>
              </a:r>
            </a:p>
            <a:p>
              <a:pPr algn="ctr">
                <a:lnSpc>
                  <a:spcPct val="150000"/>
                </a:lnSpc>
                <a:spcBef>
                  <a:spcPct val="0"/>
                </a:spcBef>
                <a:buClrTx/>
                <a:buSzTx/>
                <a:buFontTx/>
                <a:buNone/>
              </a:pPr>
              <a:r>
                <a:rPr lang="en-US" altLang="ar-JO" sz="1800" b="1" dirty="0">
                  <a:latin typeface="Arial Black" panose="020B0604020202020204" pitchFamily="34" charset="0"/>
                </a:rPr>
                <a:t>Transformation</a:t>
              </a:r>
            </a:p>
          </p:txBody>
        </p:sp>
        <p:sp>
          <p:nvSpPr>
            <p:cNvPr id="24" name="AutoShape 8">
              <a:extLst>
                <a:ext uri="{FF2B5EF4-FFF2-40B4-BE49-F238E27FC236}">
                  <a16:creationId xmlns:a16="http://schemas.microsoft.com/office/drawing/2014/main" xmlns="" id="{106A4F28-D8FD-D1C5-1B74-187AD7D6A9D6}"/>
                </a:ext>
              </a:extLst>
            </p:cNvPr>
            <p:cNvSpPr>
              <a:spLocks noChangeArrowheads="1"/>
            </p:cNvSpPr>
            <p:nvPr/>
          </p:nvSpPr>
          <p:spPr bwMode="auto">
            <a:xfrm>
              <a:off x="2643920" y="2745392"/>
              <a:ext cx="381000" cy="811212"/>
            </a:xfrm>
            <a:prstGeom prst="downArrow">
              <a:avLst>
                <a:gd name="adj1" fmla="val 50000"/>
                <a:gd name="adj2" fmla="val 53229"/>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5" name="Text Box 9">
              <a:extLst>
                <a:ext uri="{FF2B5EF4-FFF2-40B4-BE49-F238E27FC236}">
                  <a16:creationId xmlns:a16="http://schemas.microsoft.com/office/drawing/2014/main" xmlns="" id="{ABE14050-1B87-16D5-5F17-9C63EF7519B3}"/>
                </a:ext>
              </a:extLst>
            </p:cNvPr>
            <p:cNvSpPr txBox="1">
              <a:spLocks noChangeArrowheads="1"/>
            </p:cNvSpPr>
            <p:nvPr/>
          </p:nvSpPr>
          <p:spPr bwMode="auto">
            <a:xfrm>
              <a:off x="2392855" y="3444038"/>
              <a:ext cx="1527213"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Incubation</a:t>
              </a:r>
            </a:p>
            <a:p>
              <a:pPr algn="ctr">
                <a:lnSpc>
                  <a:spcPct val="150000"/>
                </a:lnSpc>
                <a:spcBef>
                  <a:spcPct val="0"/>
                </a:spcBef>
                <a:buClrTx/>
                <a:buSzTx/>
                <a:buFontTx/>
                <a:buNone/>
              </a:pPr>
              <a:r>
                <a:rPr lang="ar-EG" altLang="ar-JO" sz="1800" b="1" dirty="0">
                  <a:latin typeface="Arial Black" panose="020B0604020202020204" pitchFamily="34" charset="0"/>
                </a:rPr>
                <a:t>الاحتضان</a:t>
              </a:r>
              <a:endParaRPr lang="en-US" altLang="ar-JO" sz="1800" b="1" dirty="0">
                <a:latin typeface="Arial Black" panose="020B0604020202020204" pitchFamily="34" charset="0"/>
              </a:endParaRPr>
            </a:p>
          </p:txBody>
        </p:sp>
        <p:sp>
          <p:nvSpPr>
            <p:cNvPr id="26" name="Rectangle 10">
              <a:extLst>
                <a:ext uri="{FF2B5EF4-FFF2-40B4-BE49-F238E27FC236}">
                  <a16:creationId xmlns:a16="http://schemas.microsoft.com/office/drawing/2014/main" xmlns="" id="{1AF97608-68D7-D5E4-0174-6A3CAED1CB6C}"/>
                </a:ext>
              </a:extLst>
            </p:cNvPr>
            <p:cNvSpPr>
              <a:spLocks noChangeArrowheads="1"/>
            </p:cNvSpPr>
            <p:nvPr/>
          </p:nvSpPr>
          <p:spPr bwMode="auto">
            <a:xfrm>
              <a:off x="8663720" y="2489801"/>
              <a:ext cx="228600" cy="304800"/>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7" name="Rectangle 11">
              <a:extLst>
                <a:ext uri="{FF2B5EF4-FFF2-40B4-BE49-F238E27FC236}">
                  <a16:creationId xmlns:a16="http://schemas.microsoft.com/office/drawing/2014/main" xmlns="" id="{E7D8AFE6-9935-1D4E-478E-3A5CB521FEBE}"/>
                </a:ext>
              </a:extLst>
            </p:cNvPr>
            <p:cNvSpPr>
              <a:spLocks noChangeArrowheads="1"/>
            </p:cNvSpPr>
            <p:nvPr/>
          </p:nvSpPr>
          <p:spPr bwMode="auto">
            <a:xfrm>
              <a:off x="2720120" y="2718404"/>
              <a:ext cx="6172200" cy="188913"/>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8" name="AutoShape 12">
              <a:extLst>
                <a:ext uri="{FF2B5EF4-FFF2-40B4-BE49-F238E27FC236}">
                  <a16:creationId xmlns:a16="http://schemas.microsoft.com/office/drawing/2014/main" xmlns="" id="{C8D61A17-9F6C-22CF-06A5-21504C2AA3CF}"/>
                </a:ext>
              </a:extLst>
            </p:cNvPr>
            <p:cNvSpPr>
              <a:spLocks noChangeArrowheads="1"/>
            </p:cNvSpPr>
            <p:nvPr/>
          </p:nvSpPr>
          <p:spPr bwMode="auto">
            <a:xfrm>
              <a:off x="3939320" y="3632802"/>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9" name="Text Box 13">
              <a:extLst>
                <a:ext uri="{FF2B5EF4-FFF2-40B4-BE49-F238E27FC236}">
                  <a16:creationId xmlns:a16="http://schemas.microsoft.com/office/drawing/2014/main" xmlns="" id="{56D10E99-8D91-7F4C-527B-4AB73934C4D2}"/>
                </a:ext>
              </a:extLst>
            </p:cNvPr>
            <p:cNvSpPr txBox="1">
              <a:spLocks noChangeArrowheads="1"/>
            </p:cNvSpPr>
            <p:nvPr/>
          </p:nvSpPr>
          <p:spPr bwMode="auto">
            <a:xfrm>
              <a:off x="4829559" y="3402043"/>
              <a:ext cx="1681101"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Illumination</a:t>
              </a:r>
            </a:p>
            <a:p>
              <a:pPr algn="ctr">
                <a:lnSpc>
                  <a:spcPct val="150000"/>
                </a:lnSpc>
                <a:spcBef>
                  <a:spcPct val="0"/>
                </a:spcBef>
                <a:buClrTx/>
                <a:buSzTx/>
                <a:buFontTx/>
                <a:buNone/>
              </a:pPr>
              <a:r>
                <a:rPr lang="ar-EG" altLang="ar-JO" sz="1800" b="1" dirty="0">
                  <a:latin typeface="Arial Black" panose="020B0604020202020204" pitchFamily="34" charset="0"/>
                </a:rPr>
                <a:t>الإنــــــــــــــــارة</a:t>
              </a:r>
              <a:endParaRPr lang="en-US" altLang="ar-JO" sz="1800" b="1" dirty="0">
                <a:latin typeface="Arial Black" panose="020B0604020202020204" pitchFamily="34" charset="0"/>
              </a:endParaRPr>
            </a:p>
          </p:txBody>
        </p:sp>
        <p:sp>
          <p:nvSpPr>
            <p:cNvPr id="30" name="AutoShape 14">
              <a:extLst>
                <a:ext uri="{FF2B5EF4-FFF2-40B4-BE49-F238E27FC236}">
                  <a16:creationId xmlns:a16="http://schemas.microsoft.com/office/drawing/2014/main" xmlns="" id="{4F98FEA8-4B5A-727C-C8F2-ACC089B5BCDB}"/>
                </a:ext>
              </a:extLst>
            </p:cNvPr>
            <p:cNvSpPr>
              <a:spLocks noChangeArrowheads="1"/>
            </p:cNvSpPr>
            <p:nvPr/>
          </p:nvSpPr>
          <p:spPr bwMode="auto">
            <a:xfrm>
              <a:off x="6911120" y="3632802"/>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1" name="Text Box 15">
              <a:extLst>
                <a:ext uri="{FF2B5EF4-FFF2-40B4-BE49-F238E27FC236}">
                  <a16:creationId xmlns:a16="http://schemas.microsoft.com/office/drawing/2014/main" xmlns="" id="{ADB175D8-BBBE-1D23-3DDC-D1B697F92B02}"/>
                </a:ext>
              </a:extLst>
            </p:cNvPr>
            <p:cNvSpPr txBox="1">
              <a:spLocks noChangeArrowheads="1"/>
            </p:cNvSpPr>
            <p:nvPr/>
          </p:nvSpPr>
          <p:spPr bwMode="auto">
            <a:xfrm>
              <a:off x="7841580" y="3325649"/>
              <a:ext cx="1643720"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en-US" altLang="ar-JO" sz="1800" b="1" dirty="0">
                  <a:latin typeface="Arial Black" panose="020B0604020202020204" pitchFamily="34" charset="0"/>
                </a:rPr>
                <a:t>Verification</a:t>
              </a:r>
            </a:p>
            <a:p>
              <a:pPr algn="ctr">
                <a:lnSpc>
                  <a:spcPct val="150000"/>
                </a:lnSpc>
                <a:spcBef>
                  <a:spcPct val="0"/>
                </a:spcBef>
                <a:buClrTx/>
                <a:buSzTx/>
                <a:buFontTx/>
                <a:buNone/>
              </a:pPr>
              <a:r>
                <a:rPr lang="en-US" altLang="ar-JO" sz="1800" b="1" dirty="0">
                  <a:latin typeface="Arial Black" panose="020B0604020202020204" pitchFamily="34" charset="0"/>
                </a:rPr>
                <a:t> </a:t>
              </a:r>
              <a:r>
                <a:rPr lang="ar-EG" altLang="ar-JO" sz="1800" b="1" dirty="0">
                  <a:latin typeface="Arial Black" panose="020B0604020202020204" pitchFamily="34" charset="0"/>
                </a:rPr>
                <a:t>التـحـقـق</a:t>
              </a:r>
              <a:endParaRPr lang="en-US" altLang="ar-JO" sz="1800" b="1" dirty="0">
                <a:latin typeface="Arial Black" panose="020B0604020202020204" pitchFamily="34" charset="0"/>
              </a:endParaRPr>
            </a:p>
          </p:txBody>
        </p:sp>
        <p:sp>
          <p:nvSpPr>
            <p:cNvPr id="32" name="AutoShape 16">
              <a:extLst>
                <a:ext uri="{FF2B5EF4-FFF2-40B4-BE49-F238E27FC236}">
                  <a16:creationId xmlns:a16="http://schemas.microsoft.com/office/drawing/2014/main" xmlns="" id="{2F8840A4-4832-6703-8BE1-28E9D1CCD22D}"/>
                </a:ext>
              </a:extLst>
            </p:cNvPr>
            <p:cNvSpPr>
              <a:spLocks noChangeArrowheads="1"/>
            </p:cNvSpPr>
            <p:nvPr/>
          </p:nvSpPr>
          <p:spPr bwMode="auto">
            <a:xfrm>
              <a:off x="2643920" y="4345591"/>
              <a:ext cx="381000" cy="811212"/>
            </a:xfrm>
            <a:prstGeom prst="downArrow">
              <a:avLst>
                <a:gd name="adj1" fmla="val 50000"/>
                <a:gd name="adj2" fmla="val 53229"/>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3" name="Rectangle 17">
              <a:extLst>
                <a:ext uri="{FF2B5EF4-FFF2-40B4-BE49-F238E27FC236}">
                  <a16:creationId xmlns:a16="http://schemas.microsoft.com/office/drawing/2014/main" xmlns="" id="{B6562522-3D43-4BA5-1297-36EFF4837C64}"/>
                </a:ext>
              </a:extLst>
            </p:cNvPr>
            <p:cNvSpPr>
              <a:spLocks noChangeArrowheads="1"/>
            </p:cNvSpPr>
            <p:nvPr/>
          </p:nvSpPr>
          <p:spPr bwMode="auto">
            <a:xfrm>
              <a:off x="8663720" y="4090003"/>
              <a:ext cx="228600" cy="304800"/>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4" name="Rectangle 18">
              <a:extLst>
                <a:ext uri="{FF2B5EF4-FFF2-40B4-BE49-F238E27FC236}">
                  <a16:creationId xmlns:a16="http://schemas.microsoft.com/office/drawing/2014/main" xmlns="" id="{7CCAE54F-974D-6B18-C721-87BE8D86FBE5}"/>
                </a:ext>
              </a:extLst>
            </p:cNvPr>
            <p:cNvSpPr>
              <a:spLocks noChangeArrowheads="1"/>
            </p:cNvSpPr>
            <p:nvPr/>
          </p:nvSpPr>
          <p:spPr bwMode="auto">
            <a:xfrm>
              <a:off x="2720120" y="4318602"/>
              <a:ext cx="6172200" cy="188913"/>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5" name="Text Box 19">
              <a:extLst>
                <a:ext uri="{FF2B5EF4-FFF2-40B4-BE49-F238E27FC236}">
                  <a16:creationId xmlns:a16="http://schemas.microsoft.com/office/drawing/2014/main" xmlns="" id="{FDC1B3FB-607B-5506-A33C-6AFB188FAAE1}"/>
                </a:ext>
              </a:extLst>
            </p:cNvPr>
            <p:cNvSpPr txBox="1">
              <a:spLocks noChangeArrowheads="1"/>
            </p:cNvSpPr>
            <p:nvPr/>
          </p:nvSpPr>
          <p:spPr bwMode="auto">
            <a:xfrm>
              <a:off x="2432707" y="5196353"/>
              <a:ext cx="2168414"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en-US" altLang="ar-JO" sz="1800" b="1" dirty="0">
                  <a:latin typeface="Arial Black" panose="020B0604020202020204" pitchFamily="34" charset="0"/>
                </a:rPr>
                <a:t>Implementation</a:t>
              </a:r>
            </a:p>
            <a:p>
              <a:pPr algn="ctr">
                <a:lnSpc>
                  <a:spcPct val="150000"/>
                </a:lnSpc>
                <a:spcBef>
                  <a:spcPct val="0"/>
                </a:spcBef>
                <a:buClrTx/>
                <a:buSzTx/>
                <a:buFontTx/>
                <a:buNone/>
              </a:pPr>
              <a:r>
                <a:rPr lang="en-US" altLang="ar-JO" sz="1800" b="1" dirty="0">
                  <a:latin typeface="Arial Black" panose="020B0604020202020204" pitchFamily="34" charset="0"/>
                </a:rPr>
                <a:t> </a:t>
              </a:r>
              <a:r>
                <a:rPr lang="ar-EG" altLang="ar-JO" sz="1800" b="1" dirty="0">
                  <a:latin typeface="Arial Black" panose="020B0604020202020204" pitchFamily="34" charset="0"/>
                </a:rPr>
                <a:t>التنفيذ</a:t>
              </a:r>
              <a:endParaRPr lang="en-US" altLang="ar-JO" sz="1800" b="1" dirty="0">
                <a:latin typeface="Arial Black" panose="020B0604020202020204" pitchFamily="34" charset="0"/>
              </a:endParaRPr>
            </a:p>
          </p:txBody>
        </p:sp>
      </p:grpSp>
    </p:spTree>
    <p:extLst>
      <p:ext uri="{BB962C8B-B14F-4D97-AF65-F5344CB8AC3E}">
        <p14:creationId xmlns:p14="http://schemas.microsoft.com/office/powerpoint/2010/main" val="1811140180"/>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Preparation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الإعداد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36" name="Rectangle 3">
            <a:extLst>
              <a:ext uri="{FF2B5EF4-FFF2-40B4-BE49-F238E27FC236}">
                <a16:creationId xmlns:a16="http://schemas.microsoft.com/office/drawing/2014/main" xmlns="" id="{06423DB5-A2FA-6C40-B782-688818BE3114}"/>
              </a:ext>
            </a:extLst>
          </p:cNvPr>
          <p:cNvSpPr txBox="1">
            <a:spLocks noChangeArrowheads="1"/>
          </p:cNvSpPr>
          <p:nvPr/>
        </p:nvSpPr>
        <p:spPr>
          <a:xfrm>
            <a:off x="6045959" y="1755410"/>
            <a:ext cx="5466807" cy="45259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lnSpc>
                <a:spcPct val="100000"/>
              </a:lnSpc>
              <a:spcBef>
                <a:spcPts val="1200"/>
              </a:spcBef>
              <a:buNone/>
            </a:pPr>
            <a:r>
              <a:rPr lang="ar-EG" altLang="ar-JO" sz="2000" u="sng" dirty="0"/>
              <a:t>جهز عقلك للتفكير الإبداعي.</a:t>
            </a:r>
          </a:p>
          <a:p>
            <a:pPr algn="r" rtl="1">
              <a:lnSpc>
                <a:spcPct val="100000"/>
              </a:lnSpc>
              <a:spcBef>
                <a:spcPts val="1200"/>
              </a:spcBef>
              <a:buFont typeface="Wingdings" pitchFamily="2" charset="2"/>
              <a:buChar char="§"/>
            </a:pPr>
            <a:r>
              <a:rPr lang="ar-EG" altLang="ar-JO" sz="2000" dirty="0"/>
              <a:t>تبني موقف الطالب مدى الحياة.</a:t>
            </a:r>
          </a:p>
          <a:p>
            <a:pPr algn="r" rtl="1">
              <a:lnSpc>
                <a:spcPct val="100000"/>
              </a:lnSpc>
              <a:spcBef>
                <a:spcPts val="1200"/>
              </a:spcBef>
              <a:buFont typeface="Wingdings" pitchFamily="2" charset="2"/>
              <a:buChar char="§"/>
            </a:pPr>
            <a:r>
              <a:rPr lang="ar-EG" altLang="ar-JO" sz="2000" dirty="0"/>
              <a:t>اقرأ... كثير... وليس فقط في مجال خبرتك.</a:t>
            </a:r>
          </a:p>
          <a:p>
            <a:pPr algn="r" rtl="1">
              <a:lnSpc>
                <a:spcPct val="100000"/>
              </a:lnSpc>
              <a:spcBef>
                <a:spcPts val="1200"/>
              </a:spcBef>
              <a:buFont typeface="Wingdings" pitchFamily="2" charset="2"/>
              <a:buChar char="§"/>
            </a:pPr>
            <a:r>
              <a:rPr lang="ar-EG" altLang="ar-JO" sz="2000" dirty="0"/>
              <a:t>احتفظ بالمقالات التي تهمك.</a:t>
            </a:r>
          </a:p>
          <a:p>
            <a:pPr algn="r" rtl="1">
              <a:lnSpc>
                <a:spcPct val="100000"/>
              </a:lnSpc>
              <a:spcBef>
                <a:spcPts val="1200"/>
              </a:spcBef>
              <a:buFont typeface="Wingdings" pitchFamily="2" charset="2"/>
              <a:buChar char="§"/>
            </a:pPr>
            <a:r>
              <a:rPr lang="ar-EG" altLang="ar-JO" sz="2000" dirty="0"/>
              <a:t>طور مهارات الاستماع لديك. </a:t>
            </a:r>
          </a:p>
          <a:p>
            <a:pPr algn="r" rtl="1">
              <a:lnSpc>
                <a:spcPct val="100000"/>
              </a:lnSpc>
              <a:spcBef>
                <a:spcPts val="1200"/>
              </a:spcBef>
              <a:buFont typeface="Wingdings" pitchFamily="2" charset="2"/>
              <a:buChar char="§"/>
            </a:pPr>
            <a:r>
              <a:rPr lang="ar-EG" altLang="ar-JO" sz="2000" dirty="0"/>
              <a:t>انضم إلى الجمعيات المهنية أو التجارية واحضر اجتماعاتها.</a:t>
            </a:r>
          </a:p>
          <a:p>
            <a:pPr algn="r" rtl="1">
              <a:lnSpc>
                <a:spcPct val="100000"/>
              </a:lnSpc>
              <a:spcBef>
                <a:spcPts val="1200"/>
              </a:spcBef>
              <a:buFont typeface="Wingdings" pitchFamily="2" charset="2"/>
              <a:buChar char="§"/>
            </a:pPr>
            <a:r>
              <a:rPr lang="ar-EG" altLang="ar-JO" sz="2000" dirty="0"/>
              <a:t>تخلص من المشتتات الإبداعية.</a:t>
            </a:r>
          </a:p>
          <a:p>
            <a:pPr algn="r" rtl="1">
              <a:lnSpc>
                <a:spcPct val="100000"/>
              </a:lnSpc>
              <a:spcBef>
                <a:spcPts val="1200"/>
              </a:spcBef>
              <a:buFont typeface="Wingdings" pitchFamily="2" charset="2"/>
              <a:buChar char="§"/>
            </a:pPr>
            <a:r>
              <a:rPr lang="ar-EG" altLang="ar-JO" sz="2000" dirty="0"/>
              <a:t>خذ بعض الوقت لمناقشة أفكارك مع أشخاص آخرين. </a:t>
            </a:r>
          </a:p>
        </p:txBody>
      </p:sp>
      <p:sp>
        <p:nvSpPr>
          <p:cNvPr id="37" name="Rectangle 3">
            <a:extLst>
              <a:ext uri="{FF2B5EF4-FFF2-40B4-BE49-F238E27FC236}">
                <a16:creationId xmlns:a16="http://schemas.microsoft.com/office/drawing/2014/main" xmlns="" id="{6E75B9AF-1142-08CB-10CF-1966735C56CD}"/>
              </a:ext>
            </a:extLst>
          </p:cNvPr>
          <p:cNvSpPr txBox="1">
            <a:spLocks noChangeArrowheads="1"/>
          </p:cNvSpPr>
          <p:nvPr/>
        </p:nvSpPr>
        <p:spPr>
          <a:xfrm>
            <a:off x="447078" y="1687092"/>
            <a:ext cx="5948312" cy="479900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1200"/>
              </a:spcBef>
              <a:buNone/>
            </a:pPr>
            <a:r>
              <a:rPr lang="en-US" altLang="ar-JO" sz="2000" b="1" dirty="0"/>
              <a:t>Get your mind ready for creative thinking.</a:t>
            </a:r>
          </a:p>
          <a:p>
            <a:pPr lvl="1">
              <a:lnSpc>
                <a:spcPct val="100000"/>
              </a:lnSpc>
              <a:spcBef>
                <a:spcPts val="1200"/>
              </a:spcBef>
              <a:buFont typeface="Wingdings" pitchFamily="2" charset="2"/>
              <a:buChar char="§"/>
            </a:pPr>
            <a:r>
              <a:rPr lang="en-US" altLang="ar-JO" sz="2000" dirty="0"/>
              <a:t>Adopt the attitude of a lifelong student.</a:t>
            </a:r>
          </a:p>
          <a:p>
            <a:pPr lvl="1">
              <a:lnSpc>
                <a:spcPct val="100000"/>
              </a:lnSpc>
              <a:spcBef>
                <a:spcPts val="1200"/>
              </a:spcBef>
              <a:buFont typeface="Wingdings" pitchFamily="2" charset="2"/>
              <a:buChar char="§"/>
            </a:pPr>
            <a:r>
              <a:rPr lang="en-US" altLang="ar-JO" sz="2000" dirty="0"/>
              <a:t>Read … a lot … and not just in your field of expertise.</a:t>
            </a:r>
          </a:p>
          <a:p>
            <a:pPr lvl="1">
              <a:lnSpc>
                <a:spcPct val="100000"/>
              </a:lnSpc>
              <a:spcBef>
                <a:spcPts val="1200"/>
              </a:spcBef>
              <a:buFont typeface="Wingdings" pitchFamily="2" charset="2"/>
              <a:buChar char="§"/>
            </a:pPr>
            <a:r>
              <a:rPr lang="en-US" altLang="ar-JO" sz="2000" dirty="0"/>
              <a:t>Clip articles of interest to you and save them.</a:t>
            </a:r>
          </a:p>
          <a:p>
            <a:pPr lvl="1">
              <a:lnSpc>
                <a:spcPct val="100000"/>
              </a:lnSpc>
              <a:spcBef>
                <a:spcPts val="1200"/>
              </a:spcBef>
              <a:buFont typeface="Wingdings" pitchFamily="2" charset="2"/>
              <a:buChar char="§"/>
            </a:pPr>
            <a:r>
              <a:rPr lang="en-US" altLang="ar-JO" sz="2000" dirty="0"/>
              <a:t>Develop your listening skills. </a:t>
            </a:r>
          </a:p>
          <a:p>
            <a:pPr lvl="1">
              <a:lnSpc>
                <a:spcPct val="100000"/>
              </a:lnSpc>
              <a:spcBef>
                <a:spcPts val="1200"/>
              </a:spcBef>
              <a:buFont typeface="Wingdings" pitchFamily="2" charset="2"/>
              <a:buChar char="§"/>
            </a:pPr>
            <a:r>
              <a:rPr lang="en-US" altLang="ar-JO" sz="2000" dirty="0"/>
              <a:t>Join professional or trade associations and attend their meetings.</a:t>
            </a:r>
          </a:p>
          <a:p>
            <a:pPr lvl="1">
              <a:lnSpc>
                <a:spcPct val="100000"/>
              </a:lnSpc>
              <a:spcBef>
                <a:spcPts val="1200"/>
              </a:spcBef>
              <a:buFont typeface="Wingdings" pitchFamily="2" charset="2"/>
              <a:buChar char="§"/>
            </a:pPr>
            <a:r>
              <a:rPr lang="en-US" altLang="ar-JO" sz="2000" dirty="0"/>
              <a:t>Eliminate creative distractions.</a:t>
            </a:r>
          </a:p>
          <a:p>
            <a:pPr lvl="1">
              <a:lnSpc>
                <a:spcPct val="100000"/>
              </a:lnSpc>
              <a:spcBef>
                <a:spcPts val="1200"/>
              </a:spcBef>
              <a:buFont typeface="Wingdings" pitchFamily="2" charset="2"/>
              <a:buChar char="§"/>
            </a:pPr>
            <a:r>
              <a:rPr lang="en-US" altLang="ar-JO" sz="2000" dirty="0"/>
              <a:t>Take time to discuss your ideas with other people. </a:t>
            </a:r>
          </a:p>
        </p:txBody>
      </p:sp>
    </p:spTree>
    <p:extLst>
      <p:ext uri="{BB962C8B-B14F-4D97-AF65-F5344CB8AC3E}">
        <p14:creationId xmlns:p14="http://schemas.microsoft.com/office/powerpoint/2010/main" val="3891581994"/>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Creative Process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العملية الإبداعية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12" name="Group 11"/>
          <p:cNvGrpSpPr/>
          <p:nvPr/>
        </p:nvGrpSpPr>
        <p:grpSpPr>
          <a:xfrm>
            <a:off x="2127464" y="1813741"/>
            <a:ext cx="7894172" cy="4691348"/>
            <a:chOff x="2127464" y="1765515"/>
            <a:chExt cx="7894172" cy="4271544"/>
          </a:xfrm>
        </p:grpSpPr>
        <p:sp>
          <p:nvSpPr>
            <p:cNvPr id="13" name="AutoShape 3">
              <a:extLst>
                <a:ext uri="{FF2B5EF4-FFF2-40B4-BE49-F238E27FC236}">
                  <a16:creationId xmlns:a16="http://schemas.microsoft.com/office/drawing/2014/main" xmlns="" id="{8B1D8352-D6D8-4BC4-D47F-5A9F723475AA}"/>
                </a:ext>
              </a:extLst>
            </p:cNvPr>
            <p:cNvSpPr>
              <a:spLocks noChangeArrowheads="1"/>
            </p:cNvSpPr>
            <p:nvPr/>
          </p:nvSpPr>
          <p:spPr bwMode="auto">
            <a:xfrm>
              <a:off x="3991359" y="2032603"/>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17" name="Text Box 4">
              <a:extLst>
                <a:ext uri="{FF2B5EF4-FFF2-40B4-BE49-F238E27FC236}">
                  <a16:creationId xmlns:a16="http://schemas.microsoft.com/office/drawing/2014/main" xmlns="" id="{906DF2F6-61D8-A133-F03E-6DF40515030A}"/>
                </a:ext>
              </a:extLst>
            </p:cNvPr>
            <p:cNvSpPr txBox="1">
              <a:spLocks noChangeArrowheads="1"/>
            </p:cNvSpPr>
            <p:nvPr/>
          </p:nvSpPr>
          <p:spPr bwMode="auto">
            <a:xfrm>
              <a:off x="2127464" y="1765515"/>
              <a:ext cx="1876944"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Preparation</a:t>
              </a:r>
            </a:p>
            <a:p>
              <a:pPr algn="ctr">
                <a:lnSpc>
                  <a:spcPct val="150000"/>
                </a:lnSpc>
                <a:spcBef>
                  <a:spcPct val="0"/>
                </a:spcBef>
                <a:buClrTx/>
                <a:buSzTx/>
                <a:buFontTx/>
                <a:buNone/>
              </a:pPr>
              <a:r>
                <a:rPr lang="ar-EG" altLang="ar-JO" sz="1800" b="1" dirty="0">
                  <a:latin typeface="Arial Black" panose="020B0604020202020204" pitchFamily="34" charset="0"/>
                </a:rPr>
                <a:t>الإعداد</a:t>
              </a:r>
              <a:endParaRPr lang="en-US" altLang="ar-JO" sz="1800" b="1" dirty="0">
                <a:latin typeface="Arial Black" panose="020B0604020202020204" pitchFamily="34" charset="0"/>
              </a:endParaRPr>
            </a:p>
          </p:txBody>
        </p:sp>
        <p:sp>
          <p:nvSpPr>
            <p:cNvPr id="18" name="AutoShape 5">
              <a:extLst>
                <a:ext uri="{FF2B5EF4-FFF2-40B4-BE49-F238E27FC236}">
                  <a16:creationId xmlns:a16="http://schemas.microsoft.com/office/drawing/2014/main" xmlns="" id="{EF1EC46E-324C-CD56-3C28-6157A2EC2478}"/>
                </a:ext>
              </a:extLst>
            </p:cNvPr>
            <p:cNvSpPr>
              <a:spLocks noChangeArrowheads="1"/>
            </p:cNvSpPr>
            <p:nvPr/>
          </p:nvSpPr>
          <p:spPr bwMode="auto">
            <a:xfrm>
              <a:off x="6911120" y="2032603"/>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19" name="Text Box 6">
              <a:extLst>
                <a:ext uri="{FF2B5EF4-FFF2-40B4-BE49-F238E27FC236}">
                  <a16:creationId xmlns:a16="http://schemas.microsoft.com/office/drawing/2014/main" xmlns="" id="{678CC82A-40C6-9582-9F8A-9520B52FCF56}"/>
                </a:ext>
              </a:extLst>
            </p:cNvPr>
            <p:cNvSpPr txBox="1">
              <a:spLocks noChangeArrowheads="1"/>
            </p:cNvSpPr>
            <p:nvPr/>
          </p:nvSpPr>
          <p:spPr bwMode="auto">
            <a:xfrm>
              <a:off x="4790806" y="1771732"/>
              <a:ext cx="2104883" cy="799897"/>
            </a:xfrm>
            <a:prstGeom prst="rect">
              <a:avLst/>
            </a:pr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solidFill>
                    <a:schemeClr val="bg1"/>
                  </a:solidFill>
                  <a:latin typeface="Arial Black" panose="020B0604020202020204" pitchFamily="34" charset="0"/>
                </a:rPr>
                <a:t>Investigation</a:t>
              </a:r>
            </a:p>
            <a:p>
              <a:pPr algn="ctr">
                <a:lnSpc>
                  <a:spcPct val="150000"/>
                </a:lnSpc>
                <a:spcBef>
                  <a:spcPct val="0"/>
                </a:spcBef>
                <a:buClrTx/>
                <a:buSzTx/>
                <a:buFontTx/>
                <a:buNone/>
              </a:pPr>
              <a:r>
                <a:rPr lang="ar-EG" altLang="ar-JO" sz="1800" b="1" dirty="0">
                  <a:solidFill>
                    <a:schemeClr val="bg1"/>
                  </a:solidFill>
                  <a:latin typeface="Arial Black" panose="020B0604020202020204" pitchFamily="34" charset="0"/>
                </a:rPr>
                <a:t>التــــحـــري</a:t>
              </a:r>
              <a:endParaRPr lang="en-US" altLang="ar-JO" sz="1800" b="1" dirty="0">
                <a:solidFill>
                  <a:schemeClr val="bg1"/>
                </a:solidFill>
                <a:latin typeface="Arial Black" panose="020B0604020202020204" pitchFamily="34" charset="0"/>
              </a:endParaRPr>
            </a:p>
          </p:txBody>
        </p:sp>
        <p:sp>
          <p:nvSpPr>
            <p:cNvPr id="23" name="Text Box 7">
              <a:extLst>
                <a:ext uri="{FF2B5EF4-FFF2-40B4-BE49-F238E27FC236}">
                  <a16:creationId xmlns:a16="http://schemas.microsoft.com/office/drawing/2014/main" xmlns="" id="{84E6114E-EA1E-D49C-1F4A-F3DC216D39BD}"/>
                </a:ext>
              </a:extLst>
            </p:cNvPr>
            <p:cNvSpPr txBox="1">
              <a:spLocks noChangeArrowheads="1"/>
            </p:cNvSpPr>
            <p:nvPr/>
          </p:nvSpPr>
          <p:spPr bwMode="auto">
            <a:xfrm>
              <a:off x="7902979" y="1826806"/>
              <a:ext cx="2118657" cy="714600"/>
            </a:xfrm>
            <a:prstGeom prst="rect">
              <a:avLst/>
            </a:pr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spcBef>
                  <a:spcPct val="0"/>
                </a:spcBef>
                <a:buClrTx/>
                <a:buSzTx/>
                <a:buFontTx/>
                <a:buNone/>
              </a:pPr>
              <a:r>
                <a:rPr lang="ar-EG" altLang="ar-JO" sz="1800" b="1" dirty="0">
                  <a:solidFill>
                    <a:schemeClr val="bg1"/>
                  </a:solidFill>
                  <a:latin typeface="Arial Black" panose="020B0604020202020204" pitchFamily="34" charset="0"/>
                </a:rPr>
                <a:t>التحويل</a:t>
              </a:r>
              <a:r>
                <a:rPr lang="en-US" altLang="ar-JO" sz="1800" b="1" dirty="0">
                  <a:solidFill>
                    <a:schemeClr val="bg1"/>
                  </a:solidFill>
                  <a:latin typeface="Arial Black" panose="020B0604020202020204" pitchFamily="34" charset="0"/>
                </a:rPr>
                <a:t> </a:t>
              </a:r>
            </a:p>
            <a:p>
              <a:pPr algn="ctr">
                <a:lnSpc>
                  <a:spcPct val="150000"/>
                </a:lnSpc>
                <a:spcBef>
                  <a:spcPct val="0"/>
                </a:spcBef>
                <a:buClrTx/>
                <a:buSzTx/>
                <a:buFontTx/>
                <a:buNone/>
              </a:pPr>
              <a:r>
                <a:rPr lang="en-US" altLang="ar-JO" sz="1800" b="1" dirty="0">
                  <a:solidFill>
                    <a:schemeClr val="bg1"/>
                  </a:solidFill>
                  <a:latin typeface="Arial Black" panose="020B0604020202020204" pitchFamily="34" charset="0"/>
                </a:rPr>
                <a:t>Transformation</a:t>
              </a:r>
            </a:p>
          </p:txBody>
        </p:sp>
        <p:sp>
          <p:nvSpPr>
            <p:cNvPr id="24" name="AutoShape 8">
              <a:extLst>
                <a:ext uri="{FF2B5EF4-FFF2-40B4-BE49-F238E27FC236}">
                  <a16:creationId xmlns:a16="http://schemas.microsoft.com/office/drawing/2014/main" xmlns="" id="{106A4F28-D8FD-D1C5-1B74-187AD7D6A9D6}"/>
                </a:ext>
              </a:extLst>
            </p:cNvPr>
            <p:cNvSpPr>
              <a:spLocks noChangeArrowheads="1"/>
            </p:cNvSpPr>
            <p:nvPr/>
          </p:nvSpPr>
          <p:spPr bwMode="auto">
            <a:xfrm>
              <a:off x="2643920" y="2745392"/>
              <a:ext cx="381000" cy="811212"/>
            </a:xfrm>
            <a:prstGeom prst="downArrow">
              <a:avLst>
                <a:gd name="adj1" fmla="val 50000"/>
                <a:gd name="adj2" fmla="val 53229"/>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5" name="Text Box 9">
              <a:extLst>
                <a:ext uri="{FF2B5EF4-FFF2-40B4-BE49-F238E27FC236}">
                  <a16:creationId xmlns:a16="http://schemas.microsoft.com/office/drawing/2014/main" xmlns="" id="{ABE14050-1B87-16D5-5F17-9C63EF7519B3}"/>
                </a:ext>
              </a:extLst>
            </p:cNvPr>
            <p:cNvSpPr txBox="1">
              <a:spLocks noChangeArrowheads="1"/>
            </p:cNvSpPr>
            <p:nvPr/>
          </p:nvSpPr>
          <p:spPr bwMode="auto">
            <a:xfrm>
              <a:off x="2392855" y="3444038"/>
              <a:ext cx="1527213"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Incubation</a:t>
              </a:r>
            </a:p>
            <a:p>
              <a:pPr algn="ctr">
                <a:lnSpc>
                  <a:spcPct val="150000"/>
                </a:lnSpc>
                <a:spcBef>
                  <a:spcPct val="0"/>
                </a:spcBef>
                <a:buClrTx/>
                <a:buSzTx/>
                <a:buFontTx/>
                <a:buNone/>
              </a:pPr>
              <a:r>
                <a:rPr lang="ar-EG" altLang="ar-JO" sz="1800" b="1" dirty="0">
                  <a:latin typeface="Arial Black" panose="020B0604020202020204" pitchFamily="34" charset="0"/>
                </a:rPr>
                <a:t>الاحتضان</a:t>
              </a:r>
              <a:endParaRPr lang="en-US" altLang="ar-JO" sz="1800" b="1" dirty="0">
                <a:latin typeface="Arial Black" panose="020B0604020202020204" pitchFamily="34" charset="0"/>
              </a:endParaRPr>
            </a:p>
          </p:txBody>
        </p:sp>
        <p:sp>
          <p:nvSpPr>
            <p:cNvPr id="26" name="Rectangle 10">
              <a:extLst>
                <a:ext uri="{FF2B5EF4-FFF2-40B4-BE49-F238E27FC236}">
                  <a16:creationId xmlns:a16="http://schemas.microsoft.com/office/drawing/2014/main" xmlns="" id="{1AF97608-68D7-D5E4-0174-6A3CAED1CB6C}"/>
                </a:ext>
              </a:extLst>
            </p:cNvPr>
            <p:cNvSpPr>
              <a:spLocks noChangeArrowheads="1"/>
            </p:cNvSpPr>
            <p:nvPr/>
          </p:nvSpPr>
          <p:spPr bwMode="auto">
            <a:xfrm>
              <a:off x="8663720" y="2527080"/>
              <a:ext cx="228600" cy="304800"/>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dirty="0">
                <a:latin typeface="Garamond" panose="02020404030301010803" pitchFamily="18" charset="0"/>
              </a:endParaRPr>
            </a:p>
          </p:txBody>
        </p:sp>
        <p:sp>
          <p:nvSpPr>
            <p:cNvPr id="27" name="Rectangle 11">
              <a:extLst>
                <a:ext uri="{FF2B5EF4-FFF2-40B4-BE49-F238E27FC236}">
                  <a16:creationId xmlns:a16="http://schemas.microsoft.com/office/drawing/2014/main" xmlns="" id="{E7D8AFE6-9935-1D4E-478E-3A5CB521FEBE}"/>
                </a:ext>
              </a:extLst>
            </p:cNvPr>
            <p:cNvSpPr>
              <a:spLocks noChangeArrowheads="1"/>
            </p:cNvSpPr>
            <p:nvPr/>
          </p:nvSpPr>
          <p:spPr bwMode="auto">
            <a:xfrm>
              <a:off x="2720120" y="2755684"/>
              <a:ext cx="6172200" cy="188913"/>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8" name="AutoShape 12">
              <a:extLst>
                <a:ext uri="{FF2B5EF4-FFF2-40B4-BE49-F238E27FC236}">
                  <a16:creationId xmlns:a16="http://schemas.microsoft.com/office/drawing/2014/main" xmlns="" id="{C8D61A17-9F6C-22CF-06A5-21504C2AA3CF}"/>
                </a:ext>
              </a:extLst>
            </p:cNvPr>
            <p:cNvSpPr>
              <a:spLocks noChangeArrowheads="1"/>
            </p:cNvSpPr>
            <p:nvPr/>
          </p:nvSpPr>
          <p:spPr bwMode="auto">
            <a:xfrm>
              <a:off x="3939320" y="3632802"/>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9" name="Text Box 13">
              <a:extLst>
                <a:ext uri="{FF2B5EF4-FFF2-40B4-BE49-F238E27FC236}">
                  <a16:creationId xmlns:a16="http://schemas.microsoft.com/office/drawing/2014/main" xmlns="" id="{56D10E99-8D91-7F4C-527B-4AB73934C4D2}"/>
                </a:ext>
              </a:extLst>
            </p:cNvPr>
            <p:cNvSpPr txBox="1">
              <a:spLocks noChangeArrowheads="1"/>
            </p:cNvSpPr>
            <p:nvPr/>
          </p:nvSpPr>
          <p:spPr bwMode="auto">
            <a:xfrm>
              <a:off x="4829559" y="3402043"/>
              <a:ext cx="1681101"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Illumination</a:t>
              </a:r>
            </a:p>
            <a:p>
              <a:pPr algn="ctr">
                <a:lnSpc>
                  <a:spcPct val="150000"/>
                </a:lnSpc>
                <a:spcBef>
                  <a:spcPct val="0"/>
                </a:spcBef>
                <a:buClrTx/>
                <a:buSzTx/>
                <a:buFontTx/>
                <a:buNone/>
              </a:pPr>
              <a:r>
                <a:rPr lang="ar-EG" altLang="ar-JO" sz="1800" b="1" dirty="0">
                  <a:latin typeface="Arial Black" panose="020B0604020202020204" pitchFamily="34" charset="0"/>
                </a:rPr>
                <a:t>الإنــــــــــــــــارة</a:t>
              </a:r>
              <a:endParaRPr lang="en-US" altLang="ar-JO" sz="1800" b="1" dirty="0">
                <a:latin typeface="Arial Black" panose="020B0604020202020204" pitchFamily="34" charset="0"/>
              </a:endParaRPr>
            </a:p>
          </p:txBody>
        </p:sp>
        <p:sp>
          <p:nvSpPr>
            <p:cNvPr id="30" name="AutoShape 14">
              <a:extLst>
                <a:ext uri="{FF2B5EF4-FFF2-40B4-BE49-F238E27FC236}">
                  <a16:creationId xmlns:a16="http://schemas.microsoft.com/office/drawing/2014/main" xmlns="" id="{4F98FEA8-4B5A-727C-C8F2-ACC089B5BCDB}"/>
                </a:ext>
              </a:extLst>
            </p:cNvPr>
            <p:cNvSpPr>
              <a:spLocks noChangeArrowheads="1"/>
            </p:cNvSpPr>
            <p:nvPr/>
          </p:nvSpPr>
          <p:spPr bwMode="auto">
            <a:xfrm>
              <a:off x="6911120" y="3632802"/>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1" name="Text Box 15">
              <a:extLst>
                <a:ext uri="{FF2B5EF4-FFF2-40B4-BE49-F238E27FC236}">
                  <a16:creationId xmlns:a16="http://schemas.microsoft.com/office/drawing/2014/main" xmlns="" id="{ADB175D8-BBBE-1D23-3DDC-D1B697F92B02}"/>
                </a:ext>
              </a:extLst>
            </p:cNvPr>
            <p:cNvSpPr txBox="1">
              <a:spLocks noChangeArrowheads="1"/>
            </p:cNvSpPr>
            <p:nvPr/>
          </p:nvSpPr>
          <p:spPr bwMode="auto">
            <a:xfrm>
              <a:off x="7841580" y="3325649"/>
              <a:ext cx="1643720"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en-US" altLang="ar-JO" sz="1800" b="1" dirty="0">
                  <a:latin typeface="Arial Black" panose="020B0604020202020204" pitchFamily="34" charset="0"/>
                </a:rPr>
                <a:t>Verification</a:t>
              </a:r>
            </a:p>
            <a:p>
              <a:pPr algn="ctr">
                <a:lnSpc>
                  <a:spcPct val="150000"/>
                </a:lnSpc>
                <a:spcBef>
                  <a:spcPct val="0"/>
                </a:spcBef>
                <a:buClrTx/>
                <a:buSzTx/>
                <a:buFontTx/>
                <a:buNone/>
              </a:pPr>
              <a:r>
                <a:rPr lang="en-US" altLang="ar-JO" sz="1800" b="1" dirty="0">
                  <a:latin typeface="Arial Black" panose="020B0604020202020204" pitchFamily="34" charset="0"/>
                </a:rPr>
                <a:t> </a:t>
              </a:r>
              <a:r>
                <a:rPr lang="ar-EG" altLang="ar-JO" sz="1800" b="1" dirty="0">
                  <a:latin typeface="Arial Black" panose="020B0604020202020204" pitchFamily="34" charset="0"/>
                </a:rPr>
                <a:t>التـحـقـق</a:t>
              </a:r>
              <a:endParaRPr lang="en-US" altLang="ar-JO" sz="1800" b="1" dirty="0">
                <a:latin typeface="Arial Black" panose="020B0604020202020204" pitchFamily="34" charset="0"/>
              </a:endParaRPr>
            </a:p>
          </p:txBody>
        </p:sp>
        <p:sp>
          <p:nvSpPr>
            <p:cNvPr id="32" name="AutoShape 16">
              <a:extLst>
                <a:ext uri="{FF2B5EF4-FFF2-40B4-BE49-F238E27FC236}">
                  <a16:creationId xmlns:a16="http://schemas.microsoft.com/office/drawing/2014/main" xmlns="" id="{2F8840A4-4832-6703-8BE1-28E9D1CCD22D}"/>
                </a:ext>
              </a:extLst>
            </p:cNvPr>
            <p:cNvSpPr>
              <a:spLocks noChangeArrowheads="1"/>
            </p:cNvSpPr>
            <p:nvPr/>
          </p:nvSpPr>
          <p:spPr bwMode="auto">
            <a:xfrm>
              <a:off x="2643920" y="4345591"/>
              <a:ext cx="381000" cy="811212"/>
            </a:xfrm>
            <a:prstGeom prst="downArrow">
              <a:avLst>
                <a:gd name="adj1" fmla="val 50000"/>
                <a:gd name="adj2" fmla="val 53229"/>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3" name="Rectangle 17">
              <a:extLst>
                <a:ext uri="{FF2B5EF4-FFF2-40B4-BE49-F238E27FC236}">
                  <a16:creationId xmlns:a16="http://schemas.microsoft.com/office/drawing/2014/main" xmlns="" id="{B6562522-3D43-4BA5-1297-36EFF4837C64}"/>
                </a:ext>
              </a:extLst>
            </p:cNvPr>
            <p:cNvSpPr>
              <a:spLocks noChangeArrowheads="1"/>
            </p:cNvSpPr>
            <p:nvPr/>
          </p:nvSpPr>
          <p:spPr bwMode="auto">
            <a:xfrm>
              <a:off x="8663720" y="4090003"/>
              <a:ext cx="228600" cy="304800"/>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4" name="Rectangle 18">
              <a:extLst>
                <a:ext uri="{FF2B5EF4-FFF2-40B4-BE49-F238E27FC236}">
                  <a16:creationId xmlns:a16="http://schemas.microsoft.com/office/drawing/2014/main" xmlns="" id="{7CCAE54F-974D-6B18-C721-87BE8D86FBE5}"/>
                </a:ext>
              </a:extLst>
            </p:cNvPr>
            <p:cNvSpPr>
              <a:spLocks noChangeArrowheads="1"/>
            </p:cNvSpPr>
            <p:nvPr/>
          </p:nvSpPr>
          <p:spPr bwMode="auto">
            <a:xfrm>
              <a:off x="2720120" y="4318602"/>
              <a:ext cx="6172200" cy="188913"/>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5" name="Text Box 19">
              <a:extLst>
                <a:ext uri="{FF2B5EF4-FFF2-40B4-BE49-F238E27FC236}">
                  <a16:creationId xmlns:a16="http://schemas.microsoft.com/office/drawing/2014/main" xmlns="" id="{FDC1B3FB-607B-5506-A33C-6AFB188FAAE1}"/>
                </a:ext>
              </a:extLst>
            </p:cNvPr>
            <p:cNvSpPr txBox="1">
              <a:spLocks noChangeArrowheads="1"/>
            </p:cNvSpPr>
            <p:nvPr/>
          </p:nvSpPr>
          <p:spPr bwMode="auto">
            <a:xfrm>
              <a:off x="2432707" y="5196353"/>
              <a:ext cx="2168414"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en-US" altLang="ar-JO" sz="1800" b="1" dirty="0">
                  <a:latin typeface="Arial Black" panose="020B0604020202020204" pitchFamily="34" charset="0"/>
                </a:rPr>
                <a:t>Implementation</a:t>
              </a:r>
            </a:p>
            <a:p>
              <a:pPr algn="ctr">
                <a:lnSpc>
                  <a:spcPct val="150000"/>
                </a:lnSpc>
                <a:spcBef>
                  <a:spcPct val="0"/>
                </a:spcBef>
                <a:buClrTx/>
                <a:buSzTx/>
                <a:buFontTx/>
                <a:buNone/>
              </a:pPr>
              <a:r>
                <a:rPr lang="en-US" altLang="ar-JO" sz="1800" b="1" dirty="0">
                  <a:latin typeface="Arial Black" panose="020B0604020202020204" pitchFamily="34" charset="0"/>
                </a:rPr>
                <a:t> </a:t>
              </a:r>
              <a:r>
                <a:rPr lang="ar-EG" altLang="ar-JO" sz="1800" b="1" dirty="0">
                  <a:latin typeface="Arial Black" panose="020B0604020202020204" pitchFamily="34" charset="0"/>
                </a:rPr>
                <a:t>التنفيذ</a:t>
              </a:r>
              <a:endParaRPr lang="en-US" altLang="ar-JO" sz="1800" b="1" dirty="0">
                <a:latin typeface="Arial Black" panose="020B0604020202020204" pitchFamily="34" charset="0"/>
              </a:endParaRPr>
            </a:p>
          </p:txBody>
        </p:sp>
      </p:grpSp>
    </p:spTree>
    <p:extLst>
      <p:ext uri="{BB962C8B-B14F-4D97-AF65-F5344CB8AC3E}">
        <p14:creationId xmlns:p14="http://schemas.microsoft.com/office/powerpoint/2010/main" val="3891272637"/>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Transformation </a:t>
              </a:r>
              <a:endParaRPr lang="en-US" sz="2800" b="1" dirty="0" smtClean="0">
                <a:solidFill>
                  <a:srgbClr val="00B0F0"/>
                </a:solidFill>
                <a:latin typeface="Alexandria" charset="0"/>
                <a:cs typeface="Alexandria" charset="0"/>
              </a:endParaRPr>
            </a:p>
            <a:p>
              <a:r>
                <a:rPr lang="ar-EG" sz="2800" b="1" dirty="0" smtClean="0">
                  <a:solidFill>
                    <a:srgbClr val="00B0F0"/>
                  </a:solidFill>
                  <a:latin typeface="Alexandria" charset="0"/>
                  <a:cs typeface="Alexandria" charset="0"/>
                </a:rPr>
                <a:t>التحويل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xmlns="" id="{EAB33DDF-ADB4-B489-D9C4-CD56A4EDA7CE}"/>
              </a:ext>
            </a:extLst>
          </p:cNvPr>
          <p:cNvSpPr txBox="1">
            <a:spLocks noChangeArrowheads="1"/>
          </p:cNvSpPr>
          <p:nvPr/>
        </p:nvSpPr>
        <p:spPr>
          <a:xfrm>
            <a:off x="368177" y="1656458"/>
            <a:ext cx="11524655" cy="499000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1200"/>
              </a:spcBef>
              <a:buFont typeface="Wingdings" pitchFamily="2" charset="2"/>
              <a:buChar char="§"/>
            </a:pPr>
            <a:r>
              <a:rPr lang="en-US" altLang="ar-JO" sz="2400" dirty="0"/>
              <a:t>Involves viewing both the similarities and the differences among the information collected.  </a:t>
            </a:r>
          </a:p>
          <a:p>
            <a:pPr>
              <a:lnSpc>
                <a:spcPct val="100000"/>
              </a:lnSpc>
              <a:spcBef>
                <a:spcPts val="1200"/>
              </a:spcBef>
              <a:buFont typeface="Wingdings" pitchFamily="2" charset="2"/>
              <a:buChar char="§"/>
            </a:pPr>
            <a:r>
              <a:rPr lang="en-US" altLang="ar-JO" sz="2400" dirty="0"/>
              <a:t>Two types of thinking are required:</a:t>
            </a:r>
          </a:p>
          <a:p>
            <a:pPr lvl="1">
              <a:lnSpc>
                <a:spcPct val="100000"/>
              </a:lnSpc>
              <a:spcBef>
                <a:spcPts val="1200"/>
              </a:spcBef>
              <a:buFont typeface="Wingdings" pitchFamily="2" charset="2"/>
              <a:buChar char="§"/>
            </a:pPr>
            <a:r>
              <a:rPr lang="en-US" altLang="ar-JO" b="1" dirty="0"/>
              <a:t>Convergent</a:t>
            </a:r>
            <a:r>
              <a:rPr lang="en-US" altLang="ar-JO" dirty="0"/>
              <a:t>:</a:t>
            </a:r>
            <a:r>
              <a:rPr lang="en-US" altLang="ar-JO" b="1" dirty="0"/>
              <a:t> </a:t>
            </a:r>
            <a:r>
              <a:rPr lang="en-US" altLang="ar-JO" dirty="0"/>
              <a:t>the ability to see the similarities and the connections among various and often diverse data and events. </a:t>
            </a:r>
          </a:p>
          <a:p>
            <a:pPr lvl="1">
              <a:lnSpc>
                <a:spcPct val="100000"/>
              </a:lnSpc>
              <a:spcBef>
                <a:spcPts val="1200"/>
              </a:spcBef>
              <a:buFont typeface="Wingdings" pitchFamily="2" charset="2"/>
              <a:buChar char="§"/>
            </a:pPr>
            <a:r>
              <a:rPr lang="en-US" altLang="ar-JO" b="1" dirty="0"/>
              <a:t>Divergent</a:t>
            </a:r>
            <a:r>
              <a:rPr lang="en-US" altLang="ar-JO" dirty="0"/>
              <a:t>: the ability to see the differences among various data and events.  </a:t>
            </a:r>
          </a:p>
          <a:p>
            <a:pPr algn="r" rtl="1">
              <a:lnSpc>
                <a:spcPct val="100000"/>
              </a:lnSpc>
              <a:spcBef>
                <a:spcPts val="1200"/>
              </a:spcBef>
              <a:buFont typeface="Wingdings" pitchFamily="2" charset="2"/>
              <a:buChar char="§"/>
            </a:pPr>
            <a:r>
              <a:rPr lang="ar-EG" altLang="ar-JO" sz="2400" dirty="0" smtClean="0"/>
              <a:t>يتضمن </a:t>
            </a:r>
            <a:r>
              <a:rPr lang="ar-EG" altLang="ar-JO" sz="2400" dirty="0"/>
              <a:t>عرض كل من أوجه التشابه والاختلاف بين المعلومات التي تم جمعها.  </a:t>
            </a:r>
          </a:p>
          <a:p>
            <a:pPr algn="r" rtl="1">
              <a:lnSpc>
                <a:spcPct val="100000"/>
              </a:lnSpc>
              <a:spcBef>
                <a:spcPts val="1200"/>
              </a:spcBef>
              <a:buFont typeface="Wingdings" pitchFamily="2" charset="2"/>
              <a:buChar char="§"/>
            </a:pPr>
            <a:r>
              <a:rPr lang="ar-EG" altLang="ar-JO" sz="2400" dirty="0"/>
              <a:t>هناك نوعان من التفكير مطلوبان:</a:t>
            </a:r>
          </a:p>
          <a:p>
            <a:pPr lvl="1" algn="r" rtl="1">
              <a:lnSpc>
                <a:spcPct val="100000"/>
              </a:lnSpc>
              <a:spcBef>
                <a:spcPts val="1200"/>
              </a:spcBef>
              <a:buFont typeface="Wingdings" pitchFamily="2" charset="2"/>
              <a:buChar char="§"/>
            </a:pPr>
            <a:r>
              <a:rPr lang="ar-EG" altLang="ar-JO" sz="2000" b="1" dirty="0"/>
              <a:t>متقارب</a:t>
            </a:r>
            <a:r>
              <a:rPr lang="ar-EG" altLang="ar-JO" sz="2000" dirty="0"/>
              <a:t>: القدرة على رؤية أوجه التشابه والروابط بين البيانات والأحداث المختلفة والمتنوعة في كثير من الأحيان. </a:t>
            </a:r>
          </a:p>
          <a:p>
            <a:pPr lvl="1" algn="r" rtl="1">
              <a:lnSpc>
                <a:spcPct val="100000"/>
              </a:lnSpc>
              <a:spcBef>
                <a:spcPts val="1200"/>
              </a:spcBef>
              <a:buFont typeface="Wingdings" pitchFamily="2" charset="2"/>
              <a:buChar char="§"/>
            </a:pPr>
            <a:r>
              <a:rPr lang="ar-EG" altLang="ar-JO" sz="2000" b="1" dirty="0"/>
              <a:t>متباعد</a:t>
            </a:r>
            <a:r>
              <a:rPr lang="ar-EG" altLang="ar-JO" sz="2000" dirty="0"/>
              <a:t>: القدرة على رؤية الاختلافات بين البيانات والأحداث المختلفة. </a:t>
            </a:r>
            <a:endParaRPr lang="en-US" altLang="ar-JO" sz="2000" dirty="0"/>
          </a:p>
        </p:txBody>
      </p:sp>
    </p:spTree>
    <p:extLst>
      <p:ext uri="{BB962C8B-B14F-4D97-AF65-F5344CB8AC3E}">
        <p14:creationId xmlns:p14="http://schemas.microsoft.com/office/powerpoint/2010/main" val="2257675806"/>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Transformation </a:t>
              </a:r>
              <a:endParaRPr lang="en-US" sz="2800" b="1" dirty="0" smtClean="0">
                <a:solidFill>
                  <a:srgbClr val="00B0F0"/>
                </a:solidFill>
                <a:latin typeface="Alexandria" charset="0"/>
                <a:cs typeface="Alexandria" charset="0"/>
              </a:endParaRPr>
            </a:p>
            <a:p>
              <a:r>
                <a:rPr lang="ar-EG" sz="2800" b="1" dirty="0" smtClean="0">
                  <a:solidFill>
                    <a:srgbClr val="00B0F0"/>
                  </a:solidFill>
                  <a:latin typeface="Alexandria" charset="0"/>
                  <a:cs typeface="Alexandria" charset="0"/>
                </a:rPr>
                <a:t>التحويل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xmlns="" id="{EAB33DDF-ADB4-B489-D9C4-CD56A4EDA7CE}"/>
              </a:ext>
            </a:extLst>
          </p:cNvPr>
          <p:cNvSpPr txBox="1">
            <a:spLocks noChangeArrowheads="1"/>
          </p:cNvSpPr>
          <p:nvPr/>
        </p:nvSpPr>
        <p:spPr>
          <a:xfrm>
            <a:off x="368177" y="1656458"/>
            <a:ext cx="11524655" cy="4990007"/>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7" indent="0">
              <a:lnSpc>
                <a:spcPct val="150000"/>
              </a:lnSpc>
              <a:spcBef>
                <a:spcPct val="30000"/>
              </a:spcBef>
              <a:buNone/>
            </a:pPr>
            <a:r>
              <a:rPr lang="en-US" altLang="ar-JO" sz="2400" b="1" dirty="0"/>
              <a:t>How can you transform information into purposeful ideas? </a:t>
            </a:r>
          </a:p>
          <a:p>
            <a:pPr marL="735013" lvl="1" indent="-342900">
              <a:lnSpc>
                <a:spcPct val="150000"/>
              </a:lnSpc>
              <a:spcBef>
                <a:spcPct val="30000"/>
              </a:spcBef>
              <a:buFont typeface="Wingdings" pitchFamily="2" charset="2"/>
              <a:buChar char="§"/>
            </a:pPr>
            <a:r>
              <a:rPr lang="en-US" altLang="ar-JO" dirty="0"/>
              <a:t>Grasp the “big picture” by looking for patterns that emerge.</a:t>
            </a:r>
          </a:p>
          <a:p>
            <a:pPr marL="735013" lvl="1" indent="-342900">
              <a:lnSpc>
                <a:spcPct val="150000"/>
              </a:lnSpc>
              <a:spcBef>
                <a:spcPct val="30000"/>
              </a:spcBef>
              <a:buFont typeface="Wingdings" pitchFamily="2" charset="2"/>
              <a:buChar char="§"/>
            </a:pPr>
            <a:r>
              <a:rPr lang="en-US" altLang="ar-JO" dirty="0"/>
              <a:t>Rearrange the elements of the situation.</a:t>
            </a:r>
          </a:p>
          <a:p>
            <a:pPr marL="735013" lvl="1" indent="-342900">
              <a:lnSpc>
                <a:spcPct val="150000"/>
              </a:lnSpc>
              <a:spcBef>
                <a:spcPct val="30000"/>
              </a:spcBef>
              <a:buFont typeface="Wingdings" pitchFamily="2" charset="2"/>
              <a:buChar char="§"/>
            </a:pPr>
            <a:r>
              <a:rPr lang="en-US" altLang="ar-JO" dirty="0"/>
              <a:t>Use </a:t>
            </a:r>
            <a:r>
              <a:rPr lang="en-US" altLang="ar-JO" dirty="0" err="1"/>
              <a:t>synectics</a:t>
            </a:r>
            <a:r>
              <a:rPr lang="en-US" altLang="ar-JO" dirty="0"/>
              <a:t>: taking two seeming nonsensical ideas and combining them.  </a:t>
            </a:r>
          </a:p>
          <a:p>
            <a:pPr marL="735013" lvl="1" indent="-342900">
              <a:lnSpc>
                <a:spcPct val="150000"/>
              </a:lnSpc>
              <a:spcBef>
                <a:spcPct val="30000"/>
              </a:spcBef>
              <a:buFont typeface="Wingdings" pitchFamily="2" charset="2"/>
              <a:buChar char="§"/>
            </a:pPr>
            <a:r>
              <a:rPr lang="en-US" altLang="ar-JO" dirty="0"/>
              <a:t>Remember that several approaches can be successful.  If one fails, jump to </a:t>
            </a:r>
            <a:r>
              <a:rPr lang="en-US" altLang="ar-JO" dirty="0" smtClean="0"/>
              <a:t>another.  </a:t>
            </a:r>
            <a:endParaRPr lang="en-US" altLang="ar-JO" dirty="0"/>
          </a:p>
          <a:p>
            <a:pPr marL="109537" indent="0" algn="r" rtl="1">
              <a:lnSpc>
                <a:spcPct val="150000"/>
              </a:lnSpc>
              <a:spcBef>
                <a:spcPct val="30000"/>
              </a:spcBef>
              <a:buNone/>
            </a:pPr>
            <a:r>
              <a:rPr lang="ar-EG" altLang="ar-JO" sz="2400" dirty="0"/>
              <a:t>كيف يمكنك تحويل المعلومات إلى أفكار هادفة؟ </a:t>
            </a:r>
          </a:p>
          <a:p>
            <a:pPr marL="457200" indent="-347663" algn="r" rtl="1">
              <a:lnSpc>
                <a:spcPct val="150000"/>
              </a:lnSpc>
              <a:spcBef>
                <a:spcPct val="30000"/>
              </a:spcBef>
              <a:buFont typeface="Wingdings" pitchFamily="2" charset="2"/>
              <a:buChar char="§"/>
            </a:pPr>
            <a:r>
              <a:rPr lang="ar-EG" altLang="ar-JO" sz="2400" dirty="0"/>
              <a:t>فهم "الصورة الكبيرة" من خلال البحث عن الأنماط التي تظهر.</a:t>
            </a:r>
          </a:p>
          <a:p>
            <a:pPr marL="457200" indent="-347663" algn="r" rtl="1">
              <a:lnSpc>
                <a:spcPct val="150000"/>
              </a:lnSpc>
              <a:spcBef>
                <a:spcPct val="30000"/>
              </a:spcBef>
              <a:buFont typeface="Wingdings" pitchFamily="2" charset="2"/>
              <a:buChar char="§"/>
            </a:pPr>
            <a:r>
              <a:rPr lang="ar-EG" altLang="ar-JO" sz="2400" dirty="0"/>
              <a:t>إعادة ترتيب عناصر الموقف.</a:t>
            </a:r>
          </a:p>
          <a:p>
            <a:pPr marL="457200" indent="-347663" algn="r" rtl="1">
              <a:lnSpc>
                <a:spcPct val="150000"/>
              </a:lnSpc>
              <a:spcBef>
                <a:spcPct val="30000"/>
              </a:spcBef>
              <a:buFont typeface="Wingdings" pitchFamily="2" charset="2"/>
              <a:buChar char="§"/>
            </a:pPr>
            <a:r>
              <a:rPr lang="ar-EG" altLang="ar-JO" sz="2400" dirty="0"/>
              <a:t>استخدم المواد التركيبية: أخذ فكرتين  يبدو أنه لا معنى لهما والجمع بينهما.  </a:t>
            </a:r>
          </a:p>
          <a:p>
            <a:pPr marL="457200" indent="-347663" algn="r" rtl="1">
              <a:lnSpc>
                <a:spcPct val="150000"/>
              </a:lnSpc>
              <a:spcBef>
                <a:spcPct val="30000"/>
              </a:spcBef>
              <a:buFont typeface="Wingdings" pitchFamily="2" charset="2"/>
              <a:buChar char="§"/>
            </a:pPr>
            <a:r>
              <a:rPr lang="ar-EG" altLang="ar-JO" sz="2400" dirty="0"/>
              <a:t>تذكر أن العديد من الأساليب يمكن أن تكون ناجحة.  إذا فشل أحدها ، فانتقل إلى آخر. </a:t>
            </a:r>
          </a:p>
        </p:txBody>
      </p:sp>
    </p:spTree>
    <p:extLst>
      <p:ext uri="{BB962C8B-B14F-4D97-AF65-F5344CB8AC3E}">
        <p14:creationId xmlns:p14="http://schemas.microsoft.com/office/powerpoint/2010/main" val="2413354533"/>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Creative Process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العملية الإبداعية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12" name="Group 11"/>
          <p:cNvGrpSpPr/>
          <p:nvPr/>
        </p:nvGrpSpPr>
        <p:grpSpPr>
          <a:xfrm>
            <a:off x="2127464" y="1732339"/>
            <a:ext cx="7905310" cy="4772751"/>
            <a:chOff x="2127464" y="1691396"/>
            <a:chExt cx="7905310" cy="4345663"/>
          </a:xfrm>
        </p:grpSpPr>
        <p:sp>
          <p:nvSpPr>
            <p:cNvPr id="13" name="AutoShape 3">
              <a:extLst>
                <a:ext uri="{FF2B5EF4-FFF2-40B4-BE49-F238E27FC236}">
                  <a16:creationId xmlns:a16="http://schemas.microsoft.com/office/drawing/2014/main" xmlns="" id="{8B1D8352-D6D8-4BC4-D47F-5A9F723475AA}"/>
                </a:ext>
              </a:extLst>
            </p:cNvPr>
            <p:cNvSpPr>
              <a:spLocks noChangeArrowheads="1"/>
            </p:cNvSpPr>
            <p:nvPr/>
          </p:nvSpPr>
          <p:spPr bwMode="auto">
            <a:xfrm>
              <a:off x="3991359" y="2032603"/>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17" name="Text Box 4">
              <a:extLst>
                <a:ext uri="{FF2B5EF4-FFF2-40B4-BE49-F238E27FC236}">
                  <a16:creationId xmlns:a16="http://schemas.microsoft.com/office/drawing/2014/main" xmlns="" id="{906DF2F6-61D8-A133-F03E-6DF40515030A}"/>
                </a:ext>
              </a:extLst>
            </p:cNvPr>
            <p:cNvSpPr txBox="1">
              <a:spLocks noChangeArrowheads="1"/>
            </p:cNvSpPr>
            <p:nvPr/>
          </p:nvSpPr>
          <p:spPr bwMode="auto">
            <a:xfrm>
              <a:off x="2127464" y="1815222"/>
              <a:ext cx="1876944"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Preparation</a:t>
              </a:r>
            </a:p>
            <a:p>
              <a:pPr algn="ctr">
                <a:lnSpc>
                  <a:spcPct val="150000"/>
                </a:lnSpc>
                <a:spcBef>
                  <a:spcPct val="0"/>
                </a:spcBef>
                <a:buClrTx/>
                <a:buSzTx/>
                <a:buFontTx/>
                <a:buNone/>
              </a:pPr>
              <a:r>
                <a:rPr lang="ar-EG" altLang="ar-JO" sz="1800" b="1" dirty="0">
                  <a:latin typeface="Arial Black" panose="020B0604020202020204" pitchFamily="34" charset="0"/>
                </a:rPr>
                <a:t>الإعداد</a:t>
              </a:r>
              <a:endParaRPr lang="en-US" altLang="ar-JO" sz="1800" b="1" dirty="0">
                <a:latin typeface="Arial Black" panose="020B0604020202020204" pitchFamily="34" charset="0"/>
              </a:endParaRPr>
            </a:p>
          </p:txBody>
        </p:sp>
        <p:sp>
          <p:nvSpPr>
            <p:cNvPr id="18" name="AutoShape 5">
              <a:extLst>
                <a:ext uri="{FF2B5EF4-FFF2-40B4-BE49-F238E27FC236}">
                  <a16:creationId xmlns:a16="http://schemas.microsoft.com/office/drawing/2014/main" xmlns="" id="{EF1EC46E-324C-CD56-3C28-6157A2EC2478}"/>
                </a:ext>
              </a:extLst>
            </p:cNvPr>
            <p:cNvSpPr>
              <a:spLocks noChangeArrowheads="1"/>
            </p:cNvSpPr>
            <p:nvPr/>
          </p:nvSpPr>
          <p:spPr bwMode="auto">
            <a:xfrm>
              <a:off x="6911120" y="2032603"/>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19" name="Text Box 6">
              <a:extLst>
                <a:ext uri="{FF2B5EF4-FFF2-40B4-BE49-F238E27FC236}">
                  <a16:creationId xmlns:a16="http://schemas.microsoft.com/office/drawing/2014/main" xmlns="" id="{678CC82A-40C6-9582-9F8A-9520B52FCF56}"/>
                </a:ext>
              </a:extLst>
            </p:cNvPr>
            <p:cNvSpPr txBox="1">
              <a:spLocks noChangeArrowheads="1"/>
            </p:cNvSpPr>
            <p:nvPr/>
          </p:nvSpPr>
          <p:spPr bwMode="auto">
            <a:xfrm>
              <a:off x="4701320" y="1835857"/>
              <a:ext cx="2104883"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Investigation</a:t>
              </a:r>
            </a:p>
            <a:p>
              <a:pPr algn="ctr">
                <a:lnSpc>
                  <a:spcPct val="150000"/>
                </a:lnSpc>
                <a:spcBef>
                  <a:spcPct val="0"/>
                </a:spcBef>
                <a:buClrTx/>
                <a:buSzTx/>
                <a:buFontTx/>
                <a:buNone/>
              </a:pPr>
              <a:r>
                <a:rPr lang="ar-EG" altLang="ar-JO" sz="1800" b="1" dirty="0">
                  <a:latin typeface="Arial Black" panose="020B0604020202020204" pitchFamily="34" charset="0"/>
                </a:rPr>
                <a:t>التــــحـــري</a:t>
              </a:r>
              <a:endParaRPr lang="en-US" altLang="ar-JO" sz="1800" b="1" dirty="0">
                <a:latin typeface="Arial Black" panose="020B0604020202020204" pitchFamily="34" charset="0"/>
              </a:endParaRPr>
            </a:p>
          </p:txBody>
        </p:sp>
        <p:sp>
          <p:nvSpPr>
            <p:cNvPr id="23" name="Text Box 7">
              <a:extLst>
                <a:ext uri="{FF2B5EF4-FFF2-40B4-BE49-F238E27FC236}">
                  <a16:creationId xmlns:a16="http://schemas.microsoft.com/office/drawing/2014/main" xmlns="" id="{84E6114E-EA1E-D49C-1F4A-F3DC216D39BD}"/>
                </a:ext>
              </a:extLst>
            </p:cNvPr>
            <p:cNvSpPr txBox="1">
              <a:spLocks noChangeArrowheads="1"/>
            </p:cNvSpPr>
            <p:nvPr/>
          </p:nvSpPr>
          <p:spPr bwMode="auto">
            <a:xfrm>
              <a:off x="7914117" y="1691396"/>
              <a:ext cx="2118657"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ar-EG" altLang="ar-JO" sz="1800" b="1" dirty="0">
                  <a:latin typeface="Arial Black" panose="020B0604020202020204" pitchFamily="34" charset="0"/>
                </a:rPr>
                <a:t>التحويل</a:t>
              </a:r>
              <a:r>
                <a:rPr lang="en-US" altLang="ar-JO" sz="1800" b="1" dirty="0">
                  <a:latin typeface="Arial Black" panose="020B0604020202020204" pitchFamily="34" charset="0"/>
                </a:rPr>
                <a:t> </a:t>
              </a:r>
            </a:p>
            <a:p>
              <a:pPr algn="ctr">
                <a:lnSpc>
                  <a:spcPct val="150000"/>
                </a:lnSpc>
                <a:spcBef>
                  <a:spcPct val="0"/>
                </a:spcBef>
                <a:buClrTx/>
                <a:buSzTx/>
                <a:buFontTx/>
                <a:buNone/>
              </a:pPr>
              <a:r>
                <a:rPr lang="en-US" altLang="ar-JO" sz="1800" b="1" dirty="0">
                  <a:latin typeface="Arial Black" panose="020B0604020202020204" pitchFamily="34" charset="0"/>
                </a:rPr>
                <a:t>Transformation</a:t>
              </a:r>
            </a:p>
          </p:txBody>
        </p:sp>
        <p:sp>
          <p:nvSpPr>
            <p:cNvPr id="24" name="AutoShape 8">
              <a:extLst>
                <a:ext uri="{FF2B5EF4-FFF2-40B4-BE49-F238E27FC236}">
                  <a16:creationId xmlns:a16="http://schemas.microsoft.com/office/drawing/2014/main" xmlns="" id="{106A4F28-D8FD-D1C5-1B74-187AD7D6A9D6}"/>
                </a:ext>
              </a:extLst>
            </p:cNvPr>
            <p:cNvSpPr>
              <a:spLocks noChangeArrowheads="1"/>
            </p:cNvSpPr>
            <p:nvPr/>
          </p:nvSpPr>
          <p:spPr bwMode="auto">
            <a:xfrm>
              <a:off x="2643920" y="2745393"/>
              <a:ext cx="381000" cy="698646"/>
            </a:xfrm>
            <a:prstGeom prst="downArrow">
              <a:avLst>
                <a:gd name="adj1" fmla="val 50000"/>
                <a:gd name="adj2" fmla="val 53229"/>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5" name="Text Box 9">
              <a:extLst>
                <a:ext uri="{FF2B5EF4-FFF2-40B4-BE49-F238E27FC236}">
                  <a16:creationId xmlns:a16="http://schemas.microsoft.com/office/drawing/2014/main" xmlns="" id="{ABE14050-1B87-16D5-5F17-9C63EF7519B3}"/>
                </a:ext>
              </a:extLst>
            </p:cNvPr>
            <p:cNvSpPr txBox="1">
              <a:spLocks noChangeArrowheads="1"/>
            </p:cNvSpPr>
            <p:nvPr/>
          </p:nvSpPr>
          <p:spPr bwMode="auto">
            <a:xfrm>
              <a:off x="2392855" y="3444038"/>
              <a:ext cx="1527213" cy="799897"/>
            </a:xfrm>
            <a:prstGeom prst="rect">
              <a:avLst/>
            </a:pr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solidFill>
                    <a:schemeClr val="bg1"/>
                  </a:solidFill>
                  <a:latin typeface="Arial Black" panose="020B0604020202020204" pitchFamily="34" charset="0"/>
                </a:rPr>
                <a:t>Incubation</a:t>
              </a:r>
            </a:p>
            <a:p>
              <a:pPr algn="ctr">
                <a:lnSpc>
                  <a:spcPct val="150000"/>
                </a:lnSpc>
                <a:spcBef>
                  <a:spcPct val="0"/>
                </a:spcBef>
                <a:buClrTx/>
                <a:buSzTx/>
                <a:buFontTx/>
                <a:buNone/>
              </a:pPr>
              <a:r>
                <a:rPr lang="ar-EG" altLang="ar-JO" sz="1800" b="1" dirty="0">
                  <a:solidFill>
                    <a:schemeClr val="bg1"/>
                  </a:solidFill>
                  <a:latin typeface="Arial Black" panose="020B0604020202020204" pitchFamily="34" charset="0"/>
                </a:rPr>
                <a:t>الاحتضان</a:t>
              </a:r>
              <a:endParaRPr lang="en-US" altLang="ar-JO" sz="1800" b="1" dirty="0">
                <a:solidFill>
                  <a:schemeClr val="bg1"/>
                </a:solidFill>
                <a:latin typeface="Arial Black" panose="020B0604020202020204" pitchFamily="34" charset="0"/>
              </a:endParaRPr>
            </a:p>
          </p:txBody>
        </p:sp>
        <p:sp>
          <p:nvSpPr>
            <p:cNvPr id="26" name="Rectangle 10">
              <a:extLst>
                <a:ext uri="{FF2B5EF4-FFF2-40B4-BE49-F238E27FC236}">
                  <a16:creationId xmlns:a16="http://schemas.microsoft.com/office/drawing/2014/main" xmlns="" id="{1AF97608-68D7-D5E4-0174-6A3CAED1CB6C}"/>
                </a:ext>
              </a:extLst>
            </p:cNvPr>
            <p:cNvSpPr>
              <a:spLocks noChangeArrowheads="1"/>
            </p:cNvSpPr>
            <p:nvPr/>
          </p:nvSpPr>
          <p:spPr bwMode="auto">
            <a:xfrm>
              <a:off x="8663720" y="2489801"/>
              <a:ext cx="228600" cy="304800"/>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7" name="Rectangle 11">
              <a:extLst>
                <a:ext uri="{FF2B5EF4-FFF2-40B4-BE49-F238E27FC236}">
                  <a16:creationId xmlns:a16="http://schemas.microsoft.com/office/drawing/2014/main" xmlns="" id="{E7D8AFE6-9935-1D4E-478E-3A5CB521FEBE}"/>
                </a:ext>
              </a:extLst>
            </p:cNvPr>
            <p:cNvSpPr>
              <a:spLocks noChangeArrowheads="1"/>
            </p:cNvSpPr>
            <p:nvPr/>
          </p:nvSpPr>
          <p:spPr bwMode="auto">
            <a:xfrm>
              <a:off x="2720120" y="2718404"/>
              <a:ext cx="6172200" cy="188913"/>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8" name="AutoShape 12">
              <a:extLst>
                <a:ext uri="{FF2B5EF4-FFF2-40B4-BE49-F238E27FC236}">
                  <a16:creationId xmlns:a16="http://schemas.microsoft.com/office/drawing/2014/main" xmlns="" id="{C8D61A17-9F6C-22CF-06A5-21504C2AA3CF}"/>
                </a:ext>
              </a:extLst>
            </p:cNvPr>
            <p:cNvSpPr>
              <a:spLocks noChangeArrowheads="1"/>
            </p:cNvSpPr>
            <p:nvPr/>
          </p:nvSpPr>
          <p:spPr bwMode="auto">
            <a:xfrm>
              <a:off x="3939320" y="3632802"/>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9" name="Text Box 13">
              <a:extLst>
                <a:ext uri="{FF2B5EF4-FFF2-40B4-BE49-F238E27FC236}">
                  <a16:creationId xmlns:a16="http://schemas.microsoft.com/office/drawing/2014/main" xmlns="" id="{56D10E99-8D91-7F4C-527B-4AB73934C4D2}"/>
                </a:ext>
              </a:extLst>
            </p:cNvPr>
            <p:cNvSpPr txBox="1">
              <a:spLocks noChangeArrowheads="1"/>
            </p:cNvSpPr>
            <p:nvPr/>
          </p:nvSpPr>
          <p:spPr bwMode="auto">
            <a:xfrm>
              <a:off x="4829559" y="3402043"/>
              <a:ext cx="1681101"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Illumination</a:t>
              </a:r>
            </a:p>
            <a:p>
              <a:pPr algn="ctr">
                <a:lnSpc>
                  <a:spcPct val="150000"/>
                </a:lnSpc>
                <a:spcBef>
                  <a:spcPct val="0"/>
                </a:spcBef>
                <a:buClrTx/>
                <a:buSzTx/>
                <a:buFontTx/>
                <a:buNone/>
              </a:pPr>
              <a:r>
                <a:rPr lang="ar-EG" altLang="ar-JO" sz="1800" b="1" dirty="0">
                  <a:latin typeface="Arial Black" panose="020B0604020202020204" pitchFamily="34" charset="0"/>
                </a:rPr>
                <a:t>الإنــــــــــــــــارة</a:t>
              </a:r>
              <a:endParaRPr lang="en-US" altLang="ar-JO" sz="1800" b="1" dirty="0">
                <a:latin typeface="Arial Black" panose="020B0604020202020204" pitchFamily="34" charset="0"/>
              </a:endParaRPr>
            </a:p>
          </p:txBody>
        </p:sp>
        <p:sp>
          <p:nvSpPr>
            <p:cNvPr id="30" name="AutoShape 14">
              <a:extLst>
                <a:ext uri="{FF2B5EF4-FFF2-40B4-BE49-F238E27FC236}">
                  <a16:creationId xmlns:a16="http://schemas.microsoft.com/office/drawing/2014/main" xmlns="" id="{4F98FEA8-4B5A-727C-C8F2-ACC089B5BCDB}"/>
                </a:ext>
              </a:extLst>
            </p:cNvPr>
            <p:cNvSpPr>
              <a:spLocks noChangeArrowheads="1"/>
            </p:cNvSpPr>
            <p:nvPr/>
          </p:nvSpPr>
          <p:spPr bwMode="auto">
            <a:xfrm>
              <a:off x="6911120" y="3632802"/>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1" name="Text Box 15">
              <a:extLst>
                <a:ext uri="{FF2B5EF4-FFF2-40B4-BE49-F238E27FC236}">
                  <a16:creationId xmlns:a16="http://schemas.microsoft.com/office/drawing/2014/main" xmlns="" id="{ADB175D8-BBBE-1D23-3DDC-D1B697F92B02}"/>
                </a:ext>
              </a:extLst>
            </p:cNvPr>
            <p:cNvSpPr txBox="1">
              <a:spLocks noChangeArrowheads="1"/>
            </p:cNvSpPr>
            <p:nvPr/>
          </p:nvSpPr>
          <p:spPr bwMode="auto">
            <a:xfrm>
              <a:off x="7841580" y="3325649"/>
              <a:ext cx="1643720"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en-US" altLang="ar-JO" sz="1800" b="1" dirty="0">
                  <a:latin typeface="Arial Black" panose="020B0604020202020204" pitchFamily="34" charset="0"/>
                </a:rPr>
                <a:t>Verification</a:t>
              </a:r>
            </a:p>
            <a:p>
              <a:pPr algn="ctr">
                <a:lnSpc>
                  <a:spcPct val="150000"/>
                </a:lnSpc>
                <a:spcBef>
                  <a:spcPct val="0"/>
                </a:spcBef>
                <a:buClrTx/>
                <a:buSzTx/>
                <a:buFontTx/>
                <a:buNone/>
              </a:pPr>
              <a:r>
                <a:rPr lang="en-US" altLang="ar-JO" sz="1800" b="1" dirty="0">
                  <a:latin typeface="Arial Black" panose="020B0604020202020204" pitchFamily="34" charset="0"/>
                </a:rPr>
                <a:t> </a:t>
              </a:r>
              <a:r>
                <a:rPr lang="ar-EG" altLang="ar-JO" sz="1800" b="1" dirty="0">
                  <a:latin typeface="Arial Black" panose="020B0604020202020204" pitchFamily="34" charset="0"/>
                </a:rPr>
                <a:t>التـحـقـق</a:t>
              </a:r>
              <a:endParaRPr lang="en-US" altLang="ar-JO" sz="1800" b="1" dirty="0">
                <a:latin typeface="Arial Black" panose="020B0604020202020204" pitchFamily="34" charset="0"/>
              </a:endParaRPr>
            </a:p>
          </p:txBody>
        </p:sp>
        <p:sp>
          <p:nvSpPr>
            <p:cNvPr id="32" name="AutoShape 16">
              <a:extLst>
                <a:ext uri="{FF2B5EF4-FFF2-40B4-BE49-F238E27FC236}">
                  <a16:creationId xmlns:a16="http://schemas.microsoft.com/office/drawing/2014/main" xmlns="" id="{2F8840A4-4832-6703-8BE1-28E9D1CCD22D}"/>
                </a:ext>
              </a:extLst>
            </p:cNvPr>
            <p:cNvSpPr>
              <a:spLocks noChangeArrowheads="1"/>
            </p:cNvSpPr>
            <p:nvPr/>
          </p:nvSpPr>
          <p:spPr bwMode="auto">
            <a:xfrm>
              <a:off x="2643920" y="4345591"/>
              <a:ext cx="381000" cy="811212"/>
            </a:xfrm>
            <a:prstGeom prst="downArrow">
              <a:avLst>
                <a:gd name="adj1" fmla="val 50000"/>
                <a:gd name="adj2" fmla="val 53229"/>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3" name="Rectangle 17">
              <a:extLst>
                <a:ext uri="{FF2B5EF4-FFF2-40B4-BE49-F238E27FC236}">
                  <a16:creationId xmlns:a16="http://schemas.microsoft.com/office/drawing/2014/main" xmlns="" id="{B6562522-3D43-4BA5-1297-36EFF4837C64}"/>
                </a:ext>
              </a:extLst>
            </p:cNvPr>
            <p:cNvSpPr>
              <a:spLocks noChangeArrowheads="1"/>
            </p:cNvSpPr>
            <p:nvPr/>
          </p:nvSpPr>
          <p:spPr bwMode="auto">
            <a:xfrm>
              <a:off x="8663720" y="4090003"/>
              <a:ext cx="228600" cy="304800"/>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4" name="Rectangle 18">
              <a:extLst>
                <a:ext uri="{FF2B5EF4-FFF2-40B4-BE49-F238E27FC236}">
                  <a16:creationId xmlns:a16="http://schemas.microsoft.com/office/drawing/2014/main" xmlns="" id="{7CCAE54F-974D-6B18-C721-87BE8D86FBE5}"/>
                </a:ext>
              </a:extLst>
            </p:cNvPr>
            <p:cNvSpPr>
              <a:spLocks noChangeArrowheads="1"/>
            </p:cNvSpPr>
            <p:nvPr/>
          </p:nvSpPr>
          <p:spPr bwMode="auto">
            <a:xfrm>
              <a:off x="2720120" y="4318602"/>
              <a:ext cx="6172200" cy="188913"/>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5" name="Text Box 19">
              <a:extLst>
                <a:ext uri="{FF2B5EF4-FFF2-40B4-BE49-F238E27FC236}">
                  <a16:creationId xmlns:a16="http://schemas.microsoft.com/office/drawing/2014/main" xmlns="" id="{FDC1B3FB-607B-5506-A33C-6AFB188FAAE1}"/>
                </a:ext>
              </a:extLst>
            </p:cNvPr>
            <p:cNvSpPr txBox="1">
              <a:spLocks noChangeArrowheads="1"/>
            </p:cNvSpPr>
            <p:nvPr/>
          </p:nvSpPr>
          <p:spPr bwMode="auto">
            <a:xfrm>
              <a:off x="2432707" y="5196353"/>
              <a:ext cx="2168414"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en-US" altLang="ar-JO" sz="1800" b="1" dirty="0">
                  <a:latin typeface="Arial Black" panose="020B0604020202020204" pitchFamily="34" charset="0"/>
                </a:rPr>
                <a:t>Implementation</a:t>
              </a:r>
            </a:p>
            <a:p>
              <a:pPr algn="ctr">
                <a:lnSpc>
                  <a:spcPct val="150000"/>
                </a:lnSpc>
                <a:spcBef>
                  <a:spcPct val="0"/>
                </a:spcBef>
                <a:buClrTx/>
                <a:buSzTx/>
                <a:buFontTx/>
                <a:buNone/>
              </a:pPr>
              <a:r>
                <a:rPr lang="en-US" altLang="ar-JO" sz="1800" b="1" dirty="0">
                  <a:latin typeface="Arial Black" panose="020B0604020202020204" pitchFamily="34" charset="0"/>
                </a:rPr>
                <a:t> </a:t>
              </a:r>
              <a:r>
                <a:rPr lang="ar-EG" altLang="ar-JO" sz="1800" b="1" dirty="0">
                  <a:latin typeface="Arial Black" panose="020B0604020202020204" pitchFamily="34" charset="0"/>
                </a:rPr>
                <a:t>التنفيذ</a:t>
              </a:r>
              <a:endParaRPr lang="en-US" altLang="ar-JO" sz="1800" b="1" dirty="0">
                <a:latin typeface="Arial Black" panose="020B0604020202020204" pitchFamily="34" charset="0"/>
              </a:endParaRPr>
            </a:p>
          </p:txBody>
        </p:sp>
      </p:grpSp>
    </p:spTree>
    <p:extLst>
      <p:ext uri="{BB962C8B-B14F-4D97-AF65-F5344CB8AC3E}">
        <p14:creationId xmlns:p14="http://schemas.microsoft.com/office/powerpoint/2010/main" val="2085500200"/>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Incubation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الاحتضان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1" name="Rectangle 3">
            <a:extLst>
              <a:ext uri="{FF2B5EF4-FFF2-40B4-BE49-F238E27FC236}">
                <a16:creationId xmlns:a16="http://schemas.microsoft.com/office/drawing/2014/main" xmlns="" id="{5087D741-D123-62F3-1C51-F0E7DCF26E8D}"/>
              </a:ext>
            </a:extLst>
          </p:cNvPr>
          <p:cNvSpPr txBox="1">
            <a:spLocks noChangeArrowheads="1"/>
          </p:cNvSpPr>
          <p:nvPr/>
        </p:nvSpPr>
        <p:spPr>
          <a:xfrm>
            <a:off x="6543675" y="2037439"/>
            <a:ext cx="5376454" cy="3662347"/>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spcBef>
                <a:spcPts val="1200"/>
              </a:spcBef>
              <a:buSzPct val="115000"/>
              <a:buFont typeface="Wingdings" pitchFamily="2" charset="2"/>
              <a:buChar char="§"/>
            </a:pPr>
            <a:r>
              <a:rPr lang="ar-EG" altLang="ar-JO" sz="2400" dirty="0"/>
              <a:t>اسمح لعقلك الباطن بالتفكير في المعلومات التي تم جمعها.</a:t>
            </a:r>
          </a:p>
          <a:p>
            <a:pPr algn="r" rtl="1">
              <a:spcBef>
                <a:spcPts val="1200"/>
              </a:spcBef>
              <a:buSzPct val="115000"/>
              <a:buFont typeface="Wingdings" pitchFamily="2" charset="2"/>
              <a:buChar char="§"/>
            </a:pPr>
            <a:r>
              <a:rPr lang="ar-EG" altLang="ar-JO" sz="2400" dirty="0"/>
              <a:t>ابتعد عن الموقف.</a:t>
            </a:r>
          </a:p>
          <a:p>
            <a:pPr algn="r" rtl="1">
              <a:spcBef>
                <a:spcPts val="1200"/>
              </a:spcBef>
              <a:buSzPct val="115000"/>
              <a:buFont typeface="Wingdings" pitchFamily="2" charset="2"/>
              <a:buChar char="§"/>
            </a:pPr>
            <a:r>
              <a:rPr lang="ar-EG" altLang="ar-JO" sz="2400" dirty="0"/>
              <a:t>خذ الوقت الكافي لأحلام اليقظة.</a:t>
            </a:r>
          </a:p>
          <a:p>
            <a:pPr algn="r" rtl="1">
              <a:spcBef>
                <a:spcPts val="1200"/>
              </a:spcBef>
              <a:buSzPct val="115000"/>
              <a:buFont typeface="Wingdings" pitchFamily="2" charset="2"/>
              <a:buChar char="§"/>
            </a:pPr>
            <a:r>
              <a:rPr lang="ar-EG" altLang="ar-JO" sz="2400" dirty="0"/>
              <a:t>استرخ - والعب - بانتظام.</a:t>
            </a:r>
          </a:p>
          <a:p>
            <a:pPr algn="r" rtl="1">
              <a:spcBef>
                <a:spcPts val="1200"/>
              </a:spcBef>
              <a:buSzPct val="115000"/>
              <a:buFont typeface="Wingdings" pitchFamily="2" charset="2"/>
              <a:buChar char="§"/>
            </a:pPr>
            <a:r>
              <a:rPr lang="ar-EG" altLang="ar-JO" sz="2400" dirty="0"/>
              <a:t>احلم بالمشكلة أو الفرصة.</a:t>
            </a:r>
          </a:p>
          <a:p>
            <a:pPr algn="r" rtl="1">
              <a:spcBef>
                <a:spcPts val="1200"/>
              </a:spcBef>
              <a:buSzPct val="115000"/>
              <a:buFont typeface="Wingdings" pitchFamily="2" charset="2"/>
              <a:buChar char="§"/>
            </a:pPr>
            <a:r>
              <a:rPr lang="ar-EG" altLang="ar-JO" sz="2400" dirty="0"/>
              <a:t>اعمل على المشكلة في بيئة مختلفة. </a:t>
            </a:r>
            <a:endParaRPr lang="en-US" altLang="ar-JO" sz="2400" dirty="0"/>
          </a:p>
        </p:txBody>
      </p:sp>
      <p:sp>
        <p:nvSpPr>
          <p:cNvPr id="12" name="Rectangle 3">
            <a:extLst>
              <a:ext uri="{FF2B5EF4-FFF2-40B4-BE49-F238E27FC236}">
                <a16:creationId xmlns:a16="http://schemas.microsoft.com/office/drawing/2014/main" xmlns="" id="{3DD388B5-CF61-E7FB-426E-D305CF1028F8}"/>
              </a:ext>
            </a:extLst>
          </p:cNvPr>
          <p:cNvSpPr txBox="1">
            <a:spLocks noChangeArrowheads="1"/>
          </p:cNvSpPr>
          <p:nvPr/>
        </p:nvSpPr>
        <p:spPr>
          <a:xfrm>
            <a:off x="271871" y="1941903"/>
            <a:ext cx="6033396" cy="417229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spcBef>
                <a:spcPts val="1200"/>
              </a:spcBef>
              <a:buSzPct val="115000"/>
              <a:buFont typeface="Wingdings" pitchFamily="2" charset="2"/>
              <a:buChar char="§"/>
            </a:pPr>
            <a:r>
              <a:rPr lang="en-US" altLang="ar-JO" dirty="0"/>
              <a:t>Allow your subconscious to reflect on the information collected.</a:t>
            </a:r>
          </a:p>
          <a:p>
            <a:pPr lvl="1">
              <a:spcBef>
                <a:spcPts val="1200"/>
              </a:spcBef>
              <a:buFont typeface="Wingdings" pitchFamily="2" charset="2"/>
              <a:buChar char="§"/>
            </a:pPr>
            <a:r>
              <a:rPr lang="en-US" altLang="ar-JO" dirty="0"/>
              <a:t>Walk away from the situation.</a:t>
            </a:r>
          </a:p>
          <a:p>
            <a:pPr lvl="1">
              <a:spcBef>
                <a:spcPts val="1200"/>
              </a:spcBef>
              <a:buFont typeface="Wingdings" pitchFamily="2" charset="2"/>
              <a:buChar char="§"/>
            </a:pPr>
            <a:r>
              <a:rPr lang="en-US" altLang="ar-JO" dirty="0"/>
              <a:t>Take the time to daydream.</a:t>
            </a:r>
          </a:p>
          <a:p>
            <a:pPr lvl="1">
              <a:spcBef>
                <a:spcPts val="1200"/>
              </a:spcBef>
              <a:buFont typeface="Wingdings" pitchFamily="2" charset="2"/>
              <a:buChar char="§"/>
            </a:pPr>
            <a:r>
              <a:rPr lang="en-US" altLang="ar-JO" dirty="0"/>
              <a:t>Relax – and play – regularly.</a:t>
            </a:r>
          </a:p>
          <a:p>
            <a:pPr lvl="1">
              <a:spcBef>
                <a:spcPts val="1200"/>
              </a:spcBef>
              <a:buFont typeface="Wingdings" pitchFamily="2" charset="2"/>
              <a:buChar char="§"/>
            </a:pPr>
            <a:r>
              <a:rPr lang="en-US" altLang="ar-JO" dirty="0"/>
              <a:t>Dream about the problem or opportunity.</a:t>
            </a:r>
          </a:p>
          <a:p>
            <a:pPr lvl="1">
              <a:spcBef>
                <a:spcPts val="1200"/>
              </a:spcBef>
              <a:buFont typeface="Wingdings" pitchFamily="2" charset="2"/>
              <a:buChar char="§"/>
            </a:pPr>
            <a:r>
              <a:rPr lang="en-US" altLang="ar-JO" dirty="0"/>
              <a:t>Work on the problem in a different environment.  </a:t>
            </a:r>
          </a:p>
        </p:txBody>
      </p:sp>
    </p:spTree>
    <p:extLst>
      <p:ext uri="{BB962C8B-B14F-4D97-AF65-F5344CB8AC3E}">
        <p14:creationId xmlns:p14="http://schemas.microsoft.com/office/powerpoint/2010/main" val="1408029688"/>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The Creative Process </a:t>
              </a:r>
            </a:p>
            <a:p>
              <a:r>
                <a:rPr lang="ar-EG" sz="2800" b="1" dirty="0" smtClean="0">
                  <a:solidFill>
                    <a:srgbClr val="00B0F0"/>
                  </a:solidFill>
                  <a:latin typeface="Alexandria" charset="0"/>
                  <a:cs typeface="Alexandria" charset="0"/>
                </a:rPr>
                <a:t>العملية الإبداعية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12" name="Group 11"/>
          <p:cNvGrpSpPr/>
          <p:nvPr/>
        </p:nvGrpSpPr>
        <p:grpSpPr>
          <a:xfrm>
            <a:off x="2127464" y="1732339"/>
            <a:ext cx="7905310" cy="4727931"/>
            <a:chOff x="2127464" y="1691396"/>
            <a:chExt cx="7905310" cy="4304854"/>
          </a:xfrm>
        </p:grpSpPr>
        <p:sp>
          <p:nvSpPr>
            <p:cNvPr id="13" name="AutoShape 3">
              <a:extLst>
                <a:ext uri="{FF2B5EF4-FFF2-40B4-BE49-F238E27FC236}">
                  <a16:creationId xmlns:a16="http://schemas.microsoft.com/office/drawing/2014/main" xmlns="" id="{8B1D8352-D6D8-4BC4-D47F-5A9F723475AA}"/>
                </a:ext>
              </a:extLst>
            </p:cNvPr>
            <p:cNvSpPr>
              <a:spLocks noChangeArrowheads="1"/>
            </p:cNvSpPr>
            <p:nvPr/>
          </p:nvSpPr>
          <p:spPr bwMode="auto">
            <a:xfrm>
              <a:off x="3991359" y="2032603"/>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17" name="Text Box 4">
              <a:extLst>
                <a:ext uri="{FF2B5EF4-FFF2-40B4-BE49-F238E27FC236}">
                  <a16:creationId xmlns:a16="http://schemas.microsoft.com/office/drawing/2014/main" xmlns="" id="{906DF2F6-61D8-A133-F03E-6DF40515030A}"/>
                </a:ext>
              </a:extLst>
            </p:cNvPr>
            <p:cNvSpPr txBox="1">
              <a:spLocks noChangeArrowheads="1"/>
            </p:cNvSpPr>
            <p:nvPr/>
          </p:nvSpPr>
          <p:spPr bwMode="auto">
            <a:xfrm>
              <a:off x="2127464" y="1815222"/>
              <a:ext cx="1876944"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Preparation</a:t>
              </a:r>
            </a:p>
            <a:p>
              <a:pPr algn="ctr">
                <a:lnSpc>
                  <a:spcPct val="150000"/>
                </a:lnSpc>
                <a:spcBef>
                  <a:spcPct val="0"/>
                </a:spcBef>
                <a:buClrTx/>
                <a:buSzTx/>
                <a:buFontTx/>
                <a:buNone/>
              </a:pPr>
              <a:r>
                <a:rPr lang="ar-EG" altLang="ar-JO" sz="1800" b="1" dirty="0">
                  <a:latin typeface="Arial Black" panose="020B0604020202020204" pitchFamily="34" charset="0"/>
                </a:rPr>
                <a:t>الإعداد</a:t>
              </a:r>
              <a:endParaRPr lang="en-US" altLang="ar-JO" sz="1800" b="1" dirty="0">
                <a:latin typeface="Arial Black" panose="020B0604020202020204" pitchFamily="34" charset="0"/>
              </a:endParaRPr>
            </a:p>
          </p:txBody>
        </p:sp>
        <p:sp>
          <p:nvSpPr>
            <p:cNvPr id="18" name="AutoShape 5">
              <a:extLst>
                <a:ext uri="{FF2B5EF4-FFF2-40B4-BE49-F238E27FC236}">
                  <a16:creationId xmlns:a16="http://schemas.microsoft.com/office/drawing/2014/main" xmlns="" id="{EF1EC46E-324C-CD56-3C28-6157A2EC2478}"/>
                </a:ext>
              </a:extLst>
            </p:cNvPr>
            <p:cNvSpPr>
              <a:spLocks noChangeArrowheads="1"/>
            </p:cNvSpPr>
            <p:nvPr/>
          </p:nvSpPr>
          <p:spPr bwMode="auto">
            <a:xfrm>
              <a:off x="6911120" y="2032603"/>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19" name="Text Box 6">
              <a:extLst>
                <a:ext uri="{FF2B5EF4-FFF2-40B4-BE49-F238E27FC236}">
                  <a16:creationId xmlns:a16="http://schemas.microsoft.com/office/drawing/2014/main" xmlns="" id="{678CC82A-40C6-9582-9F8A-9520B52FCF56}"/>
                </a:ext>
              </a:extLst>
            </p:cNvPr>
            <p:cNvSpPr txBox="1">
              <a:spLocks noChangeArrowheads="1"/>
            </p:cNvSpPr>
            <p:nvPr/>
          </p:nvSpPr>
          <p:spPr bwMode="auto">
            <a:xfrm>
              <a:off x="4701320" y="1835857"/>
              <a:ext cx="2104883"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Investigation</a:t>
              </a:r>
            </a:p>
            <a:p>
              <a:pPr algn="ctr">
                <a:lnSpc>
                  <a:spcPct val="150000"/>
                </a:lnSpc>
                <a:spcBef>
                  <a:spcPct val="0"/>
                </a:spcBef>
                <a:buClrTx/>
                <a:buSzTx/>
                <a:buFontTx/>
                <a:buNone/>
              </a:pPr>
              <a:r>
                <a:rPr lang="ar-EG" altLang="ar-JO" sz="1800" b="1" dirty="0">
                  <a:latin typeface="Arial Black" panose="020B0604020202020204" pitchFamily="34" charset="0"/>
                </a:rPr>
                <a:t>التــــحـــري</a:t>
              </a:r>
              <a:endParaRPr lang="en-US" altLang="ar-JO" sz="1800" b="1" dirty="0">
                <a:latin typeface="Arial Black" panose="020B0604020202020204" pitchFamily="34" charset="0"/>
              </a:endParaRPr>
            </a:p>
          </p:txBody>
        </p:sp>
        <p:sp>
          <p:nvSpPr>
            <p:cNvPr id="23" name="Text Box 7">
              <a:extLst>
                <a:ext uri="{FF2B5EF4-FFF2-40B4-BE49-F238E27FC236}">
                  <a16:creationId xmlns:a16="http://schemas.microsoft.com/office/drawing/2014/main" xmlns="" id="{84E6114E-EA1E-D49C-1F4A-F3DC216D39BD}"/>
                </a:ext>
              </a:extLst>
            </p:cNvPr>
            <p:cNvSpPr txBox="1">
              <a:spLocks noChangeArrowheads="1"/>
            </p:cNvSpPr>
            <p:nvPr/>
          </p:nvSpPr>
          <p:spPr bwMode="auto">
            <a:xfrm>
              <a:off x="7914117" y="1691396"/>
              <a:ext cx="2118657"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ar-EG" altLang="ar-JO" sz="1800" b="1" dirty="0">
                  <a:latin typeface="Arial Black" panose="020B0604020202020204" pitchFamily="34" charset="0"/>
                </a:rPr>
                <a:t>التحويل</a:t>
              </a:r>
              <a:r>
                <a:rPr lang="en-US" altLang="ar-JO" sz="1800" b="1" dirty="0">
                  <a:latin typeface="Arial Black" panose="020B0604020202020204" pitchFamily="34" charset="0"/>
                </a:rPr>
                <a:t> </a:t>
              </a:r>
            </a:p>
            <a:p>
              <a:pPr algn="ctr">
                <a:lnSpc>
                  <a:spcPct val="150000"/>
                </a:lnSpc>
                <a:spcBef>
                  <a:spcPct val="0"/>
                </a:spcBef>
                <a:buClrTx/>
                <a:buSzTx/>
                <a:buFontTx/>
                <a:buNone/>
              </a:pPr>
              <a:r>
                <a:rPr lang="en-US" altLang="ar-JO" sz="1800" b="1" dirty="0">
                  <a:latin typeface="Arial Black" panose="020B0604020202020204" pitchFamily="34" charset="0"/>
                </a:rPr>
                <a:t>Transformation</a:t>
              </a:r>
            </a:p>
          </p:txBody>
        </p:sp>
        <p:sp>
          <p:nvSpPr>
            <p:cNvPr id="24" name="AutoShape 8">
              <a:extLst>
                <a:ext uri="{FF2B5EF4-FFF2-40B4-BE49-F238E27FC236}">
                  <a16:creationId xmlns:a16="http://schemas.microsoft.com/office/drawing/2014/main" xmlns="" id="{106A4F28-D8FD-D1C5-1B74-187AD7D6A9D6}"/>
                </a:ext>
              </a:extLst>
            </p:cNvPr>
            <p:cNvSpPr>
              <a:spLocks noChangeArrowheads="1"/>
            </p:cNvSpPr>
            <p:nvPr/>
          </p:nvSpPr>
          <p:spPr bwMode="auto">
            <a:xfrm>
              <a:off x="2643920" y="2745392"/>
              <a:ext cx="381000" cy="811212"/>
            </a:xfrm>
            <a:prstGeom prst="downArrow">
              <a:avLst>
                <a:gd name="adj1" fmla="val 50000"/>
                <a:gd name="adj2" fmla="val 53229"/>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5" name="Text Box 9">
              <a:extLst>
                <a:ext uri="{FF2B5EF4-FFF2-40B4-BE49-F238E27FC236}">
                  <a16:creationId xmlns:a16="http://schemas.microsoft.com/office/drawing/2014/main" xmlns="" id="{ABE14050-1B87-16D5-5F17-9C63EF7519B3}"/>
                </a:ext>
              </a:extLst>
            </p:cNvPr>
            <p:cNvSpPr txBox="1">
              <a:spLocks noChangeArrowheads="1"/>
            </p:cNvSpPr>
            <p:nvPr/>
          </p:nvSpPr>
          <p:spPr bwMode="auto">
            <a:xfrm>
              <a:off x="2392855" y="3444038"/>
              <a:ext cx="1527213" cy="84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latin typeface="Arial Black" panose="020B0604020202020204" pitchFamily="34" charset="0"/>
                </a:rPr>
                <a:t>Incubation</a:t>
              </a:r>
            </a:p>
            <a:p>
              <a:pPr algn="ctr">
                <a:lnSpc>
                  <a:spcPct val="150000"/>
                </a:lnSpc>
                <a:spcBef>
                  <a:spcPct val="0"/>
                </a:spcBef>
                <a:buClrTx/>
                <a:buSzTx/>
                <a:buFontTx/>
                <a:buNone/>
              </a:pPr>
              <a:r>
                <a:rPr lang="ar-EG" altLang="ar-JO" sz="1800" b="1" dirty="0">
                  <a:latin typeface="Arial Black" panose="020B0604020202020204" pitchFamily="34" charset="0"/>
                </a:rPr>
                <a:t>الاحتضان</a:t>
              </a:r>
              <a:endParaRPr lang="en-US" altLang="ar-JO" sz="1800" b="1" dirty="0">
                <a:latin typeface="Arial Black" panose="020B0604020202020204" pitchFamily="34" charset="0"/>
              </a:endParaRPr>
            </a:p>
          </p:txBody>
        </p:sp>
        <p:sp>
          <p:nvSpPr>
            <p:cNvPr id="26" name="Rectangle 10">
              <a:extLst>
                <a:ext uri="{FF2B5EF4-FFF2-40B4-BE49-F238E27FC236}">
                  <a16:creationId xmlns:a16="http://schemas.microsoft.com/office/drawing/2014/main" xmlns="" id="{1AF97608-68D7-D5E4-0174-6A3CAED1CB6C}"/>
                </a:ext>
              </a:extLst>
            </p:cNvPr>
            <p:cNvSpPr>
              <a:spLocks noChangeArrowheads="1"/>
            </p:cNvSpPr>
            <p:nvPr/>
          </p:nvSpPr>
          <p:spPr bwMode="auto">
            <a:xfrm>
              <a:off x="8663720" y="2489801"/>
              <a:ext cx="228600" cy="304800"/>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7" name="Rectangle 11">
              <a:extLst>
                <a:ext uri="{FF2B5EF4-FFF2-40B4-BE49-F238E27FC236}">
                  <a16:creationId xmlns:a16="http://schemas.microsoft.com/office/drawing/2014/main" xmlns="" id="{E7D8AFE6-9935-1D4E-478E-3A5CB521FEBE}"/>
                </a:ext>
              </a:extLst>
            </p:cNvPr>
            <p:cNvSpPr>
              <a:spLocks noChangeArrowheads="1"/>
            </p:cNvSpPr>
            <p:nvPr/>
          </p:nvSpPr>
          <p:spPr bwMode="auto">
            <a:xfrm>
              <a:off x="2720120" y="2718404"/>
              <a:ext cx="6172200" cy="188913"/>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8" name="AutoShape 12">
              <a:extLst>
                <a:ext uri="{FF2B5EF4-FFF2-40B4-BE49-F238E27FC236}">
                  <a16:creationId xmlns:a16="http://schemas.microsoft.com/office/drawing/2014/main" xmlns="" id="{C8D61A17-9F6C-22CF-06A5-21504C2AA3CF}"/>
                </a:ext>
              </a:extLst>
            </p:cNvPr>
            <p:cNvSpPr>
              <a:spLocks noChangeArrowheads="1"/>
            </p:cNvSpPr>
            <p:nvPr/>
          </p:nvSpPr>
          <p:spPr bwMode="auto">
            <a:xfrm>
              <a:off x="3939320" y="3632802"/>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29" name="Text Box 13">
              <a:extLst>
                <a:ext uri="{FF2B5EF4-FFF2-40B4-BE49-F238E27FC236}">
                  <a16:creationId xmlns:a16="http://schemas.microsoft.com/office/drawing/2014/main" xmlns="" id="{56D10E99-8D91-7F4C-527B-4AB73934C4D2}"/>
                </a:ext>
              </a:extLst>
            </p:cNvPr>
            <p:cNvSpPr txBox="1">
              <a:spLocks noChangeArrowheads="1"/>
            </p:cNvSpPr>
            <p:nvPr/>
          </p:nvSpPr>
          <p:spPr bwMode="auto">
            <a:xfrm>
              <a:off x="4829559" y="3364762"/>
              <a:ext cx="1681101" cy="799897"/>
            </a:xfrm>
            <a:prstGeom prst="rect">
              <a:avLst/>
            </a:prstGeom>
            <a:solidFill>
              <a:srgbClr val="0070C0"/>
            </a:solidFill>
            <a:ln w="12700">
              <a:solidFill>
                <a:srgbClr val="000000"/>
              </a:solidFill>
              <a:miter lim="800000"/>
              <a:headEnd/>
              <a:tailEnd/>
            </a:ln>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None/>
              </a:pPr>
              <a:r>
                <a:rPr lang="en-US" altLang="ar-JO" sz="1800" b="1" dirty="0">
                  <a:solidFill>
                    <a:schemeClr val="bg1"/>
                  </a:solidFill>
                  <a:latin typeface="Arial Black" panose="020B0604020202020204" pitchFamily="34" charset="0"/>
                </a:rPr>
                <a:t>Illumination</a:t>
              </a:r>
            </a:p>
            <a:p>
              <a:pPr algn="ctr">
                <a:lnSpc>
                  <a:spcPct val="150000"/>
                </a:lnSpc>
                <a:spcBef>
                  <a:spcPct val="0"/>
                </a:spcBef>
                <a:buClrTx/>
                <a:buSzTx/>
                <a:buFontTx/>
                <a:buNone/>
              </a:pPr>
              <a:r>
                <a:rPr lang="ar-EG" altLang="ar-JO" sz="1800" b="1" dirty="0">
                  <a:solidFill>
                    <a:schemeClr val="bg1"/>
                  </a:solidFill>
                  <a:latin typeface="Arial Black" panose="020B0604020202020204" pitchFamily="34" charset="0"/>
                </a:rPr>
                <a:t>الإنــــــــــــــــارة</a:t>
              </a:r>
              <a:endParaRPr lang="en-US" altLang="ar-JO" sz="1800" b="1" dirty="0">
                <a:solidFill>
                  <a:schemeClr val="bg1"/>
                </a:solidFill>
                <a:latin typeface="Arial Black" panose="020B0604020202020204" pitchFamily="34" charset="0"/>
              </a:endParaRPr>
            </a:p>
          </p:txBody>
        </p:sp>
        <p:sp>
          <p:nvSpPr>
            <p:cNvPr id="30" name="AutoShape 14">
              <a:extLst>
                <a:ext uri="{FF2B5EF4-FFF2-40B4-BE49-F238E27FC236}">
                  <a16:creationId xmlns:a16="http://schemas.microsoft.com/office/drawing/2014/main" xmlns="" id="{4F98FEA8-4B5A-727C-C8F2-ACC089B5BCDB}"/>
                </a:ext>
              </a:extLst>
            </p:cNvPr>
            <p:cNvSpPr>
              <a:spLocks noChangeArrowheads="1"/>
            </p:cNvSpPr>
            <p:nvPr/>
          </p:nvSpPr>
          <p:spPr bwMode="auto">
            <a:xfrm>
              <a:off x="6911120" y="3632802"/>
              <a:ext cx="838200" cy="381000"/>
            </a:xfrm>
            <a:prstGeom prst="rightArrow">
              <a:avLst>
                <a:gd name="adj1" fmla="val 50000"/>
                <a:gd name="adj2" fmla="val 55000"/>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1" name="Text Box 15">
              <a:extLst>
                <a:ext uri="{FF2B5EF4-FFF2-40B4-BE49-F238E27FC236}">
                  <a16:creationId xmlns:a16="http://schemas.microsoft.com/office/drawing/2014/main" xmlns="" id="{ADB175D8-BBBE-1D23-3DDC-D1B697F92B02}"/>
                </a:ext>
              </a:extLst>
            </p:cNvPr>
            <p:cNvSpPr txBox="1">
              <a:spLocks noChangeArrowheads="1"/>
            </p:cNvSpPr>
            <p:nvPr/>
          </p:nvSpPr>
          <p:spPr bwMode="auto">
            <a:xfrm>
              <a:off x="7841580" y="3288369"/>
              <a:ext cx="1643720" cy="799897"/>
            </a:xfrm>
            <a:prstGeom prst="rect">
              <a:avLst/>
            </a:prstGeom>
            <a:solidFill>
              <a:srgbClr val="0070C0"/>
            </a:solidFill>
            <a:ln w="12700">
              <a:solidFill>
                <a:srgbClr val="000000"/>
              </a:solidFill>
              <a:miter lim="800000"/>
              <a:headEnd/>
              <a:tailEnd/>
            </a:ln>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en-US" altLang="ar-JO" sz="1800" b="1" dirty="0">
                  <a:solidFill>
                    <a:schemeClr val="bg1"/>
                  </a:solidFill>
                  <a:latin typeface="Arial Black" panose="020B0604020202020204" pitchFamily="34" charset="0"/>
                </a:rPr>
                <a:t>Verification</a:t>
              </a:r>
            </a:p>
            <a:p>
              <a:pPr algn="ctr">
                <a:lnSpc>
                  <a:spcPct val="150000"/>
                </a:lnSpc>
                <a:spcBef>
                  <a:spcPct val="0"/>
                </a:spcBef>
                <a:buClrTx/>
                <a:buSzTx/>
                <a:buFontTx/>
                <a:buNone/>
              </a:pPr>
              <a:r>
                <a:rPr lang="en-US" altLang="ar-JO" sz="1800" b="1" dirty="0">
                  <a:solidFill>
                    <a:schemeClr val="bg1"/>
                  </a:solidFill>
                  <a:latin typeface="Arial Black" panose="020B0604020202020204" pitchFamily="34" charset="0"/>
                </a:rPr>
                <a:t> </a:t>
              </a:r>
              <a:r>
                <a:rPr lang="ar-EG" altLang="ar-JO" sz="1800" b="1" dirty="0">
                  <a:solidFill>
                    <a:schemeClr val="bg1"/>
                  </a:solidFill>
                  <a:latin typeface="Arial Black" panose="020B0604020202020204" pitchFamily="34" charset="0"/>
                </a:rPr>
                <a:t>التـحـقـق</a:t>
              </a:r>
              <a:endParaRPr lang="en-US" altLang="ar-JO" sz="1800" b="1" dirty="0">
                <a:solidFill>
                  <a:schemeClr val="bg1"/>
                </a:solidFill>
                <a:latin typeface="Arial Black" panose="020B0604020202020204" pitchFamily="34" charset="0"/>
              </a:endParaRPr>
            </a:p>
          </p:txBody>
        </p:sp>
        <p:sp>
          <p:nvSpPr>
            <p:cNvPr id="32" name="AutoShape 16">
              <a:extLst>
                <a:ext uri="{FF2B5EF4-FFF2-40B4-BE49-F238E27FC236}">
                  <a16:creationId xmlns:a16="http://schemas.microsoft.com/office/drawing/2014/main" xmlns="" id="{2F8840A4-4832-6703-8BE1-28E9D1CCD22D}"/>
                </a:ext>
              </a:extLst>
            </p:cNvPr>
            <p:cNvSpPr>
              <a:spLocks noChangeArrowheads="1"/>
            </p:cNvSpPr>
            <p:nvPr/>
          </p:nvSpPr>
          <p:spPr bwMode="auto">
            <a:xfrm>
              <a:off x="2643920" y="4345591"/>
              <a:ext cx="381000" cy="811212"/>
            </a:xfrm>
            <a:prstGeom prst="downArrow">
              <a:avLst>
                <a:gd name="adj1" fmla="val 50000"/>
                <a:gd name="adj2" fmla="val 53229"/>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3" name="Rectangle 17">
              <a:extLst>
                <a:ext uri="{FF2B5EF4-FFF2-40B4-BE49-F238E27FC236}">
                  <a16:creationId xmlns:a16="http://schemas.microsoft.com/office/drawing/2014/main" xmlns="" id="{B6562522-3D43-4BA5-1297-36EFF4837C64}"/>
                </a:ext>
              </a:extLst>
            </p:cNvPr>
            <p:cNvSpPr>
              <a:spLocks noChangeArrowheads="1"/>
            </p:cNvSpPr>
            <p:nvPr/>
          </p:nvSpPr>
          <p:spPr bwMode="auto">
            <a:xfrm>
              <a:off x="8663720" y="4090003"/>
              <a:ext cx="228600" cy="304800"/>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4" name="Rectangle 18">
              <a:extLst>
                <a:ext uri="{FF2B5EF4-FFF2-40B4-BE49-F238E27FC236}">
                  <a16:creationId xmlns:a16="http://schemas.microsoft.com/office/drawing/2014/main" xmlns="" id="{7CCAE54F-974D-6B18-C721-87BE8D86FBE5}"/>
                </a:ext>
              </a:extLst>
            </p:cNvPr>
            <p:cNvSpPr>
              <a:spLocks noChangeArrowheads="1"/>
            </p:cNvSpPr>
            <p:nvPr/>
          </p:nvSpPr>
          <p:spPr bwMode="auto">
            <a:xfrm>
              <a:off x="2720120" y="4318602"/>
              <a:ext cx="6172200" cy="188913"/>
            </a:xfrm>
            <a:prstGeom prst="rect">
              <a:avLst/>
            </a:prstGeom>
            <a:solidFill>
              <a:srgbClr val="FF9518"/>
            </a:solidFill>
            <a:ln w="12700">
              <a:solidFill>
                <a:schemeClr val="bg2"/>
              </a:solidFill>
              <a:miter lim="800000"/>
              <a:headEnd/>
              <a:tailEnd/>
            </a:ln>
          </p:spPr>
          <p:txBody>
            <a:bodyPr wrap="none" anchor="ct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spcBef>
                  <a:spcPct val="0"/>
                </a:spcBef>
                <a:buClrTx/>
                <a:buSzTx/>
                <a:buFontTx/>
                <a:buNone/>
              </a:pPr>
              <a:endParaRPr lang="ar-JO" altLang="ar-JO" sz="1800">
                <a:latin typeface="Garamond" panose="02020404030301010803" pitchFamily="18" charset="0"/>
              </a:endParaRPr>
            </a:p>
          </p:txBody>
        </p:sp>
        <p:sp>
          <p:nvSpPr>
            <p:cNvPr id="35" name="Text Box 19">
              <a:extLst>
                <a:ext uri="{FF2B5EF4-FFF2-40B4-BE49-F238E27FC236}">
                  <a16:creationId xmlns:a16="http://schemas.microsoft.com/office/drawing/2014/main" xmlns="" id="{FDC1B3FB-607B-5506-A33C-6AFB188FAAE1}"/>
                </a:ext>
              </a:extLst>
            </p:cNvPr>
            <p:cNvSpPr txBox="1">
              <a:spLocks noChangeArrowheads="1"/>
            </p:cNvSpPr>
            <p:nvPr/>
          </p:nvSpPr>
          <p:spPr bwMode="auto">
            <a:xfrm>
              <a:off x="2432707" y="5196353"/>
              <a:ext cx="2168414" cy="799897"/>
            </a:xfrm>
            <a:prstGeom prst="rect">
              <a:avLst/>
            </a:prstGeom>
            <a:solidFill>
              <a:srgbClr val="0070C0"/>
            </a:solidFill>
            <a:ln w="12700">
              <a:solidFill>
                <a:srgbClr val="000000"/>
              </a:solidFill>
              <a:miter lim="800000"/>
              <a:headEnd/>
              <a:tailEnd/>
            </a:ln>
            <a:extLst/>
          </p:spPr>
          <p:txBody>
            <a:bodyPr wrap="none">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algn="ctr">
                <a:lnSpc>
                  <a:spcPct val="150000"/>
                </a:lnSpc>
                <a:spcBef>
                  <a:spcPct val="0"/>
                </a:spcBef>
                <a:buClrTx/>
                <a:buSzTx/>
                <a:buFontTx/>
                <a:buNone/>
              </a:pPr>
              <a:r>
                <a:rPr lang="en-US" altLang="ar-JO" sz="1800" b="1" dirty="0">
                  <a:solidFill>
                    <a:schemeClr val="bg1"/>
                  </a:solidFill>
                  <a:latin typeface="Arial Black" panose="020B0604020202020204" pitchFamily="34" charset="0"/>
                </a:rPr>
                <a:t>Implementation</a:t>
              </a:r>
            </a:p>
            <a:p>
              <a:pPr algn="ctr">
                <a:lnSpc>
                  <a:spcPct val="150000"/>
                </a:lnSpc>
                <a:spcBef>
                  <a:spcPct val="0"/>
                </a:spcBef>
                <a:buClrTx/>
                <a:buSzTx/>
                <a:buFontTx/>
                <a:buNone/>
              </a:pPr>
              <a:r>
                <a:rPr lang="en-US" altLang="ar-JO" sz="1800" b="1" dirty="0">
                  <a:solidFill>
                    <a:schemeClr val="bg1"/>
                  </a:solidFill>
                  <a:latin typeface="Arial Black" panose="020B0604020202020204" pitchFamily="34" charset="0"/>
                </a:rPr>
                <a:t> </a:t>
              </a:r>
              <a:r>
                <a:rPr lang="ar-EG" altLang="ar-JO" sz="1800" b="1" dirty="0">
                  <a:solidFill>
                    <a:schemeClr val="bg1"/>
                  </a:solidFill>
                  <a:latin typeface="Arial Black" panose="020B0604020202020204" pitchFamily="34" charset="0"/>
                </a:rPr>
                <a:t>التنفيذ</a:t>
              </a:r>
              <a:endParaRPr lang="en-US" altLang="ar-JO" sz="1800" b="1" dirty="0">
                <a:solidFill>
                  <a:schemeClr val="bg1"/>
                </a:solidFill>
                <a:latin typeface="Arial Black" panose="020B0604020202020204" pitchFamily="34" charset="0"/>
              </a:endParaRPr>
            </a:p>
          </p:txBody>
        </p:sp>
      </p:grpSp>
    </p:spTree>
    <p:extLst>
      <p:ext uri="{BB962C8B-B14F-4D97-AF65-F5344CB8AC3E}">
        <p14:creationId xmlns:p14="http://schemas.microsoft.com/office/powerpoint/2010/main" val="2801808758"/>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Verification</a:t>
              </a:r>
            </a:p>
            <a:p>
              <a:r>
                <a:rPr lang="ar-EG" sz="2800" b="1" dirty="0" smtClean="0">
                  <a:solidFill>
                    <a:srgbClr val="00B0F0"/>
                  </a:solidFill>
                  <a:latin typeface="Alexandria" charset="0"/>
                  <a:cs typeface="Alexandria" charset="0"/>
                </a:rPr>
                <a:t>التحقق</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3" name="Rectangle 3">
            <a:extLst>
              <a:ext uri="{FF2B5EF4-FFF2-40B4-BE49-F238E27FC236}">
                <a16:creationId xmlns:a16="http://schemas.microsoft.com/office/drawing/2014/main" xmlns="" id="{76441B0F-8640-ED6D-07E6-F1593E744E17}"/>
              </a:ext>
            </a:extLst>
          </p:cNvPr>
          <p:cNvSpPr txBox="1">
            <a:spLocks noChangeArrowheads="1"/>
          </p:cNvSpPr>
          <p:nvPr/>
        </p:nvSpPr>
        <p:spPr>
          <a:xfrm>
            <a:off x="6769292" y="1549318"/>
            <a:ext cx="5034246" cy="476959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lnSpc>
                <a:spcPct val="150000"/>
              </a:lnSpc>
              <a:spcBef>
                <a:spcPct val="0"/>
              </a:spcBef>
              <a:buSzPct val="115000"/>
              <a:buNone/>
            </a:pPr>
            <a:r>
              <a:rPr lang="ar-EG" altLang="ar-JO" sz="2000" u="sng" dirty="0"/>
              <a:t>تحقق من مدى دقة الفكرة و صحتها. </a:t>
            </a:r>
          </a:p>
          <a:p>
            <a:pPr algn="r" rtl="1">
              <a:lnSpc>
                <a:spcPct val="150000"/>
              </a:lnSpc>
              <a:spcBef>
                <a:spcPct val="0"/>
              </a:spcBef>
              <a:buSzPct val="115000"/>
              <a:buFont typeface="Wingdings" pitchFamily="2" charset="2"/>
              <a:buChar char="§"/>
            </a:pPr>
            <a:r>
              <a:rPr lang="ar-EG" altLang="ar-JO" sz="2000" dirty="0"/>
              <a:t>هل هو حقا حل أفضل؟</a:t>
            </a:r>
          </a:p>
          <a:p>
            <a:pPr algn="r" rtl="1">
              <a:lnSpc>
                <a:spcPct val="150000"/>
              </a:lnSpc>
              <a:spcBef>
                <a:spcPct val="0"/>
              </a:spcBef>
              <a:buSzPct val="115000"/>
              <a:buFont typeface="Wingdings" pitchFamily="2" charset="2"/>
              <a:buChar char="§"/>
            </a:pPr>
            <a:r>
              <a:rPr lang="ar-EG" altLang="ar-JO" sz="2000" dirty="0"/>
              <a:t>هل ستنجح؟</a:t>
            </a:r>
          </a:p>
          <a:p>
            <a:pPr algn="r" rtl="1">
              <a:lnSpc>
                <a:spcPct val="150000"/>
              </a:lnSpc>
              <a:spcBef>
                <a:spcPct val="0"/>
              </a:spcBef>
              <a:buSzPct val="115000"/>
              <a:buFont typeface="Wingdings" pitchFamily="2" charset="2"/>
              <a:buChar char="§"/>
            </a:pPr>
            <a:r>
              <a:rPr lang="ar-EG" altLang="ar-JO" sz="2000" dirty="0"/>
              <a:t>هل هناك حاجة لذلك؟</a:t>
            </a:r>
          </a:p>
          <a:p>
            <a:pPr algn="r" rtl="1">
              <a:lnSpc>
                <a:spcPct val="150000"/>
              </a:lnSpc>
              <a:spcBef>
                <a:spcPct val="0"/>
              </a:spcBef>
              <a:buSzPct val="115000"/>
              <a:buFont typeface="Wingdings" pitchFamily="2" charset="2"/>
              <a:buChar char="§"/>
            </a:pPr>
            <a:r>
              <a:rPr lang="ar-EG" altLang="ar-JO" sz="2000" dirty="0"/>
              <a:t>إذا كان الأمر كذلك ، فما هو أفضل تطبيق لهذه الفكرة في السوق؟</a:t>
            </a:r>
          </a:p>
          <a:p>
            <a:pPr algn="r" rtl="1">
              <a:lnSpc>
                <a:spcPct val="150000"/>
              </a:lnSpc>
              <a:spcBef>
                <a:spcPct val="0"/>
              </a:spcBef>
              <a:buSzPct val="115000"/>
              <a:buFont typeface="Wingdings" pitchFamily="2" charset="2"/>
              <a:buChar char="§"/>
            </a:pPr>
            <a:r>
              <a:rPr lang="ar-EG" altLang="ar-JO" sz="2000" dirty="0"/>
              <a:t>هل يتناسب هذا المنتج أو الخدمة مع كفاءاتنا الأساسية؟</a:t>
            </a:r>
          </a:p>
          <a:p>
            <a:pPr algn="r" rtl="1">
              <a:lnSpc>
                <a:spcPct val="150000"/>
              </a:lnSpc>
              <a:spcBef>
                <a:spcPct val="0"/>
              </a:spcBef>
              <a:buSzPct val="115000"/>
              <a:buFont typeface="Wingdings" pitchFamily="2" charset="2"/>
              <a:buChar char="§"/>
            </a:pPr>
            <a:r>
              <a:rPr lang="ar-EG" altLang="ar-JO" sz="2000" dirty="0"/>
              <a:t>كم سيكلف الإنتاج أو التوفير؟  </a:t>
            </a:r>
          </a:p>
          <a:p>
            <a:pPr algn="r" rtl="1">
              <a:lnSpc>
                <a:spcPct val="150000"/>
              </a:lnSpc>
              <a:spcBef>
                <a:spcPct val="0"/>
              </a:spcBef>
              <a:buSzPct val="115000"/>
              <a:buFont typeface="Wingdings" pitchFamily="2" charset="2"/>
              <a:buChar char="§"/>
            </a:pPr>
            <a:r>
              <a:rPr lang="ar-EG" altLang="ar-JO" sz="2000" dirty="0"/>
              <a:t>هل يمكننا بيعها بسعر معقول يحقق ربحا؟</a:t>
            </a:r>
          </a:p>
          <a:p>
            <a:pPr algn="r" rtl="1">
              <a:lnSpc>
                <a:spcPct val="150000"/>
              </a:lnSpc>
              <a:spcBef>
                <a:spcPct val="0"/>
              </a:spcBef>
              <a:buSzPct val="115000"/>
              <a:buFont typeface="Wingdings" pitchFamily="2" charset="2"/>
              <a:buChar char="§"/>
            </a:pPr>
            <a:r>
              <a:rPr lang="ar-EG" altLang="ar-JO" sz="2000" dirty="0"/>
              <a:t>هل سيشتريه الناس؟</a:t>
            </a:r>
          </a:p>
        </p:txBody>
      </p:sp>
      <p:sp>
        <p:nvSpPr>
          <p:cNvPr id="17" name="Rectangle 3">
            <a:extLst>
              <a:ext uri="{FF2B5EF4-FFF2-40B4-BE49-F238E27FC236}">
                <a16:creationId xmlns:a16="http://schemas.microsoft.com/office/drawing/2014/main" xmlns="" id="{D7A5E2D0-FC14-B334-E86C-E1F49F29FD8C}"/>
              </a:ext>
            </a:extLst>
          </p:cNvPr>
          <p:cNvSpPr txBox="1">
            <a:spLocks noChangeArrowheads="1"/>
          </p:cNvSpPr>
          <p:nvPr/>
        </p:nvSpPr>
        <p:spPr>
          <a:xfrm>
            <a:off x="405522" y="1589045"/>
            <a:ext cx="6199996" cy="481175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ct val="0"/>
              </a:spcBef>
              <a:buSzPct val="115000"/>
              <a:buNone/>
            </a:pPr>
            <a:r>
              <a:rPr lang="en-US" altLang="ar-JO" sz="2000" u="sng" dirty="0"/>
              <a:t>Validate the idea as accurate and useful. </a:t>
            </a:r>
          </a:p>
          <a:p>
            <a:pPr marL="741363" lvl="1" indent="-349250">
              <a:lnSpc>
                <a:spcPct val="120000"/>
              </a:lnSpc>
              <a:spcBef>
                <a:spcPct val="0"/>
              </a:spcBef>
              <a:buFont typeface="Wingdings" pitchFamily="2" charset="2"/>
              <a:buChar char="§"/>
            </a:pPr>
            <a:r>
              <a:rPr lang="en-US" altLang="ar-JO" sz="2000" dirty="0"/>
              <a:t>Is it </a:t>
            </a:r>
            <a:r>
              <a:rPr lang="en-US" altLang="ar-JO" sz="2000" i="1" dirty="0"/>
              <a:t>really</a:t>
            </a:r>
            <a:r>
              <a:rPr lang="en-US" altLang="ar-JO" sz="2000" dirty="0"/>
              <a:t> a better solution?</a:t>
            </a:r>
          </a:p>
          <a:p>
            <a:pPr marL="741363" lvl="1" indent="-349250">
              <a:lnSpc>
                <a:spcPct val="120000"/>
              </a:lnSpc>
              <a:spcBef>
                <a:spcPct val="0"/>
              </a:spcBef>
              <a:buFont typeface="Wingdings" pitchFamily="2" charset="2"/>
              <a:buChar char="§"/>
            </a:pPr>
            <a:r>
              <a:rPr lang="en-US" altLang="ar-JO" sz="2000" dirty="0"/>
              <a:t>Will it work?</a:t>
            </a:r>
          </a:p>
          <a:p>
            <a:pPr marL="741363" lvl="1" indent="-349250">
              <a:lnSpc>
                <a:spcPct val="120000"/>
              </a:lnSpc>
              <a:spcBef>
                <a:spcPct val="0"/>
              </a:spcBef>
              <a:buFont typeface="Wingdings" pitchFamily="2" charset="2"/>
              <a:buChar char="§"/>
            </a:pPr>
            <a:r>
              <a:rPr lang="en-US" altLang="ar-JO" sz="2000" dirty="0"/>
              <a:t>Is there a need for it?</a:t>
            </a:r>
          </a:p>
          <a:p>
            <a:pPr marL="741363" lvl="1" indent="-349250">
              <a:lnSpc>
                <a:spcPct val="120000"/>
              </a:lnSpc>
              <a:spcBef>
                <a:spcPct val="0"/>
              </a:spcBef>
              <a:buFont typeface="Wingdings" pitchFamily="2" charset="2"/>
              <a:buChar char="§"/>
            </a:pPr>
            <a:r>
              <a:rPr lang="en-US" altLang="ar-JO" sz="2000" dirty="0"/>
              <a:t>If so, what is the best application of this idea in the marketplace?</a:t>
            </a:r>
          </a:p>
          <a:p>
            <a:pPr marL="741363" lvl="1" indent="-349250">
              <a:lnSpc>
                <a:spcPct val="120000"/>
              </a:lnSpc>
              <a:spcBef>
                <a:spcPct val="0"/>
              </a:spcBef>
              <a:buFont typeface="Wingdings" pitchFamily="2" charset="2"/>
              <a:buChar char="§"/>
            </a:pPr>
            <a:r>
              <a:rPr lang="en-US" altLang="ar-JO" sz="2000" dirty="0"/>
              <a:t>Does this product or service fit into our core competencies?</a:t>
            </a:r>
          </a:p>
          <a:p>
            <a:pPr marL="741363" lvl="1" indent="-349250">
              <a:lnSpc>
                <a:spcPct val="120000"/>
              </a:lnSpc>
              <a:spcBef>
                <a:spcPct val="0"/>
              </a:spcBef>
              <a:buFont typeface="Wingdings" pitchFamily="2" charset="2"/>
              <a:buChar char="§"/>
            </a:pPr>
            <a:r>
              <a:rPr lang="en-US" altLang="ar-JO" sz="2000" dirty="0"/>
              <a:t>How much will it cost to produce or to provide?  </a:t>
            </a:r>
          </a:p>
          <a:p>
            <a:pPr marL="741363" lvl="1" indent="-349250">
              <a:lnSpc>
                <a:spcPct val="120000"/>
              </a:lnSpc>
              <a:spcBef>
                <a:spcPct val="0"/>
              </a:spcBef>
              <a:buFont typeface="Wingdings" pitchFamily="2" charset="2"/>
              <a:buChar char="§"/>
            </a:pPr>
            <a:r>
              <a:rPr lang="en-US" altLang="ar-JO" sz="2000" dirty="0"/>
              <a:t>Can we sell it at a reasonable price that will produce a profit?</a:t>
            </a:r>
          </a:p>
          <a:p>
            <a:pPr marL="741363" lvl="1" indent="-349250">
              <a:lnSpc>
                <a:spcPct val="120000"/>
              </a:lnSpc>
              <a:spcBef>
                <a:spcPct val="0"/>
              </a:spcBef>
              <a:buFont typeface="Wingdings" pitchFamily="2" charset="2"/>
              <a:buChar char="§"/>
            </a:pPr>
            <a:r>
              <a:rPr lang="en-US" altLang="ar-JO" sz="2000" dirty="0"/>
              <a:t>Will people buy it?</a:t>
            </a:r>
          </a:p>
        </p:txBody>
      </p:sp>
    </p:spTree>
    <p:extLst>
      <p:ext uri="{BB962C8B-B14F-4D97-AF65-F5344CB8AC3E}">
        <p14:creationId xmlns:p14="http://schemas.microsoft.com/office/powerpoint/2010/main" val="3431303872"/>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830997"/>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Techniques </a:t>
              </a:r>
              <a:r>
                <a:rPr lang="en-US" sz="2400" b="1" dirty="0">
                  <a:solidFill>
                    <a:srgbClr val="00B0F0"/>
                  </a:solidFill>
                  <a:latin typeface="Alexandria" charset="0"/>
                  <a:cs typeface="Alexandria" charset="0"/>
                </a:rPr>
                <a:t>for </a:t>
              </a:r>
              <a:r>
                <a:rPr lang="en-US" sz="2400" b="1" dirty="0" smtClean="0">
                  <a:solidFill>
                    <a:srgbClr val="00B0F0"/>
                  </a:solidFill>
                  <a:latin typeface="Alexandria" charset="0"/>
                  <a:cs typeface="Alexandria" charset="0"/>
                </a:rPr>
                <a:t>Improving the </a:t>
              </a:r>
              <a:r>
                <a:rPr lang="en-US" sz="2400" b="1" dirty="0">
                  <a:solidFill>
                    <a:srgbClr val="00B0F0"/>
                  </a:solidFill>
                  <a:latin typeface="Alexandria" charset="0"/>
                  <a:cs typeface="Alexandria" charset="0"/>
                </a:rPr>
                <a:t>Creative </a:t>
              </a:r>
              <a:r>
                <a:rPr lang="en-US" sz="2400" b="1" dirty="0" smtClean="0">
                  <a:solidFill>
                    <a:srgbClr val="00B0F0"/>
                  </a:solidFill>
                  <a:latin typeface="Alexandria" charset="0"/>
                  <a:cs typeface="Alexandria" charset="0"/>
                </a:rPr>
                <a:t>Process</a:t>
              </a:r>
            </a:p>
            <a:p>
              <a:r>
                <a:rPr lang="ar-EG" sz="2400" b="1" dirty="0" smtClean="0">
                  <a:solidFill>
                    <a:srgbClr val="00B0F0"/>
                  </a:solidFill>
                  <a:latin typeface="Alexandria" charset="0"/>
                  <a:cs typeface="Alexandria" charset="0"/>
                </a:rPr>
                <a:t>تقنيات </a:t>
              </a:r>
              <a:r>
                <a:rPr lang="ar-EG" sz="2400" b="1" dirty="0">
                  <a:solidFill>
                    <a:srgbClr val="00B0F0"/>
                  </a:solidFill>
                  <a:latin typeface="Alexandria" charset="0"/>
                  <a:cs typeface="Alexandria" charset="0"/>
                </a:rPr>
                <a:t>لتحسين العملية الإبداعية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3" name="Rectangle 3">
            <a:extLst>
              <a:ext uri="{FF2B5EF4-FFF2-40B4-BE49-F238E27FC236}">
                <a16:creationId xmlns:a16="http://schemas.microsoft.com/office/drawing/2014/main" xmlns="" id="{76441B0F-8640-ED6D-07E6-F1593E744E17}"/>
              </a:ext>
            </a:extLst>
          </p:cNvPr>
          <p:cNvSpPr txBox="1">
            <a:spLocks noChangeArrowheads="1"/>
          </p:cNvSpPr>
          <p:nvPr/>
        </p:nvSpPr>
        <p:spPr>
          <a:xfrm>
            <a:off x="6359852" y="1589044"/>
            <a:ext cx="5034246" cy="4811760"/>
          </a:xfrm>
          <a:prstGeom prst="rect">
            <a:avLst/>
          </a:prstGeom>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r" rtl="1">
              <a:lnSpc>
                <a:spcPct val="100000"/>
              </a:lnSpc>
              <a:buFont typeface="+mj-lt"/>
              <a:buAutoNum type="arabicPeriod"/>
            </a:pPr>
            <a:r>
              <a:rPr lang="ar-EG" altLang="ar-JO" sz="4000" dirty="0"/>
              <a:t>العصف الذهني</a:t>
            </a:r>
          </a:p>
          <a:p>
            <a:pPr marL="514350" indent="-514350" algn="r" rtl="1">
              <a:buFont typeface="+mj-lt"/>
              <a:buAutoNum type="arabicPeriod"/>
            </a:pPr>
            <a:r>
              <a:rPr lang="ar-EG" altLang="ar-JO" sz="4000" dirty="0"/>
              <a:t>رسم الخرائط الذهنية</a:t>
            </a:r>
          </a:p>
          <a:p>
            <a:pPr marL="514350" indent="-514350" algn="r" rtl="1">
              <a:buFont typeface="+mj-lt"/>
              <a:buAutoNum type="arabicPeriod"/>
            </a:pPr>
            <a:r>
              <a:rPr lang="ar-EG" altLang="ar-JO" sz="4000" dirty="0"/>
              <a:t>تحليل مجال القوة </a:t>
            </a:r>
          </a:p>
          <a:p>
            <a:pPr marL="514350" indent="-514350" algn="r" rtl="1">
              <a:buFont typeface="+mj-lt"/>
              <a:buAutoNum type="arabicPeriod"/>
            </a:pPr>
            <a:r>
              <a:rPr lang="en-US" altLang="ar-JO" sz="4000" dirty="0"/>
              <a:t> TRIZ</a:t>
            </a:r>
            <a:endParaRPr lang="ar-EG" altLang="ar-JO" sz="4000" dirty="0"/>
          </a:p>
          <a:p>
            <a:pPr marL="514350" indent="-514350" algn="r" rtl="1">
              <a:buFont typeface="+mj-lt"/>
              <a:buAutoNum type="arabicPeriod"/>
            </a:pPr>
            <a:r>
              <a:rPr lang="ar-EG" altLang="ar-JO" sz="4000" dirty="0"/>
              <a:t>النماذج الأولية </a:t>
            </a:r>
            <a:r>
              <a:rPr lang="ar-EG" altLang="ar-JO" sz="4000" dirty="0" smtClean="0"/>
              <a:t>السريعة</a:t>
            </a:r>
            <a:endParaRPr lang="ar-EG" altLang="ar-JO" sz="4000" dirty="0"/>
          </a:p>
        </p:txBody>
      </p:sp>
      <p:sp>
        <p:nvSpPr>
          <p:cNvPr id="17" name="Rectangle 3">
            <a:extLst>
              <a:ext uri="{FF2B5EF4-FFF2-40B4-BE49-F238E27FC236}">
                <a16:creationId xmlns:a16="http://schemas.microsoft.com/office/drawing/2014/main" xmlns="" id="{D7A5E2D0-FC14-B334-E86C-E1F49F29FD8C}"/>
              </a:ext>
            </a:extLst>
          </p:cNvPr>
          <p:cNvSpPr txBox="1">
            <a:spLocks noChangeArrowheads="1"/>
          </p:cNvSpPr>
          <p:nvPr/>
        </p:nvSpPr>
        <p:spPr>
          <a:xfrm>
            <a:off x="814962" y="1589045"/>
            <a:ext cx="6199996" cy="4811759"/>
          </a:xfrm>
          <a:prstGeom prst="rect">
            <a:avLst/>
          </a:prstGeom>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nSpc>
                <a:spcPct val="100000"/>
              </a:lnSpc>
              <a:buFont typeface="+mj-lt"/>
              <a:buAutoNum type="arabicPeriod"/>
            </a:pPr>
            <a:r>
              <a:rPr lang="en-US" altLang="ar-JO" sz="4000" dirty="0"/>
              <a:t>Brainstorming</a:t>
            </a:r>
          </a:p>
          <a:p>
            <a:pPr marL="514350" indent="-514350">
              <a:buFont typeface="+mj-lt"/>
              <a:buAutoNum type="arabicPeriod"/>
            </a:pPr>
            <a:r>
              <a:rPr lang="en-US" altLang="ar-JO" sz="4000" dirty="0"/>
              <a:t>Mind-mapping</a:t>
            </a:r>
          </a:p>
          <a:p>
            <a:pPr marL="514350" indent="-514350">
              <a:buFont typeface="+mj-lt"/>
              <a:buAutoNum type="arabicPeriod"/>
            </a:pPr>
            <a:r>
              <a:rPr lang="en-US" altLang="ar-JO" sz="4000" dirty="0"/>
              <a:t>Force-field analysis </a:t>
            </a:r>
          </a:p>
          <a:p>
            <a:pPr marL="514350" indent="-514350">
              <a:buFont typeface="+mj-lt"/>
              <a:buAutoNum type="arabicPeriod"/>
            </a:pPr>
            <a:r>
              <a:rPr lang="en-US" altLang="ar-JO" sz="4000" dirty="0"/>
              <a:t>TRIZ</a:t>
            </a:r>
          </a:p>
          <a:p>
            <a:pPr marL="514350" indent="-514350">
              <a:buFont typeface="+mj-lt"/>
              <a:buAutoNum type="arabicPeriod"/>
            </a:pPr>
            <a:r>
              <a:rPr lang="en-US" altLang="ar-JO" sz="4000" dirty="0"/>
              <a:t>Rapid </a:t>
            </a:r>
            <a:r>
              <a:rPr lang="en-US" altLang="ar-JO" sz="4000" dirty="0" smtClean="0"/>
              <a:t>prototyping</a:t>
            </a:r>
            <a:endParaRPr lang="en-US" altLang="ar-JO" sz="4000" dirty="0"/>
          </a:p>
        </p:txBody>
      </p:sp>
    </p:spTree>
    <p:extLst>
      <p:ext uri="{BB962C8B-B14F-4D97-AF65-F5344CB8AC3E}">
        <p14:creationId xmlns:p14="http://schemas.microsoft.com/office/powerpoint/2010/main" val="3821343143"/>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Brainstorming</a:t>
              </a:r>
            </a:p>
            <a:p>
              <a:r>
                <a:rPr lang="ar-EG" sz="2800" b="1" dirty="0" smtClean="0">
                  <a:solidFill>
                    <a:srgbClr val="00B0F0"/>
                  </a:solidFill>
                  <a:latin typeface="Alexandria" charset="0"/>
                  <a:cs typeface="Alexandria" charset="0"/>
                </a:rPr>
                <a:t>العصف </a:t>
              </a:r>
              <a:r>
                <a:rPr lang="ar-EG" sz="2800" b="1" dirty="0">
                  <a:solidFill>
                    <a:srgbClr val="00B0F0"/>
                  </a:solidFill>
                  <a:latin typeface="Alexandria" charset="0"/>
                  <a:cs typeface="Alexandria" charset="0"/>
                </a:rPr>
                <a:t>الذهني </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11" name="Picture 10" descr="How to Make Your Brainstorming Sessions Successful">
            <a:extLst>
              <a:ext uri="{FF2B5EF4-FFF2-40B4-BE49-F238E27FC236}">
                <a16:creationId xmlns:a16="http://schemas.microsoft.com/office/drawing/2014/main" xmlns="" id="{593B6079-3C5A-3B2E-D4E4-BE9DC3208FC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769" r="32332" b="2"/>
          <a:stretch/>
        </p:blipFill>
        <p:spPr bwMode="auto">
          <a:xfrm>
            <a:off x="56940" y="1345306"/>
            <a:ext cx="3914986" cy="5512694"/>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a:noFill/>
          <a:extLst>
            <a:ext uri="{909E8E84-426E-40DD-AFC4-6F175D3DCCD1}">
              <a14:hiddenFill xmlns:a14="http://schemas.microsoft.com/office/drawing/2010/main">
                <a:solidFill>
                  <a:srgbClr val="FFFFFF"/>
                </a:solidFill>
              </a14:hiddenFill>
            </a:ext>
          </a:extLst>
        </p:spPr>
      </p:pic>
      <p:sp>
        <p:nvSpPr>
          <p:cNvPr id="12" name="Rectangle 3">
            <a:extLst>
              <a:ext uri="{FF2B5EF4-FFF2-40B4-BE49-F238E27FC236}">
                <a16:creationId xmlns:a16="http://schemas.microsoft.com/office/drawing/2014/main" xmlns="" id="{2CF32706-7730-18FC-0FC1-E44F4BD6A45C}"/>
              </a:ext>
            </a:extLst>
          </p:cNvPr>
          <p:cNvSpPr txBox="1">
            <a:spLocks noChangeArrowheads="1"/>
          </p:cNvSpPr>
          <p:nvPr/>
        </p:nvSpPr>
        <p:spPr>
          <a:xfrm>
            <a:off x="4176214" y="1528549"/>
            <a:ext cx="7629099" cy="4838912"/>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Low">
              <a:lnSpc>
                <a:spcPct val="110000"/>
              </a:lnSpc>
              <a:buClr>
                <a:schemeClr val="folHlink"/>
              </a:buClr>
              <a:buNone/>
            </a:pPr>
            <a:r>
              <a:rPr lang="en-US" sz="2600" b="1" dirty="0" smtClean="0"/>
              <a:t>Brainstorming </a:t>
            </a:r>
            <a:r>
              <a:rPr lang="en-US" sz="2600" dirty="0"/>
              <a:t>is a process in which a small group of people interact with very little structure with the goal of producing a large </a:t>
            </a:r>
            <a:r>
              <a:rPr lang="en-US" sz="2600" i="1" dirty="0"/>
              <a:t>quantity </a:t>
            </a:r>
            <a:r>
              <a:rPr lang="en-US" sz="2600" dirty="0"/>
              <a:t>of novel and imaginative ideas. The goal is to create an open, uninhibited atmosphere that allows members of the group to “freewheel” </a:t>
            </a:r>
            <a:r>
              <a:rPr lang="en-US" sz="2600" dirty="0" smtClean="0"/>
              <a:t>ideas</a:t>
            </a:r>
          </a:p>
          <a:p>
            <a:pPr lvl="1" algn="justLow">
              <a:lnSpc>
                <a:spcPct val="110000"/>
              </a:lnSpc>
              <a:buClr>
                <a:schemeClr val="folHlink"/>
              </a:buClr>
              <a:buNone/>
            </a:pPr>
            <a:r>
              <a:rPr lang="en-US" sz="2600" dirty="0" smtClean="0"/>
              <a:t> </a:t>
            </a:r>
            <a:endParaRPr lang="ar-EG" sz="2600" dirty="0" smtClean="0"/>
          </a:p>
          <a:p>
            <a:pPr lvl="1" algn="justLow" rtl="1">
              <a:lnSpc>
                <a:spcPct val="110000"/>
              </a:lnSpc>
              <a:buClr>
                <a:schemeClr val="folHlink"/>
              </a:buClr>
              <a:buNone/>
            </a:pPr>
            <a:r>
              <a:rPr lang="ar-EG" sz="2600" b="1" u="sng" dirty="0" smtClean="0"/>
              <a:t>العصف </a:t>
            </a:r>
            <a:r>
              <a:rPr lang="ar-EG" sz="2600" b="1" u="sng" dirty="0"/>
              <a:t>الذهني </a:t>
            </a:r>
            <a:r>
              <a:rPr lang="ar-EG" sz="2600" b="1" dirty="0"/>
              <a:t>هو عملية تتفاعل فيها مجموعة صغيرة من الأشخاص معاً بقيود محدودة جدا بهدف إنتاج كمية كبيرة من الأفكار الجديدة والخيالية. الهدف هو خلق جو مفتوح وغير مقيد يسمح لأعضاء المجموعة بانتاج أفكار "حرة" </a:t>
            </a:r>
          </a:p>
        </p:txBody>
      </p:sp>
    </p:spTree>
    <p:extLst>
      <p:ext uri="{BB962C8B-B14F-4D97-AF65-F5344CB8AC3E}">
        <p14:creationId xmlns:p14="http://schemas.microsoft.com/office/powerpoint/2010/main" val="2716299891"/>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Brainstorming guidelines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إرشادات العصف الذهني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13" name="Picture 2" descr="Brainstorming: A Creative Process for Idea Generation - Vocean">
            <a:extLst>
              <a:ext uri="{FF2B5EF4-FFF2-40B4-BE49-F238E27FC236}">
                <a16:creationId xmlns:a16="http://schemas.microsoft.com/office/drawing/2014/main" xmlns="" id="{DFCF04B9-9513-4E12-DAA4-BF6316F78F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29724" y="1345305"/>
            <a:ext cx="2962275" cy="5512695"/>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3">
            <a:extLst>
              <a:ext uri="{FF2B5EF4-FFF2-40B4-BE49-F238E27FC236}">
                <a16:creationId xmlns:a16="http://schemas.microsoft.com/office/drawing/2014/main" xmlns="" id="{F46EF365-E800-EA67-743F-6EAAEBDAB29C}"/>
              </a:ext>
            </a:extLst>
          </p:cNvPr>
          <p:cNvSpPr txBox="1">
            <a:spLocks noChangeArrowheads="1"/>
          </p:cNvSpPr>
          <p:nvPr/>
        </p:nvSpPr>
        <p:spPr>
          <a:xfrm>
            <a:off x="5036024" y="1556147"/>
            <a:ext cx="4092616" cy="5049378"/>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100000"/>
              </a:lnSpc>
              <a:spcBef>
                <a:spcPts val="600"/>
              </a:spcBef>
              <a:buFont typeface="Wingdings" pitchFamily="2" charset="2"/>
              <a:buChar char="§"/>
            </a:pPr>
            <a:r>
              <a:rPr lang="ar-EG" altLang="ar-JO" sz="2000" dirty="0"/>
              <a:t>الهدف هو خلق كمية كبيرة من الأفكار الجديدة والخيالية.  </a:t>
            </a:r>
          </a:p>
          <a:p>
            <a:pPr algn="r" rtl="1">
              <a:lnSpc>
                <a:spcPct val="100000"/>
              </a:lnSpc>
              <a:spcBef>
                <a:spcPts val="600"/>
              </a:spcBef>
              <a:buFont typeface="Wingdings" pitchFamily="2" charset="2"/>
              <a:buChar char="§"/>
            </a:pPr>
            <a:r>
              <a:rPr lang="ar-EG" altLang="ar-JO" sz="2000" dirty="0"/>
              <a:t>اجعل المجموعة صغيرة - "قاعدة البيتزا".</a:t>
            </a:r>
          </a:p>
          <a:p>
            <a:pPr algn="r" rtl="1">
              <a:lnSpc>
                <a:spcPct val="100000"/>
              </a:lnSpc>
              <a:spcBef>
                <a:spcPts val="600"/>
              </a:spcBef>
              <a:buFont typeface="Wingdings" pitchFamily="2" charset="2"/>
              <a:buChar char="§"/>
            </a:pPr>
            <a:r>
              <a:rPr lang="ar-EG" altLang="ar-JO" sz="2000" dirty="0"/>
              <a:t>اجعل المجموعة متنوعة قدر الإمكان.</a:t>
            </a:r>
          </a:p>
          <a:p>
            <a:pPr algn="r" rtl="1">
              <a:lnSpc>
                <a:spcPct val="100000"/>
              </a:lnSpc>
              <a:spcBef>
                <a:spcPts val="600"/>
              </a:spcBef>
              <a:buFont typeface="Wingdings" pitchFamily="2" charset="2"/>
              <a:buChar char="§"/>
            </a:pPr>
            <a:r>
              <a:rPr lang="ar-EG" altLang="ar-JO" sz="2000" dirty="0"/>
              <a:t>مارس التمارين الرياضية قبل الجلسة.</a:t>
            </a:r>
          </a:p>
          <a:p>
            <a:pPr algn="r" rtl="1">
              <a:lnSpc>
                <a:spcPct val="100000"/>
              </a:lnSpc>
              <a:spcBef>
                <a:spcPts val="600"/>
              </a:spcBef>
              <a:buFont typeface="Wingdings" pitchFamily="2" charset="2"/>
              <a:buChar char="§"/>
            </a:pPr>
            <a:r>
              <a:rPr lang="ar-EG" altLang="ar-JO" sz="2000" dirty="0"/>
              <a:t>التأكيد على أن رتبة المشتركين في الشركة غير ذات صلة.</a:t>
            </a:r>
          </a:p>
          <a:p>
            <a:pPr algn="r" rtl="1">
              <a:lnSpc>
                <a:spcPct val="100000"/>
              </a:lnSpc>
              <a:spcBef>
                <a:spcPts val="600"/>
              </a:spcBef>
              <a:buFont typeface="Wingdings" pitchFamily="2" charset="2"/>
              <a:buChar char="§"/>
            </a:pPr>
            <a:r>
              <a:rPr lang="ar-EG" altLang="ar-JO" sz="2000" dirty="0"/>
              <a:t>لديك مشكلة محددة جيدا: لماذا وكيف وماذا.</a:t>
            </a:r>
          </a:p>
          <a:p>
            <a:pPr algn="r" rtl="1">
              <a:lnSpc>
                <a:spcPct val="100000"/>
              </a:lnSpc>
              <a:spcBef>
                <a:spcPts val="600"/>
              </a:spcBef>
              <a:buFont typeface="Wingdings" pitchFamily="2" charset="2"/>
              <a:buChar char="§"/>
            </a:pPr>
            <a:r>
              <a:rPr lang="ar-EG" altLang="ar-JO" sz="2000" dirty="0"/>
              <a:t>تقديم المواد الأساسية ذات الصلة.</a:t>
            </a:r>
          </a:p>
          <a:p>
            <a:pPr algn="r" rtl="1">
              <a:lnSpc>
                <a:spcPct val="100000"/>
              </a:lnSpc>
              <a:spcBef>
                <a:spcPts val="600"/>
              </a:spcBef>
              <a:buFont typeface="Wingdings" pitchFamily="2" charset="2"/>
              <a:buChar char="§"/>
            </a:pPr>
            <a:r>
              <a:rPr lang="ar-EG" altLang="ar-JO" sz="2000" dirty="0"/>
              <a:t>حدد الجلسة ب 40 إلى 60 دقيقة.</a:t>
            </a:r>
          </a:p>
          <a:p>
            <a:pPr algn="r" rtl="1">
              <a:lnSpc>
                <a:spcPct val="100000"/>
              </a:lnSpc>
              <a:spcBef>
                <a:spcPts val="600"/>
              </a:spcBef>
              <a:buFont typeface="Wingdings" pitchFamily="2" charset="2"/>
              <a:buChar char="§"/>
            </a:pPr>
            <a:r>
              <a:rPr lang="ar-EG" altLang="ar-JO" sz="2000" dirty="0"/>
              <a:t>قم برحلة ميدانية.</a:t>
            </a:r>
          </a:p>
        </p:txBody>
      </p:sp>
      <p:sp>
        <p:nvSpPr>
          <p:cNvPr id="18" name="Rectangle 3">
            <a:extLst>
              <a:ext uri="{FF2B5EF4-FFF2-40B4-BE49-F238E27FC236}">
                <a16:creationId xmlns:a16="http://schemas.microsoft.com/office/drawing/2014/main" xmlns="" id="{21C66632-5248-7CD4-B783-BC5170210213}"/>
              </a:ext>
            </a:extLst>
          </p:cNvPr>
          <p:cNvSpPr txBox="1">
            <a:spLocks noChangeArrowheads="1"/>
          </p:cNvSpPr>
          <p:nvPr/>
        </p:nvSpPr>
        <p:spPr>
          <a:xfrm>
            <a:off x="258843" y="1527516"/>
            <a:ext cx="4893116" cy="503409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buFont typeface="Wingdings" pitchFamily="2" charset="2"/>
              <a:buChar char="§"/>
            </a:pPr>
            <a:r>
              <a:rPr lang="en-US" altLang="ar-JO" sz="2200" dirty="0"/>
              <a:t>The goal is to create a large </a:t>
            </a:r>
            <a:r>
              <a:rPr lang="en-US" altLang="ar-JO" sz="2200" i="1" dirty="0"/>
              <a:t>quantity</a:t>
            </a:r>
            <a:r>
              <a:rPr lang="en-US" altLang="ar-JO" sz="2200" dirty="0"/>
              <a:t> of novel and imaginative ideas.  </a:t>
            </a:r>
          </a:p>
          <a:p>
            <a:pPr>
              <a:spcBef>
                <a:spcPts val="600"/>
              </a:spcBef>
              <a:buFont typeface="Wingdings" pitchFamily="2" charset="2"/>
              <a:buChar char="§"/>
            </a:pPr>
            <a:r>
              <a:rPr lang="en-US" altLang="ar-JO" sz="2200" dirty="0"/>
              <a:t>Keep the group small – “Two pizza rule.”</a:t>
            </a:r>
          </a:p>
          <a:p>
            <a:pPr>
              <a:spcBef>
                <a:spcPts val="600"/>
              </a:spcBef>
              <a:buFont typeface="Wingdings" pitchFamily="2" charset="2"/>
              <a:buChar char="§"/>
            </a:pPr>
            <a:r>
              <a:rPr lang="en-US" altLang="ar-JO" sz="2200" dirty="0"/>
              <a:t>Make the group as diverse as possible.</a:t>
            </a:r>
          </a:p>
          <a:p>
            <a:pPr>
              <a:spcBef>
                <a:spcPts val="600"/>
              </a:spcBef>
              <a:buFont typeface="Wingdings" pitchFamily="2" charset="2"/>
              <a:buChar char="§"/>
            </a:pPr>
            <a:r>
              <a:rPr lang="en-US" altLang="ar-JO" sz="2200" dirty="0"/>
              <a:t>Do aerobic exercise before the session.</a:t>
            </a:r>
          </a:p>
          <a:p>
            <a:pPr>
              <a:spcBef>
                <a:spcPts val="600"/>
              </a:spcBef>
              <a:buFont typeface="Wingdings" pitchFamily="2" charset="2"/>
              <a:buChar char="§"/>
            </a:pPr>
            <a:r>
              <a:rPr lang="en-US" altLang="ar-JO" sz="2200" dirty="0"/>
              <a:t>Emphasize that company rank is irrelevant.</a:t>
            </a:r>
          </a:p>
          <a:p>
            <a:pPr>
              <a:spcBef>
                <a:spcPts val="600"/>
              </a:spcBef>
              <a:buFont typeface="Wingdings" pitchFamily="2" charset="2"/>
              <a:buChar char="§"/>
            </a:pPr>
            <a:r>
              <a:rPr lang="en-US" altLang="ar-JO" sz="2200" dirty="0"/>
              <a:t>Have a well-defined problem: why, how, what.</a:t>
            </a:r>
          </a:p>
          <a:p>
            <a:pPr>
              <a:spcBef>
                <a:spcPts val="600"/>
              </a:spcBef>
              <a:buFont typeface="Wingdings" pitchFamily="2" charset="2"/>
              <a:buChar char="§"/>
            </a:pPr>
            <a:r>
              <a:rPr lang="en-US" altLang="ar-JO" sz="2200" dirty="0"/>
              <a:t>Provide relevant background material.</a:t>
            </a:r>
          </a:p>
          <a:p>
            <a:pPr>
              <a:spcBef>
                <a:spcPts val="600"/>
              </a:spcBef>
              <a:buFont typeface="Wingdings" pitchFamily="2" charset="2"/>
              <a:buChar char="§"/>
            </a:pPr>
            <a:r>
              <a:rPr lang="en-US" altLang="ar-JO" sz="2200" dirty="0"/>
              <a:t>Limit the session to 40 to 60 minutes.</a:t>
            </a:r>
          </a:p>
          <a:p>
            <a:pPr>
              <a:spcBef>
                <a:spcPts val="600"/>
              </a:spcBef>
              <a:buFont typeface="Wingdings" pitchFamily="2" charset="2"/>
              <a:buChar char="§"/>
            </a:pPr>
            <a:r>
              <a:rPr lang="en-US" altLang="ar-JO" sz="2200" dirty="0"/>
              <a:t>Take a field trip.</a:t>
            </a:r>
          </a:p>
        </p:txBody>
      </p:sp>
    </p:spTree>
    <p:extLst>
      <p:ext uri="{BB962C8B-B14F-4D97-AF65-F5344CB8AC3E}">
        <p14:creationId xmlns:p14="http://schemas.microsoft.com/office/powerpoint/2010/main" val="2256345080"/>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Brainstorming guidelines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إرشادات العصف الذهني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2" name="Rectangle 3">
            <a:extLst>
              <a:ext uri="{FF2B5EF4-FFF2-40B4-BE49-F238E27FC236}">
                <a16:creationId xmlns:a16="http://schemas.microsoft.com/office/drawing/2014/main" xmlns="" id="{30E40397-8CEF-54AF-647B-988A2C864D34}"/>
              </a:ext>
            </a:extLst>
          </p:cNvPr>
          <p:cNvSpPr>
            <a:spLocks noChangeArrowheads="1"/>
          </p:cNvSpPr>
          <p:nvPr/>
        </p:nvSpPr>
        <p:spPr>
          <a:xfrm>
            <a:off x="6523629" y="1639382"/>
            <a:ext cx="5230961" cy="4802367"/>
          </a:xfrm>
          <a:prstGeom prst="rect">
            <a:avLst/>
          </a:prstGeom>
        </p:spPr>
        <p:txBody>
          <a:bodyPr/>
          <a:lstStyle/>
          <a:p>
            <a:pPr marL="457200" indent="-457200" algn="r" defTabSz="704088" rtl="1">
              <a:spcBef>
                <a:spcPts val="462"/>
              </a:spcBef>
              <a:buFont typeface="Wingdings" pitchFamily="2" charset="2"/>
              <a:buChar char="§"/>
            </a:pPr>
            <a:r>
              <a:rPr lang="ar-EG" altLang="ar-JO" sz="2800" kern="1200" dirty="0">
                <a:ea typeface="+mn-ea"/>
                <a:cs typeface="+mn-cs"/>
              </a:rPr>
              <a:t>تعيين شخص ليسجل الأفكار و النقاشات.</a:t>
            </a:r>
          </a:p>
          <a:p>
            <a:pPr marL="457200" indent="-457200" algn="r" defTabSz="704088" rtl="1">
              <a:spcBef>
                <a:spcPts val="462"/>
              </a:spcBef>
              <a:buFont typeface="Wingdings" pitchFamily="2" charset="2"/>
              <a:buChar char="§"/>
            </a:pPr>
            <a:r>
              <a:rPr lang="ar-EG" altLang="ar-JO" sz="2800" kern="1200" dirty="0">
                <a:ea typeface="+mn-ea"/>
                <a:cs typeface="+mn-cs"/>
              </a:rPr>
              <a:t>شجع جميع الأفكار من الفريق.</a:t>
            </a:r>
          </a:p>
          <a:p>
            <a:pPr marL="457200" indent="-457200" algn="r" defTabSz="704088" rtl="1">
              <a:spcBef>
                <a:spcPts val="462"/>
              </a:spcBef>
              <a:buFont typeface="Wingdings" pitchFamily="2" charset="2"/>
              <a:buChar char="§"/>
            </a:pPr>
            <a:r>
              <a:rPr lang="ar-EG" altLang="ar-JO" sz="2800" kern="1200" dirty="0">
                <a:ea typeface="+mn-ea"/>
                <a:cs typeface="+mn-cs"/>
              </a:rPr>
              <a:t>قاتل لأجل عدد أكبر الأفكار على حساب جودة الأفكار. </a:t>
            </a:r>
          </a:p>
          <a:p>
            <a:pPr marL="457200" indent="-457200" algn="r" defTabSz="704088" rtl="1">
              <a:spcBef>
                <a:spcPts val="462"/>
              </a:spcBef>
              <a:buFont typeface="Wingdings" pitchFamily="2" charset="2"/>
              <a:buChar char="§"/>
            </a:pPr>
            <a:r>
              <a:rPr lang="ar-EG" altLang="ar-JO" sz="2800" kern="1200" dirty="0">
                <a:ea typeface="+mn-ea"/>
                <a:cs typeface="+mn-cs"/>
              </a:rPr>
              <a:t>استخدم نمط جلوس دائري أو على شكل حرف </a:t>
            </a:r>
            <a:r>
              <a:rPr lang="en-US" altLang="ar-JO" sz="2800" kern="1200" dirty="0">
                <a:ea typeface="+mn-ea"/>
                <a:cs typeface="+mn-cs"/>
              </a:rPr>
              <a:t>U</a:t>
            </a:r>
          </a:p>
          <a:p>
            <a:pPr marL="457200" indent="-457200" algn="r" defTabSz="704088" rtl="1">
              <a:spcBef>
                <a:spcPts val="462"/>
              </a:spcBef>
              <a:buFont typeface="Wingdings" pitchFamily="2" charset="2"/>
              <a:buChar char="§"/>
            </a:pPr>
            <a:r>
              <a:rPr lang="ar-EG" altLang="ar-JO" sz="2800" kern="1200" dirty="0">
                <a:ea typeface="+mn-ea"/>
                <a:cs typeface="+mn-cs"/>
              </a:rPr>
              <a:t>امنع النقد.</a:t>
            </a:r>
          </a:p>
          <a:p>
            <a:pPr marL="457200" indent="-457200" algn="r" defTabSz="704088" rtl="1">
              <a:spcBef>
                <a:spcPts val="462"/>
              </a:spcBef>
              <a:buFont typeface="Wingdings" pitchFamily="2" charset="2"/>
              <a:buChar char="§"/>
            </a:pPr>
            <a:r>
              <a:rPr lang="ar-EG" altLang="ar-JO" sz="2800" kern="1200" dirty="0">
                <a:ea typeface="+mn-ea"/>
                <a:cs typeface="+mn-cs"/>
              </a:rPr>
              <a:t>شجع فكرة "المشي لمسافات طويلة". </a:t>
            </a:r>
          </a:p>
          <a:p>
            <a:pPr marL="457200" indent="-457200" algn="r" defTabSz="704088" rtl="1">
              <a:spcBef>
                <a:spcPts val="462"/>
              </a:spcBef>
              <a:buFont typeface="Wingdings" pitchFamily="2" charset="2"/>
              <a:buChar char="§"/>
            </a:pPr>
            <a:r>
              <a:rPr lang="ar-EG" altLang="ar-JO" sz="2800" kern="1200" dirty="0">
                <a:ea typeface="+mn-ea"/>
                <a:cs typeface="+mn-cs"/>
              </a:rPr>
              <a:t>كن جريئاً في تخيل ما هو غير معقول.</a:t>
            </a:r>
          </a:p>
          <a:p>
            <a:pPr marL="342900" indent="-342900" algn="r" defTabSz="704088" rtl="1">
              <a:spcBef>
                <a:spcPts val="462"/>
              </a:spcBef>
              <a:buFont typeface="Wingdings" pitchFamily="2" charset="2"/>
              <a:buChar char="§"/>
            </a:pPr>
            <a:endParaRPr lang="ar-EG" altLang="ar-JO" sz="2800" kern="1200" dirty="0">
              <a:ea typeface="+mn-ea"/>
              <a:cs typeface="+mn-cs"/>
            </a:endParaRPr>
          </a:p>
        </p:txBody>
      </p:sp>
      <p:sp>
        <p:nvSpPr>
          <p:cNvPr id="19" name="Rectangle 3">
            <a:extLst>
              <a:ext uri="{FF2B5EF4-FFF2-40B4-BE49-F238E27FC236}">
                <a16:creationId xmlns:a16="http://schemas.microsoft.com/office/drawing/2014/main" xmlns="" id="{777B6DBE-60F0-8CDB-E40C-B8D2BB56EDF4}"/>
              </a:ext>
            </a:extLst>
          </p:cNvPr>
          <p:cNvSpPr>
            <a:spLocks noChangeArrowheads="1"/>
          </p:cNvSpPr>
          <p:nvPr/>
        </p:nvSpPr>
        <p:spPr>
          <a:xfrm>
            <a:off x="476571" y="1639382"/>
            <a:ext cx="5637198" cy="4802367"/>
          </a:xfrm>
          <a:prstGeom prst="rect">
            <a:avLst/>
          </a:prstGeom>
        </p:spPr>
        <p:txBody>
          <a:bodyPr/>
          <a:lstStyle/>
          <a:p>
            <a:pPr marL="342900" indent="-342900" defTabSz="704088">
              <a:spcBef>
                <a:spcPts val="462"/>
              </a:spcBef>
              <a:buFont typeface="Wingdings" pitchFamily="2" charset="2"/>
              <a:buChar char="§"/>
            </a:pPr>
            <a:r>
              <a:rPr lang="en-US" altLang="ar-JO" sz="2800" kern="1200" dirty="0">
                <a:solidFill>
                  <a:schemeClr val="tx1"/>
                </a:solidFill>
                <a:ea typeface="+mn-ea"/>
                <a:cs typeface="+mn-cs"/>
              </a:rPr>
              <a:t>Appoint  a recorder.</a:t>
            </a:r>
          </a:p>
          <a:p>
            <a:pPr marL="342900" indent="-342900" defTabSz="704088">
              <a:spcBef>
                <a:spcPts val="462"/>
              </a:spcBef>
              <a:buFont typeface="Wingdings" pitchFamily="2" charset="2"/>
              <a:buChar char="§"/>
            </a:pPr>
            <a:r>
              <a:rPr lang="en-US" altLang="ar-JO" sz="2800" kern="1200" dirty="0">
                <a:solidFill>
                  <a:schemeClr val="tx1"/>
                </a:solidFill>
                <a:ea typeface="+mn-ea"/>
                <a:cs typeface="+mn-cs"/>
              </a:rPr>
              <a:t>Encourage </a:t>
            </a:r>
            <a:r>
              <a:rPr lang="en-US" altLang="ar-JO" sz="2800" i="1" kern="1200" dirty="0">
                <a:solidFill>
                  <a:schemeClr val="tx1"/>
                </a:solidFill>
                <a:ea typeface="+mn-ea"/>
                <a:cs typeface="+mn-cs"/>
              </a:rPr>
              <a:t>all</a:t>
            </a:r>
            <a:r>
              <a:rPr lang="en-US" altLang="ar-JO" sz="2800" kern="1200" dirty="0">
                <a:solidFill>
                  <a:schemeClr val="tx1"/>
                </a:solidFill>
                <a:ea typeface="+mn-ea"/>
                <a:cs typeface="+mn-cs"/>
              </a:rPr>
              <a:t> ideas from the team.</a:t>
            </a:r>
          </a:p>
          <a:p>
            <a:pPr marL="342900" indent="-342900" defTabSz="704088">
              <a:spcBef>
                <a:spcPts val="462"/>
              </a:spcBef>
              <a:buFont typeface="Wingdings" pitchFamily="2" charset="2"/>
              <a:buChar char="§"/>
            </a:pPr>
            <a:r>
              <a:rPr lang="en-US" altLang="ar-JO" sz="2800" kern="1200" dirty="0">
                <a:solidFill>
                  <a:schemeClr val="tx1"/>
                </a:solidFill>
                <a:ea typeface="+mn-ea"/>
                <a:cs typeface="+mn-cs"/>
              </a:rPr>
              <a:t>Shoot for </a:t>
            </a:r>
            <a:r>
              <a:rPr lang="en-US" altLang="ar-JO" sz="2800" i="1" kern="1200" dirty="0">
                <a:solidFill>
                  <a:schemeClr val="tx1"/>
                </a:solidFill>
                <a:ea typeface="+mn-ea"/>
                <a:cs typeface="+mn-cs"/>
              </a:rPr>
              <a:t>quantity</a:t>
            </a:r>
            <a:r>
              <a:rPr lang="en-US" altLang="ar-JO" sz="2800" kern="1200" dirty="0">
                <a:solidFill>
                  <a:schemeClr val="tx1"/>
                </a:solidFill>
                <a:ea typeface="+mn-ea"/>
                <a:cs typeface="+mn-cs"/>
              </a:rPr>
              <a:t> of ideas over </a:t>
            </a:r>
            <a:r>
              <a:rPr lang="en-US" altLang="ar-JO" sz="2800" i="1" kern="1200" dirty="0">
                <a:solidFill>
                  <a:schemeClr val="tx1"/>
                </a:solidFill>
                <a:ea typeface="+mn-ea"/>
                <a:cs typeface="+mn-cs"/>
              </a:rPr>
              <a:t>quality</a:t>
            </a:r>
            <a:r>
              <a:rPr lang="en-US" altLang="ar-JO" sz="2800" kern="1200" dirty="0">
                <a:solidFill>
                  <a:schemeClr val="tx1"/>
                </a:solidFill>
                <a:ea typeface="+mn-ea"/>
                <a:cs typeface="+mn-cs"/>
              </a:rPr>
              <a:t> of ideas. </a:t>
            </a:r>
          </a:p>
          <a:p>
            <a:pPr marL="342900" indent="-342900" defTabSz="704088">
              <a:spcBef>
                <a:spcPts val="462"/>
              </a:spcBef>
              <a:buFont typeface="Wingdings" pitchFamily="2" charset="2"/>
              <a:buChar char="§"/>
            </a:pPr>
            <a:r>
              <a:rPr lang="en-US" altLang="ar-JO" sz="2800" kern="1200" dirty="0">
                <a:solidFill>
                  <a:schemeClr val="tx1"/>
                </a:solidFill>
                <a:ea typeface="+mn-ea"/>
                <a:cs typeface="+mn-cs"/>
              </a:rPr>
              <a:t>Use a circular or U-shaped seating pattern.</a:t>
            </a:r>
          </a:p>
          <a:p>
            <a:pPr marL="342900" indent="-342900" defTabSz="704088">
              <a:spcBef>
                <a:spcPts val="462"/>
              </a:spcBef>
              <a:buFont typeface="Wingdings" pitchFamily="2" charset="2"/>
              <a:buChar char="§"/>
            </a:pPr>
            <a:r>
              <a:rPr lang="en-US" altLang="ar-JO" sz="2800" i="1" kern="1200" dirty="0">
                <a:solidFill>
                  <a:schemeClr val="tx1"/>
                </a:solidFill>
                <a:ea typeface="+mn-ea"/>
                <a:cs typeface="+mn-cs"/>
              </a:rPr>
              <a:t>Forbid</a:t>
            </a:r>
            <a:r>
              <a:rPr lang="en-US" altLang="ar-JO" sz="2800" kern="1200" dirty="0">
                <a:solidFill>
                  <a:schemeClr val="tx1"/>
                </a:solidFill>
                <a:ea typeface="+mn-ea"/>
                <a:cs typeface="+mn-cs"/>
              </a:rPr>
              <a:t> criticism.</a:t>
            </a:r>
          </a:p>
          <a:p>
            <a:pPr marL="342900" indent="-342900" defTabSz="704088">
              <a:spcBef>
                <a:spcPts val="462"/>
              </a:spcBef>
              <a:buFont typeface="Wingdings" pitchFamily="2" charset="2"/>
              <a:buChar char="§"/>
            </a:pPr>
            <a:r>
              <a:rPr lang="en-US" altLang="ar-JO" sz="2800" kern="1200" dirty="0">
                <a:solidFill>
                  <a:schemeClr val="tx1"/>
                </a:solidFill>
                <a:ea typeface="+mn-ea"/>
                <a:cs typeface="+mn-cs"/>
              </a:rPr>
              <a:t>Encourage idea “hitch-hiking.” </a:t>
            </a:r>
          </a:p>
          <a:p>
            <a:pPr marL="342900" indent="-342900" defTabSz="704088">
              <a:spcBef>
                <a:spcPts val="462"/>
              </a:spcBef>
              <a:buFont typeface="Wingdings" pitchFamily="2" charset="2"/>
              <a:buChar char="§"/>
            </a:pPr>
            <a:r>
              <a:rPr lang="en-US" altLang="ar-JO" sz="2800" kern="1200" dirty="0">
                <a:solidFill>
                  <a:schemeClr val="tx1"/>
                </a:solidFill>
                <a:ea typeface="+mn-ea"/>
                <a:cs typeface="+mn-cs"/>
              </a:rPr>
              <a:t>Dare to imagine the unreasonable.</a:t>
            </a:r>
          </a:p>
        </p:txBody>
      </p:sp>
    </p:spTree>
    <p:extLst>
      <p:ext uri="{BB962C8B-B14F-4D97-AF65-F5344CB8AC3E}">
        <p14:creationId xmlns:p14="http://schemas.microsoft.com/office/powerpoint/2010/main" val="2259997860"/>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Mind-Mapping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رسم الخرائط </a:t>
              </a:r>
              <a:r>
                <a:rPr lang="ar-EG" sz="2800" b="1" dirty="0" smtClean="0">
                  <a:solidFill>
                    <a:srgbClr val="00B0F0"/>
                  </a:solidFill>
                  <a:latin typeface="Alexandria" charset="0"/>
                  <a:cs typeface="Alexandria" charset="0"/>
                </a:rPr>
                <a:t>الذهنية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9" name="Rectangle 3">
            <a:extLst>
              <a:ext uri="{FF2B5EF4-FFF2-40B4-BE49-F238E27FC236}">
                <a16:creationId xmlns:a16="http://schemas.microsoft.com/office/drawing/2014/main" xmlns="" id="{777B6DBE-60F0-8CDB-E40C-B8D2BB56EDF4}"/>
              </a:ext>
            </a:extLst>
          </p:cNvPr>
          <p:cNvSpPr>
            <a:spLocks noChangeArrowheads="1"/>
          </p:cNvSpPr>
          <p:nvPr/>
        </p:nvSpPr>
        <p:spPr>
          <a:xfrm>
            <a:off x="476571" y="1639382"/>
            <a:ext cx="5637198" cy="4802367"/>
          </a:xfrm>
          <a:prstGeom prst="rect">
            <a:avLst/>
          </a:prstGeom>
        </p:spPr>
        <p:txBody>
          <a:bodyPr/>
          <a:lstStyle/>
          <a:p>
            <a:pPr algn="justLow">
              <a:lnSpc>
                <a:spcPct val="150000"/>
              </a:lnSpc>
            </a:pPr>
            <a:r>
              <a:rPr lang="en-US" altLang="ar-JO" sz="2400" dirty="0"/>
              <a:t>A graphical technique that encourages thinking on both sides of the brain, visually displays relationships among ideas, and improves the ability to see a problem from many sides</a:t>
            </a:r>
            <a:r>
              <a:rPr lang="en-US" altLang="ar-JO" sz="2400" dirty="0" smtClean="0"/>
              <a:t>.</a:t>
            </a:r>
          </a:p>
          <a:p>
            <a:pPr lvl="1" algn="justLow" rtl="1">
              <a:lnSpc>
                <a:spcPct val="150000"/>
              </a:lnSpc>
              <a:buClr>
                <a:schemeClr val="folHlink"/>
              </a:buClr>
              <a:buFont typeface="Wingdings" panose="05000000000000000000" pitchFamily="2" charset="2"/>
              <a:buNone/>
            </a:pPr>
            <a:r>
              <a:rPr lang="ar-EG" altLang="ar-JO" sz="2400" dirty="0" smtClean="0"/>
              <a:t>تقنية </a:t>
            </a:r>
            <a:r>
              <a:rPr lang="ar-EG" altLang="ar-JO" sz="2400" dirty="0"/>
              <a:t>رسومية تشجع التفكير بجانبي الدماغ ، وتعرض بصريا العلاقات بين الأفكار ، وتحسن القدرة على رؤية المشكلة من العديد من الجوانب.</a:t>
            </a:r>
            <a:endParaRPr lang="en-US" altLang="ar-JO" sz="2400" dirty="0"/>
          </a:p>
        </p:txBody>
      </p:sp>
      <p:pic>
        <p:nvPicPr>
          <p:cNvPr id="11" name="Picture 2" descr="Mind Mapping: How It Can Improve Your Productivity - Wayne Elsey">
            <a:extLst>
              <a:ext uri="{FF2B5EF4-FFF2-40B4-BE49-F238E27FC236}">
                <a16:creationId xmlns:a16="http://schemas.microsoft.com/office/drawing/2014/main" xmlns="" id="{B474B220-9984-81E8-2DEF-B0863D8BB2B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575" r="8568" b="1"/>
          <a:stretch/>
        </p:blipFill>
        <p:spPr bwMode="auto">
          <a:xfrm>
            <a:off x="6441743" y="1372567"/>
            <a:ext cx="5685323" cy="5511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7966132"/>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Mind-Mapping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رسم الخرائط </a:t>
              </a:r>
              <a:r>
                <a:rPr lang="ar-EG" sz="2800" b="1" dirty="0" smtClean="0">
                  <a:solidFill>
                    <a:srgbClr val="00B0F0"/>
                  </a:solidFill>
                  <a:latin typeface="Alexandria" charset="0"/>
                  <a:cs typeface="Alexandria" charset="0"/>
                </a:rPr>
                <a:t>الذهنية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pic>
        <p:nvPicPr>
          <p:cNvPr id="12" name="How to Make a Mind Map - The Basics">
            <a:hlinkClick r:id="" action="ppaction://media"/>
            <a:extLst>
              <a:ext uri="{FF2B5EF4-FFF2-40B4-BE49-F238E27FC236}">
                <a16:creationId xmlns:a16="http://schemas.microsoft.com/office/drawing/2014/main" xmlns="" id="{A24FC659-0550-62A3-6CCE-9B2A34536B57}"/>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404092" y="1555842"/>
            <a:ext cx="9572590" cy="5015093"/>
          </a:xfrm>
          <a:prstGeom prst="rect">
            <a:avLst/>
          </a:prstGeom>
        </p:spPr>
      </p:pic>
    </p:spTree>
    <p:extLst>
      <p:ext uri="{BB962C8B-B14F-4D97-AF65-F5344CB8AC3E}">
        <p14:creationId xmlns:p14="http://schemas.microsoft.com/office/powerpoint/2010/main" val="344639088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164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2"/>
                                        </p:tgtEl>
                                      </p:cBhvr>
                                    </p:cmd>
                                  </p:childTnLst>
                                </p:cTn>
                              </p:par>
                            </p:childTnLst>
                          </p:cTn>
                        </p:par>
                      </p:childTnLst>
                    </p:cTn>
                  </p:par>
                </p:childTnLst>
              </p:cTn>
              <p:nextCondLst>
                <p:cond evt="onClick" delay="0">
                  <p:tgtEl>
                    <p:spTgt spid="12"/>
                  </p:tgtEl>
                </p:cond>
              </p:nextCondLst>
            </p:seq>
            <p:video>
              <p:cMediaNode vol="80000">
                <p:cTn id="12" fill="hold" display="0">
                  <p:stCondLst>
                    <p:cond delay="indefinite"/>
                  </p:stCondLst>
                </p:cTn>
                <p:tgtEl>
                  <p:spTgt spid="12"/>
                </p:tgtEl>
              </p:cMediaNode>
            </p:vide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Mind-Mapping </a:t>
              </a:r>
              <a:r>
                <a:rPr lang="en-US" sz="2800" b="1" dirty="0" smtClean="0">
                  <a:solidFill>
                    <a:srgbClr val="00B0F0"/>
                  </a:solidFill>
                  <a:latin typeface="Alexandria" charset="0"/>
                  <a:cs typeface="Alexandria" charset="0"/>
                </a:rPr>
                <a:t>Process</a:t>
              </a:r>
            </a:p>
            <a:p>
              <a:r>
                <a:rPr lang="ar-EG" sz="2800" b="1" dirty="0">
                  <a:solidFill>
                    <a:srgbClr val="00B0F0"/>
                  </a:solidFill>
                  <a:latin typeface="Alexandria" charset="0"/>
                  <a:cs typeface="Alexandria" charset="0"/>
                </a:rPr>
                <a:t>عملية رسم الخرائط الذهنية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2" name="Content Placeholder 2">
            <a:extLst>
              <a:ext uri="{FF2B5EF4-FFF2-40B4-BE49-F238E27FC236}">
                <a16:creationId xmlns:a16="http://schemas.microsoft.com/office/drawing/2014/main" xmlns="" id="{D1C21418-5B12-4A7E-0CD1-736D368AA976}"/>
              </a:ext>
            </a:extLst>
          </p:cNvPr>
          <p:cNvSpPr txBox="1">
            <a:spLocks/>
          </p:cNvSpPr>
          <p:nvPr/>
        </p:nvSpPr>
        <p:spPr>
          <a:xfrm>
            <a:off x="574473" y="1699679"/>
            <a:ext cx="11094367" cy="470112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lnSpc>
                <a:spcPct val="90000"/>
              </a:lnSpc>
              <a:buFont typeface="Wingdings" pitchFamily="2" charset="2"/>
              <a:buChar char="§"/>
            </a:pPr>
            <a:r>
              <a:rPr lang="en-US" altLang="ar-JO" sz="2400" dirty="0"/>
              <a:t>Start by writing down or sketching a picture symbolizing the problem or area of focus in the center of a blank page.</a:t>
            </a:r>
          </a:p>
          <a:p>
            <a:pPr eaLnBrk="1" hangingPunct="1">
              <a:lnSpc>
                <a:spcPct val="90000"/>
              </a:lnSpc>
              <a:buFont typeface="Wingdings" pitchFamily="2" charset="2"/>
              <a:buChar char="§"/>
            </a:pPr>
            <a:r>
              <a:rPr lang="en-US" altLang="ar-JO" sz="2400" dirty="0"/>
              <a:t>Work as quickly as possible and write down every idea that comes into your mind for 20 minutes, connecting each to the central picture or words with a line. </a:t>
            </a:r>
          </a:p>
          <a:p>
            <a:pPr eaLnBrk="1" hangingPunct="1">
              <a:lnSpc>
                <a:spcPct val="90000"/>
              </a:lnSpc>
              <a:buFont typeface="Wingdings" pitchFamily="2" charset="2"/>
              <a:buChar char="§"/>
            </a:pPr>
            <a:r>
              <a:rPr lang="en-US" altLang="ar-JO" sz="2400" dirty="0"/>
              <a:t>Don’t try to force creativity.</a:t>
            </a:r>
          </a:p>
          <a:p>
            <a:pPr eaLnBrk="1" hangingPunct="1">
              <a:lnSpc>
                <a:spcPct val="90000"/>
              </a:lnSpc>
              <a:buFont typeface="Wingdings" pitchFamily="2" charset="2"/>
              <a:buChar char="§"/>
            </a:pPr>
            <a:r>
              <a:rPr lang="en-US" altLang="ar-JO" sz="2400" dirty="0"/>
              <a:t>After a brief rest, begin to integrate the ideas into a mind map. </a:t>
            </a:r>
          </a:p>
          <a:p>
            <a:pPr algn="r" rtl="1">
              <a:buFont typeface="Wingdings" pitchFamily="2" charset="2"/>
              <a:buChar char="§"/>
            </a:pPr>
            <a:r>
              <a:rPr lang="ar-EG" altLang="ar-JO" sz="2400" dirty="0"/>
              <a:t>ابدأ بكتابة أو رسم صورة ترمز إلى المشكلة أو منطقة التركيز في وسط صفحة فارغة.</a:t>
            </a:r>
          </a:p>
          <a:p>
            <a:pPr algn="r" rtl="1">
              <a:buFont typeface="Wingdings" pitchFamily="2" charset="2"/>
              <a:buChar char="§"/>
            </a:pPr>
            <a:r>
              <a:rPr lang="ar-EG" altLang="ar-JO" sz="2400" dirty="0"/>
              <a:t>اعمل في أسرع وقت ممكن واكتب كل فكرة تتبادر إلى ذهنك لمدة 20 دقيقة ، واربط كل منها بالصورة المركزية أو الكلمات بخط. </a:t>
            </a:r>
          </a:p>
          <a:p>
            <a:pPr algn="r" rtl="1">
              <a:buFont typeface="Wingdings" pitchFamily="2" charset="2"/>
              <a:buChar char="§"/>
            </a:pPr>
            <a:r>
              <a:rPr lang="ar-EG" altLang="ar-JO" sz="2400" dirty="0"/>
              <a:t>لا تُجبر نفسك على الإبداع.</a:t>
            </a:r>
          </a:p>
          <a:p>
            <a:pPr algn="r" rtl="1">
              <a:buFont typeface="Wingdings" pitchFamily="2" charset="2"/>
              <a:buChar char="§"/>
            </a:pPr>
            <a:r>
              <a:rPr lang="ar-EG" altLang="ar-JO" sz="2400" dirty="0"/>
              <a:t>بعد فترة راحة قصيرة ، ابدأ في دمج الأفكار في خريطة ذهنية. </a:t>
            </a:r>
          </a:p>
        </p:txBody>
      </p:sp>
    </p:spTree>
    <p:extLst>
      <p:ext uri="{BB962C8B-B14F-4D97-AF65-F5344CB8AC3E}">
        <p14:creationId xmlns:p14="http://schemas.microsoft.com/office/powerpoint/2010/main" val="3508532598"/>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Force-Field Analysis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تحليل مجال القوة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0" name="Rectangle 4">
            <a:extLst>
              <a:ext uri="{FF2B5EF4-FFF2-40B4-BE49-F238E27FC236}">
                <a16:creationId xmlns:a16="http://schemas.microsoft.com/office/drawing/2014/main" xmlns="" id="{8DB904D3-9A9E-3C06-DC4A-129734A0C2AA}"/>
              </a:ext>
            </a:extLst>
          </p:cNvPr>
          <p:cNvSpPr>
            <a:spLocks noChangeArrowheads="1"/>
          </p:cNvSpPr>
          <p:nvPr/>
        </p:nvSpPr>
        <p:spPr bwMode="auto">
          <a:xfrm>
            <a:off x="5868340" y="1542300"/>
            <a:ext cx="5977915" cy="500937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Autofit/>
          </a:bodyPr>
          <a:lstStyle>
            <a:lvl1pPr marL="342900" indent="-342900">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1200150" indent="-28575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marL="457200">
              <a:lnSpc>
                <a:spcPct val="90000"/>
              </a:lnSpc>
              <a:spcBef>
                <a:spcPct val="20000"/>
              </a:spcBef>
              <a:buClr>
                <a:schemeClr val="tx1"/>
              </a:buClr>
              <a:buSzPct val="100000"/>
              <a:buFont typeface="Wingdings" pitchFamily="2" charset="2"/>
              <a:buChar char="§"/>
            </a:pPr>
            <a:r>
              <a:rPr lang="en-US" altLang="ar-JO" sz="2000" dirty="0">
                <a:latin typeface="+mn-lt"/>
                <a:ea typeface="+mn-ea"/>
              </a:rPr>
              <a:t>Force-Field Analysis is a useful technique for evaluating the forces that support and oppose a proposed change. </a:t>
            </a:r>
          </a:p>
          <a:p>
            <a:pPr marL="857250" lvl="1" indent="-342900">
              <a:spcBef>
                <a:spcPct val="20000"/>
              </a:spcBef>
              <a:buClr>
                <a:schemeClr val="tx1"/>
              </a:buClr>
              <a:buFont typeface="Wingdings" pitchFamily="2" charset="2"/>
              <a:buChar char="§"/>
            </a:pPr>
            <a:r>
              <a:rPr lang="en-US" altLang="ar-JO" sz="2000" dirty="0">
                <a:latin typeface="+mn-lt"/>
                <a:ea typeface="+mn-ea"/>
              </a:rPr>
              <a:t>Three columns: </a:t>
            </a:r>
          </a:p>
          <a:p>
            <a:pPr marL="1314450" lvl="2" indent="-342900">
              <a:spcBef>
                <a:spcPct val="20000"/>
              </a:spcBef>
              <a:buClr>
                <a:schemeClr val="tx1"/>
              </a:buClr>
              <a:buFont typeface="Wingdings" pitchFamily="2" charset="2"/>
              <a:buChar char="§"/>
            </a:pPr>
            <a:r>
              <a:rPr lang="en-US" altLang="ar-JO" sz="2000" dirty="0">
                <a:latin typeface="+mn-lt"/>
                <a:ea typeface="+mn-ea"/>
              </a:rPr>
              <a:t>Center: Problem to be addressed</a:t>
            </a:r>
          </a:p>
          <a:p>
            <a:pPr marL="1314450" lvl="2" indent="-342900">
              <a:spcBef>
                <a:spcPct val="20000"/>
              </a:spcBef>
              <a:buClr>
                <a:schemeClr val="tx1"/>
              </a:buClr>
              <a:buFont typeface="Wingdings" pitchFamily="2" charset="2"/>
              <a:buChar char="§"/>
            </a:pPr>
            <a:r>
              <a:rPr lang="en-US" altLang="ar-JO" sz="2000" dirty="0">
                <a:latin typeface="+mn-lt"/>
                <a:ea typeface="+mn-ea"/>
              </a:rPr>
              <a:t>Left: Driving forces</a:t>
            </a:r>
          </a:p>
          <a:p>
            <a:pPr marL="1314450" lvl="2" indent="-342900">
              <a:spcBef>
                <a:spcPct val="20000"/>
              </a:spcBef>
              <a:buClr>
                <a:schemeClr val="tx1"/>
              </a:buClr>
              <a:buFont typeface="Wingdings" pitchFamily="2" charset="2"/>
              <a:buChar char="§"/>
            </a:pPr>
            <a:r>
              <a:rPr lang="en-US" altLang="ar-JO" sz="2000" dirty="0">
                <a:latin typeface="+mn-lt"/>
                <a:ea typeface="+mn-ea"/>
              </a:rPr>
              <a:t>Right: Restraining forces</a:t>
            </a:r>
          </a:p>
          <a:p>
            <a:pPr marL="857250" lvl="1" indent="-342900">
              <a:spcBef>
                <a:spcPct val="20000"/>
              </a:spcBef>
              <a:buClr>
                <a:schemeClr val="tx1"/>
              </a:buClr>
              <a:buFont typeface="Wingdings" pitchFamily="2" charset="2"/>
              <a:buChar char="§"/>
            </a:pPr>
            <a:r>
              <a:rPr lang="en-US" altLang="ar-JO" sz="2000" dirty="0">
                <a:latin typeface="+mn-lt"/>
                <a:ea typeface="+mn-ea"/>
              </a:rPr>
              <a:t>Score each force (-1 to +4) and add them.</a:t>
            </a:r>
          </a:p>
          <a:p>
            <a:pPr marL="457200" algn="r" rtl="1">
              <a:lnSpc>
                <a:spcPct val="90000"/>
              </a:lnSpc>
              <a:spcBef>
                <a:spcPct val="20000"/>
              </a:spcBef>
              <a:buClr>
                <a:schemeClr val="tx1"/>
              </a:buClr>
              <a:buSzPct val="100000"/>
              <a:buFont typeface="Wingdings" pitchFamily="2" charset="2"/>
              <a:buChar char="§"/>
            </a:pPr>
            <a:r>
              <a:rPr lang="ar-EG" altLang="ar-JO" sz="2000" dirty="0" smtClean="0">
                <a:latin typeface="+mn-lt"/>
                <a:ea typeface="+mn-ea"/>
              </a:rPr>
              <a:t>تحليل </a:t>
            </a:r>
            <a:r>
              <a:rPr lang="ar-EG" altLang="ar-JO" sz="2000" dirty="0">
                <a:latin typeface="+mn-lt"/>
                <a:ea typeface="+mn-ea"/>
              </a:rPr>
              <a:t>مجال القوة هو أسلوب مفيد لتقييم القوى التي تدعم وتعارض التغيير المقترح. </a:t>
            </a:r>
          </a:p>
          <a:p>
            <a:pPr marL="457200" algn="r" rtl="1">
              <a:lnSpc>
                <a:spcPct val="90000"/>
              </a:lnSpc>
              <a:spcBef>
                <a:spcPct val="20000"/>
              </a:spcBef>
              <a:buClr>
                <a:schemeClr val="tx1"/>
              </a:buClr>
              <a:buSzPct val="100000"/>
              <a:buFont typeface="Wingdings" pitchFamily="2" charset="2"/>
              <a:buChar char="§"/>
            </a:pPr>
            <a:r>
              <a:rPr lang="ar-EG" altLang="ar-JO" sz="2000" dirty="0" smtClean="0">
                <a:latin typeface="+mn-lt"/>
                <a:ea typeface="+mn-ea"/>
              </a:rPr>
              <a:t>ثلاثة </a:t>
            </a:r>
            <a:r>
              <a:rPr lang="ar-EG" altLang="ar-JO" sz="2000" dirty="0">
                <a:latin typeface="+mn-lt"/>
                <a:ea typeface="+mn-ea"/>
              </a:rPr>
              <a:t>أعمدة: </a:t>
            </a:r>
          </a:p>
          <a:p>
            <a:pPr marL="457200" algn="r" rtl="1">
              <a:lnSpc>
                <a:spcPct val="90000"/>
              </a:lnSpc>
              <a:spcBef>
                <a:spcPct val="20000"/>
              </a:spcBef>
              <a:buClr>
                <a:schemeClr val="tx1"/>
              </a:buClr>
              <a:buSzPct val="100000"/>
              <a:buFont typeface="Courier New" pitchFamily="49" charset="0"/>
              <a:buChar char="o"/>
            </a:pPr>
            <a:r>
              <a:rPr lang="ar-EG" altLang="ar-JO" sz="2000" dirty="0">
                <a:latin typeface="+mn-lt"/>
                <a:ea typeface="+mn-ea"/>
              </a:rPr>
              <a:t>المركز: المشكلة التي يتعين معالجتها</a:t>
            </a:r>
          </a:p>
          <a:p>
            <a:pPr marL="457200" algn="r" rtl="1">
              <a:lnSpc>
                <a:spcPct val="90000"/>
              </a:lnSpc>
              <a:spcBef>
                <a:spcPct val="20000"/>
              </a:spcBef>
              <a:buClr>
                <a:schemeClr val="tx1"/>
              </a:buClr>
              <a:buSzPct val="100000"/>
              <a:buFont typeface="Courier New" pitchFamily="49" charset="0"/>
              <a:buChar char="o"/>
            </a:pPr>
            <a:r>
              <a:rPr lang="ar-EG" altLang="ar-JO" sz="2000" dirty="0">
                <a:latin typeface="+mn-lt"/>
                <a:ea typeface="+mn-ea"/>
              </a:rPr>
              <a:t>على اليسار: القوى الدافعة</a:t>
            </a:r>
          </a:p>
          <a:p>
            <a:pPr marL="457200" algn="r" rtl="1">
              <a:lnSpc>
                <a:spcPct val="90000"/>
              </a:lnSpc>
              <a:spcBef>
                <a:spcPct val="20000"/>
              </a:spcBef>
              <a:buClr>
                <a:schemeClr val="tx1"/>
              </a:buClr>
              <a:buSzPct val="100000"/>
              <a:buFont typeface="Courier New" pitchFamily="49" charset="0"/>
              <a:buChar char="o"/>
            </a:pPr>
            <a:r>
              <a:rPr lang="ar-EG" altLang="ar-JO" sz="2000" dirty="0">
                <a:latin typeface="+mn-lt"/>
                <a:ea typeface="+mn-ea"/>
              </a:rPr>
              <a:t>على اليمين: تقييد القوات</a:t>
            </a:r>
          </a:p>
          <a:p>
            <a:pPr marL="457200" algn="r" rtl="1">
              <a:lnSpc>
                <a:spcPct val="90000"/>
              </a:lnSpc>
              <a:spcBef>
                <a:spcPct val="20000"/>
              </a:spcBef>
              <a:buClr>
                <a:schemeClr val="tx1"/>
              </a:buClr>
              <a:buSzPct val="100000"/>
              <a:buFont typeface="Wingdings" pitchFamily="2" charset="2"/>
              <a:buChar char="§"/>
            </a:pPr>
            <a:r>
              <a:rPr lang="ar-EG" altLang="ar-JO" sz="2000" dirty="0">
                <a:latin typeface="+mn-lt"/>
                <a:ea typeface="+mn-ea"/>
              </a:rPr>
              <a:t>سجل كل قوة (-1 إلى +4) وأضفها.</a:t>
            </a:r>
          </a:p>
        </p:txBody>
      </p:sp>
      <p:pic>
        <p:nvPicPr>
          <p:cNvPr id="11" name="Picture 2" descr="Force Field Analysis - Analyzing the Pressures For and Against Change">
            <a:extLst>
              <a:ext uri="{FF2B5EF4-FFF2-40B4-BE49-F238E27FC236}">
                <a16:creationId xmlns:a16="http://schemas.microsoft.com/office/drawing/2014/main" xmlns="" id="{C39D7C4E-8D59-CE52-3467-D01BC4A7CF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687" y="1641553"/>
            <a:ext cx="5436304" cy="4734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8386221"/>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Sample Force-Field </a:t>
              </a:r>
              <a:r>
                <a:rPr lang="en-US" sz="2800" b="1" dirty="0">
                  <a:solidFill>
                    <a:srgbClr val="00B0F0"/>
                  </a:solidFill>
                  <a:latin typeface="Alexandria" charset="0"/>
                  <a:cs typeface="Alexandria" charset="0"/>
                </a:rPr>
                <a:t>Analysis </a:t>
              </a:r>
              <a:endParaRPr lang="en-US" sz="2800" b="1" dirty="0" smtClean="0">
                <a:solidFill>
                  <a:srgbClr val="00B0F0"/>
                </a:solidFill>
                <a:latin typeface="Alexandria" charset="0"/>
                <a:cs typeface="Alexandria" charset="0"/>
              </a:endParaRPr>
            </a:p>
            <a:p>
              <a:r>
                <a:rPr lang="ar-EG" sz="2800" b="1" dirty="0" smtClean="0">
                  <a:solidFill>
                    <a:srgbClr val="00B0F0"/>
                  </a:solidFill>
                  <a:latin typeface="Alexandria" charset="0"/>
                  <a:cs typeface="Alexandria" charset="0"/>
                </a:rPr>
                <a:t>عينة من تحليل </a:t>
              </a:r>
              <a:r>
                <a:rPr lang="ar-EG" sz="2800" b="1" dirty="0">
                  <a:solidFill>
                    <a:srgbClr val="00B0F0"/>
                  </a:solidFill>
                  <a:latin typeface="Alexandria" charset="0"/>
                  <a:cs typeface="Alexandria" charset="0"/>
                </a:rPr>
                <a:t>مجال </a:t>
              </a:r>
              <a:r>
                <a:rPr lang="ar-EG" sz="2800" b="1" dirty="0" smtClean="0">
                  <a:solidFill>
                    <a:srgbClr val="00B0F0"/>
                  </a:solidFill>
                  <a:latin typeface="Alexandria" charset="0"/>
                  <a:cs typeface="Alexandria" charset="0"/>
                </a:rPr>
                <a:t>القوة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pSp>
        <p:nvGrpSpPr>
          <p:cNvPr id="12" name="Group 11"/>
          <p:cNvGrpSpPr/>
          <p:nvPr/>
        </p:nvGrpSpPr>
        <p:grpSpPr>
          <a:xfrm>
            <a:off x="596643" y="1450117"/>
            <a:ext cx="11003952" cy="5237222"/>
            <a:chOff x="705827" y="1422821"/>
            <a:chExt cx="11003952" cy="5237222"/>
          </a:xfrm>
        </p:grpSpPr>
        <p:grpSp>
          <p:nvGrpSpPr>
            <p:cNvPr id="13" name="Group 12"/>
            <p:cNvGrpSpPr/>
            <p:nvPr/>
          </p:nvGrpSpPr>
          <p:grpSpPr>
            <a:xfrm>
              <a:off x="705827" y="1861180"/>
              <a:ext cx="3866164" cy="3822938"/>
              <a:chOff x="1238099" y="1219723"/>
              <a:chExt cx="3866164" cy="4418586"/>
            </a:xfrm>
          </p:grpSpPr>
          <p:sp>
            <p:nvSpPr>
              <p:cNvPr id="42" name="Right Arrow 41"/>
              <p:cNvSpPr/>
              <p:nvPr/>
            </p:nvSpPr>
            <p:spPr>
              <a:xfrm>
                <a:off x="1238099" y="1219723"/>
                <a:ext cx="3866163" cy="1018509"/>
              </a:xfrm>
              <a:prstGeom prst="rightArrow">
                <a:avLst/>
              </a:prstGeom>
            </p:spPr>
            <p:style>
              <a:lnRef idx="1">
                <a:schemeClr val="accent5"/>
              </a:lnRef>
              <a:fillRef idx="2">
                <a:schemeClr val="accent5"/>
              </a:fillRef>
              <a:effectRef idx="1">
                <a:schemeClr val="accent5"/>
              </a:effectRef>
              <a:fontRef idx="minor">
                <a:schemeClr val="dk1"/>
              </a:fontRef>
            </p:style>
            <p:txBody>
              <a:bodyPr rtlCol="1" anchor="ctr"/>
              <a:lstStyle/>
              <a:p>
                <a:pPr algn="ctr"/>
                <a:endParaRPr lang="ar-EG" b="1"/>
              </a:p>
            </p:txBody>
          </p:sp>
          <p:sp>
            <p:nvSpPr>
              <p:cNvPr id="43" name="Text Box 4">
                <a:extLst>
                  <a:ext uri="{FF2B5EF4-FFF2-40B4-BE49-F238E27FC236}">
                    <a16:creationId xmlns:a16="http://schemas.microsoft.com/office/drawing/2014/main" xmlns="" id="{906DF2F6-61D8-A133-F03E-6DF40515030A}"/>
                  </a:ext>
                </a:extLst>
              </p:cNvPr>
              <p:cNvSpPr txBox="1">
                <a:spLocks noChangeArrowheads="1"/>
              </p:cNvSpPr>
              <p:nvPr/>
            </p:nvSpPr>
            <p:spPr bwMode="auto">
              <a:xfrm>
                <a:off x="1252721" y="1467367"/>
                <a:ext cx="3236074" cy="604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400" dirty="0" smtClean="0">
                    <a:latin typeface="+mn-lt"/>
                  </a:rPr>
                  <a:t>5 Shortage </a:t>
                </a:r>
                <a:r>
                  <a:rPr lang="en-US" altLang="ar-JO" sz="1400" dirty="0">
                    <a:latin typeface="+mn-lt"/>
                  </a:rPr>
                  <a:t>of </a:t>
                </a:r>
                <a:r>
                  <a:rPr lang="en-US" altLang="ar-JO" sz="1400" dirty="0" smtClean="0">
                    <a:latin typeface="+mn-lt"/>
                  </a:rPr>
                  <a:t>pharmacists</a:t>
                </a:r>
              </a:p>
              <a:p>
                <a:pPr algn="ctr"/>
                <a:r>
                  <a:rPr lang="ar-EG" altLang="ar-JO" sz="1400" dirty="0"/>
                  <a:t>نقص </a:t>
                </a:r>
                <a:r>
                  <a:rPr lang="ar-EG" altLang="ar-JO" sz="1400" dirty="0" smtClean="0"/>
                  <a:t>الأدوية</a:t>
                </a:r>
                <a:r>
                  <a:rPr lang="ar-EG" altLang="ar-JO" sz="1400" dirty="0">
                    <a:latin typeface="+mn-lt"/>
                  </a:rPr>
                  <a:t> </a:t>
                </a:r>
                <a:r>
                  <a:rPr lang="ar-EG" altLang="ar-JO" sz="1400" dirty="0" smtClean="0">
                    <a:latin typeface="+mn-lt"/>
                  </a:rPr>
                  <a:t>5</a:t>
                </a:r>
                <a:endParaRPr lang="en-US" altLang="ar-JO" sz="1400" dirty="0"/>
              </a:p>
            </p:txBody>
          </p:sp>
          <p:sp>
            <p:nvSpPr>
              <p:cNvPr id="44" name="Right Arrow 43"/>
              <p:cNvSpPr/>
              <p:nvPr/>
            </p:nvSpPr>
            <p:spPr>
              <a:xfrm>
                <a:off x="1238099" y="2390632"/>
                <a:ext cx="3866164" cy="1018509"/>
              </a:xfrm>
              <a:prstGeom prst="rightArrow">
                <a:avLst/>
              </a:prstGeom>
            </p:spPr>
            <p:style>
              <a:lnRef idx="1">
                <a:schemeClr val="accent5"/>
              </a:lnRef>
              <a:fillRef idx="2">
                <a:schemeClr val="accent5"/>
              </a:fillRef>
              <a:effectRef idx="1">
                <a:schemeClr val="accent5"/>
              </a:effectRef>
              <a:fontRef idx="minor">
                <a:schemeClr val="dk1"/>
              </a:fontRef>
            </p:style>
            <p:txBody>
              <a:bodyPr rtlCol="1" anchor="ctr"/>
              <a:lstStyle/>
              <a:p>
                <a:pPr algn="ctr"/>
                <a:endParaRPr lang="ar-EG" b="1"/>
              </a:p>
            </p:txBody>
          </p:sp>
          <p:sp>
            <p:nvSpPr>
              <p:cNvPr id="45" name="Text Box 4">
                <a:extLst>
                  <a:ext uri="{FF2B5EF4-FFF2-40B4-BE49-F238E27FC236}">
                    <a16:creationId xmlns:a16="http://schemas.microsoft.com/office/drawing/2014/main" xmlns="" id="{906DF2F6-61D8-A133-F03E-6DF40515030A}"/>
                  </a:ext>
                </a:extLst>
              </p:cNvPr>
              <p:cNvSpPr txBox="1">
                <a:spLocks noChangeArrowheads="1"/>
              </p:cNvSpPr>
              <p:nvPr/>
            </p:nvSpPr>
            <p:spPr bwMode="auto">
              <a:xfrm>
                <a:off x="1252719" y="2638276"/>
                <a:ext cx="3236075" cy="604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400" dirty="0">
                    <a:latin typeface="+mn-lt"/>
                  </a:rPr>
                  <a:t>5 Revenue </a:t>
                </a:r>
                <a:r>
                  <a:rPr lang="en-US" altLang="ar-JO" sz="1400" dirty="0" smtClean="0">
                    <a:latin typeface="+mn-lt"/>
                  </a:rPr>
                  <a:t>potential</a:t>
                </a:r>
              </a:p>
              <a:p>
                <a:pPr algn="ctr"/>
                <a:r>
                  <a:rPr lang="ar-EG" altLang="ar-JO" sz="1400" dirty="0"/>
                  <a:t>الإيرادات </a:t>
                </a:r>
                <a:r>
                  <a:rPr lang="ar-EG" altLang="ar-JO" sz="1400" dirty="0" smtClean="0"/>
                  <a:t>المحتملة</a:t>
                </a:r>
                <a:r>
                  <a:rPr lang="ar-EG" altLang="ar-JO" sz="1400" dirty="0">
                    <a:latin typeface="+mn-lt"/>
                  </a:rPr>
                  <a:t> </a:t>
                </a:r>
                <a:r>
                  <a:rPr lang="ar-EG" altLang="ar-JO" sz="1400" dirty="0" smtClean="0">
                    <a:latin typeface="+mn-lt"/>
                  </a:rPr>
                  <a:t> 5</a:t>
                </a:r>
                <a:endParaRPr lang="en-US" altLang="ar-JO" sz="1400" dirty="0"/>
              </a:p>
            </p:txBody>
          </p:sp>
          <p:sp>
            <p:nvSpPr>
              <p:cNvPr id="46" name="Right Arrow 45"/>
              <p:cNvSpPr/>
              <p:nvPr/>
            </p:nvSpPr>
            <p:spPr>
              <a:xfrm>
                <a:off x="1254019" y="3512040"/>
                <a:ext cx="3850244" cy="1018509"/>
              </a:xfrm>
              <a:prstGeom prst="rightArrow">
                <a:avLst/>
              </a:prstGeom>
            </p:spPr>
            <p:style>
              <a:lnRef idx="1">
                <a:schemeClr val="accent5"/>
              </a:lnRef>
              <a:fillRef idx="2">
                <a:schemeClr val="accent5"/>
              </a:fillRef>
              <a:effectRef idx="1">
                <a:schemeClr val="accent5"/>
              </a:effectRef>
              <a:fontRef idx="minor">
                <a:schemeClr val="dk1"/>
              </a:fontRef>
            </p:style>
            <p:txBody>
              <a:bodyPr rtlCol="1" anchor="ctr"/>
              <a:lstStyle/>
              <a:p>
                <a:pPr algn="ctr"/>
                <a:endParaRPr lang="ar-EG" b="1"/>
              </a:p>
            </p:txBody>
          </p:sp>
          <p:sp>
            <p:nvSpPr>
              <p:cNvPr id="47" name="Text Box 4">
                <a:extLst>
                  <a:ext uri="{FF2B5EF4-FFF2-40B4-BE49-F238E27FC236}">
                    <a16:creationId xmlns:a16="http://schemas.microsoft.com/office/drawing/2014/main" xmlns="" id="{906DF2F6-61D8-A133-F03E-6DF40515030A}"/>
                  </a:ext>
                </a:extLst>
              </p:cNvPr>
              <p:cNvSpPr txBox="1">
                <a:spLocks noChangeArrowheads="1"/>
              </p:cNvSpPr>
              <p:nvPr/>
            </p:nvSpPr>
            <p:spPr bwMode="auto">
              <a:xfrm>
                <a:off x="1268640" y="3759684"/>
                <a:ext cx="3222750" cy="604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400" dirty="0">
                    <a:latin typeface="+mn-lt"/>
                  </a:rPr>
                  <a:t>4 Enhanced </a:t>
                </a:r>
                <a:r>
                  <a:rPr lang="en-US" altLang="ar-JO" sz="1400" dirty="0" smtClean="0">
                    <a:latin typeface="+mn-lt"/>
                  </a:rPr>
                  <a:t>reputations</a:t>
                </a:r>
              </a:p>
              <a:p>
                <a:pPr algn="ctr"/>
                <a:r>
                  <a:rPr lang="ar-EG" altLang="ar-JO" sz="1400" dirty="0"/>
                  <a:t> تعزيز </a:t>
                </a:r>
                <a:r>
                  <a:rPr lang="ar-EG" altLang="ar-JO" sz="1400" dirty="0" smtClean="0"/>
                  <a:t>السمعة</a:t>
                </a:r>
                <a:r>
                  <a:rPr lang="ar-EG" altLang="ar-JO" sz="1400" dirty="0">
                    <a:latin typeface="+mn-lt"/>
                  </a:rPr>
                  <a:t> </a:t>
                </a:r>
                <a:r>
                  <a:rPr lang="ar-EG" altLang="ar-JO" sz="1400" dirty="0" smtClean="0">
                    <a:latin typeface="+mn-lt"/>
                  </a:rPr>
                  <a:t> 4</a:t>
                </a:r>
                <a:endParaRPr lang="ar-EG" altLang="ar-JO" sz="1400" dirty="0"/>
              </a:p>
            </p:txBody>
          </p:sp>
          <p:sp>
            <p:nvSpPr>
              <p:cNvPr id="48" name="Right Arrow 47"/>
              <p:cNvSpPr/>
              <p:nvPr/>
            </p:nvSpPr>
            <p:spPr>
              <a:xfrm>
                <a:off x="1242643" y="4619800"/>
                <a:ext cx="3861620" cy="1018509"/>
              </a:xfrm>
              <a:prstGeom prst="rightArrow">
                <a:avLst/>
              </a:prstGeom>
            </p:spPr>
            <p:style>
              <a:lnRef idx="1">
                <a:schemeClr val="accent5"/>
              </a:lnRef>
              <a:fillRef idx="2">
                <a:schemeClr val="accent5"/>
              </a:fillRef>
              <a:effectRef idx="1">
                <a:schemeClr val="accent5"/>
              </a:effectRef>
              <a:fontRef idx="minor">
                <a:schemeClr val="dk1"/>
              </a:fontRef>
            </p:style>
            <p:txBody>
              <a:bodyPr rtlCol="1" anchor="ctr"/>
              <a:lstStyle/>
              <a:p>
                <a:pPr algn="ctr"/>
                <a:endParaRPr lang="ar-EG" b="1"/>
              </a:p>
            </p:txBody>
          </p:sp>
          <p:sp>
            <p:nvSpPr>
              <p:cNvPr id="49" name="Text Box 4">
                <a:extLst>
                  <a:ext uri="{FF2B5EF4-FFF2-40B4-BE49-F238E27FC236}">
                    <a16:creationId xmlns:a16="http://schemas.microsoft.com/office/drawing/2014/main" xmlns="" id="{906DF2F6-61D8-A133-F03E-6DF40515030A}"/>
                  </a:ext>
                </a:extLst>
              </p:cNvPr>
              <p:cNvSpPr txBox="1">
                <a:spLocks noChangeArrowheads="1"/>
              </p:cNvSpPr>
              <p:nvPr/>
            </p:nvSpPr>
            <p:spPr bwMode="auto">
              <a:xfrm>
                <a:off x="1257264" y="4835896"/>
                <a:ext cx="3232272" cy="604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400" dirty="0">
                    <a:latin typeface="+mn-lt"/>
                  </a:rPr>
                  <a:t>4 Strong teaching traditions in </a:t>
                </a:r>
                <a:r>
                  <a:rPr lang="en-US" altLang="ar-JO" sz="1400" dirty="0" smtClean="0">
                    <a:latin typeface="+mn-lt"/>
                  </a:rPr>
                  <a:t>sciences</a:t>
                </a:r>
              </a:p>
              <a:p>
                <a:pPr algn="ctr"/>
                <a:r>
                  <a:rPr lang="ar-EG" altLang="ar-JO" sz="1400" dirty="0" smtClean="0"/>
                  <a:t>تقاليد </a:t>
                </a:r>
                <a:r>
                  <a:rPr lang="ar-EG" altLang="ar-JO" sz="1400" dirty="0"/>
                  <a:t>تدريس قوية في تدريس </a:t>
                </a:r>
                <a:r>
                  <a:rPr lang="ar-EG" altLang="ar-JO" sz="1400" dirty="0" smtClean="0"/>
                  <a:t>العلوم 4</a:t>
                </a:r>
                <a:endParaRPr lang="ar-EG" altLang="ar-JO" sz="1400" dirty="0"/>
              </a:p>
            </p:txBody>
          </p:sp>
        </p:grpSp>
        <p:grpSp>
          <p:nvGrpSpPr>
            <p:cNvPr id="17" name="Group 16"/>
            <p:cNvGrpSpPr/>
            <p:nvPr/>
          </p:nvGrpSpPr>
          <p:grpSpPr>
            <a:xfrm>
              <a:off x="4817660" y="1861180"/>
              <a:ext cx="2470244" cy="3822937"/>
              <a:chOff x="4817660" y="1424443"/>
              <a:chExt cx="2470244" cy="4418586"/>
            </a:xfrm>
          </p:grpSpPr>
          <p:sp>
            <p:nvSpPr>
              <p:cNvPr id="40" name="Rectangle 39"/>
              <p:cNvSpPr/>
              <p:nvPr/>
            </p:nvSpPr>
            <p:spPr>
              <a:xfrm>
                <a:off x="4817660" y="1424443"/>
                <a:ext cx="2470244" cy="4418586"/>
              </a:xfrm>
              <a:prstGeom prst="rect">
                <a:avLst/>
              </a:prstGeom>
              <a:solidFill>
                <a:schemeClr val="bg2">
                  <a:lumMod val="90000"/>
                </a:schemeClr>
              </a:solidFill>
              <a:ln>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b="1"/>
              </a:p>
            </p:txBody>
          </p:sp>
          <p:sp>
            <p:nvSpPr>
              <p:cNvPr id="41" name="Text Box 4">
                <a:extLst>
                  <a:ext uri="{FF2B5EF4-FFF2-40B4-BE49-F238E27FC236}">
                    <a16:creationId xmlns:a16="http://schemas.microsoft.com/office/drawing/2014/main" xmlns="" id="{906DF2F6-61D8-A133-F03E-6DF40515030A}"/>
                  </a:ext>
                </a:extLst>
              </p:cNvPr>
              <p:cNvSpPr txBox="1">
                <a:spLocks noChangeArrowheads="1"/>
              </p:cNvSpPr>
              <p:nvPr/>
            </p:nvSpPr>
            <p:spPr bwMode="auto">
              <a:xfrm>
                <a:off x="4926841" y="1673855"/>
                <a:ext cx="2239233" cy="4001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lnSpc>
                    <a:spcPct val="150000"/>
                  </a:lnSpc>
                </a:pPr>
                <a:r>
                  <a:rPr lang="en-US" u="sng" dirty="0">
                    <a:latin typeface="+mn-lt"/>
                  </a:rPr>
                  <a:t>Issue</a:t>
                </a:r>
                <a:endParaRPr lang="en-US" dirty="0">
                  <a:latin typeface="+mn-lt"/>
                </a:endParaRPr>
              </a:p>
              <a:p>
                <a:pPr algn="ctr">
                  <a:lnSpc>
                    <a:spcPct val="150000"/>
                  </a:lnSpc>
                </a:pPr>
                <a:r>
                  <a:rPr lang="en-US" sz="1600" dirty="0">
                    <a:latin typeface="+mn-lt"/>
                  </a:rPr>
                  <a:t>Launch a pharmacy school in a traditional undergraduate liberal arts </a:t>
                </a:r>
                <a:r>
                  <a:rPr lang="en-US" sz="1600" dirty="0" smtClean="0">
                    <a:latin typeface="+mn-lt"/>
                  </a:rPr>
                  <a:t>college?</a:t>
                </a:r>
              </a:p>
              <a:p>
                <a:pPr algn="ctr">
                  <a:lnSpc>
                    <a:spcPct val="150000"/>
                  </a:lnSpc>
                </a:pPr>
                <a:r>
                  <a:rPr lang="ar-EG" sz="1600" u="sng" dirty="0" smtClean="0">
                    <a:latin typeface="+mn-lt"/>
                  </a:rPr>
                  <a:t>الأمر</a:t>
                </a:r>
              </a:p>
              <a:p>
                <a:pPr algn="ctr">
                  <a:lnSpc>
                    <a:spcPct val="150000"/>
                  </a:lnSpc>
                </a:pPr>
                <a:r>
                  <a:rPr lang="ar-EG" sz="1600" dirty="0" smtClean="0"/>
                  <a:t>هل ترغب في إطلاق </a:t>
                </a:r>
                <a:r>
                  <a:rPr lang="ar-EG" sz="1600" dirty="0"/>
                  <a:t>مدرسة </a:t>
                </a:r>
                <a:r>
                  <a:rPr lang="ar-EG" sz="1600" dirty="0" smtClean="0"/>
                  <a:t>للصيدلة </a:t>
                </a:r>
                <a:r>
                  <a:rPr lang="ar-EG" sz="1600" dirty="0"/>
                  <a:t>في كلية الفنون الحرة الجامعية التقليدية</a:t>
                </a:r>
                <a:r>
                  <a:rPr lang="ar-EG" sz="1600" dirty="0" smtClean="0"/>
                  <a:t>؟</a:t>
                </a:r>
                <a:endParaRPr lang="en-US" sz="1600" dirty="0" smtClean="0">
                  <a:latin typeface="+mn-lt"/>
                </a:endParaRPr>
              </a:p>
            </p:txBody>
          </p:sp>
        </p:grpSp>
        <p:grpSp>
          <p:nvGrpSpPr>
            <p:cNvPr id="18" name="Group 17"/>
            <p:cNvGrpSpPr/>
            <p:nvPr/>
          </p:nvGrpSpPr>
          <p:grpSpPr>
            <a:xfrm>
              <a:off x="7515872" y="1876966"/>
              <a:ext cx="4193907" cy="3795622"/>
              <a:chOff x="7515872" y="1440229"/>
              <a:chExt cx="4193907" cy="4387013"/>
            </a:xfrm>
          </p:grpSpPr>
          <p:grpSp>
            <p:nvGrpSpPr>
              <p:cNvPr id="28" name="Group 27"/>
              <p:cNvGrpSpPr/>
              <p:nvPr/>
            </p:nvGrpSpPr>
            <p:grpSpPr>
              <a:xfrm>
                <a:off x="7518234" y="1440229"/>
                <a:ext cx="4190259" cy="986936"/>
                <a:chOff x="7518234" y="1440229"/>
                <a:chExt cx="3851425" cy="986936"/>
              </a:xfrm>
            </p:grpSpPr>
            <p:sp>
              <p:nvSpPr>
                <p:cNvPr id="38" name="Left Arrow 37"/>
                <p:cNvSpPr/>
                <p:nvPr/>
              </p:nvSpPr>
              <p:spPr>
                <a:xfrm>
                  <a:off x="7518234" y="1440229"/>
                  <a:ext cx="3850244" cy="986936"/>
                </a:xfrm>
                <a:prstGeom prst="leftArrow">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b="1"/>
                </a:p>
              </p:txBody>
            </p:sp>
            <p:sp>
              <p:nvSpPr>
                <p:cNvPr id="39" name="Text Box 4">
                  <a:extLst>
                    <a:ext uri="{FF2B5EF4-FFF2-40B4-BE49-F238E27FC236}">
                      <a16:creationId xmlns:a16="http://schemas.microsoft.com/office/drawing/2014/main" xmlns="" id="{906DF2F6-61D8-A133-F03E-6DF40515030A}"/>
                    </a:ext>
                  </a:extLst>
                </p:cNvPr>
                <p:cNvSpPr txBox="1">
                  <a:spLocks noChangeArrowheads="1"/>
                </p:cNvSpPr>
                <p:nvPr/>
              </p:nvSpPr>
              <p:spPr bwMode="auto">
                <a:xfrm>
                  <a:off x="8133585" y="1642810"/>
                  <a:ext cx="3236074" cy="604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400" dirty="0">
                      <a:latin typeface="+mn-lt"/>
                    </a:rPr>
                    <a:t>Cost to establish -</a:t>
                  </a:r>
                  <a:r>
                    <a:rPr lang="en-US" altLang="ar-JO" sz="1400" dirty="0" smtClean="0">
                      <a:latin typeface="+mn-lt"/>
                    </a:rPr>
                    <a:t>4</a:t>
                  </a:r>
                </a:p>
                <a:p>
                  <a:pPr algn="ctr"/>
                  <a:r>
                    <a:rPr lang="ar-EG" altLang="ar-JO" sz="1400" dirty="0"/>
                    <a:t>تكلفة التأسيس </a:t>
                  </a:r>
                  <a:r>
                    <a:rPr lang="ar-EG" altLang="ar-JO" sz="1400" dirty="0" smtClean="0"/>
                    <a:t>(-4</a:t>
                  </a:r>
                  <a:r>
                    <a:rPr lang="ar-EG" altLang="ar-JO" sz="1400" dirty="0">
                      <a:latin typeface="+mn-lt"/>
                    </a:rPr>
                    <a:t>)</a:t>
                  </a:r>
                  <a:endParaRPr lang="ar-EG" altLang="ar-JO" sz="1400" dirty="0"/>
                </a:p>
              </p:txBody>
            </p:sp>
          </p:grpSp>
          <p:grpSp>
            <p:nvGrpSpPr>
              <p:cNvPr id="29" name="Group 28"/>
              <p:cNvGrpSpPr/>
              <p:nvPr/>
            </p:nvGrpSpPr>
            <p:grpSpPr>
              <a:xfrm>
                <a:off x="7517053" y="2611138"/>
                <a:ext cx="4192726" cy="986936"/>
                <a:chOff x="7518234" y="1440229"/>
                <a:chExt cx="3851425" cy="986936"/>
              </a:xfrm>
            </p:grpSpPr>
            <p:sp>
              <p:nvSpPr>
                <p:cNvPr id="36" name="Left Arrow 35"/>
                <p:cNvSpPr/>
                <p:nvPr/>
              </p:nvSpPr>
              <p:spPr>
                <a:xfrm>
                  <a:off x="7518234" y="1440229"/>
                  <a:ext cx="3850244" cy="986936"/>
                </a:xfrm>
                <a:prstGeom prst="leftArrow">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b="1"/>
                </a:p>
              </p:txBody>
            </p:sp>
            <p:sp>
              <p:nvSpPr>
                <p:cNvPr id="37" name="Text Box 4">
                  <a:extLst>
                    <a:ext uri="{FF2B5EF4-FFF2-40B4-BE49-F238E27FC236}">
                      <a16:creationId xmlns:a16="http://schemas.microsoft.com/office/drawing/2014/main" xmlns="" id="{906DF2F6-61D8-A133-F03E-6DF40515030A}"/>
                    </a:ext>
                  </a:extLst>
                </p:cNvPr>
                <p:cNvSpPr txBox="1">
                  <a:spLocks noChangeArrowheads="1"/>
                </p:cNvSpPr>
                <p:nvPr/>
              </p:nvSpPr>
              <p:spPr bwMode="auto">
                <a:xfrm>
                  <a:off x="8133585" y="1642810"/>
                  <a:ext cx="3236074" cy="604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400" dirty="0">
                      <a:latin typeface="+mn-lt"/>
                    </a:rPr>
                    <a:t>Mission consistent</a:t>
                  </a:r>
                  <a:r>
                    <a:rPr lang="en-US" altLang="ar-JO" sz="1400" dirty="0" smtClean="0">
                      <a:latin typeface="+mn-lt"/>
                    </a:rPr>
                    <a:t>? -5</a:t>
                  </a:r>
                </a:p>
                <a:p>
                  <a:pPr algn="ctr"/>
                  <a:r>
                    <a:rPr lang="ar-EG" altLang="ar-JO" sz="1400" dirty="0"/>
                    <a:t>هل متسق مع مهمة المنظمة</a:t>
                  </a:r>
                  <a:r>
                    <a:rPr lang="ar-EG" altLang="ar-JO" sz="1400" dirty="0" smtClean="0"/>
                    <a:t>؟</a:t>
                  </a:r>
                  <a:r>
                    <a:rPr lang="ar-EG" altLang="ar-JO" sz="1400" dirty="0">
                      <a:latin typeface="+mn-lt"/>
                    </a:rPr>
                    <a:t> </a:t>
                  </a:r>
                  <a:r>
                    <a:rPr lang="ar-EG" altLang="ar-JO" sz="1400" dirty="0" smtClean="0">
                      <a:latin typeface="+mn-lt"/>
                    </a:rPr>
                    <a:t>   (-5)</a:t>
                  </a:r>
                  <a:endParaRPr lang="en-US" altLang="ar-JO" sz="1400" dirty="0"/>
                </a:p>
              </p:txBody>
            </p:sp>
          </p:grpSp>
          <p:grpSp>
            <p:nvGrpSpPr>
              <p:cNvPr id="30" name="Group 29"/>
              <p:cNvGrpSpPr/>
              <p:nvPr/>
            </p:nvGrpSpPr>
            <p:grpSpPr>
              <a:xfrm>
                <a:off x="7515872" y="3732546"/>
                <a:ext cx="4193907" cy="986936"/>
                <a:chOff x="7518234" y="1440229"/>
                <a:chExt cx="3851425" cy="986936"/>
              </a:xfrm>
            </p:grpSpPr>
            <p:sp>
              <p:nvSpPr>
                <p:cNvPr id="34" name="Left Arrow 33"/>
                <p:cNvSpPr/>
                <p:nvPr/>
              </p:nvSpPr>
              <p:spPr>
                <a:xfrm>
                  <a:off x="7518234" y="1440229"/>
                  <a:ext cx="3850244" cy="986936"/>
                </a:xfrm>
                <a:prstGeom prst="leftArrow">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b="1"/>
                </a:p>
              </p:txBody>
            </p:sp>
            <p:sp>
              <p:nvSpPr>
                <p:cNvPr id="35" name="Text Box 4">
                  <a:extLst>
                    <a:ext uri="{FF2B5EF4-FFF2-40B4-BE49-F238E27FC236}">
                      <a16:creationId xmlns:a16="http://schemas.microsoft.com/office/drawing/2014/main" xmlns="" id="{906DF2F6-61D8-A133-F03E-6DF40515030A}"/>
                    </a:ext>
                  </a:extLst>
                </p:cNvPr>
                <p:cNvSpPr txBox="1">
                  <a:spLocks noChangeArrowheads="1"/>
                </p:cNvSpPr>
                <p:nvPr/>
              </p:nvSpPr>
              <p:spPr bwMode="auto">
                <a:xfrm>
                  <a:off x="8133585" y="1642810"/>
                  <a:ext cx="3236074" cy="604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400" dirty="0">
                      <a:latin typeface="+mn-lt"/>
                    </a:rPr>
                    <a:t>Small </a:t>
                  </a:r>
                  <a:r>
                    <a:rPr lang="en-US" altLang="ar-JO" sz="1400" dirty="0" smtClean="0">
                      <a:latin typeface="+mn-lt"/>
                    </a:rPr>
                    <a:t>town location  -2</a:t>
                  </a:r>
                </a:p>
                <a:p>
                  <a:pPr algn="ctr"/>
                  <a:r>
                    <a:rPr lang="ar-EG" altLang="ar-JO" sz="1400" dirty="0"/>
                    <a:t>موقع البلدة الصغيرة </a:t>
                  </a:r>
                  <a:r>
                    <a:rPr lang="ar-EG" altLang="ar-JO" sz="1400" dirty="0" smtClean="0"/>
                    <a:t>(-2</a:t>
                  </a:r>
                  <a:r>
                    <a:rPr lang="ar-EG" altLang="ar-JO" sz="1400" dirty="0">
                      <a:latin typeface="+mn-lt"/>
                    </a:rPr>
                    <a:t>)</a:t>
                  </a:r>
                  <a:endParaRPr lang="ar-EG" altLang="ar-JO" sz="1400" dirty="0"/>
                </a:p>
              </p:txBody>
            </p:sp>
          </p:grpSp>
          <p:grpSp>
            <p:nvGrpSpPr>
              <p:cNvPr id="31" name="Group 30"/>
              <p:cNvGrpSpPr/>
              <p:nvPr/>
            </p:nvGrpSpPr>
            <p:grpSpPr>
              <a:xfrm>
                <a:off x="7518234" y="4840306"/>
                <a:ext cx="4191545" cy="986936"/>
                <a:chOff x="7518234" y="1440229"/>
                <a:chExt cx="3851425" cy="986936"/>
              </a:xfrm>
            </p:grpSpPr>
            <p:sp>
              <p:nvSpPr>
                <p:cNvPr id="32" name="Left Arrow 31"/>
                <p:cNvSpPr/>
                <p:nvPr/>
              </p:nvSpPr>
              <p:spPr>
                <a:xfrm>
                  <a:off x="7518234" y="1440229"/>
                  <a:ext cx="3850244" cy="986936"/>
                </a:xfrm>
                <a:prstGeom prst="leftArrow">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b="1"/>
                </a:p>
              </p:txBody>
            </p:sp>
            <p:sp>
              <p:nvSpPr>
                <p:cNvPr id="33" name="Text Box 4">
                  <a:extLst>
                    <a:ext uri="{FF2B5EF4-FFF2-40B4-BE49-F238E27FC236}">
                      <a16:creationId xmlns:a16="http://schemas.microsoft.com/office/drawing/2014/main" xmlns="" id="{906DF2F6-61D8-A133-F03E-6DF40515030A}"/>
                    </a:ext>
                  </a:extLst>
                </p:cNvPr>
                <p:cNvSpPr txBox="1">
                  <a:spLocks noChangeArrowheads="1"/>
                </p:cNvSpPr>
                <p:nvPr/>
              </p:nvSpPr>
              <p:spPr bwMode="auto">
                <a:xfrm>
                  <a:off x="8133585" y="1642810"/>
                  <a:ext cx="3236074" cy="604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400" dirty="0">
                      <a:latin typeface="+mn-lt"/>
                    </a:rPr>
                    <a:t>Loss of focus on undergraduate </a:t>
                  </a:r>
                  <a:r>
                    <a:rPr lang="en-US" altLang="ar-JO" sz="1400" dirty="0" smtClean="0">
                      <a:latin typeface="+mn-lt"/>
                    </a:rPr>
                    <a:t>program  -3</a:t>
                  </a:r>
                </a:p>
                <a:p>
                  <a:pPr algn="ctr"/>
                  <a:r>
                    <a:rPr lang="ar-EG" altLang="ar-JO" sz="1400" dirty="0"/>
                    <a:t>فقدان التركيز على برنامج البكالوريوس </a:t>
                  </a:r>
                  <a:r>
                    <a:rPr lang="ar-EG" altLang="ar-JO" sz="1400" dirty="0" smtClean="0"/>
                    <a:t>(-3</a:t>
                  </a:r>
                  <a:r>
                    <a:rPr lang="ar-EG" altLang="ar-JO" sz="1400" dirty="0">
                      <a:latin typeface="+mn-lt"/>
                    </a:rPr>
                    <a:t>)</a:t>
                  </a:r>
                  <a:endParaRPr lang="ar-EG" altLang="ar-JO" sz="1400" dirty="0"/>
                </a:p>
              </p:txBody>
            </p:sp>
          </p:grpSp>
        </p:grpSp>
        <p:sp>
          <p:nvSpPr>
            <p:cNvPr id="19" name="Text Box 4">
              <a:extLst>
                <a:ext uri="{FF2B5EF4-FFF2-40B4-BE49-F238E27FC236}">
                  <a16:creationId xmlns:a16="http://schemas.microsoft.com/office/drawing/2014/main" xmlns="" id="{906DF2F6-61D8-A133-F03E-6DF40515030A}"/>
                </a:ext>
              </a:extLst>
            </p:cNvPr>
            <p:cNvSpPr txBox="1">
              <a:spLocks noChangeArrowheads="1"/>
            </p:cNvSpPr>
            <p:nvPr/>
          </p:nvSpPr>
          <p:spPr bwMode="auto">
            <a:xfrm>
              <a:off x="4299671" y="5705936"/>
              <a:ext cx="365697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400" dirty="0">
                  <a:latin typeface="+mn-lt"/>
                </a:rPr>
                <a:t>Total </a:t>
              </a:r>
              <a:r>
                <a:rPr lang="en-US" altLang="ar-JO" sz="1400" dirty="0" smtClean="0">
                  <a:latin typeface="+mn-lt"/>
                </a:rPr>
                <a:t>Score= 18 + -14 = +4 </a:t>
              </a:r>
            </a:p>
            <a:p>
              <a:pPr algn="ctr"/>
              <a:r>
                <a:rPr lang="en-US" altLang="ar-JO" sz="1400" dirty="0" smtClean="0">
                  <a:latin typeface="+mn-lt"/>
                </a:rPr>
                <a:t>Decision</a:t>
              </a:r>
              <a:r>
                <a:rPr lang="en-US" altLang="ar-JO" sz="1400" dirty="0">
                  <a:latin typeface="+mn-lt"/>
                </a:rPr>
                <a:t>: Launch pharmacy </a:t>
              </a:r>
              <a:r>
                <a:rPr lang="en-US" altLang="ar-JO" sz="1400" dirty="0" smtClean="0">
                  <a:latin typeface="+mn-lt"/>
                </a:rPr>
                <a:t>school</a:t>
              </a:r>
            </a:p>
            <a:p>
              <a:pPr algn="ctr" rtl="1"/>
              <a:r>
                <a:rPr lang="ar-EG" altLang="ar-JO" sz="1400" dirty="0">
                  <a:latin typeface="+mn-lt"/>
                </a:rPr>
                <a:t>مجموع النقاط = 18 + -14 = +4 </a:t>
              </a:r>
            </a:p>
            <a:p>
              <a:pPr algn="ctr" rtl="1"/>
              <a:r>
                <a:rPr lang="ar-EG" altLang="ar-JO" sz="1400" dirty="0">
                  <a:latin typeface="+mn-lt"/>
                </a:rPr>
                <a:t>القرار: إطلاق مدرسة </a:t>
              </a:r>
              <a:r>
                <a:rPr lang="ar-EG" altLang="ar-JO" sz="1400" dirty="0" smtClean="0">
                  <a:latin typeface="+mn-lt"/>
                </a:rPr>
                <a:t>الصيدلة</a:t>
              </a:r>
              <a:endParaRPr lang="ar-EG" altLang="ar-JO" sz="1400" dirty="0">
                <a:latin typeface="+mn-lt"/>
              </a:endParaRPr>
            </a:p>
          </p:txBody>
        </p:sp>
        <p:sp>
          <p:nvSpPr>
            <p:cNvPr id="23" name="Text Box 4">
              <a:extLst>
                <a:ext uri="{FF2B5EF4-FFF2-40B4-BE49-F238E27FC236}">
                  <a16:creationId xmlns:a16="http://schemas.microsoft.com/office/drawing/2014/main" xmlns="" id="{906DF2F6-61D8-A133-F03E-6DF40515030A}"/>
                </a:ext>
              </a:extLst>
            </p:cNvPr>
            <p:cNvSpPr txBox="1">
              <a:spLocks noChangeArrowheads="1"/>
            </p:cNvSpPr>
            <p:nvPr/>
          </p:nvSpPr>
          <p:spPr bwMode="auto">
            <a:xfrm>
              <a:off x="1024254" y="5615770"/>
              <a:ext cx="26469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400" dirty="0" smtClean="0">
                  <a:latin typeface="+mn-lt"/>
                </a:rPr>
                <a:t>Total = 18</a:t>
              </a:r>
            </a:p>
          </p:txBody>
        </p:sp>
        <p:sp>
          <p:nvSpPr>
            <p:cNvPr id="24" name="Text Box 4">
              <a:extLst>
                <a:ext uri="{FF2B5EF4-FFF2-40B4-BE49-F238E27FC236}">
                  <a16:creationId xmlns:a16="http://schemas.microsoft.com/office/drawing/2014/main" xmlns="" id="{906DF2F6-61D8-A133-F03E-6DF40515030A}"/>
                </a:ext>
              </a:extLst>
            </p:cNvPr>
            <p:cNvSpPr txBox="1">
              <a:spLocks noChangeArrowheads="1"/>
            </p:cNvSpPr>
            <p:nvPr/>
          </p:nvSpPr>
          <p:spPr bwMode="auto">
            <a:xfrm>
              <a:off x="8624371" y="5672588"/>
              <a:ext cx="26469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400" dirty="0" smtClean="0">
                  <a:latin typeface="+mn-lt"/>
                </a:rPr>
                <a:t>Total=   -14 </a:t>
              </a:r>
            </a:p>
          </p:txBody>
        </p:sp>
        <p:sp>
          <p:nvSpPr>
            <p:cNvPr id="25" name="Text Box 4">
              <a:extLst>
                <a:ext uri="{FF2B5EF4-FFF2-40B4-BE49-F238E27FC236}">
                  <a16:creationId xmlns:a16="http://schemas.microsoft.com/office/drawing/2014/main" xmlns="" id="{906DF2F6-61D8-A133-F03E-6DF40515030A}"/>
                </a:ext>
              </a:extLst>
            </p:cNvPr>
            <p:cNvSpPr txBox="1">
              <a:spLocks noChangeArrowheads="1"/>
            </p:cNvSpPr>
            <p:nvPr/>
          </p:nvSpPr>
          <p:spPr bwMode="auto">
            <a:xfrm>
              <a:off x="1024254" y="1447891"/>
              <a:ext cx="264697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600" u="sng" dirty="0">
                  <a:latin typeface="+mn-lt"/>
                </a:rPr>
                <a:t>Driving </a:t>
              </a:r>
              <a:r>
                <a:rPr lang="en-US" altLang="ar-JO" sz="1600" u="sng" dirty="0" smtClean="0">
                  <a:latin typeface="+mn-lt"/>
                </a:rPr>
                <a:t>Forces</a:t>
              </a:r>
            </a:p>
            <a:p>
              <a:pPr algn="ctr"/>
              <a:r>
                <a:rPr lang="ar-EG" altLang="ar-JO" sz="1600" u="sng" dirty="0" smtClean="0">
                  <a:latin typeface="+mn-lt"/>
                </a:rPr>
                <a:t>القوى الدافعة</a:t>
              </a:r>
              <a:endParaRPr lang="en-US" altLang="ar-JO" sz="1600" u="sng" dirty="0" smtClean="0">
                <a:latin typeface="+mn-lt"/>
              </a:endParaRPr>
            </a:p>
          </p:txBody>
        </p:sp>
        <p:sp>
          <p:nvSpPr>
            <p:cNvPr id="26" name="Text Box 4">
              <a:extLst>
                <a:ext uri="{FF2B5EF4-FFF2-40B4-BE49-F238E27FC236}">
                  <a16:creationId xmlns:a16="http://schemas.microsoft.com/office/drawing/2014/main" xmlns="" id="{906DF2F6-61D8-A133-F03E-6DF40515030A}"/>
                </a:ext>
              </a:extLst>
            </p:cNvPr>
            <p:cNvSpPr txBox="1">
              <a:spLocks noChangeArrowheads="1"/>
            </p:cNvSpPr>
            <p:nvPr/>
          </p:nvSpPr>
          <p:spPr bwMode="auto">
            <a:xfrm>
              <a:off x="8624371" y="1422821"/>
              <a:ext cx="264697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defPPr>
                <a:defRPr lang="en-US"/>
              </a:defPPr>
              <a:lvl1pPr>
                <a:spcBef>
                  <a:spcPct val="0"/>
                </a:spcBef>
                <a:buClrTx/>
                <a:buSzTx/>
                <a:buFont typeface="Wingdings 3" pitchFamily="2" charset="2"/>
                <a:buNone/>
                <a:defRPr b="1">
                  <a:latin typeface="Arial Black" panose="020B0604020202020204" pitchFamily="34" charset="0"/>
                  <a:ea typeface="MS PGothic" panose="020B0600070205080204" pitchFamily="34" charset="-128"/>
                </a:defRPr>
              </a:lvl1pPr>
              <a:lvl2pPr marL="37931725" indent="-37474525">
                <a:spcBef>
                  <a:spcPts val="325"/>
                </a:spcBef>
                <a:buClr>
                  <a:schemeClr val="accent1"/>
                </a:buClr>
                <a:buFont typeface="Verdana" panose="020B0604030504040204" pitchFamily="34" charset="0"/>
                <a:buChar char="◦"/>
                <a:defRPr sz="2300">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latin typeface="Lucida Sans Unicode" panose="020B0602030504020204" pitchFamily="34" charset="0"/>
                  <a:ea typeface="MS PGothic" panose="020B0600070205080204" pitchFamily="34" charset="-128"/>
                </a:defRPr>
              </a:lvl9pPr>
            </a:lstStyle>
            <a:p>
              <a:pPr algn="ctr"/>
              <a:r>
                <a:rPr lang="en-US" altLang="ar-JO" sz="1600" u="sng" dirty="0">
                  <a:latin typeface="+mn-lt"/>
                </a:rPr>
                <a:t>Restraining </a:t>
              </a:r>
              <a:r>
                <a:rPr lang="en-US" altLang="ar-JO" sz="1600" u="sng" dirty="0" smtClean="0">
                  <a:latin typeface="+mn-lt"/>
                </a:rPr>
                <a:t>Forces</a:t>
              </a:r>
            </a:p>
            <a:p>
              <a:pPr algn="ctr"/>
              <a:r>
                <a:rPr lang="ar-EG" altLang="ar-JO" sz="1600" u="sng" dirty="0" smtClean="0">
                  <a:latin typeface="+mn-lt"/>
                </a:rPr>
                <a:t>القوى المانعة</a:t>
              </a:r>
              <a:endParaRPr lang="en-US" altLang="ar-JO" sz="1600" u="sng" dirty="0" smtClean="0">
                <a:latin typeface="+mn-lt"/>
              </a:endParaRPr>
            </a:p>
          </p:txBody>
        </p:sp>
      </p:grpSp>
    </p:spTree>
    <p:extLst>
      <p:ext uri="{BB962C8B-B14F-4D97-AF65-F5344CB8AC3E}">
        <p14:creationId xmlns:p14="http://schemas.microsoft.com/office/powerpoint/2010/main" val="243302996"/>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523220"/>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TRIZ</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0" name="Rectangle 4">
            <a:extLst>
              <a:ext uri="{FF2B5EF4-FFF2-40B4-BE49-F238E27FC236}">
                <a16:creationId xmlns:a16="http://schemas.microsoft.com/office/drawing/2014/main" xmlns="" id="{ED495D8F-AEE4-1C3C-90CF-601F6AA2B491}"/>
              </a:ext>
            </a:extLst>
          </p:cNvPr>
          <p:cNvSpPr>
            <a:spLocks noChangeArrowheads="1"/>
          </p:cNvSpPr>
          <p:nvPr/>
        </p:nvSpPr>
        <p:spPr bwMode="auto">
          <a:xfrm>
            <a:off x="312814" y="1538817"/>
            <a:ext cx="5583019" cy="491657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Autofit/>
          </a:bodyPr>
          <a:lstStyle>
            <a:lvl1pPr marL="342900" indent="-342900">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marL="457200">
              <a:spcBef>
                <a:spcPct val="20000"/>
              </a:spcBef>
              <a:buClrTx/>
              <a:buSzPct val="100000"/>
              <a:buFont typeface="Wingdings" pitchFamily="2" charset="2"/>
              <a:buChar char="§"/>
            </a:pPr>
            <a:r>
              <a:rPr lang="en-US" altLang="ar-JO" sz="2400" dirty="0">
                <a:latin typeface="+mn-lt"/>
                <a:ea typeface="+mn-ea"/>
              </a:rPr>
              <a:t>TRIZ</a:t>
            </a:r>
          </a:p>
          <a:p>
            <a:pPr marL="857250" lvl="1" indent="-342900" algn="just">
              <a:spcBef>
                <a:spcPct val="20000"/>
              </a:spcBef>
              <a:buClrTx/>
              <a:buFont typeface="Wingdings" pitchFamily="2" charset="2"/>
              <a:buChar char="§"/>
            </a:pPr>
            <a:r>
              <a:rPr lang="en-US" altLang="ar-JO" sz="2400" dirty="0">
                <a:latin typeface="+mn-lt"/>
                <a:ea typeface="+mn-ea"/>
              </a:rPr>
              <a:t>A systematic approach designed to solve any technical problem. </a:t>
            </a:r>
          </a:p>
          <a:p>
            <a:pPr marL="857250" lvl="1" indent="-342900" algn="just">
              <a:spcBef>
                <a:spcPct val="20000"/>
              </a:spcBef>
              <a:buClrTx/>
              <a:buFont typeface="Wingdings" pitchFamily="2" charset="2"/>
              <a:buChar char="§"/>
            </a:pPr>
            <a:r>
              <a:rPr lang="en-US" altLang="ar-JO" sz="2400" dirty="0">
                <a:latin typeface="+mn-lt"/>
                <a:ea typeface="+mn-ea"/>
              </a:rPr>
              <a:t>Relies on 40 principles and left-brained thinking to solve problems. </a:t>
            </a:r>
          </a:p>
          <a:p>
            <a:pPr marL="114300" indent="0" algn="r" rtl="1">
              <a:spcBef>
                <a:spcPct val="20000"/>
              </a:spcBef>
              <a:buClrTx/>
              <a:buSzPct val="100000"/>
              <a:buNone/>
            </a:pPr>
            <a:endParaRPr lang="en-US" altLang="ar-JO" sz="2400" dirty="0">
              <a:latin typeface="+mn-lt"/>
              <a:ea typeface="+mn-ea"/>
            </a:endParaRPr>
          </a:p>
          <a:p>
            <a:pPr marL="457200" algn="r" rtl="1">
              <a:spcBef>
                <a:spcPct val="20000"/>
              </a:spcBef>
              <a:buClrTx/>
              <a:buSzPct val="100000"/>
              <a:buFont typeface="Wingdings" pitchFamily="2" charset="2"/>
              <a:buChar char="§"/>
            </a:pPr>
            <a:r>
              <a:rPr lang="en-US" altLang="ar-JO" sz="2400" dirty="0">
                <a:latin typeface="+mn-lt"/>
                <a:ea typeface="+mn-ea"/>
              </a:rPr>
              <a:t>TRIZ</a:t>
            </a:r>
          </a:p>
          <a:p>
            <a:pPr marL="857250" lvl="1" indent="-342900" algn="justLow" rtl="1">
              <a:spcBef>
                <a:spcPct val="20000"/>
              </a:spcBef>
              <a:buClrTx/>
              <a:buFont typeface="Wingdings" pitchFamily="2" charset="2"/>
              <a:buChar char="§"/>
            </a:pPr>
            <a:r>
              <a:rPr lang="ar-EG" altLang="ar-JO" sz="2400" dirty="0">
                <a:latin typeface="+mn-lt"/>
                <a:ea typeface="+mn-ea"/>
              </a:rPr>
              <a:t>نهج منظم مصمم لحل أي مشكلة فنية. </a:t>
            </a:r>
          </a:p>
          <a:p>
            <a:pPr marL="857250" lvl="1" indent="-342900" algn="justLow" rtl="1">
              <a:spcBef>
                <a:spcPct val="20000"/>
              </a:spcBef>
              <a:buClrTx/>
              <a:buFont typeface="Wingdings" pitchFamily="2" charset="2"/>
              <a:buChar char="§"/>
            </a:pPr>
            <a:r>
              <a:rPr lang="ar-EG" altLang="ar-JO" sz="2400" dirty="0">
                <a:latin typeface="+mn-lt"/>
                <a:ea typeface="+mn-ea"/>
              </a:rPr>
              <a:t>يعتمد على 40 مبدأ والتفكير الأيسر لحل المشكلات. </a:t>
            </a:r>
          </a:p>
        </p:txBody>
      </p:sp>
      <p:pic>
        <p:nvPicPr>
          <p:cNvPr id="11" name="Picture 2" descr="TRIZ-the inventive problem solving - SlideBazaar Blog">
            <a:extLst>
              <a:ext uri="{FF2B5EF4-FFF2-40B4-BE49-F238E27FC236}">
                <a16:creationId xmlns:a16="http://schemas.microsoft.com/office/drawing/2014/main" xmlns="" id="{2F8C01D8-F7EB-C473-9245-E34DF73C2C0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122429" y="1345306"/>
            <a:ext cx="6069569" cy="5512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862442"/>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TRIZ PRINCIPLES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مبادئ تريز</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aphicFrame>
        <p:nvGraphicFramePr>
          <p:cNvPr id="9" name="TextBox 3">
            <a:extLst>
              <a:ext uri="{FF2B5EF4-FFF2-40B4-BE49-F238E27FC236}">
                <a16:creationId xmlns:a16="http://schemas.microsoft.com/office/drawing/2014/main" xmlns="" id="{AD6046F5-B95F-AEFF-1781-AB0499D8E97C}"/>
              </a:ext>
            </a:extLst>
          </p:cNvPr>
          <p:cNvGraphicFramePr/>
          <p:nvPr>
            <p:extLst>
              <p:ext uri="{D42A27DB-BD31-4B8C-83A1-F6EECF244321}">
                <p14:modId xmlns:p14="http://schemas.microsoft.com/office/powerpoint/2010/main" val="2050054924"/>
              </p:ext>
            </p:extLst>
          </p:nvPr>
        </p:nvGraphicFramePr>
        <p:xfrm>
          <a:off x="6005015" y="1575440"/>
          <a:ext cx="5908070" cy="5038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0" name="TextBox 3">
            <a:extLst>
              <a:ext uri="{FF2B5EF4-FFF2-40B4-BE49-F238E27FC236}">
                <a16:creationId xmlns:a16="http://schemas.microsoft.com/office/drawing/2014/main" xmlns="" id="{176046FC-2DBB-DAF4-E44F-66E6A2502246}"/>
              </a:ext>
            </a:extLst>
          </p:cNvPr>
          <p:cNvGraphicFramePr/>
          <p:nvPr>
            <p:extLst>
              <p:ext uri="{D42A27DB-BD31-4B8C-83A1-F6EECF244321}">
                <p14:modId xmlns:p14="http://schemas.microsoft.com/office/powerpoint/2010/main" val="588968227"/>
              </p:ext>
            </p:extLst>
          </p:nvPr>
        </p:nvGraphicFramePr>
        <p:xfrm>
          <a:off x="354379" y="1569491"/>
          <a:ext cx="5514161" cy="501513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181856910"/>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769211079"/>
              </p:ext>
            </p:extLst>
          </p:nvPr>
        </p:nvGraphicFramePr>
        <p:xfrm>
          <a:off x="33693" y="81858"/>
          <a:ext cx="12131011" cy="6675120"/>
        </p:xfrm>
        <a:graphic>
          <a:graphicData uri="http://schemas.openxmlformats.org/drawingml/2006/table">
            <a:tbl>
              <a:tblPr rtl="1" firstRow="1" bandRow="1">
                <a:tableStyleId>{5C22544A-7EE6-4342-B048-85BDC9FD1C3A}</a:tableStyleId>
              </a:tblPr>
              <a:tblGrid>
                <a:gridCol w="1778758">
                  <a:extLst>
                    <a:ext uri="{9D8B030D-6E8A-4147-A177-3AD203B41FA5}">
                      <a16:colId xmlns:a16="http://schemas.microsoft.com/office/drawing/2014/main" xmlns="" val="20000"/>
                    </a:ext>
                  </a:extLst>
                </a:gridCol>
                <a:gridCol w="1951630">
                  <a:extLst>
                    <a:ext uri="{9D8B030D-6E8A-4147-A177-3AD203B41FA5}">
                      <a16:colId xmlns:a16="http://schemas.microsoft.com/office/drawing/2014/main" xmlns="" val="20001"/>
                    </a:ext>
                  </a:extLst>
                </a:gridCol>
                <a:gridCol w="1746913">
                  <a:extLst>
                    <a:ext uri="{9D8B030D-6E8A-4147-A177-3AD203B41FA5}">
                      <a16:colId xmlns:a16="http://schemas.microsoft.com/office/drawing/2014/main" xmlns="" val="20002"/>
                    </a:ext>
                  </a:extLst>
                </a:gridCol>
                <a:gridCol w="1965278">
                  <a:extLst>
                    <a:ext uri="{9D8B030D-6E8A-4147-A177-3AD203B41FA5}">
                      <a16:colId xmlns:a16="http://schemas.microsoft.com/office/drawing/2014/main" xmlns="" val="20003"/>
                    </a:ext>
                  </a:extLst>
                </a:gridCol>
                <a:gridCol w="1774209">
                  <a:extLst>
                    <a:ext uri="{9D8B030D-6E8A-4147-A177-3AD203B41FA5}">
                      <a16:colId xmlns:a16="http://schemas.microsoft.com/office/drawing/2014/main" xmlns="" val="20004"/>
                    </a:ext>
                  </a:extLst>
                </a:gridCol>
                <a:gridCol w="1460311">
                  <a:extLst>
                    <a:ext uri="{9D8B030D-6E8A-4147-A177-3AD203B41FA5}">
                      <a16:colId xmlns:a16="http://schemas.microsoft.com/office/drawing/2014/main" xmlns="" val="20005"/>
                    </a:ext>
                  </a:extLst>
                </a:gridCol>
                <a:gridCol w="883434">
                  <a:extLst>
                    <a:ext uri="{9D8B030D-6E8A-4147-A177-3AD203B41FA5}">
                      <a16:colId xmlns:a16="http://schemas.microsoft.com/office/drawing/2014/main" xmlns="" val="20006"/>
                    </a:ext>
                  </a:extLst>
                </a:gridCol>
                <a:gridCol w="570478">
                  <a:extLst>
                    <a:ext uri="{9D8B030D-6E8A-4147-A177-3AD203B41FA5}">
                      <a16:colId xmlns:a16="http://schemas.microsoft.com/office/drawing/2014/main" xmlns="" val="20007"/>
                    </a:ext>
                  </a:extLst>
                </a:gridCol>
              </a:tblGrid>
              <a:tr h="403527">
                <a:tc gridSpan="6">
                  <a:txBody>
                    <a:bodyPr/>
                    <a:lstStyle/>
                    <a:p>
                      <a:pPr algn="ctr" rtl="0">
                        <a:lnSpc>
                          <a:spcPct val="100000"/>
                        </a:lnSpc>
                      </a:pPr>
                      <a:r>
                        <a:rPr lang="en-US" sz="1100" b="0" spc="0" dirty="0">
                          <a:solidFill>
                            <a:schemeClr val="tx1"/>
                          </a:solidFill>
                          <a:latin typeface="+mn-lt"/>
                          <a:cs typeface="+mj-cs"/>
                        </a:rPr>
                        <a:t>Characteristic that is getting </a:t>
                      </a:r>
                      <a:r>
                        <a:rPr lang="en-US" sz="1100" b="0" spc="0" dirty="0" smtClean="0">
                          <a:solidFill>
                            <a:schemeClr val="tx1"/>
                          </a:solidFill>
                          <a:latin typeface="+mn-lt"/>
                          <a:cs typeface="+mj-cs"/>
                        </a:rPr>
                        <a:t>worse</a:t>
                      </a:r>
                    </a:p>
                    <a:p>
                      <a:pPr algn="ctr" rtl="0">
                        <a:lnSpc>
                          <a:spcPct val="100000"/>
                        </a:lnSpc>
                      </a:pPr>
                      <a:r>
                        <a:rPr lang="ar-EG" sz="1100" b="0" spc="0" dirty="0" smtClean="0">
                          <a:solidFill>
                            <a:schemeClr val="tx1"/>
                          </a:solidFill>
                          <a:latin typeface="+mn-lt"/>
                          <a:cs typeface="+mj-cs"/>
                        </a:rPr>
                        <a:t> </a:t>
                      </a:r>
                      <a:r>
                        <a:rPr lang="ar-EG" sz="1100" b="0" spc="0" dirty="0">
                          <a:solidFill>
                            <a:schemeClr val="tx1"/>
                          </a:solidFill>
                          <a:latin typeface="+mn-lt"/>
                          <a:cs typeface="+mj-cs"/>
                        </a:rPr>
                        <a:t>السمة التي تزداد </a:t>
                      </a:r>
                      <a:r>
                        <a:rPr lang="ar-EG" sz="1100" b="0" spc="0" dirty="0" smtClean="0">
                          <a:solidFill>
                            <a:schemeClr val="tx1"/>
                          </a:solidFill>
                          <a:latin typeface="+mn-lt"/>
                          <a:cs typeface="+mj-cs"/>
                        </a:rPr>
                        <a:t>سوءا</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60000"/>
                        <a:lumOff val="40000"/>
                      </a:schemeClr>
                    </a:solidFill>
                  </a:tcPr>
                </a:tc>
                <a:tc hMerge="1">
                  <a:txBody>
                    <a:bodyPr/>
                    <a:lstStyle/>
                    <a:p>
                      <a:pPr algn="ctr" rtl="1"/>
                      <a:endParaRPr lang="ar-EG" sz="1050" b="0" dirty="0"/>
                    </a:p>
                  </a:txBody>
                  <a:tcPr anchor="ctr"/>
                </a:tc>
                <a:tc hMerge="1">
                  <a:txBody>
                    <a:bodyPr/>
                    <a:lstStyle/>
                    <a:p>
                      <a:pPr algn="ctr" rtl="1"/>
                      <a:endParaRPr lang="ar-EG" sz="1050" b="0" dirty="0"/>
                    </a:p>
                  </a:txBody>
                  <a:tcPr anchor="ctr"/>
                </a:tc>
                <a:tc hMerge="1">
                  <a:txBody>
                    <a:bodyPr/>
                    <a:lstStyle/>
                    <a:p>
                      <a:pPr algn="ctr" rtl="1"/>
                      <a:endParaRPr lang="ar-EG" sz="1050" b="0" dirty="0"/>
                    </a:p>
                  </a:txBody>
                  <a:tcPr anchor="ctr"/>
                </a:tc>
                <a:tc hMerge="1">
                  <a:txBody>
                    <a:bodyPr/>
                    <a:lstStyle/>
                    <a:p>
                      <a:pPr algn="ctr" rtl="1"/>
                      <a:endParaRPr lang="ar-EG" sz="1050" b="0" dirty="0"/>
                    </a:p>
                  </a:txBody>
                  <a:tcPr anchor="ctr"/>
                </a:tc>
                <a:tc hMerge="1">
                  <a:txBody>
                    <a:bodyPr/>
                    <a:lstStyle/>
                    <a:p>
                      <a:pPr algn="ctr" rtl="1"/>
                      <a:endParaRPr lang="ar-EG" sz="1050" b="0" dirty="0"/>
                    </a:p>
                  </a:txBody>
                  <a:tcPr anchor="ctr"/>
                </a:tc>
                <a:tc rowSpan="2"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1" spc="0" dirty="0" smtClean="0">
                          <a:solidFill>
                            <a:srgbClr val="002060"/>
                          </a:solidFill>
                          <a:latin typeface="+mn-lt"/>
                          <a:cs typeface="+mj-cs"/>
                        </a:rPr>
                        <a:t>TRIZ EXAMPLE</a:t>
                      </a:r>
                      <a:endParaRPr lang="ar-EG" sz="2000" b="1" spc="0" dirty="0" smtClean="0">
                        <a:solidFill>
                          <a:srgbClr val="002060"/>
                        </a:solidFill>
                        <a:latin typeface="+mn-lt"/>
                        <a:cs typeface="+mj-cs"/>
                      </a:endParaRPr>
                    </a:p>
                    <a:p>
                      <a:pPr algn="l" rtl="0">
                        <a:lnSpc>
                          <a:spcPct val="100000"/>
                        </a:lnSpc>
                      </a:pPr>
                      <a:endParaRPr lang="en-US" sz="1100" b="0" spc="0" dirty="0" smtClean="0">
                        <a:solidFill>
                          <a:schemeClr val="tx1"/>
                        </a:solidFill>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rowSpan="2" hMerge="1">
                  <a:txBody>
                    <a:bodyPr/>
                    <a:lstStyle/>
                    <a:p>
                      <a:pPr algn="ctr" rtl="1"/>
                      <a:endParaRPr lang="ar-EG" sz="1050" b="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0000"/>
                  </a:ext>
                </a:extLst>
              </a:tr>
              <a:tr h="562056">
                <a:tc>
                  <a:txBody>
                    <a:bodyPr/>
                    <a:lstStyle/>
                    <a:p>
                      <a:pPr algn="ctr" rtl="0">
                        <a:lnSpc>
                          <a:spcPct val="100000"/>
                        </a:lnSpc>
                      </a:pPr>
                      <a:r>
                        <a:rPr lang="en-US" sz="1100" b="0" spc="0" dirty="0">
                          <a:latin typeface="+mn-lt"/>
                          <a:cs typeface="+mj-cs"/>
                        </a:rPr>
                        <a:t>Stability of the object</a:t>
                      </a:r>
                      <a:endParaRPr lang="ar-EG" sz="1100" b="0" spc="0" dirty="0">
                        <a:latin typeface="+mn-lt"/>
                        <a:cs typeface="+mj-cs"/>
                      </a:endParaRPr>
                    </a:p>
                    <a:p>
                      <a:pPr algn="ctr" rtl="0">
                        <a:lnSpc>
                          <a:spcPct val="100000"/>
                        </a:lnSpc>
                      </a:pPr>
                      <a:r>
                        <a:rPr lang="ar-EG" sz="1100" b="0" spc="0" dirty="0" smtClean="0">
                          <a:latin typeface="+mn-lt"/>
                          <a:cs typeface="+mj-cs"/>
                        </a:rPr>
                        <a:t>استقرار الشئ</a:t>
                      </a:r>
                      <a:endParaRPr lang="en-US"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0" spc="0" dirty="0">
                          <a:latin typeface="+mn-lt"/>
                          <a:cs typeface="+mj-cs"/>
                        </a:rPr>
                        <a:t>Shape</a:t>
                      </a:r>
                      <a:endParaRPr lang="ar-EG" sz="1100" b="0" spc="0" dirty="0">
                        <a:latin typeface="+mn-lt"/>
                        <a:cs typeface="+mj-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ar-EG" sz="1100" b="0" spc="0" dirty="0" smtClean="0">
                          <a:latin typeface="+mn-lt"/>
                          <a:cs typeface="+mj-cs"/>
                        </a:rPr>
                        <a:t>الشكل</a:t>
                      </a:r>
                      <a:endParaRPr lang="en-US"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0" spc="0" dirty="0">
                          <a:latin typeface="+mn-lt"/>
                          <a:cs typeface="+mj-cs"/>
                        </a:rPr>
                        <a:t>Stress or pressure</a:t>
                      </a:r>
                      <a:endParaRPr lang="ar-EG" sz="1100" b="0" spc="0" dirty="0">
                        <a:latin typeface="+mn-lt"/>
                        <a:cs typeface="+mj-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ar-EG" sz="1100" b="0" spc="0" dirty="0">
                          <a:latin typeface="+mn-lt"/>
                          <a:cs typeface="+mj-cs"/>
                        </a:rPr>
                        <a:t>الضغط أو </a:t>
                      </a:r>
                      <a:r>
                        <a:rPr lang="ar-EG" sz="1100" b="0" spc="0" dirty="0" smtClean="0">
                          <a:latin typeface="+mn-lt"/>
                          <a:cs typeface="+mj-cs"/>
                        </a:rPr>
                        <a:t>القوة</a:t>
                      </a:r>
                      <a:endParaRPr lang="en-US"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0" spc="0" dirty="0">
                          <a:latin typeface="+mn-lt"/>
                          <a:cs typeface="+mj-cs"/>
                        </a:rPr>
                        <a:t>Force</a:t>
                      </a:r>
                      <a:endParaRPr lang="ar-EG" sz="1100" b="0" spc="0" dirty="0">
                        <a:latin typeface="+mn-lt"/>
                        <a:cs typeface="+mj-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ar-EG" sz="1100" b="0" spc="0" dirty="0" smtClean="0">
                          <a:latin typeface="+mn-lt"/>
                          <a:cs typeface="+mj-cs"/>
                        </a:rPr>
                        <a:t>القوة</a:t>
                      </a:r>
                      <a:endParaRPr lang="ar-EG"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0" spc="0" dirty="0">
                          <a:latin typeface="+mn-lt"/>
                          <a:cs typeface="+mj-cs"/>
                        </a:rPr>
                        <a:t>Speed</a:t>
                      </a:r>
                      <a:endParaRPr lang="ar-EG" sz="1100" b="0" spc="0" dirty="0">
                        <a:latin typeface="+mn-lt"/>
                        <a:cs typeface="+mj-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ar-EG" sz="1100" b="0" spc="0" dirty="0" smtClean="0">
                          <a:latin typeface="+mn-lt"/>
                          <a:cs typeface="+mj-cs"/>
                        </a:rPr>
                        <a:t>السرعة</a:t>
                      </a:r>
                      <a:endParaRPr lang="ar-EG"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0" kern="1200" spc="0" dirty="0">
                          <a:solidFill>
                            <a:schemeClr val="dk1"/>
                          </a:solidFill>
                          <a:latin typeface="+mn-lt"/>
                          <a:ea typeface="+mn-ea"/>
                          <a:cs typeface="+mj-cs"/>
                        </a:rPr>
                        <a:t>Volume of stationary object</a:t>
                      </a:r>
                      <a:endParaRPr lang="ar-EG" sz="1100" b="0" kern="1200" spc="0" dirty="0">
                        <a:solidFill>
                          <a:schemeClr val="dk1"/>
                        </a:solidFill>
                        <a:latin typeface="+mn-lt"/>
                        <a:ea typeface="+mn-ea"/>
                        <a:cs typeface="+mj-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ar-EG" sz="1100" b="0" kern="1200" spc="0" dirty="0">
                          <a:solidFill>
                            <a:schemeClr val="dk1"/>
                          </a:solidFill>
                          <a:latin typeface="+mn-lt"/>
                          <a:ea typeface="+mn-ea"/>
                          <a:cs typeface="+mj-cs"/>
                        </a:rPr>
                        <a:t>حجم الجسم الثابت</a:t>
                      </a:r>
                      <a:endParaRPr lang="en-US" sz="1100" b="0" kern="1200" spc="0" dirty="0">
                        <a:solidFill>
                          <a:schemeClr val="dk1"/>
                        </a:solidFill>
                        <a:latin typeface="+mn-lt"/>
                        <a:ea typeface="+mn-ea"/>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gridSpan="2" vMerge="1">
                  <a:txBody>
                    <a:bodyPr/>
                    <a:lstStyle/>
                    <a:p>
                      <a:pPr algn="ctr"/>
                      <a:endParaRPr lang="ar-EG" sz="1050" b="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vMerge="1">
                  <a:txBody>
                    <a:bodyPr/>
                    <a:lstStyle/>
                    <a:p>
                      <a:pPr algn="ctr" rtl="1"/>
                      <a:endParaRPr lang="ar-EG" sz="1050" b="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0001"/>
                  </a:ext>
                </a:extLst>
              </a:tr>
              <a:tr h="1016556">
                <a:tc>
                  <a:txBody>
                    <a:bodyPr/>
                    <a:lstStyle/>
                    <a:p>
                      <a:pPr algn="l" rtl="0">
                        <a:lnSpc>
                          <a:spcPct val="100000"/>
                        </a:lnSpc>
                      </a:pPr>
                      <a:r>
                        <a:rPr lang="en-US" sz="1100" b="0" spc="0" dirty="0">
                          <a:latin typeface="+mn-lt"/>
                          <a:cs typeface="+mj-cs"/>
                        </a:rPr>
                        <a:t>Discarding and </a:t>
                      </a:r>
                      <a:r>
                        <a:rPr lang="en-US" sz="1100" b="0" spc="0" dirty="0" smtClean="0">
                          <a:latin typeface="+mn-lt"/>
                          <a:cs typeface="+mj-cs"/>
                        </a:rPr>
                        <a:t>recovering - Mechanics </a:t>
                      </a:r>
                      <a:r>
                        <a:rPr lang="en-US" sz="1100" b="0" spc="0" dirty="0">
                          <a:latin typeface="+mn-lt"/>
                          <a:cs typeface="+mj-cs"/>
                        </a:rPr>
                        <a:t>substitution </a:t>
                      </a:r>
                      <a:r>
                        <a:rPr lang="en-US" sz="1100" b="0" spc="0" dirty="0" smtClean="0">
                          <a:latin typeface="+mn-lt"/>
                          <a:cs typeface="+mj-cs"/>
                        </a:rPr>
                        <a:t>- Parameter changes - Composite </a:t>
                      </a:r>
                      <a:r>
                        <a:rPr lang="en-US" sz="1100" b="0" spc="0" dirty="0">
                          <a:latin typeface="+mn-lt"/>
                          <a:cs typeface="+mj-cs"/>
                        </a:rPr>
                        <a:t>materials</a:t>
                      </a:r>
                    </a:p>
                    <a:p>
                      <a:pPr algn="justLow" rtl="1">
                        <a:lnSpc>
                          <a:spcPct val="100000"/>
                        </a:lnSpc>
                      </a:pPr>
                      <a:r>
                        <a:rPr lang="ar-EG" sz="1100" b="0" spc="0" dirty="0">
                          <a:latin typeface="+mn-lt"/>
                          <a:cs typeface="+mj-cs"/>
                        </a:rPr>
                        <a:t>التخلص </a:t>
                      </a:r>
                      <a:r>
                        <a:rPr lang="ar-EG" sz="1100" b="0" spc="0" dirty="0" smtClean="0">
                          <a:latin typeface="+mn-lt"/>
                          <a:cs typeface="+mj-cs"/>
                        </a:rPr>
                        <a:t>والتعافي - استبدال </a:t>
                      </a:r>
                      <a:r>
                        <a:rPr lang="ar-EG" sz="1100" b="0" spc="0" dirty="0">
                          <a:latin typeface="+mn-lt"/>
                          <a:cs typeface="+mj-cs"/>
                        </a:rPr>
                        <a:t>الميكانيكا </a:t>
                      </a:r>
                      <a:r>
                        <a:rPr lang="ar-EG" sz="1100" b="0" spc="0" dirty="0" smtClean="0">
                          <a:latin typeface="+mn-lt"/>
                          <a:cs typeface="+mj-cs"/>
                        </a:rPr>
                        <a:t> - تغييرات </a:t>
                      </a:r>
                      <a:r>
                        <a:rPr lang="ar-EG" sz="1100" b="0" spc="0" dirty="0">
                          <a:latin typeface="+mn-lt"/>
                          <a:cs typeface="+mj-cs"/>
                        </a:rPr>
                        <a:t>الباراميترز </a:t>
                      </a:r>
                      <a:r>
                        <a:rPr lang="ar-EG" sz="1100" b="0" spc="0" dirty="0" smtClean="0">
                          <a:latin typeface="+mn-lt"/>
                          <a:cs typeface="+mj-cs"/>
                        </a:rPr>
                        <a:t>- المواد المركبة</a:t>
                      </a:r>
                      <a:endParaRPr lang="en-US" sz="1100" b="0" spc="0" dirty="0">
                        <a:latin typeface="+mn-lt"/>
                        <a:cs typeface="+mj-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Nested </a:t>
                      </a:r>
                      <a:r>
                        <a:rPr lang="en-US" sz="1100" b="0" spc="0" dirty="0" smtClean="0">
                          <a:latin typeface="+mn-lt"/>
                          <a:cs typeface="+mj-cs"/>
                        </a:rPr>
                        <a:t>doll - Taking </a:t>
                      </a:r>
                      <a:r>
                        <a:rPr lang="en-US" sz="1100" b="0" spc="0" dirty="0">
                          <a:latin typeface="+mn-lt"/>
                          <a:cs typeface="+mj-cs"/>
                        </a:rPr>
                        <a:t>out </a:t>
                      </a:r>
                      <a:r>
                        <a:rPr lang="en-US" sz="1100" b="0" spc="0" dirty="0" smtClean="0">
                          <a:latin typeface="+mn-lt"/>
                          <a:cs typeface="+mj-cs"/>
                        </a:rPr>
                        <a:t> - Parameter </a:t>
                      </a:r>
                      <a:r>
                        <a:rPr lang="en-US" sz="1100" b="0" spc="0" dirty="0">
                          <a:latin typeface="+mn-lt"/>
                          <a:cs typeface="+mj-cs"/>
                        </a:rPr>
                        <a:t>changes</a:t>
                      </a:r>
                      <a:endParaRPr lang="ar-EG" sz="1100" b="0" spc="0" dirty="0">
                        <a:latin typeface="+mn-lt"/>
                        <a:cs typeface="+mj-cs"/>
                      </a:endParaRPr>
                    </a:p>
                    <a:p>
                      <a:pPr algn="justLow" rtl="1">
                        <a:lnSpc>
                          <a:spcPct val="100000"/>
                        </a:lnSpc>
                      </a:pPr>
                      <a:r>
                        <a:rPr lang="en-US" sz="1100" b="0" spc="0" dirty="0" smtClean="0">
                          <a:latin typeface="+mn-lt"/>
                          <a:cs typeface="+mj-cs"/>
                        </a:rPr>
                        <a:t> </a:t>
                      </a:r>
                      <a:r>
                        <a:rPr lang="ar-EG" sz="1100" b="0" spc="0" dirty="0" smtClean="0">
                          <a:latin typeface="+mn-lt"/>
                          <a:cs typeface="+mj-cs"/>
                        </a:rPr>
                        <a:t>دمية متداخلة - اخراج  -  تغييرات الباراميترز</a:t>
                      </a:r>
                      <a:endParaRPr lang="ar-EG" sz="1100" b="0" spc="0" dirty="0">
                        <a:latin typeface="+mn-lt"/>
                        <a:cs typeface="+mj-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Intermediary </a:t>
                      </a:r>
                    </a:p>
                    <a:p>
                      <a:pPr algn="l" rtl="0">
                        <a:lnSpc>
                          <a:spcPct val="100000"/>
                        </a:lnSpc>
                      </a:pPr>
                      <a:r>
                        <a:rPr lang="en-US" sz="1100" b="0" spc="0" dirty="0">
                          <a:latin typeface="+mn-lt"/>
                          <a:cs typeface="+mj-cs"/>
                        </a:rPr>
                        <a:t>Parameter changes</a:t>
                      </a:r>
                      <a:endParaRPr lang="ar-EG" sz="1100" b="0" spc="0" dirty="0">
                        <a:latin typeface="+mn-lt"/>
                        <a:cs typeface="+mj-cs"/>
                      </a:endParaRPr>
                    </a:p>
                    <a:p>
                      <a:pPr algn="justLow" rtl="1">
                        <a:lnSpc>
                          <a:spcPct val="100000"/>
                        </a:lnSpc>
                      </a:pPr>
                      <a:r>
                        <a:rPr lang="ar-EG" sz="1100" b="0" spc="0" dirty="0" smtClean="0">
                          <a:latin typeface="+mn-lt"/>
                          <a:cs typeface="+mj-cs"/>
                        </a:rPr>
                        <a:t>وسيط - تغييرات </a:t>
                      </a:r>
                      <a:r>
                        <a:rPr lang="ar-EG" sz="1100" b="0" spc="0" dirty="0">
                          <a:latin typeface="+mn-lt"/>
                          <a:cs typeface="+mj-cs"/>
                        </a:rPr>
                        <a:t>البارماتيرز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Taking out </a:t>
                      </a:r>
                      <a:r>
                        <a:rPr lang="en-US" sz="1100" b="0" spc="0" dirty="0" smtClean="0">
                          <a:latin typeface="+mn-lt"/>
                          <a:cs typeface="+mj-cs"/>
                        </a:rPr>
                        <a:t> - Mechanical </a:t>
                      </a:r>
                      <a:r>
                        <a:rPr lang="en-US" sz="1100" b="0" spc="0" dirty="0">
                          <a:latin typeface="+mn-lt"/>
                          <a:cs typeface="+mj-cs"/>
                        </a:rPr>
                        <a:t>vibration </a:t>
                      </a:r>
                      <a:r>
                        <a:rPr lang="en-US" sz="1100" b="0" spc="0" dirty="0" smtClean="0">
                          <a:latin typeface="+mn-lt"/>
                          <a:cs typeface="+mj-cs"/>
                        </a:rPr>
                        <a:t>- Thermal </a:t>
                      </a:r>
                      <a:r>
                        <a:rPr lang="en-US" sz="1100" b="0" spc="0" dirty="0">
                          <a:latin typeface="+mn-lt"/>
                          <a:cs typeface="+mj-cs"/>
                        </a:rPr>
                        <a:t>expansion</a:t>
                      </a:r>
                      <a:endParaRPr lang="ar-EG" sz="1100" b="0" spc="0" dirty="0">
                        <a:latin typeface="+mn-lt"/>
                        <a:cs typeface="+mj-cs"/>
                      </a:endParaRPr>
                    </a:p>
                    <a:p>
                      <a:pPr algn="justLow" rtl="1">
                        <a:lnSpc>
                          <a:spcPct val="100000"/>
                        </a:lnSpc>
                      </a:pPr>
                      <a:r>
                        <a:rPr lang="ar-EG" sz="1100" b="0" spc="0" dirty="0">
                          <a:latin typeface="+mn-lt"/>
                          <a:cs typeface="+mj-cs"/>
                        </a:rPr>
                        <a:t>اخراج </a:t>
                      </a:r>
                      <a:r>
                        <a:rPr lang="ar-EG" sz="1100" b="0" spc="0" dirty="0" smtClean="0">
                          <a:latin typeface="+mn-lt"/>
                          <a:cs typeface="+mj-cs"/>
                        </a:rPr>
                        <a:t>- الاهتزاز </a:t>
                      </a:r>
                      <a:r>
                        <a:rPr lang="ar-EG" sz="1100" b="0" spc="0" dirty="0">
                          <a:latin typeface="+mn-lt"/>
                          <a:cs typeface="+mj-cs"/>
                        </a:rPr>
                        <a:t>الميكانيكي </a:t>
                      </a:r>
                      <a:r>
                        <a:rPr lang="ar-EG" sz="1100" b="0" spc="0" dirty="0" smtClean="0">
                          <a:latin typeface="+mn-lt"/>
                          <a:cs typeface="+mj-cs"/>
                        </a:rPr>
                        <a:t>- التمدد الحراري</a:t>
                      </a:r>
                      <a:endParaRPr lang="ar-EG" sz="1100" b="0" spc="0" dirty="0">
                        <a:latin typeface="+mn-lt"/>
                        <a:cs typeface="+mj-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rtl="0">
                        <a:lnSpc>
                          <a:spcPct val="100000"/>
                        </a:lnSpc>
                      </a:pPr>
                      <a:r>
                        <a:rPr lang="en-US" sz="1100" b="0" spc="0" dirty="0">
                          <a:latin typeface="+mn-lt"/>
                          <a:cs typeface="+mj-cs"/>
                        </a:rPr>
                        <a:t>-</a:t>
                      </a:r>
                      <a:endParaRPr lang="ar-EG"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rtl="0">
                        <a:lnSpc>
                          <a:spcPct val="100000"/>
                        </a:lnSpc>
                      </a:pPr>
                      <a:r>
                        <a:rPr lang="en-US" sz="1100" b="0" spc="0" dirty="0">
                          <a:latin typeface="+mn-lt"/>
                          <a:cs typeface="+mj-cs"/>
                        </a:rPr>
                        <a:t>__</a:t>
                      </a:r>
                      <a:endParaRPr lang="ar-EG"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kern="1200" spc="0" dirty="0">
                          <a:solidFill>
                            <a:schemeClr val="dk1"/>
                          </a:solidFill>
                          <a:latin typeface="+mn-lt"/>
                          <a:ea typeface="+mn-ea"/>
                          <a:cs typeface="+mj-cs"/>
                        </a:rPr>
                        <a:t>Volume of stationary object</a:t>
                      </a:r>
                      <a:endParaRPr lang="ar-EG" sz="1100" b="0" kern="1200" spc="0" dirty="0">
                        <a:solidFill>
                          <a:schemeClr val="dk1"/>
                        </a:solidFill>
                        <a:latin typeface="+mn-lt"/>
                        <a:ea typeface="+mn-ea"/>
                        <a:cs typeface="+mj-cs"/>
                      </a:endParaRPr>
                    </a:p>
                    <a:p>
                      <a:pPr algn="l" rtl="0">
                        <a:lnSpc>
                          <a:spcPct val="100000"/>
                        </a:lnSpc>
                      </a:pPr>
                      <a:r>
                        <a:rPr lang="ar-EG" sz="1100" b="0" kern="1200" spc="0" dirty="0">
                          <a:solidFill>
                            <a:schemeClr val="dk1"/>
                          </a:solidFill>
                          <a:latin typeface="+mn-lt"/>
                          <a:ea typeface="+mn-ea"/>
                          <a:cs typeface="+mj-cs"/>
                        </a:rPr>
                        <a:t>حجم الجسم </a:t>
                      </a:r>
                      <a:r>
                        <a:rPr lang="ar-EG" sz="1100" b="0" kern="1200" spc="0" dirty="0" smtClean="0">
                          <a:solidFill>
                            <a:schemeClr val="dk1"/>
                          </a:solidFill>
                          <a:latin typeface="+mn-lt"/>
                          <a:ea typeface="+mn-ea"/>
                          <a:cs typeface="+mj-cs"/>
                        </a:rPr>
                        <a:t>الثابت</a:t>
                      </a:r>
                      <a:endParaRPr lang="ar-EG" sz="1100" b="0" kern="1200" spc="0" dirty="0">
                        <a:solidFill>
                          <a:schemeClr val="dk1"/>
                        </a:solidFill>
                        <a:latin typeface="+mn-lt"/>
                        <a:ea typeface="+mn-ea"/>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rowSpan="5">
                  <a:txBody>
                    <a:bodyPr/>
                    <a:lstStyle/>
                    <a:p>
                      <a:pPr algn="ctr" rtl="0">
                        <a:lnSpc>
                          <a:spcPct val="100000"/>
                        </a:lnSpc>
                      </a:pPr>
                      <a:r>
                        <a:rPr lang="en-US" sz="1100" b="0" spc="0" dirty="0">
                          <a:latin typeface="+mn-lt"/>
                          <a:cs typeface="+mj-cs"/>
                        </a:rPr>
                        <a:t>Characteristic to</a:t>
                      </a:r>
                      <a:r>
                        <a:rPr lang="en-US" sz="1100" b="0" spc="0" baseline="0" dirty="0">
                          <a:latin typeface="+mn-lt"/>
                          <a:cs typeface="+mj-cs"/>
                        </a:rPr>
                        <a:t> be </a:t>
                      </a:r>
                      <a:r>
                        <a:rPr lang="en-US" sz="1100" b="0" spc="0" baseline="0" dirty="0" smtClean="0">
                          <a:latin typeface="+mn-lt"/>
                          <a:cs typeface="+mj-cs"/>
                        </a:rPr>
                        <a:t>Improved</a:t>
                      </a:r>
                    </a:p>
                    <a:p>
                      <a:pPr algn="ctr" rtl="0">
                        <a:lnSpc>
                          <a:spcPct val="100000"/>
                        </a:lnSpc>
                      </a:pPr>
                      <a:r>
                        <a:rPr lang="ar-EG" sz="1100" b="0" spc="0" dirty="0" smtClean="0">
                          <a:latin typeface="+mn-lt"/>
                          <a:cs typeface="+mj-cs"/>
                        </a:rPr>
                        <a:t>السمات التي تحتاج إلى تحسين</a:t>
                      </a:r>
                      <a:endParaRPr lang="ar-EG" sz="1100" b="0" spc="0" dirty="0">
                        <a:latin typeface="+mn-lt"/>
                        <a:cs typeface="+mj-cs"/>
                      </a:endParaRP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60000"/>
                        <a:lumOff val="40000"/>
                      </a:schemeClr>
                    </a:solidFill>
                  </a:tcPr>
                </a:tc>
                <a:extLst>
                  <a:ext uri="{0D108BD9-81ED-4DB2-BD59-A6C34878D82A}">
                    <a16:rowId xmlns:a16="http://schemas.microsoft.com/office/drawing/2014/main" xmlns="" val="10002"/>
                  </a:ext>
                </a:extLst>
              </a:tr>
              <a:tr h="86186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0" spc="0" dirty="0">
                          <a:latin typeface="+mn-lt"/>
                          <a:cs typeface="+mj-cs"/>
                        </a:rPr>
                        <a:t>Mechanics </a:t>
                      </a:r>
                      <a:r>
                        <a:rPr lang="en-US" sz="1100" b="0" spc="0" dirty="0" smtClean="0">
                          <a:latin typeface="+mn-lt"/>
                          <a:cs typeface="+mj-cs"/>
                        </a:rPr>
                        <a:t>substitution - Homogeneity Segmentation</a:t>
                      </a:r>
                      <a:r>
                        <a:rPr lang="en-US" sz="1100" b="0" spc="0" baseline="0" dirty="0">
                          <a:latin typeface="+mn-lt"/>
                          <a:cs typeface="+mj-cs"/>
                        </a:rPr>
                        <a:t> </a:t>
                      </a:r>
                      <a:r>
                        <a:rPr lang="en-US" sz="1100" b="0" spc="0" dirty="0" smtClean="0">
                          <a:latin typeface="+mn-lt"/>
                          <a:cs typeface="+mj-cs"/>
                        </a:rPr>
                        <a:t>- Mechanical </a:t>
                      </a:r>
                      <a:r>
                        <a:rPr lang="en-US" sz="1100" b="0" spc="0" dirty="0">
                          <a:latin typeface="+mn-lt"/>
                          <a:cs typeface="+mj-cs"/>
                        </a:rPr>
                        <a:t>vibration </a:t>
                      </a:r>
                      <a:endParaRPr lang="ar-EG" sz="1100" b="0" spc="0" dirty="0">
                        <a:latin typeface="+mn-lt"/>
                        <a:cs typeface="+mj-cs"/>
                      </a:endParaRPr>
                    </a:p>
                    <a:p>
                      <a:pPr marL="0" algn="justLow" defTabSz="914400" rtl="1" eaLnBrk="1" latinLnBrk="0" hangingPunct="1">
                        <a:lnSpc>
                          <a:spcPct val="100000"/>
                        </a:lnSpc>
                      </a:pPr>
                      <a:r>
                        <a:rPr lang="ar-EG" sz="1100" b="0" kern="1200" spc="0" dirty="0">
                          <a:solidFill>
                            <a:schemeClr val="dk1"/>
                          </a:solidFill>
                          <a:latin typeface="+mn-lt"/>
                          <a:ea typeface="+mn-ea"/>
                          <a:cs typeface="+mj-cs"/>
                        </a:rPr>
                        <a:t>استبدال الميكانيكا </a:t>
                      </a:r>
                      <a:r>
                        <a:rPr lang="ar-EG" sz="1100" b="0" kern="1200" spc="0" dirty="0" smtClean="0">
                          <a:solidFill>
                            <a:schemeClr val="dk1"/>
                          </a:solidFill>
                          <a:latin typeface="+mn-lt"/>
                          <a:ea typeface="+mn-ea"/>
                          <a:cs typeface="+mj-cs"/>
                        </a:rPr>
                        <a:t>-  تجزئة التجانس - الاهتزاز </a:t>
                      </a:r>
                      <a:r>
                        <a:rPr lang="ar-EG" sz="1100" b="0" kern="1200" spc="0" dirty="0">
                          <a:solidFill>
                            <a:schemeClr val="dk1"/>
                          </a:solidFill>
                          <a:latin typeface="+mn-lt"/>
                          <a:ea typeface="+mn-ea"/>
                          <a:cs typeface="+mj-cs"/>
                        </a:rPr>
                        <a:t>الميكانيكي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Dynamics</a:t>
                      </a:r>
                      <a:r>
                        <a:rPr lang="en-US" sz="1100" b="0" spc="0" baseline="0" dirty="0">
                          <a:latin typeface="+mn-lt"/>
                          <a:cs typeface="+mj-cs"/>
                        </a:rPr>
                        <a:t> </a:t>
                      </a:r>
                      <a:r>
                        <a:rPr lang="en-US" sz="1100" b="0" spc="0" baseline="0" dirty="0" smtClean="0">
                          <a:latin typeface="+mn-lt"/>
                          <a:cs typeface="+mj-cs"/>
                        </a:rPr>
                        <a:t>- Discarding </a:t>
                      </a:r>
                      <a:r>
                        <a:rPr lang="en-US" sz="1100" b="0" spc="0" baseline="0" dirty="0">
                          <a:latin typeface="+mn-lt"/>
                          <a:cs typeface="+mj-cs"/>
                        </a:rPr>
                        <a:t>and recovering </a:t>
                      </a:r>
                      <a:r>
                        <a:rPr lang="en-US" sz="1100" b="0" spc="0" baseline="0" dirty="0" smtClean="0">
                          <a:latin typeface="+mn-lt"/>
                          <a:cs typeface="+mj-cs"/>
                        </a:rPr>
                        <a:t>- Mechanical </a:t>
                      </a:r>
                      <a:r>
                        <a:rPr lang="en-US" sz="1100" b="0" spc="0" dirty="0">
                          <a:latin typeface="+mn-lt"/>
                          <a:cs typeface="+mj-cs"/>
                        </a:rPr>
                        <a:t>vibration </a:t>
                      </a:r>
                      <a:r>
                        <a:rPr lang="en-US" sz="1100" b="0" spc="0" dirty="0" smtClean="0">
                          <a:latin typeface="+mn-lt"/>
                          <a:cs typeface="+mj-cs"/>
                        </a:rPr>
                        <a:t>- </a:t>
                      </a:r>
                      <a:r>
                        <a:rPr lang="en-US" sz="1100" b="0" spc="0" baseline="0" dirty="0" smtClean="0">
                          <a:latin typeface="+mn-lt"/>
                          <a:cs typeface="+mj-cs"/>
                        </a:rPr>
                        <a:t>Parameter </a:t>
                      </a:r>
                      <a:r>
                        <a:rPr lang="en-US" sz="1100" b="0" spc="0" baseline="0" dirty="0">
                          <a:latin typeface="+mn-lt"/>
                          <a:cs typeface="+mj-cs"/>
                        </a:rPr>
                        <a:t>changes</a:t>
                      </a:r>
                      <a:endParaRPr lang="ar-EG" sz="1100" b="0" spc="0" baseline="0" dirty="0">
                        <a:latin typeface="+mn-lt"/>
                        <a:cs typeface="+mj-cs"/>
                      </a:endParaRPr>
                    </a:p>
                    <a:p>
                      <a:pPr marL="0" algn="justLow" defTabSz="914400" rtl="1" eaLnBrk="1" latinLnBrk="0" hangingPunct="1">
                        <a:lnSpc>
                          <a:spcPct val="100000"/>
                        </a:lnSpc>
                      </a:pPr>
                      <a:r>
                        <a:rPr lang="ar-EG" sz="1100" b="0" kern="1200" spc="0" dirty="0">
                          <a:solidFill>
                            <a:schemeClr val="dk1"/>
                          </a:solidFill>
                          <a:latin typeface="+mn-lt"/>
                          <a:ea typeface="+mn-ea"/>
                          <a:cs typeface="+mj-cs"/>
                        </a:rPr>
                        <a:t>ديناميكا </a:t>
                      </a:r>
                      <a:r>
                        <a:rPr lang="ar-EG" sz="1100" b="0" kern="1200" spc="0" dirty="0" smtClean="0">
                          <a:solidFill>
                            <a:schemeClr val="dk1"/>
                          </a:solidFill>
                          <a:latin typeface="+mn-lt"/>
                          <a:ea typeface="+mn-ea"/>
                          <a:cs typeface="+mj-cs"/>
                        </a:rPr>
                        <a:t>-  التخلص </a:t>
                      </a:r>
                      <a:r>
                        <a:rPr lang="ar-EG" sz="1100" b="0" kern="1200" spc="0" dirty="0">
                          <a:solidFill>
                            <a:schemeClr val="dk1"/>
                          </a:solidFill>
                          <a:latin typeface="+mn-lt"/>
                          <a:ea typeface="+mn-ea"/>
                          <a:cs typeface="+mj-cs"/>
                        </a:rPr>
                        <a:t>والتعافي </a:t>
                      </a:r>
                      <a:r>
                        <a:rPr lang="ar-EG" sz="1100" b="0" kern="1200" spc="0" dirty="0" smtClean="0">
                          <a:solidFill>
                            <a:schemeClr val="dk1"/>
                          </a:solidFill>
                          <a:latin typeface="+mn-lt"/>
                          <a:ea typeface="+mn-ea"/>
                          <a:cs typeface="+mj-cs"/>
                        </a:rPr>
                        <a:t> - الاهتزاز الميكانيكي - تغييرات الباراميترز</a:t>
                      </a:r>
                      <a:endParaRPr lang="ar-EG" sz="1100" b="0" kern="1200" spc="0" dirty="0">
                        <a:solidFill>
                          <a:schemeClr val="dk1"/>
                        </a:solidFill>
                        <a:latin typeface="+mn-lt"/>
                        <a:ea typeface="+mn-ea"/>
                        <a:cs typeface="+mj-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pPr algn="l" rtl="0">
                        <a:lnSpc>
                          <a:spcPct val="100000"/>
                        </a:lnSpc>
                      </a:pPr>
                      <a:r>
                        <a:rPr lang="en-US" sz="1100" b="0" spc="0" dirty="0">
                          <a:latin typeface="+mn-lt"/>
                          <a:cs typeface="+mj-cs"/>
                        </a:rPr>
                        <a:t>Universality </a:t>
                      </a:r>
                      <a:r>
                        <a:rPr lang="en-US" sz="1100" b="0" spc="0" dirty="0" smtClean="0">
                          <a:latin typeface="+mn-lt"/>
                          <a:cs typeface="+mj-cs"/>
                        </a:rPr>
                        <a:t>- Mechanical vibration - Strong oxidants - Composite </a:t>
                      </a:r>
                      <a:r>
                        <a:rPr lang="en-US" sz="1100" b="0" spc="0" dirty="0">
                          <a:latin typeface="+mn-lt"/>
                          <a:cs typeface="+mj-cs"/>
                        </a:rPr>
                        <a:t>materials</a:t>
                      </a:r>
                      <a:endParaRPr lang="ar-EG" sz="1100" b="0" spc="0" dirty="0">
                        <a:latin typeface="+mn-lt"/>
                        <a:cs typeface="+mj-cs"/>
                      </a:endParaRPr>
                    </a:p>
                    <a:p>
                      <a:pPr marL="0" algn="justLow" defTabSz="914400" rtl="1" eaLnBrk="1" latinLnBrk="0" hangingPunct="1">
                        <a:lnSpc>
                          <a:spcPct val="100000"/>
                        </a:lnSpc>
                      </a:pPr>
                      <a:r>
                        <a:rPr lang="ar-EG" sz="1100" b="0" kern="1200" spc="0" dirty="0" smtClean="0">
                          <a:solidFill>
                            <a:schemeClr val="dk1"/>
                          </a:solidFill>
                          <a:latin typeface="+mn-lt"/>
                          <a:ea typeface="+mn-ea"/>
                          <a:cs typeface="+mj-cs"/>
                        </a:rPr>
                        <a:t>العمومية - الاهتزاز الميكانيكي - مؤكسدات قوية - المواد المركبة</a:t>
                      </a:r>
                      <a:endParaRPr lang="ar-EG" sz="1100" b="0" kern="1200" spc="0" dirty="0">
                        <a:solidFill>
                          <a:schemeClr val="dk1"/>
                        </a:solidFill>
                        <a:latin typeface="+mn-lt"/>
                        <a:ea typeface="+mn-ea"/>
                        <a:cs typeface="+mj-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The other way </a:t>
                      </a:r>
                      <a:r>
                        <a:rPr lang="en-US" sz="1100" b="0" spc="0" dirty="0" smtClean="0">
                          <a:latin typeface="+mn-lt"/>
                          <a:cs typeface="+mj-cs"/>
                        </a:rPr>
                        <a:t>around</a:t>
                      </a:r>
                      <a:r>
                        <a:rPr lang="en-US" sz="1100" b="0" spc="0" baseline="0" dirty="0" smtClean="0">
                          <a:latin typeface="+mn-lt"/>
                          <a:cs typeface="+mj-cs"/>
                        </a:rPr>
                        <a:t> - </a:t>
                      </a:r>
                      <a:r>
                        <a:rPr lang="en-US" sz="1100" b="0" spc="0" dirty="0" smtClean="0">
                          <a:latin typeface="+mn-lt"/>
                          <a:cs typeface="+mj-cs"/>
                        </a:rPr>
                        <a:t>Mechanics substitution - Dynamics </a:t>
                      </a:r>
                      <a:r>
                        <a:rPr lang="en-US" sz="1100" b="0" spc="0" dirty="0">
                          <a:latin typeface="+mn-lt"/>
                          <a:cs typeface="+mj-cs"/>
                        </a:rPr>
                        <a:t>Periodic action</a:t>
                      </a:r>
                      <a:endParaRPr lang="ar-EG" sz="1100" b="0" spc="0" dirty="0">
                        <a:latin typeface="+mn-lt"/>
                        <a:cs typeface="+mj-cs"/>
                      </a:endParaRPr>
                    </a:p>
                    <a:p>
                      <a:pPr marL="0" algn="justLow" defTabSz="914400" rtl="1" eaLnBrk="1" latinLnBrk="0" hangingPunct="1">
                        <a:lnSpc>
                          <a:spcPct val="100000"/>
                        </a:lnSpc>
                      </a:pPr>
                      <a:r>
                        <a:rPr lang="ar-EG" sz="1100" b="0" kern="1200" spc="0" dirty="0" smtClean="0">
                          <a:solidFill>
                            <a:schemeClr val="dk1"/>
                          </a:solidFill>
                          <a:latin typeface="+mn-lt"/>
                          <a:ea typeface="+mn-ea"/>
                          <a:cs typeface="+mj-cs"/>
                        </a:rPr>
                        <a:t>العكس - استبدال </a:t>
                      </a:r>
                      <a:r>
                        <a:rPr lang="ar-EG" sz="1100" b="0" kern="1200" spc="0" dirty="0">
                          <a:solidFill>
                            <a:schemeClr val="dk1"/>
                          </a:solidFill>
                          <a:latin typeface="+mn-lt"/>
                          <a:ea typeface="+mn-ea"/>
                          <a:cs typeface="+mj-cs"/>
                        </a:rPr>
                        <a:t>الميكانيكا </a:t>
                      </a:r>
                      <a:r>
                        <a:rPr lang="ar-EG" sz="1100" b="0" kern="1200" spc="0" dirty="0" smtClean="0">
                          <a:solidFill>
                            <a:schemeClr val="dk1"/>
                          </a:solidFill>
                          <a:latin typeface="+mn-lt"/>
                          <a:ea typeface="+mn-ea"/>
                          <a:cs typeface="+mj-cs"/>
                        </a:rPr>
                        <a:t>- ديناميات </a:t>
                      </a:r>
                      <a:r>
                        <a:rPr lang="ar-EG" sz="1100" b="0" kern="1200" spc="0" dirty="0">
                          <a:solidFill>
                            <a:schemeClr val="dk1"/>
                          </a:solidFill>
                          <a:latin typeface="+mn-lt"/>
                          <a:ea typeface="+mn-ea"/>
                          <a:cs typeface="+mj-cs"/>
                        </a:rPr>
                        <a:t>العمل </a:t>
                      </a:r>
                      <a:r>
                        <a:rPr lang="ar-EG" sz="1100" b="0" kern="1200" spc="0" dirty="0" smtClean="0">
                          <a:solidFill>
                            <a:schemeClr val="dk1"/>
                          </a:solidFill>
                          <a:latin typeface="+mn-lt"/>
                          <a:ea typeface="+mn-ea"/>
                          <a:cs typeface="+mj-cs"/>
                        </a:rPr>
                        <a:t>الدوري</a:t>
                      </a:r>
                      <a:endParaRPr lang="ar-EG" sz="1100" b="0" kern="1200" spc="0" dirty="0">
                        <a:solidFill>
                          <a:schemeClr val="dk1"/>
                        </a:solidFill>
                        <a:latin typeface="+mn-lt"/>
                        <a:ea typeface="+mn-ea"/>
                        <a:cs typeface="+mj-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rtl="0">
                        <a:lnSpc>
                          <a:spcPct val="100000"/>
                        </a:lnSpc>
                      </a:pPr>
                      <a:r>
                        <a:rPr lang="en-US" sz="1100" b="0" spc="0" dirty="0">
                          <a:latin typeface="+mn-lt"/>
                          <a:cs typeface="+mj-cs"/>
                        </a:rPr>
                        <a:t>__</a:t>
                      </a:r>
                      <a:endParaRPr lang="ar-EG"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rtl="0">
                        <a:lnSpc>
                          <a:spcPct val="100000"/>
                        </a:lnSpc>
                      </a:pPr>
                      <a:r>
                        <a:rPr lang="en-US" sz="1100" b="0" spc="0" dirty="0">
                          <a:latin typeface="+mn-lt"/>
                          <a:cs typeface="+mj-cs"/>
                        </a:rPr>
                        <a:t>-</a:t>
                      </a:r>
                      <a:endParaRPr lang="ar-EG"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Speed</a:t>
                      </a:r>
                      <a:endParaRPr lang="ar-EG" sz="1100" b="0" spc="0" dirty="0">
                        <a:latin typeface="+mn-lt"/>
                        <a:cs typeface="+mj-cs"/>
                      </a:endParaRPr>
                    </a:p>
                    <a:p>
                      <a:pPr algn="l" rtl="0">
                        <a:lnSpc>
                          <a:spcPct val="100000"/>
                        </a:lnSpc>
                      </a:pPr>
                      <a:r>
                        <a:rPr lang="ar-EG" sz="1100" b="0" spc="0" dirty="0" smtClean="0">
                          <a:latin typeface="+mn-lt"/>
                          <a:cs typeface="+mj-cs"/>
                        </a:rPr>
                        <a:t>السرعة</a:t>
                      </a:r>
                      <a:endParaRPr lang="en-US"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vMerge="1">
                  <a:txBody>
                    <a:bodyPr/>
                    <a:lstStyle/>
                    <a:p>
                      <a:pPr algn="ctr" rtl="1"/>
                      <a:endParaRPr lang="ar-EG" sz="1050" b="0" dirty="0"/>
                    </a:p>
                  </a:txBody>
                  <a:tcPr anchor="ctr"/>
                </a:tc>
                <a:extLst>
                  <a:ext uri="{0D108BD9-81ED-4DB2-BD59-A6C34878D82A}">
                    <a16:rowId xmlns:a16="http://schemas.microsoft.com/office/drawing/2014/main" xmlns="" val="10003"/>
                  </a:ext>
                </a:extLst>
              </a:tr>
              <a:tr h="117124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0" spc="0" dirty="0">
                          <a:latin typeface="+mn-lt"/>
                          <a:cs typeface="+mj-cs"/>
                        </a:rPr>
                        <a:t>Parameter </a:t>
                      </a:r>
                      <a:r>
                        <a:rPr lang="en-US" sz="1100" b="0" spc="0" dirty="0" smtClean="0">
                          <a:latin typeface="+mn-lt"/>
                          <a:cs typeface="+mj-cs"/>
                        </a:rPr>
                        <a:t>changes - Preliminary action - Skipping</a:t>
                      </a:r>
                      <a:endParaRPr lang="ar-EG" sz="1100" b="0" spc="0" dirty="0">
                        <a:latin typeface="+mn-lt"/>
                        <a:cs typeface="+mj-cs"/>
                      </a:endParaRPr>
                    </a:p>
                    <a:p>
                      <a:pPr marL="0" algn="justLow" defTabSz="914400" rtl="1" eaLnBrk="1" latinLnBrk="0" hangingPunct="1">
                        <a:lnSpc>
                          <a:spcPct val="100000"/>
                        </a:lnSpc>
                      </a:pPr>
                      <a:r>
                        <a:rPr lang="ar-EG" sz="1100" b="0" kern="1200" spc="0" dirty="0">
                          <a:solidFill>
                            <a:schemeClr val="dk1"/>
                          </a:solidFill>
                          <a:latin typeface="+mn-lt"/>
                          <a:ea typeface="+mn-ea"/>
                          <a:cs typeface="+mj-cs"/>
                        </a:rPr>
                        <a:t>تغييرات الباراميترز </a:t>
                      </a:r>
                      <a:r>
                        <a:rPr lang="ar-EG" sz="1100" b="0" kern="1200" spc="0" dirty="0" smtClean="0">
                          <a:solidFill>
                            <a:schemeClr val="dk1"/>
                          </a:solidFill>
                          <a:latin typeface="+mn-lt"/>
                          <a:ea typeface="+mn-ea"/>
                          <a:cs typeface="+mj-cs"/>
                        </a:rPr>
                        <a:t>- الإجراء الأولي - التجاوز</a:t>
                      </a:r>
                      <a:endParaRPr lang="ar-EG" sz="1100" b="0" kern="1200" spc="0" dirty="0">
                        <a:solidFill>
                          <a:schemeClr val="dk1"/>
                        </a:solidFill>
                        <a:latin typeface="+mn-lt"/>
                        <a:ea typeface="+mn-ea"/>
                        <a:cs typeface="+mj-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Preliminary </a:t>
                      </a:r>
                      <a:r>
                        <a:rPr lang="en-US" sz="1100" b="0" spc="0" dirty="0" smtClean="0">
                          <a:latin typeface="+mn-lt"/>
                          <a:cs typeface="+mj-cs"/>
                        </a:rPr>
                        <a:t>action - Parameter </a:t>
                      </a:r>
                      <a:r>
                        <a:rPr lang="en-US" sz="1100" b="0" spc="0" dirty="0">
                          <a:latin typeface="+mn-lt"/>
                          <a:cs typeface="+mj-cs"/>
                        </a:rPr>
                        <a:t>changes </a:t>
                      </a:r>
                      <a:r>
                        <a:rPr lang="en-US" sz="1100" b="0" spc="0" dirty="0" smtClean="0">
                          <a:latin typeface="+mn-lt"/>
                          <a:cs typeface="+mj-cs"/>
                        </a:rPr>
                        <a:t>- Composite </a:t>
                      </a:r>
                      <a:r>
                        <a:rPr lang="en-US" sz="1100" b="0" spc="0" dirty="0">
                          <a:latin typeface="+mn-lt"/>
                          <a:cs typeface="+mj-cs"/>
                        </a:rPr>
                        <a:t>materials </a:t>
                      </a:r>
                    </a:p>
                    <a:p>
                      <a:pPr algn="l" rtl="0">
                        <a:lnSpc>
                          <a:spcPct val="100000"/>
                        </a:lnSpc>
                      </a:pPr>
                      <a:r>
                        <a:rPr lang="en-US" sz="1100" b="0" spc="0" dirty="0" smtClean="0">
                          <a:latin typeface="+mn-lt"/>
                          <a:cs typeface="+mj-cs"/>
                        </a:rPr>
                        <a:t>- Discarding </a:t>
                      </a:r>
                      <a:r>
                        <a:rPr lang="en-US" sz="1100" b="0" spc="0" dirty="0">
                          <a:latin typeface="+mn-lt"/>
                          <a:cs typeface="+mj-cs"/>
                        </a:rPr>
                        <a:t>and recovering</a:t>
                      </a:r>
                      <a:endParaRPr lang="ar-EG" sz="1100" b="0" spc="0" dirty="0">
                        <a:latin typeface="+mn-lt"/>
                        <a:cs typeface="+mj-cs"/>
                      </a:endParaRPr>
                    </a:p>
                    <a:p>
                      <a:pPr marL="0" algn="justLow" defTabSz="914400" rtl="1" eaLnBrk="1" latinLnBrk="0" hangingPunct="1">
                        <a:lnSpc>
                          <a:spcPct val="100000"/>
                        </a:lnSpc>
                      </a:pPr>
                      <a:r>
                        <a:rPr lang="ar-EG" sz="1100" b="0" kern="1200" spc="0" dirty="0">
                          <a:solidFill>
                            <a:schemeClr val="dk1"/>
                          </a:solidFill>
                          <a:latin typeface="+mn-lt"/>
                          <a:ea typeface="+mn-ea"/>
                          <a:cs typeface="+mj-cs"/>
                        </a:rPr>
                        <a:t>الإجراء الأولي </a:t>
                      </a:r>
                      <a:r>
                        <a:rPr lang="ar-EG" sz="1100" b="0" kern="1200" spc="0" dirty="0" smtClean="0">
                          <a:solidFill>
                            <a:schemeClr val="dk1"/>
                          </a:solidFill>
                          <a:latin typeface="+mn-lt"/>
                          <a:ea typeface="+mn-ea"/>
                          <a:cs typeface="+mj-cs"/>
                        </a:rPr>
                        <a:t>-  تغييرات </a:t>
                      </a:r>
                      <a:r>
                        <a:rPr lang="ar-EG" sz="1100" b="0" kern="1200" spc="0" dirty="0">
                          <a:solidFill>
                            <a:schemeClr val="dk1"/>
                          </a:solidFill>
                          <a:latin typeface="+mn-lt"/>
                          <a:ea typeface="+mn-ea"/>
                          <a:cs typeface="+mj-cs"/>
                        </a:rPr>
                        <a:t>المعلمات </a:t>
                      </a:r>
                      <a:r>
                        <a:rPr lang="ar-EG" sz="1100" b="0" kern="1200" spc="0" dirty="0" smtClean="0">
                          <a:solidFill>
                            <a:schemeClr val="dk1"/>
                          </a:solidFill>
                          <a:latin typeface="+mn-lt"/>
                          <a:ea typeface="+mn-ea"/>
                          <a:cs typeface="+mj-cs"/>
                        </a:rPr>
                        <a:t> - المواد </a:t>
                      </a:r>
                      <a:r>
                        <a:rPr lang="ar-EG" sz="1100" b="0" kern="1200" spc="0" dirty="0">
                          <a:solidFill>
                            <a:schemeClr val="dk1"/>
                          </a:solidFill>
                          <a:latin typeface="+mn-lt"/>
                          <a:ea typeface="+mn-ea"/>
                          <a:cs typeface="+mj-cs"/>
                        </a:rPr>
                        <a:t>المركبة </a:t>
                      </a:r>
                      <a:r>
                        <a:rPr lang="ar-EG" sz="1100" b="0" kern="1200" spc="0" dirty="0" smtClean="0">
                          <a:solidFill>
                            <a:schemeClr val="dk1"/>
                          </a:solidFill>
                          <a:latin typeface="+mn-lt"/>
                          <a:ea typeface="+mn-ea"/>
                          <a:cs typeface="+mj-cs"/>
                        </a:rPr>
                        <a:t> -  التخلص والتعافي</a:t>
                      </a:r>
                      <a:endParaRPr lang="ar-EG" sz="1100" b="0" kern="1200" spc="0" dirty="0">
                        <a:solidFill>
                          <a:schemeClr val="dk1"/>
                        </a:solidFill>
                        <a:latin typeface="+mn-lt"/>
                        <a:ea typeface="+mn-ea"/>
                        <a:cs typeface="+mj-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Mechanical </a:t>
                      </a:r>
                      <a:r>
                        <a:rPr lang="en-US" sz="1100" b="0" spc="0" dirty="0" smtClean="0">
                          <a:latin typeface="+mn-lt"/>
                          <a:cs typeface="+mj-cs"/>
                        </a:rPr>
                        <a:t>vibration - Skipping  - Beforehand </a:t>
                      </a:r>
                      <a:r>
                        <a:rPr lang="en-US" sz="1100" b="0" spc="0" dirty="0">
                          <a:latin typeface="+mn-lt"/>
                          <a:cs typeface="+mj-cs"/>
                        </a:rPr>
                        <a:t>cushioning</a:t>
                      </a:r>
                      <a:endParaRPr lang="ar-EG" sz="1100" b="0" spc="0" dirty="0">
                        <a:latin typeface="+mn-lt"/>
                        <a:cs typeface="+mj-cs"/>
                      </a:endParaRPr>
                    </a:p>
                    <a:p>
                      <a:pPr marL="0" algn="justLow" defTabSz="914400" rtl="1" eaLnBrk="1" latinLnBrk="0" hangingPunct="1">
                        <a:lnSpc>
                          <a:spcPct val="100000"/>
                        </a:lnSpc>
                      </a:pPr>
                      <a:r>
                        <a:rPr lang="ar-EG" sz="1100" b="0" kern="1200" spc="0" dirty="0">
                          <a:solidFill>
                            <a:schemeClr val="dk1"/>
                          </a:solidFill>
                          <a:latin typeface="+mn-lt"/>
                          <a:ea typeface="+mn-ea"/>
                          <a:cs typeface="+mj-cs"/>
                        </a:rPr>
                        <a:t>الاهتزاز </a:t>
                      </a:r>
                      <a:r>
                        <a:rPr lang="ar-EG" sz="1100" b="0" kern="1200" spc="0" dirty="0" smtClean="0">
                          <a:solidFill>
                            <a:schemeClr val="dk1"/>
                          </a:solidFill>
                          <a:latin typeface="+mn-lt"/>
                          <a:ea typeface="+mn-ea"/>
                          <a:cs typeface="+mj-cs"/>
                        </a:rPr>
                        <a:t>الميكانيكي - التجاوز - توسيد مسبق</a:t>
                      </a:r>
                      <a:endParaRPr lang="ar-EG" sz="1100" b="0" kern="1200" spc="0" dirty="0">
                        <a:solidFill>
                          <a:schemeClr val="dk1"/>
                        </a:solidFill>
                        <a:latin typeface="+mn-lt"/>
                        <a:ea typeface="+mn-ea"/>
                        <a:cs typeface="+mj-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rtl="0">
                        <a:lnSpc>
                          <a:spcPct val="100000"/>
                        </a:lnSpc>
                      </a:pPr>
                      <a:r>
                        <a:rPr lang="en-US" sz="1100" b="0" spc="0" dirty="0">
                          <a:latin typeface="+mn-lt"/>
                          <a:cs typeface="+mj-cs"/>
                        </a:rPr>
                        <a:t>__</a:t>
                      </a:r>
                      <a:endParaRPr lang="ar-EG"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The other way </a:t>
                      </a:r>
                      <a:r>
                        <a:rPr lang="en-US" sz="1100" b="0" spc="0" dirty="0" smtClean="0">
                          <a:latin typeface="+mn-lt"/>
                          <a:cs typeface="+mj-cs"/>
                        </a:rPr>
                        <a:t>around - Mechanics substitution - Dynamics</a:t>
                      </a:r>
                      <a:r>
                        <a:rPr lang="en-US" sz="1100" b="0" spc="0" baseline="0" dirty="0" smtClean="0">
                          <a:latin typeface="+mn-lt"/>
                          <a:cs typeface="+mj-cs"/>
                        </a:rPr>
                        <a:t> - Equipotentiality </a:t>
                      </a:r>
                      <a:endParaRPr lang="ar-EG" sz="1100" b="0" spc="0" baseline="0" dirty="0">
                        <a:latin typeface="+mn-lt"/>
                        <a:cs typeface="+mj-cs"/>
                      </a:endParaRPr>
                    </a:p>
                    <a:p>
                      <a:pPr marL="0" algn="justLow" defTabSz="914400" rtl="1" eaLnBrk="1" latinLnBrk="0" hangingPunct="1">
                        <a:lnSpc>
                          <a:spcPct val="100000"/>
                        </a:lnSpc>
                      </a:pPr>
                      <a:r>
                        <a:rPr lang="ar-EG" sz="1100" b="0" kern="1200" spc="0" dirty="0">
                          <a:solidFill>
                            <a:schemeClr val="dk1"/>
                          </a:solidFill>
                          <a:latin typeface="+mn-lt"/>
                          <a:ea typeface="+mn-ea"/>
                          <a:cs typeface="+mj-cs"/>
                        </a:rPr>
                        <a:t>الطريق الأخر </a:t>
                      </a:r>
                      <a:r>
                        <a:rPr lang="ar-EG" sz="1100" b="0" kern="1200" spc="0" dirty="0" smtClean="0">
                          <a:solidFill>
                            <a:schemeClr val="dk1"/>
                          </a:solidFill>
                          <a:latin typeface="+mn-lt"/>
                          <a:ea typeface="+mn-ea"/>
                          <a:cs typeface="+mj-cs"/>
                        </a:rPr>
                        <a:t>- ديناميكا الاستبدال – الميكانيكي - تكافؤ الإمكانات</a:t>
                      </a:r>
                      <a:endParaRPr lang="ar-EG" sz="1100" b="0" kern="1200" spc="0" dirty="0">
                        <a:solidFill>
                          <a:schemeClr val="dk1"/>
                        </a:solidFill>
                        <a:latin typeface="+mn-lt"/>
                        <a:ea typeface="+mn-ea"/>
                        <a:cs typeface="+mj-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0" indent="0" algn="l" rtl="0">
                        <a:lnSpc>
                          <a:spcPct val="100000"/>
                        </a:lnSpc>
                        <a:buFont typeface="Arial" panose="020B0604020202020204" pitchFamily="34" charset="0"/>
                        <a:buNone/>
                      </a:pPr>
                      <a:r>
                        <a:rPr lang="en-US" sz="1100" b="0" spc="0" dirty="0">
                          <a:latin typeface="+mn-lt"/>
                          <a:cs typeface="+mj-cs"/>
                        </a:rPr>
                        <a:t>Taking </a:t>
                      </a:r>
                      <a:r>
                        <a:rPr lang="en-US" sz="1100" b="0" spc="0" dirty="0" smtClean="0">
                          <a:latin typeface="+mn-lt"/>
                          <a:cs typeface="+mj-cs"/>
                        </a:rPr>
                        <a:t>out - Phase </a:t>
                      </a:r>
                      <a:r>
                        <a:rPr lang="en-US" sz="1100" b="0" spc="0" dirty="0">
                          <a:latin typeface="+mn-lt"/>
                          <a:cs typeface="+mj-cs"/>
                        </a:rPr>
                        <a:t>transitions </a:t>
                      </a:r>
                      <a:r>
                        <a:rPr lang="en-US" sz="1100" b="0" spc="0" dirty="0" smtClean="0">
                          <a:latin typeface="+mn-lt"/>
                          <a:cs typeface="+mj-cs"/>
                        </a:rPr>
                        <a:t>- Mechanical </a:t>
                      </a:r>
                      <a:r>
                        <a:rPr lang="en-US" sz="1100" b="0" spc="0" dirty="0">
                          <a:latin typeface="+mn-lt"/>
                          <a:cs typeface="+mj-cs"/>
                        </a:rPr>
                        <a:t>vibration </a:t>
                      </a:r>
                      <a:r>
                        <a:rPr lang="en-US" sz="1100" b="0" spc="0" dirty="0" smtClean="0">
                          <a:latin typeface="+mn-lt"/>
                          <a:cs typeface="+mj-cs"/>
                        </a:rPr>
                        <a:t>- Thermal </a:t>
                      </a:r>
                      <a:r>
                        <a:rPr lang="en-US" sz="1100" b="0" spc="0" dirty="0">
                          <a:latin typeface="+mn-lt"/>
                          <a:cs typeface="+mj-cs"/>
                        </a:rPr>
                        <a:t>expansion</a:t>
                      </a:r>
                      <a:endParaRPr lang="ar-EG" sz="1100" b="0" spc="0" dirty="0">
                        <a:latin typeface="+mn-lt"/>
                        <a:cs typeface="+mj-cs"/>
                      </a:endParaRPr>
                    </a:p>
                    <a:p>
                      <a:pPr marL="0" indent="0" algn="justLow" defTabSz="914400" rtl="1" eaLnBrk="1" latinLnBrk="0" hangingPunct="1">
                        <a:lnSpc>
                          <a:spcPct val="100000"/>
                        </a:lnSpc>
                        <a:buFont typeface="Arial" panose="020B0604020202020204" pitchFamily="34" charset="0"/>
                        <a:buNone/>
                      </a:pPr>
                      <a:r>
                        <a:rPr lang="ar-EG" sz="1100" b="0" kern="1200" spc="0" dirty="0" smtClean="0">
                          <a:solidFill>
                            <a:schemeClr val="dk1"/>
                          </a:solidFill>
                          <a:latin typeface="+mn-lt"/>
                          <a:ea typeface="+mn-ea"/>
                          <a:cs typeface="+mj-cs"/>
                        </a:rPr>
                        <a:t>اخراج - انتقالات </a:t>
                      </a:r>
                      <a:r>
                        <a:rPr lang="ar-EG" sz="1100" b="0" kern="1200" spc="0" dirty="0">
                          <a:solidFill>
                            <a:schemeClr val="dk1"/>
                          </a:solidFill>
                          <a:latin typeface="+mn-lt"/>
                          <a:ea typeface="+mn-ea"/>
                          <a:cs typeface="+mj-cs"/>
                        </a:rPr>
                        <a:t>المرحلة </a:t>
                      </a:r>
                      <a:r>
                        <a:rPr lang="ar-EG" sz="1100" b="0" kern="1200" spc="0" dirty="0" smtClean="0">
                          <a:solidFill>
                            <a:schemeClr val="dk1"/>
                          </a:solidFill>
                          <a:latin typeface="+mn-lt"/>
                          <a:ea typeface="+mn-ea"/>
                          <a:cs typeface="+mj-cs"/>
                        </a:rPr>
                        <a:t> - الاهتزاز </a:t>
                      </a:r>
                      <a:r>
                        <a:rPr lang="ar-EG" sz="1100" b="0" kern="1200" spc="0" dirty="0">
                          <a:solidFill>
                            <a:schemeClr val="dk1"/>
                          </a:solidFill>
                          <a:latin typeface="+mn-lt"/>
                          <a:ea typeface="+mn-ea"/>
                          <a:cs typeface="+mj-cs"/>
                        </a:rPr>
                        <a:t>الميكانيكي </a:t>
                      </a:r>
                      <a:r>
                        <a:rPr lang="ar-EG" sz="1100" b="0" kern="1200" spc="0" dirty="0" smtClean="0">
                          <a:solidFill>
                            <a:schemeClr val="dk1"/>
                          </a:solidFill>
                          <a:latin typeface="+mn-lt"/>
                          <a:ea typeface="+mn-ea"/>
                          <a:cs typeface="+mj-cs"/>
                        </a:rPr>
                        <a:t>- التمدد الحراري</a:t>
                      </a:r>
                      <a:endParaRPr lang="ar-EG" sz="1100" b="0" kern="1200" spc="0" dirty="0">
                        <a:solidFill>
                          <a:schemeClr val="dk1"/>
                        </a:solidFill>
                        <a:latin typeface="+mn-lt"/>
                        <a:ea typeface="+mn-ea"/>
                        <a:cs typeface="+mj-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Force</a:t>
                      </a:r>
                      <a:endParaRPr lang="ar-EG" sz="1100" b="0" spc="0" dirty="0">
                        <a:latin typeface="+mn-lt"/>
                        <a:cs typeface="+mj-cs"/>
                      </a:endParaRPr>
                    </a:p>
                    <a:p>
                      <a:pPr algn="l" rtl="0">
                        <a:lnSpc>
                          <a:spcPct val="100000"/>
                        </a:lnSpc>
                      </a:pPr>
                      <a:r>
                        <a:rPr lang="ar-EG" sz="1100" b="0" spc="0" dirty="0" smtClean="0">
                          <a:latin typeface="+mn-lt"/>
                          <a:cs typeface="+mj-cs"/>
                        </a:rPr>
                        <a:t>القوة</a:t>
                      </a:r>
                      <a:endParaRPr lang="en-US"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vMerge="1">
                  <a:txBody>
                    <a:bodyPr/>
                    <a:lstStyle/>
                    <a:p>
                      <a:pPr algn="ctr" rtl="1"/>
                      <a:endParaRPr lang="ar-EG" sz="1050" b="0" dirty="0"/>
                    </a:p>
                  </a:txBody>
                  <a:tcPr anchor="ctr"/>
                </a:tc>
                <a:extLst>
                  <a:ext uri="{0D108BD9-81ED-4DB2-BD59-A6C34878D82A}">
                    <a16:rowId xmlns:a16="http://schemas.microsoft.com/office/drawing/2014/main" xmlns="" val="10004"/>
                  </a:ext>
                </a:extLst>
              </a:tr>
              <a:tr h="86186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0" spc="0" dirty="0">
                          <a:latin typeface="+mn-lt"/>
                          <a:cs typeface="+mj-cs"/>
                        </a:rPr>
                        <a:t>Parameter changes </a:t>
                      </a:r>
                      <a:r>
                        <a:rPr lang="en-US" sz="1100" b="0" spc="0" dirty="0" smtClean="0">
                          <a:latin typeface="+mn-lt"/>
                          <a:cs typeface="+mj-cs"/>
                        </a:rPr>
                        <a:t>- Homogeneity -</a:t>
                      </a:r>
                      <a:r>
                        <a:rPr lang="en-US" sz="1100" b="0" spc="0" baseline="0" dirty="0" smtClean="0">
                          <a:latin typeface="+mn-lt"/>
                          <a:cs typeface="+mj-cs"/>
                        </a:rPr>
                        <a:t> </a:t>
                      </a:r>
                      <a:r>
                        <a:rPr lang="en-US" sz="1100" b="0" spc="0" dirty="0" smtClean="0">
                          <a:latin typeface="+mn-lt"/>
                          <a:cs typeface="+mj-cs"/>
                        </a:rPr>
                        <a:t>Taking </a:t>
                      </a:r>
                      <a:r>
                        <a:rPr lang="en-US" sz="1100" b="0" spc="0" dirty="0">
                          <a:latin typeface="+mn-lt"/>
                          <a:cs typeface="+mj-cs"/>
                        </a:rPr>
                        <a:t>out</a:t>
                      </a:r>
                    </a:p>
                    <a:p>
                      <a:pPr algn="l" rtl="0">
                        <a:lnSpc>
                          <a:spcPct val="100000"/>
                        </a:lnSpc>
                      </a:pPr>
                      <a:r>
                        <a:rPr lang="en-US" sz="1100" b="0" spc="0" dirty="0" smtClean="0">
                          <a:latin typeface="+mn-lt"/>
                          <a:cs typeface="+mj-cs"/>
                        </a:rPr>
                        <a:t>- Composite </a:t>
                      </a:r>
                      <a:r>
                        <a:rPr lang="en-US" sz="1100" b="0" spc="0" dirty="0">
                          <a:latin typeface="+mn-lt"/>
                          <a:cs typeface="+mj-cs"/>
                        </a:rPr>
                        <a:t>materials</a:t>
                      </a:r>
                      <a:endParaRPr lang="ar-EG" sz="1100" b="0" spc="0" dirty="0">
                        <a:latin typeface="+mn-lt"/>
                        <a:cs typeface="+mj-cs"/>
                      </a:endParaRPr>
                    </a:p>
                    <a:p>
                      <a:pPr marL="0" marR="0" lvl="0" indent="0" algn="justLow" defTabSz="914400" rtl="1" eaLnBrk="1" fontAlgn="auto" latinLnBrk="0" hangingPunct="1">
                        <a:lnSpc>
                          <a:spcPct val="100000"/>
                        </a:lnSpc>
                        <a:spcBef>
                          <a:spcPts val="0"/>
                        </a:spcBef>
                        <a:spcAft>
                          <a:spcPts val="0"/>
                        </a:spcAft>
                        <a:buClrTx/>
                        <a:buSzTx/>
                        <a:buFontTx/>
                        <a:buNone/>
                        <a:tabLst/>
                        <a:defRPr/>
                      </a:pPr>
                      <a:r>
                        <a:rPr lang="ar-EG" sz="1100" b="0" kern="1200" spc="0" dirty="0">
                          <a:solidFill>
                            <a:schemeClr val="dk1"/>
                          </a:solidFill>
                          <a:latin typeface="+mn-lt"/>
                          <a:ea typeface="+mn-ea"/>
                          <a:cs typeface="+mj-cs"/>
                        </a:rPr>
                        <a:t>تغييرات الباراميترز </a:t>
                      </a:r>
                      <a:r>
                        <a:rPr lang="ar-EG" sz="1100" b="0" kern="1200" spc="0" dirty="0" smtClean="0">
                          <a:solidFill>
                            <a:schemeClr val="dk1"/>
                          </a:solidFill>
                          <a:latin typeface="+mn-lt"/>
                          <a:ea typeface="+mn-ea"/>
                          <a:cs typeface="+mj-cs"/>
                        </a:rPr>
                        <a:t>- التجانس – الاخراج - المواد المركبة</a:t>
                      </a:r>
                      <a:endParaRPr lang="ar-EG" sz="1100" b="0" kern="1200" spc="0" dirty="0">
                        <a:solidFill>
                          <a:schemeClr val="dk1"/>
                        </a:solidFill>
                        <a:latin typeface="+mn-lt"/>
                        <a:ea typeface="+mn-ea"/>
                        <a:cs typeface="+mj-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Parameter </a:t>
                      </a:r>
                      <a:r>
                        <a:rPr lang="en-US" sz="1100" b="0" spc="0" dirty="0" smtClean="0">
                          <a:latin typeface="+mn-lt"/>
                          <a:cs typeface="+mj-cs"/>
                        </a:rPr>
                        <a:t>changes – Asymmetry - Dynamics</a:t>
                      </a:r>
                      <a:r>
                        <a:rPr lang="en-US" sz="1100" b="0" spc="0" baseline="0" dirty="0" smtClean="0">
                          <a:latin typeface="+mn-lt"/>
                          <a:cs typeface="+mj-cs"/>
                        </a:rPr>
                        <a:t>  </a:t>
                      </a:r>
                      <a:r>
                        <a:rPr lang="en-US" sz="1100" b="0" spc="0" dirty="0">
                          <a:latin typeface="+mn-lt"/>
                          <a:cs typeface="+mj-cs"/>
                        </a:rPr>
                        <a:t>Preliminary action</a:t>
                      </a:r>
                      <a:endParaRPr lang="ar-EG" sz="1100" b="0" spc="0" dirty="0">
                        <a:latin typeface="+mn-lt"/>
                        <a:cs typeface="+mj-cs"/>
                      </a:endParaRPr>
                    </a:p>
                    <a:p>
                      <a:pPr marL="0" algn="justLow" defTabSz="914400" rtl="1" eaLnBrk="1" latinLnBrk="0" hangingPunct="1">
                        <a:lnSpc>
                          <a:spcPct val="100000"/>
                        </a:lnSpc>
                      </a:pPr>
                      <a:r>
                        <a:rPr lang="ar-EG" sz="1100" b="0" kern="1200" spc="0" dirty="0">
                          <a:solidFill>
                            <a:schemeClr val="dk1"/>
                          </a:solidFill>
                          <a:latin typeface="+mn-lt"/>
                          <a:ea typeface="+mn-ea"/>
                          <a:cs typeface="+mj-cs"/>
                        </a:rPr>
                        <a:t>تغييرات الباراميترز </a:t>
                      </a:r>
                      <a:r>
                        <a:rPr lang="ar-EG" sz="1100" b="0" kern="1200" spc="0" dirty="0" smtClean="0">
                          <a:solidFill>
                            <a:schemeClr val="dk1"/>
                          </a:solidFill>
                          <a:latin typeface="+mn-lt"/>
                          <a:ea typeface="+mn-ea"/>
                          <a:cs typeface="+mj-cs"/>
                        </a:rPr>
                        <a:t>-  عدم </a:t>
                      </a:r>
                      <a:r>
                        <a:rPr lang="ar-EG" sz="1100" b="0" kern="1200" spc="0" dirty="0">
                          <a:solidFill>
                            <a:schemeClr val="dk1"/>
                          </a:solidFill>
                          <a:latin typeface="+mn-lt"/>
                          <a:ea typeface="+mn-ea"/>
                          <a:cs typeface="+mj-cs"/>
                        </a:rPr>
                        <a:t>التماثل </a:t>
                      </a:r>
                      <a:r>
                        <a:rPr lang="ar-EG" sz="1100" b="0" kern="1200" spc="0" dirty="0" smtClean="0">
                          <a:solidFill>
                            <a:schemeClr val="dk1"/>
                          </a:solidFill>
                          <a:latin typeface="+mn-lt"/>
                          <a:ea typeface="+mn-ea"/>
                          <a:cs typeface="+mj-cs"/>
                        </a:rPr>
                        <a:t>- ديناميات </a:t>
                      </a:r>
                      <a:r>
                        <a:rPr lang="ar-EG" sz="1100" b="0" kern="1200" spc="0" dirty="0">
                          <a:solidFill>
                            <a:schemeClr val="dk1"/>
                          </a:solidFill>
                          <a:latin typeface="+mn-lt"/>
                          <a:ea typeface="+mn-ea"/>
                          <a:cs typeface="+mj-cs"/>
                        </a:rPr>
                        <a:t>العمل </a:t>
                      </a:r>
                      <a:r>
                        <a:rPr lang="ar-EG" sz="1100" b="0" kern="1200" spc="0" dirty="0" smtClean="0">
                          <a:solidFill>
                            <a:schemeClr val="dk1"/>
                          </a:solidFill>
                          <a:latin typeface="+mn-lt"/>
                          <a:ea typeface="+mn-ea"/>
                          <a:cs typeface="+mj-cs"/>
                        </a:rPr>
                        <a:t>الأولي</a:t>
                      </a:r>
                      <a:endParaRPr lang="ar-EG" sz="1100" b="0" kern="1200" spc="0" dirty="0">
                        <a:solidFill>
                          <a:schemeClr val="dk1"/>
                        </a:solidFill>
                        <a:latin typeface="+mn-lt"/>
                        <a:ea typeface="+mn-ea"/>
                        <a:cs typeface="+mj-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0" spc="0" dirty="0">
                          <a:latin typeface="+mn-lt"/>
                          <a:cs typeface="+mj-cs"/>
                        </a:rPr>
                        <a:t>__</a:t>
                      </a:r>
                      <a:endParaRPr lang="ar-EG"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Phase transitions </a:t>
                      </a:r>
                      <a:r>
                        <a:rPr lang="en-US" sz="1100" b="0" spc="0" dirty="0" smtClean="0">
                          <a:latin typeface="+mn-lt"/>
                          <a:cs typeface="+mj-cs"/>
                        </a:rPr>
                        <a:t>- Parameter </a:t>
                      </a:r>
                      <a:r>
                        <a:rPr lang="en-US" sz="1100" b="0" spc="0" baseline="0" dirty="0" smtClean="0">
                          <a:latin typeface="+mn-lt"/>
                          <a:cs typeface="+mj-cs"/>
                        </a:rPr>
                        <a:t> </a:t>
                      </a:r>
                      <a:r>
                        <a:rPr lang="en-US" sz="1100" b="0" spc="0" dirty="0">
                          <a:latin typeface="+mn-lt"/>
                          <a:cs typeface="+mj-cs"/>
                        </a:rPr>
                        <a:t>changes </a:t>
                      </a:r>
                      <a:r>
                        <a:rPr lang="en-US" sz="1100" b="0" spc="0" dirty="0" smtClean="0">
                          <a:latin typeface="+mn-lt"/>
                          <a:cs typeface="+mj-cs"/>
                        </a:rPr>
                        <a:t>- Skipping</a:t>
                      </a:r>
                      <a:endParaRPr lang="ar-EG" sz="1100" b="0" spc="0" dirty="0">
                        <a:latin typeface="+mn-lt"/>
                        <a:cs typeface="+mj-cs"/>
                      </a:endParaRPr>
                    </a:p>
                    <a:p>
                      <a:pPr marL="0" algn="justLow" defTabSz="914400" rtl="1" eaLnBrk="1" latinLnBrk="0" hangingPunct="1">
                        <a:lnSpc>
                          <a:spcPct val="100000"/>
                        </a:lnSpc>
                      </a:pPr>
                      <a:r>
                        <a:rPr lang="ar-EG" sz="1100" b="0" kern="1200" spc="0" dirty="0">
                          <a:solidFill>
                            <a:schemeClr val="dk1"/>
                          </a:solidFill>
                          <a:latin typeface="+mn-lt"/>
                          <a:ea typeface="+mn-ea"/>
                          <a:cs typeface="+mj-cs"/>
                        </a:rPr>
                        <a:t>انتقالات </a:t>
                      </a:r>
                      <a:r>
                        <a:rPr lang="ar-EG" sz="1100" b="0" kern="1200" spc="0" dirty="0" smtClean="0">
                          <a:solidFill>
                            <a:schemeClr val="dk1"/>
                          </a:solidFill>
                          <a:latin typeface="+mn-lt"/>
                          <a:ea typeface="+mn-ea"/>
                          <a:cs typeface="+mj-cs"/>
                        </a:rPr>
                        <a:t>المرحلة – تغييرات الباراميترز - التجاوز</a:t>
                      </a:r>
                      <a:endParaRPr lang="ar-EG" sz="1100" b="0" kern="1200" spc="0" dirty="0">
                        <a:solidFill>
                          <a:schemeClr val="dk1"/>
                        </a:solidFill>
                        <a:latin typeface="+mn-lt"/>
                        <a:ea typeface="+mn-ea"/>
                        <a:cs typeface="+mj-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smtClean="0">
                          <a:latin typeface="+mn-lt"/>
                          <a:cs typeface="+mj-cs"/>
                        </a:rPr>
                        <a:t>Universality - Parameter changes - Phase </a:t>
                      </a:r>
                      <a:r>
                        <a:rPr lang="en-US" sz="1100" b="0" spc="0" dirty="0">
                          <a:latin typeface="+mn-lt"/>
                          <a:cs typeface="+mj-cs"/>
                        </a:rPr>
                        <a:t>transitions</a:t>
                      </a:r>
                      <a:endParaRPr lang="ar-EG" sz="1100" b="0" spc="0" dirty="0">
                        <a:latin typeface="+mn-lt"/>
                        <a:cs typeface="+mj-cs"/>
                      </a:endParaRPr>
                    </a:p>
                    <a:p>
                      <a:pPr marL="0" algn="justLow" defTabSz="914400" rtl="1" eaLnBrk="1" latinLnBrk="0" hangingPunct="1">
                        <a:lnSpc>
                          <a:spcPct val="100000"/>
                        </a:lnSpc>
                      </a:pPr>
                      <a:r>
                        <a:rPr lang="ar-EG" sz="1100" b="0" kern="1200" spc="0" dirty="0" smtClean="0">
                          <a:solidFill>
                            <a:schemeClr val="dk1"/>
                          </a:solidFill>
                          <a:latin typeface="+mn-lt"/>
                          <a:ea typeface="+mn-ea"/>
                          <a:cs typeface="+mj-cs"/>
                        </a:rPr>
                        <a:t>العمومية -  تغييرات </a:t>
                      </a:r>
                      <a:r>
                        <a:rPr lang="ar-EG" sz="1100" b="0" kern="1200" spc="0" dirty="0">
                          <a:solidFill>
                            <a:schemeClr val="dk1"/>
                          </a:solidFill>
                          <a:latin typeface="+mn-lt"/>
                          <a:ea typeface="+mn-ea"/>
                          <a:cs typeface="+mj-cs"/>
                        </a:rPr>
                        <a:t>البارماتيرز </a:t>
                      </a:r>
                      <a:r>
                        <a:rPr lang="ar-EG" sz="1100" b="0" kern="1200" spc="0" dirty="0" smtClean="0">
                          <a:solidFill>
                            <a:schemeClr val="dk1"/>
                          </a:solidFill>
                          <a:latin typeface="+mn-lt"/>
                          <a:ea typeface="+mn-ea"/>
                          <a:cs typeface="+mj-cs"/>
                        </a:rPr>
                        <a:t>- انتقالات المرحلة</a:t>
                      </a:r>
                      <a:endParaRPr lang="ar-EG" sz="1100" b="0" kern="1200" spc="0" dirty="0">
                        <a:solidFill>
                          <a:schemeClr val="dk1"/>
                        </a:solidFill>
                        <a:latin typeface="+mn-lt"/>
                        <a:ea typeface="+mn-ea"/>
                        <a:cs typeface="+mj-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endParaRPr lang="en-US" sz="1100" b="0" spc="0" dirty="0">
                        <a:latin typeface="+mn-lt"/>
                        <a:cs typeface="+mj-cs"/>
                      </a:endParaRPr>
                    </a:p>
                    <a:p>
                      <a:pPr algn="l" rtl="0">
                        <a:lnSpc>
                          <a:spcPct val="100000"/>
                        </a:lnSpc>
                      </a:pPr>
                      <a:r>
                        <a:rPr lang="en-US" sz="1100" b="0" spc="0" dirty="0">
                          <a:latin typeface="+mn-lt"/>
                          <a:cs typeface="+mj-cs"/>
                        </a:rPr>
                        <a:t>Parameter </a:t>
                      </a:r>
                      <a:r>
                        <a:rPr lang="en-US" sz="1100" b="0" spc="0" dirty="0" smtClean="0">
                          <a:latin typeface="+mn-lt"/>
                          <a:cs typeface="+mj-cs"/>
                        </a:rPr>
                        <a:t>changes - Intermediary</a:t>
                      </a:r>
                      <a:endParaRPr lang="ar-EG" sz="1100" b="0" spc="0" dirty="0">
                        <a:latin typeface="+mn-lt"/>
                        <a:cs typeface="+mj-cs"/>
                      </a:endParaRPr>
                    </a:p>
                    <a:p>
                      <a:pPr marL="0" algn="justLow" defTabSz="914400" rtl="1" eaLnBrk="1" latinLnBrk="0" hangingPunct="1">
                        <a:lnSpc>
                          <a:spcPct val="100000"/>
                        </a:lnSpc>
                      </a:pPr>
                      <a:r>
                        <a:rPr lang="ar-EG" sz="1100" b="0" kern="1200" spc="0" dirty="0">
                          <a:solidFill>
                            <a:schemeClr val="dk1"/>
                          </a:solidFill>
                          <a:latin typeface="+mn-lt"/>
                          <a:ea typeface="+mn-ea"/>
                          <a:cs typeface="+mj-cs"/>
                        </a:rPr>
                        <a:t>تغييرات البارماتيرز </a:t>
                      </a:r>
                      <a:r>
                        <a:rPr lang="ar-EG" sz="1100" b="0" kern="1200" spc="0" dirty="0" smtClean="0">
                          <a:solidFill>
                            <a:schemeClr val="dk1"/>
                          </a:solidFill>
                          <a:latin typeface="+mn-lt"/>
                          <a:ea typeface="+mn-ea"/>
                          <a:cs typeface="+mj-cs"/>
                        </a:rPr>
                        <a:t>-  وسيط</a:t>
                      </a:r>
                      <a:endParaRPr lang="ar-EG" sz="1100" b="0" kern="1200" spc="0" dirty="0">
                        <a:solidFill>
                          <a:schemeClr val="dk1"/>
                        </a:solidFill>
                        <a:latin typeface="+mn-lt"/>
                        <a:ea typeface="+mn-ea"/>
                        <a:cs typeface="+mj-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Stress or pressure</a:t>
                      </a:r>
                      <a:endParaRPr lang="ar-EG" sz="1100" b="0" spc="0" dirty="0">
                        <a:latin typeface="+mn-lt"/>
                        <a:cs typeface="+mj-cs"/>
                      </a:endParaRPr>
                    </a:p>
                    <a:p>
                      <a:pPr algn="l" rtl="0">
                        <a:lnSpc>
                          <a:spcPct val="100000"/>
                        </a:lnSpc>
                      </a:pPr>
                      <a:r>
                        <a:rPr lang="ar-EG" sz="1100" b="0" spc="0" dirty="0" smtClean="0">
                          <a:latin typeface="+mn-lt"/>
                          <a:cs typeface="+mj-cs"/>
                        </a:rPr>
                        <a:t>الضغط</a:t>
                      </a:r>
                      <a:endParaRPr lang="en-US"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vMerge="1">
                  <a:txBody>
                    <a:bodyPr/>
                    <a:lstStyle/>
                    <a:p>
                      <a:pPr algn="ctr" rtl="1"/>
                      <a:endParaRPr lang="ar-EG" sz="1050" b="0" dirty="0"/>
                    </a:p>
                  </a:txBody>
                  <a:tcPr anchor="ctr"/>
                </a:tc>
                <a:extLst>
                  <a:ext uri="{0D108BD9-81ED-4DB2-BD59-A6C34878D82A}">
                    <a16:rowId xmlns:a16="http://schemas.microsoft.com/office/drawing/2014/main" xmlns="" val="10005"/>
                  </a:ext>
                </a:extLst>
              </a:tr>
              <a:tr h="11961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0" spc="0" dirty="0">
                          <a:latin typeface="+mn-lt"/>
                          <a:cs typeface="+mj-cs"/>
                        </a:rPr>
                        <a:t>Homogeneity </a:t>
                      </a:r>
                      <a:r>
                        <a:rPr lang="en-US" sz="1100" b="0" spc="0" dirty="0" smtClean="0">
                          <a:latin typeface="+mn-lt"/>
                          <a:cs typeface="+mj-cs"/>
                        </a:rPr>
                        <a:t>Segmentation</a:t>
                      </a:r>
                      <a:r>
                        <a:rPr lang="en-US" sz="1100" b="0" spc="0" baseline="0" dirty="0">
                          <a:latin typeface="+mn-lt"/>
                          <a:cs typeface="+mj-cs"/>
                        </a:rPr>
                        <a:t> </a:t>
                      </a:r>
                      <a:r>
                        <a:rPr lang="en-US" sz="1100" b="0" spc="0" dirty="0" smtClean="0">
                          <a:latin typeface="+mn-lt"/>
                          <a:cs typeface="+mj-cs"/>
                        </a:rPr>
                        <a:t>- Mechanical </a:t>
                      </a:r>
                      <a:r>
                        <a:rPr lang="en-US" sz="1100" b="0" spc="0" dirty="0">
                          <a:latin typeface="+mn-lt"/>
                          <a:cs typeface="+mj-cs"/>
                        </a:rPr>
                        <a:t>vibration </a:t>
                      </a:r>
                      <a:r>
                        <a:rPr lang="en-US" sz="1100" b="0" spc="0" dirty="0" smtClean="0">
                          <a:latin typeface="+mn-lt"/>
                          <a:cs typeface="+mj-cs"/>
                        </a:rPr>
                        <a:t>- Asymmetry</a:t>
                      </a:r>
                      <a:endParaRPr lang="ar-EG" sz="1100" b="0" spc="0" dirty="0">
                        <a:latin typeface="+mn-lt"/>
                        <a:cs typeface="+mj-cs"/>
                      </a:endParaRPr>
                    </a:p>
                    <a:p>
                      <a:pPr marL="0" algn="justLow" defTabSz="914400" rtl="1" eaLnBrk="1" latinLnBrk="0" hangingPunct="1">
                        <a:lnSpc>
                          <a:spcPct val="100000"/>
                        </a:lnSpc>
                      </a:pPr>
                      <a:r>
                        <a:rPr lang="ar-EG" sz="1100" b="0" kern="1200" spc="0" dirty="0">
                          <a:solidFill>
                            <a:schemeClr val="dk1"/>
                          </a:solidFill>
                          <a:latin typeface="+mn-lt"/>
                          <a:ea typeface="+mn-ea"/>
                          <a:cs typeface="+mj-cs"/>
                        </a:rPr>
                        <a:t>تجزئة </a:t>
                      </a:r>
                      <a:r>
                        <a:rPr lang="ar-EG" sz="1100" b="0" kern="1200" spc="0" dirty="0" smtClean="0">
                          <a:solidFill>
                            <a:schemeClr val="dk1"/>
                          </a:solidFill>
                          <a:latin typeface="+mn-lt"/>
                          <a:ea typeface="+mn-ea"/>
                          <a:cs typeface="+mj-cs"/>
                        </a:rPr>
                        <a:t>التجانس - الاهتزاز الميكانيكي</a:t>
                      </a:r>
                      <a:r>
                        <a:rPr lang="ar-EG" sz="1100" b="0" kern="1200" spc="0" dirty="0">
                          <a:solidFill>
                            <a:schemeClr val="dk1"/>
                          </a:solidFill>
                          <a:latin typeface="+mn-lt"/>
                          <a:ea typeface="+mn-ea"/>
                          <a:cs typeface="+mj-cs"/>
                        </a:rPr>
                        <a:t> </a:t>
                      </a:r>
                      <a:r>
                        <a:rPr lang="ar-EG" sz="1100" b="0" kern="1200" spc="0" dirty="0" smtClean="0">
                          <a:solidFill>
                            <a:schemeClr val="dk1"/>
                          </a:solidFill>
                          <a:latin typeface="+mn-lt"/>
                          <a:ea typeface="+mn-ea"/>
                          <a:cs typeface="+mj-cs"/>
                        </a:rPr>
                        <a:t>- عدم التماثل</a:t>
                      </a:r>
                      <a:endParaRPr lang="ar-EG" sz="1100" b="0" kern="1200" spc="0" dirty="0">
                        <a:solidFill>
                          <a:schemeClr val="dk1"/>
                        </a:solidFill>
                        <a:latin typeface="+mn-lt"/>
                        <a:ea typeface="+mn-ea"/>
                        <a:cs typeface="+mj-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rtl="0">
                        <a:lnSpc>
                          <a:spcPct val="100000"/>
                        </a:lnSpc>
                      </a:pPr>
                      <a:r>
                        <a:rPr lang="en-US" sz="1100" b="0" spc="0" dirty="0">
                          <a:latin typeface="+mn-lt"/>
                          <a:cs typeface="+mj-cs"/>
                        </a:rPr>
                        <a:t>__</a:t>
                      </a:r>
                      <a:endParaRPr lang="ar-EG" sz="1100" b="0" spc="0" dirty="0">
                        <a:latin typeface="+mn-lt"/>
                        <a:cs typeface="+mj-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Discarding and </a:t>
                      </a:r>
                      <a:r>
                        <a:rPr lang="en-US" sz="1100" b="0" spc="0" dirty="0" smtClean="0">
                          <a:latin typeface="+mn-lt"/>
                          <a:cs typeface="+mj-cs"/>
                        </a:rPr>
                        <a:t>recovering - Dynamics </a:t>
                      </a:r>
                      <a:r>
                        <a:rPr lang="en-US" sz="1100" b="0" spc="0" dirty="0">
                          <a:latin typeface="+mn-lt"/>
                          <a:cs typeface="+mj-cs"/>
                        </a:rPr>
                        <a:t>Preliminary</a:t>
                      </a:r>
                      <a:r>
                        <a:rPr lang="en-US" sz="1100" b="0" spc="0" baseline="0" dirty="0">
                          <a:latin typeface="+mn-lt"/>
                          <a:cs typeface="+mj-cs"/>
                        </a:rPr>
                        <a:t> </a:t>
                      </a:r>
                      <a:r>
                        <a:rPr lang="en-US" sz="1100" b="0" spc="0" dirty="0" smtClean="0">
                          <a:latin typeface="+mn-lt"/>
                          <a:cs typeface="+mj-cs"/>
                        </a:rPr>
                        <a:t>action</a:t>
                      </a:r>
                      <a:r>
                        <a:rPr lang="en-US" sz="1100" b="0" spc="0" baseline="0" dirty="0" smtClean="0">
                          <a:latin typeface="+mn-lt"/>
                          <a:cs typeface="+mj-cs"/>
                        </a:rPr>
                        <a:t> </a:t>
                      </a:r>
                      <a:r>
                        <a:rPr lang="en-US" sz="1100" b="0" spc="0" dirty="0" smtClean="0">
                          <a:latin typeface="+mn-lt"/>
                          <a:cs typeface="+mj-cs"/>
                        </a:rPr>
                        <a:t>- Spheroidality </a:t>
                      </a:r>
                      <a:r>
                        <a:rPr lang="en-US" sz="1100" b="0" spc="0" dirty="0">
                          <a:latin typeface="+mn-lt"/>
                          <a:cs typeface="+mj-cs"/>
                        </a:rPr>
                        <a:t>and curvature</a:t>
                      </a:r>
                      <a:endParaRPr lang="ar-EG" sz="1100" b="0" spc="0" dirty="0">
                        <a:latin typeface="+mn-lt"/>
                        <a:cs typeface="+mj-cs"/>
                      </a:endParaRPr>
                    </a:p>
                    <a:p>
                      <a:pPr marL="0" algn="justLow" defTabSz="914400" rtl="1" eaLnBrk="1" latinLnBrk="0" hangingPunct="1">
                        <a:lnSpc>
                          <a:spcPct val="100000"/>
                        </a:lnSpc>
                      </a:pPr>
                      <a:r>
                        <a:rPr lang="ar-EG" sz="1100" b="0" kern="1200" spc="0" dirty="0">
                          <a:solidFill>
                            <a:schemeClr val="dk1"/>
                          </a:solidFill>
                          <a:latin typeface="+mn-lt"/>
                          <a:ea typeface="+mn-ea"/>
                          <a:cs typeface="+mj-cs"/>
                        </a:rPr>
                        <a:t>التخلص والتعافي </a:t>
                      </a:r>
                      <a:r>
                        <a:rPr lang="ar-EG" sz="1100" b="0" kern="1200" spc="0" dirty="0" smtClean="0">
                          <a:solidFill>
                            <a:schemeClr val="dk1"/>
                          </a:solidFill>
                          <a:latin typeface="+mn-lt"/>
                          <a:ea typeface="+mn-ea"/>
                          <a:cs typeface="+mj-cs"/>
                        </a:rPr>
                        <a:t>- ديناميات </a:t>
                      </a:r>
                      <a:r>
                        <a:rPr lang="ar-EG" sz="1100" b="0" kern="1200" spc="0" dirty="0">
                          <a:solidFill>
                            <a:schemeClr val="dk1"/>
                          </a:solidFill>
                          <a:latin typeface="+mn-lt"/>
                          <a:ea typeface="+mn-ea"/>
                          <a:cs typeface="+mj-cs"/>
                        </a:rPr>
                        <a:t>العمل </a:t>
                      </a:r>
                      <a:r>
                        <a:rPr lang="ar-EG" sz="1100" b="0" kern="1200" spc="0" dirty="0" smtClean="0">
                          <a:solidFill>
                            <a:schemeClr val="dk1"/>
                          </a:solidFill>
                          <a:latin typeface="+mn-lt"/>
                          <a:ea typeface="+mn-ea"/>
                          <a:cs typeface="+mj-cs"/>
                        </a:rPr>
                        <a:t>الأولي - الكروية والانحناء</a:t>
                      </a:r>
                      <a:endParaRPr lang="ar-EG" sz="1100" b="0" kern="1200" spc="0" dirty="0">
                        <a:solidFill>
                          <a:schemeClr val="dk1"/>
                        </a:solidFill>
                        <a:latin typeface="+mn-lt"/>
                        <a:ea typeface="+mn-ea"/>
                        <a:cs typeface="+mj-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Parameter </a:t>
                      </a:r>
                      <a:r>
                        <a:rPr lang="en-US" sz="1100" b="0" spc="0" dirty="0" smtClean="0">
                          <a:latin typeface="+mn-lt"/>
                          <a:cs typeface="+mj-cs"/>
                        </a:rPr>
                        <a:t>changes - Preliminary action - Thermal expansion - Composite </a:t>
                      </a:r>
                      <a:r>
                        <a:rPr lang="en-US" sz="1100" b="0" spc="0" dirty="0">
                          <a:latin typeface="+mn-lt"/>
                          <a:cs typeface="+mj-cs"/>
                        </a:rPr>
                        <a:t>materials</a:t>
                      </a:r>
                    </a:p>
                    <a:p>
                      <a:pPr marL="0" marR="0" lvl="0" indent="0" algn="justLow" defTabSz="914400" rtl="1" eaLnBrk="1" fontAlgn="auto" latinLnBrk="0" hangingPunct="1">
                        <a:lnSpc>
                          <a:spcPct val="100000"/>
                        </a:lnSpc>
                        <a:spcBef>
                          <a:spcPts val="0"/>
                        </a:spcBef>
                        <a:spcAft>
                          <a:spcPts val="0"/>
                        </a:spcAft>
                        <a:buClrTx/>
                        <a:buSzTx/>
                        <a:buFontTx/>
                        <a:buNone/>
                        <a:tabLst/>
                        <a:defRPr/>
                      </a:pPr>
                      <a:r>
                        <a:rPr lang="ar-EG" sz="1100" b="0" kern="1200" spc="0" dirty="0">
                          <a:solidFill>
                            <a:schemeClr val="dk1"/>
                          </a:solidFill>
                          <a:latin typeface="+mn-lt"/>
                          <a:ea typeface="+mn-ea"/>
                          <a:cs typeface="+mj-cs"/>
                        </a:rPr>
                        <a:t>تغييرات </a:t>
                      </a:r>
                      <a:r>
                        <a:rPr lang="ar-EG" sz="1100" b="0" kern="1200" spc="0" dirty="0" smtClean="0">
                          <a:solidFill>
                            <a:schemeClr val="dk1"/>
                          </a:solidFill>
                          <a:latin typeface="+mn-lt"/>
                          <a:ea typeface="+mn-ea"/>
                          <a:cs typeface="+mj-cs"/>
                        </a:rPr>
                        <a:t>البارماتيرز - الإجراء </a:t>
                      </a:r>
                      <a:r>
                        <a:rPr lang="ar-EG" sz="1100" b="0" kern="1200" spc="0" dirty="0">
                          <a:solidFill>
                            <a:schemeClr val="dk1"/>
                          </a:solidFill>
                          <a:latin typeface="+mn-lt"/>
                          <a:ea typeface="+mn-ea"/>
                          <a:cs typeface="+mj-cs"/>
                        </a:rPr>
                        <a:t>الأولي </a:t>
                      </a:r>
                      <a:r>
                        <a:rPr lang="ar-EG" sz="1100" b="0" kern="1200" spc="0" dirty="0" smtClean="0">
                          <a:solidFill>
                            <a:schemeClr val="dk1"/>
                          </a:solidFill>
                          <a:latin typeface="+mn-lt"/>
                          <a:ea typeface="+mn-ea"/>
                          <a:cs typeface="+mj-cs"/>
                        </a:rPr>
                        <a:t>- التمدد الحراري - المواد المركبة</a:t>
                      </a:r>
                      <a:endParaRPr lang="ar-EG" sz="1100" b="0" kern="1200" spc="0" dirty="0">
                        <a:solidFill>
                          <a:schemeClr val="dk1"/>
                        </a:solidFill>
                        <a:latin typeface="+mn-lt"/>
                        <a:ea typeface="+mn-ea"/>
                        <a:cs typeface="+mj-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Parameter </a:t>
                      </a:r>
                      <a:r>
                        <a:rPr lang="en-US" sz="1100" b="0" spc="0" dirty="0" smtClean="0">
                          <a:latin typeface="+mn-lt"/>
                          <a:cs typeface="+mj-cs"/>
                        </a:rPr>
                        <a:t>changes - Discarding  </a:t>
                      </a:r>
                      <a:r>
                        <a:rPr lang="en-US" sz="1100" b="0" spc="0" dirty="0">
                          <a:latin typeface="+mn-lt"/>
                          <a:cs typeface="+mj-cs"/>
                        </a:rPr>
                        <a:t>and </a:t>
                      </a:r>
                      <a:r>
                        <a:rPr lang="ar-EG" sz="1100" b="0" spc="0" dirty="0">
                          <a:latin typeface="+mn-lt"/>
                          <a:cs typeface="+mj-cs"/>
                        </a:rPr>
                        <a:t> </a:t>
                      </a:r>
                      <a:r>
                        <a:rPr lang="en-US" sz="1100" b="0" spc="0" dirty="0" smtClean="0">
                          <a:latin typeface="+mn-lt"/>
                          <a:cs typeface="+mj-cs"/>
                        </a:rPr>
                        <a:t>recovering - Mechanical </a:t>
                      </a:r>
                      <a:r>
                        <a:rPr lang="en-US" sz="1100" b="0" spc="0" dirty="0">
                          <a:latin typeface="+mn-lt"/>
                          <a:cs typeface="+mj-cs"/>
                        </a:rPr>
                        <a:t>vibration</a:t>
                      </a:r>
                      <a:endParaRPr lang="ar-EG" sz="1100" b="0" spc="0" dirty="0">
                        <a:latin typeface="+mn-lt"/>
                        <a:cs typeface="+mj-cs"/>
                      </a:endParaRPr>
                    </a:p>
                    <a:p>
                      <a:pPr marL="0" marR="0" lvl="0" indent="0" algn="justLow" defTabSz="914400" rtl="1" eaLnBrk="1" fontAlgn="auto" latinLnBrk="0" hangingPunct="1">
                        <a:lnSpc>
                          <a:spcPct val="100000"/>
                        </a:lnSpc>
                        <a:spcBef>
                          <a:spcPts val="0"/>
                        </a:spcBef>
                        <a:spcAft>
                          <a:spcPts val="0"/>
                        </a:spcAft>
                        <a:buClrTx/>
                        <a:buSzTx/>
                        <a:buFontTx/>
                        <a:buNone/>
                        <a:tabLst/>
                        <a:defRPr/>
                      </a:pPr>
                      <a:r>
                        <a:rPr lang="ar-EG" sz="1100" b="0" kern="1200" spc="0" dirty="0">
                          <a:solidFill>
                            <a:schemeClr val="dk1"/>
                          </a:solidFill>
                          <a:latin typeface="+mn-lt"/>
                          <a:ea typeface="+mn-ea"/>
                          <a:cs typeface="+mj-cs"/>
                        </a:rPr>
                        <a:t>تغييرات البارماتيرز </a:t>
                      </a:r>
                      <a:r>
                        <a:rPr lang="ar-EG" sz="1100" b="0" kern="1200" spc="0" dirty="0" smtClean="0">
                          <a:solidFill>
                            <a:schemeClr val="dk1"/>
                          </a:solidFill>
                          <a:latin typeface="+mn-lt"/>
                          <a:ea typeface="+mn-ea"/>
                          <a:cs typeface="+mj-cs"/>
                        </a:rPr>
                        <a:t>- التخلص والتعافي - الاهتزاز الميكانيكي</a:t>
                      </a:r>
                      <a:endParaRPr lang="ar-EG" sz="1100" b="0" kern="1200" spc="0" dirty="0">
                        <a:solidFill>
                          <a:schemeClr val="dk1"/>
                        </a:solidFill>
                        <a:latin typeface="+mn-lt"/>
                        <a:ea typeface="+mn-ea"/>
                        <a:cs typeface="+mj-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Nested </a:t>
                      </a:r>
                      <a:r>
                        <a:rPr lang="en-US" sz="1100" b="0" spc="0" dirty="0" smtClean="0">
                          <a:latin typeface="+mn-lt"/>
                          <a:cs typeface="+mj-cs"/>
                        </a:rPr>
                        <a:t>doll - Taking </a:t>
                      </a:r>
                      <a:r>
                        <a:rPr lang="en-US" sz="1100" b="0" spc="0" dirty="0">
                          <a:latin typeface="+mn-lt"/>
                          <a:cs typeface="+mj-cs"/>
                        </a:rPr>
                        <a:t>out </a:t>
                      </a:r>
                      <a:r>
                        <a:rPr lang="en-US" sz="1100" b="0" spc="0" dirty="0" smtClean="0">
                          <a:latin typeface="+mn-lt"/>
                          <a:cs typeface="+mj-cs"/>
                        </a:rPr>
                        <a:t>- Parameter </a:t>
                      </a:r>
                      <a:r>
                        <a:rPr lang="en-US" sz="1100" b="0" spc="0" dirty="0">
                          <a:latin typeface="+mn-lt"/>
                          <a:cs typeface="+mj-cs"/>
                        </a:rPr>
                        <a:t>changes</a:t>
                      </a:r>
                      <a:endParaRPr lang="ar-EG" sz="1100" b="0" spc="0" dirty="0">
                        <a:latin typeface="+mn-lt"/>
                        <a:cs typeface="+mj-cs"/>
                      </a:endParaRPr>
                    </a:p>
                    <a:p>
                      <a:pPr marL="0" marR="0" lvl="0" indent="0" algn="justLow" defTabSz="914400" rtl="1" eaLnBrk="1" fontAlgn="auto" latinLnBrk="0" hangingPunct="1">
                        <a:lnSpc>
                          <a:spcPct val="100000"/>
                        </a:lnSpc>
                        <a:spcBef>
                          <a:spcPts val="0"/>
                        </a:spcBef>
                        <a:spcAft>
                          <a:spcPts val="0"/>
                        </a:spcAft>
                        <a:buClrTx/>
                        <a:buSzTx/>
                        <a:buFontTx/>
                        <a:buNone/>
                        <a:tabLst/>
                        <a:defRPr/>
                      </a:pPr>
                      <a:r>
                        <a:rPr lang="ar-EG" sz="1100" b="0" kern="1200" spc="0" dirty="0">
                          <a:solidFill>
                            <a:schemeClr val="dk1"/>
                          </a:solidFill>
                          <a:latin typeface="+mn-lt"/>
                          <a:ea typeface="+mn-ea"/>
                          <a:cs typeface="+mj-cs"/>
                        </a:rPr>
                        <a:t>دمية </a:t>
                      </a:r>
                      <a:r>
                        <a:rPr lang="ar-EG" sz="1100" b="0" kern="1200" spc="0" dirty="0" smtClean="0">
                          <a:solidFill>
                            <a:schemeClr val="dk1"/>
                          </a:solidFill>
                          <a:latin typeface="+mn-lt"/>
                          <a:ea typeface="+mn-ea"/>
                          <a:cs typeface="+mj-cs"/>
                        </a:rPr>
                        <a:t>متداخلة -  الاخراج -  تغييرات البارماتيرز</a:t>
                      </a:r>
                    </a:p>
                    <a:p>
                      <a:pPr marL="0" marR="0" lvl="0" indent="0" algn="l" defTabSz="914400" rtl="0" eaLnBrk="1" fontAlgn="auto" latinLnBrk="0" hangingPunct="1">
                        <a:lnSpc>
                          <a:spcPct val="100000"/>
                        </a:lnSpc>
                        <a:spcBef>
                          <a:spcPts val="0"/>
                        </a:spcBef>
                        <a:spcAft>
                          <a:spcPts val="0"/>
                        </a:spcAft>
                        <a:buClrTx/>
                        <a:buSzTx/>
                        <a:buFontTx/>
                        <a:buNone/>
                        <a:tabLst/>
                        <a:defRPr/>
                      </a:pPr>
                      <a:r>
                        <a:rPr lang="ar-EG" sz="1100" b="0" spc="0" dirty="0" smtClean="0">
                          <a:latin typeface="+mn-lt"/>
                          <a:cs typeface="+mj-cs"/>
                        </a:rPr>
                        <a:t> </a:t>
                      </a:r>
                    </a:p>
                    <a:p>
                      <a:pPr algn="l" rtl="0">
                        <a:lnSpc>
                          <a:spcPct val="100000"/>
                        </a:lnSpc>
                      </a:pPr>
                      <a:endParaRPr lang="ar-EG" sz="1100" b="0" spc="0" dirty="0">
                        <a:latin typeface="+mn-lt"/>
                        <a:cs typeface="+mj-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rtl="0">
                        <a:lnSpc>
                          <a:spcPct val="100000"/>
                        </a:lnSpc>
                      </a:pPr>
                      <a:r>
                        <a:rPr lang="en-US" sz="1100" b="0" spc="0" dirty="0">
                          <a:latin typeface="+mn-lt"/>
                          <a:cs typeface="+mj-cs"/>
                        </a:rPr>
                        <a:t>Shape</a:t>
                      </a:r>
                    </a:p>
                    <a:p>
                      <a:pPr algn="l" rtl="0">
                        <a:lnSpc>
                          <a:spcPct val="100000"/>
                        </a:lnSpc>
                      </a:pPr>
                      <a:r>
                        <a:rPr lang="ar-EG" sz="1100" b="0" spc="0" dirty="0">
                          <a:latin typeface="+mn-lt"/>
                          <a:cs typeface="+mj-cs"/>
                        </a:rPr>
                        <a:t>الشكل</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vMerge="1">
                  <a:txBody>
                    <a:bodyPr/>
                    <a:lstStyle/>
                    <a:p>
                      <a:pPr algn="ctr" rtl="1"/>
                      <a:endParaRPr lang="ar-EG" sz="1050" b="0" dirty="0"/>
                    </a:p>
                  </a:txBody>
                  <a:tcPr anchor="ctr"/>
                </a:tc>
                <a:extLst>
                  <a:ext uri="{0D108BD9-81ED-4DB2-BD59-A6C34878D82A}">
                    <a16:rowId xmlns:a16="http://schemas.microsoft.com/office/drawing/2014/main" xmlns="" val="10006"/>
                  </a:ext>
                </a:extLst>
              </a:tr>
            </a:tbl>
          </a:graphicData>
        </a:graphic>
      </p:graphicFrame>
      <p:sp>
        <p:nvSpPr>
          <p:cNvPr id="4" name="Right Arrow 3"/>
          <p:cNvSpPr/>
          <p:nvPr/>
        </p:nvSpPr>
        <p:spPr>
          <a:xfrm rot="5400000">
            <a:off x="8716368" y="1291978"/>
            <a:ext cx="1187356" cy="900753"/>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 name="Right Arrow 1"/>
          <p:cNvSpPr/>
          <p:nvPr/>
        </p:nvSpPr>
        <p:spPr>
          <a:xfrm>
            <a:off x="1542187" y="2361060"/>
            <a:ext cx="2197300" cy="900753"/>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1321389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Rapid Prototyping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النماذج الأولية السريعة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9" name="Rectangle 4">
            <a:extLst>
              <a:ext uri="{FF2B5EF4-FFF2-40B4-BE49-F238E27FC236}">
                <a16:creationId xmlns:a16="http://schemas.microsoft.com/office/drawing/2014/main" xmlns="" id="{209C36F7-FD37-DADE-6215-629A736FE060}"/>
              </a:ext>
            </a:extLst>
          </p:cNvPr>
          <p:cNvSpPr>
            <a:spLocks noChangeArrowheads="1"/>
          </p:cNvSpPr>
          <p:nvPr/>
        </p:nvSpPr>
        <p:spPr bwMode="auto">
          <a:xfrm>
            <a:off x="4966593" y="1710592"/>
            <a:ext cx="6967721" cy="4171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914400" indent="-4572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marL="0" indent="0" rtl="1">
              <a:lnSpc>
                <a:spcPct val="150000"/>
              </a:lnSpc>
              <a:spcBef>
                <a:spcPct val="0"/>
              </a:spcBef>
              <a:buClrTx/>
              <a:buSzPct val="100000"/>
              <a:buNone/>
            </a:pPr>
            <a:r>
              <a:rPr lang="en-US" altLang="ar-JO" sz="2800" b="1" dirty="0">
                <a:latin typeface="Georgia" panose="02040502050405020303" pitchFamily="18" charset="0"/>
              </a:rPr>
              <a:t>Rapid Prototyping</a:t>
            </a:r>
            <a:r>
              <a:rPr lang="en-US" altLang="ar-JO" sz="2800" dirty="0">
                <a:latin typeface="Georgia" panose="02040502050405020303" pitchFamily="18" charset="0"/>
              </a:rPr>
              <a:t>:</a:t>
            </a:r>
            <a:r>
              <a:rPr lang="en-US" altLang="ar-JO" sz="2800" b="1" dirty="0">
                <a:latin typeface="Georgia" panose="02040502050405020303" pitchFamily="18" charset="0"/>
              </a:rPr>
              <a:t>  </a:t>
            </a:r>
            <a:r>
              <a:rPr lang="en-US" altLang="ar-JO" sz="2800" dirty="0">
                <a:latin typeface="Georgia" panose="02040502050405020303" pitchFamily="18" charset="0"/>
              </a:rPr>
              <a:t>Transforming an idea into an actual model that will point out flaws and lead to design improvements. </a:t>
            </a:r>
          </a:p>
          <a:p>
            <a:pPr marL="0" indent="0" algn="justLow" rtl="1" eaLnBrk="1" hangingPunct="1">
              <a:lnSpc>
                <a:spcPct val="150000"/>
              </a:lnSpc>
              <a:spcBef>
                <a:spcPct val="0"/>
              </a:spcBef>
              <a:buClrTx/>
              <a:buSzPct val="100000"/>
              <a:buNone/>
            </a:pPr>
            <a:endParaRPr lang="en-US" altLang="ar-JO" sz="1400" b="1" u="sng" dirty="0">
              <a:latin typeface="Georgia" panose="02040502050405020303" pitchFamily="18" charset="0"/>
            </a:endParaRPr>
          </a:p>
          <a:p>
            <a:pPr marL="0" indent="0" algn="justLow" rtl="1" eaLnBrk="1" hangingPunct="1">
              <a:lnSpc>
                <a:spcPct val="150000"/>
              </a:lnSpc>
              <a:spcBef>
                <a:spcPct val="0"/>
              </a:spcBef>
              <a:buClrTx/>
              <a:buSzPct val="100000"/>
              <a:buNone/>
            </a:pPr>
            <a:r>
              <a:rPr lang="ar-EG" altLang="ar-JO" sz="2800" b="1" u="sng" dirty="0">
                <a:latin typeface="Georgia" panose="02040502050405020303" pitchFamily="18" charset="0"/>
              </a:rPr>
              <a:t>النماذج الأولية السريعة</a:t>
            </a:r>
            <a:r>
              <a:rPr lang="ar-EG" altLang="ar-JO" sz="2800" b="1" dirty="0">
                <a:latin typeface="Georgia" panose="02040502050405020303" pitchFamily="18" charset="0"/>
              </a:rPr>
              <a:t>: تحويل فكرة إلى نموذج فعلي يشير إلى العيوب ويؤدي إلى تحسينات في التصميم. </a:t>
            </a:r>
          </a:p>
        </p:txBody>
      </p:sp>
      <p:pic>
        <p:nvPicPr>
          <p:cNvPr id="10" name="Picture 2" descr="What is Rapid Prototyping? Methods, Tools and Examples | Formlabs">
            <a:extLst>
              <a:ext uri="{FF2B5EF4-FFF2-40B4-BE49-F238E27FC236}">
                <a16:creationId xmlns:a16="http://schemas.microsoft.com/office/drawing/2014/main" xmlns="" id="{EC0047F7-F65C-1D12-4C3D-66F0B6D4BD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83" y="1345306"/>
            <a:ext cx="4743661" cy="55126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3134903"/>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Protecting Your Ideas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حماية أفكارك</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9" name="Rectangle 4">
            <a:extLst>
              <a:ext uri="{FF2B5EF4-FFF2-40B4-BE49-F238E27FC236}">
                <a16:creationId xmlns:a16="http://schemas.microsoft.com/office/drawing/2014/main" xmlns="" id="{209C36F7-FD37-DADE-6215-629A736FE060}"/>
              </a:ext>
            </a:extLst>
          </p:cNvPr>
          <p:cNvSpPr>
            <a:spLocks noChangeArrowheads="1"/>
          </p:cNvSpPr>
          <p:nvPr/>
        </p:nvSpPr>
        <p:spPr bwMode="auto">
          <a:xfrm>
            <a:off x="5609230" y="1710592"/>
            <a:ext cx="6325084" cy="4881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MS PGothic" panose="020B0600070205080204" pitchFamily="34" charset="-128"/>
              </a:defRPr>
            </a:lvl1pPr>
            <a:lvl2pPr marL="914400" indent="-4572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MS PGothic"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MS PGothic"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MS PGothic"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MS PGothic" panose="020B0600070205080204" pitchFamily="34" charset="-128"/>
              </a:defRPr>
            </a:lvl9pPr>
          </a:lstStyle>
          <a:p>
            <a:pPr marL="107950" indent="0">
              <a:buNone/>
            </a:pPr>
            <a:r>
              <a:rPr lang="en-US" altLang="ar-JO" sz="2400" b="1" dirty="0">
                <a:solidFill>
                  <a:srgbClr val="0070C0"/>
                </a:solidFill>
              </a:rPr>
              <a:t>1. Patent</a:t>
            </a:r>
            <a:r>
              <a:rPr lang="en-US" altLang="ar-JO" sz="2400" dirty="0">
                <a:solidFill>
                  <a:srgbClr val="0070C0"/>
                </a:solidFill>
              </a:rPr>
              <a:t>: </a:t>
            </a:r>
          </a:p>
          <a:p>
            <a:pPr marL="820738" lvl="1"/>
            <a:r>
              <a:rPr lang="en-US" altLang="ar-JO" sz="2400" dirty="0"/>
              <a:t>A grant from an official body to the inventor of product, giving the exclusive right to make, use, or sell the invention for 20 years from the date of filing the patent application.  </a:t>
            </a:r>
          </a:p>
          <a:p>
            <a:pPr marL="107950" indent="0" algn="r" rtl="1">
              <a:buFont typeface="Arial" panose="020B0604020202020204" pitchFamily="34" charset="0"/>
              <a:buNone/>
            </a:pPr>
            <a:endParaRPr lang="en-US" altLang="ar-JO" sz="2400" b="1" dirty="0">
              <a:solidFill>
                <a:srgbClr val="0070C0"/>
              </a:solidFill>
            </a:endParaRPr>
          </a:p>
          <a:p>
            <a:pPr marL="107950" indent="0" algn="r" rtl="1">
              <a:buFont typeface="Arial" panose="020B0604020202020204" pitchFamily="34" charset="0"/>
              <a:buNone/>
            </a:pPr>
            <a:r>
              <a:rPr lang="ar-EG" altLang="ar-JO" sz="2400" b="1" dirty="0">
                <a:solidFill>
                  <a:srgbClr val="0070C0"/>
                </a:solidFill>
              </a:rPr>
              <a:t>1. براءة الاختراع: </a:t>
            </a:r>
          </a:p>
          <a:p>
            <a:pPr marL="820738" lvl="1" algn="r" rtl="1"/>
            <a:r>
              <a:rPr lang="ar-EG" altLang="ar-JO" sz="2400" dirty="0"/>
              <a:t>منحة من جهة رسمية لمخترع المنتج ، تمنح الحق الحصري في صنع الاختراع أو استخدامه أو بيعه لمدة 20 عاما من تاريخ تقديم طلب البراءة. </a:t>
            </a:r>
            <a:endParaRPr lang="en-US" altLang="ar-JO" sz="2400" dirty="0"/>
          </a:p>
        </p:txBody>
      </p:sp>
      <p:pic>
        <p:nvPicPr>
          <p:cNvPr id="11" name="Picture 2" descr="Show Your Work: What Is “Patent Marking” and Why Is It Important? -  Dobrusin Law">
            <a:extLst>
              <a:ext uri="{FF2B5EF4-FFF2-40B4-BE49-F238E27FC236}">
                <a16:creationId xmlns:a16="http://schemas.microsoft.com/office/drawing/2014/main" xmlns="" id="{11366CDA-663A-3F8E-C6A1-0CA24512B4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8025" y="1594741"/>
            <a:ext cx="5241205" cy="49971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8891522"/>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Protecting Your Ideas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حماية أفكارك</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2" name="Rectangle 3">
            <a:extLst>
              <a:ext uri="{FF2B5EF4-FFF2-40B4-BE49-F238E27FC236}">
                <a16:creationId xmlns:a16="http://schemas.microsoft.com/office/drawing/2014/main" xmlns="" id="{30E40397-8CEF-54AF-647B-988A2C864D34}"/>
              </a:ext>
            </a:extLst>
          </p:cNvPr>
          <p:cNvSpPr>
            <a:spLocks noChangeArrowheads="1"/>
          </p:cNvSpPr>
          <p:nvPr/>
        </p:nvSpPr>
        <p:spPr>
          <a:xfrm>
            <a:off x="6523629" y="1639382"/>
            <a:ext cx="5230961" cy="4802367"/>
          </a:xfrm>
          <a:prstGeom prst="rect">
            <a:avLst/>
          </a:prstGeom>
        </p:spPr>
        <p:txBody>
          <a:bodyPr/>
          <a:lstStyle/>
          <a:p>
            <a:pPr algn="justLow" rtl="1">
              <a:lnSpc>
                <a:spcPct val="120000"/>
              </a:lnSpc>
              <a:spcBef>
                <a:spcPct val="60000"/>
              </a:spcBef>
            </a:pPr>
            <a:r>
              <a:rPr lang="ar-EG" altLang="ar-JO" sz="2200" b="1" dirty="0" smtClean="0">
                <a:solidFill>
                  <a:srgbClr val="0070C0"/>
                </a:solidFill>
              </a:rPr>
              <a:t>2. العلامة </a:t>
            </a:r>
            <a:r>
              <a:rPr lang="ar-EG" altLang="ar-JO" sz="2200" b="1" dirty="0">
                <a:solidFill>
                  <a:srgbClr val="0070C0"/>
                </a:solidFill>
              </a:rPr>
              <a:t>التجارية: </a:t>
            </a:r>
            <a:r>
              <a:rPr lang="ar-EG" altLang="ar-JO" sz="2200" dirty="0"/>
              <a:t>أي كلمة أو رمز أو تصميم أو اسم أو شعار أو لوجو أو مظهر تجاري مميز تستخدمه الشركة لتحديد منشأ منتج ما أو لتمييزه عن السلع الأخرى الموجودة في السوق. </a:t>
            </a:r>
            <a:endParaRPr lang="en-US" altLang="ar-JO" sz="2200" dirty="0"/>
          </a:p>
          <a:p>
            <a:pPr algn="justLow" rtl="1">
              <a:lnSpc>
                <a:spcPct val="120000"/>
              </a:lnSpc>
              <a:spcBef>
                <a:spcPct val="60000"/>
              </a:spcBef>
            </a:pPr>
            <a:r>
              <a:rPr lang="ar-EG" altLang="ar-JO" sz="2200" b="1" dirty="0">
                <a:solidFill>
                  <a:srgbClr val="0070C0"/>
                </a:solidFill>
              </a:rPr>
              <a:t>3. علامة الخدمة: </a:t>
            </a:r>
            <a:r>
              <a:rPr lang="ar-EG" altLang="ar-JO" sz="2200" dirty="0"/>
              <a:t>نفس العلامة التجارية باستثناء أنها تحدد مصدر الخدمة بدلا من المنتج.</a:t>
            </a:r>
            <a:endParaRPr lang="en-US" altLang="ar-JO" sz="2200" dirty="0"/>
          </a:p>
          <a:p>
            <a:pPr algn="justLow" rtl="1">
              <a:lnSpc>
                <a:spcPct val="120000"/>
              </a:lnSpc>
              <a:spcBef>
                <a:spcPct val="60000"/>
              </a:spcBef>
            </a:pPr>
            <a:r>
              <a:rPr lang="ar-EG" altLang="ar-JO" sz="2200" b="1" dirty="0">
                <a:solidFill>
                  <a:srgbClr val="0070C0"/>
                </a:solidFill>
              </a:rPr>
              <a:t>4. حقوق الطبع والنشر </a:t>
            </a:r>
            <a:r>
              <a:rPr lang="ar-EG" altLang="ar-JO" sz="2200" dirty="0"/>
              <a:t>حق استئثاري يحمي مبدعي المصنفات الأصلية كالتأليف . مثل المصنفات الأدبية والدرامية والموسيقية والفنية.: يشار إلى المواد المحمية بحقوق الطبع والنشر بالرمز © . </a:t>
            </a:r>
            <a:endParaRPr lang="en-US" altLang="ar-JO" sz="2200" dirty="0"/>
          </a:p>
        </p:txBody>
      </p:sp>
      <p:sp>
        <p:nvSpPr>
          <p:cNvPr id="13" name="Rectangle 3">
            <a:extLst>
              <a:ext uri="{FF2B5EF4-FFF2-40B4-BE49-F238E27FC236}">
                <a16:creationId xmlns:a16="http://schemas.microsoft.com/office/drawing/2014/main" xmlns="" id="{777B6DBE-60F0-8CDB-E40C-B8D2BB56EDF4}"/>
              </a:ext>
            </a:extLst>
          </p:cNvPr>
          <p:cNvSpPr>
            <a:spLocks noChangeArrowheads="1"/>
          </p:cNvSpPr>
          <p:nvPr/>
        </p:nvSpPr>
        <p:spPr>
          <a:xfrm>
            <a:off x="476571" y="1639382"/>
            <a:ext cx="5637198" cy="4802367"/>
          </a:xfrm>
          <a:prstGeom prst="rect">
            <a:avLst/>
          </a:prstGeom>
        </p:spPr>
        <p:txBody>
          <a:bodyPr/>
          <a:lstStyle/>
          <a:p>
            <a:pPr algn="just">
              <a:lnSpc>
                <a:spcPct val="120000"/>
              </a:lnSpc>
              <a:spcBef>
                <a:spcPct val="60000"/>
              </a:spcBef>
            </a:pPr>
            <a:r>
              <a:rPr lang="en-US" altLang="ar-JO" sz="2000" b="1" dirty="0">
                <a:solidFill>
                  <a:srgbClr val="0070C0"/>
                </a:solidFill>
              </a:rPr>
              <a:t>2. Trademark: </a:t>
            </a:r>
            <a:r>
              <a:rPr lang="en-US" altLang="ar-JO" sz="2000" dirty="0"/>
              <a:t>any distinctive word, symbol, design, name, logo, slogan, or trade dress a company uses to identify the origin of a product or to distinguish it from other goods on the market.  </a:t>
            </a:r>
          </a:p>
          <a:p>
            <a:pPr algn="just">
              <a:lnSpc>
                <a:spcPct val="120000"/>
              </a:lnSpc>
              <a:spcBef>
                <a:spcPct val="60000"/>
              </a:spcBef>
            </a:pPr>
            <a:r>
              <a:rPr lang="en-US" altLang="ar-JO" sz="2000" b="1" dirty="0">
                <a:solidFill>
                  <a:srgbClr val="0070C0"/>
                </a:solidFill>
              </a:rPr>
              <a:t>3. Service mark: </a:t>
            </a:r>
            <a:r>
              <a:rPr lang="en-US" altLang="ar-JO" sz="2000" dirty="0"/>
              <a:t>the same as a trademark except that it identifies the source of a service rather than a product.</a:t>
            </a:r>
          </a:p>
          <a:p>
            <a:pPr algn="just">
              <a:lnSpc>
                <a:spcPct val="120000"/>
              </a:lnSpc>
              <a:spcBef>
                <a:spcPct val="60000"/>
              </a:spcBef>
            </a:pPr>
            <a:r>
              <a:rPr lang="en-US" altLang="ar-JO" sz="2000" b="1" dirty="0">
                <a:solidFill>
                  <a:srgbClr val="0070C0"/>
                </a:solidFill>
              </a:rPr>
              <a:t>4. Copyright</a:t>
            </a:r>
            <a:r>
              <a:rPr lang="en-US" altLang="ar-JO" sz="2000" dirty="0"/>
              <a:t>: an exclusive right that protects the creators of original works of authorship such as literary, dramatic, musical, and artistic works. Copyrighted material is denoted by the symbol ©.  </a:t>
            </a:r>
          </a:p>
        </p:txBody>
      </p:sp>
    </p:spTree>
    <p:extLst>
      <p:ext uri="{BB962C8B-B14F-4D97-AF65-F5344CB8AC3E}">
        <p14:creationId xmlns:p14="http://schemas.microsoft.com/office/powerpoint/2010/main" val="4036950109"/>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758052"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Characteristics of Patents, Trademarks, and Copyrights</a:t>
              </a:r>
            </a:p>
            <a:p>
              <a:r>
                <a:rPr lang="ar-EG" sz="2000" b="1" dirty="0">
                  <a:solidFill>
                    <a:srgbClr val="00B0F0"/>
                  </a:solidFill>
                  <a:latin typeface="Alexandria" charset="0"/>
                  <a:cs typeface="Alexandria" charset="0"/>
                </a:rPr>
                <a:t>خصائص براءات الاختراع والعلامات التجارية وحقوق التأليف والنشر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graphicFrame>
        <p:nvGraphicFramePr>
          <p:cNvPr id="10" name="Table 9"/>
          <p:cNvGraphicFramePr>
            <a:graphicFrameLocks noGrp="1"/>
          </p:cNvGraphicFramePr>
          <p:nvPr>
            <p:extLst>
              <p:ext uri="{D42A27DB-BD31-4B8C-83A1-F6EECF244321}">
                <p14:modId xmlns:p14="http://schemas.microsoft.com/office/powerpoint/2010/main" val="3768315151"/>
              </p:ext>
            </p:extLst>
          </p:nvPr>
        </p:nvGraphicFramePr>
        <p:xfrm>
          <a:off x="204712" y="1410187"/>
          <a:ext cx="11823512" cy="5334000"/>
        </p:xfrm>
        <a:graphic>
          <a:graphicData uri="http://schemas.openxmlformats.org/drawingml/2006/table">
            <a:tbl>
              <a:tblPr rtl="1" firstRow="1" bandRow="1">
                <a:tableStyleId>{5C22544A-7EE6-4342-B048-85BDC9FD1C3A}</a:tableStyleId>
              </a:tblPr>
              <a:tblGrid>
                <a:gridCol w="1850483">
                  <a:extLst>
                    <a:ext uri="{9D8B030D-6E8A-4147-A177-3AD203B41FA5}">
                      <a16:colId xmlns="" xmlns:a16="http://schemas.microsoft.com/office/drawing/2014/main" val="20000"/>
                    </a:ext>
                  </a:extLst>
                </a:gridCol>
                <a:gridCol w="2873998">
                  <a:extLst>
                    <a:ext uri="{9D8B030D-6E8A-4147-A177-3AD203B41FA5}">
                      <a16:colId xmlns="" xmlns:a16="http://schemas.microsoft.com/office/drawing/2014/main" val="20001"/>
                    </a:ext>
                  </a:extLst>
                </a:gridCol>
                <a:gridCol w="2463611">
                  <a:extLst>
                    <a:ext uri="{9D8B030D-6E8A-4147-A177-3AD203B41FA5}">
                      <a16:colId xmlns="" xmlns:a16="http://schemas.microsoft.com/office/drawing/2014/main" val="20002"/>
                    </a:ext>
                  </a:extLst>
                </a:gridCol>
                <a:gridCol w="3727078">
                  <a:extLst>
                    <a:ext uri="{9D8B030D-6E8A-4147-A177-3AD203B41FA5}">
                      <a16:colId xmlns="" xmlns:a16="http://schemas.microsoft.com/office/drawing/2014/main" val="20003"/>
                    </a:ext>
                  </a:extLst>
                </a:gridCol>
                <a:gridCol w="908342">
                  <a:extLst>
                    <a:ext uri="{9D8B030D-6E8A-4147-A177-3AD203B41FA5}">
                      <a16:colId xmlns="" xmlns:a16="http://schemas.microsoft.com/office/drawing/2014/main" val="20004"/>
                    </a:ext>
                  </a:extLst>
                </a:gridCol>
              </a:tblGrid>
              <a:tr h="454859">
                <a:tc>
                  <a:txBody>
                    <a:bodyPr/>
                    <a:lstStyle/>
                    <a:p>
                      <a:pPr algn="ctr" rtl="1"/>
                      <a:r>
                        <a:rPr lang="ar-EG" sz="1200" dirty="0">
                          <a:solidFill>
                            <a:schemeClr val="tx1"/>
                          </a:solidFill>
                          <a:latin typeface="+mn-lt"/>
                        </a:rPr>
                        <a:t>The entity</a:t>
                      </a:r>
                    </a:p>
                    <a:p>
                      <a:pPr algn="ctr" rtl="1"/>
                      <a:r>
                        <a:rPr lang="ar-EG" sz="1200" dirty="0">
                          <a:solidFill>
                            <a:schemeClr val="tx1"/>
                          </a:solidFill>
                          <a:latin typeface="+mn-lt"/>
                        </a:rPr>
                        <a:t>الكيان</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r>
                        <a:rPr lang="en-US" sz="1200" dirty="0">
                          <a:solidFill>
                            <a:schemeClr val="tx1"/>
                          </a:solidFill>
                          <a:latin typeface="+mn-lt"/>
                        </a:rPr>
                        <a:t>Length of Protection</a:t>
                      </a:r>
                      <a:endParaRPr lang="ar-EG" sz="1200" dirty="0">
                        <a:solidFill>
                          <a:schemeClr val="tx1"/>
                        </a:solidFill>
                        <a:latin typeface="+mn-lt"/>
                      </a:endParaRPr>
                    </a:p>
                    <a:p>
                      <a:pPr algn="ctr" rtl="1"/>
                      <a:r>
                        <a:rPr lang="ar-EG" sz="1200" dirty="0">
                          <a:solidFill>
                            <a:schemeClr val="tx1"/>
                          </a:solidFill>
                          <a:latin typeface="+mn-lt"/>
                        </a:rPr>
                        <a:t>مدة الحماية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r>
                        <a:rPr lang="en-US" sz="1200" dirty="0">
                          <a:solidFill>
                            <a:schemeClr val="tx1"/>
                          </a:solidFill>
                          <a:latin typeface="+mn-lt"/>
                        </a:rPr>
                        <a:t>Who Is Eligible</a:t>
                      </a:r>
                      <a:endParaRPr lang="ar-EG" sz="1200" dirty="0">
                        <a:solidFill>
                          <a:schemeClr val="tx1"/>
                        </a:solidFill>
                        <a:latin typeface="+mn-lt"/>
                      </a:endParaRPr>
                    </a:p>
                    <a:p>
                      <a:pPr algn="ctr" rtl="1"/>
                      <a:r>
                        <a:rPr lang="ar-EG" sz="1200" dirty="0">
                          <a:solidFill>
                            <a:schemeClr val="tx1"/>
                          </a:solidFill>
                          <a:latin typeface="+mn-lt"/>
                        </a:rPr>
                        <a:t>من المؤهل لهذه الحماية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r>
                        <a:rPr lang="en-US" sz="1200" dirty="0">
                          <a:solidFill>
                            <a:schemeClr val="tx1"/>
                          </a:solidFill>
                          <a:latin typeface="+mn-lt"/>
                        </a:rPr>
                        <a:t>What It Protects</a:t>
                      </a:r>
                      <a:endParaRPr lang="ar-EG" sz="1200" dirty="0">
                        <a:solidFill>
                          <a:schemeClr val="tx1"/>
                        </a:solidFill>
                        <a:latin typeface="+mn-lt"/>
                      </a:endParaRPr>
                    </a:p>
                    <a:p>
                      <a:pPr algn="ctr" rtl="1"/>
                      <a:r>
                        <a:rPr lang="ar-EG" sz="1200" dirty="0">
                          <a:solidFill>
                            <a:schemeClr val="tx1"/>
                          </a:solidFill>
                          <a:latin typeface="+mn-lt"/>
                        </a:rPr>
                        <a:t>ما الشئ الذي يحميه؟</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r>
                        <a:rPr lang="en-US" sz="1200" dirty="0">
                          <a:solidFill>
                            <a:schemeClr val="tx1"/>
                          </a:solidFill>
                          <a:latin typeface="+mn-lt"/>
                        </a:rPr>
                        <a:t>Protection</a:t>
                      </a:r>
                      <a:endParaRPr lang="ar-EG" sz="1200" dirty="0">
                        <a:solidFill>
                          <a:schemeClr val="tx1"/>
                        </a:solidFill>
                        <a:latin typeface="+mn-lt"/>
                      </a:endParaRPr>
                    </a:p>
                    <a:p>
                      <a:pPr algn="ctr" rtl="1"/>
                      <a:r>
                        <a:rPr lang="ar-EG" sz="1200" dirty="0">
                          <a:solidFill>
                            <a:schemeClr val="tx1"/>
                          </a:solidFill>
                          <a:latin typeface="+mn-lt"/>
                        </a:rPr>
                        <a:t>حماية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0"/>
                  </a:ext>
                </a:extLst>
              </a:tr>
              <a:tr h="818747">
                <a:tc>
                  <a:txBody>
                    <a:bodyPr/>
                    <a:lstStyle/>
                    <a:p>
                      <a:pPr rtl="1"/>
                      <a:r>
                        <a:rPr lang="en-US" sz="1200" dirty="0">
                          <a:latin typeface="+mn-lt"/>
                        </a:rPr>
                        <a:t>$4,000 to $25,000, depending on complexity</a:t>
                      </a:r>
                      <a:endParaRPr lang="ar-EG" sz="1200" dirty="0">
                        <a:latin typeface="+mn-lt"/>
                      </a:endParaRPr>
                    </a:p>
                    <a:p>
                      <a:pPr rtl="1"/>
                      <a:r>
                        <a:rPr lang="ar-EG" sz="1200" dirty="0">
                          <a:latin typeface="+mn-lt"/>
                        </a:rPr>
                        <a:t>من 4,000 دولار إلى 25,000 دولار ، اعتمادا على التعقيد</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20 years</a:t>
                      </a:r>
                      <a:endParaRPr lang="ar-EG" sz="1200" dirty="0">
                        <a:latin typeface="+mn-lt"/>
                      </a:endParaRPr>
                    </a:p>
                    <a:p>
                      <a:pPr rtl="1"/>
                      <a:r>
                        <a:rPr lang="ar-EG" sz="1200" dirty="0">
                          <a:latin typeface="+mn-lt"/>
                        </a:rPr>
                        <a:t>20 سنة</a:t>
                      </a:r>
                    </a:p>
                    <a:p>
                      <a:pPr rtl="1"/>
                      <a:endParaRPr lang="ar-EG"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First person to file for a patent</a:t>
                      </a:r>
                      <a:endParaRPr lang="ar-EG" sz="1200" dirty="0">
                        <a:latin typeface="+mn-lt"/>
                      </a:endParaRPr>
                    </a:p>
                    <a:p>
                      <a:pPr rtl="1"/>
                      <a:r>
                        <a:rPr lang="ar-EG" sz="1200" dirty="0">
                          <a:latin typeface="+mn-lt"/>
                        </a:rPr>
                        <a:t>أول شخص يقدم طلبا للحصول على براءة اختراع</a:t>
                      </a:r>
                    </a:p>
                    <a:p>
                      <a:pPr rtl="1"/>
                      <a:endParaRPr lang="ar-EG"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Exclusive right to make, use, and sell an invention</a:t>
                      </a:r>
                      <a:endParaRPr lang="ar-EG" sz="1200" dirty="0">
                        <a:latin typeface="+mn-lt"/>
                      </a:endParaRPr>
                    </a:p>
                    <a:p>
                      <a:pPr rtl="1"/>
                      <a:r>
                        <a:rPr lang="ar-EG" sz="1200" dirty="0">
                          <a:latin typeface="+mn-lt"/>
                        </a:rPr>
                        <a:t>الحق الحصري في تصنيع اختراع واستخدامه وبيعه</a:t>
                      </a:r>
                    </a:p>
                    <a:p>
                      <a:pPr rtl="1"/>
                      <a:endParaRPr lang="ar-EG"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l" defTabSz="914400" rtl="1" eaLnBrk="1" fontAlgn="auto" latinLnBrk="0" hangingPunct="1">
                        <a:lnSpc>
                          <a:spcPct val="100000"/>
                        </a:lnSpc>
                        <a:spcBef>
                          <a:spcPts val="0"/>
                        </a:spcBef>
                        <a:spcAft>
                          <a:spcPts val="0"/>
                        </a:spcAft>
                        <a:buClrTx/>
                        <a:buSzTx/>
                        <a:buFontTx/>
                        <a:buNone/>
                        <a:tabLst/>
                        <a:defRPr/>
                      </a:pPr>
                      <a:r>
                        <a:rPr lang="en-US" sz="1200" dirty="0">
                          <a:latin typeface="+mn-lt"/>
                        </a:rPr>
                        <a:t>Utility Patent</a:t>
                      </a:r>
                      <a:endParaRPr lang="ar-EG" sz="1200" dirty="0">
                        <a:latin typeface="+mn-lt"/>
                      </a:endParaRPr>
                    </a:p>
                    <a:p>
                      <a:pPr marL="0" marR="0" indent="0" algn="l" defTabSz="914400" rtl="1" eaLnBrk="1" fontAlgn="auto" latinLnBrk="0" hangingPunct="1">
                        <a:lnSpc>
                          <a:spcPct val="100000"/>
                        </a:lnSpc>
                        <a:spcBef>
                          <a:spcPts val="0"/>
                        </a:spcBef>
                        <a:spcAft>
                          <a:spcPts val="0"/>
                        </a:spcAft>
                        <a:buClrTx/>
                        <a:buSzTx/>
                        <a:buFontTx/>
                        <a:buNone/>
                        <a:tabLst/>
                        <a:defRPr/>
                      </a:pPr>
                      <a:r>
                        <a:rPr lang="ar-EG" sz="1200" dirty="0">
                          <a:latin typeface="+mn-lt"/>
                        </a:rPr>
                        <a:t>براءة \حق المنفعة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1"/>
                  </a:ext>
                </a:extLst>
              </a:tr>
              <a:tr h="818747">
                <a:tc>
                  <a:txBody>
                    <a:bodyPr/>
                    <a:lstStyle/>
                    <a:p>
                      <a:pPr rtl="1"/>
                      <a:r>
                        <a:rPr lang="en-US" sz="1200" dirty="0">
                          <a:latin typeface="+mn-lt"/>
                        </a:rPr>
                        <a:t>$4,000 to $25,000, depending on complexity</a:t>
                      </a:r>
                      <a:endParaRPr lang="ar-EG" sz="1200" dirty="0">
                        <a:latin typeface="+mn-lt"/>
                      </a:endParaRPr>
                    </a:p>
                    <a:p>
                      <a:pPr marL="0" marR="0" lvl="0" indent="0" algn="l" defTabSz="914400" rtl="1" eaLnBrk="1" fontAlgn="auto" latinLnBrk="0" hangingPunct="1">
                        <a:lnSpc>
                          <a:spcPct val="100000"/>
                        </a:lnSpc>
                        <a:spcBef>
                          <a:spcPts val="0"/>
                        </a:spcBef>
                        <a:spcAft>
                          <a:spcPts val="0"/>
                        </a:spcAft>
                        <a:buClrTx/>
                        <a:buSzTx/>
                        <a:buFontTx/>
                        <a:buNone/>
                        <a:tabLst/>
                        <a:defRPr/>
                      </a:pPr>
                      <a:r>
                        <a:rPr lang="ar-EG" sz="1200" dirty="0">
                          <a:latin typeface="+mn-lt"/>
                        </a:rPr>
                        <a:t>من 4,000 دولار إلى 25,000 دولار ، اعتمادا على التعقيد</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14 years</a:t>
                      </a:r>
                      <a:endParaRPr lang="ar-EG" sz="1200" dirty="0">
                        <a:latin typeface="+mn-lt"/>
                      </a:endParaRPr>
                    </a:p>
                    <a:p>
                      <a:pPr rtl="1"/>
                      <a:r>
                        <a:rPr lang="ar-EG" sz="1200" dirty="0">
                          <a:latin typeface="+mn-lt"/>
                        </a:rPr>
                        <a:t>14 سنة</a:t>
                      </a:r>
                    </a:p>
                    <a:p>
                      <a:pPr rtl="1"/>
                      <a:endParaRPr lang="ar-EG"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First person to file for a patent</a:t>
                      </a:r>
                      <a:endParaRPr lang="ar-EG" sz="1200" dirty="0">
                        <a:latin typeface="+mn-lt"/>
                      </a:endParaRPr>
                    </a:p>
                    <a:p>
                      <a:pPr rtl="1"/>
                      <a:r>
                        <a:rPr lang="ar-EG" sz="1200" dirty="0">
                          <a:latin typeface="+mn-lt"/>
                        </a:rPr>
                        <a:t>أول شخص يقدم طلبا للحصول على براءة اختراع</a:t>
                      </a:r>
                    </a:p>
                    <a:p>
                      <a:pPr rtl="1"/>
                      <a:endParaRPr lang="ar-EG"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New, original changes in the design of existing products that enhance their sales</a:t>
                      </a:r>
                      <a:endParaRPr lang="ar-EG" sz="1200" dirty="0">
                        <a:latin typeface="+mn-lt"/>
                      </a:endParaRPr>
                    </a:p>
                    <a:p>
                      <a:pPr rtl="1"/>
                      <a:r>
                        <a:rPr lang="ar-EG" sz="1200" dirty="0">
                          <a:latin typeface="+mn-lt"/>
                        </a:rPr>
                        <a:t>تغييرات جديدة وأصلية في تصميم المنتجات الحالية مما يُعزز مبيعاتها</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Design Patent</a:t>
                      </a:r>
                      <a:endParaRPr lang="ar-EG" sz="1200" dirty="0">
                        <a:latin typeface="+mn-lt"/>
                      </a:endParaRPr>
                    </a:p>
                    <a:p>
                      <a:pPr rtl="1"/>
                      <a:r>
                        <a:rPr lang="ar-EG" sz="1200" dirty="0">
                          <a:latin typeface="+mn-lt"/>
                        </a:rPr>
                        <a:t>براءة اختراع التصميم</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2"/>
                  </a:ext>
                </a:extLst>
              </a:tr>
              <a:tr h="1394902">
                <a:tc>
                  <a:txBody>
                    <a:bodyPr/>
                    <a:lstStyle/>
                    <a:p>
                      <a:pPr rtl="1"/>
                      <a:r>
                        <a:rPr lang="en-US" sz="1200" dirty="0">
                          <a:latin typeface="+mn-lt"/>
                        </a:rPr>
                        <a:t>$1,000 to $2,500</a:t>
                      </a:r>
                      <a:endParaRPr lang="ar-EG" sz="1200" dirty="0">
                        <a:latin typeface="+mn-lt"/>
                      </a:endParaRPr>
                    </a:p>
                    <a:p>
                      <a:pPr rtl="1"/>
                      <a:r>
                        <a:rPr lang="ar-EG" sz="1200" dirty="0">
                          <a:latin typeface="+mn-lt"/>
                        </a:rPr>
                        <a:t>من 1,000$ الي 2,500$</a:t>
                      </a:r>
                    </a:p>
                    <a:p>
                      <a:pPr rtl="1"/>
                      <a:endParaRPr lang="ar-EG"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Renewable between 5th and 6th years and 9th and 10th years and every 10 years afterward</a:t>
                      </a:r>
                      <a:endParaRPr lang="ar-EG" sz="1200" dirty="0">
                        <a:latin typeface="+mn-lt"/>
                      </a:endParaRPr>
                    </a:p>
                    <a:p>
                      <a:pPr rtl="1"/>
                      <a:r>
                        <a:rPr lang="ar-EG" sz="1200" dirty="0">
                          <a:latin typeface="+mn-lt"/>
                        </a:rPr>
                        <a:t>قابلة للتجديد بين 5 و 6 سنوات و 9 و 10 سنوات وكل 10 سنوات بعد ذلك</a:t>
                      </a:r>
                    </a:p>
                    <a:p>
                      <a:pPr rtl="1"/>
                      <a:endParaRPr lang="ar-EG"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Entity currently using the mark in commerce or one who intends to use it within six months</a:t>
                      </a:r>
                      <a:endParaRPr lang="ar-EG" sz="1200" dirty="0">
                        <a:latin typeface="+mn-lt"/>
                      </a:endParaRPr>
                    </a:p>
                    <a:p>
                      <a:pPr rtl="1"/>
                      <a:r>
                        <a:rPr lang="ar-EG" sz="1200" dirty="0">
                          <a:latin typeface="+mn-lt"/>
                        </a:rPr>
                        <a:t>الكيان الذي يستخدم العلامة حاليا في التجارة أو الشخص الذي ينوي استخدامها في غضون ستة أشهر</a:t>
                      </a:r>
                    </a:p>
                    <a:p>
                      <a:pPr rtl="1"/>
                      <a:endParaRPr lang="ar-EG" sz="14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Any distinctive word, phrase, symbol, design, name, logo, slogan, or trade dress that a company uses to identify the origin of a product or to distinguish it from other goods on the market</a:t>
                      </a:r>
                      <a:endParaRPr lang="ar-EG" sz="1200" dirty="0">
                        <a:latin typeface="+mn-lt"/>
                      </a:endParaRPr>
                    </a:p>
                    <a:p>
                      <a:pPr rtl="1"/>
                      <a:r>
                        <a:rPr lang="ar-EG" sz="1200" dirty="0">
                          <a:latin typeface="+mn-lt"/>
                        </a:rPr>
                        <a:t>أي كلمة أو عبارة أو رمز أو تصميم أو اسم أو لوجو أو شعار أو مظهر تجاري مميز تستخدمه الشركة لتحديد منشأ منتج أو لتمييزه عن السلع الأخرى الموجودة في السوق</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Trademark</a:t>
                      </a:r>
                      <a:endParaRPr lang="ar-EG" sz="1200" dirty="0">
                        <a:latin typeface="+mn-lt"/>
                      </a:endParaRPr>
                    </a:p>
                    <a:p>
                      <a:pPr rtl="1"/>
                      <a:r>
                        <a:rPr lang="ar-EG" sz="1200" dirty="0">
                          <a:latin typeface="+mn-lt"/>
                        </a:rPr>
                        <a:t>العلامة التجاريه</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3"/>
                  </a:ext>
                </a:extLst>
              </a:tr>
              <a:tr h="1182634">
                <a:tc>
                  <a:txBody>
                    <a:bodyPr/>
                    <a:lstStyle/>
                    <a:p>
                      <a:pPr rtl="1"/>
                      <a:r>
                        <a:rPr lang="en-US" sz="1200" dirty="0">
                          <a:latin typeface="+mn-lt"/>
                        </a:rPr>
                        <a:t>$1,000 to $2,500</a:t>
                      </a:r>
                      <a:endParaRPr lang="ar-EG" sz="1200" dirty="0">
                        <a:latin typeface="+mn-lt"/>
                      </a:endParaRPr>
                    </a:p>
                    <a:p>
                      <a:pPr rtl="1"/>
                      <a:r>
                        <a:rPr lang="ar-EG" sz="1200" dirty="0">
                          <a:latin typeface="+mn-lt"/>
                        </a:rPr>
                        <a:t>من 1,000$ الي 2,500$</a:t>
                      </a:r>
                    </a:p>
                    <a:p>
                      <a:pPr rtl="1"/>
                      <a:endParaRPr lang="ar-EG"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rtl="0"/>
                      <a:r>
                        <a:rPr lang="en-US" sz="1200" dirty="0">
                          <a:latin typeface="+mn-lt"/>
                        </a:rPr>
                        <a:t>Renewable between 5th and 6th years and 9th and 10th years and every </a:t>
                      </a:r>
                      <a:r>
                        <a:rPr lang="ar-EG" sz="1200" dirty="0">
                          <a:latin typeface="+mn-lt"/>
                        </a:rPr>
                        <a:t> </a:t>
                      </a:r>
                      <a:r>
                        <a:rPr lang="en-US" sz="1200" dirty="0">
                          <a:latin typeface="+mn-lt"/>
                        </a:rPr>
                        <a:t>10 years afterward</a:t>
                      </a:r>
                      <a:endParaRPr lang="ar-EG" sz="1200" dirty="0">
                        <a:latin typeface="+mn-lt"/>
                      </a:endParaRPr>
                    </a:p>
                    <a:p>
                      <a:pPr algn="r" rtl="1"/>
                      <a:r>
                        <a:rPr lang="ar-EG" sz="1200" dirty="0">
                          <a:latin typeface="+mn-lt"/>
                        </a:rPr>
                        <a:t>قابلة للتجديد بين السنة الخامسة و السادسة و السنة التاسعة و السنة العاشرة .وكل 10 سنوات بعد ذلك</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Entity currently using the mark in commerce or one who intends to use it within six months</a:t>
                      </a:r>
                      <a:endParaRPr lang="ar-EG" sz="1200" dirty="0">
                        <a:latin typeface="+mn-lt"/>
                      </a:endParaRPr>
                    </a:p>
                    <a:p>
                      <a:pPr rtl="1"/>
                      <a:r>
                        <a:rPr lang="ar-EG" sz="1200" dirty="0">
                          <a:latin typeface="+mn-lt"/>
                        </a:rPr>
                        <a:t>الكيان الذي يستخدم العلامة حاليا في التجارة أو الشخص الذي ينوي استخدامها في غضون ستة أشهر</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Same protection as a trademark except that it identifies and distinguishes the source of a service rather than a product</a:t>
                      </a:r>
                      <a:endParaRPr lang="ar-EG" sz="1200" dirty="0">
                        <a:latin typeface="+mn-lt"/>
                      </a:endParaRPr>
                    </a:p>
                    <a:p>
                      <a:pPr rtl="1"/>
                      <a:r>
                        <a:rPr lang="ar-EG" sz="1200" dirty="0">
                          <a:latin typeface="+mn-lt"/>
                        </a:rPr>
                        <a:t>نفس الحماية التي توفرها العلامة التجارية باستثناء أنها تحدد وتميز مصدر الخدمة بدلا من المنتج</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Service mark</a:t>
                      </a:r>
                      <a:endParaRPr lang="ar-EG" sz="1200" dirty="0">
                        <a:latin typeface="+mn-lt"/>
                      </a:endParaRPr>
                    </a:p>
                    <a:p>
                      <a:pPr rtl="1"/>
                      <a:r>
                        <a:rPr lang="ar-EG" sz="1200" dirty="0">
                          <a:latin typeface="+mn-lt"/>
                        </a:rPr>
                        <a:t>علامة الخدمة</a:t>
                      </a:r>
                    </a:p>
                    <a:p>
                      <a:pPr rtl="1"/>
                      <a:endParaRPr lang="ar-EG"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4"/>
                  </a:ext>
                </a:extLst>
              </a:tr>
              <a:tr h="636803">
                <a:tc>
                  <a:txBody>
                    <a:bodyPr/>
                    <a:lstStyle/>
                    <a:p>
                      <a:pPr rtl="1"/>
                      <a:r>
                        <a:rPr lang="en-US" sz="1200" dirty="0">
                          <a:latin typeface="+mn-lt"/>
                        </a:rPr>
                        <a:t>$140 to $200</a:t>
                      </a:r>
                      <a:endParaRPr lang="ar-EG" sz="1200" dirty="0">
                        <a:latin typeface="+mn-lt"/>
                      </a:endParaRPr>
                    </a:p>
                    <a:p>
                      <a:pPr rtl="1"/>
                      <a:r>
                        <a:rPr lang="ar-EG" sz="1200" dirty="0">
                          <a:latin typeface="+mn-lt"/>
                        </a:rPr>
                        <a:t>من 140$ الي 200</a:t>
                      </a:r>
                      <a:r>
                        <a:rPr lang="ar-EG" sz="1200" dirty="0" smtClean="0">
                          <a:latin typeface="+mn-lt"/>
                        </a:rPr>
                        <a:t>$</a:t>
                      </a:r>
                      <a:endParaRPr lang="ar-EG"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rtl="1"/>
                      <a:r>
                        <a:rPr lang="en-US" sz="1200" dirty="0">
                          <a:latin typeface="+mn-lt"/>
                        </a:rPr>
                        <a:t>Life of the author or creator plus 70 years</a:t>
                      </a:r>
                      <a:endParaRPr lang="ar-EG" sz="1200" dirty="0">
                        <a:latin typeface="+mn-lt"/>
                      </a:endParaRPr>
                    </a:p>
                    <a:p>
                      <a:pPr algn="r" rtl="1"/>
                      <a:r>
                        <a:rPr lang="ar-EG" sz="1200" dirty="0">
                          <a:latin typeface="+mn-lt"/>
                        </a:rPr>
                        <a:t>حياة المؤلف أو المبدع بالإضتفة إلى 70 سنة بعد ذلك</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Author or creator</a:t>
                      </a:r>
                      <a:endParaRPr lang="ar-EG" sz="1200" dirty="0">
                        <a:latin typeface="+mn-lt"/>
                      </a:endParaRPr>
                    </a:p>
                    <a:p>
                      <a:pPr rtl="1"/>
                      <a:r>
                        <a:rPr lang="ar-EG" sz="1200" dirty="0">
                          <a:latin typeface="+mn-lt"/>
                        </a:rPr>
                        <a:t>المؤلف أو </a:t>
                      </a:r>
                      <a:r>
                        <a:rPr lang="ar-EG" sz="1200" dirty="0" smtClean="0">
                          <a:latin typeface="+mn-lt"/>
                        </a:rPr>
                        <a:t>المبدع</a:t>
                      </a:r>
                      <a:endParaRPr lang="ar-EG"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Original works of authorship, such as literary, dramatic, musical, and artistic works</a:t>
                      </a:r>
                      <a:endParaRPr lang="ar-EG" sz="1200" dirty="0">
                        <a:latin typeface="+mn-lt"/>
                      </a:endParaRPr>
                    </a:p>
                    <a:p>
                      <a:pPr rtl="1"/>
                      <a:r>
                        <a:rPr lang="ar-EG" sz="1200" dirty="0">
                          <a:latin typeface="+mn-lt"/>
                        </a:rPr>
                        <a:t>أعمال التأليف الأصلية، مثل الأعمال الأدبية والدرامية والموسيقية والفنية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r>
                        <a:rPr lang="en-US" sz="1200" dirty="0">
                          <a:latin typeface="+mn-lt"/>
                        </a:rPr>
                        <a:t>Copyright</a:t>
                      </a:r>
                      <a:endParaRPr lang="ar-EG" sz="1200" dirty="0">
                        <a:latin typeface="+mn-lt"/>
                      </a:endParaRPr>
                    </a:p>
                    <a:p>
                      <a:pPr rtl="1"/>
                      <a:r>
                        <a:rPr lang="ar-EG" sz="1200" dirty="0">
                          <a:latin typeface="+mn-lt"/>
                        </a:rPr>
                        <a:t>حقوق النشر</a:t>
                      </a:r>
                    </a:p>
                    <a:p>
                      <a:pPr rtl="1"/>
                      <a:endParaRPr lang="ar-EG" sz="1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 xmlns:a16="http://schemas.microsoft.com/office/drawing/2014/main" val="10005"/>
                  </a:ext>
                </a:extLst>
              </a:tr>
            </a:tbl>
          </a:graphicData>
        </a:graphic>
      </p:graphicFrame>
    </p:spTree>
    <p:extLst>
      <p:ext uri="{BB962C8B-B14F-4D97-AF65-F5344CB8AC3E}">
        <p14:creationId xmlns:p14="http://schemas.microsoft.com/office/powerpoint/2010/main" val="1724058505"/>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6939" y="108083"/>
            <a:ext cx="11967996" cy="6608796"/>
            <a:chOff x="56939" y="108083"/>
            <a:chExt cx="11967996" cy="6608796"/>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34971"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Conclusion </a:t>
              </a:r>
              <a:endParaRPr lang="en-US" sz="2800" b="1" dirty="0" smtClean="0">
                <a:solidFill>
                  <a:srgbClr val="00B0F0"/>
                </a:solidFill>
                <a:latin typeface="Alexandria" charset="0"/>
                <a:cs typeface="Alexandria" charset="0"/>
              </a:endParaRPr>
            </a:p>
            <a:p>
              <a:r>
                <a:rPr lang="ar-EG" sz="2800" b="1" dirty="0" smtClean="0">
                  <a:solidFill>
                    <a:srgbClr val="00B0F0"/>
                  </a:solidFill>
                  <a:latin typeface="Alexandria" charset="0"/>
                  <a:cs typeface="Alexandria" charset="0"/>
                </a:rPr>
                <a:t>الاستنتاج</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sp>
        <p:nvSpPr>
          <p:cNvPr id="12" name="Rectangle 3">
            <a:extLst>
              <a:ext uri="{FF2B5EF4-FFF2-40B4-BE49-F238E27FC236}">
                <a16:creationId xmlns:a16="http://schemas.microsoft.com/office/drawing/2014/main" xmlns="" id="{30E40397-8CEF-54AF-647B-988A2C864D34}"/>
              </a:ext>
            </a:extLst>
          </p:cNvPr>
          <p:cNvSpPr>
            <a:spLocks noChangeArrowheads="1"/>
          </p:cNvSpPr>
          <p:nvPr/>
        </p:nvSpPr>
        <p:spPr>
          <a:xfrm>
            <a:off x="6523629" y="1639382"/>
            <a:ext cx="5230961" cy="4802367"/>
          </a:xfrm>
          <a:prstGeom prst="rect">
            <a:avLst/>
          </a:prstGeom>
        </p:spPr>
        <p:txBody>
          <a:bodyPr/>
          <a:lstStyle/>
          <a:p>
            <a:pPr marL="457200" indent="-347663" algn="justLow" rtl="1">
              <a:spcBef>
                <a:spcPts val="0"/>
              </a:spcBef>
              <a:buFont typeface="Wingdings" pitchFamily="2" charset="2"/>
              <a:buChar char="§"/>
              <a:defRPr/>
            </a:pPr>
            <a:r>
              <a:rPr lang="ar-EG" altLang="en-US" sz="2400" dirty="0"/>
              <a:t>العملية الإبداعية هي الحاضنة لتجربة ريادة الأعمال. </a:t>
            </a:r>
          </a:p>
          <a:p>
            <a:pPr marL="457200" indent="-347663" algn="justLow" rtl="1">
              <a:spcBef>
                <a:spcPts val="0"/>
              </a:spcBef>
              <a:buFont typeface="Wingdings" pitchFamily="2" charset="2"/>
              <a:buChar char="§"/>
              <a:defRPr/>
            </a:pPr>
            <a:r>
              <a:rPr lang="ar-EG" altLang="en-US" sz="2400" dirty="0"/>
              <a:t>يتطلب النجاح ، أوحتى البقاء على قيد الحياة ، من رواد الأعمال الاستفادة  من و تفعيل  إبداعهم. </a:t>
            </a:r>
          </a:p>
          <a:p>
            <a:pPr marL="457200" indent="-347663" algn="justLow" rtl="1">
              <a:spcBef>
                <a:spcPts val="0"/>
              </a:spcBef>
              <a:buFont typeface="Wingdings" pitchFamily="2" charset="2"/>
              <a:buChar char="§"/>
              <a:defRPr/>
            </a:pPr>
            <a:r>
              <a:rPr lang="ar-EG" altLang="en-US" sz="2400" dirty="0"/>
              <a:t>الخطوات السبع للعملية الإبداعية تحول الفكرة إلى واقع تجاري. </a:t>
            </a:r>
          </a:p>
          <a:p>
            <a:pPr marL="457200" indent="-347663" algn="justLow" rtl="1">
              <a:spcBef>
                <a:spcPts val="0"/>
              </a:spcBef>
              <a:buFont typeface="Wingdings" pitchFamily="2" charset="2"/>
              <a:buChar char="§"/>
              <a:defRPr/>
            </a:pPr>
            <a:r>
              <a:rPr lang="ar-EG" altLang="en-US" sz="2400" dirty="0"/>
              <a:t>ينتج عن الإبداع قيمة ، وتوفر القيمة ميزة تنافسية. </a:t>
            </a:r>
          </a:p>
          <a:p>
            <a:pPr marL="457200" indent="-347663" algn="justLow" rtl="1">
              <a:spcBef>
                <a:spcPts val="0"/>
              </a:spcBef>
              <a:buFont typeface="Wingdings" pitchFamily="2" charset="2"/>
              <a:buChar char="§"/>
              <a:defRPr/>
            </a:pPr>
            <a:r>
              <a:rPr lang="ar-EG" altLang="en-US" sz="2400" dirty="0"/>
              <a:t>يحمي رواد الأعمال أفكارهم الإبداعية ببراءات الاختراع والعلامات التجارية وعلامات الخدمة وحقوق التأليف والنشر للحفاظ على ميزة تنافسية. </a:t>
            </a:r>
          </a:p>
        </p:txBody>
      </p:sp>
      <p:sp>
        <p:nvSpPr>
          <p:cNvPr id="13" name="Rectangle 3">
            <a:extLst>
              <a:ext uri="{FF2B5EF4-FFF2-40B4-BE49-F238E27FC236}">
                <a16:creationId xmlns:a16="http://schemas.microsoft.com/office/drawing/2014/main" xmlns="" id="{777B6DBE-60F0-8CDB-E40C-B8D2BB56EDF4}"/>
              </a:ext>
            </a:extLst>
          </p:cNvPr>
          <p:cNvSpPr>
            <a:spLocks noChangeArrowheads="1"/>
          </p:cNvSpPr>
          <p:nvPr/>
        </p:nvSpPr>
        <p:spPr>
          <a:xfrm>
            <a:off x="476571" y="1639382"/>
            <a:ext cx="5637198" cy="4802367"/>
          </a:xfrm>
          <a:prstGeom prst="rect">
            <a:avLst/>
          </a:prstGeom>
        </p:spPr>
        <p:txBody>
          <a:bodyPr/>
          <a:lstStyle/>
          <a:p>
            <a:pPr marL="457200" indent="-347663" algn="justLow">
              <a:spcBef>
                <a:spcPts val="0"/>
              </a:spcBef>
              <a:buFont typeface="Wingdings" pitchFamily="2" charset="2"/>
              <a:buChar char="§"/>
              <a:defRPr/>
            </a:pPr>
            <a:r>
              <a:rPr lang="en-US" altLang="en-US" sz="2400" dirty="0"/>
              <a:t>The creative process is a tenant of the entrepreneurial experience. </a:t>
            </a:r>
          </a:p>
          <a:p>
            <a:pPr marL="457200" indent="-347663" algn="justLow">
              <a:spcBef>
                <a:spcPts val="0"/>
              </a:spcBef>
              <a:buFont typeface="Wingdings" pitchFamily="2" charset="2"/>
              <a:buChar char="§"/>
              <a:defRPr/>
            </a:pPr>
            <a:r>
              <a:rPr lang="en-US" altLang="en-US" sz="2400" dirty="0"/>
              <a:t>Success, and even survival itself, requires entrepreneurs to tap their creativity. </a:t>
            </a:r>
          </a:p>
          <a:p>
            <a:pPr marL="457200" indent="-347663" algn="justLow">
              <a:spcBef>
                <a:spcPts val="0"/>
              </a:spcBef>
              <a:buFont typeface="Wingdings" pitchFamily="2" charset="2"/>
              <a:buChar char="§"/>
              <a:defRPr/>
            </a:pPr>
            <a:r>
              <a:rPr lang="en-US" altLang="en-US" sz="2400" dirty="0"/>
              <a:t>The seven steps of the creative process transform an idea into a business reality. </a:t>
            </a:r>
          </a:p>
          <a:p>
            <a:pPr marL="457200" indent="-347663" algn="justLow">
              <a:spcBef>
                <a:spcPts val="0"/>
              </a:spcBef>
              <a:buFont typeface="Wingdings" pitchFamily="2" charset="2"/>
              <a:buChar char="§"/>
              <a:defRPr/>
            </a:pPr>
            <a:r>
              <a:rPr lang="en-US" altLang="en-US" sz="2400" dirty="0"/>
              <a:t>Creativity results in value, and value provides a competitive advantage. </a:t>
            </a:r>
          </a:p>
          <a:p>
            <a:pPr marL="457200" indent="-347663" algn="justLow">
              <a:spcBef>
                <a:spcPts val="0"/>
              </a:spcBef>
              <a:buFont typeface="Wingdings" pitchFamily="2" charset="2"/>
              <a:buChar char="§"/>
              <a:defRPr/>
            </a:pPr>
            <a:r>
              <a:rPr lang="en-US" altLang="en-US" sz="2400" dirty="0"/>
              <a:t>Entrepreneurs protect their creative ideas with patents, trademarks, service marks, and copyrights to sustain a competitive edge. </a:t>
            </a:r>
          </a:p>
        </p:txBody>
      </p:sp>
    </p:spTree>
    <p:extLst>
      <p:ext uri="{BB962C8B-B14F-4D97-AF65-F5344CB8AC3E}">
        <p14:creationId xmlns:p14="http://schemas.microsoft.com/office/powerpoint/2010/main" val="1144462770"/>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1068</TotalTime>
  <Words>5150</Words>
  <Application>Microsoft Office PowerPoint</Application>
  <PresentationFormat>Custom</PresentationFormat>
  <Paragraphs>857</Paragraphs>
  <Slides>53</Slides>
  <Notes>1</Notes>
  <HiddenSlides>0</HiddenSlides>
  <MMClips>2</MMClips>
  <ScaleCrop>false</ScaleCrop>
  <HeadingPairs>
    <vt:vector size="4" baseType="variant">
      <vt:variant>
        <vt:lpstr>Theme</vt:lpstr>
      </vt:variant>
      <vt:variant>
        <vt:i4>1</vt:i4>
      </vt:variant>
      <vt:variant>
        <vt:lpstr>Slide Titles</vt:lpstr>
      </vt:variant>
      <vt:variant>
        <vt:i4>53</vt:i4>
      </vt:variant>
    </vt:vector>
  </HeadingPairs>
  <TitlesOfParts>
    <vt:vector size="5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99</cp:revision>
  <dcterms:created xsi:type="dcterms:W3CDTF">2023-04-29T09:08:23Z</dcterms:created>
  <dcterms:modified xsi:type="dcterms:W3CDTF">2024-10-09T16:59:16Z</dcterms:modified>
</cp:coreProperties>
</file>