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79" r:id="rId5"/>
    <p:sldId id="261" r:id="rId6"/>
    <p:sldId id="271" r:id="rId7"/>
    <p:sldId id="278" r:id="rId8"/>
    <p:sldId id="272" r:id="rId9"/>
    <p:sldId id="263" r:id="rId10"/>
    <p:sldId id="275" r:id="rId11"/>
    <p:sldId id="264" r:id="rId12"/>
    <p:sldId id="273" r:id="rId13"/>
    <p:sldId id="276" r:id="rId14"/>
    <p:sldId id="265" r:id="rId15"/>
    <p:sldId id="280" r:id="rId16"/>
    <p:sldId id="281" r:id="rId17"/>
    <p:sldId id="282" r:id="rId18"/>
    <p:sldId id="274" r:id="rId19"/>
    <p:sldId id="277" r:id="rId20"/>
    <p:sldId id="28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emf"/><Relationship Id="rId7" Type="http://schemas.openxmlformats.org/officeDocument/2006/relationships/image" Target="../media/image6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11" Type="http://schemas.openxmlformats.org/officeDocument/2006/relationships/image" Target="../media/image8.png"/><Relationship Id="rId5" Type="http://schemas.openxmlformats.org/officeDocument/2006/relationships/image" Target="../media/image13.emf"/><Relationship Id="rId10" Type="http://schemas.openxmlformats.org/officeDocument/2006/relationships/image" Target="../media/image17.png"/><Relationship Id="rId4" Type="http://schemas.openxmlformats.org/officeDocument/2006/relationships/image" Target="../media/image10.emf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1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8.emf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8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0.emf"/><Relationship Id="rId10" Type="http://schemas.openxmlformats.org/officeDocument/2006/relationships/image" Target="../media/image18.emf"/><Relationship Id="rId4" Type="http://schemas.openxmlformats.org/officeDocument/2006/relationships/image" Target="../media/image9.emf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8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11" Type="http://schemas.openxmlformats.org/officeDocument/2006/relationships/image" Target="../media/image6.png"/><Relationship Id="rId5" Type="http://schemas.openxmlformats.org/officeDocument/2006/relationships/image" Target="../media/image10.emf"/><Relationship Id="rId10" Type="http://schemas.openxmlformats.org/officeDocument/2006/relationships/image" Target="../media/image25.png"/><Relationship Id="rId4" Type="http://schemas.openxmlformats.org/officeDocument/2006/relationships/image" Target="../media/image9.emf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2.emf"/><Relationship Id="rId7" Type="http://schemas.openxmlformats.org/officeDocument/2006/relationships/image" Target="../media/image14.e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0.emf"/><Relationship Id="rId10" Type="http://schemas.openxmlformats.org/officeDocument/2006/relationships/image" Target="../media/image27.png"/><Relationship Id="rId4" Type="http://schemas.openxmlformats.org/officeDocument/2006/relationships/image" Target="../media/image9.emf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3.emf"/><Relationship Id="rId7" Type="http://schemas.openxmlformats.org/officeDocument/2006/relationships/image" Target="../media/image9.em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2.emf"/><Relationship Id="rId10" Type="http://schemas.openxmlformats.org/officeDocument/2006/relationships/image" Target="../media/image27.png"/><Relationship Id="rId4" Type="http://schemas.openxmlformats.org/officeDocument/2006/relationships/image" Target="../media/image14.emf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microsoft.com/office/2007/relationships/hdphoto" Target="../media/hdphoto1.wdp"/><Relationship Id="rId7" Type="http://schemas.openxmlformats.org/officeDocument/2006/relationships/image" Target="../media/image9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8.emf"/><Relationship Id="rId5" Type="http://schemas.openxmlformats.org/officeDocument/2006/relationships/image" Target="../media/image12.emf"/><Relationship Id="rId10" Type="http://schemas.openxmlformats.org/officeDocument/2006/relationships/image" Target="../media/image14.emf"/><Relationship Id="rId4" Type="http://schemas.openxmlformats.org/officeDocument/2006/relationships/image" Target="../media/image13.emf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4.emf"/><Relationship Id="rId7" Type="http://schemas.openxmlformats.org/officeDocument/2006/relationships/image" Target="../media/image10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image" Target="../media/image12.emf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emf"/><Relationship Id="rId7" Type="http://schemas.openxmlformats.org/officeDocument/2006/relationships/image" Target="../media/image10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image" Target="../media/image12.emf"/><Relationship Id="rId9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3.emf"/><Relationship Id="rId7" Type="http://schemas.openxmlformats.org/officeDocument/2006/relationships/image" Target="../media/image9.e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2.emf"/><Relationship Id="rId10" Type="http://schemas.openxmlformats.org/officeDocument/2006/relationships/image" Target="../media/image27.png"/><Relationship Id="rId4" Type="http://schemas.openxmlformats.org/officeDocument/2006/relationships/image" Target="../media/image14.emf"/><Relationship Id="rId9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3.emf"/><Relationship Id="rId7" Type="http://schemas.openxmlformats.org/officeDocument/2006/relationships/image" Target="../media/image9.e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2.emf"/><Relationship Id="rId4" Type="http://schemas.openxmlformats.org/officeDocument/2006/relationships/image" Target="../media/image14.emf"/><Relationship Id="rId9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6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22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563" y="5880154"/>
            <a:ext cx="791223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2" y="715791"/>
            <a:ext cx="49651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Marketing Strategy</a:t>
            </a:r>
          </a:p>
          <a:p>
            <a:r>
              <a:rPr lang="en-US" sz="2800" b="1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  <a:p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r>
              <a:rPr lang="en-US" sz="2800" b="1" baseline="300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65989" y="6117412"/>
            <a:ext cx="6485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DIGITAL  PLATFORMS  WORK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721FA90-39B2-47FE-8D0B-38274E6D3B7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736" y="593071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2CCBA97D-251C-4694-B7E0-502CA1A4453E}"/>
              </a:ext>
            </a:extLst>
          </p:cNvPr>
          <p:cNvSpPr/>
          <p:nvPr/>
        </p:nvSpPr>
        <p:spPr>
          <a:xfrm>
            <a:off x="192784" y="1255648"/>
            <a:ext cx="11806432" cy="47951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dirty="0"/>
          </a:p>
          <a:p>
            <a:endParaRPr sz="32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840" y="572405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446" y="617663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9487" y="403355"/>
            <a:ext cx="76930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DIGITAL  PLATFORMS  WORK…</a:t>
            </a:r>
          </a:p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CONCEPTS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DCB88C9-CD7A-4142-A864-1D93BA997442}"/>
              </a:ext>
            </a:extLst>
          </p:cNvPr>
          <p:cNvSpPr txBox="1">
            <a:spLocks/>
          </p:cNvSpPr>
          <p:nvPr/>
        </p:nvSpPr>
        <p:spPr>
          <a:xfrm>
            <a:off x="988053" y="1823195"/>
            <a:ext cx="6621345" cy="360860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b="1" u="sng" dirty="0">
                <a:solidFill>
                  <a:schemeClr val="tx2">
                    <a:lumMod val="50000"/>
                  </a:schemeClr>
                </a:solidFill>
              </a:rPr>
              <a:t>Main topics of the lecture:</a:t>
            </a:r>
          </a:p>
          <a:p>
            <a:pPr algn="just"/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Evolution of Web</a:t>
            </a:r>
          </a:p>
          <a:p>
            <a:pPr algn="just"/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How Facebook works</a:t>
            </a:r>
          </a:p>
          <a:p>
            <a:pPr algn="just"/>
            <a:r>
              <a:rPr lang="en-US" dirty="0" err="1">
                <a:solidFill>
                  <a:schemeClr val="tx2">
                    <a:lumMod val="50000"/>
                  </a:schemeClr>
                </a:solidFill>
              </a:rPr>
              <a:t>EdgeRank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 Algorithm</a:t>
            </a:r>
          </a:p>
          <a:p>
            <a:pPr algn="just"/>
            <a:r>
              <a:rPr lang="en-US" altLang="en-US" dirty="0">
                <a:solidFill>
                  <a:schemeClr val="tx2">
                    <a:lumMod val="50000"/>
                  </a:schemeClr>
                </a:solidFill>
              </a:rPr>
              <a:t>How search engine works</a:t>
            </a:r>
          </a:p>
          <a:p>
            <a:pPr algn="just"/>
            <a:r>
              <a:rPr lang="en-US" altLang="en-US" dirty="0">
                <a:solidFill>
                  <a:schemeClr val="tx2">
                    <a:lumMod val="50000"/>
                  </a:schemeClr>
                </a:solidFill>
              </a:rPr>
              <a:t>Website authority and links</a:t>
            </a:r>
          </a:p>
          <a:p>
            <a:pPr algn="just"/>
            <a:r>
              <a:rPr lang="en-US" dirty="0">
                <a:solidFill>
                  <a:schemeClr val="tx2">
                    <a:lumMod val="50000"/>
                  </a:schemeClr>
                </a:solidFill>
              </a:rPr>
              <a:t>Learn how to sell</a:t>
            </a:r>
          </a:p>
          <a:p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2E667B-5186-4FD2-9785-B98FC3B6C5F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007" y="313291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4387" y="66091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4040" y="554566"/>
            <a:ext cx="3461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5" dirty="0">
                <a:solidFill>
                  <a:schemeClr val="bg1"/>
                </a:solidFill>
              </a:rPr>
              <a:t>EVOLUTION OF</a:t>
            </a:r>
            <a:r>
              <a:rPr lang="en-US" sz="2800" spc="-60" dirty="0">
                <a:solidFill>
                  <a:schemeClr val="bg1"/>
                </a:solidFill>
              </a:rPr>
              <a:t> </a:t>
            </a:r>
            <a:r>
              <a:rPr lang="en-US" sz="2800" spc="10" dirty="0">
                <a:solidFill>
                  <a:schemeClr val="bg1"/>
                </a:solidFill>
              </a:rPr>
              <a:t>WEB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7070" y="703918"/>
            <a:ext cx="3179850" cy="574886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441ECF-6FC1-48DE-B83F-4786AAC5FAC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294" y="248852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1A0AE8B-39BB-4F09-BA27-322C0BA27A82}"/>
              </a:ext>
            </a:extLst>
          </p:cNvPr>
          <p:cNvGrpSpPr/>
          <p:nvPr/>
        </p:nvGrpSpPr>
        <p:grpSpPr>
          <a:xfrm>
            <a:off x="759396" y="1591669"/>
            <a:ext cx="11537524" cy="5017479"/>
            <a:chOff x="370891" y="1494934"/>
            <a:chExt cx="11537524" cy="501747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1635838-94CF-4EA2-84B8-BE4BB9C64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0891" y="1494934"/>
              <a:ext cx="11537524" cy="4250418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53E2163-706B-48EF-A281-E3BDF7CA06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75774" y="5174293"/>
              <a:ext cx="2143279" cy="87737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DADA1B3-5339-4EDA-950D-19C3E84CA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98821" y="5825227"/>
              <a:ext cx="2291921" cy="68718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84" y="5448866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12" y="563841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1891" y="64855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4040" y="554566"/>
            <a:ext cx="3461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5" dirty="0">
                <a:solidFill>
                  <a:schemeClr val="bg1"/>
                </a:solidFill>
              </a:rPr>
              <a:t>EVOLUTION OF</a:t>
            </a:r>
            <a:r>
              <a:rPr lang="en-US" sz="2800" spc="-60" dirty="0">
                <a:solidFill>
                  <a:schemeClr val="bg1"/>
                </a:solidFill>
              </a:rPr>
              <a:t> </a:t>
            </a:r>
            <a:r>
              <a:rPr lang="en-US" sz="2800" spc="10" dirty="0">
                <a:solidFill>
                  <a:schemeClr val="bg1"/>
                </a:solidFill>
              </a:rPr>
              <a:t>WEB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7070" y="703918"/>
            <a:ext cx="3179850" cy="57488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98A6F66-C8F1-4509-B073-181777EBDDD6}"/>
              </a:ext>
            </a:extLst>
          </p:cNvPr>
          <p:cNvSpPr/>
          <p:nvPr/>
        </p:nvSpPr>
        <p:spPr>
          <a:xfrm>
            <a:off x="2679597" y="1333980"/>
            <a:ext cx="10619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Web 1.0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1304AC-42CE-4E5C-8272-94B6743B89A2}"/>
              </a:ext>
            </a:extLst>
          </p:cNvPr>
          <p:cNvSpPr/>
          <p:nvPr/>
        </p:nvSpPr>
        <p:spPr>
          <a:xfrm>
            <a:off x="847513" y="165010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initial building of the Web</a:t>
            </a:r>
          </a:p>
          <a:p>
            <a:r>
              <a:rPr lang="en-US" dirty="0"/>
              <a:t>– Based on </a:t>
            </a:r>
            <a:r>
              <a:rPr lang="en-US" b="1" dirty="0">
                <a:solidFill>
                  <a:srgbClr val="A27C36"/>
                </a:solidFill>
                <a:latin typeface="Arial" panose="020B0604020202020204" pitchFamily="34" charset="0"/>
              </a:rPr>
              <a:t>posting printed media </a:t>
            </a:r>
            <a:r>
              <a:rPr lang="en-US" dirty="0"/>
              <a:t>(books, news,…) online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CA10389-1CC9-4327-83BF-8E66406EA294}"/>
              </a:ext>
            </a:extLst>
          </p:cNvPr>
          <p:cNvSpPr/>
          <p:nvPr/>
        </p:nvSpPr>
        <p:spPr>
          <a:xfrm>
            <a:off x="2570180" y="2215028"/>
            <a:ext cx="1065356" cy="5873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ts val="4570"/>
              </a:lnSpc>
              <a:spcAft>
                <a:spcPts val="0"/>
              </a:spcAft>
            </a:pPr>
            <a:r>
              <a:rPr lang="en-US" b="1" dirty="0">
                <a:latin typeface="Arial" panose="020B0604020202020204" pitchFamily="34" charset="0"/>
                <a:ea typeface="Arial" panose="020B0604020202020204" pitchFamily="34" charset="0"/>
              </a:rPr>
              <a:t>Web 2.0</a:t>
            </a:r>
            <a:endParaRPr lang="en-US" sz="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15A32F0-4302-484B-8C2F-D7B9A9794D31}"/>
              </a:ext>
            </a:extLst>
          </p:cNvPr>
          <p:cNvSpPr/>
          <p:nvPr/>
        </p:nvSpPr>
        <p:spPr>
          <a:xfrm>
            <a:off x="257279" y="2728034"/>
            <a:ext cx="8839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Web 2.0 refers to:</a:t>
            </a:r>
          </a:p>
          <a:p>
            <a:r>
              <a:rPr lang="en-US" dirty="0"/>
              <a:t>– the changes in the ways people utilize the Web, NOT to a new wave of technology</a:t>
            </a:r>
          </a:p>
          <a:p>
            <a:r>
              <a:rPr lang="en-US" dirty="0"/>
              <a:t>– the 2nd generation of Internet-based services that emphasize online </a:t>
            </a:r>
            <a:r>
              <a:rPr lang="en-US" b="1" dirty="0">
                <a:solidFill>
                  <a:srgbClr val="A27C36"/>
                </a:solidFill>
                <a:latin typeface="Arial" panose="020B0604020202020204" pitchFamily="34" charset="0"/>
              </a:rPr>
              <a:t>collaboration        </a:t>
            </a:r>
          </a:p>
          <a:p>
            <a:r>
              <a:rPr lang="en-US" b="1" dirty="0">
                <a:solidFill>
                  <a:srgbClr val="A27C36"/>
                </a:solidFill>
                <a:latin typeface="Arial" panose="020B0604020202020204" pitchFamily="34" charset="0"/>
              </a:rPr>
              <a:t>   </a:t>
            </a:r>
            <a:r>
              <a:rPr lang="en-US" dirty="0"/>
              <a:t>and sharing among users (</a:t>
            </a:r>
            <a:r>
              <a:rPr lang="en-US" b="1" dirty="0">
                <a:solidFill>
                  <a:srgbClr val="A27C36"/>
                </a:solidFill>
                <a:latin typeface="Arial" panose="020B0604020202020204" pitchFamily="34" charset="0"/>
              </a:rPr>
              <a:t>engagements and interactions</a:t>
            </a:r>
            <a:r>
              <a:rPr lang="en-US" dirty="0"/>
              <a:t>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5E2666E-200B-4C9F-94DC-2D400333A8BF}"/>
              </a:ext>
            </a:extLst>
          </p:cNvPr>
          <p:cNvSpPr/>
          <p:nvPr/>
        </p:nvSpPr>
        <p:spPr>
          <a:xfrm>
            <a:off x="2570180" y="3753143"/>
            <a:ext cx="1065356" cy="5873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ts val="4570"/>
              </a:lnSpc>
              <a:spcAft>
                <a:spcPts val="0"/>
              </a:spcAft>
            </a:pPr>
            <a:r>
              <a:rPr lang="en-US" b="1" dirty="0">
                <a:latin typeface="Arial" panose="020B0604020202020204" pitchFamily="34" charset="0"/>
                <a:ea typeface="Arial" panose="020B0604020202020204" pitchFamily="34" charset="0"/>
              </a:rPr>
              <a:t>Web 3.0</a:t>
            </a:r>
            <a:endParaRPr lang="en-US" sz="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5B8555A-7C7D-44F0-8D7C-8705DC37CBE9}"/>
              </a:ext>
            </a:extLst>
          </p:cNvPr>
          <p:cNvSpPr/>
          <p:nvPr/>
        </p:nvSpPr>
        <p:spPr>
          <a:xfrm>
            <a:off x="529880" y="4340483"/>
            <a:ext cx="9118996" cy="134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315" marR="1202055" indent="-285750">
              <a:lnSpc>
                <a:spcPct val="11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Refers</a:t>
            </a:r>
            <a:r>
              <a:rPr lang="en-US" spc="-1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to</a:t>
            </a:r>
            <a:r>
              <a:rPr lang="en-US" spc="-1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the</a:t>
            </a:r>
            <a:r>
              <a:rPr lang="en-US" spc="-1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en-US" sz="1200" dirty="0">
                <a:latin typeface="Arial" panose="020B0604020202020204" pitchFamily="34" charset="0"/>
                <a:ea typeface="Arial" panose="020B0604020202020204" pitchFamily="34" charset="0"/>
              </a:rPr>
              <a:t>rd</a:t>
            </a:r>
            <a:r>
              <a:rPr lang="en-US" sz="1200" spc="1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generation</a:t>
            </a:r>
            <a:r>
              <a:rPr lang="en-US" spc="-1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of</a:t>
            </a:r>
            <a:r>
              <a:rPr lang="en-US" spc="-1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Internet-based</a:t>
            </a:r>
            <a:r>
              <a:rPr lang="en-US" spc="-1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services that collectively comprise what might be called the </a:t>
            </a:r>
            <a:r>
              <a:rPr lang="en-US" b="1" dirty="0">
                <a:solidFill>
                  <a:srgbClr val="A27C3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Intelligent</a:t>
            </a:r>
            <a:r>
              <a:rPr lang="en-US" b="1" spc="-10" dirty="0">
                <a:solidFill>
                  <a:srgbClr val="A27C3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A27C3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Web or Semantic Web</a:t>
            </a:r>
            <a:endParaRPr lang="en-US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7429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Addresses the problem</a:t>
            </a:r>
            <a:r>
              <a:rPr lang="en-US" spc="-275" dirty="0">
                <a:latin typeface="Arial" panose="020B0604020202020204" pitchFamily="34" charset="0"/>
                <a:ea typeface="Arial" panose="020B0604020202020204" pitchFamily="34" charset="0"/>
              </a:rPr>
              <a:t>  </a:t>
            </a:r>
            <a:r>
              <a:rPr lang="en-US" dirty="0">
                <a:latin typeface="Arial" panose="020B0604020202020204" pitchFamily="34" charset="0"/>
                <a:ea typeface="Arial" panose="020B0604020202020204" pitchFamily="34" charset="0"/>
              </a:rPr>
              <a:t>of </a:t>
            </a:r>
            <a:r>
              <a:rPr lang="en-US" b="1" dirty="0">
                <a:solidFill>
                  <a:srgbClr val="A27C3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abundance of data and scarcity of meaning</a:t>
            </a:r>
            <a:endParaRPr lang="en-US" sz="10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845224F-6952-4CDB-B0C4-009CFE4C5F2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469" y="25582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A227C0C-DDE1-46DA-BF56-E9F378927FC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6696" y="578388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08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3">
            <a:extLst>
              <a:ext uri="{FF2B5EF4-FFF2-40B4-BE49-F238E27FC236}">
                <a16:creationId xmlns:a16="http://schemas.microsoft.com/office/drawing/2014/main" id="{79C7C145-7246-4E01-AC0E-42C03B8B19E5}"/>
              </a:ext>
            </a:extLst>
          </p:cNvPr>
          <p:cNvSpPr/>
          <p:nvPr/>
        </p:nvSpPr>
        <p:spPr>
          <a:xfrm>
            <a:off x="329700" y="1509336"/>
            <a:ext cx="8179480" cy="4100505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2152" y="612430"/>
            <a:ext cx="5852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pc="10" dirty="0">
                <a:solidFill>
                  <a:schemeClr val="bg1"/>
                </a:solidFill>
              </a:rPr>
              <a:t>HOW </a:t>
            </a:r>
            <a:r>
              <a:rPr lang="en-US" sz="2800" b="1" spc="-25" dirty="0">
                <a:solidFill>
                  <a:schemeClr val="bg1"/>
                </a:solidFill>
              </a:rPr>
              <a:t>FACEBOOK</a:t>
            </a:r>
            <a:r>
              <a:rPr lang="en-US" sz="2800" b="1" spc="-70" dirty="0">
                <a:solidFill>
                  <a:schemeClr val="bg1"/>
                </a:solidFill>
              </a:rPr>
              <a:t> </a:t>
            </a:r>
            <a:r>
              <a:rPr lang="en-US" sz="2800" b="1" spc="10" dirty="0">
                <a:solidFill>
                  <a:schemeClr val="bg1"/>
                </a:solidFill>
              </a:rPr>
              <a:t>WORKS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object 8">
            <a:extLst>
              <a:ext uri="{FF2B5EF4-FFF2-40B4-BE49-F238E27FC236}">
                <a16:creationId xmlns:a16="http://schemas.microsoft.com/office/drawing/2014/main" id="{3EA0C666-8CCB-4305-9A48-087DFB0B38E6}"/>
              </a:ext>
            </a:extLst>
          </p:cNvPr>
          <p:cNvSpPr/>
          <p:nvPr/>
        </p:nvSpPr>
        <p:spPr>
          <a:xfrm>
            <a:off x="8776355" y="1872979"/>
            <a:ext cx="3111761" cy="3521120"/>
          </a:xfrm>
          <a:prstGeom prst="rect">
            <a:avLst/>
          </a:pr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9808B97-0ADC-4736-8ACD-E2E2B055A234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4" y="239460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87617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3">
            <a:extLst>
              <a:ext uri="{FF2B5EF4-FFF2-40B4-BE49-F238E27FC236}">
                <a16:creationId xmlns:a16="http://schemas.microsoft.com/office/drawing/2014/main" id="{C55E3AD6-5774-452C-ACA8-7FAE5536166F}"/>
              </a:ext>
            </a:extLst>
          </p:cNvPr>
          <p:cNvSpPr/>
          <p:nvPr/>
        </p:nvSpPr>
        <p:spPr>
          <a:xfrm>
            <a:off x="1286670" y="1459111"/>
            <a:ext cx="7617530" cy="43851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605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1282" y="574227"/>
            <a:ext cx="58520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10" dirty="0" err="1">
                <a:solidFill>
                  <a:schemeClr val="bg1"/>
                </a:solidFill>
              </a:rPr>
              <a:t>EdgeRank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2150" y="574227"/>
            <a:ext cx="3179850" cy="574886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6B6847-9F7B-487A-BA95-CFF8D0C0F3F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668" y="131402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8648A1C-C374-43D8-B5FB-C59903748AD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1707" y="574227"/>
            <a:ext cx="2746436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285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211" y="157234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74165" y="180962"/>
            <a:ext cx="58520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u="sng" dirty="0" err="1">
                <a:solidFill>
                  <a:schemeClr val="bg1"/>
                </a:solidFill>
              </a:rPr>
              <a:t>EdgeRank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1598" y="574227"/>
            <a:ext cx="3179850" cy="57488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1014E7C-A4A3-47CD-B93D-082BEB87C087}"/>
              </a:ext>
            </a:extLst>
          </p:cNvPr>
          <p:cNvSpPr/>
          <p:nvPr/>
        </p:nvSpPr>
        <p:spPr>
          <a:xfrm>
            <a:off x="697237" y="1074884"/>
            <a:ext cx="836103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u="sng" dirty="0"/>
              <a:t>What is </a:t>
            </a:r>
            <a:r>
              <a:rPr lang="en-US" sz="2400" b="1" u="sng" dirty="0" err="1"/>
              <a:t>EdgeRank</a:t>
            </a:r>
            <a:r>
              <a:rPr lang="en-US" sz="2400" b="1" u="sng" dirty="0"/>
              <a:t>?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/>
              <a:t>EdgeRank</a:t>
            </a:r>
            <a:r>
              <a:rPr lang="en-US" sz="2000" dirty="0"/>
              <a:t> is the Facebook algorithm that decides which stories appear in each user's newsfeed. The algorithm hides boring stories, so if your story doesn't score well, no one will see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i="1" dirty="0" err="1"/>
              <a:t>EdgeRank</a:t>
            </a:r>
            <a:r>
              <a:rPr lang="en-US" sz="2000" i="1" dirty="0"/>
              <a:t> is like a credit rating: it's invisible, it's important, it's unique to each user, and no one other than Facebook knows </a:t>
            </a:r>
            <a:r>
              <a:rPr lang="en-US" sz="2000" i="1" dirty="0" err="1"/>
              <a:t>knows</a:t>
            </a:r>
            <a:r>
              <a:rPr lang="en-US" sz="2000" i="1" dirty="0"/>
              <a:t> exactly how it works.</a:t>
            </a:r>
          </a:p>
          <a:p>
            <a:r>
              <a:rPr lang="en-US" sz="2000" b="1" dirty="0"/>
              <a:t>1. Affinity Score</a:t>
            </a:r>
            <a:endParaRPr lang="en-US" sz="2000" dirty="0"/>
          </a:p>
          <a:p>
            <a:r>
              <a:rPr lang="en-US" sz="2000" dirty="0"/>
              <a:t>Affinity Score means how "connected" a particular user is to the Edge. </a:t>
            </a:r>
          </a:p>
          <a:p>
            <a:r>
              <a:rPr lang="en-US" sz="2000" dirty="0"/>
              <a:t>Explicit actions include clicking, liking, commenting, tagging, sharing, and friending. </a:t>
            </a:r>
          </a:p>
          <a:p>
            <a:r>
              <a:rPr lang="en-US" sz="2000" dirty="0"/>
              <a:t>Each of these interactions has a different weight that reflects the effort required for the action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DFE67E-48D5-49AF-958F-E9E7093BC24B}"/>
              </a:ext>
            </a:extLst>
          </p:cNvPr>
          <p:cNvSpPr/>
          <p:nvPr/>
        </p:nvSpPr>
        <p:spPr>
          <a:xfrm>
            <a:off x="9284021" y="1186503"/>
            <a:ext cx="281848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 Edge Weight</a:t>
            </a:r>
          </a:p>
          <a:p>
            <a:r>
              <a:rPr lang="en-US" sz="2400" dirty="0"/>
              <a:t>Each category of edges has a different default weight. </a:t>
            </a:r>
          </a:p>
          <a:p>
            <a:r>
              <a:rPr lang="en-US" sz="2400" dirty="0"/>
              <a:t>this means that comments are worth more than likes.</a:t>
            </a:r>
          </a:p>
          <a:p>
            <a:endParaRPr lang="en-US" sz="2400" dirty="0"/>
          </a:p>
          <a:p>
            <a:r>
              <a:rPr lang="en-US" sz="2400" b="1" dirty="0"/>
              <a:t>3. Time Decay</a:t>
            </a:r>
          </a:p>
          <a:p>
            <a:r>
              <a:rPr lang="en-US" sz="2400" dirty="0"/>
              <a:t>As a story gets older, it loses points because it's "old news."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FB9A0FB-4A9B-4432-971D-5CCDBCEB8C8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13" y="252815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07936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3605" y="63481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SEARCH  ENGINS WORK…</a:t>
            </a:r>
          </a:p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 CONCEPT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464185" y="2012393"/>
            <a:ext cx="40697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>
              <a:lnSpc>
                <a:spcPct val="100000"/>
              </a:lnSpc>
              <a:spcBef>
                <a:spcPts val="105"/>
              </a:spcBef>
              <a:tabLst>
                <a:tab pos="652145" algn="l"/>
                <a:tab pos="652780" algn="l"/>
              </a:tabLst>
            </a:pPr>
            <a:r>
              <a:rPr lang="en-US" sz="2400" b="1" spc="10" dirty="0">
                <a:solidFill>
                  <a:srgbClr val="000000"/>
                </a:solidFill>
              </a:rPr>
              <a:t>HOW SEARCH </a:t>
            </a:r>
            <a:r>
              <a:rPr lang="en-US" sz="2400" b="1" spc="5" dirty="0">
                <a:solidFill>
                  <a:srgbClr val="000000"/>
                </a:solidFill>
              </a:rPr>
              <a:t>ENGINES</a:t>
            </a:r>
            <a:r>
              <a:rPr lang="en-US" sz="2400" b="1" spc="-70" dirty="0">
                <a:solidFill>
                  <a:srgbClr val="000000"/>
                </a:solidFill>
              </a:rPr>
              <a:t> </a:t>
            </a:r>
            <a:r>
              <a:rPr lang="en-US" sz="2400" b="1" spc="10" dirty="0">
                <a:solidFill>
                  <a:srgbClr val="000000"/>
                </a:solidFill>
              </a:rPr>
              <a:t>WORK</a:t>
            </a:r>
            <a:endParaRPr lang="en-US" sz="2400" b="1" dirty="0">
              <a:latin typeface="Trebuchet MS"/>
              <a:cs typeface="Trebuchet MS"/>
            </a:endParaRPr>
          </a:p>
        </p:txBody>
      </p:sp>
      <p:sp>
        <p:nvSpPr>
          <p:cNvPr id="21" name="object 3">
            <a:extLst>
              <a:ext uri="{FF2B5EF4-FFF2-40B4-BE49-F238E27FC236}">
                <a16:creationId xmlns:a16="http://schemas.microsoft.com/office/drawing/2014/main" id="{5D24621D-5610-4439-B6B5-E9236406101A}"/>
              </a:ext>
            </a:extLst>
          </p:cNvPr>
          <p:cNvSpPr/>
          <p:nvPr/>
        </p:nvSpPr>
        <p:spPr>
          <a:xfrm>
            <a:off x="3779877" y="2515380"/>
            <a:ext cx="4041101" cy="3541702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67ED5CD-3102-4426-BEB0-1A6A36A6E5E2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866" y="238240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3E2C350-11AC-445E-9255-5AEDD5E1D8B8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3824" y="543403"/>
            <a:ext cx="2746436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342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5">
            <a:extLst>
              <a:ext uri="{FF2B5EF4-FFF2-40B4-BE49-F238E27FC236}">
                <a16:creationId xmlns:a16="http://schemas.microsoft.com/office/drawing/2014/main" id="{5290E556-4D22-41D3-AF1A-0CC10EFFB790}"/>
              </a:ext>
            </a:extLst>
          </p:cNvPr>
          <p:cNvSpPr/>
          <p:nvPr/>
        </p:nvSpPr>
        <p:spPr>
          <a:xfrm>
            <a:off x="1915672" y="1361447"/>
            <a:ext cx="7014930" cy="5065043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894" y="6585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908" y="43150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5" dirty="0">
                <a:solidFill>
                  <a:schemeClr val="bg1"/>
                </a:solidFill>
              </a:rPr>
              <a:t>HOW SEARCH ENGINES WORK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19" name="object 4">
            <a:extLst>
              <a:ext uri="{FF2B5EF4-FFF2-40B4-BE49-F238E27FC236}">
                <a16:creationId xmlns:a16="http://schemas.microsoft.com/office/drawing/2014/main" id="{3FE58B3D-7074-44F6-8DD7-B55592E909CB}"/>
              </a:ext>
            </a:extLst>
          </p:cNvPr>
          <p:cNvSpPr txBox="1"/>
          <p:nvPr/>
        </p:nvSpPr>
        <p:spPr>
          <a:xfrm>
            <a:off x="303883" y="2017719"/>
            <a:ext cx="2750401" cy="3244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000" spc="15" dirty="0">
                <a:latin typeface="Arial"/>
                <a:cs typeface="Arial"/>
              </a:rPr>
              <a:t>Search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15" dirty="0">
                <a:latin typeface="Arial"/>
                <a:cs typeface="Arial"/>
              </a:rPr>
              <a:t>Results</a:t>
            </a:r>
            <a:endParaRPr sz="2000" dirty="0">
              <a:latin typeface="Arial"/>
              <a:cs typeface="Arial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B4843E6-E717-4D87-8C3C-37EF70D99BAC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21503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715" y="639469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908" y="43150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5" dirty="0">
                <a:solidFill>
                  <a:schemeClr val="bg1"/>
                </a:solidFill>
              </a:rPr>
              <a:t>HOW SEARCH ENGINES WORK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19" name="object 4">
            <a:extLst>
              <a:ext uri="{FF2B5EF4-FFF2-40B4-BE49-F238E27FC236}">
                <a16:creationId xmlns:a16="http://schemas.microsoft.com/office/drawing/2014/main" id="{3FE58B3D-7074-44F6-8DD7-B55592E909CB}"/>
              </a:ext>
            </a:extLst>
          </p:cNvPr>
          <p:cNvSpPr txBox="1"/>
          <p:nvPr/>
        </p:nvSpPr>
        <p:spPr>
          <a:xfrm>
            <a:off x="186353" y="1848454"/>
            <a:ext cx="2750401" cy="3244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000" spc="15" dirty="0">
                <a:latin typeface="Arial"/>
                <a:cs typeface="Arial"/>
              </a:rPr>
              <a:t>Search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15" dirty="0">
                <a:latin typeface="Arial"/>
                <a:cs typeface="Arial"/>
              </a:rPr>
              <a:t>Results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0065E9A-5A8E-43E6-A02E-31422E424E5A}"/>
              </a:ext>
            </a:extLst>
          </p:cNvPr>
          <p:cNvGrpSpPr/>
          <p:nvPr/>
        </p:nvGrpSpPr>
        <p:grpSpPr>
          <a:xfrm>
            <a:off x="1980715" y="1041572"/>
            <a:ext cx="7014930" cy="5215350"/>
            <a:chOff x="2090475" y="1037054"/>
            <a:chExt cx="7014930" cy="5770764"/>
          </a:xfrm>
        </p:grpSpPr>
        <p:sp>
          <p:nvSpPr>
            <p:cNvPr id="21" name="object 5">
              <a:extLst>
                <a:ext uri="{FF2B5EF4-FFF2-40B4-BE49-F238E27FC236}">
                  <a16:creationId xmlns:a16="http://schemas.microsoft.com/office/drawing/2014/main" id="{5290E556-4D22-41D3-AF1A-0CC10EFFB790}"/>
                </a:ext>
              </a:extLst>
            </p:cNvPr>
            <p:cNvSpPr/>
            <p:nvPr/>
          </p:nvSpPr>
          <p:spPr>
            <a:xfrm>
              <a:off x="2090475" y="1037054"/>
              <a:ext cx="7014930" cy="5770764"/>
            </a:xfrm>
            <a:prstGeom prst="rect">
              <a:avLst/>
            </a:prstGeom>
            <a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C5DA9D8-5BBB-4F2D-B381-6B171C462D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96430" y="1890296"/>
              <a:ext cx="2106908" cy="324448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2F539F92-A512-4180-A224-DCA93BDD76B4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70084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C46396-B104-442F-88AB-27B0854C29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509" y="1382769"/>
            <a:ext cx="7442654" cy="45871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815" y="636554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23" name="object 4">
            <a:extLst>
              <a:ext uri="{FF2B5EF4-FFF2-40B4-BE49-F238E27FC236}">
                <a16:creationId xmlns:a16="http://schemas.microsoft.com/office/drawing/2014/main" id="{F1CA73F7-962C-4482-813B-1A1DCF38C79B}"/>
              </a:ext>
            </a:extLst>
          </p:cNvPr>
          <p:cNvSpPr txBox="1">
            <a:spLocks/>
          </p:cNvSpPr>
          <p:nvPr/>
        </p:nvSpPr>
        <p:spPr>
          <a:xfrm>
            <a:off x="2440788" y="642084"/>
            <a:ext cx="4456964" cy="38407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sz="2400" b="1" spc="-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CRAWLING </a:t>
            </a:r>
            <a:r>
              <a:rPr lang="en-US" sz="2400" b="1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b="1" spc="-26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INDEXING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3DC850-C1B5-48F1-A048-B4042E09C54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97" y="5605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60116D-4783-48F5-B0BA-EE797081457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8768" y="642084"/>
            <a:ext cx="3267739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126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EEB849-B675-4229-9EC5-6B8F6F0D98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685" y="1565779"/>
            <a:ext cx="7616270" cy="43834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511" y="454461"/>
            <a:ext cx="4651998" cy="72353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B8DF961-8FBB-4340-B210-042BEF75E87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22" name="object 4">
            <a:extLst>
              <a:ext uri="{FF2B5EF4-FFF2-40B4-BE49-F238E27FC236}">
                <a16:creationId xmlns:a16="http://schemas.microsoft.com/office/drawing/2014/main" id="{7CABA6CF-B920-4B48-A1EA-6E9B3B65717E}"/>
              </a:ext>
            </a:extLst>
          </p:cNvPr>
          <p:cNvSpPr txBox="1">
            <a:spLocks/>
          </p:cNvSpPr>
          <p:nvPr/>
        </p:nvSpPr>
        <p:spPr>
          <a:xfrm>
            <a:off x="2891878" y="578147"/>
            <a:ext cx="4456964" cy="38407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sz="2400" b="1" spc="-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it works: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55CF208-2B86-4920-8B30-664D2D9918C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40059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BAD47C-D82C-4697-80E0-7ECD5D6079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06" y="1353413"/>
            <a:ext cx="8222228" cy="51083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9771" y="65711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908" y="43150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5" dirty="0">
                <a:solidFill>
                  <a:schemeClr val="bg1"/>
                </a:solidFill>
              </a:rPr>
              <a:t>HOW SEARCH ENGINES WORK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C8AF58F-17AF-4F35-AB84-4F11C7BC358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105424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3">
            <a:extLst>
              <a:ext uri="{FF2B5EF4-FFF2-40B4-BE49-F238E27FC236}">
                <a16:creationId xmlns:a16="http://schemas.microsoft.com/office/drawing/2014/main" id="{1811AFC2-B036-4D5D-A541-51A811C7C649}"/>
              </a:ext>
            </a:extLst>
          </p:cNvPr>
          <p:cNvSpPr/>
          <p:nvPr/>
        </p:nvSpPr>
        <p:spPr>
          <a:xfrm>
            <a:off x="315750" y="1448411"/>
            <a:ext cx="7923277" cy="49244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5887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3760" y="679759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" dirty="0">
                <a:solidFill>
                  <a:schemeClr val="bg1"/>
                </a:solidFill>
              </a:rPr>
              <a:t>WEBSITE AUTHORITY </a:t>
            </a:r>
            <a:r>
              <a:rPr lang="en-US" sz="2800" b="1" spc="10" dirty="0">
                <a:solidFill>
                  <a:schemeClr val="bg1"/>
                </a:solidFill>
              </a:rPr>
              <a:t>AND </a:t>
            </a:r>
            <a:r>
              <a:rPr lang="en-US" sz="2800" b="1" spc="-60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LINKS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21152A-5D3B-4B35-818D-1EBA638D0B6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C0200DB-5146-4C8F-AC0A-4414817F708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794" y="536975"/>
            <a:ext cx="3267739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535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8DD2001-7948-4444-9AB8-9C3A199A19B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64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434" y="1319132"/>
            <a:ext cx="9474902" cy="54010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2459" y="501020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6871" y="653718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3760" y="679759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" dirty="0">
                <a:solidFill>
                  <a:schemeClr val="bg1"/>
                </a:solidFill>
              </a:rPr>
              <a:t>WEBSITE AUTHORITY </a:t>
            </a:r>
            <a:r>
              <a:rPr lang="en-US" sz="2800" b="1" spc="10" dirty="0">
                <a:solidFill>
                  <a:schemeClr val="bg1"/>
                </a:solidFill>
              </a:rPr>
              <a:t>AND </a:t>
            </a:r>
            <a:r>
              <a:rPr lang="en-US" sz="2800" b="1" spc="-60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LINKS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741586-CE83-473A-A844-3ED51E3E5A7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5568" y="747537"/>
            <a:ext cx="3179850" cy="57488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DE7D1E5-1FCE-449C-BA50-E2A8F5E190D5}"/>
              </a:ext>
            </a:extLst>
          </p:cNvPr>
          <p:cNvSpPr/>
          <p:nvPr/>
        </p:nvSpPr>
        <p:spPr>
          <a:xfrm>
            <a:off x="1765335" y="1422804"/>
            <a:ext cx="739818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2060"/>
                </a:solidFill>
              </a:rPr>
              <a:t>Having your company’s website rank high on search engines is essential. 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The first five organic results on search engine results pages account for 67.6% of all clicks (source: Zero Limit Web), and the first result gets an average click-through rate of 39.6%. </a:t>
            </a:r>
          </a:p>
          <a:p>
            <a:r>
              <a:rPr lang="en-US" sz="2000" dirty="0">
                <a:solidFill>
                  <a:srgbClr val="002060"/>
                </a:solidFill>
              </a:rPr>
              <a:t>This means that if your website doesn’t appear on the first page, your competition will take all your business.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For anyone doing search engine optimization, it’s crucial to note that domain authority is one of the important factors search engines consider when ranking websites.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Website authority, also known as domain authority (DA), is a ranking metric used to predict how well a website will rank on search engines. 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75B48D5-8BF9-4391-A732-49261CD0CDBA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3164" y="554566"/>
            <a:ext cx="295883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366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3760" y="679759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" dirty="0">
                <a:solidFill>
                  <a:schemeClr val="bg1"/>
                </a:solidFill>
              </a:rPr>
              <a:t>WEBSITE AUTHORITY </a:t>
            </a:r>
            <a:r>
              <a:rPr lang="en-US" sz="2800" b="1" spc="10" dirty="0">
                <a:solidFill>
                  <a:schemeClr val="bg1"/>
                </a:solidFill>
              </a:rPr>
              <a:t>AND </a:t>
            </a:r>
            <a:r>
              <a:rPr lang="en-US" sz="2800" b="1" spc="-60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LINKS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E7D1E5-1FCE-449C-BA50-E2A8F5E190D5}"/>
              </a:ext>
            </a:extLst>
          </p:cNvPr>
          <p:cNvSpPr/>
          <p:nvPr/>
        </p:nvSpPr>
        <p:spPr>
          <a:xfrm>
            <a:off x="370891" y="1923888"/>
            <a:ext cx="84418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Why is it important?</a:t>
            </a:r>
          </a:p>
          <a:p>
            <a:endParaRPr lang="en-US" dirty="0"/>
          </a:p>
          <a:p>
            <a:pPr fontAlgn="base"/>
            <a:r>
              <a:rPr lang="en-US" b="1" dirty="0"/>
              <a:t>1. Helps you understand how Google works</a:t>
            </a:r>
          </a:p>
          <a:p>
            <a:pPr fontAlgn="base"/>
            <a:r>
              <a:rPr lang="en-US" dirty="0"/>
              <a:t>When someone searches the term “</a:t>
            </a:r>
            <a:r>
              <a:rPr lang="en-US" i="1" dirty="0"/>
              <a:t>Social media marketing tips for small</a:t>
            </a:r>
            <a:r>
              <a:rPr lang="en-US" dirty="0"/>
              <a:t> businesses,” there are thousands of relevant websites targeting that keyword phrase, and Google has to decide which site to show first.</a:t>
            </a:r>
          </a:p>
          <a:p>
            <a:pPr fontAlgn="base"/>
            <a:r>
              <a:rPr lang="en-US" dirty="0"/>
              <a:t>Because Google wants to ensure the user has a great experience, it will look for topic relevance and websites with a history of producing valuable content. This is where domain authority comes in, and the websites with a higher score prioritized in the ranking.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622FB1-5BF0-4F63-B26F-861927E7CA3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4669" y="3500497"/>
            <a:ext cx="3179850" cy="244874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0BDC4ED-870D-47A2-945D-0F9D04D14FF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47892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3760" y="679759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" dirty="0">
                <a:solidFill>
                  <a:schemeClr val="bg1"/>
                </a:solidFill>
              </a:rPr>
              <a:t>WEBSITE AUTHORITY </a:t>
            </a:r>
            <a:r>
              <a:rPr lang="en-US" sz="2800" b="1" spc="10" dirty="0">
                <a:solidFill>
                  <a:schemeClr val="bg1"/>
                </a:solidFill>
              </a:rPr>
              <a:t>AND </a:t>
            </a:r>
            <a:r>
              <a:rPr lang="en-US" sz="2800" b="1" spc="-60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LINKS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E7D1E5-1FCE-449C-BA50-E2A8F5E190D5}"/>
              </a:ext>
            </a:extLst>
          </p:cNvPr>
          <p:cNvSpPr/>
          <p:nvPr/>
        </p:nvSpPr>
        <p:spPr>
          <a:xfrm>
            <a:off x="322771" y="1381517"/>
            <a:ext cx="8441893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Why is it important?</a:t>
            </a:r>
          </a:p>
          <a:p>
            <a:endParaRPr lang="en-US" dirty="0"/>
          </a:p>
          <a:p>
            <a:pPr fontAlgn="base"/>
            <a:r>
              <a:rPr lang="en-US" b="1" dirty="0"/>
              <a:t>2. Key to understanding why certain websites rank higher than others</a:t>
            </a:r>
          </a:p>
          <a:p>
            <a:pPr fontAlgn="base"/>
            <a:endParaRPr lang="en-US" b="1" dirty="0"/>
          </a:p>
          <a:p>
            <a:pPr fontAlgn="base"/>
            <a:r>
              <a:rPr lang="en-US" dirty="0"/>
              <a:t>Certain factors come to play when determining a website’s DA score, and one of them is a website’s backlink profile. Websites with many high-quality backlinks are considered authoritative, and they will rank higher on SERPs (search engine results page) for specific topics. </a:t>
            </a:r>
          </a:p>
          <a:p>
            <a:pPr fontAlgn="base"/>
            <a:endParaRPr lang="en-US" b="1" dirty="0"/>
          </a:p>
          <a:p>
            <a:pPr fontAlgn="base"/>
            <a:r>
              <a:rPr lang="en-US" b="1" dirty="0"/>
              <a:t>3. Higher DA sites perform better than low DA sites</a:t>
            </a:r>
          </a:p>
          <a:p>
            <a:pPr fontAlgn="base"/>
            <a:endParaRPr lang="en-US" b="1" dirty="0"/>
          </a:p>
          <a:p>
            <a:pPr fontAlgn="base"/>
            <a:r>
              <a:rPr lang="en-US" dirty="0"/>
              <a:t>Higher DA sites get more traffic than lower DA sites. </a:t>
            </a:r>
          </a:p>
          <a:p>
            <a:pPr fontAlgn="base"/>
            <a:r>
              <a:rPr lang="en-US" dirty="0"/>
              <a:t>Low DA sites hardly get any traffic, making it difficult for them to impress consumers with their products/services.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CE539D4-4144-4146-A214-44AA441774B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17" descr="Performance text with bullet points">
            <a:extLst>
              <a:ext uri="{FF2B5EF4-FFF2-40B4-BE49-F238E27FC236}">
                <a16:creationId xmlns:a16="http://schemas.microsoft.com/office/drawing/2014/main" id="{FC6DCFEE-6742-4746-AD2B-F398D1272586}"/>
              </a:ext>
            </a:extLst>
          </p:cNvPr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9859" y="3057133"/>
            <a:ext cx="2856663" cy="23582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73970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F60883-CF8F-4870-A755-0AB7231D3F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3644" y="1351195"/>
            <a:ext cx="6979509" cy="43070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815" y="447214"/>
            <a:ext cx="6238142" cy="61298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5359" y="536975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SELL!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EF5925-2621-4D0E-BA46-9EAF0A97B41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FCF5EF-E276-4902-9CDE-FCEC639AAD02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794" y="536975"/>
            <a:ext cx="3267739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363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1EDAC79-619B-476B-9295-9025C06897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8012" y="1167601"/>
            <a:ext cx="4858521" cy="47069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3732" y="257637"/>
            <a:ext cx="4066208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815" y="447214"/>
            <a:ext cx="6238142" cy="6306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5359" y="536975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SELL!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9F67BA41-2BB5-4B4A-A711-9E2B4A303D78}"/>
              </a:ext>
            </a:extLst>
          </p:cNvPr>
          <p:cNvSpPr txBox="1"/>
          <p:nvPr/>
        </p:nvSpPr>
        <p:spPr>
          <a:xfrm>
            <a:off x="8165053" y="1133681"/>
            <a:ext cx="3603566" cy="1113062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55600" marR="5080" indent="-342900">
              <a:lnSpc>
                <a:spcPct val="102000"/>
              </a:lnSpc>
              <a:spcBef>
                <a:spcPts val="55"/>
              </a:spcBef>
              <a:buFont typeface="Arial" panose="020B0604020202020204" pitchFamily="34" charset="0"/>
              <a:buChar char="•"/>
            </a:pPr>
            <a:r>
              <a:rPr sz="2400" spc="15" dirty="0">
                <a:latin typeface="Arial"/>
                <a:cs typeface="Arial"/>
              </a:rPr>
              <a:t>People do not buy what you do,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spc="10" dirty="0">
                <a:latin typeface="Arial"/>
                <a:cs typeface="Arial"/>
              </a:rPr>
              <a:t>they  </a:t>
            </a:r>
            <a:r>
              <a:rPr sz="2400" spc="15" dirty="0">
                <a:latin typeface="Arial"/>
                <a:cs typeface="Arial"/>
              </a:rPr>
              <a:t>buy why you do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it...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DEEFE744-3D90-4C9B-9950-22038BC72374}"/>
              </a:ext>
            </a:extLst>
          </p:cNvPr>
          <p:cNvSpPr txBox="1"/>
          <p:nvPr/>
        </p:nvSpPr>
        <p:spPr>
          <a:xfrm>
            <a:off x="8371450" y="2708639"/>
            <a:ext cx="2465081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spc="10" dirty="0">
                <a:latin typeface="Arial"/>
                <a:cs typeface="Arial"/>
              </a:rPr>
              <a:t>Start with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why!</a:t>
            </a:r>
            <a:r>
              <a:rPr lang="en-US" sz="2400" spc="15" dirty="0">
                <a:latin typeface="Arial"/>
                <a:cs typeface="Arial"/>
              </a:rPr>
              <a:t> 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C547C15-7CFE-4195-ABB0-15C0AC32AF2D}"/>
              </a:ext>
            </a:extLst>
          </p:cNvPr>
          <p:cNvSpPr/>
          <p:nvPr/>
        </p:nvSpPr>
        <p:spPr>
          <a:xfrm>
            <a:off x="8430366" y="4300534"/>
            <a:ext cx="30144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</a:rPr>
              <a:t>Features Tell… Benefits Sell!</a:t>
            </a:r>
            <a:endParaRPr lang="en-US" sz="20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5CA571F-AEAF-46E8-A2FE-B5506ACCC465}"/>
              </a:ext>
            </a:extLst>
          </p:cNvPr>
          <p:cNvSpPr/>
          <p:nvPr/>
        </p:nvSpPr>
        <p:spPr>
          <a:xfrm>
            <a:off x="8889653" y="3168128"/>
            <a:ext cx="32485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US" dirty="0">
                <a:latin typeface="arial" panose="020B0604020202020204" pitchFamily="34" charset="0"/>
              </a:rPr>
              <a:t>Book by Simon Sinek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350C1AB-49E5-4C62-96C9-55DFF18FE62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695004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2459" y="501020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6871" y="653718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3760" y="679759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pc="5" dirty="0">
                <a:solidFill>
                  <a:schemeClr val="bg1"/>
                </a:solidFill>
              </a:rPr>
              <a:t>To Sum-up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741586-CE83-473A-A844-3ED51E3E5A7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19" y="244203"/>
            <a:ext cx="890093" cy="8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5568" y="747537"/>
            <a:ext cx="3179850" cy="57488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DE7D1E5-1FCE-449C-BA50-E2A8F5E190D5}"/>
              </a:ext>
            </a:extLst>
          </p:cNvPr>
          <p:cNvSpPr/>
          <p:nvPr/>
        </p:nvSpPr>
        <p:spPr>
          <a:xfrm>
            <a:off x="1100619" y="1837209"/>
            <a:ext cx="73981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We have learned about the concept of Web evolution and how it transferred from web 1.0 to web 3.0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How Facebook works using the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EdgeRank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Algorithm and how it classified the audiences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tx2">
                    <a:lumMod val="50000"/>
                  </a:schemeClr>
                </a:solidFill>
              </a:rPr>
              <a:t>How search engine works such as Google and what is the difference between organic and paid search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tx2">
                    <a:lumMod val="50000"/>
                  </a:schemeClr>
                </a:solidFill>
              </a:rPr>
              <a:t>What is Website authority and links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Finally we learned how to sell using the concept of </a:t>
            </a:r>
            <a:r>
              <a:rPr lang="en-US" sz="2400" dirty="0">
                <a:latin typeface="arial" panose="020B0604020202020204" pitchFamily="34" charset="0"/>
              </a:rPr>
              <a:t>Features Tell… Benefits Sell!</a:t>
            </a:r>
            <a:endParaRPr lang="en-US" sz="2400" dirty="0"/>
          </a:p>
          <a:p>
            <a:pPr algn="just"/>
            <a:endParaRPr lang="en-US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75B48D5-8BF9-4391-A732-49261CD0CDB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3164" y="554566"/>
            <a:ext cx="295883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452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3178</TotalTime>
  <Words>816</Words>
  <Application>Microsoft Office PowerPoint</Application>
  <PresentationFormat>Widescreen</PresentationFormat>
  <Paragraphs>92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Arial</vt:lpstr>
      <vt:lpstr>Calibri</vt:lpstr>
      <vt:lpstr>Calibri Light</vt:lpstr>
      <vt:lpstr>Tajawal Medium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ramy elbadry</cp:lastModifiedBy>
  <cp:revision>139</cp:revision>
  <dcterms:created xsi:type="dcterms:W3CDTF">2021-08-03T13:03:26Z</dcterms:created>
  <dcterms:modified xsi:type="dcterms:W3CDTF">2023-02-04T08:52:52Z</dcterms:modified>
</cp:coreProperties>
</file>