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97" r:id="rId2"/>
    <p:sldId id="498" r:id="rId3"/>
    <p:sldId id="499" r:id="rId4"/>
    <p:sldId id="553" r:id="rId5"/>
    <p:sldId id="306" r:id="rId6"/>
    <p:sldId id="555" r:id="rId7"/>
    <p:sldId id="613" r:id="rId8"/>
    <p:sldId id="557" r:id="rId9"/>
    <p:sldId id="559" r:id="rId10"/>
    <p:sldId id="585" r:id="rId11"/>
    <p:sldId id="601" r:id="rId12"/>
    <p:sldId id="637" r:id="rId13"/>
    <p:sldId id="271" r:id="rId14"/>
    <p:sldId id="554" r:id="rId15"/>
    <p:sldId id="500" r:id="rId16"/>
    <p:sldId id="602" r:id="rId17"/>
    <p:sldId id="586" r:id="rId18"/>
    <p:sldId id="587" r:id="rId19"/>
    <p:sldId id="625" r:id="rId20"/>
    <p:sldId id="588" r:id="rId21"/>
    <p:sldId id="624" r:id="rId22"/>
    <p:sldId id="626" r:id="rId23"/>
    <p:sldId id="627" r:id="rId24"/>
    <p:sldId id="628" r:id="rId25"/>
    <p:sldId id="629" r:id="rId26"/>
    <p:sldId id="630" r:id="rId27"/>
    <p:sldId id="631" r:id="rId28"/>
    <p:sldId id="632" r:id="rId29"/>
    <p:sldId id="633" r:id="rId30"/>
    <p:sldId id="634" r:id="rId31"/>
    <p:sldId id="568" r:id="rId32"/>
    <p:sldId id="569" r:id="rId33"/>
    <p:sldId id="614" r:id="rId34"/>
    <p:sldId id="615" r:id="rId35"/>
    <p:sldId id="616" r:id="rId36"/>
    <p:sldId id="619" r:id="rId37"/>
    <p:sldId id="620" r:id="rId38"/>
    <p:sldId id="636" r:id="rId39"/>
    <p:sldId id="542"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B0852575-EAD6-4660-B380-0D3FA1FE7787}">
          <p14:sldIdLst/>
        </p14:section>
        <p14:section name="Default Section" id="{73925AE7-E9D8-48BC-A988-41815CE32A48}">
          <p14:sldIdLst>
            <p14:sldId id="497"/>
            <p14:sldId id="498"/>
            <p14:sldId id="499"/>
            <p14:sldId id="553"/>
            <p14:sldId id="306"/>
            <p14:sldId id="555"/>
            <p14:sldId id="613"/>
            <p14:sldId id="557"/>
            <p14:sldId id="559"/>
            <p14:sldId id="585"/>
            <p14:sldId id="601"/>
            <p14:sldId id="637"/>
            <p14:sldId id="271"/>
            <p14:sldId id="554"/>
            <p14:sldId id="500"/>
            <p14:sldId id="602"/>
            <p14:sldId id="586"/>
            <p14:sldId id="587"/>
            <p14:sldId id="625"/>
            <p14:sldId id="588"/>
            <p14:sldId id="624"/>
            <p14:sldId id="626"/>
            <p14:sldId id="627"/>
            <p14:sldId id="628"/>
            <p14:sldId id="629"/>
            <p14:sldId id="630"/>
            <p14:sldId id="631"/>
            <p14:sldId id="632"/>
            <p14:sldId id="633"/>
            <p14:sldId id="634"/>
            <p14:sldId id="568"/>
            <p14:sldId id="569"/>
            <p14:sldId id="614"/>
            <p14:sldId id="615"/>
            <p14:sldId id="616"/>
            <p14:sldId id="619"/>
            <p14:sldId id="620"/>
            <p14:sldId id="636"/>
            <p14:sldId id="54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kba Alsabbagh" initials="OA" lastIdx="1" clrIdx="0">
    <p:extLst>
      <p:ext uri="{19B8F6BF-5375-455C-9EA6-DF929625EA0E}">
        <p15:presenceInfo xmlns:p15="http://schemas.microsoft.com/office/powerpoint/2012/main" userId="Okba Alsabbagh"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04" autoAdjust="0"/>
    <p:restoredTop sz="94660"/>
  </p:normalViewPr>
  <p:slideViewPr>
    <p:cSldViewPr snapToGrid="0">
      <p:cViewPr varScale="1">
        <p:scale>
          <a:sx n="82" d="100"/>
          <a:sy n="82" d="100"/>
        </p:scale>
        <p:origin x="63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29B8C1-AA12-47CB-A25F-E86EA9A4CAE3}" type="datetimeFigureOut">
              <a:rPr lang="en-US" smtClean="0"/>
              <a:t>11/08/2025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C1FA4E-93CC-41E0-B521-59D3365E0AB5}" type="slidenum">
              <a:rPr lang="en-US" smtClean="0"/>
              <a:t>‹#›</a:t>
            </a:fld>
            <a:endParaRPr lang="en-US"/>
          </a:p>
        </p:txBody>
      </p:sp>
    </p:spTree>
    <p:extLst>
      <p:ext uri="{BB962C8B-B14F-4D97-AF65-F5344CB8AC3E}">
        <p14:creationId xmlns:p14="http://schemas.microsoft.com/office/powerpoint/2010/main" val="36482785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2691254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033395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94261-924A-49C7-ABB6-98ACE89E050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05E9213-ED91-44EE-B05C-1314CDA95A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2A50F20-B573-428D-9233-26C71A9340D7}"/>
              </a:ext>
            </a:extLst>
          </p:cNvPr>
          <p:cNvSpPr>
            <a:spLocks noGrp="1"/>
          </p:cNvSpPr>
          <p:nvPr>
            <p:ph type="dt" sz="half" idx="10"/>
          </p:nvPr>
        </p:nvSpPr>
        <p:spPr/>
        <p:txBody>
          <a:bodyPr/>
          <a:lstStyle/>
          <a:p>
            <a:fld id="{DD826EA1-EEF2-4008-9EE9-BE8E617E511F}" type="datetimeFigureOut">
              <a:rPr lang="en-US" smtClean="0"/>
              <a:t>11/08/2025</a:t>
            </a:fld>
            <a:endParaRPr lang="en-US"/>
          </a:p>
        </p:txBody>
      </p:sp>
      <p:sp>
        <p:nvSpPr>
          <p:cNvPr id="5" name="Footer Placeholder 4">
            <a:extLst>
              <a:ext uri="{FF2B5EF4-FFF2-40B4-BE49-F238E27FC236}">
                <a16:creationId xmlns:a16="http://schemas.microsoft.com/office/drawing/2014/main" id="{54A06791-8D96-49A6-B256-6E637ABF42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3C08B06-BD14-43FA-9FD5-FB2F2821B051}"/>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41000180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8672B-42E7-4613-8A3B-E9BA059CDE7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12C3975-D75A-4B07-A8C7-72D64FB1A2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7AFFDA-8B38-4BFC-8BBF-D17701281403}"/>
              </a:ext>
            </a:extLst>
          </p:cNvPr>
          <p:cNvSpPr>
            <a:spLocks noGrp="1"/>
          </p:cNvSpPr>
          <p:nvPr>
            <p:ph type="dt" sz="half" idx="10"/>
          </p:nvPr>
        </p:nvSpPr>
        <p:spPr/>
        <p:txBody>
          <a:bodyPr/>
          <a:lstStyle/>
          <a:p>
            <a:fld id="{DD826EA1-EEF2-4008-9EE9-BE8E617E511F}" type="datetimeFigureOut">
              <a:rPr lang="en-US" smtClean="0"/>
              <a:t>11/08/2025</a:t>
            </a:fld>
            <a:endParaRPr lang="en-US"/>
          </a:p>
        </p:txBody>
      </p:sp>
      <p:sp>
        <p:nvSpPr>
          <p:cNvPr id="5" name="Footer Placeholder 4">
            <a:extLst>
              <a:ext uri="{FF2B5EF4-FFF2-40B4-BE49-F238E27FC236}">
                <a16:creationId xmlns:a16="http://schemas.microsoft.com/office/drawing/2014/main" id="{9FE9136A-463A-41C6-B6E1-2476DAA615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DE73F9-2DF5-4B0B-A9E1-9023FB4FBBD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408851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3493F-B342-487E-B4BF-A689139C3E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77666DF-C921-4EFF-B18E-B82C40A162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39CFD16-01D4-4408-A49E-066A86F1B798}"/>
              </a:ext>
            </a:extLst>
          </p:cNvPr>
          <p:cNvSpPr>
            <a:spLocks noGrp="1"/>
          </p:cNvSpPr>
          <p:nvPr>
            <p:ph type="dt" sz="half" idx="10"/>
          </p:nvPr>
        </p:nvSpPr>
        <p:spPr/>
        <p:txBody>
          <a:bodyPr/>
          <a:lstStyle/>
          <a:p>
            <a:fld id="{DD826EA1-EEF2-4008-9EE9-BE8E617E511F}" type="datetimeFigureOut">
              <a:rPr lang="en-US" smtClean="0"/>
              <a:t>11/08/2025</a:t>
            </a:fld>
            <a:endParaRPr lang="en-US"/>
          </a:p>
        </p:txBody>
      </p:sp>
      <p:sp>
        <p:nvSpPr>
          <p:cNvPr id="5" name="Footer Placeholder 4">
            <a:extLst>
              <a:ext uri="{FF2B5EF4-FFF2-40B4-BE49-F238E27FC236}">
                <a16:creationId xmlns:a16="http://schemas.microsoft.com/office/drawing/2014/main" id="{4123523D-D90A-4EC6-8BA8-DC64BCE0A3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F0BED2-3A7E-4BC7-AA9F-8CAA79F4F4E0}"/>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787983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75BD6-B7F7-4C2F-A2C9-EB7DA114FC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7B3A34-B737-435D-90D3-86193A382DF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CEF30F0-3E0D-44D9-9282-5A654EFDFB7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BA55AAF-1417-4281-9EA3-2B2104E2C1ED}"/>
              </a:ext>
            </a:extLst>
          </p:cNvPr>
          <p:cNvSpPr>
            <a:spLocks noGrp="1"/>
          </p:cNvSpPr>
          <p:nvPr>
            <p:ph type="dt" sz="half" idx="10"/>
          </p:nvPr>
        </p:nvSpPr>
        <p:spPr/>
        <p:txBody>
          <a:bodyPr/>
          <a:lstStyle/>
          <a:p>
            <a:fld id="{DD826EA1-EEF2-4008-9EE9-BE8E617E511F}" type="datetimeFigureOut">
              <a:rPr lang="en-US" smtClean="0"/>
              <a:t>11/08/2025</a:t>
            </a:fld>
            <a:endParaRPr lang="en-US"/>
          </a:p>
        </p:txBody>
      </p:sp>
      <p:sp>
        <p:nvSpPr>
          <p:cNvPr id="6" name="Footer Placeholder 5">
            <a:extLst>
              <a:ext uri="{FF2B5EF4-FFF2-40B4-BE49-F238E27FC236}">
                <a16:creationId xmlns:a16="http://schemas.microsoft.com/office/drawing/2014/main" id="{3D372FDC-A884-4D1B-90C3-4DB673B393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35E63D-ACBB-4060-A76A-A5946951F599}"/>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604096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ADFEA-06A7-4A54-A3C0-04D33B406A5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138041B-1F90-4E5C-9BF9-D9783D6DE4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120007-4EC7-4D48-944E-1D6EAC54AA7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411931C-0A00-462A-BD77-AE3F90E0131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EFEBACD-C0AE-49D1-8123-5D428B5C93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3EEE348-A37E-43BD-81C2-BE653AEE2426}"/>
              </a:ext>
            </a:extLst>
          </p:cNvPr>
          <p:cNvSpPr>
            <a:spLocks noGrp="1"/>
          </p:cNvSpPr>
          <p:nvPr>
            <p:ph type="dt" sz="half" idx="10"/>
          </p:nvPr>
        </p:nvSpPr>
        <p:spPr/>
        <p:txBody>
          <a:bodyPr/>
          <a:lstStyle/>
          <a:p>
            <a:fld id="{DD826EA1-EEF2-4008-9EE9-BE8E617E511F}" type="datetimeFigureOut">
              <a:rPr lang="en-US" smtClean="0"/>
              <a:t>11/08/2025</a:t>
            </a:fld>
            <a:endParaRPr lang="en-US"/>
          </a:p>
        </p:txBody>
      </p:sp>
      <p:sp>
        <p:nvSpPr>
          <p:cNvPr id="8" name="Footer Placeholder 7">
            <a:extLst>
              <a:ext uri="{FF2B5EF4-FFF2-40B4-BE49-F238E27FC236}">
                <a16:creationId xmlns:a16="http://schemas.microsoft.com/office/drawing/2014/main" id="{494DDE4A-447F-4E05-A3E9-F3750CEC8E9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0354B1A-8A35-49D0-86C4-DADDE10195F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384202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C6865-86D7-41AE-992D-D6BADA0C29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A900324-E517-4603-B45F-783024B5DDB4}"/>
              </a:ext>
            </a:extLst>
          </p:cNvPr>
          <p:cNvSpPr>
            <a:spLocks noGrp="1"/>
          </p:cNvSpPr>
          <p:nvPr>
            <p:ph type="dt" sz="half" idx="10"/>
          </p:nvPr>
        </p:nvSpPr>
        <p:spPr/>
        <p:txBody>
          <a:bodyPr/>
          <a:lstStyle/>
          <a:p>
            <a:fld id="{DD826EA1-EEF2-4008-9EE9-BE8E617E511F}" type="datetimeFigureOut">
              <a:rPr lang="en-US" smtClean="0"/>
              <a:t>11/08/2025</a:t>
            </a:fld>
            <a:endParaRPr lang="en-US"/>
          </a:p>
        </p:txBody>
      </p:sp>
      <p:sp>
        <p:nvSpPr>
          <p:cNvPr id="4" name="Footer Placeholder 3">
            <a:extLst>
              <a:ext uri="{FF2B5EF4-FFF2-40B4-BE49-F238E27FC236}">
                <a16:creationId xmlns:a16="http://schemas.microsoft.com/office/drawing/2014/main" id="{BBF4C836-305C-4647-86FF-461B9F67B22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4AE7569-725F-4269-AF16-177B6CA25E7E}"/>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55578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C7F6595-2742-40BD-B1D4-27CF80FA642A}"/>
              </a:ext>
            </a:extLst>
          </p:cNvPr>
          <p:cNvSpPr>
            <a:spLocks noGrp="1"/>
          </p:cNvSpPr>
          <p:nvPr>
            <p:ph type="dt" sz="half" idx="10"/>
          </p:nvPr>
        </p:nvSpPr>
        <p:spPr/>
        <p:txBody>
          <a:bodyPr/>
          <a:lstStyle/>
          <a:p>
            <a:fld id="{DD826EA1-EEF2-4008-9EE9-BE8E617E511F}" type="datetimeFigureOut">
              <a:rPr lang="en-US" smtClean="0"/>
              <a:t>11/08/2025</a:t>
            </a:fld>
            <a:endParaRPr lang="en-US"/>
          </a:p>
        </p:txBody>
      </p:sp>
      <p:sp>
        <p:nvSpPr>
          <p:cNvPr id="3" name="Footer Placeholder 2">
            <a:extLst>
              <a:ext uri="{FF2B5EF4-FFF2-40B4-BE49-F238E27FC236}">
                <a16:creationId xmlns:a16="http://schemas.microsoft.com/office/drawing/2014/main" id="{213740C1-CB57-4F92-B035-EE36B23C0BF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15D57AB-C84B-4999-A842-0FDD41A55782}"/>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849918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2270B-F916-4FD7-9B1B-2AD24AC790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63313B3-1644-4640-86E4-6DBF4D57D1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3A4424C-47B4-452A-815E-514B4889EF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2803D8D-8C7F-48E4-B777-FD9101548601}"/>
              </a:ext>
            </a:extLst>
          </p:cNvPr>
          <p:cNvSpPr>
            <a:spLocks noGrp="1"/>
          </p:cNvSpPr>
          <p:nvPr>
            <p:ph type="dt" sz="half" idx="10"/>
          </p:nvPr>
        </p:nvSpPr>
        <p:spPr/>
        <p:txBody>
          <a:bodyPr/>
          <a:lstStyle/>
          <a:p>
            <a:fld id="{DD826EA1-EEF2-4008-9EE9-BE8E617E511F}" type="datetimeFigureOut">
              <a:rPr lang="en-US" smtClean="0"/>
              <a:t>11/08/2025</a:t>
            </a:fld>
            <a:endParaRPr lang="en-US"/>
          </a:p>
        </p:txBody>
      </p:sp>
      <p:sp>
        <p:nvSpPr>
          <p:cNvPr id="6" name="Footer Placeholder 5">
            <a:extLst>
              <a:ext uri="{FF2B5EF4-FFF2-40B4-BE49-F238E27FC236}">
                <a16:creationId xmlns:a16="http://schemas.microsoft.com/office/drawing/2014/main" id="{0A031FC5-217E-4D86-A60F-840F6E6D3B2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02AD3C9-622D-4B42-A93C-DE300FB26B4C}"/>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154454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5FE58-0253-4F9A-A8AF-40E45D84AC8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EB0408D-09FE-4911-B16F-9E0FC218E4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7CC7CDD-FC48-4CFA-A934-5CD431F7C2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A4F77E3-3C20-4294-89B4-5B03461374AC}"/>
              </a:ext>
            </a:extLst>
          </p:cNvPr>
          <p:cNvSpPr>
            <a:spLocks noGrp="1"/>
          </p:cNvSpPr>
          <p:nvPr>
            <p:ph type="dt" sz="half" idx="10"/>
          </p:nvPr>
        </p:nvSpPr>
        <p:spPr/>
        <p:txBody>
          <a:bodyPr/>
          <a:lstStyle/>
          <a:p>
            <a:fld id="{DD826EA1-EEF2-4008-9EE9-BE8E617E511F}" type="datetimeFigureOut">
              <a:rPr lang="en-US" smtClean="0"/>
              <a:t>11/08/2025</a:t>
            </a:fld>
            <a:endParaRPr lang="en-US"/>
          </a:p>
        </p:txBody>
      </p:sp>
      <p:sp>
        <p:nvSpPr>
          <p:cNvPr id="6" name="Footer Placeholder 5">
            <a:extLst>
              <a:ext uri="{FF2B5EF4-FFF2-40B4-BE49-F238E27FC236}">
                <a16:creationId xmlns:a16="http://schemas.microsoft.com/office/drawing/2014/main" id="{B5852690-0FD5-4F5D-81C8-8F8D9E96A66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2923AF-408C-453C-B301-9BF20ED473E3}"/>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5287244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68F88E-1501-4B29-BD36-597B93270C3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5818DB9-5783-478F-974C-5237125AFD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97B823B-CA26-4F89-852E-316DF1BEB0C7}"/>
              </a:ext>
            </a:extLst>
          </p:cNvPr>
          <p:cNvSpPr>
            <a:spLocks noGrp="1"/>
          </p:cNvSpPr>
          <p:nvPr>
            <p:ph type="dt" sz="half" idx="10"/>
          </p:nvPr>
        </p:nvSpPr>
        <p:spPr/>
        <p:txBody>
          <a:bodyPr/>
          <a:lstStyle/>
          <a:p>
            <a:fld id="{DD826EA1-EEF2-4008-9EE9-BE8E617E511F}" type="datetimeFigureOut">
              <a:rPr lang="en-US" smtClean="0"/>
              <a:t>11/08/2025</a:t>
            </a:fld>
            <a:endParaRPr lang="en-US"/>
          </a:p>
        </p:txBody>
      </p:sp>
      <p:sp>
        <p:nvSpPr>
          <p:cNvPr id="5" name="Footer Placeholder 4">
            <a:extLst>
              <a:ext uri="{FF2B5EF4-FFF2-40B4-BE49-F238E27FC236}">
                <a16:creationId xmlns:a16="http://schemas.microsoft.com/office/drawing/2014/main" id="{85AF878B-A3D0-4FBE-9C5C-4B5A2C52FD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A86ACA-D067-4E24-93F2-CE7CC6D02B38}"/>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864939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52143E-FAB5-4F05-BD65-364A84D82C4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427F04-1C57-4A1B-8220-FDA4BA60399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28ACE89-CF25-4B24-8D36-0E17A2E4AF14}"/>
              </a:ext>
            </a:extLst>
          </p:cNvPr>
          <p:cNvSpPr>
            <a:spLocks noGrp="1"/>
          </p:cNvSpPr>
          <p:nvPr>
            <p:ph type="dt" sz="half" idx="10"/>
          </p:nvPr>
        </p:nvSpPr>
        <p:spPr/>
        <p:txBody>
          <a:bodyPr/>
          <a:lstStyle/>
          <a:p>
            <a:fld id="{DD826EA1-EEF2-4008-9EE9-BE8E617E511F}" type="datetimeFigureOut">
              <a:rPr lang="en-US" smtClean="0"/>
              <a:t>11/08/2025</a:t>
            </a:fld>
            <a:endParaRPr lang="en-US"/>
          </a:p>
        </p:txBody>
      </p:sp>
      <p:sp>
        <p:nvSpPr>
          <p:cNvPr id="5" name="Footer Placeholder 4">
            <a:extLst>
              <a:ext uri="{FF2B5EF4-FFF2-40B4-BE49-F238E27FC236}">
                <a16:creationId xmlns:a16="http://schemas.microsoft.com/office/drawing/2014/main" id="{43F5D4F2-EDED-4DEB-ACBE-C70EA01F0F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D0D09A-CE6A-4967-A245-B40A3C9FF67A}"/>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21382568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1356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73249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24679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3274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14168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91021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5B96A9-0AE9-4D7F-81EE-9C50B3F07AB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4B17144-47C7-4E1F-A3E1-A958B76CDA1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6A4537D-BC7D-487E-B3FB-7B5825BD98F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826EA1-EEF2-4008-9EE9-BE8E617E511F}" type="datetimeFigureOut">
              <a:rPr lang="en-US" smtClean="0"/>
              <a:t>11/08/2025</a:t>
            </a:fld>
            <a:endParaRPr lang="en-US"/>
          </a:p>
        </p:txBody>
      </p:sp>
      <p:sp>
        <p:nvSpPr>
          <p:cNvPr id="5" name="Footer Placeholder 4">
            <a:extLst>
              <a:ext uri="{FF2B5EF4-FFF2-40B4-BE49-F238E27FC236}">
                <a16:creationId xmlns:a16="http://schemas.microsoft.com/office/drawing/2014/main" id="{F8CAC6CD-03D8-4246-B20A-00390E3CBB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D046BFA-18D4-4B8A-BC6A-B35C8EFE0D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1D7DBE-A038-42CA-806D-AF47F708943E}" type="slidenum">
              <a:rPr lang="en-US" smtClean="0"/>
              <a:t>‹#›</a:t>
            </a:fld>
            <a:endParaRPr lang="en-US"/>
          </a:p>
        </p:txBody>
      </p:sp>
    </p:spTree>
    <p:extLst>
      <p:ext uri="{BB962C8B-B14F-4D97-AF65-F5344CB8AC3E}">
        <p14:creationId xmlns:p14="http://schemas.microsoft.com/office/powerpoint/2010/main" val="7943683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1.xml"/><Relationship Id="rId5" Type="http://schemas.openxmlformats.org/officeDocument/2006/relationships/image" Target="../media/image3.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3.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3.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4.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hyperlink" Target="https://www.tesla.com/support/full-self-driving-subscriptions?utm" TargetMode="External"/><Relationship Id="rId2" Type="http://schemas.openxmlformats.org/officeDocument/2006/relationships/slideLayout" Target="../slideLayouts/slideLayout16.xml"/><Relationship Id="rId1" Type="http://schemas.openxmlformats.org/officeDocument/2006/relationships/tags" Target="../tags/tag5.xml"/><Relationship Id="rId5" Type="http://schemas.openxmlformats.org/officeDocument/2006/relationships/image" Target="../media/image9.jpe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6.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7.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8.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9.xml"/><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0.xml"/><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11.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2.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hyperlink" Target="https://sell.amazon.com/tools/automate-pricing" TargetMode="External"/><Relationship Id="rId2" Type="http://schemas.openxmlformats.org/officeDocument/2006/relationships/slideLayout" Target="../slideLayouts/slideLayout16.xml"/><Relationship Id="rId1" Type="http://schemas.openxmlformats.org/officeDocument/2006/relationships/tags" Target="../tags/tag13.xml"/><Relationship Id="rId5" Type="http://schemas.openxmlformats.org/officeDocument/2006/relationships/image" Target="../media/image16.jpe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4.xml"/><Relationship Id="rId4" Type="http://schemas.openxmlformats.org/officeDocument/2006/relationships/image" Target="../media/image17.jpe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5.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6.xml"/><Relationship Id="rId4" Type="http://schemas.openxmlformats.org/officeDocument/2006/relationships/image" Target="../media/image19.jpe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7.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8.xml"/><Relationship Id="rId4" Type="http://schemas.openxmlformats.org/officeDocument/2006/relationships/image" Target="../media/image21.jpe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19.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0.xml"/><Relationship Id="rId4" Type="http://schemas.openxmlformats.org/officeDocument/2006/relationships/image" Target="../media/image22.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1.xml"/><Relationship Id="rId4" Type="http://schemas.openxmlformats.org/officeDocument/2006/relationships/image" Target="../media/image23.jpeg"/></Relationships>
</file>

<file path=ppt/slides/_rels/slide26.xml.rels><?xml version="1.0" encoding="UTF-8" standalone="yes"?>
<Relationships xmlns="http://schemas.openxmlformats.org/package/2006/relationships"><Relationship Id="rId3" Type="http://schemas.openxmlformats.org/officeDocument/2006/relationships/hyperlink" Target="https://www.dhl.com/us-en/home/supply-chain/mysupplychain.html?utm" TargetMode="External"/><Relationship Id="rId2" Type="http://schemas.openxmlformats.org/officeDocument/2006/relationships/slideLayout" Target="../slideLayouts/slideLayout16.xml"/><Relationship Id="rId1" Type="http://schemas.openxmlformats.org/officeDocument/2006/relationships/tags" Target="../tags/tag22.xml"/><Relationship Id="rId5" Type="http://schemas.openxmlformats.org/officeDocument/2006/relationships/image" Target="../media/image24.pn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3.xml"/><Relationship Id="rId4" Type="http://schemas.openxmlformats.org/officeDocument/2006/relationships/image" Target="../media/image25.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4.xml"/><Relationship Id="rId4" Type="http://schemas.openxmlformats.org/officeDocument/2006/relationships/image" Target="../media/image26.jpe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5.xml"/><Relationship Id="rId4" Type="http://schemas.openxmlformats.org/officeDocument/2006/relationships/image" Target="../media/image27.jpe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6.xml"/><Relationship Id="rId4" Type="http://schemas.openxmlformats.org/officeDocument/2006/relationships/image" Target="../media/image28.jpe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hyperlink" Target="https://www.nike.com/" TargetMode="External"/><Relationship Id="rId2" Type="http://schemas.openxmlformats.org/officeDocument/2006/relationships/slideLayout" Target="../slideLayouts/slideLayout16.xml"/><Relationship Id="rId1" Type="http://schemas.openxmlformats.org/officeDocument/2006/relationships/tags" Target="../tags/tag27.xml"/><Relationship Id="rId5" Type="http://schemas.openxmlformats.org/officeDocument/2006/relationships/image" Target="../media/image29.pn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8.xml"/><Relationship Id="rId4" Type="http://schemas.openxmlformats.org/officeDocument/2006/relationships/image" Target="../media/image30.jpeg"/></Relationships>
</file>

<file path=ppt/slides/_rels/slide35.xml.rels><?xml version="1.0" encoding="UTF-8" standalone="yes"?>
<Relationships xmlns="http://schemas.openxmlformats.org/package/2006/relationships"><Relationship Id="rId3" Type="http://schemas.openxmlformats.org/officeDocument/2006/relationships/hyperlink" Target="https://www.facebook.com/nike/" TargetMode="External"/><Relationship Id="rId2" Type="http://schemas.openxmlformats.org/officeDocument/2006/relationships/slideLayout" Target="../slideLayouts/slideLayout16.xml"/><Relationship Id="rId1" Type="http://schemas.openxmlformats.org/officeDocument/2006/relationships/tags" Target="../tags/tag29.xml"/><Relationship Id="rId5" Type="http://schemas.openxmlformats.org/officeDocument/2006/relationships/image" Target="../media/image31.pn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30.xml"/><Relationship Id="rId4" Type="http://schemas.openxmlformats.org/officeDocument/2006/relationships/image" Target="../media/image32.jpe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31.xml"/><Relationship Id="rId4" Type="http://schemas.openxmlformats.org/officeDocument/2006/relationships/image" Target="../media/image33.jpe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32.xml"/><Relationship Id="rId4" Type="http://schemas.openxmlformats.org/officeDocument/2006/relationships/image" Target="../media/image34.jpeg"/></Relationships>
</file>

<file path=ppt/slides/_rels/slide3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7.xml"/><Relationship Id="rId5" Type="http://schemas.openxmlformats.org/officeDocument/2006/relationships/image" Target="../media/image38.png"/><Relationship Id="rId4" Type="http://schemas.openxmlformats.org/officeDocument/2006/relationships/image" Target="../media/image3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4329832" y="3538990"/>
            <a:ext cx="8127856" cy="1138773"/>
          </a:xfrm>
          <a:prstGeom prst="rect">
            <a:avLst/>
          </a:prstGeom>
          <a:noFill/>
        </p:spPr>
        <p:txBody>
          <a:bodyPr wrap="square" rtlCol="0">
            <a:spAutoFit/>
          </a:bodyPr>
          <a:lstStyle/>
          <a:p>
            <a:pPr algn="ctr" rtl="1"/>
            <a:r>
              <a:rPr lang="ar-SY" sz="3400" b="1" dirty="0">
                <a:latin typeface="Tahoma" panose="020B0604030504040204" pitchFamily="34" charset="0"/>
                <a:ea typeface="Tahoma" panose="020B0604030504040204" pitchFamily="34" charset="0"/>
                <a:cs typeface="Tahoma" panose="020B0604030504040204" pitchFamily="34" charset="0"/>
              </a:rPr>
              <a:t>حالات عملية في استخدام التقنيات الحديثة في التسويق</a:t>
            </a:r>
            <a:endParaRPr lang="en-US" sz="3400" b="1" dirty="0">
              <a:latin typeface="Tahoma" panose="020B0604030504040204" pitchFamily="34" charset="0"/>
              <a:ea typeface="Tahoma" panose="020B0604030504040204" pitchFamily="34" charset="0"/>
              <a:cs typeface="Tahoma" panose="020B0604030504040204" pitchFamily="34" charset="0"/>
            </a:endParaRPr>
          </a:p>
        </p:txBody>
      </p:sp>
      <p:sp>
        <p:nvSpPr>
          <p:cNvPr id="10" name="Rectangle: Rounded Corners 9"/>
          <p:cNvSpPr/>
          <p:nvPr/>
        </p:nvSpPr>
        <p:spPr>
          <a:xfrm>
            <a:off x="5748017" y="472133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600" b="1" dirty="0">
                <a:solidFill>
                  <a:schemeClr val="tx1"/>
                </a:solidFill>
                <a:latin typeface="Tahoma" panose="020B0604030504040204" pitchFamily="34" charset="0"/>
                <a:ea typeface="Tahoma" panose="020B0604030504040204" pitchFamily="34" charset="0"/>
                <a:cs typeface="Tahoma" panose="020B0604030504040204" pitchFamily="34" charset="0"/>
              </a:rPr>
              <a:t>المحاضرة العاشرة</a:t>
            </a:r>
            <a:endParaRPr lang="en-US" sz="26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a:off x="6400263" y="5197485"/>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MKT312</a:t>
            </a:r>
            <a:endParaRPr lang="ar-SY" sz="2000" b="1"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Okba Alsabbagh</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8F7C9B8C-7226-41EA-9955-577D10B19E73}"/>
              </a:ext>
            </a:extLst>
          </p:cNvPr>
          <p:cNvSpPr txBox="1"/>
          <p:nvPr/>
        </p:nvSpPr>
        <p:spPr>
          <a:xfrm>
            <a:off x="6824027" y="2106761"/>
            <a:ext cx="5779733" cy="1261884"/>
          </a:xfrm>
          <a:prstGeom prst="rect">
            <a:avLst/>
          </a:prstGeom>
          <a:noFill/>
        </p:spPr>
        <p:txBody>
          <a:bodyPr wrap="square" rtlCol="0">
            <a:spAutoFit/>
          </a:bodyPr>
          <a:lstStyle/>
          <a:p>
            <a:pPr algn="ctr"/>
            <a:r>
              <a:rPr lang="ar-SY" sz="3800" b="1" dirty="0">
                <a:solidFill>
                  <a:srgbClr val="00B0F0"/>
                </a:solidFill>
                <a:latin typeface="Tahoma" panose="020B0604030504040204" pitchFamily="34" charset="0"/>
                <a:ea typeface="Tahoma" panose="020B0604030504040204" pitchFamily="34" charset="0"/>
                <a:cs typeface="Tahoma" panose="020B0604030504040204" pitchFamily="34" charset="0"/>
              </a:rPr>
              <a:t>التسويق عبر التقنيات الحديثة</a:t>
            </a:r>
            <a:endParaRPr lang="en-US" sz="38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4697"/>
    </mc:Choice>
    <mc:Fallback xmlns="">
      <p:transition spd="slow" advTm="2469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59476" y="651338"/>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تمهيد</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925082"/>
            <a:ext cx="8417320" cy="5536837"/>
          </a:xfrm>
          <a:prstGeom prst="rect">
            <a:avLst/>
          </a:prstGeom>
          <a:noFill/>
        </p:spPr>
        <p:txBody>
          <a:bodyPr wrap="square" rtlCol="0">
            <a:spAutoFit/>
          </a:bodyPr>
          <a:lstStyle/>
          <a:p>
            <a:pPr algn="just" rtl="1">
              <a:lnSpc>
                <a:spcPct val="200000"/>
              </a:lnSpc>
            </a:pPr>
            <a:r>
              <a:rPr lang="ar-SY" sz="2000" dirty="0"/>
              <a:t>في ظل التطور التكنولوجي المتسارع، باتت التقنيات الحديثة ضرورة حتمية لأي استراتيجية تسويقية ناجحة. فقد غيّرت هذه التقنيات، مثل الذكاء الاصطناعي، إنترنت الأشياء، والواقع المعزز، طرق تطوير المنتجات وتسعيرها وتوزيعها والترويج لها. تسعى الشركات الرائدة إلى دمج هذه الأدوات لتعزيز كفاءة العمليات وتحقيق ميزة تنافسية مستدامة. في هذا الإطار، تقدم هذه المحاضرة دراسة تطبيقية لأربع محاور رئيسية، كل منها يعكس استخداماً عملياً للتقنيات الحديثة في مجال التسويق. ستتناول الدراسة حالات شركات عالمية مثل (</a:t>
            </a:r>
            <a:r>
              <a:rPr lang="en-US" sz="2000" dirty="0">
                <a:latin typeface="Times New Roman" panose="02020603050405020304" pitchFamily="18" charset="0"/>
                <a:cs typeface="Times New Roman" panose="02020603050405020304" pitchFamily="18" charset="0"/>
              </a:rPr>
              <a:t>Tesla</a:t>
            </a:r>
            <a:r>
              <a:rPr lang="ar-SY" sz="2000" dirty="0"/>
              <a:t>)</a:t>
            </a:r>
            <a:r>
              <a:rPr lang="en-US" sz="2000" dirty="0"/>
              <a:t>،</a:t>
            </a:r>
            <a:r>
              <a:rPr lang="ar-SY" sz="2000" dirty="0"/>
              <a:t>(</a:t>
            </a:r>
            <a:r>
              <a:rPr lang="en-US" sz="2000" dirty="0">
                <a:latin typeface="Times New Roman" panose="02020603050405020304" pitchFamily="18" charset="0"/>
                <a:cs typeface="Times New Roman" panose="02020603050405020304" pitchFamily="18" charset="0"/>
              </a:rPr>
              <a:t>DHL</a:t>
            </a:r>
            <a:r>
              <a:rPr lang="ar-SY" sz="2000" dirty="0"/>
              <a:t>)</a:t>
            </a:r>
            <a:r>
              <a:rPr lang="en-US" sz="2000" dirty="0"/>
              <a:t>، </a:t>
            </a:r>
            <a:r>
              <a:rPr lang="ar-SY" sz="2000" dirty="0"/>
              <a:t>(</a:t>
            </a:r>
            <a:r>
              <a:rPr lang="en-US" sz="2000" dirty="0">
                <a:latin typeface="Times New Roman" panose="02020603050405020304" pitchFamily="18" charset="0"/>
                <a:cs typeface="Times New Roman" panose="02020603050405020304" pitchFamily="18" charset="0"/>
              </a:rPr>
              <a:t>Amazon</a:t>
            </a:r>
            <a:r>
              <a:rPr lang="ar-SY" sz="2000" dirty="0"/>
              <a:t>) و(</a:t>
            </a:r>
            <a:r>
              <a:rPr lang="en-US" sz="2000" dirty="0">
                <a:latin typeface="Times New Roman" panose="02020603050405020304" pitchFamily="18" charset="0"/>
                <a:cs typeface="Times New Roman" panose="02020603050405020304" pitchFamily="18" charset="0"/>
              </a:rPr>
              <a:t>Nike</a:t>
            </a:r>
            <a:r>
              <a:rPr lang="ar-SY" sz="2000" dirty="0"/>
              <a:t>)</a:t>
            </a:r>
            <a:r>
              <a:rPr lang="en-US" sz="2000" dirty="0"/>
              <a:t>، </a:t>
            </a:r>
            <a:r>
              <a:rPr lang="ar-SY" sz="2000" dirty="0"/>
              <a:t>حيث توضح كيف أسهمت هذه التقنيات في تطوير المنتجات، اعتماد استراتيجيات تسعير ذكية، إدارة التوزيع بكفاءة، وتنفيذ حملات ترويجية مبتكرة. سيمكننا ذلك من فهم العمق التحولي للتقنيات الرقمية وأثرها على نجاح التسويق الحديث. </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80093"/>
    </mc:Choice>
    <mc:Fallback xmlns="">
      <p:transition spd="slow" advTm="8009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027427" y="796075"/>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الأهداف</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241261" y="1284095"/>
            <a:ext cx="8495854" cy="4921284"/>
          </a:xfrm>
          <a:prstGeom prst="rect">
            <a:avLst/>
          </a:prstGeom>
          <a:noFill/>
        </p:spPr>
        <p:txBody>
          <a:bodyPr wrap="square" rtlCol="0">
            <a:spAutoFit/>
          </a:bodyPr>
          <a:lstStyle/>
          <a:p>
            <a:pPr algn="just" rtl="1">
              <a:lnSpc>
                <a:spcPct val="200000"/>
              </a:lnSpc>
            </a:pPr>
            <a:r>
              <a:rPr lang="ar-SY" sz="2000" dirty="0"/>
              <a:t>في نهاية هذه المحاضرة، سيكون الطالب قادراً على:</a:t>
            </a:r>
          </a:p>
          <a:p>
            <a:pPr marL="342900" indent="-342900" algn="just" rtl="1">
              <a:lnSpc>
                <a:spcPct val="200000"/>
              </a:lnSpc>
              <a:buFont typeface="Arial" panose="020B0604020202020204" pitchFamily="34" charset="0"/>
              <a:buChar char="•"/>
            </a:pPr>
            <a:r>
              <a:rPr lang="ar-SY" sz="2000" dirty="0"/>
              <a:t>فهم دور التقنيات الحديثة في تطوير استراتيجيات التسويق المعاصرة.</a:t>
            </a:r>
          </a:p>
          <a:p>
            <a:pPr marL="342900" indent="-342900" algn="just" rtl="1">
              <a:lnSpc>
                <a:spcPct val="200000"/>
              </a:lnSpc>
              <a:buFont typeface="Arial" panose="020B0604020202020204" pitchFamily="34" charset="0"/>
              <a:buChar char="•"/>
            </a:pPr>
            <a:r>
              <a:rPr lang="ar-SY" sz="2000" dirty="0"/>
              <a:t>شرح تطبيقات الذكاء الاصطناعي، إنترنت الأشياء، والواقع المعزز في تطوير المنتجات والتسويق.</a:t>
            </a:r>
          </a:p>
          <a:p>
            <a:pPr marL="342900" indent="-342900" algn="just" rtl="1">
              <a:lnSpc>
                <a:spcPct val="200000"/>
              </a:lnSpc>
              <a:buFont typeface="Arial" panose="020B0604020202020204" pitchFamily="34" charset="0"/>
              <a:buChar char="•"/>
            </a:pPr>
            <a:r>
              <a:rPr lang="ar-SY" sz="2000" dirty="0"/>
              <a:t>تحليل الخطوات العملية التي تتبعها شركات رائدة في استخدام التقنيات الحديثة.</a:t>
            </a:r>
          </a:p>
          <a:p>
            <a:pPr marL="342900" indent="-342900" algn="just" rtl="1">
              <a:lnSpc>
                <a:spcPct val="200000"/>
              </a:lnSpc>
              <a:buFont typeface="Arial" panose="020B0604020202020204" pitchFamily="34" charset="0"/>
              <a:buChar char="•"/>
            </a:pPr>
            <a:r>
              <a:rPr lang="ar-SY" sz="2000" dirty="0"/>
              <a:t>تقييم التحديات والفرص المرتبطة باستخدام التقنيات الحديثة في التسويق.</a:t>
            </a:r>
          </a:p>
          <a:p>
            <a:pPr marL="342900" indent="-342900" algn="just" rtl="1">
              <a:lnSpc>
                <a:spcPct val="200000"/>
              </a:lnSpc>
              <a:buFont typeface="Arial" panose="020B0604020202020204" pitchFamily="34" charset="0"/>
              <a:buChar char="•"/>
            </a:pPr>
            <a:r>
              <a:rPr lang="ar-SY" sz="2000" dirty="0"/>
              <a:t>استخدام البيانات والتحليلات لتحسين اتخاذ القرارات التسويقية.</a:t>
            </a:r>
          </a:p>
          <a:p>
            <a:pPr marL="342900" indent="-342900" algn="just" rtl="1">
              <a:lnSpc>
                <a:spcPct val="200000"/>
              </a:lnSpc>
              <a:buFont typeface="Arial" panose="020B0604020202020204" pitchFamily="34" charset="0"/>
              <a:buChar char="•"/>
            </a:pPr>
            <a:r>
              <a:rPr lang="ar-SY" sz="2000" dirty="0"/>
              <a:t>تصميم استراتيجيات تسويقية متكاملة تعتمد على التقنيات الرقمية الحديثة.</a:t>
            </a:r>
          </a:p>
          <a:p>
            <a:pPr marL="342900" indent="-342900" algn="just" rtl="1">
              <a:lnSpc>
                <a:spcPct val="200000"/>
              </a:lnSpc>
              <a:buFont typeface="Arial" panose="020B0604020202020204" pitchFamily="34" charset="0"/>
              <a:buChar char="•"/>
            </a:pPr>
            <a:r>
              <a:rPr lang="ar-SY" sz="2000" dirty="0"/>
              <a:t>الاستعداد للمشاركة الفعالة في بيئات العمل التي تعتمد على التسويق الرقمي والتقنيات الحديثة.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1868502536"/>
      </p:ext>
    </p:extLst>
  </p:cSld>
  <p:clrMapOvr>
    <a:masterClrMapping/>
  </p:clrMapOvr>
  <mc:AlternateContent xmlns:mc="http://schemas.openxmlformats.org/markup-compatibility/2006" xmlns:p14="http://schemas.microsoft.com/office/powerpoint/2010/main">
    <mc:Choice Requires="p14">
      <p:transition spd="slow" p14:dur="2000" advTm="73416"/>
    </mc:Choice>
    <mc:Fallback xmlns="">
      <p:transition spd="slow" advTm="7341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5961478" y="651759"/>
            <a:ext cx="5907386" cy="129266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الأول</a:t>
            </a:r>
          </a:p>
          <a:p>
            <a:pPr algn="ctr" rtl="1"/>
            <a:r>
              <a:rPr lang="ar-SY" sz="2600" dirty="0">
                <a:solidFill>
                  <a:srgbClr val="00B0F0"/>
                </a:solidFill>
                <a:latin typeface="Alexandria" charset="0"/>
                <a:cs typeface="Alexandria" charset="0"/>
              </a:rPr>
              <a:t>استخدام التقنيات الحديثة في إدارة وتطوير المنتجات </a:t>
            </a:r>
          </a:p>
          <a:p>
            <a:pPr algn="ctr" rtl="1"/>
            <a:r>
              <a:rPr lang="ar-SY" sz="2600" dirty="0">
                <a:solidFill>
                  <a:srgbClr val="00B0F0"/>
                </a:solidFill>
                <a:latin typeface="Alexandria" charset="0"/>
                <a:cs typeface="Alexandria" charset="0"/>
              </a:rPr>
              <a:t>شركة (</a:t>
            </a:r>
            <a:r>
              <a:rPr lang="en-US" sz="2600" dirty="0">
                <a:solidFill>
                  <a:srgbClr val="00B0F0"/>
                </a:solidFill>
                <a:latin typeface="Times New Roman" panose="02020603050405020304" pitchFamily="18" charset="0"/>
                <a:cs typeface="Times New Roman" panose="02020603050405020304" pitchFamily="18" charset="0"/>
              </a:rPr>
              <a:t>Tesla</a:t>
            </a:r>
            <a:r>
              <a:rPr lang="ar-SY" sz="2600" dirty="0">
                <a:solidFill>
                  <a:srgbClr val="00B0F0"/>
                </a:solidFill>
                <a:latin typeface="Alexandria" charset="0"/>
                <a:cs typeface="Alexandria" charset="0"/>
              </a:rPr>
              <a:t>)</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37949851"/>
      </p:ext>
    </p:extLst>
  </p:cSld>
  <p:clrMapOvr>
    <a:masterClrMapping/>
  </p:clrMapOvr>
  <mc:AlternateContent xmlns:mc="http://schemas.openxmlformats.org/markup-compatibility/2006" xmlns:p14="http://schemas.microsoft.com/office/powerpoint/2010/main">
    <mc:Choice Requires="p14">
      <p:transition spd="slow" p14:dur="2000" advTm="22215"/>
    </mc:Choice>
    <mc:Fallback xmlns="">
      <p:transition spd="slow" advTm="222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937291"/>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837983" y="1011936"/>
            <a:ext cx="4955590" cy="5582619"/>
          </a:xfrm>
          <a:prstGeom prst="rect">
            <a:avLst/>
          </a:prstGeom>
        </p:spPr>
        <p:txBody>
          <a:bodyPr wrap="square">
            <a:spAutoFit/>
          </a:bodyPr>
          <a:lstStyle/>
          <a:p>
            <a:pPr algn="just" rtl="1">
              <a:lnSpc>
                <a:spcPct val="150000"/>
              </a:lnSpc>
            </a:pPr>
            <a:r>
              <a:rPr lang="ar-SY" sz="2000" dirty="0"/>
              <a:t>تواجه شركات صناعة السيارات اليوم تحديات كبيرة تتطلب الابتكار المستمر والتكيف مع التكنولوجيا الحديثة لتلبية توقعات العملاء المتزايدة. في هذا السياق، تبرز </a:t>
            </a:r>
            <a:r>
              <a:rPr lang="en-US" sz="2000" dirty="0"/>
              <a:t>Tesla </a:t>
            </a:r>
            <a:r>
              <a:rPr lang="ar-SY" sz="2000" dirty="0"/>
              <a:t>كشركة رائدة في تطبيق التقنيات المتطورة مثل الذكاء الاصطناعي وإنترنت الأشياء والواقع الافتراضي لتحويل عملية تطوير المنتجات إلى تجربة ذكية وفعالة. تعتمد (</a:t>
            </a:r>
            <a:r>
              <a:rPr lang="en-US" sz="2000" dirty="0"/>
              <a:t>Tesla</a:t>
            </a:r>
            <a:r>
              <a:rPr lang="ar-SY" sz="2000" dirty="0"/>
              <a:t>)على جمع البيانات الحية وتحليلها بدقة لفهم احتياجات العملاء وتحسين تصميم المنتجات بشكل مستمر. يتيح هذا النهج للشركة تقديم منتجات عالية الجودة تجمع بين الأداء المتفوق والتكنولوجيا الحديثة. هذا المحور يستعرض كيف تم توظيف هذه الأدوات العملية في (</a:t>
            </a:r>
            <a:r>
              <a:rPr lang="en-US" sz="2000" dirty="0"/>
              <a:t>Tesla</a:t>
            </a:r>
            <a:r>
              <a:rPr lang="ar-SY" sz="2000" dirty="0"/>
              <a:t>) لتحقيق هذا المستوى المتقدم من الابتكار.</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Tree>
    <p:custDataLst>
      <p:tags r:id="rId1"/>
    </p:custDataLst>
  </p:cSld>
  <p:clrMapOvr>
    <a:masterClrMapping/>
  </p:clrMapOvr>
  <p:transition spd="slow" advTm="92419">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41952" y="931455"/>
            <a:ext cx="667918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مقدمة عن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Tesla</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ودورها في الابتكار</a:t>
            </a:r>
          </a:p>
        </p:txBody>
      </p:sp>
      <p:sp>
        <p:nvSpPr>
          <p:cNvPr id="48" name="TextBox 47"/>
          <p:cNvSpPr txBox="1"/>
          <p:nvPr/>
        </p:nvSpPr>
        <p:spPr>
          <a:xfrm>
            <a:off x="852463" y="1542698"/>
            <a:ext cx="10541000" cy="5113644"/>
          </a:xfrm>
          <a:prstGeom prst="rect">
            <a:avLst/>
          </a:prstGeom>
          <a:noFill/>
        </p:spPr>
        <p:txBody>
          <a:bodyPr wrap="square" rtlCol="0">
            <a:spAutoFit/>
          </a:bodyPr>
          <a:lstStyle/>
          <a:p>
            <a:pPr algn="just" rtl="1">
              <a:lnSpc>
                <a:spcPct val="250000"/>
              </a:lnSpc>
            </a:pPr>
            <a:r>
              <a:rPr lang="ar-SY" sz="2000" dirty="0"/>
              <a:t>وهي شركة أمريكية متخصصة في تصنيع السيارات الكهربائية وحلول الطاقة المستدامة، تأسست عام (</a:t>
            </a:r>
            <a:r>
              <a:rPr lang="ar-SY" sz="2000" dirty="0">
                <a:latin typeface="Times New Roman" panose="02020603050405020304" pitchFamily="18" charset="0"/>
                <a:cs typeface="Times New Roman" panose="02020603050405020304" pitchFamily="18" charset="0"/>
              </a:rPr>
              <a:t>2003</a:t>
            </a:r>
            <a:r>
              <a:rPr lang="ar-SY" sz="2000" dirty="0"/>
              <a:t>)، وتشتهر بابتكارها في مجالات الذكاء الاصطناعي. منذ عام (</a:t>
            </a:r>
            <a:r>
              <a:rPr lang="ar-SY" sz="2000" dirty="0">
                <a:latin typeface="Times New Roman" panose="02020603050405020304" pitchFamily="18" charset="0"/>
                <a:cs typeface="Times New Roman" panose="02020603050405020304" pitchFamily="18" charset="0"/>
              </a:rPr>
              <a:t>2012</a:t>
            </a:r>
            <a:r>
              <a:rPr lang="ar-SY" sz="2000" dirty="0"/>
              <a:t>)، ومع إطلاق سيارة (</a:t>
            </a:r>
            <a:r>
              <a:rPr lang="en-US" sz="2000" dirty="0">
                <a:latin typeface="Times New Roman" panose="02020603050405020304" pitchFamily="18" charset="0"/>
                <a:cs typeface="Times New Roman" panose="02020603050405020304" pitchFamily="18" charset="0"/>
              </a:rPr>
              <a:t>Model S</a:t>
            </a:r>
            <a:r>
              <a:rPr lang="ar-SY" sz="2000" dirty="0"/>
              <a:t>)</a:t>
            </a:r>
            <a:r>
              <a:rPr lang="en-US" sz="2000" dirty="0"/>
              <a:t>، </a:t>
            </a:r>
            <a:r>
              <a:rPr lang="ar-SY" sz="2000" dirty="0"/>
              <a:t>وضعت (</a:t>
            </a:r>
            <a:r>
              <a:rPr lang="en-US" sz="2000" dirty="0">
                <a:latin typeface="Times New Roman" panose="02020603050405020304" pitchFamily="18" charset="0"/>
                <a:cs typeface="Times New Roman" panose="02020603050405020304" pitchFamily="18" charset="0"/>
              </a:rPr>
              <a:t>Tesla</a:t>
            </a:r>
            <a:r>
              <a:rPr lang="ar-SY" sz="2000" dirty="0"/>
              <a:t>) خطة استراتيجية لجعل تطوير المنتجات قائماً على التقنيات الحديثة بالكامل. أنشأت الشركة مركز أبحاث وتطوير في مدينة بالو ألتو (</a:t>
            </a:r>
            <a:r>
              <a:rPr lang="en-US" sz="2000" dirty="0">
                <a:latin typeface="Times New Roman" panose="02020603050405020304" pitchFamily="18" charset="0"/>
                <a:cs typeface="Times New Roman" panose="02020603050405020304" pitchFamily="18" charset="0"/>
              </a:rPr>
              <a:t>Palo</a:t>
            </a:r>
            <a:r>
              <a:rPr lang="en-US" sz="2000" dirty="0"/>
              <a:t> </a:t>
            </a:r>
            <a:r>
              <a:rPr lang="en-US" sz="2000" dirty="0">
                <a:latin typeface="Times New Roman" panose="02020603050405020304" pitchFamily="18" charset="0"/>
                <a:cs typeface="Times New Roman" panose="02020603050405020304" pitchFamily="18" charset="0"/>
              </a:rPr>
              <a:t>Alto</a:t>
            </a:r>
            <a:r>
              <a:rPr lang="en-US" sz="2000" dirty="0"/>
              <a:t> </a:t>
            </a:r>
            <a:r>
              <a:rPr lang="ar-SY" sz="2000" dirty="0"/>
              <a:t>) يضم فرقاً متخصصة في الذكاء الاصطناعي، وإنترنت الأشياء، والواقع الافتراضي، بهدف تسريع عملية الابتكار. بدأت (</a:t>
            </a:r>
            <a:r>
              <a:rPr lang="en-US" sz="2000" dirty="0">
                <a:latin typeface="Times New Roman" panose="02020603050405020304" pitchFamily="18" charset="0"/>
                <a:cs typeface="Times New Roman" panose="02020603050405020304" pitchFamily="18" charset="0"/>
              </a:rPr>
              <a:t>Tesla</a:t>
            </a:r>
            <a:r>
              <a:rPr lang="ar-SY" sz="2000" dirty="0"/>
              <a:t>) بربط جميع سياراتها المتداولة بشبكة بيانات مركزية، ما أتاح للشركة متابعة أداء كل سيارة في الوقت الفعلي </a:t>
            </a:r>
          </a:p>
          <a:p>
            <a:pPr algn="just" rtl="1">
              <a:lnSpc>
                <a:spcPct val="250000"/>
              </a:lnSpc>
            </a:pPr>
            <a:r>
              <a:rPr lang="ar-SY" sz="2000" dirty="0"/>
              <a:t>وجمع بيانات ضخمة تمثل الأساس لجميع قرارات تطوير المنتجات.</a:t>
            </a:r>
          </a:p>
          <a:p>
            <a:pPr algn="just" rtl="1">
              <a:lnSpc>
                <a:spcPct val="150000"/>
              </a:lnSpc>
            </a:pPr>
            <a:endParaRPr lang="ar-SY" sz="2000" b="1"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028" name="Picture 4" descr="Tesla Logo Vinyl Decal Car Exterior ...">
            <a:extLst>
              <a:ext uri="{FF2B5EF4-FFF2-40B4-BE49-F238E27FC236}">
                <a16:creationId xmlns:a16="http://schemas.microsoft.com/office/drawing/2014/main" id="{5FD8D0EA-EF62-4115-A0DB-572A4B849E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5968" y="4413676"/>
            <a:ext cx="2695575" cy="16954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448253200"/>
      </p:ext>
    </p:extLst>
  </p:cSld>
  <p:clrMapOvr>
    <a:masterClrMapping/>
  </p:clrMapOvr>
  <mc:AlternateContent xmlns:mc="http://schemas.openxmlformats.org/markup-compatibility/2006" xmlns:p14="http://schemas.microsoft.com/office/powerpoint/2010/main">
    <mc:Choice Requires="p14">
      <p:transition p14:dur="10" advTm="177896"/>
    </mc:Choice>
    <mc:Fallback xmlns="">
      <p:transition advTm="17789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585772" y="731401"/>
            <a:ext cx="6679186"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تحليل احتياجات العملاء باستخدام الذكاء الاصطناعي</a:t>
            </a:r>
          </a:p>
        </p:txBody>
      </p:sp>
      <p:sp>
        <p:nvSpPr>
          <p:cNvPr id="48" name="TextBox 47"/>
          <p:cNvSpPr txBox="1"/>
          <p:nvPr/>
        </p:nvSpPr>
        <p:spPr>
          <a:xfrm>
            <a:off x="852463" y="1623953"/>
            <a:ext cx="10541000" cy="4930581"/>
          </a:xfrm>
          <a:prstGeom prst="rect">
            <a:avLst/>
          </a:prstGeom>
          <a:noFill/>
        </p:spPr>
        <p:txBody>
          <a:bodyPr wrap="square" rtlCol="0">
            <a:spAutoFit/>
          </a:bodyPr>
          <a:lstStyle/>
          <a:p>
            <a:pPr algn="just" rtl="1">
              <a:lnSpc>
                <a:spcPct val="200000"/>
              </a:lnSpc>
            </a:pPr>
            <a:r>
              <a:rPr lang="ar-SY" sz="2000" dirty="0"/>
              <a:t>قامت (</a:t>
            </a:r>
            <a:r>
              <a:rPr lang="en-US" sz="2000" dirty="0"/>
              <a:t>Tesla</a:t>
            </a:r>
            <a:r>
              <a:rPr lang="ar-SY" sz="2000" dirty="0"/>
              <a:t>) ببناء نظام داخلي باسم محرك بيانات نظام القيادة الذاتية (</a:t>
            </a:r>
            <a:r>
              <a:rPr lang="en-US" sz="2000" dirty="0"/>
              <a:t>Autopilot Data Engine</a:t>
            </a:r>
            <a:r>
              <a:rPr lang="ar-SY" sz="2000" dirty="0"/>
              <a:t>)</a:t>
            </a:r>
            <a:r>
              <a:rPr lang="en-US" sz="2000" dirty="0"/>
              <a:t>، </a:t>
            </a:r>
            <a:r>
              <a:rPr lang="ar-SY" sz="2000" dirty="0"/>
              <a:t>وهو منصة ذكاء اصطناعي تجمع بيانات القيادة من أكثر من (2) مليون سيارة على مستوى العالم. تحلل هذه المنصة أنماط الفرملة، والتسارع، وتغييرات المسار، بالإضافة إلى ملاحظات السائقين التي تُرسل مباشرة عبر شاشة السيارة. في عام (2019)، كشف التحليل عن طلب مرتفع لتحسين القيادة الذاتية في الشوارع المزدحمة، ما دفع (</a:t>
            </a:r>
            <a:r>
              <a:rPr lang="en-US" sz="2000" dirty="0"/>
              <a:t>Tesla</a:t>
            </a:r>
            <a:r>
              <a:rPr lang="ar-SY" sz="2000" dirty="0"/>
              <a:t>) إلى تطوير خوارزمية جديدة أطلقتها لاحقاً ضمن تحديث (</a:t>
            </a:r>
            <a:r>
              <a:rPr lang="en-US" sz="2000" dirty="0"/>
              <a:t>Full Self-Driving Beta</a:t>
            </a:r>
            <a:r>
              <a:rPr lang="ar-SY" sz="2000" dirty="0"/>
              <a:t>).</a:t>
            </a:r>
          </a:p>
          <a:p>
            <a:pPr algn="just" rtl="1">
              <a:lnSpc>
                <a:spcPct val="200000"/>
              </a:lnSpc>
            </a:pPr>
            <a:r>
              <a:rPr lang="ar-SY" sz="2000" dirty="0"/>
              <a:t>للاطلاع رابط صفحة الدعم لميزات(</a:t>
            </a:r>
            <a:r>
              <a:rPr lang="en-US" sz="2000" dirty="0"/>
              <a:t>Full Self‑Driving</a:t>
            </a:r>
            <a:r>
              <a:rPr lang="ar-SY" sz="2000" dirty="0"/>
              <a:t>):</a:t>
            </a:r>
          </a:p>
          <a:p>
            <a:pPr algn="just" rtl="1">
              <a:lnSpc>
                <a:spcPct val="200000"/>
              </a:lnSpc>
            </a:pPr>
            <a:r>
              <a:rPr lang="en-US" sz="2000" dirty="0">
                <a:hlinkClick r:id="rId3"/>
              </a:rPr>
              <a:t>https://www.tesla.com/support/full-self-driving-subscriptions?utm</a:t>
            </a:r>
            <a:endParaRPr lang="ar-SY" sz="2000" dirty="0"/>
          </a:p>
          <a:p>
            <a:pPr algn="just" rtl="1">
              <a:lnSpc>
                <a:spcPct val="200000"/>
              </a:lnSpc>
            </a:pPr>
            <a:endParaRPr lang="en-US"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a:t>
            </a:r>
            <a:r>
              <a:rPr lang="ar-SY" sz="2000" b="1" dirty="0"/>
              <a:t> </a:t>
            </a:r>
            <a:r>
              <a:rPr lang="en-US" sz="2000" b="1" dirty="0"/>
              <a:t>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 name="Picture 2" descr="Tesla's Favorite Autopilot Safety ...">
            <a:extLst>
              <a:ext uri="{FF2B5EF4-FFF2-40B4-BE49-F238E27FC236}">
                <a16:creationId xmlns:a16="http://schemas.microsoft.com/office/drawing/2014/main" id="{C0227310-0BDC-43C1-B22E-28F5C9666D9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20937" y="4238411"/>
            <a:ext cx="2466975" cy="18478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930714878"/>
      </p:ext>
    </p:extLst>
  </p:cSld>
  <p:clrMapOvr>
    <a:masterClrMapping/>
  </p:clrMapOvr>
  <mc:AlternateContent xmlns:mc="http://schemas.openxmlformats.org/markup-compatibility/2006" xmlns:p14="http://schemas.microsoft.com/office/powerpoint/2010/main">
    <mc:Choice Requires="p14">
      <p:transition p14:dur="10" advTm="186387"/>
    </mc:Choice>
    <mc:Fallback xmlns="">
      <p:transition advTm="18638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544310" y="731401"/>
            <a:ext cx="6963398"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تصميم المنتجات المدفوعة بالبيانات </a:t>
            </a:r>
          </a:p>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Data-Driven Product Design)</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a:extLst>
              <a:ext uri="{FF2B5EF4-FFF2-40B4-BE49-F238E27FC236}">
                <a16:creationId xmlns:a16="http://schemas.microsoft.com/office/drawing/2014/main" id="{A07E57B9-7FBA-4667-A3FC-963F2C719219}"/>
              </a:ext>
            </a:extLst>
          </p:cNvPr>
          <p:cNvSpPr txBox="1"/>
          <p:nvPr/>
        </p:nvSpPr>
        <p:spPr>
          <a:xfrm>
            <a:off x="822033" y="1494254"/>
            <a:ext cx="10730205" cy="4575035"/>
          </a:xfrm>
          <a:prstGeom prst="rect">
            <a:avLst/>
          </a:prstGeom>
          <a:noFill/>
        </p:spPr>
        <p:txBody>
          <a:bodyPr wrap="square" rtlCol="0">
            <a:spAutoFit/>
          </a:bodyPr>
          <a:lstStyle/>
          <a:p>
            <a:pPr marL="231775" algn="just" rtl="1">
              <a:lnSpc>
                <a:spcPct val="250000"/>
              </a:lnSpc>
            </a:pPr>
            <a:r>
              <a:rPr lang="ar-SY" sz="2000" dirty="0">
                <a:latin typeface="Times New Roman" panose="02020603050405020304" pitchFamily="18" charset="0"/>
              </a:rPr>
              <a:t>اعتمدت (</a:t>
            </a:r>
            <a:r>
              <a:rPr lang="en-US" sz="2000" dirty="0">
                <a:latin typeface="Times New Roman" panose="02020603050405020304" pitchFamily="18" charset="0"/>
              </a:rPr>
              <a:t>Tesla</a:t>
            </a:r>
            <a:r>
              <a:rPr lang="ar-SY" sz="2000" dirty="0">
                <a:latin typeface="Times New Roman" panose="02020603050405020304" pitchFamily="18" charset="0"/>
              </a:rPr>
              <a:t>) على البيانات الميدانية لتصميم جيل جديد من البطاريات باسم (</a:t>
            </a:r>
            <a:r>
              <a:rPr lang="en-US" sz="2000" dirty="0">
                <a:latin typeface="Times New Roman" panose="02020603050405020304" pitchFamily="18" charset="0"/>
              </a:rPr>
              <a:t>Tesla 4680 battery cell</a:t>
            </a:r>
            <a:r>
              <a:rPr lang="ar-SY" sz="2000" dirty="0">
                <a:latin typeface="Times New Roman" panose="02020603050405020304" pitchFamily="18" charset="0"/>
              </a:rPr>
              <a:t>)</a:t>
            </a:r>
            <a:r>
              <a:rPr lang="en-US" sz="2000" dirty="0">
                <a:latin typeface="Times New Roman" panose="02020603050405020304" pitchFamily="18" charset="0"/>
              </a:rPr>
              <a:t> </a:t>
            </a:r>
            <a:r>
              <a:rPr lang="ar-SY" sz="2000" dirty="0">
                <a:latin typeface="Times New Roman" panose="02020603050405020304" pitchFamily="18" charset="0"/>
              </a:rPr>
              <a:t>جمعت الشركة بيانات الأداء من سياراتها في مناخات مختلفة، ثم حللت استهلاك الطاقة في الظروف الباردة والحارة. بناءً على ذلك، طورت تصميماً يقلل فقدان الطاقة في الشتاء بنسبة 15%. كما استخدمت هذه البيانات لتعديل شكل الهيكل الخارجي في (</a:t>
            </a:r>
            <a:r>
              <a:rPr lang="en-US" sz="2000" dirty="0">
                <a:latin typeface="Times New Roman" panose="02020603050405020304" pitchFamily="18" charset="0"/>
              </a:rPr>
              <a:t>Model Y </a:t>
            </a:r>
            <a:r>
              <a:rPr lang="ar-SY" sz="2000" dirty="0">
                <a:latin typeface="Times New Roman" panose="02020603050405020304" pitchFamily="18" charset="0"/>
              </a:rPr>
              <a:t>) لتحسين ديناميكية الهواء، ما رفع مدى السيارة بمقدار (14) كيلومتراً إضافياً للشحنة الواحدة.</a:t>
            </a:r>
          </a:p>
          <a:p>
            <a:pPr marL="231775" algn="just" rtl="1">
              <a:lnSpc>
                <a:spcPct val="250000"/>
              </a:lnSpc>
            </a:pPr>
            <a:r>
              <a:rPr lang="ar-SY" sz="2000" dirty="0"/>
              <a:t>كما استفادت </a:t>
            </a:r>
            <a:r>
              <a:rPr lang="en-US" sz="2000" dirty="0"/>
              <a:t>Tesla </a:t>
            </a:r>
            <a:r>
              <a:rPr lang="ar-SY" sz="2000" dirty="0"/>
              <a:t>من تحليل بيانات الاستخدام الواقعي لتسريع عمليات الابتكار وتقليل تكاليف الإنتاج، </a:t>
            </a:r>
          </a:p>
          <a:p>
            <a:pPr marL="231775" algn="just" rtl="1">
              <a:lnSpc>
                <a:spcPct val="250000"/>
              </a:lnSpc>
            </a:pPr>
            <a:r>
              <a:rPr lang="ar-SY" sz="2000" dirty="0"/>
              <a:t>مما ساهم في تعزيز تنافسية بطارية (4680) في السوق العالمية.</a:t>
            </a:r>
            <a:endParaRPr lang="ar-SY" sz="2000" dirty="0">
              <a:latin typeface="Times New Roman" panose="02020603050405020304" pitchFamily="18" charset="0"/>
            </a:endParaRPr>
          </a:p>
        </p:txBody>
      </p:sp>
      <p:pic>
        <p:nvPicPr>
          <p:cNvPr id="3074" name="Picture 2" descr="4680 battery cell ...">
            <a:extLst>
              <a:ext uri="{FF2B5EF4-FFF2-40B4-BE49-F238E27FC236}">
                <a16:creationId xmlns:a16="http://schemas.microsoft.com/office/drawing/2014/main" id="{D1C738A6-030E-48F8-B5A3-025F98A2FAF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5765238">
            <a:off x="574464" y="4097519"/>
            <a:ext cx="2376786" cy="159459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05025972"/>
      </p:ext>
    </p:extLst>
  </p:cSld>
  <p:clrMapOvr>
    <a:masterClrMapping/>
  </p:clrMapOvr>
  <mc:AlternateContent xmlns:mc="http://schemas.openxmlformats.org/markup-compatibility/2006" xmlns:p14="http://schemas.microsoft.com/office/powerpoint/2010/main">
    <mc:Choice Requires="p14">
      <p:transition p14:dur="10" advTm="156428"/>
    </mc:Choice>
    <mc:Fallback xmlns="">
      <p:transition advTm="15642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593343" y="731401"/>
            <a:ext cx="6963398"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نمذجة المنتج باستخدام الواقع الافتراضي والمعزز</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90814" y="1608916"/>
            <a:ext cx="10541000" cy="3812903"/>
          </a:xfrm>
          <a:prstGeom prst="rect">
            <a:avLst/>
          </a:prstGeom>
          <a:noFill/>
        </p:spPr>
        <p:txBody>
          <a:bodyPr wrap="square" rtlCol="0">
            <a:spAutoFit/>
          </a:bodyPr>
          <a:lstStyle/>
          <a:p>
            <a:pPr algn="just" rtl="1">
              <a:lnSpc>
                <a:spcPct val="250000"/>
              </a:lnSpc>
            </a:pPr>
            <a:r>
              <a:rPr lang="ar-SA" sz="2000" dirty="0">
                <a:effectLst/>
                <a:ea typeface="Times New Roman" panose="02020603050405020304" pitchFamily="18" charset="0"/>
              </a:rPr>
              <a:t>قبل إنتاج الشاحنة الكهربائية</a:t>
            </a:r>
            <a:r>
              <a:rPr lang="ar-SY" sz="2000" dirty="0">
                <a:effectLst/>
                <a:ea typeface="Times New Roman" panose="02020603050405020304" pitchFamily="18" charset="0"/>
              </a:rPr>
              <a:t> (</a:t>
            </a:r>
            <a:r>
              <a:rPr lang="en-US" sz="2000" dirty="0">
                <a:effectLst/>
                <a:ea typeface="Times New Roman" panose="02020603050405020304" pitchFamily="18" charset="0"/>
              </a:rPr>
              <a:t>Cybertruck</a:t>
            </a:r>
            <a:r>
              <a:rPr lang="ar-SY" sz="2000" dirty="0">
                <a:effectLst/>
                <a:ea typeface="Times New Roman" panose="02020603050405020304" pitchFamily="18" charset="0"/>
              </a:rPr>
              <a:t>)</a:t>
            </a:r>
            <a:r>
              <a:rPr lang="en-US" sz="2000" dirty="0">
                <a:effectLst/>
                <a:ea typeface="Times New Roman" panose="02020603050405020304" pitchFamily="18" charset="0"/>
              </a:rPr>
              <a:t>، </a:t>
            </a:r>
            <a:r>
              <a:rPr lang="ar-SA" sz="2000" dirty="0">
                <a:effectLst/>
                <a:ea typeface="Times New Roman" panose="02020603050405020304" pitchFamily="18" charset="0"/>
              </a:rPr>
              <a:t>أنشأت </a:t>
            </a:r>
            <a:r>
              <a:rPr lang="ar-SY" sz="2000" dirty="0">
                <a:effectLst/>
                <a:ea typeface="Times New Roman" panose="02020603050405020304" pitchFamily="18" charset="0"/>
              </a:rPr>
              <a:t>(</a:t>
            </a:r>
            <a:r>
              <a:rPr lang="en-US" sz="2000" dirty="0">
                <a:effectLst/>
                <a:ea typeface="Times New Roman" panose="02020603050405020304" pitchFamily="18" charset="0"/>
              </a:rPr>
              <a:t>Tesla</a:t>
            </a:r>
            <a:r>
              <a:rPr lang="ar-SY" sz="2000" dirty="0">
                <a:effectLst/>
                <a:ea typeface="Times New Roman" panose="02020603050405020304" pitchFamily="18" charset="0"/>
              </a:rPr>
              <a:t>) </a:t>
            </a:r>
            <a:r>
              <a:rPr lang="ar-SA" sz="2000" dirty="0">
                <a:effectLst/>
                <a:ea typeface="Times New Roman" panose="02020603050405020304" pitchFamily="18" charset="0"/>
              </a:rPr>
              <a:t>نموذجاً ثلاثي الأبعاد باستخدام أنظمة الواقع الافتراضي. ارتدى المهندسون نظارات </a:t>
            </a:r>
            <a:r>
              <a:rPr lang="ar-SY" sz="2000" dirty="0">
                <a:effectLst/>
                <a:ea typeface="Times New Roman" panose="02020603050405020304" pitchFamily="18" charset="0"/>
              </a:rPr>
              <a:t>الواقع الافتراضي </a:t>
            </a:r>
            <a:r>
              <a:rPr lang="ar-SA" sz="2000" dirty="0">
                <a:effectLst/>
                <a:ea typeface="Times New Roman" panose="02020603050405020304" pitchFamily="18" charset="0"/>
              </a:rPr>
              <a:t>لدخول بيئة محاكاة تفاعلية، حيث اختبروا مدى الرؤية من المقصورة، وسهولة الوصول إلى لوحة القيادة، ومساحة التخزين. </a:t>
            </a:r>
            <a:endParaRPr lang="ar-SY" sz="2000" dirty="0">
              <a:effectLst/>
              <a:ea typeface="Times New Roman" panose="02020603050405020304" pitchFamily="18" charset="0"/>
            </a:endParaRPr>
          </a:p>
          <a:p>
            <a:pPr algn="just" rtl="1">
              <a:lnSpc>
                <a:spcPct val="250000"/>
              </a:lnSpc>
            </a:pPr>
            <a:r>
              <a:rPr lang="ar-SA" sz="2000" dirty="0">
                <a:effectLst/>
                <a:ea typeface="Times New Roman" panose="02020603050405020304" pitchFamily="18" charset="0"/>
              </a:rPr>
              <a:t>كما استخدم قسم التصميم الواقع المعزز لعرض التغييرات على الأبواب والزوايا الحادة في هيكل السيارة، ثم شاركوا هذه النماذج مع مجموعة مختارة من العملاء للحصول على ملاحظات مباشرة قبل البدء بخط الإنتاج.</a:t>
            </a:r>
            <a:endParaRPr lang="en-US"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026" name="Picture 2" descr="First Drive: Is Tesla's Cybertruck Worth the Hype? - Consumer Reports">
            <a:extLst>
              <a:ext uri="{FF2B5EF4-FFF2-40B4-BE49-F238E27FC236}">
                <a16:creationId xmlns:a16="http://schemas.microsoft.com/office/drawing/2014/main" id="{13403E87-693B-47D2-8A45-E17F4BEDE99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4568626"/>
            <a:ext cx="2857500" cy="16002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41964862"/>
      </p:ext>
    </p:extLst>
  </p:cSld>
  <p:clrMapOvr>
    <a:masterClrMapping/>
  </p:clrMapOvr>
  <mc:AlternateContent xmlns:mc="http://schemas.openxmlformats.org/markup-compatibility/2006" xmlns:p14="http://schemas.microsoft.com/office/powerpoint/2010/main">
    <mc:Choice Requires="p14">
      <p:transition p14:dur="10" advTm="164499"/>
    </mc:Choice>
    <mc:Fallback xmlns="">
      <p:transition advTm="16449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365577" y="727798"/>
            <a:ext cx="6963398"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إدارة دورة حياة المنتج بواسطة أنظمة إنترنت الأشياء</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040748" y="1524851"/>
            <a:ext cx="10541000" cy="5344476"/>
          </a:xfrm>
          <a:prstGeom prst="rect">
            <a:avLst/>
          </a:prstGeom>
          <a:noFill/>
        </p:spPr>
        <p:txBody>
          <a:bodyPr wrap="square" rtlCol="0">
            <a:spAutoFit/>
          </a:bodyPr>
          <a:lstStyle/>
          <a:p>
            <a:pPr marL="231775" algn="just" rtl="1">
              <a:lnSpc>
                <a:spcPct val="250000"/>
              </a:lnSpc>
            </a:pPr>
            <a:r>
              <a:rPr lang="ar-SY" sz="2000" dirty="0">
                <a:latin typeface="Times New Roman" panose="02020603050405020304" pitchFamily="18" charset="0"/>
              </a:rPr>
              <a:t>جعلت (</a:t>
            </a:r>
            <a:r>
              <a:rPr lang="en-US" sz="2000" dirty="0">
                <a:latin typeface="Times New Roman" panose="02020603050405020304" pitchFamily="18" charset="0"/>
              </a:rPr>
              <a:t>Tesla</a:t>
            </a:r>
            <a:r>
              <a:rPr lang="ar-SY" sz="2000" dirty="0">
                <a:latin typeface="Times New Roman" panose="02020603050405020304" pitchFamily="18" charset="0"/>
              </a:rPr>
              <a:t>) كل سيارة من إنتاجها جهازاً ذكياً متصلاً بالإنترنت. ففي عام 2020، أرسلت الشركة تحديثاً عبر الهواء (</a:t>
            </a:r>
            <a:r>
              <a:rPr lang="en-US" sz="2000" dirty="0">
                <a:latin typeface="Times New Roman" panose="02020603050405020304" pitchFamily="18" charset="0"/>
              </a:rPr>
              <a:t>Over-the-Air</a:t>
            </a:r>
            <a:r>
              <a:rPr lang="ar-SY" sz="2000" dirty="0">
                <a:latin typeface="Times New Roman" panose="02020603050405020304" pitchFamily="18" charset="0"/>
              </a:rPr>
              <a:t>) لأسطول سيارات (</a:t>
            </a:r>
            <a:r>
              <a:rPr lang="en-US" sz="2000" dirty="0">
                <a:latin typeface="Times New Roman" panose="02020603050405020304" pitchFamily="18" charset="0"/>
              </a:rPr>
              <a:t>Model 3 </a:t>
            </a:r>
            <a:r>
              <a:rPr lang="ar-SY" sz="2000" dirty="0">
                <a:latin typeface="Times New Roman" panose="02020603050405020304" pitchFamily="18" charset="0"/>
              </a:rPr>
              <a:t>) لزيادة مدى البطارية بمقدار (10) أميال، دون أن يزور العميل مركز الصيانة. يتم جمع بيانات البطارية والمحرك وأنظمة القيادة الذاتية في الوقت الحقيقي، وتحليلها في مراكز بيانات الشركة، ما يسمح بالكشف المبكر عن الأعطال وإصلاحها عن بُعد.</a:t>
            </a:r>
          </a:p>
          <a:p>
            <a:pPr marL="231775" algn="just" rtl="1">
              <a:lnSpc>
                <a:spcPct val="250000"/>
              </a:lnSpc>
            </a:pPr>
            <a:r>
              <a:rPr lang="ar-SY" sz="2000" dirty="0"/>
              <a:t>كما مكن هذا الترابط الشبكي (</a:t>
            </a:r>
            <a:r>
              <a:rPr lang="en-US" sz="2000" dirty="0"/>
              <a:t>Tesla</a:t>
            </a:r>
            <a:r>
              <a:rPr lang="ar-SY" sz="2000" dirty="0"/>
              <a:t>) من إطلاق ميزات جديدة للعملاء بشكل فوري، </a:t>
            </a:r>
          </a:p>
          <a:p>
            <a:pPr marL="231775" algn="just" rtl="1">
              <a:lnSpc>
                <a:spcPct val="250000"/>
              </a:lnSpc>
            </a:pPr>
            <a:r>
              <a:rPr lang="ar-SY" sz="2000" dirty="0"/>
              <a:t>مما عزز تجربة المستخدم ورفع مستوى رضاهم عن خدمات ما بعد البيع.</a:t>
            </a:r>
            <a:endParaRPr lang="ar-SY" sz="2000" dirty="0">
              <a:latin typeface="Times New Roman" panose="02020603050405020304" pitchFamily="18" charset="0"/>
            </a:endParaRPr>
          </a:p>
          <a:p>
            <a:pPr marL="231775" algn="just" rtl="1">
              <a:lnSpc>
                <a:spcPct val="250000"/>
              </a:lnSpc>
            </a:pPr>
            <a:endParaRPr lang="ar-SY" sz="2000"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332237" y="639506"/>
            <a:ext cx="1346614"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050" name="Picture 2" descr="2021 Tesla Model 3 review, photos ...">
            <a:extLst>
              <a:ext uri="{FF2B5EF4-FFF2-40B4-BE49-F238E27FC236}">
                <a16:creationId xmlns:a16="http://schemas.microsoft.com/office/drawing/2014/main" id="{CC66FD29-155F-40C0-B86D-97E1333EAC9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53149" y="4053226"/>
            <a:ext cx="2505075" cy="18288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528312681"/>
      </p:ext>
    </p:extLst>
  </p:cSld>
  <p:clrMapOvr>
    <a:masterClrMapping/>
  </p:clrMapOvr>
  <mc:AlternateContent xmlns:mc="http://schemas.openxmlformats.org/markup-compatibility/2006" xmlns:p14="http://schemas.microsoft.com/office/powerpoint/2010/main">
    <mc:Choice Requires="p14">
      <p:transition p14:dur="10" advTm="150734"/>
    </mc:Choice>
    <mc:Fallback xmlns="">
      <p:transition advTm="15073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321804" y="914418"/>
            <a:ext cx="6889134"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التحديات التي واجهت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Tesla</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أثناء التطبيق</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878975"/>
            <a:ext cx="10541000" cy="3805594"/>
          </a:xfrm>
          <a:prstGeom prst="rect">
            <a:avLst/>
          </a:prstGeom>
          <a:noFill/>
        </p:spPr>
        <p:txBody>
          <a:bodyPr wrap="square" rtlCol="0">
            <a:spAutoFit/>
          </a:bodyPr>
          <a:lstStyle/>
          <a:p>
            <a:pPr marL="342900" indent="-342900" algn="just" rtl="1">
              <a:lnSpc>
                <a:spcPct val="250000"/>
              </a:lnSpc>
              <a:buFont typeface="Arial" panose="020B0604020202020204" pitchFamily="34" charset="0"/>
              <a:buChar char="•"/>
            </a:pPr>
            <a:r>
              <a:rPr lang="ar-SY" sz="2000" dirty="0"/>
              <a:t>انتقادات متعلقة بالخصوصية نتيجة جمع (</a:t>
            </a:r>
            <a:r>
              <a:rPr lang="en-US" sz="2000" dirty="0"/>
              <a:t>Tesla</a:t>
            </a:r>
            <a:r>
              <a:rPr lang="ar-SY" sz="2000" dirty="0"/>
              <a:t>) المستمر لبيانات القيادة من أسطول سياراتها حول العالم.</a:t>
            </a:r>
          </a:p>
          <a:p>
            <a:pPr marL="342900" indent="-342900" algn="just" rtl="1">
              <a:lnSpc>
                <a:spcPct val="250000"/>
              </a:lnSpc>
              <a:buFont typeface="Arial" panose="020B0604020202020204" pitchFamily="34" charset="0"/>
              <a:buChar char="•"/>
            </a:pPr>
            <a:r>
              <a:rPr lang="ar-SY" sz="2000" dirty="0"/>
              <a:t>مطالبات تنظيمية في ألمانيا عام (2021) بتوضيح كيفية تخزين البيانات ومعالجتها داخل الاتحاد الأوروبي.</a:t>
            </a:r>
          </a:p>
          <a:p>
            <a:pPr marL="342900" indent="-342900" algn="just" rtl="1">
              <a:lnSpc>
                <a:spcPct val="250000"/>
              </a:lnSpc>
              <a:buFont typeface="Arial" panose="020B0604020202020204" pitchFamily="34" charset="0"/>
              <a:buChar char="•"/>
            </a:pPr>
            <a:r>
              <a:rPr lang="ar-SY" sz="2000" dirty="0"/>
              <a:t>الحاجة إلى الامتثال للتشريعات الأوروبية من خلال إنشاء مراكز بيانات محلية في هولندا.</a:t>
            </a:r>
          </a:p>
          <a:p>
            <a:pPr marL="342900" indent="-342900" algn="just" rtl="1">
              <a:lnSpc>
                <a:spcPct val="250000"/>
              </a:lnSpc>
              <a:buFont typeface="Arial" panose="020B0604020202020204" pitchFamily="34" charset="0"/>
              <a:buChar char="•"/>
            </a:pPr>
            <a:r>
              <a:rPr lang="ar-SY" sz="2000" dirty="0"/>
              <a:t>تعزيز أمن البيانات عبر تطبيق بروتوكولات تشفير متقدمة لحماية معلومات العملاء.</a:t>
            </a:r>
          </a:p>
          <a:p>
            <a:pPr marL="342900" indent="-342900" algn="just" rtl="1">
              <a:lnSpc>
                <a:spcPct val="250000"/>
              </a:lnSpc>
              <a:buFont typeface="Arial" panose="020B0604020202020204" pitchFamily="34" charset="0"/>
              <a:buChar char="•"/>
            </a:pPr>
            <a:r>
              <a:rPr lang="ar-SY" sz="2000" dirty="0"/>
              <a:t>إدارة كميات هائلة من البيانات المتدفقة يومياً مما شكّل تحدياً للبنية التحتية التقنية.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210939" y="639506"/>
            <a:ext cx="1467912"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سادساً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3074" name="Picture 2" descr="Barriers Stock Illustrations – 11,743 ...">
            <a:extLst>
              <a:ext uri="{FF2B5EF4-FFF2-40B4-BE49-F238E27FC236}">
                <a16:creationId xmlns:a16="http://schemas.microsoft.com/office/drawing/2014/main" id="{030D2CEB-7AE4-4738-B096-69DAC236A45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53149" y="3701779"/>
            <a:ext cx="2190750" cy="20859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265565715"/>
      </p:ext>
    </p:extLst>
  </p:cSld>
  <p:clrMapOvr>
    <a:masterClrMapping/>
  </p:clrMapOvr>
  <mc:AlternateContent xmlns:mc="http://schemas.openxmlformats.org/markup-compatibility/2006" xmlns:p14="http://schemas.microsoft.com/office/powerpoint/2010/main">
    <mc:Choice Requires="p14">
      <p:transition p14:dur="10" advTm="208211"/>
    </mc:Choice>
    <mc:Fallback xmlns="">
      <p:transition advTm="20821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549614" y="931455"/>
            <a:ext cx="6889134"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النتائج المحققة وتأثيرها في السوق</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531451"/>
            <a:ext cx="10541000" cy="4575035"/>
          </a:xfrm>
          <a:prstGeom prst="rect">
            <a:avLst/>
          </a:prstGeom>
          <a:noFill/>
        </p:spPr>
        <p:txBody>
          <a:bodyPr wrap="square" rtlCol="0">
            <a:spAutoFit/>
          </a:bodyPr>
          <a:lstStyle/>
          <a:p>
            <a:pPr algn="just" rtl="1">
              <a:lnSpc>
                <a:spcPct val="250000"/>
              </a:lnSpc>
            </a:pPr>
            <a:r>
              <a:rPr lang="ar-SY" sz="2000" dirty="0"/>
              <a:t>إطلاق تحديثات وتحسينات مستمرة دون الحاجة لإنتاج موديلات جديدة بالكامل.</a:t>
            </a:r>
          </a:p>
          <a:p>
            <a:pPr algn="just" rtl="1">
              <a:lnSpc>
                <a:spcPct val="250000"/>
              </a:lnSpc>
            </a:pPr>
            <a:r>
              <a:rPr lang="ar-SY" sz="2000" dirty="0"/>
              <a:t>تخفيض زمن تطوير المنتج بنسبة (30% ) بفضل اعتماد أسلوب التطوير القائم على البيانات.</a:t>
            </a:r>
          </a:p>
          <a:p>
            <a:pPr algn="just" rtl="1">
              <a:lnSpc>
                <a:spcPct val="250000"/>
              </a:lnSpc>
            </a:pPr>
            <a:r>
              <a:rPr lang="ar-SY" sz="2000" dirty="0"/>
              <a:t>تحقيق رضا عملاء مرتفع نتيجة التحسينات المستمرة التي تصل مباشرة إلى السيارات.</a:t>
            </a:r>
          </a:p>
          <a:p>
            <a:pPr algn="just" rtl="1">
              <a:lnSpc>
                <a:spcPct val="250000"/>
              </a:lnSpc>
            </a:pPr>
            <a:r>
              <a:rPr lang="ar-SY" sz="2000" dirty="0"/>
              <a:t>إظهار نتائج إيجابية في استطلاع (2023) حيث أفاد (92% ) من المالكين بوجود تحسن ملحوظ في سياراتهم.</a:t>
            </a:r>
          </a:p>
          <a:p>
            <a:pPr algn="just" rtl="1">
              <a:lnSpc>
                <a:spcPct val="250000"/>
              </a:lnSpc>
            </a:pPr>
            <a:r>
              <a:rPr lang="ar-SY" sz="2000" dirty="0"/>
              <a:t>تعزيز القدرة التنافسية من خلال الابتكار المستمر وتحقيق قيمة مضافة للعملاء.</a:t>
            </a:r>
          </a:p>
          <a:p>
            <a:pPr algn="just" rtl="1">
              <a:lnSpc>
                <a:spcPct val="250000"/>
              </a:lnSpc>
            </a:pPr>
            <a:r>
              <a:rPr lang="ar-SY" sz="2000" dirty="0"/>
              <a:t>ترسيخ مكانة (</a:t>
            </a:r>
            <a:r>
              <a:rPr lang="en-US" sz="2000" dirty="0"/>
              <a:t>Tesla</a:t>
            </a:r>
            <a:r>
              <a:rPr lang="ar-SY" sz="2000" dirty="0"/>
              <a:t>) كرائدة في دمج الذكاء الاصطناعي، وإنترنت الأشياء، والواقع الافتراضي في صناعة السيارات الكهربائية.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210939" y="639506"/>
            <a:ext cx="1467912"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سابعاً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4098" name="Picture 2" descr="Children Day” 2023 ...">
            <a:extLst>
              <a:ext uri="{FF2B5EF4-FFF2-40B4-BE49-F238E27FC236}">
                <a16:creationId xmlns:a16="http://schemas.microsoft.com/office/drawing/2014/main" id="{822C8580-40F3-49E0-9FB5-CD475DD72E3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9640" y="2315843"/>
            <a:ext cx="2466975" cy="18478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441531979"/>
      </p:ext>
    </p:extLst>
  </p:cSld>
  <p:clrMapOvr>
    <a:masterClrMapping/>
  </p:clrMapOvr>
  <mc:AlternateContent xmlns:mc="http://schemas.openxmlformats.org/markup-compatibility/2006" xmlns:p14="http://schemas.microsoft.com/office/powerpoint/2010/main">
    <mc:Choice Requires="p14">
      <p:transition p14:dur="10" advTm="230007"/>
    </mc:Choice>
    <mc:Fallback xmlns="">
      <p:transition advTm="23000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6E5AF53B-4D48-406E-BB80-0C206D76AEBF}"/>
              </a:ext>
            </a:extLst>
          </p:cNvPr>
          <p:cNvSpPr txBox="1"/>
          <p:nvPr/>
        </p:nvSpPr>
        <p:spPr>
          <a:xfrm>
            <a:off x="5961478" y="721876"/>
            <a:ext cx="6175088" cy="129266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    المحور الثاني</a:t>
            </a:r>
          </a:p>
          <a:p>
            <a:pPr algn="ctr" rtl="1"/>
            <a:r>
              <a:rPr lang="ar-SY" sz="2600" dirty="0">
                <a:solidFill>
                  <a:srgbClr val="00B0F0"/>
                </a:solidFill>
                <a:latin typeface="Alexandria" charset="0"/>
                <a:cs typeface="Alexandria" charset="0"/>
              </a:rPr>
              <a:t> استراتيجيات التسعير الذكي باستخدام التقنيات الحديثة </a:t>
            </a:r>
            <a:endParaRPr lang="en-US" sz="2600" dirty="0">
              <a:solidFill>
                <a:srgbClr val="00B0F0"/>
              </a:solidFill>
              <a:latin typeface="Alexandria" charset="0"/>
              <a:cs typeface="Alexandria" charset="0"/>
            </a:endParaRPr>
          </a:p>
          <a:p>
            <a:pPr algn="ctr" rtl="1"/>
            <a:r>
              <a:rPr lang="ar-SY" sz="2600" dirty="0">
                <a:solidFill>
                  <a:srgbClr val="00B0F0"/>
                </a:solidFill>
                <a:latin typeface="Alexandria" charset="0"/>
                <a:cs typeface="Alexandria" charset="0"/>
              </a:rPr>
              <a:t> شركة (</a:t>
            </a:r>
            <a:r>
              <a:rPr lang="en-US" sz="2600" dirty="0">
                <a:solidFill>
                  <a:srgbClr val="00B0F0"/>
                </a:solidFill>
                <a:latin typeface="Alexandria" charset="0"/>
                <a:cs typeface="Alexandria" charset="0"/>
              </a:rPr>
              <a:t>Amazon</a:t>
            </a:r>
            <a:r>
              <a:rPr lang="ar-SY" sz="2600" dirty="0">
                <a:solidFill>
                  <a:srgbClr val="00B0F0"/>
                </a:solidFill>
                <a:latin typeface="Alexandria" charset="0"/>
                <a:cs typeface="Alexandria" charset="0"/>
              </a:rPr>
              <a:t>)</a:t>
            </a:r>
            <a:endParaRPr lang="en-US" sz="2600" dirty="0">
              <a:solidFill>
                <a:srgbClr val="00B0F0"/>
              </a:solidFill>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0913"/>
    </mc:Choice>
    <mc:Fallback xmlns="">
      <p:transition spd="slow" advTm="309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588489" y="1048712"/>
            <a:ext cx="5205083" cy="5120954"/>
          </a:xfrm>
          <a:prstGeom prst="rect">
            <a:avLst/>
          </a:prstGeom>
        </p:spPr>
        <p:txBody>
          <a:bodyPr wrap="square">
            <a:spAutoFit/>
          </a:bodyPr>
          <a:lstStyle/>
          <a:p>
            <a:pPr algn="just" rtl="1">
              <a:lnSpc>
                <a:spcPct val="150000"/>
              </a:lnSpc>
            </a:pPr>
            <a:r>
              <a:rPr lang="ar-SY" sz="2000" dirty="0"/>
              <a:t>في عالم الأعمال الرقمي سريع التغير، بات التسعير الذكي أحد أهم الأدوات التي تتيح للشركات التكيف مع متطلبات السوق وتحقيق الربحية المستدامة. تعتمد الشركات الحديثة على تقنيات متقدمة مثل الذكاء الاصطناعي والتحليل البياني لتطوير استراتيجيات تسعير دقيقة تلبي تفضيلات العملاء وظروف المنافسة. من خلال تطبيق هذه التقنيات، يمكن تحديد نماذج تسعير مرنة تعتمد على البيانات الحقيقية، مما يعزز القدرة على اتخاذ قرارات مستنيرة وسريعة. يناقش هذا المحور كيف استفادت الشركات الرائدة من أدوات التسعير الذكي لتحقيق توازن بين جذب العملاء وتحقيق الأرباح، مع تسليط الضوء على الفرص والتحديات التي تواجه هذا المجال المتطور.</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Tree>
    <p:custDataLst>
      <p:tags r:id="rId1"/>
    </p:custDataLst>
    <p:extLst>
      <p:ext uri="{BB962C8B-B14F-4D97-AF65-F5344CB8AC3E}">
        <p14:creationId xmlns:p14="http://schemas.microsoft.com/office/powerpoint/2010/main" val="3519566076"/>
      </p:ext>
    </p:extLst>
  </p:cSld>
  <p:clrMapOvr>
    <a:masterClrMapping/>
  </p:clrMapOvr>
  <p:transition spd="slow" advTm="75579">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784707" y="731401"/>
            <a:ext cx="6753432"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مقدمة عن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Amazon</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ودورها في التسعير الذكي</a:t>
            </a:r>
          </a:p>
        </p:txBody>
      </p:sp>
      <p:sp>
        <p:nvSpPr>
          <p:cNvPr id="48" name="TextBox 47"/>
          <p:cNvSpPr txBox="1"/>
          <p:nvPr/>
        </p:nvSpPr>
        <p:spPr>
          <a:xfrm>
            <a:off x="825500" y="1684590"/>
            <a:ext cx="10541000" cy="4151842"/>
          </a:xfrm>
          <a:prstGeom prst="rect">
            <a:avLst/>
          </a:prstGeom>
          <a:noFill/>
        </p:spPr>
        <p:txBody>
          <a:bodyPr wrap="square" rtlCol="0">
            <a:spAutoFit/>
          </a:bodyPr>
          <a:lstStyle/>
          <a:p>
            <a:pPr algn="just" rtl="1">
              <a:lnSpc>
                <a:spcPct val="200000"/>
              </a:lnSpc>
            </a:pPr>
            <a:r>
              <a:rPr lang="ar-SY" sz="2000" dirty="0">
                <a:effectLst/>
                <a:ea typeface="Times New Roman" panose="02020603050405020304" pitchFamily="18" charset="0"/>
              </a:rPr>
              <a:t>وهي شركة أمريكية متعددة الجنسيات تأسست عام 1994، متخصصة في التجارة الإلكترونية والحوسبة السحابية (</a:t>
            </a:r>
            <a:r>
              <a:rPr lang="en-US" sz="2000" dirty="0">
                <a:solidFill>
                  <a:srgbClr val="001D35"/>
                </a:solidFill>
                <a:latin typeface="Google Sans"/>
                <a:ea typeface="Times New Roman" panose="02020603050405020304" pitchFamily="18" charset="0"/>
              </a:rPr>
              <a:t>C</a:t>
            </a:r>
            <a:r>
              <a:rPr lang="en-US" sz="2000" b="0" i="0" dirty="0">
                <a:solidFill>
                  <a:srgbClr val="001D35"/>
                </a:solidFill>
                <a:effectLst/>
                <a:latin typeface="Google Sans"/>
              </a:rPr>
              <a:t>loud computing</a:t>
            </a:r>
            <a:r>
              <a:rPr lang="ar-SY" sz="2000" dirty="0">
                <a:effectLst/>
                <a:ea typeface="Times New Roman" panose="02020603050405020304" pitchFamily="18" charset="0"/>
              </a:rPr>
              <a:t>).</a:t>
            </a:r>
          </a:p>
          <a:p>
            <a:pPr algn="just" rtl="1">
              <a:lnSpc>
                <a:spcPct val="150000"/>
              </a:lnSpc>
            </a:pPr>
            <a:r>
              <a:rPr lang="ar-SY" sz="2000" dirty="0">
                <a:effectLst/>
                <a:ea typeface="Times New Roman" panose="02020603050405020304" pitchFamily="18" charset="0"/>
              </a:rPr>
              <a:t>منذ بداياتها في تجارة الكتب عام (1995)، اعتمدت (</a:t>
            </a:r>
            <a:r>
              <a:rPr lang="en-US" sz="2000" dirty="0">
                <a:effectLst/>
                <a:ea typeface="Times New Roman" panose="02020603050405020304" pitchFamily="18" charset="0"/>
              </a:rPr>
              <a:t>Amazon</a:t>
            </a:r>
            <a:r>
              <a:rPr lang="ar-SY" sz="2000" dirty="0">
                <a:effectLst/>
                <a:ea typeface="Times New Roman" panose="02020603050405020304" pitchFamily="18" charset="0"/>
              </a:rPr>
              <a:t>) على الأسعار التنافسية كأداة جذب رئيسية، لكن مع توسعها الهائل قررت تبني نظام التسعير الذكي (</a:t>
            </a:r>
            <a:r>
              <a:rPr lang="en-US" sz="2000" dirty="0">
                <a:effectLst/>
                <a:ea typeface="Times New Roman" panose="02020603050405020304" pitchFamily="18" charset="0"/>
              </a:rPr>
              <a:t>Smart Pricing</a:t>
            </a:r>
            <a:r>
              <a:rPr lang="ar-SY" sz="2000" dirty="0">
                <a:effectLst/>
                <a:ea typeface="Times New Roman" panose="02020603050405020304" pitchFamily="18" charset="0"/>
              </a:rPr>
              <a:t>) القائم على الذكاء الاصطناعي وتحليل البيانات. ابتكرت الشركة خوارزميات قادرة على تعديل أسعار أكثر من (2.5) مليون منتج يومياً، استناداً إلى العرض والطلب، ومخزون الموردين، وسلوك العملاء. </a:t>
            </a:r>
          </a:p>
          <a:p>
            <a:pPr algn="just" rtl="1">
              <a:lnSpc>
                <a:spcPct val="150000"/>
              </a:lnSpc>
            </a:pPr>
            <a:r>
              <a:rPr lang="ar-SY" sz="2000" dirty="0">
                <a:effectLst/>
                <a:ea typeface="Times New Roman" panose="02020603050405020304" pitchFamily="18" charset="0"/>
              </a:rPr>
              <a:t>هذه القدرة منحت (</a:t>
            </a:r>
            <a:r>
              <a:rPr lang="en-US" sz="2000" dirty="0">
                <a:effectLst/>
                <a:ea typeface="Times New Roman" panose="02020603050405020304" pitchFamily="18" charset="0"/>
              </a:rPr>
              <a:t>Amazon</a:t>
            </a:r>
            <a:r>
              <a:rPr lang="ar-SY" sz="2000" dirty="0">
                <a:effectLst/>
                <a:ea typeface="Times New Roman" panose="02020603050405020304" pitchFamily="18" charset="0"/>
              </a:rPr>
              <a:t>) ميزة تنافسية ضخمة في جميع الأسواق التي تعمل بها. </a:t>
            </a:r>
          </a:p>
          <a:p>
            <a:pPr algn="just" rtl="1">
              <a:lnSpc>
                <a:spcPct val="200000"/>
              </a:lnSpc>
            </a:pPr>
            <a:r>
              <a:rPr lang="ar-SY" sz="2000" dirty="0">
                <a:effectLst/>
                <a:ea typeface="Times New Roman" panose="02020603050405020304" pitchFamily="18" charset="0"/>
              </a:rPr>
              <a:t>ويقدر عدد تغييرات الأسعار اليومية على المنصة إلى ما يزيد عن (50) مليون تحديث في اليوم الواحد.</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5122" name="Picture 2" descr="Amazon.com - PRIDE Industries">
            <a:extLst>
              <a:ext uri="{FF2B5EF4-FFF2-40B4-BE49-F238E27FC236}">
                <a16:creationId xmlns:a16="http://schemas.microsoft.com/office/drawing/2014/main" id="{9476DEB4-63C7-491B-B901-F8376734200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9640" y="4183322"/>
            <a:ext cx="3028950" cy="15144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593788132"/>
      </p:ext>
    </p:extLst>
  </p:cSld>
  <p:clrMapOvr>
    <a:masterClrMapping/>
  </p:clrMapOvr>
  <mc:AlternateContent xmlns:mc="http://schemas.openxmlformats.org/markup-compatibility/2006" xmlns:p14="http://schemas.microsoft.com/office/powerpoint/2010/main">
    <mc:Choice Requires="p14">
      <p:transition p14:dur="10" advTm="213601"/>
    </mc:Choice>
    <mc:Fallback xmlns="">
      <p:transition advTm="21360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935290" y="731401"/>
            <a:ext cx="6753432"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مفهوم التسعير الذكي وتطوره داخل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Amazon</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689640" y="1668900"/>
            <a:ext cx="10745575" cy="5036700"/>
          </a:xfrm>
          <a:prstGeom prst="rect">
            <a:avLst/>
          </a:prstGeom>
          <a:noFill/>
        </p:spPr>
        <p:txBody>
          <a:bodyPr wrap="square" rtlCol="0">
            <a:spAutoFit/>
          </a:bodyPr>
          <a:lstStyle/>
          <a:p>
            <a:pPr algn="just" rtl="1">
              <a:lnSpc>
                <a:spcPct val="200000"/>
              </a:lnSpc>
            </a:pPr>
            <a:r>
              <a:rPr lang="ar-SY" sz="2000" dirty="0"/>
              <a:t>بدأت (</a:t>
            </a:r>
            <a:r>
              <a:rPr lang="en-US" sz="2000" dirty="0"/>
              <a:t>Amazon</a:t>
            </a:r>
            <a:r>
              <a:rPr lang="ar-SY" sz="2000" dirty="0"/>
              <a:t>) في أوائل الألفية باستخدام نماذج تسعير ثابتة مع بعض العروض المؤقتة، لكنها انتقلت لاحقاً إلى التسعير الديناميكي (</a:t>
            </a:r>
            <a:r>
              <a:rPr lang="en-US" sz="2000" dirty="0"/>
              <a:t>Dynamic Pricing </a:t>
            </a:r>
            <a:r>
              <a:rPr lang="ar-SY" sz="2000" dirty="0"/>
              <a:t>) الذي يغير الأسعار عدة مرات يومياً. </a:t>
            </a:r>
          </a:p>
          <a:p>
            <a:pPr algn="just" rtl="1">
              <a:lnSpc>
                <a:spcPct val="250000"/>
              </a:lnSpc>
            </a:pPr>
            <a:r>
              <a:rPr lang="ar-SY" sz="2000" dirty="0"/>
              <a:t>فقد يتغير سعر هاتف ذكي مرتين أو ثلاث في اليوم بناءً على عدد المشاهدات، أو مقارنة الأسعار مع المنافسين، أو الحالات الموسمية في السوق الموسمية مثل (</a:t>
            </a:r>
            <a:r>
              <a:rPr lang="en-US" sz="2000" dirty="0"/>
              <a:t>Black Friday</a:t>
            </a:r>
            <a:r>
              <a:rPr lang="ar-SY" sz="2000" dirty="0"/>
              <a:t>)</a:t>
            </a:r>
            <a:r>
              <a:rPr lang="en-US" sz="2000" dirty="0"/>
              <a:t> </a:t>
            </a:r>
            <a:r>
              <a:rPr lang="ar-SY" sz="2000" dirty="0"/>
              <a:t>هذا التطور جعل أسعار (</a:t>
            </a:r>
            <a:r>
              <a:rPr lang="en-US" sz="2000" dirty="0"/>
              <a:t>Amazon</a:t>
            </a:r>
            <a:r>
              <a:rPr lang="ar-SY" sz="2000" dirty="0"/>
              <a:t>) دائماً متوافقة مع السوق وفي كثير من الأحيان أقل من المنافسين. وتؤكد تقارير التجارة الإلكترونية أن هذا النهج ساهم في رفع معدلات التحويل بنسبة 25%.</a:t>
            </a:r>
          </a:p>
          <a:p>
            <a:pPr algn="just" rtl="1">
              <a:lnSpc>
                <a:spcPct val="250000"/>
              </a:lnSpc>
            </a:pPr>
            <a:r>
              <a:rPr lang="ar-SY" sz="2000" dirty="0"/>
              <a:t>الرابط الذي يوضح التسعير الذكي عن (</a:t>
            </a:r>
            <a:r>
              <a:rPr lang="en-US" sz="2000" dirty="0"/>
              <a:t>Amazon</a:t>
            </a:r>
            <a:r>
              <a:rPr lang="ar-SY" sz="2000" dirty="0"/>
              <a:t>): </a:t>
            </a:r>
            <a:r>
              <a:rPr lang="en-US" sz="2000" dirty="0">
                <a:hlinkClick r:id="rId3"/>
              </a:rPr>
              <a:t>https://sell.amazon.com/tools/automate-pricing</a:t>
            </a:r>
            <a:endParaRPr lang="ar-SY" sz="2000" dirty="0"/>
          </a:p>
          <a:p>
            <a:pPr algn="just" rtl="1">
              <a:lnSpc>
                <a:spcPct val="250000"/>
              </a:lnSpc>
            </a:pPr>
            <a:endParaRPr lang="ar-SY"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6146" name="Picture 2" descr="dynamic pricing strategy ...">
            <a:extLst>
              <a:ext uri="{FF2B5EF4-FFF2-40B4-BE49-F238E27FC236}">
                <a16:creationId xmlns:a16="http://schemas.microsoft.com/office/drawing/2014/main" id="{91FDA785-9435-4DD4-8BA5-6D99778E67B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6768" y="4282647"/>
            <a:ext cx="2117044" cy="125168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38449911"/>
      </p:ext>
    </p:extLst>
  </p:cSld>
  <p:clrMapOvr>
    <a:masterClrMapping/>
  </p:clrMapOvr>
  <mc:AlternateContent xmlns:mc="http://schemas.openxmlformats.org/markup-compatibility/2006" xmlns:p14="http://schemas.microsoft.com/office/powerpoint/2010/main">
    <mc:Choice Requires="p14">
      <p:transition p14:dur="10" advTm="178045"/>
    </mc:Choice>
    <mc:Fallback xmlns="">
      <p:transition advTm="17804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73658" y="771933"/>
            <a:ext cx="6918842"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نماذج واستراتيجيات التسعير الذكي التي تستخدمها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Amazon</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825500" y="1702990"/>
            <a:ext cx="10541000" cy="4305730"/>
          </a:xfrm>
          <a:prstGeom prst="rect">
            <a:avLst/>
          </a:prstGeom>
          <a:noFill/>
        </p:spPr>
        <p:txBody>
          <a:bodyPr wrap="square" rtlCol="0">
            <a:spAutoFit/>
          </a:bodyPr>
          <a:lstStyle/>
          <a:p>
            <a:pPr algn="just" rtl="1">
              <a:lnSpc>
                <a:spcPct val="200000"/>
              </a:lnSpc>
            </a:pPr>
            <a:r>
              <a:rPr lang="ar-SY" sz="2000" dirty="0"/>
              <a:t>تطبق (</a:t>
            </a:r>
            <a:r>
              <a:rPr lang="en-US" sz="2000" dirty="0"/>
              <a:t>Amazon</a:t>
            </a:r>
            <a:r>
              <a:rPr lang="ar-SY" sz="2000" dirty="0"/>
              <a:t>) عدة نماذج، منها التسعير القائم على المنافسة (</a:t>
            </a:r>
            <a:r>
              <a:rPr lang="en-US" sz="2000" dirty="0"/>
              <a:t>Competition-Based Pricing</a:t>
            </a:r>
            <a:r>
              <a:rPr lang="ar-SY" sz="2000" dirty="0"/>
              <a:t>) حيث تقوم الخوارزميات بمراقبة أسعار المنافسين في الوقت الفعلي وتعديل أسعارها وفقاً لذلك. </a:t>
            </a:r>
          </a:p>
          <a:p>
            <a:pPr algn="just" rtl="1">
              <a:lnSpc>
                <a:spcPct val="200000"/>
              </a:lnSpc>
            </a:pPr>
            <a:r>
              <a:rPr lang="ar-SY" sz="2000" dirty="0"/>
              <a:t>كما تستخدم نموذج التسعير الشخصي (</a:t>
            </a:r>
            <a:r>
              <a:rPr lang="en-US" sz="2000" dirty="0"/>
              <a:t>Personalized Pricing</a:t>
            </a:r>
            <a:r>
              <a:rPr lang="ar-SY" sz="2000" dirty="0"/>
              <a:t>)</a:t>
            </a:r>
            <a:r>
              <a:rPr lang="en-US" sz="2000" dirty="0"/>
              <a:t> </a:t>
            </a:r>
            <a:r>
              <a:rPr lang="ar-SY" sz="2000" dirty="0"/>
              <a:t>الذي يقدم خصومات أو عروض مخصصة بناءً على سجل شراء العميل وتفضيلاته. </a:t>
            </a:r>
          </a:p>
          <a:p>
            <a:pPr algn="just" rtl="1">
              <a:lnSpc>
                <a:spcPct val="200000"/>
              </a:lnSpc>
            </a:pPr>
            <a:r>
              <a:rPr lang="ar-SY" sz="2000" dirty="0"/>
              <a:t>على سبيل المثال، قد يحصل عميل اشترى كتاباً مؤخراً على عرض خاص لكتاب مشابه خلال 24 ساعة، بسعر أقل بنسبة 15%. </a:t>
            </a:r>
          </a:p>
          <a:p>
            <a:pPr algn="just" rtl="1">
              <a:lnSpc>
                <a:spcPct val="200000"/>
              </a:lnSpc>
            </a:pPr>
            <a:r>
              <a:rPr lang="ar-SY" sz="2000" dirty="0"/>
              <a:t>كذلك تعتمد الشركة أحياناً على نموذج التسعير النفسي (</a:t>
            </a:r>
            <a:r>
              <a:rPr lang="en-US" sz="2000" dirty="0"/>
              <a:t>Psychological Pricing</a:t>
            </a:r>
            <a:r>
              <a:rPr lang="ar-SY" sz="2000" dirty="0"/>
              <a:t>)</a:t>
            </a:r>
          </a:p>
          <a:p>
            <a:pPr algn="just" rtl="1">
              <a:lnSpc>
                <a:spcPct val="200000"/>
              </a:lnSpc>
            </a:pPr>
            <a:r>
              <a:rPr lang="ar-SY" sz="2000" dirty="0"/>
              <a:t> مثل وضع السعر 9.99 بدلاً من 10.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7170" name="Picture 2" descr="Amazon's Dynamic Pricing Strategy – The ...">
            <a:extLst>
              <a:ext uri="{FF2B5EF4-FFF2-40B4-BE49-F238E27FC236}">
                <a16:creationId xmlns:a16="http://schemas.microsoft.com/office/drawing/2014/main" id="{91EA8651-FEC2-4442-99E6-8D8A3A57C05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84696" y="4654943"/>
            <a:ext cx="2034365" cy="135377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8064325"/>
      </p:ext>
    </p:extLst>
  </p:cSld>
  <p:clrMapOvr>
    <a:masterClrMapping/>
  </p:clrMapOvr>
  <mc:AlternateContent xmlns:mc="http://schemas.openxmlformats.org/markup-compatibility/2006" xmlns:p14="http://schemas.microsoft.com/office/powerpoint/2010/main">
    <mc:Choice Requires="p14">
      <p:transition p14:dur="10" advTm="204722"/>
    </mc:Choice>
    <mc:Fallback xmlns="">
      <p:transition advTm="20472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78981" y="771739"/>
            <a:ext cx="6619021"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أدوات وتقنيات التسعير الذكي في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Amazon</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839724" y="1477539"/>
            <a:ext cx="10812720" cy="4576381"/>
          </a:xfrm>
          <a:prstGeom prst="rect">
            <a:avLst/>
          </a:prstGeom>
          <a:noFill/>
        </p:spPr>
        <p:txBody>
          <a:bodyPr wrap="square" rtlCol="0">
            <a:spAutoFit/>
          </a:bodyPr>
          <a:lstStyle/>
          <a:p>
            <a:pPr marL="231775" algn="just" rtl="1">
              <a:lnSpc>
                <a:spcPct val="250000"/>
              </a:lnSpc>
            </a:pPr>
            <a:r>
              <a:rPr lang="ar-SY" sz="2000" dirty="0">
                <a:latin typeface="Times New Roman" panose="02020603050405020304" pitchFamily="18" charset="0"/>
              </a:rPr>
              <a:t>تستخدم (</a:t>
            </a:r>
            <a:r>
              <a:rPr lang="en-US" sz="2000" dirty="0">
                <a:latin typeface="Times New Roman" panose="02020603050405020304" pitchFamily="18" charset="0"/>
              </a:rPr>
              <a:t>Amazon</a:t>
            </a:r>
            <a:r>
              <a:rPr lang="ar-SY" sz="2000" dirty="0">
                <a:latin typeface="Times New Roman" panose="02020603050405020304" pitchFamily="18" charset="0"/>
              </a:rPr>
              <a:t>) نظاماً داخلياً باسم (</a:t>
            </a:r>
            <a:r>
              <a:rPr lang="en-US" sz="2000" dirty="0">
                <a:latin typeface="Times New Roman" panose="02020603050405020304" pitchFamily="18" charset="0"/>
              </a:rPr>
              <a:t>A9 Algorithm </a:t>
            </a:r>
            <a:r>
              <a:rPr lang="ar-SY" sz="2000" dirty="0">
                <a:latin typeface="Times New Roman" panose="02020603050405020304" pitchFamily="18" charset="0"/>
              </a:rPr>
              <a:t>) مدعوماً بتقنيات التعلم الآلي (</a:t>
            </a:r>
            <a:r>
              <a:rPr lang="en-US" sz="2000" dirty="0">
                <a:latin typeface="Times New Roman" panose="02020603050405020304" pitchFamily="18" charset="0"/>
              </a:rPr>
              <a:t>Machine Learning </a:t>
            </a:r>
            <a:r>
              <a:rPr lang="ar-SY" sz="2000" dirty="0">
                <a:latin typeface="Times New Roman" panose="02020603050405020304" pitchFamily="18" charset="0"/>
              </a:rPr>
              <a:t>) لتحليل ملايين نقاط البيانات يومياً، بما في ذلك معدلات التحويل، ونسب النقر، ومرونة الطلب. كما تعتمد على الحوسبة السحابية (</a:t>
            </a:r>
            <a:r>
              <a:rPr lang="ar-SY" sz="2000" dirty="0"/>
              <a:t>هي طريقة لاستخدام الإنترنت لتخزين البيانات وتشغيل البرامج بدلاً من حفظها وتشغيلها على جهازك الشخصي</a:t>
            </a:r>
            <a:r>
              <a:rPr lang="ar-SY" sz="2000" dirty="0">
                <a:latin typeface="Times New Roman" panose="02020603050405020304" pitchFamily="18" charset="0"/>
              </a:rPr>
              <a:t>) عبر (</a:t>
            </a:r>
            <a:r>
              <a:rPr lang="en-US" sz="2000" dirty="0">
                <a:latin typeface="Times New Roman" panose="02020603050405020304" pitchFamily="18" charset="0"/>
              </a:rPr>
              <a:t>Amazon web services</a:t>
            </a:r>
            <a:r>
              <a:rPr lang="ar-SY" sz="2000" dirty="0">
                <a:latin typeface="Times New Roman" panose="02020603050405020304" pitchFamily="18" charset="0"/>
              </a:rPr>
              <a:t>) لمعالجة هذه البيانات بسرعة فائقة، مما يتيح تعديل الأسعار بشكل</a:t>
            </a:r>
            <a:r>
              <a:rPr lang="en-US" sz="2000" dirty="0">
                <a:latin typeface="Times New Roman" panose="02020603050405020304" pitchFamily="18" charset="0"/>
              </a:rPr>
              <a:t> </a:t>
            </a:r>
            <a:r>
              <a:rPr lang="ar-SY" sz="2000" dirty="0">
                <a:latin typeface="Times New Roman" panose="02020603050405020304" pitchFamily="18" charset="0"/>
              </a:rPr>
              <a:t> فوري. </a:t>
            </a:r>
            <a:endParaRPr lang="en-US" sz="2000" dirty="0">
              <a:latin typeface="Times New Roman" panose="02020603050405020304" pitchFamily="18" charset="0"/>
            </a:endParaRPr>
          </a:p>
          <a:p>
            <a:pPr marL="231775" algn="just" rtl="1">
              <a:lnSpc>
                <a:spcPct val="250000"/>
              </a:lnSpc>
            </a:pPr>
            <a:r>
              <a:rPr lang="ar-SY" sz="2000" dirty="0">
                <a:latin typeface="Times New Roman" panose="02020603050405020304" pitchFamily="18" charset="0"/>
              </a:rPr>
              <a:t>إضافة إلى ذلك، تقوم (</a:t>
            </a:r>
            <a:r>
              <a:rPr lang="en-US" sz="2000" dirty="0">
                <a:latin typeface="Times New Roman" panose="02020603050405020304" pitchFamily="18" charset="0"/>
              </a:rPr>
              <a:t>Amazon</a:t>
            </a:r>
            <a:r>
              <a:rPr lang="ar-SY" sz="2000" dirty="0">
                <a:latin typeface="Times New Roman" panose="02020603050405020304" pitchFamily="18" charset="0"/>
              </a:rPr>
              <a:t>) بإجراء اختبارات (</a:t>
            </a:r>
            <a:r>
              <a:rPr lang="en-US" sz="2000" dirty="0">
                <a:latin typeface="Times New Roman" panose="02020603050405020304" pitchFamily="18" charset="0"/>
              </a:rPr>
              <a:t>A/B Testing </a:t>
            </a:r>
            <a:r>
              <a:rPr lang="ar-SY" sz="2000" dirty="0">
                <a:latin typeface="Times New Roman" panose="02020603050405020304" pitchFamily="18" charset="0"/>
              </a:rPr>
              <a:t>) على الأسعار لمعرفة</a:t>
            </a:r>
          </a:p>
          <a:p>
            <a:pPr marL="231775" algn="just" rtl="1">
              <a:lnSpc>
                <a:spcPct val="250000"/>
              </a:lnSpc>
            </a:pPr>
            <a:r>
              <a:rPr lang="ar-SY" sz="2000" dirty="0">
                <a:latin typeface="Times New Roman" panose="02020603050405020304" pitchFamily="18" charset="0"/>
              </a:rPr>
              <a:t> أي منها يحقق أفضل تفاعل وربحية. وفي موسم الأعياد، تشغل خوارزميات مخصصة تتنبأ بأسعار المنافسين قبل تعديلها مباشرة.</a:t>
            </a:r>
            <a:endParaRPr lang="en-US" sz="2000"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8194" name="Picture 2" descr="Amazon Listing Archives -">
            <a:extLst>
              <a:ext uri="{FF2B5EF4-FFF2-40B4-BE49-F238E27FC236}">
                <a16:creationId xmlns:a16="http://schemas.microsoft.com/office/drawing/2014/main" id="{0D456716-7211-41C1-A696-B5B8FD26BD2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9640" y="3765729"/>
            <a:ext cx="2543175" cy="18002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770092334"/>
      </p:ext>
    </p:extLst>
  </p:cSld>
  <p:clrMapOvr>
    <a:masterClrMapping/>
  </p:clrMapOvr>
  <mc:AlternateContent xmlns:mc="http://schemas.openxmlformats.org/markup-compatibility/2006" xmlns:p14="http://schemas.microsoft.com/office/powerpoint/2010/main">
    <mc:Choice Requires="p14">
      <p:transition p14:dur="10" advTm="203785"/>
    </mc:Choice>
    <mc:Fallback xmlns="">
      <p:transition advTm="20378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38529" y="927256"/>
            <a:ext cx="708407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كيفية تنفيذ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Amazon</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للتسعير الذكي عملياً</a:t>
            </a:r>
          </a:p>
        </p:txBody>
      </p:sp>
      <p:sp>
        <p:nvSpPr>
          <p:cNvPr id="48" name="TextBox 47"/>
          <p:cNvSpPr txBox="1"/>
          <p:nvPr/>
        </p:nvSpPr>
        <p:spPr>
          <a:xfrm>
            <a:off x="849055" y="1665430"/>
            <a:ext cx="10812720" cy="4922951"/>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عند وجود منتج جديد، تبدأ (</a:t>
            </a:r>
            <a:r>
              <a:rPr lang="en-US" sz="2000" dirty="0">
                <a:latin typeface="Times New Roman" panose="02020603050405020304" pitchFamily="18" charset="0"/>
              </a:rPr>
              <a:t>Amazon</a:t>
            </a:r>
            <a:r>
              <a:rPr lang="ar-SY" sz="2000" dirty="0">
                <a:latin typeface="Times New Roman" panose="02020603050405020304" pitchFamily="18" charset="0"/>
              </a:rPr>
              <a:t>) بجمع بيانات أولية عن تفاعلات العملاء، مثل عدد الزيارات وسلة المشتريات غير المكتملة. ثم يتم تعديل السعر تدريجياً للوصول إلى النقطة التي تحقق أعلى مزيج بين حجم المبيعات وهامش الربح. </a:t>
            </a:r>
          </a:p>
          <a:p>
            <a:pPr marL="231775" algn="just" rtl="1">
              <a:lnSpc>
                <a:spcPct val="200000"/>
              </a:lnSpc>
            </a:pPr>
            <a:r>
              <a:rPr lang="ar-SY" sz="2000" dirty="0">
                <a:latin typeface="Times New Roman" panose="02020603050405020304" pitchFamily="18" charset="0"/>
              </a:rPr>
              <a:t>فخلال موسم العطلات (</a:t>
            </a:r>
            <a:r>
              <a:rPr lang="ar-SY" sz="2000" dirty="0">
                <a:latin typeface="Times New Roman" panose="02020603050405020304" pitchFamily="18" charset="0"/>
                <a:cs typeface="+mj-cs"/>
              </a:rPr>
              <a:t>2023</a:t>
            </a:r>
            <a:r>
              <a:rPr lang="ar-SY" sz="2000" dirty="0">
                <a:latin typeface="Times New Roman" panose="02020603050405020304" pitchFamily="18" charset="0"/>
              </a:rPr>
              <a:t>)، قامت (</a:t>
            </a:r>
            <a:r>
              <a:rPr lang="en-US" sz="2000" dirty="0">
                <a:latin typeface="Times New Roman" panose="02020603050405020304" pitchFamily="18" charset="0"/>
              </a:rPr>
              <a:t>Amazon</a:t>
            </a:r>
            <a:r>
              <a:rPr lang="ar-SY" sz="2000" dirty="0">
                <a:latin typeface="Times New Roman" panose="02020603050405020304" pitchFamily="18" charset="0"/>
              </a:rPr>
              <a:t>) بخفض سعر جهاز (</a:t>
            </a:r>
            <a:r>
              <a:rPr lang="en-US" sz="2000" dirty="0">
                <a:latin typeface="Times New Roman" panose="02020603050405020304" pitchFamily="18" charset="0"/>
              </a:rPr>
              <a:t>Echo Dot</a:t>
            </a:r>
            <a:r>
              <a:rPr lang="ar-SY" sz="2000" dirty="0">
                <a:latin typeface="Times New Roman" panose="02020603050405020304" pitchFamily="18" charset="0"/>
              </a:rPr>
              <a:t>) (</a:t>
            </a:r>
            <a:r>
              <a:rPr lang="ar-SA" sz="1800" dirty="0">
                <a:effectLst/>
                <a:latin typeface="Times New Roman" panose="02020603050405020304" pitchFamily="18" charset="0"/>
                <a:ea typeface="Calibri" panose="020F0502020204030204" pitchFamily="34" charset="0"/>
                <a:cs typeface="Simplified Arabic" panose="02020603050405020304" pitchFamily="18" charset="-78"/>
              </a:rPr>
              <a:t>هو مكبر صوت ذكي صغير يعمل بالمساعد الصوتي</a:t>
            </a:r>
            <a:r>
              <a:rPr lang="ar-SY" sz="1800" dirty="0">
                <a:effectLst/>
                <a:latin typeface="Times New Roman" panose="02020603050405020304" pitchFamily="18" charset="0"/>
                <a:ea typeface="Calibri" panose="020F0502020204030204" pitchFamily="34" charset="0"/>
                <a:cs typeface="Simplified Arabic" panose="02020603050405020304" pitchFamily="18" charset="-78"/>
              </a:rPr>
              <a:t> (</a:t>
            </a:r>
            <a:r>
              <a:rPr lang="en-US" sz="2000" dirty="0">
                <a:latin typeface="Times New Roman" panose="02020603050405020304" pitchFamily="18" charset="0"/>
              </a:rPr>
              <a:t>Alexa</a:t>
            </a:r>
            <a:r>
              <a:rPr lang="ar-SY" sz="1800" dirty="0">
                <a:effectLst/>
                <a:latin typeface="Times New Roman" panose="02020603050405020304" pitchFamily="18" charset="0"/>
                <a:ea typeface="Calibri" panose="020F0502020204030204" pitchFamily="34" charset="0"/>
                <a:cs typeface="Simplified Arabic" panose="02020603050405020304" pitchFamily="18" charset="-78"/>
              </a:rPr>
              <a:t>)</a:t>
            </a:r>
            <a:r>
              <a:rPr lang="ar-SA" sz="1800" dirty="0">
                <a:effectLst/>
                <a:latin typeface="Times New Roman" panose="02020603050405020304" pitchFamily="18" charset="0"/>
                <a:ea typeface="Calibri" panose="020F0502020204030204" pitchFamily="34" charset="0"/>
                <a:cs typeface="Simplified Arabic" panose="02020603050405020304" pitchFamily="18" charset="-78"/>
              </a:rPr>
              <a:t>، يتيح لك التحكم بالأجهزة الذكية وتشغيل الموسيقى والبحث</a:t>
            </a:r>
            <a:r>
              <a:rPr lang="ar-SY" sz="2000" dirty="0">
                <a:latin typeface="Times New Roman" panose="02020603050405020304" pitchFamily="18" charset="0"/>
              </a:rPr>
              <a:t>) بنسبة (</a:t>
            </a:r>
            <a:r>
              <a:rPr lang="ar-SY" sz="2000" dirty="0">
                <a:latin typeface="Times New Roman" panose="02020603050405020304" pitchFamily="18" charset="0"/>
                <a:cs typeface="+mj-cs"/>
              </a:rPr>
              <a:t>20</a:t>
            </a:r>
            <a:r>
              <a:rPr lang="ar-SY" sz="2000" dirty="0">
                <a:latin typeface="Times New Roman" panose="02020603050405020304" pitchFamily="18" charset="0"/>
              </a:rPr>
              <a:t>%) لمدة يومين، ما ضاعف المبيعات ثلاث مرات، ثم أعادت السعر تدريجياً بعد انتهاء الحملة. وغالباً ما يتم جدولة هذه التغييرات باستخدام أنظمة تشغيل آلية على مدار الساعة.</a:t>
            </a:r>
            <a:r>
              <a:rPr lang="ar-SY" sz="2000" dirty="0"/>
              <a:t> هذا الأسلوب يمكّن (</a:t>
            </a:r>
            <a:r>
              <a:rPr lang="en-US" sz="2000" dirty="0">
                <a:latin typeface="Times New Roman" panose="02020603050405020304" pitchFamily="18" charset="0"/>
              </a:rPr>
              <a:t>Amazon</a:t>
            </a:r>
            <a:r>
              <a:rPr lang="ar-SY" sz="2000" dirty="0"/>
              <a:t>) من اختبار استراتيجيات </a:t>
            </a:r>
            <a:r>
              <a:rPr lang="ar-SY" sz="2000" dirty="0">
                <a:latin typeface="Times New Roman" panose="02020603050405020304" pitchFamily="18" charset="0"/>
              </a:rPr>
              <a:t>التسعير</a:t>
            </a:r>
            <a:r>
              <a:rPr lang="ar-SY" sz="2000" dirty="0"/>
              <a:t> بسرعة، والتكيّف</a:t>
            </a:r>
          </a:p>
          <a:p>
            <a:pPr marL="231775" algn="just" rtl="1">
              <a:lnSpc>
                <a:spcPct val="200000"/>
              </a:lnSpc>
            </a:pPr>
            <a:r>
              <a:rPr lang="ar-SY" sz="2000" dirty="0"/>
              <a:t> مع تغيرات السوق في الوقت الفعلي، مما يمنحها ميزة تنافسية قوية أمام المنافسين</a:t>
            </a:r>
            <a:endParaRPr lang="ar-SY" sz="2000" dirty="0">
              <a:latin typeface="Times New Roman" panose="02020603050405020304" pitchFamily="18" charset="0"/>
            </a:endParaRPr>
          </a:p>
          <a:p>
            <a:pPr marL="231775" algn="just" rtl="1">
              <a:lnSpc>
                <a:spcPct val="200000"/>
              </a:lnSpc>
            </a:pPr>
            <a:endParaRPr lang="en-US" sz="2000"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332237" y="639506"/>
            <a:ext cx="1346613"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9218" name="Picture 2" descr="Amazon Echo Dot 5th Gen | Clear vocal ...">
            <a:extLst>
              <a:ext uri="{FF2B5EF4-FFF2-40B4-BE49-F238E27FC236}">
                <a16:creationId xmlns:a16="http://schemas.microsoft.com/office/drawing/2014/main" id="{53D3B193-5F8A-413C-973D-358718F1F40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0536" y="4609495"/>
            <a:ext cx="2267144" cy="141915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321127201"/>
      </p:ext>
    </p:extLst>
  </p:cSld>
  <p:clrMapOvr>
    <a:masterClrMapping/>
  </p:clrMapOvr>
  <mc:AlternateContent xmlns:mc="http://schemas.openxmlformats.org/markup-compatibility/2006" xmlns:p14="http://schemas.microsoft.com/office/powerpoint/2010/main">
    <mc:Choice Requires="p14">
      <p:transition p14:dur="10" advTm="218532"/>
    </mc:Choice>
    <mc:Fallback xmlns="">
      <p:transition advTm="21853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489294" y="765697"/>
            <a:ext cx="6740306"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التحديات التي واجهت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Amazon</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في تطبيق التسعير الذكي</a:t>
            </a:r>
          </a:p>
        </p:txBody>
      </p:sp>
      <p:sp>
        <p:nvSpPr>
          <p:cNvPr id="48" name="TextBox 47"/>
          <p:cNvSpPr txBox="1"/>
          <p:nvPr/>
        </p:nvSpPr>
        <p:spPr>
          <a:xfrm>
            <a:off x="739518" y="1973880"/>
            <a:ext cx="10812720" cy="3690177"/>
          </a:xfrm>
          <a:prstGeom prst="rect">
            <a:avLst/>
          </a:prstGeom>
          <a:noFill/>
        </p:spPr>
        <p:txBody>
          <a:bodyPr wrap="square" rtlCol="0">
            <a:spAutoFit/>
          </a:bodyPr>
          <a:lstStyle/>
          <a:p>
            <a:pPr marL="574675" indent="-342900" algn="just" rtl="1">
              <a:lnSpc>
                <a:spcPct val="200000"/>
              </a:lnSpc>
              <a:buFont typeface="Arial" panose="020B0604020202020204" pitchFamily="34" charset="0"/>
              <a:buChar char="•"/>
            </a:pPr>
            <a:r>
              <a:rPr lang="ar-SY" sz="2000" dirty="0">
                <a:latin typeface="Times New Roman" panose="02020603050405020304" pitchFamily="18" charset="0"/>
              </a:rPr>
              <a:t>انتقادات تتعلق بالشفافية عند استخدام التسعير الشخصي، إذ شعر بعض العملاء أن الأسعار قد تختلف بينهم بشكل غير عادل.</a:t>
            </a:r>
          </a:p>
          <a:p>
            <a:pPr marL="574675" indent="-342900" algn="just" rtl="1">
              <a:lnSpc>
                <a:spcPct val="200000"/>
              </a:lnSpc>
              <a:buFont typeface="Arial" panose="020B0604020202020204" pitchFamily="34" charset="0"/>
              <a:buChar char="•"/>
            </a:pPr>
            <a:r>
              <a:rPr lang="ar-SY" sz="2000" dirty="0">
                <a:latin typeface="Times New Roman" panose="02020603050405020304" pitchFamily="18" charset="0"/>
              </a:rPr>
              <a:t>مخاطر فقدان الثقة من جانب العملاء إذا اكتشفوا فروقات سعرية كبيرة أو غير مبررة.</a:t>
            </a:r>
          </a:p>
          <a:p>
            <a:pPr marL="574675" indent="-342900" algn="just" rtl="1">
              <a:lnSpc>
                <a:spcPct val="200000"/>
              </a:lnSpc>
              <a:buFont typeface="Arial" panose="020B0604020202020204" pitchFamily="34" charset="0"/>
              <a:buChar char="•"/>
            </a:pPr>
            <a:r>
              <a:rPr lang="ar-SY" sz="2000" dirty="0">
                <a:latin typeface="Times New Roman" panose="02020603050405020304" pitchFamily="18" charset="0"/>
              </a:rPr>
              <a:t>التعقيد التقني في إدارة وتحديث الأسعار بشكل آني لملايين المنتجات.</a:t>
            </a:r>
          </a:p>
          <a:p>
            <a:pPr marL="574675" indent="-342900" algn="just" rtl="1">
              <a:lnSpc>
                <a:spcPct val="200000"/>
              </a:lnSpc>
              <a:buFont typeface="Arial" panose="020B0604020202020204" pitchFamily="34" charset="0"/>
              <a:buChar char="•"/>
            </a:pPr>
            <a:r>
              <a:rPr lang="ar-SY" sz="2000" dirty="0">
                <a:latin typeface="Times New Roman" panose="02020603050405020304" pitchFamily="18" charset="0"/>
              </a:rPr>
              <a:t>احتمال البيع بخسارة إذا لم تتم مراقبة الخوارزميات بعناية، خاصة مع التغييرات السريعة في السوق.</a:t>
            </a:r>
          </a:p>
          <a:p>
            <a:pPr marL="574675" indent="-342900" algn="just" rtl="1">
              <a:lnSpc>
                <a:spcPct val="200000"/>
              </a:lnSpc>
              <a:buFont typeface="Arial" panose="020B0604020202020204" pitchFamily="34" charset="0"/>
              <a:buChar char="•"/>
            </a:pPr>
            <a:r>
              <a:rPr lang="ar-SY" sz="2000" dirty="0">
                <a:latin typeface="Times New Roman" panose="02020603050405020304" pitchFamily="18" charset="0"/>
              </a:rPr>
              <a:t>الأخطاء البرمجية التي قد تؤدي إلى تسعير خاطئ، كما حدث في 2015 عندما بيعَت منتجات بسعر 0.01 دولار.</a:t>
            </a:r>
          </a:p>
          <a:p>
            <a:pPr marL="574675" indent="-342900" algn="just" rtl="1">
              <a:lnSpc>
                <a:spcPct val="200000"/>
              </a:lnSpc>
              <a:buFont typeface="Arial" panose="020B0604020202020204" pitchFamily="34" charset="0"/>
              <a:buChar char="•"/>
            </a:pPr>
            <a:r>
              <a:rPr lang="ar-SY" sz="2000" dirty="0">
                <a:latin typeface="Times New Roman" panose="02020603050405020304" pitchFamily="18" charset="0"/>
              </a:rPr>
              <a:t>التأثير السلبي على البائعين المستقلين في حال تسبب التسعير الآلي في تقليص هوامش أرباحهم بشكل حاد.</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229600" y="639506"/>
            <a:ext cx="1449251"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سادساً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0242" name="Picture 2" descr="Barrier Clip Art at Clker.com - vector ...">
            <a:extLst>
              <a:ext uri="{FF2B5EF4-FFF2-40B4-BE49-F238E27FC236}">
                <a16:creationId xmlns:a16="http://schemas.microsoft.com/office/drawing/2014/main" id="{AF255BB0-6F25-4413-9964-CB04B70F460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0890" y="2734592"/>
            <a:ext cx="1704185" cy="178978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690843405"/>
      </p:ext>
    </p:extLst>
  </p:cSld>
  <p:clrMapOvr>
    <a:masterClrMapping/>
  </p:clrMapOvr>
  <mc:AlternateContent xmlns:mc="http://schemas.openxmlformats.org/markup-compatibility/2006" xmlns:p14="http://schemas.microsoft.com/office/powerpoint/2010/main">
    <mc:Choice Requires="p14">
      <p:transition p14:dur="10" advTm="302536"/>
    </mc:Choice>
    <mc:Fallback xmlns="">
      <p:transition advTm="30253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05060" y="852863"/>
            <a:ext cx="674030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النتائج المحققة وتأثيرها في السوق</a:t>
            </a:r>
          </a:p>
        </p:txBody>
      </p:sp>
      <p:sp>
        <p:nvSpPr>
          <p:cNvPr id="48" name="TextBox 47"/>
          <p:cNvSpPr txBox="1"/>
          <p:nvPr/>
        </p:nvSpPr>
        <p:spPr>
          <a:xfrm>
            <a:off x="739518" y="1699407"/>
            <a:ext cx="10812720" cy="4305730"/>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بفضل نظام التسعير الذكي، استطاعت (</a:t>
            </a:r>
            <a:r>
              <a:rPr lang="en-US" sz="2000" dirty="0">
                <a:latin typeface="Times New Roman" panose="02020603050405020304" pitchFamily="18" charset="0"/>
              </a:rPr>
              <a:t>Amazon</a:t>
            </a:r>
            <a:r>
              <a:rPr lang="ar-SY" sz="2000" dirty="0">
                <a:latin typeface="Times New Roman" panose="02020603050405020304" pitchFamily="18" charset="0"/>
              </a:rPr>
              <a:t>) زيادة أرباحها السنوية بشكل ملحوظ، وتحقيق نمو مستدام في حصتها السوقية. تشير التقديرات إلى أن تعديل الأسعار الديناميكي يساهم بما يصل إلى (25% ) من أرباحها في بعض الفئات. </a:t>
            </a:r>
          </a:p>
          <a:p>
            <a:pPr marL="231775" algn="just" rtl="1">
              <a:lnSpc>
                <a:spcPct val="200000"/>
              </a:lnSpc>
            </a:pPr>
            <a:r>
              <a:rPr lang="ar-SY" sz="2000" dirty="0">
                <a:latin typeface="Times New Roman" panose="02020603050405020304" pitchFamily="18" charset="0"/>
              </a:rPr>
              <a:t>كما أدى هذا النهج إلى تحسين رضا العملاء، حيث يشعر المستهلكون أن الأسعار عادلة وتنافسية دائماً. </a:t>
            </a:r>
          </a:p>
          <a:p>
            <a:pPr marL="231775" algn="just" rtl="1">
              <a:lnSpc>
                <a:spcPct val="200000"/>
              </a:lnSpc>
            </a:pPr>
            <a:r>
              <a:rPr lang="ar-SY" sz="2000" dirty="0">
                <a:latin typeface="Times New Roman" panose="02020603050405020304" pitchFamily="18" charset="0"/>
              </a:rPr>
              <a:t>وفي الوقت نفسه، أصبح نموذج (</a:t>
            </a:r>
            <a:r>
              <a:rPr lang="en-US" sz="2000" dirty="0">
                <a:latin typeface="Times New Roman" panose="02020603050405020304" pitchFamily="18" charset="0"/>
              </a:rPr>
              <a:t>Amazon</a:t>
            </a:r>
            <a:r>
              <a:rPr lang="ar-SY" sz="2000" dirty="0">
                <a:latin typeface="Times New Roman" panose="02020603050405020304" pitchFamily="18" charset="0"/>
              </a:rPr>
              <a:t>) في التسعير الذكي معياراً عالمياً للشركات الطموحة في التجارة الإلكترونية، خصوصاً تلك التي تعمل بأسواق شديدة التنافسية.</a:t>
            </a:r>
          </a:p>
          <a:p>
            <a:pPr marL="231775" algn="just" rtl="1">
              <a:lnSpc>
                <a:spcPct val="200000"/>
              </a:lnSpc>
            </a:pPr>
            <a:r>
              <a:rPr lang="ar-SY" sz="2000" dirty="0"/>
              <a:t>وقد مكّن هذا النظام (</a:t>
            </a:r>
            <a:r>
              <a:rPr lang="en-US" sz="2000" dirty="0">
                <a:latin typeface="Times New Roman" panose="02020603050405020304" pitchFamily="18" charset="0"/>
              </a:rPr>
              <a:t>Amazon</a:t>
            </a:r>
            <a:r>
              <a:rPr lang="ar-SY" sz="2000" dirty="0"/>
              <a:t>) من الاستجابة السريعة لتقلبات السوق والمنافسة، </a:t>
            </a:r>
          </a:p>
          <a:p>
            <a:pPr marL="231775" algn="just" rtl="1">
              <a:lnSpc>
                <a:spcPct val="200000"/>
              </a:lnSpc>
            </a:pPr>
            <a:r>
              <a:rPr lang="ar-SY" sz="2000" dirty="0"/>
              <a:t>مما حافظ على مكانتها الريادية في قطاع التجارة الإلكترونية عالمياً.</a:t>
            </a:r>
            <a:endParaRPr lang="ar-SY" sz="2000"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350899" y="639506"/>
            <a:ext cx="1327952"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سابعاً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1266" name="Picture 2" descr="Result Vectors - Download Free High ...">
            <a:extLst>
              <a:ext uri="{FF2B5EF4-FFF2-40B4-BE49-F238E27FC236}">
                <a16:creationId xmlns:a16="http://schemas.microsoft.com/office/drawing/2014/main" id="{86052380-A6B3-45F1-B4D6-ACE435B11BD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42223" y="4290637"/>
            <a:ext cx="2667000" cy="17145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13175480"/>
      </p:ext>
    </p:extLst>
  </p:cSld>
  <p:clrMapOvr>
    <a:masterClrMapping/>
  </p:clrMapOvr>
  <mc:AlternateContent xmlns:mc="http://schemas.openxmlformats.org/markup-compatibility/2006" xmlns:p14="http://schemas.microsoft.com/office/powerpoint/2010/main">
    <mc:Choice Requires="p14">
      <p:transition p14:dur="10" advTm="204448"/>
    </mc:Choice>
    <mc:Fallback xmlns="">
      <p:transition advTm="20444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6E5AF53B-4D48-406E-BB80-0C206D76AEBF}"/>
              </a:ext>
            </a:extLst>
          </p:cNvPr>
          <p:cNvSpPr txBox="1"/>
          <p:nvPr/>
        </p:nvSpPr>
        <p:spPr>
          <a:xfrm>
            <a:off x="5961478" y="721876"/>
            <a:ext cx="5609228" cy="129266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الثالث</a:t>
            </a:r>
          </a:p>
          <a:p>
            <a:pPr algn="ctr" rtl="1"/>
            <a:r>
              <a:rPr lang="ar-SY" sz="2600" dirty="0">
                <a:solidFill>
                  <a:srgbClr val="00B0F0"/>
                </a:solidFill>
                <a:latin typeface="Alexandria" charset="0"/>
                <a:cs typeface="Alexandria" charset="0"/>
              </a:rPr>
              <a:t>استخدام التقنيات الحديثة في إدارة أنشطة التوزيع </a:t>
            </a:r>
          </a:p>
          <a:p>
            <a:pPr algn="ctr" rtl="1"/>
            <a:r>
              <a:rPr lang="ar-SY" sz="2600" dirty="0">
                <a:solidFill>
                  <a:srgbClr val="00B0F0"/>
                </a:solidFill>
                <a:latin typeface="Alexandria" charset="0"/>
                <a:cs typeface="Alexandria" charset="0"/>
              </a:rPr>
              <a:t> شركة (</a:t>
            </a:r>
            <a:r>
              <a:rPr lang="en-US" sz="2600" dirty="0">
                <a:solidFill>
                  <a:srgbClr val="00B0F0"/>
                </a:solidFill>
                <a:latin typeface="Alexandria" charset="0"/>
                <a:cs typeface="Alexandria" charset="0"/>
              </a:rPr>
              <a:t>DHL</a:t>
            </a:r>
            <a:r>
              <a:rPr lang="ar-SY" sz="2600" dirty="0">
                <a:solidFill>
                  <a:srgbClr val="00B0F0"/>
                </a:solidFill>
                <a:latin typeface="Alexandria" charset="0"/>
                <a:cs typeface="Alexandria" charset="0"/>
              </a:rPr>
              <a:t>)</a:t>
            </a:r>
            <a:endParaRPr lang="en-US" sz="2600" dirty="0">
              <a:solidFill>
                <a:srgbClr val="00B0F0"/>
              </a:solidFill>
              <a:latin typeface="Alexandria" charset="0"/>
              <a:cs typeface="Alexandria" charset="0"/>
            </a:endParaRPr>
          </a:p>
        </p:txBody>
      </p:sp>
    </p:spTree>
    <p:extLst>
      <p:ext uri="{BB962C8B-B14F-4D97-AF65-F5344CB8AC3E}">
        <p14:creationId xmlns:p14="http://schemas.microsoft.com/office/powerpoint/2010/main" val="128898969"/>
      </p:ext>
    </p:extLst>
  </p:cSld>
  <p:clrMapOvr>
    <a:masterClrMapping/>
  </p:clrMapOvr>
  <mc:AlternateContent xmlns:mc="http://schemas.openxmlformats.org/markup-compatibility/2006" xmlns:p14="http://schemas.microsoft.com/office/powerpoint/2010/main">
    <mc:Choice Requires="p14">
      <p:transition spd="slow" p14:dur="2000" advTm="29964"/>
    </mc:Choice>
    <mc:Fallback xmlns="">
      <p:transition spd="slow" advTm="299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515962" y="1397680"/>
            <a:ext cx="5205083" cy="5120954"/>
          </a:xfrm>
          <a:prstGeom prst="rect">
            <a:avLst/>
          </a:prstGeom>
        </p:spPr>
        <p:txBody>
          <a:bodyPr wrap="square">
            <a:spAutoFit/>
          </a:bodyPr>
          <a:lstStyle/>
          <a:p>
            <a:pPr algn="just" rtl="1">
              <a:lnSpc>
                <a:spcPct val="150000"/>
              </a:lnSpc>
            </a:pPr>
            <a:r>
              <a:rPr lang="ar-SY" sz="2000" dirty="0"/>
              <a:t>تُعتبر إدارة أنشطة التوزيع الذكي من الركائز الأساسية لنجاح الشركات في الأسواق الحديثة، حيث تتطلب بيئة الأعمال المتغيرة تبني تقنيات متطورة لتحسين الكفاءة وتقليل التكاليف. يلعب الذكاء الاصطناعي وتحليل البيانات دوراً محورياً في مراقبة وتوجيه عمليات التوزيع بشكل أكثر دقة وفعالية. بالإضافة إلى ذلك، تسهم تقنيات إنترنت الأشياء والبلوك تشين (</a:t>
            </a:r>
            <a:r>
              <a:rPr lang="en-US" sz="2000" dirty="0" err="1"/>
              <a:t>Blockhchain</a:t>
            </a:r>
            <a:r>
              <a:rPr lang="ar-SY" sz="2000" dirty="0"/>
              <a:t>) في توفير شفافية وأمان أعلى لسلاسل التوريد، مما يعزز ثقة العملاء والشركاء. يستعرض هذا المحور كيف تمكنت الشركات الرائدة من دمج هذه التقنيات لتحويل أنشطة التوزيع إلى نظام ذكي ومتفاعل، يحقق استجابة سريعة لمتغيرات السوق ويزيد من رضا العملاء.</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Tree>
    <p:custDataLst>
      <p:tags r:id="rId1"/>
    </p:custDataLst>
    <p:extLst>
      <p:ext uri="{BB962C8B-B14F-4D97-AF65-F5344CB8AC3E}">
        <p14:creationId xmlns:p14="http://schemas.microsoft.com/office/powerpoint/2010/main" val="3671198239"/>
      </p:ext>
    </p:extLst>
  </p:cSld>
  <p:clrMapOvr>
    <a:masterClrMapping/>
  </p:clrMapOvr>
  <p:transition spd="slow" advTm="80542">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36634" y="771739"/>
            <a:ext cx="6753432"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مقدمة عن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DHL</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ودورها في التوزيع الذكي</a:t>
            </a:r>
          </a:p>
        </p:txBody>
      </p:sp>
      <p:sp>
        <p:nvSpPr>
          <p:cNvPr id="48" name="TextBox 47"/>
          <p:cNvSpPr txBox="1"/>
          <p:nvPr/>
        </p:nvSpPr>
        <p:spPr>
          <a:xfrm>
            <a:off x="825500" y="1532270"/>
            <a:ext cx="10541000" cy="4582665"/>
          </a:xfrm>
          <a:prstGeom prst="rect">
            <a:avLst/>
          </a:prstGeom>
          <a:noFill/>
        </p:spPr>
        <p:txBody>
          <a:bodyPr wrap="square" rtlCol="0">
            <a:spAutoFit/>
          </a:bodyPr>
          <a:lstStyle/>
          <a:p>
            <a:pPr algn="just" rtl="1">
              <a:lnSpc>
                <a:spcPct val="250000"/>
              </a:lnSpc>
            </a:pPr>
            <a:r>
              <a:rPr lang="ar-SA" sz="2000" dirty="0">
                <a:effectLst/>
                <a:ea typeface="Times New Roman" panose="02020603050405020304" pitchFamily="18" charset="0"/>
                <a:cs typeface="Times New Roman" panose="02020603050405020304" pitchFamily="18" charset="0"/>
              </a:rPr>
              <a:t>هي شركة عالمية رائدة في خدمات الشحن والتوصيل السريع والحلول اللوجستية</a:t>
            </a:r>
            <a:r>
              <a:rPr lang="ar-SY" sz="2000" dirty="0">
                <a:effectLst/>
                <a:ea typeface="Times New Roman" panose="02020603050405020304" pitchFamily="18" charset="0"/>
                <a:cs typeface="Times New Roman" panose="02020603050405020304" pitchFamily="18" charset="0"/>
              </a:rPr>
              <a:t> (أي إدارة إيصال المواد والمنتجات إلى العملاء)</a:t>
            </a:r>
            <a:r>
              <a:rPr lang="ar-SA" sz="2000" dirty="0">
                <a:effectLst/>
                <a:ea typeface="Times New Roman" panose="02020603050405020304" pitchFamily="18" charset="0"/>
                <a:cs typeface="Times New Roman" panose="02020603050405020304" pitchFamily="18" charset="0"/>
              </a:rPr>
              <a:t>.</a:t>
            </a:r>
            <a:r>
              <a:rPr lang="ar-SY" sz="2000" dirty="0">
                <a:effectLst/>
                <a:ea typeface="Times New Roman" panose="02020603050405020304" pitchFamily="18" charset="0"/>
                <a:cs typeface="Times New Roman" panose="02020603050405020304" pitchFamily="18" charset="0"/>
              </a:rPr>
              <a:t> </a:t>
            </a:r>
            <a:r>
              <a:rPr lang="ar-SA" sz="2000" dirty="0">
                <a:effectLst/>
                <a:ea typeface="Times New Roman" panose="02020603050405020304" pitchFamily="18" charset="0"/>
                <a:cs typeface="Times New Roman" panose="02020603050405020304" pitchFamily="18" charset="0"/>
              </a:rPr>
              <a:t>تأسست عام 1969 كشركة شحن دولية صغيرة، لكنها تحولت اليوم إلى شبكة توزيع عالمية تغطي أكثر من </a:t>
            </a:r>
            <a:r>
              <a:rPr lang="ar-SY" sz="2000" dirty="0">
                <a:effectLst/>
                <a:ea typeface="Times New Roman" panose="02020603050405020304" pitchFamily="18" charset="0"/>
                <a:cs typeface="Times New Roman" panose="02020603050405020304" pitchFamily="18" charset="0"/>
              </a:rPr>
              <a:t>(</a:t>
            </a:r>
            <a:r>
              <a:rPr lang="ar-SA" sz="2000" dirty="0">
                <a:effectLst/>
                <a:ea typeface="Times New Roman" panose="02020603050405020304" pitchFamily="18" charset="0"/>
                <a:cs typeface="Times New Roman" panose="02020603050405020304" pitchFamily="18" charset="0"/>
              </a:rPr>
              <a:t>220</a:t>
            </a:r>
            <a:r>
              <a:rPr lang="ar-SY" sz="2000" dirty="0">
                <a:effectLst/>
                <a:ea typeface="Times New Roman" panose="02020603050405020304" pitchFamily="18" charset="0"/>
                <a:cs typeface="Times New Roman" panose="02020603050405020304" pitchFamily="18" charset="0"/>
              </a:rPr>
              <a:t>) </a:t>
            </a:r>
            <a:r>
              <a:rPr lang="ar-SA" sz="2000" dirty="0">
                <a:effectLst/>
                <a:ea typeface="Times New Roman" panose="02020603050405020304" pitchFamily="18" charset="0"/>
                <a:cs typeface="Times New Roman" panose="02020603050405020304" pitchFamily="18" charset="0"/>
              </a:rPr>
              <a:t>دولة. خلال العقد الأخير، استثمرت الشركة بشكل ضخم في أنظمة التوزيع الذكي </a:t>
            </a:r>
            <a:r>
              <a:rPr lang="ar-SY" sz="2000" dirty="0">
                <a:effectLst/>
                <a:ea typeface="Times New Roman" panose="02020603050405020304" pitchFamily="18" charset="0"/>
                <a:cs typeface="Times New Roman" panose="02020603050405020304" pitchFamily="18" charset="0"/>
              </a:rPr>
              <a:t>(</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Smart Distribution</a:t>
            </a:r>
            <a:r>
              <a:rPr lang="ar-SY" sz="2000" dirty="0">
                <a:effectLst/>
                <a:ea typeface="Times New Roman" panose="02020603050405020304" pitchFamily="18" charset="0"/>
                <a:cs typeface="Times New Roman" panose="02020603050405020304" pitchFamily="18" charset="0"/>
              </a:rPr>
              <a:t>)</a:t>
            </a:r>
            <a:r>
              <a:rPr lang="en-US" sz="2000" dirty="0">
                <a:effectLst/>
                <a:ea typeface="Times New Roman" panose="02020603050405020304" pitchFamily="18" charset="0"/>
                <a:cs typeface="Times New Roman" panose="02020603050405020304" pitchFamily="18" charset="0"/>
              </a:rPr>
              <a:t> </a:t>
            </a:r>
            <a:r>
              <a:rPr lang="ar-SA" sz="2000" dirty="0">
                <a:effectLst/>
                <a:ea typeface="Times New Roman" panose="02020603050405020304" pitchFamily="18" charset="0"/>
                <a:cs typeface="Times New Roman" panose="02020603050405020304" pitchFamily="18" charset="0"/>
              </a:rPr>
              <a:t>لتسريع الشحن، تحسين دقة التسليم، وتقليل التكاليف. تطبق </a:t>
            </a:r>
            <a:r>
              <a:rPr lang="ar-SY" sz="2000" dirty="0">
                <a:effectLst/>
                <a:ea typeface="Times New Roman" panose="02020603050405020304" pitchFamily="18" charset="0"/>
                <a:cs typeface="Times New Roman" panose="02020603050405020304" pitchFamily="18" charset="0"/>
              </a:rPr>
              <a:t>(</a:t>
            </a:r>
            <a:r>
              <a:rPr lang="en-US" sz="2000" dirty="0">
                <a:effectLst/>
                <a:ea typeface="Times New Roman" panose="02020603050405020304" pitchFamily="18" charset="0"/>
                <a:cs typeface="Times New Roman" panose="02020603050405020304" pitchFamily="18" charset="0"/>
              </a:rPr>
              <a:t>DHL</a:t>
            </a:r>
            <a:r>
              <a:rPr lang="ar-SY" sz="2000" dirty="0">
                <a:effectLst/>
                <a:ea typeface="Times New Roman" panose="02020603050405020304" pitchFamily="18" charset="0"/>
                <a:cs typeface="Times New Roman" panose="02020603050405020304" pitchFamily="18" charset="0"/>
              </a:rPr>
              <a:t>) </a:t>
            </a:r>
            <a:r>
              <a:rPr lang="ar-SA" sz="2000" dirty="0">
                <a:effectLst/>
                <a:ea typeface="Times New Roman" panose="02020603050405020304" pitchFamily="18" charset="0"/>
                <a:cs typeface="Times New Roman" panose="02020603050405020304" pitchFamily="18" charset="0"/>
              </a:rPr>
              <a:t>حالياً أكثر من </a:t>
            </a:r>
            <a:r>
              <a:rPr lang="ar-SY" sz="2000" dirty="0">
                <a:effectLst/>
                <a:ea typeface="Times New Roman" panose="02020603050405020304" pitchFamily="18" charset="0"/>
                <a:cs typeface="Times New Roman" panose="02020603050405020304" pitchFamily="18" charset="0"/>
              </a:rPr>
              <a:t>(</a:t>
            </a:r>
            <a:r>
              <a:rPr lang="ar-SA" sz="2000" dirty="0">
                <a:effectLst/>
                <a:ea typeface="Times New Roman" panose="02020603050405020304" pitchFamily="18" charset="0"/>
                <a:cs typeface="Times New Roman" panose="02020603050405020304" pitchFamily="18" charset="0"/>
              </a:rPr>
              <a:t>100</a:t>
            </a:r>
            <a:r>
              <a:rPr lang="ar-SY" sz="2000" dirty="0">
                <a:effectLst/>
                <a:ea typeface="Times New Roman" panose="02020603050405020304" pitchFamily="18" charset="0"/>
                <a:cs typeface="Times New Roman" panose="02020603050405020304" pitchFamily="18" charset="0"/>
              </a:rPr>
              <a:t>) </a:t>
            </a:r>
            <a:r>
              <a:rPr lang="ar-SA" sz="2000" dirty="0">
                <a:effectLst/>
                <a:ea typeface="Times New Roman" panose="02020603050405020304" pitchFamily="18" charset="0"/>
                <a:cs typeface="Times New Roman" panose="02020603050405020304" pitchFamily="18" charset="0"/>
              </a:rPr>
              <a:t>مشروع رقمي لتحديث أنظمة المستودعات، </a:t>
            </a:r>
            <a:endParaRPr lang="ar-SY" sz="2000" dirty="0">
              <a:effectLst/>
              <a:ea typeface="Times New Roman" panose="02020603050405020304" pitchFamily="18" charset="0"/>
              <a:cs typeface="Times New Roman" panose="02020603050405020304" pitchFamily="18" charset="0"/>
            </a:endParaRPr>
          </a:p>
          <a:p>
            <a:pPr algn="just" rtl="1">
              <a:lnSpc>
                <a:spcPct val="250000"/>
              </a:lnSpc>
            </a:pPr>
            <a:r>
              <a:rPr lang="ar-SA" sz="2000" dirty="0">
                <a:effectLst/>
                <a:ea typeface="Times New Roman" panose="02020603050405020304" pitchFamily="18" charset="0"/>
                <a:cs typeface="Times New Roman" panose="02020603050405020304" pitchFamily="18" charset="0"/>
              </a:rPr>
              <a:t>تخطيط الطرق، ومتابعة الشحنات في الوقت الفعلي. يُعتبر دمج التقنيات الحديثة في </a:t>
            </a:r>
            <a:endParaRPr lang="ar-SY" sz="2000" dirty="0">
              <a:effectLst/>
              <a:ea typeface="Times New Roman" panose="02020603050405020304" pitchFamily="18" charset="0"/>
              <a:cs typeface="Times New Roman" panose="02020603050405020304" pitchFamily="18" charset="0"/>
            </a:endParaRPr>
          </a:p>
          <a:p>
            <a:pPr algn="just" rtl="1">
              <a:lnSpc>
                <a:spcPct val="250000"/>
              </a:lnSpc>
            </a:pPr>
            <a:r>
              <a:rPr lang="ar-SA" sz="2000" dirty="0">
                <a:effectLst/>
                <a:ea typeface="Times New Roman" panose="02020603050405020304" pitchFamily="18" charset="0"/>
                <a:cs typeface="Times New Roman" panose="02020603050405020304" pitchFamily="18" charset="0"/>
              </a:rPr>
              <a:t>عمليات التوزيع عاملاً رئيسياً في حفاظ </a:t>
            </a:r>
            <a:r>
              <a:rPr lang="ar-SY" sz="2000" dirty="0">
                <a:effectLst/>
                <a:ea typeface="Times New Roman" panose="02020603050405020304" pitchFamily="18" charset="0"/>
                <a:cs typeface="Times New Roman" panose="02020603050405020304" pitchFamily="18" charset="0"/>
              </a:rPr>
              <a:t>(</a:t>
            </a:r>
            <a:r>
              <a:rPr lang="en-US" sz="2000" dirty="0">
                <a:effectLst/>
                <a:ea typeface="Times New Roman" panose="02020603050405020304" pitchFamily="18" charset="0"/>
                <a:cs typeface="Times New Roman" panose="02020603050405020304" pitchFamily="18" charset="0"/>
              </a:rPr>
              <a:t>DHL</a:t>
            </a:r>
            <a:r>
              <a:rPr lang="ar-SY" sz="2000" dirty="0">
                <a:effectLst/>
                <a:ea typeface="Times New Roman" panose="02020603050405020304" pitchFamily="18" charset="0"/>
                <a:cs typeface="Times New Roman" panose="02020603050405020304" pitchFamily="18" charset="0"/>
              </a:rPr>
              <a:t>) </a:t>
            </a:r>
            <a:r>
              <a:rPr lang="ar-SA" sz="2000" dirty="0">
                <a:effectLst/>
                <a:ea typeface="Times New Roman" panose="02020603050405020304" pitchFamily="18" charset="0"/>
                <a:cs typeface="Times New Roman" panose="02020603050405020304" pitchFamily="18" charset="0"/>
              </a:rPr>
              <a:t>على مكانتها</a:t>
            </a:r>
            <a:r>
              <a:rPr lang="ar-SY" sz="2000" dirty="0">
                <a:effectLst/>
                <a:ea typeface="Times New Roman" panose="02020603050405020304" pitchFamily="18" charset="0"/>
                <a:cs typeface="Times New Roman" panose="02020603050405020304" pitchFamily="18" charset="0"/>
              </a:rPr>
              <a:t> </a:t>
            </a:r>
            <a:r>
              <a:rPr lang="ar-SA" sz="2000" dirty="0">
                <a:effectLst/>
                <a:ea typeface="Times New Roman" panose="02020603050405020304" pitchFamily="18" charset="0"/>
                <a:cs typeface="Times New Roman" panose="02020603050405020304" pitchFamily="18" charset="0"/>
              </a:rPr>
              <a:t> الريادية</a:t>
            </a:r>
            <a:r>
              <a:rPr lang="ar-SY" sz="2000" dirty="0">
                <a:effectLst/>
                <a:ea typeface="Times New Roman" panose="02020603050405020304" pitchFamily="18" charset="0"/>
                <a:cs typeface="Times New Roman" panose="02020603050405020304" pitchFamily="18" charset="0"/>
              </a:rPr>
              <a:t> </a:t>
            </a:r>
            <a:r>
              <a:rPr lang="ar-SA" sz="2000" dirty="0">
                <a:effectLst/>
                <a:ea typeface="Times New Roman" panose="02020603050405020304" pitchFamily="18" charset="0"/>
                <a:cs typeface="Times New Roman" panose="02020603050405020304" pitchFamily="18" charset="0"/>
              </a:rPr>
              <a:t>عالمياً وسط المنافسة المتزايدة.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2290" name="Picture 2" descr="DHL Express Middle East">
            <a:extLst>
              <a:ext uri="{FF2B5EF4-FFF2-40B4-BE49-F238E27FC236}">
                <a16:creationId xmlns:a16="http://schemas.microsoft.com/office/drawing/2014/main" id="{92EA4DE8-F1BA-41E9-9BC5-95C162E4C42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5071" y="3820621"/>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956592090"/>
      </p:ext>
    </p:extLst>
  </p:cSld>
  <p:clrMapOvr>
    <a:masterClrMapping/>
  </p:clrMapOvr>
  <mc:AlternateContent xmlns:mc="http://schemas.openxmlformats.org/markup-compatibility/2006" xmlns:p14="http://schemas.microsoft.com/office/powerpoint/2010/main">
    <mc:Choice Requires="p14">
      <p:transition p14:dur="10" advTm="186904"/>
    </mc:Choice>
    <mc:Fallback xmlns="">
      <p:transition advTm="18690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74497" y="941193"/>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مفاهيم التوزيع الذكي وتطوراته في (</a:t>
            </a:r>
            <a:r>
              <a:rPr lang="en-US" sz="2600" b="1" dirty="0">
                <a:solidFill>
                  <a:srgbClr val="00B0F0"/>
                </a:solidFill>
                <a:latin typeface="Times New Roman" panose="02020603050405020304" pitchFamily="18" charset="0"/>
                <a:ea typeface="Tahoma" panose="020B0604030504040204" pitchFamily="34" charset="0"/>
                <a:cs typeface="Times New Roman" panose="02020603050405020304" pitchFamily="18" charset="0"/>
              </a:rPr>
              <a:t>DHL</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825500" y="1544832"/>
            <a:ext cx="10541000" cy="4575035"/>
          </a:xfrm>
          <a:prstGeom prst="rect">
            <a:avLst/>
          </a:prstGeom>
          <a:noFill/>
        </p:spPr>
        <p:txBody>
          <a:bodyPr wrap="square" rtlCol="0">
            <a:spAutoFit/>
          </a:bodyPr>
          <a:lstStyle/>
          <a:p>
            <a:pPr algn="just" rtl="1">
              <a:lnSpc>
                <a:spcPct val="250000"/>
              </a:lnSpc>
            </a:pPr>
            <a:r>
              <a:rPr lang="ar-SY" sz="2000" dirty="0"/>
              <a:t>تعتمد (</a:t>
            </a:r>
            <a:r>
              <a:rPr lang="en-US" sz="2000" dirty="0">
                <a:latin typeface="Times New Roman" panose="02020603050405020304" pitchFamily="18" charset="0"/>
                <a:cs typeface="Times New Roman" panose="02020603050405020304" pitchFamily="18" charset="0"/>
              </a:rPr>
              <a:t>DHL</a:t>
            </a:r>
            <a:r>
              <a:rPr lang="ar-SY" sz="2000" dirty="0"/>
              <a:t>) على مفهوم التوزيع الذكي الذي يدمج بين البيانات الضخمة، التحليلات التنبؤية، والأنظمة الآلية. </a:t>
            </a:r>
          </a:p>
          <a:p>
            <a:pPr algn="just" rtl="1">
              <a:lnSpc>
                <a:spcPct val="250000"/>
              </a:lnSpc>
            </a:pPr>
            <a:r>
              <a:rPr lang="ar-SY" sz="2000" dirty="0"/>
              <a:t>هذا يتيح التنبؤ بالطلب، تحسين المسارات، وتقليل أوقات الانتظار. ففي موسم التسوق لعام (</a:t>
            </a:r>
            <a:r>
              <a:rPr lang="ar-SY" sz="2000" dirty="0">
                <a:latin typeface="Times New Roman" panose="02020603050405020304" pitchFamily="18" charset="0"/>
                <a:cs typeface="Times New Roman" panose="02020603050405020304" pitchFamily="18" charset="0"/>
              </a:rPr>
              <a:t>2023</a:t>
            </a:r>
            <a:r>
              <a:rPr lang="ar-SY" sz="2000" dirty="0"/>
              <a:t>)، استخدمت (</a:t>
            </a:r>
            <a:r>
              <a:rPr lang="en-US" sz="2000" dirty="0">
                <a:latin typeface="Times New Roman" panose="02020603050405020304" pitchFamily="18" charset="0"/>
                <a:cs typeface="Times New Roman" panose="02020603050405020304" pitchFamily="18" charset="0"/>
              </a:rPr>
              <a:t>DHL</a:t>
            </a:r>
            <a:r>
              <a:rPr lang="ar-SY" sz="2000" dirty="0"/>
              <a:t>) نظام توقع الطلب (</a:t>
            </a:r>
            <a:r>
              <a:rPr lang="en-US" sz="2000" dirty="0">
                <a:latin typeface="Times New Roman" panose="02020603050405020304" pitchFamily="18" charset="0"/>
                <a:cs typeface="Times New Roman" panose="02020603050405020304" pitchFamily="18" charset="0"/>
              </a:rPr>
              <a:t>Demand Forecasting System </a:t>
            </a:r>
            <a:r>
              <a:rPr lang="ar-SY" sz="2000" dirty="0"/>
              <a:t>) للتنبؤ بعدد الشحنات قبل أسبوعين من ذروة الطلب، مما مكنها من توزيع الموارد بشكل مثالي. هذه الخطوات رفعت معدل الالتزام بمواعيد التسليم إلى أكثر من (</a:t>
            </a:r>
            <a:r>
              <a:rPr lang="ar-SY" sz="2000" dirty="0">
                <a:latin typeface="Times New Roman" panose="02020603050405020304" pitchFamily="18" charset="0"/>
                <a:cs typeface="Times New Roman" panose="02020603050405020304" pitchFamily="18" charset="0"/>
              </a:rPr>
              <a:t>97</a:t>
            </a:r>
            <a:r>
              <a:rPr lang="ar-SY" sz="2000" dirty="0"/>
              <a:t>%). </a:t>
            </a:r>
          </a:p>
          <a:p>
            <a:pPr algn="just" rtl="1">
              <a:lnSpc>
                <a:spcPct val="250000"/>
              </a:lnSpc>
            </a:pPr>
            <a:r>
              <a:rPr lang="ar-SY" sz="2000" dirty="0"/>
              <a:t>ويتواصل تطوير هذه الأنظمة لتشمل المزيد من التكامل مع تقنيات الذكاء الاصطناعي </a:t>
            </a:r>
          </a:p>
          <a:p>
            <a:pPr algn="just" rtl="1">
              <a:lnSpc>
                <a:spcPct val="250000"/>
              </a:lnSpc>
            </a:pPr>
            <a:r>
              <a:rPr lang="ar-SY" sz="2000" dirty="0"/>
              <a:t>لتحسين أداء العمليات بشكل مستدام.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3314" name="Picture 2" descr="accelerate ecommerce momentum ...">
            <a:extLst>
              <a:ext uri="{FF2B5EF4-FFF2-40B4-BE49-F238E27FC236}">
                <a16:creationId xmlns:a16="http://schemas.microsoft.com/office/drawing/2014/main" id="{2917CC7F-9EEF-4E6E-8795-58852580A64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4212123"/>
            <a:ext cx="3242037" cy="17046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414933748"/>
      </p:ext>
    </p:extLst>
  </p:cSld>
  <p:clrMapOvr>
    <a:masterClrMapping/>
  </p:clrMapOvr>
  <mc:AlternateContent xmlns:mc="http://schemas.openxmlformats.org/markup-compatibility/2006" xmlns:p14="http://schemas.microsoft.com/office/powerpoint/2010/main">
    <mc:Choice Requires="p14">
      <p:transition p14:dur="10" advTm="164759"/>
    </mc:Choice>
    <mc:Fallback xmlns="">
      <p:transition advTm="16475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740841" y="720786"/>
            <a:ext cx="6918842"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تقنيات الذكاء الاصطناعي وتحليل البيانات في إدارة التوزيع</a:t>
            </a:r>
          </a:p>
        </p:txBody>
      </p:sp>
      <p:sp>
        <p:nvSpPr>
          <p:cNvPr id="48" name="TextBox 47"/>
          <p:cNvSpPr txBox="1"/>
          <p:nvPr/>
        </p:nvSpPr>
        <p:spPr>
          <a:xfrm>
            <a:off x="825500" y="1715849"/>
            <a:ext cx="10541000" cy="4921284"/>
          </a:xfrm>
          <a:prstGeom prst="rect">
            <a:avLst/>
          </a:prstGeom>
          <a:noFill/>
        </p:spPr>
        <p:txBody>
          <a:bodyPr wrap="square" rtlCol="0">
            <a:spAutoFit/>
          </a:bodyPr>
          <a:lstStyle/>
          <a:p>
            <a:pPr algn="just" rtl="1">
              <a:lnSpc>
                <a:spcPct val="200000"/>
              </a:lnSpc>
            </a:pPr>
            <a:r>
              <a:rPr lang="ar-SY" sz="2000" dirty="0"/>
              <a:t>قامت (</a:t>
            </a:r>
            <a:r>
              <a:rPr lang="en-US" sz="2000" dirty="0">
                <a:latin typeface="Times New Roman" panose="02020603050405020304" pitchFamily="18" charset="0"/>
                <a:cs typeface="Times New Roman" panose="02020603050405020304" pitchFamily="18" charset="0"/>
              </a:rPr>
              <a:t>DHL</a:t>
            </a:r>
            <a:r>
              <a:rPr lang="ar-SY" sz="2000" dirty="0"/>
              <a:t>) بتطوير منصة ذكاء اصطناعي اسمها (</a:t>
            </a:r>
            <a:r>
              <a:rPr lang="en-US" sz="2000" dirty="0"/>
              <a:t>My Supply Chain</a:t>
            </a:r>
            <a:r>
              <a:rPr lang="ar-SY" sz="2000" dirty="0"/>
              <a:t>)</a:t>
            </a:r>
            <a:r>
              <a:rPr lang="en-US" sz="2000" dirty="0"/>
              <a:t>، </a:t>
            </a:r>
            <a:r>
              <a:rPr lang="ar-SY" sz="2000" dirty="0"/>
              <a:t>تتيح تتبع الشحنات، توقع تأخيرات محتملة، واقتراح بدائل فورية. تعتمد المنصة على تحليل بيانات من ملايين عمليات التسليم السابقة لتحديد الأنماط وتوقع الأعطال. مثال عملي: عند توقع ازدحام في ميناء سنغافورة، يقوم النظام تلقائياً بإعادة توجيه الحاويات إلى ميناء بديل قبل أن تتأخر. </a:t>
            </a:r>
            <a:endParaRPr lang="en-US" sz="2000" dirty="0"/>
          </a:p>
          <a:p>
            <a:pPr algn="just" rtl="1">
              <a:lnSpc>
                <a:spcPct val="200000"/>
              </a:lnSpc>
            </a:pPr>
            <a:r>
              <a:rPr lang="ar-SY" sz="2000" dirty="0"/>
              <a:t>هذه القرارات التلقائية ساعدت في تقليل زمن التوصيل بنسبة (15%). تعمل (</a:t>
            </a:r>
            <a:r>
              <a:rPr lang="en-US" sz="2000" dirty="0"/>
              <a:t>DHL</a:t>
            </a:r>
            <a:r>
              <a:rPr lang="ar-SY" sz="2000" dirty="0"/>
              <a:t>) باستمرار على تحديث خوارزميات الذكاء الاصطناعي لتعزيز دقة التوقعات وتقديم حلول أكثر فعالية.</a:t>
            </a:r>
          </a:p>
          <a:p>
            <a:pPr algn="just" rtl="1">
              <a:lnSpc>
                <a:spcPct val="200000"/>
              </a:lnSpc>
            </a:pPr>
            <a:r>
              <a:rPr lang="ar-SY" sz="2000" dirty="0"/>
              <a:t>للاطلاع على رابط منصة (</a:t>
            </a:r>
            <a:r>
              <a:rPr lang="en-US" sz="2000" dirty="0"/>
              <a:t>My Supply Chain</a:t>
            </a:r>
            <a:r>
              <a:rPr lang="ar-SY" sz="2000" dirty="0"/>
              <a:t>) :</a:t>
            </a:r>
          </a:p>
          <a:p>
            <a:pPr algn="just" rtl="1">
              <a:lnSpc>
                <a:spcPct val="200000"/>
              </a:lnSpc>
            </a:pPr>
            <a:r>
              <a:rPr lang="en-US" sz="2000" dirty="0"/>
              <a:t> </a:t>
            </a:r>
            <a:r>
              <a:rPr lang="en-US" sz="2000" dirty="0">
                <a:hlinkClick r:id="rId3"/>
              </a:rPr>
              <a:t>https://www.dhl.com/us-en/home/supply-chain/mysupplychain.html?utm</a:t>
            </a:r>
            <a:endParaRPr lang="ar-SY" sz="2000" dirty="0"/>
          </a:p>
          <a:p>
            <a:pPr algn="just" rtl="1">
              <a:lnSpc>
                <a:spcPct val="200000"/>
              </a:lnSpc>
            </a:pPr>
            <a:endParaRPr lang="ar-SY"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4338" name="Picture 2" descr="DHL Supply Chain – bitci">
            <a:extLst>
              <a:ext uri="{FF2B5EF4-FFF2-40B4-BE49-F238E27FC236}">
                <a16:creationId xmlns:a16="http://schemas.microsoft.com/office/drawing/2014/main" id="{DFD84972-BB2F-4276-8F8E-280386B2357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84283" y="3980271"/>
            <a:ext cx="2143125" cy="2143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44597820"/>
      </p:ext>
    </p:extLst>
  </p:cSld>
  <p:clrMapOvr>
    <a:masterClrMapping/>
  </p:clrMapOvr>
  <mc:AlternateContent xmlns:mc="http://schemas.openxmlformats.org/markup-compatibility/2006" xmlns:p14="http://schemas.microsoft.com/office/powerpoint/2010/main">
    <mc:Choice Requires="p14">
      <p:transition p14:dur="10" advTm="190495"/>
    </mc:Choice>
    <mc:Fallback xmlns="">
      <p:transition advTm="19049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99455" y="741992"/>
            <a:ext cx="6619021"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دور إنترنت الأشياء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IoT</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 </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والبلوك تشين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Blockchain</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في التوزيع الذكي</a:t>
            </a:r>
          </a:p>
        </p:txBody>
      </p:sp>
      <p:sp>
        <p:nvSpPr>
          <p:cNvPr id="48" name="TextBox 47"/>
          <p:cNvSpPr txBox="1"/>
          <p:nvPr/>
        </p:nvSpPr>
        <p:spPr>
          <a:xfrm>
            <a:off x="739518" y="1790242"/>
            <a:ext cx="10812720" cy="3806940"/>
          </a:xfrm>
          <a:prstGeom prst="rect">
            <a:avLst/>
          </a:prstGeom>
          <a:noFill/>
        </p:spPr>
        <p:txBody>
          <a:bodyPr wrap="square" rtlCol="0">
            <a:spAutoFit/>
          </a:bodyPr>
          <a:lstStyle/>
          <a:p>
            <a:pPr marL="231775" algn="just" rtl="1">
              <a:lnSpc>
                <a:spcPct val="250000"/>
              </a:lnSpc>
            </a:pPr>
            <a:r>
              <a:rPr lang="ar-SY" sz="2000" dirty="0">
                <a:latin typeface="Times New Roman" panose="02020603050405020304" pitchFamily="18" charset="0"/>
              </a:rPr>
              <a:t>تستخدم (</a:t>
            </a:r>
            <a:r>
              <a:rPr lang="en-US" sz="2000" dirty="0">
                <a:latin typeface="Times New Roman" panose="02020603050405020304" pitchFamily="18" charset="0"/>
              </a:rPr>
              <a:t>DHL</a:t>
            </a:r>
            <a:r>
              <a:rPr lang="ar-SY" sz="2000" dirty="0">
                <a:latin typeface="Times New Roman" panose="02020603050405020304" pitchFamily="18" charset="0"/>
              </a:rPr>
              <a:t>) أجهزة استشعار متصلة عبر إنترنت الأشياء لمراقبة حالة الشحنات الحساسة، مثل الأدوية واللقاحات، من حيث درجة الحرارة والرطوبة أثناء النقل. وعند أي انحراف عن المعايير، يتم إرسال تنبيه فوري للمسؤولين. أما البلوك تشين (</a:t>
            </a:r>
            <a:r>
              <a:rPr lang="en-US" sz="2000" dirty="0">
                <a:latin typeface="Times New Roman" panose="02020603050405020304" pitchFamily="18" charset="0"/>
              </a:rPr>
              <a:t>(Blockchain</a:t>
            </a:r>
            <a:r>
              <a:rPr lang="ar-SY" sz="2000" dirty="0">
                <a:latin typeface="Times New Roman" panose="02020603050405020304" pitchFamily="18" charset="0"/>
              </a:rPr>
              <a:t>، فتطبقه (</a:t>
            </a:r>
            <a:r>
              <a:rPr lang="en-US" sz="2000" dirty="0">
                <a:latin typeface="Times New Roman" panose="02020603050405020304" pitchFamily="18" charset="0"/>
              </a:rPr>
              <a:t>DHL</a:t>
            </a:r>
            <a:r>
              <a:rPr lang="ar-SY" sz="2000" dirty="0">
                <a:latin typeface="Times New Roman" panose="02020603050405020304" pitchFamily="18" charset="0"/>
              </a:rPr>
              <a:t>) مع (</a:t>
            </a:r>
            <a:r>
              <a:rPr lang="en-US" sz="2000" dirty="0">
                <a:latin typeface="Times New Roman" panose="02020603050405020304" pitchFamily="18" charset="0"/>
              </a:rPr>
              <a:t>IBM</a:t>
            </a:r>
            <a:r>
              <a:rPr lang="ar-SY" sz="2000" dirty="0">
                <a:latin typeface="Times New Roman" panose="02020603050405020304" pitchFamily="18" charset="0"/>
              </a:rPr>
              <a:t>) لإنشاء سجل شحنات غير قابل للتلاعب، مما يضمن الشفافية والمصداقية بين الموردين والعملاء. هذه التقنية أثبتت فعاليتها خاصة في سلاسل التوريد الصيدلانية. كما تخطط (</a:t>
            </a:r>
            <a:r>
              <a:rPr lang="en-US" sz="2000" dirty="0">
                <a:latin typeface="Times New Roman" panose="02020603050405020304" pitchFamily="18" charset="0"/>
              </a:rPr>
              <a:t>DHL</a:t>
            </a:r>
            <a:r>
              <a:rPr lang="ar-SY" sz="2000" dirty="0">
                <a:latin typeface="Times New Roman" panose="02020603050405020304" pitchFamily="18" charset="0"/>
              </a:rPr>
              <a:t>) لتوسيع استخدام البلوك تشين (</a:t>
            </a:r>
            <a:r>
              <a:rPr lang="en-US" sz="2000" dirty="0">
                <a:latin typeface="Times New Roman" panose="02020603050405020304" pitchFamily="18" charset="0"/>
              </a:rPr>
              <a:t>(Blockchain</a:t>
            </a:r>
            <a:r>
              <a:rPr lang="ar-SY" sz="2000" dirty="0">
                <a:latin typeface="Times New Roman" panose="02020603050405020304" pitchFamily="18" charset="0"/>
              </a:rPr>
              <a:t> ليشمل مزيداً من القطاعات الصناعية خلال السنوات القادمة.</a:t>
            </a:r>
            <a:endParaRPr lang="en-US" sz="2000"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5362" name="Picture 2" descr="IBM &amp; DHL ARE HIRING : SOFTWARE ENGINEERS - Frontlines Media">
            <a:extLst>
              <a:ext uri="{FF2B5EF4-FFF2-40B4-BE49-F238E27FC236}">
                <a16:creationId xmlns:a16="http://schemas.microsoft.com/office/drawing/2014/main" id="{ADB89679-88E7-45AE-AD98-7A598889608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4833" y="4688549"/>
            <a:ext cx="3496580" cy="14721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320455602"/>
      </p:ext>
    </p:extLst>
  </p:cSld>
  <p:clrMapOvr>
    <a:masterClrMapping/>
  </p:clrMapOvr>
  <mc:AlternateContent xmlns:mc="http://schemas.openxmlformats.org/markup-compatibility/2006" xmlns:p14="http://schemas.microsoft.com/office/powerpoint/2010/main">
    <mc:Choice Requires="p14">
      <p:transition p14:dur="10" advTm="218345"/>
    </mc:Choice>
    <mc:Fallback xmlns="">
      <p:transition advTm="21834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99455" y="931455"/>
            <a:ext cx="6619021"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كيفية تنفيذ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DHL</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للتوزيع الذكي عملياً</a:t>
            </a:r>
          </a:p>
        </p:txBody>
      </p:sp>
      <p:sp>
        <p:nvSpPr>
          <p:cNvPr id="48" name="TextBox 47"/>
          <p:cNvSpPr txBox="1"/>
          <p:nvPr/>
        </p:nvSpPr>
        <p:spPr>
          <a:xfrm>
            <a:off x="849055" y="1665430"/>
            <a:ext cx="10812720" cy="4307077"/>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تبدأ (</a:t>
            </a:r>
            <a:r>
              <a:rPr lang="en-US" sz="2000" dirty="0">
                <a:latin typeface="Times New Roman" panose="02020603050405020304" pitchFamily="18" charset="0"/>
              </a:rPr>
              <a:t>DHL</a:t>
            </a:r>
            <a:r>
              <a:rPr lang="ar-SY" sz="2000" dirty="0">
                <a:latin typeface="Times New Roman" panose="02020603050405020304" pitchFamily="18" charset="0"/>
              </a:rPr>
              <a:t>) بجمع بيانات شاملة من المستودعات، الموانئ، ومراكز الفرز، ثم تُعالج هذه البيانات عبر أنظمة تحليل لحظية.</a:t>
            </a:r>
          </a:p>
          <a:p>
            <a:pPr marL="231775" algn="just" rtl="1">
              <a:lnSpc>
                <a:spcPct val="200000"/>
              </a:lnSpc>
            </a:pPr>
            <a:r>
              <a:rPr lang="en-US" sz="2000" dirty="0">
                <a:latin typeface="Times New Roman" panose="02020603050405020304" pitchFamily="18" charset="0"/>
              </a:rPr>
              <a:t> </a:t>
            </a:r>
            <a:r>
              <a:rPr lang="ar-SY" sz="2000" dirty="0">
                <a:latin typeface="Times New Roman" panose="02020603050405020304" pitchFamily="18" charset="0"/>
              </a:rPr>
              <a:t>بناءً على النتائج، يتم تحديد أولويات الشحن، إعادة توزيع المركبات، وإصدار أوامر مباشرة للسائقين عبر تطبيقات مخصصة. ففي أوروبا، تستخدم (</a:t>
            </a:r>
            <a:r>
              <a:rPr lang="en-US" sz="2000" dirty="0">
                <a:latin typeface="Times New Roman" panose="02020603050405020304" pitchFamily="18" charset="0"/>
              </a:rPr>
              <a:t>DHL</a:t>
            </a:r>
            <a:r>
              <a:rPr lang="ar-SY" sz="2000" dirty="0">
                <a:latin typeface="Times New Roman" panose="02020603050405020304" pitchFamily="18" charset="0"/>
              </a:rPr>
              <a:t>) خوارزمية الشاحنة الذكية (</a:t>
            </a:r>
            <a:r>
              <a:rPr lang="en-US" sz="2000" dirty="0">
                <a:latin typeface="Times New Roman" panose="02020603050405020304" pitchFamily="18" charset="0"/>
              </a:rPr>
              <a:t>Smart Truck</a:t>
            </a:r>
            <a:r>
              <a:rPr lang="ar-SY" sz="2000" dirty="0">
                <a:latin typeface="Times New Roman" panose="02020603050405020304" pitchFamily="18" charset="0"/>
              </a:rPr>
              <a:t>) التي تحدد المسار الأمثل في الصباح وتقوم بتحديثه كل (30) دقيقة بناءً على حركة المرور. تعتمد الشركة أيضاً على تقنيات التعلم الآلي لتحسين جدولة الشحنات وتقليل الانبعاثات الكربونية.</a:t>
            </a:r>
          </a:p>
          <a:p>
            <a:pPr marL="231775" algn="just" rtl="1">
              <a:lnSpc>
                <a:spcPct val="200000"/>
              </a:lnSpc>
            </a:pPr>
            <a:r>
              <a:rPr lang="ar-SY" sz="2000" dirty="0"/>
              <a:t>هذا التكامل بين البيانات والتحليل اللحظي يجعل عمليات (</a:t>
            </a:r>
            <a:r>
              <a:rPr lang="en-US" sz="2000" dirty="0"/>
              <a:t>DHL</a:t>
            </a:r>
            <a:r>
              <a:rPr lang="ar-SY" sz="2000" dirty="0"/>
              <a:t>) أكثر كفاءة واستجابة، </a:t>
            </a:r>
          </a:p>
          <a:p>
            <a:pPr marL="231775" algn="just" rtl="1">
              <a:lnSpc>
                <a:spcPct val="200000"/>
              </a:lnSpc>
            </a:pPr>
            <a:r>
              <a:rPr lang="ar-SY" sz="2000" dirty="0"/>
              <a:t>مما يساهم في تقليل التكاليف وتحسين تجربة العملاء بشكل ملحوظ.</a:t>
            </a:r>
            <a:endParaRPr lang="en-US" sz="2000"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332237" y="639506"/>
            <a:ext cx="1346613"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6386" name="Picture 2" descr="DHL Orders 10 Tesla Electric Semi ...">
            <a:extLst>
              <a:ext uri="{FF2B5EF4-FFF2-40B4-BE49-F238E27FC236}">
                <a16:creationId xmlns:a16="http://schemas.microsoft.com/office/drawing/2014/main" id="{FB05C7E6-E6D5-491A-B239-FE193C1EE6A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9056" y="4155595"/>
            <a:ext cx="3097793" cy="19306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732851829"/>
      </p:ext>
    </p:extLst>
  </p:cSld>
  <p:clrMapOvr>
    <a:masterClrMapping/>
  </p:clrMapOvr>
  <mc:AlternateContent xmlns:mc="http://schemas.openxmlformats.org/markup-compatibility/2006" xmlns:p14="http://schemas.microsoft.com/office/powerpoint/2010/main">
    <mc:Choice Requires="p14">
      <p:transition p14:dur="10" advTm="175283"/>
    </mc:Choice>
    <mc:Fallback xmlns="">
      <p:transition advTm="17528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588671" y="773807"/>
            <a:ext cx="6740306"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التحديات التي واجهت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DHL</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في تطبيق التوزيع الذكي</a:t>
            </a:r>
          </a:p>
        </p:txBody>
      </p:sp>
      <p:sp>
        <p:nvSpPr>
          <p:cNvPr id="48" name="TextBox 47"/>
          <p:cNvSpPr txBox="1"/>
          <p:nvPr/>
        </p:nvSpPr>
        <p:spPr>
          <a:xfrm>
            <a:off x="886409" y="1666103"/>
            <a:ext cx="10812720" cy="4305730"/>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واجهت (</a:t>
            </a:r>
            <a:r>
              <a:rPr lang="en-US" sz="2000" dirty="0">
                <a:latin typeface="Times New Roman" panose="02020603050405020304" pitchFamily="18" charset="0"/>
              </a:rPr>
              <a:t>DHL</a:t>
            </a:r>
            <a:r>
              <a:rPr lang="ar-SY" sz="2000" dirty="0">
                <a:latin typeface="Times New Roman" panose="02020603050405020304" pitchFamily="18" charset="0"/>
              </a:rPr>
              <a:t>) عقبات تتعلق بتكامل الأنظمة الجديدة مع البنية التحتية القديمة، خصوصاً في الأسواق النامية. كما واجهت تحديات في تدريب الموظفين على استخدام أدوات التحليلات والذكاء الاصطناعي. في بعض الحالات، أدت أعطال أجهزة الاستشعار إلى تأخير أو فقدان بيانات التتبع، ما استدعى إنشاء أنظمة نسخ احتياطي لحظية. كذلك كان على </a:t>
            </a:r>
            <a:endParaRPr lang="en-US" sz="2000" dirty="0">
              <a:latin typeface="Times New Roman" panose="02020603050405020304" pitchFamily="18" charset="0"/>
            </a:endParaRPr>
          </a:p>
          <a:p>
            <a:pPr marL="231775" algn="just" rtl="1">
              <a:lnSpc>
                <a:spcPct val="200000"/>
              </a:lnSpc>
            </a:pPr>
            <a:r>
              <a:rPr lang="ar-SY" sz="2000" dirty="0">
                <a:latin typeface="Times New Roman" panose="02020603050405020304" pitchFamily="18" charset="0"/>
              </a:rPr>
              <a:t>الشركة التعامل مع مخاوف العملاء بشأن الخصوصية عند تطبيق البلوك تشين (</a:t>
            </a:r>
            <a:r>
              <a:rPr lang="en-US" sz="2000" dirty="0">
                <a:latin typeface="Times New Roman" panose="02020603050405020304" pitchFamily="18" charset="0"/>
              </a:rPr>
              <a:t>Blockchain</a:t>
            </a:r>
            <a:r>
              <a:rPr lang="ar-SY" sz="2000" dirty="0">
                <a:latin typeface="Times New Roman" panose="02020603050405020304" pitchFamily="18" charset="0"/>
              </a:rPr>
              <a:t>). </a:t>
            </a:r>
          </a:p>
          <a:p>
            <a:pPr marL="231775" algn="just" rtl="1">
              <a:lnSpc>
                <a:spcPct val="200000"/>
              </a:lnSpc>
            </a:pPr>
            <a:r>
              <a:rPr lang="ar-SY" sz="2000" dirty="0">
                <a:latin typeface="Times New Roman" panose="02020603050405020304" pitchFamily="18" charset="0"/>
              </a:rPr>
              <a:t>تعمل (</a:t>
            </a:r>
            <a:r>
              <a:rPr lang="en-US" sz="2000" dirty="0">
                <a:latin typeface="Times New Roman" panose="02020603050405020304" pitchFamily="18" charset="0"/>
              </a:rPr>
              <a:t>DHL</a:t>
            </a:r>
            <a:r>
              <a:rPr lang="ar-SY" sz="2000" dirty="0">
                <a:latin typeface="Times New Roman" panose="02020603050405020304" pitchFamily="18" charset="0"/>
              </a:rPr>
              <a:t>) على تحديث برامج التدريب وتطوير البنية التقنية لتجاوز هذه التحديات بنجاح.</a:t>
            </a:r>
          </a:p>
          <a:p>
            <a:pPr marL="231775" algn="just" rtl="1">
              <a:lnSpc>
                <a:spcPct val="200000"/>
              </a:lnSpc>
            </a:pPr>
            <a:r>
              <a:rPr lang="ar-SY" sz="2000" dirty="0"/>
              <a:t>ولا تزال هذه العقبات تمثل تحديات مستمرة أمام (</a:t>
            </a:r>
            <a:r>
              <a:rPr lang="en-US" sz="2000" dirty="0">
                <a:latin typeface="Times New Roman" panose="02020603050405020304" pitchFamily="18" charset="0"/>
              </a:rPr>
              <a:t>DHL</a:t>
            </a:r>
            <a:r>
              <a:rPr lang="ar-SY" sz="2000" dirty="0"/>
              <a:t>) تتطلب جهوداً متواصلة لتحسين التكامل التقني وتطوير مهارات الموظفين لضمان تقديم خدمات فعّالة وموثوقة.</a:t>
            </a:r>
            <a:endParaRPr lang="ar-SY" sz="2000"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229600" y="639506"/>
            <a:ext cx="1449251"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سادساً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7410" name="Picture 2" descr="Barriers Stock Illustrations – 11,743 ...">
            <a:extLst>
              <a:ext uri="{FF2B5EF4-FFF2-40B4-BE49-F238E27FC236}">
                <a16:creationId xmlns:a16="http://schemas.microsoft.com/office/drawing/2014/main" id="{39FAF9E4-A81C-4C99-8AF6-21610D6BE2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6409" y="2977130"/>
            <a:ext cx="2466975" cy="18478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787590132"/>
      </p:ext>
    </p:extLst>
  </p:cSld>
  <p:clrMapOvr>
    <a:masterClrMapping/>
  </p:clrMapOvr>
  <mc:AlternateContent xmlns:mc="http://schemas.openxmlformats.org/markup-compatibility/2006" xmlns:p14="http://schemas.microsoft.com/office/powerpoint/2010/main">
    <mc:Choice Requires="p14">
      <p:transition p14:dur="10" advTm="209825"/>
    </mc:Choice>
    <mc:Fallback xmlns="">
      <p:transition advTm="20982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787874" y="931455"/>
            <a:ext cx="674030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النتائج المحققة وتأثيرها في السوق</a:t>
            </a:r>
          </a:p>
        </p:txBody>
      </p:sp>
      <p:sp>
        <p:nvSpPr>
          <p:cNvPr id="48" name="TextBox 47"/>
          <p:cNvSpPr txBox="1"/>
          <p:nvPr/>
        </p:nvSpPr>
        <p:spPr>
          <a:xfrm>
            <a:off x="739518" y="1802974"/>
            <a:ext cx="10812720" cy="4305730"/>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أسهمت تقنيات التوزيع الذكي في رفع كفاءة عمليات (</a:t>
            </a:r>
            <a:r>
              <a:rPr lang="en-US" sz="2000" dirty="0">
                <a:latin typeface="Times New Roman" panose="02020603050405020304" pitchFamily="18" charset="0"/>
              </a:rPr>
              <a:t>DHL</a:t>
            </a:r>
            <a:r>
              <a:rPr lang="ar-SY" sz="2000" dirty="0">
                <a:latin typeface="Times New Roman" panose="02020603050405020304" pitchFamily="18" charset="0"/>
              </a:rPr>
              <a:t>) بنسبة تزيد عن (20%)، وخفض تكاليف النقل بمقدار مئات الملايين سنوياً. كما عززت رضا العملاء من خلال تسليم أسرع وأكثر دقة، حتى في أوقات الذروة. في قطاع الأدوية، ارتفعت الثقة بخدمات الشركة بعد اعتماد إنترنت الأشياء والبلوك تشين (</a:t>
            </a:r>
            <a:r>
              <a:rPr lang="en-US" sz="2000" dirty="0">
                <a:latin typeface="Times New Roman" panose="02020603050405020304" pitchFamily="18" charset="0"/>
              </a:rPr>
              <a:t>Blockchain</a:t>
            </a:r>
            <a:r>
              <a:rPr lang="ar-SY" sz="2000" dirty="0">
                <a:latin typeface="Times New Roman" panose="02020603050405020304" pitchFamily="18" charset="0"/>
              </a:rPr>
              <a:t>). لضمان سلامة الشحنات. إن استمرار (</a:t>
            </a:r>
            <a:r>
              <a:rPr lang="en-US" sz="2000" dirty="0">
                <a:latin typeface="Times New Roman" panose="02020603050405020304" pitchFamily="18" charset="0"/>
              </a:rPr>
              <a:t>DHL</a:t>
            </a:r>
            <a:r>
              <a:rPr lang="ar-SY" sz="2000" dirty="0">
                <a:latin typeface="Times New Roman" panose="02020603050405020304" pitchFamily="18" charset="0"/>
              </a:rPr>
              <a:t>) في تطوير هذه التقنيات يرسخ موقعها كشريك لوجستي استراتيجي موثوق به على المستوى العالمي. ف</a:t>
            </a:r>
            <a:r>
              <a:rPr lang="ar-SY" sz="2000" dirty="0"/>
              <a:t>أسهمت هذه التحسينات في تعزيز قدرتها على المنافسة في الأسواق العالمية المتزايدة التعقيد، حيث أصبحت الشركة قادرة على الاستجابة السريعة لتغيرات الطلب والتحديات اللوجستية. كما ساعدت الابتكارات التقنية في فتح فرص جديدة للتوسع في قطاعات متخصصة مثل </a:t>
            </a:r>
            <a:endParaRPr lang="en-US" sz="2000" dirty="0"/>
          </a:p>
          <a:p>
            <a:pPr marL="231775" algn="just" rtl="1">
              <a:lnSpc>
                <a:spcPct val="200000"/>
              </a:lnSpc>
            </a:pPr>
            <a:r>
              <a:rPr lang="ar-SY" sz="2000"/>
              <a:t>الرعاية الصحية والتكنولوجيا </a:t>
            </a:r>
            <a:r>
              <a:rPr lang="ar-SY" sz="2000" dirty="0"/>
              <a:t>العالية، مما عزز من نموها واستدامتها على المدى الطويل.</a:t>
            </a:r>
            <a:endParaRPr lang="ar-SY" sz="2000"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350899" y="639506"/>
            <a:ext cx="1327952"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سابعاً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8434" name="Picture 2" descr="Results Character Stock Illustrations ...">
            <a:extLst>
              <a:ext uri="{FF2B5EF4-FFF2-40B4-BE49-F238E27FC236}">
                <a16:creationId xmlns:a16="http://schemas.microsoft.com/office/drawing/2014/main" id="{25D22158-1E11-4D96-A6B3-361F2524B23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2226" y="4750498"/>
            <a:ext cx="1831296" cy="133576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21344089"/>
      </p:ext>
    </p:extLst>
  </p:cSld>
  <p:clrMapOvr>
    <a:masterClrMapping/>
  </p:clrMapOvr>
  <mc:AlternateContent xmlns:mc="http://schemas.openxmlformats.org/markup-compatibility/2006" xmlns:p14="http://schemas.microsoft.com/office/powerpoint/2010/main">
    <mc:Choice Requires="p14">
      <p:transition p14:dur="10" advTm="196490"/>
    </mc:Choice>
    <mc:Fallback xmlns="">
      <p:transition advTm="19649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067888" y="721876"/>
            <a:ext cx="5450531" cy="129266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الرابع</a:t>
            </a:r>
          </a:p>
          <a:p>
            <a:pPr algn="ctr" rtl="1"/>
            <a:r>
              <a:rPr lang="ar-SY" sz="2600" dirty="0">
                <a:solidFill>
                  <a:srgbClr val="00B0F0"/>
                </a:solidFill>
                <a:latin typeface="Alexandria" charset="0"/>
                <a:cs typeface="Alexandria" charset="0"/>
              </a:rPr>
              <a:t>استخدام التقنيات الحديثة في الأنشطة الترويجية </a:t>
            </a:r>
          </a:p>
          <a:p>
            <a:pPr algn="ctr" rtl="1"/>
            <a:r>
              <a:rPr lang="ar-SY" sz="2600" dirty="0">
                <a:solidFill>
                  <a:srgbClr val="00B0F0"/>
                </a:solidFill>
                <a:latin typeface="Alexandria" charset="0"/>
                <a:cs typeface="Alexandria" charset="0"/>
              </a:rPr>
              <a:t> شركة (</a:t>
            </a:r>
            <a:r>
              <a:rPr lang="en-US" sz="2600" dirty="0">
                <a:solidFill>
                  <a:srgbClr val="00B0F0"/>
                </a:solidFill>
                <a:latin typeface="Times New Roman" panose="02020603050405020304" pitchFamily="18" charset="0"/>
                <a:cs typeface="Times New Roman" panose="02020603050405020304" pitchFamily="18" charset="0"/>
              </a:rPr>
              <a:t>Nike</a:t>
            </a:r>
            <a:r>
              <a:rPr lang="ar-SY" sz="2600" dirty="0">
                <a:solidFill>
                  <a:srgbClr val="00B0F0"/>
                </a:solidFill>
                <a:latin typeface="Alexandria" charset="0"/>
                <a:cs typeface="Alexandria" charset="0"/>
              </a:rPr>
              <a:t>)</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36592519"/>
      </p:ext>
    </p:extLst>
  </p:cSld>
  <p:clrMapOvr>
    <a:masterClrMapping/>
  </p:clrMapOvr>
  <mc:AlternateContent xmlns:mc="http://schemas.openxmlformats.org/markup-compatibility/2006" xmlns:p14="http://schemas.microsoft.com/office/powerpoint/2010/main">
    <mc:Choice Requires="p14">
      <p:transition spd="slow" p14:dur="2000" advTm="41104"/>
    </mc:Choice>
    <mc:Fallback xmlns="">
      <p:transition spd="slow" advTm="411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855406" y="1236146"/>
            <a:ext cx="4865639" cy="5120954"/>
          </a:xfrm>
          <a:prstGeom prst="rect">
            <a:avLst/>
          </a:prstGeom>
        </p:spPr>
        <p:txBody>
          <a:bodyPr wrap="square">
            <a:spAutoFit/>
          </a:bodyPr>
          <a:lstStyle/>
          <a:p>
            <a:pPr algn="just" rtl="1">
              <a:lnSpc>
                <a:spcPct val="150000"/>
              </a:lnSpc>
            </a:pPr>
            <a:r>
              <a:rPr lang="ar-SY" sz="2000" dirty="0"/>
              <a:t>شهدت الأنشطة الترويجية تحولاً جذرياً مع تقدم التقنيات الرقمية، حيث أصبح بإمكان الشركات تحليل سلوك العملاء بدقة وتخصيص المحتوى الإعلاني بما يتناسب مع احتياجاتهم الفردية. تتيح أدوات الإعلان الرقمي الحديثة والترويج القائم على البيانات فرصاً غير مسبوقة للوصول إلى الجمهور المستهدف بشكل أكثر فعالية وكفاءة. كما أدى التكامل بين القنوات الرقمية والتقليدية إلى خلق تجارب تسويقية متكاملة تزيد من تأثير الحملات الترويجية. يسلط هذا المحور الضوء على كيفية توظيف الشركات العالمية لهذه التقنيات لتحسين الأداء الترويجي وتعزيز التفاعل مع العملاء في بيئة تنافسية متغيرة بسرعة.</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78005244"/>
      </p:ext>
    </p:extLst>
  </p:cSld>
  <p:clrMapOvr>
    <a:masterClrMapping/>
  </p:clrMapOvr>
  <p:transition spd="slow" advTm="71455">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84906" y="931455"/>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التحول الرقمي في الترويج لدى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Nike</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825500" y="1627775"/>
            <a:ext cx="10541000" cy="4922951"/>
          </a:xfrm>
          <a:prstGeom prst="rect">
            <a:avLst/>
          </a:prstGeom>
          <a:noFill/>
        </p:spPr>
        <p:txBody>
          <a:bodyPr wrap="square" rtlCol="0">
            <a:spAutoFit/>
          </a:bodyPr>
          <a:lstStyle/>
          <a:p>
            <a:pPr algn="just" rtl="1">
              <a:lnSpc>
                <a:spcPct val="200000"/>
              </a:lnSpc>
            </a:pPr>
            <a:r>
              <a:rPr lang="ar-SY" sz="2000" dirty="0">
                <a:effectLst/>
                <a:ea typeface="Times New Roman" panose="02020603050405020304" pitchFamily="18" charset="0"/>
              </a:rPr>
              <a:t>هي شركة عالمية متخصصة في تصميم وتصنيع وتسويق الملابس والأحذية والمعدات الرياضية.</a:t>
            </a:r>
          </a:p>
          <a:p>
            <a:pPr algn="just" rtl="1">
              <a:lnSpc>
                <a:spcPct val="200000"/>
              </a:lnSpc>
            </a:pPr>
            <a:r>
              <a:rPr lang="ar-SY" sz="2000" dirty="0">
                <a:effectLst/>
                <a:ea typeface="Times New Roman" panose="02020603050405020304" pitchFamily="18" charset="0"/>
              </a:rPr>
              <a:t>بدأت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Nike</a:t>
            </a:r>
            <a:r>
              <a:rPr lang="ar-SY" sz="2000" dirty="0">
                <a:effectLst/>
                <a:ea typeface="Times New Roman" panose="02020603050405020304" pitchFamily="18" charset="0"/>
              </a:rPr>
              <a:t>) منذ منتصف العقد الماضي رحلة التحول الرقمي عبر تطوير منصتها الرقمية (</a:t>
            </a:r>
            <a:r>
              <a:rPr lang="en-US" sz="2000" dirty="0">
                <a:latin typeface="Times New Roman" panose="02020603050405020304" pitchFamily="18" charset="0"/>
                <a:cs typeface="Times New Roman" panose="02020603050405020304" pitchFamily="18" charset="0"/>
              </a:rPr>
              <a:t>Nike</a:t>
            </a:r>
            <a:r>
              <a:rPr lang="en-US" sz="2000" dirty="0">
                <a:effectLst/>
                <a:ea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Direct</a:t>
            </a:r>
            <a:r>
              <a:rPr lang="ar-SY" sz="2000" dirty="0">
                <a:effectLst/>
                <a:ea typeface="Times New Roman" panose="02020603050405020304" pitchFamily="18" charset="0"/>
              </a:rPr>
              <a:t>)</a:t>
            </a:r>
            <a:r>
              <a:rPr lang="en-US" sz="2000" dirty="0">
                <a:effectLst/>
                <a:ea typeface="Times New Roman" panose="02020603050405020304" pitchFamily="18" charset="0"/>
              </a:rPr>
              <a:t>، </a:t>
            </a:r>
            <a:r>
              <a:rPr lang="ar-SY" sz="2000" dirty="0">
                <a:effectLst/>
                <a:ea typeface="Times New Roman" panose="02020603050405020304" pitchFamily="18" charset="0"/>
              </a:rPr>
              <a:t>التي تهدف إلى تقليل الاعتماد على المتاجر التقليدية وزيادة التفاعل المباشر مع العملاء. استثمرت (</a:t>
            </a:r>
            <a:r>
              <a:rPr lang="en-US" sz="2000" dirty="0">
                <a:latin typeface="Times New Roman" panose="02020603050405020304" pitchFamily="18" charset="0"/>
                <a:cs typeface="Times New Roman" panose="02020603050405020304" pitchFamily="18" charset="0"/>
              </a:rPr>
              <a:t>Nike</a:t>
            </a:r>
            <a:r>
              <a:rPr lang="ar-SY" sz="2000" dirty="0">
                <a:effectLst/>
                <a:ea typeface="Times New Roman" panose="02020603050405020304" pitchFamily="18" charset="0"/>
              </a:rPr>
              <a:t>) في بناء تطبيقات مخصصة تجمع بيانات المستخدمين وتوفر لهم تجارب ترويجية مخصصة. في (</a:t>
            </a:r>
            <a:r>
              <a:rPr lang="ar-SY" sz="2000" dirty="0">
                <a:latin typeface="Times New Roman" panose="02020603050405020304" pitchFamily="18" charset="0"/>
                <a:cs typeface="Times New Roman" panose="02020603050405020304" pitchFamily="18" charset="0"/>
              </a:rPr>
              <a:t>2021</a:t>
            </a:r>
            <a:r>
              <a:rPr lang="ar-SY" sz="2000" dirty="0">
                <a:effectLst/>
                <a:ea typeface="Times New Roman" panose="02020603050405020304" pitchFamily="18" charset="0"/>
              </a:rPr>
              <a:t>)، أعلن قسم التسويق عن استراتيجيات دمج الذكاء الاصطناعي لتحسين استهداف العملاء وتحليل ردود أفعالهم بشكل فوري. هذا التحول مكنها من الوصول إلى شرائح جديدة وزيادة الحصة السوقية في الأسواق الرقمية بسرعة.</a:t>
            </a:r>
          </a:p>
          <a:p>
            <a:pPr algn="just" rtl="1">
              <a:lnSpc>
                <a:spcPct val="200000"/>
              </a:lnSpc>
            </a:pPr>
            <a:r>
              <a:rPr lang="ar-SY" sz="2000" b="1" dirty="0">
                <a:latin typeface="Times New Roman" panose="02020603050405020304" pitchFamily="18" charset="0"/>
              </a:rPr>
              <a:t>رابط المنصة الرقمية للاطلاع: </a:t>
            </a:r>
            <a:r>
              <a:rPr lang="en-US" sz="2000" dirty="0">
                <a:latin typeface="Times New Roman" panose="02020603050405020304" pitchFamily="18" charset="0"/>
                <a:hlinkClick r:id="rId3"/>
              </a:rPr>
              <a:t>https://www.nike.com/</a:t>
            </a:r>
            <a:endParaRPr lang="ar-SY" sz="2000" dirty="0">
              <a:latin typeface="Times New Roman" panose="02020603050405020304" pitchFamily="18" charset="0"/>
            </a:endParaRPr>
          </a:p>
          <a:p>
            <a:pPr algn="just" rtl="1">
              <a:lnSpc>
                <a:spcPct val="200000"/>
              </a:lnSpc>
            </a:pPr>
            <a:endParaRPr lang="en-US" sz="2000"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9459" name="Picture 3" descr="Nike Logo History And Evolution: A $34 ...">
            <a:extLst>
              <a:ext uri="{FF2B5EF4-FFF2-40B4-BE49-F238E27FC236}">
                <a16:creationId xmlns:a16="http://schemas.microsoft.com/office/drawing/2014/main" id="{0A6F7FEC-724B-48A8-9D2A-5E8FD8CF77E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5500" y="4572084"/>
            <a:ext cx="2570843" cy="160225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844850833"/>
      </p:ext>
    </p:extLst>
  </p:cSld>
  <p:clrMapOvr>
    <a:masterClrMapping/>
  </p:clrMapOvr>
  <mc:AlternateContent xmlns:mc="http://schemas.openxmlformats.org/markup-compatibility/2006" xmlns:p14="http://schemas.microsoft.com/office/powerpoint/2010/main">
    <mc:Choice Requires="p14">
      <p:transition p14:dur="10" advTm="160803"/>
    </mc:Choice>
    <mc:Fallback xmlns="">
      <p:transition advTm="16080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70301" y="771739"/>
            <a:ext cx="6753432"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الترويج القائم على البيانات: تحليل السلوك وتخصيص المحتوى</a:t>
            </a:r>
          </a:p>
        </p:txBody>
      </p:sp>
      <p:sp>
        <p:nvSpPr>
          <p:cNvPr id="48" name="TextBox 47"/>
          <p:cNvSpPr txBox="1"/>
          <p:nvPr/>
        </p:nvSpPr>
        <p:spPr>
          <a:xfrm>
            <a:off x="825500" y="1419699"/>
            <a:ext cx="10541000" cy="4576381"/>
          </a:xfrm>
          <a:prstGeom prst="rect">
            <a:avLst/>
          </a:prstGeom>
          <a:noFill/>
        </p:spPr>
        <p:txBody>
          <a:bodyPr wrap="square" rtlCol="0">
            <a:spAutoFit/>
          </a:bodyPr>
          <a:lstStyle/>
          <a:p>
            <a:pPr algn="just" rtl="1">
              <a:lnSpc>
                <a:spcPct val="250000"/>
              </a:lnSpc>
            </a:pPr>
            <a:r>
              <a:rPr lang="ar-SY" sz="2000" dirty="0"/>
              <a:t>تعتمد (</a:t>
            </a:r>
            <a:r>
              <a:rPr lang="en-US" sz="2000" dirty="0">
                <a:latin typeface="Times New Roman" panose="02020603050405020304" pitchFamily="18" charset="0"/>
                <a:cs typeface="Times New Roman" panose="02020603050405020304" pitchFamily="18" charset="0"/>
              </a:rPr>
              <a:t>Nike</a:t>
            </a:r>
            <a:r>
              <a:rPr lang="ar-SY" sz="2000" dirty="0"/>
              <a:t>) على منصة بيانات العملاء (</a:t>
            </a:r>
            <a:r>
              <a:rPr lang="en-US" sz="2000" dirty="0">
                <a:latin typeface="Times New Roman" panose="02020603050405020304" pitchFamily="18" charset="0"/>
                <a:cs typeface="Times New Roman" panose="02020603050405020304" pitchFamily="18" charset="0"/>
              </a:rPr>
              <a:t>Nike</a:t>
            </a:r>
            <a:r>
              <a:rPr lang="en-US" sz="2000" dirty="0"/>
              <a:t> </a:t>
            </a:r>
            <a:r>
              <a:rPr lang="en-US" sz="2000" dirty="0">
                <a:latin typeface="Times New Roman" panose="02020603050405020304" pitchFamily="18" charset="0"/>
                <a:cs typeface="Times New Roman" panose="02020603050405020304" pitchFamily="18" charset="0"/>
              </a:rPr>
              <a:t>Consumer</a:t>
            </a:r>
            <a:r>
              <a:rPr lang="en-US" sz="2000" dirty="0"/>
              <a:t> </a:t>
            </a:r>
            <a:r>
              <a:rPr lang="en-US" sz="2000" dirty="0">
                <a:latin typeface="Times New Roman" panose="02020603050405020304" pitchFamily="18" charset="0"/>
                <a:cs typeface="Times New Roman" panose="02020603050405020304" pitchFamily="18" charset="0"/>
              </a:rPr>
              <a:t>Insights</a:t>
            </a:r>
            <a:r>
              <a:rPr lang="en-US" sz="2000" dirty="0"/>
              <a:t> </a:t>
            </a:r>
            <a:r>
              <a:rPr lang="en-US" sz="2000" dirty="0">
                <a:latin typeface="Times New Roman" panose="02020603050405020304" pitchFamily="18" charset="0"/>
                <a:cs typeface="Times New Roman" panose="02020603050405020304" pitchFamily="18" charset="0"/>
              </a:rPr>
              <a:t>Platform</a:t>
            </a:r>
            <a:r>
              <a:rPr lang="en-US" sz="2000" dirty="0"/>
              <a:t> </a:t>
            </a:r>
            <a:r>
              <a:rPr lang="ar-SY" sz="2000" dirty="0"/>
              <a:t>) التي تجمع بيانات السلوك عبر الموقع الإلكتروني، والتطبيقات، ومتاجر التجزئة. </a:t>
            </a:r>
          </a:p>
          <a:p>
            <a:pPr algn="just" rtl="1">
              <a:lnSpc>
                <a:spcPct val="250000"/>
              </a:lnSpc>
            </a:pPr>
            <a:r>
              <a:rPr lang="ar-SY" sz="2000" dirty="0"/>
              <a:t>تستخدم الشركة تقنيات تحليل السلوك (</a:t>
            </a:r>
            <a:r>
              <a:rPr lang="en-US" sz="2000" dirty="0">
                <a:latin typeface="Times New Roman" panose="02020603050405020304" pitchFamily="18" charset="0"/>
                <a:cs typeface="Times New Roman" panose="02020603050405020304" pitchFamily="18" charset="0"/>
              </a:rPr>
              <a:t>Behavioral</a:t>
            </a:r>
            <a:r>
              <a:rPr lang="en-US" sz="2000" dirty="0"/>
              <a:t> </a:t>
            </a:r>
            <a:r>
              <a:rPr lang="en-US" sz="2000" dirty="0">
                <a:latin typeface="Times New Roman" panose="02020603050405020304" pitchFamily="18" charset="0"/>
                <a:cs typeface="Times New Roman" panose="02020603050405020304" pitchFamily="18" charset="0"/>
              </a:rPr>
              <a:t>Analytics</a:t>
            </a:r>
            <a:r>
              <a:rPr lang="ar-SY" sz="2000" dirty="0"/>
              <a:t>)</a:t>
            </a:r>
            <a:r>
              <a:rPr lang="en-US" sz="2000" dirty="0"/>
              <a:t> </a:t>
            </a:r>
            <a:r>
              <a:rPr lang="ar-SY" sz="2000" dirty="0"/>
              <a:t>لفهم عادات الشراء وتفضيلات الرياضات المختلفة. بناءً على هذه التحليلات، يتم تخصيص المحتوى الإعلاني لكل شريحة، مثل عرض منتجات الجري لعشاق الركض، مع رسائل ترويجية تناسب الفئات العمرية والمناطق الجغرافية. </a:t>
            </a:r>
          </a:p>
          <a:p>
            <a:pPr algn="just" rtl="1">
              <a:lnSpc>
                <a:spcPct val="250000"/>
              </a:lnSpc>
            </a:pPr>
            <a:r>
              <a:rPr lang="ar-SY" sz="2000" dirty="0"/>
              <a:t>تؤكد التقارير أن الترويج المخصص زاد من تفاعل العملاء مع العلامة التجارية بنسبة (</a:t>
            </a:r>
            <a:r>
              <a:rPr lang="ar-SY" sz="2000" dirty="0">
                <a:latin typeface="Times New Roman" panose="02020603050405020304" pitchFamily="18" charset="0"/>
                <a:cs typeface="Times New Roman" panose="02020603050405020304" pitchFamily="18" charset="0"/>
              </a:rPr>
              <a:t>35</a:t>
            </a:r>
            <a:r>
              <a:rPr lang="ar-SY" sz="2000" dirty="0"/>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0482" name="Picture 2" descr="Promotion nike air max top">
            <a:extLst>
              <a:ext uri="{FF2B5EF4-FFF2-40B4-BE49-F238E27FC236}">
                <a16:creationId xmlns:a16="http://schemas.microsoft.com/office/drawing/2014/main" id="{8EC50AB1-813B-4458-A22D-1CDC984FE9D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4440971"/>
            <a:ext cx="2847975" cy="16002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016282007"/>
      </p:ext>
    </p:extLst>
  </p:cSld>
  <p:clrMapOvr>
    <a:masterClrMapping/>
  </p:clrMapOvr>
  <mc:AlternateContent xmlns:mc="http://schemas.openxmlformats.org/markup-compatibility/2006" xmlns:p14="http://schemas.microsoft.com/office/powerpoint/2010/main">
    <mc:Choice Requires="p14">
      <p:transition p14:dur="10" advTm="146187"/>
    </mc:Choice>
    <mc:Fallback xmlns="">
      <p:transition advTm="146187"/>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504891" y="760602"/>
            <a:ext cx="6918842"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منصات الإعلان الرقمي: الأدوات والتقنيات المستخدمة</a:t>
            </a:r>
          </a:p>
        </p:txBody>
      </p:sp>
      <p:sp>
        <p:nvSpPr>
          <p:cNvPr id="48" name="TextBox 47"/>
          <p:cNvSpPr txBox="1"/>
          <p:nvPr/>
        </p:nvSpPr>
        <p:spPr>
          <a:xfrm>
            <a:off x="765110" y="1583911"/>
            <a:ext cx="10737250" cy="4921284"/>
          </a:xfrm>
          <a:prstGeom prst="rect">
            <a:avLst/>
          </a:prstGeom>
          <a:noFill/>
        </p:spPr>
        <p:txBody>
          <a:bodyPr wrap="square" rtlCol="0">
            <a:spAutoFit/>
          </a:bodyPr>
          <a:lstStyle/>
          <a:p>
            <a:pPr algn="just" rtl="1">
              <a:lnSpc>
                <a:spcPct val="200000"/>
              </a:lnSpc>
            </a:pPr>
            <a:r>
              <a:rPr lang="ar-SY" sz="2000" dirty="0"/>
              <a:t>توظف (</a:t>
            </a:r>
            <a:r>
              <a:rPr lang="en-US" sz="2000" dirty="0"/>
              <a:t>Nike</a:t>
            </a:r>
            <a:r>
              <a:rPr lang="ar-SY" sz="2000" dirty="0"/>
              <a:t>) أدوات إعلانية متقدمة مثل (</a:t>
            </a:r>
            <a:r>
              <a:rPr lang="en-US" sz="2000" dirty="0"/>
              <a:t>Google Ads </a:t>
            </a:r>
            <a:r>
              <a:rPr lang="ar-SY" sz="2000" dirty="0"/>
              <a:t>) و (</a:t>
            </a:r>
            <a:r>
              <a:rPr lang="en-US" sz="2000" dirty="0"/>
              <a:t>Facebook Ads Manager</a:t>
            </a:r>
            <a:r>
              <a:rPr lang="ar-SY" sz="2000" dirty="0"/>
              <a:t>)</a:t>
            </a:r>
            <a:r>
              <a:rPr lang="en-US" sz="2000" dirty="0"/>
              <a:t>، </a:t>
            </a:r>
            <a:r>
              <a:rPr lang="ar-SY" sz="2000" dirty="0"/>
              <a:t>مدعومة بأنظمة الذكاء الاصطناعي لتحسين تخصيص الميزانيات وتحديد أفضل توقيت لعرض الإعلانات. كما تستخدم منصات (</a:t>
            </a:r>
            <a:r>
              <a:rPr lang="en-US" sz="2000" dirty="0"/>
              <a:t>Programmatic Advertising</a:t>
            </a:r>
            <a:r>
              <a:rPr lang="ar-SY" sz="2000" dirty="0"/>
              <a:t>) التي تعتمد على خوارزميات لشراء مساحات الإعلان أوتوماتيكياً عبر الإنترنت، مما يزيد من دقة الاستهداف ويقلل الهدر الإعلاني. في حملات (2022)، سجلت (</a:t>
            </a:r>
            <a:r>
              <a:rPr lang="en-US" sz="2000" dirty="0"/>
              <a:t>Nike</a:t>
            </a:r>
            <a:r>
              <a:rPr lang="ar-SY" sz="2000" dirty="0"/>
              <a:t>) زيادة بنسبة (30%) في معدلات النقر على الإعلانات الرقمية. </a:t>
            </a:r>
          </a:p>
          <a:p>
            <a:pPr algn="just" rtl="1">
              <a:lnSpc>
                <a:spcPct val="200000"/>
              </a:lnSpc>
            </a:pPr>
            <a:r>
              <a:rPr lang="ar-SY" sz="2000" dirty="0"/>
              <a:t>تتبع (</a:t>
            </a:r>
            <a:r>
              <a:rPr lang="en-US" sz="2000" dirty="0"/>
              <a:t>Nike</a:t>
            </a:r>
            <a:r>
              <a:rPr lang="ar-SY" sz="2000" dirty="0"/>
              <a:t>) أيضاً استراتيجيات إعادة الاستهداف الذكية التي تعزز فرص تحويل المشاهدين إلى عملاء فعليين</a:t>
            </a:r>
          </a:p>
          <a:p>
            <a:pPr algn="just" rtl="1">
              <a:lnSpc>
                <a:spcPct val="200000"/>
              </a:lnSpc>
            </a:pPr>
            <a:r>
              <a:rPr lang="ar-SY" sz="2000" dirty="0"/>
              <a:t> يسهم هذا الاستخدام المتقدم للأدوات الرقمية في تعزيز عائد الاستثمار الإعلاني وتحقيق تأثير أكبر في الأسواق.</a:t>
            </a:r>
          </a:p>
          <a:p>
            <a:pPr algn="just" rtl="1">
              <a:lnSpc>
                <a:spcPct val="200000"/>
              </a:lnSpc>
            </a:pPr>
            <a:r>
              <a:rPr lang="ar-SY" sz="2000" dirty="0"/>
              <a:t>رابط (</a:t>
            </a:r>
            <a:r>
              <a:rPr lang="en-US" sz="2000" dirty="0">
                <a:latin typeface="Times New Roman" panose="02020603050405020304" pitchFamily="18" charset="0"/>
                <a:cs typeface="Times New Roman" panose="02020603050405020304" pitchFamily="18" charset="0"/>
              </a:rPr>
              <a:t>Facebook</a:t>
            </a:r>
            <a:r>
              <a:rPr lang="ar-SY" sz="2000" dirty="0"/>
              <a:t>) للاطلاع: </a:t>
            </a:r>
            <a:r>
              <a:rPr lang="en-US" sz="2000" dirty="0">
                <a:hlinkClick r:id="rId3"/>
              </a:rPr>
              <a:t>https://www.facebook.com/nike/</a:t>
            </a:r>
            <a:endParaRPr lang="ar-SY" sz="2000" dirty="0"/>
          </a:p>
          <a:p>
            <a:pPr algn="just" rtl="1">
              <a:lnSpc>
                <a:spcPct val="200000"/>
              </a:lnSpc>
            </a:pPr>
            <a:endParaRPr lang="ar-SY"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3" name="Picture 4" descr="The Facebook Update Nobody is Talking About: Reverse Engineer Your Ads! -  Einstein Marketer">
            <a:extLst>
              <a:ext uri="{FF2B5EF4-FFF2-40B4-BE49-F238E27FC236}">
                <a16:creationId xmlns:a16="http://schemas.microsoft.com/office/drawing/2014/main" id="{D80DA384-F97C-4E8D-8FC3-2546CAAE8969}"/>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2571" t="-788" r="13567"/>
          <a:stretch/>
        </p:blipFill>
        <p:spPr bwMode="auto">
          <a:xfrm>
            <a:off x="929160" y="4045356"/>
            <a:ext cx="1435551" cy="2001107"/>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06775337"/>
      </p:ext>
    </p:extLst>
  </p:cSld>
  <p:clrMapOvr>
    <a:masterClrMapping/>
  </p:clrMapOvr>
  <mc:AlternateContent xmlns:mc="http://schemas.openxmlformats.org/markup-compatibility/2006" xmlns:p14="http://schemas.microsoft.com/office/powerpoint/2010/main">
    <mc:Choice Requires="p14">
      <p:transition p14:dur="10" advTm="170780"/>
    </mc:Choice>
    <mc:Fallback xmlns="">
      <p:transition advTm="17078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04712" y="823297"/>
            <a:ext cx="6619021"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التكامل بين القنوات الرقمية والتقليدية في (</a:t>
            </a:r>
            <a:r>
              <a:rPr lang="en-US" sz="2600" b="1" dirty="0">
                <a:solidFill>
                  <a:srgbClr val="00B0F0"/>
                </a:solidFill>
                <a:latin typeface="Times New Roman" panose="02020603050405020304" pitchFamily="18" charset="0"/>
                <a:ea typeface="Tahoma" panose="020B0604030504040204" pitchFamily="34" charset="0"/>
                <a:cs typeface="Times New Roman" panose="02020603050405020304" pitchFamily="18" charset="0"/>
              </a:rPr>
              <a:t>Nike</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756851" y="1705395"/>
            <a:ext cx="10541000" cy="4307077"/>
          </a:xfrm>
          <a:prstGeom prst="rect">
            <a:avLst/>
          </a:prstGeom>
          <a:noFill/>
        </p:spPr>
        <p:txBody>
          <a:bodyPr wrap="square" rtlCol="0">
            <a:spAutoFit/>
          </a:bodyPr>
          <a:lstStyle/>
          <a:p>
            <a:pPr algn="just" rtl="1">
              <a:lnSpc>
                <a:spcPct val="200000"/>
              </a:lnSpc>
            </a:pPr>
            <a:r>
              <a:rPr lang="ar-SY" sz="2000" dirty="0"/>
              <a:t>تدمج (</a:t>
            </a:r>
            <a:r>
              <a:rPr lang="en-US" sz="2000" dirty="0">
                <a:latin typeface="Times New Roman" panose="02020603050405020304" pitchFamily="18" charset="0"/>
                <a:cs typeface="Times New Roman" panose="02020603050405020304" pitchFamily="18" charset="0"/>
              </a:rPr>
              <a:t>Nike</a:t>
            </a:r>
            <a:r>
              <a:rPr lang="ar-SY" sz="2000" dirty="0"/>
              <a:t>) بين الحملات الرقمية وحملات التسويق التقليدية مثل الفعاليات الحية والرعاية الرياضية، وذلك عبر منصة     (</a:t>
            </a:r>
            <a:r>
              <a:rPr lang="en-US" sz="2000" dirty="0">
                <a:latin typeface="Times New Roman" panose="02020603050405020304" pitchFamily="18" charset="0"/>
                <a:cs typeface="Times New Roman" panose="02020603050405020304" pitchFamily="18" charset="0"/>
              </a:rPr>
              <a:t>Nike</a:t>
            </a:r>
            <a:r>
              <a:rPr lang="en-US" sz="2000" dirty="0"/>
              <a:t> </a:t>
            </a:r>
            <a:r>
              <a:rPr lang="en-US" sz="2000" dirty="0">
                <a:latin typeface="Times New Roman" panose="02020603050405020304" pitchFamily="18" charset="0"/>
                <a:cs typeface="Times New Roman" panose="02020603050405020304" pitchFamily="18" charset="0"/>
              </a:rPr>
              <a:t>Connected</a:t>
            </a:r>
            <a:r>
              <a:rPr lang="en-US" sz="2000" dirty="0"/>
              <a:t> </a:t>
            </a:r>
            <a:r>
              <a:rPr lang="en-US" sz="2000" dirty="0">
                <a:latin typeface="Times New Roman" panose="02020603050405020304" pitchFamily="18" charset="0"/>
                <a:cs typeface="Times New Roman" panose="02020603050405020304" pitchFamily="18" charset="0"/>
              </a:rPr>
              <a:t>Commerce</a:t>
            </a:r>
            <a:r>
              <a:rPr lang="ar-SY" sz="2000" dirty="0"/>
              <a:t>) التي توحد البيانات من مختلف القنوات. مثلاً، خلال بطولة العالم لألعاب القوى، استخدمت (</a:t>
            </a:r>
            <a:r>
              <a:rPr lang="en-US" sz="2000" dirty="0">
                <a:latin typeface="Times New Roman" panose="02020603050405020304" pitchFamily="18" charset="0"/>
                <a:cs typeface="Times New Roman" panose="02020603050405020304" pitchFamily="18" charset="0"/>
              </a:rPr>
              <a:t>Nike</a:t>
            </a:r>
            <a:r>
              <a:rPr lang="ar-SY" sz="2000" dirty="0"/>
              <a:t>) بيانات المستهلكين الرقمية لتوجيه عروض خاصة في المتاجر المحلية، مما زاد من معدل التحويل بنسبة </a:t>
            </a:r>
            <a:r>
              <a:rPr lang="ar-SY" sz="2000" dirty="0">
                <a:latin typeface="Times New Roman" panose="02020603050405020304" pitchFamily="18" charset="0"/>
                <a:cs typeface="Times New Roman" panose="02020603050405020304" pitchFamily="18" charset="0"/>
              </a:rPr>
              <a:t>20</a:t>
            </a:r>
            <a:r>
              <a:rPr lang="ar-SY" sz="2000" dirty="0"/>
              <a:t>%. </a:t>
            </a:r>
          </a:p>
          <a:p>
            <a:pPr algn="just" rtl="1">
              <a:lnSpc>
                <a:spcPct val="200000"/>
              </a:lnSpc>
            </a:pPr>
            <a:r>
              <a:rPr lang="ar-SY" sz="2000" dirty="0"/>
              <a:t>هذا التكامل يعزز تجربة العملاء ويزيد من تفاعلهم مع العلامة. </a:t>
            </a:r>
          </a:p>
          <a:p>
            <a:pPr algn="just" rtl="1">
              <a:lnSpc>
                <a:spcPct val="200000"/>
              </a:lnSpc>
            </a:pPr>
            <a:r>
              <a:rPr lang="ar-SY" sz="2000" dirty="0"/>
              <a:t>كما ساعد التكامل في تقليل تكاليف التسويق عبر تحسين استهداف الميزانيات.</a:t>
            </a:r>
          </a:p>
          <a:p>
            <a:pPr algn="just" rtl="1">
              <a:lnSpc>
                <a:spcPct val="200000"/>
              </a:lnSpc>
            </a:pPr>
            <a:r>
              <a:rPr lang="ar-SY" sz="2000" dirty="0"/>
              <a:t>يعكس هذا التكامل استراتيجيات (</a:t>
            </a:r>
            <a:r>
              <a:rPr lang="en-US" sz="2000" dirty="0">
                <a:latin typeface="Times New Roman" panose="02020603050405020304" pitchFamily="18" charset="0"/>
                <a:cs typeface="Times New Roman" panose="02020603050405020304" pitchFamily="18" charset="0"/>
              </a:rPr>
              <a:t>Nike</a:t>
            </a:r>
            <a:r>
              <a:rPr lang="ar-SY" sz="2000" dirty="0"/>
              <a:t>) الذكية في توحيد البيانات وتحسين الفعالية التسويقية </a:t>
            </a:r>
          </a:p>
          <a:p>
            <a:pPr algn="just" rtl="1">
              <a:lnSpc>
                <a:spcPct val="200000"/>
              </a:lnSpc>
            </a:pPr>
            <a:r>
              <a:rPr lang="ar-SY" sz="2000" dirty="0"/>
              <a:t>عبر قنوات متعددة، مما يدعم نمو العلامة ويقوي ولاء العملاء.</a:t>
            </a:r>
            <a:endParaRPr lang="en-US" sz="2000"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2530" name="Picture 2" descr="Nike's E-Commerce Strategy: Ensuring a ...">
            <a:extLst>
              <a:ext uri="{FF2B5EF4-FFF2-40B4-BE49-F238E27FC236}">
                <a16:creationId xmlns:a16="http://schemas.microsoft.com/office/drawing/2014/main" id="{F1471958-E717-4045-8948-883E862B8F2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4149" y="4131129"/>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8732488"/>
      </p:ext>
    </p:extLst>
  </p:cSld>
  <p:clrMapOvr>
    <a:masterClrMapping/>
  </p:clrMapOvr>
  <mc:AlternateContent xmlns:mc="http://schemas.openxmlformats.org/markup-compatibility/2006" xmlns:p14="http://schemas.microsoft.com/office/powerpoint/2010/main">
    <mc:Choice Requires="p14">
      <p:transition p14:dur="10" advTm="150288"/>
    </mc:Choice>
    <mc:Fallback xmlns="">
      <p:transition advTm="15028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07482" y="807134"/>
            <a:ext cx="6740306"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استخدام الذكاء الاصطناعي في تحسين حملات الترويج</a:t>
            </a:r>
          </a:p>
        </p:txBody>
      </p:sp>
      <p:sp>
        <p:nvSpPr>
          <p:cNvPr id="48" name="TextBox 47"/>
          <p:cNvSpPr txBox="1"/>
          <p:nvPr/>
        </p:nvSpPr>
        <p:spPr>
          <a:xfrm>
            <a:off x="739518" y="1699686"/>
            <a:ext cx="10812720" cy="4305730"/>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توظف (</a:t>
            </a:r>
            <a:r>
              <a:rPr lang="en-US" sz="2000" dirty="0">
                <a:latin typeface="Times New Roman" panose="02020603050405020304" pitchFamily="18" charset="0"/>
              </a:rPr>
              <a:t>Nike</a:t>
            </a:r>
            <a:r>
              <a:rPr lang="ar-SY" sz="2000" dirty="0">
                <a:latin typeface="Times New Roman" panose="02020603050405020304" pitchFamily="18" charset="0"/>
              </a:rPr>
              <a:t>) تقنيات (</a:t>
            </a:r>
            <a:r>
              <a:rPr lang="en-US" sz="2000" dirty="0">
                <a:latin typeface="Times New Roman" panose="02020603050405020304" pitchFamily="18" charset="0"/>
              </a:rPr>
              <a:t>Machine Learning </a:t>
            </a:r>
            <a:r>
              <a:rPr lang="ar-SY" sz="2000" dirty="0">
                <a:latin typeface="Times New Roman" panose="02020603050405020304" pitchFamily="18" charset="0"/>
              </a:rPr>
              <a:t>) لتحليل أداء الحملات الإعلانية في الوقت الحقيقي، وضبط استراتيجيات الترويج حسب النتائج. يستخدم فريق التسويق منصة داخلية تُسمى (</a:t>
            </a:r>
            <a:r>
              <a:rPr lang="en-US" sz="2000" dirty="0">
                <a:latin typeface="Times New Roman" panose="02020603050405020304" pitchFamily="18" charset="0"/>
              </a:rPr>
              <a:t>Campaign Optimizer</a:t>
            </a:r>
            <a:r>
              <a:rPr lang="ar-SY" sz="2000" dirty="0">
                <a:latin typeface="Times New Roman" panose="02020603050405020304" pitchFamily="18" charset="0"/>
              </a:rPr>
              <a:t>)</a:t>
            </a:r>
            <a:r>
              <a:rPr lang="en-US" sz="2000" dirty="0">
                <a:latin typeface="Times New Roman" panose="02020603050405020304" pitchFamily="18" charset="0"/>
              </a:rPr>
              <a:t>، </a:t>
            </a:r>
            <a:r>
              <a:rPr lang="ar-SY" sz="2000" dirty="0">
                <a:latin typeface="Times New Roman" panose="02020603050405020304" pitchFamily="18" charset="0"/>
              </a:rPr>
              <a:t>والتي تقترح تعديلات على النصوص الإعلانية، والصور، والجمهور المستهدف بشكل آلي. على سبيل المثال، في حملة إطلاق حذاء رياضي جديد، ساعد النظام في تعديل توقيت الإعلانات لتتزامن مع ذروة التفاعل لدى الجمهور المستهدف، مما زاد المبيعات بنسبة (25%).</a:t>
            </a:r>
          </a:p>
          <a:p>
            <a:pPr marL="231775" algn="just" rtl="1">
              <a:lnSpc>
                <a:spcPct val="200000"/>
              </a:lnSpc>
            </a:pPr>
            <a:r>
              <a:rPr lang="ar-SY" sz="2000" dirty="0">
                <a:latin typeface="Times New Roman" panose="02020603050405020304" pitchFamily="18" charset="0"/>
              </a:rPr>
              <a:t>تستمر (</a:t>
            </a:r>
            <a:r>
              <a:rPr lang="en-US" sz="2000" dirty="0">
                <a:latin typeface="Times New Roman" panose="02020603050405020304" pitchFamily="18" charset="0"/>
              </a:rPr>
              <a:t>Nike</a:t>
            </a:r>
            <a:r>
              <a:rPr lang="ar-SY" sz="2000" dirty="0">
                <a:latin typeface="Times New Roman" panose="02020603050405020304" pitchFamily="18" charset="0"/>
              </a:rPr>
              <a:t>) في تطوير هذه الأدوات لتعزيز كفاءة الإنفاق الإعلاني وتقليل الفاقد.</a:t>
            </a:r>
          </a:p>
          <a:p>
            <a:pPr marL="231775" algn="just" rtl="1">
              <a:lnSpc>
                <a:spcPct val="200000"/>
              </a:lnSpc>
            </a:pPr>
            <a:r>
              <a:rPr lang="ar-SY" sz="2000" dirty="0">
                <a:latin typeface="Times New Roman" panose="02020603050405020304" pitchFamily="18" charset="0"/>
              </a:rPr>
              <a:t>يعكس هذا الاستخدام المتقدم لتقنيات التعلم الآلي التزام (</a:t>
            </a:r>
            <a:r>
              <a:rPr lang="en-US" sz="2000" dirty="0">
                <a:latin typeface="Times New Roman" panose="02020603050405020304" pitchFamily="18" charset="0"/>
              </a:rPr>
              <a:t>Nike</a:t>
            </a:r>
            <a:r>
              <a:rPr lang="ar-SY" sz="2000" dirty="0">
                <a:latin typeface="Times New Roman" panose="02020603050405020304" pitchFamily="18" charset="0"/>
              </a:rPr>
              <a:t>) بالابتكار المستمر لتحسين أداء </a:t>
            </a:r>
            <a:endParaRPr lang="en-US" sz="2000" dirty="0">
              <a:latin typeface="Times New Roman" panose="02020603050405020304" pitchFamily="18" charset="0"/>
            </a:endParaRPr>
          </a:p>
          <a:p>
            <a:pPr marL="231775" algn="just" rtl="1">
              <a:lnSpc>
                <a:spcPct val="200000"/>
              </a:lnSpc>
            </a:pPr>
            <a:r>
              <a:rPr lang="ar-SY" sz="2000" dirty="0">
                <a:latin typeface="Times New Roman" panose="02020603050405020304" pitchFamily="18" charset="0"/>
              </a:rPr>
              <a:t>الحملات وتحقيق أفضل النتائج بأقل تكلفة.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350899" y="639506"/>
            <a:ext cx="1327952"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3554" name="Picture 2" descr="Nike's Digital Ecosystem Paved the Way ...">
            <a:extLst>
              <a:ext uri="{FF2B5EF4-FFF2-40B4-BE49-F238E27FC236}">
                <a16:creationId xmlns:a16="http://schemas.microsoft.com/office/drawing/2014/main" id="{B73703E4-7373-441D-AD85-0D028009B87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5846" y="4209176"/>
            <a:ext cx="2647950" cy="17240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357538121"/>
      </p:ext>
    </p:extLst>
  </p:cSld>
  <p:clrMapOvr>
    <a:masterClrMapping/>
  </p:clrMapOvr>
  <mc:AlternateContent xmlns:mc="http://schemas.openxmlformats.org/markup-compatibility/2006" xmlns:p14="http://schemas.microsoft.com/office/powerpoint/2010/main">
    <mc:Choice Requires="p14">
      <p:transition p14:dur="10" advTm="175348"/>
    </mc:Choice>
    <mc:Fallback xmlns="">
      <p:transition advTm="17534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722559" y="947995"/>
            <a:ext cx="674030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النتائج المحققة وتأثيرها في السوق</a:t>
            </a:r>
          </a:p>
        </p:txBody>
      </p:sp>
      <p:sp>
        <p:nvSpPr>
          <p:cNvPr id="48" name="TextBox 47"/>
          <p:cNvSpPr txBox="1"/>
          <p:nvPr/>
        </p:nvSpPr>
        <p:spPr>
          <a:xfrm>
            <a:off x="1011238" y="1475832"/>
            <a:ext cx="10541000" cy="4575035"/>
          </a:xfrm>
          <a:prstGeom prst="rect">
            <a:avLst/>
          </a:prstGeom>
          <a:noFill/>
        </p:spPr>
        <p:txBody>
          <a:bodyPr wrap="square" rtlCol="0">
            <a:spAutoFit/>
          </a:bodyPr>
          <a:lstStyle/>
          <a:p>
            <a:pPr marL="574675" indent="-342900" algn="just" rtl="1">
              <a:lnSpc>
                <a:spcPct val="250000"/>
              </a:lnSpc>
              <a:buFont typeface="Arial" panose="020B0604020202020204" pitchFamily="34" charset="0"/>
              <a:buChar char="•"/>
            </a:pPr>
            <a:r>
              <a:rPr lang="ar-SY" sz="2000" dirty="0">
                <a:latin typeface="Times New Roman" panose="02020603050405020304" pitchFamily="18" charset="0"/>
              </a:rPr>
              <a:t>حققت (</a:t>
            </a:r>
            <a:r>
              <a:rPr lang="en-US" sz="2000" dirty="0">
                <a:latin typeface="Times New Roman" panose="02020603050405020304" pitchFamily="18" charset="0"/>
              </a:rPr>
              <a:t>Nike</a:t>
            </a:r>
            <a:r>
              <a:rPr lang="ar-SY" sz="2000" dirty="0">
                <a:latin typeface="Times New Roman" panose="02020603050405020304" pitchFamily="18" charset="0"/>
              </a:rPr>
              <a:t>) زيادة تفوق (</a:t>
            </a:r>
            <a:r>
              <a:rPr lang="ar-SY" sz="2000" dirty="0">
                <a:latin typeface="Times New Roman" panose="02020603050405020304" pitchFamily="18" charset="0"/>
                <a:cs typeface="+mj-cs"/>
              </a:rPr>
              <a:t>40</a:t>
            </a:r>
            <a:r>
              <a:rPr lang="ar-SY" sz="2000" dirty="0">
                <a:latin typeface="Times New Roman" panose="02020603050405020304" pitchFamily="18" charset="0"/>
              </a:rPr>
              <a:t>%) في عائدات المبيعات الرقمية خلال السنوات الثلاث الماضية.</a:t>
            </a:r>
          </a:p>
          <a:p>
            <a:pPr marL="574675" indent="-342900" algn="just" rtl="1">
              <a:lnSpc>
                <a:spcPct val="250000"/>
              </a:lnSpc>
              <a:buFont typeface="Arial" panose="020B0604020202020204" pitchFamily="34" charset="0"/>
              <a:buChar char="•"/>
            </a:pPr>
            <a:r>
              <a:rPr lang="ar-SY" sz="2000" dirty="0">
                <a:latin typeface="Times New Roman" panose="02020603050405020304" pitchFamily="18" charset="0"/>
              </a:rPr>
              <a:t>شهد ولاء العملاء تحسناً ملحوظاً نتيجة تجارب الترويج المخصصة.</a:t>
            </a:r>
          </a:p>
          <a:p>
            <a:pPr marL="574675" indent="-342900" algn="just" rtl="1">
              <a:lnSpc>
                <a:spcPct val="250000"/>
              </a:lnSpc>
              <a:buFont typeface="Arial" panose="020B0604020202020204" pitchFamily="34" charset="0"/>
              <a:buChar char="•"/>
            </a:pPr>
            <a:r>
              <a:rPr lang="ar-SY" sz="2000" dirty="0">
                <a:latin typeface="Times New Roman" panose="02020603050405020304" pitchFamily="18" charset="0"/>
              </a:rPr>
              <a:t>أصبحت (</a:t>
            </a:r>
            <a:r>
              <a:rPr lang="en-US" sz="2000" dirty="0">
                <a:latin typeface="Times New Roman" panose="02020603050405020304" pitchFamily="18" charset="0"/>
              </a:rPr>
              <a:t>Nike</a:t>
            </a:r>
            <a:r>
              <a:rPr lang="ar-SY" sz="2000" dirty="0">
                <a:latin typeface="Times New Roman" panose="02020603050405020304" pitchFamily="18" charset="0"/>
              </a:rPr>
              <a:t>) نموذجاً رائداً في دمج التقنيات الحديثة ضمن الحملات الإعلانية.</a:t>
            </a:r>
          </a:p>
          <a:p>
            <a:pPr marL="574675" indent="-342900" algn="just" rtl="1">
              <a:lnSpc>
                <a:spcPct val="250000"/>
              </a:lnSpc>
              <a:buFont typeface="Arial" panose="020B0604020202020204" pitchFamily="34" charset="0"/>
              <a:buChar char="•"/>
            </a:pPr>
            <a:r>
              <a:rPr lang="ar-SY" sz="2000" dirty="0">
                <a:latin typeface="Times New Roman" panose="02020603050405020304" pitchFamily="18" charset="0"/>
              </a:rPr>
              <a:t>استطاعت الشركة المنافسة بفعالية أكبر مع الشركات الناشئة والعملاقة في السوق العالمي.</a:t>
            </a:r>
          </a:p>
          <a:p>
            <a:pPr marL="574675" indent="-342900" algn="just" rtl="1">
              <a:lnSpc>
                <a:spcPct val="250000"/>
              </a:lnSpc>
              <a:buFont typeface="Arial" panose="020B0604020202020204" pitchFamily="34" charset="0"/>
              <a:buChar char="•"/>
            </a:pPr>
            <a:r>
              <a:rPr lang="ar-SY" sz="2000" dirty="0">
                <a:latin typeface="Times New Roman" panose="02020603050405020304" pitchFamily="18" charset="0"/>
              </a:rPr>
              <a:t>وصلت نسبة مشتريات (</a:t>
            </a:r>
            <a:r>
              <a:rPr lang="en-US" sz="2000" dirty="0">
                <a:latin typeface="Times New Roman" panose="02020603050405020304" pitchFamily="18" charset="0"/>
              </a:rPr>
              <a:t>Nike</a:t>
            </a:r>
            <a:r>
              <a:rPr lang="ar-SY" sz="2000" dirty="0">
                <a:latin typeface="Times New Roman" panose="02020603050405020304" pitchFamily="18" charset="0"/>
              </a:rPr>
              <a:t>) التي تتم عبر القنوات الرقمية إلى (</a:t>
            </a:r>
            <a:r>
              <a:rPr lang="ar-SY" sz="2000" dirty="0">
                <a:latin typeface="Times New Roman" panose="02020603050405020304" pitchFamily="18" charset="0"/>
                <a:cs typeface="Times New Roman" panose="02020603050405020304" pitchFamily="18" charset="0"/>
              </a:rPr>
              <a:t>65</a:t>
            </a:r>
            <a:r>
              <a:rPr lang="ar-SY" sz="2000" dirty="0">
                <a:latin typeface="Times New Roman" panose="02020603050405020304" pitchFamily="18" charset="0"/>
              </a:rPr>
              <a:t>%) </a:t>
            </a:r>
          </a:p>
          <a:p>
            <a:pPr marL="574675" indent="-342900" algn="just" rtl="1">
              <a:lnSpc>
                <a:spcPct val="250000"/>
              </a:lnSpc>
              <a:buFont typeface="Arial" panose="020B0604020202020204" pitchFamily="34" charset="0"/>
              <a:buChar char="•"/>
            </a:pPr>
            <a:r>
              <a:rPr lang="ar-SY" sz="2000" dirty="0">
                <a:latin typeface="Times New Roman" panose="02020603050405020304" pitchFamily="18" charset="0"/>
              </a:rPr>
              <a:t>أدت استراتيجيات التحول الرقمي إلى تحسين ملحوظ في كفاءة التسويق وتوسيع قاعدة العملاء.</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220269" y="639506"/>
            <a:ext cx="1458582"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سادساً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4580" name="Picture 4" descr="Outcome Stock Illustrations – 19,334 ...">
            <a:extLst>
              <a:ext uri="{FF2B5EF4-FFF2-40B4-BE49-F238E27FC236}">
                <a16:creationId xmlns:a16="http://schemas.microsoft.com/office/drawing/2014/main" id="{83855153-5AD6-4BF8-A783-918DE2FF794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9271" y="2760843"/>
            <a:ext cx="2514697" cy="2514697"/>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144955117"/>
      </p:ext>
    </p:extLst>
  </p:cSld>
  <p:clrMapOvr>
    <a:masterClrMapping/>
  </p:clrMapOvr>
  <mc:AlternateContent xmlns:mc="http://schemas.openxmlformats.org/markup-compatibility/2006" xmlns:p14="http://schemas.microsoft.com/office/powerpoint/2010/main">
    <mc:Choice Requires="p14">
      <p:transition p14:dur="10" advTm="125469"/>
    </mc:Choice>
    <mc:Fallback xmlns="">
      <p:transition advTm="12546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070848" y="660162"/>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خاتمة</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73069" y="863672"/>
            <a:ext cx="8130073" cy="5536837"/>
          </a:xfrm>
          <a:prstGeom prst="rect">
            <a:avLst/>
          </a:prstGeom>
          <a:noFill/>
        </p:spPr>
        <p:txBody>
          <a:bodyPr wrap="square" rtlCol="0">
            <a:spAutoFit/>
          </a:bodyPr>
          <a:lstStyle/>
          <a:p>
            <a:pPr algn="just" rtl="1">
              <a:lnSpc>
                <a:spcPct val="200000"/>
              </a:lnSpc>
            </a:pPr>
            <a:r>
              <a:rPr lang="ar-SY" sz="2000" dirty="0"/>
              <a:t>تُبرز المحاضرة أن الاستخدام المتكامل للتقنيات الحديثة في التسويق لم يعد خياراً بل أصبح ضرورة لتحقيق النجاح في بيئة أعمال معقدة ومتغيرة. فالتقنيات مثل الذكاء الاصطناعي والبيانات الضخمة وإنترنت الأشياء لا تقتصر على تحسين جانب واحد من التسويق، بل تساهم في تطوير المنتج، تسعيره، توزيعه، والترويج له بشكل متناغم ومتسق. إن التحول الرقمي الذي نفذته شركات مثل (</a:t>
            </a:r>
            <a:r>
              <a:rPr lang="en-US" sz="2000" dirty="0"/>
              <a:t>Tesla</a:t>
            </a:r>
            <a:r>
              <a:rPr lang="ar-SY" sz="2000" dirty="0"/>
              <a:t>) و(</a:t>
            </a:r>
            <a:r>
              <a:rPr lang="en-US" sz="2000" dirty="0"/>
              <a:t>DHL</a:t>
            </a:r>
            <a:r>
              <a:rPr lang="ar-SY" sz="2000" dirty="0"/>
              <a:t>)</a:t>
            </a:r>
            <a:r>
              <a:rPr lang="en-US" sz="2000" dirty="0"/>
              <a:t> </a:t>
            </a:r>
            <a:r>
              <a:rPr lang="ar-SY" sz="2000" dirty="0"/>
              <a:t>و(</a:t>
            </a:r>
            <a:r>
              <a:rPr lang="en-US" sz="2000"/>
              <a:t>Nike</a:t>
            </a:r>
            <a:r>
              <a:rPr lang="ar-SY" sz="2000"/>
              <a:t>)</a:t>
            </a:r>
            <a:r>
              <a:rPr lang="en-US" sz="2000" dirty="0"/>
              <a:t> </a:t>
            </a:r>
            <a:r>
              <a:rPr lang="ar-SY" sz="2000" dirty="0"/>
              <a:t>يؤكد أن الفهم العميق لكيفية توظيف هذه الأدوات يفتح آفاقاً جديدة للنمو والابتكار. يتطلب ذلك قدرة على التكيف مع التغيرات السريعة، واستثمار مستمر في التكنولوجيا والبشر على حد سواء. بالتالي، تمثل هذه المحاور نموذجاً عملياً واضحاً للتكامل التقني الذي يجب أن تسعى إليه المؤسسات. ومن خلال تطبيق هذه المفاهيم عملياً، يمكن تحقيق أداء تسويقي متفوق ومستدام يعزز من مكانة الشركات في الأسواق العالمية.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78458933"/>
      </p:ext>
    </p:extLst>
  </p:cSld>
  <p:clrMapOvr>
    <a:masterClrMapping/>
  </p:clrMapOvr>
  <mc:AlternateContent xmlns:mc="http://schemas.openxmlformats.org/markup-compatibility/2006" xmlns:p14="http://schemas.microsoft.com/office/powerpoint/2010/main">
    <mc:Choice Requires="p14">
      <p:transition spd="slow" p14:dur="2000" advTm="92007"/>
    </mc:Choice>
    <mc:Fallback xmlns="">
      <p:transition spd="slow" advTm="9200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767715" y="5721795"/>
            <a:ext cx="5282014" cy="830997"/>
          </a:xfrm>
          <a:prstGeom prst="rect">
            <a:avLst/>
          </a:prstGeom>
          <a:noFill/>
        </p:spPr>
        <p:txBody>
          <a:bodyPr wrap="square" rtlCol="0">
            <a:spAutoFit/>
          </a:bodyPr>
          <a:lstStyle/>
          <a:p>
            <a:r>
              <a:rPr lang="ar-SY" sz="4800" b="1" dirty="0">
                <a:solidFill>
                  <a:schemeClr val="bg1"/>
                </a:solidFill>
                <a:latin typeface="Alexandria" charset="0"/>
                <a:cs typeface="Alexandria" charset="0"/>
              </a:rPr>
              <a:t>شكراً لحسن إصغائكم</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996"/>
    </mc:Choice>
    <mc:Fallback xmlns="">
      <p:transition spd="slow" advTm="21996"/>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4"/>
</p:tagLst>
</file>

<file path=ppt/tags/tag2.xml><?xml version="1.0" encoding="utf-8"?>
<p:tagLst xmlns:a="http://schemas.openxmlformats.org/drawingml/2006/main" xmlns:r="http://schemas.openxmlformats.org/officeDocument/2006/relationships" xmlns:p="http://schemas.openxmlformats.org/presentationml/2006/main">
  <p:tag name="TIMING" val="|1.6"/>
</p:tagLst>
</file>

<file path=ppt/tags/tag3.xml><?xml version="1.0" encoding="utf-8"?>
<p:tagLst xmlns:a="http://schemas.openxmlformats.org/drawingml/2006/main" xmlns:r="http://schemas.openxmlformats.org/officeDocument/2006/relationships" xmlns:p="http://schemas.openxmlformats.org/presentationml/2006/main">
  <p:tag name="TIMING" val="|1.1"/>
</p:tagLst>
</file>

<file path=ppt/tags/tag4.xml><?xml version="1.0" encoding="utf-8"?>
<p:tagLst xmlns:a="http://schemas.openxmlformats.org/drawingml/2006/main" xmlns:r="http://schemas.openxmlformats.org/officeDocument/2006/relationships" xmlns:p="http://schemas.openxmlformats.org/presentationml/2006/main">
  <p:tag name="TIMING" val="|47.4"/>
</p:tagLst>
</file>

<file path=ppt/tags/tag5.xml><?xml version="1.0" encoding="utf-8"?>
<p:tagLst xmlns:a="http://schemas.openxmlformats.org/drawingml/2006/main" xmlns:r="http://schemas.openxmlformats.org/officeDocument/2006/relationships" xmlns:p="http://schemas.openxmlformats.org/presentationml/2006/main">
  <p:tag name="TIMING" val="|47.4"/>
</p:tagLst>
</file>

<file path=ppt/tags/tag6.xml><?xml version="1.0" encoding="utf-8"?>
<p:tagLst xmlns:a="http://schemas.openxmlformats.org/drawingml/2006/main" xmlns:r="http://schemas.openxmlformats.org/officeDocument/2006/relationships" xmlns:p="http://schemas.openxmlformats.org/presentationml/2006/main">
  <p:tag name="TIMING" val="|47.4"/>
</p:tagLst>
</file>

<file path=ppt/tags/tag7.xml><?xml version="1.0" encoding="utf-8"?>
<p:tagLst xmlns:a="http://schemas.openxmlformats.org/drawingml/2006/main" xmlns:r="http://schemas.openxmlformats.org/officeDocument/2006/relationships" xmlns:p="http://schemas.openxmlformats.org/presentationml/2006/main">
  <p:tag name="TIMING" val="|47.4"/>
</p:tagLst>
</file>

<file path=ppt/tags/tag8.xml><?xml version="1.0" encoding="utf-8"?>
<p:tagLst xmlns:a="http://schemas.openxmlformats.org/drawingml/2006/main" xmlns:r="http://schemas.openxmlformats.org/officeDocument/2006/relationships" xmlns:p="http://schemas.openxmlformats.org/presentationml/2006/main">
  <p:tag name="TIMING" val="|47.4"/>
</p:tagLst>
</file>

<file path=ppt/tags/tag9.xml><?xml version="1.0" encoding="utf-8"?>
<p:tagLst xmlns:a="http://schemas.openxmlformats.org/drawingml/2006/main" xmlns:r="http://schemas.openxmlformats.org/officeDocument/2006/relationships" xmlns:p="http://schemas.openxmlformats.org/presentationml/2006/main">
  <p:tag name="TIMING" val="|47.4"/>
</p:tagLst>
</file>

<file path=ppt/tags/tag10.xml><?xml version="1.0" encoding="utf-8"?>
<p:tagLst xmlns:a="http://schemas.openxmlformats.org/drawingml/2006/main" xmlns:r="http://schemas.openxmlformats.org/officeDocument/2006/relationships" xmlns:p="http://schemas.openxmlformats.org/presentationml/2006/main">
  <p:tag name="TIMING" val="|47.4"/>
</p:tagLst>
</file>

<file path=ppt/tags/tag11.xml><?xml version="1.0" encoding="utf-8"?>
<p:tagLst xmlns:a="http://schemas.openxmlformats.org/drawingml/2006/main" xmlns:r="http://schemas.openxmlformats.org/officeDocument/2006/relationships" xmlns:p="http://schemas.openxmlformats.org/presentationml/2006/main">
  <p:tag name="TIMING" val="|0.3"/>
</p:tagLst>
</file>

<file path=ppt/tags/tag12.xml><?xml version="1.0" encoding="utf-8"?>
<p:tagLst xmlns:a="http://schemas.openxmlformats.org/drawingml/2006/main" xmlns:r="http://schemas.openxmlformats.org/officeDocument/2006/relationships" xmlns:p="http://schemas.openxmlformats.org/presentationml/2006/main">
  <p:tag name="TIMING" val="|47.4"/>
</p:tagLst>
</file>

<file path=ppt/tags/tag13.xml><?xml version="1.0" encoding="utf-8"?>
<p:tagLst xmlns:a="http://schemas.openxmlformats.org/drawingml/2006/main" xmlns:r="http://schemas.openxmlformats.org/officeDocument/2006/relationships" xmlns:p="http://schemas.openxmlformats.org/presentationml/2006/main">
  <p:tag name="TIMING" val="|47.4"/>
</p:tagLst>
</file>

<file path=ppt/tags/tag14.xml><?xml version="1.0" encoding="utf-8"?>
<p:tagLst xmlns:a="http://schemas.openxmlformats.org/drawingml/2006/main" xmlns:r="http://schemas.openxmlformats.org/officeDocument/2006/relationships" xmlns:p="http://schemas.openxmlformats.org/presentationml/2006/main">
  <p:tag name="TIMING" val="|47.4"/>
</p:tagLst>
</file>

<file path=ppt/tags/tag15.xml><?xml version="1.0" encoding="utf-8"?>
<p:tagLst xmlns:a="http://schemas.openxmlformats.org/drawingml/2006/main" xmlns:r="http://schemas.openxmlformats.org/officeDocument/2006/relationships" xmlns:p="http://schemas.openxmlformats.org/presentationml/2006/main">
  <p:tag name="TIMING" val="|47.4"/>
</p:tagLst>
</file>

<file path=ppt/tags/tag16.xml><?xml version="1.0" encoding="utf-8"?>
<p:tagLst xmlns:a="http://schemas.openxmlformats.org/drawingml/2006/main" xmlns:r="http://schemas.openxmlformats.org/officeDocument/2006/relationships" xmlns:p="http://schemas.openxmlformats.org/presentationml/2006/main">
  <p:tag name="TIMING" val="|47.4"/>
</p:tagLst>
</file>

<file path=ppt/tags/tag17.xml><?xml version="1.0" encoding="utf-8"?>
<p:tagLst xmlns:a="http://schemas.openxmlformats.org/drawingml/2006/main" xmlns:r="http://schemas.openxmlformats.org/officeDocument/2006/relationships" xmlns:p="http://schemas.openxmlformats.org/presentationml/2006/main">
  <p:tag name="TIMING" val="|47.4"/>
</p:tagLst>
</file>

<file path=ppt/tags/tag18.xml><?xml version="1.0" encoding="utf-8"?>
<p:tagLst xmlns:a="http://schemas.openxmlformats.org/drawingml/2006/main" xmlns:r="http://schemas.openxmlformats.org/officeDocument/2006/relationships" xmlns:p="http://schemas.openxmlformats.org/presentationml/2006/main">
  <p:tag name="TIMING" val="|47.4"/>
</p:tagLst>
</file>

<file path=ppt/tags/tag19.xml><?xml version="1.0" encoding="utf-8"?>
<p:tagLst xmlns:a="http://schemas.openxmlformats.org/drawingml/2006/main" xmlns:r="http://schemas.openxmlformats.org/officeDocument/2006/relationships" xmlns:p="http://schemas.openxmlformats.org/presentationml/2006/main">
  <p:tag name="TIMING" val="|1.4"/>
</p:tagLst>
</file>

<file path=ppt/tags/tag20.xml><?xml version="1.0" encoding="utf-8"?>
<p:tagLst xmlns:a="http://schemas.openxmlformats.org/drawingml/2006/main" xmlns:r="http://schemas.openxmlformats.org/officeDocument/2006/relationships" xmlns:p="http://schemas.openxmlformats.org/presentationml/2006/main">
  <p:tag name="TIMING" val="|47.4"/>
</p:tagLst>
</file>

<file path=ppt/tags/tag21.xml><?xml version="1.0" encoding="utf-8"?>
<p:tagLst xmlns:a="http://schemas.openxmlformats.org/drawingml/2006/main" xmlns:r="http://schemas.openxmlformats.org/officeDocument/2006/relationships" xmlns:p="http://schemas.openxmlformats.org/presentationml/2006/main">
  <p:tag name="TIMING" val="|47.4"/>
</p:tagLst>
</file>

<file path=ppt/tags/tag22.xml><?xml version="1.0" encoding="utf-8"?>
<p:tagLst xmlns:a="http://schemas.openxmlformats.org/drawingml/2006/main" xmlns:r="http://schemas.openxmlformats.org/officeDocument/2006/relationships" xmlns:p="http://schemas.openxmlformats.org/presentationml/2006/main">
  <p:tag name="TIMING" val="|47.4"/>
</p:tagLst>
</file>

<file path=ppt/tags/tag23.xml><?xml version="1.0" encoding="utf-8"?>
<p:tagLst xmlns:a="http://schemas.openxmlformats.org/drawingml/2006/main" xmlns:r="http://schemas.openxmlformats.org/officeDocument/2006/relationships" xmlns:p="http://schemas.openxmlformats.org/presentationml/2006/main">
  <p:tag name="TIMING" val="|47.4"/>
</p:tagLst>
</file>

<file path=ppt/tags/tag24.xml><?xml version="1.0" encoding="utf-8"?>
<p:tagLst xmlns:a="http://schemas.openxmlformats.org/drawingml/2006/main" xmlns:r="http://schemas.openxmlformats.org/officeDocument/2006/relationships" xmlns:p="http://schemas.openxmlformats.org/presentationml/2006/main">
  <p:tag name="TIMING" val="|47.4"/>
</p:tagLst>
</file>

<file path=ppt/tags/tag25.xml><?xml version="1.0" encoding="utf-8"?>
<p:tagLst xmlns:a="http://schemas.openxmlformats.org/drawingml/2006/main" xmlns:r="http://schemas.openxmlformats.org/officeDocument/2006/relationships" xmlns:p="http://schemas.openxmlformats.org/presentationml/2006/main">
  <p:tag name="TIMING" val="|47.4"/>
</p:tagLst>
</file>

<file path=ppt/tags/tag26.xml><?xml version="1.0" encoding="utf-8"?>
<p:tagLst xmlns:a="http://schemas.openxmlformats.org/drawingml/2006/main" xmlns:r="http://schemas.openxmlformats.org/officeDocument/2006/relationships" xmlns:p="http://schemas.openxmlformats.org/presentationml/2006/main">
  <p:tag name="TIMING" val="|47.4"/>
</p:tagLst>
</file>

<file path=ppt/tags/tag27.xml><?xml version="1.0" encoding="utf-8"?>
<p:tagLst xmlns:a="http://schemas.openxmlformats.org/drawingml/2006/main" xmlns:r="http://schemas.openxmlformats.org/officeDocument/2006/relationships" xmlns:p="http://schemas.openxmlformats.org/presentationml/2006/main">
  <p:tag name="TIMING" val="|47.4"/>
</p:tagLst>
</file>

<file path=ppt/tags/tag28.xml><?xml version="1.0" encoding="utf-8"?>
<p:tagLst xmlns:a="http://schemas.openxmlformats.org/drawingml/2006/main" xmlns:r="http://schemas.openxmlformats.org/officeDocument/2006/relationships" xmlns:p="http://schemas.openxmlformats.org/presentationml/2006/main">
  <p:tag name="TIMING" val="|47.4"/>
</p:tagLst>
</file>

<file path=ppt/tags/tag29.xml><?xml version="1.0" encoding="utf-8"?>
<p:tagLst xmlns:a="http://schemas.openxmlformats.org/drawingml/2006/main" xmlns:r="http://schemas.openxmlformats.org/officeDocument/2006/relationships" xmlns:p="http://schemas.openxmlformats.org/presentationml/2006/main">
  <p:tag name="TIMING" val="|47.4"/>
</p:tagLst>
</file>

<file path=ppt/tags/tag30.xml><?xml version="1.0" encoding="utf-8"?>
<p:tagLst xmlns:a="http://schemas.openxmlformats.org/drawingml/2006/main" xmlns:r="http://schemas.openxmlformats.org/officeDocument/2006/relationships" xmlns:p="http://schemas.openxmlformats.org/presentationml/2006/main">
  <p:tag name="TIMING" val="|47.4"/>
</p:tagLst>
</file>

<file path=ppt/tags/tag31.xml><?xml version="1.0" encoding="utf-8"?>
<p:tagLst xmlns:a="http://schemas.openxmlformats.org/drawingml/2006/main" xmlns:r="http://schemas.openxmlformats.org/officeDocument/2006/relationships" xmlns:p="http://schemas.openxmlformats.org/presentationml/2006/main">
  <p:tag name="TIMING" val="|47.4"/>
</p:tagLst>
</file>

<file path=ppt/tags/tag32.xml><?xml version="1.0" encoding="utf-8"?>
<p:tagLst xmlns:a="http://schemas.openxmlformats.org/drawingml/2006/main" xmlns:r="http://schemas.openxmlformats.org/officeDocument/2006/relationships" xmlns:p="http://schemas.openxmlformats.org/presentationml/2006/main">
  <p:tag name="TIMING" val="|47.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3916</TotalTime>
  <Words>4242</Words>
  <Application>Microsoft Office PowerPoint</Application>
  <PresentationFormat>Widescreen</PresentationFormat>
  <Paragraphs>245</Paragraphs>
  <Slides>40</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Arial</vt:lpstr>
      <vt:lpstr>Calibri</vt:lpstr>
      <vt:lpstr>Calibri Light</vt:lpstr>
      <vt:lpstr>Google Sans</vt:lpstr>
      <vt:lpstr>Tahoma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Okba Alsabbagh</dc:creator>
  <cp:lastModifiedBy>Okba Alsabbagh</cp:lastModifiedBy>
  <cp:revision>782</cp:revision>
  <dcterms:created xsi:type="dcterms:W3CDTF">2025-07-01T03:58:26Z</dcterms:created>
  <dcterms:modified xsi:type="dcterms:W3CDTF">2025-08-10T21:35:34Z</dcterms:modified>
</cp:coreProperties>
</file>